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4"/>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1" r:id="rId27"/>
    <p:sldId id="282" r:id="rId28"/>
    <p:sldId id="283" r:id="rId29"/>
    <p:sldId id="308" r:id="rId30"/>
    <p:sldId id="307" r:id="rId31"/>
    <p:sldId id="285" r:id="rId32"/>
    <p:sldId id="286" r:id="rId33"/>
    <p:sldId id="287" r:id="rId34"/>
    <p:sldId id="288" r:id="rId35"/>
    <p:sldId id="289" r:id="rId36"/>
    <p:sldId id="290" r:id="rId37"/>
    <p:sldId id="291" r:id="rId38"/>
    <p:sldId id="293" r:id="rId39"/>
    <p:sldId id="294" r:id="rId40"/>
    <p:sldId id="295" r:id="rId41"/>
    <p:sldId id="297" r:id="rId42"/>
    <p:sldId id="296" r:id="rId43"/>
    <p:sldId id="298" r:id="rId44"/>
    <p:sldId id="299" r:id="rId45"/>
    <p:sldId id="300" r:id="rId46"/>
    <p:sldId id="301" r:id="rId47"/>
    <p:sldId id="309" r:id="rId48"/>
    <p:sldId id="302" r:id="rId49"/>
    <p:sldId id="303" r:id="rId50"/>
    <p:sldId id="304" r:id="rId51"/>
    <p:sldId id="305" r:id="rId52"/>
    <p:sldId id="306"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16" clrIdx="0">
    <p:extLst>
      <p:ext uri="{19B8F6BF-5375-455C-9EA6-DF929625EA0E}">
        <p15:presenceInfo xmlns:p15="http://schemas.microsoft.com/office/powerpoint/2012/main" userId="Bhavana Balaj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7161" autoAdjust="0"/>
  </p:normalViewPr>
  <p:slideViewPr>
    <p:cSldViewPr snapToGrid="0">
      <p:cViewPr varScale="1">
        <p:scale>
          <a:sx n="45" d="100"/>
          <a:sy n="45" d="100"/>
        </p:scale>
        <p:origin x="1620" y="30"/>
      </p:cViewPr>
      <p:guideLst>
        <p:guide orient="horz" pos="2160"/>
        <p:guide pos="3840"/>
      </p:guideLst>
    </p:cSldViewPr>
  </p:slideViewPr>
  <p:notesTextViewPr>
    <p:cViewPr>
      <p:scale>
        <a:sx n="100" d="100"/>
        <a:sy n="100" d="100"/>
      </p:scale>
      <p:origin x="0" y="0"/>
    </p:cViewPr>
  </p:notesTextViewPr>
  <p:sorterViewPr>
    <p:cViewPr varScale="1">
      <p:scale>
        <a:sx n="100" d="100"/>
        <a:sy n="100" d="100"/>
      </p:scale>
      <p:origin x="0" y="-1939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11/27/2018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9E6E6A4-3E2A-4BE8-8F63-385E2E30541E}" type="slidenum">
              <a:rPr lang="en-US" altLang="en-US"/>
              <a:pPr eaLnBrk="1" hangingPunct="1"/>
              <a:t>2</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4258353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1A383E-CF13-43BE-9676-906C499A2061}" type="slidenum">
              <a:rPr lang="en-US" altLang="en-US"/>
              <a:pPr eaLnBrk="1" hangingPunct="1"/>
              <a:t>12</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r>
              <a:rPr lang="en-US" altLang="en-US" dirty="0">
                <a:latin typeface="Arial" panose="020B0604020202020204" pitchFamily="34" charset="0"/>
              </a:rPr>
              <a:t> </a:t>
            </a:r>
          </a:p>
          <a:p>
            <a:r>
              <a:rPr lang="en-US" altLang="en-US" dirty="0">
                <a:latin typeface="Arial" panose="020B0604020202020204" pitchFamily="34" charset="0"/>
              </a:rPr>
              <a:t>Discuss with the students the meaning of </a:t>
            </a:r>
            <a:r>
              <a:rPr lang="en-US" altLang="en-US" i="1" dirty="0">
                <a:latin typeface="Arial" panose="020B0604020202020204" pitchFamily="34" charset="0"/>
              </a:rPr>
              <a:t>legal tender. </a:t>
            </a:r>
            <a:r>
              <a:rPr lang="en-US" altLang="en-US" dirty="0">
                <a:latin typeface="Arial" panose="020B0604020202020204" pitchFamily="34" charset="0"/>
              </a:rPr>
              <a:t>Point out that, under the UCC, </a:t>
            </a:r>
            <a:r>
              <a:rPr lang="en-US" altLang="en-US" b="1" dirty="0">
                <a:latin typeface="Arial" panose="020B0604020202020204" pitchFamily="34" charset="0"/>
              </a:rPr>
              <a:t>tender of payment </a:t>
            </a:r>
            <a:r>
              <a:rPr lang="en-US" altLang="en-US" dirty="0">
                <a:latin typeface="Arial" panose="020B0604020202020204" pitchFamily="34" charset="0"/>
              </a:rPr>
              <a:t>may be made by a check; however, the seller </a:t>
            </a:r>
            <a:r>
              <a:rPr lang="en-US" altLang="en-US" b="0" dirty="0">
                <a:latin typeface="Arial" panose="020B0604020202020204" pitchFamily="34" charset="0"/>
              </a:rPr>
              <a:t>may demand legal tender and give the buyer a reasonable time to obtain 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contract requires payment before inspection, as when goods are shipped c.o.d., the buyer must pay for them first, even if they turn out to be defective when they are inspected. Of course, if the defect is obvious, the buyer would not have to accept or pay for the goods. </a:t>
            </a:r>
            <a:endParaRPr lang="en-US" altLang="en-US" dirty="0">
              <a:latin typeface="Arial" panose="020B0604020202020204" pitchFamily="34" charset="0"/>
            </a:endParaRPr>
          </a:p>
        </p:txBody>
      </p:sp>
    </p:spTree>
    <p:extLst>
      <p:ext uri="{BB962C8B-B14F-4D97-AF65-F5344CB8AC3E}">
        <p14:creationId xmlns:p14="http://schemas.microsoft.com/office/powerpoint/2010/main" val="4232885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AAB1E2-596F-4633-839E-414D4B2991D0}" type="slidenum">
              <a:rPr lang="en-US" altLang="en-US"/>
              <a:pPr eaLnBrk="1" hangingPunct="1"/>
              <a:t>13</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The inspection may take place after the goods arrive at their destination. Expenses of inspection must be borne by the buyer but may be recovered from the seller if the goods do not conform to the contract and are rejected by the buyer. Goods conform to a contract when they are in accordance with the obligations under the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898679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D4EEAF-4B8B-45A3-90BD-0A01FA100FA1}" type="slidenum">
              <a:rPr lang="en-US" altLang="en-US"/>
              <a:pPr eaLnBrk="1" hangingPunct="1"/>
              <a:t>14</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r>
              <a:rPr lang="en-US" altLang="en-US" dirty="0">
                <a:latin typeface="Arial" panose="020B0604020202020204" pitchFamily="34" charset="0"/>
              </a:rPr>
              <a:t> </a:t>
            </a:r>
          </a:p>
          <a:p>
            <a:r>
              <a:rPr lang="en-US" altLang="en-US" dirty="0">
                <a:latin typeface="Arial" panose="020B0604020202020204" pitchFamily="34" charset="0"/>
              </a:rPr>
              <a:t>Stress that when goods are shipped c.o.d., there is some risk because the buyer must pay for the goods before inspecting them.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83086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06D444-26AB-48C3-9693-A5D9A5E5E7E7}" type="slidenum">
              <a:rPr lang="en-US" altLang="en-US"/>
              <a:pPr eaLnBrk="1" hangingPunct="1"/>
              <a:t>15</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buyer must notify the seller of the particular defect in the goods so as to give the seller an opportunity to correct the defect. If the goods are in the buyer’s possession, the buyer must hold them with reasonable care long enough for the seller to remove them. </a:t>
            </a:r>
          </a:p>
        </p:txBody>
      </p:sp>
    </p:spTree>
    <p:extLst>
      <p:ext uri="{BB962C8B-B14F-4D97-AF65-F5344CB8AC3E}">
        <p14:creationId xmlns:p14="http://schemas.microsoft.com/office/powerpoint/2010/main" val="27255701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EC467D-F18F-4938-840E-829502A5DC10}" type="slidenum">
              <a:rPr lang="en-US" altLang="en-US"/>
              <a:pPr eaLnBrk="1" hangingPunct="1"/>
              <a:t>16</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If the seller gives no instructions within a reasonable time after being notified of the rejection, the buyer may store the goods for the seller, reship them to the seller, or resell them for the seller. A buyer who is not a merchant has no other obligation regarding goods that are rightfully rejected. </a:t>
            </a:r>
          </a:p>
          <a:p>
            <a:endParaRPr lang="en-US" altLang="en-US" sz="1200" b="0" i="0" u="none" strike="noStrike" kern="1200" baseline="0" dirty="0">
              <a:solidFill>
                <a:schemeClr val="tx1"/>
              </a:solidFill>
              <a:latin typeface="+mn-lt"/>
              <a:ea typeface="+mn-ea"/>
              <a:cs typeface="+mn-cs"/>
            </a:endParaRPr>
          </a:p>
          <a:p>
            <a:r>
              <a:rPr lang="en-US" altLang="en-US" dirty="0">
                <a:latin typeface="Arial" panose="020B0604020202020204" pitchFamily="34" charset="0"/>
              </a:rPr>
              <a:t>Merchants who sell rejected goods are entitled to be reimbursed either by the seller or from the proceeds of the sale for reasonable expenses of caring for and selling the goods. They are also entitled to such commission as is usual in the trade or, if none, a reasonable sum not exceeding 10 percent of the proceeds of the sale.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286440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1407E2-DE04-494E-A67C-E8002C069A41}" type="slidenum">
              <a:rPr lang="en-US" altLang="en-US"/>
              <a:pPr eaLnBrk="1" hangingPunct="1"/>
              <a:t>17</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When the buyer accepts goods and later discovers something wrong with them, the buyer must notify the seller within a reasonable time after the discovery. The failure to give proper notice will prevent the buyer from having recourse against the seller.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85238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9B6647-2CDB-4B97-8C3B-52F371295806}" type="slidenum">
              <a:rPr lang="en-US" altLang="en-US"/>
              <a:pPr eaLnBrk="1" hangingPunct="1"/>
              <a:t>18</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This revocation must be made within a reasonable time after the buyer discovers the nonconformity. A revocation of an acceptance is not effective until the buyer notifies the seller of it. Buyers who revoke an acceptance have the same rights and duties with regard to the goods involved as if they had rejected them.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800363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8A34D7C-8581-412A-966F-A4C5E67E1F9F}" type="slidenum">
              <a:rPr lang="en-US" altLang="en-US"/>
              <a:pPr eaLnBrk="1" hangingPunct="1"/>
              <a:t>19</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When the time for performance has not yet expired, </a:t>
            </a:r>
            <a:r>
              <a:rPr lang="en-US" altLang="en-US" b="0" dirty="0">
                <a:latin typeface="Arial" panose="020B0604020202020204" pitchFamily="34" charset="0"/>
              </a:rPr>
              <a:t>the seller has the right to cure the defect </a:t>
            </a:r>
            <a:r>
              <a:rPr lang="en-US" altLang="en-US" dirty="0">
                <a:latin typeface="Arial" panose="020B0604020202020204" pitchFamily="34" charset="0"/>
              </a:rPr>
              <a:t>and make a proper tender within the contract time. If the time for performance has expired, the seller is allowed to have an additional amount of time to substitute a conforming tender if the seller has reasonable grounds to believe that the goods that were delivered were acceptable. </a:t>
            </a:r>
            <a:r>
              <a:rPr lang="en-US" sz="1200" b="0" i="0" u="none" strike="noStrike" kern="1200" baseline="0" dirty="0">
                <a:solidFill>
                  <a:schemeClr val="tx1"/>
                </a:solidFill>
                <a:latin typeface="+mn-lt"/>
                <a:ea typeface="+mn-ea"/>
                <a:cs typeface="+mn-cs"/>
              </a:rPr>
              <a:t>The seller does not have the right to cure improper tender when a buyer accepts nonconforming goods, even though the buyer may later sue the seller for breach of contract.</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21332326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9E0B83D-39EA-4C8D-B455-BB7034FCCCFB}" type="slidenum">
              <a:rPr lang="en-US" altLang="en-US"/>
              <a:pPr eaLnBrk="1" hangingPunct="1"/>
              <a:t>20</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r>
              <a:rPr lang="en-US" altLang="en-US" dirty="0">
                <a:latin typeface="Arial" panose="020B0604020202020204" pitchFamily="34" charset="0"/>
              </a:rPr>
              <a:t> </a:t>
            </a:r>
          </a:p>
          <a:p>
            <a:r>
              <a:rPr lang="en-US" altLang="en-US" i="1" dirty="0">
                <a:latin typeface="Arial" panose="020B0604020202020204" pitchFamily="34" charset="0"/>
              </a:rPr>
              <a:t>Breach </a:t>
            </a:r>
            <a:r>
              <a:rPr lang="en-US" altLang="en-US" dirty="0">
                <a:latin typeface="Arial" panose="020B0604020202020204" pitchFamily="34" charset="0"/>
              </a:rPr>
              <a:t>refers to a failure to perform in a manner expected. In the context of contracts, it is simply a failure to do what the contract states.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157308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D9DA4B2-8589-4C81-A9EC-56722801A714}" type="slidenum">
              <a:rPr lang="en-US" altLang="en-US"/>
              <a:pPr eaLnBrk="1" hangingPunct="1"/>
              <a:t>21</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a:t>
            </a:r>
            <a:r>
              <a:rPr lang="en-US" altLang="en-US" b="0" dirty="0">
                <a:latin typeface="Arial" panose="020B0604020202020204" pitchFamily="34" charset="0"/>
              </a:rPr>
              <a:t>anticipatory breach</a:t>
            </a:r>
            <a:r>
              <a:rPr lang="en-US" altLang="en-US" dirty="0">
                <a:latin typeface="Arial" panose="020B0604020202020204" pitchFamily="34" charset="0"/>
              </a:rPr>
              <a:t>. See next slide.</a:t>
            </a:r>
          </a:p>
        </p:txBody>
      </p:sp>
    </p:spTree>
    <p:extLst>
      <p:ext uri="{BB962C8B-B14F-4D97-AF65-F5344CB8AC3E}">
        <p14:creationId xmlns:p14="http://schemas.microsoft.com/office/powerpoint/2010/main" val="3363672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98594BE-A250-4CA7-AB3E-5E7F2DF36181}" type="slidenum">
              <a:rPr lang="en-US" altLang="en-US"/>
              <a:pPr eaLnBrk="1" hangingPunct="1"/>
              <a:t>4</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unconscionable contract.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58458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56D638-A2C3-4B1C-8B15-1CCE0B57074A}" type="slidenum">
              <a:rPr lang="en-US" altLang="en-US"/>
              <a:pPr eaLnBrk="1" hangingPunct="1"/>
              <a:t>22</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It is a breach committed before there is a present duty to perform the contract. Under older contractual law, the injured party in such a case had to wait until the actual time for performance before bringing suit or taking some other action. It was necessary to wait for the actual time for performance to know for sure that the other party was indeed not going to perform.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27976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p:spPr>
        <p:txBody>
          <a:bodyPr/>
          <a:lstStyle/>
          <a:p>
            <a:r>
              <a:rPr lang="en-US" altLang="en-US" dirty="0">
                <a:latin typeface="Arial" panose="020B0604020202020204" pitchFamily="34" charset="0"/>
              </a:rPr>
              <a:t>When a buyer breaches a sales contract, the seller may select from a number of remedies. Table 14-1 lists six remedies that sellers may employ when the buyer breaches. These remedies include withholding the delivery of goods, stopping the delivery of the goods, reselling the goods, recovering damages, suing for the price of the goods, and simply canceling the contract.</a:t>
            </a:r>
          </a:p>
          <a:p>
            <a:endParaRPr lang="en-US" altLang="en-US" dirty="0">
              <a:latin typeface="Arial" panose="020B0604020202020204" pitchFamily="34" charset="0"/>
            </a:endParaRPr>
          </a:p>
        </p:txBody>
      </p:sp>
      <p:sp>
        <p:nvSpPr>
          <p:cNvPr id="86020"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F7AA364-F18C-462F-9E56-8DD996C44838}" type="slidenum">
              <a:rPr lang="en-US" altLang="en-US"/>
              <a:pPr eaLnBrk="1" hangingPunct="1"/>
              <a:t>23</a:t>
            </a:fld>
            <a:endParaRPr lang="en-US" altLang="en-US" dirty="0"/>
          </a:p>
        </p:txBody>
      </p:sp>
    </p:spTree>
    <p:extLst>
      <p:ext uri="{BB962C8B-B14F-4D97-AF65-F5344CB8AC3E}">
        <p14:creationId xmlns:p14="http://schemas.microsoft.com/office/powerpoint/2010/main" val="5618714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BC4441-92EF-4135-B442-CE80B871D003}" type="slidenum">
              <a:rPr lang="en-US" altLang="en-US"/>
              <a:pPr eaLnBrk="1" hangingPunct="1"/>
              <a:t>24</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The seller must give information to the </a:t>
            </a:r>
            <a:r>
              <a:rPr lang="en-US" altLang="en-US" b="1" dirty="0">
                <a:latin typeface="Arial" panose="020B0604020202020204" pitchFamily="34" charset="0"/>
              </a:rPr>
              <a:t>carrier </a:t>
            </a:r>
            <a:r>
              <a:rPr lang="en-US" altLang="en-US" dirty="0">
                <a:latin typeface="Arial" panose="020B0604020202020204" pitchFamily="34" charset="0"/>
              </a:rPr>
              <a:t>(the transportation company) to satisfy the latter that the buyer is insolvent. In addition, the seller must accept responsibility for any damage suffered by the carrier for not completing the shipment. If the insolvency information is incorrect, both the seller and the carrier could be sued for damages. The seller may also stop delivery of a carload, truckload, planeload, or larger shipments of express or freight when the buyer repudiates or fails to make a payment that is due before delivery or otherwise breaches the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48851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r>
              <a:rPr lang="en-US" altLang="en-US" dirty="0">
                <a:latin typeface="Arial" panose="020B0604020202020204" pitchFamily="34" charset="0"/>
              </a:rPr>
              <a:t>When a seller breaches a sales contract, the buyer may select from a number of remedies. Table 14-2 lists six remedies that buyers may use whenever the seller breaches the sales contract.</a:t>
            </a:r>
          </a:p>
          <a:p>
            <a:endParaRPr lang="en-US" altLang="en-US" dirty="0">
              <a:latin typeface="Arial" panose="020B0604020202020204" pitchFamily="34" charset="0"/>
            </a:endParaRPr>
          </a:p>
        </p:txBody>
      </p:sp>
      <p:sp>
        <p:nvSpPr>
          <p:cNvPr id="88068"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ED5099-899B-4B0D-A203-5CFD62B8D140}" type="slidenum">
              <a:rPr lang="en-US" altLang="en-US"/>
              <a:pPr eaLnBrk="1" hangingPunct="1"/>
              <a:t>25</a:t>
            </a:fld>
            <a:endParaRPr lang="en-US" altLang="en-US" dirty="0"/>
          </a:p>
        </p:txBody>
      </p:sp>
    </p:spTree>
    <p:extLst>
      <p:ext uri="{BB962C8B-B14F-4D97-AF65-F5344CB8AC3E}">
        <p14:creationId xmlns:p14="http://schemas.microsoft.com/office/powerpoint/2010/main" val="1179188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type of action is permitted only when an award of money will not give the buyer sufficient relief. Under the UCC, the decree of specific performance may include the payment of the price, damages, or other relief as the court may deem just. Buyers have a right of replevin for goods that have been identified to the contract if, after a reasonable effort, they are unable to buy the goods elsewhere.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26</a:t>
            </a:fld>
            <a:endParaRPr lang="en-US" dirty="0"/>
          </a:p>
        </p:txBody>
      </p:sp>
    </p:spTree>
    <p:extLst>
      <p:ext uri="{BB962C8B-B14F-4D97-AF65-F5344CB8AC3E}">
        <p14:creationId xmlns:p14="http://schemas.microsoft.com/office/powerpoint/2010/main" val="2835359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Each commercial docket judge chooses a cadre of mediators who are trained to handle commercial lawsuits. They are referred to as </a:t>
            </a:r>
            <a:r>
              <a:rPr lang="en-US" sz="1200" b="1" i="0" u="none" strike="noStrike" kern="1200" baseline="0" dirty="0">
                <a:solidFill>
                  <a:schemeClr val="tx1"/>
                </a:solidFill>
                <a:latin typeface="+mn-lt"/>
                <a:ea typeface="+mn-ea"/>
                <a:cs typeface="+mn-cs"/>
              </a:rPr>
              <a:t>special masters </a:t>
            </a:r>
            <a:r>
              <a:rPr lang="en-US" sz="1200" b="0" i="0" u="none" strike="noStrike" kern="1200" baseline="0" dirty="0">
                <a:solidFill>
                  <a:schemeClr val="tx1"/>
                </a:solidFill>
                <a:latin typeface="+mn-lt"/>
                <a:ea typeface="+mn-ea"/>
                <a:cs typeface="+mn-cs"/>
              </a:rPr>
              <a:t>in Ohio. The special masters are the first line of defense on the commercial docket. They handle cases and make rulings that are then passed on to the commercial docket judge for evaluation and approval. The judge can uphold, reject, reverse, or resubmit the case to the special master.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27</a:t>
            </a:fld>
            <a:endParaRPr lang="en-US" dirty="0"/>
          </a:p>
        </p:txBody>
      </p:sp>
    </p:spTree>
    <p:extLst>
      <p:ext uri="{BB962C8B-B14F-4D97-AF65-F5344CB8AC3E}">
        <p14:creationId xmlns:p14="http://schemas.microsoft.com/office/powerpoint/2010/main" val="33696483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CD8F5C-1CD2-48C7-B089-7EA497228293}" type="slidenum">
              <a:rPr lang="en-US" altLang="en-US"/>
              <a:pPr eaLnBrk="1" hangingPunct="1"/>
              <a:t>28</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four. See next slide.</a:t>
            </a:r>
          </a:p>
        </p:txBody>
      </p:sp>
    </p:spTree>
    <p:extLst>
      <p:ext uri="{BB962C8B-B14F-4D97-AF65-F5344CB8AC3E}">
        <p14:creationId xmlns:p14="http://schemas.microsoft.com/office/powerpoint/2010/main" val="777766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698D30-076E-4C99-BA3D-838669AC6DD5}" type="slidenum">
              <a:rPr lang="en-US" altLang="en-US"/>
              <a:pPr eaLnBrk="1" hangingPunct="1"/>
              <a:t>29</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The parties may, if they wish to do so, provide for a shorter time period, not less than one year, in their sales agreement. They may not however agree to a period longer than four years.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707540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1A57D8-8B8E-4CE3-B330-A48499BCA290}" type="slidenum">
              <a:rPr lang="en-US" altLang="en-US"/>
              <a:pPr eaLnBrk="1" hangingPunct="1"/>
              <a:t>30</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express warranty. See next slide.</a:t>
            </a:r>
          </a:p>
        </p:txBody>
      </p:sp>
    </p:spTree>
    <p:extLst>
      <p:ext uri="{BB962C8B-B14F-4D97-AF65-F5344CB8AC3E}">
        <p14:creationId xmlns:p14="http://schemas.microsoft.com/office/powerpoint/2010/main" val="39062580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3A2F62-DEF3-4EEE-808D-45E3A8E85FCD}" type="slidenum">
              <a:rPr lang="en-US" altLang="en-US"/>
              <a:pPr eaLnBrk="1" hangingPunct="1"/>
              <a:t>31</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Before introducing any of the material from the chapter, ask students to share their own experiences with warranties and company negligence. Assign half of the class members the role of devil’s advocate in the discussion. For example, if a student shares a story about false promises from a salesperson, the devil’s advocates should defend the salesperson’s position.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93005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3D55B76-8357-4042-A804-F0D79D536992}" type="slidenum">
              <a:rPr lang="en-US" altLang="en-US"/>
              <a:pPr eaLnBrk="1" hangingPunct="1"/>
              <a:t>5</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The duties of the parties to a sales contract are simple and straightforward: The seller is obligated to turn the goods over to the buyer, and the buyer is obligated to accept and pay for the goods.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Unequal bargaining power, the absence of a meaningful choice by one party, and unreasonably one-sided terms, when put together, indicate unconscionability. </a:t>
            </a:r>
            <a:r>
              <a:rPr lang="en-US" altLang="en-US" dirty="0">
                <a:latin typeface="Arial" panose="020B0604020202020204" pitchFamily="34" charset="0"/>
              </a:rPr>
              <a:t>When disputes arise between parties who have dealt together in the past, the court often looks to their past dealings to give meaning to the disputed transaction. </a:t>
            </a:r>
            <a:r>
              <a:rPr lang="en-US" sz="1200" b="0" i="0" u="none" strike="noStrike" kern="1200" baseline="0" dirty="0">
                <a:solidFill>
                  <a:schemeClr val="tx1"/>
                </a:solidFill>
                <a:latin typeface="+mn-lt"/>
                <a:ea typeface="+mn-ea"/>
                <a:cs typeface="+mn-cs"/>
              </a:rPr>
              <a:t>When interpreting the meaning of a contract, the court may also consider any usage of trade—that is, any particular methods of doing business that are commonly used in that field—and the way that the parties have dealt with one another in the past. </a:t>
            </a:r>
            <a:endParaRPr lang="en-US" altLang="en-US" dirty="0">
              <a:latin typeface="Arial" panose="020B0604020202020204" pitchFamily="34" charset="0"/>
            </a:endParaRPr>
          </a:p>
        </p:txBody>
      </p:sp>
    </p:spTree>
    <p:extLst>
      <p:ext uri="{BB962C8B-B14F-4D97-AF65-F5344CB8AC3E}">
        <p14:creationId xmlns:p14="http://schemas.microsoft.com/office/powerpoint/2010/main" val="8719429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FFD86D-2B34-4DA7-B0BD-1E4388E52DC1}" type="slidenum">
              <a:rPr lang="en-US" altLang="en-US"/>
              <a:pPr eaLnBrk="1" hangingPunct="1"/>
              <a:t>32</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The seller’s statement is treated legally as a guarantee that the goods will be as they were stated to be. This guarantee exists whether the seller is a merchant or not. If the goods are not as they were stated to be, the seller has breached </a:t>
            </a:r>
            <a:r>
              <a:rPr lang="en-US" altLang="en-US" b="0" dirty="0">
                <a:latin typeface="Arial" panose="020B0604020202020204" pitchFamily="34" charset="0"/>
              </a:rPr>
              <a:t>an express warranty. </a:t>
            </a:r>
            <a:r>
              <a:rPr lang="en-US" sz="1200" b="0" i="0" u="none" strike="noStrike" kern="1200" baseline="0" dirty="0">
                <a:solidFill>
                  <a:schemeClr val="tx1"/>
                </a:solidFill>
                <a:latin typeface="+mn-lt"/>
                <a:ea typeface="+mn-ea"/>
                <a:cs typeface="+mn-cs"/>
              </a:rPr>
              <a:t>Manufacturers often include express warranties with the products they sell. They are usually found inside the package containing the product and are sometimes referred to as guarantees. </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34660319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ABCB5F0-50BF-419D-8388-7B6BF8A45AAE}" type="slidenum">
              <a:rPr lang="en-US" altLang="en-US"/>
              <a:pPr eaLnBrk="1" hangingPunct="1"/>
              <a:t>33</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altLang="en-US" dirty="0">
                <a:latin typeface="Arial" panose="020B0604020202020204" pitchFamily="34" charset="0"/>
              </a:rPr>
              <a:t>An advertisement stating that a product is warranted must tell you how to get a copy of the warranty before you buy the product.</a:t>
            </a:r>
          </a:p>
          <a:p>
            <a:pPr marL="171450" indent="-171450">
              <a:buFont typeface="Arial" panose="020B0604020202020204" pitchFamily="34" charset="0"/>
              <a:buChar char="•"/>
            </a:pPr>
            <a:r>
              <a:rPr lang="en-US" altLang="en-US" dirty="0">
                <a:latin typeface="Arial" panose="020B0604020202020204" pitchFamily="34" charset="0"/>
              </a:rPr>
              <a:t>Advertisers who use expressions such as “Satisfaction Guaranteed,” “Money-Back Guarantee,” and “Free Trial Offer” must refund the full purchase price of their product at the purchaser’s request. Any conditions, such as those limiting the return of the product, must be stated in the ad.</a:t>
            </a:r>
          </a:p>
          <a:p>
            <a:pPr marL="171450" indent="-171450">
              <a:buFont typeface="Arial" panose="020B0604020202020204" pitchFamily="34" charset="0"/>
              <a:buChar char="•"/>
            </a:pPr>
            <a:r>
              <a:rPr lang="en-US" altLang="en-US" dirty="0">
                <a:latin typeface="Arial" panose="020B0604020202020204" pitchFamily="34" charset="0"/>
              </a:rPr>
              <a:t>Advertisers who warrant products for a lifetime must fully explain the terms of their promises, such as “Good for as long as you own the car.”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opinions of salespersons and their exaggerated and persuasive statements do not create express warranties. Courts have long indulged the temptation of salespersons to use </a:t>
            </a:r>
            <a:r>
              <a:rPr lang="en-US" sz="1200" b="1" i="0" u="none" strike="noStrike" kern="1200" baseline="0" dirty="0">
                <a:solidFill>
                  <a:schemeClr val="tx1"/>
                </a:solidFill>
                <a:latin typeface="+mn-lt"/>
                <a:ea typeface="+mn-ea"/>
                <a:cs typeface="+mn-cs"/>
              </a:rPr>
              <a:t>sales puffery </a:t>
            </a:r>
            <a:r>
              <a:rPr lang="en-US" sz="1200" b="0" i="0" u="none" strike="noStrike" kern="1200" baseline="0" dirty="0">
                <a:solidFill>
                  <a:schemeClr val="tx1"/>
                </a:solidFill>
                <a:latin typeface="+mn-lt"/>
                <a:ea typeface="+mn-ea"/>
                <a:cs typeface="+mn-cs"/>
              </a:rPr>
              <a:t>to extol their merchandise beyond the point of fact. Buyers must use common sense to recognize the difference between a salesperson’s statements of fact from statements that are opinion or puffery. </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10020533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B3F2098-F5D2-46B5-BDCA-ED31AA147F4B}" type="slidenum">
              <a:rPr lang="en-US" altLang="en-US"/>
              <a:pPr eaLnBrk="1" hangingPunct="1"/>
              <a:t>34</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write an advertisement or a sales pitch for any item they choose. Instruct them to include a mix of warranty details and sales puffery in their descriptions. Ask students to exchange their ads and look for examples of fact and hype.</a:t>
            </a:r>
          </a:p>
          <a:p>
            <a:endParaRPr lang="en-US" altLang="en-US" dirty="0">
              <a:latin typeface="Arial" panose="020B0604020202020204" pitchFamily="34" charset="0"/>
            </a:endParaRPr>
          </a:p>
          <a:p>
            <a:r>
              <a:rPr lang="en-US" altLang="en-US" b="1" dirty="0">
                <a:latin typeface="Arial" panose="020B0604020202020204" pitchFamily="34" charset="0"/>
              </a:rPr>
              <a:t>Teaching Tips </a:t>
            </a:r>
          </a:p>
          <a:p>
            <a:r>
              <a:rPr lang="en-US" altLang="en-US" dirty="0">
                <a:latin typeface="Arial" panose="020B0604020202020204" pitchFamily="34" charset="0"/>
              </a:rPr>
              <a:t>Point out to students that some warranties include a disclaimer exempting the seller from responsibility for anything that is not included in the warranty.</a:t>
            </a:r>
          </a:p>
          <a:p>
            <a:r>
              <a:rPr lang="en-US" altLang="en-US" dirty="0">
                <a:latin typeface="Arial" panose="020B0604020202020204" pitchFamily="34" charset="0"/>
              </a:rPr>
              <a:t>This exemption helps guard against claims made on the basis of what a seller might have said or promised but did not write down. However, any statement of fact or promise, whether oral or written, creates an express warranty under the UCC.</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75666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0B87F1C-1560-43F8-939B-615C3E07D2CB}" type="slidenum">
              <a:rPr lang="en-US" altLang="en-US"/>
              <a:pPr eaLnBrk="1" hangingPunct="1"/>
              <a:t>35</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The Magnuson</a:t>
            </a:r>
            <a:r>
              <a:rPr lang="en-US" altLang="en-US" dirty="0"/>
              <a:t>–</a:t>
            </a:r>
            <a:r>
              <a:rPr lang="en-US" altLang="en-US" dirty="0">
                <a:latin typeface="Arial" panose="020B0604020202020204" pitchFamily="34" charset="0"/>
              </a:rPr>
              <a:t>Moss Warranty Act generally protects consumers only against the party issuing a written warranty. A consumer cannot make a claim against a seller if the manufacturer is the one offering the warranty.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707589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11C289-7DE3-4B7E-B635-2321E305B489}" type="slidenum">
              <a:rPr lang="en-US" altLang="en-US"/>
              <a:pPr eaLnBrk="1" hangingPunct="1"/>
              <a:t>36</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consumer products. See next slide.</a:t>
            </a:r>
          </a:p>
        </p:txBody>
      </p:sp>
    </p:spTree>
    <p:extLst>
      <p:ext uri="{BB962C8B-B14F-4D97-AF65-F5344CB8AC3E}">
        <p14:creationId xmlns:p14="http://schemas.microsoft.com/office/powerpoint/2010/main" val="41083504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543ADF-C782-4A52-8AF1-7B9D339B92B2}" type="slidenum">
              <a:rPr lang="en-US" altLang="en-US"/>
              <a:pPr eaLnBrk="1" hangingPunct="1"/>
              <a:t>37</a:t>
            </a:fld>
            <a:endParaRPr lang="en-US" altLang="en-US" dirty="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r>
              <a:rPr lang="en-US" altLang="en-US" dirty="0">
                <a:latin typeface="Arial" panose="020B0604020202020204" pitchFamily="34" charset="0"/>
              </a:rPr>
              <a:t>Under the act, when a written warranty is given to a consumer on goods costing more than $10, the warranty must disclose whether it is a full or a limited warranty. When goods cost more than $15, the written warranty must be made available before the consumer decides to buy the product. The writing must express the terms and conditions of the warranty in simple and readily understood language.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607301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156B26-D43B-4D97-8A9F-590AF98884BB}" type="slidenum">
              <a:rPr lang="en-US" altLang="en-US"/>
              <a:pPr eaLnBrk="1" hangingPunct="1"/>
              <a:t>38</a:t>
            </a:fld>
            <a:endParaRPr lang="en-US" altLang="en-US" dirty="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r>
              <a:rPr lang="en-US" altLang="en-US" b="0" dirty="0">
                <a:latin typeface="Arial" panose="020B0604020202020204" pitchFamily="34" charset="0"/>
              </a:rPr>
              <a:t>A full warranty is one in which a defective product will be repaired without charge within a reasonable time after a complaint has been made about it. If it cannot be repaired within a reasonable time, the consumer may have either a replacement of the product or a refund of the purchase price. The consumer will not have to do anything unreasonable to get warranty service, such as ship a heavy product to the factory. A full warranty applies to anyone who owns the product during the warranty period, not only the original buyer. A full warranty must also state its duration, for example, a “full one-year warranty.” </a:t>
            </a:r>
          </a:p>
          <a:p>
            <a:endParaRPr lang="en-US" altLang="en-US" b="0" dirty="0">
              <a:latin typeface="Arial" panose="020B0604020202020204" pitchFamily="34" charset="0"/>
            </a:endParaRPr>
          </a:p>
          <a:p>
            <a:r>
              <a:rPr lang="en-US" altLang="en-US" b="0" dirty="0">
                <a:latin typeface="Arial" panose="020B0604020202020204" pitchFamily="34" charset="0"/>
              </a:rPr>
              <a:t>A limited warranty is any written warranty that </a:t>
            </a:r>
            <a:r>
              <a:rPr lang="en-US" altLang="en-US" dirty="0">
                <a:latin typeface="Arial" panose="020B0604020202020204" pitchFamily="34" charset="0"/>
              </a:rPr>
              <a:t>does not meet all of the requirements for a full warranty. The consumer is not given the absolute, free-of-charge repair or replacement of a defective product, as in the full warranty. Something less than a complete remedy is given to the consumer.</a:t>
            </a:r>
          </a:p>
        </p:txBody>
      </p:sp>
    </p:spTree>
    <p:extLst>
      <p:ext uri="{BB962C8B-B14F-4D97-AF65-F5344CB8AC3E}">
        <p14:creationId xmlns:p14="http://schemas.microsoft.com/office/powerpoint/2010/main" val="7920590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21E4DE8-9B5E-4CF1-BAF6-7217378C5988}" type="slidenum">
              <a:rPr lang="en-US" altLang="en-US"/>
              <a:pPr eaLnBrk="1" hangingPunct="1"/>
              <a:t>39</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implied warranty. See next slide</a:t>
            </a:r>
          </a:p>
        </p:txBody>
      </p:sp>
    </p:spTree>
    <p:extLst>
      <p:ext uri="{BB962C8B-B14F-4D97-AF65-F5344CB8AC3E}">
        <p14:creationId xmlns:p14="http://schemas.microsoft.com/office/powerpoint/2010/main" val="35788698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C138CE-847B-4BBF-9A3B-E4FBEBB91B7D}" type="slidenum">
              <a:rPr lang="en-US" altLang="en-US"/>
              <a:pPr eaLnBrk="1" hangingPunct="1"/>
              <a:t>40</a:t>
            </a:fld>
            <a:endParaRPr lang="en-US" altLang="en-US" dirty="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r>
              <a:rPr lang="en-US" altLang="en-US" dirty="0">
                <a:latin typeface="Arial" panose="020B0604020202020204" pitchFamily="34" charset="0"/>
              </a:rPr>
              <a:t>It arises independently and outside the contract. The law annexes it, by implication, into the contract that the parties have made. </a:t>
            </a:r>
            <a:r>
              <a:rPr lang="en-US" altLang="en-US" b="1" dirty="0">
                <a:latin typeface="Arial" panose="020B0604020202020204" pitchFamily="34" charset="0"/>
              </a:rPr>
              <a:t>Implied warranties </a:t>
            </a:r>
            <a:r>
              <a:rPr lang="en-US" altLang="en-US" dirty="0">
                <a:latin typeface="Arial" panose="020B0604020202020204" pitchFamily="34" charset="0"/>
              </a:rPr>
              <a:t>are designed to promote high standards in business and to discourage harsh dealings.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670367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D6E29E-ED3F-48DC-B3AB-F89E82098BD2}" type="slidenum">
              <a:rPr lang="en-US" altLang="en-US"/>
              <a:pPr eaLnBrk="1" hangingPunct="1"/>
              <a:t>41</a:t>
            </a:fld>
            <a:endParaRPr lang="en-US" altLang="en-US" dirty="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warranty of title. See slide 14-44.</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42564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773BD80-9E23-433F-8F5F-C712CC716D6D}" type="slidenum">
              <a:rPr lang="en-US" altLang="en-US"/>
              <a:pPr eaLnBrk="1" hangingPunct="1"/>
              <a:t>6</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tender of performance.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348945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11DCFC-9398-4723-84C4-EFD3C5EDAA0A}" type="slidenum">
              <a:rPr lang="en-US" altLang="en-US"/>
              <a:pPr eaLnBrk="1" hangingPunct="1"/>
              <a:t>42</a:t>
            </a:fld>
            <a:endParaRPr lang="en-US" altLang="en-US" dirty="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warranty provides that, unless excluded in one of the ways discussed, whenever a merchant sells goods, the merchant warrants that the goods are </a:t>
            </a:r>
            <a:r>
              <a:rPr lang="en-US" sz="1200" b="1" i="0" u="none" strike="noStrike" kern="1200" baseline="0" dirty="0">
                <a:solidFill>
                  <a:schemeClr val="tx1"/>
                </a:solidFill>
                <a:latin typeface="+mn-lt"/>
                <a:ea typeface="+mn-ea"/>
                <a:cs typeface="+mn-cs"/>
              </a:rPr>
              <a:t>merchantable</a:t>
            </a:r>
            <a:r>
              <a:rPr lang="en-US" sz="1200" b="0" i="0" u="none" strike="noStrike" kern="1200" baseline="0" dirty="0">
                <a:solidFill>
                  <a:schemeClr val="tx1"/>
                </a:solidFill>
                <a:latin typeface="+mn-lt"/>
                <a:ea typeface="+mn-ea"/>
                <a:cs typeface="+mn-cs"/>
              </a:rPr>
              <a:t>—that is, they are reasonably fit for the purpose for which they are sold. For example, merchantability means that a lawn mower will cut grass, a sailboat will not sink, an automatic dishwasher will wash dishes, and so on. This warranty is given when the seller is a </a:t>
            </a:r>
            <a:r>
              <a:rPr lang="en-US" sz="1200" b="1" i="0" u="none" strike="noStrike" kern="1200" baseline="0" dirty="0">
                <a:solidFill>
                  <a:schemeClr val="tx1"/>
                </a:solidFill>
                <a:latin typeface="+mn-lt"/>
                <a:ea typeface="+mn-ea"/>
                <a:cs typeface="+mn-cs"/>
              </a:rPr>
              <a:t>merchant </a:t>
            </a:r>
            <a:r>
              <a:rPr lang="en-US" sz="1200" b="0" i="0" u="none" strike="noStrike" kern="1200" baseline="0" dirty="0">
                <a:solidFill>
                  <a:schemeClr val="tx1"/>
                </a:solidFill>
                <a:latin typeface="+mn-lt"/>
                <a:ea typeface="+mn-ea"/>
                <a:cs typeface="+mn-cs"/>
              </a:rPr>
              <a:t>with respect to goods of that kind. </a:t>
            </a:r>
            <a:r>
              <a:rPr lang="en-US" altLang="en-US" dirty="0">
                <a:latin typeface="Arial" panose="020B0604020202020204" pitchFamily="34" charset="0"/>
              </a:rPr>
              <a:t>It is given by manufacturers, wholesalers, and retailers whenever they sell goods to give assurance that products sold by them are fit for the purpose for which the goods are to be used. </a:t>
            </a:r>
            <a:r>
              <a:rPr lang="en-US" sz="1200" b="0" i="0" u="none" strike="noStrike" kern="1200" baseline="0" dirty="0">
                <a:solidFill>
                  <a:schemeClr val="tx1"/>
                </a:solidFill>
                <a:latin typeface="+mn-lt"/>
                <a:ea typeface="+mn-ea"/>
                <a:cs typeface="+mn-cs"/>
              </a:rPr>
              <a:t>A claim for breach of </a:t>
            </a:r>
            <a:r>
              <a:rPr lang="en-US" sz="1200" b="1" i="0" u="none" strike="noStrike" kern="1200" baseline="0" dirty="0">
                <a:solidFill>
                  <a:schemeClr val="tx1"/>
                </a:solidFill>
                <a:latin typeface="+mn-lt"/>
                <a:ea typeface="+mn-ea"/>
                <a:cs typeface="+mn-cs"/>
              </a:rPr>
              <a:t>warranty of merchantability </a:t>
            </a:r>
            <a:r>
              <a:rPr lang="en-US" sz="1200" b="0" i="0" u="none" strike="noStrike" kern="1200" baseline="0" dirty="0">
                <a:solidFill>
                  <a:schemeClr val="tx1"/>
                </a:solidFill>
                <a:latin typeface="+mn-lt"/>
                <a:ea typeface="+mn-ea"/>
                <a:cs typeface="+mn-cs"/>
              </a:rPr>
              <a:t>can be made only when a defect exists at the time the goods are purchased.</a:t>
            </a:r>
          </a:p>
        </p:txBody>
      </p:sp>
    </p:spTree>
    <p:extLst>
      <p:ext uri="{BB962C8B-B14F-4D97-AF65-F5344CB8AC3E}">
        <p14:creationId xmlns:p14="http://schemas.microsoft.com/office/powerpoint/2010/main" val="2154800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E8D49B-72F7-462D-B729-1783F963DDFD}" type="slidenum">
              <a:rPr lang="en-US" altLang="en-US"/>
              <a:pPr eaLnBrk="1" hangingPunct="1"/>
              <a:t>43</a:t>
            </a:fld>
            <a:endParaRPr lang="en-US" altLang="en-US" dirty="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r>
              <a:rPr lang="en-US" altLang="en-US" dirty="0">
                <a:latin typeface="Arial" panose="020B0604020202020204" pitchFamily="34" charset="0"/>
              </a:rPr>
              <a:t>Sometimes buyers will have the seller select goods for them rather than select them themselves. They rely on the seller’s knowledge and experience to choose the product after telling the seller of the particular use they have for the goods.</a:t>
            </a:r>
          </a:p>
        </p:txBody>
      </p:sp>
    </p:spTree>
    <p:extLst>
      <p:ext uri="{BB962C8B-B14F-4D97-AF65-F5344CB8AC3E}">
        <p14:creationId xmlns:p14="http://schemas.microsoft.com/office/powerpoint/2010/main" val="36260818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when a person sells a pedigreed dog, there is an implied warranty that the seller will provide pedigree papers to demonstrate the conformity of the animal to the contract. The reason this implied warranty arises is that providing such papers has become a well-established custom or practice of the trade.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44</a:t>
            </a:fld>
            <a:endParaRPr lang="en-US" dirty="0"/>
          </a:p>
        </p:txBody>
      </p:sp>
    </p:spTree>
    <p:extLst>
      <p:ext uri="{BB962C8B-B14F-4D97-AF65-F5344CB8AC3E}">
        <p14:creationId xmlns:p14="http://schemas.microsoft.com/office/powerpoint/2010/main" val="37321810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1D98BF-9E9D-4A4F-89C8-2BFA7868F1F0}" type="slidenum">
              <a:rPr lang="en-US" altLang="en-US"/>
              <a:pPr eaLnBrk="1" hangingPunct="1"/>
              <a:t>45</a:t>
            </a:fld>
            <a:endParaRPr lang="en-US" altLang="en-US" dirty="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r>
              <a:rPr lang="en-US" altLang="en-US" dirty="0">
                <a:latin typeface="Arial" panose="020B0604020202020204" pitchFamily="34" charset="0"/>
              </a:rPr>
              <a:t>Whenever goods are sold, either by a merchant or a private party, the seller warrants that the title being conveyed is good and that the transfer is rightful. When anyone buys goods that turn out to be stolen, the rightful owner will be entitled to the return of those goods. The innocent purchaser may sue the seller for breach of warranty of title. </a:t>
            </a:r>
            <a:r>
              <a:rPr lang="en-US" sz="1200" b="0" i="0" u="none" strike="noStrike" kern="1200" baseline="0" dirty="0">
                <a:solidFill>
                  <a:schemeClr val="tx1"/>
                </a:solidFill>
                <a:latin typeface="+mn-lt"/>
                <a:ea typeface="+mn-ea"/>
                <a:cs typeface="+mn-cs"/>
              </a:rPr>
              <a:t>When the buyer is aware that the person selling the goods does not personally claim title to them, the </a:t>
            </a:r>
            <a:r>
              <a:rPr lang="en-US" sz="1200" b="1" i="0" u="none" strike="noStrike" kern="1200" baseline="0" dirty="0">
                <a:solidFill>
                  <a:schemeClr val="tx1"/>
                </a:solidFill>
                <a:latin typeface="+mn-lt"/>
                <a:ea typeface="+mn-ea"/>
                <a:cs typeface="+mn-cs"/>
              </a:rPr>
              <a:t>warranty of title </a:t>
            </a:r>
            <a:r>
              <a:rPr lang="en-US" sz="1200" b="0" i="0" u="none" strike="noStrike" kern="1200" baseline="0" dirty="0">
                <a:solidFill>
                  <a:schemeClr val="tx1"/>
                </a:solidFill>
                <a:latin typeface="+mn-lt"/>
                <a:ea typeface="+mn-ea"/>
                <a:cs typeface="+mn-cs"/>
              </a:rPr>
              <a:t>is not made by the seller. </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22341924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B37809-A796-4DEF-967C-537B995CD1BA}" type="slidenum">
              <a:rPr lang="en-US" altLang="en-US"/>
              <a:pPr eaLnBrk="1" hangingPunct="1"/>
              <a:t>46</a:t>
            </a:fld>
            <a:endParaRPr lang="en-US" altLang="en-US" dirty="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r>
              <a:rPr lang="en-US" altLang="en-US" dirty="0">
                <a:latin typeface="Arial" panose="020B0604020202020204" pitchFamily="34" charset="0"/>
              </a:rPr>
              <a:t>A common practice in the sale of used cars, lawn mowers, electrical appliances, and similar merchandise is for the seller to stipulate that the goods are being sold as is. The use of expressions such as </a:t>
            </a:r>
            <a:r>
              <a:rPr lang="en-US" altLang="en-US" i="1" dirty="0">
                <a:latin typeface="Arial" panose="020B0604020202020204" pitchFamily="34" charset="0"/>
              </a:rPr>
              <a:t>as is</a:t>
            </a:r>
            <a:r>
              <a:rPr lang="en-US" altLang="en-US" dirty="0">
                <a:latin typeface="Arial" panose="020B0604020202020204" pitchFamily="34" charset="0"/>
              </a:rPr>
              <a:t>, </a:t>
            </a:r>
            <a:r>
              <a:rPr lang="en-US" altLang="en-US" i="1" dirty="0">
                <a:latin typeface="Arial" panose="020B0604020202020204" pitchFamily="34" charset="0"/>
              </a:rPr>
              <a:t>with all faults</a:t>
            </a:r>
            <a:r>
              <a:rPr lang="en-US" altLang="en-US" dirty="0">
                <a:latin typeface="Arial" panose="020B0604020202020204" pitchFamily="34" charset="0"/>
              </a:rPr>
              <a:t>, and others is another way to exclude implied warranties.</a:t>
            </a:r>
          </a:p>
          <a:p>
            <a:r>
              <a:rPr lang="en-US" altLang="en-US" dirty="0">
                <a:latin typeface="Arial" panose="020B0604020202020204" pitchFamily="34" charset="0"/>
              </a:rPr>
              <a:t>However, those words do not exclude express warranties or the warranty of title. Implied warranties may also be excluded under the UCC by having buyers examine the goods. When buyers have examined the goods, the sample, or the model as fully as they desire (or have refused to examine them when given the opportunity), there is no implied warranty as to defects that an examination would have revealed.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078685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31AEA9-3A7B-4A45-AC77-6B7C3C9B1B8C}" type="slidenum">
              <a:rPr lang="en-US" altLang="en-US"/>
              <a:pPr eaLnBrk="1" hangingPunct="1"/>
              <a:t>47</a:t>
            </a:fld>
            <a:endParaRPr lang="en-US" altLang="en-US" dirty="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consequential damages. See next slide.</a:t>
            </a:r>
          </a:p>
        </p:txBody>
      </p:sp>
    </p:spTree>
    <p:extLst>
      <p:ext uri="{BB962C8B-B14F-4D97-AF65-F5344CB8AC3E}">
        <p14:creationId xmlns:p14="http://schemas.microsoft.com/office/powerpoint/2010/main" val="1855390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391B34-A1B9-4794-9A05-8CBCE33E65C1}" type="slidenum">
              <a:rPr lang="en-US" altLang="en-US"/>
              <a:pPr eaLnBrk="1" hangingPunct="1"/>
              <a:t>48</a:t>
            </a:fld>
            <a:endParaRPr lang="en-US" altLang="en-US" dirty="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r>
              <a:rPr lang="en-US" altLang="en-US" dirty="0">
                <a:latin typeface="Arial" panose="020B0604020202020204" pitchFamily="34" charset="0"/>
              </a:rPr>
              <a:t>Implied warranties may also be excluded under the UCC by having buyers examine the goods. When buyers have examined the goods, the sample, or the model as fully as they desire (or have refused to examine them when given the opportunity), there is no implied warranty as to defects that an examination would have revealed. Under the Magnuson–Moss Warranty Act, any clause purporting to exclude or limit consequential damages for breach of warranty must appear conspicuously on the face of the warranty.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563217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EEE926D-4D85-405F-BE2B-E3EA8B4FF3BE}" type="slidenum">
              <a:rPr lang="en-US" altLang="en-US"/>
              <a:pPr eaLnBrk="1" hangingPunct="1"/>
              <a:t>49</a:t>
            </a:fld>
            <a:endParaRPr lang="en-US" altLang="en-US" dirty="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r>
              <a:rPr lang="en-US" altLang="en-US" sz="1000" i="1" dirty="0">
                <a:latin typeface="Arial" panose="020B0604020202020204" pitchFamily="34" charset="0"/>
              </a:rPr>
              <a:t>Alternative A</a:t>
            </a:r>
            <a:r>
              <a:rPr lang="en-US" altLang="en-US" sz="1000" i="0" dirty="0">
                <a:latin typeface="Arial" panose="020B0604020202020204" pitchFamily="34" charset="0"/>
              </a:rPr>
              <a:t>:</a:t>
            </a:r>
            <a:r>
              <a:rPr lang="en-US" altLang="en-US" sz="1000" i="1" dirty="0">
                <a:latin typeface="Arial" panose="020B0604020202020204" pitchFamily="34" charset="0"/>
              </a:rPr>
              <a:t> </a:t>
            </a:r>
            <a:r>
              <a:rPr lang="en-US" altLang="en-US" sz="1000" dirty="0">
                <a:latin typeface="Arial" panose="020B0604020202020204" pitchFamily="34" charset="0"/>
              </a:rPr>
              <a:t>A seller’s warranty, whether express or implied, extends to any natural person who is in the family or household of his buyer or who is a guest in his home if it is reasonable to expect that such person may use, consume, or be affected by the goods and who is injured in person by breach of the warranty. A seller may not exclude or limit the operation of this section.</a:t>
            </a:r>
          </a:p>
          <a:p>
            <a:r>
              <a:rPr lang="en-US" altLang="en-US" sz="1000" i="1" dirty="0">
                <a:latin typeface="Arial" panose="020B0604020202020204" pitchFamily="34" charset="0"/>
              </a:rPr>
              <a:t>Alternative B</a:t>
            </a:r>
            <a:r>
              <a:rPr lang="en-US" altLang="en-US" sz="1000" i="0" dirty="0">
                <a:latin typeface="Arial" panose="020B0604020202020204" pitchFamily="34" charset="0"/>
              </a:rPr>
              <a:t>:</a:t>
            </a:r>
            <a:r>
              <a:rPr lang="en-US" altLang="en-US" sz="1000" i="1" dirty="0">
                <a:latin typeface="Arial" panose="020B0604020202020204" pitchFamily="34" charset="0"/>
              </a:rPr>
              <a:t> </a:t>
            </a:r>
            <a:r>
              <a:rPr lang="en-US" altLang="en-US" sz="1000" dirty="0">
                <a:latin typeface="Arial" panose="020B0604020202020204" pitchFamily="34" charset="0"/>
              </a:rPr>
              <a:t>A seller’s warranty, whether express or implied, extends to any natural person who may reasonably be expected to use, consume, or be affected by the goods and who is injured in person by breach of the warranty. A seller may not exclude or limit the operation of this section.</a:t>
            </a:r>
          </a:p>
          <a:p>
            <a:r>
              <a:rPr lang="en-US" altLang="en-US" sz="1000" i="1" dirty="0">
                <a:latin typeface="Arial" panose="020B0604020202020204" pitchFamily="34" charset="0"/>
              </a:rPr>
              <a:t>Alternative C</a:t>
            </a:r>
            <a:r>
              <a:rPr lang="en-US" altLang="en-US" sz="1000" i="0" dirty="0">
                <a:latin typeface="Arial" panose="020B0604020202020204" pitchFamily="34" charset="0"/>
              </a:rPr>
              <a:t>:</a:t>
            </a:r>
            <a:r>
              <a:rPr lang="en-US" altLang="en-US" sz="1000" i="1" dirty="0">
                <a:latin typeface="Arial" panose="020B0604020202020204" pitchFamily="34" charset="0"/>
              </a:rPr>
              <a:t> </a:t>
            </a:r>
            <a:r>
              <a:rPr lang="en-US" altLang="en-US" sz="1000" dirty="0">
                <a:latin typeface="Arial" panose="020B0604020202020204" pitchFamily="34" charset="0"/>
              </a:rPr>
              <a:t>A seller’s warranty, whether express or implied, extends to any person who may reasonably be expected to use, consume, or be affected by the goods and who is injured by breach of the warranty. A seller may not exclude or limit the operation of this section with respect to injury to the person of an individual to whom the warranty extends.</a:t>
            </a:r>
          </a:p>
        </p:txBody>
      </p:sp>
    </p:spTree>
    <p:extLst>
      <p:ext uri="{BB962C8B-B14F-4D97-AF65-F5344CB8AC3E}">
        <p14:creationId xmlns:p14="http://schemas.microsoft.com/office/powerpoint/2010/main" val="3669681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119EA0D-5E81-4D36-80C6-A5EED07CCF15}" type="slidenum">
              <a:rPr lang="en-US" altLang="en-US"/>
              <a:pPr eaLnBrk="1" hangingPunct="1"/>
              <a:t>7</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Tender is necessary to test the party’s ability and willingness to perform his or her part of the bargain. The seller must make tender of delivery, and the buyer must make tender of payment. If one party fails to make tender and the other breaches the contract, the one not making tender cannot bring suit. </a:t>
            </a:r>
          </a:p>
        </p:txBody>
      </p:sp>
    </p:spTree>
    <p:extLst>
      <p:ext uri="{BB962C8B-B14F-4D97-AF65-F5344CB8AC3E}">
        <p14:creationId xmlns:p14="http://schemas.microsoft.com/office/powerpoint/2010/main" val="360610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A3E8F4-B57F-476C-9649-6A39AAC71623}" type="slidenum">
              <a:rPr lang="en-US" altLang="en-US"/>
              <a:pPr eaLnBrk="1" hangingPunct="1"/>
              <a:t>8</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tender of delivery. See next slide.</a:t>
            </a:r>
          </a:p>
        </p:txBody>
      </p:sp>
    </p:spTree>
    <p:extLst>
      <p:ext uri="{BB962C8B-B14F-4D97-AF65-F5344CB8AC3E}">
        <p14:creationId xmlns:p14="http://schemas.microsoft.com/office/powerpoint/2010/main" val="2331793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C913EDC-DEA3-4608-ABE5-D23AF8B80734}" type="slidenum">
              <a:rPr lang="en-US" altLang="en-US"/>
              <a:pPr eaLnBrk="1" hangingPunct="1"/>
              <a:t>9</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To be in a position to bring suit on a sales contract, the seller of goods must make </a:t>
            </a:r>
            <a:r>
              <a:rPr lang="en-US" altLang="en-US" b="1" dirty="0">
                <a:latin typeface="Arial" panose="020B0604020202020204" pitchFamily="34" charset="0"/>
              </a:rPr>
              <a:t>tender of delivery</a:t>
            </a:r>
            <a:r>
              <a:rPr lang="en-US" altLang="en-US" dirty="0">
                <a:latin typeface="Arial" panose="020B0604020202020204" pitchFamily="34" charset="0"/>
              </a:rPr>
              <a:t>, that is, offer to turn the goods over to the buyer. Failure to make this offer is an excuse for buyers not to perform their part of the bargain.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44034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p:spPr>
        <p:txBody>
          <a:bodyPr/>
          <a:lstStyle/>
          <a:p>
            <a:r>
              <a:rPr lang="en-US" sz="1200" b="0" i="0" u="none" strike="noStrike" kern="1200" baseline="0" dirty="0">
                <a:solidFill>
                  <a:schemeClr val="tx1"/>
                </a:solidFill>
                <a:latin typeface="+mn-lt"/>
                <a:ea typeface="+mn-ea"/>
                <a:cs typeface="+mn-cs"/>
              </a:rPr>
              <a:t>Sometimes goods are in the possession of a warehouse and are to be turned over to the buyer without being moved. When this situation occurs, tender requires that the seller either tender a document of title covering the goods or obtain an acknowledgment by the warehouse of the buyer’s right to their possession. </a:t>
            </a:r>
            <a:endParaRPr lang="en-US" altLang="en-US" dirty="0">
              <a:latin typeface="Arial" panose="020B0604020202020204" pitchFamily="34" charset="0"/>
            </a:endParaRPr>
          </a:p>
        </p:txBody>
      </p:sp>
      <p:sp>
        <p:nvSpPr>
          <p:cNvPr id="71684"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95B4354-FC4C-49F7-9627-01BB315DE7BA}" type="slidenum">
              <a:rPr lang="en-US" altLang="en-US"/>
              <a:pPr eaLnBrk="1" hangingPunct="1"/>
              <a:t>10</a:t>
            </a:fld>
            <a:endParaRPr lang="en-US" altLang="en-US" dirty="0"/>
          </a:p>
        </p:txBody>
      </p:sp>
    </p:spTree>
    <p:extLst>
      <p:ext uri="{BB962C8B-B14F-4D97-AF65-F5344CB8AC3E}">
        <p14:creationId xmlns:p14="http://schemas.microsoft.com/office/powerpoint/2010/main" val="2372388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EAB7E3-EA2B-42FF-AF39-0983868F52A0}" type="slidenum">
              <a:rPr lang="en-US" altLang="en-US"/>
              <a:pPr eaLnBrk="1" hangingPunct="1"/>
              <a:t>11</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legal tender. See next slide.</a:t>
            </a:r>
          </a:p>
        </p:txBody>
      </p:sp>
    </p:spTree>
    <p:extLst>
      <p:ext uri="{BB962C8B-B14F-4D97-AF65-F5344CB8AC3E}">
        <p14:creationId xmlns:p14="http://schemas.microsoft.com/office/powerpoint/2010/main" val="3531366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normAutofit fontScale="90000"/>
          </a:bodyPr>
          <a:lstStyle/>
          <a:p>
            <a:r>
              <a:rPr lang="en-US" b="1" dirty="0"/>
              <a:t>Sales Contracts: Rights, </a:t>
            </a:r>
            <a:br>
              <a:rPr lang="en-US" b="1" dirty="0"/>
            </a:br>
            <a:r>
              <a:rPr lang="en-US" b="1" dirty="0"/>
              <a:t>Duties, Breach, and </a:t>
            </a:r>
            <a:br>
              <a:rPr lang="en-US" b="1" dirty="0"/>
            </a:br>
            <a:r>
              <a:rPr lang="en-US" b="1" dirty="0"/>
              <a:t>Warranties</a:t>
            </a:r>
          </a:p>
        </p:txBody>
      </p:sp>
      <p:sp>
        <p:nvSpPr>
          <p:cNvPr id="3" name="Subtitle 2"/>
          <p:cNvSpPr>
            <a:spLocks noGrp="1"/>
          </p:cNvSpPr>
          <p:nvPr>
            <p:ph type="subTitle" idx="1"/>
          </p:nvPr>
        </p:nvSpPr>
        <p:spPr>
          <a:xfrm>
            <a:off x="671209" y="4609707"/>
            <a:ext cx="4766553" cy="1479808"/>
          </a:xfrm>
        </p:spPr>
        <p:txBody>
          <a:bodyPr/>
          <a:lstStyle/>
          <a:p>
            <a:r>
              <a:rPr lang="en-US" dirty="0"/>
              <a:t>Chapter 14</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Making Proper Tender</a:t>
            </a:r>
          </a:p>
        </p:txBody>
      </p:sp>
      <p:sp>
        <p:nvSpPr>
          <p:cNvPr id="22531" name="Content Placeholder 2"/>
          <p:cNvSpPr>
            <a:spLocks noGrp="1"/>
          </p:cNvSpPr>
          <p:nvPr>
            <p:ph idx="1"/>
          </p:nvPr>
        </p:nvSpPr>
        <p:spPr/>
        <p:txBody>
          <a:bodyPr/>
          <a:lstStyle/>
          <a:p>
            <a:r>
              <a:rPr lang="en-US" altLang="en-US" dirty="0"/>
              <a:t>To make proper tender, the seller must put and hold conforming goods at the buyer’s disposition during a reasonable hour of the day</a:t>
            </a:r>
            <a:endParaRPr lang="en-US" altLang="en-US" sz="1000" dirty="0"/>
          </a:p>
          <a:p>
            <a:r>
              <a:rPr lang="en-US" altLang="en-US" b="1" dirty="0"/>
              <a:t>Shipment contract</a:t>
            </a:r>
          </a:p>
          <a:p>
            <a:pPr lvl="1"/>
            <a:r>
              <a:rPr lang="en-US" altLang="en-US" dirty="0"/>
              <a:t>The seller must put the goods in the possession of a carrier and contract with that carrier for their transportation</a:t>
            </a:r>
          </a:p>
          <a:p>
            <a:pPr lvl="1"/>
            <a:r>
              <a:rPr lang="en-US" altLang="en-US" dirty="0"/>
              <a:t>Any necessary documents must be sent to the buyer, who must be promptly notified of the shipment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8EB3498A-F2C1-4DFF-A60B-8DE2CA5CE8F0}" type="slidenum">
              <a:rPr lang="en-US" altLang="en-US" smtClean="0"/>
              <a:pPr/>
              <a:t>10</a:t>
            </a:fld>
            <a:endParaRPr lang="en-US" altLang="en-US" dirty="0"/>
          </a:p>
        </p:txBody>
      </p:sp>
    </p:spTree>
    <p:extLst>
      <p:ext uri="{BB962C8B-B14F-4D97-AF65-F5344CB8AC3E}">
        <p14:creationId xmlns:p14="http://schemas.microsoft.com/office/powerpoint/2010/main" val="31236971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Question</a:t>
            </a:r>
          </a:p>
        </p:txBody>
      </p:sp>
      <p:sp>
        <p:nvSpPr>
          <p:cNvPr id="23555" name="Rectangle 3"/>
          <p:cNvSpPr>
            <a:spLocks noGrp="1" noChangeArrowheads="1"/>
          </p:cNvSpPr>
          <p:nvPr>
            <p:ph type="body" idx="1"/>
          </p:nvPr>
        </p:nvSpPr>
        <p:spPr/>
        <p:txBody>
          <a:bodyPr/>
          <a:lstStyle/>
          <a:p>
            <a:r>
              <a:rPr lang="en-US" altLang="en-US" dirty="0"/>
              <a:t>What is money that may be offered legally in satisfaction of a debt called?</a:t>
            </a:r>
          </a:p>
          <a:p>
            <a:pPr marL="912812" lvl="1" indent="-514350">
              <a:buFont typeface="+mj-lt"/>
              <a:buAutoNum type="alphaUcPeriod"/>
            </a:pPr>
            <a:r>
              <a:rPr lang="en-US" altLang="en-US" dirty="0"/>
              <a:t>Legal tender</a:t>
            </a:r>
          </a:p>
          <a:p>
            <a:pPr marL="912812" lvl="1" indent="-514350">
              <a:buFont typeface="+mj-lt"/>
              <a:buAutoNum type="alphaUcPeriod"/>
            </a:pPr>
            <a:r>
              <a:rPr lang="en-US" altLang="en-US" dirty="0"/>
              <a:t>Exchange</a:t>
            </a:r>
          </a:p>
          <a:p>
            <a:pPr marL="912812" lvl="1" indent="-514350">
              <a:buFont typeface="+mj-lt"/>
              <a:buAutoNum type="alphaUcPeriod"/>
            </a:pPr>
            <a:r>
              <a:rPr lang="en-US" altLang="en-US" dirty="0"/>
              <a:t>Coinage</a:t>
            </a:r>
          </a:p>
          <a:p>
            <a:pPr marL="912812" lvl="1" indent="-514350">
              <a:buFont typeface="+mj-lt"/>
              <a:buAutoNum type="alphaUcPeriod"/>
            </a:pPr>
            <a:r>
              <a:rPr lang="en-US" altLang="en-US" dirty="0"/>
              <a:t>Barter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35F86EB7-54AC-4725-BBBC-A67D51A00C87}" type="slidenum">
              <a:rPr lang="en-US" altLang="en-US" smtClean="0"/>
              <a:pPr/>
              <a:t>11</a:t>
            </a:fld>
            <a:endParaRPr lang="en-US" altLang="en-US" dirty="0"/>
          </a:p>
        </p:txBody>
      </p:sp>
    </p:spTree>
    <p:extLst>
      <p:ext uri="{BB962C8B-B14F-4D97-AF65-F5344CB8AC3E}">
        <p14:creationId xmlns:p14="http://schemas.microsoft.com/office/powerpoint/2010/main" val="3319068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Tender of Payment by Buyer</a:t>
            </a:r>
          </a:p>
        </p:txBody>
      </p:sp>
      <p:sp>
        <p:nvSpPr>
          <p:cNvPr id="24579" name="Rectangle 5"/>
          <p:cNvSpPr>
            <a:spLocks noGrp="1" noChangeArrowheads="1"/>
          </p:cNvSpPr>
          <p:nvPr>
            <p:ph type="body" idx="1"/>
          </p:nvPr>
        </p:nvSpPr>
        <p:spPr/>
        <p:txBody>
          <a:bodyPr/>
          <a:lstStyle/>
          <a:p>
            <a:r>
              <a:rPr lang="en-US" altLang="en-US" dirty="0"/>
              <a:t>Offering to turn the necessary money over to the seller</a:t>
            </a:r>
            <a:endParaRPr lang="en-US" altLang="en-US" sz="1400" dirty="0"/>
          </a:p>
          <a:p>
            <a:r>
              <a:rPr lang="en-US" altLang="en-US" b="1" dirty="0"/>
              <a:t>Legal tender </a:t>
            </a:r>
          </a:p>
          <a:p>
            <a:pPr lvl="1"/>
            <a:r>
              <a:rPr lang="en-US" altLang="en-US" dirty="0"/>
              <a:t>Money that may be offered legally in satisfaction of a debt and that must be accepted by a creditor when offered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BBC5716D-8446-4AFC-85E3-C942C399C997}" type="slidenum">
              <a:rPr lang="en-US" altLang="en-US" smtClean="0"/>
              <a:pPr/>
              <a:t>12</a:t>
            </a:fld>
            <a:endParaRPr lang="en-US" altLang="en-US" dirty="0"/>
          </a:p>
        </p:txBody>
      </p:sp>
    </p:spTree>
    <p:extLst>
      <p:ext uri="{BB962C8B-B14F-4D97-AF65-F5344CB8AC3E}">
        <p14:creationId xmlns:p14="http://schemas.microsoft.com/office/powerpoint/2010/main" val="2650736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Buyer’s Rights and Duties</a:t>
            </a:r>
          </a:p>
        </p:txBody>
      </p:sp>
      <p:sp>
        <p:nvSpPr>
          <p:cNvPr id="25603" name="Rectangle 3"/>
          <p:cNvSpPr>
            <a:spLocks noGrp="1" noChangeArrowheads="1"/>
          </p:cNvSpPr>
          <p:nvPr>
            <p:ph type="body" idx="1"/>
          </p:nvPr>
        </p:nvSpPr>
        <p:spPr/>
        <p:txBody>
          <a:bodyPr/>
          <a:lstStyle/>
          <a:p>
            <a:r>
              <a:rPr lang="en-US" altLang="en-US" dirty="0"/>
              <a:t>Except when goods are shipped c.o.d. or when the contract provides for payment against a document of title, the buyer has the right to inspect the goods before accepting or paying for them</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BDB8A69C-6FDB-4A7A-8FCD-DEA8070C2E88}" type="slidenum">
              <a:rPr lang="en-US" altLang="en-US" smtClean="0"/>
              <a:pPr/>
              <a:t>13</a:t>
            </a:fld>
            <a:endParaRPr lang="en-US" altLang="en-US" dirty="0"/>
          </a:p>
        </p:txBody>
      </p:sp>
    </p:spTree>
    <p:extLst>
      <p:ext uri="{BB962C8B-B14F-4D97-AF65-F5344CB8AC3E}">
        <p14:creationId xmlns:p14="http://schemas.microsoft.com/office/powerpoint/2010/main" val="1177490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Buyer’s Rights and Duties</a:t>
            </a:r>
          </a:p>
        </p:txBody>
      </p:sp>
      <p:sp>
        <p:nvSpPr>
          <p:cNvPr id="26627" name="Rectangle 3"/>
          <p:cNvSpPr>
            <a:spLocks noGrp="1" noChangeArrowheads="1"/>
          </p:cNvSpPr>
          <p:nvPr>
            <p:ph type="body" idx="1"/>
          </p:nvPr>
        </p:nvSpPr>
        <p:spPr/>
        <p:txBody>
          <a:bodyPr/>
          <a:lstStyle/>
          <a:p>
            <a:r>
              <a:rPr lang="en-US" altLang="en-US" dirty="0"/>
              <a:t>When defective goods </a:t>
            </a:r>
            <a:r>
              <a:rPr lang="en-US" dirty="0"/>
              <a:t>or goods not of the kind specified in the contract </a:t>
            </a:r>
            <a:r>
              <a:rPr lang="en-US" altLang="en-US" dirty="0"/>
              <a:t>are delivered, the buyer may elect to reject them all, accept them all, or accept any commercial unit or units and reject the rest</a:t>
            </a:r>
          </a:p>
          <a:p>
            <a:pPr lvl="1"/>
            <a:r>
              <a:rPr lang="en-US" altLang="en-US" b="1" dirty="0"/>
              <a:t>Commercial unit</a:t>
            </a:r>
            <a:r>
              <a:rPr lang="en-US" altLang="en-US" dirty="0"/>
              <a:t>: A single whole for the purpose of sale, the division of which impairs its character or value on the market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C8C48B14-0E73-48D7-B8C4-4C71F55FD2D4}" type="slidenum">
              <a:rPr lang="en-US" altLang="en-US" smtClean="0"/>
              <a:pPr/>
              <a:t>14</a:t>
            </a:fld>
            <a:endParaRPr lang="en-US" altLang="en-US" dirty="0"/>
          </a:p>
        </p:txBody>
      </p:sp>
    </p:spTree>
    <p:extLst>
      <p:ext uri="{BB962C8B-B14F-4D97-AF65-F5344CB8AC3E}">
        <p14:creationId xmlns:p14="http://schemas.microsoft.com/office/powerpoint/2010/main" val="3478969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Rejection of Goods by the Buyer </a:t>
            </a:r>
          </a:p>
        </p:txBody>
      </p:sp>
      <p:sp>
        <p:nvSpPr>
          <p:cNvPr id="27651" name="Rectangle 3"/>
          <p:cNvSpPr>
            <a:spLocks noGrp="1" noChangeArrowheads="1"/>
          </p:cNvSpPr>
          <p:nvPr>
            <p:ph type="body" idx="1"/>
          </p:nvPr>
        </p:nvSpPr>
        <p:spPr/>
        <p:txBody>
          <a:bodyPr/>
          <a:lstStyle/>
          <a:p>
            <a:r>
              <a:rPr lang="en-US" altLang="en-US" dirty="0"/>
              <a:t>A rejection occurs when a buyer refuses to accept delivery of goods tendered </a:t>
            </a:r>
            <a:endParaRPr lang="en-US" altLang="en-US" sz="1000" dirty="0"/>
          </a:p>
          <a:p>
            <a:r>
              <a:rPr lang="en-US" altLang="en-US" dirty="0"/>
              <a:t>A rejection must be done within a reasonable time after delivery or tender to the buyer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70C8CC02-31AC-4707-876F-1AFF8DFE10A4}" type="slidenum">
              <a:rPr lang="en-US" altLang="en-US" smtClean="0"/>
              <a:pPr/>
              <a:t>15</a:t>
            </a:fld>
            <a:endParaRPr lang="en-US" altLang="en-US" dirty="0"/>
          </a:p>
        </p:txBody>
      </p:sp>
    </p:spTree>
    <p:extLst>
      <p:ext uri="{BB962C8B-B14F-4D97-AF65-F5344CB8AC3E}">
        <p14:creationId xmlns:p14="http://schemas.microsoft.com/office/powerpoint/2010/main" val="1818426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dirty="0"/>
              <a:t>Buyer’s Duties on Rejection</a:t>
            </a:r>
          </a:p>
        </p:txBody>
      </p:sp>
      <p:sp>
        <p:nvSpPr>
          <p:cNvPr id="28675" name="Rectangle 5"/>
          <p:cNvSpPr>
            <a:spLocks noGrp="1" noChangeArrowheads="1"/>
          </p:cNvSpPr>
          <p:nvPr>
            <p:ph type="body" idx="1"/>
          </p:nvPr>
        </p:nvSpPr>
        <p:spPr/>
        <p:txBody>
          <a:bodyPr/>
          <a:lstStyle/>
          <a:p>
            <a:r>
              <a:rPr lang="en-US" dirty="0"/>
              <a:t>The buyer is entitled to be reimbursed for any expenses</a:t>
            </a:r>
            <a:endParaRPr lang="en-US" altLang="en-US" dirty="0"/>
          </a:p>
          <a:p>
            <a:r>
              <a:rPr lang="en-US" altLang="en-US" dirty="0"/>
              <a:t>Merchant buyers have a duty after the rejection of goods in their possession or control to follow any reasonable instructions received from the seller with respect to the goods</a:t>
            </a:r>
          </a:p>
          <a:p>
            <a:pPr lvl="1"/>
            <a:r>
              <a:rPr lang="en-US" altLang="en-US" dirty="0"/>
              <a:t>If there are no such instructions, they must make reasonable efforts to sell the goods for the seller if they are perishable or threaten to decline speedily in value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44FAA080-3287-4D3C-8620-1151BB55E89D}" type="slidenum">
              <a:rPr lang="en-US" altLang="en-US" smtClean="0"/>
              <a:pPr/>
              <a:t>16</a:t>
            </a:fld>
            <a:endParaRPr lang="en-US" altLang="en-US" dirty="0"/>
          </a:p>
        </p:txBody>
      </p:sp>
    </p:spTree>
    <p:extLst>
      <p:ext uri="{BB962C8B-B14F-4D97-AF65-F5344CB8AC3E}">
        <p14:creationId xmlns:p14="http://schemas.microsoft.com/office/powerpoint/2010/main" val="2459293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r>
              <a:rPr lang="en-US" altLang="en-US" dirty="0"/>
              <a:t>Acceptance of Goods by the Buyer</a:t>
            </a:r>
          </a:p>
        </p:txBody>
      </p:sp>
      <p:sp>
        <p:nvSpPr>
          <p:cNvPr id="29699" name="Rectangle 5"/>
          <p:cNvSpPr>
            <a:spLocks noGrp="1" noChangeArrowheads="1"/>
          </p:cNvSpPr>
          <p:nvPr>
            <p:ph type="body" idx="1"/>
          </p:nvPr>
        </p:nvSpPr>
        <p:spPr/>
        <p:txBody>
          <a:bodyPr>
            <a:normAutofit/>
          </a:bodyPr>
          <a:lstStyle/>
          <a:p>
            <a:r>
              <a:rPr lang="en-US" altLang="en-US" dirty="0"/>
              <a:t>Takes place when the buyer does any of the following:</a:t>
            </a:r>
          </a:p>
          <a:p>
            <a:pPr lvl="1"/>
            <a:r>
              <a:rPr lang="en-US" altLang="en-US" sz="2600" dirty="0"/>
              <a:t>Signifies to the seller that the goods are conforming, that is, that they are in accordance with the obligations under the contract</a:t>
            </a:r>
          </a:p>
          <a:p>
            <a:pPr lvl="1"/>
            <a:r>
              <a:rPr lang="en-US" altLang="en-US" sz="2600" dirty="0"/>
              <a:t>Signifies to the seller a willingness to take them even though they are not conforming</a:t>
            </a:r>
          </a:p>
          <a:p>
            <a:pPr lvl="1"/>
            <a:r>
              <a:rPr lang="en-US" altLang="en-US" sz="2600" dirty="0"/>
              <a:t>Fails to reject them</a:t>
            </a:r>
          </a:p>
          <a:p>
            <a:pPr lvl="1"/>
            <a:r>
              <a:rPr lang="en-US" altLang="en-US" sz="2600" dirty="0"/>
              <a:t>Performs any act that is inconsistent with the seller’s ownership</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B740B7F1-FE13-4C2B-8A70-CC03ABD2A7CC}" type="slidenum">
              <a:rPr lang="en-US" altLang="en-US" smtClean="0"/>
              <a:pPr/>
              <a:t>17</a:t>
            </a:fld>
            <a:endParaRPr lang="en-US" altLang="en-US" dirty="0"/>
          </a:p>
        </p:txBody>
      </p:sp>
    </p:spTree>
    <p:extLst>
      <p:ext uri="{BB962C8B-B14F-4D97-AF65-F5344CB8AC3E}">
        <p14:creationId xmlns:p14="http://schemas.microsoft.com/office/powerpoint/2010/main" val="1563526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Revocation of Acceptance</a:t>
            </a:r>
          </a:p>
        </p:txBody>
      </p:sp>
      <p:sp>
        <p:nvSpPr>
          <p:cNvPr id="30723" name="Rectangle 3"/>
          <p:cNvSpPr>
            <a:spLocks noGrp="1" noChangeArrowheads="1"/>
          </p:cNvSpPr>
          <p:nvPr>
            <p:ph idx="1"/>
          </p:nvPr>
        </p:nvSpPr>
        <p:spPr/>
        <p:txBody>
          <a:bodyPr/>
          <a:lstStyle/>
          <a:p>
            <a:r>
              <a:rPr lang="en-US" altLang="en-US" dirty="0"/>
              <a:t>If a buyer has accepted goods on the assumption that their nonconformity would be corrected by the seller and the seller does not do so, the buyer may revoke the acceptance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50BD9A53-2B9A-43C7-8BC8-DA19EE8B0AFB}" type="slidenum">
              <a:rPr lang="en-US" altLang="en-US" smtClean="0"/>
              <a:pPr/>
              <a:t>18</a:t>
            </a:fld>
            <a:endParaRPr lang="en-US" altLang="en-US" dirty="0"/>
          </a:p>
        </p:txBody>
      </p:sp>
    </p:spTree>
    <p:extLst>
      <p:ext uri="{BB962C8B-B14F-4D97-AF65-F5344CB8AC3E}">
        <p14:creationId xmlns:p14="http://schemas.microsoft.com/office/powerpoint/2010/main" val="2707749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Seller’s Rights and Duties</a:t>
            </a:r>
          </a:p>
        </p:txBody>
      </p:sp>
      <p:sp>
        <p:nvSpPr>
          <p:cNvPr id="31747" name="Rectangle 3"/>
          <p:cNvSpPr>
            <a:spLocks noGrp="1" noChangeArrowheads="1"/>
          </p:cNvSpPr>
          <p:nvPr>
            <p:ph type="body" idx="1"/>
          </p:nvPr>
        </p:nvSpPr>
        <p:spPr/>
        <p:txBody>
          <a:bodyPr/>
          <a:lstStyle/>
          <a:p>
            <a:r>
              <a:rPr lang="en-US" altLang="en-US" dirty="0"/>
              <a:t>Sellers may sometimes </a:t>
            </a:r>
            <a:r>
              <a:rPr lang="en-US" altLang="en-US" b="1" dirty="0"/>
              <a:t>cure</a:t>
            </a:r>
            <a:r>
              <a:rPr lang="en-US" altLang="en-US" dirty="0"/>
              <a:t> an improper tender or delivery of goods; that is, they may correct the defect that caused the goods to be rejected by the buyer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44C88AB7-28AE-46C6-9C6B-75978AE99A61}" type="slidenum">
              <a:rPr lang="en-US" altLang="en-US" smtClean="0"/>
              <a:pPr/>
              <a:t>19</a:t>
            </a:fld>
            <a:endParaRPr lang="en-US" altLang="en-US" dirty="0"/>
          </a:p>
        </p:txBody>
      </p:sp>
    </p:spTree>
    <p:extLst>
      <p:ext uri="{BB962C8B-B14F-4D97-AF65-F5344CB8AC3E}">
        <p14:creationId xmlns:p14="http://schemas.microsoft.com/office/powerpoint/2010/main" val="1928264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type="body" idx="1"/>
          </p:nvPr>
        </p:nvSpPr>
        <p:spPr/>
        <p:txBody>
          <a:bodyPr/>
          <a:lstStyle/>
          <a:p>
            <a:pPr marL="514350" indent="-514350">
              <a:buFont typeface="+mj-lt"/>
              <a:buAutoNum type="arabicPeriod"/>
            </a:pPr>
            <a:r>
              <a:rPr lang="en-US" altLang="en-US" dirty="0"/>
              <a:t>Describe what is meant by tender of performance</a:t>
            </a:r>
          </a:p>
          <a:p>
            <a:pPr marL="514350" indent="-514350">
              <a:buFont typeface="+mj-lt"/>
              <a:buAutoNum type="arabicPeriod"/>
            </a:pPr>
            <a:r>
              <a:rPr lang="en-US" altLang="en-US" dirty="0"/>
              <a:t>Outline the rights and duties of sellers and buyers in a sales contract</a:t>
            </a:r>
          </a:p>
          <a:p>
            <a:pPr marL="514350" indent="-514350">
              <a:buFont typeface="+mj-lt"/>
              <a:buAutoNum type="arabicPeriod"/>
            </a:pPr>
            <a:r>
              <a:rPr lang="en-US" altLang="en-US" dirty="0"/>
              <a:t>Explain the doctrine of anticipatory breach</a:t>
            </a:r>
          </a:p>
          <a:p>
            <a:pPr marL="514350" indent="-514350">
              <a:buFont typeface="+mj-lt"/>
              <a:buAutoNum type="arabicPeriod"/>
            </a:pPr>
            <a:r>
              <a:rPr lang="en-US" altLang="en-US" dirty="0"/>
              <a:t>Discuss the seller’s and the buyer’s remedies in case of a breach</a:t>
            </a:r>
          </a:p>
          <a:p>
            <a:pPr marL="514350" indent="-514350">
              <a:buFont typeface="+mj-lt"/>
              <a:buAutoNum type="arabicPeriod"/>
            </a:pPr>
            <a:r>
              <a:rPr lang="en-US" altLang="en-US" dirty="0"/>
              <a:t>Define the term </a:t>
            </a:r>
            <a:r>
              <a:rPr lang="en-US" altLang="en-US" i="1" dirty="0"/>
              <a:t>statute of limitations</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CF195E6F-F635-42BE-B621-8C7DCFB1D1FF}" type="slidenum">
              <a:rPr lang="en-US" altLang="en-US" smtClean="0"/>
              <a:pPr/>
              <a:t>2</a:t>
            </a:fld>
            <a:endParaRPr lang="en-US" altLang="en-US" dirty="0"/>
          </a:p>
        </p:txBody>
      </p:sp>
    </p:spTree>
    <p:extLst>
      <p:ext uri="{BB962C8B-B14F-4D97-AF65-F5344CB8AC3E}">
        <p14:creationId xmlns:p14="http://schemas.microsoft.com/office/powerpoint/2010/main" val="11985500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Breach of Contract</a:t>
            </a:r>
          </a:p>
        </p:txBody>
      </p:sp>
      <p:sp>
        <p:nvSpPr>
          <p:cNvPr id="32771" name="Rectangle 3"/>
          <p:cNvSpPr>
            <a:spLocks noGrp="1" noChangeArrowheads="1"/>
          </p:cNvSpPr>
          <p:nvPr>
            <p:ph type="body" idx="1"/>
          </p:nvPr>
        </p:nvSpPr>
        <p:spPr/>
        <p:txBody>
          <a:bodyPr/>
          <a:lstStyle/>
          <a:p>
            <a:r>
              <a:rPr lang="en-US" altLang="en-US" dirty="0"/>
              <a:t>Occurs when one of the parties fails to do what was agreed upon in the contract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8CE6F635-81C6-40C2-8552-E686E1D79EBB}" type="slidenum">
              <a:rPr lang="en-US" altLang="en-US" smtClean="0"/>
              <a:pPr/>
              <a:t>20</a:t>
            </a:fld>
            <a:endParaRPr lang="en-US" altLang="en-US" dirty="0"/>
          </a:p>
        </p:txBody>
      </p:sp>
    </p:spTree>
    <p:extLst>
      <p:ext uri="{BB962C8B-B14F-4D97-AF65-F5344CB8AC3E}">
        <p14:creationId xmlns:p14="http://schemas.microsoft.com/office/powerpoint/2010/main" val="3682522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Question</a:t>
            </a:r>
          </a:p>
        </p:txBody>
      </p:sp>
      <p:sp>
        <p:nvSpPr>
          <p:cNvPr id="33795" name="Rectangle 3"/>
          <p:cNvSpPr>
            <a:spLocks noGrp="1" noChangeArrowheads="1"/>
          </p:cNvSpPr>
          <p:nvPr>
            <p:ph type="body" idx="1"/>
          </p:nvPr>
        </p:nvSpPr>
        <p:spPr/>
        <p:txBody>
          <a:bodyPr/>
          <a:lstStyle/>
          <a:p>
            <a:r>
              <a:rPr lang="en-US" altLang="en-US" dirty="0"/>
              <a:t>When one of the parties of a contract notifies the other party before the time for performance that he or she is not going to conform, it is called ________.</a:t>
            </a:r>
          </a:p>
          <a:p>
            <a:pPr marL="912812" lvl="1" indent="-514350">
              <a:buFont typeface="+mj-lt"/>
              <a:buAutoNum type="alphaUcPeriod"/>
            </a:pPr>
            <a:r>
              <a:rPr lang="en-US" altLang="en-US" dirty="0"/>
              <a:t>consultant breach</a:t>
            </a:r>
          </a:p>
          <a:p>
            <a:pPr marL="912812" lvl="1" indent="-514350">
              <a:buFont typeface="+mj-lt"/>
              <a:buAutoNum type="alphaUcPeriod"/>
            </a:pPr>
            <a:r>
              <a:rPr lang="en-US" altLang="en-US" dirty="0"/>
              <a:t>anticipatory breach</a:t>
            </a:r>
          </a:p>
          <a:p>
            <a:pPr marL="912812" lvl="1" indent="-514350">
              <a:buFont typeface="+mj-lt"/>
              <a:buAutoNum type="alphaUcPeriod"/>
            </a:pPr>
            <a:r>
              <a:rPr lang="en-US" altLang="en-US" dirty="0"/>
              <a:t>contract breach</a:t>
            </a:r>
          </a:p>
          <a:p>
            <a:pPr marL="912812" lvl="1" indent="-514350">
              <a:buFont typeface="+mj-lt"/>
              <a:buAutoNum type="alphaUcPeriod"/>
            </a:pPr>
            <a:r>
              <a:rPr lang="en-US" altLang="en-US" dirty="0"/>
              <a:t>indenture breach</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4754E257-7689-40DD-B427-87E952284DB1}" type="slidenum">
              <a:rPr lang="en-US" altLang="en-US" smtClean="0"/>
              <a:pPr/>
              <a:t>21</a:t>
            </a:fld>
            <a:endParaRPr lang="en-US" altLang="en-US" dirty="0"/>
          </a:p>
        </p:txBody>
      </p:sp>
    </p:spTree>
    <p:extLst>
      <p:ext uri="{BB962C8B-B14F-4D97-AF65-F5344CB8AC3E}">
        <p14:creationId xmlns:p14="http://schemas.microsoft.com/office/powerpoint/2010/main" val="4249637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Anticipatory Breach</a:t>
            </a:r>
          </a:p>
        </p:txBody>
      </p:sp>
      <p:sp>
        <p:nvSpPr>
          <p:cNvPr id="34819" name="Rectangle 3"/>
          <p:cNvSpPr>
            <a:spLocks noGrp="1" noChangeArrowheads="1"/>
          </p:cNvSpPr>
          <p:nvPr>
            <p:ph type="body" idx="1"/>
          </p:nvPr>
        </p:nvSpPr>
        <p:spPr/>
        <p:txBody>
          <a:bodyPr/>
          <a:lstStyle/>
          <a:p>
            <a:r>
              <a:rPr lang="en-US" altLang="en-US" dirty="0"/>
              <a:t>One of the parties will notify the other party before the time for performance that he or she is not going to conform</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1A643A88-ED75-4FAD-A74D-F7FC31DF0C82}" type="slidenum">
              <a:rPr lang="en-US" altLang="en-US" smtClean="0"/>
              <a:pPr/>
              <a:t>22</a:t>
            </a:fld>
            <a:endParaRPr lang="en-US" altLang="en-US" dirty="0"/>
          </a:p>
        </p:txBody>
      </p:sp>
    </p:spTree>
    <p:extLst>
      <p:ext uri="{BB962C8B-B14F-4D97-AF65-F5344CB8AC3E}">
        <p14:creationId xmlns:p14="http://schemas.microsoft.com/office/powerpoint/2010/main" val="1883869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Seller’s Remedies When the Buyer Breaches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7"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809646BD-C67D-4B86-AE69-39FC4045614C}" type="slidenum">
              <a:rPr lang="en-US" altLang="en-US" smtClean="0"/>
              <a:pPr/>
              <a:t>23</a:t>
            </a:fld>
            <a:endParaRPr lang="en-US" altLang="en-US" dirty="0"/>
          </a:p>
        </p:txBody>
      </p:sp>
      <p:pic>
        <p:nvPicPr>
          <p:cNvPr id="5" name="Picture 4" descr="Seller’s Remedies When Buyer Breaches&#10;&#10;1. Withhold delivery of any goods not yet delivered.&#10;2. If the buyer is insolvent, stop delivery of any goods that are still in the possession of a carrier.&#10;3.  Resell any goods that have been rightfully withheld, and then sue the buyer for the difference &#10;between the agreed price and the resale price.&#10;4.  If the goods cannot be resold, sue the buyer for the difference between the agreed price and &#10;the market price.&#10;5. Sue the buyer for the price of any goods that were accepted by the buyer.&#10;6. Cancel the contract.">
            <a:extLst>
              <a:ext uri="{FF2B5EF4-FFF2-40B4-BE49-F238E27FC236}">
                <a16:creationId xmlns:a16="http://schemas.microsoft.com/office/drawing/2014/main" id="{187DAACB-49E9-4E6B-AFD8-B7FE6BB098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231" y="1851713"/>
            <a:ext cx="10003537" cy="4488073"/>
          </a:xfrm>
          <a:prstGeom prst="rect">
            <a:avLst/>
          </a:prstGeom>
        </p:spPr>
      </p:pic>
    </p:spTree>
    <p:extLst>
      <p:ext uri="{BB962C8B-B14F-4D97-AF65-F5344CB8AC3E}">
        <p14:creationId xmlns:p14="http://schemas.microsoft.com/office/powerpoint/2010/main" val="19337490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Withhold or Stop Delivery of the Goods</a:t>
            </a:r>
          </a:p>
        </p:txBody>
      </p:sp>
      <p:sp>
        <p:nvSpPr>
          <p:cNvPr id="37891" name="Rectangle 3"/>
          <p:cNvSpPr>
            <a:spLocks noGrp="1" noChangeArrowheads="1"/>
          </p:cNvSpPr>
          <p:nvPr>
            <p:ph type="body" idx="1"/>
          </p:nvPr>
        </p:nvSpPr>
        <p:spPr/>
        <p:txBody>
          <a:bodyPr/>
          <a:lstStyle/>
          <a:p>
            <a:r>
              <a:rPr lang="en-US" altLang="en-US" dirty="0"/>
              <a:t>If, after shipping the goods, the seller discovers that the buyer is </a:t>
            </a:r>
            <a:r>
              <a:rPr lang="en-US" altLang="en-US" b="1" dirty="0"/>
              <a:t>insolvent</a:t>
            </a:r>
            <a:r>
              <a:rPr lang="en-US" altLang="en-US" dirty="0"/>
              <a:t> (unable to pay debts), the seller may have the delivery stopped</a:t>
            </a:r>
          </a:p>
          <a:p>
            <a:pPr lvl="1"/>
            <a:r>
              <a:rPr lang="en-US" altLang="en-US" dirty="0"/>
              <a:t>This right is known as </a:t>
            </a:r>
            <a:r>
              <a:rPr lang="en-US" altLang="en-US" b="1" dirty="0"/>
              <a:t>stoppage in transit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95695B50-E352-48FC-9B71-D94AEB987889}" type="slidenum">
              <a:rPr lang="en-US" altLang="en-US" smtClean="0"/>
              <a:pPr/>
              <a:t>24</a:t>
            </a:fld>
            <a:endParaRPr lang="en-US" altLang="en-US" dirty="0"/>
          </a:p>
        </p:txBody>
      </p:sp>
    </p:spTree>
    <p:extLst>
      <p:ext uri="{BB962C8B-B14F-4D97-AF65-F5344CB8AC3E}">
        <p14:creationId xmlns:p14="http://schemas.microsoft.com/office/powerpoint/2010/main" val="2175793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dirty="0"/>
              <a:t>Buyer’s Remedies When the Seller Breaches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5"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B8D53E03-17B0-44B0-B912-32F916653115}" type="slidenum">
              <a:rPr lang="en-US" altLang="en-US" smtClean="0"/>
              <a:pPr/>
              <a:t>25</a:t>
            </a:fld>
            <a:endParaRPr lang="en-US" altLang="en-US" dirty="0"/>
          </a:p>
        </p:txBody>
      </p:sp>
      <p:pic>
        <p:nvPicPr>
          <p:cNvPr id="5" name="Picture 4" descr="Buyer’s Remedies When Seller Breaches&#10;&#10;1. Cancel the contract.&#10;2. Sue the seller for the return of any money that has been paid.&#10;3.  Cover the sale—that is, buy similar goods from someone else and sue the seller for the &#10;difference between the agreed price and the cost of the purchase.&#10;4.  Sue the seller for the difference between the agreed price and the market price at the time the &#10;buyer learned of the breach.&#10;5.  If nonconforming goods have been accepted, notify the seller that they do not conform to the &#10;contract. Then, if no adjustment is made, sue the seller either for breach of contract or for &#10;breach of warranty.&#10;6. When goods are unique or rare, sue for specific performance.">
            <a:extLst>
              <a:ext uri="{FF2B5EF4-FFF2-40B4-BE49-F238E27FC236}">
                <a16:creationId xmlns:a16="http://schemas.microsoft.com/office/drawing/2014/main" id="{62104880-E03B-4B12-834C-407FFB5140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3048" y="1879911"/>
            <a:ext cx="8425904" cy="4250906"/>
          </a:xfrm>
          <a:prstGeom prst="rect">
            <a:avLst/>
          </a:prstGeom>
        </p:spPr>
      </p:pic>
    </p:spTree>
    <p:extLst>
      <p:ext uri="{BB962C8B-B14F-4D97-AF65-F5344CB8AC3E}">
        <p14:creationId xmlns:p14="http://schemas.microsoft.com/office/powerpoint/2010/main" val="26491190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CE1D1-8E44-4092-BE06-E8AAF7D441B9}"/>
              </a:ext>
            </a:extLst>
          </p:cNvPr>
          <p:cNvSpPr>
            <a:spLocks noGrp="1"/>
          </p:cNvSpPr>
          <p:nvPr>
            <p:ph type="title"/>
          </p:nvPr>
        </p:nvSpPr>
        <p:spPr/>
        <p:txBody>
          <a:bodyPr/>
          <a:lstStyle/>
          <a:p>
            <a:r>
              <a:rPr lang="en-US" dirty="0"/>
              <a:t>Sue for Specific Performance</a:t>
            </a:r>
          </a:p>
        </p:txBody>
      </p:sp>
      <p:sp>
        <p:nvSpPr>
          <p:cNvPr id="5" name="Content Placeholder 4">
            <a:extLst>
              <a:ext uri="{FF2B5EF4-FFF2-40B4-BE49-F238E27FC236}">
                <a16:creationId xmlns:a16="http://schemas.microsoft.com/office/drawing/2014/main" id="{2DD1CE19-3382-45CE-A84E-4C74AD3E8274}"/>
              </a:ext>
            </a:extLst>
          </p:cNvPr>
          <p:cNvSpPr>
            <a:spLocks noGrp="1"/>
          </p:cNvSpPr>
          <p:nvPr>
            <p:ph idx="1"/>
          </p:nvPr>
        </p:nvSpPr>
        <p:spPr/>
        <p:txBody>
          <a:bodyPr/>
          <a:lstStyle/>
          <a:p>
            <a:r>
              <a:rPr lang="en-US" dirty="0"/>
              <a:t>Decree of specific performance, if granted by the court, would require the seller to deliver to the buyer the goods described in the sales agreement</a:t>
            </a:r>
          </a:p>
          <a:p>
            <a:r>
              <a:rPr lang="en-US" b="1" dirty="0"/>
              <a:t>Writ of replevin</a:t>
            </a:r>
          </a:p>
          <a:p>
            <a:pPr lvl="1"/>
            <a:r>
              <a:rPr lang="en-US" dirty="0"/>
              <a:t>Court action that allows a person entitled to goods to recover them from someone who has them wrongfully</a:t>
            </a:r>
          </a:p>
        </p:txBody>
      </p:sp>
      <p:sp>
        <p:nvSpPr>
          <p:cNvPr id="3" name="Footer Placeholder 2">
            <a:extLst>
              <a:ext uri="{FF2B5EF4-FFF2-40B4-BE49-F238E27FC236}">
                <a16:creationId xmlns:a16="http://schemas.microsoft.com/office/drawing/2014/main" id="{920DE090-6968-4A53-892B-19F2323C7292}"/>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CD29700A-FFF5-4114-B02B-F8BB8CD5194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B8D53E03-17B0-44B0-B912-32F916653115}" type="slidenum">
              <a:rPr lang="en-US" altLang="en-US" smtClean="0"/>
              <a:pPr/>
              <a:t>26</a:t>
            </a:fld>
            <a:endParaRPr lang="en-US" altLang="en-US" dirty="0"/>
          </a:p>
        </p:txBody>
      </p:sp>
    </p:spTree>
    <p:extLst>
      <p:ext uri="{BB962C8B-B14F-4D97-AF65-F5344CB8AC3E}">
        <p14:creationId xmlns:p14="http://schemas.microsoft.com/office/powerpoint/2010/main" val="4021051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Docket</a:t>
            </a:r>
          </a:p>
        </p:txBody>
      </p:sp>
      <p:sp>
        <p:nvSpPr>
          <p:cNvPr id="3" name="Content Placeholder 2"/>
          <p:cNvSpPr>
            <a:spLocks noGrp="1"/>
          </p:cNvSpPr>
          <p:nvPr>
            <p:ph idx="1"/>
          </p:nvPr>
        </p:nvSpPr>
        <p:spPr/>
        <p:txBody>
          <a:bodyPr/>
          <a:lstStyle/>
          <a:p>
            <a:r>
              <a:rPr lang="en-US" dirty="0"/>
              <a:t>Provides a legal forum that is limited to commercial lawsuits handled by judges and mediators who receive special education sessions devoted exclusively to commercial law</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r>
              <a:rPr lang="en-US" dirty="0">
                <a:latin typeface="Arial" panose="020B0604020202020204" pitchFamily="34" charset="0"/>
                <a:cs typeface="Arial" panose="020B0604020202020204" pitchFamily="34" charset="0"/>
              </a:rPr>
              <a:t>14-</a:t>
            </a:r>
            <a:fld id="{73CA63B2-227D-4B49-B103-A4A153FC1C24}" type="slidenum">
              <a:rPr lang="en-US" smtClean="0">
                <a:latin typeface="Arial" panose="020B0604020202020204" pitchFamily="34" charset="0"/>
                <a:cs typeface="Arial" panose="020B0604020202020204" pitchFamily="34" charset="0"/>
              </a:rPr>
              <a:t>27</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9403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Question</a:t>
            </a:r>
          </a:p>
        </p:txBody>
      </p:sp>
      <p:sp>
        <p:nvSpPr>
          <p:cNvPr id="40963" name="Rectangle 3"/>
          <p:cNvSpPr>
            <a:spLocks noGrp="1" noChangeArrowheads="1"/>
          </p:cNvSpPr>
          <p:nvPr>
            <p:ph type="body" idx="1"/>
          </p:nvPr>
        </p:nvSpPr>
        <p:spPr/>
        <p:txBody>
          <a:bodyPr/>
          <a:lstStyle/>
          <a:p>
            <a:r>
              <a:rPr lang="en-US" altLang="en-US" dirty="0"/>
              <a:t>In general, an action for breach of a sales contract must be brought within _______ years.</a:t>
            </a:r>
          </a:p>
          <a:p>
            <a:pPr marL="912812" lvl="1" indent="-514350">
              <a:buFont typeface="+mj-lt"/>
              <a:buAutoNum type="alphaUcPeriod"/>
            </a:pPr>
            <a:r>
              <a:rPr lang="en-US" altLang="en-US" dirty="0"/>
              <a:t>three</a:t>
            </a:r>
          </a:p>
          <a:p>
            <a:pPr marL="912812" lvl="1" indent="-514350">
              <a:buFont typeface="+mj-lt"/>
              <a:buAutoNum type="alphaUcPeriod"/>
            </a:pPr>
            <a:r>
              <a:rPr lang="en-US" altLang="en-US" dirty="0"/>
              <a:t>four</a:t>
            </a:r>
          </a:p>
          <a:p>
            <a:pPr marL="912812" lvl="1" indent="-514350">
              <a:buFont typeface="+mj-lt"/>
              <a:buAutoNum type="alphaUcPeriod"/>
            </a:pPr>
            <a:r>
              <a:rPr lang="en-US" altLang="en-US" dirty="0"/>
              <a:t>five</a:t>
            </a:r>
          </a:p>
          <a:p>
            <a:pPr marL="912812" lvl="1" indent="-514350">
              <a:buFont typeface="+mj-lt"/>
              <a:buAutoNum type="alphaUcPeriod"/>
            </a:pPr>
            <a:r>
              <a:rPr lang="en-US" altLang="en-US" dirty="0"/>
              <a:t>ten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C7EF2E95-371E-480E-84C8-CE79AE757C8A}" type="slidenum">
              <a:rPr lang="en-US" altLang="en-US" smtClean="0"/>
              <a:pPr/>
              <a:t>28</a:t>
            </a:fld>
            <a:endParaRPr lang="en-US" altLang="en-US" dirty="0"/>
          </a:p>
        </p:txBody>
      </p:sp>
    </p:spTree>
    <p:extLst>
      <p:ext uri="{BB962C8B-B14F-4D97-AF65-F5344CB8AC3E}">
        <p14:creationId xmlns:p14="http://schemas.microsoft.com/office/powerpoint/2010/main" val="3028198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dirty="0"/>
              <a:t>Statute of Limitations</a:t>
            </a:r>
          </a:p>
        </p:txBody>
      </p:sp>
      <p:sp>
        <p:nvSpPr>
          <p:cNvPr id="41987" name="Rectangle 5"/>
          <p:cNvSpPr>
            <a:spLocks noGrp="1" noChangeArrowheads="1"/>
          </p:cNvSpPr>
          <p:nvPr>
            <p:ph type="body" idx="1"/>
          </p:nvPr>
        </p:nvSpPr>
        <p:spPr/>
        <p:txBody>
          <a:bodyPr/>
          <a:lstStyle/>
          <a:p>
            <a:r>
              <a:rPr lang="en-US" altLang="en-US" dirty="0"/>
              <a:t>Nearly all lawsuits have a time limit within which a suit must be brought </a:t>
            </a:r>
            <a:endParaRPr lang="en-US" altLang="en-US" sz="1000" dirty="0"/>
          </a:p>
          <a:p>
            <a:r>
              <a:rPr lang="en-US" altLang="en-US" dirty="0"/>
              <a:t>In general, an action for breach of a sales contract must be brought within four years after the date of the breach</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65DCC9E7-007E-491E-82DB-9EE06A89EAE0}" type="slidenum">
              <a:rPr lang="en-US" altLang="en-US" smtClean="0"/>
              <a:pPr/>
              <a:t>29</a:t>
            </a:fld>
            <a:endParaRPr lang="en-US" altLang="en-US" dirty="0"/>
          </a:p>
        </p:txBody>
      </p:sp>
    </p:spTree>
    <p:extLst>
      <p:ext uri="{BB962C8B-B14F-4D97-AF65-F5344CB8AC3E}">
        <p14:creationId xmlns:p14="http://schemas.microsoft.com/office/powerpoint/2010/main" val="1718739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Describe the three ways in which an express warranty may be created</a:t>
            </a:r>
          </a:p>
          <a:p>
            <a:pPr marL="514350" indent="-514350">
              <a:buFont typeface="+mj-lt"/>
              <a:buAutoNum type="arabicPeriod" startAt="6"/>
            </a:pPr>
            <a:r>
              <a:rPr lang="en-US" altLang="en-US" dirty="0"/>
              <a:t>State the requirements of the Magnuson–Moss Warranty Act</a:t>
            </a:r>
          </a:p>
          <a:p>
            <a:pPr marL="514350" indent="-514350">
              <a:buFont typeface="+mj-lt"/>
              <a:buAutoNum type="arabicPeriod" startAt="6"/>
            </a:pPr>
            <a:r>
              <a:rPr lang="en-US" altLang="en-US" dirty="0"/>
              <a:t>Differentiate among the implied warranties of fitness for a particular purpose, merchantability, and usage of trade</a:t>
            </a:r>
          </a:p>
          <a:p>
            <a:pPr marL="514350" indent="-514350">
              <a:buFont typeface="+mj-lt"/>
              <a:buAutoNum type="arabicPeriod" startAt="6"/>
            </a:pPr>
            <a:r>
              <a:rPr lang="en-US" altLang="en-US" dirty="0"/>
              <a:t>Explain the meaning of a warranty of title</a:t>
            </a:r>
          </a:p>
          <a:p>
            <a:pPr marL="514350" indent="-514350">
              <a:buFont typeface="+mj-lt"/>
              <a:buAutoNum type="arabicPeriod" startAt="6"/>
            </a:pPr>
            <a:r>
              <a:rPr lang="en-US" altLang="en-US" dirty="0"/>
              <a:t>Recognize the ways in which warranties may be excluded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9CDF5F45-11D3-486A-B914-45F875A72502}" type="slidenum">
              <a:rPr lang="en-US" altLang="en-US" smtClean="0"/>
              <a:pPr/>
              <a:t>3</a:t>
            </a:fld>
            <a:endParaRPr lang="en-US" altLang="en-US" dirty="0"/>
          </a:p>
        </p:txBody>
      </p:sp>
    </p:spTree>
    <p:extLst>
      <p:ext uri="{BB962C8B-B14F-4D97-AF65-F5344CB8AC3E}">
        <p14:creationId xmlns:p14="http://schemas.microsoft.com/office/powerpoint/2010/main" val="12410834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Question</a:t>
            </a:r>
          </a:p>
        </p:txBody>
      </p:sp>
      <p:sp>
        <p:nvSpPr>
          <p:cNvPr id="43011" name="Rectangle 3"/>
          <p:cNvSpPr>
            <a:spLocks noGrp="1" noChangeArrowheads="1"/>
          </p:cNvSpPr>
          <p:nvPr>
            <p:ph type="body" idx="1"/>
          </p:nvPr>
        </p:nvSpPr>
        <p:spPr/>
        <p:txBody>
          <a:bodyPr/>
          <a:lstStyle/>
          <a:p>
            <a:r>
              <a:rPr lang="en-US" altLang="en-US" dirty="0"/>
              <a:t>What is an oral statement, promise, or other representation about the quality of a product called?</a:t>
            </a:r>
          </a:p>
          <a:p>
            <a:pPr marL="912812" lvl="1" indent="-514350">
              <a:buFont typeface="+mj-lt"/>
              <a:buAutoNum type="alphaUcPeriod"/>
            </a:pPr>
            <a:r>
              <a:rPr lang="en-US" altLang="en-US" dirty="0"/>
              <a:t>Guarantee</a:t>
            </a:r>
          </a:p>
          <a:p>
            <a:pPr marL="912812" lvl="1" indent="-514350">
              <a:buFont typeface="+mj-lt"/>
              <a:buAutoNum type="alphaUcPeriod"/>
            </a:pPr>
            <a:r>
              <a:rPr lang="en-US" altLang="en-US" dirty="0"/>
              <a:t>Pledge</a:t>
            </a:r>
          </a:p>
          <a:p>
            <a:pPr marL="912812" lvl="1" indent="-514350">
              <a:buFont typeface="+mj-lt"/>
              <a:buAutoNum type="alphaUcPeriod"/>
            </a:pPr>
            <a:r>
              <a:rPr lang="en-US" altLang="en-US" dirty="0"/>
              <a:t>Implied assurance</a:t>
            </a:r>
          </a:p>
          <a:p>
            <a:pPr marL="912812" lvl="1" indent="-514350">
              <a:buFont typeface="+mj-lt"/>
              <a:buAutoNum type="alphaUcPeriod"/>
            </a:pPr>
            <a:r>
              <a:rPr lang="en-US" altLang="en-US" dirty="0"/>
              <a:t>Express warranty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806C80D9-7456-4112-92F8-E66BC6A6D357}" type="slidenum">
              <a:rPr lang="en-US" altLang="en-US" smtClean="0"/>
              <a:pPr/>
              <a:t>30</a:t>
            </a:fld>
            <a:endParaRPr lang="en-US" altLang="en-US" dirty="0"/>
          </a:p>
        </p:txBody>
      </p:sp>
    </p:spTree>
    <p:extLst>
      <p:ext uri="{BB962C8B-B14F-4D97-AF65-F5344CB8AC3E}">
        <p14:creationId xmlns:p14="http://schemas.microsoft.com/office/powerpoint/2010/main" val="40111445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Warranty Protection: Express Warranty</a:t>
            </a:r>
          </a:p>
        </p:txBody>
      </p:sp>
      <p:sp>
        <p:nvSpPr>
          <p:cNvPr id="44035" name="Rectangle 3"/>
          <p:cNvSpPr>
            <a:spLocks noGrp="1" noChangeArrowheads="1"/>
          </p:cNvSpPr>
          <p:nvPr>
            <p:ph type="body" idx="1"/>
          </p:nvPr>
        </p:nvSpPr>
        <p:spPr/>
        <p:txBody>
          <a:bodyPr/>
          <a:lstStyle/>
          <a:p>
            <a:r>
              <a:rPr lang="en-US" altLang="en-US" dirty="0"/>
              <a:t>An oral or written statement, promise, or other representation about the quality of a product</a:t>
            </a:r>
          </a:p>
          <a:p>
            <a:pPr lvl="1"/>
            <a:r>
              <a:rPr lang="en-US" altLang="en-US" dirty="0"/>
              <a:t>Statement of fact or promise</a:t>
            </a:r>
          </a:p>
          <a:p>
            <a:pPr lvl="1"/>
            <a:r>
              <a:rPr lang="en-US" altLang="en-US" dirty="0"/>
              <a:t>Advertising express warranties</a:t>
            </a:r>
          </a:p>
          <a:p>
            <a:pPr lvl="1"/>
            <a:r>
              <a:rPr lang="en-US" altLang="en-US" dirty="0"/>
              <a:t>Descriptions, samples, and models</a:t>
            </a:r>
          </a:p>
          <a:p>
            <a:pPr lvl="1"/>
            <a:r>
              <a:rPr lang="en-US" altLang="en-US" dirty="0"/>
              <a:t>Magnuson–Moss Warranty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853D1178-5424-43FA-8B05-314BE0455611}" type="slidenum">
              <a:rPr lang="en-US" altLang="en-US" smtClean="0"/>
              <a:pPr/>
              <a:t>31</a:t>
            </a:fld>
            <a:endParaRPr lang="en-US" altLang="en-US" dirty="0"/>
          </a:p>
        </p:txBody>
      </p:sp>
    </p:spTree>
    <p:extLst>
      <p:ext uri="{BB962C8B-B14F-4D97-AF65-F5344CB8AC3E}">
        <p14:creationId xmlns:p14="http://schemas.microsoft.com/office/powerpoint/2010/main" val="4614987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en-US" dirty="0"/>
              <a:t>Statement of Fact or Promise</a:t>
            </a:r>
          </a:p>
        </p:txBody>
      </p:sp>
      <p:sp>
        <p:nvSpPr>
          <p:cNvPr id="45059" name="Rectangle 5"/>
          <p:cNvSpPr>
            <a:spLocks noGrp="1" noChangeArrowheads="1"/>
          </p:cNvSpPr>
          <p:nvPr>
            <p:ph type="body" idx="1"/>
          </p:nvPr>
        </p:nvSpPr>
        <p:spPr/>
        <p:txBody>
          <a:bodyPr/>
          <a:lstStyle/>
          <a:p>
            <a:r>
              <a:rPr lang="en-US" altLang="en-US" dirty="0"/>
              <a:t>Whenever a seller of goods makes a statement of fact to a buyer about the goods, that seller has created an </a:t>
            </a:r>
            <a:r>
              <a:rPr lang="en-US" altLang="en-US" b="1" dirty="0"/>
              <a:t>express warranty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B67CB440-83E3-403F-A558-6C422AB51C9D}" type="slidenum">
              <a:rPr lang="en-US" altLang="en-US" smtClean="0"/>
              <a:pPr/>
              <a:t>32</a:t>
            </a:fld>
            <a:endParaRPr lang="en-US" altLang="en-US" dirty="0"/>
          </a:p>
        </p:txBody>
      </p:sp>
    </p:spTree>
    <p:extLst>
      <p:ext uri="{BB962C8B-B14F-4D97-AF65-F5344CB8AC3E}">
        <p14:creationId xmlns:p14="http://schemas.microsoft.com/office/powerpoint/2010/main" val="409245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lstStyle/>
          <a:p>
            <a:r>
              <a:rPr lang="en-US" altLang="en-US" dirty="0"/>
              <a:t>Advertising Express Warranties</a:t>
            </a:r>
          </a:p>
        </p:txBody>
      </p:sp>
      <p:sp>
        <p:nvSpPr>
          <p:cNvPr id="46083" name="Rectangle 5"/>
          <p:cNvSpPr>
            <a:spLocks noGrp="1" noChangeArrowheads="1"/>
          </p:cNvSpPr>
          <p:nvPr>
            <p:ph type="body" idx="1"/>
          </p:nvPr>
        </p:nvSpPr>
        <p:spPr/>
        <p:txBody>
          <a:bodyPr/>
          <a:lstStyle/>
          <a:p>
            <a:r>
              <a:rPr lang="en-US" altLang="en-US" dirty="0"/>
              <a:t>The Federal Trade Commission has established specific rules for advertising express warranties on goods that are sold in interstate commerce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403B265E-B2F5-4C2E-9E65-9BDDC83C00E4}" type="slidenum">
              <a:rPr lang="en-US" altLang="en-US" smtClean="0"/>
              <a:pPr/>
              <a:t>33</a:t>
            </a:fld>
            <a:endParaRPr lang="en-US" altLang="en-US" dirty="0"/>
          </a:p>
        </p:txBody>
      </p:sp>
    </p:spTree>
    <p:extLst>
      <p:ext uri="{BB962C8B-B14F-4D97-AF65-F5344CB8AC3E}">
        <p14:creationId xmlns:p14="http://schemas.microsoft.com/office/powerpoint/2010/main" val="21985178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lstStyle/>
          <a:p>
            <a:r>
              <a:rPr lang="en-US" altLang="en-US" dirty="0"/>
              <a:t>Description, Samples, and Models</a:t>
            </a:r>
          </a:p>
        </p:txBody>
      </p:sp>
      <p:sp>
        <p:nvSpPr>
          <p:cNvPr id="47107" name="Rectangle 5"/>
          <p:cNvSpPr>
            <a:spLocks noGrp="1" noChangeArrowheads="1"/>
          </p:cNvSpPr>
          <p:nvPr>
            <p:ph type="body" idx="1"/>
          </p:nvPr>
        </p:nvSpPr>
        <p:spPr/>
        <p:txBody>
          <a:bodyPr/>
          <a:lstStyle/>
          <a:p>
            <a:r>
              <a:rPr lang="en-US" altLang="en-US" dirty="0"/>
              <a:t>Any description of the goods that is made part of the basis of the bargain creates an express warranty that the goods will be as described</a:t>
            </a:r>
            <a:endParaRPr lang="en-US" altLang="en-US" sz="1000" dirty="0"/>
          </a:p>
          <a:p>
            <a:r>
              <a:rPr lang="en-US" altLang="en-US" dirty="0"/>
              <a:t>When a sample or model becomes part of the basis of the bargain, an express warranty is created</a:t>
            </a:r>
            <a:endParaRPr lang="en-US" altLang="en-US" sz="1000" dirty="0"/>
          </a:p>
          <a:p>
            <a:r>
              <a:rPr lang="en-US" altLang="en-US" dirty="0"/>
              <a:t>The seller warrants that the goods that will be delivered are the same as the sample or model</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D364D06C-0B4F-4988-BD49-DFAEFD2D5945}" type="slidenum">
              <a:rPr lang="en-US" altLang="en-US" smtClean="0"/>
              <a:pPr/>
              <a:t>34</a:t>
            </a:fld>
            <a:endParaRPr lang="en-US" altLang="en-US" dirty="0"/>
          </a:p>
        </p:txBody>
      </p:sp>
    </p:spTree>
    <p:extLst>
      <p:ext uri="{BB962C8B-B14F-4D97-AF65-F5344CB8AC3E}">
        <p14:creationId xmlns:p14="http://schemas.microsoft.com/office/powerpoint/2010/main" val="9833714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noChangeArrowheads="1"/>
          </p:cNvSpPr>
          <p:nvPr>
            <p:ph type="title"/>
          </p:nvPr>
        </p:nvSpPr>
        <p:spPr/>
        <p:txBody>
          <a:bodyPr/>
          <a:lstStyle/>
          <a:p>
            <a:r>
              <a:rPr lang="en-US" altLang="en-US" dirty="0"/>
              <a:t>Magnuson–Moss Warranty Act</a:t>
            </a:r>
          </a:p>
        </p:txBody>
      </p:sp>
      <p:sp>
        <p:nvSpPr>
          <p:cNvPr id="49155" name="Rectangle 5"/>
          <p:cNvSpPr>
            <a:spLocks noGrp="1" noChangeArrowheads="1"/>
          </p:cNvSpPr>
          <p:nvPr>
            <p:ph type="body" idx="1"/>
          </p:nvPr>
        </p:nvSpPr>
        <p:spPr/>
        <p:txBody>
          <a:bodyPr/>
          <a:lstStyle/>
          <a:p>
            <a:r>
              <a:rPr lang="en-US" altLang="en-US" dirty="0"/>
              <a:t>Designed to prevent deceptive warranty practices and provide consumers with more information about warranties that are made on products they buy </a:t>
            </a:r>
            <a:endParaRPr lang="en-US" altLang="en-US" sz="1000" dirty="0"/>
          </a:p>
          <a:p>
            <a:r>
              <a:rPr lang="en-US" altLang="en-US" dirty="0"/>
              <a:t>Applies only when written warranties are made voluntarily for purchases of consumer products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ECF91BEB-6F9F-4788-B220-15892B7B2F9A}" type="slidenum">
              <a:rPr lang="en-US" altLang="en-US" smtClean="0"/>
              <a:pPr/>
              <a:t>35</a:t>
            </a:fld>
            <a:endParaRPr lang="en-US" altLang="en-US" dirty="0"/>
          </a:p>
        </p:txBody>
      </p:sp>
    </p:spTree>
    <p:extLst>
      <p:ext uri="{BB962C8B-B14F-4D97-AF65-F5344CB8AC3E}">
        <p14:creationId xmlns:p14="http://schemas.microsoft.com/office/powerpoint/2010/main" val="14239042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Question</a:t>
            </a:r>
          </a:p>
        </p:txBody>
      </p:sp>
      <p:sp>
        <p:nvSpPr>
          <p:cNvPr id="50179" name="Rectangle 3"/>
          <p:cNvSpPr>
            <a:spLocks noGrp="1" noChangeArrowheads="1"/>
          </p:cNvSpPr>
          <p:nvPr>
            <p:ph type="body" idx="1"/>
          </p:nvPr>
        </p:nvSpPr>
        <p:spPr/>
        <p:txBody>
          <a:bodyPr/>
          <a:lstStyle/>
          <a:p>
            <a:r>
              <a:rPr lang="en-US" altLang="en-US" dirty="0"/>
              <a:t>________ are tangible personal property normally used for personal, family, or household purposes.</a:t>
            </a:r>
          </a:p>
          <a:p>
            <a:pPr marL="912812" lvl="1" indent="-514350">
              <a:buFont typeface="+mj-lt"/>
              <a:buAutoNum type="alphaUcPeriod"/>
            </a:pPr>
            <a:r>
              <a:rPr lang="en-US" altLang="en-US" dirty="0"/>
              <a:t>Consumer products</a:t>
            </a:r>
          </a:p>
          <a:p>
            <a:pPr marL="912812" lvl="1" indent="-514350">
              <a:buFont typeface="+mj-lt"/>
              <a:buAutoNum type="alphaUcPeriod"/>
            </a:pPr>
            <a:r>
              <a:rPr lang="en-US" altLang="en-US" dirty="0"/>
              <a:t>Customer artifacts</a:t>
            </a:r>
          </a:p>
          <a:p>
            <a:pPr marL="912812" lvl="1" indent="-514350">
              <a:buFont typeface="+mj-lt"/>
              <a:buAutoNum type="alphaUcPeriod"/>
            </a:pPr>
            <a:r>
              <a:rPr lang="en-US" altLang="en-US" dirty="0"/>
              <a:t>Consumer goods</a:t>
            </a:r>
          </a:p>
          <a:p>
            <a:pPr marL="912812" lvl="1" indent="-514350">
              <a:buFont typeface="+mj-lt"/>
              <a:buAutoNum type="alphaUcPeriod"/>
            </a:pPr>
            <a:r>
              <a:rPr lang="en-US" altLang="en-US" dirty="0"/>
              <a:t>Customer goods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692B39A0-FCF3-4238-8058-A26AD5E55230}" type="slidenum">
              <a:rPr lang="en-US" altLang="en-US" smtClean="0"/>
              <a:pPr/>
              <a:t>36</a:t>
            </a:fld>
            <a:endParaRPr lang="en-US" altLang="en-US" dirty="0"/>
          </a:p>
        </p:txBody>
      </p:sp>
    </p:spTree>
    <p:extLst>
      <p:ext uri="{BB962C8B-B14F-4D97-AF65-F5344CB8AC3E}">
        <p14:creationId xmlns:p14="http://schemas.microsoft.com/office/powerpoint/2010/main" val="39758412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Magnuson–Moss Warranty Act</a:t>
            </a:r>
          </a:p>
        </p:txBody>
      </p:sp>
      <p:sp>
        <p:nvSpPr>
          <p:cNvPr id="51203" name="Rectangle 3"/>
          <p:cNvSpPr>
            <a:spLocks noGrp="1" noChangeArrowheads="1"/>
          </p:cNvSpPr>
          <p:nvPr>
            <p:ph type="body" idx="1"/>
          </p:nvPr>
        </p:nvSpPr>
        <p:spPr/>
        <p:txBody>
          <a:bodyPr/>
          <a:lstStyle/>
          <a:p>
            <a:r>
              <a:rPr lang="en-US" altLang="en-US" b="1" dirty="0"/>
              <a:t>Consumer products</a:t>
            </a:r>
          </a:p>
          <a:p>
            <a:pPr lvl="1"/>
            <a:r>
              <a:rPr lang="en-US" altLang="en-US" dirty="0"/>
              <a:t>Tangible personal property normally used for personal, family, or household purposes</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5D3F73E3-44B5-42C3-864F-ACD8AD17EF77}" type="slidenum">
              <a:rPr lang="en-US" altLang="en-US" smtClean="0"/>
              <a:pPr/>
              <a:t>37</a:t>
            </a:fld>
            <a:endParaRPr lang="en-US" altLang="en-US" dirty="0"/>
          </a:p>
        </p:txBody>
      </p:sp>
    </p:spTree>
    <p:extLst>
      <p:ext uri="{BB962C8B-B14F-4D97-AF65-F5344CB8AC3E}">
        <p14:creationId xmlns:p14="http://schemas.microsoft.com/office/powerpoint/2010/main" val="29355299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Magnuson–Moss Warranty Act</a:t>
            </a:r>
          </a:p>
        </p:txBody>
      </p:sp>
      <p:sp>
        <p:nvSpPr>
          <p:cNvPr id="53251" name="Rectangle 3"/>
          <p:cNvSpPr>
            <a:spLocks noGrp="1" noChangeArrowheads="1"/>
          </p:cNvSpPr>
          <p:nvPr>
            <p:ph type="body" idx="1"/>
          </p:nvPr>
        </p:nvSpPr>
        <p:spPr/>
        <p:txBody>
          <a:bodyPr/>
          <a:lstStyle/>
          <a:p>
            <a:r>
              <a:rPr lang="en-US" altLang="en-US" b="1" dirty="0"/>
              <a:t>Full warranty </a:t>
            </a:r>
          </a:p>
          <a:p>
            <a:pPr lvl="1"/>
            <a:r>
              <a:rPr lang="en-US" altLang="en-US" dirty="0"/>
              <a:t>One in which a defective product will be repaired without charge within a reasonable time after a complaint has been made about it</a:t>
            </a:r>
            <a:endParaRPr lang="en-US" altLang="en-US" sz="1000" dirty="0"/>
          </a:p>
          <a:p>
            <a:r>
              <a:rPr lang="en-US" altLang="en-US" b="1" dirty="0"/>
              <a:t>Limited warranty </a:t>
            </a:r>
          </a:p>
          <a:p>
            <a:pPr lvl="1"/>
            <a:r>
              <a:rPr lang="en-US" altLang="en-US" dirty="0"/>
              <a:t>Any written warranty that does not meet all of the requirements for a full warranty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45EEBE40-8C3C-4BFD-9C5E-3D22BA548929}" type="slidenum">
              <a:rPr lang="en-US" altLang="en-US" smtClean="0"/>
              <a:pPr/>
              <a:t>38</a:t>
            </a:fld>
            <a:endParaRPr lang="en-US" altLang="en-US" dirty="0"/>
          </a:p>
        </p:txBody>
      </p:sp>
    </p:spTree>
    <p:extLst>
      <p:ext uri="{BB962C8B-B14F-4D97-AF65-F5344CB8AC3E}">
        <p14:creationId xmlns:p14="http://schemas.microsoft.com/office/powerpoint/2010/main" val="28701094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Question</a:t>
            </a:r>
          </a:p>
        </p:txBody>
      </p:sp>
      <p:sp>
        <p:nvSpPr>
          <p:cNvPr id="52227" name="Rectangle 3"/>
          <p:cNvSpPr>
            <a:spLocks noGrp="1" noChangeArrowheads="1"/>
          </p:cNvSpPr>
          <p:nvPr>
            <p:ph type="body" idx="1"/>
          </p:nvPr>
        </p:nvSpPr>
        <p:spPr/>
        <p:txBody>
          <a:bodyPr/>
          <a:lstStyle/>
          <a:p>
            <a:r>
              <a:rPr lang="en-US" altLang="en-US" dirty="0"/>
              <a:t>Which type of warranty is imposed by law rather than by statements given by the seller?</a:t>
            </a:r>
          </a:p>
          <a:p>
            <a:pPr marL="912812" lvl="1" indent="-514350">
              <a:buFont typeface="+mj-lt"/>
              <a:buAutoNum type="alphaUcPeriod"/>
            </a:pPr>
            <a:r>
              <a:rPr lang="en-US" altLang="en-US" dirty="0"/>
              <a:t>Full warranty</a:t>
            </a:r>
          </a:p>
          <a:p>
            <a:pPr marL="912812" lvl="1" indent="-514350">
              <a:buFont typeface="+mj-lt"/>
              <a:buAutoNum type="alphaUcPeriod"/>
            </a:pPr>
            <a:r>
              <a:rPr lang="en-US" altLang="en-US" dirty="0"/>
              <a:t>Limited warranty</a:t>
            </a:r>
          </a:p>
          <a:p>
            <a:pPr marL="912812" lvl="1" indent="-514350">
              <a:buFont typeface="+mj-lt"/>
              <a:buAutoNum type="alphaUcPeriod"/>
            </a:pPr>
            <a:r>
              <a:rPr lang="en-US" altLang="en-US" dirty="0"/>
              <a:t>Implied warranty</a:t>
            </a:r>
          </a:p>
          <a:p>
            <a:pPr marL="912812" lvl="1" indent="-514350">
              <a:buFont typeface="+mj-lt"/>
              <a:buAutoNum type="alphaUcPeriod"/>
            </a:pPr>
            <a:r>
              <a:rPr lang="en-US" altLang="en-US" dirty="0"/>
              <a:t>Restricted warranty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59DEB926-A9F0-4D32-B8DE-22AA1983E874}" type="slidenum">
              <a:rPr lang="en-US" altLang="en-US" smtClean="0"/>
              <a:pPr/>
              <a:t>39</a:t>
            </a:fld>
            <a:endParaRPr lang="en-US" altLang="en-US" dirty="0"/>
          </a:p>
        </p:txBody>
      </p:sp>
    </p:spTree>
    <p:extLst>
      <p:ext uri="{BB962C8B-B14F-4D97-AF65-F5344CB8AC3E}">
        <p14:creationId xmlns:p14="http://schemas.microsoft.com/office/powerpoint/2010/main" val="3728316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Which of the following types of contract is so one-sided that it is oppressive and gives unfair advantage to one of the parties?</a:t>
            </a:r>
          </a:p>
          <a:p>
            <a:pPr marL="912812" lvl="1" indent="-514350">
              <a:buFont typeface="+mj-lt"/>
              <a:buAutoNum type="alphaUcPeriod"/>
            </a:pPr>
            <a:r>
              <a:rPr lang="en-US" altLang="en-US" dirty="0"/>
              <a:t>Formatted contract</a:t>
            </a:r>
          </a:p>
          <a:p>
            <a:pPr marL="912812" lvl="1" indent="-514350">
              <a:buFont typeface="+mj-lt"/>
              <a:buAutoNum type="alphaUcPeriod"/>
            </a:pPr>
            <a:r>
              <a:rPr lang="en-US" altLang="en-US" dirty="0"/>
              <a:t>Unconscionable contract</a:t>
            </a:r>
          </a:p>
          <a:p>
            <a:pPr marL="912812" lvl="1" indent="-514350">
              <a:buFont typeface="+mj-lt"/>
              <a:buAutoNum type="alphaUcPeriod"/>
            </a:pPr>
            <a:r>
              <a:rPr lang="en-US" altLang="en-US" dirty="0"/>
              <a:t>Conscientious contract</a:t>
            </a:r>
          </a:p>
          <a:p>
            <a:pPr marL="912812" lvl="1" indent="-514350">
              <a:buFont typeface="+mj-lt"/>
              <a:buAutoNum type="alphaUcPeriod"/>
            </a:pPr>
            <a:r>
              <a:rPr lang="en-US" altLang="en-US" dirty="0"/>
              <a:t>Systematic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A79B3A2F-2351-4FA2-BAAC-D27000948506}" type="slidenum">
              <a:rPr lang="en-US" altLang="en-US" smtClean="0"/>
              <a:pPr/>
              <a:t>4</a:t>
            </a:fld>
            <a:endParaRPr lang="en-US" altLang="en-US" dirty="0"/>
          </a:p>
        </p:txBody>
      </p:sp>
    </p:spTree>
    <p:extLst>
      <p:ext uri="{BB962C8B-B14F-4D97-AF65-F5344CB8AC3E}">
        <p14:creationId xmlns:p14="http://schemas.microsoft.com/office/powerpoint/2010/main" val="31915959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p:nvPr>
        </p:nvSpPr>
        <p:spPr/>
        <p:txBody>
          <a:bodyPr/>
          <a:lstStyle/>
          <a:p>
            <a:r>
              <a:rPr lang="en-US" altLang="en-US" dirty="0"/>
              <a:t>Implied Warranty</a:t>
            </a:r>
          </a:p>
        </p:txBody>
      </p:sp>
      <p:sp>
        <p:nvSpPr>
          <p:cNvPr id="54275" name="Rectangle 5"/>
          <p:cNvSpPr>
            <a:spLocks noGrp="1" noChangeArrowheads="1"/>
          </p:cNvSpPr>
          <p:nvPr>
            <p:ph type="body" idx="1"/>
          </p:nvPr>
        </p:nvSpPr>
        <p:spPr>
          <a:xfrm>
            <a:off x="838200" y="1825625"/>
            <a:ext cx="10515600" cy="4351338"/>
          </a:xfrm>
        </p:spPr>
        <p:txBody>
          <a:bodyPr/>
          <a:lstStyle/>
          <a:p>
            <a:r>
              <a:rPr lang="en-US" altLang="en-US" dirty="0"/>
              <a:t>A warranty that is imposed by law rather than by statements, descriptions, or samples given by the seller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4FB38529-944B-43ED-ABFE-7D39F046CF31}" type="slidenum">
              <a:rPr lang="en-US" altLang="en-US" smtClean="0"/>
              <a:pPr/>
              <a:t>40</a:t>
            </a:fld>
            <a:endParaRPr lang="en-US" altLang="en-US" dirty="0"/>
          </a:p>
        </p:txBody>
      </p:sp>
    </p:spTree>
    <p:extLst>
      <p:ext uri="{BB962C8B-B14F-4D97-AF65-F5344CB8AC3E}">
        <p14:creationId xmlns:p14="http://schemas.microsoft.com/office/powerpoint/2010/main" val="39929205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Question</a:t>
            </a:r>
          </a:p>
        </p:txBody>
      </p:sp>
      <p:sp>
        <p:nvSpPr>
          <p:cNvPr id="55299" name="Rectangle 3"/>
          <p:cNvSpPr>
            <a:spLocks noGrp="1" noChangeArrowheads="1"/>
          </p:cNvSpPr>
          <p:nvPr>
            <p:ph type="body" idx="1"/>
          </p:nvPr>
        </p:nvSpPr>
        <p:spPr/>
        <p:txBody>
          <a:bodyPr/>
          <a:lstStyle/>
          <a:p>
            <a:r>
              <a:rPr lang="en-US" altLang="en-US" dirty="0"/>
              <a:t>Which type of warranty includes an implied promise that the goods will be delivered free of any liens?</a:t>
            </a:r>
          </a:p>
          <a:p>
            <a:pPr marL="912812" lvl="1" indent="-514350">
              <a:buFont typeface="+mj-lt"/>
              <a:buAutoNum type="alphaUcPeriod"/>
            </a:pPr>
            <a:r>
              <a:rPr lang="en-US" altLang="en-US" dirty="0"/>
              <a:t>Warranty of merchantability</a:t>
            </a:r>
          </a:p>
          <a:p>
            <a:pPr marL="912812" lvl="1" indent="-514350">
              <a:buFont typeface="+mj-lt"/>
              <a:buAutoNum type="alphaUcPeriod"/>
            </a:pPr>
            <a:r>
              <a:rPr lang="en-US" altLang="en-US" dirty="0"/>
              <a:t>Warranty of fitness for a particular purpose</a:t>
            </a:r>
          </a:p>
          <a:p>
            <a:pPr marL="912812" lvl="1" indent="-514350">
              <a:buFont typeface="+mj-lt"/>
              <a:buAutoNum type="alphaUcPeriod"/>
            </a:pPr>
            <a:r>
              <a:rPr lang="en-US" altLang="en-US" dirty="0"/>
              <a:t>Warranty of title</a:t>
            </a:r>
          </a:p>
          <a:p>
            <a:pPr marL="912812" lvl="1" indent="-514350">
              <a:buFont typeface="+mj-lt"/>
              <a:buAutoNum type="alphaUcPeriod"/>
            </a:pPr>
            <a:r>
              <a:rPr lang="en-US" altLang="en-US" dirty="0"/>
              <a:t>Warranty of commercialization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3A823926-C866-437B-939B-7EB278F33A26}" type="slidenum">
              <a:rPr lang="en-US" altLang="en-US" smtClean="0"/>
              <a:pPr/>
              <a:t>41</a:t>
            </a:fld>
            <a:endParaRPr lang="en-US" altLang="en-US" dirty="0"/>
          </a:p>
        </p:txBody>
      </p:sp>
    </p:spTree>
    <p:extLst>
      <p:ext uri="{BB962C8B-B14F-4D97-AF65-F5344CB8AC3E}">
        <p14:creationId xmlns:p14="http://schemas.microsoft.com/office/powerpoint/2010/main" val="34628115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dirty="0"/>
              <a:t>Warranty of Merchantability</a:t>
            </a:r>
          </a:p>
        </p:txBody>
      </p:sp>
      <p:sp>
        <p:nvSpPr>
          <p:cNvPr id="56323" name="Rectangle 3"/>
          <p:cNvSpPr>
            <a:spLocks noGrp="1" noChangeArrowheads="1"/>
          </p:cNvSpPr>
          <p:nvPr>
            <p:ph type="body" idx="1"/>
          </p:nvPr>
        </p:nvSpPr>
        <p:spPr/>
        <p:txBody>
          <a:bodyPr/>
          <a:lstStyle/>
          <a:p>
            <a:r>
              <a:rPr lang="en-US" altLang="en-US" dirty="0"/>
              <a:t>Provides that, unless excluded in one of the ways discussed, whenever a merchant sells goods, the merchant warrants that the goods are merchantable, that is, they are reasonably fit for the purpose for which they are sold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F46182E7-CFB4-4EBF-AC25-8B0A40707BA2}" type="slidenum">
              <a:rPr lang="en-US" altLang="en-US" smtClean="0"/>
              <a:pPr/>
              <a:t>42</a:t>
            </a:fld>
            <a:endParaRPr lang="en-US" altLang="en-US" dirty="0"/>
          </a:p>
        </p:txBody>
      </p:sp>
    </p:spTree>
    <p:extLst>
      <p:ext uri="{BB962C8B-B14F-4D97-AF65-F5344CB8AC3E}">
        <p14:creationId xmlns:p14="http://schemas.microsoft.com/office/powerpoint/2010/main" val="24967611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Grp="1" noChangeArrowheads="1"/>
          </p:cNvSpPr>
          <p:nvPr>
            <p:ph type="title"/>
          </p:nvPr>
        </p:nvSpPr>
        <p:spPr/>
        <p:txBody>
          <a:bodyPr/>
          <a:lstStyle/>
          <a:p>
            <a:r>
              <a:rPr lang="en-US" altLang="en-US" dirty="0"/>
              <a:t>Warranty of Fitness for a Particular Purpose</a:t>
            </a:r>
          </a:p>
        </p:txBody>
      </p:sp>
      <p:sp>
        <p:nvSpPr>
          <p:cNvPr id="57347" name="Rectangle 5"/>
          <p:cNvSpPr>
            <a:spLocks noGrp="1" noChangeArrowheads="1"/>
          </p:cNvSpPr>
          <p:nvPr>
            <p:ph type="body" idx="1"/>
          </p:nvPr>
        </p:nvSpPr>
        <p:spPr/>
        <p:txBody>
          <a:bodyPr/>
          <a:lstStyle/>
          <a:p>
            <a:r>
              <a:rPr lang="en-US" altLang="en-US" dirty="0"/>
              <a:t>When the buyer relies on the seller’s skill and judgment to select the goods, the seller implicitly warrants that the goods will be fit for the purpose for which they are to be used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021739A9-C676-48AA-9832-8A2533E05098}" type="slidenum">
              <a:rPr lang="en-US" altLang="en-US" smtClean="0"/>
              <a:pPr/>
              <a:t>43</a:t>
            </a:fld>
            <a:endParaRPr lang="en-US" altLang="en-US" dirty="0"/>
          </a:p>
        </p:txBody>
      </p:sp>
    </p:spTree>
    <p:extLst>
      <p:ext uri="{BB962C8B-B14F-4D97-AF65-F5344CB8AC3E}">
        <p14:creationId xmlns:p14="http://schemas.microsoft.com/office/powerpoint/2010/main" val="32984002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6CD2B-777A-4EE0-91C4-4E92FFE92D07}"/>
              </a:ext>
            </a:extLst>
          </p:cNvPr>
          <p:cNvSpPr>
            <a:spLocks noGrp="1"/>
          </p:cNvSpPr>
          <p:nvPr>
            <p:ph type="title"/>
          </p:nvPr>
        </p:nvSpPr>
        <p:spPr/>
        <p:txBody>
          <a:bodyPr/>
          <a:lstStyle/>
          <a:p>
            <a:r>
              <a:rPr lang="en-US" dirty="0"/>
              <a:t>Usage of Trade</a:t>
            </a:r>
          </a:p>
        </p:txBody>
      </p:sp>
      <p:sp>
        <p:nvSpPr>
          <p:cNvPr id="3" name="Content Placeholder 2">
            <a:extLst>
              <a:ext uri="{FF2B5EF4-FFF2-40B4-BE49-F238E27FC236}">
                <a16:creationId xmlns:a16="http://schemas.microsoft.com/office/drawing/2014/main" id="{169B2A74-C6F9-4E35-9CC5-9A23AF6D265E}"/>
              </a:ext>
            </a:extLst>
          </p:cNvPr>
          <p:cNvSpPr>
            <a:spLocks noGrp="1"/>
          </p:cNvSpPr>
          <p:nvPr>
            <p:ph idx="1"/>
          </p:nvPr>
        </p:nvSpPr>
        <p:spPr/>
        <p:txBody>
          <a:bodyPr/>
          <a:lstStyle/>
          <a:p>
            <a:r>
              <a:rPr lang="en-US" dirty="0"/>
              <a:t>Other implied warranties may arise from the ways in which the parties have dealt in the past or by usage of trade</a:t>
            </a:r>
          </a:p>
        </p:txBody>
      </p:sp>
      <p:sp>
        <p:nvSpPr>
          <p:cNvPr id="4" name="Footer Placeholder 3">
            <a:extLst>
              <a:ext uri="{FF2B5EF4-FFF2-40B4-BE49-F238E27FC236}">
                <a16:creationId xmlns:a16="http://schemas.microsoft.com/office/drawing/2014/main" id="{792DCD71-DFAD-4640-BD06-E8A4E7D6F63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D2DC8C4C-292A-40DE-9BF7-EFBFB49C6B9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2960E696-EE34-47A6-8007-1269D2D667AA}" type="slidenum">
              <a:rPr lang="en-US" altLang="en-US" smtClean="0"/>
              <a:pPr/>
              <a:t>44</a:t>
            </a:fld>
            <a:endParaRPr lang="en-US" altLang="en-US" dirty="0"/>
          </a:p>
        </p:txBody>
      </p:sp>
    </p:spTree>
    <p:extLst>
      <p:ext uri="{BB962C8B-B14F-4D97-AF65-F5344CB8AC3E}">
        <p14:creationId xmlns:p14="http://schemas.microsoft.com/office/powerpoint/2010/main" val="2894518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en-US" dirty="0"/>
              <a:t>Warranty of Title</a:t>
            </a:r>
          </a:p>
        </p:txBody>
      </p:sp>
      <p:sp>
        <p:nvSpPr>
          <p:cNvPr id="58371" name="Rectangle 3"/>
          <p:cNvSpPr>
            <a:spLocks noGrp="1" noChangeArrowheads="1"/>
          </p:cNvSpPr>
          <p:nvPr>
            <p:ph type="body" idx="1"/>
          </p:nvPr>
        </p:nvSpPr>
        <p:spPr/>
        <p:txBody>
          <a:bodyPr/>
          <a:lstStyle/>
          <a:p>
            <a:r>
              <a:rPr lang="en-US" altLang="en-US" dirty="0"/>
              <a:t>Includes an implied promise that the goods will be delivered free of any liens (claims of others) about which the buyer has no knowledge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2960E696-EE34-47A6-8007-1269D2D667AA}" type="slidenum">
              <a:rPr lang="en-US" altLang="en-US" smtClean="0"/>
              <a:pPr/>
              <a:t>45</a:t>
            </a:fld>
            <a:endParaRPr lang="en-US" altLang="en-US" dirty="0"/>
          </a:p>
        </p:txBody>
      </p:sp>
    </p:spTree>
    <p:extLst>
      <p:ext uri="{BB962C8B-B14F-4D97-AF65-F5344CB8AC3E}">
        <p14:creationId xmlns:p14="http://schemas.microsoft.com/office/powerpoint/2010/main" val="2665232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en-US" dirty="0"/>
              <a:t>Warranty Exclusion</a:t>
            </a:r>
          </a:p>
        </p:txBody>
      </p:sp>
      <p:sp>
        <p:nvSpPr>
          <p:cNvPr id="59395" name="Rectangle 3"/>
          <p:cNvSpPr>
            <a:spLocks noGrp="1" noChangeArrowheads="1"/>
          </p:cNvSpPr>
          <p:nvPr>
            <p:ph type="body" idx="1"/>
          </p:nvPr>
        </p:nvSpPr>
        <p:spPr/>
        <p:txBody>
          <a:bodyPr/>
          <a:lstStyle/>
          <a:p>
            <a:r>
              <a:rPr lang="en-US" altLang="en-US" dirty="0"/>
              <a:t>To exclude the implied warranty of merchantability in states that allow it, the word merchantability must be used in the disclaimer</a:t>
            </a:r>
            <a:endParaRPr lang="en-US" altLang="en-US" sz="1000" dirty="0"/>
          </a:p>
          <a:p>
            <a:r>
              <a:rPr lang="en-US" altLang="en-US" dirty="0"/>
              <a:t>If the exclusion is in writing, it must be in large, bold type so that it is conspicuous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F7AA9726-C843-4E69-A20C-EED467878E58}" type="slidenum">
              <a:rPr lang="en-US" altLang="en-US" smtClean="0"/>
              <a:pPr/>
              <a:t>46</a:t>
            </a:fld>
            <a:endParaRPr lang="en-US" altLang="en-US" dirty="0"/>
          </a:p>
        </p:txBody>
      </p:sp>
    </p:spTree>
    <p:extLst>
      <p:ext uri="{BB962C8B-B14F-4D97-AF65-F5344CB8AC3E}">
        <p14:creationId xmlns:p14="http://schemas.microsoft.com/office/powerpoint/2010/main" val="7903705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dirty="0"/>
              <a:t>Question</a:t>
            </a:r>
          </a:p>
        </p:txBody>
      </p:sp>
      <p:sp>
        <p:nvSpPr>
          <p:cNvPr id="60419" name="Rectangle 3"/>
          <p:cNvSpPr>
            <a:spLocks noGrp="1" noChangeArrowheads="1"/>
          </p:cNvSpPr>
          <p:nvPr>
            <p:ph type="body" idx="1"/>
          </p:nvPr>
        </p:nvSpPr>
        <p:spPr/>
        <p:txBody>
          <a:bodyPr/>
          <a:lstStyle/>
          <a:p>
            <a:r>
              <a:rPr lang="en-US" altLang="en-US" dirty="0"/>
              <a:t>________ are losses that do not flow directly and immediately from an act but only from some of the consequences or results of the act.</a:t>
            </a:r>
          </a:p>
          <a:p>
            <a:pPr marL="912812" lvl="1" indent="-514350">
              <a:buFont typeface="+mj-lt"/>
              <a:buAutoNum type="alphaUcPeriod"/>
            </a:pPr>
            <a:r>
              <a:rPr lang="en-US" altLang="en-US" dirty="0"/>
              <a:t>Bad losses</a:t>
            </a:r>
          </a:p>
          <a:p>
            <a:pPr marL="912812" lvl="1" indent="-514350">
              <a:buFont typeface="+mj-lt"/>
              <a:buAutoNum type="alphaUcPeriod"/>
            </a:pPr>
            <a:r>
              <a:rPr lang="en-US" altLang="en-US" dirty="0"/>
              <a:t>Inconsequential losses</a:t>
            </a:r>
          </a:p>
          <a:p>
            <a:pPr marL="912812" lvl="1" indent="-514350">
              <a:buFont typeface="+mj-lt"/>
              <a:buAutoNum type="alphaUcPeriod"/>
            </a:pPr>
            <a:r>
              <a:rPr lang="en-US" altLang="en-US" dirty="0"/>
              <a:t>Consequential damages</a:t>
            </a:r>
          </a:p>
          <a:p>
            <a:pPr marL="912812" lvl="1" indent="-514350">
              <a:buFont typeface="+mj-lt"/>
              <a:buAutoNum type="alphaUcPeriod"/>
            </a:pPr>
            <a:r>
              <a:rPr lang="en-US" altLang="en-US" dirty="0"/>
              <a:t>Inconsequential damages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EDD17885-64B4-4B1D-A43E-CF5070195C08}" type="slidenum">
              <a:rPr lang="en-US" altLang="en-US" smtClean="0"/>
              <a:pPr/>
              <a:t>47</a:t>
            </a:fld>
            <a:endParaRPr lang="en-US" altLang="en-US" dirty="0"/>
          </a:p>
        </p:txBody>
      </p:sp>
    </p:spTree>
    <p:extLst>
      <p:ext uri="{BB962C8B-B14F-4D97-AF65-F5344CB8AC3E}">
        <p14:creationId xmlns:p14="http://schemas.microsoft.com/office/powerpoint/2010/main" val="19224074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ltLang="en-US" dirty="0"/>
              <a:t>Warranty Exclusion</a:t>
            </a:r>
          </a:p>
        </p:txBody>
      </p:sp>
      <p:sp>
        <p:nvSpPr>
          <p:cNvPr id="61443" name="Rectangle 3"/>
          <p:cNvSpPr>
            <a:spLocks noGrp="1" noChangeArrowheads="1"/>
          </p:cNvSpPr>
          <p:nvPr>
            <p:ph idx="1"/>
          </p:nvPr>
        </p:nvSpPr>
        <p:spPr/>
        <p:txBody>
          <a:bodyPr/>
          <a:lstStyle/>
          <a:p>
            <a:r>
              <a:rPr lang="en-US" altLang="en-US" b="1" dirty="0"/>
              <a:t>Consequential damages </a:t>
            </a:r>
          </a:p>
          <a:p>
            <a:pPr lvl="1"/>
            <a:r>
              <a:rPr lang="en-US" altLang="en-US" dirty="0"/>
              <a:t>Losses that do not flow directly and immediately from an act but only from some of the consequences or results of the act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2B7A9CD5-EBE2-46D4-968B-D91D125B8A5D}" type="slidenum">
              <a:rPr lang="en-US" altLang="en-US" smtClean="0"/>
              <a:pPr/>
              <a:t>48</a:t>
            </a:fld>
            <a:endParaRPr lang="en-US" altLang="en-US" dirty="0"/>
          </a:p>
        </p:txBody>
      </p:sp>
    </p:spTree>
    <p:extLst>
      <p:ext uri="{BB962C8B-B14F-4D97-AF65-F5344CB8AC3E}">
        <p14:creationId xmlns:p14="http://schemas.microsoft.com/office/powerpoint/2010/main" val="32235477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altLang="en-US" dirty="0"/>
              <a:t>Privity Not Required</a:t>
            </a:r>
          </a:p>
        </p:txBody>
      </p:sp>
      <p:sp>
        <p:nvSpPr>
          <p:cNvPr id="62467" name="Rectangle 3"/>
          <p:cNvSpPr>
            <a:spLocks noGrp="1" noChangeArrowheads="1"/>
          </p:cNvSpPr>
          <p:nvPr>
            <p:ph type="body" idx="1"/>
          </p:nvPr>
        </p:nvSpPr>
        <p:spPr/>
        <p:txBody>
          <a:bodyPr/>
          <a:lstStyle/>
          <a:p>
            <a:r>
              <a:rPr lang="en-US" altLang="en-US" dirty="0"/>
              <a:t>The UCC has abolished the requirement of privity</a:t>
            </a:r>
            <a:endParaRPr lang="en-US" altLang="en-US" sz="1000" dirty="0"/>
          </a:p>
          <a:p>
            <a:r>
              <a:rPr lang="en-US" altLang="en-US" dirty="0"/>
              <a:t>The UCC provides three alternatives where warranties extend to people who would normally be expected to use the goods as well as to those who actually buy them</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24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278CFCC4-90B3-4155-B5E2-DC6843F29063}" type="slidenum">
              <a:rPr lang="en-US" altLang="en-US" smtClean="0"/>
              <a:pPr/>
              <a:t>49</a:t>
            </a:fld>
            <a:endParaRPr lang="en-US" altLang="en-US" dirty="0"/>
          </a:p>
        </p:txBody>
      </p:sp>
    </p:spTree>
    <p:extLst>
      <p:ext uri="{BB962C8B-B14F-4D97-AF65-F5344CB8AC3E}">
        <p14:creationId xmlns:p14="http://schemas.microsoft.com/office/powerpoint/2010/main" val="4005657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Rights and Duties of the Parties</a:t>
            </a:r>
          </a:p>
        </p:txBody>
      </p:sp>
      <p:sp>
        <p:nvSpPr>
          <p:cNvPr id="17411" name="Rectangle 3"/>
          <p:cNvSpPr>
            <a:spLocks noGrp="1" noChangeArrowheads="1"/>
          </p:cNvSpPr>
          <p:nvPr>
            <p:ph type="body" idx="1"/>
          </p:nvPr>
        </p:nvSpPr>
        <p:spPr/>
        <p:txBody>
          <a:bodyPr/>
          <a:lstStyle/>
          <a:p>
            <a:r>
              <a:rPr lang="en-US" altLang="en-US" b="1" dirty="0"/>
              <a:t>Good faith </a:t>
            </a:r>
          </a:p>
          <a:p>
            <a:pPr lvl="1"/>
            <a:r>
              <a:rPr lang="en-US" altLang="en-US" dirty="0"/>
              <a:t>All parties must act honestly</a:t>
            </a:r>
            <a:endParaRPr lang="en-US" altLang="en-US" sz="1000" dirty="0"/>
          </a:p>
          <a:p>
            <a:r>
              <a:rPr lang="en-US" altLang="en-US" b="1" dirty="0"/>
              <a:t>Unconscionable contract </a:t>
            </a:r>
          </a:p>
          <a:p>
            <a:pPr lvl="1"/>
            <a:r>
              <a:rPr lang="en-US" altLang="en-US" dirty="0"/>
              <a:t>One that gives an unfair advantage to one of the parties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93406CDB-EF2C-4E79-AA61-10F0635F253A}" type="slidenum">
              <a:rPr lang="en-US" altLang="en-US" smtClean="0"/>
              <a:pPr/>
              <a:t>5</a:t>
            </a:fld>
            <a:endParaRPr lang="en-US" altLang="en-US" dirty="0"/>
          </a:p>
        </p:txBody>
      </p:sp>
    </p:spTree>
    <p:extLst>
      <p:ext uri="{BB962C8B-B14F-4D97-AF65-F5344CB8AC3E}">
        <p14:creationId xmlns:p14="http://schemas.microsoft.com/office/powerpoint/2010/main" val="3420240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Question</a:t>
            </a:r>
          </a:p>
        </p:txBody>
      </p:sp>
      <p:sp>
        <p:nvSpPr>
          <p:cNvPr id="18435" name="Rectangle 3"/>
          <p:cNvSpPr>
            <a:spLocks noGrp="1" noChangeArrowheads="1"/>
          </p:cNvSpPr>
          <p:nvPr>
            <p:ph type="body" idx="1"/>
          </p:nvPr>
        </p:nvSpPr>
        <p:spPr/>
        <p:txBody>
          <a:bodyPr/>
          <a:lstStyle/>
          <a:p>
            <a:r>
              <a:rPr lang="en-US" altLang="en-US" dirty="0"/>
              <a:t>When the seller offers to turn the goods over to the buyer and when the buyer offers to pay for them, ________ occurs.</a:t>
            </a:r>
          </a:p>
          <a:p>
            <a:pPr marL="912812" lvl="1" indent="-514350">
              <a:buFont typeface="+mj-lt"/>
              <a:buAutoNum type="alphaUcPeriod"/>
            </a:pPr>
            <a:r>
              <a:rPr lang="en-US" altLang="en-US" dirty="0"/>
              <a:t>tender of payment</a:t>
            </a:r>
          </a:p>
          <a:p>
            <a:pPr marL="912812" lvl="1" indent="-514350">
              <a:buFont typeface="+mj-lt"/>
              <a:buAutoNum type="alphaUcPeriod"/>
            </a:pPr>
            <a:r>
              <a:rPr lang="en-US" altLang="en-US" dirty="0"/>
              <a:t>legal tender</a:t>
            </a:r>
          </a:p>
          <a:p>
            <a:pPr marL="912812" lvl="1" indent="-514350">
              <a:buFont typeface="+mj-lt"/>
              <a:buAutoNum type="alphaUcPeriod"/>
            </a:pPr>
            <a:r>
              <a:rPr lang="en-US" altLang="en-US" dirty="0"/>
              <a:t>tender of performance</a:t>
            </a:r>
          </a:p>
          <a:p>
            <a:pPr marL="912812" lvl="1" indent="-514350">
              <a:buFont typeface="+mj-lt"/>
              <a:buAutoNum type="alphaUcPeriod"/>
            </a:pPr>
            <a:r>
              <a:rPr lang="en-US" altLang="en-US" dirty="0"/>
              <a:t>tender of compensation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99850384-4C93-478F-AC96-E526E9E7230A}" type="slidenum">
              <a:rPr lang="en-US" altLang="en-US" smtClean="0"/>
              <a:pPr/>
              <a:t>6</a:t>
            </a:fld>
            <a:endParaRPr lang="en-US" altLang="en-US" dirty="0"/>
          </a:p>
        </p:txBody>
      </p:sp>
    </p:spTree>
    <p:extLst>
      <p:ext uri="{BB962C8B-B14F-4D97-AF65-F5344CB8AC3E}">
        <p14:creationId xmlns:p14="http://schemas.microsoft.com/office/powerpoint/2010/main" val="1426125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Tender of Performance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Content Placeholder 5">
            <a:extLst>
              <a:ext uri="{FF2B5EF4-FFF2-40B4-BE49-F238E27FC236}">
                <a16:creationId xmlns:a16="http://schemas.microsoft.com/office/drawing/2014/main" id="{2C306F18-0C7C-432D-B526-D89486B14BC7}"/>
              </a:ext>
            </a:extLst>
          </p:cNvPr>
          <p:cNvSpPr>
            <a:spLocks noGrp="1"/>
          </p:cNvSpPr>
          <p:nvPr>
            <p:ph idx="1"/>
          </p:nvPr>
        </p:nvSpPr>
        <p:spPr/>
        <p:txBody>
          <a:bodyPr/>
          <a:lstStyle/>
          <a:p>
            <a:r>
              <a:rPr lang="en-US" altLang="en-US" dirty="0"/>
              <a:t>Occurs when the seller offers to turn the goods over to the buyer and when the buyer offers to pay for them </a:t>
            </a:r>
          </a:p>
        </p:txBody>
      </p:sp>
      <p:sp>
        <p:nvSpPr>
          <p:cNvPr id="10" name="Slide Number Placeholder 1">
            <a:extLst>
              <a:ext uri="{FF2B5EF4-FFF2-40B4-BE49-F238E27FC236}">
                <a16:creationId xmlns:a16="http://schemas.microsoft.com/office/drawing/2014/main" id="{AF5A97E6-3C45-429A-A7E5-6B06127F205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99850384-4C93-478F-AC96-E526E9E7230A}" type="slidenum">
              <a:rPr lang="en-US" altLang="en-US" smtClean="0"/>
              <a:pPr/>
              <a:t>7</a:t>
            </a:fld>
            <a:endParaRPr lang="en-US" altLang="en-US" dirty="0"/>
          </a:p>
        </p:txBody>
      </p:sp>
    </p:spTree>
    <p:extLst>
      <p:ext uri="{BB962C8B-B14F-4D97-AF65-F5344CB8AC3E}">
        <p14:creationId xmlns:p14="http://schemas.microsoft.com/office/powerpoint/2010/main" val="3256772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Question</a:t>
            </a:r>
          </a:p>
        </p:txBody>
      </p:sp>
      <p:sp>
        <p:nvSpPr>
          <p:cNvPr id="20483" name="Rectangle 3"/>
          <p:cNvSpPr>
            <a:spLocks noGrp="1" noChangeArrowheads="1"/>
          </p:cNvSpPr>
          <p:nvPr>
            <p:ph type="body" idx="1"/>
          </p:nvPr>
        </p:nvSpPr>
        <p:spPr/>
        <p:txBody>
          <a:bodyPr/>
          <a:lstStyle/>
          <a:p>
            <a:r>
              <a:rPr lang="en-US" altLang="en-US" dirty="0"/>
              <a:t>The offer to turn the goods over to the buyer is called _________.</a:t>
            </a:r>
          </a:p>
          <a:p>
            <a:pPr marL="912812" lvl="1" indent="-514350">
              <a:buFont typeface="+mj-lt"/>
              <a:buAutoNum type="alphaUcPeriod"/>
            </a:pPr>
            <a:r>
              <a:rPr lang="en-US" altLang="en-US" dirty="0"/>
              <a:t>tender of performance</a:t>
            </a:r>
          </a:p>
          <a:p>
            <a:pPr marL="912812" lvl="1" indent="-514350">
              <a:buFont typeface="+mj-lt"/>
              <a:buAutoNum type="alphaUcPeriod"/>
            </a:pPr>
            <a:r>
              <a:rPr lang="en-US" altLang="en-US" dirty="0"/>
              <a:t>tender of contract</a:t>
            </a:r>
          </a:p>
          <a:p>
            <a:pPr marL="912812" lvl="1" indent="-514350">
              <a:buFont typeface="+mj-lt"/>
              <a:buAutoNum type="alphaUcPeriod"/>
            </a:pPr>
            <a:r>
              <a:rPr lang="en-US" altLang="en-US" dirty="0"/>
              <a:t>tender of indenture</a:t>
            </a:r>
          </a:p>
          <a:p>
            <a:pPr marL="912812" lvl="1" indent="-514350">
              <a:buFont typeface="+mj-lt"/>
              <a:buAutoNum type="alphaUcPeriod"/>
            </a:pPr>
            <a:r>
              <a:rPr lang="en-US" altLang="en-US" dirty="0"/>
              <a:t>tender of delivery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4D2E4C26-8BB9-431A-8E85-B33F4F4DDCF7}" type="slidenum">
              <a:rPr lang="en-US" altLang="en-US" smtClean="0"/>
              <a:pPr/>
              <a:t>8</a:t>
            </a:fld>
            <a:endParaRPr lang="en-US" altLang="en-US" dirty="0"/>
          </a:p>
        </p:txBody>
      </p:sp>
    </p:spTree>
    <p:extLst>
      <p:ext uri="{BB962C8B-B14F-4D97-AF65-F5344CB8AC3E}">
        <p14:creationId xmlns:p14="http://schemas.microsoft.com/office/powerpoint/2010/main" val="2720745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r>
              <a:rPr lang="en-US" altLang="en-US" dirty="0"/>
              <a:t>Tender of Delivery</a:t>
            </a:r>
          </a:p>
        </p:txBody>
      </p:sp>
      <p:sp>
        <p:nvSpPr>
          <p:cNvPr id="21507" name="Rectangle 5"/>
          <p:cNvSpPr>
            <a:spLocks noGrp="1" noChangeArrowheads="1"/>
          </p:cNvSpPr>
          <p:nvPr>
            <p:ph type="body" idx="1"/>
          </p:nvPr>
        </p:nvSpPr>
        <p:spPr/>
        <p:txBody>
          <a:bodyPr/>
          <a:lstStyle/>
          <a:p>
            <a:r>
              <a:rPr lang="en-US" altLang="en-US" dirty="0"/>
              <a:t>Offer to turn the goods over to the buyer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14-</a:t>
            </a:r>
            <a:fld id="{C29C73D5-0433-4EF1-81A7-AD213D13456D}" type="slidenum">
              <a:rPr lang="en-US" altLang="en-US" smtClean="0"/>
              <a:pPr/>
              <a:t>9</a:t>
            </a:fld>
            <a:endParaRPr lang="en-US" altLang="en-US" dirty="0"/>
          </a:p>
        </p:txBody>
      </p:sp>
    </p:spTree>
    <p:extLst>
      <p:ext uri="{BB962C8B-B14F-4D97-AF65-F5344CB8AC3E}">
        <p14:creationId xmlns:p14="http://schemas.microsoft.com/office/powerpoint/2010/main" val="21047701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FE791B-E20A-413F-A118-BB48CA1CF7C0}">
  <ds:schemaRefs>
    <ds:schemaRef ds:uri="3b891efd-a537-4e57-a9a6-7bde74ae8a20"/>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aa4f5ada-9d1d-46d6-b705-f2cf90d05a91"/>
    <ds:schemaRef ds:uri="http://www.w3.org/XML/1998/namespace"/>
    <ds:schemaRef ds:uri="http://purl.org/dc/dcmitype/"/>
  </ds:schemaRefs>
</ds:datastoreItem>
</file>

<file path=customXml/itemProps2.xml><?xml version="1.0" encoding="utf-8"?>
<ds:datastoreItem xmlns:ds="http://schemas.openxmlformats.org/officeDocument/2006/customXml" ds:itemID="{00BA5DDA-29D1-4A32-80D3-C4AE9C02D8BA}"/>
</file>

<file path=customXml/itemProps3.xml><?xml version="1.0" encoding="utf-8"?>
<ds:datastoreItem xmlns:ds="http://schemas.openxmlformats.org/officeDocument/2006/customXml" ds:itemID="{8A96A19C-4B23-4B5A-8623-A16FFD6AEE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4008</TotalTime>
  <Words>6077</Words>
  <Application>Microsoft Office PowerPoint</Application>
  <PresentationFormat>Widescreen</PresentationFormat>
  <Paragraphs>397</Paragraphs>
  <Slides>49</Slides>
  <Notes>47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Calibri</vt:lpstr>
      <vt:lpstr>Calibri Light</vt:lpstr>
      <vt:lpstr>Wingdings</vt:lpstr>
      <vt:lpstr>Wingdings 3</vt:lpstr>
      <vt:lpstr>Office Theme</vt:lpstr>
      <vt:lpstr>Sales Contracts: Rights,  Duties, Breach, and  Warranties</vt:lpstr>
      <vt:lpstr>Learning Objectives</vt:lpstr>
      <vt:lpstr>Learning Objectives</vt:lpstr>
      <vt:lpstr>Question</vt:lpstr>
      <vt:lpstr>Rights and Duties of the Parties</vt:lpstr>
      <vt:lpstr>Question</vt:lpstr>
      <vt:lpstr>Tender of Performance</vt:lpstr>
      <vt:lpstr>Question</vt:lpstr>
      <vt:lpstr>Tender of Delivery</vt:lpstr>
      <vt:lpstr>Making Proper Tender</vt:lpstr>
      <vt:lpstr>Question</vt:lpstr>
      <vt:lpstr>Tender of Payment by Buyer</vt:lpstr>
      <vt:lpstr>Buyer’s Rights and Duties</vt:lpstr>
      <vt:lpstr>Buyer’s Rights and Duties</vt:lpstr>
      <vt:lpstr>Rejection of Goods by the Buyer </vt:lpstr>
      <vt:lpstr>Buyer’s Duties on Rejection</vt:lpstr>
      <vt:lpstr>Acceptance of Goods by the Buyer</vt:lpstr>
      <vt:lpstr>Revocation of Acceptance</vt:lpstr>
      <vt:lpstr>Seller’s Rights and Duties</vt:lpstr>
      <vt:lpstr>Breach of Contract</vt:lpstr>
      <vt:lpstr>Question</vt:lpstr>
      <vt:lpstr>Anticipatory Breach</vt:lpstr>
      <vt:lpstr>Seller’s Remedies When the Buyer Breaches</vt:lpstr>
      <vt:lpstr>Withhold or Stop Delivery of the Goods</vt:lpstr>
      <vt:lpstr>Buyer’s Remedies When the Seller Breaches</vt:lpstr>
      <vt:lpstr>Sue for Specific Performance</vt:lpstr>
      <vt:lpstr>Commercial Docket</vt:lpstr>
      <vt:lpstr>Question</vt:lpstr>
      <vt:lpstr>Statute of Limitations</vt:lpstr>
      <vt:lpstr>Question</vt:lpstr>
      <vt:lpstr>Warranty Protection: Express Warranty</vt:lpstr>
      <vt:lpstr>Statement of Fact or Promise</vt:lpstr>
      <vt:lpstr>Advertising Express Warranties</vt:lpstr>
      <vt:lpstr>Description, Samples, and Models</vt:lpstr>
      <vt:lpstr>Magnuson–Moss Warranty Act</vt:lpstr>
      <vt:lpstr>Question</vt:lpstr>
      <vt:lpstr>Magnuson–Moss Warranty Act</vt:lpstr>
      <vt:lpstr>Magnuson–Moss Warranty Act</vt:lpstr>
      <vt:lpstr>Question</vt:lpstr>
      <vt:lpstr>Implied Warranty</vt:lpstr>
      <vt:lpstr>Question</vt:lpstr>
      <vt:lpstr>Warranty of Merchantability</vt:lpstr>
      <vt:lpstr>Warranty of Fitness for a Particular Purpose</vt:lpstr>
      <vt:lpstr>Usage of Trade</vt:lpstr>
      <vt:lpstr>Warranty of Title</vt:lpstr>
      <vt:lpstr>Warranty Exclusion</vt:lpstr>
      <vt:lpstr>Question</vt:lpstr>
      <vt:lpstr>Warranty Exclusion</vt:lpstr>
      <vt:lpstr>Privity Not Required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Bhavana Balaji</cp:lastModifiedBy>
  <cp:revision>75</cp:revision>
  <dcterms:created xsi:type="dcterms:W3CDTF">2015-07-14T20:11:18Z</dcterms:created>
  <dcterms:modified xsi:type="dcterms:W3CDTF">2018-11-27T07:10:57Z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6755500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