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6" r:id="rId42"/>
    <p:sldId id="297" r:id="rId43"/>
    <p:sldId id="298" r:id="rId44"/>
    <p:sldId id="299" r:id="rId45"/>
    <p:sldId id="300" r:id="rId46"/>
    <p:sldId id="301" r:id="rId47"/>
    <p:sldId id="302" r:id="rId48"/>
    <p:sldId id="303" r:id="rId49"/>
    <p:sldId id="304" r:id="rId50"/>
    <p:sldId id="310" r:id="rId51"/>
    <p:sldId id="305" r:id="rId52"/>
    <p:sldId id="306" r:id="rId53"/>
    <p:sldId id="307" r:id="rId54"/>
    <p:sldId id="308" r:id="rId55"/>
    <p:sldId id="309"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4"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158" autoAdjust="0"/>
  </p:normalViewPr>
  <p:slideViewPr>
    <p:cSldViewPr snapToGrid="0">
      <p:cViewPr varScale="1">
        <p:scale>
          <a:sx n="54" d="100"/>
          <a:sy n="54" d="100"/>
        </p:scale>
        <p:origin x="546" y="54"/>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12/3/2018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E06E8D-DF1C-4D53-9881-839CC02A46A5}" type="slidenum">
              <a:rPr lang="en-US" altLang="en-US"/>
              <a:pPr eaLnBrk="1" hangingPunct="1"/>
              <a:t>2</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620577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7F4B00-029A-4E8B-9EF7-5294D3F12FAC}" type="slidenum">
              <a:rPr lang="en-US" altLang="en-US"/>
              <a:pPr eaLnBrk="1" hangingPunct="1"/>
              <a:t>13</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merchant. See next slide.</a:t>
            </a:r>
          </a:p>
        </p:txBody>
      </p:sp>
    </p:spTree>
    <p:extLst>
      <p:ext uri="{BB962C8B-B14F-4D97-AF65-F5344CB8AC3E}">
        <p14:creationId xmlns:p14="http://schemas.microsoft.com/office/powerpoint/2010/main" val="276002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9BD62F-AE7B-432C-B8EC-CD38EF1A2A32}" type="slidenum">
              <a:rPr lang="en-US" altLang="en-US"/>
              <a:pPr eaLnBrk="1" hangingPunct="1"/>
              <a:t>14</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most rules under the UCC apply to both merchants and nonmerchants alike, some rules apply only to merchants. One such rule involves a firm offer.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70012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ACDB98-1BD7-490C-AA2A-52E3B436AF00}" type="slidenum">
              <a:rPr lang="en-US" altLang="en-US"/>
              <a:pPr eaLnBrk="1" hangingPunct="1"/>
              <a:t>15</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firm. See next slide.</a:t>
            </a:r>
          </a:p>
        </p:txBody>
      </p:sp>
    </p:spTree>
    <p:extLst>
      <p:ext uri="{BB962C8B-B14F-4D97-AF65-F5344CB8AC3E}">
        <p14:creationId xmlns:p14="http://schemas.microsoft.com/office/powerpoint/2010/main" val="836486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784225-7CD0-4742-AE23-3E6030611888}" type="slidenum">
              <a:rPr lang="en-US" altLang="en-US"/>
              <a:pPr eaLnBrk="1" hangingPunct="1"/>
              <a:t>16</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No consideration is necessary when a merchant promises in writing to hold an offer open for the sale or lease of goods. This rule differs from the general rule of contract law,</a:t>
            </a:r>
            <a:r>
              <a:rPr lang="en-US" altLang="en-US" baseline="0" dirty="0">
                <a:latin typeface="Arial" panose="020B0604020202020204" pitchFamily="34" charset="0"/>
              </a:rPr>
              <a:t> </a:t>
            </a:r>
            <a:r>
              <a:rPr lang="en-US" altLang="en-US" dirty="0">
                <a:latin typeface="Arial" panose="020B0604020202020204" pitchFamily="34" charset="0"/>
              </a:rPr>
              <a:t>which requires consideration in an option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69986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8127BC-94CB-4944-85A1-54AE5AF50CE3}" type="slidenum">
              <a:rPr lang="en-US" altLang="en-US"/>
              <a:pPr eaLnBrk="1" hangingPunct="1"/>
              <a:t>17</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Another change that the UCC has made is that a contract for the sale of goods may be established even though the price is not settled. Under non-UCC law, no contract would come about because the terms are not definite. The UCC allows such a contract to come into existence. If the parties cannot agree on the price at the later date, the UCC requires that the price will be reasonable at the time the goods are delivered.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54175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825C746-EA82-4147-8540-AA0CEA067BE4}" type="slidenum">
              <a:rPr lang="en-US" altLang="en-US"/>
              <a:pPr eaLnBrk="1" hangingPunct="1"/>
              <a:t>18</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Such contracts often were not allowed under common law because the quantity of the goods to be bought or sold was not definite. The UCC allows output and requirements contracts for the sale of goods, as long as the parties deal in good faith and according to reasonable expectations.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977453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70425D-BEAF-4A71-A664-6B338C3690F3}" type="slidenum">
              <a:rPr lang="en-US" altLang="en-US"/>
              <a:pPr eaLnBrk="1" hangingPunct="1"/>
              <a:t>19</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If both parties are merchants, the additional terms become part of the contract unless they materially alter it, the other party objects within a reasonable time, or the offer limits acceptance to its terms. This rule is intended to deal with two typical situations. The first is when an agreement has been reached either orally or by informal correspondence between the parties and is followed by one or both of the parties sending formal acknowledgments or memos that contain additional terms not discussed earlier.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14837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713290-B0D1-4409-B122-54EEF009FA0E}" type="slidenum">
              <a:rPr lang="en-US" altLang="en-US"/>
              <a:pPr eaLnBrk="1" hangingPunct="1"/>
              <a:t>20</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Louisiana law is an exception to the rule that sales contracts over $500 need to be in writing. In general, Louisiana does not require such written contracts except in the case of certain transactions, such as securities.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79167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F920EB-E867-427B-8448-3917ECA06046}" type="slidenum">
              <a:rPr lang="en-US" altLang="en-US"/>
              <a:pPr eaLnBrk="1" hangingPunct="1"/>
              <a:t>21</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sz="1000" b="0" dirty="0">
                <a:latin typeface="Arial" panose="020B0604020202020204" pitchFamily="34" charset="0"/>
              </a:rPr>
              <a:t>Oral contracts between merchants</a:t>
            </a:r>
            <a:r>
              <a:rPr lang="en-US" altLang="en-US" dirty="0"/>
              <a:t>:</a:t>
            </a:r>
            <a:r>
              <a:rPr lang="en-US" altLang="en-US" sz="1000" dirty="0">
                <a:latin typeface="Arial" panose="020B0604020202020204" pitchFamily="34" charset="0"/>
              </a:rPr>
              <a:t> An exception to the general rule occurs when there is an oral agreement made between two merchants. If either merchant receives a written confirmation of the oral agreement from the other merchant within a reasonable time and does not object to it in writing within 10 days, the writing is sufficient under the UCC.</a:t>
            </a:r>
          </a:p>
          <a:p>
            <a:r>
              <a:rPr lang="en-US" altLang="en-US" sz="1000" b="0" dirty="0">
                <a:latin typeface="Arial" panose="020B0604020202020204" pitchFamily="34" charset="0"/>
              </a:rPr>
              <a:t>Specially manufactured goods</a:t>
            </a:r>
            <a:r>
              <a:rPr lang="en-US" altLang="en-US" dirty="0"/>
              <a:t>:</a:t>
            </a:r>
            <a:r>
              <a:rPr lang="en-US" altLang="en-US" sz="1000" dirty="0">
                <a:latin typeface="Arial" panose="020B0604020202020204" pitchFamily="34" charset="0"/>
              </a:rPr>
              <a:t> Another exception occurs when goods are to be specially manufactured for the buyer and are not suitable for sale to others in the ordinary course of the seller’s business. If the seller has made either a substantial beginning in manufacturing the goods or commitments to buy them, the oral agreement will be enforceable.</a:t>
            </a:r>
          </a:p>
          <a:p>
            <a:r>
              <a:rPr lang="en-US" altLang="en-US" sz="1000" b="0" dirty="0">
                <a:latin typeface="Arial" panose="020B0604020202020204" pitchFamily="34" charset="0"/>
              </a:rPr>
              <a:t>Admissions in court</a:t>
            </a:r>
            <a:r>
              <a:rPr lang="en-US" altLang="en-US" b="0" dirty="0"/>
              <a:t>:</a:t>
            </a:r>
            <a:r>
              <a:rPr lang="en-US" altLang="en-US" sz="1000" dirty="0">
                <a:latin typeface="Arial" panose="020B0604020202020204" pitchFamily="34" charset="0"/>
              </a:rPr>
              <a:t> If the party against whom enforcement is sought admits in court that an oral contract for the sale of goods was made, the contract will be enforceable. The contract is not enforceable under this exception, however, beyond the quantity of goods admitted.</a:t>
            </a:r>
          </a:p>
          <a:p>
            <a:r>
              <a:rPr lang="en-US" altLang="en-US" sz="1000" b="0" dirty="0">
                <a:latin typeface="Arial" panose="020B0604020202020204" pitchFamily="34" charset="0"/>
              </a:rPr>
              <a:t>Executed contracts</a:t>
            </a:r>
            <a:r>
              <a:rPr lang="en-US" altLang="en-US" b="0" dirty="0"/>
              <a:t>:</a:t>
            </a:r>
            <a:r>
              <a:rPr lang="en-US" altLang="en-US" sz="1000" b="0" dirty="0">
                <a:latin typeface="Arial" panose="020B0604020202020204" pitchFamily="34" charset="0"/>
              </a:rPr>
              <a:t> </a:t>
            </a:r>
            <a:r>
              <a:rPr lang="en-US" altLang="en-US" sz="1000" dirty="0">
                <a:latin typeface="Arial" panose="020B0604020202020204" pitchFamily="34" charset="0"/>
              </a:rPr>
              <a:t>When the parties carry out their agreement in a satisfactory manner, the law will not render the transaction unenforceable for want of an agreement in writing. Executed contracts (those that have been carried out) need not be in writing; the writing requirements apply only to contracts that are executory, that is, not yet performed.</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1009252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150412-C385-4B0C-ACE0-98DC66F8D903}" type="slidenum">
              <a:rPr lang="en-US" altLang="en-US"/>
              <a:pPr eaLnBrk="1" hangingPunct="1"/>
              <a:t>22</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dirty="0">
                <a:latin typeface="Arial" panose="020B0604020202020204" pitchFamily="34" charset="0"/>
              </a:rPr>
              <a:t>A writing is acceptable even though it omits or incorrectly states an agreed-upon term. However, a contract will not be enforceable beyond the quantity of goods shown in such writing. For that reason, it is necessary to put the quantity of goods to be bought and sold in the written agreement.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93929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63EF015-328F-4C01-B031-993C0A8766A3}" type="slidenum">
              <a:rPr lang="en-US" altLang="en-US"/>
              <a:pPr eaLnBrk="1" hangingPunct="1"/>
              <a:t>4</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goods. See next slide.</a:t>
            </a:r>
          </a:p>
        </p:txBody>
      </p:sp>
    </p:spTree>
    <p:extLst>
      <p:ext uri="{BB962C8B-B14F-4D97-AF65-F5344CB8AC3E}">
        <p14:creationId xmlns:p14="http://schemas.microsoft.com/office/powerpoint/2010/main" val="804862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FDDF3A-763B-449C-86F2-57F191A9A335}" type="slidenum">
              <a:rPr lang="en-US" altLang="en-US"/>
              <a:pPr eaLnBrk="1" hangingPunct="1"/>
              <a:t>23</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Thus, in addition to a handwritten signature, the courts have held various kinds of marks, including an X and a typewritten name, qualify as a signature as long as they were written with the intent to be signatures.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87191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D706D6-6CE2-4D4E-B8DC-EC987BFF8927}" type="slidenum">
              <a:rPr lang="en-US" altLang="en-US"/>
              <a:pPr eaLnBrk="1" hangingPunct="1"/>
              <a:t>25</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The United States adopted the international sales law in 1988, and by 2007, 70 countries had made it part of their law. The CISG governs only the formation of a sales contract and the rights and duties of the parties that arise from it. </a:t>
            </a:r>
          </a:p>
        </p:txBody>
      </p:sp>
    </p:spTree>
    <p:extLst>
      <p:ext uri="{BB962C8B-B14F-4D97-AF65-F5344CB8AC3E}">
        <p14:creationId xmlns:p14="http://schemas.microsoft.com/office/powerpoint/2010/main" val="2442450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8CE455-1E4F-408B-8D9C-1600AA3FFEC3}" type="slidenum">
              <a:rPr lang="en-US" altLang="en-US"/>
              <a:pPr eaLnBrk="1" hangingPunct="1"/>
              <a:t>26</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auction with reserve. See next slide.</a:t>
            </a:r>
          </a:p>
        </p:txBody>
      </p:sp>
    </p:spTree>
    <p:extLst>
      <p:ext uri="{BB962C8B-B14F-4D97-AF65-F5344CB8AC3E}">
        <p14:creationId xmlns:p14="http://schemas.microsoft.com/office/powerpoint/2010/main" val="1484318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004FD5-FF6B-49C1-AE33-1102EF89D1F3}" type="slidenum">
              <a:rPr lang="en-US" altLang="en-US"/>
              <a:pPr eaLnBrk="1" hangingPunct="1"/>
              <a:t>27</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Auctions have been part of human culture for as long as there has been recorded history. Modern auctions closely resemble those of Roman times. In fact, some practices, such as holding up fingers for a bid, come from the Roman model. The story of Apponius, who acquired emperor Caligula’s goods by nodding off during an auction, started the myth that a simple nod or other inadvertent gesture might commit the auction goer to a purchase.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837460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6C6841-C4FC-4351-A02C-B3692F74E43E}" type="slidenum">
              <a:rPr lang="en-US" altLang="en-US"/>
              <a:pPr eaLnBrk="1" hangingPunct="1"/>
              <a:t>28</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title.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297619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090788-0650-451F-8F09-4033D27EFE56}" type="slidenum">
              <a:rPr lang="en-US" altLang="en-US"/>
              <a:pPr eaLnBrk="1" hangingPunct="1"/>
              <a:t>29</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People who own goods have title to them. Sellers sometimes give a bill of sale to a buyer as evidence that the sale took place. It does not prove, however, that the seller had perfect title to the goods. The goods may have been stolen, obtained by fraud, purchased from a minor or an incompetent person, or entrusted with the seller by the true owner and sold by mistake. The question that arises in such cases is whether an innocent purchaser for value receives good title to the goods. The answer to this question depends on whether the seller’s title to the goods was void or voidable and whether the goods had been entrusted to a merchant.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89256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AA46C3-3A65-4985-8567-7FC95E3B17CA}" type="slidenum">
              <a:rPr lang="en-US" altLang="en-US"/>
              <a:pPr eaLnBrk="1" hangingPunct="1"/>
              <a:t>30</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Clarify to students the difference between </a:t>
            </a:r>
            <a:r>
              <a:rPr lang="en-US" altLang="en-US" i="1" dirty="0">
                <a:latin typeface="Arial" panose="020B0604020202020204" pitchFamily="34" charset="0"/>
              </a:rPr>
              <a:t>void </a:t>
            </a:r>
            <a:r>
              <a:rPr lang="en-US" altLang="en-US" dirty="0">
                <a:latin typeface="Arial" panose="020B0604020202020204" pitchFamily="34" charset="0"/>
              </a:rPr>
              <a:t>and </a:t>
            </a:r>
            <a:r>
              <a:rPr lang="en-US" altLang="en-US" i="1" dirty="0">
                <a:latin typeface="Arial" panose="020B0604020202020204" pitchFamily="34" charset="0"/>
              </a:rPr>
              <a:t>voidable </a:t>
            </a:r>
            <a:r>
              <a:rPr lang="en-US" altLang="en-US" dirty="0">
                <a:latin typeface="Arial" panose="020B0604020202020204" pitchFamily="34" charset="0"/>
              </a:rPr>
              <a:t>title. A void title is no title. If Marco buys a car from Corinne, who has void title, Marco has no title to the car, even though he paid for it, because Corinne had no title to give. A voidable title is a title that can be voided. If Tran buys a mountain bike from Jaleel, who has voidable title to the bike, Tran acquires good title to the bike because at the moment of sale, Jaleel’s title to the bike was voidable but not void.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910295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94CE18-5921-418C-B73E-884C55BD4FB7}" type="slidenum">
              <a:rPr lang="en-US" altLang="en-US"/>
              <a:pPr eaLnBrk="1" hangingPunct="1"/>
              <a:t>31</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dirty="0">
                <a:latin typeface="Arial" panose="020B0604020202020204" pitchFamily="34" charset="0"/>
              </a:rPr>
              <a:t>The reason for this rule of law is to give confidence to people who buy in the marketplace. People can be assured that they will receive good title to property (except stolen property) that they buy from a merchant who deals in goods of that kind in the ordinary course of business.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29920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0AE12C-6978-4009-BF01-24B2330C95D6}" type="slidenum">
              <a:rPr lang="en-US" altLang="en-US"/>
              <a:pPr eaLnBrk="1" hangingPunct="1"/>
              <a:t>32</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r>
              <a:rPr lang="en-US" altLang="en-US" dirty="0">
                <a:latin typeface="Arial" panose="020B0604020202020204" pitchFamily="34" charset="0"/>
              </a:rPr>
              <a:t>It is not unusual for goods to be stolen, damaged, or destroyed while they are awaiting shipment, are being shipped, or are awaiting pickup after a sales contract has been entered. When something happens to the goods, it becomes necessary to determine who must suffer the loss: the seller or the buyer. The rules for determining the risk of loss are contained in the UCC. Except when goods are to be picked up by the buyer and in a few other cases, whoever has title to the goods bears the risk of loss.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00783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A668FCB-DDC2-4720-A2C2-0D9959D7FD4B}" type="slidenum">
              <a:rPr lang="en-US" altLang="en-US"/>
              <a:pPr eaLnBrk="1" hangingPunct="1"/>
              <a:t>33</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The seller has no responsibility for seeing that the goods reach their destination. In a shipment contract, both title and risk of loss pass to the buyer when the goods are given to the carrier.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4888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BBA7A27-337B-4BA2-BF08-4DF4B3A6AF2D}" type="slidenum">
              <a:rPr lang="en-US" altLang="en-US"/>
              <a:pPr eaLnBrk="1" hangingPunct="1"/>
              <a:t>5</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a:t>
            </a:r>
          </a:p>
          <a:p>
            <a:r>
              <a:rPr lang="en-US" altLang="en-US" dirty="0">
                <a:latin typeface="Arial" panose="020B0604020202020204" pitchFamily="34" charset="0"/>
              </a:rPr>
              <a:t>Ask students to name some goods they see around the classroom. Stress that a contract for any of these items would be governed by the UCC. Be alert for items that might be classified as fixtures rather than goods and explain the difference to the class.</a:t>
            </a:r>
          </a:p>
        </p:txBody>
      </p:sp>
    </p:spTree>
    <p:extLst>
      <p:ext uri="{BB962C8B-B14F-4D97-AF65-F5344CB8AC3E}">
        <p14:creationId xmlns:p14="http://schemas.microsoft.com/office/powerpoint/2010/main" val="41235621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A78016-919D-447D-B91B-46D75ABC78A7}" type="slidenum">
              <a:rPr lang="en-US" altLang="en-US"/>
              <a:pPr eaLnBrk="1" hangingPunct="1"/>
              <a:t>34</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work in teams to create lists of common situations in which property is transferred into the temporary possession of another. Have students discuss each situation on their lists in light of title. Could title ever be transferred (e.g., in case of the death of a person with no will and no relatives)? In each situation, would title be void or voidable?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37445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22F8E2-76B6-406D-8690-ABA5424C8605}" type="slidenum">
              <a:rPr lang="en-US" altLang="en-US"/>
              <a:pPr eaLnBrk="1" hangingPunct="1"/>
              <a:t>36</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tender.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13547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DDD1E7-EBEC-4C83-9866-608CF9A07DC4}" type="slidenum">
              <a:rPr lang="en-US" altLang="en-US"/>
              <a:pPr eaLnBrk="1" hangingPunct="1"/>
              <a:t>37</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Both title and risk of loss pass to the buyer when the seller tenders the goods at the place of destination. Destination contracts are often designated by </a:t>
            </a:r>
            <a:r>
              <a:rPr lang="en-US" altLang="en-US" b="1" dirty="0">
                <a:latin typeface="Arial" panose="020B0604020202020204" pitchFamily="34" charset="0"/>
              </a:rPr>
              <a:t>f.o.b. the place of destination </a:t>
            </a:r>
            <a:r>
              <a:rPr lang="en-US" altLang="en-US" dirty="0">
                <a:latin typeface="Arial" panose="020B0604020202020204" pitchFamily="34" charset="0"/>
              </a:rPr>
              <a:t>(such as f.o.b. Tampa); goods shipped under such terms belong to the seller until they have been delivered to the destination shown on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28536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33789C-9560-4E7F-B874-29C616E991C5}" type="slidenum">
              <a:rPr lang="en-US" altLang="en-US"/>
              <a:pPr eaLnBrk="1" hangingPunct="1"/>
              <a:t>38</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Help students remember the meanings of </a:t>
            </a:r>
            <a:r>
              <a:rPr lang="en-US" altLang="en-US" i="1" dirty="0">
                <a:latin typeface="Arial" panose="020B0604020202020204" pitchFamily="34" charset="0"/>
              </a:rPr>
              <a:t>c.f.</a:t>
            </a:r>
            <a:r>
              <a:rPr lang="en-US" altLang="en-US" dirty="0">
                <a:latin typeface="Arial" panose="020B0604020202020204" pitchFamily="34" charset="0"/>
              </a:rPr>
              <a:t>, </a:t>
            </a:r>
            <a:r>
              <a:rPr lang="en-US" altLang="en-US" i="1" dirty="0">
                <a:latin typeface="Arial" panose="020B0604020202020204" pitchFamily="34" charset="0"/>
              </a:rPr>
              <a:t>c.i.f.</a:t>
            </a:r>
            <a:r>
              <a:rPr lang="en-US" altLang="en-US" dirty="0">
                <a:latin typeface="Arial" panose="020B0604020202020204" pitchFamily="34" charset="0"/>
              </a:rPr>
              <a:t>, </a:t>
            </a:r>
            <a:r>
              <a:rPr lang="en-US" altLang="en-US" i="1" dirty="0">
                <a:latin typeface="Arial" panose="020B0604020202020204" pitchFamily="34" charset="0"/>
              </a:rPr>
              <a:t>c.o.d.</a:t>
            </a:r>
            <a:r>
              <a:rPr lang="en-US" altLang="en-US" dirty="0">
                <a:latin typeface="Arial" panose="020B0604020202020204" pitchFamily="34" charset="0"/>
              </a:rPr>
              <a:t>, </a:t>
            </a:r>
            <a:r>
              <a:rPr lang="en-US" altLang="en-US" i="1" dirty="0">
                <a:latin typeface="Arial" panose="020B0604020202020204" pitchFamily="34" charset="0"/>
              </a:rPr>
              <a:t>f.a.s. vessel</a:t>
            </a:r>
            <a:r>
              <a:rPr lang="en-US" altLang="en-US" dirty="0">
                <a:latin typeface="Arial" panose="020B0604020202020204" pitchFamily="34" charset="0"/>
              </a:rPr>
              <a:t>, </a:t>
            </a:r>
            <a:r>
              <a:rPr lang="en-US" altLang="en-US" i="1" dirty="0">
                <a:latin typeface="Arial" panose="020B0604020202020204" pitchFamily="34" charset="0"/>
              </a:rPr>
              <a:t>f.o.b. the place of destination</a:t>
            </a:r>
            <a:r>
              <a:rPr lang="en-US" altLang="en-US" dirty="0">
                <a:latin typeface="Arial" panose="020B0604020202020204" pitchFamily="34" charset="0"/>
              </a:rPr>
              <a:t>, and </a:t>
            </a:r>
            <a:r>
              <a:rPr lang="en-US" altLang="en-US" i="1" dirty="0">
                <a:latin typeface="Arial" panose="020B0604020202020204" pitchFamily="34" charset="0"/>
              </a:rPr>
              <a:t>f.o.b. the place of shipment </a:t>
            </a:r>
            <a:r>
              <a:rPr lang="en-US" altLang="en-US" dirty="0">
                <a:latin typeface="Arial" panose="020B0604020202020204" pitchFamily="34" charset="0"/>
              </a:rPr>
              <a:t>by having them work in pairs to come up with ways to communicate the meaning of one term to the other students. The pairs might, for example, draw cartoons illustrating the meaning of a term, act out the meaning of a term, or come up with a play on words for a term’s abbreviation to help classmates remember what the term means.</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9126284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7265F3E-ACE2-4DEF-9D66-C30BC5E72D95}" type="slidenum">
              <a:rPr lang="en-US" altLang="en-US"/>
              <a:pPr eaLnBrk="1" hangingPunct="1"/>
              <a:t>39</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5060048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30A9161-9F85-4F09-9DC3-9B7B0048298D}" type="slidenum">
              <a:rPr lang="en-US" altLang="en-US"/>
              <a:pPr eaLnBrk="1" hangingPunct="1"/>
              <a:t>41</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fungible goods.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81503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615E4DF-06EF-4D25-AC26-6FCA5B2B9486}" type="slidenum">
              <a:rPr lang="en-US" altLang="en-US"/>
              <a:pPr eaLnBrk="1" hangingPunct="1"/>
              <a:t>42</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 root word </a:t>
            </a:r>
            <a:r>
              <a:rPr lang="en-US" altLang="en-US" i="1" dirty="0">
                <a:latin typeface="Arial" panose="020B0604020202020204" pitchFamily="34" charset="0"/>
              </a:rPr>
              <a:t>fungi </a:t>
            </a:r>
            <a:r>
              <a:rPr lang="en-US" altLang="en-US" dirty="0">
                <a:latin typeface="Arial" panose="020B0604020202020204" pitchFamily="34" charset="0"/>
              </a:rPr>
              <a:t>refers to function, which relates to the broader definition of </a:t>
            </a:r>
            <a:r>
              <a:rPr lang="en-US" altLang="en-US" i="1" dirty="0">
                <a:latin typeface="Arial" panose="020B0604020202020204" pitchFamily="34" charset="0"/>
              </a:rPr>
              <a:t>fungible </a:t>
            </a:r>
            <a:r>
              <a:rPr lang="en-US" altLang="en-US" dirty="0">
                <a:latin typeface="Arial" panose="020B0604020202020204" pitchFamily="34" charset="0"/>
              </a:rPr>
              <a:t>as </a:t>
            </a:r>
            <a:r>
              <a:rPr lang="en-US" altLang="en-US" i="1" dirty="0">
                <a:latin typeface="Arial" panose="020B0604020202020204" pitchFamily="34" charset="0"/>
              </a:rPr>
              <a:t>interchangeable</a:t>
            </a:r>
            <a:r>
              <a:rPr lang="en-US" altLang="en-US" dirty="0">
                <a:latin typeface="Arial" panose="020B0604020202020204" pitchFamily="34" charset="0"/>
              </a:rPr>
              <a:t>. One unit of something fungible can function the same as any other unit.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57630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B82196-EC35-41A4-9576-C839B888E71D}" type="slidenum">
              <a:rPr lang="en-US" altLang="en-US"/>
              <a:pPr eaLnBrk="1" hangingPunct="1"/>
              <a:t>43</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document of title. See next slide.</a:t>
            </a:r>
          </a:p>
        </p:txBody>
      </p:sp>
    </p:spTree>
    <p:extLst>
      <p:ext uri="{BB962C8B-B14F-4D97-AF65-F5344CB8AC3E}">
        <p14:creationId xmlns:p14="http://schemas.microsoft.com/office/powerpoint/2010/main" val="18884065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5315A0-B7ED-4F42-B9D7-95FCF2C68B8D}" type="slidenum">
              <a:rPr lang="en-US" altLang="en-US"/>
              <a:pPr eaLnBrk="1" hangingPunct="1"/>
              <a:t>44</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when people buy goods, they receive a document of title to the goods rather than the goods themselves. They then give the document of title to the warehouse or carrier that is holding the goods and receive possession of them. When a document of title is used in a sales transaction, both title and risk of loss pass to the buyer when the document is delivered to the buyer.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301233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1CB85C-6CD3-444D-A016-71139A9CEC12}" type="slidenum">
              <a:rPr lang="en-US" altLang="en-US"/>
              <a:pPr eaLnBrk="1" hangingPunct="1"/>
              <a:t>45</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dirty="0">
                <a:latin typeface="Arial" panose="020B0604020202020204" pitchFamily="34" charset="0"/>
              </a:rPr>
              <a:t>If the agreement allows the seller to retain title after the goods are shipped, title will pass to the buyer at the time of shipment, regardless of the agreement, and the seller will have a security interest in the goods rather than title. A security interest gives the seller a right to have the property sold in the event that the buyer fails to pay money owed to the seller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12344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1A3889-5242-49A0-BEA6-590755A51E8A}" type="slidenum">
              <a:rPr lang="en-US" altLang="en-US"/>
              <a:pPr eaLnBrk="1" hangingPunct="1"/>
              <a:t>6</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Let students discover the intricacies of leasing firsthand by contacting a local automobile dealer and comparing the legalities and costs of leasing with buying. Students should find out who holds title to the car, who is liable for both unavoidable damages and those caused by the lessee, and who holds the warranty on the car. They should factor in taxes, additional dealer costs, and maintenance estimates. This activity will be more interesting if you assign specific autos in a wide price range so that there will be a variety of results to share in class.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205849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EEC0BD-129E-4BEC-8953-BDF46148C403}" type="slidenum">
              <a:rPr lang="en-US" altLang="en-US"/>
              <a:pPr eaLnBrk="1" hangingPunct="1"/>
              <a:t>46</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dirty="0">
                <a:latin typeface="Arial" panose="020B0604020202020204" pitchFamily="34" charset="0"/>
              </a:rPr>
              <a:t>This reversion is true whether or not the buyer’s rejection of the goods is justified. Similarly, title to goods returns to the seller when the buyer accepts the goods and then for a justifiable reason decides to revoke the acceptance. A justifiable reason for revoking an acceptance would be the discovery of a defect in the goods after having inspected them.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025278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loss passes to the buyer when the goods are handed over to the first carrier for transmission to the buyer unless the seller agrees to hand them over at a particular place. In that case, the risk of loss passes to the buyer at that time. Sometimes, goods are sold when they are in transit. When this kind of sale occurs (with some exceptions), the risk of loss passes to the buyer when the contract is made. In all other situations, the risk of loss, in general, passes when the buyer takes over the goods.</a:t>
            </a:r>
          </a:p>
        </p:txBody>
      </p:sp>
      <p:sp>
        <p:nvSpPr>
          <p:cNvPr id="4" name="Slide Number Placeholder 3"/>
          <p:cNvSpPr>
            <a:spLocks noGrp="1"/>
          </p:cNvSpPr>
          <p:nvPr>
            <p:ph type="sldNum" sz="quarter" idx="5"/>
          </p:nvPr>
        </p:nvSpPr>
        <p:spPr/>
        <p:txBody>
          <a:bodyPr/>
          <a:lstStyle/>
          <a:p>
            <a:fld id="{5B1CC8F4-5623-496C-8F2C-A5D22BD68D8F}" type="slidenum">
              <a:rPr lang="en-US" smtClean="0"/>
              <a:t>47</a:t>
            </a:fld>
            <a:endParaRPr lang="en-US" dirty="0"/>
          </a:p>
        </p:txBody>
      </p:sp>
    </p:spTree>
    <p:extLst>
      <p:ext uri="{BB962C8B-B14F-4D97-AF65-F5344CB8AC3E}">
        <p14:creationId xmlns:p14="http://schemas.microsoft.com/office/powerpoint/2010/main" val="23250788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B278AA-D4D0-4618-BFD1-A0D46FB261AC}" type="slidenum">
              <a:rPr lang="en-US" altLang="en-US"/>
              <a:pPr eaLnBrk="1" hangingPunct="1"/>
              <a:t>48</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sale on approval. See next slide.</a:t>
            </a:r>
          </a:p>
        </p:txBody>
      </p:sp>
    </p:spTree>
    <p:extLst>
      <p:ext uri="{BB962C8B-B14F-4D97-AF65-F5344CB8AC3E}">
        <p14:creationId xmlns:p14="http://schemas.microsoft.com/office/powerpoint/2010/main" val="18578473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7F17845-2729-4A9A-AC23-98929B874F08}" type="slidenum">
              <a:rPr lang="en-US" altLang="en-US"/>
              <a:pPr eaLnBrk="1" hangingPunct="1"/>
              <a:t>49</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altLang="en-US" dirty="0">
                <a:latin typeface="Arial" panose="020B0604020202020204" pitchFamily="34" charset="0"/>
              </a:rPr>
              <a:t>When goods are sold on approval, they remain the property of the seller until the buyer’s approval has been expressed. The approval may be indicated by the oral or written consent of the buyer or by the buyer’s act of retaining the goods for more than a reasonable time. Using the goods in a reasonable and expected manner on a trial basis does not imply an acceptance.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10766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A2504C-5C5F-4970-85C3-63C878EAFE62}" type="slidenum">
              <a:rPr lang="en-US" altLang="en-US"/>
              <a:pPr eaLnBrk="1" hangingPunct="1"/>
              <a:t>50</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if they ever returned merchandise that they ordered from a catalog. Have any students who had this experience explain what the seller required him or her to do to return the merchandise. Next ask students what would have happened if the merchandise had been lost in the mail on its way back to the seller.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522297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6E1BEE-E9B5-461C-905B-E9F72CC2676C}" type="slidenum">
              <a:rPr lang="en-US" altLang="en-US"/>
              <a:pPr eaLnBrk="1" hangingPunct="1"/>
              <a:t>51</a:t>
            </a:fld>
            <a:endParaRPr lang="en-US" altLang="en-US"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insurable interest.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6392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B28AF7-9382-40C7-A822-65CCCFAC7B45}" type="slidenum">
              <a:rPr lang="en-US" altLang="en-US"/>
              <a:pPr eaLnBrk="1" hangingPunct="1"/>
              <a:t>52</a:t>
            </a:fld>
            <a:endParaRPr lang="en-US" altLang="en-US" dirty="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r>
              <a:rPr lang="en-US" altLang="en-US" dirty="0">
                <a:latin typeface="Arial" panose="020B0604020202020204" pitchFamily="34" charset="0"/>
              </a:rPr>
              <a:t>Buyers may place insurance on goods the moment a contract is made and the goods are identified to the contract. At this point, buyers receive an insurable interest in the goods they buy. They obtain an insurable interest even though they might later reject or return the goods to the seller. Notwithstanding the buyer’s right to insure the goods, sellers retain an insurable interest in the goods as long as they have title to them.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15012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FA8FCFF-A572-44BA-8BB4-4D139DE4172E}" type="slidenum">
              <a:rPr lang="en-US" altLang="en-US"/>
              <a:pPr eaLnBrk="1" hangingPunct="1"/>
              <a:t>8</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fundamental rules of contract law serve as a base for the principles found in the UCC, but the UCC is often more flexible.</a:t>
            </a:r>
          </a:p>
          <a:p>
            <a:endParaRPr lang="en-US" altLang="en-US" dirty="0">
              <a:latin typeface="Arial" panose="020B0604020202020204" pitchFamily="34" charset="0"/>
            </a:endParaRPr>
          </a:p>
          <a:p>
            <a:r>
              <a:rPr lang="en-US" altLang="en-US" b="1" dirty="0">
                <a:latin typeface="Arial" panose="020B0604020202020204" pitchFamily="34" charset="0"/>
              </a:rPr>
              <a:t>Good Faith</a:t>
            </a:r>
          </a:p>
          <a:p>
            <a:r>
              <a:rPr lang="en-US" altLang="en-US" dirty="0">
                <a:latin typeface="Arial" panose="020B0604020202020204" pitchFamily="34" charset="0"/>
              </a:rPr>
              <a:t>Under the UCC, every contract or duty imposes an obligation of good faith. In other words, the parties to a sales contract must act and deal fairly with each other.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07988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F20806-48A7-4783-A110-6FF0EA5DFF84}" type="slidenum">
              <a:rPr lang="en-US" altLang="en-US"/>
              <a:pPr eaLnBrk="1" hangingPunct="1"/>
              <a:t>9</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Unless the parties express otherwise, a course of dealings or usage of trade may be used to supplement or qualify the terms of a sales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14845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C8FD0D-F976-4105-82AE-43A8AA7CBE40}" type="slidenum">
              <a:rPr lang="en-US" altLang="en-US"/>
              <a:pPr eaLnBrk="1" hangingPunct="1"/>
              <a:t>10</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students to bring to class copies of sales contracts either they or their family or friends have. Reproduce the small print on some of the contracts and distribute these to the students. Discuss clauses that should be crossed out by the buyer before signing the contract.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15056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ABAEAA-BD8E-4355-9777-3F719C338A5F}" type="slidenum">
              <a:rPr lang="en-US" altLang="en-US"/>
              <a:pPr eaLnBrk="1" hangingPunct="1"/>
              <a:t>11</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conforming.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09310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70A446-DC1A-457F-AFCF-E4A859A4D0B2}" type="slidenum">
              <a:rPr lang="en-US" altLang="en-US"/>
              <a:pPr eaLnBrk="1" hangingPunct="1"/>
              <a:t>12</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To establish a contract for the sale of goods, unless otherwise indicated by the offeror or the circumstances, the offeree may accept the offer in any manner and by any medium that is reasonable. A contract for the sale of goods comes into existence when the acceptance is sent, as long as the method used to send it is reasonable.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03579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9" name="Picture 8">
            <a:extLst>
              <a:ext uri="{FF2B5EF4-FFF2-40B4-BE49-F238E27FC236}">
                <a16:creationId xmlns:a16="http://schemas.microsoft.com/office/drawing/2014/main" id="{199AD216-B251-4974-A15E-0DCFCDB2B2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53447" y="326777"/>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Sales Contracts: </a:t>
            </a:r>
            <a:br>
              <a:rPr lang="en-US" b="1" dirty="0"/>
            </a:br>
            <a:r>
              <a:rPr lang="en-US" b="1" dirty="0"/>
              <a:t>Formation, Title, and Risk </a:t>
            </a:r>
            <a:br>
              <a:rPr lang="en-US" b="1" dirty="0"/>
            </a:br>
            <a:r>
              <a:rPr lang="en-US" b="1" dirty="0"/>
              <a:t>of Loss</a:t>
            </a:r>
          </a:p>
        </p:txBody>
      </p:sp>
      <p:sp>
        <p:nvSpPr>
          <p:cNvPr id="3" name="Subtitle 2"/>
          <p:cNvSpPr>
            <a:spLocks noGrp="1"/>
          </p:cNvSpPr>
          <p:nvPr>
            <p:ph type="subTitle" idx="1"/>
          </p:nvPr>
        </p:nvSpPr>
        <p:spPr>
          <a:xfrm>
            <a:off x="671209" y="4609707"/>
            <a:ext cx="4766553" cy="1479808"/>
          </a:xfrm>
        </p:spPr>
        <p:txBody>
          <a:bodyPr/>
          <a:lstStyle/>
          <a:p>
            <a:r>
              <a:rPr lang="en-US" dirty="0"/>
              <a:t>Chapter 13</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Formation of a Sales Contract</a:t>
            </a:r>
          </a:p>
        </p:txBody>
      </p:sp>
      <p:sp>
        <p:nvSpPr>
          <p:cNvPr id="22531" name="Rectangle 5"/>
          <p:cNvSpPr>
            <a:spLocks noGrp="1" noChangeArrowheads="1"/>
          </p:cNvSpPr>
          <p:nvPr>
            <p:ph type="body" idx="1"/>
          </p:nvPr>
        </p:nvSpPr>
        <p:spPr/>
        <p:txBody>
          <a:bodyPr/>
          <a:lstStyle/>
          <a:p>
            <a:r>
              <a:rPr lang="en-US" altLang="en-US" dirty="0"/>
              <a:t>An enforceable sales contract may come about even if the exact moment of its making cannot be determined and even though some terms are not completely agreed upon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3417C2FB-F8BE-48F2-B6BD-88219D20D742}" type="slidenum">
              <a:rPr lang="en-US" altLang="en-US" smtClean="0"/>
              <a:pPr/>
              <a:t>10</a:t>
            </a:fld>
            <a:endParaRPr lang="en-US" altLang="en-US" dirty="0"/>
          </a:p>
        </p:txBody>
      </p:sp>
    </p:spTree>
    <p:extLst>
      <p:ext uri="{BB962C8B-B14F-4D97-AF65-F5344CB8AC3E}">
        <p14:creationId xmlns:p14="http://schemas.microsoft.com/office/powerpoint/2010/main" val="4171929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Question</a:t>
            </a:r>
          </a:p>
        </p:txBody>
      </p:sp>
      <p:sp>
        <p:nvSpPr>
          <p:cNvPr id="23555" name="Rectangle 3"/>
          <p:cNvSpPr>
            <a:spLocks noGrp="1" noChangeArrowheads="1"/>
          </p:cNvSpPr>
          <p:nvPr>
            <p:ph type="body" idx="1"/>
          </p:nvPr>
        </p:nvSpPr>
        <p:spPr/>
        <p:txBody>
          <a:bodyPr/>
          <a:lstStyle/>
          <a:p>
            <a:r>
              <a:rPr lang="en-US" altLang="en-US" dirty="0"/>
              <a:t>_________ goods are those that are in accordance with the obligations under the contract.</a:t>
            </a:r>
          </a:p>
          <a:p>
            <a:pPr marL="912812" lvl="1" indent="-514350">
              <a:buFont typeface="+mj-lt"/>
              <a:buAutoNum type="alphaUcPeriod"/>
            </a:pPr>
            <a:r>
              <a:rPr lang="en-US" altLang="en-US" dirty="0"/>
              <a:t>Conventional </a:t>
            </a:r>
          </a:p>
          <a:p>
            <a:pPr marL="912812" lvl="1" indent="-514350">
              <a:buFont typeface="+mj-lt"/>
              <a:buAutoNum type="alphaUcPeriod"/>
            </a:pPr>
            <a:r>
              <a:rPr lang="en-US" altLang="en-US" dirty="0"/>
              <a:t>Matched</a:t>
            </a:r>
          </a:p>
          <a:p>
            <a:pPr marL="912812" lvl="1" indent="-514350">
              <a:buFont typeface="+mj-lt"/>
              <a:buAutoNum type="alphaUcPeriod"/>
            </a:pPr>
            <a:r>
              <a:rPr lang="en-US" altLang="en-US" dirty="0"/>
              <a:t>Nonconforming</a:t>
            </a:r>
          </a:p>
          <a:p>
            <a:pPr marL="912812" lvl="1" indent="-514350">
              <a:buFont typeface="+mj-lt"/>
              <a:buAutoNum type="alphaUcPeriod"/>
            </a:pPr>
            <a:r>
              <a:rPr lang="en-US" altLang="en-US" dirty="0"/>
              <a:t>Conforming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C5D5E35B-6166-4628-A491-5B8D9EFC1C85}" type="slidenum">
              <a:rPr lang="en-US" altLang="en-US" smtClean="0"/>
              <a:pPr/>
              <a:t>11</a:t>
            </a:fld>
            <a:endParaRPr lang="en-US" altLang="en-US" dirty="0"/>
          </a:p>
        </p:txBody>
      </p:sp>
    </p:spTree>
    <p:extLst>
      <p:ext uri="{BB962C8B-B14F-4D97-AF65-F5344CB8AC3E}">
        <p14:creationId xmlns:p14="http://schemas.microsoft.com/office/powerpoint/2010/main" val="1822437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Offer and Acceptance</a:t>
            </a:r>
          </a:p>
        </p:txBody>
      </p:sp>
      <p:sp>
        <p:nvSpPr>
          <p:cNvPr id="24579" name="Rectangle 3"/>
          <p:cNvSpPr>
            <a:spLocks noGrp="1" noChangeArrowheads="1"/>
          </p:cNvSpPr>
          <p:nvPr>
            <p:ph sz="half" idx="1"/>
          </p:nvPr>
        </p:nvSpPr>
        <p:spPr/>
        <p:txBody>
          <a:bodyPr/>
          <a:lstStyle/>
          <a:p>
            <a:r>
              <a:rPr lang="en-US" altLang="en-US" b="1" dirty="0"/>
              <a:t>Conforming goods </a:t>
            </a:r>
          </a:p>
          <a:p>
            <a:pPr lvl="1"/>
            <a:r>
              <a:rPr lang="en-US" altLang="en-US" dirty="0"/>
              <a:t>Those that are in accordance with the obligations under the contract </a:t>
            </a:r>
          </a:p>
        </p:txBody>
      </p:sp>
      <p:sp>
        <p:nvSpPr>
          <p:cNvPr id="7" name="Content Placeholder 6"/>
          <p:cNvSpPr>
            <a:spLocks noGrp="1"/>
          </p:cNvSpPr>
          <p:nvPr>
            <p:ph sz="half" idx="2"/>
          </p:nvPr>
        </p:nvSpPr>
        <p:spPr/>
        <p:txBody>
          <a:bodyPr/>
          <a:lstStyle/>
          <a:p>
            <a:r>
              <a:rPr lang="en-US" altLang="en-US" b="1" dirty="0"/>
              <a:t>Nonconforming goods </a:t>
            </a:r>
          </a:p>
          <a:p>
            <a:pPr lvl="1"/>
            <a:r>
              <a:rPr lang="en-US" altLang="en-US" dirty="0"/>
              <a:t>Those that are not the same as those called for under the contract or that are in some way defective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A5C21EA5-EA63-4E77-9979-DD84200C1EE1}" type="slidenum">
              <a:rPr lang="en-US" altLang="en-US" smtClean="0"/>
              <a:pPr/>
              <a:t>12</a:t>
            </a:fld>
            <a:endParaRPr lang="en-US" altLang="en-US" dirty="0"/>
          </a:p>
        </p:txBody>
      </p:sp>
    </p:spTree>
    <p:extLst>
      <p:ext uri="{BB962C8B-B14F-4D97-AF65-F5344CB8AC3E}">
        <p14:creationId xmlns:p14="http://schemas.microsoft.com/office/powerpoint/2010/main" val="2814140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What is a person who deals in goods of the kind sold in the ordinary course of business called?</a:t>
            </a:r>
          </a:p>
          <a:p>
            <a:pPr marL="912812" lvl="1" indent="-514350">
              <a:buFont typeface="+mj-lt"/>
              <a:buAutoNum type="alphaUcPeriod"/>
            </a:pPr>
            <a:r>
              <a:rPr lang="en-US" altLang="en-US" dirty="0"/>
              <a:t>Proprietor</a:t>
            </a:r>
          </a:p>
          <a:p>
            <a:pPr marL="912812" lvl="1" indent="-514350">
              <a:buFont typeface="+mj-lt"/>
              <a:buAutoNum type="alphaUcPeriod"/>
            </a:pPr>
            <a:r>
              <a:rPr lang="en-US" altLang="en-US" dirty="0"/>
              <a:t>Administrator</a:t>
            </a:r>
          </a:p>
          <a:p>
            <a:pPr marL="912812" lvl="1" indent="-514350">
              <a:buFont typeface="+mj-lt"/>
              <a:buAutoNum type="alphaUcPeriod"/>
            </a:pPr>
            <a:r>
              <a:rPr lang="en-US" altLang="en-US" dirty="0"/>
              <a:t>Owner</a:t>
            </a:r>
          </a:p>
          <a:p>
            <a:pPr marL="912812" lvl="1" indent="-514350">
              <a:buFont typeface="+mj-lt"/>
              <a:buAutoNum type="alphaUcPeriod"/>
            </a:pPr>
            <a:r>
              <a:rPr lang="en-US" altLang="en-US" dirty="0"/>
              <a:t>Merchant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EE0FA5F1-CD91-4C15-B8EA-DECA318F560B}" type="slidenum">
              <a:rPr lang="en-US" altLang="en-US" smtClean="0"/>
              <a:pPr/>
              <a:t>13</a:t>
            </a:fld>
            <a:endParaRPr lang="en-US" altLang="en-US" dirty="0"/>
          </a:p>
        </p:txBody>
      </p:sp>
    </p:spTree>
    <p:extLst>
      <p:ext uri="{BB962C8B-B14F-4D97-AF65-F5344CB8AC3E}">
        <p14:creationId xmlns:p14="http://schemas.microsoft.com/office/powerpoint/2010/main" val="233933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Firm Offer</a:t>
            </a:r>
          </a:p>
        </p:txBody>
      </p:sp>
      <p:sp>
        <p:nvSpPr>
          <p:cNvPr id="26627" name="Rectangle 5"/>
          <p:cNvSpPr>
            <a:spLocks noGrp="1" noChangeArrowheads="1"/>
          </p:cNvSpPr>
          <p:nvPr>
            <p:ph type="body" idx="1"/>
          </p:nvPr>
        </p:nvSpPr>
        <p:spPr/>
        <p:txBody>
          <a:bodyPr/>
          <a:lstStyle/>
          <a:p>
            <a:r>
              <a:rPr lang="en-US" altLang="en-US" dirty="0"/>
              <a:t>The UCC holds merchants to a higher standard than nonmerchants</a:t>
            </a:r>
            <a:endParaRPr lang="en-US" altLang="en-US" sz="1000" dirty="0"/>
          </a:p>
          <a:p>
            <a:r>
              <a:rPr lang="en-US" altLang="en-US" b="1" dirty="0"/>
              <a:t>Merchant </a:t>
            </a:r>
          </a:p>
          <a:p>
            <a:pPr lvl="1"/>
            <a:r>
              <a:rPr lang="en-US" altLang="en-US" dirty="0"/>
              <a:t>A person who deals in goods of the kind sold in the ordinary course of business or who otherwise claims to have knowledge or skills peculiar to those goods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7C2E393D-84D5-47F0-9075-349C257F3426}" type="slidenum">
              <a:rPr lang="en-US" altLang="en-US" smtClean="0"/>
              <a:pPr/>
              <a:t>14</a:t>
            </a:fld>
            <a:endParaRPr lang="en-US" altLang="en-US" dirty="0"/>
          </a:p>
        </p:txBody>
      </p:sp>
    </p:spTree>
    <p:extLst>
      <p:ext uri="{BB962C8B-B14F-4D97-AF65-F5344CB8AC3E}">
        <p14:creationId xmlns:p14="http://schemas.microsoft.com/office/powerpoint/2010/main" val="27989741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Question</a:t>
            </a:r>
          </a:p>
        </p:txBody>
      </p:sp>
      <p:sp>
        <p:nvSpPr>
          <p:cNvPr id="27651" name="Rectangle 3"/>
          <p:cNvSpPr>
            <a:spLocks noGrp="1" noChangeArrowheads="1"/>
          </p:cNvSpPr>
          <p:nvPr>
            <p:ph type="body" idx="1"/>
          </p:nvPr>
        </p:nvSpPr>
        <p:spPr/>
        <p:txBody>
          <a:bodyPr/>
          <a:lstStyle/>
          <a:p>
            <a:r>
              <a:rPr lang="en-US" altLang="en-US" dirty="0"/>
              <a:t>In a _______offer, the writing must be signed by the merchant and the time period for holding the offer open may not exceed three months.</a:t>
            </a:r>
          </a:p>
          <a:p>
            <a:pPr marL="912812" lvl="1" indent="-514350">
              <a:buFont typeface="+mj-lt"/>
              <a:buAutoNum type="alphaUcPeriod"/>
            </a:pPr>
            <a:r>
              <a:rPr lang="en-US" altLang="en-US" dirty="0"/>
              <a:t>Firm</a:t>
            </a:r>
          </a:p>
          <a:p>
            <a:pPr marL="912812" lvl="1" indent="-514350">
              <a:buFont typeface="+mj-lt"/>
              <a:buAutoNum type="alphaUcPeriod"/>
            </a:pPr>
            <a:r>
              <a:rPr lang="en-US" altLang="en-US" dirty="0"/>
              <a:t>Strong</a:t>
            </a:r>
          </a:p>
          <a:p>
            <a:pPr marL="912812" lvl="1" indent="-514350">
              <a:buFont typeface="+mj-lt"/>
              <a:buAutoNum type="alphaUcPeriod"/>
            </a:pPr>
            <a:r>
              <a:rPr lang="en-US" altLang="en-US" dirty="0"/>
              <a:t>Solid</a:t>
            </a:r>
          </a:p>
          <a:p>
            <a:pPr marL="912812" lvl="1" indent="-514350">
              <a:buFont typeface="+mj-lt"/>
              <a:buAutoNum type="alphaUcPeriod"/>
            </a:pPr>
            <a:r>
              <a:rPr lang="en-US" altLang="en-US" dirty="0"/>
              <a:t>Concrete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FC8E1C75-202C-4E41-A098-0B9EDF133DD6}" type="slidenum">
              <a:rPr lang="en-US" altLang="en-US" smtClean="0"/>
              <a:pPr/>
              <a:t>15</a:t>
            </a:fld>
            <a:endParaRPr lang="en-US" altLang="en-US" dirty="0"/>
          </a:p>
        </p:txBody>
      </p:sp>
    </p:spTree>
    <p:extLst>
      <p:ext uri="{BB962C8B-B14F-4D97-AF65-F5344CB8AC3E}">
        <p14:creationId xmlns:p14="http://schemas.microsoft.com/office/powerpoint/2010/main" val="792687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Firm Offer</a:t>
            </a:r>
          </a:p>
        </p:txBody>
      </p:sp>
      <p:sp>
        <p:nvSpPr>
          <p:cNvPr id="28675" name="Rectangle 3"/>
          <p:cNvSpPr>
            <a:spLocks noGrp="1" noChangeArrowheads="1"/>
          </p:cNvSpPr>
          <p:nvPr>
            <p:ph type="body" idx="1"/>
          </p:nvPr>
        </p:nvSpPr>
        <p:spPr/>
        <p:txBody>
          <a:bodyPr/>
          <a:lstStyle/>
          <a:p>
            <a:r>
              <a:rPr lang="en-US" altLang="en-US" dirty="0"/>
              <a:t>Writing must be signed by the merchant, and the time period for holding the offer open may not exceed three months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C41687F8-6C1B-43D5-8797-84FF2CC35E76}" type="slidenum">
              <a:rPr lang="en-US" altLang="en-US" smtClean="0"/>
              <a:pPr/>
              <a:t>16</a:t>
            </a:fld>
            <a:endParaRPr lang="en-US" altLang="en-US" dirty="0"/>
          </a:p>
        </p:txBody>
      </p:sp>
    </p:spTree>
    <p:extLst>
      <p:ext uri="{BB962C8B-B14F-4D97-AF65-F5344CB8AC3E}">
        <p14:creationId xmlns:p14="http://schemas.microsoft.com/office/powerpoint/2010/main" val="2849239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Open-Price Terms</a:t>
            </a:r>
          </a:p>
        </p:txBody>
      </p:sp>
      <p:sp>
        <p:nvSpPr>
          <p:cNvPr id="29699" name="Rectangle 5"/>
          <p:cNvSpPr>
            <a:spLocks noGrp="1" noChangeArrowheads="1"/>
          </p:cNvSpPr>
          <p:nvPr>
            <p:ph type="body" idx="1"/>
          </p:nvPr>
        </p:nvSpPr>
        <p:spPr/>
        <p:txBody>
          <a:bodyPr/>
          <a:lstStyle/>
          <a:p>
            <a:r>
              <a:rPr lang="en-US" altLang="en-US" dirty="0"/>
              <a:t>Occur when the parties intend to be bound by a contract but fail to mention the price or decide to set the price later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4967E472-AB6D-46A4-AF2F-0259455CAF58}" type="slidenum">
              <a:rPr lang="en-US" altLang="en-US" smtClean="0"/>
              <a:pPr/>
              <a:t>17</a:t>
            </a:fld>
            <a:endParaRPr lang="en-US" altLang="en-US" dirty="0"/>
          </a:p>
        </p:txBody>
      </p:sp>
    </p:spTree>
    <p:extLst>
      <p:ext uri="{BB962C8B-B14F-4D97-AF65-F5344CB8AC3E}">
        <p14:creationId xmlns:p14="http://schemas.microsoft.com/office/powerpoint/2010/main" val="3808972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Output and Requirements Terms</a:t>
            </a:r>
          </a:p>
        </p:txBody>
      </p:sp>
      <p:sp>
        <p:nvSpPr>
          <p:cNvPr id="30723" name="Rectangle 5"/>
          <p:cNvSpPr>
            <a:spLocks noGrp="1" noChangeArrowheads="1"/>
          </p:cNvSpPr>
          <p:nvPr>
            <p:ph type="body" idx="1"/>
          </p:nvPr>
        </p:nvSpPr>
        <p:spPr/>
        <p:txBody>
          <a:bodyPr/>
          <a:lstStyle/>
          <a:p>
            <a:r>
              <a:rPr lang="en-US" altLang="en-US" b="1" dirty="0"/>
              <a:t>Output contract</a:t>
            </a:r>
          </a:p>
          <a:p>
            <a:pPr lvl="1"/>
            <a:r>
              <a:rPr lang="en-US" altLang="en-US" dirty="0"/>
              <a:t>Seller agrees to sell “all the goods we manufacture” to a particular buyer</a:t>
            </a:r>
          </a:p>
          <a:p>
            <a:r>
              <a:rPr lang="en-US" altLang="en-US" b="1" dirty="0"/>
              <a:t>Requirements contract</a:t>
            </a:r>
          </a:p>
          <a:p>
            <a:pPr lvl="1"/>
            <a:r>
              <a:rPr lang="en-US" altLang="en-US" dirty="0"/>
              <a:t>Buyer agrees to buy “all the oil we need to heat our building,” or some similar requirement, from a particular seller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7344C85A-3C72-4936-918D-00A4FA1C7BA6}" type="slidenum">
              <a:rPr lang="en-US" altLang="en-US" smtClean="0"/>
              <a:pPr/>
              <a:t>18</a:t>
            </a:fld>
            <a:endParaRPr lang="en-US" altLang="en-US" dirty="0"/>
          </a:p>
        </p:txBody>
      </p:sp>
    </p:spTree>
    <p:extLst>
      <p:ext uri="{BB962C8B-B14F-4D97-AF65-F5344CB8AC3E}">
        <p14:creationId xmlns:p14="http://schemas.microsoft.com/office/powerpoint/2010/main" val="89155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Additional Terms in Acceptance</a:t>
            </a:r>
          </a:p>
        </p:txBody>
      </p:sp>
      <p:sp>
        <p:nvSpPr>
          <p:cNvPr id="31747" name="Rectangle 5"/>
          <p:cNvSpPr>
            <a:spLocks noGrp="1" noChangeArrowheads="1"/>
          </p:cNvSpPr>
          <p:nvPr>
            <p:ph type="body" idx="1"/>
          </p:nvPr>
        </p:nvSpPr>
        <p:spPr/>
        <p:txBody>
          <a:bodyPr/>
          <a:lstStyle/>
          <a:p>
            <a:r>
              <a:rPr lang="en-US" altLang="en-US" dirty="0"/>
              <a:t>A contract for the sale of goods occurs even though the acceptance states terms that are additional to or different from those offered or agreed upon (unless acceptance is made conditional on assent to the additional terms)</a:t>
            </a:r>
          </a:p>
          <a:p>
            <a:r>
              <a:rPr lang="en-US" altLang="en-US" dirty="0"/>
              <a:t>The additional terms are treated as proposals for additions to the contract if the parties are not both merchants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0F5DC31B-A1BC-4185-A4D3-C5F4BDC51ACE}" type="slidenum">
              <a:rPr lang="en-US" altLang="en-US" smtClean="0"/>
              <a:pPr/>
              <a:t>19</a:t>
            </a:fld>
            <a:endParaRPr lang="en-US" altLang="en-US" dirty="0"/>
          </a:p>
        </p:txBody>
      </p:sp>
    </p:spTree>
    <p:extLst>
      <p:ext uri="{BB962C8B-B14F-4D97-AF65-F5344CB8AC3E}">
        <p14:creationId xmlns:p14="http://schemas.microsoft.com/office/powerpoint/2010/main" val="1388709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p:txBody>
          <a:bodyPr/>
          <a:lstStyle/>
          <a:p>
            <a:pPr marL="514350" indent="-514350">
              <a:buFont typeface="+mj-lt"/>
              <a:buAutoNum type="arabicPeriod"/>
            </a:pPr>
            <a:r>
              <a:rPr lang="en-US" altLang="en-US" dirty="0"/>
              <a:t>Define the term </a:t>
            </a:r>
            <a:r>
              <a:rPr lang="en-US" altLang="en-US" i="1" dirty="0"/>
              <a:t>goods</a:t>
            </a:r>
            <a:r>
              <a:rPr lang="en-US" altLang="en-US" dirty="0"/>
              <a:t> and explain the nature of a sale</a:t>
            </a:r>
          </a:p>
          <a:p>
            <a:pPr marL="514350" indent="-514350">
              <a:buFont typeface="+mj-lt"/>
              <a:buAutoNum type="arabicPeriod"/>
            </a:pPr>
            <a:r>
              <a:rPr lang="en-US" altLang="en-US" dirty="0"/>
              <a:t>Explain how Article 2 of the UCC applies to contractual relationships</a:t>
            </a:r>
          </a:p>
          <a:p>
            <a:pPr marL="514350" indent="-514350">
              <a:buFont typeface="+mj-lt"/>
              <a:buAutoNum type="arabicPeriod"/>
            </a:pPr>
            <a:r>
              <a:rPr lang="en-US" altLang="en-US" dirty="0"/>
              <a:t>Explain the UCC rules that relate to written contracts</a:t>
            </a:r>
          </a:p>
          <a:p>
            <a:pPr marL="514350" indent="-514350">
              <a:buFont typeface="+mj-lt"/>
              <a:buAutoNum type="arabicPeriod"/>
            </a:pPr>
            <a:r>
              <a:rPr lang="en-US" altLang="en-US" dirty="0"/>
              <a:t>Explain the two laws related to cyber-sales contracts</a:t>
            </a:r>
          </a:p>
          <a:p>
            <a:pPr marL="514350" indent="-514350">
              <a:buFont typeface="+mj-lt"/>
              <a:buAutoNum type="arabicPeriod"/>
            </a:pPr>
            <a:r>
              <a:rPr lang="en-US" altLang="en-US" dirty="0"/>
              <a:t>Contrast an auction with reserve with an auction without reserve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786D8D62-8060-419F-ADAD-57307AC1297B}" type="slidenum">
              <a:rPr lang="en-US" altLang="en-US" smtClean="0"/>
              <a:pPr/>
              <a:t>2</a:t>
            </a:fld>
            <a:endParaRPr lang="en-US" altLang="en-US" dirty="0"/>
          </a:p>
        </p:txBody>
      </p:sp>
    </p:spTree>
    <p:extLst>
      <p:ext uri="{BB962C8B-B14F-4D97-AF65-F5344CB8AC3E}">
        <p14:creationId xmlns:p14="http://schemas.microsoft.com/office/powerpoint/2010/main" val="3093086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The Form of a Sales Contract</a:t>
            </a:r>
          </a:p>
        </p:txBody>
      </p:sp>
      <p:sp>
        <p:nvSpPr>
          <p:cNvPr id="32771" name="Rectangle 3"/>
          <p:cNvSpPr>
            <a:spLocks noGrp="1" noChangeArrowheads="1"/>
          </p:cNvSpPr>
          <p:nvPr>
            <p:ph type="body" idx="1"/>
          </p:nvPr>
        </p:nvSpPr>
        <p:spPr/>
        <p:txBody>
          <a:bodyPr/>
          <a:lstStyle/>
          <a:p>
            <a:r>
              <a:rPr lang="en-US" altLang="en-US" dirty="0"/>
              <a:t>As long as the price is under $500, an oral contract for the sale of goods is enforceable</a:t>
            </a:r>
          </a:p>
          <a:p>
            <a:r>
              <a:rPr lang="en-US" altLang="en-US" dirty="0"/>
              <a:t>If the price is $500 or more, a sales contract must be in writing to be enforceable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157B5D24-7E99-40C5-A11A-0F315C7B6168}" type="slidenum">
              <a:rPr lang="en-US" altLang="en-US" smtClean="0"/>
              <a:pPr/>
              <a:t>20</a:t>
            </a:fld>
            <a:endParaRPr lang="en-US" altLang="en-US" dirty="0"/>
          </a:p>
        </p:txBody>
      </p:sp>
    </p:spTree>
    <p:extLst>
      <p:ext uri="{BB962C8B-B14F-4D97-AF65-F5344CB8AC3E}">
        <p14:creationId xmlns:p14="http://schemas.microsoft.com/office/powerpoint/2010/main" val="3595064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Exceptions to the General Rule</a:t>
            </a:r>
          </a:p>
        </p:txBody>
      </p:sp>
      <p:sp>
        <p:nvSpPr>
          <p:cNvPr id="33795" name="Rectangle 5"/>
          <p:cNvSpPr>
            <a:spLocks noGrp="1" noChangeArrowheads="1"/>
          </p:cNvSpPr>
          <p:nvPr>
            <p:ph type="body" idx="1"/>
          </p:nvPr>
        </p:nvSpPr>
        <p:spPr/>
        <p:txBody>
          <a:bodyPr/>
          <a:lstStyle/>
          <a:p>
            <a:r>
              <a:rPr lang="en-US" altLang="en-US" dirty="0"/>
              <a:t>Oral contracts between merchants</a:t>
            </a:r>
          </a:p>
          <a:p>
            <a:r>
              <a:rPr lang="en-US" altLang="en-US" dirty="0"/>
              <a:t>Specially manufactured goods</a:t>
            </a:r>
          </a:p>
          <a:p>
            <a:r>
              <a:rPr lang="en-US" altLang="en-US" dirty="0"/>
              <a:t>Admissions in court</a:t>
            </a:r>
          </a:p>
          <a:p>
            <a:r>
              <a:rPr lang="en-US" altLang="en-US" dirty="0"/>
              <a:t>Executed contracts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DFA54F6-4FEA-4CFF-B125-A3A24A2A2B0C}" type="slidenum">
              <a:rPr lang="en-US" altLang="en-US" smtClean="0"/>
              <a:pPr/>
              <a:t>21</a:t>
            </a:fld>
            <a:endParaRPr lang="en-US" altLang="en-US" dirty="0"/>
          </a:p>
        </p:txBody>
      </p:sp>
    </p:spTree>
    <p:extLst>
      <p:ext uri="{BB962C8B-B14F-4D97-AF65-F5344CB8AC3E}">
        <p14:creationId xmlns:p14="http://schemas.microsoft.com/office/powerpoint/2010/main" val="3935012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Requirements of Writing</a:t>
            </a:r>
          </a:p>
        </p:txBody>
      </p:sp>
      <p:sp>
        <p:nvSpPr>
          <p:cNvPr id="34819" name="Rectangle 5"/>
          <p:cNvSpPr>
            <a:spLocks noGrp="1" noChangeArrowheads="1"/>
          </p:cNvSpPr>
          <p:nvPr>
            <p:ph type="body" idx="1"/>
          </p:nvPr>
        </p:nvSpPr>
        <p:spPr/>
        <p:txBody>
          <a:bodyPr/>
          <a:lstStyle/>
          <a:p>
            <a:r>
              <a:rPr lang="en-US" altLang="en-US" dirty="0"/>
              <a:t>The writing that is required to satisfy the UCC must indicate that a contract for sale has been made between the parties and mention the quantity of goods being sold </a:t>
            </a:r>
          </a:p>
          <a:p>
            <a:r>
              <a:rPr lang="en-US" altLang="en-US" dirty="0"/>
              <a:t>It must also be signed by the party against whom enforcement is sought (the defendant)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6CFD69D1-3C98-481A-9681-A0DBD208FE9F}" type="slidenum">
              <a:rPr lang="en-US" altLang="en-US" smtClean="0"/>
              <a:pPr/>
              <a:t>22</a:t>
            </a:fld>
            <a:endParaRPr lang="en-US" altLang="en-US" dirty="0"/>
          </a:p>
        </p:txBody>
      </p:sp>
    </p:spTree>
    <p:extLst>
      <p:ext uri="{BB962C8B-B14F-4D97-AF65-F5344CB8AC3E}">
        <p14:creationId xmlns:p14="http://schemas.microsoft.com/office/powerpoint/2010/main" val="22156527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Signature Requirements</a:t>
            </a:r>
          </a:p>
        </p:txBody>
      </p:sp>
      <p:sp>
        <p:nvSpPr>
          <p:cNvPr id="35843" name="Rectangle 5"/>
          <p:cNvSpPr>
            <a:spLocks noGrp="1" noChangeArrowheads="1"/>
          </p:cNvSpPr>
          <p:nvPr>
            <p:ph type="body" idx="1"/>
          </p:nvPr>
        </p:nvSpPr>
        <p:spPr/>
        <p:txBody>
          <a:bodyPr/>
          <a:lstStyle/>
          <a:p>
            <a:r>
              <a:rPr lang="en-US" altLang="en-US" dirty="0"/>
              <a:t>Under the UCC, a signature includes any symbol made with the intent to authenticate a writing</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26045878-AE68-406C-9B8A-BB083AD91E63}" type="slidenum">
              <a:rPr lang="en-US" altLang="en-US" smtClean="0"/>
              <a:pPr/>
              <a:t>23</a:t>
            </a:fld>
            <a:endParaRPr lang="en-US" altLang="en-US" dirty="0"/>
          </a:p>
        </p:txBody>
      </p:sp>
    </p:spTree>
    <p:extLst>
      <p:ext uri="{BB962C8B-B14F-4D97-AF65-F5344CB8AC3E}">
        <p14:creationId xmlns:p14="http://schemas.microsoft.com/office/powerpoint/2010/main" val="3936346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Cyber-Sales Contracts</a:t>
            </a:r>
          </a:p>
        </p:txBody>
      </p:sp>
      <p:sp>
        <p:nvSpPr>
          <p:cNvPr id="36867" name="Content Placeholder 2"/>
          <p:cNvSpPr>
            <a:spLocks noGrp="1"/>
          </p:cNvSpPr>
          <p:nvPr>
            <p:ph sz="half" idx="1"/>
          </p:nvPr>
        </p:nvSpPr>
        <p:spPr/>
        <p:txBody>
          <a:bodyPr/>
          <a:lstStyle/>
          <a:p>
            <a:r>
              <a:rPr lang="en-US" altLang="en-US" dirty="0"/>
              <a:t>The E-Sign Act</a:t>
            </a:r>
          </a:p>
          <a:p>
            <a:pPr lvl="1"/>
            <a:r>
              <a:rPr lang="en-US" altLang="en-US" dirty="0"/>
              <a:t>As long as the parties to a cyber-contract have freely decided to conduct business electronically, the cyber-contract that results will have the same legal effect as a paper contract</a:t>
            </a:r>
          </a:p>
        </p:txBody>
      </p:sp>
      <p:sp>
        <p:nvSpPr>
          <p:cNvPr id="36868" name="Content Placeholder 4"/>
          <p:cNvSpPr>
            <a:spLocks noGrp="1"/>
          </p:cNvSpPr>
          <p:nvPr>
            <p:ph sz="half" idx="2"/>
          </p:nvPr>
        </p:nvSpPr>
        <p:spPr/>
        <p:txBody>
          <a:bodyPr/>
          <a:lstStyle/>
          <a:p>
            <a:r>
              <a:rPr lang="en-US" altLang="en-US" dirty="0"/>
              <a:t>The Uniform Electronic Transactions Act</a:t>
            </a:r>
          </a:p>
          <a:p>
            <a:pPr lvl="1"/>
            <a:r>
              <a:rPr lang="en-US" altLang="en-US" dirty="0"/>
              <a:t>Applies only to transactions that involve a business, governmental, or commercial situation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9"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BECAA853-2C36-4A01-84F5-EFAE856131F4}" type="slidenum">
              <a:rPr lang="en-US" altLang="en-US" smtClean="0"/>
              <a:pPr/>
              <a:t>24</a:t>
            </a:fld>
            <a:endParaRPr lang="en-US" altLang="en-US" dirty="0"/>
          </a:p>
        </p:txBody>
      </p:sp>
    </p:spTree>
    <p:extLst>
      <p:ext uri="{BB962C8B-B14F-4D97-AF65-F5344CB8AC3E}">
        <p14:creationId xmlns:p14="http://schemas.microsoft.com/office/powerpoint/2010/main" val="2578280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International Law</a:t>
            </a:r>
          </a:p>
        </p:txBody>
      </p:sp>
      <p:sp>
        <p:nvSpPr>
          <p:cNvPr id="37891" name="Rectangle 5"/>
          <p:cNvSpPr>
            <a:spLocks noGrp="1" noChangeArrowheads="1"/>
          </p:cNvSpPr>
          <p:nvPr>
            <p:ph type="body" idx="1"/>
          </p:nvPr>
        </p:nvSpPr>
        <p:spPr/>
        <p:txBody>
          <a:bodyPr/>
          <a:lstStyle/>
          <a:p>
            <a:r>
              <a:rPr lang="en-US" altLang="en-US" dirty="0"/>
              <a:t>United Nations </a:t>
            </a:r>
            <a:r>
              <a:rPr lang="en-US" altLang="en-US" b="1" dirty="0"/>
              <a:t>Convention on Contracts for the International Sale of Goods (CISG) </a:t>
            </a:r>
          </a:p>
          <a:p>
            <a:pPr lvl="1"/>
            <a:r>
              <a:rPr lang="en-US" altLang="en-US" dirty="0"/>
              <a:t>Applies only to sales between businesses whose places of business are in different countries that have adopted the international law</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10D24C41-349A-4D53-B51C-F0A213AEF317}" type="slidenum">
              <a:rPr lang="en-US" altLang="en-US" smtClean="0"/>
              <a:pPr/>
              <a:t>25</a:t>
            </a:fld>
            <a:endParaRPr lang="en-US" altLang="en-US" dirty="0"/>
          </a:p>
        </p:txBody>
      </p:sp>
    </p:spTree>
    <p:extLst>
      <p:ext uri="{BB962C8B-B14F-4D97-AF65-F5344CB8AC3E}">
        <p14:creationId xmlns:p14="http://schemas.microsoft.com/office/powerpoint/2010/main" val="798430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In a(n) _________, the auctioneer may withdraw the goods at any time before announcing completion of the sale if the highest bid is not high enough.</a:t>
            </a:r>
          </a:p>
          <a:p>
            <a:pPr marL="912812" lvl="1" indent="-514350">
              <a:buFont typeface="+mj-lt"/>
              <a:buAutoNum type="alphaUcPeriod"/>
            </a:pPr>
            <a:r>
              <a:rPr lang="en-US" altLang="en-US" dirty="0"/>
              <a:t>Auction with reserve</a:t>
            </a:r>
          </a:p>
          <a:p>
            <a:pPr marL="912812" lvl="1" indent="-514350">
              <a:buFont typeface="+mj-lt"/>
              <a:buAutoNum type="alphaUcPeriod"/>
            </a:pPr>
            <a:r>
              <a:rPr lang="en-US" altLang="en-US" dirty="0"/>
              <a:t>Auction without reserve</a:t>
            </a:r>
          </a:p>
          <a:p>
            <a:pPr marL="912812" lvl="1" indent="-514350">
              <a:buFont typeface="+mj-lt"/>
              <a:buAutoNum type="alphaUcPeriod"/>
            </a:pPr>
            <a:r>
              <a:rPr lang="en-US" altLang="en-US" dirty="0"/>
              <a:t>Contract with reserve</a:t>
            </a:r>
          </a:p>
          <a:p>
            <a:pPr marL="912812" lvl="1" indent="-514350">
              <a:buFont typeface="+mj-lt"/>
              <a:buAutoNum type="alphaUcPeriod"/>
            </a:pPr>
            <a:r>
              <a:rPr lang="en-US" altLang="en-US" dirty="0"/>
              <a:t>Contract without reserve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899CFCB5-CDBD-46C5-8523-EECFAC9D341A}" type="slidenum">
              <a:rPr lang="en-US" altLang="en-US" smtClean="0"/>
              <a:pPr/>
              <a:t>26</a:t>
            </a:fld>
            <a:endParaRPr lang="en-US" altLang="en-US" dirty="0"/>
          </a:p>
        </p:txBody>
      </p:sp>
    </p:spTree>
    <p:extLst>
      <p:ext uri="{BB962C8B-B14F-4D97-AF65-F5344CB8AC3E}">
        <p14:creationId xmlns:p14="http://schemas.microsoft.com/office/powerpoint/2010/main" val="53072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Auction Sales</a:t>
            </a:r>
          </a:p>
        </p:txBody>
      </p:sp>
      <p:sp>
        <p:nvSpPr>
          <p:cNvPr id="39939" name="Rectangle 3"/>
          <p:cNvSpPr>
            <a:spLocks noGrp="1" noChangeArrowheads="1"/>
          </p:cNvSpPr>
          <p:nvPr>
            <p:ph sz="half" idx="1"/>
          </p:nvPr>
        </p:nvSpPr>
        <p:spPr/>
        <p:txBody>
          <a:bodyPr/>
          <a:lstStyle/>
          <a:p>
            <a:r>
              <a:rPr lang="en-US" altLang="en-US" b="1" dirty="0"/>
              <a:t>Auction with reserve</a:t>
            </a:r>
          </a:p>
          <a:p>
            <a:pPr lvl="1"/>
            <a:r>
              <a:rPr lang="en-US" altLang="en-US" dirty="0"/>
              <a:t>The auctioneer may withdraw the goods at any time before announcing completion of the sale if the highest bid is not high enough</a:t>
            </a:r>
          </a:p>
        </p:txBody>
      </p:sp>
      <p:sp>
        <p:nvSpPr>
          <p:cNvPr id="39940" name="Content Placeholder 1"/>
          <p:cNvSpPr>
            <a:spLocks noGrp="1"/>
          </p:cNvSpPr>
          <p:nvPr>
            <p:ph sz="half" idx="2"/>
          </p:nvPr>
        </p:nvSpPr>
        <p:spPr/>
        <p:txBody>
          <a:bodyPr/>
          <a:lstStyle/>
          <a:p>
            <a:r>
              <a:rPr lang="en-US" altLang="en-US" b="1" dirty="0"/>
              <a:t>Auction without reserve</a:t>
            </a:r>
            <a:r>
              <a:rPr lang="en-US" altLang="en-US" dirty="0"/>
              <a:t> </a:t>
            </a:r>
          </a:p>
          <a:p>
            <a:pPr lvl="1"/>
            <a:r>
              <a:rPr lang="en-US" altLang="en-US" dirty="0"/>
              <a:t>After the auctioneer calls for bids on an article or lot, that article or lot cannot be withdrawn unless no bid is made within a reasonable time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1"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7E62B504-C0B8-4699-94E4-B7B5C0FC1E19}" type="slidenum">
              <a:rPr lang="en-US" altLang="en-US" smtClean="0"/>
              <a:pPr/>
              <a:t>27</a:t>
            </a:fld>
            <a:endParaRPr lang="en-US" altLang="en-US" dirty="0"/>
          </a:p>
        </p:txBody>
      </p:sp>
    </p:spTree>
    <p:extLst>
      <p:ext uri="{BB962C8B-B14F-4D97-AF65-F5344CB8AC3E}">
        <p14:creationId xmlns:p14="http://schemas.microsoft.com/office/powerpoint/2010/main" val="24188606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What is the right of ownership to goods called?</a:t>
            </a:r>
          </a:p>
          <a:p>
            <a:pPr marL="912812" lvl="1" indent="-514350">
              <a:buFont typeface="+mj-lt"/>
              <a:buAutoNum type="alphaUcPeriod"/>
            </a:pPr>
            <a:r>
              <a:rPr lang="en-US" altLang="en-US" dirty="0"/>
              <a:t>Bill of sale</a:t>
            </a:r>
          </a:p>
          <a:p>
            <a:pPr marL="912812" lvl="1" indent="-514350">
              <a:buFont typeface="+mj-lt"/>
              <a:buAutoNum type="alphaUcPeriod"/>
            </a:pPr>
            <a:r>
              <a:rPr lang="en-US" altLang="en-US" dirty="0"/>
              <a:t>Title</a:t>
            </a:r>
          </a:p>
          <a:p>
            <a:pPr marL="912812" lvl="1" indent="-514350">
              <a:buFont typeface="+mj-lt"/>
              <a:buAutoNum type="alphaUcPeriod"/>
            </a:pPr>
            <a:r>
              <a:rPr lang="en-US" altLang="en-US" dirty="0"/>
              <a:t>Designation</a:t>
            </a:r>
          </a:p>
          <a:p>
            <a:pPr marL="912812" lvl="1" indent="-514350">
              <a:buFont typeface="+mj-lt"/>
              <a:buAutoNum type="alphaUcPeriod"/>
            </a:pPr>
            <a:r>
              <a:rPr lang="en-US" altLang="en-US" dirty="0"/>
              <a:t>Lien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320128DF-A0A3-44A3-8E44-6E757A6061B6}" type="slidenum">
              <a:rPr lang="en-US" altLang="en-US" smtClean="0"/>
              <a:pPr/>
              <a:t>28</a:t>
            </a:fld>
            <a:endParaRPr lang="en-US" altLang="en-US" dirty="0"/>
          </a:p>
        </p:txBody>
      </p:sp>
    </p:spTree>
    <p:extLst>
      <p:ext uri="{BB962C8B-B14F-4D97-AF65-F5344CB8AC3E}">
        <p14:creationId xmlns:p14="http://schemas.microsoft.com/office/powerpoint/2010/main" val="2823729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Valid Title, Void Title, and Voidable Title</a:t>
            </a:r>
          </a:p>
        </p:txBody>
      </p:sp>
      <p:sp>
        <p:nvSpPr>
          <p:cNvPr id="41987" name="Rectangle 3"/>
          <p:cNvSpPr>
            <a:spLocks noGrp="1" noChangeArrowheads="1"/>
          </p:cNvSpPr>
          <p:nvPr>
            <p:ph type="body" idx="1"/>
          </p:nvPr>
        </p:nvSpPr>
        <p:spPr/>
        <p:txBody>
          <a:bodyPr/>
          <a:lstStyle/>
          <a:p>
            <a:r>
              <a:rPr lang="en-US" altLang="en-US" b="1" dirty="0"/>
              <a:t>Title</a:t>
            </a:r>
            <a:r>
              <a:rPr lang="en-US" altLang="en-US" dirty="0"/>
              <a:t> </a:t>
            </a:r>
          </a:p>
          <a:p>
            <a:pPr lvl="1"/>
            <a:r>
              <a:rPr lang="en-US" altLang="en-US" dirty="0"/>
              <a:t>The right of ownership to goods</a:t>
            </a:r>
          </a:p>
          <a:p>
            <a:r>
              <a:rPr lang="en-US" altLang="en-US" b="1" dirty="0"/>
              <a:t>Bill of sale </a:t>
            </a:r>
          </a:p>
          <a:p>
            <a:pPr lvl="1"/>
            <a:r>
              <a:rPr lang="en-US" altLang="en-US" dirty="0"/>
              <a:t>A written statement that provides evidence of the transfer of personal property from one person to another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F06C67F7-2096-462A-8252-0D35958C5485}" type="slidenum">
              <a:rPr lang="en-US" altLang="en-US" smtClean="0"/>
              <a:pPr/>
              <a:t>29</a:t>
            </a:fld>
            <a:endParaRPr lang="en-US" altLang="en-US" dirty="0"/>
          </a:p>
        </p:txBody>
      </p:sp>
    </p:spTree>
    <p:extLst>
      <p:ext uri="{BB962C8B-B14F-4D97-AF65-F5344CB8AC3E}">
        <p14:creationId xmlns:p14="http://schemas.microsoft.com/office/powerpoint/2010/main" val="1771874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Explain title, void title, and voidable title</a:t>
            </a:r>
          </a:p>
          <a:p>
            <a:pPr marL="514350" indent="-514350">
              <a:buFont typeface="+mj-lt"/>
              <a:buAutoNum type="arabicPeriod" startAt="6"/>
            </a:pPr>
            <a:r>
              <a:rPr lang="en-US" altLang="en-US" dirty="0"/>
              <a:t>Determine when title of goods passes from seller to buyer</a:t>
            </a:r>
          </a:p>
          <a:p>
            <a:pPr marL="514350" indent="-514350">
              <a:buFont typeface="+mj-lt"/>
              <a:buAutoNum type="arabicPeriod" startAt="6"/>
            </a:pPr>
            <a:r>
              <a:rPr lang="en-US" altLang="en-US" dirty="0"/>
              <a:t>Decide when the buyer or seller must bear the risk of loss</a:t>
            </a:r>
          </a:p>
          <a:p>
            <a:pPr marL="514350" indent="-514350">
              <a:buFont typeface="+mj-lt"/>
              <a:buAutoNum type="arabicPeriod" startAt="6"/>
            </a:pPr>
            <a:r>
              <a:rPr lang="en-US" altLang="en-US" dirty="0"/>
              <a:t>Compare a sale on approval with a sale or return</a:t>
            </a:r>
          </a:p>
          <a:p>
            <a:pPr marL="514350" indent="-514350">
              <a:buFont typeface="+mj-lt"/>
              <a:buAutoNum type="arabicPeriod" startAt="6"/>
            </a:pPr>
            <a:r>
              <a:rPr lang="en-US" altLang="en-US" dirty="0"/>
              <a:t>Define an insurable interest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D9628A6-2569-4ED5-B4D3-041AD0080487}" type="slidenum">
              <a:rPr lang="en-US" altLang="en-US" smtClean="0"/>
              <a:pPr/>
              <a:t>3</a:t>
            </a:fld>
            <a:endParaRPr lang="en-US" altLang="en-US" dirty="0"/>
          </a:p>
        </p:txBody>
      </p:sp>
    </p:spTree>
    <p:extLst>
      <p:ext uri="{BB962C8B-B14F-4D97-AF65-F5344CB8AC3E}">
        <p14:creationId xmlns:p14="http://schemas.microsoft.com/office/powerpoint/2010/main" val="4273060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Valid Title, Void Title, and Voidable Title</a:t>
            </a:r>
          </a:p>
        </p:txBody>
      </p:sp>
      <p:sp>
        <p:nvSpPr>
          <p:cNvPr id="43011" name="Rectangle 5"/>
          <p:cNvSpPr>
            <a:spLocks noGrp="1" noChangeArrowheads="1"/>
          </p:cNvSpPr>
          <p:nvPr>
            <p:ph type="body" idx="1"/>
          </p:nvPr>
        </p:nvSpPr>
        <p:spPr/>
        <p:txBody>
          <a:bodyPr/>
          <a:lstStyle/>
          <a:p>
            <a:r>
              <a:rPr lang="en-US" altLang="en-US" b="1" dirty="0"/>
              <a:t>Void title</a:t>
            </a:r>
          </a:p>
          <a:p>
            <a:pPr lvl="1"/>
            <a:r>
              <a:rPr lang="en-US" altLang="en-US" dirty="0"/>
              <a:t>If a seller has void title (no title at all), a buyer of the goods obtains no title to them</a:t>
            </a:r>
          </a:p>
          <a:p>
            <a:r>
              <a:rPr lang="en-US" altLang="en-US" b="1" dirty="0"/>
              <a:t>Voidable title</a:t>
            </a:r>
          </a:p>
          <a:p>
            <a:pPr lvl="1"/>
            <a:r>
              <a:rPr lang="en-US" altLang="en-US" dirty="0"/>
              <a:t>Title that may be voided if the injured party elects to do so</a:t>
            </a:r>
          </a:p>
          <a:p>
            <a:pPr lvl="1"/>
            <a:r>
              <a:rPr lang="en-US" altLang="en-US" dirty="0"/>
              <a:t>This title is received when goods are bought from a minor or a person who is mentally impaired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B6F1488-FF80-4164-AF0A-475E8468759E}" type="slidenum">
              <a:rPr lang="en-US" altLang="en-US" smtClean="0"/>
              <a:pPr/>
              <a:t>30</a:t>
            </a:fld>
            <a:endParaRPr lang="en-US" altLang="en-US" dirty="0"/>
          </a:p>
        </p:txBody>
      </p:sp>
    </p:spTree>
    <p:extLst>
      <p:ext uri="{BB962C8B-B14F-4D97-AF65-F5344CB8AC3E}">
        <p14:creationId xmlns:p14="http://schemas.microsoft.com/office/powerpoint/2010/main" val="2467187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Entrusting Goods to a Merchant</a:t>
            </a:r>
          </a:p>
        </p:txBody>
      </p:sp>
      <p:sp>
        <p:nvSpPr>
          <p:cNvPr id="44035" name="Rectangle 5"/>
          <p:cNvSpPr>
            <a:spLocks noGrp="1" noChangeArrowheads="1"/>
          </p:cNvSpPr>
          <p:nvPr>
            <p:ph type="body" idx="1"/>
          </p:nvPr>
        </p:nvSpPr>
        <p:spPr/>
        <p:txBody>
          <a:bodyPr/>
          <a:lstStyle/>
          <a:p>
            <a:r>
              <a:rPr lang="en-US" altLang="en-US" dirty="0"/>
              <a:t>People often entrust goods that belong to them to merchants</a:t>
            </a:r>
          </a:p>
          <a:p>
            <a:r>
              <a:rPr lang="en-US" altLang="en-US" dirty="0"/>
              <a:t>When this occurs, if the merchant sells the goods in the ordinary course of business to a third party who has no knowledge of the real owner’s rights, the third party receives good title to them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CDE860A-202D-4754-9DFC-94364F647FB2}" type="slidenum">
              <a:rPr lang="en-US" altLang="en-US" smtClean="0"/>
              <a:pPr/>
              <a:t>31</a:t>
            </a:fld>
            <a:endParaRPr lang="en-US" altLang="en-US" dirty="0"/>
          </a:p>
        </p:txBody>
      </p:sp>
    </p:spTree>
    <p:extLst>
      <p:ext uri="{BB962C8B-B14F-4D97-AF65-F5344CB8AC3E}">
        <p14:creationId xmlns:p14="http://schemas.microsoft.com/office/powerpoint/2010/main" val="2126070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Passage of Title and Risk of Loss</a:t>
            </a:r>
          </a:p>
        </p:txBody>
      </p:sp>
      <p:sp>
        <p:nvSpPr>
          <p:cNvPr id="45059" name="Rectangle 3"/>
          <p:cNvSpPr>
            <a:spLocks noGrp="1" noChangeArrowheads="1"/>
          </p:cNvSpPr>
          <p:nvPr>
            <p:ph type="body" idx="1"/>
          </p:nvPr>
        </p:nvSpPr>
        <p:spPr/>
        <p:txBody>
          <a:bodyPr/>
          <a:lstStyle/>
          <a:p>
            <a:r>
              <a:rPr lang="en-US" altLang="en-US" b="1" dirty="0"/>
              <a:t>Identified goods </a:t>
            </a:r>
          </a:p>
          <a:p>
            <a:pPr lvl="1"/>
            <a:r>
              <a:rPr lang="en-US" altLang="en-US" dirty="0"/>
              <a:t>Specific goods that have been selected as the subject matter of the contract</a:t>
            </a:r>
          </a:p>
          <a:p>
            <a:r>
              <a:rPr lang="en-US" altLang="en-US" dirty="0"/>
              <a:t>Once goods are identified, title passes to the buyer when the seller does whatever is required under the contract to deliver the goods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9DC1FE1C-5C7B-410C-BE44-81B1F36292CE}" type="slidenum">
              <a:rPr lang="en-US" altLang="en-US" smtClean="0"/>
              <a:pPr/>
              <a:t>32</a:t>
            </a:fld>
            <a:endParaRPr lang="en-US" altLang="en-US" dirty="0"/>
          </a:p>
        </p:txBody>
      </p:sp>
    </p:spTree>
    <p:extLst>
      <p:ext uri="{BB962C8B-B14F-4D97-AF65-F5344CB8AC3E}">
        <p14:creationId xmlns:p14="http://schemas.microsoft.com/office/powerpoint/2010/main" val="6968747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dirty="0"/>
              <a:t>Shipment Contracts</a:t>
            </a:r>
          </a:p>
        </p:txBody>
      </p:sp>
      <p:sp>
        <p:nvSpPr>
          <p:cNvPr id="46083" name="Rectangle 5"/>
          <p:cNvSpPr>
            <a:spLocks noGrp="1" noChangeArrowheads="1"/>
          </p:cNvSpPr>
          <p:nvPr>
            <p:ph type="body" idx="1"/>
          </p:nvPr>
        </p:nvSpPr>
        <p:spPr/>
        <p:txBody>
          <a:bodyPr/>
          <a:lstStyle/>
          <a:p>
            <a:r>
              <a:rPr lang="en-US" altLang="en-US" b="1" dirty="0"/>
              <a:t>Shipment contract </a:t>
            </a:r>
          </a:p>
          <a:p>
            <a:pPr lvl="1"/>
            <a:r>
              <a:rPr lang="en-US" altLang="en-US" dirty="0"/>
              <a:t>One in which the seller turns the goods over to a carrier for delivery to the buyer</a:t>
            </a:r>
          </a:p>
          <a:p>
            <a:r>
              <a:rPr lang="en-US" altLang="en-US" b="1" dirty="0"/>
              <a:t>f.o.b.</a:t>
            </a:r>
          </a:p>
          <a:p>
            <a:pPr lvl="1"/>
            <a:r>
              <a:rPr lang="en-US" altLang="en-US" dirty="0"/>
              <a:t>“Free on board”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1905C5C3-18B7-4CC5-AE86-E8703550EBDB}" type="slidenum">
              <a:rPr lang="en-US" altLang="en-US" smtClean="0"/>
              <a:pPr/>
              <a:t>33</a:t>
            </a:fld>
            <a:endParaRPr lang="en-US" altLang="en-US" dirty="0"/>
          </a:p>
        </p:txBody>
      </p:sp>
    </p:spTree>
    <p:extLst>
      <p:ext uri="{BB962C8B-B14F-4D97-AF65-F5344CB8AC3E}">
        <p14:creationId xmlns:p14="http://schemas.microsoft.com/office/powerpoint/2010/main" val="4387682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Shipment Contracts</a:t>
            </a:r>
          </a:p>
        </p:txBody>
      </p:sp>
      <p:sp>
        <p:nvSpPr>
          <p:cNvPr id="47107" name="Rectangle 3"/>
          <p:cNvSpPr>
            <a:spLocks noGrp="1" noChangeArrowheads="1"/>
          </p:cNvSpPr>
          <p:nvPr>
            <p:ph type="body" idx="1"/>
          </p:nvPr>
        </p:nvSpPr>
        <p:spPr/>
        <p:txBody>
          <a:bodyPr/>
          <a:lstStyle/>
          <a:p>
            <a:r>
              <a:rPr lang="en-US" altLang="en-US" dirty="0"/>
              <a:t>When goods are sent </a:t>
            </a:r>
            <a:r>
              <a:rPr lang="en-US" altLang="en-US" b="1" dirty="0"/>
              <a:t>f.o.b. the place of shipment</a:t>
            </a:r>
            <a:r>
              <a:rPr lang="en-US" altLang="en-US" dirty="0"/>
              <a:t>, they will be delivered free to the place of shipment </a:t>
            </a:r>
          </a:p>
          <a:p>
            <a:r>
              <a:rPr lang="en-US" altLang="en-US" dirty="0"/>
              <a:t>The buyer must pay all shipping charges from there to the place of destination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13D5CC30-AE5D-4234-B15F-CE0FB20B3AC6}" type="slidenum">
              <a:rPr lang="en-US" altLang="en-US" smtClean="0"/>
              <a:pPr/>
              <a:t>34</a:t>
            </a:fld>
            <a:endParaRPr lang="en-US" altLang="en-US" dirty="0"/>
          </a:p>
        </p:txBody>
      </p:sp>
    </p:spTree>
    <p:extLst>
      <p:ext uri="{BB962C8B-B14F-4D97-AF65-F5344CB8AC3E}">
        <p14:creationId xmlns:p14="http://schemas.microsoft.com/office/powerpoint/2010/main" val="23059054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dirty="0"/>
              <a:t>Abbreviations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1"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13-</a:t>
            </a:r>
            <a:fld id="{DA0EC2E5-C5F5-4FEC-ACEE-BB5CC0B88024}" type="slidenum">
              <a:rPr lang="en-US" altLang="en-US"/>
              <a:pPr eaLnBrk="1" hangingPunct="1"/>
              <a:t>35</a:t>
            </a:fld>
            <a:endParaRPr lang="en-US" altLang="en-US" dirty="0"/>
          </a:p>
        </p:txBody>
      </p:sp>
      <p:pic>
        <p:nvPicPr>
          <p:cNvPr id="3" name="Picture 2" descr="Abbreviation  Meaning&#10;f.o.b. New York   Free on board to New York &#10;(This would be a shipment contractif shipped from New York.)&#10;f.o.b. Los Angeles   Free on board to Los Angeles &#10;(This would be a destination contractif shipped from New York.)&#10;c.o.d.  Collect on delivery&#10;c.i.f.  Cost of goods shipped, insurance, and freight&#10;c.f.  Cost of goods shipped and freight&#10;f.a.s.  Free alongside vessel or at a dock" title="Abbreviations"/>
          <p:cNvPicPr>
            <a:picLocks noChangeAspect="1"/>
          </p:cNvPicPr>
          <p:nvPr/>
        </p:nvPicPr>
        <p:blipFill>
          <a:blip r:embed="rId2"/>
          <a:stretch>
            <a:fillRect/>
          </a:stretch>
        </p:blipFill>
        <p:spPr>
          <a:xfrm>
            <a:off x="1537700" y="1812542"/>
            <a:ext cx="9116601" cy="4543807"/>
          </a:xfrm>
          <a:prstGeom prst="rect">
            <a:avLst/>
          </a:prstGeom>
        </p:spPr>
      </p:pic>
    </p:spTree>
    <p:extLst>
      <p:ext uri="{BB962C8B-B14F-4D97-AF65-F5344CB8AC3E}">
        <p14:creationId xmlns:p14="http://schemas.microsoft.com/office/powerpoint/2010/main" val="13451557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Question</a:t>
            </a:r>
          </a:p>
        </p:txBody>
      </p:sp>
      <p:sp>
        <p:nvSpPr>
          <p:cNvPr id="49155" name="Rectangle 3"/>
          <p:cNvSpPr>
            <a:spLocks noGrp="1" noChangeArrowheads="1"/>
          </p:cNvSpPr>
          <p:nvPr>
            <p:ph type="body" idx="1"/>
          </p:nvPr>
        </p:nvSpPr>
        <p:spPr/>
        <p:txBody>
          <a:bodyPr/>
          <a:lstStyle/>
          <a:p>
            <a:r>
              <a:rPr lang="en-US" altLang="en-US" dirty="0"/>
              <a:t>___________ means to offer to turn the goods over to the buyer.</a:t>
            </a:r>
          </a:p>
          <a:p>
            <a:pPr marL="912812" lvl="1" indent="-514350">
              <a:buFont typeface="+mj-lt"/>
              <a:buAutoNum type="alphaUcPeriod"/>
            </a:pPr>
            <a:r>
              <a:rPr lang="en-US" altLang="en-US" dirty="0"/>
              <a:t>Tender</a:t>
            </a:r>
          </a:p>
          <a:p>
            <a:pPr marL="912812" lvl="1" indent="-514350">
              <a:buFont typeface="+mj-lt"/>
              <a:buAutoNum type="alphaUcPeriod"/>
            </a:pPr>
            <a:r>
              <a:rPr lang="en-US" altLang="en-US" dirty="0"/>
              <a:t>Salesmanship </a:t>
            </a:r>
          </a:p>
          <a:p>
            <a:pPr marL="912812" lvl="1" indent="-514350">
              <a:buFont typeface="+mj-lt"/>
              <a:buAutoNum type="alphaUcPeriod"/>
            </a:pPr>
            <a:r>
              <a:rPr lang="en-US" altLang="en-US" dirty="0"/>
              <a:t>Vending</a:t>
            </a:r>
          </a:p>
          <a:p>
            <a:pPr marL="912812" lvl="1" indent="-514350">
              <a:buFont typeface="+mj-lt"/>
              <a:buAutoNum type="alphaUcPeriod"/>
            </a:pPr>
            <a:r>
              <a:rPr lang="en-US" altLang="en-US" dirty="0"/>
              <a:t>Barter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99F56C81-CB1C-4B74-B9CE-59C79E647F4A}" type="slidenum">
              <a:rPr lang="en-US" altLang="en-US" smtClean="0"/>
              <a:pPr/>
              <a:t>36</a:t>
            </a:fld>
            <a:endParaRPr lang="en-US" altLang="en-US" dirty="0"/>
          </a:p>
        </p:txBody>
      </p:sp>
    </p:spTree>
    <p:extLst>
      <p:ext uri="{BB962C8B-B14F-4D97-AF65-F5344CB8AC3E}">
        <p14:creationId xmlns:p14="http://schemas.microsoft.com/office/powerpoint/2010/main" val="3333830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Destination Contracts</a:t>
            </a:r>
          </a:p>
        </p:txBody>
      </p:sp>
      <p:sp>
        <p:nvSpPr>
          <p:cNvPr id="50179" name="Rectangle 3"/>
          <p:cNvSpPr>
            <a:spLocks noGrp="1" noChangeArrowheads="1"/>
          </p:cNvSpPr>
          <p:nvPr>
            <p:ph type="body" idx="1"/>
          </p:nvPr>
        </p:nvSpPr>
        <p:spPr/>
        <p:txBody>
          <a:bodyPr/>
          <a:lstStyle/>
          <a:p>
            <a:r>
              <a:rPr lang="en-US" altLang="en-US" dirty="0"/>
              <a:t>Contracts that require the seller to deliver goods to a destination</a:t>
            </a:r>
          </a:p>
          <a:p>
            <a:r>
              <a:rPr lang="en-US" altLang="en-US" b="1" dirty="0"/>
              <a:t>Tender </a:t>
            </a:r>
          </a:p>
          <a:p>
            <a:pPr lvl="1"/>
            <a:r>
              <a:rPr lang="en-US" altLang="en-US" dirty="0"/>
              <a:t>To offer to turn the goods over to the buyer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ACD998F3-34B5-4E0D-A5BA-67607DB63978}" type="slidenum">
              <a:rPr lang="en-US" altLang="en-US" smtClean="0"/>
              <a:pPr/>
              <a:t>37</a:t>
            </a:fld>
            <a:endParaRPr lang="en-US" altLang="en-US" dirty="0"/>
          </a:p>
        </p:txBody>
      </p:sp>
    </p:spTree>
    <p:extLst>
      <p:ext uri="{BB962C8B-B14F-4D97-AF65-F5344CB8AC3E}">
        <p14:creationId xmlns:p14="http://schemas.microsoft.com/office/powerpoint/2010/main" val="1391134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Destination Contracts</a:t>
            </a:r>
          </a:p>
        </p:txBody>
      </p:sp>
      <p:sp>
        <p:nvSpPr>
          <p:cNvPr id="52227" name="Rectangle 3"/>
          <p:cNvSpPr>
            <a:spLocks noGrp="1" noChangeArrowheads="1"/>
          </p:cNvSpPr>
          <p:nvPr>
            <p:ph type="body" idx="1"/>
          </p:nvPr>
        </p:nvSpPr>
        <p:spPr/>
        <p:txBody>
          <a:bodyPr>
            <a:normAutofit/>
          </a:bodyPr>
          <a:lstStyle/>
          <a:p>
            <a:r>
              <a:rPr lang="en-US" altLang="en-US" b="1" dirty="0"/>
              <a:t>c.o.d. </a:t>
            </a:r>
            <a:r>
              <a:rPr lang="en-US" altLang="en-US" dirty="0"/>
              <a:t>(collect on delivery) </a:t>
            </a:r>
          </a:p>
          <a:p>
            <a:pPr lvl="1"/>
            <a:r>
              <a:rPr lang="en-US" altLang="en-US" dirty="0"/>
              <a:t>Instructs the carrier to retain possession until the carrier has collected the cost of the goods</a:t>
            </a:r>
          </a:p>
          <a:p>
            <a:r>
              <a:rPr lang="en-US" altLang="en-US" b="1" dirty="0"/>
              <a:t>c.i.f. </a:t>
            </a:r>
            <a:r>
              <a:rPr lang="en-US" altLang="en-US" dirty="0"/>
              <a:t>(cost, insurance, and freight) </a:t>
            </a:r>
          </a:p>
          <a:p>
            <a:pPr lvl="1"/>
            <a:r>
              <a:rPr lang="en-US" altLang="en-US" dirty="0"/>
              <a:t>Instructs the carrier to collect all charges and fees in one lump sum</a:t>
            </a:r>
          </a:p>
          <a:p>
            <a:r>
              <a:rPr lang="en-US" altLang="en-US" b="1" dirty="0"/>
              <a:t>c.f.</a:t>
            </a:r>
          </a:p>
          <a:p>
            <a:pPr lvl="1"/>
            <a:r>
              <a:rPr lang="en-US" altLang="en-US" dirty="0"/>
              <a:t>Insurance is not included in the sum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375618D0-574F-44C1-B8C1-46BEDA22302A}" type="slidenum">
              <a:rPr lang="en-US" altLang="en-US" smtClean="0"/>
              <a:pPr/>
              <a:t>38</a:t>
            </a:fld>
            <a:endParaRPr lang="en-US" altLang="en-US" dirty="0"/>
          </a:p>
        </p:txBody>
      </p:sp>
    </p:spTree>
    <p:extLst>
      <p:ext uri="{BB962C8B-B14F-4D97-AF65-F5344CB8AC3E}">
        <p14:creationId xmlns:p14="http://schemas.microsoft.com/office/powerpoint/2010/main" val="17275000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Destination Contracts</a:t>
            </a:r>
          </a:p>
        </p:txBody>
      </p:sp>
      <p:sp>
        <p:nvSpPr>
          <p:cNvPr id="53251" name="Rectangle 3"/>
          <p:cNvSpPr>
            <a:spLocks noGrp="1" noChangeArrowheads="1"/>
          </p:cNvSpPr>
          <p:nvPr>
            <p:ph type="body" idx="1"/>
          </p:nvPr>
        </p:nvSpPr>
        <p:spPr/>
        <p:txBody>
          <a:bodyPr/>
          <a:lstStyle/>
          <a:p>
            <a:r>
              <a:rPr lang="en-US" altLang="en-US" b="1" dirty="0"/>
              <a:t>f.a.s. vessel </a:t>
            </a:r>
            <a:r>
              <a:rPr lang="en-US" altLang="en-US" dirty="0"/>
              <a:t>(free alongside vessel) </a:t>
            </a:r>
          </a:p>
          <a:p>
            <a:pPr lvl="1"/>
            <a:r>
              <a:rPr lang="en-US" altLang="en-US" dirty="0"/>
              <a:t>Requires sellers to deliver the goods, at their own risk, alongside the vessel or at a dock designated by the buyer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8B04860D-51EE-46FF-A390-13E220D8C42F}" type="slidenum">
              <a:rPr lang="en-US" altLang="en-US" smtClean="0"/>
              <a:pPr/>
              <a:t>39</a:t>
            </a:fld>
            <a:endParaRPr lang="en-US" altLang="en-US" dirty="0"/>
          </a:p>
        </p:txBody>
      </p:sp>
    </p:spTree>
    <p:extLst>
      <p:ext uri="{BB962C8B-B14F-4D97-AF65-F5344CB8AC3E}">
        <p14:creationId xmlns:p14="http://schemas.microsoft.com/office/powerpoint/2010/main" val="3592865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_________ are things (other than money, stocks, and bonds) that are movable.</a:t>
            </a:r>
          </a:p>
          <a:p>
            <a:pPr marL="912812" lvl="1" indent="-514350">
              <a:buFont typeface="+mj-lt"/>
              <a:buAutoNum type="alphaUcPeriod"/>
            </a:pPr>
            <a:r>
              <a:rPr lang="en-US" altLang="en-US" dirty="0"/>
              <a:t>Needs</a:t>
            </a:r>
          </a:p>
          <a:p>
            <a:pPr marL="912812" lvl="1" indent="-514350">
              <a:buFont typeface="+mj-lt"/>
              <a:buAutoNum type="alphaUcPeriod"/>
            </a:pPr>
            <a:r>
              <a:rPr lang="en-US" altLang="en-US" dirty="0"/>
              <a:t>Wants</a:t>
            </a:r>
          </a:p>
          <a:p>
            <a:pPr marL="912812" lvl="1" indent="-514350">
              <a:buFont typeface="+mj-lt"/>
              <a:buAutoNum type="alphaUcPeriod"/>
            </a:pPr>
            <a:r>
              <a:rPr lang="en-US" altLang="en-US" dirty="0"/>
              <a:t>Goods </a:t>
            </a:r>
          </a:p>
          <a:p>
            <a:pPr marL="912812" lvl="1" indent="-514350">
              <a:buFont typeface="+mj-lt"/>
              <a:buAutoNum type="alphaUcPeriod"/>
            </a:pPr>
            <a:r>
              <a:rPr lang="en-US" altLang="en-US" dirty="0"/>
              <a:t>Services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C313D6AD-CEFA-4E59-9CC8-0D5AF84033BF}" type="slidenum">
              <a:rPr lang="en-US" altLang="en-US" smtClean="0"/>
              <a:pPr/>
              <a:t>4</a:t>
            </a:fld>
            <a:endParaRPr lang="en-US" altLang="en-US" dirty="0"/>
          </a:p>
        </p:txBody>
      </p:sp>
    </p:spTree>
    <p:extLst>
      <p:ext uri="{BB962C8B-B14F-4D97-AF65-F5344CB8AC3E}">
        <p14:creationId xmlns:p14="http://schemas.microsoft.com/office/powerpoint/2010/main" val="2492599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p:cNvSpPr>
            <a:spLocks noGrp="1" noChangeArrowheads="1"/>
          </p:cNvSpPr>
          <p:nvPr>
            <p:ph type="title"/>
          </p:nvPr>
        </p:nvSpPr>
        <p:spPr/>
        <p:txBody>
          <a:bodyPr/>
          <a:lstStyle/>
          <a:p>
            <a:r>
              <a:rPr lang="en-US" altLang="en-US" dirty="0"/>
              <a:t>Passage of Title and Risk of Loss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5"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13-</a:t>
            </a:r>
            <a:fld id="{CBFB2505-8419-42DD-849B-8FCAA17446D8}" type="slidenum">
              <a:rPr lang="en-US" altLang="en-US"/>
              <a:pPr eaLnBrk="1" hangingPunct="1"/>
              <a:t>40</a:t>
            </a:fld>
            <a:endParaRPr lang="en-US" altLang="en-US" dirty="0"/>
          </a:p>
        </p:txBody>
      </p:sp>
      <p:pic>
        <p:nvPicPr>
          <p:cNvPr id="3" name="Picture 2" descr="Terms of Contract  Title Passes  Risk of Loss Passes&#10;Shipment contract  When goods are delivered to carrier  When goods are delivered to carrier&#10;Destination contract  When goods are tendered at destination  When goods are tendered at destination&#10;No delivery required  When contract is made   Merchant seller:When buyer receives &#10;goods&#10;Nonmerchant seller:When seller tenders &#10;goods to buyer&#10;Document of title  When document of title is given to buyer  When document of title is given to buyer&#10;Agreement of the parties  At time and place agreed upon  At time and place agreed upon" title="Passage of Title and Risk of Loss"/>
          <p:cNvPicPr>
            <a:picLocks noChangeAspect="1"/>
          </p:cNvPicPr>
          <p:nvPr/>
        </p:nvPicPr>
        <p:blipFill>
          <a:blip r:embed="rId2"/>
          <a:stretch>
            <a:fillRect/>
          </a:stretch>
        </p:blipFill>
        <p:spPr>
          <a:xfrm>
            <a:off x="716726" y="1943813"/>
            <a:ext cx="10758548" cy="4218078"/>
          </a:xfrm>
          <a:prstGeom prst="rect">
            <a:avLst/>
          </a:prstGeom>
        </p:spPr>
      </p:pic>
    </p:spTree>
    <p:extLst>
      <p:ext uri="{BB962C8B-B14F-4D97-AF65-F5344CB8AC3E}">
        <p14:creationId xmlns:p14="http://schemas.microsoft.com/office/powerpoint/2010/main" val="24015830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Question</a:t>
            </a:r>
          </a:p>
        </p:txBody>
      </p:sp>
      <p:sp>
        <p:nvSpPr>
          <p:cNvPr id="55299" name="Rectangle 3"/>
          <p:cNvSpPr>
            <a:spLocks noGrp="1" noChangeArrowheads="1"/>
          </p:cNvSpPr>
          <p:nvPr>
            <p:ph type="body" idx="1"/>
          </p:nvPr>
        </p:nvSpPr>
        <p:spPr/>
        <p:txBody>
          <a:bodyPr/>
          <a:lstStyle/>
          <a:p>
            <a:r>
              <a:rPr lang="en-US" altLang="en-US" dirty="0"/>
              <a:t>_____________ are defined as “goods of which any unit is, by nature or usage of trade, the equivalent of any like unit.”</a:t>
            </a:r>
          </a:p>
          <a:p>
            <a:pPr marL="912812" lvl="1" indent="-514350">
              <a:buFont typeface="+mj-lt"/>
              <a:buAutoNum type="alphaUcPeriod"/>
            </a:pPr>
            <a:r>
              <a:rPr lang="en-US" altLang="en-US" dirty="0"/>
              <a:t>Tangible goods</a:t>
            </a:r>
          </a:p>
          <a:p>
            <a:pPr marL="912812" lvl="1" indent="-514350">
              <a:buFont typeface="+mj-lt"/>
              <a:buAutoNum type="alphaUcPeriod"/>
            </a:pPr>
            <a:r>
              <a:rPr lang="en-US" altLang="en-US" dirty="0"/>
              <a:t>Intangible goods</a:t>
            </a:r>
          </a:p>
          <a:p>
            <a:pPr marL="912812" lvl="1" indent="-514350">
              <a:buFont typeface="+mj-lt"/>
              <a:buAutoNum type="alphaUcPeriod"/>
            </a:pPr>
            <a:r>
              <a:rPr lang="en-US" altLang="en-US" dirty="0"/>
              <a:t>Dynamic goods</a:t>
            </a:r>
          </a:p>
          <a:p>
            <a:pPr marL="912812" lvl="1" indent="-514350">
              <a:buFont typeface="+mj-lt"/>
              <a:buAutoNum type="alphaUcPeriod"/>
            </a:pPr>
            <a:r>
              <a:rPr lang="en-US" altLang="en-US" dirty="0"/>
              <a:t>Fungible goods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2471BA6C-4552-4F0D-9A02-85D040A97EF4}" type="slidenum">
              <a:rPr lang="en-US" altLang="en-US" smtClean="0"/>
              <a:pPr/>
              <a:t>41</a:t>
            </a:fld>
            <a:endParaRPr lang="en-US" altLang="en-US" dirty="0"/>
          </a:p>
        </p:txBody>
      </p:sp>
    </p:spTree>
    <p:extLst>
      <p:ext uri="{BB962C8B-B14F-4D97-AF65-F5344CB8AC3E}">
        <p14:creationId xmlns:p14="http://schemas.microsoft.com/office/powerpoint/2010/main" val="22865118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dirty="0"/>
              <a:t>Fungible Goods</a:t>
            </a:r>
          </a:p>
        </p:txBody>
      </p:sp>
      <p:sp>
        <p:nvSpPr>
          <p:cNvPr id="56323" name="Rectangle 5"/>
          <p:cNvSpPr>
            <a:spLocks noGrp="1" noChangeArrowheads="1"/>
          </p:cNvSpPr>
          <p:nvPr>
            <p:ph type="body" idx="1"/>
          </p:nvPr>
        </p:nvSpPr>
        <p:spPr/>
        <p:txBody>
          <a:bodyPr/>
          <a:lstStyle/>
          <a:p>
            <a:r>
              <a:rPr lang="en-US" altLang="en-US" dirty="0"/>
              <a:t>“Goods of which any unit is, by nature or usage of trade, the equivalent of any like unit”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857BE34C-0AF9-4070-9C4D-22AC75B4B0E8}" type="slidenum">
              <a:rPr lang="en-US" altLang="en-US" smtClean="0"/>
              <a:pPr/>
              <a:t>42</a:t>
            </a:fld>
            <a:endParaRPr lang="en-US" altLang="en-US" dirty="0"/>
          </a:p>
        </p:txBody>
      </p:sp>
    </p:spTree>
    <p:extLst>
      <p:ext uri="{BB962C8B-B14F-4D97-AF65-F5344CB8AC3E}">
        <p14:creationId xmlns:p14="http://schemas.microsoft.com/office/powerpoint/2010/main" val="609120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Question</a:t>
            </a:r>
          </a:p>
        </p:txBody>
      </p:sp>
      <p:sp>
        <p:nvSpPr>
          <p:cNvPr id="57347" name="Rectangle 3"/>
          <p:cNvSpPr>
            <a:spLocks noGrp="1" noChangeArrowheads="1"/>
          </p:cNvSpPr>
          <p:nvPr>
            <p:ph type="body" idx="1"/>
          </p:nvPr>
        </p:nvSpPr>
        <p:spPr/>
        <p:txBody>
          <a:bodyPr/>
          <a:lstStyle/>
          <a:p>
            <a:r>
              <a:rPr lang="en-US" altLang="en-US" dirty="0"/>
              <a:t>A _____________ is a paper giving the person who possesses it the right to receive the goods named in the document.</a:t>
            </a:r>
          </a:p>
          <a:p>
            <a:pPr marL="912812" lvl="1" indent="-514350">
              <a:buFont typeface="+mj-lt"/>
              <a:buAutoNum type="alphaUcPeriod"/>
            </a:pPr>
            <a:r>
              <a:rPr lang="en-US" altLang="en-US" dirty="0"/>
              <a:t>Document of ownership</a:t>
            </a:r>
          </a:p>
          <a:p>
            <a:pPr marL="912812" lvl="1" indent="-514350">
              <a:buFont typeface="+mj-lt"/>
              <a:buAutoNum type="alphaUcPeriod"/>
            </a:pPr>
            <a:r>
              <a:rPr lang="en-US" altLang="en-US" dirty="0"/>
              <a:t>Document of title</a:t>
            </a:r>
          </a:p>
          <a:p>
            <a:pPr marL="912812" lvl="1" indent="-514350">
              <a:buFont typeface="+mj-lt"/>
              <a:buAutoNum type="alphaUcPeriod"/>
            </a:pPr>
            <a:r>
              <a:rPr lang="en-US" altLang="en-US" dirty="0"/>
              <a:t>Vendor document</a:t>
            </a:r>
          </a:p>
          <a:p>
            <a:pPr marL="912812" lvl="1" indent="-514350">
              <a:buFont typeface="+mj-lt"/>
              <a:buAutoNum type="alphaUcPeriod"/>
            </a:pPr>
            <a:r>
              <a:rPr lang="en-US" altLang="en-US" dirty="0"/>
              <a:t>Document of possession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6D4B1498-16ED-42CA-B527-111EF83563AB}" type="slidenum">
              <a:rPr lang="en-US" altLang="en-US" smtClean="0"/>
              <a:pPr/>
              <a:t>43</a:t>
            </a:fld>
            <a:endParaRPr lang="en-US" altLang="en-US" dirty="0"/>
          </a:p>
        </p:txBody>
      </p:sp>
    </p:spTree>
    <p:extLst>
      <p:ext uri="{BB962C8B-B14F-4D97-AF65-F5344CB8AC3E}">
        <p14:creationId xmlns:p14="http://schemas.microsoft.com/office/powerpoint/2010/main" val="34024139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n-US" altLang="en-US" dirty="0"/>
              <a:t>Document of Title</a:t>
            </a:r>
          </a:p>
        </p:txBody>
      </p:sp>
      <p:sp>
        <p:nvSpPr>
          <p:cNvPr id="58371" name="Rectangle 5"/>
          <p:cNvSpPr>
            <a:spLocks noGrp="1" noChangeArrowheads="1"/>
          </p:cNvSpPr>
          <p:nvPr>
            <p:ph type="body" idx="1"/>
          </p:nvPr>
        </p:nvSpPr>
        <p:spPr/>
        <p:txBody>
          <a:bodyPr/>
          <a:lstStyle/>
          <a:p>
            <a:r>
              <a:rPr lang="en-US" altLang="en-US" dirty="0"/>
              <a:t>A paper giving the person who possesses it the right to receive the goods named in the document</a:t>
            </a:r>
          </a:p>
          <a:p>
            <a:r>
              <a:rPr lang="en-US" altLang="en-US" dirty="0"/>
              <a:t>Bills of lading, warehouse receipts</a:t>
            </a:r>
          </a:p>
          <a:p>
            <a:pPr marL="457200" lvl="1"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47AA8BF7-E586-490B-B373-154D45255A8E}" type="slidenum">
              <a:rPr lang="en-US" altLang="en-US" smtClean="0"/>
              <a:pPr/>
              <a:t>44</a:t>
            </a:fld>
            <a:endParaRPr lang="en-US" altLang="en-US" dirty="0"/>
          </a:p>
        </p:txBody>
      </p:sp>
    </p:spTree>
    <p:extLst>
      <p:ext uri="{BB962C8B-B14F-4D97-AF65-F5344CB8AC3E}">
        <p14:creationId xmlns:p14="http://schemas.microsoft.com/office/powerpoint/2010/main" val="505038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p:txBody>
          <a:bodyPr/>
          <a:lstStyle/>
          <a:p>
            <a:r>
              <a:rPr lang="en-US" altLang="en-US" dirty="0"/>
              <a:t>Agreement of the Parties</a:t>
            </a:r>
          </a:p>
        </p:txBody>
      </p:sp>
      <p:sp>
        <p:nvSpPr>
          <p:cNvPr id="59395" name="Rectangle 5"/>
          <p:cNvSpPr>
            <a:spLocks noGrp="1" noChangeArrowheads="1"/>
          </p:cNvSpPr>
          <p:nvPr>
            <p:ph type="body" idx="1"/>
          </p:nvPr>
        </p:nvSpPr>
        <p:spPr/>
        <p:txBody>
          <a:bodyPr/>
          <a:lstStyle/>
          <a:p>
            <a:r>
              <a:rPr lang="en-US" altLang="en-US" dirty="0"/>
              <a:t>The parties may, if they wish, enter into an agreement setting forth the time that title and risk of loss pass from the seller to the buyer </a:t>
            </a:r>
          </a:p>
          <a:p>
            <a:r>
              <a:rPr lang="en-US" altLang="en-US" dirty="0"/>
              <a:t>With one exception, title and risk of loss will pass at the time and place agreed upon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8A021D34-5D90-4371-887F-D7341552633A}" type="slidenum">
              <a:rPr lang="en-US" altLang="en-US" smtClean="0"/>
              <a:pPr/>
              <a:t>45</a:t>
            </a:fld>
            <a:endParaRPr lang="en-US" altLang="en-US" dirty="0"/>
          </a:p>
        </p:txBody>
      </p:sp>
    </p:spTree>
    <p:extLst>
      <p:ext uri="{BB962C8B-B14F-4D97-AF65-F5344CB8AC3E}">
        <p14:creationId xmlns:p14="http://schemas.microsoft.com/office/powerpoint/2010/main" val="5427507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title"/>
          </p:nvPr>
        </p:nvSpPr>
        <p:spPr/>
        <p:txBody>
          <a:bodyPr/>
          <a:lstStyle/>
          <a:p>
            <a:r>
              <a:rPr lang="en-US" altLang="en-US" dirty="0"/>
              <a:t>Revesting of Title in Seller</a:t>
            </a:r>
          </a:p>
        </p:txBody>
      </p:sp>
      <p:sp>
        <p:nvSpPr>
          <p:cNvPr id="60419" name="Rectangle 5"/>
          <p:cNvSpPr>
            <a:spLocks noGrp="1" noChangeArrowheads="1"/>
          </p:cNvSpPr>
          <p:nvPr>
            <p:ph type="body" idx="1"/>
          </p:nvPr>
        </p:nvSpPr>
        <p:spPr/>
        <p:txBody>
          <a:bodyPr/>
          <a:lstStyle/>
          <a:p>
            <a:r>
              <a:rPr lang="en-US" altLang="en-US" dirty="0"/>
              <a:t>Buyers, after entering into sales contracts, sometimes refuse to accept the goods that are delivered or are otherwise made available to them </a:t>
            </a:r>
          </a:p>
          <a:p>
            <a:r>
              <a:rPr lang="en-US" altLang="en-US" dirty="0"/>
              <a:t>In all such cases, title to the goods returns to the seller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511113C4-A4F5-460C-B7D5-472EE4633BA5}" type="slidenum">
              <a:rPr lang="en-US" altLang="en-US" smtClean="0"/>
              <a:pPr/>
              <a:t>46</a:t>
            </a:fld>
            <a:endParaRPr lang="en-US" altLang="en-US" dirty="0"/>
          </a:p>
        </p:txBody>
      </p:sp>
    </p:spTree>
    <p:extLst>
      <p:ext uri="{BB962C8B-B14F-4D97-AF65-F5344CB8AC3E}">
        <p14:creationId xmlns:p14="http://schemas.microsoft.com/office/powerpoint/2010/main" val="24296055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499637D-4616-459E-BDB0-748A5F4D0900}"/>
              </a:ext>
            </a:extLst>
          </p:cNvPr>
          <p:cNvSpPr>
            <a:spLocks noGrp="1"/>
          </p:cNvSpPr>
          <p:nvPr>
            <p:ph type="title"/>
          </p:nvPr>
        </p:nvSpPr>
        <p:spPr/>
        <p:txBody>
          <a:bodyPr/>
          <a:lstStyle/>
          <a:p>
            <a:r>
              <a:rPr lang="en-US" dirty="0"/>
              <a:t>International Sales</a:t>
            </a:r>
          </a:p>
        </p:txBody>
      </p:sp>
      <p:sp>
        <p:nvSpPr>
          <p:cNvPr id="9" name="Content Placeholder 8">
            <a:extLst>
              <a:ext uri="{FF2B5EF4-FFF2-40B4-BE49-F238E27FC236}">
                <a16:creationId xmlns:a16="http://schemas.microsoft.com/office/drawing/2014/main" id="{D0E4D488-3ADF-42FB-887F-A672435EA1C0}"/>
              </a:ext>
            </a:extLst>
          </p:cNvPr>
          <p:cNvSpPr>
            <a:spLocks noGrp="1"/>
          </p:cNvSpPr>
          <p:nvPr>
            <p:ph idx="1"/>
          </p:nvPr>
        </p:nvSpPr>
        <p:spPr/>
        <p:txBody>
          <a:bodyPr/>
          <a:lstStyle/>
          <a:p>
            <a:r>
              <a:rPr lang="en-US" dirty="0"/>
              <a:t>Rules governing international sales are given in the United Nations Convention on Contracts for the International Sale of Goods (CISG)</a:t>
            </a:r>
          </a:p>
          <a:p>
            <a:r>
              <a:rPr lang="en-US" dirty="0"/>
              <a:t>International law does not address questions dealing with the passage of title because the laws of each country vary considerably </a:t>
            </a:r>
          </a:p>
          <a:p>
            <a:pPr lvl="1"/>
            <a:r>
              <a:rPr lang="en-US" dirty="0"/>
              <a:t>It leaves such questions to be decided by domestic law</a:t>
            </a:r>
          </a:p>
        </p:txBody>
      </p:sp>
      <p:sp>
        <p:nvSpPr>
          <p:cNvPr id="4" name="Footer Placeholder 3">
            <a:extLst>
              <a:ext uri="{FF2B5EF4-FFF2-40B4-BE49-F238E27FC236}">
                <a16:creationId xmlns:a16="http://schemas.microsoft.com/office/drawing/2014/main" id="{C8730C82-0E5A-49A5-A22F-53AD347FB69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1">
            <a:extLst>
              <a:ext uri="{FF2B5EF4-FFF2-40B4-BE49-F238E27FC236}">
                <a16:creationId xmlns:a16="http://schemas.microsoft.com/office/drawing/2014/main" id="{5A542CA7-15D4-4381-92BD-198EAF053145}"/>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511113C4-A4F5-460C-B7D5-472EE4633BA5}" type="slidenum">
              <a:rPr lang="en-US" altLang="en-US" smtClean="0"/>
              <a:pPr/>
              <a:t>47</a:t>
            </a:fld>
            <a:endParaRPr lang="en-US" altLang="en-US" dirty="0"/>
          </a:p>
        </p:txBody>
      </p:sp>
    </p:spTree>
    <p:extLst>
      <p:ext uri="{BB962C8B-B14F-4D97-AF65-F5344CB8AC3E}">
        <p14:creationId xmlns:p14="http://schemas.microsoft.com/office/powerpoint/2010/main" val="9007794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Question</a:t>
            </a:r>
          </a:p>
        </p:txBody>
      </p:sp>
      <p:sp>
        <p:nvSpPr>
          <p:cNvPr id="61443" name="Rectangle 3"/>
          <p:cNvSpPr>
            <a:spLocks noGrp="1" noChangeArrowheads="1"/>
          </p:cNvSpPr>
          <p:nvPr>
            <p:ph type="body" idx="1"/>
          </p:nvPr>
        </p:nvSpPr>
        <p:spPr/>
        <p:txBody>
          <a:bodyPr/>
          <a:lstStyle/>
          <a:p>
            <a:r>
              <a:rPr lang="en-US" altLang="en-US" dirty="0"/>
              <a:t>What type of sale allows goods to be returned even though they conform to the contract when the goods are primarily for the buyer’s use?</a:t>
            </a:r>
          </a:p>
          <a:p>
            <a:pPr marL="912812" lvl="1" indent="-514350">
              <a:buFont typeface="+mj-lt"/>
              <a:buAutoNum type="alphaUcPeriod"/>
            </a:pPr>
            <a:r>
              <a:rPr lang="en-US" altLang="en-US" dirty="0"/>
              <a:t>Sale on return</a:t>
            </a:r>
          </a:p>
          <a:p>
            <a:pPr marL="912812" lvl="1" indent="-514350">
              <a:buFont typeface="+mj-lt"/>
              <a:buAutoNum type="alphaUcPeriod"/>
            </a:pPr>
            <a:r>
              <a:rPr lang="en-US" altLang="en-US" dirty="0"/>
              <a:t>Sale on arrival</a:t>
            </a:r>
          </a:p>
          <a:p>
            <a:pPr marL="912812" lvl="1" indent="-514350">
              <a:buFont typeface="+mj-lt"/>
              <a:buAutoNum type="alphaUcPeriod"/>
            </a:pPr>
            <a:r>
              <a:rPr lang="en-US" altLang="en-US" dirty="0"/>
              <a:t>Sale on disproval</a:t>
            </a:r>
          </a:p>
          <a:p>
            <a:pPr marL="912812" lvl="1" indent="-514350">
              <a:buFont typeface="+mj-lt"/>
              <a:buAutoNum type="alphaUcPeriod"/>
            </a:pPr>
            <a:r>
              <a:rPr lang="en-US" altLang="en-US" dirty="0"/>
              <a:t>Sale on approval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B7F812BC-1B92-49DB-8026-F109941EB98E}" type="slidenum">
              <a:rPr lang="en-US" altLang="en-US" smtClean="0"/>
              <a:pPr/>
              <a:t>48</a:t>
            </a:fld>
            <a:endParaRPr lang="en-US" altLang="en-US" dirty="0"/>
          </a:p>
        </p:txBody>
      </p:sp>
    </p:spTree>
    <p:extLst>
      <p:ext uri="{BB962C8B-B14F-4D97-AF65-F5344CB8AC3E}">
        <p14:creationId xmlns:p14="http://schemas.microsoft.com/office/powerpoint/2010/main" val="4202505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altLang="en-US" dirty="0"/>
              <a:t>Sale on Approval</a:t>
            </a:r>
          </a:p>
        </p:txBody>
      </p:sp>
      <p:sp>
        <p:nvSpPr>
          <p:cNvPr id="62467" name="Rectangle 3"/>
          <p:cNvSpPr>
            <a:spLocks noGrp="1" noChangeArrowheads="1"/>
          </p:cNvSpPr>
          <p:nvPr>
            <p:ph type="body" idx="1"/>
          </p:nvPr>
        </p:nvSpPr>
        <p:spPr/>
        <p:txBody>
          <a:bodyPr/>
          <a:lstStyle/>
          <a:p>
            <a:r>
              <a:rPr lang="en-US" altLang="en-US" dirty="0"/>
              <a:t>Sale that allows goods to be returned even though they conform to the contract when the goods are primarily for the buyer’s use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3EBCD186-5A32-4CAC-BC86-4E455BD724EB}" type="slidenum">
              <a:rPr lang="en-US" altLang="en-US" smtClean="0"/>
              <a:pPr/>
              <a:t>49</a:t>
            </a:fld>
            <a:endParaRPr lang="en-US" altLang="en-US" dirty="0"/>
          </a:p>
        </p:txBody>
      </p:sp>
    </p:spTree>
    <p:extLst>
      <p:ext uri="{BB962C8B-B14F-4D97-AF65-F5344CB8AC3E}">
        <p14:creationId xmlns:p14="http://schemas.microsoft.com/office/powerpoint/2010/main" val="3414702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Sales of Goods</a:t>
            </a:r>
          </a:p>
        </p:txBody>
      </p:sp>
      <p:sp>
        <p:nvSpPr>
          <p:cNvPr id="17411" name="Rectangle 3"/>
          <p:cNvSpPr>
            <a:spLocks noGrp="1" noChangeArrowheads="1"/>
          </p:cNvSpPr>
          <p:nvPr>
            <p:ph type="body" idx="1"/>
          </p:nvPr>
        </p:nvSpPr>
        <p:spPr/>
        <p:txBody>
          <a:bodyPr/>
          <a:lstStyle/>
          <a:p>
            <a:r>
              <a:rPr lang="en-US" altLang="en-US" b="1" dirty="0"/>
              <a:t>Goods</a:t>
            </a:r>
            <a:r>
              <a:rPr lang="en-US" altLang="en-US" dirty="0"/>
              <a:t> </a:t>
            </a:r>
          </a:p>
          <a:p>
            <a:pPr lvl="1"/>
            <a:r>
              <a:rPr lang="en-US" altLang="en-US" dirty="0"/>
              <a:t>Things (other than money, stocks, and bonds) that are tangible, movable, and valuable</a:t>
            </a:r>
          </a:p>
          <a:p>
            <a:r>
              <a:rPr lang="en-US" altLang="en-US" b="1" dirty="0"/>
              <a:t>Future goods</a:t>
            </a:r>
          </a:p>
          <a:p>
            <a:pPr lvl="1"/>
            <a:r>
              <a:rPr lang="en-US" altLang="en-US" dirty="0"/>
              <a:t>Goods that are not yet in existence or under the control of people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5A375025-D3E6-4C41-9895-8B4017800FA6}" type="slidenum">
              <a:rPr lang="en-US" altLang="en-US" smtClean="0"/>
              <a:pPr/>
              <a:t>5</a:t>
            </a:fld>
            <a:endParaRPr lang="en-US" altLang="en-US" dirty="0"/>
          </a:p>
        </p:txBody>
      </p:sp>
    </p:spTree>
    <p:extLst>
      <p:ext uri="{BB962C8B-B14F-4D97-AF65-F5344CB8AC3E}">
        <p14:creationId xmlns:p14="http://schemas.microsoft.com/office/powerpoint/2010/main" val="8164682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title"/>
          </p:nvPr>
        </p:nvSpPr>
        <p:spPr/>
        <p:txBody>
          <a:bodyPr/>
          <a:lstStyle/>
          <a:p>
            <a:r>
              <a:rPr lang="en-US" altLang="en-US" dirty="0"/>
              <a:t>Sale or Return</a:t>
            </a:r>
          </a:p>
        </p:txBody>
      </p:sp>
      <p:sp>
        <p:nvSpPr>
          <p:cNvPr id="63491" name="Rectangle 5"/>
          <p:cNvSpPr>
            <a:spLocks noGrp="1" noChangeArrowheads="1"/>
          </p:cNvSpPr>
          <p:nvPr>
            <p:ph type="body" idx="1"/>
          </p:nvPr>
        </p:nvSpPr>
        <p:spPr/>
        <p:txBody>
          <a:bodyPr/>
          <a:lstStyle/>
          <a:p>
            <a:r>
              <a:rPr lang="en-US" altLang="en-US" dirty="0"/>
              <a:t>Sale that allows goods to be returned even though they conform to the contract when the goods are delivered primarily for resale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46CED0F3-D79B-401B-BDCD-527E3F09E872}" type="slidenum">
              <a:rPr lang="en-US" altLang="en-US" smtClean="0"/>
              <a:pPr/>
              <a:t>50</a:t>
            </a:fld>
            <a:endParaRPr lang="en-US" altLang="en-US" dirty="0"/>
          </a:p>
        </p:txBody>
      </p:sp>
    </p:spTree>
    <p:extLst>
      <p:ext uri="{BB962C8B-B14F-4D97-AF65-F5344CB8AC3E}">
        <p14:creationId xmlns:p14="http://schemas.microsoft.com/office/powerpoint/2010/main" val="19616920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dirty="0"/>
              <a:t>Question</a:t>
            </a:r>
          </a:p>
        </p:txBody>
      </p:sp>
      <p:sp>
        <p:nvSpPr>
          <p:cNvPr id="64515" name="Rectangle 3"/>
          <p:cNvSpPr>
            <a:spLocks noGrp="1" noChangeArrowheads="1"/>
          </p:cNvSpPr>
          <p:nvPr>
            <p:ph type="body" idx="1"/>
          </p:nvPr>
        </p:nvSpPr>
        <p:spPr/>
        <p:txBody>
          <a:bodyPr/>
          <a:lstStyle/>
          <a:p>
            <a:r>
              <a:rPr lang="en-US" altLang="en-US" dirty="0"/>
              <a:t>What is the financial interest that an insured party has in the insured property called?</a:t>
            </a:r>
          </a:p>
          <a:p>
            <a:pPr marL="912812" lvl="1" indent="-514350">
              <a:buFont typeface="+mj-lt"/>
              <a:buAutoNum type="alphaUcPeriod"/>
            </a:pPr>
            <a:r>
              <a:rPr lang="en-US" altLang="en-US" dirty="0"/>
              <a:t>Insurable interest</a:t>
            </a:r>
          </a:p>
          <a:p>
            <a:pPr marL="912812" lvl="1" indent="-514350">
              <a:buFont typeface="+mj-lt"/>
              <a:buAutoNum type="alphaUcPeriod"/>
            </a:pPr>
            <a:r>
              <a:rPr lang="en-US" altLang="en-US" dirty="0"/>
              <a:t>Lien interest</a:t>
            </a:r>
          </a:p>
          <a:p>
            <a:pPr marL="912812" lvl="1" indent="-514350">
              <a:buFont typeface="+mj-lt"/>
              <a:buAutoNum type="alphaUcPeriod"/>
            </a:pPr>
            <a:r>
              <a:rPr lang="en-US" altLang="en-US" dirty="0"/>
              <a:t>Factored interest</a:t>
            </a:r>
          </a:p>
          <a:p>
            <a:pPr marL="912812" lvl="1" indent="-514350">
              <a:buFont typeface="+mj-lt"/>
              <a:buAutoNum type="alphaUcPeriod"/>
            </a:pPr>
            <a:r>
              <a:rPr lang="en-US" altLang="en-US" dirty="0"/>
              <a:t>Quantum interest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C39907A-92B7-441F-AD2C-4DC8E959AA70}" type="slidenum">
              <a:rPr lang="en-US" altLang="en-US" smtClean="0"/>
              <a:pPr/>
              <a:t>51</a:t>
            </a:fld>
            <a:endParaRPr lang="en-US" altLang="en-US" dirty="0"/>
          </a:p>
        </p:txBody>
      </p:sp>
    </p:spTree>
    <p:extLst>
      <p:ext uri="{BB962C8B-B14F-4D97-AF65-F5344CB8AC3E}">
        <p14:creationId xmlns:p14="http://schemas.microsoft.com/office/powerpoint/2010/main" val="22333381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en-US" dirty="0"/>
              <a:t>Insurable Interest</a:t>
            </a:r>
          </a:p>
        </p:txBody>
      </p:sp>
      <p:sp>
        <p:nvSpPr>
          <p:cNvPr id="65539" name="Rectangle 3"/>
          <p:cNvSpPr>
            <a:spLocks noGrp="1" noChangeArrowheads="1"/>
          </p:cNvSpPr>
          <p:nvPr>
            <p:ph type="body" idx="1"/>
          </p:nvPr>
        </p:nvSpPr>
        <p:spPr/>
        <p:txBody>
          <a:bodyPr/>
          <a:lstStyle/>
          <a:p>
            <a:r>
              <a:rPr lang="en-US" altLang="en-US" dirty="0"/>
              <a:t>The financial interest that an insured party has in the insured property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0592B0C5-BBB1-4BE1-B6AE-E97F2D273B80}" type="slidenum">
              <a:rPr lang="en-US" altLang="en-US" smtClean="0"/>
              <a:pPr/>
              <a:t>52</a:t>
            </a:fld>
            <a:endParaRPr lang="en-US" altLang="en-US" dirty="0"/>
          </a:p>
        </p:txBody>
      </p:sp>
    </p:spTree>
    <p:extLst>
      <p:ext uri="{BB962C8B-B14F-4D97-AF65-F5344CB8AC3E}">
        <p14:creationId xmlns:p14="http://schemas.microsoft.com/office/powerpoint/2010/main" val="1961480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Contracts for Both Goods and Services</a:t>
            </a:r>
          </a:p>
        </p:txBody>
      </p:sp>
      <p:sp>
        <p:nvSpPr>
          <p:cNvPr id="18435" name="Rectangle 5"/>
          <p:cNvSpPr>
            <a:spLocks noGrp="1" noChangeArrowheads="1"/>
          </p:cNvSpPr>
          <p:nvPr>
            <p:ph type="body" idx="1"/>
          </p:nvPr>
        </p:nvSpPr>
        <p:spPr/>
        <p:txBody>
          <a:bodyPr/>
          <a:lstStyle/>
          <a:p>
            <a:r>
              <a:rPr lang="en-US" altLang="en-US" dirty="0"/>
              <a:t>When a contract includes both goods and services, it is referred to as a </a:t>
            </a:r>
            <a:r>
              <a:rPr lang="en-US" altLang="en-US" b="1" dirty="0"/>
              <a:t>mixed</a:t>
            </a:r>
            <a:r>
              <a:rPr lang="en-US" altLang="en-US" dirty="0"/>
              <a:t>, </a:t>
            </a:r>
            <a:r>
              <a:rPr lang="en-US" altLang="en-US" b="1" dirty="0"/>
              <a:t>blended</a:t>
            </a:r>
            <a:r>
              <a:rPr lang="en-US" altLang="en-US" dirty="0"/>
              <a:t>, or </a:t>
            </a:r>
            <a:r>
              <a:rPr lang="en-US" altLang="en-US" b="1" dirty="0"/>
              <a:t>hybrid contract</a:t>
            </a:r>
            <a:endParaRPr lang="en-US" altLang="en-US" sz="1000" b="1" dirty="0"/>
          </a:p>
          <a:p>
            <a:r>
              <a:rPr lang="en-US" altLang="en-US" dirty="0"/>
              <a:t>It is important to identify whether the contract is for goods or services because the law that is applied to the contract will differ depending on the nature of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D8EF7B09-89FC-4B66-ABC5-AFCE35AA6B3A}" type="slidenum">
              <a:rPr lang="en-US" altLang="en-US" smtClean="0"/>
              <a:pPr/>
              <a:t>6</a:t>
            </a:fld>
            <a:endParaRPr lang="en-US" altLang="en-US" dirty="0"/>
          </a:p>
        </p:txBody>
      </p:sp>
    </p:spTree>
    <p:extLst>
      <p:ext uri="{BB962C8B-B14F-4D97-AF65-F5344CB8AC3E}">
        <p14:creationId xmlns:p14="http://schemas.microsoft.com/office/powerpoint/2010/main" val="2277679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title="Different Laws Apply to Different Transactions"/>
          <p:cNvSpPr>
            <a:spLocks noGrp="1" noChangeArrowheads="1"/>
          </p:cNvSpPr>
          <p:nvPr>
            <p:ph type="title"/>
          </p:nvPr>
        </p:nvSpPr>
        <p:spPr/>
        <p:txBody>
          <a:bodyPr/>
          <a:lstStyle/>
          <a:p>
            <a:r>
              <a:rPr lang="en-US" altLang="en-US" sz="3600" dirty="0"/>
              <a:t>Different Laws as They Apply to Different Transactions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5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13-</a:t>
            </a:r>
            <a:fld id="{96C92073-6501-4FDD-A288-C292C4FACA41}" type="slidenum">
              <a:rPr lang="en-US" altLang="en-US"/>
              <a:pPr eaLnBrk="1" hangingPunct="1"/>
              <a:t>7</a:t>
            </a:fld>
            <a:endParaRPr lang="en-US" alt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12629" y="1842805"/>
            <a:ext cx="6366742" cy="4602254"/>
          </a:xfrm>
          <a:prstGeom prst="rect">
            <a:avLst/>
          </a:prstGeom>
        </p:spPr>
      </p:pic>
    </p:spTree>
    <p:extLst>
      <p:ext uri="{BB962C8B-B14F-4D97-AF65-F5344CB8AC3E}">
        <p14:creationId xmlns:p14="http://schemas.microsoft.com/office/powerpoint/2010/main" val="2031191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Rules for Sales Contracts</a:t>
            </a:r>
          </a:p>
        </p:txBody>
      </p:sp>
      <p:sp>
        <p:nvSpPr>
          <p:cNvPr id="20483" name="Rectangle 3"/>
          <p:cNvSpPr>
            <a:spLocks noGrp="1" noChangeArrowheads="1"/>
          </p:cNvSpPr>
          <p:nvPr>
            <p:ph type="body" idx="1"/>
          </p:nvPr>
        </p:nvSpPr>
        <p:spPr/>
        <p:txBody>
          <a:bodyPr/>
          <a:lstStyle/>
          <a:p>
            <a:r>
              <a:rPr lang="en-US" altLang="en-US" dirty="0"/>
              <a:t>Good faith  </a:t>
            </a:r>
          </a:p>
          <a:p>
            <a:r>
              <a:rPr lang="en-US" altLang="en-US" dirty="0"/>
              <a:t>Course of dealings and usage of trade </a:t>
            </a:r>
          </a:p>
          <a:p>
            <a:r>
              <a:rPr lang="en-US" altLang="en-US" dirty="0"/>
              <a:t>Formation of a sales contract </a:t>
            </a:r>
          </a:p>
          <a:p>
            <a:pPr lvl="1"/>
            <a:r>
              <a:rPr lang="en-US" altLang="en-US" dirty="0"/>
              <a:t>Offer and acceptance  </a:t>
            </a:r>
          </a:p>
          <a:p>
            <a:pPr lvl="1"/>
            <a:r>
              <a:rPr lang="en-US" altLang="en-US" dirty="0"/>
              <a:t>Firm offer  </a:t>
            </a:r>
          </a:p>
          <a:p>
            <a:pPr lvl="1"/>
            <a:r>
              <a:rPr lang="en-US" altLang="en-US" dirty="0"/>
              <a:t>Open-price terms </a:t>
            </a:r>
          </a:p>
          <a:p>
            <a:pPr lvl="1"/>
            <a:r>
              <a:rPr lang="en-US" altLang="en-US" dirty="0"/>
              <a:t>Output and requirements terms </a:t>
            </a:r>
          </a:p>
          <a:p>
            <a:pPr lvl="1"/>
            <a:r>
              <a:rPr lang="en-US" altLang="en-US" dirty="0"/>
              <a:t>Additional terms in acceptance </a:t>
            </a:r>
          </a:p>
          <a:p>
            <a:pPr lvl="1"/>
            <a:r>
              <a:rPr lang="en-US" altLang="en-US" dirty="0"/>
              <a:t>Modification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026B087D-6B86-4649-9DCE-2D1146B94DE9}" type="slidenum">
              <a:rPr lang="en-US" altLang="en-US" smtClean="0"/>
              <a:pPr/>
              <a:t>8</a:t>
            </a:fld>
            <a:endParaRPr lang="en-US" altLang="en-US" dirty="0"/>
          </a:p>
        </p:txBody>
      </p:sp>
    </p:spTree>
    <p:extLst>
      <p:ext uri="{BB962C8B-B14F-4D97-AF65-F5344CB8AC3E}">
        <p14:creationId xmlns:p14="http://schemas.microsoft.com/office/powerpoint/2010/main" val="3971401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Course of Dealings and Usage of Trade</a:t>
            </a:r>
          </a:p>
        </p:txBody>
      </p:sp>
      <p:sp>
        <p:nvSpPr>
          <p:cNvPr id="21507" name="Rectangle 3"/>
          <p:cNvSpPr>
            <a:spLocks noGrp="1" noChangeArrowheads="1"/>
          </p:cNvSpPr>
          <p:nvPr>
            <p:ph type="body" idx="1"/>
          </p:nvPr>
        </p:nvSpPr>
        <p:spPr/>
        <p:txBody>
          <a:bodyPr/>
          <a:lstStyle/>
          <a:p>
            <a:r>
              <a:rPr lang="en-US" altLang="en-US" dirty="0"/>
              <a:t>When the parties have dealt with each other before, their prior dealings give special meaning to sales contracts</a:t>
            </a:r>
          </a:p>
          <a:p>
            <a:r>
              <a:rPr lang="en-US" altLang="en-US" b="1" dirty="0"/>
              <a:t>Usage of trade</a:t>
            </a:r>
          </a:p>
          <a:p>
            <a:pPr lvl="1"/>
            <a:r>
              <a:rPr lang="en-US" altLang="en-US" dirty="0"/>
              <a:t>Any method of dealing that is commonly used in the particular field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13-</a:t>
            </a:r>
            <a:fld id="{09116D3A-FDBC-4E4C-BB83-E9321E5550DC}" type="slidenum">
              <a:rPr lang="en-US" altLang="en-US" smtClean="0"/>
              <a:pPr/>
              <a:t>9</a:t>
            </a:fld>
            <a:endParaRPr lang="en-US" altLang="en-US" dirty="0"/>
          </a:p>
        </p:txBody>
      </p:sp>
    </p:spTree>
    <p:extLst>
      <p:ext uri="{BB962C8B-B14F-4D97-AF65-F5344CB8AC3E}">
        <p14:creationId xmlns:p14="http://schemas.microsoft.com/office/powerpoint/2010/main" val="3702267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F9FED7BB-67B4-4E24-8806-431F34053664}">
  <ds:schemaRefs>
    <ds:schemaRef ds:uri="http://schemas.microsoft.com/sharepoint/v3/contenttype/forms"/>
  </ds:schemaRefs>
</ds:datastoreItem>
</file>

<file path=customXml/itemProps2.xml><?xml version="1.0" encoding="utf-8"?>
<ds:datastoreItem xmlns:ds="http://schemas.openxmlformats.org/officeDocument/2006/customXml" ds:itemID="{A8B81AF6-02BC-4CBB-BBE0-B415058C24F9}"/>
</file>

<file path=customXml/itemProps3.xml><?xml version="1.0" encoding="utf-8"?>
<ds:datastoreItem xmlns:ds="http://schemas.openxmlformats.org/officeDocument/2006/customXml" ds:itemID="{E1AEF47D-4D9B-4EE8-9C97-DF59F3E7CEE2}">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2058</TotalTime>
  <Words>5726</Words>
  <Application>Microsoft Office PowerPoint</Application>
  <PresentationFormat>Widescreen</PresentationFormat>
  <Paragraphs>424</Paragraphs>
  <Slides>52</Slides>
  <Notes>46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Calibri Light</vt:lpstr>
      <vt:lpstr>Wingdings</vt:lpstr>
      <vt:lpstr>Wingdings 3</vt:lpstr>
      <vt:lpstr>Office Theme</vt:lpstr>
      <vt:lpstr>Sales Contracts:  Formation, Title, and Risk  of Loss</vt:lpstr>
      <vt:lpstr>Learning Objectives</vt:lpstr>
      <vt:lpstr>Learning Objectives</vt:lpstr>
      <vt:lpstr>Question</vt:lpstr>
      <vt:lpstr>Sales of Goods</vt:lpstr>
      <vt:lpstr>Contracts for Both Goods and Services</vt:lpstr>
      <vt:lpstr>Different Laws as They Apply to Different Transactions</vt:lpstr>
      <vt:lpstr>Rules for Sales Contracts</vt:lpstr>
      <vt:lpstr>Course of Dealings and Usage of Trade</vt:lpstr>
      <vt:lpstr>Formation of a Sales Contract</vt:lpstr>
      <vt:lpstr>Question</vt:lpstr>
      <vt:lpstr>Offer and Acceptance</vt:lpstr>
      <vt:lpstr>Question</vt:lpstr>
      <vt:lpstr>Firm Offer</vt:lpstr>
      <vt:lpstr>Question</vt:lpstr>
      <vt:lpstr>Firm Offer</vt:lpstr>
      <vt:lpstr>Open-Price Terms</vt:lpstr>
      <vt:lpstr>Output and Requirements Terms</vt:lpstr>
      <vt:lpstr>Additional Terms in Acceptance</vt:lpstr>
      <vt:lpstr>The Form of a Sales Contract</vt:lpstr>
      <vt:lpstr>Exceptions to the General Rule</vt:lpstr>
      <vt:lpstr>Requirements of Writing</vt:lpstr>
      <vt:lpstr>Signature Requirements</vt:lpstr>
      <vt:lpstr>Cyber-Sales Contracts</vt:lpstr>
      <vt:lpstr>International Law</vt:lpstr>
      <vt:lpstr>Question</vt:lpstr>
      <vt:lpstr>Auction Sales</vt:lpstr>
      <vt:lpstr>Question</vt:lpstr>
      <vt:lpstr>Valid Title, Void Title, and Voidable Title</vt:lpstr>
      <vt:lpstr>Valid Title, Void Title, and Voidable Title</vt:lpstr>
      <vt:lpstr>Entrusting Goods to a Merchant</vt:lpstr>
      <vt:lpstr>Passage of Title and Risk of Loss</vt:lpstr>
      <vt:lpstr>Shipment Contracts</vt:lpstr>
      <vt:lpstr>Shipment Contracts</vt:lpstr>
      <vt:lpstr>Abbreviations</vt:lpstr>
      <vt:lpstr>Question</vt:lpstr>
      <vt:lpstr>Destination Contracts</vt:lpstr>
      <vt:lpstr>Destination Contracts</vt:lpstr>
      <vt:lpstr>Destination Contracts</vt:lpstr>
      <vt:lpstr>Passage of Title and Risk of Loss</vt:lpstr>
      <vt:lpstr>Question</vt:lpstr>
      <vt:lpstr>Fungible Goods</vt:lpstr>
      <vt:lpstr>Question</vt:lpstr>
      <vt:lpstr>Document of Title</vt:lpstr>
      <vt:lpstr>Agreement of the Parties</vt:lpstr>
      <vt:lpstr>Revesting of Title in Seller</vt:lpstr>
      <vt:lpstr>International Sales</vt:lpstr>
      <vt:lpstr>Question</vt:lpstr>
      <vt:lpstr>Sale on Approval</vt:lpstr>
      <vt:lpstr>Sale or Return</vt:lpstr>
      <vt:lpstr>Question</vt:lpstr>
      <vt:lpstr>Insurable Interest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213</cp:revision>
  <dcterms:created xsi:type="dcterms:W3CDTF">2015-07-14T20:11:18Z</dcterms:created>
  <dcterms:modified xsi:type="dcterms:W3CDTF">2018-12-03T05:39:49Z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6755400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