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3"/>
  </p:notesMasterIdLst>
  <p:sldIdLst>
    <p:sldId id="256"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4" r:id="rId20"/>
    <p:sldId id="315" r:id="rId21"/>
    <p:sldId id="275" r:id="rId22"/>
    <p:sldId id="276" r:id="rId23"/>
    <p:sldId id="278" r:id="rId24"/>
    <p:sldId id="279" r:id="rId25"/>
    <p:sldId id="280" r:id="rId26"/>
    <p:sldId id="316" r:id="rId27"/>
    <p:sldId id="281" r:id="rId28"/>
    <p:sldId id="317"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8" r:id="rId59"/>
    <p:sldId id="311" r:id="rId60"/>
    <p:sldId id="312" r:id="rId61"/>
    <p:sldId id="313"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hita" initials="Anshita" lastIdx="1" clrIdx="0">
    <p:extLst>
      <p:ext uri="{19B8F6BF-5375-455C-9EA6-DF929625EA0E}">
        <p15:presenceInfo xmlns:p15="http://schemas.microsoft.com/office/powerpoint/2012/main" userId="Anshita" providerId="None"/>
      </p:ext>
    </p:extLst>
  </p:cmAuthor>
  <p:cmAuthor id="2" name="ansrsource" initials="ansr" lastIdx="1" clrIdx="1">
    <p:extLst>
      <p:ext uri="{19B8F6BF-5375-455C-9EA6-DF929625EA0E}">
        <p15:presenceInfo xmlns:p15="http://schemas.microsoft.com/office/powerpoint/2012/main" userId="ansrsourc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24" autoAdjust="0"/>
    <p:restoredTop sz="80196" autoAdjust="0"/>
  </p:normalViewPr>
  <p:slideViewPr>
    <p:cSldViewPr snapToGrid="0">
      <p:cViewPr varScale="1">
        <p:scale>
          <a:sx n="51" d="100"/>
          <a:sy n="51" d="100"/>
        </p:scale>
        <p:origin x="1224" y="66"/>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BFF4845-BC34-4D25-BCD2-3066636EFF1E}" type="doc">
      <dgm:prSet loTypeId="urn:microsoft.com/office/officeart/2005/8/layout/vList2" loCatId="list" qsTypeId="urn:microsoft.com/office/officeart/2005/8/quickstyle/3d2" qsCatId="3D" csTypeId="urn:microsoft.com/office/officeart/2005/8/colors/colorful5" csCatId="colorful" phldr="1"/>
      <dgm:spPr/>
      <dgm:t>
        <a:bodyPr/>
        <a:lstStyle/>
        <a:p>
          <a:endParaRPr lang="en-US"/>
        </a:p>
      </dgm:t>
    </dgm:pt>
    <dgm:pt modelId="{7306CA8B-B80E-4CB1-9D72-DD6086588CBF}">
      <dgm:prSet custT="1"/>
      <dgm:spPr/>
      <dgm:t>
        <a:bodyPr/>
        <a:lstStyle/>
        <a:p>
          <a:pPr rtl="0"/>
          <a:r>
            <a:rPr lang="en-US" sz="3200" b="1" dirty="0">
              <a:effectLst>
                <a:outerShdw blurRad="38100" dist="38100" dir="2700000" algn="tl">
                  <a:srgbClr val="000000">
                    <a:alpha val="43137"/>
                  </a:srgbClr>
                </a:outerShdw>
              </a:effectLst>
            </a:rPr>
            <a:t>Restrictions on personal and professional service contracts</a:t>
          </a:r>
        </a:p>
      </dgm:t>
    </dgm:pt>
    <dgm:pt modelId="{E607A48E-B9EB-4616-AB31-87BAD93BEF6F}" type="parTrans" cxnId="{5BEBA7F5-CF35-42DC-A38E-B08FCDE62845}">
      <dgm:prSet/>
      <dgm:spPr/>
      <dgm:t>
        <a:bodyPr/>
        <a:lstStyle/>
        <a:p>
          <a:endParaRPr lang="en-US"/>
        </a:p>
      </dgm:t>
    </dgm:pt>
    <dgm:pt modelId="{D31E2EF8-EFAA-4DBC-A9AB-3308A21575E9}" type="sibTrans" cxnId="{5BEBA7F5-CF35-42DC-A38E-B08FCDE62845}">
      <dgm:prSet/>
      <dgm:spPr/>
      <dgm:t>
        <a:bodyPr/>
        <a:lstStyle/>
        <a:p>
          <a:endParaRPr lang="en-US"/>
        </a:p>
      </dgm:t>
    </dgm:pt>
    <dgm:pt modelId="{9E041B3C-0C8D-46D6-9282-80F87B10069F}">
      <dgm:prSet custT="1"/>
      <dgm:spPr/>
      <dgm:t>
        <a:bodyPr/>
        <a:lstStyle/>
        <a:p>
          <a:pPr rtl="0"/>
          <a:r>
            <a:rPr lang="en-US" sz="3200" b="1" dirty="0">
              <a:effectLst>
                <a:outerShdw blurRad="38100" dist="38100" dir="2700000" algn="tl">
                  <a:srgbClr val="000000">
                    <a:alpha val="43137"/>
                  </a:srgbClr>
                </a:outerShdw>
              </a:effectLst>
            </a:rPr>
            <a:t>Restrictions imposed by original contract</a:t>
          </a:r>
        </a:p>
      </dgm:t>
    </dgm:pt>
    <dgm:pt modelId="{B09E1172-AF95-450F-B454-9F0E874A671C}" type="parTrans" cxnId="{106280A4-CAD7-4F71-9A25-33EDFF1F78E8}">
      <dgm:prSet/>
      <dgm:spPr/>
      <dgm:t>
        <a:bodyPr/>
        <a:lstStyle/>
        <a:p>
          <a:endParaRPr lang="en-US"/>
        </a:p>
      </dgm:t>
    </dgm:pt>
    <dgm:pt modelId="{35C62749-AD3C-49FF-98EA-637C0714DB76}" type="sibTrans" cxnId="{106280A4-CAD7-4F71-9A25-33EDFF1F78E8}">
      <dgm:prSet/>
      <dgm:spPr/>
      <dgm:t>
        <a:bodyPr/>
        <a:lstStyle/>
        <a:p>
          <a:endParaRPr lang="en-US"/>
        </a:p>
      </dgm:t>
    </dgm:pt>
    <dgm:pt modelId="{AE81A58B-3EB3-4986-AF4D-45C9A025C204}">
      <dgm:prSet custT="1"/>
      <dgm:spPr/>
      <dgm:t>
        <a:bodyPr/>
        <a:lstStyle/>
        <a:p>
          <a:pPr rtl="0"/>
          <a:r>
            <a:rPr lang="en-US" sz="3200" b="1" dirty="0">
              <a:effectLst>
                <a:outerShdw blurRad="38100" dist="38100" dir="2700000" algn="tl">
                  <a:srgbClr val="000000">
                    <a:alpha val="43137"/>
                  </a:srgbClr>
                </a:outerShdw>
              </a:effectLst>
            </a:rPr>
            <a:t>Restrictions imposed by law</a:t>
          </a:r>
        </a:p>
      </dgm:t>
    </dgm:pt>
    <dgm:pt modelId="{3A3077A4-EB7E-465A-8F09-1E9F46C117FF}" type="parTrans" cxnId="{E25A88A5-EB2E-46A7-9F1E-6105364BF0A4}">
      <dgm:prSet/>
      <dgm:spPr/>
      <dgm:t>
        <a:bodyPr/>
        <a:lstStyle/>
        <a:p>
          <a:endParaRPr lang="en-US"/>
        </a:p>
      </dgm:t>
    </dgm:pt>
    <dgm:pt modelId="{72C7A6D7-C442-4117-BCF0-84B2C619961E}" type="sibTrans" cxnId="{E25A88A5-EB2E-46A7-9F1E-6105364BF0A4}">
      <dgm:prSet/>
      <dgm:spPr/>
      <dgm:t>
        <a:bodyPr/>
        <a:lstStyle/>
        <a:p>
          <a:endParaRPr lang="en-US"/>
        </a:p>
      </dgm:t>
    </dgm:pt>
    <dgm:pt modelId="{9B14E1B7-811C-4BF4-A77B-3530EF1B565C}" type="pres">
      <dgm:prSet presAssocID="{1BFF4845-BC34-4D25-BCD2-3066636EFF1E}" presName="linear" presStyleCnt="0">
        <dgm:presLayoutVars>
          <dgm:animLvl val="lvl"/>
          <dgm:resizeHandles val="exact"/>
        </dgm:presLayoutVars>
      </dgm:prSet>
      <dgm:spPr/>
    </dgm:pt>
    <dgm:pt modelId="{4215B312-D420-4CC7-801A-5B0CE247400F}" type="pres">
      <dgm:prSet presAssocID="{7306CA8B-B80E-4CB1-9D72-DD6086588CBF}" presName="parentText" presStyleLbl="node1" presStyleIdx="0" presStyleCnt="3">
        <dgm:presLayoutVars>
          <dgm:chMax val="0"/>
          <dgm:bulletEnabled val="1"/>
        </dgm:presLayoutVars>
      </dgm:prSet>
      <dgm:spPr/>
    </dgm:pt>
    <dgm:pt modelId="{11F7D918-69C6-4D3E-A1BC-A9A6DC6EE381}" type="pres">
      <dgm:prSet presAssocID="{D31E2EF8-EFAA-4DBC-A9AB-3308A21575E9}" presName="spacer" presStyleCnt="0"/>
      <dgm:spPr/>
    </dgm:pt>
    <dgm:pt modelId="{CD54658B-59A2-40E5-AFD1-BDDE21A5B539}" type="pres">
      <dgm:prSet presAssocID="{9E041B3C-0C8D-46D6-9282-80F87B10069F}" presName="parentText" presStyleLbl="node1" presStyleIdx="1" presStyleCnt="3">
        <dgm:presLayoutVars>
          <dgm:chMax val="0"/>
          <dgm:bulletEnabled val="1"/>
        </dgm:presLayoutVars>
      </dgm:prSet>
      <dgm:spPr/>
    </dgm:pt>
    <dgm:pt modelId="{0C275792-DE7C-4F8B-9227-0C4503FD956B}" type="pres">
      <dgm:prSet presAssocID="{35C62749-AD3C-49FF-98EA-637C0714DB76}" presName="spacer" presStyleCnt="0"/>
      <dgm:spPr/>
    </dgm:pt>
    <dgm:pt modelId="{EA4314A5-125C-417E-8778-1BADE7DC3157}" type="pres">
      <dgm:prSet presAssocID="{AE81A58B-3EB3-4986-AF4D-45C9A025C204}" presName="parentText" presStyleLbl="node1" presStyleIdx="2" presStyleCnt="3">
        <dgm:presLayoutVars>
          <dgm:chMax val="0"/>
          <dgm:bulletEnabled val="1"/>
        </dgm:presLayoutVars>
      </dgm:prSet>
      <dgm:spPr/>
    </dgm:pt>
  </dgm:ptLst>
  <dgm:cxnLst>
    <dgm:cxn modelId="{A811D51E-F15E-4DB0-85A7-B7EF44DB437D}" type="presOf" srcId="{AE81A58B-3EB3-4986-AF4D-45C9A025C204}" destId="{EA4314A5-125C-417E-8778-1BADE7DC3157}" srcOrd="0" destOrd="0" presId="urn:microsoft.com/office/officeart/2005/8/layout/vList2"/>
    <dgm:cxn modelId="{7380AE63-A174-439F-AB27-3D0B95B7CFF8}" type="presOf" srcId="{1BFF4845-BC34-4D25-BCD2-3066636EFF1E}" destId="{9B14E1B7-811C-4BF4-A77B-3530EF1B565C}" srcOrd="0" destOrd="0" presId="urn:microsoft.com/office/officeart/2005/8/layout/vList2"/>
    <dgm:cxn modelId="{E9FCB866-7650-4824-A2B8-EE9768B7E267}" type="presOf" srcId="{9E041B3C-0C8D-46D6-9282-80F87B10069F}" destId="{CD54658B-59A2-40E5-AFD1-BDDE21A5B539}" srcOrd="0" destOrd="0" presId="urn:microsoft.com/office/officeart/2005/8/layout/vList2"/>
    <dgm:cxn modelId="{31D06F82-69CD-44BB-A9B4-15AA807FB0D8}" type="presOf" srcId="{7306CA8B-B80E-4CB1-9D72-DD6086588CBF}" destId="{4215B312-D420-4CC7-801A-5B0CE247400F}" srcOrd="0" destOrd="0" presId="urn:microsoft.com/office/officeart/2005/8/layout/vList2"/>
    <dgm:cxn modelId="{106280A4-CAD7-4F71-9A25-33EDFF1F78E8}" srcId="{1BFF4845-BC34-4D25-BCD2-3066636EFF1E}" destId="{9E041B3C-0C8D-46D6-9282-80F87B10069F}" srcOrd="1" destOrd="0" parTransId="{B09E1172-AF95-450F-B454-9F0E874A671C}" sibTransId="{35C62749-AD3C-49FF-98EA-637C0714DB76}"/>
    <dgm:cxn modelId="{E25A88A5-EB2E-46A7-9F1E-6105364BF0A4}" srcId="{1BFF4845-BC34-4D25-BCD2-3066636EFF1E}" destId="{AE81A58B-3EB3-4986-AF4D-45C9A025C204}" srcOrd="2" destOrd="0" parTransId="{3A3077A4-EB7E-465A-8F09-1E9F46C117FF}" sibTransId="{72C7A6D7-C442-4117-BCF0-84B2C619961E}"/>
    <dgm:cxn modelId="{5BEBA7F5-CF35-42DC-A38E-B08FCDE62845}" srcId="{1BFF4845-BC34-4D25-BCD2-3066636EFF1E}" destId="{7306CA8B-B80E-4CB1-9D72-DD6086588CBF}" srcOrd="0" destOrd="0" parTransId="{E607A48E-B9EB-4616-AB31-87BAD93BEF6F}" sibTransId="{D31E2EF8-EFAA-4DBC-A9AB-3308A21575E9}"/>
    <dgm:cxn modelId="{F16B19A6-66FD-4D2C-B54E-E6DA7130FF24}" type="presParOf" srcId="{9B14E1B7-811C-4BF4-A77B-3530EF1B565C}" destId="{4215B312-D420-4CC7-801A-5B0CE247400F}" srcOrd="0" destOrd="0" presId="urn:microsoft.com/office/officeart/2005/8/layout/vList2"/>
    <dgm:cxn modelId="{2ECBC942-D7FE-4483-9DA8-3DBCC4A2B611}" type="presParOf" srcId="{9B14E1B7-811C-4BF4-A77B-3530EF1B565C}" destId="{11F7D918-69C6-4D3E-A1BC-A9A6DC6EE381}" srcOrd="1" destOrd="0" presId="urn:microsoft.com/office/officeart/2005/8/layout/vList2"/>
    <dgm:cxn modelId="{C34B2926-D0B5-40C6-A7C9-BCF4FE925312}" type="presParOf" srcId="{9B14E1B7-811C-4BF4-A77B-3530EF1B565C}" destId="{CD54658B-59A2-40E5-AFD1-BDDE21A5B539}" srcOrd="2" destOrd="0" presId="urn:microsoft.com/office/officeart/2005/8/layout/vList2"/>
    <dgm:cxn modelId="{D5BBA03C-A372-4DCC-8AE0-C517A9459C42}" type="presParOf" srcId="{9B14E1B7-811C-4BF4-A77B-3530EF1B565C}" destId="{0C275792-DE7C-4F8B-9227-0C4503FD956B}" srcOrd="3" destOrd="0" presId="urn:microsoft.com/office/officeart/2005/8/layout/vList2"/>
    <dgm:cxn modelId="{8DC4BB02-7A29-4917-9DAA-8445505513C1}" type="presParOf" srcId="{9B14E1B7-811C-4BF4-A77B-3530EF1B565C}" destId="{EA4314A5-125C-417E-8778-1BADE7DC3157}"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38D88E1-2169-4985-9752-0F48865FC31D}" type="doc">
      <dgm:prSet loTypeId="urn:microsoft.com/office/officeart/2005/8/layout/default" loCatId="list" qsTypeId="urn:microsoft.com/office/officeart/2005/8/quickstyle/3d2" qsCatId="3D" csTypeId="urn:microsoft.com/office/officeart/2005/8/colors/colorful5" csCatId="colorful" phldr="1"/>
      <dgm:spPr/>
      <dgm:t>
        <a:bodyPr/>
        <a:lstStyle/>
        <a:p>
          <a:endParaRPr lang="en-US"/>
        </a:p>
      </dgm:t>
    </dgm:pt>
    <dgm:pt modelId="{DCEA9799-497D-4A04-BCAA-0E0281135377}">
      <dgm:prSet/>
      <dgm:spPr/>
      <dgm:t>
        <a:bodyPr/>
        <a:lstStyle/>
        <a:p>
          <a:pPr rtl="0"/>
          <a:r>
            <a:rPr lang="en-US" b="1" dirty="0">
              <a:effectLst>
                <a:outerShdw blurRad="38100" dist="38100" dir="2700000" algn="tl">
                  <a:srgbClr val="000000">
                    <a:alpha val="43137"/>
                  </a:srgbClr>
                </a:outerShdw>
              </a:effectLst>
            </a:rPr>
            <a:t>Nominal damages</a:t>
          </a:r>
        </a:p>
      </dgm:t>
    </dgm:pt>
    <dgm:pt modelId="{98026C6C-1FAA-474B-97B6-8007C75C9BFD}" type="parTrans" cxnId="{751F89C4-F357-4E5F-B26F-A2BE8B732151}">
      <dgm:prSet/>
      <dgm:spPr/>
      <dgm:t>
        <a:bodyPr/>
        <a:lstStyle/>
        <a:p>
          <a:endParaRPr lang="en-US"/>
        </a:p>
      </dgm:t>
    </dgm:pt>
    <dgm:pt modelId="{5329438F-17F7-4FE5-A8F4-C33065368934}" type="sibTrans" cxnId="{751F89C4-F357-4E5F-B26F-A2BE8B732151}">
      <dgm:prSet/>
      <dgm:spPr/>
      <dgm:t>
        <a:bodyPr/>
        <a:lstStyle/>
        <a:p>
          <a:endParaRPr lang="en-US"/>
        </a:p>
      </dgm:t>
    </dgm:pt>
    <dgm:pt modelId="{3A3E7E93-0DCA-48A3-B51B-30E8B8978C33}">
      <dgm:prSet/>
      <dgm:spPr/>
      <dgm:t>
        <a:bodyPr/>
        <a:lstStyle/>
        <a:p>
          <a:pPr rtl="0"/>
          <a:r>
            <a:rPr lang="en-US" b="1" dirty="0">
              <a:effectLst>
                <a:outerShdw blurRad="38100" dist="38100" dir="2700000" algn="tl">
                  <a:srgbClr val="000000">
                    <a:alpha val="43137"/>
                  </a:srgbClr>
                </a:outerShdw>
              </a:effectLst>
            </a:rPr>
            <a:t>Present and future damages</a:t>
          </a:r>
        </a:p>
      </dgm:t>
    </dgm:pt>
    <dgm:pt modelId="{60CD93A1-8033-4828-AD00-175030B71AF2}" type="parTrans" cxnId="{C965B9DA-8DBC-48C1-B492-00D8E933DFC8}">
      <dgm:prSet/>
      <dgm:spPr/>
      <dgm:t>
        <a:bodyPr/>
        <a:lstStyle/>
        <a:p>
          <a:endParaRPr lang="en-US"/>
        </a:p>
      </dgm:t>
    </dgm:pt>
    <dgm:pt modelId="{12AEEEF4-9571-4E3F-9F42-78D302A7C0D7}" type="sibTrans" cxnId="{C965B9DA-8DBC-48C1-B492-00D8E933DFC8}">
      <dgm:prSet/>
      <dgm:spPr/>
      <dgm:t>
        <a:bodyPr/>
        <a:lstStyle/>
        <a:p>
          <a:endParaRPr lang="en-US"/>
        </a:p>
      </dgm:t>
    </dgm:pt>
    <dgm:pt modelId="{BCAB3085-9D6B-4458-BE51-7DB480029B80}">
      <dgm:prSet/>
      <dgm:spPr/>
      <dgm:t>
        <a:bodyPr/>
        <a:lstStyle/>
        <a:p>
          <a:pPr rtl="0"/>
          <a:r>
            <a:rPr lang="en-US" b="1" dirty="0">
              <a:effectLst>
                <a:outerShdw blurRad="38100" dist="38100" dir="2700000" algn="tl">
                  <a:srgbClr val="000000">
                    <a:alpha val="43137"/>
                  </a:srgbClr>
                </a:outerShdw>
              </a:effectLst>
            </a:rPr>
            <a:t>Liquidated damages</a:t>
          </a:r>
        </a:p>
      </dgm:t>
    </dgm:pt>
    <dgm:pt modelId="{C144CC2D-FC8D-43CA-843A-EDE37DC060DC}" type="parTrans" cxnId="{3D75965F-FB08-4A3D-B7C9-5485B4E7FA50}">
      <dgm:prSet/>
      <dgm:spPr/>
      <dgm:t>
        <a:bodyPr/>
        <a:lstStyle/>
        <a:p>
          <a:endParaRPr lang="en-US"/>
        </a:p>
      </dgm:t>
    </dgm:pt>
    <dgm:pt modelId="{F864AD36-A0EA-4CAB-A82B-FE1D6BC2B69B}" type="sibTrans" cxnId="{3D75965F-FB08-4A3D-B7C9-5485B4E7FA50}">
      <dgm:prSet/>
      <dgm:spPr/>
      <dgm:t>
        <a:bodyPr/>
        <a:lstStyle/>
        <a:p>
          <a:endParaRPr lang="en-US"/>
        </a:p>
      </dgm:t>
    </dgm:pt>
    <dgm:pt modelId="{A4C61B9B-397B-4133-947E-74AD49D17F3B}">
      <dgm:prSet/>
      <dgm:spPr/>
      <dgm:t>
        <a:bodyPr/>
        <a:lstStyle/>
        <a:p>
          <a:pPr rtl="0"/>
          <a:r>
            <a:rPr lang="en-US" b="1" dirty="0">
              <a:effectLst>
                <a:outerShdw blurRad="38100" dist="38100" dir="2700000" algn="tl">
                  <a:srgbClr val="000000">
                    <a:alpha val="43137"/>
                  </a:srgbClr>
                </a:outerShdw>
              </a:effectLst>
            </a:rPr>
            <a:t>Damages under </a:t>
          </a:r>
          <a:r>
            <a:rPr lang="en-US" b="1" i="1" dirty="0">
              <a:effectLst>
                <a:outerShdw blurRad="38100" dist="38100" dir="2700000" algn="tl">
                  <a:srgbClr val="000000">
                    <a:alpha val="43137"/>
                  </a:srgbClr>
                </a:outerShdw>
              </a:effectLst>
            </a:rPr>
            <a:t>quantum </a:t>
          </a:r>
          <a:r>
            <a:rPr lang="en-US" b="1" i="1" dirty="0" err="1">
              <a:effectLst>
                <a:outerShdw blurRad="38100" dist="38100" dir="2700000" algn="tl">
                  <a:srgbClr val="000000">
                    <a:alpha val="43137"/>
                  </a:srgbClr>
                </a:outerShdw>
              </a:effectLst>
            </a:rPr>
            <a:t>meruit</a:t>
          </a:r>
          <a:endParaRPr lang="en-US" b="1" dirty="0">
            <a:effectLst>
              <a:outerShdw blurRad="38100" dist="38100" dir="2700000" algn="tl">
                <a:srgbClr val="000000">
                  <a:alpha val="43137"/>
                </a:srgbClr>
              </a:outerShdw>
            </a:effectLst>
          </a:endParaRPr>
        </a:p>
      </dgm:t>
    </dgm:pt>
    <dgm:pt modelId="{F64061F8-D12A-44AB-8D03-1BD77998EDE5}" type="parTrans" cxnId="{59C93F6A-2D0B-42DD-9D84-81E4E671A759}">
      <dgm:prSet/>
      <dgm:spPr/>
      <dgm:t>
        <a:bodyPr/>
        <a:lstStyle/>
        <a:p>
          <a:endParaRPr lang="en-US"/>
        </a:p>
      </dgm:t>
    </dgm:pt>
    <dgm:pt modelId="{F19C8DB1-2EC6-4441-9079-C43F44ECCD6D}" type="sibTrans" cxnId="{59C93F6A-2D0B-42DD-9D84-81E4E671A759}">
      <dgm:prSet/>
      <dgm:spPr/>
      <dgm:t>
        <a:bodyPr/>
        <a:lstStyle/>
        <a:p>
          <a:endParaRPr lang="en-US"/>
        </a:p>
      </dgm:t>
    </dgm:pt>
    <dgm:pt modelId="{C8AA1902-A9E8-4564-BEE8-96F8EA926155}">
      <dgm:prSet/>
      <dgm:spPr/>
      <dgm:t>
        <a:bodyPr/>
        <a:lstStyle/>
        <a:p>
          <a:pPr rtl="0"/>
          <a:r>
            <a:rPr lang="en-US" b="1" dirty="0">
              <a:effectLst>
                <a:outerShdw blurRad="38100" dist="38100" dir="2700000" algn="tl">
                  <a:srgbClr val="000000">
                    <a:alpha val="43137"/>
                  </a:srgbClr>
                </a:outerShdw>
              </a:effectLst>
            </a:rPr>
            <a:t>Speculative damages</a:t>
          </a:r>
        </a:p>
      </dgm:t>
    </dgm:pt>
    <dgm:pt modelId="{276D011E-9968-4257-BAF4-468BF2C31A59}" type="parTrans" cxnId="{E45A39A4-D054-4FF6-91A5-8BDD91DF1579}">
      <dgm:prSet/>
      <dgm:spPr/>
      <dgm:t>
        <a:bodyPr/>
        <a:lstStyle/>
        <a:p>
          <a:endParaRPr lang="en-US"/>
        </a:p>
      </dgm:t>
    </dgm:pt>
    <dgm:pt modelId="{80401BC4-8463-4DF6-902F-D619EBA2BA11}" type="sibTrans" cxnId="{E45A39A4-D054-4FF6-91A5-8BDD91DF1579}">
      <dgm:prSet/>
      <dgm:spPr/>
      <dgm:t>
        <a:bodyPr/>
        <a:lstStyle/>
        <a:p>
          <a:endParaRPr lang="en-US"/>
        </a:p>
      </dgm:t>
    </dgm:pt>
    <dgm:pt modelId="{DEB70183-19FB-4BD4-9835-943076846F5D}">
      <dgm:prSet/>
      <dgm:spPr/>
      <dgm:t>
        <a:bodyPr/>
        <a:lstStyle/>
        <a:p>
          <a:pPr rtl="0"/>
          <a:r>
            <a:rPr lang="en-US" b="1" dirty="0">
              <a:effectLst>
                <a:outerShdw blurRad="38100" dist="38100" dir="2700000" algn="tl">
                  <a:srgbClr val="000000">
                    <a:alpha val="43137"/>
                  </a:srgbClr>
                </a:outerShdw>
              </a:effectLst>
            </a:rPr>
            <a:t>Mitigation of damages</a:t>
          </a:r>
        </a:p>
      </dgm:t>
    </dgm:pt>
    <dgm:pt modelId="{C86591DA-5D82-4D33-89C8-1E01275EEE4B}" type="parTrans" cxnId="{51624FA8-0F70-42D9-B419-8B17334D5327}">
      <dgm:prSet/>
      <dgm:spPr/>
      <dgm:t>
        <a:bodyPr/>
        <a:lstStyle/>
        <a:p>
          <a:endParaRPr lang="en-US"/>
        </a:p>
      </dgm:t>
    </dgm:pt>
    <dgm:pt modelId="{69D7BB35-1514-431F-9C99-001D81D5AC8C}" type="sibTrans" cxnId="{51624FA8-0F70-42D9-B419-8B17334D5327}">
      <dgm:prSet/>
      <dgm:spPr/>
      <dgm:t>
        <a:bodyPr/>
        <a:lstStyle/>
        <a:p>
          <a:endParaRPr lang="en-US"/>
        </a:p>
      </dgm:t>
    </dgm:pt>
    <dgm:pt modelId="{1E78EDB2-E62A-48D3-B2F9-B10C52F07B2C}">
      <dgm:prSet/>
      <dgm:spPr/>
      <dgm:t>
        <a:bodyPr/>
        <a:lstStyle/>
        <a:p>
          <a:r>
            <a:rPr lang="en-US" b="1" dirty="0">
              <a:effectLst>
                <a:outerShdw blurRad="38100" dist="38100" dir="2700000" algn="tl">
                  <a:srgbClr val="000000">
                    <a:alpha val="43137"/>
                  </a:srgbClr>
                </a:outerShdw>
              </a:effectLst>
            </a:rPr>
            <a:t>Fraudulent misrepresentation</a:t>
          </a:r>
        </a:p>
      </dgm:t>
    </dgm:pt>
    <dgm:pt modelId="{637C2A09-19B3-404A-A812-0749F3700CF9}" type="parTrans" cxnId="{8ACF0320-FA26-48BE-8350-6046AAAD7DD8}">
      <dgm:prSet/>
      <dgm:spPr/>
      <dgm:t>
        <a:bodyPr/>
        <a:lstStyle/>
        <a:p>
          <a:endParaRPr lang="en-US"/>
        </a:p>
      </dgm:t>
    </dgm:pt>
    <dgm:pt modelId="{246164BB-8990-4CAB-B9F7-307EC261436F}" type="sibTrans" cxnId="{8ACF0320-FA26-48BE-8350-6046AAAD7DD8}">
      <dgm:prSet/>
      <dgm:spPr/>
      <dgm:t>
        <a:bodyPr/>
        <a:lstStyle/>
        <a:p>
          <a:endParaRPr lang="en-US"/>
        </a:p>
      </dgm:t>
    </dgm:pt>
    <dgm:pt modelId="{C6C26E3F-7500-4D27-9B1F-19640D79154C}" type="pres">
      <dgm:prSet presAssocID="{938D88E1-2169-4985-9752-0F48865FC31D}" presName="diagram" presStyleCnt="0">
        <dgm:presLayoutVars>
          <dgm:dir/>
          <dgm:resizeHandles val="exact"/>
        </dgm:presLayoutVars>
      </dgm:prSet>
      <dgm:spPr/>
    </dgm:pt>
    <dgm:pt modelId="{163E2F14-67D2-41A7-8FDA-4FD36E4B30D1}" type="pres">
      <dgm:prSet presAssocID="{1E78EDB2-E62A-48D3-B2F9-B10C52F07B2C}" presName="node" presStyleLbl="node1" presStyleIdx="0" presStyleCnt="7">
        <dgm:presLayoutVars>
          <dgm:bulletEnabled val="1"/>
        </dgm:presLayoutVars>
      </dgm:prSet>
      <dgm:spPr/>
    </dgm:pt>
    <dgm:pt modelId="{414FD3AB-A073-4FF8-8487-D35B708E24AC}" type="pres">
      <dgm:prSet presAssocID="{246164BB-8990-4CAB-B9F7-307EC261436F}" presName="sibTrans" presStyleCnt="0"/>
      <dgm:spPr/>
    </dgm:pt>
    <dgm:pt modelId="{B6BEED32-03DD-49DB-B2D1-196AA456F560}" type="pres">
      <dgm:prSet presAssocID="{DCEA9799-497D-4A04-BCAA-0E0281135377}" presName="node" presStyleLbl="node1" presStyleIdx="1" presStyleCnt="7">
        <dgm:presLayoutVars>
          <dgm:bulletEnabled val="1"/>
        </dgm:presLayoutVars>
      </dgm:prSet>
      <dgm:spPr/>
    </dgm:pt>
    <dgm:pt modelId="{51B7192E-2181-4B7B-8CE4-607A93FD9249}" type="pres">
      <dgm:prSet presAssocID="{5329438F-17F7-4FE5-A8F4-C33065368934}" presName="sibTrans" presStyleCnt="0"/>
      <dgm:spPr/>
    </dgm:pt>
    <dgm:pt modelId="{791482C4-6C00-4B96-A57C-7F449806139E}" type="pres">
      <dgm:prSet presAssocID="{3A3E7E93-0DCA-48A3-B51B-30E8B8978C33}" presName="node" presStyleLbl="node1" presStyleIdx="2" presStyleCnt="7">
        <dgm:presLayoutVars>
          <dgm:bulletEnabled val="1"/>
        </dgm:presLayoutVars>
      </dgm:prSet>
      <dgm:spPr/>
    </dgm:pt>
    <dgm:pt modelId="{F61818E2-9DB3-4B5F-88C4-58EEA58258E1}" type="pres">
      <dgm:prSet presAssocID="{12AEEEF4-9571-4E3F-9F42-78D302A7C0D7}" presName="sibTrans" presStyleCnt="0"/>
      <dgm:spPr/>
    </dgm:pt>
    <dgm:pt modelId="{86BBD1BD-008F-4BBA-8436-BBAB89E3B333}" type="pres">
      <dgm:prSet presAssocID="{BCAB3085-9D6B-4458-BE51-7DB480029B80}" presName="node" presStyleLbl="node1" presStyleIdx="3" presStyleCnt="7">
        <dgm:presLayoutVars>
          <dgm:bulletEnabled val="1"/>
        </dgm:presLayoutVars>
      </dgm:prSet>
      <dgm:spPr/>
    </dgm:pt>
    <dgm:pt modelId="{999D6AEE-9B68-43F0-A592-4939B45D30CB}" type="pres">
      <dgm:prSet presAssocID="{F864AD36-A0EA-4CAB-A82B-FE1D6BC2B69B}" presName="sibTrans" presStyleCnt="0"/>
      <dgm:spPr/>
    </dgm:pt>
    <dgm:pt modelId="{909BA71A-F1C9-4CFD-90F4-5491727056E2}" type="pres">
      <dgm:prSet presAssocID="{A4C61B9B-397B-4133-947E-74AD49D17F3B}" presName="node" presStyleLbl="node1" presStyleIdx="4" presStyleCnt="7">
        <dgm:presLayoutVars>
          <dgm:bulletEnabled val="1"/>
        </dgm:presLayoutVars>
      </dgm:prSet>
      <dgm:spPr/>
    </dgm:pt>
    <dgm:pt modelId="{92E289EE-9BF9-4993-A6FA-F62FE640633C}" type="pres">
      <dgm:prSet presAssocID="{F19C8DB1-2EC6-4441-9079-C43F44ECCD6D}" presName="sibTrans" presStyleCnt="0"/>
      <dgm:spPr/>
    </dgm:pt>
    <dgm:pt modelId="{F937E30F-D87D-47D1-A382-1AFB0A913D5B}" type="pres">
      <dgm:prSet presAssocID="{C8AA1902-A9E8-4564-BEE8-96F8EA926155}" presName="node" presStyleLbl="node1" presStyleIdx="5" presStyleCnt="7">
        <dgm:presLayoutVars>
          <dgm:bulletEnabled val="1"/>
        </dgm:presLayoutVars>
      </dgm:prSet>
      <dgm:spPr/>
    </dgm:pt>
    <dgm:pt modelId="{CEFA7F33-D3D9-4783-971E-F6CD55413C9B}" type="pres">
      <dgm:prSet presAssocID="{80401BC4-8463-4DF6-902F-D619EBA2BA11}" presName="sibTrans" presStyleCnt="0"/>
      <dgm:spPr/>
    </dgm:pt>
    <dgm:pt modelId="{7E1590E5-9756-4BAF-836A-B0D220F1F5B7}" type="pres">
      <dgm:prSet presAssocID="{DEB70183-19FB-4BD4-9835-943076846F5D}" presName="node" presStyleLbl="node1" presStyleIdx="6" presStyleCnt="7">
        <dgm:presLayoutVars>
          <dgm:bulletEnabled val="1"/>
        </dgm:presLayoutVars>
      </dgm:prSet>
      <dgm:spPr/>
    </dgm:pt>
  </dgm:ptLst>
  <dgm:cxnLst>
    <dgm:cxn modelId="{8ACF0320-FA26-48BE-8350-6046AAAD7DD8}" srcId="{938D88E1-2169-4985-9752-0F48865FC31D}" destId="{1E78EDB2-E62A-48D3-B2F9-B10C52F07B2C}" srcOrd="0" destOrd="0" parTransId="{637C2A09-19B3-404A-A812-0749F3700CF9}" sibTransId="{246164BB-8990-4CAB-B9F7-307EC261436F}"/>
    <dgm:cxn modelId="{C6548128-EF43-410C-A69F-2F1EADEB0FB4}" type="presOf" srcId="{BCAB3085-9D6B-4458-BE51-7DB480029B80}" destId="{86BBD1BD-008F-4BBA-8436-BBAB89E3B333}" srcOrd="0" destOrd="0" presId="urn:microsoft.com/office/officeart/2005/8/layout/default"/>
    <dgm:cxn modelId="{3D75965F-FB08-4A3D-B7C9-5485B4E7FA50}" srcId="{938D88E1-2169-4985-9752-0F48865FC31D}" destId="{BCAB3085-9D6B-4458-BE51-7DB480029B80}" srcOrd="3" destOrd="0" parTransId="{C144CC2D-FC8D-43CA-843A-EDE37DC060DC}" sibTransId="{F864AD36-A0EA-4CAB-A82B-FE1D6BC2B69B}"/>
    <dgm:cxn modelId="{59C93F6A-2D0B-42DD-9D84-81E4E671A759}" srcId="{938D88E1-2169-4985-9752-0F48865FC31D}" destId="{A4C61B9B-397B-4133-947E-74AD49D17F3B}" srcOrd="4" destOrd="0" parTransId="{F64061F8-D12A-44AB-8D03-1BD77998EDE5}" sibTransId="{F19C8DB1-2EC6-4441-9079-C43F44ECCD6D}"/>
    <dgm:cxn modelId="{6158626F-BCF3-45BD-B0DA-08708CAC53AF}" type="presOf" srcId="{DCEA9799-497D-4A04-BCAA-0E0281135377}" destId="{B6BEED32-03DD-49DB-B2D1-196AA456F560}" srcOrd="0" destOrd="0" presId="urn:microsoft.com/office/officeart/2005/8/layout/default"/>
    <dgm:cxn modelId="{E4246378-D673-4AB4-9D92-A6BEAF1D3006}" type="presOf" srcId="{A4C61B9B-397B-4133-947E-74AD49D17F3B}" destId="{909BA71A-F1C9-4CFD-90F4-5491727056E2}" srcOrd="0" destOrd="0" presId="urn:microsoft.com/office/officeart/2005/8/layout/default"/>
    <dgm:cxn modelId="{337B5258-9C7C-45A0-B45B-0198B2FC1F7B}" type="presOf" srcId="{1E78EDB2-E62A-48D3-B2F9-B10C52F07B2C}" destId="{163E2F14-67D2-41A7-8FDA-4FD36E4B30D1}" srcOrd="0" destOrd="0" presId="urn:microsoft.com/office/officeart/2005/8/layout/default"/>
    <dgm:cxn modelId="{7EE36891-099A-4D88-B1CA-05117134C374}" type="presOf" srcId="{3A3E7E93-0DCA-48A3-B51B-30E8B8978C33}" destId="{791482C4-6C00-4B96-A57C-7F449806139E}" srcOrd="0" destOrd="0" presId="urn:microsoft.com/office/officeart/2005/8/layout/default"/>
    <dgm:cxn modelId="{E45A39A4-D054-4FF6-91A5-8BDD91DF1579}" srcId="{938D88E1-2169-4985-9752-0F48865FC31D}" destId="{C8AA1902-A9E8-4564-BEE8-96F8EA926155}" srcOrd="5" destOrd="0" parTransId="{276D011E-9968-4257-BAF4-468BF2C31A59}" sibTransId="{80401BC4-8463-4DF6-902F-D619EBA2BA11}"/>
    <dgm:cxn modelId="{51624FA8-0F70-42D9-B419-8B17334D5327}" srcId="{938D88E1-2169-4985-9752-0F48865FC31D}" destId="{DEB70183-19FB-4BD4-9835-943076846F5D}" srcOrd="6" destOrd="0" parTransId="{C86591DA-5D82-4D33-89C8-1E01275EEE4B}" sibTransId="{69D7BB35-1514-431F-9C99-001D81D5AC8C}"/>
    <dgm:cxn modelId="{F891F4C1-6042-4A6A-9874-474791B502D2}" type="presOf" srcId="{938D88E1-2169-4985-9752-0F48865FC31D}" destId="{C6C26E3F-7500-4D27-9B1F-19640D79154C}" srcOrd="0" destOrd="0" presId="urn:microsoft.com/office/officeart/2005/8/layout/default"/>
    <dgm:cxn modelId="{751F89C4-F357-4E5F-B26F-A2BE8B732151}" srcId="{938D88E1-2169-4985-9752-0F48865FC31D}" destId="{DCEA9799-497D-4A04-BCAA-0E0281135377}" srcOrd="1" destOrd="0" parTransId="{98026C6C-1FAA-474B-97B6-8007C75C9BFD}" sibTransId="{5329438F-17F7-4FE5-A8F4-C33065368934}"/>
    <dgm:cxn modelId="{001C41C8-074C-4C24-A3E5-9FCB1F84BFD5}" type="presOf" srcId="{DEB70183-19FB-4BD4-9835-943076846F5D}" destId="{7E1590E5-9756-4BAF-836A-B0D220F1F5B7}" srcOrd="0" destOrd="0" presId="urn:microsoft.com/office/officeart/2005/8/layout/default"/>
    <dgm:cxn modelId="{C965B9DA-8DBC-48C1-B492-00D8E933DFC8}" srcId="{938D88E1-2169-4985-9752-0F48865FC31D}" destId="{3A3E7E93-0DCA-48A3-B51B-30E8B8978C33}" srcOrd="2" destOrd="0" parTransId="{60CD93A1-8033-4828-AD00-175030B71AF2}" sibTransId="{12AEEEF4-9571-4E3F-9F42-78D302A7C0D7}"/>
    <dgm:cxn modelId="{056E34E6-EAD6-4169-9932-902575D675D4}" type="presOf" srcId="{C8AA1902-A9E8-4564-BEE8-96F8EA926155}" destId="{F937E30F-D87D-47D1-A382-1AFB0A913D5B}" srcOrd="0" destOrd="0" presId="urn:microsoft.com/office/officeart/2005/8/layout/default"/>
    <dgm:cxn modelId="{32D1CF93-D22F-4BBD-9DB9-800844AA2850}" type="presParOf" srcId="{C6C26E3F-7500-4D27-9B1F-19640D79154C}" destId="{163E2F14-67D2-41A7-8FDA-4FD36E4B30D1}" srcOrd="0" destOrd="0" presId="urn:microsoft.com/office/officeart/2005/8/layout/default"/>
    <dgm:cxn modelId="{8ECA4609-E131-4585-9668-141E16AE513F}" type="presParOf" srcId="{C6C26E3F-7500-4D27-9B1F-19640D79154C}" destId="{414FD3AB-A073-4FF8-8487-D35B708E24AC}" srcOrd="1" destOrd="0" presId="urn:microsoft.com/office/officeart/2005/8/layout/default"/>
    <dgm:cxn modelId="{5ED724A1-2156-4E7E-9B3A-CA2E4ED324C4}" type="presParOf" srcId="{C6C26E3F-7500-4D27-9B1F-19640D79154C}" destId="{B6BEED32-03DD-49DB-B2D1-196AA456F560}" srcOrd="2" destOrd="0" presId="urn:microsoft.com/office/officeart/2005/8/layout/default"/>
    <dgm:cxn modelId="{2C2B9D19-F5BC-4952-B317-8C944BF942A7}" type="presParOf" srcId="{C6C26E3F-7500-4D27-9B1F-19640D79154C}" destId="{51B7192E-2181-4B7B-8CE4-607A93FD9249}" srcOrd="3" destOrd="0" presId="urn:microsoft.com/office/officeart/2005/8/layout/default"/>
    <dgm:cxn modelId="{201D8D55-CAD7-4C3C-A836-B8B766469186}" type="presParOf" srcId="{C6C26E3F-7500-4D27-9B1F-19640D79154C}" destId="{791482C4-6C00-4B96-A57C-7F449806139E}" srcOrd="4" destOrd="0" presId="urn:microsoft.com/office/officeart/2005/8/layout/default"/>
    <dgm:cxn modelId="{C3BAA726-B7D7-416E-B092-1F1451198B15}" type="presParOf" srcId="{C6C26E3F-7500-4D27-9B1F-19640D79154C}" destId="{F61818E2-9DB3-4B5F-88C4-58EEA58258E1}" srcOrd="5" destOrd="0" presId="urn:microsoft.com/office/officeart/2005/8/layout/default"/>
    <dgm:cxn modelId="{4325F49F-2C42-478C-B43B-61F8E95D493B}" type="presParOf" srcId="{C6C26E3F-7500-4D27-9B1F-19640D79154C}" destId="{86BBD1BD-008F-4BBA-8436-BBAB89E3B333}" srcOrd="6" destOrd="0" presId="urn:microsoft.com/office/officeart/2005/8/layout/default"/>
    <dgm:cxn modelId="{F030FEAC-F627-4537-AF8F-9AD7C95695E5}" type="presParOf" srcId="{C6C26E3F-7500-4D27-9B1F-19640D79154C}" destId="{999D6AEE-9B68-43F0-A592-4939B45D30CB}" srcOrd="7" destOrd="0" presId="urn:microsoft.com/office/officeart/2005/8/layout/default"/>
    <dgm:cxn modelId="{66ACA13D-FA5E-4BA7-BE5F-BC2DA589EDC1}" type="presParOf" srcId="{C6C26E3F-7500-4D27-9B1F-19640D79154C}" destId="{909BA71A-F1C9-4CFD-90F4-5491727056E2}" srcOrd="8" destOrd="0" presId="urn:microsoft.com/office/officeart/2005/8/layout/default"/>
    <dgm:cxn modelId="{E0EF759A-A0BF-425E-B973-8919EFA7E643}" type="presParOf" srcId="{C6C26E3F-7500-4D27-9B1F-19640D79154C}" destId="{92E289EE-9BF9-4993-A6FA-F62FE640633C}" srcOrd="9" destOrd="0" presId="urn:microsoft.com/office/officeart/2005/8/layout/default"/>
    <dgm:cxn modelId="{BDA57149-DE2A-4549-9217-EE3233F91941}" type="presParOf" srcId="{C6C26E3F-7500-4D27-9B1F-19640D79154C}" destId="{F937E30F-D87D-47D1-A382-1AFB0A913D5B}" srcOrd="10" destOrd="0" presId="urn:microsoft.com/office/officeart/2005/8/layout/default"/>
    <dgm:cxn modelId="{280CE593-B6D5-442F-B44D-CDA54E108976}" type="presParOf" srcId="{C6C26E3F-7500-4D27-9B1F-19640D79154C}" destId="{CEFA7F33-D3D9-4783-971E-F6CD55413C9B}" srcOrd="11" destOrd="0" presId="urn:microsoft.com/office/officeart/2005/8/layout/default"/>
    <dgm:cxn modelId="{1C4A0B60-F15A-4D87-A685-4059F361DF95}" type="presParOf" srcId="{C6C26E3F-7500-4D27-9B1F-19640D79154C}" destId="{7E1590E5-9756-4BAF-836A-B0D220F1F5B7}" srcOrd="1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15B312-D420-4CC7-801A-5B0CE247400F}">
      <dsp:nvSpPr>
        <dsp:cNvPr id="0" name=""/>
        <dsp:cNvSpPr/>
      </dsp:nvSpPr>
      <dsp:spPr>
        <a:xfrm>
          <a:off x="0" y="90865"/>
          <a:ext cx="8006443" cy="129285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rtl="0">
            <a:lnSpc>
              <a:spcPct val="90000"/>
            </a:lnSpc>
            <a:spcBef>
              <a:spcPct val="0"/>
            </a:spcBef>
            <a:spcAft>
              <a:spcPct val="35000"/>
            </a:spcAft>
            <a:buNone/>
          </a:pPr>
          <a:r>
            <a:rPr lang="en-US" sz="3200" b="1" kern="1200" dirty="0">
              <a:effectLst>
                <a:outerShdw blurRad="38100" dist="38100" dir="2700000" algn="tl">
                  <a:srgbClr val="000000">
                    <a:alpha val="43137"/>
                  </a:srgbClr>
                </a:outerShdw>
              </a:effectLst>
            </a:rPr>
            <a:t>Restrictions on personal and professional service contracts</a:t>
          </a:r>
        </a:p>
      </dsp:txBody>
      <dsp:txXfrm>
        <a:off x="63112" y="153977"/>
        <a:ext cx="7880219" cy="1166626"/>
      </dsp:txXfrm>
    </dsp:sp>
    <dsp:sp modelId="{CD54658B-59A2-40E5-AFD1-BDDE21A5B539}">
      <dsp:nvSpPr>
        <dsp:cNvPr id="0" name=""/>
        <dsp:cNvSpPr/>
      </dsp:nvSpPr>
      <dsp:spPr>
        <a:xfrm>
          <a:off x="0" y="1570915"/>
          <a:ext cx="8006443" cy="1292850"/>
        </a:xfrm>
        <a:prstGeom prst="roundRect">
          <a:avLst/>
        </a:prstGeom>
        <a:gradFill rotWithShape="0">
          <a:gsLst>
            <a:gs pos="0">
              <a:schemeClr val="accent5">
                <a:hueOff val="-3676672"/>
                <a:satOff val="-5114"/>
                <a:lumOff val="-1961"/>
                <a:alphaOff val="0"/>
                <a:satMod val="103000"/>
                <a:lumMod val="102000"/>
                <a:tint val="94000"/>
              </a:schemeClr>
            </a:gs>
            <a:gs pos="50000">
              <a:schemeClr val="accent5">
                <a:hueOff val="-3676672"/>
                <a:satOff val="-5114"/>
                <a:lumOff val="-1961"/>
                <a:alphaOff val="0"/>
                <a:satMod val="110000"/>
                <a:lumMod val="100000"/>
                <a:shade val="100000"/>
              </a:schemeClr>
            </a:gs>
            <a:gs pos="100000">
              <a:schemeClr val="accent5">
                <a:hueOff val="-3676672"/>
                <a:satOff val="-5114"/>
                <a:lumOff val="-1961"/>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rtl="0">
            <a:lnSpc>
              <a:spcPct val="90000"/>
            </a:lnSpc>
            <a:spcBef>
              <a:spcPct val="0"/>
            </a:spcBef>
            <a:spcAft>
              <a:spcPct val="35000"/>
            </a:spcAft>
            <a:buNone/>
          </a:pPr>
          <a:r>
            <a:rPr lang="en-US" sz="3200" b="1" kern="1200" dirty="0">
              <a:effectLst>
                <a:outerShdw blurRad="38100" dist="38100" dir="2700000" algn="tl">
                  <a:srgbClr val="000000">
                    <a:alpha val="43137"/>
                  </a:srgbClr>
                </a:outerShdw>
              </a:effectLst>
            </a:rPr>
            <a:t>Restrictions imposed by original contract</a:t>
          </a:r>
        </a:p>
      </dsp:txBody>
      <dsp:txXfrm>
        <a:off x="63112" y="1634027"/>
        <a:ext cx="7880219" cy="1166626"/>
      </dsp:txXfrm>
    </dsp:sp>
    <dsp:sp modelId="{EA4314A5-125C-417E-8778-1BADE7DC3157}">
      <dsp:nvSpPr>
        <dsp:cNvPr id="0" name=""/>
        <dsp:cNvSpPr/>
      </dsp:nvSpPr>
      <dsp:spPr>
        <a:xfrm>
          <a:off x="0" y="3050965"/>
          <a:ext cx="8006443" cy="1292850"/>
        </a:xfrm>
        <a:prstGeom prst="roundRect">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rtl="0">
            <a:lnSpc>
              <a:spcPct val="90000"/>
            </a:lnSpc>
            <a:spcBef>
              <a:spcPct val="0"/>
            </a:spcBef>
            <a:spcAft>
              <a:spcPct val="35000"/>
            </a:spcAft>
            <a:buNone/>
          </a:pPr>
          <a:r>
            <a:rPr lang="en-US" sz="3200" b="1" kern="1200" dirty="0">
              <a:effectLst>
                <a:outerShdw blurRad="38100" dist="38100" dir="2700000" algn="tl">
                  <a:srgbClr val="000000">
                    <a:alpha val="43137"/>
                  </a:srgbClr>
                </a:outerShdw>
              </a:effectLst>
            </a:rPr>
            <a:t>Restrictions imposed by law</a:t>
          </a:r>
        </a:p>
      </dsp:txBody>
      <dsp:txXfrm>
        <a:off x="63112" y="3114077"/>
        <a:ext cx="7880219" cy="11666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3E2F14-67D2-41A7-8FDA-4FD36E4B30D1}">
      <dsp:nvSpPr>
        <dsp:cNvPr id="0" name=""/>
        <dsp:cNvSpPr/>
      </dsp:nvSpPr>
      <dsp:spPr>
        <a:xfrm>
          <a:off x="495061" y="645"/>
          <a:ext cx="2262336" cy="1357401"/>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dirty="0">
              <a:effectLst>
                <a:outerShdw blurRad="38100" dist="38100" dir="2700000" algn="tl">
                  <a:srgbClr val="000000">
                    <a:alpha val="43137"/>
                  </a:srgbClr>
                </a:outerShdw>
              </a:effectLst>
            </a:rPr>
            <a:t>Fraudulent misrepresentation</a:t>
          </a:r>
        </a:p>
      </dsp:txBody>
      <dsp:txXfrm>
        <a:off x="495061" y="645"/>
        <a:ext cx="2262336" cy="1357401"/>
      </dsp:txXfrm>
    </dsp:sp>
    <dsp:sp modelId="{B6BEED32-03DD-49DB-B2D1-196AA456F560}">
      <dsp:nvSpPr>
        <dsp:cNvPr id="0" name=""/>
        <dsp:cNvSpPr/>
      </dsp:nvSpPr>
      <dsp:spPr>
        <a:xfrm>
          <a:off x="2983631" y="645"/>
          <a:ext cx="2262336" cy="1357401"/>
        </a:xfrm>
        <a:prstGeom prst="rect">
          <a:avLst/>
        </a:prstGeom>
        <a:gradFill rotWithShape="0">
          <a:gsLst>
            <a:gs pos="0">
              <a:schemeClr val="accent5">
                <a:hueOff val="-1225557"/>
                <a:satOff val="-1705"/>
                <a:lumOff val="-654"/>
                <a:alphaOff val="0"/>
                <a:satMod val="103000"/>
                <a:lumMod val="102000"/>
                <a:tint val="94000"/>
              </a:schemeClr>
            </a:gs>
            <a:gs pos="50000">
              <a:schemeClr val="accent5">
                <a:hueOff val="-1225557"/>
                <a:satOff val="-1705"/>
                <a:lumOff val="-654"/>
                <a:alphaOff val="0"/>
                <a:satMod val="110000"/>
                <a:lumMod val="100000"/>
                <a:shade val="100000"/>
              </a:schemeClr>
            </a:gs>
            <a:gs pos="100000">
              <a:schemeClr val="accent5">
                <a:hueOff val="-1225557"/>
                <a:satOff val="-1705"/>
                <a:lumOff val="-654"/>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0">
            <a:lnSpc>
              <a:spcPct val="90000"/>
            </a:lnSpc>
            <a:spcBef>
              <a:spcPct val="0"/>
            </a:spcBef>
            <a:spcAft>
              <a:spcPct val="35000"/>
            </a:spcAft>
            <a:buNone/>
          </a:pPr>
          <a:r>
            <a:rPr lang="en-US" sz="2100" b="1" kern="1200" dirty="0">
              <a:effectLst>
                <a:outerShdw blurRad="38100" dist="38100" dir="2700000" algn="tl">
                  <a:srgbClr val="000000">
                    <a:alpha val="43137"/>
                  </a:srgbClr>
                </a:outerShdw>
              </a:effectLst>
            </a:rPr>
            <a:t>Nominal damages</a:t>
          </a:r>
        </a:p>
      </dsp:txBody>
      <dsp:txXfrm>
        <a:off x="2983631" y="645"/>
        <a:ext cx="2262336" cy="1357401"/>
      </dsp:txXfrm>
    </dsp:sp>
    <dsp:sp modelId="{791482C4-6C00-4B96-A57C-7F449806139E}">
      <dsp:nvSpPr>
        <dsp:cNvPr id="0" name=""/>
        <dsp:cNvSpPr/>
      </dsp:nvSpPr>
      <dsp:spPr>
        <a:xfrm>
          <a:off x="5472201" y="645"/>
          <a:ext cx="2262336" cy="1357401"/>
        </a:xfrm>
        <a:prstGeom prst="rect">
          <a:avLst/>
        </a:prstGeom>
        <a:gradFill rotWithShape="0">
          <a:gsLst>
            <a:gs pos="0">
              <a:schemeClr val="accent5">
                <a:hueOff val="-2451115"/>
                <a:satOff val="-3409"/>
                <a:lumOff val="-1307"/>
                <a:alphaOff val="0"/>
                <a:satMod val="103000"/>
                <a:lumMod val="102000"/>
                <a:tint val="94000"/>
              </a:schemeClr>
            </a:gs>
            <a:gs pos="50000">
              <a:schemeClr val="accent5">
                <a:hueOff val="-2451115"/>
                <a:satOff val="-3409"/>
                <a:lumOff val="-1307"/>
                <a:alphaOff val="0"/>
                <a:satMod val="110000"/>
                <a:lumMod val="100000"/>
                <a:shade val="100000"/>
              </a:schemeClr>
            </a:gs>
            <a:gs pos="100000">
              <a:schemeClr val="accent5">
                <a:hueOff val="-2451115"/>
                <a:satOff val="-3409"/>
                <a:lumOff val="-1307"/>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0">
            <a:lnSpc>
              <a:spcPct val="90000"/>
            </a:lnSpc>
            <a:spcBef>
              <a:spcPct val="0"/>
            </a:spcBef>
            <a:spcAft>
              <a:spcPct val="35000"/>
            </a:spcAft>
            <a:buNone/>
          </a:pPr>
          <a:r>
            <a:rPr lang="en-US" sz="2100" b="1" kern="1200" dirty="0">
              <a:effectLst>
                <a:outerShdw blurRad="38100" dist="38100" dir="2700000" algn="tl">
                  <a:srgbClr val="000000">
                    <a:alpha val="43137"/>
                  </a:srgbClr>
                </a:outerShdw>
              </a:effectLst>
            </a:rPr>
            <a:t>Present and future damages</a:t>
          </a:r>
        </a:p>
      </dsp:txBody>
      <dsp:txXfrm>
        <a:off x="5472201" y="645"/>
        <a:ext cx="2262336" cy="1357401"/>
      </dsp:txXfrm>
    </dsp:sp>
    <dsp:sp modelId="{86BBD1BD-008F-4BBA-8436-BBAB89E3B333}">
      <dsp:nvSpPr>
        <dsp:cNvPr id="0" name=""/>
        <dsp:cNvSpPr/>
      </dsp:nvSpPr>
      <dsp:spPr>
        <a:xfrm>
          <a:off x="495061" y="1584280"/>
          <a:ext cx="2262336" cy="1357401"/>
        </a:xfrm>
        <a:prstGeom prst="rect">
          <a:avLst/>
        </a:prstGeom>
        <a:gradFill rotWithShape="0">
          <a:gsLst>
            <a:gs pos="0">
              <a:schemeClr val="accent5">
                <a:hueOff val="-3676672"/>
                <a:satOff val="-5114"/>
                <a:lumOff val="-1961"/>
                <a:alphaOff val="0"/>
                <a:satMod val="103000"/>
                <a:lumMod val="102000"/>
                <a:tint val="94000"/>
              </a:schemeClr>
            </a:gs>
            <a:gs pos="50000">
              <a:schemeClr val="accent5">
                <a:hueOff val="-3676672"/>
                <a:satOff val="-5114"/>
                <a:lumOff val="-1961"/>
                <a:alphaOff val="0"/>
                <a:satMod val="110000"/>
                <a:lumMod val="100000"/>
                <a:shade val="100000"/>
              </a:schemeClr>
            </a:gs>
            <a:gs pos="100000">
              <a:schemeClr val="accent5">
                <a:hueOff val="-3676672"/>
                <a:satOff val="-5114"/>
                <a:lumOff val="-1961"/>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0">
            <a:lnSpc>
              <a:spcPct val="90000"/>
            </a:lnSpc>
            <a:spcBef>
              <a:spcPct val="0"/>
            </a:spcBef>
            <a:spcAft>
              <a:spcPct val="35000"/>
            </a:spcAft>
            <a:buNone/>
          </a:pPr>
          <a:r>
            <a:rPr lang="en-US" sz="2100" b="1" kern="1200" dirty="0">
              <a:effectLst>
                <a:outerShdw blurRad="38100" dist="38100" dir="2700000" algn="tl">
                  <a:srgbClr val="000000">
                    <a:alpha val="43137"/>
                  </a:srgbClr>
                </a:outerShdw>
              </a:effectLst>
            </a:rPr>
            <a:t>Liquidated damages</a:t>
          </a:r>
        </a:p>
      </dsp:txBody>
      <dsp:txXfrm>
        <a:off x="495061" y="1584280"/>
        <a:ext cx="2262336" cy="1357401"/>
      </dsp:txXfrm>
    </dsp:sp>
    <dsp:sp modelId="{909BA71A-F1C9-4CFD-90F4-5491727056E2}">
      <dsp:nvSpPr>
        <dsp:cNvPr id="0" name=""/>
        <dsp:cNvSpPr/>
      </dsp:nvSpPr>
      <dsp:spPr>
        <a:xfrm>
          <a:off x="2983631" y="1584280"/>
          <a:ext cx="2262336" cy="1357401"/>
        </a:xfrm>
        <a:prstGeom prst="rect">
          <a:avLst/>
        </a:prstGeom>
        <a:gradFill rotWithShape="0">
          <a:gsLst>
            <a:gs pos="0">
              <a:schemeClr val="accent5">
                <a:hueOff val="-4902230"/>
                <a:satOff val="-6819"/>
                <a:lumOff val="-2615"/>
                <a:alphaOff val="0"/>
                <a:satMod val="103000"/>
                <a:lumMod val="102000"/>
                <a:tint val="94000"/>
              </a:schemeClr>
            </a:gs>
            <a:gs pos="50000">
              <a:schemeClr val="accent5">
                <a:hueOff val="-4902230"/>
                <a:satOff val="-6819"/>
                <a:lumOff val="-2615"/>
                <a:alphaOff val="0"/>
                <a:satMod val="110000"/>
                <a:lumMod val="100000"/>
                <a:shade val="100000"/>
              </a:schemeClr>
            </a:gs>
            <a:gs pos="100000">
              <a:schemeClr val="accent5">
                <a:hueOff val="-4902230"/>
                <a:satOff val="-6819"/>
                <a:lumOff val="-2615"/>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0">
            <a:lnSpc>
              <a:spcPct val="90000"/>
            </a:lnSpc>
            <a:spcBef>
              <a:spcPct val="0"/>
            </a:spcBef>
            <a:spcAft>
              <a:spcPct val="35000"/>
            </a:spcAft>
            <a:buNone/>
          </a:pPr>
          <a:r>
            <a:rPr lang="en-US" sz="2100" b="1" kern="1200" dirty="0">
              <a:effectLst>
                <a:outerShdw blurRad="38100" dist="38100" dir="2700000" algn="tl">
                  <a:srgbClr val="000000">
                    <a:alpha val="43137"/>
                  </a:srgbClr>
                </a:outerShdw>
              </a:effectLst>
            </a:rPr>
            <a:t>Damages under </a:t>
          </a:r>
          <a:r>
            <a:rPr lang="en-US" sz="2100" b="1" i="1" kern="1200" dirty="0">
              <a:effectLst>
                <a:outerShdw blurRad="38100" dist="38100" dir="2700000" algn="tl">
                  <a:srgbClr val="000000">
                    <a:alpha val="43137"/>
                  </a:srgbClr>
                </a:outerShdw>
              </a:effectLst>
            </a:rPr>
            <a:t>quantum </a:t>
          </a:r>
          <a:r>
            <a:rPr lang="en-US" sz="2100" b="1" i="1" kern="1200" dirty="0" err="1">
              <a:effectLst>
                <a:outerShdw blurRad="38100" dist="38100" dir="2700000" algn="tl">
                  <a:srgbClr val="000000">
                    <a:alpha val="43137"/>
                  </a:srgbClr>
                </a:outerShdw>
              </a:effectLst>
            </a:rPr>
            <a:t>meruit</a:t>
          </a:r>
          <a:endParaRPr lang="en-US" sz="2100" b="1" kern="1200" dirty="0">
            <a:effectLst>
              <a:outerShdw blurRad="38100" dist="38100" dir="2700000" algn="tl">
                <a:srgbClr val="000000">
                  <a:alpha val="43137"/>
                </a:srgbClr>
              </a:outerShdw>
            </a:effectLst>
          </a:endParaRPr>
        </a:p>
      </dsp:txBody>
      <dsp:txXfrm>
        <a:off x="2983631" y="1584280"/>
        <a:ext cx="2262336" cy="1357401"/>
      </dsp:txXfrm>
    </dsp:sp>
    <dsp:sp modelId="{F937E30F-D87D-47D1-A382-1AFB0A913D5B}">
      <dsp:nvSpPr>
        <dsp:cNvPr id="0" name=""/>
        <dsp:cNvSpPr/>
      </dsp:nvSpPr>
      <dsp:spPr>
        <a:xfrm>
          <a:off x="5472201" y="1584280"/>
          <a:ext cx="2262336" cy="1357401"/>
        </a:xfrm>
        <a:prstGeom prst="rect">
          <a:avLst/>
        </a:prstGeom>
        <a:gradFill rotWithShape="0">
          <a:gsLst>
            <a:gs pos="0">
              <a:schemeClr val="accent5">
                <a:hueOff val="-6127787"/>
                <a:satOff val="-8523"/>
                <a:lumOff val="-3268"/>
                <a:alphaOff val="0"/>
                <a:satMod val="103000"/>
                <a:lumMod val="102000"/>
                <a:tint val="94000"/>
              </a:schemeClr>
            </a:gs>
            <a:gs pos="50000">
              <a:schemeClr val="accent5">
                <a:hueOff val="-6127787"/>
                <a:satOff val="-8523"/>
                <a:lumOff val="-3268"/>
                <a:alphaOff val="0"/>
                <a:satMod val="110000"/>
                <a:lumMod val="100000"/>
                <a:shade val="100000"/>
              </a:schemeClr>
            </a:gs>
            <a:gs pos="100000">
              <a:schemeClr val="accent5">
                <a:hueOff val="-6127787"/>
                <a:satOff val="-8523"/>
                <a:lumOff val="-3268"/>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0">
            <a:lnSpc>
              <a:spcPct val="90000"/>
            </a:lnSpc>
            <a:spcBef>
              <a:spcPct val="0"/>
            </a:spcBef>
            <a:spcAft>
              <a:spcPct val="35000"/>
            </a:spcAft>
            <a:buNone/>
          </a:pPr>
          <a:r>
            <a:rPr lang="en-US" sz="2100" b="1" kern="1200" dirty="0">
              <a:effectLst>
                <a:outerShdw blurRad="38100" dist="38100" dir="2700000" algn="tl">
                  <a:srgbClr val="000000">
                    <a:alpha val="43137"/>
                  </a:srgbClr>
                </a:outerShdw>
              </a:effectLst>
            </a:rPr>
            <a:t>Speculative damages</a:t>
          </a:r>
        </a:p>
      </dsp:txBody>
      <dsp:txXfrm>
        <a:off x="5472201" y="1584280"/>
        <a:ext cx="2262336" cy="1357401"/>
      </dsp:txXfrm>
    </dsp:sp>
    <dsp:sp modelId="{7E1590E5-9756-4BAF-836A-B0D220F1F5B7}">
      <dsp:nvSpPr>
        <dsp:cNvPr id="0" name=""/>
        <dsp:cNvSpPr/>
      </dsp:nvSpPr>
      <dsp:spPr>
        <a:xfrm>
          <a:off x="2983631" y="3167916"/>
          <a:ext cx="2262336" cy="1357401"/>
        </a:xfrm>
        <a:prstGeom prst="rect">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0">
            <a:lnSpc>
              <a:spcPct val="90000"/>
            </a:lnSpc>
            <a:spcBef>
              <a:spcPct val="0"/>
            </a:spcBef>
            <a:spcAft>
              <a:spcPct val="35000"/>
            </a:spcAft>
            <a:buNone/>
          </a:pPr>
          <a:r>
            <a:rPr lang="en-US" sz="2100" b="1" kern="1200" dirty="0">
              <a:effectLst>
                <a:outerShdw blurRad="38100" dist="38100" dir="2700000" algn="tl">
                  <a:srgbClr val="000000">
                    <a:alpha val="43137"/>
                  </a:srgbClr>
                </a:outerShdw>
              </a:effectLst>
            </a:rPr>
            <a:t>Mitigation of damages</a:t>
          </a:r>
        </a:p>
      </dsp:txBody>
      <dsp:txXfrm>
        <a:off x="2983631" y="3167916"/>
        <a:ext cx="2262336" cy="1357401"/>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12/3/2018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231974A-EF72-4BB1-89C6-68266BF2E94E}" type="slidenum">
              <a:rPr lang="en-US" altLang="en-US"/>
              <a:pPr eaLnBrk="1" hangingPunct="1"/>
              <a:t>2</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8993560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 fraudulent conveyance occurs, the assignor’s creditors could have the assignment rescinded.</a:t>
            </a:r>
          </a:p>
        </p:txBody>
      </p:sp>
      <p:sp>
        <p:nvSpPr>
          <p:cNvPr id="4" name="Slide Number Placeholder 3"/>
          <p:cNvSpPr>
            <a:spLocks noGrp="1"/>
          </p:cNvSpPr>
          <p:nvPr>
            <p:ph type="sldNum" sz="quarter" idx="5"/>
          </p:nvPr>
        </p:nvSpPr>
        <p:spPr/>
        <p:txBody>
          <a:bodyPr/>
          <a:lstStyle/>
          <a:p>
            <a:fld id="{5B1CC8F4-5623-496C-8F2C-A5D22BD68D8F}" type="slidenum">
              <a:rPr lang="en-US" smtClean="0"/>
              <a:t>16</a:t>
            </a:fld>
            <a:endParaRPr lang="en-US" dirty="0"/>
          </a:p>
        </p:txBody>
      </p:sp>
    </p:spTree>
    <p:extLst>
      <p:ext uri="{BB962C8B-B14F-4D97-AF65-F5344CB8AC3E}">
        <p14:creationId xmlns:p14="http://schemas.microsoft.com/office/powerpoint/2010/main" val="2386397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Figure 12-1 gives a visual representation of the relationships that developed during this assignment process. [See: Fed. Home Loan Mtge. Corp. v. Schwartzwald, 134 Ohio St.3d 13, 2012-Ohio-5017.]</a:t>
            </a:r>
          </a:p>
        </p:txBody>
      </p:sp>
      <p:sp>
        <p:nvSpPr>
          <p:cNvPr id="4" name="Slide Number Placeholder 3"/>
          <p:cNvSpPr>
            <a:spLocks noGrp="1"/>
          </p:cNvSpPr>
          <p:nvPr>
            <p:ph type="sldNum" sz="quarter" idx="10"/>
          </p:nvPr>
        </p:nvSpPr>
        <p:spPr/>
        <p:txBody>
          <a:bodyPr/>
          <a:lstStyle/>
          <a:p>
            <a:fld id="{5B1CC8F4-5623-496C-8F2C-A5D22BD68D8F}" type="slidenum">
              <a:rPr lang="en-US" smtClean="0"/>
              <a:t>17</a:t>
            </a:fld>
            <a:endParaRPr lang="en-US" dirty="0"/>
          </a:p>
        </p:txBody>
      </p:sp>
    </p:spTree>
    <p:extLst>
      <p:ext uri="{BB962C8B-B14F-4D97-AF65-F5344CB8AC3E}">
        <p14:creationId xmlns:p14="http://schemas.microsoft.com/office/powerpoint/2010/main" val="7638737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0F5EA2A-504A-4232-8013-C6DC80A49C8C}" type="slidenum">
              <a:rPr lang="en-US" altLang="en-US"/>
              <a:pPr eaLnBrk="1" hangingPunct="1"/>
              <a:t>24</a:t>
            </a:fld>
            <a:endParaRPr lang="en-US" alt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r>
              <a:rPr lang="en-US" altLang="en-US" dirty="0">
                <a:latin typeface="Arial" panose="020B0604020202020204" pitchFamily="34" charset="0"/>
              </a:rPr>
              <a:t>A party may not delegate duties that are of a personal or professional nature. </a:t>
            </a:r>
            <a:r>
              <a:rPr lang="en-US" altLang="en-US" i="1" dirty="0">
                <a:latin typeface="Arial" panose="020B0604020202020204" pitchFamily="34" charset="0"/>
              </a:rPr>
              <a:t>Personal, </a:t>
            </a:r>
            <a:r>
              <a:rPr lang="en-US" altLang="en-US" dirty="0">
                <a:latin typeface="Arial" panose="020B0604020202020204" pitchFamily="34" charset="0"/>
              </a:rPr>
              <a:t>in this context, means “other than routine.” Parties to a contract may include a condition that will not allow its assignment. Some courts have held that a restriction against the assignment of a debt owed by the obligor robs the assignor of a property right guaranteed by law and would be contrary to public policy. Assignments, in special situations, may be restricted by law or declared void because they are contrary to public policy.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245363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9693426-2669-49A8-9A1B-809C694FA42B}" type="slidenum">
              <a:rPr lang="en-US" altLang="en-US"/>
              <a:pPr eaLnBrk="1" hangingPunct="1"/>
              <a:t>26</a:t>
            </a:fld>
            <a:endParaRPr lang="en-US" alt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r>
              <a:rPr lang="en-US" altLang="en-US" dirty="0">
                <a:latin typeface="Arial" panose="020B0604020202020204" pitchFamily="34" charset="0"/>
              </a:rPr>
              <a:t>When performance occurs, the obligations of the parties end. Sometimes, however, the parties do not perform in a timely or satisfactory manner. At other times, they perform partially but not completely. At still other times, they do not perform at all.</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76695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B857A45-663E-4A76-A55B-DA567969FBD6}" type="slidenum">
              <a:rPr lang="en-US" altLang="en-US"/>
              <a:pPr eaLnBrk="1" hangingPunct="1"/>
              <a:t>27</a:t>
            </a:fld>
            <a:endParaRPr lang="en-US" altLang="en-US" dirty="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reasonable time. See next slide.</a:t>
            </a:r>
          </a:p>
        </p:txBody>
      </p:sp>
    </p:spTree>
    <p:extLst>
      <p:ext uri="{BB962C8B-B14F-4D97-AF65-F5344CB8AC3E}">
        <p14:creationId xmlns:p14="http://schemas.microsoft.com/office/powerpoint/2010/main" val="28639905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ED61007-C03C-4758-9714-73B248D853F7}" type="slidenum">
              <a:rPr lang="en-US" altLang="en-US"/>
              <a:pPr eaLnBrk="1" hangingPunct="1"/>
              <a:t>28</a:t>
            </a:fld>
            <a:endParaRPr lang="en-US" altLang="en-US"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After reviewing the section on time for performance, solicit class opinions about reasonable periods of time for various contractual situations. After a period of time has been determined, alter the contract in question so that the time requirements are more or less stringent.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833669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FE1D1F4-20FB-4631-AE6C-7F95F882DACC}" type="slidenum">
              <a:rPr lang="en-US" altLang="en-US"/>
              <a:pPr eaLnBrk="1" hangingPunct="1"/>
              <a:t>29</a:t>
            </a:fld>
            <a:endParaRPr lang="en-US" altLang="en-US" dirty="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complete performance. See slide 12-30.</a:t>
            </a:r>
          </a:p>
        </p:txBody>
      </p:sp>
    </p:spTree>
    <p:extLst>
      <p:ext uri="{BB962C8B-B14F-4D97-AF65-F5344CB8AC3E}">
        <p14:creationId xmlns:p14="http://schemas.microsoft.com/office/powerpoint/2010/main" val="37517650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A99BF9D-8D9D-4759-8130-B9EF8661F311}" type="slidenum">
              <a:rPr lang="en-US" altLang="en-US"/>
              <a:pPr eaLnBrk="1" hangingPunct="1"/>
              <a:t>30</a:t>
            </a:fld>
            <a:endParaRPr lang="en-US" altLang="en-US" dirty="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Determining satisfactory performance can involve some interpretation, especially in disputes regarding personal taste. Students can learn about the difficulty of establishing objective standards in a contract by simulating a legal dispute over performance. Select students to act as judge and jury. Then have the remainder of the class develop a common contractual situation in which there might be a dispute over satisfactory performance, such as an interior decorating job. One half of this group should act as defendants and the other half as plaintiffs. The students should organize their cases and present them to the mock judge and jury for a ruling.</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558411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571E810-B3A2-4DEB-9FE9-72781D17C68C}" type="slidenum">
              <a:rPr lang="en-US" altLang="en-US"/>
              <a:pPr eaLnBrk="1" hangingPunct="1"/>
              <a:t>31</a:t>
            </a:fld>
            <a:endParaRPr lang="en-US" alt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r>
              <a:rPr lang="en-US" altLang="en-US" dirty="0">
                <a:latin typeface="Arial" panose="020B0604020202020204" pitchFamily="34" charset="0"/>
              </a:rPr>
              <a:t>Complete performance terminates an agreement, freeing the parties of any further obligation.</a:t>
            </a:r>
          </a:p>
        </p:txBody>
      </p:sp>
    </p:spTree>
    <p:extLst>
      <p:ext uri="{BB962C8B-B14F-4D97-AF65-F5344CB8AC3E}">
        <p14:creationId xmlns:p14="http://schemas.microsoft.com/office/powerpoint/2010/main" val="31351985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6E14D73-9B55-4A7D-9AE7-EBF43AD68A0D}" type="slidenum">
              <a:rPr lang="en-US" altLang="en-US"/>
              <a:pPr eaLnBrk="1" hangingPunct="1"/>
              <a:t>32</a:t>
            </a:fld>
            <a:endParaRPr lang="en-US" altLang="en-US"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r>
              <a:rPr lang="en-US" altLang="en-US" dirty="0">
                <a:latin typeface="Arial" panose="020B0604020202020204" pitchFamily="34" charset="0"/>
              </a:rPr>
              <a:t>Ordinarily, substantial performance also serves to discharge the agreement but with one difference: A party who correctly complains that the other party’s performance has been substantial but not complete has the right to demand reimbursement from the offending party to correct those details that were not performed.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946758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5604694-30F4-4B95-9D0F-85F5141165C6}" type="slidenum">
              <a:rPr lang="en-US" altLang="en-US"/>
              <a:pPr eaLnBrk="1" hangingPunct="1"/>
              <a:t>4</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third party. See next slide.</a:t>
            </a:r>
          </a:p>
        </p:txBody>
      </p:sp>
    </p:spTree>
    <p:extLst>
      <p:ext uri="{BB962C8B-B14F-4D97-AF65-F5344CB8AC3E}">
        <p14:creationId xmlns:p14="http://schemas.microsoft.com/office/powerpoint/2010/main" val="10246083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D1D4930-5892-453E-B9D7-E3664CD18DC6}" type="slidenum">
              <a:rPr lang="en-US" altLang="en-US"/>
              <a:pPr eaLnBrk="1" hangingPunct="1"/>
              <a:t>33</a:t>
            </a:fld>
            <a:endParaRPr lang="en-US" altLang="en-US"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concurrent. See slide 12-35.</a:t>
            </a:r>
          </a:p>
        </p:txBody>
      </p:sp>
    </p:spTree>
    <p:extLst>
      <p:ext uri="{BB962C8B-B14F-4D97-AF65-F5344CB8AC3E}">
        <p14:creationId xmlns:p14="http://schemas.microsoft.com/office/powerpoint/2010/main" val="42576187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75CA96B-7430-4743-9F9C-760D116FA54F}" type="slidenum">
              <a:rPr lang="en-US" altLang="en-US"/>
              <a:pPr eaLnBrk="1" hangingPunct="1"/>
              <a:t>34</a:t>
            </a:fld>
            <a:endParaRPr lang="en-US" altLang="en-US"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r>
              <a:rPr lang="en-US" altLang="en-US" dirty="0">
                <a:latin typeface="Arial" panose="020B0604020202020204" pitchFamily="34" charset="0"/>
              </a:rPr>
              <a:t>In a </a:t>
            </a:r>
            <a:r>
              <a:rPr lang="en-US" altLang="en-US" i="1" dirty="0">
                <a:latin typeface="Arial" panose="020B0604020202020204" pitchFamily="34" charset="0"/>
              </a:rPr>
              <a:t>unilateral contract, </a:t>
            </a:r>
            <a:r>
              <a:rPr lang="en-US" altLang="en-US" dirty="0">
                <a:latin typeface="Arial" panose="020B0604020202020204" pitchFamily="34" charset="0"/>
              </a:rPr>
              <a:t>the performance of a condition precedent serves as the offeree’s acceptance of the offer. In a </a:t>
            </a:r>
            <a:r>
              <a:rPr lang="en-US" altLang="en-US" i="1" dirty="0">
                <a:latin typeface="Arial" panose="020B0604020202020204" pitchFamily="34" charset="0"/>
              </a:rPr>
              <a:t>bilateral contract, </a:t>
            </a:r>
            <a:r>
              <a:rPr lang="en-US" altLang="en-US" dirty="0">
                <a:latin typeface="Arial" panose="020B0604020202020204" pitchFamily="34" charset="0"/>
              </a:rPr>
              <a:t>it is a promise that if not performed leads to either rescission or termination of the entire agreement.</a:t>
            </a:r>
          </a:p>
        </p:txBody>
      </p:sp>
    </p:spTree>
    <p:extLst>
      <p:ext uri="{BB962C8B-B14F-4D97-AF65-F5344CB8AC3E}">
        <p14:creationId xmlns:p14="http://schemas.microsoft.com/office/powerpoint/2010/main" val="31089988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C26C29E-4C11-4FDB-85AC-22CE7F800792}" type="slidenum">
              <a:rPr lang="en-US" altLang="en-US"/>
              <a:pPr eaLnBrk="1" hangingPunct="1"/>
              <a:t>35</a:t>
            </a:fld>
            <a:endParaRPr lang="en-US" altLang="en-US"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Have students brainstorm everyday situations in which they make contracts involving conditions concurrent. For example, there is the promise to pay the pizza delivery person when the pizza arrives. Have students differentiate this situation from a condition subsequent (e.g., not paying if the pizza is delivered after a particular time). </a:t>
            </a:r>
          </a:p>
        </p:txBody>
      </p:sp>
    </p:spTree>
    <p:extLst>
      <p:ext uri="{BB962C8B-B14F-4D97-AF65-F5344CB8AC3E}">
        <p14:creationId xmlns:p14="http://schemas.microsoft.com/office/powerpoint/2010/main" val="6244166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09DCEE8-384C-47D3-A5CB-861C1D3E17BD}" type="slidenum">
              <a:rPr lang="en-US" altLang="en-US"/>
              <a:pPr eaLnBrk="1" hangingPunct="1"/>
              <a:t>36</a:t>
            </a:fld>
            <a:endParaRPr lang="en-US" altLang="en-US" dirty="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p>
          <a:p>
            <a:r>
              <a:rPr lang="en-US" altLang="en-US" dirty="0">
                <a:latin typeface="Arial" panose="020B0604020202020204" pitchFamily="34" charset="0"/>
              </a:rPr>
              <a:t>One form of the legal term </a:t>
            </a:r>
            <a:r>
              <a:rPr lang="en-US" altLang="en-US" i="1" dirty="0">
                <a:latin typeface="Arial" panose="020B0604020202020204" pitchFamily="34" charset="0"/>
              </a:rPr>
              <a:t>tender </a:t>
            </a:r>
            <a:r>
              <a:rPr lang="en-US" altLang="en-US" dirty="0">
                <a:latin typeface="Arial" panose="020B0604020202020204" pitchFamily="34" charset="0"/>
              </a:rPr>
              <a:t>describes an action. It refers to presenting something, usually money or service, for acceptance. As a noun, </a:t>
            </a:r>
            <a:r>
              <a:rPr lang="en-US" altLang="en-US" i="1" dirty="0">
                <a:latin typeface="Arial" panose="020B0604020202020204" pitchFamily="34" charset="0"/>
              </a:rPr>
              <a:t>tender </a:t>
            </a:r>
            <a:r>
              <a:rPr lang="en-US" altLang="en-US" dirty="0">
                <a:latin typeface="Arial" panose="020B0604020202020204" pitchFamily="34" charset="0"/>
              </a:rPr>
              <a:t>is the offer itself and not the payment or service that will satisfy the obligation in question. </a:t>
            </a:r>
          </a:p>
          <a:p>
            <a:r>
              <a:rPr lang="en-US" altLang="en-US" dirty="0">
                <a:latin typeface="Arial" panose="020B0604020202020204" pitchFamily="34" charset="0"/>
              </a:rPr>
              <a:t>Have students look on a dollar bill for the statement, “This note is legal tender for all debts, public and private.”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5143485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C434188-927B-4AAD-8F2E-6F3F1603A5C2}" type="slidenum">
              <a:rPr lang="en-US" altLang="en-US"/>
              <a:pPr eaLnBrk="1" hangingPunct="1"/>
              <a:t>37</a:t>
            </a:fld>
            <a:endParaRPr lang="en-US" altLang="en-US" dirty="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nonperformance. See next slide.</a:t>
            </a:r>
          </a:p>
        </p:txBody>
      </p:sp>
    </p:spTree>
    <p:extLst>
      <p:ext uri="{BB962C8B-B14F-4D97-AF65-F5344CB8AC3E}">
        <p14:creationId xmlns:p14="http://schemas.microsoft.com/office/powerpoint/2010/main" val="6503955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9F169B9-4A25-4697-B54C-E143F6091865}" type="slidenum">
              <a:rPr lang="en-US" altLang="en-US"/>
              <a:pPr eaLnBrk="1" hangingPunct="1"/>
              <a:t>38</a:t>
            </a:fld>
            <a:endParaRPr lang="en-US" altLang="en-US" dirty="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p:spPr>
        <p:txBody>
          <a:bodyPr/>
          <a:lstStyle/>
          <a:p>
            <a:r>
              <a:rPr lang="en-US" altLang="en-US" dirty="0">
                <a:latin typeface="Arial" panose="020B0604020202020204" pitchFamily="34" charset="0"/>
              </a:rPr>
              <a:t>Sometimes the failure to perform makes a party vulnerable to legal action. However, not every instance of nonperformance results in a legal action. Sometimes, nonperformance results from mutual agreement between the parties. At other times, nonperformance is excused because of conditions that make performance impossible or by operation of law.</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2625303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EC616B5-3B2A-43CF-A53D-55D04A1B838A}" type="slidenum">
              <a:rPr lang="en-US" altLang="en-US"/>
              <a:pPr eaLnBrk="1" hangingPunct="1"/>
              <a:t>39</a:t>
            </a:fld>
            <a:endParaRPr lang="en-US" altLang="en-US" dirty="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p:spPr>
        <p:txBody>
          <a:bodyPr/>
          <a:lstStyle/>
          <a:p>
            <a:r>
              <a:rPr lang="en-US" altLang="en-US" dirty="0">
                <a:latin typeface="Arial" panose="020B0604020202020204" pitchFamily="34" charset="0"/>
              </a:rPr>
              <a:t>Parties to a contract may stipulate the time and conditions for termination and discharge as part of their agreement. They also may subsequently agree not to do what they had originally promised. The latter is the case when there is a mutual rescission of the contract, a waiver of performance by one or more of the parties, a novation, or an accord and satisfaction to liquidate an outstanding debt or obligation.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3629681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DA02C5D-A79B-4D73-B6A2-453C7AAFE28D}" type="slidenum">
              <a:rPr lang="en-US" altLang="en-US"/>
              <a:pPr eaLnBrk="1" hangingPunct="1"/>
              <a:t>40</a:t>
            </a:fld>
            <a:endParaRPr lang="en-US" altLang="en-US" dirty="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p:spPr>
        <p:txBody>
          <a:bodyPr/>
          <a:lstStyle/>
          <a:p>
            <a:r>
              <a:rPr lang="en-US" altLang="en-US" dirty="0">
                <a:latin typeface="Arial" panose="020B0604020202020204" pitchFamily="34" charset="0"/>
              </a:rPr>
              <a:t>Contracting parties may, either before or after performance commences, rescind their contract as a result of further negotiation and by their mutual assent.</a:t>
            </a:r>
          </a:p>
        </p:txBody>
      </p:sp>
    </p:spTree>
    <p:extLst>
      <p:ext uri="{BB962C8B-B14F-4D97-AF65-F5344CB8AC3E}">
        <p14:creationId xmlns:p14="http://schemas.microsoft.com/office/powerpoint/2010/main" val="24032087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F676FC1-C8D4-44B6-8AB1-E6738001A39D}" type="slidenum">
              <a:rPr lang="en-US" altLang="en-US"/>
              <a:pPr eaLnBrk="1" hangingPunct="1"/>
              <a:t>41</a:t>
            </a:fld>
            <a:endParaRPr lang="en-US" altLang="en-US" dirty="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novation. See next slide.</a:t>
            </a:r>
          </a:p>
        </p:txBody>
      </p:sp>
    </p:spTree>
    <p:extLst>
      <p:ext uri="{BB962C8B-B14F-4D97-AF65-F5344CB8AC3E}">
        <p14:creationId xmlns:p14="http://schemas.microsoft.com/office/powerpoint/2010/main" val="41922369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7669CBA-ED40-49F9-B8F7-855220A32C03}" type="slidenum">
              <a:rPr lang="en-US" altLang="en-US"/>
              <a:pPr eaLnBrk="1" hangingPunct="1"/>
              <a:t>42</a:t>
            </a:fld>
            <a:endParaRPr lang="en-US" altLang="en-US" dirty="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p:spPr>
        <p:txBody>
          <a:bodyPr/>
          <a:lstStyle/>
          <a:p>
            <a:r>
              <a:rPr lang="en-US" altLang="en-US" dirty="0">
                <a:latin typeface="Arial" panose="020B0604020202020204" pitchFamily="34" charset="0"/>
              </a:rPr>
              <a:t>A waiver differs from a discharge by mutual rescission in that a waiver entails no obligation by the parties to return any consideration that may have been exchanged up to the moment of rescission. Discharge by waiver, when made, is complete in itself.</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899332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third party, also known as an </a:t>
            </a:r>
            <a:r>
              <a:rPr lang="en-US" b="1" dirty="0"/>
              <a:t>outside party</a:t>
            </a:r>
            <a:r>
              <a:rPr lang="en-US" dirty="0"/>
              <a:t>, is at times given benefits from a contract made between two or more other parties. Although not obligated by the agreement made between those in privity, third parties may have the legal right to enforce the benefits given to them by such agreements.</a:t>
            </a:r>
          </a:p>
        </p:txBody>
      </p:sp>
      <p:sp>
        <p:nvSpPr>
          <p:cNvPr id="4" name="Slide Number Placeholder 3"/>
          <p:cNvSpPr>
            <a:spLocks noGrp="1"/>
          </p:cNvSpPr>
          <p:nvPr>
            <p:ph type="sldNum" sz="quarter" idx="10"/>
          </p:nvPr>
        </p:nvSpPr>
        <p:spPr/>
        <p:txBody>
          <a:bodyPr/>
          <a:lstStyle/>
          <a:p>
            <a:fld id="{5B1CC8F4-5623-496C-8F2C-A5D22BD68D8F}" type="slidenum">
              <a:rPr lang="en-US" smtClean="0"/>
              <a:t>5</a:t>
            </a:fld>
            <a:endParaRPr lang="en-US" dirty="0"/>
          </a:p>
        </p:txBody>
      </p:sp>
    </p:spTree>
    <p:extLst>
      <p:ext uri="{BB962C8B-B14F-4D97-AF65-F5344CB8AC3E}">
        <p14:creationId xmlns:p14="http://schemas.microsoft.com/office/powerpoint/2010/main" val="12078180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9C9009D-832C-441A-919A-453D2C84624F}" type="slidenum">
              <a:rPr lang="en-US" altLang="en-US"/>
              <a:pPr eaLnBrk="1" hangingPunct="1"/>
              <a:t>43</a:t>
            </a:fld>
            <a:endParaRPr lang="en-US" altLang="en-US" dirty="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Discuss the different ways in which contractual agreements are discharged and examples of performance and nonperformance. Use the examples in the text to start students thinking and talking about their own experiences with contracts.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9081069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8F59013-C758-4A3B-BB85-AA0FC610FF13}" type="slidenum">
              <a:rPr lang="en-US" altLang="en-US"/>
              <a:pPr eaLnBrk="1" hangingPunct="1"/>
              <a:t>44</a:t>
            </a:fld>
            <a:endParaRPr lang="en-US" altLang="en-US" dirty="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p:spPr>
        <p:txBody>
          <a:bodyPr/>
          <a:lstStyle/>
          <a:p>
            <a:r>
              <a:rPr lang="en-US" altLang="en-US" dirty="0">
                <a:latin typeface="Arial" panose="020B0604020202020204" pitchFamily="34" charset="0"/>
              </a:rPr>
              <a:t>When the performance of a contract requires execution of acts declared illegal because of existing common law, statute, or public policy, the contract is void from its inception. When the performance of a contract is made illegal through the passing of laws subsequent to the formation of the contract, the contract is likewise declared void, and the parties are discharged. The death, insanity, or disability of a party obligated to perform an act that requires a special talent or skill terminates and discharges an agreement, including promises to perform by musicians, artists, writers, skilled craftspeople, and certain professionals.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7821811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82894A3-0952-49FD-96C0-2845EED6C0A3}" type="slidenum">
              <a:rPr lang="en-US" altLang="en-US"/>
              <a:pPr eaLnBrk="1" hangingPunct="1"/>
              <a:t>45</a:t>
            </a:fld>
            <a:endParaRPr lang="en-US" altLang="en-US" dirty="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p:spPr>
        <p:txBody>
          <a:bodyPr/>
          <a:lstStyle/>
          <a:p>
            <a:r>
              <a:rPr lang="en-US" altLang="en-US" dirty="0">
                <a:latin typeface="Arial" panose="020B0604020202020204" pitchFamily="34" charset="0"/>
              </a:rPr>
              <a:t>The doctrine is applied only in those cases in which a party recognizes and understands possible risks and accepts them in contemplation of performance.</a:t>
            </a:r>
          </a:p>
          <a:p>
            <a:endParaRPr lang="en-US" altLang="en-US" dirty="0">
              <a:latin typeface="Arial" panose="020B0604020202020204" pitchFamily="34" charset="0"/>
            </a:endParaRPr>
          </a:p>
          <a:p>
            <a:r>
              <a:rPr lang="en-US" altLang="en-US" b="1" dirty="0">
                <a:latin typeface="Arial" panose="020B0604020202020204" pitchFamily="34" charset="0"/>
              </a:rPr>
              <a:t>Background Information</a:t>
            </a:r>
          </a:p>
          <a:p>
            <a:r>
              <a:rPr lang="en-US" altLang="en-US" dirty="0">
                <a:latin typeface="Arial" panose="020B0604020202020204" pitchFamily="34" charset="0"/>
              </a:rPr>
              <a:t>In 1902, King Edward VII fell ill and was unable to attend his own coronation. Those who had paid high prices for positions along the processional route refused to pay the owners of the property. The frustration-of-purpose doctrine was created from this incident to release all parties from their contracts. </a:t>
            </a:r>
          </a:p>
        </p:txBody>
      </p:sp>
    </p:spTree>
    <p:extLst>
      <p:ext uri="{BB962C8B-B14F-4D97-AF65-F5344CB8AC3E}">
        <p14:creationId xmlns:p14="http://schemas.microsoft.com/office/powerpoint/2010/main" val="16686913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5223A48-F39B-4B00-94AF-0051F6EEEF45}" type="slidenum">
              <a:rPr lang="en-US" altLang="en-US"/>
              <a:pPr eaLnBrk="1" hangingPunct="1"/>
              <a:t>46</a:t>
            </a:fld>
            <a:endParaRPr lang="en-US" altLang="en-US" dirty="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r>
              <a:rPr lang="en-US" altLang="en-US" dirty="0">
                <a:latin typeface="Arial" panose="020B0604020202020204" pitchFamily="34" charset="0"/>
              </a:rPr>
              <a:t>Commercial impracticability is not the same as impossibility because the party still can perform the contract. It is just that the performance itself would cause a great deal of adversity. Also with commercial impracticability, the purpose of the contract is not undermined by the unforeseen event, so the frustration-of-purpose doctrine does not apply.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228959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9976904-9FAD-4BF2-9390-E6CBAEBE04C1}" type="slidenum">
              <a:rPr lang="en-US" altLang="en-US"/>
              <a:pPr eaLnBrk="1" hangingPunct="1"/>
              <a:t>47</a:t>
            </a:fld>
            <a:endParaRPr lang="en-US" altLang="en-US" dirty="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p:spPr>
        <p:txBody>
          <a:bodyPr/>
          <a:lstStyle/>
          <a:p>
            <a:r>
              <a:rPr lang="en-US" altLang="en-US" dirty="0">
                <a:latin typeface="Arial" panose="020B0604020202020204" pitchFamily="34" charset="0"/>
              </a:rPr>
              <a:t>Through the provisions of the Bankruptcy Reform Act, a discharge in bankruptcy from a court will be allowed as a defense against the collection of most, but not all, debts of the bankrupt. Therefore, most contractual obligations to pay money come to an end when a party files for bankruptcy. State statutes providing time limits within which suits may be brought are known as statutes of limitations. Each state sets its own time limits.</a:t>
            </a:r>
          </a:p>
          <a:p>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40531917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3FBE5DE-ADB7-4468-B268-E68BD1374038}" type="slidenum">
              <a:rPr lang="en-US" altLang="en-US"/>
              <a:pPr eaLnBrk="1" hangingPunct="1"/>
              <a:t>48</a:t>
            </a:fld>
            <a:endParaRPr lang="en-US" altLang="en-US" dirty="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p:spPr>
        <p:txBody>
          <a:bodyPr/>
          <a:lstStyle/>
          <a:p>
            <a:r>
              <a:rPr lang="en-US" altLang="en-US" dirty="0">
                <a:latin typeface="Arial" panose="020B0604020202020204" pitchFamily="34" charset="0"/>
              </a:rPr>
              <a:t>The repudiation must indicate a deliberate refusal to perform according to the terms of the contract. Breaches of this kind are also called </a:t>
            </a:r>
            <a:r>
              <a:rPr lang="en-US" altLang="en-US" i="1" dirty="0">
                <a:latin typeface="Arial" panose="020B0604020202020204" pitchFamily="34" charset="0"/>
              </a:rPr>
              <a:t>constructive breaches</a:t>
            </a:r>
            <a:r>
              <a:rPr lang="en-US" altLang="en-US" dirty="0">
                <a:latin typeface="Arial" panose="020B0604020202020204" pitchFamily="34" charset="0"/>
              </a:rPr>
              <a:t>. The injured party may either commence suit at the time of the anticipatory breach or await the date agreed to for performance, thus giving the breaching party time to reconsider and begin performance.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5292712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52AFBD0-2DF2-4891-9E86-98A81136830F}" type="slidenum">
              <a:rPr lang="en-US" altLang="en-US"/>
              <a:pPr eaLnBrk="1" hangingPunct="1"/>
              <a:t>49</a:t>
            </a:fld>
            <a:endParaRPr lang="en-US" altLang="en-US" dirty="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p:spPr>
        <p:txBody>
          <a:bodyPr/>
          <a:lstStyle/>
          <a:p>
            <a:r>
              <a:rPr lang="en-US" altLang="en-US" dirty="0">
                <a:latin typeface="Arial" panose="020B0604020202020204" pitchFamily="34" charset="0"/>
              </a:rPr>
              <a:t>Leaving or deserting a party’s obligations discharges the other party from any promises made and permits a suit for damages. A temporary, or short-lived, interruption of performance is not deemed abandonment. To constitute abandonment, the promisor must have inexcusably interrupted performance with the obvious intention of not returning to complete the obligations promised.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8005896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FE36BBE-670F-4A8B-AFAA-4FB122D8BC09}" type="slidenum">
              <a:rPr lang="en-US" altLang="en-US"/>
              <a:pPr eaLnBrk="1" hangingPunct="1"/>
              <a:t>50</a:t>
            </a:fld>
            <a:endParaRPr lang="en-US" altLang="en-US" dirty="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When a plaintiff wins a dispute, the plaintiff is left with the job of collecting any damages awarded. A plaintiff may use a deposition or interrogatory to search for assets or to force the defendant to sell real estate or other property to satisfy the remedy demanded. Each of these measures involves more legal action.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2994945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91EB162-35EB-43A3-B4E8-848589A30D49}" type="slidenum">
              <a:rPr lang="en-US" altLang="en-US"/>
              <a:pPr eaLnBrk="1" hangingPunct="1"/>
              <a:t>51</a:t>
            </a:fld>
            <a:endParaRPr lang="en-US" altLang="en-US" dirty="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p:spPr>
        <p:txBody>
          <a:bodyPr/>
          <a:lstStyle/>
          <a:p>
            <a:r>
              <a:rPr lang="en-US" altLang="en-US" dirty="0">
                <a:latin typeface="Arial" panose="020B0604020202020204" pitchFamily="34" charset="0"/>
              </a:rPr>
              <a:t>Incidental damages and consequential damages are awarded for losses indirectly but closely attributable to a breach. To recover consequential damages, the injured party must show that such losses were foreseeable when the contract was made.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4701866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1A28AE5-A06D-4DE9-ABA1-11871D7F22DC}" type="slidenum">
              <a:rPr lang="en-US" altLang="en-US"/>
              <a:pPr eaLnBrk="1" hangingPunct="1"/>
              <a:t>52</a:t>
            </a:fld>
            <a:endParaRPr lang="en-US" altLang="en-US" dirty="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For a class discussion or a short writing assignment, ask students to imagine the consequences of requiring those who breach contracts to pay punitive damages in addition to compensatory damages. Students should consider how this requirement would affect the number of contracts written and what the economic repercussions would be. Remind them that any added costs in taking a risk can not only deter the production of new products or activities but also force businesses into bankruptcy.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51207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ED14DF1-FF80-40F4-9759-6DE1A8CDFC7D}" type="slidenum">
              <a:rPr lang="en-US" altLang="en-US"/>
              <a:pPr eaLnBrk="1" hangingPunct="1"/>
              <a:t>6</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intended beneficiary. See next slide.</a:t>
            </a:r>
          </a:p>
        </p:txBody>
      </p:sp>
    </p:spTree>
    <p:extLst>
      <p:ext uri="{BB962C8B-B14F-4D97-AF65-F5344CB8AC3E}">
        <p14:creationId xmlns:p14="http://schemas.microsoft.com/office/powerpoint/2010/main" val="7903028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21BCF6D-EEC3-446D-AFE8-7953E420D6C4}" type="slidenum">
              <a:rPr lang="en-US" altLang="en-US"/>
              <a:pPr eaLnBrk="1" hangingPunct="1"/>
              <a:t>53</a:t>
            </a:fld>
            <a:endParaRPr lang="en-US" altLang="en-US" dirty="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Laws guiding damages were developed in the mid-nineteenth century. In a well-known British case, a shipper failed to deliver a crankshaft to a mill owner in due time. The mill owner claimed damages not just for the crankshaft but for lost profits that were a “natural consequence” of the delay. The court ordered only payment for the crankshaft, a decision in keeping with the pro market bias of contracts at the time. It was not until the early twentieth century that decisions shifted from that strict interpretation.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4784797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C143DDA-53D6-4E19-8839-7F17A6CD0498}" type="slidenum">
              <a:rPr lang="en-US" altLang="en-US"/>
              <a:pPr eaLnBrk="1" hangingPunct="1"/>
              <a:t>54</a:t>
            </a:fld>
            <a:endParaRPr lang="en-US" altLang="en-US" dirty="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nominal damages. See slide 12-56.</a:t>
            </a:r>
          </a:p>
        </p:txBody>
      </p:sp>
    </p:spTree>
    <p:extLst>
      <p:ext uri="{BB962C8B-B14F-4D97-AF65-F5344CB8AC3E}">
        <p14:creationId xmlns:p14="http://schemas.microsoft.com/office/powerpoint/2010/main" val="6311016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A8F76BD-79E5-406C-B719-3858539BD52D}" type="slidenum">
              <a:rPr lang="en-US" altLang="en-US"/>
              <a:pPr eaLnBrk="1" hangingPunct="1"/>
              <a:t>56</a:t>
            </a:fld>
            <a:endParaRPr lang="en-US" altLang="en-US" dirty="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p:spPr>
        <p:txBody>
          <a:bodyPr/>
          <a:lstStyle/>
          <a:p>
            <a:r>
              <a:rPr lang="en-US" altLang="en-US" dirty="0">
                <a:latin typeface="Arial" panose="020B0604020202020204" pitchFamily="34" charset="0"/>
              </a:rPr>
              <a:t>The doctrine of </a:t>
            </a:r>
            <a:r>
              <a:rPr lang="en-US" altLang="en-US" i="1" dirty="0">
                <a:latin typeface="Arial" panose="020B0604020202020204" pitchFamily="34" charset="0"/>
              </a:rPr>
              <a:t>quantum meruit </a:t>
            </a:r>
            <a:r>
              <a:rPr lang="en-US" altLang="en-US" dirty="0">
                <a:latin typeface="Arial" panose="020B0604020202020204" pitchFamily="34" charset="0"/>
              </a:rPr>
              <a:t>(i.e., as much as one had earned) is important in assessing damages in cases founded on contracts implied in law, or quasi-contracts. Thus, when there has been no express or implied mutual agreement, a court will at times impose an obligation against a party who has been unjustly rewarded at the innocent expense of another.</a:t>
            </a:r>
          </a:p>
        </p:txBody>
      </p:sp>
    </p:spTree>
    <p:extLst>
      <p:ext uri="{BB962C8B-B14F-4D97-AF65-F5344CB8AC3E}">
        <p14:creationId xmlns:p14="http://schemas.microsoft.com/office/powerpoint/2010/main" val="10241310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7C9BEC9-7350-4E41-AA05-609C50A6E80E}" type="slidenum">
              <a:rPr lang="en-US" altLang="en-US"/>
              <a:pPr eaLnBrk="1" hangingPunct="1"/>
              <a:t>57</a:t>
            </a:fld>
            <a:endParaRPr lang="en-US" altLang="en-US" dirty="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 </a:t>
            </a:r>
          </a:p>
          <a:p>
            <a:r>
              <a:rPr lang="en-US" altLang="en-US" dirty="0">
                <a:latin typeface="Arial" panose="020B0604020202020204" pitchFamily="34" charset="0"/>
              </a:rPr>
              <a:t>Before discussing equitable remedies, pose contractual disputes to students and ask them to decide on appropriate remedies. Keep a list of students’ ideas for equitable remedies on the board. In cases in which some equitable remedy is appropriate and students only suggest awards of damages, ask them to consider whether any further action might be necessary to resolve the dispute in question.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993192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individual named as the beneficiary of an insurance policy is usually considered a donee beneficiary. The beneficiary does not have to furnish the insured with consideration to enforce payment of the policy. In some cases, an insurance beneficiary may also be a creditor beneficiary. </a:t>
            </a:r>
          </a:p>
        </p:txBody>
      </p:sp>
      <p:sp>
        <p:nvSpPr>
          <p:cNvPr id="4" name="Slide Number Placeholder 3"/>
          <p:cNvSpPr>
            <a:spLocks noGrp="1"/>
          </p:cNvSpPr>
          <p:nvPr>
            <p:ph type="sldNum" sz="quarter" idx="10"/>
          </p:nvPr>
        </p:nvSpPr>
        <p:spPr/>
        <p:txBody>
          <a:bodyPr/>
          <a:lstStyle/>
          <a:p>
            <a:fld id="{5B1CC8F4-5623-496C-8F2C-A5D22BD68D8F}" type="slidenum">
              <a:rPr lang="en-US" smtClean="0"/>
              <a:t>8</a:t>
            </a:fld>
            <a:endParaRPr lang="en-US" dirty="0"/>
          </a:p>
        </p:txBody>
      </p:sp>
    </p:spTree>
    <p:extLst>
      <p:ext uri="{BB962C8B-B14F-4D97-AF65-F5344CB8AC3E}">
        <p14:creationId xmlns:p14="http://schemas.microsoft.com/office/powerpoint/2010/main" val="31187860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9AF2482-041E-40B6-B895-BAD8E2CC268F}" type="slidenum">
              <a:rPr lang="en-US" altLang="en-US"/>
              <a:pPr eaLnBrk="1" hangingPunct="1"/>
              <a:t>9</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incidental beneficiary. See next slide.</a:t>
            </a:r>
          </a:p>
        </p:txBody>
      </p:sp>
    </p:spTree>
    <p:extLst>
      <p:ext uri="{BB962C8B-B14F-4D97-AF65-F5344CB8AC3E}">
        <p14:creationId xmlns:p14="http://schemas.microsoft.com/office/powerpoint/2010/main" val="792810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13A5EEF-F1F9-4D6D-AF1B-3DCF0C773C93}" type="slidenum">
              <a:rPr lang="en-US" altLang="en-US"/>
              <a:pPr eaLnBrk="1" hangingPunct="1"/>
              <a:t>11</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assignment. See slide 12-13.</a:t>
            </a:r>
          </a:p>
        </p:txBody>
      </p:sp>
    </p:spTree>
    <p:extLst>
      <p:ext uri="{BB962C8B-B14F-4D97-AF65-F5344CB8AC3E}">
        <p14:creationId xmlns:p14="http://schemas.microsoft.com/office/powerpoint/2010/main" val="117984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EF9260C-B0A1-4CBA-81FB-ABF363906147}" type="slidenum">
              <a:rPr lang="en-US" altLang="en-US"/>
              <a:pPr eaLnBrk="1" hangingPunct="1"/>
              <a:t>12</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delegation. See next slide.</a:t>
            </a:r>
          </a:p>
        </p:txBody>
      </p:sp>
    </p:spTree>
    <p:extLst>
      <p:ext uri="{BB962C8B-B14F-4D97-AF65-F5344CB8AC3E}">
        <p14:creationId xmlns:p14="http://schemas.microsoft.com/office/powerpoint/2010/main" val="27540012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0381CB8-6410-4554-831A-638D85A9232C}" type="slidenum">
              <a:rPr lang="en-US" altLang="en-US"/>
              <a:pPr eaLnBrk="1" hangingPunct="1"/>
              <a:t>14</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assignee. See next slide.</a:t>
            </a:r>
          </a:p>
        </p:txBody>
      </p:sp>
    </p:spTree>
    <p:extLst>
      <p:ext uri="{BB962C8B-B14F-4D97-AF65-F5344CB8AC3E}">
        <p14:creationId xmlns:p14="http://schemas.microsoft.com/office/powerpoint/2010/main" val="2488598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9" name="Picture 8">
            <a:extLst>
              <a:ext uri="{FF2B5EF4-FFF2-40B4-BE49-F238E27FC236}">
                <a16:creationId xmlns:a16="http://schemas.microsoft.com/office/drawing/2014/main" id="{82CCDDCA-3743-42B6-8E9C-7652C9BA0C9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53447" y="326777"/>
            <a:ext cx="4633147" cy="5839318"/>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2017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0.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dirty="0"/>
              <a:t>Third Parties, Discharge, </a:t>
            </a:r>
            <a:br>
              <a:rPr lang="en-US" b="1" dirty="0"/>
            </a:br>
            <a:r>
              <a:rPr lang="en-US" b="1" dirty="0"/>
              <a:t>and Remedies</a:t>
            </a:r>
          </a:p>
        </p:txBody>
      </p:sp>
      <p:sp>
        <p:nvSpPr>
          <p:cNvPr id="3" name="Subtitle 2"/>
          <p:cNvSpPr>
            <a:spLocks noGrp="1"/>
          </p:cNvSpPr>
          <p:nvPr>
            <p:ph type="subTitle" idx="1"/>
          </p:nvPr>
        </p:nvSpPr>
        <p:spPr>
          <a:xfrm>
            <a:off x="671209" y="4609707"/>
            <a:ext cx="4766553" cy="1479808"/>
          </a:xfrm>
        </p:spPr>
        <p:txBody>
          <a:bodyPr/>
          <a:lstStyle/>
          <a:p>
            <a:r>
              <a:rPr lang="en-US" dirty="0"/>
              <a:t>Chapter 12</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a:t>Incidental Beneficiary</a:t>
            </a:r>
          </a:p>
        </p:txBody>
      </p:sp>
      <p:sp>
        <p:nvSpPr>
          <p:cNvPr id="22531" name="Rectangle 3"/>
          <p:cNvSpPr>
            <a:spLocks noGrp="1" noChangeArrowheads="1"/>
          </p:cNvSpPr>
          <p:nvPr>
            <p:ph type="body" idx="1"/>
          </p:nvPr>
        </p:nvSpPr>
        <p:spPr/>
        <p:txBody>
          <a:bodyPr/>
          <a:lstStyle/>
          <a:p>
            <a:r>
              <a:rPr lang="en-US" altLang="en-US" dirty="0"/>
              <a:t>An outside party for whose benefit a contract was not made but who would substantially benefit if the agreement were performed according to its terms and conditions is an </a:t>
            </a:r>
            <a:r>
              <a:rPr lang="en-US" altLang="en-US" b="1" dirty="0"/>
              <a:t>incidental beneficiary</a:t>
            </a:r>
          </a:p>
          <a:p>
            <a:r>
              <a:rPr lang="en-US" altLang="en-US" dirty="0"/>
              <a:t>Has no legal grounds for enforcing the contract made by those in privity of contract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7783B898-EA7F-4543-A9EE-F096328BF4C3}" type="slidenum">
              <a:rPr lang="en-US" altLang="en-US" smtClean="0"/>
              <a:pPr/>
              <a:t>10</a:t>
            </a:fld>
            <a:endParaRPr lang="en-US" altLang="en-US" dirty="0"/>
          </a:p>
        </p:txBody>
      </p:sp>
    </p:spTree>
    <p:extLst>
      <p:ext uri="{BB962C8B-B14F-4D97-AF65-F5344CB8AC3E}">
        <p14:creationId xmlns:p14="http://schemas.microsoft.com/office/powerpoint/2010/main" val="36645933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Question</a:t>
            </a:r>
          </a:p>
        </p:txBody>
      </p:sp>
      <p:sp>
        <p:nvSpPr>
          <p:cNvPr id="23555" name="Rectangle 3"/>
          <p:cNvSpPr>
            <a:spLocks noGrp="1" noChangeArrowheads="1"/>
          </p:cNvSpPr>
          <p:nvPr>
            <p:ph type="body" idx="1"/>
          </p:nvPr>
        </p:nvSpPr>
        <p:spPr/>
        <p:txBody>
          <a:bodyPr/>
          <a:lstStyle/>
          <a:p>
            <a:r>
              <a:rPr lang="en-US" altLang="en-US" dirty="0"/>
              <a:t>What is a transfer of a contract right called?</a:t>
            </a:r>
          </a:p>
          <a:p>
            <a:pPr marL="912812" lvl="1" indent="-514350">
              <a:buFont typeface="+mj-lt"/>
              <a:buAutoNum type="alphaUcPeriod"/>
            </a:pPr>
            <a:r>
              <a:rPr lang="en-US" altLang="en-US" dirty="0"/>
              <a:t>Assignment</a:t>
            </a:r>
          </a:p>
          <a:p>
            <a:pPr marL="912812" lvl="1" indent="-514350">
              <a:buFont typeface="+mj-lt"/>
              <a:buAutoNum type="alphaUcPeriod"/>
            </a:pPr>
            <a:r>
              <a:rPr lang="en-US" altLang="en-US" dirty="0"/>
              <a:t>Duty</a:t>
            </a:r>
          </a:p>
          <a:p>
            <a:pPr marL="912812" lvl="1" indent="-514350">
              <a:buFont typeface="+mj-lt"/>
              <a:buAutoNum type="alphaUcPeriod"/>
            </a:pPr>
            <a:r>
              <a:rPr lang="en-US" altLang="en-US" dirty="0"/>
              <a:t>Transfer</a:t>
            </a:r>
          </a:p>
          <a:p>
            <a:pPr marL="912812" lvl="1" indent="-514350">
              <a:buFont typeface="+mj-lt"/>
              <a:buAutoNum type="alphaUcPeriod"/>
            </a:pPr>
            <a:r>
              <a:rPr lang="en-US" altLang="en-US" dirty="0"/>
              <a:t>Delegation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2C9E9A7C-7D0B-42FD-A407-44B20B35C532}" type="slidenum">
              <a:rPr lang="en-US" altLang="en-US" smtClean="0"/>
              <a:pPr/>
              <a:t>11</a:t>
            </a:fld>
            <a:endParaRPr lang="en-US" altLang="en-US" dirty="0"/>
          </a:p>
        </p:txBody>
      </p:sp>
    </p:spTree>
    <p:extLst>
      <p:ext uri="{BB962C8B-B14F-4D97-AF65-F5344CB8AC3E}">
        <p14:creationId xmlns:p14="http://schemas.microsoft.com/office/powerpoint/2010/main" val="11290781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en-US" dirty="0"/>
              <a:t>Question</a:t>
            </a:r>
          </a:p>
        </p:txBody>
      </p:sp>
      <p:sp>
        <p:nvSpPr>
          <p:cNvPr id="24579" name="Rectangle 3"/>
          <p:cNvSpPr>
            <a:spLocks noGrp="1" noChangeArrowheads="1"/>
          </p:cNvSpPr>
          <p:nvPr>
            <p:ph type="body" idx="1"/>
          </p:nvPr>
        </p:nvSpPr>
        <p:spPr/>
        <p:txBody>
          <a:bodyPr/>
          <a:lstStyle/>
          <a:p>
            <a:r>
              <a:rPr lang="en-US" altLang="en-US" dirty="0"/>
              <a:t>What is a transfer of a contract duty called?</a:t>
            </a:r>
          </a:p>
          <a:p>
            <a:pPr marL="912812" lvl="1" indent="-514350">
              <a:buFont typeface="+mj-lt"/>
              <a:buAutoNum type="alphaUcPeriod"/>
            </a:pPr>
            <a:r>
              <a:rPr lang="en-US" altLang="en-US" dirty="0"/>
              <a:t>Assignment</a:t>
            </a:r>
          </a:p>
          <a:p>
            <a:pPr marL="912812" lvl="1" indent="-514350">
              <a:buFont typeface="+mj-lt"/>
              <a:buAutoNum type="alphaUcPeriod"/>
            </a:pPr>
            <a:r>
              <a:rPr lang="en-US" altLang="en-US" dirty="0"/>
              <a:t>Duty</a:t>
            </a:r>
          </a:p>
          <a:p>
            <a:pPr marL="912812" lvl="1" indent="-514350">
              <a:buFont typeface="+mj-lt"/>
              <a:buAutoNum type="alphaUcPeriod"/>
            </a:pPr>
            <a:r>
              <a:rPr lang="en-US" altLang="en-US" dirty="0"/>
              <a:t>Transfer</a:t>
            </a:r>
          </a:p>
          <a:p>
            <a:pPr marL="912812" lvl="1" indent="-514350">
              <a:buFont typeface="+mj-lt"/>
              <a:buAutoNum type="alphaUcPeriod"/>
            </a:pPr>
            <a:r>
              <a:rPr lang="en-US" altLang="en-US" dirty="0"/>
              <a:t>Delegation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D9046DB0-CDCA-4CD1-8FBA-18B747CF0482}" type="slidenum">
              <a:rPr lang="en-US" altLang="en-US" smtClean="0"/>
              <a:pPr/>
              <a:t>12</a:t>
            </a:fld>
            <a:endParaRPr lang="en-US" altLang="en-US" dirty="0"/>
          </a:p>
        </p:txBody>
      </p:sp>
    </p:spTree>
    <p:extLst>
      <p:ext uri="{BB962C8B-B14F-4D97-AF65-F5344CB8AC3E}">
        <p14:creationId xmlns:p14="http://schemas.microsoft.com/office/powerpoint/2010/main" val="29727177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The Law of Assignment</a:t>
            </a:r>
          </a:p>
        </p:txBody>
      </p:sp>
      <p:sp>
        <p:nvSpPr>
          <p:cNvPr id="25603" name="Rectangle 3"/>
          <p:cNvSpPr>
            <a:spLocks noGrp="1" noChangeArrowheads="1"/>
          </p:cNvSpPr>
          <p:nvPr>
            <p:ph sz="half" idx="1"/>
          </p:nvPr>
        </p:nvSpPr>
        <p:spPr/>
        <p:txBody>
          <a:bodyPr/>
          <a:lstStyle/>
          <a:p>
            <a:r>
              <a:rPr lang="en-US" altLang="en-US" b="1" dirty="0"/>
              <a:t>Assignment</a:t>
            </a:r>
          </a:p>
          <a:p>
            <a:pPr lvl="1"/>
            <a:r>
              <a:rPr lang="en-US" altLang="en-US" dirty="0"/>
              <a:t>A transfer of a contract right</a:t>
            </a:r>
          </a:p>
          <a:p>
            <a:pPr marL="0" indent="0">
              <a:buNone/>
            </a:pPr>
            <a:endParaRPr lang="en-US" altLang="en-US" dirty="0"/>
          </a:p>
        </p:txBody>
      </p:sp>
      <p:sp>
        <p:nvSpPr>
          <p:cNvPr id="25604" name="Content Placeholder 2"/>
          <p:cNvSpPr>
            <a:spLocks noGrp="1"/>
          </p:cNvSpPr>
          <p:nvPr>
            <p:ph sz="half" idx="2"/>
          </p:nvPr>
        </p:nvSpPr>
        <p:spPr/>
        <p:txBody>
          <a:bodyPr/>
          <a:lstStyle/>
          <a:p>
            <a:r>
              <a:rPr lang="en-US" altLang="en-US" b="1" dirty="0"/>
              <a:t>Delegation </a:t>
            </a:r>
          </a:p>
          <a:p>
            <a:pPr lvl="1"/>
            <a:r>
              <a:rPr lang="en-US" altLang="en-US" dirty="0"/>
              <a:t>A transfer of a contract duty</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5"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E8338FAC-6B4B-42DF-909D-496D9429C25B}" type="slidenum">
              <a:rPr lang="en-US" altLang="en-US" smtClean="0"/>
              <a:pPr/>
              <a:t>13</a:t>
            </a:fld>
            <a:endParaRPr lang="en-US" altLang="en-US" dirty="0"/>
          </a:p>
        </p:txBody>
      </p:sp>
    </p:spTree>
    <p:extLst>
      <p:ext uri="{BB962C8B-B14F-4D97-AF65-F5344CB8AC3E}">
        <p14:creationId xmlns:p14="http://schemas.microsoft.com/office/powerpoint/2010/main" val="19790203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en-US" dirty="0"/>
              <a:t>Question</a:t>
            </a:r>
          </a:p>
        </p:txBody>
      </p:sp>
      <p:sp>
        <p:nvSpPr>
          <p:cNvPr id="26627" name="Rectangle 3"/>
          <p:cNvSpPr>
            <a:spLocks noGrp="1" noChangeArrowheads="1"/>
          </p:cNvSpPr>
          <p:nvPr>
            <p:ph type="body" idx="1"/>
          </p:nvPr>
        </p:nvSpPr>
        <p:spPr/>
        <p:txBody>
          <a:bodyPr/>
          <a:lstStyle/>
          <a:p>
            <a:r>
              <a:rPr lang="en-US" altLang="en-US" dirty="0"/>
              <a:t>What is the outside third party to whom the assignment is made called?</a:t>
            </a:r>
          </a:p>
          <a:p>
            <a:pPr marL="912812" lvl="1" indent="-514350">
              <a:buFont typeface="+mj-lt"/>
              <a:buAutoNum type="alphaUcPeriod"/>
            </a:pPr>
            <a:r>
              <a:rPr lang="en-US" altLang="en-US" dirty="0"/>
              <a:t>Assignee</a:t>
            </a:r>
          </a:p>
          <a:p>
            <a:pPr marL="912812" lvl="1" indent="-514350">
              <a:buFont typeface="+mj-lt"/>
              <a:buAutoNum type="alphaUcPeriod"/>
            </a:pPr>
            <a:r>
              <a:rPr lang="en-US" altLang="en-US" dirty="0"/>
              <a:t>Assignor</a:t>
            </a:r>
          </a:p>
          <a:p>
            <a:pPr marL="912812" lvl="1" indent="-514350">
              <a:buFont typeface="+mj-lt"/>
              <a:buAutoNum type="alphaUcPeriod"/>
            </a:pPr>
            <a:r>
              <a:rPr lang="en-US" altLang="en-US" dirty="0"/>
              <a:t>Obligee</a:t>
            </a:r>
          </a:p>
          <a:p>
            <a:pPr marL="912812" lvl="1" indent="-514350">
              <a:buFont typeface="+mj-lt"/>
              <a:buAutoNum type="alphaUcPeriod"/>
            </a:pPr>
            <a:r>
              <a:rPr lang="en-US" altLang="en-US" dirty="0"/>
              <a:t>Obligor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4CC94A60-EA00-471B-94AA-7589366988D3}" type="slidenum">
              <a:rPr lang="en-US" altLang="en-US" smtClean="0"/>
              <a:pPr/>
              <a:t>14</a:t>
            </a:fld>
            <a:endParaRPr lang="en-US" altLang="en-US" dirty="0"/>
          </a:p>
        </p:txBody>
      </p:sp>
    </p:spTree>
    <p:extLst>
      <p:ext uri="{BB962C8B-B14F-4D97-AF65-F5344CB8AC3E}">
        <p14:creationId xmlns:p14="http://schemas.microsoft.com/office/powerpoint/2010/main" val="42299947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Assignment and Delegation</a:t>
            </a:r>
          </a:p>
        </p:txBody>
      </p:sp>
      <p:sp>
        <p:nvSpPr>
          <p:cNvPr id="27651" name="Rectangle 3"/>
          <p:cNvSpPr>
            <a:spLocks noGrp="1" noChangeArrowheads="1"/>
          </p:cNvSpPr>
          <p:nvPr>
            <p:ph type="body" idx="1"/>
          </p:nvPr>
        </p:nvSpPr>
        <p:spPr/>
        <p:txBody>
          <a:bodyPr/>
          <a:lstStyle/>
          <a:p>
            <a:r>
              <a:rPr lang="en-US" altLang="en-US" b="1" dirty="0"/>
              <a:t>Assignor </a:t>
            </a:r>
          </a:p>
          <a:p>
            <a:pPr lvl="1"/>
            <a:r>
              <a:rPr lang="en-US" altLang="en-US" dirty="0"/>
              <a:t>The party who assigns rights or delegates duties</a:t>
            </a:r>
          </a:p>
          <a:p>
            <a:r>
              <a:rPr lang="en-US" altLang="en-US" b="1" dirty="0"/>
              <a:t>Assignee</a:t>
            </a:r>
            <a:r>
              <a:rPr lang="en-US" altLang="en-US" dirty="0"/>
              <a:t> </a:t>
            </a:r>
          </a:p>
          <a:p>
            <a:pPr lvl="1"/>
            <a:r>
              <a:rPr lang="en-US" altLang="en-US" dirty="0"/>
              <a:t>The outside third party to whom the assignment is made</a:t>
            </a:r>
          </a:p>
          <a:p>
            <a:r>
              <a:rPr lang="en-US" altLang="en-US" b="1" dirty="0"/>
              <a:t>Obligor</a:t>
            </a:r>
            <a:r>
              <a:rPr lang="en-US" altLang="en-US" dirty="0"/>
              <a:t> </a:t>
            </a:r>
          </a:p>
          <a:p>
            <a:pPr lvl="1"/>
            <a:r>
              <a:rPr lang="en-US" altLang="en-US" dirty="0"/>
              <a:t>Remaining party to the original agreement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32803406-158C-4779-942E-19A19AD8501B}" type="slidenum">
              <a:rPr lang="en-US" altLang="en-US" smtClean="0"/>
              <a:pPr/>
              <a:t>15</a:t>
            </a:fld>
            <a:endParaRPr lang="en-US" altLang="en-US" dirty="0"/>
          </a:p>
        </p:txBody>
      </p:sp>
    </p:spTree>
    <p:extLst>
      <p:ext uri="{BB962C8B-B14F-4D97-AF65-F5344CB8AC3E}">
        <p14:creationId xmlns:p14="http://schemas.microsoft.com/office/powerpoint/2010/main" val="2367558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dirty="0"/>
              <a:t>Assignment and Delegation</a:t>
            </a:r>
          </a:p>
        </p:txBody>
      </p:sp>
      <p:sp>
        <p:nvSpPr>
          <p:cNvPr id="29699" name="Rectangle 3"/>
          <p:cNvSpPr>
            <a:spLocks noGrp="1" noChangeArrowheads="1"/>
          </p:cNvSpPr>
          <p:nvPr>
            <p:ph type="body" idx="1"/>
          </p:nvPr>
        </p:nvSpPr>
        <p:spPr/>
        <p:txBody>
          <a:bodyPr/>
          <a:lstStyle/>
          <a:p>
            <a:r>
              <a:rPr lang="en-US" altLang="en-US" b="1" dirty="0"/>
              <a:t>Fraudulent conveyance </a:t>
            </a:r>
          </a:p>
          <a:p>
            <a:pPr lvl="1"/>
            <a:r>
              <a:rPr lang="en-US" altLang="en-US" dirty="0"/>
              <a:t>A transfer of property with the intent to defraud creditors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8206EE26-E74F-4D6C-835A-A17DDD17D9DF}" type="slidenum">
              <a:rPr lang="en-US" altLang="en-US" smtClean="0"/>
              <a:pPr/>
              <a:t>16</a:t>
            </a:fld>
            <a:endParaRPr lang="en-US" altLang="en-US" dirty="0"/>
          </a:p>
        </p:txBody>
      </p:sp>
    </p:spTree>
    <p:extLst>
      <p:ext uri="{BB962C8B-B14F-4D97-AF65-F5344CB8AC3E}">
        <p14:creationId xmlns:p14="http://schemas.microsoft.com/office/powerpoint/2010/main" val="12791928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Two Assignments Are Better Than One . . . Perhaps</a:t>
            </a:r>
          </a:p>
        </p:txBody>
      </p:sp>
      <p:sp>
        <p:nvSpPr>
          <p:cNvPr id="3" name="Footer Placeholder 2"/>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pic>
        <p:nvPicPr>
          <p:cNvPr id="5" name="Picture 4" descr="Figure 12-1 &#10;gives a visual representation of the relationships that &#10;developed during this assignment process. " title="THE OPENING CASE Round 2"/>
          <p:cNvPicPr>
            <a:picLocks noChangeAspect="1"/>
          </p:cNvPicPr>
          <p:nvPr/>
        </p:nvPicPr>
        <p:blipFill>
          <a:blip r:embed="rId3"/>
          <a:stretch>
            <a:fillRect/>
          </a:stretch>
        </p:blipFill>
        <p:spPr>
          <a:xfrm>
            <a:off x="3734315" y="1763361"/>
            <a:ext cx="4723371" cy="4729513"/>
          </a:xfrm>
          <a:prstGeom prst="rect">
            <a:avLst/>
          </a:prstGeom>
        </p:spPr>
      </p:pic>
      <p:sp>
        <p:nvSpPr>
          <p:cNvPr id="6" name="Slide Number Placeholder 1">
            <a:extLst>
              <a:ext uri="{FF2B5EF4-FFF2-40B4-BE49-F238E27FC236}">
                <a16:creationId xmlns:a16="http://schemas.microsoft.com/office/drawing/2014/main" id="{D7F74086-6DAB-455F-8876-131B1AD371D6}"/>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8206EE26-E74F-4D6C-835A-A17DDD17D9DF}" type="slidenum">
              <a:rPr lang="en-US" altLang="en-US" smtClean="0"/>
              <a:pPr/>
              <a:t>17</a:t>
            </a:fld>
            <a:endParaRPr lang="en-US" altLang="en-US" dirty="0"/>
          </a:p>
        </p:txBody>
      </p:sp>
    </p:spTree>
    <p:extLst>
      <p:ext uri="{BB962C8B-B14F-4D97-AF65-F5344CB8AC3E}">
        <p14:creationId xmlns:p14="http://schemas.microsoft.com/office/powerpoint/2010/main" val="31262547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dirty="0"/>
              <a:t>Assignment Methods</a:t>
            </a:r>
          </a:p>
        </p:txBody>
      </p:sp>
      <p:sp>
        <p:nvSpPr>
          <p:cNvPr id="30723" name="Rectangle 3"/>
          <p:cNvSpPr>
            <a:spLocks noGrp="1" noChangeArrowheads="1"/>
          </p:cNvSpPr>
          <p:nvPr>
            <p:ph type="body" idx="1"/>
          </p:nvPr>
        </p:nvSpPr>
        <p:spPr/>
        <p:txBody>
          <a:bodyPr/>
          <a:lstStyle/>
          <a:p>
            <a:r>
              <a:rPr lang="en-US" altLang="en-US" dirty="0"/>
              <a:t>Assignment may be accomplished through written, oral, or implied agreements between the assignor and the assignee </a:t>
            </a:r>
          </a:p>
          <a:p>
            <a:r>
              <a:rPr lang="en-US" altLang="en-US" dirty="0"/>
              <a:t>Parties to an assignment must observe the requirement provided by the equal dignities rule</a:t>
            </a:r>
          </a:p>
          <a:p>
            <a:pPr lvl="1"/>
            <a:r>
              <a:rPr lang="en-US" altLang="en-US" dirty="0"/>
              <a:t>Under that rule, the law requires that if the agreement by the original parties must be in writing, the assignment also must be in writing</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F563EDD4-CC97-49DF-92A2-E4E37E712658}" type="slidenum">
              <a:rPr lang="en-US" altLang="en-US" smtClean="0"/>
              <a:pPr/>
              <a:t>18</a:t>
            </a:fld>
            <a:endParaRPr lang="en-US" altLang="en-US" dirty="0"/>
          </a:p>
        </p:txBody>
      </p:sp>
    </p:spTree>
    <p:extLst>
      <p:ext uri="{BB962C8B-B14F-4D97-AF65-F5344CB8AC3E}">
        <p14:creationId xmlns:p14="http://schemas.microsoft.com/office/powerpoint/2010/main" val="15082491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a:t>Assignment Methods</a:t>
            </a:r>
          </a:p>
        </p:txBody>
      </p:sp>
      <p:sp>
        <p:nvSpPr>
          <p:cNvPr id="31747" name="Rectangle 3"/>
          <p:cNvSpPr>
            <a:spLocks noGrp="1" noChangeArrowheads="1"/>
          </p:cNvSpPr>
          <p:nvPr>
            <p:ph type="body" idx="1"/>
          </p:nvPr>
        </p:nvSpPr>
        <p:spPr/>
        <p:txBody>
          <a:bodyPr/>
          <a:lstStyle/>
          <a:p>
            <a:r>
              <a:rPr lang="en-US" altLang="en-US" dirty="0"/>
              <a:t>An assignment is valid at the time it is made</a:t>
            </a:r>
          </a:p>
          <a:p>
            <a:r>
              <a:rPr lang="en-US" altLang="en-US" dirty="0"/>
              <a:t>As a measure of protection against subsequent assignments, the assignee should give notice of the assignment to the obligor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5CC8F168-103C-44D7-A755-EACD2D50F871}" type="slidenum">
              <a:rPr lang="en-US" altLang="en-US" smtClean="0"/>
              <a:pPr/>
              <a:t>19</a:t>
            </a:fld>
            <a:endParaRPr lang="en-US" altLang="en-US" dirty="0"/>
          </a:p>
        </p:txBody>
      </p:sp>
    </p:spTree>
    <p:extLst>
      <p:ext uri="{BB962C8B-B14F-4D97-AF65-F5344CB8AC3E}">
        <p14:creationId xmlns:p14="http://schemas.microsoft.com/office/powerpoint/2010/main" val="30322225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title"/>
          </p:nvPr>
        </p:nvSpPr>
        <p:spPr/>
        <p:txBody>
          <a:bodyPr/>
          <a:lstStyle/>
          <a:p>
            <a:r>
              <a:rPr lang="en-US" altLang="en-US" dirty="0"/>
              <a:t>Learning Objectives</a:t>
            </a:r>
          </a:p>
        </p:txBody>
      </p:sp>
      <p:sp>
        <p:nvSpPr>
          <p:cNvPr id="14339" name="Rectangle 6"/>
          <p:cNvSpPr>
            <a:spLocks noGrp="1" noChangeArrowheads="1"/>
          </p:cNvSpPr>
          <p:nvPr>
            <p:ph type="body" idx="1"/>
          </p:nvPr>
        </p:nvSpPr>
        <p:spPr/>
        <p:txBody>
          <a:bodyPr/>
          <a:lstStyle/>
          <a:p>
            <a:pPr marL="514350" indent="-514350">
              <a:buFont typeface="+mj-lt"/>
              <a:buAutoNum type="arabicPeriod"/>
            </a:pPr>
            <a:r>
              <a:rPr lang="en-US" altLang="en-US" dirty="0"/>
              <a:t>Explain the legal rights given to all beneficiaries		</a:t>
            </a:r>
          </a:p>
          <a:p>
            <a:pPr marL="514350" indent="-514350">
              <a:buFont typeface="+mj-lt"/>
              <a:buAutoNum type="arabicPeriod"/>
            </a:pPr>
            <a:r>
              <a:rPr lang="en-US" altLang="en-US" dirty="0"/>
              <a:t>Identify the legal rights given to incidental beneficiaries</a:t>
            </a:r>
          </a:p>
          <a:p>
            <a:pPr marL="514350" indent="-514350">
              <a:buFont typeface="+mj-lt"/>
              <a:buAutoNum type="arabicPeriod"/>
            </a:pPr>
            <a:r>
              <a:rPr lang="en-US" altLang="en-US" dirty="0"/>
              <a:t>Explain the assignment of rights and the delegation of duties</a:t>
            </a:r>
          </a:p>
          <a:p>
            <a:pPr marL="514350" indent="-514350">
              <a:buFont typeface="+mj-lt"/>
              <a:buAutoNum type="arabicPeriod"/>
            </a:pPr>
            <a:r>
              <a:rPr lang="en-US" altLang="en-US" dirty="0"/>
              <a:t>Explain the nature of a novation</a:t>
            </a:r>
          </a:p>
          <a:p>
            <a:pPr marL="514350" indent="-514350">
              <a:buFont typeface="+mj-lt"/>
              <a:buAutoNum type="arabicPeriod"/>
            </a:pPr>
            <a:r>
              <a:rPr lang="en-US" altLang="en-US" dirty="0"/>
              <a:t>Relate what constitutes satisfactory performance of a contract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CA4676F8-6F15-4928-AC25-EE9109C25B4E}" type="slidenum">
              <a:rPr lang="en-US" altLang="en-US" smtClean="0"/>
              <a:pPr/>
              <a:t>2</a:t>
            </a:fld>
            <a:endParaRPr lang="en-US" altLang="en-US" dirty="0"/>
          </a:p>
        </p:txBody>
      </p:sp>
    </p:spTree>
    <p:extLst>
      <p:ext uri="{BB962C8B-B14F-4D97-AF65-F5344CB8AC3E}">
        <p14:creationId xmlns:p14="http://schemas.microsoft.com/office/powerpoint/2010/main" val="33258151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Assignment Methods</a:t>
            </a:r>
          </a:p>
        </p:txBody>
      </p:sp>
      <p:sp>
        <p:nvSpPr>
          <p:cNvPr id="33795" name="Rectangle 3"/>
          <p:cNvSpPr>
            <a:spLocks noGrp="1" noChangeArrowheads="1"/>
          </p:cNvSpPr>
          <p:nvPr>
            <p:ph type="body" idx="1"/>
          </p:nvPr>
        </p:nvSpPr>
        <p:spPr/>
        <p:txBody>
          <a:bodyPr/>
          <a:lstStyle/>
          <a:p>
            <a:r>
              <a:rPr lang="en-US" altLang="en-US" dirty="0"/>
              <a:t>Should the assignor make a subsequent assignment of the same right, the courts must decide which of the two assignees has a superior right and claim against the obligor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7F5AE575-5B68-483C-A2B2-1ED6D5E644A0}" type="slidenum">
              <a:rPr lang="en-US" altLang="en-US" smtClean="0"/>
              <a:pPr/>
              <a:t>20</a:t>
            </a:fld>
            <a:endParaRPr lang="en-US" altLang="en-US" dirty="0"/>
          </a:p>
        </p:txBody>
      </p:sp>
    </p:spTree>
    <p:extLst>
      <p:ext uri="{BB962C8B-B14F-4D97-AF65-F5344CB8AC3E}">
        <p14:creationId xmlns:p14="http://schemas.microsoft.com/office/powerpoint/2010/main" val="27390235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dirty="0"/>
              <a:t>Rights and Duties of the Assignee</a:t>
            </a:r>
          </a:p>
        </p:txBody>
      </p:sp>
      <p:sp>
        <p:nvSpPr>
          <p:cNvPr id="34819" name="Rectangle 3"/>
          <p:cNvSpPr>
            <a:spLocks noGrp="1" noChangeArrowheads="1"/>
          </p:cNvSpPr>
          <p:nvPr>
            <p:ph type="body" idx="1"/>
          </p:nvPr>
        </p:nvSpPr>
        <p:spPr/>
        <p:txBody>
          <a:bodyPr/>
          <a:lstStyle/>
          <a:p>
            <a:r>
              <a:rPr lang="en-US" altLang="en-US" dirty="0"/>
              <a:t>The rights and duties of the assignee are the same as those previously held by the assignor under the original contract</a:t>
            </a:r>
          </a:p>
          <a:p>
            <a:r>
              <a:rPr lang="en-US" altLang="en-US" dirty="0"/>
              <a:t>The assignee’s duty in an assignment is to give notice of the assignment to the obligor</a:t>
            </a:r>
          </a:p>
          <a:p>
            <a:r>
              <a:rPr lang="en-US" altLang="en-US" dirty="0"/>
              <a:t>The obligor is allowed a reasonable time to seek assurance that an assignment has been truly made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D5C3819D-A965-442E-8291-C2ED0C489010}" type="slidenum">
              <a:rPr lang="en-US" altLang="en-US" smtClean="0"/>
              <a:pPr/>
              <a:t>21</a:t>
            </a:fld>
            <a:endParaRPr lang="en-US" altLang="en-US" dirty="0"/>
          </a:p>
        </p:txBody>
      </p:sp>
    </p:spTree>
    <p:extLst>
      <p:ext uri="{BB962C8B-B14F-4D97-AF65-F5344CB8AC3E}">
        <p14:creationId xmlns:p14="http://schemas.microsoft.com/office/powerpoint/2010/main" val="10839051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dirty="0"/>
              <a:t>Liabilities and Warranties of the Assignor</a:t>
            </a:r>
          </a:p>
        </p:txBody>
      </p:sp>
      <p:sp>
        <p:nvSpPr>
          <p:cNvPr id="35843" name="Rectangle 3"/>
          <p:cNvSpPr>
            <a:spLocks noGrp="1" noChangeArrowheads="1"/>
          </p:cNvSpPr>
          <p:nvPr>
            <p:ph type="body" idx="1"/>
          </p:nvPr>
        </p:nvSpPr>
        <p:spPr/>
        <p:txBody>
          <a:bodyPr/>
          <a:lstStyle/>
          <a:p>
            <a:r>
              <a:rPr lang="en-US" altLang="en-US" dirty="0"/>
              <a:t>The assignor is obligated to any express and implied warranties that serve to protect either the assignee or the obligor</a:t>
            </a:r>
          </a:p>
          <a:p>
            <a:r>
              <a:rPr lang="en-US" altLang="en-US" b="1" dirty="0"/>
              <a:t>Warranty </a:t>
            </a:r>
          </a:p>
          <a:p>
            <a:pPr lvl="1"/>
            <a:r>
              <a:rPr lang="en-US" altLang="en-US" dirty="0"/>
              <a:t>A promise, statement, or other representation that a thing has certain qualities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B88A1C7F-4697-402E-80B2-6CAA94B84168}" type="slidenum">
              <a:rPr lang="en-US" altLang="en-US" smtClean="0"/>
              <a:pPr/>
              <a:t>22</a:t>
            </a:fld>
            <a:endParaRPr lang="en-US" altLang="en-US" dirty="0"/>
          </a:p>
        </p:txBody>
      </p:sp>
    </p:spTree>
    <p:extLst>
      <p:ext uri="{BB962C8B-B14F-4D97-AF65-F5344CB8AC3E}">
        <p14:creationId xmlns:p14="http://schemas.microsoft.com/office/powerpoint/2010/main" val="37208676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D5D14DC-B889-4C39-BA6F-C331CADC01E0}"/>
              </a:ext>
            </a:extLst>
          </p:cNvPr>
          <p:cNvSpPr>
            <a:spLocks noGrp="1"/>
          </p:cNvSpPr>
          <p:nvPr>
            <p:ph type="title"/>
          </p:nvPr>
        </p:nvSpPr>
        <p:spPr/>
        <p:txBody>
          <a:bodyPr/>
          <a:lstStyle/>
          <a:p>
            <a:r>
              <a:rPr lang="en-US" altLang="en-US" dirty="0"/>
              <a:t>Liabilities and Warranties of the Assignor</a:t>
            </a:r>
            <a:endParaRPr lang="en-US" dirty="0"/>
          </a:p>
        </p:txBody>
      </p:sp>
      <p:sp>
        <p:nvSpPr>
          <p:cNvPr id="9" name="Content Placeholder 8">
            <a:extLst>
              <a:ext uri="{FF2B5EF4-FFF2-40B4-BE49-F238E27FC236}">
                <a16:creationId xmlns:a16="http://schemas.microsoft.com/office/drawing/2014/main" id="{CDE749F3-EA9C-4C7A-8D9C-FC20E26DE805}"/>
              </a:ext>
            </a:extLst>
          </p:cNvPr>
          <p:cNvSpPr>
            <a:spLocks noGrp="1"/>
          </p:cNvSpPr>
          <p:nvPr>
            <p:ph idx="1"/>
          </p:nvPr>
        </p:nvSpPr>
        <p:spPr/>
        <p:txBody>
          <a:bodyPr/>
          <a:lstStyle/>
          <a:p>
            <a:r>
              <a:rPr lang="en-US" dirty="0"/>
              <a:t>Warranties to the assignee</a:t>
            </a:r>
          </a:p>
          <a:p>
            <a:pPr lvl="1"/>
            <a:r>
              <a:rPr lang="en-US" dirty="0"/>
              <a:t>The assignor is bound by an implied warranty that the obligor will respect the assignment and make the performance, as required by the original agreement between the assignor and the obligor</a:t>
            </a:r>
          </a:p>
          <a:p>
            <a:r>
              <a:rPr lang="en-US" dirty="0"/>
              <a:t>Warranties to the obligor</a:t>
            </a:r>
          </a:p>
          <a:p>
            <a:pPr lvl="1"/>
            <a:r>
              <a:rPr lang="en-US" dirty="0"/>
              <a:t>If the assignor delegates to an assignee duties owed the obligor, there is an implied warranty that the duties delegated will be carried out in a complete and satisfactory manner</a:t>
            </a:r>
          </a:p>
        </p:txBody>
      </p:sp>
      <p:sp>
        <p:nvSpPr>
          <p:cNvPr id="4" name="Footer Placeholder 3">
            <a:extLst>
              <a:ext uri="{FF2B5EF4-FFF2-40B4-BE49-F238E27FC236}">
                <a16:creationId xmlns:a16="http://schemas.microsoft.com/office/drawing/2014/main" id="{AFD394D0-121C-4066-BD2C-9581BD7DE0F7}"/>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FF8BDA13-C5F6-4D77-AE0E-39CBD9791DF6}"/>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8206EE26-E74F-4D6C-835A-A17DDD17D9DF}" type="slidenum">
              <a:rPr lang="en-US" altLang="en-US" smtClean="0"/>
              <a:pPr/>
              <a:t>23</a:t>
            </a:fld>
            <a:endParaRPr lang="en-US" altLang="en-US" dirty="0"/>
          </a:p>
        </p:txBody>
      </p:sp>
    </p:spTree>
    <p:extLst>
      <p:ext uri="{BB962C8B-B14F-4D97-AF65-F5344CB8AC3E}">
        <p14:creationId xmlns:p14="http://schemas.microsoft.com/office/powerpoint/2010/main" val="10478104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en-US" dirty="0"/>
              <a:t>Restrictions on Assignments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A5B0BB96-251C-4C2C-AFA1-DC9957A70004}" type="slidenum">
              <a:rPr lang="en-US" altLang="en-US" smtClean="0"/>
              <a:pPr/>
              <a:t>24</a:t>
            </a:fld>
            <a:endParaRPr lang="en-US" altLang="en-US" dirty="0"/>
          </a:p>
        </p:txBody>
      </p:sp>
      <p:graphicFrame>
        <p:nvGraphicFramePr>
          <p:cNvPr id="3" name="Diagram 2" descr="Restrictions on Personal and Professional Service Contracts&#10;Restrictions Imposed by Original Contract&#10;Restrictions Imposed by Law&#10;" title="Restrictions on assignments"/>
          <p:cNvGraphicFramePr/>
          <p:nvPr>
            <p:extLst>
              <p:ext uri="{D42A27DB-BD31-4B8C-83A1-F6EECF244321}">
                <p14:modId xmlns:p14="http://schemas.microsoft.com/office/powerpoint/2010/main" val="1797626291"/>
              </p:ext>
            </p:extLst>
          </p:nvPr>
        </p:nvGraphicFramePr>
        <p:xfrm>
          <a:off x="2092779" y="1910443"/>
          <a:ext cx="8006443" cy="44346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351330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7D80327-7ADA-4D67-88C7-D87A355B03B1}"/>
              </a:ext>
            </a:extLst>
          </p:cNvPr>
          <p:cNvSpPr>
            <a:spLocks noGrp="1"/>
          </p:cNvSpPr>
          <p:nvPr>
            <p:ph type="title"/>
          </p:nvPr>
        </p:nvSpPr>
        <p:spPr/>
        <p:txBody>
          <a:bodyPr/>
          <a:lstStyle/>
          <a:p>
            <a:r>
              <a:rPr lang="en-US" dirty="0"/>
              <a:t>Novation and Assignment</a:t>
            </a:r>
          </a:p>
        </p:txBody>
      </p:sp>
      <p:sp>
        <p:nvSpPr>
          <p:cNvPr id="9" name="Content Placeholder 8">
            <a:extLst>
              <a:ext uri="{FF2B5EF4-FFF2-40B4-BE49-F238E27FC236}">
                <a16:creationId xmlns:a16="http://schemas.microsoft.com/office/drawing/2014/main" id="{EDB950AF-1240-4299-9654-5D680611A525}"/>
              </a:ext>
            </a:extLst>
          </p:cNvPr>
          <p:cNvSpPr>
            <a:spLocks noGrp="1"/>
          </p:cNvSpPr>
          <p:nvPr>
            <p:ph idx="1"/>
          </p:nvPr>
        </p:nvSpPr>
        <p:spPr/>
        <p:txBody>
          <a:bodyPr/>
          <a:lstStyle/>
          <a:p>
            <a:r>
              <a:rPr lang="en-US" dirty="0"/>
              <a:t>Novation</a:t>
            </a:r>
          </a:p>
          <a:p>
            <a:pPr lvl="1"/>
            <a:r>
              <a:rPr lang="en-US" dirty="0"/>
              <a:t>An arrangement in which the assignor can be released from liability at the time of the assignment and privity of contract can exist between the assignee and the obligor if all three parties agree</a:t>
            </a:r>
          </a:p>
        </p:txBody>
      </p:sp>
      <p:sp>
        <p:nvSpPr>
          <p:cNvPr id="4" name="Footer Placeholder 3">
            <a:extLst>
              <a:ext uri="{FF2B5EF4-FFF2-40B4-BE49-F238E27FC236}">
                <a16:creationId xmlns:a16="http://schemas.microsoft.com/office/drawing/2014/main" id="{C0E1A31B-B2F4-4DD6-B0B1-514A6A649D9D}"/>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2392AA4A-EF73-46CB-9D9D-FD6CAFBFC2E0}"/>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8206EE26-E74F-4D6C-835A-A17DDD17D9DF}" type="slidenum">
              <a:rPr lang="en-US" altLang="en-US" smtClean="0"/>
              <a:pPr/>
              <a:t>25</a:t>
            </a:fld>
            <a:endParaRPr lang="en-US" altLang="en-US" dirty="0"/>
          </a:p>
        </p:txBody>
      </p:sp>
    </p:spTree>
    <p:extLst>
      <p:ext uri="{BB962C8B-B14F-4D97-AF65-F5344CB8AC3E}">
        <p14:creationId xmlns:p14="http://schemas.microsoft.com/office/powerpoint/2010/main" val="10869931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Discharge by Performance</a:t>
            </a:r>
          </a:p>
        </p:txBody>
      </p:sp>
      <p:sp>
        <p:nvSpPr>
          <p:cNvPr id="37891" name="Rectangle 3"/>
          <p:cNvSpPr>
            <a:spLocks noGrp="1" noChangeArrowheads="1"/>
          </p:cNvSpPr>
          <p:nvPr>
            <p:ph type="body" idx="1"/>
          </p:nvPr>
        </p:nvSpPr>
        <p:spPr>
          <a:xfrm>
            <a:off x="838200" y="1825625"/>
            <a:ext cx="10515600" cy="4351338"/>
          </a:xfrm>
        </p:spPr>
        <p:txBody>
          <a:bodyPr/>
          <a:lstStyle/>
          <a:p>
            <a:r>
              <a:rPr lang="en-US" altLang="en-US" dirty="0"/>
              <a:t>Most contracts are discharged by </a:t>
            </a:r>
            <a:r>
              <a:rPr lang="en-US" altLang="en-US" b="1" dirty="0"/>
              <a:t>performance</a:t>
            </a:r>
            <a:r>
              <a:rPr lang="en-US" altLang="en-US" dirty="0"/>
              <a:t>, which means that the parties do what they agreed to do under the terms of the contract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7B58705B-3B08-4EB7-B7ED-ABE1E24037F2}" type="slidenum">
              <a:rPr lang="en-US" altLang="en-US" smtClean="0"/>
              <a:pPr/>
              <a:t>26</a:t>
            </a:fld>
            <a:endParaRPr lang="en-US" altLang="en-US" dirty="0"/>
          </a:p>
        </p:txBody>
      </p:sp>
    </p:spTree>
    <p:extLst>
      <p:ext uri="{BB962C8B-B14F-4D97-AF65-F5344CB8AC3E}">
        <p14:creationId xmlns:p14="http://schemas.microsoft.com/office/powerpoint/2010/main" val="36692032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dirty="0"/>
              <a:t>Question</a:t>
            </a:r>
          </a:p>
        </p:txBody>
      </p:sp>
      <p:sp>
        <p:nvSpPr>
          <p:cNvPr id="38915" name="Rectangle 3"/>
          <p:cNvSpPr>
            <a:spLocks noGrp="1" noChangeArrowheads="1"/>
          </p:cNvSpPr>
          <p:nvPr>
            <p:ph type="body" idx="1"/>
          </p:nvPr>
        </p:nvSpPr>
        <p:spPr/>
        <p:txBody>
          <a:bodyPr/>
          <a:lstStyle/>
          <a:p>
            <a:r>
              <a:rPr lang="en-US" altLang="en-US" dirty="0"/>
              <a:t>What is the time that may conveniently be required to do the task that is to be done called?</a:t>
            </a:r>
          </a:p>
          <a:p>
            <a:pPr marL="912812" lvl="1" indent="-514350">
              <a:buFont typeface="+mj-lt"/>
              <a:buAutoNum type="alphaUcPeriod"/>
            </a:pPr>
            <a:r>
              <a:rPr lang="en-US" altLang="en-US" dirty="0"/>
              <a:t>Reasonable time</a:t>
            </a:r>
          </a:p>
          <a:p>
            <a:pPr marL="912812" lvl="1" indent="-514350">
              <a:buFont typeface="+mj-lt"/>
              <a:buAutoNum type="alphaUcPeriod"/>
            </a:pPr>
            <a:r>
              <a:rPr lang="en-US" altLang="en-US" dirty="0"/>
              <a:t>Practical time</a:t>
            </a:r>
          </a:p>
          <a:p>
            <a:pPr marL="912812" lvl="1" indent="-514350">
              <a:buFont typeface="+mj-lt"/>
              <a:buAutoNum type="alphaUcPeriod"/>
            </a:pPr>
            <a:r>
              <a:rPr lang="en-US" altLang="en-US" dirty="0"/>
              <a:t>Logical time</a:t>
            </a:r>
          </a:p>
          <a:p>
            <a:pPr marL="912812" lvl="1" indent="-514350">
              <a:buFont typeface="+mj-lt"/>
              <a:buAutoNum type="alphaUcPeriod"/>
            </a:pPr>
            <a:r>
              <a:rPr lang="en-US" altLang="en-US" dirty="0"/>
              <a:t>Realistic time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0A4B06C2-9563-4A89-852E-6AF1202B3108}" type="slidenum">
              <a:rPr lang="en-US" altLang="en-US" smtClean="0"/>
              <a:pPr/>
              <a:t>27</a:t>
            </a:fld>
            <a:endParaRPr lang="en-US" altLang="en-US" dirty="0"/>
          </a:p>
        </p:txBody>
      </p:sp>
    </p:spTree>
    <p:extLst>
      <p:ext uri="{BB962C8B-B14F-4D97-AF65-F5344CB8AC3E}">
        <p14:creationId xmlns:p14="http://schemas.microsoft.com/office/powerpoint/2010/main" val="29550760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p:nvPr>
        </p:nvSpPr>
        <p:spPr/>
        <p:txBody>
          <a:bodyPr/>
          <a:lstStyle/>
          <a:p>
            <a:r>
              <a:rPr lang="en-US" altLang="en-US" dirty="0"/>
              <a:t>Time for Performance</a:t>
            </a:r>
          </a:p>
        </p:txBody>
      </p:sp>
      <p:sp>
        <p:nvSpPr>
          <p:cNvPr id="39939" name="Rectangle 5"/>
          <p:cNvSpPr>
            <a:spLocks noGrp="1" noChangeArrowheads="1"/>
          </p:cNvSpPr>
          <p:nvPr>
            <p:ph type="body" idx="1"/>
          </p:nvPr>
        </p:nvSpPr>
        <p:spPr/>
        <p:txBody>
          <a:bodyPr/>
          <a:lstStyle/>
          <a:p>
            <a:r>
              <a:rPr lang="en-US" altLang="en-US" b="1" dirty="0"/>
              <a:t>Reasonable time </a:t>
            </a:r>
          </a:p>
          <a:p>
            <a:pPr lvl="1"/>
            <a:r>
              <a:rPr lang="en-US" altLang="en-US" dirty="0"/>
              <a:t>The time that may fairly, properly, and conveniently be required to do the task that is to be done, considering attending circumstances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E865115D-0BA8-44BD-BBCC-7C925B4EA4FE}" type="slidenum">
              <a:rPr lang="en-US" altLang="en-US" smtClean="0"/>
              <a:pPr/>
              <a:t>28</a:t>
            </a:fld>
            <a:endParaRPr lang="en-US" altLang="en-US" dirty="0"/>
          </a:p>
        </p:txBody>
      </p:sp>
    </p:spTree>
    <p:extLst>
      <p:ext uri="{BB962C8B-B14F-4D97-AF65-F5344CB8AC3E}">
        <p14:creationId xmlns:p14="http://schemas.microsoft.com/office/powerpoint/2010/main" val="5428784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Question</a:t>
            </a:r>
          </a:p>
        </p:txBody>
      </p:sp>
      <p:sp>
        <p:nvSpPr>
          <p:cNvPr id="40963" name="Rectangle 3"/>
          <p:cNvSpPr>
            <a:spLocks noGrp="1" noChangeArrowheads="1"/>
          </p:cNvSpPr>
          <p:nvPr>
            <p:ph type="body" idx="1"/>
          </p:nvPr>
        </p:nvSpPr>
        <p:spPr/>
        <p:txBody>
          <a:bodyPr/>
          <a:lstStyle/>
          <a:p>
            <a:r>
              <a:rPr lang="en-US" altLang="en-US" dirty="0"/>
              <a:t>Which of the following occurs when all the parties fully accomplish every term, condition, and promise to which they agreed?</a:t>
            </a:r>
          </a:p>
          <a:p>
            <a:pPr marL="912812" lvl="1" indent="-514350">
              <a:buFont typeface="+mj-lt"/>
              <a:buAutoNum type="alphaUcPeriod"/>
            </a:pPr>
            <a:r>
              <a:rPr lang="en-US" altLang="en-US" dirty="0"/>
              <a:t>Satisfactory performance</a:t>
            </a:r>
          </a:p>
          <a:p>
            <a:pPr marL="912812" lvl="1" indent="-514350">
              <a:buFont typeface="+mj-lt"/>
              <a:buAutoNum type="alphaUcPeriod"/>
            </a:pPr>
            <a:r>
              <a:rPr lang="en-US" altLang="en-US" dirty="0"/>
              <a:t>Complete performance</a:t>
            </a:r>
          </a:p>
          <a:p>
            <a:pPr marL="912812" lvl="1" indent="-514350">
              <a:buFont typeface="+mj-lt"/>
              <a:buAutoNum type="alphaUcPeriod"/>
            </a:pPr>
            <a:r>
              <a:rPr lang="en-US" altLang="en-US" dirty="0"/>
              <a:t>Substantial performance</a:t>
            </a:r>
          </a:p>
          <a:p>
            <a:pPr marL="912812" lvl="1" indent="-514350">
              <a:buFont typeface="+mj-lt"/>
              <a:buAutoNum type="alphaUcPeriod"/>
            </a:pPr>
            <a:r>
              <a:rPr lang="en-US" altLang="en-US" dirty="0"/>
              <a:t>Absolute performance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24CEF1D4-BBE9-4D75-82EC-410A5104CC84}" type="slidenum">
              <a:rPr lang="en-US" altLang="en-US" smtClean="0"/>
              <a:pPr/>
              <a:t>29</a:t>
            </a:fld>
            <a:endParaRPr lang="en-US" altLang="en-US" dirty="0"/>
          </a:p>
        </p:txBody>
      </p:sp>
    </p:spTree>
    <p:extLst>
      <p:ext uri="{BB962C8B-B14F-4D97-AF65-F5344CB8AC3E}">
        <p14:creationId xmlns:p14="http://schemas.microsoft.com/office/powerpoint/2010/main" val="20279403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en-US" dirty="0"/>
              <a:t>Learning Objectives</a:t>
            </a:r>
          </a:p>
        </p:txBody>
      </p:sp>
      <p:sp>
        <p:nvSpPr>
          <p:cNvPr id="15363" name="Rectangle 3"/>
          <p:cNvSpPr>
            <a:spLocks noGrp="1" noChangeArrowheads="1"/>
          </p:cNvSpPr>
          <p:nvPr>
            <p:ph type="body" idx="1"/>
          </p:nvPr>
        </p:nvSpPr>
        <p:spPr/>
        <p:txBody>
          <a:bodyPr/>
          <a:lstStyle/>
          <a:p>
            <a:pPr marL="514350" indent="-514350">
              <a:buFont typeface="+mj-lt"/>
              <a:buAutoNum type="arabicPeriod" startAt="6"/>
            </a:pPr>
            <a:r>
              <a:rPr lang="en-US" altLang="en-US" dirty="0"/>
              <a:t>Outline the difference between complete and substantial performance</a:t>
            </a:r>
          </a:p>
          <a:p>
            <a:pPr marL="514350" indent="-514350">
              <a:buFont typeface="+mj-lt"/>
              <a:buAutoNum type="arabicPeriod" startAt="6"/>
            </a:pPr>
            <a:r>
              <a:rPr lang="en-US" altLang="en-US" dirty="0"/>
              <a:t>List the ways that a contract can be discharged by nonperformance</a:t>
            </a:r>
          </a:p>
          <a:p>
            <a:pPr marL="514350" indent="-514350">
              <a:buFont typeface="+mj-lt"/>
              <a:buAutoNum type="arabicPeriod" startAt="6"/>
            </a:pPr>
            <a:r>
              <a:rPr lang="en-US" altLang="en-US" dirty="0"/>
              <a:t>Clarify the concept of anticipatory repudiation</a:t>
            </a:r>
          </a:p>
          <a:p>
            <a:pPr marL="514350" indent="-514350">
              <a:buFont typeface="+mj-lt"/>
              <a:buAutoNum type="arabicPeriod" startAt="6"/>
            </a:pPr>
            <a:r>
              <a:rPr lang="en-US" altLang="en-US" dirty="0"/>
              <a:t>Enumerate the types of damages available in the event of a breach of contract</a:t>
            </a:r>
          </a:p>
          <a:p>
            <a:pPr marL="514350" indent="-514350">
              <a:buFont typeface="+mj-lt"/>
              <a:buAutoNum type="arabicPeriod" startAt="6"/>
            </a:pPr>
            <a:r>
              <a:rPr lang="en-US" altLang="en-US" dirty="0"/>
              <a:t>Contrast specific performance with injunctive relief</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026F04BA-E91F-4F43-BD59-EED03089E6D1}" type="slidenum">
              <a:rPr lang="en-US" altLang="en-US" smtClean="0"/>
              <a:pPr/>
              <a:t>3</a:t>
            </a:fld>
            <a:endParaRPr lang="en-US" altLang="en-US" dirty="0"/>
          </a:p>
        </p:txBody>
      </p:sp>
    </p:spTree>
    <p:extLst>
      <p:ext uri="{BB962C8B-B14F-4D97-AF65-F5344CB8AC3E}">
        <p14:creationId xmlns:p14="http://schemas.microsoft.com/office/powerpoint/2010/main" val="2453932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title"/>
          </p:nvPr>
        </p:nvSpPr>
        <p:spPr/>
        <p:txBody>
          <a:bodyPr/>
          <a:lstStyle/>
          <a:p>
            <a:r>
              <a:rPr lang="en-US" altLang="en-US" dirty="0"/>
              <a:t>Satisfactory, Complete, and Substantial Performance</a:t>
            </a:r>
          </a:p>
        </p:txBody>
      </p:sp>
      <p:sp>
        <p:nvSpPr>
          <p:cNvPr id="41987" name="Rectangle 5"/>
          <p:cNvSpPr>
            <a:spLocks noGrp="1" noChangeArrowheads="1"/>
          </p:cNvSpPr>
          <p:nvPr>
            <p:ph type="body" idx="1"/>
          </p:nvPr>
        </p:nvSpPr>
        <p:spPr/>
        <p:txBody>
          <a:bodyPr/>
          <a:lstStyle/>
          <a:p>
            <a:r>
              <a:rPr lang="en-US" altLang="en-US" b="1" dirty="0"/>
              <a:t>Satisfactory performance </a:t>
            </a:r>
          </a:p>
          <a:p>
            <a:pPr lvl="1"/>
            <a:r>
              <a:rPr lang="en-US" altLang="en-US" dirty="0"/>
              <a:t>Exists when either personal taste or objective standards have determined that the contracting parties have performed their contractual duties according to the agreement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14C50C11-727F-4BB8-BBE4-633A6D1A8879}" type="slidenum">
              <a:rPr lang="en-US" altLang="en-US" smtClean="0"/>
              <a:pPr/>
              <a:t>30</a:t>
            </a:fld>
            <a:endParaRPr lang="en-US" altLang="en-US" dirty="0"/>
          </a:p>
        </p:txBody>
      </p:sp>
    </p:spTree>
    <p:extLst>
      <p:ext uri="{BB962C8B-B14F-4D97-AF65-F5344CB8AC3E}">
        <p14:creationId xmlns:p14="http://schemas.microsoft.com/office/powerpoint/2010/main" val="3012391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p:nvPr>
        </p:nvSpPr>
        <p:spPr/>
        <p:txBody>
          <a:bodyPr/>
          <a:lstStyle/>
          <a:p>
            <a:r>
              <a:rPr lang="en-US" altLang="en-US" dirty="0"/>
              <a:t>Satisfactory, Complete, and Substantial Performance</a:t>
            </a:r>
          </a:p>
        </p:txBody>
      </p:sp>
      <p:sp>
        <p:nvSpPr>
          <p:cNvPr id="43011" name="Rectangle 5"/>
          <p:cNvSpPr>
            <a:spLocks noGrp="1" noChangeArrowheads="1"/>
          </p:cNvSpPr>
          <p:nvPr>
            <p:ph type="body" idx="1"/>
          </p:nvPr>
        </p:nvSpPr>
        <p:spPr/>
        <p:txBody>
          <a:bodyPr/>
          <a:lstStyle/>
          <a:p>
            <a:r>
              <a:rPr lang="en-US" altLang="en-US" b="1" dirty="0"/>
              <a:t>Complete performance </a:t>
            </a:r>
          </a:p>
          <a:p>
            <a:pPr lvl="1"/>
            <a:r>
              <a:rPr lang="en-US" altLang="en-US" dirty="0"/>
              <a:t>Occurs when all the parties fully accomplish every term, condition, and promise to which they agreed </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94CEF92B-2A22-49CF-BE99-A4329223F17E}" type="slidenum">
              <a:rPr lang="en-US" altLang="en-US" smtClean="0"/>
              <a:pPr/>
              <a:t>31</a:t>
            </a:fld>
            <a:endParaRPr lang="en-US" altLang="en-US" dirty="0"/>
          </a:p>
        </p:txBody>
      </p:sp>
    </p:spTree>
    <p:extLst>
      <p:ext uri="{BB962C8B-B14F-4D97-AF65-F5344CB8AC3E}">
        <p14:creationId xmlns:p14="http://schemas.microsoft.com/office/powerpoint/2010/main" val="39973048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title"/>
          </p:nvPr>
        </p:nvSpPr>
        <p:spPr/>
        <p:txBody>
          <a:bodyPr/>
          <a:lstStyle/>
          <a:p>
            <a:r>
              <a:rPr lang="en-US" altLang="en-US" dirty="0"/>
              <a:t>Satisfactory, Complete, and Substantial Performance</a:t>
            </a:r>
          </a:p>
        </p:txBody>
      </p:sp>
      <p:sp>
        <p:nvSpPr>
          <p:cNvPr id="44035" name="Rectangle 5"/>
          <p:cNvSpPr>
            <a:spLocks noGrp="1" noChangeArrowheads="1"/>
          </p:cNvSpPr>
          <p:nvPr>
            <p:ph type="body" idx="1"/>
          </p:nvPr>
        </p:nvSpPr>
        <p:spPr/>
        <p:txBody>
          <a:bodyPr/>
          <a:lstStyle/>
          <a:p>
            <a:r>
              <a:rPr lang="en-US" altLang="en-US" b="1" dirty="0"/>
              <a:t>Substantial performance </a:t>
            </a:r>
          </a:p>
          <a:p>
            <a:pPr lvl="1"/>
            <a:r>
              <a:rPr lang="en-US" altLang="en-US" dirty="0"/>
              <a:t>Occurs when a party, in good faith, executes all promised terms and conditions with the exception of minor details that do not affect the real intent of their agreement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BE275388-EF4E-4D01-B10D-142676B63CFC}" type="slidenum">
              <a:rPr lang="en-US" altLang="en-US" smtClean="0"/>
              <a:pPr/>
              <a:t>32</a:t>
            </a:fld>
            <a:endParaRPr lang="en-US" altLang="en-US" dirty="0"/>
          </a:p>
        </p:txBody>
      </p:sp>
    </p:spTree>
    <p:extLst>
      <p:ext uri="{BB962C8B-B14F-4D97-AF65-F5344CB8AC3E}">
        <p14:creationId xmlns:p14="http://schemas.microsoft.com/office/powerpoint/2010/main" val="602477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dirty="0"/>
              <a:t>Question</a:t>
            </a:r>
          </a:p>
        </p:txBody>
      </p:sp>
      <p:sp>
        <p:nvSpPr>
          <p:cNvPr id="45059" name="Rectangle 3"/>
          <p:cNvSpPr>
            <a:spLocks noGrp="1" noChangeArrowheads="1"/>
          </p:cNvSpPr>
          <p:nvPr>
            <p:ph type="body" idx="1"/>
          </p:nvPr>
        </p:nvSpPr>
        <p:spPr/>
        <p:txBody>
          <a:bodyPr/>
          <a:lstStyle/>
          <a:p>
            <a:r>
              <a:rPr lang="en-US" altLang="en-US" dirty="0"/>
              <a:t>Which contractual condition requires both parties to perform at the same time?</a:t>
            </a:r>
          </a:p>
          <a:p>
            <a:pPr marL="912812" lvl="1" indent="-514350">
              <a:buFont typeface="+mj-lt"/>
              <a:buAutoNum type="alphaUcPeriod"/>
            </a:pPr>
            <a:r>
              <a:rPr lang="en-US" altLang="en-US" dirty="0"/>
              <a:t>Precedent</a:t>
            </a:r>
          </a:p>
          <a:p>
            <a:pPr marL="912812" lvl="1" indent="-514350">
              <a:buFont typeface="+mj-lt"/>
              <a:buAutoNum type="alphaUcPeriod"/>
            </a:pPr>
            <a:r>
              <a:rPr lang="en-US" altLang="en-US" dirty="0"/>
              <a:t>Concurrent</a:t>
            </a:r>
          </a:p>
          <a:p>
            <a:pPr marL="912812" lvl="1" indent="-514350">
              <a:buFont typeface="+mj-lt"/>
              <a:buAutoNum type="alphaUcPeriod"/>
            </a:pPr>
            <a:r>
              <a:rPr lang="en-US" altLang="en-US" dirty="0"/>
              <a:t>Subsequent </a:t>
            </a:r>
          </a:p>
          <a:p>
            <a:pPr marL="912812" lvl="1" indent="-514350">
              <a:buFont typeface="+mj-lt"/>
              <a:buAutoNum type="alphaUcPeriod"/>
            </a:pPr>
            <a:r>
              <a:rPr lang="en-US" altLang="en-US" dirty="0"/>
              <a:t>Concomitant </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9B93E6BB-2BA2-41A7-BC1C-00C77DF4F4F4}" type="slidenum">
              <a:rPr lang="en-US" altLang="en-US" smtClean="0"/>
              <a:pPr/>
              <a:t>33</a:t>
            </a:fld>
            <a:endParaRPr lang="en-US" altLang="en-US" dirty="0"/>
          </a:p>
        </p:txBody>
      </p:sp>
    </p:spTree>
    <p:extLst>
      <p:ext uri="{BB962C8B-B14F-4D97-AF65-F5344CB8AC3E}">
        <p14:creationId xmlns:p14="http://schemas.microsoft.com/office/powerpoint/2010/main" val="18548415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Grp="1" noChangeArrowheads="1"/>
          </p:cNvSpPr>
          <p:nvPr>
            <p:ph type="title"/>
          </p:nvPr>
        </p:nvSpPr>
        <p:spPr/>
        <p:txBody>
          <a:bodyPr/>
          <a:lstStyle/>
          <a:p>
            <a:r>
              <a:rPr lang="en-US" altLang="en-US" dirty="0"/>
              <a:t>Conditions of Performance</a:t>
            </a:r>
          </a:p>
        </p:txBody>
      </p:sp>
      <p:sp>
        <p:nvSpPr>
          <p:cNvPr id="46083" name="Rectangle 5"/>
          <p:cNvSpPr>
            <a:spLocks noGrp="1" noChangeArrowheads="1"/>
          </p:cNvSpPr>
          <p:nvPr>
            <p:ph type="body" idx="1"/>
          </p:nvPr>
        </p:nvSpPr>
        <p:spPr/>
        <p:txBody>
          <a:bodyPr/>
          <a:lstStyle/>
          <a:p>
            <a:r>
              <a:rPr lang="en-US" altLang="en-US" b="1" dirty="0"/>
              <a:t>Condition precedent </a:t>
            </a:r>
          </a:p>
          <a:p>
            <a:pPr lvl="1"/>
            <a:r>
              <a:rPr lang="en-US" altLang="en-US" dirty="0"/>
              <a:t>A condition that requires the performance of certain acts or promises before the other party is obligated to pay money or provide any other agreed to consideration</a:t>
            </a:r>
          </a:p>
          <a:p>
            <a:pPr lvl="1"/>
            <a:r>
              <a:rPr lang="en-US" altLang="en-US" dirty="0"/>
              <a:t>Unilateral contract</a:t>
            </a:r>
          </a:p>
          <a:p>
            <a:pPr lvl="1"/>
            <a:r>
              <a:rPr lang="en-US" altLang="en-US" dirty="0"/>
              <a:t>Bilateral contract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BA82ABAB-7698-476B-BD46-5EA53D45D7E6}" type="slidenum">
              <a:rPr lang="en-US" altLang="en-US" smtClean="0"/>
              <a:pPr/>
              <a:t>34</a:t>
            </a:fld>
            <a:endParaRPr lang="en-US" altLang="en-US" dirty="0"/>
          </a:p>
        </p:txBody>
      </p:sp>
    </p:spTree>
    <p:extLst>
      <p:ext uri="{BB962C8B-B14F-4D97-AF65-F5344CB8AC3E}">
        <p14:creationId xmlns:p14="http://schemas.microsoft.com/office/powerpoint/2010/main" val="22914899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dirty="0"/>
              <a:t>Conditions of Performance</a:t>
            </a:r>
          </a:p>
        </p:txBody>
      </p:sp>
      <p:sp>
        <p:nvSpPr>
          <p:cNvPr id="47107" name="Rectangle 3"/>
          <p:cNvSpPr>
            <a:spLocks noGrp="1" noChangeArrowheads="1"/>
          </p:cNvSpPr>
          <p:nvPr>
            <p:ph type="body" idx="1"/>
          </p:nvPr>
        </p:nvSpPr>
        <p:spPr/>
        <p:txBody>
          <a:bodyPr/>
          <a:lstStyle/>
          <a:p>
            <a:r>
              <a:rPr lang="en-US" altLang="en-US" b="1" dirty="0"/>
              <a:t>Condition concurrent </a:t>
            </a:r>
          </a:p>
          <a:p>
            <a:pPr lvl="1"/>
            <a:r>
              <a:rPr lang="en-US" altLang="en-US" dirty="0"/>
              <a:t>A condition that requires both parties to perform at the same time</a:t>
            </a:r>
          </a:p>
          <a:p>
            <a:r>
              <a:rPr lang="en-US" altLang="en-US" b="1" dirty="0"/>
              <a:t>Condition subsequent </a:t>
            </a:r>
          </a:p>
          <a:p>
            <a:pPr lvl="1"/>
            <a:r>
              <a:rPr lang="en-US" altLang="en-US" dirty="0"/>
              <a:t>One in which the parties agree that the contract will be terminated when a prescribed event occurs or does not occur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B93EC49F-4764-4565-B63A-300BB85C1CF3}" type="slidenum">
              <a:rPr lang="en-US" altLang="en-US" smtClean="0"/>
              <a:pPr/>
              <a:t>35</a:t>
            </a:fld>
            <a:endParaRPr lang="en-US" altLang="en-US" dirty="0"/>
          </a:p>
        </p:txBody>
      </p:sp>
    </p:spTree>
    <p:extLst>
      <p:ext uri="{BB962C8B-B14F-4D97-AF65-F5344CB8AC3E}">
        <p14:creationId xmlns:p14="http://schemas.microsoft.com/office/powerpoint/2010/main" val="9580893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p:cNvSpPr>
            <a:spLocks noGrp="1" noChangeArrowheads="1"/>
          </p:cNvSpPr>
          <p:nvPr>
            <p:ph type="title"/>
          </p:nvPr>
        </p:nvSpPr>
        <p:spPr/>
        <p:txBody>
          <a:bodyPr/>
          <a:lstStyle/>
          <a:p>
            <a:r>
              <a:rPr lang="en-US" altLang="en-US" dirty="0"/>
              <a:t>Tender of Performance</a:t>
            </a:r>
          </a:p>
        </p:txBody>
      </p:sp>
      <p:sp>
        <p:nvSpPr>
          <p:cNvPr id="48131" name="Rectangle 5"/>
          <p:cNvSpPr>
            <a:spLocks noGrp="1" noChangeArrowheads="1"/>
          </p:cNvSpPr>
          <p:nvPr>
            <p:ph type="body" idx="1"/>
          </p:nvPr>
        </p:nvSpPr>
        <p:spPr/>
        <p:txBody>
          <a:bodyPr/>
          <a:lstStyle/>
          <a:p>
            <a:r>
              <a:rPr lang="en-US" altLang="en-US" b="1" dirty="0"/>
              <a:t>Tender of performance</a:t>
            </a:r>
          </a:p>
          <a:p>
            <a:pPr lvl="1"/>
            <a:r>
              <a:rPr lang="en-US" altLang="en-US" dirty="0"/>
              <a:t>To offer to do what one has agreed to do under the terms of the contract</a:t>
            </a:r>
          </a:p>
          <a:p>
            <a:pPr lvl="1"/>
            <a:r>
              <a:rPr lang="en-US" altLang="en-US" b="1" dirty="0"/>
              <a:t>Tender of payment</a:t>
            </a:r>
            <a:r>
              <a:rPr lang="en-US" altLang="en-US" dirty="0"/>
              <a:t> is presenting payment to the seller at the agreed time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813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CD525707-0EEB-435C-97FC-2D92CCE7CFB0}" type="slidenum">
              <a:rPr lang="en-US" altLang="en-US" smtClean="0"/>
              <a:pPr/>
              <a:t>36</a:t>
            </a:fld>
            <a:endParaRPr lang="en-US" altLang="en-US" dirty="0"/>
          </a:p>
        </p:txBody>
      </p:sp>
    </p:spTree>
    <p:extLst>
      <p:ext uri="{BB962C8B-B14F-4D97-AF65-F5344CB8AC3E}">
        <p14:creationId xmlns:p14="http://schemas.microsoft.com/office/powerpoint/2010/main" val="17529580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ltLang="en-US" dirty="0"/>
              <a:t>Question</a:t>
            </a:r>
          </a:p>
        </p:txBody>
      </p:sp>
      <p:sp>
        <p:nvSpPr>
          <p:cNvPr id="49155" name="Rectangle 3"/>
          <p:cNvSpPr>
            <a:spLocks noGrp="1" noChangeArrowheads="1"/>
          </p:cNvSpPr>
          <p:nvPr>
            <p:ph type="body" idx="1"/>
          </p:nvPr>
        </p:nvSpPr>
        <p:spPr/>
        <p:txBody>
          <a:bodyPr/>
          <a:lstStyle/>
          <a:p>
            <a:r>
              <a:rPr lang="en-US" altLang="en-US" dirty="0"/>
              <a:t>What is failing to fulfill or accomplish a promise, contract, or obligation according to its terms called?</a:t>
            </a:r>
          </a:p>
          <a:p>
            <a:pPr marL="912812" lvl="1" indent="-514350">
              <a:buFont typeface="+mj-lt"/>
              <a:buAutoNum type="alphaUcPeriod"/>
            </a:pPr>
            <a:r>
              <a:rPr lang="en-US" altLang="en-US" dirty="0"/>
              <a:t>Dis-achievement</a:t>
            </a:r>
          </a:p>
          <a:p>
            <a:pPr marL="912812" lvl="1" indent="-514350">
              <a:buFont typeface="+mj-lt"/>
              <a:buAutoNum type="alphaUcPeriod"/>
            </a:pPr>
            <a:r>
              <a:rPr lang="en-US" altLang="en-US" dirty="0"/>
              <a:t>Nonachievement</a:t>
            </a:r>
          </a:p>
          <a:p>
            <a:pPr marL="912812" lvl="1" indent="-514350">
              <a:buFont typeface="+mj-lt"/>
              <a:buAutoNum type="alphaUcPeriod"/>
            </a:pPr>
            <a:r>
              <a:rPr lang="en-US" altLang="en-US" dirty="0"/>
              <a:t>Nonperformance</a:t>
            </a:r>
          </a:p>
          <a:p>
            <a:pPr marL="912812" lvl="1" indent="-514350">
              <a:buFont typeface="+mj-lt"/>
              <a:buAutoNum type="alphaUcPeriod"/>
            </a:pPr>
            <a:r>
              <a:rPr lang="en-US" altLang="en-US" dirty="0" err="1"/>
              <a:t>Unconditioning</a:t>
            </a:r>
            <a:r>
              <a:rPr lang="en-US" altLang="en-US" dirty="0"/>
              <a:t>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91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2EA2A9A6-5C22-4BD4-BF25-392D2E479594}" type="slidenum">
              <a:rPr lang="en-US" altLang="en-US" smtClean="0"/>
              <a:pPr/>
              <a:t>37</a:t>
            </a:fld>
            <a:endParaRPr lang="en-US" altLang="en-US" dirty="0"/>
          </a:p>
        </p:txBody>
      </p:sp>
    </p:spTree>
    <p:extLst>
      <p:ext uri="{BB962C8B-B14F-4D97-AF65-F5344CB8AC3E}">
        <p14:creationId xmlns:p14="http://schemas.microsoft.com/office/powerpoint/2010/main" val="21690672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ltLang="en-US" dirty="0"/>
              <a:t>Discharge by Nonperformance</a:t>
            </a:r>
          </a:p>
        </p:txBody>
      </p:sp>
      <p:sp>
        <p:nvSpPr>
          <p:cNvPr id="50179" name="Rectangle 3"/>
          <p:cNvSpPr>
            <a:spLocks noGrp="1" noChangeArrowheads="1"/>
          </p:cNvSpPr>
          <p:nvPr>
            <p:ph type="body" idx="1"/>
          </p:nvPr>
        </p:nvSpPr>
        <p:spPr/>
        <p:txBody>
          <a:bodyPr/>
          <a:lstStyle/>
          <a:p>
            <a:r>
              <a:rPr lang="en-US" altLang="en-US" dirty="0"/>
              <a:t>Nonperformance</a:t>
            </a:r>
            <a:r>
              <a:rPr lang="en-US" altLang="en-US" b="1" dirty="0"/>
              <a:t> </a:t>
            </a:r>
          </a:p>
          <a:p>
            <a:pPr lvl="1"/>
            <a:r>
              <a:rPr lang="en-US" altLang="en-US" dirty="0"/>
              <a:t>Failing to fulfill or accomplish a promise, contract, or obligation according to its terms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01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0AD2FE40-4B14-4913-99F1-4346C1E7916B}" type="slidenum">
              <a:rPr lang="en-US" altLang="en-US" smtClean="0"/>
              <a:pPr/>
              <a:t>38</a:t>
            </a:fld>
            <a:endParaRPr lang="en-US" altLang="en-US" dirty="0"/>
          </a:p>
        </p:txBody>
      </p:sp>
    </p:spTree>
    <p:extLst>
      <p:ext uri="{BB962C8B-B14F-4D97-AF65-F5344CB8AC3E}">
        <p14:creationId xmlns:p14="http://schemas.microsoft.com/office/powerpoint/2010/main" val="29446579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4"/>
          <p:cNvSpPr>
            <a:spLocks noGrp="1" noChangeArrowheads="1"/>
          </p:cNvSpPr>
          <p:nvPr>
            <p:ph type="title"/>
          </p:nvPr>
        </p:nvSpPr>
        <p:spPr/>
        <p:txBody>
          <a:bodyPr/>
          <a:lstStyle/>
          <a:p>
            <a:r>
              <a:rPr lang="en-US" altLang="en-US" dirty="0"/>
              <a:t>Discharge by Agreement</a:t>
            </a:r>
          </a:p>
        </p:txBody>
      </p:sp>
      <p:sp>
        <p:nvSpPr>
          <p:cNvPr id="51203" name="Rectangle 5"/>
          <p:cNvSpPr>
            <a:spLocks noGrp="1" noChangeArrowheads="1"/>
          </p:cNvSpPr>
          <p:nvPr>
            <p:ph type="body" idx="1"/>
          </p:nvPr>
        </p:nvSpPr>
        <p:spPr/>
        <p:txBody>
          <a:bodyPr/>
          <a:lstStyle/>
          <a:p>
            <a:r>
              <a:rPr lang="en-US" altLang="en-US" dirty="0"/>
              <a:t>Termination by terms of the contract</a:t>
            </a:r>
          </a:p>
          <a:p>
            <a:r>
              <a:rPr lang="en-US" altLang="en-US" dirty="0"/>
              <a:t>Mutual rescission</a:t>
            </a:r>
          </a:p>
          <a:p>
            <a:r>
              <a:rPr lang="en-US" altLang="en-US" dirty="0"/>
              <a:t>Termination by waiver</a:t>
            </a:r>
          </a:p>
          <a:p>
            <a:r>
              <a:rPr lang="en-US" altLang="en-US" dirty="0"/>
              <a:t>Novation</a:t>
            </a:r>
          </a:p>
          <a:p>
            <a:r>
              <a:rPr lang="en-US" altLang="en-US" dirty="0"/>
              <a:t>Accord and satisfaction</a:t>
            </a:r>
          </a:p>
          <a:p>
            <a:r>
              <a:rPr lang="en-US" altLang="en-US" dirty="0"/>
              <a:t>General release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12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10E304E1-7D89-4F6A-8C9A-FEBCB256CC8F}" type="slidenum">
              <a:rPr lang="en-US" altLang="en-US" smtClean="0"/>
              <a:pPr/>
              <a:t>39</a:t>
            </a:fld>
            <a:endParaRPr lang="en-US" altLang="en-US" dirty="0"/>
          </a:p>
        </p:txBody>
      </p:sp>
    </p:spTree>
    <p:extLst>
      <p:ext uri="{BB962C8B-B14F-4D97-AF65-F5344CB8AC3E}">
        <p14:creationId xmlns:p14="http://schemas.microsoft.com/office/powerpoint/2010/main" val="27692098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Question</a:t>
            </a:r>
          </a:p>
        </p:txBody>
      </p:sp>
      <p:sp>
        <p:nvSpPr>
          <p:cNvPr id="16387" name="Rectangle 3"/>
          <p:cNvSpPr>
            <a:spLocks noGrp="1" noChangeArrowheads="1"/>
          </p:cNvSpPr>
          <p:nvPr>
            <p:ph type="body" idx="1"/>
          </p:nvPr>
        </p:nvSpPr>
        <p:spPr/>
        <p:txBody>
          <a:bodyPr/>
          <a:lstStyle/>
          <a:p>
            <a:r>
              <a:rPr lang="en-US" altLang="en-US" dirty="0"/>
              <a:t>What is a person who may in some way be affected by a contract but who is not one of the contracting parties called?</a:t>
            </a:r>
          </a:p>
          <a:p>
            <a:pPr marL="912812" lvl="1" indent="-514350">
              <a:buFont typeface="+mj-lt"/>
              <a:buAutoNum type="alphaUcPeriod"/>
            </a:pPr>
            <a:r>
              <a:rPr lang="en-US" altLang="en-US" dirty="0"/>
              <a:t>Primary party</a:t>
            </a:r>
          </a:p>
          <a:p>
            <a:pPr marL="912812" lvl="1" indent="-514350">
              <a:buFont typeface="+mj-lt"/>
              <a:buAutoNum type="alphaUcPeriod"/>
            </a:pPr>
            <a:r>
              <a:rPr lang="en-US" altLang="en-US" dirty="0"/>
              <a:t>Third party beneficiary</a:t>
            </a:r>
          </a:p>
          <a:p>
            <a:pPr marL="912812" lvl="1" indent="-514350">
              <a:buFont typeface="+mj-lt"/>
              <a:buAutoNum type="alphaUcPeriod"/>
            </a:pPr>
            <a:r>
              <a:rPr lang="en-US" altLang="en-US" dirty="0"/>
              <a:t>Third party</a:t>
            </a:r>
          </a:p>
          <a:p>
            <a:pPr marL="912812" lvl="1" indent="-514350">
              <a:buFont typeface="+mj-lt"/>
              <a:buAutoNum type="alphaUcPeriod"/>
            </a:pPr>
            <a:r>
              <a:rPr lang="en-US" altLang="en-US" dirty="0"/>
              <a:t>Secondary party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76347D9B-C970-43FF-AB46-15DAE414E09A}" type="slidenum">
              <a:rPr lang="en-US" altLang="en-US" smtClean="0"/>
              <a:pPr/>
              <a:t>4</a:t>
            </a:fld>
            <a:endParaRPr lang="en-US" altLang="en-US" dirty="0"/>
          </a:p>
        </p:txBody>
      </p:sp>
    </p:spTree>
    <p:extLst>
      <p:ext uri="{BB962C8B-B14F-4D97-AF65-F5344CB8AC3E}">
        <p14:creationId xmlns:p14="http://schemas.microsoft.com/office/powerpoint/2010/main" val="3315802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en-US" dirty="0"/>
              <a:t>Discharge by Agreement</a:t>
            </a:r>
          </a:p>
        </p:txBody>
      </p:sp>
      <p:sp>
        <p:nvSpPr>
          <p:cNvPr id="52227" name="Rectangle 3"/>
          <p:cNvSpPr>
            <a:spLocks noGrp="1" noChangeArrowheads="1"/>
          </p:cNvSpPr>
          <p:nvPr>
            <p:ph type="body" idx="1"/>
          </p:nvPr>
        </p:nvSpPr>
        <p:spPr/>
        <p:txBody>
          <a:bodyPr/>
          <a:lstStyle/>
          <a:p>
            <a:r>
              <a:rPr lang="en-US" altLang="en-US" dirty="0"/>
              <a:t>Termination by terms of the contract</a:t>
            </a:r>
          </a:p>
          <a:p>
            <a:pPr lvl="1"/>
            <a:r>
              <a:rPr lang="en-US" altLang="en-US" dirty="0"/>
              <a:t>During contract negotiations, parties may agree to certain terms that provide for automatic termination of the contract</a:t>
            </a:r>
          </a:p>
          <a:p>
            <a:r>
              <a:rPr lang="en-US" altLang="en-US" b="1" dirty="0"/>
              <a:t>Mutual rescission</a:t>
            </a:r>
          </a:p>
          <a:p>
            <a:pPr lvl="1"/>
            <a:r>
              <a:rPr lang="en-US" altLang="en-US" dirty="0"/>
              <a:t>Requires both parties to return to the other any consideration already received or pay for any services or materials already rendered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22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36011D31-F0A5-4C4F-9662-82D532B4313A}" type="slidenum">
              <a:rPr lang="en-US" altLang="en-US" smtClean="0"/>
              <a:pPr/>
              <a:t>40</a:t>
            </a:fld>
            <a:endParaRPr lang="en-US" altLang="en-US" dirty="0"/>
          </a:p>
        </p:txBody>
      </p:sp>
    </p:spTree>
    <p:extLst>
      <p:ext uri="{BB962C8B-B14F-4D97-AF65-F5344CB8AC3E}">
        <p14:creationId xmlns:p14="http://schemas.microsoft.com/office/powerpoint/2010/main" val="12723136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ltLang="en-US" dirty="0"/>
              <a:t>Question</a:t>
            </a:r>
          </a:p>
        </p:txBody>
      </p:sp>
      <p:sp>
        <p:nvSpPr>
          <p:cNvPr id="53251" name="Rectangle 3"/>
          <p:cNvSpPr>
            <a:spLocks noGrp="1" noChangeArrowheads="1"/>
          </p:cNvSpPr>
          <p:nvPr>
            <p:ph type="body" idx="1"/>
          </p:nvPr>
        </p:nvSpPr>
        <p:spPr/>
        <p:txBody>
          <a:bodyPr/>
          <a:lstStyle/>
          <a:p>
            <a:r>
              <a:rPr lang="en-US" altLang="en-US" dirty="0"/>
              <a:t>By __________ the parties to a contract mutually agree to replace one of the parties with a new party.</a:t>
            </a:r>
          </a:p>
          <a:p>
            <a:pPr marL="912812" lvl="1" indent="-514350">
              <a:buFont typeface="+mj-lt"/>
              <a:buAutoNum type="alphaUcPeriod"/>
            </a:pPr>
            <a:r>
              <a:rPr lang="en-US" altLang="en-US" dirty="0"/>
              <a:t>Mutual rescission</a:t>
            </a:r>
          </a:p>
          <a:p>
            <a:pPr marL="912812" lvl="1" indent="-514350">
              <a:buFont typeface="+mj-lt"/>
              <a:buAutoNum type="alphaUcPeriod"/>
            </a:pPr>
            <a:r>
              <a:rPr lang="en-US" altLang="en-US" dirty="0"/>
              <a:t>Termination by Waiver</a:t>
            </a:r>
          </a:p>
          <a:p>
            <a:pPr marL="912812" lvl="1" indent="-514350">
              <a:buFont typeface="+mj-lt"/>
              <a:buAutoNum type="alphaUcPeriod"/>
            </a:pPr>
            <a:r>
              <a:rPr lang="en-US" altLang="en-US" dirty="0"/>
              <a:t>Novation</a:t>
            </a:r>
          </a:p>
          <a:p>
            <a:pPr marL="912812" lvl="1" indent="-514350">
              <a:buFont typeface="+mj-lt"/>
              <a:buAutoNum type="alphaUcPeriod"/>
            </a:pPr>
            <a:r>
              <a:rPr lang="en-US" altLang="en-US" dirty="0"/>
              <a:t>Bankruptcy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32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DC4A9DF0-CA87-449D-85FD-0C1DC21EF29C}" type="slidenum">
              <a:rPr lang="en-US" altLang="en-US" smtClean="0"/>
              <a:pPr/>
              <a:t>41</a:t>
            </a:fld>
            <a:endParaRPr lang="en-US" altLang="en-US" dirty="0"/>
          </a:p>
        </p:txBody>
      </p:sp>
    </p:spTree>
    <p:extLst>
      <p:ext uri="{BB962C8B-B14F-4D97-AF65-F5344CB8AC3E}">
        <p14:creationId xmlns:p14="http://schemas.microsoft.com/office/powerpoint/2010/main" val="18050271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ltLang="en-US" dirty="0"/>
              <a:t>Discharge by Agreement</a:t>
            </a:r>
          </a:p>
        </p:txBody>
      </p:sp>
      <p:sp>
        <p:nvSpPr>
          <p:cNvPr id="54275" name="Rectangle 3"/>
          <p:cNvSpPr>
            <a:spLocks noGrp="1" noChangeArrowheads="1"/>
          </p:cNvSpPr>
          <p:nvPr>
            <p:ph type="body" idx="1"/>
          </p:nvPr>
        </p:nvSpPr>
        <p:spPr/>
        <p:txBody>
          <a:bodyPr/>
          <a:lstStyle/>
          <a:p>
            <a:r>
              <a:rPr lang="en-US" altLang="en-US" b="1" dirty="0"/>
              <a:t>Termination by waiver </a:t>
            </a:r>
          </a:p>
          <a:p>
            <a:pPr lvl="1"/>
            <a:r>
              <a:rPr lang="en-US" altLang="en-US" dirty="0"/>
              <a:t>Occurs when a party with the right to complain of the other party’s unsatisfactory performance or nonperformance fails to complain</a:t>
            </a:r>
          </a:p>
          <a:p>
            <a:pPr lvl="1"/>
            <a:r>
              <a:rPr lang="en-US" dirty="0"/>
              <a:t>It is a voluntary relinquishing (waiver) of one’s rights to demand performance </a:t>
            </a:r>
            <a:endParaRPr lang="en-US" altLang="en-US" sz="1000" dirty="0"/>
          </a:p>
          <a:p>
            <a:r>
              <a:rPr lang="en-US" altLang="en-US" dirty="0"/>
              <a:t>Novation</a:t>
            </a:r>
          </a:p>
          <a:p>
            <a:pPr lvl="1"/>
            <a:r>
              <a:rPr lang="en-US" altLang="en-US" dirty="0"/>
              <a:t>The parties to a contract mutually agree to replace one of the parties with a new party</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42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0A10999B-E298-440D-B8F6-EFD388681BA4}" type="slidenum">
              <a:rPr lang="en-US" altLang="en-US" smtClean="0"/>
              <a:pPr/>
              <a:t>42</a:t>
            </a:fld>
            <a:endParaRPr lang="en-US" altLang="en-US" dirty="0"/>
          </a:p>
        </p:txBody>
      </p:sp>
    </p:spTree>
    <p:extLst>
      <p:ext uri="{BB962C8B-B14F-4D97-AF65-F5344CB8AC3E}">
        <p14:creationId xmlns:p14="http://schemas.microsoft.com/office/powerpoint/2010/main" val="30152182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ltLang="en-US" dirty="0"/>
              <a:t>Discharge by Agreement</a:t>
            </a:r>
          </a:p>
        </p:txBody>
      </p:sp>
      <p:sp>
        <p:nvSpPr>
          <p:cNvPr id="55299" name="Rectangle 3"/>
          <p:cNvSpPr>
            <a:spLocks noGrp="1" noChangeArrowheads="1"/>
          </p:cNvSpPr>
          <p:nvPr>
            <p:ph type="body" idx="1"/>
          </p:nvPr>
        </p:nvSpPr>
        <p:spPr/>
        <p:txBody>
          <a:bodyPr>
            <a:normAutofit/>
          </a:bodyPr>
          <a:lstStyle/>
          <a:p>
            <a:r>
              <a:rPr lang="en-US" altLang="en-US" dirty="0"/>
              <a:t>Accord and satisfaction </a:t>
            </a:r>
          </a:p>
          <a:p>
            <a:pPr lvl="1"/>
            <a:r>
              <a:rPr lang="en-US" altLang="en-US" dirty="0"/>
              <a:t>New agreement resulting from a bona fide dispute between the parties as to the terms of their original agreement</a:t>
            </a:r>
          </a:p>
          <a:p>
            <a:pPr lvl="1"/>
            <a:r>
              <a:rPr lang="en-US" altLang="en-US" dirty="0"/>
              <a:t>The accord (mutual agreement) is not a binding agreement until the satisfaction (performance of the accord) has been made</a:t>
            </a:r>
          </a:p>
          <a:p>
            <a:r>
              <a:rPr lang="en-US" altLang="en-US" b="1" dirty="0"/>
              <a:t>General release </a:t>
            </a:r>
          </a:p>
          <a:p>
            <a:pPr lvl="1"/>
            <a:r>
              <a:rPr lang="en-US" altLang="en-US" dirty="0"/>
              <a:t>A document expressing the intent of a creditor to release a debtor from obligations on an existing and valid debt</a:t>
            </a:r>
          </a:p>
          <a:p>
            <a:pPr lvl="1"/>
            <a:r>
              <a:rPr lang="en-US" altLang="en-US" dirty="0"/>
              <a:t>Terminates a debt and excuses the debtor of any future payment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53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6A730F62-9967-484D-A938-79C040CD0977}" type="slidenum">
              <a:rPr lang="en-US" altLang="en-US" smtClean="0"/>
              <a:pPr/>
              <a:t>43</a:t>
            </a:fld>
            <a:endParaRPr lang="en-US" altLang="en-US" dirty="0"/>
          </a:p>
        </p:txBody>
      </p:sp>
    </p:spTree>
    <p:extLst>
      <p:ext uri="{BB962C8B-B14F-4D97-AF65-F5344CB8AC3E}">
        <p14:creationId xmlns:p14="http://schemas.microsoft.com/office/powerpoint/2010/main" val="26990102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Grp="1" noChangeArrowheads="1"/>
          </p:cNvSpPr>
          <p:nvPr>
            <p:ph type="title"/>
          </p:nvPr>
        </p:nvSpPr>
        <p:spPr/>
        <p:txBody>
          <a:bodyPr/>
          <a:lstStyle/>
          <a:p>
            <a:r>
              <a:rPr lang="en-US" altLang="en-US" dirty="0"/>
              <a:t>Types and Conditions of Impossibility</a:t>
            </a:r>
          </a:p>
        </p:txBody>
      </p:sp>
      <p:sp>
        <p:nvSpPr>
          <p:cNvPr id="56323" name="Rectangle 5"/>
          <p:cNvSpPr>
            <a:spLocks noGrp="1" noChangeArrowheads="1"/>
          </p:cNvSpPr>
          <p:nvPr>
            <p:ph type="body" idx="1"/>
          </p:nvPr>
        </p:nvSpPr>
        <p:spPr/>
        <p:txBody>
          <a:bodyPr/>
          <a:lstStyle/>
          <a:p>
            <a:r>
              <a:rPr lang="en-US" altLang="en-US" dirty="0"/>
              <a:t>Conditions that arise subsequent to the making of a contract may either void the agreement or make it voidable by one of the parties</a:t>
            </a:r>
          </a:p>
          <a:p>
            <a:r>
              <a:rPr lang="en-US" altLang="en-US" dirty="0"/>
              <a:t>When the exact subject matter of an executory contract has been selected by the parties and later is destroyed, the performance obligation is discharged</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632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012533ED-C859-47CA-AC9A-D99FDB4148F0}" type="slidenum">
              <a:rPr lang="en-US" altLang="en-US" smtClean="0"/>
              <a:pPr/>
              <a:t>44</a:t>
            </a:fld>
            <a:endParaRPr lang="en-US" altLang="en-US" dirty="0"/>
          </a:p>
        </p:txBody>
      </p:sp>
    </p:spTree>
    <p:extLst>
      <p:ext uri="{BB962C8B-B14F-4D97-AF65-F5344CB8AC3E}">
        <p14:creationId xmlns:p14="http://schemas.microsoft.com/office/powerpoint/2010/main" val="38673829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altLang="en-US" dirty="0"/>
              <a:t>Discharge by Impossibility</a:t>
            </a:r>
          </a:p>
        </p:txBody>
      </p:sp>
      <p:sp>
        <p:nvSpPr>
          <p:cNvPr id="57347" name="Rectangle 3"/>
          <p:cNvSpPr>
            <a:spLocks noGrp="1" noChangeArrowheads="1"/>
          </p:cNvSpPr>
          <p:nvPr>
            <p:ph type="body" idx="1"/>
          </p:nvPr>
        </p:nvSpPr>
        <p:spPr/>
        <p:txBody>
          <a:bodyPr/>
          <a:lstStyle/>
          <a:p>
            <a:r>
              <a:rPr lang="en-US" altLang="en-US" b="1" dirty="0"/>
              <a:t>Frustration-of-purpose doctrine</a:t>
            </a:r>
          </a:p>
          <a:p>
            <a:pPr lvl="1"/>
            <a:r>
              <a:rPr lang="en-US" altLang="en-US" dirty="0"/>
              <a:t>Releases a party from a contractual obligation when performing the obligations would be thoroughly impractical and senseless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73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DD7430A0-FC87-4F1A-989A-1C23702B201D}" type="slidenum">
              <a:rPr lang="en-US" altLang="en-US" smtClean="0"/>
              <a:pPr/>
              <a:t>45</a:t>
            </a:fld>
            <a:endParaRPr lang="en-US" altLang="en-US" dirty="0"/>
          </a:p>
        </p:txBody>
      </p:sp>
    </p:spTree>
    <p:extLst>
      <p:ext uri="{BB962C8B-B14F-4D97-AF65-F5344CB8AC3E}">
        <p14:creationId xmlns:p14="http://schemas.microsoft.com/office/powerpoint/2010/main" val="15232578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en-US" dirty="0"/>
              <a:t>Discharge by Impossibility</a:t>
            </a:r>
          </a:p>
        </p:txBody>
      </p:sp>
      <p:sp>
        <p:nvSpPr>
          <p:cNvPr id="58371" name="Rectangle 3"/>
          <p:cNvSpPr>
            <a:spLocks noGrp="1" noChangeArrowheads="1"/>
          </p:cNvSpPr>
          <p:nvPr>
            <p:ph type="body" idx="1"/>
          </p:nvPr>
        </p:nvSpPr>
        <p:spPr/>
        <p:txBody>
          <a:bodyPr/>
          <a:lstStyle/>
          <a:p>
            <a:r>
              <a:rPr lang="en-US" altLang="en-US" b="1" dirty="0"/>
              <a:t>Commercial impracticability</a:t>
            </a:r>
          </a:p>
          <a:p>
            <a:pPr lvl="1"/>
            <a:r>
              <a:rPr lang="en-US" altLang="en-US" dirty="0"/>
              <a:t>Under this doctrine, the courts may excuse the nonperformance of one party to a contract because an unforeseen and very severe hardship has arisen that would place an enormous hardship on that party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83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8F051A3A-B483-43D1-8159-E06A11FFEDE6}" type="slidenum">
              <a:rPr lang="en-US" altLang="en-US" smtClean="0"/>
              <a:pPr/>
              <a:t>46</a:t>
            </a:fld>
            <a:endParaRPr lang="en-US" altLang="en-US" dirty="0"/>
          </a:p>
        </p:txBody>
      </p:sp>
    </p:spTree>
    <p:extLst>
      <p:ext uri="{BB962C8B-B14F-4D97-AF65-F5344CB8AC3E}">
        <p14:creationId xmlns:p14="http://schemas.microsoft.com/office/powerpoint/2010/main" val="3168529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4"/>
          <p:cNvSpPr>
            <a:spLocks noGrp="1" noChangeArrowheads="1"/>
          </p:cNvSpPr>
          <p:nvPr>
            <p:ph type="title"/>
          </p:nvPr>
        </p:nvSpPr>
        <p:spPr>
          <a:xfrm>
            <a:off x="838200" y="182563"/>
            <a:ext cx="10515600" cy="1325563"/>
          </a:xfrm>
        </p:spPr>
        <p:txBody>
          <a:bodyPr/>
          <a:lstStyle/>
          <a:p>
            <a:r>
              <a:rPr lang="en-US" altLang="en-US" dirty="0"/>
              <a:t>Operation of Law</a:t>
            </a:r>
          </a:p>
        </p:txBody>
      </p:sp>
      <p:sp>
        <p:nvSpPr>
          <p:cNvPr id="59395" name="Rectangle 5"/>
          <p:cNvSpPr>
            <a:spLocks noGrp="1" noChangeArrowheads="1"/>
          </p:cNvSpPr>
          <p:nvPr>
            <p:ph type="body" idx="1"/>
          </p:nvPr>
        </p:nvSpPr>
        <p:spPr/>
        <p:txBody>
          <a:bodyPr/>
          <a:lstStyle/>
          <a:p>
            <a:r>
              <a:rPr lang="en-US" altLang="en-US" dirty="0"/>
              <a:t>Bankruptcy</a:t>
            </a:r>
          </a:p>
          <a:p>
            <a:r>
              <a:rPr lang="en-US" altLang="en-US" dirty="0"/>
              <a:t>Statute of Limitations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93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3E84B5B5-C419-4C81-9A4F-A8FA7EF25718}" type="slidenum">
              <a:rPr lang="en-US" altLang="en-US" smtClean="0"/>
              <a:pPr/>
              <a:t>47</a:t>
            </a:fld>
            <a:endParaRPr lang="en-US" altLang="en-US" dirty="0"/>
          </a:p>
        </p:txBody>
      </p:sp>
    </p:spTree>
    <p:extLst>
      <p:ext uri="{BB962C8B-B14F-4D97-AF65-F5344CB8AC3E}">
        <p14:creationId xmlns:p14="http://schemas.microsoft.com/office/powerpoint/2010/main" val="192323663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altLang="en-US" dirty="0"/>
              <a:t>Discharge by Breach of Contract</a:t>
            </a:r>
          </a:p>
        </p:txBody>
      </p:sp>
      <p:sp>
        <p:nvSpPr>
          <p:cNvPr id="60419" name="Rectangle 3"/>
          <p:cNvSpPr>
            <a:spLocks noGrp="1" noChangeArrowheads="1"/>
          </p:cNvSpPr>
          <p:nvPr>
            <p:ph type="body" idx="1"/>
          </p:nvPr>
        </p:nvSpPr>
        <p:spPr/>
        <p:txBody>
          <a:bodyPr/>
          <a:lstStyle/>
          <a:p>
            <a:r>
              <a:rPr lang="en-US" altLang="en-US" dirty="0"/>
              <a:t>Deliberate breach of contract </a:t>
            </a:r>
          </a:p>
          <a:p>
            <a:pPr lvl="1"/>
            <a:r>
              <a:rPr lang="en-US" altLang="en-US" dirty="0"/>
              <a:t>Results when one of the parties fails to do what was agreed to under the terms of the contract</a:t>
            </a:r>
          </a:p>
          <a:p>
            <a:r>
              <a:rPr lang="en-US" altLang="en-US" b="1" dirty="0"/>
              <a:t>Anticipatory breach </a:t>
            </a:r>
          </a:p>
          <a:p>
            <a:pPr lvl="1"/>
            <a:r>
              <a:rPr lang="en-US" altLang="en-US" dirty="0"/>
              <a:t>Occurs when a party to a contract either expresses or clearly implies an intention not to perform the contract, even before being required to 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04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EAF4B17F-731B-401C-A369-1D5DAEFE11F8}" type="slidenum">
              <a:rPr lang="en-US" altLang="en-US" smtClean="0"/>
              <a:pPr/>
              <a:t>48</a:t>
            </a:fld>
            <a:endParaRPr lang="en-US" altLang="en-US" dirty="0"/>
          </a:p>
        </p:txBody>
      </p:sp>
    </p:spTree>
    <p:extLst>
      <p:ext uri="{BB962C8B-B14F-4D97-AF65-F5344CB8AC3E}">
        <p14:creationId xmlns:p14="http://schemas.microsoft.com/office/powerpoint/2010/main" val="41649830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altLang="en-US" dirty="0"/>
              <a:t>Discharge by Breach of Contract</a:t>
            </a:r>
          </a:p>
        </p:txBody>
      </p:sp>
      <p:sp>
        <p:nvSpPr>
          <p:cNvPr id="61443" name="Rectangle 3"/>
          <p:cNvSpPr>
            <a:spLocks noGrp="1" noChangeArrowheads="1"/>
          </p:cNvSpPr>
          <p:nvPr>
            <p:ph type="body" idx="1"/>
          </p:nvPr>
        </p:nvSpPr>
        <p:spPr/>
        <p:txBody>
          <a:bodyPr/>
          <a:lstStyle/>
          <a:p>
            <a:r>
              <a:rPr lang="en-US" altLang="en-US" b="1" dirty="0"/>
              <a:t>Abandonment of contractual obligations </a:t>
            </a:r>
          </a:p>
          <a:p>
            <a:pPr lvl="1"/>
            <a:r>
              <a:rPr lang="en-US" altLang="en-US" dirty="0"/>
              <a:t>Stopping performance once it has begun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14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9672F66F-FFA8-48EA-94A9-C77059B4A84E}" type="slidenum">
              <a:rPr lang="en-US" altLang="en-US" smtClean="0"/>
              <a:pPr/>
              <a:t>49</a:t>
            </a:fld>
            <a:endParaRPr lang="en-US" altLang="en-US" dirty="0"/>
          </a:p>
        </p:txBody>
      </p:sp>
    </p:spTree>
    <p:extLst>
      <p:ext uri="{BB962C8B-B14F-4D97-AF65-F5344CB8AC3E}">
        <p14:creationId xmlns:p14="http://schemas.microsoft.com/office/powerpoint/2010/main" val="28165465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Contracts and Third Parties</a:t>
            </a:r>
          </a:p>
        </p:txBody>
      </p:sp>
      <p:sp>
        <p:nvSpPr>
          <p:cNvPr id="17411" name="Rectangle 3"/>
          <p:cNvSpPr>
            <a:spLocks noGrp="1" noChangeArrowheads="1"/>
          </p:cNvSpPr>
          <p:nvPr>
            <p:ph type="body" idx="1"/>
          </p:nvPr>
        </p:nvSpPr>
        <p:spPr/>
        <p:txBody>
          <a:bodyPr/>
          <a:lstStyle/>
          <a:p>
            <a:r>
              <a:rPr lang="en-US" altLang="en-US" b="1" dirty="0"/>
              <a:t>Third party </a:t>
            </a:r>
          </a:p>
          <a:p>
            <a:pPr lvl="1"/>
            <a:r>
              <a:rPr lang="en-US" altLang="en-US" dirty="0"/>
              <a:t>A person who may in some way be affected by a contract but who is not one of the contracting parties</a:t>
            </a:r>
          </a:p>
          <a:p>
            <a:pPr marL="457200" lvl="1" indent="0">
              <a:buNone/>
            </a:pPr>
            <a:endParaRPr lang="en-US" altLang="en-US" sz="1000" dirty="0"/>
          </a:p>
          <a:p>
            <a:r>
              <a:rPr lang="en-US" altLang="en-US" b="1" dirty="0"/>
              <a:t>Third-party beneficiary </a:t>
            </a:r>
          </a:p>
          <a:p>
            <a:pPr lvl="1"/>
            <a:r>
              <a:rPr lang="en-US" altLang="en-US" dirty="0"/>
              <a:t>A third party receiving benefits from a contract made by others</a:t>
            </a:r>
          </a:p>
          <a:p>
            <a:pPr lvl="1"/>
            <a:r>
              <a:rPr lang="en-US" dirty="0"/>
              <a:t>Also known as a </a:t>
            </a:r>
            <a:r>
              <a:rPr lang="en-US" b="1" dirty="0"/>
              <a:t>beneficiary</a:t>
            </a:r>
            <a:r>
              <a:rPr lang="en-US" dirty="0"/>
              <a:t> to the contract</a:t>
            </a: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9179C559-C037-49A9-8496-127669F9A8C1}" type="slidenum">
              <a:rPr lang="en-US" altLang="en-US" smtClean="0"/>
              <a:pPr/>
              <a:t>5</a:t>
            </a:fld>
            <a:endParaRPr lang="en-US" altLang="en-US" dirty="0"/>
          </a:p>
        </p:txBody>
      </p:sp>
    </p:spTree>
    <p:extLst>
      <p:ext uri="{BB962C8B-B14F-4D97-AF65-F5344CB8AC3E}">
        <p14:creationId xmlns:p14="http://schemas.microsoft.com/office/powerpoint/2010/main" val="39636708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4"/>
          <p:cNvSpPr>
            <a:spLocks noGrp="1" noChangeArrowheads="1"/>
          </p:cNvSpPr>
          <p:nvPr>
            <p:ph type="title"/>
          </p:nvPr>
        </p:nvSpPr>
        <p:spPr/>
        <p:txBody>
          <a:bodyPr/>
          <a:lstStyle/>
          <a:p>
            <a:r>
              <a:rPr lang="en-US" altLang="en-US" dirty="0"/>
              <a:t>Damages in Contract Law</a:t>
            </a:r>
          </a:p>
        </p:txBody>
      </p:sp>
      <p:sp>
        <p:nvSpPr>
          <p:cNvPr id="62467" name="Rectangle 5"/>
          <p:cNvSpPr>
            <a:spLocks noGrp="1" noChangeArrowheads="1"/>
          </p:cNvSpPr>
          <p:nvPr>
            <p:ph type="body" idx="1"/>
          </p:nvPr>
        </p:nvSpPr>
        <p:spPr/>
        <p:txBody>
          <a:bodyPr/>
          <a:lstStyle/>
          <a:p>
            <a:r>
              <a:rPr lang="en-US" altLang="en-US" b="1" dirty="0"/>
              <a:t>Actual damages </a:t>
            </a:r>
          </a:p>
          <a:p>
            <a:pPr lvl="1"/>
            <a:r>
              <a:rPr lang="en-US" altLang="en-US" dirty="0"/>
              <a:t>The sum of money equal to the real financial loss suffered by the injured party</a:t>
            </a:r>
          </a:p>
          <a:p>
            <a:pPr lvl="1"/>
            <a:r>
              <a:rPr lang="en-US" altLang="en-US" dirty="0"/>
              <a:t>Also called </a:t>
            </a:r>
            <a:r>
              <a:rPr lang="en-US" altLang="en-US" b="1" dirty="0"/>
              <a:t>compensatory damages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246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22A93C38-9A7E-4125-A336-6DA56F9871D0}" type="slidenum">
              <a:rPr lang="en-US" altLang="en-US" smtClean="0"/>
              <a:pPr/>
              <a:t>50</a:t>
            </a:fld>
            <a:endParaRPr lang="en-US" altLang="en-US" dirty="0"/>
          </a:p>
        </p:txBody>
      </p:sp>
    </p:spTree>
    <p:extLst>
      <p:ext uri="{BB962C8B-B14F-4D97-AF65-F5344CB8AC3E}">
        <p14:creationId xmlns:p14="http://schemas.microsoft.com/office/powerpoint/2010/main" val="34360784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US" altLang="en-US" dirty="0"/>
              <a:t>Damages in Contract Law</a:t>
            </a:r>
          </a:p>
        </p:txBody>
      </p:sp>
      <p:sp>
        <p:nvSpPr>
          <p:cNvPr id="63491" name="Rectangle 3"/>
          <p:cNvSpPr>
            <a:spLocks noGrp="1" noChangeArrowheads="1"/>
          </p:cNvSpPr>
          <p:nvPr>
            <p:ph type="body" idx="1"/>
          </p:nvPr>
        </p:nvSpPr>
        <p:spPr/>
        <p:txBody>
          <a:bodyPr/>
          <a:lstStyle/>
          <a:p>
            <a:r>
              <a:rPr lang="en-US" altLang="en-US" b="1" dirty="0"/>
              <a:t>Incidental damages </a:t>
            </a:r>
          </a:p>
          <a:p>
            <a:pPr lvl="1"/>
            <a:r>
              <a:rPr lang="en-US" altLang="en-US" dirty="0"/>
              <a:t>Cover any expenses paid out by the innocent party to prevent further loss</a:t>
            </a:r>
          </a:p>
          <a:p>
            <a:r>
              <a:rPr lang="en-US" altLang="en-US" b="1" dirty="0"/>
              <a:t>Consequential damages </a:t>
            </a:r>
          </a:p>
          <a:p>
            <a:pPr lvl="1"/>
            <a:r>
              <a:rPr lang="en-US" altLang="en-US" dirty="0"/>
              <a:t>Result indirectly from the breach because of special circumstances that exist with a particular contract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34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00172083-4F04-4A0B-81D0-79868700AFE7}" type="slidenum">
              <a:rPr lang="en-US" altLang="en-US" smtClean="0"/>
              <a:pPr/>
              <a:t>51</a:t>
            </a:fld>
            <a:endParaRPr lang="en-US" altLang="en-US" dirty="0"/>
          </a:p>
        </p:txBody>
      </p:sp>
    </p:spTree>
    <p:extLst>
      <p:ext uri="{BB962C8B-B14F-4D97-AF65-F5344CB8AC3E}">
        <p14:creationId xmlns:p14="http://schemas.microsoft.com/office/powerpoint/2010/main" val="33624615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altLang="en-US" dirty="0"/>
              <a:t>Punitive or Exemplary Damages</a:t>
            </a:r>
          </a:p>
        </p:txBody>
      </p:sp>
      <p:sp>
        <p:nvSpPr>
          <p:cNvPr id="64515" name="Rectangle 3"/>
          <p:cNvSpPr>
            <a:spLocks noGrp="1" noChangeArrowheads="1"/>
          </p:cNvSpPr>
          <p:nvPr>
            <p:ph type="body" idx="1"/>
          </p:nvPr>
        </p:nvSpPr>
        <p:spPr/>
        <p:txBody>
          <a:bodyPr/>
          <a:lstStyle/>
          <a:p>
            <a:r>
              <a:rPr lang="en-US" altLang="en-US" b="1" dirty="0"/>
              <a:t>Punitive damages</a:t>
            </a:r>
            <a:endParaRPr lang="en-US" altLang="en-US" dirty="0"/>
          </a:p>
          <a:p>
            <a:pPr lvl="1"/>
            <a:r>
              <a:rPr lang="en-US" altLang="en-US" dirty="0"/>
              <a:t>Damages in excess of actual losses suffered by the plaintiff awarded as a measure of punishment for the defendant’s wrongful acts</a:t>
            </a:r>
          </a:p>
          <a:p>
            <a:pPr lvl="1"/>
            <a:r>
              <a:rPr lang="en-US" altLang="en-US" dirty="0"/>
              <a:t>Also called exemplary damages</a:t>
            </a:r>
          </a:p>
          <a:p>
            <a:pPr lvl="1"/>
            <a:r>
              <a:rPr lang="en-US" altLang="en-US" dirty="0"/>
              <a:t>Fraudulent Misrepresentation</a:t>
            </a:r>
          </a:p>
          <a:p>
            <a:pPr lvl="1"/>
            <a:r>
              <a:rPr lang="en-US" altLang="en-US" dirty="0"/>
              <a:t>Disparagement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451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B6C197E7-5864-4C83-B699-1A6EEB3A7BAA}" type="slidenum">
              <a:rPr lang="en-US" altLang="en-US" smtClean="0"/>
              <a:pPr/>
              <a:t>52</a:t>
            </a:fld>
            <a:endParaRPr lang="en-US" altLang="en-US" dirty="0"/>
          </a:p>
        </p:txBody>
      </p:sp>
    </p:spTree>
    <p:extLst>
      <p:ext uri="{BB962C8B-B14F-4D97-AF65-F5344CB8AC3E}">
        <p14:creationId xmlns:p14="http://schemas.microsoft.com/office/powerpoint/2010/main" val="135184856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4"/>
          <p:cNvSpPr>
            <a:spLocks noGrp="1" noChangeArrowheads="1"/>
          </p:cNvSpPr>
          <p:nvPr>
            <p:ph type="title"/>
          </p:nvPr>
        </p:nvSpPr>
        <p:spPr/>
        <p:txBody>
          <a:bodyPr/>
          <a:lstStyle/>
          <a:p>
            <a:r>
              <a:rPr lang="en-US" altLang="en-US" dirty="0"/>
              <a:t>Punitive or Exemplary Damages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5540" name="Slide Number Placeholder 1"/>
          <p:cNvSpPr>
            <a:spLocks noGrp="1"/>
          </p:cNvSpPr>
          <p:nvPr>
            <p:ph type="sldNum" sz="quarter" idx="12"/>
          </p:nvPr>
        </p:nvSpPr>
        <p:spPr>
          <a:prstGeom prst="rect">
            <a:avLst/>
          </a:prstGeom>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12-</a:t>
            </a:r>
            <a:fld id="{FEFCB789-4698-4CCA-B1AA-6B1C4AE0C663}" type="slidenum">
              <a:rPr lang="en-US" altLang="en-US"/>
              <a:pPr eaLnBrk="1" hangingPunct="1"/>
              <a:t>53</a:t>
            </a:fld>
            <a:endParaRPr lang="en-US" altLang="en-US" dirty="0"/>
          </a:p>
        </p:txBody>
      </p:sp>
      <p:graphicFrame>
        <p:nvGraphicFramePr>
          <p:cNvPr id="3" name="Diagram 2" descr="Nominal Damages&#10;Present and Future Damages&#10;Liquidated Damages&#10;Damages Under Quantum Meruit&#10;Speculative Damages&#10;Mitigation of Damages&#10;" title="Punitive or Exemplary Damages"/>
          <p:cNvGraphicFramePr/>
          <p:nvPr>
            <p:extLst>
              <p:ext uri="{D42A27DB-BD31-4B8C-83A1-F6EECF244321}">
                <p14:modId xmlns:p14="http://schemas.microsoft.com/office/powerpoint/2010/main" val="3440689297"/>
              </p:ext>
            </p:extLst>
          </p:nvPr>
        </p:nvGraphicFramePr>
        <p:xfrm>
          <a:off x="1981200" y="1855033"/>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8758357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altLang="en-US" dirty="0"/>
              <a:t>Question</a:t>
            </a:r>
          </a:p>
        </p:txBody>
      </p:sp>
      <p:sp>
        <p:nvSpPr>
          <p:cNvPr id="66563" name="Rectangle 3"/>
          <p:cNvSpPr>
            <a:spLocks noGrp="1" noChangeArrowheads="1"/>
          </p:cNvSpPr>
          <p:nvPr>
            <p:ph type="body" idx="1"/>
          </p:nvPr>
        </p:nvSpPr>
        <p:spPr/>
        <p:txBody>
          <a:bodyPr/>
          <a:lstStyle/>
          <a:p>
            <a:r>
              <a:rPr lang="en-US" altLang="en-US" dirty="0"/>
              <a:t>What are token damages awarded to parties who have experienced an injury to their legal rights but no actual loss called?</a:t>
            </a:r>
          </a:p>
          <a:p>
            <a:pPr marL="912812" lvl="1" indent="-514350">
              <a:buFont typeface="+mj-lt"/>
              <a:buAutoNum type="alphaUcPeriod"/>
            </a:pPr>
            <a:r>
              <a:rPr lang="en-US" altLang="en-US" dirty="0"/>
              <a:t>Realistic damages</a:t>
            </a:r>
          </a:p>
          <a:p>
            <a:pPr marL="912812" lvl="1" indent="-514350">
              <a:buFont typeface="+mj-lt"/>
              <a:buAutoNum type="alphaUcPeriod"/>
            </a:pPr>
            <a:r>
              <a:rPr lang="en-US" altLang="en-US" dirty="0"/>
              <a:t>Normal damages</a:t>
            </a:r>
          </a:p>
          <a:p>
            <a:pPr marL="912812" lvl="1" indent="-514350">
              <a:buFont typeface="+mj-lt"/>
              <a:buAutoNum type="alphaUcPeriod"/>
            </a:pPr>
            <a:r>
              <a:rPr lang="en-US" altLang="en-US" dirty="0"/>
              <a:t>Nominal damages</a:t>
            </a:r>
          </a:p>
          <a:p>
            <a:pPr marL="912812" lvl="1" indent="-514350">
              <a:buFont typeface="+mj-lt"/>
              <a:buAutoNum type="alphaUcPeriod"/>
            </a:pPr>
            <a:r>
              <a:rPr lang="en-US" altLang="en-US" dirty="0"/>
              <a:t>Logical damages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65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35EA77B3-3C5B-4C37-8E90-48D5D737E893}" type="slidenum">
              <a:rPr lang="en-US" altLang="en-US" smtClean="0"/>
              <a:pPr/>
              <a:t>54</a:t>
            </a:fld>
            <a:endParaRPr lang="en-US" altLang="en-US" dirty="0"/>
          </a:p>
        </p:txBody>
      </p:sp>
    </p:spTree>
    <p:extLst>
      <p:ext uri="{BB962C8B-B14F-4D97-AF65-F5344CB8AC3E}">
        <p14:creationId xmlns:p14="http://schemas.microsoft.com/office/powerpoint/2010/main" val="9500742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5831B03-DD9B-480F-83C8-327B06109F31}"/>
              </a:ext>
            </a:extLst>
          </p:cNvPr>
          <p:cNvSpPr>
            <a:spLocks noGrp="1"/>
          </p:cNvSpPr>
          <p:nvPr>
            <p:ph type="title"/>
          </p:nvPr>
        </p:nvSpPr>
        <p:spPr/>
        <p:txBody>
          <a:bodyPr/>
          <a:lstStyle/>
          <a:p>
            <a:r>
              <a:rPr lang="en-US" dirty="0"/>
              <a:t>Special Types of Damages</a:t>
            </a:r>
          </a:p>
        </p:txBody>
      </p:sp>
      <p:sp>
        <p:nvSpPr>
          <p:cNvPr id="9" name="Content Placeholder 8">
            <a:extLst>
              <a:ext uri="{FF2B5EF4-FFF2-40B4-BE49-F238E27FC236}">
                <a16:creationId xmlns:a16="http://schemas.microsoft.com/office/drawing/2014/main" id="{B85D3F56-09FA-4008-8170-28A4438311EF}"/>
              </a:ext>
            </a:extLst>
          </p:cNvPr>
          <p:cNvSpPr>
            <a:spLocks noGrp="1"/>
          </p:cNvSpPr>
          <p:nvPr>
            <p:ph idx="1"/>
          </p:nvPr>
        </p:nvSpPr>
        <p:spPr/>
        <p:txBody>
          <a:bodyPr/>
          <a:lstStyle/>
          <a:p>
            <a:r>
              <a:rPr lang="en-US" b="1" dirty="0"/>
              <a:t>Fraudulent misrepresentation</a:t>
            </a:r>
          </a:p>
          <a:p>
            <a:pPr lvl="1"/>
            <a:r>
              <a:rPr lang="en-US" dirty="0"/>
              <a:t>Occurs when one party makes false statements or commits some sort of false action that causes another party to rely on those falsehoods then experience an injury or loss as a result</a:t>
            </a:r>
          </a:p>
        </p:txBody>
      </p:sp>
      <p:sp>
        <p:nvSpPr>
          <p:cNvPr id="4" name="Footer Placeholder 3">
            <a:extLst>
              <a:ext uri="{FF2B5EF4-FFF2-40B4-BE49-F238E27FC236}">
                <a16:creationId xmlns:a16="http://schemas.microsoft.com/office/drawing/2014/main" id="{86573CD8-8A6B-4DE6-9959-08D95D14A6AF}"/>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EFBD436D-9B85-41D9-94BA-DF260C9BD859}"/>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8206EE26-E74F-4D6C-835A-A17DDD17D9DF}" type="slidenum">
              <a:rPr lang="en-US" altLang="en-US" smtClean="0"/>
              <a:pPr/>
              <a:t>55</a:t>
            </a:fld>
            <a:endParaRPr lang="en-US" altLang="en-US" dirty="0"/>
          </a:p>
        </p:txBody>
      </p:sp>
    </p:spTree>
    <p:extLst>
      <p:ext uri="{BB962C8B-B14F-4D97-AF65-F5344CB8AC3E}">
        <p14:creationId xmlns:p14="http://schemas.microsoft.com/office/powerpoint/2010/main" val="31641165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US" altLang="en-US" dirty="0"/>
              <a:t>Special Types of Damages</a:t>
            </a:r>
          </a:p>
        </p:txBody>
      </p:sp>
      <p:sp>
        <p:nvSpPr>
          <p:cNvPr id="67587" name="Rectangle 3"/>
          <p:cNvSpPr>
            <a:spLocks noGrp="1" noChangeArrowheads="1"/>
          </p:cNvSpPr>
          <p:nvPr>
            <p:ph type="body" idx="1"/>
          </p:nvPr>
        </p:nvSpPr>
        <p:spPr/>
        <p:txBody>
          <a:bodyPr/>
          <a:lstStyle/>
          <a:p>
            <a:r>
              <a:rPr lang="en-US" altLang="en-US" b="1" dirty="0"/>
              <a:t>Nominal damages </a:t>
            </a:r>
          </a:p>
          <a:p>
            <a:pPr lvl="1"/>
            <a:r>
              <a:rPr lang="en-US" altLang="en-US" dirty="0"/>
              <a:t>Token damages awarded to parties who have experienced an injury to their legal rights but no actual loss</a:t>
            </a:r>
          </a:p>
          <a:p>
            <a:r>
              <a:rPr lang="en-US" altLang="en-US" dirty="0"/>
              <a:t>Damages under </a:t>
            </a:r>
            <a:r>
              <a:rPr lang="en-US" altLang="en-US" i="1" dirty="0"/>
              <a:t>quantum </a:t>
            </a:r>
            <a:r>
              <a:rPr lang="en-US" altLang="en-US" i="1" dirty="0" err="1"/>
              <a:t>meruit</a:t>
            </a:r>
            <a:endParaRPr lang="en-US" altLang="en-US" i="1" dirty="0"/>
          </a:p>
          <a:p>
            <a:pPr lvl="1"/>
            <a:r>
              <a:rPr lang="en-US" altLang="en-US" dirty="0"/>
              <a:t>Damages awarded are in an amount considered reasonable in return for the benefits the one party derived through the quasi-contract relationship</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75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27914C74-0E7E-49AC-95F8-AD9E20EF8920}" type="slidenum">
              <a:rPr lang="en-US" altLang="en-US" smtClean="0"/>
              <a:pPr/>
              <a:t>56</a:t>
            </a:fld>
            <a:endParaRPr lang="en-US" altLang="en-US" dirty="0"/>
          </a:p>
        </p:txBody>
      </p:sp>
    </p:spTree>
    <p:extLst>
      <p:ext uri="{BB962C8B-B14F-4D97-AF65-F5344CB8AC3E}">
        <p14:creationId xmlns:p14="http://schemas.microsoft.com/office/powerpoint/2010/main" val="313728565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altLang="en-US" dirty="0"/>
              <a:t>Equitable Remedies</a:t>
            </a:r>
          </a:p>
        </p:txBody>
      </p:sp>
      <p:sp>
        <p:nvSpPr>
          <p:cNvPr id="68611" name="Rectangle 3"/>
          <p:cNvSpPr>
            <a:spLocks noGrp="1" noChangeArrowheads="1"/>
          </p:cNvSpPr>
          <p:nvPr>
            <p:ph type="body" idx="1"/>
          </p:nvPr>
        </p:nvSpPr>
        <p:spPr/>
        <p:txBody>
          <a:bodyPr/>
          <a:lstStyle/>
          <a:p>
            <a:r>
              <a:rPr lang="en-US" altLang="en-US" dirty="0"/>
              <a:t>Decree of </a:t>
            </a:r>
            <a:r>
              <a:rPr lang="en-US" altLang="en-US" b="1" dirty="0"/>
              <a:t>specific performance </a:t>
            </a:r>
          </a:p>
          <a:p>
            <a:pPr lvl="1"/>
            <a:r>
              <a:rPr lang="en-US" altLang="en-US" dirty="0"/>
              <a:t>A court order calling for the breaching party to do what he or she promised to do under the original contract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86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2DC4D697-5AA7-439B-8031-D43A4DD4AFD2}" type="slidenum">
              <a:rPr lang="en-US" altLang="en-US" smtClean="0"/>
              <a:pPr/>
              <a:t>57</a:t>
            </a:fld>
            <a:endParaRPr lang="en-US" altLang="en-US" dirty="0"/>
          </a:p>
        </p:txBody>
      </p:sp>
    </p:spTree>
    <p:extLst>
      <p:ext uri="{BB962C8B-B14F-4D97-AF65-F5344CB8AC3E}">
        <p14:creationId xmlns:p14="http://schemas.microsoft.com/office/powerpoint/2010/main" val="32911394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r>
              <a:rPr lang="en-US" altLang="en-US" dirty="0"/>
              <a:t>Equitable Remedies</a:t>
            </a:r>
          </a:p>
        </p:txBody>
      </p:sp>
      <p:sp>
        <p:nvSpPr>
          <p:cNvPr id="69635" name="Content Placeholder 2"/>
          <p:cNvSpPr>
            <a:spLocks noGrp="1"/>
          </p:cNvSpPr>
          <p:nvPr>
            <p:ph idx="1"/>
          </p:nvPr>
        </p:nvSpPr>
        <p:spPr/>
        <p:txBody>
          <a:bodyPr/>
          <a:lstStyle/>
          <a:p>
            <a:r>
              <a:rPr lang="en-US" altLang="en-US" b="1" dirty="0"/>
              <a:t>Injunction</a:t>
            </a:r>
            <a:r>
              <a:rPr lang="en-US" altLang="en-US" dirty="0"/>
              <a:t> </a:t>
            </a:r>
          </a:p>
          <a:p>
            <a:pPr lvl="1"/>
            <a:r>
              <a:rPr lang="en-US" altLang="en-US" dirty="0"/>
              <a:t>An order issued by a court directing that a party do or refrain from doing something</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9636"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91C9578C-0E5E-4417-87CB-1295270F17E7}" type="slidenum">
              <a:rPr lang="en-US" altLang="en-US" smtClean="0"/>
              <a:pPr/>
              <a:t>58</a:t>
            </a:fld>
            <a:endParaRPr lang="en-US" altLang="en-US" dirty="0"/>
          </a:p>
        </p:txBody>
      </p:sp>
    </p:spTree>
    <p:extLst>
      <p:ext uri="{BB962C8B-B14F-4D97-AF65-F5344CB8AC3E}">
        <p14:creationId xmlns:p14="http://schemas.microsoft.com/office/powerpoint/2010/main" val="33805130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en-US" dirty="0"/>
              <a:t>Question</a:t>
            </a:r>
          </a:p>
        </p:txBody>
      </p:sp>
      <p:sp>
        <p:nvSpPr>
          <p:cNvPr id="18435" name="Rectangle 3"/>
          <p:cNvSpPr>
            <a:spLocks noGrp="1" noChangeArrowheads="1"/>
          </p:cNvSpPr>
          <p:nvPr>
            <p:ph type="body" idx="1"/>
          </p:nvPr>
        </p:nvSpPr>
        <p:spPr/>
        <p:txBody>
          <a:bodyPr/>
          <a:lstStyle/>
          <a:p>
            <a:r>
              <a:rPr lang="en-US" altLang="en-US" dirty="0"/>
              <a:t>What is a beneficiary in whose favor a contract is made called?</a:t>
            </a:r>
          </a:p>
          <a:p>
            <a:pPr marL="912812" lvl="1" indent="-514350">
              <a:buFont typeface="+mj-lt"/>
              <a:buAutoNum type="alphaUcPeriod"/>
            </a:pPr>
            <a:r>
              <a:rPr lang="en-US" altLang="en-US" dirty="0"/>
              <a:t>Intended beneficiary </a:t>
            </a:r>
          </a:p>
          <a:p>
            <a:pPr marL="912812" lvl="1" indent="-514350">
              <a:buFont typeface="+mj-lt"/>
              <a:buAutoNum type="alphaUcPeriod"/>
            </a:pPr>
            <a:r>
              <a:rPr lang="en-US" altLang="en-US" dirty="0"/>
              <a:t>Creditor beneficiary</a:t>
            </a:r>
          </a:p>
          <a:p>
            <a:pPr marL="912812" lvl="1" indent="-514350">
              <a:buFont typeface="+mj-lt"/>
              <a:buAutoNum type="alphaUcPeriod"/>
            </a:pPr>
            <a:r>
              <a:rPr lang="en-US" altLang="en-US" dirty="0"/>
              <a:t>Obligee beneficiary</a:t>
            </a:r>
          </a:p>
          <a:p>
            <a:pPr marL="912812" lvl="1" indent="-514350">
              <a:buFont typeface="+mj-lt"/>
              <a:buAutoNum type="alphaUcPeriod"/>
            </a:pPr>
            <a:r>
              <a:rPr lang="en-US" altLang="en-US" dirty="0"/>
              <a:t>Debtor beneficiary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8AA8DC50-32F2-4586-B89B-804E256D33E4}" type="slidenum">
              <a:rPr lang="en-US" altLang="en-US" smtClean="0"/>
              <a:pPr/>
              <a:t>6</a:t>
            </a:fld>
            <a:endParaRPr lang="en-US" altLang="en-US" dirty="0"/>
          </a:p>
        </p:txBody>
      </p:sp>
    </p:spTree>
    <p:extLst>
      <p:ext uri="{BB962C8B-B14F-4D97-AF65-F5344CB8AC3E}">
        <p14:creationId xmlns:p14="http://schemas.microsoft.com/office/powerpoint/2010/main" val="2764258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en-US" dirty="0"/>
              <a:t>Intended Beneficiaries</a:t>
            </a:r>
          </a:p>
        </p:txBody>
      </p:sp>
      <p:sp>
        <p:nvSpPr>
          <p:cNvPr id="19459" name="Rectangle 3"/>
          <p:cNvSpPr>
            <a:spLocks noGrp="1" noChangeArrowheads="1"/>
          </p:cNvSpPr>
          <p:nvPr>
            <p:ph type="body" idx="1"/>
          </p:nvPr>
        </p:nvSpPr>
        <p:spPr/>
        <p:txBody>
          <a:bodyPr/>
          <a:lstStyle/>
          <a:p>
            <a:r>
              <a:rPr lang="en-US" altLang="en-US" dirty="0"/>
              <a:t>A beneficiary in whose favor a contract is made is an </a:t>
            </a:r>
            <a:r>
              <a:rPr lang="en-US" altLang="en-US" b="1" dirty="0"/>
              <a:t>intended beneficiary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94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4BED8495-CC98-4478-B5B3-5B2FD36AFDC9}" type="slidenum">
              <a:rPr lang="en-US" altLang="en-US" smtClean="0"/>
              <a:pPr/>
              <a:t>7</a:t>
            </a:fld>
            <a:endParaRPr lang="en-US" altLang="en-US" dirty="0"/>
          </a:p>
        </p:txBody>
      </p:sp>
    </p:spTree>
    <p:extLst>
      <p:ext uri="{BB962C8B-B14F-4D97-AF65-F5344CB8AC3E}">
        <p14:creationId xmlns:p14="http://schemas.microsoft.com/office/powerpoint/2010/main" val="25832497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Intended Beneficiaries</a:t>
            </a:r>
          </a:p>
        </p:txBody>
      </p:sp>
      <p:sp>
        <p:nvSpPr>
          <p:cNvPr id="20483" name="Rectangle 3"/>
          <p:cNvSpPr>
            <a:spLocks noGrp="1" noChangeArrowheads="1"/>
          </p:cNvSpPr>
          <p:nvPr>
            <p:ph type="body" idx="1"/>
          </p:nvPr>
        </p:nvSpPr>
        <p:spPr/>
        <p:txBody>
          <a:bodyPr/>
          <a:lstStyle/>
          <a:p>
            <a:r>
              <a:rPr lang="en-US" altLang="en-US" b="1" dirty="0"/>
              <a:t>Creditor beneficiary </a:t>
            </a:r>
          </a:p>
          <a:p>
            <a:pPr lvl="1"/>
            <a:r>
              <a:rPr lang="en-US" altLang="en-US" dirty="0"/>
              <a:t>An outside third party to whom one or both contracting parties owe a continuing debt of obligation arising from a contract</a:t>
            </a:r>
            <a:endParaRPr lang="en-US" altLang="en-US" b="1" dirty="0"/>
          </a:p>
          <a:p>
            <a:r>
              <a:rPr lang="en-US" altLang="en-US" b="1" dirty="0" err="1"/>
              <a:t>Donee</a:t>
            </a:r>
            <a:r>
              <a:rPr lang="en-US" altLang="en-US" b="1" dirty="0"/>
              <a:t> beneficiary </a:t>
            </a:r>
          </a:p>
          <a:p>
            <a:pPr lvl="1"/>
            <a:r>
              <a:rPr lang="en-US" altLang="en-US" dirty="0"/>
              <a:t>A third party who provides no consideration for the benefits received and who owes the contracting parties no legal duty</a:t>
            </a:r>
            <a:endParaRPr lang="en-US" altLang="en-US" sz="1000" dirty="0"/>
          </a:p>
          <a:p>
            <a:r>
              <a:rPr lang="en-US" altLang="en-US" b="1" dirty="0"/>
              <a:t>Insurance beneficiaries</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F52CA4BA-DED5-45AA-915F-7CAA4F37421C}" type="slidenum">
              <a:rPr lang="en-US" altLang="en-US" smtClean="0"/>
              <a:pPr/>
              <a:t>8</a:t>
            </a:fld>
            <a:endParaRPr lang="en-US" altLang="en-US" dirty="0"/>
          </a:p>
        </p:txBody>
      </p:sp>
    </p:spTree>
    <p:extLst>
      <p:ext uri="{BB962C8B-B14F-4D97-AF65-F5344CB8AC3E}">
        <p14:creationId xmlns:p14="http://schemas.microsoft.com/office/powerpoint/2010/main" val="19428981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Question</a:t>
            </a:r>
          </a:p>
        </p:txBody>
      </p:sp>
      <p:sp>
        <p:nvSpPr>
          <p:cNvPr id="21507" name="Rectangle 3"/>
          <p:cNvSpPr>
            <a:spLocks noGrp="1" noChangeArrowheads="1"/>
          </p:cNvSpPr>
          <p:nvPr>
            <p:ph type="body" idx="1"/>
          </p:nvPr>
        </p:nvSpPr>
        <p:spPr/>
        <p:txBody>
          <a:bodyPr/>
          <a:lstStyle/>
          <a:p>
            <a:r>
              <a:rPr lang="en-US" altLang="en-US" dirty="0"/>
              <a:t>What is an outside party for whose benefit a contract was not made but who would substantially benefit if the agreement were performed according to its terms and conditions called?</a:t>
            </a:r>
          </a:p>
          <a:p>
            <a:pPr marL="912812" lvl="1" indent="-514350">
              <a:buFont typeface="+mj-lt"/>
              <a:buAutoNum type="alphaUcPeriod"/>
            </a:pPr>
            <a:r>
              <a:rPr lang="en-US" altLang="en-US" dirty="0"/>
              <a:t>Intended beneficiary </a:t>
            </a:r>
          </a:p>
          <a:p>
            <a:pPr marL="912812" lvl="1" indent="-514350">
              <a:buFont typeface="+mj-lt"/>
              <a:buAutoNum type="alphaUcPeriod"/>
            </a:pPr>
            <a:r>
              <a:rPr lang="en-US" altLang="en-US" dirty="0"/>
              <a:t>Creditor beneficiary</a:t>
            </a:r>
          </a:p>
          <a:p>
            <a:pPr marL="912812" lvl="1" indent="-514350">
              <a:buFont typeface="+mj-lt"/>
              <a:buAutoNum type="alphaUcPeriod"/>
            </a:pPr>
            <a:r>
              <a:rPr lang="en-US" altLang="en-US" dirty="0"/>
              <a:t>Obligee beneficiary</a:t>
            </a:r>
          </a:p>
          <a:p>
            <a:pPr marL="912812" lvl="1" indent="-514350">
              <a:buFont typeface="+mj-lt"/>
              <a:buAutoNum type="alphaUcPeriod"/>
            </a:pPr>
            <a:r>
              <a:rPr lang="en-US" altLang="en-US" dirty="0"/>
              <a:t>Incidental beneficiary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12-</a:t>
            </a:r>
            <a:fld id="{EEAA6E92-63A6-47D4-B9AA-7F32FC1FDC26}" type="slidenum">
              <a:rPr lang="en-US" altLang="en-US" smtClean="0"/>
              <a:pPr/>
              <a:t>9</a:t>
            </a:fld>
            <a:endParaRPr lang="en-US" altLang="en-US" dirty="0"/>
          </a:p>
        </p:txBody>
      </p:sp>
    </p:spTree>
    <p:extLst>
      <p:ext uri="{BB962C8B-B14F-4D97-AF65-F5344CB8AC3E}">
        <p14:creationId xmlns:p14="http://schemas.microsoft.com/office/powerpoint/2010/main" val="10078392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Props1.xml><?xml version="1.0" encoding="utf-8"?>
<ds:datastoreItem xmlns:ds="http://schemas.openxmlformats.org/officeDocument/2006/customXml" ds:itemID="{E3306B17-245D-4A45-A8FD-21CA39AC7BD4}">
  <ds:schemaRefs>
    <ds:schemaRef ds:uri="http://schemas.microsoft.com/sharepoint/v3/contenttype/forms"/>
  </ds:schemaRefs>
</ds:datastoreItem>
</file>

<file path=customXml/itemProps2.xml><?xml version="1.0" encoding="utf-8"?>
<ds:datastoreItem xmlns:ds="http://schemas.openxmlformats.org/officeDocument/2006/customXml" ds:itemID="{C46FB09D-0520-48AC-B096-D5FD474A26F9}"/>
</file>

<file path=customXml/itemProps3.xml><?xml version="1.0" encoding="utf-8"?>
<ds:datastoreItem xmlns:ds="http://schemas.openxmlformats.org/officeDocument/2006/customXml" ds:itemID="{4ABD00B1-829E-475D-84A4-67D3CA3ADACC}">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docProps/app.xml><?xml version="1.0" encoding="utf-8"?>
<Properties xmlns="http://schemas.openxmlformats.org/officeDocument/2006/extended-properties" xmlns:vt="http://schemas.openxmlformats.org/officeDocument/2006/docPropsVTypes">
  <TotalTime>7081</TotalTime>
  <Words>5350</Words>
  <Application>Microsoft Office PowerPoint</Application>
  <PresentationFormat>Widescreen</PresentationFormat>
  <Paragraphs>475</Paragraphs>
  <Slides>58</Slides>
  <Notes>43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58</vt:i4>
      </vt:variant>
    </vt:vector>
  </HeadingPairs>
  <TitlesOfParts>
    <vt:vector size="64" baseType="lpstr">
      <vt:lpstr>Arial</vt:lpstr>
      <vt:lpstr>Calibri</vt:lpstr>
      <vt:lpstr>Calibri Light</vt:lpstr>
      <vt:lpstr>Wingdings</vt:lpstr>
      <vt:lpstr>Wingdings 3</vt:lpstr>
      <vt:lpstr>Office Theme</vt:lpstr>
      <vt:lpstr>Third Parties, Discharge,  and Remedies</vt:lpstr>
      <vt:lpstr>Learning Objectives</vt:lpstr>
      <vt:lpstr>Learning Objectives</vt:lpstr>
      <vt:lpstr>Question</vt:lpstr>
      <vt:lpstr>Contracts and Third Parties</vt:lpstr>
      <vt:lpstr>Question</vt:lpstr>
      <vt:lpstr>Intended Beneficiaries</vt:lpstr>
      <vt:lpstr>Intended Beneficiaries</vt:lpstr>
      <vt:lpstr>Question</vt:lpstr>
      <vt:lpstr>Incidental Beneficiary</vt:lpstr>
      <vt:lpstr>Question</vt:lpstr>
      <vt:lpstr>Question</vt:lpstr>
      <vt:lpstr>The Law of Assignment</vt:lpstr>
      <vt:lpstr>Question</vt:lpstr>
      <vt:lpstr>Assignment and Delegation</vt:lpstr>
      <vt:lpstr>Assignment and Delegation</vt:lpstr>
      <vt:lpstr>Two Assignments Are Better Than One . . . Perhaps</vt:lpstr>
      <vt:lpstr>Assignment Methods</vt:lpstr>
      <vt:lpstr>Assignment Methods</vt:lpstr>
      <vt:lpstr>Assignment Methods</vt:lpstr>
      <vt:lpstr>Rights and Duties of the Assignee</vt:lpstr>
      <vt:lpstr>Liabilities and Warranties of the Assignor</vt:lpstr>
      <vt:lpstr>Liabilities and Warranties of the Assignor</vt:lpstr>
      <vt:lpstr>Restrictions on Assignments</vt:lpstr>
      <vt:lpstr>Novation and Assignment</vt:lpstr>
      <vt:lpstr>Discharge by Performance</vt:lpstr>
      <vt:lpstr>Question</vt:lpstr>
      <vt:lpstr>Time for Performance</vt:lpstr>
      <vt:lpstr>Question</vt:lpstr>
      <vt:lpstr>Satisfactory, Complete, and Substantial Performance</vt:lpstr>
      <vt:lpstr>Satisfactory, Complete, and Substantial Performance</vt:lpstr>
      <vt:lpstr>Satisfactory, Complete, and Substantial Performance</vt:lpstr>
      <vt:lpstr>Question</vt:lpstr>
      <vt:lpstr>Conditions of Performance</vt:lpstr>
      <vt:lpstr>Conditions of Performance</vt:lpstr>
      <vt:lpstr>Tender of Performance</vt:lpstr>
      <vt:lpstr>Question</vt:lpstr>
      <vt:lpstr>Discharge by Nonperformance</vt:lpstr>
      <vt:lpstr>Discharge by Agreement</vt:lpstr>
      <vt:lpstr>Discharge by Agreement</vt:lpstr>
      <vt:lpstr>Question</vt:lpstr>
      <vt:lpstr>Discharge by Agreement</vt:lpstr>
      <vt:lpstr>Discharge by Agreement</vt:lpstr>
      <vt:lpstr>Types and Conditions of Impossibility</vt:lpstr>
      <vt:lpstr>Discharge by Impossibility</vt:lpstr>
      <vt:lpstr>Discharge by Impossibility</vt:lpstr>
      <vt:lpstr>Operation of Law</vt:lpstr>
      <vt:lpstr>Discharge by Breach of Contract</vt:lpstr>
      <vt:lpstr>Discharge by Breach of Contract</vt:lpstr>
      <vt:lpstr>Damages in Contract Law</vt:lpstr>
      <vt:lpstr>Damages in Contract Law</vt:lpstr>
      <vt:lpstr>Punitive or Exemplary Damages</vt:lpstr>
      <vt:lpstr>Punitive or Exemplary Damages</vt:lpstr>
      <vt:lpstr>Question</vt:lpstr>
      <vt:lpstr>Special Types of Damages</vt:lpstr>
      <vt:lpstr>Special Types of Damages</vt:lpstr>
      <vt:lpstr>Equitable Remedies</vt:lpstr>
      <vt:lpstr>Equitable Remedies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259</cp:revision>
  <dcterms:created xsi:type="dcterms:W3CDTF">2015-07-14T20:11:18Z</dcterms:created>
  <dcterms:modified xsi:type="dcterms:W3CDTF">2018-12-03T05:33:35Z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6755300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