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7"/>
  </p:notesMasterIdLst>
  <p:sldIdLst>
    <p:sldId id="256" r:id="rId5"/>
    <p:sldId id="259" r:id="rId6"/>
    <p:sldId id="260" r:id="rId7"/>
    <p:sldId id="261" r:id="rId8"/>
    <p:sldId id="262" r:id="rId9"/>
    <p:sldId id="263" r:id="rId10"/>
    <p:sldId id="265" r:id="rId11"/>
    <p:sldId id="266" r:id="rId12"/>
    <p:sldId id="267" r:id="rId13"/>
    <p:sldId id="268" r:id="rId14"/>
    <p:sldId id="269" r:id="rId15"/>
    <p:sldId id="299" r:id="rId16"/>
    <p:sldId id="270" r:id="rId17"/>
    <p:sldId id="272" r:id="rId18"/>
    <p:sldId id="273" r:id="rId19"/>
    <p:sldId id="274" r:id="rId20"/>
    <p:sldId id="275" r:id="rId21"/>
    <p:sldId id="301" r:id="rId22"/>
    <p:sldId id="276" r:id="rId23"/>
    <p:sldId id="277" r:id="rId24"/>
    <p:sldId id="278" r:id="rId25"/>
    <p:sldId id="279" r:id="rId26"/>
    <p:sldId id="280" r:id="rId27"/>
    <p:sldId id="281" r:id="rId28"/>
    <p:sldId id="282" r:id="rId29"/>
    <p:sldId id="283" r:id="rId30"/>
    <p:sldId id="284" r:id="rId31"/>
    <p:sldId id="285" r:id="rId32"/>
    <p:sldId id="288" r:id="rId33"/>
    <p:sldId id="289" r:id="rId34"/>
    <p:sldId id="286" r:id="rId35"/>
    <p:sldId id="287" r:id="rId36"/>
    <p:sldId id="300" r:id="rId37"/>
    <p:sldId id="290" r:id="rId38"/>
    <p:sldId id="291" r:id="rId39"/>
    <p:sldId id="292" r:id="rId40"/>
    <p:sldId id="293" r:id="rId41"/>
    <p:sldId id="294" r:id="rId42"/>
    <p:sldId id="295" r:id="rId43"/>
    <p:sldId id="296" r:id="rId44"/>
    <p:sldId id="297" r:id="rId45"/>
    <p:sldId id="298" r:id="rId4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shita" initials="Anshita" lastIdx="2" clrIdx="0">
    <p:extLst>
      <p:ext uri="{19B8F6BF-5375-455C-9EA6-DF929625EA0E}">
        <p15:presenceInfo xmlns:p15="http://schemas.microsoft.com/office/powerpoint/2012/main" userId="Anshita"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D38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3922" autoAdjust="0"/>
  </p:normalViewPr>
  <p:slideViewPr>
    <p:cSldViewPr snapToGrid="0">
      <p:cViewPr varScale="1">
        <p:scale>
          <a:sx n="64" d="100"/>
          <a:sy n="64" d="100"/>
        </p:scale>
        <p:origin x="900" y="60"/>
      </p:cViewPr>
      <p:guideLst>
        <p:guide orient="horz" pos="2160"/>
        <p:guide pos="3840"/>
      </p:guideLst>
    </p:cSldViewPr>
  </p:slideViewPr>
  <p:outlineViewPr>
    <p:cViewPr>
      <p:scale>
        <a:sx n="33" d="100"/>
        <a:sy n="33" d="100"/>
      </p:scale>
      <p:origin x="0" y="-4722"/>
    </p:cViewPr>
  </p:outlineViewPr>
  <p:notesTextViewPr>
    <p:cViewPr>
      <p:scale>
        <a:sx n="1" d="1"/>
        <a:sy n="1" d="1"/>
      </p:scale>
      <p:origin x="0" y="0"/>
    </p:cViewPr>
  </p:notesTextViewPr>
  <p:sorterViewPr>
    <p:cViewPr varScale="1">
      <p:scale>
        <a:sx n="1" d="1"/>
        <a:sy n="1" d="1"/>
      </p:scale>
      <p:origin x="0" y="-1308"/>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commentAuthors" Target="commentAuthors.xml"/><Relationship Id="rId8" Type="http://schemas.openxmlformats.org/officeDocument/2006/relationships/slide" Target="slides/slide4.xml"/><Relationship Id="rId51"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72E93E2-8EF1-4F74-BC00-0A5ABB35E113}" type="doc">
      <dgm:prSet loTypeId="urn:microsoft.com/office/officeart/2005/8/layout/vList2" loCatId="list" qsTypeId="urn:microsoft.com/office/officeart/2005/8/quickstyle/3d2" qsCatId="3D" csTypeId="urn:microsoft.com/office/officeart/2005/8/colors/colorful5" csCatId="colorful" phldr="1"/>
      <dgm:spPr/>
      <dgm:t>
        <a:bodyPr/>
        <a:lstStyle/>
        <a:p>
          <a:endParaRPr lang="en-US"/>
        </a:p>
      </dgm:t>
    </dgm:pt>
    <dgm:pt modelId="{784E0AA7-59FD-4AB2-AA33-1A73DFB92153}">
      <dgm:prSet custT="1"/>
      <dgm:spPr/>
      <dgm:t>
        <a:bodyPr/>
        <a:lstStyle/>
        <a:p>
          <a:pPr rtl="0"/>
          <a:r>
            <a:rPr lang="en-US" sz="3600" b="1" dirty="0">
              <a:effectLst>
                <a:outerShdw blurRad="38100" dist="38100" dir="2700000" algn="tl">
                  <a:srgbClr val="000000">
                    <a:alpha val="43137"/>
                  </a:srgbClr>
                </a:outerShdw>
              </a:effectLst>
            </a:rPr>
            <a:t>The standard construction rule </a:t>
          </a:r>
        </a:p>
      </dgm:t>
      <dgm:extLst>
        <a:ext uri="{E40237B7-FDA0-4F09-8148-C483321AD2D9}">
          <dgm14:cNvPr xmlns:dgm14="http://schemas.microsoft.com/office/drawing/2010/diagram" id="0" name="" descr="The standard construction rule &#10;The parol evidence rule &#10;The best evidence rule &#10;The equal dignities rule&#10;"/>
        </a:ext>
      </dgm:extLst>
    </dgm:pt>
    <dgm:pt modelId="{7E95F71C-DCFF-4075-9C18-510CA5555CBB}" type="parTrans" cxnId="{6458943B-ED27-4880-A4E9-219FAE57D6D7}">
      <dgm:prSet/>
      <dgm:spPr/>
      <dgm:t>
        <a:bodyPr/>
        <a:lstStyle/>
        <a:p>
          <a:endParaRPr lang="en-US"/>
        </a:p>
      </dgm:t>
    </dgm:pt>
    <dgm:pt modelId="{67488824-D26F-4BA7-8234-42B59A3093F0}" type="sibTrans" cxnId="{6458943B-ED27-4880-A4E9-219FAE57D6D7}">
      <dgm:prSet/>
      <dgm:spPr/>
      <dgm:t>
        <a:bodyPr/>
        <a:lstStyle/>
        <a:p>
          <a:endParaRPr lang="en-US"/>
        </a:p>
      </dgm:t>
    </dgm:pt>
    <dgm:pt modelId="{D5DBA6B0-1FB9-409E-BDB0-42912C99348D}">
      <dgm:prSet custT="1"/>
      <dgm:spPr/>
      <dgm:t>
        <a:bodyPr/>
        <a:lstStyle/>
        <a:p>
          <a:pPr rtl="0"/>
          <a:r>
            <a:rPr lang="en-US" sz="3600" b="1" dirty="0">
              <a:effectLst>
                <a:outerShdw blurRad="38100" dist="38100" dir="2700000" algn="tl">
                  <a:srgbClr val="000000">
                    <a:alpha val="43137"/>
                  </a:srgbClr>
                </a:outerShdw>
              </a:effectLst>
            </a:rPr>
            <a:t>The parol evidence rule </a:t>
          </a:r>
        </a:p>
      </dgm:t>
      <dgm:extLst>
        <a:ext uri="{E40237B7-FDA0-4F09-8148-C483321AD2D9}">
          <dgm14:cNvPr xmlns:dgm14="http://schemas.microsoft.com/office/drawing/2010/diagram" id="0" name="" descr="The standard construction rule &#10;The parol evidence rule &#10;The best evidence rule &#10;The equal dignities rule&#10;"/>
        </a:ext>
      </dgm:extLst>
    </dgm:pt>
    <dgm:pt modelId="{289CBD34-AB27-43F8-81B4-713BBBEB79D2}" type="parTrans" cxnId="{D2899120-D90D-435C-A320-88467A8A4612}">
      <dgm:prSet/>
      <dgm:spPr/>
      <dgm:t>
        <a:bodyPr/>
        <a:lstStyle/>
        <a:p>
          <a:endParaRPr lang="en-US"/>
        </a:p>
      </dgm:t>
    </dgm:pt>
    <dgm:pt modelId="{045409B9-7E75-41AF-A716-232A5BFBB0C8}" type="sibTrans" cxnId="{D2899120-D90D-435C-A320-88467A8A4612}">
      <dgm:prSet/>
      <dgm:spPr/>
      <dgm:t>
        <a:bodyPr/>
        <a:lstStyle/>
        <a:p>
          <a:endParaRPr lang="en-US"/>
        </a:p>
      </dgm:t>
    </dgm:pt>
    <dgm:pt modelId="{66F1D23B-4BD5-4A43-967D-1A512EAF6D7F}">
      <dgm:prSet custT="1"/>
      <dgm:spPr/>
      <dgm:t>
        <a:bodyPr/>
        <a:lstStyle/>
        <a:p>
          <a:pPr rtl="0"/>
          <a:r>
            <a:rPr lang="en-US" sz="3600" b="1" dirty="0">
              <a:effectLst>
                <a:outerShdw blurRad="38100" dist="38100" dir="2700000" algn="tl">
                  <a:srgbClr val="000000">
                    <a:alpha val="43137"/>
                  </a:srgbClr>
                </a:outerShdw>
              </a:effectLst>
            </a:rPr>
            <a:t>The best evidence rule </a:t>
          </a:r>
        </a:p>
      </dgm:t>
      <dgm:extLst>
        <a:ext uri="{E40237B7-FDA0-4F09-8148-C483321AD2D9}">
          <dgm14:cNvPr xmlns:dgm14="http://schemas.microsoft.com/office/drawing/2010/diagram" id="0" name="" descr="The standard construction rule &#10;The parol evidence rule &#10;The best evidence rule &#10;The equal dignities rule&#10;"/>
        </a:ext>
      </dgm:extLst>
    </dgm:pt>
    <dgm:pt modelId="{EF2725E9-48B1-467E-9BFE-0A1ED82EB8FC}" type="parTrans" cxnId="{07E7B7D6-3001-4360-BB03-F320E6CDA7DC}">
      <dgm:prSet/>
      <dgm:spPr/>
      <dgm:t>
        <a:bodyPr/>
        <a:lstStyle/>
        <a:p>
          <a:endParaRPr lang="en-US"/>
        </a:p>
      </dgm:t>
    </dgm:pt>
    <dgm:pt modelId="{7F3FD933-6278-4E66-A4C9-551C0A10B2D1}" type="sibTrans" cxnId="{07E7B7D6-3001-4360-BB03-F320E6CDA7DC}">
      <dgm:prSet/>
      <dgm:spPr/>
      <dgm:t>
        <a:bodyPr/>
        <a:lstStyle/>
        <a:p>
          <a:endParaRPr lang="en-US"/>
        </a:p>
      </dgm:t>
    </dgm:pt>
    <dgm:pt modelId="{98EE7995-E38B-42E8-B94E-0F0382A8E36A}">
      <dgm:prSet custT="1"/>
      <dgm:spPr/>
      <dgm:t>
        <a:bodyPr/>
        <a:lstStyle/>
        <a:p>
          <a:pPr rtl="0"/>
          <a:r>
            <a:rPr lang="en-US" sz="3600" b="1" dirty="0">
              <a:effectLst>
                <a:outerShdw blurRad="38100" dist="38100" dir="2700000" algn="tl">
                  <a:srgbClr val="000000">
                    <a:alpha val="43137"/>
                  </a:srgbClr>
                </a:outerShdw>
              </a:effectLst>
            </a:rPr>
            <a:t>The equal dignities rule</a:t>
          </a:r>
        </a:p>
      </dgm:t>
      <dgm:extLst>
        <a:ext uri="{E40237B7-FDA0-4F09-8148-C483321AD2D9}">
          <dgm14:cNvPr xmlns:dgm14="http://schemas.microsoft.com/office/drawing/2010/diagram" id="0" name="" descr="The standard construction rule &#10;The parol evidence rule &#10;The best evidence rule &#10;The equal dignities rule&#10;"/>
        </a:ext>
      </dgm:extLst>
    </dgm:pt>
    <dgm:pt modelId="{1C2A8199-0F0A-4B03-9B8F-EBBB9864BF76}" type="parTrans" cxnId="{86792D1A-B033-4A89-A9C5-DD38548F721A}">
      <dgm:prSet/>
      <dgm:spPr/>
      <dgm:t>
        <a:bodyPr/>
        <a:lstStyle/>
        <a:p>
          <a:endParaRPr lang="en-US"/>
        </a:p>
      </dgm:t>
    </dgm:pt>
    <dgm:pt modelId="{779838A0-321B-4E1B-B629-27AF103B1E1F}" type="sibTrans" cxnId="{86792D1A-B033-4A89-A9C5-DD38548F721A}">
      <dgm:prSet/>
      <dgm:spPr/>
      <dgm:t>
        <a:bodyPr/>
        <a:lstStyle/>
        <a:p>
          <a:endParaRPr lang="en-US"/>
        </a:p>
      </dgm:t>
    </dgm:pt>
    <dgm:pt modelId="{49DF8381-FD97-4D54-85AC-36A66C48A63B}" type="pres">
      <dgm:prSet presAssocID="{472E93E2-8EF1-4F74-BC00-0A5ABB35E113}" presName="linear" presStyleCnt="0">
        <dgm:presLayoutVars>
          <dgm:animLvl val="lvl"/>
          <dgm:resizeHandles val="exact"/>
        </dgm:presLayoutVars>
      </dgm:prSet>
      <dgm:spPr/>
    </dgm:pt>
    <dgm:pt modelId="{C5B4E083-B1BE-4B7F-B88B-FC7E35D393FF}" type="pres">
      <dgm:prSet presAssocID="{784E0AA7-59FD-4AB2-AA33-1A73DFB92153}" presName="parentText" presStyleLbl="node1" presStyleIdx="0" presStyleCnt="4">
        <dgm:presLayoutVars>
          <dgm:chMax val="0"/>
          <dgm:bulletEnabled val="1"/>
        </dgm:presLayoutVars>
      </dgm:prSet>
      <dgm:spPr/>
    </dgm:pt>
    <dgm:pt modelId="{4EDE3DFF-8BA8-4CE0-A5A4-45C0FEF24F19}" type="pres">
      <dgm:prSet presAssocID="{67488824-D26F-4BA7-8234-42B59A3093F0}" presName="spacer" presStyleCnt="0"/>
      <dgm:spPr/>
    </dgm:pt>
    <dgm:pt modelId="{8C3E6831-E510-4099-A823-E385FCA7B658}" type="pres">
      <dgm:prSet presAssocID="{D5DBA6B0-1FB9-409E-BDB0-42912C99348D}" presName="parentText" presStyleLbl="node1" presStyleIdx="1" presStyleCnt="4">
        <dgm:presLayoutVars>
          <dgm:chMax val="0"/>
          <dgm:bulletEnabled val="1"/>
        </dgm:presLayoutVars>
      </dgm:prSet>
      <dgm:spPr/>
    </dgm:pt>
    <dgm:pt modelId="{8D02F93F-9A5E-42AE-92DC-39638BD163CB}" type="pres">
      <dgm:prSet presAssocID="{045409B9-7E75-41AF-A716-232A5BFBB0C8}" presName="spacer" presStyleCnt="0"/>
      <dgm:spPr/>
    </dgm:pt>
    <dgm:pt modelId="{BA900544-9843-4AF9-AEE3-DA3AA9D63340}" type="pres">
      <dgm:prSet presAssocID="{66F1D23B-4BD5-4A43-967D-1A512EAF6D7F}" presName="parentText" presStyleLbl="node1" presStyleIdx="2" presStyleCnt="4">
        <dgm:presLayoutVars>
          <dgm:chMax val="0"/>
          <dgm:bulletEnabled val="1"/>
        </dgm:presLayoutVars>
      </dgm:prSet>
      <dgm:spPr/>
    </dgm:pt>
    <dgm:pt modelId="{9C3637CE-798E-4EA8-999C-5878FC76744A}" type="pres">
      <dgm:prSet presAssocID="{7F3FD933-6278-4E66-A4C9-551C0A10B2D1}" presName="spacer" presStyleCnt="0"/>
      <dgm:spPr/>
    </dgm:pt>
    <dgm:pt modelId="{8CF727AB-DD0D-4D44-8429-6A521CF2F35C}" type="pres">
      <dgm:prSet presAssocID="{98EE7995-E38B-42E8-B94E-0F0382A8E36A}" presName="parentText" presStyleLbl="node1" presStyleIdx="3" presStyleCnt="4">
        <dgm:presLayoutVars>
          <dgm:chMax val="0"/>
          <dgm:bulletEnabled val="1"/>
        </dgm:presLayoutVars>
      </dgm:prSet>
      <dgm:spPr/>
    </dgm:pt>
  </dgm:ptLst>
  <dgm:cxnLst>
    <dgm:cxn modelId="{2093E005-F00B-41AB-BD43-F428FB12049C}" type="presOf" srcId="{472E93E2-8EF1-4F74-BC00-0A5ABB35E113}" destId="{49DF8381-FD97-4D54-85AC-36A66C48A63B}" srcOrd="0" destOrd="0" presId="urn:microsoft.com/office/officeart/2005/8/layout/vList2"/>
    <dgm:cxn modelId="{86792D1A-B033-4A89-A9C5-DD38548F721A}" srcId="{472E93E2-8EF1-4F74-BC00-0A5ABB35E113}" destId="{98EE7995-E38B-42E8-B94E-0F0382A8E36A}" srcOrd="3" destOrd="0" parTransId="{1C2A8199-0F0A-4B03-9B8F-EBBB9864BF76}" sibTransId="{779838A0-321B-4E1B-B629-27AF103B1E1F}"/>
    <dgm:cxn modelId="{D2899120-D90D-435C-A320-88467A8A4612}" srcId="{472E93E2-8EF1-4F74-BC00-0A5ABB35E113}" destId="{D5DBA6B0-1FB9-409E-BDB0-42912C99348D}" srcOrd="1" destOrd="0" parTransId="{289CBD34-AB27-43F8-81B4-713BBBEB79D2}" sibTransId="{045409B9-7E75-41AF-A716-232A5BFBB0C8}"/>
    <dgm:cxn modelId="{7E48373B-D518-4E6A-AC8B-4FF41D6587F2}" type="presOf" srcId="{66F1D23B-4BD5-4A43-967D-1A512EAF6D7F}" destId="{BA900544-9843-4AF9-AEE3-DA3AA9D63340}" srcOrd="0" destOrd="0" presId="urn:microsoft.com/office/officeart/2005/8/layout/vList2"/>
    <dgm:cxn modelId="{6458943B-ED27-4880-A4E9-219FAE57D6D7}" srcId="{472E93E2-8EF1-4F74-BC00-0A5ABB35E113}" destId="{784E0AA7-59FD-4AB2-AA33-1A73DFB92153}" srcOrd="0" destOrd="0" parTransId="{7E95F71C-DCFF-4075-9C18-510CA5555CBB}" sibTransId="{67488824-D26F-4BA7-8234-42B59A3093F0}"/>
    <dgm:cxn modelId="{60A05946-F989-4C9E-BF87-698FAD55ED68}" type="presOf" srcId="{D5DBA6B0-1FB9-409E-BDB0-42912C99348D}" destId="{8C3E6831-E510-4099-A823-E385FCA7B658}" srcOrd="0" destOrd="0" presId="urn:microsoft.com/office/officeart/2005/8/layout/vList2"/>
    <dgm:cxn modelId="{372FE071-8262-4E45-BC7C-303ED8CDF3A5}" type="presOf" srcId="{98EE7995-E38B-42E8-B94E-0F0382A8E36A}" destId="{8CF727AB-DD0D-4D44-8429-6A521CF2F35C}" srcOrd="0" destOrd="0" presId="urn:microsoft.com/office/officeart/2005/8/layout/vList2"/>
    <dgm:cxn modelId="{07E7B7D6-3001-4360-BB03-F320E6CDA7DC}" srcId="{472E93E2-8EF1-4F74-BC00-0A5ABB35E113}" destId="{66F1D23B-4BD5-4A43-967D-1A512EAF6D7F}" srcOrd="2" destOrd="0" parTransId="{EF2725E9-48B1-467E-9BFE-0A1ED82EB8FC}" sibTransId="{7F3FD933-6278-4E66-A4C9-551C0A10B2D1}"/>
    <dgm:cxn modelId="{3CB0B6F4-D163-4A9C-A88A-4D2255522D0B}" type="presOf" srcId="{784E0AA7-59FD-4AB2-AA33-1A73DFB92153}" destId="{C5B4E083-B1BE-4B7F-B88B-FC7E35D393FF}" srcOrd="0" destOrd="0" presId="urn:microsoft.com/office/officeart/2005/8/layout/vList2"/>
    <dgm:cxn modelId="{24837A2C-18CA-4DD2-8E3F-D23E71D6AF6E}" type="presParOf" srcId="{49DF8381-FD97-4D54-85AC-36A66C48A63B}" destId="{C5B4E083-B1BE-4B7F-B88B-FC7E35D393FF}" srcOrd="0" destOrd="0" presId="urn:microsoft.com/office/officeart/2005/8/layout/vList2"/>
    <dgm:cxn modelId="{09285A6F-EFD2-432F-8AE7-60597FE78D48}" type="presParOf" srcId="{49DF8381-FD97-4D54-85AC-36A66C48A63B}" destId="{4EDE3DFF-8BA8-4CE0-A5A4-45C0FEF24F19}" srcOrd="1" destOrd="0" presId="urn:microsoft.com/office/officeart/2005/8/layout/vList2"/>
    <dgm:cxn modelId="{2B1F9DE4-CA98-49F6-B3B2-C7B4C1DA0CA7}" type="presParOf" srcId="{49DF8381-FD97-4D54-85AC-36A66C48A63B}" destId="{8C3E6831-E510-4099-A823-E385FCA7B658}" srcOrd="2" destOrd="0" presId="urn:microsoft.com/office/officeart/2005/8/layout/vList2"/>
    <dgm:cxn modelId="{FDA07D9C-3266-482D-93B3-3B062073B1EC}" type="presParOf" srcId="{49DF8381-FD97-4D54-85AC-36A66C48A63B}" destId="{8D02F93F-9A5E-42AE-92DC-39638BD163CB}" srcOrd="3" destOrd="0" presId="urn:microsoft.com/office/officeart/2005/8/layout/vList2"/>
    <dgm:cxn modelId="{E01BCC38-DE22-4349-AE55-B7E420C62E2F}" type="presParOf" srcId="{49DF8381-FD97-4D54-85AC-36A66C48A63B}" destId="{BA900544-9843-4AF9-AEE3-DA3AA9D63340}" srcOrd="4" destOrd="0" presId="urn:microsoft.com/office/officeart/2005/8/layout/vList2"/>
    <dgm:cxn modelId="{11A37A60-025F-41D9-BA79-66CE67C695B6}" type="presParOf" srcId="{49DF8381-FD97-4D54-85AC-36A66C48A63B}" destId="{9C3637CE-798E-4EA8-999C-5878FC76744A}" srcOrd="5" destOrd="0" presId="urn:microsoft.com/office/officeart/2005/8/layout/vList2"/>
    <dgm:cxn modelId="{2FF82378-9D79-4896-98EB-79D3A15D97CC}" type="presParOf" srcId="{49DF8381-FD97-4D54-85AC-36A66C48A63B}" destId="{8CF727AB-DD0D-4D44-8429-6A521CF2F35C}" srcOrd="6"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5B4E083-B1BE-4B7F-B88B-FC7E35D393FF}">
      <dsp:nvSpPr>
        <dsp:cNvPr id="0" name=""/>
        <dsp:cNvSpPr/>
      </dsp:nvSpPr>
      <dsp:spPr>
        <a:xfrm>
          <a:off x="0" y="21643"/>
          <a:ext cx="7941129" cy="954720"/>
        </a:xfrm>
        <a:prstGeom prst="round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37160" tIns="137160" rIns="137160" bIns="137160" numCol="1" spcCol="1270" anchor="ctr" anchorCtr="0">
          <a:noAutofit/>
        </a:bodyPr>
        <a:lstStyle/>
        <a:p>
          <a:pPr marL="0" lvl="0" indent="0" algn="l" defTabSz="1600200" rtl="0">
            <a:lnSpc>
              <a:spcPct val="90000"/>
            </a:lnSpc>
            <a:spcBef>
              <a:spcPct val="0"/>
            </a:spcBef>
            <a:spcAft>
              <a:spcPct val="35000"/>
            </a:spcAft>
            <a:buNone/>
          </a:pPr>
          <a:r>
            <a:rPr lang="en-US" sz="3600" b="1" kern="1200" dirty="0">
              <a:effectLst>
                <a:outerShdw blurRad="38100" dist="38100" dir="2700000" algn="tl">
                  <a:srgbClr val="000000">
                    <a:alpha val="43137"/>
                  </a:srgbClr>
                </a:outerShdw>
              </a:effectLst>
            </a:rPr>
            <a:t>The standard construction rule </a:t>
          </a:r>
        </a:p>
      </dsp:txBody>
      <dsp:txXfrm>
        <a:off x="46606" y="68249"/>
        <a:ext cx="7847917" cy="861508"/>
      </dsp:txXfrm>
    </dsp:sp>
    <dsp:sp modelId="{8C3E6831-E510-4099-A823-E385FCA7B658}">
      <dsp:nvSpPr>
        <dsp:cNvPr id="0" name=""/>
        <dsp:cNvSpPr/>
      </dsp:nvSpPr>
      <dsp:spPr>
        <a:xfrm>
          <a:off x="0" y="1123243"/>
          <a:ext cx="7941129" cy="954720"/>
        </a:xfrm>
        <a:prstGeom prst="roundRect">
          <a:avLst/>
        </a:prstGeom>
        <a:gradFill rotWithShape="0">
          <a:gsLst>
            <a:gs pos="0">
              <a:schemeClr val="accent5">
                <a:hueOff val="-2451115"/>
                <a:satOff val="-3409"/>
                <a:lumOff val="-1307"/>
                <a:alphaOff val="0"/>
                <a:satMod val="103000"/>
                <a:lumMod val="102000"/>
                <a:tint val="94000"/>
              </a:schemeClr>
            </a:gs>
            <a:gs pos="50000">
              <a:schemeClr val="accent5">
                <a:hueOff val="-2451115"/>
                <a:satOff val="-3409"/>
                <a:lumOff val="-1307"/>
                <a:alphaOff val="0"/>
                <a:satMod val="110000"/>
                <a:lumMod val="100000"/>
                <a:shade val="100000"/>
              </a:schemeClr>
            </a:gs>
            <a:gs pos="100000">
              <a:schemeClr val="accent5">
                <a:hueOff val="-2451115"/>
                <a:satOff val="-3409"/>
                <a:lumOff val="-1307"/>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37160" tIns="137160" rIns="137160" bIns="137160" numCol="1" spcCol="1270" anchor="ctr" anchorCtr="0">
          <a:noAutofit/>
        </a:bodyPr>
        <a:lstStyle/>
        <a:p>
          <a:pPr marL="0" lvl="0" indent="0" algn="l" defTabSz="1600200" rtl="0">
            <a:lnSpc>
              <a:spcPct val="90000"/>
            </a:lnSpc>
            <a:spcBef>
              <a:spcPct val="0"/>
            </a:spcBef>
            <a:spcAft>
              <a:spcPct val="35000"/>
            </a:spcAft>
            <a:buNone/>
          </a:pPr>
          <a:r>
            <a:rPr lang="en-US" sz="3600" b="1" kern="1200" dirty="0">
              <a:effectLst>
                <a:outerShdw blurRad="38100" dist="38100" dir="2700000" algn="tl">
                  <a:srgbClr val="000000">
                    <a:alpha val="43137"/>
                  </a:srgbClr>
                </a:outerShdw>
              </a:effectLst>
            </a:rPr>
            <a:t>The parol evidence rule </a:t>
          </a:r>
        </a:p>
      </dsp:txBody>
      <dsp:txXfrm>
        <a:off x="46606" y="1169849"/>
        <a:ext cx="7847917" cy="861508"/>
      </dsp:txXfrm>
    </dsp:sp>
    <dsp:sp modelId="{BA900544-9843-4AF9-AEE3-DA3AA9D63340}">
      <dsp:nvSpPr>
        <dsp:cNvPr id="0" name=""/>
        <dsp:cNvSpPr/>
      </dsp:nvSpPr>
      <dsp:spPr>
        <a:xfrm>
          <a:off x="0" y="2224843"/>
          <a:ext cx="7941129" cy="954720"/>
        </a:xfrm>
        <a:prstGeom prst="roundRect">
          <a:avLst/>
        </a:prstGeom>
        <a:gradFill rotWithShape="0">
          <a:gsLst>
            <a:gs pos="0">
              <a:schemeClr val="accent5">
                <a:hueOff val="-4902230"/>
                <a:satOff val="-6819"/>
                <a:lumOff val="-2615"/>
                <a:alphaOff val="0"/>
                <a:satMod val="103000"/>
                <a:lumMod val="102000"/>
                <a:tint val="94000"/>
              </a:schemeClr>
            </a:gs>
            <a:gs pos="50000">
              <a:schemeClr val="accent5">
                <a:hueOff val="-4902230"/>
                <a:satOff val="-6819"/>
                <a:lumOff val="-2615"/>
                <a:alphaOff val="0"/>
                <a:satMod val="110000"/>
                <a:lumMod val="100000"/>
                <a:shade val="100000"/>
              </a:schemeClr>
            </a:gs>
            <a:gs pos="100000">
              <a:schemeClr val="accent5">
                <a:hueOff val="-4902230"/>
                <a:satOff val="-6819"/>
                <a:lumOff val="-2615"/>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37160" tIns="137160" rIns="137160" bIns="137160" numCol="1" spcCol="1270" anchor="ctr" anchorCtr="0">
          <a:noAutofit/>
        </a:bodyPr>
        <a:lstStyle/>
        <a:p>
          <a:pPr marL="0" lvl="0" indent="0" algn="l" defTabSz="1600200" rtl="0">
            <a:lnSpc>
              <a:spcPct val="90000"/>
            </a:lnSpc>
            <a:spcBef>
              <a:spcPct val="0"/>
            </a:spcBef>
            <a:spcAft>
              <a:spcPct val="35000"/>
            </a:spcAft>
            <a:buNone/>
          </a:pPr>
          <a:r>
            <a:rPr lang="en-US" sz="3600" b="1" kern="1200" dirty="0">
              <a:effectLst>
                <a:outerShdw blurRad="38100" dist="38100" dir="2700000" algn="tl">
                  <a:srgbClr val="000000">
                    <a:alpha val="43137"/>
                  </a:srgbClr>
                </a:outerShdw>
              </a:effectLst>
            </a:rPr>
            <a:t>The best evidence rule </a:t>
          </a:r>
        </a:p>
      </dsp:txBody>
      <dsp:txXfrm>
        <a:off x="46606" y="2271449"/>
        <a:ext cx="7847917" cy="861508"/>
      </dsp:txXfrm>
    </dsp:sp>
    <dsp:sp modelId="{8CF727AB-DD0D-4D44-8429-6A521CF2F35C}">
      <dsp:nvSpPr>
        <dsp:cNvPr id="0" name=""/>
        <dsp:cNvSpPr/>
      </dsp:nvSpPr>
      <dsp:spPr>
        <a:xfrm>
          <a:off x="0" y="3326443"/>
          <a:ext cx="7941129" cy="954720"/>
        </a:xfrm>
        <a:prstGeom prst="roundRect">
          <a:avLst/>
        </a:prstGeom>
        <a:gradFill rotWithShape="0">
          <a:gsLst>
            <a:gs pos="0">
              <a:schemeClr val="accent5">
                <a:hueOff val="-7353344"/>
                <a:satOff val="-10228"/>
                <a:lumOff val="-3922"/>
                <a:alphaOff val="0"/>
                <a:satMod val="103000"/>
                <a:lumMod val="102000"/>
                <a:tint val="94000"/>
              </a:schemeClr>
            </a:gs>
            <a:gs pos="50000">
              <a:schemeClr val="accent5">
                <a:hueOff val="-7353344"/>
                <a:satOff val="-10228"/>
                <a:lumOff val="-3922"/>
                <a:alphaOff val="0"/>
                <a:satMod val="110000"/>
                <a:lumMod val="100000"/>
                <a:shade val="100000"/>
              </a:schemeClr>
            </a:gs>
            <a:gs pos="100000">
              <a:schemeClr val="accent5">
                <a:hueOff val="-7353344"/>
                <a:satOff val="-10228"/>
                <a:lumOff val="-3922"/>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37160" tIns="137160" rIns="137160" bIns="137160" numCol="1" spcCol="1270" anchor="ctr" anchorCtr="0">
          <a:noAutofit/>
        </a:bodyPr>
        <a:lstStyle/>
        <a:p>
          <a:pPr marL="0" lvl="0" indent="0" algn="l" defTabSz="1600200" rtl="0">
            <a:lnSpc>
              <a:spcPct val="90000"/>
            </a:lnSpc>
            <a:spcBef>
              <a:spcPct val="0"/>
            </a:spcBef>
            <a:spcAft>
              <a:spcPct val="35000"/>
            </a:spcAft>
            <a:buNone/>
          </a:pPr>
          <a:r>
            <a:rPr lang="en-US" sz="3600" b="1" kern="1200" dirty="0">
              <a:effectLst>
                <a:outerShdw blurRad="38100" dist="38100" dir="2700000" algn="tl">
                  <a:srgbClr val="000000">
                    <a:alpha val="43137"/>
                  </a:srgbClr>
                </a:outerShdw>
              </a:effectLst>
            </a:rPr>
            <a:t>The equal dignities rule</a:t>
          </a:r>
        </a:p>
      </dsp:txBody>
      <dsp:txXfrm>
        <a:off x="46606" y="3373049"/>
        <a:ext cx="7847917" cy="861508"/>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E4AF74F-D825-4F5B-A3DA-A3C3FAF5E364}" type="datetimeFigureOut">
              <a:rPr lang="en-US" smtClean="0"/>
              <a:t>12/3/2018</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B1CC8F4-5623-496C-8F2C-A5D22BD68D8F}" type="slidenum">
              <a:rPr lang="en-US" smtClean="0"/>
              <a:t>‹#›</a:t>
            </a:fld>
            <a:endParaRPr lang="en-US" dirty="0"/>
          </a:p>
        </p:txBody>
      </p:sp>
    </p:spTree>
    <p:extLst>
      <p:ext uri="{BB962C8B-B14F-4D97-AF65-F5344CB8AC3E}">
        <p14:creationId xmlns:p14="http://schemas.microsoft.com/office/powerpoint/2010/main" val="17692309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5FC3485-FAA0-4592-886B-D9D304D6ABCA}" type="slidenum">
              <a:rPr lang="en-US" altLang="en-US"/>
              <a:pPr eaLnBrk="1" hangingPunct="1"/>
              <a:t>2</a:t>
            </a:fld>
            <a:endParaRPr lang="en-US" altLang="en-US" dirty="0"/>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noFill/>
        </p:spPr>
        <p:txBody>
          <a:bodyPr/>
          <a:lstStyle/>
          <a:p>
            <a:endParaRPr lang="en-US" altLang="en-US" dirty="0">
              <a:latin typeface="Arial" panose="020B0604020202020204" pitchFamily="34" charset="0"/>
            </a:endParaRPr>
          </a:p>
        </p:txBody>
      </p:sp>
    </p:spTree>
    <p:extLst>
      <p:ext uri="{BB962C8B-B14F-4D97-AF65-F5344CB8AC3E}">
        <p14:creationId xmlns:p14="http://schemas.microsoft.com/office/powerpoint/2010/main" val="13287505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D922A0F-C481-4FA1-B05A-E090BAE61398}" type="slidenum">
              <a:rPr lang="en-US" altLang="en-US"/>
              <a:pPr eaLnBrk="1" hangingPunct="1"/>
              <a:t>13</a:t>
            </a:fld>
            <a:endParaRPr lang="en-US" altLang="en-US" dirty="0"/>
          </a:p>
        </p:txBody>
      </p:sp>
      <p:sp>
        <p:nvSpPr>
          <p:cNvPr id="66563" name="Rectangle 2"/>
          <p:cNvSpPr>
            <a:spLocks noGrp="1" noRot="1" noChangeAspect="1" noChangeArrowheads="1" noTextEdit="1"/>
          </p:cNvSpPr>
          <p:nvPr>
            <p:ph type="sldImg"/>
          </p:nvPr>
        </p:nvSpPr>
        <p:spPr>
          <a:ln/>
        </p:spPr>
      </p:sp>
      <p:sp>
        <p:nvSpPr>
          <p:cNvPr id="66564" name="Rectangle 3"/>
          <p:cNvSpPr>
            <a:spLocks noGrp="1" noChangeArrowheads="1"/>
          </p:cNvSpPr>
          <p:nvPr>
            <p:ph type="body" idx="1"/>
          </p:nvPr>
        </p:nvSpPr>
        <p:spPr>
          <a:noFill/>
        </p:spPr>
        <p:txBody>
          <a:bodyPr/>
          <a:lstStyle/>
          <a:p>
            <a:endParaRPr lang="en-US" altLang="en-US" dirty="0">
              <a:latin typeface="Arial" panose="020B0604020202020204" pitchFamily="34" charset="0"/>
            </a:endParaRPr>
          </a:p>
        </p:txBody>
      </p:sp>
    </p:spTree>
    <p:extLst>
      <p:ext uri="{BB962C8B-B14F-4D97-AF65-F5344CB8AC3E}">
        <p14:creationId xmlns:p14="http://schemas.microsoft.com/office/powerpoint/2010/main" val="21876389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7224385-79D9-4B10-A22B-7C9A4D9FF5DF}" type="slidenum">
              <a:rPr lang="en-US" altLang="en-US"/>
              <a:pPr eaLnBrk="1" hangingPunct="1"/>
              <a:t>14</a:t>
            </a:fld>
            <a:endParaRPr lang="en-US" altLang="en-US" dirty="0"/>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p:spPr>
        <p:txBody>
          <a:bodyPr/>
          <a:lstStyle/>
          <a:p>
            <a:r>
              <a:rPr lang="en-US" altLang="en-US" dirty="0">
                <a:latin typeface="Arial" panose="020B0604020202020204" pitchFamily="34" charset="0"/>
              </a:rPr>
              <a:t>They are alternately referred to as a </a:t>
            </a:r>
            <a:r>
              <a:rPr lang="en-US" altLang="en-US" b="1" dirty="0">
                <a:latin typeface="Arial" panose="020B0604020202020204" pitchFamily="34" charset="0"/>
              </a:rPr>
              <a:t>guaranty of payment</a:t>
            </a:r>
            <a:r>
              <a:rPr lang="en-US" altLang="en-US" dirty="0">
                <a:latin typeface="Arial" panose="020B0604020202020204" pitchFamily="34" charset="0"/>
              </a:rPr>
              <a:t>, a </a:t>
            </a:r>
            <a:r>
              <a:rPr lang="en-US" altLang="en-US" b="0" dirty="0">
                <a:latin typeface="Arial" panose="020B0604020202020204" pitchFamily="34" charset="0"/>
              </a:rPr>
              <a:t>guaranty contract, or a </a:t>
            </a:r>
            <a:r>
              <a:rPr lang="en-US" altLang="en-US" b="1" dirty="0">
                <a:latin typeface="Arial" panose="020B0604020202020204" pitchFamily="34" charset="0"/>
              </a:rPr>
              <a:t>collateral contract</a:t>
            </a:r>
            <a:r>
              <a:rPr lang="en-US" altLang="en-US" dirty="0">
                <a:latin typeface="Arial" panose="020B0604020202020204" pitchFamily="34" charset="0"/>
              </a:rPr>
              <a:t>. The </a:t>
            </a:r>
            <a:r>
              <a:rPr lang="en-US" altLang="en-US" b="0" dirty="0">
                <a:latin typeface="Arial" panose="020B0604020202020204" pitchFamily="34" charset="0"/>
              </a:rPr>
              <a:t>promisor is usually called a guarantor. Often in a commercial setting, the </a:t>
            </a:r>
            <a:r>
              <a:rPr lang="en-US" altLang="en-US" b="1" dirty="0">
                <a:latin typeface="Arial" panose="020B0604020202020204" pitchFamily="34" charset="0"/>
              </a:rPr>
              <a:t>guarantor</a:t>
            </a:r>
            <a:r>
              <a:rPr lang="en-US" altLang="en-US" b="0" dirty="0">
                <a:latin typeface="Arial" panose="020B0604020202020204" pitchFamily="34" charset="0"/>
              </a:rPr>
              <a:t> is referred to as a </a:t>
            </a:r>
            <a:r>
              <a:rPr lang="en-US" altLang="en-US" b="1" dirty="0">
                <a:latin typeface="Arial" panose="020B0604020202020204" pitchFamily="34" charset="0"/>
              </a:rPr>
              <a:t>cosigner</a:t>
            </a:r>
            <a:r>
              <a:rPr lang="en-US" altLang="en-US" b="0" dirty="0">
                <a:latin typeface="Arial" panose="020B0604020202020204" pitchFamily="34" charset="0"/>
              </a:rPr>
              <a:t>. The person to whom the promise is made is the </a:t>
            </a:r>
            <a:r>
              <a:rPr lang="en-US" altLang="en-US" b="1" dirty="0" err="1">
                <a:latin typeface="Arial" panose="020B0604020202020204" pitchFamily="34" charset="0"/>
              </a:rPr>
              <a:t>obligee</a:t>
            </a:r>
            <a:r>
              <a:rPr lang="en-US" altLang="en-US" b="0" dirty="0">
                <a:latin typeface="Arial" panose="020B0604020202020204" pitchFamily="34" charset="0"/>
              </a:rPr>
              <a:t>, and the person who owes the original debt is referred to as the </a:t>
            </a:r>
            <a:r>
              <a:rPr lang="en-US" altLang="en-US" b="1" dirty="0">
                <a:latin typeface="Arial" panose="020B0604020202020204" pitchFamily="34" charset="0"/>
              </a:rPr>
              <a:t>obligor</a:t>
            </a:r>
            <a:r>
              <a:rPr lang="en-US" altLang="en-US" b="0" dirty="0">
                <a:latin typeface="Arial" panose="020B0604020202020204" pitchFamily="34" charset="0"/>
              </a:rPr>
              <a:t>. It is crucial to distinguish between guaranty contracts and original contracts.</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0971258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6668E43C-A8F3-474F-90AC-2B81D1EEA506}" type="slidenum">
              <a:rPr lang="en-US" altLang="en-US"/>
              <a:pPr eaLnBrk="1" hangingPunct="1"/>
              <a:t>15</a:t>
            </a:fld>
            <a:endParaRPr lang="en-US" altLang="en-US" dirty="0"/>
          </a:p>
        </p:txBody>
      </p:sp>
      <p:sp>
        <p:nvSpPr>
          <p:cNvPr id="69635" name="Rectangle 2"/>
          <p:cNvSpPr>
            <a:spLocks noGrp="1" noRot="1" noChangeAspect="1" noChangeArrowheads="1" noTextEdit="1"/>
          </p:cNvSpPr>
          <p:nvPr>
            <p:ph type="sldImg"/>
          </p:nvPr>
        </p:nvSpPr>
        <p:spPr>
          <a:ln/>
        </p:spPr>
      </p:sp>
      <p:sp>
        <p:nvSpPr>
          <p:cNvPr id="69636" name="Rectangle 3"/>
          <p:cNvSpPr>
            <a:spLocks noGrp="1" noChangeArrowheads="1"/>
          </p:cNvSpPr>
          <p:nvPr>
            <p:ph type="body" idx="1"/>
          </p:nvPr>
        </p:nvSpPr>
        <p:spPr>
          <a:noFill/>
        </p:spPr>
        <p:txBody>
          <a:bodyPr/>
          <a:lstStyle/>
          <a:p>
            <a:r>
              <a:rPr lang="en-US" altLang="en-US" dirty="0">
                <a:latin typeface="Arial" panose="020B0604020202020204" pitchFamily="34" charset="0"/>
              </a:rPr>
              <a:t>Suppose, for instance, that Hans McKnight, the owner of Scottish Inn, depends on Hometown Bakery for the inn’s sub buns for its lunch trade. Suppose further that McKnight knows that Hometown Bakery has had some financial trouble and may have to shut down its operations if it cannot pay Jakub’s Supply for its regular flour shipment. If McKnight promises Jakub’s Supply that if it continues to supply flour to Hometown, he will pay the bill, then that promise falls under the primary objective test and need not be in writing to be enforceable.</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415865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A44C945-205C-484A-B428-FDDEF71D0E3A}" type="slidenum">
              <a:rPr lang="en-US" altLang="en-US"/>
              <a:pPr eaLnBrk="1" hangingPunct="1"/>
              <a:t>16</a:t>
            </a:fld>
            <a:endParaRPr lang="en-US" altLang="en-US" dirty="0"/>
          </a:p>
        </p:txBody>
      </p:sp>
      <p:sp>
        <p:nvSpPr>
          <p:cNvPr id="70659" name="Rectangle 2"/>
          <p:cNvSpPr>
            <a:spLocks noGrp="1" noRot="1" noChangeAspect="1" noChangeArrowheads="1" noTextEdit="1"/>
          </p:cNvSpPr>
          <p:nvPr>
            <p:ph type="sldImg"/>
          </p:nvPr>
        </p:nvSpPr>
        <p:spPr>
          <a:ln/>
        </p:spPr>
      </p:sp>
      <p:sp>
        <p:nvSpPr>
          <p:cNvPr id="70660"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“B” – prenuptial agreement. See next slide.</a:t>
            </a:r>
          </a:p>
        </p:txBody>
      </p:sp>
    </p:spTree>
    <p:extLst>
      <p:ext uri="{BB962C8B-B14F-4D97-AF65-F5344CB8AC3E}">
        <p14:creationId xmlns:p14="http://schemas.microsoft.com/office/powerpoint/2010/main" val="1014209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FCF418A-8AD4-409E-B435-B74F6C66BFBB}" type="slidenum">
              <a:rPr lang="en-US" altLang="en-US"/>
              <a:pPr eaLnBrk="1" hangingPunct="1"/>
              <a:t>17</a:t>
            </a:fld>
            <a:endParaRPr lang="en-US" altLang="en-US" dirty="0"/>
          </a:p>
        </p:txBody>
      </p:sp>
      <p:sp>
        <p:nvSpPr>
          <p:cNvPr id="71683" name="Rectangle 2"/>
          <p:cNvSpPr>
            <a:spLocks noGrp="1" noRot="1" noChangeAspect="1" noChangeArrowheads="1" noTextEdit="1"/>
          </p:cNvSpPr>
          <p:nvPr>
            <p:ph type="sldImg"/>
          </p:nvPr>
        </p:nvSpPr>
        <p:spPr>
          <a:ln/>
        </p:spPr>
      </p:sp>
      <p:sp>
        <p:nvSpPr>
          <p:cNvPr id="71684" name="Rectangle 3"/>
          <p:cNvSpPr>
            <a:spLocks noGrp="1" noChangeArrowheads="1"/>
          </p:cNvSpPr>
          <p:nvPr>
            <p:ph type="body" idx="1"/>
          </p:nvPr>
        </p:nvSpPr>
        <p:spPr>
          <a:noFill/>
        </p:spPr>
        <p:txBody>
          <a:bodyPr/>
          <a:lstStyle/>
          <a:p>
            <a:r>
              <a:rPr lang="en-US" altLang="en-US" b="1" dirty="0">
                <a:latin typeface="Arial" panose="020B0604020202020204" pitchFamily="34" charset="0"/>
              </a:rPr>
              <a:t>Background Information</a:t>
            </a:r>
          </a:p>
          <a:p>
            <a:r>
              <a:rPr lang="en-US" altLang="en-US" dirty="0">
                <a:latin typeface="Arial" panose="020B0604020202020204" pitchFamily="34" charset="0"/>
              </a:rPr>
              <a:t>In his treatise </a:t>
            </a:r>
            <a:r>
              <a:rPr lang="en-US" altLang="en-US" i="1" dirty="0">
                <a:latin typeface="Arial" panose="020B0604020202020204" pitchFamily="34" charset="0"/>
              </a:rPr>
              <a:t>Corbin on Contracts, </a:t>
            </a:r>
            <a:r>
              <a:rPr lang="en-US" altLang="en-US" dirty="0">
                <a:latin typeface="Arial" panose="020B0604020202020204" pitchFamily="34" charset="0"/>
              </a:rPr>
              <a:t>Arthur Linton Corbin writes, “The third provision of section 4 is that ‘no action shall be brought . . . to charge any person upon any agreement made upon consideration of marriage.’ This is obviously aimed at the fortune hunter, but only at the fortune hunter who is also a perjurer.”</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1126419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4BE9B93-BE15-4839-B4BD-4D5534BC2055}" type="slidenum">
              <a:rPr lang="en-US" altLang="en-US"/>
              <a:pPr eaLnBrk="1" hangingPunct="1"/>
              <a:t>19</a:t>
            </a:fld>
            <a:endParaRPr lang="en-US" altLang="en-US" dirty="0"/>
          </a:p>
        </p:txBody>
      </p:sp>
      <p:sp>
        <p:nvSpPr>
          <p:cNvPr id="72707" name="Rectangle 2"/>
          <p:cNvSpPr>
            <a:spLocks noGrp="1" noRot="1" noChangeAspect="1" noChangeArrowheads="1" noTextEdit="1"/>
          </p:cNvSpPr>
          <p:nvPr>
            <p:ph type="sldImg"/>
          </p:nvPr>
        </p:nvSpPr>
        <p:spPr>
          <a:ln/>
        </p:spPr>
      </p:sp>
      <p:sp>
        <p:nvSpPr>
          <p:cNvPr id="72708" name="Rectangle 3"/>
          <p:cNvSpPr>
            <a:spLocks noGrp="1" noChangeArrowheads="1"/>
          </p:cNvSpPr>
          <p:nvPr>
            <p:ph type="body" idx="1"/>
          </p:nvPr>
        </p:nvSpPr>
        <p:spPr>
          <a:noFill/>
        </p:spPr>
        <p:txBody>
          <a:bodyPr/>
          <a:lstStyle/>
          <a:p>
            <a:r>
              <a:rPr lang="en-US" altLang="en-US" dirty="0">
                <a:latin typeface="Arial" panose="020B0604020202020204" pitchFamily="34" charset="0"/>
              </a:rPr>
              <a:t>The writing should be intelligible. It may be embodied in letters, memos, telegrams, invoices, and purchase orders sent between the parties. It may be written on any surface suitable for the purpose of recording the intention of the parties, as long as all the required elements are present.</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65942410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4C88BE3-6ED3-4255-80F9-ECA4FB59C19D}" type="slidenum">
              <a:rPr lang="en-US" altLang="en-US"/>
              <a:pPr eaLnBrk="1" hangingPunct="1"/>
              <a:t>20</a:t>
            </a:fld>
            <a:endParaRPr lang="en-US" altLang="en-US" dirty="0"/>
          </a:p>
        </p:txBody>
      </p:sp>
      <p:sp>
        <p:nvSpPr>
          <p:cNvPr id="73731" name="Rectangle 2"/>
          <p:cNvSpPr>
            <a:spLocks noGrp="1" noRot="1" noChangeAspect="1" noChangeArrowheads="1" noTextEdit="1"/>
          </p:cNvSpPr>
          <p:nvPr>
            <p:ph type="sldImg"/>
          </p:nvPr>
        </p:nvSpPr>
        <p:spPr>
          <a:ln/>
        </p:spPr>
      </p:sp>
      <p:sp>
        <p:nvSpPr>
          <p:cNvPr id="73732" name="Rectangle 3"/>
          <p:cNvSpPr>
            <a:spLocks noGrp="1" noChangeArrowheads="1"/>
          </p:cNvSpPr>
          <p:nvPr>
            <p:ph type="body" idx="1"/>
          </p:nvPr>
        </p:nvSpPr>
        <p:spPr>
          <a:noFill/>
        </p:spPr>
        <p:txBody>
          <a:bodyPr/>
          <a:lstStyle/>
          <a:p>
            <a:r>
              <a:rPr lang="en-US" altLang="en-US" b="1" dirty="0">
                <a:latin typeface="Arial" panose="020B0604020202020204" pitchFamily="34" charset="0"/>
              </a:rPr>
              <a:t>State Variations</a:t>
            </a:r>
          </a:p>
          <a:p>
            <a:r>
              <a:rPr lang="en-US" altLang="en-US" dirty="0">
                <a:latin typeface="Arial" panose="020B0604020202020204" pitchFamily="34" charset="0"/>
              </a:rPr>
              <a:t>Many states’ laws require certain contracts to be in writing. For example, in Colorado, outfitters and guides must provide their clients with written contracts. In California, it is illegal to build a swimming pool with third party financial assistance without first having a written contract from the third party. In Massachusetts, contracts for customer goods or services over $25 made away from the place of business of the seller (such as through door-to-door selling) must be in writing to be enforceable.</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89894706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3E020E5-55B4-4B98-9257-A5773B91BC04}" type="slidenum">
              <a:rPr lang="en-US" altLang="en-US"/>
              <a:pPr eaLnBrk="1" hangingPunct="1"/>
              <a:t>21</a:t>
            </a:fld>
            <a:endParaRPr lang="en-US" altLang="en-US" dirty="0"/>
          </a:p>
        </p:txBody>
      </p:sp>
      <p:sp>
        <p:nvSpPr>
          <p:cNvPr id="74755" name="Rectangle 2"/>
          <p:cNvSpPr>
            <a:spLocks noGrp="1" noRot="1" noChangeAspect="1" noChangeArrowheads="1" noTextEdit="1"/>
          </p:cNvSpPr>
          <p:nvPr>
            <p:ph type="sldImg"/>
          </p:nvPr>
        </p:nvSpPr>
        <p:spPr>
          <a:ln/>
        </p:spPr>
      </p:sp>
      <p:sp>
        <p:nvSpPr>
          <p:cNvPr id="74756" name="Rectangle 3"/>
          <p:cNvSpPr>
            <a:spLocks noGrp="1" noChangeArrowheads="1"/>
          </p:cNvSpPr>
          <p:nvPr>
            <p:ph type="body" idx="1"/>
          </p:nvPr>
        </p:nvSpPr>
        <p:spPr>
          <a:noFill/>
        </p:spPr>
        <p:txBody>
          <a:bodyPr/>
          <a:lstStyle/>
          <a:p>
            <a:r>
              <a:rPr lang="en-US" altLang="en-US" b="1" dirty="0">
                <a:latin typeface="Arial" panose="020B0604020202020204" pitchFamily="34" charset="0"/>
              </a:rPr>
              <a:t>Terms </a:t>
            </a:r>
          </a:p>
          <a:p>
            <a:r>
              <a:rPr lang="en-US" altLang="en-US" dirty="0">
                <a:latin typeface="Arial" panose="020B0604020202020204" pitchFamily="34" charset="0"/>
              </a:rPr>
              <a:t>Although the word evidence is most closely related to the Latin word </a:t>
            </a:r>
            <a:r>
              <a:rPr lang="en-US" altLang="en-US" i="1" dirty="0" err="1">
                <a:latin typeface="Arial" panose="020B0604020202020204" pitchFamily="34" charset="0"/>
              </a:rPr>
              <a:t>videre</a:t>
            </a:r>
            <a:r>
              <a:rPr lang="en-US" altLang="en-US" i="1" dirty="0">
                <a:latin typeface="Arial" panose="020B0604020202020204" pitchFamily="34" charset="0"/>
              </a:rPr>
              <a:t>, </a:t>
            </a:r>
            <a:r>
              <a:rPr lang="en-US" altLang="en-US" dirty="0">
                <a:latin typeface="Arial" panose="020B0604020202020204" pitchFamily="34" charset="0"/>
              </a:rPr>
              <a:t>meaning “to see,” it is also associated with the Greek word </a:t>
            </a:r>
            <a:r>
              <a:rPr lang="en-US" altLang="en-US" i="1" dirty="0" err="1">
                <a:latin typeface="Arial" panose="020B0604020202020204" pitchFamily="34" charset="0"/>
              </a:rPr>
              <a:t>eidenai</a:t>
            </a:r>
            <a:r>
              <a:rPr lang="en-US" altLang="en-US" i="1" dirty="0">
                <a:latin typeface="Arial" panose="020B0604020202020204" pitchFamily="34" charset="0"/>
              </a:rPr>
              <a:t>, </a:t>
            </a:r>
            <a:r>
              <a:rPr lang="en-US" altLang="en-US" dirty="0">
                <a:latin typeface="Arial" panose="020B0604020202020204" pitchFamily="34" charset="0"/>
              </a:rPr>
              <a:t>which means “to know.”</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59643388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6F1EB449-7C1F-4A45-8673-C527099E4F34}" type="slidenum">
              <a:rPr lang="en-US" altLang="en-US"/>
              <a:pPr eaLnBrk="1" hangingPunct="1"/>
              <a:t>22</a:t>
            </a:fld>
            <a:endParaRPr lang="en-US" altLang="en-US" dirty="0"/>
          </a:p>
        </p:txBody>
      </p:sp>
      <p:sp>
        <p:nvSpPr>
          <p:cNvPr id="75779" name="Rectangle 2"/>
          <p:cNvSpPr>
            <a:spLocks noGrp="1" noRot="1" noChangeAspect="1" noChangeArrowheads="1" noTextEdit="1"/>
          </p:cNvSpPr>
          <p:nvPr>
            <p:ph type="sldImg"/>
          </p:nvPr>
        </p:nvSpPr>
        <p:spPr>
          <a:ln/>
        </p:spPr>
      </p:sp>
      <p:sp>
        <p:nvSpPr>
          <p:cNvPr id="75780" name="Rectangle 3"/>
          <p:cNvSpPr>
            <a:spLocks noGrp="1" noChangeArrowheads="1"/>
          </p:cNvSpPr>
          <p:nvPr>
            <p:ph type="body" idx="1"/>
          </p:nvPr>
        </p:nvSpPr>
        <p:spPr>
          <a:noFill/>
        </p:spPr>
        <p:txBody>
          <a:bodyPr/>
          <a:lstStyle/>
          <a:p>
            <a:r>
              <a:rPr lang="en-US" altLang="en-US" b="1" dirty="0">
                <a:latin typeface="Arial" panose="020B0604020202020204" pitchFamily="34" charset="0"/>
              </a:rPr>
              <a:t>Background Information</a:t>
            </a:r>
          </a:p>
          <a:p>
            <a:r>
              <a:rPr lang="en-US" altLang="en-US" dirty="0">
                <a:latin typeface="Arial" panose="020B0604020202020204" pitchFamily="34" charset="0"/>
              </a:rPr>
              <a:t>An early case that invoked the parol evidence rule took place in 1806 when the buyer of a ship sued the seller for making a false claim that the ship would be copper-fastened. The bill of sale included no such provision. The court ruled that when a written contract is in force, “everything in parol becomes thereby extinguished.”</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41598887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F4A5632-6B56-4956-889A-558D5B8735D4}" type="slidenum">
              <a:rPr lang="en-US" altLang="en-US"/>
              <a:pPr eaLnBrk="1" hangingPunct="1"/>
              <a:t>23</a:t>
            </a:fld>
            <a:endParaRPr lang="en-US" altLang="en-US" dirty="0"/>
          </a:p>
        </p:txBody>
      </p:sp>
      <p:sp>
        <p:nvSpPr>
          <p:cNvPr id="76803" name="Rectangle 2"/>
          <p:cNvSpPr>
            <a:spLocks noGrp="1" noRot="1" noChangeAspect="1" noChangeArrowheads="1" noTextEdit="1"/>
          </p:cNvSpPr>
          <p:nvPr>
            <p:ph type="sldImg"/>
          </p:nvPr>
        </p:nvSpPr>
        <p:spPr>
          <a:ln/>
        </p:spPr>
      </p:sp>
      <p:sp>
        <p:nvSpPr>
          <p:cNvPr id="76804" name="Rectangle 3"/>
          <p:cNvSpPr>
            <a:spLocks noGrp="1" noChangeArrowheads="1"/>
          </p:cNvSpPr>
          <p:nvPr>
            <p:ph type="body" idx="1"/>
          </p:nvPr>
        </p:nvSpPr>
        <p:spPr>
          <a:noFill/>
        </p:spPr>
        <p:txBody>
          <a:bodyPr/>
          <a:lstStyle/>
          <a:p>
            <a:r>
              <a:rPr lang="en-US" altLang="en-US" dirty="0">
                <a:latin typeface="Arial" panose="020B0604020202020204" pitchFamily="34" charset="0"/>
              </a:rPr>
              <a:t>If a written agreement depends on some event before it becomes enforceable, oral evidence may be offered regarding that condition precedent. A </a:t>
            </a:r>
            <a:r>
              <a:rPr lang="en-US" altLang="en-US" b="1" dirty="0">
                <a:latin typeface="Arial" panose="020B0604020202020204" pitchFamily="34" charset="0"/>
              </a:rPr>
              <a:t>condition precedent </a:t>
            </a:r>
            <a:r>
              <a:rPr lang="en-US" altLang="en-US" dirty="0">
                <a:latin typeface="Arial" panose="020B0604020202020204" pitchFamily="34" charset="0"/>
              </a:rPr>
              <a:t>is an act or promise that must take place or be fulfilled before the other party is obligated to perform his or her part of the agreement. The courts allow this type of oral evidence because, like the oral evidence involving assent and capacity, it does not have an impact on the terms of the agreement, but it does affect the enforceability of the entire contract.</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4605742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5EE75CD-EB9D-4420-9AA2-8A311C76E39B}" type="slidenum">
              <a:rPr lang="en-US" altLang="en-US"/>
              <a:pPr eaLnBrk="1" hangingPunct="1"/>
              <a:t>4</a:t>
            </a:fld>
            <a:endParaRPr lang="en-US" altLang="en-US" dirty="0"/>
          </a:p>
        </p:txBody>
      </p:sp>
      <p:sp>
        <p:nvSpPr>
          <p:cNvPr id="57347" name="Rectangle 2"/>
          <p:cNvSpPr>
            <a:spLocks noGrp="1" noRot="1" noChangeAspect="1" noChangeArrowheads="1" noTextEdit="1"/>
          </p:cNvSpPr>
          <p:nvPr>
            <p:ph type="sldImg"/>
          </p:nvPr>
        </p:nvSpPr>
        <p:spPr>
          <a:ln/>
        </p:spPr>
      </p:sp>
      <p:sp>
        <p:nvSpPr>
          <p:cNvPr id="57348"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“C” – Statute of Frauds. See next slide.</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63910098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F621FD4-D023-4EF4-9A26-A6E3D023D766}" type="slidenum">
              <a:rPr lang="en-US" altLang="en-US"/>
              <a:pPr eaLnBrk="1" hangingPunct="1"/>
              <a:t>24</a:t>
            </a:fld>
            <a:endParaRPr lang="en-US" altLang="en-US" dirty="0"/>
          </a:p>
        </p:txBody>
      </p:sp>
      <p:sp>
        <p:nvSpPr>
          <p:cNvPr id="77827" name="Rectangle 2"/>
          <p:cNvSpPr>
            <a:spLocks noGrp="1" noRot="1" noChangeAspect="1" noChangeArrowheads="1" noTextEdit="1"/>
          </p:cNvSpPr>
          <p:nvPr>
            <p:ph type="sldImg"/>
          </p:nvPr>
        </p:nvSpPr>
        <p:spPr>
          <a:ln/>
        </p:spPr>
      </p:sp>
      <p:sp>
        <p:nvSpPr>
          <p:cNvPr id="77828" name="Rectangle 3"/>
          <p:cNvSpPr>
            <a:spLocks noGrp="1" noChangeArrowheads="1"/>
          </p:cNvSpPr>
          <p:nvPr>
            <p:ph type="body" idx="1"/>
          </p:nvPr>
        </p:nvSpPr>
        <p:spPr>
          <a:noFill/>
        </p:spPr>
        <p:txBody>
          <a:bodyPr/>
          <a:lstStyle/>
          <a:p>
            <a:r>
              <a:rPr lang="en-US" altLang="en-US" b="1" dirty="0">
                <a:latin typeface="Arial" panose="020B0604020202020204" pitchFamily="34" charset="0"/>
              </a:rPr>
              <a:t>Teaching Tips</a:t>
            </a:r>
          </a:p>
          <a:p>
            <a:r>
              <a:rPr lang="en-US" altLang="en-US" dirty="0">
                <a:latin typeface="Arial" panose="020B0604020202020204" pitchFamily="34" charset="0"/>
              </a:rPr>
              <a:t>Invite students to discuss their own related experiences in which oral understanding superseded written agreement. For example, students may cite job descriptions as agreements that commonly evolve in this way. Ask students if they think oral evidence should be more restrictive or should not have any impact at all on the enforceability of a contract.</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61453563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E0E866F-D04D-4916-B8C8-89DCF94E037A}" type="slidenum">
              <a:rPr lang="en-US" altLang="en-US"/>
              <a:pPr eaLnBrk="1" hangingPunct="1"/>
              <a:t>25</a:t>
            </a:fld>
            <a:endParaRPr lang="en-US" altLang="en-US" dirty="0"/>
          </a:p>
        </p:txBody>
      </p:sp>
      <p:sp>
        <p:nvSpPr>
          <p:cNvPr id="78851" name="Rectangle 2"/>
          <p:cNvSpPr>
            <a:spLocks noGrp="1" noRot="1" noChangeAspect="1" noChangeArrowheads="1" noTextEdit="1"/>
          </p:cNvSpPr>
          <p:nvPr>
            <p:ph type="sldImg"/>
          </p:nvPr>
        </p:nvSpPr>
        <p:spPr>
          <a:ln/>
        </p:spPr>
      </p:sp>
      <p:sp>
        <p:nvSpPr>
          <p:cNvPr id="78852"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“D” – equal dignities rule. See next slide.</a:t>
            </a:r>
          </a:p>
        </p:txBody>
      </p:sp>
    </p:spTree>
    <p:extLst>
      <p:ext uri="{BB962C8B-B14F-4D97-AF65-F5344CB8AC3E}">
        <p14:creationId xmlns:p14="http://schemas.microsoft.com/office/powerpoint/2010/main" val="175328345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DB1E81D-9C51-4EFB-B80C-85642D002399}" type="slidenum">
              <a:rPr lang="en-US" altLang="en-US"/>
              <a:pPr eaLnBrk="1" hangingPunct="1"/>
              <a:t>26</a:t>
            </a:fld>
            <a:endParaRPr lang="en-US" altLang="en-US" dirty="0"/>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p:spPr>
        <p:txBody>
          <a:bodyPr/>
          <a:lstStyle/>
          <a:p>
            <a:r>
              <a:rPr lang="en-US" altLang="en-US" dirty="0">
                <a:latin typeface="Arial" panose="020B0604020202020204" pitchFamily="34" charset="0"/>
              </a:rPr>
              <a:t>In contrast, the appointment of an agent to negotiate an agreement that the law does not require to be in writing may be accomplished through an oral agreement.</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50908520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1051297-0879-410C-A3ED-51171E4E0F7A}" type="slidenum">
              <a:rPr lang="en-US" altLang="en-US"/>
              <a:pPr eaLnBrk="1" hangingPunct="1"/>
              <a:t>27</a:t>
            </a:fld>
            <a:endParaRPr lang="en-US" altLang="en-US" dirty="0"/>
          </a:p>
        </p:txBody>
      </p:sp>
      <p:sp>
        <p:nvSpPr>
          <p:cNvPr id="80899" name="Rectangle 2"/>
          <p:cNvSpPr>
            <a:spLocks noGrp="1" noRot="1" noChangeAspect="1" noChangeArrowheads="1" noTextEdit="1"/>
          </p:cNvSpPr>
          <p:nvPr>
            <p:ph type="sldImg"/>
          </p:nvPr>
        </p:nvSpPr>
        <p:spPr>
          <a:ln/>
        </p:spPr>
      </p:sp>
      <p:sp>
        <p:nvSpPr>
          <p:cNvPr id="80900" name="Rectangle 3"/>
          <p:cNvSpPr>
            <a:spLocks noGrp="1" noChangeArrowheads="1"/>
          </p:cNvSpPr>
          <p:nvPr>
            <p:ph type="body" idx="1"/>
          </p:nvPr>
        </p:nvSpPr>
        <p:spPr>
          <a:noFill/>
        </p:spPr>
        <p:txBody>
          <a:bodyPr/>
          <a:lstStyle/>
          <a:p>
            <a:r>
              <a:rPr lang="en-US" altLang="en-US" dirty="0">
                <a:latin typeface="Arial" panose="020B0604020202020204" pitchFamily="34" charset="0"/>
              </a:rPr>
              <a:t>However, any mark that the signer intends to be a signature will be the legal signature of that person. Although it is unusual, a party may adopt any name desired in creating a contractual obligation, as long as the party intends to be bound by that signature.</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33635698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690C26EB-7990-4A1D-8117-61285A0B2096}" type="slidenum">
              <a:rPr lang="en-US" altLang="en-US"/>
              <a:pPr eaLnBrk="1" hangingPunct="1"/>
              <a:t>28</a:t>
            </a:fld>
            <a:endParaRPr lang="en-US" altLang="en-US" dirty="0"/>
          </a:p>
        </p:txBody>
      </p:sp>
      <p:sp>
        <p:nvSpPr>
          <p:cNvPr id="81923" name="Rectangle 2"/>
          <p:cNvSpPr>
            <a:spLocks noGrp="1" noRot="1" noChangeAspect="1" noChangeArrowheads="1" noTextEdit="1"/>
          </p:cNvSpPr>
          <p:nvPr>
            <p:ph type="sldImg"/>
          </p:nvPr>
        </p:nvSpPr>
        <p:spPr>
          <a:ln/>
        </p:spPr>
      </p:sp>
      <p:sp>
        <p:nvSpPr>
          <p:cNvPr id="81924" name="Rectangle 3"/>
          <p:cNvSpPr>
            <a:spLocks noGrp="1" noChangeArrowheads="1"/>
          </p:cNvSpPr>
          <p:nvPr>
            <p:ph type="body" idx="1"/>
          </p:nvPr>
        </p:nvSpPr>
        <p:spPr>
          <a:noFill/>
        </p:spPr>
        <p:txBody>
          <a:bodyPr/>
          <a:lstStyle/>
          <a:p>
            <a:r>
              <a:rPr lang="en-US" altLang="en-US" dirty="0">
                <a:latin typeface="Arial" panose="020B0604020202020204" pitchFamily="34" charset="0"/>
              </a:rPr>
              <a:t>Some states have adopted the </a:t>
            </a:r>
            <a:r>
              <a:rPr lang="en-US" altLang="en-US" b="0" dirty="0">
                <a:latin typeface="Arial" panose="020B0604020202020204" pitchFamily="34" charset="0"/>
              </a:rPr>
              <a:t>Uniform Facsimile Signatures of Public Officials Act</a:t>
            </a:r>
            <a:r>
              <a:rPr lang="en-US" altLang="en-US" dirty="0">
                <a:latin typeface="Arial" panose="020B0604020202020204" pitchFamily="34" charset="0"/>
              </a:rPr>
              <a:t>. In cases in which a party cannot sign the written agreement due to illness, physical disability, or some other physical reason, another person may sign for that person. The signature should be followed by a statement indicating that the contracting party was physically unable to sign the document and that a signature was placed on the document by another person in the contracting party’s presence and at the request of the contracting party.</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54249038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C96A984-6D7C-4B20-B7B2-E86205A4F279}" type="slidenum">
              <a:rPr lang="en-US" altLang="en-US"/>
              <a:pPr eaLnBrk="1" hangingPunct="1"/>
              <a:t>34</a:t>
            </a:fld>
            <a:endParaRPr lang="en-US" altLang="en-US" dirty="0"/>
          </a:p>
        </p:txBody>
      </p:sp>
      <p:sp>
        <p:nvSpPr>
          <p:cNvPr id="82947" name="Rectangle 2"/>
          <p:cNvSpPr>
            <a:spLocks noGrp="1" noRot="1" noChangeAspect="1" noChangeArrowheads="1" noTextEdit="1"/>
          </p:cNvSpPr>
          <p:nvPr>
            <p:ph type="sldImg"/>
          </p:nvPr>
        </p:nvSpPr>
        <p:spPr>
          <a:ln/>
        </p:spPr>
      </p:sp>
      <p:sp>
        <p:nvSpPr>
          <p:cNvPr id="82948" name="Rectangle 3"/>
          <p:cNvSpPr>
            <a:spLocks noGrp="1" noChangeArrowheads="1"/>
          </p:cNvSpPr>
          <p:nvPr>
            <p:ph type="body" idx="1"/>
          </p:nvPr>
        </p:nvSpPr>
        <p:spPr>
          <a:noFill/>
        </p:spPr>
        <p:txBody>
          <a:bodyPr/>
          <a:lstStyle/>
          <a:p>
            <a:endParaRPr lang="en-US" altLang="en-US" dirty="0">
              <a:latin typeface="Arial" panose="020B0604020202020204" pitchFamily="34" charset="0"/>
            </a:endParaRPr>
          </a:p>
        </p:txBody>
      </p:sp>
    </p:spTree>
    <p:extLst>
      <p:ext uri="{BB962C8B-B14F-4D97-AF65-F5344CB8AC3E}">
        <p14:creationId xmlns:p14="http://schemas.microsoft.com/office/powerpoint/2010/main" val="164481083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C9A9B1D-828A-4693-A498-BC936E1A9D7A}" type="slidenum">
              <a:rPr lang="en-US" altLang="en-US"/>
              <a:pPr eaLnBrk="1" hangingPunct="1"/>
              <a:t>35</a:t>
            </a:fld>
            <a:endParaRPr lang="en-US" altLang="en-US" dirty="0"/>
          </a:p>
        </p:txBody>
      </p:sp>
      <p:sp>
        <p:nvSpPr>
          <p:cNvPr id="83971" name="Rectangle 2"/>
          <p:cNvSpPr>
            <a:spLocks noGrp="1" noRot="1" noChangeAspect="1" noChangeArrowheads="1" noTextEdit="1"/>
          </p:cNvSpPr>
          <p:nvPr>
            <p:ph type="sldImg"/>
          </p:nvPr>
        </p:nvSpPr>
        <p:spPr>
          <a:ln/>
        </p:spPr>
      </p:sp>
      <p:sp>
        <p:nvSpPr>
          <p:cNvPr id="83972" name="Rectangle 3"/>
          <p:cNvSpPr>
            <a:spLocks noGrp="1" noChangeArrowheads="1"/>
          </p:cNvSpPr>
          <p:nvPr>
            <p:ph type="body" idx="1"/>
          </p:nvPr>
        </p:nvSpPr>
        <p:spPr>
          <a:noFill/>
        </p:spPr>
        <p:txBody>
          <a:bodyPr/>
          <a:lstStyle/>
          <a:p>
            <a:r>
              <a:rPr lang="en-US" altLang="en-US" dirty="0">
                <a:latin typeface="Arial" panose="020B0604020202020204" pitchFamily="34" charset="0"/>
              </a:rPr>
              <a:t>In general, the other party’s manner of acceptance in an e-contract is manifested by having that party click on a box on the computer screen that states that the party agrees to be bound by the terms of the contract. Sometimes this process of acceptance is referred to as a “click-on acceptance” or “click-on agreement.” In a sense then, the “click” amounts to the party’s signature. It is also critical to remember that when an e-agreement deals with goods, the provisions of Article 2 of the Uniform Commercial Code apply.</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34464974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CE876D9-3B06-4024-8287-25027BAF6B42}" type="slidenum">
              <a:rPr lang="en-US" altLang="en-US"/>
              <a:pPr eaLnBrk="1" hangingPunct="1"/>
              <a:t>36</a:t>
            </a:fld>
            <a:endParaRPr lang="en-US" altLang="en-US" dirty="0"/>
          </a:p>
        </p:txBody>
      </p:sp>
      <p:sp>
        <p:nvSpPr>
          <p:cNvPr id="84995" name="Rectangle 2"/>
          <p:cNvSpPr>
            <a:spLocks noGrp="1" noRot="1" noChangeAspect="1" noChangeArrowheads="1" noTextEdit="1"/>
          </p:cNvSpPr>
          <p:nvPr>
            <p:ph type="sldImg"/>
          </p:nvPr>
        </p:nvSpPr>
        <p:spPr>
          <a:ln/>
        </p:spPr>
      </p:sp>
      <p:sp>
        <p:nvSpPr>
          <p:cNvPr id="84996" name="Rectangle 3"/>
          <p:cNvSpPr>
            <a:spLocks noGrp="1" noChangeArrowheads="1"/>
          </p:cNvSpPr>
          <p:nvPr>
            <p:ph type="body" idx="1"/>
          </p:nvPr>
        </p:nvSpPr>
        <p:spPr>
          <a:noFill/>
        </p:spPr>
        <p:txBody>
          <a:bodyPr/>
          <a:lstStyle/>
          <a:p>
            <a:endParaRPr lang="en-US" altLang="en-US" dirty="0">
              <a:latin typeface="Arial" panose="020B0604020202020204" pitchFamily="34" charset="0"/>
            </a:endParaRPr>
          </a:p>
        </p:txBody>
      </p:sp>
    </p:spTree>
    <p:extLst>
      <p:ext uri="{BB962C8B-B14F-4D97-AF65-F5344CB8AC3E}">
        <p14:creationId xmlns:p14="http://schemas.microsoft.com/office/powerpoint/2010/main" val="192598318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D42B90F-E60C-4B9B-AD05-D922A850094E}" type="slidenum">
              <a:rPr lang="en-US" altLang="en-US"/>
              <a:pPr eaLnBrk="1" hangingPunct="1"/>
              <a:t>37</a:t>
            </a:fld>
            <a:endParaRPr lang="en-US" altLang="en-US" dirty="0"/>
          </a:p>
        </p:txBody>
      </p:sp>
      <p:sp>
        <p:nvSpPr>
          <p:cNvPr id="86019" name="Rectangle 2"/>
          <p:cNvSpPr>
            <a:spLocks noGrp="1" noRot="1" noChangeAspect="1" noChangeArrowheads="1" noTextEdit="1"/>
          </p:cNvSpPr>
          <p:nvPr>
            <p:ph type="sldImg"/>
          </p:nvPr>
        </p:nvSpPr>
        <p:spPr>
          <a:ln/>
        </p:spPr>
      </p:sp>
      <p:sp>
        <p:nvSpPr>
          <p:cNvPr id="86020" name="Rectangle 3"/>
          <p:cNvSpPr>
            <a:spLocks noGrp="1" noChangeArrowheads="1"/>
          </p:cNvSpPr>
          <p:nvPr>
            <p:ph type="body" idx="1"/>
          </p:nvPr>
        </p:nvSpPr>
        <p:spPr>
          <a:noFill/>
        </p:spPr>
        <p:txBody>
          <a:bodyPr/>
          <a:lstStyle/>
          <a:p>
            <a:r>
              <a:rPr lang="en-US" altLang="en-US" dirty="0">
                <a:latin typeface="Arial" panose="020B0604020202020204" pitchFamily="34" charset="0"/>
              </a:rPr>
              <a:t>The act also notes that the parties must be able to store and reproduce the cyber-record of the contract; otherwise, the cyber-record will not be legally sufficient under the act. The final word here is that under the provisions of the E-Sign Act, cyber-contracts and cyber signatures are just as legitimate as their ink counterparts. A few documents are not covered by this statute, including court records, eviction notices, health insurance cancellations, wills, foreclosure notices, prenuptial contracts, and divorce papers. However, sale and lease of goods contracts as covered by the Uniform Commercial Code are included in the E-Sign Act.</a:t>
            </a:r>
          </a:p>
        </p:txBody>
      </p:sp>
    </p:spTree>
    <p:extLst>
      <p:ext uri="{BB962C8B-B14F-4D97-AF65-F5344CB8AC3E}">
        <p14:creationId xmlns:p14="http://schemas.microsoft.com/office/powerpoint/2010/main" val="45506060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EAA3276-58CF-43AD-B6C6-0715586D5037}" type="slidenum">
              <a:rPr lang="en-US" altLang="en-US"/>
              <a:pPr eaLnBrk="1" hangingPunct="1"/>
              <a:t>38</a:t>
            </a:fld>
            <a:endParaRPr lang="en-US" altLang="en-US" dirty="0"/>
          </a:p>
        </p:txBody>
      </p:sp>
      <p:sp>
        <p:nvSpPr>
          <p:cNvPr id="87043" name="Rectangle 2"/>
          <p:cNvSpPr>
            <a:spLocks noGrp="1" noRot="1" noChangeAspect="1" noChangeArrowheads="1" noTextEdit="1"/>
          </p:cNvSpPr>
          <p:nvPr>
            <p:ph type="sldImg"/>
          </p:nvPr>
        </p:nvSpPr>
        <p:spPr>
          <a:ln/>
        </p:spPr>
      </p:sp>
      <p:sp>
        <p:nvSpPr>
          <p:cNvPr id="87044"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“B” – Uniform Electronic Transactions Act. See next slide.</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9511265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31005A1-4AEC-44BA-BE53-176DBA12CD07}" type="slidenum">
              <a:rPr lang="en-US" altLang="en-US"/>
              <a:pPr eaLnBrk="1" hangingPunct="1"/>
              <a:t>5</a:t>
            </a:fld>
            <a:endParaRPr lang="en-US" altLang="en-US" dirty="0"/>
          </a:p>
        </p:txBody>
      </p:sp>
      <p:sp>
        <p:nvSpPr>
          <p:cNvPr id="58371" name="Rectangle 2"/>
          <p:cNvSpPr>
            <a:spLocks noGrp="1" noRot="1" noChangeAspect="1" noChangeArrowheads="1" noTextEdit="1"/>
          </p:cNvSpPr>
          <p:nvPr>
            <p:ph type="sldImg"/>
          </p:nvPr>
        </p:nvSpPr>
        <p:spPr>
          <a:ln/>
        </p:spPr>
      </p:sp>
      <p:sp>
        <p:nvSpPr>
          <p:cNvPr id="58372" name="Rectangle 3"/>
          <p:cNvSpPr>
            <a:spLocks noGrp="1" noChangeArrowheads="1"/>
          </p:cNvSpPr>
          <p:nvPr>
            <p:ph type="body" idx="1"/>
          </p:nvPr>
        </p:nvSpPr>
        <p:spPr>
          <a:noFill/>
        </p:spPr>
        <p:txBody>
          <a:bodyPr/>
          <a:lstStyle/>
          <a:p>
            <a:r>
              <a:rPr lang="en-US" altLang="en-US" b="1" dirty="0">
                <a:latin typeface="Arial" panose="020B0604020202020204" pitchFamily="34" charset="0"/>
              </a:rPr>
              <a:t>State Variations</a:t>
            </a:r>
          </a:p>
          <a:p>
            <a:r>
              <a:rPr lang="en-US" altLang="en-US" dirty="0">
                <a:latin typeface="Arial" panose="020B0604020202020204" pitchFamily="34" charset="0"/>
              </a:rPr>
              <a:t>Under New York law, professional boxer Mike Tyson was held liable for $4.4 million in damages for the breach of an oral contract with his trainer, in which he agreed that his trainer would represent Tyson “for as long as the boxer fights professionally.”</a:t>
            </a:r>
          </a:p>
          <a:p>
            <a:endParaRPr lang="en-US" altLang="en-US" dirty="0">
              <a:latin typeface="Arial" panose="020B0604020202020204" pitchFamily="34" charset="0"/>
            </a:endParaRPr>
          </a:p>
          <a:p>
            <a:r>
              <a:rPr lang="en-US" altLang="en-US" b="1" dirty="0">
                <a:latin typeface="Arial" panose="020B0604020202020204" pitchFamily="34" charset="0"/>
              </a:rPr>
              <a:t>State Variations</a:t>
            </a:r>
          </a:p>
          <a:p>
            <a:r>
              <a:rPr lang="en-US" altLang="en-US" dirty="0">
                <a:latin typeface="Arial" panose="020B0604020202020204" pitchFamily="34" charset="0"/>
              </a:rPr>
              <a:t>In California, all contracts may be oral, except those that are required by statute to be in writing.</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06691847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F69518A-BAD3-46C0-B973-B96BEEC4D6D2}" type="slidenum">
              <a:rPr lang="en-US" altLang="en-US"/>
              <a:pPr eaLnBrk="1" hangingPunct="1"/>
              <a:t>39</a:t>
            </a:fld>
            <a:endParaRPr lang="en-US" altLang="en-US" dirty="0"/>
          </a:p>
        </p:txBody>
      </p:sp>
      <p:sp>
        <p:nvSpPr>
          <p:cNvPr id="88067" name="Rectangle 2"/>
          <p:cNvSpPr>
            <a:spLocks noGrp="1" noRot="1" noChangeAspect="1" noChangeArrowheads="1" noTextEdit="1"/>
          </p:cNvSpPr>
          <p:nvPr>
            <p:ph type="sldImg"/>
          </p:nvPr>
        </p:nvSpPr>
        <p:spPr>
          <a:ln/>
        </p:spPr>
      </p:sp>
      <p:sp>
        <p:nvSpPr>
          <p:cNvPr id="88068" name="Rectangle 3"/>
          <p:cNvSpPr>
            <a:spLocks noGrp="1" noChangeArrowheads="1"/>
          </p:cNvSpPr>
          <p:nvPr>
            <p:ph type="body" idx="1"/>
          </p:nvPr>
        </p:nvSpPr>
        <p:spPr>
          <a:noFill/>
        </p:spPr>
        <p:txBody>
          <a:bodyPr/>
          <a:lstStyle/>
          <a:p>
            <a:r>
              <a:rPr lang="en-US" altLang="en-US" dirty="0">
                <a:latin typeface="Arial" panose="020B0604020202020204" pitchFamily="34" charset="0"/>
              </a:rPr>
              <a:t>The approach therefore is not to establish the differences between electronic contracts and paper agreements but instead to focus on the similarities. As a result, once the parties to a contract have voluntarily agreed to enter a transaction using an electronic medium, the agreement that results in electronic form, including the cyber-signatures, will be just as valid as a paper agreement. The UETA applies only to transactions that involve some sort of commercial, business, or governmental matter.</a:t>
            </a:r>
          </a:p>
        </p:txBody>
      </p:sp>
    </p:spTree>
    <p:extLst>
      <p:ext uri="{BB962C8B-B14F-4D97-AF65-F5344CB8AC3E}">
        <p14:creationId xmlns:p14="http://schemas.microsoft.com/office/powerpoint/2010/main" val="78005832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49BF885-FFD9-4F76-A2F7-0FDD6727E5CF}" type="slidenum">
              <a:rPr lang="en-US" altLang="en-US"/>
              <a:pPr eaLnBrk="1" hangingPunct="1"/>
              <a:t>40</a:t>
            </a:fld>
            <a:endParaRPr lang="en-US" altLang="en-US" dirty="0"/>
          </a:p>
        </p:txBody>
      </p:sp>
      <p:sp>
        <p:nvSpPr>
          <p:cNvPr id="89091" name="Rectangle 2"/>
          <p:cNvSpPr>
            <a:spLocks noGrp="1" noRot="1" noChangeAspect="1" noChangeArrowheads="1" noTextEdit="1"/>
          </p:cNvSpPr>
          <p:nvPr>
            <p:ph type="sldImg"/>
          </p:nvPr>
        </p:nvSpPr>
        <p:spPr>
          <a:ln/>
        </p:spPr>
      </p:sp>
      <p:sp>
        <p:nvSpPr>
          <p:cNvPr id="89092" name="Rectangle 3"/>
          <p:cNvSpPr>
            <a:spLocks noGrp="1" noChangeArrowheads="1"/>
          </p:cNvSpPr>
          <p:nvPr>
            <p:ph type="body" idx="1"/>
          </p:nvPr>
        </p:nvSpPr>
        <p:spPr>
          <a:noFill/>
        </p:spPr>
        <p:txBody>
          <a:bodyPr/>
          <a:lstStyle/>
          <a:p>
            <a:r>
              <a:rPr lang="en-US" altLang="en-US" dirty="0">
                <a:latin typeface="Arial" panose="020B0604020202020204" pitchFamily="34" charset="0"/>
              </a:rPr>
              <a:t>The UCITA is in line with the basic provisions of the E-Sign Act and the UETA, in that it also declares that any transaction entered into using an electronic medium is just as valid as a paper agreement. Not all states have adopted the UCITA, so it is important to check on the applicability of the statute in your jurisdiction.</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87717973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7C2655B-53C3-45C2-85F0-1914908CC5DF}" type="slidenum">
              <a:rPr lang="en-US" altLang="en-US"/>
              <a:pPr eaLnBrk="1" hangingPunct="1"/>
              <a:t>41</a:t>
            </a:fld>
            <a:endParaRPr lang="en-US" altLang="en-US" dirty="0"/>
          </a:p>
        </p:txBody>
      </p:sp>
      <p:sp>
        <p:nvSpPr>
          <p:cNvPr id="90115" name="Rectangle 2"/>
          <p:cNvSpPr>
            <a:spLocks noGrp="1" noRot="1" noChangeAspect="1" noChangeArrowheads="1" noTextEdit="1"/>
          </p:cNvSpPr>
          <p:nvPr>
            <p:ph type="sldImg"/>
          </p:nvPr>
        </p:nvSpPr>
        <p:spPr>
          <a:ln/>
        </p:spPr>
      </p:sp>
      <p:sp>
        <p:nvSpPr>
          <p:cNvPr id="90116"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“C” – Fair and Accurate Credit Transactions Act. See next slide.</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72948739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302F6A4-9C7D-445A-8FA9-9B9E1F48DEA4}" type="slidenum">
              <a:rPr lang="en-US" altLang="en-US"/>
              <a:pPr eaLnBrk="1" hangingPunct="1"/>
              <a:t>42</a:t>
            </a:fld>
            <a:endParaRPr lang="en-US" altLang="en-US" dirty="0"/>
          </a:p>
        </p:txBody>
      </p:sp>
      <p:sp>
        <p:nvSpPr>
          <p:cNvPr id="91139" name="Rectangle 2"/>
          <p:cNvSpPr>
            <a:spLocks noGrp="1" noRot="1" noChangeAspect="1" noChangeArrowheads="1" noTextEdit="1"/>
          </p:cNvSpPr>
          <p:nvPr>
            <p:ph type="sldImg"/>
          </p:nvPr>
        </p:nvSpPr>
        <p:spPr>
          <a:ln/>
        </p:spPr>
      </p:sp>
      <p:sp>
        <p:nvSpPr>
          <p:cNvPr id="91140" name="Rectangle 3"/>
          <p:cNvSpPr>
            <a:spLocks noGrp="1" noChangeArrowheads="1"/>
          </p:cNvSpPr>
          <p:nvPr>
            <p:ph type="body" idx="1"/>
          </p:nvPr>
        </p:nvSpPr>
        <p:spPr>
          <a:noFill/>
        </p:spPr>
        <p:txBody>
          <a:bodyPr/>
          <a:lstStyle/>
          <a:p>
            <a:r>
              <a:rPr lang="en-US" altLang="en-US" dirty="0">
                <a:latin typeface="Arial" panose="020B0604020202020204" pitchFamily="34" charset="0"/>
              </a:rPr>
              <a:t>The new law, which is actually an amendment to the Fair Credit Reporting Act (FCRA), is designed to cut down on identity theft related to the use of credit cards.</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6725208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C3DD4CE-B36C-4040-A5BB-5A85F661F0D5}" type="slidenum">
              <a:rPr lang="en-US" altLang="en-US"/>
              <a:pPr eaLnBrk="1" hangingPunct="1"/>
              <a:t>6</a:t>
            </a:fld>
            <a:endParaRPr lang="en-US" altLang="en-US" dirty="0"/>
          </a:p>
        </p:txBody>
      </p:sp>
      <p:sp>
        <p:nvSpPr>
          <p:cNvPr id="59395" name="Rectangle 2"/>
          <p:cNvSpPr>
            <a:spLocks noGrp="1" noRot="1" noChangeAspect="1" noChangeArrowheads="1" noTextEdit="1"/>
          </p:cNvSpPr>
          <p:nvPr>
            <p:ph type="sldImg"/>
          </p:nvPr>
        </p:nvSpPr>
        <p:spPr>
          <a:ln/>
        </p:spPr>
      </p:sp>
      <p:sp>
        <p:nvSpPr>
          <p:cNvPr id="59396" name="Rectangle 3"/>
          <p:cNvSpPr>
            <a:spLocks noGrp="1" noChangeArrowheads="1"/>
          </p:cNvSpPr>
          <p:nvPr>
            <p:ph type="body" idx="1"/>
          </p:nvPr>
        </p:nvSpPr>
        <p:spPr>
          <a:noFill/>
        </p:spPr>
        <p:txBody>
          <a:bodyPr/>
          <a:lstStyle/>
          <a:p>
            <a:r>
              <a:rPr lang="en-US" altLang="en-US" b="1" dirty="0">
                <a:latin typeface="Arial" panose="020B0604020202020204" pitchFamily="34" charset="0"/>
              </a:rPr>
              <a:t>Background Information</a:t>
            </a:r>
          </a:p>
          <a:p>
            <a:r>
              <a:rPr lang="en-US" altLang="en-US" dirty="0">
                <a:latin typeface="Arial" panose="020B0604020202020204" pitchFamily="34" charset="0"/>
              </a:rPr>
              <a:t>Throughout history, requiring an orderly form for certain agreements has proved necessary. Possibly the oldest set of laws written on contracts is in the Babylonian Code of Hammurabi. According to the code, a person who obtained property without a written contract has committed a crime. Similarly, under Roman law, a contract that did not adhere to the legal form could not be enforced.</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41654225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5928A29-934F-45A6-AB86-A1658930DA6A}" type="slidenum">
              <a:rPr lang="en-US" altLang="en-US"/>
              <a:pPr eaLnBrk="1" hangingPunct="1"/>
              <a:t>7</a:t>
            </a:fld>
            <a:endParaRPr lang="en-US" altLang="en-US" dirty="0"/>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p:spPr>
        <p:txBody>
          <a:bodyPr/>
          <a:lstStyle/>
          <a:p>
            <a:r>
              <a:rPr lang="en-US" altLang="en-US" b="1" dirty="0">
                <a:latin typeface="Arial" panose="020B0604020202020204" pitchFamily="34" charset="0"/>
              </a:rPr>
              <a:t>Historical Note </a:t>
            </a:r>
          </a:p>
          <a:p>
            <a:r>
              <a:rPr lang="en-US" altLang="en-US" dirty="0">
                <a:latin typeface="Arial" panose="020B0604020202020204" pitchFamily="34" charset="0"/>
              </a:rPr>
              <a:t>That witnesses took bribes to perjure themselves in the King’s Court should not be a surprise in light of the fact that Charles II, who was king when the Statute for the Prevention of Frauds and Perjuries was passed, frequently took bribes from the French monarch in exchange for directing British foreign affairs in favor of French interests. Charles’s successor, James II, also had a habit of suspending the law for his own purposes, and when James II left the throne, Parliament created a completely fabricated tale about a voluntary abdication that never really took place. (See E.L. Woodward, </a:t>
            </a:r>
            <a:r>
              <a:rPr lang="en-US" altLang="en-US" i="1" dirty="0">
                <a:latin typeface="Arial" panose="020B0604020202020204" pitchFamily="34" charset="0"/>
              </a:rPr>
              <a:t>History of England from Roman Times to the End of World War I</a:t>
            </a:r>
            <a:r>
              <a:rPr lang="en-US" altLang="en-US" i="0" dirty="0">
                <a:latin typeface="Arial" panose="020B0604020202020204" pitchFamily="34" charset="0"/>
              </a:rPr>
              <a:t>.</a:t>
            </a:r>
            <a:r>
              <a:rPr lang="en-US" altLang="en-US" i="1" dirty="0">
                <a:latin typeface="Arial" panose="020B0604020202020204" pitchFamily="34" charset="0"/>
              </a:rPr>
              <a:t> </a:t>
            </a:r>
            <a:r>
              <a:rPr lang="en-US" altLang="en-US" dirty="0">
                <a:latin typeface="Arial" panose="020B0604020202020204" pitchFamily="34" charset="0"/>
              </a:rPr>
              <a:t>New York: Harper and Row, 1962, pp. 116–120.)</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41692519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1C4C693-F818-45E8-9749-41A0DAA47E0C}" type="slidenum">
              <a:rPr lang="en-US" altLang="en-US"/>
              <a:pPr eaLnBrk="1" hangingPunct="1"/>
              <a:t>8</a:t>
            </a:fld>
            <a:endParaRPr lang="en-US" altLang="en-US" dirty="0"/>
          </a:p>
        </p:txBody>
      </p:sp>
      <p:sp>
        <p:nvSpPr>
          <p:cNvPr id="62467" name="Rectangle 2"/>
          <p:cNvSpPr>
            <a:spLocks noGrp="1" noRot="1" noChangeAspect="1" noChangeArrowheads="1" noTextEdit="1"/>
          </p:cNvSpPr>
          <p:nvPr>
            <p:ph type="sldImg"/>
          </p:nvPr>
        </p:nvSpPr>
        <p:spPr>
          <a:ln/>
        </p:spPr>
      </p:sp>
      <p:sp>
        <p:nvSpPr>
          <p:cNvPr id="62468" name="Rectangle 3"/>
          <p:cNvSpPr>
            <a:spLocks noGrp="1" noChangeArrowheads="1"/>
          </p:cNvSpPr>
          <p:nvPr>
            <p:ph type="body" idx="1"/>
          </p:nvPr>
        </p:nvSpPr>
        <p:spPr>
          <a:no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latin typeface="Arial" panose="020B0604020202020204" pitchFamily="34" charset="0"/>
              </a:rPr>
              <a:t>The correct answer is “B” – </a:t>
            </a:r>
            <a:r>
              <a:rPr lang="en-US" altLang="en-US" dirty="0"/>
              <a:t>equitable estoppel</a:t>
            </a:r>
            <a:r>
              <a:rPr lang="en-US" altLang="en-US" dirty="0">
                <a:latin typeface="Arial" panose="020B0604020202020204" pitchFamily="34" charset="0"/>
              </a:rPr>
              <a:t>. See next slide.</a:t>
            </a:r>
          </a:p>
        </p:txBody>
      </p:sp>
    </p:spTree>
    <p:extLst>
      <p:ext uri="{BB962C8B-B14F-4D97-AF65-F5344CB8AC3E}">
        <p14:creationId xmlns:p14="http://schemas.microsoft.com/office/powerpoint/2010/main" val="42253914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969D440-EE9A-43C1-85BA-49517BAD5844}" type="slidenum">
              <a:rPr lang="en-US" altLang="en-US"/>
              <a:pPr eaLnBrk="1" hangingPunct="1"/>
              <a:t>9</a:t>
            </a:fld>
            <a:endParaRPr lang="en-US" altLang="en-US" dirty="0"/>
          </a:p>
        </p:txBody>
      </p:sp>
      <p:sp>
        <p:nvSpPr>
          <p:cNvPr id="63491" name="Rectangle 2"/>
          <p:cNvSpPr>
            <a:spLocks noGrp="1" noRot="1" noChangeAspect="1" noChangeArrowheads="1" noTextEdit="1"/>
          </p:cNvSpPr>
          <p:nvPr>
            <p:ph type="sldImg"/>
          </p:nvPr>
        </p:nvSpPr>
        <p:spPr>
          <a:ln/>
        </p:spPr>
      </p:sp>
      <p:sp>
        <p:nvSpPr>
          <p:cNvPr id="63492" name="Rectangle 3"/>
          <p:cNvSpPr>
            <a:spLocks noGrp="1" noChangeArrowheads="1"/>
          </p:cNvSpPr>
          <p:nvPr>
            <p:ph type="body" idx="1"/>
          </p:nvPr>
        </p:nvSpPr>
        <p:spPr>
          <a:noFill/>
        </p:spPr>
        <p:txBody>
          <a:bodyPr/>
          <a:lstStyle/>
          <a:p>
            <a:r>
              <a:rPr lang="en-US" altLang="en-US" dirty="0">
                <a:latin typeface="Arial" panose="020B0604020202020204" pitchFamily="34" charset="0"/>
              </a:rPr>
              <a:t>The plaintiff in such a case must prove three elements to succeed in a lawsuit. First, the plaintiff must show that he or she made the improvement relying on the original promise and without suspecting that the other party intended to renege on the agreement. Second, the plaintiff must show that any other remedy, such as restitution for the amount spent, is not enough to satisfy his or her effort or outlay of funds. Third, the plaintiff must show that the part performance itself is evidence of the existence of the contract.</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6604025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1757DD5-73EE-4D0D-B133-DD460C9D124D}" type="slidenum">
              <a:rPr lang="en-US" altLang="en-US"/>
              <a:pPr eaLnBrk="1" hangingPunct="1"/>
              <a:t>10</a:t>
            </a:fld>
            <a:endParaRPr lang="en-US" altLang="en-US" dirty="0"/>
          </a:p>
        </p:txBody>
      </p:sp>
      <p:sp>
        <p:nvSpPr>
          <p:cNvPr id="64515" name="Rectangle 2"/>
          <p:cNvSpPr>
            <a:spLocks noGrp="1" noRot="1" noChangeAspect="1" noChangeArrowheads="1" noTextEdit="1"/>
          </p:cNvSpPr>
          <p:nvPr>
            <p:ph type="sldImg"/>
          </p:nvPr>
        </p:nvSpPr>
        <p:spPr>
          <a:ln/>
        </p:spPr>
      </p:sp>
      <p:sp>
        <p:nvSpPr>
          <p:cNvPr id="64516" name="Rectangle 3"/>
          <p:cNvSpPr>
            <a:spLocks noGrp="1" noChangeArrowheads="1"/>
          </p:cNvSpPr>
          <p:nvPr>
            <p:ph type="body" idx="1"/>
          </p:nvPr>
        </p:nvSpPr>
        <p:spPr>
          <a:noFill/>
        </p:spPr>
        <p:txBody>
          <a:bodyPr/>
          <a:lstStyle/>
          <a:p>
            <a:r>
              <a:rPr lang="en-US" altLang="en-US" b="1" dirty="0">
                <a:latin typeface="Arial" panose="020B0604020202020204" pitchFamily="34" charset="0"/>
              </a:rPr>
              <a:t>Getting Students Involved</a:t>
            </a:r>
          </a:p>
          <a:p>
            <a:r>
              <a:rPr lang="en-US" altLang="en-US" dirty="0">
                <a:latin typeface="Arial" panose="020B0604020202020204" pitchFamily="34" charset="0"/>
              </a:rPr>
              <a:t>Pair students up and let them select two or three different types of contracts that would be covered by the Statute of Frauds. Then have each member of each pair draft a contract with his or her partner that will meet the requirements of the statute. Student pairs can trade and compare their contracts.</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4847566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C3A9B11-A934-4830-A62A-302D0E4483EE}" type="slidenum">
              <a:rPr lang="en-US" altLang="en-US"/>
              <a:pPr eaLnBrk="1" hangingPunct="1"/>
              <a:t>11</a:t>
            </a:fld>
            <a:endParaRPr lang="en-US" altLang="en-US" dirty="0"/>
          </a:p>
        </p:txBody>
      </p:sp>
      <p:sp>
        <p:nvSpPr>
          <p:cNvPr id="65539" name="Rectangle 2"/>
          <p:cNvSpPr>
            <a:spLocks noGrp="1" noRot="1" noChangeAspect="1" noChangeArrowheads="1" noTextEdit="1"/>
          </p:cNvSpPr>
          <p:nvPr>
            <p:ph type="sldImg"/>
          </p:nvPr>
        </p:nvSpPr>
        <p:spPr>
          <a:ln/>
        </p:spPr>
      </p:sp>
      <p:sp>
        <p:nvSpPr>
          <p:cNvPr id="65540" name="Rectangle 3"/>
          <p:cNvSpPr>
            <a:spLocks noGrp="1" noChangeArrowheads="1"/>
          </p:cNvSpPr>
          <p:nvPr>
            <p:ph type="body" idx="1"/>
          </p:nvPr>
        </p:nvSpPr>
        <p:spPr>
          <a:noFill/>
        </p:spPr>
        <p:txBody>
          <a:bodyPr/>
          <a:lstStyle/>
          <a:p>
            <a:r>
              <a:rPr lang="en-US" altLang="en-US" b="1" dirty="0">
                <a:latin typeface="Arial" panose="020B0604020202020204" pitchFamily="34" charset="0"/>
              </a:rPr>
              <a:t>Related Case</a:t>
            </a:r>
          </a:p>
          <a:p>
            <a:r>
              <a:rPr lang="en-US" altLang="en-US" dirty="0">
                <a:latin typeface="Arial" panose="020B0604020202020204" pitchFamily="34" charset="0"/>
              </a:rPr>
              <a:t>Mr. and Mrs. Gush made a mostly oral contract with Standard Builders Suppliers, ordering custom-designed cabinets for their new home. When the Gushes refused to accept the cabinets, the manufacturer sued for breach of contract. The court ruled that the contract, though only partly in writing, was valid, because the goods ordered were specifically manufactured and not suitable for sale to others in the ordinary course of business. </a:t>
            </a:r>
            <a:r>
              <a:rPr lang="en-US" altLang="en-US" i="1" dirty="0">
                <a:latin typeface="Arial" panose="020B0604020202020204" pitchFamily="34" charset="0"/>
              </a:rPr>
              <a:t>Standard Builders Suppliers v. Gush, </a:t>
            </a:r>
            <a:r>
              <a:rPr lang="en-US" altLang="en-US" dirty="0">
                <a:latin typeface="Arial" panose="020B0604020202020204" pitchFamily="34" charset="0"/>
              </a:rPr>
              <a:t>614 N.Y.S.2d 632 (NY).</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33523106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userDrawn="1"/>
        </p:nvSpPr>
        <p:spPr>
          <a:xfrm>
            <a:off x="0" y="0"/>
            <a:ext cx="12192000" cy="6857999"/>
          </a:xfrm>
          <a:prstGeom prst="rect">
            <a:avLst/>
          </a:prstGeom>
          <a:gradFill flip="none" rotWithShape="1">
            <a:gsLst>
              <a:gs pos="0">
                <a:srgbClr val="99D389">
                  <a:shade val="30000"/>
                  <a:satMod val="115000"/>
                </a:srgbClr>
              </a:gs>
              <a:gs pos="50000">
                <a:srgbClr val="99D389">
                  <a:shade val="67500"/>
                  <a:satMod val="115000"/>
                </a:srgbClr>
              </a:gs>
              <a:gs pos="100000">
                <a:srgbClr val="99D389">
                  <a:shade val="100000"/>
                  <a:satMod val="115000"/>
                </a:srgbClr>
              </a:gs>
            </a:gsLst>
            <a:path path="circle">
              <a:fillToRect r="100000" b="100000"/>
            </a:path>
            <a:tileRect l="-100000" t="-100000"/>
          </a:gradFill>
          <a:effectLst>
            <a:outerShdw blurRad="50800" dist="38100" dir="2520000" algn="t" rotWithShape="0">
              <a:prstClr val="black">
                <a:alpha val="40000"/>
              </a:prstClr>
            </a:outerShdw>
            <a:reflection blurRad="6350" stA="50000" endA="300" endPos="55000" dir="5400000" sy="-100000" algn="bl" rotWithShape="0"/>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sp>
        <p:nvSpPr>
          <p:cNvPr id="2" name="Title 1"/>
          <p:cNvSpPr>
            <a:spLocks noGrp="1"/>
          </p:cNvSpPr>
          <p:nvPr>
            <p:ph type="ctrTitle"/>
          </p:nvPr>
        </p:nvSpPr>
        <p:spPr>
          <a:xfrm>
            <a:off x="671209" y="758758"/>
            <a:ext cx="4766553" cy="307394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671209" y="4017522"/>
            <a:ext cx="4766553" cy="2071993"/>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5" name="Footer Placeholder 4"/>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
        <p:nvSpPr>
          <p:cNvPr id="8" name="Rectangle 7"/>
          <p:cNvSpPr/>
          <p:nvPr userDrawn="1"/>
        </p:nvSpPr>
        <p:spPr>
          <a:xfrm>
            <a:off x="0" y="0"/>
            <a:ext cx="350196" cy="6858000"/>
          </a:xfrm>
          <a:prstGeom prst="rect">
            <a:avLst/>
          </a:prstGeom>
          <a:gradFill flip="none" rotWithShape="1">
            <a:gsLst>
              <a:gs pos="13000">
                <a:schemeClr val="accent5">
                  <a:lumMod val="110000"/>
                  <a:satMod val="105000"/>
                  <a:tint val="67000"/>
                  <a:alpha val="93000"/>
                </a:schemeClr>
              </a:gs>
              <a:gs pos="63000">
                <a:schemeClr val="accent5">
                  <a:lumMod val="105000"/>
                  <a:satMod val="103000"/>
                  <a:tint val="73000"/>
                </a:schemeClr>
              </a:gs>
              <a:gs pos="100000">
                <a:schemeClr val="accent5">
                  <a:lumMod val="105000"/>
                  <a:satMod val="109000"/>
                  <a:tint val="81000"/>
                </a:schemeClr>
              </a:gs>
            </a:gsLst>
            <a:path path="circle">
              <a:fillToRect l="100000" t="100000"/>
            </a:path>
            <a:tileRect r="-100000" b="-100000"/>
          </a:gra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dirty="0"/>
          </a:p>
        </p:txBody>
      </p:sp>
      <p:pic>
        <p:nvPicPr>
          <p:cNvPr id="9" name="Picture 8">
            <a:extLst>
              <a:ext uri="{FF2B5EF4-FFF2-40B4-BE49-F238E27FC236}">
                <a16:creationId xmlns:a16="http://schemas.microsoft.com/office/drawing/2014/main" id="{E4262DC8-61CF-4AFA-A250-23603EA8088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53447" y="326777"/>
            <a:ext cx="4633147" cy="5839318"/>
          </a:xfrm>
          <a:prstGeom prst="rect">
            <a:avLst/>
          </a:prstGeom>
        </p:spPr>
      </p:pic>
    </p:spTree>
    <p:extLst>
      <p:ext uri="{BB962C8B-B14F-4D97-AF65-F5344CB8AC3E}">
        <p14:creationId xmlns:p14="http://schemas.microsoft.com/office/powerpoint/2010/main" val="29911204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endParaRPr lang="en-US" dirty="0"/>
          </a:p>
        </p:txBody>
      </p:sp>
      <p:sp>
        <p:nvSpPr>
          <p:cNvPr id="5" name="Footer Placeholder 4"/>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5746254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endParaRPr lang="en-US" dirty="0"/>
          </a:p>
        </p:txBody>
      </p:sp>
      <p:sp>
        <p:nvSpPr>
          <p:cNvPr id="5" name="Footer Placeholder 4"/>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3688531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lvl1pPr marL="398463" indent="-398463">
              <a:buFont typeface="Wingdings" panose="05000000000000000000" pitchFamily="2" charset="2"/>
              <a:buChar char="v"/>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5885952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endParaRPr lang="en-US" dirty="0"/>
          </a:p>
        </p:txBody>
      </p:sp>
      <p:sp>
        <p:nvSpPr>
          <p:cNvPr id="5" name="Footer Placeholder 4"/>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11229393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7" name="Slide Number Placeholder 6"/>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4454065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838200" y="6356350"/>
            <a:ext cx="2743200" cy="365125"/>
          </a:xfrm>
          <a:prstGeom prst="rect">
            <a:avLst/>
          </a:prstGeom>
        </p:spPr>
        <p:txBody>
          <a:bodyPr/>
          <a:lstStyle/>
          <a:p>
            <a:endParaRPr lang="en-US" dirty="0"/>
          </a:p>
        </p:txBody>
      </p:sp>
      <p:sp>
        <p:nvSpPr>
          <p:cNvPr id="8" name="Footer Placeholder 7"/>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9" name="Slide Number Placeholder 8"/>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19543393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838200" y="6356350"/>
            <a:ext cx="2743200" cy="365125"/>
          </a:xfrm>
          <a:prstGeom prst="rect">
            <a:avLst/>
          </a:prstGeom>
        </p:spPr>
        <p:txBody>
          <a:bodyPr/>
          <a:lstStyle/>
          <a:p>
            <a:endParaRPr lang="en-US" dirty="0"/>
          </a:p>
        </p:txBody>
      </p:sp>
      <p:sp>
        <p:nvSpPr>
          <p:cNvPr id="4" name="Footer Placeholder 3"/>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5" name="Slide Number Placeholder 4"/>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34243669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endParaRPr lang="en-US" dirty="0"/>
          </a:p>
        </p:txBody>
      </p:sp>
      <p:sp>
        <p:nvSpPr>
          <p:cNvPr id="3" name="Footer Placeholder 2"/>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4" name="Slide Number Placeholder 3"/>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370150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endParaRPr lang="en-US" dirty="0"/>
          </a:p>
        </p:txBody>
      </p:sp>
      <p:sp>
        <p:nvSpPr>
          <p:cNvPr id="6" name="Footer Placeholder 5"/>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7" name="Slide Number Placeholder 6"/>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31406211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endParaRPr lang="en-US" dirty="0"/>
          </a:p>
        </p:txBody>
      </p:sp>
      <p:sp>
        <p:nvSpPr>
          <p:cNvPr id="6" name="Footer Placeholder 5"/>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7" name="Slide Number Placeholder 6"/>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1853931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1"/>
            <a:ext cx="12192000" cy="1690688"/>
          </a:xfrm>
          <a:prstGeom prst="rect">
            <a:avLst/>
          </a:prstGeom>
          <a:gradFill flip="none" rotWithShape="1">
            <a:gsLst>
              <a:gs pos="0">
                <a:srgbClr val="99D389">
                  <a:shade val="30000"/>
                  <a:satMod val="115000"/>
                </a:srgbClr>
              </a:gs>
              <a:gs pos="50000">
                <a:srgbClr val="99D389">
                  <a:shade val="67500"/>
                  <a:satMod val="115000"/>
                </a:srgbClr>
              </a:gs>
              <a:gs pos="100000">
                <a:srgbClr val="99D389">
                  <a:shade val="100000"/>
                  <a:satMod val="115000"/>
                </a:srgbClr>
              </a:gs>
            </a:gsLst>
            <a:lin ang="5400000" scaled="1"/>
            <a:tileRect/>
          </a:gradFill>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sp>
        <p:nvSpPr>
          <p:cNvPr id="2" name="Title Placeholder 1"/>
          <p:cNvSpPr>
            <a:spLocks noGrp="1"/>
          </p:cNvSpPr>
          <p:nvPr>
            <p:ph type="title"/>
          </p:nvPr>
        </p:nvSpPr>
        <p:spPr>
          <a:xfrm>
            <a:off x="838200" y="182563"/>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3"/>
          </p:nvPr>
        </p:nvSpPr>
        <p:spPr>
          <a:xfrm>
            <a:off x="350196" y="6492875"/>
            <a:ext cx="7655668" cy="365125"/>
          </a:xfrm>
          <a:prstGeom prst="rect">
            <a:avLst/>
          </a:prstGeom>
        </p:spPr>
        <p:txBody>
          <a:bodyPr vert="horz" lIns="91440" tIns="45720" rIns="91440" bIns="45720" rtlCol="0" anchor="ctr"/>
          <a:lstStyle>
            <a:lvl1pPr algn="l">
              <a:defRPr sz="1200">
                <a:solidFill>
                  <a:schemeClr val="tx1"/>
                </a:solidFill>
              </a:defRPr>
            </a:lvl1pPr>
          </a:lstStyle>
          <a:p>
            <a:r>
              <a:rPr lang="en-US" i="1" dirty="0"/>
              <a:t>Copyright © 2017 McGraw-Hill Education. All rights reserved. No reproduction or distribution without the prior written consent of McGraw-Hill Education.</a:t>
            </a:r>
            <a:endParaRPr lang="en-US" dirty="0"/>
          </a:p>
        </p:txBody>
      </p:sp>
      <p:sp>
        <p:nvSpPr>
          <p:cNvPr id="6" name="Slide Number Placeholder 5"/>
          <p:cNvSpPr>
            <a:spLocks noGrp="1"/>
          </p:cNvSpPr>
          <p:nvPr>
            <p:ph type="sldNum" sz="quarter" idx="4"/>
          </p:nvPr>
        </p:nvSpPr>
        <p:spPr>
          <a:xfrm>
            <a:off x="11050620" y="6492874"/>
            <a:ext cx="1141379" cy="365125"/>
          </a:xfrm>
          <a:prstGeom prst="rect">
            <a:avLst/>
          </a:prstGeom>
        </p:spPr>
        <p:txBody>
          <a:bodyPr vert="horz" lIns="91440" tIns="45720" rIns="91440" bIns="45720" rtlCol="0" anchor="ctr"/>
          <a:lstStyle>
            <a:lvl1pPr algn="r">
              <a:defRPr sz="1200">
                <a:solidFill>
                  <a:schemeClr val="tx1"/>
                </a:solidFill>
              </a:defRPr>
            </a:lvl1pPr>
          </a:lstStyle>
          <a:p>
            <a:fld id="{73CA63B2-227D-4B49-B103-A4A153FC1C24}" type="slidenum">
              <a:rPr lang="en-US" smtClean="0"/>
              <a:pPr/>
              <a:t>‹#›</a:t>
            </a:fld>
            <a:endParaRPr lang="en-US" dirty="0"/>
          </a:p>
        </p:txBody>
      </p:sp>
      <p:sp>
        <p:nvSpPr>
          <p:cNvPr id="8" name="Rectangle 7"/>
          <p:cNvSpPr/>
          <p:nvPr userDrawn="1"/>
        </p:nvSpPr>
        <p:spPr>
          <a:xfrm>
            <a:off x="0" y="0"/>
            <a:ext cx="350196" cy="6858000"/>
          </a:xfrm>
          <a:prstGeom prst="rect">
            <a:avLst/>
          </a:prstGeom>
          <a:gradFill flip="none" rotWithShape="1">
            <a:gsLst>
              <a:gs pos="13000">
                <a:schemeClr val="accent5">
                  <a:lumMod val="110000"/>
                  <a:satMod val="105000"/>
                  <a:tint val="67000"/>
                  <a:alpha val="93000"/>
                </a:schemeClr>
              </a:gs>
              <a:gs pos="63000">
                <a:schemeClr val="accent5">
                  <a:lumMod val="105000"/>
                  <a:satMod val="103000"/>
                  <a:tint val="73000"/>
                </a:schemeClr>
              </a:gs>
              <a:gs pos="100000">
                <a:schemeClr val="accent5">
                  <a:lumMod val="105000"/>
                  <a:satMod val="109000"/>
                  <a:tint val="81000"/>
                </a:schemeClr>
              </a:gs>
            </a:gsLst>
            <a:path path="circle">
              <a:fillToRect l="50000" t="50000" r="50000" b="50000"/>
            </a:path>
            <a:tileRect/>
          </a:gra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dirty="0"/>
          </a:p>
        </p:txBody>
      </p:sp>
      <p:cxnSp>
        <p:nvCxnSpPr>
          <p:cNvPr id="10" name="Straight Connector 9"/>
          <p:cNvCxnSpPr/>
          <p:nvPr userDrawn="1"/>
        </p:nvCxnSpPr>
        <p:spPr>
          <a:xfrm>
            <a:off x="350196" y="1690689"/>
            <a:ext cx="11841804" cy="0"/>
          </a:xfrm>
          <a:prstGeom prst="line">
            <a:avLst/>
          </a:prstGeom>
          <a:ln w="25400">
            <a:solidFill>
              <a:schemeClr val="accent4">
                <a:lumMod val="40000"/>
                <a:lumOff val="60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319709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398463" indent="-398463" algn="l" defTabSz="914400" rtl="0" eaLnBrk="1" latinLnBrk="0" hangingPunct="1">
        <a:lnSpc>
          <a:spcPct val="90000"/>
        </a:lnSpc>
        <a:spcBef>
          <a:spcPts val="1000"/>
        </a:spcBef>
        <a:buClr>
          <a:srgbClr val="9900CC"/>
        </a:buClr>
        <a:buFont typeface="Wingdings" panose="05000000000000000000" pitchFamily="2" charset="2"/>
        <a:buChar char="v"/>
        <a:defRPr sz="3200" kern="1200">
          <a:solidFill>
            <a:schemeClr val="tx1"/>
          </a:solidFill>
          <a:latin typeface="+mn-lt"/>
          <a:ea typeface="+mn-ea"/>
          <a:cs typeface="+mn-cs"/>
        </a:defRPr>
      </a:lvl1pPr>
      <a:lvl2pPr marL="796925" indent="-339725" algn="l" defTabSz="914400" rtl="0" eaLnBrk="1" latinLnBrk="0" hangingPunct="1">
        <a:lnSpc>
          <a:spcPct val="90000"/>
        </a:lnSpc>
        <a:spcBef>
          <a:spcPts val="500"/>
        </a:spcBef>
        <a:buClr>
          <a:srgbClr val="3366FF"/>
        </a:buClr>
        <a:buFont typeface="Wingdings 3" panose="05040102010807070707" pitchFamily="18" charset="2"/>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6.xml"/><Relationship Id="rId1" Type="http://schemas.openxmlformats.org/officeDocument/2006/relationships/slideLayout" Target="../slideLayouts/slideLayout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71209" y="758757"/>
            <a:ext cx="4766553" cy="3709547"/>
          </a:xfrm>
        </p:spPr>
        <p:txBody>
          <a:bodyPr/>
          <a:lstStyle/>
          <a:p>
            <a:r>
              <a:rPr lang="en-US" b="1" dirty="0"/>
              <a:t>Written Contracts and Cyber-Commerce</a:t>
            </a:r>
          </a:p>
        </p:txBody>
      </p:sp>
      <p:sp>
        <p:nvSpPr>
          <p:cNvPr id="3" name="Subtitle 2"/>
          <p:cNvSpPr>
            <a:spLocks noGrp="1"/>
          </p:cNvSpPr>
          <p:nvPr>
            <p:ph type="subTitle" idx="1"/>
          </p:nvPr>
        </p:nvSpPr>
        <p:spPr>
          <a:xfrm>
            <a:off x="671209" y="4609707"/>
            <a:ext cx="4766553" cy="1479808"/>
          </a:xfrm>
        </p:spPr>
        <p:txBody>
          <a:bodyPr/>
          <a:lstStyle/>
          <a:p>
            <a:r>
              <a:rPr lang="en-US" dirty="0"/>
              <a:t>Chapter 11</a:t>
            </a:r>
          </a:p>
        </p:txBody>
      </p:sp>
      <p:sp>
        <p:nvSpPr>
          <p:cNvPr id="4" name="Footer Placeholder 3"/>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8790984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r>
              <a:rPr lang="en-US" altLang="en-US" dirty="0"/>
              <a:t>Contracts for the Sale of Goods of $500 or More</a:t>
            </a:r>
          </a:p>
        </p:txBody>
      </p:sp>
      <p:sp>
        <p:nvSpPr>
          <p:cNvPr id="23555" name="Rectangle 3"/>
          <p:cNvSpPr>
            <a:spLocks noGrp="1" noChangeArrowheads="1"/>
          </p:cNvSpPr>
          <p:nvPr>
            <p:ph type="body" idx="1"/>
          </p:nvPr>
        </p:nvSpPr>
        <p:spPr/>
        <p:txBody>
          <a:bodyPr/>
          <a:lstStyle/>
          <a:p>
            <a:r>
              <a:rPr lang="en-US" altLang="en-US" dirty="0"/>
              <a:t>Under the UCC, contracts for the sale of goods (movable items) for $500 or more must be in writing to be enforceable</a:t>
            </a:r>
          </a:p>
          <a:p>
            <a:r>
              <a:rPr lang="en-US" altLang="en-US" dirty="0"/>
              <a:t>This rule has four exceptions</a:t>
            </a:r>
          </a:p>
          <a:p>
            <a:pPr marL="0" indent="0">
              <a:buNone/>
            </a:pPr>
            <a:endParaRPr lang="en-US" altLang="en-US" dirty="0"/>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3556"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11-</a:t>
            </a:r>
            <a:fld id="{669ED081-701A-496C-B7C4-169E0AC73436}" type="slidenum">
              <a:rPr lang="en-US" altLang="en-US" smtClean="0"/>
              <a:pPr/>
              <a:t>10</a:t>
            </a:fld>
            <a:endParaRPr lang="en-US" altLang="en-US" dirty="0"/>
          </a:p>
        </p:txBody>
      </p:sp>
    </p:spTree>
    <p:extLst>
      <p:ext uri="{BB962C8B-B14F-4D97-AF65-F5344CB8AC3E}">
        <p14:creationId xmlns:p14="http://schemas.microsoft.com/office/powerpoint/2010/main" val="13047864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r>
              <a:rPr lang="en-US" altLang="en-US" dirty="0"/>
              <a:t>Exceptions </a:t>
            </a:r>
          </a:p>
        </p:txBody>
      </p:sp>
      <p:sp>
        <p:nvSpPr>
          <p:cNvPr id="24579" name="Rectangle 3"/>
          <p:cNvSpPr>
            <a:spLocks noGrp="1" noChangeArrowheads="1"/>
          </p:cNvSpPr>
          <p:nvPr>
            <p:ph type="body" idx="1"/>
          </p:nvPr>
        </p:nvSpPr>
        <p:spPr/>
        <p:txBody>
          <a:bodyPr/>
          <a:lstStyle/>
          <a:p>
            <a:r>
              <a:rPr lang="en-US" altLang="en-US" dirty="0"/>
              <a:t>Oral contracts between merchants when a written confirmation has been received by one party and not objected to by the other party</a:t>
            </a:r>
          </a:p>
          <a:p>
            <a:r>
              <a:rPr lang="en-US" altLang="en-US" dirty="0"/>
              <a:t>Specially manufactured goods that cannot be resold easily</a:t>
            </a:r>
          </a:p>
          <a:p>
            <a:r>
              <a:rPr lang="en-US" altLang="en-US" dirty="0"/>
              <a:t>Admissions in court</a:t>
            </a:r>
          </a:p>
          <a:p>
            <a:r>
              <a:rPr lang="en-US" altLang="en-US" dirty="0"/>
              <a:t>Executed agreements</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4580"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11-</a:t>
            </a:r>
            <a:fld id="{A32B2036-5372-4817-AC13-DD6B894662DA}" type="slidenum">
              <a:rPr lang="en-US" altLang="en-US" smtClean="0"/>
              <a:pPr/>
              <a:t>11</a:t>
            </a:fld>
            <a:endParaRPr lang="en-US" altLang="en-US" dirty="0"/>
          </a:p>
        </p:txBody>
      </p:sp>
    </p:spTree>
    <p:extLst>
      <p:ext uri="{BB962C8B-B14F-4D97-AF65-F5344CB8AC3E}">
        <p14:creationId xmlns:p14="http://schemas.microsoft.com/office/powerpoint/2010/main" val="11866552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Certain Contracts Entered by Executors and Administrators</a:t>
            </a:r>
            <a:endParaRPr lang="en-US" dirty="0"/>
          </a:p>
        </p:txBody>
      </p:sp>
      <p:sp>
        <p:nvSpPr>
          <p:cNvPr id="3" name="Content Placeholder 2"/>
          <p:cNvSpPr>
            <a:spLocks noGrp="1"/>
          </p:cNvSpPr>
          <p:nvPr>
            <p:ph sz="half" idx="1"/>
          </p:nvPr>
        </p:nvSpPr>
        <p:spPr/>
        <p:txBody>
          <a:bodyPr>
            <a:normAutofit/>
          </a:bodyPr>
          <a:lstStyle/>
          <a:p>
            <a:r>
              <a:rPr lang="en-US" altLang="en-US" dirty="0">
                <a:latin typeface="Arial" panose="020B0604020202020204" pitchFamily="34" charset="0"/>
              </a:rPr>
              <a:t>An</a:t>
            </a:r>
            <a:r>
              <a:rPr lang="en-US" altLang="en-US" b="1" dirty="0">
                <a:latin typeface="Arial" panose="020B0604020202020204" pitchFamily="34" charset="0"/>
              </a:rPr>
              <a:t> </a:t>
            </a:r>
            <a:r>
              <a:rPr lang="en-US" altLang="en-US" b="1" i="1" dirty="0">
                <a:latin typeface="Arial" panose="020B0604020202020204" pitchFamily="34" charset="0"/>
              </a:rPr>
              <a:t>executor</a:t>
            </a:r>
          </a:p>
          <a:p>
            <a:pPr lvl="1"/>
            <a:r>
              <a:rPr lang="en-US" altLang="en-US" dirty="0">
                <a:latin typeface="Arial" panose="020B0604020202020204" pitchFamily="34" charset="0"/>
              </a:rPr>
              <a:t>A person who is named in a will to oversee the distribution of the estate of a deceased according to the provisions outlined in the will</a:t>
            </a:r>
          </a:p>
          <a:p>
            <a:pPr marL="0" indent="0">
              <a:buNone/>
            </a:pPr>
            <a:endParaRPr lang="en-US" dirty="0"/>
          </a:p>
        </p:txBody>
      </p:sp>
      <p:sp>
        <p:nvSpPr>
          <p:cNvPr id="6" name="Content Placeholder 5"/>
          <p:cNvSpPr>
            <a:spLocks noGrp="1"/>
          </p:cNvSpPr>
          <p:nvPr>
            <p:ph sz="half" idx="2"/>
          </p:nvPr>
        </p:nvSpPr>
        <p:spPr/>
        <p:txBody>
          <a:bodyPr>
            <a:normAutofit/>
          </a:bodyPr>
          <a:lstStyle/>
          <a:p>
            <a:r>
              <a:rPr lang="en-US" altLang="en-US" dirty="0">
                <a:latin typeface="Arial" panose="020B0604020202020204" pitchFamily="34" charset="0"/>
              </a:rPr>
              <a:t>An</a:t>
            </a:r>
            <a:r>
              <a:rPr lang="en-US" altLang="en-US" b="1" dirty="0">
                <a:latin typeface="Arial" panose="020B0604020202020204" pitchFamily="34" charset="0"/>
              </a:rPr>
              <a:t> administrator </a:t>
            </a:r>
          </a:p>
          <a:p>
            <a:pPr lvl="1"/>
            <a:r>
              <a:rPr lang="en-US" altLang="en-US" dirty="0">
                <a:latin typeface="Arial" panose="020B0604020202020204" pitchFamily="34" charset="0"/>
              </a:rPr>
              <a:t>A person named by the court to do the work of an executor if none is named in the will or if the executor cannot or will not perform those duties</a:t>
            </a:r>
          </a:p>
          <a:p>
            <a:pPr marL="0" indent="0">
              <a:buNone/>
            </a:pPr>
            <a:endParaRPr lang="en-US" dirty="0"/>
          </a:p>
        </p:txBody>
      </p:sp>
      <p:sp>
        <p:nvSpPr>
          <p:cNvPr id="4" name="Footer Placeholder 3"/>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7" name="Slide Number Placeholder 3">
            <a:extLst>
              <a:ext uri="{FF2B5EF4-FFF2-40B4-BE49-F238E27FC236}">
                <a16:creationId xmlns:a16="http://schemas.microsoft.com/office/drawing/2014/main" id="{41F3AA95-8AD5-48CA-844F-537CCF2686DF}"/>
              </a:ext>
            </a:extLst>
          </p:cNvPr>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11-</a:t>
            </a:r>
            <a:fld id="{DF9AB530-7F89-4CC1-81E8-3E46861DA874}" type="slidenum">
              <a:rPr lang="en-US" altLang="en-US" smtClean="0"/>
              <a:pPr/>
              <a:t>12</a:t>
            </a:fld>
            <a:endParaRPr lang="en-US" altLang="en-US" dirty="0"/>
          </a:p>
        </p:txBody>
      </p:sp>
    </p:spTree>
    <p:extLst>
      <p:ext uri="{BB962C8B-B14F-4D97-AF65-F5344CB8AC3E}">
        <p14:creationId xmlns:p14="http://schemas.microsoft.com/office/powerpoint/2010/main" val="24239161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r>
              <a:rPr lang="en-US" altLang="en-US" dirty="0"/>
              <a:t>Certain Contracts Entered by Executors and Administrators</a:t>
            </a:r>
          </a:p>
        </p:txBody>
      </p:sp>
      <p:sp>
        <p:nvSpPr>
          <p:cNvPr id="25603" name="Rectangle 3"/>
          <p:cNvSpPr>
            <a:spLocks noGrp="1" noChangeArrowheads="1"/>
          </p:cNvSpPr>
          <p:nvPr>
            <p:ph type="body" idx="1"/>
          </p:nvPr>
        </p:nvSpPr>
        <p:spPr/>
        <p:txBody>
          <a:bodyPr/>
          <a:lstStyle/>
          <a:p>
            <a:r>
              <a:rPr lang="en-US" altLang="en-US" dirty="0"/>
              <a:t>Neither an executor nor an administrator is personally liable for the debts of the decedent’s estate</a:t>
            </a:r>
            <a:endParaRPr lang="en-US" altLang="en-US" sz="1000" dirty="0"/>
          </a:p>
          <a:p>
            <a:r>
              <a:rPr lang="en-US" altLang="en-US" dirty="0"/>
              <a:t>Executors and administrators must pay the debts of the estate but out of the assets of the estate, not out of their own pockets</a:t>
            </a:r>
          </a:p>
          <a:p>
            <a:r>
              <a:rPr lang="en-US" altLang="en-US" dirty="0"/>
              <a:t>Thus, any promise to pay the debts of the estate using the executor’s or the administrator’s own funds is unenforceable without a writing</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5604"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11-</a:t>
            </a:r>
            <a:fld id="{7DAA0015-B9F0-42A0-A41C-296B2CCDDB87}" type="slidenum">
              <a:rPr lang="en-US" altLang="en-US" smtClean="0"/>
              <a:pPr/>
              <a:t>13</a:t>
            </a:fld>
            <a:endParaRPr lang="en-US" altLang="en-US" dirty="0"/>
          </a:p>
        </p:txBody>
      </p:sp>
    </p:spTree>
    <p:extLst>
      <p:ext uri="{BB962C8B-B14F-4D97-AF65-F5344CB8AC3E}">
        <p14:creationId xmlns:p14="http://schemas.microsoft.com/office/powerpoint/2010/main" val="11221732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en-US" altLang="en-US" dirty="0"/>
              <a:t>Contracts by One Party to Pay a Debt </a:t>
            </a:r>
            <a:br>
              <a:rPr lang="en-US" altLang="en-US" dirty="0"/>
            </a:br>
            <a:r>
              <a:rPr lang="en-US" altLang="en-US" dirty="0"/>
              <a:t>Incurred by Another Party</a:t>
            </a:r>
          </a:p>
        </p:txBody>
      </p:sp>
      <p:sp>
        <p:nvSpPr>
          <p:cNvPr id="27651" name="Rectangle 3"/>
          <p:cNvSpPr>
            <a:spLocks noGrp="1" noChangeArrowheads="1"/>
          </p:cNvSpPr>
          <p:nvPr>
            <p:ph type="body" idx="1"/>
          </p:nvPr>
        </p:nvSpPr>
        <p:spPr/>
        <p:txBody>
          <a:bodyPr/>
          <a:lstStyle/>
          <a:p>
            <a:r>
              <a:rPr lang="en-US" altLang="en-US" dirty="0"/>
              <a:t>A promise made by one party to pay another person’s debts, if that person fails to pay the debt, falls within the statute and must be in writing to be enforceable</a:t>
            </a:r>
          </a:p>
          <a:p>
            <a:r>
              <a:rPr lang="en-US" altLang="en-US" b="1" dirty="0"/>
              <a:t>Guaranty contract</a:t>
            </a:r>
            <a:r>
              <a:rPr lang="en-US" altLang="en-US" dirty="0"/>
              <a:t> or </a:t>
            </a:r>
            <a:r>
              <a:rPr lang="en-US" altLang="en-US" b="1" dirty="0"/>
              <a:t>collateral contract</a:t>
            </a:r>
          </a:p>
          <a:p>
            <a:r>
              <a:rPr lang="en-US" altLang="en-US" b="1" dirty="0"/>
              <a:t>Guarantor</a:t>
            </a:r>
            <a:r>
              <a:rPr lang="en-US" altLang="en-US" dirty="0"/>
              <a:t>, </a:t>
            </a:r>
            <a:r>
              <a:rPr lang="en-US" altLang="en-US" b="1" dirty="0"/>
              <a:t>cosigner</a:t>
            </a:r>
            <a:r>
              <a:rPr lang="en-US" altLang="en-US" dirty="0"/>
              <a:t>, </a:t>
            </a:r>
            <a:r>
              <a:rPr lang="en-US" altLang="en-US" b="1" dirty="0" err="1"/>
              <a:t>obligee</a:t>
            </a:r>
            <a:r>
              <a:rPr lang="en-US" altLang="en-US" dirty="0"/>
              <a:t>, </a:t>
            </a:r>
            <a:r>
              <a:rPr lang="en-US" altLang="en-US" b="1" dirty="0"/>
              <a:t>obligor</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7652"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11-</a:t>
            </a:r>
            <a:fld id="{1A7910D5-F6E8-41CD-ACD6-EF5E17BEDC23}" type="slidenum">
              <a:rPr lang="en-US" altLang="en-US" smtClean="0"/>
              <a:pPr/>
              <a:t>14</a:t>
            </a:fld>
            <a:endParaRPr lang="en-US" altLang="en-US" dirty="0"/>
          </a:p>
        </p:txBody>
      </p:sp>
    </p:spTree>
    <p:extLst>
      <p:ext uri="{BB962C8B-B14F-4D97-AF65-F5344CB8AC3E}">
        <p14:creationId xmlns:p14="http://schemas.microsoft.com/office/powerpoint/2010/main" val="35629861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r>
              <a:rPr lang="en-US" altLang="en-US" dirty="0"/>
              <a:t>Contracts by One Party to Pay a Debt </a:t>
            </a:r>
            <a:br>
              <a:rPr lang="en-US" altLang="en-US" dirty="0"/>
            </a:br>
            <a:r>
              <a:rPr lang="en-US" altLang="en-US" dirty="0"/>
              <a:t>Incurred by Another Party</a:t>
            </a:r>
          </a:p>
        </p:txBody>
      </p:sp>
      <p:sp>
        <p:nvSpPr>
          <p:cNvPr id="28675" name="Rectangle 3"/>
          <p:cNvSpPr>
            <a:spLocks noGrp="1" noChangeArrowheads="1"/>
          </p:cNvSpPr>
          <p:nvPr>
            <p:ph type="body" idx="1"/>
          </p:nvPr>
        </p:nvSpPr>
        <p:spPr/>
        <p:txBody>
          <a:bodyPr/>
          <a:lstStyle/>
          <a:p>
            <a:r>
              <a:rPr lang="en-US" altLang="en-US" dirty="0"/>
              <a:t>Under the </a:t>
            </a:r>
            <a:r>
              <a:rPr lang="en-US" altLang="en-US" b="1" dirty="0"/>
              <a:t>primary objective test </a:t>
            </a:r>
            <a:r>
              <a:rPr lang="en-US" altLang="en-US" dirty="0"/>
              <a:t>(also referred to as the </a:t>
            </a:r>
            <a:r>
              <a:rPr lang="en-US" altLang="en-US" b="1" dirty="0"/>
              <a:t>leading objective test </a:t>
            </a:r>
            <a:r>
              <a:rPr lang="en-US" altLang="en-US" dirty="0"/>
              <a:t>and the </a:t>
            </a:r>
            <a:r>
              <a:rPr lang="en-US" altLang="en-US" b="1" dirty="0"/>
              <a:t>main purpose test</a:t>
            </a:r>
            <a:r>
              <a:rPr lang="en-US" altLang="en-US" dirty="0"/>
              <a:t>), if the promise to pay another party’s debt is actually made to obtain a gain for the guarantor, there is no need for a writing to enforce the promise</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8676"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11-</a:t>
            </a:r>
            <a:fld id="{3C712ED3-5E9B-479D-B44D-7DC3F6E5530C}" type="slidenum">
              <a:rPr lang="en-US" altLang="en-US" smtClean="0"/>
              <a:pPr/>
              <a:t>15</a:t>
            </a:fld>
            <a:endParaRPr lang="en-US" altLang="en-US" dirty="0"/>
          </a:p>
        </p:txBody>
      </p:sp>
    </p:spTree>
    <p:extLst>
      <p:ext uri="{BB962C8B-B14F-4D97-AF65-F5344CB8AC3E}">
        <p14:creationId xmlns:p14="http://schemas.microsoft.com/office/powerpoint/2010/main" val="376142224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r>
              <a:rPr lang="en-US" altLang="en-US" dirty="0"/>
              <a:t>Question</a:t>
            </a:r>
          </a:p>
        </p:txBody>
      </p:sp>
      <p:sp>
        <p:nvSpPr>
          <p:cNvPr id="29699" name="Rectangle 3"/>
          <p:cNvSpPr>
            <a:spLocks noGrp="1" noChangeArrowheads="1"/>
          </p:cNvSpPr>
          <p:nvPr>
            <p:ph type="body" idx="1"/>
          </p:nvPr>
        </p:nvSpPr>
        <p:spPr/>
        <p:txBody>
          <a:bodyPr/>
          <a:lstStyle/>
          <a:p>
            <a:r>
              <a:rPr lang="en-US" altLang="en-US" dirty="0"/>
              <a:t>A _____________ involves two people who are planning marriage and who agree to change the property rights they possess by law in a marriage.</a:t>
            </a:r>
          </a:p>
          <a:p>
            <a:pPr marL="912812" lvl="1" indent="-514350">
              <a:buFont typeface="+mj-lt"/>
              <a:buAutoNum type="alphaUcPeriod"/>
            </a:pPr>
            <a:r>
              <a:rPr lang="en-US" altLang="en-US" dirty="0"/>
              <a:t>Premarital contract</a:t>
            </a:r>
          </a:p>
          <a:p>
            <a:pPr marL="912812" lvl="1" indent="-514350">
              <a:buFont typeface="+mj-lt"/>
              <a:buAutoNum type="alphaUcPeriod"/>
            </a:pPr>
            <a:r>
              <a:rPr lang="en-US" altLang="en-US" dirty="0"/>
              <a:t>Prenuptial agreement</a:t>
            </a:r>
          </a:p>
          <a:p>
            <a:pPr marL="912812" lvl="1" indent="-514350">
              <a:buFont typeface="+mj-lt"/>
              <a:buAutoNum type="alphaUcPeriod"/>
            </a:pPr>
            <a:r>
              <a:rPr lang="en-US" altLang="en-US" dirty="0"/>
              <a:t>Premarital agreement</a:t>
            </a:r>
          </a:p>
          <a:p>
            <a:pPr marL="912812" lvl="1" indent="-514350">
              <a:buFont typeface="+mj-lt"/>
              <a:buAutoNum type="alphaUcPeriod"/>
            </a:pPr>
            <a:r>
              <a:rPr lang="en-US" altLang="en-US" dirty="0"/>
              <a:t>Postnuptial agreement</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9700"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11-</a:t>
            </a:r>
            <a:fld id="{C676C667-8BE9-4415-AB75-42B55203787B}" type="slidenum">
              <a:rPr lang="en-US" altLang="en-US" smtClean="0"/>
              <a:pPr/>
              <a:t>16</a:t>
            </a:fld>
            <a:endParaRPr lang="en-US" altLang="en-US" dirty="0"/>
          </a:p>
        </p:txBody>
      </p:sp>
    </p:spTree>
    <p:extLst>
      <p:ext uri="{BB962C8B-B14F-4D97-AF65-F5344CB8AC3E}">
        <p14:creationId xmlns:p14="http://schemas.microsoft.com/office/powerpoint/2010/main" val="20509613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r>
              <a:rPr lang="en-US" altLang="en-US" dirty="0"/>
              <a:t>Contracts in Consideration of Marriage</a:t>
            </a:r>
          </a:p>
        </p:txBody>
      </p:sp>
      <p:sp>
        <p:nvSpPr>
          <p:cNvPr id="30723" name="Rectangle 3"/>
          <p:cNvSpPr>
            <a:spLocks noGrp="1" noChangeArrowheads="1"/>
          </p:cNvSpPr>
          <p:nvPr>
            <p:ph type="body" idx="1"/>
          </p:nvPr>
        </p:nvSpPr>
        <p:spPr/>
        <p:txBody>
          <a:bodyPr/>
          <a:lstStyle/>
          <a:p>
            <a:r>
              <a:rPr lang="en-US" altLang="en-US" dirty="0"/>
              <a:t>Refer to promises made by parties before marriage, in which they accept additional obligations not usually covered in the marriage vows</a:t>
            </a:r>
          </a:p>
          <a:p>
            <a:r>
              <a:rPr lang="en-US" altLang="en-US" b="1" dirty="0"/>
              <a:t>Prenuptial agreement </a:t>
            </a:r>
          </a:p>
          <a:p>
            <a:pPr lvl="1"/>
            <a:r>
              <a:rPr lang="en-US" altLang="en-US" dirty="0"/>
              <a:t>Involves two people who are planning marriage and who agree to change the property rights they possess by law in a marriage</a:t>
            </a:r>
          </a:p>
          <a:p>
            <a:pPr lvl="1"/>
            <a:r>
              <a:rPr lang="en-US" altLang="en-US" dirty="0"/>
              <a:t>Also referred to as a </a:t>
            </a:r>
            <a:r>
              <a:rPr lang="en-US" altLang="en-US" dirty="0" err="1"/>
              <a:t>premarriage</a:t>
            </a:r>
            <a:r>
              <a:rPr lang="en-US" altLang="en-US" dirty="0"/>
              <a:t> agreement and an antenuptial agreement</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0724"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11-</a:t>
            </a:r>
            <a:fld id="{80E5DB11-C189-4535-A2A6-4AC0B5A0390E}" type="slidenum">
              <a:rPr lang="en-US" altLang="en-US" smtClean="0"/>
              <a:pPr/>
              <a:t>17</a:t>
            </a:fld>
            <a:endParaRPr lang="en-US" altLang="en-US" dirty="0"/>
          </a:p>
        </p:txBody>
      </p:sp>
    </p:spTree>
    <p:extLst>
      <p:ext uri="{BB962C8B-B14F-4D97-AF65-F5344CB8AC3E}">
        <p14:creationId xmlns:p14="http://schemas.microsoft.com/office/powerpoint/2010/main" val="311905717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D1BDC9-C8E9-4C75-8710-641FBABCADAA}"/>
              </a:ext>
            </a:extLst>
          </p:cNvPr>
          <p:cNvSpPr>
            <a:spLocks noGrp="1"/>
          </p:cNvSpPr>
          <p:nvPr>
            <p:ph type="title"/>
          </p:nvPr>
        </p:nvSpPr>
        <p:spPr/>
        <p:txBody>
          <a:bodyPr/>
          <a:lstStyle/>
          <a:p>
            <a:r>
              <a:rPr lang="en-US" altLang="en-US" dirty="0"/>
              <a:t>The Contents of a Writing</a:t>
            </a:r>
            <a:endParaRPr lang="en-US" dirty="0"/>
          </a:p>
        </p:txBody>
      </p:sp>
      <p:sp>
        <p:nvSpPr>
          <p:cNvPr id="3" name="Content Placeholder 2">
            <a:extLst>
              <a:ext uri="{FF2B5EF4-FFF2-40B4-BE49-F238E27FC236}">
                <a16:creationId xmlns:a16="http://schemas.microsoft.com/office/drawing/2014/main" id="{96BD39DF-99A4-44D5-BD77-45741B917E09}"/>
              </a:ext>
            </a:extLst>
          </p:cNvPr>
          <p:cNvSpPr>
            <a:spLocks noGrp="1"/>
          </p:cNvSpPr>
          <p:nvPr>
            <p:ph idx="1"/>
          </p:nvPr>
        </p:nvSpPr>
        <p:spPr/>
        <p:txBody>
          <a:bodyPr/>
          <a:lstStyle/>
          <a:p>
            <a:r>
              <a:rPr lang="en-US" dirty="0"/>
              <a:t>The Statute of Frauds requires an agreement to be in writing </a:t>
            </a:r>
          </a:p>
          <a:p>
            <a:r>
              <a:rPr lang="en-US" dirty="0"/>
              <a:t>Purpose of the writing is twofold</a:t>
            </a:r>
          </a:p>
          <a:p>
            <a:pPr lvl="1"/>
            <a:r>
              <a:rPr lang="en-US" dirty="0"/>
              <a:t>It proves that the parties entered an agreement</a:t>
            </a:r>
          </a:p>
          <a:p>
            <a:pPr lvl="1"/>
            <a:r>
              <a:rPr lang="en-US" dirty="0"/>
              <a:t>It provides detailed information about the terms of that agreement</a:t>
            </a:r>
          </a:p>
        </p:txBody>
      </p:sp>
      <p:sp>
        <p:nvSpPr>
          <p:cNvPr id="4" name="Footer Placeholder 3">
            <a:extLst>
              <a:ext uri="{FF2B5EF4-FFF2-40B4-BE49-F238E27FC236}">
                <a16:creationId xmlns:a16="http://schemas.microsoft.com/office/drawing/2014/main" id="{8590F275-D0D7-4972-B54A-4EEDAC744815}"/>
              </a:ext>
            </a:extLst>
          </p:cNvPr>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3">
            <a:extLst>
              <a:ext uri="{FF2B5EF4-FFF2-40B4-BE49-F238E27FC236}">
                <a16:creationId xmlns:a16="http://schemas.microsoft.com/office/drawing/2014/main" id="{0808EF11-15E9-4D5D-A25A-88F7C2675171}"/>
              </a:ext>
            </a:extLst>
          </p:cNvPr>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11-</a:t>
            </a:r>
            <a:fld id="{DF9AB530-7F89-4CC1-81E8-3E46861DA874}" type="slidenum">
              <a:rPr lang="en-US" altLang="en-US" smtClean="0"/>
              <a:pPr/>
              <a:t>18</a:t>
            </a:fld>
            <a:endParaRPr lang="en-US" altLang="en-US" dirty="0"/>
          </a:p>
        </p:txBody>
      </p:sp>
    </p:spTree>
    <p:extLst>
      <p:ext uri="{BB962C8B-B14F-4D97-AF65-F5344CB8AC3E}">
        <p14:creationId xmlns:p14="http://schemas.microsoft.com/office/powerpoint/2010/main" val="103649548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4"/>
          <p:cNvSpPr>
            <a:spLocks noGrp="1" noChangeArrowheads="1"/>
          </p:cNvSpPr>
          <p:nvPr>
            <p:ph type="title"/>
          </p:nvPr>
        </p:nvSpPr>
        <p:spPr/>
        <p:txBody>
          <a:bodyPr/>
          <a:lstStyle/>
          <a:p>
            <a:r>
              <a:rPr lang="en-US" altLang="en-US" dirty="0"/>
              <a:t>The Contents of a Writing</a:t>
            </a:r>
          </a:p>
        </p:txBody>
      </p:sp>
      <p:sp>
        <p:nvSpPr>
          <p:cNvPr id="31747" name="Rectangle 5"/>
          <p:cNvSpPr>
            <a:spLocks noGrp="1" noChangeArrowheads="1"/>
          </p:cNvSpPr>
          <p:nvPr>
            <p:ph type="body" idx="1"/>
          </p:nvPr>
        </p:nvSpPr>
        <p:spPr/>
        <p:txBody>
          <a:bodyPr/>
          <a:lstStyle/>
          <a:p>
            <a:r>
              <a:rPr lang="en-US" altLang="en-US" dirty="0"/>
              <a:t>Elements of a writing</a:t>
            </a:r>
          </a:p>
          <a:p>
            <a:pPr lvl="1"/>
            <a:r>
              <a:rPr lang="en-US" altLang="en-US" dirty="0"/>
              <a:t>Terms of the agreement</a:t>
            </a:r>
          </a:p>
          <a:p>
            <a:pPr lvl="1"/>
            <a:r>
              <a:rPr lang="en-US" altLang="en-US" dirty="0"/>
              <a:t>Identification of the subject matter</a:t>
            </a:r>
          </a:p>
          <a:p>
            <a:pPr lvl="1"/>
            <a:r>
              <a:rPr lang="en-US" altLang="en-US" dirty="0"/>
              <a:t>Statement of the consideration promised</a:t>
            </a:r>
          </a:p>
          <a:p>
            <a:pPr lvl="1"/>
            <a:r>
              <a:rPr lang="en-US" altLang="en-US" dirty="0"/>
              <a:t>Names and identities of the persons to be obligated</a:t>
            </a:r>
          </a:p>
          <a:p>
            <a:pPr lvl="1"/>
            <a:r>
              <a:rPr lang="en-US" altLang="en-US" dirty="0"/>
              <a:t>Signature of the party sought to be bound to the agreement</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1748"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11-</a:t>
            </a:r>
            <a:fld id="{73E2CC64-EC19-4796-9713-789F7902FEB7}" type="slidenum">
              <a:rPr lang="en-US" altLang="en-US" smtClean="0"/>
              <a:pPr/>
              <a:t>19</a:t>
            </a:fld>
            <a:endParaRPr lang="en-US" altLang="en-US" dirty="0"/>
          </a:p>
        </p:txBody>
      </p:sp>
    </p:spTree>
    <p:extLst>
      <p:ext uri="{BB962C8B-B14F-4D97-AF65-F5344CB8AC3E}">
        <p14:creationId xmlns:p14="http://schemas.microsoft.com/office/powerpoint/2010/main" val="2127458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5"/>
          <p:cNvSpPr>
            <a:spLocks noGrp="1" noChangeArrowheads="1"/>
          </p:cNvSpPr>
          <p:nvPr>
            <p:ph type="title"/>
          </p:nvPr>
        </p:nvSpPr>
        <p:spPr/>
        <p:txBody>
          <a:bodyPr/>
          <a:lstStyle/>
          <a:p>
            <a:r>
              <a:rPr lang="en-US" altLang="en-US" dirty="0"/>
              <a:t>Learning Objectives</a:t>
            </a:r>
          </a:p>
        </p:txBody>
      </p:sp>
      <p:sp>
        <p:nvSpPr>
          <p:cNvPr id="14339" name="Rectangle 6"/>
          <p:cNvSpPr>
            <a:spLocks noGrp="1" noChangeArrowheads="1"/>
          </p:cNvSpPr>
          <p:nvPr>
            <p:ph type="body" idx="1"/>
          </p:nvPr>
        </p:nvSpPr>
        <p:spPr/>
        <p:txBody>
          <a:bodyPr/>
          <a:lstStyle/>
          <a:p>
            <a:pPr marL="514350" indent="-514350">
              <a:buFont typeface="+mj-lt"/>
              <a:buAutoNum type="arabicPeriod"/>
            </a:pPr>
            <a:r>
              <a:rPr lang="en-US" altLang="en-US" dirty="0"/>
              <a:t>Identify the goals of the Statute of Frauds</a:t>
            </a:r>
          </a:p>
          <a:p>
            <a:pPr marL="514350" indent="-514350">
              <a:buFont typeface="+mj-lt"/>
              <a:buAutoNum type="arabicPeriod"/>
            </a:pPr>
            <a:r>
              <a:rPr lang="en-US" altLang="en-US" dirty="0"/>
              <a:t>Identify those contracts that must be in writing</a:t>
            </a:r>
          </a:p>
          <a:p>
            <a:pPr marL="514350" indent="-514350">
              <a:buFont typeface="+mj-lt"/>
              <a:buAutoNum type="arabicPeriod"/>
            </a:pPr>
            <a:r>
              <a:rPr lang="en-US" altLang="en-US" dirty="0"/>
              <a:t>List the information that must be in the writing</a:t>
            </a:r>
          </a:p>
          <a:p>
            <a:pPr marL="514350" indent="-514350">
              <a:buFont typeface="+mj-lt"/>
              <a:buAutoNum type="arabicPeriod"/>
            </a:pPr>
            <a:r>
              <a:rPr lang="en-US" altLang="en-US" dirty="0"/>
              <a:t>Explain the standard construction rule</a:t>
            </a:r>
          </a:p>
          <a:p>
            <a:pPr marL="514350" indent="-514350">
              <a:buFont typeface="+mj-lt"/>
              <a:buAutoNum type="arabicPeriod"/>
            </a:pPr>
            <a:r>
              <a:rPr lang="en-US" altLang="en-US" dirty="0"/>
              <a:t>Discuss the </a:t>
            </a:r>
            <a:r>
              <a:rPr lang="en-US" altLang="en-US" dirty="0" err="1"/>
              <a:t>parol</a:t>
            </a:r>
            <a:r>
              <a:rPr lang="en-US" altLang="en-US" dirty="0"/>
              <a:t> evidence rule</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4340"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11-</a:t>
            </a:r>
            <a:fld id="{75547BB2-ABA8-4913-AEDD-74AF5F68BFE5}" type="slidenum">
              <a:rPr lang="en-US" altLang="en-US" smtClean="0"/>
              <a:pPr/>
              <a:t>2</a:t>
            </a:fld>
            <a:endParaRPr lang="en-US" altLang="en-US" dirty="0"/>
          </a:p>
        </p:txBody>
      </p:sp>
    </p:spTree>
    <p:extLst>
      <p:ext uri="{BB962C8B-B14F-4D97-AF65-F5344CB8AC3E}">
        <p14:creationId xmlns:p14="http://schemas.microsoft.com/office/powerpoint/2010/main" val="268410055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title="Legal Rules for Written Contracts"/>
          <p:cNvSpPr>
            <a:spLocks noGrp="1" noChangeArrowheads="1"/>
          </p:cNvSpPr>
          <p:nvPr>
            <p:ph type="title"/>
          </p:nvPr>
        </p:nvSpPr>
        <p:spPr/>
        <p:txBody>
          <a:bodyPr/>
          <a:lstStyle/>
          <a:p>
            <a:r>
              <a:rPr lang="en-US" altLang="en-US" dirty="0"/>
              <a:t>Legal Rules for Written Contracts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2772"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11-</a:t>
            </a:r>
            <a:fld id="{4DEA093E-D550-4904-82BF-C582281D315F}" type="slidenum">
              <a:rPr lang="en-US" altLang="en-US" smtClean="0"/>
              <a:pPr/>
              <a:t>20</a:t>
            </a:fld>
            <a:endParaRPr lang="en-US" altLang="en-US" dirty="0"/>
          </a:p>
        </p:txBody>
      </p:sp>
      <p:graphicFrame>
        <p:nvGraphicFramePr>
          <p:cNvPr id="3" name="Diagram 2" descr="The standard construction rule &#10;The parol evidence rule &#10;The best evidence rule &#10;The equal dignities rule&#10;"/>
          <p:cNvGraphicFramePr/>
          <p:nvPr>
            <p:extLst>
              <p:ext uri="{D42A27DB-BD31-4B8C-83A1-F6EECF244321}">
                <p14:modId xmlns:p14="http://schemas.microsoft.com/office/powerpoint/2010/main" val="3792159870"/>
              </p:ext>
            </p:extLst>
          </p:nvPr>
        </p:nvGraphicFramePr>
        <p:xfrm>
          <a:off x="2125436" y="1963397"/>
          <a:ext cx="7941129" cy="430280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85004732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r>
              <a:rPr lang="en-US" altLang="en-US" dirty="0"/>
              <a:t>The Standard Construction Rule</a:t>
            </a:r>
          </a:p>
        </p:txBody>
      </p:sp>
      <p:sp>
        <p:nvSpPr>
          <p:cNvPr id="33795" name="Rectangle 3"/>
          <p:cNvSpPr>
            <a:spLocks noGrp="1" noChangeArrowheads="1"/>
          </p:cNvSpPr>
          <p:nvPr>
            <p:ph type="body" idx="1"/>
          </p:nvPr>
        </p:nvSpPr>
        <p:spPr/>
        <p:txBody>
          <a:bodyPr/>
          <a:lstStyle/>
          <a:p>
            <a:r>
              <a:rPr lang="en-US" altLang="en-US" dirty="0"/>
              <a:t>Guides the entire interpretation process by directing the interpreter of a contract to determine the principal objective of the parties in the making of the contract</a:t>
            </a:r>
          </a:p>
          <a:p>
            <a:r>
              <a:rPr lang="en-US" altLang="en-US" dirty="0"/>
              <a:t>Principal objective </a:t>
            </a:r>
          </a:p>
          <a:p>
            <a:pPr lvl="1"/>
            <a:r>
              <a:rPr lang="en-US" altLang="en-US" dirty="0"/>
              <a:t>The primary or main goal that the parties hoped to accomplish by entering the agreement in the first place</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3796"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11-</a:t>
            </a:r>
            <a:fld id="{56C9A0AE-4D92-4CAB-9B64-812184CDF398}" type="slidenum">
              <a:rPr lang="en-US" altLang="en-US" smtClean="0"/>
              <a:pPr/>
              <a:t>21</a:t>
            </a:fld>
            <a:endParaRPr lang="en-US" altLang="en-US" dirty="0"/>
          </a:p>
        </p:txBody>
      </p:sp>
    </p:spTree>
    <p:extLst>
      <p:ext uri="{BB962C8B-B14F-4D97-AF65-F5344CB8AC3E}">
        <p14:creationId xmlns:p14="http://schemas.microsoft.com/office/powerpoint/2010/main" val="310946117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r>
              <a:rPr lang="en-US" altLang="en-US" dirty="0"/>
              <a:t>The Parol Evidence Rule</a:t>
            </a:r>
          </a:p>
        </p:txBody>
      </p:sp>
      <p:sp>
        <p:nvSpPr>
          <p:cNvPr id="34819" name="Rectangle 3"/>
          <p:cNvSpPr>
            <a:spLocks noGrp="1" noChangeArrowheads="1"/>
          </p:cNvSpPr>
          <p:nvPr>
            <p:ph type="body" idx="1"/>
          </p:nvPr>
        </p:nvSpPr>
        <p:spPr/>
        <p:txBody>
          <a:bodyPr/>
          <a:lstStyle/>
          <a:p>
            <a:r>
              <a:rPr lang="en-US" altLang="en-US" dirty="0"/>
              <a:t>Evidence of oral statements made before signing a written agreement is usually not admissible in court to change or contradict the terms of a written agreement</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4820"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11-</a:t>
            </a:r>
            <a:fld id="{3972C3B9-5FDC-4557-A7B2-AEE212E8EBC5}" type="slidenum">
              <a:rPr lang="en-US" altLang="en-US" smtClean="0"/>
              <a:pPr/>
              <a:t>22</a:t>
            </a:fld>
            <a:endParaRPr lang="en-US" altLang="en-US" dirty="0"/>
          </a:p>
        </p:txBody>
      </p:sp>
    </p:spTree>
    <p:extLst>
      <p:ext uri="{BB962C8B-B14F-4D97-AF65-F5344CB8AC3E}">
        <p14:creationId xmlns:p14="http://schemas.microsoft.com/office/powerpoint/2010/main" val="220657594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r>
              <a:rPr lang="en-US" altLang="en-US" dirty="0"/>
              <a:t>Exceptions to the Parol Evidence Rule</a:t>
            </a:r>
          </a:p>
        </p:txBody>
      </p:sp>
      <p:sp>
        <p:nvSpPr>
          <p:cNvPr id="35843" name="Rectangle 3"/>
          <p:cNvSpPr>
            <a:spLocks noGrp="1" noChangeArrowheads="1"/>
          </p:cNvSpPr>
          <p:nvPr>
            <p:ph type="body" idx="1"/>
          </p:nvPr>
        </p:nvSpPr>
        <p:spPr/>
        <p:txBody>
          <a:bodyPr/>
          <a:lstStyle/>
          <a:p>
            <a:r>
              <a:rPr lang="en-US" altLang="en-US" dirty="0"/>
              <a:t>The </a:t>
            </a:r>
            <a:r>
              <a:rPr lang="en-US" altLang="en-US" dirty="0" err="1"/>
              <a:t>parol</a:t>
            </a:r>
            <a:r>
              <a:rPr lang="en-US" altLang="en-US" dirty="0"/>
              <a:t> evidence rule will not apply when unfair and unjust decisions might result from its application</a:t>
            </a:r>
          </a:p>
          <a:p>
            <a:r>
              <a:rPr lang="en-US" altLang="en-US" dirty="0"/>
              <a:t>If a written agreement contains a typographical or clerical error, the court will allow oral evidence as to the true intent of the parties</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5844"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11-</a:t>
            </a:r>
            <a:fld id="{ABAE2186-80EF-4924-98FE-9AEACC580062}" type="slidenum">
              <a:rPr lang="en-US" altLang="en-US" smtClean="0"/>
              <a:pPr/>
              <a:t>23</a:t>
            </a:fld>
            <a:endParaRPr lang="en-US" altLang="en-US" dirty="0"/>
          </a:p>
        </p:txBody>
      </p:sp>
    </p:spTree>
    <p:extLst>
      <p:ext uri="{BB962C8B-B14F-4D97-AF65-F5344CB8AC3E}">
        <p14:creationId xmlns:p14="http://schemas.microsoft.com/office/powerpoint/2010/main" val="313280074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r>
              <a:rPr lang="en-US" altLang="en-US" dirty="0"/>
              <a:t>The Best Evidence Rule</a:t>
            </a:r>
          </a:p>
        </p:txBody>
      </p:sp>
      <p:sp>
        <p:nvSpPr>
          <p:cNvPr id="36867" name="Rectangle 3"/>
          <p:cNvSpPr>
            <a:spLocks noGrp="1" noChangeArrowheads="1"/>
          </p:cNvSpPr>
          <p:nvPr>
            <p:ph type="body" idx="1"/>
          </p:nvPr>
        </p:nvSpPr>
        <p:spPr/>
        <p:txBody>
          <a:bodyPr/>
          <a:lstStyle/>
          <a:p>
            <a:r>
              <a:rPr lang="en-US" altLang="en-US" dirty="0"/>
              <a:t>The courts generally accept into evidence only the original of a writing, not a copy</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686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11-</a:t>
            </a:r>
            <a:fld id="{2195DF21-68EC-4897-9E0E-4B3FBCB68F91}" type="slidenum">
              <a:rPr lang="en-US" altLang="en-US" smtClean="0"/>
              <a:pPr/>
              <a:t>24</a:t>
            </a:fld>
            <a:endParaRPr lang="en-US" altLang="en-US" dirty="0"/>
          </a:p>
        </p:txBody>
      </p:sp>
    </p:spTree>
    <p:extLst>
      <p:ext uri="{BB962C8B-B14F-4D97-AF65-F5344CB8AC3E}">
        <p14:creationId xmlns:p14="http://schemas.microsoft.com/office/powerpoint/2010/main" val="81640365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r>
              <a:rPr lang="en-US" altLang="en-US" dirty="0"/>
              <a:t>Question</a:t>
            </a:r>
          </a:p>
        </p:txBody>
      </p:sp>
      <p:sp>
        <p:nvSpPr>
          <p:cNvPr id="37891" name="Rectangle 3"/>
          <p:cNvSpPr>
            <a:spLocks noGrp="1" noChangeArrowheads="1"/>
          </p:cNvSpPr>
          <p:nvPr>
            <p:ph type="body" idx="1"/>
          </p:nvPr>
        </p:nvSpPr>
        <p:spPr/>
        <p:txBody>
          <a:bodyPr/>
          <a:lstStyle/>
          <a:p>
            <a:r>
              <a:rPr lang="en-US" altLang="en-US" dirty="0"/>
              <a:t>Which of the following provides that when a party appoints an agent to negotiate an agreement that must be in writing, the appointment of the agent must also be in writing?</a:t>
            </a:r>
          </a:p>
          <a:p>
            <a:pPr marL="912812" lvl="1" indent="-514350">
              <a:buFont typeface="+mj-lt"/>
              <a:buAutoNum type="alphaUcPeriod"/>
            </a:pPr>
            <a:r>
              <a:rPr lang="en-US" altLang="en-US" dirty="0"/>
              <a:t>Parol evidence rule</a:t>
            </a:r>
          </a:p>
          <a:p>
            <a:pPr marL="912812" lvl="1" indent="-514350">
              <a:buFont typeface="+mj-lt"/>
              <a:buAutoNum type="alphaUcPeriod"/>
            </a:pPr>
            <a:r>
              <a:rPr lang="en-US" altLang="en-US" dirty="0"/>
              <a:t>Primary estoppel</a:t>
            </a:r>
          </a:p>
          <a:p>
            <a:pPr marL="912812" lvl="1" indent="-514350">
              <a:buFont typeface="+mj-lt"/>
              <a:buAutoNum type="alphaUcPeriod"/>
            </a:pPr>
            <a:r>
              <a:rPr lang="en-US" altLang="en-US" dirty="0"/>
              <a:t>Secondary estoppel</a:t>
            </a:r>
          </a:p>
          <a:p>
            <a:pPr marL="912812" lvl="1" indent="-514350">
              <a:buFont typeface="+mj-lt"/>
              <a:buAutoNum type="alphaUcPeriod"/>
            </a:pPr>
            <a:r>
              <a:rPr lang="en-US" altLang="en-US" dirty="0"/>
              <a:t>Equal dignities rule</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7892"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11-</a:t>
            </a:r>
            <a:fld id="{FCD35808-253B-454C-9567-1DEDF699F378}" type="slidenum">
              <a:rPr lang="en-US" altLang="en-US" smtClean="0"/>
              <a:pPr/>
              <a:t>25</a:t>
            </a:fld>
            <a:endParaRPr lang="en-US" altLang="en-US" dirty="0"/>
          </a:p>
        </p:txBody>
      </p:sp>
    </p:spTree>
    <p:extLst>
      <p:ext uri="{BB962C8B-B14F-4D97-AF65-F5344CB8AC3E}">
        <p14:creationId xmlns:p14="http://schemas.microsoft.com/office/powerpoint/2010/main" val="22861175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r>
              <a:rPr lang="en-US" altLang="en-US" dirty="0"/>
              <a:t>The Equal Dignities Rule</a:t>
            </a:r>
          </a:p>
        </p:txBody>
      </p:sp>
      <p:sp>
        <p:nvSpPr>
          <p:cNvPr id="38915" name="Rectangle 3"/>
          <p:cNvSpPr>
            <a:spLocks noGrp="1" noChangeArrowheads="1"/>
          </p:cNvSpPr>
          <p:nvPr>
            <p:ph type="body" idx="1"/>
          </p:nvPr>
        </p:nvSpPr>
        <p:spPr/>
        <p:txBody>
          <a:bodyPr/>
          <a:lstStyle/>
          <a:p>
            <a:r>
              <a:rPr lang="en-US" altLang="en-US" dirty="0"/>
              <a:t>Provides that when a party appoints an agent to negotiate an agreement that must be in writing, the appointment of the agent must also be in writing</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8916"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11-</a:t>
            </a:r>
            <a:fld id="{A17F2591-E01A-4CE5-BF81-48A915012230}" type="slidenum">
              <a:rPr lang="en-US" altLang="en-US" smtClean="0"/>
              <a:pPr/>
              <a:t>26</a:t>
            </a:fld>
            <a:endParaRPr lang="en-US" altLang="en-US" dirty="0"/>
          </a:p>
        </p:txBody>
      </p:sp>
    </p:spTree>
    <p:extLst>
      <p:ext uri="{BB962C8B-B14F-4D97-AF65-F5344CB8AC3E}">
        <p14:creationId xmlns:p14="http://schemas.microsoft.com/office/powerpoint/2010/main" val="68657666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r>
              <a:rPr lang="en-US" altLang="en-US" dirty="0"/>
              <a:t>Signature Requirements</a:t>
            </a:r>
          </a:p>
        </p:txBody>
      </p:sp>
      <p:sp>
        <p:nvSpPr>
          <p:cNvPr id="39939" name="Rectangle 3"/>
          <p:cNvSpPr>
            <a:spLocks noGrp="1" noChangeArrowheads="1"/>
          </p:cNvSpPr>
          <p:nvPr>
            <p:ph type="body" idx="1"/>
          </p:nvPr>
        </p:nvSpPr>
        <p:spPr/>
        <p:txBody>
          <a:bodyPr/>
          <a:lstStyle/>
          <a:p>
            <a:r>
              <a:rPr lang="en-US" altLang="en-US" dirty="0"/>
              <a:t>Written agreements should be, but need not be, signed by both parties</a:t>
            </a:r>
          </a:p>
          <a:p>
            <a:r>
              <a:rPr lang="en-US" altLang="en-US" dirty="0"/>
              <a:t>Parties should use their usual signatures, that is, the signatures used in other matters in the regular course of business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9940"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11-</a:t>
            </a:r>
            <a:fld id="{9EB2F54E-8E27-427F-B856-1CEB003221AB}" type="slidenum">
              <a:rPr lang="en-US" altLang="en-US" smtClean="0"/>
              <a:pPr/>
              <a:t>27</a:t>
            </a:fld>
            <a:endParaRPr lang="en-US" altLang="en-US" dirty="0"/>
          </a:p>
        </p:txBody>
      </p:sp>
    </p:spTree>
    <p:extLst>
      <p:ext uri="{BB962C8B-B14F-4D97-AF65-F5344CB8AC3E}">
        <p14:creationId xmlns:p14="http://schemas.microsoft.com/office/powerpoint/2010/main" val="383962502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r>
              <a:rPr lang="en-US" altLang="en-US" dirty="0"/>
              <a:t>Signature Requirements</a:t>
            </a:r>
          </a:p>
        </p:txBody>
      </p:sp>
      <p:sp>
        <p:nvSpPr>
          <p:cNvPr id="40963" name="Rectangle 3"/>
          <p:cNvSpPr>
            <a:spLocks noGrp="1" noChangeArrowheads="1"/>
          </p:cNvSpPr>
          <p:nvPr>
            <p:ph type="body" idx="1"/>
          </p:nvPr>
        </p:nvSpPr>
        <p:spPr/>
        <p:txBody>
          <a:bodyPr/>
          <a:lstStyle/>
          <a:p>
            <a:r>
              <a:rPr lang="en-US" altLang="en-US" dirty="0"/>
              <a:t>A facsimile signature will be acceptable on a contract if the contract states that facsimile signatures are valid</a:t>
            </a:r>
          </a:p>
          <a:p>
            <a:r>
              <a:rPr lang="en-US" altLang="en-US" b="1" dirty="0"/>
              <a:t>Uniform Facsimile Signatures of Public Officials Act</a:t>
            </a:r>
          </a:p>
          <a:p>
            <a:pPr lvl="1"/>
            <a:r>
              <a:rPr lang="en-US" altLang="en-US" dirty="0"/>
              <a:t>Allows the use of facsimile signatures of public officials when certain requirements are followed</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0964"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11-</a:t>
            </a:r>
            <a:fld id="{64027345-61B4-4003-B7DD-FE698AF0B96C}" type="slidenum">
              <a:rPr lang="en-US" altLang="en-US" smtClean="0"/>
              <a:pPr/>
              <a:t>28</a:t>
            </a:fld>
            <a:endParaRPr lang="en-US" altLang="en-US" dirty="0"/>
          </a:p>
        </p:txBody>
      </p:sp>
    </p:spTree>
    <p:extLst>
      <p:ext uri="{BB962C8B-B14F-4D97-AF65-F5344CB8AC3E}">
        <p14:creationId xmlns:p14="http://schemas.microsoft.com/office/powerpoint/2010/main" val="86674897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4"/>
          <p:cNvSpPr>
            <a:spLocks noGrp="1" noChangeArrowheads="1"/>
          </p:cNvSpPr>
          <p:nvPr>
            <p:ph type="title"/>
          </p:nvPr>
        </p:nvSpPr>
        <p:spPr/>
        <p:txBody>
          <a:bodyPr/>
          <a:lstStyle/>
          <a:p>
            <a:r>
              <a:rPr lang="en-US" altLang="en-US" dirty="0"/>
              <a:t>Signature Requirements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4037"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11-</a:t>
            </a:r>
            <a:fld id="{119C62B7-3B24-486E-B889-FE0FE362C956}" type="slidenum">
              <a:rPr lang="en-US" altLang="en-US" smtClean="0"/>
              <a:pPr/>
              <a:t>29</a:t>
            </a:fld>
            <a:endParaRPr lang="en-US" altLang="en-US" dirty="0"/>
          </a:p>
        </p:txBody>
      </p:sp>
      <p:pic>
        <p:nvPicPr>
          <p:cNvPr id="9" name="Picture 8" descr="Figure 11-1 The signature for an incapacitated person bears a witness’s name" title="signature requirements"/>
          <p:cNvPicPr>
            <a:picLocks noChangeAspect="1"/>
          </p:cNvPicPr>
          <p:nvPr/>
        </p:nvPicPr>
        <p:blipFill>
          <a:blip r:embed="rId2"/>
          <a:stretch>
            <a:fillRect/>
          </a:stretch>
        </p:blipFill>
        <p:spPr>
          <a:xfrm>
            <a:off x="1823357" y="2007298"/>
            <a:ext cx="8545286" cy="3986404"/>
          </a:xfrm>
          <a:prstGeom prst="rect">
            <a:avLst/>
          </a:prstGeom>
        </p:spPr>
      </p:pic>
    </p:spTree>
    <p:extLst>
      <p:ext uri="{BB962C8B-B14F-4D97-AF65-F5344CB8AC3E}">
        <p14:creationId xmlns:p14="http://schemas.microsoft.com/office/powerpoint/2010/main" val="5740036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r>
              <a:rPr lang="en-US" altLang="en-US" dirty="0"/>
              <a:t>Learning Objectives</a:t>
            </a:r>
          </a:p>
        </p:txBody>
      </p:sp>
      <p:sp>
        <p:nvSpPr>
          <p:cNvPr id="15363" name="Rectangle 3"/>
          <p:cNvSpPr>
            <a:spLocks noGrp="1" noChangeArrowheads="1"/>
          </p:cNvSpPr>
          <p:nvPr>
            <p:ph type="body" idx="1"/>
          </p:nvPr>
        </p:nvSpPr>
        <p:spPr/>
        <p:txBody>
          <a:bodyPr/>
          <a:lstStyle/>
          <a:p>
            <a:pPr marL="514350" indent="-514350">
              <a:buFont typeface="+mj-lt"/>
              <a:buAutoNum type="arabicPeriod" startAt="6"/>
            </a:pPr>
            <a:r>
              <a:rPr lang="en-US" altLang="en-US" dirty="0"/>
              <a:t>Explain the exceptions to the </a:t>
            </a:r>
            <a:r>
              <a:rPr lang="en-US" altLang="en-US" dirty="0" err="1"/>
              <a:t>parol</a:t>
            </a:r>
            <a:r>
              <a:rPr lang="en-US" altLang="en-US" dirty="0"/>
              <a:t> evidence rule</a:t>
            </a:r>
          </a:p>
          <a:p>
            <a:pPr marL="514350" indent="-514350">
              <a:buFont typeface="+mj-lt"/>
              <a:buAutoNum type="arabicPeriod" startAt="6"/>
            </a:pPr>
            <a:r>
              <a:rPr lang="en-US" altLang="en-US" dirty="0"/>
              <a:t>Explain the best evidence rule</a:t>
            </a:r>
          </a:p>
          <a:p>
            <a:pPr marL="514350" indent="-514350">
              <a:buFont typeface="+mj-lt"/>
              <a:buAutoNum type="arabicPeriod" startAt="6"/>
            </a:pPr>
            <a:r>
              <a:rPr lang="en-US" altLang="en-US" dirty="0"/>
              <a:t>Discuss the equal dignities rule</a:t>
            </a:r>
          </a:p>
          <a:p>
            <a:pPr marL="514350" indent="-514350">
              <a:buFont typeface="+mj-lt"/>
              <a:buAutoNum type="arabicPeriod" startAt="6"/>
            </a:pPr>
            <a:r>
              <a:rPr lang="en-US" altLang="en-US" dirty="0"/>
              <a:t>Explain the problems associated with cyber-commerce</a:t>
            </a:r>
          </a:p>
          <a:p>
            <a:pPr marL="514350" indent="-514350">
              <a:buFont typeface="+mj-lt"/>
              <a:buAutoNum type="arabicPeriod" startAt="6"/>
            </a:pPr>
            <a:r>
              <a:rPr lang="en-US" altLang="en-US" dirty="0"/>
              <a:t>Outline the latest cyber-commerce statutes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5364"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11-</a:t>
            </a:r>
            <a:fld id="{C545F362-0D7F-4102-A056-D2F4194A7301}" type="slidenum">
              <a:rPr lang="en-US" altLang="en-US" smtClean="0"/>
              <a:pPr/>
              <a:t>3</a:t>
            </a:fld>
            <a:endParaRPr lang="en-US" altLang="en-US" dirty="0"/>
          </a:p>
        </p:txBody>
      </p:sp>
    </p:spTree>
    <p:extLst>
      <p:ext uri="{BB962C8B-B14F-4D97-AF65-F5344CB8AC3E}">
        <p14:creationId xmlns:p14="http://schemas.microsoft.com/office/powerpoint/2010/main" val="158793572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r>
              <a:rPr lang="en-US" altLang="en-US" dirty="0"/>
              <a:t>Signature Requirements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5061" name="Slide Number Placeholder 1"/>
          <p:cNvSpPr>
            <a:spLocks noGrp="1"/>
          </p:cNvSpPr>
          <p:nvPr>
            <p:ph type="sldNum" sz="quarter" idx="12"/>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dirty="0"/>
              <a:t>11-</a:t>
            </a:r>
            <a:fld id="{EF052F49-DA19-4BB5-9741-6ECDC9BD4A4D}" type="slidenum">
              <a:rPr lang="en-US" altLang="en-US"/>
              <a:pPr eaLnBrk="1" hangingPunct="1"/>
              <a:t>30</a:t>
            </a:fld>
            <a:endParaRPr lang="en-US" altLang="en-US" dirty="0"/>
          </a:p>
        </p:txBody>
      </p:sp>
      <p:pic>
        <p:nvPicPr>
          <p:cNvPr id="3" name="Picture 2" descr="Figure 11-2 The signature (X) of a person who does not know how to write has &#10;been witnessed." title="signature requirements"/>
          <p:cNvPicPr>
            <a:picLocks noChangeAspect="1"/>
          </p:cNvPicPr>
          <p:nvPr/>
        </p:nvPicPr>
        <p:blipFill>
          <a:blip r:embed="rId2"/>
          <a:stretch>
            <a:fillRect/>
          </a:stretch>
        </p:blipFill>
        <p:spPr>
          <a:xfrm>
            <a:off x="2697955" y="1902502"/>
            <a:ext cx="6796090" cy="4317323"/>
          </a:xfrm>
          <a:prstGeom prst="rect">
            <a:avLst/>
          </a:prstGeom>
        </p:spPr>
      </p:pic>
    </p:spTree>
    <p:extLst>
      <p:ext uri="{BB962C8B-B14F-4D97-AF65-F5344CB8AC3E}">
        <p14:creationId xmlns:p14="http://schemas.microsoft.com/office/powerpoint/2010/main" val="314614779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p:txBody>
          <a:bodyPr/>
          <a:lstStyle/>
          <a:p>
            <a:r>
              <a:rPr lang="en-US" altLang="en-US" dirty="0"/>
              <a:t>Witnesses and Acknowledgments</a:t>
            </a:r>
          </a:p>
        </p:txBody>
      </p:sp>
      <p:sp>
        <p:nvSpPr>
          <p:cNvPr id="41987" name="Content Placeholder 2"/>
          <p:cNvSpPr>
            <a:spLocks noGrp="1"/>
          </p:cNvSpPr>
          <p:nvPr>
            <p:ph idx="1"/>
          </p:nvPr>
        </p:nvSpPr>
        <p:spPr/>
        <p:txBody>
          <a:bodyPr/>
          <a:lstStyle/>
          <a:p>
            <a:r>
              <a:rPr lang="en-US" altLang="en-US" dirty="0"/>
              <a:t>Witnesses are required in the signing of a will and sometimes a deed, but in most other documents, their signatures are at the option of the contracting parties</a:t>
            </a:r>
          </a:p>
          <a:p>
            <a:r>
              <a:rPr lang="en-US" altLang="en-US" dirty="0"/>
              <a:t>To ensure that no misunderstanding will arise as to the acceptance and signing of a written agreement, the use of witnesses is advised</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1988" name="Slide Number Placeholder 3"/>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11-</a:t>
            </a:r>
            <a:fld id="{3A643C56-A224-4940-81B8-EB19D4588FE2}" type="slidenum">
              <a:rPr lang="en-US" altLang="en-US" smtClean="0"/>
              <a:pPr/>
              <a:t>31</a:t>
            </a:fld>
            <a:endParaRPr lang="en-US" altLang="en-US" dirty="0"/>
          </a:p>
        </p:txBody>
      </p:sp>
    </p:spTree>
    <p:extLst>
      <p:ext uri="{BB962C8B-B14F-4D97-AF65-F5344CB8AC3E}">
        <p14:creationId xmlns:p14="http://schemas.microsoft.com/office/powerpoint/2010/main" val="172236189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p:txBody>
          <a:bodyPr/>
          <a:lstStyle/>
          <a:p>
            <a:r>
              <a:rPr lang="en-US" altLang="en-US" dirty="0"/>
              <a:t>Witnesses and Acknowledgments</a:t>
            </a:r>
          </a:p>
        </p:txBody>
      </p:sp>
      <p:sp>
        <p:nvSpPr>
          <p:cNvPr id="43011" name="Content Placeholder 2"/>
          <p:cNvSpPr>
            <a:spLocks noGrp="1"/>
          </p:cNvSpPr>
          <p:nvPr>
            <p:ph idx="1"/>
          </p:nvPr>
        </p:nvSpPr>
        <p:spPr/>
        <p:txBody>
          <a:bodyPr/>
          <a:lstStyle/>
          <a:p>
            <a:r>
              <a:rPr lang="en-US" altLang="en-US" dirty="0"/>
              <a:t>Certain official documents require the owner’s signature and an </a:t>
            </a:r>
            <a:r>
              <a:rPr lang="en-US" altLang="en-US" b="1" dirty="0"/>
              <a:t>acknowledgment </a:t>
            </a:r>
            <a:r>
              <a:rPr lang="en-US" altLang="en-US" dirty="0"/>
              <a:t>by a notary public that the signature was the person’s free act and deed</a:t>
            </a:r>
          </a:p>
          <a:p>
            <a:r>
              <a:rPr lang="en-US" altLang="en-US" dirty="0"/>
              <a:t>The notary witnesses the signing of the document and then acknowledges this act by signing the document and adding the official seal to it</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3012" name="Slide Number Placeholder 3"/>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11-</a:t>
            </a:r>
            <a:fld id="{DF9AB530-7F89-4CC1-81E8-3E46861DA874}" type="slidenum">
              <a:rPr lang="en-US" altLang="en-US" smtClean="0"/>
              <a:pPr/>
              <a:t>32</a:t>
            </a:fld>
            <a:endParaRPr lang="en-US" altLang="en-US" dirty="0"/>
          </a:p>
        </p:txBody>
      </p:sp>
    </p:spTree>
    <p:extLst>
      <p:ext uri="{BB962C8B-B14F-4D97-AF65-F5344CB8AC3E}">
        <p14:creationId xmlns:p14="http://schemas.microsoft.com/office/powerpoint/2010/main" val="134546176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Special Conditions and Circumstances</a:t>
            </a:r>
          </a:p>
        </p:txBody>
      </p:sp>
      <p:sp>
        <p:nvSpPr>
          <p:cNvPr id="3" name="Content Placeholder 2"/>
          <p:cNvSpPr>
            <a:spLocks noGrp="1"/>
          </p:cNvSpPr>
          <p:nvPr>
            <p:ph idx="1"/>
          </p:nvPr>
        </p:nvSpPr>
        <p:spPr/>
        <p:txBody>
          <a:bodyPr>
            <a:normAutofit/>
          </a:bodyPr>
          <a:lstStyle/>
          <a:p>
            <a:r>
              <a:rPr lang="en-US" dirty="0"/>
              <a:t>Recently, several states have begun to revise the basic requirements for some written contracts involving real property</a:t>
            </a:r>
          </a:p>
          <a:p>
            <a:r>
              <a:rPr lang="en-US" dirty="0"/>
              <a:t>The two revisions involve: </a:t>
            </a:r>
          </a:p>
          <a:p>
            <a:pPr lvl="1"/>
            <a:r>
              <a:rPr lang="en-US" dirty="0"/>
              <a:t>Contracts for the sale or lease of residential real estate </a:t>
            </a:r>
          </a:p>
          <a:p>
            <a:pPr lvl="1"/>
            <a:r>
              <a:rPr lang="en-US" dirty="0"/>
              <a:t>Real property construction projects, especially involving private homes</a:t>
            </a:r>
          </a:p>
        </p:txBody>
      </p:sp>
      <p:sp>
        <p:nvSpPr>
          <p:cNvPr id="4" name="Footer Placeholder 3"/>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3">
            <a:extLst>
              <a:ext uri="{FF2B5EF4-FFF2-40B4-BE49-F238E27FC236}">
                <a16:creationId xmlns:a16="http://schemas.microsoft.com/office/drawing/2014/main" id="{BBB83E7C-67F3-44BC-BF00-9F9282B8735B}"/>
              </a:ext>
            </a:extLst>
          </p:cNvPr>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11-</a:t>
            </a:r>
            <a:fld id="{DF9AB530-7F89-4CC1-81E8-3E46861DA874}" type="slidenum">
              <a:rPr lang="en-US" altLang="en-US" smtClean="0"/>
              <a:pPr/>
              <a:t>33</a:t>
            </a:fld>
            <a:endParaRPr lang="en-US" altLang="en-US" dirty="0"/>
          </a:p>
        </p:txBody>
      </p:sp>
    </p:spTree>
    <p:extLst>
      <p:ext uri="{BB962C8B-B14F-4D97-AF65-F5344CB8AC3E}">
        <p14:creationId xmlns:p14="http://schemas.microsoft.com/office/powerpoint/2010/main" val="307453262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r>
              <a:rPr lang="en-US" altLang="en-US" dirty="0"/>
              <a:t>Verification Problems</a:t>
            </a:r>
          </a:p>
        </p:txBody>
      </p:sp>
      <p:sp>
        <p:nvSpPr>
          <p:cNvPr id="46083" name="Rectangle 3"/>
          <p:cNvSpPr>
            <a:spLocks noGrp="1" noChangeArrowheads="1"/>
          </p:cNvSpPr>
          <p:nvPr>
            <p:ph type="body" idx="1"/>
          </p:nvPr>
        </p:nvSpPr>
        <p:spPr/>
        <p:txBody>
          <a:bodyPr>
            <a:normAutofit/>
          </a:bodyPr>
          <a:lstStyle/>
          <a:p>
            <a:r>
              <a:rPr lang="en-US" altLang="en-US" dirty="0"/>
              <a:t>Parties can avoid the problem by:</a:t>
            </a:r>
          </a:p>
          <a:p>
            <a:pPr lvl="1"/>
            <a:r>
              <a:rPr lang="en-US" altLang="en-US" dirty="0"/>
              <a:t>Adding a term that delays the creation of the contract until the identities of the parties can be verified by some means other than computers</a:t>
            </a:r>
          </a:p>
          <a:p>
            <a:pPr lvl="1"/>
            <a:r>
              <a:rPr lang="en-US" altLang="en-US" dirty="0"/>
              <a:t>Customizing the verification process for each contract individually</a:t>
            </a:r>
          </a:p>
          <a:p>
            <a:pPr lvl="1"/>
            <a:r>
              <a:rPr lang="en-US" altLang="en-US" dirty="0"/>
              <a:t>Using digital signatures</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6084"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11-</a:t>
            </a:r>
            <a:fld id="{8530CDF9-32AC-4D83-ACA8-1FEE18EA289B}" type="slidenum">
              <a:rPr lang="en-US" altLang="en-US" smtClean="0"/>
              <a:pPr/>
              <a:t>34</a:t>
            </a:fld>
            <a:endParaRPr lang="en-US" altLang="en-US" dirty="0"/>
          </a:p>
        </p:txBody>
      </p:sp>
    </p:spTree>
    <p:extLst>
      <p:ext uri="{BB962C8B-B14F-4D97-AF65-F5344CB8AC3E}">
        <p14:creationId xmlns:p14="http://schemas.microsoft.com/office/powerpoint/2010/main" val="273019476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a:lstStyle/>
          <a:p>
            <a:r>
              <a:rPr lang="en-US" altLang="en-US" dirty="0"/>
              <a:t>Offer and Acceptance Online</a:t>
            </a:r>
          </a:p>
        </p:txBody>
      </p:sp>
      <p:sp>
        <p:nvSpPr>
          <p:cNvPr id="47107" name="Rectangle 3"/>
          <p:cNvSpPr>
            <a:spLocks noGrp="1" noChangeArrowheads="1"/>
          </p:cNvSpPr>
          <p:nvPr>
            <p:ph type="body" idx="1"/>
          </p:nvPr>
        </p:nvSpPr>
        <p:spPr/>
        <p:txBody>
          <a:bodyPr/>
          <a:lstStyle/>
          <a:p>
            <a:r>
              <a:rPr lang="en-US" altLang="en-US" dirty="0"/>
              <a:t>Certain terms should appear in an online agreement package</a:t>
            </a:r>
          </a:p>
          <a:p>
            <a:pPr lvl="1"/>
            <a:r>
              <a:rPr lang="en-US" altLang="en-US" dirty="0"/>
              <a:t>Payment procedure</a:t>
            </a:r>
          </a:p>
          <a:p>
            <a:pPr lvl="1"/>
            <a:r>
              <a:rPr lang="en-US" altLang="en-US" dirty="0"/>
              <a:t>A limitation on the remedies that can be used by the parties</a:t>
            </a:r>
          </a:p>
          <a:p>
            <a:pPr lvl="1"/>
            <a:r>
              <a:rPr lang="en-US" altLang="en-US" dirty="0"/>
              <a:t>Refund policies </a:t>
            </a:r>
          </a:p>
          <a:p>
            <a:pPr lvl="1"/>
            <a:r>
              <a:rPr lang="en-US" altLang="en-US" dirty="0"/>
              <a:t>The return process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7108"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11-</a:t>
            </a:r>
            <a:fld id="{243A4797-63B5-432E-B9A1-AEF5122591FF}" type="slidenum">
              <a:rPr lang="en-US" altLang="en-US" smtClean="0"/>
              <a:pPr/>
              <a:t>35</a:t>
            </a:fld>
            <a:endParaRPr lang="en-US" altLang="en-US" dirty="0"/>
          </a:p>
        </p:txBody>
      </p:sp>
    </p:spTree>
    <p:extLst>
      <p:ext uri="{BB962C8B-B14F-4D97-AF65-F5344CB8AC3E}">
        <p14:creationId xmlns:p14="http://schemas.microsoft.com/office/powerpoint/2010/main" val="426731288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r>
              <a:rPr lang="en-US" altLang="en-US" dirty="0"/>
              <a:t>Offer and Acceptance Online</a:t>
            </a:r>
          </a:p>
        </p:txBody>
      </p:sp>
      <p:sp>
        <p:nvSpPr>
          <p:cNvPr id="48131" name="Rectangle 3"/>
          <p:cNvSpPr>
            <a:spLocks noGrp="1" noChangeArrowheads="1"/>
          </p:cNvSpPr>
          <p:nvPr>
            <p:ph type="body" idx="1"/>
          </p:nvPr>
        </p:nvSpPr>
        <p:spPr/>
        <p:txBody>
          <a:bodyPr/>
          <a:lstStyle/>
          <a:p>
            <a:pPr lvl="1"/>
            <a:r>
              <a:rPr lang="en-US" altLang="en-US" dirty="0"/>
              <a:t>Dispute settlement provisions </a:t>
            </a:r>
          </a:p>
          <a:p>
            <a:pPr lvl="1"/>
            <a:r>
              <a:rPr lang="en-US" altLang="en-US" dirty="0"/>
              <a:t>The applicability of cyber-signatures </a:t>
            </a:r>
          </a:p>
          <a:p>
            <a:pPr lvl="1"/>
            <a:r>
              <a:rPr lang="en-US" altLang="en-US" dirty="0"/>
              <a:t>Liability disclaimers</a:t>
            </a:r>
          </a:p>
          <a:p>
            <a:pPr lvl="1"/>
            <a:r>
              <a:rPr lang="en-US" altLang="en-US" dirty="0"/>
              <a:t>Provisions relating to the offeree’s manner of acceptance</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8132"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11-</a:t>
            </a:r>
            <a:fld id="{260F4497-3BE3-4426-890F-F4DE00699FD1}" type="slidenum">
              <a:rPr lang="en-US" altLang="en-US" smtClean="0"/>
              <a:pPr/>
              <a:t>36</a:t>
            </a:fld>
            <a:endParaRPr lang="en-US" altLang="en-US" dirty="0"/>
          </a:p>
        </p:txBody>
      </p:sp>
    </p:spTree>
    <p:extLst>
      <p:ext uri="{BB962C8B-B14F-4D97-AF65-F5344CB8AC3E}">
        <p14:creationId xmlns:p14="http://schemas.microsoft.com/office/powerpoint/2010/main" val="349493648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r>
              <a:rPr lang="en-US" altLang="en-US" dirty="0"/>
              <a:t>Cyber-Commerce Legislation</a:t>
            </a:r>
          </a:p>
        </p:txBody>
      </p:sp>
      <p:sp>
        <p:nvSpPr>
          <p:cNvPr id="49155" name="Rectangle 3"/>
          <p:cNvSpPr>
            <a:spLocks noGrp="1" noChangeArrowheads="1"/>
          </p:cNvSpPr>
          <p:nvPr>
            <p:ph type="body" idx="1"/>
          </p:nvPr>
        </p:nvSpPr>
        <p:spPr/>
        <p:txBody>
          <a:bodyPr/>
          <a:lstStyle/>
          <a:p>
            <a:r>
              <a:rPr lang="en-US" altLang="en-US" b="1" dirty="0"/>
              <a:t>The E-Sign Act </a:t>
            </a:r>
          </a:p>
          <a:p>
            <a:pPr lvl="1"/>
            <a:r>
              <a:rPr lang="en-US" altLang="en-US" dirty="0"/>
              <a:t>States that if the parties to a contract have voluntarily agreed to transact business electronically, the cyber-contract that results will be just as legally acceptable as a paper contract</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9156"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11-</a:t>
            </a:r>
            <a:fld id="{4B7EB282-8FD1-4CEB-A3D5-83397F0D5626}" type="slidenum">
              <a:rPr lang="en-US" altLang="en-US" smtClean="0"/>
              <a:pPr/>
              <a:t>37</a:t>
            </a:fld>
            <a:endParaRPr lang="en-US" altLang="en-US" dirty="0"/>
          </a:p>
        </p:txBody>
      </p:sp>
    </p:spTree>
    <p:extLst>
      <p:ext uri="{BB962C8B-B14F-4D97-AF65-F5344CB8AC3E}">
        <p14:creationId xmlns:p14="http://schemas.microsoft.com/office/powerpoint/2010/main" val="167758909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r>
              <a:rPr lang="en-US" altLang="en-US" dirty="0"/>
              <a:t>Question</a:t>
            </a:r>
          </a:p>
        </p:txBody>
      </p:sp>
      <p:sp>
        <p:nvSpPr>
          <p:cNvPr id="50179" name="Rectangle 3"/>
          <p:cNvSpPr>
            <a:spLocks noGrp="1" noChangeArrowheads="1"/>
          </p:cNvSpPr>
          <p:nvPr>
            <p:ph type="body" idx="1"/>
          </p:nvPr>
        </p:nvSpPr>
        <p:spPr>
          <a:xfrm>
            <a:off x="838200" y="1825625"/>
            <a:ext cx="10515600" cy="4351338"/>
          </a:xfrm>
        </p:spPr>
        <p:txBody>
          <a:bodyPr/>
          <a:lstStyle/>
          <a:p>
            <a:r>
              <a:rPr lang="en-US" altLang="en-US" dirty="0"/>
              <a:t>Which of the following establishes the same type of legal parity between electronic records and paper records as does the E-Sign Act?</a:t>
            </a:r>
          </a:p>
          <a:p>
            <a:pPr marL="912812" lvl="1" indent="-514350">
              <a:buFont typeface="+mj-lt"/>
              <a:buAutoNum type="alphaUcPeriod"/>
            </a:pPr>
            <a:r>
              <a:rPr lang="en-US" altLang="en-US" dirty="0"/>
              <a:t>The Uniform Computer Information Transactions Act </a:t>
            </a:r>
          </a:p>
          <a:p>
            <a:pPr marL="912812" lvl="1" indent="-514350">
              <a:buFont typeface="+mj-lt"/>
              <a:buAutoNum type="alphaUcPeriod"/>
            </a:pPr>
            <a:r>
              <a:rPr lang="en-US" altLang="en-US" dirty="0"/>
              <a:t>Uniform Electronic Transactions Act</a:t>
            </a:r>
          </a:p>
          <a:p>
            <a:pPr marL="912812" lvl="1" indent="-514350">
              <a:buFont typeface="+mj-lt"/>
              <a:buAutoNum type="alphaUcPeriod"/>
            </a:pPr>
            <a:r>
              <a:rPr lang="en-US" altLang="en-US" dirty="0"/>
              <a:t>Fair and Accurate Credit Transactions Act</a:t>
            </a:r>
          </a:p>
          <a:p>
            <a:pPr marL="912812" lvl="1" indent="-514350">
              <a:buFont typeface="+mj-lt"/>
              <a:buAutoNum type="alphaUcPeriod"/>
            </a:pPr>
            <a:r>
              <a:rPr lang="en-US" altLang="en-US" dirty="0"/>
              <a:t>E-Sign Act</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0180"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11-</a:t>
            </a:r>
            <a:fld id="{9C2153C7-0A26-437D-9ACC-4D4539731642}" type="slidenum">
              <a:rPr lang="en-US" altLang="en-US" smtClean="0"/>
              <a:pPr/>
              <a:t>38</a:t>
            </a:fld>
            <a:endParaRPr lang="en-US" altLang="en-US" dirty="0"/>
          </a:p>
        </p:txBody>
      </p:sp>
    </p:spTree>
    <p:extLst>
      <p:ext uri="{BB962C8B-B14F-4D97-AF65-F5344CB8AC3E}">
        <p14:creationId xmlns:p14="http://schemas.microsoft.com/office/powerpoint/2010/main" val="271601189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r>
              <a:rPr lang="en-US" altLang="en-US" dirty="0"/>
              <a:t>Cyber-Commerce Legislation</a:t>
            </a:r>
          </a:p>
        </p:txBody>
      </p:sp>
      <p:sp>
        <p:nvSpPr>
          <p:cNvPr id="51203" name="Rectangle 3"/>
          <p:cNvSpPr>
            <a:spLocks noGrp="1" noChangeArrowheads="1"/>
          </p:cNvSpPr>
          <p:nvPr>
            <p:ph type="body" idx="1"/>
          </p:nvPr>
        </p:nvSpPr>
        <p:spPr/>
        <p:txBody>
          <a:bodyPr/>
          <a:lstStyle/>
          <a:p>
            <a:r>
              <a:rPr lang="en-US" altLang="en-US" dirty="0"/>
              <a:t>The Uniform Electronic Transactions Act (UETA)</a:t>
            </a:r>
          </a:p>
          <a:p>
            <a:pPr lvl="1"/>
            <a:r>
              <a:rPr lang="en-US" altLang="en-US" dirty="0"/>
              <a:t>Establishes the same type of legal parity between electronic records and paper records as does the E-Sign Act</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1204"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11-</a:t>
            </a:r>
            <a:fld id="{07E5C8DA-D4B0-4F06-8E37-C53DF14118EB}" type="slidenum">
              <a:rPr lang="en-US" altLang="en-US" smtClean="0"/>
              <a:pPr/>
              <a:t>39</a:t>
            </a:fld>
            <a:endParaRPr lang="en-US" altLang="en-US" dirty="0"/>
          </a:p>
        </p:txBody>
      </p:sp>
    </p:spTree>
    <p:extLst>
      <p:ext uri="{BB962C8B-B14F-4D97-AF65-F5344CB8AC3E}">
        <p14:creationId xmlns:p14="http://schemas.microsoft.com/office/powerpoint/2010/main" val="15927574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altLang="en-US" dirty="0"/>
              <a:t>Question</a:t>
            </a:r>
          </a:p>
        </p:txBody>
      </p:sp>
      <p:sp>
        <p:nvSpPr>
          <p:cNvPr id="16387" name="Rectangle 3"/>
          <p:cNvSpPr>
            <a:spLocks noGrp="1" noChangeArrowheads="1"/>
          </p:cNvSpPr>
          <p:nvPr>
            <p:ph type="body" idx="1"/>
          </p:nvPr>
        </p:nvSpPr>
        <p:spPr/>
        <p:txBody>
          <a:bodyPr/>
          <a:lstStyle/>
          <a:p>
            <a:r>
              <a:rPr lang="en-US" altLang="en-US" dirty="0"/>
              <a:t>Which law requires certain contracts to be in writing to be enforceable?</a:t>
            </a:r>
          </a:p>
          <a:p>
            <a:pPr marL="912812" lvl="1" indent="-514350">
              <a:buFont typeface="+mj-lt"/>
              <a:buAutoNum type="alphaUcPeriod"/>
            </a:pPr>
            <a:r>
              <a:rPr lang="en-US" altLang="en-US" dirty="0"/>
              <a:t>Hoax rule</a:t>
            </a:r>
          </a:p>
          <a:p>
            <a:pPr marL="912812" lvl="1" indent="-514350">
              <a:buFont typeface="+mj-lt"/>
              <a:buAutoNum type="alphaUcPeriod"/>
            </a:pPr>
            <a:r>
              <a:rPr lang="en-US" altLang="en-US" dirty="0"/>
              <a:t>Statute of deception</a:t>
            </a:r>
          </a:p>
          <a:p>
            <a:pPr marL="912812" lvl="1" indent="-514350">
              <a:buFont typeface="+mj-lt"/>
              <a:buAutoNum type="alphaUcPeriod"/>
            </a:pPr>
            <a:r>
              <a:rPr lang="en-US" altLang="en-US" dirty="0"/>
              <a:t>Statute of Frauds</a:t>
            </a:r>
          </a:p>
          <a:p>
            <a:pPr marL="912812" lvl="1" indent="-514350">
              <a:buFont typeface="+mj-lt"/>
              <a:buAutoNum type="alphaUcPeriod"/>
            </a:pPr>
            <a:r>
              <a:rPr lang="en-US" altLang="en-US" dirty="0"/>
              <a:t>Trickery rule</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638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11-</a:t>
            </a:r>
            <a:fld id="{C03F6BA7-EE20-4F5C-9A0C-904722ED3C0D}" type="slidenum">
              <a:rPr lang="en-US" altLang="en-US" smtClean="0"/>
              <a:pPr/>
              <a:t>4</a:t>
            </a:fld>
            <a:endParaRPr lang="en-US" altLang="en-US" dirty="0"/>
          </a:p>
        </p:txBody>
      </p:sp>
    </p:spTree>
    <p:extLst>
      <p:ext uri="{BB962C8B-B14F-4D97-AF65-F5344CB8AC3E}">
        <p14:creationId xmlns:p14="http://schemas.microsoft.com/office/powerpoint/2010/main" val="278264889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lstStyle/>
          <a:p>
            <a:r>
              <a:rPr lang="en-US" altLang="en-US" dirty="0"/>
              <a:t>Cyber-Commerce Legislation</a:t>
            </a:r>
          </a:p>
        </p:txBody>
      </p:sp>
      <p:sp>
        <p:nvSpPr>
          <p:cNvPr id="52227" name="Rectangle 3"/>
          <p:cNvSpPr>
            <a:spLocks noGrp="1" noChangeArrowheads="1"/>
          </p:cNvSpPr>
          <p:nvPr>
            <p:ph type="body" idx="1"/>
          </p:nvPr>
        </p:nvSpPr>
        <p:spPr/>
        <p:txBody>
          <a:bodyPr/>
          <a:lstStyle/>
          <a:p>
            <a:r>
              <a:rPr lang="en-US" altLang="en-US" dirty="0"/>
              <a:t>The Uniform Computer Information Transactions Act (UCITA) </a:t>
            </a:r>
          </a:p>
          <a:p>
            <a:pPr lvl="1"/>
            <a:r>
              <a:rPr lang="en-US" altLang="en-US" dirty="0"/>
              <a:t>Focuses on contracts that involve the sale or lease of computer software, computer databases, interactive products, multimedia products, and any other type of computer information</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222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11-</a:t>
            </a:r>
            <a:fld id="{F6432D62-B7AF-42F3-8957-4D6D178D0018}" type="slidenum">
              <a:rPr lang="en-US" altLang="en-US" smtClean="0"/>
              <a:pPr/>
              <a:t>40</a:t>
            </a:fld>
            <a:endParaRPr lang="en-US" altLang="en-US" dirty="0"/>
          </a:p>
        </p:txBody>
      </p:sp>
    </p:spTree>
    <p:extLst>
      <p:ext uri="{BB962C8B-B14F-4D97-AF65-F5344CB8AC3E}">
        <p14:creationId xmlns:p14="http://schemas.microsoft.com/office/powerpoint/2010/main" val="167063481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p:txBody>
          <a:bodyPr/>
          <a:lstStyle/>
          <a:p>
            <a:r>
              <a:rPr lang="en-US" altLang="en-US" dirty="0"/>
              <a:t>Question</a:t>
            </a:r>
          </a:p>
        </p:txBody>
      </p:sp>
      <p:sp>
        <p:nvSpPr>
          <p:cNvPr id="53251" name="Rectangle 3"/>
          <p:cNvSpPr>
            <a:spLocks noGrp="1" noChangeArrowheads="1"/>
          </p:cNvSpPr>
          <p:nvPr>
            <p:ph type="body" idx="1"/>
          </p:nvPr>
        </p:nvSpPr>
        <p:spPr/>
        <p:txBody>
          <a:bodyPr/>
          <a:lstStyle/>
          <a:p>
            <a:r>
              <a:rPr lang="en-US" altLang="en-US" dirty="0"/>
              <a:t>Which of the following prohibits merchants from using credit card receipts that show anything other than the last five credit card numbers?</a:t>
            </a:r>
          </a:p>
          <a:p>
            <a:pPr marL="912812" lvl="1" indent="-514350">
              <a:buFont typeface="+mj-lt"/>
              <a:buAutoNum type="alphaUcPeriod"/>
            </a:pPr>
            <a:r>
              <a:rPr lang="en-US" altLang="en-US" dirty="0"/>
              <a:t>The Uniform Computer Information Transactions Act </a:t>
            </a:r>
          </a:p>
          <a:p>
            <a:pPr marL="912812" lvl="1" indent="-514350">
              <a:buFont typeface="+mj-lt"/>
              <a:buAutoNum type="alphaUcPeriod"/>
            </a:pPr>
            <a:r>
              <a:rPr lang="en-US" altLang="en-US" dirty="0"/>
              <a:t>Uniform Electronic Transactions Act</a:t>
            </a:r>
          </a:p>
          <a:p>
            <a:pPr marL="912812" lvl="1" indent="-514350">
              <a:buFont typeface="+mj-lt"/>
              <a:buAutoNum type="alphaUcPeriod"/>
            </a:pPr>
            <a:r>
              <a:rPr lang="en-US" altLang="en-US" dirty="0"/>
              <a:t>Fair and Accurate Credit Transactions Act</a:t>
            </a:r>
          </a:p>
          <a:p>
            <a:pPr marL="912812" lvl="1" indent="-514350">
              <a:buFont typeface="+mj-lt"/>
              <a:buAutoNum type="alphaUcPeriod"/>
            </a:pPr>
            <a:r>
              <a:rPr lang="en-US" altLang="en-US" dirty="0"/>
              <a:t>E-Sign Act</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3252"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11-</a:t>
            </a:r>
            <a:fld id="{DA6C7892-F6FD-4BA6-A6A1-B16FD2564734}" type="slidenum">
              <a:rPr lang="en-US" altLang="en-US" smtClean="0"/>
              <a:pPr/>
              <a:t>41</a:t>
            </a:fld>
            <a:endParaRPr lang="en-US" altLang="en-US" dirty="0"/>
          </a:p>
        </p:txBody>
      </p:sp>
    </p:spTree>
    <p:extLst>
      <p:ext uri="{BB962C8B-B14F-4D97-AF65-F5344CB8AC3E}">
        <p14:creationId xmlns:p14="http://schemas.microsoft.com/office/powerpoint/2010/main" val="59422871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p:txBody>
          <a:bodyPr/>
          <a:lstStyle/>
          <a:p>
            <a:r>
              <a:rPr lang="en-US" altLang="en-US" dirty="0"/>
              <a:t>Cyber-Commerce Legislation</a:t>
            </a:r>
          </a:p>
        </p:txBody>
      </p:sp>
      <p:sp>
        <p:nvSpPr>
          <p:cNvPr id="54275" name="Rectangle 3"/>
          <p:cNvSpPr>
            <a:spLocks noGrp="1" noChangeArrowheads="1"/>
          </p:cNvSpPr>
          <p:nvPr>
            <p:ph type="body" idx="1"/>
          </p:nvPr>
        </p:nvSpPr>
        <p:spPr/>
        <p:txBody>
          <a:bodyPr/>
          <a:lstStyle/>
          <a:p>
            <a:r>
              <a:rPr lang="en-US" altLang="en-US" dirty="0"/>
              <a:t>The Fair and Accurate Credit Transactions Act (FACT) </a:t>
            </a:r>
          </a:p>
          <a:p>
            <a:pPr lvl="1"/>
            <a:r>
              <a:rPr lang="en-US" altLang="en-US" dirty="0"/>
              <a:t>Prohibits merchants from using credit card receipts that show anything other than the last five credit card numbers </a:t>
            </a:r>
          </a:p>
          <a:p>
            <a:pPr lvl="1"/>
            <a:r>
              <a:rPr lang="en-US" altLang="en-US" dirty="0"/>
              <a:t>Receipts also cannot display credit card expiration dates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4276"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11-</a:t>
            </a:r>
            <a:fld id="{96EB0BB0-A4BA-4907-ADBD-72F9C2031F3F}" type="slidenum">
              <a:rPr lang="en-US" altLang="en-US" smtClean="0"/>
              <a:pPr/>
              <a:t>42</a:t>
            </a:fld>
            <a:endParaRPr lang="en-US" altLang="en-US" dirty="0"/>
          </a:p>
        </p:txBody>
      </p:sp>
    </p:spTree>
    <p:extLst>
      <p:ext uri="{BB962C8B-B14F-4D97-AF65-F5344CB8AC3E}">
        <p14:creationId xmlns:p14="http://schemas.microsoft.com/office/powerpoint/2010/main" val="35132123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r>
              <a:rPr lang="en-US" altLang="en-US" dirty="0"/>
              <a:t>The Statute of Frauds</a:t>
            </a:r>
          </a:p>
        </p:txBody>
      </p:sp>
      <p:sp>
        <p:nvSpPr>
          <p:cNvPr id="17411" name="Rectangle 3"/>
          <p:cNvSpPr>
            <a:spLocks noGrp="1" noChangeArrowheads="1"/>
          </p:cNvSpPr>
          <p:nvPr>
            <p:ph type="body" idx="1"/>
          </p:nvPr>
        </p:nvSpPr>
        <p:spPr/>
        <p:txBody>
          <a:bodyPr/>
          <a:lstStyle/>
          <a:p>
            <a:r>
              <a:rPr lang="en-US" altLang="en-US" dirty="0"/>
              <a:t>The law that requires certain contracts to be in writing to be enforceable</a:t>
            </a:r>
          </a:p>
          <a:p>
            <a:pPr marL="0" indent="0">
              <a:buNone/>
            </a:pPr>
            <a:endParaRPr lang="en-US" altLang="en-US" dirty="0"/>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7412"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11-</a:t>
            </a:r>
            <a:fld id="{B262DCFA-6325-4DCD-B9E3-0E638156A6A8}" type="slidenum">
              <a:rPr lang="en-US" altLang="en-US" smtClean="0"/>
              <a:pPr/>
              <a:t>5</a:t>
            </a:fld>
            <a:endParaRPr lang="en-US" altLang="en-US" dirty="0"/>
          </a:p>
        </p:txBody>
      </p:sp>
    </p:spTree>
    <p:extLst>
      <p:ext uri="{BB962C8B-B14F-4D97-AF65-F5344CB8AC3E}">
        <p14:creationId xmlns:p14="http://schemas.microsoft.com/office/powerpoint/2010/main" val="11453512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en-US" altLang="en-US" dirty="0"/>
              <a:t>Contracts That Must Be in Writing</a:t>
            </a:r>
          </a:p>
        </p:txBody>
      </p:sp>
      <p:sp>
        <p:nvSpPr>
          <p:cNvPr id="18435" name="Rectangle 3"/>
          <p:cNvSpPr>
            <a:spLocks noGrp="1" noChangeArrowheads="1"/>
          </p:cNvSpPr>
          <p:nvPr>
            <p:ph type="body" idx="1"/>
          </p:nvPr>
        </p:nvSpPr>
        <p:spPr/>
        <p:txBody>
          <a:bodyPr/>
          <a:lstStyle/>
          <a:p>
            <a:r>
              <a:rPr lang="en-US" altLang="en-US" dirty="0"/>
              <a:t>Contracts that cannot be completed within one year</a:t>
            </a:r>
          </a:p>
          <a:p>
            <a:r>
              <a:rPr lang="en-US" altLang="en-US" dirty="0"/>
              <a:t>Contracts transferring real property rights</a:t>
            </a:r>
          </a:p>
          <a:p>
            <a:r>
              <a:rPr lang="en-US" altLang="en-US" dirty="0"/>
              <a:t>Contracts for the sale of goods of $500 or more</a:t>
            </a:r>
          </a:p>
          <a:p>
            <a:r>
              <a:rPr lang="en-US" altLang="en-US" dirty="0"/>
              <a:t>Certain contracts entered into by executors and administrators</a:t>
            </a:r>
          </a:p>
          <a:p>
            <a:r>
              <a:rPr lang="en-US" altLang="en-US" dirty="0"/>
              <a:t>Contracts by one party to pay a debt of another party</a:t>
            </a:r>
          </a:p>
          <a:p>
            <a:r>
              <a:rPr lang="en-US" altLang="en-US" dirty="0"/>
              <a:t>Contracts in consideration of marriage</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8436"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11-</a:t>
            </a:r>
            <a:fld id="{B329AD2D-8491-48DB-8F3A-AD076E85078A}" type="slidenum">
              <a:rPr lang="en-US" altLang="en-US" smtClean="0"/>
              <a:pPr/>
              <a:t>6</a:t>
            </a:fld>
            <a:endParaRPr lang="en-US" altLang="en-US" dirty="0"/>
          </a:p>
        </p:txBody>
      </p:sp>
    </p:spTree>
    <p:extLst>
      <p:ext uri="{BB962C8B-B14F-4D97-AF65-F5344CB8AC3E}">
        <p14:creationId xmlns:p14="http://schemas.microsoft.com/office/powerpoint/2010/main" val="32755538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n-US" altLang="en-US" dirty="0"/>
              <a:t>Contracts Transferring Real Property Rights</a:t>
            </a:r>
          </a:p>
        </p:txBody>
      </p:sp>
      <p:sp>
        <p:nvSpPr>
          <p:cNvPr id="20483" name="Rectangle 3"/>
          <p:cNvSpPr>
            <a:spLocks noGrp="1" noChangeArrowheads="1"/>
          </p:cNvSpPr>
          <p:nvPr>
            <p:ph idx="1"/>
          </p:nvPr>
        </p:nvSpPr>
        <p:spPr/>
        <p:txBody>
          <a:bodyPr/>
          <a:lstStyle/>
          <a:p>
            <a:r>
              <a:rPr lang="en-US" altLang="en-US" dirty="0"/>
              <a:t>This provision covers the sale of land</a:t>
            </a:r>
          </a:p>
          <a:p>
            <a:r>
              <a:rPr lang="en-US" altLang="en-US" dirty="0"/>
              <a:t>This provision also covers trusts that are created by one party, the trustor, that permit a second party, the trustee, to possess and control the land for the advantage of a third party, the beneficiary</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0484"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11-</a:t>
            </a:r>
            <a:fld id="{02CDDEC1-0933-437D-BD58-1F05F69E80DE}" type="slidenum">
              <a:rPr lang="en-US" altLang="en-US" smtClean="0"/>
              <a:pPr/>
              <a:t>7</a:t>
            </a:fld>
            <a:endParaRPr lang="en-US" altLang="en-US" dirty="0"/>
          </a:p>
        </p:txBody>
      </p:sp>
    </p:spTree>
    <p:extLst>
      <p:ext uri="{BB962C8B-B14F-4D97-AF65-F5344CB8AC3E}">
        <p14:creationId xmlns:p14="http://schemas.microsoft.com/office/powerpoint/2010/main" val="22695654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r>
              <a:rPr lang="en-US" altLang="en-US" dirty="0"/>
              <a:t>Question</a:t>
            </a:r>
          </a:p>
        </p:txBody>
      </p:sp>
      <p:sp>
        <p:nvSpPr>
          <p:cNvPr id="21507" name="Rectangle 3"/>
          <p:cNvSpPr>
            <a:spLocks noGrp="1" noChangeArrowheads="1"/>
          </p:cNvSpPr>
          <p:nvPr>
            <p:ph type="body" idx="1"/>
          </p:nvPr>
        </p:nvSpPr>
        <p:spPr/>
        <p:txBody>
          <a:bodyPr/>
          <a:lstStyle/>
          <a:p>
            <a:r>
              <a:rPr lang="en-US" altLang="en-US" dirty="0"/>
              <a:t>Which of the following is the exception to the rule that contracts for the sale of land must be in writing?</a:t>
            </a:r>
          </a:p>
          <a:p>
            <a:pPr marL="912812" lvl="1" indent="-514350">
              <a:buFont typeface="+mj-lt"/>
              <a:buAutoNum type="alphaUcPeriod"/>
            </a:pPr>
            <a:r>
              <a:rPr lang="en-US" altLang="en-US" dirty="0"/>
              <a:t>Equity land grab</a:t>
            </a:r>
          </a:p>
          <a:p>
            <a:pPr marL="912812" lvl="1" indent="-514350">
              <a:buFont typeface="+mj-lt"/>
              <a:buAutoNum type="alphaUcPeriod"/>
            </a:pPr>
            <a:r>
              <a:rPr lang="en-US" altLang="en-US" dirty="0"/>
              <a:t>Equitable estoppel</a:t>
            </a:r>
          </a:p>
          <a:p>
            <a:pPr marL="912812" lvl="1" indent="-514350">
              <a:buFont typeface="+mj-lt"/>
              <a:buAutoNum type="alphaUcPeriod"/>
            </a:pPr>
            <a:r>
              <a:rPr lang="en-US" altLang="en-US" dirty="0"/>
              <a:t>Landici stumppel</a:t>
            </a:r>
          </a:p>
          <a:p>
            <a:pPr marL="912812" lvl="1" indent="-514350">
              <a:buFont typeface="+mj-lt"/>
              <a:buAutoNum type="alphaUcPeriod"/>
            </a:pPr>
            <a:r>
              <a:rPr lang="en-US" altLang="en-US" dirty="0"/>
              <a:t>Veni veci landici</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150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11-</a:t>
            </a:r>
            <a:fld id="{65038706-5F8B-43F8-B165-96394944488D}" type="slidenum">
              <a:rPr lang="en-US" altLang="en-US" smtClean="0"/>
              <a:pPr/>
              <a:t>8</a:t>
            </a:fld>
            <a:endParaRPr lang="en-US" altLang="en-US" dirty="0"/>
          </a:p>
        </p:txBody>
      </p:sp>
    </p:spTree>
    <p:extLst>
      <p:ext uri="{BB962C8B-B14F-4D97-AF65-F5344CB8AC3E}">
        <p14:creationId xmlns:p14="http://schemas.microsoft.com/office/powerpoint/2010/main" val="11821009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r>
              <a:rPr lang="en-US" altLang="en-US" dirty="0"/>
              <a:t>Contracts Transferring Real Property Rights</a:t>
            </a:r>
          </a:p>
        </p:txBody>
      </p:sp>
      <p:sp>
        <p:nvSpPr>
          <p:cNvPr id="22531" name="Rectangle 3"/>
          <p:cNvSpPr>
            <a:spLocks noGrp="1" noChangeArrowheads="1"/>
          </p:cNvSpPr>
          <p:nvPr>
            <p:ph type="body" idx="1"/>
          </p:nvPr>
        </p:nvSpPr>
        <p:spPr/>
        <p:txBody>
          <a:bodyPr/>
          <a:lstStyle/>
          <a:p>
            <a:r>
              <a:rPr lang="en-US" altLang="en-US" b="1" dirty="0"/>
              <a:t>Part performance </a:t>
            </a:r>
            <a:r>
              <a:rPr lang="en-US" altLang="en-US" dirty="0"/>
              <a:t>(</a:t>
            </a:r>
            <a:r>
              <a:rPr lang="en-US" altLang="en-US" b="1" dirty="0"/>
              <a:t>equitable estoppel</a:t>
            </a:r>
            <a:r>
              <a:rPr lang="en-US" altLang="en-US" dirty="0"/>
              <a:t>) </a:t>
            </a:r>
          </a:p>
          <a:p>
            <a:pPr lvl="1"/>
            <a:r>
              <a:rPr lang="en-US" altLang="en-US" dirty="0"/>
              <a:t>An exception to the rule that contracts for the sale of land must be in writing</a:t>
            </a:r>
          </a:p>
          <a:p>
            <a:pPr lvl="1"/>
            <a:r>
              <a:rPr lang="en-US" altLang="en-US" dirty="0"/>
              <a:t>Applies when a person relies on an owner’s oral promise to sell real property and then makes improvements on the property or changes his or her position in an important way</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2532"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11-</a:t>
            </a:r>
            <a:fld id="{1D73BA4D-B3A5-4DE0-9F04-64EC4FC0FCB2}" type="slidenum">
              <a:rPr lang="en-US" altLang="en-US" smtClean="0"/>
              <a:pPr/>
              <a:t>9</a:t>
            </a:fld>
            <a:endParaRPr lang="en-US" altLang="en-US" dirty="0"/>
          </a:p>
        </p:txBody>
      </p:sp>
    </p:spTree>
    <p:extLst>
      <p:ext uri="{BB962C8B-B14F-4D97-AF65-F5344CB8AC3E}">
        <p14:creationId xmlns:p14="http://schemas.microsoft.com/office/powerpoint/2010/main" val="201551774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dd132adf-85ac-4a18-8a8f-eabd02632a11">
      <UserInfo>
        <DisplayName/>
        <AccountId xsi:nil="true"/>
        <AccountType/>
      </UserInfo>
    </SharedWithUser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E3B1605E6CAFF34DA7688D4A3DE741FC" ma:contentTypeVersion="" ma:contentTypeDescription="Create a new document." ma:contentTypeScope="" ma:versionID="31dd0d97917c7f25579fca928881bc0a">
  <xsd:schema xmlns:xsd="http://www.w3.org/2001/XMLSchema" xmlns:xs="http://www.w3.org/2001/XMLSchema" xmlns:p="http://schemas.microsoft.com/office/2006/metadata/properties" xmlns:ns2="dd132adf-85ac-4a18-8a8f-eabd02632a11" xmlns:ns3="8f5cc36b-c016-4758-adce-9e0f69c0453c" targetNamespace="http://schemas.microsoft.com/office/2006/metadata/properties" ma:root="true" ma:fieldsID="d302b10108aa58b891c69f68f64dae08" ns2:_="" ns3:_="">
    <xsd:import namespace="dd132adf-85ac-4a18-8a8f-eabd02632a11"/>
    <xsd:import namespace="8f5cc36b-c016-4758-adce-9e0f69c0453c"/>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132adf-85ac-4a18-8a8f-eabd02632a11"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8f5cc36b-c016-4758-adce-9e0f69c0453c"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DA6C276-6A2E-440B-90DE-B5EEA32E8F81}">
  <ds:schemaRefs>
    <ds:schemaRef ds:uri="http://schemas.microsoft.com/office/2006/metadata/properties"/>
    <ds:schemaRef ds:uri="http://schemas.microsoft.com/office/infopath/2007/PartnerControls"/>
    <ds:schemaRef ds:uri="aa4f5ada-9d1d-46d6-b705-f2cf90d05a91"/>
    <ds:schemaRef ds:uri="3b891efd-a537-4e57-a9a6-7bde74ae8a20"/>
  </ds:schemaRefs>
</ds:datastoreItem>
</file>

<file path=customXml/itemProps2.xml><?xml version="1.0" encoding="utf-8"?>
<ds:datastoreItem xmlns:ds="http://schemas.openxmlformats.org/officeDocument/2006/customXml" ds:itemID="{C9DA7544-1D11-4113-B612-2761B3BF8791}">
  <ds:schemaRefs>
    <ds:schemaRef ds:uri="http://schemas.microsoft.com/sharepoint/v3/contenttype/forms"/>
  </ds:schemaRefs>
</ds:datastoreItem>
</file>

<file path=customXml/itemProps3.xml><?xml version="1.0" encoding="utf-8"?>
<ds:datastoreItem xmlns:ds="http://schemas.openxmlformats.org/officeDocument/2006/customXml" ds:itemID="{C4392C68-187C-4DD6-BD03-0860503F1B46}"/>
</file>

<file path=docProps/app.xml><?xml version="1.0" encoding="utf-8"?>
<Properties xmlns="http://schemas.openxmlformats.org/officeDocument/2006/extended-properties" xmlns:vt="http://schemas.openxmlformats.org/officeDocument/2006/docPropsVTypes">
  <TotalTime>2313</TotalTime>
  <Words>4546</Words>
  <Application>Microsoft Office PowerPoint</Application>
  <PresentationFormat>Widescreen</PresentationFormat>
  <Paragraphs>331</Paragraphs>
  <Slides>42</Slides>
  <Notes>33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42</vt:i4>
      </vt:variant>
    </vt:vector>
  </HeadingPairs>
  <TitlesOfParts>
    <vt:vector size="48" baseType="lpstr">
      <vt:lpstr>Arial</vt:lpstr>
      <vt:lpstr>Calibri</vt:lpstr>
      <vt:lpstr>Calibri Light</vt:lpstr>
      <vt:lpstr>Wingdings</vt:lpstr>
      <vt:lpstr>Wingdings 3</vt:lpstr>
      <vt:lpstr>Office Theme</vt:lpstr>
      <vt:lpstr>Written Contracts and Cyber-Commerce</vt:lpstr>
      <vt:lpstr>Learning Objectives</vt:lpstr>
      <vt:lpstr>Learning Objectives</vt:lpstr>
      <vt:lpstr>Question</vt:lpstr>
      <vt:lpstr>The Statute of Frauds</vt:lpstr>
      <vt:lpstr>Contracts That Must Be in Writing</vt:lpstr>
      <vt:lpstr>Contracts Transferring Real Property Rights</vt:lpstr>
      <vt:lpstr>Question</vt:lpstr>
      <vt:lpstr>Contracts Transferring Real Property Rights</vt:lpstr>
      <vt:lpstr>Contracts for the Sale of Goods of $500 or More</vt:lpstr>
      <vt:lpstr>Exceptions </vt:lpstr>
      <vt:lpstr>Certain Contracts Entered by Executors and Administrators</vt:lpstr>
      <vt:lpstr>Certain Contracts Entered by Executors and Administrators</vt:lpstr>
      <vt:lpstr>Contracts by One Party to Pay a Debt  Incurred by Another Party</vt:lpstr>
      <vt:lpstr>Contracts by One Party to Pay a Debt  Incurred by Another Party</vt:lpstr>
      <vt:lpstr>Question</vt:lpstr>
      <vt:lpstr>Contracts in Consideration of Marriage</vt:lpstr>
      <vt:lpstr>The Contents of a Writing</vt:lpstr>
      <vt:lpstr>The Contents of a Writing</vt:lpstr>
      <vt:lpstr>Legal Rules for Written Contracts</vt:lpstr>
      <vt:lpstr>The Standard Construction Rule</vt:lpstr>
      <vt:lpstr>The Parol Evidence Rule</vt:lpstr>
      <vt:lpstr>Exceptions to the Parol Evidence Rule</vt:lpstr>
      <vt:lpstr>The Best Evidence Rule</vt:lpstr>
      <vt:lpstr>Question</vt:lpstr>
      <vt:lpstr>The Equal Dignities Rule</vt:lpstr>
      <vt:lpstr>Signature Requirements</vt:lpstr>
      <vt:lpstr>Signature Requirements</vt:lpstr>
      <vt:lpstr>Signature Requirements</vt:lpstr>
      <vt:lpstr>Signature Requirements</vt:lpstr>
      <vt:lpstr>Witnesses and Acknowledgments</vt:lpstr>
      <vt:lpstr>Witnesses and Acknowledgments</vt:lpstr>
      <vt:lpstr>Special Conditions and Circumstances</vt:lpstr>
      <vt:lpstr>Verification Problems</vt:lpstr>
      <vt:lpstr>Offer and Acceptance Online</vt:lpstr>
      <vt:lpstr>Offer and Acceptance Online</vt:lpstr>
      <vt:lpstr>Cyber-Commerce Legislation</vt:lpstr>
      <vt:lpstr>Question</vt:lpstr>
      <vt:lpstr>Cyber-Commerce Legislation</vt:lpstr>
      <vt:lpstr>Cyber-Commerce Legislation</vt:lpstr>
      <vt:lpstr>Question</vt:lpstr>
      <vt:lpstr>Cyber-Commerce Legislation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dc:creator>
  <cp:lastModifiedBy>ansrsource</cp:lastModifiedBy>
  <cp:revision>198</cp:revision>
  <dcterms:created xsi:type="dcterms:W3CDTF">2015-07-14T20:11:18Z</dcterms:created>
  <dcterms:modified xsi:type="dcterms:W3CDTF">2018-12-03T05:23:01Z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0x010100E3B1605E6CAFF34DA7688D4A3DE741FC</vt:lpwstr>
  </property>
  <property fmtid="{D5CDD505-2E9C-101B-9397-08002B2CF9AE}" pid="3" name="Order">
    <vt:r8>6755200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TemplateUrl">
    <vt:lpwstr/>
  </property>
  <property fmtid="{D5CDD505-2E9C-101B-9397-08002B2CF9AE}" pid="9" name="ComplianceAssetId">
    <vt:lpwstr/>
  </property>
</Properties>
</file>