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302" r:id="rId45"/>
    <p:sldId id="298" r:id="rId46"/>
    <p:sldId id="299" r:id="rId47"/>
    <p:sldId id="300" r:id="rId48"/>
    <p:sldId id="301"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4"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725" autoAdjust="0"/>
  </p:normalViewPr>
  <p:slideViewPr>
    <p:cSldViewPr snapToGrid="0">
      <p:cViewPr varScale="1">
        <p:scale>
          <a:sx n="64" d="100"/>
          <a:sy n="64" d="100"/>
        </p:scale>
        <p:origin x="900" y="60"/>
      </p:cViewPr>
      <p:guideLst>
        <p:guide orient="horz" pos="2160"/>
        <p:guide pos="3840"/>
      </p:guideLst>
    </p:cSldViewPr>
  </p:slideViewPr>
  <p:notesTextViewPr>
    <p:cViewPr>
      <p:scale>
        <a:sx n="1" d="1"/>
        <a:sy n="1" d="1"/>
      </p:scale>
      <p:origin x="0" y="0"/>
    </p:cViewPr>
  </p:notesTextViewPr>
  <p:sorterViewPr>
    <p:cViewPr varScale="1">
      <p:scale>
        <a:sx n="1" d="1"/>
        <a:sy n="1" d="1"/>
      </p:scale>
      <p:origin x="0" y="-1782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12/3/2018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A8C8478-E7E3-4FDA-AC0F-F2A6FA07EB9A}" type="slidenum">
              <a:rPr lang="en-US" altLang="en-US"/>
              <a:pPr eaLnBrk="1" hangingPunct="1"/>
              <a:t>2</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003800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914A217-BE6C-4040-9146-A3BABF424305}" type="slidenum">
              <a:rPr lang="en-US" altLang="en-US"/>
              <a:pPr eaLnBrk="1" hangingPunct="1"/>
              <a:t>12</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How does the fact that minors in the United States are allowed to drive lead to contracts between adults and minors? Have students work in groups to answer this question. Students may suggest that minors’ ability to drive leads them to buy cars, maintain insurance, buy car stereos, apply for gasoline credit cards, and have work performed on their cars. Discuss the following questions: Would increasing the legal driving age to the age of majority eliminate the need for laws enabling minors to void contracts that are related to driving? How would increasing the driving age to 18 or 21 be harmful to minors? How would it protect them? Do minors need special protection for driving-related contracts?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13810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D380F2-A0BA-4B41-A607-E507E9AE4477}" type="slidenum">
              <a:rPr lang="en-US" altLang="en-US"/>
              <a:pPr eaLnBrk="1" hangingPunct="1"/>
              <a:t>13</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necessaries. See next slide.</a:t>
            </a:r>
          </a:p>
        </p:txBody>
      </p:sp>
    </p:spTree>
    <p:extLst>
      <p:ext uri="{BB962C8B-B14F-4D97-AF65-F5344CB8AC3E}">
        <p14:creationId xmlns:p14="http://schemas.microsoft.com/office/powerpoint/2010/main" val="2236520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F856DE4-BAE7-4991-90DA-038BED0C3254}" type="slidenum">
              <a:rPr lang="en-US" altLang="en-US"/>
              <a:pPr eaLnBrk="1" hangingPunct="1"/>
              <a:t>14</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Despite being designated as “necessaries,” such things are not always needed to preserve or protect life. In fact, in one case, the court held that funeral expenses were necessaries. Despite the general tenor of this principle, if the necessaries have already been provided to the minor by parents or others, the rule does not apply. Allowing the minor to get away with completely rescinding such contracts would amount to unfair enrichment of the minor.</a:t>
            </a:r>
          </a:p>
        </p:txBody>
      </p:sp>
    </p:spTree>
    <p:extLst>
      <p:ext uri="{BB962C8B-B14F-4D97-AF65-F5344CB8AC3E}">
        <p14:creationId xmlns:p14="http://schemas.microsoft.com/office/powerpoint/2010/main" val="3616120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CF8569-3E3F-4AD2-8087-F6881714004D}" type="slidenum">
              <a:rPr lang="en-US" altLang="en-US"/>
              <a:pPr eaLnBrk="1" hangingPunct="1"/>
              <a:t>15</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Ask students whom the laws that limit minors’ contractual capacity are designed to protect. Discuss ways by which these laws protect minors, parents and guardians, and adults who enter into contracts with minors. Review the laws that enforce contracts for necessaries. Which laws protect the interests of adults who enter into contracts, and how do these laws also serve the interests of minors? Finally, discuss why the fact that wholly executory contracts that may be repudiated by minors serve the interest of minors.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04667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F88279E-E440-4BDA-9787-10B97839AB1E}" type="slidenum">
              <a:rPr lang="en-US" altLang="en-US"/>
              <a:pPr eaLnBrk="1" hangingPunct="1"/>
              <a:t>16</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Does enrolling in a school, signing up for a Girl Scout troop, or joining a fraternity create a contract between a minor and an organization? If so, what are the obligations of the parties in the contract? Is the contract violable? If not, how do schools and clubs deal with the problem of the unenforceability of minors’ contractual obligations? Have students investigate these questions by contacting the board members of schools or the legal advisers or national offices of fraternities, sororities, and clubs.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94050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p:spPr>
        <p:txBody>
          <a:bodyPr/>
          <a:lstStyle/>
          <a:p>
            <a:r>
              <a:rPr lang="en-US" altLang="en-US" dirty="0">
                <a:latin typeface="Arial" panose="020B0604020202020204" pitchFamily="34" charset="0"/>
              </a:rPr>
              <a:t>Although individuals who buy goods from minors have voidable ownership rights, under the UCC, those same individuals can transfer valid ownership rights to an innocent third-party purchaser of those goods. Thus, rescission by a minor will not require the innocent purchaser to return the goods.</a:t>
            </a:r>
          </a:p>
        </p:txBody>
      </p:sp>
      <p:sp>
        <p:nvSpPr>
          <p:cNvPr id="73732"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D5B703-B6AC-45F7-B4F2-B8850C65B1D9}" type="slidenum">
              <a:rPr lang="en-US" altLang="en-US"/>
              <a:pPr eaLnBrk="1" hangingPunct="1"/>
              <a:t>17</a:t>
            </a:fld>
            <a:endParaRPr lang="en-US" altLang="en-US" dirty="0"/>
          </a:p>
        </p:txBody>
      </p:sp>
    </p:spTree>
    <p:extLst>
      <p:ext uri="{BB962C8B-B14F-4D97-AF65-F5344CB8AC3E}">
        <p14:creationId xmlns:p14="http://schemas.microsoft.com/office/powerpoint/2010/main" val="2514377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D51B5D4-A972-487E-AABE-F53658210EF7}" type="slidenum">
              <a:rPr lang="en-US" altLang="en-US"/>
              <a:pPr eaLnBrk="1" hangingPunct="1"/>
              <a:t>18</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ratification.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243811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8ED214-C514-43D9-9EA3-59396A0F1A8F}" type="slidenum">
              <a:rPr lang="en-US" altLang="en-US"/>
              <a:pPr eaLnBrk="1" hangingPunct="1"/>
              <a:t>19</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People may ratify their contracts made during minority only after reaching their majority or within a reasonable time thereafter. Ratification may be implied by using the item purchased, making an installment payment, paying off the balance of money owed on a previously voidable contract, continuing to accept goods and services being provided under a contract, or just doing nothing about the contract after reaching majority. Affirmation may also result from the person’s oral or written declaration to abide by the contract. These acts, as well as others, ratify an existing agreement and elevate it to the status of one that is enforceable against an adult.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50909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4AAAAD-9504-4ACC-9A25-92C1C6D5EF5C}" type="slidenum">
              <a:rPr lang="en-US" altLang="en-US"/>
              <a:pPr eaLnBrk="1" hangingPunct="1"/>
              <a:t>20</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all of the above. See next slide.</a:t>
            </a:r>
          </a:p>
        </p:txBody>
      </p:sp>
    </p:spTree>
    <p:extLst>
      <p:ext uri="{BB962C8B-B14F-4D97-AF65-F5344CB8AC3E}">
        <p14:creationId xmlns:p14="http://schemas.microsoft.com/office/powerpoint/2010/main" val="5517786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87D1C3-B8B9-48E1-BF78-D20A5ECFF44A}" type="slidenum">
              <a:rPr lang="en-US" altLang="en-US"/>
              <a:pPr eaLnBrk="1" hangingPunct="1"/>
              <a:t>21</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Persons deprived of the mental ability to comprehend contractual obligations have the right to disaffirm their contracts. Their rights are, in many respects, the same as the rights of minors. Agreements of mentally impaired persons are valid, voidable, or void, depending on the seriousness of their disability and whether they have been declared insane.</a:t>
            </a:r>
          </a:p>
          <a:p>
            <a:endParaRPr lang="en-US" altLang="en-US" b="1" dirty="0">
              <a:latin typeface="Arial" panose="020B0604020202020204" pitchFamily="34" charset="0"/>
            </a:endParaRPr>
          </a:p>
          <a:p>
            <a:r>
              <a:rPr lang="en-US" altLang="en-US" b="1" dirty="0">
                <a:latin typeface="Arial" panose="020B0604020202020204" pitchFamily="34" charset="0"/>
              </a:rPr>
              <a:t>State Variations</a:t>
            </a:r>
          </a:p>
          <a:p>
            <a:r>
              <a:rPr lang="en-US" altLang="en-US" dirty="0">
                <a:latin typeface="Arial" panose="020B0604020202020204" pitchFamily="34" charset="0"/>
              </a:rPr>
              <a:t>In Georgia, a contract made by an intoxicated person is not void, even if the intoxication is brought about by the other party, but is merely voidable by the intoxicated person.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08150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6DEA634-4417-4CC0-947C-FAC2E5307C6C}" type="slidenum">
              <a:rPr lang="en-US" altLang="en-US"/>
              <a:pPr eaLnBrk="1" hangingPunct="1"/>
              <a:t>4</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capacity. See next slide.</a:t>
            </a:r>
          </a:p>
        </p:txBody>
      </p:sp>
    </p:spTree>
    <p:extLst>
      <p:ext uri="{BB962C8B-B14F-4D97-AF65-F5344CB8AC3E}">
        <p14:creationId xmlns:p14="http://schemas.microsoft.com/office/powerpoint/2010/main" val="17590683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39B5CE-55E3-4398-954A-9EB33B0D7AE0}" type="slidenum">
              <a:rPr lang="en-US" altLang="en-US"/>
              <a:pPr eaLnBrk="1" hangingPunct="1"/>
              <a:t>22</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Describe several examples of contracts and ask students to identify them as either legal or illegal. When discussing illegal contracts, have students consider whether any part of the contract is enforceable. Ask students their opinions about the consequences of enforcing illegal contracts.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788641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03DD76-48DF-4C0E-BF4A-D4E44CF9B1E6}" type="slidenum">
              <a:rPr lang="en-US" altLang="en-US"/>
              <a:pPr eaLnBrk="1" hangingPunct="1"/>
              <a:t>23</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For example, a newspaper reporter who agrees to defame several politicians in return for a position as their opponent’s press secretary would find no remedy in the law should his or her benefactor fail to follow through after the libelous story was printed. The agreement to commit a tort would be void in the eyes of the law.</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073195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1E9521-4668-49B5-9C31-5DBBC36DA61E}" type="slidenum">
              <a:rPr lang="en-US" altLang="en-US"/>
              <a:pPr eaLnBrk="1" hangingPunct="1"/>
              <a:t>24</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i="1" dirty="0">
                <a:latin typeface="Arial" panose="020B0604020202020204" pitchFamily="34" charset="0"/>
              </a:rPr>
              <a:t>Usury </a:t>
            </a:r>
            <a:r>
              <a:rPr lang="en-US" altLang="en-US" dirty="0">
                <a:latin typeface="Arial" panose="020B0604020202020204" pitchFamily="34" charset="0"/>
              </a:rPr>
              <a:t>is an archaic term for interest that is often used today to refer to exorbitant interest rates.</a:t>
            </a:r>
          </a:p>
          <a:p>
            <a:endParaRPr lang="en-US" altLang="en-US" dirty="0">
              <a:latin typeface="Arial" panose="020B0604020202020204" pitchFamily="34" charset="0"/>
            </a:endParaRPr>
          </a:p>
          <a:p>
            <a:r>
              <a:rPr lang="en-US" altLang="en-US" b="1" dirty="0">
                <a:latin typeface="Arial" panose="020B0604020202020204" pitchFamily="34" charset="0"/>
              </a:rPr>
              <a:t>Teaching Tips</a:t>
            </a:r>
          </a:p>
          <a:p>
            <a:r>
              <a:rPr lang="en-US" altLang="en-US" dirty="0">
                <a:latin typeface="Arial" panose="020B0604020202020204" pitchFamily="34" charset="0"/>
              </a:rPr>
              <a:t>A credit card statement lists the maximum amount of interest each state allows. Project this section of a statement on an overhead projector to illustrate the variety of interest rates that states charge.</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1544487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F4A2634-D9F1-4B02-96E7-1813B30AB8E3}" type="slidenum">
              <a:rPr lang="en-US" altLang="en-US"/>
              <a:pPr eaLnBrk="1" hangingPunct="1"/>
              <a:t>25</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usury.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546712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48AD0E8-9360-4AAE-A2C0-9E653F8C8228}" type="slidenum">
              <a:rPr lang="en-US" altLang="en-US"/>
              <a:pPr eaLnBrk="1" hangingPunct="1"/>
              <a:t>26</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Usury laws in the United States in the early part of the nineteenth century reflected economics at the time. Before the government put large amounts of public land up for sale, usury laws were used to keep interest rates from becoming too high and encourage growth at a time when cash was scarce. After statehood was established, usury laws were abolished because the availability of government land created a demand for cash.</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032708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EBA41B-0E2E-45E8-BB8B-EF60A8B5D7E5}" type="slidenum">
              <a:rPr lang="en-US" altLang="en-US"/>
              <a:pPr eaLnBrk="1" hangingPunct="1"/>
              <a:t>27</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States make exceptions when bets are placed in accordance with laws that permit horse racing, state lotteries, church-related or charitable games of bingo, and gambling casinos regulated by state authority. However, even in states in which gambling is legal, it is frequently still illegal to borrow money to gamble.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36389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D85422-34DE-49AE-BF88-62B448CBE1E1}" type="slidenum">
              <a:rPr lang="en-US" altLang="en-US"/>
              <a:pPr eaLnBrk="1" hangingPunct="1"/>
              <a:t>28</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a:t>
            </a:r>
          </a:p>
          <a:p>
            <a:r>
              <a:rPr lang="en-US" altLang="en-US" dirty="0">
                <a:latin typeface="Arial" panose="020B0604020202020204" pitchFamily="34" charset="0"/>
              </a:rPr>
              <a:t>Not only are contracts made by certain unlicensed parties considered void in Missouri, but some unlicensed agents may also be subject to criminal prosecution.</a:t>
            </a:r>
          </a:p>
          <a:p>
            <a:endParaRPr lang="en-US" altLang="en-US" dirty="0">
              <a:latin typeface="Arial" panose="020B0604020202020204" pitchFamily="34" charset="0"/>
            </a:endParaRPr>
          </a:p>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work in pairs to investigate local licensing requirements for various businesses and professions. One member of the pair can interview business owners to learn about the licensing process and their personal views on licensing. The other member of the pair can find out about the requirements from local government officials. </a:t>
            </a:r>
          </a:p>
        </p:txBody>
      </p:sp>
    </p:spTree>
    <p:extLst>
      <p:ext uri="{BB962C8B-B14F-4D97-AF65-F5344CB8AC3E}">
        <p14:creationId xmlns:p14="http://schemas.microsoft.com/office/powerpoint/2010/main" val="4107620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E593796-7C70-4F28-9F30-56828F2FFEDC}" type="slidenum">
              <a:rPr lang="en-US" altLang="en-US"/>
              <a:pPr eaLnBrk="1" hangingPunct="1"/>
              <a:t>29</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Pose contractual scenarios to the class and direct students to think of examples of unconscionable agreements.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2849227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02AABDE-64F7-4EBF-8265-2B0552460424}" type="slidenum">
              <a:rPr lang="en-US" altLang="en-US"/>
              <a:pPr eaLnBrk="1" hangingPunct="1"/>
              <a:t>30</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blue laws.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685893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F2B11E-7F1B-4DC6-AFC9-645448034390}" type="slidenum">
              <a:rPr lang="en-US" altLang="en-US"/>
              <a:pPr eaLnBrk="1" hangingPunct="1"/>
              <a:t>31</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Some unusual laws have been enacted in an apparent attempt to keep Sunday as a holy day of rest and worship for Christians. Such laws can be found in the history of Evansville, Indiana, where hamburgers were not to be sold on Sundays, and in Louisiana, where it was unlawful to whistle on Sundays.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88951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51C571-F1BA-4B41-AF25-3ECF0D128A04}" type="slidenum">
              <a:rPr lang="en-US" altLang="en-US"/>
              <a:pPr eaLnBrk="1" hangingPunct="1"/>
              <a:t>5</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Capacity is considered a </a:t>
            </a:r>
            <a:r>
              <a:rPr lang="en-US" altLang="en-US" b="1" dirty="0">
                <a:latin typeface="Arial" panose="020B0604020202020204" pitchFamily="34" charset="0"/>
              </a:rPr>
              <a:t>rebuttable presumption</a:t>
            </a:r>
            <a:r>
              <a:rPr lang="en-US" altLang="en-US" dirty="0">
                <a:latin typeface="Arial" panose="020B0604020202020204" pitchFamily="34" charset="0"/>
              </a:rPr>
              <a:t>; that is, a defending party has the right to attack the presumption of capacity to rescind a contract. Under the current state of the law, for instance, contracts entered by a minor are voidable by the minor. The law allows minors the privilege to </a:t>
            </a:r>
            <a:r>
              <a:rPr lang="en-US" altLang="en-US" b="1" dirty="0">
                <a:latin typeface="Arial" panose="020B0604020202020204" pitchFamily="34" charset="0"/>
              </a:rPr>
              <a:t>disaffirm</a:t>
            </a:r>
            <a:r>
              <a:rPr lang="en-US" altLang="en-US" dirty="0">
                <a:latin typeface="Arial" panose="020B0604020202020204" pitchFamily="34" charset="0"/>
              </a:rPr>
              <a:t> (negate) a contract to protect them from unscrupulous adults.</a:t>
            </a:r>
          </a:p>
        </p:txBody>
      </p:sp>
    </p:spTree>
    <p:extLst>
      <p:ext uri="{BB962C8B-B14F-4D97-AF65-F5344CB8AC3E}">
        <p14:creationId xmlns:p14="http://schemas.microsoft.com/office/powerpoint/2010/main" val="40778117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AC34F1-8AAC-4DBF-BAC5-98F5F77C6B84}" type="slidenum">
              <a:rPr lang="en-US" altLang="en-US"/>
              <a:pPr eaLnBrk="1" hangingPunct="1"/>
              <a:t>32</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7515371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2283FB-A712-40B9-A34D-D285CC97B00D}" type="slidenum">
              <a:rPr lang="en-US" altLang="en-US"/>
              <a:pPr eaLnBrk="1" hangingPunct="1"/>
              <a:t>33</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public policy. See next slide.</a:t>
            </a:r>
          </a:p>
        </p:txBody>
      </p:sp>
    </p:spTree>
    <p:extLst>
      <p:ext uri="{BB962C8B-B14F-4D97-AF65-F5344CB8AC3E}">
        <p14:creationId xmlns:p14="http://schemas.microsoft.com/office/powerpoint/2010/main" val="2053007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423D5CD-D508-43E4-AA2A-6A699C505884}" type="slidenum">
              <a:rPr lang="en-US" altLang="en-US"/>
              <a:pPr eaLnBrk="1" hangingPunct="1"/>
              <a:t>34</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Thomas Wilde, Lord Chancellor of Great Britain, articulated public policy when he called it “that principle of the law which holds that no subject can lawfully do that which has a tendency to be injurious to the public, or against the public good.”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871782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11ECD2-935F-4EB0-8894-B68F463295B6}" type="slidenum">
              <a:rPr lang="en-US" altLang="en-US"/>
              <a:pPr eaLnBrk="1" hangingPunct="1"/>
              <a:t>35</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dirty="0">
                <a:latin typeface="Arial" panose="020B0604020202020204" pitchFamily="34" charset="0"/>
              </a:rPr>
              <a:t>The category also includes a promise not to prosecute someone or not to serve as a witness in a trial. Any agreement promising to perform any of these activities would be void.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96686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DBE09D-787B-4618-A58F-787FB9935517}" type="slidenum">
              <a:rPr lang="en-US" altLang="en-US"/>
              <a:pPr eaLnBrk="1" hangingPunct="1"/>
              <a:t>36</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5098132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95A5B7A-54AA-48C8-B794-7D45EE8C4B25}" type="slidenum">
              <a:rPr lang="en-US" altLang="en-US"/>
              <a:pPr eaLnBrk="1" hangingPunct="1"/>
              <a:t>37</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Thus, a debtor’s agreement to sell and transfer personal and real property to a friend or relative for far less than the actual value would be void if done for the purpose of hiding the debtor’s assets from creditors with a legal claim to them.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865317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2D5F95-4EA1-428D-AE6B-0F5C6A1852C8}" type="slidenum">
              <a:rPr lang="en-US" altLang="en-US"/>
              <a:pPr eaLnBrk="1" hangingPunct="1"/>
              <a:t>38</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i="1" dirty="0">
                <a:latin typeface="Arial" panose="020B0604020202020204" pitchFamily="34" charset="0"/>
              </a:rPr>
              <a:t>Culpa </a:t>
            </a:r>
            <a:r>
              <a:rPr lang="en-US" altLang="en-US" dirty="0">
                <a:latin typeface="Arial" panose="020B0604020202020204" pitchFamily="34" charset="0"/>
              </a:rPr>
              <a:t>means blame in Latin. Separate </a:t>
            </a:r>
            <a:r>
              <a:rPr lang="en-US" altLang="en-US" i="1" dirty="0">
                <a:latin typeface="Arial" panose="020B0604020202020204" pitchFamily="34" charset="0"/>
              </a:rPr>
              <a:t>exculpate </a:t>
            </a:r>
            <a:r>
              <a:rPr lang="en-US" altLang="en-US" dirty="0">
                <a:latin typeface="Arial" panose="020B0604020202020204" pitchFamily="34" charset="0"/>
              </a:rPr>
              <a:t>into its Latin origins (</a:t>
            </a:r>
            <a:r>
              <a:rPr lang="en-US" altLang="en-US" i="1" dirty="0">
                <a:latin typeface="Arial" panose="020B0604020202020204" pitchFamily="34" charset="0"/>
              </a:rPr>
              <a:t>ex </a:t>
            </a:r>
            <a:r>
              <a:rPr lang="en-US" altLang="en-US" dirty="0">
                <a:latin typeface="Arial" panose="020B0604020202020204" pitchFamily="34" charset="0"/>
              </a:rPr>
              <a:t>+ </a:t>
            </a:r>
            <a:r>
              <a:rPr lang="en-US" altLang="en-US" i="1" dirty="0">
                <a:latin typeface="Arial" panose="020B0604020202020204" pitchFamily="34" charset="0"/>
              </a:rPr>
              <a:t>culpa</a:t>
            </a:r>
            <a:r>
              <a:rPr lang="en-US" altLang="en-US" dirty="0">
                <a:latin typeface="Arial" panose="020B0604020202020204" pitchFamily="34" charset="0"/>
              </a:rPr>
              <a:t>) to illustrate how the word has come to refer to clearing someone of guilt.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413910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17450F4-001E-4A57-9F56-F8A27CDC5AA3}" type="slidenum">
              <a:rPr lang="en-US" altLang="en-US"/>
              <a:pPr eaLnBrk="1" hangingPunct="1"/>
              <a:t>39</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altLang="en-US" dirty="0">
                <a:latin typeface="Arial" panose="020B0604020202020204" pitchFamily="34" charset="0"/>
              </a:rPr>
              <a:t>What is reasonable is determined by a careful examination of the business being sold. For example, an agreement by the seller of a barbershop not to open a similar shop in the same community for the next three years would undoubtedly be reasonable. In contrast, the opening of a different business, over a wider geographical area, or for a longer period of time might not be allowed by the court.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506073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684FB79-ABCC-49BD-91BB-C3CF97104902}" type="slidenum">
              <a:rPr lang="en-US" altLang="en-US"/>
              <a:pPr eaLnBrk="1" hangingPunct="1"/>
              <a:t>40</a:t>
            </a:fld>
            <a:endParaRPr lang="en-US" alt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r>
              <a:rPr lang="en-US" altLang="en-US" dirty="0">
                <a:latin typeface="Arial" panose="020B0604020202020204" pitchFamily="34" charset="0"/>
              </a:rPr>
              <a:t>The objective of such a clause is to protect the present employer from an employee who might take trade secrets, customer lists, or other confidential material to a competitor. Noncompete agreements must be supported by consideration and must be reasonable in the type of work they prohibit, the length of time involved in the prohibition, and the geographical area (space) covered by the prohibition.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852507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8D3A1BD-28A8-456B-8B0A-B8041A1E2C3D}" type="slidenum">
              <a:rPr lang="en-US" altLang="en-US"/>
              <a:pPr eaLnBrk="1" hangingPunct="1"/>
              <a:t>42</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nondisclosure agreement. See next slide.</a:t>
            </a:r>
          </a:p>
        </p:txBody>
      </p:sp>
    </p:spTree>
    <p:extLst>
      <p:ext uri="{BB962C8B-B14F-4D97-AF65-F5344CB8AC3E}">
        <p14:creationId xmlns:p14="http://schemas.microsoft.com/office/powerpoint/2010/main" val="2682403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A62E89-8CE0-45B7-9FDC-556219C86174}" type="slidenum">
              <a:rPr lang="en-US" altLang="en-US"/>
              <a:pPr eaLnBrk="1" hangingPunct="1"/>
              <a:t>6</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This right exists even when the property transferred to the minor under the contract has been damaged or destroyed. A few states will deduct something from the amount due back to the minor if the goods are damaged. Most states, however, deduct nothing.</a:t>
            </a:r>
          </a:p>
        </p:txBody>
      </p:sp>
    </p:spTree>
    <p:extLst>
      <p:ext uri="{BB962C8B-B14F-4D97-AF65-F5344CB8AC3E}">
        <p14:creationId xmlns:p14="http://schemas.microsoft.com/office/powerpoint/2010/main" val="2680621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8B8D4A-62C3-49E5-BDB0-700398167184}" type="slidenum">
              <a:rPr lang="en-US" altLang="en-US"/>
              <a:pPr eaLnBrk="1" hangingPunct="1"/>
              <a:t>43</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US" altLang="en-US" dirty="0">
                <a:latin typeface="Arial" panose="020B0604020202020204" pitchFamily="34" charset="0"/>
              </a:rPr>
              <a:t>The court will generally issue an injunction to prevent the revelation or the utilization of trade secrets if the employer can convince the court that (1) the information revealed by the former employee was actually a trade secret, (2) the secret information was crucial to the running of the employer’s business, (3) the employer had the right to use the trade secret, and (4) the former employee came into possession of the trade secret while in a position of trust and confidence and in such a way that it would be unfair for the former employee to disclose that trade secret in a way that would hurt his or her former employer.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888658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EAF2B40-0DF4-43C3-BFC3-2CAC47A14D5A}" type="slidenum">
              <a:rPr lang="en-US" altLang="en-US"/>
              <a:pPr eaLnBrk="1" hangingPunct="1"/>
              <a:t>44</a:t>
            </a:fld>
            <a:endParaRPr lang="en-US" altLang="en-US" dirty="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Before beginning the section on consequences of illegality, give students examples of the types of contracts discussed. Ask them whether they feel criminal acts have been committed in the agreements listed. Have students decide if the parties to those agreements should be prosecuted on criminal charges or if the contracts should simply be dissolved.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503614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BC0EDDE-F7A6-4730-AF02-73CE855E3B0E}" type="slidenum">
              <a:rPr lang="en-US" altLang="en-US"/>
              <a:pPr eaLnBrk="1" hangingPunct="1"/>
              <a:t>45</a:t>
            </a:fld>
            <a:endParaRPr lang="en-US" alt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court will enforce the legal part but not the illegal part. As long as the main purpose of the agreement can be reached without enforcing the illegal part, the courts are likely to uphold the agreement.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2345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C28C26-A4B9-47BF-8E8A-0F5344656459}" type="slidenum">
              <a:rPr lang="en-US" altLang="en-US"/>
              <a:pPr eaLnBrk="1" hangingPunct="1"/>
              <a:t>7</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minority. See next slide.</a:t>
            </a:r>
          </a:p>
        </p:txBody>
      </p:sp>
    </p:spTree>
    <p:extLst>
      <p:ext uri="{BB962C8B-B14F-4D97-AF65-F5344CB8AC3E}">
        <p14:creationId xmlns:p14="http://schemas.microsoft.com/office/powerpoint/2010/main" val="2636198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1ECE4F0-81D1-4795-BC13-1B03ABA8DC6A}" type="slidenum">
              <a:rPr lang="en-US" altLang="en-US"/>
              <a:pPr eaLnBrk="1" hangingPunct="1"/>
              <a:t>8</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 </a:t>
            </a:r>
          </a:p>
          <a:p>
            <a:r>
              <a:rPr lang="en-US" altLang="en-US" i="1" dirty="0">
                <a:latin typeface="Arial" panose="020B0604020202020204" pitchFamily="34" charset="0"/>
              </a:rPr>
              <a:t>Minor </a:t>
            </a:r>
            <a:r>
              <a:rPr lang="en-US" altLang="en-US" dirty="0">
                <a:latin typeface="Arial" panose="020B0604020202020204" pitchFamily="34" charset="0"/>
              </a:rPr>
              <a:t>is Latin for lessor and is derived from the word </a:t>
            </a:r>
            <a:r>
              <a:rPr lang="en-US" altLang="en-US" i="1" dirty="0" err="1">
                <a:latin typeface="Arial" panose="020B0604020202020204" pitchFamily="34" charset="0"/>
              </a:rPr>
              <a:t>minimus</a:t>
            </a:r>
            <a:r>
              <a:rPr lang="en-US" altLang="en-US" dirty="0">
                <a:latin typeface="Arial" panose="020B0604020202020204" pitchFamily="34" charset="0"/>
              </a:rPr>
              <a:t>, meaning small or little. </a:t>
            </a:r>
            <a:r>
              <a:rPr lang="en-US" altLang="en-US" i="1" dirty="0">
                <a:latin typeface="Arial" panose="020B0604020202020204" pitchFamily="34" charset="0"/>
              </a:rPr>
              <a:t>Majority </a:t>
            </a:r>
            <a:r>
              <a:rPr lang="en-US" altLang="en-US" dirty="0">
                <a:latin typeface="Arial" panose="020B0604020202020204" pitchFamily="34" charset="0"/>
              </a:rPr>
              <a:t>is derived from the Early French </a:t>
            </a:r>
            <a:r>
              <a:rPr lang="en-US" altLang="en-US" i="1" dirty="0">
                <a:latin typeface="Arial" panose="020B0604020202020204" pitchFamily="34" charset="0"/>
              </a:rPr>
              <a:t>majorite, </a:t>
            </a:r>
            <a:r>
              <a:rPr lang="en-US" altLang="en-US" dirty="0">
                <a:latin typeface="Arial" panose="020B0604020202020204" pitchFamily="34" charset="0"/>
              </a:rPr>
              <a:t>a derivative of the Old Latin word </a:t>
            </a:r>
            <a:r>
              <a:rPr lang="en-US" altLang="en-US" i="1" dirty="0">
                <a:latin typeface="Arial" panose="020B0604020202020204" pitchFamily="34" charset="0"/>
              </a:rPr>
              <a:t>major</a:t>
            </a:r>
            <a:r>
              <a:rPr lang="en-US" altLang="en-US" dirty="0">
                <a:latin typeface="Arial" panose="020B0604020202020204" pitchFamily="34" charset="0"/>
              </a:rPr>
              <a:t>, meaning greater. The common term for someone who is no longer a minor is “adult,” which is derived from the Latin </a:t>
            </a:r>
            <a:r>
              <a:rPr lang="en-US" altLang="en-US" i="1" dirty="0" err="1">
                <a:latin typeface="Arial" panose="020B0604020202020204" pitchFamily="34" charset="0"/>
              </a:rPr>
              <a:t>alere</a:t>
            </a:r>
            <a:r>
              <a:rPr lang="en-US" altLang="en-US" dirty="0">
                <a:latin typeface="Arial" panose="020B0604020202020204" pitchFamily="34" charset="0"/>
              </a:rPr>
              <a:t>, which means “to nourish” or “to begin to grow.” The English words old, elder, and adolescence are also derived from the same Latin root.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7129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03F98F-8891-4DB2-8DDF-55731161D626}" type="slidenum">
              <a:rPr lang="en-US" altLang="en-US"/>
              <a:pPr eaLnBrk="1" hangingPunct="1"/>
              <a:t>9</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emancipated. See next slide.</a:t>
            </a:r>
          </a:p>
        </p:txBody>
      </p:sp>
    </p:spTree>
    <p:extLst>
      <p:ext uri="{BB962C8B-B14F-4D97-AF65-F5344CB8AC3E}">
        <p14:creationId xmlns:p14="http://schemas.microsoft.com/office/powerpoint/2010/main" val="1039285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CE6E4A3-B0C1-4FF4-AD2A-95A136481A14}" type="slidenum">
              <a:rPr lang="en-US" altLang="en-US"/>
              <a:pPr eaLnBrk="1" hangingPunct="1"/>
              <a:t>10</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Why do minors need to be protected from contractual obligations any more than adults? Have two student groups prepare and present opposing arguments on this question. Then ask students what their real opinions are on this issue. Have them defend their viewpoints.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00713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E320FE2-8F56-4D0D-B9BE-4B326B91E094}" type="slidenum">
              <a:rPr lang="en-US" altLang="en-US"/>
              <a:pPr eaLnBrk="1" hangingPunct="1"/>
              <a:t>11</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Some jurisdictions, however, do not permit the minor to get away with the lie. Some states require the minor to place the adult party to the contract in the same situation that he or she was in before the contract. Others allow the adult to use tort law, rather than contract law, to sue the minor for fraud. Some states have also enacted statutes that allow recovery against a minor who is engaged in business and who misrepresents his or her age in a commercial contract.</a:t>
            </a:r>
          </a:p>
        </p:txBody>
      </p:sp>
    </p:spTree>
    <p:extLst>
      <p:ext uri="{BB962C8B-B14F-4D97-AF65-F5344CB8AC3E}">
        <p14:creationId xmlns:p14="http://schemas.microsoft.com/office/powerpoint/2010/main" val="29520878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9" name="Picture 8">
            <a:extLst>
              <a:ext uri="{FF2B5EF4-FFF2-40B4-BE49-F238E27FC236}">
                <a16:creationId xmlns:a16="http://schemas.microsoft.com/office/drawing/2014/main" id="{1B100FB7-19D5-4076-B6CF-ED04DF4855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3447" y="326777"/>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Capacity and Legality: </a:t>
            </a:r>
            <a:br>
              <a:rPr lang="en-US" b="1" dirty="0"/>
            </a:br>
            <a:r>
              <a:rPr lang="en-US" b="1" dirty="0"/>
              <a:t>The Final Elements</a:t>
            </a:r>
          </a:p>
        </p:txBody>
      </p:sp>
      <p:sp>
        <p:nvSpPr>
          <p:cNvPr id="3" name="Subtitle 2"/>
          <p:cNvSpPr>
            <a:spLocks noGrp="1"/>
          </p:cNvSpPr>
          <p:nvPr>
            <p:ph type="subTitle" idx="1"/>
          </p:nvPr>
        </p:nvSpPr>
        <p:spPr>
          <a:xfrm>
            <a:off x="671209" y="4609707"/>
            <a:ext cx="4766553" cy="1479808"/>
          </a:xfrm>
        </p:spPr>
        <p:txBody>
          <a:bodyPr/>
          <a:lstStyle/>
          <a:p>
            <a:r>
              <a:rPr lang="en-US" dirty="0"/>
              <a:t>Chapter 10</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en-US" dirty="0"/>
              <a:t>Emancipation and Abandonment</a:t>
            </a:r>
          </a:p>
        </p:txBody>
      </p:sp>
      <p:sp>
        <p:nvSpPr>
          <p:cNvPr id="22531" name="Rectangle 5"/>
          <p:cNvSpPr>
            <a:spLocks noGrp="1" noChangeArrowheads="1"/>
          </p:cNvSpPr>
          <p:nvPr>
            <p:ph type="body" idx="1"/>
          </p:nvPr>
        </p:nvSpPr>
        <p:spPr/>
        <p:txBody>
          <a:bodyPr>
            <a:normAutofit/>
          </a:bodyPr>
          <a:lstStyle/>
          <a:p>
            <a:r>
              <a:rPr lang="en-US" altLang="en-US" dirty="0"/>
              <a:t>In some jurisdictions, minors who become </a:t>
            </a:r>
            <a:r>
              <a:rPr lang="en-US" altLang="en-US" b="1" dirty="0"/>
              <a:t>emancipated</a:t>
            </a:r>
            <a:r>
              <a:rPr lang="en-US" altLang="en-US" dirty="0"/>
              <a:t>, that is, no longer under the control of their parents, are responsible for their contracts</a:t>
            </a:r>
            <a:endParaRPr lang="en-US" altLang="en-US" sz="1000" dirty="0"/>
          </a:p>
          <a:p>
            <a:r>
              <a:rPr lang="en-US" altLang="en-US" dirty="0"/>
              <a:t>This responsibility means that they cannot void a contract, despite their apparent minority</a:t>
            </a:r>
          </a:p>
          <a:p>
            <a:r>
              <a:rPr lang="en-US" dirty="0"/>
              <a:t>In certain states, minors are allowed to ask the court for a legally sanctioned emancipation</a:t>
            </a:r>
            <a:endParaRPr lang="en-US" altLang="en-US" dirty="0"/>
          </a:p>
          <a:p>
            <a:pPr lvl="1"/>
            <a:r>
              <a:rPr lang="en-US" altLang="en-US" dirty="0"/>
              <a:t>Emancipated minors are said to have </a:t>
            </a:r>
            <a:r>
              <a:rPr lang="en-US" altLang="en-US" b="1" dirty="0"/>
              <a:t>abandoned</a:t>
            </a:r>
            <a:r>
              <a:rPr lang="en-US" altLang="en-US" dirty="0"/>
              <a:t> the usual protective shield given to them</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4196296F-1A72-45D1-8C36-A406147E297E}" type="slidenum">
              <a:rPr lang="en-US" altLang="en-US" smtClean="0"/>
              <a:pPr/>
              <a:t>10</a:t>
            </a:fld>
            <a:endParaRPr lang="en-US" altLang="en-US" dirty="0"/>
          </a:p>
        </p:txBody>
      </p:sp>
    </p:spTree>
    <p:extLst>
      <p:ext uri="{BB962C8B-B14F-4D97-AF65-F5344CB8AC3E}">
        <p14:creationId xmlns:p14="http://schemas.microsoft.com/office/powerpoint/2010/main" val="14125248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Misrepresentation of Age</a:t>
            </a:r>
          </a:p>
        </p:txBody>
      </p:sp>
      <p:sp>
        <p:nvSpPr>
          <p:cNvPr id="23555" name="Rectangle 5"/>
          <p:cNvSpPr>
            <a:spLocks noGrp="1" noChangeArrowheads="1"/>
          </p:cNvSpPr>
          <p:nvPr>
            <p:ph type="body" idx="1"/>
          </p:nvPr>
        </p:nvSpPr>
        <p:spPr/>
        <p:txBody>
          <a:bodyPr/>
          <a:lstStyle/>
          <a:p>
            <a:r>
              <a:rPr lang="en-US" altLang="en-US" dirty="0"/>
              <a:t>Minors sometimes lie about their age when making a contract </a:t>
            </a:r>
            <a:endParaRPr lang="en-US" altLang="en-US" sz="1000" dirty="0"/>
          </a:p>
          <a:p>
            <a:r>
              <a:rPr lang="en-US" altLang="en-US" dirty="0"/>
              <a:t>Despite this misrepresentation of age, most states will allow the minor to disaffirm or get out of the contract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606C919B-8BE4-46B0-B551-2580F58924D3}" type="slidenum">
              <a:rPr lang="en-US" altLang="en-US" smtClean="0"/>
              <a:pPr/>
              <a:t>11</a:t>
            </a:fld>
            <a:endParaRPr lang="en-US" altLang="en-US" dirty="0"/>
          </a:p>
        </p:txBody>
      </p:sp>
    </p:spTree>
    <p:extLst>
      <p:ext uri="{BB962C8B-B14F-4D97-AF65-F5344CB8AC3E}">
        <p14:creationId xmlns:p14="http://schemas.microsoft.com/office/powerpoint/2010/main" val="2313814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Contractual Capacity of Minors</a:t>
            </a:r>
          </a:p>
        </p:txBody>
      </p:sp>
      <p:sp>
        <p:nvSpPr>
          <p:cNvPr id="24579" name="Rectangle 5"/>
          <p:cNvSpPr>
            <a:spLocks noGrp="1" noChangeArrowheads="1"/>
          </p:cNvSpPr>
          <p:nvPr>
            <p:ph idx="1"/>
          </p:nvPr>
        </p:nvSpPr>
        <p:spPr/>
        <p:txBody>
          <a:bodyPr/>
          <a:lstStyle/>
          <a:p>
            <a:r>
              <a:rPr lang="en-US" altLang="en-US" dirty="0"/>
              <a:t>Executory contracts, those that have not been fully performed by both parties, may be repudiated by a minor at any time</a:t>
            </a:r>
          </a:p>
          <a:p>
            <a:r>
              <a:rPr lang="en-US" altLang="en-US" dirty="0"/>
              <a:t>A promise to deliver goods or render services at some future time need not be carried out by the minor who decides not to do so</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70281351-3C61-499D-B43B-0953D3E63FF1}" type="slidenum">
              <a:rPr lang="en-US" altLang="en-US" smtClean="0"/>
              <a:pPr/>
              <a:t>12</a:t>
            </a:fld>
            <a:endParaRPr lang="en-US" altLang="en-US" dirty="0"/>
          </a:p>
        </p:txBody>
      </p:sp>
    </p:spTree>
    <p:extLst>
      <p:ext uri="{BB962C8B-B14F-4D97-AF65-F5344CB8AC3E}">
        <p14:creationId xmlns:p14="http://schemas.microsoft.com/office/powerpoint/2010/main" val="1449530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Question</a:t>
            </a:r>
          </a:p>
        </p:txBody>
      </p:sp>
      <p:sp>
        <p:nvSpPr>
          <p:cNvPr id="25603" name="Rectangle 3"/>
          <p:cNvSpPr>
            <a:spLocks noGrp="1" noChangeArrowheads="1"/>
          </p:cNvSpPr>
          <p:nvPr>
            <p:ph type="body" idx="1"/>
          </p:nvPr>
        </p:nvSpPr>
        <p:spPr/>
        <p:txBody>
          <a:bodyPr/>
          <a:lstStyle/>
          <a:p>
            <a:r>
              <a:rPr lang="en-US" altLang="en-US" dirty="0"/>
              <a:t>____________ are those goods and services that are essential to a minor’s health and welfare.</a:t>
            </a:r>
          </a:p>
          <a:p>
            <a:pPr marL="912812" lvl="1" indent="-514350">
              <a:buFont typeface="+mj-lt"/>
              <a:buAutoNum type="alphaUcPeriod"/>
            </a:pPr>
            <a:r>
              <a:rPr lang="en-US" altLang="en-US" dirty="0"/>
              <a:t>Needs</a:t>
            </a:r>
          </a:p>
          <a:p>
            <a:pPr marL="912812" lvl="1" indent="-514350">
              <a:buFont typeface="+mj-lt"/>
              <a:buAutoNum type="alphaUcPeriod"/>
            </a:pPr>
            <a:r>
              <a:rPr lang="en-US" altLang="en-US" dirty="0"/>
              <a:t>Wants</a:t>
            </a:r>
          </a:p>
          <a:p>
            <a:pPr marL="912812" lvl="1" indent="-514350">
              <a:buFont typeface="+mj-lt"/>
              <a:buAutoNum type="alphaUcPeriod"/>
            </a:pPr>
            <a:r>
              <a:rPr lang="en-US" altLang="en-US" dirty="0"/>
              <a:t>Requirements</a:t>
            </a:r>
          </a:p>
          <a:p>
            <a:pPr marL="912812" lvl="1" indent="-514350">
              <a:buFont typeface="+mj-lt"/>
              <a:buAutoNum type="alphaUcPeriod"/>
            </a:pPr>
            <a:r>
              <a:rPr lang="en-US" altLang="en-US" dirty="0"/>
              <a:t>Necessaries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AB9391F4-0E3C-4EBF-B669-B81A5ECE6F57}" type="slidenum">
              <a:rPr lang="en-US" altLang="en-US" smtClean="0"/>
              <a:pPr/>
              <a:t>13</a:t>
            </a:fld>
            <a:endParaRPr lang="en-US" altLang="en-US" dirty="0"/>
          </a:p>
        </p:txBody>
      </p:sp>
    </p:spTree>
    <p:extLst>
      <p:ext uri="{BB962C8B-B14F-4D97-AF65-F5344CB8AC3E}">
        <p14:creationId xmlns:p14="http://schemas.microsoft.com/office/powerpoint/2010/main" val="1271803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en-US" dirty="0"/>
              <a:t>Contracts for Necessaries</a:t>
            </a:r>
          </a:p>
        </p:txBody>
      </p:sp>
      <p:sp>
        <p:nvSpPr>
          <p:cNvPr id="26627" name="Rectangle 5"/>
          <p:cNvSpPr>
            <a:spLocks noGrp="1" noChangeArrowheads="1"/>
          </p:cNvSpPr>
          <p:nvPr>
            <p:ph type="body" idx="1"/>
          </p:nvPr>
        </p:nvSpPr>
        <p:spPr/>
        <p:txBody>
          <a:bodyPr/>
          <a:lstStyle/>
          <a:p>
            <a:r>
              <a:rPr lang="en-US" altLang="en-US" b="1" dirty="0"/>
              <a:t>Necessaries</a:t>
            </a:r>
            <a:r>
              <a:rPr lang="en-US" altLang="en-US" dirty="0"/>
              <a:t> </a:t>
            </a:r>
          </a:p>
          <a:p>
            <a:pPr lvl="1"/>
            <a:r>
              <a:rPr lang="en-US" altLang="en-US" dirty="0"/>
              <a:t>Those goods and services that are essential to a minor’s health and welfare</a:t>
            </a:r>
          </a:p>
          <a:p>
            <a:r>
              <a:rPr lang="en-US" altLang="en-US" dirty="0"/>
              <a:t>If a minor makes a contract for necessaries, he or she will be liable for the fair value of those necessaries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18FFB9AD-495F-47C5-9124-A55235CAECC3}" type="slidenum">
              <a:rPr lang="en-US" altLang="en-US" smtClean="0"/>
              <a:pPr/>
              <a:t>14</a:t>
            </a:fld>
            <a:endParaRPr lang="en-US" altLang="en-US" dirty="0"/>
          </a:p>
        </p:txBody>
      </p:sp>
    </p:spTree>
    <p:extLst>
      <p:ext uri="{BB962C8B-B14F-4D97-AF65-F5344CB8AC3E}">
        <p14:creationId xmlns:p14="http://schemas.microsoft.com/office/powerpoint/2010/main" val="741200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r>
              <a:rPr lang="en-US" altLang="en-US" dirty="0"/>
              <a:t>Other Contracts Not Voidable</a:t>
            </a:r>
          </a:p>
        </p:txBody>
      </p:sp>
      <p:sp>
        <p:nvSpPr>
          <p:cNvPr id="27651" name="Rectangle 5"/>
          <p:cNvSpPr>
            <a:spLocks noGrp="1" noChangeArrowheads="1"/>
          </p:cNvSpPr>
          <p:nvPr>
            <p:ph type="body" idx="1"/>
          </p:nvPr>
        </p:nvSpPr>
        <p:spPr/>
        <p:txBody>
          <a:bodyPr/>
          <a:lstStyle/>
          <a:p>
            <a:r>
              <a:rPr lang="en-US" altLang="en-US" b="1" dirty="0"/>
              <a:t>Minors may not:</a:t>
            </a:r>
          </a:p>
          <a:p>
            <a:pPr lvl="1"/>
            <a:r>
              <a:rPr lang="en-US" altLang="en-US" dirty="0"/>
              <a:t>Disaffirm a valid marriage </a:t>
            </a:r>
          </a:p>
          <a:p>
            <a:pPr lvl="1"/>
            <a:r>
              <a:rPr lang="en-US" altLang="en-US" dirty="0"/>
              <a:t>Repudiate an enlistment contract in the armed forces based on a claim of incapacity to contract</a:t>
            </a:r>
          </a:p>
          <a:p>
            <a:pPr lvl="1"/>
            <a:r>
              <a:rPr lang="en-US" altLang="en-US" dirty="0"/>
              <a:t>Repudiate payments for inoculations and vaccinations required for attendance at a university or college or required in securing a visa for travel in certain foreign lands</a:t>
            </a:r>
          </a:p>
          <a:p>
            <a:pPr lvl="1"/>
            <a:r>
              <a:rPr lang="en-US" altLang="en-US" dirty="0"/>
              <a:t>Terminate contracts with banks and other financial institutions for educational loans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41294D09-6E78-4B7C-8A0F-BF90D827F6F9}" type="slidenum">
              <a:rPr lang="en-US" altLang="en-US" smtClean="0"/>
              <a:pPr/>
              <a:t>15</a:t>
            </a:fld>
            <a:endParaRPr lang="en-US" altLang="en-US" dirty="0"/>
          </a:p>
        </p:txBody>
      </p:sp>
    </p:spTree>
    <p:extLst>
      <p:ext uri="{BB962C8B-B14F-4D97-AF65-F5344CB8AC3E}">
        <p14:creationId xmlns:p14="http://schemas.microsoft.com/office/powerpoint/2010/main" val="543324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Shield or Sword Doctrine</a:t>
            </a:r>
          </a:p>
        </p:txBody>
      </p:sp>
      <p:sp>
        <p:nvSpPr>
          <p:cNvPr id="28675" name="Rectangle 3"/>
          <p:cNvSpPr>
            <a:spLocks noGrp="1" noChangeArrowheads="1"/>
          </p:cNvSpPr>
          <p:nvPr>
            <p:ph type="body" idx="1"/>
          </p:nvPr>
        </p:nvSpPr>
        <p:spPr/>
        <p:txBody>
          <a:bodyPr>
            <a:normAutofit/>
          </a:bodyPr>
          <a:lstStyle/>
          <a:p>
            <a:r>
              <a:rPr lang="en-US" altLang="en-US" dirty="0"/>
              <a:t>The right to rescind contracts is given to minors as a protective device or “shield” against those unscrupulous adults who might try to take unfair advantage of the immaturity and inexperience of minors</a:t>
            </a:r>
          </a:p>
          <a:p>
            <a:r>
              <a:rPr lang="en-US" altLang="en-US" dirty="0"/>
              <a:t>An unprincipled minor can take this safeguard, which is meant as a protective shield, and transform it into a sword that violates the rights of the other party</a:t>
            </a:r>
          </a:p>
          <a:p>
            <a:r>
              <a:rPr lang="en-US" altLang="en-US" dirty="0"/>
              <a:t>The courts can deny rescission rights to minors when they use it as a weapon against another contracting party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8304A312-24D2-4FD9-9308-46EA499166EE}" type="slidenum">
              <a:rPr lang="en-US" altLang="en-US" smtClean="0"/>
              <a:pPr/>
              <a:t>16</a:t>
            </a:fld>
            <a:endParaRPr lang="en-US" altLang="en-US" dirty="0"/>
          </a:p>
        </p:txBody>
      </p:sp>
    </p:spTree>
    <p:extLst>
      <p:ext uri="{BB962C8B-B14F-4D97-AF65-F5344CB8AC3E}">
        <p14:creationId xmlns:p14="http://schemas.microsoft.com/office/powerpoint/2010/main" val="1395402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Voidable Contracts and Innocent Third Parties</a:t>
            </a:r>
          </a:p>
        </p:txBody>
      </p:sp>
      <p:sp>
        <p:nvSpPr>
          <p:cNvPr id="29699" name="Content Placeholder 2"/>
          <p:cNvSpPr>
            <a:spLocks noGrp="1"/>
          </p:cNvSpPr>
          <p:nvPr>
            <p:ph idx="1"/>
          </p:nvPr>
        </p:nvSpPr>
        <p:spPr/>
        <p:txBody>
          <a:bodyPr/>
          <a:lstStyle/>
          <a:p>
            <a:r>
              <a:rPr lang="en-US" altLang="en-US" dirty="0"/>
              <a:t>Provisions of the UCC protect the rights of an innocent third party who purchases goods from an individual who originally purchased those same goods from a minor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A2B5086F-2948-4E88-B298-57A0F987CEAB}" type="slidenum">
              <a:rPr lang="en-US" altLang="en-US" smtClean="0"/>
              <a:pPr/>
              <a:t>17</a:t>
            </a:fld>
            <a:endParaRPr lang="en-US" altLang="en-US" dirty="0"/>
          </a:p>
        </p:txBody>
      </p:sp>
    </p:spTree>
    <p:extLst>
      <p:ext uri="{BB962C8B-B14F-4D97-AF65-F5344CB8AC3E}">
        <p14:creationId xmlns:p14="http://schemas.microsoft.com/office/powerpoint/2010/main" val="1993348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Question</a:t>
            </a:r>
          </a:p>
        </p:txBody>
      </p:sp>
      <p:sp>
        <p:nvSpPr>
          <p:cNvPr id="30723" name="Rectangle 3"/>
          <p:cNvSpPr>
            <a:spLocks noGrp="1" noChangeArrowheads="1"/>
          </p:cNvSpPr>
          <p:nvPr>
            <p:ph type="body" idx="1"/>
          </p:nvPr>
        </p:nvSpPr>
        <p:spPr/>
        <p:txBody>
          <a:bodyPr/>
          <a:lstStyle/>
          <a:p>
            <a:r>
              <a:rPr lang="en-US" altLang="en-US" dirty="0"/>
              <a:t>What is the willingness to abide by contractual obligations called?</a:t>
            </a:r>
          </a:p>
          <a:p>
            <a:pPr marL="912812" lvl="1" indent="-514350">
              <a:buFont typeface="+mj-lt"/>
              <a:buAutoNum type="alphaUcPeriod"/>
            </a:pPr>
            <a:r>
              <a:rPr lang="en-US" altLang="en-US" dirty="0"/>
              <a:t>Ratification</a:t>
            </a:r>
          </a:p>
          <a:p>
            <a:pPr marL="912812" lvl="1" indent="-514350">
              <a:buFont typeface="+mj-lt"/>
              <a:buAutoNum type="alphaUcPeriod"/>
            </a:pPr>
            <a:r>
              <a:rPr lang="en-US" altLang="en-US" dirty="0"/>
              <a:t>Authorization</a:t>
            </a:r>
          </a:p>
          <a:p>
            <a:pPr marL="912812" lvl="1" indent="-514350">
              <a:buFont typeface="+mj-lt"/>
              <a:buAutoNum type="alphaUcPeriod"/>
            </a:pPr>
            <a:r>
              <a:rPr lang="en-US" altLang="en-US" dirty="0"/>
              <a:t>Confirmation</a:t>
            </a:r>
          </a:p>
          <a:p>
            <a:pPr marL="912812" lvl="1" indent="-514350">
              <a:buFont typeface="+mj-lt"/>
              <a:buAutoNum type="alphaUcPeriod"/>
            </a:pPr>
            <a:r>
              <a:rPr lang="en-US" altLang="en-US" dirty="0"/>
              <a:t>Authentication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56907765-23A3-4365-BD9E-78539670695A}" type="slidenum">
              <a:rPr lang="en-US" altLang="en-US" smtClean="0"/>
              <a:pPr/>
              <a:t>18</a:t>
            </a:fld>
            <a:endParaRPr lang="en-US" altLang="en-US" dirty="0"/>
          </a:p>
        </p:txBody>
      </p:sp>
    </p:spTree>
    <p:extLst>
      <p:ext uri="{BB962C8B-B14F-4D97-AF65-F5344CB8AC3E}">
        <p14:creationId xmlns:p14="http://schemas.microsoft.com/office/powerpoint/2010/main" val="2533751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Ratification and Disaffirmance</a:t>
            </a:r>
          </a:p>
        </p:txBody>
      </p:sp>
      <p:sp>
        <p:nvSpPr>
          <p:cNvPr id="31747" name="Rectangle 5"/>
          <p:cNvSpPr>
            <a:spLocks noGrp="1" noChangeArrowheads="1"/>
          </p:cNvSpPr>
          <p:nvPr>
            <p:ph type="body" idx="1"/>
          </p:nvPr>
        </p:nvSpPr>
        <p:spPr/>
        <p:txBody>
          <a:bodyPr/>
          <a:lstStyle/>
          <a:p>
            <a:r>
              <a:rPr lang="en-US" altLang="en-US" b="1" dirty="0"/>
              <a:t>Ratification</a:t>
            </a:r>
          </a:p>
          <a:p>
            <a:pPr lvl="1"/>
            <a:r>
              <a:rPr lang="en-US" altLang="en-US" dirty="0"/>
              <a:t>The willingness to abide by contractual obligations</a:t>
            </a:r>
          </a:p>
          <a:p>
            <a:pPr lvl="1"/>
            <a:r>
              <a:rPr lang="en-US" altLang="en-US" dirty="0"/>
              <a:t>Also called </a:t>
            </a:r>
            <a:r>
              <a:rPr lang="en-US" altLang="en-US" b="1" dirty="0"/>
              <a:t>affirmance</a:t>
            </a:r>
          </a:p>
          <a:p>
            <a:r>
              <a:rPr lang="en-US" altLang="en-US" dirty="0"/>
              <a:t>Disaffirmance</a:t>
            </a:r>
          </a:p>
          <a:p>
            <a:pPr lvl="1"/>
            <a:r>
              <a:rPr lang="en-US" altLang="en-US" dirty="0"/>
              <a:t>May be implied by the acts of an individual after achieving majority, such as by a failure to make an installment payment</a:t>
            </a:r>
          </a:p>
          <a:p>
            <a:pPr lvl="1"/>
            <a:r>
              <a:rPr lang="en-US" altLang="en-US" dirty="0"/>
              <a:t>May be by an oral or written declaration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E355EF67-4D71-4EAD-BC08-E4A262F3023C}" type="slidenum">
              <a:rPr lang="en-US" altLang="en-US" smtClean="0"/>
              <a:pPr/>
              <a:t>19</a:t>
            </a:fld>
            <a:endParaRPr lang="en-US" altLang="en-US" dirty="0"/>
          </a:p>
        </p:txBody>
      </p:sp>
    </p:spTree>
    <p:extLst>
      <p:ext uri="{BB962C8B-B14F-4D97-AF65-F5344CB8AC3E}">
        <p14:creationId xmlns:p14="http://schemas.microsoft.com/office/powerpoint/2010/main" val="28386138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type="body" idx="1"/>
          </p:nvPr>
        </p:nvSpPr>
        <p:spPr/>
        <p:txBody>
          <a:bodyPr/>
          <a:lstStyle/>
          <a:p>
            <a:pPr marL="514350" indent="-514350">
              <a:buFont typeface="+mj-lt"/>
              <a:buAutoNum type="arabicPeriod"/>
            </a:pPr>
            <a:r>
              <a:rPr lang="en-US" altLang="en-US" dirty="0"/>
              <a:t>Identify the age of minority and the age of majority</a:t>
            </a:r>
          </a:p>
          <a:p>
            <a:pPr marL="514350" indent="-514350">
              <a:buFont typeface="+mj-lt"/>
              <a:buAutoNum type="arabicPeriod"/>
            </a:pPr>
            <a:r>
              <a:rPr lang="en-US" altLang="en-US" dirty="0"/>
              <a:t>Explain the legal status of a contract made by a minor</a:t>
            </a:r>
          </a:p>
          <a:p>
            <a:pPr marL="514350" indent="-514350">
              <a:buFont typeface="+mj-lt"/>
              <a:buAutoNum type="arabicPeriod"/>
            </a:pPr>
            <a:r>
              <a:rPr lang="en-US" altLang="en-US" dirty="0"/>
              <a:t>Differentiate between ratification and disaffirmance</a:t>
            </a:r>
          </a:p>
          <a:p>
            <a:pPr marL="514350" indent="-514350">
              <a:buFont typeface="+mj-lt"/>
              <a:buAutoNum type="arabicPeriod"/>
            </a:pPr>
            <a:r>
              <a:rPr lang="en-US" altLang="en-US" dirty="0"/>
              <a:t>Identify the effects of mental impairment on a contract</a:t>
            </a:r>
          </a:p>
          <a:p>
            <a:pPr marL="514350" indent="-514350">
              <a:buFont typeface="+mj-lt"/>
              <a:buAutoNum type="arabicPeriod"/>
            </a:pPr>
            <a:r>
              <a:rPr lang="en-US" altLang="en-US" dirty="0"/>
              <a:t>Discuss the contractual capacity of a drugged or intoxicated person</a:t>
            </a:r>
          </a:p>
        </p:txBody>
      </p:sp>
      <p:sp>
        <p:nvSpPr>
          <p:cNvPr id="143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1BADE790-9DB9-4BD8-807F-1FB8E7D130C6}" type="slidenum">
              <a:rPr lang="en-US" altLang="en-US" smtClean="0"/>
              <a:pPr/>
              <a:t>2</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946252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Question</a:t>
            </a:r>
          </a:p>
        </p:txBody>
      </p:sp>
      <p:sp>
        <p:nvSpPr>
          <p:cNvPr id="32771" name="Rectangle 3"/>
          <p:cNvSpPr>
            <a:spLocks noGrp="1" noChangeArrowheads="1"/>
          </p:cNvSpPr>
          <p:nvPr>
            <p:ph type="body" idx="1"/>
          </p:nvPr>
        </p:nvSpPr>
        <p:spPr/>
        <p:txBody>
          <a:bodyPr/>
          <a:lstStyle/>
          <a:p>
            <a:r>
              <a:rPr lang="en-US" altLang="en-US" dirty="0"/>
              <a:t>Which of the following is an example of a capacity problem?</a:t>
            </a:r>
          </a:p>
          <a:p>
            <a:pPr marL="912812" lvl="1" indent="-514350">
              <a:buFont typeface="+mj-lt"/>
              <a:buAutoNum type="alphaUcPeriod"/>
            </a:pPr>
            <a:r>
              <a:rPr lang="en-US" altLang="en-US" dirty="0"/>
              <a:t>Persons mentally impaired </a:t>
            </a:r>
          </a:p>
          <a:p>
            <a:pPr marL="912812" lvl="1" indent="-514350">
              <a:buFont typeface="+mj-lt"/>
              <a:buAutoNum type="alphaUcPeriod"/>
            </a:pPr>
            <a:r>
              <a:rPr lang="en-US" altLang="en-US" dirty="0"/>
              <a:t>Persons legally insane </a:t>
            </a:r>
          </a:p>
          <a:p>
            <a:pPr marL="912812" lvl="1" indent="-514350">
              <a:buFont typeface="+mj-lt"/>
              <a:buAutoNum type="alphaUcPeriod"/>
            </a:pPr>
            <a:r>
              <a:rPr lang="en-US" altLang="en-US" dirty="0"/>
              <a:t>Persons drugged or intoxicated</a:t>
            </a:r>
          </a:p>
          <a:p>
            <a:pPr marL="912812" lvl="1" indent="-514350">
              <a:buFont typeface="+mj-lt"/>
              <a:buAutoNum type="alphaUcPeriod"/>
            </a:pPr>
            <a:r>
              <a:rPr lang="en-US" altLang="en-US" dirty="0"/>
              <a:t>All of the above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75C81213-0BE3-4844-A587-4861EF0C3393}" type="slidenum">
              <a:rPr lang="en-US" altLang="en-US" smtClean="0"/>
              <a:pPr/>
              <a:t>20</a:t>
            </a:fld>
            <a:endParaRPr lang="en-US" altLang="en-US" dirty="0"/>
          </a:p>
        </p:txBody>
      </p:sp>
    </p:spTree>
    <p:extLst>
      <p:ext uri="{BB962C8B-B14F-4D97-AF65-F5344CB8AC3E}">
        <p14:creationId xmlns:p14="http://schemas.microsoft.com/office/powerpoint/2010/main" val="380398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Other Capacity Problems</a:t>
            </a:r>
          </a:p>
        </p:txBody>
      </p:sp>
      <p:sp>
        <p:nvSpPr>
          <p:cNvPr id="33795" name="Rectangle 3"/>
          <p:cNvSpPr>
            <a:spLocks noGrp="1" noChangeArrowheads="1"/>
          </p:cNvSpPr>
          <p:nvPr>
            <p:ph type="body" idx="1"/>
          </p:nvPr>
        </p:nvSpPr>
        <p:spPr/>
        <p:txBody>
          <a:bodyPr/>
          <a:lstStyle/>
          <a:p>
            <a:r>
              <a:rPr lang="en-US" altLang="en-US" dirty="0"/>
              <a:t>Persons mentally impaired </a:t>
            </a:r>
          </a:p>
          <a:p>
            <a:r>
              <a:rPr lang="en-US" altLang="en-US" dirty="0"/>
              <a:t>Persons legally insane </a:t>
            </a:r>
          </a:p>
          <a:p>
            <a:r>
              <a:rPr lang="en-US" altLang="en-US" dirty="0"/>
              <a:t>Persons drugged or intoxicated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3DB7CDE4-9558-4620-BADD-4F35C2AE36CE}" type="slidenum">
              <a:rPr lang="en-US" altLang="en-US" smtClean="0"/>
              <a:pPr/>
              <a:t>21</a:t>
            </a:fld>
            <a:endParaRPr lang="en-US" altLang="en-US" dirty="0"/>
          </a:p>
        </p:txBody>
      </p:sp>
    </p:spTree>
    <p:extLst>
      <p:ext uri="{BB962C8B-B14F-4D97-AF65-F5344CB8AC3E}">
        <p14:creationId xmlns:p14="http://schemas.microsoft.com/office/powerpoint/2010/main" val="41256409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Agreements to Engage in Unlawful Activity</a:t>
            </a:r>
          </a:p>
        </p:txBody>
      </p:sp>
      <p:sp>
        <p:nvSpPr>
          <p:cNvPr id="34819" name="Rectangle 3"/>
          <p:cNvSpPr>
            <a:spLocks noGrp="1" noChangeArrowheads="1"/>
          </p:cNvSpPr>
          <p:nvPr>
            <p:ph type="body" idx="1"/>
          </p:nvPr>
        </p:nvSpPr>
        <p:spPr/>
        <p:txBody>
          <a:bodyPr/>
          <a:lstStyle/>
          <a:p>
            <a:pPr marL="407988"/>
            <a:r>
              <a:rPr lang="en-US" altLang="en-US" dirty="0"/>
              <a:t>The court will leave the parties to an illegal agreement where they placed themselves</a:t>
            </a:r>
          </a:p>
          <a:p>
            <a:pPr marL="407988"/>
            <a:r>
              <a:rPr lang="en-US" altLang="en-US" dirty="0"/>
              <a:t>If an illegal agreement is still executory, the court will not order it performed or award damages for breach of contract</a:t>
            </a:r>
          </a:p>
          <a:p>
            <a:pPr marL="407988"/>
            <a:r>
              <a:rPr lang="en-US" altLang="en-US" dirty="0"/>
              <a:t>If the illegal agreement has been executed, the court will not award damages or assist in having it annulled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CA41916F-EE37-429F-A483-081D667EFB81}" type="slidenum">
              <a:rPr lang="en-US" altLang="en-US" smtClean="0"/>
              <a:pPr/>
              <a:t>22</a:t>
            </a:fld>
            <a:endParaRPr lang="en-US" altLang="en-US" dirty="0"/>
          </a:p>
        </p:txBody>
      </p:sp>
    </p:spTree>
    <p:extLst>
      <p:ext uri="{BB962C8B-B14F-4D97-AF65-F5344CB8AC3E}">
        <p14:creationId xmlns:p14="http://schemas.microsoft.com/office/powerpoint/2010/main" val="7403805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r>
              <a:rPr lang="en-US" altLang="en-US" dirty="0"/>
              <a:t>Agreements to Commit Torts and Crimes</a:t>
            </a:r>
          </a:p>
        </p:txBody>
      </p:sp>
      <p:sp>
        <p:nvSpPr>
          <p:cNvPr id="35843" name="Rectangle 5"/>
          <p:cNvSpPr>
            <a:spLocks noGrp="1" noChangeArrowheads="1"/>
          </p:cNvSpPr>
          <p:nvPr>
            <p:ph type="body" idx="1"/>
          </p:nvPr>
        </p:nvSpPr>
        <p:spPr/>
        <p:txBody>
          <a:bodyPr/>
          <a:lstStyle/>
          <a:p>
            <a:r>
              <a:rPr lang="en-US" altLang="en-US" dirty="0"/>
              <a:t>The law will not uphold any contract that obligates one of the parties to commit a tort</a:t>
            </a:r>
          </a:p>
          <a:p>
            <a:r>
              <a:rPr lang="en-US" altLang="en-US" dirty="0"/>
              <a:t>The law cannot lend its approval to a contract that breaks the law, no matter how complete it is in relation to the elements of a valid contract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7B88869F-8361-4C37-A2D0-569B500224CB}" type="slidenum">
              <a:rPr lang="en-US" altLang="en-US" smtClean="0"/>
              <a:pPr/>
              <a:t>23</a:t>
            </a:fld>
            <a:endParaRPr lang="en-US" altLang="en-US" dirty="0"/>
          </a:p>
        </p:txBody>
      </p:sp>
    </p:spTree>
    <p:extLst>
      <p:ext uri="{BB962C8B-B14F-4D97-AF65-F5344CB8AC3E}">
        <p14:creationId xmlns:p14="http://schemas.microsoft.com/office/powerpoint/2010/main" val="21498158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dirty="0"/>
              <a:t>Agreements Illegal under Statutory Law</a:t>
            </a:r>
          </a:p>
        </p:txBody>
      </p:sp>
      <p:sp>
        <p:nvSpPr>
          <p:cNvPr id="36867" name="Rectangle 5"/>
          <p:cNvSpPr>
            <a:spLocks noGrp="1" noChangeArrowheads="1"/>
          </p:cNvSpPr>
          <p:nvPr>
            <p:ph type="body" idx="1"/>
          </p:nvPr>
        </p:nvSpPr>
        <p:spPr/>
        <p:txBody>
          <a:bodyPr/>
          <a:lstStyle/>
          <a:p>
            <a:r>
              <a:rPr lang="en-US" altLang="en-US" dirty="0"/>
              <a:t>These activities include usurious agreements, wagering agreements, unlicensed agreements, unconscionable agreements, and Sunday (Sabbath) agreements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EFA7D1A1-E1FE-4149-A86D-A392B89192B1}" type="slidenum">
              <a:rPr lang="en-US" altLang="en-US" smtClean="0"/>
              <a:pPr/>
              <a:t>24</a:t>
            </a:fld>
            <a:endParaRPr lang="en-US" altLang="en-US" dirty="0"/>
          </a:p>
        </p:txBody>
      </p:sp>
    </p:spTree>
    <p:extLst>
      <p:ext uri="{BB962C8B-B14F-4D97-AF65-F5344CB8AC3E}">
        <p14:creationId xmlns:p14="http://schemas.microsoft.com/office/powerpoint/2010/main" val="16162726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Question</a:t>
            </a:r>
          </a:p>
        </p:txBody>
      </p:sp>
      <p:sp>
        <p:nvSpPr>
          <p:cNvPr id="37891" name="Rectangle 3"/>
          <p:cNvSpPr>
            <a:spLocks noGrp="1" noChangeArrowheads="1"/>
          </p:cNvSpPr>
          <p:nvPr>
            <p:ph type="body" idx="1"/>
          </p:nvPr>
        </p:nvSpPr>
        <p:spPr/>
        <p:txBody>
          <a:bodyPr/>
          <a:lstStyle/>
          <a:p>
            <a:r>
              <a:rPr lang="en-US" altLang="en-US" dirty="0"/>
              <a:t>What is the illegal practice of charging more than the amount of interest allowed by law called?</a:t>
            </a:r>
          </a:p>
          <a:p>
            <a:pPr marL="912812" lvl="1" indent="-514350">
              <a:buFont typeface="+mj-lt"/>
              <a:buAutoNum type="alphaUcPeriod"/>
            </a:pPr>
            <a:r>
              <a:rPr lang="en-US" altLang="en-US" dirty="0"/>
              <a:t>Consternation</a:t>
            </a:r>
          </a:p>
          <a:p>
            <a:pPr marL="912812" lvl="1" indent="-514350">
              <a:buFont typeface="+mj-lt"/>
              <a:buAutoNum type="alphaUcPeriod"/>
            </a:pPr>
            <a:r>
              <a:rPr lang="en-US" altLang="en-US" dirty="0"/>
              <a:t>Usury</a:t>
            </a:r>
          </a:p>
          <a:p>
            <a:pPr marL="912812" lvl="1" indent="-514350">
              <a:buFont typeface="+mj-lt"/>
              <a:buAutoNum type="alphaUcPeriod"/>
            </a:pPr>
            <a:r>
              <a:rPr lang="en-US" altLang="en-US" dirty="0"/>
              <a:t>Mortgaging</a:t>
            </a:r>
          </a:p>
          <a:p>
            <a:pPr marL="912812" lvl="1" indent="-514350">
              <a:buFont typeface="+mj-lt"/>
              <a:buAutoNum type="alphaUcPeriod"/>
            </a:pPr>
            <a:r>
              <a:rPr lang="en-US" altLang="en-US" dirty="0"/>
              <a:t>Affirmation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91F111C0-EE5C-4B30-9F13-5D35244CFAA8}" type="slidenum">
              <a:rPr lang="en-US" altLang="en-US" smtClean="0"/>
              <a:pPr/>
              <a:t>25</a:t>
            </a:fld>
            <a:endParaRPr lang="en-US" altLang="en-US" dirty="0"/>
          </a:p>
        </p:txBody>
      </p:sp>
    </p:spTree>
    <p:extLst>
      <p:ext uri="{BB962C8B-B14F-4D97-AF65-F5344CB8AC3E}">
        <p14:creationId xmlns:p14="http://schemas.microsoft.com/office/powerpoint/2010/main" val="11891516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en-US" altLang="en-US" dirty="0"/>
              <a:t>Usurious Agreements</a:t>
            </a:r>
          </a:p>
        </p:txBody>
      </p:sp>
      <p:sp>
        <p:nvSpPr>
          <p:cNvPr id="38915" name="Rectangle 5"/>
          <p:cNvSpPr>
            <a:spLocks noGrp="1" noChangeArrowheads="1"/>
          </p:cNvSpPr>
          <p:nvPr>
            <p:ph type="body" idx="1"/>
          </p:nvPr>
        </p:nvSpPr>
        <p:spPr/>
        <p:txBody>
          <a:bodyPr/>
          <a:lstStyle/>
          <a:p>
            <a:r>
              <a:rPr lang="en-US" altLang="en-US" b="1" dirty="0"/>
              <a:t>Usury </a:t>
            </a:r>
          </a:p>
          <a:p>
            <a:pPr lvl="1"/>
            <a:r>
              <a:rPr lang="en-US" altLang="en-US" dirty="0"/>
              <a:t>The illegal practice of charging more than the amount of interest allowed by law</a:t>
            </a:r>
          </a:p>
          <a:p>
            <a:r>
              <a:rPr lang="en-US" altLang="en-US" dirty="0"/>
              <a:t>Special statutes, however, allow small loan companies, pawn shops, and other lending agencies that accept high-risk applicants for credit to charge a higher rate of interest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B5B2CB5B-7841-45AA-92E1-B4F9A533FA9A}" type="slidenum">
              <a:rPr lang="en-US" altLang="en-US" smtClean="0"/>
              <a:pPr/>
              <a:t>26</a:t>
            </a:fld>
            <a:endParaRPr lang="en-US" altLang="en-US" dirty="0"/>
          </a:p>
        </p:txBody>
      </p:sp>
    </p:spTree>
    <p:extLst>
      <p:ext uri="{BB962C8B-B14F-4D97-AF65-F5344CB8AC3E}">
        <p14:creationId xmlns:p14="http://schemas.microsoft.com/office/powerpoint/2010/main" val="962629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r>
              <a:rPr lang="en-US" altLang="en-US" dirty="0"/>
              <a:t>Wagering Agreements</a:t>
            </a:r>
          </a:p>
        </p:txBody>
      </p:sp>
      <p:sp>
        <p:nvSpPr>
          <p:cNvPr id="39939" name="Rectangle 5"/>
          <p:cNvSpPr>
            <a:spLocks noGrp="1" noChangeArrowheads="1"/>
          </p:cNvSpPr>
          <p:nvPr>
            <p:ph type="body" idx="1"/>
          </p:nvPr>
        </p:nvSpPr>
        <p:spPr/>
        <p:txBody>
          <a:bodyPr/>
          <a:lstStyle/>
          <a:p>
            <a:r>
              <a:rPr lang="en-US" altLang="en-US" dirty="0"/>
              <a:t>Any agreement or promise concerning a wager or some other form of gambling is invalid and may not be enforced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4B92D327-7DED-4B77-823F-DF8C20C7C749}" type="slidenum">
              <a:rPr lang="en-US" altLang="en-US" smtClean="0"/>
              <a:pPr/>
              <a:t>27</a:t>
            </a:fld>
            <a:endParaRPr lang="en-US" altLang="en-US" dirty="0"/>
          </a:p>
        </p:txBody>
      </p:sp>
    </p:spTree>
    <p:extLst>
      <p:ext uri="{BB962C8B-B14F-4D97-AF65-F5344CB8AC3E}">
        <p14:creationId xmlns:p14="http://schemas.microsoft.com/office/powerpoint/2010/main" val="3975982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r>
              <a:rPr lang="en-US" altLang="en-US" dirty="0"/>
              <a:t>Unlicensed Agreements</a:t>
            </a:r>
          </a:p>
        </p:txBody>
      </p:sp>
      <p:sp>
        <p:nvSpPr>
          <p:cNvPr id="40963" name="Rectangle 5"/>
          <p:cNvSpPr>
            <a:spLocks noGrp="1" noChangeArrowheads="1"/>
          </p:cNvSpPr>
          <p:nvPr>
            <p:ph type="body" idx="1"/>
          </p:nvPr>
        </p:nvSpPr>
        <p:spPr/>
        <p:txBody>
          <a:bodyPr/>
          <a:lstStyle/>
          <a:p>
            <a:r>
              <a:rPr lang="en-US" altLang="en-US" dirty="0"/>
              <a:t>Certain businesses and professions must be licensed before they are allowed to operate legally </a:t>
            </a:r>
          </a:p>
          <a:p>
            <a:r>
              <a:rPr lang="en-US" altLang="en-US" dirty="0"/>
              <a:t>One reason for requiring a license is to provide a source of revenue, part of which is used to supervise the business or profession being licensed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79D980AE-3494-474F-B882-15EDC6044D7B}" type="slidenum">
              <a:rPr lang="en-US" altLang="en-US" smtClean="0"/>
              <a:pPr/>
              <a:t>28</a:t>
            </a:fld>
            <a:endParaRPr lang="en-US" altLang="en-US" dirty="0"/>
          </a:p>
        </p:txBody>
      </p:sp>
    </p:spTree>
    <p:extLst>
      <p:ext uri="{BB962C8B-B14F-4D97-AF65-F5344CB8AC3E}">
        <p14:creationId xmlns:p14="http://schemas.microsoft.com/office/powerpoint/2010/main" val="21561141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altLang="en-US" dirty="0"/>
              <a:t>Unconscionable Agreements</a:t>
            </a:r>
          </a:p>
        </p:txBody>
      </p:sp>
      <p:sp>
        <p:nvSpPr>
          <p:cNvPr id="41987" name="Rectangle 5"/>
          <p:cNvSpPr>
            <a:spLocks noGrp="1" noChangeArrowheads="1"/>
          </p:cNvSpPr>
          <p:nvPr>
            <p:ph idx="1"/>
          </p:nvPr>
        </p:nvSpPr>
        <p:spPr/>
        <p:txBody>
          <a:bodyPr/>
          <a:lstStyle/>
          <a:p>
            <a:r>
              <a:rPr lang="en-US" altLang="en-US" dirty="0"/>
              <a:t>A court will not enforce a contract or any part of a contract that it regards as unconscionable</a:t>
            </a:r>
          </a:p>
          <a:p>
            <a:r>
              <a:rPr lang="en-US" altLang="en-US" dirty="0"/>
              <a:t>An agreement is considered unconscionable if its terms are so grossly unfair that they shock the court’s conscience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57E1D9E5-7732-4FE5-BE4C-A6A10103C0D6}" type="slidenum">
              <a:rPr lang="en-US" altLang="en-US" smtClean="0"/>
              <a:pPr/>
              <a:t>29</a:t>
            </a:fld>
            <a:endParaRPr lang="en-US" altLang="en-US" dirty="0"/>
          </a:p>
        </p:txBody>
      </p:sp>
    </p:spTree>
    <p:extLst>
      <p:ext uri="{BB962C8B-B14F-4D97-AF65-F5344CB8AC3E}">
        <p14:creationId xmlns:p14="http://schemas.microsoft.com/office/powerpoint/2010/main" val="39396974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idx="1"/>
          </p:nvPr>
        </p:nvSpPr>
        <p:spPr/>
        <p:txBody>
          <a:bodyPr/>
          <a:lstStyle/>
          <a:p>
            <a:pPr marL="514350" indent="-514350">
              <a:buFont typeface="+mj-lt"/>
              <a:buAutoNum type="arabicPeriod" startAt="6"/>
            </a:pPr>
            <a:r>
              <a:rPr lang="en-US" altLang="en-US" dirty="0"/>
              <a:t>Explain the legality of agreements to commit torts and crimes</a:t>
            </a:r>
          </a:p>
          <a:p>
            <a:pPr marL="514350" indent="-514350">
              <a:buFont typeface="+mj-lt"/>
              <a:buAutoNum type="arabicPeriod" startAt="6"/>
            </a:pPr>
            <a:r>
              <a:rPr lang="en-US" altLang="en-US" dirty="0"/>
              <a:t>Identify those agreements made illegal under statutory law</a:t>
            </a:r>
          </a:p>
          <a:p>
            <a:pPr marL="514350" indent="-514350">
              <a:buFont typeface="+mj-lt"/>
              <a:buAutoNum type="arabicPeriod" startAt="6"/>
            </a:pPr>
            <a:r>
              <a:rPr lang="en-US" altLang="en-US" dirty="0"/>
              <a:t>Enumerate those agreements contrary to public policy</a:t>
            </a:r>
          </a:p>
          <a:p>
            <a:pPr marL="514350" indent="-514350">
              <a:buFont typeface="+mj-lt"/>
              <a:buAutoNum type="arabicPeriod" startAt="6"/>
            </a:pPr>
            <a:r>
              <a:rPr lang="en-US" altLang="en-US" dirty="0"/>
              <a:t>Explain what happens under the doctrine of </a:t>
            </a:r>
            <a:r>
              <a:rPr lang="en-US" altLang="en-US" i="1" dirty="0"/>
              <a:t>in </a:t>
            </a:r>
            <a:r>
              <a:rPr lang="en-US" altLang="en-US" i="1" dirty="0" err="1"/>
              <a:t>pari</a:t>
            </a:r>
            <a:r>
              <a:rPr lang="en-US" altLang="en-US" i="1" dirty="0"/>
              <a:t> delicto</a:t>
            </a:r>
            <a:endParaRPr lang="en-US" altLang="en-US" dirty="0"/>
          </a:p>
          <a:p>
            <a:pPr marL="514350" indent="-514350">
              <a:buFont typeface="+mj-lt"/>
              <a:buAutoNum type="arabicPeriod" startAt="6"/>
            </a:pPr>
            <a:r>
              <a:rPr lang="en-US" altLang="en-US" dirty="0"/>
              <a:t>Explain the effects of illegality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9A44F83B-A9AF-4E9B-9843-90B60743DD3A}" type="slidenum">
              <a:rPr lang="en-US" altLang="en-US" smtClean="0"/>
              <a:pPr/>
              <a:t>3</a:t>
            </a:fld>
            <a:endParaRPr lang="en-US" altLang="en-US" dirty="0"/>
          </a:p>
        </p:txBody>
      </p:sp>
    </p:spTree>
    <p:extLst>
      <p:ext uri="{BB962C8B-B14F-4D97-AF65-F5344CB8AC3E}">
        <p14:creationId xmlns:p14="http://schemas.microsoft.com/office/powerpoint/2010/main" val="11318921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Question</a:t>
            </a:r>
          </a:p>
        </p:txBody>
      </p:sp>
      <p:sp>
        <p:nvSpPr>
          <p:cNvPr id="43011" name="Rectangle 3"/>
          <p:cNvSpPr>
            <a:spLocks noGrp="1" noChangeArrowheads="1"/>
          </p:cNvSpPr>
          <p:nvPr>
            <p:ph type="body" idx="1"/>
          </p:nvPr>
        </p:nvSpPr>
        <p:spPr/>
        <p:txBody>
          <a:bodyPr/>
          <a:lstStyle/>
          <a:p>
            <a:r>
              <a:rPr lang="en-US" altLang="en-US" dirty="0"/>
              <a:t>____________ are local ordinances that regulate the making and performing of contracts on Sunday.</a:t>
            </a:r>
          </a:p>
          <a:p>
            <a:pPr marL="912812" lvl="1" indent="-514350">
              <a:buFont typeface="+mj-lt"/>
              <a:buAutoNum type="alphaUcPeriod"/>
            </a:pPr>
            <a:r>
              <a:rPr lang="en-US" altLang="en-US" dirty="0"/>
              <a:t>Red laws</a:t>
            </a:r>
          </a:p>
          <a:p>
            <a:pPr marL="912812" lvl="1" indent="-514350">
              <a:buFont typeface="+mj-lt"/>
              <a:buAutoNum type="alphaUcPeriod"/>
            </a:pPr>
            <a:r>
              <a:rPr lang="en-US" altLang="en-US" dirty="0"/>
              <a:t>Green laws</a:t>
            </a:r>
          </a:p>
          <a:p>
            <a:pPr marL="912812" lvl="1" indent="-514350">
              <a:buFont typeface="+mj-lt"/>
              <a:buAutoNum type="alphaUcPeriod"/>
            </a:pPr>
            <a:r>
              <a:rPr lang="en-US" altLang="en-US" dirty="0"/>
              <a:t>Blew laws</a:t>
            </a:r>
          </a:p>
          <a:p>
            <a:pPr marL="912812" lvl="1" indent="-514350">
              <a:buFont typeface="+mj-lt"/>
              <a:buAutoNum type="alphaUcPeriod"/>
            </a:pPr>
            <a:r>
              <a:rPr lang="en-US" altLang="en-US" dirty="0"/>
              <a:t>Blue laws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9AA723D8-9A0A-41FB-BEDD-3E9B8D825CED}" type="slidenum">
              <a:rPr lang="en-US" altLang="en-US" smtClean="0"/>
              <a:pPr/>
              <a:t>30</a:t>
            </a:fld>
            <a:endParaRPr lang="en-US" altLang="en-US" dirty="0"/>
          </a:p>
        </p:txBody>
      </p:sp>
    </p:spTree>
    <p:extLst>
      <p:ext uri="{BB962C8B-B14F-4D97-AF65-F5344CB8AC3E}">
        <p14:creationId xmlns:p14="http://schemas.microsoft.com/office/powerpoint/2010/main" val="23211745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Sunday Agreements</a:t>
            </a:r>
          </a:p>
        </p:txBody>
      </p:sp>
      <p:sp>
        <p:nvSpPr>
          <p:cNvPr id="44035" name="Rectangle 5"/>
          <p:cNvSpPr>
            <a:spLocks noGrp="1" noChangeArrowheads="1"/>
          </p:cNvSpPr>
          <p:nvPr>
            <p:ph type="body" idx="1"/>
          </p:nvPr>
        </p:nvSpPr>
        <p:spPr/>
        <p:txBody>
          <a:bodyPr/>
          <a:lstStyle/>
          <a:p>
            <a:r>
              <a:rPr lang="en-US" altLang="en-US" dirty="0"/>
              <a:t>State statutes and local ordinances that regulate the making and performing of contracts on Sunday </a:t>
            </a:r>
          </a:p>
          <a:p>
            <a:r>
              <a:rPr lang="en-US" altLang="en-US" dirty="0"/>
              <a:t>Usually called </a:t>
            </a:r>
            <a:r>
              <a:rPr lang="en-US" altLang="en-US" b="1" dirty="0"/>
              <a:t>blue laws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5012D106-5BC1-4497-B697-355E3149C020}" type="slidenum">
              <a:rPr lang="en-US" altLang="en-US" smtClean="0"/>
              <a:pPr/>
              <a:t>31</a:t>
            </a:fld>
            <a:endParaRPr lang="en-US" altLang="en-US" dirty="0"/>
          </a:p>
        </p:txBody>
      </p:sp>
    </p:spTree>
    <p:extLst>
      <p:ext uri="{BB962C8B-B14F-4D97-AF65-F5344CB8AC3E}">
        <p14:creationId xmlns:p14="http://schemas.microsoft.com/office/powerpoint/2010/main" val="21219998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Sunday Agreements</a:t>
            </a:r>
          </a:p>
        </p:txBody>
      </p:sp>
      <p:sp>
        <p:nvSpPr>
          <p:cNvPr id="45059" name="Rectangle 3"/>
          <p:cNvSpPr>
            <a:spLocks noGrp="1" noChangeArrowheads="1"/>
          </p:cNvSpPr>
          <p:nvPr>
            <p:ph type="body" idx="1"/>
          </p:nvPr>
        </p:nvSpPr>
        <p:spPr/>
        <p:txBody>
          <a:bodyPr/>
          <a:lstStyle/>
          <a:p>
            <a:r>
              <a:rPr lang="en-US" altLang="en-US" dirty="0"/>
              <a:t>Two rules are usually observed:</a:t>
            </a:r>
          </a:p>
          <a:p>
            <a:pPr lvl="1"/>
            <a:r>
              <a:rPr lang="en-US" altLang="en-US" dirty="0"/>
              <a:t>Agreements made on Sunday or any other day requiring performance on Sunday may be ruled invalid</a:t>
            </a:r>
          </a:p>
          <a:p>
            <a:pPr lvl="1"/>
            <a:r>
              <a:rPr lang="en-US" altLang="en-US" dirty="0"/>
              <a:t>Agreements made on Sunday for work to be done or goods to be delivered on a business day are valid and enforceable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0267811E-C804-4F0E-AAB6-11C4844E92FE}" type="slidenum">
              <a:rPr lang="en-US" altLang="en-US" smtClean="0"/>
              <a:pPr/>
              <a:t>32</a:t>
            </a:fld>
            <a:endParaRPr lang="en-US" altLang="en-US" dirty="0"/>
          </a:p>
        </p:txBody>
      </p:sp>
    </p:spTree>
    <p:extLst>
      <p:ext uri="{BB962C8B-B14F-4D97-AF65-F5344CB8AC3E}">
        <p14:creationId xmlns:p14="http://schemas.microsoft.com/office/powerpoint/2010/main" val="10156260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Question</a:t>
            </a:r>
          </a:p>
        </p:txBody>
      </p:sp>
      <p:sp>
        <p:nvSpPr>
          <p:cNvPr id="46083" name="Rectangle 3"/>
          <p:cNvSpPr>
            <a:spLocks noGrp="1" noChangeArrowheads="1"/>
          </p:cNvSpPr>
          <p:nvPr>
            <p:ph type="body" idx="1"/>
          </p:nvPr>
        </p:nvSpPr>
        <p:spPr/>
        <p:txBody>
          <a:bodyPr/>
          <a:lstStyle/>
          <a:p>
            <a:r>
              <a:rPr lang="en-US" altLang="en-US" dirty="0"/>
              <a:t>What is the general legal principle that says no one should be allowed to do anything that tends to injure the public at large called?</a:t>
            </a:r>
          </a:p>
          <a:p>
            <a:pPr marL="912812" lvl="1" indent="-514350">
              <a:buFont typeface="+mj-lt"/>
              <a:buAutoNum type="alphaUcPeriod"/>
            </a:pPr>
            <a:r>
              <a:rPr lang="en-US" altLang="en-US" dirty="0"/>
              <a:t>Public policy</a:t>
            </a:r>
          </a:p>
          <a:p>
            <a:pPr marL="912812" lvl="1" indent="-514350">
              <a:buFont typeface="+mj-lt"/>
              <a:buAutoNum type="alphaUcPeriod"/>
            </a:pPr>
            <a:r>
              <a:rPr lang="en-US" altLang="en-US" dirty="0"/>
              <a:t>Gordon rule</a:t>
            </a:r>
          </a:p>
          <a:p>
            <a:pPr marL="912812" lvl="1" indent="-514350">
              <a:buFont typeface="+mj-lt"/>
              <a:buAutoNum type="alphaUcPeriod"/>
            </a:pPr>
            <a:r>
              <a:rPr lang="en-US" altLang="en-US" dirty="0"/>
              <a:t>Private policy</a:t>
            </a:r>
          </a:p>
          <a:p>
            <a:pPr marL="912812" lvl="1" indent="-514350">
              <a:buFont typeface="+mj-lt"/>
              <a:buAutoNum type="alphaUcPeriod"/>
            </a:pPr>
            <a:r>
              <a:rPr lang="en-US" altLang="en-US" dirty="0"/>
              <a:t>Legal estoppel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151CA202-49B5-4D7B-B61F-3D4F246233BB}" type="slidenum">
              <a:rPr lang="en-US" altLang="en-US" smtClean="0"/>
              <a:pPr/>
              <a:t>33</a:t>
            </a:fld>
            <a:endParaRPr lang="en-US" altLang="en-US" dirty="0"/>
          </a:p>
        </p:txBody>
      </p:sp>
    </p:spTree>
    <p:extLst>
      <p:ext uri="{BB962C8B-B14F-4D97-AF65-F5344CB8AC3E}">
        <p14:creationId xmlns:p14="http://schemas.microsoft.com/office/powerpoint/2010/main" val="35489692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Agreements Contrary to Public Policy</a:t>
            </a:r>
          </a:p>
        </p:txBody>
      </p:sp>
      <p:sp>
        <p:nvSpPr>
          <p:cNvPr id="47107" name="Rectangle 3"/>
          <p:cNvSpPr>
            <a:spLocks noGrp="1" noChangeArrowheads="1"/>
          </p:cNvSpPr>
          <p:nvPr>
            <p:ph type="body" idx="1"/>
          </p:nvPr>
        </p:nvSpPr>
        <p:spPr/>
        <p:txBody>
          <a:bodyPr/>
          <a:lstStyle/>
          <a:p>
            <a:r>
              <a:rPr lang="en-US" altLang="en-US" b="1" dirty="0"/>
              <a:t>Public policy</a:t>
            </a:r>
          </a:p>
          <a:p>
            <a:pPr lvl="1"/>
            <a:r>
              <a:rPr lang="en-US" altLang="en-US" dirty="0"/>
              <a:t>The general legal principle that says no one should be allowed to do anything that injures the public at large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4F964F7A-35E1-4CF6-A8B5-4E856E463CD9}" type="slidenum">
              <a:rPr lang="en-US" altLang="en-US" smtClean="0"/>
              <a:pPr/>
              <a:t>34</a:t>
            </a:fld>
            <a:endParaRPr lang="en-US" altLang="en-US" dirty="0"/>
          </a:p>
        </p:txBody>
      </p:sp>
    </p:spTree>
    <p:extLst>
      <p:ext uri="{BB962C8B-B14F-4D97-AF65-F5344CB8AC3E}">
        <p14:creationId xmlns:p14="http://schemas.microsoft.com/office/powerpoint/2010/main" val="17335291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title"/>
          </p:nvPr>
        </p:nvSpPr>
        <p:spPr/>
        <p:txBody>
          <a:bodyPr/>
          <a:lstStyle/>
          <a:p>
            <a:r>
              <a:rPr lang="en-US" altLang="en-US" dirty="0"/>
              <a:t>Agreements to Obstruct Justice</a:t>
            </a:r>
          </a:p>
        </p:txBody>
      </p:sp>
      <p:sp>
        <p:nvSpPr>
          <p:cNvPr id="48131" name="Rectangle 5"/>
          <p:cNvSpPr>
            <a:spLocks noGrp="1" noChangeArrowheads="1"/>
          </p:cNvSpPr>
          <p:nvPr>
            <p:ph type="body" idx="1"/>
          </p:nvPr>
        </p:nvSpPr>
        <p:spPr/>
        <p:txBody>
          <a:bodyPr/>
          <a:lstStyle/>
          <a:p>
            <a:r>
              <a:rPr lang="en-US" altLang="en-US" dirty="0"/>
              <a:t>Agreements to protect someone from arrest, to suppress evidence, to encourage lawsuits, to give false testimony, and to bribe a juror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8A0CD0C0-E56E-4F77-9659-84FD223D2A27}" type="slidenum">
              <a:rPr lang="en-US" altLang="en-US" smtClean="0"/>
              <a:pPr/>
              <a:t>35</a:t>
            </a:fld>
            <a:endParaRPr lang="en-US" altLang="en-US" dirty="0"/>
          </a:p>
        </p:txBody>
      </p:sp>
    </p:spTree>
    <p:extLst>
      <p:ext uri="{BB962C8B-B14F-4D97-AF65-F5344CB8AC3E}">
        <p14:creationId xmlns:p14="http://schemas.microsoft.com/office/powerpoint/2010/main" val="22541213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Grp="1" noChangeArrowheads="1"/>
          </p:cNvSpPr>
          <p:nvPr>
            <p:ph type="title"/>
          </p:nvPr>
        </p:nvSpPr>
        <p:spPr/>
        <p:txBody>
          <a:bodyPr/>
          <a:lstStyle/>
          <a:p>
            <a:r>
              <a:rPr lang="en-US" altLang="en-US" dirty="0"/>
              <a:t>Agreements Interfering with Public Service</a:t>
            </a:r>
          </a:p>
        </p:txBody>
      </p:sp>
      <p:sp>
        <p:nvSpPr>
          <p:cNvPr id="49155" name="Rectangle 5"/>
          <p:cNvSpPr>
            <a:spLocks noGrp="1" noChangeArrowheads="1"/>
          </p:cNvSpPr>
          <p:nvPr>
            <p:ph type="body" idx="1"/>
          </p:nvPr>
        </p:nvSpPr>
        <p:spPr/>
        <p:txBody>
          <a:bodyPr/>
          <a:lstStyle/>
          <a:p>
            <a:r>
              <a:rPr lang="en-US" altLang="en-US" dirty="0"/>
              <a:t>These agreements are illegal and void</a:t>
            </a:r>
          </a:p>
          <a:p>
            <a:r>
              <a:rPr lang="en-US" altLang="en-US" dirty="0"/>
              <a:t>Contracts in this group include agreements to bribe or interfere with public officials, to obtain political preference in appointments to office, to pay an officer for signing a pardon, or to illegally influence a legislature for personal gain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DA82B4C0-8F94-483F-A778-6E1D1465236B}" type="slidenum">
              <a:rPr lang="en-US" altLang="en-US" smtClean="0"/>
              <a:pPr/>
              <a:t>36</a:t>
            </a:fld>
            <a:endParaRPr lang="en-US" altLang="en-US" dirty="0"/>
          </a:p>
        </p:txBody>
      </p:sp>
    </p:spTree>
    <p:extLst>
      <p:ext uri="{BB962C8B-B14F-4D97-AF65-F5344CB8AC3E}">
        <p14:creationId xmlns:p14="http://schemas.microsoft.com/office/powerpoint/2010/main" val="5273742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title"/>
          </p:nvPr>
        </p:nvSpPr>
        <p:spPr/>
        <p:txBody>
          <a:bodyPr/>
          <a:lstStyle/>
          <a:p>
            <a:r>
              <a:rPr lang="en-US" altLang="en-US" dirty="0"/>
              <a:t>Agreements to Defraud Creditors</a:t>
            </a:r>
          </a:p>
        </p:txBody>
      </p:sp>
      <p:sp>
        <p:nvSpPr>
          <p:cNvPr id="50179" name="Rectangle 5"/>
          <p:cNvSpPr>
            <a:spLocks noGrp="1" noChangeArrowheads="1"/>
          </p:cNvSpPr>
          <p:nvPr>
            <p:ph type="body" idx="1"/>
          </p:nvPr>
        </p:nvSpPr>
        <p:spPr/>
        <p:txBody>
          <a:bodyPr/>
          <a:lstStyle/>
          <a:p>
            <a:r>
              <a:rPr lang="en-US" altLang="en-US" dirty="0"/>
              <a:t>Agreements that tend to remove or weaken the rights of creditors</a:t>
            </a:r>
          </a:p>
          <a:p>
            <a:r>
              <a:rPr lang="en-US" altLang="en-US" dirty="0"/>
              <a:t>Such agreements are void as contrary to public policy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C05A7C91-98A5-4E5A-9A3B-BE2515AB889C}" type="slidenum">
              <a:rPr lang="en-US" altLang="en-US" smtClean="0"/>
              <a:pPr/>
              <a:t>37</a:t>
            </a:fld>
            <a:endParaRPr lang="en-US" altLang="en-US" dirty="0"/>
          </a:p>
        </p:txBody>
      </p:sp>
    </p:spTree>
    <p:extLst>
      <p:ext uri="{BB962C8B-B14F-4D97-AF65-F5344CB8AC3E}">
        <p14:creationId xmlns:p14="http://schemas.microsoft.com/office/powerpoint/2010/main" val="5264329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noChangeArrowheads="1"/>
          </p:cNvSpPr>
          <p:nvPr>
            <p:ph type="title"/>
          </p:nvPr>
        </p:nvSpPr>
        <p:spPr/>
        <p:txBody>
          <a:bodyPr/>
          <a:lstStyle/>
          <a:p>
            <a:r>
              <a:rPr lang="en-US" altLang="en-US" dirty="0"/>
              <a:t>Agreements to Escape Liability</a:t>
            </a:r>
          </a:p>
        </p:txBody>
      </p:sp>
      <p:sp>
        <p:nvSpPr>
          <p:cNvPr id="51203" name="Rectangle 5"/>
          <p:cNvSpPr>
            <a:spLocks noGrp="1" noChangeArrowheads="1"/>
          </p:cNvSpPr>
          <p:nvPr>
            <p:ph type="body" idx="1"/>
          </p:nvPr>
        </p:nvSpPr>
        <p:spPr/>
        <p:txBody>
          <a:bodyPr/>
          <a:lstStyle/>
          <a:p>
            <a:r>
              <a:rPr lang="en-US" altLang="en-US" b="1" dirty="0"/>
              <a:t>Exculpatory agreement</a:t>
            </a:r>
          </a:p>
          <a:p>
            <a:pPr lvl="1"/>
            <a:r>
              <a:rPr lang="en-US" altLang="en-US" dirty="0"/>
              <a:t>One of the parties, generally the one who wrote the contract, will not be liable for any economic loss of physical injury even if that party caused the loss or injury</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8E3C35BE-6125-4D37-9F5A-54816DF5D93E}" type="slidenum">
              <a:rPr lang="en-US" altLang="en-US" smtClean="0"/>
              <a:pPr/>
              <a:t>38</a:t>
            </a:fld>
            <a:endParaRPr lang="en-US" altLang="en-US" dirty="0"/>
          </a:p>
        </p:txBody>
      </p:sp>
    </p:spTree>
    <p:extLst>
      <p:ext uri="{BB962C8B-B14F-4D97-AF65-F5344CB8AC3E}">
        <p14:creationId xmlns:p14="http://schemas.microsoft.com/office/powerpoint/2010/main" val="2814891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nvPr>
        </p:nvSpPr>
        <p:spPr/>
        <p:txBody>
          <a:bodyPr/>
          <a:lstStyle/>
          <a:p>
            <a:r>
              <a:rPr lang="en-US" altLang="en-US" dirty="0"/>
              <a:t>Sale of Business</a:t>
            </a:r>
          </a:p>
        </p:txBody>
      </p:sp>
      <p:sp>
        <p:nvSpPr>
          <p:cNvPr id="52227" name="Rectangle 5"/>
          <p:cNvSpPr>
            <a:spLocks noGrp="1" noChangeArrowheads="1"/>
          </p:cNvSpPr>
          <p:nvPr>
            <p:ph type="body" idx="1"/>
          </p:nvPr>
        </p:nvSpPr>
        <p:spPr/>
        <p:txBody>
          <a:bodyPr/>
          <a:lstStyle/>
          <a:p>
            <a:r>
              <a:rPr lang="en-US" altLang="en-US" dirty="0"/>
              <a:t>When a business is sold, it is common practice for the agreement to contain covenants that restrict the seller from entering the same type of business</a:t>
            </a:r>
          </a:p>
          <a:p>
            <a:r>
              <a:rPr lang="en-US" altLang="en-US" dirty="0"/>
              <a:t>Such </a:t>
            </a:r>
            <a:r>
              <a:rPr lang="en-US" altLang="en-US" b="1" dirty="0"/>
              <a:t>restrictive covenants </a:t>
            </a:r>
            <a:r>
              <a:rPr lang="en-US" altLang="en-US" dirty="0"/>
              <a:t>in a contract for the sale of a business will be upheld by the court if they are reasonable in time and geographical area</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423AB875-5267-4049-817A-7796682286E7}" type="slidenum">
              <a:rPr lang="en-US" altLang="en-US" smtClean="0"/>
              <a:pPr/>
              <a:t>39</a:t>
            </a:fld>
            <a:endParaRPr lang="en-US" altLang="en-US" dirty="0"/>
          </a:p>
        </p:txBody>
      </p:sp>
    </p:spTree>
    <p:extLst>
      <p:ext uri="{BB962C8B-B14F-4D97-AF65-F5344CB8AC3E}">
        <p14:creationId xmlns:p14="http://schemas.microsoft.com/office/powerpoint/2010/main" val="2453466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What is the legal ability to enter into a valid contract called?</a:t>
            </a:r>
          </a:p>
          <a:p>
            <a:pPr marL="912812" lvl="1" indent="-514350">
              <a:buFont typeface="+mj-lt"/>
              <a:buAutoNum type="alphaUcPeriod"/>
            </a:pPr>
            <a:r>
              <a:rPr lang="en-US" altLang="en-US" dirty="0"/>
              <a:t>Capacity</a:t>
            </a:r>
          </a:p>
          <a:p>
            <a:pPr marL="912812" lvl="1" indent="-514350">
              <a:buFont typeface="+mj-lt"/>
              <a:buAutoNum type="alphaUcPeriod"/>
            </a:pPr>
            <a:r>
              <a:rPr lang="en-US" altLang="en-US" dirty="0"/>
              <a:t>Capability</a:t>
            </a:r>
          </a:p>
          <a:p>
            <a:pPr marL="912812" lvl="1" indent="-514350">
              <a:buFont typeface="+mj-lt"/>
              <a:buAutoNum type="alphaUcPeriod"/>
            </a:pPr>
            <a:r>
              <a:rPr lang="en-US" altLang="en-US" dirty="0"/>
              <a:t>Affirmation</a:t>
            </a:r>
          </a:p>
          <a:p>
            <a:pPr marL="912812" lvl="1" indent="-514350">
              <a:buFont typeface="+mj-lt"/>
              <a:buAutoNum type="alphaUcPeriod"/>
            </a:pPr>
            <a:r>
              <a:rPr lang="en-US" altLang="en-US" dirty="0"/>
              <a:t>Competence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9FB94D72-E2AA-4CBB-AE67-CD3AEF2731EB}" type="slidenum">
              <a:rPr lang="en-US" altLang="en-US" smtClean="0"/>
              <a:pPr/>
              <a:t>4</a:t>
            </a:fld>
            <a:endParaRPr lang="en-US" altLang="en-US" dirty="0"/>
          </a:p>
        </p:txBody>
      </p:sp>
    </p:spTree>
    <p:extLst>
      <p:ext uri="{BB962C8B-B14F-4D97-AF65-F5344CB8AC3E}">
        <p14:creationId xmlns:p14="http://schemas.microsoft.com/office/powerpoint/2010/main" val="23880662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noChangeArrowheads="1"/>
          </p:cNvSpPr>
          <p:nvPr>
            <p:ph type="title"/>
          </p:nvPr>
        </p:nvSpPr>
        <p:spPr/>
        <p:txBody>
          <a:bodyPr/>
          <a:lstStyle/>
          <a:p>
            <a:r>
              <a:rPr lang="en-US" altLang="en-US" dirty="0"/>
              <a:t>Restrictive Employment Covenants</a:t>
            </a:r>
          </a:p>
        </p:txBody>
      </p:sp>
      <p:sp>
        <p:nvSpPr>
          <p:cNvPr id="53251" name="Rectangle 5"/>
          <p:cNvSpPr>
            <a:spLocks noGrp="1" noChangeArrowheads="1"/>
          </p:cNvSpPr>
          <p:nvPr>
            <p:ph type="body" idx="1"/>
          </p:nvPr>
        </p:nvSpPr>
        <p:spPr/>
        <p:txBody>
          <a:bodyPr/>
          <a:lstStyle/>
          <a:p>
            <a:r>
              <a:rPr lang="en-US" altLang="en-US" dirty="0"/>
              <a:t>A </a:t>
            </a:r>
            <a:r>
              <a:rPr lang="en-US" altLang="en-US" b="1" dirty="0"/>
              <a:t>restrictive employment covenant </a:t>
            </a:r>
            <a:r>
              <a:rPr lang="en-US" altLang="en-US" dirty="0"/>
              <a:t>is an employment contract that limits a worker’s employment options after leaving his or her present job</a:t>
            </a:r>
          </a:p>
          <a:p>
            <a:r>
              <a:rPr lang="en-US" altLang="en-US" dirty="0"/>
              <a:t>Also called a </a:t>
            </a:r>
            <a:r>
              <a:rPr lang="en-US" altLang="en-US" b="1" dirty="0"/>
              <a:t>noncompete agreement</a:t>
            </a:r>
          </a:p>
          <a:p>
            <a:pPr marL="0" indent="0">
              <a:buNone/>
            </a:pPr>
            <a:endParaRPr lang="en-US" altLang="en-US" dirty="0"/>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304CF9FC-4C5D-4BE5-B6E8-0BC30B89369A}" type="slidenum">
              <a:rPr lang="en-US" altLang="en-US" smtClean="0"/>
              <a:pPr/>
              <a:t>40</a:t>
            </a:fld>
            <a:endParaRPr lang="en-US" altLang="en-US" dirty="0"/>
          </a:p>
        </p:txBody>
      </p:sp>
    </p:spTree>
    <p:extLst>
      <p:ext uri="{BB962C8B-B14F-4D97-AF65-F5344CB8AC3E}">
        <p14:creationId xmlns:p14="http://schemas.microsoft.com/office/powerpoint/2010/main" val="15596094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9AE763A-A912-4A7B-8FA9-C9E80BEB921E}"/>
              </a:ext>
            </a:extLst>
          </p:cNvPr>
          <p:cNvSpPr>
            <a:spLocks noGrp="1"/>
          </p:cNvSpPr>
          <p:nvPr>
            <p:ph type="title"/>
          </p:nvPr>
        </p:nvSpPr>
        <p:spPr/>
        <p:txBody>
          <a:bodyPr/>
          <a:lstStyle/>
          <a:p>
            <a:r>
              <a:rPr lang="en-US" altLang="en-US" dirty="0"/>
              <a:t>Restrictive Employment Covenants</a:t>
            </a:r>
            <a:endParaRPr lang="en-US" dirty="0"/>
          </a:p>
        </p:txBody>
      </p:sp>
      <p:sp>
        <p:nvSpPr>
          <p:cNvPr id="9" name="Content Placeholder 8">
            <a:extLst>
              <a:ext uri="{FF2B5EF4-FFF2-40B4-BE49-F238E27FC236}">
                <a16:creationId xmlns:a16="http://schemas.microsoft.com/office/drawing/2014/main" id="{D82D28C9-776F-4391-811E-B321491919ED}"/>
              </a:ext>
            </a:extLst>
          </p:cNvPr>
          <p:cNvSpPr>
            <a:spLocks noGrp="1"/>
          </p:cNvSpPr>
          <p:nvPr>
            <p:ph idx="1"/>
          </p:nvPr>
        </p:nvSpPr>
        <p:spPr/>
        <p:txBody>
          <a:bodyPr/>
          <a:lstStyle/>
          <a:p>
            <a:r>
              <a:rPr lang="en-US" dirty="0"/>
              <a:t>The court must make sure that the limits of a noncompete:</a:t>
            </a:r>
          </a:p>
          <a:p>
            <a:pPr lvl="1"/>
            <a:r>
              <a:rPr lang="en-US" dirty="0"/>
              <a:t>Are not overly broad, but just enough to protect the employer</a:t>
            </a:r>
          </a:p>
          <a:p>
            <a:pPr lvl="1"/>
            <a:r>
              <a:rPr lang="en-US" dirty="0"/>
              <a:t>Are not so strict that they impose an undue hardship on the employee</a:t>
            </a:r>
          </a:p>
          <a:p>
            <a:pPr lvl="1"/>
            <a:r>
              <a:rPr lang="en-US" dirty="0"/>
              <a:t>Do not, in any way, cause injury to the public welfare</a:t>
            </a:r>
          </a:p>
        </p:txBody>
      </p:sp>
      <p:sp>
        <p:nvSpPr>
          <p:cNvPr id="4" name="Footer Placeholder 3">
            <a:extLst>
              <a:ext uri="{FF2B5EF4-FFF2-40B4-BE49-F238E27FC236}">
                <a16:creationId xmlns:a16="http://schemas.microsoft.com/office/drawing/2014/main" id="{58C904B9-9CDA-4815-920F-E9762B183D67}"/>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A443EC51-F788-401E-A73D-3C569713F8F0}"/>
              </a:ext>
            </a:extLst>
          </p:cNvPr>
          <p:cNvSpPr>
            <a:spLocks noGrp="1"/>
          </p:cNvSpPr>
          <p:nvPr>
            <p:ph type="sldNum" sz="quarter" idx="12"/>
          </p:nvPr>
        </p:nvSpPr>
        <p:spPr/>
        <p:txBody>
          <a:bodyPr/>
          <a:lstStyle/>
          <a:p>
            <a:fld id="{73CA63B2-227D-4B49-B103-A4A153FC1C24}" type="slidenum">
              <a:rPr lang="en-US" smtClean="0"/>
              <a:pPr/>
              <a:t>41</a:t>
            </a:fld>
            <a:endParaRPr lang="en-US" dirty="0"/>
          </a:p>
        </p:txBody>
      </p:sp>
    </p:spTree>
    <p:extLst>
      <p:ext uri="{BB962C8B-B14F-4D97-AF65-F5344CB8AC3E}">
        <p14:creationId xmlns:p14="http://schemas.microsoft.com/office/powerpoint/2010/main" val="2412767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Question</a:t>
            </a:r>
          </a:p>
        </p:txBody>
      </p:sp>
      <p:sp>
        <p:nvSpPr>
          <p:cNvPr id="54275" name="Rectangle 3"/>
          <p:cNvSpPr>
            <a:spLocks noGrp="1" noChangeArrowheads="1"/>
          </p:cNvSpPr>
          <p:nvPr>
            <p:ph type="body" idx="1"/>
          </p:nvPr>
        </p:nvSpPr>
        <p:spPr/>
        <p:txBody>
          <a:bodyPr/>
          <a:lstStyle/>
          <a:p>
            <a:r>
              <a:rPr lang="en-US" altLang="en-US" dirty="0"/>
              <a:t>A ___________ requires employees to promise that, should they leave their present place of employment, they will not reveal any confidential trade secrets.</a:t>
            </a:r>
          </a:p>
          <a:p>
            <a:pPr marL="912812" lvl="1" indent="-514350">
              <a:buFont typeface="+mj-lt"/>
              <a:buAutoNum type="alphaUcPeriod"/>
            </a:pPr>
            <a:r>
              <a:rPr lang="en-US" altLang="en-US" dirty="0" err="1"/>
              <a:t>Nondisposal</a:t>
            </a:r>
            <a:r>
              <a:rPr lang="en-US" altLang="en-US" dirty="0"/>
              <a:t> agreement </a:t>
            </a:r>
          </a:p>
          <a:p>
            <a:pPr marL="912812" lvl="1" indent="-514350">
              <a:buFont typeface="+mj-lt"/>
              <a:buAutoNum type="alphaUcPeriod"/>
            </a:pPr>
            <a:r>
              <a:rPr lang="en-US" altLang="en-US" dirty="0"/>
              <a:t>Confidentiality agreement</a:t>
            </a:r>
          </a:p>
          <a:p>
            <a:pPr marL="912812" lvl="1" indent="-514350">
              <a:buFont typeface="+mj-lt"/>
              <a:buAutoNum type="alphaUcPeriod"/>
            </a:pPr>
            <a:r>
              <a:rPr lang="en-US" altLang="en-US" dirty="0"/>
              <a:t>Secret contract</a:t>
            </a:r>
          </a:p>
          <a:p>
            <a:pPr marL="912812" lvl="1" indent="-514350">
              <a:buFont typeface="+mj-lt"/>
              <a:buAutoNum type="alphaUcPeriod"/>
            </a:pPr>
            <a:r>
              <a:rPr lang="en-US" altLang="en-US" dirty="0"/>
              <a:t>Nondisclosure agreement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6E84A008-A3C6-40B5-A11B-387947FFDDAF}" type="slidenum">
              <a:rPr lang="en-US" altLang="en-US" smtClean="0"/>
              <a:pPr/>
              <a:t>42</a:t>
            </a:fld>
            <a:endParaRPr lang="en-US" altLang="en-US" dirty="0"/>
          </a:p>
        </p:txBody>
      </p:sp>
    </p:spTree>
    <p:extLst>
      <p:ext uri="{BB962C8B-B14F-4D97-AF65-F5344CB8AC3E}">
        <p14:creationId xmlns:p14="http://schemas.microsoft.com/office/powerpoint/2010/main" val="35630639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4"/>
          <p:cNvSpPr>
            <a:spLocks noGrp="1" noChangeArrowheads="1"/>
          </p:cNvSpPr>
          <p:nvPr>
            <p:ph type="title"/>
          </p:nvPr>
        </p:nvSpPr>
        <p:spPr/>
        <p:txBody>
          <a:bodyPr/>
          <a:lstStyle/>
          <a:p>
            <a:r>
              <a:rPr lang="en-US" altLang="en-US" dirty="0"/>
              <a:t>Nondisclosure Agreements</a:t>
            </a:r>
          </a:p>
        </p:txBody>
      </p:sp>
      <p:sp>
        <p:nvSpPr>
          <p:cNvPr id="55299" name="Rectangle 5"/>
          <p:cNvSpPr>
            <a:spLocks noGrp="1" noChangeArrowheads="1"/>
          </p:cNvSpPr>
          <p:nvPr>
            <p:ph type="body" idx="1"/>
          </p:nvPr>
        </p:nvSpPr>
        <p:spPr/>
        <p:txBody>
          <a:bodyPr/>
          <a:lstStyle/>
          <a:p>
            <a:r>
              <a:rPr lang="en-US" altLang="en-US" dirty="0"/>
              <a:t>Require employees to promise that, should they leave their present place of employment, they will not reveal any confidential trade secrets that they might learn while on their current job</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70DA1F40-510E-47D6-A419-B840DC40217D}" type="slidenum">
              <a:rPr lang="en-US" altLang="en-US" smtClean="0"/>
              <a:pPr/>
              <a:t>43</a:t>
            </a:fld>
            <a:endParaRPr lang="en-US" altLang="en-US" dirty="0"/>
          </a:p>
        </p:txBody>
      </p:sp>
    </p:spTree>
    <p:extLst>
      <p:ext uri="{BB962C8B-B14F-4D97-AF65-F5344CB8AC3E}">
        <p14:creationId xmlns:p14="http://schemas.microsoft.com/office/powerpoint/2010/main" val="28377249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en-US" dirty="0"/>
              <a:t>Consequences of Illegality</a:t>
            </a:r>
          </a:p>
        </p:txBody>
      </p:sp>
      <p:sp>
        <p:nvSpPr>
          <p:cNvPr id="56323" name="Rectangle 3"/>
          <p:cNvSpPr>
            <a:spLocks noGrp="1" noChangeArrowheads="1"/>
          </p:cNvSpPr>
          <p:nvPr>
            <p:ph type="body" idx="1"/>
          </p:nvPr>
        </p:nvSpPr>
        <p:spPr/>
        <p:txBody>
          <a:bodyPr/>
          <a:lstStyle/>
          <a:p>
            <a:r>
              <a:rPr lang="en-US" altLang="en-US" b="1" i="1" dirty="0"/>
              <a:t>In </a:t>
            </a:r>
            <a:r>
              <a:rPr lang="en-US" altLang="en-US" b="1" i="1" dirty="0" err="1"/>
              <a:t>pari</a:t>
            </a:r>
            <a:r>
              <a:rPr lang="en-US" altLang="en-US" b="1" i="1" dirty="0"/>
              <a:t> delicto </a:t>
            </a:r>
            <a:r>
              <a:rPr lang="en-US" altLang="en-US" dirty="0"/>
              <a:t>contracts</a:t>
            </a:r>
          </a:p>
          <a:p>
            <a:pPr lvl="1"/>
            <a:r>
              <a:rPr lang="en-US" altLang="en-US" dirty="0"/>
              <a:t>When both parties to an illegal agreement are equally wrong in the knowledge of the operation and effect of their contract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7EA87B0E-5956-46B3-A22D-0EE6423CC08C}" type="slidenum">
              <a:rPr lang="en-US" altLang="en-US" smtClean="0"/>
              <a:pPr/>
              <a:t>44</a:t>
            </a:fld>
            <a:endParaRPr lang="en-US" altLang="en-US" dirty="0"/>
          </a:p>
        </p:txBody>
      </p:sp>
    </p:spTree>
    <p:extLst>
      <p:ext uri="{BB962C8B-B14F-4D97-AF65-F5344CB8AC3E}">
        <p14:creationId xmlns:p14="http://schemas.microsoft.com/office/powerpoint/2010/main" val="14217759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Grp="1" noChangeArrowheads="1"/>
          </p:cNvSpPr>
          <p:nvPr>
            <p:ph type="title"/>
          </p:nvPr>
        </p:nvSpPr>
        <p:spPr/>
        <p:txBody>
          <a:bodyPr/>
          <a:lstStyle/>
          <a:p>
            <a:r>
              <a:rPr lang="en-US" altLang="en-US" dirty="0"/>
              <a:t>Partial Illegality in an Agreement</a:t>
            </a:r>
          </a:p>
        </p:txBody>
      </p:sp>
      <p:sp>
        <p:nvSpPr>
          <p:cNvPr id="57347" name="Rectangle 5"/>
          <p:cNvSpPr>
            <a:spLocks noGrp="1" noChangeArrowheads="1"/>
          </p:cNvSpPr>
          <p:nvPr>
            <p:ph type="body" idx="1"/>
          </p:nvPr>
        </p:nvSpPr>
        <p:spPr/>
        <p:txBody>
          <a:bodyPr/>
          <a:lstStyle/>
          <a:p>
            <a:r>
              <a:rPr lang="en-US" altLang="en-US" dirty="0"/>
              <a:t>If the legal part of a contract can be removed from the illegal part, without changing the essential nature of the contract, then the agreement is said to be divisible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0B519062-DDC1-41F9-BA7F-14A1794A8276}" type="slidenum">
              <a:rPr lang="en-US" altLang="en-US" smtClean="0"/>
              <a:pPr/>
              <a:t>45</a:t>
            </a:fld>
            <a:endParaRPr lang="en-US" altLang="en-US" dirty="0"/>
          </a:p>
        </p:txBody>
      </p:sp>
    </p:spTree>
    <p:extLst>
      <p:ext uri="{BB962C8B-B14F-4D97-AF65-F5344CB8AC3E}">
        <p14:creationId xmlns:p14="http://schemas.microsoft.com/office/powerpoint/2010/main" val="2144130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The Final Elements</a:t>
            </a:r>
          </a:p>
        </p:txBody>
      </p:sp>
      <p:sp>
        <p:nvSpPr>
          <p:cNvPr id="17411" name="Rectangle 3"/>
          <p:cNvSpPr>
            <a:spLocks noGrp="1" noChangeArrowheads="1"/>
          </p:cNvSpPr>
          <p:nvPr>
            <p:ph type="body" idx="1"/>
          </p:nvPr>
        </p:nvSpPr>
        <p:spPr>
          <a:xfrm>
            <a:off x="838200" y="1675725"/>
            <a:ext cx="10515600" cy="4351338"/>
          </a:xfrm>
        </p:spPr>
        <p:txBody>
          <a:bodyPr/>
          <a:lstStyle/>
          <a:p>
            <a:endParaRPr lang="en-US" altLang="en-US" sz="200" dirty="0"/>
          </a:p>
          <a:p>
            <a:r>
              <a:rPr lang="en-US" altLang="en-US" b="1" dirty="0"/>
              <a:t>Illegal agreement</a:t>
            </a:r>
            <a:r>
              <a:rPr lang="en-US" altLang="en-US" dirty="0"/>
              <a:t> </a:t>
            </a:r>
          </a:p>
          <a:p>
            <a:pPr lvl="1"/>
            <a:r>
              <a:rPr lang="en-US" altLang="en-US" dirty="0"/>
              <a:t>One that violates criminal law or tort law, a statute, and/or public policy as established by the court</a:t>
            </a:r>
            <a:endParaRPr lang="en-US" altLang="en-US" sz="1000" dirty="0"/>
          </a:p>
          <a:p>
            <a:r>
              <a:rPr lang="en-US" altLang="en-US" b="1" dirty="0"/>
              <a:t>Capacity</a:t>
            </a:r>
            <a:r>
              <a:rPr lang="en-US" altLang="en-US" dirty="0"/>
              <a:t> </a:t>
            </a:r>
          </a:p>
          <a:p>
            <a:pPr lvl="1"/>
            <a:r>
              <a:rPr lang="en-US" altLang="en-US" dirty="0"/>
              <a:t>The legal ability to enter a valid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E9D7C50B-6F96-4396-B968-6D825C35DFFE}" type="slidenum">
              <a:rPr lang="en-US" altLang="en-US" smtClean="0"/>
              <a:pPr/>
              <a:t>5</a:t>
            </a:fld>
            <a:endParaRPr lang="en-US" altLang="en-US" dirty="0"/>
          </a:p>
        </p:txBody>
      </p:sp>
    </p:spTree>
    <p:extLst>
      <p:ext uri="{BB962C8B-B14F-4D97-AF65-F5344CB8AC3E}">
        <p14:creationId xmlns:p14="http://schemas.microsoft.com/office/powerpoint/2010/main" val="1252360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The Nature of Capacity and Minority</a:t>
            </a:r>
          </a:p>
        </p:txBody>
      </p:sp>
      <p:sp>
        <p:nvSpPr>
          <p:cNvPr id="18435" name="Rectangle 3"/>
          <p:cNvSpPr>
            <a:spLocks noGrp="1" noChangeArrowheads="1"/>
          </p:cNvSpPr>
          <p:nvPr>
            <p:ph idx="1"/>
          </p:nvPr>
        </p:nvSpPr>
        <p:spPr/>
        <p:txBody>
          <a:bodyPr/>
          <a:lstStyle/>
          <a:p>
            <a:r>
              <a:rPr lang="en-US" altLang="en-US" dirty="0"/>
              <a:t>When a minor indicates by a statement or act an intent not to live up to a contract, that minor is entitled to a return of everything given to the other party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E2670938-D233-4C42-A342-01CF8633C649}" type="slidenum">
              <a:rPr lang="en-US" altLang="en-US" smtClean="0"/>
              <a:pPr/>
              <a:t>6</a:t>
            </a:fld>
            <a:endParaRPr lang="en-US" altLang="en-US" dirty="0"/>
          </a:p>
        </p:txBody>
      </p:sp>
    </p:spTree>
    <p:extLst>
      <p:ext uri="{BB962C8B-B14F-4D97-AF65-F5344CB8AC3E}">
        <p14:creationId xmlns:p14="http://schemas.microsoft.com/office/powerpoint/2010/main" val="1734424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Question</a:t>
            </a:r>
          </a:p>
        </p:txBody>
      </p:sp>
      <p:sp>
        <p:nvSpPr>
          <p:cNvPr id="19459" name="Rectangle 3"/>
          <p:cNvSpPr>
            <a:spLocks noGrp="1" noChangeArrowheads="1"/>
          </p:cNvSpPr>
          <p:nvPr>
            <p:ph type="body" idx="1"/>
          </p:nvPr>
        </p:nvSpPr>
        <p:spPr/>
        <p:txBody>
          <a:bodyPr/>
          <a:lstStyle/>
          <a:p>
            <a:r>
              <a:rPr lang="en-US" altLang="en-US" dirty="0"/>
              <a:t>Which of the following terms describes persons who have not yet reached the age of 21 years?</a:t>
            </a:r>
          </a:p>
          <a:p>
            <a:pPr marL="912812" lvl="1" indent="-514350">
              <a:buFont typeface="+mj-lt"/>
              <a:buAutoNum type="alphaUcPeriod"/>
            </a:pPr>
            <a:r>
              <a:rPr lang="en-US" altLang="en-US" dirty="0"/>
              <a:t>Majority</a:t>
            </a:r>
          </a:p>
          <a:p>
            <a:pPr marL="912812" lvl="1" indent="-514350">
              <a:buFont typeface="+mj-lt"/>
              <a:buAutoNum type="alphaUcPeriod"/>
            </a:pPr>
            <a:r>
              <a:rPr lang="en-US" altLang="en-US" dirty="0"/>
              <a:t>Minority</a:t>
            </a:r>
          </a:p>
          <a:p>
            <a:pPr marL="912812" lvl="1" indent="-514350">
              <a:buFont typeface="+mj-lt"/>
              <a:buAutoNum type="alphaUcPeriod"/>
            </a:pPr>
            <a:r>
              <a:rPr lang="en-US" altLang="en-US" dirty="0"/>
              <a:t>Mainstream</a:t>
            </a:r>
          </a:p>
          <a:p>
            <a:pPr marL="912812" lvl="1" indent="-514350">
              <a:buFont typeface="+mj-lt"/>
              <a:buAutoNum type="alphaUcPeriod"/>
            </a:pPr>
            <a:r>
              <a:rPr lang="en-US" altLang="en-US" dirty="0"/>
              <a:t>Competent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DDB8F3E2-3801-476A-A1C5-AA5E1AA82525}" type="slidenum">
              <a:rPr lang="en-US" altLang="en-US" smtClean="0"/>
              <a:pPr/>
              <a:t>7</a:t>
            </a:fld>
            <a:endParaRPr lang="en-US" altLang="en-US" dirty="0"/>
          </a:p>
        </p:txBody>
      </p:sp>
    </p:spTree>
    <p:extLst>
      <p:ext uri="{BB962C8B-B14F-4D97-AF65-F5344CB8AC3E}">
        <p14:creationId xmlns:p14="http://schemas.microsoft.com/office/powerpoint/2010/main" val="4008979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r>
              <a:rPr lang="en-US" altLang="en-US" dirty="0"/>
              <a:t>Definition of Minority</a:t>
            </a:r>
          </a:p>
        </p:txBody>
      </p:sp>
      <p:sp>
        <p:nvSpPr>
          <p:cNvPr id="20483" name="Rectangle 5"/>
          <p:cNvSpPr>
            <a:spLocks noGrp="1" noChangeArrowheads="1"/>
          </p:cNvSpPr>
          <p:nvPr>
            <p:ph type="body" idx="1"/>
          </p:nvPr>
        </p:nvSpPr>
        <p:spPr/>
        <p:txBody>
          <a:bodyPr>
            <a:normAutofit/>
          </a:bodyPr>
          <a:lstStyle/>
          <a:p>
            <a:r>
              <a:rPr lang="en-US" altLang="en-US" b="1" dirty="0"/>
              <a:t>Minority</a:t>
            </a:r>
            <a:r>
              <a:rPr lang="en-US" altLang="en-US" dirty="0"/>
              <a:t> </a:t>
            </a:r>
          </a:p>
          <a:p>
            <a:pPr lvl="1"/>
            <a:r>
              <a:rPr lang="en-US" altLang="en-US" dirty="0"/>
              <a:t>A term that described persons who had not yet reached the age of 21 years</a:t>
            </a:r>
            <a:endParaRPr lang="en-US" altLang="en-US" sz="1000" dirty="0"/>
          </a:p>
          <a:p>
            <a:r>
              <a:rPr lang="en-US" altLang="en-US" dirty="0"/>
              <a:t>Most states lowered the age of majority to 18 years </a:t>
            </a:r>
          </a:p>
          <a:p>
            <a:r>
              <a:rPr lang="en-US" altLang="en-US" dirty="0"/>
              <a:t>Some states also tie the age of majority to high school graduation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4F38C246-4E4B-470A-9469-9E372458BF28}" type="slidenum">
              <a:rPr lang="en-US" altLang="en-US" smtClean="0"/>
              <a:pPr/>
              <a:t>8</a:t>
            </a:fld>
            <a:endParaRPr lang="en-US" altLang="en-US" dirty="0"/>
          </a:p>
        </p:txBody>
      </p:sp>
    </p:spTree>
    <p:extLst>
      <p:ext uri="{BB962C8B-B14F-4D97-AF65-F5344CB8AC3E}">
        <p14:creationId xmlns:p14="http://schemas.microsoft.com/office/powerpoint/2010/main" val="19513866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Minors who become _________ are no longer under the control of their parents.</a:t>
            </a:r>
          </a:p>
          <a:p>
            <a:pPr marL="912812" lvl="1" indent="-514350">
              <a:buFont typeface="+mj-lt"/>
              <a:buAutoNum type="alphaUcPeriod"/>
            </a:pPr>
            <a:r>
              <a:rPr lang="en-US" altLang="en-US" dirty="0"/>
              <a:t>Competent</a:t>
            </a:r>
          </a:p>
          <a:p>
            <a:pPr marL="912812" lvl="1" indent="-514350">
              <a:buFont typeface="+mj-lt"/>
              <a:buAutoNum type="alphaUcPeriod"/>
            </a:pPr>
            <a:r>
              <a:rPr lang="en-US" altLang="en-US" dirty="0"/>
              <a:t>Considerate</a:t>
            </a:r>
          </a:p>
          <a:p>
            <a:pPr marL="912812" lvl="1" indent="-514350">
              <a:buFont typeface="+mj-lt"/>
              <a:buAutoNum type="alphaUcPeriod"/>
            </a:pPr>
            <a:r>
              <a:rPr lang="en-US" altLang="en-US" dirty="0"/>
              <a:t>Emancipated</a:t>
            </a:r>
          </a:p>
          <a:p>
            <a:pPr marL="912812" lvl="1" indent="-514350">
              <a:buFont typeface="+mj-lt"/>
              <a:buAutoNum type="alphaUcPeriod"/>
            </a:pPr>
            <a:r>
              <a:rPr lang="en-US" altLang="en-US" dirty="0"/>
              <a:t>Open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10-</a:t>
            </a:r>
            <a:fld id="{7C584BBC-7F35-42E5-BCD4-C66C3402C0BB}" type="slidenum">
              <a:rPr lang="en-US" altLang="en-US" smtClean="0"/>
              <a:pPr/>
              <a:t>9</a:t>
            </a:fld>
            <a:endParaRPr lang="en-US" altLang="en-US" dirty="0"/>
          </a:p>
        </p:txBody>
      </p:sp>
    </p:spTree>
    <p:extLst>
      <p:ext uri="{BB962C8B-B14F-4D97-AF65-F5344CB8AC3E}">
        <p14:creationId xmlns:p14="http://schemas.microsoft.com/office/powerpoint/2010/main" val="8991432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8113A13-FDE0-42CF-AAE4-CF561E8706E7}">
  <ds:schemaRefs>
    <ds:schemaRef ds:uri="http://schemas.microsoft.com/sharepoint/v3/contenttype/forms"/>
  </ds:schemaRefs>
</ds:datastoreItem>
</file>

<file path=customXml/itemProps2.xml><?xml version="1.0" encoding="utf-8"?>
<ds:datastoreItem xmlns:ds="http://schemas.openxmlformats.org/officeDocument/2006/customXml" ds:itemID="{221C5EB6-2E13-4606-8557-E52D34CAD413}">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F45C5056-AD92-4483-A4C3-109C28F5C169}"/>
</file>

<file path=docProps/app.xml><?xml version="1.0" encoding="utf-8"?>
<Properties xmlns="http://schemas.openxmlformats.org/officeDocument/2006/extended-properties" xmlns:vt="http://schemas.openxmlformats.org/officeDocument/2006/docPropsVTypes">
  <TotalTime>9520</TotalTime>
  <Words>4960</Words>
  <Application>Microsoft Office PowerPoint</Application>
  <PresentationFormat>Widescreen</PresentationFormat>
  <Paragraphs>379</Paragraphs>
  <Slides>45</Slides>
  <Notes>42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Calibri Light</vt:lpstr>
      <vt:lpstr>Wingdings</vt:lpstr>
      <vt:lpstr>Wingdings 3</vt:lpstr>
      <vt:lpstr>Office Theme</vt:lpstr>
      <vt:lpstr>Capacity and Legality:  The Final Elements</vt:lpstr>
      <vt:lpstr>Learning Objectives</vt:lpstr>
      <vt:lpstr>Learning Objectives</vt:lpstr>
      <vt:lpstr>Question</vt:lpstr>
      <vt:lpstr>The Final Elements</vt:lpstr>
      <vt:lpstr>The Nature of Capacity and Minority</vt:lpstr>
      <vt:lpstr>Question</vt:lpstr>
      <vt:lpstr>Definition of Minority</vt:lpstr>
      <vt:lpstr>Question</vt:lpstr>
      <vt:lpstr>Emancipation and Abandonment</vt:lpstr>
      <vt:lpstr>Misrepresentation of Age</vt:lpstr>
      <vt:lpstr>Contractual Capacity of Minors</vt:lpstr>
      <vt:lpstr>Question</vt:lpstr>
      <vt:lpstr>Contracts for Necessaries</vt:lpstr>
      <vt:lpstr>Other Contracts Not Voidable</vt:lpstr>
      <vt:lpstr>Shield or Sword Doctrine</vt:lpstr>
      <vt:lpstr>Voidable Contracts and Innocent Third Parties</vt:lpstr>
      <vt:lpstr>Question</vt:lpstr>
      <vt:lpstr>Ratification and Disaffirmance</vt:lpstr>
      <vt:lpstr>Question</vt:lpstr>
      <vt:lpstr>Other Capacity Problems</vt:lpstr>
      <vt:lpstr>Agreements to Engage in Unlawful Activity</vt:lpstr>
      <vt:lpstr>Agreements to Commit Torts and Crimes</vt:lpstr>
      <vt:lpstr>Agreements Illegal under Statutory Law</vt:lpstr>
      <vt:lpstr>Question</vt:lpstr>
      <vt:lpstr>Usurious Agreements</vt:lpstr>
      <vt:lpstr>Wagering Agreements</vt:lpstr>
      <vt:lpstr>Unlicensed Agreements</vt:lpstr>
      <vt:lpstr>Unconscionable Agreements</vt:lpstr>
      <vt:lpstr>Question</vt:lpstr>
      <vt:lpstr>Sunday Agreements</vt:lpstr>
      <vt:lpstr>Sunday Agreements</vt:lpstr>
      <vt:lpstr>Question</vt:lpstr>
      <vt:lpstr>Agreements Contrary to Public Policy</vt:lpstr>
      <vt:lpstr>Agreements to Obstruct Justice</vt:lpstr>
      <vt:lpstr>Agreements Interfering with Public Service</vt:lpstr>
      <vt:lpstr>Agreements to Defraud Creditors</vt:lpstr>
      <vt:lpstr>Agreements to Escape Liability</vt:lpstr>
      <vt:lpstr>Sale of Business</vt:lpstr>
      <vt:lpstr>Restrictive Employment Covenants</vt:lpstr>
      <vt:lpstr>Restrictive Employment Covenants</vt:lpstr>
      <vt:lpstr>Question</vt:lpstr>
      <vt:lpstr>Nondisclosure Agreements</vt:lpstr>
      <vt:lpstr>Consequences of Illegality</vt:lpstr>
      <vt:lpstr>Partial Illegality in an Agreement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233</cp:revision>
  <dcterms:created xsi:type="dcterms:W3CDTF">2015-07-14T20:11:18Z</dcterms:created>
  <dcterms:modified xsi:type="dcterms:W3CDTF">2018-12-03T05:14:55Z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6755100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