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93" r:id="rId18"/>
    <p:sldId id="271"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4" r:id="rId35"/>
    <p:sldId id="290" r:id="rId36"/>
    <p:sldId id="291" r:id="rId37"/>
    <p:sldId id="29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1"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922" autoAdjust="0"/>
  </p:normalViewPr>
  <p:slideViewPr>
    <p:cSldViewPr snapToGrid="0">
      <p:cViewPr varScale="1">
        <p:scale>
          <a:sx n="64" d="100"/>
          <a:sy n="64" d="100"/>
        </p:scale>
        <p:origin x="900" y="60"/>
      </p:cViewPr>
      <p:guideLst/>
    </p:cSldViewPr>
  </p:slideViewPr>
  <p:notesTextViewPr>
    <p:cViewPr>
      <p:scale>
        <a:sx n="1" d="1"/>
        <a:sy n="1" d="1"/>
      </p:scale>
      <p:origin x="0" y="0"/>
    </p:cViewPr>
  </p:notesTextViewPr>
  <p:sorterViewPr>
    <p:cViewPr varScale="1">
      <p:scale>
        <a:sx n="1" d="1"/>
        <a:sy n="1" d="1"/>
      </p:scale>
      <p:origin x="0" y="-1363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910FF3-106A-494B-B238-A2BBE788F101}" type="doc">
      <dgm:prSet loTypeId="urn:microsoft.com/office/officeart/2005/8/layout/vList2" loCatId="list" qsTypeId="urn:microsoft.com/office/officeart/2005/8/quickstyle/3d2" qsCatId="3D" csTypeId="urn:microsoft.com/office/officeart/2005/8/colors/colorful5" csCatId="colorful" phldr="1"/>
      <dgm:spPr/>
      <dgm:t>
        <a:bodyPr/>
        <a:lstStyle/>
        <a:p>
          <a:endParaRPr lang="en-US"/>
        </a:p>
      </dgm:t>
    </dgm:pt>
    <dgm:pt modelId="{99A12F18-2FB4-4A5C-B5AE-C9911F605C4E}">
      <dgm:prSet/>
      <dgm:spPr/>
      <dgm:t>
        <a:bodyPr/>
        <a:lstStyle/>
        <a:p>
          <a:pPr algn="l" rtl="0"/>
          <a:r>
            <a:rPr lang="en-US" b="1" dirty="0">
              <a:effectLst>
                <a:outerShdw blurRad="38100" dist="38100" dir="2700000" algn="tl">
                  <a:srgbClr val="000000">
                    <a:alpha val="43137"/>
                  </a:srgbClr>
                </a:outerShdw>
              </a:effectLst>
            </a:rPr>
            <a:t>Money</a:t>
          </a:r>
        </a:p>
      </dgm:t>
    </dgm:pt>
    <dgm:pt modelId="{D5783ADD-221D-4215-AC6A-53E093308765}" type="parTrans" cxnId="{FFCE0C5D-BFC2-43A0-8303-674E0C9EDDB1}">
      <dgm:prSet/>
      <dgm:spPr/>
      <dgm:t>
        <a:bodyPr/>
        <a:lstStyle/>
        <a:p>
          <a:endParaRPr lang="en-US"/>
        </a:p>
      </dgm:t>
    </dgm:pt>
    <dgm:pt modelId="{DF104918-755C-4679-A6B6-1AC663E86304}" type="sibTrans" cxnId="{FFCE0C5D-BFC2-43A0-8303-674E0C9EDDB1}">
      <dgm:prSet/>
      <dgm:spPr/>
      <dgm:t>
        <a:bodyPr/>
        <a:lstStyle/>
        <a:p>
          <a:endParaRPr lang="en-US"/>
        </a:p>
      </dgm:t>
    </dgm:pt>
    <dgm:pt modelId="{06F1BE72-13D8-4D47-99C0-694D9CAA9655}">
      <dgm:prSet/>
      <dgm:spPr/>
      <dgm:t>
        <a:bodyPr/>
        <a:lstStyle/>
        <a:p>
          <a:pPr algn="l" rtl="0"/>
          <a:r>
            <a:rPr lang="en-US" b="1" dirty="0">
              <a:effectLst>
                <a:outerShdw blurRad="38100" dist="38100" dir="2700000" algn="tl">
                  <a:srgbClr val="000000">
                    <a:alpha val="43137"/>
                  </a:srgbClr>
                </a:outerShdw>
              </a:effectLst>
            </a:rPr>
            <a:t>Property</a:t>
          </a:r>
        </a:p>
      </dgm:t>
    </dgm:pt>
    <dgm:pt modelId="{75205B7E-E77A-4D34-ADEA-21569F39283D}" type="parTrans" cxnId="{57DA7120-B202-450F-87C6-46AE3449D5A8}">
      <dgm:prSet/>
      <dgm:spPr/>
      <dgm:t>
        <a:bodyPr/>
        <a:lstStyle/>
        <a:p>
          <a:endParaRPr lang="en-US"/>
        </a:p>
      </dgm:t>
    </dgm:pt>
    <dgm:pt modelId="{9943CFC8-ACC9-4F00-A106-C5E3C9EC5C79}" type="sibTrans" cxnId="{57DA7120-B202-450F-87C6-46AE3449D5A8}">
      <dgm:prSet/>
      <dgm:spPr/>
      <dgm:t>
        <a:bodyPr/>
        <a:lstStyle/>
        <a:p>
          <a:endParaRPr lang="en-US"/>
        </a:p>
      </dgm:t>
    </dgm:pt>
    <dgm:pt modelId="{49693919-DB69-4A00-8359-C3B24BC45A64}">
      <dgm:prSet/>
      <dgm:spPr/>
      <dgm:t>
        <a:bodyPr/>
        <a:lstStyle/>
        <a:p>
          <a:pPr algn="l" rtl="0"/>
          <a:r>
            <a:rPr lang="en-US" b="1" dirty="0">
              <a:effectLst>
                <a:outerShdw blurRad="38100" dist="38100" dir="2700000" algn="tl">
                  <a:srgbClr val="000000">
                    <a:alpha val="43137"/>
                  </a:srgbClr>
                </a:outerShdw>
              </a:effectLst>
            </a:rPr>
            <a:t>Services</a:t>
          </a:r>
        </a:p>
      </dgm:t>
    </dgm:pt>
    <dgm:pt modelId="{9FAEB9F1-8E18-40C8-95C1-A9899BB7AFA5}" type="parTrans" cxnId="{8661410B-85F7-4E36-A97D-56E2D3F7DB1F}">
      <dgm:prSet/>
      <dgm:spPr/>
      <dgm:t>
        <a:bodyPr/>
        <a:lstStyle/>
        <a:p>
          <a:endParaRPr lang="en-US"/>
        </a:p>
      </dgm:t>
    </dgm:pt>
    <dgm:pt modelId="{014B48BC-91DE-4F4A-91A6-5866172B2FB0}" type="sibTrans" cxnId="{8661410B-85F7-4E36-A97D-56E2D3F7DB1F}">
      <dgm:prSet/>
      <dgm:spPr/>
      <dgm:t>
        <a:bodyPr/>
        <a:lstStyle/>
        <a:p>
          <a:endParaRPr lang="en-US"/>
        </a:p>
      </dgm:t>
    </dgm:pt>
    <dgm:pt modelId="{77D01059-7B3E-4613-8477-C1B0D0FF4DDA}">
      <dgm:prSet/>
      <dgm:spPr/>
      <dgm:t>
        <a:bodyPr/>
        <a:lstStyle/>
        <a:p>
          <a:pPr algn="l" rtl="0"/>
          <a:r>
            <a:rPr lang="en-US" b="1" dirty="0">
              <a:effectLst>
                <a:outerShdw blurRad="38100" dist="38100" dir="2700000" algn="tl">
                  <a:srgbClr val="000000">
                    <a:alpha val="43137"/>
                  </a:srgbClr>
                </a:outerShdw>
              </a:effectLst>
            </a:rPr>
            <a:t>Promises Not to Sue</a:t>
          </a:r>
        </a:p>
      </dgm:t>
    </dgm:pt>
    <dgm:pt modelId="{4DD84AED-8BB1-4B08-86A6-4E4DFB9BA2E7}" type="parTrans" cxnId="{C925BACF-9F34-4FEA-B51E-281EF57F69A6}">
      <dgm:prSet/>
      <dgm:spPr/>
      <dgm:t>
        <a:bodyPr/>
        <a:lstStyle/>
        <a:p>
          <a:endParaRPr lang="en-US"/>
        </a:p>
      </dgm:t>
    </dgm:pt>
    <dgm:pt modelId="{50C088EB-D25B-4919-AF04-AFD0E73C7C0D}" type="sibTrans" cxnId="{C925BACF-9F34-4FEA-B51E-281EF57F69A6}">
      <dgm:prSet/>
      <dgm:spPr/>
      <dgm:t>
        <a:bodyPr/>
        <a:lstStyle/>
        <a:p>
          <a:endParaRPr lang="en-US"/>
        </a:p>
      </dgm:t>
    </dgm:pt>
    <dgm:pt modelId="{04056705-B8B9-4C8C-9186-C80AC9784EFA}">
      <dgm:prSet/>
      <dgm:spPr/>
      <dgm:t>
        <a:bodyPr/>
        <a:lstStyle/>
        <a:p>
          <a:pPr algn="l" rtl="0"/>
          <a:r>
            <a:rPr lang="en-US" b="1" dirty="0">
              <a:effectLst>
                <a:outerShdw blurRad="38100" dist="38100" dir="2700000" algn="tl">
                  <a:srgbClr val="000000">
                    <a:alpha val="43137"/>
                  </a:srgbClr>
                </a:outerShdw>
              </a:effectLst>
            </a:rPr>
            <a:t>Charitable Pledges</a:t>
          </a:r>
        </a:p>
      </dgm:t>
    </dgm:pt>
    <dgm:pt modelId="{F64436E0-0751-47DC-9610-5897906F0ABE}" type="parTrans" cxnId="{3E19F5E3-BC47-4536-AA97-2261485CE00D}">
      <dgm:prSet/>
      <dgm:spPr/>
      <dgm:t>
        <a:bodyPr/>
        <a:lstStyle/>
        <a:p>
          <a:endParaRPr lang="en-US"/>
        </a:p>
      </dgm:t>
    </dgm:pt>
    <dgm:pt modelId="{9963E990-3B84-4574-B91B-D2D4E2A32224}" type="sibTrans" cxnId="{3E19F5E3-BC47-4536-AA97-2261485CE00D}">
      <dgm:prSet/>
      <dgm:spPr/>
      <dgm:t>
        <a:bodyPr/>
        <a:lstStyle/>
        <a:p>
          <a:endParaRPr lang="en-US"/>
        </a:p>
      </dgm:t>
    </dgm:pt>
    <dgm:pt modelId="{8CCD211B-7AE5-4579-A848-9C79FC82DF76}">
      <dgm:prSet/>
      <dgm:spPr/>
      <dgm:t>
        <a:bodyPr/>
        <a:lstStyle/>
        <a:p>
          <a:r>
            <a:rPr lang="en-US" b="1" dirty="0">
              <a:effectLst>
                <a:outerShdw blurRad="38100" dist="38100" dir="2700000" algn="tl">
                  <a:srgbClr val="000000">
                    <a:alpha val="43137"/>
                  </a:srgbClr>
                </a:outerShdw>
              </a:effectLst>
            </a:rPr>
            <a:t>Bitcoin</a:t>
          </a:r>
        </a:p>
      </dgm:t>
    </dgm:pt>
    <dgm:pt modelId="{C81DF464-94D1-4448-83F7-55BF94C15BA6}" type="parTrans" cxnId="{9E1D9417-3230-4550-B908-84C336CAA5A6}">
      <dgm:prSet/>
      <dgm:spPr/>
      <dgm:t>
        <a:bodyPr/>
        <a:lstStyle/>
        <a:p>
          <a:endParaRPr lang="en-US"/>
        </a:p>
      </dgm:t>
    </dgm:pt>
    <dgm:pt modelId="{A6EC75B6-4A24-40CB-88C4-363F6ADB87B6}" type="sibTrans" cxnId="{9E1D9417-3230-4550-B908-84C336CAA5A6}">
      <dgm:prSet/>
      <dgm:spPr/>
      <dgm:t>
        <a:bodyPr/>
        <a:lstStyle/>
        <a:p>
          <a:endParaRPr lang="en-US"/>
        </a:p>
      </dgm:t>
    </dgm:pt>
    <dgm:pt modelId="{A66C0B9C-6F24-40E2-8BAB-16B4CDE736F5}" type="pres">
      <dgm:prSet presAssocID="{C4910FF3-106A-494B-B238-A2BBE788F101}" presName="linear" presStyleCnt="0">
        <dgm:presLayoutVars>
          <dgm:animLvl val="lvl"/>
          <dgm:resizeHandles val="exact"/>
        </dgm:presLayoutVars>
      </dgm:prSet>
      <dgm:spPr/>
    </dgm:pt>
    <dgm:pt modelId="{7D07C250-451B-44D0-A596-59148858B981}" type="pres">
      <dgm:prSet presAssocID="{99A12F18-2FB4-4A5C-B5AE-C9911F605C4E}" presName="parentText" presStyleLbl="node1" presStyleIdx="0" presStyleCnt="6">
        <dgm:presLayoutVars>
          <dgm:chMax val="0"/>
          <dgm:bulletEnabled val="1"/>
        </dgm:presLayoutVars>
      </dgm:prSet>
      <dgm:spPr/>
    </dgm:pt>
    <dgm:pt modelId="{BCCD8021-D41F-493A-BF8C-0ADFAE370BC9}" type="pres">
      <dgm:prSet presAssocID="{DF104918-755C-4679-A6B6-1AC663E86304}" presName="spacer" presStyleCnt="0"/>
      <dgm:spPr/>
    </dgm:pt>
    <dgm:pt modelId="{22F9A610-420D-4FAD-B607-C60934D243C2}" type="pres">
      <dgm:prSet presAssocID="{06F1BE72-13D8-4D47-99C0-694D9CAA9655}" presName="parentText" presStyleLbl="node1" presStyleIdx="1" presStyleCnt="6">
        <dgm:presLayoutVars>
          <dgm:chMax val="0"/>
          <dgm:bulletEnabled val="1"/>
        </dgm:presLayoutVars>
      </dgm:prSet>
      <dgm:spPr/>
    </dgm:pt>
    <dgm:pt modelId="{DDCBC201-594A-4D50-B792-49DBA260A89B}" type="pres">
      <dgm:prSet presAssocID="{9943CFC8-ACC9-4F00-A106-C5E3C9EC5C79}" presName="spacer" presStyleCnt="0"/>
      <dgm:spPr/>
    </dgm:pt>
    <dgm:pt modelId="{04702754-B8FA-4CAF-8B66-37658330B7E0}" type="pres">
      <dgm:prSet presAssocID="{49693919-DB69-4A00-8359-C3B24BC45A64}" presName="parentText" presStyleLbl="node1" presStyleIdx="2" presStyleCnt="6">
        <dgm:presLayoutVars>
          <dgm:chMax val="0"/>
          <dgm:bulletEnabled val="1"/>
        </dgm:presLayoutVars>
      </dgm:prSet>
      <dgm:spPr/>
    </dgm:pt>
    <dgm:pt modelId="{E1555B84-E8C1-4AD3-8D56-C0D6FDB725CC}" type="pres">
      <dgm:prSet presAssocID="{014B48BC-91DE-4F4A-91A6-5866172B2FB0}" presName="spacer" presStyleCnt="0"/>
      <dgm:spPr/>
    </dgm:pt>
    <dgm:pt modelId="{69A64E9C-B637-47E0-8074-BC9FF9650184}" type="pres">
      <dgm:prSet presAssocID="{77D01059-7B3E-4613-8477-C1B0D0FF4DDA}" presName="parentText" presStyleLbl="node1" presStyleIdx="3" presStyleCnt="6">
        <dgm:presLayoutVars>
          <dgm:chMax val="0"/>
          <dgm:bulletEnabled val="1"/>
        </dgm:presLayoutVars>
      </dgm:prSet>
      <dgm:spPr/>
    </dgm:pt>
    <dgm:pt modelId="{E5D0661C-D33F-4182-91E5-4C91F663A6C6}" type="pres">
      <dgm:prSet presAssocID="{50C088EB-D25B-4919-AF04-AFD0E73C7C0D}" presName="spacer" presStyleCnt="0"/>
      <dgm:spPr/>
    </dgm:pt>
    <dgm:pt modelId="{076016F3-9F23-4A8F-A89B-7B027906D1EF}" type="pres">
      <dgm:prSet presAssocID="{04056705-B8B9-4C8C-9186-C80AC9784EFA}" presName="parentText" presStyleLbl="node1" presStyleIdx="4" presStyleCnt="6">
        <dgm:presLayoutVars>
          <dgm:chMax val="0"/>
          <dgm:bulletEnabled val="1"/>
        </dgm:presLayoutVars>
      </dgm:prSet>
      <dgm:spPr/>
    </dgm:pt>
    <dgm:pt modelId="{43E660F6-E771-4313-BC32-5D8FA2CB0488}" type="pres">
      <dgm:prSet presAssocID="{9963E990-3B84-4574-B91B-D2D4E2A32224}" presName="spacer" presStyleCnt="0"/>
      <dgm:spPr/>
    </dgm:pt>
    <dgm:pt modelId="{8AC417B9-D9A0-4B4C-A2F6-8D600506C443}" type="pres">
      <dgm:prSet presAssocID="{8CCD211B-7AE5-4579-A848-9C79FC82DF76}" presName="parentText" presStyleLbl="node1" presStyleIdx="5" presStyleCnt="6">
        <dgm:presLayoutVars>
          <dgm:chMax val="0"/>
          <dgm:bulletEnabled val="1"/>
        </dgm:presLayoutVars>
      </dgm:prSet>
      <dgm:spPr/>
    </dgm:pt>
  </dgm:ptLst>
  <dgm:cxnLst>
    <dgm:cxn modelId="{8661410B-85F7-4E36-A97D-56E2D3F7DB1F}" srcId="{C4910FF3-106A-494B-B238-A2BBE788F101}" destId="{49693919-DB69-4A00-8359-C3B24BC45A64}" srcOrd="2" destOrd="0" parTransId="{9FAEB9F1-8E18-40C8-95C1-A9899BB7AFA5}" sibTransId="{014B48BC-91DE-4F4A-91A6-5866172B2FB0}"/>
    <dgm:cxn modelId="{9E1D9417-3230-4550-B908-84C336CAA5A6}" srcId="{C4910FF3-106A-494B-B238-A2BBE788F101}" destId="{8CCD211B-7AE5-4579-A848-9C79FC82DF76}" srcOrd="5" destOrd="0" parTransId="{C81DF464-94D1-4448-83F7-55BF94C15BA6}" sibTransId="{A6EC75B6-4A24-40CB-88C4-363F6ADB87B6}"/>
    <dgm:cxn modelId="{57DA7120-B202-450F-87C6-46AE3449D5A8}" srcId="{C4910FF3-106A-494B-B238-A2BBE788F101}" destId="{06F1BE72-13D8-4D47-99C0-694D9CAA9655}" srcOrd="1" destOrd="0" parTransId="{75205B7E-E77A-4D34-ADEA-21569F39283D}" sibTransId="{9943CFC8-ACC9-4F00-A106-C5E3C9EC5C79}"/>
    <dgm:cxn modelId="{4F129C21-556F-48D6-BF0D-6B1CBCE063ED}" type="presOf" srcId="{99A12F18-2FB4-4A5C-B5AE-C9911F605C4E}" destId="{7D07C250-451B-44D0-A596-59148858B981}" srcOrd="0" destOrd="0" presId="urn:microsoft.com/office/officeart/2005/8/layout/vList2"/>
    <dgm:cxn modelId="{FFCE0C5D-BFC2-43A0-8303-674E0C9EDDB1}" srcId="{C4910FF3-106A-494B-B238-A2BBE788F101}" destId="{99A12F18-2FB4-4A5C-B5AE-C9911F605C4E}" srcOrd="0" destOrd="0" parTransId="{D5783ADD-221D-4215-AC6A-53E093308765}" sibTransId="{DF104918-755C-4679-A6B6-1AC663E86304}"/>
    <dgm:cxn modelId="{D61ADF48-01BC-4602-A875-02D811C7A7F7}" type="presOf" srcId="{77D01059-7B3E-4613-8477-C1B0D0FF4DDA}" destId="{69A64E9C-B637-47E0-8074-BC9FF9650184}" srcOrd="0" destOrd="0" presId="urn:microsoft.com/office/officeart/2005/8/layout/vList2"/>
    <dgm:cxn modelId="{15A6ED6A-9D0F-410D-8A85-AFCD016E2260}" type="presOf" srcId="{C4910FF3-106A-494B-B238-A2BBE788F101}" destId="{A66C0B9C-6F24-40E2-8BAB-16B4CDE736F5}" srcOrd="0" destOrd="0" presId="urn:microsoft.com/office/officeart/2005/8/layout/vList2"/>
    <dgm:cxn modelId="{6D22EA4F-9624-4747-A86E-51464A3F85E1}" type="presOf" srcId="{06F1BE72-13D8-4D47-99C0-694D9CAA9655}" destId="{22F9A610-420D-4FAD-B607-C60934D243C2}" srcOrd="0" destOrd="0" presId="urn:microsoft.com/office/officeart/2005/8/layout/vList2"/>
    <dgm:cxn modelId="{97FBBD88-B82D-40CA-87F9-BA619AE62450}" type="presOf" srcId="{8CCD211B-7AE5-4579-A848-9C79FC82DF76}" destId="{8AC417B9-D9A0-4B4C-A2F6-8D600506C443}" srcOrd="0" destOrd="0" presId="urn:microsoft.com/office/officeart/2005/8/layout/vList2"/>
    <dgm:cxn modelId="{C925BACF-9F34-4FEA-B51E-281EF57F69A6}" srcId="{C4910FF3-106A-494B-B238-A2BBE788F101}" destId="{77D01059-7B3E-4613-8477-C1B0D0FF4DDA}" srcOrd="3" destOrd="0" parTransId="{4DD84AED-8BB1-4B08-86A6-4E4DFB9BA2E7}" sibTransId="{50C088EB-D25B-4919-AF04-AFD0E73C7C0D}"/>
    <dgm:cxn modelId="{F1A9E9D0-BE6A-40B1-B484-239DE4B54901}" type="presOf" srcId="{04056705-B8B9-4C8C-9186-C80AC9784EFA}" destId="{076016F3-9F23-4A8F-A89B-7B027906D1EF}" srcOrd="0" destOrd="0" presId="urn:microsoft.com/office/officeart/2005/8/layout/vList2"/>
    <dgm:cxn modelId="{3E19F5E3-BC47-4536-AA97-2261485CE00D}" srcId="{C4910FF3-106A-494B-B238-A2BBE788F101}" destId="{04056705-B8B9-4C8C-9186-C80AC9784EFA}" srcOrd="4" destOrd="0" parTransId="{F64436E0-0751-47DC-9610-5897906F0ABE}" sibTransId="{9963E990-3B84-4574-B91B-D2D4E2A32224}"/>
    <dgm:cxn modelId="{72FCE6E7-B200-4317-8CE7-1AF64038734F}" type="presOf" srcId="{49693919-DB69-4A00-8359-C3B24BC45A64}" destId="{04702754-B8FA-4CAF-8B66-37658330B7E0}" srcOrd="0" destOrd="0" presId="urn:microsoft.com/office/officeart/2005/8/layout/vList2"/>
    <dgm:cxn modelId="{26294F5C-A05B-4488-909D-682848631CA4}" type="presParOf" srcId="{A66C0B9C-6F24-40E2-8BAB-16B4CDE736F5}" destId="{7D07C250-451B-44D0-A596-59148858B981}" srcOrd="0" destOrd="0" presId="urn:microsoft.com/office/officeart/2005/8/layout/vList2"/>
    <dgm:cxn modelId="{68CAA183-5D07-42A2-B9A5-B0755CF8F7D4}" type="presParOf" srcId="{A66C0B9C-6F24-40E2-8BAB-16B4CDE736F5}" destId="{BCCD8021-D41F-493A-BF8C-0ADFAE370BC9}" srcOrd="1" destOrd="0" presId="urn:microsoft.com/office/officeart/2005/8/layout/vList2"/>
    <dgm:cxn modelId="{09C271F3-B1DF-47A0-A50A-B04A8DC62C65}" type="presParOf" srcId="{A66C0B9C-6F24-40E2-8BAB-16B4CDE736F5}" destId="{22F9A610-420D-4FAD-B607-C60934D243C2}" srcOrd="2" destOrd="0" presId="urn:microsoft.com/office/officeart/2005/8/layout/vList2"/>
    <dgm:cxn modelId="{F015334D-41B6-4880-9B4E-F1172AF453DA}" type="presParOf" srcId="{A66C0B9C-6F24-40E2-8BAB-16B4CDE736F5}" destId="{DDCBC201-594A-4D50-B792-49DBA260A89B}" srcOrd="3" destOrd="0" presId="urn:microsoft.com/office/officeart/2005/8/layout/vList2"/>
    <dgm:cxn modelId="{DA866E52-7311-407E-B9CF-22C681386F3A}" type="presParOf" srcId="{A66C0B9C-6F24-40E2-8BAB-16B4CDE736F5}" destId="{04702754-B8FA-4CAF-8B66-37658330B7E0}" srcOrd="4" destOrd="0" presId="urn:microsoft.com/office/officeart/2005/8/layout/vList2"/>
    <dgm:cxn modelId="{0161B1D5-3720-41C6-BBF5-746C414EF88F}" type="presParOf" srcId="{A66C0B9C-6F24-40E2-8BAB-16B4CDE736F5}" destId="{E1555B84-E8C1-4AD3-8D56-C0D6FDB725CC}" srcOrd="5" destOrd="0" presId="urn:microsoft.com/office/officeart/2005/8/layout/vList2"/>
    <dgm:cxn modelId="{43DE5F55-26C1-4E1F-9C94-BD4B626ACD33}" type="presParOf" srcId="{A66C0B9C-6F24-40E2-8BAB-16B4CDE736F5}" destId="{69A64E9C-B637-47E0-8074-BC9FF9650184}" srcOrd="6" destOrd="0" presId="urn:microsoft.com/office/officeart/2005/8/layout/vList2"/>
    <dgm:cxn modelId="{B3BD2217-65F9-41EE-934E-DC7C2AE963F9}" type="presParOf" srcId="{A66C0B9C-6F24-40E2-8BAB-16B4CDE736F5}" destId="{E5D0661C-D33F-4182-91E5-4C91F663A6C6}" srcOrd="7" destOrd="0" presId="urn:microsoft.com/office/officeart/2005/8/layout/vList2"/>
    <dgm:cxn modelId="{89DC2F67-B050-4F89-B46A-588300A74990}" type="presParOf" srcId="{A66C0B9C-6F24-40E2-8BAB-16B4CDE736F5}" destId="{076016F3-9F23-4A8F-A89B-7B027906D1EF}" srcOrd="8" destOrd="0" presId="urn:microsoft.com/office/officeart/2005/8/layout/vList2"/>
    <dgm:cxn modelId="{04BD69A1-DBCE-481D-974A-BF2E5A3B7E8C}" type="presParOf" srcId="{A66C0B9C-6F24-40E2-8BAB-16B4CDE736F5}" destId="{43E660F6-E771-4313-BC32-5D8FA2CB0488}" srcOrd="9" destOrd="0" presId="urn:microsoft.com/office/officeart/2005/8/layout/vList2"/>
    <dgm:cxn modelId="{3D22A08A-5D7E-42F2-87C8-D0F44BEF49D3}" type="presParOf" srcId="{A66C0B9C-6F24-40E2-8BAB-16B4CDE736F5}" destId="{8AC417B9-D9A0-4B4C-A2F6-8D600506C443}"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07C250-451B-44D0-A596-59148858B981}">
      <dsp:nvSpPr>
        <dsp:cNvPr id="0" name=""/>
        <dsp:cNvSpPr/>
      </dsp:nvSpPr>
      <dsp:spPr>
        <a:xfrm>
          <a:off x="0" y="71601"/>
          <a:ext cx="4996544" cy="62361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b="1" kern="1200" dirty="0">
              <a:effectLst>
                <a:outerShdw blurRad="38100" dist="38100" dir="2700000" algn="tl">
                  <a:srgbClr val="000000">
                    <a:alpha val="43137"/>
                  </a:srgbClr>
                </a:outerShdw>
              </a:effectLst>
            </a:rPr>
            <a:t>Money</a:t>
          </a:r>
        </a:p>
      </dsp:txBody>
      <dsp:txXfrm>
        <a:off x="30442" y="102043"/>
        <a:ext cx="4935660" cy="562726"/>
      </dsp:txXfrm>
    </dsp:sp>
    <dsp:sp modelId="{22F9A610-420D-4FAD-B607-C60934D243C2}">
      <dsp:nvSpPr>
        <dsp:cNvPr id="0" name=""/>
        <dsp:cNvSpPr/>
      </dsp:nvSpPr>
      <dsp:spPr>
        <a:xfrm>
          <a:off x="0" y="770091"/>
          <a:ext cx="4996544" cy="623610"/>
        </a:xfrm>
        <a:prstGeom prst="roundRect">
          <a:avLst/>
        </a:prstGeom>
        <a:gradFill rotWithShape="0">
          <a:gsLst>
            <a:gs pos="0">
              <a:schemeClr val="accent5">
                <a:hueOff val="-1470669"/>
                <a:satOff val="-2046"/>
                <a:lumOff val="-784"/>
                <a:alphaOff val="0"/>
                <a:satMod val="103000"/>
                <a:lumMod val="102000"/>
                <a:tint val="94000"/>
              </a:schemeClr>
            </a:gs>
            <a:gs pos="50000">
              <a:schemeClr val="accent5">
                <a:hueOff val="-1470669"/>
                <a:satOff val="-2046"/>
                <a:lumOff val="-784"/>
                <a:alphaOff val="0"/>
                <a:satMod val="110000"/>
                <a:lumMod val="100000"/>
                <a:shade val="100000"/>
              </a:schemeClr>
            </a:gs>
            <a:gs pos="100000">
              <a:schemeClr val="accent5">
                <a:hueOff val="-1470669"/>
                <a:satOff val="-2046"/>
                <a:lumOff val="-784"/>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b="1" kern="1200" dirty="0">
              <a:effectLst>
                <a:outerShdw blurRad="38100" dist="38100" dir="2700000" algn="tl">
                  <a:srgbClr val="000000">
                    <a:alpha val="43137"/>
                  </a:srgbClr>
                </a:outerShdw>
              </a:effectLst>
            </a:rPr>
            <a:t>Property</a:t>
          </a:r>
        </a:p>
      </dsp:txBody>
      <dsp:txXfrm>
        <a:off x="30442" y="800533"/>
        <a:ext cx="4935660" cy="562726"/>
      </dsp:txXfrm>
    </dsp:sp>
    <dsp:sp modelId="{04702754-B8FA-4CAF-8B66-37658330B7E0}">
      <dsp:nvSpPr>
        <dsp:cNvPr id="0" name=""/>
        <dsp:cNvSpPr/>
      </dsp:nvSpPr>
      <dsp:spPr>
        <a:xfrm>
          <a:off x="0" y="1468582"/>
          <a:ext cx="4996544" cy="623610"/>
        </a:xfrm>
        <a:prstGeom prst="roundRect">
          <a:avLst/>
        </a:prstGeom>
        <a:gradFill rotWithShape="0">
          <a:gsLst>
            <a:gs pos="0">
              <a:schemeClr val="accent5">
                <a:hueOff val="-2941338"/>
                <a:satOff val="-4091"/>
                <a:lumOff val="-1569"/>
                <a:alphaOff val="0"/>
                <a:satMod val="103000"/>
                <a:lumMod val="102000"/>
                <a:tint val="94000"/>
              </a:schemeClr>
            </a:gs>
            <a:gs pos="50000">
              <a:schemeClr val="accent5">
                <a:hueOff val="-2941338"/>
                <a:satOff val="-4091"/>
                <a:lumOff val="-1569"/>
                <a:alphaOff val="0"/>
                <a:satMod val="110000"/>
                <a:lumMod val="100000"/>
                <a:shade val="100000"/>
              </a:schemeClr>
            </a:gs>
            <a:gs pos="100000">
              <a:schemeClr val="accent5">
                <a:hueOff val="-2941338"/>
                <a:satOff val="-4091"/>
                <a:lumOff val="-156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b="1" kern="1200" dirty="0">
              <a:effectLst>
                <a:outerShdw blurRad="38100" dist="38100" dir="2700000" algn="tl">
                  <a:srgbClr val="000000">
                    <a:alpha val="43137"/>
                  </a:srgbClr>
                </a:outerShdw>
              </a:effectLst>
            </a:rPr>
            <a:t>Services</a:t>
          </a:r>
        </a:p>
      </dsp:txBody>
      <dsp:txXfrm>
        <a:off x="30442" y="1499024"/>
        <a:ext cx="4935660" cy="562726"/>
      </dsp:txXfrm>
    </dsp:sp>
    <dsp:sp modelId="{69A64E9C-B637-47E0-8074-BC9FF9650184}">
      <dsp:nvSpPr>
        <dsp:cNvPr id="0" name=""/>
        <dsp:cNvSpPr/>
      </dsp:nvSpPr>
      <dsp:spPr>
        <a:xfrm>
          <a:off x="0" y="2167072"/>
          <a:ext cx="4996544" cy="623610"/>
        </a:xfrm>
        <a:prstGeom prst="roundRect">
          <a:avLst/>
        </a:prstGeom>
        <a:gradFill rotWithShape="0">
          <a:gsLst>
            <a:gs pos="0">
              <a:schemeClr val="accent5">
                <a:hueOff val="-4412007"/>
                <a:satOff val="-6137"/>
                <a:lumOff val="-2353"/>
                <a:alphaOff val="0"/>
                <a:satMod val="103000"/>
                <a:lumMod val="102000"/>
                <a:tint val="94000"/>
              </a:schemeClr>
            </a:gs>
            <a:gs pos="50000">
              <a:schemeClr val="accent5">
                <a:hueOff val="-4412007"/>
                <a:satOff val="-6137"/>
                <a:lumOff val="-2353"/>
                <a:alphaOff val="0"/>
                <a:satMod val="110000"/>
                <a:lumMod val="100000"/>
                <a:shade val="100000"/>
              </a:schemeClr>
            </a:gs>
            <a:gs pos="100000">
              <a:schemeClr val="accent5">
                <a:hueOff val="-4412007"/>
                <a:satOff val="-6137"/>
                <a:lumOff val="-235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b="1" kern="1200" dirty="0">
              <a:effectLst>
                <a:outerShdw blurRad="38100" dist="38100" dir="2700000" algn="tl">
                  <a:srgbClr val="000000">
                    <a:alpha val="43137"/>
                  </a:srgbClr>
                </a:outerShdw>
              </a:effectLst>
            </a:rPr>
            <a:t>Promises Not to Sue</a:t>
          </a:r>
        </a:p>
      </dsp:txBody>
      <dsp:txXfrm>
        <a:off x="30442" y="2197514"/>
        <a:ext cx="4935660" cy="562726"/>
      </dsp:txXfrm>
    </dsp:sp>
    <dsp:sp modelId="{076016F3-9F23-4A8F-A89B-7B027906D1EF}">
      <dsp:nvSpPr>
        <dsp:cNvPr id="0" name=""/>
        <dsp:cNvSpPr/>
      </dsp:nvSpPr>
      <dsp:spPr>
        <a:xfrm>
          <a:off x="0" y="2865562"/>
          <a:ext cx="4996544" cy="623610"/>
        </a:xfrm>
        <a:prstGeom prst="roundRect">
          <a:avLst/>
        </a:prstGeom>
        <a:gradFill rotWithShape="0">
          <a:gsLst>
            <a:gs pos="0">
              <a:schemeClr val="accent5">
                <a:hueOff val="-5882676"/>
                <a:satOff val="-8182"/>
                <a:lumOff val="-3138"/>
                <a:alphaOff val="0"/>
                <a:satMod val="103000"/>
                <a:lumMod val="102000"/>
                <a:tint val="94000"/>
              </a:schemeClr>
            </a:gs>
            <a:gs pos="50000">
              <a:schemeClr val="accent5">
                <a:hueOff val="-5882676"/>
                <a:satOff val="-8182"/>
                <a:lumOff val="-3138"/>
                <a:alphaOff val="0"/>
                <a:satMod val="110000"/>
                <a:lumMod val="100000"/>
                <a:shade val="100000"/>
              </a:schemeClr>
            </a:gs>
            <a:gs pos="100000">
              <a:schemeClr val="accent5">
                <a:hueOff val="-5882676"/>
                <a:satOff val="-8182"/>
                <a:lumOff val="-3138"/>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b="1" kern="1200" dirty="0">
              <a:effectLst>
                <a:outerShdw blurRad="38100" dist="38100" dir="2700000" algn="tl">
                  <a:srgbClr val="000000">
                    <a:alpha val="43137"/>
                  </a:srgbClr>
                </a:outerShdw>
              </a:effectLst>
            </a:rPr>
            <a:t>Charitable Pledges</a:t>
          </a:r>
        </a:p>
      </dsp:txBody>
      <dsp:txXfrm>
        <a:off x="30442" y="2896004"/>
        <a:ext cx="4935660" cy="562726"/>
      </dsp:txXfrm>
    </dsp:sp>
    <dsp:sp modelId="{8AC417B9-D9A0-4B4C-A2F6-8D600506C443}">
      <dsp:nvSpPr>
        <dsp:cNvPr id="0" name=""/>
        <dsp:cNvSpPr/>
      </dsp:nvSpPr>
      <dsp:spPr>
        <a:xfrm>
          <a:off x="0" y="3564052"/>
          <a:ext cx="4996544" cy="623610"/>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b="1" kern="1200" dirty="0">
              <a:effectLst>
                <a:outerShdw blurRad="38100" dist="38100" dir="2700000" algn="tl">
                  <a:srgbClr val="000000">
                    <a:alpha val="43137"/>
                  </a:srgbClr>
                </a:outerShdw>
              </a:effectLst>
            </a:rPr>
            <a:t>Bitcoin</a:t>
          </a:r>
        </a:p>
      </dsp:txBody>
      <dsp:txXfrm>
        <a:off x="30442" y="3594494"/>
        <a:ext cx="4935660" cy="56272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12/3/2018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7AB0443-3578-4342-B9C5-E38178EA570E}" type="slidenum">
              <a:rPr lang="en-US" altLang="en-US"/>
              <a:pPr eaLnBrk="1" hangingPunct="1"/>
              <a:t>2</a:t>
            </a:fld>
            <a:endParaRPr lang="en-US" alt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4581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6893E2-A9A2-4F88-81DA-7A2022C0F20E}" type="slidenum">
              <a:rPr lang="en-US" altLang="en-US"/>
              <a:pPr eaLnBrk="1" hangingPunct="1"/>
              <a:t>12</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Students may think that a bargained-for exchange must be verbally explicit or even conducted orally. However, a bargained-for exchange may be implied by a price marked on an item that a customer proves he or she is willing to pay by actually purchasing the item. The merchant implies a promise that the item is worth its price, and the customer implies a promise that the form of payment for the item is good.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066521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90FE14-142F-4598-851D-0A9A11E0EBAC}" type="slidenum">
              <a:rPr lang="en-US" altLang="en-US"/>
              <a:pPr eaLnBrk="1" hangingPunct="1"/>
              <a:t>13</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In early America, contract law was less enforced and more flexible than land law or civil procedure. Consideration was regarded as an element that was not to be measured by the court. For the purposes of the law of contract, the price determined by the parties was proof of the market value. In actual practice however, judges were often sympathetic to the underdog in contract cases in which the uneducated or naïve were manipulated by those who were more shrewd. As a result, rules of consideration</a:t>
            </a:r>
          </a:p>
          <a:p>
            <a:r>
              <a:rPr lang="en-US" altLang="en-US" dirty="0">
                <a:latin typeface="Arial" panose="020B0604020202020204" pitchFamily="34" charset="0"/>
              </a:rPr>
              <a:t>were often bent.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84148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5AEA21-BE35-4577-96F0-B771ABC019D0}" type="slidenum">
              <a:rPr lang="en-US" altLang="en-US"/>
              <a:pPr eaLnBrk="1" hangingPunct="1"/>
              <a:t>15</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b="0" dirty="0">
                <a:latin typeface="Arial" panose="020B0604020202020204" pitchFamily="34" charset="0"/>
              </a:rPr>
              <a:t>An accord and satisfaction is a new agreement resulting from a bona fide dispute between the parties as to the terms of their original agreement. The mutual agreement to the new terms is the accord; performance of the accord is the satisfaction—thus, accord and satisfaction.</a:t>
            </a:r>
          </a:p>
        </p:txBody>
      </p:sp>
    </p:spTree>
    <p:extLst>
      <p:ext uri="{BB962C8B-B14F-4D97-AF65-F5344CB8AC3E}">
        <p14:creationId xmlns:p14="http://schemas.microsoft.com/office/powerpoint/2010/main" val="2887369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2AA1B93-8FAE-4899-93D0-E9E5EC6FCB24}" type="slidenum">
              <a:rPr lang="en-US" altLang="en-US"/>
              <a:pPr eaLnBrk="1" hangingPunct="1"/>
              <a:t>16</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Remind students that the law cannot enforce moral obligations. Personal ethics may motivate a debtor to reaffirm debts and renew obligations to creditors. However, the law does not require it and has taken the position that it is more unethical for creditors to pressure a debtor whose debts have legally been discharged through bankruptcy than it is for the debtor to be unable to pay back debts.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23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4499A9-F452-40F3-B39C-7B984E145BEC}" type="slidenum">
              <a:rPr lang="en-US" altLang="en-US"/>
              <a:pPr eaLnBrk="1" hangingPunct="1"/>
              <a:t>18</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Although the seal was highly regarded in early contract law as proof of consideration, few people in the United States owned a seal, and literacy was high enough to undercut the need for the device. Thus, state statutes were passed that limited the meaning of the seal. In 1836, New York passed a statute that stated a seal was only “presumptive evidence of a sufficient consideration” and its effect could be “rebutted in the same manner and to the same extent as if [the] instrument were not sealed.” Even today, however, the seal takes the place of consideration in Massachusetts.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62349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5008091-371D-42CD-A24C-1C4CC5BA6204}" type="slidenum">
              <a:rPr lang="en-US" altLang="en-US"/>
              <a:pPr eaLnBrk="1" hangingPunct="1"/>
              <a:t>19</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When people say they are going to “go after” someone in court, meaning they are going to sue someone, they are correctly translating the word sue from its early Latin root word </a:t>
            </a:r>
            <a:r>
              <a:rPr lang="en-US" altLang="en-US" i="1" dirty="0">
                <a:latin typeface="Arial" panose="020B0604020202020204" pitchFamily="34" charset="0"/>
              </a:rPr>
              <a:t>sequi, </a:t>
            </a:r>
            <a:r>
              <a:rPr lang="en-US" altLang="en-US" dirty="0">
                <a:latin typeface="Arial" panose="020B0604020202020204" pitchFamily="34" charset="0"/>
              </a:rPr>
              <a:t>which means “to follow” or “to come or go after.”</a:t>
            </a:r>
          </a:p>
          <a:p>
            <a:r>
              <a:rPr lang="en-US" altLang="en-US" b="1" dirty="0">
                <a:latin typeface="Arial" panose="020B0604020202020204" pitchFamily="34" charset="0"/>
              </a:rPr>
              <a:t>State Variations</a:t>
            </a:r>
          </a:p>
          <a:p>
            <a:r>
              <a:rPr lang="en-US" altLang="en-US" dirty="0">
                <a:latin typeface="Arial" panose="020B0604020202020204" pitchFamily="34" charset="0"/>
              </a:rPr>
              <a:t>The statute of limitations for breach of a sales contract in North Carolina is four years. For liabilities arising from general contracts, the limit is three years. The statute of limitations for forfeiture of a mortgage is ten years.</a:t>
            </a:r>
          </a:p>
        </p:txBody>
      </p:sp>
    </p:spTree>
    <p:extLst>
      <p:ext uri="{BB962C8B-B14F-4D97-AF65-F5344CB8AC3E}">
        <p14:creationId xmlns:p14="http://schemas.microsoft.com/office/powerpoint/2010/main" val="1482490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936517-0572-4565-9BB8-0AC22A46D439}" type="slidenum">
              <a:rPr lang="en-US" altLang="en-US"/>
              <a:pPr eaLnBrk="1" hangingPunct="1"/>
              <a:t>20</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promissory estoppel. See next slide.</a:t>
            </a:r>
          </a:p>
        </p:txBody>
      </p:sp>
    </p:spTree>
    <p:extLst>
      <p:ext uri="{BB962C8B-B14F-4D97-AF65-F5344CB8AC3E}">
        <p14:creationId xmlns:p14="http://schemas.microsoft.com/office/powerpoint/2010/main" val="3952402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5C2B9C8-D433-4667-8291-80F4C721CCF6}" type="slidenum">
              <a:rPr lang="en-US" altLang="en-US"/>
              <a:pPr eaLnBrk="1" hangingPunct="1"/>
              <a:t>21</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In reaching this doctrine, courts have accepted the principles of justice and fairness in protecting the party receiving the promise from otherwise unrecoverable losses.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20733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795F919-F3CC-4620-85A8-B1216109C264}" type="slidenum">
              <a:rPr lang="en-US" altLang="en-US"/>
              <a:pPr eaLnBrk="1" hangingPunct="1"/>
              <a:t>22</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option. See next slide.</a:t>
            </a:r>
          </a:p>
        </p:txBody>
      </p:sp>
    </p:spTree>
    <p:extLst>
      <p:ext uri="{BB962C8B-B14F-4D97-AF65-F5344CB8AC3E}">
        <p14:creationId xmlns:p14="http://schemas.microsoft.com/office/powerpoint/2010/main" val="1382867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BDE22B-8B0D-4CA7-BE95-8A08203887DB}" type="slidenum">
              <a:rPr lang="en-US" altLang="en-US"/>
              <a:pPr eaLnBrk="1" hangingPunct="1"/>
              <a:t>23</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The UCC has made an exception to the rule requiring consideration when the offer is made by a merchant. In such cases, an offer in writing by a merchant, stating the time period during which the offer will remain open, is enforceable without consideration. The offer, which is called a </a:t>
            </a:r>
            <a:r>
              <a:rPr lang="en-US" altLang="en-US" b="1" dirty="0">
                <a:latin typeface="Arial" panose="020B0604020202020204" pitchFamily="34" charset="0"/>
              </a:rPr>
              <a:t>firm offer </a:t>
            </a:r>
            <a:r>
              <a:rPr lang="en-US" altLang="en-US" dirty="0">
                <a:latin typeface="Arial" panose="020B0604020202020204" pitchFamily="34" charset="0"/>
              </a:rPr>
              <a:t>or an </a:t>
            </a:r>
            <a:r>
              <a:rPr lang="en-US" altLang="en-US" b="1" dirty="0">
                <a:latin typeface="Arial" panose="020B0604020202020204" pitchFamily="34" charset="0"/>
              </a:rPr>
              <a:t>irrevocable offer</a:t>
            </a:r>
            <a:r>
              <a:rPr lang="en-US" altLang="en-US" dirty="0">
                <a:latin typeface="Arial" panose="020B0604020202020204" pitchFamily="34" charset="0"/>
              </a:rPr>
              <a:t>, must be signed by the offeror, and the time allowed for acceptance may not exceed three months. When the time allowed is more than three months, firm offers by merchants must be supported by consideration to be enforceable.</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869755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227CF7-BF8E-451A-9562-718F7544B960}" type="slidenum">
              <a:rPr lang="en-US" altLang="en-US"/>
              <a:pPr eaLnBrk="1" hangingPunct="1"/>
              <a:t>4</a:t>
            </a:fld>
            <a:endParaRPr lang="en-US" alt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consideration. See next slide.</a:t>
            </a:r>
          </a:p>
        </p:txBody>
      </p:sp>
    </p:spTree>
    <p:extLst>
      <p:ext uri="{BB962C8B-B14F-4D97-AF65-F5344CB8AC3E}">
        <p14:creationId xmlns:p14="http://schemas.microsoft.com/office/powerpoint/2010/main" val="2378179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1829301-A8DA-4FA0-B720-7818D9EF6E55}" type="slidenum">
              <a:rPr lang="en-US" altLang="en-US"/>
              <a:pPr eaLnBrk="1" hangingPunct="1"/>
              <a:t>24</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same rule of consideration applies to police officers, firefighters, and other public servants and officials who may pledge what appears to be some special service in exchange for a monetary reward, when all they have actually promised is to execute the duties they are already obligated to perform.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63765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1C633F-6AD6-44D4-9829-B8A74CC80A4A}" type="slidenum">
              <a:rPr lang="en-US" altLang="en-US"/>
              <a:pPr eaLnBrk="1" hangingPunct="1"/>
              <a:t>25</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Only when goods or services are provided as the result of bargained-for present or future promises is an agreement enforceable.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812234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27FDD8-8200-485B-BD32-D3DD003506A4}" type="slidenum">
              <a:rPr lang="en-US" altLang="en-US"/>
              <a:pPr eaLnBrk="1" hangingPunct="1"/>
              <a:t>26</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Illusory promise.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065129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9764DDC-53D7-41BB-AFB0-69DA3D0C71C3}" type="slidenum">
              <a:rPr lang="en-US" altLang="en-US"/>
              <a:pPr eaLnBrk="1" hangingPunct="1"/>
              <a:t>27</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Direct pairs of students to create three proposals for contracts—two that are enforceable and one that is unenforceable because it contains an illusory promise. Remind them that an illusory promise of consideration is usually phrased in ambiguous terms or may seem to mean something that it does not. Each pair of students can challenge another pair to identify which of the three proposed contracts is the one with the illusory promise.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76929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4029F4-437A-47A9-906F-D87B68AAA58F}" type="slidenum">
              <a:rPr lang="en-US" altLang="en-US"/>
              <a:pPr eaLnBrk="1" hangingPunct="1"/>
              <a:t>5</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 </a:t>
            </a:r>
          </a:p>
          <a:p>
            <a:r>
              <a:rPr lang="en-US" altLang="en-US" dirty="0">
                <a:latin typeface="Arial" panose="020B0604020202020204" pitchFamily="34" charset="0"/>
              </a:rPr>
              <a:t>Another legal term for consideration is </a:t>
            </a:r>
            <a:r>
              <a:rPr lang="en-US" altLang="en-US" i="1" dirty="0">
                <a:latin typeface="Arial" panose="020B0604020202020204" pitchFamily="34" charset="0"/>
              </a:rPr>
              <a:t>quid pro quo</a:t>
            </a:r>
            <a:r>
              <a:rPr lang="en-US" altLang="en-US" dirty="0">
                <a:latin typeface="Arial" panose="020B0604020202020204" pitchFamily="34" charset="0"/>
              </a:rPr>
              <a:t>, which is Latin for “something in return for something.”</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80916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D64DDF-CA65-40D6-AD31-71BF97685074}" type="slidenum">
              <a:rPr lang="en-US" altLang="en-US"/>
              <a:pPr eaLnBrk="1" hangingPunct="1"/>
              <a:t>6</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altLang="en-US" dirty="0">
                <a:latin typeface="Arial" panose="020B0604020202020204" pitchFamily="34" charset="0"/>
              </a:rPr>
              <a:t>Consideration consists of a mutual exchange of gains and losses between contracting parties. The legal term used to designate the gain that each party experiences is that party’s legal benefit.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61045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BBDBEA-323F-45F5-9218-6D7C3B0F8D43}" type="slidenum">
              <a:rPr lang="en-US" altLang="en-US"/>
              <a:pPr eaLnBrk="1" hangingPunct="1"/>
              <a:t>7</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legal detriment.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78556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3D3A3EB-69F3-43AA-935A-DB32577A0396}" type="slidenum">
              <a:rPr lang="en-US" altLang="en-US"/>
              <a:pPr eaLnBrk="1" hangingPunct="1"/>
              <a:t>8</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Medieval English lawyers invented the verbs </a:t>
            </a:r>
            <a:r>
              <a:rPr lang="en-US" altLang="en-US" i="1" dirty="0">
                <a:latin typeface="Arial" panose="020B0604020202020204" pitchFamily="34" charset="0"/>
              </a:rPr>
              <a:t>agreare </a:t>
            </a:r>
            <a:r>
              <a:rPr lang="en-US" altLang="en-US" dirty="0">
                <a:latin typeface="Arial" panose="020B0604020202020204" pitchFamily="34" charset="0"/>
              </a:rPr>
              <a:t>and </a:t>
            </a:r>
            <a:r>
              <a:rPr lang="en-US" altLang="en-US" i="1" dirty="0">
                <a:latin typeface="Arial" panose="020B0604020202020204" pitchFamily="34" charset="0"/>
              </a:rPr>
              <a:t>barganizare </a:t>
            </a:r>
            <a:r>
              <a:rPr lang="en-US" altLang="en-US" dirty="0">
                <a:latin typeface="Arial" panose="020B0604020202020204" pitchFamily="34" charset="0"/>
              </a:rPr>
              <a:t>to describe the action of a contract, which previously had been described by the words </a:t>
            </a:r>
            <a:r>
              <a:rPr lang="en-US" altLang="en-US" i="1" dirty="0">
                <a:latin typeface="Arial" panose="020B0604020202020204" pitchFamily="34" charset="0"/>
              </a:rPr>
              <a:t>covenant </a:t>
            </a:r>
            <a:r>
              <a:rPr lang="en-US" altLang="en-US" dirty="0">
                <a:latin typeface="Arial" panose="020B0604020202020204" pitchFamily="34" charset="0"/>
              </a:rPr>
              <a:t>and </a:t>
            </a:r>
            <a:r>
              <a:rPr lang="en-US" altLang="en-US" i="1" dirty="0">
                <a:latin typeface="Arial" panose="020B0604020202020204" pitchFamily="34" charset="0"/>
              </a:rPr>
              <a:t>contract</a:t>
            </a:r>
            <a:r>
              <a:rPr lang="en-US" altLang="en-US" dirty="0">
                <a:latin typeface="Arial" panose="020B0604020202020204" pitchFamily="34" charset="0"/>
              </a:rPr>
              <a:t>. As the actions of contracts became more complex however, these words lost their ability to describe contracts adequately and were replaced by the more common word </a:t>
            </a:r>
            <a:r>
              <a:rPr lang="en-US" altLang="en-US" i="1" dirty="0">
                <a:latin typeface="Arial" panose="020B0604020202020204" pitchFamily="34" charset="0"/>
              </a:rPr>
              <a:t>assumptio</a:t>
            </a:r>
            <a:r>
              <a:rPr lang="en-US" altLang="en-US" dirty="0">
                <a:latin typeface="Arial" panose="020B0604020202020204" pitchFamily="34" charset="0"/>
              </a:rPr>
              <a:t>, which means </a:t>
            </a:r>
            <a:r>
              <a:rPr lang="en-US" altLang="en-US" i="1" dirty="0">
                <a:latin typeface="Arial" panose="020B0604020202020204" pitchFamily="34" charset="0"/>
              </a:rPr>
              <a:t>undertaking</a:t>
            </a:r>
            <a:r>
              <a:rPr lang="en-US" altLang="en-US" dirty="0">
                <a:latin typeface="Arial" panose="020B0604020202020204" pitchFamily="34" charset="0"/>
              </a:rPr>
              <a:t>. The action of </a:t>
            </a:r>
            <a:r>
              <a:rPr lang="en-US" altLang="en-US" i="1" dirty="0">
                <a:latin typeface="Arial" panose="020B0604020202020204" pitchFamily="34" charset="0"/>
              </a:rPr>
              <a:t>assumpsit </a:t>
            </a:r>
            <a:r>
              <a:rPr lang="en-US" altLang="en-US" dirty="0">
                <a:latin typeface="Arial" panose="020B0604020202020204" pitchFamily="34" charset="0"/>
              </a:rPr>
              <a:t>was defined as the “mutual agreement between the parties for a thing to be performed by the defendant in consideration of some benefit which must depart from or of some labor or prejudice which must be sustained by the plaintiff.” It wasn’t until the 1600s that the word </a:t>
            </a:r>
            <a:r>
              <a:rPr lang="en-US" altLang="en-US" i="1" dirty="0">
                <a:latin typeface="Arial" panose="020B0604020202020204" pitchFamily="34" charset="0"/>
              </a:rPr>
              <a:t>contract </a:t>
            </a:r>
            <a:r>
              <a:rPr lang="en-US" altLang="en-US" dirty="0">
                <a:latin typeface="Arial" panose="020B0604020202020204" pitchFamily="34" charset="0"/>
              </a:rPr>
              <a:t>regained widespread usage, taking on a broader, more useful definition.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27887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B5837C2-7433-4B34-ADE1-1A390811F33D}" type="slidenum">
              <a:rPr lang="en-US" altLang="en-US"/>
              <a:pPr eaLnBrk="1" hangingPunct="1"/>
              <a:t>9</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Point out to students that a binding contract involves each party in suffering a detriment and each in receiving a benefit. If you offer to sell your watch to a student for $25, you are promising to give up your legal right to keep your watch (your detriment) in exchange for the student’s legal right to keep the $25 (the student’s detriment). Your benefit is the promise of the money; the student’s benefit is the promise of the watch.</a:t>
            </a:r>
          </a:p>
        </p:txBody>
      </p:sp>
    </p:spTree>
    <p:extLst>
      <p:ext uri="{BB962C8B-B14F-4D97-AF65-F5344CB8AC3E}">
        <p14:creationId xmlns:p14="http://schemas.microsoft.com/office/powerpoint/2010/main" val="912621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C2B2AE-C9F6-4B6B-A6E8-5E05259DE409}" type="slidenum">
              <a:rPr lang="en-US" altLang="en-US"/>
              <a:pPr eaLnBrk="1" hangingPunct="1"/>
              <a:t>10</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536783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170121A-48D5-4C9D-8075-9FABA78F4B0E}" type="slidenum">
              <a:rPr lang="en-US" altLang="en-US"/>
              <a:pPr eaLnBrk="1" hangingPunct="1"/>
              <a:t>11</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The law will not enforce an agreement that has not been bargained for. The concept of bargaining means that each party will be hurt in some way if the other party fails to keep a promise. Conversely, each party gains something when the promises are kept and the exchange is made.</a:t>
            </a:r>
          </a:p>
        </p:txBody>
      </p:sp>
    </p:spTree>
    <p:extLst>
      <p:ext uri="{BB962C8B-B14F-4D97-AF65-F5344CB8AC3E}">
        <p14:creationId xmlns:p14="http://schemas.microsoft.com/office/powerpoint/2010/main" val="3525819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7BD9D4-6333-4B81-9A5F-FAFE208755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Consideration and </a:t>
            </a:r>
            <a:br>
              <a:rPr lang="en-US" b="1" dirty="0"/>
            </a:br>
            <a:r>
              <a:rPr lang="en-US" b="1" dirty="0"/>
              <a:t>Cyber-Payments</a:t>
            </a:r>
          </a:p>
        </p:txBody>
      </p:sp>
      <p:sp>
        <p:nvSpPr>
          <p:cNvPr id="3" name="Subtitle 2"/>
          <p:cNvSpPr>
            <a:spLocks noGrp="1"/>
          </p:cNvSpPr>
          <p:nvPr>
            <p:ph type="subTitle" idx="1"/>
          </p:nvPr>
        </p:nvSpPr>
        <p:spPr>
          <a:xfrm>
            <a:off x="671209" y="4609707"/>
            <a:ext cx="4766553" cy="1479808"/>
          </a:xfrm>
        </p:spPr>
        <p:txBody>
          <a:bodyPr/>
          <a:lstStyle/>
          <a:p>
            <a:r>
              <a:rPr lang="en-US" dirty="0"/>
              <a:t>Chapter 9</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The Characteristics of Consideration</a:t>
            </a:r>
          </a:p>
        </p:txBody>
      </p:sp>
      <p:sp>
        <p:nvSpPr>
          <p:cNvPr id="22531" name="Rectangle 5"/>
          <p:cNvSpPr>
            <a:spLocks noGrp="1" noChangeArrowheads="1"/>
          </p:cNvSpPr>
          <p:nvPr>
            <p:ph type="body" idx="1"/>
          </p:nvPr>
        </p:nvSpPr>
        <p:spPr/>
        <p:txBody>
          <a:bodyPr/>
          <a:lstStyle/>
          <a:p>
            <a:r>
              <a:rPr lang="en-US" altLang="en-US" dirty="0"/>
              <a:t>The agreement must involve a bargained-for exchange</a:t>
            </a:r>
          </a:p>
          <a:p>
            <a:r>
              <a:rPr lang="en-US" altLang="en-US" dirty="0"/>
              <a:t>The contract must involve adequate consideration</a:t>
            </a:r>
          </a:p>
          <a:p>
            <a:r>
              <a:rPr lang="en-US" altLang="en-US" dirty="0"/>
              <a:t>The benefits and detriments promised must themselves be legal</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7DCCA4CC-96A9-4AA1-8F54-249CAAD5452F}" type="slidenum">
              <a:rPr lang="en-US" altLang="en-US" smtClean="0"/>
              <a:pPr/>
              <a:t>10</a:t>
            </a:fld>
            <a:endParaRPr lang="en-US" altLang="en-US" dirty="0"/>
          </a:p>
        </p:txBody>
      </p:sp>
    </p:spTree>
    <p:extLst>
      <p:ext uri="{BB962C8B-B14F-4D97-AF65-F5344CB8AC3E}">
        <p14:creationId xmlns:p14="http://schemas.microsoft.com/office/powerpoint/2010/main" val="25758449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Bargained-For Exchange</a:t>
            </a:r>
          </a:p>
        </p:txBody>
      </p:sp>
      <p:sp>
        <p:nvSpPr>
          <p:cNvPr id="23555" name="Rectangle 5"/>
          <p:cNvSpPr>
            <a:spLocks noGrp="1" noChangeArrowheads="1"/>
          </p:cNvSpPr>
          <p:nvPr>
            <p:ph type="body" idx="1"/>
          </p:nvPr>
        </p:nvSpPr>
        <p:spPr/>
        <p:txBody>
          <a:bodyPr/>
          <a:lstStyle/>
          <a:p>
            <a:r>
              <a:rPr lang="en-US" altLang="en-US" dirty="0"/>
              <a:t>An agreement involves a </a:t>
            </a:r>
            <a:r>
              <a:rPr lang="en-US" altLang="en-US" b="1" dirty="0"/>
              <a:t>bargained-for exchange </a:t>
            </a:r>
            <a:r>
              <a:rPr lang="en-US" altLang="en-US" dirty="0"/>
              <a:t>when:</a:t>
            </a:r>
          </a:p>
          <a:p>
            <a:pPr lvl="1"/>
            <a:r>
              <a:rPr lang="en-US" altLang="en-US" dirty="0"/>
              <a:t>A promise is made in exchange for another promise</a:t>
            </a:r>
          </a:p>
          <a:p>
            <a:pPr lvl="1"/>
            <a:r>
              <a:rPr lang="en-US" altLang="en-US" dirty="0"/>
              <a:t>A promise is made in exchange for an act</a:t>
            </a:r>
          </a:p>
          <a:p>
            <a:pPr lvl="1"/>
            <a:r>
              <a:rPr lang="en-US" altLang="en-US" dirty="0"/>
              <a:t>A promise is made for forbearance of an act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220D95DF-EDFD-4DDF-892B-17234C0F70FE}" type="slidenum">
              <a:rPr lang="en-US" altLang="en-US" smtClean="0"/>
              <a:pPr/>
              <a:t>11</a:t>
            </a:fld>
            <a:endParaRPr lang="en-US" altLang="en-US" dirty="0"/>
          </a:p>
        </p:txBody>
      </p:sp>
    </p:spTree>
    <p:extLst>
      <p:ext uri="{BB962C8B-B14F-4D97-AF65-F5344CB8AC3E}">
        <p14:creationId xmlns:p14="http://schemas.microsoft.com/office/powerpoint/2010/main" val="2204667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Adequacy of Consideration</a:t>
            </a:r>
          </a:p>
        </p:txBody>
      </p:sp>
      <p:sp>
        <p:nvSpPr>
          <p:cNvPr id="24579" name="Rectangle 5"/>
          <p:cNvSpPr>
            <a:spLocks noGrp="1" noChangeArrowheads="1"/>
          </p:cNvSpPr>
          <p:nvPr>
            <p:ph type="body" idx="1"/>
          </p:nvPr>
        </p:nvSpPr>
        <p:spPr/>
        <p:txBody>
          <a:bodyPr/>
          <a:lstStyle/>
          <a:p>
            <a:r>
              <a:rPr lang="en-US" altLang="en-US" dirty="0"/>
              <a:t>In general, the courts do not look to see whether the value of the consideration was fair to both parties</a:t>
            </a:r>
          </a:p>
          <a:p>
            <a:r>
              <a:rPr lang="en-US" altLang="en-US" dirty="0"/>
              <a:t>A court may refuse to enforce a contract or any clause of a contract if it considers the contract or clause </a:t>
            </a:r>
            <a:r>
              <a:rPr lang="en-US" altLang="en-US" b="1" dirty="0"/>
              <a:t>unconscionable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A933FA16-B3AA-4BB4-97CA-17128AE7D587}" type="slidenum">
              <a:rPr lang="en-US" altLang="en-US" smtClean="0"/>
              <a:pPr/>
              <a:t>12</a:t>
            </a:fld>
            <a:endParaRPr lang="en-US" altLang="en-US" dirty="0"/>
          </a:p>
        </p:txBody>
      </p:sp>
    </p:spTree>
    <p:extLst>
      <p:ext uri="{BB962C8B-B14F-4D97-AF65-F5344CB8AC3E}">
        <p14:creationId xmlns:p14="http://schemas.microsoft.com/office/powerpoint/2010/main" val="2784099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Types of Consideration</a:t>
            </a:r>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91ED795F-86AB-4C86-AE24-9E177F62387A}" type="slidenum">
              <a:rPr lang="en-US" altLang="en-US" smtClean="0"/>
              <a:pPr/>
              <a:t>13</a:t>
            </a:fld>
            <a:endParaRPr lang="en-US" altLang="en-US" dirty="0"/>
          </a:p>
        </p:txBody>
      </p:sp>
      <p:graphicFrame>
        <p:nvGraphicFramePr>
          <p:cNvPr id="2" name="Diagram 1" descr="Money&#10;Property&#10;Services&#10;Promises Not to Sue&#10;Charitable Pledges&#10;" title="Types of Consideration"/>
          <p:cNvGraphicFramePr/>
          <p:nvPr>
            <p:extLst>
              <p:ext uri="{D42A27DB-BD31-4B8C-83A1-F6EECF244321}">
                <p14:modId xmlns:p14="http://schemas.microsoft.com/office/powerpoint/2010/main" val="1645279679"/>
              </p:ext>
            </p:extLst>
          </p:nvPr>
        </p:nvGraphicFramePr>
        <p:xfrm>
          <a:off x="3597728" y="1943100"/>
          <a:ext cx="4996544" cy="4259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4666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7AA04-AEE2-462C-928A-E83300090563}"/>
              </a:ext>
            </a:extLst>
          </p:cNvPr>
          <p:cNvSpPr>
            <a:spLocks noGrp="1"/>
          </p:cNvSpPr>
          <p:nvPr>
            <p:ph type="title"/>
          </p:nvPr>
        </p:nvSpPr>
        <p:spPr/>
        <p:txBody>
          <a:bodyPr/>
          <a:lstStyle/>
          <a:p>
            <a:r>
              <a:rPr lang="en-US" altLang="en-US" dirty="0"/>
              <a:t>Types of Consideration</a:t>
            </a:r>
            <a:endParaRPr lang="en-US" dirty="0"/>
          </a:p>
        </p:txBody>
      </p:sp>
      <p:sp>
        <p:nvSpPr>
          <p:cNvPr id="3" name="Content Placeholder 2">
            <a:extLst>
              <a:ext uri="{FF2B5EF4-FFF2-40B4-BE49-F238E27FC236}">
                <a16:creationId xmlns:a16="http://schemas.microsoft.com/office/drawing/2014/main" id="{AD4CB981-EC3E-42E1-AE00-D2548F47315D}"/>
              </a:ext>
            </a:extLst>
          </p:cNvPr>
          <p:cNvSpPr>
            <a:spLocks noGrp="1"/>
          </p:cNvSpPr>
          <p:nvPr>
            <p:ph idx="1"/>
          </p:nvPr>
        </p:nvSpPr>
        <p:spPr/>
        <p:txBody>
          <a:bodyPr/>
          <a:lstStyle/>
          <a:p>
            <a:r>
              <a:rPr lang="en-US" dirty="0"/>
              <a:t>Promise not to sue</a:t>
            </a:r>
          </a:p>
          <a:p>
            <a:pPr lvl="1"/>
            <a:r>
              <a:rPr lang="en-US" dirty="0"/>
              <a:t>A customary way to settle or prevent a pending lawsuit in exchange for an amount of money</a:t>
            </a:r>
          </a:p>
          <a:p>
            <a:pPr lvl="1"/>
            <a:r>
              <a:rPr lang="en-US" dirty="0"/>
              <a:t>Commonly called a </a:t>
            </a:r>
            <a:r>
              <a:rPr lang="en-US" b="1" dirty="0"/>
              <a:t>release</a:t>
            </a:r>
          </a:p>
          <a:p>
            <a:r>
              <a:rPr lang="en-US" dirty="0"/>
              <a:t>Bitcoin</a:t>
            </a:r>
          </a:p>
          <a:p>
            <a:pPr lvl="1"/>
            <a:r>
              <a:rPr lang="en-US" dirty="0"/>
              <a:t>A subset of </a:t>
            </a:r>
            <a:r>
              <a:rPr lang="en-US" b="1" dirty="0"/>
              <a:t>cryptocurrency</a:t>
            </a:r>
            <a:r>
              <a:rPr lang="en-US" dirty="0"/>
              <a:t>, which is a digital form of consideration that employs cryptography to make certain that contracts using bitcoin as consideration are secure, controlled, and verified</a:t>
            </a:r>
          </a:p>
        </p:txBody>
      </p:sp>
      <p:sp>
        <p:nvSpPr>
          <p:cNvPr id="4" name="Footer Placeholder 3">
            <a:extLst>
              <a:ext uri="{FF2B5EF4-FFF2-40B4-BE49-F238E27FC236}">
                <a16:creationId xmlns:a16="http://schemas.microsoft.com/office/drawing/2014/main" id="{2C4D7EC4-D628-4DC0-A1A8-D89F41B6FCA8}"/>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F7ACCAD6-14B2-4DEC-BEB5-E18BCC4BA4B7}"/>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91ED795F-86AB-4C86-AE24-9E177F62387A}" type="slidenum">
              <a:rPr lang="en-US" altLang="en-US" smtClean="0"/>
              <a:pPr/>
              <a:t>14</a:t>
            </a:fld>
            <a:endParaRPr lang="en-US" altLang="en-US" dirty="0"/>
          </a:p>
        </p:txBody>
      </p:sp>
    </p:spTree>
    <p:extLst>
      <p:ext uri="{BB962C8B-B14F-4D97-AF65-F5344CB8AC3E}">
        <p14:creationId xmlns:p14="http://schemas.microsoft.com/office/powerpoint/2010/main" val="326717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Problems with Consideration</a:t>
            </a:r>
          </a:p>
        </p:txBody>
      </p:sp>
      <p:sp>
        <p:nvSpPr>
          <p:cNvPr id="26627" name="Rectangle 5"/>
          <p:cNvSpPr>
            <a:spLocks noGrp="1" noChangeArrowheads="1"/>
          </p:cNvSpPr>
          <p:nvPr>
            <p:ph type="body" idx="1"/>
          </p:nvPr>
        </p:nvSpPr>
        <p:spPr/>
        <p:txBody>
          <a:bodyPr/>
          <a:lstStyle/>
          <a:p>
            <a:r>
              <a:rPr lang="en-US" altLang="en-US" b="1" dirty="0"/>
              <a:t>Disputed amount </a:t>
            </a:r>
          </a:p>
          <a:p>
            <a:pPr lvl="1"/>
            <a:r>
              <a:rPr lang="en-US" altLang="en-US" dirty="0"/>
              <a:t>One on which the parties never reached mutual agreement</a:t>
            </a:r>
          </a:p>
          <a:p>
            <a:r>
              <a:rPr lang="en-US" altLang="en-US" dirty="0"/>
              <a:t>If a creditor accepts as full payment an amount that is less than the amount due, the dispute has been settled by an </a:t>
            </a:r>
            <a:r>
              <a:rPr lang="en-US" altLang="en-US" b="1" dirty="0"/>
              <a:t>accord and satisfaction</a:t>
            </a:r>
            <a:endParaRPr lang="en-US" altLang="en-US" dirty="0"/>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42C495C0-24DB-4E97-85B4-A23DFBAC03A8}" type="slidenum">
              <a:rPr lang="en-US" altLang="en-US" smtClean="0"/>
              <a:pPr/>
              <a:t>15</a:t>
            </a:fld>
            <a:endParaRPr lang="en-US" altLang="en-US" dirty="0"/>
          </a:p>
        </p:txBody>
      </p:sp>
    </p:spTree>
    <p:extLst>
      <p:ext uri="{BB962C8B-B14F-4D97-AF65-F5344CB8AC3E}">
        <p14:creationId xmlns:p14="http://schemas.microsoft.com/office/powerpoint/2010/main" val="3936025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US" altLang="en-US" dirty="0"/>
              <a:t>Problems with Consideration</a:t>
            </a:r>
          </a:p>
        </p:txBody>
      </p:sp>
      <p:sp>
        <p:nvSpPr>
          <p:cNvPr id="30723" name="Rectangle 5"/>
          <p:cNvSpPr>
            <a:spLocks noGrp="1" noChangeArrowheads="1"/>
          </p:cNvSpPr>
          <p:nvPr>
            <p:ph type="body" idx="1"/>
          </p:nvPr>
        </p:nvSpPr>
        <p:spPr/>
        <p:txBody>
          <a:bodyPr/>
          <a:lstStyle/>
          <a:p>
            <a:pPr marL="0" indent="0">
              <a:buNone/>
            </a:pPr>
            <a:r>
              <a:rPr lang="en-US" altLang="en-US" b="1" dirty="0"/>
              <a:t>Enforceable agreements</a:t>
            </a:r>
          </a:p>
          <a:p>
            <a:r>
              <a:rPr lang="en-US" altLang="en-US" dirty="0"/>
              <a:t>Promises under seal</a:t>
            </a:r>
          </a:p>
          <a:p>
            <a:r>
              <a:rPr lang="en-US" altLang="en-US" dirty="0"/>
              <a:t>Promises after discharge in bankruptcy</a:t>
            </a:r>
          </a:p>
          <a:p>
            <a:r>
              <a:rPr lang="en-US" altLang="en-US" dirty="0"/>
              <a:t>Debts barred by statutes of limitations</a:t>
            </a:r>
          </a:p>
          <a:p>
            <a:r>
              <a:rPr lang="en-US" altLang="en-US" dirty="0"/>
              <a:t>Promises enforced by promissory estoppel</a:t>
            </a:r>
          </a:p>
          <a:p>
            <a:r>
              <a:rPr lang="en-US" altLang="en-US" dirty="0"/>
              <a:t>Option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4AC857A4-08B8-4218-B2A8-D56C194E4244}" type="slidenum">
              <a:rPr lang="en-US" altLang="en-US" smtClean="0"/>
              <a:pPr/>
              <a:t>16</a:t>
            </a:fld>
            <a:endParaRPr lang="en-US" altLang="en-US" dirty="0"/>
          </a:p>
        </p:txBody>
      </p:sp>
    </p:spTree>
    <p:extLst>
      <p:ext uri="{BB962C8B-B14F-4D97-AF65-F5344CB8AC3E}">
        <p14:creationId xmlns:p14="http://schemas.microsoft.com/office/powerpoint/2010/main" val="23817797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Agreements Without Consideration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7"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94348A76-8115-466B-9FD2-367C7535A878}" type="slidenum">
              <a:rPr lang="en-US" altLang="en-US"/>
              <a:pPr/>
              <a:t>17</a:t>
            </a:fld>
            <a:endParaRPr lang="en-US" altLang="en-US" dirty="0"/>
          </a:p>
        </p:txBody>
      </p:sp>
      <p:pic>
        <p:nvPicPr>
          <p:cNvPr id="3" name="Picture 2" descr="Agreement  Legal Status&#10;Promises under seal   Enforceable in some states for contracts not involving goods; &#10;unenforceable under the UCC for contracts involving goods&#10;Promises after discharge   Enforceable in most states&#10;in bankruptcy&#10;Promise to pay debts barred   Enforceable&#10;by statute of limitations&#10;Promises enforced by   Enforceable only if offeror knew that offeree would rely on the&#10;promissory estoppel   promise and offeree places himself or herself in a different and &#10;difficult position as a result of that promise&#10;Option   Enforceable under the UCC if made by a merchant, in writing, &#10;stating the time period over which the offer will remain open&#10;Illusory promises  Unenforceable&#10;Promise of a gift  Unenforceable&#10;Past considerations  Unenforceable&#10;Preexisting duties  Unenforceable as a consideration in a new contract" title="Table 9-1 Agreements without Consideration"/>
          <p:cNvPicPr>
            <a:picLocks noChangeAspect="1"/>
          </p:cNvPicPr>
          <p:nvPr/>
        </p:nvPicPr>
        <p:blipFill>
          <a:blip r:embed="rId2"/>
          <a:stretch>
            <a:fillRect/>
          </a:stretch>
        </p:blipFill>
        <p:spPr>
          <a:xfrm>
            <a:off x="2956152" y="1830828"/>
            <a:ext cx="6279696" cy="4662046"/>
          </a:xfrm>
          <a:prstGeom prst="rect">
            <a:avLst/>
          </a:prstGeom>
        </p:spPr>
      </p:pic>
    </p:spTree>
    <p:extLst>
      <p:ext uri="{BB962C8B-B14F-4D97-AF65-F5344CB8AC3E}">
        <p14:creationId xmlns:p14="http://schemas.microsoft.com/office/powerpoint/2010/main" val="31635775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Promises under Seal</a:t>
            </a:r>
          </a:p>
        </p:txBody>
      </p:sp>
      <p:sp>
        <p:nvSpPr>
          <p:cNvPr id="32771" name="Rectangle 3"/>
          <p:cNvSpPr>
            <a:spLocks noGrp="1" noChangeArrowheads="1"/>
          </p:cNvSpPr>
          <p:nvPr>
            <p:ph type="body" idx="1"/>
          </p:nvPr>
        </p:nvSpPr>
        <p:spPr/>
        <p:txBody>
          <a:bodyPr/>
          <a:lstStyle/>
          <a:p>
            <a:r>
              <a:rPr lang="en-US" altLang="en-US" b="1" dirty="0"/>
              <a:t>Seal </a:t>
            </a:r>
          </a:p>
          <a:p>
            <a:pPr lvl="1"/>
            <a:r>
              <a:rPr lang="en-US" altLang="en-US" dirty="0"/>
              <a:t>A mark or an impression placed on a written contract indicating that the instrument was executed and accepted in a formal manner</a:t>
            </a:r>
          </a:p>
          <a:p>
            <a:r>
              <a:rPr lang="en-US" altLang="en-US" b="1" i="1" dirty="0"/>
              <a:t>Locus sigilli </a:t>
            </a:r>
          </a:p>
          <a:p>
            <a:pPr lvl="1"/>
            <a:r>
              <a:rPr lang="en-US" altLang="en-US" dirty="0"/>
              <a:t>“Place of the seal”</a:t>
            </a:r>
          </a:p>
          <a:p>
            <a:pPr marL="0" indent="0">
              <a:buNone/>
            </a:pPr>
            <a:endParaRPr lang="en-US" altLang="en-US" dirty="0"/>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ED08EE30-5355-4DE1-A78E-24A76231B7F9}" type="slidenum">
              <a:rPr lang="en-US" altLang="en-US" smtClean="0"/>
              <a:pPr/>
              <a:t>18</a:t>
            </a:fld>
            <a:endParaRPr lang="en-US" altLang="en-US" dirty="0"/>
          </a:p>
        </p:txBody>
      </p:sp>
    </p:spTree>
    <p:extLst>
      <p:ext uri="{BB962C8B-B14F-4D97-AF65-F5344CB8AC3E}">
        <p14:creationId xmlns:p14="http://schemas.microsoft.com/office/powerpoint/2010/main" val="36546342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Debts Barred by Statutes of Limitations</a:t>
            </a:r>
          </a:p>
        </p:txBody>
      </p:sp>
      <p:sp>
        <p:nvSpPr>
          <p:cNvPr id="33795" name="Rectangle 3"/>
          <p:cNvSpPr>
            <a:spLocks noGrp="1" noChangeArrowheads="1"/>
          </p:cNvSpPr>
          <p:nvPr>
            <p:ph type="body" idx="1"/>
          </p:nvPr>
        </p:nvSpPr>
        <p:spPr/>
        <p:txBody>
          <a:bodyPr/>
          <a:lstStyle/>
          <a:p>
            <a:r>
              <a:rPr lang="en-US" altLang="en-US" dirty="0"/>
              <a:t>State laws known as </a:t>
            </a:r>
            <a:r>
              <a:rPr lang="en-US" altLang="en-US" b="1" dirty="0"/>
              <a:t>statutes of limitations </a:t>
            </a:r>
            <a:r>
              <a:rPr lang="en-US" altLang="en-US" dirty="0"/>
              <a:t>limit the time within which a party is allowed to bring suit</a:t>
            </a:r>
          </a:p>
          <a:p>
            <a:r>
              <a:rPr lang="en-US" altLang="en-US" dirty="0"/>
              <a:t>The time allowed for the collection of a debt varies from state to state, usually from three to ten years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A16D18BF-6DCA-4D83-9260-858776EAF4BD}" type="slidenum">
              <a:rPr lang="en-US" altLang="en-US" smtClean="0"/>
              <a:pPr/>
              <a:t>19</a:t>
            </a:fld>
            <a:endParaRPr lang="en-US" altLang="en-US" dirty="0"/>
          </a:p>
        </p:txBody>
      </p:sp>
    </p:spTree>
    <p:extLst>
      <p:ext uri="{BB962C8B-B14F-4D97-AF65-F5344CB8AC3E}">
        <p14:creationId xmlns:p14="http://schemas.microsoft.com/office/powerpoint/2010/main" val="1040789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idx="1"/>
          </p:nvPr>
        </p:nvSpPr>
        <p:spPr/>
        <p:txBody>
          <a:bodyPr/>
          <a:lstStyle/>
          <a:p>
            <a:pPr marL="514350" indent="-514350">
              <a:buFont typeface="+mj-lt"/>
              <a:buAutoNum type="arabicPeriod"/>
            </a:pPr>
            <a:r>
              <a:rPr lang="en-US" altLang="en-US" dirty="0"/>
              <a:t>Define </a:t>
            </a:r>
            <a:r>
              <a:rPr lang="en-US" altLang="en-US" i="1" dirty="0"/>
              <a:t>consideration</a:t>
            </a:r>
            <a:endParaRPr lang="en-US" altLang="en-US" dirty="0"/>
          </a:p>
          <a:p>
            <a:pPr marL="514350" indent="-514350">
              <a:buFont typeface="+mj-lt"/>
              <a:buAutoNum type="arabicPeriod"/>
            </a:pPr>
            <a:r>
              <a:rPr lang="en-US" altLang="en-US" dirty="0"/>
              <a:t>Identify the different types of detriment</a:t>
            </a:r>
          </a:p>
          <a:p>
            <a:pPr marL="514350" indent="-514350">
              <a:buFont typeface="+mj-lt"/>
              <a:buAutoNum type="arabicPeriod"/>
            </a:pPr>
            <a:r>
              <a:rPr lang="en-US" altLang="en-US" dirty="0"/>
              <a:t>Explain the characteristics necessary for valid consideration</a:t>
            </a:r>
          </a:p>
          <a:p>
            <a:pPr marL="514350" indent="-514350">
              <a:buFont typeface="+mj-lt"/>
              <a:buAutoNum type="arabicPeriod"/>
            </a:pPr>
            <a:r>
              <a:rPr lang="en-US" altLang="en-US" dirty="0"/>
              <a:t>Define </a:t>
            </a:r>
            <a:r>
              <a:rPr lang="en-US" altLang="en-US" i="1" dirty="0"/>
              <a:t>unconscionable</a:t>
            </a:r>
            <a:endParaRPr lang="en-US" altLang="en-US" dirty="0"/>
          </a:p>
          <a:p>
            <a:pPr marL="514350" indent="-514350">
              <a:buFont typeface="+mj-lt"/>
              <a:buAutoNum type="arabicPeriod"/>
            </a:pPr>
            <a:r>
              <a:rPr lang="en-US" altLang="en-US" dirty="0"/>
              <a:t>Explain whether a promise not to sue can be consideration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DE6C199C-9C0D-41C9-9DF5-3F837A1C266C}" type="slidenum">
              <a:rPr lang="en-US" altLang="en-US" smtClean="0"/>
              <a:pPr/>
              <a:t>2</a:t>
            </a:fld>
            <a:endParaRPr lang="en-US" altLang="en-US" dirty="0"/>
          </a:p>
        </p:txBody>
      </p:sp>
    </p:spTree>
    <p:extLst>
      <p:ext uri="{BB962C8B-B14F-4D97-AF65-F5344CB8AC3E}">
        <p14:creationId xmlns:p14="http://schemas.microsoft.com/office/powerpoint/2010/main" val="1530656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Question</a:t>
            </a:r>
          </a:p>
        </p:txBody>
      </p:sp>
      <p:sp>
        <p:nvSpPr>
          <p:cNvPr id="34819" name="Rectangle 3"/>
          <p:cNvSpPr>
            <a:spLocks noGrp="1" noChangeArrowheads="1"/>
          </p:cNvSpPr>
          <p:nvPr>
            <p:ph type="body" idx="1"/>
          </p:nvPr>
        </p:nvSpPr>
        <p:spPr/>
        <p:txBody>
          <a:bodyPr/>
          <a:lstStyle/>
          <a:p>
            <a:r>
              <a:rPr lang="en-US" altLang="en-US" dirty="0"/>
              <a:t>What is the legal doctrine that restricts a party from denying that a promise was made under certain conditions known as?</a:t>
            </a:r>
          </a:p>
          <a:p>
            <a:pPr marL="912812" lvl="1" indent="-514350">
              <a:buFont typeface="+mj-lt"/>
              <a:buAutoNum type="alphaUcPeriod"/>
            </a:pPr>
            <a:r>
              <a:rPr lang="en-US" altLang="en-US" dirty="0"/>
              <a:t>Feresis stumppel</a:t>
            </a:r>
          </a:p>
          <a:p>
            <a:pPr marL="912812" lvl="1" indent="-514350">
              <a:buFont typeface="+mj-lt"/>
              <a:buAutoNum type="alphaUcPeriod"/>
            </a:pPr>
            <a:r>
              <a:rPr lang="en-US" altLang="en-US" dirty="0"/>
              <a:t>Promissory estoppel</a:t>
            </a:r>
          </a:p>
          <a:p>
            <a:pPr marL="912812" lvl="1" indent="-514350">
              <a:buFont typeface="+mj-lt"/>
              <a:buAutoNum type="alphaUcPeriod"/>
            </a:pPr>
            <a:r>
              <a:rPr lang="en-US" altLang="en-US" dirty="0"/>
              <a:t>Promise adjunctivis</a:t>
            </a:r>
          </a:p>
          <a:p>
            <a:pPr marL="912812" lvl="1" indent="-514350">
              <a:buFont typeface="+mj-lt"/>
              <a:buAutoNum type="alphaUcPeriod"/>
            </a:pPr>
            <a:r>
              <a:rPr lang="en-US" altLang="en-US" dirty="0"/>
              <a:t>Promissory vici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310AD61F-FA19-40F8-B5EE-A033AAE639C9}" type="slidenum">
              <a:rPr lang="en-US" altLang="en-US" smtClean="0"/>
              <a:pPr/>
              <a:t>20</a:t>
            </a:fld>
            <a:endParaRPr lang="en-US" altLang="en-US" dirty="0"/>
          </a:p>
        </p:txBody>
      </p:sp>
    </p:spTree>
    <p:extLst>
      <p:ext uri="{BB962C8B-B14F-4D97-AF65-F5344CB8AC3E}">
        <p14:creationId xmlns:p14="http://schemas.microsoft.com/office/powerpoint/2010/main" val="31542975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Promises Enforced by Promissory Estoppel</a:t>
            </a:r>
          </a:p>
        </p:txBody>
      </p:sp>
      <p:sp>
        <p:nvSpPr>
          <p:cNvPr id="35843" name="Rectangle 3"/>
          <p:cNvSpPr>
            <a:spLocks noGrp="1" noChangeArrowheads="1"/>
          </p:cNvSpPr>
          <p:nvPr>
            <p:ph type="body" idx="1"/>
          </p:nvPr>
        </p:nvSpPr>
        <p:spPr/>
        <p:txBody>
          <a:bodyPr/>
          <a:lstStyle/>
          <a:p>
            <a:r>
              <a:rPr lang="en-US" altLang="en-US" b="1" i="1" dirty="0"/>
              <a:t>Promissory estoppel </a:t>
            </a:r>
          </a:p>
          <a:p>
            <a:pPr lvl="1"/>
            <a:r>
              <a:rPr lang="en-US" altLang="en-US" dirty="0"/>
              <a:t>Legal doctrine that restricts a party from denying that a promise was made under certain conditions, even though consideration has not been exchanged to bind an agreement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FDD45151-7CFC-408E-9E65-723BF1266A63}" type="slidenum">
              <a:rPr lang="en-US" altLang="en-US" smtClean="0"/>
              <a:pPr/>
              <a:t>21</a:t>
            </a:fld>
            <a:endParaRPr lang="en-US" altLang="en-US" dirty="0"/>
          </a:p>
        </p:txBody>
      </p:sp>
    </p:spTree>
    <p:extLst>
      <p:ext uri="{BB962C8B-B14F-4D97-AF65-F5344CB8AC3E}">
        <p14:creationId xmlns:p14="http://schemas.microsoft.com/office/powerpoint/2010/main" val="3382734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Question</a:t>
            </a:r>
          </a:p>
        </p:txBody>
      </p:sp>
      <p:sp>
        <p:nvSpPr>
          <p:cNvPr id="36867" name="Rectangle 3"/>
          <p:cNvSpPr>
            <a:spLocks noGrp="1" noChangeArrowheads="1"/>
          </p:cNvSpPr>
          <p:nvPr>
            <p:ph type="body" idx="1"/>
          </p:nvPr>
        </p:nvSpPr>
        <p:spPr/>
        <p:txBody>
          <a:bodyPr/>
          <a:lstStyle/>
          <a:p>
            <a:r>
              <a:rPr lang="en-US" altLang="en-US" dirty="0"/>
              <a:t>What is the giving of consideration to support an offeror’s promise to hold open an offer for a stated or a reasonable length of time known as?</a:t>
            </a:r>
          </a:p>
          <a:p>
            <a:pPr marL="912812" lvl="1" indent="-514350">
              <a:buFont typeface="+mj-lt"/>
              <a:buAutoNum type="alphaUcPeriod"/>
            </a:pPr>
            <a:r>
              <a:rPr lang="en-US" altLang="en-US" dirty="0"/>
              <a:t>Put</a:t>
            </a:r>
          </a:p>
          <a:p>
            <a:pPr marL="912812" lvl="1" indent="-514350">
              <a:buFont typeface="+mj-lt"/>
              <a:buAutoNum type="alphaUcPeriod"/>
            </a:pPr>
            <a:r>
              <a:rPr lang="en-US" altLang="en-US" dirty="0"/>
              <a:t>Call</a:t>
            </a:r>
          </a:p>
          <a:p>
            <a:pPr marL="912812" lvl="1" indent="-514350">
              <a:buFont typeface="+mj-lt"/>
              <a:buAutoNum type="alphaUcPeriod"/>
            </a:pPr>
            <a:r>
              <a:rPr lang="en-US" altLang="en-US" dirty="0"/>
              <a:t>Option</a:t>
            </a:r>
          </a:p>
          <a:p>
            <a:pPr marL="912812" lvl="1" indent="-514350">
              <a:buFont typeface="+mj-lt"/>
              <a:buAutoNum type="alphaUcPeriod"/>
            </a:pPr>
            <a:r>
              <a:rPr lang="en-US" altLang="en-US" dirty="0"/>
              <a:t>Preference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E243C2F5-F538-478E-800B-7A323E4A7881}" type="slidenum">
              <a:rPr lang="en-US" altLang="en-US" smtClean="0"/>
              <a:pPr/>
              <a:t>22</a:t>
            </a:fld>
            <a:endParaRPr lang="en-US" altLang="en-US" dirty="0"/>
          </a:p>
        </p:txBody>
      </p:sp>
    </p:spTree>
    <p:extLst>
      <p:ext uri="{BB962C8B-B14F-4D97-AF65-F5344CB8AC3E}">
        <p14:creationId xmlns:p14="http://schemas.microsoft.com/office/powerpoint/2010/main" val="23101897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Option</a:t>
            </a:r>
          </a:p>
        </p:txBody>
      </p:sp>
      <p:sp>
        <p:nvSpPr>
          <p:cNvPr id="37891" name="Rectangle 3"/>
          <p:cNvSpPr>
            <a:spLocks noGrp="1" noChangeArrowheads="1"/>
          </p:cNvSpPr>
          <p:nvPr>
            <p:ph type="body" idx="1"/>
          </p:nvPr>
        </p:nvSpPr>
        <p:spPr/>
        <p:txBody>
          <a:bodyPr/>
          <a:lstStyle/>
          <a:p>
            <a:r>
              <a:rPr lang="en-US" altLang="en-US" b="1" dirty="0"/>
              <a:t>Option </a:t>
            </a:r>
          </a:p>
          <a:p>
            <a:pPr lvl="1"/>
            <a:r>
              <a:rPr lang="en-US" altLang="en-US" dirty="0"/>
              <a:t>The giving of consideration to support an offeror’s promise to hold open an offer for a stated or a reasonable length of time</a:t>
            </a:r>
          </a:p>
          <a:p>
            <a:pPr lvl="1"/>
            <a:r>
              <a:rPr lang="en-US" altLang="en-US" dirty="0"/>
              <a:t>Firm offer, irrevocable offer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594427A3-6ADB-426B-8CD6-CEF6650BB168}" type="slidenum">
              <a:rPr lang="en-US" altLang="en-US" smtClean="0"/>
              <a:pPr/>
              <a:t>23</a:t>
            </a:fld>
            <a:endParaRPr lang="en-US" altLang="en-US" dirty="0"/>
          </a:p>
        </p:txBody>
      </p:sp>
    </p:spTree>
    <p:extLst>
      <p:ext uri="{BB962C8B-B14F-4D97-AF65-F5344CB8AC3E}">
        <p14:creationId xmlns:p14="http://schemas.microsoft.com/office/powerpoint/2010/main" val="3997717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dirty="0"/>
              <a:t>Unenforceable Agreements</a:t>
            </a:r>
          </a:p>
        </p:txBody>
      </p:sp>
      <p:sp>
        <p:nvSpPr>
          <p:cNvPr id="38915" name="Rectangle 5"/>
          <p:cNvSpPr>
            <a:spLocks noGrp="1" noChangeArrowheads="1"/>
          </p:cNvSpPr>
          <p:nvPr>
            <p:ph type="body" idx="1"/>
          </p:nvPr>
        </p:nvSpPr>
        <p:spPr/>
        <p:txBody>
          <a:bodyPr/>
          <a:lstStyle/>
          <a:p>
            <a:r>
              <a:rPr lang="en-US" altLang="en-US" b="1" dirty="0"/>
              <a:t>Preexisting duties </a:t>
            </a:r>
          </a:p>
          <a:p>
            <a:pPr lvl="1"/>
            <a:r>
              <a:rPr lang="en-US" altLang="en-US" dirty="0"/>
              <a:t>A promise to do something that one is already obligated to do by law or by some other promise or agreement cannot be made consideration in a new contract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DE5D1A01-2471-4656-BC55-4FD2EFAB4A76}" type="slidenum">
              <a:rPr lang="en-US" altLang="en-US" smtClean="0"/>
              <a:pPr/>
              <a:t>24</a:t>
            </a:fld>
            <a:endParaRPr lang="en-US" altLang="en-US" dirty="0"/>
          </a:p>
        </p:txBody>
      </p:sp>
    </p:spTree>
    <p:extLst>
      <p:ext uri="{BB962C8B-B14F-4D97-AF65-F5344CB8AC3E}">
        <p14:creationId xmlns:p14="http://schemas.microsoft.com/office/powerpoint/2010/main" val="6173907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Unenforceable Agreements</a:t>
            </a:r>
          </a:p>
        </p:txBody>
      </p:sp>
      <p:sp>
        <p:nvSpPr>
          <p:cNvPr id="39939" name="Rectangle 3"/>
          <p:cNvSpPr>
            <a:spLocks noGrp="1" noChangeArrowheads="1"/>
          </p:cNvSpPr>
          <p:nvPr>
            <p:ph type="body" idx="1"/>
          </p:nvPr>
        </p:nvSpPr>
        <p:spPr/>
        <p:txBody>
          <a:bodyPr/>
          <a:lstStyle/>
          <a:p>
            <a:r>
              <a:rPr lang="en-US" altLang="en-US" b="1" dirty="0"/>
              <a:t>Past consideration </a:t>
            </a:r>
          </a:p>
          <a:p>
            <a:pPr lvl="1"/>
            <a:r>
              <a:rPr lang="en-US" altLang="en-US" dirty="0"/>
              <a:t>A promise to give another something of value in return for goods or services rendered and delivered in the past, without expectation or reward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55967CD2-612A-425E-9A7E-63E407259B88}" type="slidenum">
              <a:rPr lang="en-US" altLang="en-US" smtClean="0"/>
              <a:pPr/>
              <a:t>25</a:t>
            </a:fld>
            <a:endParaRPr lang="en-US" altLang="en-US" dirty="0"/>
          </a:p>
        </p:txBody>
      </p:sp>
    </p:spTree>
    <p:extLst>
      <p:ext uri="{BB962C8B-B14F-4D97-AF65-F5344CB8AC3E}">
        <p14:creationId xmlns:p14="http://schemas.microsoft.com/office/powerpoint/2010/main" val="2436246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Question</a:t>
            </a:r>
          </a:p>
        </p:txBody>
      </p:sp>
      <p:sp>
        <p:nvSpPr>
          <p:cNvPr id="40963" name="Rectangle 3"/>
          <p:cNvSpPr>
            <a:spLocks noGrp="1" noChangeArrowheads="1"/>
          </p:cNvSpPr>
          <p:nvPr>
            <p:ph type="body" idx="1"/>
          </p:nvPr>
        </p:nvSpPr>
        <p:spPr/>
        <p:txBody>
          <a:bodyPr/>
          <a:lstStyle/>
          <a:p>
            <a:r>
              <a:rPr lang="en-US" altLang="en-US" dirty="0"/>
              <a:t>What type of promise seems genuine but on close examination actually fails to obligate the promissor to do anything?</a:t>
            </a:r>
          </a:p>
          <a:p>
            <a:pPr marL="912812" lvl="1" indent="-514350">
              <a:buFont typeface="+mj-lt"/>
              <a:buAutoNum type="alphaUcPeriod"/>
            </a:pPr>
            <a:r>
              <a:rPr lang="en-US" altLang="en-US" dirty="0"/>
              <a:t>Illusory promise</a:t>
            </a:r>
          </a:p>
          <a:p>
            <a:pPr marL="912812" lvl="1" indent="-514350">
              <a:buFont typeface="+mj-lt"/>
              <a:buAutoNum type="alphaUcPeriod"/>
            </a:pPr>
            <a:r>
              <a:rPr lang="en-US" altLang="en-US" dirty="0"/>
              <a:t>Consideration promise</a:t>
            </a:r>
          </a:p>
          <a:p>
            <a:pPr marL="912812" lvl="1" indent="-514350">
              <a:buFont typeface="+mj-lt"/>
              <a:buAutoNum type="alphaUcPeriod"/>
            </a:pPr>
            <a:r>
              <a:rPr lang="en-US" altLang="en-US" dirty="0"/>
              <a:t>Adjunct promise</a:t>
            </a:r>
          </a:p>
          <a:p>
            <a:pPr marL="912812" lvl="1" indent="-514350">
              <a:buFont typeface="+mj-lt"/>
              <a:buAutoNum type="alphaUcPeriod"/>
            </a:pPr>
            <a:r>
              <a:rPr lang="en-US" altLang="en-US" dirty="0"/>
              <a:t>Affirmation promise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FE478B27-00FF-414C-8A7E-3FFFF0D65BEA}" type="slidenum">
              <a:rPr lang="en-US" altLang="en-US" smtClean="0"/>
              <a:pPr/>
              <a:t>26</a:t>
            </a:fld>
            <a:endParaRPr lang="en-US" altLang="en-US" dirty="0"/>
          </a:p>
        </p:txBody>
      </p:sp>
    </p:spTree>
    <p:extLst>
      <p:ext uri="{BB962C8B-B14F-4D97-AF65-F5344CB8AC3E}">
        <p14:creationId xmlns:p14="http://schemas.microsoft.com/office/powerpoint/2010/main" val="40746887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Unenforceable Agreements</a:t>
            </a:r>
          </a:p>
        </p:txBody>
      </p:sp>
      <p:sp>
        <p:nvSpPr>
          <p:cNvPr id="41987" name="Rectangle 3"/>
          <p:cNvSpPr>
            <a:spLocks noGrp="1" noChangeArrowheads="1"/>
          </p:cNvSpPr>
          <p:nvPr>
            <p:ph type="body" idx="1"/>
          </p:nvPr>
        </p:nvSpPr>
        <p:spPr/>
        <p:txBody>
          <a:bodyPr/>
          <a:lstStyle/>
          <a:p>
            <a:r>
              <a:rPr lang="en-US" altLang="en-US" b="1" dirty="0"/>
              <a:t>Illusory promise </a:t>
            </a:r>
          </a:p>
          <a:p>
            <a:pPr lvl="1"/>
            <a:r>
              <a:rPr lang="en-US" altLang="en-US" dirty="0"/>
              <a:t>One that seems genuine but that on close examination actually fails to obligate the promissor to do anything</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B8C75BAE-DC79-47CA-9EF5-CF8C5C03B610}" type="slidenum">
              <a:rPr lang="en-US" altLang="en-US" smtClean="0"/>
              <a:pPr/>
              <a:t>27</a:t>
            </a:fld>
            <a:endParaRPr lang="en-US" altLang="en-US" dirty="0"/>
          </a:p>
        </p:txBody>
      </p:sp>
    </p:spTree>
    <p:extLst>
      <p:ext uri="{BB962C8B-B14F-4D97-AF65-F5344CB8AC3E}">
        <p14:creationId xmlns:p14="http://schemas.microsoft.com/office/powerpoint/2010/main" val="3731777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a:t>Cyber-Payment Tactics and Concerns</a:t>
            </a:r>
          </a:p>
        </p:txBody>
      </p:sp>
      <p:sp>
        <p:nvSpPr>
          <p:cNvPr id="43011" name="Content Placeholder 2"/>
          <p:cNvSpPr>
            <a:spLocks noGrp="1"/>
          </p:cNvSpPr>
          <p:nvPr>
            <p:ph idx="1"/>
          </p:nvPr>
        </p:nvSpPr>
        <p:spPr/>
        <p:txBody>
          <a:bodyPr/>
          <a:lstStyle/>
          <a:p>
            <a:r>
              <a:rPr lang="en-US" altLang="en-US" dirty="0"/>
              <a:t>Cyber-price and competition</a:t>
            </a:r>
          </a:p>
          <a:p>
            <a:pPr lvl="1"/>
            <a:r>
              <a:rPr lang="en-US" altLang="en-US" dirty="0"/>
              <a:t>Cyber-price shopping and cyber-shopping costs</a:t>
            </a:r>
          </a:p>
          <a:p>
            <a:r>
              <a:rPr lang="en-US" altLang="en-US" dirty="0"/>
              <a:t>Cyber-payments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66CD12ED-DC4C-43E7-8872-E95B59C84E76}" type="slidenum">
              <a:rPr lang="en-US" altLang="en-US" smtClean="0"/>
              <a:pPr/>
              <a:t>28</a:t>
            </a:fld>
            <a:endParaRPr lang="en-US" altLang="en-US" dirty="0"/>
          </a:p>
        </p:txBody>
      </p:sp>
    </p:spTree>
    <p:extLst>
      <p:ext uri="{BB962C8B-B14F-4D97-AF65-F5344CB8AC3E}">
        <p14:creationId xmlns:p14="http://schemas.microsoft.com/office/powerpoint/2010/main" val="10089781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dirty="0"/>
              <a:t>Cyber-Price and Competition</a:t>
            </a:r>
          </a:p>
        </p:txBody>
      </p:sp>
      <p:sp>
        <p:nvSpPr>
          <p:cNvPr id="44035" name="Content Placeholder 2"/>
          <p:cNvSpPr>
            <a:spLocks noGrp="1"/>
          </p:cNvSpPr>
          <p:nvPr>
            <p:ph idx="1"/>
          </p:nvPr>
        </p:nvSpPr>
        <p:spPr/>
        <p:txBody>
          <a:bodyPr/>
          <a:lstStyle/>
          <a:p>
            <a:r>
              <a:rPr lang="en-US" altLang="en-US" dirty="0"/>
              <a:t>The Internet has helped improve the pricing process</a:t>
            </a:r>
          </a:p>
          <a:p>
            <a:r>
              <a:rPr lang="en-US" altLang="en-US" dirty="0"/>
              <a:t>Consumers can now use the Internet to seek out competitive prices, thus improving their ability to set the consideration at a level with which they are comfortable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3FC02A9F-5C56-4A93-9001-174B8CF5B2EA}" type="slidenum">
              <a:rPr lang="en-US" altLang="en-US" smtClean="0"/>
              <a:pPr/>
              <a:t>29</a:t>
            </a:fld>
            <a:endParaRPr lang="en-US" altLang="en-US" dirty="0"/>
          </a:p>
        </p:txBody>
      </p:sp>
    </p:spTree>
    <p:extLst>
      <p:ext uri="{BB962C8B-B14F-4D97-AF65-F5344CB8AC3E}">
        <p14:creationId xmlns:p14="http://schemas.microsoft.com/office/powerpoint/2010/main" val="2415077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lstStyle/>
          <a:p>
            <a:pPr marL="514350" indent="-514350">
              <a:buFont typeface="+mj-lt"/>
              <a:buAutoNum type="arabicPeriod" startAt="6"/>
            </a:pPr>
            <a:r>
              <a:rPr lang="en-US" altLang="en-US" dirty="0"/>
              <a:t>Explain whether a charitable pledge can be consideration</a:t>
            </a:r>
          </a:p>
          <a:p>
            <a:pPr marL="514350" indent="-514350">
              <a:buFont typeface="+mj-lt"/>
              <a:buAutoNum type="arabicPeriod" startAt="6"/>
            </a:pPr>
            <a:r>
              <a:rPr lang="en-US" altLang="en-US" dirty="0"/>
              <a:t>Define accord and satisfaction</a:t>
            </a:r>
          </a:p>
          <a:p>
            <a:pPr marL="514350" indent="-514350">
              <a:buFont typeface="+mj-lt"/>
              <a:buAutoNum type="arabicPeriod" startAt="6"/>
            </a:pPr>
            <a:r>
              <a:rPr lang="en-US" altLang="en-US" dirty="0"/>
              <a:t>Identify those enforceable contracts that lack consideration</a:t>
            </a:r>
          </a:p>
          <a:p>
            <a:pPr marL="514350" indent="-514350">
              <a:buFont typeface="+mj-lt"/>
              <a:buAutoNum type="arabicPeriod" startAt="6"/>
            </a:pPr>
            <a:r>
              <a:rPr lang="en-US" altLang="en-US" dirty="0"/>
              <a:t>Explain </a:t>
            </a:r>
            <a:r>
              <a:rPr lang="en-US" altLang="en-US" i="1" dirty="0"/>
              <a:t>promissory estoppel</a:t>
            </a:r>
            <a:endParaRPr lang="en-US" altLang="en-US" dirty="0"/>
          </a:p>
          <a:p>
            <a:pPr marL="514350" indent="-514350">
              <a:buFont typeface="+mj-lt"/>
              <a:buAutoNum type="arabicPeriod" startAt="6"/>
            </a:pPr>
            <a:r>
              <a:rPr lang="en-US" altLang="en-US" dirty="0"/>
              <a:t>Describe the issues involved in cyber-payments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91AC5BDA-1A6C-4812-AC2C-0D53DF356F16}" type="slidenum">
              <a:rPr lang="en-US" altLang="en-US" smtClean="0"/>
              <a:pPr/>
              <a:t>3</a:t>
            </a:fld>
            <a:endParaRPr lang="en-US" altLang="en-US" dirty="0"/>
          </a:p>
        </p:txBody>
      </p:sp>
    </p:spTree>
    <p:extLst>
      <p:ext uri="{BB962C8B-B14F-4D97-AF65-F5344CB8AC3E}">
        <p14:creationId xmlns:p14="http://schemas.microsoft.com/office/powerpoint/2010/main" val="10889932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Cyber-Price Shopping</a:t>
            </a:r>
          </a:p>
        </p:txBody>
      </p:sp>
      <p:sp>
        <p:nvSpPr>
          <p:cNvPr id="45059" name="Content Placeholder 2"/>
          <p:cNvSpPr>
            <a:spLocks noGrp="1"/>
          </p:cNvSpPr>
          <p:nvPr>
            <p:ph idx="1"/>
          </p:nvPr>
        </p:nvSpPr>
        <p:spPr/>
        <p:txBody>
          <a:bodyPr>
            <a:normAutofit/>
          </a:bodyPr>
          <a:lstStyle/>
          <a:p>
            <a:r>
              <a:rPr lang="en-US" altLang="en-US" dirty="0"/>
              <a:t>Some online cyber-consumers now make regular use of electronic agents, referred to as a bot (robot, shopping bot, cyber-bot, or e-bot) to comb the vast reaches of cyberspace to find the lowest price available on an item or a service</a:t>
            </a:r>
          </a:p>
          <a:p>
            <a:r>
              <a:rPr lang="en-US" altLang="en-US" dirty="0"/>
              <a:t>Two model acts that cover this process are the Uniform Computer Information Transactions Act (UCITA) and the Uniform Electronic Transactions Act (UETA)</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162C9270-23E3-46A1-9B95-C590E5D52614}" type="slidenum">
              <a:rPr lang="en-US" altLang="en-US" smtClean="0"/>
              <a:pPr/>
              <a:t>30</a:t>
            </a:fld>
            <a:endParaRPr lang="en-US" altLang="en-US" dirty="0"/>
          </a:p>
        </p:txBody>
      </p:sp>
    </p:spTree>
    <p:extLst>
      <p:ext uri="{BB962C8B-B14F-4D97-AF65-F5344CB8AC3E}">
        <p14:creationId xmlns:p14="http://schemas.microsoft.com/office/powerpoint/2010/main" val="25445318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2666A-B750-4EAF-8887-FC0F4985DAE3}"/>
              </a:ext>
            </a:extLst>
          </p:cNvPr>
          <p:cNvSpPr>
            <a:spLocks noGrp="1"/>
          </p:cNvSpPr>
          <p:nvPr>
            <p:ph type="title"/>
          </p:nvPr>
        </p:nvSpPr>
        <p:spPr/>
        <p:txBody>
          <a:bodyPr/>
          <a:lstStyle/>
          <a:p>
            <a:r>
              <a:rPr lang="en-US" dirty="0"/>
              <a:t>Cyber-Shopping Costs</a:t>
            </a:r>
          </a:p>
        </p:txBody>
      </p:sp>
      <p:sp>
        <p:nvSpPr>
          <p:cNvPr id="3" name="Content Placeholder 2">
            <a:extLst>
              <a:ext uri="{FF2B5EF4-FFF2-40B4-BE49-F238E27FC236}">
                <a16:creationId xmlns:a16="http://schemas.microsoft.com/office/drawing/2014/main" id="{0D3B35BA-0C47-41CC-A615-B80A9BBCBC9C}"/>
              </a:ext>
            </a:extLst>
          </p:cNvPr>
          <p:cNvSpPr>
            <a:spLocks noGrp="1"/>
          </p:cNvSpPr>
          <p:nvPr>
            <p:ph idx="1"/>
          </p:nvPr>
        </p:nvSpPr>
        <p:spPr/>
        <p:txBody>
          <a:bodyPr/>
          <a:lstStyle/>
          <a:p>
            <a:r>
              <a:rPr lang="en-US" dirty="0"/>
              <a:t>Drawbacks involve the danger of hidden costs such as Internet access fee and shipping and handling fees</a:t>
            </a:r>
          </a:p>
        </p:txBody>
      </p:sp>
      <p:sp>
        <p:nvSpPr>
          <p:cNvPr id="4" name="Footer Placeholder 3">
            <a:extLst>
              <a:ext uri="{FF2B5EF4-FFF2-40B4-BE49-F238E27FC236}">
                <a16:creationId xmlns:a16="http://schemas.microsoft.com/office/drawing/2014/main" id="{63C9CB3D-6039-4FE2-A470-BE98A53C575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B3CB54FE-BEFB-4DB0-9E3D-89459668CF3B}"/>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91ED795F-86AB-4C86-AE24-9E177F62387A}" type="slidenum">
              <a:rPr lang="en-US" altLang="en-US" smtClean="0"/>
              <a:pPr/>
              <a:t>31</a:t>
            </a:fld>
            <a:endParaRPr lang="en-US" altLang="en-US" dirty="0"/>
          </a:p>
        </p:txBody>
      </p:sp>
    </p:spTree>
    <p:extLst>
      <p:ext uri="{BB962C8B-B14F-4D97-AF65-F5344CB8AC3E}">
        <p14:creationId xmlns:p14="http://schemas.microsoft.com/office/powerpoint/2010/main" val="2882474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dirty="0"/>
              <a:t>Cyber-Payments Options</a:t>
            </a:r>
          </a:p>
        </p:txBody>
      </p:sp>
      <p:sp>
        <p:nvSpPr>
          <p:cNvPr id="46083" name="Content Placeholder 2"/>
          <p:cNvSpPr>
            <a:spLocks noGrp="1"/>
          </p:cNvSpPr>
          <p:nvPr>
            <p:ph idx="1"/>
          </p:nvPr>
        </p:nvSpPr>
        <p:spPr/>
        <p:txBody>
          <a:bodyPr/>
          <a:lstStyle/>
          <a:p>
            <a:r>
              <a:rPr lang="en-US" altLang="en-US" dirty="0"/>
              <a:t>Credit cards and debit cards</a:t>
            </a:r>
          </a:p>
          <a:p>
            <a:r>
              <a:rPr lang="en-US" altLang="en-US" dirty="0"/>
              <a:t>Direct online payment systems such as PayPal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0D1CEE50-680E-47DB-9726-7F65A28B333B}" type="slidenum">
              <a:rPr lang="en-US" altLang="en-US" smtClean="0"/>
              <a:pPr/>
              <a:t>32</a:t>
            </a:fld>
            <a:endParaRPr lang="en-US" altLang="en-US" dirty="0"/>
          </a:p>
        </p:txBody>
      </p:sp>
    </p:spTree>
    <p:extLst>
      <p:ext uri="{BB962C8B-B14F-4D97-AF65-F5344CB8AC3E}">
        <p14:creationId xmlns:p14="http://schemas.microsoft.com/office/powerpoint/2010/main" val="21394526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a:t>Cyber-Payment Security Update</a:t>
            </a:r>
          </a:p>
        </p:txBody>
      </p:sp>
      <p:sp>
        <p:nvSpPr>
          <p:cNvPr id="47107" name="Content Placeholder 2"/>
          <p:cNvSpPr>
            <a:spLocks noGrp="1"/>
          </p:cNvSpPr>
          <p:nvPr>
            <p:ph idx="1"/>
          </p:nvPr>
        </p:nvSpPr>
        <p:spPr/>
        <p:txBody>
          <a:bodyPr/>
          <a:lstStyle/>
          <a:p>
            <a:r>
              <a:rPr lang="en-US" altLang="en-US" b="1" dirty="0"/>
              <a:t>EU Data Protection Directive </a:t>
            </a:r>
            <a:r>
              <a:rPr lang="en-US" altLang="en-US" dirty="0"/>
              <a:t>along with the </a:t>
            </a:r>
            <a:r>
              <a:rPr lang="en-US" altLang="en-US" b="1" dirty="0"/>
              <a:t>EU E-Privacy Directive </a:t>
            </a:r>
            <a:r>
              <a:rPr lang="en-US" altLang="en-US" dirty="0"/>
              <a:t>guarantee the rights of European citizens while, at the same time, ensuring the smooth exchange of data among those nation-states that honor the privacy and data protection standards themselves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A2584386-FA15-44C5-B94C-9FB01CFCD275}" type="slidenum">
              <a:rPr lang="en-US" altLang="en-US" smtClean="0"/>
              <a:pPr/>
              <a:t>33</a:t>
            </a:fld>
            <a:endParaRPr lang="en-US" altLang="en-US" dirty="0"/>
          </a:p>
        </p:txBody>
      </p:sp>
    </p:spTree>
    <p:extLst>
      <p:ext uri="{BB962C8B-B14F-4D97-AF65-F5344CB8AC3E}">
        <p14:creationId xmlns:p14="http://schemas.microsoft.com/office/powerpoint/2010/main" val="836398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Cyber-Payment Security Update</a:t>
            </a:r>
          </a:p>
        </p:txBody>
      </p:sp>
      <p:sp>
        <p:nvSpPr>
          <p:cNvPr id="48131" name="Content Placeholder 2"/>
          <p:cNvSpPr>
            <a:spLocks noGrp="1"/>
          </p:cNvSpPr>
          <p:nvPr>
            <p:ph idx="1"/>
          </p:nvPr>
        </p:nvSpPr>
        <p:spPr/>
        <p:txBody>
          <a:bodyPr/>
          <a:lstStyle/>
          <a:p>
            <a:r>
              <a:rPr lang="en-US" altLang="en-US" b="1" dirty="0"/>
              <a:t>Safe Harbor Principles</a:t>
            </a:r>
          </a:p>
          <a:p>
            <a:pPr lvl="1"/>
            <a:r>
              <a:rPr lang="en-US" altLang="en-US" dirty="0"/>
              <a:t>U.S. corporations that are involved with EU corporations must demonstrate that the companies themselves will promise to honor the same degree of protection to data and to privacy as guaranteed by the EU</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90FF6724-A78C-4EB3-8191-62137CEB24E1}" type="slidenum">
              <a:rPr lang="en-US" altLang="en-US" smtClean="0"/>
              <a:pPr/>
              <a:t>34</a:t>
            </a:fld>
            <a:endParaRPr lang="en-US" altLang="en-US" dirty="0"/>
          </a:p>
        </p:txBody>
      </p:sp>
    </p:spTree>
    <p:extLst>
      <p:ext uri="{BB962C8B-B14F-4D97-AF65-F5344CB8AC3E}">
        <p14:creationId xmlns:p14="http://schemas.microsoft.com/office/powerpoint/2010/main" val="99113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What is the mutual promise to exchange benefits and sacrifices between parties known as?</a:t>
            </a:r>
          </a:p>
          <a:p>
            <a:pPr marL="912812" lvl="1" indent="-514350">
              <a:buFont typeface="+mj-lt"/>
              <a:buAutoNum type="alphaUcPeriod"/>
            </a:pPr>
            <a:r>
              <a:rPr lang="en-US" altLang="en-US" dirty="0"/>
              <a:t>Confirmation</a:t>
            </a:r>
          </a:p>
          <a:p>
            <a:pPr marL="912812" lvl="1" indent="-514350">
              <a:buFont typeface="+mj-lt"/>
              <a:buAutoNum type="alphaUcPeriod"/>
            </a:pPr>
            <a:r>
              <a:rPr lang="en-US" altLang="en-US" dirty="0"/>
              <a:t>Affirmation</a:t>
            </a:r>
          </a:p>
          <a:p>
            <a:pPr marL="912812" lvl="1" indent="-514350">
              <a:buFont typeface="+mj-lt"/>
              <a:buAutoNum type="alphaUcPeriod"/>
            </a:pPr>
            <a:r>
              <a:rPr lang="en-US" altLang="en-US" dirty="0"/>
              <a:t>Consideration</a:t>
            </a:r>
          </a:p>
          <a:p>
            <a:pPr marL="912812" lvl="1" indent="-514350">
              <a:buFont typeface="+mj-lt"/>
              <a:buAutoNum type="alphaUcPeriod"/>
            </a:pPr>
            <a:r>
              <a:rPr lang="en-US" altLang="en-US" dirty="0"/>
              <a:t>Deliberation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6F58F664-83B4-4F60-828E-B9A66B2A4827}" type="slidenum">
              <a:rPr lang="en-US" altLang="en-US" smtClean="0"/>
              <a:pPr/>
              <a:t>4</a:t>
            </a:fld>
            <a:endParaRPr lang="en-US" altLang="en-US" dirty="0"/>
          </a:p>
        </p:txBody>
      </p:sp>
    </p:spTree>
    <p:extLst>
      <p:ext uri="{BB962C8B-B14F-4D97-AF65-F5344CB8AC3E}">
        <p14:creationId xmlns:p14="http://schemas.microsoft.com/office/powerpoint/2010/main" val="337212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Requirements of Consideration</a:t>
            </a:r>
          </a:p>
        </p:txBody>
      </p:sp>
      <p:sp>
        <p:nvSpPr>
          <p:cNvPr id="17411" name="Rectangle 3"/>
          <p:cNvSpPr>
            <a:spLocks noGrp="1" noChangeArrowheads="1"/>
          </p:cNvSpPr>
          <p:nvPr>
            <p:ph type="body" idx="1"/>
          </p:nvPr>
        </p:nvSpPr>
        <p:spPr/>
        <p:txBody>
          <a:bodyPr/>
          <a:lstStyle/>
          <a:p>
            <a:r>
              <a:rPr lang="en-US" altLang="en-US" b="1" dirty="0"/>
              <a:t>Consideration</a:t>
            </a:r>
            <a:r>
              <a:rPr lang="en-US" altLang="en-US" dirty="0"/>
              <a:t> </a:t>
            </a:r>
          </a:p>
          <a:p>
            <a:pPr lvl="1"/>
            <a:r>
              <a:rPr lang="en-US" altLang="en-US" dirty="0"/>
              <a:t>The mutual promise to exchange benefits and sacrifices between the parties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AA67D049-8F52-4EE8-AD11-CA109C68AAF1}" type="slidenum">
              <a:rPr lang="en-US" altLang="en-US" smtClean="0"/>
              <a:pPr/>
              <a:t>5</a:t>
            </a:fld>
            <a:endParaRPr lang="en-US" altLang="en-US" dirty="0"/>
          </a:p>
        </p:txBody>
      </p:sp>
    </p:spTree>
    <p:extLst>
      <p:ext uri="{BB962C8B-B14F-4D97-AF65-F5344CB8AC3E}">
        <p14:creationId xmlns:p14="http://schemas.microsoft.com/office/powerpoint/2010/main" val="1507248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The Nature of Consideration</a:t>
            </a:r>
          </a:p>
        </p:txBody>
      </p:sp>
      <p:sp>
        <p:nvSpPr>
          <p:cNvPr id="18435" name="Rectangle 5"/>
          <p:cNvSpPr>
            <a:spLocks noGrp="1" noChangeArrowheads="1"/>
          </p:cNvSpPr>
          <p:nvPr>
            <p:ph type="body" idx="1"/>
          </p:nvPr>
        </p:nvSpPr>
        <p:spPr/>
        <p:txBody>
          <a:bodyPr/>
          <a:lstStyle/>
          <a:p>
            <a:r>
              <a:rPr lang="en-US" altLang="en-US" dirty="0"/>
              <a:t>A gain by the offeree is at the same time a loss to the offeror</a:t>
            </a:r>
          </a:p>
          <a:p>
            <a:r>
              <a:rPr lang="en-US" altLang="en-US" dirty="0"/>
              <a:t>Likewise, the gain bargained for by the offeror will result in a loss or sacrifice by the offeree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9409513F-55D6-471F-8850-6500592D7A2D}" type="slidenum">
              <a:rPr lang="en-US" altLang="en-US" smtClean="0"/>
              <a:pPr/>
              <a:t>6</a:t>
            </a:fld>
            <a:endParaRPr lang="en-US" altLang="en-US" dirty="0"/>
          </a:p>
        </p:txBody>
      </p:sp>
    </p:spTree>
    <p:extLst>
      <p:ext uri="{BB962C8B-B14F-4D97-AF65-F5344CB8AC3E}">
        <p14:creationId xmlns:p14="http://schemas.microsoft.com/office/powerpoint/2010/main" val="706251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Question</a:t>
            </a:r>
          </a:p>
        </p:txBody>
      </p:sp>
      <p:sp>
        <p:nvSpPr>
          <p:cNvPr id="19459" name="Rectangle 3"/>
          <p:cNvSpPr>
            <a:spLocks noGrp="1" noChangeArrowheads="1"/>
          </p:cNvSpPr>
          <p:nvPr>
            <p:ph type="body" idx="1"/>
          </p:nvPr>
        </p:nvSpPr>
        <p:spPr/>
        <p:txBody>
          <a:bodyPr/>
          <a:lstStyle/>
          <a:p>
            <a:r>
              <a:rPr lang="en-US" altLang="en-US" dirty="0"/>
              <a:t>What is the legal term used to describe the sacrifice that each party must experience?</a:t>
            </a:r>
          </a:p>
          <a:p>
            <a:pPr marL="912812" lvl="1" indent="-514350">
              <a:buFont typeface="+mj-lt"/>
              <a:buAutoNum type="alphaUcPeriod"/>
            </a:pPr>
            <a:r>
              <a:rPr lang="en-US" altLang="en-US" dirty="0"/>
              <a:t>Legal detritus</a:t>
            </a:r>
          </a:p>
          <a:p>
            <a:pPr marL="912812" lvl="1" indent="-514350">
              <a:buFont typeface="+mj-lt"/>
              <a:buAutoNum type="alphaUcPeriod"/>
            </a:pPr>
            <a:r>
              <a:rPr lang="en-US" altLang="en-US" dirty="0"/>
              <a:t>Legal detriment</a:t>
            </a:r>
          </a:p>
          <a:p>
            <a:pPr marL="912812" lvl="1" indent="-514350">
              <a:buFont typeface="+mj-lt"/>
              <a:buAutoNum type="alphaUcPeriod"/>
            </a:pPr>
            <a:r>
              <a:rPr lang="en-US" altLang="en-US" dirty="0"/>
              <a:t>Illegal consideration</a:t>
            </a:r>
          </a:p>
          <a:p>
            <a:pPr marL="912812" lvl="1" indent="-514350">
              <a:buFont typeface="+mj-lt"/>
              <a:buAutoNum type="alphaUcPeriod"/>
            </a:pPr>
            <a:r>
              <a:rPr lang="en-US" altLang="en-US" dirty="0"/>
              <a:t>Legal injury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520E17CD-8214-4F62-B1D6-7BBC2D203AA3}" type="slidenum">
              <a:rPr lang="en-US" altLang="en-US" smtClean="0"/>
              <a:pPr/>
              <a:t>7</a:t>
            </a:fld>
            <a:endParaRPr lang="en-US" altLang="en-US" dirty="0"/>
          </a:p>
        </p:txBody>
      </p:sp>
    </p:spTree>
    <p:extLst>
      <p:ext uri="{BB962C8B-B14F-4D97-AF65-F5344CB8AC3E}">
        <p14:creationId xmlns:p14="http://schemas.microsoft.com/office/powerpoint/2010/main" val="46858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The Nature of Consideration</a:t>
            </a:r>
          </a:p>
        </p:txBody>
      </p:sp>
      <p:sp>
        <p:nvSpPr>
          <p:cNvPr id="20483" name="Rectangle 3"/>
          <p:cNvSpPr>
            <a:spLocks noGrp="1" noChangeArrowheads="1"/>
          </p:cNvSpPr>
          <p:nvPr>
            <p:ph type="body" idx="1"/>
          </p:nvPr>
        </p:nvSpPr>
        <p:spPr/>
        <p:txBody>
          <a:bodyPr/>
          <a:lstStyle/>
          <a:p>
            <a:r>
              <a:rPr lang="en-US" altLang="en-US" b="1" dirty="0"/>
              <a:t>Legal detriment </a:t>
            </a:r>
          </a:p>
          <a:p>
            <a:pPr lvl="1"/>
            <a:r>
              <a:rPr lang="en-US" altLang="en-US" dirty="0"/>
              <a:t>The legal term used to describe the sacrifice that each party must experience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D6911EFE-6D88-4B9C-862E-BFFBD1A9B2F9}" type="slidenum">
              <a:rPr lang="en-US" altLang="en-US" smtClean="0"/>
              <a:pPr/>
              <a:t>8</a:t>
            </a:fld>
            <a:endParaRPr lang="en-US" altLang="en-US" dirty="0"/>
          </a:p>
        </p:txBody>
      </p:sp>
    </p:spTree>
    <p:extLst>
      <p:ext uri="{BB962C8B-B14F-4D97-AF65-F5344CB8AC3E}">
        <p14:creationId xmlns:p14="http://schemas.microsoft.com/office/powerpoint/2010/main" val="1922921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The Nature of Consideration</a:t>
            </a:r>
          </a:p>
        </p:txBody>
      </p:sp>
      <p:sp>
        <p:nvSpPr>
          <p:cNvPr id="21507" name="Rectangle 3"/>
          <p:cNvSpPr>
            <a:spLocks noGrp="1" noChangeArrowheads="1"/>
          </p:cNvSpPr>
          <p:nvPr>
            <p:ph type="body" idx="1"/>
          </p:nvPr>
        </p:nvSpPr>
        <p:spPr/>
        <p:txBody>
          <a:bodyPr/>
          <a:lstStyle/>
          <a:p>
            <a:r>
              <a:rPr lang="en-US" altLang="en-US" dirty="0"/>
              <a:t>A </a:t>
            </a:r>
            <a:r>
              <a:rPr lang="en-US" altLang="en-US" b="1" dirty="0"/>
              <a:t>legal detriment </a:t>
            </a:r>
            <a:r>
              <a:rPr lang="en-US" altLang="en-US" dirty="0"/>
              <a:t>can be: </a:t>
            </a:r>
          </a:p>
          <a:p>
            <a:pPr lvl="1"/>
            <a:r>
              <a:rPr lang="en-US" altLang="en-US" dirty="0"/>
              <a:t>Doing something (or promising to do something) that one has a legal right not to do</a:t>
            </a:r>
          </a:p>
          <a:p>
            <a:pPr lvl="1"/>
            <a:r>
              <a:rPr lang="en-US" altLang="en-US" dirty="0"/>
              <a:t>Giving up something (or promising to give up something) that one has a legal right to keep</a:t>
            </a:r>
          </a:p>
          <a:p>
            <a:pPr lvl="1"/>
            <a:r>
              <a:rPr lang="en-US" altLang="en-US" dirty="0"/>
              <a:t>Refraining from doing something (or promising not to do something) that one has a legal right to do (also called </a:t>
            </a:r>
            <a:r>
              <a:rPr lang="en-US" altLang="en-US" b="1" dirty="0"/>
              <a:t>forbearance</a:t>
            </a:r>
            <a:r>
              <a:rPr lang="en-US" altLang="en-US" dirty="0"/>
              <a: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9-</a:t>
            </a:r>
            <a:fld id="{5F53589F-3CC5-4105-9A0D-BB039496E848}" type="slidenum">
              <a:rPr lang="en-US" altLang="en-US" smtClean="0"/>
              <a:pPr/>
              <a:t>9</a:t>
            </a:fld>
            <a:endParaRPr lang="en-US" altLang="en-US" dirty="0"/>
          </a:p>
        </p:txBody>
      </p:sp>
    </p:spTree>
    <p:extLst>
      <p:ext uri="{BB962C8B-B14F-4D97-AF65-F5344CB8AC3E}">
        <p14:creationId xmlns:p14="http://schemas.microsoft.com/office/powerpoint/2010/main" val="17829739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Props1.xml><?xml version="1.0" encoding="utf-8"?>
<ds:datastoreItem xmlns:ds="http://schemas.openxmlformats.org/officeDocument/2006/customXml" ds:itemID="{7FE0B327-5287-467F-8C04-75F2D4D446B3}">
  <ds:schemaRefs>
    <ds:schemaRef ds:uri="http://schemas.microsoft.com/sharepoint/v3/contenttype/forms"/>
  </ds:schemaRefs>
</ds:datastoreItem>
</file>

<file path=customXml/itemProps2.xml><?xml version="1.0" encoding="utf-8"?>
<ds:datastoreItem xmlns:ds="http://schemas.openxmlformats.org/officeDocument/2006/customXml" ds:itemID="{FEEBED8B-FF19-4FC7-A481-CBA7DF722A07}"/>
</file>

<file path=customXml/itemProps3.xml><?xml version="1.0" encoding="utf-8"?>
<ds:datastoreItem xmlns:ds="http://schemas.openxmlformats.org/officeDocument/2006/customXml" ds:itemID="{FCAB985A-D478-4583-B514-3722E66F65C1}">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docProps/app.xml><?xml version="1.0" encoding="utf-8"?>
<Properties xmlns="http://schemas.openxmlformats.org/officeDocument/2006/extended-properties" xmlns:vt="http://schemas.openxmlformats.org/officeDocument/2006/docPropsVTypes">
  <TotalTime>2210</TotalTime>
  <Words>3116</Words>
  <Application>Microsoft Office PowerPoint</Application>
  <PresentationFormat>Widescreen</PresentationFormat>
  <Paragraphs>263</Paragraphs>
  <Slides>34</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Calibri Light</vt:lpstr>
      <vt:lpstr>Wingdings</vt:lpstr>
      <vt:lpstr>Wingdings 3</vt:lpstr>
      <vt:lpstr>Office Theme</vt:lpstr>
      <vt:lpstr>Consideration and  Cyber-Payments</vt:lpstr>
      <vt:lpstr>Learning Objectives</vt:lpstr>
      <vt:lpstr>Learning Objectives</vt:lpstr>
      <vt:lpstr>Question</vt:lpstr>
      <vt:lpstr>Requirements of Consideration</vt:lpstr>
      <vt:lpstr>The Nature of Consideration</vt:lpstr>
      <vt:lpstr>Question</vt:lpstr>
      <vt:lpstr>The Nature of Consideration</vt:lpstr>
      <vt:lpstr>The Nature of Consideration</vt:lpstr>
      <vt:lpstr>The Characteristics of Consideration</vt:lpstr>
      <vt:lpstr>Bargained-For Exchange</vt:lpstr>
      <vt:lpstr>Adequacy of Consideration</vt:lpstr>
      <vt:lpstr>Types of Consideration</vt:lpstr>
      <vt:lpstr>Types of Consideration</vt:lpstr>
      <vt:lpstr>Problems with Consideration</vt:lpstr>
      <vt:lpstr>Problems with Consideration</vt:lpstr>
      <vt:lpstr>Agreements Without Consideration</vt:lpstr>
      <vt:lpstr>Promises under Seal</vt:lpstr>
      <vt:lpstr>Debts Barred by Statutes of Limitations</vt:lpstr>
      <vt:lpstr>Question</vt:lpstr>
      <vt:lpstr>Promises Enforced by Promissory Estoppel</vt:lpstr>
      <vt:lpstr>Question</vt:lpstr>
      <vt:lpstr>Option</vt:lpstr>
      <vt:lpstr>Unenforceable Agreements</vt:lpstr>
      <vt:lpstr>Unenforceable Agreements</vt:lpstr>
      <vt:lpstr>Question</vt:lpstr>
      <vt:lpstr>Unenforceable Agreements</vt:lpstr>
      <vt:lpstr>Cyber-Payment Tactics and Concerns</vt:lpstr>
      <vt:lpstr>Cyber-Price and Competition</vt:lpstr>
      <vt:lpstr>Cyber-Price Shopping</vt:lpstr>
      <vt:lpstr>Cyber-Shopping Costs</vt:lpstr>
      <vt:lpstr>Cyber-Payments Options</vt:lpstr>
      <vt:lpstr>Cyber-Payment Security Update</vt:lpstr>
      <vt:lpstr>Cyber-Payment Security Update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148</cp:revision>
  <dcterms:created xsi:type="dcterms:W3CDTF">2015-07-14T20:11:18Z</dcterms:created>
  <dcterms:modified xsi:type="dcterms:W3CDTF">2018-12-03T05:06:23Z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