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4"/>
  </p:notesMasterIdLst>
  <p:sldIdLst>
    <p:sldId id="256" r:id="rId5"/>
    <p:sldId id="259" r:id="rId6"/>
    <p:sldId id="260" r:id="rId7"/>
    <p:sldId id="261" r:id="rId8"/>
    <p:sldId id="262" r:id="rId9"/>
    <p:sldId id="263" r:id="rId10"/>
    <p:sldId id="264" r:id="rId11"/>
    <p:sldId id="265" r:id="rId12"/>
    <p:sldId id="314" r:id="rId13"/>
    <p:sldId id="266" r:id="rId14"/>
    <p:sldId id="315" r:id="rId15"/>
    <p:sldId id="267" r:id="rId16"/>
    <p:sldId id="268" r:id="rId17"/>
    <p:sldId id="269" r:id="rId18"/>
    <p:sldId id="270" r:id="rId19"/>
    <p:sldId id="271" r:id="rId20"/>
    <p:sldId id="272" r:id="rId21"/>
    <p:sldId id="273" r:id="rId22"/>
    <p:sldId id="274" r:id="rId23"/>
    <p:sldId id="275" r:id="rId24"/>
    <p:sldId id="312" r:id="rId25"/>
    <p:sldId id="277" r:id="rId26"/>
    <p:sldId id="316" r:id="rId27"/>
    <p:sldId id="278" r:id="rId28"/>
    <p:sldId id="279" r:id="rId29"/>
    <p:sldId id="317" r:id="rId30"/>
    <p:sldId id="318" r:id="rId31"/>
    <p:sldId id="319" r:id="rId32"/>
    <p:sldId id="280" r:id="rId33"/>
    <p:sldId id="281" r:id="rId34"/>
    <p:sldId id="282"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20" r:id="rId52"/>
    <p:sldId id="300" r:id="rId53"/>
    <p:sldId id="301" r:id="rId54"/>
    <p:sldId id="302" r:id="rId55"/>
    <p:sldId id="303" r:id="rId56"/>
    <p:sldId id="304" r:id="rId57"/>
    <p:sldId id="305" r:id="rId58"/>
    <p:sldId id="306" r:id="rId59"/>
    <p:sldId id="307" r:id="rId60"/>
    <p:sldId id="308" r:id="rId61"/>
    <p:sldId id="309" r:id="rId62"/>
    <p:sldId id="310"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avana Balaji" initials="BB" lastIdx="31" clrIdx="0">
    <p:extLst>
      <p:ext uri="{19B8F6BF-5375-455C-9EA6-DF929625EA0E}">
        <p15:presenceInfo xmlns:p15="http://schemas.microsoft.com/office/powerpoint/2012/main" userId="Bhavana Balaj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64" autoAdjust="0"/>
    <p:restoredTop sz="93135" autoAdjust="0"/>
  </p:normalViewPr>
  <p:slideViewPr>
    <p:cSldViewPr snapToGrid="0">
      <p:cViewPr varScale="1">
        <p:scale>
          <a:sx n="63" d="100"/>
          <a:sy n="63" d="100"/>
        </p:scale>
        <p:origin x="936" y="66"/>
      </p:cViewPr>
      <p:guideLst>
        <p:guide orient="horz" pos="2160"/>
        <p:guide pos="3840"/>
      </p:guideLst>
    </p:cSldViewPr>
  </p:slideViewPr>
  <p:outlineViewPr>
    <p:cViewPr>
      <p:scale>
        <a:sx n="33" d="100"/>
        <a:sy n="33" d="100"/>
      </p:scale>
      <p:origin x="0" y="-4248"/>
    </p:cViewPr>
  </p:outlineViewPr>
  <p:notesTextViewPr>
    <p:cViewPr>
      <p:scale>
        <a:sx n="100" d="100"/>
        <a:sy n="100" d="100"/>
      </p:scale>
      <p:origin x="0" y="0"/>
    </p:cViewPr>
  </p:notesTextViewPr>
  <p:sorterViewPr>
    <p:cViewPr varScale="1">
      <p:scale>
        <a:sx n="100" d="100"/>
        <a:sy n="100" d="100"/>
      </p:scale>
      <p:origin x="0" y="-2706"/>
    </p:cViewPr>
  </p:sorterViewPr>
  <p:notesViewPr>
    <p:cSldViewPr snapToGrid="0">
      <p:cViewPr varScale="1">
        <p:scale>
          <a:sx n="52" d="100"/>
          <a:sy n="52" d="100"/>
        </p:scale>
        <p:origin x="208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BF19D0-2AE6-4715-B252-CB26C40A70FC}" type="doc">
      <dgm:prSet loTypeId="urn:microsoft.com/office/officeart/2005/8/layout/target3" loCatId="relationship" qsTypeId="urn:microsoft.com/office/officeart/2005/8/quickstyle/3d2" qsCatId="3D" csTypeId="urn:microsoft.com/office/officeart/2005/8/colors/colorful5" csCatId="colorful" phldr="1"/>
      <dgm:spPr/>
      <dgm:t>
        <a:bodyPr/>
        <a:lstStyle/>
        <a:p>
          <a:endParaRPr lang="en-US"/>
        </a:p>
      </dgm:t>
    </dgm:pt>
    <dgm:pt modelId="{FE80658C-B4D2-4086-85A4-51CB58E4B64A}">
      <dgm:prSet/>
      <dgm:spPr/>
      <dgm:t>
        <a:bodyPr/>
        <a:lstStyle/>
        <a:p>
          <a:pPr rtl="0"/>
          <a:r>
            <a:rPr lang="en-US" dirty="0"/>
            <a:t>Serious intent</a:t>
          </a:r>
        </a:p>
      </dgm:t>
      <dgm:extLst>
        <a:ext uri="{E40237B7-FDA0-4F09-8148-C483321AD2D9}">
          <dgm14:cNvPr xmlns:dgm14="http://schemas.microsoft.com/office/drawing/2010/diagram" id="0" name="" descr="Serious intent&#10;Clear and reasonably definite terms&#10;Communication to the offeree&#10;" title="Requirements of an offer"/>
        </a:ext>
      </dgm:extLst>
    </dgm:pt>
    <dgm:pt modelId="{2FE2E826-C807-4F2A-A22E-3774160AD448}" type="parTrans" cxnId="{5CC16559-20ED-4AE1-9B88-CBCB9AD4AAA0}">
      <dgm:prSet/>
      <dgm:spPr/>
      <dgm:t>
        <a:bodyPr/>
        <a:lstStyle/>
        <a:p>
          <a:endParaRPr lang="en-US"/>
        </a:p>
      </dgm:t>
    </dgm:pt>
    <dgm:pt modelId="{329BB3C0-BE3F-46C3-AE49-BF2B9352869D}" type="sibTrans" cxnId="{5CC16559-20ED-4AE1-9B88-CBCB9AD4AAA0}">
      <dgm:prSet/>
      <dgm:spPr/>
      <dgm:t>
        <a:bodyPr/>
        <a:lstStyle/>
        <a:p>
          <a:endParaRPr lang="en-US"/>
        </a:p>
      </dgm:t>
    </dgm:pt>
    <dgm:pt modelId="{BA4F9805-3F6B-480C-9493-84E721DE86FF}">
      <dgm:prSet/>
      <dgm:spPr/>
      <dgm:t>
        <a:bodyPr/>
        <a:lstStyle/>
        <a:p>
          <a:pPr rtl="0"/>
          <a:r>
            <a:rPr lang="en-US" dirty="0"/>
            <a:t>Clear and reasonably definite terms</a:t>
          </a:r>
        </a:p>
      </dgm:t>
      <dgm:extLst>
        <a:ext uri="{E40237B7-FDA0-4F09-8148-C483321AD2D9}">
          <dgm14:cNvPr xmlns:dgm14="http://schemas.microsoft.com/office/drawing/2010/diagram" id="0" name="" descr="Serious intent&#10;Clear and reasonably definite terms&#10;Communication to the offeree&#10;" title="Requirements of an offer"/>
        </a:ext>
      </dgm:extLst>
    </dgm:pt>
    <dgm:pt modelId="{E266FC25-2A5A-4161-890D-7C0F75ED04ED}" type="parTrans" cxnId="{BB933CF5-3DF3-471E-BF48-32719159BB7E}">
      <dgm:prSet/>
      <dgm:spPr/>
      <dgm:t>
        <a:bodyPr/>
        <a:lstStyle/>
        <a:p>
          <a:endParaRPr lang="en-US"/>
        </a:p>
      </dgm:t>
    </dgm:pt>
    <dgm:pt modelId="{A60FD3AC-B727-42D2-AE77-4358479A9290}" type="sibTrans" cxnId="{BB933CF5-3DF3-471E-BF48-32719159BB7E}">
      <dgm:prSet/>
      <dgm:spPr/>
      <dgm:t>
        <a:bodyPr/>
        <a:lstStyle/>
        <a:p>
          <a:endParaRPr lang="en-US"/>
        </a:p>
      </dgm:t>
    </dgm:pt>
    <dgm:pt modelId="{DEF3E315-20BF-452A-AFCC-7B445B2CF0A9}">
      <dgm:prSet/>
      <dgm:spPr/>
      <dgm:t>
        <a:bodyPr/>
        <a:lstStyle/>
        <a:p>
          <a:pPr rtl="0"/>
          <a:r>
            <a:rPr lang="en-US" dirty="0"/>
            <a:t>Communication to the offeree</a:t>
          </a:r>
        </a:p>
      </dgm:t>
      <dgm:extLst>
        <a:ext uri="{E40237B7-FDA0-4F09-8148-C483321AD2D9}">
          <dgm14:cNvPr xmlns:dgm14="http://schemas.microsoft.com/office/drawing/2010/diagram" id="0" name="" descr="Serious intent&#10;Clear and reasonably definite terms&#10;Communication to the offeree&#10;" title="Requirements of an offer"/>
        </a:ext>
      </dgm:extLst>
    </dgm:pt>
    <dgm:pt modelId="{7EE62FC7-99B4-4CA9-8A50-98EFCE35C3CD}" type="parTrans" cxnId="{FE7EFC7F-C6FA-4F84-8C3D-F30C67735AF8}">
      <dgm:prSet/>
      <dgm:spPr/>
      <dgm:t>
        <a:bodyPr/>
        <a:lstStyle/>
        <a:p>
          <a:endParaRPr lang="en-US"/>
        </a:p>
      </dgm:t>
    </dgm:pt>
    <dgm:pt modelId="{A95CC87C-8EA4-4C99-A42E-407AED8658A4}" type="sibTrans" cxnId="{FE7EFC7F-C6FA-4F84-8C3D-F30C67735AF8}">
      <dgm:prSet/>
      <dgm:spPr/>
      <dgm:t>
        <a:bodyPr/>
        <a:lstStyle/>
        <a:p>
          <a:endParaRPr lang="en-US"/>
        </a:p>
      </dgm:t>
    </dgm:pt>
    <dgm:pt modelId="{84B96389-261D-4898-B9CE-048983827D21}" type="pres">
      <dgm:prSet presAssocID="{C4BF19D0-2AE6-4715-B252-CB26C40A70FC}" presName="Name0" presStyleCnt="0">
        <dgm:presLayoutVars>
          <dgm:chMax val="7"/>
          <dgm:dir/>
          <dgm:animLvl val="lvl"/>
          <dgm:resizeHandles val="exact"/>
        </dgm:presLayoutVars>
      </dgm:prSet>
      <dgm:spPr/>
    </dgm:pt>
    <dgm:pt modelId="{E51B59F3-809F-4F34-88EA-3689B76E6215}" type="pres">
      <dgm:prSet presAssocID="{FE80658C-B4D2-4086-85A4-51CB58E4B64A}" presName="circle1" presStyleLbl="node1" presStyleIdx="0" presStyleCnt="3"/>
      <dgm:spPr/>
      <dgm:extLst>
        <a:ext uri="{E40237B7-FDA0-4F09-8148-C483321AD2D9}">
          <dgm14:cNvPr xmlns:dgm14="http://schemas.microsoft.com/office/drawing/2010/diagram" id="0" name="" title="Requirements of an offer"/>
        </a:ext>
      </dgm:extLst>
    </dgm:pt>
    <dgm:pt modelId="{BEE90F19-4C3D-4C8B-99EB-BAA04083B0C5}" type="pres">
      <dgm:prSet presAssocID="{FE80658C-B4D2-4086-85A4-51CB58E4B64A}" presName="space" presStyleCnt="0"/>
      <dgm:spPr/>
    </dgm:pt>
    <dgm:pt modelId="{4129FD92-E41C-490F-9B55-21FFAB493F9E}" type="pres">
      <dgm:prSet presAssocID="{FE80658C-B4D2-4086-85A4-51CB58E4B64A}" presName="rect1" presStyleLbl="alignAcc1" presStyleIdx="0" presStyleCnt="3"/>
      <dgm:spPr/>
    </dgm:pt>
    <dgm:pt modelId="{85888E14-1B2D-4A05-94F5-A695F988AC2A}" type="pres">
      <dgm:prSet presAssocID="{BA4F9805-3F6B-480C-9493-84E721DE86FF}" presName="vertSpace2" presStyleLbl="node1" presStyleIdx="0" presStyleCnt="3"/>
      <dgm:spPr/>
    </dgm:pt>
    <dgm:pt modelId="{D5F7A0DE-5BBE-4ED5-9C5D-0F2A295BEEAF}" type="pres">
      <dgm:prSet presAssocID="{BA4F9805-3F6B-480C-9493-84E721DE86FF}" presName="circle2" presStyleLbl="node1" presStyleIdx="1" presStyleCnt="3"/>
      <dgm:spPr/>
    </dgm:pt>
    <dgm:pt modelId="{78D169D5-2064-43BD-8D30-376CF7E75938}" type="pres">
      <dgm:prSet presAssocID="{BA4F9805-3F6B-480C-9493-84E721DE86FF}" presName="rect2" presStyleLbl="alignAcc1" presStyleIdx="1" presStyleCnt="3"/>
      <dgm:spPr/>
    </dgm:pt>
    <dgm:pt modelId="{7CCEAA7F-356A-42FD-B050-D035557101CE}" type="pres">
      <dgm:prSet presAssocID="{DEF3E315-20BF-452A-AFCC-7B445B2CF0A9}" presName="vertSpace3" presStyleLbl="node1" presStyleIdx="1" presStyleCnt="3"/>
      <dgm:spPr/>
    </dgm:pt>
    <dgm:pt modelId="{1EF3E59D-5B5B-4E6F-90D9-1EFA6384BD14}" type="pres">
      <dgm:prSet presAssocID="{DEF3E315-20BF-452A-AFCC-7B445B2CF0A9}" presName="circle3" presStyleLbl="node1" presStyleIdx="2" presStyleCnt="3"/>
      <dgm:spPr/>
    </dgm:pt>
    <dgm:pt modelId="{105BB1B0-F6C4-41B4-81F3-0A1F496507D8}" type="pres">
      <dgm:prSet presAssocID="{DEF3E315-20BF-452A-AFCC-7B445B2CF0A9}" presName="rect3" presStyleLbl="alignAcc1" presStyleIdx="2" presStyleCnt="3"/>
      <dgm:spPr/>
    </dgm:pt>
    <dgm:pt modelId="{DC93BB56-8BEE-486B-8D50-B21619BA3B50}" type="pres">
      <dgm:prSet presAssocID="{FE80658C-B4D2-4086-85A4-51CB58E4B64A}" presName="rect1ParTxNoCh" presStyleLbl="alignAcc1" presStyleIdx="2" presStyleCnt="3">
        <dgm:presLayoutVars>
          <dgm:chMax val="1"/>
          <dgm:bulletEnabled val="1"/>
        </dgm:presLayoutVars>
      </dgm:prSet>
      <dgm:spPr/>
    </dgm:pt>
    <dgm:pt modelId="{4CE90E01-1F85-4412-A29B-DB358777EECB}" type="pres">
      <dgm:prSet presAssocID="{BA4F9805-3F6B-480C-9493-84E721DE86FF}" presName="rect2ParTxNoCh" presStyleLbl="alignAcc1" presStyleIdx="2" presStyleCnt="3">
        <dgm:presLayoutVars>
          <dgm:chMax val="1"/>
          <dgm:bulletEnabled val="1"/>
        </dgm:presLayoutVars>
      </dgm:prSet>
      <dgm:spPr/>
    </dgm:pt>
    <dgm:pt modelId="{589A0942-8F17-4E55-B16B-6834BC38654C}" type="pres">
      <dgm:prSet presAssocID="{DEF3E315-20BF-452A-AFCC-7B445B2CF0A9}" presName="rect3ParTxNoCh" presStyleLbl="alignAcc1" presStyleIdx="2" presStyleCnt="3">
        <dgm:presLayoutVars>
          <dgm:chMax val="1"/>
          <dgm:bulletEnabled val="1"/>
        </dgm:presLayoutVars>
      </dgm:prSet>
      <dgm:spPr/>
    </dgm:pt>
  </dgm:ptLst>
  <dgm:cxnLst>
    <dgm:cxn modelId="{C389D842-D89F-4363-A76C-9A39836B460F}" type="presOf" srcId="{DEF3E315-20BF-452A-AFCC-7B445B2CF0A9}" destId="{105BB1B0-F6C4-41B4-81F3-0A1F496507D8}" srcOrd="0" destOrd="0" presId="urn:microsoft.com/office/officeart/2005/8/layout/target3"/>
    <dgm:cxn modelId="{BAA18555-EF7B-44C2-8D5C-411D426AA8AF}" type="presOf" srcId="{BA4F9805-3F6B-480C-9493-84E721DE86FF}" destId="{78D169D5-2064-43BD-8D30-376CF7E75938}" srcOrd="0" destOrd="0" presId="urn:microsoft.com/office/officeart/2005/8/layout/target3"/>
    <dgm:cxn modelId="{5CC16559-20ED-4AE1-9B88-CBCB9AD4AAA0}" srcId="{C4BF19D0-2AE6-4715-B252-CB26C40A70FC}" destId="{FE80658C-B4D2-4086-85A4-51CB58E4B64A}" srcOrd="0" destOrd="0" parTransId="{2FE2E826-C807-4F2A-A22E-3774160AD448}" sibTransId="{329BB3C0-BE3F-46C3-AE49-BF2B9352869D}"/>
    <dgm:cxn modelId="{FE7EFC7F-C6FA-4F84-8C3D-F30C67735AF8}" srcId="{C4BF19D0-2AE6-4715-B252-CB26C40A70FC}" destId="{DEF3E315-20BF-452A-AFCC-7B445B2CF0A9}" srcOrd="2" destOrd="0" parTransId="{7EE62FC7-99B4-4CA9-8A50-98EFCE35C3CD}" sibTransId="{A95CC87C-8EA4-4C99-A42E-407AED8658A4}"/>
    <dgm:cxn modelId="{E26D03A0-FE0C-4AAE-943D-979FAF875320}" type="presOf" srcId="{FE80658C-B4D2-4086-85A4-51CB58E4B64A}" destId="{DC93BB56-8BEE-486B-8D50-B21619BA3B50}" srcOrd="1" destOrd="0" presId="urn:microsoft.com/office/officeart/2005/8/layout/target3"/>
    <dgm:cxn modelId="{37A95BA5-7202-4E8A-AF45-5DC1CC90F88F}" type="presOf" srcId="{FE80658C-B4D2-4086-85A4-51CB58E4B64A}" destId="{4129FD92-E41C-490F-9B55-21FFAB493F9E}" srcOrd="0" destOrd="0" presId="urn:microsoft.com/office/officeart/2005/8/layout/target3"/>
    <dgm:cxn modelId="{A949C2E2-26C7-4219-A5AD-19382528DFE4}" type="presOf" srcId="{C4BF19D0-2AE6-4715-B252-CB26C40A70FC}" destId="{84B96389-261D-4898-B9CE-048983827D21}" srcOrd="0" destOrd="0" presId="urn:microsoft.com/office/officeart/2005/8/layout/target3"/>
    <dgm:cxn modelId="{67BAA1E6-A506-4C7B-A80F-028DCAA3DC23}" type="presOf" srcId="{DEF3E315-20BF-452A-AFCC-7B445B2CF0A9}" destId="{589A0942-8F17-4E55-B16B-6834BC38654C}" srcOrd="1" destOrd="0" presId="urn:microsoft.com/office/officeart/2005/8/layout/target3"/>
    <dgm:cxn modelId="{A4D08BF0-25C3-4ADE-85CF-B6F7725C421F}" type="presOf" srcId="{BA4F9805-3F6B-480C-9493-84E721DE86FF}" destId="{4CE90E01-1F85-4412-A29B-DB358777EECB}" srcOrd="1" destOrd="0" presId="urn:microsoft.com/office/officeart/2005/8/layout/target3"/>
    <dgm:cxn modelId="{BB933CF5-3DF3-471E-BF48-32719159BB7E}" srcId="{C4BF19D0-2AE6-4715-B252-CB26C40A70FC}" destId="{BA4F9805-3F6B-480C-9493-84E721DE86FF}" srcOrd="1" destOrd="0" parTransId="{E266FC25-2A5A-4161-890D-7C0F75ED04ED}" sibTransId="{A60FD3AC-B727-42D2-AE77-4358479A9290}"/>
    <dgm:cxn modelId="{CAD81BA2-7935-4B3A-8CF2-37522A902EA2}" type="presParOf" srcId="{84B96389-261D-4898-B9CE-048983827D21}" destId="{E51B59F3-809F-4F34-88EA-3689B76E6215}" srcOrd="0" destOrd="0" presId="urn:microsoft.com/office/officeart/2005/8/layout/target3"/>
    <dgm:cxn modelId="{571B4ED5-0913-44F5-8400-244D4DBFF09D}" type="presParOf" srcId="{84B96389-261D-4898-B9CE-048983827D21}" destId="{BEE90F19-4C3D-4C8B-99EB-BAA04083B0C5}" srcOrd="1" destOrd="0" presId="urn:microsoft.com/office/officeart/2005/8/layout/target3"/>
    <dgm:cxn modelId="{33C5999A-3AFC-418F-82BE-037D0EEE6C0A}" type="presParOf" srcId="{84B96389-261D-4898-B9CE-048983827D21}" destId="{4129FD92-E41C-490F-9B55-21FFAB493F9E}" srcOrd="2" destOrd="0" presId="urn:microsoft.com/office/officeart/2005/8/layout/target3"/>
    <dgm:cxn modelId="{EABBC48A-5541-4257-89F8-0FC499FBB659}" type="presParOf" srcId="{84B96389-261D-4898-B9CE-048983827D21}" destId="{85888E14-1B2D-4A05-94F5-A695F988AC2A}" srcOrd="3" destOrd="0" presId="urn:microsoft.com/office/officeart/2005/8/layout/target3"/>
    <dgm:cxn modelId="{408D8808-3D78-4B90-ABE7-9A5D64201655}" type="presParOf" srcId="{84B96389-261D-4898-B9CE-048983827D21}" destId="{D5F7A0DE-5BBE-4ED5-9C5D-0F2A295BEEAF}" srcOrd="4" destOrd="0" presId="urn:microsoft.com/office/officeart/2005/8/layout/target3"/>
    <dgm:cxn modelId="{B812A0D6-79C6-4295-9075-E5F10BD70F1B}" type="presParOf" srcId="{84B96389-261D-4898-B9CE-048983827D21}" destId="{78D169D5-2064-43BD-8D30-376CF7E75938}" srcOrd="5" destOrd="0" presId="urn:microsoft.com/office/officeart/2005/8/layout/target3"/>
    <dgm:cxn modelId="{727BFEF3-6D70-495E-B243-B10E60AF40D0}" type="presParOf" srcId="{84B96389-261D-4898-B9CE-048983827D21}" destId="{7CCEAA7F-356A-42FD-B050-D035557101CE}" srcOrd="6" destOrd="0" presId="urn:microsoft.com/office/officeart/2005/8/layout/target3"/>
    <dgm:cxn modelId="{174B976E-F91A-4DD6-AF75-34B7EE604FF8}" type="presParOf" srcId="{84B96389-261D-4898-B9CE-048983827D21}" destId="{1EF3E59D-5B5B-4E6F-90D9-1EFA6384BD14}" srcOrd="7" destOrd="0" presId="urn:microsoft.com/office/officeart/2005/8/layout/target3"/>
    <dgm:cxn modelId="{AD07CB6E-200A-41B0-AF29-C01F69D6B1B8}" type="presParOf" srcId="{84B96389-261D-4898-B9CE-048983827D21}" destId="{105BB1B0-F6C4-41B4-81F3-0A1F496507D8}" srcOrd="8" destOrd="0" presId="urn:microsoft.com/office/officeart/2005/8/layout/target3"/>
    <dgm:cxn modelId="{E8A30F4A-139C-4BC6-9799-F2736007FCDE}" type="presParOf" srcId="{84B96389-261D-4898-B9CE-048983827D21}" destId="{DC93BB56-8BEE-486B-8D50-B21619BA3B50}" srcOrd="9" destOrd="0" presId="urn:microsoft.com/office/officeart/2005/8/layout/target3"/>
    <dgm:cxn modelId="{94ADD16D-A2A6-4092-AE98-C4A06E78E887}" type="presParOf" srcId="{84B96389-261D-4898-B9CE-048983827D21}" destId="{4CE90E01-1F85-4412-A29B-DB358777EECB}" srcOrd="10" destOrd="0" presId="urn:microsoft.com/office/officeart/2005/8/layout/target3"/>
    <dgm:cxn modelId="{C70FC9E1-2B1F-46A7-9D0F-83D221865E84}" type="presParOf" srcId="{84B96389-261D-4898-B9CE-048983827D21}" destId="{589A0942-8F17-4E55-B16B-6834BC38654C}" srcOrd="11"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D34904-B958-47BD-B767-B8B5DD319754}" type="doc">
      <dgm:prSet loTypeId="urn:microsoft.com/office/officeart/2005/8/layout/default" loCatId="list" qsTypeId="urn:microsoft.com/office/officeart/2005/8/quickstyle/3d2" qsCatId="3D" csTypeId="urn:microsoft.com/office/officeart/2005/8/colors/colorful5" csCatId="colorful"/>
      <dgm:spPr/>
      <dgm:t>
        <a:bodyPr/>
        <a:lstStyle/>
        <a:p>
          <a:endParaRPr lang="en-US"/>
        </a:p>
      </dgm:t>
    </dgm:pt>
    <dgm:pt modelId="{091963C6-0309-42B9-A731-D5B44F78AAD3}">
      <dgm:prSet/>
      <dgm:spPr/>
      <dgm:t>
        <a:bodyPr/>
        <a:lstStyle/>
        <a:p>
          <a:pPr rtl="0"/>
          <a:r>
            <a:rPr lang="en-US" b="1" dirty="0">
              <a:effectLst>
                <a:outerShdw blurRad="38100" dist="38100" dir="2700000" algn="tl">
                  <a:srgbClr val="000000">
                    <a:alpha val="43137"/>
                  </a:srgbClr>
                </a:outerShdw>
              </a:effectLst>
            </a:rPr>
            <a:t>Cost-plus contract</a:t>
          </a:r>
        </a:p>
      </dgm:t>
    </dgm:pt>
    <dgm:pt modelId="{0CD0A355-3976-46B7-945D-46C5D26518AB}" type="parTrans" cxnId="{D63D7E22-F482-4D79-A663-E1CDF59DA4CD}">
      <dgm:prSet/>
      <dgm:spPr/>
      <dgm:t>
        <a:bodyPr/>
        <a:lstStyle/>
        <a:p>
          <a:endParaRPr lang="en-US"/>
        </a:p>
      </dgm:t>
    </dgm:pt>
    <dgm:pt modelId="{729CAC2C-4D39-4C04-81E5-5AD030599201}" type="sibTrans" cxnId="{D63D7E22-F482-4D79-A663-E1CDF59DA4CD}">
      <dgm:prSet/>
      <dgm:spPr/>
      <dgm:t>
        <a:bodyPr/>
        <a:lstStyle/>
        <a:p>
          <a:endParaRPr lang="en-US"/>
        </a:p>
      </dgm:t>
    </dgm:pt>
    <dgm:pt modelId="{1FE26ED5-2BDB-4A45-A725-F8138E30A9DF}">
      <dgm:prSet/>
      <dgm:spPr/>
      <dgm:t>
        <a:bodyPr/>
        <a:lstStyle/>
        <a:p>
          <a:pPr rtl="0"/>
          <a:r>
            <a:rPr lang="en-US" b="1" dirty="0">
              <a:effectLst>
                <a:outerShdw blurRad="38100" dist="38100" dir="2700000" algn="tl">
                  <a:srgbClr val="000000">
                    <a:alpha val="43137"/>
                  </a:srgbClr>
                </a:outerShdw>
              </a:effectLst>
            </a:rPr>
            <a:t>Requirements contract</a:t>
          </a:r>
        </a:p>
      </dgm:t>
    </dgm:pt>
    <dgm:pt modelId="{A70D9D8E-48EF-4F13-8932-CDD896B5418A}" type="parTrans" cxnId="{FC84FCED-2B33-4B8D-8700-E6DFD0AFCF35}">
      <dgm:prSet/>
      <dgm:spPr/>
      <dgm:t>
        <a:bodyPr/>
        <a:lstStyle/>
        <a:p>
          <a:endParaRPr lang="en-US"/>
        </a:p>
      </dgm:t>
    </dgm:pt>
    <dgm:pt modelId="{1E635C78-93D7-4380-8561-D51636F3FE56}" type="sibTrans" cxnId="{FC84FCED-2B33-4B8D-8700-E6DFD0AFCF35}">
      <dgm:prSet/>
      <dgm:spPr/>
      <dgm:t>
        <a:bodyPr/>
        <a:lstStyle/>
        <a:p>
          <a:endParaRPr lang="en-US"/>
        </a:p>
      </dgm:t>
    </dgm:pt>
    <dgm:pt modelId="{48045DEF-9CE1-494F-BFD7-D62B1ACA7EB4}">
      <dgm:prSet/>
      <dgm:spPr/>
      <dgm:t>
        <a:bodyPr/>
        <a:lstStyle/>
        <a:p>
          <a:pPr rtl="0"/>
          <a:r>
            <a:rPr lang="en-US" b="1" dirty="0">
              <a:effectLst>
                <a:outerShdw blurRad="38100" dist="38100" dir="2700000" algn="tl">
                  <a:srgbClr val="000000">
                    <a:alpha val="43137"/>
                  </a:srgbClr>
                </a:outerShdw>
              </a:effectLst>
            </a:rPr>
            <a:t>Output contract</a:t>
          </a:r>
        </a:p>
      </dgm:t>
    </dgm:pt>
    <dgm:pt modelId="{C1EECDCE-A721-4ED7-A1AB-500CC2C85264}" type="parTrans" cxnId="{29E24DD9-7511-4C41-8153-4915D4D54132}">
      <dgm:prSet/>
      <dgm:spPr/>
      <dgm:t>
        <a:bodyPr/>
        <a:lstStyle/>
        <a:p>
          <a:endParaRPr lang="en-US"/>
        </a:p>
      </dgm:t>
    </dgm:pt>
    <dgm:pt modelId="{EEF51758-33F0-4F87-B1FE-F2B060556853}" type="sibTrans" cxnId="{29E24DD9-7511-4C41-8153-4915D4D54132}">
      <dgm:prSet/>
      <dgm:spPr/>
      <dgm:t>
        <a:bodyPr/>
        <a:lstStyle/>
        <a:p>
          <a:endParaRPr lang="en-US"/>
        </a:p>
      </dgm:t>
    </dgm:pt>
    <dgm:pt modelId="{F4EABB50-433F-46C2-B639-4E4A7A61128E}">
      <dgm:prSet/>
      <dgm:spPr/>
      <dgm:t>
        <a:bodyPr/>
        <a:lstStyle/>
        <a:p>
          <a:pPr rtl="0"/>
          <a:r>
            <a:rPr lang="en-US" b="1" dirty="0">
              <a:effectLst>
                <a:outerShdw blurRad="38100" dist="38100" dir="2700000" algn="tl">
                  <a:srgbClr val="000000">
                    <a:alpha val="43137"/>
                  </a:srgbClr>
                </a:outerShdw>
              </a:effectLst>
            </a:rPr>
            <a:t>Current market price contract</a:t>
          </a:r>
        </a:p>
      </dgm:t>
    </dgm:pt>
    <dgm:pt modelId="{7CD97A9B-0EDD-4D41-B128-CB87CB3EB9C5}" type="parTrans" cxnId="{83F031DE-7303-4DA1-90C2-195B569912B1}">
      <dgm:prSet/>
      <dgm:spPr/>
      <dgm:t>
        <a:bodyPr/>
        <a:lstStyle/>
        <a:p>
          <a:endParaRPr lang="en-US"/>
        </a:p>
      </dgm:t>
    </dgm:pt>
    <dgm:pt modelId="{D3F5F2FE-8C77-41E7-B678-9F2BC9132C35}" type="sibTrans" cxnId="{83F031DE-7303-4DA1-90C2-195B569912B1}">
      <dgm:prSet/>
      <dgm:spPr/>
      <dgm:t>
        <a:bodyPr/>
        <a:lstStyle/>
        <a:p>
          <a:endParaRPr lang="en-US"/>
        </a:p>
      </dgm:t>
    </dgm:pt>
    <dgm:pt modelId="{7F2B8B3F-3A3C-487D-9E4D-80829B45E663}" type="pres">
      <dgm:prSet presAssocID="{90D34904-B958-47BD-B767-B8B5DD319754}" presName="diagram" presStyleCnt="0">
        <dgm:presLayoutVars>
          <dgm:dir/>
          <dgm:resizeHandles val="exact"/>
        </dgm:presLayoutVars>
      </dgm:prSet>
      <dgm:spPr/>
    </dgm:pt>
    <dgm:pt modelId="{75AED7B4-98CA-4816-9BB1-651D7564CDCD}" type="pres">
      <dgm:prSet presAssocID="{091963C6-0309-42B9-A731-D5B44F78AAD3}" presName="node" presStyleLbl="node1" presStyleIdx="0" presStyleCnt="4">
        <dgm:presLayoutVars>
          <dgm:bulletEnabled val="1"/>
        </dgm:presLayoutVars>
      </dgm:prSet>
      <dgm:spPr/>
    </dgm:pt>
    <dgm:pt modelId="{6FFFD1E2-6245-4DD0-8ED9-277DAAF817A5}" type="pres">
      <dgm:prSet presAssocID="{729CAC2C-4D39-4C04-81E5-5AD030599201}" presName="sibTrans" presStyleCnt="0"/>
      <dgm:spPr/>
    </dgm:pt>
    <dgm:pt modelId="{832D0DF5-25EE-4235-9C12-68DDB7CF73BA}" type="pres">
      <dgm:prSet presAssocID="{1FE26ED5-2BDB-4A45-A725-F8138E30A9DF}" presName="node" presStyleLbl="node1" presStyleIdx="1" presStyleCnt="4">
        <dgm:presLayoutVars>
          <dgm:bulletEnabled val="1"/>
        </dgm:presLayoutVars>
      </dgm:prSet>
      <dgm:spPr/>
    </dgm:pt>
    <dgm:pt modelId="{1828D027-5E47-4AC0-BCA3-58ED79BF4B20}" type="pres">
      <dgm:prSet presAssocID="{1E635C78-93D7-4380-8561-D51636F3FE56}" presName="sibTrans" presStyleCnt="0"/>
      <dgm:spPr/>
    </dgm:pt>
    <dgm:pt modelId="{3424EE3E-AE0E-4AE0-A8FB-455C50FA0DA3}" type="pres">
      <dgm:prSet presAssocID="{48045DEF-9CE1-494F-BFD7-D62B1ACA7EB4}" presName="node" presStyleLbl="node1" presStyleIdx="2" presStyleCnt="4">
        <dgm:presLayoutVars>
          <dgm:bulletEnabled val="1"/>
        </dgm:presLayoutVars>
      </dgm:prSet>
      <dgm:spPr/>
    </dgm:pt>
    <dgm:pt modelId="{BEE556BC-8288-4AA6-9D2A-11B124BFCE50}" type="pres">
      <dgm:prSet presAssocID="{EEF51758-33F0-4F87-B1FE-F2B060556853}" presName="sibTrans" presStyleCnt="0"/>
      <dgm:spPr/>
    </dgm:pt>
    <dgm:pt modelId="{09D326B5-C67A-4553-A24D-03D7B1016DF2}" type="pres">
      <dgm:prSet presAssocID="{F4EABB50-433F-46C2-B639-4E4A7A61128E}" presName="node" presStyleLbl="node1" presStyleIdx="3" presStyleCnt="4">
        <dgm:presLayoutVars>
          <dgm:bulletEnabled val="1"/>
        </dgm:presLayoutVars>
      </dgm:prSet>
      <dgm:spPr/>
    </dgm:pt>
  </dgm:ptLst>
  <dgm:cxnLst>
    <dgm:cxn modelId="{5A6EC81E-84C6-4FD0-B8BC-DDA859E39E20}" type="presOf" srcId="{1FE26ED5-2BDB-4A45-A725-F8138E30A9DF}" destId="{832D0DF5-25EE-4235-9C12-68DDB7CF73BA}" srcOrd="0" destOrd="0" presId="urn:microsoft.com/office/officeart/2005/8/layout/default"/>
    <dgm:cxn modelId="{D63D7E22-F482-4D79-A663-E1CDF59DA4CD}" srcId="{90D34904-B958-47BD-B767-B8B5DD319754}" destId="{091963C6-0309-42B9-A731-D5B44F78AAD3}" srcOrd="0" destOrd="0" parTransId="{0CD0A355-3976-46B7-945D-46C5D26518AB}" sibTransId="{729CAC2C-4D39-4C04-81E5-5AD030599201}"/>
    <dgm:cxn modelId="{82DE8958-BF25-4777-832D-231228B9D36A}" type="presOf" srcId="{90D34904-B958-47BD-B767-B8B5DD319754}" destId="{7F2B8B3F-3A3C-487D-9E4D-80829B45E663}" srcOrd="0" destOrd="0" presId="urn:microsoft.com/office/officeart/2005/8/layout/default"/>
    <dgm:cxn modelId="{E9A3408E-737F-4891-AA1D-964368542823}" type="presOf" srcId="{48045DEF-9CE1-494F-BFD7-D62B1ACA7EB4}" destId="{3424EE3E-AE0E-4AE0-A8FB-455C50FA0DA3}" srcOrd="0" destOrd="0" presId="urn:microsoft.com/office/officeart/2005/8/layout/default"/>
    <dgm:cxn modelId="{CA1BE5B8-7A2C-4A70-973A-C868959210E6}" type="presOf" srcId="{091963C6-0309-42B9-A731-D5B44F78AAD3}" destId="{75AED7B4-98CA-4816-9BB1-651D7564CDCD}" srcOrd="0" destOrd="0" presId="urn:microsoft.com/office/officeart/2005/8/layout/default"/>
    <dgm:cxn modelId="{29E24DD9-7511-4C41-8153-4915D4D54132}" srcId="{90D34904-B958-47BD-B767-B8B5DD319754}" destId="{48045DEF-9CE1-494F-BFD7-D62B1ACA7EB4}" srcOrd="2" destOrd="0" parTransId="{C1EECDCE-A721-4ED7-A1AB-500CC2C85264}" sibTransId="{EEF51758-33F0-4F87-B1FE-F2B060556853}"/>
    <dgm:cxn modelId="{83F031DE-7303-4DA1-90C2-195B569912B1}" srcId="{90D34904-B958-47BD-B767-B8B5DD319754}" destId="{F4EABB50-433F-46C2-B639-4E4A7A61128E}" srcOrd="3" destOrd="0" parTransId="{7CD97A9B-0EDD-4D41-B128-CB87CB3EB9C5}" sibTransId="{D3F5F2FE-8C77-41E7-B678-9F2BC9132C35}"/>
    <dgm:cxn modelId="{CC7042E5-32E5-4694-9EF4-C7A85461FE84}" type="presOf" srcId="{F4EABB50-433F-46C2-B639-4E4A7A61128E}" destId="{09D326B5-C67A-4553-A24D-03D7B1016DF2}" srcOrd="0" destOrd="0" presId="urn:microsoft.com/office/officeart/2005/8/layout/default"/>
    <dgm:cxn modelId="{FC84FCED-2B33-4B8D-8700-E6DFD0AFCF35}" srcId="{90D34904-B958-47BD-B767-B8B5DD319754}" destId="{1FE26ED5-2BDB-4A45-A725-F8138E30A9DF}" srcOrd="1" destOrd="0" parTransId="{A70D9D8E-48EF-4F13-8932-CDD896B5418A}" sibTransId="{1E635C78-93D7-4380-8561-D51636F3FE56}"/>
    <dgm:cxn modelId="{272520C9-A35D-4CC5-B098-B1A562D936E5}" type="presParOf" srcId="{7F2B8B3F-3A3C-487D-9E4D-80829B45E663}" destId="{75AED7B4-98CA-4816-9BB1-651D7564CDCD}" srcOrd="0" destOrd="0" presId="urn:microsoft.com/office/officeart/2005/8/layout/default"/>
    <dgm:cxn modelId="{C2213A10-6010-4161-B8EA-45E42A1917EA}" type="presParOf" srcId="{7F2B8B3F-3A3C-487D-9E4D-80829B45E663}" destId="{6FFFD1E2-6245-4DD0-8ED9-277DAAF817A5}" srcOrd="1" destOrd="0" presId="urn:microsoft.com/office/officeart/2005/8/layout/default"/>
    <dgm:cxn modelId="{AE99C381-9070-4998-9C11-101699992EE9}" type="presParOf" srcId="{7F2B8B3F-3A3C-487D-9E4D-80829B45E663}" destId="{832D0DF5-25EE-4235-9C12-68DDB7CF73BA}" srcOrd="2" destOrd="0" presId="urn:microsoft.com/office/officeart/2005/8/layout/default"/>
    <dgm:cxn modelId="{621DA2ED-B9AF-4B40-86EA-72C8889DD842}" type="presParOf" srcId="{7F2B8B3F-3A3C-487D-9E4D-80829B45E663}" destId="{1828D027-5E47-4AC0-BCA3-58ED79BF4B20}" srcOrd="3" destOrd="0" presId="urn:microsoft.com/office/officeart/2005/8/layout/default"/>
    <dgm:cxn modelId="{B7F8130B-9E1B-43FB-9D61-BAB7BDE6E837}" type="presParOf" srcId="{7F2B8B3F-3A3C-487D-9E4D-80829B45E663}" destId="{3424EE3E-AE0E-4AE0-A8FB-455C50FA0DA3}" srcOrd="4" destOrd="0" presId="urn:microsoft.com/office/officeart/2005/8/layout/default"/>
    <dgm:cxn modelId="{43BADADF-373F-48C4-8A84-84893C42EBA0}" type="presParOf" srcId="{7F2B8B3F-3A3C-487D-9E4D-80829B45E663}" destId="{BEE556BC-8288-4AA6-9D2A-11B124BFCE50}" srcOrd="5" destOrd="0" presId="urn:microsoft.com/office/officeart/2005/8/layout/default"/>
    <dgm:cxn modelId="{423EED88-1608-40A2-BE1C-63C850FC643B}" type="presParOf" srcId="{7F2B8B3F-3A3C-487D-9E4D-80829B45E663}" destId="{09D326B5-C67A-4553-A24D-03D7B1016DF2}"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1B59F3-809F-4F34-88EA-3689B76E6215}">
      <dsp:nvSpPr>
        <dsp:cNvPr id="0" name=""/>
        <dsp:cNvSpPr/>
      </dsp:nvSpPr>
      <dsp:spPr>
        <a:xfrm>
          <a:off x="0" y="0"/>
          <a:ext cx="4161292" cy="4161292"/>
        </a:xfrm>
        <a:prstGeom prst="pie">
          <a:avLst>
            <a:gd name="adj1" fmla="val 5400000"/>
            <a:gd name="adj2" fmla="val 1620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129FD92-E41C-490F-9B55-21FFAB493F9E}">
      <dsp:nvSpPr>
        <dsp:cNvPr id="0" name=""/>
        <dsp:cNvSpPr/>
      </dsp:nvSpPr>
      <dsp:spPr>
        <a:xfrm>
          <a:off x="2080646" y="0"/>
          <a:ext cx="5909467" cy="4161292"/>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kern="1200" dirty="0"/>
            <a:t>Serious intent</a:t>
          </a:r>
        </a:p>
      </dsp:txBody>
      <dsp:txXfrm>
        <a:off x="2080646" y="0"/>
        <a:ext cx="5909467" cy="1248390"/>
      </dsp:txXfrm>
    </dsp:sp>
    <dsp:sp modelId="{D5F7A0DE-5BBE-4ED5-9C5D-0F2A295BEEAF}">
      <dsp:nvSpPr>
        <dsp:cNvPr id="0" name=""/>
        <dsp:cNvSpPr/>
      </dsp:nvSpPr>
      <dsp:spPr>
        <a:xfrm>
          <a:off x="728227" y="1248390"/>
          <a:ext cx="2704837" cy="2704837"/>
        </a:xfrm>
        <a:prstGeom prst="pie">
          <a:avLst>
            <a:gd name="adj1" fmla="val 5400000"/>
            <a:gd name="adj2" fmla="val 16200000"/>
          </a:avLst>
        </a:prstGeom>
        <a:gradFill rotWithShape="0">
          <a:gsLst>
            <a:gs pos="0">
              <a:schemeClr val="accent5">
                <a:hueOff val="-3676672"/>
                <a:satOff val="-5114"/>
                <a:lumOff val="-1961"/>
                <a:alphaOff val="0"/>
                <a:satMod val="103000"/>
                <a:lumMod val="102000"/>
                <a:tint val="94000"/>
              </a:schemeClr>
            </a:gs>
            <a:gs pos="50000">
              <a:schemeClr val="accent5">
                <a:hueOff val="-3676672"/>
                <a:satOff val="-5114"/>
                <a:lumOff val="-1961"/>
                <a:alphaOff val="0"/>
                <a:satMod val="110000"/>
                <a:lumMod val="100000"/>
                <a:shade val="100000"/>
              </a:schemeClr>
            </a:gs>
            <a:gs pos="100000">
              <a:schemeClr val="accent5">
                <a:hueOff val="-3676672"/>
                <a:satOff val="-5114"/>
                <a:lumOff val="-1961"/>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78D169D5-2064-43BD-8D30-376CF7E75938}">
      <dsp:nvSpPr>
        <dsp:cNvPr id="0" name=""/>
        <dsp:cNvSpPr/>
      </dsp:nvSpPr>
      <dsp:spPr>
        <a:xfrm>
          <a:off x="2080646" y="1248390"/>
          <a:ext cx="5909467" cy="2704837"/>
        </a:xfrm>
        <a:prstGeom prst="rect">
          <a:avLst/>
        </a:prstGeom>
        <a:solidFill>
          <a:schemeClr val="lt1">
            <a:alpha val="90000"/>
            <a:hueOff val="0"/>
            <a:satOff val="0"/>
            <a:lumOff val="0"/>
            <a:alphaOff val="0"/>
          </a:schemeClr>
        </a:solidFill>
        <a:ln w="6350" cap="flat" cmpd="sng" algn="ctr">
          <a:solidFill>
            <a:schemeClr val="accent5">
              <a:hueOff val="-3676672"/>
              <a:satOff val="-5114"/>
              <a:lumOff val="-1961"/>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kern="1200" dirty="0"/>
            <a:t>Clear and reasonably definite terms</a:t>
          </a:r>
        </a:p>
      </dsp:txBody>
      <dsp:txXfrm>
        <a:off x="2080646" y="1248390"/>
        <a:ext cx="5909467" cy="1248386"/>
      </dsp:txXfrm>
    </dsp:sp>
    <dsp:sp modelId="{1EF3E59D-5B5B-4E6F-90D9-1EFA6384BD14}">
      <dsp:nvSpPr>
        <dsp:cNvPr id="0" name=""/>
        <dsp:cNvSpPr/>
      </dsp:nvSpPr>
      <dsp:spPr>
        <a:xfrm>
          <a:off x="1456453" y="2496777"/>
          <a:ext cx="1248386" cy="1248386"/>
        </a:xfrm>
        <a:prstGeom prst="pie">
          <a:avLst>
            <a:gd name="adj1" fmla="val 5400000"/>
            <a:gd name="adj2" fmla="val 16200000"/>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105BB1B0-F6C4-41B4-81F3-0A1F496507D8}">
      <dsp:nvSpPr>
        <dsp:cNvPr id="0" name=""/>
        <dsp:cNvSpPr/>
      </dsp:nvSpPr>
      <dsp:spPr>
        <a:xfrm>
          <a:off x="2080646" y="2496777"/>
          <a:ext cx="5909467" cy="1248386"/>
        </a:xfrm>
        <a:prstGeom prst="rect">
          <a:avLst/>
        </a:prstGeom>
        <a:solidFill>
          <a:schemeClr val="lt1">
            <a:alpha val="90000"/>
            <a:hueOff val="0"/>
            <a:satOff val="0"/>
            <a:lumOff val="0"/>
            <a:alphaOff val="0"/>
          </a:schemeClr>
        </a:solidFill>
        <a:ln w="6350" cap="flat" cmpd="sng" algn="ctr">
          <a:solidFill>
            <a:schemeClr val="accent5">
              <a:hueOff val="-7353344"/>
              <a:satOff val="-10228"/>
              <a:lumOff val="-3922"/>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3350" tIns="133350" rIns="133350" bIns="133350" numCol="1" spcCol="1270" anchor="ctr" anchorCtr="0">
          <a:noAutofit/>
        </a:bodyPr>
        <a:lstStyle/>
        <a:p>
          <a:pPr marL="0" lvl="0" indent="0" algn="ctr" defTabSz="1555750" rtl="0">
            <a:lnSpc>
              <a:spcPct val="90000"/>
            </a:lnSpc>
            <a:spcBef>
              <a:spcPct val="0"/>
            </a:spcBef>
            <a:spcAft>
              <a:spcPct val="35000"/>
            </a:spcAft>
            <a:buNone/>
          </a:pPr>
          <a:r>
            <a:rPr lang="en-US" sz="3500" kern="1200" dirty="0"/>
            <a:t>Communication to the offeree</a:t>
          </a:r>
        </a:p>
      </dsp:txBody>
      <dsp:txXfrm>
        <a:off x="2080646" y="2496777"/>
        <a:ext cx="5909467" cy="12483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AED7B4-98CA-4816-9BB1-651D7564CDCD}">
      <dsp:nvSpPr>
        <dsp:cNvPr id="0" name=""/>
        <dsp:cNvSpPr/>
      </dsp:nvSpPr>
      <dsp:spPr>
        <a:xfrm>
          <a:off x="467019" y="2370"/>
          <a:ext cx="3352260" cy="2011356"/>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rtl="0">
            <a:lnSpc>
              <a:spcPct val="90000"/>
            </a:lnSpc>
            <a:spcBef>
              <a:spcPct val="0"/>
            </a:spcBef>
            <a:spcAft>
              <a:spcPct val="35000"/>
            </a:spcAft>
            <a:buNone/>
          </a:pPr>
          <a:r>
            <a:rPr lang="en-US" sz="4000" b="1" kern="1200" dirty="0">
              <a:effectLst>
                <a:outerShdw blurRad="38100" dist="38100" dir="2700000" algn="tl">
                  <a:srgbClr val="000000">
                    <a:alpha val="43137"/>
                  </a:srgbClr>
                </a:outerShdw>
              </a:effectLst>
            </a:rPr>
            <a:t>Cost-plus contract</a:t>
          </a:r>
        </a:p>
      </dsp:txBody>
      <dsp:txXfrm>
        <a:off x="467019" y="2370"/>
        <a:ext cx="3352260" cy="2011356"/>
      </dsp:txXfrm>
    </dsp:sp>
    <dsp:sp modelId="{832D0DF5-25EE-4235-9C12-68DDB7CF73BA}">
      <dsp:nvSpPr>
        <dsp:cNvPr id="0" name=""/>
        <dsp:cNvSpPr/>
      </dsp:nvSpPr>
      <dsp:spPr>
        <a:xfrm>
          <a:off x="4154506" y="2370"/>
          <a:ext cx="3352260" cy="2011356"/>
        </a:xfrm>
        <a:prstGeom prst="rect">
          <a:avLst/>
        </a:prstGeom>
        <a:gradFill rotWithShape="0">
          <a:gsLst>
            <a:gs pos="0">
              <a:schemeClr val="accent5">
                <a:hueOff val="-2451115"/>
                <a:satOff val="-3409"/>
                <a:lumOff val="-1307"/>
                <a:alphaOff val="0"/>
                <a:satMod val="103000"/>
                <a:lumMod val="102000"/>
                <a:tint val="94000"/>
              </a:schemeClr>
            </a:gs>
            <a:gs pos="50000">
              <a:schemeClr val="accent5">
                <a:hueOff val="-2451115"/>
                <a:satOff val="-3409"/>
                <a:lumOff val="-1307"/>
                <a:alphaOff val="0"/>
                <a:satMod val="110000"/>
                <a:lumMod val="100000"/>
                <a:shade val="100000"/>
              </a:schemeClr>
            </a:gs>
            <a:gs pos="100000">
              <a:schemeClr val="accent5">
                <a:hueOff val="-2451115"/>
                <a:satOff val="-3409"/>
                <a:lumOff val="-1307"/>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rtl="0">
            <a:lnSpc>
              <a:spcPct val="90000"/>
            </a:lnSpc>
            <a:spcBef>
              <a:spcPct val="0"/>
            </a:spcBef>
            <a:spcAft>
              <a:spcPct val="35000"/>
            </a:spcAft>
            <a:buNone/>
          </a:pPr>
          <a:r>
            <a:rPr lang="en-US" sz="4000" b="1" kern="1200" dirty="0">
              <a:effectLst>
                <a:outerShdw blurRad="38100" dist="38100" dir="2700000" algn="tl">
                  <a:srgbClr val="000000">
                    <a:alpha val="43137"/>
                  </a:srgbClr>
                </a:outerShdw>
              </a:effectLst>
            </a:rPr>
            <a:t>Requirements contract</a:t>
          </a:r>
        </a:p>
      </dsp:txBody>
      <dsp:txXfrm>
        <a:off x="4154506" y="2370"/>
        <a:ext cx="3352260" cy="2011356"/>
      </dsp:txXfrm>
    </dsp:sp>
    <dsp:sp modelId="{3424EE3E-AE0E-4AE0-A8FB-455C50FA0DA3}">
      <dsp:nvSpPr>
        <dsp:cNvPr id="0" name=""/>
        <dsp:cNvSpPr/>
      </dsp:nvSpPr>
      <dsp:spPr>
        <a:xfrm>
          <a:off x="467019" y="2348952"/>
          <a:ext cx="3352260" cy="2011356"/>
        </a:xfrm>
        <a:prstGeom prst="rect">
          <a:avLst/>
        </a:prstGeom>
        <a:gradFill rotWithShape="0">
          <a:gsLst>
            <a:gs pos="0">
              <a:schemeClr val="accent5">
                <a:hueOff val="-4902230"/>
                <a:satOff val="-6819"/>
                <a:lumOff val="-2615"/>
                <a:alphaOff val="0"/>
                <a:satMod val="103000"/>
                <a:lumMod val="102000"/>
                <a:tint val="94000"/>
              </a:schemeClr>
            </a:gs>
            <a:gs pos="50000">
              <a:schemeClr val="accent5">
                <a:hueOff val="-4902230"/>
                <a:satOff val="-6819"/>
                <a:lumOff val="-2615"/>
                <a:alphaOff val="0"/>
                <a:satMod val="110000"/>
                <a:lumMod val="100000"/>
                <a:shade val="100000"/>
              </a:schemeClr>
            </a:gs>
            <a:gs pos="100000">
              <a:schemeClr val="accent5">
                <a:hueOff val="-4902230"/>
                <a:satOff val="-6819"/>
                <a:lumOff val="-2615"/>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rtl="0">
            <a:lnSpc>
              <a:spcPct val="90000"/>
            </a:lnSpc>
            <a:spcBef>
              <a:spcPct val="0"/>
            </a:spcBef>
            <a:spcAft>
              <a:spcPct val="35000"/>
            </a:spcAft>
            <a:buNone/>
          </a:pPr>
          <a:r>
            <a:rPr lang="en-US" sz="4000" b="1" kern="1200" dirty="0">
              <a:effectLst>
                <a:outerShdw blurRad="38100" dist="38100" dir="2700000" algn="tl">
                  <a:srgbClr val="000000">
                    <a:alpha val="43137"/>
                  </a:srgbClr>
                </a:outerShdw>
              </a:effectLst>
            </a:rPr>
            <a:t>Output contract</a:t>
          </a:r>
        </a:p>
      </dsp:txBody>
      <dsp:txXfrm>
        <a:off x="467019" y="2348952"/>
        <a:ext cx="3352260" cy="2011356"/>
      </dsp:txXfrm>
    </dsp:sp>
    <dsp:sp modelId="{09D326B5-C67A-4553-A24D-03D7B1016DF2}">
      <dsp:nvSpPr>
        <dsp:cNvPr id="0" name=""/>
        <dsp:cNvSpPr/>
      </dsp:nvSpPr>
      <dsp:spPr>
        <a:xfrm>
          <a:off x="4154506" y="2348952"/>
          <a:ext cx="3352260" cy="2011356"/>
        </a:xfrm>
        <a:prstGeom prst="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rtl="0">
            <a:lnSpc>
              <a:spcPct val="90000"/>
            </a:lnSpc>
            <a:spcBef>
              <a:spcPct val="0"/>
            </a:spcBef>
            <a:spcAft>
              <a:spcPct val="35000"/>
            </a:spcAft>
            <a:buNone/>
          </a:pPr>
          <a:r>
            <a:rPr lang="en-US" sz="4000" b="1" kern="1200" dirty="0">
              <a:effectLst>
                <a:outerShdw blurRad="38100" dist="38100" dir="2700000" algn="tl">
                  <a:srgbClr val="000000">
                    <a:alpha val="43137"/>
                  </a:srgbClr>
                </a:outerShdw>
              </a:effectLst>
            </a:rPr>
            <a:t>Current market price contract</a:t>
          </a:r>
        </a:p>
      </dsp:txBody>
      <dsp:txXfrm>
        <a:off x="4154506" y="2348952"/>
        <a:ext cx="3352260" cy="2011356"/>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11/27/2018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1</a:t>
            </a:fld>
            <a:endParaRPr lang="en-US" dirty="0"/>
          </a:p>
        </p:txBody>
      </p:sp>
    </p:spTree>
    <p:extLst>
      <p:ext uri="{BB962C8B-B14F-4D97-AF65-F5344CB8AC3E}">
        <p14:creationId xmlns:p14="http://schemas.microsoft.com/office/powerpoint/2010/main" val="3761569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E62442-DE6E-4FD2-9A47-4D7A9E7A4724}" type="slidenum">
              <a:rPr lang="en-US" altLang="en-US"/>
              <a:pPr eaLnBrk="1" hangingPunct="1"/>
              <a:t>13</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For example, the offer may be communicated orally, by mail, by fax, by e-mail, by text, or by any other capable means. It may be implied. The proposing party’s acts and conduct in many cases are successful in communicating the intention to make an offer to another party that witnesses them. When acts and conduct are sufficient to convey an offeror’s intentions, an implied offer results.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68067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EAD3248-2538-43FD-AF64-7B4F601626E2}" type="slidenum">
              <a:rPr lang="en-US" altLang="en-US"/>
              <a:pPr eaLnBrk="1" hangingPunct="1"/>
              <a:t>14</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public offer.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35462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9067B8-9B84-465F-8DE4-D4A5F88CCD08}" type="slidenum">
              <a:rPr lang="en-US" altLang="en-US"/>
              <a:pPr eaLnBrk="1" hangingPunct="1"/>
              <a:t>15</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A classic example of a public offer is an advertisement in a lost-and-found column in a newspaper. Although it is a </a:t>
            </a:r>
            <a:r>
              <a:rPr lang="en-US" altLang="en-US" b="1" dirty="0">
                <a:latin typeface="Arial" panose="020B0604020202020204" pitchFamily="34" charset="0"/>
              </a:rPr>
              <a:t>public offer</a:t>
            </a:r>
            <a:r>
              <a:rPr lang="en-US" altLang="en-US" dirty="0">
                <a:latin typeface="Arial" panose="020B0604020202020204" pitchFamily="34" charset="0"/>
              </a:rPr>
              <a:t>, it is legally no different from other types of offers.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48803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F99734C-C33B-4D08-861D-BC8B13D385AD}" type="slidenum">
              <a:rPr lang="en-US" altLang="en-US"/>
              <a:pPr eaLnBrk="1" hangingPunct="1"/>
              <a:t>16</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invitation to trade. See next slide.</a:t>
            </a:r>
          </a:p>
        </p:txBody>
      </p:sp>
    </p:spTree>
    <p:extLst>
      <p:ext uri="{BB962C8B-B14F-4D97-AF65-F5344CB8AC3E}">
        <p14:creationId xmlns:p14="http://schemas.microsoft.com/office/powerpoint/2010/main" val="10480436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C786066-A5F9-41EE-9AEB-D44751F26945}" type="slidenum">
              <a:rPr lang="en-US" altLang="en-US"/>
              <a:pPr eaLnBrk="1" hangingPunct="1"/>
              <a:t>17</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Newspaper and magazine advertisements, radio and television commercials, store window displays, price tags on merchandise, for rent signs, </a:t>
            </a:r>
            <a:r>
              <a:rPr lang="en-US" altLang="en-US" dirty="0">
                <a:solidFill>
                  <a:srgbClr val="00B050"/>
                </a:solidFill>
              </a:rPr>
              <a:t>and </a:t>
            </a:r>
            <a:r>
              <a:rPr lang="en-US" altLang="en-US" dirty="0"/>
              <a:t>prices in catalogs </a:t>
            </a:r>
            <a:r>
              <a:rPr lang="en-US" dirty="0">
                <a:solidFill>
                  <a:srgbClr val="00B050"/>
                </a:solidFill>
              </a:rPr>
              <a:t>fall within this definition. </a:t>
            </a:r>
            <a:r>
              <a:rPr lang="en-US" altLang="en-US" dirty="0">
                <a:latin typeface="Arial" panose="020B0604020202020204" pitchFamily="34" charset="0"/>
              </a:rPr>
              <a:t>In the case of an </a:t>
            </a:r>
            <a:r>
              <a:rPr lang="en-US" altLang="en-US" b="1" dirty="0">
                <a:latin typeface="Arial" panose="020B0604020202020204" pitchFamily="34" charset="0"/>
              </a:rPr>
              <a:t>invitation to trade</a:t>
            </a:r>
            <a:r>
              <a:rPr lang="en-US" altLang="en-US" dirty="0">
                <a:latin typeface="Arial" panose="020B0604020202020204" pitchFamily="34" charset="0"/>
              </a:rPr>
              <a:t>, no binding agreement develops until a responding party makes an offer that the advertiser accepts.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list price for a property is an invitation to the buyer to make an offer. Traditionally, there is little expectation that the buyer will actually make an offer based on that price. </a:t>
            </a:r>
            <a:endParaRPr lang="en-US" altLang="en-US" dirty="0">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In certain rare circumstances, advertisements may be held to be offers. However, such advertisements would have to contain very particular promises, use phrases like “first-come, first-served,” or limit the number of items to be sold. Because the number of people who can buy the product is very limited, the advertisement becomes an offer.</a:t>
            </a:r>
          </a:p>
        </p:txBody>
      </p:sp>
    </p:spTree>
    <p:extLst>
      <p:ext uri="{BB962C8B-B14F-4D97-AF65-F5344CB8AC3E}">
        <p14:creationId xmlns:p14="http://schemas.microsoft.com/office/powerpoint/2010/main" val="334402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40077CA-6376-468C-9DFD-4CAA4A7EAF53}" type="slidenum">
              <a:rPr lang="en-US" altLang="en-US"/>
              <a:pPr eaLnBrk="1" hangingPunct="1"/>
              <a:t>18</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Many people have the mistaken belief that in an </a:t>
            </a:r>
            <a:r>
              <a:rPr lang="en-US" altLang="en-US" b="1" dirty="0">
                <a:latin typeface="Arial" panose="020B0604020202020204" pitchFamily="34" charset="0"/>
              </a:rPr>
              <a:t>auction </a:t>
            </a:r>
            <a:r>
              <a:rPr lang="en-US" altLang="en-US" dirty="0">
                <a:latin typeface="Arial" panose="020B0604020202020204" pitchFamily="34" charset="0"/>
              </a:rPr>
              <a:t>the original property owner, that is, the seller, is the offeror and that the bidder is the offeree. These roles are true only if the auction has been expressly labeled as an </a:t>
            </a:r>
            <a:r>
              <a:rPr lang="en-US" altLang="en-US" b="0" dirty="0">
                <a:latin typeface="Arial" panose="020B0604020202020204" pitchFamily="34" charset="0"/>
              </a:rPr>
              <a:t>auction without reserve. If the auction has not been so designated, it is considered an auction with reserve, which means that the bidders are the offerors and the seller is the offeree.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46094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3C2A233-46FB-4D38-8AF1-E6E1908AFE55}" type="slidenum">
              <a:rPr lang="en-US" altLang="en-US"/>
              <a:pPr eaLnBrk="1" hangingPunct="1"/>
              <a:t>19</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sz="1200" b="1" i="0" u="none" strike="noStrike" kern="1200" baseline="0" dirty="0">
                <a:solidFill>
                  <a:schemeClr val="tx1"/>
                </a:solidFill>
                <a:latin typeface="+mn-lt"/>
                <a:ea typeface="+mn-ea"/>
                <a:cs typeface="+mn-cs"/>
              </a:rPr>
              <a:t>Bait-and-switch confidence games</a:t>
            </a:r>
            <a:r>
              <a:rPr lang="en-US" sz="1200" b="0" i="0" u="none" strike="noStrike" kern="1200" baseline="0" dirty="0">
                <a:solidFill>
                  <a:schemeClr val="tx1"/>
                </a:solidFill>
                <a:latin typeface="+mn-lt"/>
                <a:ea typeface="+mn-ea"/>
                <a:cs typeface="+mn-cs"/>
              </a:rPr>
              <a:t> have been outlawed by the Federal Trade Commission. In addition, many, and perhaps most, states have similar laws prohibiting bait-and-switch confidence games. </a:t>
            </a:r>
            <a:endParaRPr lang="en-US" altLang="en-US" dirty="0">
              <a:latin typeface="Arial" panose="020B0604020202020204" pitchFamily="34" charset="0"/>
            </a:endParaRPr>
          </a:p>
        </p:txBody>
      </p:sp>
    </p:spTree>
    <p:extLst>
      <p:ext uri="{BB962C8B-B14F-4D97-AF65-F5344CB8AC3E}">
        <p14:creationId xmlns:p14="http://schemas.microsoft.com/office/powerpoint/2010/main" val="1100052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E14EA50-F8B6-4748-87FA-2E9530B0E216}" type="slidenum">
              <a:rPr lang="en-US" altLang="en-US"/>
              <a:pPr eaLnBrk="1" hangingPunct="1"/>
              <a:t>20</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Only the offeree, the one to whom the offer is made, has the right to accept the offer. If another party attempts to accept, that attempt would actually be a new and independent offer. </a:t>
            </a:r>
          </a:p>
          <a:p>
            <a:endParaRPr lang="en-US" altLang="en-US" sz="1200" b="0" i="0" u="none" strike="noStrike" kern="1200" baseline="0" dirty="0">
              <a:solidFill>
                <a:schemeClr val="tx1"/>
              </a:solidFill>
              <a:latin typeface="+mn-lt"/>
              <a:ea typeface="+mn-ea"/>
              <a:cs typeface="+mn-cs"/>
            </a:endParaRPr>
          </a:p>
          <a:p>
            <a:r>
              <a:rPr lang="en-US" altLang="en-US" dirty="0">
                <a:latin typeface="Arial" panose="020B0604020202020204" pitchFamily="34" charset="0"/>
              </a:rPr>
              <a:t>Unilateral contracts do not usually require oral or written communication of an </a:t>
            </a:r>
            <a:r>
              <a:rPr lang="en-US" altLang="en-US" b="1" dirty="0">
                <a:latin typeface="Arial" panose="020B0604020202020204" pitchFamily="34" charset="0"/>
              </a:rPr>
              <a:t>acceptance</a:t>
            </a:r>
            <a:r>
              <a:rPr lang="en-US" altLang="en-US" dirty="0">
                <a:latin typeface="Arial" panose="020B0604020202020204" pitchFamily="34" charset="0"/>
              </a:rPr>
              <a:t>. When the offeror makes a promise in a unilateral contract, the offeror expects an action, not another promise in return. Performance of the action requested within the time allowed by the offeror and with the offeror’s knowledge creates the contract.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bilateral contracts, unlike unilateral ones, the offeree must communicate acceptance to the offeror. Bilateral contracts consist of a promise by one party in return for a promise by the other. </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389645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22</a:t>
            </a:fld>
            <a:endParaRPr lang="en-US" dirty="0"/>
          </a:p>
        </p:txBody>
      </p:sp>
    </p:spTree>
    <p:extLst>
      <p:ext uri="{BB962C8B-B14F-4D97-AF65-F5344CB8AC3E}">
        <p14:creationId xmlns:p14="http://schemas.microsoft.com/office/powerpoint/2010/main" val="6809070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61F9805-EF99-4D4B-BAD6-37D8E4821210}" type="slidenum">
              <a:rPr lang="en-US" altLang="en-US"/>
              <a:pPr eaLnBrk="1" hangingPunct="1"/>
              <a:t>23</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The UCC is quite explicit in noting that to establish a contract for the sale of goods, unless otherwise indicated by the offeror or by the circumstances, the offeree may accept the offer in any manner and by any medium that is reasonable. A contract for the sale of goods then comes into existence when the acceptance is sent, as long as the method used to send is reasonable. The actual text of this rule is found in UCC 2-206 (1) (a). </a:t>
            </a:r>
            <a:endParaRPr lang="en-US" altLang="en-US" dirty="0">
              <a:latin typeface="Arial" panose="020B0604020202020204" pitchFamily="34" charset="0"/>
            </a:endParaRPr>
          </a:p>
        </p:txBody>
      </p:sp>
    </p:spTree>
    <p:extLst>
      <p:ext uri="{BB962C8B-B14F-4D97-AF65-F5344CB8AC3E}">
        <p14:creationId xmlns:p14="http://schemas.microsoft.com/office/powerpoint/2010/main" val="4172032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95A65DC-65FC-4066-88E1-509E723A53D8}" type="slidenum">
              <a:rPr lang="en-US" altLang="en-US"/>
              <a:pPr eaLnBrk="1" hangingPunct="1"/>
              <a:t>4</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mutual assent. See next slide.</a:t>
            </a:r>
          </a:p>
        </p:txBody>
      </p:sp>
    </p:spTree>
    <p:extLst>
      <p:ext uri="{BB962C8B-B14F-4D97-AF65-F5344CB8AC3E}">
        <p14:creationId xmlns:p14="http://schemas.microsoft.com/office/powerpoint/2010/main" val="837241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61F9805-EF99-4D4B-BAD6-37D8E4821210}" type="slidenum">
              <a:rPr lang="en-US" altLang="en-US"/>
              <a:pPr eaLnBrk="1" hangingPunct="1"/>
              <a:t>24</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In ancient customs of exchange, a token was often required to signify acceptance of an offer. This token was “earnest money”—a coin or object that changed hands as evidence of agreement. The Latin word for such a coin or object is </a:t>
            </a:r>
            <a:r>
              <a:rPr lang="en-US" altLang="en-US" i="1" dirty="0">
                <a:latin typeface="Arial" panose="020B0604020202020204" pitchFamily="34" charset="0"/>
              </a:rPr>
              <a:t>arrhoe </a:t>
            </a:r>
            <a:r>
              <a:rPr lang="en-US" altLang="en-US" dirty="0">
                <a:latin typeface="Arial" panose="020B0604020202020204" pitchFamily="34" charset="0"/>
              </a:rPr>
              <a:t>or </a:t>
            </a:r>
            <a:r>
              <a:rPr lang="en-US" altLang="en-US" i="1" dirty="0">
                <a:latin typeface="Arial" panose="020B0604020202020204" pitchFamily="34" charset="0"/>
              </a:rPr>
              <a:t>arroe, </a:t>
            </a:r>
            <a:r>
              <a:rPr lang="en-US" altLang="en-US" dirty="0">
                <a:latin typeface="Arial" panose="020B0604020202020204" pitchFamily="34" charset="0"/>
              </a:rPr>
              <a:t>derived from the Greek </a:t>
            </a:r>
            <a:r>
              <a:rPr lang="en-US" altLang="en-US" i="1" dirty="0">
                <a:latin typeface="Arial" panose="020B0604020202020204" pitchFamily="34" charset="0"/>
              </a:rPr>
              <a:t>arrhahon</a:t>
            </a:r>
            <a:r>
              <a:rPr lang="en-US" altLang="en-US" i="0"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88365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39AF52-29DA-4736-8387-43E7FA6A16CB}" type="slidenum">
              <a:rPr lang="en-US" altLang="en-US"/>
              <a:pPr eaLnBrk="1" hangingPunct="1"/>
              <a:t>25</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Beyond the simple and obvious economic benefit that the law of contracts lends to society, the legal ability to make contracts and the social need to make certain that those contracts are enforced are essential elements in human relationships. In fact, though we generally think of contracts as being between individuals, there are also contracts that are made and enforced between sovereign nations. These contracts are called treaties, and they are just as important as, or perhaps even more important than, contracts between individuals.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3750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39AF52-29DA-4736-8387-43E7FA6A16CB}" type="slidenum">
              <a:rPr lang="en-US" altLang="en-US"/>
              <a:pPr eaLnBrk="1" hangingPunct="1"/>
              <a:t>26</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If the parties are not both merchants, the different or additional terms are treated as proposals for additions to the contract.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both parties are merchants however, the different or additional terms become part of the contract unless (1) they make an important difference to the contract, (2) the offeror objects, or (3) the offer limits acceptance to its terms. </a:t>
            </a:r>
            <a:endParaRPr lang="en-US" altLang="en-US" dirty="0">
              <a:latin typeface="Arial" panose="020B0604020202020204" pitchFamily="34" charset="0"/>
            </a:endParaRPr>
          </a:p>
        </p:txBody>
      </p:sp>
    </p:spTree>
    <p:extLst>
      <p:ext uri="{BB962C8B-B14F-4D97-AF65-F5344CB8AC3E}">
        <p14:creationId xmlns:p14="http://schemas.microsoft.com/office/powerpoint/2010/main" val="32309962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39AF52-29DA-4736-8387-43E7FA6A16CB}" type="slidenum">
              <a:rPr lang="en-US" altLang="en-US"/>
              <a:pPr eaLnBrk="1" hangingPunct="1"/>
              <a:t>27</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A party who acts as if the contract exists, by receiving bills, letters, e-mails, text messages, products, and so on, without objection may have created an implied acceptance.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According to the Postal Reorganization Act, the recipient of unordered merchandise through the mail may treat such goods as a gift. Under the common law rule, the receiver is not obligated to contact the sender or to pay for the goods. There is, however, an implied obligation to retain the goods and give them reasonable care over a reasonable period of time. </a:t>
            </a:r>
            <a:endParaRPr lang="en-US" altLang="en-US" dirty="0">
              <a:latin typeface="Arial" panose="020B0604020202020204" pitchFamily="34" charset="0"/>
            </a:endParaRPr>
          </a:p>
        </p:txBody>
      </p:sp>
    </p:spTree>
    <p:extLst>
      <p:ext uri="{BB962C8B-B14F-4D97-AF65-F5344CB8AC3E}">
        <p14:creationId xmlns:p14="http://schemas.microsoft.com/office/powerpoint/2010/main" val="36535256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39AF52-29DA-4736-8387-43E7FA6A16CB}" type="slidenum">
              <a:rPr lang="en-US" altLang="en-US"/>
              <a:pPr eaLnBrk="1" hangingPunct="1"/>
              <a:t>28</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As a general rule, in most situations, the offeror cannot bind the offeree just by declaring that the offeree’s silence will signal an acceptance. However, there are exceptions to the general rule.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Should both parties agree that silence on the part of the offeree will be regarded as an acceptance, then the offeree’s silence would operate as a valid acceptance. Another exception to the general rule occurs when the offeree has allowed silence to act as an acceptance. A third exception occurs when, because of the circumstances in the case, the actions of the offeree have led the offeror to the legitimate conclusion that the offeree has accepted, despite the offeree’s initial silence. A fourth exception occurs when the offeree has voluntarily accepted the benefits of the transaction. </a:t>
            </a:r>
            <a:endParaRPr lang="en-US" altLang="en-US" dirty="0">
              <a:latin typeface="Arial" panose="020B0604020202020204" pitchFamily="34" charset="0"/>
            </a:endParaRPr>
          </a:p>
        </p:txBody>
      </p:sp>
    </p:spTree>
    <p:extLst>
      <p:ext uri="{BB962C8B-B14F-4D97-AF65-F5344CB8AC3E}">
        <p14:creationId xmlns:p14="http://schemas.microsoft.com/office/powerpoint/2010/main" val="1193010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9A238D-6233-4342-8BD3-60E1EB1F9C21}" type="slidenum">
              <a:rPr lang="en-US" altLang="en-US"/>
              <a:pPr eaLnBrk="1" hangingPunct="1"/>
              <a:t>29</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 </a:t>
            </a:r>
          </a:p>
          <a:p>
            <a:r>
              <a:rPr lang="en-US" altLang="en-US" dirty="0">
                <a:latin typeface="Arial" panose="020B0604020202020204" pitchFamily="34" charset="0"/>
              </a:rPr>
              <a:t>Students should be aware that the Postal Reorganization Act of 1970 only applies to items mailed through the U.S. Postal Service. However, many states have enacted their own statutes to protect consumers from claims made for unordered merchandise arriving by commercial delivery services.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1818794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E311657-2B4C-40DC-9F68-1E2C7DF4729B}" type="slidenum">
              <a:rPr lang="en-US" altLang="en-US"/>
              <a:pPr eaLnBrk="1" hangingPunct="1"/>
              <a:t>30</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revocation. See next slide.</a:t>
            </a:r>
          </a:p>
        </p:txBody>
      </p:sp>
    </p:spTree>
    <p:extLst>
      <p:ext uri="{BB962C8B-B14F-4D97-AF65-F5344CB8AC3E}">
        <p14:creationId xmlns:p14="http://schemas.microsoft.com/office/powerpoint/2010/main" val="36361809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AEF6831-FB0C-495C-8901-DEFD36D52253}" type="slidenum">
              <a:rPr lang="en-US" altLang="en-US"/>
              <a:pPr eaLnBrk="1" hangingPunct="1"/>
              <a:t>31</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b="0" dirty="0">
                <a:latin typeface="Arial" panose="020B0604020202020204" pitchFamily="34" charset="0"/>
              </a:rPr>
              <a:t>An offer may be revoked by the following methods and circumstances: communication, death or insanity of the offeror, automatic revocation, destruction of the subject matter, passage of time, and the subsequent illegality of the contract.</a:t>
            </a:r>
          </a:p>
          <a:p>
            <a:endParaRPr lang="en-US" altLang="en-US" b="1" dirty="0">
              <a:latin typeface="Arial" panose="020B0604020202020204" pitchFamily="34" charset="0"/>
            </a:endParaRPr>
          </a:p>
          <a:p>
            <a:r>
              <a:rPr lang="en-US" altLang="en-US" b="1" dirty="0">
                <a:latin typeface="Arial" panose="020B0604020202020204" pitchFamily="34" charset="0"/>
              </a:rPr>
              <a:t>Terms </a:t>
            </a:r>
          </a:p>
          <a:p>
            <a:r>
              <a:rPr lang="en-US" altLang="en-US" dirty="0">
                <a:latin typeface="Arial" panose="020B0604020202020204" pitchFamily="34" charset="0"/>
              </a:rPr>
              <a:t>The word revoke comes from the Latin </a:t>
            </a:r>
            <a:r>
              <a:rPr lang="en-US" altLang="en-US" i="1" dirty="0" err="1">
                <a:latin typeface="Arial" panose="020B0604020202020204" pitchFamily="34" charset="0"/>
              </a:rPr>
              <a:t>revocare</a:t>
            </a:r>
            <a:r>
              <a:rPr lang="en-US" altLang="en-US" i="1" dirty="0">
                <a:latin typeface="Arial" panose="020B0604020202020204" pitchFamily="34" charset="0"/>
              </a:rPr>
              <a:t>, </a:t>
            </a:r>
            <a:r>
              <a:rPr lang="en-US" altLang="en-US" dirty="0">
                <a:latin typeface="Arial" panose="020B0604020202020204" pitchFamily="34" charset="0"/>
              </a:rPr>
              <a:t>meaning “to call again,” which is formed from the Latin root </a:t>
            </a:r>
            <a:r>
              <a:rPr lang="en-US" altLang="en-US" i="1" dirty="0" err="1">
                <a:latin typeface="Arial" panose="020B0604020202020204" pitchFamily="34" charset="0"/>
              </a:rPr>
              <a:t>voclvox</a:t>
            </a:r>
            <a:r>
              <a:rPr lang="en-US" altLang="en-US" i="1" dirty="0">
                <a:latin typeface="Arial" panose="020B0604020202020204" pitchFamily="34" charset="0"/>
              </a:rPr>
              <a:t>, </a:t>
            </a:r>
            <a:r>
              <a:rPr lang="en-US" altLang="en-US" dirty="0">
                <a:latin typeface="Arial" panose="020B0604020202020204" pitchFamily="34" charset="0"/>
              </a:rPr>
              <a:t>meaning voice. </a:t>
            </a:r>
            <a:r>
              <a:rPr lang="en-US" altLang="en-US" i="1" dirty="0">
                <a:latin typeface="Arial" panose="020B0604020202020204" pitchFamily="34" charset="0"/>
              </a:rPr>
              <a:t>Voclvox </a:t>
            </a:r>
            <a:r>
              <a:rPr lang="en-US" altLang="en-US" dirty="0">
                <a:latin typeface="Arial" panose="020B0604020202020204" pitchFamily="34" charset="0"/>
              </a:rPr>
              <a:t>is akin to the Old High German </a:t>
            </a:r>
            <a:r>
              <a:rPr lang="en-US" altLang="en-US" i="1" dirty="0" err="1">
                <a:latin typeface="Arial" panose="020B0604020202020204" pitchFamily="34" charset="0"/>
              </a:rPr>
              <a:t>giwahanen</a:t>
            </a:r>
            <a:r>
              <a:rPr lang="en-US" altLang="en-US" i="1" dirty="0">
                <a:latin typeface="Arial" panose="020B0604020202020204" pitchFamily="34" charset="0"/>
              </a:rPr>
              <a:t>, </a:t>
            </a:r>
            <a:r>
              <a:rPr lang="en-US" altLang="en-US" dirty="0">
                <a:latin typeface="Arial" panose="020B0604020202020204" pitchFamily="34" charset="0"/>
              </a:rPr>
              <a:t>meaning “to mention.”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374011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06FE431-4E26-4CFF-98A6-837D7DA0140C}" type="slidenum">
              <a:rPr lang="en-US" altLang="en-US"/>
              <a:pPr eaLnBrk="1" hangingPunct="1"/>
              <a:t>32</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option contract. See next slide.</a:t>
            </a:r>
          </a:p>
        </p:txBody>
      </p:sp>
    </p:spTree>
    <p:extLst>
      <p:ext uri="{BB962C8B-B14F-4D97-AF65-F5344CB8AC3E}">
        <p14:creationId xmlns:p14="http://schemas.microsoft.com/office/powerpoint/2010/main" val="9218068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0C2F30-D710-4DA0-9B9C-0B190FE5B55E}" type="slidenum">
              <a:rPr lang="en-US" altLang="en-US"/>
              <a:pPr eaLnBrk="1" hangingPunct="1"/>
              <a:t>33</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altLang="en-US" b="0" dirty="0">
                <a:latin typeface="Arial" panose="020B0604020202020204" pitchFamily="34" charset="0"/>
              </a:rPr>
              <a:t>Parties to an </a:t>
            </a:r>
            <a:r>
              <a:rPr lang="en-US" altLang="en-US" b="1" dirty="0">
                <a:latin typeface="Arial" panose="020B0604020202020204" pitchFamily="34" charset="0"/>
              </a:rPr>
              <a:t>option contract </a:t>
            </a:r>
            <a:r>
              <a:rPr lang="en-US" sz="1200" b="0" i="0" u="none" strike="noStrike" kern="1200" baseline="0" dirty="0">
                <a:solidFill>
                  <a:schemeClr val="tx1"/>
                </a:solidFill>
                <a:latin typeface="+mn-lt"/>
                <a:ea typeface="+mn-ea"/>
                <a:cs typeface="+mn-cs"/>
              </a:rPr>
              <a:t>often agree that the consideration may be credited toward any indebtedness incurred by the offeree in the event that the offer is accepted. Should the offeree fail to take up the option, however, the offeror is under no legal obligation to return the consideration. An option contract removes the possibility of revocation through death or insanity of the offeror. </a:t>
            </a:r>
          </a:p>
          <a:p>
            <a:endParaRPr lang="en-US" altLang="en-US" sz="1200" b="0" i="0" u="none" strike="noStrike" kern="1200" baseline="0" dirty="0">
              <a:solidFill>
                <a:schemeClr val="tx1"/>
              </a:solidFill>
              <a:latin typeface="+mn-lt"/>
              <a:ea typeface="+mn-ea"/>
              <a:cs typeface="+mn-cs"/>
            </a:endParaRPr>
          </a:p>
          <a:p>
            <a:r>
              <a:rPr lang="en-US" altLang="en-US" b="1" dirty="0">
                <a:latin typeface="Arial" panose="020B0604020202020204" pitchFamily="34" charset="0"/>
              </a:rPr>
              <a:t>Terms </a:t>
            </a:r>
          </a:p>
          <a:p>
            <a:r>
              <a:rPr lang="en-US" altLang="en-US" dirty="0">
                <a:latin typeface="Arial" panose="020B0604020202020204" pitchFamily="34" charset="0"/>
              </a:rPr>
              <a:t>Some people mistakenly assume that an option contract necessarily involves a down payment. The term </a:t>
            </a:r>
            <a:r>
              <a:rPr lang="en-US" altLang="en-US" i="1" dirty="0">
                <a:latin typeface="Arial" panose="020B0604020202020204" pitchFamily="34" charset="0"/>
              </a:rPr>
              <a:t>down payment </a:t>
            </a:r>
            <a:r>
              <a:rPr lang="en-US" altLang="en-US" dirty="0">
                <a:latin typeface="Arial" panose="020B0604020202020204" pitchFamily="34" charset="0"/>
              </a:rPr>
              <a:t>dates from 1926 when buying on credit was at its peak. It is defined as a part of the full price that is paid at the time of purchase or delivery, with the balance promised later. An option contract, which requires consideration, is a binding promise to hold an offer open. The offeree has the choice to create a new contract by exercising the option during a specified time period.</a:t>
            </a:r>
          </a:p>
        </p:txBody>
      </p:sp>
    </p:spTree>
    <p:extLst>
      <p:ext uri="{BB962C8B-B14F-4D97-AF65-F5344CB8AC3E}">
        <p14:creationId xmlns:p14="http://schemas.microsoft.com/office/powerpoint/2010/main" val="2888854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A89972-1B3B-4E65-AA6F-ADEF2B837356}" type="slidenum">
              <a:rPr lang="en-US" altLang="en-US"/>
              <a:pPr eaLnBrk="1" hangingPunct="1"/>
              <a:t>5</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A contract is an agreement between two or more competent parties based on mutual promises and an exchange of things of value, to do or refrain from doing some particular thing that is neither illegal nor impossible. The agreement results in a set of duties that can be enforced in a court of law. The power of the courts to enforce these duties comes from the fact that both parties have agreed to accept those duties. This is </a:t>
            </a:r>
            <a:r>
              <a:rPr lang="en-US" sz="1200" b="1" i="0" u="none" strike="noStrike" kern="1200" baseline="0" dirty="0">
                <a:solidFill>
                  <a:schemeClr val="tx1"/>
                </a:solidFill>
                <a:latin typeface="+mn-lt"/>
                <a:ea typeface="+mn-ea"/>
                <a:cs typeface="+mn-cs"/>
              </a:rPr>
              <a:t>mutual assent</a:t>
            </a:r>
            <a:r>
              <a:rPr lang="en-US" sz="1200" b="0" i="0" u="none" strike="noStrike" kern="1200" baseline="0" dirty="0">
                <a:solidFill>
                  <a:schemeClr val="tx1"/>
                </a:solidFill>
                <a:latin typeface="+mn-lt"/>
                <a:ea typeface="+mn-ea"/>
                <a:cs typeface="+mn-cs"/>
              </a:rPr>
              <a:t>. </a:t>
            </a:r>
          </a:p>
          <a:p>
            <a:endParaRPr lang="en-US" altLang="en-US" sz="1200" b="0" i="0" u="none" strike="noStrike" kern="1200" baseline="0" dirty="0">
              <a:solidFill>
                <a:schemeClr val="tx1"/>
              </a:solidFill>
              <a:latin typeface="+mn-lt"/>
              <a:ea typeface="+mn-ea"/>
              <a:cs typeface="+mn-cs"/>
            </a:endParaRPr>
          </a:p>
          <a:p>
            <a:r>
              <a:rPr lang="en-US" altLang="en-US" dirty="0">
                <a:latin typeface="Arial" panose="020B0604020202020204" pitchFamily="34" charset="0"/>
              </a:rPr>
              <a:t>Mutual assent can be reached quickly as in buying a Kindle on Amazon.com, or it may result from a long and involved series of negotiations as in the purchase of a house. Whatever the case, the assent that emerges comes from a communication of an open offer by an offeror that is authentically accepted by the offeree. The twin keys to mutual assent then are an “open offer” and “authentically accepted.” Remember those key terms.</a:t>
            </a:r>
          </a:p>
        </p:txBody>
      </p:sp>
    </p:spTree>
    <p:extLst>
      <p:ext uri="{BB962C8B-B14F-4D97-AF65-F5344CB8AC3E}">
        <p14:creationId xmlns:p14="http://schemas.microsoft.com/office/powerpoint/2010/main" val="15575985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27B8B0-C407-4277-8E17-BCE1611DA617}" type="slidenum">
              <a:rPr lang="en-US" altLang="en-US"/>
              <a:pPr eaLnBrk="1" hangingPunct="1"/>
              <a:t>34</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dirty="0">
                <a:latin typeface="Arial" panose="020B0604020202020204" pitchFamily="34" charset="0"/>
              </a:rPr>
              <a:t>If no time limit is specified, then the offer may remain open for a reasonable amount of time. However, the upper limit for a firm offer is three months. Remember that a firm offer under the UCC involves only sale-of-goods contracts.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349994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DB0F17-4835-4CFE-B74A-F7F9B46816A0}" type="slidenum">
              <a:rPr lang="en-US" altLang="en-US"/>
              <a:pPr eaLnBrk="1" hangingPunct="1"/>
              <a:t>35</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lease option. See next slide.</a:t>
            </a:r>
          </a:p>
        </p:txBody>
      </p:sp>
    </p:spTree>
    <p:extLst>
      <p:ext uri="{BB962C8B-B14F-4D97-AF65-F5344CB8AC3E}">
        <p14:creationId xmlns:p14="http://schemas.microsoft.com/office/powerpoint/2010/main" val="3657336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852F3D1-17D8-4737-AF11-8CE1953822FE}" type="slidenum">
              <a:rPr lang="en-US" altLang="en-US"/>
              <a:pPr eaLnBrk="1" hangingPunct="1"/>
              <a:t>36</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r>
              <a:rPr lang="en-US" altLang="en-US" dirty="0">
                <a:latin typeface="Arial" panose="020B0604020202020204" pitchFamily="34" charset="0"/>
              </a:rPr>
              <a:t>Generally, to hold open the option to purchase the leased property, the person leasing the property will make an additional deposit beyond the amount that an ordinary renter would make, so that he or she retains the opportunity to purchase that property at a later time. Because a lease option involves two separate contracts, the lease contract and the option contract, it is often divided into two documents.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48266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DE9CDD-E9F4-44AA-9FA0-A2BB89C61A81}" type="slidenum">
              <a:rPr lang="en-US" altLang="en-US"/>
              <a:pPr eaLnBrk="1" hangingPunct="1"/>
              <a:t>37</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r>
              <a:rPr lang="en-US" altLang="en-US" dirty="0">
                <a:latin typeface="Arial" panose="020B0604020202020204" pitchFamily="34" charset="0"/>
              </a:rPr>
              <a:t>This active approach is seen in new developments in the Uniform Commercial Code and the Restatement of the Law of Contracts. This proactive process is also seen in several laws passed by Congress and others sponsored by National Conference of Commissioners on Uniform State Laws. The new rules are found in the federal Electronic Signatures in Global and National Commerce Act (E-Sign Act), the Uniform Electronic Transactions Act, and the Uniform Computer Information Transactions Act. </a:t>
            </a:r>
          </a:p>
        </p:txBody>
      </p:sp>
    </p:spTree>
    <p:extLst>
      <p:ext uri="{BB962C8B-B14F-4D97-AF65-F5344CB8AC3E}">
        <p14:creationId xmlns:p14="http://schemas.microsoft.com/office/powerpoint/2010/main" val="19013217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B99F51-8B0C-48A2-9220-722B1F227E0A}" type="slidenum">
              <a:rPr lang="en-US" altLang="en-US"/>
              <a:pPr eaLnBrk="1" hangingPunct="1"/>
              <a:t>38</a:t>
            </a:fld>
            <a:endParaRPr lang="en-US" alt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The E-Sign Act provides that cyber-contracts that are entered into over the Internet or via e-mail will be valid, provided that the parties to the e-contract have agreed that electronic signatures will be used. The act expressly applies to Article 2 (Sale of Goods Contracts) and Article 2A (Leases) of the UCC.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Fair and Accurate Credit Transactions Act (FACT Act), which is actually an amendment to the Fair Credit Reporting Act (FCRA), is designed to cut down on identity theft related to the use of credit and debit cards. The act prohibits merchants from using credit and debit card receipts that show anything other than the last five credit card numbers. </a:t>
            </a:r>
            <a:endParaRPr lang="en-US" alt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Uniform Electronic Transactions Act (UETA) was written by the NCCUSL to ensure that cyber-contracts are given the same legal effect as their paper equivalents. </a:t>
            </a:r>
          </a:p>
          <a:p>
            <a:endParaRPr lang="en-US" altLang="en-US" sz="1200" b="0" i="0" u="none" strike="noStrike" kern="1200" baseline="0" dirty="0">
              <a:solidFill>
                <a:schemeClr val="tx1"/>
              </a:solidFill>
              <a:latin typeface="+mn-lt"/>
              <a:ea typeface="+mn-ea"/>
              <a:cs typeface="+mn-cs"/>
            </a:endParaRPr>
          </a:p>
          <a:p>
            <a:r>
              <a:rPr lang="en-US" altLang="en-US" sz="1200" b="0" i="0" u="none" strike="noStrike" kern="1200" baseline="0" dirty="0">
                <a:solidFill>
                  <a:schemeClr val="tx1"/>
                </a:solidFill>
                <a:latin typeface="+mn-lt"/>
                <a:ea typeface="+mn-ea"/>
                <a:cs typeface="+mn-cs"/>
              </a:rPr>
              <a:t>The Uniform Computer Information Transactions Act (</a:t>
            </a:r>
            <a:r>
              <a:rPr lang="en-US" sz="1200" b="0" i="0" u="none" strike="noStrike" kern="1200" baseline="0" dirty="0">
                <a:solidFill>
                  <a:schemeClr val="tx1"/>
                </a:solidFill>
                <a:latin typeface="+mn-lt"/>
                <a:ea typeface="+mn-ea"/>
                <a:cs typeface="+mn-cs"/>
              </a:rPr>
              <a:t>UCITA) diverse areas such as database contracts, software licensing agreements, customized software formulation, and the rights to multimedia commodities. Many of the legal questions associated with Internet-made cyber-contracts are answered by the new act. It has unified, streamlined, and refined the legal principles regarding such diverse areas as reverse engineering, consumer protection, shrink-wrap licenses, fair use, and consumer warranties. </a:t>
            </a:r>
            <a:endParaRPr lang="en-US" altLang="en-US" dirty="0">
              <a:latin typeface="Arial" panose="020B0604020202020204" pitchFamily="34" charset="0"/>
            </a:endParaRPr>
          </a:p>
        </p:txBody>
      </p:sp>
    </p:spTree>
    <p:extLst>
      <p:ext uri="{BB962C8B-B14F-4D97-AF65-F5344CB8AC3E}">
        <p14:creationId xmlns:p14="http://schemas.microsoft.com/office/powerpoint/2010/main" val="1440886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FD4AE11-0D4A-452D-8BC7-2A620250892B}" type="slidenum">
              <a:rPr lang="en-US" altLang="en-US"/>
              <a:pPr eaLnBrk="1" hangingPunct="1"/>
              <a:t>39</a:t>
            </a:fld>
            <a:endParaRPr lang="en-US" alt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635034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are at least two types of cyber-contracts that all online shoppers should understand: the browsewrap agreement and the clickwrap agreement (i.e., shrinkwrap agreement).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Generally with a browsewrap contract, the website that contains the terms and conditions agreement is separate from the shopping website. The buyer must actively click on the website but need not do so to make purchase. The clickwrap agreement requires the purchaser to read the terms of agreement page and click on that page before the transaction is complete. Because purchasers must click on a statement testifying that they have read the agreement, it is more difficult for the court to accept an argument based on ignorance of the terms.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Two of the most common clauses in clickwrap agreements include arbitration clauses and forum selection clauses. An arbitration clause will generally have the buyers give up their right to file a lawsuit, replacing that right with mandatory binding arbitration. A forum selection clause, while not requiring arbitration, will specify that all disputes will be litigated in the merchant’s home state using the law of that state. </a:t>
            </a:r>
            <a:endParaRPr lang="en-US" b="0" dirty="0"/>
          </a:p>
        </p:txBody>
      </p:sp>
      <p:sp>
        <p:nvSpPr>
          <p:cNvPr id="4" name="Slide Number Placeholder 3"/>
          <p:cNvSpPr>
            <a:spLocks noGrp="1"/>
          </p:cNvSpPr>
          <p:nvPr>
            <p:ph type="sldNum" sz="quarter" idx="5"/>
          </p:nvPr>
        </p:nvSpPr>
        <p:spPr/>
        <p:txBody>
          <a:bodyPr/>
          <a:lstStyle/>
          <a:p>
            <a:fld id="{5B1CC8F4-5623-496C-8F2C-A5D22BD68D8F}" type="slidenum">
              <a:rPr lang="en-US" smtClean="0"/>
              <a:t>40</a:t>
            </a:fld>
            <a:endParaRPr lang="en-US" dirty="0"/>
          </a:p>
        </p:txBody>
      </p:sp>
    </p:spTree>
    <p:extLst>
      <p:ext uri="{BB962C8B-B14F-4D97-AF65-F5344CB8AC3E}">
        <p14:creationId xmlns:p14="http://schemas.microsoft.com/office/powerpoint/2010/main" val="17979247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565496-F294-480C-AC5E-6DFC1D607173}" type="slidenum">
              <a:rPr lang="en-US" altLang="en-US"/>
              <a:pPr eaLnBrk="1" hangingPunct="1"/>
              <a:t>43</a:t>
            </a:fld>
            <a:endParaRPr lang="en-US" alt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r>
              <a:rPr lang="en-US" altLang="en-US" dirty="0"/>
              <a:t>To be fraudulent, statements must involve facts. Opinions and </a:t>
            </a:r>
            <a:r>
              <a:rPr lang="en-US" altLang="en-US" b="1" dirty="0"/>
              <a:t>sales puffery </a:t>
            </a:r>
            <a:r>
              <a:rPr lang="en-US" altLang="en-US" dirty="0"/>
              <a:t>consist of the persuasive words and exaggerated claims made by salespeople to induce a customer to buy their product.</a:t>
            </a:r>
          </a:p>
          <a:p>
            <a:endParaRPr lang="en-US" altLang="en-US" b="1" dirty="0">
              <a:latin typeface="Arial" panose="020B0604020202020204" pitchFamily="34" charset="0"/>
            </a:endParaRPr>
          </a:p>
          <a:p>
            <a:r>
              <a:rPr lang="en-US" altLang="en-US" b="1" dirty="0">
                <a:latin typeface="Arial" panose="020B0604020202020204" pitchFamily="34" charset="0"/>
              </a:rPr>
              <a:t>Cross-Cultural Notes</a:t>
            </a:r>
          </a:p>
          <a:p>
            <a:r>
              <a:rPr lang="en-US" altLang="en-US" dirty="0">
                <a:latin typeface="Arial" panose="020B0604020202020204" pitchFamily="34" charset="0"/>
              </a:rPr>
              <a:t>Britain’s Serious Fraud Office (SFO) handles large, complex cases of fraud. It has the authority to compel witnesses to answer questions and produce papers. Critics are concerned that the SFO abuses its power by forcing incriminating statements from accountants and bankers who have confidential or fiduciary relationships with their clients.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73658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F9B2B3-6FCD-4327-892B-F0031542402A}" type="slidenum">
              <a:rPr lang="en-US" altLang="en-US"/>
              <a:pPr eaLnBrk="1" hangingPunct="1"/>
              <a:t>44</a:t>
            </a:fld>
            <a:endParaRPr lang="en-US" altLang="en-US" dirty="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active fraud.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675244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94A652-E55D-4052-905E-5294E596AB86}" type="slidenum">
              <a:rPr lang="en-US" altLang="en-US"/>
              <a:pPr eaLnBrk="1" hangingPunct="1"/>
              <a:t>45</a:t>
            </a:fld>
            <a:endParaRPr lang="en-US" altLang="en-US" dirty="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dirty="0">
                <a:latin typeface="Arial" panose="020B0604020202020204" pitchFamily="34" charset="0"/>
              </a:rPr>
              <a:t>Actions designed to deceive, such as turning back a car’s odometer or painting over rust spots, are considered statements about the condition of the subject matter of the contract.</a:t>
            </a:r>
          </a:p>
          <a:p>
            <a:endParaRPr lang="en-US" altLang="en-US" dirty="0">
              <a:latin typeface="Arial" panose="020B0604020202020204" pitchFamily="34" charset="0"/>
            </a:endParaRPr>
          </a:p>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make lists of examples of sales puffery that they see daily in media advertising. Then have them explain why it is merely sales puffery and not a fraudulent statement.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36876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53A32EC-C7FB-405A-8450-BB9A6CEFA833}" type="slidenum">
              <a:rPr lang="en-US" altLang="en-US"/>
              <a:pPr eaLnBrk="1" hangingPunct="1"/>
              <a:t>6</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An offer is a proposal freely made by one party to another indicating a willingness to enter a contract. The person who makes the offer is the offeror, and the person to whom it is made is the offeree. If certain requirements are met, the court concludes that the parties intended to make and accept an offer. </a:t>
            </a:r>
            <a:endParaRPr lang="en-US" altLang="en-US" b="0" dirty="0">
              <a:latin typeface="Arial" panose="020B0604020202020204" pitchFamily="34" charset="0"/>
            </a:endParaRPr>
          </a:p>
        </p:txBody>
      </p:sp>
    </p:spTree>
    <p:extLst>
      <p:ext uri="{BB962C8B-B14F-4D97-AF65-F5344CB8AC3E}">
        <p14:creationId xmlns:p14="http://schemas.microsoft.com/office/powerpoint/2010/main" val="21681504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847C92C-2F2B-40E3-9F58-5C7E76A333C2}" type="slidenum">
              <a:rPr lang="en-US" altLang="en-US"/>
              <a:pPr eaLnBrk="1" hangingPunct="1"/>
              <a:t>46</a:t>
            </a:fld>
            <a:endParaRPr lang="en-US" altLang="en-US" dirty="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Direct groups of students to create lists of relevant questions about types of goods that are likely to have hidden problems, such as used items. The list of questions should be designed to help students avoid becoming the victims of fraud in future transactions.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595650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0F79555-2881-4448-BF6A-22E889FC6876}" type="slidenum">
              <a:rPr lang="en-US" altLang="en-US"/>
              <a:pPr eaLnBrk="1" hangingPunct="1"/>
              <a:t>47</a:t>
            </a:fld>
            <a:endParaRPr lang="en-US" altLang="en-US" dirty="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r>
              <a:rPr lang="en-US" altLang="en-US" dirty="0">
                <a:latin typeface="Arial" panose="020B0604020202020204" pitchFamily="34" charset="0"/>
              </a:rPr>
              <a:t>If one party is in a fiduciary relationship with another party, then an obligation arises to reveal what otherwise might be withheld when the two parties enter an agreement.</a:t>
            </a:r>
          </a:p>
          <a:p>
            <a:endParaRPr lang="en-US" altLang="en-US" dirty="0">
              <a:latin typeface="Arial" panose="020B0604020202020204" pitchFamily="34" charset="0"/>
            </a:endParaRPr>
          </a:p>
          <a:p>
            <a:r>
              <a:rPr lang="en-US" altLang="en-US" b="1" dirty="0">
                <a:latin typeface="Arial" panose="020B0604020202020204" pitchFamily="34" charset="0"/>
              </a:rPr>
              <a:t>Terms </a:t>
            </a:r>
          </a:p>
          <a:p>
            <a:r>
              <a:rPr lang="en-US" altLang="en-US" dirty="0">
                <a:latin typeface="Arial" panose="020B0604020202020204" pitchFamily="34" charset="0"/>
              </a:rPr>
              <a:t>Fiduciary is from the Latin </a:t>
            </a:r>
            <a:r>
              <a:rPr lang="en-US" altLang="en-US" i="1" dirty="0" err="1">
                <a:latin typeface="Arial" panose="020B0604020202020204" pitchFamily="34" charset="0"/>
              </a:rPr>
              <a:t>fiduciarius</a:t>
            </a:r>
            <a:r>
              <a:rPr lang="en-US" altLang="en-US" i="1" dirty="0">
                <a:latin typeface="Arial" panose="020B0604020202020204" pitchFamily="34" charset="0"/>
              </a:rPr>
              <a:t>, </a:t>
            </a:r>
            <a:r>
              <a:rPr lang="en-US" altLang="en-US" dirty="0">
                <a:latin typeface="Arial" panose="020B0604020202020204" pitchFamily="34" charset="0"/>
              </a:rPr>
              <a:t>meaning confidence and trust, and the French </a:t>
            </a:r>
            <a:r>
              <a:rPr lang="en-US" altLang="en-US" i="1" dirty="0" err="1">
                <a:latin typeface="Arial" panose="020B0604020202020204" pitchFamily="34" charset="0"/>
              </a:rPr>
              <a:t>fidere</a:t>
            </a:r>
            <a:r>
              <a:rPr lang="en-US" altLang="en-US" i="1" dirty="0">
                <a:latin typeface="Arial" panose="020B0604020202020204" pitchFamily="34" charset="0"/>
              </a:rPr>
              <a:t>, </a:t>
            </a:r>
            <a:r>
              <a:rPr lang="en-US" altLang="en-US" dirty="0">
                <a:latin typeface="Arial" panose="020B0604020202020204" pitchFamily="34" charset="0"/>
              </a:rPr>
              <a:t>“to trust.” </a:t>
            </a:r>
            <a:r>
              <a:rPr lang="en-US" altLang="en-US" i="1" dirty="0">
                <a:latin typeface="Arial" panose="020B0604020202020204" pitchFamily="34" charset="0"/>
              </a:rPr>
              <a:t>Fidere </a:t>
            </a:r>
            <a:r>
              <a:rPr lang="en-US" altLang="en-US" dirty="0">
                <a:latin typeface="Arial" panose="020B0604020202020204" pitchFamily="34" charset="0"/>
              </a:rPr>
              <a:t>is also the origin of the pet’s name </a:t>
            </a:r>
            <a:r>
              <a:rPr lang="en-US" altLang="en-US" i="1" dirty="0">
                <a:latin typeface="Arial" panose="020B0604020202020204" pitchFamily="34" charset="0"/>
              </a:rPr>
              <a:t>Fido, </a:t>
            </a:r>
            <a:r>
              <a:rPr lang="en-US" altLang="en-US" dirty="0">
                <a:latin typeface="Arial" panose="020B0604020202020204" pitchFamily="34" charset="0"/>
              </a:rPr>
              <a:t>which reflects the quality of loyalty associated with dogs.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426952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Laws that are designed to deal with identity theft and impersonating a person online do not apply when the identity is fabricated rather than stolen. Also, </a:t>
            </a:r>
            <a:r>
              <a:rPr lang="en-US" sz="1200" b="1" i="0" u="none" strike="noStrike" kern="1200" baseline="0" dirty="0">
                <a:solidFill>
                  <a:schemeClr val="tx1"/>
                </a:solidFill>
                <a:latin typeface="+mn-lt"/>
                <a:ea typeface="+mn-ea"/>
                <a:cs typeface="+mn-cs"/>
              </a:rPr>
              <a:t>catfishing</a:t>
            </a:r>
            <a:r>
              <a:rPr lang="en-US" sz="1200" b="0" i="0" u="none" strike="noStrike" kern="1200" baseline="0" dirty="0">
                <a:solidFill>
                  <a:schemeClr val="tx1"/>
                </a:solidFill>
                <a:latin typeface="+mn-lt"/>
                <a:ea typeface="+mn-ea"/>
                <a:cs typeface="+mn-cs"/>
              </a:rPr>
              <a:t> lawsuits rarely succeed when they are based on fraud because fraud requires that the injured party suffer a loss caused by relying on false representations in a business relationship.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48</a:t>
            </a:fld>
            <a:endParaRPr lang="en-US" dirty="0"/>
          </a:p>
        </p:txBody>
      </p:sp>
    </p:spTree>
    <p:extLst>
      <p:ext uri="{BB962C8B-B14F-4D97-AF65-F5344CB8AC3E}">
        <p14:creationId xmlns:p14="http://schemas.microsoft.com/office/powerpoint/2010/main" val="32683643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49</a:t>
            </a:fld>
            <a:endParaRPr lang="en-US" dirty="0"/>
          </a:p>
        </p:txBody>
      </p:sp>
    </p:spTree>
    <p:extLst>
      <p:ext uri="{BB962C8B-B14F-4D97-AF65-F5344CB8AC3E}">
        <p14:creationId xmlns:p14="http://schemas.microsoft.com/office/powerpoint/2010/main" val="11099561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9F4AEF1-4599-4E19-A8EE-B80B2FCD7B0E}" type="slidenum">
              <a:rPr lang="en-US" altLang="en-US"/>
              <a:pPr eaLnBrk="1" hangingPunct="1"/>
              <a:t>50</a:t>
            </a:fld>
            <a:endParaRPr lang="en-US" altLang="en-US" dirty="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misrepresentation. See next slide.</a:t>
            </a:r>
          </a:p>
        </p:txBody>
      </p:sp>
    </p:spTree>
    <p:extLst>
      <p:ext uri="{BB962C8B-B14F-4D97-AF65-F5344CB8AC3E}">
        <p14:creationId xmlns:p14="http://schemas.microsoft.com/office/powerpoint/2010/main" val="28069532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2297B8-5D60-426B-81A5-CEB90CC0FA0E}" type="slidenum">
              <a:rPr lang="en-US" altLang="en-US"/>
              <a:pPr eaLnBrk="1" hangingPunct="1"/>
              <a:t>51</a:t>
            </a:fld>
            <a:endParaRPr lang="en-US" altLang="en-US" dirty="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r>
              <a:rPr lang="en-US" altLang="en-US" dirty="0">
                <a:latin typeface="Arial" panose="020B0604020202020204" pitchFamily="34" charset="0"/>
              </a:rPr>
              <a:t>If a party to an agreement makes an innocent misrepresentation and then later discovers that it is false, that party must reveal the truth. If the party does not reveal the truth, the innocent misrepresentation becomes fraud.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63936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B10F1CD-11B5-4FAB-A2FE-25031D7B6520}" type="slidenum">
              <a:rPr lang="en-US" altLang="en-US"/>
              <a:pPr eaLnBrk="1" hangingPunct="1"/>
              <a:t>52</a:t>
            </a:fld>
            <a:endParaRPr lang="en-US" altLang="en-US" dirty="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 </a:t>
            </a:r>
          </a:p>
          <a:p>
            <a:r>
              <a:rPr lang="en-US" altLang="en-US" dirty="0">
                <a:latin typeface="Arial" panose="020B0604020202020204" pitchFamily="34" charset="0"/>
              </a:rPr>
              <a:t>Mistake, when used in the law of contracts, refers to a belief that is not in accord with the facts.</a:t>
            </a:r>
          </a:p>
          <a:p>
            <a:endParaRPr lang="en-US" altLang="en-US" dirty="0">
              <a:latin typeface="Arial" panose="020B0604020202020204" pitchFamily="34" charset="0"/>
            </a:endParaRPr>
          </a:p>
          <a:p>
            <a:r>
              <a:rPr lang="en-US" altLang="en-US" b="1" dirty="0">
                <a:latin typeface="Arial" panose="020B0604020202020204" pitchFamily="34" charset="0"/>
              </a:rPr>
              <a:t>State Variations</a:t>
            </a:r>
            <a:r>
              <a:rPr lang="en-US" altLang="en-US" dirty="0">
                <a:latin typeface="Arial" panose="020B0604020202020204" pitchFamily="34" charset="0"/>
              </a:rPr>
              <a:t> </a:t>
            </a:r>
          </a:p>
          <a:p>
            <a:r>
              <a:rPr lang="en-US" altLang="en-US" dirty="0">
                <a:latin typeface="Arial" panose="020B0604020202020204" pitchFamily="34" charset="0"/>
              </a:rPr>
              <a:t>In Georgia, if the consideration to a contract is given as a result of a mutual mistake of fact or law, the contract cannot be enforced.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224694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53</a:t>
            </a:fld>
            <a:endParaRPr lang="en-US" dirty="0"/>
          </a:p>
        </p:txBody>
      </p:sp>
    </p:spTree>
    <p:extLst>
      <p:ext uri="{BB962C8B-B14F-4D97-AF65-F5344CB8AC3E}">
        <p14:creationId xmlns:p14="http://schemas.microsoft.com/office/powerpoint/2010/main" val="8475343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04073A5-29C3-4D22-AF11-A079F4C4AEC5}" type="slidenum">
              <a:rPr lang="en-US" altLang="en-US"/>
              <a:pPr eaLnBrk="1" hangingPunct="1"/>
              <a:t>54</a:t>
            </a:fld>
            <a:endParaRPr lang="en-US" altLang="en-US" dirty="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duress.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080026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9F161E2-5141-4EC0-A4EB-552360855897}" type="slidenum">
              <a:rPr lang="en-US" altLang="en-US"/>
              <a:pPr eaLnBrk="1" hangingPunct="1"/>
              <a:t>55</a:t>
            </a:fld>
            <a:endParaRPr lang="en-US" altLang="en-US" dirty="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Extortion is an illegal means of forcing a person into a contract. It is a lay term for duress. The term “extortion” comes from the Latin </a:t>
            </a:r>
            <a:r>
              <a:rPr lang="en-US" altLang="en-US" i="1" dirty="0" err="1">
                <a:latin typeface="Arial" panose="020B0604020202020204" pitchFamily="34" charset="0"/>
              </a:rPr>
              <a:t>extorquere</a:t>
            </a:r>
            <a:r>
              <a:rPr lang="en-US" altLang="en-US" i="1" dirty="0">
                <a:latin typeface="Arial" panose="020B0604020202020204" pitchFamily="34" charset="0"/>
              </a:rPr>
              <a:t>, </a:t>
            </a:r>
            <a:r>
              <a:rPr lang="en-US" altLang="en-US" dirty="0">
                <a:latin typeface="Arial" panose="020B0604020202020204" pitchFamily="34" charset="0"/>
              </a:rPr>
              <a:t>meaning “to wrench out.”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91539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9276FFC-7645-4F8A-9342-778BDF2EB493}" type="slidenum">
              <a:rPr lang="en-US" altLang="en-US"/>
              <a:pPr eaLnBrk="1" hangingPunct="1"/>
              <a:t>7</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In the case of an open offer, the courts have established three elements that must exist: (1) serious intent; (2) clear and reasonably definite terms; and (3) communication to the offeree.</a:t>
            </a:r>
          </a:p>
          <a:p>
            <a:endParaRPr lang="en-US" altLang="en-US" b="1" dirty="0">
              <a:latin typeface="Arial" panose="020B0604020202020204" pitchFamily="34" charset="0"/>
            </a:endParaRPr>
          </a:p>
          <a:p>
            <a:r>
              <a:rPr lang="en-US" altLang="en-US" b="1" dirty="0">
                <a:latin typeface="Arial" panose="020B0604020202020204" pitchFamily="34" charset="0"/>
              </a:rPr>
              <a:t>Cross-Cultural Notes</a:t>
            </a:r>
          </a:p>
          <a:p>
            <a:r>
              <a:rPr lang="en-US" altLang="en-US" dirty="0">
                <a:latin typeface="Arial" panose="020B0604020202020204" pitchFamily="34" charset="0"/>
              </a:rPr>
              <a:t>Chinese law on the formation of contracts requires that the price in a contract of sale be in accordance with prices decreed by the state price-control agency.</a:t>
            </a:r>
          </a:p>
          <a:p>
            <a:r>
              <a:rPr lang="en-US" altLang="en-US" dirty="0">
                <a:latin typeface="Arial" panose="020B0604020202020204" pitchFamily="34" charset="0"/>
              </a:rPr>
              <a:t>For commodities that are allowed to fluctuate in price within a certain range, the buyer and the seller may negotiate and set a price within the range permitted. If a seller raises a price without authorization by the state, the seller must pay double the buyer’s loss or assume other liabilities imposed by law.</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636234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9E5F135-F382-489A-851D-1D99BAAE8869}" type="slidenum">
              <a:rPr lang="en-US" altLang="en-US"/>
              <a:pPr eaLnBrk="1" hangingPunct="1"/>
              <a:t>56</a:t>
            </a:fld>
            <a:endParaRPr lang="en-US" altLang="en-US" dirty="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economic duress. See slide 8-51.</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642109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74F9DE1-2D0A-421F-9C4E-0D2D5E9AC535}" type="slidenum">
              <a:rPr lang="en-US" altLang="en-US"/>
              <a:pPr eaLnBrk="1" hangingPunct="1"/>
              <a:t>57</a:t>
            </a:fld>
            <a:endParaRPr lang="en-US" altLang="en-US" dirty="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Threats of physical duress are relatively rare today. Perhaps more common are threats that create emotional duress. </a:t>
            </a:r>
          </a:p>
          <a:p>
            <a:endParaRPr lang="en-US" altLang="en-US" sz="1200" b="0" i="0" u="none" strike="noStrike" kern="1200" baseline="0" dirty="0">
              <a:solidFill>
                <a:schemeClr val="tx1"/>
              </a:solidFill>
              <a:latin typeface="+mn-lt"/>
              <a:ea typeface="+mn-ea"/>
              <a:cs typeface="+mn-cs"/>
            </a:endParaRPr>
          </a:p>
          <a:p>
            <a:r>
              <a:rPr lang="en-US" altLang="en-US" dirty="0">
                <a:latin typeface="Arial" panose="020B0604020202020204" pitchFamily="34" charset="0"/>
              </a:rPr>
              <a:t>It is generally necessary that the action threatened be either illegal or illicit. Wrongful exposure to public ridicule, threatened false attacks on one’s reputation, or unjust efforts to prevent employment might constitute </a:t>
            </a:r>
            <a:r>
              <a:rPr lang="en-US" altLang="en-US" b="0" dirty="0">
                <a:latin typeface="Arial" panose="020B0604020202020204" pitchFamily="34" charset="0"/>
              </a:rPr>
              <a:t>emotional duress</a:t>
            </a:r>
            <a:r>
              <a:rPr lang="en-US" altLang="en-US" dirty="0">
                <a:latin typeface="Arial" panose="020B0604020202020204" pitchFamily="34" charset="0"/>
              </a:rPr>
              <a:t>. It might also create duress to threaten a person with criminal charges or a civil lawsuit if there are no grounds for using such intimidating tactics. However, it is not duress to promise to exercise a legal right, such as bringing a justified lawsuit, should someone not comply with a reasonable request.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805236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0D95104-AC54-4550-A817-8360EB2C183D}" type="slidenum">
              <a:rPr lang="en-US" altLang="en-US"/>
              <a:pPr eaLnBrk="1" hangingPunct="1"/>
              <a:t>58</a:t>
            </a:fld>
            <a:endParaRPr lang="en-US" altLang="en-US" dirty="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p:spPr>
        <p:txBody>
          <a:bodyPr/>
          <a:lstStyle/>
          <a:p>
            <a:r>
              <a:rPr lang="en-US" altLang="en-US" dirty="0">
                <a:latin typeface="Arial" panose="020B0604020202020204" pitchFamily="34" charset="0"/>
              </a:rPr>
              <a:t>To establish economic duress, the complaining party must demonstrate the existence of three elements:</a:t>
            </a:r>
          </a:p>
          <a:p>
            <a:r>
              <a:rPr lang="en-US" altLang="en-US" dirty="0">
                <a:latin typeface="Arial" panose="020B0604020202020204" pitchFamily="34" charset="0"/>
              </a:rPr>
              <a:t>1. The plaintiff must prove that the other party wrongfully placed the plaintiff in a precarious economic situation.</a:t>
            </a:r>
          </a:p>
          <a:p>
            <a:r>
              <a:rPr lang="en-US" altLang="en-US" dirty="0">
                <a:latin typeface="Arial" panose="020B0604020202020204" pitchFamily="34" charset="0"/>
              </a:rPr>
              <a:t>2. The plaintiff must show that he or she had no alternative other than to submit to the contractual demands of the wrongful party.</a:t>
            </a:r>
          </a:p>
          <a:p>
            <a:r>
              <a:rPr lang="en-US" altLang="en-US" dirty="0">
                <a:latin typeface="Arial" panose="020B0604020202020204" pitchFamily="34" charset="0"/>
              </a:rPr>
              <a:t>3. The plaintiff must demonstrate that he or she acted reasonably in entering the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682809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E600CE-22C1-441B-A2BF-9149E93EEBAD}" type="slidenum">
              <a:rPr lang="en-US" altLang="en-US"/>
              <a:pPr eaLnBrk="1" hangingPunct="1"/>
              <a:t>59</a:t>
            </a:fld>
            <a:endParaRPr lang="en-US" altLang="en-US"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p:spPr>
        <p:txBody>
          <a:bodyPr/>
          <a:lstStyle/>
          <a:p>
            <a:r>
              <a:rPr lang="en-US" altLang="en-US" dirty="0">
                <a:latin typeface="Arial" panose="020B0604020202020204" pitchFamily="34" charset="0"/>
              </a:rPr>
              <a:t>A plaintiff who wants to demonstrate that he or she was enticed into a contract by </a:t>
            </a:r>
            <a:r>
              <a:rPr lang="en-US" altLang="en-US" b="1" dirty="0">
                <a:latin typeface="Arial" panose="020B0604020202020204" pitchFamily="34" charset="0"/>
              </a:rPr>
              <a:t>undue influence </a:t>
            </a:r>
            <a:r>
              <a:rPr lang="en-US" altLang="en-US" dirty="0">
                <a:latin typeface="Arial" panose="020B0604020202020204" pitchFamily="34" charset="0"/>
              </a:rPr>
              <a:t>must prove the existence of two elements.</a:t>
            </a:r>
          </a:p>
          <a:p>
            <a:r>
              <a:rPr lang="en-US" altLang="en-US" dirty="0">
                <a:latin typeface="Arial" panose="020B0604020202020204" pitchFamily="34" charset="0"/>
              </a:rPr>
              <a:t>First, the plaintiff must show that a special relationship existed between the parties. A special relationship can generally be characterized as one that is fiduciary in nature or one that involves domination.</a:t>
            </a:r>
          </a:p>
          <a:p>
            <a:r>
              <a:rPr lang="en-US" altLang="en-US" dirty="0">
                <a:latin typeface="Arial" panose="020B0604020202020204" pitchFamily="34" charset="0"/>
              </a:rPr>
              <a:t>Second, the plaintiff must show that the other party used excessive pressure to take advantage of him or her to enter a contract that greatly benefits the party applying the pressure. </a:t>
            </a:r>
          </a:p>
          <a:p>
            <a:endParaRPr lang="en-US" altLang="en-US" dirty="0">
              <a:latin typeface="Arial" panose="020B0604020202020204" pitchFamily="34" charset="0"/>
            </a:endParaRPr>
          </a:p>
          <a:p>
            <a:r>
              <a:rPr lang="en-US" altLang="en-US" dirty="0">
                <a:latin typeface="Arial" panose="020B0604020202020204" pitchFamily="34" charset="0"/>
              </a:rPr>
              <a:t>In most cases involving undue influence, one party in the special relationship has enough strength and leadership to dominate the other party, who is obviously weaker and dependent.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12303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parties’ goals can be determined by looking at a series of written documents as long as the court can identify a continuous connection among those separate documents. Intent can be found by examining letters, memos, documents, invoices, packing slips, and purchase orders that have been mailed, privately delivered, faxed, or sent electronically between the parties.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9</a:t>
            </a:fld>
            <a:endParaRPr lang="en-US" dirty="0"/>
          </a:p>
        </p:txBody>
      </p:sp>
    </p:spTree>
    <p:extLst>
      <p:ext uri="{BB962C8B-B14F-4D97-AF65-F5344CB8AC3E}">
        <p14:creationId xmlns:p14="http://schemas.microsoft.com/office/powerpoint/2010/main" val="2551412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C249C82-5E41-470A-8A83-91433D4BF85B}" type="slidenum">
              <a:rPr lang="en-US" altLang="en-US"/>
              <a:pPr eaLnBrk="1" hangingPunct="1"/>
              <a:t>10</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consult local businesses about the rules the owners use in creating firm offers for contracts. Students should elicit information about the length of time the offer is binding on the seller. Then ask students to create a mock form for a “Firm Offer to Sell.”</a:t>
            </a:r>
          </a:p>
          <a:p>
            <a:r>
              <a:rPr lang="en-US" altLang="en-US" dirty="0">
                <a:latin typeface="Arial" panose="020B0604020202020204" pitchFamily="34" charset="0"/>
              </a:rPr>
              <a:t>The form should include the names of the parties; the period of time the firm offer is binding; other terms of the offer, such as shipping and delivery dates and payment terms; the quantity, description, and price of the goods or services; and places for signatures of the parties, their titles, and the date of signature.</a:t>
            </a:r>
          </a:p>
        </p:txBody>
      </p:sp>
    </p:spTree>
    <p:extLst>
      <p:ext uri="{BB962C8B-B14F-4D97-AF65-F5344CB8AC3E}">
        <p14:creationId xmlns:p14="http://schemas.microsoft.com/office/powerpoint/2010/main" val="470504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C249C82-5E41-470A-8A83-91433D4BF85B}" type="slidenum">
              <a:rPr lang="en-US" altLang="en-US"/>
              <a:pPr eaLnBrk="1" hangingPunct="1"/>
              <a:t>11</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When the time for performance is not stated in the offer or in the final contract, then the contract must be performed within a reasonable time. </a:t>
            </a:r>
          </a:p>
          <a:p>
            <a:r>
              <a:rPr lang="en-US" sz="1200" b="0" i="0" u="none" strike="noStrike" kern="1200" baseline="0" dirty="0">
                <a:solidFill>
                  <a:schemeClr val="tx1"/>
                </a:solidFill>
                <a:latin typeface="+mn-lt"/>
                <a:ea typeface="+mn-ea"/>
                <a:cs typeface="+mn-cs"/>
              </a:rPr>
              <a:t>When the time for performance is stated in the contract but there is nothing to indicate that time is of particular importance, the court will usually allow additional time to perform. </a:t>
            </a:r>
          </a:p>
          <a:p>
            <a:r>
              <a:rPr lang="en-US" sz="1200" b="0" i="0" u="none" strike="noStrike" kern="1200" baseline="0" dirty="0">
                <a:solidFill>
                  <a:schemeClr val="tx1"/>
                </a:solidFill>
                <a:latin typeface="+mn-lt"/>
                <a:ea typeface="+mn-ea"/>
                <a:cs typeface="+mn-cs"/>
              </a:rPr>
              <a:t>When the time for performance is stated in the contract and there is something special about the contract that indicates time is essential, the time for performance will be strictly enforced. </a:t>
            </a:r>
            <a:endParaRPr lang="en-US" altLang="en-US" dirty="0">
              <a:latin typeface="Arial" panose="020B0604020202020204" pitchFamily="34" charset="0"/>
            </a:endParaRPr>
          </a:p>
        </p:txBody>
      </p:sp>
    </p:spTree>
    <p:extLst>
      <p:ext uri="{BB962C8B-B14F-4D97-AF65-F5344CB8AC3E}">
        <p14:creationId xmlns:p14="http://schemas.microsoft.com/office/powerpoint/2010/main" val="948914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E048F91-41B3-40E3-912B-572A6D8289D3}" type="slidenum">
              <a:rPr lang="en-US" altLang="en-US"/>
              <a:pPr eaLnBrk="1" hangingPunct="1"/>
              <a:t>12</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b="0" dirty="0">
                <a:latin typeface="Arial" panose="020B0604020202020204" pitchFamily="34" charset="0"/>
              </a:rPr>
              <a:t>A cost-plus contract does not include a final price; rather, the contract price is determined by the cost of labor and materials, plus an agreed-to percentage or dollar markup. </a:t>
            </a:r>
          </a:p>
          <a:p>
            <a:r>
              <a:rPr lang="en-US" altLang="en-US" b="0" dirty="0">
                <a:latin typeface="Arial" panose="020B0604020202020204" pitchFamily="34" charset="0"/>
              </a:rPr>
              <a:t>A requirements contract is an agreement in which one party agrees to sell all of its goods from the second </a:t>
            </a:r>
            <a:r>
              <a:rPr lang="en-US" sz="1200" b="0" i="0" u="none" strike="noStrike" kern="1200" baseline="0" dirty="0">
                <a:solidFill>
                  <a:schemeClr val="tx1"/>
                </a:solidFill>
                <a:latin typeface="+mn-lt"/>
                <a:ea typeface="+mn-ea"/>
                <a:cs typeface="+mn-cs"/>
              </a:rPr>
              <a:t>party, the buyer, while, in exchange, the buyer agrees to purchase those goods only from the seller specified in the contract. </a:t>
            </a:r>
            <a:r>
              <a:rPr lang="en-US" altLang="en-US" b="0" dirty="0">
                <a:latin typeface="Arial" panose="020B0604020202020204" pitchFamily="34" charset="0"/>
              </a:rPr>
              <a:t>The terms of a requirements contract must be carefully worded. If the agreement allows the buyer to purchase only those goods that the buyer desires or wishes, the agreement is unenforceable because it is illusory in that the buyer is not really obligated to do anything. </a:t>
            </a:r>
          </a:p>
          <a:p>
            <a:r>
              <a:rPr lang="en-US" altLang="en-US" b="0" dirty="0">
                <a:latin typeface="Arial" panose="020B0604020202020204" pitchFamily="34" charset="0"/>
              </a:rPr>
              <a:t>An output contract is an agreement in which one party consents to sell to a second party all of the goods that party makes in a given period of time. </a:t>
            </a:r>
          </a:p>
          <a:p>
            <a:r>
              <a:rPr lang="en-US" altLang="en-US" b="0" dirty="0">
                <a:latin typeface="Arial" panose="020B0604020202020204" pitchFamily="34" charset="0"/>
              </a:rPr>
              <a:t>Finally, a current market price contract is one in which prices are determined by reference to the market price of the goods as of a specified date.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476167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7835" y="433340"/>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Offer, Acceptance, and </a:t>
            </a:r>
            <a:br>
              <a:rPr lang="en-US" b="1" dirty="0"/>
            </a:br>
            <a:r>
              <a:rPr lang="en-US" b="1" dirty="0"/>
              <a:t>Mutual Assent</a:t>
            </a:r>
          </a:p>
        </p:txBody>
      </p:sp>
      <p:sp>
        <p:nvSpPr>
          <p:cNvPr id="3" name="Subtitle 2"/>
          <p:cNvSpPr>
            <a:spLocks noGrp="1"/>
          </p:cNvSpPr>
          <p:nvPr>
            <p:ph type="subTitle" idx="1"/>
          </p:nvPr>
        </p:nvSpPr>
        <p:spPr>
          <a:xfrm>
            <a:off x="671209" y="4609707"/>
            <a:ext cx="4766553" cy="1479808"/>
          </a:xfrm>
        </p:spPr>
        <p:txBody>
          <a:bodyPr/>
          <a:lstStyle/>
          <a:p>
            <a:r>
              <a:rPr lang="en-US" dirty="0"/>
              <a:t>Chapter 8</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a:spLocks noGrp="1" noChangeArrowheads="1"/>
          </p:cNvSpPr>
          <p:nvPr>
            <p:ph type="title"/>
          </p:nvPr>
        </p:nvSpPr>
        <p:spPr/>
        <p:txBody>
          <a:bodyPr/>
          <a:lstStyle/>
          <a:p>
            <a:r>
              <a:rPr lang="en-US" altLang="en-US" dirty="0"/>
              <a:t>Degree of Definiteness</a:t>
            </a:r>
          </a:p>
        </p:txBody>
      </p:sp>
      <p:sp>
        <p:nvSpPr>
          <p:cNvPr id="21507" name="Rectangle 7"/>
          <p:cNvSpPr>
            <a:spLocks noGrp="1" noChangeArrowheads="1"/>
          </p:cNvSpPr>
          <p:nvPr>
            <p:ph type="body" idx="1"/>
          </p:nvPr>
        </p:nvSpPr>
        <p:spPr/>
        <p:txBody>
          <a:bodyPr/>
          <a:lstStyle/>
          <a:p>
            <a:r>
              <a:rPr lang="en-US" altLang="en-US" dirty="0"/>
              <a:t>Offer should identify:</a:t>
            </a:r>
          </a:p>
          <a:p>
            <a:pPr lvl="1"/>
            <a:r>
              <a:rPr lang="en-US" altLang="en-US" dirty="0"/>
              <a:t>The parties involved in the contract </a:t>
            </a:r>
          </a:p>
          <a:p>
            <a:pPr lvl="1"/>
            <a:r>
              <a:rPr lang="en-US" altLang="en-US" dirty="0"/>
              <a:t>The goods or services that will be the subject matter of the contract</a:t>
            </a:r>
          </a:p>
          <a:p>
            <a:pPr lvl="1"/>
            <a:r>
              <a:rPr lang="en-US" altLang="en-US" dirty="0"/>
              <a:t>The price the offeror is willing to pay or receive</a:t>
            </a:r>
          </a:p>
          <a:p>
            <a:pPr lvl="1"/>
            <a:r>
              <a:rPr lang="en-US" altLang="en-US" dirty="0"/>
              <a:t>The time required for the performance of the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C6A36CC7-E00E-485E-89C0-86CCC60CC247}" type="slidenum">
              <a:rPr lang="en-US" altLang="en-US" smtClean="0"/>
              <a:pPr/>
              <a:t>10</a:t>
            </a:fld>
            <a:endParaRPr lang="en-US" altLang="en-US" dirty="0"/>
          </a:p>
        </p:txBody>
      </p:sp>
    </p:spTree>
    <p:extLst>
      <p:ext uri="{BB962C8B-B14F-4D97-AF65-F5344CB8AC3E}">
        <p14:creationId xmlns:p14="http://schemas.microsoft.com/office/powerpoint/2010/main" val="31981373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a:spLocks noGrp="1" noChangeArrowheads="1"/>
          </p:cNvSpPr>
          <p:nvPr>
            <p:ph type="title"/>
          </p:nvPr>
        </p:nvSpPr>
        <p:spPr/>
        <p:txBody>
          <a:bodyPr/>
          <a:lstStyle/>
          <a:p>
            <a:r>
              <a:rPr lang="en-US" altLang="en-US" dirty="0"/>
              <a:t>Time for Performance</a:t>
            </a:r>
          </a:p>
        </p:txBody>
      </p:sp>
      <p:sp>
        <p:nvSpPr>
          <p:cNvPr id="21507" name="Rectangle 7"/>
          <p:cNvSpPr>
            <a:spLocks noGrp="1" noChangeArrowheads="1"/>
          </p:cNvSpPr>
          <p:nvPr>
            <p:ph type="body" idx="1"/>
          </p:nvPr>
        </p:nvSpPr>
        <p:spPr/>
        <p:txBody>
          <a:bodyPr/>
          <a:lstStyle/>
          <a:p>
            <a:r>
              <a:rPr lang="en-US" altLang="en-US" b="1" dirty="0"/>
              <a:t>Reasonable time</a:t>
            </a:r>
            <a:r>
              <a:rPr lang="en-US" altLang="en-US" dirty="0"/>
              <a:t>:</a:t>
            </a:r>
            <a:r>
              <a:rPr lang="en-US" altLang="en-US" b="1" dirty="0"/>
              <a:t> </a:t>
            </a:r>
            <a:r>
              <a:rPr lang="en-US" altLang="en-US" dirty="0"/>
              <a:t>Time that may fairly, properly, and conveniently be required to do the task that is to be done, considering attending circumstances</a:t>
            </a:r>
          </a:p>
          <a:p>
            <a:pPr lvl="1"/>
            <a:r>
              <a:rPr lang="en-US" dirty="0"/>
              <a:t>Whether a task is performed within a reasonable time is a question of fact to be decided by the jury in a jury trial or the judge in a nonjury trial</a:t>
            </a:r>
          </a:p>
          <a:p>
            <a:r>
              <a:rPr lang="en-US" dirty="0"/>
              <a:t>When the phrase </a:t>
            </a:r>
            <a:r>
              <a:rPr lang="en-US" b="1" dirty="0"/>
              <a:t>time is of the essence </a:t>
            </a:r>
            <a:r>
              <a:rPr lang="en-US" dirty="0"/>
              <a:t>is included among the terms of a written contract, the time period will be enforced </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C6A36CC7-E00E-485E-89C0-86CCC60CC247}" type="slidenum">
              <a:rPr lang="en-US" altLang="en-US" smtClean="0"/>
              <a:pPr/>
              <a:t>11</a:t>
            </a:fld>
            <a:endParaRPr lang="en-US" altLang="en-US" dirty="0"/>
          </a:p>
        </p:txBody>
      </p:sp>
    </p:spTree>
    <p:extLst>
      <p:ext uri="{BB962C8B-B14F-4D97-AF65-F5344CB8AC3E}">
        <p14:creationId xmlns:p14="http://schemas.microsoft.com/office/powerpoint/2010/main" val="3652472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altLang="en-US" dirty="0"/>
              <a:t>Offers and the UCC</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460B89FC-33A0-4807-976E-7919A208092A}" type="slidenum">
              <a:rPr lang="en-US" altLang="en-US" smtClean="0"/>
              <a:pPr/>
              <a:t>12</a:t>
            </a:fld>
            <a:endParaRPr lang="en-US" altLang="en-US" dirty="0"/>
          </a:p>
        </p:txBody>
      </p:sp>
      <p:graphicFrame>
        <p:nvGraphicFramePr>
          <p:cNvPr id="3" name="Diagram 2" descr="A cost-plus contract does not include a final price; rather, the contract price is determined by&#10;the cost of labor and materials, plus an agreed-to percentage or dollar markup. &#10;A requirements contract is an agreement in which one party agrees to buy all of the goods&#10;it needs from the second party. The terms of a requirements contract must be carefully&#10;worded. If the agreement allows the buyer to purchase only those goods that the buyer&#10;desires or wishes, the agreement is unenforceable, because it is illusory in that the buyer&#10;is not really obligated to do anything. &#10;An output contract is an agreement in which one party consents to sell to a second party all of the goods that party makes in a given period of time. &#10;Finally, a current market price contract is one in which prices are determined&#10;by reference to the market price of the goods as of a specified date.&#10;&#10;" title="Offers and the UCC"/>
          <p:cNvGraphicFramePr/>
          <p:nvPr>
            <p:extLst>
              <p:ext uri="{D42A27DB-BD31-4B8C-83A1-F6EECF244321}">
                <p14:modId xmlns:p14="http://schemas.microsoft.com/office/powerpoint/2010/main" val="931741003"/>
              </p:ext>
            </p:extLst>
          </p:nvPr>
        </p:nvGraphicFramePr>
        <p:xfrm>
          <a:off x="2109107" y="1926771"/>
          <a:ext cx="7973786" cy="43626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252421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en-US" dirty="0"/>
              <a:t>Communication to the Offeree</a:t>
            </a:r>
          </a:p>
        </p:txBody>
      </p:sp>
      <p:sp>
        <p:nvSpPr>
          <p:cNvPr id="23555" name="Rectangle 5"/>
          <p:cNvSpPr>
            <a:spLocks noGrp="1" noChangeArrowheads="1"/>
          </p:cNvSpPr>
          <p:nvPr>
            <p:ph type="body" idx="1"/>
          </p:nvPr>
        </p:nvSpPr>
        <p:spPr/>
        <p:txBody>
          <a:bodyPr/>
          <a:lstStyle/>
          <a:p>
            <a:r>
              <a:rPr lang="en-US" altLang="en-US" dirty="0"/>
              <a:t>To be valid, an offer must be freely communicated to the offeree </a:t>
            </a:r>
            <a:endParaRPr lang="en-US" altLang="en-US" sz="1000" dirty="0"/>
          </a:p>
          <a:p>
            <a:r>
              <a:rPr lang="en-US" altLang="en-US" dirty="0"/>
              <a:t>The offeror’s intent may be communicated by whatever means are convenient and desirable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FE0DE333-1376-4EAE-BF18-E71C0FCF5F1D}" type="slidenum">
              <a:rPr lang="en-US" altLang="en-US" smtClean="0"/>
              <a:pPr/>
              <a:t>13</a:t>
            </a:fld>
            <a:endParaRPr lang="en-US" altLang="en-US" dirty="0"/>
          </a:p>
        </p:txBody>
      </p:sp>
    </p:spTree>
    <p:extLst>
      <p:ext uri="{BB962C8B-B14F-4D97-AF65-F5344CB8AC3E}">
        <p14:creationId xmlns:p14="http://schemas.microsoft.com/office/powerpoint/2010/main" val="38873084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Question</a:t>
            </a:r>
          </a:p>
        </p:txBody>
      </p:sp>
      <p:sp>
        <p:nvSpPr>
          <p:cNvPr id="24579" name="Rectangle 3"/>
          <p:cNvSpPr>
            <a:spLocks noGrp="1" noChangeArrowheads="1"/>
          </p:cNvSpPr>
          <p:nvPr>
            <p:ph type="body" idx="1"/>
          </p:nvPr>
        </p:nvSpPr>
        <p:spPr/>
        <p:txBody>
          <a:bodyPr/>
          <a:lstStyle/>
          <a:p>
            <a:r>
              <a:rPr lang="en-US" altLang="en-US" dirty="0"/>
              <a:t>What is an offer made through the public media but intended for only one person whose identity or address is unknown to the offeror called?</a:t>
            </a:r>
          </a:p>
          <a:p>
            <a:pPr marL="912812" lvl="1" indent="-514350">
              <a:buFont typeface="+mj-lt"/>
              <a:buAutoNum type="alphaUcPeriod"/>
            </a:pPr>
            <a:r>
              <a:rPr lang="en-US" altLang="en-US" dirty="0"/>
              <a:t>Private offer</a:t>
            </a:r>
          </a:p>
          <a:p>
            <a:pPr marL="912812" lvl="1" indent="-514350">
              <a:buFont typeface="+mj-lt"/>
              <a:buAutoNum type="alphaUcPeriod"/>
            </a:pPr>
            <a:r>
              <a:rPr lang="en-US" altLang="en-US" dirty="0"/>
              <a:t>Public offer</a:t>
            </a:r>
          </a:p>
          <a:p>
            <a:pPr marL="912812" lvl="1" indent="-514350">
              <a:buFont typeface="+mj-lt"/>
              <a:buAutoNum type="alphaUcPeriod"/>
            </a:pPr>
            <a:r>
              <a:rPr lang="en-US" altLang="en-US" dirty="0"/>
              <a:t>Auction offer</a:t>
            </a:r>
          </a:p>
          <a:p>
            <a:pPr marL="912812" lvl="1" indent="-514350">
              <a:buFont typeface="+mj-lt"/>
              <a:buAutoNum type="alphaUcPeriod"/>
            </a:pPr>
            <a:r>
              <a:rPr lang="en-US" altLang="en-US" dirty="0"/>
              <a:t>Feedback offer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1638BACD-A24A-406F-8AA5-54021B6F3182}" type="slidenum">
              <a:rPr lang="en-US" altLang="en-US" smtClean="0"/>
              <a:pPr/>
              <a:t>14</a:t>
            </a:fld>
            <a:endParaRPr lang="en-US" altLang="en-US" dirty="0"/>
          </a:p>
        </p:txBody>
      </p:sp>
    </p:spTree>
    <p:extLst>
      <p:ext uri="{BB962C8B-B14F-4D97-AF65-F5344CB8AC3E}">
        <p14:creationId xmlns:p14="http://schemas.microsoft.com/office/powerpoint/2010/main" val="162787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Public Offer</a:t>
            </a:r>
          </a:p>
        </p:txBody>
      </p:sp>
      <p:sp>
        <p:nvSpPr>
          <p:cNvPr id="25603" name="Rectangle 3"/>
          <p:cNvSpPr>
            <a:spLocks noGrp="1" noChangeArrowheads="1"/>
          </p:cNvSpPr>
          <p:nvPr>
            <p:ph type="body" idx="1"/>
          </p:nvPr>
        </p:nvSpPr>
        <p:spPr/>
        <p:txBody>
          <a:bodyPr/>
          <a:lstStyle/>
          <a:p>
            <a:r>
              <a:rPr lang="en-US" altLang="en-US" dirty="0"/>
              <a:t>One that is made through the public media but is intended for only one person whose identity or address is unknown to the offeror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C269D792-1367-40DF-863A-20C31AD84222}" type="slidenum">
              <a:rPr lang="en-US" altLang="en-US" smtClean="0"/>
              <a:pPr/>
              <a:t>15</a:t>
            </a:fld>
            <a:endParaRPr lang="en-US" altLang="en-US" dirty="0"/>
          </a:p>
        </p:txBody>
      </p:sp>
    </p:spTree>
    <p:extLst>
      <p:ext uri="{BB962C8B-B14F-4D97-AF65-F5344CB8AC3E}">
        <p14:creationId xmlns:p14="http://schemas.microsoft.com/office/powerpoint/2010/main" val="8799224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Question</a:t>
            </a:r>
          </a:p>
        </p:txBody>
      </p:sp>
      <p:sp>
        <p:nvSpPr>
          <p:cNvPr id="26627" name="Rectangle 3"/>
          <p:cNvSpPr>
            <a:spLocks noGrp="1" noChangeArrowheads="1"/>
          </p:cNvSpPr>
          <p:nvPr>
            <p:ph type="body" idx="1"/>
          </p:nvPr>
        </p:nvSpPr>
        <p:spPr/>
        <p:txBody>
          <a:bodyPr/>
          <a:lstStyle/>
          <a:p>
            <a:r>
              <a:rPr lang="en-US" altLang="en-US" dirty="0"/>
              <a:t>What is an announcement published to reach many persons for the purpose of creating interest and attracting responses called?</a:t>
            </a:r>
          </a:p>
          <a:p>
            <a:pPr marL="912812" lvl="1" indent="-514350">
              <a:buFont typeface="+mj-lt"/>
              <a:buAutoNum type="alphaUcPeriod"/>
            </a:pPr>
            <a:r>
              <a:rPr lang="en-US" altLang="en-US" dirty="0"/>
              <a:t>Public offer</a:t>
            </a:r>
          </a:p>
          <a:p>
            <a:pPr marL="912812" lvl="1" indent="-514350">
              <a:buFont typeface="+mj-lt"/>
              <a:buAutoNum type="alphaUcPeriod"/>
            </a:pPr>
            <a:r>
              <a:rPr lang="en-US" altLang="en-US" dirty="0"/>
              <a:t>Invitation to trade</a:t>
            </a:r>
          </a:p>
          <a:p>
            <a:pPr marL="912812" lvl="1" indent="-514350">
              <a:buFont typeface="+mj-lt"/>
              <a:buAutoNum type="alphaUcPeriod"/>
            </a:pPr>
            <a:r>
              <a:rPr lang="en-US" altLang="en-US" dirty="0"/>
              <a:t>Auction</a:t>
            </a:r>
          </a:p>
          <a:p>
            <a:pPr marL="912812" lvl="1" indent="-514350">
              <a:buFont typeface="+mj-lt"/>
              <a:buAutoNum type="alphaUcPeriod"/>
            </a:pPr>
            <a:r>
              <a:rPr lang="en-US" altLang="en-US" dirty="0"/>
              <a:t>Private offer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E93260C4-D7BD-4872-8788-77BF9854A618}" type="slidenum">
              <a:rPr lang="en-US" altLang="en-US" smtClean="0"/>
              <a:pPr/>
              <a:t>16</a:t>
            </a:fld>
            <a:endParaRPr lang="en-US" altLang="en-US" dirty="0"/>
          </a:p>
        </p:txBody>
      </p:sp>
    </p:spTree>
    <p:extLst>
      <p:ext uri="{BB962C8B-B14F-4D97-AF65-F5344CB8AC3E}">
        <p14:creationId xmlns:p14="http://schemas.microsoft.com/office/powerpoint/2010/main" val="3787983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Invitation to Trade</a:t>
            </a:r>
          </a:p>
        </p:txBody>
      </p:sp>
      <p:sp>
        <p:nvSpPr>
          <p:cNvPr id="27651" name="Rectangle 3"/>
          <p:cNvSpPr>
            <a:spLocks noGrp="1" noChangeArrowheads="1"/>
          </p:cNvSpPr>
          <p:nvPr>
            <p:ph type="body" idx="1"/>
          </p:nvPr>
        </p:nvSpPr>
        <p:spPr/>
        <p:txBody>
          <a:bodyPr/>
          <a:lstStyle/>
          <a:p>
            <a:r>
              <a:rPr lang="en-US" altLang="en-US" dirty="0"/>
              <a:t>An announcement published to reach many persons for the purpose of creating interest and attracting responses</a:t>
            </a:r>
            <a:endParaRPr lang="en-US" altLang="en-US" sz="1000" dirty="0"/>
          </a:p>
          <a:p>
            <a:r>
              <a:rPr lang="en-US" b="1" dirty="0"/>
              <a:t>List price </a:t>
            </a:r>
            <a:r>
              <a:rPr lang="en-US" dirty="0"/>
              <a:t>for a property</a:t>
            </a:r>
          </a:p>
          <a:p>
            <a:pPr lvl="1"/>
            <a:r>
              <a:rPr lang="en-US" dirty="0"/>
              <a:t>A common invitation to trade</a:t>
            </a:r>
          </a:p>
          <a:p>
            <a:pPr lvl="1"/>
            <a:r>
              <a:rPr lang="en-US" dirty="0"/>
              <a:t>Price that the seller asks initially when the property is placed on the market</a:t>
            </a: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04EAA154-773A-48E3-9D82-BFB82B6B85C7}" type="slidenum">
              <a:rPr lang="en-US" altLang="en-US" smtClean="0"/>
              <a:pPr/>
              <a:t>17</a:t>
            </a:fld>
            <a:endParaRPr lang="en-US" altLang="en-US" dirty="0"/>
          </a:p>
        </p:txBody>
      </p:sp>
    </p:spTree>
    <p:extLst>
      <p:ext uri="{BB962C8B-B14F-4D97-AF65-F5344CB8AC3E}">
        <p14:creationId xmlns:p14="http://schemas.microsoft.com/office/powerpoint/2010/main" val="37980536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Auction</a:t>
            </a:r>
          </a:p>
        </p:txBody>
      </p:sp>
      <p:sp>
        <p:nvSpPr>
          <p:cNvPr id="28675" name="Rectangle 3"/>
          <p:cNvSpPr>
            <a:spLocks noGrp="1" noChangeArrowheads="1"/>
          </p:cNvSpPr>
          <p:nvPr>
            <p:ph type="body" idx="1"/>
          </p:nvPr>
        </p:nvSpPr>
        <p:spPr/>
        <p:txBody>
          <a:bodyPr/>
          <a:lstStyle/>
          <a:p>
            <a:r>
              <a:rPr lang="en-US" altLang="en-US" dirty="0"/>
              <a:t>A sale that is open to the public, during which potential buyers compete for the right to purchase certain items by placing higher and higher bids until the highest bid is reached and the auctioneer accepts on behalf of the seller</a:t>
            </a:r>
          </a:p>
          <a:p>
            <a:r>
              <a:rPr lang="en-US" altLang="en-US" dirty="0"/>
              <a:t>Types</a:t>
            </a:r>
          </a:p>
          <a:p>
            <a:pPr lvl="1"/>
            <a:r>
              <a:rPr lang="en-US" altLang="en-US" b="1" dirty="0"/>
              <a:t>Auction with reserve</a:t>
            </a:r>
          </a:p>
          <a:p>
            <a:pPr lvl="1"/>
            <a:r>
              <a:rPr lang="en-US" altLang="en-US" b="1" dirty="0"/>
              <a:t>Auction without reserve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7F7120AC-F2CA-4BD0-9B74-03EFD4C987B0}" type="slidenum">
              <a:rPr lang="en-US" altLang="en-US" smtClean="0"/>
              <a:pPr/>
              <a:t>18</a:t>
            </a:fld>
            <a:endParaRPr lang="en-US" altLang="en-US" dirty="0"/>
          </a:p>
        </p:txBody>
      </p:sp>
    </p:spTree>
    <p:extLst>
      <p:ext uri="{BB962C8B-B14F-4D97-AF65-F5344CB8AC3E}">
        <p14:creationId xmlns:p14="http://schemas.microsoft.com/office/powerpoint/2010/main" val="5647856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p:txBody>
          <a:bodyPr/>
          <a:lstStyle/>
          <a:p>
            <a:r>
              <a:rPr lang="en-US" altLang="en-US" dirty="0"/>
              <a:t>Bait-and-Switch Confidence Game</a:t>
            </a:r>
          </a:p>
        </p:txBody>
      </p:sp>
      <p:sp>
        <p:nvSpPr>
          <p:cNvPr id="29699" name="Rectangle 5"/>
          <p:cNvSpPr>
            <a:spLocks noGrp="1" noChangeArrowheads="1"/>
          </p:cNvSpPr>
          <p:nvPr>
            <p:ph type="body" idx="1"/>
          </p:nvPr>
        </p:nvSpPr>
        <p:spPr/>
        <p:txBody>
          <a:bodyPr/>
          <a:lstStyle/>
          <a:p>
            <a:r>
              <a:rPr lang="en-US" altLang="en-US" dirty="0"/>
              <a:t>A deliberately deceptive practice that entices buyers into a place of business when the seller actually has no intention of selling the item at the price stated in the advertisement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46EE7C27-078C-4E0A-9600-E478218A3213}" type="slidenum">
              <a:rPr lang="en-US" altLang="en-US" smtClean="0"/>
              <a:pPr/>
              <a:t>19</a:t>
            </a:fld>
            <a:endParaRPr lang="en-US" altLang="en-US" dirty="0"/>
          </a:p>
        </p:txBody>
      </p:sp>
    </p:spTree>
    <p:extLst>
      <p:ext uri="{BB962C8B-B14F-4D97-AF65-F5344CB8AC3E}">
        <p14:creationId xmlns:p14="http://schemas.microsoft.com/office/powerpoint/2010/main" val="2352129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lstStyle/>
          <a:p>
            <a:pPr marL="514350" indent="-514350">
              <a:buFont typeface="+mj-lt"/>
              <a:buAutoNum type="arabicPeriod"/>
            </a:pPr>
            <a:r>
              <a:rPr lang="en-US" altLang="en-US" dirty="0"/>
              <a:t>Define mutual assent</a:t>
            </a:r>
          </a:p>
          <a:p>
            <a:pPr marL="514350" indent="-514350">
              <a:buFont typeface="+mj-lt"/>
              <a:buAutoNum type="arabicPeriod"/>
            </a:pPr>
            <a:r>
              <a:rPr lang="en-US" altLang="en-US" dirty="0"/>
              <a:t>Identify the elements of an offer</a:t>
            </a:r>
          </a:p>
          <a:p>
            <a:pPr marL="514350" indent="-514350">
              <a:buFont typeface="+mj-lt"/>
              <a:buAutoNum type="arabicPeriod"/>
            </a:pPr>
            <a:r>
              <a:rPr lang="en-US" altLang="en-US" dirty="0"/>
              <a:t>Explain the UCC’s concept of offer in contract law</a:t>
            </a:r>
          </a:p>
          <a:p>
            <a:pPr marL="514350" indent="-514350">
              <a:buFont typeface="+mj-lt"/>
              <a:buAutoNum type="arabicPeriod"/>
            </a:pPr>
            <a:r>
              <a:rPr lang="en-US" altLang="en-US" dirty="0"/>
              <a:t>Explain the nature of acceptance</a:t>
            </a:r>
          </a:p>
          <a:p>
            <a:pPr marL="514350" indent="-514350">
              <a:buFont typeface="+mj-lt"/>
              <a:buAutoNum type="arabicPeriod"/>
            </a:pPr>
            <a:r>
              <a:rPr lang="en-US" altLang="en-US" dirty="0"/>
              <a:t>Define the mirror image rule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54A5A5BC-CE56-4536-B4EC-21E3FFC5B431}" type="slidenum">
              <a:rPr lang="en-US" altLang="en-US" smtClean="0"/>
              <a:pPr/>
              <a:t>2</a:t>
            </a:fld>
            <a:endParaRPr lang="en-US" altLang="en-US" dirty="0"/>
          </a:p>
        </p:txBody>
      </p:sp>
    </p:spTree>
    <p:extLst>
      <p:ext uri="{BB962C8B-B14F-4D97-AF65-F5344CB8AC3E}">
        <p14:creationId xmlns:p14="http://schemas.microsoft.com/office/powerpoint/2010/main" val="30193181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Acceptance of an Offer</a:t>
            </a:r>
          </a:p>
        </p:txBody>
      </p:sp>
      <p:sp>
        <p:nvSpPr>
          <p:cNvPr id="30723" name="Rectangle 3"/>
          <p:cNvSpPr>
            <a:spLocks noGrp="1" noChangeArrowheads="1"/>
          </p:cNvSpPr>
          <p:nvPr>
            <p:ph type="body" idx="1"/>
          </p:nvPr>
        </p:nvSpPr>
        <p:spPr/>
        <p:txBody>
          <a:bodyPr/>
          <a:lstStyle/>
          <a:p>
            <a:r>
              <a:rPr lang="en-US" altLang="en-US" dirty="0"/>
              <a:t>The offeree agrees to be bound by the terms set up by the offeror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FB392064-7954-4CE6-928A-2885CF0FEEAF}" type="slidenum">
              <a:rPr lang="en-US" altLang="en-US" smtClean="0"/>
              <a:pPr/>
              <a:t>20</a:t>
            </a:fld>
            <a:endParaRPr lang="en-US" altLang="en-US" dirty="0"/>
          </a:p>
        </p:txBody>
      </p:sp>
    </p:spTree>
    <p:extLst>
      <p:ext uri="{BB962C8B-B14F-4D97-AF65-F5344CB8AC3E}">
        <p14:creationId xmlns:p14="http://schemas.microsoft.com/office/powerpoint/2010/main" val="1898478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Conditions of Performance</a:t>
            </a:r>
          </a:p>
        </p:txBody>
      </p:sp>
      <p:sp>
        <p:nvSpPr>
          <p:cNvPr id="3" name="Content Placeholder 2"/>
          <p:cNvSpPr>
            <a:spLocks noGrp="1"/>
          </p:cNvSpPr>
          <p:nvPr>
            <p:ph idx="1"/>
          </p:nvPr>
        </p:nvSpPr>
        <p:spPr/>
        <p:txBody>
          <a:bodyPr>
            <a:normAutofit/>
          </a:bodyPr>
          <a:lstStyle/>
          <a:p>
            <a:r>
              <a:rPr lang="en-US" b="1" dirty="0"/>
              <a:t>Condition precedent </a:t>
            </a:r>
          </a:p>
          <a:p>
            <a:pPr lvl="1"/>
            <a:r>
              <a:rPr lang="en-US" dirty="0"/>
              <a:t>Requires the performance of certain acts or promises before the other party is obligated to pay money or provide any other agreed to consideration</a:t>
            </a:r>
          </a:p>
          <a:p>
            <a:r>
              <a:rPr lang="en-US" b="1" dirty="0"/>
              <a:t>Condition concurrent </a:t>
            </a:r>
          </a:p>
          <a:p>
            <a:pPr lvl="1"/>
            <a:r>
              <a:rPr lang="en-US" dirty="0"/>
              <a:t>Requires both parties to perform at the same time </a:t>
            </a:r>
          </a:p>
          <a:p>
            <a:r>
              <a:rPr lang="en-US" b="1" dirty="0"/>
              <a:t>Condition subsequent </a:t>
            </a:r>
          </a:p>
          <a:p>
            <a:pPr lvl="1"/>
            <a:r>
              <a:rPr lang="en-US" dirty="0"/>
              <a:t>Parties agree that the contract will be terminated when a prescribed event occurs or does not occur</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r>
              <a:rPr lang="en-US" dirty="0"/>
              <a:t>8-</a:t>
            </a:r>
            <a:fld id="{73CA63B2-227D-4B49-B103-A4A153FC1C24}" type="slidenum">
              <a:rPr lang="en-US" smtClean="0"/>
              <a:t>21</a:t>
            </a:fld>
            <a:endParaRPr lang="en-US" dirty="0"/>
          </a:p>
        </p:txBody>
      </p:sp>
    </p:spTree>
    <p:extLst>
      <p:ext uri="{BB962C8B-B14F-4D97-AF65-F5344CB8AC3E}">
        <p14:creationId xmlns:p14="http://schemas.microsoft.com/office/powerpoint/2010/main" val="4721566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r>
              <a:rPr lang="en-US" altLang="en-US" dirty="0"/>
              <a:t>Communication of Acceptance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1"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8-</a:t>
            </a:r>
            <a:fld id="{10DE6CFE-0BA4-4CC0-9425-25F437939A69}" type="slidenum">
              <a:rPr lang="en-US" altLang="en-US"/>
              <a:pPr eaLnBrk="1" hangingPunct="1"/>
              <a:t>22</a:t>
            </a:fld>
            <a:endParaRPr lang="en-US" altLang="en-US" dirty="0"/>
          </a:p>
        </p:txBody>
      </p:sp>
      <p:pic>
        <p:nvPicPr>
          <p:cNvPr id="5" name="Picture 4" descr="Communication of acceptance&#10;&#10;Method Used  Legal Effect&#10;Face-to-face communication Acceptance is complete and effective when offeror hears the &#10;words of acceptance.&#10;Telephone communication Acceptance is complete and effective when offeror hears the &#10;words of acceptance.&#10;Text messages   Acceptance is complete when text message is sent, if offeror &#10;has asked for a text response. If not, the acceptance is &#10;complete when sent, only if a text message is faster than the &#10;requested method.&#10;Authorized means of   Acceptance is complete and effective when given by that &#10;communication    same medium (e.g., mailed offer is accepted when &#10;acceptance is dropped in the mail).&#10;Acceptance improperly  Acceptance is complete and effective when it actually &#10;dispatched  reaches offeror.">
            <a:extLst>
              <a:ext uri="{FF2B5EF4-FFF2-40B4-BE49-F238E27FC236}">
                <a16:creationId xmlns:a16="http://schemas.microsoft.com/office/drawing/2014/main" id="{EE8C1BF2-68C0-4308-AEEE-7FC52C5F60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5727" y="1965017"/>
            <a:ext cx="7206328" cy="4269083"/>
          </a:xfrm>
          <a:prstGeom prst="rect">
            <a:avLst/>
          </a:prstGeom>
        </p:spPr>
      </p:pic>
    </p:spTree>
    <p:extLst>
      <p:ext uri="{BB962C8B-B14F-4D97-AF65-F5344CB8AC3E}">
        <p14:creationId xmlns:p14="http://schemas.microsoft.com/office/powerpoint/2010/main" val="4058062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Communication and the Uniform Commercial Code (UCC)</a:t>
            </a:r>
          </a:p>
        </p:txBody>
      </p:sp>
      <p:sp>
        <p:nvSpPr>
          <p:cNvPr id="33795" name="Rectangle 3"/>
          <p:cNvSpPr>
            <a:spLocks noGrp="1" noChangeArrowheads="1"/>
          </p:cNvSpPr>
          <p:nvPr>
            <p:ph type="body" idx="1"/>
          </p:nvPr>
        </p:nvSpPr>
        <p:spPr/>
        <p:txBody>
          <a:bodyPr/>
          <a:lstStyle/>
          <a:p>
            <a:r>
              <a:rPr lang="en-US" dirty="0"/>
              <a:t>Uniform Commercial Code </a:t>
            </a:r>
          </a:p>
          <a:p>
            <a:pPr lvl="1"/>
            <a:r>
              <a:rPr lang="en-US" dirty="0"/>
              <a:t>Asserts that a contract comes into existence if any reasonable means is used to communicate the acceptance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DD823945-3C4E-4846-AC37-412062923263}" type="slidenum">
              <a:rPr lang="en-US" altLang="en-US" smtClean="0"/>
              <a:pPr/>
              <a:t>23</a:t>
            </a:fld>
            <a:endParaRPr lang="en-US" altLang="en-US" dirty="0"/>
          </a:p>
        </p:txBody>
      </p:sp>
    </p:spTree>
    <p:extLst>
      <p:ext uri="{BB962C8B-B14F-4D97-AF65-F5344CB8AC3E}">
        <p14:creationId xmlns:p14="http://schemas.microsoft.com/office/powerpoint/2010/main" val="14366369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Acceptance of an Offer</a:t>
            </a:r>
          </a:p>
        </p:txBody>
      </p:sp>
      <p:sp>
        <p:nvSpPr>
          <p:cNvPr id="33795" name="Rectangle 3"/>
          <p:cNvSpPr>
            <a:spLocks noGrp="1" noChangeArrowheads="1"/>
          </p:cNvSpPr>
          <p:nvPr>
            <p:ph type="body" idx="1"/>
          </p:nvPr>
        </p:nvSpPr>
        <p:spPr/>
        <p:txBody>
          <a:bodyPr/>
          <a:lstStyle/>
          <a:p>
            <a:r>
              <a:rPr lang="en-US" b="1" dirty="0"/>
              <a:t>Unequivocal acceptance</a:t>
            </a:r>
          </a:p>
          <a:p>
            <a:pPr lvl="1"/>
            <a:r>
              <a:rPr lang="en-US" dirty="0"/>
              <a:t>The mirror image rule</a:t>
            </a:r>
          </a:p>
          <a:p>
            <a:pPr lvl="1"/>
            <a:r>
              <a:rPr lang="en-US" dirty="0"/>
              <a:t>Counteroffers under the UCC</a:t>
            </a:r>
          </a:p>
          <a:p>
            <a:r>
              <a:rPr lang="en-US" b="1" dirty="0"/>
              <a:t>Implied acceptance</a:t>
            </a:r>
          </a:p>
          <a:p>
            <a:pPr lvl="1"/>
            <a:r>
              <a:rPr lang="en-US" dirty="0"/>
              <a:t>Mailing of Unordered Merchandise</a:t>
            </a:r>
          </a:p>
          <a:p>
            <a:r>
              <a:rPr lang="en-US" b="1" dirty="0"/>
              <a:t>Silence as acceptance</a:t>
            </a:r>
          </a:p>
          <a:p>
            <a:endParaRPr 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DD823945-3C4E-4846-AC37-412062923263}" type="slidenum">
              <a:rPr lang="en-US" altLang="en-US" smtClean="0"/>
              <a:pPr/>
              <a:t>24</a:t>
            </a:fld>
            <a:endParaRPr lang="en-US" altLang="en-US" dirty="0"/>
          </a:p>
        </p:txBody>
      </p:sp>
    </p:spTree>
    <p:extLst>
      <p:ext uri="{BB962C8B-B14F-4D97-AF65-F5344CB8AC3E}">
        <p14:creationId xmlns:p14="http://schemas.microsoft.com/office/powerpoint/2010/main" val="30370829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dirty="0"/>
              <a:t>Unequivocal Acceptance</a:t>
            </a:r>
          </a:p>
        </p:txBody>
      </p:sp>
      <p:sp>
        <p:nvSpPr>
          <p:cNvPr id="34819" name="Rectangle 5"/>
          <p:cNvSpPr>
            <a:spLocks noGrp="1" noChangeArrowheads="1"/>
          </p:cNvSpPr>
          <p:nvPr>
            <p:ph type="body" idx="1"/>
          </p:nvPr>
        </p:nvSpPr>
        <p:spPr/>
        <p:txBody>
          <a:bodyPr/>
          <a:lstStyle/>
          <a:p>
            <a:r>
              <a:rPr lang="en-US" altLang="en-US" b="1" dirty="0"/>
              <a:t>Mirror image rule </a:t>
            </a:r>
          </a:p>
          <a:p>
            <a:pPr lvl="1"/>
            <a:r>
              <a:rPr lang="en-US" altLang="en-US" dirty="0"/>
              <a:t>The terms as stated in the acceptance must exactly “mirror” the terms in the offer</a:t>
            </a:r>
          </a:p>
          <a:p>
            <a:r>
              <a:rPr lang="en-US" altLang="en-US" b="1" dirty="0"/>
              <a:t>Counteroffer </a:t>
            </a:r>
          </a:p>
          <a:p>
            <a:pPr lvl="1"/>
            <a:r>
              <a:rPr lang="en-US" altLang="en-US" dirty="0"/>
              <a:t>A response to an offer in which the terms of the original offer are changed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21AC8EC4-51B8-415C-B8B9-E7062B484880}" type="slidenum">
              <a:rPr lang="en-US" altLang="en-US" smtClean="0"/>
              <a:pPr/>
              <a:t>25</a:t>
            </a:fld>
            <a:endParaRPr lang="en-US" altLang="en-US" dirty="0"/>
          </a:p>
        </p:txBody>
      </p:sp>
    </p:spTree>
    <p:extLst>
      <p:ext uri="{BB962C8B-B14F-4D97-AF65-F5344CB8AC3E}">
        <p14:creationId xmlns:p14="http://schemas.microsoft.com/office/powerpoint/2010/main" val="3665358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dirty="0"/>
              <a:t>Counteroffers under the UCC</a:t>
            </a:r>
          </a:p>
        </p:txBody>
      </p:sp>
      <p:sp>
        <p:nvSpPr>
          <p:cNvPr id="34819" name="Rectangle 5"/>
          <p:cNvSpPr>
            <a:spLocks noGrp="1" noChangeArrowheads="1"/>
          </p:cNvSpPr>
          <p:nvPr>
            <p:ph type="body" idx="1"/>
          </p:nvPr>
        </p:nvSpPr>
        <p:spPr/>
        <p:txBody>
          <a:bodyPr/>
          <a:lstStyle/>
          <a:p>
            <a:r>
              <a:rPr lang="en-US" dirty="0"/>
              <a:t>As long as there is a definite expression of acceptance, a contract will come into existence, even if an acceptance has different or additional terms</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21AC8EC4-51B8-415C-B8B9-E7062B484880}" type="slidenum">
              <a:rPr lang="en-US" altLang="en-US" smtClean="0"/>
              <a:pPr/>
              <a:t>26</a:t>
            </a:fld>
            <a:endParaRPr lang="en-US" altLang="en-US" dirty="0"/>
          </a:p>
        </p:txBody>
      </p:sp>
    </p:spTree>
    <p:extLst>
      <p:ext uri="{BB962C8B-B14F-4D97-AF65-F5344CB8AC3E}">
        <p14:creationId xmlns:p14="http://schemas.microsoft.com/office/powerpoint/2010/main" val="3193543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dirty="0"/>
              <a:t>Implied Acceptance</a:t>
            </a:r>
          </a:p>
        </p:txBody>
      </p:sp>
      <p:sp>
        <p:nvSpPr>
          <p:cNvPr id="34819" name="Rectangle 5"/>
          <p:cNvSpPr>
            <a:spLocks noGrp="1" noChangeArrowheads="1"/>
          </p:cNvSpPr>
          <p:nvPr>
            <p:ph type="body" idx="1"/>
          </p:nvPr>
        </p:nvSpPr>
        <p:spPr/>
        <p:txBody>
          <a:bodyPr/>
          <a:lstStyle/>
          <a:p>
            <a:r>
              <a:rPr lang="en-US" dirty="0"/>
              <a:t>Actions and gestures may indicate an offeree’s willingness to enter into a binding agreement</a:t>
            </a:r>
          </a:p>
          <a:p>
            <a:r>
              <a:rPr lang="en-US" altLang="en-US" dirty="0"/>
              <a:t>Unordered merchandise</a:t>
            </a:r>
          </a:p>
          <a:p>
            <a:pPr lvl="1"/>
            <a:r>
              <a:rPr lang="en-US" altLang="en-US" dirty="0"/>
              <a:t>The receiver has no obligation to pay for or return the goods or to communicate with the sender in any way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21AC8EC4-51B8-415C-B8B9-E7062B484880}" type="slidenum">
              <a:rPr lang="en-US" altLang="en-US" smtClean="0"/>
              <a:pPr/>
              <a:t>27</a:t>
            </a:fld>
            <a:endParaRPr lang="en-US" altLang="en-US" dirty="0"/>
          </a:p>
        </p:txBody>
      </p:sp>
    </p:spTree>
    <p:extLst>
      <p:ext uri="{BB962C8B-B14F-4D97-AF65-F5344CB8AC3E}">
        <p14:creationId xmlns:p14="http://schemas.microsoft.com/office/powerpoint/2010/main" val="12731845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dirty="0"/>
              <a:t>Silence as Acceptance</a:t>
            </a:r>
          </a:p>
        </p:txBody>
      </p:sp>
      <p:sp>
        <p:nvSpPr>
          <p:cNvPr id="34819" name="Rectangle 5"/>
          <p:cNvSpPr>
            <a:spLocks noGrp="1" noChangeArrowheads="1"/>
          </p:cNvSpPr>
          <p:nvPr>
            <p:ph type="body" idx="1"/>
          </p:nvPr>
        </p:nvSpPr>
        <p:spPr/>
        <p:txBody>
          <a:bodyPr/>
          <a:lstStyle/>
          <a:p>
            <a:r>
              <a:rPr lang="en-US" dirty="0"/>
              <a:t>As a general rule, in most situations, the offeror cannot bind the offeree just by declaring that the offeree’s silence will signal an acceptance</a:t>
            </a:r>
          </a:p>
          <a:p>
            <a:pPr lvl="1"/>
            <a:r>
              <a:rPr lang="en-US" dirty="0"/>
              <a:t>However, there are exceptions </a:t>
            </a:r>
            <a:endParaRPr lang="en-US" altLang="en-US" dirty="0">
              <a:latin typeface="Arial" panose="020B0604020202020204" pitchFamily="34" charset="0"/>
            </a:endParaRP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21AC8EC4-51B8-415C-B8B9-E7062B484880}" type="slidenum">
              <a:rPr lang="en-US" altLang="en-US" smtClean="0"/>
              <a:pPr/>
              <a:t>28</a:t>
            </a:fld>
            <a:endParaRPr lang="en-US" altLang="en-US" dirty="0"/>
          </a:p>
        </p:txBody>
      </p:sp>
    </p:spTree>
    <p:extLst>
      <p:ext uri="{BB962C8B-B14F-4D97-AF65-F5344CB8AC3E}">
        <p14:creationId xmlns:p14="http://schemas.microsoft.com/office/powerpoint/2010/main" val="4812279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r>
              <a:rPr lang="en-US" altLang="en-US" dirty="0"/>
              <a:t>Rejection</a:t>
            </a:r>
          </a:p>
        </p:txBody>
      </p:sp>
      <p:sp>
        <p:nvSpPr>
          <p:cNvPr id="35843" name="Rectangle 5"/>
          <p:cNvSpPr>
            <a:spLocks noGrp="1" noChangeArrowheads="1"/>
          </p:cNvSpPr>
          <p:nvPr>
            <p:ph type="body" idx="1"/>
          </p:nvPr>
        </p:nvSpPr>
        <p:spPr/>
        <p:txBody>
          <a:bodyPr/>
          <a:lstStyle/>
          <a:p>
            <a:r>
              <a:rPr lang="en-US" altLang="en-US" b="1" dirty="0"/>
              <a:t>Rejection </a:t>
            </a:r>
          </a:p>
          <a:p>
            <a:pPr lvl="1"/>
            <a:r>
              <a:rPr lang="en-US" altLang="en-US" dirty="0"/>
              <a:t>Comes about when an offeree expresses or implies a refusal to accept an offer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5066ACDA-26EF-4886-9308-4BC2C230345C}" type="slidenum">
              <a:rPr lang="en-US" altLang="en-US" smtClean="0"/>
              <a:pPr/>
              <a:t>29</a:t>
            </a:fld>
            <a:endParaRPr lang="en-US" altLang="en-US" dirty="0"/>
          </a:p>
        </p:txBody>
      </p:sp>
    </p:spTree>
    <p:extLst>
      <p:ext uri="{BB962C8B-B14F-4D97-AF65-F5344CB8AC3E}">
        <p14:creationId xmlns:p14="http://schemas.microsoft.com/office/powerpoint/2010/main" val="2631262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50" indent="-514350">
              <a:buFont typeface="+mj-lt"/>
              <a:buAutoNum type="arabicPeriod" startAt="6"/>
            </a:pPr>
            <a:r>
              <a:rPr lang="en-US" altLang="en-US" dirty="0"/>
              <a:t>Explain the process of revocation</a:t>
            </a:r>
          </a:p>
          <a:p>
            <a:pPr marL="514350" indent="-514350">
              <a:buFont typeface="+mj-lt"/>
              <a:buAutoNum type="arabicPeriod" startAt="6"/>
            </a:pPr>
            <a:r>
              <a:rPr lang="en-US" altLang="en-US" dirty="0"/>
              <a:t>Identify those statutes that affect mutual assent in cyberspace</a:t>
            </a:r>
          </a:p>
          <a:p>
            <a:pPr marL="514350" indent="-514350">
              <a:buFont typeface="+mj-lt"/>
              <a:buAutoNum type="arabicPeriod" startAt="6"/>
            </a:pPr>
            <a:r>
              <a:rPr lang="en-US" altLang="en-US" dirty="0"/>
              <a:t>Explain the elements of fraud and misrepresentation</a:t>
            </a:r>
          </a:p>
          <a:p>
            <a:pPr marL="514350" indent="-514350">
              <a:buFont typeface="+mj-lt"/>
              <a:buAutoNum type="arabicPeriod" startAt="6"/>
            </a:pPr>
            <a:r>
              <a:rPr lang="en-US" altLang="en-US" dirty="0"/>
              <a:t>Identify the effects of mistake on mutual assent</a:t>
            </a:r>
          </a:p>
          <a:p>
            <a:pPr marL="514350" indent="-514350">
              <a:buFont typeface="+mj-lt"/>
              <a:buAutoNum type="arabicPeriod" startAt="6"/>
            </a:pPr>
            <a:r>
              <a:rPr lang="en-US" altLang="en-US" dirty="0"/>
              <a:t>Describe duress and undue influence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A0592D2F-485D-4675-80FE-364378F67468}" type="slidenum">
              <a:rPr lang="en-US" altLang="en-US" smtClean="0"/>
              <a:pPr/>
              <a:t>3</a:t>
            </a:fld>
            <a:endParaRPr lang="en-US" altLang="en-US" dirty="0"/>
          </a:p>
        </p:txBody>
      </p:sp>
    </p:spTree>
    <p:extLst>
      <p:ext uri="{BB962C8B-B14F-4D97-AF65-F5344CB8AC3E}">
        <p14:creationId xmlns:p14="http://schemas.microsoft.com/office/powerpoint/2010/main" val="39655877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Question</a:t>
            </a:r>
          </a:p>
        </p:txBody>
      </p:sp>
      <p:sp>
        <p:nvSpPr>
          <p:cNvPr id="36867" name="Rectangle 3"/>
          <p:cNvSpPr>
            <a:spLocks noGrp="1" noChangeArrowheads="1"/>
          </p:cNvSpPr>
          <p:nvPr>
            <p:ph type="body" idx="1"/>
          </p:nvPr>
        </p:nvSpPr>
        <p:spPr/>
        <p:txBody>
          <a:bodyPr/>
          <a:lstStyle/>
          <a:p>
            <a:r>
              <a:rPr lang="en-US" altLang="en-US" dirty="0"/>
              <a:t>What is the calling back of the offer by the offeror known as?</a:t>
            </a:r>
          </a:p>
          <a:p>
            <a:pPr marL="912812" lvl="1" indent="-514350">
              <a:buFont typeface="+mj-lt"/>
              <a:buAutoNum type="alphaUcPeriod"/>
            </a:pPr>
            <a:r>
              <a:rPr lang="en-US" altLang="en-US" dirty="0"/>
              <a:t>Revocation</a:t>
            </a:r>
          </a:p>
          <a:p>
            <a:pPr marL="912812" lvl="1" indent="-514350">
              <a:buFont typeface="+mj-lt"/>
              <a:buAutoNum type="alphaUcPeriod"/>
            </a:pPr>
            <a:r>
              <a:rPr lang="en-US" altLang="en-US" dirty="0"/>
              <a:t>Rejection</a:t>
            </a:r>
          </a:p>
          <a:p>
            <a:pPr marL="912812" lvl="1" indent="-514350">
              <a:buFont typeface="+mj-lt"/>
              <a:buAutoNum type="alphaUcPeriod"/>
            </a:pPr>
            <a:r>
              <a:rPr lang="en-US" altLang="en-US" dirty="0"/>
              <a:t>Affirmation</a:t>
            </a:r>
          </a:p>
          <a:p>
            <a:pPr marL="912812" lvl="1" indent="-514350">
              <a:buFont typeface="+mj-lt"/>
              <a:buAutoNum type="alphaUcPeriod"/>
            </a:pPr>
            <a:r>
              <a:rPr lang="en-US" altLang="en-US" dirty="0"/>
              <a:t>Orientation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2EAC6E1E-A30E-4DD6-A290-CEE3A836F4BB}" type="slidenum">
              <a:rPr lang="en-US" altLang="en-US" smtClean="0"/>
              <a:pPr/>
              <a:t>30</a:t>
            </a:fld>
            <a:endParaRPr lang="en-US" altLang="en-US" dirty="0"/>
          </a:p>
        </p:txBody>
      </p:sp>
    </p:spTree>
    <p:extLst>
      <p:ext uri="{BB962C8B-B14F-4D97-AF65-F5344CB8AC3E}">
        <p14:creationId xmlns:p14="http://schemas.microsoft.com/office/powerpoint/2010/main" val="1807446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Revocation</a:t>
            </a:r>
          </a:p>
        </p:txBody>
      </p:sp>
      <p:sp>
        <p:nvSpPr>
          <p:cNvPr id="37891" name="Rectangle 3"/>
          <p:cNvSpPr>
            <a:spLocks noGrp="1" noChangeArrowheads="1"/>
          </p:cNvSpPr>
          <p:nvPr>
            <p:ph type="body" idx="1"/>
          </p:nvPr>
        </p:nvSpPr>
        <p:spPr/>
        <p:txBody>
          <a:bodyPr/>
          <a:lstStyle/>
          <a:p>
            <a:r>
              <a:rPr lang="en-US" altLang="en-US" b="1" dirty="0"/>
              <a:t>Revocation </a:t>
            </a:r>
          </a:p>
          <a:p>
            <a:pPr lvl="1"/>
            <a:r>
              <a:rPr lang="en-US" altLang="en-US" dirty="0"/>
              <a:t>The calling back of the offer by the offeror</a:t>
            </a:r>
          </a:p>
          <a:p>
            <a:r>
              <a:rPr lang="en-US" altLang="en-US" dirty="0"/>
              <a:t>An offer may be revoked any time before it is accepted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F85ECB89-F72B-4F2D-A691-A3D5040CCE73}" type="slidenum">
              <a:rPr lang="en-US" altLang="en-US" smtClean="0"/>
              <a:pPr/>
              <a:t>31</a:t>
            </a:fld>
            <a:endParaRPr lang="en-US" altLang="en-US" dirty="0"/>
          </a:p>
        </p:txBody>
      </p:sp>
    </p:spTree>
    <p:extLst>
      <p:ext uri="{BB962C8B-B14F-4D97-AF65-F5344CB8AC3E}">
        <p14:creationId xmlns:p14="http://schemas.microsoft.com/office/powerpoint/2010/main" val="40988371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Question</a:t>
            </a:r>
          </a:p>
        </p:txBody>
      </p:sp>
      <p:sp>
        <p:nvSpPr>
          <p:cNvPr id="39939" name="Rectangle 3"/>
          <p:cNvSpPr>
            <a:spLocks noGrp="1" noChangeArrowheads="1"/>
          </p:cNvSpPr>
          <p:nvPr>
            <p:ph type="body" idx="1"/>
          </p:nvPr>
        </p:nvSpPr>
        <p:spPr/>
        <p:txBody>
          <a:bodyPr/>
          <a:lstStyle/>
          <a:p>
            <a:r>
              <a:rPr lang="en-US" altLang="en-US" dirty="0"/>
              <a:t>What is an agreement that binds an offeror to a promise to hold open an offer for a predetermined or reasonable length of time called?</a:t>
            </a:r>
          </a:p>
          <a:p>
            <a:pPr marL="912812" lvl="1" indent="-514350">
              <a:buFont typeface="+mj-lt"/>
              <a:buAutoNum type="alphaUcPeriod"/>
            </a:pPr>
            <a:r>
              <a:rPr lang="en-US" altLang="en-US" dirty="0"/>
              <a:t>Firm offer</a:t>
            </a:r>
          </a:p>
          <a:p>
            <a:pPr marL="912812" lvl="1" indent="-514350">
              <a:buFont typeface="+mj-lt"/>
              <a:buAutoNum type="alphaUcPeriod"/>
            </a:pPr>
            <a:r>
              <a:rPr lang="en-US" altLang="en-US" dirty="0"/>
              <a:t>Option contract</a:t>
            </a:r>
          </a:p>
          <a:p>
            <a:pPr marL="912812" lvl="1" indent="-514350">
              <a:buFont typeface="+mj-lt"/>
              <a:buAutoNum type="alphaUcPeriod"/>
            </a:pPr>
            <a:r>
              <a:rPr lang="en-US" altLang="en-US" dirty="0"/>
              <a:t>Lease option</a:t>
            </a:r>
          </a:p>
          <a:p>
            <a:pPr marL="912812" lvl="1" indent="-514350">
              <a:buFont typeface="+mj-lt"/>
              <a:buAutoNum type="alphaUcPeriod"/>
            </a:pPr>
            <a:r>
              <a:rPr lang="en-US" altLang="en-US" dirty="0"/>
              <a:t>Private auction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903F89BF-A514-4F85-9E31-1FC2C9515CB3}" type="slidenum">
              <a:rPr lang="en-US" altLang="en-US" smtClean="0"/>
              <a:pPr/>
              <a:t>32</a:t>
            </a:fld>
            <a:endParaRPr lang="en-US" altLang="en-US" dirty="0"/>
          </a:p>
        </p:txBody>
      </p:sp>
    </p:spTree>
    <p:extLst>
      <p:ext uri="{BB962C8B-B14F-4D97-AF65-F5344CB8AC3E}">
        <p14:creationId xmlns:p14="http://schemas.microsoft.com/office/powerpoint/2010/main" val="19575563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Option Contract</a:t>
            </a:r>
          </a:p>
        </p:txBody>
      </p:sp>
      <p:sp>
        <p:nvSpPr>
          <p:cNvPr id="40963" name="Rectangle 3"/>
          <p:cNvSpPr>
            <a:spLocks noGrp="1" noChangeArrowheads="1"/>
          </p:cNvSpPr>
          <p:nvPr>
            <p:ph type="body" idx="1"/>
          </p:nvPr>
        </p:nvSpPr>
        <p:spPr/>
        <p:txBody>
          <a:bodyPr/>
          <a:lstStyle/>
          <a:p>
            <a:r>
              <a:rPr lang="en-US" altLang="en-US" dirty="0"/>
              <a:t>An agreement that binds an offeror to a promise to hold open an offer for a predetermined or a reasonable length of time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B828E9FE-CE77-4C58-BE16-845C66697A41}" type="slidenum">
              <a:rPr lang="en-US" altLang="en-US" smtClean="0"/>
              <a:pPr/>
              <a:t>33</a:t>
            </a:fld>
            <a:endParaRPr lang="en-US" altLang="en-US" dirty="0"/>
          </a:p>
        </p:txBody>
      </p:sp>
    </p:spTree>
    <p:extLst>
      <p:ext uri="{BB962C8B-B14F-4D97-AF65-F5344CB8AC3E}">
        <p14:creationId xmlns:p14="http://schemas.microsoft.com/office/powerpoint/2010/main" val="1975083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r>
              <a:rPr lang="en-US" altLang="en-US" dirty="0"/>
              <a:t>Firm Offer</a:t>
            </a:r>
          </a:p>
        </p:txBody>
      </p:sp>
      <p:sp>
        <p:nvSpPr>
          <p:cNvPr id="41987" name="Rectangle 5"/>
          <p:cNvSpPr>
            <a:spLocks noGrp="1" noChangeArrowheads="1"/>
          </p:cNvSpPr>
          <p:nvPr>
            <p:ph type="body" idx="1"/>
          </p:nvPr>
        </p:nvSpPr>
        <p:spPr/>
        <p:txBody>
          <a:bodyPr/>
          <a:lstStyle/>
          <a:p>
            <a:r>
              <a:rPr lang="en-US" altLang="en-US" dirty="0"/>
              <a:t>Created when a merchant agrees in writing to hold an offer open </a:t>
            </a:r>
          </a:p>
          <a:p>
            <a:r>
              <a:rPr lang="en-US" altLang="en-US" dirty="0"/>
              <a:t>Under this condition, no consideration is needed to hold that offer open </a:t>
            </a:r>
          </a:p>
          <a:p>
            <a:r>
              <a:rPr lang="en-US" altLang="en-US" dirty="0"/>
              <a:t>May be made for a specified period of time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E7DD62FC-9139-46E0-8D4D-BBCBE43BB1D1}" type="slidenum">
              <a:rPr lang="en-US" altLang="en-US" smtClean="0"/>
              <a:pPr/>
              <a:t>34</a:t>
            </a:fld>
            <a:endParaRPr lang="en-US" altLang="en-US" dirty="0"/>
          </a:p>
        </p:txBody>
      </p:sp>
    </p:spTree>
    <p:extLst>
      <p:ext uri="{BB962C8B-B14F-4D97-AF65-F5344CB8AC3E}">
        <p14:creationId xmlns:p14="http://schemas.microsoft.com/office/powerpoint/2010/main" val="18399950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Question</a:t>
            </a:r>
          </a:p>
        </p:txBody>
      </p:sp>
      <p:sp>
        <p:nvSpPr>
          <p:cNvPr id="43011" name="Rectangle 3"/>
          <p:cNvSpPr>
            <a:spLocks noGrp="1" noChangeArrowheads="1"/>
          </p:cNvSpPr>
          <p:nvPr>
            <p:ph type="body" idx="1"/>
          </p:nvPr>
        </p:nvSpPr>
        <p:spPr/>
        <p:txBody>
          <a:bodyPr/>
          <a:lstStyle/>
          <a:p>
            <a:r>
              <a:rPr lang="en-US" altLang="en-US" dirty="0"/>
              <a:t>Which contract permits a party to lease real property while at the same time hold an option to purchase that property?</a:t>
            </a:r>
          </a:p>
          <a:p>
            <a:pPr marL="912812" lvl="1" indent="-514350">
              <a:buFont typeface="+mj-lt"/>
              <a:buAutoNum type="alphaUcPeriod"/>
            </a:pPr>
            <a:r>
              <a:rPr lang="en-US" altLang="en-US" dirty="0"/>
              <a:t>Firm offer</a:t>
            </a:r>
          </a:p>
          <a:p>
            <a:pPr marL="912812" lvl="1" indent="-514350">
              <a:buFont typeface="+mj-lt"/>
              <a:buAutoNum type="alphaUcPeriod"/>
            </a:pPr>
            <a:r>
              <a:rPr lang="en-US" altLang="en-US" dirty="0"/>
              <a:t>Private offer</a:t>
            </a:r>
          </a:p>
          <a:p>
            <a:pPr marL="912812" lvl="1" indent="-514350">
              <a:buFont typeface="+mj-lt"/>
              <a:buAutoNum type="alphaUcPeriod"/>
            </a:pPr>
            <a:r>
              <a:rPr lang="en-US" altLang="en-US" dirty="0"/>
              <a:t>Lease option</a:t>
            </a:r>
          </a:p>
          <a:p>
            <a:pPr marL="912812" lvl="1" indent="-514350">
              <a:buFont typeface="+mj-lt"/>
              <a:buAutoNum type="alphaUcPeriod"/>
            </a:pPr>
            <a:r>
              <a:rPr lang="en-US" altLang="en-US" dirty="0"/>
              <a:t>Lease offer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40E88D54-7C09-4D51-A53E-42E65EB38FC5}" type="slidenum">
              <a:rPr lang="en-US" altLang="en-US" smtClean="0"/>
              <a:pPr/>
              <a:t>35</a:t>
            </a:fld>
            <a:endParaRPr lang="en-US" altLang="en-US" dirty="0"/>
          </a:p>
        </p:txBody>
      </p:sp>
    </p:spTree>
    <p:extLst>
      <p:ext uri="{BB962C8B-B14F-4D97-AF65-F5344CB8AC3E}">
        <p14:creationId xmlns:p14="http://schemas.microsoft.com/office/powerpoint/2010/main" val="13067322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Lease Options and Real Property</a:t>
            </a:r>
          </a:p>
        </p:txBody>
      </p:sp>
      <p:sp>
        <p:nvSpPr>
          <p:cNvPr id="44035" name="Rectangle 5"/>
          <p:cNvSpPr>
            <a:spLocks noGrp="1" noChangeArrowheads="1"/>
          </p:cNvSpPr>
          <p:nvPr>
            <p:ph type="body" idx="1"/>
          </p:nvPr>
        </p:nvSpPr>
        <p:spPr/>
        <p:txBody>
          <a:bodyPr/>
          <a:lstStyle/>
          <a:p>
            <a:r>
              <a:rPr lang="en-US" altLang="en-US" b="1" dirty="0"/>
              <a:t>Lease option </a:t>
            </a:r>
          </a:p>
          <a:p>
            <a:pPr lvl="1"/>
            <a:r>
              <a:rPr lang="en-US" altLang="en-US" dirty="0"/>
              <a:t>A contract that permits a party to lease real property while at the same time hold an option to purchase that property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43EBB771-611F-4012-A9A3-9B723581CBE3}" type="slidenum">
              <a:rPr lang="en-US" altLang="en-US" smtClean="0"/>
              <a:pPr/>
              <a:t>36</a:t>
            </a:fld>
            <a:endParaRPr lang="en-US" altLang="en-US" dirty="0"/>
          </a:p>
        </p:txBody>
      </p:sp>
    </p:spTree>
    <p:extLst>
      <p:ext uri="{BB962C8B-B14F-4D97-AF65-F5344CB8AC3E}">
        <p14:creationId xmlns:p14="http://schemas.microsoft.com/office/powerpoint/2010/main" val="24183919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r>
              <a:rPr lang="en-US" altLang="en-US" dirty="0"/>
              <a:t>Mutual Assent in Cyberspace</a:t>
            </a:r>
          </a:p>
        </p:txBody>
      </p:sp>
      <p:sp>
        <p:nvSpPr>
          <p:cNvPr id="45059" name="Rectangle 5"/>
          <p:cNvSpPr>
            <a:spLocks noGrp="1" noChangeArrowheads="1"/>
          </p:cNvSpPr>
          <p:nvPr>
            <p:ph idx="1"/>
          </p:nvPr>
        </p:nvSpPr>
        <p:spPr/>
        <p:txBody>
          <a:bodyPr/>
          <a:lstStyle/>
          <a:p>
            <a:r>
              <a:rPr lang="en-US" dirty="0"/>
              <a:t>Cyber-law helps integrate the use of computers with the orthodox operation of the legal complex adaptive system (CAS)</a:t>
            </a:r>
            <a:endParaRPr lang="en-US" altLang="en-US" b="1" dirty="0"/>
          </a:p>
          <a:p>
            <a:r>
              <a:rPr lang="en-US" altLang="en-US" b="1" dirty="0"/>
              <a:t>Cyber-contracts </a:t>
            </a:r>
            <a:r>
              <a:rPr lang="en-US" altLang="en-US" dirty="0"/>
              <a:t>or</a:t>
            </a:r>
            <a:r>
              <a:rPr lang="en-US" altLang="en-US" b="1" dirty="0"/>
              <a:t> electronic contracts (e-contracts) </a:t>
            </a:r>
          </a:p>
          <a:p>
            <a:pPr lvl="1"/>
            <a:r>
              <a:rPr lang="en-US" altLang="en-US" dirty="0"/>
              <a:t>Contracts that are made with computers or that involve computer-related products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0130C20F-D426-43EC-93B4-69B585D1D2CF}" type="slidenum">
              <a:rPr lang="en-US" altLang="en-US" smtClean="0"/>
              <a:pPr/>
              <a:t>37</a:t>
            </a:fld>
            <a:endParaRPr lang="en-US" altLang="en-US" dirty="0"/>
          </a:p>
        </p:txBody>
      </p:sp>
    </p:spTree>
    <p:extLst>
      <p:ext uri="{BB962C8B-B14F-4D97-AF65-F5344CB8AC3E}">
        <p14:creationId xmlns:p14="http://schemas.microsoft.com/office/powerpoint/2010/main" val="29460185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Mutual Assent in Cyberspace</a:t>
            </a:r>
          </a:p>
        </p:txBody>
      </p:sp>
      <p:sp>
        <p:nvSpPr>
          <p:cNvPr id="46083" name="Rectangle 3"/>
          <p:cNvSpPr>
            <a:spLocks noGrp="1" noChangeArrowheads="1"/>
          </p:cNvSpPr>
          <p:nvPr>
            <p:ph idx="1"/>
          </p:nvPr>
        </p:nvSpPr>
        <p:spPr/>
        <p:txBody>
          <a:bodyPr>
            <a:normAutofit/>
          </a:bodyPr>
          <a:lstStyle/>
          <a:p>
            <a:r>
              <a:rPr lang="en-US" altLang="en-US" dirty="0"/>
              <a:t>The E-Sign Act</a:t>
            </a:r>
            <a:endParaRPr lang="en-US" dirty="0"/>
          </a:p>
          <a:p>
            <a:r>
              <a:rPr lang="en-US" dirty="0"/>
              <a:t>The Fair and Accurate Credit Transactions Act </a:t>
            </a:r>
            <a:endParaRPr lang="en-US" altLang="en-US" dirty="0"/>
          </a:p>
          <a:p>
            <a:r>
              <a:rPr lang="en-US" altLang="en-US" dirty="0"/>
              <a:t>The Uniform Electronic Transactions Act</a:t>
            </a:r>
          </a:p>
          <a:p>
            <a:r>
              <a:rPr lang="en-US" altLang="en-US" dirty="0"/>
              <a:t>The Uniform Computer Information Transactions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BA428C2F-2DB6-484A-8B06-BC49DCCC5A06}" type="slidenum">
              <a:rPr lang="en-US" altLang="en-US" smtClean="0"/>
              <a:pPr/>
              <a:t>38</a:t>
            </a:fld>
            <a:endParaRPr lang="en-US" altLang="en-US" dirty="0"/>
          </a:p>
        </p:txBody>
      </p:sp>
    </p:spTree>
    <p:extLst>
      <p:ext uri="{BB962C8B-B14F-4D97-AF65-F5344CB8AC3E}">
        <p14:creationId xmlns:p14="http://schemas.microsoft.com/office/powerpoint/2010/main" val="13917945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Offer and Acceptance in Cyberspace</a:t>
            </a:r>
          </a:p>
        </p:txBody>
      </p:sp>
      <p:sp>
        <p:nvSpPr>
          <p:cNvPr id="47107" name="Rectangle 3"/>
          <p:cNvSpPr>
            <a:spLocks noGrp="1" noChangeArrowheads="1"/>
          </p:cNvSpPr>
          <p:nvPr>
            <p:ph idx="1"/>
          </p:nvPr>
        </p:nvSpPr>
        <p:spPr/>
        <p:txBody>
          <a:bodyPr>
            <a:noAutofit/>
          </a:bodyPr>
          <a:lstStyle/>
          <a:p>
            <a:r>
              <a:rPr lang="en-US" altLang="en-US" dirty="0"/>
              <a:t>A cyber-offeror should insert the following terms in his/her offer: </a:t>
            </a:r>
          </a:p>
          <a:p>
            <a:pPr marL="912812" lvl="1" indent="-514350"/>
            <a:r>
              <a:rPr lang="en-US" altLang="en-US" dirty="0"/>
              <a:t>Payment criteria</a:t>
            </a:r>
          </a:p>
          <a:p>
            <a:pPr marL="912812" lvl="1" indent="-514350"/>
            <a:r>
              <a:rPr lang="en-US" altLang="en-US" dirty="0"/>
              <a:t>Remedies that can be used by the offeree </a:t>
            </a:r>
          </a:p>
          <a:p>
            <a:pPr marL="912812" lvl="1" indent="-514350"/>
            <a:r>
              <a:rPr lang="en-US" altLang="en-US" dirty="0"/>
              <a:t>Refund policies</a:t>
            </a:r>
          </a:p>
          <a:p>
            <a:pPr marL="912812" lvl="1" indent="-514350"/>
            <a:r>
              <a:rPr lang="en-US" altLang="en-US" dirty="0"/>
              <a:t>Return procedures</a:t>
            </a:r>
          </a:p>
          <a:p>
            <a:pPr marL="912812" lvl="1" indent="-514350"/>
            <a:r>
              <a:rPr lang="en-US" altLang="en-US" dirty="0"/>
              <a:t>Dispute settlement instructions</a:t>
            </a:r>
          </a:p>
          <a:p>
            <a:pPr marL="912812" lvl="1" indent="-514350"/>
            <a:r>
              <a:rPr lang="en-US" altLang="en-US" dirty="0"/>
              <a:t>The applicability of cyber-signatures</a:t>
            </a:r>
          </a:p>
          <a:p>
            <a:pPr marL="912812" lvl="1" indent="-514350"/>
            <a:r>
              <a:rPr lang="en-US" altLang="en-US" dirty="0"/>
              <a:t>Liability disclaimers, if needed</a:t>
            </a:r>
          </a:p>
          <a:p>
            <a:pPr marL="912812" lvl="1" indent="-514350"/>
            <a:r>
              <a:rPr lang="en-US" altLang="en-US" dirty="0"/>
              <a:t>Provisions relating to the offeree’s manner of acceptance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9E674EFE-A89C-4461-B369-06F9A4E230F0}" type="slidenum">
              <a:rPr lang="en-US" altLang="en-US" smtClean="0"/>
              <a:pPr/>
              <a:t>39</a:t>
            </a:fld>
            <a:endParaRPr lang="en-US" altLang="en-US" dirty="0"/>
          </a:p>
        </p:txBody>
      </p:sp>
    </p:spTree>
    <p:extLst>
      <p:ext uri="{BB962C8B-B14F-4D97-AF65-F5344CB8AC3E}">
        <p14:creationId xmlns:p14="http://schemas.microsoft.com/office/powerpoint/2010/main" val="3565015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A(</a:t>
            </a:r>
            <a:r>
              <a:rPr lang="en-US" altLang="en-US"/>
              <a:t>n) __________ </a:t>
            </a:r>
            <a:r>
              <a:rPr lang="en-US" altLang="en-US" dirty="0"/>
              <a:t>is when both parties know what the terms are, and both have willingly agreed to be bound by those terms.</a:t>
            </a:r>
          </a:p>
          <a:p>
            <a:pPr marL="912812" lvl="1" indent="-514350">
              <a:buFont typeface="+mj-lt"/>
              <a:buAutoNum type="alphaUcPeriod"/>
            </a:pPr>
            <a:r>
              <a:rPr lang="en-US" altLang="en-US" dirty="0"/>
              <a:t>Agreement</a:t>
            </a:r>
          </a:p>
          <a:p>
            <a:pPr marL="912812" lvl="1" indent="-514350">
              <a:buFont typeface="+mj-lt"/>
              <a:buAutoNum type="alphaUcPeriod"/>
            </a:pPr>
            <a:r>
              <a:rPr lang="en-US" altLang="en-US" dirty="0"/>
              <a:t>Mutual assent</a:t>
            </a:r>
          </a:p>
          <a:p>
            <a:pPr marL="912812" lvl="1" indent="-514350">
              <a:buFont typeface="+mj-lt"/>
              <a:buAutoNum type="alphaUcPeriod"/>
            </a:pPr>
            <a:r>
              <a:rPr lang="en-US" altLang="en-US" dirty="0"/>
              <a:t>Shared agreement</a:t>
            </a:r>
          </a:p>
          <a:p>
            <a:pPr marL="912812" lvl="1" indent="-514350">
              <a:buFont typeface="+mj-lt"/>
              <a:buAutoNum type="alphaUcPeriod"/>
            </a:pPr>
            <a:r>
              <a:rPr lang="en-US" altLang="en-US" dirty="0"/>
              <a:t>Firm offer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19E80596-5A80-460C-8BC1-EC896BADAB0C}" type="slidenum">
              <a:rPr lang="en-US" altLang="en-US" smtClean="0"/>
              <a:pPr/>
              <a:t>4</a:t>
            </a:fld>
            <a:endParaRPr lang="en-US" altLang="en-US" dirty="0"/>
          </a:p>
        </p:txBody>
      </p:sp>
    </p:spTree>
    <p:extLst>
      <p:ext uri="{BB962C8B-B14F-4D97-AF65-F5344CB8AC3E}">
        <p14:creationId xmlns:p14="http://schemas.microsoft.com/office/powerpoint/2010/main" val="42374780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dirty="0"/>
              <a:t>Offer and Acceptance in Cyberspace</a:t>
            </a:r>
          </a:p>
        </p:txBody>
      </p:sp>
      <p:sp>
        <p:nvSpPr>
          <p:cNvPr id="48131" name="Content Placeholder 2"/>
          <p:cNvSpPr>
            <a:spLocks noGrp="1"/>
          </p:cNvSpPr>
          <p:nvPr>
            <p:ph idx="1"/>
          </p:nvPr>
        </p:nvSpPr>
        <p:spPr/>
        <p:txBody>
          <a:bodyPr/>
          <a:lstStyle/>
          <a:p>
            <a:r>
              <a:rPr lang="en-US" altLang="en-US" dirty="0"/>
              <a:t>Types of cybercontracts</a:t>
            </a:r>
          </a:p>
          <a:p>
            <a:pPr lvl="1"/>
            <a:r>
              <a:rPr lang="en-US" altLang="en-US" b="1" dirty="0" err="1"/>
              <a:t>Browsewrap</a:t>
            </a:r>
            <a:r>
              <a:rPr lang="en-US" altLang="en-US" b="1" dirty="0"/>
              <a:t> contracts</a:t>
            </a:r>
          </a:p>
          <a:p>
            <a:pPr lvl="1"/>
            <a:r>
              <a:rPr lang="en-US" altLang="en-US" b="1" dirty="0"/>
              <a:t>Clickwrap agreements </a:t>
            </a:r>
            <a:r>
              <a:rPr lang="en-US" altLang="en-US" dirty="0"/>
              <a:t>or </a:t>
            </a:r>
            <a:r>
              <a:rPr lang="en-US" altLang="en-US" dirty="0" err="1"/>
              <a:t>shrinkwrap</a:t>
            </a:r>
            <a:r>
              <a:rPr lang="en-US" altLang="en-US" dirty="0"/>
              <a:t> agreements</a:t>
            </a:r>
          </a:p>
          <a:p>
            <a:r>
              <a:rPr lang="en-US" altLang="en-US" dirty="0"/>
              <a:t>Common clauses in clickwrap agreements</a:t>
            </a:r>
          </a:p>
          <a:p>
            <a:pPr lvl="1"/>
            <a:r>
              <a:rPr lang="en-US" altLang="en-US" b="1" dirty="0"/>
              <a:t>Arbitration clause</a:t>
            </a:r>
          </a:p>
          <a:p>
            <a:pPr lvl="1"/>
            <a:r>
              <a:rPr lang="en-US" altLang="en-US" b="1" dirty="0"/>
              <a:t>Forum selection clause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CCF88044-5F36-4D6F-8E4E-C47DDECF9F5F}" type="slidenum">
              <a:rPr lang="en-US" altLang="en-US" smtClean="0"/>
              <a:pPr/>
              <a:t>40</a:t>
            </a:fld>
            <a:endParaRPr lang="en-US" altLang="en-US" dirty="0"/>
          </a:p>
        </p:txBody>
      </p:sp>
    </p:spTree>
    <p:extLst>
      <p:ext uri="{BB962C8B-B14F-4D97-AF65-F5344CB8AC3E}">
        <p14:creationId xmlns:p14="http://schemas.microsoft.com/office/powerpoint/2010/main" val="41607240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dirty="0"/>
              <a:t>Destruction of Mutual Assent: Fraud</a:t>
            </a:r>
          </a:p>
        </p:txBody>
      </p:sp>
      <p:sp>
        <p:nvSpPr>
          <p:cNvPr id="49155" name="Content Placeholder 2"/>
          <p:cNvSpPr>
            <a:spLocks noGrp="1"/>
          </p:cNvSpPr>
          <p:nvPr>
            <p:ph idx="1"/>
          </p:nvPr>
        </p:nvSpPr>
        <p:spPr/>
        <p:txBody>
          <a:bodyPr/>
          <a:lstStyle/>
          <a:p>
            <a:r>
              <a:rPr lang="en-US" altLang="en-US" dirty="0"/>
              <a:t>To destroy mutual assent through a claim of </a:t>
            </a:r>
            <a:r>
              <a:rPr lang="en-US" altLang="en-US" b="1" dirty="0"/>
              <a:t>fraud</a:t>
            </a:r>
            <a:r>
              <a:rPr lang="en-US" altLang="en-US" dirty="0"/>
              <a:t>, the complaining or innocent party must prove the existence of five elements:</a:t>
            </a:r>
          </a:p>
          <a:p>
            <a:pPr lvl="1"/>
            <a:r>
              <a:rPr lang="en-US" altLang="en-US" dirty="0"/>
              <a:t>The complaining party will have to prove that the other party made false representations about some </a:t>
            </a:r>
            <a:r>
              <a:rPr lang="en-US" altLang="en-US" b="1" dirty="0"/>
              <a:t>material fact </a:t>
            </a:r>
            <a:r>
              <a:rPr lang="en-US" altLang="en-US" dirty="0"/>
              <a:t>involved in the contract</a:t>
            </a:r>
          </a:p>
          <a:p>
            <a:pPr lvl="1"/>
            <a:r>
              <a:rPr lang="en-US" altLang="en-US" dirty="0"/>
              <a:t>The plaintiff must demonstrate convincingly that the other party made the representations knowing that they were false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4BE60AC8-BCD2-4F2D-9E72-24FF76443757}" type="slidenum">
              <a:rPr lang="en-US" altLang="en-US" smtClean="0"/>
              <a:pPr/>
              <a:t>41</a:t>
            </a:fld>
            <a:endParaRPr lang="en-US" altLang="en-US" dirty="0"/>
          </a:p>
        </p:txBody>
      </p:sp>
    </p:spTree>
    <p:extLst>
      <p:ext uri="{BB962C8B-B14F-4D97-AF65-F5344CB8AC3E}">
        <p14:creationId xmlns:p14="http://schemas.microsoft.com/office/powerpoint/2010/main" val="42493743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Destruction of Mutual Assent: Fraud</a:t>
            </a:r>
          </a:p>
        </p:txBody>
      </p:sp>
      <p:sp>
        <p:nvSpPr>
          <p:cNvPr id="50179" name="Content Placeholder 2"/>
          <p:cNvSpPr>
            <a:spLocks noGrp="1"/>
          </p:cNvSpPr>
          <p:nvPr>
            <p:ph idx="1"/>
          </p:nvPr>
        </p:nvSpPr>
        <p:spPr/>
        <p:txBody>
          <a:bodyPr>
            <a:normAutofit/>
          </a:bodyPr>
          <a:lstStyle/>
          <a:p>
            <a:pPr marL="912812" lvl="1" indent="-514350"/>
            <a:r>
              <a:rPr lang="en-US" altLang="en-US" dirty="0"/>
              <a:t>The plaintiff must show that the false representations were made with the intent that they be relied upon by the innocent party</a:t>
            </a:r>
          </a:p>
          <a:p>
            <a:pPr marL="912812" lvl="1" indent="-514350"/>
            <a:r>
              <a:rPr lang="en-US" altLang="en-US" dirty="0"/>
              <a:t>The complaining party must establish that there was a reasonable reliance on the false representations</a:t>
            </a:r>
          </a:p>
          <a:p>
            <a:pPr marL="912812" lvl="1" indent="-514350"/>
            <a:r>
              <a:rPr lang="en-US" altLang="en-US" dirty="0"/>
              <a:t>The plaintiff must verify that he or she actually suffered some loss by relying on the false representation after entering the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AC75FBEE-B8BB-44FF-8D71-BB56F879FEA5}" type="slidenum">
              <a:rPr lang="en-US" altLang="en-US" smtClean="0"/>
              <a:pPr/>
              <a:t>42</a:t>
            </a:fld>
            <a:endParaRPr lang="en-US" altLang="en-US" dirty="0"/>
          </a:p>
        </p:txBody>
      </p:sp>
    </p:spTree>
    <p:extLst>
      <p:ext uri="{BB962C8B-B14F-4D97-AF65-F5344CB8AC3E}">
        <p14:creationId xmlns:p14="http://schemas.microsoft.com/office/powerpoint/2010/main" val="28222545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noChangeArrowheads="1"/>
          </p:cNvSpPr>
          <p:nvPr>
            <p:ph type="title"/>
          </p:nvPr>
        </p:nvSpPr>
        <p:spPr/>
        <p:txBody>
          <a:bodyPr/>
          <a:lstStyle/>
          <a:p>
            <a:r>
              <a:rPr lang="en-US" altLang="en-US" dirty="0"/>
              <a:t>Types of Fraud</a:t>
            </a:r>
          </a:p>
        </p:txBody>
      </p:sp>
      <p:sp>
        <p:nvSpPr>
          <p:cNvPr id="51203" name="Rectangle 5"/>
          <p:cNvSpPr>
            <a:spLocks noGrp="1" noChangeArrowheads="1"/>
          </p:cNvSpPr>
          <p:nvPr>
            <p:ph type="body" idx="1"/>
          </p:nvPr>
        </p:nvSpPr>
        <p:spPr/>
        <p:txBody>
          <a:bodyPr>
            <a:normAutofit/>
          </a:bodyPr>
          <a:lstStyle/>
          <a:p>
            <a:r>
              <a:rPr lang="en-US" altLang="en-US" b="1" dirty="0"/>
              <a:t>Fraud in the inception </a:t>
            </a:r>
          </a:p>
          <a:p>
            <a:pPr lvl="1"/>
            <a:r>
              <a:rPr lang="en-US" altLang="en-US" dirty="0"/>
              <a:t>Occurs when one party tricks another party into a contract by lying to the innocent party about the actual nature of the contract</a:t>
            </a:r>
          </a:p>
          <a:p>
            <a:r>
              <a:rPr lang="en-US" altLang="en-US" b="1" dirty="0"/>
              <a:t>Fraud in the inducement </a:t>
            </a:r>
          </a:p>
          <a:p>
            <a:pPr lvl="1"/>
            <a:r>
              <a:rPr lang="en-US" altLang="en-US" dirty="0"/>
              <a:t>Occurs when one party tricks another party into a contract by lying about the terms of the agreement to get the innocent party to enter the contract under false pretenses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93D4FDDE-0533-4523-8050-8356A3C722A2}" type="slidenum">
              <a:rPr lang="en-US" altLang="en-US" smtClean="0"/>
              <a:pPr/>
              <a:t>43</a:t>
            </a:fld>
            <a:endParaRPr lang="en-US" altLang="en-US" dirty="0"/>
          </a:p>
        </p:txBody>
      </p:sp>
    </p:spTree>
    <p:extLst>
      <p:ext uri="{BB962C8B-B14F-4D97-AF65-F5344CB8AC3E}">
        <p14:creationId xmlns:p14="http://schemas.microsoft.com/office/powerpoint/2010/main" val="18748036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Question</a:t>
            </a:r>
          </a:p>
        </p:txBody>
      </p:sp>
      <p:sp>
        <p:nvSpPr>
          <p:cNvPr id="52227" name="Rectangle 3"/>
          <p:cNvSpPr>
            <a:spLocks noGrp="1" noChangeArrowheads="1"/>
          </p:cNvSpPr>
          <p:nvPr>
            <p:ph type="body" idx="1"/>
          </p:nvPr>
        </p:nvSpPr>
        <p:spPr/>
        <p:txBody>
          <a:bodyPr/>
          <a:lstStyle/>
          <a:p>
            <a:r>
              <a:rPr lang="en-US" altLang="en-US" dirty="0"/>
              <a:t>Which type of fraud occurs when one party to a contract makes a false statement intended to deceive the other party?</a:t>
            </a:r>
          </a:p>
          <a:p>
            <a:pPr marL="912812" lvl="1" indent="-514350">
              <a:buFont typeface="+mj-lt"/>
              <a:buAutoNum type="alphaUcPeriod"/>
            </a:pPr>
            <a:r>
              <a:rPr lang="en-US" altLang="en-US" dirty="0"/>
              <a:t>Passive fraud</a:t>
            </a:r>
          </a:p>
          <a:p>
            <a:pPr marL="912812" lvl="1" indent="-514350">
              <a:buFont typeface="+mj-lt"/>
              <a:buAutoNum type="alphaUcPeriod"/>
            </a:pPr>
            <a:r>
              <a:rPr lang="en-US" altLang="en-US" dirty="0"/>
              <a:t>Active fraud</a:t>
            </a:r>
          </a:p>
          <a:p>
            <a:pPr marL="912812" lvl="1" indent="-514350">
              <a:buFont typeface="+mj-lt"/>
              <a:buAutoNum type="alphaUcPeriod"/>
            </a:pPr>
            <a:r>
              <a:rPr lang="en-US" altLang="en-US" dirty="0"/>
              <a:t>Submissive fraud</a:t>
            </a:r>
          </a:p>
          <a:p>
            <a:pPr marL="912812" lvl="1" indent="-514350">
              <a:buFont typeface="+mj-lt"/>
              <a:buAutoNum type="alphaUcPeriod"/>
            </a:pPr>
            <a:r>
              <a:rPr lang="en-US" altLang="en-US" dirty="0"/>
              <a:t>Dynamic fraud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CD309480-9FDB-437E-9897-525CBFB80742}" type="slidenum">
              <a:rPr lang="en-US" altLang="en-US" smtClean="0"/>
              <a:pPr/>
              <a:t>44</a:t>
            </a:fld>
            <a:endParaRPr lang="en-US" altLang="en-US" dirty="0"/>
          </a:p>
        </p:txBody>
      </p:sp>
    </p:spTree>
    <p:extLst>
      <p:ext uri="{BB962C8B-B14F-4D97-AF65-F5344CB8AC3E}">
        <p14:creationId xmlns:p14="http://schemas.microsoft.com/office/powerpoint/2010/main" val="14994126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Grp="1" noChangeArrowheads="1"/>
          </p:cNvSpPr>
          <p:nvPr>
            <p:ph type="title"/>
          </p:nvPr>
        </p:nvSpPr>
        <p:spPr/>
        <p:txBody>
          <a:bodyPr/>
          <a:lstStyle/>
          <a:p>
            <a:r>
              <a:rPr lang="en-US" altLang="en-US" dirty="0"/>
              <a:t>Types of Fraud</a:t>
            </a:r>
          </a:p>
        </p:txBody>
      </p:sp>
      <p:sp>
        <p:nvSpPr>
          <p:cNvPr id="53251" name="Rectangle 5"/>
          <p:cNvSpPr>
            <a:spLocks noGrp="1" noChangeArrowheads="1"/>
          </p:cNvSpPr>
          <p:nvPr>
            <p:ph type="body" idx="1"/>
          </p:nvPr>
        </p:nvSpPr>
        <p:spPr/>
        <p:txBody>
          <a:bodyPr/>
          <a:lstStyle/>
          <a:p>
            <a:r>
              <a:rPr lang="en-US" altLang="en-US" b="1" dirty="0"/>
              <a:t>Active fraud </a:t>
            </a:r>
          </a:p>
          <a:p>
            <a:pPr lvl="1"/>
            <a:r>
              <a:rPr lang="en-US" altLang="en-US" dirty="0"/>
              <a:t>Occurs when one party makes a false statement intended to deceive the other party in a contract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C60A21C1-777A-4201-A7A5-153AAF0AC73F}" type="slidenum">
              <a:rPr lang="en-US" altLang="en-US" smtClean="0"/>
              <a:pPr/>
              <a:t>45</a:t>
            </a:fld>
            <a:endParaRPr lang="en-US" altLang="en-US" dirty="0"/>
          </a:p>
        </p:txBody>
      </p:sp>
    </p:spTree>
    <p:extLst>
      <p:ext uri="{BB962C8B-B14F-4D97-AF65-F5344CB8AC3E}">
        <p14:creationId xmlns:p14="http://schemas.microsoft.com/office/powerpoint/2010/main" val="411221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ChangeArrowheads="1"/>
          </p:cNvSpPr>
          <p:nvPr>
            <p:ph type="title"/>
          </p:nvPr>
        </p:nvSpPr>
        <p:spPr/>
        <p:txBody>
          <a:bodyPr/>
          <a:lstStyle/>
          <a:p>
            <a:r>
              <a:rPr lang="en-US" altLang="en-US" dirty="0"/>
              <a:t>Types of Fraud</a:t>
            </a:r>
          </a:p>
        </p:txBody>
      </p:sp>
      <p:sp>
        <p:nvSpPr>
          <p:cNvPr id="54275" name="Rectangle 5"/>
          <p:cNvSpPr>
            <a:spLocks noGrp="1" noChangeArrowheads="1"/>
          </p:cNvSpPr>
          <p:nvPr>
            <p:ph type="body" idx="1"/>
          </p:nvPr>
        </p:nvSpPr>
        <p:spPr/>
        <p:txBody>
          <a:bodyPr/>
          <a:lstStyle/>
          <a:p>
            <a:r>
              <a:rPr lang="en-US" altLang="en-US" b="1" dirty="0"/>
              <a:t>Passive fraud </a:t>
            </a:r>
          </a:p>
          <a:p>
            <a:pPr lvl="1"/>
            <a:r>
              <a:rPr lang="en-US" altLang="en-US" dirty="0"/>
              <a:t>Occurs when one party does not say something about certain facts that he or she is under an obligation to reveal</a:t>
            </a:r>
          </a:p>
          <a:p>
            <a:pPr lvl="1"/>
            <a:r>
              <a:rPr lang="en-US" altLang="en-US" dirty="0"/>
              <a:t>Also called </a:t>
            </a:r>
            <a:r>
              <a:rPr lang="en-US" altLang="en-US" b="1" dirty="0"/>
              <a:t>concealment</a:t>
            </a:r>
            <a:r>
              <a:rPr lang="en-US" altLang="en-US" dirty="0"/>
              <a:t> or </a:t>
            </a:r>
            <a:r>
              <a:rPr lang="en-US" altLang="en-US" b="1" dirty="0"/>
              <a:t>nondisclosure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259B70DE-EA30-4574-9BD5-352CD2CDAF97}" type="slidenum">
              <a:rPr lang="en-US" altLang="en-US" smtClean="0"/>
              <a:pPr/>
              <a:t>46</a:t>
            </a:fld>
            <a:endParaRPr lang="en-US" altLang="en-US" dirty="0"/>
          </a:p>
        </p:txBody>
      </p:sp>
    </p:spTree>
    <p:extLst>
      <p:ext uri="{BB962C8B-B14F-4D97-AF65-F5344CB8AC3E}">
        <p14:creationId xmlns:p14="http://schemas.microsoft.com/office/powerpoint/2010/main" val="8072123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Grp="1" noChangeArrowheads="1"/>
          </p:cNvSpPr>
          <p:nvPr>
            <p:ph type="title"/>
          </p:nvPr>
        </p:nvSpPr>
        <p:spPr/>
        <p:txBody>
          <a:bodyPr/>
          <a:lstStyle/>
          <a:p>
            <a:r>
              <a:rPr lang="en-US" altLang="en-US" dirty="0"/>
              <a:t>Fiduciary Relationship</a:t>
            </a:r>
          </a:p>
        </p:txBody>
      </p:sp>
      <p:sp>
        <p:nvSpPr>
          <p:cNvPr id="55299" name="Rectangle 5"/>
          <p:cNvSpPr>
            <a:spLocks noGrp="1" noChangeArrowheads="1"/>
          </p:cNvSpPr>
          <p:nvPr>
            <p:ph type="body" idx="1"/>
          </p:nvPr>
        </p:nvSpPr>
        <p:spPr/>
        <p:txBody>
          <a:bodyPr/>
          <a:lstStyle/>
          <a:p>
            <a:r>
              <a:rPr lang="en-US" altLang="en-US" b="1" dirty="0"/>
              <a:t>Fiduciary relationship </a:t>
            </a:r>
          </a:p>
          <a:p>
            <a:pPr lvl="1"/>
            <a:r>
              <a:rPr lang="en-US" altLang="en-US" dirty="0"/>
              <a:t>A relationship based on trust</a:t>
            </a:r>
          </a:p>
          <a:p>
            <a:pPr lvl="1"/>
            <a:r>
              <a:rPr lang="en-US" altLang="en-US" dirty="0"/>
              <a:t>Exists between attorneys and clients, guardians and wards, trustees and beneficiaries, and boards of directors and corporations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AA30C45C-B5FF-47BB-8BBA-F2B94692E5D7}" type="slidenum">
              <a:rPr lang="en-US" altLang="en-US" smtClean="0"/>
              <a:pPr/>
              <a:t>47</a:t>
            </a:fld>
            <a:endParaRPr lang="en-US" altLang="en-US" dirty="0"/>
          </a:p>
        </p:txBody>
      </p:sp>
    </p:spTree>
    <p:extLst>
      <p:ext uri="{BB962C8B-B14F-4D97-AF65-F5344CB8AC3E}">
        <p14:creationId xmlns:p14="http://schemas.microsoft.com/office/powerpoint/2010/main" val="21661862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73165-5EC8-4E96-8B28-F582583D1187}"/>
              </a:ext>
            </a:extLst>
          </p:cNvPr>
          <p:cNvSpPr>
            <a:spLocks noGrp="1"/>
          </p:cNvSpPr>
          <p:nvPr>
            <p:ph type="title"/>
          </p:nvPr>
        </p:nvSpPr>
        <p:spPr/>
        <p:txBody>
          <a:bodyPr/>
          <a:lstStyle/>
          <a:p>
            <a:r>
              <a:rPr lang="en-US" dirty="0"/>
              <a:t>Catfishing</a:t>
            </a:r>
          </a:p>
        </p:txBody>
      </p:sp>
      <p:sp>
        <p:nvSpPr>
          <p:cNvPr id="3" name="Content Placeholder 2">
            <a:extLst>
              <a:ext uri="{FF2B5EF4-FFF2-40B4-BE49-F238E27FC236}">
                <a16:creationId xmlns:a16="http://schemas.microsoft.com/office/drawing/2014/main" id="{D81D15A5-33D6-4A6E-AA08-7DFB67F27A4F}"/>
              </a:ext>
            </a:extLst>
          </p:cNvPr>
          <p:cNvSpPr>
            <a:spLocks noGrp="1"/>
          </p:cNvSpPr>
          <p:nvPr>
            <p:ph idx="1"/>
          </p:nvPr>
        </p:nvSpPr>
        <p:spPr/>
        <p:txBody>
          <a:bodyPr/>
          <a:lstStyle/>
          <a:p>
            <a:r>
              <a:rPr lang="en-US" dirty="0"/>
              <a:t>Involves the creation of an entirely new online identity, a </a:t>
            </a:r>
            <a:r>
              <a:rPr lang="en-US" b="1" dirty="0"/>
              <a:t>cyber-ghost</a:t>
            </a:r>
            <a:r>
              <a:rPr lang="en-US" dirty="0"/>
              <a:t>, who then snags a gullible victim who becomes involved with the cyber-ghost and is then conned out of large amounts of money</a:t>
            </a:r>
          </a:p>
        </p:txBody>
      </p:sp>
      <p:sp>
        <p:nvSpPr>
          <p:cNvPr id="4" name="Footer Placeholder 3">
            <a:extLst>
              <a:ext uri="{FF2B5EF4-FFF2-40B4-BE49-F238E27FC236}">
                <a16:creationId xmlns:a16="http://schemas.microsoft.com/office/drawing/2014/main" id="{A2AAD973-B98E-40E4-A758-E206DE9F1EE9}"/>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08297F8F-D2F8-4D8B-ADF9-D497402222D4}"/>
              </a:ext>
            </a:extLst>
          </p:cNvPr>
          <p:cNvSpPr>
            <a:spLocks noGrp="1"/>
          </p:cNvSpPr>
          <p:nvPr>
            <p:ph type="sldNum" sz="quarter" idx="12"/>
          </p:nvPr>
        </p:nvSpPr>
        <p:spPr/>
        <p:txBody>
          <a:bodyPr/>
          <a:lstStyle/>
          <a:p>
            <a:r>
              <a:rPr lang="en-US" dirty="0">
                <a:latin typeface="Arial" panose="020B0604020202020204" pitchFamily="34" charset="0"/>
              </a:rPr>
              <a:t>8-</a:t>
            </a:r>
            <a:fld id="{73CA63B2-227D-4B49-B103-A4A153FC1C24}" type="slidenum">
              <a:rPr lang="en-US" smtClean="0">
                <a:latin typeface="Arial" panose="020B0604020202020204" pitchFamily="34" charset="0"/>
              </a:rPr>
              <a:t>48</a:t>
            </a:fld>
            <a:endParaRPr lang="en-US" dirty="0">
              <a:latin typeface="Arial" panose="020B0604020202020204" pitchFamily="34" charset="0"/>
            </a:endParaRPr>
          </a:p>
        </p:txBody>
      </p:sp>
    </p:spTree>
    <p:extLst>
      <p:ext uri="{BB962C8B-B14F-4D97-AF65-F5344CB8AC3E}">
        <p14:creationId xmlns:p14="http://schemas.microsoft.com/office/powerpoint/2010/main" val="4777241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r>
              <a:rPr lang="en-US" altLang="en-US" sz="4000" dirty="0"/>
              <a:t>Agreements Made Defective by Falsehood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3"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8-</a:t>
            </a:r>
            <a:fld id="{F0740EE1-648B-4045-9F1A-81BFA57D13BF}" type="slidenum">
              <a:rPr lang="en-US" altLang="en-US"/>
              <a:pPr eaLnBrk="1" hangingPunct="1"/>
              <a:t>49</a:t>
            </a:fld>
            <a:endParaRPr lang="en-US" altLang="en-US" dirty="0"/>
          </a:p>
        </p:txBody>
      </p:sp>
      <p:pic>
        <p:nvPicPr>
          <p:cNvPr id="5" name="Picture 4" descr="Agreements Made Defective by Falsehood&#10;&#10;Falsehood  Definition  Remedy&#10;Active fraud  Active fraud occurs when one party to a contract   Damages and&#10;makes a false statement intended to deceive the   Rescission&#10;other party and thus leads that party into a &#10;deceptively based agreement.&#10;Passive fraud  Passive fraud occurs when one party does not say  Damages and&#10;something about certain facts that he or she is  Rescission&#10;obligated to reveal. Obligations arise in situations &#10;involving hidden problems and fiduciary relationships.&#10;Misrepresentation  Misrepresentation occurs when a false statement is   Rescission">
            <a:extLst>
              <a:ext uri="{FF2B5EF4-FFF2-40B4-BE49-F238E27FC236}">
                <a16:creationId xmlns:a16="http://schemas.microsoft.com/office/drawing/2014/main" id="{A7145056-452B-417A-9949-35E3FE5262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9403" y="1898674"/>
            <a:ext cx="8153194" cy="4203651"/>
          </a:xfrm>
          <a:prstGeom prst="rect">
            <a:avLst/>
          </a:prstGeom>
        </p:spPr>
      </p:pic>
    </p:spTree>
    <p:extLst>
      <p:ext uri="{BB962C8B-B14F-4D97-AF65-F5344CB8AC3E}">
        <p14:creationId xmlns:p14="http://schemas.microsoft.com/office/powerpoint/2010/main" val="1654719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p:txBody>
          <a:bodyPr/>
          <a:lstStyle/>
          <a:p>
            <a:r>
              <a:rPr lang="en-US" altLang="en-US" dirty="0"/>
              <a:t>Mutual Assent</a:t>
            </a:r>
          </a:p>
        </p:txBody>
      </p:sp>
      <p:sp>
        <p:nvSpPr>
          <p:cNvPr id="17411" name="Rectangle 5"/>
          <p:cNvSpPr>
            <a:spLocks noGrp="1" noChangeArrowheads="1"/>
          </p:cNvSpPr>
          <p:nvPr>
            <p:ph idx="1"/>
          </p:nvPr>
        </p:nvSpPr>
        <p:spPr/>
        <p:txBody>
          <a:bodyPr/>
          <a:lstStyle/>
          <a:p>
            <a:r>
              <a:rPr lang="en-US" altLang="en-US" dirty="0"/>
              <a:t>Both parties know what the terms are, and both have willingly agreed to be bound by those terms</a:t>
            </a:r>
          </a:p>
          <a:p>
            <a:r>
              <a:rPr lang="en-US" altLang="en-US" dirty="0"/>
              <a:t>Emerges when the parties to a </a:t>
            </a:r>
            <a:r>
              <a:rPr lang="en-US" altLang="en-US" b="1" dirty="0"/>
              <a:t>contract</a:t>
            </a:r>
            <a:r>
              <a:rPr lang="en-US" altLang="en-US" dirty="0"/>
              <a:t> have a “meeting of the minds”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6BBE0AE1-D94C-43D3-9816-E56DBC2A3F17}" type="slidenum">
              <a:rPr lang="en-US" altLang="en-US" smtClean="0"/>
              <a:pPr/>
              <a:t>5</a:t>
            </a:fld>
            <a:endParaRPr lang="en-US" altLang="en-US" dirty="0"/>
          </a:p>
        </p:txBody>
      </p:sp>
    </p:spTree>
    <p:extLst>
      <p:ext uri="{BB962C8B-B14F-4D97-AF65-F5344CB8AC3E}">
        <p14:creationId xmlns:p14="http://schemas.microsoft.com/office/powerpoint/2010/main" val="32162132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dirty="0"/>
              <a:t>Question</a:t>
            </a:r>
          </a:p>
        </p:txBody>
      </p:sp>
      <p:sp>
        <p:nvSpPr>
          <p:cNvPr id="57347" name="Rectangle 3"/>
          <p:cNvSpPr>
            <a:spLocks noGrp="1" noChangeArrowheads="1"/>
          </p:cNvSpPr>
          <p:nvPr>
            <p:ph type="body" idx="1"/>
          </p:nvPr>
        </p:nvSpPr>
        <p:spPr/>
        <p:txBody>
          <a:bodyPr/>
          <a:lstStyle/>
          <a:p>
            <a:r>
              <a:rPr lang="en-US" altLang="en-US" dirty="0"/>
              <a:t>What is a false statement made innocently with no intent to deceive called?</a:t>
            </a:r>
          </a:p>
          <a:p>
            <a:pPr marL="912812" lvl="1" indent="-514350">
              <a:buFont typeface="+mj-lt"/>
              <a:buAutoNum type="alphaUcPeriod"/>
            </a:pPr>
            <a:r>
              <a:rPr lang="en-US" altLang="en-US" dirty="0"/>
              <a:t>Rescission</a:t>
            </a:r>
          </a:p>
          <a:p>
            <a:pPr marL="912812" lvl="1" indent="-514350">
              <a:buFont typeface="+mj-lt"/>
              <a:buAutoNum type="alphaUcPeriod"/>
            </a:pPr>
            <a:r>
              <a:rPr lang="en-US" altLang="en-US" dirty="0"/>
              <a:t>Recession</a:t>
            </a:r>
          </a:p>
          <a:p>
            <a:pPr marL="912812" lvl="1" indent="-514350">
              <a:buFont typeface="+mj-lt"/>
              <a:buAutoNum type="alphaUcPeriod"/>
            </a:pPr>
            <a:r>
              <a:rPr lang="en-US" altLang="en-US" dirty="0"/>
              <a:t>Misrepresentation</a:t>
            </a:r>
          </a:p>
          <a:p>
            <a:pPr marL="912812" lvl="1" indent="-514350">
              <a:buFont typeface="+mj-lt"/>
              <a:buAutoNum type="alphaUcPeriod"/>
            </a:pPr>
            <a:r>
              <a:rPr lang="en-US" altLang="en-US" dirty="0"/>
              <a:t>Representation </a:t>
            </a:r>
          </a:p>
          <a:p>
            <a:pPr marL="514350" indent="-514350">
              <a:buFont typeface="+mj-lt"/>
              <a:buAutoNum type="alphaUcPeriod"/>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42E0676B-A750-43A8-8E9F-BB31F65175FD}" type="slidenum">
              <a:rPr lang="en-US" altLang="en-US" smtClean="0"/>
              <a:pPr/>
              <a:t>50</a:t>
            </a:fld>
            <a:endParaRPr lang="en-US" altLang="en-US" dirty="0"/>
          </a:p>
        </p:txBody>
      </p:sp>
    </p:spTree>
    <p:extLst>
      <p:ext uri="{BB962C8B-B14F-4D97-AF65-F5344CB8AC3E}">
        <p14:creationId xmlns:p14="http://schemas.microsoft.com/office/powerpoint/2010/main" val="24302818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r>
              <a:rPr lang="en-US" altLang="en-US" dirty="0"/>
              <a:t>Misrepresentation</a:t>
            </a:r>
          </a:p>
        </p:txBody>
      </p:sp>
      <p:sp>
        <p:nvSpPr>
          <p:cNvPr id="58371" name="Rectangle 5"/>
          <p:cNvSpPr>
            <a:spLocks noGrp="1" noChangeArrowheads="1"/>
          </p:cNvSpPr>
          <p:nvPr>
            <p:ph idx="1"/>
          </p:nvPr>
        </p:nvSpPr>
        <p:spPr/>
        <p:txBody>
          <a:bodyPr>
            <a:normAutofit/>
          </a:bodyPr>
          <a:lstStyle/>
          <a:p>
            <a:r>
              <a:rPr lang="en-US" altLang="en-US" dirty="0"/>
              <a:t>A false statement made innocently with no intent to deceive</a:t>
            </a:r>
          </a:p>
          <a:p>
            <a:r>
              <a:rPr lang="en-US" altLang="en-US" dirty="0"/>
              <a:t>Innocent misrepresentation makes an existing agreement voidable, and the complaining party may demand rescission</a:t>
            </a:r>
          </a:p>
          <a:p>
            <a:pPr lvl="1"/>
            <a:r>
              <a:rPr lang="en-US" altLang="en-US" b="1" dirty="0"/>
              <a:t>Rescission</a:t>
            </a:r>
            <a:r>
              <a:rPr lang="en-US" altLang="en-US" dirty="0"/>
              <a:t>:</a:t>
            </a:r>
            <a:r>
              <a:rPr lang="en-US" altLang="en-US" b="1" dirty="0"/>
              <a:t> </a:t>
            </a:r>
            <a:r>
              <a:rPr lang="en-US" altLang="en-US" dirty="0"/>
              <a:t>Both parties are returned to their original positions, before they entered into the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837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23C4A13F-F508-426B-A222-8A682BDB1FDF}" type="slidenum">
              <a:rPr lang="en-US" altLang="en-US" smtClean="0"/>
              <a:pPr/>
              <a:t>51</a:t>
            </a:fld>
            <a:endParaRPr lang="en-US" altLang="en-US" dirty="0"/>
          </a:p>
        </p:txBody>
      </p:sp>
    </p:spTree>
    <p:extLst>
      <p:ext uri="{BB962C8B-B14F-4D97-AF65-F5344CB8AC3E}">
        <p14:creationId xmlns:p14="http://schemas.microsoft.com/office/powerpoint/2010/main" val="10172003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Grp="1" noChangeArrowheads="1"/>
          </p:cNvSpPr>
          <p:nvPr>
            <p:ph type="title"/>
          </p:nvPr>
        </p:nvSpPr>
        <p:spPr/>
        <p:txBody>
          <a:bodyPr/>
          <a:lstStyle/>
          <a:p>
            <a:r>
              <a:rPr lang="en-US" altLang="en-US" dirty="0"/>
              <a:t>Mistake</a:t>
            </a:r>
          </a:p>
        </p:txBody>
      </p:sp>
      <p:sp>
        <p:nvSpPr>
          <p:cNvPr id="59395" name="Rectangle 5"/>
          <p:cNvSpPr>
            <a:spLocks noGrp="1" noChangeArrowheads="1"/>
          </p:cNvSpPr>
          <p:nvPr>
            <p:ph sz="half" idx="1"/>
          </p:nvPr>
        </p:nvSpPr>
        <p:spPr/>
        <p:txBody>
          <a:bodyPr/>
          <a:lstStyle/>
          <a:p>
            <a:r>
              <a:rPr lang="en-US" altLang="en-US" b="1" dirty="0"/>
              <a:t>Unilateral mistake </a:t>
            </a:r>
          </a:p>
          <a:p>
            <a:pPr lvl="1"/>
            <a:r>
              <a:rPr lang="en-US" altLang="en-US" dirty="0"/>
              <a:t>Mistake made by only one of the contracting parties </a:t>
            </a:r>
          </a:p>
          <a:p>
            <a:pPr lvl="1"/>
            <a:r>
              <a:rPr lang="en-US" altLang="en-US" dirty="0"/>
              <a:t>Does not offer sufficient grounds for rescission or renegotiation</a:t>
            </a:r>
          </a:p>
          <a:p>
            <a:endParaRPr lang="en-US" altLang="en-US" dirty="0"/>
          </a:p>
          <a:p>
            <a:endParaRPr lang="en-US" altLang="en-US" dirty="0"/>
          </a:p>
        </p:txBody>
      </p:sp>
      <p:sp>
        <p:nvSpPr>
          <p:cNvPr id="7" name="Content Placeholder 6"/>
          <p:cNvSpPr>
            <a:spLocks noGrp="1"/>
          </p:cNvSpPr>
          <p:nvPr>
            <p:ph sz="half" idx="2"/>
          </p:nvPr>
        </p:nvSpPr>
        <p:spPr/>
        <p:txBody>
          <a:bodyPr/>
          <a:lstStyle/>
          <a:p>
            <a:r>
              <a:rPr lang="en-US" altLang="en-US" b="1" dirty="0"/>
              <a:t>Bilateral mistake </a:t>
            </a:r>
          </a:p>
          <a:p>
            <a:pPr lvl="1"/>
            <a:r>
              <a:rPr lang="en-US" altLang="en-US" dirty="0"/>
              <a:t>Also called a </a:t>
            </a:r>
            <a:r>
              <a:rPr lang="en-US" altLang="en-US" b="1" dirty="0"/>
              <a:t>mutual mistake</a:t>
            </a:r>
          </a:p>
          <a:p>
            <a:pPr lvl="1"/>
            <a:r>
              <a:rPr lang="en-US" altLang="en-US" dirty="0"/>
              <a:t>Both parties are mistaken</a:t>
            </a:r>
          </a:p>
          <a:p>
            <a:pPr lvl="1"/>
            <a:r>
              <a:rPr lang="en-US" altLang="en-US" dirty="0"/>
              <a:t>May permit a rescission by either the offeror or the offeree</a:t>
            </a:r>
          </a:p>
          <a:p>
            <a:endParaRPr 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3DB601A9-ABED-44C3-8EAF-0D7FFBA240C4}" type="slidenum">
              <a:rPr lang="en-US" altLang="en-US" smtClean="0"/>
              <a:pPr/>
              <a:t>52</a:t>
            </a:fld>
            <a:endParaRPr lang="en-US" altLang="en-US" dirty="0"/>
          </a:p>
        </p:txBody>
      </p:sp>
    </p:spTree>
    <p:extLst>
      <p:ext uri="{BB962C8B-B14F-4D97-AF65-F5344CB8AC3E}">
        <p14:creationId xmlns:p14="http://schemas.microsoft.com/office/powerpoint/2010/main" val="15045291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6"/>
          <p:cNvSpPr>
            <a:spLocks noGrp="1" noChangeArrowheads="1"/>
          </p:cNvSpPr>
          <p:nvPr>
            <p:ph type="title"/>
          </p:nvPr>
        </p:nvSpPr>
        <p:spPr/>
        <p:txBody>
          <a:bodyPr/>
          <a:lstStyle/>
          <a:p>
            <a:r>
              <a:rPr lang="en-US" altLang="en-US" sz="4000" dirty="0"/>
              <a:t>Agreements Made Defective by Mutual Mistake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0419"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8-</a:t>
            </a:r>
            <a:fld id="{D7A233EC-4790-4B09-8300-7EC37D2FD6A8}" type="slidenum">
              <a:rPr lang="en-US" altLang="en-US"/>
              <a:pPr eaLnBrk="1" hangingPunct="1"/>
              <a:t>53</a:t>
            </a:fld>
            <a:endParaRPr lang="en-US" altLang="en-US" dirty="0"/>
          </a:p>
        </p:txBody>
      </p:sp>
      <p:pic>
        <p:nvPicPr>
          <p:cNvPr id="5" name="Picture 4" descr="Agreements Made Defective by Mutual Mistake&#10;&#10;Mistake  Legal Effect&#10;Mistake as to description  Rescission will be granted.&#10;Mistake as to existence   Proof that subject matter was destroyed beforethe &#10;agreement was made gives grounds for rescission.&#10;Mistake as to value   Rescission will not be granted since value is a matter of &#10;opinion, not fact.&#10;">
            <a:extLst>
              <a:ext uri="{FF2B5EF4-FFF2-40B4-BE49-F238E27FC236}">
                <a16:creationId xmlns:a16="http://schemas.microsoft.com/office/drawing/2014/main" id="{20E43938-CA5E-41BD-859E-E1AB8BB222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0138" y="1917221"/>
            <a:ext cx="10173662" cy="3750536"/>
          </a:xfrm>
          <a:prstGeom prst="rect">
            <a:avLst/>
          </a:prstGeom>
        </p:spPr>
      </p:pic>
    </p:spTree>
    <p:extLst>
      <p:ext uri="{BB962C8B-B14F-4D97-AF65-F5344CB8AC3E}">
        <p14:creationId xmlns:p14="http://schemas.microsoft.com/office/powerpoint/2010/main" val="29510238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ltLang="en-US" dirty="0"/>
              <a:t>Question</a:t>
            </a:r>
          </a:p>
        </p:txBody>
      </p:sp>
      <p:sp>
        <p:nvSpPr>
          <p:cNvPr id="61443" name="Rectangle 3"/>
          <p:cNvSpPr>
            <a:spLocks noGrp="1" noChangeArrowheads="1"/>
          </p:cNvSpPr>
          <p:nvPr>
            <p:ph type="body" idx="1"/>
          </p:nvPr>
        </p:nvSpPr>
        <p:spPr/>
        <p:txBody>
          <a:bodyPr/>
          <a:lstStyle/>
          <a:p>
            <a:r>
              <a:rPr lang="en-US" altLang="en-US" dirty="0"/>
              <a:t>What forces a person into a contract through the use of physical, emotional, or economic threats?</a:t>
            </a:r>
          </a:p>
          <a:p>
            <a:pPr marL="912812" lvl="1" indent="-514350">
              <a:buFont typeface="+mj-lt"/>
              <a:buAutoNum type="alphaUcPeriod"/>
            </a:pPr>
            <a:r>
              <a:rPr lang="en-US" altLang="en-US" dirty="0"/>
              <a:t>Stress</a:t>
            </a:r>
          </a:p>
          <a:p>
            <a:pPr marL="912812" lvl="1" indent="-514350">
              <a:buFont typeface="+mj-lt"/>
              <a:buAutoNum type="alphaUcPeriod"/>
            </a:pPr>
            <a:r>
              <a:rPr lang="en-US" altLang="en-US" dirty="0"/>
              <a:t>Eustress</a:t>
            </a:r>
          </a:p>
          <a:p>
            <a:pPr marL="912812" lvl="1" indent="-514350">
              <a:buFont typeface="+mj-lt"/>
              <a:buAutoNum type="alphaUcPeriod"/>
            </a:pPr>
            <a:r>
              <a:rPr lang="en-US" altLang="en-US" dirty="0"/>
              <a:t>Duress</a:t>
            </a:r>
          </a:p>
          <a:p>
            <a:pPr marL="912812" lvl="1" indent="-514350">
              <a:buFont typeface="+mj-lt"/>
              <a:buAutoNum type="alphaUcPeriod"/>
            </a:pPr>
            <a:r>
              <a:rPr lang="en-US" altLang="en-US" dirty="0"/>
              <a:t>Coercion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144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85A1E480-235F-43DB-B13B-06C4A6C3036F}" type="slidenum">
              <a:rPr lang="en-US" altLang="en-US" smtClean="0"/>
              <a:pPr/>
              <a:t>54</a:t>
            </a:fld>
            <a:endParaRPr lang="en-US" altLang="en-US" dirty="0"/>
          </a:p>
        </p:txBody>
      </p:sp>
    </p:spTree>
    <p:extLst>
      <p:ext uri="{BB962C8B-B14F-4D97-AF65-F5344CB8AC3E}">
        <p14:creationId xmlns:p14="http://schemas.microsoft.com/office/powerpoint/2010/main" val="33198096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altLang="en-US" dirty="0"/>
              <a:t>Duress</a:t>
            </a:r>
          </a:p>
        </p:txBody>
      </p:sp>
      <p:sp>
        <p:nvSpPr>
          <p:cNvPr id="62467" name="Rectangle 3"/>
          <p:cNvSpPr>
            <a:spLocks noGrp="1" noChangeArrowheads="1"/>
          </p:cNvSpPr>
          <p:nvPr>
            <p:ph type="body" idx="1"/>
          </p:nvPr>
        </p:nvSpPr>
        <p:spPr/>
        <p:txBody>
          <a:bodyPr/>
          <a:lstStyle/>
          <a:p>
            <a:r>
              <a:rPr lang="en-US" altLang="en-US" dirty="0"/>
              <a:t>An action by one party that forces another party to do what need not otherwise be done </a:t>
            </a:r>
          </a:p>
          <a:p>
            <a:r>
              <a:rPr lang="en-US" altLang="en-US" dirty="0"/>
              <a:t>Forces a person into a contract through the use of physical, emotional, or economic threats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246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E03D48AA-F06B-43E6-8080-74C3B47189AF}" type="slidenum">
              <a:rPr lang="en-US" altLang="en-US" smtClean="0"/>
              <a:pPr/>
              <a:t>55</a:t>
            </a:fld>
            <a:endParaRPr lang="en-US" altLang="en-US" dirty="0"/>
          </a:p>
        </p:txBody>
      </p:sp>
    </p:spTree>
    <p:extLst>
      <p:ext uri="{BB962C8B-B14F-4D97-AF65-F5344CB8AC3E}">
        <p14:creationId xmlns:p14="http://schemas.microsoft.com/office/powerpoint/2010/main" val="1817036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ltLang="en-US" dirty="0"/>
              <a:t>Question</a:t>
            </a:r>
          </a:p>
        </p:txBody>
      </p:sp>
      <p:sp>
        <p:nvSpPr>
          <p:cNvPr id="63491" name="Rectangle 3"/>
          <p:cNvSpPr>
            <a:spLocks noGrp="1" noChangeArrowheads="1"/>
          </p:cNvSpPr>
          <p:nvPr>
            <p:ph type="body" idx="1"/>
          </p:nvPr>
        </p:nvSpPr>
        <p:spPr/>
        <p:txBody>
          <a:bodyPr/>
          <a:lstStyle/>
          <a:p>
            <a:r>
              <a:rPr lang="en-US" altLang="en-US" dirty="0"/>
              <a:t>Which type of duress consists of threats of a business nature that force another party without real consent to enter a commercial agreement?</a:t>
            </a:r>
          </a:p>
          <a:p>
            <a:pPr marL="912812" lvl="1" indent="-514350">
              <a:buFont typeface="+mj-lt"/>
              <a:buAutoNum type="alphaUcPeriod"/>
            </a:pPr>
            <a:r>
              <a:rPr lang="en-US" altLang="en-US" dirty="0"/>
              <a:t>Physical duress </a:t>
            </a:r>
          </a:p>
          <a:p>
            <a:pPr marL="912812" lvl="1" indent="-514350">
              <a:buFont typeface="+mj-lt"/>
              <a:buAutoNum type="alphaUcPeriod"/>
            </a:pPr>
            <a:r>
              <a:rPr lang="en-US" altLang="en-US" dirty="0"/>
              <a:t>Emotional duress</a:t>
            </a:r>
          </a:p>
          <a:p>
            <a:pPr marL="912812" lvl="1" indent="-514350">
              <a:buFont typeface="+mj-lt"/>
              <a:buAutoNum type="alphaUcPeriod"/>
            </a:pPr>
            <a:r>
              <a:rPr lang="en-US" altLang="en-US" dirty="0"/>
              <a:t>Economic duress</a:t>
            </a:r>
          </a:p>
          <a:p>
            <a:pPr marL="912812" lvl="1" indent="-514350">
              <a:buFont typeface="+mj-lt"/>
              <a:buAutoNum type="alphaUcPeriod"/>
            </a:pPr>
            <a:r>
              <a:rPr lang="en-US" altLang="en-US" dirty="0"/>
              <a:t>Undue influence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349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02BA89DE-A107-4C01-8A0D-CA9C76C59169}" type="slidenum">
              <a:rPr lang="en-US" altLang="en-US" smtClean="0"/>
              <a:pPr/>
              <a:t>56</a:t>
            </a:fld>
            <a:endParaRPr lang="en-US" altLang="en-US" dirty="0"/>
          </a:p>
        </p:txBody>
      </p:sp>
    </p:spTree>
    <p:extLst>
      <p:ext uri="{BB962C8B-B14F-4D97-AF65-F5344CB8AC3E}">
        <p14:creationId xmlns:p14="http://schemas.microsoft.com/office/powerpoint/2010/main" val="17228075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noChangeArrowheads="1"/>
          </p:cNvSpPr>
          <p:nvPr>
            <p:ph type="title"/>
          </p:nvPr>
        </p:nvSpPr>
        <p:spPr/>
        <p:txBody>
          <a:bodyPr/>
          <a:lstStyle/>
          <a:p>
            <a:r>
              <a:rPr lang="en-US" altLang="en-US" dirty="0"/>
              <a:t>Physical and Emotional Duress</a:t>
            </a:r>
          </a:p>
        </p:txBody>
      </p:sp>
      <p:sp>
        <p:nvSpPr>
          <p:cNvPr id="64515" name="Rectangle 5"/>
          <p:cNvSpPr>
            <a:spLocks noGrp="1" noChangeArrowheads="1"/>
          </p:cNvSpPr>
          <p:nvPr>
            <p:ph type="body" idx="1"/>
          </p:nvPr>
        </p:nvSpPr>
        <p:spPr/>
        <p:txBody>
          <a:bodyPr/>
          <a:lstStyle/>
          <a:p>
            <a:r>
              <a:rPr lang="en-US" altLang="en-US" b="1" dirty="0"/>
              <a:t>Physical duress </a:t>
            </a:r>
          </a:p>
          <a:p>
            <a:pPr lvl="1"/>
            <a:r>
              <a:rPr lang="en-US" altLang="en-US" dirty="0"/>
              <a:t>Involves either violence or the threat of violence against an individual or against that person’s family, household, or property</a:t>
            </a:r>
          </a:p>
          <a:p>
            <a:r>
              <a:rPr lang="en-US" altLang="en-US" b="1" dirty="0"/>
              <a:t>Emotional duress </a:t>
            </a:r>
          </a:p>
          <a:p>
            <a:pPr lvl="1"/>
            <a:r>
              <a:rPr lang="en-US" altLang="en-US" dirty="0"/>
              <a:t>Arises from acts or threats that would create emotional distress in the one on whom they are inflicted</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451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EDF0BEEF-1506-42FB-AEB0-A990BC1841AC}" type="slidenum">
              <a:rPr lang="en-US" altLang="en-US" smtClean="0"/>
              <a:pPr/>
              <a:t>57</a:t>
            </a:fld>
            <a:endParaRPr lang="en-US" altLang="en-US" dirty="0"/>
          </a:p>
        </p:txBody>
      </p:sp>
    </p:spTree>
    <p:extLst>
      <p:ext uri="{BB962C8B-B14F-4D97-AF65-F5344CB8AC3E}">
        <p14:creationId xmlns:p14="http://schemas.microsoft.com/office/powerpoint/2010/main" val="31093491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Grp="1" noChangeArrowheads="1"/>
          </p:cNvSpPr>
          <p:nvPr>
            <p:ph type="title"/>
          </p:nvPr>
        </p:nvSpPr>
        <p:spPr/>
        <p:txBody>
          <a:bodyPr/>
          <a:lstStyle/>
          <a:p>
            <a:r>
              <a:rPr lang="en-US" altLang="en-US" dirty="0"/>
              <a:t>Economic Duress</a:t>
            </a:r>
          </a:p>
        </p:txBody>
      </p:sp>
      <p:sp>
        <p:nvSpPr>
          <p:cNvPr id="65539" name="Rectangle 5"/>
          <p:cNvSpPr>
            <a:spLocks noGrp="1" noChangeArrowheads="1"/>
          </p:cNvSpPr>
          <p:nvPr>
            <p:ph type="body" idx="1"/>
          </p:nvPr>
        </p:nvSpPr>
        <p:spPr/>
        <p:txBody>
          <a:bodyPr/>
          <a:lstStyle/>
          <a:p>
            <a:r>
              <a:rPr lang="en-US" altLang="en-US" b="1" dirty="0"/>
              <a:t>Economic duress </a:t>
            </a:r>
          </a:p>
          <a:p>
            <a:pPr lvl="1"/>
            <a:r>
              <a:rPr lang="en-US" altLang="en-US" dirty="0"/>
              <a:t>Consists of threats of a business nature that force another party without real consent to enter a commercial agreement</a:t>
            </a:r>
          </a:p>
          <a:p>
            <a:pPr lvl="1"/>
            <a:r>
              <a:rPr lang="en-US" altLang="en-US" dirty="0"/>
              <a:t>Also known as </a:t>
            </a:r>
            <a:r>
              <a:rPr lang="en-US" altLang="en-US" b="1" dirty="0"/>
              <a:t>business compulsion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55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7A788799-A829-476C-9D77-0642DCF76610}" type="slidenum">
              <a:rPr lang="en-US" altLang="en-US" smtClean="0"/>
              <a:pPr/>
              <a:t>58</a:t>
            </a:fld>
            <a:endParaRPr lang="en-US" altLang="en-US" dirty="0"/>
          </a:p>
        </p:txBody>
      </p:sp>
    </p:spTree>
    <p:extLst>
      <p:ext uri="{BB962C8B-B14F-4D97-AF65-F5344CB8AC3E}">
        <p14:creationId xmlns:p14="http://schemas.microsoft.com/office/powerpoint/2010/main" val="31348730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noChangeArrowheads="1"/>
          </p:cNvSpPr>
          <p:nvPr>
            <p:ph type="title"/>
          </p:nvPr>
        </p:nvSpPr>
        <p:spPr/>
        <p:txBody>
          <a:bodyPr/>
          <a:lstStyle/>
          <a:p>
            <a:r>
              <a:rPr lang="en-US" altLang="en-US" dirty="0"/>
              <a:t>Undue Influence</a:t>
            </a:r>
          </a:p>
        </p:txBody>
      </p:sp>
      <p:sp>
        <p:nvSpPr>
          <p:cNvPr id="66563" name="Rectangle 5"/>
          <p:cNvSpPr>
            <a:spLocks noGrp="1" noChangeArrowheads="1"/>
          </p:cNvSpPr>
          <p:nvPr>
            <p:ph type="body" idx="1"/>
          </p:nvPr>
        </p:nvSpPr>
        <p:spPr/>
        <p:txBody>
          <a:bodyPr/>
          <a:lstStyle/>
          <a:p>
            <a:r>
              <a:rPr lang="en-US" altLang="en-US" dirty="0"/>
              <a:t>Occurs when the dominant party in a special relationship uses excessive pressure to convince the weaker party to enter a contract that greatly benefits the dominant party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65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D01FA8B9-C044-4207-9D3B-81C0584B3E64}" type="slidenum">
              <a:rPr lang="en-US" altLang="en-US" smtClean="0"/>
              <a:pPr/>
              <a:t>59</a:t>
            </a:fld>
            <a:endParaRPr lang="en-US" altLang="en-US" dirty="0"/>
          </a:p>
        </p:txBody>
      </p:sp>
    </p:spTree>
    <p:extLst>
      <p:ext uri="{BB962C8B-B14F-4D97-AF65-F5344CB8AC3E}">
        <p14:creationId xmlns:p14="http://schemas.microsoft.com/office/powerpoint/2010/main" val="1188240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r>
              <a:rPr lang="en-US" altLang="en-US" dirty="0"/>
              <a:t>Requirements of an Offer</a:t>
            </a:r>
          </a:p>
        </p:txBody>
      </p:sp>
      <p:sp>
        <p:nvSpPr>
          <p:cNvPr id="18435" name="Rectangle 5"/>
          <p:cNvSpPr>
            <a:spLocks noGrp="1" noChangeArrowheads="1"/>
          </p:cNvSpPr>
          <p:nvPr>
            <p:ph idx="1"/>
          </p:nvPr>
        </p:nvSpPr>
        <p:spPr/>
        <p:txBody>
          <a:bodyPr/>
          <a:lstStyle/>
          <a:p>
            <a:r>
              <a:rPr lang="en-US" altLang="en-US" b="1" dirty="0"/>
              <a:t>Offer </a:t>
            </a:r>
          </a:p>
          <a:p>
            <a:pPr lvl="1"/>
            <a:r>
              <a:rPr lang="en-US" altLang="en-US" dirty="0"/>
              <a:t>A proposal freely made by one party to another indicating a willingness to enter a contract</a:t>
            </a:r>
          </a:p>
          <a:p>
            <a:r>
              <a:rPr lang="en-US" altLang="en-US" b="1" dirty="0"/>
              <a:t>Offeror</a:t>
            </a:r>
          </a:p>
          <a:p>
            <a:pPr lvl="1"/>
            <a:r>
              <a:rPr lang="en-US" altLang="en-US" dirty="0"/>
              <a:t>The person who makes the offer</a:t>
            </a:r>
          </a:p>
          <a:p>
            <a:r>
              <a:rPr lang="en-US" altLang="en-US" b="1" dirty="0"/>
              <a:t>Offeree</a:t>
            </a:r>
          </a:p>
          <a:p>
            <a:pPr lvl="1"/>
            <a:r>
              <a:rPr lang="en-US" altLang="en-US" dirty="0"/>
              <a:t>The person to whom the offer is made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1C0FAE2E-C473-4CD8-B944-D04C5B5D9414}" type="slidenum">
              <a:rPr lang="en-US" altLang="en-US" smtClean="0"/>
              <a:pPr/>
              <a:t>6</a:t>
            </a:fld>
            <a:endParaRPr lang="en-US" altLang="en-US" dirty="0"/>
          </a:p>
        </p:txBody>
      </p:sp>
    </p:spTree>
    <p:extLst>
      <p:ext uri="{BB962C8B-B14F-4D97-AF65-F5344CB8AC3E}">
        <p14:creationId xmlns:p14="http://schemas.microsoft.com/office/powerpoint/2010/main" val="3115010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title="Requirements of an Offer"/>
          <p:cNvSpPr>
            <a:spLocks noGrp="1" noChangeArrowheads="1"/>
          </p:cNvSpPr>
          <p:nvPr>
            <p:ph type="title"/>
          </p:nvPr>
        </p:nvSpPr>
        <p:spPr/>
        <p:txBody>
          <a:bodyPr/>
          <a:lstStyle/>
          <a:p>
            <a:r>
              <a:rPr lang="en-US" altLang="en-US" dirty="0"/>
              <a:t>Requirements of an Offer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prstGeom prst="rect">
            <a:avLst/>
          </a:prstGeom>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8-</a:t>
            </a:r>
            <a:fld id="{4732F88F-0E5F-422A-A2FD-0309FB3003F2}" type="slidenum">
              <a:rPr lang="en-US" altLang="en-US"/>
              <a:pPr eaLnBrk="1" hangingPunct="1"/>
              <a:t>7</a:t>
            </a:fld>
            <a:endParaRPr lang="en-US" altLang="en-US" dirty="0"/>
          </a:p>
        </p:txBody>
      </p:sp>
      <p:graphicFrame>
        <p:nvGraphicFramePr>
          <p:cNvPr id="3" name="Diagram 2" descr="Serious intent&#10;Clear and reasonably definite terms&#10;Communication to the offeree&#10;"/>
          <p:cNvGraphicFramePr/>
          <p:nvPr>
            <p:extLst>
              <p:ext uri="{D42A27DB-BD31-4B8C-83A1-F6EECF244321}">
                <p14:modId xmlns:p14="http://schemas.microsoft.com/office/powerpoint/2010/main" val="620570742"/>
              </p:ext>
            </p:extLst>
          </p:nvPr>
        </p:nvGraphicFramePr>
        <p:xfrm>
          <a:off x="2220686" y="2041071"/>
          <a:ext cx="7990114" cy="41612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16572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Requirements of an Offer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6F9DD72E-86FF-4868-9B6A-3AA692A04072}" type="slidenum">
              <a:rPr lang="en-US" altLang="en-US" smtClean="0"/>
              <a:pPr/>
              <a:t>8</a:t>
            </a:fld>
            <a:endParaRPr lang="en-US" altLang="en-US" dirty="0"/>
          </a:p>
        </p:txBody>
      </p:sp>
      <p:pic>
        <p:nvPicPr>
          <p:cNvPr id="4" name="Picture 3" descr="Requirements of an offer&#10;&#10;Requirement  Explanation&#10;Serious intent   The offeror’s words must give the offeree assurance that a binding &#10;agreement is intended.&#10;Clarity and reasonably  The terms of an offer must be sufficiently clear to remove &#10;definite terms    any doubt about the contractual intentions of the offeror. Most &#10;courts require reasonable rather than absolute definiteness.&#10;Communication to the  The proposed offer must be communicated to the offeree by &#10;offeree   whatever means are convenient and desirable. The communication &#10;of the offer can be express or implied. Public offers are made &#10;through the media but are intended for one party whose identity or &#10;address is unknown. Invitations to trade are not offers.">
            <a:extLst>
              <a:ext uri="{FF2B5EF4-FFF2-40B4-BE49-F238E27FC236}">
                <a16:creationId xmlns:a16="http://schemas.microsoft.com/office/drawing/2014/main" id="{11886B7A-202E-40FA-B903-27CC0A3455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4753" y="1945037"/>
            <a:ext cx="8562494" cy="4110926"/>
          </a:xfrm>
          <a:prstGeom prst="rect">
            <a:avLst/>
          </a:prstGeom>
        </p:spPr>
      </p:pic>
    </p:spTree>
    <p:extLst>
      <p:ext uri="{BB962C8B-B14F-4D97-AF65-F5344CB8AC3E}">
        <p14:creationId xmlns:p14="http://schemas.microsoft.com/office/powerpoint/2010/main" val="4233353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a:t>Statute of Frauds</a:t>
            </a:r>
            <a:endParaRPr lang="en-US" altLang="en-US" dirty="0"/>
          </a:p>
        </p:txBody>
      </p:sp>
      <p:sp>
        <p:nvSpPr>
          <p:cNvPr id="3" name="Content Placeholder 2">
            <a:extLst>
              <a:ext uri="{FF2B5EF4-FFF2-40B4-BE49-F238E27FC236}">
                <a16:creationId xmlns:a16="http://schemas.microsoft.com/office/drawing/2014/main" id="{3641A2A2-D503-463C-BE93-BB7A5952757A}"/>
              </a:ext>
            </a:extLst>
          </p:cNvPr>
          <p:cNvSpPr>
            <a:spLocks noGrp="1"/>
          </p:cNvSpPr>
          <p:nvPr>
            <p:ph idx="1"/>
          </p:nvPr>
        </p:nvSpPr>
        <p:spPr/>
        <p:txBody>
          <a:bodyPr/>
          <a:lstStyle/>
          <a:p>
            <a:r>
              <a:rPr lang="en-US" dirty="0"/>
              <a:t>Outlines contracts that must be in writing to be enforceable in court</a:t>
            </a:r>
          </a:p>
          <a:p>
            <a:pPr lvl="1"/>
            <a:r>
              <a:rPr lang="en-US" dirty="0"/>
              <a:t>An effective legal tool for determining intent</a:t>
            </a:r>
          </a:p>
          <a:p>
            <a:r>
              <a:rPr lang="en-US" dirty="0"/>
              <a:t>One of its goals</a:t>
            </a:r>
          </a:p>
          <a:p>
            <a:pPr lvl="1"/>
            <a:r>
              <a:rPr lang="en-US" dirty="0"/>
              <a:t>To provide detailed information about the terms of an agreement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8-</a:t>
            </a:r>
            <a:fld id="{6F9DD72E-86FF-4868-9B6A-3AA692A04072}" type="slidenum">
              <a:rPr lang="en-US" altLang="en-US" smtClean="0"/>
              <a:pPr/>
              <a:t>9</a:t>
            </a:fld>
            <a:endParaRPr lang="en-US" altLang="en-US" dirty="0"/>
          </a:p>
        </p:txBody>
      </p:sp>
    </p:spTree>
    <p:extLst>
      <p:ext uri="{BB962C8B-B14F-4D97-AF65-F5344CB8AC3E}">
        <p14:creationId xmlns:p14="http://schemas.microsoft.com/office/powerpoint/2010/main" val="1580018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0F4CA8A-C847-4591-8A4B-35403FCF82D2}">
  <ds:schemaRefs>
    <ds:schemaRef ds:uri="http://purl.org/dc/elements/1.1/"/>
    <ds:schemaRef ds:uri="http://schemas.openxmlformats.org/package/2006/metadata/core-properties"/>
    <ds:schemaRef ds:uri="http://purl.org/dc/terms/"/>
    <ds:schemaRef ds:uri="http://schemas.microsoft.com/office/infopath/2007/PartnerControls"/>
    <ds:schemaRef ds:uri="3b891efd-a537-4e57-a9a6-7bde74ae8a20"/>
    <ds:schemaRef ds:uri="http://schemas.microsoft.com/office/2006/documentManagement/types"/>
    <ds:schemaRef ds:uri="http://schemas.microsoft.com/office/2006/metadata/properties"/>
    <ds:schemaRef ds:uri="aa4f5ada-9d1d-46d6-b705-f2cf90d05a91"/>
    <ds:schemaRef ds:uri="http://www.w3.org/XML/1998/namespace"/>
    <ds:schemaRef ds:uri="http://purl.org/dc/dcmitype/"/>
  </ds:schemaRefs>
</ds:datastoreItem>
</file>

<file path=customXml/itemProps2.xml><?xml version="1.0" encoding="utf-8"?>
<ds:datastoreItem xmlns:ds="http://schemas.openxmlformats.org/officeDocument/2006/customXml" ds:itemID="{BAF7EF49-8B27-49B8-8570-11607CDFE461}"/>
</file>

<file path=customXml/itemProps3.xml><?xml version="1.0" encoding="utf-8"?>
<ds:datastoreItem xmlns:ds="http://schemas.openxmlformats.org/officeDocument/2006/customXml" ds:itemID="{1A58BEF2-9C97-47F3-AD42-6B52408F58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3965</TotalTime>
  <Words>7168</Words>
  <Application>Microsoft Office PowerPoint</Application>
  <PresentationFormat>Widescreen</PresentationFormat>
  <Paragraphs>544</Paragraphs>
  <Slides>59</Slides>
  <Notes>53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59</vt:i4>
      </vt:variant>
    </vt:vector>
  </HeadingPairs>
  <TitlesOfParts>
    <vt:vector size="65" baseType="lpstr">
      <vt:lpstr>Arial</vt:lpstr>
      <vt:lpstr>Calibri</vt:lpstr>
      <vt:lpstr>Calibri Light</vt:lpstr>
      <vt:lpstr>Wingdings</vt:lpstr>
      <vt:lpstr>Wingdings 3</vt:lpstr>
      <vt:lpstr>Office Theme</vt:lpstr>
      <vt:lpstr>Offer, Acceptance, and  Mutual Assent</vt:lpstr>
      <vt:lpstr>Learning Objectives</vt:lpstr>
      <vt:lpstr>Learning Objectives</vt:lpstr>
      <vt:lpstr>Question</vt:lpstr>
      <vt:lpstr>Mutual Assent</vt:lpstr>
      <vt:lpstr>Requirements of an Offer</vt:lpstr>
      <vt:lpstr>Requirements of an Offer</vt:lpstr>
      <vt:lpstr>Requirements of an Offer</vt:lpstr>
      <vt:lpstr>Statute of Frauds</vt:lpstr>
      <vt:lpstr>Degree of Definiteness</vt:lpstr>
      <vt:lpstr>Time for Performance</vt:lpstr>
      <vt:lpstr>Offers and the UCC</vt:lpstr>
      <vt:lpstr>Communication to the Offeree</vt:lpstr>
      <vt:lpstr>Question</vt:lpstr>
      <vt:lpstr>Public Offer</vt:lpstr>
      <vt:lpstr>Question</vt:lpstr>
      <vt:lpstr>Invitation to Trade</vt:lpstr>
      <vt:lpstr>Auction</vt:lpstr>
      <vt:lpstr>Bait-and-Switch Confidence Game</vt:lpstr>
      <vt:lpstr>Acceptance of an Offer</vt:lpstr>
      <vt:lpstr>Conditions of Performance</vt:lpstr>
      <vt:lpstr>Communication of Acceptance</vt:lpstr>
      <vt:lpstr>Communication and the Uniform Commercial Code (UCC)</vt:lpstr>
      <vt:lpstr>Acceptance of an Offer</vt:lpstr>
      <vt:lpstr>Unequivocal Acceptance</vt:lpstr>
      <vt:lpstr>Counteroffers under the UCC</vt:lpstr>
      <vt:lpstr>Implied Acceptance</vt:lpstr>
      <vt:lpstr>Silence as Acceptance</vt:lpstr>
      <vt:lpstr>Rejection</vt:lpstr>
      <vt:lpstr>Question</vt:lpstr>
      <vt:lpstr>Revocation</vt:lpstr>
      <vt:lpstr>Question</vt:lpstr>
      <vt:lpstr>Option Contract</vt:lpstr>
      <vt:lpstr>Firm Offer</vt:lpstr>
      <vt:lpstr>Question</vt:lpstr>
      <vt:lpstr>Lease Options and Real Property</vt:lpstr>
      <vt:lpstr>Mutual Assent in Cyberspace</vt:lpstr>
      <vt:lpstr>Mutual Assent in Cyberspace</vt:lpstr>
      <vt:lpstr>Offer and Acceptance in Cyberspace</vt:lpstr>
      <vt:lpstr>Offer and Acceptance in Cyberspace</vt:lpstr>
      <vt:lpstr>Destruction of Mutual Assent: Fraud</vt:lpstr>
      <vt:lpstr>Destruction of Mutual Assent: Fraud</vt:lpstr>
      <vt:lpstr>Types of Fraud</vt:lpstr>
      <vt:lpstr>Question</vt:lpstr>
      <vt:lpstr>Types of Fraud</vt:lpstr>
      <vt:lpstr>Types of Fraud</vt:lpstr>
      <vt:lpstr>Fiduciary Relationship</vt:lpstr>
      <vt:lpstr>Catfishing</vt:lpstr>
      <vt:lpstr>Agreements Made Defective by Falsehood</vt:lpstr>
      <vt:lpstr>Question</vt:lpstr>
      <vt:lpstr>Misrepresentation</vt:lpstr>
      <vt:lpstr>Mistake</vt:lpstr>
      <vt:lpstr>Agreements Made Defective by Mutual Mistake</vt:lpstr>
      <vt:lpstr>Question</vt:lpstr>
      <vt:lpstr>Duress</vt:lpstr>
      <vt:lpstr>Question</vt:lpstr>
      <vt:lpstr>Physical and Emotional Duress</vt:lpstr>
      <vt:lpstr>Economic Duress</vt:lpstr>
      <vt:lpstr>Undue Influence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Bhavana Balaji</cp:lastModifiedBy>
  <cp:revision>106</cp:revision>
  <dcterms:created xsi:type="dcterms:W3CDTF">2015-07-14T20:11:18Z</dcterms:created>
  <dcterms:modified xsi:type="dcterms:W3CDTF">2018-11-27T07:13:38Z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6758300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