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8" r:id="rId28"/>
    <p:sldId id="281" r:id="rId29"/>
    <p:sldId id="282" r:id="rId30"/>
    <p:sldId id="283" r:id="rId31"/>
    <p:sldId id="284" r:id="rId32"/>
    <p:sldId id="285" r:id="rId33"/>
    <p:sldId id="286" r:id="rId34"/>
    <p:sldId id="287"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3"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931" autoAdjust="0"/>
  </p:normalViewPr>
  <p:slideViewPr>
    <p:cSldViewPr snapToGrid="0">
      <p:cViewPr varScale="1">
        <p:scale>
          <a:sx n="53" d="100"/>
          <a:sy n="53" d="100"/>
        </p:scale>
        <p:origin x="1338" y="4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a Sultan Mujawar" userId="S::sanamujawar@ansrsource.com::ba9b51a2-f1f2-4708-af0f-2471f8540bcb" providerId="AD" clId="Web-{2A48C7EF-C768-4B6A-AF53-14E9C5BBD5CF}"/>
    <pc:docChg chg="">
      <pc:chgData name="Sana Sultan Mujawar" userId="S::sanamujawar@ansrsource.com::ba9b51a2-f1f2-4708-af0f-2471f8540bcb" providerId="AD" clId="Web-{2A48C7EF-C768-4B6A-AF53-14E9C5BBD5CF}" dt="2018-11-27T10:22:55.413" v="0"/>
      <pc:docMkLst>
        <pc:docMk/>
      </pc:docMkLst>
      <pc:sldChg chg="delCm">
        <pc:chgData name="Sana Sultan Mujawar" userId="S::sanamujawar@ansrsource.com::ba9b51a2-f1f2-4708-af0f-2471f8540bcb" providerId="AD" clId="Web-{2A48C7EF-C768-4B6A-AF53-14E9C5BBD5CF}" dt="2018-11-27T10:22:55.413" v="0"/>
        <pc:sldMkLst>
          <pc:docMk/>
          <pc:sldMk cId="1433901795" sldId="27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584E96-A56C-46DF-BCA3-69F8B317AB38}" type="doc">
      <dgm:prSet loTypeId="urn:microsoft.com/office/officeart/2005/8/layout/default" loCatId="list" qsTypeId="urn:microsoft.com/office/officeart/2005/8/quickstyle/3d2" qsCatId="3D" csTypeId="urn:microsoft.com/office/officeart/2005/8/colors/colorful5" csCatId="colorful" phldr="1"/>
      <dgm:spPr/>
      <dgm:t>
        <a:bodyPr/>
        <a:lstStyle/>
        <a:p>
          <a:endParaRPr lang="en-US"/>
        </a:p>
      </dgm:t>
    </dgm:pt>
    <dgm:pt modelId="{7D19BE22-B683-4265-9D5E-7EB61F596002}">
      <dgm:prSet custT="1"/>
      <dgm:spPr/>
      <dgm:t>
        <a:bodyPr/>
        <a:lstStyle/>
        <a:p>
          <a:pPr rtl="0"/>
          <a:r>
            <a:rPr lang="en-US" sz="3600" b="1" dirty="0">
              <a:effectLst>
                <a:outerShdw blurRad="38100" dist="38100" dir="2700000" algn="tl">
                  <a:srgbClr val="000000">
                    <a:alpha val="43137"/>
                  </a:srgbClr>
                </a:outerShdw>
              </a:effectLst>
            </a:rPr>
            <a:t>Neutrality</a:t>
          </a:r>
        </a:p>
      </dgm:t>
    </dgm:pt>
    <dgm:pt modelId="{89866A2D-7678-4CF8-A7AB-83EBDF22BCAC}" type="parTrans" cxnId="{5A513AD9-D55B-4570-BC9F-3B281B75BDF2}">
      <dgm:prSet/>
      <dgm:spPr/>
      <dgm:t>
        <a:bodyPr/>
        <a:lstStyle/>
        <a:p>
          <a:endParaRPr lang="en-US"/>
        </a:p>
      </dgm:t>
    </dgm:pt>
    <dgm:pt modelId="{D1BCE2AC-4B0D-4DC3-9C2F-7D8363280776}" type="sibTrans" cxnId="{5A513AD9-D55B-4570-BC9F-3B281B75BDF2}">
      <dgm:prSet/>
      <dgm:spPr/>
      <dgm:t>
        <a:bodyPr/>
        <a:lstStyle/>
        <a:p>
          <a:endParaRPr lang="en-US"/>
        </a:p>
      </dgm:t>
    </dgm:pt>
    <dgm:pt modelId="{00D2ED84-08C3-4BC8-A7A6-339049828523}">
      <dgm:prSet custT="1"/>
      <dgm:spPr/>
      <dgm:t>
        <a:bodyPr/>
        <a:lstStyle/>
        <a:p>
          <a:pPr rtl="0"/>
          <a:r>
            <a:rPr lang="en-US" sz="3600" b="1" dirty="0">
              <a:effectLst>
                <a:outerShdw blurRad="38100" dist="38100" dir="2700000" algn="tl">
                  <a:srgbClr val="000000">
                    <a:alpha val="43137"/>
                  </a:srgbClr>
                </a:outerShdw>
              </a:effectLst>
            </a:rPr>
            <a:t>Universality</a:t>
          </a:r>
        </a:p>
      </dgm:t>
    </dgm:pt>
    <dgm:pt modelId="{A6D57C1E-2E55-4E1D-BA44-D719F3A464A2}" type="parTrans" cxnId="{E3DB697B-E6F8-4D6F-BBB2-2F927EB79C93}">
      <dgm:prSet/>
      <dgm:spPr/>
      <dgm:t>
        <a:bodyPr/>
        <a:lstStyle/>
        <a:p>
          <a:endParaRPr lang="en-US"/>
        </a:p>
      </dgm:t>
    </dgm:pt>
    <dgm:pt modelId="{B659FD57-8F6E-400A-A94D-0E1DE3E43166}" type="sibTrans" cxnId="{E3DB697B-E6F8-4D6F-BBB2-2F927EB79C93}">
      <dgm:prSet/>
      <dgm:spPr/>
      <dgm:t>
        <a:bodyPr/>
        <a:lstStyle/>
        <a:p>
          <a:endParaRPr lang="en-US"/>
        </a:p>
      </dgm:t>
    </dgm:pt>
    <dgm:pt modelId="{57E3892D-33A7-4239-B1DC-724759A66A43}">
      <dgm:prSet custT="1"/>
      <dgm:spPr/>
      <dgm:t>
        <a:bodyPr/>
        <a:lstStyle/>
        <a:p>
          <a:pPr rtl="0"/>
          <a:r>
            <a:rPr lang="en-US" sz="3600" b="1" dirty="0">
              <a:effectLst>
                <a:outerShdw blurRad="38100" dist="38100" dir="2700000" algn="tl">
                  <a:srgbClr val="000000">
                    <a:alpha val="43137"/>
                  </a:srgbClr>
                </a:outerShdw>
              </a:effectLst>
            </a:rPr>
            <a:t>Mutuality</a:t>
          </a:r>
        </a:p>
      </dgm:t>
    </dgm:pt>
    <dgm:pt modelId="{BF1B2705-4942-4267-808C-A0ECEA47BBA6}" type="parTrans" cxnId="{ABF720B4-CEFE-4E56-9B0E-A20995B9B938}">
      <dgm:prSet/>
      <dgm:spPr/>
      <dgm:t>
        <a:bodyPr/>
        <a:lstStyle/>
        <a:p>
          <a:endParaRPr lang="en-US"/>
        </a:p>
      </dgm:t>
    </dgm:pt>
    <dgm:pt modelId="{00733525-4667-42B1-B274-9972D5C776CC}" type="sibTrans" cxnId="{ABF720B4-CEFE-4E56-9B0E-A20995B9B938}">
      <dgm:prSet/>
      <dgm:spPr/>
      <dgm:t>
        <a:bodyPr/>
        <a:lstStyle/>
        <a:p>
          <a:endParaRPr lang="en-US"/>
        </a:p>
      </dgm:t>
    </dgm:pt>
    <dgm:pt modelId="{D2F00C40-FE0C-42DC-B1F7-09B4D9A5FDDE}">
      <dgm:prSet custT="1"/>
      <dgm:spPr/>
      <dgm:t>
        <a:bodyPr/>
        <a:lstStyle/>
        <a:p>
          <a:pPr rtl="0"/>
          <a:r>
            <a:rPr lang="en-US" sz="3600" b="1" dirty="0">
              <a:effectLst>
                <a:outerShdw blurRad="38100" dist="38100" dir="2700000" algn="tl">
                  <a:srgbClr val="000000">
                    <a:alpha val="43137"/>
                  </a:srgbClr>
                </a:outerShdw>
              </a:effectLst>
            </a:rPr>
            <a:t>Integration</a:t>
          </a:r>
        </a:p>
      </dgm:t>
    </dgm:pt>
    <dgm:pt modelId="{0A6251A4-12F1-4D3C-BF1B-151D32FDF28B}" type="parTrans" cxnId="{4A081602-FFCE-4D06-97F2-F8E5813BC0B9}">
      <dgm:prSet/>
      <dgm:spPr/>
      <dgm:t>
        <a:bodyPr/>
        <a:lstStyle/>
        <a:p>
          <a:endParaRPr lang="en-US"/>
        </a:p>
      </dgm:t>
    </dgm:pt>
    <dgm:pt modelId="{82AE861C-8252-4424-8A5B-726A2160656A}" type="sibTrans" cxnId="{4A081602-FFCE-4D06-97F2-F8E5813BC0B9}">
      <dgm:prSet/>
      <dgm:spPr/>
      <dgm:t>
        <a:bodyPr/>
        <a:lstStyle/>
        <a:p>
          <a:endParaRPr lang="en-US"/>
        </a:p>
      </dgm:t>
    </dgm:pt>
    <dgm:pt modelId="{B9EF0C01-4251-4803-A97A-FCA17F011F19}">
      <dgm:prSet custT="1"/>
      <dgm:spPr/>
      <dgm:t>
        <a:bodyPr/>
        <a:lstStyle/>
        <a:p>
          <a:r>
            <a:rPr lang="en-US" sz="3600" b="1" dirty="0">
              <a:effectLst>
                <a:outerShdw blurRad="38100" dist="38100" dir="2700000" algn="tl">
                  <a:srgbClr val="000000">
                    <a:alpha val="43137"/>
                  </a:srgbClr>
                </a:outerShdw>
              </a:effectLst>
            </a:rPr>
            <a:t>Evolution</a:t>
          </a:r>
        </a:p>
      </dgm:t>
    </dgm:pt>
    <dgm:pt modelId="{122FB919-45F6-4C7C-A1E0-8E348656841B}" type="parTrans" cxnId="{DF0FCBF0-AD6D-45DF-B17F-6141161B2101}">
      <dgm:prSet/>
      <dgm:spPr/>
      <dgm:t>
        <a:bodyPr/>
        <a:lstStyle/>
        <a:p>
          <a:endParaRPr lang="en-US"/>
        </a:p>
      </dgm:t>
    </dgm:pt>
    <dgm:pt modelId="{F9D0570A-E4B9-498C-B61C-ADA1461E8BEB}" type="sibTrans" cxnId="{DF0FCBF0-AD6D-45DF-B17F-6141161B2101}">
      <dgm:prSet/>
      <dgm:spPr/>
      <dgm:t>
        <a:bodyPr/>
        <a:lstStyle/>
        <a:p>
          <a:endParaRPr lang="en-US"/>
        </a:p>
      </dgm:t>
    </dgm:pt>
    <dgm:pt modelId="{406FF894-BB9A-41EC-84D8-EBFD4253FB21}">
      <dgm:prSet custT="1"/>
      <dgm:spPr/>
      <dgm:t>
        <a:bodyPr/>
        <a:lstStyle/>
        <a:p>
          <a:r>
            <a:rPr lang="en-US" sz="3600" b="1" dirty="0">
              <a:effectLst>
                <a:outerShdw blurRad="38100" dist="38100" dir="2700000" algn="tl">
                  <a:srgbClr val="000000">
                    <a:alpha val="43137"/>
                  </a:srgbClr>
                </a:outerShdw>
              </a:effectLst>
            </a:rPr>
            <a:t>Involvement</a:t>
          </a:r>
        </a:p>
      </dgm:t>
    </dgm:pt>
    <dgm:pt modelId="{C6E3A107-9E30-4F30-AA14-7D8AFDB5AEBB}" type="parTrans" cxnId="{52CE3271-4FB9-4272-A4B5-D9C13E77036D}">
      <dgm:prSet/>
      <dgm:spPr/>
    </dgm:pt>
    <dgm:pt modelId="{8AB33FD1-E7D9-4C18-94F0-9E7462E1FD11}" type="sibTrans" cxnId="{52CE3271-4FB9-4272-A4B5-D9C13E77036D}">
      <dgm:prSet/>
      <dgm:spPr/>
    </dgm:pt>
    <dgm:pt modelId="{42797E56-1553-44E9-AFB1-B6A1E5E30DF7}" type="pres">
      <dgm:prSet presAssocID="{CC584E96-A56C-46DF-BCA3-69F8B317AB38}" presName="diagram" presStyleCnt="0">
        <dgm:presLayoutVars>
          <dgm:dir/>
          <dgm:resizeHandles val="exact"/>
        </dgm:presLayoutVars>
      </dgm:prSet>
      <dgm:spPr/>
    </dgm:pt>
    <dgm:pt modelId="{B0934F0F-CBD3-42CD-97B4-2DBCF72333B4}" type="pres">
      <dgm:prSet presAssocID="{406FF894-BB9A-41EC-84D8-EBFD4253FB21}" presName="node" presStyleLbl="node1" presStyleIdx="0" presStyleCnt="6">
        <dgm:presLayoutVars>
          <dgm:bulletEnabled val="1"/>
        </dgm:presLayoutVars>
      </dgm:prSet>
      <dgm:spPr/>
    </dgm:pt>
    <dgm:pt modelId="{85E41CFC-7A49-4F71-8249-92B04130E4D3}" type="pres">
      <dgm:prSet presAssocID="{8AB33FD1-E7D9-4C18-94F0-9E7462E1FD11}" presName="sibTrans" presStyleCnt="0"/>
      <dgm:spPr/>
    </dgm:pt>
    <dgm:pt modelId="{29BD6FE1-F325-4FEF-944F-643EFF6A6C81}" type="pres">
      <dgm:prSet presAssocID="{7D19BE22-B683-4265-9D5E-7EB61F596002}" presName="node" presStyleLbl="node1" presStyleIdx="1" presStyleCnt="6">
        <dgm:presLayoutVars>
          <dgm:bulletEnabled val="1"/>
        </dgm:presLayoutVars>
      </dgm:prSet>
      <dgm:spPr/>
    </dgm:pt>
    <dgm:pt modelId="{01B1185E-27BB-4353-B9C8-9CBF0294627C}" type="pres">
      <dgm:prSet presAssocID="{D1BCE2AC-4B0D-4DC3-9C2F-7D8363280776}" presName="sibTrans" presStyleCnt="0"/>
      <dgm:spPr/>
    </dgm:pt>
    <dgm:pt modelId="{31AABF02-F0F5-4FC7-BDEC-E3D9FBC59482}" type="pres">
      <dgm:prSet presAssocID="{00D2ED84-08C3-4BC8-A7A6-339049828523}" presName="node" presStyleLbl="node1" presStyleIdx="2" presStyleCnt="6">
        <dgm:presLayoutVars>
          <dgm:bulletEnabled val="1"/>
        </dgm:presLayoutVars>
      </dgm:prSet>
      <dgm:spPr/>
    </dgm:pt>
    <dgm:pt modelId="{6CCF7F6B-A14E-407F-8CB8-1347156A4A0C}" type="pres">
      <dgm:prSet presAssocID="{B659FD57-8F6E-400A-A94D-0E1DE3E43166}" presName="sibTrans" presStyleCnt="0"/>
      <dgm:spPr/>
    </dgm:pt>
    <dgm:pt modelId="{A7351029-A710-45CB-88EE-778643540199}" type="pres">
      <dgm:prSet presAssocID="{57E3892D-33A7-4239-B1DC-724759A66A43}" presName="node" presStyleLbl="node1" presStyleIdx="3" presStyleCnt="6">
        <dgm:presLayoutVars>
          <dgm:bulletEnabled val="1"/>
        </dgm:presLayoutVars>
      </dgm:prSet>
      <dgm:spPr/>
    </dgm:pt>
    <dgm:pt modelId="{45413503-36EA-4999-B500-D0D473A0E62B}" type="pres">
      <dgm:prSet presAssocID="{00733525-4667-42B1-B274-9972D5C776CC}" presName="sibTrans" presStyleCnt="0"/>
      <dgm:spPr/>
    </dgm:pt>
    <dgm:pt modelId="{541DCE65-5714-4167-BDA5-7E3551FEB13C}" type="pres">
      <dgm:prSet presAssocID="{D2F00C40-FE0C-42DC-B1F7-09B4D9A5FDDE}" presName="node" presStyleLbl="node1" presStyleIdx="4" presStyleCnt="6">
        <dgm:presLayoutVars>
          <dgm:bulletEnabled val="1"/>
        </dgm:presLayoutVars>
      </dgm:prSet>
      <dgm:spPr/>
    </dgm:pt>
    <dgm:pt modelId="{C7DCA584-6564-4858-B067-94256EF395E8}" type="pres">
      <dgm:prSet presAssocID="{82AE861C-8252-4424-8A5B-726A2160656A}" presName="sibTrans" presStyleCnt="0"/>
      <dgm:spPr/>
    </dgm:pt>
    <dgm:pt modelId="{93BC66DD-ED85-454A-A543-741CC37DB406}" type="pres">
      <dgm:prSet presAssocID="{B9EF0C01-4251-4803-A97A-FCA17F011F19}" presName="node" presStyleLbl="node1" presStyleIdx="5" presStyleCnt="6">
        <dgm:presLayoutVars>
          <dgm:bulletEnabled val="1"/>
        </dgm:presLayoutVars>
      </dgm:prSet>
      <dgm:spPr/>
    </dgm:pt>
  </dgm:ptLst>
  <dgm:cxnLst>
    <dgm:cxn modelId="{4A081602-FFCE-4D06-97F2-F8E5813BC0B9}" srcId="{CC584E96-A56C-46DF-BCA3-69F8B317AB38}" destId="{D2F00C40-FE0C-42DC-B1F7-09B4D9A5FDDE}" srcOrd="4" destOrd="0" parTransId="{0A6251A4-12F1-4D3C-BF1B-151D32FDF28B}" sibTransId="{82AE861C-8252-4424-8A5B-726A2160656A}"/>
    <dgm:cxn modelId="{121ACB02-7E5E-4A60-8E97-09447AF7AA7A}" type="presOf" srcId="{57E3892D-33A7-4239-B1DC-724759A66A43}" destId="{A7351029-A710-45CB-88EE-778643540199}" srcOrd="0" destOrd="0" presId="urn:microsoft.com/office/officeart/2005/8/layout/default"/>
    <dgm:cxn modelId="{634CC01E-5900-451F-B0B8-D291BF294A73}" type="presOf" srcId="{CC584E96-A56C-46DF-BCA3-69F8B317AB38}" destId="{42797E56-1553-44E9-AFB1-B6A1E5E30DF7}" srcOrd="0" destOrd="0" presId="urn:microsoft.com/office/officeart/2005/8/layout/default"/>
    <dgm:cxn modelId="{A9D38D66-4660-403E-9264-518E5B0D332D}" type="presOf" srcId="{7D19BE22-B683-4265-9D5E-7EB61F596002}" destId="{29BD6FE1-F325-4FEF-944F-643EFF6A6C81}" srcOrd="0" destOrd="0" presId="urn:microsoft.com/office/officeart/2005/8/layout/default"/>
    <dgm:cxn modelId="{6DE97368-7550-4E78-90E3-EF1CCD69292C}" type="presOf" srcId="{00D2ED84-08C3-4BC8-A7A6-339049828523}" destId="{31AABF02-F0F5-4FC7-BDEC-E3D9FBC59482}" srcOrd="0" destOrd="0" presId="urn:microsoft.com/office/officeart/2005/8/layout/default"/>
    <dgm:cxn modelId="{52CE3271-4FB9-4272-A4B5-D9C13E77036D}" srcId="{CC584E96-A56C-46DF-BCA3-69F8B317AB38}" destId="{406FF894-BB9A-41EC-84D8-EBFD4253FB21}" srcOrd="0" destOrd="0" parTransId="{C6E3A107-9E30-4F30-AA14-7D8AFDB5AEBB}" sibTransId="{8AB33FD1-E7D9-4C18-94F0-9E7462E1FD11}"/>
    <dgm:cxn modelId="{545CE071-B601-4DF3-AE32-DB8552F2CD39}" type="presOf" srcId="{406FF894-BB9A-41EC-84D8-EBFD4253FB21}" destId="{B0934F0F-CBD3-42CD-97B4-2DBCF72333B4}" srcOrd="0" destOrd="0" presId="urn:microsoft.com/office/officeart/2005/8/layout/default"/>
    <dgm:cxn modelId="{E3DB697B-E6F8-4D6F-BBB2-2F927EB79C93}" srcId="{CC584E96-A56C-46DF-BCA3-69F8B317AB38}" destId="{00D2ED84-08C3-4BC8-A7A6-339049828523}" srcOrd="2" destOrd="0" parTransId="{A6D57C1E-2E55-4E1D-BA44-D719F3A464A2}" sibTransId="{B659FD57-8F6E-400A-A94D-0E1DE3E43166}"/>
    <dgm:cxn modelId="{538A52A2-C247-4DDB-AF2F-D1E8CDD6C193}" type="presOf" srcId="{B9EF0C01-4251-4803-A97A-FCA17F011F19}" destId="{93BC66DD-ED85-454A-A543-741CC37DB406}" srcOrd="0" destOrd="0" presId="urn:microsoft.com/office/officeart/2005/8/layout/default"/>
    <dgm:cxn modelId="{F0910BB4-2169-4952-862A-2AB962721678}" type="presOf" srcId="{D2F00C40-FE0C-42DC-B1F7-09B4D9A5FDDE}" destId="{541DCE65-5714-4167-BDA5-7E3551FEB13C}" srcOrd="0" destOrd="0" presId="urn:microsoft.com/office/officeart/2005/8/layout/default"/>
    <dgm:cxn modelId="{ABF720B4-CEFE-4E56-9B0E-A20995B9B938}" srcId="{CC584E96-A56C-46DF-BCA3-69F8B317AB38}" destId="{57E3892D-33A7-4239-B1DC-724759A66A43}" srcOrd="3" destOrd="0" parTransId="{BF1B2705-4942-4267-808C-A0ECEA47BBA6}" sibTransId="{00733525-4667-42B1-B274-9972D5C776CC}"/>
    <dgm:cxn modelId="{5A513AD9-D55B-4570-BC9F-3B281B75BDF2}" srcId="{CC584E96-A56C-46DF-BCA3-69F8B317AB38}" destId="{7D19BE22-B683-4265-9D5E-7EB61F596002}" srcOrd="1" destOrd="0" parTransId="{89866A2D-7678-4CF8-A7AB-83EBDF22BCAC}" sibTransId="{D1BCE2AC-4B0D-4DC3-9C2F-7D8363280776}"/>
    <dgm:cxn modelId="{DF0FCBF0-AD6D-45DF-B17F-6141161B2101}" srcId="{CC584E96-A56C-46DF-BCA3-69F8B317AB38}" destId="{B9EF0C01-4251-4803-A97A-FCA17F011F19}" srcOrd="5" destOrd="0" parTransId="{122FB919-45F6-4C7C-A1E0-8E348656841B}" sibTransId="{F9D0570A-E4B9-498C-B61C-ADA1461E8BEB}"/>
    <dgm:cxn modelId="{3C1703E9-E540-4B74-8EBD-7B5A80F6FF06}" type="presParOf" srcId="{42797E56-1553-44E9-AFB1-B6A1E5E30DF7}" destId="{B0934F0F-CBD3-42CD-97B4-2DBCF72333B4}" srcOrd="0" destOrd="0" presId="urn:microsoft.com/office/officeart/2005/8/layout/default"/>
    <dgm:cxn modelId="{8F0AA714-DA38-4452-9753-1F067A1252CA}" type="presParOf" srcId="{42797E56-1553-44E9-AFB1-B6A1E5E30DF7}" destId="{85E41CFC-7A49-4F71-8249-92B04130E4D3}" srcOrd="1" destOrd="0" presId="urn:microsoft.com/office/officeart/2005/8/layout/default"/>
    <dgm:cxn modelId="{4E6CC27B-6F7F-42FF-8445-D43BA3AA6A6C}" type="presParOf" srcId="{42797E56-1553-44E9-AFB1-B6A1E5E30DF7}" destId="{29BD6FE1-F325-4FEF-944F-643EFF6A6C81}" srcOrd="2" destOrd="0" presId="urn:microsoft.com/office/officeart/2005/8/layout/default"/>
    <dgm:cxn modelId="{0B69DAC2-A685-491C-B200-B4BD86DE3985}" type="presParOf" srcId="{42797E56-1553-44E9-AFB1-B6A1E5E30DF7}" destId="{01B1185E-27BB-4353-B9C8-9CBF0294627C}" srcOrd="3" destOrd="0" presId="urn:microsoft.com/office/officeart/2005/8/layout/default"/>
    <dgm:cxn modelId="{C9F0B553-95BF-4C67-A45A-A1F8CFCBBEFA}" type="presParOf" srcId="{42797E56-1553-44E9-AFB1-B6A1E5E30DF7}" destId="{31AABF02-F0F5-4FC7-BDEC-E3D9FBC59482}" srcOrd="4" destOrd="0" presId="urn:microsoft.com/office/officeart/2005/8/layout/default"/>
    <dgm:cxn modelId="{C12ECFDB-D7CF-4BA3-8566-2B154B3FCD3C}" type="presParOf" srcId="{42797E56-1553-44E9-AFB1-B6A1E5E30DF7}" destId="{6CCF7F6B-A14E-407F-8CB8-1347156A4A0C}" srcOrd="5" destOrd="0" presId="urn:microsoft.com/office/officeart/2005/8/layout/default"/>
    <dgm:cxn modelId="{A53EDDC8-D48D-4E9A-A267-D729511500BE}" type="presParOf" srcId="{42797E56-1553-44E9-AFB1-B6A1E5E30DF7}" destId="{A7351029-A710-45CB-88EE-778643540199}" srcOrd="6" destOrd="0" presId="urn:microsoft.com/office/officeart/2005/8/layout/default"/>
    <dgm:cxn modelId="{EE57FA90-F215-4952-B161-3972171C602C}" type="presParOf" srcId="{42797E56-1553-44E9-AFB1-B6A1E5E30DF7}" destId="{45413503-36EA-4999-B500-D0D473A0E62B}" srcOrd="7" destOrd="0" presId="urn:microsoft.com/office/officeart/2005/8/layout/default"/>
    <dgm:cxn modelId="{353FE6A6-8ABF-4DDC-84C5-98B1567041B5}" type="presParOf" srcId="{42797E56-1553-44E9-AFB1-B6A1E5E30DF7}" destId="{541DCE65-5714-4167-BDA5-7E3551FEB13C}" srcOrd="8" destOrd="0" presId="urn:microsoft.com/office/officeart/2005/8/layout/default"/>
    <dgm:cxn modelId="{BEBE2E14-AAFF-4C85-8C9A-3CF98A682D87}" type="presParOf" srcId="{42797E56-1553-44E9-AFB1-B6A1E5E30DF7}" destId="{C7DCA584-6564-4858-B067-94256EF395E8}" srcOrd="9" destOrd="0" presId="urn:microsoft.com/office/officeart/2005/8/layout/default"/>
    <dgm:cxn modelId="{49BDE778-6DB2-4E5A-AA66-6429D1BB2436}" type="presParOf" srcId="{42797E56-1553-44E9-AFB1-B6A1E5E30DF7}" destId="{93BC66DD-ED85-454A-A543-741CC37DB406}"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934F0F-CBD3-42CD-97B4-2DBCF72333B4}">
      <dsp:nvSpPr>
        <dsp:cNvPr id="0" name=""/>
        <dsp:cNvSpPr/>
      </dsp:nvSpPr>
      <dsp:spPr>
        <a:xfrm>
          <a:off x="0" y="358135"/>
          <a:ext cx="2697198" cy="1618319"/>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b="1" kern="1200" dirty="0">
              <a:effectLst>
                <a:outerShdw blurRad="38100" dist="38100" dir="2700000" algn="tl">
                  <a:srgbClr val="000000">
                    <a:alpha val="43137"/>
                  </a:srgbClr>
                </a:outerShdw>
              </a:effectLst>
            </a:rPr>
            <a:t>Involvement</a:t>
          </a:r>
        </a:p>
      </dsp:txBody>
      <dsp:txXfrm>
        <a:off x="0" y="358135"/>
        <a:ext cx="2697198" cy="1618319"/>
      </dsp:txXfrm>
    </dsp:sp>
    <dsp:sp modelId="{29BD6FE1-F325-4FEF-944F-643EFF6A6C81}">
      <dsp:nvSpPr>
        <dsp:cNvPr id="0" name=""/>
        <dsp:cNvSpPr/>
      </dsp:nvSpPr>
      <dsp:spPr>
        <a:xfrm>
          <a:off x="2966918" y="358135"/>
          <a:ext cx="2697198" cy="1618319"/>
        </a:xfrm>
        <a:prstGeom prst="rect">
          <a:avLst/>
        </a:prstGeom>
        <a:gradFill rotWithShape="0">
          <a:gsLst>
            <a:gs pos="0">
              <a:schemeClr val="accent5">
                <a:hueOff val="-1470669"/>
                <a:satOff val="-2046"/>
                <a:lumOff val="-784"/>
                <a:alphaOff val="0"/>
                <a:satMod val="103000"/>
                <a:lumMod val="102000"/>
                <a:tint val="94000"/>
              </a:schemeClr>
            </a:gs>
            <a:gs pos="50000">
              <a:schemeClr val="accent5">
                <a:hueOff val="-1470669"/>
                <a:satOff val="-2046"/>
                <a:lumOff val="-784"/>
                <a:alphaOff val="0"/>
                <a:satMod val="110000"/>
                <a:lumMod val="100000"/>
                <a:shade val="100000"/>
              </a:schemeClr>
            </a:gs>
            <a:gs pos="100000">
              <a:schemeClr val="accent5">
                <a:hueOff val="-1470669"/>
                <a:satOff val="-2046"/>
                <a:lumOff val="-784"/>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rtl="0">
            <a:lnSpc>
              <a:spcPct val="90000"/>
            </a:lnSpc>
            <a:spcBef>
              <a:spcPct val="0"/>
            </a:spcBef>
            <a:spcAft>
              <a:spcPct val="35000"/>
            </a:spcAft>
            <a:buNone/>
          </a:pPr>
          <a:r>
            <a:rPr lang="en-US" sz="3600" b="1" kern="1200" dirty="0">
              <a:effectLst>
                <a:outerShdw blurRad="38100" dist="38100" dir="2700000" algn="tl">
                  <a:srgbClr val="000000">
                    <a:alpha val="43137"/>
                  </a:srgbClr>
                </a:outerShdw>
              </a:effectLst>
            </a:rPr>
            <a:t>Neutrality</a:t>
          </a:r>
        </a:p>
      </dsp:txBody>
      <dsp:txXfrm>
        <a:off x="2966918" y="358135"/>
        <a:ext cx="2697198" cy="1618319"/>
      </dsp:txXfrm>
    </dsp:sp>
    <dsp:sp modelId="{31AABF02-F0F5-4FC7-BDEC-E3D9FBC59482}">
      <dsp:nvSpPr>
        <dsp:cNvPr id="0" name=""/>
        <dsp:cNvSpPr/>
      </dsp:nvSpPr>
      <dsp:spPr>
        <a:xfrm>
          <a:off x="5933837" y="358135"/>
          <a:ext cx="2697198" cy="1618319"/>
        </a:xfrm>
        <a:prstGeom prst="rect">
          <a:avLst/>
        </a:prstGeom>
        <a:gradFill rotWithShape="0">
          <a:gsLst>
            <a:gs pos="0">
              <a:schemeClr val="accent5">
                <a:hueOff val="-2941338"/>
                <a:satOff val="-4091"/>
                <a:lumOff val="-1569"/>
                <a:alphaOff val="0"/>
                <a:satMod val="103000"/>
                <a:lumMod val="102000"/>
                <a:tint val="94000"/>
              </a:schemeClr>
            </a:gs>
            <a:gs pos="50000">
              <a:schemeClr val="accent5">
                <a:hueOff val="-2941338"/>
                <a:satOff val="-4091"/>
                <a:lumOff val="-1569"/>
                <a:alphaOff val="0"/>
                <a:satMod val="110000"/>
                <a:lumMod val="100000"/>
                <a:shade val="100000"/>
              </a:schemeClr>
            </a:gs>
            <a:gs pos="100000">
              <a:schemeClr val="accent5">
                <a:hueOff val="-2941338"/>
                <a:satOff val="-4091"/>
                <a:lumOff val="-1569"/>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rtl="0">
            <a:lnSpc>
              <a:spcPct val="90000"/>
            </a:lnSpc>
            <a:spcBef>
              <a:spcPct val="0"/>
            </a:spcBef>
            <a:spcAft>
              <a:spcPct val="35000"/>
            </a:spcAft>
            <a:buNone/>
          </a:pPr>
          <a:r>
            <a:rPr lang="en-US" sz="3600" b="1" kern="1200" dirty="0">
              <a:effectLst>
                <a:outerShdw blurRad="38100" dist="38100" dir="2700000" algn="tl">
                  <a:srgbClr val="000000">
                    <a:alpha val="43137"/>
                  </a:srgbClr>
                </a:outerShdw>
              </a:effectLst>
            </a:rPr>
            <a:t>Universality</a:t>
          </a:r>
        </a:p>
      </dsp:txBody>
      <dsp:txXfrm>
        <a:off x="5933837" y="358135"/>
        <a:ext cx="2697198" cy="1618319"/>
      </dsp:txXfrm>
    </dsp:sp>
    <dsp:sp modelId="{A7351029-A710-45CB-88EE-778643540199}">
      <dsp:nvSpPr>
        <dsp:cNvPr id="0" name=""/>
        <dsp:cNvSpPr/>
      </dsp:nvSpPr>
      <dsp:spPr>
        <a:xfrm>
          <a:off x="0" y="2246174"/>
          <a:ext cx="2697198" cy="1618319"/>
        </a:xfrm>
        <a:prstGeom prst="rect">
          <a:avLst/>
        </a:prstGeom>
        <a:gradFill rotWithShape="0">
          <a:gsLst>
            <a:gs pos="0">
              <a:schemeClr val="accent5">
                <a:hueOff val="-4412007"/>
                <a:satOff val="-6137"/>
                <a:lumOff val="-2353"/>
                <a:alphaOff val="0"/>
                <a:satMod val="103000"/>
                <a:lumMod val="102000"/>
                <a:tint val="94000"/>
              </a:schemeClr>
            </a:gs>
            <a:gs pos="50000">
              <a:schemeClr val="accent5">
                <a:hueOff val="-4412007"/>
                <a:satOff val="-6137"/>
                <a:lumOff val="-2353"/>
                <a:alphaOff val="0"/>
                <a:satMod val="110000"/>
                <a:lumMod val="100000"/>
                <a:shade val="100000"/>
              </a:schemeClr>
            </a:gs>
            <a:gs pos="100000">
              <a:schemeClr val="accent5">
                <a:hueOff val="-4412007"/>
                <a:satOff val="-6137"/>
                <a:lumOff val="-2353"/>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rtl="0">
            <a:lnSpc>
              <a:spcPct val="90000"/>
            </a:lnSpc>
            <a:spcBef>
              <a:spcPct val="0"/>
            </a:spcBef>
            <a:spcAft>
              <a:spcPct val="35000"/>
            </a:spcAft>
            <a:buNone/>
          </a:pPr>
          <a:r>
            <a:rPr lang="en-US" sz="3600" b="1" kern="1200" dirty="0">
              <a:effectLst>
                <a:outerShdw blurRad="38100" dist="38100" dir="2700000" algn="tl">
                  <a:srgbClr val="000000">
                    <a:alpha val="43137"/>
                  </a:srgbClr>
                </a:outerShdw>
              </a:effectLst>
            </a:rPr>
            <a:t>Mutuality</a:t>
          </a:r>
        </a:p>
      </dsp:txBody>
      <dsp:txXfrm>
        <a:off x="0" y="2246174"/>
        <a:ext cx="2697198" cy="1618319"/>
      </dsp:txXfrm>
    </dsp:sp>
    <dsp:sp modelId="{541DCE65-5714-4167-BDA5-7E3551FEB13C}">
      <dsp:nvSpPr>
        <dsp:cNvPr id="0" name=""/>
        <dsp:cNvSpPr/>
      </dsp:nvSpPr>
      <dsp:spPr>
        <a:xfrm>
          <a:off x="2966918" y="2246174"/>
          <a:ext cx="2697198" cy="1618319"/>
        </a:xfrm>
        <a:prstGeom prst="rect">
          <a:avLst/>
        </a:prstGeom>
        <a:gradFill rotWithShape="0">
          <a:gsLst>
            <a:gs pos="0">
              <a:schemeClr val="accent5">
                <a:hueOff val="-5882676"/>
                <a:satOff val="-8182"/>
                <a:lumOff val="-3138"/>
                <a:alphaOff val="0"/>
                <a:satMod val="103000"/>
                <a:lumMod val="102000"/>
                <a:tint val="94000"/>
              </a:schemeClr>
            </a:gs>
            <a:gs pos="50000">
              <a:schemeClr val="accent5">
                <a:hueOff val="-5882676"/>
                <a:satOff val="-8182"/>
                <a:lumOff val="-3138"/>
                <a:alphaOff val="0"/>
                <a:satMod val="110000"/>
                <a:lumMod val="100000"/>
                <a:shade val="100000"/>
              </a:schemeClr>
            </a:gs>
            <a:gs pos="100000">
              <a:schemeClr val="accent5">
                <a:hueOff val="-5882676"/>
                <a:satOff val="-8182"/>
                <a:lumOff val="-3138"/>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rtl="0">
            <a:lnSpc>
              <a:spcPct val="90000"/>
            </a:lnSpc>
            <a:spcBef>
              <a:spcPct val="0"/>
            </a:spcBef>
            <a:spcAft>
              <a:spcPct val="35000"/>
            </a:spcAft>
            <a:buNone/>
          </a:pPr>
          <a:r>
            <a:rPr lang="en-US" sz="3600" b="1" kern="1200" dirty="0">
              <a:effectLst>
                <a:outerShdw blurRad="38100" dist="38100" dir="2700000" algn="tl">
                  <a:srgbClr val="000000">
                    <a:alpha val="43137"/>
                  </a:srgbClr>
                </a:outerShdw>
              </a:effectLst>
            </a:rPr>
            <a:t>Integration</a:t>
          </a:r>
        </a:p>
      </dsp:txBody>
      <dsp:txXfrm>
        <a:off x="2966918" y="2246174"/>
        <a:ext cx="2697198" cy="1618319"/>
      </dsp:txXfrm>
    </dsp:sp>
    <dsp:sp modelId="{93BC66DD-ED85-454A-A543-741CC37DB406}">
      <dsp:nvSpPr>
        <dsp:cNvPr id="0" name=""/>
        <dsp:cNvSpPr/>
      </dsp:nvSpPr>
      <dsp:spPr>
        <a:xfrm>
          <a:off x="5933837" y="2246174"/>
          <a:ext cx="2697198" cy="1618319"/>
        </a:xfrm>
        <a:prstGeom prst="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b="1" kern="1200" dirty="0">
              <a:effectLst>
                <a:outerShdw blurRad="38100" dist="38100" dir="2700000" algn="tl">
                  <a:srgbClr val="000000">
                    <a:alpha val="43137"/>
                  </a:srgbClr>
                </a:outerShdw>
              </a:effectLst>
            </a:rPr>
            <a:t>Evolution</a:t>
          </a:r>
        </a:p>
      </dsp:txBody>
      <dsp:txXfrm>
        <a:off x="5933837" y="2246174"/>
        <a:ext cx="2697198" cy="161831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11/27/2018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816AD7E-CE14-49DA-AE74-3C70D3003F04}" type="slidenum">
              <a:rPr lang="en-US" altLang="en-US"/>
              <a:pPr eaLnBrk="1" hangingPunct="1"/>
              <a:t>2</a:t>
            </a:fld>
            <a:endParaRPr lang="en-US" altLang="en-US" dirty="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8055154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C45840-2F6C-4EA5-A9D9-1FE0B4B814DD}" type="slidenum">
              <a:rPr lang="en-US" altLang="en-US"/>
              <a:pPr eaLnBrk="1" hangingPunct="1"/>
              <a:t>26</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dirty="0">
                <a:latin typeface="Arial" panose="020B0604020202020204" pitchFamily="34" charset="0"/>
              </a:rPr>
              <a:t>Contracts made by minors or induced by fraud or misrepresentation are examples of voidable contracts. An unenforceable contract may have all the elements of a complete contract and still be unenforceable.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65138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D87CDC-E4CF-42A0-9F61-1248A4DC5C06}" type="slidenum">
              <a:rPr lang="en-US" altLang="en-US"/>
              <a:pPr eaLnBrk="1" hangingPunct="1"/>
              <a:t>27</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bilateral contract. See next slide.</a:t>
            </a:r>
          </a:p>
        </p:txBody>
      </p:sp>
    </p:spTree>
    <p:extLst>
      <p:ext uri="{BB962C8B-B14F-4D97-AF65-F5344CB8AC3E}">
        <p14:creationId xmlns:p14="http://schemas.microsoft.com/office/powerpoint/2010/main" val="2542799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EE0562-8ED3-47D6-AA5E-988E445E03FE}" type="slidenum">
              <a:rPr lang="en-US" altLang="en-US"/>
              <a:pPr eaLnBrk="1" hangingPunct="1"/>
              <a:t>28</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850149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6B3B1F-BB75-4BCE-B106-BC67E61686F3}" type="slidenum">
              <a:rPr lang="en-US" altLang="en-US"/>
              <a:pPr eaLnBrk="1" hangingPunct="1"/>
              <a:t>29</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dirty="0">
                <a:latin typeface="Arial" panose="020B0604020202020204" pitchFamily="34" charset="0"/>
              </a:rPr>
              <a:t>When contracting parties accept mutual obligations, either through oral discussion or written communication, they have created an express contract. Oral negotiations in many cases will be reduced to writing, but this is not always necessary. One who knowingly accepts benefits from another person may be obligated for their payment, even though no express agreement has been made. An agreement of this type can be either implied-in-fact or implied-in-law. </a:t>
            </a:r>
            <a:r>
              <a:rPr lang="en-US" sz="1200" b="0" i="0" u="none" strike="noStrike" kern="1200" baseline="0" dirty="0">
                <a:solidFill>
                  <a:schemeClr val="tx1"/>
                </a:solidFill>
                <a:latin typeface="+mn-lt"/>
                <a:ea typeface="+mn-ea"/>
                <a:cs typeface="+mn-cs"/>
              </a:rPr>
              <a:t>An implied-in-law contract is also called a </a:t>
            </a:r>
            <a:r>
              <a:rPr lang="en-US" sz="1200" b="1" i="0" u="none" strike="noStrike" kern="1200" baseline="0" dirty="0">
                <a:solidFill>
                  <a:schemeClr val="tx1"/>
                </a:solidFill>
                <a:latin typeface="+mn-lt"/>
                <a:ea typeface="+mn-ea"/>
                <a:cs typeface="+mn-cs"/>
              </a:rPr>
              <a:t>quasi-contract</a:t>
            </a:r>
            <a:r>
              <a:rPr lang="en-US" sz="1200" b="0" i="0" u="none" strike="noStrike" kern="1200" baseline="0" dirty="0">
                <a:solidFill>
                  <a:schemeClr val="tx1"/>
                </a:solidFill>
                <a:latin typeface="+mn-lt"/>
                <a:ea typeface="+mn-ea"/>
                <a:cs typeface="+mn-cs"/>
              </a:rPr>
              <a:t>. </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374271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286A391-5B2F-41A9-8BDB-32D3370376FC}" type="slidenum">
              <a:rPr lang="en-US" altLang="en-US"/>
              <a:pPr eaLnBrk="1" hangingPunct="1"/>
              <a:t>30</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An informal contract generally has no requirements as to language, form, or construction. It comprises obligations entered into by parties whose promises are expressed in the simplest and usually most ordinary, nonlegal language. A </a:t>
            </a:r>
            <a:r>
              <a:rPr lang="en-US" altLang="en-US" i="1" dirty="0">
                <a:latin typeface="Arial" panose="020B0604020202020204" pitchFamily="34" charset="0"/>
              </a:rPr>
              <a:t>seal </a:t>
            </a:r>
            <a:r>
              <a:rPr lang="en-US" altLang="en-US" dirty="0">
                <a:latin typeface="Arial" panose="020B0604020202020204" pitchFamily="34" charset="0"/>
              </a:rPr>
              <a:t>is a mark or an impression placed on a written contract indicating that the instrument was executed and accepted in a formal manner. The UCC removed the requirement for a seal in sale-of-goods contracts. Some states, however, still require the use of the seal in agreements related to the sale and transfer of real property.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013722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D8E9C43-730D-47E1-876D-44EBECFBEF55}" type="slidenum">
              <a:rPr lang="en-US" altLang="en-US"/>
              <a:pPr eaLnBrk="1" hangingPunct="1"/>
              <a:t>31</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Early Roman law, like Anglo-Saxon law and other early legal systems, recognized only executed contracts that involved face-to-face dealings and an exchange of property at the moment the deal was made. With the expansion of the Roman Empire and increased foreign trade, rules to address unfulfilled promises developed, allowing new flexibility in commerce.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48435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EE63CF-9C02-44DD-BBBC-E827E4F04810}" type="slidenum">
              <a:rPr lang="en-US" altLang="en-US"/>
              <a:pPr eaLnBrk="1" hangingPunct="1"/>
              <a:t>4</a:t>
            </a:fld>
            <a:endParaRPr lang="en-US" altLang="en-US" dirty="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contract. See next slide.</a:t>
            </a:r>
          </a:p>
        </p:txBody>
      </p:sp>
    </p:spTree>
    <p:extLst>
      <p:ext uri="{BB962C8B-B14F-4D97-AF65-F5344CB8AC3E}">
        <p14:creationId xmlns:p14="http://schemas.microsoft.com/office/powerpoint/2010/main" val="24340004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1890FA9-1B54-4E15-8291-FF139A5EDAF4}" type="slidenum">
              <a:rPr lang="en-US" altLang="en-US"/>
              <a:pPr eaLnBrk="1" hangingPunct="1"/>
              <a:t>5</a:t>
            </a:fld>
            <a:endParaRPr lang="en-US" altLang="en-US" dirty="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Discuss with the students what constitutes a contract and why contracts are necessary. Ask students to surmise how and when contracts originate. Suggest that they write down at least three questions they have about the nature of contracts and encourage them to refer to these questions periodically throughout the chapters on contracts to see if they have found any answers.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31153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306DDC7-A92D-49F5-806A-9B5611F0B4F9}" type="slidenum">
              <a:rPr lang="en-US" altLang="en-US"/>
              <a:pPr eaLnBrk="1" hangingPunct="1"/>
              <a:t>16</a:t>
            </a:fld>
            <a:endParaRPr lang="en-US" altLang="en-US" dirty="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Then, if the court finds that one of the parties breached the contract, that party will have to </a:t>
            </a:r>
            <a:r>
              <a:rPr lang="en-US" altLang="en-US" b="1" dirty="0"/>
              <a:t>rehabilitate</a:t>
            </a:r>
            <a:r>
              <a:rPr lang="en-US" altLang="en-US" dirty="0"/>
              <a:t> the innocent party by compensating that party for any loss that results from the breach.</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77381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011C21-183D-4AF5-B525-5DC44E92C226}" type="slidenum">
              <a:rPr lang="en-US" altLang="en-US"/>
              <a:pPr eaLnBrk="1" hangingPunct="1"/>
              <a:t>19</a:t>
            </a:fld>
            <a:endParaRPr lang="en-US" altLang="en-US" dirty="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r>
              <a:rPr lang="en-US" altLang="en-US" dirty="0">
                <a:latin typeface="Arial" panose="020B0604020202020204" pitchFamily="34" charset="0"/>
              </a:rPr>
              <a:t>All other types of contracts, including employment contracts and real property contracts, are governed by common law and certain special statutory provisions.</a:t>
            </a:r>
          </a:p>
        </p:txBody>
      </p:sp>
    </p:spTree>
    <p:extLst>
      <p:ext uri="{BB962C8B-B14F-4D97-AF65-F5344CB8AC3E}">
        <p14:creationId xmlns:p14="http://schemas.microsoft.com/office/powerpoint/2010/main" val="2118541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99AB29E-EFF2-4BB3-B25F-BEC33B675050}" type="slidenum">
              <a:rPr lang="en-US" altLang="en-US"/>
              <a:pPr eaLnBrk="1" hangingPunct="1"/>
              <a:t>20</a:t>
            </a:fld>
            <a:endParaRPr lang="en-US" alt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courts have never been inclined to the enforcement of social agreements such as dates, dinner engagements, or the like. Many states have extended this concept to include agreements to marry and agreements to live together without the benefit of a marriage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68043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BA4D8F-3282-48D1-9749-D6B0A905239A}" type="slidenum">
              <a:rPr lang="en-US" altLang="en-US"/>
              <a:pPr eaLnBrk="1" hangingPunct="1"/>
              <a:t>21</a:t>
            </a:fld>
            <a:endParaRPr lang="en-US" altLang="en-US"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privity. See next slide.</a:t>
            </a:r>
          </a:p>
        </p:txBody>
      </p:sp>
    </p:spTree>
    <p:extLst>
      <p:ext uri="{BB962C8B-B14F-4D97-AF65-F5344CB8AC3E}">
        <p14:creationId xmlns:p14="http://schemas.microsoft.com/office/powerpoint/2010/main" val="2920344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23C8F79-909F-4C36-92E9-D6EBC4EFEF60}" type="slidenum">
              <a:rPr lang="en-US" altLang="en-US"/>
              <a:pPr eaLnBrk="1" hangingPunct="1"/>
              <a:t>22</a:t>
            </a:fld>
            <a:endParaRPr lang="en-US" altLang="en-US" dirty="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 </a:t>
            </a:r>
          </a:p>
          <a:p>
            <a:r>
              <a:rPr lang="en-US" altLang="en-US" dirty="0">
                <a:latin typeface="Arial" panose="020B0604020202020204" pitchFamily="34" charset="0"/>
              </a:rPr>
              <a:t>When an offer is accepted and there is consideration, the process is called “objective manifestation of mutual assent.” This process is commonly referred to as “making a deal.” The word </a:t>
            </a:r>
            <a:r>
              <a:rPr lang="en-US" altLang="en-US" i="1" dirty="0">
                <a:latin typeface="Arial" panose="020B0604020202020204" pitchFamily="34" charset="0"/>
              </a:rPr>
              <a:t>deal </a:t>
            </a:r>
            <a:r>
              <a:rPr lang="en-US" altLang="en-US" dirty="0">
                <a:latin typeface="Arial" panose="020B0604020202020204" pitchFamily="34" charset="0"/>
              </a:rPr>
              <a:t>comes from the Middle English </a:t>
            </a:r>
            <a:r>
              <a:rPr lang="en-US" altLang="en-US" i="1" dirty="0">
                <a:latin typeface="Arial" panose="020B0604020202020204" pitchFamily="34" charset="0"/>
              </a:rPr>
              <a:t>deel, </a:t>
            </a:r>
            <a:r>
              <a:rPr lang="en-US" altLang="en-US" dirty="0">
                <a:latin typeface="Arial" panose="020B0604020202020204" pitchFamily="34" charset="0"/>
              </a:rPr>
              <a:t>through the Old English </a:t>
            </a:r>
            <a:r>
              <a:rPr lang="en-US" altLang="en-US" i="1" dirty="0">
                <a:latin typeface="Arial" panose="020B0604020202020204" pitchFamily="34" charset="0"/>
              </a:rPr>
              <a:t>dael </a:t>
            </a:r>
            <a:r>
              <a:rPr lang="en-US" altLang="en-US" dirty="0">
                <a:latin typeface="Arial" panose="020B0604020202020204" pitchFamily="34" charset="0"/>
              </a:rPr>
              <a:t>or </a:t>
            </a:r>
            <a:r>
              <a:rPr lang="en-US" altLang="en-US" i="1" dirty="0">
                <a:latin typeface="Arial" panose="020B0604020202020204" pitchFamily="34" charset="0"/>
              </a:rPr>
              <a:t>dal, </a:t>
            </a:r>
            <a:r>
              <a:rPr lang="en-US" altLang="en-US" dirty="0">
                <a:latin typeface="Arial" panose="020B0604020202020204" pitchFamily="34" charset="0"/>
              </a:rPr>
              <a:t>meaning </a:t>
            </a:r>
            <a:r>
              <a:rPr lang="en-US" altLang="en-US" i="1" dirty="0">
                <a:latin typeface="Arial" panose="020B0604020202020204" pitchFamily="34" charset="0"/>
              </a:rPr>
              <a:t>division </a:t>
            </a:r>
            <a:r>
              <a:rPr lang="en-US" altLang="en-US" dirty="0">
                <a:latin typeface="Arial" panose="020B0604020202020204" pitchFamily="34" charset="0"/>
              </a:rPr>
              <a:t>or </a:t>
            </a:r>
            <a:r>
              <a:rPr lang="en-US" altLang="en-US" i="1" dirty="0">
                <a:latin typeface="Arial" panose="020B0604020202020204" pitchFamily="34" charset="0"/>
              </a:rPr>
              <a:t>portion, </a:t>
            </a:r>
            <a:r>
              <a:rPr lang="en-US" altLang="en-US" dirty="0">
                <a:latin typeface="Arial" panose="020B0604020202020204" pitchFamily="34" charset="0"/>
              </a:rPr>
              <a:t>which in turn is derived from the Old High German </a:t>
            </a:r>
            <a:r>
              <a:rPr lang="en-US" altLang="en-US" i="1" dirty="0">
                <a:latin typeface="Arial" panose="020B0604020202020204" pitchFamily="34" charset="0"/>
              </a:rPr>
              <a:t>teil, </a:t>
            </a:r>
            <a:r>
              <a:rPr lang="en-US" altLang="en-US" dirty="0">
                <a:latin typeface="Arial" panose="020B0604020202020204" pitchFamily="34" charset="0"/>
              </a:rPr>
              <a:t>meaning </a:t>
            </a:r>
            <a:r>
              <a:rPr lang="en-US" altLang="en-US" i="1" dirty="0">
                <a:latin typeface="Arial" panose="020B0604020202020204" pitchFamily="34" charset="0"/>
              </a:rPr>
              <a:t>part. </a:t>
            </a:r>
            <a:r>
              <a:rPr lang="en-US" altLang="en-US" dirty="0">
                <a:latin typeface="Arial" panose="020B0604020202020204" pitchFamily="34" charset="0"/>
              </a:rPr>
              <a:t>Before the twelfth century, engaging in bargaining or trade was known as </a:t>
            </a:r>
            <a:r>
              <a:rPr lang="en-US" altLang="en-US" i="1" dirty="0">
                <a:latin typeface="Arial" panose="020B0604020202020204" pitchFamily="34" charset="0"/>
              </a:rPr>
              <a:t>dealing. </a:t>
            </a:r>
            <a:r>
              <a:rPr lang="en-US" altLang="en-US" dirty="0">
                <a:latin typeface="Arial" panose="020B0604020202020204" pitchFamily="34" charset="0"/>
              </a:rPr>
              <a:t>In the late sixteenth century, a </a:t>
            </a:r>
            <a:r>
              <a:rPr lang="en-US" altLang="en-US" i="1" dirty="0">
                <a:latin typeface="Arial" panose="020B0604020202020204" pitchFamily="34" charset="0"/>
              </a:rPr>
              <a:t>deal </a:t>
            </a:r>
            <a:r>
              <a:rPr lang="en-US" altLang="en-US" dirty="0">
                <a:latin typeface="Arial" panose="020B0604020202020204" pitchFamily="34" charset="0"/>
              </a:rPr>
              <a:t>came to mean what it does today—a transaction for mutual benefit.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89705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6BB1C07-86EC-4C28-B4FB-6E3A356921EB}" type="slidenum">
              <a:rPr lang="en-US" altLang="en-US"/>
              <a:pPr eaLnBrk="1" hangingPunct="1"/>
              <a:t>25</a:t>
            </a:fld>
            <a:endParaRPr lang="en-US" alt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r>
              <a:rPr lang="en-US" altLang="en-US" dirty="0">
                <a:latin typeface="Arial" panose="020B0604020202020204" pitchFamily="34" charset="0"/>
              </a:rPr>
              <a:t>For example, a contract to perform an illegal act would be void.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634273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9" name="Picture 8">
            <a:extLst>
              <a:ext uri="{FF2B5EF4-FFF2-40B4-BE49-F238E27FC236}">
                <a16:creationId xmlns:a16="http://schemas.microsoft.com/office/drawing/2014/main" id="{F1F76192-3F56-4919-A132-79F27A2C35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3447" y="326777"/>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The Essentials of </a:t>
            </a:r>
            <a:br>
              <a:rPr lang="en-US" b="1" dirty="0"/>
            </a:br>
            <a:r>
              <a:rPr lang="en-US" b="1" dirty="0"/>
              <a:t>Contract Law</a:t>
            </a:r>
          </a:p>
        </p:txBody>
      </p:sp>
      <p:sp>
        <p:nvSpPr>
          <p:cNvPr id="3" name="Subtitle 2"/>
          <p:cNvSpPr>
            <a:spLocks noGrp="1"/>
          </p:cNvSpPr>
          <p:nvPr>
            <p:ph type="subTitle" idx="1"/>
          </p:nvPr>
        </p:nvSpPr>
        <p:spPr>
          <a:xfrm>
            <a:off x="671209" y="4609707"/>
            <a:ext cx="4766553" cy="1479808"/>
          </a:xfrm>
        </p:spPr>
        <p:txBody>
          <a:bodyPr/>
          <a:lstStyle/>
          <a:p>
            <a:r>
              <a:rPr lang="en-US" dirty="0"/>
              <a:t>Chapter 7</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The Characteristics of the Law Merchant</a:t>
            </a:r>
          </a:p>
        </p:txBody>
      </p:sp>
      <p:sp>
        <p:nvSpPr>
          <p:cNvPr id="22531" name="Content Placeholder 2"/>
          <p:cNvSpPr>
            <a:spLocks noGrp="1"/>
          </p:cNvSpPr>
          <p:nvPr>
            <p:ph sz="half" idx="1"/>
          </p:nvPr>
        </p:nvSpPr>
        <p:spPr/>
        <p:txBody>
          <a:bodyPr/>
          <a:lstStyle/>
          <a:p>
            <a:r>
              <a:rPr lang="en-US" altLang="en-US" dirty="0"/>
              <a:t>Universal laws </a:t>
            </a:r>
          </a:p>
          <a:p>
            <a:pPr lvl="1"/>
            <a:r>
              <a:rPr lang="en-US" altLang="en-US" dirty="0"/>
              <a:t>Those that apply to everyone regardless of their social status or their place of origin</a:t>
            </a:r>
          </a:p>
          <a:p>
            <a:pPr marL="457200" lvl="1" indent="0">
              <a:buNone/>
            </a:pPr>
            <a:endParaRPr lang="en-US" altLang="en-US" dirty="0"/>
          </a:p>
        </p:txBody>
      </p:sp>
      <p:sp>
        <p:nvSpPr>
          <p:cNvPr id="2" name="Content Placeholder 1"/>
          <p:cNvSpPr>
            <a:spLocks noGrp="1"/>
          </p:cNvSpPr>
          <p:nvPr>
            <p:ph sz="half" idx="2"/>
          </p:nvPr>
        </p:nvSpPr>
        <p:spPr/>
        <p:txBody>
          <a:bodyPr/>
          <a:lstStyle/>
          <a:p>
            <a:r>
              <a:rPr lang="en-US" altLang="en-US" dirty="0"/>
              <a:t>Mutuality or reciprocity</a:t>
            </a:r>
          </a:p>
          <a:p>
            <a:pPr lvl="1"/>
            <a:r>
              <a:rPr lang="en-US" altLang="en-US" dirty="0"/>
              <a:t>Notion that commercial arrangements always involve a process of evenhanded cooperation between the parties</a:t>
            </a:r>
          </a:p>
          <a:p>
            <a:pPr marL="0" indent="0">
              <a:buNone/>
            </a:pPr>
            <a:endParaRPr lang="en-US" dirty="0"/>
          </a:p>
        </p:txBody>
      </p:sp>
      <p:sp>
        <p:nvSpPr>
          <p:cNvPr id="22532"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3D62EBE7-BA4F-4D29-8D16-F462701D9B4B}" type="slidenum">
              <a:rPr lang="en-US" altLang="en-US" smtClean="0"/>
              <a:pPr/>
              <a:t>10</a:t>
            </a:fld>
            <a:endParaRPr lang="en-US" altLang="en-US" dirty="0"/>
          </a:p>
        </p:txBody>
      </p:sp>
      <p:sp>
        <p:nvSpPr>
          <p:cNvPr id="7" name="Footer Placeholder 6"/>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051632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Integration of the Law Merchant with Common Law</a:t>
            </a:r>
          </a:p>
        </p:txBody>
      </p:sp>
      <p:sp>
        <p:nvSpPr>
          <p:cNvPr id="23555" name="Content Placeholder 2"/>
          <p:cNvSpPr>
            <a:spLocks noGrp="1"/>
          </p:cNvSpPr>
          <p:nvPr>
            <p:ph idx="1"/>
          </p:nvPr>
        </p:nvSpPr>
        <p:spPr/>
        <p:txBody>
          <a:bodyPr/>
          <a:lstStyle/>
          <a:p>
            <a:r>
              <a:rPr lang="en-US" altLang="en-US" b="1" dirty="0"/>
              <a:t>Fair courts </a:t>
            </a:r>
          </a:p>
          <a:p>
            <a:pPr lvl="1"/>
            <a:r>
              <a:rPr lang="en-US" altLang="en-US" dirty="0"/>
              <a:t>Empowered to hear cases involving commercial disputes</a:t>
            </a:r>
          </a:p>
          <a:p>
            <a:pPr lvl="1"/>
            <a:r>
              <a:rPr lang="en-US" altLang="en-US" dirty="0"/>
              <a:t>Since juries were inevitably made up of merchants, the law merchant was used to adjudicate the cases</a:t>
            </a:r>
          </a:p>
        </p:txBody>
      </p:sp>
      <p:sp>
        <p:nvSpPr>
          <p:cNvPr id="2355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09380B05-3D83-4AD0-8EE9-F8C4D0FDD574}" type="slidenum">
              <a:rPr lang="en-US" altLang="en-US" smtClean="0"/>
              <a:pPr/>
              <a:t>11</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49699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Integration of the Law Merchant with Common Law</a:t>
            </a:r>
          </a:p>
        </p:txBody>
      </p:sp>
      <p:sp>
        <p:nvSpPr>
          <p:cNvPr id="24579" name="Content Placeholder 2"/>
          <p:cNvSpPr>
            <a:spLocks noGrp="1"/>
          </p:cNvSpPr>
          <p:nvPr>
            <p:ph idx="1"/>
          </p:nvPr>
        </p:nvSpPr>
        <p:spPr/>
        <p:txBody>
          <a:bodyPr/>
          <a:lstStyle/>
          <a:p>
            <a:r>
              <a:rPr lang="en-US" altLang="en-US" b="1" dirty="0"/>
              <a:t>Staple courts </a:t>
            </a:r>
          </a:p>
          <a:p>
            <a:pPr lvl="1"/>
            <a:r>
              <a:rPr lang="en-US" altLang="en-US" dirty="0"/>
              <a:t>Heard cases that involved certain set commodities</a:t>
            </a:r>
          </a:p>
          <a:p>
            <a:pPr lvl="1"/>
            <a:r>
              <a:rPr lang="en-US" altLang="en-US" dirty="0"/>
              <a:t>Run by mayors who were forced to learn and apply mercantile law</a:t>
            </a:r>
          </a:p>
          <a:p>
            <a:pPr marL="0" indent="0">
              <a:buNone/>
            </a:pPr>
            <a:endParaRPr lang="en-US" altLang="en-US" dirty="0"/>
          </a:p>
        </p:txBody>
      </p:sp>
      <p:sp>
        <p:nvSpPr>
          <p:cNvPr id="2458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E5B673AD-7AF6-493E-B557-89AB1ED56F93}" type="slidenum">
              <a:rPr lang="en-US" altLang="en-US" smtClean="0"/>
              <a:pPr/>
              <a:t>12</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336649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Evolution of the Law Merchant and </a:t>
            </a:r>
            <a:br>
              <a:rPr lang="en-US" altLang="en-US" dirty="0"/>
            </a:br>
            <a:r>
              <a:rPr lang="en-US" altLang="en-US" dirty="0"/>
              <a:t>Common Law</a:t>
            </a:r>
          </a:p>
        </p:txBody>
      </p:sp>
      <p:sp>
        <p:nvSpPr>
          <p:cNvPr id="25603" name="Content Placeholder 2"/>
          <p:cNvSpPr>
            <a:spLocks noGrp="1"/>
          </p:cNvSpPr>
          <p:nvPr>
            <p:ph idx="1"/>
          </p:nvPr>
        </p:nvSpPr>
        <p:spPr/>
        <p:txBody>
          <a:bodyPr/>
          <a:lstStyle/>
          <a:p>
            <a:r>
              <a:rPr lang="en-US" altLang="en-US" b="1" dirty="0"/>
              <a:t>Admiralty courts</a:t>
            </a:r>
          </a:p>
          <a:p>
            <a:pPr lvl="1"/>
            <a:r>
              <a:rPr lang="en-US" altLang="en-US" dirty="0"/>
              <a:t>Tribunals set up in seaport towns to handle disputes involving maritime law, shipping contracts, contests over docking rights, collisions at sea, and the like</a:t>
            </a:r>
          </a:p>
        </p:txBody>
      </p:sp>
      <p:sp>
        <p:nvSpPr>
          <p:cNvPr id="2560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ED51E7C4-6CEC-47C4-8410-3FCD70882E42}" type="slidenum">
              <a:rPr lang="en-US" altLang="en-US" smtClean="0"/>
              <a:pPr/>
              <a:t>13</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189177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The Restatement of the Law of Contracts</a:t>
            </a:r>
          </a:p>
        </p:txBody>
      </p:sp>
      <p:sp>
        <p:nvSpPr>
          <p:cNvPr id="26627" name="Slide Number Placeholder 2"/>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7-</a:t>
            </a:r>
            <a:fld id="{DA302633-F977-46D2-944F-EF9918DA1236}" type="slidenum">
              <a:rPr lang="en-US" altLang="en-US"/>
              <a:pPr eaLnBrk="1" hangingPunct="1"/>
              <a:t>14</a:t>
            </a:fld>
            <a:endParaRPr lang="en-US" altLang="en-US" dirty="0"/>
          </a:p>
        </p:txBody>
      </p:sp>
      <p:pic>
        <p:nvPicPr>
          <p:cNvPr id="26628" name="Picture 2" descr="CONTRACT LAW&#10;The division between a law that focuses only on goods and one that centers on real property&#10;The development of the rights of a good faith purchaser in goods&#10;The transfer of ownership of goods based on the transfer of documents&#10;The development of the concept of warranties of fitness and warranties of merchantability&#10;NEGOTIABLE INSTRUMENTS&#10;The development of negotiable bills of exchange and promissory notes&#10;BUSINESS ORGANIZATIONS&#10;The invention of limited joint stock companies and the “company under a collective name”—&#10;forefathers of the modern corporation&#10;The development of joint property ownership in partnerships&#10;The development of survivorship rights among partners in a partnership &#10;SECURED TRANSACTIONS&#10;The invention of the chattel mortgage &#10;CREDIT AND BANKING&#10;The development of credit institutions at the great monasteries in Europe&#10;The banking and lending operations of the Teutonic Knights and the Templars lead to modern &#10;banking procedures&#10;INSURANCE CONTRACTS&#10;The development of maritime insurance&#10;The appearance of “private” insurance in the Middle Ages&#10;The development of insurance companies in the 17th century&#10;INTERNATIONAL LAW&#10;The increased international trade leads to the need to develop international agreements&#10;INTELLECTUAL PROPERTY&#10;The creation of patents and trademark" title="Law Merchant Principles in Modern La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6049" y="1828800"/>
            <a:ext cx="4839902" cy="4664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16689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The Elements of a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1"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4A70411D-105F-48B7-84D1-7798FCBA9E81}" type="slidenum">
              <a:rPr lang="en-US" altLang="en-US" smtClean="0"/>
              <a:pPr/>
              <a:t>15</a:t>
            </a:fld>
            <a:endParaRPr lang="en-US" altLang="en-US" dirty="0"/>
          </a:p>
        </p:txBody>
      </p:sp>
      <p:pic>
        <p:nvPicPr>
          <p:cNvPr id="3" name="Picture 2"/>
          <p:cNvPicPr>
            <a:picLocks noChangeAspect="1"/>
          </p:cNvPicPr>
          <p:nvPr/>
        </p:nvPicPr>
        <p:blipFill>
          <a:blip r:embed="rId2"/>
          <a:stretch>
            <a:fillRect/>
          </a:stretch>
        </p:blipFill>
        <p:spPr>
          <a:xfrm>
            <a:off x="3501846" y="1773493"/>
            <a:ext cx="5188308" cy="4720781"/>
          </a:xfrm>
          <a:prstGeom prst="rect">
            <a:avLst/>
          </a:prstGeom>
        </p:spPr>
      </p:pic>
    </p:spTree>
    <p:extLst>
      <p:ext uri="{BB962C8B-B14F-4D97-AF65-F5344CB8AC3E}">
        <p14:creationId xmlns:p14="http://schemas.microsoft.com/office/powerpoint/2010/main" val="114388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r>
              <a:rPr lang="en-US" altLang="en-US" dirty="0"/>
              <a:t>The Objectives of Contract Law</a:t>
            </a:r>
          </a:p>
        </p:txBody>
      </p:sp>
      <p:sp>
        <p:nvSpPr>
          <p:cNvPr id="28675" name="Rectangle 5"/>
          <p:cNvSpPr>
            <a:spLocks noGrp="1" noChangeArrowheads="1"/>
          </p:cNvSpPr>
          <p:nvPr>
            <p:ph type="body" idx="1"/>
          </p:nvPr>
        </p:nvSpPr>
        <p:spPr/>
        <p:txBody>
          <a:bodyPr>
            <a:normAutofit/>
          </a:bodyPr>
          <a:lstStyle/>
          <a:p>
            <a:r>
              <a:rPr lang="en-US" altLang="en-US" dirty="0"/>
              <a:t>The underlying objective is to determine whether the parties to the contract entered the agreement freely</a:t>
            </a:r>
          </a:p>
          <a:p>
            <a:pPr marL="0" indent="0">
              <a:buNone/>
            </a:pPr>
            <a:endParaRPr lang="en-US" altLang="en-US" sz="1000" dirty="0"/>
          </a:p>
          <a:p>
            <a:r>
              <a:rPr lang="en-US" altLang="en-US" dirty="0"/>
              <a:t>If the court determines that the parties willingly entered the agreement, then the contract is valid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23A595F5-07AD-462B-9D24-2AB684F042FD}" type="slidenum">
              <a:rPr lang="en-US" altLang="en-US" smtClean="0"/>
              <a:pPr/>
              <a:t>16</a:t>
            </a:fld>
            <a:endParaRPr lang="en-US" altLang="en-US" dirty="0"/>
          </a:p>
        </p:txBody>
      </p:sp>
    </p:spTree>
    <p:extLst>
      <p:ext uri="{BB962C8B-B14F-4D97-AF65-F5344CB8AC3E}">
        <p14:creationId xmlns:p14="http://schemas.microsoft.com/office/powerpoint/2010/main" val="38176370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The Payment of Damages</a:t>
            </a:r>
          </a:p>
        </p:txBody>
      </p:sp>
      <p:sp>
        <p:nvSpPr>
          <p:cNvPr id="29699" name="Content Placeholder 2"/>
          <p:cNvSpPr>
            <a:spLocks noGrp="1"/>
          </p:cNvSpPr>
          <p:nvPr>
            <p:ph sz="half" idx="1"/>
          </p:nvPr>
        </p:nvSpPr>
        <p:spPr/>
        <p:txBody>
          <a:bodyPr/>
          <a:lstStyle/>
          <a:p>
            <a:r>
              <a:rPr lang="en-US" altLang="en-US" dirty="0"/>
              <a:t>Compensatory damages </a:t>
            </a:r>
          </a:p>
          <a:p>
            <a:pPr lvl="1"/>
            <a:r>
              <a:rPr lang="en-US" altLang="en-US" dirty="0"/>
              <a:t>Equal to the real financial loss suffered by the innocent victim</a:t>
            </a:r>
          </a:p>
        </p:txBody>
      </p:sp>
      <p:sp>
        <p:nvSpPr>
          <p:cNvPr id="29700" name="Content Placeholder 4"/>
          <p:cNvSpPr>
            <a:spLocks noGrp="1"/>
          </p:cNvSpPr>
          <p:nvPr>
            <p:ph sz="half" idx="2"/>
          </p:nvPr>
        </p:nvSpPr>
        <p:spPr/>
        <p:txBody>
          <a:bodyPr/>
          <a:lstStyle/>
          <a:p>
            <a:r>
              <a:rPr lang="en-US" altLang="en-US" dirty="0"/>
              <a:t>Incidental damages </a:t>
            </a:r>
          </a:p>
          <a:p>
            <a:pPr lvl="1"/>
            <a:r>
              <a:rPr lang="en-US" altLang="en-US" dirty="0"/>
              <a:t>Paid by the breaching party to make up for any expenses paid by the victim to prevent any additional loss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1"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47961A17-2692-40A4-90AE-B14332978AA5}" type="slidenum">
              <a:rPr lang="en-US" altLang="en-US" smtClean="0"/>
              <a:pPr/>
              <a:t>17</a:t>
            </a:fld>
            <a:endParaRPr lang="en-US" altLang="en-US" dirty="0"/>
          </a:p>
        </p:txBody>
      </p:sp>
    </p:spTree>
    <p:extLst>
      <p:ext uri="{BB962C8B-B14F-4D97-AF65-F5344CB8AC3E}">
        <p14:creationId xmlns:p14="http://schemas.microsoft.com/office/powerpoint/2010/main" val="1601509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The Payment of Damages</a:t>
            </a:r>
          </a:p>
        </p:txBody>
      </p:sp>
      <p:sp>
        <p:nvSpPr>
          <p:cNvPr id="30723" name="Content Placeholder 2"/>
          <p:cNvSpPr>
            <a:spLocks noGrp="1"/>
          </p:cNvSpPr>
          <p:nvPr>
            <p:ph sz="half" idx="1"/>
          </p:nvPr>
        </p:nvSpPr>
        <p:spPr/>
        <p:txBody>
          <a:bodyPr/>
          <a:lstStyle/>
          <a:p>
            <a:r>
              <a:rPr lang="en-US" altLang="en-US" dirty="0"/>
              <a:t>Consequential damages</a:t>
            </a:r>
          </a:p>
          <a:p>
            <a:pPr lvl="1"/>
            <a:r>
              <a:rPr lang="en-US" altLang="en-US" dirty="0"/>
              <a:t>Indirect damages that result because of special circumstances that exist with a particular contract</a:t>
            </a:r>
          </a:p>
        </p:txBody>
      </p:sp>
      <p:sp>
        <p:nvSpPr>
          <p:cNvPr id="30724" name="Content Placeholder 3"/>
          <p:cNvSpPr>
            <a:spLocks noGrp="1"/>
          </p:cNvSpPr>
          <p:nvPr>
            <p:ph sz="half" idx="2"/>
          </p:nvPr>
        </p:nvSpPr>
        <p:spPr/>
        <p:txBody>
          <a:bodyPr/>
          <a:lstStyle/>
          <a:p>
            <a:r>
              <a:rPr lang="en-US" altLang="en-US" b="1" dirty="0"/>
              <a:t>Punitive damages </a:t>
            </a:r>
          </a:p>
          <a:p>
            <a:pPr lvl="1"/>
            <a:r>
              <a:rPr lang="en-US" altLang="en-US" dirty="0"/>
              <a:t>Designed to punish the wrongdoer for his or her outrageous conduct</a:t>
            </a:r>
          </a:p>
          <a:p>
            <a:pPr lvl="1"/>
            <a:r>
              <a:rPr lang="en-US" altLang="en-US" dirty="0"/>
              <a:t>Typically not awarded in contract cases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5" name="Slide Number Placeholder 4"/>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E180BB52-C412-4E54-8E82-F2EC979B28AD}" type="slidenum">
              <a:rPr lang="en-US" altLang="en-US" smtClean="0"/>
              <a:pPr/>
              <a:t>18</a:t>
            </a:fld>
            <a:endParaRPr lang="en-US" altLang="en-US" dirty="0"/>
          </a:p>
        </p:txBody>
      </p:sp>
    </p:spTree>
    <p:extLst>
      <p:ext uri="{BB962C8B-B14F-4D97-AF65-F5344CB8AC3E}">
        <p14:creationId xmlns:p14="http://schemas.microsoft.com/office/powerpoint/2010/main" val="24334503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Contracts and the Uniform Commercial Code</a:t>
            </a:r>
          </a:p>
        </p:txBody>
      </p:sp>
      <p:sp>
        <p:nvSpPr>
          <p:cNvPr id="31747" name="Rectangle 5"/>
          <p:cNvSpPr>
            <a:spLocks noGrp="1" noChangeArrowheads="1"/>
          </p:cNvSpPr>
          <p:nvPr>
            <p:ph type="body" idx="1"/>
          </p:nvPr>
        </p:nvSpPr>
        <p:spPr/>
        <p:txBody>
          <a:bodyPr/>
          <a:lstStyle/>
          <a:p>
            <a:r>
              <a:rPr lang="en-US" altLang="en-US" dirty="0"/>
              <a:t>The Uniform Commercial Code (UCC) is a model set of laws designed to govern almost all commercial transactions </a:t>
            </a:r>
          </a:p>
          <a:p>
            <a:r>
              <a:rPr lang="en-US" altLang="en-US" dirty="0"/>
              <a:t>Article 2 of the UCC sets down the rules that govern sale of goods contracts </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65580B0B-E3E5-4AB3-A194-B1CB6FF815D5}" type="slidenum">
              <a:rPr lang="en-US" altLang="en-US" smtClean="0"/>
              <a:pPr/>
              <a:t>19</a:t>
            </a:fld>
            <a:endParaRPr lang="en-US" altLang="en-US" dirty="0"/>
          </a:p>
        </p:txBody>
      </p:sp>
    </p:spTree>
    <p:extLst>
      <p:ext uri="{BB962C8B-B14F-4D97-AF65-F5344CB8AC3E}">
        <p14:creationId xmlns:p14="http://schemas.microsoft.com/office/powerpoint/2010/main" val="883557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idx="1"/>
          </p:nvPr>
        </p:nvSpPr>
        <p:spPr/>
        <p:txBody>
          <a:bodyPr/>
          <a:lstStyle/>
          <a:p>
            <a:pPr marL="514350" indent="-514350">
              <a:buFont typeface="+mj-lt"/>
              <a:buAutoNum type="arabicPeriod"/>
            </a:pPr>
            <a:r>
              <a:rPr lang="en-US" altLang="en-US" dirty="0"/>
              <a:t>Define contract</a:t>
            </a:r>
          </a:p>
          <a:p>
            <a:pPr marL="514350" indent="-514350">
              <a:buFont typeface="+mj-lt"/>
              <a:buAutoNum type="arabicPeriod"/>
            </a:pPr>
            <a:r>
              <a:rPr lang="en-US" altLang="en-US" dirty="0"/>
              <a:t>Explain the origin of the law merchant</a:t>
            </a:r>
          </a:p>
          <a:p>
            <a:pPr marL="514350" indent="-514350">
              <a:buFont typeface="+mj-lt"/>
              <a:buAutoNum type="arabicPeriod"/>
            </a:pPr>
            <a:r>
              <a:rPr lang="en-US" altLang="en-US" dirty="0"/>
              <a:t>Discuss the relationship between common law and the law merchant</a:t>
            </a:r>
          </a:p>
          <a:p>
            <a:pPr marL="514350" indent="-514350">
              <a:buFont typeface="+mj-lt"/>
              <a:buAutoNum type="arabicPeriod"/>
            </a:pPr>
            <a:r>
              <a:rPr lang="en-US" altLang="en-US" dirty="0"/>
              <a:t>Identify the four elements of a contract</a:t>
            </a:r>
          </a:p>
          <a:p>
            <a:pPr marL="514350" indent="-514350">
              <a:buFont typeface="+mj-lt"/>
              <a:buAutoNum type="arabicPeriod"/>
            </a:pPr>
            <a:r>
              <a:rPr lang="en-US" altLang="en-US" dirty="0"/>
              <a:t>Explain the objectives of contract law</a:t>
            </a:r>
          </a:p>
        </p:txBody>
      </p:sp>
      <p:sp>
        <p:nvSpPr>
          <p:cNvPr id="143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B6FFE9E3-ED76-405A-901F-7F1A8CCBB6FC}" type="slidenum">
              <a:rPr lang="en-US" altLang="en-US" smtClean="0"/>
              <a:pPr/>
              <a:t>2</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13485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r>
              <a:rPr lang="en-US" altLang="en-US" dirty="0"/>
              <a:t>Contracts and Other Agreements</a:t>
            </a:r>
          </a:p>
        </p:txBody>
      </p:sp>
      <p:sp>
        <p:nvSpPr>
          <p:cNvPr id="32771" name="Rectangle 5"/>
          <p:cNvSpPr>
            <a:spLocks noGrp="1" noChangeArrowheads="1"/>
          </p:cNvSpPr>
          <p:nvPr>
            <p:ph type="body" idx="1"/>
          </p:nvPr>
        </p:nvSpPr>
        <p:spPr/>
        <p:txBody>
          <a:bodyPr/>
          <a:lstStyle/>
          <a:p>
            <a:r>
              <a:rPr lang="en-US" altLang="en-US" dirty="0"/>
              <a:t>All contracts are agreements, but not all agreements are contracts</a:t>
            </a:r>
          </a:p>
          <a:p>
            <a:r>
              <a:rPr lang="en-US" altLang="en-US" dirty="0"/>
              <a:t>To be enforceable, an agreement must conform to the law of contracts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C109566D-5E41-4794-9F74-3D6B72F5FC4C}" type="slidenum">
              <a:rPr lang="en-US" altLang="en-US" smtClean="0"/>
              <a:pPr/>
              <a:t>20</a:t>
            </a:fld>
            <a:endParaRPr lang="en-US" altLang="en-US" dirty="0"/>
          </a:p>
        </p:txBody>
      </p:sp>
    </p:spTree>
    <p:extLst>
      <p:ext uri="{BB962C8B-B14F-4D97-AF65-F5344CB8AC3E}">
        <p14:creationId xmlns:p14="http://schemas.microsoft.com/office/powerpoint/2010/main" val="2519996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Question</a:t>
            </a:r>
          </a:p>
        </p:txBody>
      </p:sp>
      <p:sp>
        <p:nvSpPr>
          <p:cNvPr id="33795" name="Rectangle 3"/>
          <p:cNvSpPr>
            <a:spLocks noGrp="1" noChangeArrowheads="1"/>
          </p:cNvSpPr>
          <p:nvPr>
            <p:ph idx="1"/>
          </p:nvPr>
        </p:nvSpPr>
        <p:spPr/>
        <p:txBody>
          <a:bodyPr/>
          <a:lstStyle/>
          <a:p>
            <a:r>
              <a:rPr lang="en-US" altLang="en-US" dirty="0"/>
              <a:t>________ means that all parties must have a legally recognized interest in the subject of the contract.</a:t>
            </a:r>
          </a:p>
          <a:p>
            <a:pPr marL="912812" lvl="1" indent="-514350">
              <a:buFont typeface="+mj-lt"/>
              <a:buAutoNum type="alphaUcPeriod"/>
            </a:pPr>
            <a:r>
              <a:rPr lang="en-US" altLang="en-US" dirty="0"/>
              <a:t>Privity</a:t>
            </a:r>
          </a:p>
          <a:p>
            <a:pPr marL="912812" lvl="1" indent="-514350">
              <a:buFont typeface="+mj-lt"/>
              <a:buAutoNum type="alphaUcPeriod"/>
            </a:pPr>
            <a:r>
              <a:rPr lang="en-US" altLang="en-US" dirty="0"/>
              <a:t>Judgment</a:t>
            </a:r>
          </a:p>
          <a:p>
            <a:pPr marL="912812" lvl="1" indent="-514350">
              <a:buFont typeface="+mj-lt"/>
              <a:buAutoNum type="alphaUcPeriod"/>
            </a:pPr>
            <a:r>
              <a:rPr lang="en-US" altLang="en-US" dirty="0"/>
              <a:t>Contractual obligation</a:t>
            </a:r>
          </a:p>
          <a:p>
            <a:pPr marL="912812" lvl="1" indent="-514350">
              <a:buFont typeface="+mj-lt"/>
              <a:buAutoNum type="alphaUcPeriod"/>
            </a:pPr>
            <a:r>
              <a:rPr lang="en-US" altLang="en-US" dirty="0"/>
              <a:t>Gordon defense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836F492F-ACDA-4B8D-9AAF-0E1BC0CF7ADE}" type="slidenum">
              <a:rPr lang="en-US" altLang="en-US" smtClean="0"/>
              <a:pPr/>
              <a:t>21</a:t>
            </a:fld>
            <a:endParaRPr lang="en-US" altLang="en-US" dirty="0"/>
          </a:p>
        </p:txBody>
      </p:sp>
    </p:spTree>
    <p:extLst>
      <p:ext uri="{BB962C8B-B14F-4D97-AF65-F5344CB8AC3E}">
        <p14:creationId xmlns:p14="http://schemas.microsoft.com/office/powerpoint/2010/main" val="11010279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dirty="0"/>
              <a:t>Contracts and Privity</a:t>
            </a:r>
          </a:p>
        </p:txBody>
      </p:sp>
      <p:sp>
        <p:nvSpPr>
          <p:cNvPr id="34819" name="Rectangle 5"/>
          <p:cNvSpPr>
            <a:spLocks noGrp="1" noChangeArrowheads="1"/>
          </p:cNvSpPr>
          <p:nvPr>
            <p:ph type="body" idx="1"/>
          </p:nvPr>
        </p:nvSpPr>
        <p:spPr/>
        <p:txBody>
          <a:bodyPr/>
          <a:lstStyle/>
          <a:p>
            <a:r>
              <a:rPr lang="en-US" altLang="en-US" b="1" dirty="0"/>
              <a:t>Privity</a:t>
            </a:r>
          </a:p>
          <a:p>
            <a:pPr lvl="1"/>
            <a:r>
              <a:rPr lang="en-US" altLang="en-US" dirty="0"/>
              <a:t>All parties have a legally recognized interest in the subject of the contract if they are to be bound by it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FDB67E5E-D028-4202-A92E-9D1CE0B43680}" type="slidenum">
              <a:rPr lang="en-US" altLang="en-US" smtClean="0"/>
              <a:pPr/>
              <a:t>22</a:t>
            </a:fld>
            <a:endParaRPr lang="en-US" altLang="en-US" dirty="0"/>
          </a:p>
        </p:txBody>
      </p:sp>
    </p:spTree>
    <p:extLst>
      <p:ext uri="{BB962C8B-B14F-4D97-AF65-F5344CB8AC3E}">
        <p14:creationId xmlns:p14="http://schemas.microsoft.com/office/powerpoint/2010/main" val="1433901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t>Contracts and Agency Law</a:t>
            </a:r>
          </a:p>
        </p:txBody>
      </p:sp>
      <p:sp>
        <p:nvSpPr>
          <p:cNvPr id="35843" name="Content Placeholder 2"/>
          <p:cNvSpPr>
            <a:spLocks noGrp="1"/>
          </p:cNvSpPr>
          <p:nvPr>
            <p:ph idx="1"/>
          </p:nvPr>
        </p:nvSpPr>
        <p:spPr/>
        <p:txBody>
          <a:bodyPr/>
          <a:lstStyle/>
          <a:p>
            <a:r>
              <a:rPr lang="en-US" altLang="en-US" dirty="0"/>
              <a:t>An agent is a party who has been hired or appointed by a principal to perform some sort of work, usually of a business nature, for the principal</a:t>
            </a:r>
          </a:p>
          <a:p>
            <a:pPr marL="0" indent="0">
              <a:buNone/>
            </a:pPr>
            <a:endParaRPr lang="en-US" altLang="en-US" sz="1000" dirty="0"/>
          </a:p>
          <a:p>
            <a:r>
              <a:rPr lang="en-US" altLang="en-US" dirty="0"/>
              <a:t>Agents can bind the principal to a contract, even if the principal is not present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CE41372E-5FDA-43F7-9675-F2B78600C8A6}" type="slidenum">
              <a:rPr lang="en-US" altLang="en-US" smtClean="0"/>
              <a:pPr/>
              <a:t>23</a:t>
            </a:fld>
            <a:endParaRPr lang="en-US" altLang="en-US" dirty="0"/>
          </a:p>
        </p:txBody>
      </p:sp>
    </p:spTree>
    <p:extLst>
      <p:ext uri="{BB962C8B-B14F-4D97-AF65-F5344CB8AC3E}">
        <p14:creationId xmlns:p14="http://schemas.microsoft.com/office/powerpoint/2010/main" val="25178906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D798B-2700-44A7-9E0F-90FF0E1D5065}"/>
              </a:ext>
            </a:extLst>
          </p:cNvPr>
          <p:cNvSpPr>
            <a:spLocks noGrp="1"/>
          </p:cNvSpPr>
          <p:nvPr>
            <p:ph type="title"/>
          </p:nvPr>
        </p:nvSpPr>
        <p:spPr/>
        <p:txBody>
          <a:bodyPr/>
          <a:lstStyle/>
          <a:p>
            <a:r>
              <a:rPr lang="en-US" dirty="0"/>
              <a:t>Contracts and the Statute of Frauds</a:t>
            </a:r>
          </a:p>
        </p:txBody>
      </p:sp>
      <p:sp>
        <p:nvSpPr>
          <p:cNvPr id="3" name="Content Placeholder 2">
            <a:extLst>
              <a:ext uri="{FF2B5EF4-FFF2-40B4-BE49-F238E27FC236}">
                <a16:creationId xmlns:a16="http://schemas.microsoft.com/office/drawing/2014/main" id="{C23E4E6D-C7A8-44B4-B7E1-0179C2B993D5}"/>
              </a:ext>
            </a:extLst>
          </p:cNvPr>
          <p:cNvSpPr>
            <a:spLocks noGrp="1"/>
          </p:cNvSpPr>
          <p:nvPr>
            <p:ph idx="1"/>
          </p:nvPr>
        </p:nvSpPr>
        <p:spPr/>
        <p:txBody>
          <a:bodyPr/>
          <a:lstStyle/>
          <a:p>
            <a:r>
              <a:rPr lang="en-US" dirty="0"/>
              <a:t>Statute of Frauds</a:t>
            </a:r>
          </a:p>
          <a:p>
            <a:pPr lvl="1"/>
            <a:r>
              <a:rPr lang="en-US" dirty="0"/>
              <a:t>A law that outlines those contracts that must be in writing to be enforceable in court</a:t>
            </a:r>
          </a:p>
        </p:txBody>
      </p:sp>
      <p:sp>
        <p:nvSpPr>
          <p:cNvPr id="4" name="Footer Placeholder 3">
            <a:extLst>
              <a:ext uri="{FF2B5EF4-FFF2-40B4-BE49-F238E27FC236}">
                <a16:creationId xmlns:a16="http://schemas.microsoft.com/office/drawing/2014/main" id="{467BD562-6740-4DA4-8431-71EF1E002B7B}"/>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3BFF3523-A7BB-4952-B8B6-D6BB07D41097}"/>
              </a:ext>
            </a:extLst>
          </p:cNvPr>
          <p:cNvSpPr>
            <a:spLocks noGrp="1"/>
          </p:cNvSpPr>
          <p:nvPr>
            <p:ph type="sldNum" sz="quarter" idx="12"/>
          </p:nvPr>
        </p:nvSpPr>
        <p:spPr/>
        <p:txBody>
          <a:bodyPr/>
          <a:lstStyle/>
          <a:p>
            <a:fld id="{73CA63B2-227D-4B49-B103-A4A153FC1C24}" type="slidenum">
              <a:rPr lang="en-US" smtClean="0"/>
              <a:t>24</a:t>
            </a:fld>
            <a:endParaRPr lang="en-US" dirty="0"/>
          </a:p>
        </p:txBody>
      </p:sp>
    </p:spTree>
    <p:extLst>
      <p:ext uri="{BB962C8B-B14F-4D97-AF65-F5344CB8AC3E}">
        <p14:creationId xmlns:p14="http://schemas.microsoft.com/office/powerpoint/2010/main" val="14300173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Contractual Characteristics</a:t>
            </a:r>
          </a:p>
        </p:txBody>
      </p:sp>
      <p:sp>
        <p:nvSpPr>
          <p:cNvPr id="36867" name="Rectangle 3"/>
          <p:cNvSpPr>
            <a:spLocks noGrp="1" noChangeArrowheads="1"/>
          </p:cNvSpPr>
          <p:nvPr>
            <p:ph sz="half" idx="1"/>
          </p:nvPr>
        </p:nvSpPr>
        <p:spPr/>
        <p:txBody>
          <a:bodyPr/>
          <a:lstStyle/>
          <a:p>
            <a:r>
              <a:rPr lang="en-US" altLang="en-US" b="1" dirty="0"/>
              <a:t>Valid contract </a:t>
            </a:r>
          </a:p>
          <a:p>
            <a:pPr lvl="1"/>
            <a:r>
              <a:rPr lang="en-US" altLang="en-US" dirty="0"/>
              <a:t>One that is legally binding and fully enforceable by the court</a:t>
            </a:r>
          </a:p>
          <a:p>
            <a:pPr marL="0" indent="0">
              <a:buNone/>
            </a:pPr>
            <a:endParaRPr lang="en-US" altLang="en-US" dirty="0"/>
          </a:p>
        </p:txBody>
      </p:sp>
      <p:sp>
        <p:nvSpPr>
          <p:cNvPr id="7" name="Content Placeholder 6"/>
          <p:cNvSpPr>
            <a:spLocks noGrp="1"/>
          </p:cNvSpPr>
          <p:nvPr>
            <p:ph sz="half" idx="2"/>
          </p:nvPr>
        </p:nvSpPr>
        <p:spPr/>
        <p:txBody>
          <a:bodyPr/>
          <a:lstStyle/>
          <a:p>
            <a:r>
              <a:rPr lang="en-US" altLang="en-US" b="1" dirty="0"/>
              <a:t>Void contract </a:t>
            </a:r>
          </a:p>
          <a:p>
            <a:pPr lvl="1"/>
            <a:r>
              <a:rPr lang="en-US" altLang="en-US" dirty="0"/>
              <a:t>One that has no legal effect whatsoever</a:t>
            </a:r>
          </a:p>
          <a:p>
            <a:pPr marL="0" indent="0">
              <a:buNone/>
            </a:pPr>
            <a:endParaRPr 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9855DF30-82DD-48CA-84DF-70FFCD0C5889}" type="slidenum">
              <a:rPr lang="en-US" altLang="en-US" smtClean="0"/>
              <a:pPr/>
              <a:t>25</a:t>
            </a:fld>
            <a:endParaRPr lang="en-US" altLang="en-US" dirty="0"/>
          </a:p>
        </p:txBody>
      </p:sp>
    </p:spTree>
    <p:extLst>
      <p:ext uri="{BB962C8B-B14F-4D97-AF65-F5344CB8AC3E}">
        <p14:creationId xmlns:p14="http://schemas.microsoft.com/office/powerpoint/2010/main" val="5694544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Contractual Characteristics</a:t>
            </a:r>
          </a:p>
        </p:txBody>
      </p:sp>
      <p:sp>
        <p:nvSpPr>
          <p:cNvPr id="37891" name="Rectangle 3"/>
          <p:cNvSpPr>
            <a:spLocks noGrp="1" noChangeArrowheads="1"/>
          </p:cNvSpPr>
          <p:nvPr>
            <p:ph sz="half" idx="1"/>
          </p:nvPr>
        </p:nvSpPr>
        <p:spPr/>
        <p:txBody>
          <a:bodyPr/>
          <a:lstStyle/>
          <a:p>
            <a:r>
              <a:rPr lang="en-US" altLang="en-US" b="1" dirty="0"/>
              <a:t>Voidable contract </a:t>
            </a:r>
          </a:p>
          <a:p>
            <a:pPr lvl="1"/>
            <a:r>
              <a:rPr lang="en-US" altLang="en-US" dirty="0"/>
              <a:t>One that may be avoided or canceled by one of the parties</a:t>
            </a:r>
          </a:p>
          <a:p>
            <a:pPr marL="0" indent="0">
              <a:buNone/>
            </a:pPr>
            <a:endParaRPr lang="en-US" altLang="en-US" dirty="0"/>
          </a:p>
        </p:txBody>
      </p:sp>
      <p:sp>
        <p:nvSpPr>
          <p:cNvPr id="8" name="Content Placeholder 7"/>
          <p:cNvSpPr>
            <a:spLocks noGrp="1"/>
          </p:cNvSpPr>
          <p:nvPr>
            <p:ph sz="half" idx="2"/>
          </p:nvPr>
        </p:nvSpPr>
        <p:spPr/>
        <p:txBody>
          <a:bodyPr/>
          <a:lstStyle/>
          <a:p>
            <a:r>
              <a:rPr lang="en-US" altLang="en-US" b="1" dirty="0"/>
              <a:t>Unenforceable contract</a:t>
            </a:r>
          </a:p>
          <a:p>
            <a:pPr lvl="1"/>
            <a:r>
              <a:rPr lang="en-US" altLang="en-US" dirty="0"/>
              <a:t>One that, because of some rule of law, cannot be upheld by a court of law</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56FCD5D2-BA2D-453C-9514-0C7129CADEAF}" type="slidenum">
              <a:rPr lang="en-US" altLang="en-US" smtClean="0"/>
              <a:pPr/>
              <a:t>26</a:t>
            </a:fld>
            <a:endParaRPr lang="en-US" altLang="en-US" dirty="0"/>
          </a:p>
        </p:txBody>
      </p:sp>
    </p:spTree>
    <p:extLst>
      <p:ext uri="{BB962C8B-B14F-4D97-AF65-F5344CB8AC3E}">
        <p14:creationId xmlns:p14="http://schemas.microsoft.com/office/powerpoint/2010/main" val="1923076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Question</a:t>
            </a:r>
          </a:p>
        </p:txBody>
      </p:sp>
      <p:sp>
        <p:nvSpPr>
          <p:cNvPr id="38915" name="Rectangle 3"/>
          <p:cNvSpPr>
            <a:spLocks noGrp="1" noChangeArrowheads="1"/>
          </p:cNvSpPr>
          <p:nvPr>
            <p:ph type="body" idx="1"/>
          </p:nvPr>
        </p:nvSpPr>
        <p:spPr/>
        <p:txBody>
          <a:bodyPr/>
          <a:lstStyle/>
          <a:p>
            <a:r>
              <a:rPr lang="en-US" altLang="en-US" dirty="0"/>
              <a:t>Name the type of contract in which both parties make promises?</a:t>
            </a:r>
          </a:p>
          <a:p>
            <a:pPr marL="912812" lvl="1" indent="-514350">
              <a:buFont typeface="+mj-lt"/>
              <a:buAutoNum type="alphaUcPeriod"/>
            </a:pPr>
            <a:r>
              <a:rPr lang="en-US" altLang="en-US" dirty="0"/>
              <a:t>Voided contract</a:t>
            </a:r>
          </a:p>
          <a:p>
            <a:pPr marL="912812" lvl="1" indent="-514350">
              <a:buFont typeface="+mj-lt"/>
              <a:buAutoNum type="alphaUcPeriod"/>
            </a:pPr>
            <a:r>
              <a:rPr lang="en-US" altLang="en-US" dirty="0"/>
              <a:t>Unilateral contract</a:t>
            </a:r>
          </a:p>
          <a:p>
            <a:pPr marL="912812" lvl="1" indent="-514350">
              <a:buFont typeface="+mj-lt"/>
              <a:buAutoNum type="alphaUcPeriod"/>
            </a:pPr>
            <a:r>
              <a:rPr lang="en-US" altLang="en-US" dirty="0"/>
              <a:t>Express contract</a:t>
            </a:r>
          </a:p>
          <a:p>
            <a:pPr marL="912812" lvl="1" indent="-514350">
              <a:buFont typeface="+mj-lt"/>
              <a:buAutoNum type="alphaUcPeriod"/>
            </a:pPr>
            <a:r>
              <a:rPr lang="en-US" altLang="en-US" dirty="0"/>
              <a:t>Bilateral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7704967F-95A5-4E94-9DCD-1B1BE3ADD23E}" type="slidenum">
              <a:rPr lang="en-US" altLang="en-US" smtClean="0"/>
              <a:pPr/>
              <a:t>27</a:t>
            </a:fld>
            <a:endParaRPr lang="en-US" altLang="en-US" dirty="0"/>
          </a:p>
        </p:txBody>
      </p:sp>
    </p:spTree>
    <p:extLst>
      <p:ext uri="{BB962C8B-B14F-4D97-AF65-F5344CB8AC3E}">
        <p14:creationId xmlns:p14="http://schemas.microsoft.com/office/powerpoint/2010/main" val="27435853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Contractual Characteristics</a:t>
            </a:r>
          </a:p>
        </p:txBody>
      </p:sp>
      <p:sp>
        <p:nvSpPr>
          <p:cNvPr id="39939" name="Rectangle 3"/>
          <p:cNvSpPr>
            <a:spLocks noGrp="1" noChangeArrowheads="1"/>
          </p:cNvSpPr>
          <p:nvPr>
            <p:ph idx="1"/>
          </p:nvPr>
        </p:nvSpPr>
        <p:spPr/>
        <p:txBody>
          <a:bodyPr/>
          <a:lstStyle/>
          <a:p>
            <a:r>
              <a:rPr lang="en-US" altLang="en-US" b="1" dirty="0"/>
              <a:t>Unilateral contract </a:t>
            </a:r>
          </a:p>
          <a:p>
            <a:pPr lvl="1"/>
            <a:r>
              <a:rPr lang="en-US" altLang="en-US" dirty="0"/>
              <a:t>An agreement in which one party makes a promise to do something in return for an act of some sort</a:t>
            </a:r>
          </a:p>
          <a:p>
            <a:r>
              <a:rPr lang="en-US" altLang="en-US" b="1" dirty="0"/>
              <a:t>Bilateral contract </a:t>
            </a:r>
          </a:p>
          <a:p>
            <a:pPr lvl="1"/>
            <a:r>
              <a:rPr lang="en-US" altLang="en-US" dirty="0"/>
              <a:t>One in which both parties make promises</a:t>
            </a:r>
          </a:p>
          <a:p>
            <a:r>
              <a:rPr lang="en-US" altLang="en-US" b="1" dirty="0"/>
              <a:t>Breach of contract </a:t>
            </a:r>
          </a:p>
          <a:p>
            <a:pPr lvl="1"/>
            <a:r>
              <a:rPr lang="en-US" altLang="en-US" dirty="0"/>
              <a:t>Occurs when one of the two parties fails to keep the promise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D0FAADBC-D72C-4E57-A88F-949875B3F1EF}" type="slidenum">
              <a:rPr lang="en-US" altLang="en-US" smtClean="0"/>
              <a:pPr/>
              <a:t>28</a:t>
            </a:fld>
            <a:endParaRPr lang="en-US" altLang="en-US" dirty="0"/>
          </a:p>
        </p:txBody>
      </p:sp>
    </p:spTree>
    <p:extLst>
      <p:ext uri="{BB962C8B-B14F-4D97-AF65-F5344CB8AC3E}">
        <p14:creationId xmlns:p14="http://schemas.microsoft.com/office/powerpoint/2010/main" val="811964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Contractual Characteristics</a:t>
            </a:r>
          </a:p>
        </p:txBody>
      </p:sp>
      <p:sp>
        <p:nvSpPr>
          <p:cNvPr id="40963" name="Rectangle 3"/>
          <p:cNvSpPr>
            <a:spLocks noGrp="1" noChangeArrowheads="1"/>
          </p:cNvSpPr>
          <p:nvPr>
            <p:ph type="body" idx="1"/>
          </p:nvPr>
        </p:nvSpPr>
        <p:spPr/>
        <p:txBody>
          <a:bodyPr/>
          <a:lstStyle/>
          <a:p>
            <a:r>
              <a:rPr lang="en-US" altLang="en-US" b="1" dirty="0"/>
              <a:t>Express contract </a:t>
            </a:r>
          </a:p>
          <a:p>
            <a:pPr lvl="1"/>
            <a:r>
              <a:rPr lang="en-US" altLang="en-US" dirty="0"/>
              <a:t>Requires some sort of written or spoken expression indicating a desire to enter the contractual relationship </a:t>
            </a:r>
          </a:p>
          <a:p>
            <a:r>
              <a:rPr lang="en-US" altLang="en-US" b="1" dirty="0"/>
              <a:t>Implied contract </a:t>
            </a:r>
          </a:p>
          <a:p>
            <a:pPr lvl="1"/>
            <a:r>
              <a:rPr lang="en-US" altLang="en-US" dirty="0"/>
              <a:t>Created by the actions or gestures of the parties involved in the transaction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6068CD57-CFC4-49D2-B59C-A678E15BD9EA}" type="slidenum">
              <a:rPr lang="en-US" altLang="en-US" smtClean="0"/>
              <a:pPr/>
              <a:t>29</a:t>
            </a:fld>
            <a:endParaRPr lang="en-US" altLang="en-US" dirty="0"/>
          </a:p>
        </p:txBody>
      </p:sp>
    </p:spTree>
    <p:extLst>
      <p:ext uri="{BB962C8B-B14F-4D97-AF65-F5344CB8AC3E}">
        <p14:creationId xmlns:p14="http://schemas.microsoft.com/office/powerpoint/2010/main" val="2334296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type="body" idx="1"/>
          </p:nvPr>
        </p:nvSpPr>
        <p:spPr/>
        <p:txBody>
          <a:bodyPr/>
          <a:lstStyle/>
          <a:p>
            <a:pPr marL="514350" indent="-514350">
              <a:buFont typeface="+mj-lt"/>
              <a:buAutoNum type="arabicPeriod" startAt="6"/>
            </a:pPr>
            <a:r>
              <a:rPr lang="en-US" altLang="en-US" dirty="0"/>
              <a:t>Explain the place of the UCC in contract law</a:t>
            </a:r>
          </a:p>
          <a:p>
            <a:pPr marL="514350" indent="-514350">
              <a:buFont typeface="+mj-lt"/>
              <a:buAutoNum type="arabicPeriod" startAt="6"/>
            </a:pPr>
            <a:r>
              <a:rPr lang="en-US" altLang="en-US" dirty="0"/>
              <a:t>Distinguish contracts from other agreements</a:t>
            </a:r>
          </a:p>
          <a:p>
            <a:pPr marL="514350" indent="-514350">
              <a:buFont typeface="+mj-lt"/>
              <a:buAutoNum type="arabicPeriod" startAt="6"/>
            </a:pPr>
            <a:r>
              <a:rPr lang="en-US" altLang="en-US" dirty="0"/>
              <a:t>Explain the role of privity and agency in contract law</a:t>
            </a:r>
          </a:p>
          <a:p>
            <a:pPr marL="514350" indent="-514350">
              <a:buFont typeface="+mj-lt"/>
              <a:buAutoNum type="arabicPeriod" startAt="6"/>
            </a:pPr>
            <a:r>
              <a:rPr lang="en-US" altLang="en-US" dirty="0"/>
              <a:t>List the contracts that must be in writing to be enforceable</a:t>
            </a:r>
          </a:p>
          <a:p>
            <a:pPr marL="514350" indent="-514350">
              <a:buFont typeface="+mj-lt"/>
              <a:buAutoNum type="arabicPeriod" startAt="6"/>
            </a:pPr>
            <a:r>
              <a:rPr lang="en-US" altLang="en-US" dirty="0"/>
              <a:t>List the characteristics of a contract</a:t>
            </a:r>
          </a:p>
        </p:txBody>
      </p:sp>
      <p:sp>
        <p:nvSpPr>
          <p:cNvPr id="153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86BEEF86-B0B9-432E-961B-86A5366CB198}" type="slidenum">
              <a:rPr lang="en-US" altLang="en-US" smtClean="0"/>
              <a:pPr/>
              <a:t>3</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048846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Contractual Characteristics</a:t>
            </a:r>
          </a:p>
        </p:txBody>
      </p:sp>
      <p:sp>
        <p:nvSpPr>
          <p:cNvPr id="41987" name="Rectangle 3"/>
          <p:cNvSpPr>
            <a:spLocks noGrp="1" noChangeArrowheads="1"/>
          </p:cNvSpPr>
          <p:nvPr>
            <p:ph type="body" idx="1"/>
          </p:nvPr>
        </p:nvSpPr>
        <p:spPr/>
        <p:txBody>
          <a:bodyPr>
            <a:normAutofit/>
          </a:bodyPr>
          <a:lstStyle/>
          <a:p>
            <a:r>
              <a:rPr lang="en-US" altLang="en-US" b="1" dirty="0"/>
              <a:t>Informal contract </a:t>
            </a:r>
          </a:p>
          <a:p>
            <a:pPr lvl="1"/>
            <a:r>
              <a:rPr lang="en-US" altLang="en-US" dirty="0"/>
              <a:t>Any oral or written contract that is not under seal or is not a contract of record</a:t>
            </a:r>
          </a:p>
          <a:p>
            <a:r>
              <a:rPr lang="en-US" altLang="en-US" b="1" dirty="0"/>
              <a:t>Formal contract </a:t>
            </a:r>
          </a:p>
          <a:p>
            <a:pPr lvl="1"/>
            <a:r>
              <a:rPr lang="en-US" altLang="en-US" dirty="0"/>
              <a:t>Has to be written; signed, witnessed, and placed under the seal of the parties; and delivered</a:t>
            </a:r>
          </a:p>
          <a:p>
            <a:r>
              <a:rPr lang="en-US" altLang="en-US" b="1" dirty="0"/>
              <a:t>Contract of record</a:t>
            </a:r>
          </a:p>
          <a:p>
            <a:pPr lvl="1"/>
            <a:r>
              <a:rPr lang="en-US" dirty="0"/>
              <a:t>Special type of formal contract</a:t>
            </a:r>
          </a:p>
          <a:p>
            <a:pPr lvl="1"/>
            <a:r>
              <a:rPr lang="en-US" altLang="en-US" dirty="0"/>
              <a:t>Not a contract in the true sense of the word as it is court created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8CAADC94-D09F-4930-8907-66C0729899AB}" type="slidenum">
              <a:rPr lang="en-US" altLang="en-US" smtClean="0"/>
              <a:pPr/>
              <a:t>30</a:t>
            </a:fld>
            <a:endParaRPr lang="en-US" altLang="en-US" dirty="0"/>
          </a:p>
        </p:txBody>
      </p:sp>
    </p:spTree>
    <p:extLst>
      <p:ext uri="{BB962C8B-B14F-4D97-AF65-F5344CB8AC3E}">
        <p14:creationId xmlns:p14="http://schemas.microsoft.com/office/powerpoint/2010/main" val="29295786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Contractual Characteristics</a:t>
            </a:r>
          </a:p>
        </p:txBody>
      </p:sp>
      <p:sp>
        <p:nvSpPr>
          <p:cNvPr id="43011" name="Rectangle 3"/>
          <p:cNvSpPr>
            <a:spLocks noGrp="1" noChangeArrowheads="1"/>
          </p:cNvSpPr>
          <p:nvPr>
            <p:ph idx="1"/>
          </p:nvPr>
        </p:nvSpPr>
        <p:spPr/>
        <p:txBody>
          <a:bodyPr/>
          <a:lstStyle/>
          <a:p>
            <a:r>
              <a:rPr lang="en-US" altLang="en-US" b="1" dirty="0"/>
              <a:t>Executory contract </a:t>
            </a:r>
          </a:p>
          <a:p>
            <a:pPr lvl="1"/>
            <a:r>
              <a:rPr lang="en-US" altLang="en-US" dirty="0"/>
              <a:t>A contract that has not yet been fully performed by the parties</a:t>
            </a:r>
          </a:p>
          <a:p>
            <a:r>
              <a:rPr lang="en-US" altLang="en-US" b="1" dirty="0"/>
              <a:t>Executed contract </a:t>
            </a:r>
          </a:p>
          <a:p>
            <a:pPr lvl="1"/>
            <a:r>
              <a:rPr lang="en-US" altLang="en-US" dirty="0"/>
              <a:t>When a contract’s terms have been completely and satisfactorily carried out by both parties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9DC4BEF3-5EE9-457D-ACEB-BFEBED1FA04B}" type="slidenum">
              <a:rPr lang="en-US" altLang="en-US" smtClean="0"/>
              <a:pPr/>
              <a:t>31</a:t>
            </a:fld>
            <a:endParaRPr lang="en-US" altLang="en-US" dirty="0"/>
          </a:p>
        </p:txBody>
      </p:sp>
    </p:spTree>
    <p:extLst>
      <p:ext uri="{BB962C8B-B14F-4D97-AF65-F5344CB8AC3E}">
        <p14:creationId xmlns:p14="http://schemas.microsoft.com/office/powerpoint/2010/main" val="2564096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What is an agreement between two or more competent parties called?</a:t>
            </a:r>
          </a:p>
          <a:p>
            <a:pPr marL="912812" lvl="1" indent="-514350">
              <a:buFont typeface="+mj-lt"/>
              <a:buAutoNum type="alphaUcPeriod"/>
            </a:pPr>
            <a:r>
              <a:rPr lang="en-US" altLang="en-US" dirty="0"/>
              <a:t>Deal</a:t>
            </a:r>
          </a:p>
          <a:p>
            <a:pPr marL="912812" lvl="1" indent="-514350">
              <a:buFont typeface="+mj-lt"/>
              <a:buAutoNum type="alphaUcPeriod"/>
            </a:pPr>
            <a:r>
              <a:rPr lang="en-US" altLang="en-US" dirty="0"/>
              <a:t>Bond</a:t>
            </a:r>
          </a:p>
          <a:p>
            <a:pPr marL="912812" lvl="1" indent="-514350">
              <a:buFont typeface="+mj-lt"/>
              <a:buAutoNum type="alphaUcPeriod"/>
            </a:pPr>
            <a:r>
              <a:rPr lang="en-US" altLang="en-US" dirty="0"/>
              <a:t>Treaty</a:t>
            </a:r>
          </a:p>
          <a:p>
            <a:pPr marL="912812" lvl="1" indent="-514350">
              <a:buFont typeface="+mj-lt"/>
              <a:buAutoNum type="alphaUcPeriod"/>
            </a:pPr>
            <a:r>
              <a:rPr lang="en-US" altLang="en-US" dirty="0"/>
              <a:t>Contract </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5C6F6E15-053D-47CF-9122-2435C4527661}" type="slidenum">
              <a:rPr lang="en-US" altLang="en-US" smtClean="0"/>
              <a:pPr/>
              <a:t>4</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87826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p:txBody>
          <a:bodyPr/>
          <a:lstStyle/>
          <a:p>
            <a:r>
              <a:rPr lang="en-US" altLang="en-US" dirty="0"/>
              <a:t>The History of Contract Law</a:t>
            </a:r>
          </a:p>
        </p:txBody>
      </p:sp>
      <p:sp>
        <p:nvSpPr>
          <p:cNvPr id="17411" name="Rectangle 5"/>
          <p:cNvSpPr>
            <a:spLocks noGrp="1" noChangeArrowheads="1"/>
          </p:cNvSpPr>
          <p:nvPr>
            <p:ph type="body" idx="1"/>
          </p:nvPr>
        </p:nvSpPr>
        <p:spPr/>
        <p:txBody>
          <a:bodyPr/>
          <a:lstStyle/>
          <a:p>
            <a:r>
              <a:rPr lang="en-US" altLang="en-US" b="1" dirty="0"/>
              <a:t>Contract </a:t>
            </a:r>
          </a:p>
          <a:p>
            <a:pPr lvl="1"/>
            <a:r>
              <a:rPr lang="en-US" altLang="en-US" dirty="0"/>
              <a:t>An agreement between two or more competent parties, based on mutual promises, to do or refrain from doing some particular thing that is neither illegal nor impossible</a:t>
            </a:r>
          </a:p>
          <a:p>
            <a:pPr lvl="1"/>
            <a:r>
              <a:rPr lang="en-US" altLang="en-US" dirty="0"/>
              <a:t>Results in an obligation or a duty that can be enforced in a court of law</a:t>
            </a:r>
          </a:p>
          <a:p>
            <a:pPr marL="0" indent="0">
              <a:buNone/>
            </a:pPr>
            <a:endParaRPr lang="en-US" altLang="en-US" dirty="0"/>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52B51D2A-D2BD-410C-B598-85D54939BF79}" type="slidenum">
              <a:rPr lang="en-US" altLang="en-US" smtClean="0"/>
              <a:pPr/>
              <a:t>5</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83935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Mercantile Law, Ancient Rome, Capitalism, and the Church</a:t>
            </a:r>
          </a:p>
        </p:txBody>
      </p:sp>
      <p:sp>
        <p:nvSpPr>
          <p:cNvPr id="18435" name="Content Placeholder 2"/>
          <p:cNvSpPr>
            <a:spLocks noGrp="1"/>
          </p:cNvSpPr>
          <p:nvPr>
            <p:ph idx="1"/>
          </p:nvPr>
        </p:nvSpPr>
        <p:spPr/>
        <p:txBody>
          <a:bodyPr/>
          <a:lstStyle/>
          <a:p>
            <a:r>
              <a:rPr lang="en-US" altLang="en-US" b="1" dirty="0"/>
              <a:t>Law merchant</a:t>
            </a:r>
          </a:p>
          <a:p>
            <a:pPr lvl="1"/>
            <a:r>
              <a:rPr lang="en-US" altLang="en-US" dirty="0"/>
              <a:t>Outlines the laws and the procedures followed by merchants in commercial transactions</a:t>
            </a:r>
          </a:p>
          <a:p>
            <a:pPr marL="457200" lvl="1" indent="0">
              <a:buNone/>
            </a:pPr>
            <a:endParaRPr lang="en-US" altLang="en-US" sz="1000" dirty="0"/>
          </a:p>
          <a:p>
            <a:r>
              <a:rPr lang="en-US" altLang="en-US" b="1" dirty="0"/>
              <a:t>Mercantile law </a:t>
            </a:r>
            <a:r>
              <a:rPr lang="en-US" altLang="en-US" dirty="0"/>
              <a:t>originated among the merchants themselves who needed a formalized way to deal with one another when disputes arose</a:t>
            </a:r>
          </a:p>
        </p:txBody>
      </p:sp>
      <p:sp>
        <p:nvSpPr>
          <p:cNvPr id="1843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0C93501C-CD7A-41CC-8982-6752469E590F}" type="slidenum">
              <a:rPr lang="en-US" altLang="en-US" smtClean="0"/>
              <a:pPr/>
              <a:t>6</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003630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Development of the Law Merchant</a:t>
            </a:r>
          </a:p>
        </p:txBody>
      </p:sp>
      <p:sp>
        <p:nvSpPr>
          <p:cNvPr id="19459" name="Content Placeholder 2"/>
          <p:cNvSpPr>
            <a:spLocks noGrp="1"/>
          </p:cNvSpPr>
          <p:nvPr>
            <p:ph idx="1"/>
          </p:nvPr>
        </p:nvSpPr>
        <p:spPr/>
        <p:txBody>
          <a:bodyPr/>
          <a:lstStyle/>
          <a:p>
            <a:r>
              <a:rPr lang="en-US" altLang="en-US" b="1" dirty="0"/>
              <a:t>Canon law</a:t>
            </a:r>
          </a:p>
          <a:p>
            <a:pPr lvl="1"/>
            <a:r>
              <a:rPr lang="en-US" altLang="en-US" dirty="0"/>
              <a:t>The church encouraged merchants to establish guilds that followed the law of the church</a:t>
            </a:r>
          </a:p>
          <a:p>
            <a:pPr lvl="1"/>
            <a:r>
              <a:rPr lang="en-US" altLang="en-US" dirty="0"/>
              <a:t>The church also insisted that merchants never engage in deceit and dishonesty and always follow a good-faith approach to contract development</a:t>
            </a:r>
          </a:p>
        </p:txBody>
      </p:sp>
      <p:sp>
        <p:nvSpPr>
          <p:cNvPr id="1946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4270DBDC-6E27-48DC-A18B-653255358F25}" type="slidenum">
              <a:rPr lang="en-US" altLang="en-US" smtClean="0"/>
              <a:pPr/>
              <a:t>7</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944545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The Characteristics of the Law Merchant</a:t>
            </a:r>
          </a:p>
        </p:txBody>
      </p:sp>
      <p:sp>
        <p:nvSpPr>
          <p:cNvPr id="2048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3F63576B-6E4D-493E-9DE7-15AA4CD5B5EB}" type="slidenum">
              <a:rPr lang="en-US" altLang="en-US" smtClean="0"/>
              <a:pPr/>
              <a:t>8</a:t>
            </a:fld>
            <a:endParaRPr lang="en-US" altLang="en-US" dirty="0"/>
          </a:p>
        </p:txBody>
      </p:sp>
      <p:graphicFrame>
        <p:nvGraphicFramePr>
          <p:cNvPr id="5" name="Content Placeholder 4" descr="Neutrality&#10;Universality&#10;Mutuality&#10;Involvement&#10;" title="Characteristics of the law merchant"/>
          <p:cNvGraphicFramePr>
            <a:graphicFrameLocks noGrp="1"/>
          </p:cNvGraphicFramePr>
          <p:nvPr>
            <p:ph idx="4294967295"/>
            <p:extLst>
              <p:ext uri="{D42A27DB-BD31-4B8C-83A1-F6EECF244321}">
                <p14:modId xmlns:p14="http://schemas.microsoft.com/office/powerpoint/2010/main" val="3132481300"/>
              </p:ext>
            </p:extLst>
          </p:nvPr>
        </p:nvGraphicFramePr>
        <p:xfrm>
          <a:off x="1345721" y="2057400"/>
          <a:ext cx="8631036" cy="42226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46834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The Characteristics of the Law Merchant</a:t>
            </a:r>
          </a:p>
        </p:txBody>
      </p:sp>
      <p:sp>
        <p:nvSpPr>
          <p:cNvPr id="21507" name="Content Placeholder 2"/>
          <p:cNvSpPr>
            <a:spLocks noGrp="1"/>
          </p:cNvSpPr>
          <p:nvPr>
            <p:ph sz="half" idx="1"/>
          </p:nvPr>
        </p:nvSpPr>
        <p:spPr/>
        <p:txBody>
          <a:bodyPr/>
          <a:lstStyle/>
          <a:p>
            <a:r>
              <a:rPr lang="en-US" altLang="en-US" dirty="0"/>
              <a:t>Involvement </a:t>
            </a:r>
          </a:p>
          <a:p>
            <a:pPr lvl="1"/>
            <a:r>
              <a:rPr lang="en-US" altLang="en-US" dirty="0"/>
              <a:t>Requires that those affected by the law participate in its making and its execution</a:t>
            </a:r>
          </a:p>
          <a:p>
            <a:pPr marL="0" indent="0">
              <a:buNone/>
            </a:pPr>
            <a:endParaRPr lang="en-US" altLang="en-US" dirty="0"/>
          </a:p>
        </p:txBody>
      </p:sp>
      <p:sp>
        <p:nvSpPr>
          <p:cNvPr id="5" name="Content Placeholder 4"/>
          <p:cNvSpPr>
            <a:spLocks noGrp="1"/>
          </p:cNvSpPr>
          <p:nvPr>
            <p:ph sz="half" idx="2"/>
          </p:nvPr>
        </p:nvSpPr>
        <p:spPr/>
        <p:txBody>
          <a:bodyPr/>
          <a:lstStyle/>
          <a:p>
            <a:r>
              <a:rPr lang="en-US" altLang="en-US" dirty="0"/>
              <a:t>Neutrality </a:t>
            </a:r>
          </a:p>
          <a:p>
            <a:pPr lvl="1"/>
            <a:r>
              <a:rPr lang="en-US" altLang="en-US" dirty="0"/>
              <a:t>Characterizes any system of laws that is consistently applied in the same evenhanded way, no matter who the antagonists might be</a:t>
            </a:r>
          </a:p>
          <a:p>
            <a:pPr marL="0" indent="0">
              <a:buNone/>
            </a:pPr>
            <a:endParaRPr lang="en-US" dirty="0"/>
          </a:p>
        </p:txBody>
      </p:sp>
      <p:sp>
        <p:nvSpPr>
          <p:cNvPr id="21508"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7-</a:t>
            </a:r>
            <a:fld id="{190760F3-A72D-4587-9F89-31704A1799C1}" type="slidenum">
              <a:rPr lang="en-US" altLang="en-US" smtClean="0"/>
              <a:pPr/>
              <a:t>9</a:t>
            </a:fld>
            <a:endParaRPr lang="en-US" alt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140406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Props1.xml><?xml version="1.0" encoding="utf-8"?>
<ds:datastoreItem xmlns:ds="http://schemas.openxmlformats.org/officeDocument/2006/customXml" ds:itemID="{E50518DC-4F5A-4AB0-9B36-D593B49F5F6A}">
  <ds:schemaRefs>
    <ds:schemaRef ds:uri="http://schemas.microsoft.com/sharepoint/v3/contenttype/forms"/>
  </ds:schemaRefs>
</ds:datastoreItem>
</file>

<file path=customXml/itemProps2.xml><?xml version="1.0" encoding="utf-8"?>
<ds:datastoreItem xmlns:ds="http://schemas.openxmlformats.org/officeDocument/2006/customXml" ds:itemID="{7E396ABD-1179-49C5-83DB-302D820715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12ACA9D-F847-4732-9474-EF729F80B7D7}">
  <ds:schemaRefs>
    <ds:schemaRef ds:uri="http://schemas.microsoft.com/office/2006/metadata/properties"/>
    <ds:schemaRef ds:uri="http://schemas.microsoft.com/office/infopath/2007/PartnerControls"/>
    <ds:schemaRef ds:uri="aa4f5ada-9d1d-46d6-b705-f2cf90d05a91"/>
    <ds:schemaRef ds:uri="3b891efd-a537-4e57-a9a6-7bde74ae8a20"/>
    <ds:schemaRef ds:uri="dd132adf-85ac-4a18-8a8f-eabd02632a11"/>
  </ds:schemaRefs>
</ds:datastoreItem>
</file>

<file path=docProps/app.xml><?xml version="1.0" encoding="utf-8"?>
<Properties xmlns="http://schemas.openxmlformats.org/officeDocument/2006/extended-properties" xmlns:vt="http://schemas.openxmlformats.org/officeDocument/2006/docPropsVTypes">
  <TotalTime>1781</TotalTime>
  <Words>2395</Words>
  <Application>Microsoft Office PowerPoint</Application>
  <PresentationFormat>Widescreen</PresentationFormat>
  <Paragraphs>233</Paragraphs>
  <Slides>31</Slides>
  <Notes>15</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The Essentials of  Contract Law</vt:lpstr>
      <vt:lpstr>Learning Objectives</vt:lpstr>
      <vt:lpstr>Learning Objectives</vt:lpstr>
      <vt:lpstr>Question</vt:lpstr>
      <vt:lpstr>The History of Contract Law</vt:lpstr>
      <vt:lpstr>Mercantile Law, Ancient Rome, Capitalism, and the Church</vt:lpstr>
      <vt:lpstr>Development of the Law Merchant</vt:lpstr>
      <vt:lpstr>The Characteristics of the Law Merchant</vt:lpstr>
      <vt:lpstr>The Characteristics of the Law Merchant</vt:lpstr>
      <vt:lpstr>The Characteristics of the Law Merchant</vt:lpstr>
      <vt:lpstr>Integration of the Law Merchant with Common Law</vt:lpstr>
      <vt:lpstr>Integration of the Law Merchant with Common Law</vt:lpstr>
      <vt:lpstr>Evolution of the Law Merchant and  Common Law</vt:lpstr>
      <vt:lpstr>The Restatement of the Law of Contracts</vt:lpstr>
      <vt:lpstr>The Elements of a Contract</vt:lpstr>
      <vt:lpstr>The Objectives of Contract Law</vt:lpstr>
      <vt:lpstr>The Payment of Damages</vt:lpstr>
      <vt:lpstr>The Payment of Damages</vt:lpstr>
      <vt:lpstr>Contracts and the Uniform Commercial Code</vt:lpstr>
      <vt:lpstr>Contracts and Other Agreements</vt:lpstr>
      <vt:lpstr>Question</vt:lpstr>
      <vt:lpstr>Contracts and Privity</vt:lpstr>
      <vt:lpstr>Contracts and Agency Law</vt:lpstr>
      <vt:lpstr>Contracts and the Statute of Frauds</vt:lpstr>
      <vt:lpstr>Contractual Characteristics</vt:lpstr>
      <vt:lpstr>Contractual Characteristics</vt:lpstr>
      <vt:lpstr>Question</vt:lpstr>
      <vt:lpstr>Contractual Characteristics</vt:lpstr>
      <vt:lpstr>Contractual Characteristics</vt:lpstr>
      <vt:lpstr>Contractual Characteristics</vt:lpstr>
      <vt:lpstr>Contractual Characteristics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110</cp:revision>
  <dcterms:created xsi:type="dcterms:W3CDTF">2015-07-14T20:11:18Z</dcterms:created>
  <dcterms:modified xsi:type="dcterms:W3CDTF">2018-11-27T10:22:55Z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6758200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