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sldIdLst>
    <p:sldId id="256" r:id="rId5"/>
    <p:sldId id="259" r:id="rId6"/>
    <p:sldId id="260" r:id="rId7"/>
    <p:sldId id="261" r:id="rId8"/>
    <p:sldId id="262" r:id="rId9"/>
    <p:sldId id="264" r:id="rId10"/>
    <p:sldId id="265" r:id="rId11"/>
    <p:sldId id="266" r:id="rId12"/>
    <p:sldId id="267" r:id="rId13"/>
    <p:sldId id="268" r:id="rId14"/>
    <p:sldId id="269" r:id="rId15"/>
    <p:sldId id="270" r:id="rId16"/>
    <p:sldId id="271" r:id="rId17"/>
    <p:sldId id="272" r:id="rId18"/>
    <p:sldId id="273" r:id="rId19"/>
    <p:sldId id="295" r:id="rId20"/>
    <p:sldId id="274" r:id="rId21"/>
    <p:sldId id="275" r:id="rId22"/>
    <p:sldId id="276" r:id="rId23"/>
    <p:sldId id="278" r:id="rId24"/>
    <p:sldId id="279" r:id="rId25"/>
    <p:sldId id="280" r:id="rId26"/>
    <p:sldId id="281" r:id="rId27"/>
    <p:sldId id="282" r:id="rId28"/>
    <p:sldId id="283" r:id="rId29"/>
    <p:sldId id="284" r:id="rId30"/>
    <p:sldId id="285" r:id="rId31"/>
    <p:sldId id="286" r:id="rId32"/>
    <p:sldId id="287" r:id="rId33"/>
    <p:sldId id="288" r:id="rId34"/>
    <p:sldId id="298" r:id="rId35"/>
    <p:sldId id="299" r:id="rId36"/>
    <p:sldId id="300" r:id="rId37"/>
    <p:sldId id="289" r:id="rId38"/>
    <p:sldId id="290" r:id="rId39"/>
    <p:sldId id="291" r:id="rId40"/>
    <p:sldId id="292" r:id="rId41"/>
    <p:sldId id="293" r:id="rId42"/>
    <p:sldId id="294" r:id="rId43"/>
    <p:sldId id="296" r:id="rId44"/>
    <p:sldId id="297"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0148" autoAdjust="0"/>
  </p:normalViewPr>
  <p:slideViewPr>
    <p:cSldViewPr snapToGrid="0">
      <p:cViewPr varScale="1">
        <p:scale>
          <a:sx n="51" d="100"/>
          <a:sy n="51" d="100"/>
        </p:scale>
        <p:origin x="1416" y="66"/>
      </p:cViewPr>
      <p:guideLst>
        <p:guide orient="horz" pos="2160"/>
        <p:guide pos="3840"/>
      </p:guideLst>
    </p:cSldViewPr>
  </p:slideViewPr>
  <p:notesTextViewPr>
    <p:cViewPr>
      <p:scale>
        <a:sx n="1" d="1"/>
        <a:sy n="1" d="1"/>
      </p:scale>
      <p:origin x="0" y="0"/>
    </p:cViewPr>
  </p:notesTextViewPr>
  <p:sorterViewPr>
    <p:cViewPr varScale="1">
      <p:scale>
        <a:sx n="1" d="1"/>
        <a:sy n="1" d="1"/>
      </p:scale>
      <p:origin x="0" y="-124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FC87B8-1D58-4C2A-B81C-862E214F916D}" type="doc">
      <dgm:prSet loTypeId="urn:microsoft.com/office/officeart/2005/8/layout/vList2" loCatId="list" qsTypeId="urn:microsoft.com/office/officeart/2005/8/quickstyle/3d2" qsCatId="3D" csTypeId="urn:microsoft.com/office/officeart/2005/8/colors/colorful5" csCatId="colorful" phldr="1"/>
      <dgm:spPr/>
      <dgm:t>
        <a:bodyPr/>
        <a:lstStyle/>
        <a:p>
          <a:endParaRPr lang="en-US"/>
        </a:p>
      </dgm:t>
    </dgm:pt>
    <dgm:pt modelId="{ABC2679D-3BDF-4841-937C-D043D1293996}">
      <dgm:prSet/>
      <dgm:spPr/>
      <dgm:t>
        <a:bodyPr/>
        <a:lstStyle/>
        <a:p>
          <a:pPr rtl="0"/>
          <a:r>
            <a:rPr lang="en-US" b="1" dirty="0">
              <a:effectLst>
                <a:outerShdw blurRad="38100" dist="38100" dir="2700000" algn="tl">
                  <a:srgbClr val="000000">
                    <a:alpha val="43137"/>
                  </a:srgbClr>
                </a:outerShdw>
              </a:effectLst>
            </a:rPr>
            <a:t>Revelation of confidential records</a:t>
          </a:r>
        </a:p>
      </dgm:t>
    </dgm:pt>
    <dgm:pt modelId="{45C8EE60-20B4-4CFE-8CFD-1A3505DA8851}" type="parTrans" cxnId="{57F83376-5EFA-4353-B76D-5A35ADF35964}">
      <dgm:prSet/>
      <dgm:spPr/>
      <dgm:t>
        <a:bodyPr/>
        <a:lstStyle/>
        <a:p>
          <a:endParaRPr lang="en-US" b="1">
            <a:effectLst>
              <a:outerShdw blurRad="38100" dist="38100" dir="2700000" algn="tl">
                <a:srgbClr val="000000">
                  <a:alpha val="43137"/>
                </a:srgbClr>
              </a:outerShdw>
            </a:effectLst>
          </a:endParaRPr>
        </a:p>
      </dgm:t>
    </dgm:pt>
    <dgm:pt modelId="{4749BAD2-6A93-4AE0-9914-DA06520BF785}" type="sibTrans" cxnId="{57F83376-5EFA-4353-B76D-5A35ADF35964}">
      <dgm:prSet/>
      <dgm:spPr/>
      <dgm:t>
        <a:bodyPr/>
        <a:lstStyle/>
        <a:p>
          <a:endParaRPr lang="en-US" b="1">
            <a:effectLst>
              <a:outerShdw blurRad="38100" dist="38100" dir="2700000" algn="tl">
                <a:srgbClr val="000000">
                  <a:alpha val="43137"/>
                </a:srgbClr>
              </a:outerShdw>
            </a:effectLst>
          </a:endParaRPr>
        </a:p>
      </dgm:t>
    </dgm:pt>
    <dgm:pt modelId="{893BA7B0-ADBF-46E9-BE01-A8E02663AC1E}">
      <dgm:prSet/>
      <dgm:spPr/>
      <dgm:t>
        <a:bodyPr/>
        <a:lstStyle/>
        <a:p>
          <a:pPr rtl="0"/>
          <a:r>
            <a:rPr lang="en-US" b="1" dirty="0">
              <a:effectLst>
                <a:outerShdw blurRad="38100" dist="38100" dir="2700000" algn="tl">
                  <a:srgbClr val="000000">
                    <a:alpha val="43137"/>
                  </a:srgbClr>
                </a:outerShdw>
              </a:effectLst>
            </a:rPr>
            <a:t>Intrusion</a:t>
          </a:r>
        </a:p>
      </dgm:t>
      <dgm:extLst>
        <a:ext uri="{E40237B7-FDA0-4F09-8148-C483321AD2D9}">
          <dgm14:cNvPr xmlns:dgm14="http://schemas.microsoft.com/office/drawing/2010/diagram" id="0" name="" descr="Revelation of confidential records&#10;Intrusion&#10;Creating a false light&#10;Exploitation&#10;" title="Intentional Torts - Invasion of privacy"/>
        </a:ext>
      </dgm:extLst>
    </dgm:pt>
    <dgm:pt modelId="{409DC6FA-01E9-4768-9BC4-5B45801A2B5B}" type="parTrans" cxnId="{5212300F-5E49-435C-B4FF-036C8BC1C7D6}">
      <dgm:prSet/>
      <dgm:spPr/>
      <dgm:t>
        <a:bodyPr/>
        <a:lstStyle/>
        <a:p>
          <a:endParaRPr lang="en-US" b="1">
            <a:effectLst>
              <a:outerShdw blurRad="38100" dist="38100" dir="2700000" algn="tl">
                <a:srgbClr val="000000">
                  <a:alpha val="43137"/>
                </a:srgbClr>
              </a:outerShdw>
            </a:effectLst>
          </a:endParaRPr>
        </a:p>
      </dgm:t>
    </dgm:pt>
    <dgm:pt modelId="{A4DC9D4E-1958-47CD-AD5A-3A188F94FB1F}" type="sibTrans" cxnId="{5212300F-5E49-435C-B4FF-036C8BC1C7D6}">
      <dgm:prSet/>
      <dgm:spPr/>
      <dgm:t>
        <a:bodyPr/>
        <a:lstStyle/>
        <a:p>
          <a:endParaRPr lang="en-US" b="1">
            <a:effectLst>
              <a:outerShdw blurRad="38100" dist="38100" dir="2700000" algn="tl">
                <a:srgbClr val="000000">
                  <a:alpha val="43137"/>
                </a:srgbClr>
              </a:outerShdw>
            </a:effectLst>
          </a:endParaRPr>
        </a:p>
      </dgm:t>
    </dgm:pt>
    <dgm:pt modelId="{CBF35D30-AEF7-409D-9628-C14E346DFBBD}">
      <dgm:prSet/>
      <dgm:spPr/>
      <dgm:t>
        <a:bodyPr/>
        <a:lstStyle/>
        <a:p>
          <a:pPr rtl="0"/>
          <a:r>
            <a:rPr lang="en-US" b="1" dirty="0">
              <a:effectLst>
                <a:outerShdw blurRad="38100" dist="38100" dir="2700000" algn="tl">
                  <a:srgbClr val="000000">
                    <a:alpha val="43137"/>
                  </a:srgbClr>
                </a:outerShdw>
              </a:effectLst>
            </a:rPr>
            <a:t>Creating a false light</a:t>
          </a:r>
        </a:p>
      </dgm:t>
    </dgm:pt>
    <dgm:pt modelId="{9B812211-ED99-4B0E-B5FD-1F544FAF6D67}" type="parTrans" cxnId="{2731F8A9-9CCA-41B8-B2CB-946FF7E8C30E}">
      <dgm:prSet/>
      <dgm:spPr/>
      <dgm:t>
        <a:bodyPr/>
        <a:lstStyle/>
        <a:p>
          <a:endParaRPr lang="en-US" b="1">
            <a:effectLst>
              <a:outerShdw blurRad="38100" dist="38100" dir="2700000" algn="tl">
                <a:srgbClr val="000000">
                  <a:alpha val="43137"/>
                </a:srgbClr>
              </a:outerShdw>
            </a:effectLst>
          </a:endParaRPr>
        </a:p>
      </dgm:t>
    </dgm:pt>
    <dgm:pt modelId="{E6B7EED0-0124-448A-90EF-142C811CA190}" type="sibTrans" cxnId="{2731F8A9-9CCA-41B8-B2CB-946FF7E8C30E}">
      <dgm:prSet/>
      <dgm:spPr/>
      <dgm:t>
        <a:bodyPr/>
        <a:lstStyle/>
        <a:p>
          <a:endParaRPr lang="en-US" b="1">
            <a:effectLst>
              <a:outerShdw blurRad="38100" dist="38100" dir="2700000" algn="tl">
                <a:srgbClr val="000000">
                  <a:alpha val="43137"/>
                </a:srgbClr>
              </a:outerShdw>
            </a:effectLst>
          </a:endParaRPr>
        </a:p>
      </dgm:t>
    </dgm:pt>
    <dgm:pt modelId="{88B83243-39B6-455E-B104-11D353A67414}">
      <dgm:prSet/>
      <dgm:spPr/>
      <dgm:t>
        <a:bodyPr/>
        <a:lstStyle/>
        <a:p>
          <a:pPr rtl="0"/>
          <a:r>
            <a:rPr lang="en-US" b="1" dirty="0">
              <a:effectLst>
                <a:outerShdw blurRad="38100" dist="38100" dir="2700000" algn="tl">
                  <a:srgbClr val="000000">
                    <a:alpha val="43137"/>
                  </a:srgbClr>
                </a:outerShdw>
              </a:effectLst>
            </a:rPr>
            <a:t>Exploitation</a:t>
          </a:r>
        </a:p>
      </dgm:t>
    </dgm:pt>
    <dgm:pt modelId="{C29C70DE-72F3-41D2-9B3B-1216B2B0EEC2}" type="parTrans" cxnId="{6EFA4446-7148-4C7F-9149-D1D641B8DF1B}">
      <dgm:prSet/>
      <dgm:spPr/>
      <dgm:t>
        <a:bodyPr/>
        <a:lstStyle/>
        <a:p>
          <a:endParaRPr lang="en-US" b="1">
            <a:effectLst>
              <a:outerShdw blurRad="38100" dist="38100" dir="2700000" algn="tl">
                <a:srgbClr val="000000">
                  <a:alpha val="43137"/>
                </a:srgbClr>
              </a:outerShdw>
            </a:effectLst>
          </a:endParaRPr>
        </a:p>
      </dgm:t>
    </dgm:pt>
    <dgm:pt modelId="{E3715D5D-7D9F-4B61-A80A-334281EF81C3}" type="sibTrans" cxnId="{6EFA4446-7148-4C7F-9149-D1D641B8DF1B}">
      <dgm:prSet/>
      <dgm:spPr/>
      <dgm:t>
        <a:bodyPr/>
        <a:lstStyle/>
        <a:p>
          <a:endParaRPr lang="en-US" b="1">
            <a:effectLst>
              <a:outerShdw blurRad="38100" dist="38100" dir="2700000" algn="tl">
                <a:srgbClr val="000000">
                  <a:alpha val="43137"/>
                </a:srgbClr>
              </a:outerShdw>
            </a:effectLst>
          </a:endParaRPr>
        </a:p>
      </dgm:t>
    </dgm:pt>
    <dgm:pt modelId="{486CEC9B-9C4B-47E8-8CD0-ABE742CDC266}" type="pres">
      <dgm:prSet presAssocID="{48FC87B8-1D58-4C2A-B81C-862E214F916D}" presName="linear" presStyleCnt="0">
        <dgm:presLayoutVars>
          <dgm:animLvl val="lvl"/>
          <dgm:resizeHandles val="exact"/>
        </dgm:presLayoutVars>
      </dgm:prSet>
      <dgm:spPr/>
    </dgm:pt>
    <dgm:pt modelId="{5F4E84B5-675A-4C39-95A5-0DAB2318FD96}" type="pres">
      <dgm:prSet presAssocID="{ABC2679D-3BDF-4841-937C-D043D1293996}" presName="parentText" presStyleLbl="node1" presStyleIdx="0" presStyleCnt="4" custLinFactNeighborX="397" custLinFactNeighborY="26370">
        <dgm:presLayoutVars>
          <dgm:chMax val="0"/>
          <dgm:bulletEnabled val="1"/>
        </dgm:presLayoutVars>
      </dgm:prSet>
      <dgm:spPr/>
    </dgm:pt>
    <dgm:pt modelId="{B30C90EB-4AD4-4110-B266-A82D38832EC3}" type="pres">
      <dgm:prSet presAssocID="{4749BAD2-6A93-4AE0-9914-DA06520BF785}" presName="spacer" presStyleCnt="0"/>
      <dgm:spPr/>
    </dgm:pt>
    <dgm:pt modelId="{8C3C4D76-B6DA-43D4-A8B8-CA310943FFEF}" type="pres">
      <dgm:prSet presAssocID="{893BA7B0-ADBF-46E9-BE01-A8E02663AC1E}" presName="parentText" presStyleLbl="node1" presStyleIdx="1" presStyleCnt="4">
        <dgm:presLayoutVars>
          <dgm:chMax val="0"/>
          <dgm:bulletEnabled val="1"/>
        </dgm:presLayoutVars>
      </dgm:prSet>
      <dgm:spPr/>
    </dgm:pt>
    <dgm:pt modelId="{03D29FBE-0474-4D4C-A7C3-E7DC29DCAE4B}" type="pres">
      <dgm:prSet presAssocID="{A4DC9D4E-1958-47CD-AD5A-3A188F94FB1F}" presName="spacer" presStyleCnt="0"/>
      <dgm:spPr/>
    </dgm:pt>
    <dgm:pt modelId="{57D9D86F-1E2D-47F5-B08D-38A557319CD2}" type="pres">
      <dgm:prSet presAssocID="{CBF35D30-AEF7-409D-9628-C14E346DFBBD}" presName="parentText" presStyleLbl="node1" presStyleIdx="2" presStyleCnt="4">
        <dgm:presLayoutVars>
          <dgm:chMax val="0"/>
          <dgm:bulletEnabled val="1"/>
        </dgm:presLayoutVars>
      </dgm:prSet>
      <dgm:spPr/>
    </dgm:pt>
    <dgm:pt modelId="{3973F6DF-2CF9-49AA-8DAD-EBF199AC3B27}" type="pres">
      <dgm:prSet presAssocID="{E6B7EED0-0124-448A-90EF-142C811CA190}" presName="spacer" presStyleCnt="0"/>
      <dgm:spPr/>
    </dgm:pt>
    <dgm:pt modelId="{E963562D-6709-40BB-939F-285C1AC44239}" type="pres">
      <dgm:prSet presAssocID="{88B83243-39B6-455E-B104-11D353A67414}" presName="parentText" presStyleLbl="node1" presStyleIdx="3" presStyleCnt="4">
        <dgm:presLayoutVars>
          <dgm:chMax val="0"/>
          <dgm:bulletEnabled val="1"/>
        </dgm:presLayoutVars>
      </dgm:prSet>
      <dgm:spPr/>
    </dgm:pt>
  </dgm:ptLst>
  <dgm:cxnLst>
    <dgm:cxn modelId="{5212300F-5E49-435C-B4FF-036C8BC1C7D6}" srcId="{48FC87B8-1D58-4C2A-B81C-862E214F916D}" destId="{893BA7B0-ADBF-46E9-BE01-A8E02663AC1E}" srcOrd="1" destOrd="0" parTransId="{409DC6FA-01E9-4768-9BC4-5B45801A2B5B}" sibTransId="{A4DC9D4E-1958-47CD-AD5A-3A188F94FB1F}"/>
    <dgm:cxn modelId="{E0BC9D1F-4784-4279-9E46-C977D830104A}" type="presOf" srcId="{CBF35D30-AEF7-409D-9628-C14E346DFBBD}" destId="{57D9D86F-1E2D-47F5-B08D-38A557319CD2}" srcOrd="0" destOrd="0" presId="urn:microsoft.com/office/officeart/2005/8/layout/vList2"/>
    <dgm:cxn modelId="{6EFA4446-7148-4C7F-9149-D1D641B8DF1B}" srcId="{48FC87B8-1D58-4C2A-B81C-862E214F916D}" destId="{88B83243-39B6-455E-B104-11D353A67414}" srcOrd="3" destOrd="0" parTransId="{C29C70DE-72F3-41D2-9B3B-1216B2B0EEC2}" sibTransId="{E3715D5D-7D9F-4B61-A80A-334281EF81C3}"/>
    <dgm:cxn modelId="{57F83376-5EFA-4353-B76D-5A35ADF35964}" srcId="{48FC87B8-1D58-4C2A-B81C-862E214F916D}" destId="{ABC2679D-3BDF-4841-937C-D043D1293996}" srcOrd="0" destOrd="0" parTransId="{45C8EE60-20B4-4CFE-8CFD-1A3505DA8851}" sibTransId="{4749BAD2-6A93-4AE0-9914-DA06520BF785}"/>
    <dgm:cxn modelId="{FB7E2B9B-572E-43B3-8B6B-07824C8DB8E8}" type="presOf" srcId="{48FC87B8-1D58-4C2A-B81C-862E214F916D}" destId="{486CEC9B-9C4B-47E8-8CD0-ABE742CDC266}" srcOrd="0" destOrd="0" presId="urn:microsoft.com/office/officeart/2005/8/layout/vList2"/>
    <dgm:cxn modelId="{2731F8A9-9CCA-41B8-B2CB-946FF7E8C30E}" srcId="{48FC87B8-1D58-4C2A-B81C-862E214F916D}" destId="{CBF35D30-AEF7-409D-9628-C14E346DFBBD}" srcOrd="2" destOrd="0" parTransId="{9B812211-ED99-4B0E-B5FD-1F544FAF6D67}" sibTransId="{E6B7EED0-0124-448A-90EF-142C811CA190}"/>
    <dgm:cxn modelId="{2A5A92AA-526E-44F9-9FAC-FCE2D0A92CE4}" type="presOf" srcId="{88B83243-39B6-455E-B104-11D353A67414}" destId="{E963562D-6709-40BB-939F-285C1AC44239}" srcOrd="0" destOrd="0" presId="urn:microsoft.com/office/officeart/2005/8/layout/vList2"/>
    <dgm:cxn modelId="{212F36C6-12E7-4D1B-A8C5-6093D2FA9DF1}" type="presOf" srcId="{893BA7B0-ADBF-46E9-BE01-A8E02663AC1E}" destId="{8C3C4D76-B6DA-43D4-A8B8-CA310943FFEF}" srcOrd="0" destOrd="0" presId="urn:microsoft.com/office/officeart/2005/8/layout/vList2"/>
    <dgm:cxn modelId="{52809EF5-42CE-4DC5-B274-CE7C25D12447}" type="presOf" srcId="{ABC2679D-3BDF-4841-937C-D043D1293996}" destId="{5F4E84B5-675A-4C39-95A5-0DAB2318FD96}" srcOrd="0" destOrd="0" presId="urn:microsoft.com/office/officeart/2005/8/layout/vList2"/>
    <dgm:cxn modelId="{7068B303-14D9-41B0-9B8A-9F4384E047BB}" type="presParOf" srcId="{486CEC9B-9C4B-47E8-8CD0-ABE742CDC266}" destId="{5F4E84B5-675A-4C39-95A5-0DAB2318FD96}" srcOrd="0" destOrd="0" presId="urn:microsoft.com/office/officeart/2005/8/layout/vList2"/>
    <dgm:cxn modelId="{3546DC32-0F11-4B86-8E19-4B28BBAB4220}" type="presParOf" srcId="{486CEC9B-9C4B-47E8-8CD0-ABE742CDC266}" destId="{B30C90EB-4AD4-4110-B266-A82D38832EC3}" srcOrd="1" destOrd="0" presId="urn:microsoft.com/office/officeart/2005/8/layout/vList2"/>
    <dgm:cxn modelId="{41869EB9-D2AB-4C12-B5CE-832F8E2FCA68}" type="presParOf" srcId="{486CEC9B-9C4B-47E8-8CD0-ABE742CDC266}" destId="{8C3C4D76-B6DA-43D4-A8B8-CA310943FFEF}" srcOrd="2" destOrd="0" presId="urn:microsoft.com/office/officeart/2005/8/layout/vList2"/>
    <dgm:cxn modelId="{7B5F6DFA-4700-419D-8E12-45A8A9069031}" type="presParOf" srcId="{486CEC9B-9C4B-47E8-8CD0-ABE742CDC266}" destId="{03D29FBE-0474-4D4C-A7C3-E7DC29DCAE4B}" srcOrd="3" destOrd="0" presId="urn:microsoft.com/office/officeart/2005/8/layout/vList2"/>
    <dgm:cxn modelId="{FE1FC9F0-39EB-45D1-B838-0913884EF894}" type="presParOf" srcId="{486CEC9B-9C4B-47E8-8CD0-ABE742CDC266}" destId="{57D9D86F-1E2D-47F5-B08D-38A557319CD2}" srcOrd="4" destOrd="0" presId="urn:microsoft.com/office/officeart/2005/8/layout/vList2"/>
    <dgm:cxn modelId="{772AA186-538B-4CAA-BF34-A314BD6ECE98}" type="presParOf" srcId="{486CEC9B-9C4B-47E8-8CD0-ABE742CDC266}" destId="{3973F6DF-2CF9-49AA-8DAD-EBF199AC3B27}" srcOrd="5" destOrd="0" presId="urn:microsoft.com/office/officeart/2005/8/layout/vList2"/>
    <dgm:cxn modelId="{935D163D-8BB9-4870-BDAD-C15673FB516E}" type="presParOf" srcId="{486CEC9B-9C4B-47E8-8CD0-ABE742CDC266}" destId="{E963562D-6709-40BB-939F-285C1AC44239}"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E84B5-675A-4C39-95A5-0DAB2318FD96}">
      <dsp:nvSpPr>
        <dsp:cNvPr id="0" name=""/>
        <dsp:cNvSpPr/>
      </dsp:nvSpPr>
      <dsp:spPr>
        <a:xfrm>
          <a:off x="0" y="47168"/>
          <a:ext cx="8229600" cy="1031354"/>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rtl="0">
            <a:lnSpc>
              <a:spcPct val="90000"/>
            </a:lnSpc>
            <a:spcBef>
              <a:spcPct val="0"/>
            </a:spcBef>
            <a:spcAft>
              <a:spcPct val="35000"/>
            </a:spcAft>
            <a:buNone/>
          </a:pPr>
          <a:r>
            <a:rPr lang="en-US" sz="4300" b="1" kern="1200" dirty="0">
              <a:effectLst>
                <a:outerShdw blurRad="38100" dist="38100" dir="2700000" algn="tl">
                  <a:srgbClr val="000000">
                    <a:alpha val="43137"/>
                  </a:srgbClr>
                </a:outerShdw>
              </a:effectLst>
            </a:rPr>
            <a:t>Revelation of confidential records</a:t>
          </a:r>
        </a:p>
      </dsp:txBody>
      <dsp:txXfrm>
        <a:off x="50347" y="97515"/>
        <a:ext cx="8128906" cy="930660"/>
      </dsp:txXfrm>
    </dsp:sp>
    <dsp:sp modelId="{8C3C4D76-B6DA-43D4-A8B8-CA310943FFEF}">
      <dsp:nvSpPr>
        <dsp:cNvPr id="0" name=""/>
        <dsp:cNvSpPr/>
      </dsp:nvSpPr>
      <dsp:spPr>
        <a:xfrm>
          <a:off x="0" y="1169706"/>
          <a:ext cx="8229600" cy="1031354"/>
        </a:xfrm>
        <a:prstGeom prst="roundRect">
          <a:avLst/>
        </a:prstGeom>
        <a:gradFill rotWithShape="0">
          <a:gsLst>
            <a:gs pos="0">
              <a:schemeClr val="accent5">
                <a:hueOff val="-2451115"/>
                <a:satOff val="-3409"/>
                <a:lumOff val="-1307"/>
                <a:alphaOff val="0"/>
                <a:satMod val="103000"/>
                <a:lumMod val="102000"/>
                <a:tint val="94000"/>
              </a:schemeClr>
            </a:gs>
            <a:gs pos="50000">
              <a:schemeClr val="accent5">
                <a:hueOff val="-2451115"/>
                <a:satOff val="-3409"/>
                <a:lumOff val="-1307"/>
                <a:alphaOff val="0"/>
                <a:satMod val="110000"/>
                <a:lumMod val="100000"/>
                <a:shade val="100000"/>
              </a:schemeClr>
            </a:gs>
            <a:gs pos="100000">
              <a:schemeClr val="accent5">
                <a:hueOff val="-2451115"/>
                <a:satOff val="-3409"/>
                <a:lumOff val="-1307"/>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rtl="0">
            <a:lnSpc>
              <a:spcPct val="90000"/>
            </a:lnSpc>
            <a:spcBef>
              <a:spcPct val="0"/>
            </a:spcBef>
            <a:spcAft>
              <a:spcPct val="35000"/>
            </a:spcAft>
            <a:buNone/>
          </a:pPr>
          <a:r>
            <a:rPr lang="en-US" sz="4300" b="1" kern="1200" dirty="0">
              <a:effectLst>
                <a:outerShdw blurRad="38100" dist="38100" dir="2700000" algn="tl">
                  <a:srgbClr val="000000">
                    <a:alpha val="43137"/>
                  </a:srgbClr>
                </a:outerShdw>
              </a:effectLst>
            </a:rPr>
            <a:t>Intrusion</a:t>
          </a:r>
        </a:p>
      </dsp:txBody>
      <dsp:txXfrm>
        <a:off x="50347" y="1220053"/>
        <a:ext cx="8128906" cy="930660"/>
      </dsp:txXfrm>
    </dsp:sp>
    <dsp:sp modelId="{57D9D86F-1E2D-47F5-B08D-38A557319CD2}">
      <dsp:nvSpPr>
        <dsp:cNvPr id="0" name=""/>
        <dsp:cNvSpPr/>
      </dsp:nvSpPr>
      <dsp:spPr>
        <a:xfrm>
          <a:off x="0" y="2324901"/>
          <a:ext cx="8229600" cy="1031354"/>
        </a:xfrm>
        <a:prstGeom prst="roundRect">
          <a:avLst/>
        </a:prstGeom>
        <a:gradFill rotWithShape="0">
          <a:gsLst>
            <a:gs pos="0">
              <a:schemeClr val="accent5">
                <a:hueOff val="-4902230"/>
                <a:satOff val="-6819"/>
                <a:lumOff val="-2615"/>
                <a:alphaOff val="0"/>
                <a:satMod val="103000"/>
                <a:lumMod val="102000"/>
                <a:tint val="94000"/>
              </a:schemeClr>
            </a:gs>
            <a:gs pos="50000">
              <a:schemeClr val="accent5">
                <a:hueOff val="-4902230"/>
                <a:satOff val="-6819"/>
                <a:lumOff val="-2615"/>
                <a:alphaOff val="0"/>
                <a:satMod val="110000"/>
                <a:lumMod val="100000"/>
                <a:shade val="100000"/>
              </a:schemeClr>
            </a:gs>
            <a:gs pos="100000">
              <a:schemeClr val="accent5">
                <a:hueOff val="-4902230"/>
                <a:satOff val="-6819"/>
                <a:lumOff val="-261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rtl="0">
            <a:lnSpc>
              <a:spcPct val="90000"/>
            </a:lnSpc>
            <a:spcBef>
              <a:spcPct val="0"/>
            </a:spcBef>
            <a:spcAft>
              <a:spcPct val="35000"/>
            </a:spcAft>
            <a:buNone/>
          </a:pPr>
          <a:r>
            <a:rPr lang="en-US" sz="4300" b="1" kern="1200" dirty="0">
              <a:effectLst>
                <a:outerShdw blurRad="38100" dist="38100" dir="2700000" algn="tl">
                  <a:srgbClr val="000000">
                    <a:alpha val="43137"/>
                  </a:srgbClr>
                </a:outerShdw>
              </a:effectLst>
            </a:rPr>
            <a:t>Creating a false light</a:t>
          </a:r>
        </a:p>
      </dsp:txBody>
      <dsp:txXfrm>
        <a:off x="50347" y="2375248"/>
        <a:ext cx="8128906" cy="930660"/>
      </dsp:txXfrm>
    </dsp:sp>
    <dsp:sp modelId="{E963562D-6709-40BB-939F-285C1AC44239}">
      <dsp:nvSpPr>
        <dsp:cNvPr id="0" name=""/>
        <dsp:cNvSpPr/>
      </dsp:nvSpPr>
      <dsp:spPr>
        <a:xfrm>
          <a:off x="0" y="3480096"/>
          <a:ext cx="8229600" cy="1031354"/>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marL="0" lvl="0" indent="0" algn="l" defTabSz="1911350" rtl="0">
            <a:lnSpc>
              <a:spcPct val="90000"/>
            </a:lnSpc>
            <a:spcBef>
              <a:spcPct val="0"/>
            </a:spcBef>
            <a:spcAft>
              <a:spcPct val="35000"/>
            </a:spcAft>
            <a:buNone/>
          </a:pPr>
          <a:r>
            <a:rPr lang="en-US" sz="4300" b="1" kern="1200" dirty="0">
              <a:effectLst>
                <a:outerShdw blurRad="38100" dist="38100" dir="2700000" algn="tl">
                  <a:srgbClr val="000000">
                    <a:alpha val="43137"/>
                  </a:srgbClr>
                </a:outerShdw>
              </a:effectLst>
            </a:rPr>
            <a:t>Exploitation</a:t>
          </a:r>
        </a:p>
      </dsp:txBody>
      <dsp:txXfrm>
        <a:off x="50347" y="3530443"/>
        <a:ext cx="8128906" cy="9306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11/26/2018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FE3203-60BD-4B26-9E28-2087EEED97DF}" type="slidenum">
              <a:rPr lang="en-US" altLang="en-US"/>
              <a:pPr eaLnBrk="1" hangingPunct="1"/>
              <a:t>2</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550701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0F3A61-FDDA-4234-B6D3-E66472D8B0EF}" type="slidenum">
              <a:rPr lang="en-US" altLang="en-US"/>
              <a:pPr eaLnBrk="1" hangingPunct="1"/>
              <a:t>12</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false imprisonment. See the next slide.</a:t>
            </a:r>
          </a:p>
        </p:txBody>
      </p:sp>
    </p:spTree>
    <p:extLst>
      <p:ext uri="{BB962C8B-B14F-4D97-AF65-F5344CB8AC3E}">
        <p14:creationId xmlns:p14="http://schemas.microsoft.com/office/powerpoint/2010/main" val="555071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565480C-C602-4553-8039-332B0E49A09E}" type="slidenum">
              <a:rPr lang="en-US" altLang="en-US"/>
              <a:pPr eaLnBrk="1" hangingPunct="1"/>
              <a:t>13</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Defamation in a temporary form, such as speech, is </a:t>
            </a:r>
            <a:r>
              <a:rPr lang="en-US" altLang="en-US" b="0" dirty="0">
                <a:latin typeface="Arial" panose="020B0604020202020204" pitchFamily="34" charset="0"/>
              </a:rPr>
              <a:t>slander</a:t>
            </a:r>
            <a:r>
              <a:rPr lang="en-US" altLang="en-US" dirty="0">
                <a:latin typeface="Arial" panose="020B0604020202020204" pitchFamily="34" charset="0"/>
              </a:rPr>
              <a:t>; in a permanent form, such as writing, movies, videocassettes, or DVDs, it is </a:t>
            </a:r>
            <a:r>
              <a:rPr lang="en-US" altLang="en-US" b="0" dirty="0">
                <a:latin typeface="Arial" panose="020B0604020202020204" pitchFamily="34" charset="0"/>
              </a:rPr>
              <a:t>libel</a:t>
            </a:r>
            <a:r>
              <a:rPr lang="en-US" altLang="en-US" dirty="0">
                <a:latin typeface="Arial" panose="020B0604020202020204" pitchFamily="34" charset="0"/>
              </a:rPr>
              <a:t>.</a:t>
            </a:r>
          </a:p>
          <a:p>
            <a:r>
              <a:rPr lang="en-US" altLang="en-US" dirty="0">
                <a:latin typeface="Arial" panose="020B0604020202020204" pitchFamily="34" charset="0"/>
              </a:rPr>
              <a:t>Under common law, individuals can bring slander lawsuits even if they have suffered no actual loss if the false statements fall into one of the following categories:</a:t>
            </a:r>
          </a:p>
          <a:p>
            <a:r>
              <a:rPr lang="en-US" altLang="en-US" dirty="0">
                <a:latin typeface="Arial" panose="020B0604020202020204" pitchFamily="34" charset="0"/>
              </a:rPr>
              <a:t>1. An accusation that the victim of the slanderous statements has committed a very serious crime, such as murder or rape.</a:t>
            </a:r>
          </a:p>
          <a:p>
            <a:r>
              <a:rPr lang="en-US" altLang="en-US" dirty="0">
                <a:latin typeface="Arial" panose="020B0604020202020204" pitchFamily="34" charset="0"/>
              </a:rPr>
              <a:t>2. An accusation that the victim has a communicable disease, such as venereal disease.</a:t>
            </a:r>
          </a:p>
          <a:p>
            <a:r>
              <a:rPr lang="en-US" altLang="en-US" dirty="0">
                <a:latin typeface="Arial" panose="020B0604020202020204" pitchFamily="34" charset="0"/>
              </a:rPr>
              <a:t>3. An accusation that the victim has engaged in improprieties in a business, trade, or profession.</a:t>
            </a:r>
          </a:p>
          <a:p>
            <a:r>
              <a:rPr lang="en-US" altLang="en-US" dirty="0">
                <a:latin typeface="Arial" panose="020B0604020202020204" pitchFamily="34" charset="0"/>
              </a:rPr>
              <a:t>4. An accusation that an unmarried female victim has been unchaste.</a:t>
            </a:r>
          </a:p>
        </p:txBody>
      </p:sp>
    </p:spTree>
    <p:extLst>
      <p:ext uri="{BB962C8B-B14F-4D97-AF65-F5344CB8AC3E}">
        <p14:creationId xmlns:p14="http://schemas.microsoft.com/office/powerpoint/2010/main" val="30337071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891EB7-80DC-40F8-AC33-9163546A7819}" type="slidenum">
              <a:rPr lang="en-US" altLang="en-US"/>
              <a:pPr eaLnBrk="1" hangingPunct="1"/>
              <a:t>14</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b="1" dirty="0">
                <a:latin typeface="Arial" panose="020B0604020202020204" pitchFamily="34" charset="0"/>
              </a:rPr>
              <a:t>Cross-Cultural Notes </a:t>
            </a:r>
          </a:p>
          <a:p>
            <a:r>
              <a:rPr lang="en-US" altLang="en-US" dirty="0">
                <a:latin typeface="Arial" panose="020B0604020202020204" pitchFamily="34" charset="0"/>
              </a:rPr>
              <a:t>In parts of Ireland, if a plaintiff has not proceeded with a libel case within six months, the case can no longer be tried.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05788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5FC812-7FD7-4BEA-96E8-3532BACE660F}" type="slidenum">
              <a:rPr lang="en-US" altLang="en-US"/>
              <a:pPr eaLnBrk="1" hangingPunct="1"/>
              <a:t>15</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dirty="0">
                <a:latin typeface="Arial" panose="020B0604020202020204" pitchFamily="34" charset="0"/>
              </a:rPr>
              <a:t>Frequently, fraud involves a business relationship and works to destroy the mutual assent that ought to exist between the parties that are involved in a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255660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Civil theft emerges from state-enacted criminal law statutes that relate to theft. The burden or proof required in a case based on civil theft is usually “by clear and convincing evidence,” a standard that is lower than “beyond a reasonable doubt,” which is used in criminal cases, and higher than “by a preponderance of the evidence,” which is the usual standard in civil cases.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16</a:t>
            </a:fld>
            <a:endParaRPr lang="en-US" dirty="0"/>
          </a:p>
        </p:txBody>
      </p:sp>
    </p:spTree>
    <p:extLst>
      <p:ext uri="{BB962C8B-B14F-4D97-AF65-F5344CB8AC3E}">
        <p14:creationId xmlns:p14="http://schemas.microsoft.com/office/powerpoint/2010/main" val="3850543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27B8714-5BDE-40A2-A512-48E18016CE0C}" type="slidenum">
              <a:rPr lang="en-US" altLang="en-US"/>
              <a:pPr eaLnBrk="1" hangingPunct="1"/>
              <a:t>17</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b="1" dirty="0">
                <a:latin typeface="Arial" panose="020B0604020202020204" pitchFamily="34" charset="0"/>
              </a:rPr>
              <a:t>Cross-Cultural Notes</a:t>
            </a:r>
          </a:p>
          <a:p>
            <a:r>
              <a:rPr lang="en-US" altLang="en-US" dirty="0">
                <a:latin typeface="Arial" panose="020B0604020202020204" pitchFamily="34" charset="0"/>
              </a:rPr>
              <a:t>Britain does not have a privacy law. In 1991, as a response to public complaints and a lawyers’ committee inquiry into privacy and the press, Britain’s newspaper publishers established the Press Complaints Commission. The commission replaced the 27-year-old Press Council, which reportedly failed to control the tabloids’ reputed distortions,</a:t>
            </a:r>
          </a:p>
          <a:p>
            <a:r>
              <a:rPr lang="en-US" altLang="en-US" dirty="0">
                <a:latin typeface="Arial" panose="020B0604020202020204" pitchFamily="34" charset="0"/>
              </a:rPr>
              <a:t>invasions of privacy, and lack of ethics. The British press has been cautioned that if it does not operate more responsibly, legislation might be proposed to restrict press freedoms of information.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59499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62ED8A-1125-419A-971F-FE035B61CBCE}" type="slidenum">
              <a:rPr lang="en-US" altLang="en-US"/>
              <a:pPr eaLnBrk="1" hangingPunct="1"/>
              <a:t>18</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Before these more enlightened court decisions were handed down, victims who were injured emotionally by the wrongful acts of others could not recover damages without proving some sort of bodily injury.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53040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32AD67B-320A-4C1D-BD18-2F9D865D82AD}" type="slidenum">
              <a:rPr lang="en-US" altLang="en-US"/>
              <a:pPr eaLnBrk="1" hangingPunct="1"/>
              <a:t>19</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a:lnSpc>
                <a:spcPct val="90000"/>
              </a:lnSpc>
            </a:pPr>
            <a:r>
              <a:rPr lang="en-US" altLang="en-US" dirty="0">
                <a:latin typeface="Arial" panose="020B0604020202020204" pitchFamily="34" charset="0"/>
              </a:rPr>
              <a:t>When the misuse of the legal procedure involves the filing of a false civil lawsuit, it is called </a:t>
            </a:r>
            <a:r>
              <a:rPr lang="en-US" altLang="en-US" b="0" dirty="0">
                <a:latin typeface="Arial" panose="020B0604020202020204" pitchFamily="34" charset="0"/>
              </a:rPr>
              <a:t>wrongful civil proceedings</a:t>
            </a:r>
            <a:r>
              <a:rPr lang="en-US" altLang="en-US" dirty="0">
                <a:latin typeface="Arial" panose="020B0604020202020204" pitchFamily="34" charset="0"/>
              </a:rPr>
              <a:t>. In contrast, when the misuse involves bringing false criminal charges, it is labeled </a:t>
            </a:r>
            <a:r>
              <a:rPr lang="en-US" altLang="en-US" b="0" dirty="0">
                <a:latin typeface="Arial" panose="020B0604020202020204" pitchFamily="34" charset="0"/>
              </a:rPr>
              <a:t>malicious prosecution</a:t>
            </a:r>
            <a:r>
              <a:rPr lang="en-US" altLang="en-US" dirty="0">
                <a:latin typeface="Arial" panose="020B0604020202020204" pitchFamily="34" charset="0"/>
              </a:rPr>
              <a:t>. Some states use only the term “malicious prosecution” to refer to both forms of the tort. All of the following conditions must be present for a lawsuit based on misuse of legal procedure to succeed:</a:t>
            </a:r>
          </a:p>
          <a:p>
            <a:pPr>
              <a:lnSpc>
                <a:spcPct val="90000"/>
              </a:lnSpc>
            </a:pPr>
            <a:r>
              <a:rPr lang="en-US" altLang="en-US" dirty="0">
                <a:latin typeface="Arial" panose="020B0604020202020204" pitchFamily="34" charset="0"/>
              </a:rPr>
              <a:t>1. The defendant (the person against whom the misuse of legal procedure suit has been filed) must have brought civil or criminal charges against the plaintiff at an earlier</a:t>
            </a:r>
          </a:p>
          <a:p>
            <a:pPr>
              <a:lnSpc>
                <a:spcPct val="90000"/>
              </a:lnSpc>
            </a:pPr>
            <a:r>
              <a:rPr lang="en-US" altLang="en-US" dirty="0">
                <a:latin typeface="Arial" panose="020B0604020202020204" pitchFamily="34" charset="0"/>
              </a:rPr>
              <a:t>time.</a:t>
            </a:r>
          </a:p>
          <a:p>
            <a:pPr>
              <a:lnSpc>
                <a:spcPct val="90000"/>
              </a:lnSpc>
            </a:pPr>
            <a:r>
              <a:rPr lang="en-US" altLang="en-US" dirty="0">
                <a:latin typeface="Arial" panose="020B0604020202020204" pitchFamily="34" charset="0"/>
              </a:rPr>
              <a:t>2. The earlier case must have been resolved favorably for the plaintiff.</a:t>
            </a:r>
          </a:p>
          <a:p>
            <a:pPr>
              <a:lnSpc>
                <a:spcPct val="90000"/>
              </a:lnSpc>
            </a:pPr>
            <a:r>
              <a:rPr lang="en-US" altLang="en-US" dirty="0">
                <a:latin typeface="Arial" panose="020B0604020202020204" pitchFamily="34" charset="0"/>
              </a:rPr>
              <a:t>3. The plaintiff must prove that the earlier case was brought by the defendant with malice and without probable cause.</a:t>
            </a:r>
          </a:p>
          <a:p>
            <a:pPr>
              <a:lnSpc>
                <a:spcPct val="90000"/>
              </a:lnSpc>
            </a:pPr>
            <a:endParaRPr lang="en-US" altLang="en-US" dirty="0">
              <a:latin typeface="Arial" panose="020B0604020202020204" pitchFamily="34" charset="0"/>
            </a:endParaRPr>
          </a:p>
        </p:txBody>
      </p:sp>
    </p:spTree>
    <p:extLst>
      <p:ext uri="{BB962C8B-B14F-4D97-AF65-F5344CB8AC3E}">
        <p14:creationId xmlns:p14="http://schemas.microsoft.com/office/powerpoint/2010/main" val="34370791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715545-7B72-4BAE-9ADB-503C530B8A12}" type="slidenum">
              <a:rPr lang="en-US" altLang="en-US"/>
              <a:pPr eaLnBrk="1" hangingPunct="1"/>
              <a:t>20</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part of tort law that is concerned with the compensation of accident victims is called </a:t>
            </a:r>
            <a:r>
              <a:rPr lang="en-US" altLang="en-US" b="1" dirty="0">
                <a:latin typeface="Arial" panose="020B0604020202020204" pitchFamily="34" charset="0"/>
              </a:rPr>
              <a:t>negligence</a:t>
            </a:r>
            <a:r>
              <a:rPr lang="en-US" altLang="en-US" b="0"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18082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30A9CB-CBA4-41F4-BB02-E06EFBA2254B}" type="slidenum">
              <a:rPr lang="en-US" altLang="en-US"/>
              <a:pPr eaLnBrk="1" hangingPunct="1"/>
              <a:t>21</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contributory negligence. See slide 6-23.</a:t>
            </a:r>
          </a:p>
        </p:txBody>
      </p:sp>
    </p:spTree>
    <p:extLst>
      <p:ext uri="{BB962C8B-B14F-4D97-AF65-F5344CB8AC3E}">
        <p14:creationId xmlns:p14="http://schemas.microsoft.com/office/powerpoint/2010/main" val="3261697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F179AF-EC09-449E-84B6-1290E26C2489}" type="slidenum">
              <a:rPr lang="en-US" altLang="en-US"/>
              <a:pPr eaLnBrk="1" hangingPunct="1"/>
              <a:t>4</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tort. See the next slide.</a:t>
            </a:r>
          </a:p>
        </p:txBody>
      </p:sp>
    </p:spTree>
    <p:extLst>
      <p:ext uri="{BB962C8B-B14F-4D97-AF65-F5344CB8AC3E}">
        <p14:creationId xmlns:p14="http://schemas.microsoft.com/office/powerpoint/2010/main" val="9465531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F05CDEB-BEE3-4514-8C60-8635C16B8711}" type="slidenum">
              <a:rPr lang="en-US" altLang="en-US"/>
              <a:pPr eaLnBrk="1" hangingPunct="1"/>
              <a:t>22</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a:t>
            </a:r>
            <a:r>
              <a:rPr lang="en-US" altLang="en-US" dirty="0"/>
              <a:t>comparative negligence</a:t>
            </a:r>
            <a:r>
              <a:rPr lang="en-US" altLang="en-US" dirty="0">
                <a:latin typeface="Arial" panose="020B0604020202020204" pitchFamily="34" charset="0"/>
              </a:rPr>
              <a:t>. See the next slide.</a:t>
            </a:r>
          </a:p>
        </p:txBody>
      </p:sp>
    </p:spTree>
    <p:extLst>
      <p:ext uri="{BB962C8B-B14F-4D97-AF65-F5344CB8AC3E}">
        <p14:creationId xmlns:p14="http://schemas.microsoft.com/office/powerpoint/2010/main" val="3688430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27B8DDE-D94E-4788-AEFD-043B81CABD41}" type="slidenum">
              <a:rPr lang="en-US" altLang="en-US"/>
              <a:pPr eaLnBrk="1" hangingPunct="1"/>
              <a:t>23</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Assumption of the risk can be raised as a defense in a case in which the plaintiff has been injured in a voluntary sports activity such as touch football. For a player in a touch football game to be found liable for injuries to another player, the first player would have to have caused the injuries intentionally or with a degree of recklessness beyond the usual action within such a sport.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33110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B4AC49-F095-4639-AD90-DFFE370C8122}" type="slidenum">
              <a:rPr lang="en-US" altLang="en-US"/>
              <a:pPr eaLnBrk="1" hangingPunct="1"/>
              <a:t>24</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41484282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08649D-D0C4-43F7-AC60-8C45368E2ABA}" type="slidenum">
              <a:rPr lang="en-US" altLang="en-US"/>
              <a:pPr eaLnBrk="1" hangingPunct="1"/>
              <a:t>25</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 </a:t>
            </a:r>
          </a:p>
          <a:p>
            <a:r>
              <a:rPr lang="en-US" altLang="en-US" dirty="0">
                <a:latin typeface="Arial" panose="020B0604020202020204" pitchFamily="34" charset="0"/>
              </a:rPr>
              <a:t>In Nebraska, any person engaged in the disposal of low-level radioactive waste is subject to strict liability in tort for property damage, bodily injury, or death resulting from such disposal.</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395057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16ADAA7-B6A2-46AD-86A3-5C0201DD50F5}" type="slidenum">
              <a:rPr lang="en-US" altLang="en-US"/>
              <a:pPr eaLnBrk="1" hangingPunct="1"/>
              <a:t>26</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Students may confuse the concept of product liability with warranties. Explain that a person’s rights under product liability law are based on the obligations of the seller or manufacturer rather than on any warranty coverage included as part of an agreement. A seller or manufacturer can rarely, if ever, use contract terms to modify obligations imposed by product liability laws or limit amounts a person can recover as damages. Thus, a person can use product liability laws to hold a seller or manufacturer liable for product defects, even if they are not covered in a warranty.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51504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6E0BAE1-ABB5-498E-9B6A-A274779BB928}" type="slidenum">
              <a:rPr lang="en-US" altLang="en-US"/>
              <a:pPr eaLnBrk="1" hangingPunct="1"/>
              <a:t>27</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b="1" dirty="0" err="1">
                <a:latin typeface="Arial" panose="020B0604020202020204" pitchFamily="34" charset="0"/>
              </a:rPr>
              <a:t>Cybertorts</a:t>
            </a:r>
            <a:r>
              <a:rPr lang="en-US" altLang="en-US" b="1" dirty="0">
                <a:latin typeface="Arial" panose="020B0604020202020204" pitchFamily="34" charset="0"/>
              </a:rPr>
              <a:t> </a:t>
            </a:r>
            <a:r>
              <a:rPr lang="en-US" altLang="en-US" dirty="0">
                <a:latin typeface="Arial" panose="020B0604020202020204" pitchFamily="34" charset="0"/>
              </a:rPr>
              <a:t>rarely, if ever, involve any physical harm to a victim. Instead, the victim’s reputation has been hurt because a false statement has been posted on Facebook; the victim’s emotional state has been disturbed because his or her privacy has been invaded by a photograph passed from cell phone to cell phone; the victim has suffered extensive financial loss due to identity theft; or the victim has been terrified by repeated threats from cyber-bullies sending text messages in a relentless, ruthless fashion.</a:t>
            </a:r>
          </a:p>
        </p:txBody>
      </p:sp>
    </p:spTree>
    <p:extLst>
      <p:ext uri="{BB962C8B-B14F-4D97-AF65-F5344CB8AC3E}">
        <p14:creationId xmlns:p14="http://schemas.microsoft.com/office/powerpoint/2010/main" val="4123509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7A68AEF-3093-4762-A7F1-5B5EA5A5806F}" type="slidenum">
              <a:rPr lang="en-US" altLang="en-US"/>
              <a:pPr eaLnBrk="1" hangingPunct="1"/>
              <a:t>28</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Most legal moves in </a:t>
            </a:r>
            <a:r>
              <a:rPr lang="en-US" altLang="en-US" b="0" dirty="0">
                <a:latin typeface="Arial" panose="020B0604020202020204" pitchFamily="34" charset="0"/>
              </a:rPr>
              <a:t>cyber-defamation</a:t>
            </a:r>
            <a:r>
              <a:rPr lang="en-US" altLang="en-US" dirty="0">
                <a:latin typeface="Arial" panose="020B0604020202020204" pitchFamily="34" charset="0"/>
              </a:rPr>
              <a:t> have been designed to limit, rather than extend, liability for defamatory comments disseminated on the Internet.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78350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C53F1B-2ABF-4081-AC16-7AD3B6861169}" type="slidenum">
              <a:rPr lang="en-US" altLang="en-US"/>
              <a:pPr eaLnBrk="1" hangingPunct="1"/>
              <a:t>29</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The Facebook phenomenon has opened an avenue for the relatively new tort of </a:t>
            </a:r>
            <a:r>
              <a:rPr lang="en-US" altLang="en-US" b="0" dirty="0">
                <a:latin typeface="Arial" panose="020B0604020202020204" pitchFamily="34" charset="0"/>
              </a:rPr>
              <a:t>cyber-disparagement</a:t>
            </a:r>
            <a:r>
              <a:rPr lang="en-US" altLang="en-US" dirty="0">
                <a:latin typeface="Arial" panose="020B0604020202020204" pitchFamily="34" charset="0"/>
              </a:rPr>
              <a:t>. Businesses now solicit videos from their consumers for postings on their own websites. These businesses often go so far as to run games and contests in which clients and customers can submit homemade advertisements or videos that will be added to the website of the business. Unfortunately, this process is filled with legal risks, not the least of which is the possibility of a cyber-disparagement lawsuit. Such homemade videos typically target the product of a company’s competitor. Thus, a company that posts such videos must make certain that the competitor’s product is not subject to false statements and descriptions.</a:t>
            </a:r>
          </a:p>
        </p:txBody>
      </p:sp>
    </p:spTree>
    <p:extLst>
      <p:ext uri="{BB962C8B-B14F-4D97-AF65-F5344CB8AC3E}">
        <p14:creationId xmlns:p14="http://schemas.microsoft.com/office/powerpoint/2010/main" val="30258230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31</a:t>
            </a:fld>
            <a:endParaRPr lang="en-US" dirty="0"/>
          </a:p>
        </p:txBody>
      </p:sp>
    </p:spTree>
    <p:extLst>
      <p:ext uri="{BB962C8B-B14F-4D97-AF65-F5344CB8AC3E}">
        <p14:creationId xmlns:p14="http://schemas.microsoft.com/office/powerpoint/2010/main" val="26424013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32</a:t>
            </a:fld>
            <a:endParaRPr lang="en-US" dirty="0"/>
          </a:p>
        </p:txBody>
      </p:sp>
    </p:spTree>
    <p:extLst>
      <p:ext uri="{BB962C8B-B14F-4D97-AF65-F5344CB8AC3E}">
        <p14:creationId xmlns:p14="http://schemas.microsoft.com/office/powerpoint/2010/main" val="3234192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8D92CA-6320-4512-A265-0D7CA7D2B53B}" type="slidenum">
              <a:rPr lang="en-US" altLang="en-US"/>
              <a:pPr eaLnBrk="1" hangingPunct="1"/>
              <a:t>5</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The English word “</a:t>
            </a:r>
            <a:r>
              <a:rPr lang="en-US" altLang="en-US" b="0" dirty="0">
                <a:latin typeface="Arial" panose="020B0604020202020204" pitchFamily="34" charset="0"/>
              </a:rPr>
              <a:t>tort</a:t>
            </a:r>
            <a:r>
              <a:rPr lang="en-US" altLang="en-US" dirty="0">
                <a:latin typeface="Arial" panose="020B0604020202020204" pitchFamily="34" charset="0"/>
              </a:rPr>
              <a:t>” comes from the Latin word </a:t>
            </a:r>
            <a:r>
              <a:rPr lang="en-US" altLang="en-US" i="1" dirty="0">
                <a:latin typeface="Arial" panose="020B0604020202020204" pitchFamily="34" charset="0"/>
              </a:rPr>
              <a:t>tortus , </a:t>
            </a:r>
            <a:r>
              <a:rPr lang="en-US" altLang="en-US" dirty="0">
                <a:latin typeface="Arial" panose="020B0604020202020204" pitchFamily="34" charset="0"/>
              </a:rPr>
              <a:t>which can be translated as “twisted.” </a:t>
            </a:r>
          </a:p>
          <a:p>
            <a:r>
              <a:rPr lang="en-US" altLang="en-US" dirty="0">
                <a:latin typeface="Arial" panose="020B0604020202020204" pitchFamily="34" charset="0"/>
              </a:rPr>
              <a:t>A person who commits a tort and has thus engaged in “twisted” behavior is called a </a:t>
            </a:r>
            <a:r>
              <a:rPr lang="en-US" altLang="en-US" b="0" dirty="0">
                <a:latin typeface="Arial" panose="020B0604020202020204" pitchFamily="34" charset="0"/>
              </a:rPr>
              <a:t>tortfeasor.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52989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issue with data mining is whether the hacker’s mining of public databases to construct a private data portrait violates the target’s privacy. Some commentators argue that an individual’s right to privacy is invaded if, in the process of gathering the data, the hacker ignores or bypasses the target’s consent to produce a data portrait that embarrasses, disturbs, ridicules, bullies, exploits, or financially harms the innocent target.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33</a:t>
            </a:fld>
            <a:endParaRPr lang="en-US" dirty="0"/>
          </a:p>
        </p:txBody>
      </p:sp>
    </p:spTree>
    <p:extLst>
      <p:ext uri="{BB962C8B-B14F-4D97-AF65-F5344CB8AC3E}">
        <p14:creationId xmlns:p14="http://schemas.microsoft.com/office/powerpoint/2010/main" val="37887571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A4C2D3-E99A-4D38-A16B-6BD0CD34DCE3}" type="slidenum">
              <a:rPr lang="en-US" altLang="en-US"/>
              <a:pPr eaLnBrk="1" hangingPunct="1"/>
              <a:t>34</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a:lnSpc>
                <a:spcPct val="90000"/>
              </a:lnSpc>
            </a:pPr>
            <a:r>
              <a:rPr lang="en-US" altLang="en-US" b="0" dirty="0">
                <a:latin typeface="Arial" panose="020B0604020202020204" pitchFamily="34" charset="0"/>
              </a:rPr>
              <a:t>Economic compensatory damages </a:t>
            </a:r>
            <a:r>
              <a:rPr lang="en-US" altLang="en-US" dirty="0">
                <a:latin typeface="Arial" panose="020B0604020202020204" pitchFamily="34" charset="0"/>
              </a:rPr>
              <a:t>are those that are directly quantifiable. These include damages awarded for lost wages, medical expenses, and expenses incurred in the repair or replacement of property. </a:t>
            </a:r>
            <a:r>
              <a:rPr lang="en-US" altLang="en-US" b="0" dirty="0">
                <a:latin typeface="Arial" panose="020B0604020202020204" pitchFamily="34" charset="0"/>
              </a:rPr>
              <a:t>Noneconomic compensatory damages</a:t>
            </a:r>
            <a:r>
              <a:rPr lang="en-US" altLang="en-US" b="1" dirty="0">
                <a:latin typeface="Arial" panose="020B0604020202020204" pitchFamily="34" charset="0"/>
              </a:rPr>
              <a:t> </a:t>
            </a:r>
            <a:r>
              <a:rPr lang="en-US" altLang="en-US" dirty="0">
                <a:latin typeface="Arial" panose="020B0604020202020204" pitchFamily="34" charset="0"/>
              </a:rPr>
              <a:t>are those that result from injuries that are intangible and, therefore, not directly quantifiable. For example, damages resulting from pain and suffering, mental anguish, and loss of companionship are considered noneconomic. If the tortfeasor’s acts are notoriously willful and malicious, a court may also impose punitive damages. These are damages above and beyond those needed to compensate the injured party. </a:t>
            </a:r>
            <a:r>
              <a:rPr lang="en-US" altLang="en-US" b="0" dirty="0">
                <a:latin typeface="Arial" panose="020B0604020202020204" pitchFamily="34" charset="0"/>
              </a:rPr>
              <a:t>Punitive damages </a:t>
            </a:r>
            <a:r>
              <a:rPr lang="en-US" altLang="en-US" dirty="0">
                <a:latin typeface="Arial" panose="020B0604020202020204" pitchFamily="34" charset="0"/>
              </a:rPr>
              <a:t>are designed to punish the tortfeasor so that similar malicious actions are avoided by others. For this reason, they are also referred to as </a:t>
            </a:r>
            <a:r>
              <a:rPr lang="en-US" altLang="en-US" b="1" dirty="0">
                <a:latin typeface="Arial" panose="020B0604020202020204" pitchFamily="34" charset="0"/>
              </a:rPr>
              <a:t>exemplary</a:t>
            </a:r>
            <a:r>
              <a:rPr lang="en-US" altLang="en-US" dirty="0">
                <a:latin typeface="Arial" panose="020B0604020202020204" pitchFamily="34" charset="0"/>
              </a:rPr>
              <a:t> </a:t>
            </a:r>
            <a:r>
              <a:rPr lang="en-US" altLang="en-US" b="1" dirty="0">
                <a:latin typeface="Arial" panose="020B0604020202020204" pitchFamily="34" charset="0"/>
              </a:rPr>
              <a:t>damages</a:t>
            </a:r>
            <a:r>
              <a:rPr lang="en-US" altLang="en-US" dirty="0">
                <a:latin typeface="Arial" panose="020B0604020202020204" pitchFamily="34" charset="0"/>
              </a:rPr>
              <a:t>. Some courts say that another purpose of punitive damages is to comfort the victim.</a:t>
            </a:r>
          </a:p>
          <a:p>
            <a:pPr>
              <a:lnSpc>
                <a:spcPct val="90000"/>
              </a:lnSpc>
            </a:pPr>
            <a:endParaRPr lang="en-US" altLang="en-US" dirty="0">
              <a:latin typeface="Arial" panose="020B0604020202020204" pitchFamily="34" charset="0"/>
            </a:endParaRPr>
          </a:p>
        </p:txBody>
      </p:sp>
    </p:spTree>
    <p:extLst>
      <p:ext uri="{BB962C8B-B14F-4D97-AF65-F5344CB8AC3E}">
        <p14:creationId xmlns:p14="http://schemas.microsoft.com/office/powerpoint/2010/main" val="42298999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0D6D14C-36C2-4520-8290-11EE86E4C5A9}" type="slidenum">
              <a:rPr lang="en-US" altLang="en-US"/>
              <a:pPr eaLnBrk="1" hangingPunct="1"/>
              <a:t>35</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injunction. See the next slide.</a:t>
            </a:r>
          </a:p>
        </p:txBody>
      </p:sp>
    </p:spTree>
    <p:extLst>
      <p:ext uri="{BB962C8B-B14F-4D97-AF65-F5344CB8AC3E}">
        <p14:creationId xmlns:p14="http://schemas.microsoft.com/office/powerpoint/2010/main" val="24930503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5CAB68-CCB6-48BF-A2E2-BF8C9C42A30F}" type="slidenum">
              <a:rPr lang="en-US" altLang="en-US"/>
              <a:pPr eaLnBrk="1" hangingPunct="1"/>
              <a:t>36</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If a tort involves some permanent fixture that harms the interests of the injured party, the court may order the wrongdoer to take positive steps to alleviate the problem. Thus, the court might order a company to clean up a landfill that has become a nuisance to neighborhood homes.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2904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092386-81A8-477A-8C74-DA9C360A2940}" type="slidenum">
              <a:rPr lang="en-US" altLang="en-US"/>
              <a:pPr eaLnBrk="1" hangingPunct="1"/>
              <a:t>37</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Many states also have survival statutes that preserve the right to bring a lawsuit for personal injuries, no matter what caused the death or deaths. Most states also allow such suits if the tort involves damage to personal or real property. However, there are some limitations placed on survival statutes.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080437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Arial" panose="020B0604020202020204" pitchFamily="34" charset="0"/>
              </a:rPr>
              <a:t>Generally, only family members who have lost the support of the deceased have the right to bring a wrongful death suit. The definition of family members generally includes</a:t>
            </a:r>
          </a:p>
          <a:p>
            <a:r>
              <a:rPr lang="en-US" altLang="en-US" dirty="0">
                <a:latin typeface="Arial" panose="020B0604020202020204" pitchFamily="34" charset="0"/>
              </a:rPr>
              <a:t>husbands, wives, children, and parents. Under wrongful death statutes, creditors, business partners, and the like have no right to bring a lawsuit.</a:t>
            </a:r>
          </a:p>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38</a:t>
            </a:fld>
            <a:endParaRPr lang="en-US" dirty="0"/>
          </a:p>
        </p:txBody>
      </p:sp>
    </p:spTree>
    <p:extLst>
      <p:ext uri="{BB962C8B-B14F-4D97-AF65-F5344CB8AC3E}">
        <p14:creationId xmlns:p14="http://schemas.microsoft.com/office/powerpoint/2010/main" val="37089533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p:spPr>
        <p:txBody>
          <a:bodyPr/>
          <a:lstStyle/>
          <a:p>
            <a:r>
              <a:rPr lang="en-US" altLang="en-US" dirty="0">
                <a:latin typeface="Arial" panose="020B0604020202020204" pitchFamily="34" charset="0"/>
              </a:rPr>
              <a:t>An </a:t>
            </a:r>
            <a:r>
              <a:rPr lang="en-US" altLang="en-US" i="1" dirty="0">
                <a:latin typeface="Arial" panose="020B0604020202020204" pitchFamily="34" charset="0"/>
              </a:rPr>
              <a:t>end user </a:t>
            </a:r>
            <a:r>
              <a:rPr lang="en-US" altLang="en-US" dirty="0">
                <a:latin typeface="Arial" panose="020B0604020202020204" pitchFamily="34" charset="0"/>
              </a:rPr>
              <a:t>is a purchaser or a user who is not involved in the production or the assembly of the product.</a:t>
            </a:r>
          </a:p>
          <a:p>
            <a:endParaRPr lang="en-US" altLang="en-US" dirty="0">
              <a:latin typeface="Arial" panose="020B0604020202020204" pitchFamily="34" charset="0"/>
            </a:endParaRPr>
          </a:p>
        </p:txBody>
      </p:sp>
      <p:sp>
        <p:nvSpPr>
          <p:cNvPr id="83972"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7BB37C-9960-402F-95ED-7FBA7F3B66F6}" type="slidenum">
              <a:rPr lang="en-US" altLang="en-US"/>
              <a:pPr eaLnBrk="1" hangingPunct="1"/>
              <a:t>39</a:t>
            </a:fld>
            <a:endParaRPr lang="en-US" altLang="en-US" dirty="0"/>
          </a:p>
        </p:txBody>
      </p:sp>
    </p:spTree>
    <p:extLst>
      <p:ext uri="{BB962C8B-B14F-4D97-AF65-F5344CB8AC3E}">
        <p14:creationId xmlns:p14="http://schemas.microsoft.com/office/powerpoint/2010/main" val="3656513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0503BE4-1D82-47D9-AE09-1A4F14F9A1A4}" type="slidenum">
              <a:rPr lang="en-US" altLang="en-US"/>
              <a:pPr eaLnBrk="1" hangingPunct="1"/>
              <a:t>6</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In contrast, criminal law involves a public wrong, that is, a wrong that affects the entire society. Because criminal law is concerned with protecting the public, its focus differs from that of tort law.</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61637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2D6024-EB4D-4283-B3E6-42E8D6E8BFFF}" type="slidenum">
              <a:rPr lang="en-US" altLang="en-US"/>
              <a:pPr eaLnBrk="1" hangingPunct="1"/>
              <a:t>7</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538420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39DDF6-8A71-49BE-AF35-351555408BB5}" type="slidenum">
              <a:rPr lang="en-US" altLang="en-US"/>
              <a:pPr eaLnBrk="1" hangingPunct="1"/>
              <a:t>8</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duty. See the next slide</a:t>
            </a:r>
          </a:p>
        </p:txBody>
      </p:sp>
    </p:spTree>
    <p:extLst>
      <p:ext uri="{BB962C8B-B14F-4D97-AF65-F5344CB8AC3E}">
        <p14:creationId xmlns:p14="http://schemas.microsoft.com/office/powerpoint/2010/main" val="12959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20D58E-C07F-4B03-8CC8-2ADF8731A10E}" type="slidenum">
              <a:rPr lang="en-US" altLang="en-US"/>
              <a:pPr eaLnBrk="1" hangingPunct="1"/>
              <a:t>9</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In tort law, the first element is duty. A </a:t>
            </a:r>
            <a:r>
              <a:rPr lang="en-US" altLang="en-US" b="0" dirty="0">
                <a:latin typeface="Arial" panose="020B0604020202020204" pitchFamily="34" charset="0"/>
              </a:rPr>
              <a:t>duty</a:t>
            </a:r>
            <a:r>
              <a:rPr lang="en-US" altLang="en-US" b="1" dirty="0">
                <a:latin typeface="Arial" panose="020B0604020202020204" pitchFamily="34" charset="0"/>
              </a:rPr>
              <a:t> </a:t>
            </a:r>
            <a:r>
              <a:rPr lang="en-US" altLang="en-US" dirty="0">
                <a:latin typeface="Arial" panose="020B0604020202020204" pitchFamily="34" charset="0"/>
              </a:rPr>
              <a:t>is an obligation placed on individuals because of the law. The second element is a violation of that duty. A duty can be violated intentionally, through negligence, or under the theory of strict liability.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31994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E3DC5FC-FC45-487A-825D-73894EE7D1C4}" type="slidenum">
              <a:rPr lang="en-US" altLang="en-US"/>
              <a:pPr eaLnBrk="1" hangingPunct="1"/>
              <a:t>10</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Cases of assault were among the most common in colonial American courts, amounting to about 6 percent of tried offenses.</a:t>
            </a:r>
          </a:p>
          <a:p>
            <a:r>
              <a:rPr lang="en-US" altLang="en-US" dirty="0">
                <a:latin typeface="Arial" panose="020B0604020202020204" pitchFamily="34" charset="0"/>
              </a:rPr>
              <a:t>A charge of assault could contain grounds for a civil suit for damages as well as for criminal prosecution.</a:t>
            </a:r>
          </a:p>
          <a:p>
            <a:r>
              <a:rPr lang="en-US" altLang="en-US" dirty="0">
                <a:latin typeface="Arial" panose="020B0604020202020204" pitchFamily="34" charset="0"/>
              </a:rPr>
              <a:t>Although writings of the time reflect differing views on what defined assault, most describe what were then considered acceptable types of physical coercion: a parent could physically punish a child, a master could beat a servant, and a teacher could physically discipline a student. In general, colonial judges followed the British principle that considered an assault to be more than a tort if it caused bloodshed or broke the peace.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22825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215F7D-FBE6-4667-863F-344D9DBE5390}" type="slidenum">
              <a:rPr lang="en-US" altLang="en-US"/>
              <a:pPr eaLnBrk="1" hangingPunct="1"/>
              <a:t>11</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The words </a:t>
            </a:r>
            <a:r>
              <a:rPr lang="en-US" altLang="en-US" i="1" dirty="0">
                <a:latin typeface="Arial" panose="020B0604020202020204" pitchFamily="34" charset="0"/>
              </a:rPr>
              <a:t>assault </a:t>
            </a:r>
            <a:r>
              <a:rPr lang="en-US" altLang="en-US" dirty="0">
                <a:latin typeface="Arial" panose="020B0604020202020204" pitchFamily="34" charset="0"/>
              </a:rPr>
              <a:t>and </a:t>
            </a:r>
            <a:r>
              <a:rPr lang="en-US" altLang="en-US" i="1" dirty="0">
                <a:latin typeface="Arial" panose="020B0604020202020204" pitchFamily="34" charset="0"/>
              </a:rPr>
              <a:t>somersault </a:t>
            </a:r>
            <a:r>
              <a:rPr lang="en-US" altLang="en-US" dirty="0">
                <a:latin typeface="Arial" panose="020B0604020202020204" pitchFamily="34" charset="0"/>
              </a:rPr>
              <a:t>both come from the Latin verb </a:t>
            </a:r>
            <a:r>
              <a:rPr lang="en-US" altLang="en-US" i="1" dirty="0" err="1">
                <a:latin typeface="Arial" panose="020B0604020202020204" pitchFamily="34" charset="0"/>
              </a:rPr>
              <a:t>salire</a:t>
            </a:r>
            <a:r>
              <a:rPr lang="en-US" altLang="en-US" i="1" dirty="0">
                <a:latin typeface="Arial" panose="020B0604020202020204" pitchFamily="34" charset="0"/>
              </a:rPr>
              <a:t>, </a:t>
            </a:r>
            <a:r>
              <a:rPr lang="en-US" altLang="en-US" dirty="0">
                <a:latin typeface="Arial" panose="020B0604020202020204" pitchFamily="34" charset="0"/>
              </a:rPr>
              <a:t>meaning “to jump.”</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570182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80079" y="433340"/>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Tort Law and Cybertorts</a:t>
            </a:r>
          </a:p>
        </p:txBody>
      </p:sp>
      <p:sp>
        <p:nvSpPr>
          <p:cNvPr id="3" name="Subtitle 2"/>
          <p:cNvSpPr>
            <a:spLocks noGrp="1"/>
          </p:cNvSpPr>
          <p:nvPr>
            <p:ph type="subTitle" idx="1"/>
          </p:nvPr>
        </p:nvSpPr>
        <p:spPr>
          <a:xfrm>
            <a:off x="671209" y="4718957"/>
            <a:ext cx="4766553" cy="1370558"/>
          </a:xfrm>
        </p:spPr>
        <p:txBody>
          <a:bodyPr/>
          <a:lstStyle/>
          <a:p>
            <a:r>
              <a:rPr lang="en-US" dirty="0"/>
              <a:t>Chapter 6</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47B87A75-91FD-480E-A1E7-7A4C479BE889}"/>
              </a:ext>
            </a:extLst>
          </p:cNvPr>
          <p:cNvSpPr>
            <a:spLocks noGrp="1"/>
          </p:cNvSpPr>
          <p:nvPr>
            <p:ph type="sldNum" sz="quarter" idx="12"/>
          </p:nvPr>
        </p:nvSpPr>
        <p:spPr/>
        <p:txBody>
          <a:bodyPr/>
          <a:lstStyle/>
          <a:p>
            <a:fld id="{73CA63B2-227D-4B49-B103-A4A153FC1C24}" type="slidenum">
              <a:rPr lang="en-US" smtClean="0"/>
              <a:t>1</a:t>
            </a:fld>
            <a:endParaRPr lang="en-US" dirty="0"/>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Intentional Torts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3555"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5FEFE496-728C-4104-BBC1-89BE7FCCF9C3}" type="slidenum">
              <a:rPr lang="en-US" altLang="en-US" smtClean="0"/>
              <a:pPr/>
              <a:t>10</a:t>
            </a:fld>
            <a:endParaRPr lang="en-US" altLang="en-US" dirty="0"/>
          </a:p>
        </p:txBody>
      </p:sp>
      <p:pic>
        <p:nvPicPr>
          <p:cNvPr id="6" name="Picture 5" descr="Intentional violations of duty include a vast variety of intentional torts, all of which have &#10;their own individual elements. Table 6-1 summarizes the primary intentional torts." title="Intentional Torts"/>
          <p:cNvPicPr>
            <a:picLocks noChangeAspect="1"/>
          </p:cNvPicPr>
          <p:nvPr/>
        </p:nvPicPr>
        <p:blipFill>
          <a:blip r:embed="rId3"/>
          <a:stretch>
            <a:fillRect/>
          </a:stretch>
        </p:blipFill>
        <p:spPr>
          <a:xfrm>
            <a:off x="3535186" y="1752601"/>
            <a:ext cx="5121629" cy="4740274"/>
          </a:xfrm>
          <a:prstGeom prst="rect">
            <a:avLst/>
          </a:prstGeom>
        </p:spPr>
      </p:pic>
    </p:spTree>
    <p:extLst>
      <p:ext uri="{BB962C8B-B14F-4D97-AF65-F5344CB8AC3E}">
        <p14:creationId xmlns:p14="http://schemas.microsoft.com/office/powerpoint/2010/main" val="2964582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Intentional Torts</a:t>
            </a:r>
          </a:p>
        </p:txBody>
      </p:sp>
      <p:sp>
        <p:nvSpPr>
          <p:cNvPr id="24579" name="Rectangle 3"/>
          <p:cNvSpPr>
            <a:spLocks noGrp="1" noChangeArrowheads="1"/>
          </p:cNvSpPr>
          <p:nvPr>
            <p:ph type="body" idx="1"/>
          </p:nvPr>
        </p:nvSpPr>
        <p:spPr/>
        <p:txBody>
          <a:bodyPr/>
          <a:lstStyle/>
          <a:p>
            <a:r>
              <a:rPr lang="en-US" altLang="en-US" b="1" dirty="0"/>
              <a:t>Assault </a:t>
            </a:r>
          </a:p>
          <a:p>
            <a:pPr lvl="1"/>
            <a:r>
              <a:rPr lang="en-US" altLang="en-US" dirty="0"/>
              <a:t>Occurs when the victim is placed in fear or apprehension of immediate bodily harm by a tortfeasor who has the present apparent ability to inflict that harm </a:t>
            </a:r>
          </a:p>
          <a:p>
            <a:r>
              <a:rPr lang="en-US" altLang="en-US" b="1" dirty="0"/>
              <a:t>Battery </a:t>
            </a:r>
          </a:p>
          <a:p>
            <a:pPr lvl="1"/>
            <a:r>
              <a:rPr lang="en-US" altLang="en-US" dirty="0"/>
              <a:t>Involves an offensive or harmful, unprivileged touching</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A8833542-F911-4FD1-973B-E7B904ED1B65}" type="slidenum">
              <a:rPr lang="en-US" altLang="en-US" smtClean="0"/>
              <a:pPr/>
              <a:t>11</a:t>
            </a:fld>
            <a:endParaRPr lang="en-US" altLang="en-US" dirty="0"/>
          </a:p>
        </p:txBody>
      </p:sp>
    </p:spTree>
    <p:extLst>
      <p:ext uri="{BB962C8B-B14F-4D97-AF65-F5344CB8AC3E}">
        <p14:creationId xmlns:p14="http://schemas.microsoft.com/office/powerpoint/2010/main" val="182120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Question</a:t>
            </a:r>
          </a:p>
        </p:txBody>
      </p:sp>
      <p:sp>
        <p:nvSpPr>
          <p:cNvPr id="25603" name="Rectangle 3"/>
          <p:cNvSpPr>
            <a:spLocks noGrp="1" noChangeArrowheads="1"/>
          </p:cNvSpPr>
          <p:nvPr>
            <p:ph type="body" idx="1"/>
          </p:nvPr>
        </p:nvSpPr>
        <p:spPr/>
        <p:txBody>
          <a:bodyPr/>
          <a:lstStyle/>
          <a:p>
            <a:r>
              <a:rPr lang="en-US" altLang="en-US" dirty="0"/>
              <a:t>When one party prevents another party from moving about freely, the first party has committed the intentional tort of _________.</a:t>
            </a:r>
          </a:p>
          <a:p>
            <a:pPr marL="912812" lvl="1" indent="-514350">
              <a:buFont typeface="+mj-lt"/>
              <a:buAutoNum type="alphaUcPeriod"/>
            </a:pPr>
            <a:r>
              <a:rPr lang="en-US" altLang="en-US" dirty="0"/>
              <a:t>Duty</a:t>
            </a:r>
          </a:p>
          <a:p>
            <a:pPr marL="912812" lvl="1" indent="-514350">
              <a:buFont typeface="+mj-lt"/>
              <a:buAutoNum type="alphaUcPeriod"/>
            </a:pPr>
            <a:r>
              <a:rPr lang="en-US" altLang="en-US" dirty="0"/>
              <a:t>False imprisonment</a:t>
            </a:r>
          </a:p>
          <a:p>
            <a:pPr marL="912812" lvl="1" indent="-514350">
              <a:buFont typeface="+mj-lt"/>
              <a:buAutoNum type="alphaUcPeriod"/>
            </a:pPr>
            <a:r>
              <a:rPr lang="en-US" altLang="en-US" dirty="0"/>
              <a:t>Tort</a:t>
            </a:r>
          </a:p>
          <a:p>
            <a:pPr marL="912812" lvl="1" indent="-514350">
              <a:buFont typeface="+mj-lt"/>
              <a:buAutoNum type="alphaUcPeriod"/>
            </a:pPr>
            <a:r>
              <a:rPr lang="en-US" altLang="en-US" dirty="0"/>
              <a:t>Detention </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1E27E213-9038-4E4D-95D3-C8A9DB85C559}" type="slidenum">
              <a:rPr lang="en-US" altLang="en-US" smtClean="0"/>
              <a:pPr/>
              <a:t>12</a:t>
            </a:fld>
            <a:endParaRPr lang="en-US" altLang="en-US" dirty="0"/>
          </a:p>
        </p:txBody>
      </p:sp>
    </p:spTree>
    <p:extLst>
      <p:ext uri="{BB962C8B-B14F-4D97-AF65-F5344CB8AC3E}">
        <p14:creationId xmlns:p14="http://schemas.microsoft.com/office/powerpoint/2010/main" val="338734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Intentional Torts</a:t>
            </a:r>
          </a:p>
        </p:txBody>
      </p:sp>
      <p:sp>
        <p:nvSpPr>
          <p:cNvPr id="26627" name="Rectangle 3"/>
          <p:cNvSpPr>
            <a:spLocks noGrp="1" noChangeArrowheads="1"/>
          </p:cNvSpPr>
          <p:nvPr>
            <p:ph type="body" idx="1"/>
          </p:nvPr>
        </p:nvSpPr>
        <p:spPr/>
        <p:txBody>
          <a:bodyPr/>
          <a:lstStyle/>
          <a:p>
            <a:r>
              <a:rPr lang="en-US" altLang="en-US" b="1" dirty="0"/>
              <a:t>False Imprisonment </a:t>
            </a:r>
          </a:p>
          <a:p>
            <a:pPr lvl="1"/>
            <a:r>
              <a:rPr lang="en-US" altLang="en-US" dirty="0"/>
              <a:t>When one party prevents another party from moving about freely</a:t>
            </a:r>
            <a:endParaRPr lang="en-US" altLang="en-US" sz="1000" dirty="0"/>
          </a:p>
          <a:p>
            <a:r>
              <a:rPr lang="en-US" altLang="en-US" b="1" dirty="0"/>
              <a:t>Defamation</a:t>
            </a:r>
            <a:r>
              <a:rPr lang="en-US" altLang="en-US" dirty="0"/>
              <a:t> </a:t>
            </a:r>
          </a:p>
          <a:p>
            <a:pPr lvl="1"/>
            <a:r>
              <a:rPr lang="en-US" altLang="en-US" dirty="0"/>
              <a:t>Any false statement communicated to others that harms a person’s good name or reputation</a:t>
            </a:r>
          </a:p>
          <a:p>
            <a:pPr lvl="1"/>
            <a:r>
              <a:rPr lang="en-US" altLang="en-US" b="1" dirty="0"/>
              <a:t>Slander</a:t>
            </a:r>
            <a:r>
              <a:rPr lang="en-US" altLang="en-US" dirty="0"/>
              <a:t>, </a:t>
            </a:r>
            <a:r>
              <a:rPr lang="en-US" altLang="en-US" b="1" dirty="0"/>
              <a:t>libel</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9A339F0C-1DF7-4FC4-AB13-8159EA6FFFC6}" type="slidenum">
              <a:rPr lang="en-US" altLang="en-US" smtClean="0"/>
              <a:pPr/>
              <a:t>13</a:t>
            </a:fld>
            <a:endParaRPr lang="en-US" altLang="en-US" dirty="0"/>
          </a:p>
        </p:txBody>
      </p:sp>
    </p:spTree>
    <p:extLst>
      <p:ext uri="{BB962C8B-B14F-4D97-AF65-F5344CB8AC3E}">
        <p14:creationId xmlns:p14="http://schemas.microsoft.com/office/powerpoint/2010/main" val="30195244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Intentional Torts</a:t>
            </a:r>
          </a:p>
        </p:txBody>
      </p:sp>
      <p:sp>
        <p:nvSpPr>
          <p:cNvPr id="27651" name="Rectangle 3"/>
          <p:cNvSpPr>
            <a:spLocks noGrp="1" noChangeArrowheads="1"/>
          </p:cNvSpPr>
          <p:nvPr>
            <p:ph type="body" idx="1"/>
          </p:nvPr>
        </p:nvSpPr>
        <p:spPr/>
        <p:txBody>
          <a:bodyPr/>
          <a:lstStyle/>
          <a:p>
            <a:r>
              <a:rPr lang="en-US" altLang="en-US" b="1" dirty="0"/>
              <a:t>Disparagement </a:t>
            </a:r>
          </a:p>
          <a:p>
            <a:pPr lvl="1"/>
            <a:r>
              <a:rPr lang="en-US" altLang="en-US" dirty="0"/>
              <a:t>Involves any false statement communicated to others that somehow questions the quality of property or raises uncertainty as to who has legal ownership of that property</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4A9588DC-7AEC-4E0C-ACC1-E25A8D09317B}" type="slidenum">
              <a:rPr lang="en-US" altLang="en-US" smtClean="0"/>
              <a:pPr/>
              <a:t>14</a:t>
            </a:fld>
            <a:endParaRPr lang="en-US" altLang="en-US" dirty="0"/>
          </a:p>
        </p:txBody>
      </p:sp>
    </p:spTree>
    <p:extLst>
      <p:ext uri="{BB962C8B-B14F-4D97-AF65-F5344CB8AC3E}">
        <p14:creationId xmlns:p14="http://schemas.microsoft.com/office/powerpoint/2010/main" val="1940032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Intentional Torts</a:t>
            </a:r>
          </a:p>
        </p:txBody>
      </p:sp>
      <p:sp>
        <p:nvSpPr>
          <p:cNvPr id="28675" name="Rectangle 3"/>
          <p:cNvSpPr>
            <a:spLocks noGrp="1" noChangeArrowheads="1"/>
          </p:cNvSpPr>
          <p:nvPr>
            <p:ph type="body" idx="1"/>
          </p:nvPr>
        </p:nvSpPr>
        <p:spPr/>
        <p:txBody>
          <a:bodyPr/>
          <a:lstStyle/>
          <a:p>
            <a:r>
              <a:rPr lang="en-US" altLang="en-US" b="1" dirty="0"/>
              <a:t>Fraudulent misrepresentation </a:t>
            </a:r>
          </a:p>
          <a:p>
            <a:pPr lvl="1"/>
            <a:r>
              <a:rPr lang="en-US" altLang="en-US" dirty="0"/>
              <a:t>Occurs when false statements or actions, or a combination thereof, are made by one party in a way that causes another party to rely on those misrepresentations and then suffers an injury or loss as a result</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A36B3246-ACE1-4737-B53A-F9EEC4AD1042}" type="slidenum">
              <a:rPr lang="en-US" altLang="en-US" smtClean="0"/>
              <a:pPr/>
              <a:t>15</a:t>
            </a:fld>
            <a:endParaRPr lang="en-US" altLang="en-US" dirty="0"/>
          </a:p>
        </p:txBody>
      </p:sp>
    </p:spTree>
    <p:extLst>
      <p:ext uri="{BB962C8B-B14F-4D97-AF65-F5344CB8AC3E}">
        <p14:creationId xmlns:p14="http://schemas.microsoft.com/office/powerpoint/2010/main" val="2114306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52FDF-3CAD-460B-AEF5-038E7557CB6D}"/>
              </a:ext>
            </a:extLst>
          </p:cNvPr>
          <p:cNvSpPr>
            <a:spLocks noGrp="1"/>
          </p:cNvSpPr>
          <p:nvPr>
            <p:ph type="title"/>
          </p:nvPr>
        </p:nvSpPr>
        <p:spPr/>
        <p:txBody>
          <a:bodyPr/>
          <a:lstStyle/>
          <a:p>
            <a:r>
              <a:rPr lang="en-US" dirty="0"/>
              <a:t>Civil Theft </a:t>
            </a:r>
          </a:p>
        </p:txBody>
      </p:sp>
      <p:sp>
        <p:nvSpPr>
          <p:cNvPr id="3" name="Content Placeholder 2">
            <a:extLst>
              <a:ext uri="{FF2B5EF4-FFF2-40B4-BE49-F238E27FC236}">
                <a16:creationId xmlns:a16="http://schemas.microsoft.com/office/drawing/2014/main" id="{D9BD7EFD-8B67-4AEF-A6E1-BD735E413E95}"/>
              </a:ext>
            </a:extLst>
          </p:cNvPr>
          <p:cNvSpPr>
            <a:spLocks noGrp="1"/>
          </p:cNvSpPr>
          <p:nvPr>
            <p:ph idx="1"/>
          </p:nvPr>
        </p:nvSpPr>
        <p:spPr/>
        <p:txBody>
          <a:bodyPr/>
          <a:lstStyle/>
          <a:p>
            <a:r>
              <a:rPr lang="en-US" dirty="0"/>
              <a:t>A lawsuit based on </a:t>
            </a:r>
            <a:r>
              <a:rPr lang="en-US" b="1" dirty="0"/>
              <a:t>civil theft </a:t>
            </a:r>
            <a:r>
              <a:rPr lang="en-US" dirty="0"/>
              <a:t>generally requires that the innocent victim demonstrate that the perpetrator intentionally took the victim’s property in order to permanently or temporarily deprive the victim of that property</a:t>
            </a:r>
          </a:p>
        </p:txBody>
      </p:sp>
      <p:sp>
        <p:nvSpPr>
          <p:cNvPr id="4" name="Footer Placeholder 3">
            <a:extLst>
              <a:ext uri="{FF2B5EF4-FFF2-40B4-BE49-F238E27FC236}">
                <a16:creationId xmlns:a16="http://schemas.microsoft.com/office/drawing/2014/main" id="{1C20A514-E059-4E30-99C9-42C6EA2D52E1}"/>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4">
            <a:extLst>
              <a:ext uri="{FF2B5EF4-FFF2-40B4-BE49-F238E27FC236}">
                <a16:creationId xmlns:a16="http://schemas.microsoft.com/office/drawing/2014/main" id="{4017D612-8D70-4A88-9A1C-2136B8D08AC7}"/>
              </a:ext>
            </a:extLst>
          </p:cNvPr>
          <p:cNvSpPr>
            <a:spLocks noGrp="1"/>
          </p:cNvSpPr>
          <p:nvPr>
            <p:ph type="sldNum" sz="quarter" idx="12"/>
          </p:nvPr>
        </p:nvSpPr>
        <p:spPr/>
        <p:txBody>
          <a:bodyPr/>
          <a:lstStyle/>
          <a:p>
            <a:fld id="{73CA63B2-227D-4B49-B103-A4A153FC1C24}" type="slidenum">
              <a:rPr lang="en-US" smtClean="0"/>
              <a:t>16</a:t>
            </a:fld>
            <a:endParaRPr lang="en-US" dirty="0"/>
          </a:p>
        </p:txBody>
      </p:sp>
    </p:spTree>
    <p:extLst>
      <p:ext uri="{BB962C8B-B14F-4D97-AF65-F5344CB8AC3E}">
        <p14:creationId xmlns:p14="http://schemas.microsoft.com/office/powerpoint/2010/main" val="4096203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Intentional Torts – </a:t>
            </a:r>
            <a:r>
              <a:rPr lang="en-US" altLang="en-US" sz="4000" dirty="0"/>
              <a:t>Invasion of Privacy</a:t>
            </a:r>
          </a:p>
        </p:txBody>
      </p:sp>
      <p:sp>
        <p:nvSpPr>
          <p:cNvPr id="3" name="Footer Placeholder 2"/>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9700" name="Slide Number Placeholder 1"/>
          <p:cNvSpPr>
            <a:spLocks noGrp="1"/>
          </p:cNvSpPr>
          <p:nvPr>
            <p:ph type="sldNum" sz="quarter" idx="12"/>
          </p:nvPr>
        </p:nvSpPr>
        <p:spPr>
          <a:prstGeom prst="rect">
            <a:avLst/>
          </a:prstGeom>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6-</a:t>
            </a:r>
            <a:fld id="{1C8502F7-8945-4548-AC95-3A3C78244EDE}" type="slidenum">
              <a:rPr lang="en-US" altLang="en-US"/>
              <a:pPr eaLnBrk="1" hangingPunct="1"/>
              <a:t>17</a:t>
            </a:fld>
            <a:endParaRPr lang="en-US" altLang="en-US" dirty="0"/>
          </a:p>
        </p:txBody>
      </p:sp>
      <p:graphicFrame>
        <p:nvGraphicFramePr>
          <p:cNvPr id="2" name="Diagram 1"/>
          <p:cNvGraphicFramePr/>
          <p:nvPr>
            <p:extLst>
              <p:ext uri="{D42A27DB-BD31-4B8C-83A1-F6EECF244321}">
                <p14:modId xmlns:p14="http://schemas.microsoft.com/office/powerpoint/2010/main" val="3088132619"/>
              </p:ext>
            </p:extLst>
          </p:nvPr>
        </p:nvGraphicFramePr>
        <p:xfrm>
          <a:off x="1964872" y="1874837"/>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5695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Intentional Torts</a:t>
            </a:r>
          </a:p>
        </p:txBody>
      </p:sp>
      <p:sp>
        <p:nvSpPr>
          <p:cNvPr id="30723" name="Rectangle 3"/>
          <p:cNvSpPr>
            <a:spLocks noGrp="1" noChangeArrowheads="1"/>
          </p:cNvSpPr>
          <p:nvPr>
            <p:ph type="body" idx="1"/>
          </p:nvPr>
        </p:nvSpPr>
        <p:spPr/>
        <p:txBody>
          <a:bodyPr/>
          <a:lstStyle/>
          <a:p>
            <a:r>
              <a:rPr lang="en-US" altLang="en-US" b="1" dirty="0"/>
              <a:t>Intentional or reckless infliction of emotional distress</a:t>
            </a:r>
          </a:p>
          <a:p>
            <a:pPr lvl="1"/>
            <a:r>
              <a:rPr lang="en-US" altLang="en-US" dirty="0"/>
              <a:t>Someone who intentionally or recklessly causes another individual to undergo emotional or mental suffering will be responsible, even without an accompanying physical injury </a:t>
            </a:r>
          </a:p>
          <a:p>
            <a:pPr lvl="1"/>
            <a:r>
              <a:rPr lang="en-US" altLang="en-US" dirty="0"/>
              <a:t>The actions complained of must be extreme and outrageous and cause severe emotional suffering</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004F08B2-C16B-477F-A70C-B78C7F331478}" type="slidenum">
              <a:rPr lang="en-US" altLang="en-US" smtClean="0"/>
              <a:pPr/>
              <a:t>18</a:t>
            </a:fld>
            <a:endParaRPr lang="en-US" altLang="en-US" dirty="0"/>
          </a:p>
        </p:txBody>
      </p:sp>
    </p:spTree>
    <p:extLst>
      <p:ext uri="{BB962C8B-B14F-4D97-AF65-F5344CB8AC3E}">
        <p14:creationId xmlns:p14="http://schemas.microsoft.com/office/powerpoint/2010/main" val="871788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Intentional Torts</a:t>
            </a:r>
          </a:p>
        </p:txBody>
      </p:sp>
      <p:sp>
        <p:nvSpPr>
          <p:cNvPr id="31747" name="Rectangle 3"/>
          <p:cNvSpPr>
            <a:spLocks noGrp="1" noChangeArrowheads="1"/>
          </p:cNvSpPr>
          <p:nvPr>
            <p:ph type="body" idx="1"/>
          </p:nvPr>
        </p:nvSpPr>
        <p:spPr/>
        <p:txBody>
          <a:bodyPr/>
          <a:lstStyle/>
          <a:p>
            <a:r>
              <a:rPr lang="en-US" altLang="en-US" b="1" dirty="0"/>
              <a:t>Misuse of legal procedure </a:t>
            </a:r>
          </a:p>
          <a:p>
            <a:pPr lvl="1"/>
            <a:r>
              <a:rPr lang="en-US" altLang="en-US" dirty="0"/>
              <a:t>Occurs when one person brings a legal action with malice and without probable cause</a:t>
            </a:r>
          </a:p>
          <a:p>
            <a:pPr lvl="1"/>
            <a:r>
              <a:rPr lang="en-US" altLang="en-US" b="1" dirty="0"/>
              <a:t>Wrongful civil proceedings</a:t>
            </a:r>
          </a:p>
          <a:p>
            <a:pPr lvl="1"/>
            <a:r>
              <a:rPr lang="en-US" altLang="en-US" b="1" dirty="0"/>
              <a:t>Malicious prosecution</a:t>
            </a:r>
          </a:p>
          <a:p>
            <a:pPr lvl="1"/>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14E8F88A-EE30-4EAC-8514-7093BE2FEFB3}" type="slidenum">
              <a:rPr lang="en-US" altLang="en-US" smtClean="0"/>
              <a:pPr/>
              <a:t>19</a:t>
            </a:fld>
            <a:endParaRPr lang="en-US" altLang="en-US" dirty="0"/>
          </a:p>
        </p:txBody>
      </p:sp>
    </p:spTree>
    <p:extLst>
      <p:ext uri="{BB962C8B-B14F-4D97-AF65-F5344CB8AC3E}">
        <p14:creationId xmlns:p14="http://schemas.microsoft.com/office/powerpoint/2010/main" val="3088092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idx="1"/>
          </p:nvPr>
        </p:nvSpPr>
        <p:spPr/>
        <p:txBody>
          <a:bodyPr/>
          <a:lstStyle/>
          <a:p>
            <a:pPr marL="514350" indent="-514350">
              <a:buFont typeface="+mj-lt"/>
              <a:buAutoNum type="arabicPeriod"/>
            </a:pPr>
            <a:r>
              <a:rPr lang="en-US" altLang="en-US" dirty="0"/>
              <a:t>Differentiate between the objectives of tort law and those of criminal law</a:t>
            </a:r>
          </a:p>
          <a:p>
            <a:pPr marL="514350" indent="-514350">
              <a:buFont typeface="+mj-lt"/>
              <a:buAutoNum type="arabicPeriod"/>
            </a:pPr>
            <a:r>
              <a:rPr lang="en-US" altLang="en-US" dirty="0"/>
              <a:t>Outline the nature of </a:t>
            </a:r>
            <a:r>
              <a:rPr lang="en-US" altLang="en-US" i="1" dirty="0" err="1"/>
              <a:t>respondeat</a:t>
            </a:r>
            <a:r>
              <a:rPr lang="en-US" altLang="en-US" i="1" dirty="0"/>
              <a:t> superior</a:t>
            </a:r>
          </a:p>
          <a:p>
            <a:pPr marL="514350" indent="-514350">
              <a:buFont typeface="+mj-lt"/>
              <a:buAutoNum type="arabicPeriod"/>
            </a:pPr>
            <a:r>
              <a:rPr lang="en-US" altLang="en-US" dirty="0"/>
              <a:t>Describe the element of duty</a:t>
            </a:r>
          </a:p>
          <a:p>
            <a:pPr marL="514350" indent="-514350">
              <a:buFont typeface="+mj-lt"/>
              <a:buAutoNum type="arabicPeriod"/>
            </a:pPr>
            <a:r>
              <a:rPr lang="en-US" altLang="en-US" dirty="0"/>
              <a:t>Identify the principal intentional torts and outline the elements of each</a:t>
            </a:r>
          </a:p>
          <a:p>
            <a:pPr marL="514350" indent="-514350">
              <a:buFont typeface="+mj-lt"/>
              <a:buAutoNum type="arabicPeriod"/>
            </a:pPr>
            <a:r>
              <a:rPr lang="en-US" altLang="en-US" dirty="0"/>
              <a:t>Explain the four elements of negligence</a:t>
            </a:r>
          </a:p>
          <a:p>
            <a:pPr marL="514350" indent="-514350">
              <a:buFont typeface="+mj-lt"/>
              <a:buAutoNum type="arabicPeriod"/>
            </a:pPr>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143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AEF3C55F-4EE6-409E-AE3E-D6E6D54DFF08}" type="slidenum">
              <a:rPr lang="en-US" altLang="en-US" smtClean="0"/>
              <a:pPr/>
              <a:t>2</a:t>
            </a:fld>
            <a:endParaRPr lang="en-US" altLang="en-US" dirty="0"/>
          </a:p>
        </p:txBody>
      </p:sp>
    </p:spTree>
    <p:extLst>
      <p:ext uri="{BB962C8B-B14F-4D97-AF65-F5344CB8AC3E}">
        <p14:creationId xmlns:p14="http://schemas.microsoft.com/office/powerpoint/2010/main" val="14681295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The Elements of Negligence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33795"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642B11CD-09D9-4944-9AC4-E8F39B9D31F1}" type="slidenum">
              <a:rPr lang="en-US" altLang="en-US" smtClean="0"/>
              <a:pPr/>
              <a:t>20</a:t>
            </a:fld>
            <a:endParaRPr lang="en-US" altLang="en-US" dirty="0"/>
          </a:p>
        </p:txBody>
      </p:sp>
      <p:pic>
        <p:nvPicPr>
          <p:cNvPr id="3" name="Picture 2" descr="Element  Definition&#10;Legal duty   A determination that a legal duty exists between the parties must &#10;be made to establish liability through negligence. This is solely a &#10;question of whether the tortfeasor should have reasonably foreseen &#10;a risk of harm to the injured party.&#10;Breach of duty   The judge or the jury must determine whether the person accused of &#10;negligence has breached the duty owed to the victim. To determine &#10;if the alleged tortfeasor has met the appropriate standard of care, &#10;the court uses the reasonable person test.&#10;Proximate cause   For the tortfeasor to be held liable, the unreasonable conduct must &#10;be the proximate cause of the victim’s injuries. Proximate cause is &#10;the legal connection between the unreasonable conduct and the &#10;resulting harm.&#10;Actual harm   The injured party in a lawsuit for negligence must show that actual &#10;harm was suffered.&#10;" title="Table 6-2  The Elements of Negligence"/>
          <p:cNvPicPr>
            <a:picLocks noChangeAspect="1"/>
          </p:cNvPicPr>
          <p:nvPr/>
        </p:nvPicPr>
        <p:blipFill>
          <a:blip r:embed="rId3"/>
          <a:stretch>
            <a:fillRect/>
          </a:stretch>
        </p:blipFill>
        <p:spPr>
          <a:xfrm>
            <a:off x="2311854" y="1820119"/>
            <a:ext cx="7568293" cy="4672756"/>
          </a:xfrm>
          <a:prstGeom prst="rect">
            <a:avLst/>
          </a:prstGeom>
        </p:spPr>
      </p:pic>
    </p:spTree>
    <p:extLst>
      <p:ext uri="{BB962C8B-B14F-4D97-AF65-F5344CB8AC3E}">
        <p14:creationId xmlns:p14="http://schemas.microsoft.com/office/powerpoint/2010/main" val="819988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Question</a:t>
            </a:r>
          </a:p>
        </p:txBody>
      </p:sp>
      <p:sp>
        <p:nvSpPr>
          <p:cNvPr id="34819" name="Rectangle 3"/>
          <p:cNvSpPr>
            <a:spLocks noGrp="1" noChangeArrowheads="1"/>
          </p:cNvSpPr>
          <p:nvPr>
            <p:ph idx="1"/>
          </p:nvPr>
        </p:nvSpPr>
        <p:spPr/>
        <p:txBody>
          <a:bodyPr/>
          <a:lstStyle/>
          <a:p>
            <a:r>
              <a:rPr lang="en-US" altLang="en-US" dirty="0"/>
              <a:t>Which defense of negligence involves the failure of the injured party to be careful enough to ensure his or her personal safety?</a:t>
            </a:r>
          </a:p>
          <a:p>
            <a:pPr marL="912812" lvl="1" indent="-514350">
              <a:buFont typeface="+mj-lt"/>
              <a:buAutoNum type="alphaUcPeriod"/>
            </a:pPr>
            <a:r>
              <a:rPr lang="en-US" altLang="en-US" dirty="0"/>
              <a:t>Assumption of the risk</a:t>
            </a:r>
          </a:p>
          <a:p>
            <a:pPr marL="912812" lvl="1" indent="-514350">
              <a:buFont typeface="+mj-lt"/>
              <a:buAutoNum type="alphaUcPeriod"/>
            </a:pPr>
            <a:r>
              <a:rPr lang="en-US" altLang="en-US" dirty="0"/>
              <a:t>Comparative negligence</a:t>
            </a:r>
          </a:p>
          <a:p>
            <a:pPr marL="912812" lvl="1" indent="-514350">
              <a:buFont typeface="+mj-lt"/>
              <a:buAutoNum type="alphaUcPeriod"/>
            </a:pPr>
            <a:r>
              <a:rPr lang="en-US" altLang="en-US" dirty="0"/>
              <a:t>Contributory negligence </a:t>
            </a:r>
          </a:p>
          <a:p>
            <a:pPr marL="912812" lvl="1" indent="-514350">
              <a:buFont typeface="+mj-lt"/>
              <a:buAutoNum type="alphaUcPeriod"/>
            </a:pPr>
            <a:r>
              <a:rPr lang="en-US" altLang="en-US" dirty="0"/>
              <a:t>Causative negligence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348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E36A8EDE-EF0E-4E74-81B9-9D7490FC8B0F}" type="slidenum">
              <a:rPr lang="en-US" altLang="en-US" smtClean="0"/>
              <a:pPr/>
              <a:t>21</a:t>
            </a:fld>
            <a:endParaRPr lang="en-US" altLang="en-US" dirty="0"/>
          </a:p>
        </p:txBody>
      </p:sp>
    </p:spTree>
    <p:extLst>
      <p:ext uri="{BB962C8B-B14F-4D97-AF65-F5344CB8AC3E}">
        <p14:creationId xmlns:p14="http://schemas.microsoft.com/office/powerpoint/2010/main" val="1960315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Question</a:t>
            </a:r>
          </a:p>
        </p:txBody>
      </p:sp>
      <p:sp>
        <p:nvSpPr>
          <p:cNvPr id="35843" name="Rectangle 3"/>
          <p:cNvSpPr>
            <a:spLocks noGrp="1" noChangeArrowheads="1"/>
          </p:cNvSpPr>
          <p:nvPr>
            <p:ph type="body" idx="1"/>
          </p:nvPr>
        </p:nvSpPr>
        <p:spPr/>
        <p:txBody>
          <a:bodyPr/>
          <a:lstStyle/>
          <a:p>
            <a:r>
              <a:rPr lang="en-US" altLang="en-US" dirty="0"/>
              <a:t>Which defense of negligence requires courts to assign damages according to the degree of fault of each party?</a:t>
            </a:r>
          </a:p>
          <a:p>
            <a:pPr marL="912812" lvl="1" indent="-514350">
              <a:buFont typeface="+mj-lt"/>
              <a:buAutoNum type="alphaUcPeriod"/>
            </a:pPr>
            <a:r>
              <a:rPr lang="en-US" altLang="en-US" dirty="0"/>
              <a:t>Assumption of the risk</a:t>
            </a:r>
          </a:p>
          <a:p>
            <a:pPr marL="912812" lvl="1" indent="-514350">
              <a:buFont typeface="+mj-lt"/>
              <a:buAutoNum type="alphaUcPeriod"/>
            </a:pPr>
            <a:r>
              <a:rPr lang="en-US" altLang="en-US" dirty="0"/>
              <a:t>Comparative negligence</a:t>
            </a:r>
          </a:p>
          <a:p>
            <a:pPr marL="912812" lvl="1" indent="-514350">
              <a:buFont typeface="+mj-lt"/>
              <a:buAutoNum type="alphaUcPeriod"/>
            </a:pPr>
            <a:r>
              <a:rPr lang="en-US" altLang="en-US" dirty="0"/>
              <a:t>Contributory negligence </a:t>
            </a:r>
          </a:p>
          <a:p>
            <a:pPr marL="912812" lvl="1" indent="-514350">
              <a:buFont typeface="+mj-lt"/>
              <a:buAutoNum type="alphaUcPeriod"/>
            </a:pPr>
            <a:r>
              <a:rPr lang="en-US" altLang="en-US" dirty="0"/>
              <a:t>Causative negligence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3584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31AA00A5-134E-47AA-999D-09C2C0E8F4D0}" type="slidenum">
              <a:rPr lang="en-US" altLang="en-US" smtClean="0"/>
              <a:pPr/>
              <a:t>22</a:t>
            </a:fld>
            <a:endParaRPr lang="en-US" altLang="en-US" dirty="0"/>
          </a:p>
        </p:txBody>
      </p:sp>
    </p:spTree>
    <p:extLst>
      <p:ext uri="{BB962C8B-B14F-4D97-AF65-F5344CB8AC3E}">
        <p14:creationId xmlns:p14="http://schemas.microsoft.com/office/powerpoint/2010/main" val="20568101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Defenses to Negligence</a:t>
            </a:r>
          </a:p>
        </p:txBody>
      </p:sp>
      <p:sp>
        <p:nvSpPr>
          <p:cNvPr id="36867" name="Rectangle 5"/>
          <p:cNvSpPr>
            <a:spLocks noGrp="1" noChangeArrowheads="1"/>
          </p:cNvSpPr>
          <p:nvPr>
            <p:ph sz="half" idx="1"/>
          </p:nvPr>
        </p:nvSpPr>
        <p:spPr/>
        <p:txBody>
          <a:bodyPr/>
          <a:lstStyle/>
          <a:p>
            <a:r>
              <a:rPr lang="en-US" altLang="en-US" b="1" dirty="0"/>
              <a:t>Contributory negligence </a:t>
            </a:r>
          </a:p>
          <a:p>
            <a:pPr lvl="1"/>
            <a:r>
              <a:rPr lang="en-US" altLang="en-US" dirty="0"/>
              <a:t>Involves the failure of the injured party to be careful enough to ensure his or her personal safety</a:t>
            </a:r>
          </a:p>
        </p:txBody>
      </p:sp>
      <p:sp>
        <p:nvSpPr>
          <p:cNvPr id="36868" name="Content Placeholder 1"/>
          <p:cNvSpPr>
            <a:spLocks noGrp="1"/>
          </p:cNvSpPr>
          <p:nvPr>
            <p:ph sz="half" idx="2"/>
          </p:nvPr>
        </p:nvSpPr>
        <p:spPr/>
        <p:txBody>
          <a:bodyPr/>
          <a:lstStyle/>
          <a:p>
            <a:r>
              <a:rPr lang="en-US" altLang="en-US" b="1" dirty="0"/>
              <a:t>Comparative negligence </a:t>
            </a:r>
          </a:p>
          <a:p>
            <a:pPr lvl="1"/>
            <a:r>
              <a:rPr lang="en-US" altLang="en-US" dirty="0"/>
              <a:t>Statutes that require courts to assign damages according to the degree of fault of each party</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36869"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FCF4BB23-33B6-4627-A723-D61CD65AF28E}" type="slidenum">
              <a:rPr lang="en-US" altLang="en-US" smtClean="0"/>
              <a:pPr/>
              <a:t>23</a:t>
            </a:fld>
            <a:endParaRPr lang="en-US" altLang="en-US" dirty="0"/>
          </a:p>
        </p:txBody>
      </p:sp>
    </p:spTree>
    <p:extLst>
      <p:ext uri="{BB962C8B-B14F-4D97-AF65-F5344CB8AC3E}">
        <p14:creationId xmlns:p14="http://schemas.microsoft.com/office/powerpoint/2010/main" val="596388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altLang="en-US" dirty="0"/>
              <a:t>Defenses to Negligence</a:t>
            </a:r>
          </a:p>
        </p:txBody>
      </p:sp>
      <p:sp>
        <p:nvSpPr>
          <p:cNvPr id="37891" name="Rectangle 5"/>
          <p:cNvSpPr>
            <a:spLocks noGrp="1" noChangeArrowheads="1"/>
          </p:cNvSpPr>
          <p:nvPr>
            <p:ph type="body" idx="1"/>
          </p:nvPr>
        </p:nvSpPr>
        <p:spPr/>
        <p:txBody>
          <a:bodyPr/>
          <a:lstStyle/>
          <a:p>
            <a:r>
              <a:rPr lang="en-US" altLang="en-US" b="1" dirty="0"/>
              <a:t>Assumption of the risk </a:t>
            </a:r>
          </a:p>
          <a:p>
            <a:pPr lvl="1"/>
            <a:r>
              <a:rPr lang="en-US" altLang="en-US" dirty="0"/>
              <a:t>Involves the voluntary exposure of the victim to a known risk</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3789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8227FC04-A1DB-419E-8EF7-31809A3381B6}" type="slidenum">
              <a:rPr lang="en-US" altLang="en-US" smtClean="0"/>
              <a:pPr/>
              <a:t>24</a:t>
            </a:fld>
            <a:endParaRPr lang="en-US" altLang="en-US" dirty="0"/>
          </a:p>
        </p:txBody>
      </p:sp>
    </p:spTree>
    <p:extLst>
      <p:ext uri="{BB962C8B-B14F-4D97-AF65-F5344CB8AC3E}">
        <p14:creationId xmlns:p14="http://schemas.microsoft.com/office/powerpoint/2010/main" val="2345081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dirty="0"/>
              <a:t>Strict Liability</a:t>
            </a:r>
          </a:p>
        </p:txBody>
      </p:sp>
      <p:sp>
        <p:nvSpPr>
          <p:cNvPr id="38915" name="Rectangle 5"/>
          <p:cNvSpPr>
            <a:spLocks noGrp="1" noChangeArrowheads="1"/>
          </p:cNvSpPr>
          <p:nvPr>
            <p:ph type="body" idx="1"/>
          </p:nvPr>
        </p:nvSpPr>
        <p:spPr/>
        <p:txBody>
          <a:bodyPr/>
          <a:lstStyle/>
          <a:p>
            <a:r>
              <a:rPr lang="en-US" altLang="en-US" dirty="0"/>
              <a:t>Grounds for strict liability</a:t>
            </a:r>
          </a:p>
          <a:p>
            <a:pPr lvl="1"/>
            <a:r>
              <a:rPr lang="en-US" altLang="en-US" dirty="0"/>
              <a:t>Court will hold a tortfeasor liable for injuries to a victim even though the tortfeasor did not intend the harm and was not in any way negligent</a:t>
            </a:r>
          </a:p>
          <a:p>
            <a:pPr lvl="1"/>
            <a:r>
              <a:rPr lang="en-US" altLang="en-US" dirty="0"/>
              <a:t>Generally applied when the harm results from an ultrahazardous or very dangerous activity</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3891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49371E11-30EE-4681-B286-ABE708EB3485}" type="slidenum">
              <a:rPr lang="en-US" altLang="en-US" smtClean="0"/>
              <a:pPr/>
              <a:t>25</a:t>
            </a:fld>
            <a:endParaRPr lang="en-US" altLang="en-US" dirty="0"/>
          </a:p>
        </p:txBody>
      </p:sp>
    </p:spTree>
    <p:extLst>
      <p:ext uri="{BB962C8B-B14F-4D97-AF65-F5344CB8AC3E}">
        <p14:creationId xmlns:p14="http://schemas.microsoft.com/office/powerpoint/2010/main" val="24903549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Strict Liability</a:t>
            </a:r>
          </a:p>
        </p:txBody>
      </p:sp>
      <p:sp>
        <p:nvSpPr>
          <p:cNvPr id="39939" name="Rectangle 3"/>
          <p:cNvSpPr>
            <a:spLocks noGrp="1" noChangeArrowheads="1"/>
          </p:cNvSpPr>
          <p:nvPr>
            <p:ph type="body" idx="1"/>
          </p:nvPr>
        </p:nvSpPr>
        <p:spPr/>
        <p:txBody>
          <a:bodyPr/>
          <a:lstStyle/>
          <a:p>
            <a:r>
              <a:rPr lang="en-US" altLang="en-US" dirty="0"/>
              <a:t>Product liability </a:t>
            </a:r>
          </a:p>
          <a:p>
            <a:pPr lvl="1"/>
            <a:r>
              <a:rPr lang="en-US" altLang="en-US" dirty="0"/>
              <a:t>Legal theory that imposes liability on the manufacturer and seller of a product produced and sold in a defective condition </a:t>
            </a:r>
            <a:endParaRPr lang="en-US" altLang="en-US" sz="1000" dirty="0"/>
          </a:p>
          <a:p>
            <a:r>
              <a:rPr lang="en-US" altLang="en-US" dirty="0"/>
              <a:t>A product in </a:t>
            </a:r>
            <a:r>
              <a:rPr lang="en-US" altLang="en-US" b="1" dirty="0"/>
              <a:t>defective condition </a:t>
            </a:r>
            <a:r>
              <a:rPr lang="en-US" altLang="en-US" dirty="0"/>
              <a:t>is unreasonably dangerous to the user, to the consumer, or to property</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399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F4768552-F60F-410A-91E0-5297680866B2}" type="slidenum">
              <a:rPr lang="en-US" altLang="en-US" smtClean="0"/>
              <a:pPr/>
              <a:t>26</a:t>
            </a:fld>
            <a:endParaRPr lang="en-US" altLang="en-US" dirty="0"/>
          </a:p>
        </p:txBody>
      </p:sp>
    </p:spTree>
    <p:extLst>
      <p:ext uri="{BB962C8B-B14F-4D97-AF65-F5344CB8AC3E}">
        <p14:creationId xmlns:p14="http://schemas.microsoft.com/office/powerpoint/2010/main" val="23909991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r>
              <a:rPr lang="en-US" altLang="en-US" dirty="0" err="1"/>
              <a:t>Cybertort</a:t>
            </a:r>
            <a:endParaRPr lang="en-US" altLang="en-US" dirty="0"/>
          </a:p>
        </p:txBody>
      </p:sp>
      <p:sp>
        <p:nvSpPr>
          <p:cNvPr id="40963" name="Rectangle 5"/>
          <p:cNvSpPr>
            <a:spLocks noGrp="1" noChangeArrowheads="1"/>
          </p:cNvSpPr>
          <p:nvPr>
            <p:ph type="body" idx="1"/>
          </p:nvPr>
        </p:nvSpPr>
        <p:spPr/>
        <p:txBody>
          <a:bodyPr/>
          <a:lstStyle/>
          <a:p>
            <a:r>
              <a:rPr lang="en-US" altLang="en-US" dirty="0"/>
              <a:t>Involves the invasion, distortion, theft, falsification, misuse, destruction, or exploitation of information stored in or related to electronic devices, including but not limited to desktop PCs, laptops, mobile phones, mainframe computers, phone cameras, </a:t>
            </a:r>
            <a:r>
              <a:rPr lang="en-US" dirty="0"/>
              <a:t>tablets</a:t>
            </a:r>
            <a:r>
              <a:rPr lang="en-US" altLang="en-US" dirty="0"/>
              <a:t>, and home computers that stand alone or are part of a computer network</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09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A0E517D7-6CB9-4025-84F5-BA7C75183933}" type="slidenum">
              <a:rPr lang="en-US" altLang="en-US" smtClean="0"/>
              <a:pPr/>
              <a:t>27</a:t>
            </a:fld>
            <a:endParaRPr lang="en-US" altLang="en-US" dirty="0"/>
          </a:p>
        </p:txBody>
      </p:sp>
    </p:spTree>
    <p:extLst>
      <p:ext uri="{BB962C8B-B14F-4D97-AF65-F5344CB8AC3E}">
        <p14:creationId xmlns:p14="http://schemas.microsoft.com/office/powerpoint/2010/main" val="8331383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Cybertorts</a:t>
            </a:r>
          </a:p>
        </p:txBody>
      </p:sp>
      <p:sp>
        <p:nvSpPr>
          <p:cNvPr id="41987" name="Rectangle 3"/>
          <p:cNvSpPr>
            <a:spLocks noGrp="1" noChangeArrowheads="1"/>
          </p:cNvSpPr>
          <p:nvPr>
            <p:ph type="body" idx="1"/>
          </p:nvPr>
        </p:nvSpPr>
        <p:spPr/>
        <p:txBody>
          <a:bodyPr/>
          <a:lstStyle/>
          <a:p>
            <a:r>
              <a:rPr lang="en-US" altLang="en-US" b="1" dirty="0"/>
              <a:t>Cyber-defamation</a:t>
            </a:r>
            <a:r>
              <a:rPr lang="en-US" altLang="en-US" dirty="0"/>
              <a:t> </a:t>
            </a:r>
          </a:p>
          <a:p>
            <a:pPr lvl="1"/>
            <a:r>
              <a:rPr lang="en-US" altLang="en-US" dirty="0"/>
              <a:t>The communication of false and destructive information about an individual through the use of electronic devices</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19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B89765EE-0737-4BEA-BDC4-8192AF76A538}" type="slidenum">
              <a:rPr lang="en-US" altLang="en-US" smtClean="0"/>
              <a:pPr/>
              <a:t>28</a:t>
            </a:fld>
            <a:endParaRPr lang="en-US" altLang="en-US" dirty="0"/>
          </a:p>
        </p:txBody>
      </p:sp>
    </p:spTree>
    <p:extLst>
      <p:ext uri="{BB962C8B-B14F-4D97-AF65-F5344CB8AC3E}">
        <p14:creationId xmlns:p14="http://schemas.microsoft.com/office/powerpoint/2010/main" val="39259935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Cybertorts</a:t>
            </a:r>
          </a:p>
        </p:txBody>
      </p:sp>
      <p:sp>
        <p:nvSpPr>
          <p:cNvPr id="43011" name="Rectangle 3"/>
          <p:cNvSpPr>
            <a:spLocks noGrp="1" noChangeArrowheads="1"/>
          </p:cNvSpPr>
          <p:nvPr>
            <p:ph type="body" idx="1"/>
          </p:nvPr>
        </p:nvSpPr>
        <p:spPr/>
        <p:txBody>
          <a:bodyPr/>
          <a:lstStyle/>
          <a:p>
            <a:r>
              <a:rPr lang="en-US" altLang="en-US" b="1" dirty="0"/>
              <a:t>Cyber-disparagement </a:t>
            </a:r>
          </a:p>
          <a:p>
            <a:pPr lvl="1"/>
            <a:r>
              <a:rPr lang="en-US" altLang="en-US" dirty="0"/>
              <a:t>Involves any false statement communicated to others on the Internet that in some way casts doubt on the quality of an item of property or a product offered for sale</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30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E7BDA723-C874-4817-88DB-13B75C58B0F5}" type="slidenum">
              <a:rPr lang="en-US" altLang="en-US" smtClean="0"/>
              <a:pPr/>
              <a:t>29</a:t>
            </a:fld>
            <a:endParaRPr lang="en-US" altLang="en-US" dirty="0"/>
          </a:p>
        </p:txBody>
      </p:sp>
    </p:spTree>
    <p:extLst>
      <p:ext uri="{BB962C8B-B14F-4D97-AF65-F5344CB8AC3E}">
        <p14:creationId xmlns:p14="http://schemas.microsoft.com/office/powerpoint/2010/main" val="3321417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lstStyle/>
          <a:p>
            <a:pPr marL="514350" indent="-514350">
              <a:buFont typeface="+mj-lt"/>
              <a:buAutoNum type="arabicPeriod" startAt="6"/>
            </a:pPr>
            <a:r>
              <a:rPr lang="en-US" altLang="en-US" dirty="0"/>
              <a:t>Contrast contributory negligence, comparative negligence, and assumption of the risk</a:t>
            </a:r>
          </a:p>
          <a:p>
            <a:pPr marL="514350" indent="-514350">
              <a:buFont typeface="+mj-lt"/>
              <a:buAutoNum type="arabicPeriod" startAt="6"/>
            </a:pPr>
            <a:r>
              <a:rPr lang="en-US" altLang="en-US" dirty="0"/>
              <a:t>Judge when the doctrine of strict liability applies</a:t>
            </a:r>
          </a:p>
          <a:p>
            <a:pPr marL="514350" indent="-514350">
              <a:buFont typeface="+mj-lt"/>
              <a:buAutoNum type="arabicPeriod" startAt="6"/>
            </a:pPr>
            <a:r>
              <a:rPr lang="en-US" altLang="en-US" dirty="0"/>
              <a:t>Discuss the emerging trends in </a:t>
            </a:r>
            <a:r>
              <a:rPr lang="en-US" altLang="en-US" dirty="0" err="1"/>
              <a:t>cybertort</a:t>
            </a:r>
            <a:r>
              <a:rPr lang="en-US" altLang="en-US" dirty="0"/>
              <a:t> law</a:t>
            </a:r>
          </a:p>
          <a:p>
            <a:pPr marL="514350" indent="-514350">
              <a:buFont typeface="+mj-lt"/>
              <a:buAutoNum type="arabicPeriod" startAt="6"/>
            </a:pPr>
            <a:r>
              <a:rPr lang="en-US" altLang="en-US" dirty="0"/>
              <a:t>Outline the various remedies available in tort law</a:t>
            </a:r>
          </a:p>
          <a:p>
            <a:pPr marL="514350" indent="-514350">
              <a:buFont typeface="+mj-lt"/>
              <a:buAutoNum type="arabicPeriod" startAt="6"/>
            </a:pPr>
            <a:r>
              <a:rPr lang="en-US" altLang="en-US" dirty="0"/>
              <a:t>Point out some developments in tort reform</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153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8CEB6041-8463-43F1-B989-7496E22F2531}" type="slidenum">
              <a:rPr lang="en-US" altLang="en-US" smtClean="0"/>
              <a:pPr/>
              <a:t>3</a:t>
            </a:fld>
            <a:endParaRPr lang="en-US" altLang="en-US" dirty="0"/>
          </a:p>
        </p:txBody>
      </p:sp>
    </p:spTree>
    <p:extLst>
      <p:ext uri="{BB962C8B-B14F-4D97-AF65-F5344CB8AC3E}">
        <p14:creationId xmlns:p14="http://schemas.microsoft.com/office/powerpoint/2010/main" val="34656438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dirty="0"/>
              <a:t>Cybertorts</a:t>
            </a:r>
          </a:p>
        </p:txBody>
      </p:sp>
      <p:sp>
        <p:nvSpPr>
          <p:cNvPr id="44035" name="Content Placeholder 2"/>
          <p:cNvSpPr>
            <a:spLocks noGrp="1"/>
          </p:cNvSpPr>
          <p:nvPr>
            <p:ph idx="1"/>
          </p:nvPr>
        </p:nvSpPr>
        <p:spPr/>
        <p:txBody>
          <a:bodyPr/>
          <a:lstStyle/>
          <a:p>
            <a:r>
              <a:rPr lang="en-US" altLang="en-US" b="1" dirty="0"/>
              <a:t>Cyber-invasion of privacy </a:t>
            </a:r>
          </a:p>
          <a:p>
            <a:pPr lvl="1"/>
            <a:r>
              <a:rPr lang="en-US" altLang="en-US" dirty="0"/>
              <a:t>The unwelcome intrusion into private matters initiated or maintained by an electronic device</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403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A875948D-AB04-43B0-A244-6E6BC2E05893}" type="slidenum">
              <a:rPr lang="en-US" altLang="en-US" smtClean="0"/>
              <a:pPr/>
              <a:t>30</a:t>
            </a:fld>
            <a:endParaRPr lang="en-US" altLang="en-US" dirty="0"/>
          </a:p>
        </p:txBody>
      </p:sp>
    </p:spTree>
    <p:extLst>
      <p:ext uri="{BB962C8B-B14F-4D97-AF65-F5344CB8AC3E}">
        <p14:creationId xmlns:p14="http://schemas.microsoft.com/office/powerpoint/2010/main" val="13272062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78171-9302-445B-BE37-1E121E9D3984}"/>
              </a:ext>
            </a:extLst>
          </p:cNvPr>
          <p:cNvSpPr>
            <a:spLocks noGrp="1"/>
          </p:cNvSpPr>
          <p:nvPr>
            <p:ph type="title"/>
          </p:nvPr>
        </p:nvSpPr>
        <p:spPr/>
        <p:txBody>
          <a:bodyPr>
            <a:normAutofit/>
          </a:bodyPr>
          <a:lstStyle/>
          <a:p>
            <a:r>
              <a:rPr lang="en-US" dirty="0"/>
              <a:t>Cyber-Invasion of Privacy: Privacy and Employees</a:t>
            </a:r>
          </a:p>
        </p:txBody>
      </p:sp>
      <p:sp>
        <p:nvSpPr>
          <p:cNvPr id="3" name="Content Placeholder 2">
            <a:extLst>
              <a:ext uri="{FF2B5EF4-FFF2-40B4-BE49-F238E27FC236}">
                <a16:creationId xmlns:a16="http://schemas.microsoft.com/office/drawing/2014/main" id="{E11A35FE-8B19-48C8-8E8B-8F98B101206D}"/>
              </a:ext>
            </a:extLst>
          </p:cNvPr>
          <p:cNvSpPr>
            <a:spLocks noGrp="1"/>
          </p:cNvSpPr>
          <p:nvPr>
            <p:ph idx="1"/>
          </p:nvPr>
        </p:nvSpPr>
        <p:spPr/>
        <p:txBody>
          <a:bodyPr/>
          <a:lstStyle/>
          <a:p>
            <a:r>
              <a:rPr lang="en-US" dirty="0"/>
              <a:t>Employers should routinely remind their workers that all computer use is monitored by the information technology department</a:t>
            </a:r>
          </a:p>
          <a:p>
            <a:r>
              <a:rPr lang="en-US" dirty="0"/>
              <a:t>Workers should use computers for work-related tasks only</a:t>
            </a:r>
          </a:p>
        </p:txBody>
      </p:sp>
      <p:sp>
        <p:nvSpPr>
          <p:cNvPr id="4" name="Footer Placeholder 3">
            <a:extLst>
              <a:ext uri="{FF2B5EF4-FFF2-40B4-BE49-F238E27FC236}">
                <a16:creationId xmlns:a16="http://schemas.microsoft.com/office/drawing/2014/main" id="{2D3859DE-68FC-43A4-8099-CB79ECEA6AAF}"/>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4">
            <a:extLst>
              <a:ext uri="{FF2B5EF4-FFF2-40B4-BE49-F238E27FC236}">
                <a16:creationId xmlns:a16="http://schemas.microsoft.com/office/drawing/2014/main" id="{99366070-F86D-42DB-AE6E-74EB5AA4210A}"/>
              </a:ext>
            </a:extLst>
          </p:cNvPr>
          <p:cNvSpPr>
            <a:spLocks noGrp="1"/>
          </p:cNvSpPr>
          <p:nvPr>
            <p:ph type="sldNum" sz="quarter" idx="12"/>
          </p:nvPr>
        </p:nvSpPr>
        <p:spPr/>
        <p:txBody>
          <a:bodyPr/>
          <a:lstStyle/>
          <a:p>
            <a:fld id="{73CA63B2-227D-4B49-B103-A4A153FC1C24}" type="slidenum">
              <a:rPr lang="en-US" smtClean="0"/>
              <a:t>31</a:t>
            </a:fld>
            <a:endParaRPr lang="en-US" dirty="0"/>
          </a:p>
        </p:txBody>
      </p:sp>
    </p:spTree>
    <p:extLst>
      <p:ext uri="{BB962C8B-B14F-4D97-AF65-F5344CB8AC3E}">
        <p14:creationId xmlns:p14="http://schemas.microsoft.com/office/powerpoint/2010/main" val="3299011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78171-9302-445B-BE37-1E121E9D3984}"/>
              </a:ext>
            </a:extLst>
          </p:cNvPr>
          <p:cNvSpPr>
            <a:spLocks noGrp="1"/>
          </p:cNvSpPr>
          <p:nvPr>
            <p:ph type="title"/>
          </p:nvPr>
        </p:nvSpPr>
        <p:spPr/>
        <p:txBody>
          <a:bodyPr>
            <a:normAutofit/>
          </a:bodyPr>
          <a:lstStyle/>
          <a:p>
            <a:r>
              <a:rPr lang="en-US" dirty="0"/>
              <a:t>Cyber-Invasion of Privacy: Private Privacy and Public Privacy</a:t>
            </a:r>
          </a:p>
        </p:txBody>
      </p:sp>
      <p:sp>
        <p:nvSpPr>
          <p:cNvPr id="3" name="Content Placeholder 2">
            <a:extLst>
              <a:ext uri="{FF2B5EF4-FFF2-40B4-BE49-F238E27FC236}">
                <a16:creationId xmlns:a16="http://schemas.microsoft.com/office/drawing/2014/main" id="{E11A35FE-8B19-48C8-8E8B-8F98B101206D}"/>
              </a:ext>
            </a:extLst>
          </p:cNvPr>
          <p:cNvSpPr>
            <a:spLocks noGrp="1"/>
          </p:cNvSpPr>
          <p:nvPr>
            <p:ph idx="1"/>
          </p:nvPr>
        </p:nvSpPr>
        <p:spPr/>
        <p:txBody>
          <a:bodyPr/>
          <a:lstStyle/>
          <a:p>
            <a:r>
              <a:rPr lang="en-US" b="1" dirty="0"/>
              <a:t>Private information</a:t>
            </a:r>
          </a:p>
          <a:p>
            <a:pPr lvl="1"/>
            <a:r>
              <a:rPr lang="en-US" dirty="0"/>
              <a:t>Includes reports on personal matters, family relationships, sexual habits, employment records, medical data, and financial records</a:t>
            </a:r>
          </a:p>
          <a:p>
            <a:r>
              <a:rPr lang="en-US" dirty="0"/>
              <a:t>There is concern over the publication of what is essentially public information or what has been termed public-privacy matters</a:t>
            </a:r>
          </a:p>
        </p:txBody>
      </p:sp>
      <p:sp>
        <p:nvSpPr>
          <p:cNvPr id="4" name="Footer Placeholder 3">
            <a:extLst>
              <a:ext uri="{FF2B5EF4-FFF2-40B4-BE49-F238E27FC236}">
                <a16:creationId xmlns:a16="http://schemas.microsoft.com/office/drawing/2014/main" id="{2D3859DE-68FC-43A4-8099-CB79ECEA6AAF}"/>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4">
            <a:extLst>
              <a:ext uri="{FF2B5EF4-FFF2-40B4-BE49-F238E27FC236}">
                <a16:creationId xmlns:a16="http://schemas.microsoft.com/office/drawing/2014/main" id="{99366070-F86D-42DB-AE6E-74EB5AA4210A}"/>
              </a:ext>
            </a:extLst>
          </p:cNvPr>
          <p:cNvSpPr>
            <a:spLocks noGrp="1"/>
          </p:cNvSpPr>
          <p:nvPr>
            <p:ph type="sldNum" sz="quarter" idx="12"/>
          </p:nvPr>
        </p:nvSpPr>
        <p:spPr/>
        <p:txBody>
          <a:bodyPr/>
          <a:lstStyle/>
          <a:p>
            <a:fld id="{73CA63B2-227D-4B49-B103-A4A153FC1C24}" type="slidenum">
              <a:rPr lang="en-US" smtClean="0"/>
              <a:t>32</a:t>
            </a:fld>
            <a:endParaRPr lang="en-US" dirty="0"/>
          </a:p>
        </p:txBody>
      </p:sp>
    </p:spTree>
    <p:extLst>
      <p:ext uri="{BB962C8B-B14F-4D97-AF65-F5344CB8AC3E}">
        <p14:creationId xmlns:p14="http://schemas.microsoft.com/office/powerpoint/2010/main" val="12046414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78171-9302-445B-BE37-1E121E9D3984}"/>
              </a:ext>
            </a:extLst>
          </p:cNvPr>
          <p:cNvSpPr>
            <a:spLocks noGrp="1"/>
          </p:cNvSpPr>
          <p:nvPr>
            <p:ph type="title"/>
          </p:nvPr>
        </p:nvSpPr>
        <p:spPr/>
        <p:txBody>
          <a:bodyPr>
            <a:normAutofit/>
          </a:bodyPr>
          <a:lstStyle/>
          <a:p>
            <a:r>
              <a:rPr lang="en-US" dirty="0"/>
              <a:t>Cyber-Invasion of Privacy: Data Mining of Public Private Data</a:t>
            </a:r>
          </a:p>
        </p:txBody>
      </p:sp>
      <p:sp>
        <p:nvSpPr>
          <p:cNvPr id="3" name="Content Placeholder 2">
            <a:extLst>
              <a:ext uri="{FF2B5EF4-FFF2-40B4-BE49-F238E27FC236}">
                <a16:creationId xmlns:a16="http://schemas.microsoft.com/office/drawing/2014/main" id="{E11A35FE-8B19-48C8-8E8B-8F98B101206D}"/>
              </a:ext>
            </a:extLst>
          </p:cNvPr>
          <p:cNvSpPr>
            <a:spLocks noGrp="1"/>
          </p:cNvSpPr>
          <p:nvPr>
            <p:ph idx="1"/>
          </p:nvPr>
        </p:nvSpPr>
        <p:spPr/>
        <p:txBody>
          <a:bodyPr/>
          <a:lstStyle/>
          <a:p>
            <a:r>
              <a:rPr lang="en-US" dirty="0"/>
              <a:t>The process of </a:t>
            </a:r>
            <a:r>
              <a:rPr lang="en-US" b="1" dirty="0"/>
              <a:t>data</a:t>
            </a:r>
            <a:r>
              <a:rPr lang="en-US" dirty="0"/>
              <a:t> </a:t>
            </a:r>
            <a:r>
              <a:rPr lang="en-US" b="1" dirty="0"/>
              <a:t>mining</a:t>
            </a:r>
            <a:r>
              <a:rPr lang="en-US" dirty="0"/>
              <a:t> takes place when a hacker:</a:t>
            </a:r>
          </a:p>
          <a:p>
            <a:pPr lvl="1"/>
            <a:r>
              <a:rPr lang="en-US" dirty="0"/>
              <a:t>Links multiple strings of data together</a:t>
            </a:r>
          </a:p>
          <a:p>
            <a:pPr lvl="1"/>
            <a:r>
              <a:rPr lang="en-US" dirty="0"/>
              <a:t>Develops a data package that the target considers a compilation of private information, despite the public sources from which the hacker composed the package</a:t>
            </a:r>
          </a:p>
        </p:txBody>
      </p:sp>
      <p:sp>
        <p:nvSpPr>
          <p:cNvPr id="4" name="Footer Placeholder 3">
            <a:extLst>
              <a:ext uri="{FF2B5EF4-FFF2-40B4-BE49-F238E27FC236}">
                <a16:creationId xmlns:a16="http://schemas.microsoft.com/office/drawing/2014/main" id="{2D3859DE-68FC-43A4-8099-CB79ECEA6AAF}"/>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4">
            <a:extLst>
              <a:ext uri="{FF2B5EF4-FFF2-40B4-BE49-F238E27FC236}">
                <a16:creationId xmlns:a16="http://schemas.microsoft.com/office/drawing/2014/main" id="{99366070-F86D-42DB-AE6E-74EB5AA4210A}"/>
              </a:ext>
            </a:extLst>
          </p:cNvPr>
          <p:cNvSpPr>
            <a:spLocks noGrp="1"/>
          </p:cNvSpPr>
          <p:nvPr>
            <p:ph type="sldNum" sz="quarter" idx="12"/>
          </p:nvPr>
        </p:nvSpPr>
        <p:spPr/>
        <p:txBody>
          <a:bodyPr/>
          <a:lstStyle/>
          <a:p>
            <a:fld id="{73CA63B2-227D-4B49-B103-A4A153FC1C24}" type="slidenum">
              <a:rPr lang="en-US" smtClean="0"/>
              <a:t>33</a:t>
            </a:fld>
            <a:endParaRPr lang="en-US" dirty="0"/>
          </a:p>
        </p:txBody>
      </p:sp>
    </p:spTree>
    <p:extLst>
      <p:ext uri="{BB962C8B-B14F-4D97-AF65-F5344CB8AC3E}">
        <p14:creationId xmlns:p14="http://schemas.microsoft.com/office/powerpoint/2010/main" val="1700617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en-US" dirty="0"/>
              <a:t>Remedies for Torts</a:t>
            </a:r>
          </a:p>
        </p:txBody>
      </p:sp>
      <p:sp>
        <p:nvSpPr>
          <p:cNvPr id="45059" name="Rectangle 5"/>
          <p:cNvSpPr>
            <a:spLocks noGrp="1" noChangeArrowheads="1"/>
          </p:cNvSpPr>
          <p:nvPr>
            <p:ph type="body" idx="1"/>
          </p:nvPr>
        </p:nvSpPr>
        <p:spPr/>
        <p:txBody>
          <a:bodyPr/>
          <a:lstStyle/>
          <a:p>
            <a:r>
              <a:rPr lang="en-US" altLang="en-US" b="1" dirty="0"/>
              <a:t>Economic compensatory damages </a:t>
            </a:r>
          </a:p>
          <a:p>
            <a:pPr lvl="1"/>
            <a:r>
              <a:rPr lang="en-US" altLang="en-US" dirty="0"/>
              <a:t>Those that are directly quantifiable</a:t>
            </a:r>
          </a:p>
          <a:p>
            <a:r>
              <a:rPr lang="en-US" altLang="en-US" b="1" dirty="0"/>
              <a:t>Noneconomic compensatory damages</a:t>
            </a:r>
          </a:p>
          <a:p>
            <a:pPr lvl="1"/>
            <a:r>
              <a:rPr lang="en-US" altLang="en-US" dirty="0"/>
              <a:t>Those that result from injuries that are intangible and, therefore, not directly quantifiable</a:t>
            </a:r>
          </a:p>
          <a:p>
            <a:r>
              <a:rPr lang="en-US" altLang="en-US" b="1" dirty="0"/>
              <a:t>Punitive damages </a:t>
            </a:r>
          </a:p>
          <a:p>
            <a:pPr lvl="1"/>
            <a:r>
              <a:rPr lang="en-US" altLang="en-US" dirty="0"/>
              <a:t>Designed to punish the tortfeasor so that similar malicious actions are avoided by others</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50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D6BEB8BD-A449-4BC4-88DB-B27C81E64635}" type="slidenum">
              <a:rPr lang="en-US" altLang="en-US" smtClean="0"/>
              <a:pPr/>
              <a:t>34</a:t>
            </a:fld>
            <a:endParaRPr lang="en-US" altLang="en-US" dirty="0"/>
          </a:p>
        </p:txBody>
      </p:sp>
    </p:spTree>
    <p:extLst>
      <p:ext uri="{BB962C8B-B14F-4D97-AF65-F5344CB8AC3E}">
        <p14:creationId xmlns:p14="http://schemas.microsoft.com/office/powerpoint/2010/main" val="26096345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Question</a:t>
            </a:r>
          </a:p>
        </p:txBody>
      </p:sp>
      <p:sp>
        <p:nvSpPr>
          <p:cNvPr id="46083" name="Rectangle 3"/>
          <p:cNvSpPr>
            <a:spLocks noGrp="1" noChangeArrowheads="1"/>
          </p:cNvSpPr>
          <p:nvPr>
            <p:ph type="body" idx="1"/>
          </p:nvPr>
        </p:nvSpPr>
        <p:spPr/>
        <p:txBody>
          <a:bodyPr/>
          <a:lstStyle/>
          <a:p>
            <a:r>
              <a:rPr lang="en-US" altLang="en-US" dirty="0"/>
              <a:t>What is a court order preventing someone from performing a particular act called?</a:t>
            </a:r>
          </a:p>
          <a:p>
            <a:pPr marL="912812" lvl="1" indent="-514350">
              <a:buFont typeface="+mj-lt"/>
              <a:buAutoNum type="alphaUcPeriod"/>
            </a:pPr>
            <a:r>
              <a:rPr lang="en-US" altLang="en-US" dirty="0"/>
              <a:t>Sanction</a:t>
            </a:r>
          </a:p>
          <a:p>
            <a:pPr marL="912812" lvl="1" indent="-514350">
              <a:buFont typeface="+mj-lt"/>
              <a:buAutoNum type="alphaUcPeriod"/>
            </a:pPr>
            <a:r>
              <a:rPr lang="en-US" altLang="en-US" dirty="0"/>
              <a:t>Injunction</a:t>
            </a:r>
          </a:p>
          <a:p>
            <a:pPr marL="912812" lvl="1" indent="-514350">
              <a:buFont typeface="+mj-lt"/>
              <a:buAutoNum type="alphaUcPeriod"/>
            </a:pPr>
            <a:r>
              <a:rPr lang="en-US" altLang="en-US" dirty="0"/>
              <a:t>Ruling</a:t>
            </a:r>
          </a:p>
          <a:p>
            <a:pPr marL="912812" lvl="1" indent="-514350">
              <a:buFont typeface="+mj-lt"/>
              <a:buAutoNum type="alphaUcPeriod"/>
            </a:pPr>
            <a:r>
              <a:rPr lang="en-US" altLang="en-US" dirty="0"/>
              <a:t>Embargo </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60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70ACC471-5D3B-4D5E-92C2-C52BDDB061C5}" type="slidenum">
              <a:rPr lang="en-US" altLang="en-US" smtClean="0"/>
              <a:pPr/>
              <a:t>35</a:t>
            </a:fld>
            <a:endParaRPr lang="en-US" altLang="en-US" dirty="0"/>
          </a:p>
        </p:txBody>
      </p:sp>
    </p:spTree>
    <p:extLst>
      <p:ext uri="{BB962C8B-B14F-4D97-AF65-F5344CB8AC3E}">
        <p14:creationId xmlns:p14="http://schemas.microsoft.com/office/powerpoint/2010/main" val="29517350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Remedies for Torts</a:t>
            </a:r>
          </a:p>
        </p:txBody>
      </p:sp>
      <p:sp>
        <p:nvSpPr>
          <p:cNvPr id="47107" name="Rectangle 3"/>
          <p:cNvSpPr>
            <a:spLocks noGrp="1" noChangeArrowheads="1"/>
          </p:cNvSpPr>
          <p:nvPr>
            <p:ph type="body" idx="1"/>
          </p:nvPr>
        </p:nvSpPr>
        <p:spPr/>
        <p:txBody>
          <a:bodyPr/>
          <a:lstStyle/>
          <a:p>
            <a:r>
              <a:rPr lang="en-US" altLang="en-US" b="1" dirty="0"/>
              <a:t>Injunction </a:t>
            </a:r>
          </a:p>
          <a:p>
            <a:pPr lvl="1"/>
            <a:r>
              <a:rPr lang="en-US" altLang="en-US" dirty="0"/>
              <a:t>A court order preventing someone from performing a particular act</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71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9D231906-17B4-4B81-96BB-9C89A292C908}" type="slidenum">
              <a:rPr lang="en-US" altLang="en-US" smtClean="0"/>
              <a:pPr/>
              <a:t>36</a:t>
            </a:fld>
            <a:endParaRPr lang="en-US" altLang="en-US" dirty="0"/>
          </a:p>
        </p:txBody>
      </p:sp>
    </p:spTree>
    <p:extLst>
      <p:ext uri="{BB962C8B-B14F-4D97-AF65-F5344CB8AC3E}">
        <p14:creationId xmlns:p14="http://schemas.microsoft.com/office/powerpoint/2010/main" val="34122661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p:txBody>
          <a:bodyPr/>
          <a:lstStyle/>
          <a:p>
            <a:r>
              <a:rPr lang="en-US" altLang="en-US" dirty="0"/>
              <a:t>Survival Statutes</a:t>
            </a:r>
          </a:p>
        </p:txBody>
      </p:sp>
      <p:sp>
        <p:nvSpPr>
          <p:cNvPr id="48131" name="Rectangle 5"/>
          <p:cNvSpPr>
            <a:spLocks noGrp="1" noChangeArrowheads="1"/>
          </p:cNvSpPr>
          <p:nvPr>
            <p:ph type="body" idx="1"/>
          </p:nvPr>
        </p:nvSpPr>
        <p:spPr/>
        <p:txBody>
          <a:bodyPr/>
          <a:lstStyle/>
          <a:p>
            <a:r>
              <a:rPr lang="en-US" altLang="en-US" dirty="0"/>
              <a:t>Allow a lawsuit to be brought even if both the plaintiff and the defendant are deceased</a:t>
            </a:r>
          </a:p>
          <a:p>
            <a:endParaRPr lang="en-US" altLang="en-US" dirty="0"/>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81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115595F4-1E61-4D5B-81CC-24021E68CC12}" type="slidenum">
              <a:rPr lang="en-US" altLang="en-US" smtClean="0"/>
              <a:pPr/>
              <a:t>37</a:t>
            </a:fld>
            <a:endParaRPr lang="en-US" altLang="en-US" dirty="0"/>
          </a:p>
        </p:txBody>
      </p:sp>
    </p:spTree>
    <p:extLst>
      <p:ext uri="{BB962C8B-B14F-4D97-AF65-F5344CB8AC3E}">
        <p14:creationId xmlns:p14="http://schemas.microsoft.com/office/powerpoint/2010/main" val="35059713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dirty="0"/>
              <a:t>Wrongful Death Statutes</a:t>
            </a:r>
          </a:p>
        </p:txBody>
      </p:sp>
      <p:sp>
        <p:nvSpPr>
          <p:cNvPr id="49155" name="Content Placeholder 2"/>
          <p:cNvSpPr>
            <a:spLocks noGrp="1"/>
          </p:cNvSpPr>
          <p:nvPr>
            <p:ph idx="1"/>
          </p:nvPr>
        </p:nvSpPr>
        <p:spPr/>
        <p:txBody>
          <a:bodyPr/>
          <a:lstStyle/>
          <a:p>
            <a:r>
              <a:rPr lang="en-US" altLang="en-US" dirty="0"/>
              <a:t>Preserve the right to bring a lawsuit only if the death is caused by the negligence or intentional conduct of the person who caused the death</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4915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192F4D1E-1F2A-4405-8C5A-7ADF92D1944E}" type="slidenum">
              <a:rPr lang="en-US" altLang="en-US" smtClean="0"/>
              <a:pPr/>
              <a:t>38</a:t>
            </a:fld>
            <a:endParaRPr lang="en-US" altLang="en-US" dirty="0"/>
          </a:p>
        </p:txBody>
      </p:sp>
    </p:spTree>
    <p:extLst>
      <p:ext uri="{BB962C8B-B14F-4D97-AF65-F5344CB8AC3E}">
        <p14:creationId xmlns:p14="http://schemas.microsoft.com/office/powerpoint/2010/main" val="5404331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The Tort Reform Movement</a:t>
            </a:r>
          </a:p>
        </p:txBody>
      </p:sp>
      <p:sp>
        <p:nvSpPr>
          <p:cNvPr id="50179" name="Content Placeholder 2"/>
          <p:cNvSpPr>
            <a:spLocks noGrp="1"/>
          </p:cNvSpPr>
          <p:nvPr>
            <p:ph idx="1"/>
          </p:nvPr>
        </p:nvSpPr>
        <p:spPr/>
        <p:txBody>
          <a:bodyPr>
            <a:noAutofit/>
          </a:bodyPr>
          <a:lstStyle/>
          <a:p>
            <a:r>
              <a:rPr lang="en-US" altLang="en-US" b="1" dirty="0"/>
              <a:t>Statutes of repose </a:t>
            </a:r>
            <a:r>
              <a:rPr lang="en-US" altLang="en-US" dirty="0"/>
              <a:t>establish a limit in years, usually but not necessarily 15 years, beyond which an injured party could not bring a lawsuit for an injury caused by a product</a:t>
            </a:r>
          </a:p>
          <a:p>
            <a:r>
              <a:rPr lang="en-US" altLang="en-US" dirty="0"/>
              <a:t>Application of comparative negligence as an affirmative defense in some product liability cases</a:t>
            </a:r>
          </a:p>
          <a:p>
            <a:r>
              <a:rPr lang="en-US" altLang="en-US" dirty="0"/>
              <a:t>A wrongful death action cannot be instituted by family members if the deceased recovered damages from the defendant in a prior lawsuit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018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5DE3A8F0-8DB6-4AF3-8FA8-FFFDDD53B9AC}" type="slidenum">
              <a:rPr lang="en-US" altLang="en-US" smtClean="0"/>
              <a:pPr/>
              <a:t>39</a:t>
            </a:fld>
            <a:endParaRPr lang="en-US" altLang="en-US" dirty="0"/>
          </a:p>
        </p:txBody>
      </p:sp>
    </p:spTree>
    <p:extLst>
      <p:ext uri="{BB962C8B-B14F-4D97-AF65-F5344CB8AC3E}">
        <p14:creationId xmlns:p14="http://schemas.microsoft.com/office/powerpoint/2010/main" val="2261406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What is a private wrong that injures another person’s physical well-being, emotional health, business, property, or reputation called?</a:t>
            </a:r>
          </a:p>
          <a:p>
            <a:pPr marL="912812" lvl="1" indent="-514350">
              <a:buFont typeface="+mj-lt"/>
              <a:buAutoNum type="alphaUcPeriod"/>
            </a:pPr>
            <a:r>
              <a:rPr lang="en-US" altLang="en-US" dirty="0"/>
              <a:t>Duty</a:t>
            </a:r>
          </a:p>
          <a:p>
            <a:pPr marL="912812" lvl="1" indent="-514350">
              <a:buFont typeface="+mj-lt"/>
              <a:buAutoNum type="alphaUcPeriod"/>
            </a:pPr>
            <a:r>
              <a:rPr lang="en-US" altLang="en-US" dirty="0"/>
              <a:t>Crime</a:t>
            </a:r>
          </a:p>
          <a:p>
            <a:pPr marL="912812" lvl="1" indent="-514350">
              <a:buFont typeface="+mj-lt"/>
              <a:buAutoNum type="alphaUcPeriod"/>
            </a:pPr>
            <a:r>
              <a:rPr lang="en-US" altLang="en-US" dirty="0"/>
              <a:t>Fault</a:t>
            </a:r>
          </a:p>
          <a:p>
            <a:pPr marL="912812" lvl="1" indent="-514350">
              <a:buFont typeface="+mj-lt"/>
              <a:buAutoNum type="alphaUcPeriod"/>
            </a:pPr>
            <a:r>
              <a:rPr lang="en-US" altLang="en-US" dirty="0"/>
              <a:t>Tort </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534266D9-5C7E-4009-B474-EBA58B6CC639}" type="slidenum">
              <a:rPr lang="en-US" altLang="en-US" smtClean="0"/>
              <a:pPr/>
              <a:t>4</a:t>
            </a:fld>
            <a:endParaRPr lang="en-US" altLang="en-US" dirty="0"/>
          </a:p>
        </p:txBody>
      </p:sp>
    </p:spTree>
    <p:extLst>
      <p:ext uri="{BB962C8B-B14F-4D97-AF65-F5344CB8AC3E}">
        <p14:creationId xmlns:p14="http://schemas.microsoft.com/office/powerpoint/2010/main" val="12615396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6CBBA-6E5B-4C67-B1C6-08EA8584615D}"/>
              </a:ext>
            </a:extLst>
          </p:cNvPr>
          <p:cNvSpPr>
            <a:spLocks noGrp="1"/>
          </p:cNvSpPr>
          <p:nvPr>
            <p:ph type="title"/>
          </p:nvPr>
        </p:nvSpPr>
        <p:spPr/>
        <p:txBody>
          <a:bodyPr/>
          <a:lstStyle/>
          <a:p>
            <a:r>
              <a:rPr lang="en-US" dirty="0"/>
              <a:t>Cultural Paradigms and Balance in Tort Law</a:t>
            </a:r>
          </a:p>
        </p:txBody>
      </p:sp>
      <p:sp>
        <p:nvSpPr>
          <p:cNvPr id="3" name="Content Placeholder 2">
            <a:extLst>
              <a:ext uri="{FF2B5EF4-FFF2-40B4-BE49-F238E27FC236}">
                <a16:creationId xmlns:a16="http://schemas.microsoft.com/office/drawing/2014/main" id="{377B22F4-1BC6-4EC3-8D71-6CAD5002C6FA}"/>
              </a:ext>
            </a:extLst>
          </p:cNvPr>
          <p:cNvSpPr>
            <a:spLocks noGrp="1"/>
          </p:cNvSpPr>
          <p:nvPr>
            <p:ph idx="1"/>
          </p:nvPr>
        </p:nvSpPr>
        <p:spPr/>
        <p:txBody>
          <a:bodyPr/>
          <a:lstStyle/>
          <a:p>
            <a:r>
              <a:rPr lang="en-US" dirty="0"/>
              <a:t>A </a:t>
            </a:r>
            <a:r>
              <a:rPr lang="en-US" b="1" dirty="0"/>
              <a:t>paradigm</a:t>
            </a:r>
            <a:r>
              <a:rPr lang="en-US" dirty="0"/>
              <a:t> is an unchallenged world view that establishes the rules by which everyone in a particular culture thinks, speaks, and acts</a:t>
            </a:r>
          </a:p>
          <a:p>
            <a:r>
              <a:rPr lang="en-US" dirty="0"/>
              <a:t>Reasons for preserving the current tort law paradigm</a:t>
            </a:r>
          </a:p>
          <a:p>
            <a:pPr lvl="1"/>
            <a:r>
              <a:rPr lang="en-US" dirty="0"/>
              <a:t>The principle of collective sympathy</a:t>
            </a:r>
          </a:p>
          <a:p>
            <a:pPr lvl="1"/>
            <a:r>
              <a:rPr lang="en-US" dirty="0"/>
              <a:t>The principle of apportioning the costs of an accident among the private actors in the drama that produced it</a:t>
            </a:r>
          </a:p>
        </p:txBody>
      </p:sp>
      <p:sp>
        <p:nvSpPr>
          <p:cNvPr id="4" name="Footer Placeholder 3">
            <a:extLst>
              <a:ext uri="{FF2B5EF4-FFF2-40B4-BE49-F238E27FC236}">
                <a16:creationId xmlns:a16="http://schemas.microsoft.com/office/drawing/2014/main" id="{5DF1DDA2-7376-4747-9932-8BF85BCDBC32}"/>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4">
            <a:extLst>
              <a:ext uri="{FF2B5EF4-FFF2-40B4-BE49-F238E27FC236}">
                <a16:creationId xmlns:a16="http://schemas.microsoft.com/office/drawing/2014/main" id="{E7540AEB-58C4-4E72-AE94-1F066E0A93E4}"/>
              </a:ext>
            </a:extLst>
          </p:cNvPr>
          <p:cNvSpPr>
            <a:spLocks noGrp="1"/>
          </p:cNvSpPr>
          <p:nvPr>
            <p:ph type="sldNum" sz="quarter" idx="12"/>
          </p:nvPr>
        </p:nvSpPr>
        <p:spPr/>
        <p:txBody>
          <a:bodyPr/>
          <a:lstStyle/>
          <a:p>
            <a:fld id="{73CA63B2-227D-4B49-B103-A4A153FC1C24}" type="slidenum">
              <a:rPr lang="en-US" smtClean="0"/>
              <a:t>40</a:t>
            </a:fld>
            <a:endParaRPr lang="en-US" dirty="0"/>
          </a:p>
        </p:txBody>
      </p:sp>
    </p:spTree>
    <p:extLst>
      <p:ext uri="{BB962C8B-B14F-4D97-AF65-F5344CB8AC3E}">
        <p14:creationId xmlns:p14="http://schemas.microsoft.com/office/powerpoint/2010/main" val="38003912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D0D77-5A3F-4DFF-B193-393C668996DA}"/>
              </a:ext>
            </a:extLst>
          </p:cNvPr>
          <p:cNvSpPr>
            <a:spLocks noGrp="1"/>
          </p:cNvSpPr>
          <p:nvPr>
            <p:ph type="title"/>
          </p:nvPr>
        </p:nvSpPr>
        <p:spPr/>
        <p:txBody>
          <a:bodyPr/>
          <a:lstStyle/>
          <a:p>
            <a:r>
              <a:rPr lang="en-US" dirty="0"/>
              <a:t>Sovereign Immunity</a:t>
            </a:r>
          </a:p>
        </p:txBody>
      </p:sp>
      <p:sp>
        <p:nvSpPr>
          <p:cNvPr id="3" name="Content Placeholder 2">
            <a:extLst>
              <a:ext uri="{FF2B5EF4-FFF2-40B4-BE49-F238E27FC236}">
                <a16:creationId xmlns:a16="http://schemas.microsoft.com/office/drawing/2014/main" id="{5C1C2732-47D2-4466-A964-0176390C11FF}"/>
              </a:ext>
            </a:extLst>
          </p:cNvPr>
          <p:cNvSpPr>
            <a:spLocks noGrp="1"/>
          </p:cNvSpPr>
          <p:nvPr>
            <p:ph idx="1"/>
          </p:nvPr>
        </p:nvSpPr>
        <p:spPr/>
        <p:txBody>
          <a:bodyPr/>
          <a:lstStyle/>
          <a:p>
            <a:r>
              <a:rPr lang="en-US" dirty="0"/>
              <a:t>Ancient legal doctrine that holds that unless a nation-state grants its consent or waives its immunity, it cannot be sued</a:t>
            </a:r>
          </a:p>
          <a:p>
            <a:r>
              <a:rPr lang="en-US" b="1" dirty="0"/>
              <a:t>Public duty doctrine</a:t>
            </a:r>
          </a:p>
          <a:p>
            <a:pPr lvl="1"/>
            <a:r>
              <a:rPr lang="en-US" dirty="0"/>
              <a:t>Public employees must be assured that they will not be sued if they make an error while on the job</a:t>
            </a:r>
          </a:p>
        </p:txBody>
      </p:sp>
      <p:sp>
        <p:nvSpPr>
          <p:cNvPr id="4" name="Footer Placeholder 3">
            <a:extLst>
              <a:ext uri="{FF2B5EF4-FFF2-40B4-BE49-F238E27FC236}">
                <a16:creationId xmlns:a16="http://schemas.microsoft.com/office/drawing/2014/main" id="{8D01A60D-571C-4E11-B9F5-0212493F4519}"/>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5" name="Slide Number Placeholder 4">
            <a:extLst>
              <a:ext uri="{FF2B5EF4-FFF2-40B4-BE49-F238E27FC236}">
                <a16:creationId xmlns:a16="http://schemas.microsoft.com/office/drawing/2014/main" id="{522015D0-CA39-4220-A51F-144CC0D1E6B2}"/>
              </a:ext>
            </a:extLst>
          </p:cNvPr>
          <p:cNvSpPr>
            <a:spLocks noGrp="1"/>
          </p:cNvSpPr>
          <p:nvPr>
            <p:ph type="sldNum" sz="quarter" idx="12"/>
          </p:nvPr>
        </p:nvSpPr>
        <p:spPr/>
        <p:txBody>
          <a:bodyPr/>
          <a:lstStyle/>
          <a:p>
            <a:fld id="{73CA63B2-227D-4B49-B103-A4A153FC1C24}" type="slidenum">
              <a:rPr lang="en-US" smtClean="0"/>
              <a:t>41</a:t>
            </a:fld>
            <a:endParaRPr lang="en-US" dirty="0"/>
          </a:p>
        </p:txBody>
      </p:sp>
    </p:spTree>
    <p:extLst>
      <p:ext uri="{BB962C8B-B14F-4D97-AF65-F5344CB8AC3E}">
        <p14:creationId xmlns:p14="http://schemas.microsoft.com/office/powerpoint/2010/main" val="398551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Tort Law Defined</a:t>
            </a:r>
          </a:p>
        </p:txBody>
      </p:sp>
      <p:sp>
        <p:nvSpPr>
          <p:cNvPr id="17411" name="Rectangle 3"/>
          <p:cNvSpPr>
            <a:spLocks noGrp="1" noChangeArrowheads="1"/>
          </p:cNvSpPr>
          <p:nvPr>
            <p:ph sz="half" idx="1"/>
          </p:nvPr>
        </p:nvSpPr>
        <p:spPr/>
        <p:txBody>
          <a:bodyPr/>
          <a:lstStyle/>
          <a:p>
            <a:r>
              <a:rPr lang="en-US" altLang="en-US" b="1" dirty="0"/>
              <a:t>Tort</a:t>
            </a:r>
            <a:r>
              <a:rPr lang="en-US" altLang="en-US" dirty="0"/>
              <a:t> </a:t>
            </a:r>
          </a:p>
          <a:p>
            <a:pPr lvl="1"/>
            <a:r>
              <a:rPr lang="en-US" altLang="en-US" dirty="0"/>
              <a:t>A private wrong that injures another person’s physical well-being, emotional health, business, property, or reputation</a:t>
            </a:r>
          </a:p>
          <a:p>
            <a:endParaRPr lang="en-US" altLang="en-US" dirty="0"/>
          </a:p>
        </p:txBody>
      </p:sp>
      <p:sp>
        <p:nvSpPr>
          <p:cNvPr id="7" name="Content Placeholder 6"/>
          <p:cNvSpPr>
            <a:spLocks noGrp="1"/>
          </p:cNvSpPr>
          <p:nvPr>
            <p:ph sz="half" idx="2"/>
          </p:nvPr>
        </p:nvSpPr>
        <p:spPr/>
        <p:txBody>
          <a:bodyPr/>
          <a:lstStyle/>
          <a:p>
            <a:r>
              <a:rPr lang="en-US" altLang="en-US" b="1" dirty="0"/>
              <a:t>Tortfeasor</a:t>
            </a:r>
          </a:p>
          <a:p>
            <a:pPr lvl="1"/>
            <a:r>
              <a:rPr lang="en-US" altLang="en-US" dirty="0"/>
              <a:t>A person who commits a tort and has thus engaged in “twisted” behavior</a:t>
            </a:r>
          </a:p>
          <a:p>
            <a:endParaRPr 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174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B6FE2C9A-CAE4-459F-A01D-6331246050A9}" type="slidenum">
              <a:rPr lang="en-US" altLang="en-US" smtClean="0"/>
              <a:pPr/>
              <a:t>5</a:t>
            </a:fld>
            <a:endParaRPr lang="en-US" altLang="en-US" dirty="0"/>
          </a:p>
        </p:txBody>
      </p:sp>
    </p:spTree>
    <p:extLst>
      <p:ext uri="{BB962C8B-B14F-4D97-AF65-F5344CB8AC3E}">
        <p14:creationId xmlns:p14="http://schemas.microsoft.com/office/powerpoint/2010/main" val="1640313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Tort Law versus Criminal Law</a:t>
            </a:r>
          </a:p>
        </p:txBody>
      </p:sp>
      <p:sp>
        <p:nvSpPr>
          <p:cNvPr id="19459" name="Rectangle 5"/>
          <p:cNvSpPr>
            <a:spLocks noGrp="1" noChangeArrowheads="1"/>
          </p:cNvSpPr>
          <p:nvPr>
            <p:ph type="body" idx="1"/>
          </p:nvPr>
        </p:nvSpPr>
        <p:spPr/>
        <p:txBody>
          <a:bodyPr/>
          <a:lstStyle/>
          <a:p>
            <a:r>
              <a:rPr lang="en-US" altLang="en-US" dirty="0"/>
              <a:t>One purpose of tort law is to compensate for the injured party’s loss</a:t>
            </a:r>
          </a:p>
          <a:p>
            <a:r>
              <a:rPr lang="en-US" altLang="en-US" dirty="0"/>
              <a:t>Another objective is to protect potential victims by deterring future tortious behavior</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0561E7E0-D086-4940-B589-9B166905DE96}" type="slidenum">
              <a:rPr lang="en-US" altLang="en-US" smtClean="0"/>
              <a:pPr/>
              <a:t>6</a:t>
            </a:fld>
            <a:endParaRPr lang="en-US" altLang="en-US" dirty="0"/>
          </a:p>
        </p:txBody>
      </p:sp>
    </p:spTree>
    <p:extLst>
      <p:ext uri="{BB962C8B-B14F-4D97-AF65-F5344CB8AC3E}">
        <p14:creationId xmlns:p14="http://schemas.microsoft.com/office/powerpoint/2010/main" val="1770389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Respondeat Superior</a:t>
            </a:r>
          </a:p>
        </p:txBody>
      </p:sp>
      <p:sp>
        <p:nvSpPr>
          <p:cNvPr id="20483" name="Rectangle 3"/>
          <p:cNvSpPr>
            <a:spLocks noGrp="1" noChangeArrowheads="1"/>
          </p:cNvSpPr>
          <p:nvPr>
            <p:ph type="body" idx="1"/>
          </p:nvPr>
        </p:nvSpPr>
        <p:spPr/>
        <p:txBody>
          <a:bodyPr/>
          <a:lstStyle/>
          <a:p>
            <a:r>
              <a:rPr lang="en-US" altLang="en-US" dirty="0"/>
              <a:t>Holds a business or organization liable for the torts of an employee whenever an employee commits a tort while working for that business or organization</a:t>
            </a:r>
          </a:p>
          <a:p>
            <a:r>
              <a:rPr lang="en-US" altLang="en-US" dirty="0"/>
              <a:t>Also known as vicarious liability </a:t>
            </a:r>
          </a:p>
          <a:p>
            <a:pPr lvl="1"/>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F583BF0F-38F3-47F7-B684-6D8558B76093}" type="slidenum">
              <a:rPr lang="en-US" altLang="en-US" smtClean="0"/>
              <a:pPr/>
              <a:t>7</a:t>
            </a:fld>
            <a:endParaRPr lang="en-US" altLang="en-US" dirty="0"/>
          </a:p>
        </p:txBody>
      </p:sp>
    </p:spTree>
    <p:extLst>
      <p:ext uri="{BB962C8B-B14F-4D97-AF65-F5344CB8AC3E}">
        <p14:creationId xmlns:p14="http://schemas.microsoft.com/office/powerpoint/2010/main" val="220735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What is an obligation placed on individuals because of the law called?</a:t>
            </a:r>
          </a:p>
          <a:p>
            <a:pPr marL="912812" lvl="1" indent="-514350">
              <a:buFont typeface="+mj-lt"/>
              <a:buAutoNum type="alphaUcPeriod"/>
            </a:pPr>
            <a:r>
              <a:rPr lang="en-US" altLang="en-US" dirty="0"/>
              <a:t>Tort</a:t>
            </a:r>
          </a:p>
          <a:p>
            <a:pPr marL="912812" lvl="1" indent="-514350">
              <a:buFont typeface="+mj-lt"/>
              <a:buAutoNum type="alphaUcPeriod"/>
            </a:pPr>
            <a:r>
              <a:rPr lang="en-US" altLang="en-US" dirty="0"/>
              <a:t>Admission</a:t>
            </a:r>
          </a:p>
          <a:p>
            <a:pPr marL="912812" lvl="1" indent="-514350">
              <a:buFont typeface="+mj-lt"/>
              <a:buAutoNum type="alphaUcPeriod"/>
            </a:pPr>
            <a:r>
              <a:rPr lang="en-US" altLang="en-US" dirty="0"/>
              <a:t>Duty</a:t>
            </a:r>
          </a:p>
          <a:p>
            <a:pPr marL="912812" lvl="1" indent="-514350">
              <a:buFont typeface="+mj-lt"/>
              <a:buAutoNum type="alphaUcPeriod"/>
            </a:pPr>
            <a:r>
              <a:rPr lang="en-US" altLang="en-US" dirty="0"/>
              <a:t>Function </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76DA63C5-6877-4720-8051-CC8A9A568F4D}" type="slidenum">
              <a:rPr lang="en-US" altLang="en-US" smtClean="0"/>
              <a:pPr/>
              <a:t>8</a:t>
            </a:fld>
            <a:endParaRPr lang="en-US" altLang="en-US" dirty="0"/>
          </a:p>
        </p:txBody>
      </p:sp>
    </p:spTree>
    <p:extLst>
      <p:ext uri="{BB962C8B-B14F-4D97-AF65-F5344CB8AC3E}">
        <p14:creationId xmlns:p14="http://schemas.microsoft.com/office/powerpoint/2010/main" val="1173033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The Element of Duty</a:t>
            </a:r>
          </a:p>
        </p:txBody>
      </p:sp>
      <p:sp>
        <p:nvSpPr>
          <p:cNvPr id="22531" name="Rectangle 5"/>
          <p:cNvSpPr>
            <a:spLocks noGrp="1" noChangeArrowheads="1"/>
          </p:cNvSpPr>
          <p:nvPr>
            <p:ph type="body" idx="1"/>
          </p:nvPr>
        </p:nvSpPr>
        <p:spPr/>
        <p:txBody>
          <a:bodyPr/>
          <a:lstStyle/>
          <a:p>
            <a:r>
              <a:rPr lang="en-US" altLang="en-US" b="1" dirty="0"/>
              <a:t>Duty </a:t>
            </a:r>
          </a:p>
          <a:p>
            <a:pPr lvl="1"/>
            <a:r>
              <a:rPr lang="en-US" altLang="en-US" dirty="0"/>
              <a:t>An obligation placed on individuals because of the law</a:t>
            </a:r>
          </a:p>
          <a:p>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endParaRPr lang="en-US" dirty="0"/>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6-</a:t>
            </a:r>
            <a:fld id="{C190533D-DECC-44DB-BC07-447F5F9293C2}" type="slidenum">
              <a:rPr lang="en-US" altLang="en-US" smtClean="0"/>
              <a:pPr/>
              <a:t>9</a:t>
            </a:fld>
            <a:endParaRPr lang="en-US" altLang="en-US" dirty="0"/>
          </a:p>
        </p:txBody>
      </p:sp>
    </p:spTree>
    <p:extLst>
      <p:ext uri="{BB962C8B-B14F-4D97-AF65-F5344CB8AC3E}">
        <p14:creationId xmlns:p14="http://schemas.microsoft.com/office/powerpoint/2010/main" val="35629180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Props1.xml><?xml version="1.0" encoding="utf-8"?>
<ds:datastoreItem xmlns:ds="http://schemas.openxmlformats.org/officeDocument/2006/customXml" ds:itemID="{28AEE981-44E4-4D30-AEC8-925DA9DE9EAF}"/>
</file>

<file path=customXml/itemProps2.xml><?xml version="1.0" encoding="utf-8"?>
<ds:datastoreItem xmlns:ds="http://schemas.openxmlformats.org/officeDocument/2006/customXml" ds:itemID="{D65CCC7C-8A55-4BA9-A360-5FDFC311EEC1}">
  <ds:schemaRefs>
    <ds:schemaRef ds:uri="http://schemas.microsoft.com/sharepoint/v3/contenttype/forms"/>
  </ds:schemaRefs>
</ds:datastoreItem>
</file>

<file path=customXml/itemProps3.xml><?xml version="1.0" encoding="utf-8"?>
<ds:datastoreItem xmlns:ds="http://schemas.openxmlformats.org/officeDocument/2006/customXml" ds:itemID="{72DBF87E-5147-4349-86FD-D9D1D5532EA6}">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docProps/app.xml><?xml version="1.0" encoding="utf-8"?>
<Properties xmlns="http://schemas.openxmlformats.org/officeDocument/2006/extended-properties" xmlns:vt="http://schemas.openxmlformats.org/officeDocument/2006/docPropsVTypes">
  <TotalTime>1974</TotalTime>
  <Words>4147</Words>
  <Application>Microsoft Office PowerPoint</Application>
  <PresentationFormat>Widescreen</PresentationFormat>
  <Paragraphs>333</Paragraphs>
  <Slides>41</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Calibri Light</vt:lpstr>
      <vt:lpstr>Wingdings</vt:lpstr>
      <vt:lpstr>Wingdings 3</vt:lpstr>
      <vt:lpstr>Office Theme</vt:lpstr>
      <vt:lpstr>Tort Law and Cybertorts</vt:lpstr>
      <vt:lpstr>Learning Objectives</vt:lpstr>
      <vt:lpstr>Learning Objectives</vt:lpstr>
      <vt:lpstr>Question</vt:lpstr>
      <vt:lpstr>Tort Law Defined</vt:lpstr>
      <vt:lpstr>Tort Law versus Criminal Law</vt:lpstr>
      <vt:lpstr>Respondeat Superior</vt:lpstr>
      <vt:lpstr>Question</vt:lpstr>
      <vt:lpstr>The Element of Duty</vt:lpstr>
      <vt:lpstr>Intentional Torts</vt:lpstr>
      <vt:lpstr>Intentional Torts</vt:lpstr>
      <vt:lpstr>Question</vt:lpstr>
      <vt:lpstr>Intentional Torts</vt:lpstr>
      <vt:lpstr>Intentional Torts</vt:lpstr>
      <vt:lpstr>Intentional Torts</vt:lpstr>
      <vt:lpstr>Civil Theft </vt:lpstr>
      <vt:lpstr>Intentional Torts – Invasion of Privacy</vt:lpstr>
      <vt:lpstr>Intentional Torts</vt:lpstr>
      <vt:lpstr>Intentional Torts</vt:lpstr>
      <vt:lpstr>The Elements of Negligence</vt:lpstr>
      <vt:lpstr>Question</vt:lpstr>
      <vt:lpstr>Question</vt:lpstr>
      <vt:lpstr>Defenses to Negligence</vt:lpstr>
      <vt:lpstr>Defenses to Negligence</vt:lpstr>
      <vt:lpstr>Strict Liability</vt:lpstr>
      <vt:lpstr>Strict Liability</vt:lpstr>
      <vt:lpstr>Cybertort</vt:lpstr>
      <vt:lpstr>Cybertorts</vt:lpstr>
      <vt:lpstr>Cybertorts</vt:lpstr>
      <vt:lpstr>Cybertorts</vt:lpstr>
      <vt:lpstr>Cyber-Invasion of Privacy: Privacy and Employees</vt:lpstr>
      <vt:lpstr>Cyber-Invasion of Privacy: Private Privacy and Public Privacy</vt:lpstr>
      <vt:lpstr>Cyber-Invasion of Privacy: Data Mining of Public Private Data</vt:lpstr>
      <vt:lpstr>Remedies for Torts</vt:lpstr>
      <vt:lpstr>Question</vt:lpstr>
      <vt:lpstr>Remedies for Torts</vt:lpstr>
      <vt:lpstr>Survival Statutes</vt:lpstr>
      <vt:lpstr>Wrongful Death Statutes</vt:lpstr>
      <vt:lpstr>The Tort Reform Movement</vt:lpstr>
      <vt:lpstr>Cultural Paradigms and Balance in Tort Law</vt:lpstr>
      <vt:lpstr>Sovereign Immunity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64</cp:revision>
  <dcterms:created xsi:type="dcterms:W3CDTF">2015-07-14T20:11:18Z</dcterms:created>
  <dcterms:modified xsi:type="dcterms:W3CDTF">2018-11-26T12:01:48Z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6758100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