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7"/>
  </p:notesMasterIdLst>
  <p:sldIdLst>
    <p:sldId id="256" r:id="rId5"/>
    <p:sldId id="259" r:id="rId6"/>
    <p:sldId id="260" r:id="rId7"/>
    <p:sldId id="261" r:id="rId8"/>
    <p:sldId id="262"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6" r:id="rId41"/>
    <p:sldId id="297" r:id="rId42"/>
    <p:sldId id="298" r:id="rId43"/>
    <p:sldId id="311" r:id="rId44"/>
    <p:sldId id="310" r:id="rId45"/>
    <p:sldId id="299" r:id="rId46"/>
    <p:sldId id="300" r:id="rId47"/>
    <p:sldId id="301" r:id="rId48"/>
    <p:sldId id="302" r:id="rId49"/>
    <p:sldId id="303" r:id="rId50"/>
    <p:sldId id="304" r:id="rId51"/>
    <p:sldId id="305" r:id="rId52"/>
    <p:sldId id="306" r:id="rId53"/>
    <p:sldId id="307" r:id="rId54"/>
    <p:sldId id="308" r:id="rId55"/>
    <p:sldId id="309"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3" clrIdx="0">
    <p:extLst>
      <p:ext uri="{19B8F6BF-5375-455C-9EA6-DF929625EA0E}">
        <p15:presenceInfo xmlns:p15="http://schemas.microsoft.com/office/powerpoint/2012/main" userId="Anshita" providerId="None"/>
      </p:ext>
    </p:extLst>
  </p:cmAuthor>
  <p:cmAuthor id="2" name="ansrsource" initials="ansr" lastIdx="1" clrIdx="1">
    <p:extLst>
      <p:ext uri="{19B8F6BF-5375-455C-9EA6-DF929625EA0E}">
        <p15:presenceInfo xmlns:p15="http://schemas.microsoft.com/office/powerpoint/2012/main" userId="ansrsourc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1633" autoAdjust="0"/>
  </p:normalViewPr>
  <p:slideViewPr>
    <p:cSldViewPr snapToGrid="0">
      <p:cViewPr varScale="1">
        <p:scale>
          <a:sx n="52" d="100"/>
          <a:sy n="52" d="100"/>
        </p:scale>
        <p:origin x="1380" y="6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11/27/2018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11CC480-6815-4263-AD83-2B5BB3AA92A4}" type="slidenum">
              <a:rPr lang="en-US" altLang="en-US"/>
              <a:pPr eaLnBrk="1" hangingPunct="1"/>
              <a:t>2</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543010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5B6083D-ED0C-4375-A728-3AC8539A45A6}" type="slidenum">
              <a:rPr lang="en-US" altLang="en-US"/>
              <a:pPr eaLnBrk="1" hangingPunct="1"/>
              <a:t>14</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motive. See next slide.</a:t>
            </a:r>
          </a:p>
        </p:txBody>
      </p:sp>
    </p:spTree>
    <p:extLst>
      <p:ext uri="{BB962C8B-B14F-4D97-AF65-F5344CB8AC3E}">
        <p14:creationId xmlns:p14="http://schemas.microsoft.com/office/powerpoint/2010/main" val="4051171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8CD6161-6B0A-479F-97DE-0B304A6DC3CE}" type="slidenum">
              <a:rPr lang="en-US" altLang="en-US"/>
              <a:pPr eaLnBrk="1" hangingPunct="1"/>
              <a:t>17</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Assign a research paper on crimes involving families. Each student should choose a specific topic, such as battery, child abuse, kidnapping, spousal rape, or elder abuse. Students should investigate the psychological profile of typical abusers, theories about what motivates such crimes, and how they can be prevented. Have students also examine the legal recourse that family members have in situations of abuse.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12540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p:spPr>
        <p:txBody>
          <a:bodyPr/>
          <a:lstStyle/>
          <a:p>
            <a:r>
              <a:rPr lang="en-US" altLang="en-US" dirty="0">
                <a:latin typeface="Arial" panose="020B0604020202020204" pitchFamily="34" charset="0"/>
              </a:rPr>
              <a:t>Those experts who believe in </a:t>
            </a:r>
            <a:r>
              <a:rPr lang="en-US" altLang="en-US" i="1" dirty="0">
                <a:latin typeface="Arial" panose="020B0604020202020204" pitchFamily="34" charset="0"/>
              </a:rPr>
              <a:t>deterrence </a:t>
            </a:r>
            <a:r>
              <a:rPr lang="en-US" altLang="en-US" dirty="0">
                <a:latin typeface="Arial" panose="020B0604020202020204" pitchFamily="34" charset="0"/>
              </a:rPr>
              <a:t>advocate long and difficult prison sentences so that other people in society are dissuaded from committing similar offenses and thus suffering the same fate. Those who support the theory of </a:t>
            </a:r>
            <a:r>
              <a:rPr lang="en-US" altLang="en-US" i="1" dirty="0">
                <a:latin typeface="Arial" panose="020B0604020202020204" pitchFamily="34" charset="0"/>
              </a:rPr>
              <a:t>education </a:t>
            </a:r>
            <a:r>
              <a:rPr lang="en-US" altLang="en-US" dirty="0">
                <a:latin typeface="Arial" panose="020B0604020202020204" pitchFamily="34" charset="0"/>
              </a:rPr>
              <a:t>say that the criminal process should be presented in a public way so that the public will learn the difference between acceptable and unacceptable behavior. Finally, those who believe in </a:t>
            </a:r>
            <a:r>
              <a:rPr lang="en-US" altLang="en-US" i="1" dirty="0">
                <a:latin typeface="Arial" panose="020B0604020202020204" pitchFamily="34" charset="0"/>
              </a:rPr>
              <a:t>retribution </a:t>
            </a:r>
            <a:r>
              <a:rPr lang="en-US" altLang="en-US" dirty="0">
                <a:latin typeface="Arial" panose="020B0604020202020204" pitchFamily="34" charset="0"/>
              </a:rPr>
              <a:t>are convinced that it does society good to seek revenge against those who have disrupted the smooth running of the social system.</a:t>
            </a:r>
          </a:p>
        </p:txBody>
      </p:sp>
      <p:sp>
        <p:nvSpPr>
          <p:cNvPr id="78852"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888EF06-BCDF-448F-9A69-6AC9E24E893B}" type="slidenum">
              <a:rPr lang="en-US" altLang="en-US"/>
              <a:pPr eaLnBrk="1" hangingPunct="1"/>
              <a:t>18</a:t>
            </a:fld>
            <a:endParaRPr lang="en-US" altLang="en-US" dirty="0"/>
          </a:p>
        </p:txBody>
      </p:sp>
    </p:spTree>
    <p:extLst>
      <p:ext uri="{BB962C8B-B14F-4D97-AF65-F5344CB8AC3E}">
        <p14:creationId xmlns:p14="http://schemas.microsoft.com/office/powerpoint/2010/main" val="3287497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Those experts who believe in prevention support long sentences in unpleasant prisons so that criminal defendants will abandon their criminal careers. Those who support restraint believe that criminal defendants should be incarcerated or even executed for capital offenses to prevent them from ever committing that crime—or any crime, for that matter—ever again. Finally, those who support the theory of rehabilitation say that convicted defendants ought to be given the opportunity to reform their conduct, restructure their lives, and start over.</a:t>
            </a:r>
          </a:p>
        </p:txBody>
      </p:sp>
      <p:sp>
        <p:nvSpPr>
          <p:cNvPr id="4" name="Slide Number Placeholder 3"/>
          <p:cNvSpPr>
            <a:spLocks noGrp="1"/>
          </p:cNvSpPr>
          <p:nvPr>
            <p:ph type="sldNum" sz="quarter" idx="10"/>
          </p:nvPr>
        </p:nvSpPr>
        <p:spPr/>
        <p:txBody>
          <a:bodyPr/>
          <a:lstStyle/>
          <a:p>
            <a:fld id="{5B1CC8F4-5623-496C-8F2C-A5D22BD68D8F}" type="slidenum">
              <a:rPr lang="en-US" smtClean="0"/>
              <a:t>19</a:t>
            </a:fld>
            <a:endParaRPr lang="en-US" dirty="0"/>
          </a:p>
        </p:txBody>
      </p:sp>
    </p:spTree>
    <p:extLst>
      <p:ext uri="{BB962C8B-B14F-4D97-AF65-F5344CB8AC3E}">
        <p14:creationId xmlns:p14="http://schemas.microsoft.com/office/powerpoint/2010/main" val="2869070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p:spPr>
        <p:txBody>
          <a:bodyPr/>
          <a:lstStyle/>
          <a:p>
            <a:r>
              <a:rPr lang="en-US" altLang="en-US" dirty="0">
                <a:latin typeface="Arial" panose="020B0604020202020204" pitchFamily="34" charset="0"/>
              </a:rPr>
              <a:t>Aggravating circumstances are those that involve offenses so appalling that the death penalty is clearly warranted. In most jurisdictions the list of aggravating circumstances looks like this: (a) the assassination of the president, the vice president, the governor, or the lieutenant governor of the state; (b) a murder for hire; (c) a murder committed to escape detection, apprehension, trial, or punishment; (d) a murder committed while the offender was in detention; (e) a murder by a convicted murderer; (f) a murder of a law enforcement officer; (g) a murder of a witness against the offender; (h) a murder of a child under 13 years of age; or (i) a murder during the commission of a felony.</a:t>
            </a:r>
          </a:p>
        </p:txBody>
      </p:sp>
      <p:sp>
        <p:nvSpPr>
          <p:cNvPr id="79876"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FC05E75-C703-4644-8CF2-76DE887D0FB3}" type="slidenum">
              <a:rPr lang="en-US" altLang="en-US"/>
              <a:pPr eaLnBrk="1" hangingPunct="1"/>
              <a:t>20</a:t>
            </a:fld>
            <a:endParaRPr lang="en-US" altLang="en-US" dirty="0"/>
          </a:p>
        </p:txBody>
      </p:sp>
    </p:spTree>
    <p:extLst>
      <p:ext uri="{BB962C8B-B14F-4D97-AF65-F5344CB8AC3E}">
        <p14:creationId xmlns:p14="http://schemas.microsoft.com/office/powerpoint/2010/main" val="547390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71C0BB3-8E0C-426F-AFE2-4CBC4A64880B}" type="slidenum">
              <a:rPr lang="en-US" altLang="en-US"/>
              <a:pPr eaLnBrk="1" hangingPunct="1"/>
              <a:t>21</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Homicide, suicide, and infanticide all employ the suffix </a:t>
            </a:r>
            <a:r>
              <a:rPr lang="en-US" altLang="en-US" i="1" dirty="0">
                <a:latin typeface="Arial" panose="020B0604020202020204" pitchFamily="34" charset="0"/>
              </a:rPr>
              <a:t>-cide</a:t>
            </a:r>
            <a:r>
              <a:rPr lang="en-US" altLang="en-US" dirty="0">
                <a:latin typeface="Arial" panose="020B0604020202020204" pitchFamily="34" charset="0"/>
              </a:rPr>
              <a:t>, from the Latin verb </a:t>
            </a:r>
            <a:r>
              <a:rPr lang="en-US" altLang="en-US" i="1" dirty="0" err="1">
                <a:latin typeface="Arial" panose="020B0604020202020204" pitchFamily="34" charset="0"/>
              </a:rPr>
              <a:t>caedere</a:t>
            </a:r>
            <a:r>
              <a:rPr lang="en-US" altLang="en-US" i="1" dirty="0">
                <a:latin typeface="Arial" panose="020B0604020202020204" pitchFamily="34" charset="0"/>
              </a:rPr>
              <a:t>, </a:t>
            </a:r>
            <a:r>
              <a:rPr lang="en-US" altLang="en-US" dirty="0">
                <a:latin typeface="Arial" panose="020B0604020202020204" pitchFamily="34" charset="0"/>
              </a:rPr>
              <a:t>meaning “to cut, strike, or kill,” which is akin to the Middle High German </a:t>
            </a:r>
            <a:r>
              <a:rPr lang="en-US" altLang="en-US" i="1" dirty="0" err="1">
                <a:latin typeface="Arial" panose="020B0604020202020204" pitchFamily="34" charset="0"/>
              </a:rPr>
              <a:t>heie</a:t>
            </a:r>
            <a:r>
              <a:rPr lang="en-US" altLang="en-US" i="1" dirty="0">
                <a:latin typeface="Arial" panose="020B0604020202020204" pitchFamily="34" charset="0"/>
              </a:rPr>
              <a:t>, </a:t>
            </a:r>
            <a:r>
              <a:rPr lang="en-US" altLang="en-US" dirty="0">
                <a:latin typeface="Arial" panose="020B0604020202020204" pitchFamily="34" charset="0"/>
              </a:rPr>
              <a:t>meaning </a:t>
            </a:r>
            <a:r>
              <a:rPr lang="en-US" altLang="en-US" i="1" dirty="0">
                <a:latin typeface="Arial" panose="020B0604020202020204" pitchFamily="34" charset="0"/>
              </a:rPr>
              <a:t>mallet</a:t>
            </a:r>
            <a:r>
              <a:rPr lang="en-US" altLang="en-US"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77971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674BECF-F3E5-43EC-8534-23E70690323F}" type="slidenum">
              <a:rPr lang="en-US" altLang="en-US"/>
              <a:pPr eaLnBrk="1" hangingPunct="1"/>
              <a:t>22</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992143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3D66E7-DF51-42B4-B16A-7FA28DB89C48}" type="slidenum">
              <a:rPr lang="en-US" altLang="en-US"/>
              <a:pPr eaLnBrk="1" hangingPunct="1"/>
              <a:t>24</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Most large buildings during the Middle Ages were fortified with moats and iron bars to protect the inhabitants from thieves. The word </a:t>
            </a:r>
            <a:r>
              <a:rPr lang="en-US" altLang="en-US" i="1" dirty="0">
                <a:latin typeface="Arial" panose="020B0604020202020204" pitchFamily="34" charset="0"/>
              </a:rPr>
              <a:t>burglar </a:t>
            </a:r>
            <a:r>
              <a:rPr lang="en-US" altLang="en-US" dirty="0">
                <a:latin typeface="Arial" panose="020B0604020202020204" pitchFamily="34" charset="0"/>
              </a:rPr>
              <a:t>comes from the Latin </a:t>
            </a:r>
            <a:r>
              <a:rPr lang="en-US" altLang="en-US" i="1" dirty="0">
                <a:latin typeface="Arial" panose="020B0604020202020204" pitchFamily="34" charset="0"/>
              </a:rPr>
              <a:t>burgus</a:t>
            </a:r>
            <a:r>
              <a:rPr lang="en-US" altLang="en-US" dirty="0">
                <a:latin typeface="Arial" panose="020B0604020202020204" pitchFamily="34" charset="0"/>
              </a:rPr>
              <a:t>, meaning </a:t>
            </a:r>
            <a:r>
              <a:rPr lang="en-US" altLang="en-US" i="1" dirty="0">
                <a:latin typeface="Arial" panose="020B0604020202020204" pitchFamily="34" charset="0"/>
              </a:rPr>
              <a:t>fortified place</a:t>
            </a:r>
            <a:r>
              <a:rPr lang="en-US" altLang="en-US" dirty="0">
                <a:latin typeface="Arial" panose="020B0604020202020204" pitchFamily="34" charset="0"/>
              </a:rPr>
              <a:t>, and </a:t>
            </a:r>
            <a:r>
              <a:rPr lang="en-US" altLang="en-US" i="1" dirty="0">
                <a:latin typeface="Arial" panose="020B0604020202020204" pitchFamily="34" charset="0"/>
              </a:rPr>
              <a:t>latro</a:t>
            </a:r>
            <a:r>
              <a:rPr lang="en-US" altLang="en-US" dirty="0">
                <a:latin typeface="Arial" panose="020B0604020202020204" pitchFamily="34" charset="0"/>
              </a:rPr>
              <a:t>, meaning </a:t>
            </a:r>
            <a:r>
              <a:rPr lang="en-US" altLang="en-US" i="1" dirty="0">
                <a:latin typeface="Arial" panose="020B0604020202020204" pitchFamily="34" charset="0"/>
              </a:rPr>
              <a:t>thief</a:t>
            </a:r>
            <a:r>
              <a:rPr lang="en-US" altLang="en-US"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111125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DEA797-0AF3-439C-9251-0F9A0FFCD1BE}" type="slidenum">
              <a:rPr lang="en-US" altLang="en-US"/>
              <a:pPr eaLnBrk="1" hangingPunct="1"/>
              <a:t>25</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132069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ADAD72-8268-4FEB-918B-38D13C515C7F}" type="slidenum">
              <a:rPr lang="en-US" altLang="en-US"/>
              <a:pPr eaLnBrk="1" hangingPunct="1"/>
              <a:t>28</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forgery. See slide 5-30.</a:t>
            </a:r>
          </a:p>
        </p:txBody>
      </p:sp>
    </p:spTree>
    <p:extLst>
      <p:ext uri="{BB962C8B-B14F-4D97-AF65-F5344CB8AC3E}">
        <p14:creationId xmlns:p14="http://schemas.microsoft.com/office/powerpoint/2010/main" val="4183127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EE98C6-83A2-47A1-99F0-6B3A48F10C4B}" type="slidenum">
              <a:rPr lang="en-US" altLang="en-US"/>
              <a:pPr eaLnBrk="1" hangingPunct="1"/>
              <a:t>4</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 term </a:t>
            </a:r>
            <a:r>
              <a:rPr lang="en-US" altLang="en-US" i="1" dirty="0">
                <a:latin typeface="Arial" panose="020B0604020202020204" pitchFamily="34" charset="0"/>
              </a:rPr>
              <a:t>outlaw </a:t>
            </a:r>
            <a:r>
              <a:rPr lang="en-US" altLang="en-US" dirty="0">
                <a:latin typeface="Arial" panose="020B0604020202020204" pitchFamily="34" charset="0"/>
              </a:rPr>
              <a:t>dates back to Anglo-Saxon times, when it was used to refer to criminals who were stripped of their privileges of citizenship and deprived of all protection by the law. An outlaw’s property was given to the king, and no matter what injury the outlaw might suffer, he or she had no legal redress. Mobs often made a sport of catching and killing outlaws; so an outlaw usually fled from civilization, often into desolate forests to join other outlaws. Some bands of outlaws became professional robbers to survive. Because of the violence and crime credited to outlaws, the term has come to stand for any criminal not yet detained by authorities.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599442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2A649D-AE79-401F-8634-44A37329727B}" type="slidenum">
              <a:rPr lang="en-US" altLang="en-US"/>
              <a:pPr eaLnBrk="1" hangingPunct="1"/>
              <a:t>30</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Roman slaves accused of forgery received the death penalty.</a:t>
            </a:r>
          </a:p>
          <a:p>
            <a:endParaRPr lang="en-US" altLang="en-US" dirty="0">
              <a:latin typeface="Arial" panose="020B0604020202020204" pitchFamily="34" charset="0"/>
            </a:endParaRPr>
          </a:p>
          <a:p>
            <a:r>
              <a:rPr lang="en-US" altLang="en-US" b="1" dirty="0">
                <a:latin typeface="Arial" panose="020B0604020202020204" pitchFamily="34" charset="0"/>
              </a:rPr>
              <a:t>Cross-Cultural Notes </a:t>
            </a:r>
          </a:p>
          <a:p>
            <a:r>
              <a:rPr lang="en-US" altLang="en-US" dirty="0">
                <a:latin typeface="Arial" panose="020B0604020202020204" pitchFamily="34" charset="0"/>
              </a:rPr>
              <a:t>Bribery is part of nearly every culture, and there is a word for it in most languages. </a:t>
            </a:r>
          </a:p>
          <a:p>
            <a:r>
              <a:rPr lang="en-US" altLang="en-US" dirty="0">
                <a:latin typeface="Arial" panose="020B0604020202020204" pitchFamily="34" charset="0"/>
              </a:rPr>
              <a:t>The following is a list of some of the words for bribery in other countries:</a:t>
            </a:r>
          </a:p>
          <a:p>
            <a:r>
              <a:rPr lang="en-US" altLang="en-US" dirty="0">
                <a:latin typeface="Arial" panose="020B0604020202020204" pitchFamily="34" charset="0"/>
              </a:rPr>
              <a:t>Egypt—</a:t>
            </a:r>
            <a:r>
              <a:rPr lang="en-US" altLang="en-US" i="1" dirty="0">
                <a:latin typeface="Arial" panose="020B0604020202020204" pitchFamily="34" charset="0"/>
              </a:rPr>
              <a:t>baksheesh</a:t>
            </a:r>
            <a:endParaRPr lang="en-US" altLang="en-US" dirty="0">
              <a:latin typeface="Arial" panose="020B0604020202020204" pitchFamily="34" charset="0"/>
            </a:endParaRPr>
          </a:p>
          <a:p>
            <a:r>
              <a:rPr lang="en-US" altLang="en-US" dirty="0">
                <a:latin typeface="Arial" panose="020B0604020202020204" pitchFamily="34" charset="0"/>
              </a:rPr>
              <a:t>France—</a:t>
            </a:r>
            <a:r>
              <a:rPr lang="en-US" altLang="en-US" i="1" dirty="0">
                <a:latin typeface="Arial" panose="020B0604020202020204" pitchFamily="34" charset="0"/>
              </a:rPr>
              <a:t>pot au vin</a:t>
            </a:r>
            <a:endParaRPr lang="en-US" altLang="en-US" dirty="0">
              <a:latin typeface="Arial" panose="020B0604020202020204" pitchFamily="34" charset="0"/>
            </a:endParaRPr>
          </a:p>
          <a:p>
            <a:r>
              <a:rPr lang="en-US" altLang="en-US" dirty="0">
                <a:latin typeface="Arial" panose="020B0604020202020204" pitchFamily="34" charset="0"/>
              </a:rPr>
              <a:t>Honduras— </a:t>
            </a:r>
            <a:r>
              <a:rPr lang="en-US" altLang="en-US" i="1" dirty="0" err="1">
                <a:latin typeface="Arial" panose="020B0604020202020204" pitchFamily="34" charset="0"/>
              </a:rPr>
              <a:t>pajada</a:t>
            </a:r>
            <a:endParaRPr lang="en-US" altLang="en-US" dirty="0">
              <a:latin typeface="Arial" panose="020B0604020202020204" pitchFamily="34" charset="0"/>
            </a:endParaRPr>
          </a:p>
          <a:p>
            <a:r>
              <a:rPr lang="en-US" altLang="en-US" dirty="0">
                <a:latin typeface="Arial" panose="020B0604020202020204" pitchFamily="34" charset="0"/>
              </a:rPr>
              <a:t>Indonesia— </a:t>
            </a:r>
            <a:r>
              <a:rPr lang="en-US" altLang="en-US" i="1" dirty="0" err="1">
                <a:latin typeface="Arial" panose="020B0604020202020204" pitchFamily="34" charset="0"/>
              </a:rPr>
              <a:t>uong</a:t>
            </a:r>
            <a:r>
              <a:rPr lang="en-US" altLang="en-US" i="1" dirty="0">
                <a:latin typeface="Arial" panose="020B0604020202020204" pitchFamily="34" charset="0"/>
              </a:rPr>
              <a:t> </a:t>
            </a:r>
            <a:r>
              <a:rPr lang="en-US" altLang="en-US" i="1" dirty="0" err="1">
                <a:latin typeface="Arial" panose="020B0604020202020204" pitchFamily="34" charset="0"/>
              </a:rPr>
              <a:t>sogok</a:t>
            </a:r>
            <a:endParaRPr lang="en-US" altLang="en-US" dirty="0">
              <a:latin typeface="Arial" panose="020B0604020202020204" pitchFamily="34" charset="0"/>
            </a:endParaRPr>
          </a:p>
          <a:p>
            <a:r>
              <a:rPr lang="en-US" altLang="en-US" dirty="0">
                <a:latin typeface="Arial" panose="020B0604020202020204" pitchFamily="34" charset="0"/>
              </a:rPr>
              <a:t>Iran—</a:t>
            </a:r>
            <a:r>
              <a:rPr lang="en-US" altLang="en-US" i="1" dirty="0" err="1">
                <a:latin typeface="Arial" panose="020B0604020202020204" pitchFamily="34" charset="0"/>
              </a:rPr>
              <a:t>roshveh</a:t>
            </a:r>
            <a:endParaRPr lang="en-US" altLang="en-US" dirty="0">
              <a:latin typeface="Arial" panose="020B0604020202020204" pitchFamily="34" charset="0"/>
            </a:endParaRPr>
          </a:p>
          <a:p>
            <a:r>
              <a:rPr lang="en-US" altLang="en-US" dirty="0">
                <a:latin typeface="Arial" panose="020B0604020202020204" pitchFamily="34" charset="0"/>
              </a:rPr>
              <a:t>Mexico—</a:t>
            </a:r>
            <a:r>
              <a:rPr lang="en-US" altLang="en-US" i="1" dirty="0" err="1">
                <a:latin typeface="Arial" panose="020B0604020202020204" pitchFamily="34" charset="0"/>
              </a:rPr>
              <a:t>mordida</a:t>
            </a:r>
            <a:endParaRPr lang="en-US" altLang="en-US" dirty="0">
              <a:latin typeface="Arial" panose="020B0604020202020204" pitchFamily="34" charset="0"/>
            </a:endParaRPr>
          </a:p>
          <a:p>
            <a:r>
              <a:rPr lang="en-US" altLang="en-US" dirty="0">
                <a:latin typeface="Arial" panose="020B0604020202020204" pitchFamily="34" charset="0"/>
              </a:rPr>
              <a:t>Nigeria—</a:t>
            </a:r>
            <a:r>
              <a:rPr lang="en-US" altLang="en-US" i="1" dirty="0">
                <a:latin typeface="Arial" panose="020B0604020202020204" pitchFamily="34" charset="0"/>
              </a:rPr>
              <a:t>dash</a:t>
            </a:r>
            <a:endParaRPr lang="en-US" altLang="en-US" dirty="0">
              <a:latin typeface="Arial" panose="020B0604020202020204" pitchFamily="34" charset="0"/>
            </a:endParaRPr>
          </a:p>
          <a:p>
            <a:r>
              <a:rPr lang="en-US" altLang="en-US" dirty="0">
                <a:latin typeface="Arial" panose="020B0604020202020204" pitchFamily="34" charset="0"/>
              </a:rPr>
              <a:t>Peru—</a:t>
            </a:r>
            <a:r>
              <a:rPr lang="en-US" altLang="en-US" i="1" dirty="0" err="1">
                <a:latin typeface="Arial" panose="020B0604020202020204" pitchFamily="34" charset="0"/>
              </a:rPr>
              <a:t>coima</a:t>
            </a:r>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2802719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290D9F-0C2E-45D2-9676-73E2C5405B4C}" type="slidenum">
              <a:rPr lang="en-US" altLang="en-US"/>
              <a:pPr eaLnBrk="1" hangingPunct="1"/>
              <a:t>32</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The provisions of RICO can give rise not only to criminal charges but also to civil liability. Thus, it is not uncommon for individuals to seek damages in lawsuits filed against corporations that have violated RICO.</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153298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F80C54-540D-4D14-8494-24595C0DD4C3}" type="slidenum">
              <a:rPr lang="en-US" altLang="en-US"/>
              <a:pPr eaLnBrk="1" hangingPunct="1"/>
              <a:t>36</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In effect, in one single stroke, this strategy incorporates the rest of the criminal code into this one crime, making it an offense to use a computer to commit any other crime in the code. In a state that takes this approach, all criminal statutes, especially those pertaining to fraud, embezzlement, blackmail, and theft, become part of this one crime known as cyber-trespass.</a:t>
            </a:r>
          </a:p>
        </p:txBody>
      </p:sp>
    </p:spTree>
    <p:extLst>
      <p:ext uri="{BB962C8B-B14F-4D97-AF65-F5344CB8AC3E}">
        <p14:creationId xmlns:p14="http://schemas.microsoft.com/office/powerpoint/2010/main" val="41407991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33A19E-1286-4831-A395-A487683E1F13}" type="slidenum">
              <a:rPr lang="en-US" altLang="en-US"/>
              <a:pPr eaLnBrk="1" hangingPunct="1"/>
              <a:t>37</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Cyber-stalkers usually target vulnerable individuals who may be searching for a genuine connection on the Internet. Minors are often targeted by cyber-stalkers. After gaining the trust of the minor or other innocent victim, the cyber-stalker arranges a meeting so that he or she can take advantage of the innocent party.</a:t>
            </a:r>
          </a:p>
        </p:txBody>
      </p:sp>
    </p:spTree>
    <p:extLst>
      <p:ext uri="{BB962C8B-B14F-4D97-AF65-F5344CB8AC3E}">
        <p14:creationId xmlns:p14="http://schemas.microsoft.com/office/powerpoint/2010/main" val="12142580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both situations, cyber-criminals send out messages at random, sometimes targeting a particular city, profession, or exchange number, and sometimes using a particular phone list purchased or obtained illegally from an institution like a savings and loan, a credit card company, or a department store. The messages will warn the recipients that their credit card information needs to be updated or that their account is overdrawn, prompting the victims to contact a number or to access an Internet site. The victims then provide private information such as account numbers, PINs, passwords, and so on. These confidential numbers and passwords are used to infiltrate the victim’s financial records, credit card accounts, debit card records, and so on.</a:t>
            </a:r>
          </a:p>
        </p:txBody>
      </p:sp>
      <p:sp>
        <p:nvSpPr>
          <p:cNvPr id="4" name="Slide Number Placeholder 3"/>
          <p:cNvSpPr>
            <a:spLocks noGrp="1"/>
          </p:cNvSpPr>
          <p:nvPr>
            <p:ph type="sldNum" sz="quarter" idx="10"/>
          </p:nvPr>
        </p:nvSpPr>
        <p:spPr/>
        <p:txBody>
          <a:bodyPr/>
          <a:lstStyle/>
          <a:p>
            <a:fld id="{5B1CC8F4-5623-496C-8F2C-A5D22BD68D8F}" type="slidenum">
              <a:rPr lang="en-US" smtClean="0"/>
              <a:t>44</a:t>
            </a:fld>
            <a:endParaRPr lang="en-US" dirty="0"/>
          </a:p>
        </p:txBody>
      </p:sp>
    </p:spTree>
    <p:extLst>
      <p:ext uri="{BB962C8B-B14F-4D97-AF65-F5344CB8AC3E}">
        <p14:creationId xmlns:p14="http://schemas.microsoft.com/office/powerpoint/2010/main" val="19104591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08A309-2013-4111-954A-67E68AA7ADC6}" type="slidenum">
              <a:rPr lang="en-US" altLang="en-US"/>
              <a:pPr eaLnBrk="1" hangingPunct="1"/>
              <a:t>45</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Examples of cyber-infrastructure are the power grid, the air traffic control system, water and sanitation plants, ground transportation systems, the nation’s stock exchanges, the banking system, or the national defense system.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205977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E9E289-0C4F-4984-A12C-918F6FD10AB8}" type="slidenum">
              <a:rPr lang="en-US" altLang="en-US"/>
              <a:pPr eaLnBrk="1" hangingPunct="1"/>
              <a:t>46</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Often cyber-vandalism is used to cripple a business as a form of revenge for real or imagined wrongs, to exercise power over a business, or to hurt the owner of a business.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240557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60A388-422B-4ED5-89D6-0D667F046ED5}" type="slidenum">
              <a:rPr lang="en-US" altLang="en-US"/>
              <a:pPr eaLnBrk="1" hangingPunct="1"/>
              <a:t>47</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3864457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A0F8A4-1B3F-4A69-B0CA-A4904BE16374}" type="slidenum">
              <a:rPr lang="en-US" altLang="en-US"/>
              <a:pPr eaLnBrk="1" hangingPunct="1"/>
              <a:t>50</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There have been a number of controversial cases in the United States involving the insanity defense. One of the first examples to spur national debate was in the trial of John W. Hinckley Jr., who tried to assassinate President Ronald Reagan in 1981.</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076712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64ED39A-A6EF-4B73-9830-9F207B307A88}" type="slidenum">
              <a:rPr lang="en-US" altLang="en-US"/>
              <a:pPr eaLnBrk="1" hangingPunct="1"/>
              <a:t>51</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entrapment. See next slide.</a:t>
            </a:r>
          </a:p>
        </p:txBody>
      </p:sp>
    </p:spTree>
    <p:extLst>
      <p:ext uri="{BB962C8B-B14F-4D97-AF65-F5344CB8AC3E}">
        <p14:creationId xmlns:p14="http://schemas.microsoft.com/office/powerpoint/2010/main" val="861702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C71017-4300-4C1A-8F54-7BC7750D23F4}" type="slidenum">
              <a:rPr lang="en-US" altLang="en-US"/>
              <a:pPr eaLnBrk="1" hangingPunct="1"/>
              <a:t>7</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An ancient Anglo-Saxon pledging system for preventing crime still existed in seventeenth-century England and was probably the origin of the modern system of posting bond in the United States. A person guilty or suspected of a crime was required to make a pledge of good behavior to the court. The pledge usually required a person to appear at a later court date, when it would be determined if the conditions for good behavior had been met. If not, the criminal would be fined.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61147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B8264B-E575-457E-AA78-148DA86100A5}" type="slidenum">
              <a:rPr lang="en-US" altLang="en-US"/>
              <a:pPr eaLnBrk="1" hangingPunct="1"/>
              <a:t>52</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An investigation conducted by the FBI in 1978–1980 spurred public debate about the question of entrapment. The result of the investigation was the conviction of seven members of Congress and five other public officials for conspiracy, bribery, and other charges. FBI agents impersonating an Arab sheikh and other high-ranking officers offered bribes in return for special favors. Their encounters were recorded on videotape. In 1982, a Senate panel criticized the FBI’s handling of the investigation but found that no civil rights had been violated.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02367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7186A0-9A28-4032-94C0-341481101CCC}" type="slidenum">
              <a:rPr lang="en-US" altLang="en-US"/>
              <a:pPr eaLnBrk="1" hangingPunct="1"/>
              <a:t>8</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felony. See next slide.</a:t>
            </a:r>
          </a:p>
        </p:txBody>
      </p:sp>
    </p:spTree>
    <p:extLst>
      <p:ext uri="{BB962C8B-B14F-4D97-AF65-F5344CB8AC3E}">
        <p14:creationId xmlns:p14="http://schemas.microsoft.com/office/powerpoint/2010/main" val="930147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3F1453-3432-45D1-8717-A764C40579DD}" type="slidenum">
              <a:rPr lang="en-US" altLang="en-US"/>
              <a:pPr eaLnBrk="1" hangingPunct="1"/>
              <a:t>9</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The word </a:t>
            </a:r>
            <a:r>
              <a:rPr lang="en-US" altLang="en-US" i="1" dirty="0">
                <a:latin typeface="Arial" panose="020B0604020202020204" pitchFamily="34" charset="0"/>
              </a:rPr>
              <a:t>capital </a:t>
            </a:r>
            <a:r>
              <a:rPr lang="en-US" altLang="en-US" dirty="0">
                <a:latin typeface="Arial" panose="020B0604020202020204" pitchFamily="34" charset="0"/>
              </a:rPr>
              <a:t>derives from the Latin </a:t>
            </a:r>
            <a:r>
              <a:rPr lang="en-US" altLang="en-US" i="1" dirty="0">
                <a:latin typeface="Arial" panose="020B0604020202020204" pitchFamily="34" charset="0"/>
              </a:rPr>
              <a:t>caput , </a:t>
            </a:r>
            <a:r>
              <a:rPr lang="en-US" altLang="en-US" dirty="0">
                <a:latin typeface="Arial" panose="020B0604020202020204" pitchFamily="34" charset="0"/>
              </a:rPr>
              <a:t>meaning </a:t>
            </a:r>
            <a:r>
              <a:rPr lang="en-US" altLang="en-US" i="1" dirty="0">
                <a:latin typeface="Arial" panose="020B0604020202020204" pitchFamily="34" charset="0"/>
              </a:rPr>
              <a:t>head. </a:t>
            </a:r>
            <a:r>
              <a:rPr lang="en-US" altLang="en-US" dirty="0">
                <a:latin typeface="Arial" panose="020B0604020202020204" pitchFamily="34" charset="0"/>
              </a:rPr>
              <a:t>Capital crimes in British law were usually crimes for which the criminal had his or her head chopped off.</a:t>
            </a:r>
          </a:p>
          <a:p>
            <a:r>
              <a:rPr lang="en-US" altLang="en-US" dirty="0">
                <a:latin typeface="Arial" panose="020B0604020202020204" pitchFamily="34" charset="0"/>
              </a:rPr>
              <a:t>The first recorded use of the word </a:t>
            </a:r>
            <a:r>
              <a:rPr lang="en-US" altLang="en-US" i="1" dirty="0">
                <a:latin typeface="Arial" panose="020B0604020202020204" pitchFamily="34" charset="0"/>
              </a:rPr>
              <a:t>capital </a:t>
            </a:r>
            <a:r>
              <a:rPr lang="en-US" altLang="en-US" dirty="0">
                <a:latin typeface="Arial" panose="020B0604020202020204" pitchFamily="34" charset="0"/>
              </a:rPr>
              <a:t>appeared in a 1493 document: “To have capytal sentence &amp; be beheaded.” The term </a:t>
            </a:r>
            <a:r>
              <a:rPr lang="en-US" altLang="en-US" i="1" dirty="0">
                <a:latin typeface="Arial" panose="020B0604020202020204" pitchFamily="34" charset="0"/>
              </a:rPr>
              <a:t>capital punishment </a:t>
            </a:r>
            <a:r>
              <a:rPr lang="en-US" altLang="en-US" dirty="0">
                <a:latin typeface="Arial" panose="020B0604020202020204" pitchFamily="34" charset="0"/>
              </a:rPr>
              <a:t>was used about a century later in a declaration that commoners sentenced to death would be hanged, and nobles sentenced to death would have their heads chopped off.</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64918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failure to act, an omission, or the outright refusal to act may be considered criminal. Generally, however, an omission must be coupled with a legally imposed duty.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general, a crime cannot be committed unless the criminal act named in the statute is performed with the required state of mind.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5B1CC8F4-5623-496C-8F2C-A5D22BD68D8F}" type="slidenum">
              <a:rPr lang="en-US" smtClean="0"/>
              <a:t>10</a:t>
            </a:fld>
            <a:endParaRPr lang="en-US" dirty="0"/>
          </a:p>
        </p:txBody>
      </p:sp>
    </p:spTree>
    <p:extLst>
      <p:ext uri="{BB962C8B-B14F-4D97-AF65-F5344CB8AC3E}">
        <p14:creationId xmlns:p14="http://schemas.microsoft.com/office/powerpoint/2010/main" val="1077013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EE91B40-9F54-4EAC-A3CE-5F7A28291CD5}" type="slidenum">
              <a:rPr lang="en-US" altLang="en-US"/>
              <a:pPr eaLnBrk="1" hangingPunct="1"/>
              <a:t>11</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knowledge. See next slide.</a:t>
            </a:r>
          </a:p>
        </p:txBody>
      </p:sp>
    </p:spTree>
    <p:extLst>
      <p:ext uri="{BB962C8B-B14F-4D97-AF65-F5344CB8AC3E}">
        <p14:creationId xmlns:p14="http://schemas.microsoft.com/office/powerpoint/2010/main" val="3437928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235CF5-DA3D-4179-AFB9-5FA536E70A0E}" type="slidenum">
              <a:rPr lang="en-US" altLang="en-US"/>
              <a:pPr eaLnBrk="1" hangingPunct="1"/>
              <a:t>12</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Help students learn the meaning of the word </a:t>
            </a:r>
            <a:r>
              <a:rPr lang="en-US" altLang="en-US" i="1" dirty="0">
                <a:latin typeface="Arial" panose="020B0604020202020204" pitchFamily="34" charset="0"/>
              </a:rPr>
              <a:t>premeditate </a:t>
            </a:r>
            <a:r>
              <a:rPr lang="en-US" altLang="en-US" dirty="0">
                <a:latin typeface="Arial" panose="020B0604020202020204" pitchFamily="34" charset="0"/>
              </a:rPr>
              <a:t>by dividing it into its prefix and root: </a:t>
            </a:r>
            <a:r>
              <a:rPr lang="en-US" altLang="en-US" i="1" dirty="0">
                <a:latin typeface="Arial" panose="020B0604020202020204" pitchFamily="34" charset="0"/>
              </a:rPr>
              <a:t>Pre</a:t>
            </a:r>
            <a:r>
              <a:rPr lang="en-US" altLang="en-US" dirty="0">
                <a:latin typeface="Arial" panose="020B0604020202020204" pitchFamily="34" charset="0"/>
              </a:rPr>
              <a:t>- means “to precede” and </a:t>
            </a:r>
            <a:r>
              <a:rPr lang="en-US" altLang="en-US" i="1" dirty="0">
                <a:latin typeface="Arial" panose="020B0604020202020204" pitchFamily="34" charset="0"/>
              </a:rPr>
              <a:t>meditate </a:t>
            </a:r>
            <a:r>
              <a:rPr lang="en-US" altLang="en-US" dirty="0">
                <a:latin typeface="Arial" panose="020B0604020202020204" pitchFamily="34" charset="0"/>
              </a:rPr>
              <a:t>is another word for </a:t>
            </a:r>
            <a:r>
              <a:rPr lang="en-US" altLang="en-US" i="1" dirty="0">
                <a:latin typeface="Arial" panose="020B0604020202020204" pitchFamily="34" charset="0"/>
              </a:rPr>
              <a:t>thinking</a:t>
            </a:r>
            <a:r>
              <a:rPr lang="en-US" altLang="en-US"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96788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22289C-3940-4DC2-9BA0-81A87066BAC1}" type="slidenum">
              <a:rPr lang="en-US" altLang="en-US"/>
              <a:pPr eaLnBrk="1" hangingPunct="1"/>
              <a:t>13</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b="1" dirty="0">
                <a:latin typeface="Arial" panose="020B0604020202020204" pitchFamily="34" charset="0"/>
              </a:rPr>
              <a:t>Cross-Cultural Notes</a:t>
            </a:r>
          </a:p>
          <a:p>
            <a:r>
              <a:rPr lang="en-US" altLang="en-US" dirty="0">
                <a:latin typeface="Arial" panose="020B0604020202020204" pitchFamily="34" charset="0"/>
              </a:rPr>
              <a:t>Saudi Arabia, which has one of the lowest crime rates in the world, follows Islamic law. Penalties for crimes are severe but largely misunderstood in the West. For example, though murderers are punished by public decapitation and thieves suffer amputation, criminal investigations are thorough, and penalties are given for false accusations. The king must approve all death sentences, and in accordance with the Koran, a criminal may be cleared if the victim’s family offers forgiveness.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649172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9" name="Picture 8">
            <a:extLst>
              <a:ext uri="{FF2B5EF4-FFF2-40B4-BE49-F238E27FC236}">
                <a16:creationId xmlns:a16="http://schemas.microsoft.com/office/drawing/2014/main" id="{6D331039-7BDC-4C88-BDBC-0CE697F55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Criminal Law and </a:t>
            </a:r>
            <a:br>
              <a:rPr lang="en-US" b="1" dirty="0"/>
            </a:br>
            <a:r>
              <a:rPr lang="en-US" b="1" dirty="0"/>
              <a:t>Cybercrimes</a:t>
            </a:r>
          </a:p>
        </p:txBody>
      </p:sp>
      <p:sp>
        <p:nvSpPr>
          <p:cNvPr id="3" name="Subtitle 2"/>
          <p:cNvSpPr>
            <a:spLocks noGrp="1"/>
          </p:cNvSpPr>
          <p:nvPr>
            <p:ph type="subTitle" idx="1"/>
          </p:nvPr>
        </p:nvSpPr>
        <p:spPr>
          <a:xfrm>
            <a:off x="671209" y="4609707"/>
            <a:ext cx="4766553" cy="1479808"/>
          </a:xfrm>
        </p:spPr>
        <p:txBody>
          <a:bodyPr/>
          <a:lstStyle/>
          <a:p>
            <a:r>
              <a:rPr lang="en-US" dirty="0"/>
              <a:t>Chapter 5</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Elements of a Crime</a:t>
            </a:r>
          </a:p>
        </p:txBody>
      </p:sp>
      <p:sp>
        <p:nvSpPr>
          <p:cNvPr id="23555" name="Rectangle 3"/>
          <p:cNvSpPr>
            <a:spLocks noGrp="1" noChangeArrowheads="1"/>
          </p:cNvSpPr>
          <p:nvPr>
            <p:ph sz="half" idx="1"/>
          </p:nvPr>
        </p:nvSpPr>
        <p:spPr/>
        <p:txBody>
          <a:bodyPr>
            <a:normAutofit/>
          </a:bodyPr>
          <a:lstStyle/>
          <a:p>
            <a:r>
              <a:rPr lang="en-US" altLang="en-US" dirty="0"/>
              <a:t>A criminal act</a:t>
            </a:r>
          </a:p>
          <a:p>
            <a:pPr lvl="1"/>
            <a:r>
              <a:rPr lang="en-US" altLang="en-US" dirty="0"/>
              <a:t>Omissions and refusals to act</a:t>
            </a:r>
          </a:p>
          <a:p>
            <a:pPr lvl="1"/>
            <a:r>
              <a:rPr lang="en-US" altLang="en-US" dirty="0"/>
              <a:t>Involuntary movement or behavior</a:t>
            </a:r>
          </a:p>
        </p:txBody>
      </p:sp>
      <p:sp>
        <p:nvSpPr>
          <p:cNvPr id="8" name="Content Placeholder 7"/>
          <p:cNvSpPr>
            <a:spLocks noGrp="1"/>
          </p:cNvSpPr>
          <p:nvPr>
            <p:ph sz="half" idx="2"/>
          </p:nvPr>
        </p:nvSpPr>
        <p:spPr/>
        <p:txBody>
          <a:bodyPr>
            <a:normAutofit/>
          </a:bodyPr>
          <a:lstStyle/>
          <a:p>
            <a:r>
              <a:rPr lang="en-US" altLang="en-US" dirty="0"/>
              <a:t>The required state of mind</a:t>
            </a:r>
          </a:p>
          <a:p>
            <a:pPr lvl="1"/>
            <a:r>
              <a:rPr lang="en-US" altLang="en-US" dirty="0"/>
              <a:t>Purpose</a:t>
            </a:r>
          </a:p>
          <a:p>
            <a:pPr lvl="1"/>
            <a:r>
              <a:rPr lang="en-US" altLang="en-US" dirty="0"/>
              <a:t>Knowledge</a:t>
            </a:r>
          </a:p>
          <a:p>
            <a:pPr lvl="1"/>
            <a:r>
              <a:rPr lang="en-US" altLang="en-US" dirty="0"/>
              <a:t>Recklessness</a:t>
            </a:r>
          </a:p>
          <a:p>
            <a:pPr lvl="1"/>
            <a:r>
              <a:rPr lang="en-US" altLang="en-US" dirty="0"/>
              <a:t>Negligence</a:t>
            </a:r>
          </a:p>
          <a:p>
            <a:pPr marL="0" indent="0">
              <a:buNone/>
            </a:pPr>
            <a:endParaRPr 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FDE11914-0798-414B-BD32-DC39C532A905}" type="slidenum">
              <a:rPr lang="en-US" altLang="en-US" smtClean="0"/>
              <a:pPr/>
              <a:t>10</a:t>
            </a:fld>
            <a:endParaRPr lang="en-US" altLang="en-US" dirty="0"/>
          </a:p>
        </p:txBody>
      </p:sp>
    </p:spTree>
    <p:extLst>
      <p:ext uri="{BB962C8B-B14F-4D97-AF65-F5344CB8AC3E}">
        <p14:creationId xmlns:p14="http://schemas.microsoft.com/office/powerpoint/2010/main" val="176690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Question</a:t>
            </a:r>
          </a:p>
        </p:txBody>
      </p:sp>
      <p:sp>
        <p:nvSpPr>
          <p:cNvPr id="24579" name="Rectangle 3"/>
          <p:cNvSpPr>
            <a:spLocks noGrp="1" noChangeArrowheads="1"/>
          </p:cNvSpPr>
          <p:nvPr>
            <p:ph idx="1"/>
          </p:nvPr>
        </p:nvSpPr>
        <p:spPr/>
        <p:txBody>
          <a:bodyPr/>
          <a:lstStyle/>
          <a:p>
            <a:r>
              <a:rPr lang="en-US" altLang="en-US" dirty="0"/>
              <a:t>When people act with an awareness that a particular result will probably occur, they act with ___________.</a:t>
            </a:r>
          </a:p>
          <a:p>
            <a:pPr marL="912812" lvl="1" indent="-514350">
              <a:buFont typeface="+mj-lt"/>
              <a:buAutoNum type="alphaUcPeriod"/>
            </a:pPr>
            <a:r>
              <a:rPr lang="en-US" altLang="en-US" dirty="0"/>
              <a:t>Purpose</a:t>
            </a:r>
          </a:p>
          <a:p>
            <a:pPr marL="912812" lvl="1" indent="-514350">
              <a:buFont typeface="+mj-lt"/>
              <a:buAutoNum type="alphaUcPeriod"/>
            </a:pPr>
            <a:r>
              <a:rPr lang="en-US" altLang="en-US" dirty="0"/>
              <a:t>Knowledge</a:t>
            </a:r>
          </a:p>
          <a:p>
            <a:pPr marL="912812" lvl="1" indent="-514350">
              <a:buFont typeface="+mj-lt"/>
              <a:buAutoNum type="alphaUcPeriod"/>
            </a:pPr>
            <a:r>
              <a:rPr lang="en-US" altLang="en-US" dirty="0"/>
              <a:t>Recklessness</a:t>
            </a:r>
          </a:p>
          <a:p>
            <a:pPr marL="912812" lvl="1" indent="-514350">
              <a:buFont typeface="+mj-lt"/>
              <a:buAutoNum type="alphaUcPeriod"/>
            </a:pPr>
            <a:r>
              <a:rPr lang="en-US" altLang="en-US" dirty="0"/>
              <a:t>Negligence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54EEC86D-9928-443B-B55C-4DD35DA032DF}" type="slidenum">
              <a:rPr lang="en-US" altLang="en-US" smtClean="0"/>
              <a:pPr/>
              <a:t>11</a:t>
            </a:fld>
            <a:endParaRPr lang="en-US" altLang="en-US" dirty="0"/>
          </a:p>
        </p:txBody>
      </p:sp>
    </p:spTree>
    <p:extLst>
      <p:ext uri="{BB962C8B-B14F-4D97-AF65-F5344CB8AC3E}">
        <p14:creationId xmlns:p14="http://schemas.microsoft.com/office/powerpoint/2010/main" val="359899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The Required State of Mind</a:t>
            </a:r>
          </a:p>
        </p:txBody>
      </p:sp>
      <p:sp>
        <p:nvSpPr>
          <p:cNvPr id="25603" name="Rectangle 3"/>
          <p:cNvSpPr>
            <a:spLocks noGrp="1" noChangeArrowheads="1"/>
          </p:cNvSpPr>
          <p:nvPr>
            <p:ph sz="half" idx="1"/>
          </p:nvPr>
        </p:nvSpPr>
        <p:spPr/>
        <p:txBody>
          <a:bodyPr/>
          <a:lstStyle/>
          <a:p>
            <a:r>
              <a:rPr lang="en-US" altLang="en-US" b="1" dirty="0"/>
              <a:t>Purpose </a:t>
            </a:r>
          </a:p>
          <a:p>
            <a:pPr lvl="1"/>
            <a:r>
              <a:rPr lang="en-US" altLang="en-US" dirty="0"/>
              <a:t>Individuals intend to cause the result that in fact occurs</a:t>
            </a:r>
          </a:p>
          <a:p>
            <a:pPr marL="0" indent="0">
              <a:buNone/>
            </a:pPr>
            <a:endParaRPr lang="en-US" altLang="en-US" dirty="0"/>
          </a:p>
        </p:txBody>
      </p:sp>
      <p:sp>
        <p:nvSpPr>
          <p:cNvPr id="25604" name="Content Placeholder 1"/>
          <p:cNvSpPr>
            <a:spLocks noGrp="1"/>
          </p:cNvSpPr>
          <p:nvPr>
            <p:ph sz="half" idx="2"/>
          </p:nvPr>
        </p:nvSpPr>
        <p:spPr/>
        <p:txBody>
          <a:bodyPr/>
          <a:lstStyle/>
          <a:p>
            <a:r>
              <a:rPr lang="en-US" altLang="en-US" b="1" dirty="0"/>
              <a:t>Knowledge </a:t>
            </a:r>
          </a:p>
          <a:p>
            <a:pPr lvl="1"/>
            <a:r>
              <a:rPr lang="en-US" altLang="en-US" dirty="0"/>
              <a:t>People act with an awareness that a particular result will probably occur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5"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B068E760-B9B9-429B-9635-CCB7B755D6EA}" type="slidenum">
              <a:rPr lang="en-US" altLang="en-US" smtClean="0"/>
              <a:pPr/>
              <a:t>12</a:t>
            </a:fld>
            <a:endParaRPr lang="en-US" altLang="en-US" dirty="0"/>
          </a:p>
        </p:txBody>
      </p:sp>
    </p:spTree>
    <p:extLst>
      <p:ext uri="{BB962C8B-B14F-4D97-AF65-F5344CB8AC3E}">
        <p14:creationId xmlns:p14="http://schemas.microsoft.com/office/powerpoint/2010/main" val="2032890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The Required State of Mind</a:t>
            </a:r>
          </a:p>
        </p:txBody>
      </p:sp>
      <p:sp>
        <p:nvSpPr>
          <p:cNvPr id="26627" name="Rectangle 3"/>
          <p:cNvSpPr>
            <a:spLocks noGrp="1" noChangeArrowheads="1"/>
          </p:cNvSpPr>
          <p:nvPr>
            <p:ph sz="half" idx="1"/>
          </p:nvPr>
        </p:nvSpPr>
        <p:spPr/>
        <p:txBody>
          <a:bodyPr/>
          <a:lstStyle/>
          <a:p>
            <a:r>
              <a:rPr lang="en-US" altLang="en-US" b="1" dirty="0"/>
              <a:t>Recklessness </a:t>
            </a:r>
          </a:p>
          <a:p>
            <a:pPr lvl="1"/>
            <a:r>
              <a:rPr lang="en-US" altLang="en-US" dirty="0"/>
              <a:t>Involves a perverse disregard of a known risk of negative consequences</a:t>
            </a:r>
          </a:p>
          <a:p>
            <a:pPr marL="0" indent="0">
              <a:buNone/>
            </a:pPr>
            <a:endParaRPr lang="en-US" altLang="en-US" dirty="0"/>
          </a:p>
          <a:p>
            <a:endParaRPr lang="en-US" altLang="en-US" dirty="0"/>
          </a:p>
        </p:txBody>
      </p:sp>
      <p:sp>
        <p:nvSpPr>
          <p:cNvPr id="26628" name="Content Placeholder 1"/>
          <p:cNvSpPr>
            <a:spLocks noGrp="1"/>
          </p:cNvSpPr>
          <p:nvPr>
            <p:ph sz="half" idx="2"/>
          </p:nvPr>
        </p:nvSpPr>
        <p:spPr/>
        <p:txBody>
          <a:bodyPr/>
          <a:lstStyle/>
          <a:p>
            <a:r>
              <a:rPr lang="en-US" altLang="en-US" b="1" dirty="0"/>
              <a:t>Negligence</a:t>
            </a:r>
            <a:r>
              <a:rPr lang="en-US" altLang="en-US" dirty="0"/>
              <a:t> </a:t>
            </a:r>
          </a:p>
          <a:p>
            <a:pPr lvl="1"/>
            <a:r>
              <a:rPr lang="en-US" altLang="en-US" dirty="0"/>
              <a:t>People fail to see the possible negative consequences of their actions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9"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E46826B1-F99A-490C-90E9-127BE9C00815}" type="slidenum">
              <a:rPr lang="en-US" altLang="en-US" smtClean="0"/>
              <a:pPr/>
              <a:t>13</a:t>
            </a:fld>
            <a:endParaRPr lang="en-US" altLang="en-US" dirty="0"/>
          </a:p>
        </p:txBody>
      </p:sp>
    </p:spTree>
    <p:extLst>
      <p:ext uri="{BB962C8B-B14F-4D97-AF65-F5344CB8AC3E}">
        <p14:creationId xmlns:p14="http://schemas.microsoft.com/office/powerpoint/2010/main" val="946053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Question</a:t>
            </a:r>
          </a:p>
        </p:txBody>
      </p:sp>
      <p:sp>
        <p:nvSpPr>
          <p:cNvPr id="27651" name="Rectangle 3"/>
          <p:cNvSpPr>
            <a:spLocks noGrp="1" noChangeArrowheads="1"/>
          </p:cNvSpPr>
          <p:nvPr>
            <p:ph idx="1"/>
          </p:nvPr>
        </p:nvSpPr>
        <p:spPr/>
        <p:txBody>
          <a:bodyPr/>
          <a:lstStyle/>
          <a:p>
            <a:r>
              <a:rPr lang="en-US" altLang="en-US" dirty="0"/>
              <a:t>What is a wrongdoer’s reason for committing a crime called?</a:t>
            </a:r>
          </a:p>
          <a:p>
            <a:pPr marL="912812" lvl="1" indent="-514350">
              <a:buFont typeface="+mj-lt"/>
              <a:buAutoNum type="alphaUcPeriod"/>
            </a:pPr>
            <a:r>
              <a:rPr lang="en-US" altLang="en-US" dirty="0"/>
              <a:t>Negligence</a:t>
            </a:r>
          </a:p>
          <a:p>
            <a:pPr marL="912812" lvl="1" indent="-514350">
              <a:buFont typeface="+mj-lt"/>
              <a:buAutoNum type="alphaUcPeriod"/>
            </a:pPr>
            <a:r>
              <a:rPr lang="en-US" altLang="en-US" dirty="0"/>
              <a:t>Intention</a:t>
            </a:r>
          </a:p>
          <a:p>
            <a:pPr marL="912812" lvl="1" indent="-514350">
              <a:buFont typeface="+mj-lt"/>
              <a:buAutoNum type="alphaUcPeriod"/>
            </a:pPr>
            <a:r>
              <a:rPr lang="en-US" altLang="en-US" dirty="0"/>
              <a:t>Purpose</a:t>
            </a:r>
          </a:p>
          <a:p>
            <a:pPr marL="912812" lvl="1" indent="-514350">
              <a:buFont typeface="+mj-lt"/>
              <a:buAutoNum type="alphaUcPeriod"/>
            </a:pPr>
            <a:r>
              <a:rPr lang="en-US" altLang="en-US" dirty="0"/>
              <a:t>Motive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DD7E1E2A-9FC9-4920-A88E-F5AA43B3D974}" type="slidenum">
              <a:rPr lang="en-US" altLang="en-US" smtClean="0"/>
              <a:pPr/>
              <a:t>14</a:t>
            </a:fld>
            <a:endParaRPr lang="en-US" altLang="en-US" dirty="0"/>
          </a:p>
        </p:txBody>
      </p:sp>
    </p:spTree>
    <p:extLst>
      <p:ext uri="{BB962C8B-B14F-4D97-AF65-F5344CB8AC3E}">
        <p14:creationId xmlns:p14="http://schemas.microsoft.com/office/powerpoint/2010/main" val="34305707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The Matter of Motive</a:t>
            </a:r>
          </a:p>
        </p:txBody>
      </p:sp>
      <p:sp>
        <p:nvSpPr>
          <p:cNvPr id="28675" name="Rectangle 3"/>
          <p:cNvSpPr>
            <a:spLocks noGrp="1" noChangeArrowheads="1"/>
          </p:cNvSpPr>
          <p:nvPr>
            <p:ph type="body" idx="1"/>
          </p:nvPr>
        </p:nvSpPr>
        <p:spPr/>
        <p:txBody>
          <a:bodyPr/>
          <a:lstStyle/>
          <a:p>
            <a:r>
              <a:rPr lang="en-US" altLang="en-US" dirty="0"/>
              <a:t>Motive </a:t>
            </a:r>
          </a:p>
          <a:p>
            <a:pPr lvl="1"/>
            <a:r>
              <a:rPr lang="en-US" altLang="en-US" dirty="0"/>
              <a:t>Wrongdoer’s reason for committing a crime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4615E126-C7D2-49DF-B80E-BBC957E744AF}" type="slidenum">
              <a:rPr lang="en-US" altLang="en-US" smtClean="0"/>
              <a:pPr/>
              <a:t>15</a:t>
            </a:fld>
            <a:endParaRPr lang="en-US" altLang="en-US" dirty="0"/>
          </a:p>
        </p:txBody>
      </p:sp>
    </p:spTree>
    <p:extLst>
      <p:ext uri="{BB962C8B-B14F-4D97-AF65-F5344CB8AC3E}">
        <p14:creationId xmlns:p14="http://schemas.microsoft.com/office/powerpoint/2010/main" val="273240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The Matter of Corporate Liability</a:t>
            </a:r>
          </a:p>
        </p:txBody>
      </p:sp>
      <p:sp>
        <p:nvSpPr>
          <p:cNvPr id="29699" name="Content Placeholder 2"/>
          <p:cNvSpPr>
            <a:spLocks noGrp="1"/>
          </p:cNvSpPr>
          <p:nvPr>
            <p:ph idx="1"/>
          </p:nvPr>
        </p:nvSpPr>
        <p:spPr/>
        <p:txBody>
          <a:bodyPr/>
          <a:lstStyle/>
          <a:p>
            <a:r>
              <a:rPr lang="en-US" altLang="en-US" dirty="0"/>
              <a:t>Corporations do not have mental states, let alone mental states that can demonstrate criminal liability</a:t>
            </a:r>
          </a:p>
          <a:p>
            <a:pPr marL="0" indent="0">
              <a:buNone/>
            </a:pPr>
            <a:endParaRPr lang="en-US" altLang="en-US" sz="1000" dirty="0"/>
          </a:p>
          <a:p>
            <a:r>
              <a:rPr lang="en-US" altLang="en-US" i="1" dirty="0"/>
              <a:t>Respondeat superior</a:t>
            </a:r>
          </a:p>
          <a:p>
            <a:pPr lvl="1"/>
            <a:r>
              <a:rPr lang="en-US" altLang="en-US" dirty="0"/>
              <a:t>Courts decided that a corporation could be declared criminally responsible if one of its employees committed a crime while on the job, working for the benefit of the corporation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EA0D681B-9BB1-45F7-95AA-420772C4D67F}" type="slidenum">
              <a:rPr lang="en-US" altLang="en-US" smtClean="0"/>
              <a:pPr/>
              <a:t>16</a:t>
            </a:fld>
            <a:endParaRPr lang="en-US" altLang="en-US" dirty="0"/>
          </a:p>
        </p:txBody>
      </p:sp>
    </p:spTree>
    <p:extLst>
      <p:ext uri="{BB962C8B-B14F-4D97-AF65-F5344CB8AC3E}">
        <p14:creationId xmlns:p14="http://schemas.microsoft.com/office/powerpoint/2010/main" val="37194908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The Matter of Punishment</a:t>
            </a:r>
          </a:p>
        </p:txBody>
      </p:sp>
      <p:sp>
        <p:nvSpPr>
          <p:cNvPr id="30723" name="Rectangle 3"/>
          <p:cNvSpPr>
            <a:spLocks noGrp="1" noChangeArrowheads="1"/>
          </p:cNvSpPr>
          <p:nvPr>
            <p:ph idx="1"/>
          </p:nvPr>
        </p:nvSpPr>
        <p:spPr/>
        <p:txBody>
          <a:bodyPr/>
          <a:lstStyle/>
          <a:p>
            <a:r>
              <a:rPr lang="en-US" altLang="en-US" dirty="0"/>
              <a:t>Protecting the public at large</a:t>
            </a:r>
          </a:p>
          <a:p>
            <a:r>
              <a:rPr lang="en-US" altLang="en-US" dirty="0"/>
              <a:t>Individual offenses and punishment</a:t>
            </a:r>
          </a:p>
          <a:p>
            <a:r>
              <a:rPr lang="en-US" altLang="en-US" dirty="0"/>
              <a:t>Corporate punishment</a:t>
            </a:r>
          </a:p>
          <a:p>
            <a:r>
              <a:rPr lang="en-US" altLang="en-US" dirty="0"/>
              <a:t>The death penalty</a:t>
            </a:r>
          </a:p>
          <a:p>
            <a:r>
              <a:rPr lang="en-US" altLang="en-US" dirty="0"/>
              <a:t>Death penalty safeguards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B3DDD806-3D88-44E0-856A-9EAD140CAD80}" type="slidenum">
              <a:rPr lang="en-US" altLang="en-US" smtClean="0"/>
              <a:pPr/>
              <a:t>17</a:t>
            </a:fld>
            <a:endParaRPr lang="en-US" altLang="en-US" dirty="0"/>
          </a:p>
        </p:txBody>
      </p:sp>
    </p:spTree>
    <p:extLst>
      <p:ext uri="{BB962C8B-B14F-4D97-AF65-F5344CB8AC3E}">
        <p14:creationId xmlns:p14="http://schemas.microsoft.com/office/powerpoint/2010/main" val="25376863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The Matter of Punishment</a:t>
            </a:r>
          </a:p>
        </p:txBody>
      </p:sp>
      <p:sp>
        <p:nvSpPr>
          <p:cNvPr id="31747" name="Rectangle 3"/>
          <p:cNvSpPr>
            <a:spLocks noGrp="1" noChangeArrowheads="1"/>
          </p:cNvSpPr>
          <p:nvPr>
            <p:ph type="body" idx="1"/>
          </p:nvPr>
        </p:nvSpPr>
        <p:spPr/>
        <p:txBody>
          <a:bodyPr/>
          <a:lstStyle/>
          <a:p>
            <a:r>
              <a:rPr lang="en-US" altLang="en-US" dirty="0"/>
              <a:t>Protecting the public at large</a:t>
            </a:r>
          </a:p>
          <a:p>
            <a:pPr lvl="1"/>
            <a:r>
              <a:rPr lang="en-US" altLang="en-US" dirty="0"/>
              <a:t>Deterrence</a:t>
            </a:r>
          </a:p>
          <a:p>
            <a:pPr lvl="1"/>
            <a:r>
              <a:rPr lang="en-US" altLang="en-US" dirty="0"/>
              <a:t>Education</a:t>
            </a:r>
          </a:p>
          <a:p>
            <a:pPr lvl="1"/>
            <a:r>
              <a:rPr lang="en-US" altLang="en-US" dirty="0"/>
              <a:t>Retribution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231B503F-9F77-43AC-84BE-2D103EADEB35}" type="slidenum">
              <a:rPr lang="en-US" altLang="en-US" smtClean="0"/>
              <a:pPr/>
              <a:t>18</a:t>
            </a:fld>
            <a:endParaRPr lang="en-US" altLang="en-US" dirty="0"/>
          </a:p>
        </p:txBody>
      </p:sp>
    </p:spTree>
    <p:extLst>
      <p:ext uri="{BB962C8B-B14F-4D97-AF65-F5344CB8AC3E}">
        <p14:creationId xmlns:p14="http://schemas.microsoft.com/office/powerpoint/2010/main" val="2764643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The Matter of Punishment</a:t>
            </a:r>
          </a:p>
        </p:txBody>
      </p:sp>
      <p:sp>
        <p:nvSpPr>
          <p:cNvPr id="32771" name="Rectangle 3"/>
          <p:cNvSpPr>
            <a:spLocks noGrp="1" noChangeArrowheads="1"/>
          </p:cNvSpPr>
          <p:nvPr>
            <p:ph type="body" idx="1"/>
          </p:nvPr>
        </p:nvSpPr>
        <p:spPr/>
        <p:txBody>
          <a:bodyPr/>
          <a:lstStyle/>
          <a:p>
            <a:r>
              <a:rPr lang="en-US" altLang="en-US" dirty="0"/>
              <a:t>Individual offenses and punishment </a:t>
            </a:r>
          </a:p>
          <a:p>
            <a:pPr lvl="1"/>
            <a:r>
              <a:rPr lang="en-US" altLang="en-US" dirty="0"/>
              <a:t>Prevention</a:t>
            </a:r>
          </a:p>
          <a:p>
            <a:pPr lvl="1"/>
            <a:r>
              <a:rPr lang="en-US" altLang="en-US" dirty="0"/>
              <a:t>Restraint</a:t>
            </a:r>
          </a:p>
          <a:p>
            <a:pPr lvl="1"/>
            <a:r>
              <a:rPr lang="en-US" altLang="en-US" dirty="0"/>
              <a:t>Rehabilitation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76761230-935A-4CB4-AB85-D45925BE4EFF}" type="slidenum">
              <a:rPr lang="en-US" altLang="en-US" smtClean="0"/>
              <a:pPr/>
              <a:t>19</a:t>
            </a:fld>
            <a:endParaRPr lang="en-US" altLang="en-US" dirty="0"/>
          </a:p>
        </p:txBody>
      </p:sp>
    </p:spTree>
    <p:extLst>
      <p:ext uri="{BB962C8B-B14F-4D97-AF65-F5344CB8AC3E}">
        <p14:creationId xmlns:p14="http://schemas.microsoft.com/office/powerpoint/2010/main" val="3396621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type="body" idx="1"/>
          </p:nvPr>
        </p:nvSpPr>
        <p:spPr/>
        <p:txBody>
          <a:bodyPr/>
          <a:lstStyle/>
          <a:p>
            <a:pPr marL="514350" indent="-514350">
              <a:buFont typeface="+mj-lt"/>
              <a:buAutoNum type="arabicPeriod"/>
            </a:pPr>
            <a:r>
              <a:rPr lang="en-US" altLang="en-US" dirty="0"/>
              <a:t>Explain the purpose of criminal law</a:t>
            </a:r>
          </a:p>
          <a:p>
            <a:pPr marL="514350" indent="-514350">
              <a:buFont typeface="+mj-lt"/>
              <a:buAutoNum type="arabicPeriod"/>
            </a:pPr>
            <a:r>
              <a:rPr lang="en-US" altLang="en-US" dirty="0"/>
              <a:t>Enumerate the various categories and classes of crimes</a:t>
            </a:r>
          </a:p>
          <a:p>
            <a:pPr marL="514350" indent="-514350">
              <a:buFont typeface="+mj-lt"/>
              <a:buAutoNum type="arabicPeriod"/>
            </a:pPr>
            <a:r>
              <a:rPr lang="en-US" altLang="en-US" dirty="0"/>
              <a:t>Describe the nature of an act within the concept of criminal liability</a:t>
            </a:r>
          </a:p>
          <a:p>
            <a:pPr marL="514350" indent="-514350">
              <a:buFont typeface="+mj-lt"/>
              <a:buAutoNum type="arabicPeriod"/>
            </a:pPr>
            <a:r>
              <a:rPr lang="en-US" altLang="en-US" dirty="0"/>
              <a:t>Identify the four mental states to be found in the criminal code</a:t>
            </a:r>
          </a:p>
          <a:p>
            <a:pPr marL="514350" indent="-514350">
              <a:buFont typeface="+mj-lt"/>
              <a:buAutoNum type="arabicPeriod"/>
            </a:pPr>
            <a:r>
              <a:rPr lang="en-US" altLang="en-US" dirty="0"/>
              <a:t>Explain the nature of corporate criminal liability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ACCDD847-4A3C-4A29-AE0D-6BA2360EE3CD}" type="slidenum">
              <a:rPr lang="en-US" altLang="en-US" smtClean="0"/>
              <a:pPr/>
              <a:t>2</a:t>
            </a:fld>
            <a:endParaRPr lang="en-US" altLang="en-US" dirty="0"/>
          </a:p>
        </p:txBody>
      </p:sp>
    </p:spTree>
    <p:extLst>
      <p:ext uri="{BB962C8B-B14F-4D97-AF65-F5344CB8AC3E}">
        <p14:creationId xmlns:p14="http://schemas.microsoft.com/office/powerpoint/2010/main" val="1950760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The Matter of Punishment</a:t>
            </a:r>
          </a:p>
        </p:txBody>
      </p:sp>
      <p:sp>
        <p:nvSpPr>
          <p:cNvPr id="33795" name="Content Placeholder 2"/>
          <p:cNvSpPr>
            <a:spLocks noGrp="1"/>
          </p:cNvSpPr>
          <p:nvPr>
            <p:ph idx="1"/>
          </p:nvPr>
        </p:nvSpPr>
        <p:spPr/>
        <p:txBody>
          <a:bodyPr/>
          <a:lstStyle/>
          <a:p>
            <a:r>
              <a:rPr lang="en-US" altLang="en-US" dirty="0"/>
              <a:t>The use of the death penalty in criminal cases has been subject to a series of controls designed to limit the imposition of this punishment to those cases in which the criminal defendant truly deserves to be put to death</a:t>
            </a:r>
          </a:p>
          <a:p>
            <a:r>
              <a:rPr lang="en-US" altLang="en-US" dirty="0"/>
              <a:t>Safeguards come in the form of </a:t>
            </a:r>
            <a:r>
              <a:rPr lang="en-US" altLang="en-US" i="1" dirty="0"/>
              <a:t>aggravating</a:t>
            </a:r>
            <a:r>
              <a:rPr lang="en-US" altLang="en-US" dirty="0"/>
              <a:t> and </a:t>
            </a:r>
            <a:r>
              <a:rPr lang="en-US" altLang="en-US" i="1" dirty="0"/>
              <a:t>mitigating circumstances</a:t>
            </a:r>
            <a:r>
              <a:rPr lang="en-US" altLang="en-US" dirty="0"/>
              <a:t>, which must be taken into consideration by the court at the time of sentencing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962DF958-2F43-4AA1-A565-A56E2C0139FC}" type="slidenum">
              <a:rPr lang="en-US" altLang="en-US" smtClean="0"/>
              <a:pPr/>
              <a:t>20</a:t>
            </a:fld>
            <a:endParaRPr lang="en-US" altLang="en-US" dirty="0"/>
          </a:p>
        </p:txBody>
      </p:sp>
    </p:spTree>
    <p:extLst>
      <p:ext uri="{BB962C8B-B14F-4D97-AF65-F5344CB8AC3E}">
        <p14:creationId xmlns:p14="http://schemas.microsoft.com/office/powerpoint/2010/main" val="9296752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Crimes against People</a:t>
            </a:r>
          </a:p>
        </p:txBody>
      </p:sp>
      <p:sp>
        <p:nvSpPr>
          <p:cNvPr id="34819" name="Rectangle 3"/>
          <p:cNvSpPr>
            <a:spLocks noGrp="1" noChangeArrowheads="1"/>
          </p:cNvSpPr>
          <p:nvPr>
            <p:ph type="body" idx="1"/>
          </p:nvPr>
        </p:nvSpPr>
        <p:spPr/>
        <p:txBody>
          <a:bodyPr/>
          <a:lstStyle/>
          <a:p>
            <a:r>
              <a:rPr lang="en-US" altLang="en-US" b="1" dirty="0"/>
              <a:t>Homicide</a:t>
            </a:r>
            <a:r>
              <a:rPr lang="en-US" altLang="en-US" dirty="0"/>
              <a:t> </a:t>
            </a:r>
          </a:p>
          <a:p>
            <a:pPr lvl="1"/>
            <a:r>
              <a:rPr lang="en-US" altLang="en-US" dirty="0"/>
              <a:t>Any killing of one human being by another</a:t>
            </a:r>
          </a:p>
          <a:p>
            <a:r>
              <a:rPr lang="en-US" altLang="en-US" b="1" dirty="0"/>
              <a:t>Murder</a:t>
            </a:r>
          </a:p>
          <a:p>
            <a:pPr lvl="1"/>
            <a:r>
              <a:rPr lang="en-US" altLang="en-US" b="1" dirty="0"/>
              <a:t>First degree</a:t>
            </a:r>
            <a:r>
              <a:rPr lang="en-US" altLang="en-US" dirty="0"/>
              <a:t>, </a:t>
            </a:r>
            <a:r>
              <a:rPr lang="en-US" altLang="en-US" b="1" dirty="0"/>
              <a:t>aggravated</a:t>
            </a:r>
            <a:r>
              <a:rPr lang="en-US" altLang="en-US" dirty="0"/>
              <a:t>, </a:t>
            </a:r>
            <a:r>
              <a:rPr lang="en-US" altLang="en-US" b="1" dirty="0"/>
              <a:t>premeditated murder</a:t>
            </a:r>
          </a:p>
          <a:p>
            <a:r>
              <a:rPr lang="en-US" altLang="en-US" b="1" dirty="0"/>
              <a:t>Manslaughter</a:t>
            </a:r>
          </a:p>
          <a:p>
            <a:pPr lvl="1"/>
            <a:r>
              <a:rPr lang="en-US" altLang="en-US" dirty="0"/>
              <a:t>Unlawful killing of a person without the intent to kill</a:t>
            </a:r>
          </a:p>
          <a:p>
            <a:pPr lvl="1"/>
            <a:r>
              <a:rPr lang="en-US" altLang="en-US" b="1" dirty="0"/>
              <a:t>Voluntary</a:t>
            </a:r>
            <a:r>
              <a:rPr lang="en-US" altLang="en-US" dirty="0"/>
              <a:t>, </a:t>
            </a:r>
            <a:r>
              <a:rPr lang="en-US" altLang="en-US" b="1" dirty="0"/>
              <a:t>involuntary</a:t>
            </a:r>
            <a:r>
              <a:rPr lang="en-US" altLang="en-US" dirty="0"/>
              <a:t>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F148614B-48D4-497B-B5FB-972CF7F40F71}" type="slidenum">
              <a:rPr lang="en-US" altLang="en-US" smtClean="0"/>
              <a:pPr/>
              <a:t>21</a:t>
            </a:fld>
            <a:endParaRPr lang="en-US" altLang="en-US" dirty="0"/>
          </a:p>
        </p:txBody>
      </p:sp>
    </p:spTree>
    <p:extLst>
      <p:ext uri="{BB962C8B-B14F-4D97-AF65-F5344CB8AC3E}">
        <p14:creationId xmlns:p14="http://schemas.microsoft.com/office/powerpoint/2010/main" val="138265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Crimes against People</a:t>
            </a:r>
          </a:p>
        </p:txBody>
      </p:sp>
      <p:sp>
        <p:nvSpPr>
          <p:cNvPr id="35843" name="Rectangle 3"/>
          <p:cNvSpPr>
            <a:spLocks noGrp="1" noChangeArrowheads="1"/>
          </p:cNvSpPr>
          <p:nvPr>
            <p:ph type="body" idx="1"/>
          </p:nvPr>
        </p:nvSpPr>
        <p:spPr/>
        <p:txBody>
          <a:bodyPr/>
          <a:lstStyle/>
          <a:p>
            <a:r>
              <a:rPr lang="en-US" altLang="en-US" b="1" dirty="0"/>
              <a:t>Battery </a:t>
            </a:r>
          </a:p>
          <a:p>
            <a:pPr lvl="1"/>
            <a:r>
              <a:rPr lang="en-US" altLang="en-US" dirty="0"/>
              <a:t>Offender causes actual physical harm to the victim </a:t>
            </a:r>
          </a:p>
          <a:p>
            <a:r>
              <a:rPr lang="en-US" altLang="en-US" b="1" dirty="0"/>
              <a:t>Assault</a:t>
            </a:r>
            <a:r>
              <a:rPr lang="en-US" altLang="en-US" dirty="0"/>
              <a:t> </a:t>
            </a:r>
          </a:p>
          <a:p>
            <a:pPr lvl="1"/>
            <a:r>
              <a:rPr lang="en-US" altLang="en-US" dirty="0"/>
              <a:t>Includes the threat of harm</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7B3174BF-7B1B-42D4-93F9-C3E88028E7E4}" type="slidenum">
              <a:rPr lang="en-US" altLang="en-US" smtClean="0"/>
              <a:pPr/>
              <a:t>22</a:t>
            </a:fld>
            <a:endParaRPr lang="en-US" altLang="en-US" dirty="0"/>
          </a:p>
        </p:txBody>
      </p:sp>
    </p:spTree>
    <p:extLst>
      <p:ext uri="{BB962C8B-B14F-4D97-AF65-F5344CB8AC3E}">
        <p14:creationId xmlns:p14="http://schemas.microsoft.com/office/powerpoint/2010/main" val="886035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Crimes against People</a:t>
            </a:r>
          </a:p>
        </p:txBody>
      </p:sp>
      <p:sp>
        <p:nvSpPr>
          <p:cNvPr id="36867" name="Rectangle 3"/>
          <p:cNvSpPr>
            <a:spLocks noGrp="1" noChangeArrowheads="1"/>
          </p:cNvSpPr>
          <p:nvPr>
            <p:ph type="body" idx="1"/>
          </p:nvPr>
        </p:nvSpPr>
        <p:spPr/>
        <p:txBody>
          <a:bodyPr/>
          <a:lstStyle/>
          <a:p>
            <a:r>
              <a:rPr lang="en-US" altLang="en-US" b="1" dirty="0"/>
              <a:t>Hate speech </a:t>
            </a:r>
          </a:p>
          <a:p>
            <a:pPr lvl="1"/>
            <a:r>
              <a:rPr lang="en-US" altLang="en-US" dirty="0"/>
              <a:t>The use of certain symbols, writings, and speech intended to provoke outrage or fear on the basis of race, religion, color, or gender</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60782BA9-CDD4-4C9C-A944-9BA968454514}" type="slidenum">
              <a:rPr lang="en-US" altLang="en-US" smtClean="0"/>
              <a:pPr/>
              <a:t>23</a:t>
            </a:fld>
            <a:endParaRPr lang="en-US" altLang="en-US" dirty="0"/>
          </a:p>
        </p:txBody>
      </p:sp>
    </p:spTree>
    <p:extLst>
      <p:ext uri="{BB962C8B-B14F-4D97-AF65-F5344CB8AC3E}">
        <p14:creationId xmlns:p14="http://schemas.microsoft.com/office/powerpoint/2010/main" val="20130830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Crimes against Property</a:t>
            </a:r>
          </a:p>
        </p:txBody>
      </p:sp>
      <p:sp>
        <p:nvSpPr>
          <p:cNvPr id="37891" name="Rectangle 3"/>
          <p:cNvSpPr>
            <a:spLocks noGrp="1" noChangeArrowheads="1"/>
          </p:cNvSpPr>
          <p:nvPr>
            <p:ph type="body" idx="1"/>
          </p:nvPr>
        </p:nvSpPr>
        <p:spPr/>
        <p:txBody>
          <a:bodyPr/>
          <a:lstStyle/>
          <a:p>
            <a:r>
              <a:rPr lang="en-US" altLang="en-US" b="1" dirty="0"/>
              <a:t>Burglary </a:t>
            </a:r>
          </a:p>
          <a:p>
            <a:pPr lvl="1"/>
            <a:r>
              <a:rPr lang="en-US" altLang="en-US" dirty="0"/>
              <a:t>Using force, deceit, or cunning to trespass into an occupied structure with the intent to commit a crime</a:t>
            </a:r>
          </a:p>
          <a:p>
            <a:pPr lvl="1"/>
            <a:r>
              <a:rPr lang="en-US" altLang="en-US" b="1" dirty="0"/>
              <a:t>Aggravated burglary</a:t>
            </a:r>
            <a:r>
              <a:rPr lang="en-US" altLang="en-US" dirty="0"/>
              <a:t>, </a:t>
            </a:r>
            <a:r>
              <a:rPr lang="en-US" altLang="en-US" b="1" dirty="0"/>
              <a:t>breaking and entering</a:t>
            </a:r>
            <a:r>
              <a:rPr lang="en-US" altLang="en-US" dirty="0"/>
              <a:t>, </a:t>
            </a:r>
            <a:r>
              <a:rPr lang="en-US" altLang="en-US" b="1" dirty="0"/>
              <a:t>trespass</a:t>
            </a:r>
            <a:r>
              <a:rPr lang="en-US" altLang="en-US" dirty="0"/>
              <a: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AF6E356F-65CF-4C75-9278-6DA3C2890B0E}" type="slidenum">
              <a:rPr lang="en-US" altLang="en-US" smtClean="0"/>
              <a:pPr/>
              <a:t>24</a:t>
            </a:fld>
            <a:endParaRPr lang="en-US" altLang="en-US" dirty="0"/>
          </a:p>
        </p:txBody>
      </p:sp>
    </p:spTree>
    <p:extLst>
      <p:ext uri="{BB962C8B-B14F-4D97-AF65-F5344CB8AC3E}">
        <p14:creationId xmlns:p14="http://schemas.microsoft.com/office/powerpoint/2010/main" val="2562327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Crimes against Property</a:t>
            </a:r>
          </a:p>
        </p:txBody>
      </p:sp>
      <p:sp>
        <p:nvSpPr>
          <p:cNvPr id="38915" name="Rectangle 3"/>
          <p:cNvSpPr>
            <a:spLocks noGrp="1" noChangeArrowheads="1"/>
          </p:cNvSpPr>
          <p:nvPr>
            <p:ph type="body" idx="1"/>
          </p:nvPr>
        </p:nvSpPr>
        <p:spPr/>
        <p:txBody>
          <a:bodyPr/>
          <a:lstStyle/>
          <a:p>
            <a:r>
              <a:rPr lang="en-US" altLang="en-US" b="1" dirty="0"/>
              <a:t>Arson</a:t>
            </a:r>
            <a:r>
              <a:rPr lang="en-US" altLang="en-US" dirty="0"/>
              <a:t> </a:t>
            </a:r>
          </a:p>
          <a:p>
            <a:pPr lvl="1"/>
            <a:r>
              <a:rPr lang="en-US" altLang="en-US" dirty="0"/>
              <a:t>Involves using fire or explosives to harm or cause a substantial risk of harm to the property of another or to do the same to another’s property or to the offender’s own property in order to carry out fraud</a:t>
            </a:r>
          </a:p>
          <a:p>
            <a:pPr lvl="1"/>
            <a:r>
              <a:rPr lang="en-US" altLang="en-US" b="1" dirty="0"/>
              <a:t>Aggravated arson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537FF7C0-5354-4EA2-B404-2AFD55F3EEFE}" type="slidenum">
              <a:rPr lang="en-US" altLang="en-US" smtClean="0"/>
              <a:pPr/>
              <a:t>25</a:t>
            </a:fld>
            <a:endParaRPr lang="en-US" altLang="en-US" dirty="0"/>
          </a:p>
        </p:txBody>
      </p:sp>
    </p:spTree>
    <p:extLst>
      <p:ext uri="{BB962C8B-B14F-4D97-AF65-F5344CB8AC3E}">
        <p14:creationId xmlns:p14="http://schemas.microsoft.com/office/powerpoint/2010/main" val="34408355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Crimes against Property</a:t>
            </a:r>
          </a:p>
        </p:txBody>
      </p:sp>
      <p:sp>
        <p:nvSpPr>
          <p:cNvPr id="39939" name="Content Placeholder 2"/>
          <p:cNvSpPr>
            <a:spLocks noGrp="1"/>
          </p:cNvSpPr>
          <p:nvPr>
            <p:ph idx="1"/>
          </p:nvPr>
        </p:nvSpPr>
        <p:spPr/>
        <p:txBody>
          <a:bodyPr/>
          <a:lstStyle/>
          <a:p>
            <a:r>
              <a:rPr lang="en-US" altLang="en-US" b="1" dirty="0"/>
              <a:t>Aggravated robbery </a:t>
            </a:r>
          </a:p>
          <a:p>
            <a:pPr lvl="1"/>
            <a:r>
              <a:rPr lang="en-US" altLang="en-US" dirty="0"/>
              <a:t>Attempting or actually committing a theft using a deadly weapon or a dangerous ordnance or doing the same by inflicting physical harm on the victim</a:t>
            </a:r>
          </a:p>
          <a:p>
            <a:r>
              <a:rPr lang="en-US" altLang="en-US" b="1" dirty="0"/>
              <a:t>Robbery </a:t>
            </a:r>
          </a:p>
          <a:p>
            <a:pPr lvl="1"/>
            <a:r>
              <a:rPr lang="en-US" altLang="en-US" dirty="0"/>
              <a:t>Committing a theft by inflicting or attempting to inflict physical harm on another person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0D3BEFEB-27EE-4BA4-88BC-D5393CE844D9}" type="slidenum">
              <a:rPr lang="en-US" altLang="en-US" smtClean="0"/>
              <a:pPr/>
              <a:t>26</a:t>
            </a:fld>
            <a:endParaRPr lang="en-US" altLang="en-US" dirty="0"/>
          </a:p>
        </p:txBody>
      </p:sp>
    </p:spTree>
    <p:extLst>
      <p:ext uri="{BB962C8B-B14F-4D97-AF65-F5344CB8AC3E}">
        <p14:creationId xmlns:p14="http://schemas.microsoft.com/office/powerpoint/2010/main" val="33295458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Crimes against Property</a:t>
            </a:r>
          </a:p>
        </p:txBody>
      </p:sp>
      <p:sp>
        <p:nvSpPr>
          <p:cNvPr id="40963" name="Content Placeholder 2"/>
          <p:cNvSpPr>
            <a:spLocks noGrp="1"/>
          </p:cNvSpPr>
          <p:nvPr>
            <p:ph idx="1"/>
          </p:nvPr>
        </p:nvSpPr>
        <p:spPr/>
        <p:txBody>
          <a:bodyPr/>
          <a:lstStyle/>
          <a:p>
            <a:r>
              <a:rPr lang="en-US" altLang="en-US" b="1" dirty="0"/>
              <a:t>Theft </a:t>
            </a:r>
          </a:p>
          <a:p>
            <a:pPr lvl="1"/>
            <a:r>
              <a:rPr lang="en-US" altLang="en-US" dirty="0"/>
              <a:t>Knowingly taking or obtaining control over the property of another individual without that individual’s consent using deceit, threats, or coercion</a:t>
            </a:r>
          </a:p>
          <a:p>
            <a:r>
              <a:rPr lang="en-US" altLang="en-US" b="1" dirty="0"/>
              <a:t>Fraud </a:t>
            </a:r>
          </a:p>
          <a:p>
            <a:pPr lvl="1"/>
            <a:r>
              <a:rPr lang="en-US" altLang="en-US" dirty="0"/>
              <a:t>A deliberately engineered deception that the offender uses to obtain property or services that belong to another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D9351035-4C66-421F-9992-8CAC4F56255B}" type="slidenum">
              <a:rPr lang="en-US" altLang="en-US" smtClean="0"/>
              <a:pPr/>
              <a:t>27</a:t>
            </a:fld>
            <a:endParaRPr lang="en-US" altLang="en-US" dirty="0"/>
          </a:p>
        </p:txBody>
      </p:sp>
    </p:spTree>
    <p:extLst>
      <p:ext uri="{BB962C8B-B14F-4D97-AF65-F5344CB8AC3E}">
        <p14:creationId xmlns:p14="http://schemas.microsoft.com/office/powerpoint/2010/main" val="3574191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Question</a:t>
            </a:r>
          </a:p>
        </p:txBody>
      </p:sp>
      <p:sp>
        <p:nvSpPr>
          <p:cNvPr id="41987" name="Rectangle 3"/>
          <p:cNvSpPr>
            <a:spLocks noGrp="1" noChangeArrowheads="1"/>
          </p:cNvSpPr>
          <p:nvPr>
            <p:ph type="body" idx="1"/>
          </p:nvPr>
        </p:nvSpPr>
        <p:spPr/>
        <p:txBody>
          <a:bodyPr/>
          <a:lstStyle/>
          <a:p>
            <a:r>
              <a:rPr lang="en-US" altLang="en-US" dirty="0"/>
              <a:t>What is the false making or changing of a writing with the intent to defraud called?</a:t>
            </a:r>
          </a:p>
          <a:p>
            <a:pPr marL="912812" lvl="1" indent="-514350">
              <a:buFont typeface="+mj-lt"/>
              <a:buAutoNum type="alphaUcPeriod"/>
            </a:pPr>
            <a:r>
              <a:rPr lang="en-US" altLang="en-US" dirty="0"/>
              <a:t>Larceny by false pretenses </a:t>
            </a:r>
          </a:p>
          <a:p>
            <a:pPr marL="912812" lvl="1" indent="-514350">
              <a:buFont typeface="+mj-lt"/>
              <a:buAutoNum type="alphaUcPeriod"/>
            </a:pPr>
            <a:r>
              <a:rPr lang="en-US" altLang="en-US" dirty="0"/>
              <a:t>Embezzlement</a:t>
            </a:r>
          </a:p>
          <a:p>
            <a:pPr marL="912812" lvl="1" indent="-514350">
              <a:buFont typeface="+mj-lt"/>
              <a:buAutoNum type="alphaUcPeriod"/>
            </a:pPr>
            <a:r>
              <a:rPr lang="en-US" altLang="en-US" dirty="0"/>
              <a:t>Bribery</a:t>
            </a:r>
          </a:p>
          <a:p>
            <a:pPr marL="912812" lvl="1" indent="-514350">
              <a:buFont typeface="+mj-lt"/>
              <a:buAutoNum type="alphaUcPeriod"/>
            </a:pPr>
            <a:r>
              <a:rPr lang="en-US" altLang="en-US" dirty="0"/>
              <a:t>Forgery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A57255F2-7027-4383-8C2F-264872AA002C}" type="slidenum">
              <a:rPr lang="en-US" altLang="en-US" smtClean="0"/>
              <a:pPr/>
              <a:t>28</a:t>
            </a:fld>
            <a:endParaRPr lang="en-US" altLang="en-US" dirty="0"/>
          </a:p>
        </p:txBody>
      </p:sp>
    </p:spTree>
    <p:extLst>
      <p:ext uri="{BB962C8B-B14F-4D97-AF65-F5344CB8AC3E}">
        <p14:creationId xmlns:p14="http://schemas.microsoft.com/office/powerpoint/2010/main" val="35703386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Crimes Involving Business</a:t>
            </a:r>
          </a:p>
        </p:txBody>
      </p:sp>
      <p:sp>
        <p:nvSpPr>
          <p:cNvPr id="43011" name="Rectangle 3"/>
          <p:cNvSpPr>
            <a:spLocks noGrp="1" noChangeArrowheads="1"/>
          </p:cNvSpPr>
          <p:nvPr>
            <p:ph type="body" idx="1"/>
          </p:nvPr>
        </p:nvSpPr>
        <p:spPr/>
        <p:txBody>
          <a:bodyPr/>
          <a:lstStyle/>
          <a:p>
            <a:r>
              <a:rPr lang="en-US" altLang="en-US" b="1" dirty="0"/>
              <a:t>Embezzlement </a:t>
            </a:r>
          </a:p>
          <a:p>
            <a:pPr lvl="1"/>
            <a:r>
              <a:rPr lang="en-US" altLang="en-US" dirty="0"/>
              <a:t>Wrongfully taking property or funds that have been entrusted to the care of the offender</a:t>
            </a:r>
          </a:p>
          <a:p>
            <a:pPr lvl="1"/>
            <a:r>
              <a:rPr lang="en-US" altLang="en-US" dirty="0"/>
              <a:t>Often occurs in a business setting </a:t>
            </a:r>
          </a:p>
          <a:p>
            <a:pPr lvl="1"/>
            <a:r>
              <a:rPr lang="en-US" altLang="en-US" dirty="0"/>
              <a:t>Frequently involves the employees of the victim</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761BED09-FAE3-4924-B747-B29592FAABCF}" type="slidenum">
              <a:rPr lang="en-US" altLang="en-US" smtClean="0"/>
              <a:pPr/>
              <a:t>29</a:t>
            </a:fld>
            <a:endParaRPr lang="en-US" altLang="en-US" dirty="0"/>
          </a:p>
        </p:txBody>
      </p:sp>
    </p:spTree>
    <p:extLst>
      <p:ext uri="{BB962C8B-B14F-4D97-AF65-F5344CB8AC3E}">
        <p14:creationId xmlns:p14="http://schemas.microsoft.com/office/powerpoint/2010/main" val="1487853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lstStyle/>
          <a:p>
            <a:pPr marL="514350" indent="-514350">
              <a:buFont typeface="+mj-lt"/>
              <a:buAutoNum type="arabicPeriod" startAt="6"/>
            </a:pPr>
            <a:r>
              <a:rPr lang="en-US" altLang="en-US" dirty="0"/>
              <a:t>Explain the various theories of punishment within criminal law</a:t>
            </a:r>
          </a:p>
          <a:p>
            <a:pPr marL="514350" indent="-514350">
              <a:buFont typeface="+mj-lt"/>
              <a:buAutoNum type="arabicPeriod" startAt="6"/>
            </a:pPr>
            <a:r>
              <a:rPr lang="en-US" altLang="en-US" dirty="0"/>
              <a:t>Enumerate and explain the elements of several key crimes</a:t>
            </a:r>
          </a:p>
          <a:p>
            <a:pPr marL="514350" indent="-514350">
              <a:buFont typeface="+mj-lt"/>
              <a:buAutoNum type="arabicPeriod" startAt="6"/>
            </a:pPr>
            <a:r>
              <a:rPr lang="en-US" altLang="en-US" dirty="0"/>
              <a:t>Define and explain the nature of cybercrimes</a:t>
            </a:r>
          </a:p>
          <a:p>
            <a:pPr marL="514350" indent="-514350">
              <a:buFont typeface="+mj-lt"/>
              <a:buAutoNum type="arabicPeriod" startAt="6"/>
            </a:pPr>
            <a:r>
              <a:rPr lang="en-US" altLang="en-US" dirty="0"/>
              <a:t>Explain the standards for the insanity defense in criminal law</a:t>
            </a:r>
          </a:p>
          <a:p>
            <a:pPr marL="514350" indent="-514350">
              <a:buFont typeface="+mj-lt"/>
              <a:buAutoNum type="arabicPeriod" startAt="6"/>
            </a:pPr>
            <a:r>
              <a:rPr lang="en-US" altLang="en-US" dirty="0"/>
              <a:t>Outline the requirements of entrapment as a defense in criminal law</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3FCB77FF-8B98-439D-9834-4910F1517D6A}" type="slidenum">
              <a:rPr lang="en-US" altLang="en-US" smtClean="0"/>
              <a:pPr/>
              <a:t>3</a:t>
            </a:fld>
            <a:endParaRPr lang="en-US" altLang="en-US" dirty="0"/>
          </a:p>
        </p:txBody>
      </p:sp>
    </p:spTree>
    <p:extLst>
      <p:ext uri="{BB962C8B-B14F-4D97-AF65-F5344CB8AC3E}">
        <p14:creationId xmlns:p14="http://schemas.microsoft.com/office/powerpoint/2010/main" val="11289196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Crimes Involving Business</a:t>
            </a:r>
          </a:p>
        </p:txBody>
      </p:sp>
      <p:sp>
        <p:nvSpPr>
          <p:cNvPr id="44035" name="Rectangle 3"/>
          <p:cNvSpPr>
            <a:spLocks noGrp="1" noChangeArrowheads="1"/>
          </p:cNvSpPr>
          <p:nvPr>
            <p:ph type="body" idx="1"/>
          </p:nvPr>
        </p:nvSpPr>
        <p:spPr/>
        <p:txBody>
          <a:bodyPr/>
          <a:lstStyle/>
          <a:p>
            <a:r>
              <a:rPr lang="en-US" altLang="en-US" b="1" dirty="0"/>
              <a:t>Forgery </a:t>
            </a:r>
          </a:p>
          <a:p>
            <a:pPr lvl="1"/>
            <a:r>
              <a:rPr lang="en-US" altLang="en-US" dirty="0"/>
              <a:t>The false making or changing of a writing with the intent to defraud</a:t>
            </a:r>
          </a:p>
          <a:p>
            <a:pPr lvl="1"/>
            <a:r>
              <a:rPr lang="en-US" altLang="en-US" dirty="0"/>
              <a:t>Passing bad checks</a:t>
            </a:r>
          </a:p>
          <a:p>
            <a:r>
              <a:rPr lang="en-US" altLang="en-US" b="1" dirty="0"/>
              <a:t>Criminal simulation </a:t>
            </a:r>
          </a:p>
          <a:p>
            <a:pPr lvl="1"/>
            <a:r>
              <a:rPr lang="en-US" altLang="en-US" dirty="0"/>
              <a:t>Involves the alteration or falsification of an object or a document with intent to defraud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11A9AEDA-1EA1-45D5-8B54-8996DFA7322A}" type="slidenum">
              <a:rPr lang="en-US" altLang="en-US" smtClean="0"/>
              <a:pPr/>
              <a:t>30</a:t>
            </a:fld>
            <a:endParaRPr lang="en-US" altLang="en-US" dirty="0"/>
          </a:p>
        </p:txBody>
      </p:sp>
    </p:spTree>
    <p:extLst>
      <p:ext uri="{BB962C8B-B14F-4D97-AF65-F5344CB8AC3E}">
        <p14:creationId xmlns:p14="http://schemas.microsoft.com/office/powerpoint/2010/main" val="2128752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Crimes Involving Business</a:t>
            </a:r>
          </a:p>
        </p:txBody>
      </p:sp>
      <p:sp>
        <p:nvSpPr>
          <p:cNvPr id="45059" name="Content Placeholder 2"/>
          <p:cNvSpPr>
            <a:spLocks noGrp="1"/>
          </p:cNvSpPr>
          <p:nvPr>
            <p:ph idx="1"/>
          </p:nvPr>
        </p:nvSpPr>
        <p:spPr/>
        <p:txBody>
          <a:bodyPr/>
          <a:lstStyle/>
          <a:p>
            <a:r>
              <a:rPr lang="en-US" altLang="en-US" b="1" dirty="0"/>
              <a:t>Defrauding creditors </a:t>
            </a:r>
          </a:p>
          <a:p>
            <a:pPr lvl="1"/>
            <a:r>
              <a:rPr lang="en-US" altLang="en-US" dirty="0"/>
              <a:t>The crime of removing, hiding, destroying, giving away, or transferring any person’s property with the intent to defraud creditors</a:t>
            </a:r>
          </a:p>
          <a:p>
            <a:pPr lvl="1"/>
            <a:r>
              <a:rPr lang="en-US" altLang="en-US" dirty="0"/>
              <a:t>Also criminal to hide, misrepresent, or refuse to disclose information about the existence, amount, or location of a person’s property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63C3C18C-F71A-4EFB-9658-897879109EEF}" type="slidenum">
              <a:rPr lang="en-US" altLang="en-US" smtClean="0"/>
              <a:pPr/>
              <a:t>31</a:t>
            </a:fld>
            <a:endParaRPr lang="en-US" altLang="en-US" dirty="0"/>
          </a:p>
        </p:txBody>
      </p:sp>
    </p:spTree>
    <p:extLst>
      <p:ext uri="{BB962C8B-B14F-4D97-AF65-F5344CB8AC3E}">
        <p14:creationId xmlns:p14="http://schemas.microsoft.com/office/powerpoint/2010/main" val="40510730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Crimes Involving Business</a:t>
            </a:r>
          </a:p>
        </p:txBody>
      </p:sp>
      <p:sp>
        <p:nvSpPr>
          <p:cNvPr id="46083" name="Rectangle 3"/>
          <p:cNvSpPr>
            <a:spLocks noGrp="1" noChangeArrowheads="1"/>
          </p:cNvSpPr>
          <p:nvPr>
            <p:ph type="body" idx="1"/>
          </p:nvPr>
        </p:nvSpPr>
        <p:spPr/>
        <p:txBody>
          <a:bodyPr/>
          <a:lstStyle/>
          <a:p>
            <a:r>
              <a:rPr lang="en-US" altLang="en-US" dirty="0"/>
              <a:t>Racketeer Influenced and Corrupt Organizations (RICO) Act </a:t>
            </a:r>
          </a:p>
          <a:p>
            <a:pPr lvl="1"/>
            <a:r>
              <a:rPr lang="en-US" altLang="en-US" dirty="0"/>
              <a:t>Under provisions of this statute, conducting a legitimate business with the funds acquired from a “pattern of racketeering activities” can give rise to criminal liability</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8D0C1525-A810-43BE-931B-89C6B5D7042F}" type="slidenum">
              <a:rPr lang="en-US" altLang="en-US" smtClean="0"/>
              <a:pPr/>
              <a:t>32</a:t>
            </a:fld>
            <a:endParaRPr lang="en-US" altLang="en-US" dirty="0"/>
          </a:p>
        </p:txBody>
      </p:sp>
    </p:spTree>
    <p:extLst>
      <p:ext uri="{BB962C8B-B14F-4D97-AF65-F5344CB8AC3E}">
        <p14:creationId xmlns:p14="http://schemas.microsoft.com/office/powerpoint/2010/main" val="2516231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a:t>Crimes against Justice</a:t>
            </a:r>
          </a:p>
        </p:txBody>
      </p:sp>
      <p:sp>
        <p:nvSpPr>
          <p:cNvPr id="47107" name="Content Placeholder 2"/>
          <p:cNvSpPr>
            <a:spLocks noGrp="1"/>
          </p:cNvSpPr>
          <p:nvPr>
            <p:ph idx="1"/>
          </p:nvPr>
        </p:nvSpPr>
        <p:spPr/>
        <p:txBody>
          <a:bodyPr>
            <a:noAutofit/>
          </a:bodyPr>
          <a:lstStyle/>
          <a:p>
            <a:r>
              <a:rPr lang="en-US" altLang="en-US" b="1" dirty="0"/>
              <a:t>Bribery</a:t>
            </a:r>
            <a:r>
              <a:rPr lang="en-US" altLang="en-US" dirty="0"/>
              <a:t> </a:t>
            </a:r>
          </a:p>
          <a:p>
            <a:pPr lvl="1"/>
            <a:r>
              <a:rPr lang="en-US" altLang="en-US" dirty="0"/>
              <a:t>Involves offering, promising, or actually giving something of value to a public official with the goal of influencing that official in the discharge of his public duties</a:t>
            </a:r>
          </a:p>
          <a:p>
            <a:r>
              <a:rPr lang="en-US" altLang="en-US" b="1" dirty="0"/>
              <a:t>Theft in office</a:t>
            </a:r>
          </a:p>
          <a:p>
            <a:pPr lvl="1"/>
            <a:r>
              <a:rPr lang="en-US" dirty="0"/>
              <a:t>Any theft offense in the criminal code that is committed by a public official or a party official </a:t>
            </a:r>
          </a:p>
          <a:p>
            <a:r>
              <a:rPr lang="en-US" altLang="en-US" b="1" dirty="0"/>
              <a:t>Dereliction of duty</a:t>
            </a:r>
            <a:endParaRPr lang="en-US" altLang="en-US" sz="2800" dirty="0"/>
          </a:p>
          <a:p>
            <a:pPr lvl="1"/>
            <a:r>
              <a:rPr lang="en-US" altLang="en-US" dirty="0"/>
              <a:t>Any activity that involves an officer’s failure to carry out his or her lawful duties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0A8A1EBD-7C90-49A2-BA09-E1C424791410}" type="slidenum">
              <a:rPr lang="en-US" altLang="en-US" smtClean="0"/>
              <a:pPr/>
              <a:t>33</a:t>
            </a:fld>
            <a:endParaRPr lang="en-US" altLang="en-US" dirty="0"/>
          </a:p>
        </p:txBody>
      </p:sp>
    </p:spTree>
    <p:extLst>
      <p:ext uri="{BB962C8B-B14F-4D97-AF65-F5344CB8AC3E}">
        <p14:creationId xmlns:p14="http://schemas.microsoft.com/office/powerpoint/2010/main" val="29386852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Crimes against Justice</a:t>
            </a:r>
          </a:p>
        </p:txBody>
      </p:sp>
      <p:sp>
        <p:nvSpPr>
          <p:cNvPr id="48131" name="Content Placeholder 2"/>
          <p:cNvSpPr>
            <a:spLocks noGrp="1"/>
          </p:cNvSpPr>
          <p:nvPr>
            <p:ph idx="1"/>
          </p:nvPr>
        </p:nvSpPr>
        <p:spPr/>
        <p:txBody>
          <a:bodyPr/>
          <a:lstStyle/>
          <a:p>
            <a:r>
              <a:rPr lang="en-US" altLang="en-US" dirty="0"/>
              <a:t>Crime of </a:t>
            </a:r>
            <a:r>
              <a:rPr lang="en-US" altLang="en-US" b="1" dirty="0"/>
              <a:t>intimidation </a:t>
            </a:r>
          </a:p>
          <a:p>
            <a:pPr lvl="1"/>
            <a:r>
              <a:rPr lang="en-US" altLang="en-US" dirty="0"/>
              <a:t>Involves threats of harm to the person or property of a public servant, party official, or witness with the intention of coercing that individual into some violation of his public duty</a:t>
            </a:r>
          </a:p>
          <a:p>
            <a:pPr marL="457200" lvl="1" indent="0">
              <a:buNone/>
            </a:pPr>
            <a:endParaRPr lang="en-US" altLang="en-US" sz="1000" dirty="0"/>
          </a:p>
          <a:p>
            <a:r>
              <a:rPr lang="en-US" altLang="en-US" b="1" dirty="0"/>
              <a:t>Obstruction of justice </a:t>
            </a:r>
          </a:p>
          <a:p>
            <a:pPr lvl="1"/>
            <a:r>
              <a:rPr lang="en-US" altLang="en-US" dirty="0"/>
              <a:t>Any activity designed to prevent the discovery, apprehension, arrest, prosecution, conviction, or punishment of a criminal defendant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98055A45-C506-46ED-9B5A-3A8CB4705673}" type="slidenum">
              <a:rPr lang="en-US" altLang="en-US" smtClean="0"/>
              <a:pPr/>
              <a:t>34</a:t>
            </a:fld>
            <a:endParaRPr lang="en-US" altLang="en-US" dirty="0"/>
          </a:p>
        </p:txBody>
      </p:sp>
    </p:spTree>
    <p:extLst>
      <p:ext uri="{BB962C8B-B14F-4D97-AF65-F5344CB8AC3E}">
        <p14:creationId xmlns:p14="http://schemas.microsoft.com/office/powerpoint/2010/main" val="19851093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dirty="0"/>
              <a:t>Crimes against Justice</a:t>
            </a:r>
          </a:p>
        </p:txBody>
      </p:sp>
      <p:sp>
        <p:nvSpPr>
          <p:cNvPr id="49155" name="Content Placeholder 2"/>
          <p:cNvSpPr>
            <a:spLocks noGrp="1"/>
          </p:cNvSpPr>
          <p:nvPr>
            <p:ph idx="1"/>
          </p:nvPr>
        </p:nvSpPr>
        <p:spPr/>
        <p:txBody>
          <a:bodyPr/>
          <a:lstStyle/>
          <a:p>
            <a:r>
              <a:rPr lang="en-US" altLang="en-US" b="1" dirty="0"/>
              <a:t>Resisting arrest </a:t>
            </a:r>
          </a:p>
          <a:p>
            <a:pPr lvl="1"/>
            <a:r>
              <a:rPr lang="en-US" altLang="en-US" dirty="0"/>
              <a:t>Interfering in the lawful arrest of a criminal defendant</a:t>
            </a:r>
          </a:p>
          <a:p>
            <a:r>
              <a:rPr lang="en-US" altLang="en-US" b="1" dirty="0"/>
              <a:t>Perjury</a:t>
            </a:r>
            <a:r>
              <a:rPr lang="en-US" altLang="en-US" dirty="0"/>
              <a:t> </a:t>
            </a:r>
          </a:p>
          <a:p>
            <a:pPr lvl="1"/>
            <a:r>
              <a:rPr lang="en-US" altLang="en-US" dirty="0"/>
              <a:t>Making a false statement under oath</a:t>
            </a:r>
          </a:p>
          <a:p>
            <a:r>
              <a:rPr lang="en-US" altLang="en-US" b="1" dirty="0"/>
              <a:t>Tampering with evidence</a:t>
            </a:r>
          </a:p>
          <a:p>
            <a:pPr lvl="1"/>
            <a:r>
              <a:rPr lang="en-US" altLang="en-US" dirty="0"/>
              <a:t>Altering, destroying, or removing any  piece of evidence with the intent to somehow lessen the probative value of that evidence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345911AD-4471-4B05-B044-DC4056B9A718}" type="slidenum">
              <a:rPr lang="en-US" altLang="en-US" smtClean="0"/>
              <a:pPr/>
              <a:t>35</a:t>
            </a:fld>
            <a:endParaRPr lang="en-US" altLang="en-US" dirty="0"/>
          </a:p>
        </p:txBody>
      </p:sp>
    </p:spTree>
    <p:extLst>
      <p:ext uri="{BB962C8B-B14F-4D97-AF65-F5344CB8AC3E}">
        <p14:creationId xmlns:p14="http://schemas.microsoft.com/office/powerpoint/2010/main" val="1423810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Cybercrimes</a:t>
            </a:r>
          </a:p>
        </p:txBody>
      </p:sp>
      <p:sp>
        <p:nvSpPr>
          <p:cNvPr id="50179" name="Rectangle 3"/>
          <p:cNvSpPr>
            <a:spLocks noGrp="1" noChangeArrowheads="1"/>
          </p:cNvSpPr>
          <p:nvPr>
            <p:ph idx="1"/>
          </p:nvPr>
        </p:nvSpPr>
        <p:spPr/>
        <p:txBody>
          <a:bodyPr/>
          <a:lstStyle/>
          <a:p>
            <a:r>
              <a:rPr lang="en-US" altLang="en-US" b="1" dirty="0"/>
              <a:t>Cyber-trespass </a:t>
            </a:r>
          </a:p>
          <a:p>
            <a:pPr lvl="1"/>
            <a:r>
              <a:rPr lang="en-US" altLang="en-US" dirty="0"/>
              <a:t>Process of gaining access to a computer with the intent to commit a crime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411BB750-71F1-4CB9-ABFD-6F39409DA3E7}" type="slidenum">
              <a:rPr lang="en-US" altLang="en-US" smtClean="0"/>
              <a:pPr/>
              <a:t>36</a:t>
            </a:fld>
            <a:endParaRPr lang="en-US" altLang="en-US" dirty="0"/>
          </a:p>
        </p:txBody>
      </p:sp>
    </p:spTree>
    <p:extLst>
      <p:ext uri="{BB962C8B-B14F-4D97-AF65-F5344CB8AC3E}">
        <p14:creationId xmlns:p14="http://schemas.microsoft.com/office/powerpoint/2010/main" val="15070196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Crimes Committed with a Computer</a:t>
            </a:r>
          </a:p>
        </p:txBody>
      </p:sp>
      <p:sp>
        <p:nvSpPr>
          <p:cNvPr id="52227" name="Rectangle 3"/>
          <p:cNvSpPr>
            <a:spLocks noGrp="1" noChangeArrowheads="1"/>
          </p:cNvSpPr>
          <p:nvPr>
            <p:ph idx="1"/>
          </p:nvPr>
        </p:nvSpPr>
        <p:spPr/>
        <p:txBody>
          <a:bodyPr>
            <a:normAutofit/>
          </a:bodyPr>
          <a:lstStyle/>
          <a:p>
            <a:r>
              <a:rPr lang="en-US" altLang="en-US" dirty="0"/>
              <a:t>Cyber-stalking </a:t>
            </a:r>
          </a:p>
          <a:p>
            <a:pPr lvl="1"/>
            <a:r>
              <a:rPr lang="en-US" altLang="en-US" dirty="0"/>
              <a:t>Involves targeting individuals for exploitation using computer connections</a:t>
            </a:r>
          </a:p>
          <a:p>
            <a:pPr lvl="1"/>
            <a:r>
              <a:rPr lang="en-US" altLang="en-US" dirty="0"/>
              <a:t>E-stalking, electronic stalking</a:t>
            </a:r>
          </a:p>
          <a:p>
            <a:pPr marL="457200" lvl="1" indent="0">
              <a:buNone/>
            </a:pPr>
            <a:endParaRPr lang="en-US" altLang="en-US" sz="800" dirty="0"/>
          </a:p>
          <a:p>
            <a:r>
              <a:rPr lang="en-US" dirty="0"/>
              <a:t>Cyber-harassment </a:t>
            </a:r>
          </a:p>
          <a:p>
            <a:pPr lvl="1"/>
            <a:r>
              <a:rPr lang="en-US" dirty="0"/>
              <a:t>Involves using computer connections, often via e-mail or some other social media, to blanket the target with offensive sexual, racial, religious, or political comments, photographs, videos, and so on aimed at disrupting the victim’s peace of mind</a:t>
            </a:r>
          </a:p>
          <a:p>
            <a:pPr lvl="1"/>
            <a:endParaRPr lang="en-US" altLang="en-US" dirty="0"/>
          </a:p>
          <a:p>
            <a:endParaRPr lang="en-US" altLang="en-US" dirty="0"/>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437ABE95-FD93-4F54-A218-165E57B96340}" type="slidenum">
              <a:rPr lang="en-US" altLang="en-US" smtClean="0"/>
              <a:pPr/>
              <a:t>37</a:t>
            </a:fld>
            <a:endParaRPr lang="en-US" altLang="en-US" dirty="0"/>
          </a:p>
        </p:txBody>
      </p:sp>
    </p:spTree>
    <p:extLst>
      <p:ext uri="{BB962C8B-B14F-4D97-AF65-F5344CB8AC3E}">
        <p14:creationId xmlns:p14="http://schemas.microsoft.com/office/powerpoint/2010/main" val="12396385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dirty="0"/>
              <a:t>Crimes Committed with a Computer</a:t>
            </a:r>
          </a:p>
        </p:txBody>
      </p:sp>
      <p:sp>
        <p:nvSpPr>
          <p:cNvPr id="53251" name="Content Placeholder 2"/>
          <p:cNvSpPr>
            <a:spLocks noGrp="1"/>
          </p:cNvSpPr>
          <p:nvPr>
            <p:ph idx="1"/>
          </p:nvPr>
        </p:nvSpPr>
        <p:spPr/>
        <p:txBody>
          <a:bodyPr/>
          <a:lstStyle/>
          <a:p>
            <a:r>
              <a:rPr lang="en-US" altLang="en-US" dirty="0"/>
              <a:t>Cyber-assault </a:t>
            </a:r>
          </a:p>
          <a:p>
            <a:pPr lvl="1"/>
            <a:r>
              <a:rPr lang="en-US" altLang="en-US" dirty="0"/>
              <a:t>Can involve using social media to threaten to inflict immediate and severe bodily harm on the target victim</a:t>
            </a:r>
          </a:p>
          <a:p>
            <a:pPr lvl="1"/>
            <a:r>
              <a:rPr lang="en-US" altLang="en-US" dirty="0"/>
              <a:t>Can also mean a direct attack on a computer system with the intent to disrupt that system</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8B4EA0FA-6CB7-48D4-A279-7706D499FDDE}" type="slidenum">
              <a:rPr lang="en-US" altLang="en-US" smtClean="0"/>
              <a:pPr/>
              <a:t>38</a:t>
            </a:fld>
            <a:endParaRPr lang="en-US" altLang="en-US" dirty="0"/>
          </a:p>
        </p:txBody>
      </p:sp>
    </p:spTree>
    <p:extLst>
      <p:ext uri="{BB962C8B-B14F-4D97-AF65-F5344CB8AC3E}">
        <p14:creationId xmlns:p14="http://schemas.microsoft.com/office/powerpoint/2010/main" val="33773166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dirty="0"/>
              <a:t>Crimes Committed with a Computer</a:t>
            </a:r>
          </a:p>
        </p:txBody>
      </p:sp>
      <p:sp>
        <p:nvSpPr>
          <p:cNvPr id="54275" name="Content Placeholder 2"/>
          <p:cNvSpPr>
            <a:spLocks noGrp="1"/>
          </p:cNvSpPr>
          <p:nvPr>
            <p:ph idx="1"/>
          </p:nvPr>
        </p:nvSpPr>
        <p:spPr/>
        <p:txBody>
          <a:bodyPr/>
          <a:lstStyle/>
          <a:p>
            <a:r>
              <a:rPr lang="en-US" altLang="en-US" dirty="0"/>
              <a:t>Cyber-bullying </a:t>
            </a:r>
          </a:p>
          <a:p>
            <a:pPr lvl="1"/>
            <a:r>
              <a:rPr lang="en-US" altLang="en-US" dirty="0"/>
              <a:t>Involves intentional, aggressive, upsetting activities by a single individual or a group of individuals aimed at destroying the mental well-being of a peer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1E80035A-1E75-4519-8ED9-542BD239190E}" type="slidenum">
              <a:rPr lang="en-US" altLang="en-US" smtClean="0"/>
              <a:pPr/>
              <a:t>39</a:t>
            </a:fld>
            <a:endParaRPr lang="en-US" altLang="en-US" dirty="0"/>
          </a:p>
        </p:txBody>
      </p:sp>
    </p:spTree>
    <p:extLst>
      <p:ext uri="{BB962C8B-B14F-4D97-AF65-F5344CB8AC3E}">
        <p14:creationId xmlns:p14="http://schemas.microsoft.com/office/powerpoint/2010/main" val="4180452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Definition of a Crime</a:t>
            </a:r>
          </a:p>
        </p:txBody>
      </p:sp>
      <p:sp>
        <p:nvSpPr>
          <p:cNvPr id="16387" name="Rectangle 3"/>
          <p:cNvSpPr>
            <a:spLocks noGrp="1" noChangeArrowheads="1"/>
          </p:cNvSpPr>
          <p:nvPr>
            <p:ph type="body" idx="1"/>
          </p:nvPr>
        </p:nvSpPr>
        <p:spPr/>
        <p:txBody>
          <a:bodyPr/>
          <a:lstStyle/>
          <a:p>
            <a:r>
              <a:rPr lang="en-US" altLang="en-US" b="1" dirty="0"/>
              <a:t>Crime </a:t>
            </a:r>
          </a:p>
          <a:p>
            <a:pPr lvl="1"/>
            <a:r>
              <a:rPr lang="en-US" altLang="en-US" dirty="0"/>
              <a:t>An offense against the public at large</a:t>
            </a:r>
          </a:p>
          <a:p>
            <a:r>
              <a:rPr lang="en-US" altLang="en-US" dirty="0"/>
              <a:t>The primary objectives of criminal law are to: </a:t>
            </a:r>
          </a:p>
          <a:p>
            <a:pPr lvl="1"/>
            <a:r>
              <a:rPr lang="en-US" altLang="en-US" dirty="0"/>
              <a:t>Protect the public at large</a:t>
            </a:r>
          </a:p>
          <a:p>
            <a:pPr lvl="1"/>
            <a:r>
              <a:rPr lang="en-US" altLang="en-US" dirty="0"/>
              <a:t>Preserve order and stability within society</a:t>
            </a:r>
          </a:p>
          <a:p>
            <a:pPr lvl="1"/>
            <a:r>
              <a:rPr lang="en-US" altLang="en-US" dirty="0"/>
              <a:t>Punish those who commit criminal acts</a:t>
            </a:r>
          </a:p>
          <a:p>
            <a:pPr lvl="1"/>
            <a:r>
              <a:rPr lang="en-US" altLang="en-US" dirty="0"/>
              <a:t>Discourage future criminal activity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6B5944F9-FFC6-453D-86DD-117F94907DF2}" type="slidenum">
              <a:rPr lang="en-US" altLang="en-US" smtClean="0"/>
              <a:pPr/>
              <a:t>4</a:t>
            </a:fld>
            <a:endParaRPr lang="en-US" altLang="en-US" dirty="0"/>
          </a:p>
        </p:txBody>
      </p:sp>
    </p:spTree>
    <p:extLst>
      <p:ext uri="{BB962C8B-B14F-4D97-AF65-F5344CB8AC3E}">
        <p14:creationId xmlns:p14="http://schemas.microsoft.com/office/powerpoint/2010/main" val="26836442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Crimes Committed with a Computer</a:t>
            </a:r>
            <a:endParaRPr lang="en-US" dirty="0"/>
          </a:p>
        </p:txBody>
      </p:sp>
      <p:sp>
        <p:nvSpPr>
          <p:cNvPr id="3" name="Content Placeholder 2"/>
          <p:cNvSpPr>
            <a:spLocks noGrp="1"/>
          </p:cNvSpPr>
          <p:nvPr>
            <p:ph idx="1"/>
          </p:nvPr>
        </p:nvSpPr>
        <p:spPr/>
        <p:txBody>
          <a:bodyPr/>
          <a:lstStyle/>
          <a:p>
            <a:r>
              <a:rPr lang="en-US" dirty="0"/>
              <a:t>Cyber-piracy</a:t>
            </a:r>
          </a:p>
          <a:p>
            <a:pPr lvl="1"/>
            <a:r>
              <a:rPr lang="en-US" dirty="0"/>
              <a:t>Occurs when website operators take intellectual property, usually in the form of feature films, e-books, television programming, audio recordings of songs, or software, and carry them on their websites or sell them on the Internet  without paying royalties to the legitimate copyright owners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r>
              <a:rPr lang="en-US" dirty="0"/>
              <a:t>5-</a:t>
            </a:r>
            <a:fld id="{73CA63B2-227D-4B49-B103-A4A153FC1C24}" type="slidenum">
              <a:rPr lang="en-US" smtClean="0"/>
              <a:t>40</a:t>
            </a:fld>
            <a:endParaRPr lang="en-US" dirty="0"/>
          </a:p>
        </p:txBody>
      </p:sp>
    </p:spTree>
    <p:extLst>
      <p:ext uri="{BB962C8B-B14F-4D97-AF65-F5344CB8AC3E}">
        <p14:creationId xmlns:p14="http://schemas.microsoft.com/office/powerpoint/2010/main" val="15167627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title"/>
          </p:nvPr>
        </p:nvSpPr>
        <p:spPr/>
        <p:txBody>
          <a:bodyPr/>
          <a:lstStyle/>
          <a:p>
            <a:r>
              <a:rPr lang="en-US" altLang="en-US" dirty="0"/>
              <a:t>Crimes Committed with a Computer</a:t>
            </a:r>
          </a:p>
        </p:txBody>
      </p:sp>
      <p:sp>
        <p:nvSpPr>
          <p:cNvPr id="51203" name="Rectangle 5"/>
          <p:cNvSpPr>
            <a:spLocks noGrp="1" noChangeArrowheads="1"/>
          </p:cNvSpPr>
          <p:nvPr>
            <p:ph type="body" idx="1"/>
          </p:nvPr>
        </p:nvSpPr>
        <p:spPr/>
        <p:txBody>
          <a:bodyPr/>
          <a:lstStyle/>
          <a:p>
            <a:r>
              <a:rPr lang="en-US" altLang="en-US" b="1" dirty="0"/>
              <a:t>Cyber-extortion </a:t>
            </a:r>
          </a:p>
          <a:p>
            <a:pPr lvl="1"/>
            <a:r>
              <a:rPr lang="en-US" altLang="en-US" dirty="0"/>
              <a:t>Occurs when an experienced hacker gains access to the computer records of a corporation or other institution</a:t>
            </a:r>
          </a:p>
          <a:p>
            <a:pPr lvl="1"/>
            <a:r>
              <a:rPr lang="en-US" altLang="en-US" dirty="0"/>
              <a:t>The hacker discovers some sort of illegal, negligent, unethical, or embarrassing conduct that might damage the reputation of the target organization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D0D69AF8-B7A7-4F1C-A0EF-88EEE96637BE}" type="slidenum">
              <a:rPr lang="en-US" altLang="en-US" smtClean="0"/>
              <a:pPr/>
              <a:t>41</a:t>
            </a:fld>
            <a:endParaRPr lang="en-US" altLang="en-US" dirty="0"/>
          </a:p>
        </p:txBody>
      </p:sp>
    </p:spTree>
    <p:extLst>
      <p:ext uri="{BB962C8B-B14F-4D97-AF65-F5344CB8AC3E}">
        <p14:creationId xmlns:p14="http://schemas.microsoft.com/office/powerpoint/2010/main" val="6720902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dirty="0"/>
              <a:t>Crimes Committed with a Computer</a:t>
            </a:r>
          </a:p>
        </p:txBody>
      </p:sp>
      <p:sp>
        <p:nvSpPr>
          <p:cNvPr id="55299" name="Content Placeholder 2"/>
          <p:cNvSpPr>
            <a:spLocks noGrp="1"/>
          </p:cNvSpPr>
          <p:nvPr>
            <p:ph idx="1"/>
          </p:nvPr>
        </p:nvSpPr>
        <p:spPr/>
        <p:txBody>
          <a:bodyPr/>
          <a:lstStyle/>
          <a:p>
            <a:r>
              <a:rPr lang="en-US" altLang="en-US" b="1" dirty="0"/>
              <a:t>Cyber-spoofing </a:t>
            </a:r>
          </a:p>
          <a:p>
            <a:pPr lvl="1"/>
            <a:r>
              <a:rPr lang="en-US" altLang="en-US" dirty="0"/>
              <a:t>A cybercriminal must falsely adopt the identity of another computer user or create a false identity on a computer website to commit fraud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92D8320F-6310-4F97-BCE5-5F99184BF00A}" type="slidenum">
              <a:rPr lang="en-US" altLang="en-US" smtClean="0"/>
              <a:pPr/>
              <a:t>42</a:t>
            </a:fld>
            <a:endParaRPr lang="en-US" altLang="en-US" dirty="0"/>
          </a:p>
        </p:txBody>
      </p:sp>
    </p:spTree>
    <p:extLst>
      <p:ext uri="{BB962C8B-B14F-4D97-AF65-F5344CB8AC3E}">
        <p14:creationId xmlns:p14="http://schemas.microsoft.com/office/powerpoint/2010/main" val="16265155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dirty="0"/>
              <a:t>Crimes Committed with a Computer</a:t>
            </a:r>
          </a:p>
        </p:txBody>
      </p:sp>
      <p:sp>
        <p:nvSpPr>
          <p:cNvPr id="56323" name="Content Placeholder 4"/>
          <p:cNvSpPr>
            <a:spLocks noGrp="1"/>
          </p:cNvSpPr>
          <p:nvPr>
            <p:ph sz="half" idx="1"/>
          </p:nvPr>
        </p:nvSpPr>
        <p:spPr/>
        <p:txBody>
          <a:bodyPr/>
          <a:lstStyle/>
          <a:p>
            <a:r>
              <a:rPr lang="en-US" altLang="en-US" b="1" dirty="0"/>
              <a:t>Phishing</a:t>
            </a:r>
            <a:r>
              <a:rPr lang="en-US" altLang="en-US" dirty="0"/>
              <a:t> </a:t>
            </a:r>
          </a:p>
          <a:p>
            <a:pPr lvl="1"/>
            <a:r>
              <a:rPr lang="en-US" altLang="en-US" dirty="0"/>
              <a:t>Involves sending out phony e-mails that solicit buyers and, in the process, obtain credit card information, account numbers, PINs, account balances, and so on </a:t>
            </a:r>
          </a:p>
        </p:txBody>
      </p:sp>
      <p:sp>
        <p:nvSpPr>
          <p:cNvPr id="56324" name="Content Placeholder 5"/>
          <p:cNvSpPr>
            <a:spLocks noGrp="1"/>
          </p:cNvSpPr>
          <p:nvPr>
            <p:ph sz="half" idx="2"/>
          </p:nvPr>
        </p:nvSpPr>
        <p:spPr/>
        <p:txBody>
          <a:bodyPr/>
          <a:lstStyle/>
          <a:p>
            <a:r>
              <a:rPr lang="en-US" altLang="en-US" b="1" dirty="0"/>
              <a:t>Spear phishing</a:t>
            </a:r>
          </a:p>
          <a:p>
            <a:pPr lvl="1"/>
            <a:r>
              <a:rPr lang="en-US" altLang="en-US" dirty="0"/>
              <a:t>The offense of customizing an e-mail to such an extent that the recipient believes the e-mail comes from a co-worker, a friend, or a relative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5"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4AD45A9C-50F0-4BA1-853D-30F2241541C6}" type="slidenum">
              <a:rPr lang="en-US" altLang="en-US" smtClean="0"/>
              <a:pPr/>
              <a:t>43</a:t>
            </a:fld>
            <a:endParaRPr lang="en-US" altLang="en-US" dirty="0"/>
          </a:p>
        </p:txBody>
      </p:sp>
    </p:spTree>
    <p:extLst>
      <p:ext uri="{BB962C8B-B14F-4D97-AF65-F5344CB8AC3E}">
        <p14:creationId xmlns:p14="http://schemas.microsoft.com/office/powerpoint/2010/main" val="3012018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dirty="0"/>
              <a:t>Crimes Committed with a Computer</a:t>
            </a:r>
          </a:p>
        </p:txBody>
      </p:sp>
      <p:sp>
        <p:nvSpPr>
          <p:cNvPr id="57347" name="Content Placeholder 2"/>
          <p:cNvSpPr>
            <a:spLocks noGrp="1"/>
          </p:cNvSpPr>
          <p:nvPr>
            <p:ph sz="half" idx="1"/>
          </p:nvPr>
        </p:nvSpPr>
        <p:spPr/>
        <p:txBody>
          <a:bodyPr/>
          <a:lstStyle/>
          <a:p>
            <a:r>
              <a:rPr lang="en-US" altLang="en-US" dirty="0"/>
              <a:t>Smishing</a:t>
            </a:r>
            <a:r>
              <a:rPr lang="en-US" altLang="en-US" b="1" dirty="0"/>
              <a:t> </a:t>
            </a:r>
          </a:p>
          <a:p>
            <a:pPr lvl="1"/>
            <a:r>
              <a:rPr lang="en-US" altLang="en-US" dirty="0"/>
              <a:t>Links SMS (short message service) texting with phishing</a:t>
            </a:r>
          </a:p>
        </p:txBody>
      </p:sp>
      <p:sp>
        <p:nvSpPr>
          <p:cNvPr id="57348" name="Content Placeholder 3"/>
          <p:cNvSpPr>
            <a:spLocks noGrp="1"/>
          </p:cNvSpPr>
          <p:nvPr>
            <p:ph sz="half" idx="2"/>
          </p:nvPr>
        </p:nvSpPr>
        <p:spPr/>
        <p:txBody>
          <a:bodyPr/>
          <a:lstStyle/>
          <a:p>
            <a:r>
              <a:rPr lang="en-US" altLang="en-US" dirty="0"/>
              <a:t>Vishing </a:t>
            </a:r>
          </a:p>
          <a:p>
            <a:pPr lvl="1"/>
            <a:r>
              <a:rPr lang="en-US" altLang="en-US" dirty="0"/>
              <a:t>Connects phishing to voice messaging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9" name="Slide Number Placeholder 4"/>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1D7CFF7B-9573-4679-94A4-0C6094A06F23}" type="slidenum">
              <a:rPr lang="en-US" altLang="en-US" smtClean="0"/>
              <a:pPr/>
              <a:t>44</a:t>
            </a:fld>
            <a:endParaRPr lang="en-US" altLang="en-US" dirty="0"/>
          </a:p>
        </p:txBody>
      </p:sp>
    </p:spTree>
    <p:extLst>
      <p:ext uri="{BB962C8B-B14F-4D97-AF65-F5344CB8AC3E}">
        <p14:creationId xmlns:p14="http://schemas.microsoft.com/office/powerpoint/2010/main" val="9038295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en-US" altLang="en-US" dirty="0"/>
              <a:t>Crimes that Target Computers</a:t>
            </a:r>
          </a:p>
        </p:txBody>
      </p:sp>
      <p:sp>
        <p:nvSpPr>
          <p:cNvPr id="58371" name="Rectangle 5"/>
          <p:cNvSpPr>
            <a:spLocks noGrp="1" noChangeArrowheads="1"/>
          </p:cNvSpPr>
          <p:nvPr>
            <p:ph type="body" idx="1"/>
          </p:nvPr>
        </p:nvSpPr>
        <p:spPr/>
        <p:txBody>
          <a:bodyPr/>
          <a:lstStyle/>
          <a:p>
            <a:r>
              <a:rPr lang="en-US" altLang="en-US" dirty="0"/>
              <a:t>Cyber-terrorism</a:t>
            </a:r>
            <a:r>
              <a:rPr lang="en-US" altLang="en-US" b="1" dirty="0"/>
              <a:t> </a:t>
            </a:r>
          </a:p>
          <a:p>
            <a:pPr lvl="1"/>
            <a:r>
              <a:rPr lang="en-US" altLang="en-US" dirty="0"/>
              <a:t>Involves using a computer to disrupt or destroy one of the critical elements of the nation’s cyber-infrastructure</a:t>
            </a:r>
          </a:p>
          <a:p>
            <a:r>
              <a:rPr lang="en-US" altLang="en-US" b="1" dirty="0"/>
              <a:t>Identity theft </a:t>
            </a:r>
          </a:p>
          <a:p>
            <a:pPr lvl="1"/>
            <a:r>
              <a:rPr lang="en-US" altLang="en-US" dirty="0"/>
              <a:t>A perpetrator steals credit card information, financial data, access codes, passwords, or debit card information and then passes himself or herself off as the victim</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841440DE-AF4D-414F-AD0B-EA7D688B60D2}" type="slidenum">
              <a:rPr lang="en-US" altLang="en-US" smtClean="0"/>
              <a:pPr/>
              <a:t>45</a:t>
            </a:fld>
            <a:endParaRPr lang="en-US" altLang="en-US" dirty="0"/>
          </a:p>
        </p:txBody>
      </p:sp>
    </p:spTree>
    <p:extLst>
      <p:ext uri="{BB962C8B-B14F-4D97-AF65-F5344CB8AC3E}">
        <p14:creationId xmlns:p14="http://schemas.microsoft.com/office/powerpoint/2010/main" val="17939348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en-US" dirty="0"/>
              <a:t>Crimes that Target Computers</a:t>
            </a:r>
          </a:p>
        </p:txBody>
      </p:sp>
      <p:sp>
        <p:nvSpPr>
          <p:cNvPr id="59395" name="Rectangle 3"/>
          <p:cNvSpPr>
            <a:spLocks noGrp="1" noChangeArrowheads="1"/>
          </p:cNvSpPr>
          <p:nvPr>
            <p:ph type="body" idx="1"/>
          </p:nvPr>
        </p:nvSpPr>
        <p:spPr/>
        <p:txBody>
          <a:bodyPr/>
          <a:lstStyle/>
          <a:p>
            <a:r>
              <a:rPr lang="en-US" altLang="en-US" dirty="0"/>
              <a:t>Cyber-vandalism </a:t>
            </a:r>
          </a:p>
          <a:p>
            <a:pPr lvl="1"/>
            <a:r>
              <a:rPr lang="en-US" altLang="en-US" dirty="0"/>
              <a:t>Expert vandals attack a computer system so that a website is destroyed or paralyzed to the extent that legitimate business can no longer be conducted on that site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98A9363A-5DA3-4081-8418-3A08B09F11BC}" type="slidenum">
              <a:rPr lang="en-US" altLang="en-US" smtClean="0"/>
              <a:pPr/>
              <a:t>46</a:t>
            </a:fld>
            <a:endParaRPr lang="en-US" altLang="en-US" dirty="0"/>
          </a:p>
        </p:txBody>
      </p:sp>
    </p:spTree>
    <p:extLst>
      <p:ext uri="{BB962C8B-B14F-4D97-AF65-F5344CB8AC3E}">
        <p14:creationId xmlns:p14="http://schemas.microsoft.com/office/powerpoint/2010/main" val="36274739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Grp="1" noChangeArrowheads="1"/>
          </p:cNvSpPr>
          <p:nvPr>
            <p:ph type="title"/>
          </p:nvPr>
        </p:nvSpPr>
        <p:spPr/>
        <p:txBody>
          <a:bodyPr/>
          <a:lstStyle/>
          <a:p>
            <a:r>
              <a:rPr lang="en-US" altLang="en-US" dirty="0"/>
              <a:t>Federal Cybercrimes Legislation</a:t>
            </a:r>
          </a:p>
        </p:txBody>
      </p:sp>
      <p:sp>
        <p:nvSpPr>
          <p:cNvPr id="60419" name="Rectangle 5"/>
          <p:cNvSpPr>
            <a:spLocks noGrp="1" noChangeArrowheads="1"/>
          </p:cNvSpPr>
          <p:nvPr>
            <p:ph type="body" idx="1"/>
          </p:nvPr>
        </p:nvSpPr>
        <p:spPr/>
        <p:txBody>
          <a:bodyPr>
            <a:normAutofit lnSpcReduction="10000"/>
          </a:bodyPr>
          <a:lstStyle/>
          <a:p>
            <a:r>
              <a:rPr lang="en-US" altLang="en-US" dirty="0"/>
              <a:t>The Computer Fraud and Abuse Act</a:t>
            </a:r>
          </a:p>
          <a:p>
            <a:r>
              <a:rPr lang="en-US" altLang="en-US" dirty="0"/>
              <a:t>The Electronic Communications Privacy Act</a:t>
            </a:r>
          </a:p>
          <a:p>
            <a:r>
              <a:rPr lang="en-US" altLang="en-US" dirty="0"/>
              <a:t>The Communications Assistance for Law Enforcement Act</a:t>
            </a:r>
          </a:p>
          <a:p>
            <a:r>
              <a:rPr lang="en-US" altLang="en-US" dirty="0"/>
              <a:t>The Economic Espionage Act</a:t>
            </a:r>
          </a:p>
          <a:p>
            <a:r>
              <a:rPr lang="en-US" altLang="en-US" dirty="0"/>
              <a:t>The National Stolen Property Act</a:t>
            </a:r>
          </a:p>
          <a:p>
            <a:r>
              <a:rPr lang="en-US" altLang="en-US" dirty="0"/>
              <a:t>The Identity Theft and Assumption Deterrence Act</a:t>
            </a:r>
          </a:p>
          <a:p>
            <a:r>
              <a:rPr lang="en-US" altLang="en-US" dirty="0"/>
              <a:t>The CAN SPAM Act</a:t>
            </a:r>
          </a:p>
          <a:p>
            <a:r>
              <a:rPr lang="en-US" altLang="en-US" dirty="0"/>
              <a:t>Stop Online Piracy Act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D54B3535-3DD4-46BE-89F5-00789C03F275}" type="slidenum">
              <a:rPr lang="en-US" altLang="en-US" smtClean="0"/>
              <a:pPr/>
              <a:t>47</a:t>
            </a:fld>
            <a:endParaRPr lang="en-US" altLang="en-US" dirty="0"/>
          </a:p>
        </p:txBody>
      </p:sp>
    </p:spTree>
    <p:extLst>
      <p:ext uri="{BB962C8B-B14F-4D97-AF65-F5344CB8AC3E}">
        <p14:creationId xmlns:p14="http://schemas.microsoft.com/office/powerpoint/2010/main" val="21523839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altLang="en-US" dirty="0"/>
              <a:t>The Global Cyber-Crisis</a:t>
            </a:r>
          </a:p>
        </p:txBody>
      </p:sp>
      <p:sp>
        <p:nvSpPr>
          <p:cNvPr id="61443" name="Content Placeholder 2"/>
          <p:cNvSpPr>
            <a:spLocks noGrp="1"/>
          </p:cNvSpPr>
          <p:nvPr>
            <p:ph idx="1"/>
          </p:nvPr>
        </p:nvSpPr>
        <p:spPr/>
        <p:txBody>
          <a:bodyPr/>
          <a:lstStyle/>
          <a:p>
            <a:r>
              <a:rPr lang="fr-FR" altLang="en-US" dirty="0"/>
              <a:t>Internet Crime Complaint Center (IC3)</a:t>
            </a:r>
          </a:p>
          <a:p>
            <a:pPr lvl="1"/>
            <a:r>
              <a:rPr lang="en-US" altLang="en-US" dirty="0"/>
              <a:t>Handles complaints involving cybercrimes such as hacking, trade secret infringement, identity theft, cyber-extortion, and Internet fraud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C91FC81A-10CE-433A-A94F-60DE2FC95953}" type="slidenum">
              <a:rPr lang="en-US" altLang="en-US" smtClean="0"/>
              <a:pPr/>
              <a:t>48</a:t>
            </a:fld>
            <a:endParaRPr lang="en-US" altLang="en-US" dirty="0"/>
          </a:p>
        </p:txBody>
      </p:sp>
    </p:spTree>
    <p:extLst>
      <p:ext uri="{BB962C8B-B14F-4D97-AF65-F5344CB8AC3E}">
        <p14:creationId xmlns:p14="http://schemas.microsoft.com/office/powerpoint/2010/main" val="31384077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title"/>
          </p:nvPr>
        </p:nvSpPr>
        <p:spPr/>
        <p:txBody>
          <a:bodyPr/>
          <a:lstStyle/>
          <a:p>
            <a:r>
              <a:rPr lang="en-US" altLang="en-US" dirty="0"/>
              <a:t>Defenses to Criminal Liability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2467"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0589D9F1-E597-4AB0-9154-8631FB1E6014}" type="slidenum">
              <a:rPr lang="en-US" altLang="en-US" smtClean="0"/>
              <a:pPr/>
              <a:t>49</a:t>
            </a:fld>
            <a:endParaRPr lang="en-US" altLang="en-US" dirty="0"/>
          </a:p>
        </p:txBody>
      </p:sp>
      <p:pic>
        <p:nvPicPr>
          <p:cNvPr id="62468" name="Picture 5" descr=" The most common defenses are insanity, entrapment, justifiable force, and mistake. (See Table 5-1.)" title="Defenses to Criminal Liabil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6217" y="1894114"/>
            <a:ext cx="8559566" cy="4359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626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Prosecutions and Lawsuits</a:t>
            </a:r>
          </a:p>
        </p:txBody>
      </p:sp>
      <p:sp>
        <p:nvSpPr>
          <p:cNvPr id="17411" name="Content Placeholder 2"/>
          <p:cNvSpPr>
            <a:spLocks noGrp="1"/>
          </p:cNvSpPr>
          <p:nvPr>
            <p:ph idx="1"/>
          </p:nvPr>
        </p:nvSpPr>
        <p:spPr/>
        <p:txBody>
          <a:bodyPr/>
          <a:lstStyle/>
          <a:p>
            <a:r>
              <a:rPr lang="en-US" altLang="en-US" dirty="0"/>
              <a:t>A single act can be both a crime and a tort</a:t>
            </a:r>
          </a:p>
          <a:p>
            <a:pPr marL="0" indent="0">
              <a:buNone/>
            </a:pPr>
            <a:endParaRPr lang="en-US" altLang="en-US" sz="1000" dirty="0"/>
          </a:p>
          <a:p>
            <a:r>
              <a:rPr lang="en-US" altLang="en-US" dirty="0"/>
              <a:t>The standard of proof required in a criminal case differs from that required in a tort case</a:t>
            </a:r>
          </a:p>
          <a:p>
            <a:pPr marL="0" indent="0">
              <a:buNone/>
            </a:pPr>
            <a:endParaRPr lang="en-US" altLang="en-US" sz="1000" dirty="0"/>
          </a:p>
          <a:p>
            <a:r>
              <a:rPr lang="en-US" altLang="en-US" dirty="0"/>
              <a:t>“</a:t>
            </a:r>
            <a:r>
              <a:rPr lang="en-US" altLang="en-US" i="1" dirty="0"/>
              <a:t>Beyond a reasonable doubt</a:t>
            </a:r>
            <a:r>
              <a:rPr lang="en-US" altLang="en-US" dirty="0"/>
              <a:t>” vs. “</a:t>
            </a:r>
            <a:r>
              <a:rPr lang="en-US" altLang="en-US" i="1" dirty="0"/>
              <a:t>a preponderance of evidence</a:t>
            </a:r>
            <a:r>
              <a:rPr lang="en-US" altLang="en-US" dirty="0"/>
              <a: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36BB6E76-FC9D-4F52-9A0E-A5421856A666}" type="slidenum">
              <a:rPr lang="en-US" altLang="en-US" smtClean="0"/>
              <a:pPr/>
              <a:t>5</a:t>
            </a:fld>
            <a:endParaRPr lang="en-US" altLang="en-US" dirty="0"/>
          </a:p>
        </p:txBody>
      </p:sp>
    </p:spTree>
    <p:extLst>
      <p:ext uri="{BB962C8B-B14F-4D97-AF65-F5344CB8AC3E}">
        <p14:creationId xmlns:p14="http://schemas.microsoft.com/office/powerpoint/2010/main" val="24813476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a:spLocks noGrp="1" noChangeArrowheads="1"/>
          </p:cNvSpPr>
          <p:nvPr>
            <p:ph type="title"/>
          </p:nvPr>
        </p:nvSpPr>
        <p:spPr/>
        <p:txBody>
          <a:bodyPr/>
          <a:lstStyle/>
          <a:p>
            <a:r>
              <a:rPr lang="en-US" altLang="en-US" dirty="0"/>
              <a:t>Defenses to Criminal Liability</a:t>
            </a:r>
          </a:p>
        </p:txBody>
      </p:sp>
      <p:sp>
        <p:nvSpPr>
          <p:cNvPr id="63491" name="Rectangle 5"/>
          <p:cNvSpPr>
            <a:spLocks noGrp="1" noChangeArrowheads="1"/>
          </p:cNvSpPr>
          <p:nvPr>
            <p:ph type="body" idx="1"/>
          </p:nvPr>
        </p:nvSpPr>
        <p:spPr/>
        <p:txBody>
          <a:bodyPr/>
          <a:lstStyle/>
          <a:p>
            <a:r>
              <a:rPr lang="en-US" altLang="en-US" dirty="0"/>
              <a:t>The insanity defense</a:t>
            </a:r>
          </a:p>
          <a:p>
            <a:pPr lvl="1"/>
            <a:r>
              <a:rPr lang="en-US" altLang="en-US" dirty="0"/>
              <a:t>Competency to stand trial</a:t>
            </a:r>
          </a:p>
          <a:p>
            <a:pPr lvl="1"/>
            <a:r>
              <a:rPr lang="en-US" altLang="en-US" dirty="0"/>
              <a:t>Not guilty by reason of insanity (NGRI)</a:t>
            </a:r>
          </a:p>
          <a:p>
            <a:pPr lvl="2"/>
            <a:r>
              <a:rPr lang="en-US" altLang="en-US" sz="2700" b="1" dirty="0" err="1"/>
              <a:t>M’Naughten</a:t>
            </a:r>
            <a:r>
              <a:rPr lang="en-US" altLang="en-US" sz="2700" b="1" dirty="0"/>
              <a:t> Rule</a:t>
            </a:r>
          </a:p>
          <a:p>
            <a:pPr lvl="2"/>
            <a:r>
              <a:rPr lang="en-US" altLang="en-US" sz="2700" b="1" dirty="0"/>
              <a:t>Irresistible impulse test</a:t>
            </a:r>
          </a:p>
          <a:p>
            <a:pPr lvl="2"/>
            <a:r>
              <a:rPr lang="en-US" altLang="en-US" sz="2700" b="1" dirty="0"/>
              <a:t>American Law Institute test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34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8F6F5E6D-17C6-46B5-94A2-642BF7695901}" type="slidenum">
              <a:rPr lang="en-US" altLang="en-US" smtClean="0"/>
              <a:pPr/>
              <a:t>50</a:t>
            </a:fld>
            <a:endParaRPr lang="en-US" altLang="en-US" dirty="0"/>
          </a:p>
        </p:txBody>
      </p:sp>
    </p:spTree>
    <p:extLst>
      <p:ext uri="{BB962C8B-B14F-4D97-AF65-F5344CB8AC3E}">
        <p14:creationId xmlns:p14="http://schemas.microsoft.com/office/powerpoint/2010/main" val="19607575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ltLang="en-US" dirty="0"/>
              <a:t>Question</a:t>
            </a:r>
          </a:p>
        </p:txBody>
      </p:sp>
      <p:sp>
        <p:nvSpPr>
          <p:cNvPr id="64515" name="Rectangle 3"/>
          <p:cNvSpPr>
            <a:spLocks noGrp="1" noChangeArrowheads="1"/>
          </p:cNvSpPr>
          <p:nvPr>
            <p:ph type="body" idx="1"/>
          </p:nvPr>
        </p:nvSpPr>
        <p:spPr/>
        <p:txBody>
          <a:bodyPr/>
          <a:lstStyle/>
          <a:p>
            <a:r>
              <a:rPr lang="en-US" altLang="en-US" dirty="0"/>
              <a:t>If a law enforcement officer induces a law-abiding citizen to commit a crime, __________ may be used as a defense.</a:t>
            </a:r>
          </a:p>
          <a:p>
            <a:pPr marL="912812" lvl="1" indent="-514350">
              <a:buFont typeface="+mj-lt"/>
              <a:buAutoNum type="alphaUcPeriod"/>
            </a:pPr>
            <a:r>
              <a:rPr lang="en-US" altLang="en-US" dirty="0"/>
              <a:t>Insanity</a:t>
            </a:r>
          </a:p>
          <a:p>
            <a:pPr marL="912812" lvl="1" indent="-514350">
              <a:buFont typeface="+mj-lt"/>
              <a:buAutoNum type="alphaUcPeriod"/>
            </a:pPr>
            <a:r>
              <a:rPr lang="en-US" altLang="en-US" dirty="0"/>
              <a:t>Mistake</a:t>
            </a:r>
          </a:p>
          <a:p>
            <a:pPr marL="912812" lvl="1" indent="-514350">
              <a:buFont typeface="+mj-lt"/>
              <a:buAutoNum type="alphaUcPeriod"/>
            </a:pPr>
            <a:r>
              <a:rPr lang="en-US" altLang="en-US" dirty="0"/>
              <a:t>Entrapment</a:t>
            </a:r>
          </a:p>
          <a:p>
            <a:pPr marL="912812" lvl="1" indent="-514350">
              <a:buFont typeface="+mj-lt"/>
              <a:buAutoNum type="alphaUcPeriod"/>
            </a:pPr>
            <a:r>
              <a:rPr lang="en-US" altLang="en-US" dirty="0"/>
              <a:t>Justifiable force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45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E2C0BB85-247D-44B3-AF42-0A72FF31A312}" type="slidenum">
              <a:rPr lang="en-US" altLang="en-US" smtClean="0"/>
              <a:pPr/>
              <a:t>51</a:t>
            </a:fld>
            <a:endParaRPr lang="en-US" altLang="en-US" dirty="0"/>
          </a:p>
        </p:txBody>
      </p:sp>
    </p:spTree>
    <p:extLst>
      <p:ext uri="{BB962C8B-B14F-4D97-AF65-F5344CB8AC3E}">
        <p14:creationId xmlns:p14="http://schemas.microsoft.com/office/powerpoint/2010/main" val="32081493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ltLang="en-US" dirty="0"/>
              <a:t>Defenses to Criminal Liability</a:t>
            </a:r>
          </a:p>
        </p:txBody>
      </p:sp>
      <p:sp>
        <p:nvSpPr>
          <p:cNvPr id="65539" name="Rectangle 3"/>
          <p:cNvSpPr>
            <a:spLocks noGrp="1" noChangeArrowheads="1"/>
          </p:cNvSpPr>
          <p:nvPr>
            <p:ph type="body" idx="1"/>
          </p:nvPr>
        </p:nvSpPr>
        <p:spPr/>
        <p:txBody>
          <a:bodyPr/>
          <a:lstStyle/>
          <a:p>
            <a:r>
              <a:rPr lang="en-US" altLang="en-US" b="1" dirty="0"/>
              <a:t>Entrapment </a:t>
            </a:r>
          </a:p>
          <a:p>
            <a:pPr lvl="1"/>
            <a:r>
              <a:rPr lang="en-US" altLang="en-US" dirty="0"/>
              <a:t>If a law enforcement officer induces a law-abiding citizen to commit a crime</a:t>
            </a:r>
          </a:p>
          <a:p>
            <a:r>
              <a:rPr lang="en-US" altLang="en-US" dirty="0"/>
              <a:t>Justifiable force</a:t>
            </a:r>
          </a:p>
          <a:p>
            <a:pPr lvl="1"/>
            <a:r>
              <a:rPr lang="en-US" altLang="en-US" b="1" dirty="0"/>
              <a:t>Self-defense</a:t>
            </a:r>
          </a:p>
          <a:p>
            <a:pPr lvl="1"/>
            <a:r>
              <a:rPr lang="en-US" altLang="en-US" b="1" dirty="0"/>
              <a:t>Defense of others</a:t>
            </a:r>
          </a:p>
          <a:p>
            <a:pPr lvl="1"/>
            <a:r>
              <a:rPr lang="en-US" altLang="en-US" b="1" dirty="0"/>
              <a:t>Stand-your-ground statute</a:t>
            </a:r>
          </a:p>
          <a:p>
            <a:pPr lvl="1"/>
            <a:r>
              <a:rPr lang="en-US" altLang="en-US" b="1" dirty="0"/>
              <a:t>Battered spouse syndrome</a:t>
            </a:r>
          </a:p>
          <a:p>
            <a:r>
              <a:rPr lang="en-US" altLang="en-US" dirty="0"/>
              <a:t>Mistake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55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887116FC-9ECB-46D0-9E1B-71222C19199C}" type="slidenum">
              <a:rPr lang="en-US" altLang="en-US" smtClean="0"/>
              <a:pPr/>
              <a:t>52</a:t>
            </a:fld>
            <a:endParaRPr lang="en-US" altLang="en-US" dirty="0"/>
          </a:p>
        </p:txBody>
      </p:sp>
    </p:spTree>
    <p:extLst>
      <p:ext uri="{BB962C8B-B14F-4D97-AF65-F5344CB8AC3E}">
        <p14:creationId xmlns:p14="http://schemas.microsoft.com/office/powerpoint/2010/main" val="1064947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Victim’s Rights</a:t>
            </a:r>
          </a:p>
        </p:txBody>
      </p:sp>
      <p:sp>
        <p:nvSpPr>
          <p:cNvPr id="18435" name="Content Placeholder 2"/>
          <p:cNvSpPr>
            <a:spLocks noGrp="1"/>
          </p:cNvSpPr>
          <p:nvPr>
            <p:ph idx="1"/>
          </p:nvPr>
        </p:nvSpPr>
        <p:spPr/>
        <p:txBody>
          <a:bodyPr/>
          <a:lstStyle/>
          <a:p>
            <a:r>
              <a:rPr lang="en-US" altLang="en-US" dirty="0"/>
              <a:t>Notice to the victim that an offender has been arrested</a:t>
            </a:r>
          </a:p>
          <a:p>
            <a:r>
              <a:rPr lang="en-US" altLang="en-US" dirty="0"/>
              <a:t>The name of the criminal defendant</a:t>
            </a:r>
          </a:p>
          <a:p>
            <a:r>
              <a:rPr lang="en-US" altLang="en-US" dirty="0"/>
              <a:t>The defendant’s eligibility for pretrial release</a:t>
            </a:r>
          </a:p>
          <a:p>
            <a:r>
              <a:rPr lang="en-US" altLang="en-US" dirty="0"/>
              <a:t>The telephone number of the law enforcement agency responsible for the defendant</a:t>
            </a:r>
          </a:p>
          <a:p>
            <a:r>
              <a:rPr lang="en-US" altLang="en-US" dirty="0"/>
              <a:t>The date, time, and place of the defendant’s release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639350C9-A7AB-467F-9490-F7613FE7BDC6}" type="slidenum">
              <a:rPr lang="en-US" altLang="en-US" smtClean="0"/>
              <a:pPr/>
              <a:t>6</a:t>
            </a:fld>
            <a:endParaRPr lang="en-US" altLang="en-US" dirty="0"/>
          </a:p>
        </p:txBody>
      </p:sp>
    </p:spTree>
    <p:extLst>
      <p:ext uri="{BB962C8B-B14F-4D97-AF65-F5344CB8AC3E}">
        <p14:creationId xmlns:p14="http://schemas.microsoft.com/office/powerpoint/2010/main" val="1373281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Federal Criminal Law</a:t>
            </a:r>
          </a:p>
        </p:txBody>
      </p:sp>
      <p:sp>
        <p:nvSpPr>
          <p:cNvPr id="20483" name="Rectangle 3"/>
          <p:cNvSpPr>
            <a:spLocks noGrp="1" noChangeArrowheads="1"/>
          </p:cNvSpPr>
          <p:nvPr>
            <p:ph type="body" idx="1"/>
          </p:nvPr>
        </p:nvSpPr>
        <p:spPr/>
        <p:txBody>
          <a:bodyPr/>
          <a:lstStyle/>
          <a:p>
            <a:r>
              <a:rPr lang="en-US" altLang="en-US" dirty="0"/>
              <a:t>The federal government has no express power in the Constitution that allows it to enact criminal law statutes or establish a national police force</a:t>
            </a:r>
          </a:p>
          <a:p>
            <a:r>
              <a:rPr lang="en-US" altLang="en-US" dirty="0"/>
              <a:t>The federal government has set up the Federal Bureau of Investigation (FBI) as a national police force</a:t>
            </a:r>
          </a:p>
          <a:p>
            <a:r>
              <a:rPr lang="en-US" dirty="0"/>
              <a:t>The attorney general has the power to conduct federal criminal investigations </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51E86F27-AB67-4FE8-AE1D-F8DC43D8CA24}" type="slidenum">
              <a:rPr lang="en-US" altLang="en-US" smtClean="0"/>
              <a:pPr/>
              <a:t>7</a:t>
            </a:fld>
            <a:endParaRPr lang="en-US" altLang="en-US" dirty="0"/>
          </a:p>
        </p:txBody>
      </p:sp>
    </p:spTree>
    <p:extLst>
      <p:ext uri="{BB962C8B-B14F-4D97-AF65-F5344CB8AC3E}">
        <p14:creationId xmlns:p14="http://schemas.microsoft.com/office/powerpoint/2010/main" val="768268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What is a crime punishable by death or imprisonment in a federal or a state prison called?</a:t>
            </a:r>
          </a:p>
          <a:p>
            <a:pPr marL="912812" lvl="1" indent="-514350">
              <a:buFont typeface="+mj-lt"/>
              <a:buAutoNum type="alphaUcPeriod"/>
            </a:pPr>
            <a:r>
              <a:rPr lang="en-US" altLang="en-US" dirty="0"/>
              <a:t>Misdemeanor</a:t>
            </a:r>
          </a:p>
          <a:p>
            <a:pPr marL="912812" lvl="1" indent="-514350">
              <a:buFont typeface="+mj-lt"/>
              <a:buAutoNum type="alphaUcPeriod"/>
            </a:pPr>
            <a:r>
              <a:rPr lang="en-US" altLang="en-US" dirty="0"/>
              <a:t>Felony</a:t>
            </a:r>
          </a:p>
          <a:p>
            <a:pPr marL="912812" lvl="1" indent="-514350">
              <a:buFont typeface="+mj-lt"/>
              <a:buAutoNum type="alphaUcPeriod"/>
            </a:pPr>
            <a:r>
              <a:rPr lang="en-US" altLang="en-US" dirty="0"/>
              <a:t>Code violation</a:t>
            </a:r>
          </a:p>
          <a:p>
            <a:pPr marL="912812" lvl="1" indent="-514350">
              <a:buFont typeface="+mj-lt"/>
              <a:buAutoNum type="alphaUcPeriod"/>
            </a:pPr>
            <a:r>
              <a:rPr lang="en-US" altLang="en-US" dirty="0"/>
              <a:t>Embezzlement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B95B28B0-7B5C-4339-984F-E262D8C8B727}" type="slidenum">
              <a:rPr lang="en-US" altLang="en-US" smtClean="0"/>
              <a:pPr/>
              <a:t>8</a:t>
            </a:fld>
            <a:endParaRPr lang="en-US" altLang="en-US" dirty="0"/>
          </a:p>
        </p:txBody>
      </p:sp>
    </p:spTree>
    <p:extLst>
      <p:ext uri="{BB962C8B-B14F-4D97-AF65-F5344CB8AC3E}">
        <p14:creationId xmlns:p14="http://schemas.microsoft.com/office/powerpoint/2010/main" val="212454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Classes of Crimes</a:t>
            </a:r>
          </a:p>
        </p:txBody>
      </p:sp>
      <p:sp>
        <p:nvSpPr>
          <p:cNvPr id="22531" name="Rectangle 3"/>
          <p:cNvSpPr>
            <a:spLocks noGrp="1" noChangeArrowheads="1"/>
          </p:cNvSpPr>
          <p:nvPr>
            <p:ph type="body" idx="1"/>
          </p:nvPr>
        </p:nvSpPr>
        <p:spPr/>
        <p:txBody>
          <a:bodyPr/>
          <a:lstStyle/>
          <a:p>
            <a:r>
              <a:rPr lang="en-US" altLang="en-US" b="1" dirty="0"/>
              <a:t>Felony </a:t>
            </a:r>
          </a:p>
          <a:p>
            <a:pPr lvl="1"/>
            <a:r>
              <a:rPr lang="en-US" altLang="en-US" dirty="0"/>
              <a:t>A crime punishable by death or imprisonment in a federal or a state prison for a term exceeding one year</a:t>
            </a:r>
          </a:p>
          <a:p>
            <a:pPr lvl="1"/>
            <a:r>
              <a:rPr lang="en-US" altLang="en-US" dirty="0"/>
              <a:t>Manslaughter, armed robbery, and arson</a:t>
            </a:r>
          </a:p>
          <a:p>
            <a:r>
              <a:rPr lang="en-US" altLang="en-US" b="1" dirty="0"/>
              <a:t>Misdemeanor </a:t>
            </a:r>
          </a:p>
          <a:p>
            <a:pPr lvl="1"/>
            <a:r>
              <a:rPr lang="en-US" altLang="en-US" dirty="0"/>
              <a:t>A less serious crime, generally punishable by a prison sentence of not more than one year</a:t>
            </a:r>
          </a:p>
          <a:p>
            <a:pPr lvl="1"/>
            <a:r>
              <a:rPr lang="en-US" altLang="en-US" dirty="0"/>
              <a:t>Traffic violations and building code violations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5-</a:t>
            </a:r>
            <a:fld id="{C02DB7D6-51F2-41BD-AC74-3C89DE368996}" type="slidenum">
              <a:rPr lang="en-US" altLang="en-US" smtClean="0"/>
              <a:pPr/>
              <a:t>9</a:t>
            </a:fld>
            <a:endParaRPr lang="en-US" altLang="en-US" dirty="0"/>
          </a:p>
        </p:txBody>
      </p:sp>
    </p:spTree>
    <p:extLst>
      <p:ext uri="{BB962C8B-B14F-4D97-AF65-F5344CB8AC3E}">
        <p14:creationId xmlns:p14="http://schemas.microsoft.com/office/powerpoint/2010/main" val="35560456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F9101C-55A4-4A64-B953-61B22F7227CD}"/>
</file>

<file path=customXml/itemProps2.xml><?xml version="1.0" encoding="utf-8"?>
<ds:datastoreItem xmlns:ds="http://schemas.openxmlformats.org/officeDocument/2006/customXml" ds:itemID="{A0FF5CB2-D02B-4B3A-B6E8-482D9AB0731A}">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01DEED23-FF03-45EF-85BC-3AA0EA84BBB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3705</TotalTime>
  <Words>4832</Words>
  <Application>Microsoft Office PowerPoint</Application>
  <PresentationFormat>Widescreen</PresentationFormat>
  <Paragraphs>453</Paragraphs>
  <Slides>52</Slides>
  <Notes>30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Calibri</vt:lpstr>
      <vt:lpstr>Calibri Light</vt:lpstr>
      <vt:lpstr>Wingdings</vt:lpstr>
      <vt:lpstr>Wingdings 3</vt:lpstr>
      <vt:lpstr>Office Theme</vt:lpstr>
      <vt:lpstr>Criminal Law and  Cybercrimes</vt:lpstr>
      <vt:lpstr>Learning Objectives</vt:lpstr>
      <vt:lpstr>Learning Objectives</vt:lpstr>
      <vt:lpstr>Definition of a Crime</vt:lpstr>
      <vt:lpstr>Prosecutions and Lawsuits</vt:lpstr>
      <vt:lpstr>Victim’s Rights</vt:lpstr>
      <vt:lpstr>Federal Criminal Law</vt:lpstr>
      <vt:lpstr>Question</vt:lpstr>
      <vt:lpstr>Classes of Crimes</vt:lpstr>
      <vt:lpstr>Elements of a Crime</vt:lpstr>
      <vt:lpstr>Question</vt:lpstr>
      <vt:lpstr>The Required State of Mind</vt:lpstr>
      <vt:lpstr>The Required State of Mind</vt:lpstr>
      <vt:lpstr>Question</vt:lpstr>
      <vt:lpstr>The Matter of Motive</vt:lpstr>
      <vt:lpstr>The Matter of Corporate Liability</vt:lpstr>
      <vt:lpstr>The Matter of Punishment</vt:lpstr>
      <vt:lpstr>The Matter of Punishment</vt:lpstr>
      <vt:lpstr>The Matter of Punishment</vt:lpstr>
      <vt:lpstr>The Matter of Punishment</vt:lpstr>
      <vt:lpstr>Crimes against People</vt:lpstr>
      <vt:lpstr>Crimes against People</vt:lpstr>
      <vt:lpstr>Crimes against People</vt:lpstr>
      <vt:lpstr>Crimes against Property</vt:lpstr>
      <vt:lpstr>Crimes against Property</vt:lpstr>
      <vt:lpstr>Crimes against Property</vt:lpstr>
      <vt:lpstr>Crimes against Property</vt:lpstr>
      <vt:lpstr>Question</vt:lpstr>
      <vt:lpstr>Crimes Involving Business</vt:lpstr>
      <vt:lpstr>Crimes Involving Business</vt:lpstr>
      <vt:lpstr>Crimes Involving Business</vt:lpstr>
      <vt:lpstr>Crimes Involving Business</vt:lpstr>
      <vt:lpstr>Crimes against Justice</vt:lpstr>
      <vt:lpstr>Crimes against Justice</vt:lpstr>
      <vt:lpstr>Crimes against Justice</vt:lpstr>
      <vt:lpstr>Cybercrimes</vt:lpstr>
      <vt:lpstr>Crimes Committed with a Computer</vt:lpstr>
      <vt:lpstr>Crimes Committed with a Computer</vt:lpstr>
      <vt:lpstr>Crimes Committed with a Computer</vt:lpstr>
      <vt:lpstr>Crimes Committed with a Computer</vt:lpstr>
      <vt:lpstr>Crimes Committed with a Computer</vt:lpstr>
      <vt:lpstr>Crimes Committed with a Computer</vt:lpstr>
      <vt:lpstr>Crimes Committed with a Computer</vt:lpstr>
      <vt:lpstr>Crimes Committed with a Computer</vt:lpstr>
      <vt:lpstr>Crimes that Target Computers</vt:lpstr>
      <vt:lpstr>Crimes that Target Computers</vt:lpstr>
      <vt:lpstr>Federal Cybercrimes Legislation</vt:lpstr>
      <vt:lpstr>The Global Cyber-Crisis</vt:lpstr>
      <vt:lpstr>Defenses to Criminal Liability</vt:lpstr>
      <vt:lpstr>Defenses to Criminal Liability</vt:lpstr>
      <vt:lpstr>Question</vt:lpstr>
      <vt:lpstr>Defenses to Criminal Liability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246</cp:revision>
  <dcterms:created xsi:type="dcterms:W3CDTF">2015-07-14T20:11:18Z</dcterms:created>
  <dcterms:modified xsi:type="dcterms:W3CDTF">2018-11-27T03:32:58Z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