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sldIdLst>
    <p:sldId id="256" r:id="rId5"/>
    <p:sldId id="259" r:id="rId6"/>
    <p:sldId id="260" r:id="rId7"/>
    <p:sldId id="261" r:id="rId8"/>
    <p:sldId id="262" r:id="rId9"/>
    <p:sldId id="263" r:id="rId10"/>
    <p:sldId id="264" r:id="rId11"/>
    <p:sldId id="265" r:id="rId12"/>
    <p:sldId id="287"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91" r:id="rId35"/>
    <p:sldId id="292" r:id="rId36"/>
    <p:sldId id="293" r:id="rId37"/>
    <p:sldId id="288" r:id="rId38"/>
    <p:sldId id="289" r:id="rId39"/>
    <p:sldId id="290" r:id="rId40"/>
    <p:sldId id="29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745" autoAdjust="0"/>
  </p:normalViewPr>
  <p:slideViewPr>
    <p:cSldViewPr snapToGrid="0">
      <p:cViewPr varScale="1">
        <p:scale>
          <a:sx n="53" d="100"/>
          <a:sy n="53" d="100"/>
        </p:scale>
        <p:origin x="1338" y="42"/>
      </p:cViewPr>
      <p:guideLst>
        <p:guide orient="horz" pos="2160"/>
        <p:guide pos="384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44F3A0-2897-4687-8EF4-C55DCBAA68F2}" type="doc">
      <dgm:prSet loTypeId="urn:microsoft.com/office/officeart/2005/8/layout/default" loCatId="list" qsTypeId="urn:microsoft.com/office/officeart/2005/8/quickstyle/3d2" qsCatId="3D" csTypeId="urn:microsoft.com/office/officeart/2005/8/colors/colorful5" csCatId="colorful"/>
      <dgm:spPr/>
      <dgm:t>
        <a:bodyPr/>
        <a:lstStyle/>
        <a:p>
          <a:endParaRPr lang="en-US"/>
        </a:p>
      </dgm:t>
    </dgm:pt>
    <dgm:pt modelId="{5F05FE6F-E74F-4605-B492-354D0013709F}">
      <dgm:prSet/>
      <dgm:spPr/>
      <dgm:t>
        <a:bodyPr/>
        <a:lstStyle/>
        <a:p>
          <a:pPr rtl="0"/>
          <a:r>
            <a:rPr lang="en-US" dirty="0"/>
            <a:t>Mediation</a:t>
          </a:r>
        </a:p>
      </dgm:t>
    </dgm:pt>
    <dgm:pt modelId="{E16E78A7-B573-441F-8D09-B368ED354302}" type="parTrans" cxnId="{EC3A3850-2CD5-4297-8F7B-31A94B22CDAF}">
      <dgm:prSet/>
      <dgm:spPr/>
      <dgm:t>
        <a:bodyPr/>
        <a:lstStyle/>
        <a:p>
          <a:endParaRPr lang="en-US"/>
        </a:p>
      </dgm:t>
    </dgm:pt>
    <dgm:pt modelId="{3A3F115B-A11F-4C3B-AFF4-7B567634993B}" type="sibTrans" cxnId="{EC3A3850-2CD5-4297-8F7B-31A94B22CDAF}">
      <dgm:prSet/>
      <dgm:spPr/>
      <dgm:t>
        <a:bodyPr/>
        <a:lstStyle/>
        <a:p>
          <a:endParaRPr lang="en-US"/>
        </a:p>
      </dgm:t>
    </dgm:pt>
    <dgm:pt modelId="{5B4E2ACD-1AFF-46EF-BB24-071262357DD5}">
      <dgm:prSet/>
      <dgm:spPr/>
      <dgm:t>
        <a:bodyPr/>
        <a:lstStyle/>
        <a:p>
          <a:pPr rtl="0"/>
          <a:r>
            <a:rPr lang="en-US" dirty="0"/>
            <a:t>Arbitration</a:t>
          </a:r>
        </a:p>
      </dgm:t>
    </dgm:pt>
    <dgm:pt modelId="{0249F925-2D3F-4FF6-8028-68EAE11C6DB7}" type="parTrans" cxnId="{88D3B3BE-A723-40E8-8DEF-079912B84438}">
      <dgm:prSet/>
      <dgm:spPr/>
      <dgm:t>
        <a:bodyPr/>
        <a:lstStyle/>
        <a:p>
          <a:endParaRPr lang="en-US"/>
        </a:p>
      </dgm:t>
    </dgm:pt>
    <dgm:pt modelId="{89E8DD75-A172-4AAD-98E2-459D7C49F13B}" type="sibTrans" cxnId="{88D3B3BE-A723-40E8-8DEF-079912B84438}">
      <dgm:prSet/>
      <dgm:spPr/>
      <dgm:t>
        <a:bodyPr/>
        <a:lstStyle/>
        <a:p>
          <a:endParaRPr lang="en-US"/>
        </a:p>
      </dgm:t>
    </dgm:pt>
    <dgm:pt modelId="{3DC910CA-AA08-4BC9-8FF2-62D7257516FF}">
      <dgm:prSet/>
      <dgm:spPr/>
      <dgm:t>
        <a:bodyPr/>
        <a:lstStyle/>
        <a:p>
          <a:pPr rtl="0"/>
          <a:r>
            <a:rPr lang="en-US" dirty="0"/>
            <a:t>Med-arb</a:t>
          </a:r>
        </a:p>
      </dgm:t>
    </dgm:pt>
    <dgm:pt modelId="{78512772-551D-401D-A78D-88BA40342533}" type="parTrans" cxnId="{339EBACF-E395-4873-9934-C7E007C93295}">
      <dgm:prSet/>
      <dgm:spPr/>
      <dgm:t>
        <a:bodyPr/>
        <a:lstStyle/>
        <a:p>
          <a:endParaRPr lang="en-US"/>
        </a:p>
      </dgm:t>
    </dgm:pt>
    <dgm:pt modelId="{69A1B763-1D24-4341-9793-69AD335F183B}" type="sibTrans" cxnId="{339EBACF-E395-4873-9934-C7E007C93295}">
      <dgm:prSet/>
      <dgm:spPr/>
      <dgm:t>
        <a:bodyPr/>
        <a:lstStyle/>
        <a:p>
          <a:endParaRPr lang="en-US"/>
        </a:p>
      </dgm:t>
    </dgm:pt>
    <dgm:pt modelId="{C85E6CCF-0184-4C59-9BBE-4006AFF29AD9}">
      <dgm:prSet/>
      <dgm:spPr/>
      <dgm:t>
        <a:bodyPr/>
        <a:lstStyle/>
        <a:p>
          <a:pPr rtl="0"/>
          <a:r>
            <a:rPr lang="en-US" dirty="0"/>
            <a:t>Early neutral evaluation</a:t>
          </a:r>
        </a:p>
      </dgm:t>
    </dgm:pt>
    <dgm:pt modelId="{1F86FF03-9899-4A7A-AE4B-791A7379BCC5}" type="parTrans" cxnId="{1A42932F-B7E0-41F8-B93C-41B491D63201}">
      <dgm:prSet/>
      <dgm:spPr/>
      <dgm:t>
        <a:bodyPr/>
        <a:lstStyle/>
        <a:p>
          <a:endParaRPr lang="en-US"/>
        </a:p>
      </dgm:t>
    </dgm:pt>
    <dgm:pt modelId="{AD998EB9-8451-44C2-BC9E-174FFBBF71AB}" type="sibTrans" cxnId="{1A42932F-B7E0-41F8-B93C-41B491D63201}">
      <dgm:prSet/>
      <dgm:spPr/>
      <dgm:t>
        <a:bodyPr/>
        <a:lstStyle/>
        <a:p>
          <a:endParaRPr lang="en-US"/>
        </a:p>
      </dgm:t>
    </dgm:pt>
    <dgm:pt modelId="{BA83B236-67D4-442F-9E0C-9136AF103FEB}">
      <dgm:prSet/>
      <dgm:spPr/>
      <dgm:t>
        <a:bodyPr/>
        <a:lstStyle/>
        <a:p>
          <a:pPr rtl="0"/>
          <a:r>
            <a:rPr lang="en-US" dirty="0"/>
            <a:t>Summary jury trials</a:t>
          </a:r>
        </a:p>
      </dgm:t>
    </dgm:pt>
    <dgm:pt modelId="{36DD35D5-9D8D-47F1-8B6C-EE5F3B0235B9}" type="parTrans" cxnId="{71836780-9DA4-460B-8B21-011CB5730B76}">
      <dgm:prSet/>
      <dgm:spPr/>
      <dgm:t>
        <a:bodyPr/>
        <a:lstStyle/>
        <a:p>
          <a:endParaRPr lang="en-US"/>
        </a:p>
      </dgm:t>
    </dgm:pt>
    <dgm:pt modelId="{D9D08898-00D0-4F15-9C09-C6A35BD6BB4A}" type="sibTrans" cxnId="{71836780-9DA4-460B-8B21-011CB5730B76}">
      <dgm:prSet/>
      <dgm:spPr/>
      <dgm:t>
        <a:bodyPr/>
        <a:lstStyle/>
        <a:p>
          <a:endParaRPr lang="en-US"/>
        </a:p>
      </dgm:t>
    </dgm:pt>
    <dgm:pt modelId="{5F5E1185-1DB9-4A88-B7BE-6BDEC55AAD0E}">
      <dgm:prSet/>
      <dgm:spPr/>
      <dgm:t>
        <a:bodyPr/>
        <a:lstStyle/>
        <a:p>
          <a:pPr rtl="0"/>
          <a:r>
            <a:rPr lang="en-US" dirty="0"/>
            <a:t>Private civil trials </a:t>
          </a:r>
        </a:p>
      </dgm:t>
    </dgm:pt>
    <dgm:pt modelId="{89CD7D79-391C-411B-8834-B9C10FDF3368}" type="parTrans" cxnId="{69F69B91-C26A-4532-9C3C-89696F2217D1}">
      <dgm:prSet/>
      <dgm:spPr/>
      <dgm:t>
        <a:bodyPr/>
        <a:lstStyle/>
        <a:p>
          <a:endParaRPr lang="en-US"/>
        </a:p>
      </dgm:t>
    </dgm:pt>
    <dgm:pt modelId="{1430CB15-2E1B-4A3B-8010-40673B6A0F22}" type="sibTrans" cxnId="{69F69B91-C26A-4532-9C3C-89696F2217D1}">
      <dgm:prSet/>
      <dgm:spPr/>
      <dgm:t>
        <a:bodyPr/>
        <a:lstStyle/>
        <a:p>
          <a:endParaRPr lang="en-US"/>
        </a:p>
      </dgm:t>
    </dgm:pt>
    <dgm:pt modelId="{E5170ED7-326D-4076-B952-2CCBD16A88F1}" type="pres">
      <dgm:prSet presAssocID="{7D44F3A0-2897-4687-8EF4-C55DCBAA68F2}" presName="diagram" presStyleCnt="0">
        <dgm:presLayoutVars>
          <dgm:dir/>
          <dgm:resizeHandles val="exact"/>
        </dgm:presLayoutVars>
      </dgm:prSet>
      <dgm:spPr/>
    </dgm:pt>
    <dgm:pt modelId="{0130457A-72AD-4CF6-A3E7-4DB6D2EABE99}" type="pres">
      <dgm:prSet presAssocID="{5F05FE6F-E74F-4605-B492-354D0013709F}" presName="node" presStyleLbl="node1" presStyleIdx="0" presStyleCnt="6">
        <dgm:presLayoutVars>
          <dgm:bulletEnabled val="1"/>
        </dgm:presLayoutVars>
      </dgm:prSet>
      <dgm:spPr/>
    </dgm:pt>
    <dgm:pt modelId="{600213FF-151D-4AB9-8713-2488FC587EC4}" type="pres">
      <dgm:prSet presAssocID="{3A3F115B-A11F-4C3B-AFF4-7B567634993B}" presName="sibTrans" presStyleCnt="0"/>
      <dgm:spPr/>
    </dgm:pt>
    <dgm:pt modelId="{1A7909FD-FFF5-4301-A412-F293114C9836}" type="pres">
      <dgm:prSet presAssocID="{5B4E2ACD-1AFF-46EF-BB24-071262357DD5}" presName="node" presStyleLbl="node1" presStyleIdx="1" presStyleCnt="6">
        <dgm:presLayoutVars>
          <dgm:bulletEnabled val="1"/>
        </dgm:presLayoutVars>
      </dgm:prSet>
      <dgm:spPr/>
    </dgm:pt>
    <dgm:pt modelId="{35F3ED11-30D0-4BF6-B93E-A4C96F0F966B}" type="pres">
      <dgm:prSet presAssocID="{89E8DD75-A172-4AAD-98E2-459D7C49F13B}" presName="sibTrans" presStyleCnt="0"/>
      <dgm:spPr/>
    </dgm:pt>
    <dgm:pt modelId="{C7EC32A8-8B53-4210-B7F5-BF055DA67950}" type="pres">
      <dgm:prSet presAssocID="{3DC910CA-AA08-4BC9-8FF2-62D7257516FF}" presName="node" presStyleLbl="node1" presStyleIdx="2" presStyleCnt="6">
        <dgm:presLayoutVars>
          <dgm:bulletEnabled val="1"/>
        </dgm:presLayoutVars>
      </dgm:prSet>
      <dgm:spPr/>
    </dgm:pt>
    <dgm:pt modelId="{7AC35EF8-F491-41C1-AB28-213060F53A76}" type="pres">
      <dgm:prSet presAssocID="{69A1B763-1D24-4341-9793-69AD335F183B}" presName="sibTrans" presStyleCnt="0"/>
      <dgm:spPr/>
    </dgm:pt>
    <dgm:pt modelId="{71DE83D0-8D92-4234-92AF-38762F9F1ABE}" type="pres">
      <dgm:prSet presAssocID="{C85E6CCF-0184-4C59-9BBE-4006AFF29AD9}" presName="node" presStyleLbl="node1" presStyleIdx="3" presStyleCnt="6">
        <dgm:presLayoutVars>
          <dgm:bulletEnabled val="1"/>
        </dgm:presLayoutVars>
      </dgm:prSet>
      <dgm:spPr/>
    </dgm:pt>
    <dgm:pt modelId="{53CDA585-AC4F-4E4A-B56B-7EC9FAB45575}" type="pres">
      <dgm:prSet presAssocID="{AD998EB9-8451-44C2-BC9E-174FFBBF71AB}" presName="sibTrans" presStyleCnt="0"/>
      <dgm:spPr/>
    </dgm:pt>
    <dgm:pt modelId="{44605625-7683-4CF4-AB3D-D339C0ED6559}" type="pres">
      <dgm:prSet presAssocID="{BA83B236-67D4-442F-9E0C-9136AF103FEB}" presName="node" presStyleLbl="node1" presStyleIdx="4" presStyleCnt="6">
        <dgm:presLayoutVars>
          <dgm:bulletEnabled val="1"/>
        </dgm:presLayoutVars>
      </dgm:prSet>
      <dgm:spPr/>
    </dgm:pt>
    <dgm:pt modelId="{1008183B-CA70-4409-90FD-382C81DAD856}" type="pres">
      <dgm:prSet presAssocID="{D9D08898-00D0-4F15-9C09-C6A35BD6BB4A}" presName="sibTrans" presStyleCnt="0"/>
      <dgm:spPr/>
    </dgm:pt>
    <dgm:pt modelId="{2A4511F3-C394-45A9-89C7-06E55D4179EF}" type="pres">
      <dgm:prSet presAssocID="{5F5E1185-1DB9-4A88-B7BE-6BDEC55AAD0E}" presName="node" presStyleLbl="node1" presStyleIdx="5" presStyleCnt="6">
        <dgm:presLayoutVars>
          <dgm:bulletEnabled val="1"/>
        </dgm:presLayoutVars>
      </dgm:prSet>
      <dgm:spPr/>
    </dgm:pt>
  </dgm:ptLst>
  <dgm:cxnLst>
    <dgm:cxn modelId="{B7DD0302-35EB-407C-A19A-818B3A29DE05}" type="presOf" srcId="{5F05FE6F-E74F-4605-B492-354D0013709F}" destId="{0130457A-72AD-4CF6-A3E7-4DB6D2EABE99}" srcOrd="0" destOrd="0" presId="urn:microsoft.com/office/officeart/2005/8/layout/default"/>
    <dgm:cxn modelId="{683C7E20-2F7D-46DB-A567-D67676301C8F}" type="presOf" srcId="{7D44F3A0-2897-4687-8EF4-C55DCBAA68F2}" destId="{E5170ED7-326D-4076-B952-2CCBD16A88F1}" srcOrd="0" destOrd="0" presId="urn:microsoft.com/office/officeart/2005/8/layout/default"/>
    <dgm:cxn modelId="{1A42932F-B7E0-41F8-B93C-41B491D63201}" srcId="{7D44F3A0-2897-4687-8EF4-C55DCBAA68F2}" destId="{C85E6CCF-0184-4C59-9BBE-4006AFF29AD9}" srcOrd="3" destOrd="0" parTransId="{1F86FF03-9899-4A7A-AE4B-791A7379BCC5}" sibTransId="{AD998EB9-8451-44C2-BC9E-174FFBBF71AB}"/>
    <dgm:cxn modelId="{95356836-C984-4D3A-9C01-9F481D1A23CB}" type="presOf" srcId="{5B4E2ACD-1AFF-46EF-BB24-071262357DD5}" destId="{1A7909FD-FFF5-4301-A412-F293114C9836}" srcOrd="0" destOrd="0" presId="urn:microsoft.com/office/officeart/2005/8/layout/default"/>
    <dgm:cxn modelId="{03628E4F-CA4F-4BA8-853E-684F2D8A9330}" type="presOf" srcId="{5F5E1185-1DB9-4A88-B7BE-6BDEC55AAD0E}" destId="{2A4511F3-C394-45A9-89C7-06E55D4179EF}" srcOrd="0" destOrd="0" presId="urn:microsoft.com/office/officeart/2005/8/layout/default"/>
    <dgm:cxn modelId="{EC3A3850-2CD5-4297-8F7B-31A94B22CDAF}" srcId="{7D44F3A0-2897-4687-8EF4-C55DCBAA68F2}" destId="{5F05FE6F-E74F-4605-B492-354D0013709F}" srcOrd="0" destOrd="0" parTransId="{E16E78A7-B573-441F-8D09-B368ED354302}" sibTransId="{3A3F115B-A11F-4C3B-AFF4-7B567634993B}"/>
    <dgm:cxn modelId="{E5C0A859-40EC-45D8-BB29-BDD369868041}" type="presOf" srcId="{BA83B236-67D4-442F-9E0C-9136AF103FEB}" destId="{44605625-7683-4CF4-AB3D-D339C0ED6559}" srcOrd="0" destOrd="0" presId="urn:microsoft.com/office/officeart/2005/8/layout/default"/>
    <dgm:cxn modelId="{71836780-9DA4-460B-8B21-011CB5730B76}" srcId="{7D44F3A0-2897-4687-8EF4-C55DCBAA68F2}" destId="{BA83B236-67D4-442F-9E0C-9136AF103FEB}" srcOrd="4" destOrd="0" parTransId="{36DD35D5-9D8D-47F1-8B6C-EE5F3B0235B9}" sibTransId="{D9D08898-00D0-4F15-9C09-C6A35BD6BB4A}"/>
    <dgm:cxn modelId="{69F69B91-C26A-4532-9C3C-89696F2217D1}" srcId="{7D44F3A0-2897-4687-8EF4-C55DCBAA68F2}" destId="{5F5E1185-1DB9-4A88-B7BE-6BDEC55AAD0E}" srcOrd="5" destOrd="0" parTransId="{89CD7D79-391C-411B-8834-B9C10FDF3368}" sibTransId="{1430CB15-2E1B-4A3B-8010-40673B6A0F22}"/>
    <dgm:cxn modelId="{88D3B3BE-A723-40E8-8DEF-079912B84438}" srcId="{7D44F3A0-2897-4687-8EF4-C55DCBAA68F2}" destId="{5B4E2ACD-1AFF-46EF-BB24-071262357DD5}" srcOrd="1" destOrd="0" parTransId="{0249F925-2D3F-4FF6-8028-68EAE11C6DB7}" sibTransId="{89E8DD75-A172-4AAD-98E2-459D7C49F13B}"/>
    <dgm:cxn modelId="{339EBACF-E395-4873-9934-C7E007C93295}" srcId="{7D44F3A0-2897-4687-8EF4-C55DCBAA68F2}" destId="{3DC910CA-AA08-4BC9-8FF2-62D7257516FF}" srcOrd="2" destOrd="0" parTransId="{78512772-551D-401D-A78D-88BA40342533}" sibTransId="{69A1B763-1D24-4341-9793-69AD335F183B}"/>
    <dgm:cxn modelId="{B8E782E0-F5CF-498B-85CB-12AB564A7D40}" type="presOf" srcId="{3DC910CA-AA08-4BC9-8FF2-62D7257516FF}" destId="{C7EC32A8-8B53-4210-B7F5-BF055DA67950}" srcOrd="0" destOrd="0" presId="urn:microsoft.com/office/officeart/2005/8/layout/default"/>
    <dgm:cxn modelId="{37B89DE0-A14A-480D-B1EB-A0B06CAAA151}" type="presOf" srcId="{C85E6CCF-0184-4C59-9BBE-4006AFF29AD9}" destId="{71DE83D0-8D92-4234-92AF-38762F9F1ABE}" srcOrd="0" destOrd="0" presId="urn:microsoft.com/office/officeart/2005/8/layout/default"/>
    <dgm:cxn modelId="{B7D28236-7CEF-4010-8B34-2C0C5ED1253F}" type="presParOf" srcId="{E5170ED7-326D-4076-B952-2CCBD16A88F1}" destId="{0130457A-72AD-4CF6-A3E7-4DB6D2EABE99}" srcOrd="0" destOrd="0" presId="urn:microsoft.com/office/officeart/2005/8/layout/default"/>
    <dgm:cxn modelId="{4136784D-E7D3-4A47-8A7D-3BC9DCA11903}" type="presParOf" srcId="{E5170ED7-326D-4076-B952-2CCBD16A88F1}" destId="{600213FF-151D-4AB9-8713-2488FC587EC4}" srcOrd="1" destOrd="0" presId="urn:microsoft.com/office/officeart/2005/8/layout/default"/>
    <dgm:cxn modelId="{9EE6CCCF-684D-46DF-B3FD-18116728D7B9}" type="presParOf" srcId="{E5170ED7-326D-4076-B952-2CCBD16A88F1}" destId="{1A7909FD-FFF5-4301-A412-F293114C9836}" srcOrd="2" destOrd="0" presId="urn:microsoft.com/office/officeart/2005/8/layout/default"/>
    <dgm:cxn modelId="{B571AEB9-D261-47D8-98F1-327D45D998CD}" type="presParOf" srcId="{E5170ED7-326D-4076-B952-2CCBD16A88F1}" destId="{35F3ED11-30D0-4BF6-B93E-A4C96F0F966B}" srcOrd="3" destOrd="0" presId="urn:microsoft.com/office/officeart/2005/8/layout/default"/>
    <dgm:cxn modelId="{A27662C4-05B1-4368-A102-969DCCDA49C6}" type="presParOf" srcId="{E5170ED7-326D-4076-B952-2CCBD16A88F1}" destId="{C7EC32A8-8B53-4210-B7F5-BF055DA67950}" srcOrd="4" destOrd="0" presId="urn:microsoft.com/office/officeart/2005/8/layout/default"/>
    <dgm:cxn modelId="{D2540F6D-FB4B-49C8-978E-A9DFCCDC2907}" type="presParOf" srcId="{E5170ED7-326D-4076-B952-2CCBD16A88F1}" destId="{7AC35EF8-F491-41C1-AB28-213060F53A76}" srcOrd="5" destOrd="0" presId="urn:microsoft.com/office/officeart/2005/8/layout/default"/>
    <dgm:cxn modelId="{E7DD23A8-FA52-470A-A31C-4E765F23C74C}" type="presParOf" srcId="{E5170ED7-326D-4076-B952-2CCBD16A88F1}" destId="{71DE83D0-8D92-4234-92AF-38762F9F1ABE}" srcOrd="6" destOrd="0" presId="urn:microsoft.com/office/officeart/2005/8/layout/default"/>
    <dgm:cxn modelId="{652D2B61-72A8-4772-9DAD-0733DB5EEE75}" type="presParOf" srcId="{E5170ED7-326D-4076-B952-2CCBD16A88F1}" destId="{53CDA585-AC4F-4E4A-B56B-7EC9FAB45575}" srcOrd="7" destOrd="0" presId="urn:microsoft.com/office/officeart/2005/8/layout/default"/>
    <dgm:cxn modelId="{5B570F68-7F4A-4FC6-B18D-E0B72287CACD}" type="presParOf" srcId="{E5170ED7-326D-4076-B952-2CCBD16A88F1}" destId="{44605625-7683-4CF4-AB3D-D339C0ED6559}" srcOrd="8" destOrd="0" presId="urn:microsoft.com/office/officeart/2005/8/layout/default"/>
    <dgm:cxn modelId="{9278FD69-03EA-45D2-9557-4BFDB584595F}" type="presParOf" srcId="{E5170ED7-326D-4076-B952-2CCBD16A88F1}" destId="{1008183B-CA70-4409-90FD-382C81DAD856}" srcOrd="9" destOrd="0" presId="urn:microsoft.com/office/officeart/2005/8/layout/default"/>
    <dgm:cxn modelId="{631D8484-AD41-4961-806C-310EBE2B0202}" type="presParOf" srcId="{E5170ED7-326D-4076-B952-2CCBD16A88F1}" destId="{2A4511F3-C394-45A9-89C7-06E55D4179EF}"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30457A-72AD-4CF6-A3E7-4DB6D2EABE99}">
      <dsp:nvSpPr>
        <dsp:cNvPr id="0" name=""/>
        <dsp:cNvSpPr/>
      </dsp:nvSpPr>
      <dsp:spPr>
        <a:xfrm>
          <a:off x="0" y="591343"/>
          <a:ext cx="2571749" cy="154305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Mediation</a:t>
          </a:r>
        </a:p>
      </dsp:txBody>
      <dsp:txXfrm>
        <a:off x="0" y="591343"/>
        <a:ext cx="2571749" cy="1543050"/>
      </dsp:txXfrm>
    </dsp:sp>
    <dsp:sp modelId="{1A7909FD-FFF5-4301-A412-F293114C9836}">
      <dsp:nvSpPr>
        <dsp:cNvPr id="0" name=""/>
        <dsp:cNvSpPr/>
      </dsp:nvSpPr>
      <dsp:spPr>
        <a:xfrm>
          <a:off x="2828925" y="591343"/>
          <a:ext cx="2571749" cy="1543050"/>
        </a:xfrm>
        <a:prstGeom prst="rect">
          <a:avLst/>
        </a:prstGeom>
        <a:gradFill rotWithShape="0">
          <a:gsLst>
            <a:gs pos="0">
              <a:schemeClr val="accent5">
                <a:hueOff val="-1470669"/>
                <a:satOff val="-2046"/>
                <a:lumOff val="-784"/>
                <a:alphaOff val="0"/>
                <a:satMod val="103000"/>
                <a:lumMod val="102000"/>
                <a:tint val="94000"/>
              </a:schemeClr>
            </a:gs>
            <a:gs pos="50000">
              <a:schemeClr val="accent5">
                <a:hueOff val="-1470669"/>
                <a:satOff val="-2046"/>
                <a:lumOff val="-784"/>
                <a:alphaOff val="0"/>
                <a:satMod val="110000"/>
                <a:lumMod val="100000"/>
                <a:shade val="100000"/>
              </a:schemeClr>
            </a:gs>
            <a:gs pos="100000">
              <a:schemeClr val="accent5">
                <a:hueOff val="-1470669"/>
                <a:satOff val="-2046"/>
                <a:lumOff val="-784"/>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Arbitration</a:t>
          </a:r>
        </a:p>
      </dsp:txBody>
      <dsp:txXfrm>
        <a:off x="2828925" y="591343"/>
        <a:ext cx="2571749" cy="1543050"/>
      </dsp:txXfrm>
    </dsp:sp>
    <dsp:sp modelId="{C7EC32A8-8B53-4210-B7F5-BF055DA67950}">
      <dsp:nvSpPr>
        <dsp:cNvPr id="0" name=""/>
        <dsp:cNvSpPr/>
      </dsp:nvSpPr>
      <dsp:spPr>
        <a:xfrm>
          <a:off x="5657849" y="591343"/>
          <a:ext cx="2571749" cy="1543050"/>
        </a:xfrm>
        <a:prstGeom prst="rect">
          <a:avLst/>
        </a:prstGeom>
        <a:gradFill rotWithShape="0">
          <a:gsLst>
            <a:gs pos="0">
              <a:schemeClr val="accent5">
                <a:hueOff val="-2941338"/>
                <a:satOff val="-4091"/>
                <a:lumOff val="-1569"/>
                <a:alphaOff val="0"/>
                <a:satMod val="103000"/>
                <a:lumMod val="102000"/>
                <a:tint val="94000"/>
              </a:schemeClr>
            </a:gs>
            <a:gs pos="50000">
              <a:schemeClr val="accent5">
                <a:hueOff val="-2941338"/>
                <a:satOff val="-4091"/>
                <a:lumOff val="-1569"/>
                <a:alphaOff val="0"/>
                <a:satMod val="110000"/>
                <a:lumMod val="100000"/>
                <a:shade val="100000"/>
              </a:schemeClr>
            </a:gs>
            <a:gs pos="100000">
              <a:schemeClr val="accent5">
                <a:hueOff val="-2941338"/>
                <a:satOff val="-4091"/>
                <a:lumOff val="-156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Med-arb</a:t>
          </a:r>
        </a:p>
      </dsp:txBody>
      <dsp:txXfrm>
        <a:off x="5657849" y="591343"/>
        <a:ext cx="2571749" cy="1543050"/>
      </dsp:txXfrm>
    </dsp:sp>
    <dsp:sp modelId="{71DE83D0-8D92-4234-92AF-38762F9F1ABE}">
      <dsp:nvSpPr>
        <dsp:cNvPr id="0" name=""/>
        <dsp:cNvSpPr/>
      </dsp:nvSpPr>
      <dsp:spPr>
        <a:xfrm>
          <a:off x="0" y="2391569"/>
          <a:ext cx="2571749" cy="1543050"/>
        </a:xfrm>
        <a:prstGeom prst="rect">
          <a:avLst/>
        </a:prstGeom>
        <a:gradFill rotWithShape="0">
          <a:gsLst>
            <a:gs pos="0">
              <a:schemeClr val="accent5">
                <a:hueOff val="-4412007"/>
                <a:satOff val="-6137"/>
                <a:lumOff val="-2353"/>
                <a:alphaOff val="0"/>
                <a:satMod val="103000"/>
                <a:lumMod val="102000"/>
                <a:tint val="94000"/>
              </a:schemeClr>
            </a:gs>
            <a:gs pos="50000">
              <a:schemeClr val="accent5">
                <a:hueOff val="-4412007"/>
                <a:satOff val="-6137"/>
                <a:lumOff val="-2353"/>
                <a:alphaOff val="0"/>
                <a:satMod val="110000"/>
                <a:lumMod val="100000"/>
                <a:shade val="100000"/>
              </a:schemeClr>
            </a:gs>
            <a:gs pos="100000">
              <a:schemeClr val="accent5">
                <a:hueOff val="-4412007"/>
                <a:satOff val="-6137"/>
                <a:lumOff val="-235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Early neutral evaluation</a:t>
          </a:r>
        </a:p>
      </dsp:txBody>
      <dsp:txXfrm>
        <a:off x="0" y="2391569"/>
        <a:ext cx="2571749" cy="1543050"/>
      </dsp:txXfrm>
    </dsp:sp>
    <dsp:sp modelId="{44605625-7683-4CF4-AB3D-D339C0ED6559}">
      <dsp:nvSpPr>
        <dsp:cNvPr id="0" name=""/>
        <dsp:cNvSpPr/>
      </dsp:nvSpPr>
      <dsp:spPr>
        <a:xfrm>
          <a:off x="2828925" y="2391569"/>
          <a:ext cx="2571749" cy="1543050"/>
        </a:xfrm>
        <a:prstGeom prst="rect">
          <a:avLst/>
        </a:prstGeom>
        <a:gradFill rotWithShape="0">
          <a:gsLst>
            <a:gs pos="0">
              <a:schemeClr val="accent5">
                <a:hueOff val="-5882676"/>
                <a:satOff val="-8182"/>
                <a:lumOff val="-3138"/>
                <a:alphaOff val="0"/>
                <a:satMod val="103000"/>
                <a:lumMod val="102000"/>
                <a:tint val="94000"/>
              </a:schemeClr>
            </a:gs>
            <a:gs pos="50000">
              <a:schemeClr val="accent5">
                <a:hueOff val="-5882676"/>
                <a:satOff val="-8182"/>
                <a:lumOff val="-3138"/>
                <a:alphaOff val="0"/>
                <a:satMod val="110000"/>
                <a:lumMod val="100000"/>
                <a:shade val="100000"/>
              </a:schemeClr>
            </a:gs>
            <a:gs pos="100000">
              <a:schemeClr val="accent5">
                <a:hueOff val="-5882676"/>
                <a:satOff val="-8182"/>
                <a:lumOff val="-313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Summary jury trials</a:t>
          </a:r>
        </a:p>
      </dsp:txBody>
      <dsp:txXfrm>
        <a:off x="2828925" y="2391569"/>
        <a:ext cx="2571749" cy="1543050"/>
      </dsp:txXfrm>
    </dsp:sp>
    <dsp:sp modelId="{2A4511F3-C394-45A9-89C7-06E55D4179EF}">
      <dsp:nvSpPr>
        <dsp:cNvPr id="0" name=""/>
        <dsp:cNvSpPr/>
      </dsp:nvSpPr>
      <dsp:spPr>
        <a:xfrm>
          <a:off x="5657849" y="2391569"/>
          <a:ext cx="2571749" cy="1543050"/>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Private civil trials </a:t>
          </a:r>
        </a:p>
      </dsp:txBody>
      <dsp:txXfrm>
        <a:off x="5657849" y="2391569"/>
        <a:ext cx="2571749" cy="15430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11/26/2018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2515860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5426B8-B054-4BD1-9C0E-356A16CD4192}" type="slidenum">
              <a:rPr lang="en-US" altLang="en-US"/>
              <a:pPr eaLnBrk="1" hangingPunct="1"/>
              <a:t>11</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mediation. See the next slide.</a:t>
            </a:r>
          </a:p>
        </p:txBody>
      </p:sp>
    </p:spTree>
    <p:extLst>
      <p:ext uri="{BB962C8B-B14F-4D97-AF65-F5344CB8AC3E}">
        <p14:creationId xmlns:p14="http://schemas.microsoft.com/office/powerpoint/2010/main" val="954259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49E768-40F1-4F26-AD74-C1768BBEB826}" type="slidenum">
              <a:rPr lang="en-US" altLang="en-US"/>
              <a:pPr eaLnBrk="1" hangingPunct="1"/>
              <a:t>12</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Use one of the example cases in the chapter to create a mock mediation session. Have one of the students serve as the mediator while the others represent each party to the dispute. If possible, also assign students to play the roles of attorneys for each side in the mediation process.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55560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35BFA1-06EB-4261-A2AD-9B4485819CFC}" type="slidenum">
              <a:rPr lang="en-US" altLang="en-US"/>
              <a:pPr eaLnBrk="1" hangingPunct="1"/>
              <a:t>13</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American Arbitration Association was founded in 1926. It now has ADR employment plans in place that cover more than 3,000,000 workers.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83762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C2C9F8-FB54-4604-AE1B-6178D657A375}" type="slidenum">
              <a:rPr lang="en-US" altLang="en-US"/>
              <a:pPr eaLnBrk="1" hangingPunct="1"/>
              <a:t>14</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One shortcoming is that an arbitration hearing is run like a trial but without the safeguards that come with the rules of civil procedure, discovery, and motion practice. This characteristic may actually extend the time involved in arbitration because attorneys and negotiators must prepare a wide variety of legal arguments, some of which might have been eliminated during motion practice. Discovery also sometimes reveals facts that lead the parties into settlement negotiations that might not otherwise take place. Moreover, the wide discretion that is usually granted to arbitrators has, in some cases, led to unreasonable decisions and unjustifiable awards. Sometimes the decision made by an arbitrator comes under the review of the courts, which may result in a reversal of the arbitration order and thus frustrate the whole object of entering arbitration in the first place.</a:t>
            </a:r>
          </a:p>
        </p:txBody>
      </p:sp>
    </p:spTree>
    <p:extLst>
      <p:ext uri="{BB962C8B-B14F-4D97-AF65-F5344CB8AC3E}">
        <p14:creationId xmlns:p14="http://schemas.microsoft.com/office/powerpoint/2010/main" val="1128999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012474-2E03-4758-B9E3-315D3EE96BD6}" type="slidenum">
              <a:rPr lang="en-US" altLang="en-US"/>
              <a:pPr eaLnBrk="1" hangingPunct="1"/>
              <a:t>15</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Under med-arb procedures, the parties first submit their dispute to a mediation session. If the dispute is settled via mediation, then all of the parties can leave satisfied. If, however, some matters are left undecided, the parties can move on to an arbitration hearing. During the hearing, the undecided issues would be placed before an arbitrator for final deliberation.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57585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3686F9-6BA8-42A4-BE10-410B35D59E0C}" type="slidenum">
              <a:rPr lang="en-US" altLang="en-US"/>
              <a:pPr eaLnBrk="1" hangingPunct="1"/>
              <a:t>16</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early neutral judgment. See the next slide.</a:t>
            </a:r>
          </a:p>
        </p:txBody>
      </p:sp>
    </p:spTree>
    <p:extLst>
      <p:ext uri="{BB962C8B-B14F-4D97-AF65-F5344CB8AC3E}">
        <p14:creationId xmlns:p14="http://schemas.microsoft.com/office/powerpoint/2010/main" val="431516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E3B4138-BA94-4EEF-B451-6E6FA27C966F}" type="slidenum">
              <a:rPr lang="en-US" altLang="en-US"/>
              <a:pPr eaLnBrk="1" hangingPunct="1"/>
              <a:t>17</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At the outset of an ENE process, an independent, objective referee is provided with an overview of the facts involved in the dispute and a summary of the legal arguments on which each side has built his or her case. The evaluator, after examining the facts and the law, renders an impartial assessment of the legal rights of each party and a determination of the amount of the award that should be rendered, if any.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76740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B962B9-0867-44C1-B474-139AC242ABCA}" type="slidenum">
              <a:rPr lang="en-US" altLang="en-US"/>
              <a:pPr eaLnBrk="1" hangingPunct="1"/>
              <a:t>18</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One of the first summary jury trials in federal court involved a product liability case. The case focused on an allegedly defective football helmet. The summary jury trial, which was held in 1980, led to a settlement of the case.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20882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20B57B-4688-4431-9228-2BE6A55C833C}" type="slidenum">
              <a:rPr lang="en-US" altLang="en-US"/>
              <a:pPr eaLnBrk="1" hangingPunct="1"/>
              <a:t>19</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One private firm that will arrange private jury trials is known as Judicial Alternatives of Ohio, Inc. The firm is located in Columbus, Ohio.</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38639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165810-10D9-4AFC-A963-F6A47DFC6367}" type="slidenum">
              <a:rPr lang="en-US" altLang="en-US"/>
              <a:pPr eaLnBrk="1" hangingPunct="1"/>
              <a:t>20</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Since ADR has become so popular in recent years, some business people are taking a proactive approach to the situation by agreeing in advance to submit to one of the alternative dispute resolution tools should a disagreement between the parties arise later.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37554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AFBB77-2AC6-4844-B257-C558458CC39B}" type="slidenum">
              <a:rPr lang="en-US" altLang="en-US"/>
              <a:pPr eaLnBrk="1" hangingPunct="1"/>
              <a:t>2</a:t>
            </a:fld>
            <a:endParaRPr lang="en-US" altLang="en-US" dirty="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9439478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4A03BC-CE2A-4E3F-A66C-B68F5C3680AC}" type="slidenum">
              <a:rPr lang="en-US" altLang="en-US"/>
              <a:pPr eaLnBrk="1" hangingPunct="1"/>
              <a:t>21</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Partnering attempts to deter the disorder that can arise during a dispute by drawing up certain ground rules that all the parties agree to observe. The entire process begins with a meeting held after the contract has been finalized but before the project has begun. The meeting is held at a location that is unrelated to the business of any party to the contract. In this way, the process can proceed in an uninterrupted fashion.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0205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84746A-ED1E-41A9-82E2-B27441CF7370}" type="slidenum">
              <a:rPr lang="en-US" altLang="en-US"/>
              <a:pPr eaLnBrk="1" hangingPunct="1"/>
              <a:t>22</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Like partnering, the drafting of ADR contract clauses is a proactive attempt to ensure that litigation will be avoided should a dispute arise. Unlike partnering, which is best suited to long-term construction contracts, ADR clauses can be included in just about any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58802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AB188B8-DEEE-4DD2-BB43-7939A10DA93B}" type="slidenum">
              <a:rPr lang="en-US" altLang="en-US"/>
              <a:pPr eaLnBrk="1" hangingPunct="1"/>
              <a:t>23</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595763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7A921F-E1B2-4C6B-A351-18F238FE6430}" type="slidenum">
              <a:rPr lang="en-US" altLang="en-US"/>
              <a:pPr eaLnBrk="1" hangingPunct="1"/>
              <a:t>24</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settlement week. See the next slide.</a:t>
            </a:r>
          </a:p>
        </p:txBody>
      </p:sp>
    </p:spTree>
    <p:extLst>
      <p:ext uri="{BB962C8B-B14F-4D97-AF65-F5344CB8AC3E}">
        <p14:creationId xmlns:p14="http://schemas.microsoft.com/office/powerpoint/2010/main" val="35897310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AFC679-9BBE-41E3-B17F-AA97AD9279F6}" type="slidenum">
              <a:rPr lang="en-US" altLang="en-US"/>
              <a:pPr eaLnBrk="1" hangingPunct="1"/>
              <a:t>25</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One state trial court that has a very successful record with settlement week is the Delaware County Court of Common Pleas. Have students write to the court at 91 North Sandusky Street, Delaware, Ohio, for details of the process.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88655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9FD928-198B-4A56-925B-4F9D92089794}" type="slidenum">
              <a:rPr lang="en-US" altLang="en-US"/>
              <a:pPr eaLnBrk="1" hangingPunct="1"/>
              <a:t>26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All representatives have the opportunity to present their point of view in relation to the proposed rule. Discussions follow, during which all of these issues are examined.</a:t>
            </a:r>
          </a:p>
          <a:p>
            <a:r>
              <a:rPr lang="en-US" altLang="en-US" dirty="0">
                <a:latin typeface="Arial" panose="020B0604020202020204" pitchFamily="34" charset="0"/>
              </a:rPr>
              <a:t>Eventually, the team is expected to formulate a rule that reflects a consensus of the representatives.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38351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r>
              <a:rPr lang="en-US" altLang="en-US" dirty="0">
                <a:latin typeface="Arial" panose="020B0604020202020204" pitchFamily="34" charset="0"/>
              </a:rPr>
              <a:t>There are several clear advantages to entering an international arbitration agreement.</a:t>
            </a:r>
          </a:p>
          <a:p>
            <a:r>
              <a:rPr lang="en-US" altLang="en-US" dirty="0">
                <a:latin typeface="Arial" panose="020B0604020202020204" pitchFamily="34" charset="0"/>
              </a:rPr>
              <a:t>First, because the parties to the agreement are incorporated in different nation-states, they are free to specify whatever forum they can agree upon as the place to hold an arbitration hearing, should that become necessary.</a:t>
            </a:r>
          </a:p>
          <a:p>
            <a:r>
              <a:rPr lang="en-US" altLang="en-US" dirty="0">
                <a:latin typeface="Arial" panose="020B0604020202020204" pitchFamily="34" charset="0"/>
              </a:rPr>
              <a:t>Second, when negotiating an arbitration agreement, the parties are also free to specify the identity of the arbitrators or leave open the option to choose the arbitrators at the time of the dispute from a large pool of potential experts.</a:t>
            </a:r>
          </a:p>
        </p:txBody>
      </p:sp>
      <p:sp>
        <p:nvSpPr>
          <p:cNvPr id="6656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914274-60CB-4F87-9B5C-EC4F984F0AB2}" type="slidenum">
              <a:rPr lang="en-US" altLang="en-US"/>
              <a:pPr eaLnBrk="1" hangingPunct="1"/>
              <a:t>28</a:t>
            </a:fld>
            <a:endParaRPr lang="en-US" altLang="en-US" dirty="0"/>
          </a:p>
        </p:txBody>
      </p:sp>
    </p:spTree>
    <p:extLst>
      <p:ext uri="{BB962C8B-B14F-4D97-AF65-F5344CB8AC3E}">
        <p14:creationId xmlns:p14="http://schemas.microsoft.com/office/powerpoint/2010/main" val="3690658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900416-1CAD-46DB-ACCA-7121AA5B6701}" type="slidenum">
              <a:rPr lang="en-US" altLang="en-US"/>
              <a:pPr eaLnBrk="1" hangingPunct="1"/>
              <a:t>29</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collective</a:t>
            </a:r>
            <a:r>
              <a:rPr lang="en-US" altLang="en-US" baseline="0" dirty="0">
                <a:latin typeface="Arial" panose="020B0604020202020204" pitchFamily="34" charset="0"/>
              </a:rPr>
              <a:t> s</a:t>
            </a:r>
            <a:r>
              <a:rPr lang="en-US" altLang="en-US" dirty="0">
                <a:latin typeface="Arial" panose="020B0604020202020204" pitchFamily="34" charset="0"/>
              </a:rPr>
              <a:t>cience court. See next slide.</a:t>
            </a:r>
          </a:p>
        </p:txBody>
      </p:sp>
    </p:spTree>
    <p:extLst>
      <p:ext uri="{BB962C8B-B14F-4D97-AF65-F5344CB8AC3E}">
        <p14:creationId xmlns:p14="http://schemas.microsoft.com/office/powerpoint/2010/main" val="2154604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1BB412-D9FD-4BF1-BC4B-E3E17816F022}" type="slidenum">
              <a:rPr lang="en-US" altLang="en-US"/>
              <a:pPr eaLnBrk="1" hangingPunct="1"/>
              <a:t>30</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Individuals and institutions with concerns about certain scientific activities, such as genetic engineering, nuclear energy research, and so on, might ask the court to act as an impartial arbitrator in the evaluation of those concerns.</a:t>
            </a:r>
          </a:p>
          <a:p>
            <a:endParaRPr lang="en-US" altLang="en-US" b="1" dirty="0">
              <a:latin typeface="Arial" panose="020B0604020202020204" pitchFamily="34" charset="0"/>
            </a:endParaRPr>
          </a:p>
          <a:p>
            <a:r>
              <a:rPr lang="en-US" altLang="en-US" b="1" dirty="0">
                <a:latin typeface="Arial" panose="020B0604020202020204" pitchFamily="34" charset="0"/>
              </a:rPr>
              <a:t>Teaching Tips </a:t>
            </a:r>
          </a:p>
          <a:p>
            <a:r>
              <a:rPr lang="en-US" altLang="en-US" dirty="0">
                <a:latin typeface="Arial" panose="020B0604020202020204" pitchFamily="34" charset="0"/>
              </a:rPr>
              <a:t>To get students involved in a lively discussion of the science court concept, have them read, discuss, and write a report on the novel </a:t>
            </a:r>
            <a:r>
              <a:rPr lang="en-US" altLang="en-US" i="1" dirty="0">
                <a:latin typeface="Arial" panose="020B0604020202020204" pitchFamily="34" charset="0"/>
              </a:rPr>
              <a:t>Brothers </a:t>
            </a:r>
            <a:r>
              <a:rPr lang="en-US" altLang="en-US" dirty="0">
                <a:latin typeface="Arial" panose="020B0604020202020204" pitchFamily="34" charset="0"/>
              </a:rPr>
              <a:t>by Ben Bova (New York: Bantam Books, 1996).</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11561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process of engaging in cyber-negotiation can remove all three barriers, permitting parties in different countries and different time zones to come together in a timely, efficient, and cost-effective fashion unhampered by translation difficulties. However, C-neg is not without its problems. Studies in the use of e-mail, the primary means of conducting a C-neg session, have revealed that despite the prevalence of e-mail in business, its use can often cause unintentional misunderstandings, increased anger, and the appearance of dishonesty—all of which can lead to further distrust and an overall drop in cooperation.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Cyber-mediation has many of the same advantages and disadvantages as C-neg. There is no doubt distance, language, time, and money problems can be dealt with more easily with C-med than with offline mediation. However, the use of e-mail as the prime method of conducting C-med can lead to the same problems of anger, misunderstanding, and distrust as C-neg. For this reason, C-med is best carried out on Skype, FaceTime, or some other equally effective electronic face-to-face technique.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is true of C-neg and c-med, the primary means of online communication is the use of e-mail. Like C-med, C-arb is less susceptible to misunderstandings and misinterpretations because the arbitrator is present to iron out many of those difficulties. Of course, electronic face-to-face options are available to arbitrators just as they are available to mediators. C-arb, however, has a few problems unique to that platform. For example, both offline arbitration and C-arb make more use of evidence and witnesses than any type of negotiation or mediation.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35</a:t>
            </a:fld>
            <a:endParaRPr lang="en-US" dirty="0"/>
          </a:p>
        </p:txBody>
      </p:sp>
    </p:spTree>
    <p:extLst>
      <p:ext uri="{BB962C8B-B14F-4D97-AF65-F5344CB8AC3E}">
        <p14:creationId xmlns:p14="http://schemas.microsoft.com/office/powerpoint/2010/main" val="2359981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4B1BE4-43FE-42F5-A01C-33D9C269C639}" type="slidenum">
              <a:rPr lang="en-US" altLang="en-US"/>
              <a:pPr eaLnBrk="1" hangingPunct="1"/>
              <a:t>4</a:t>
            </a:fld>
            <a:endParaRPr lang="en-US" altLang="en-US"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alternative dispute resolution. See the next slide.</a:t>
            </a:r>
          </a:p>
        </p:txBody>
      </p:sp>
    </p:spTree>
    <p:extLst>
      <p:ext uri="{BB962C8B-B14F-4D97-AF65-F5344CB8AC3E}">
        <p14:creationId xmlns:p14="http://schemas.microsoft.com/office/powerpoint/2010/main" val="3749797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7417AF-7C64-444E-82AC-F741D4A5CE8E}" type="slidenum">
              <a:rPr lang="en-US" altLang="en-US"/>
              <a:pPr eaLnBrk="1" hangingPunct="1"/>
              <a:t>5</a:t>
            </a:fld>
            <a:endParaRPr lang="en-US" alt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 </a:t>
            </a:r>
          </a:p>
          <a:p>
            <a:r>
              <a:rPr lang="en-US" altLang="en-US" dirty="0">
                <a:latin typeface="Arial" panose="020B0604020202020204" pitchFamily="34" charset="0"/>
              </a:rPr>
              <a:t>Many state legislatures have enacted alternative dispute resolution programs. Colorado, for example, encourages or mandates ADR in specific subject areas, such as domestic relations and worker’s compensation.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34492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994B53-1547-4764-B64F-BA502FD59E16}" type="slidenum">
              <a:rPr lang="en-US" altLang="en-US"/>
              <a:pPr eaLnBrk="1" hangingPunct="1"/>
              <a:t>6</a:t>
            </a:fld>
            <a:endParaRPr lang="en-US" altLang="en-US"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Before discussing the pros and cons of adversarial litigation, have students form teams of 3–4 learners each. The teams should be assigned the task of defining the adversarial system and developing lists of the advantages and disadvantages for that system.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367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3F6B60-995C-41A4-A840-30652B539784}" type="slidenum">
              <a:rPr lang="en-US" altLang="en-US"/>
              <a:pPr eaLnBrk="1" hangingPunct="1"/>
              <a:t>7</a:t>
            </a:fld>
            <a:endParaRPr lang="en-US" altLang="en-US" dirty="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824330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F2FA175-EEEF-4B06-A199-406FA24669CC}" type="slidenum">
              <a:rPr lang="en-US" altLang="en-US"/>
              <a:pPr eaLnBrk="1" hangingPunct="1"/>
              <a:t>8</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altLang="en-US" dirty="0">
                <a:latin typeface="Arial" panose="020B0604020202020204" pitchFamily="34" charset="0"/>
              </a:rPr>
              <a:t>Some legal conflicts, notably employment, contract, and tort cases, are especially well suited for ADR. However, other legal problems, primarily those involving constitutional law, civil rights, and criminal law, could never be brought before an ADR panel.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82728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FAA does state that an arbitrator’s award can be vacated if it can be shown that (1) the opposing party engaged in fraud in its attempt to win the award, (2) the arbitrators engaged in corruption or were clearly biased in favor of one of the parties in the dispute, (3) the arbitrators engaged in some other type of misconduct, or (4) the arbitrators went beyond the limits of their power in granting an award.</a:t>
            </a:r>
          </a:p>
        </p:txBody>
      </p:sp>
      <p:sp>
        <p:nvSpPr>
          <p:cNvPr id="4" name="Slide Number Placeholder 3"/>
          <p:cNvSpPr>
            <a:spLocks noGrp="1"/>
          </p:cNvSpPr>
          <p:nvPr>
            <p:ph type="sldNum" sz="quarter" idx="5"/>
          </p:nvPr>
        </p:nvSpPr>
        <p:spPr/>
        <p:txBody>
          <a:bodyPr/>
          <a:lstStyle/>
          <a:p>
            <a:fld id="{5B1CC8F4-5623-496C-8F2C-A5D22BD68D8F}" type="slidenum">
              <a:rPr lang="en-US" smtClean="0"/>
              <a:t>9</a:t>
            </a:fld>
            <a:endParaRPr lang="en-US" dirty="0"/>
          </a:p>
        </p:txBody>
      </p:sp>
    </p:spTree>
    <p:extLst>
      <p:ext uri="{BB962C8B-B14F-4D97-AF65-F5344CB8AC3E}">
        <p14:creationId xmlns:p14="http://schemas.microsoft.com/office/powerpoint/2010/main" val="4232793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3186563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4670" y="433340"/>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Alternative Dispute </a:t>
            </a:r>
            <a:br>
              <a:rPr lang="en-US" b="1" dirty="0"/>
            </a:br>
            <a:r>
              <a:rPr lang="en-US" b="1" dirty="0"/>
              <a:t>Resolution</a:t>
            </a:r>
          </a:p>
        </p:txBody>
      </p:sp>
      <p:sp>
        <p:nvSpPr>
          <p:cNvPr id="3" name="Subtitle 2"/>
          <p:cNvSpPr>
            <a:spLocks noGrp="1"/>
          </p:cNvSpPr>
          <p:nvPr>
            <p:ph type="subTitle" idx="1"/>
          </p:nvPr>
        </p:nvSpPr>
        <p:spPr>
          <a:xfrm>
            <a:off x="671209" y="4609707"/>
            <a:ext cx="4766553" cy="1479808"/>
          </a:xfrm>
        </p:spPr>
        <p:txBody>
          <a:bodyPr/>
          <a:lstStyle/>
          <a:p>
            <a:r>
              <a:rPr lang="en-US" dirty="0"/>
              <a:t>Chapter 4</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ADR Techniques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graphicFrame>
        <p:nvGraphicFramePr>
          <p:cNvPr id="4" name="Diagram 3" descr="Mediation&#10;Arbitration&#10;Med-arb&#10;Early neutral evaluation&#10;Summary jury trials&#10;Private civil trials &#10;" title="ADR techniques"/>
          <p:cNvGraphicFramePr/>
          <p:nvPr>
            <p:extLst>
              <p:ext uri="{D42A27DB-BD31-4B8C-83A1-F6EECF244321}">
                <p14:modId xmlns:p14="http://schemas.microsoft.com/office/powerpoint/2010/main" val="6590607"/>
              </p:ext>
            </p:extLst>
          </p:nvPr>
        </p:nvGraphicFramePr>
        <p:xfrm>
          <a:off x="1981200" y="160020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1">
            <a:extLst>
              <a:ext uri="{FF2B5EF4-FFF2-40B4-BE49-F238E27FC236}">
                <a16:creationId xmlns:a16="http://schemas.microsoft.com/office/drawing/2014/main" id="{A1182C86-60E1-4258-8191-23F020A3340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10</a:t>
            </a:fld>
            <a:endParaRPr lang="en-US" altLang="en-US" dirty="0"/>
          </a:p>
        </p:txBody>
      </p:sp>
    </p:spTree>
    <p:extLst>
      <p:ext uri="{BB962C8B-B14F-4D97-AF65-F5344CB8AC3E}">
        <p14:creationId xmlns:p14="http://schemas.microsoft.com/office/powerpoint/2010/main" val="3195629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Question</a:t>
            </a:r>
          </a:p>
        </p:txBody>
      </p:sp>
      <p:sp>
        <p:nvSpPr>
          <p:cNvPr id="22531" name="Rectangle 3"/>
          <p:cNvSpPr>
            <a:spLocks noGrp="1" noChangeArrowheads="1"/>
          </p:cNvSpPr>
          <p:nvPr>
            <p:ph type="body" idx="1"/>
          </p:nvPr>
        </p:nvSpPr>
        <p:spPr/>
        <p:txBody>
          <a:bodyPr/>
          <a:lstStyle/>
          <a:p>
            <a:r>
              <a:rPr lang="en-US" altLang="en-US" dirty="0"/>
              <a:t>What is the process where a neutral third party works with the parties to reach a mutually agreeable settlement?</a:t>
            </a:r>
          </a:p>
          <a:p>
            <a:pPr marL="912812" lvl="1" indent="-514350">
              <a:buFont typeface="+mj-lt"/>
              <a:buAutoNum type="alphaUcPeriod"/>
            </a:pPr>
            <a:r>
              <a:rPr lang="en-US" altLang="en-US" dirty="0"/>
              <a:t>Arbitration</a:t>
            </a:r>
          </a:p>
          <a:p>
            <a:pPr marL="912812" lvl="1" indent="-514350">
              <a:buFont typeface="+mj-lt"/>
              <a:buAutoNum type="alphaUcPeriod"/>
            </a:pPr>
            <a:r>
              <a:rPr lang="en-US" altLang="en-US" dirty="0"/>
              <a:t>Mediation</a:t>
            </a:r>
          </a:p>
          <a:p>
            <a:pPr marL="912812" lvl="1" indent="-514350">
              <a:buFont typeface="+mj-lt"/>
              <a:buAutoNum type="alphaUcPeriod"/>
            </a:pPr>
            <a:r>
              <a:rPr lang="en-US" altLang="en-US" dirty="0"/>
              <a:t>Negotiation</a:t>
            </a:r>
          </a:p>
          <a:p>
            <a:pPr marL="912812" lvl="1" indent="-514350">
              <a:buFont typeface="+mj-lt"/>
              <a:buAutoNum type="alphaUcPeriod"/>
            </a:pPr>
            <a:r>
              <a:rPr lang="en-US" altLang="en-US" dirty="0"/>
              <a:t>Adjudication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4083B452-7325-4E7F-AF86-8DD3E0E9D58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11</a:t>
            </a:fld>
            <a:endParaRPr lang="en-US" altLang="en-US" dirty="0"/>
          </a:p>
        </p:txBody>
      </p:sp>
    </p:spTree>
    <p:extLst>
      <p:ext uri="{BB962C8B-B14F-4D97-AF65-F5344CB8AC3E}">
        <p14:creationId xmlns:p14="http://schemas.microsoft.com/office/powerpoint/2010/main" val="2445281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ADR Techniques</a:t>
            </a:r>
          </a:p>
        </p:txBody>
      </p:sp>
      <p:sp>
        <p:nvSpPr>
          <p:cNvPr id="23555" name="Rectangle 3"/>
          <p:cNvSpPr>
            <a:spLocks noGrp="1" noChangeArrowheads="1"/>
          </p:cNvSpPr>
          <p:nvPr>
            <p:ph idx="1"/>
          </p:nvPr>
        </p:nvSpPr>
        <p:spPr/>
        <p:txBody>
          <a:bodyPr/>
          <a:lstStyle/>
          <a:p>
            <a:r>
              <a:rPr lang="en-US" altLang="en-US" b="1" dirty="0"/>
              <a:t>Mediation</a:t>
            </a:r>
            <a:r>
              <a:rPr lang="en-US" altLang="en-US" dirty="0"/>
              <a:t> </a:t>
            </a:r>
          </a:p>
          <a:p>
            <a:pPr lvl="1"/>
            <a:r>
              <a:rPr lang="en-US" altLang="en-US" dirty="0"/>
              <a:t>A non-binding process where a neutral third party works with the parties to reach a mutually agreeable settlement</a:t>
            </a:r>
          </a:p>
          <a:p>
            <a:pPr lvl="1"/>
            <a:r>
              <a:rPr lang="en-US" altLang="en-US" dirty="0"/>
              <a:t>The </a:t>
            </a:r>
            <a:r>
              <a:rPr lang="en-US" altLang="en-US" b="1" dirty="0"/>
              <a:t>mediator</a:t>
            </a:r>
            <a:r>
              <a:rPr lang="en-US" altLang="en-US" dirty="0"/>
              <a:t> acts as an impartial outsider who can suggest solutions that will please all the parties involved in the dispute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330BCC1-AFFC-4E01-BF94-45C2E37FA9A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12</a:t>
            </a:fld>
            <a:endParaRPr lang="en-US" altLang="en-US" dirty="0"/>
          </a:p>
        </p:txBody>
      </p:sp>
    </p:spTree>
    <p:extLst>
      <p:ext uri="{BB962C8B-B14F-4D97-AF65-F5344CB8AC3E}">
        <p14:creationId xmlns:p14="http://schemas.microsoft.com/office/powerpoint/2010/main" val="20332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ADR Techniques</a:t>
            </a:r>
          </a:p>
        </p:txBody>
      </p:sp>
      <p:sp>
        <p:nvSpPr>
          <p:cNvPr id="24579" name="Rectangle 3"/>
          <p:cNvSpPr>
            <a:spLocks noGrp="1" noChangeArrowheads="1"/>
          </p:cNvSpPr>
          <p:nvPr>
            <p:ph type="body" idx="1"/>
          </p:nvPr>
        </p:nvSpPr>
        <p:spPr/>
        <p:txBody>
          <a:bodyPr/>
          <a:lstStyle/>
          <a:p>
            <a:r>
              <a:rPr lang="en-US" altLang="en-US" b="1" dirty="0"/>
              <a:t>Arbitration </a:t>
            </a:r>
          </a:p>
          <a:p>
            <a:pPr lvl="1"/>
            <a:r>
              <a:rPr lang="en-US" altLang="en-US" dirty="0"/>
              <a:t>Process by which the parties invite a third party, called an </a:t>
            </a:r>
            <a:r>
              <a:rPr lang="en-US" altLang="en-US" b="1" dirty="0"/>
              <a:t>arbitrator</a:t>
            </a:r>
            <a:r>
              <a:rPr lang="en-US" altLang="en-US" dirty="0"/>
              <a:t>, to settle their dispute</a:t>
            </a:r>
          </a:p>
          <a:p>
            <a:pPr lvl="1"/>
            <a:r>
              <a:rPr lang="en-US" altLang="en-US" dirty="0"/>
              <a:t>Required arbitration is called mandatory arbitration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8BD8CC3-BB39-4F3E-A952-8FDF6FCA713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13</a:t>
            </a:fld>
            <a:endParaRPr lang="en-US" altLang="en-US" dirty="0"/>
          </a:p>
        </p:txBody>
      </p:sp>
    </p:spTree>
    <p:extLst>
      <p:ext uri="{BB962C8B-B14F-4D97-AF65-F5344CB8AC3E}">
        <p14:creationId xmlns:p14="http://schemas.microsoft.com/office/powerpoint/2010/main" val="3295319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Shortcomings of Arbitration</a:t>
            </a:r>
          </a:p>
        </p:txBody>
      </p:sp>
      <p:sp>
        <p:nvSpPr>
          <p:cNvPr id="25603" name="Rectangle 3"/>
          <p:cNvSpPr>
            <a:spLocks noGrp="1" noChangeArrowheads="1"/>
          </p:cNvSpPr>
          <p:nvPr>
            <p:ph type="body" idx="1"/>
          </p:nvPr>
        </p:nvSpPr>
        <p:spPr/>
        <p:txBody>
          <a:bodyPr/>
          <a:lstStyle/>
          <a:p>
            <a:r>
              <a:rPr lang="en-US" altLang="en-US" dirty="0"/>
              <a:t>Hearing is run like a trial but without the safeguards that come with the rules of civil procedure, discovery, and motion practice</a:t>
            </a:r>
          </a:p>
          <a:p>
            <a:r>
              <a:rPr lang="en-US" altLang="en-US" dirty="0"/>
              <a:t>Wide discretion granted to arbitrators can lead to unreasonable decisions and unjustifiable awards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36F4BF7C-E728-4DBB-831D-0809F720AC0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14</a:t>
            </a:fld>
            <a:endParaRPr lang="en-US" altLang="en-US" dirty="0"/>
          </a:p>
        </p:txBody>
      </p:sp>
    </p:spTree>
    <p:extLst>
      <p:ext uri="{BB962C8B-B14F-4D97-AF65-F5344CB8AC3E}">
        <p14:creationId xmlns:p14="http://schemas.microsoft.com/office/powerpoint/2010/main" val="1143862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ADR Techniques</a:t>
            </a:r>
          </a:p>
        </p:txBody>
      </p:sp>
      <p:sp>
        <p:nvSpPr>
          <p:cNvPr id="26627" name="Rectangle 3"/>
          <p:cNvSpPr>
            <a:spLocks noGrp="1" noChangeArrowheads="1"/>
          </p:cNvSpPr>
          <p:nvPr>
            <p:ph type="body" idx="1"/>
          </p:nvPr>
        </p:nvSpPr>
        <p:spPr/>
        <p:txBody>
          <a:bodyPr/>
          <a:lstStyle/>
          <a:p>
            <a:r>
              <a:rPr lang="en-US" altLang="en-US" b="1" dirty="0"/>
              <a:t>Med-arb </a:t>
            </a:r>
          </a:p>
          <a:p>
            <a:pPr lvl="1"/>
            <a:r>
              <a:rPr lang="en-US" altLang="en-US" dirty="0"/>
              <a:t>Process that combines mediation with arbitration</a:t>
            </a:r>
          </a:p>
          <a:p>
            <a:pPr lvl="1"/>
            <a:r>
              <a:rPr lang="en-US" altLang="en-US" dirty="0"/>
              <a:t>If after mediation, a dispute is still unsettled, parties can move to an arbitration hearing</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343F9854-04E3-485C-82F8-101D9C406AF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15</a:t>
            </a:fld>
            <a:endParaRPr lang="en-US" altLang="en-US" dirty="0"/>
          </a:p>
        </p:txBody>
      </p:sp>
    </p:spTree>
    <p:extLst>
      <p:ext uri="{BB962C8B-B14F-4D97-AF65-F5344CB8AC3E}">
        <p14:creationId xmlns:p14="http://schemas.microsoft.com/office/powerpoint/2010/main" val="21214044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Question</a:t>
            </a:r>
          </a:p>
        </p:txBody>
      </p:sp>
      <p:sp>
        <p:nvSpPr>
          <p:cNvPr id="27651" name="Rectangle 3"/>
          <p:cNvSpPr>
            <a:spLocks noGrp="1" noChangeArrowheads="1"/>
          </p:cNvSpPr>
          <p:nvPr>
            <p:ph idx="1"/>
          </p:nvPr>
        </p:nvSpPr>
        <p:spPr/>
        <p:txBody>
          <a:bodyPr/>
          <a:lstStyle/>
          <a:p>
            <a:r>
              <a:rPr lang="en-US" altLang="en-US" dirty="0"/>
              <a:t>What is the process by which the parties permit a referee to assess their case based on the facts and legal arguments alone?</a:t>
            </a:r>
          </a:p>
          <a:p>
            <a:pPr marL="912812" lvl="1" indent="-514350">
              <a:buFont typeface="+mj-lt"/>
              <a:buAutoNum type="alphaUcPeriod"/>
            </a:pPr>
            <a:r>
              <a:rPr lang="en-US" altLang="en-US" dirty="0"/>
              <a:t>Early neutral evaluation </a:t>
            </a:r>
          </a:p>
          <a:p>
            <a:pPr marL="912812" lvl="1" indent="-514350">
              <a:buFont typeface="+mj-lt"/>
              <a:buAutoNum type="alphaUcPeriod"/>
            </a:pPr>
            <a:r>
              <a:rPr lang="en-US" altLang="en-US" dirty="0"/>
              <a:t>Summary jury trial</a:t>
            </a:r>
          </a:p>
          <a:p>
            <a:pPr marL="912812" lvl="1" indent="-514350">
              <a:buFont typeface="+mj-lt"/>
              <a:buAutoNum type="alphaUcPeriod"/>
            </a:pPr>
            <a:r>
              <a:rPr lang="en-US" altLang="en-US" dirty="0"/>
              <a:t>Civil judgment</a:t>
            </a:r>
          </a:p>
          <a:p>
            <a:pPr marL="912812" lvl="1" indent="-514350">
              <a:buFont typeface="+mj-lt"/>
              <a:buAutoNum type="alphaUcPeriod"/>
            </a:pPr>
            <a:r>
              <a:rPr lang="en-US" altLang="en-US" dirty="0"/>
              <a:t>Neutral judgment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954E7BB3-6819-49CC-AD8C-E32891D05DA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16</a:t>
            </a:fld>
            <a:endParaRPr lang="en-US" altLang="en-US" dirty="0"/>
          </a:p>
        </p:txBody>
      </p:sp>
    </p:spTree>
    <p:extLst>
      <p:ext uri="{BB962C8B-B14F-4D97-AF65-F5344CB8AC3E}">
        <p14:creationId xmlns:p14="http://schemas.microsoft.com/office/powerpoint/2010/main" val="4105748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ADR Techniques</a:t>
            </a:r>
          </a:p>
        </p:txBody>
      </p:sp>
      <p:sp>
        <p:nvSpPr>
          <p:cNvPr id="28675" name="Rectangle 3"/>
          <p:cNvSpPr>
            <a:spLocks noGrp="1" noChangeArrowheads="1"/>
          </p:cNvSpPr>
          <p:nvPr>
            <p:ph type="body" idx="1"/>
          </p:nvPr>
        </p:nvSpPr>
        <p:spPr/>
        <p:txBody>
          <a:bodyPr/>
          <a:lstStyle/>
          <a:p>
            <a:r>
              <a:rPr lang="en-US" altLang="en-US" b="1" dirty="0"/>
              <a:t>Early neutral evaluation (ENE)</a:t>
            </a:r>
          </a:p>
          <a:p>
            <a:pPr lvl="1"/>
            <a:r>
              <a:rPr lang="en-US" altLang="en-US" dirty="0"/>
              <a:t>Process in which the parties permit a referee to assess their case based on the facts and legal arguments alone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47EDAAD-13A3-4D24-9752-772A008901F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17</a:t>
            </a:fld>
            <a:endParaRPr lang="en-US" altLang="en-US" dirty="0"/>
          </a:p>
        </p:txBody>
      </p:sp>
    </p:spTree>
    <p:extLst>
      <p:ext uri="{BB962C8B-B14F-4D97-AF65-F5344CB8AC3E}">
        <p14:creationId xmlns:p14="http://schemas.microsoft.com/office/powerpoint/2010/main" val="3154842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ADR Techniques</a:t>
            </a:r>
          </a:p>
        </p:txBody>
      </p:sp>
      <p:sp>
        <p:nvSpPr>
          <p:cNvPr id="29699" name="Rectangle 3"/>
          <p:cNvSpPr>
            <a:spLocks noGrp="1" noChangeArrowheads="1"/>
          </p:cNvSpPr>
          <p:nvPr>
            <p:ph type="body" idx="1"/>
          </p:nvPr>
        </p:nvSpPr>
        <p:spPr/>
        <p:txBody>
          <a:bodyPr/>
          <a:lstStyle/>
          <a:p>
            <a:r>
              <a:rPr lang="en-US" altLang="en-US" b="1" dirty="0"/>
              <a:t>Summary jury trial </a:t>
            </a:r>
          </a:p>
          <a:p>
            <a:pPr lvl="1"/>
            <a:r>
              <a:rPr lang="en-US" altLang="en-US" dirty="0"/>
              <a:t>Shortened version of a trial conducted in less than a day before an actual jury, which then renders an advisory verdict in the case</a:t>
            </a:r>
          </a:p>
          <a:p>
            <a:pPr lvl="1"/>
            <a:r>
              <a:rPr lang="en-US" altLang="en-US" dirty="0"/>
              <a:t>Offers litigants a chance to see how a jury would react to the facts of the case as well as to the legal arguments that will be made by both sides at trial</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156629F-9153-4563-BAA9-4E90A19206F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18</a:t>
            </a:fld>
            <a:endParaRPr lang="en-US" altLang="en-US" dirty="0"/>
          </a:p>
        </p:txBody>
      </p:sp>
    </p:spTree>
    <p:extLst>
      <p:ext uri="{BB962C8B-B14F-4D97-AF65-F5344CB8AC3E}">
        <p14:creationId xmlns:p14="http://schemas.microsoft.com/office/powerpoint/2010/main" val="3551991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ADR Techniques</a:t>
            </a:r>
          </a:p>
        </p:txBody>
      </p:sp>
      <p:sp>
        <p:nvSpPr>
          <p:cNvPr id="30723" name="Rectangle 3"/>
          <p:cNvSpPr>
            <a:spLocks noGrp="1" noChangeArrowheads="1"/>
          </p:cNvSpPr>
          <p:nvPr>
            <p:ph type="body" idx="1"/>
          </p:nvPr>
        </p:nvSpPr>
        <p:spPr/>
        <p:txBody>
          <a:bodyPr/>
          <a:lstStyle/>
          <a:p>
            <a:r>
              <a:rPr lang="en-US" altLang="en-US" b="1" dirty="0"/>
              <a:t>Private civil trial </a:t>
            </a:r>
          </a:p>
          <a:p>
            <a:pPr lvl="1"/>
            <a:r>
              <a:rPr lang="en-US" altLang="en-US" dirty="0"/>
              <a:t>Parties hire a retired judge or magistrate to hear their dispute, following the same rules used in an official trial</a:t>
            </a:r>
          </a:p>
          <a:p>
            <a:pPr lvl="1"/>
            <a:r>
              <a:rPr lang="en-US" altLang="en-US" dirty="0"/>
              <a:t>Advantages </a:t>
            </a:r>
          </a:p>
          <a:p>
            <a:pPr lvl="2"/>
            <a:r>
              <a:rPr lang="en-US" altLang="en-US" dirty="0"/>
              <a:t>Parties can hold trial at a time and place of their choosing</a:t>
            </a:r>
          </a:p>
          <a:p>
            <a:pPr lvl="2"/>
            <a:r>
              <a:rPr lang="en-US" altLang="en-US" dirty="0"/>
              <a:t>Parties can choose their own judge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6981406-E105-40A9-A834-BEF8070D0C2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19</a:t>
            </a:fld>
            <a:endParaRPr lang="en-US" altLang="en-US" dirty="0"/>
          </a:p>
        </p:txBody>
      </p:sp>
    </p:spTree>
    <p:extLst>
      <p:ext uri="{BB962C8B-B14F-4D97-AF65-F5344CB8AC3E}">
        <p14:creationId xmlns:p14="http://schemas.microsoft.com/office/powerpoint/2010/main" val="1221524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idx="1"/>
          </p:nvPr>
        </p:nvSpPr>
        <p:spPr/>
        <p:txBody>
          <a:bodyPr/>
          <a:lstStyle/>
          <a:p>
            <a:pPr marL="514350" indent="-514350">
              <a:buFont typeface="+mj-lt"/>
              <a:buAutoNum type="arabicPeriod"/>
            </a:pPr>
            <a:r>
              <a:rPr lang="en-US" altLang="en-US" dirty="0"/>
              <a:t>Examine the shortcomings of litigation</a:t>
            </a:r>
          </a:p>
          <a:p>
            <a:pPr marL="514350" indent="-514350">
              <a:buFont typeface="+mj-lt"/>
              <a:buAutoNum type="arabicPeriod"/>
            </a:pPr>
            <a:r>
              <a:rPr lang="en-US" altLang="en-US" dirty="0"/>
              <a:t>List the advantages and disadvantages of ADR</a:t>
            </a:r>
          </a:p>
          <a:p>
            <a:pPr marL="514350" indent="-514350">
              <a:buFont typeface="+mj-lt"/>
              <a:buAutoNum type="arabicPeriod"/>
            </a:pPr>
            <a:r>
              <a:rPr lang="en-US" altLang="en-US" dirty="0"/>
              <a:t>Identify the advantages of mediation</a:t>
            </a:r>
          </a:p>
          <a:p>
            <a:pPr marL="514350" indent="-514350">
              <a:buFont typeface="+mj-lt"/>
              <a:buAutoNum type="arabicPeriod"/>
            </a:pPr>
            <a:r>
              <a:rPr lang="en-US" altLang="en-US" dirty="0"/>
              <a:t>Explain the nature of an arbitration hearing</a:t>
            </a:r>
          </a:p>
          <a:p>
            <a:pPr marL="514350" indent="-514350">
              <a:buFont typeface="+mj-lt"/>
              <a:buAutoNum type="arabicPeriod"/>
            </a:pPr>
            <a:r>
              <a:rPr lang="en-US" altLang="en-US" dirty="0"/>
              <a:t>Outline the med-arb process</a:t>
            </a:r>
          </a:p>
          <a:p>
            <a:pPr marL="514350" indent="-514350">
              <a:buFont typeface="+mj-lt"/>
              <a:buAutoNum type="arabicPeriod"/>
            </a:pPr>
            <a:r>
              <a:rPr lang="en-US" altLang="en-US" dirty="0"/>
              <a:t>Relate the role of an early neutral evaluator</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A3FE8A0-82AD-4B6A-8605-EA3CD19AD8C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a:t>
            </a:fld>
            <a:endParaRPr lang="en-US" altLang="en-US" dirty="0"/>
          </a:p>
        </p:txBody>
      </p:sp>
    </p:spTree>
    <p:extLst>
      <p:ext uri="{BB962C8B-B14F-4D97-AF65-F5344CB8AC3E}">
        <p14:creationId xmlns:p14="http://schemas.microsoft.com/office/powerpoint/2010/main" val="665098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Proactive ADR</a:t>
            </a:r>
          </a:p>
        </p:txBody>
      </p:sp>
      <p:sp>
        <p:nvSpPr>
          <p:cNvPr id="31747" name="Rectangle 3"/>
          <p:cNvSpPr>
            <a:spLocks noGrp="1" noChangeArrowheads="1"/>
          </p:cNvSpPr>
          <p:nvPr>
            <p:ph type="body" idx="1"/>
          </p:nvPr>
        </p:nvSpPr>
        <p:spPr/>
        <p:txBody>
          <a:bodyPr/>
          <a:lstStyle/>
          <a:p>
            <a:r>
              <a:rPr lang="en-US" altLang="en-US" dirty="0"/>
              <a:t>Partnering</a:t>
            </a:r>
          </a:p>
          <a:p>
            <a:r>
              <a:rPr lang="en-US" altLang="en-US" dirty="0"/>
              <a:t>ADR contract clauses</a:t>
            </a:r>
          </a:p>
          <a:p>
            <a:r>
              <a:rPr lang="en-US" altLang="en-US" dirty="0"/>
              <a:t>Settlement week</a:t>
            </a:r>
          </a:p>
          <a:p>
            <a:r>
              <a:rPr lang="en-US" altLang="en-US" dirty="0"/>
              <a:t>Negotiated rule making</a:t>
            </a:r>
          </a:p>
          <a:p>
            <a:r>
              <a:rPr lang="en-US" altLang="en-US" dirty="0"/>
              <a:t>Post-appellate procedures</a:t>
            </a:r>
          </a:p>
          <a:p>
            <a:r>
              <a:rPr lang="en-US" altLang="en-US" dirty="0"/>
              <a:t>International arbitration agreements</a:t>
            </a:r>
          </a:p>
          <a:p>
            <a:r>
              <a:rPr lang="en-US" altLang="en-US" dirty="0"/>
              <a:t>Collective science court proposal</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E0D9E278-6165-4236-B06E-13855AFA2B9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20</a:t>
            </a:fld>
            <a:endParaRPr lang="en-US" altLang="en-US" dirty="0"/>
          </a:p>
        </p:txBody>
      </p:sp>
    </p:spTree>
    <p:extLst>
      <p:ext uri="{BB962C8B-B14F-4D97-AF65-F5344CB8AC3E}">
        <p14:creationId xmlns:p14="http://schemas.microsoft.com/office/powerpoint/2010/main" val="2723777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Proactive ADR</a:t>
            </a:r>
          </a:p>
        </p:txBody>
      </p:sp>
      <p:sp>
        <p:nvSpPr>
          <p:cNvPr id="32771" name="Rectangle 3"/>
          <p:cNvSpPr>
            <a:spLocks noGrp="1" noChangeArrowheads="1"/>
          </p:cNvSpPr>
          <p:nvPr>
            <p:ph idx="1"/>
          </p:nvPr>
        </p:nvSpPr>
        <p:spPr/>
        <p:txBody>
          <a:bodyPr/>
          <a:lstStyle/>
          <a:p>
            <a:r>
              <a:rPr lang="en-US" altLang="en-US" b="1" dirty="0"/>
              <a:t>Partnering</a:t>
            </a:r>
            <a:r>
              <a:rPr lang="en-US" altLang="en-US" dirty="0"/>
              <a:t> </a:t>
            </a:r>
          </a:p>
          <a:p>
            <a:pPr lvl="1"/>
            <a:r>
              <a:rPr lang="en-US" altLang="en-US" dirty="0"/>
              <a:t>Process that establishes supportive relationships among the parties to a contract in order to head off disputes before they occur</a:t>
            </a:r>
          </a:p>
          <a:p>
            <a:pPr lvl="1"/>
            <a:r>
              <a:rPr lang="en-US" altLang="en-US" dirty="0"/>
              <a:t>Best used when a contract involves complex interrelationships among a wide variety of different parties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4D5164F2-7994-4583-88E8-E54C7896B05B}"/>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21</a:t>
            </a:fld>
            <a:endParaRPr lang="en-US" altLang="en-US" dirty="0"/>
          </a:p>
        </p:txBody>
      </p:sp>
    </p:spTree>
    <p:extLst>
      <p:ext uri="{BB962C8B-B14F-4D97-AF65-F5344CB8AC3E}">
        <p14:creationId xmlns:p14="http://schemas.microsoft.com/office/powerpoint/2010/main" val="479124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Proactive ADR</a:t>
            </a:r>
          </a:p>
        </p:txBody>
      </p:sp>
      <p:sp>
        <p:nvSpPr>
          <p:cNvPr id="33795" name="Rectangle 3"/>
          <p:cNvSpPr>
            <a:spLocks noGrp="1" noChangeArrowheads="1"/>
          </p:cNvSpPr>
          <p:nvPr>
            <p:ph idx="1"/>
          </p:nvPr>
        </p:nvSpPr>
        <p:spPr/>
        <p:txBody>
          <a:bodyPr/>
          <a:lstStyle/>
          <a:p>
            <a:r>
              <a:rPr lang="en-US" altLang="en-US" b="1" dirty="0"/>
              <a:t>ADR contract clause </a:t>
            </a:r>
          </a:p>
          <a:p>
            <a:pPr lvl="1"/>
            <a:r>
              <a:rPr lang="en-US" altLang="en-US" dirty="0"/>
              <a:t>Specifies that the parties to the agreement have promised to use an alternative resolution dispute technique when a disagreement arises rather than litigating the issue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A8D33090-949D-411F-A892-5FBC93AE1CB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22</a:t>
            </a:fld>
            <a:endParaRPr lang="en-US" altLang="en-US" dirty="0"/>
          </a:p>
        </p:txBody>
      </p:sp>
    </p:spTree>
    <p:extLst>
      <p:ext uri="{BB962C8B-B14F-4D97-AF65-F5344CB8AC3E}">
        <p14:creationId xmlns:p14="http://schemas.microsoft.com/office/powerpoint/2010/main" val="1000077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ADR Contract Clause </a:t>
            </a:r>
          </a:p>
        </p:txBody>
      </p:sp>
      <p:sp>
        <p:nvSpPr>
          <p:cNvPr id="34819" name="Rectangle 3"/>
          <p:cNvSpPr>
            <a:spLocks noGrp="1" noChangeArrowheads="1"/>
          </p:cNvSpPr>
          <p:nvPr>
            <p:ph type="body" idx="1"/>
          </p:nvPr>
        </p:nvSpPr>
        <p:spPr/>
        <p:txBody>
          <a:bodyPr/>
          <a:lstStyle/>
          <a:p>
            <a:r>
              <a:rPr lang="en-US" altLang="en-US" dirty="0"/>
              <a:t>Advantages </a:t>
            </a:r>
          </a:p>
          <a:p>
            <a:pPr lvl="1"/>
            <a:r>
              <a:rPr lang="en-US" altLang="en-US" dirty="0"/>
              <a:t>Helpful when two or more parties have an extended affiliation that may involve numerous contracts</a:t>
            </a:r>
          </a:p>
          <a:p>
            <a:pPr lvl="1"/>
            <a:r>
              <a:rPr lang="en-US" altLang="en-US" dirty="0"/>
              <a:t>Beneficial to those parties with the weakest position in a contractual relationship</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ED1280F-67BC-4C89-92D2-4B6395939B6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23</a:t>
            </a:fld>
            <a:endParaRPr lang="en-US" altLang="en-US" dirty="0"/>
          </a:p>
        </p:txBody>
      </p:sp>
    </p:spTree>
    <p:extLst>
      <p:ext uri="{BB962C8B-B14F-4D97-AF65-F5344CB8AC3E}">
        <p14:creationId xmlns:p14="http://schemas.microsoft.com/office/powerpoint/2010/main" val="4273330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Question</a:t>
            </a:r>
          </a:p>
        </p:txBody>
      </p:sp>
      <p:sp>
        <p:nvSpPr>
          <p:cNvPr id="35843" name="Rectangle 3"/>
          <p:cNvSpPr>
            <a:spLocks noGrp="1" noChangeArrowheads="1"/>
          </p:cNvSpPr>
          <p:nvPr>
            <p:ph type="body" idx="1"/>
          </p:nvPr>
        </p:nvSpPr>
        <p:spPr/>
        <p:txBody>
          <a:bodyPr/>
          <a:lstStyle/>
          <a:p>
            <a:r>
              <a:rPr lang="en-US" altLang="en-US" dirty="0"/>
              <a:t>What is the five-day period during which a court’s docket is cleared of all business, except for settlement hearings called?</a:t>
            </a:r>
          </a:p>
          <a:p>
            <a:pPr marL="912812" lvl="1" indent="-514350">
              <a:buFont typeface="+mj-lt"/>
              <a:buAutoNum type="alphaUcPeriod"/>
            </a:pPr>
            <a:r>
              <a:rPr lang="en-US" altLang="en-US" dirty="0"/>
              <a:t>Mediation week</a:t>
            </a:r>
          </a:p>
          <a:p>
            <a:pPr marL="912812" lvl="1" indent="-514350">
              <a:buFont typeface="+mj-lt"/>
              <a:buAutoNum type="alphaUcPeriod"/>
            </a:pPr>
            <a:r>
              <a:rPr lang="en-US" altLang="en-US" dirty="0"/>
              <a:t>Settlement court</a:t>
            </a:r>
          </a:p>
          <a:p>
            <a:pPr marL="912812" lvl="1" indent="-514350">
              <a:buFont typeface="+mj-lt"/>
              <a:buAutoNum type="alphaUcPeriod"/>
            </a:pPr>
            <a:r>
              <a:rPr lang="en-US" altLang="en-US" dirty="0"/>
              <a:t>Settlement week </a:t>
            </a:r>
          </a:p>
          <a:p>
            <a:pPr marL="912812" lvl="1" indent="-514350">
              <a:buFont typeface="+mj-lt"/>
              <a:buAutoNum type="alphaUcPeriod"/>
            </a:pPr>
            <a:r>
              <a:rPr lang="en-US" altLang="en-US" dirty="0"/>
              <a:t>Arbitration week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58D2BD8C-5C0C-417E-BE84-8C28EA741D5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24</a:t>
            </a:fld>
            <a:endParaRPr lang="en-US" altLang="en-US" dirty="0"/>
          </a:p>
        </p:txBody>
      </p:sp>
    </p:spTree>
    <p:extLst>
      <p:ext uri="{BB962C8B-B14F-4D97-AF65-F5344CB8AC3E}">
        <p14:creationId xmlns:p14="http://schemas.microsoft.com/office/powerpoint/2010/main" val="18837059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Proactive ADR</a:t>
            </a:r>
          </a:p>
        </p:txBody>
      </p:sp>
      <p:sp>
        <p:nvSpPr>
          <p:cNvPr id="36867" name="Rectangle 3"/>
          <p:cNvSpPr>
            <a:spLocks noGrp="1" noChangeArrowheads="1"/>
          </p:cNvSpPr>
          <p:nvPr>
            <p:ph idx="1"/>
          </p:nvPr>
        </p:nvSpPr>
        <p:spPr/>
        <p:txBody>
          <a:bodyPr/>
          <a:lstStyle/>
          <a:p>
            <a:r>
              <a:rPr lang="en-US" altLang="en-US" b="1" dirty="0"/>
              <a:t>Settlement week </a:t>
            </a:r>
          </a:p>
          <a:p>
            <a:pPr lvl="1"/>
            <a:r>
              <a:rPr lang="en-US" altLang="en-US" dirty="0"/>
              <a:t>Five-day period during which a court’s docket is cleared of all business, except for settlement hearings</a:t>
            </a:r>
          </a:p>
          <a:p>
            <a:pPr lvl="1"/>
            <a:r>
              <a:rPr lang="en-US" altLang="en-US" dirty="0"/>
              <a:t>Cases are matched with mediators, and a schedule is established</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37DE3696-4F62-4078-A359-858C8BC56EA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25</a:t>
            </a:fld>
            <a:endParaRPr lang="en-US" altLang="en-US" dirty="0"/>
          </a:p>
        </p:txBody>
      </p:sp>
    </p:spTree>
    <p:extLst>
      <p:ext uri="{BB962C8B-B14F-4D97-AF65-F5344CB8AC3E}">
        <p14:creationId xmlns:p14="http://schemas.microsoft.com/office/powerpoint/2010/main" val="4079943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Proactive ADR</a:t>
            </a:r>
          </a:p>
        </p:txBody>
      </p:sp>
      <p:sp>
        <p:nvSpPr>
          <p:cNvPr id="37891" name="Rectangle 3"/>
          <p:cNvSpPr>
            <a:spLocks noGrp="1" noChangeArrowheads="1"/>
          </p:cNvSpPr>
          <p:nvPr>
            <p:ph idx="1"/>
          </p:nvPr>
        </p:nvSpPr>
        <p:spPr/>
        <p:txBody>
          <a:bodyPr/>
          <a:lstStyle/>
          <a:p>
            <a:r>
              <a:rPr lang="en-US" altLang="en-US" b="1" dirty="0"/>
              <a:t>Negotiated rule making (reg-neg) </a:t>
            </a:r>
          </a:p>
          <a:p>
            <a:pPr lvl="1"/>
            <a:r>
              <a:rPr lang="en-US" altLang="en-US" dirty="0"/>
              <a:t>Process by which an agency invites the people and the organizations to be affected by a new rule to have input into the writing of that rule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9897AB7-DF9E-4613-BEDD-E4EB0E09A00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26</a:t>
            </a:fld>
            <a:endParaRPr lang="en-US" altLang="en-US" dirty="0"/>
          </a:p>
        </p:txBody>
      </p:sp>
    </p:spTree>
    <p:extLst>
      <p:ext uri="{BB962C8B-B14F-4D97-AF65-F5344CB8AC3E}">
        <p14:creationId xmlns:p14="http://schemas.microsoft.com/office/powerpoint/2010/main" val="19327850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Proactive ADR</a:t>
            </a:r>
          </a:p>
        </p:txBody>
      </p:sp>
      <p:sp>
        <p:nvSpPr>
          <p:cNvPr id="38915" name="Content Placeholder 2"/>
          <p:cNvSpPr>
            <a:spLocks noGrp="1"/>
          </p:cNvSpPr>
          <p:nvPr>
            <p:ph idx="1"/>
          </p:nvPr>
        </p:nvSpPr>
        <p:spPr/>
        <p:txBody>
          <a:bodyPr/>
          <a:lstStyle/>
          <a:p>
            <a:r>
              <a:rPr lang="en-US" altLang="en-US" b="1" dirty="0"/>
              <a:t>Post-appellate procedures </a:t>
            </a:r>
          </a:p>
          <a:p>
            <a:pPr lvl="1"/>
            <a:r>
              <a:rPr lang="en-US" altLang="en-US" dirty="0"/>
              <a:t>Involve taking a case that has been rejected or dismissed by a domestic court to an international organization</a:t>
            </a:r>
          </a:p>
          <a:p>
            <a:pPr lvl="1"/>
            <a:r>
              <a:rPr lang="en-US" altLang="en-US" dirty="0"/>
              <a:t>The post-appellate case is brought against the government of the aggrieved party for allegedly failing to provide an appropriate legal remedy to redress the grievances of the victim</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AC618F9-0243-4866-99D8-D7372B3462A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27</a:t>
            </a:fld>
            <a:endParaRPr lang="en-US" altLang="en-US" dirty="0"/>
          </a:p>
        </p:txBody>
      </p:sp>
    </p:spTree>
    <p:extLst>
      <p:ext uri="{BB962C8B-B14F-4D97-AF65-F5344CB8AC3E}">
        <p14:creationId xmlns:p14="http://schemas.microsoft.com/office/powerpoint/2010/main" val="1897311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Proactive ADR</a:t>
            </a:r>
          </a:p>
        </p:txBody>
      </p:sp>
      <p:sp>
        <p:nvSpPr>
          <p:cNvPr id="39939" name="Content Placeholder 2"/>
          <p:cNvSpPr>
            <a:spLocks noGrp="1"/>
          </p:cNvSpPr>
          <p:nvPr>
            <p:ph idx="1"/>
          </p:nvPr>
        </p:nvSpPr>
        <p:spPr/>
        <p:txBody>
          <a:bodyPr/>
          <a:lstStyle/>
          <a:p>
            <a:r>
              <a:rPr lang="en-US" altLang="en-US" b="1" dirty="0"/>
              <a:t>International arbitration agreement </a:t>
            </a:r>
          </a:p>
          <a:p>
            <a:pPr lvl="1"/>
            <a:r>
              <a:rPr lang="en-US" altLang="en-US" dirty="0"/>
              <a:t>Involves a pledge to use arbitration should the parties find themselves in disagreement as to the enforcement rights under the original contract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D6FB7803-0FE9-4242-AB6C-201DE462A0C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28</a:t>
            </a:fld>
            <a:endParaRPr lang="en-US" altLang="en-US" dirty="0"/>
          </a:p>
        </p:txBody>
      </p:sp>
    </p:spTree>
    <p:extLst>
      <p:ext uri="{BB962C8B-B14F-4D97-AF65-F5344CB8AC3E}">
        <p14:creationId xmlns:p14="http://schemas.microsoft.com/office/powerpoint/2010/main" val="15443552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Which court acts as a forum for disputes involving scientific and technological controversies?</a:t>
            </a:r>
          </a:p>
          <a:p>
            <a:pPr marL="912812" lvl="1" indent="-514350">
              <a:buFont typeface="+mj-lt"/>
              <a:buAutoNum type="alphaUcPeriod"/>
            </a:pPr>
            <a:r>
              <a:rPr lang="en-US" altLang="en-US" dirty="0"/>
              <a:t>Technology court</a:t>
            </a:r>
          </a:p>
          <a:p>
            <a:pPr marL="912812" lvl="1" indent="-514350">
              <a:buFont typeface="+mj-lt"/>
              <a:buAutoNum type="alphaUcPeriod"/>
            </a:pPr>
            <a:r>
              <a:rPr lang="en-US" altLang="en-US" dirty="0"/>
              <a:t>Collective science court</a:t>
            </a:r>
          </a:p>
          <a:p>
            <a:pPr marL="912812" lvl="1" indent="-514350">
              <a:buFont typeface="+mj-lt"/>
              <a:buAutoNum type="alphaUcPeriod"/>
            </a:pPr>
            <a:r>
              <a:rPr lang="en-US" altLang="en-US" dirty="0"/>
              <a:t>Science resolution body</a:t>
            </a:r>
          </a:p>
          <a:p>
            <a:pPr marL="912812" lvl="1" indent="-514350">
              <a:buFont typeface="+mj-lt"/>
              <a:buAutoNum type="alphaUcPeriod"/>
            </a:pPr>
            <a:r>
              <a:rPr lang="en-US" altLang="en-US" dirty="0"/>
              <a:t>Technology appellate board</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F91AE92B-D243-49DA-8240-EE589EF440B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29</a:t>
            </a:fld>
            <a:endParaRPr lang="en-US" altLang="en-US" dirty="0"/>
          </a:p>
        </p:txBody>
      </p:sp>
    </p:spTree>
    <p:extLst>
      <p:ext uri="{BB962C8B-B14F-4D97-AF65-F5344CB8AC3E}">
        <p14:creationId xmlns:p14="http://schemas.microsoft.com/office/powerpoint/2010/main" val="3126571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idx="1"/>
          </p:nvPr>
        </p:nvSpPr>
        <p:spPr/>
        <p:txBody>
          <a:bodyPr/>
          <a:lstStyle/>
          <a:p>
            <a:pPr marL="514350" indent="-514350">
              <a:buFont typeface="+mj-lt"/>
              <a:buAutoNum type="arabicPeriod" startAt="7"/>
            </a:pPr>
            <a:r>
              <a:rPr lang="en-US" altLang="en-US" dirty="0"/>
              <a:t>Describe the process of running a summary judgment trial</a:t>
            </a:r>
          </a:p>
          <a:p>
            <a:pPr marL="514350" indent="-514350">
              <a:buFont typeface="+mj-lt"/>
              <a:buAutoNum type="arabicPeriod" startAt="7"/>
            </a:pPr>
            <a:r>
              <a:rPr lang="en-US" altLang="en-US" dirty="0"/>
              <a:t>Clarify the private options available under proactive ADR</a:t>
            </a:r>
          </a:p>
          <a:p>
            <a:pPr marL="514350" indent="-514350">
              <a:buFont typeface="+mj-lt"/>
              <a:buAutoNum type="arabicPeriod" startAt="7"/>
            </a:pPr>
            <a:r>
              <a:rPr lang="en-US" altLang="en-US" dirty="0"/>
              <a:t>Discuss the pros and cons of the collective science court proposal</a:t>
            </a:r>
          </a:p>
          <a:p>
            <a:pPr marL="514350" indent="-514350">
              <a:buFont typeface="+mj-lt"/>
              <a:buAutoNum type="arabicPeriod" startAt="7"/>
            </a:pPr>
            <a:r>
              <a:rPr lang="en-US" altLang="en-US" dirty="0"/>
              <a:t> Identify the types of cyber-ADR platforms available today</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CB2E048-0B98-4194-8A20-13B2A45FF95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a:t>
            </a:fld>
            <a:endParaRPr lang="en-US" altLang="en-US" dirty="0"/>
          </a:p>
        </p:txBody>
      </p:sp>
    </p:spTree>
    <p:extLst>
      <p:ext uri="{BB962C8B-B14F-4D97-AF65-F5344CB8AC3E}">
        <p14:creationId xmlns:p14="http://schemas.microsoft.com/office/powerpoint/2010/main" val="478507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The Collective Science Court Proposal</a:t>
            </a:r>
          </a:p>
        </p:txBody>
      </p:sp>
      <p:sp>
        <p:nvSpPr>
          <p:cNvPr id="41987" name="Rectangle 3"/>
          <p:cNvSpPr>
            <a:spLocks noGrp="1" noChangeArrowheads="1"/>
          </p:cNvSpPr>
          <p:nvPr>
            <p:ph type="body" idx="1"/>
          </p:nvPr>
        </p:nvSpPr>
        <p:spPr/>
        <p:txBody>
          <a:bodyPr/>
          <a:lstStyle/>
          <a:p>
            <a:r>
              <a:rPr lang="en-US" altLang="en-US" b="1" dirty="0"/>
              <a:t>Collective science court (CSC)</a:t>
            </a:r>
          </a:p>
          <a:p>
            <a:pPr lvl="1"/>
            <a:r>
              <a:rPr lang="en-US" altLang="en-US" dirty="0"/>
              <a:t>Acts as a forum for disputes involving scientific and technological controversies</a:t>
            </a:r>
          </a:p>
          <a:p>
            <a:r>
              <a:rPr lang="en-US" altLang="en-US" dirty="0"/>
              <a:t>Judges on the collective science court are scientists educated in scientific issues, allowing them to use their expertise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66A1863A-DEEC-4D55-96BB-F9AEA161967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30</a:t>
            </a:fld>
            <a:endParaRPr lang="en-US" altLang="en-US" dirty="0"/>
          </a:p>
        </p:txBody>
      </p:sp>
    </p:spTree>
    <p:extLst>
      <p:ext uri="{BB962C8B-B14F-4D97-AF65-F5344CB8AC3E}">
        <p14:creationId xmlns:p14="http://schemas.microsoft.com/office/powerpoint/2010/main" val="1075791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99A15-F712-4983-BA79-C281ED16A96D}"/>
              </a:ext>
            </a:extLst>
          </p:cNvPr>
          <p:cNvSpPr>
            <a:spLocks noGrp="1"/>
          </p:cNvSpPr>
          <p:nvPr>
            <p:ph type="title"/>
          </p:nvPr>
        </p:nvSpPr>
        <p:spPr/>
        <p:txBody>
          <a:bodyPr/>
          <a:lstStyle/>
          <a:p>
            <a:r>
              <a:rPr lang="en-US" dirty="0"/>
              <a:t>The Collective Science Court Proposal: Advantages</a:t>
            </a:r>
          </a:p>
        </p:txBody>
      </p:sp>
      <p:sp>
        <p:nvSpPr>
          <p:cNvPr id="3" name="Content Placeholder 2">
            <a:extLst>
              <a:ext uri="{FF2B5EF4-FFF2-40B4-BE49-F238E27FC236}">
                <a16:creationId xmlns:a16="http://schemas.microsoft.com/office/drawing/2014/main" id="{A9012C77-70EB-4958-A17E-CB557E8176A4}"/>
              </a:ext>
            </a:extLst>
          </p:cNvPr>
          <p:cNvSpPr>
            <a:spLocks noGrp="1"/>
          </p:cNvSpPr>
          <p:nvPr>
            <p:ph idx="1"/>
          </p:nvPr>
        </p:nvSpPr>
        <p:spPr/>
        <p:txBody>
          <a:bodyPr>
            <a:noAutofit/>
          </a:bodyPr>
          <a:lstStyle/>
          <a:p>
            <a:r>
              <a:rPr lang="en-US" dirty="0"/>
              <a:t>Panel of objective judges with scientific backgrounds provide a neutral body capable of making unbiased, well-informed decisions</a:t>
            </a:r>
          </a:p>
          <a:p>
            <a:r>
              <a:rPr lang="en-US" dirty="0"/>
              <a:t>CSC will not necessarily provide the last word in any case held under its jurisdiction because an appellate stage is part of the system</a:t>
            </a:r>
          </a:p>
          <a:p>
            <a:r>
              <a:rPr lang="en-US" dirty="0"/>
              <a:t>Decision-making process involved in science-related controversies is centralized by the collective science court</a:t>
            </a:r>
          </a:p>
        </p:txBody>
      </p:sp>
      <p:sp>
        <p:nvSpPr>
          <p:cNvPr id="4" name="Footer Placeholder 3">
            <a:extLst>
              <a:ext uri="{FF2B5EF4-FFF2-40B4-BE49-F238E27FC236}">
                <a16:creationId xmlns:a16="http://schemas.microsoft.com/office/drawing/2014/main" id="{77C07725-CD56-45A4-8A72-6F977E2F9090}"/>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87C9634E-C301-475C-990A-8A4B72373BC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31</a:t>
            </a:fld>
            <a:endParaRPr lang="en-US" altLang="en-US" dirty="0"/>
          </a:p>
        </p:txBody>
      </p:sp>
    </p:spTree>
    <p:extLst>
      <p:ext uri="{BB962C8B-B14F-4D97-AF65-F5344CB8AC3E}">
        <p14:creationId xmlns:p14="http://schemas.microsoft.com/office/powerpoint/2010/main" val="19247766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99A15-F712-4983-BA79-C281ED16A96D}"/>
              </a:ext>
            </a:extLst>
          </p:cNvPr>
          <p:cNvSpPr>
            <a:spLocks noGrp="1"/>
          </p:cNvSpPr>
          <p:nvPr>
            <p:ph type="title"/>
          </p:nvPr>
        </p:nvSpPr>
        <p:spPr/>
        <p:txBody>
          <a:bodyPr/>
          <a:lstStyle/>
          <a:p>
            <a:r>
              <a:rPr lang="en-US" dirty="0"/>
              <a:t>The Collective Science Court Proposal: Disadvantages</a:t>
            </a:r>
          </a:p>
        </p:txBody>
      </p:sp>
      <p:sp>
        <p:nvSpPr>
          <p:cNvPr id="3" name="Content Placeholder 2">
            <a:extLst>
              <a:ext uri="{FF2B5EF4-FFF2-40B4-BE49-F238E27FC236}">
                <a16:creationId xmlns:a16="http://schemas.microsoft.com/office/drawing/2014/main" id="{A9012C77-70EB-4958-A17E-CB557E8176A4}"/>
              </a:ext>
            </a:extLst>
          </p:cNvPr>
          <p:cNvSpPr>
            <a:spLocks noGrp="1"/>
          </p:cNvSpPr>
          <p:nvPr>
            <p:ph idx="1"/>
          </p:nvPr>
        </p:nvSpPr>
        <p:spPr/>
        <p:txBody>
          <a:bodyPr>
            <a:noAutofit/>
          </a:bodyPr>
          <a:lstStyle/>
          <a:p>
            <a:r>
              <a:rPr lang="en-US" dirty="0"/>
              <a:t>Panel made of objective judges with combined scientific and legal backgrounds is almost impossible to convene</a:t>
            </a:r>
          </a:p>
          <a:p>
            <a:r>
              <a:rPr lang="en-US" dirty="0"/>
              <a:t>CSC will represent an additional level of bureaucratic red tape</a:t>
            </a:r>
          </a:p>
          <a:p>
            <a:r>
              <a:rPr lang="en-US" dirty="0"/>
              <a:t>Such a forum could rapidly become buried under an avalanche of claims, many of which would be a frivolous waste of the court’s time</a:t>
            </a:r>
          </a:p>
        </p:txBody>
      </p:sp>
      <p:sp>
        <p:nvSpPr>
          <p:cNvPr id="4" name="Footer Placeholder 3">
            <a:extLst>
              <a:ext uri="{FF2B5EF4-FFF2-40B4-BE49-F238E27FC236}">
                <a16:creationId xmlns:a16="http://schemas.microsoft.com/office/drawing/2014/main" id="{77C07725-CD56-45A4-8A72-6F977E2F9090}"/>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B614BE1-A173-4EB5-A96A-1DEF684581A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32</a:t>
            </a:fld>
            <a:endParaRPr lang="en-US" altLang="en-US" dirty="0"/>
          </a:p>
        </p:txBody>
      </p:sp>
    </p:spTree>
    <p:extLst>
      <p:ext uri="{BB962C8B-B14F-4D97-AF65-F5344CB8AC3E}">
        <p14:creationId xmlns:p14="http://schemas.microsoft.com/office/powerpoint/2010/main" val="2472659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99A15-F712-4983-BA79-C281ED16A96D}"/>
              </a:ext>
            </a:extLst>
          </p:cNvPr>
          <p:cNvSpPr>
            <a:spLocks noGrp="1"/>
          </p:cNvSpPr>
          <p:nvPr>
            <p:ph type="title"/>
          </p:nvPr>
        </p:nvSpPr>
        <p:spPr/>
        <p:txBody>
          <a:bodyPr/>
          <a:lstStyle/>
          <a:p>
            <a:r>
              <a:rPr lang="en-US" dirty="0"/>
              <a:t>Cons of the Collective Science Court Proposal</a:t>
            </a:r>
          </a:p>
        </p:txBody>
      </p:sp>
      <p:sp>
        <p:nvSpPr>
          <p:cNvPr id="3" name="Content Placeholder 2">
            <a:extLst>
              <a:ext uri="{FF2B5EF4-FFF2-40B4-BE49-F238E27FC236}">
                <a16:creationId xmlns:a16="http://schemas.microsoft.com/office/drawing/2014/main" id="{A9012C77-70EB-4958-A17E-CB557E8176A4}"/>
              </a:ext>
            </a:extLst>
          </p:cNvPr>
          <p:cNvSpPr>
            <a:spLocks noGrp="1"/>
          </p:cNvSpPr>
          <p:nvPr>
            <p:ph idx="1"/>
          </p:nvPr>
        </p:nvSpPr>
        <p:spPr/>
        <p:txBody>
          <a:bodyPr>
            <a:noAutofit/>
          </a:bodyPr>
          <a:lstStyle/>
          <a:p>
            <a:r>
              <a:rPr lang="en-US" dirty="0"/>
              <a:t>Because the issues placed before a collective science court would be highly controversial, the entire process could be plagued by political considerations that would threaten the legitimacy of the court itself</a:t>
            </a:r>
          </a:p>
          <a:p>
            <a:r>
              <a:rPr lang="en-US" dirty="0"/>
              <a:t>Some of the critics point out that scientific knowledge is a central issue in a lawsuit in only three situations: </a:t>
            </a:r>
          </a:p>
          <a:p>
            <a:pPr lvl="1"/>
            <a:r>
              <a:rPr lang="en-US" dirty="0"/>
              <a:t>When patent law is involved </a:t>
            </a:r>
          </a:p>
          <a:p>
            <a:pPr lvl="1"/>
            <a:r>
              <a:rPr lang="en-US" dirty="0"/>
              <a:t>When scientific evidence must be evaluated by the judge or jury</a:t>
            </a:r>
          </a:p>
          <a:p>
            <a:pPr lvl="1"/>
            <a:r>
              <a:rPr lang="en-US" dirty="0"/>
              <a:t>When an experimental station or an environmentally risky factory or power plant is planned for a particular locality</a:t>
            </a:r>
          </a:p>
        </p:txBody>
      </p:sp>
      <p:sp>
        <p:nvSpPr>
          <p:cNvPr id="4" name="Footer Placeholder 3">
            <a:extLst>
              <a:ext uri="{FF2B5EF4-FFF2-40B4-BE49-F238E27FC236}">
                <a16:creationId xmlns:a16="http://schemas.microsoft.com/office/drawing/2014/main" id="{77C07725-CD56-45A4-8A72-6F977E2F9090}"/>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7AEFD1B5-E064-4714-91A1-FDEE181F05D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33</a:t>
            </a:fld>
            <a:endParaRPr lang="en-US" altLang="en-US" dirty="0"/>
          </a:p>
        </p:txBody>
      </p:sp>
    </p:spTree>
    <p:extLst>
      <p:ext uri="{BB962C8B-B14F-4D97-AF65-F5344CB8AC3E}">
        <p14:creationId xmlns:p14="http://schemas.microsoft.com/office/powerpoint/2010/main" val="9667416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19C0A-DC99-4058-803B-4926C33EBF3B}"/>
              </a:ext>
            </a:extLst>
          </p:cNvPr>
          <p:cNvSpPr>
            <a:spLocks noGrp="1"/>
          </p:cNvSpPr>
          <p:nvPr>
            <p:ph type="title"/>
          </p:nvPr>
        </p:nvSpPr>
        <p:spPr/>
        <p:txBody>
          <a:bodyPr/>
          <a:lstStyle/>
          <a:p>
            <a:r>
              <a:rPr lang="en-US" dirty="0"/>
              <a:t>Cyber Alternative Dispute Resolution (C-ADR)</a:t>
            </a:r>
          </a:p>
        </p:txBody>
      </p:sp>
      <p:sp>
        <p:nvSpPr>
          <p:cNvPr id="3" name="Content Placeholder 2">
            <a:extLst>
              <a:ext uri="{FF2B5EF4-FFF2-40B4-BE49-F238E27FC236}">
                <a16:creationId xmlns:a16="http://schemas.microsoft.com/office/drawing/2014/main" id="{A7119F99-FA03-4AF2-A96B-7A813C40CE73}"/>
              </a:ext>
            </a:extLst>
          </p:cNvPr>
          <p:cNvSpPr>
            <a:spLocks noGrp="1"/>
          </p:cNvSpPr>
          <p:nvPr>
            <p:ph idx="1"/>
          </p:nvPr>
        </p:nvSpPr>
        <p:spPr/>
        <p:txBody>
          <a:bodyPr/>
          <a:lstStyle/>
          <a:p>
            <a:r>
              <a:rPr lang="en-US" dirty="0"/>
              <a:t>Also known as electronic dispute resolution (e-ADR) and online dispute resolution (ODR)</a:t>
            </a:r>
          </a:p>
          <a:p>
            <a:r>
              <a:rPr lang="en-US" dirty="0"/>
              <a:t>Improves the chances of getting a fair review of a case justice while, at the same time, avoids many of the problems associated with traditional ADR methods</a:t>
            </a:r>
          </a:p>
        </p:txBody>
      </p:sp>
      <p:sp>
        <p:nvSpPr>
          <p:cNvPr id="4" name="Footer Placeholder 3">
            <a:extLst>
              <a:ext uri="{FF2B5EF4-FFF2-40B4-BE49-F238E27FC236}">
                <a16:creationId xmlns:a16="http://schemas.microsoft.com/office/drawing/2014/main" id="{6A71A2C5-54F4-40BB-9BD5-48B5A7893A6C}"/>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0B47D9AA-6394-45A6-A6C3-3089A6F22DA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34</a:t>
            </a:fld>
            <a:endParaRPr lang="en-US" altLang="en-US" dirty="0"/>
          </a:p>
        </p:txBody>
      </p:sp>
    </p:spTree>
    <p:extLst>
      <p:ext uri="{BB962C8B-B14F-4D97-AF65-F5344CB8AC3E}">
        <p14:creationId xmlns:p14="http://schemas.microsoft.com/office/powerpoint/2010/main" val="1864635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850DB-7309-48A2-B5D0-0D049AEA73D4}"/>
              </a:ext>
            </a:extLst>
          </p:cNvPr>
          <p:cNvSpPr>
            <a:spLocks noGrp="1"/>
          </p:cNvSpPr>
          <p:nvPr>
            <p:ph type="title"/>
          </p:nvPr>
        </p:nvSpPr>
        <p:spPr/>
        <p:txBody>
          <a:bodyPr/>
          <a:lstStyle/>
          <a:p>
            <a:r>
              <a:rPr lang="en-US" dirty="0"/>
              <a:t>Types of C-ADR</a:t>
            </a:r>
          </a:p>
        </p:txBody>
      </p:sp>
      <p:sp>
        <p:nvSpPr>
          <p:cNvPr id="3" name="Content Placeholder 2">
            <a:extLst>
              <a:ext uri="{FF2B5EF4-FFF2-40B4-BE49-F238E27FC236}">
                <a16:creationId xmlns:a16="http://schemas.microsoft.com/office/drawing/2014/main" id="{CA3C39A6-BEED-4AC9-9674-E147553C46B7}"/>
              </a:ext>
            </a:extLst>
          </p:cNvPr>
          <p:cNvSpPr>
            <a:spLocks noGrp="1"/>
          </p:cNvSpPr>
          <p:nvPr>
            <p:ph idx="1"/>
          </p:nvPr>
        </p:nvSpPr>
        <p:spPr/>
        <p:txBody>
          <a:bodyPr>
            <a:noAutofit/>
          </a:bodyPr>
          <a:lstStyle/>
          <a:p>
            <a:r>
              <a:rPr lang="en-US" b="1" dirty="0"/>
              <a:t>Cyber-negotiation (C-neg)</a:t>
            </a:r>
          </a:p>
          <a:p>
            <a:pPr lvl="1"/>
            <a:r>
              <a:rPr lang="en-US" dirty="0"/>
              <a:t>Attempt to reach an agreement between two or more parties by using specialized electronic communication techniques</a:t>
            </a:r>
          </a:p>
          <a:p>
            <a:r>
              <a:rPr lang="en-US" b="1" dirty="0"/>
              <a:t>Cyber-mediation (C-med)</a:t>
            </a:r>
          </a:p>
          <a:p>
            <a:pPr lvl="1"/>
            <a:r>
              <a:rPr lang="en-US" dirty="0"/>
              <a:t>Addition of an impartial third party who acts as an intermediary between two opposing parties</a:t>
            </a:r>
          </a:p>
          <a:p>
            <a:r>
              <a:rPr lang="en-US" b="1" dirty="0"/>
              <a:t>Cyber-arbitration (C-arb)</a:t>
            </a:r>
          </a:p>
          <a:p>
            <a:pPr lvl="1"/>
            <a:r>
              <a:rPr lang="en-US" dirty="0"/>
              <a:t>Use of an impartial third party who uses electronic communication techniques to settle disputes between two or more parties</a:t>
            </a:r>
          </a:p>
        </p:txBody>
      </p:sp>
      <p:sp>
        <p:nvSpPr>
          <p:cNvPr id="4" name="Footer Placeholder 3">
            <a:extLst>
              <a:ext uri="{FF2B5EF4-FFF2-40B4-BE49-F238E27FC236}">
                <a16:creationId xmlns:a16="http://schemas.microsoft.com/office/drawing/2014/main" id="{F1378A0C-04A6-479E-A8F3-707D43E53A8B}"/>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743FE3B7-CF08-42ED-9DD0-18DCC580201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35</a:t>
            </a:fld>
            <a:endParaRPr lang="en-US" altLang="en-US" dirty="0"/>
          </a:p>
        </p:txBody>
      </p:sp>
    </p:spTree>
    <p:extLst>
      <p:ext uri="{BB962C8B-B14F-4D97-AF65-F5344CB8AC3E}">
        <p14:creationId xmlns:p14="http://schemas.microsoft.com/office/powerpoint/2010/main" val="25447995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AA8ED-1B6A-482A-A91A-1073179CFC2D}"/>
              </a:ext>
            </a:extLst>
          </p:cNvPr>
          <p:cNvSpPr>
            <a:spLocks noGrp="1"/>
          </p:cNvSpPr>
          <p:nvPr>
            <p:ph type="title"/>
          </p:nvPr>
        </p:nvSpPr>
        <p:spPr/>
        <p:txBody>
          <a:bodyPr/>
          <a:lstStyle/>
          <a:p>
            <a:r>
              <a:rPr lang="en-US" dirty="0"/>
              <a:t>Additional Opportunities for Cyber-ADR</a:t>
            </a:r>
          </a:p>
        </p:txBody>
      </p:sp>
      <p:sp>
        <p:nvSpPr>
          <p:cNvPr id="3" name="Content Placeholder 2">
            <a:extLst>
              <a:ext uri="{FF2B5EF4-FFF2-40B4-BE49-F238E27FC236}">
                <a16:creationId xmlns:a16="http://schemas.microsoft.com/office/drawing/2014/main" id="{FE683F6C-3B10-4689-8755-0D6E8A027DB5}"/>
              </a:ext>
            </a:extLst>
          </p:cNvPr>
          <p:cNvSpPr>
            <a:spLocks noGrp="1"/>
          </p:cNvSpPr>
          <p:nvPr>
            <p:ph idx="1"/>
          </p:nvPr>
        </p:nvSpPr>
        <p:spPr/>
        <p:txBody>
          <a:bodyPr/>
          <a:lstStyle/>
          <a:p>
            <a:r>
              <a:rPr lang="en-US" dirty="0"/>
              <a:t>Early neutral evaluation (ENE)</a:t>
            </a:r>
          </a:p>
          <a:p>
            <a:r>
              <a:rPr lang="en-US" dirty="0"/>
              <a:t>Settlement negotiations</a:t>
            </a:r>
          </a:p>
          <a:p>
            <a:r>
              <a:rPr lang="en-US" dirty="0"/>
              <a:t>Summary jury trials </a:t>
            </a:r>
          </a:p>
          <a:p>
            <a:r>
              <a:rPr lang="en-US" dirty="0"/>
              <a:t>Private civil trials</a:t>
            </a:r>
          </a:p>
        </p:txBody>
      </p:sp>
      <p:sp>
        <p:nvSpPr>
          <p:cNvPr id="4" name="Footer Placeholder 3">
            <a:extLst>
              <a:ext uri="{FF2B5EF4-FFF2-40B4-BE49-F238E27FC236}">
                <a16:creationId xmlns:a16="http://schemas.microsoft.com/office/drawing/2014/main" id="{5D8C1EBB-1F32-48DC-A1DB-7DF70AB0B455}"/>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28B66B0-15D7-4BF0-9783-99A7FF55DC7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36</a:t>
            </a:fld>
            <a:endParaRPr lang="en-US" altLang="en-US" dirty="0"/>
          </a:p>
        </p:txBody>
      </p:sp>
    </p:spTree>
    <p:extLst>
      <p:ext uri="{BB962C8B-B14F-4D97-AF65-F5344CB8AC3E}">
        <p14:creationId xmlns:p14="http://schemas.microsoft.com/office/powerpoint/2010/main" val="40167361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1C16E-0DFE-43BB-AABB-C96B4BB34902}"/>
              </a:ext>
            </a:extLst>
          </p:cNvPr>
          <p:cNvSpPr>
            <a:spLocks noGrp="1"/>
          </p:cNvSpPr>
          <p:nvPr>
            <p:ph type="title"/>
          </p:nvPr>
        </p:nvSpPr>
        <p:spPr/>
        <p:txBody>
          <a:bodyPr/>
          <a:lstStyle/>
          <a:p>
            <a:r>
              <a:rPr lang="en-US" dirty="0"/>
              <a:t>The European Union’s Cyber-ADR Platform</a:t>
            </a:r>
          </a:p>
        </p:txBody>
      </p:sp>
      <p:sp>
        <p:nvSpPr>
          <p:cNvPr id="3" name="Content Placeholder 2">
            <a:extLst>
              <a:ext uri="{FF2B5EF4-FFF2-40B4-BE49-F238E27FC236}">
                <a16:creationId xmlns:a16="http://schemas.microsoft.com/office/drawing/2014/main" id="{26B72087-209F-4DCB-B7F3-FA435F6AA404}"/>
              </a:ext>
            </a:extLst>
          </p:cNvPr>
          <p:cNvSpPr>
            <a:spLocks noGrp="1"/>
          </p:cNvSpPr>
          <p:nvPr>
            <p:ph idx="1"/>
          </p:nvPr>
        </p:nvSpPr>
        <p:spPr/>
        <p:txBody>
          <a:bodyPr/>
          <a:lstStyle/>
          <a:p>
            <a:r>
              <a:rPr lang="en-US" dirty="0"/>
              <a:t>The European Union has implemented a new cyber-ADR platform that will permit consumers to file complaints with sellers and to settle those complaints completely online</a:t>
            </a:r>
          </a:p>
        </p:txBody>
      </p:sp>
      <p:sp>
        <p:nvSpPr>
          <p:cNvPr id="4" name="Footer Placeholder 3">
            <a:extLst>
              <a:ext uri="{FF2B5EF4-FFF2-40B4-BE49-F238E27FC236}">
                <a16:creationId xmlns:a16="http://schemas.microsoft.com/office/drawing/2014/main" id="{B74A8F66-87E0-4B22-A367-306929FD0F23}"/>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E27861C6-1212-47D8-8D00-534016DDBDF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37</a:t>
            </a:fld>
            <a:endParaRPr lang="en-US" altLang="en-US" dirty="0"/>
          </a:p>
        </p:txBody>
      </p:sp>
    </p:spTree>
    <p:extLst>
      <p:ext uri="{BB962C8B-B14F-4D97-AF65-F5344CB8AC3E}">
        <p14:creationId xmlns:p14="http://schemas.microsoft.com/office/powerpoint/2010/main" val="428080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occurs whenever individuals attempt to resolve disagreements by stepping outside the usual adversarial system?</a:t>
            </a:r>
          </a:p>
          <a:p>
            <a:pPr marL="912812" lvl="1" indent="-514350">
              <a:buFont typeface="+mj-lt"/>
              <a:buAutoNum type="alphaUcPeriod"/>
            </a:pPr>
            <a:r>
              <a:rPr lang="en-US" altLang="en-US" dirty="0"/>
              <a:t>Alternative dispute resolution </a:t>
            </a:r>
          </a:p>
          <a:p>
            <a:pPr marL="912812" lvl="1" indent="-514350">
              <a:buFont typeface="+mj-lt"/>
              <a:buAutoNum type="alphaUcPeriod"/>
            </a:pPr>
            <a:r>
              <a:rPr lang="en-US" altLang="en-US" dirty="0"/>
              <a:t>Substitute resolution</a:t>
            </a:r>
          </a:p>
          <a:p>
            <a:pPr marL="912812" lvl="1" indent="-514350">
              <a:buFont typeface="+mj-lt"/>
              <a:buAutoNum type="alphaUcPeriod"/>
            </a:pPr>
            <a:r>
              <a:rPr lang="en-US" altLang="en-US" dirty="0"/>
              <a:t>Dispute optional resolution</a:t>
            </a:r>
          </a:p>
          <a:p>
            <a:pPr marL="912812" lvl="1" indent="-514350">
              <a:buFont typeface="+mj-lt"/>
              <a:buAutoNum type="alphaUcPeriod"/>
            </a:pPr>
            <a:r>
              <a:rPr lang="en-US" altLang="en-US" dirty="0"/>
              <a:t>Alternative resolution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B59130EA-6E19-47AF-B4F0-7019C3C27EC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4</a:t>
            </a:fld>
            <a:endParaRPr lang="en-US" altLang="en-US" dirty="0"/>
          </a:p>
        </p:txBody>
      </p:sp>
    </p:spTree>
    <p:extLst>
      <p:ext uri="{BB962C8B-B14F-4D97-AF65-F5344CB8AC3E}">
        <p14:creationId xmlns:p14="http://schemas.microsoft.com/office/powerpoint/2010/main" val="860496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Alternative Dispute Resolution (ADR)</a:t>
            </a:r>
          </a:p>
        </p:txBody>
      </p:sp>
      <p:sp>
        <p:nvSpPr>
          <p:cNvPr id="17411" name="Rectangle 3"/>
          <p:cNvSpPr>
            <a:spLocks noGrp="1" noChangeArrowheads="1"/>
          </p:cNvSpPr>
          <p:nvPr>
            <p:ph type="body" idx="1"/>
          </p:nvPr>
        </p:nvSpPr>
        <p:spPr/>
        <p:txBody>
          <a:bodyPr/>
          <a:lstStyle/>
          <a:p>
            <a:r>
              <a:rPr lang="en-US" altLang="en-US" dirty="0"/>
              <a:t>Occurs whenever people move outside the traditional adversarial system and try to solve their legal dispute by using creative settlement techniques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F60FFC94-DA12-440C-B850-A0D705BE059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5</a:t>
            </a:fld>
            <a:endParaRPr lang="en-US" altLang="en-US" dirty="0"/>
          </a:p>
        </p:txBody>
      </p:sp>
    </p:spTree>
    <p:extLst>
      <p:ext uri="{BB962C8B-B14F-4D97-AF65-F5344CB8AC3E}">
        <p14:creationId xmlns:p14="http://schemas.microsoft.com/office/powerpoint/2010/main" val="1727674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Problems with Litigation</a:t>
            </a:r>
          </a:p>
        </p:txBody>
      </p:sp>
      <p:sp>
        <p:nvSpPr>
          <p:cNvPr id="18435" name="Rectangle 3"/>
          <p:cNvSpPr>
            <a:spLocks noGrp="1" noChangeArrowheads="1"/>
          </p:cNvSpPr>
          <p:nvPr>
            <p:ph type="body" idx="1"/>
          </p:nvPr>
        </p:nvSpPr>
        <p:spPr/>
        <p:txBody>
          <a:bodyPr/>
          <a:lstStyle/>
          <a:p>
            <a:r>
              <a:rPr lang="en-US" altLang="en-US" dirty="0"/>
              <a:t>Justice often goes to those who can afford it</a:t>
            </a:r>
          </a:p>
          <a:p>
            <a:r>
              <a:rPr lang="en-US" altLang="en-US" dirty="0"/>
              <a:t>Litigation can be expensive</a:t>
            </a:r>
          </a:p>
          <a:p>
            <a:r>
              <a:rPr lang="en-US" altLang="en-US" dirty="0"/>
              <a:t>Litigation can be time consuming</a:t>
            </a:r>
          </a:p>
          <a:p>
            <a:r>
              <a:rPr lang="en-US" altLang="en-US" dirty="0"/>
              <a:t>Some jurisdictions require litigants to submit to hearings before securing a trial date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1CC782E9-443F-4F1B-A8B2-10BB9EBF4D3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6</a:t>
            </a:fld>
            <a:endParaRPr lang="en-US" altLang="en-US" dirty="0"/>
          </a:p>
        </p:txBody>
      </p:sp>
    </p:spTree>
    <p:extLst>
      <p:ext uri="{BB962C8B-B14F-4D97-AF65-F5344CB8AC3E}">
        <p14:creationId xmlns:p14="http://schemas.microsoft.com/office/powerpoint/2010/main" val="1691787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The ADR Option</a:t>
            </a:r>
          </a:p>
        </p:txBody>
      </p:sp>
      <p:sp>
        <p:nvSpPr>
          <p:cNvPr id="19459" name="Rectangle 3"/>
          <p:cNvSpPr>
            <a:spLocks noGrp="1" noChangeArrowheads="1"/>
          </p:cNvSpPr>
          <p:nvPr>
            <p:ph type="body" idx="1"/>
          </p:nvPr>
        </p:nvSpPr>
        <p:spPr/>
        <p:txBody>
          <a:bodyPr/>
          <a:lstStyle/>
          <a:p>
            <a:r>
              <a:rPr lang="en-US" altLang="en-US" dirty="0"/>
              <a:t>Time involved in settling a dispute can be shortened and expenses lowered</a:t>
            </a:r>
          </a:p>
          <a:p>
            <a:r>
              <a:rPr lang="en-US" altLang="en-US" dirty="0"/>
              <a:t>Proactive ADR anticipates and deals with disputes before they occur</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21C43E3A-CC4F-47A6-B61A-B520C36A91C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7</a:t>
            </a:fld>
            <a:endParaRPr lang="en-US" altLang="en-US" dirty="0"/>
          </a:p>
        </p:txBody>
      </p:sp>
    </p:spTree>
    <p:extLst>
      <p:ext uri="{BB962C8B-B14F-4D97-AF65-F5344CB8AC3E}">
        <p14:creationId xmlns:p14="http://schemas.microsoft.com/office/powerpoint/2010/main" val="1562592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Shortcomings of ADR</a:t>
            </a:r>
          </a:p>
        </p:txBody>
      </p:sp>
      <p:sp>
        <p:nvSpPr>
          <p:cNvPr id="20483" name="Rectangle 3"/>
          <p:cNvSpPr>
            <a:spLocks noGrp="1" noChangeArrowheads="1"/>
          </p:cNvSpPr>
          <p:nvPr>
            <p:ph type="body" idx="1"/>
          </p:nvPr>
        </p:nvSpPr>
        <p:spPr/>
        <p:txBody>
          <a:bodyPr/>
          <a:lstStyle/>
          <a:p>
            <a:r>
              <a:rPr lang="en-US" altLang="en-US" dirty="0"/>
              <a:t>Private administration of justice hampers the development of the law</a:t>
            </a:r>
          </a:p>
          <a:p>
            <a:r>
              <a:rPr lang="en-US" altLang="en-US" dirty="0"/>
              <a:t>Many critical social issues may never reach the judicial system</a:t>
            </a:r>
          </a:p>
          <a:p>
            <a:r>
              <a:rPr lang="en-US" altLang="en-US" dirty="0"/>
              <a:t>Limited scope</a:t>
            </a:r>
          </a:p>
          <a:p>
            <a:r>
              <a:rPr lang="en-US" altLang="en-US" dirty="0"/>
              <a:t>ADR does not always save time and money the way it is supposed to</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CE86688B-AC81-493D-A11E-C210A335AD5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8</a:t>
            </a:fld>
            <a:endParaRPr lang="en-US" altLang="en-US" dirty="0"/>
          </a:p>
        </p:txBody>
      </p:sp>
    </p:spTree>
    <p:extLst>
      <p:ext uri="{BB962C8B-B14F-4D97-AF65-F5344CB8AC3E}">
        <p14:creationId xmlns:p14="http://schemas.microsoft.com/office/powerpoint/2010/main" val="4017379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18A51-4E22-4DDC-8A23-811C2D3C6EC2}"/>
              </a:ext>
            </a:extLst>
          </p:cNvPr>
          <p:cNvSpPr>
            <a:spLocks noGrp="1"/>
          </p:cNvSpPr>
          <p:nvPr>
            <p:ph type="title"/>
          </p:nvPr>
        </p:nvSpPr>
        <p:spPr/>
        <p:txBody>
          <a:bodyPr/>
          <a:lstStyle/>
          <a:p>
            <a:r>
              <a:rPr lang="en-US" dirty="0"/>
              <a:t>The Federal Arbitration Act (FAA)</a:t>
            </a:r>
          </a:p>
        </p:txBody>
      </p:sp>
      <p:sp>
        <p:nvSpPr>
          <p:cNvPr id="3" name="Content Placeholder 2">
            <a:extLst>
              <a:ext uri="{FF2B5EF4-FFF2-40B4-BE49-F238E27FC236}">
                <a16:creationId xmlns:a16="http://schemas.microsoft.com/office/drawing/2014/main" id="{64676505-CDAF-4A0C-9209-BEBECF124498}"/>
              </a:ext>
            </a:extLst>
          </p:cNvPr>
          <p:cNvSpPr>
            <a:spLocks noGrp="1"/>
          </p:cNvSpPr>
          <p:nvPr>
            <p:ph idx="1"/>
          </p:nvPr>
        </p:nvSpPr>
        <p:spPr/>
        <p:txBody>
          <a:bodyPr>
            <a:noAutofit/>
          </a:bodyPr>
          <a:lstStyle/>
          <a:p>
            <a:r>
              <a:rPr lang="en-US" dirty="0"/>
              <a:t>Designed to make certain that properly initiated arbitration agreements will be enforced by the courts</a:t>
            </a:r>
          </a:p>
          <a:p>
            <a:r>
              <a:rPr lang="en-US" dirty="0"/>
              <a:t>Empowers the winner of the arbitration award to ask the court to enforce an award and the losing party to ask the court to vacate the award</a:t>
            </a:r>
          </a:p>
          <a:p>
            <a:r>
              <a:rPr lang="en-US" dirty="0"/>
              <a:t>Permits the federal courts to enforce international arbitration awards even though such awards are generally negotiated in foreign nation-states</a:t>
            </a:r>
          </a:p>
        </p:txBody>
      </p:sp>
      <p:sp>
        <p:nvSpPr>
          <p:cNvPr id="4" name="Footer Placeholder 3">
            <a:extLst>
              <a:ext uri="{FF2B5EF4-FFF2-40B4-BE49-F238E27FC236}">
                <a16:creationId xmlns:a16="http://schemas.microsoft.com/office/drawing/2014/main" id="{758E2F36-053D-433C-839D-CE89892A95AA}"/>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1">
            <a:extLst>
              <a:ext uri="{FF2B5EF4-FFF2-40B4-BE49-F238E27FC236}">
                <a16:creationId xmlns:a16="http://schemas.microsoft.com/office/drawing/2014/main" id="{F0B55854-2D90-4D24-B70D-60CE8B234EB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4-</a:t>
            </a:r>
            <a:fld id="{29F756EF-54EC-4531-9CA5-E9A30FD87ECD}" type="slidenum">
              <a:rPr lang="en-US" altLang="en-US" smtClean="0"/>
              <a:pPr/>
              <a:t>9</a:t>
            </a:fld>
            <a:endParaRPr lang="en-US" altLang="en-US" dirty="0"/>
          </a:p>
        </p:txBody>
      </p:sp>
    </p:spTree>
    <p:extLst>
      <p:ext uri="{BB962C8B-B14F-4D97-AF65-F5344CB8AC3E}">
        <p14:creationId xmlns:p14="http://schemas.microsoft.com/office/powerpoint/2010/main" val="14519657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1FF3DA-71E5-4E0E-845E-89C433066C93}"/>
</file>

<file path=customXml/itemProps2.xml><?xml version="1.0" encoding="utf-8"?>
<ds:datastoreItem xmlns:ds="http://schemas.openxmlformats.org/officeDocument/2006/customXml" ds:itemID="{CF2BC9E7-F358-4380-9E52-EC3C1E94DED5}">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BCC661D7-ED5F-4158-AB85-DB7BE44E1A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2816</TotalTime>
  <Words>3795</Words>
  <Application>Microsoft Office PowerPoint</Application>
  <PresentationFormat>Widescreen</PresentationFormat>
  <Paragraphs>311</Paragraphs>
  <Slides>37</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Calibri Light</vt:lpstr>
      <vt:lpstr>Wingdings</vt:lpstr>
      <vt:lpstr>Wingdings 3</vt:lpstr>
      <vt:lpstr>Office Theme</vt:lpstr>
      <vt:lpstr>Alternative Dispute  Resolution</vt:lpstr>
      <vt:lpstr>Learning Objectives</vt:lpstr>
      <vt:lpstr>Learning Objectives</vt:lpstr>
      <vt:lpstr>Question</vt:lpstr>
      <vt:lpstr>Alternative Dispute Resolution (ADR)</vt:lpstr>
      <vt:lpstr>Problems with Litigation</vt:lpstr>
      <vt:lpstr>The ADR Option</vt:lpstr>
      <vt:lpstr>Shortcomings of ADR</vt:lpstr>
      <vt:lpstr>The Federal Arbitration Act (FAA)</vt:lpstr>
      <vt:lpstr>ADR Techniques</vt:lpstr>
      <vt:lpstr>Question</vt:lpstr>
      <vt:lpstr>ADR Techniques</vt:lpstr>
      <vt:lpstr>ADR Techniques</vt:lpstr>
      <vt:lpstr>Shortcomings of Arbitration</vt:lpstr>
      <vt:lpstr>ADR Techniques</vt:lpstr>
      <vt:lpstr>Question</vt:lpstr>
      <vt:lpstr>ADR Techniques</vt:lpstr>
      <vt:lpstr>ADR Techniques</vt:lpstr>
      <vt:lpstr>ADR Techniques</vt:lpstr>
      <vt:lpstr>Proactive ADR</vt:lpstr>
      <vt:lpstr>Proactive ADR</vt:lpstr>
      <vt:lpstr>Proactive ADR</vt:lpstr>
      <vt:lpstr>ADR Contract Clause </vt:lpstr>
      <vt:lpstr>Question</vt:lpstr>
      <vt:lpstr>Proactive ADR</vt:lpstr>
      <vt:lpstr>Proactive ADR</vt:lpstr>
      <vt:lpstr>Proactive ADR</vt:lpstr>
      <vt:lpstr>Proactive ADR</vt:lpstr>
      <vt:lpstr>Question</vt:lpstr>
      <vt:lpstr>The Collective Science Court Proposal</vt:lpstr>
      <vt:lpstr>The Collective Science Court Proposal: Advantages</vt:lpstr>
      <vt:lpstr>The Collective Science Court Proposal: Disadvantages</vt:lpstr>
      <vt:lpstr>Cons of the Collective Science Court Proposal</vt:lpstr>
      <vt:lpstr>Cyber Alternative Dispute Resolution (C-ADR)</vt:lpstr>
      <vt:lpstr>Types of C-ADR</vt:lpstr>
      <vt:lpstr>Additional Opportunities for Cyber-ADR</vt:lpstr>
      <vt:lpstr>The European Union’s Cyber-ADR Platform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66</cp:revision>
  <dcterms:created xsi:type="dcterms:W3CDTF">2015-07-14T20:11:18Z</dcterms:created>
  <dcterms:modified xsi:type="dcterms:W3CDTF">2018-11-26T11:55:47Z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