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8"/>
  </p:notesMasterIdLst>
  <p:sldIdLst>
    <p:sldId id="256" r:id="rId5"/>
    <p:sldId id="259" r:id="rId6"/>
    <p:sldId id="260" r:id="rId7"/>
    <p:sldId id="261" r:id="rId8"/>
    <p:sldId id="262" r:id="rId9"/>
    <p:sldId id="263" r:id="rId10"/>
    <p:sldId id="264" r:id="rId11"/>
    <p:sldId id="265" r:id="rId12"/>
    <p:sldId id="266" r:id="rId13"/>
    <p:sldId id="307" r:id="rId14"/>
    <p:sldId id="267" r:id="rId15"/>
    <p:sldId id="268" r:id="rId16"/>
    <p:sldId id="308" r:id="rId17"/>
    <p:sldId id="309" r:id="rId18"/>
    <p:sldId id="269" r:id="rId19"/>
    <p:sldId id="270" r:id="rId20"/>
    <p:sldId id="271" r:id="rId21"/>
    <p:sldId id="272" r:id="rId22"/>
    <p:sldId id="273" r:id="rId23"/>
    <p:sldId id="274" r:id="rId24"/>
    <p:sldId id="276" r:id="rId25"/>
    <p:sldId id="275" r:id="rId26"/>
    <p:sldId id="310"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11" r:id="rId52"/>
    <p:sldId id="302" r:id="rId53"/>
    <p:sldId id="303" r:id="rId54"/>
    <p:sldId id="304" r:id="rId55"/>
    <p:sldId id="305" r:id="rId56"/>
    <p:sldId id="306"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5"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3922" autoAdjust="0"/>
  </p:normalViewPr>
  <p:slideViewPr>
    <p:cSldViewPr snapToGrid="0">
      <p:cViewPr varScale="1">
        <p:scale>
          <a:sx n="64" d="100"/>
          <a:sy n="64" d="100"/>
        </p:scale>
        <p:origin x="900" y="60"/>
      </p:cViewPr>
      <p:guideLst>
        <p:guide orient="horz" pos="2160"/>
        <p:guide pos="3840"/>
      </p:guideLst>
    </p:cSldViewPr>
  </p:slideViewPr>
  <p:notesTextViewPr>
    <p:cViewPr>
      <p:scale>
        <a:sx n="1" d="1"/>
        <a:sy n="1" d="1"/>
      </p:scale>
      <p:origin x="0" y="0"/>
    </p:cViewPr>
  </p:notesTextViewPr>
  <p:sorterViewPr>
    <p:cViewPr varScale="1">
      <p:scale>
        <a:sx n="1" d="1"/>
        <a:sy n="1" d="1"/>
      </p:scale>
      <p:origin x="0" y="-419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0B7D2AA-B809-77EA-D33B-56670202D85F}"/>
    <pc:docChg chg="modSld">
      <pc:chgData name="" userId="" providerId="" clId="Web-{30B7D2AA-B809-77EA-D33B-56670202D85F}" dt="2018-11-16T06:46:15.084" v="1" actId="20577"/>
      <pc:docMkLst>
        <pc:docMk/>
      </pc:docMkLst>
      <pc:sldChg chg="modSp">
        <pc:chgData name="" userId="" providerId="" clId="Web-{30B7D2AA-B809-77EA-D33B-56670202D85F}" dt="2018-11-16T06:46:15.068" v="0" actId="20577"/>
        <pc:sldMkLst>
          <pc:docMk/>
          <pc:sldMk cId="1068668378" sldId="259"/>
        </pc:sldMkLst>
        <pc:spChg chg="mod">
          <ac:chgData name="" userId="" providerId="" clId="Web-{30B7D2AA-B809-77EA-D33B-56670202D85F}" dt="2018-11-16T06:46:15.068" v="0" actId="20577"/>
          <ac:spMkLst>
            <pc:docMk/>
            <pc:sldMk cId="1068668378" sldId="259"/>
            <ac:spMk id="14339" creationId="{00000000-0000-0000-0000-000000000000}"/>
          </ac:spMkLst>
        </pc:spChg>
      </pc:sldChg>
    </pc:docChg>
  </pc:docChgLst>
  <pc:docChgLst>
    <pc:chgData name="Ray Fernandez" userId="S::rayfernandez@ansrsource.com::c1e0dfd3-c2b7-464e-bb6e-210a70be5e87" providerId="AD" clId="Web-{30B7D2AA-B809-77EA-D33B-56670202D85F}"/>
    <pc:docChg chg="modSld">
      <pc:chgData name="Ray Fernandez" userId="S::rayfernandez@ansrsource.com::c1e0dfd3-c2b7-464e-bb6e-210a70be5e87" providerId="AD" clId="Web-{30B7D2AA-B809-77EA-D33B-56670202D85F}" dt="2018-11-16T06:46:42.100" v="14" actId="20577"/>
      <pc:docMkLst>
        <pc:docMk/>
      </pc:docMkLst>
      <pc:sldChg chg="modSp">
        <pc:chgData name="Ray Fernandez" userId="S::rayfernandez@ansrsource.com::c1e0dfd3-c2b7-464e-bb6e-210a70be5e87" providerId="AD" clId="Web-{30B7D2AA-B809-77EA-D33B-56670202D85F}" dt="2018-11-16T06:46:24.928" v="2" actId="20577"/>
        <pc:sldMkLst>
          <pc:docMk/>
          <pc:sldMk cId="1068668378" sldId="259"/>
        </pc:sldMkLst>
        <pc:spChg chg="mod">
          <ac:chgData name="Ray Fernandez" userId="S::rayfernandez@ansrsource.com::c1e0dfd3-c2b7-464e-bb6e-210a70be5e87" providerId="AD" clId="Web-{30B7D2AA-B809-77EA-D33B-56670202D85F}" dt="2018-11-16T06:46:24.928" v="2" actId="20577"/>
          <ac:spMkLst>
            <pc:docMk/>
            <pc:sldMk cId="1068668378" sldId="259"/>
            <ac:spMk id="14339" creationId="{00000000-0000-0000-0000-000000000000}"/>
          </ac:spMkLst>
        </pc:spChg>
      </pc:sldChg>
      <pc:sldChg chg="modSp">
        <pc:chgData name="Ray Fernandez" userId="S::rayfernandez@ansrsource.com::c1e0dfd3-c2b7-464e-bb6e-210a70be5e87" providerId="AD" clId="Web-{30B7D2AA-B809-77EA-D33B-56670202D85F}" dt="2018-11-16T06:46:42.100" v="13" actId="20577"/>
        <pc:sldMkLst>
          <pc:docMk/>
          <pc:sldMk cId="1651090198" sldId="260"/>
        </pc:sldMkLst>
        <pc:spChg chg="mod">
          <ac:chgData name="Ray Fernandez" userId="S::rayfernandez@ansrsource.com::c1e0dfd3-c2b7-464e-bb6e-210a70be5e87" providerId="AD" clId="Web-{30B7D2AA-B809-77EA-D33B-56670202D85F}" dt="2018-11-16T06:46:42.100" v="13" actId="20577"/>
          <ac:spMkLst>
            <pc:docMk/>
            <pc:sldMk cId="1651090198" sldId="260"/>
            <ac:spMk id="1536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3133175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14</a:t>
            </a:fld>
            <a:endParaRPr lang="en-US" dirty="0"/>
          </a:p>
        </p:txBody>
      </p:sp>
    </p:spTree>
    <p:extLst>
      <p:ext uri="{BB962C8B-B14F-4D97-AF65-F5344CB8AC3E}">
        <p14:creationId xmlns:p14="http://schemas.microsoft.com/office/powerpoint/2010/main" val="2545383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818697-E494-43FC-B35E-EC2C7E58E9D8}" type="slidenum">
              <a:rPr lang="en-US" altLang="en-US"/>
              <a:pPr eaLnBrk="1" hangingPunct="1"/>
              <a:t>15</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As noted previously, the three standards of review are </a:t>
            </a:r>
            <a:r>
              <a:rPr lang="en-US" altLang="en-US" i="1" dirty="0">
                <a:latin typeface="Arial" panose="020B0604020202020204" pitchFamily="34" charset="0"/>
              </a:rPr>
              <a:t>plenary, clearly erroneous, </a:t>
            </a:r>
            <a:r>
              <a:rPr lang="en-US" altLang="en-US" i="0" dirty="0">
                <a:latin typeface="Arial" panose="020B0604020202020204" pitchFamily="34" charset="0"/>
              </a:rPr>
              <a:t>and</a:t>
            </a:r>
            <a:r>
              <a:rPr lang="en-US" altLang="en-US" i="1" dirty="0">
                <a:latin typeface="Arial" panose="020B0604020202020204" pitchFamily="34" charset="0"/>
              </a:rPr>
              <a:t> abuse of discretion.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16077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B9A45C2-B83B-4814-A772-400C4E1BC6B9}" type="slidenum">
              <a:rPr lang="en-US" altLang="en-US"/>
              <a:pPr eaLnBrk="1" hangingPunct="1"/>
              <a:t>16</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Federal Circuit was established by Congress primarily to streamline and unify patent law. However, the Federal Circuit was also given the power to hear appeals in cases that entail government contracts, trademark disputes, federal workers, veterans’ benefits, and international trade.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14249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54F242-7D79-448F-8EE8-B7F8DAFEF7A6}" type="slidenum">
              <a:rPr lang="en-US" altLang="en-US"/>
              <a:pPr eaLnBrk="1" hangingPunct="1"/>
              <a:t>17</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U.S. Supreme Court. See next slide.</a:t>
            </a:r>
          </a:p>
        </p:txBody>
      </p:sp>
    </p:spTree>
    <p:extLst>
      <p:ext uri="{BB962C8B-B14F-4D97-AF65-F5344CB8AC3E}">
        <p14:creationId xmlns:p14="http://schemas.microsoft.com/office/powerpoint/2010/main" val="3637456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5DA20F-4C6B-4B08-9683-666931F1EBB8}" type="slidenum">
              <a:rPr lang="en-US" altLang="en-US"/>
              <a:pPr eaLnBrk="1" hangingPunct="1"/>
              <a:t>18</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When the Supreme Court was established, it was unclear whether it would have the power to declare laws unconstitutional. It wasn’t until Chief Justice John Marshall asserted his authority that the court assumed this role. During Marshall’s tenure (1801–1835), the court overturned more than a dozen state statutes.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6791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FACDAB-B207-452F-9AEA-DDEECAD7EF3B}" type="slidenum">
              <a:rPr lang="en-US" altLang="en-US"/>
              <a:pPr eaLnBrk="1" hangingPunct="1"/>
              <a:t>19</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writ of certiorari. See next slide.</a:t>
            </a:r>
          </a:p>
        </p:txBody>
      </p:sp>
    </p:spTree>
    <p:extLst>
      <p:ext uri="{BB962C8B-B14F-4D97-AF65-F5344CB8AC3E}">
        <p14:creationId xmlns:p14="http://schemas.microsoft.com/office/powerpoint/2010/main" val="1834905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8AA34E-973E-4A12-AB72-ADD5E86CD7FB}" type="slidenum">
              <a:rPr lang="en-US" altLang="en-US"/>
              <a:pPr eaLnBrk="1" hangingPunct="1"/>
              <a:t>20</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Certiorari </a:t>
            </a:r>
            <a:r>
              <a:rPr lang="en-US" altLang="en-US" dirty="0">
                <a:latin typeface="Arial" panose="020B0604020202020204" pitchFamily="34" charset="0"/>
              </a:rPr>
              <a:t>is Latin for “to be informed of.”</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63358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FBC19C-4660-4B81-8A62-049F701F46D9}" type="slidenum">
              <a:rPr lang="en-US" altLang="en-US"/>
              <a:pPr eaLnBrk="1" hangingPunct="1"/>
              <a:t>21</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 </a:t>
            </a:r>
          </a:p>
          <a:p>
            <a:r>
              <a:rPr lang="en-US" altLang="en-US" dirty="0">
                <a:latin typeface="Arial" panose="020B0604020202020204" pitchFamily="34" charset="0"/>
              </a:rPr>
              <a:t>The Alaska Supreme Court consists of three justices. By contrast, the Colorado Supreme Court consists of not less than seven justices and can be increased to no more than nine members.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01943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4E4699-C55C-47A4-A7C5-CEDCA3D6C6C1}" type="slidenum">
              <a:rPr lang="en-US" altLang="en-US"/>
              <a:pPr eaLnBrk="1" hangingPunct="1"/>
              <a:t>22</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i="1" dirty="0">
                <a:latin typeface="Arial" panose="020B0604020202020204" pitchFamily="34" charset="0"/>
              </a:rPr>
              <a:t>Wisconsin v. Yoder </a:t>
            </a:r>
            <a:r>
              <a:rPr lang="en-US" altLang="en-US" dirty="0">
                <a:latin typeface="Arial" panose="020B0604020202020204" pitchFamily="34" charset="0"/>
              </a:rPr>
              <a:t>reinforced a standard for judging state statutes that affect the free exercise of religion. That standard requires states to show a “compelling interest” in any law that impacts religion. A “compelling interest” might be the preservation of human life or the protection of national security. A failure by the state to show such a compelling interest would render the statute unconstitutional. However, in 1990, the Supreme Court, in </a:t>
            </a:r>
            <a:r>
              <a:rPr lang="en-US" altLang="en-US" i="1" dirty="0">
                <a:latin typeface="Arial" panose="020B0604020202020204" pitchFamily="34" charset="0"/>
              </a:rPr>
              <a:t>Employment Division, Department of Human Resources of Oregon v. Smith, </a:t>
            </a:r>
            <a:r>
              <a:rPr lang="en-US" altLang="en-US" dirty="0">
                <a:latin typeface="Arial" panose="020B0604020202020204" pitchFamily="34" charset="0"/>
              </a:rPr>
              <a:t>altered the standard, stating that states would no longer be required to show a compelling interest to defend a statute that places an indirect burden on religion. Many people objected to this change; so in 1993, Congress passed the Religious Freedom Restoration Act, which reinstated the compelling state interest standard. </a:t>
            </a:r>
          </a:p>
        </p:txBody>
      </p:sp>
    </p:spTree>
    <p:extLst>
      <p:ext uri="{BB962C8B-B14F-4D97-AF65-F5344CB8AC3E}">
        <p14:creationId xmlns:p14="http://schemas.microsoft.com/office/powerpoint/2010/main" val="526110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DEA86A-D7B9-46BA-8402-452E6824C054}" type="slidenum">
              <a:rPr lang="en-US" altLang="en-US"/>
              <a:pPr eaLnBrk="1" hangingPunct="1"/>
              <a:t>24</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545908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73F441-FDAD-4187-A000-FDD2D128E3CA}" type="slidenum">
              <a:rPr lang="en-US" altLang="en-US"/>
              <a:pPr eaLnBrk="1" hangingPunct="1"/>
              <a:t>2</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312956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E0F22E-57CC-4AB0-8AD6-6E3F83E2BF16}" type="slidenum">
              <a:rPr lang="en-US" altLang="en-US"/>
              <a:pPr eaLnBrk="1" hangingPunct="1"/>
              <a:t>25</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390217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644EB7-CD70-46A5-8607-BB6180BAF39E}" type="slidenum">
              <a:rPr lang="en-US" altLang="en-US"/>
              <a:pPr eaLnBrk="1" hangingPunct="1"/>
              <a:t>26</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Trial by jury originated with the Saxons. An accused person would be set free if a number of people would come forward and swear that the accused was innocent. These people were called </a:t>
            </a:r>
            <a:r>
              <a:rPr lang="en-US" altLang="en-US" i="1" dirty="0" err="1">
                <a:latin typeface="Arial" panose="020B0604020202020204" pitchFamily="34" charset="0"/>
              </a:rPr>
              <a:t>juratores</a:t>
            </a:r>
            <a:r>
              <a:rPr lang="en-US" altLang="en-US" i="1" dirty="0">
                <a:latin typeface="Arial" panose="020B0604020202020204" pitchFamily="34" charset="0"/>
              </a:rPr>
              <a:t>, </a:t>
            </a:r>
            <a:r>
              <a:rPr lang="en-US" altLang="en-US" dirty="0">
                <a:latin typeface="Arial" panose="020B0604020202020204" pitchFamily="34" charset="0"/>
              </a:rPr>
              <a:t>meaning “sworn witnesses” in Latin.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5771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B3736C-BDBA-4B7D-B78A-45120A204620}" type="slidenum">
              <a:rPr lang="en-US" altLang="en-US"/>
              <a:pPr eaLnBrk="1" hangingPunct="1"/>
              <a:t>27</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306733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154EF9-9174-4AED-A680-116593DC80E8}" type="slidenum">
              <a:rPr lang="en-US" altLang="en-US"/>
              <a:pPr eaLnBrk="1" hangingPunct="1"/>
              <a:t>28</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to pay attention to media coverage of various trial proceedings. Take a few minutes during each class period to share cases currently being heard.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66602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3243CF1-2CE1-49C8-AD8A-97E1BBADCC28}" type="slidenum">
              <a:rPr lang="en-US" altLang="en-US"/>
              <a:pPr eaLnBrk="1" hangingPunct="1"/>
              <a:t>29</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Invite professionals such as lawyers, judges, or paralegals to share their legal knowledge and experience with the class. Encourage students to prepare questions in advance, particularly ones regarding litigation procedures.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2215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2C9E53-C1DA-4DEC-A4D5-F0FFDF6BC1D0}" type="slidenum">
              <a:rPr lang="en-US" altLang="en-US"/>
              <a:pPr eaLnBrk="1" hangingPunct="1"/>
              <a:t>31</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Under Kansas law, the court may conduct a case management conference with counsel and any unrepresented parties to a lawsuit within 45 days of the defendant’s answer.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11824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3196A6-3A4A-4A17-9A42-9173AEEDD306}" type="slidenum">
              <a:rPr lang="en-US" altLang="en-US"/>
              <a:pPr eaLnBrk="1" hangingPunct="1"/>
              <a:t>32</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One possible motion is a motion for dismissal of the case for failure to state a claim for which relief can be granted. Some states call this a </a:t>
            </a:r>
            <a:r>
              <a:rPr lang="en-US" altLang="en-US" b="1" dirty="0">
                <a:latin typeface="Arial" panose="020B0604020202020204" pitchFamily="34" charset="0"/>
              </a:rPr>
              <a:t>demurrer</a:t>
            </a:r>
            <a:r>
              <a:rPr lang="en-US" altLang="en-US" dirty="0">
                <a:latin typeface="Arial" panose="020B0604020202020204" pitchFamily="34" charset="0"/>
              </a:rPr>
              <a:t>. Other motions to dismiss may be based on the grounds that the court lacks subject matter jurisdiction, that the court lacks personal jurisdiction, or that the court cannot hear the case because the statute of limitations has passed.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26410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7CD217-34C6-4099-A3A0-25918D6F27AA}" type="slidenum">
              <a:rPr lang="en-US" altLang="en-US"/>
              <a:pPr eaLnBrk="1" hangingPunct="1"/>
              <a:t>33</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0813230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87B069-D42E-43BE-A87F-BB5718FFB330}" type="slidenum">
              <a:rPr lang="en-US" altLang="en-US"/>
              <a:pPr eaLnBrk="1" hangingPunct="1"/>
              <a:t>36</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This motion is filed when there is no genuine issue as to any material fact, and the party filing the motion is entitled by law to a favorable judgment. The motion cannot be filed without supporting legal arguments written out in a brief and accompanied by applicable supporting evidence.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28320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43109E-2283-41A7-820F-7FB099A55314}" type="slidenum">
              <a:rPr lang="en-US" altLang="en-US"/>
              <a:pPr eaLnBrk="1" hangingPunct="1"/>
              <a:t>37</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discovery. See next slide.</a:t>
            </a:r>
          </a:p>
        </p:txBody>
      </p:sp>
    </p:spTree>
    <p:extLst>
      <p:ext uri="{BB962C8B-B14F-4D97-AF65-F5344CB8AC3E}">
        <p14:creationId xmlns:p14="http://schemas.microsoft.com/office/powerpoint/2010/main" val="1869177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679550-8AAA-4FC5-BB3A-3EC409407113}" type="slidenum">
              <a:rPr lang="en-US" altLang="en-US"/>
              <a:pPr eaLnBrk="1" hangingPunct="1"/>
              <a:t>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appellate jurisdiction. See next slide.</a:t>
            </a:r>
          </a:p>
        </p:txBody>
      </p:sp>
    </p:spTree>
    <p:extLst>
      <p:ext uri="{BB962C8B-B14F-4D97-AF65-F5344CB8AC3E}">
        <p14:creationId xmlns:p14="http://schemas.microsoft.com/office/powerpoint/2010/main" val="31156667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1A1697-F7B6-4AAD-A1ED-EB14D974A4B3}" type="slidenum">
              <a:rPr lang="en-US" altLang="en-US"/>
              <a:pPr eaLnBrk="1" hangingPunct="1"/>
              <a:t>38</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sz="1000" b="1" dirty="0">
                <a:latin typeface="Arial" panose="020B0604020202020204" pitchFamily="34" charset="0"/>
              </a:rPr>
              <a:t>Depositions </a:t>
            </a:r>
            <a:r>
              <a:rPr lang="en-US" altLang="en-US" sz="1000" dirty="0">
                <a:latin typeface="Arial" panose="020B0604020202020204" pitchFamily="34" charset="0"/>
              </a:rPr>
              <a:t>are oral statements made out of court under oath by witnesses or parties to the action in response to questions from the opposing attorneys. The answers are recorded by a court stenographer and can be used for later reference.</a:t>
            </a:r>
          </a:p>
          <a:p>
            <a:r>
              <a:rPr lang="en-US" altLang="en-US" sz="1000" b="1" dirty="0">
                <a:latin typeface="Arial" panose="020B0604020202020204" pitchFamily="34" charset="0"/>
              </a:rPr>
              <a:t>Interrogatories </a:t>
            </a:r>
            <a:r>
              <a:rPr lang="en-US" altLang="en-US" sz="1000" dirty="0">
                <a:latin typeface="Arial" panose="020B0604020202020204" pitchFamily="34" charset="0"/>
              </a:rPr>
              <a:t>are written questions that must be answered in writing under oath by the opposite party. Interrogatories cannot be given to witnesses. Only plaintiffs and defendants can be required to answer interrogatories.</a:t>
            </a:r>
          </a:p>
          <a:p>
            <a:r>
              <a:rPr lang="en-US" altLang="en-US" sz="1000" b="1" dirty="0">
                <a:latin typeface="Arial" panose="020B0604020202020204" pitchFamily="34" charset="0"/>
              </a:rPr>
              <a:t>Requests for real evidence </a:t>
            </a:r>
            <a:r>
              <a:rPr lang="en-US" altLang="en-US" sz="1000" dirty="0">
                <a:latin typeface="Arial" panose="020B0604020202020204" pitchFamily="34" charset="0"/>
              </a:rPr>
              <a:t>ask </a:t>
            </a:r>
            <a:r>
              <a:rPr lang="en-US" altLang="en-US" sz="1000" dirty="0">
                <a:solidFill>
                  <a:srgbClr val="00B050"/>
                </a:solidFill>
                <a:latin typeface="Arial" panose="020B0604020202020204" pitchFamily="34" charset="0"/>
              </a:rPr>
              <a:t>a party to produce </a:t>
            </a:r>
            <a:r>
              <a:rPr lang="en-US" altLang="en-US" sz="1000" dirty="0">
                <a:latin typeface="Arial" panose="020B0604020202020204" pitchFamily="34" charset="0"/>
              </a:rPr>
              <a:t>documents, records, accounts, correspondence, photographs, or other tangible evidence. The request may also seek permission to inspect land.</a:t>
            </a:r>
          </a:p>
          <a:p>
            <a:r>
              <a:rPr lang="en-US" altLang="en-US" sz="1000" b="1" dirty="0">
                <a:latin typeface="Arial" panose="020B0604020202020204" pitchFamily="34" charset="0"/>
              </a:rPr>
              <a:t>Requests for physical or mental examination </a:t>
            </a:r>
            <a:r>
              <a:rPr lang="en-US" altLang="en-US" sz="1000" dirty="0">
                <a:latin typeface="Arial" panose="020B0604020202020204" pitchFamily="34" charset="0"/>
              </a:rPr>
              <a:t>ask a party to undergo a physical or a mental examination. Such requests can be made only if the physical or the mental condition of the party is in controversy; it must be a central concern to the lawsuit.</a:t>
            </a:r>
          </a:p>
          <a:p>
            <a:r>
              <a:rPr lang="en-US" altLang="en-US" sz="1000" b="1" dirty="0">
                <a:latin typeface="Arial" panose="020B0604020202020204" pitchFamily="34" charset="0"/>
              </a:rPr>
              <a:t>Requests for admissions </a:t>
            </a:r>
            <a:r>
              <a:rPr lang="en-US" altLang="en-US" sz="1000" dirty="0">
                <a:latin typeface="Arial" panose="020B0604020202020204" pitchFamily="34" charset="0"/>
              </a:rPr>
              <a:t>are made to secure a statement from a party that a particular fact is true or that a document or set of documents is genuine. An admission eliminates the need to demonstrate the truthfulness of the fact or the genuineness of the documents at trial.</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2559525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E98E2D-D6E2-497F-B425-3126B33F2479}" type="slidenum">
              <a:rPr lang="en-US" altLang="en-US"/>
              <a:pPr eaLnBrk="1" hangingPunct="1"/>
              <a:t>39</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b="1" dirty="0">
                <a:latin typeface="Arial" panose="020B0604020202020204" pitchFamily="34" charset="0"/>
              </a:rPr>
              <a:t>Related Cases</a:t>
            </a:r>
          </a:p>
          <a:p>
            <a:r>
              <a:rPr lang="en-US" altLang="en-US" dirty="0">
                <a:latin typeface="Arial" panose="020B0604020202020204" pitchFamily="34" charset="0"/>
              </a:rPr>
              <a:t>After losing money because of an accounting firm’s errors, a branch of the Catholic Church sued to regain the money. During </a:t>
            </a:r>
            <a:r>
              <a:rPr lang="en-US" altLang="en-US" i="1" dirty="0">
                <a:latin typeface="Arial" panose="020B0604020202020204" pitchFamily="34" charset="0"/>
              </a:rPr>
              <a:t>voir dire, </a:t>
            </a:r>
            <a:r>
              <a:rPr lang="en-US" altLang="en-US" dirty="0">
                <a:latin typeface="Arial" panose="020B0604020202020204" pitchFamily="34" charset="0"/>
              </a:rPr>
              <a:t>the judge refused to let the accounting firm ask if prospective jurors were Catholics, but he allowed them to ask if any had given money to this church. The court reasoned that all Catholics would not be biased, only prospective jurors who had lost money. </a:t>
            </a:r>
            <a:r>
              <a:rPr lang="en-US" altLang="en-US" i="1" dirty="0">
                <a:latin typeface="Arial" panose="020B0604020202020204" pitchFamily="34" charset="0"/>
              </a:rPr>
              <a:t>Passion v. Touche, Ross &amp; Co., </a:t>
            </a:r>
            <a:r>
              <a:rPr lang="en-US" altLang="en-US" dirty="0">
                <a:latin typeface="Arial" panose="020B0604020202020204" pitchFamily="34" charset="0"/>
              </a:rPr>
              <a:t>636 N.E.2d 503.</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2400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C69326-830A-4A7C-825D-68F0BD38423B}" type="slidenum">
              <a:rPr lang="en-US" altLang="en-US"/>
              <a:pPr eaLnBrk="1" hangingPunct="1"/>
              <a:t>40</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There is a courtroom tradition that all present stand up as a judge enters the courtroom. The bailiff usually calls out, </a:t>
            </a:r>
            <a:r>
              <a:rPr lang="en-US" altLang="en-US" i="1" dirty="0">
                <a:latin typeface="Arial" panose="020B0604020202020204" pitchFamily="34" charset="0"/>
              </a:rPr>
              <a:t>“ </a:t>
            </a:r>
            <a:r>
              <a:rPr lang="en-US" altLang="en-US" dirty="0">
                <a:latin typeface="Arial" panose="020B0604020202020204" pitchFamily="34" charset="0"/>
              </a:rPr>
              <a:t>Oyez! Oyez!” or “Hear ye! Hear ye!”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77649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05D49C-D531-495B-AB24-2A117FDD662B}" type="slidenum">
              <a:rPr lang="en-US" altLang="en-US"/>
              <a:pPr eaLnBrk="1" hangingPunct="1"/>
              <a:t>41</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plaintiff’s attorney calls witnesses and immediately subjects those witnesses to </a:t>
            </a:r>
            <a:r>
              <a:rPr lang="en-US" altLang="en-US" b="1" dirty="0">
                <a:latin typeface="Arial" panose="020B0604020202020204" pitchFamily="34" charset="0"/>
              </a:rPr>
              <a:t>direct examination</a:t>
            </a:r>
            <a:r>
              <a:rPr lang="en-US" altLang="en-US" b="0" dirty="0">
                <a:latin typeface="Arial" panose="020B0604020202020204" pitchFamily="34" charset="0"/>
              </a:rPr>
              <a:t>. </a:t>
            </a:r>
            <a:r>
              <a:rPr lang="en-US" altLang="en-US" dirty="0">
                <a:latin typeface="Arial" panose="020B0604020202020204" pitchFamily="34" charset="0"/>
              </a:rPr>
              <a:t>Direct examination is designed to present the facts that will support the plaintiff’s version of those facts. Opposing attorneys then have the chance to challenge the truthfulness of each piece of evidence presented. In this process of </a:t>
            </a:r>
            <a:r>
              <a:rPr lang="en-US" altLang="en-US" b="1" dirty="0">
                <a:latin typeface="Arial" panose="020B0604020202020204" pitchFamily="34" charset="0"/>
              </a:rPr>
              <a:t>cross-examination</a:t>
            </a:r>
            <a:r>
              <a:rPr lang="en-US" altLang="en-US" dirty="0">
                <a:latin typeface="Arial" panose="020B0604020202020204" pitchFamily="34" charset="0"/>
              </a:rPr>
              <a:t>, the witnesses answer questions of the defense attorney.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27893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84EDE1-9938-4127-A8BF-A6392508690A}" type="slidenum">
              <a:rPr lang="en-US" altLang="en-US"/>
              <a:pPr eaLnBrk="1" hangingPunct="1"/>
              <a:t>42</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A </a:t>
            </a:r>
            <a:r>
              <a:rPr lang="en-US" altLang="en-US" b="1" dirty="0">
                <a:latin typeface="Arial" panose="020B0604020202020204" pitchFamily="34" charset="0"/>
              </a:rPr>
              <a:t>verdict </a:t>
            </a:r>
            <a:r>
              <a:rPr lang="en-US" altLang="en-US" dirty="0">
                <a:latin typeface="Arial" panose="020B0604020202020204" pitchFamily="34" charset="0"/>
              </a:rPr>
              <a:t>is a finding of fact. The verdict may be limited to the question of liability, or it can be extended to include the issue of damages. </a:t>
            </a:r>
            <a:r>
              <a:rPr lang="en-US" altLang="en-US" b="1" dirty="0">
                <a:latin typeface="Arial" panose="020B0604020202020204" pitchFamily="34" charset="0"/>
              </a:rPr>
              <a:t>Liability </a:t>
            </a:r>
            <a:r>
              <a:rPr lang="en-US" altLang="en-US" dirty="0">
                <a:latin typeface="Arial" panose="020B0604020202020204" pitchFamily="34" charset="0"/>
              </a:rPr>
              <a:t>means that the defendant is held legally responsible for his or her actions. The term </a:t>
            </a:r>
            <a:r>
              <a:rPr lang="en-US" altLang="en-US" b="1" dirty="0">
                <a:latin typeface="Arial" panose="020B0604020202020204" pitchFamily="34" charset="0"/>
              </a:rPr>
              <a:t>damages </a:t>
            </a:r>
            <a:r>
              <a:rPr lang="en-US" altLang="en-US" dirty="0">
                <a:latin typeface="Arial" panose="020B0604020202020204" pitchFamily="34" charset="0"/>
              </a:rPr>
              <a:t>refers to the money recovered by the plaintiff for the injury or loss caused by the defendant. An </a:t>
            </a:r>
            <a:r>
              <a:rPr lang="en-US" altLang="en-US" b="1" dirty="0">
                <a:latin typeface="Arial" panose="020B0604020202020204" pitchFamily="34" charset="0"/>
              </a:rPr>
              <a:t>equitable remedy </a:t>
            </a:r>
            <a:r>
              <a:rPr lang="en-US" altLang="en-US" dirty="0">
                <a:latin typeface="Arial" panose="020B0604020202020204" pitchFamily="34" charset="0"/>
              </a:rPr>
              <a:t>requires a party to do something</a:t>
            </a:r>
            <a:r>
              <a:rPr lang="en-US" altLang="en-US" baseline="0" dirty="0">
                <a:latin typeface="Arial" panose="020B0604020202020204" pitchFamily="34" charset="0"/>
              </a:rPr>
              <a:t> </a:t>
            </a:r>
            <a:r>
              <a:rPr lang="en-US" altLang="en-US" dirty="0">
                <a:latin typeface="Arial" panose="020B0604020202020204" pitchFamily="34" charset="0"/>
              </a:rPr>
              <a:t>or</a:t>
            </a:r>
            <a:r>
              <a:rPr lang="en-US" altLang="en-US" baseline="0" dirty="0">
                <a:latin typeface="Arial" panose="020B0604020202020204" pitchFamily="34" charset="0"/>
              </a:rPr>
              <a:t> </a:t>
            </a:r>
            <a:r>
              <a:rPr lang="en-US" altLang="en-US" dirty="0">
                <a:latin typeface="Arial" panose="020B0604020202020204" pitchFamily="34" charset="0"/>
              </a:rPr>
              <a:t>to refrain</a:t>
            </a:r>
            <a:r>
              <a:rPr lang="en-US" altLang="en-US" baseline="0" dirty="0">
                <a:latin typeface="Arial" panose="020B0604020202020204" pitchFamily="34" charset="0"/>
              </a:rPr>
              <a:t> </a:t>
            </a:r>
            <a:r>
              <a:rPr lang="en-US" altLang="en-US" dirty="0">
                <a:latin typeface="Arial" panose="020B0604020202020204" pitchFamily="34" charset="0"/>
              </a:rPr>
              <a:t>from</a:t>
            </a:r>
            <a:r>
              <a:rPr lang="en-US" altLang="en-US" baseline="0" dirty="0">
                <a:latin typeface="Arial" panose="020B0604020202020204" pitchFamily="34" charset="0"/>
              </a:rPr>
              <a:t> </a:t>
            </a:r>
            <a:r>
              <a:rPr lang="en-US" altLang="en-US" dirty="0">
                <a:latin typeface="Arial" panose="020B0604020202020204" pitchFamily="34" charset="0"/>
              </a:rPr>
              <a:t>doing</a:t>
            </a:r>
            <a:r>
              <a:rPr lang="en-US" altLang="en-US" baseline="0" dirty="0">
                <a:latin typeface="Arial" panose="020B0604020202020204" pitchFamily="34" charset="0"/>
              </a:rPr>
              <a:t> </a:t>
            </a:r>
            <a:r>
              <a:rPr lang="en-US" altLang="en-US" dirty="0">
                <a:latin typeface="Arial" panose="020B0604020202020204" pitchFamily="34" charset="0"/>
              </a:rPr>
              <a:t>something</a:t>
            </a:r>
            <a:r>
              <a:rPr lang="en-US" altLang="en-US" baseline="0" dirty="0">
                <a:latin typeface="Arial" panose="020B0604020202020204" pitchFamily="34" charset="0"/>
              </a:rPr>
              <a:t> </a:t>
            </a:r>
            <a:r>
              <a:rPr lang="en-US" altLang="en-US" dirty="0">
                <a:latin typeface="Arial" panose="020B0604020202020204" pitchFamily="34" charset="0"/>
              </a:rPr>
              <a:t>beyond</a:t>
            </a:r>
            <a:r>
              <a:rPr lang="en-US" altLang="en-US" baseline="0" dirty="0">
                <a:latin typeface="Arial" panose="020B0604020202020204" pitchFamily="34" charset="0"/>
              </a:rPr>
              <a:t> </a:t>
            </a:r>
            <a:r>
              <a:rPr lang="en-US" altLang="en-US" dirty="0">
                <a:latin typeface="Arial" panose="020B0604020202020204" pitchFamily="34" charset="0"/>
              </a:rPr>
              <a:t>the payment</a:t>
            </a:r>
            <a:r>
              <a:rPr lang="en-US" altLang="en-US" baseline="0" dirty="0">
                <a:latin typeface="Arial" panose="020B0604020202020204" pitchFamily="34" charset="0"/>
              </a:rPr>
              <a:t> </a:t>
            </a:r>
            <a:r>
              <a:rPr lang="en-US" altLang="en-US" dirty="0">
                <a:latin typeface="Arial" panose="020B0604020202020204" pitchFamily="34" charset="0"/>
              </a:rPr>
              <a:t>of</a:t>
            </a:r>
            <a:r>
              <a:rPr lang="en-US" altLang="en-US" baseline="0" dirty="0">
                <a:latin typeface="Arial" panose="020B0604020202020204" pitchFamily="34" charset="0"/>
              </a:rPr>
              <a:t> </a:t>
            </a:r>
            <a:r>
              <a:rPr lang="en-US" altLang="en-US" dirty="0">
                <a:latin typeface="Arial" panose="020B0604020202020204" pitchFamily="34" charset="0"/>
              </a:rPr>
              <a:t>money.</a:t>
            </a:r>
            <a:r>
              <a:rPr lang="en-US" altLang="en-US" baseline="0" dirty="0">
                <a:latin typeface="Arial" panose="020B0604020202020204" pitchFamily="34" charset="0"/>
              </a:rPr>
              <a:t> </a:t>
            </a:r>
            <a:r>
              <a:rPr lang="en-US" altLang="en-US" dirty="0">
                <a:latin typeface="Arial" panose="020B0604020202020204" pitchFamily="34" charset="0"/>
              </a:rPr>
              <a:t>One</a:t>
            </a:r>
            <a:r>
              <a:rPr lang="en-US" altLang="en-US" baseline="0" dirty="0">
                <a:latin typeface="Arial" panose="020B0604020202020204" pitchFamily="34" charset="0"/>
              </a:rPr>
              <a:t> </a:t>
            </a:r>
            <a:r>
              <a:rPr lang="en-US" altLang="en-US" dirty="0">
                <a:latin typeface="Arial" panose="020B0604020202020204" pitchFamily="34" charset="0"/>
              </a:rPr>
              <a:t>equitable remedy is </a:t>
            </a:r>
            <a:r>
              <a:rPr lang="en-US" altLang="en-US" b="1" dirty="0">
                <a:latin typeface="Arial" panose="020B0604020202020204" pitchFamily="34" charset="0"/>
              </a:rPr>
              <a:t>specific performance</a:t>
            </a:r>
            <a:r>
              <a:rPr lang="en-US" altLang="en-US" dirty="0">
                <a:latin typeface="Arial" panose="020B0604020202020204" pitchFamily="34" charset="0"/>
              </a:rPr>
              <a:t>, which would require a party to a contract to go through with the terms of the contract. An </a:t>
            </a:r>
            <a:r>
              <a:rPr lang="en-US" altLang="en-US" b="1" dirty="0">
                <a:latin typeface="Arial" panose="020B0604020202020204" pitchFamily="34" charset="0"/>
              </a:rPr>
              <a:t>injunction</a:t>
            </a:r>
            <a:r>
              <a:rPr lang="en-US" altLang="en-US" dirty="0">
                <a:latin typeface="Arial" panose="020B0604020202020204" pitchFamily="34" charset="0"/>
              </a:rPr>
              <a:t> stops a party from doing something.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031519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FE8EF1-BC1D-4334-AA16-A438DFB7FCE2}" type="slidenum">
              <a:rPr lang="en-US" altLang="en-US"/>
              <a:pPr eaLnBrk="1" hangingPunct="1"/>
              <a:t>43</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Generally, an appeal is filed by the party that lost the case in the trial court. However, it is also possible that the party that prevailed at trial may wish to file an appeal. This step is referred to as a </a:t>
            </a:r>
            <a:r>
              <a:rPr lang="en-US" altLang="en-US" b="1" dirty="0">
                <a:latin typeface="Arial" panose="020B0604020202020204" pitchFamily="34" charset="0"/>
              </a:rPr>
              <a:t>cross-appeal</a:t>
            </a:r>
            <a:r>
              <a:rPr lang="en-US" altLang="en-US" b="0"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638181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4932DE-047C-4677-A77A-B2A562A02547}" type="slidenum">
              <a:rPr lang="en-US" altLang="en-US"/>
              <a:pPr eaLnBrk="1" hangingPunct="1"/>
              <a:t>44</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Execution of the judgment also may be issued against any income due to the loser, such as wages, salaries, or dividends. This process is known as execution against income, or garnishment, and the proceedings are known as garnishee proceedings. Checking accounts are also subject to garnishment.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935205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2E4969-4F34-46F8-8AEA-3B6CFCC213E8}" type="slidenum">
              <a:rPr lang="en-US" altLang="en-US"/>
              <a:pPr eaLnBrk="1" hangingPunct="1"/>
              <a:t>45</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cyber-jurisdiction. See next slide.</a:t>
            </a:r>
          </a:p>
        </p:txBody>
      </p:sp>
    </p:spTree>
    <p:extLst>
      <p:ext uri="{BB962C8B-B14F-4D97-AF65-F5344CB8AC3E}">
        <p14:creationId xmlns:p14="http://schemas.microsoft.com/office/powerpoint/2010/main" val="42366007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0BAC7C-DE02-4D26-A492-89976BA3FA59}" type="slidenum">
              <a:rPr lang="en-US" altLang="en-US"/>
              <a:pPr eaLnBrk="1" hangingPunct="1"/>
              <a:t>49</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i="1" dirty="0">
                <a:latin typeface="Arial" panose="020B0604020202020204" pitchFamily="34" charset="0"/>
              </a:rPr>
              <a:t>Miranda v. Arizona </a:t>
            </a:r>
            <a:r>
              <a:rPr lang="en-US" altLang="en-US" dirty="0">
                <a:latin typeface="Arial" panose="020B0604020202020204" pitchFamily="34" charset="0"/>
              </a:rPr>
              <a:t>established a criminal defendant’s right to be informed of his or her rights. The U.S. Supreme Court has held that the protection of the public may outweigh the defendant’s rights to be informed. Consequently, statements may be admissible at trial even if the defendant was not informed of his rights, as long as those statements were taken to protect the public. Under Title II of the Omnibus Crime Control Act, a freely given confession is admissible in federal court, as long as the trial judge is convinced that the confession was genuinely voluntary.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74301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A724F9-CC02-4B65-9CF3-9635770ED1A9}" type="slidenum">
              <a:rPr lang="en-US" altLang="en-US"/>
              <a:pPr eaLnBrk="1" hangingPunct="1"/>
              <a:t>50</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preliminary hearing. See next slide.</a:t>
            </a:r>
          </a:p>
        </p:txBody>
      </p:sp>
    </p:spTree>
    <p:extLst>
      <p:ext uri="{BB962C8B-B14F-4D97-AF65-F5344CB8AC3E}">
        <p14:creationId xmlns:p14="http://schemas.microsoft.com/office/powerpoint/2010/main" val="2372770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A893F3-14F7-4FB7-A969-B77638914DA4}" type="slidenum">
              <a:rPr lang="en-US" altLang="en-US"/>
              <a:pPr eaLnBrk="1" hangingPunct="1"/>
              <a:t>7</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Judges in the federal system are appointed by the president with the consent of the Senate for lifelong terms. In contrast, most state court judges are elected by the people and serve for a set term of years. Discuss the pros and cons of electing and appointing judges.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42683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E8DD9D-B297-4D99-AD3E-8054BC38A673}" type="slidenum">
              <a:rPr lang="en-US" altLang="en-US"/>
              <a:pPr eaLnBrk="1" hangingPunct="1"/>
              <a:t>52</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 defendant has the right to a jury trial but may waive, or give up, this right and have the judge decide the facts.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31508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5B5732-F7A2-406C-8B86-B2CFC5501BDA}" type="slidenum">
              <a:rPr lang="en-US" altLang="en-US"/>
              <a:pPr eaLnBrk="1" hangingPunct="1"/>
              <a:t>8</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an appellate court will review the factual decisions made by the judge or the jury in lower courts. Such a review, however, only occurs when the appeals court determines that the decision made in the lower court was undeniably wrong, given the facts and evidence in the case. This determination relies on the </a:t>
            </a:r>
            <a:r>
              <a:rPr lang="en-US" altLang="en-US" b="1" dirty="0">
                <a:latin typeface="Arial" panose="020B0604020202020204" pitchFamily="34" charset="0"/>
              </a:rPr>
              <a:t>clearly erroneous standard</a:t>
            </a:r>
            <a:r>
              <a:rPr lang="en-US" altLang="en-US" dirty="0">
                <a:latin typeface="Arial" panose="020B0604020202020204" pitchFamily="34" charset="0"/>
              </a:rPr>
              <a:t>. Appellate courts also have the ability to determine whether the judge in the lower court has in some way misused his or her authority. This type of review is referred to as </a:t>
            </a:r>
            <a:r>
              <a:rPr lang="en-US" altLang="en-US" b="1" dirty="0">
                <a:latin typeface="Arial" panose="020B0604020202020204" pitchFamily="34" charset="0"/>
              </a:rPr>
              <a:t>abuse of discretion</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33067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9A46D0-43AD-4B68-98EB-85BB04D1110B}" type="slidenum">
              <a:rPr lang="en-US" altLang="en-US"/>
              <a:pPr eaLnBrk="1" hangingPunct="1"/>
              <a:t>9</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Examples of courts with special jurisdiction are probate courts and courts of claims. Courts also exercise subject matter jurisdiction and personal jurisdiction.</a:t>
            </a:r>
          </a:p>
        </p:txBody>
      </p:sp>
    </p:spTree>
    <p:extLst>
      <p:ext uri="{BB962C8B-B14F-4D97-AF65-F5344CB8AC3E}">
        <p14:creationId xmlns:p14="http://schemas.microsoft.com/office/powerpoint/2010/main" val="2035717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380267-2104-4C5A-A6DE-9ED552D5DA28}" type="slidenum">
              <a:rPr lang="en-US" altLang="en-US"/>
              <a:pPr eaLnBrk="1" hangingPunct="1"/>
              <a:t>11</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898934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B868A4-DE4C-4107-9215-9274A62C2A8A}" type="slidenum">
              <a:rPr lang="en-US" altLang="en-US"/>
              <a:pPr eaLnBrk="1" hangingPunct="1"/>
              <a:t>12</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 </a:t>
            </a:r>
          </a:p>
          <a:p>
            <a:r>
              <a:rPr lang="en-US" altLang="en-US" dirty="0">
                <a:latin typeface="Arial" panose="020B0604020202020204" pitchFamily="34" charset="0"/>
              </a:rPr>
              <a:t>Diversity jurisdiction allowing suits between citizens of different states was once regarded as highly necessary, for fear that the courts of a state would heavily favor its own citizens. Today’s mobility and the national scope of business affairs have eliminated this problem. With federal courts busy implementing broad social policy and because of a reluctance to expand the federal courts, there is some support for eliminating this type of diversity jurisdiction. Eliminating diversity jurisdiction would force such cases back into state courts.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40710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13</a:t>
            </a:fld>
            <a:endParaRPr lang="en-US" dirty="0"/>
          </a:p>
        </p:txBody>
      </p:sp>
    </p:spTree>
    <p:extLst>
      <p:ext uri="{BB962C8B-B14F-4D97-AF65-F5344CB8AC3E}">
        <p14:creationId xmlns:p14="http://schemas.microsoft.com/office/powerpoint/2010/main" val="1673992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0766866A-214A-4249-ACF8-DC65369586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a:t>The Judicial Process </a:t>
            </a:r>
            <a:br>
              <a:rPr lang="en-US" b="1" dirty="0"/>
            </a:br>
            <a:r>
              <a:rPr lang="en-US" b="1" dirty="0"/>
              <a:t>and Cyber-Procedure</a:t>
            </a:r>
          </a:p>
        </p:txBody>
      </p:sp>
      <p:sp>
        <p:nvSpPr>
          <p:cNvPr id="3" name="Subtitle 2"/>
          <p:cNvSpPr>
            <a:spLocks noGrp="1"/>
          </p:cNvSpPr>
          <p:nvPr>
            <p:ph type="subTitle" idx="1"/>
          </p:nvPr>
        </p:nvSpPr>
        <p:spPr/>
        <p:txBody>
          <a:bodyPr/>
          <a:lstStyle/>
          <a:p>
            <a:r>
              <a:rPr lang="en-US" dirty="0"/>
              <a:t>Chapter 3</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Court Jurisdiction</a:t>
            </a:r>
            <a:endParaRPr lang="en-US" dirty="0"/>
          </a:p>
        </p:txBody>
      </p:sp>
      <p:sp>
        <p:nvSpPr>
          <p:cNvPr id="3" name="Content Placeholder 2"/>
          <p:cNvSpPr>
            <a:spLocks noGrp="1"/>
          </p:cNvSpPr>
          <p:nvPr>
            <p:ph idx="1"/>
          </p:nvPr>
        </p:nvSpPr>
        <p:spPr/>
        <p:txBody>
          <a:bodyPr/>
          <a:lstStyle/>
          <a:p>
            <a:r>
              <a:rPr lang="en-US" b="1" dirty="0"/>
              <a:t>Subject matter jurisdiction </a:t>
            </a:r>
          </a:p>
          <a:p>
            <a:pPr lvl="1"/>
            <a:r>
              <a:rPr lang="en-US" dirty="0"/>
              <a:t>Court’s power to hear a particular type of case</a:t>
            </a:r>
          </a:p>
          <a:p>
            <a:r>
              <a:rPr lang="en-US" b="1" dirty="0"/>
              <a:t>Personal jurisdiction</a:t>
            </a:r>
          </a:p>
          <a:p>
            <a:pPr lvl="1"/>
            <a:r>
              <a:rPr lang="en-US" dirty="0"/>
              <a:t>Court’s authority over the parties to a lawsuit</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dirty="0"/>
              <a:t>3-</a:t>
            </a:r>
            <a:fld id="{73CA63B2-227D-4B49-B103-A4A153FC1C24}" type="slidenum">
              <a:rPr lang="en-US" smtClean="0"/>
              <a:t>10</a:t>
            </a:fld>
            <a:endParaRPr lang="en-US" dirty="0"/>
          </a:p>
        </p:txBody>
      </p:sp>
    </p:spTree>
    <p:extLst>
      <p:ext uri="{BB962C8B-B14F-4D97-AF65-F5344CB8AC3E}">
        <p14:creationId xmlns:p14="http://schemas.microsoft.com/office/powerpoint/2010/main" val="4282878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Court Jurisdiction</a:t>
            </a:r>
          </a:p>
        </p:txBody>
      </p:sp>
      <p:sp>
        <p:nvSpPr>
          <p:cNvPr id="22531" name="Rectangle 3"/>
          <p:cNvSpPr>
            <a:spLocks noGrp="1" noChangeArrowheads="1"/>
          </p:cNvSpPr>
          <p:nvPr>
            <p:ph idx="1"/>
          </p:nvPr>
        </p:nvSpPr>
        <p:spPr/>
        <p:txBody>
          <a:bodyPr/>
          <a:lstStyle/>
          <a:p>
            <a:r>
              <a:rPr lang="en-US" altLang="en-US" dirty="0"/>
              <a:t>Federal district courts have subject matter jurisdiction over cases that pertain to a federal question</a:t>
            </a:r>
            <a:endParaRPr lang="en-US" altLang="en-US" sz="1000" dirty="0"/>
          </a:p>
          <a:p>
            <a:r>
              <a:rPr lang="en-US" altLang="en-US" b="1" dirty="0"/>
              <a:t>Federal question</a:t>
            </a:r>
          </a:p>
          <a:p>
            <a:pPr lvl="1"/>
            <a:r>
              <a:rPr lang="en-US" altLang="en-US" dirty="0"/>
              <a:t>Involves the U.S. Constitution, a federal statute or statutes, or a treaty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A9A822B7-F98C-46C0-8251-A1A6817C14BE}" type="slidenum">
              <a:rPr lang="en-US" altLang="en-US" smtClean="0"/>
              <a:pPr/>
              <a:t>11</a:t>
            </a:fld>
            <a:endParaRPr lang="en-US" altLang="en-US" dirty="0"/>
          </a:p>
        </p:txBody>
      </p:sp>
    </p:spTree>
    <p:extLst>
      <p:ext uri="{BB962C8B-B14F-4D97-AF65-F5344CB8AC3E}">
        <p14:creationId xmlns:p14="http://schemas.microsoft.com/office/powerpoint/2010/main" val="86651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Court Jurisdiction</a:t>
            </a:r>
          </a:p>
        </p:txBody>
      </p:sp>
      <p:sp>
        <p:nvSpPr>
          <p:cNvPr id="23555" name="Rectangle 3"/>
          <p:cNvSpPr>
            <a:spLocks noGrp="1" noChangeArrowheads="1"/>
          </p:cNvSpPr>
          <p:nvPr>
            <p:ph idx="1"/>
          </p:nvPr>
        </p:nvSpPr>
        <p:spPr/>
        <p:txBody>
          <a:bodyPr/>
          <a:lstStyle/>
          <a:p>
            <a:r>
              <a:rPr lang="en-US" altLang="en-US" b="1" dirty="0"/>
              <a:t>Diversity jurisdiction </a:t>
            </a:r>
            <a:r>
              <a:rPr lang="en-US" altLang="en-US" dirty="0"/>
              <a:t>includes lawsuits that are:</a:t>
            </a:r>
          </a:p>
          <a:p>
            <a:pPr lvl="1"/>
            <a:r>
              <a:rPr lang="en-US" altLang="en-US" dirty="0"/>
              <a:t>Between citizens of different states</a:t>
            </a:r>
          </a:p>
          <a:p>
            <a:pPr lvl="1"/>
            <a:r>
              <a:rPr lang="en-US" altLang="en-US" dirty="0"/>
              <a:t>Between citizens of a state or different states and citizens of a foreign state</a:t>
            </a:r>
          </a:p>
          <a:p>
            <a:pPr lvl="1"/>
            <a:r>
              <a:rPr lang="en-US" altLang="en-US" dirty="0"/>
              <a:t>Between citizens of a state and a foreign state as the plaintiff</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9B28122A-D18B-413C-AC3A-C87F0D96FDE5}" type="slidenum">
              <a:rPr lang="en-US" altLang="en-US" smtClean="0"/>
              <a:pPr/>
              <a:t>12</a:t>
            </a:fld>
            <a:endParaRPr lang="en-US" altLang="en-US" dirty="0"/>
          </a:p>
        </p:txBody>
      </p:sp>
    </p:spTree>
    <p:extLst>
      <p:ext uri="{BB962C8B-B14F-4D97-AF65-F5344CB8AC3E}">
        <p14:creationId xmlns:p14="http://schemas.microsoft.com/office/powerpoint/2010/main" val="2015062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EFF0B-633F-4D46-B0AD-6DC1835C1598}"/>
              </a:ext>
            </a:extLst>
          </p:cNvPr>
          <p:cNvSpPr>
            <a:spLocks noGrp="1"/>
          </p:cNvSpPr>
          <p:nvPr>
            <p:ph type="title"/>
          </p:nvPr>
        </p:nvSpPr>
        <p:spPr/>
        <p:txBody>
          <a:bodyPr/>
          <a:lstStyle/>
          <a:p>
            <a:r>
              <a:rPr lang="en-US" altLang="en-US" dirty="0"/>
              <a:t>Court Jurisdiction</a:t>
            </a:r>
            <a:endParaRPr lang="en-US" dirty="0"/>
          </a:p>
        </p:txBody>
      </p:sp>
      <p:sp>
        <p:nvSpPr>
          <p:cNvPr id="3" name="Content Placeholder 2">
            <a:extLst>
              <a:ext uri="{FF2B5EF4-FFF2-40B4-BE49-F238E27FC236}">
                <a16:creationId xmlns:a16="http://schemas.microsoft.com/office/drawing/2014/main" id="{498BFA88-8A6B-4433-911B-366B6F0982ED}"/>
              </a:ext>
            </a:extLst>
          </p:cNvPr>
          <p:cNvSpPr>
            <a:spLocks noGrp="1"/>
          </p:cNvSpPr>
          <p:nvPr>
            <p:ph idx="1"/>
          </p:nvPr>
        </p:nvSpPr>
        <p:spPr/>
        <p:txBody>
          <a:bodyPr/>
          <a:lstStyle/>
          <a:p>
            <a:r>
              <a:rPr lang="en-US" dirty="0"/>
              <a:t>Nation-states </a:t>
            </a:r>
          </a:p>
          <a:p>
            <a:pPr lvl="1"/>
            <a:r>
              <a:rPr lang="en-US" dirty="0"/>
              <a:t>Obtain sovereignty by legitimately controlling a specific territory that has visible, defensible borders</a:t>
            </a:r>
          </a:p>
          <a:p>
            <a:pPr lvl="1"/>
            <a:r>
              <a:rPr lang="en-US" dirty="0"/>
              <a:t>Have a governmental structure that makes laws governing the land, the resources, and the people within its bordered territory</a:t>
            </a:r>
          </a:p>
          <a:p>
            <a:endParaRPr lang="en-US" dirty="0"/>
          </a:p>
        </p:txBody>
      </p:sp>
      <p:sp>
        <p:nvSpPr>
          <p:cNvPr id="4" name="Footer Placeholder 3">
            <a:extLst>
              <a:ext uri="{FF2B5EF4-FFF2-40B4-BE49-F238E27FC236}">
                <a16:creationId xmlns:a16="http://schemas.microsoft.com/office/drawing/2014/main" id="{E6825891-4D7D-4264-BD9D-641997AF990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AE6CD775-A685-4B5C-AF8C-18C327F5FD2B}"/>
              </a:ext>
            </a:extLst>
          </p:cNvPr>
          <p:cNvSpPr>
            <a:spLocks noGrp="1"/>
          </p:cNvSpPr>
          <p:nvPr>
            <p:ph type="sldNum" sz="quarter" idx="12"/>
          </p:nvPr>
        </p:nvSpPr>
        <p:spPr/>
        <p:txBody>
          <a:bodyPr/>
          <a:lstStyle/>
          <a:p>
            <a:fld id="{73CA63B2-227D-4B49-B103-A4A153FC1C24}" type="slidenum">
              <a:rPr lang="en-US" smtClean="0"/>
              <a:pPr/>
              <a:t>13</a:t>
            </a:fld>
            <a:endParaRPr lang="en-US" dirty="0"/>
          </a:p>
        </p:txBody>
      </p:sp>
    </p:spTree>
    <p:extLst>
      <p:ext uri="{BB962C8B-B14F-4D97-AF65-F5344CB8AC3E}">
        <p14:creationId xmlns:p14="http://schemas.microsoft.com/office/powerpoint/2010/main" val="1544670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EDF44-E3ED-4B6B-8BD8-84EDEE6AF539}"/>
              </a:ext>
            </a:extLst>
          </p:cNvPr>
          <p:cNvSpPr>
            <a:spLocks noGrp="1"/>
          </p:cNvSpPr>
          <p:nvPr>
            <p:ph type="title"/>
          </p:nvPr>
        </p:nvSpPr>
        <p:spPr/>
        <p:txBody>
          <a:bodyPr/>
          <a:lstStyle/>
          <a:p>
            <a:r>
              <a:rPr lang="en-US" altLang="en-US"/>
              <a:t>Court Jurisdiction</a:t>
            </a:r>
            <a:endParaRPr lang="en-US" dirty="0"/>
          </a:p>
        </p:txBody>
      </p:sp>
      <p:sp>
        <p:nvSpPr>
          <p:cNvPr id="3" name="Content Placeholder 2">
            <a:extLst>
              <a:ext uri="{FF2B5EF4-FFF2-40B4-BE49-F238E27FC236}">
                <a16:creationId xmlns:a16="http://schemas.microsoft.com/office/drawing/2014/main" id="{AE39766F-30ED-4864-88D2-C0F082B8FDAC}"/>
              </a:ext>
            </a:extLst>
          </p:cNvPr>
          <p:cNvSpPr>
            <a:spLocks noGrp="1"/>
          </p:cNvSpPr>
          <p:nvPr>
            <p:ph idx="1"/>
          </p:nvPr>
        </p:nvSpPr>
        <p:spPr/>
        <p:txBody>
          <a:bodyPr>
            <a:normAutofit/>
          </a:bodyPr>
          <a:lstStyle/>
          <a:p>
            <a:r>
              <a:rPr lang="en-US" dirty="0"/>
              <a:t>Non-nation-state configurations include:</a:t>
            </a:r>
          </a:p>
          <a:p>
            <a:pPr lvl="1"/>
            <a:r>
              <a:rPr lang="en-US" b="1" dirty="0"/>
              <a:t>Non-governmental organizations (NGOs) </a:t>
            </a:r>
            <a:r>
              <a:rPr lang="en-US" dirty="0"/>
              <a:t>that function autonomously to provide goods and services to people in need</a:t>
            </a:r>
          </a:p>
          <a:p>
            <a:pPr lvl="1"/>
            <a:r>
              <a:rPr lang="en-US" b="1" dirty="0"/>
              <a:t>Unified international institutions </a:t>
            </a:r>
            <a:r>
              <a:rPr lang="en-US" dirty="0"/>
              <a:t>that bring together various nation-states in a common purpose </a:t>
            </a:r>
          </a:p>
          <a:p>
            <a:pPr lvl="1"/>
            <a:r>
              <a:rPr lang="en-US" b="1" dirty="0"/>
              <a:t>Conglomerates</a:t>
            </a:r>
            <a:r>
              <a:rPr lang="en-US" dirty="0"/>
              <a:t> that unify several true nation-states and often speak with one voice that represents the members</a:t>
            </a:r>
          </a:p>
          <a:p>
            <a:pPr marL="0" indent="0">
              <a:buNone/>
            </a:pPr>
            <a:endParaRPr lang="en-US" dirty="0"/>
          </a:p>
        </p:txBody>
      </p:sp>
      <p:sp>
        <p:nvSpPr>
          <p:cNvPr id="4" name="Footer Placeholder 3">
            <a:extLst>
              <a:ext uri="{FF2B5EF4-FFF2-40B4-BE49-F238E27FC236}">
                <a16:creationId xmlns:a16="http://schemas.microsoft.com/office/drawing/2014/main" id="{4A380C38-5C0B-493C-B878-CBE66F16448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8AB0BDD4-CD89-4BCF-BCE3-DFC0DF108702}"/>
              </a:ext>
            </a:extLst>
          </p:cNvPr>
          <p:cNvSpPr>
            <a:spLocks noGrp="1"/>
          </p:cNvSpPr>
          <p:nvPr>
            <p:ph type="sldNum" sz="quarter" idx="12"/>
          </p:nvPr>
        </p:nvSpPr>
        <p:spPr/>
        <p:txBody>
          <a:bodyPr/>
          <a:lstStyle/>
          <a:p>
            <a:fld id="{73CA63B2-227D-4B49-B103-A4A153FC1C24}" type="slidenum">
              <a:rPr lang="en-US" smtClean="0"/>
              <a:pPr/>
              <a:t>14</a:t>
            </a:fld>
            <a:endParaRPr lang="en-US" dirty="0"/>
          </a:p>
        </p:txBody>
      </p:sp>
    </p:spTree>
    <p:extLst>
      <p:ext uri="{BB962C8B-B14F-4D97-AF65-F5344CB8AC3E}">
        <p14:creationId xmlns:p14="http://schemas.microsoft.com/office/powerpoint/2010/main" val="1201847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U.S. Court of Appeals</a:t>
            </a:r>
          </a:p>
        </p:txBody>
      </p:sp>
      <p:sp>
        <p:nvSpPr>
          <p:cNvPr id="24579" name="Rectangle 3"/>
          <p:cNvSpPr>
            <a:spLocks noGrp="1" noChangeArrowheads="1"/>
          </p:cNvSpPr>
          <p:nvPr>
            <p:ph type="body" idx="1"/>
          </p:nvPr>
        </p:nvSpPr>
        <p:spPr/>
        <p:txBody>
          <a:bodyPr/>
          <a:lstStyle/>
          <a:p>
            <a:r>
              <a:rPr lang="en-US" altLang="en-US" dirty="0"/>
              <a:t>The judges at the appellate level must be guided by the standard of review that is appropriate to each case </a:t>
            </a:r>
            <a:endParaRPr lang="en-US" altLang="en-US" sz="1000" dirty="0"/>
          </a:p>
          <a:p>
            <a:r>
              <a:rPr lang="en-US" altLang="en-US" dirty="0"/>
              <a:t>The standard of review tells the appellate-level judges the degree to which they must remain faithful to the decision of the lower court judge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1783FCD4-A688-48A5-95FD-77A6ACB69192}" type="slidenum">
              <a:rPr lang="en-US" altLang="en-US" smtClean="0"/>
              <a:pPr/>
              <a:t>15</a:t>
            </a:fld>
            <a:endParaRPr lang="en-US" altLang="en-US" dirty="0"/>
          </a:p>
        </p:txBody>
      </p:sp>
    </p:spTree>
    <p:extLst>
      <p:ext uri="{BB962C8B-B14F-4D97-AF65-F5344CB8AC3E}">
        <p14:creationId xmlns:p14="http://schemas.microsoft.com/office/powerpoint/2010/main" val="1809816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The Thirteen Federal Judicial Circuits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3"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3-</a:t>
            </a:r>
            <a:fld id="{439C48E1-1673-4AE4-B42E-CEA489C0E30D}" type="slidenum">
              <a:rPr lang="en-US" altLang="en-US"/>
              <a:pPr eaLnBrk="1" hangingPunct="1"/>
              <a:t>16</a:t>
            </a:fld>
            <a:endParaRPr lang="en-US" altLang="en-US" dirty="0"/>
          </a:p>
        </p:txBody>
      </p:sp>
      <p:pic>
        <p:nvPicPr>
          <p:cNvPr id="3" name="Picture 2" descr="The U.S. Courts of Appeals hear appeals from the district courts, the U.S. Tax &#10;Court, and many of the administrative agencies. At present, there are 13 U.S. courts of appeals within the federal court system (see Figure 3-1)." title="The Thirteen Federal Judicial Circuits"/>
          <p:cNvPicPr>
            <a:picLocks noChangeAspect="1"/>
          </p:cNvPicPr>
          <p:nvPr/>
        </p:nvPicPr>
        <p:blipFill>
          <a:blip r:embed="rId3"/>
          <a:stretch>
            <a:fillRect/>
          </a:stretch>
        </p:blipFill>
        <p:spPr>
          <a:xfrm>
            <a:off x="2770530" y="1856525"/>
            <a:ext cx="6650940" cy="4580324"/>
          </a:xfrm>
          <a:prstGeom prst="rect">
            <a:avLst/>
          </a:prstGeom>
        </p:spPr>
      </p:pic>
    </p:spTree>
    <p:extLst>
      <p:ext uri="{BB962C8B-B14F-4D97-AF65-F5344CB8AC3E}">
        <p14:creationId xmlns:p14="http://schemas.microsoft.com/office/powerpoint/2010/main" val="4047270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Which court has the original jurisdiction in cases affecting ambassadors?</a:t>
            </a:r>
          </a:p>
          <a:p>
            <a:pPr marL="912812" lvl="1" indent="-514350">
              <a:buFont typeface="+mj-lt"/>
              <a:buAutoNum type="alphaUcPeriod"/>
            </a:pPr>
            <a:r>
              <a:rPr lang="en-US" altLang="en-US" dirty="0"/>
              <a:t>U.S. Supreme Court</a:t>
            </a:r>
          </a:p>
          <a:p>
            <a:pPr marL="912812" lvl="1" indent="-514350">
              <a:buFont typeface="+mj-lt"/>
              <a:buAutoNum type="alphaUcPeriod"/>
            </a:pPr>
            <a:r>
              <a:rPr lang="en-US" altLang="en-US" dirty="0"/>
              <a:t>State Circuit Court</a:t>
            </a:r>
          </a:p>
          <a:p>
            <a:pPr marL="912812" lvl="1" indent="-514350">
              <a:buFont typeface="+mj-lt"/>
              <a:buAutoNum type="alphaUcPeriod"/>
            </a:pPr>
            <a:r>
              <a:rPr lang="en-US" altLang="en-US" dirty="0"/>
              <a:t>Federal District Court</a:t>
            </a:r>
          </a:p>
          <a:p>
            <a:pPr marL="912812" lvl="1" indent="-514350">
              <a:buFont typeface="+mj-lt"/>
              <a:buAutoNum type="alphaUcPeriod"/>
            </a:pPr>
            <a:r>
              <a:rPr lang="en-US" altLang="en-US" dirty="0"/>
              <a:t>D.C. Appeals Court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E4F219A9-6BDD-4011-9728-B154DCB3B7A0}" type="slidenum">
              <a:rPr lang="en-US" altLang="en-US" smtClean="0"/>
              <a:pPr/>
              <a:t>17</a:t>
            </a:fld>
            <a:endParaRPr lang="en-US" altLang="en-US" dirty="0"/>
          </a:p>
        </p:txBody>
      </p:sp>
    </p:spTree>
    <p:extLst>
      <p:ext uri="{BB962C8B-B14F-4D97-AF65-F5344CB8AC3E}">
        <p14:creationId xmlns:p14="http://schemas.microsoft.com/office/powerpoint/2010/main" val="156081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The U.S. Supreme Court</a:t>
            </a:r>
          </a:p>
        </p:txBody>
      </p:sp>
      <p:sp>
        <p:nvSpPr>
          <p:cNvPr id="27651" name="Rectangle 3"/>
          <p:cNvSpPr>
            <a:spLocks noGrp="1" noChangeArrowheads="1"/>
          </p:cNvSpPr>
          <p:nvPr>
            <p:ph idx="1"/>
          </p:nvPr>
        </p:nvSpPr>
        <p:spPr/>
        <p:txBody>
          <a:bodyPr/>
          <a:lstStyle/>
          <a:p>
            <a:r>
              <a:rPr lang="en-US" altLang="en-US" dirty="0"/>
              <a:t>The court of final jurisdiction in all cases appealed from the lower federal courts and in cases coming from state supreme courts</a:t>
            </a:r>
          </a:p>
          <a:p>
            <a:r>
              <a:rPr lang="en-US" altLang="en-US" dirty="0"/>
              <a:t>Has original jurisdiction in cases affecting ambassadors or other public ministers and consuls and in cases in which a state is a party</a:t>
            </a:r>
          </a:p>
          <a:p>
            <a:r>
              <a:rPr lang="en-US" altLang="en-US" dirty="0"/>
              <a:t>Composed of a chief justice and eight associate justices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4FFF9F5A-FB42-4A49-9351-B02BD803B629}" type="slidenum">
              <a:rPr lang="en-US" altLang="en-US" smtClean="0"/>
              <a:pPr/>
              <a:t>18</a:t>
            </a:fld>
            <a:endParaRPr lang="en-US" altLang="en-US" dirty="0"/>
          </a:p>
        </p:txBody>
      </p:sp>
    </p:spTree>
    <p:extLst>
      <p:ext uri="{BB962C8B-B14F-4D97-AF65-F5344CB8AC3E}">
        <p14:creationId xmlns:p14="http://schemas.microsoft.com/office/powerpoint/2010/main" val="2682063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Question</a:t>
            </a:r>
          </a:p>
        </p:txBody>
      </p:sp>
      <p:sp>
        <p:nvSpPr>
          <p:cNvPr id="28675" name="Rectangle 3"/>
          <p:cNvSpPr>
            <a:spLocks noGrp="1" noChangeArrowheads="1"/>
          </p:cNvSpPr>
          <p:nvPr>
            <p:ph type="body" idx="1"/>
          </p:nvPr>
        </p:nvSpPr>
        <p:spPr/>
        <p:txBody>
          <a:bodyPr/>
          <a:lstStyle/>
          <a:p>
            <a:r>
              <a:rPr lang="en-US" altLang="en-US" dirty="0"/>
              <a:t>What is an order from the Supreme Court to a lower court to deliver its records to the U.S. Supreme Court for review called?</a:t>
            </a:r>
          </a:p>
          <a:p>
            <a:pPr marL="912812" lvl="1" indent="-514350">
              <a:buFont typeface="+mj-lt"/>
              <a:buAutoNum type="alphaUcPeriod"/>
            </a:pPr>
            <a:r>
              <a:rPr lang="en-US" altLang="en-US" dirty="0"/>
              <a:t>Writ</a:t>
            </a:r>
          </a:p>
          <a:p>
            <a:pPr marL="912812" lvl="1" indent="-514350">
              <a:buFont typeface="+mj-lt"/>
              <a:buAutoNum type="alphaUcPeriod"/>
            </a:pPr>
            <a:r>
              <a:rPr lang="en-US" altLang="en-US" dirty="0"/>
              <a:t>Records subpoena</a:t>
            </a:r>
          </a:p>
          <a:p>
            <a:pPr marL="912812" lvl="1" indent="-514350">
              <a:buFont typeface="+mj-lt"/>
              <a:buAutoNum type="alphaUcPeriod"/>
            </a:pPr>
            <a:r>
              <a:rPr lang="en-US" altLang="en-US" dirty="0"/>
              <a:t>Writ of subpoena</a:t>
            </a:r>
          </a:p>
          <a:p>
            <a:pPr marL="912812" lvl="1" indent="-514350">
              <a:buFont typeface="+mj-lt"/>
              <a:buAutoNum type="alphaUcPeriod"/>
            </a:pPr>
            <a:r>
              <a:rPr lang="en-US" altLang="en-US" dirty="0"/>
              <a:t>Writ of certiorari</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46041D3B-D659-42A2-82E2-8EDA7B2B6108}" type="slidenum">
              <a:rPr lang="en-US" altLang="en-US" smtClean="0"/>
              <a:pPr/>
              <a:t>19</a:t>
            </a:fld>
            <a:endParaRPr lang="en-US" altLang="en-US" dirty="0"/>
          </a:p>
        </p:txBody>
      </p:sp>
    </p:spTree>
    <p:extLst>
      <p:ext uri="{BB962C8B-B14F-4D97-AF65-F5344CB8AC3E}">
        <p14:creationId xmlns:p14="http://schemas.microsoft.com/office/powerpoint/2010/main" val="2317498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idx="1"/>
          </p:nvPr>
        </p:nvSpPr>
        <p:spPr/>
        <p:txBody>
          <a:bodyPr vert="horz" lIns="91440" tIns="45720" rIns="91440" bIns="45720" rtlCol="0" anchor="t">
            <a:normAutofit/>
          </a:bodyPr>
          <a:lstStyle/>
          <a:p>
            <a:pPr marL="514350" indent="-514350">
              <a:buFont typeface="+mj-lt"/>
              <a:buAutoNum type="arabicPeriod"/>
            </a:pPr>
            <a:r>
              <a:rPr lang="en-US" altLang="en-US" dirty="0"/>
              <a:t>Explain the fundamental nature of the American courts</a:t>
            </a:r>
          </a:p>
          <a:p>
            <a:pPr marL="514350" indent="-514350">
              <a:buFont typeface="+mj-lt"/>
              <a:buAutoNum type="arabicPeriod"/>
            </a:pPr>
            <a:r>
              <a:rPr lang="en-US" altLang="en-US" dirty="0"/>
              <a:t>Determine when a case can be brought in federal court</a:t>
            </a:r>
            <a:endParaRPr lang="en-US" altLang="en-US">
              <a:cs typeface="Calibri"/>
            </a:endParaRPr>
          </a:p>
          <a:p>
            <a:pPr marL="514350" indent="-514350">
              <a:buFont typeface="+mj-lt"/>
              <a:buAutoNum type="arabicPeriod"/>
            </a:pPr>
            <a:r>
              <a:rPr lang="en-US" altLang="en-US" dirty="0"/>
              <a:t>Recognize those cases that can be heard by the U.S. Supreme Court</a:t>
            </a:r>
            <a:endParaRPr lang="en-US" altLang="en-US">
              <a:cs typeface="Calibri"/>
            </a:endParaRPr>
          </a:p>
          <a:p>
            <a:pPr marL="514350" indent="-514350">
              <a:buFont typeface="+mj-lt"/>
              <a:buAutoNum type="arabicPeriod"/>
            </a:pPr>
            <a:r>
              <a:rPr lang="en-US" altLang="en-US" dirty="0"/>
              <a:t>Identify the structure of most state court systems</a:t>
            </a:r>
            <a:endParaRPr lang="en-US" altLang="en-US" dirty="0">
              <a:cs typeface="Calibri"/>
            </a:endParaRPr>
          </a:p>
          <a:p>
            <a:pPr marL="514350" indent="-514350">
              <a:buFont typeface="+mj-lt"/>
              <a:buAutoNum type="arabicPeriod"/>
            </a:pPr>
            <a:r>
              <a:rPr lang="en-US" altLang="en-US"/>
              <a:t>Define civil litigation</a:t>
            </a:r>
            <a:endParaRPr lang="en-US" altLang="en-US">
              <a:cs typeface="Calibri"/>
            </a:endParaRPr>
          </a:p>
        </p:txBody>
      </p:sp>
      <p:sp>
        <p:nvSpPr>
          <p:cNvPr id="143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29F756EF-54EC-4531-9CA5-E9A30FD87ECD}" type="slidenum">
              <a:rPr lang="en-US" altLang="en-US" smtClean="0"/>
              <a:pPr/>
              <a:t>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68668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The U.S. Supreme Court</a:t>
            </a:r>
          </a:p>
        </p:txBody>
      </p:sp>
      <p:sp>
        <p:nvSpPr>
          <p:cNvPr id="29699" name="Rectangle 3"/>
          <p:cNvSpPr>
            <a:spLocks noGrp="1" noChangeArrowheads="1"/>
          </p:cNvSpPr>
          <p:nvPr>
            <p:ph idx="1"/>
          </p:nvPr>
        </p:nvSpPr>
        <p:spPr/>
        <p:txBody>
          <a:bodyPr/>
          <a:lstStyle/>
          <a:p>
            <a:r>
              <a:rPr lang="en-US" altLang="en-US" b="1" dirty="0"/>
              <a:t>Writ of certiorari </a:t>
            </a:r>
          </a:p>
          <a:p>
            <a:pPr lvl="1"/>
            <a:r>
              <a:rPr lang="en-US" altLang="en-US" dirty="0"/>
              <a:t>An order from the Supreme Court to a lower court to deliver its records to the U.S. Supreme Court for review</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9017A624-531C-49B2-9B3A-21700F35DDC3}" type="slidenum">
              <a:rPr lang="en-US" altLang="en-US" smtClean="0"/>
              <a:pPr/>
              <a:t>20</a:t>
            </a:fld>
            <a:endParaRPr lang="en-US" altLang="en-US" dirty="0"/>
          </a:p>
        </p:txBody>
      </p:sp>
    </p:spTree>
    <p:extLst>
      <p:ext uri="{BB962C8B-B14F-4D97-AF65-F5344CB8AC3E}">
        <p14:creationId xmlns:p14="http://schemas.microsoft.com/office/powerpoint/2010/main" val="1056606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Federal and State Courts Systems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3-</a:t>
            </a:r>
            <a:fld id="{FD2B9912-3ACF-456E-9D44-AE59845F656E}" type="slidenum">
              <a:rPr lang="en-US" altLang="en-US"/>
              <a:pPr eaLnBrk="1" hangingPunct="1"/>
              <a:t>21</a:t>
            </a:fld>
            <a:endParaRPr lang="en-US" altLang="en-US" dirty="0"/>
          </a:p>
        </p:txBody>
      </p:sp>
      <p:pic>
        <p:nvPicPr>
          <p:cNvPr id="3" name="Picture 2" descr=" Figure 3-2 provides a general outline &#10;of the federal and the state court systems." title="Federal and State Courts Systems"/>
          <p:cNvPicPr>
            <a:picLocks noChangeAspect="1"/>
          </p:cNvPicPr>
          <p:nvPr/>
        </p:nvPicPr>
        <p:blipFill>
          <a:blip r:embed="rId3"/>
          <a:stretch>
            <a:fillRect/>
          </a:stretch>
        </p:blipFill>
        <p:spPr>
          <a:xfrm>
            <a:off x="3296314" y="1808783"/>
            <a:ext cx="5599373" cy="4684091"/>
          </a:xfrm>
          <a:prstGeom prst="rect">
            <a:avLst/>
          </a:prstGeom>
        </p:spPr>
      </p:pic>
    </p:spTree>
    <p:extLst>
      <p:ext uri="{BB962C8B-B14F-4D97-AF65-F5344CB8AC3E}">
        <p14:creationId xmlns:p14="http://schemas.microsoft.com/office/powerpoint/2010/main" val="2232934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State Court Systems</a:t>
            </a:r>
          </a:p>
        </p:txBody>
      </p:sp>
      <p:sp>
        <p:nvSpPr>
          <p:cNvPr id="30723" name="Rectangle 3"/>
          <p:cNvSpPr>
            <a:spLocks noGrp="1" noChangeArrowheads="1"/>
          </p:cNvSpPr>
          <p:nvPr>
            <p:ph type="body" idx="1"/>
          </p:nvPr>
        </p:nvSpPr>
        <p:spPr/>
        <p:txBody>
          <a:bodyPr>
            <a:normAutofit/>
          </a:bodyPr>
          <a:lstStyle/>
          <a:p>
            <a:r>
              <a:rPr lang="en-US" altLang="en-US" dirty="0"/>
              <a:t>State trial courts</a:t>
            </a:r>
          </a:p>
          <a:p>
            <a:pPr lvl="1"/>
            <a:r>
              <a:rPr lang="en-US" altLang="en-US" dirty="0"/>
              <a:t>Also known as general jurisdiction courts</a:t>
            </a:r>
          </a:p>
          <a:p>
            <a:pPr lvl="1"/>
            <a:r>
              <a:rPr lang="en-US" altLang="en-US" dirty="0"/>
              <a:t>Have the power to hear any type of case</a:t>
            </a:r>
          </a:p>
          <a:p>
            <a:pPr lvl="1"/>
            <a:r>
              <a:rPr lang="en-US" altLang="en-US" dirty="0"/>
              <a:t>Often called superior courts, circuit courts, or courts of common pleas</a:t>
            </a:r>
          </a:p>
          <a:p>
            <a:r>
              <a:rPr lang="en-US" altLang="en-US" dirty="0"/>
              <a:t>State intermediate appellate courts</a:t>
            </a:r>
          </a:p>
          <a:p>
            <a:pPr lvl="1">
              <a:lnSpc>
                <a:spcPct val="100000"/>
              </a:lnSpc>
            </a:pPr>
            <a:r>
              <a:rPr lang="en-US" dirty="0"/>
              <a:t>Hear appeals on questions of law from the lower courts</a:t>
            </a:r>
          </a:p>
          <a:p>
            <a:pPr lvl="1">
              <a:lnSpc>
                <a:spcPct val="100000"/>
              </a:lnSpc>
            </a:pPr>
            <a:r>
              <a:rPr lang="en-US" dirty="0"/>
              <a:t>Appeals are heard by a three-judge panel that can set aside or modify the decision of the lower courts</a:t>
            </a:r>
          </a:p>
          <a:p>
            <a:pPr marL="0" indent="0">
              <a:buNone/>
            </a:pPr>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D0EAEA30-A676-4229-AF02-86C46BF0DFDA}" type="slidenum">
              <a:rPr lang="en-US" altLang="en-US" smtClean="0"/>
              <a:pPr/>
              <a:t>22</a:t>
            </a:fld>
            <a:endParaRPr lang="en-US" altLang="en-US" dirty="0"/>
          </a:p>
        </p:txBody>
      </p:sp>
    </p:spTree>
    <p:extLst>
      <p:ext uri="{BB962C8B-B14F-4D97-AF65-F5344CB8AC3E}">
        <p14:creationId xmlns:p14="http://schemas.microsoft.com/office/powerpoint/2010/main" val="4089375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0066A-6F1F-48E2-9526-5CA272ED1B9E}"/>
              </a:ext>
            </a:extLst>
          </p:cNvPr>
          <p:cNvSpPr>
            <a:spLocks noGrp="1"/>
          </p:cNvSpPr>
          <p:nvPr>
            <p:ph type="title"/>
          </p:nvPr>
        </p:nvSpPr>
        <p:spPr/>
        <p:txBody>
          <a:bodyPr/>
          <a:lstStyle/>
          <a:p>
            <a:r>
              <a:rPr lang="en-US" altLang="en-US" dirty="0"/>
              <a:t>State Court Systems</a:t>
            </a:r>
            <a:endParaRPr lang="en-US" dirty="0"/>
          </a:p>
        </p:txBody>
      </p:sp>
      <p:sp>
        <p:nvSpPr>
          <p:cNvPr id="3" name="Content Placeholder 2">
            <a:extLst>
              <a:ext uri="{FF2B5EF4-FFF2-40B4-BE49-F238E27FC236}">
                <a16:creationId xmlns:a16="http://schemas.microsoft.com/office/drawing/2014/main" id="{650334FC-6457-4DE9-86B3-365AC7D6A8C5}"/>
              </a:ext>
            </a:extLst>
          </p:cNvPr>
          <p:cNvSpPr>
            <a:spLocks noGrp="1"/>
          </p:cNvSpPr>
          <p:nvPr>
            <p:ph idx="1"/>
          </p:nvPr>
        </p:nvSpPr>
        <p:spPr/>
        <p:txBody>
          <a:bodyPr/>
          <a:lstStyle/>
          <a:p>
            <a:r>
              <a:rPr lang="en-US" altLang="en-US" dirty="0"/>
              <a:t>State supreme court</a:t>
            </a:r>
          </a:p>
          <a:p>
            <a:pPr lvl="1">
              <a:lnSpc>
                <a:spcPct val="100000"/>
              </a:lnSpc>
            </a:pPr>
            <a:r>
              <a:rPr lang="en-US" dirty="0"/>
              <a:t>Consists of a panel of three to nine judges</a:t>
            </a:r>
          </a:p>
          <a:p>
            <a:pPr lvl="1">
              <a:lnSpc>
                <a:spcPct val="100000"/>
              </a:lnSpc>
            </a:pPr>
            <a:r>
              <a:rPr lang="en-US" dirty="0"/>
              <a:t>Decisions made are final unless a federal issue or a constitutional right is involved</a:t>
            </a:r>
          </a:p>
        </p:txBody>
      </p:sp>
      <p:sp>
        <p:nvSpPr>
          <p:cNvPr id="4" name="Footer Placeholder 3">
            <a:extLst>
              <a:ext uri="{FF2B5EF4-FFF2-40B4-BE49-F238E27FC236}">
                <a16:creationId xmlns:a16="http://schemas.microsoft.com/office/drawing/2014/main" id="{C4B639E1-8186-446A-AFC9-77BBCE080DF4}"/>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F67A77C1-B450-48A4-8EAF-1BCDED8616B4}"/>
              </a:ext>
            </a:extLst>
          </p:cNvPr>
          <p:cNvSpPr>
            <a:spLocks noGrp="1"/>
          </p:cNvSpPr>
          <p:nvPr>
            <p:ph type="sldNum" sz="quarter" idx="12"/>
          </p:nvPr>
        </p:nvSpPr>
        <p:spPr/>
        <p:txBody>
          <a:bodyPr/>
          <a:lstStyle/>
          <a:p>
            <a:fld id="{73CA63B2-227D-4B49-B103-A4A153FC1C24}" type="slidenum">
              <a:rPr lang="en-US" smtClean="0"/>
              <a:t>23</a:t>
            </a:fld>
            <a:endParaRPr lang="en-US" dirty="0"/>
          </a:p>
        </p:txBody>
      </p:sp>
    </p:spTree>
    <p:extLst>
      <p:ext uri="{BB962C8B-B14F-4D97-AF65-F5344CB8AC3E}">
        <p14:creationId xmlns:p14="http://schemas.microsoft.com/office/powerpoint/2010/main" val="1551253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Civil Procedure</a:t>
            </a:r>
          </a:p>
        </p:txBody>
      </p:sp>
      <p:sp>
        <p:nvSpPr>
          <p:cNvPr id="32771" name="Rectangle 3"/>
          <p:cNvSpPr>
            <a:spLocks noGrp="1" noChangeArrowheads="1"/>
          </p:cNvSpPr>
          <p:nvPr>
            <p:ph idx="1"/>
          </p:nvPr>
        </p:nvSpPr>
        <p:spPr/>
        <p:txBody>
          <a:bodyPr/>
          <a:lstStyle/>
          <a:p>
            <a:r>
              <a:rPr lang="en-US" altLang="en-US" b="1" dirty="0"/>
              <a:t>Civil litigation </a:t>
            </a:r>
          </a:p>
          <a:p>
            <a:pPr lvl="1"/>
            <a:r>
              <a:rPr lang="en-US" altLang="en-US" dirty="0"/>
              <a:t>Process of bringing a case to court to enforce a right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EBB79888-BAC5-404F-8897-B80B296A13C3}" type="slidenum">
              <a:rPr lang="en-US" altLang="en-US" smtClean="0"/>
              <a:pPr/>
              <a:t>24</a:t>
            </a:fld>
            <a:endParaRPr lang="en-US" altLang="en-US" dirty="0"/>
          </a:p>
        </p:txBody>
      </p:sp>
    </p:spTree>
    <p:extLst>
      <p:ext uri="{BB962C8B-B14F-4D97-AF65-F5344CB8AC3E}">
        <p14:creationId xmlns:p14="http://schemas.microsoft.com/office/powerpoint/2010/main" val="2582684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Civil Procedure</a:t>
            </a:r>
          </a:p>
        </p:txBody>
      </p:sp>
      <p:sp>
        <p:nvSpPr>
          <p:cNvPr id="33795" name="Rectangle 3"/>
          <p:cNvSpPr>
            <a:spLocks noGrp="1" noChangeArrowheads="1"/>
          </p:cNvSpPr>
          <p:nvPr>
            <p:ph sz="half" idx="1"/>
          </p:nvPr>
        </p:nvSpPr>
        <p:spPr/>
        <p:txBody>
          <a:bodyPr/>
          <a:lstStyle/>
          <a:p>
            <a:r>
              <a:rPr lang="en-US" altLang="en-US" b="1" dirty="0"/>
              <a:t>Plaintiff </a:t>
            </a:r>
          </a:p>
          <a:p>
            <a:pPr lvl="1"/>
            <a:r>
              <a:rPr lang="en-US" altLang="en-US" dirty="0"/>
              <a:t>Person who begins the lawsuit by filing a complaint in the appropriate trial court of general jurisdiction</a:t>
            </a:r>
          </a:p>
        </p:txBody>
      </p:sp>
      <p:sp>
        <p:nvSpPr>
          <p:cNvPr id="33796" name="Content Placeholder 2"/>
          <p:cNvSpPr>
            <a:spLocks noGrp="1"/>
          </p:cNvSpPr>
          <p:nvPr>
            <p:ph sz="half" idx="2"/>
          </p:nvPr>
        </p:nvSpPr>
        <p:spPr/>
        <p:txBody>
          <a:bodyPr/>
          <a:lstStyle/>
          <a:p>
            <a:r>
              <a:rPr lang="en-US" altLang="en-US" b="1" dirty="0"/>
              <a:t>Defendant </a:t>
            </a:r>
          </a:p>
          <a:p>
            <a:pPr lvl="1"/>
            <a:r>
              <a:rPr lang="en-US" altLang="en-US" dirty="0"/>
              <a:t>Person against whom the lawsuit has been brought and from whom a recovery is sought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7"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F88D43DF-CE97-482E-A6E1-2E0D0D8BD6D7}" type="slidenum">
              <a:rPr lang="en-US" altLang="en-US" smtClean="0"/>
              <a:pPr/>
              <a:t>25</a:t>
            </a:fld>
            <a:endParaRPr lang="en-US" altLang="en-US" dirty="0"/>
          </a:p>
        </p:txBody>
      </p:sp>
    </p:spTree>
    <p:extLst>
      <p:ext uri="{BB962C8B-B14F-4D97-AF65-F5344CB8AC3E}">
        <p14:creationId xmlns:p14="http://schemas.microsoft.com/office/powerpoint/2010/main" val="41665203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Civil Procedure</a:t>
            </a:r>
          </a:p>
        </p:txBody>
      </p:sp>
      <p:sp>
        <p:nvSpPr>
          <p:cNvPr id="34819" name="Rectangle 3"/>
          <p:cNvSpPr>
            <a:spLocks noGrp="1" noChangeArrowheads="1"/>
          </p:cNvSpPr>
          <p:nvPr>
            <p:ph idx="1"/>
          </p:nvPr>
        </p:nvSpPr>
        <p:spPr/>
        <p:txBody>
          <a:bodyPr/>
          <a:lstStyle/>
          <a:p>
            <a:r>
              <a:rPr lang="en-US" altLang="en-US" b="1" dirty="0"/>
              <a:t>Complaint </a:t>
            </a:r>
          </a:p>
          <a:p>
            <a:pPr lvl="1"/>
            <a:r>
              <a:rPr lang="en-US" altLang="en-US" dirty="0"/>
              <a:t>Sets forth the names of the parties to the lawsuit, identifying them as plaintiffs or defendants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21CACFBA-1BD1-48CE-B803-ACC7A7979B30}" type="slidenum">
              <a:rPr lang="en-US" altLang="en-US" smtClean="0"/>
              <a:pPr/>
              <a:t>26</a:t>
            </a:fld>
            <a:endParaRPr lang="en-US" altLang="en-US" dirty="0"/>
          </a:p>
        </p:txBody>
      </p:sp>
    </p:spTree>
    <p:extLst>
      <p:ext uri="{BB962C8B-B14F-4D97-AF65-F5344CB8AC3E}">
        <p14:creationId xmlns:p14="http://schemas.microsoft.com/office/powerpoint/2010/main" val="597235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Civil Procedure</a:t>
            </a:r>
          </a:p>
        </p:txBody>
      </p:sp>
      <p:sp>
        <p:nvSpPr>
          <p:cNvPr id="35843" name="Rectangle 3"/>
          <p:cNvSpPr>
            <a:spLocks noGrp="1" noChangeArrowheads="1"/>
          </p:cNvSpPr>
          <p:nvPr>
            <p:ph type="body" idx="1"/>
          </p:nvPr>
        </p:nvSpPr>
        <p:spPr/>
        <p:txBody>
          <a:bodyPr/>
          <a:lstStyle/>
          <a:p>
            <a:r>
              <a:rPr lang="en-US" altLang="en-US" dirty="0"/>
              <a:t>The complaint sets forth the following:</a:t>
            </a:r>
          </a:p>
          <a:p>
            <a:pPr lvl="1"/>
            <a:r>
              <a:rPr lang="en-US" altLang="en-US" dirty="0"/>
              <a:t>The facts in the case from the plaintiff’s perspective</a:t>
            </a:r>
          </a:p>
          <a:p>
            <a:pPr lvl="1"/>
            <a:r>
              <a:rPr lang="en-US" altLang="en-US" dirty="0"/>
              <a:t>The alleged legal violations by the defendant</a:t>
            </a:r>
          </a:p>
          <a:p>
            <a:pPr lvl="1"/>
            <a:r>
              <a:rPr lang="en-US" altLang="en-US" dirty="0"/>
              <a:t>The injuries that the plaintiff suffered</a:t>
            </a:r>
          </a:p>
          <a:p>
            <a:pPr lvl="1"/>
            <a:r>
              <a:rPr lang="en-US" altLang="en-US" dirty="0"/>
              <a:t>The plaintiff’s request for relief</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14420DCC-9C3A-4701-BE13-1333B76FBA4B}" type="slidenum">
              <a:rPr lang="en-US" altLang="en-US" smtClean="0"/>
              <a:pPr/>
              <a:t>27</a:t>
            </a:fld>
            <a:endParaRPr lang="en-US" altLang="en-US" dirty="0"/>
          </a:p>
        </p:txBody>
      </p:sp>
    </p:spTree>
    <p:extLst>
      <p:ext uri="{BB962C8B-B14F-4D97-AF65-F5344CB8AC3E}">
        <p14:creationId xmlns:p14="http://schemas.microsoft.com/office/powerpoint/2010/main" val="25041877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Civil Procedure</a:t>
            </a:r>
          </a:p>
        </p:txBody>
      </p:sp>
      <p:sp>
        <p:nvSpPr>
          <p:cNvPr id="36867" name="Rectangle 3"/>
          <p:cNvSpPr>
            <a:spLocks noGrp="1" noChangeArrowheads="1"/>
          </p:cNvSpPr>
          <p:nvPr>
            <p:ph type="body" idx="1"/>
          </p:nvPr>
        </p:nvSpPr>
        <p:spPr/>
        <p:txBody>
          <a:bodyPr/>
          <a:lstStyle/>
          <a:p>
            <a:r>
              <a:rPr lang="en-US" altLang="en-US" b="1" dirty="0"/>
              <a:t>Class action </a:t>
            </a:r>
          </a:p>
          <a:p>
            <a:pPr lvl="1"/>
            <a:r>
              <a:rPr lang="en-US" altLang="en-US" dirty="0"/>
              <a:t>A lawsuit in which one (or a small number) of the potential plaintiffs file a lawsuit on behalf of the entire class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66757503-776A-42A9-928C-79CA0A613498}" type="slidenum">
              <a:rPr lang="en-US" altLang="en-US" smtClean="0"/>
              <a:pPr/>
              <a:t>28</a:t>
            </a:fld>
            <a:endParaRPr lang="en-US" altLang="en-US" dirty="0"/>
          </a:p>
        </p:txBody>
      </p:sp>
    </p:spTree>
    <p:extLst>
      <p:ext uri="{BB962C8B-B14F-4D97-AF65-F5344CB8AC3E}">
        <p14:creationId xmlns:p14="http://schemas.microsoft.com/office/powerpoint/2010/main" val="3708730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Civil Procedure</a:t>
            </a:r>
          </a:p>
        </p:txBody>
      </p:sp>
      <p:sp>
        <p:nvSpPr>
          <p:cNvPr id="37891" name="Rectangle 3"/>
          <p:cNvSpPr>
            <a:spLocks noGrp="1" noChangeArrowheads="1"/>
          </p:cNvSpPr>
          <p:nvPr>
            <p:ph type="body" idx="1"/>
          </p:nvPr>
        </p:nvSpPr>
        <p:spPr/>
        <p:txBody>
          <a:bodyPr/>
          <a:lstStyle/>
          <a:p>
            <a:r>
              <a:rPr lang="en-US" altLang="en-US" dirty="0"/>
              <a:t>The courts will permit a class action lawsuit provided that:</a:t>
            </a:r>
          </a:p>
          <a:p>
            <a:pPr lvl="1"/>
            <a:r>
              <a:rPr lang="en-US" altLang="en-US" dirty="0"/>
              <a:t>It is not feasible for the members of the group to bring the action on their own </a:t>
            </a:r>
          </a:p>
          <a:p>
            <a:pPr lvl="1"/>
            <a:r>
              <a:rPr lang="en-US" altLang="en-US" dirty="0"/>
              <a:t>The members of the group share common questions of law that can be tried together</a:t>
            </a:r>
          </a:p>
          <a:p>
            <a:pPr lvl="1"/>
            <a:r>
              <a:rPr lang="en-US" altLang="en-US" dirty="0"/>
              <a:t>The class action approach is far better than forcing the plaintiffs to file separate actions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01B64D36-DBED-4036-8FAC-6A963CF05C99}" type="slidenum">
              <a:rPr lang="en-US" altLang="en-US" smtClean="0"/>
              <a:pPr/>
              <a:t>29</a:t>
            </a:fld>
            <a:endParaRPr lang="en-US" altLang="en-US" dirty="0"/>
          </a:p>
        </p:txBody>
      </p:sp>
    </p:spTree>
    <p:extLst>
      <p:ext uri="{BB962C8B-B14F-4D97-AF65-F5344CB8AC3E}">
        <p14:creationId xmlns:p14="http://schemas.microsoft.com/office/powerpoint/2010/main" val="79918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vert="horz" lIns="91440" tIns="45720" rIns="91440" bIns="45720" rtlCol="0" anchor="t">
            <a:normAutofit/>
          </a:bodyPr>
          <a:lstStyle/>
          <a:p>
            <a:pPr marL="514350" indent="-514350">
              <a:buFont typeface="+mj-lt"/>
              <a:buAutoNum type="arabicPeriod" startAt="6"/>
            </a:pPr>
            <a:r>
              <a:rPr lang="en-US" altLang="en-US" dirty="0"/>
              <a:t>List the most common discovery techniques</a:t>
            </a:r>
          </a:p>
          <a:p>
            <a:pPr marL="514350" indent="-514350">
              <a:buFont typeface="+mj-lt"/>
              <a:buAutoNum type="arabicPeriod" startAt="6"/>
            </a:pPr>
            <a:r>
              <a:rPr lang="en-US" altLang="en-US" dirty="0"/>
              <a:t>Detail the nature of an appeal</a:t>
            </a:r>
            <a:endParaRPr lang="en-US" altLang="en-US" dirty="0">
              <a:cs typeface="Calibri"/>
            </a:endParaRPr>
          </a:p>
          <a:p>
            <a:pPr marL="514350" indent="-514350">
              <a:buFont typeface="+mj-lt"/>
              <a:buAutoNum type="arabicPeriod" startAt="6"/>
            </a:pPr>
            <a:r>
              <a:rPr lang="en-US" altLang="en-US" dirty="0"/>
              <a:t>Determine the extent of cyber-jurisdiction</a:t>
            </a:r>
            <a:endParaRPr lang="en-US" altLang="en-US" dirty="0">
              <a:cs typeface="Calibri"/>
            </a:endParaRPr>
          </a:p>
          <a:p>
            <a:pPr marL="514350" indent="-514350">
              <a:buFont typeface="+mj-lt"/>
              <a:buAutoNum type="arabicPeriod" startAt="6"/>
            </a:pPr>
            <a:r>
              <a:rPr lang="en-US" altLang="en-US" dirty="0"/>
              <a:t>Explain the nature of electronically stored information</a:t>
            </a:r>
            <a:endParaRPr lang="en-US" altLang="en-US" dirty="0">
              <a:cs typeface="Calibri"/>
            </a:endParaRPr>
          </a:p>
          <a:p>
            <a:pPr marL="514350" indent="-514350">
              <a:buFont typeface="+mj-lt"/>
              <a:buAutoNum type="arabicPeriod" startAt="6"/>
            </a:pPr>
            <a:r>
              <a:rPr lang="en-US" altLang="en-US" dirty="0"/>
              <a:t>Describe the steps in a criminal prosecution</a:t>
            </a:r>
            <a:endParaRPr lang="en-US" altLang="en-US" dirty="0">
              <a:cs typeface="Calibri"/>
            </a:endParaRP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AD32E867-0E0E-497E-BBC2-663D4A2F2F32}" type="slidenum">
              <a:rPr lang="en-US" altLang="en-US" smtClean="0"/>
              <a:pPr/>
              <a:t>3</a:t>
            </a:fld>
            <a:endParaRPr lang="en-US" altLang="en-US" dirty="0"/>
          </a:p>
        </p:txBody>
      </p:sp>
    </p:spTree>
    <p:extLst>
      <p:ext uri="{BB962C8B-B14F-4D97-AF65-F5344CB8AC3E}">
        <p14:creationId xmlns:p14="http://schemas.microsoft.com/office/powerpoint/2010/main" val="1651090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Civil Procedure</a:t>
            </a:r>
          </a:p>
        </p:txBody>
      </p:sp>
      <p:sp>
        <p:nvSpPr>
          <p:cNvPr id="38915" name="Content Placeholder 2"/>
          <p:cNvSpPr>
            <a:spLocks noGrp="1"/>
          </p:cNvSpPr>
          <p:nvPr>
            <p:ph idx="1"/>
          </p:nvPr>
        </p:nvSpPr>
        <p:spPr/>
        <p:txBody>
          <a:bodyPr/>
          <a:lstStyle/>
          <a:p>
            <a:r>
              <a:rPr lang="en-US" altLang="en-US" b="1" dirty="0"/>
              <a:t>Forum shopping </a:t>
            </a:r>
          </a:p>
          <a:p>
            <a:pPr lvl="1"/>
            <a:r>
              <a:rPr lang="en-US" altLang="en-US" dirty="0"/>
              <a:t>Occurs when a plaintiff searches for a jurisdiction with law that is favorable to its case and then files the case in that jurisdiction</a:t>
            </a:r>
          </a:p>
          <a:p>
            <a:r>
              <a:rPr lang="en-US" altLang="en-US" b="1" dirty="0"/>
              <a:t>Multidistrict litigation (MDL) </a:t>
            </a:r>
          </a:p>
          <a:p>
            <a:pPr lvl="1"/>
            <a:r>
              <a:rPr lang="en-US" altLang="en-US" dirty="0"/>
              <a:t>Procedure designed to consolidate cases in order to streamline the legal process and lighten the case load at the trial level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1465634F-2931-4B05-AADF-2F0EFDBA271F}" type="slidenum">
              <a:rPr lang="en-US" altLang="en-US" smtClean="0"/>
              <a:pPr/>
              <a:t>30</a:t>
            </a:fld>
            <a:endParaRPr lang="en-US" altLang="en-US" dirty="0"/>
          </a:p>
        </p:txBody>
      </p:sp>
    </p:spTree>
    <p:extLst>
      <p:ext uri="{BB962C8B-B14F-4D97-AF65-F5344CB8AC3E}">
        <p14:creationId xmlns:p14="http://schemas.microsoft.com/office/powerpoint/2010/main" val="1572455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Civil Procedure</a:t>
            </a:r>
          </a:p>
        </p:txBody>
      </p:sp>
      <p:sp>
        <p:nvSpPr>
          <p:cNvPr id="39939" name="Rectangle 3"/>
          <p:cNvSpPr>
            <a:spLocks noGrp="1" noChangeArrowheads="1"/>
          </p:cNvSpPr>
          <p:nvPr>
            <p:ph idx="1"/>
          </p:nvPr>
        </p:nvSpPr>
        <p:spPr/>
        <p:txBody>
          <a:bodyPr/>
          <a:lstStyle/>
          <a:p>
            <a:r>
              <a:rPr lang="en-US" altLang="en-US" dirty="0"/>
              <a:t>Summons</a:t>
            </a:r>
            <a:r>
              <a:rPr lang="en-US" altLang="en-US" b="1" dirty="0"/>
              <a:t> </a:t>
            </a:r>
          </a:p>
          <a:p>
            <a:pPr lvl="1"/>
            <a:r>
              <a:rPr lang="en-US" altLang="en-US" dirty="0"/>
              <a:t>Names the court of jurisdiction, describes the nature of the action, and demands that the defendant answer the complaint within a specified period of time</a:t>
            </a:r>
          </a:p>
          <a:p>
            <a:pPr marL="457200" lvl="1" indent="0">
              <a:buNone/>
            </a:pPr>
            <a:endParaRPr lang="en-US" altLang="en-US" sz="1000" dirty="0"/>
          </a:p>
          <a:p>
            <a:r>
              <a:rPr lang="en-US" altLang="en-US" b="1" dirty="0"/>
              <a:t>Service of process </a:t>
            </a:r>
          </a:p>
          <a:p>
            <a:pPr lvl="1"/>
            <a:r>
              <a:rPr lang="en-US" altLang="en-US" dirty="0"/>
              <a:t>Giving the summons and the complaint to the defendant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1017C1C0-287D-4B77-A044-2D06D8E3312D}" type="slidenum">
              <a:rPr lang="en-US" altLang="en-US" smtClean="0"/>
              <a:pPr/>
              <a:t>31</a:t>
            </a:fld>
            <a:endParaRPr lang="en-US" altLang="en-US" dirty="0"/>
          </a:p>
        </p:txBody>
      </p:sp>
    </p:spTree>
    <p:extLst>
      <p:ext uri="{BB962C8B-B14F-4D97-AF65-F5344CB8AC3E}">
        <p14:creationId xmlns:p14="http://schemas.microsoft.com/office/powerpoint/2010/main" val="5513984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Civil Procedure</a:t>
            </a:r>
          </a:p>
        </p:txBody>
      </p:sp>
      <p:sp>
        <p:nvSpPr>
          <p:cNvPr id="40963" name="Rectangle 3"/>
          <p:cNvSpPr>
            <a:spLocks noGrp="1" noChangeArrowheads="1"/>
          </p:cNvSpPr>
          <p:nvPr>
            <p:ph type="body" idx="1"/>
          </p:nvPr>
        </p:nvSpPr>
        <p:spPr/>
        <p:txBody>
          <a:bodyPr/>
          <a:lstStyle/>
          <a:p>
            <a:r>
              <a:rPr lang="en-US" altLang="en-US" dirty="0"/>
              <a:t>Pre-answer stage </a:t>
            </a:r>
          </a:p>
          <a:p>
            <a:pPr lvl="1"/>
            <a:r>
              <a:rPr lang="en-US" altLang="en-US" dirty="0"/>
              <a:t>The time between service and the answer</a:t>
            </a:r>
          </a:p>
          <a:p>
            <a:r>
              <a:rPr lang="en-US" altLang="en-US" dirty="0"/>
              <a:t>Motion</a:t>
            </a:r>
            <a:r>
              <a:rPr lang="en-US" altLang="en-US" b="1" dirty="0"/>
              <a:t> </a:t>
            </a:r>
          </a:p>
          <a:p>
            <a:pPr lvl="1"/>
            <a:r>
              <a:rPr lang="en-US" altLang="en-US" dirty="0"/>
              <a:t>A request for the court to rule on a particular issue</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46AEF919-DE12-45B1-83C6-09D9A0504D65}" type="slidenum">
              <a:rPr lang="en-US" altLang="en-US" smtClean="0"/>
              <a:pPr/>
              <a:t>32</a:t>
            </a:fld>
            <a:endParaRPr lang="en-US" altLang="en-US" dirty="0"/>
          </a:p>
        </p:txBody>
      </p:sp>
    </p:spTree>
    <p:extLst>
      <p:ext uri="{BB962C8B-B14F-4D97-AF65-F5344CB8AC3E}">
        <p14:creationId xmlns:p14="http://schemas.microsoft.com/office/powerpoint/2010/main" val="746144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Civil Procedure</a:t>
            </a:r>
          </a:p>
        </p:txBody>
      </p:sp>
      <p:sp>
        <p:nvSpPr>
          <p:cNvPr id="41987" name="Rectangle 3"/>
          <p:cNvSpPr>
            <a:spLocks noGrp="1" noChangeArrowheads="1"/>
          </p:cNvSpPr>
          <p:nvPr>
            <p:ph type="body" idx="1"/>
          </p:nvPr>
        </p:nvSpPr>
        <p:spPr/>
        <p:txBody>
          <a:bodyPr/>
          <a:lstStyle/>
          <a:p>
            <a:r>
              <a:rPr lang="en-US" altLang="en-US" b="1" dirty="0"/>
              <a:t>Answer</a:t>
            </a:r>
          </a:p>
          <a:p>
            <a:pPr lvl="1"/>
            <a:r>
              <a:rPr lang="en-US" altLang="en-US" dirty="0"/>
              <a:t>The defendant’s official response to the complaint</a:t>
            </a:r>
          </a:p>
          <a:p>
            <a:r>
              <a:rPr lang="en-US" altLang="en-US" b="1" dirty="0"/>
              <a:t>Affirmative defense </a:t>
            </a:r>
          </a:p>
          <a:p>
            <a:pPr lvl="1"/>
            <a:r>
              <a:rPr lang="en-US" altLang="en-US" dirty="0"/>
              <a:t>A set of circumstances that indicate the defendant should not be held liable, even if the plaintiff proves all of the facts in the complaint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DC52A144-FAE0-4718-9258-94600AAC08AB}" type="slidenum">
              <a:rPr lang="en-US" altLang="en-US" smtClean="0"/>
              <a:pPr/>
              <a:t>33</a:t>
            </a:fld>
            <a:endParaRPr lang="en-US" altLang="en-US" dirty="0"/>
          </a:p>
        </p:txBody>
      </p:sp>
    </p:spTree>
    <p:extLst>
      <p:ext uri="{BB962C8B-B14F-4D97-AF65-F5344CB8AC3E}">
        <p14:creationId xmlns:p14="http://schemas.microsoft.com/office/powerpoint/2010/main" val="2825278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Civil Procedure</a:t>
            </a:r>
          </a:p>
        </p:txBody>
      </p:sp>
      <p:sp>
        <p:nvSpPr>
          <p:cNvPr id="43011" name="Rectangle 3"/>
          <p:cNvSpPr>
            <a:spLocks noGrp="1" noChangeArrowheads="1"/>
          </p:cNvSpPr>
          <p:nvPr>
            <p:ph type="body" idx="1"/>
          </p:nvPr>
        </p:nvSpPr>
        <p:spPr/>
        <p:txBody>
          <a:bodyPr>
            <a:normAutofit/>
          </a:bodyPr>
          <a:lstStyle/>
          <a:p>
            <a:r>
              <a:rPr lang="en-US" altLang="en-US" dirty="0"/>
              <a:t>Counterclaim</a:t>
            </a:r>
          </a:p>
          <a:p>
            <a:pPr lvl="1"/>
            <a:r>
              <a:rPr lang="en-US" altLang="en-US" dirty="0"/>
              <a:t>A claim that a defendant has against a plaintiff </a:t>
            </a:r>
          </a:p>
          <a:p>
            <a:r>
              <a:rPr lang="en-US" altLang="en-US" dirty="0"/>
              <a:t>Cross-claim </a:t>
            </a:r>
          </a:p>
          <a:p>
            <a:pPr lvl="1"/>
            <a:r>
              <a:rPr lang="en-US" altLang="en-US" dirty="0"/>
              <a:t>A claim filed by a defendant against another defendant in the same case</a:t>
            </a:r>
          </a:p>
          <a:p>
            <a:r>
              <a:rPr lang="en-US" altLang="en-US" dirty="0"/>
              <a:t>Third-party complaint </a:t>
            </a:r>
          </a:p>
          <a:p>
            <a:pPr lvl="1"/>
            <a:r>
              <a:rPr lang="en-US" altLang="en-US" dirty="0"/>
              <a:t>A complaint filed by the defendant against a third party not yet named in the lawsuit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979A5FA5-096C-471C-AB83-EFA6F951BA34}" type="slidenum">
              <a:rPr lang="en-US" altLang="en-US" smtClean="0"/>
              <a:pPr/>
              <a:t>34</a:t>
            </a:fld>
            <a:endParaRPr lang="en-US" altLang="en-US" dirty="0"/>
          </a:p>
        </p:txBody>
      </p:sp>
    </p:spTree>
    <p:extLst>
      <p:ext uri="{BB962C8B-B14F-4D97-AF65-F5344CB8AC3E}">
        <p14:creationId xmlns:p14="http://schemas.microsoft.com/office/powerpoint/2010/main" val="31789790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The Pretrial Stage</a:t>
            </a:r>
          </a:p>
        </p:txBody>
      </p:sp>
      <p:sp>
        <p:nvSpPr>
          <p:cNvPr id="44035" name="Rectangle 3"/>
          <p:cNvSpPr>
            <a:spLocks noGrp="1" noChangeArrowheads="1"/>
          </p:cNvSpPr>
          <p:nvPr>
            <p:ph type="body" idx="1"/>
          </p:nvPr>
        </p:nvSpPr>
        <p:spPr/>
        <p:txBody>
          <a:bodyPr/>
          <a:lstStyle/>
          <a:p>
            <a:r>
              <a:rPr lang="en-US" altLang="en-US" dirty="0"/>
              <a:t>A pretrial conference usually has two purposes:</a:t>
            </a:r>
          </a:p>
          <a:p>
            <a:pPr lvl="1"/>
            <a:r>
              <a:rPr lang="en-US" altLang="en-US" dirty="0"/>
              <a:t>To discuss the possibility of settling the case without the need for a trial</a:t>
            </a:r>
          </a:p>
          <a:p>
            <a:pPr lvl="1"/>
            <a:r>
              <a:rPr lang="en-US" altLang="en-US" dirty="0"/>
              <a:t>To decide on the details involved in bringing the case to trial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AED3C7B9-0991-45BC-9C36-40A345A317ED}" type="slidenum">
              <a:rPr lang="en-US" altLang="en-US" smtClean="0"/>
              <a:pPr/>
              <a:t>35</a:t>
            </a:fld>
            <a:endParaRPr lang="en-US" altLang="en-US" dirty="0"/>
          </a:p>
        </p:txBody>
      </p:sp>
    </p:spTree>
    <p:extLst>
      <p:ext uri="{BB962C8B-B14F-4D97-AF65-F5344CB8AC3E}">
        <p14:creationId xmlns:p14="http://schemas.microsoft.com/office/powerpoint/2010/main" val="3551915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The Pretrial Stage</a:t>
            </a:r>
          </a:p>
        </p:txBody>
      </p:sp>
      <p:sp>
        <p:nvSpPr>
          <p:cNvPr id="45059" name="Rectangle 3"/>
          <p:cNvSpPr>
            <a:spLocks noGrp="1" noChangeArrowheads="1"/>
          </p:cNvSpPr>
          <p:nvPr>
            <p:ph type="body" idx="1"/>
          </p:nvPr>
        </p:nvSpPr>
        <p:spPr/>
        <p:txBody>
          <a:bodyPr/>
          <a:lstStyle/>
          <a:p>
            <a:r>
              <a:rPr lang="en-US" altLang="en-US" b="1" dirty="0"/>
              <a:t>Summary judgment motion </a:t>
            </a:r>
          </a:p>
          <a:p>
            <a:pPr lvl="1"/>
            <a:r>
              <a:rPr lang="en-US" altLang="en-US" dirty="0"/>
              <a:t>A motion that asks the court for an immediate judgment for the party filing the motion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FEF0DC4D-01E7-4658-BA2F-F21C47961116}" type="slidenum">
              <a:rPr lang="en-US" altLang="en-US" smtClean="0"/>
              <a:pPr/>
              <a:t>36</a:t>
            </a:fld>
            <a:endParaRPr lang="en-US" altLang="en-US" dirty="0"/>
          </a:p>
        </p:txBody>
      </p:sp>
    </p:spTree>
    <p:extLst>
      <p:ext uri="{BB962C8B-B14F-4D97-AF65-F5344CB8AC3E}">
        <p14:creationId xmlns:p14="http://schemas.microsoft.com/office/powerpoint/2010/main" val="858214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Question</a:t>
            </a:r>
          </a:p>
        </p:txBody>
      </p:sp>
      <p:sp>
        <p:nvSpPr>
          <p:cNvPr id="46083" name="Rectangle 3"/>
          <p:cNvSpPr>
            <a:spLocks noGrp="1" noChangeArrowheads="1"/>
          </p:cNvSpPr>
          <p:nvPr>
            <p:ph type="body" idx="1"/>
          </p:nvPr>
        </p:nvSpPr>
        <p:spPr/>
        <p:txBody>
          <a:bodyPr/>
          <a:lstStyle/>
          <a:p>
            <a:r>
              <a:rPr lang="en-US" altLang="en-US" dirty="0"/>
              <a:t>What is the process by which the parties to a civil action search for information that is relevant to the case?</a:t>
            </a:r>
          </a:p>
          <a:p>
            <a:pPr marL="912812" lvl="1" indent="-514350">
              <a:buFont typeface="+mj-lt"/>
              <a:buAutoNum type="alphaUcPeriod"/>
            </a:pPr>
            <a:r>
              <a:rPr lang="en-US" altLang="en-US" dirty="0"/>
              <a:t>Discovery</a:t>
            </a:r>
          </a:p>
          <a:p>
            <a:pPr marL="912812" lvl="1" indent="-514350">
              <a:buFont typeface="+mj-lt"/>
              <a:buAutoNum type="alphaUcPeriod"/>
            </a:pPr>
            <a:r>
              <a:rPr lang="en-US" altLang="en-US" dirty="0"/>
              <a:t>Subpoena</a:t>
            </a:r>
          </a:p>
          <a:p>
            <a:pPr marL="912812" lvl="1" indent="-514350">
              <a:buFont typeface="+mj-lt"/>
              <a:buAutoNum type="alphaUcPeriod"/>
            </a:pPr>
            <a:r>
              <a:rPr lang="en-US" altLang="en-US" dirty="0"/>
              <a:t>Writ of intervention</a:t>
            </a:r>
          </a:p>
          <a:p>
            <a:pPr marL="912812" lvl="1" indent="-514350">
              <a:buFont typeface="+mj-lt"/>
              <a:buAutoNum type="alphaUcPeriod"/>
            </a:pPr>
            <a:r>
              <a:rPr lang="en-US" altLang="en-US" dirty="0"/>
              <a:t>Interrogation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8D6D6D03-96CF-47EE-A159-EE6056905E43}" type="slidenum">
              <a:rPr lang="en-US" altLang="en-US" smtClean="0"/>
              <a:pPr/>
              <a:t>37</a:t>
            </a:fld>
            <a:endParaRPr lang="en-US" altLang="en-US" dirty="0"/>
          </a:p>
        </p:txBody>
      </p:sp>
    </p:spTree>
    <p:extLst>
      <p:ext uri="{BB962C8B-B14F-4D97-AF65-F5344CB8AC3E}">
        <p14:creationId xmlns:p14="http://schemas.microsoft.com/office/powerpoint/2010/main" val="1943483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The Pretrial Stage</a:t>
            </a:r>
          </a:p>
        </p:txBody>
      </p:sp>
      <p:sp>
        <p:nvSpPr>
          <p:cNvPr id="47107" name="Rectangle 3"/>
          <p:cNvSpPr>
            <a:spLocks noGrp="1" noChangeArrowheads="1"/>
          </p:cNvSpPr>
          <p:nvPr>
            <p:ph type="body" idx="1"/>
          </p:nvPr>
        </p:nvSpPr>
        <p:spPr/>
        <p:txBody>
          <a:bodyPr/>
          <a:lstStyle/>
          <a:p>
            <a:r>
              <a:rPr lang="en-US" altLang="en-US" b="1" dirty="0"/>
              <a:t>Discovery </a:t>
            </a:r>
          </a:p>
          <a:p>
            <a:pPr lvl="1"/>
            <a:r>
              <a:rPr lang="en-US" altLang="en-US" dirty="0"/>
              <a:t>The process by which the parties to a civil action search for information that is relevant to the case</a:t>
            </a:r>
          </a:p>
          <a:p>
            <a:pPr lvl="1"/>
            <a:r>
              <a:rPr lang="en-US" altLang="en-US" sz="2600" dirty="0"/>
              <a:t>Discovery techniques and tools</a:t>
            </a:r>
          </a:p>
          <a:p>
            <a:pPr lvl="2"/>
            <a:r>
              <a:rPr lang="en-US" altLang="en-US" sz="2600" dirty="0"/>
              <a:t>Depositions</a:t>
            </a:r>
          </a:p>
          <a:p>
            <a:pPr lvl="2"/>
            <a:r>
              <a:rPr lang="en-US" altLang="en-US" sz="2600" dirty="0"/>
              <a:t>Interrogatories</a:t>
            </a:r>
          </a:p>
          <a:p>
            <a:pPr lvl="2"/>
            <a:r>
              <a:rPr lang="en-US" altLang="en-US" sz="2600" dirty="0"/>
              <a:t>Requests for real evidence</a:t>
            </a:r>
          </a:p>
          <a:p>
            <a:pPr lvl="2"/>
            <a:r>
              <a:rPr lang="en-US" altLang="en-US" sz="2600" dirty="0"/>
              <a:t>Requests for physical or mental examination</a:t>
            </a:r>
          </a:p>
          <a:p>
            <a:pPr lvl="2"/>
            <a:r>
              <a:rPr lang="en-US" altLang="en-US" sz="2600" dirty="0"/>
              <a:t>Requests for admissions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81F5CECA-8B06-485A-ADB3-0DF5230BCDE8}" type="slidenum">
              <a:rPr lang="en-US" altLang="en-US" smtClean="0"/>
              <a:pPr/>
              <a:t>38</a:t>
            </a:fld>
            <a:endParaRPr lang="en-US" altLang="en-US" dirty="0"/>
          </a:p>
        </p:txBody>
      </p:sp>
    </p:spTree>
    <p:extLst>
      <p:ext uri="{BB962C8B-B14F-4D97-AF65-F5344CB8AC3E}">
        <p14:creationId xmlns:p14="http://schemas.microsoft.com/office/powerpoint/2010/main" val="3574261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The Civil Trial</a:t>
            </a:r>
          </a:p>
        </p:txBody>
      </p:sp>
      <p:sp>
        <p:nvSpPr>
          <p:cNvPr id="48131" name="Rectangle 3"/>
          <p:cNvSpPr>
            <a:spLocks noGrp="1" noChangeArrowheads="1"/>
          </p:cNvSpPr>
          <p:nvPr>
            <p:ph idx="1"/>
          </p:nvPr>
        </p:nvSpPr>
        <p:spPr/>
        <p:txBody>
          <a:bodyPr/>
          <a:lstStyle/>
          <a:p>
            <a:r>
              <a:rPr lang="en-US" altLang="en-US" dirty="0"/>
              <a:t>Jury selection (</a:t>
            </a:r>
            <a:r>
              <a:rPr lang="en-US" altLang="en-US" i="1" dirty="0"/>
              <a:t>voir dire</a:t>
            </a:r>
            <a:r>
              <a:rPr lang="en-US" altLang="en-US" dirty="0"/>
              <a:t>) </a:t>
            </a:r>
          </a:p>
          <a:p>
            <a:pPr lvl="1"/>
            <a:r>
              <a:rPr lang="en-US" altLang="en-US" dirty="0"/>
              <a:t>The lawyers for both parties question prospective jurors to determine whether they will be allowed to sit on the jury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BFC670D7-8584-44B3-A7B3-F52E7F37435E}" type="slidenum">
              <a:rPr lang="en-US" altLang="en-US" smtClean="0"/>
              <a:pPr/>
              <a:t>39</a:t>
            </a:fld>
            <a:endParaRPr lang="en-US" altLang="en-US" dirty="0"/>
          </a:p>
        </p:txBody>
      </p:sp>
    </p:spTree>
    <p:extLst>
      <p:ext uri="{BB962C8B-B14F-4D97-AF65-F5344CB8AC3E}">
        <p14:creationId xmlns:p14="http://schemas.microsoft.com/office/powerpoint/2010/main" val="2335888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The Court System</a:t>
            </a:r>
          </a:p>
        </p:txBody>
      </p:sp>
      <p:sp>
        <p:nvSpPr>
          <p:cNvPr id="16387" name="Rectangle 3"/>
          <p:cNvSpPr>
            <a:spLocks noGrp="1" noChangeArrowheads="1"/>
          </p:cNvSpPr>
          <p:nvPr>
            <p:ph idx="1"/>
          </p:nvPr>
        </p:nvSpPr>
        <p:spPr/>
        <p:txBody>
          <a:bodyPr/>
          <a:lstStyle/>
          <a:p>
            <a:r>
              <a:rPr lang="en-US" altLang="en-US" b="1" dirty="0"/>
              <a:t>Courts</a:t>
            </a:r>
            <a:r>
              <a:rPr lang="en-US" altLang="en-US" dirty="0"/>
              <a:t> </a:t>
            </a:r>
          </a:p>
          <a:p>
            <a:pPr lvl="1"/>
            <a:r>
              <a:rPr lang="en-US" altLang="en-US" dirty="0"/>
              <a:t>Judicial tribunals that meet in a regular place and apply the law in an attempt to settle disputes by weighing the arguments presented by advocates for each party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484EB15F-1648-45D0-8964-39E886E49D65}" type="slidenum">
              <a:rPr lang="en-US" altLang="en-US" smtClean="0"/>
              <a:pPr/>
              <a:t>4</a:t>
            </a:fld>
            <a:endParaRPr lang="en-US" altLang="en-US" dirty="0"/>
          </a:p>
        </p:txBody>
      </p:sp>
    </p:spTree>
    <p:extLst>
      <p:ext uri="{BB962C8B-B14F-4D97-AF65-F5344CB8AC3E}">
        <p14:creationId xmlns:p14="http://schemas.microsoft.com/office/powerpoint/2010/main" val="210966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The Civil Trial</a:t>
            </a:r>
          </a:p>
        </p:txBody>
      </p:sp>
      <p:sp>
        <p:nvSpPr>
          <p:cNvPr id="49155" name="Rectangle 3"/>
          <p:cNvSpPr>
            <a:spLocks noGrp="1" noChangeArrowheads="1"/>
          </p:cNvSpPr>
          <p:nvPr>
            <p:ph idx="1"/>
          </p:nvPr>
        </p:nvSpPr>
        <p:spPr/>
        <p:txBody>
          <a:bodyPr/>
          <a:lstStyle/>
          <a:p>
            <a:r>
              <a:rPr lang="en-US" altLang="en-US" dirty="0"/>
              <a:t>Opening statements</a:t>
            </a:r>
          </a:p>
          <a:p>
            <a:r>
              <a:rPr lang="en-US" altLang="en-US" dirty="0"/>
              <a:t>The plaintiff’s case in chief</a:t>
            </a:r>
          </a:p>
          <a:p>
            <a:r>
              <a:rPr lang="en-US" altLang="en-US" dirty="0"/>
              <a:t>The defendant’s case in chief</a:t>
            </a:r>
          </a:p>
          <a:p>
            <a:r>
              <a:rPr lang="en-US" altLang="en-US" dirty="0"/>
              <a:t>The rebuttal and the </a:t>
            </a:r>
            <a:r>
              <a:rPr lang="en-US" altLang="en-US" dirty="0" err="1"/>
              <a:t>surrebuttal</a:t>
            </a:r>
            <a:endParaRPr lang="en-US" altLang="en-US" dirty="0"/>
          </a:p>
          <a:p>
            <a:r>
              <a:rPr lang="en-US" altLang="en-US" dirty="0"/>
              <a:t>Closing statements</a:t>
            </a:r>
          </a:p>
          <a:p>
            <a:r>
              <a:rPr lang="en-US" altLang="en-US" dirty="0"/>
              <a:t>Jury instructions</a:t>
            </a:r>
          </a:p>
          <a:p>
            <a:r>
              <a:rPr lang="en-US" altLang="en-US" dirty="0"/>
              <a:t>Verdict and judgment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5EFCD56F-1EB0-4901-83CF-9B69B0663945}" type="slidenum">
              <a:rPr lang="en-US" altLang="en-US" smtClean="0"/>
              <a:pPr/>
              <a:t>40</a:t>
            </a:fld>
            <a:endParaRPr lang="en-US" altLang="en-US" dirty="0"/>
          </a:p>
        </p:txBody>
      </p:sp>
    </p:spTree>
    <p:extLst>
      <p:ext uri="{BB962C8B-B14F-4D97-AF65-F5344CB8AC3E}">
        <p14:creationId xmlns:p14="http://schemas.microsoft.com/office/powerpoint/2010/main" val="17360272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The Civil Trial</a:t>
            </a:r>
          </a:p>
        </p:txBody>
      </p:sp>
      <p:sp>
        <p:nvSpPr>
          <p:cNvPr id="50179" name="Rectangle 3"/>
          <p:cNvSpPr>
            <a:spLocks noGrp="1" noChangeArrowheads="1"/>
          </p:cNvSpPr>
          <p:nvPr>
            <p:ph type="body" idx="1"/>
          </p:nvPr>
        </p:nvSpPr>
        <p:spPr/>
        <p:txBody>
          <a:bodyPr/>
          <a:lstStyle/>
          <a:p>
            <a:r>
              <a:rPr lang="en-US" altLang="en-US" dirty="0"/>
              <a:t>The plaintiff’s case in chief</a:t>
            </a:r>
          </a:p>
          <a:p>
            <a:pPr lvl="1"/>
            <a:r>
              <a:rPr lang="en-US" altLang="en-US" dirty="0"/>
              <a:t>Direct examination</a:t>
            </a:r>
          </a:p>
          <a:p>
            <a:pPr lvl="1"/>
            <a:r>
              <a:rPr lang="en-US" altLang="en-US" dirty="0"/>
              <a:t>Cross-examination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3DCC8DFC-3CBD-47CB-AEFB-C25688F5AC24}" type="slidenum">
              <a:rPr lang="en-US" altLang="en-US" smtClean="0"/>
              <a:pPr/>
              <a:t>41</a:t>
            </a:fld>
            <a:endParaRPr lang="en-US" altLang="en-US" dirty="0"/>
          </a:p>
        </p:txBody>
      </p:sp>
    </p:spTree>
    <p:extLst>
      <p:ext uri="{BB962C8B-B14F-4D97-AF65-F5344CB8AC3E}">
        <p14:creationId xmlns:p14="http://schemas.microsoft.com/office/powerpoint/2010/main" val="41465022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The Civil Trial</a:t>
            </a:r>
          </a:p>
        </p:txBody>
      </p:sp>
      <p:sp>
        <p:nvSpPr>
          <p:cNvPr id="51203" name="Rectangle 3"/>
          <p:cNvSpPr>
            <a:spLocks noGrp="1" noChangeArrowheads="1"/>
          </p:cNvSpPr>
          <p:nvPr>
            <p:ph type="body" idx="1"/>
          </p:nvPr>
        </p:nvSpPr>
        <p:spPr/>
        <p:txBody>
          <a:bodyPr/>
          <a:lstStyle/>
          <a:p>
            <a:r>
              <a:rPr lang="en-US" altLang="en-US" dirty="0"/>
              <a:t>Verdict and judgment</a:t>
            </a:r>
          </a:p>
          <a:p>
            <a:pPr lvl="1"/>
            <a:r>
              <a:rPr lang="en-US" altLang="en-US" dirty="0"/>
              <a:t>Verdict </a:t>
            </a:r>
          </a:p>
          <a:p>
            <a:pPr lvl="1"/>
            <a:r>
              <a:rPr lang="en-US" altLang="en-US" dirty="0"/>
              <a:t>Liability</a:t>
            </a:r>
          </a:p>
          <a:p>
            <a:pPr lvl="1"/>
            <a:r>
              <a:rPr lang="en-US" altLang="en-US" dirty="0"/>
              <a:t>Damages</a:t>
            </a:r>
          </a:p>
          <a:p>
            <a:pPr lvl="1"/>
            <a:r>
              <a:rPr lang="en-US" altLang="en-US" dirty="0"/>
              <a:t>Equitable remedy</a:t>
            </a:r>
          </a:p>
          <a:p>
            <a:pPr lvl="1"/>
            <a:r>
              <a:rPr lang="en-US" altLang="en-US" dirty="0"/>
              <a:t>Specific performance</a:t>
            </a:r>
          </a:p>
          <a:p>
            <a:pPr lvl="1"/>
            <a:r>
              <a:rPr lang="en-US" altLang="en-US" dirty="0"/>
              <a:t>Injunction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E3D79494-D375-4EC3-AC70-EEF4626885C8}" type="slidenum">
              <a:rPr lang="en-US" altLang="en-US" smtClean="0"/>
              <a:pPr/>
              <a:t>42</a:t>
            </a:fld>
            <a:endParaRPr lang="en-US" altLang="en-US" dirty="0"/>
          </a:p>
        </p:txBody>
      </p:sp>
    </p:spTree>
    <p:extLst>
      <p:ext uri="{BB962C8B-B14F-4D97-AF65-F5344CB8AC3E}">
        <p14:creationId xmlns:p14="http://schemas.microsoft.com/office/powerpoint/2010/main" val="15655833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The Civil Trial</a:t>
            </a:r>
          </a:p>
        </p:txBody>
      </p:sp>
      <p:sp>
        <p:nvSpPr>
          <p:cNvPr id="52227" name="Rectangle 3"/>
          <p:cNvSpPr>
            <a:spLocks noGrp="1" noChangeArrowheads="1"/>
          </p:cNvSpPr>
          <p:nvPr>
            <p:ph type="body" idx="1"/>
          </p:nvPr>
        </p:nvSpPr>
        <p:spPr/>
        <p:txBody>
          <a:bodyPr/>
          <a:lstStyle/>
          <a:p>
            <a:r>
              <a:rPr lang="en-US" altLang="en-US" b="1" dirty="0"/>
              <a:t>Appeal </a:t>
            </a:r>
          </a:p>
          <a:p>
            <a:pPr lvl="1"/>
            <a:r>
              <a:rPr lang="en-US" altLang="en-US" dirty="0"/>
              <a:t>The referral of a case to a higher court for review</a:t>
            </a:r>
          </a:p>
          <a:p>
            <a:pPr marL="457200" lvl="1" indent="0">
              <a:buNone/>
            </a:pPr>
            <a:endParaRPr lang="en-US" altLang="en-US" sz="800" dirty="0"/>
          </a:p>
          <a:p>
            <a:r>
              <a:rPr lang="en-US" altLang="en-US" b="1" dirty="0"/>
              <a:t>Cross-appeal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B605C551-A7EF-4185-A6DD-9E31AF606DBB}" type="slidenum">
              <a:rPr lang="en-US" altLang="en-US" smtClean="0"/>
              <a:pPr/>
              <a:t>43</a:t>
            </a:fld>
            <a:endParaRPr lang="en-US" altLang="en-US" dirty="0"/>
          </a:p>
        </p:txBody>
      </p:sp>
    </p:spTree>
    <p:extLst>
      <p:ext uri="{BB962C8B-B14F-4D97-AF65-F5344CB8AC3E}">
        <p14:creationId xmlns:p14="http://schemas.microsoft.com/office/powerpoint/2010/main" val="35443582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Execution of the Judgment</a:t>
            </a:r>
          </a:p>
        </p:txBody>
      </p:sp>
      <p:sp>
        <p:nvSpPr>
          <p:cNvPr id="53251" name="Rectangle 3"/>
          <p:cNvSpPr>
            <a:spLocks noGrp="1" noChangeArrowheads="1"/>
          </p:cNvSpPr>
          <p:nvPr>
            <p:ph type="body" idx="1"/>
          </p:nvPr>
        </p:nvSpPr>
        <p:spPr/>
        <p:txBody>
          <a:bodyPr/>
          <a:lstStyle/>
          <a:p>
            <a:r>
              <a:rPr lang="en-US" altLang="en-US" b="1" dirty="0"/>
              <a:t>Writ of execution </a:t>
            </a:r>
          </a:p>
          <a:p>
            <a:pPr lvl="1"/>
            <a:r>
              <a:rPr lang="en-US" altLang="en-US" dirty="0"/>
              <a:t>If the judgment is not paid, the court will order the loser’s property to be sold by the sheriff to satisfy the judgment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A5D02EBE-B596-40A0-A728-7BD18B71DDCB}" type="slidenum">
              <a:rPr lang="en-US" altLang="en-US" smtClean="0"/>
              <a:pPr/>
              <a:t>44</a:t>
            </a:fld>
            <a:endParaRPr lang="en-US" altLang="en-US" dirty="0"/>
          </a:p>
        </p:txBody>
      </p:sp>
    </p:spTree>
    <p:extLst>
      <p:ext uri="{BB962C8B-B14F-4D97-AF65-F5344CB8AC3E}">
        <p14:creationId xmlns:p14="http://schemas.microsoft.com/office/powerpoint/2010/main" val="23394290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Question</a:t>
            </a:r>
          </a:p>
        </p:txBody>
      </p:sp>
      <p:sp>
        <p:nvSpPr>
          <p:cNvPr id="54275" name="Rectangle 3"/>
          <p:cNvSpPr>
            <a:spLocks noGrp="1" noChangeArrowheads="1"/>
          </p:cNvSpPr>
          <p:nvPr>
            <p:ph type="body" idx="1"/>
          </p:nvPr>
        </p:nvSpPr>
        <p:spPr/>
        <p:txBody>
          <a:bodyPr/>
          <a:lstStyle/>
          <a:p>
            <a:r>
              <a:rPr lang="en-US" altLang="en-US" dirty="0"/>
              <a:t>What is the authority of a court to hear a case based on Internet-related transactions called?</a:t>
            </a:r>
          </a:p>
          <a:p>
            <a:pPr marL="912812" lvl="1" indent="-514350">
              <a:buFont typeface="+mj-lt"/>
              <a:buAutoNum type="alphaUcPeriod"/>
            </a:pPr>
            <a:r>
              <a:rPr lang="en-US" altLang="en-US" dirty="0"/>
              <a:t>General jurisdiction</a:t>
            </a:r>
          </a:p>
          <a:p>
            <a:pPr marL="912812" lvl="1" indent="-514350">
              <a:buFont typeface="+mj-lt"/>
              <a:buAutoNum type="alphaUcPeriod"/>
            </a:pPr>
            <a:r>
              <a:rPr lang="en-US" altLang="en-US" dirty="0"/>
              <a:t>Cyber-jurisdiction</a:t>
            </a:r>
          </a:p>
          <a:p>
            <a:pPr marL="912812" lvl="1" indent="-514350">
              <a:buFont typeface="+mj-lt"/>
              <a:buAutoNum type="alphaUcPeriod"/>
            </a:pPr>
            <a:r>
              <a:rPr lang="en-US" altLang="en-US" dirty="0"/>
              <a:t>Appellate jurisdiction</a:t>
            </a:r>
          </a:p>
          <a:p>
            <a:pPr marL="912812" lvl="1" indent="-514350">
              <a:buFont typeface="+mj-lt"/>
              <a:buAutoNum type="alphaUcPeriod"/>
            </a:pPr>
            <a:r>
              <a:rPr lang="en-US" altLang="en-US" dirty="0"/>
              <a:t>Constable jurisdiction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CCCCD79D-15EB-48D7-BEB4-5D2BBB6BDCE8}" type="slidenum">
              <a:rPr lang="en-US" altLang="en-US" smtClean="0"/>
              <a:pPr/>
              <a:t>45</a:t>
            </a:fld>
            <a:endParaRPr lang="en-US" altLang="en-US" dirty="0"/>
          </a:p>
        </p:txBody>
      </p:sp>
    </p:spTree>
    <p:extLst>
      <p:ext uri="{BB962C8B-B14F-4D97-AF65-F5344CB8AC3E}">
        <p14:creationId xmlns:p14="http://schemas.microsoft.com/office/powerpoint/2010/main" val="12954006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Cyber-Procedure</a:t>
            </a:r>
          </a:p>
        </p:txBody>
      </p:sp>
      <p:sp>
        <p:nvSpPr>
          <p:cNvPr id="55299" name="Content Placeholder 2"/>
          <p:cNvSpPr>
            <a:spLocks noGrp="1"/>
          </p:cNvSpPr>
          <p:nvPr>
            <p:ph idx="1"/>
          </p:nvPr>
        </p:nvSpPr>
        <p:spPr/>
        <p:txBody>
          <a:bodyPr/>
          <a:lstStyle/>
          <a:p>
            <a:r>
              <a:rPr lang="en-US" altLang="en-US" b="1" dirty="0"/>
              <a:t>Cyber-jurisdiction</a:t>
            </a:r>
          </a:p>
          <a:p>
            <a:pPr lvl="1"/>
            <a:r>
              <a:rPr lang="en-US" altLang="en-US" dirty="0"/>
              <a:t>The power of the court to hear a case based on Internet-related transactions</a:t>
            </a:r>
          </a:p>
          <a:p>
            <a:pPr lvl="1"/>
            <a:r>
              <a:rPr lang="en-US" altLang="en-US" dirty="0"/>
              <a:t>Also called </a:t>
            </a:r>
            <a:r>
              <a:rPr lang="en-US" altLang="en-US" b="1" dirty="0"/>
              <a:t>electronic jurisdiction </a:t>
            </a:r>
            <a:r>
              <a:rPr lang="en-US" altLang="en-US" dirty="0"/>
              <a:t>and </a:t>
            </a:r>
            <a:r>
              <a:rPr lang="en-US" altLang="en-US" b="1" dirty="0"/>
              <a:t>e-jurisdiction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77B3C97F-CB3F-4EF9-923E-F8415775873D}" type="slidenum">
              <a:rPr lang="en-US" altLang="en-US" smtClean="0"/>
              <a:pPr/>
              <a:t>46</a:t>
            </a:fld>
            <a:endParaRPr lang="en-US" altLang="en-US" dirty="0"/>
          </a:p>
        </p:txBody>
      </p:sp>
    </p:spTree>
    <p:extLst>
      <p:ext uri="{BB962C8B-B14F-4D97-AF65-F5344CB8AC3E}">
        <p14:creationId xmlns:p14="http://schemas.microsoft.com/office/powerpoint/2010/main" val="667244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Cyber-Procedure</a:t>
            </a:r>
          </a:p>
        </p:txBody>
      </p:sp>
      <p:sp>
        <p:nvSpPr>
          <p:cNvPr id="56323" name="Content Placeholder 2"/>
          <p:cNvSpPr>
            <a:spLocks noGrp="1"/>
          </p:cNvSpPr>
          <p:nvPr>
            <p:ph idx="1"/>
          </p:nvPr>
        </p:nvSpPr>
        <p:spPr/>
        <p:txBody>
          <a:bodyPr>
            <a:noAutofit/>
          </a:bodyPr>
          <a:lstStyle/>
          <a:p>
            <a:r>
              <a:rPr lang="en-US" altLang="en-US" dirty="0"/>
              <a:t>Cyber-filing </a:t>
            </a:r>
          </a:p>
          <a:p>
            <a:pPr lvl="1"/>
            <a:r>
              <a:rPr lang="en-US" altLang="en-US" dirty="0"/>
              <a:t>Electronic filing, or e-filing</a:t>
            </a:r>
          </a:p>
          <a:p>
            <a:r>
              <a:rPr lang="en-US" altLang="en-US" dirty="0"/>
              <a:t>More cost effective and efficient than paper filing</a:t>
            </a:r>
          </a:p>
          <a:p>
            <a:r>
              <a:rPr lang="en-US" altLang="en-US" dirty="0"/>
              <a:t>Disadvantages</a:t>
            </a:r>
          </a:p>
          <a:p>
            <a:pPr lvl="1"/>
            <a:r>
              <a:rPr lang="en-US" altLang="en-US" dirty="0"/>
              <a:t>Courts must maintain a dual filing system to accommodate “cyber-challenged” firms</a:t>
            </a:r>
          </a:p>
          <a:p>
            <a:pPr lvl="1"/>
            <a:r>
              <a:rPr lang="en-US" altLang="en-US" dirty="0"/>
              <a:t>Courts have been forced to provide training and ongoing assistance to attorneys at the court’s expense</a:t>
            </a:r>
          </a:p>
          <a:p>
            <a:pPr lvl="1"/>
            <a:r>
              <a:rPr lang="en-US" altLang="en-US" dirty="0"/>
              <a:t>Attorneys must learn rules for every court in which they do business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987614CD-894A-4B9C-B16B-B7F9A37FDC07}" type="slidenum">
              <a:rPr lang="en-US" altLang="en-US" smtClean="0"/>
              <a:pPr/>
              <a:t>47</a:t>
            </a:fld>
            <a:endParaRPr lang="en-US" altLang="en-US" dirty="0"/>
          </a:p>
        </p:txBody>
      </p:sp>
    </p:spTree>
    <p:extLst>
      <p:ext uri="{BB962C8B-B14F-4D97-AF65-F5344CB8AC3E}">
        <p14:creationId xmlns:p14="http://schemas.microsoft.com/office/powerpoint/2010/main" val="27546515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A6E82-03C9-49FE-B5C0-8CFC192C145E}"/>
              </a:ext>
            </a:extLst>
          </p:cNvPr>
          <p:cNvSpPr>
            <a:spLocks noGrp="1"/>
          </p:cNvSpPr>
          <p:nvPr>
            <p:ph type="title"/>
          </p:nvPr>
        </p:nvSpPr>
        <p:spPr/>
        <p:txBody>
          <a:bodyPr/>
          <a:lstStyle/>
          <a:p>
            <a:r>
              <a:rPr lang="en-US" altLang="en-US" dirty="0"/>
              <a:t>Cyber-Discovery</a:t>
            </a:r>
            <a:endParaRPr lang="en-US" dirty="0"/>
          </a:p>
        </p:txBody>
      </p:sp>
      <p:sp>
        <p:nvSpPr>
          <p:cNvPr id="3" name="Content Placeholder 2">
            <a:extLst>
              <a:ext uri="{FF2B5EF4-FFF2-40B4-BE49-F238E27FC236}">
                <a16:creationId xmlns:a16="http://schemas.microsoft.com/office/drawing/2014/main" id="{CAE10DDC-E9E2-4A76-BB42-F440DFEDBD94}"/>
              </a:ext>
            </a:extLst>
          </p:cNvPr>
          <p:cNvSpPr>
            <a:spLocks noGrp="1"/>
          </p:cNvSpPr>
          <p:nvPr>
            <p:ph idx="1"/>
          </p:nvPr>
        </p:nvSpPr>
        <p:spPr/>
        <p:txBody>
          <a:bodyPr/>
          <a:lstStyle/>
          <a:p>
            <a:r>
              <a:rPr lang="en-US" dirty="0"/>
              <a:t>Process by which the parties to a civil action search for information that is relevant to the case</a:t>
            </a:r>
          </a:p>
        </p:txBody>
      </p:sp>
      <p:sp>
        <p:nvSpPr>
          <p:cNvPr id="4" name="Footer Placeholder 3">
            <a:extLst>
              <a:ext uri="{FF2B5EF4-FFF2-40B4-BE49-F238E27FC236}">
                <a16:creationId xmlns:a16="http://schemas.microsoft.com/office/drawing/2014/main" id="{1B1A0217-3B5B-4174-803B-963D76F6819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6AE1FC22-3706-4214-9A0B-BB60D5C887E5}"/>
              </a:ext>
            </a:extLst>
          </p:cNvPr>
          <p:cNvSpPr>
            <a:spLocks noGrp="1"/>
          </p:cNvSpPr>
          <p:nvPr>
            <p:ph type="sldNum" sz="quarter" idx="12"/>
          </p:nvPr>
        </p:nvSpPr>
        <p:spPr/>
        <p:txBody>
          <a:bodyPr/>
          <a:lstStyle/>
          <a:p>
            <a:fld id="{73CA63B2-227D-4B49-B103-A4A153FC1C24}" type="slidenum">
              <a:rPr lang="en-US" smtClean="0"/>
              <a:t>48</a:t>
            </a:fld>
            <a:endParaRPr lang="en-US" dirty="0"/>
          </a:p>
        </p:txBody>
      </p:sp>
    </p:spTree>
    <p:extLst>
      <p:ext uri="{BB962C8B-B14F-4D97-AF65-F5344CB8AC3E}">
        <p14:creationId xmlns:p14="http://schemas.microsoft.com/office/powerpoint/2010/main" val="30990915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Criminal Procedure</a:t>
            </a:r>
          </a:p>
        </p:txBody>
      </p:sp>
      <p:sp>
        <p:nvSpPr>
          <p:cNvPr id="58371" name="Rectangle 3"/>
          <p:cNvSpPr>
            <a:spLocks noGrp="1" noChangeArrowheads="1"/>
          </p:cNvSpPr>
          <p:nvPr>
            <p:ph type="body" idx="1"/>
          </p:nvPr>
        </p:nvSpPr>
        <p:spPr/>
        <p:txBody>
          <a:bodyPr/>
          <a:lstStyle/>
          <a:p>
            <a:r>
              <a:rPr lang="en-US" altLang="en-US" dirty="0"/>
              <a:t>The steps in a criminal prosecution include the following:</a:t>
            </a:r>
          </a:p>
          <a:p>
            <a:pPr lvl="1"/>
            <a:r>
              <a:rPr lang="en-US" altLang="en-US" dirty="0"/>
              <a:t>Arrest and initial appearance</a:t>
            </a:r>
          </a:p>
          <a:p>
            <a:pPr lvl="1"/>
            <a:r>
              <a:rPr lang="en-US" altLang="en-US" dirty="0"/>
              <a:t>Preliminary hearing</a:t>
            </a:r>
          </a:p>
          <a:p>
            <a:pPr lvl="1"/>
            <a:r>
              <a:rPr lang="en-US" altLang="en-US" dirty="0"/>
              <a:t>Formal charges</a:t>
            </a:r>
          </a:p>
          <a:p>
            <a:pPr lvl="1"/>
            <a:r>
              <a:rPr lang="en-US" altLang="en-US" dirty="0"/>
              <a:t>Arraignment</a:t>
            </a:r>
          </a:p>
          <a:p>
            <a:pPr lvl="1"/>
            <a:r>
              <a:rPr lang="en-US" altLang="en-US" dirty="0"/>
              <a:t>Trial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E9599A00-C37C-42B3-B7C5-48E4FB323B15}" type="slidenum">
              <a:rPr lang="en-US" altLang="en-US" smtClean="0"/>
              <a:pPr/>
              <a:t>49</a:t>
            </a:fld>
            <a:endParaRPr lang="en-US" altLang="en-US" dirty="0"/>
          </a:p>
        </p:txBody>
      </p:sp>
    </p:spTree>
    <p:extLst>
      <p:ext uri="{BB962C8B-B14F-4D97-AF65-F5344CB8AC3E}">
        <p14:creationId xmlns:p14="http://schemas.microsoft.com/office/powerpoint/2010/main" val="963727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The Federal Court System</a:t>
            </a:r>
          </a:p>
        </p:txBody>
      </p:sp>
      <p:sp>
        <p:nvSpPr>
          <p:cNvPr id="17411" name="Rectangle 3"/>
          <p:cNvSpPr>
            <a:spLocks noGrp="1" noChangeArrowheads="1"/>
          </p:cNvSpPr>
          <p:nvPr>
            <p:ph idx="1"/>
          </p:nvPr>
        </p:nvSpPr>
        <p:spPr/>
        <p:txBody>
          <a:bodyPr/>
          <a:lstStyle/>
          <a:p>
            <a:r>
              <a:rPr lang="en-US" altLang="en-US" dirty="0"/>
              <a:t>Authorized by Article III of the U.S. Constitution, which states, “The Judicial Power of the United States shall be vested in one supreme court, and in such inferior courts as Congress may from time to time ordain and establish”</a:t>
            </a:r>
          </a:p>
          <a:p>
            <a:r>
              <a:rPr lang="en-US" altLang="en-US" dirty="0"/>
              <a:t>Includes the Supreme Court, courts of appeals, and federal district courts</a:t>
            </a:r>
          </a:p>
          <a:p>
            <a:pPr marL="457200" lvl="1"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7539C3A9-BE83-46A9-B60C-5D2454FE3155}" type="slidenum">
              <a:rPr lang="en-US" altLang="en-US" smtClean="0"/>
              <a:pPr/>
              <a:t>5</a:t>
            </a:fld>
            <a:endParaRPr lang="en-US" altLang="en-US" dirty="0"/>
          </a:p>
        </p:txBody>
      </p:sp>
    </p:spTree>
    <p:extLst>
      <p:ext uri="{BB962C8B-B14F-4D97-AF65-F5344CB8AC3E}">
        <p14:creationId xmlns:p14="http://schemas.microsoft.com/office/powerpoint/2010/main" val="2487250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Question</a:t>
            </a:r>
          </a:p>
        </p:txBody>
      </p:sp>
      <p:sp>
        <p:nvSpPr>
          <p:cNvPr id="59395" name="Rectangle 3"/>
          <p:cNvSpPr>
            <a:spLocks noGrp="1" noChangeArrowheads="1"/>
          </p:cNvSpPr>
          <p:nvPr>
            <p:ph type="body" idx="1"/>
          </p:nvPr>
        </p:nvSpPr>
        <p:spPr/>
        <p:txBody>
          <a:bodyPr/>
          <a:lstStyle/>
          <a:p>
            <a:r>
              <a:rPr lang="en-US" altLang="en-US" dirty="0"/>
              <a:t>The court procedure during which the judge decides whether probable cause exists to continue holding the defendant for the crime is called the ___________.</a:t>
            </a:r>
          </a:p>
          <a:p>
            <a:pPr marL="912812" lvl="1" indent="-514350">
              <a:buFont typeface="+mj-lt"/>
              <a:buAutoNum type="alphaUcPeriod"/>
            </a:pPr>
            <a:r>
              <a:rPr lang="en-US" altLang="en-US" dirty="0"/>
              <a:t>Arraignment</a:t>
            </a:r>
          </a:p>
          <a:p>
            <a:pPr marL="912812" lvl="1" indent="-514350">
              <a:buFont typeface="+mj-lt"/>
              <a:buAutoNum type="alphaUcPeriod"/>
            </a:pPr>
            <a:r>
              <a:rPr lang="en-US" altLang="en-US" dirty="0"/>
              <a:t>Indictment</a:t>
            </a:r>
          </a:p>
          <a:p>
            <a:pPr marL="912812" lvl="1" indent="-514350">
              <a:buFont typeface="+mj-lt"/>
              <a:buAutoNum type="alphaUcPeriod"/>
            </a:pPr>
            <a:r>
              <a:rPr lang="en-US" altLang="en-US" dirty="0"/>
              <a:t>Grand jury</a:t>
            </a:r>
          </a:p>
          <a:p>
            <a:pPr marL="912812" lvl="1" indent="-514350">
              <a:buFont typeface="+mj-lt"/>
              <a:buAutoNum type="alphaUcPeriod"/>
            </a:pPr>
            <a:r>
              <a:rPr lang="en-US" altLang="en-US" dirty="0"/>
              <a:t>Preliminary hearing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880671A8-B05B-4DB6-B0FF-4CFD7DF9C664}" type="slidenum">
              <a:rPr lang="en-US" altLang="en-US" smtClean="0"/>
              <a:pPr/>
              <a:t>50</a:t>
            </a:fld>
            <a:endParaRPr lang="en-US" altLang="en-US" dirty="0"/>
          </a:p>
        </p:txBody>
      </p:sp>
    </p:spTree>
    <p:extLst>
      <p:ext uri="{BB962C8B-B14F-4D97-AF65-F5344CB8AC3E}">
        <p14:creationId xmlns:p14="http://schemas.microsoft.com/office/powerpoint/2010/main" val="30877109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Criminal Procedure</a:t>
            </a:r>
          </a:p>
        </p:txBody>
      </p:sp>
      <p:sp>
        <p:nvSpPr>
          <p:cNvPr id="60419" name="Rectangle 3"/>
          <p:cNvSpPr>
            <a:spLocks noGrp="1" noChangeArrowheads="1"/>
          </p:cNvSpPr>
          <p:nvPr>
            <p:ph type="body" idx="1"/>
          </p:nvPr>
        </p:nvSpPr>
        <p:spPr/>
        <p:txBody>
          <a:bodyPr/>
          <a:lstStyle/>
          <a:p>
            <a:r>
              <a:rPr lang="en-US" altLang="en-US" b="1" dirty="0"/>
              <a:t>Preliminary hearing </a:t>
            </a:r>
          </a:p>
          <a:p>
            <a:pPr lvl="1"/>
            <a:r>
              <a:rPr lang="en-US" altLang="en-US" dirty="0"/>
              <a:t>A court procedure during which the judge decides whether probable cause exists to continue holding the defendant for the crime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F33B5068-0DEF-4635-B2DF-375ACA9EE7F6}" type="slidenum">
              <a:rPr lang="en-US" altLang="en-US" smtClean="0"/>
              <a:pPr/>
              <a:t>51</a:t>
            </a:fld>
            <a:endParaRPr lang="en-US" altLang="en-US" dirty="0"/>
          </a:p>
        </p:txBody>
      </p:sp>
    </p:spTree>
    <p:extLst>
      <p:ext uri="{BB962C8B-B14F-4D97-AF65-F5344CB8AC3E}">
        <p14:creationId xmlns:p14="http://schemas.microsoft.com/office/powerpoint/2010/main" val="20691135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Criminal Procedure</a:t>
            </a:r>
          </a:p>
        </p:txBody>
      </p:sp>
      <p:sp>
        <p:nvSpPr>
          <p:cNvPr id="7" name="Content Placeholder 6"/>
          <p:cNvSpPr>
            <a:spLocks noGrp="1"/>
          </p:cNvSpPr>
          <p:nvPr>
            <p:ph sz="half" idx="1"/>
          </p:nvPr>
        </p:nvSpPr>
        <p:spPr/>
        <p:txBody>
          <a:bodyPr>
            <a:normAutofit/>
          </a:bodyPr>
          <a:lstStyle/>
          <a:p>
            <a:r>
              <a:rPr lang="en-US" b="1" dirty="0"/>
              <a:t>Indictment</a:t>
            </a:r>
            <a:r>
              <a:rPr lang="en-US" dirty="0"/>
              <a:t> </a:t>
            </a:r>
          </a:p>
          <a:p>
            <a:pPr lvl="1"/>
            <a:r>
              <a:rPr lang="en-US" dirty="0"/>
              <a:t>Set of formal charges against a defendant issued by a grand jury</a:t>
            </a:r>
          </a:p>
          <a:p>
            <a:r>
              <a:rPr lang="en-US" dirty="0"/>
              <a:t>Grand jury</a:t>
            </a:r>
          </a:p>
          <a:p>
            <a:pPr lvl="1"/>
            <a:r>
              <a:rPr lang="en-US" dirty="0"/>
              <a:t>Citizens who serve as jurors for a specified period of time to review a variety of criminal cases</a:t>
            </a:r>
          </a:p>
        </p:txBody>
      </p:sp>
      <p:sp>
        <p:nvSpPr>
          <p:cNvPr id="8" name="Content Placeholder 7"/>
          <p:cNvSpPr>
            <a:spLocks noGrp="1"/>
          </p:cNvSpPr>
          <p:nvPr>
            <p:ph sz="half" idx="2"/>
          </p:nvPr>
        </p:nvSpPr>
        <p:spPr/>
        <p:txBody>
          <a:bodyPr>
            <a:normAutofit/>
          </a:bodyPr>
          <a:lstStyle/>
          <a:p>
            <a:r>
              <a:rPr lang="en-US" dirty="0"/>
              <a:t>An</a:t>
            </a:r>
            <a:r>
              <a:rPr lang="en-US" b="1" dirty="0"/>
              <a:t> information</a:t>
            </a:r>
          </a:p>
          <a:p>
            <a:pPr lvl="1"/>
            <a:r>
              <a:rPr lang="en-US" dirty="0"/>
              <a:t>Set of formal charges against a defendant drawn up and issued by the prosecutor or district attorney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5F2AE7B4-305B-4944-B245-E1514B700322}" type="slidenum">
              <a:rPr lang="en-US" altLang="en-US" smtClean="0"/>
              <a:pPr/>
              <a:t>52</a:t>
            </a:fld>
            <a:endParaRPr lang="en-US" altLang="en-US" dirty="0"/>
          </a:p>
        </p:txBody>
      </p:sp>
    </p:spTree>
    <p:extLst>
      <p:ext uri="{BB962C8B-B14F-4D97-AF65-F5344CB8AC3E}">
        <p14:creationId xmlns:p14="http://schemas.microsoft.com/office/powerpoint/2010/main" val="1532384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en-US" dirty="0"/>
              <a:t>Criminal Procedure</a:t>
            </a:r>
          </a:p>
        </p:txBody>
      </p:sp>
      <p:sp>
        <p:nvSpPr>
          <p:cNvPr id="62467" name="Rectangle 3"/>
          <p:cNvSpPr>
            <a:spLocks noGrp="1" noChangeArrowheads="1"/>
          </p:cNvSpPr>
          <p:nvPr>
            <p:ph type="body" idx="1"/>
          </p:nvPr>
        </p:nvSpPr>
        <p:spPr/>
        <p:txBody>
          <a:bodyPr/>
          <a:lstStyle/>
          <a:p>
            <a:r>
              <a:rPr lang="en-US" altLang="en-US" b="1" dirty="0"/>
              <a:t>Arraignment </a:t>
            </a:r>
          </a:p>
          <a:p>
            <a:pPr lvl="1"/>
            <a:r>
              <a:rPr lang="en-US" altLang="en-US" dirty="0"/>
              <a:t>A formal court proceeding during which the defendant, after hearing the indictment or information read, pleads either guilty or not guilty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89AF9C24-87E8-4256-85FE-AFD0536E1706}" type="slidenum">
              <a:rPr lang="en-US" altLang="en-US" smtClean="0"/>
              <a:pPr/>
              <a:t>53</a:t>
            </a:fld>
            <a:endParaRPr lang="en-US" altLang="en-US" dirty="0"/>
          </a:p>
        </p:txBody>
      </p:sp>
    </p:spTree>
    <p:extLst>
      <p:ext uri="{BB962C8B-B14F-4D97-AF65-F5344CB8AC3E}">
        <p14:creationId xmlns:p14="http://schemas.microsoft.com/office/powerpoint/2010/main" val="3139594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idx="1"/>
          </p:nvPr>
        </p:nvSpPr>
        <p:spPr>
          <a:xfrm>
            <a:off x="838200" y="1825625"/>
            <a:ext cx="10515600" cy="4351338"/>
          </a:xfrm>
        </p:spPr>
        <p:txBody>
          <a:bodyPr/>
          <a:lstStyle/>
          <a:p>
            <a:r>
              <a:rPr lang="en-US" altLang="en-US" dirty="0"/>
              <a:t>Which jurisdiction gives courts the power to review a case for errors?</a:t>
            </a:r>
          </a:p>
          <a:p>
            <a:pPr marL="912812" lvl="1" indent="-514350">
              <a:buFont typeface="+mj-lt"/>
              <a:buAutoNum type="alphaUcPeriod"/>
            </a:pPr>
            <a:r>
              <a:rPr lang="en-US" altLang="en-US" dirty="0"/>
              <a:t>General jurisdiction</a:t>
            </a:r>
          </a:p>
          <a:p>
            <a:pPr marL="912812" lvl="1" indent="-514350">
              <a:buFont typeface="+mj-lt"/>
              <a:buAutoNum type="alphaUcPeriod"/>
            </a:pPr>
            <a:r>
              <a:rPr lang="en-US" altLang="en-US" dirty="0"/>
              <a:t>Original jurisdiction</a:t>
            </a:r>
          </a:p>
          <a:p>
            <a:pPr marL="912812" lvl="1" indent="-514350">
              <a:buFont typeface="+mj-lt"/>
              <a:buAutoNum type="alphaUcPeriod"/>
            </a:pPr>
            <a:r>
              <a:rPr lang="en-US" altLang="en-US" dirty="0"/>
              <a:t>Appellate jurisdiction</a:t>
            </a:r>
          </a:p>
          <a:p>
            <a:pPr marL="912812" lvl="1" indent="-514350">
              <a:buFont typeface="+mj-lt"/>
              <a:buAutoNum type="alphaUcPeriod"/>
            </a:pPr>
            <a:r>
              <a:rPr lang="en-US" altLang="en-US" dirty="0"/>
              <a:t>Constable jurisdiction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694A29D1-FA7B-4675-BA90-4877EF0648D5}" type="slidenum">
              <a:rPr lang="en-US" altLang="en-US" smtClean="0"/>
              <a:pPr/>
              <a:t>6</a:t>
            </a:fld>
            <a:endParaRPr lang="en-US" altLang="en-US" dirty="0"/>
          </a:p>
        </p:txBody>
      </p:sp>
    </p:spTree>
    <p:extLst>
      <p:ext uri="{BB962C8B-B14F-4D97-AF65-F5344CB8AC3E}">
        <p14:creationId xmlns:p14="http://schemas.microsoft.com/office/powerpoint/2010/main" val="3630758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Court Jurisdiction</a:t>
            </a:r>
          </a:p>
        </p:txBody>
      </p:sp>
      <p:sp>
        <p:nvSpPr>
          <p:cNvPr id="19459" name="Rectangle 3"/>
          <p:cNvSpPr>
            <a:spLocks noGrp="1" noChangeArrowheads="1"/>
          </p:cNvSpPr>
          <p:nvPr>
            <p:ph idx="1"/>
          </p:nvPr>
        </p:nvSpPr>
        <p:spPr/>
        <p:txBody>
          <a:bodyPr/>
          <a:lstStyle/>
          <a:p>
            <a:r>
              <a:rPr lang="en-US" altLang="en-US" b="1" dirty="0"/>
              <a:t>Jurisdiction </a:t>
            </a:r>
          </a:p>
          <a:p>
            <a:pPr lvl="1"/>
            <a:r>
              <a:rPr lang="en-US" altLang="en-US" dirty="0"/>
              <a:t>Authority of a court to hear and decide cases </a:t>
            </a:r>
          </a:p>
          <a:p>
            <a:r>
              <a:rPr lang="en-US" altLang="en-US" b="1" dirty="0"/>
              <a:t>Original jurisdiction </a:t>
            </a:r>
          </a:p>
          <a:p>
            <a:pPr lvl="1"/>
            <a:r>
              <a:rPr lang="en-US" altLang="en-US" dirty="0"/>
              <a:t>Court has the authority to hear a case when it is first brought to court</a:t>
            </a:r>
          </a:p>
          <a:p>
            <a:r>
              <a:rPr lang="en-US" altLang="en-US" b="1" dirty="0"/>
              <a:t>Appellate jurisdiction</a:t>
            </a:r>
          </a:p>
          <a:p>
            <a:pPr lvl="1"/>
            <a:r>
              <a:rPr lang="en-US" altLang="en-US" dirty="0"/>
              <a:t>Courts that have the power to review a case for errors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2ED07414-93B6-4F09-9AB0-51C38CDD5139}" type="slidenum">
              <a:rPr lang="en-US" altLang="en-US" smtClean="0"/>
              <a:pPr/>
              <a:t>7</a:t>
            </a:fld>
            <a:endParaRPr lang="en-US" altLang="en-US" dirty="0"/>
          </a:p>
        </p:txBody>
      </p:sp>
    </p:spTree>
    <p:extLst>
      <p:ext uri="{BB962C8B-B14F-4D97-AF65-F5344CB8AC3E}">
        <p14:creationId xmlns:p14="http://schemas.microsoft.com/office/powerpoint/2010/main" val="329676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Court Jurisdiction</a:t>
            </a:r>
          </a:p>
        </p:txBody>
      </p:sp>
      <p:sp>
        <p:nvSpPr>
          <p:cNvPr id="20483" name="Rectangle 3"/>
          <p:cNvSpPr>
            <a:spLocks noGrp="1" noChangeArrowheads="1"/>
          </p:cNvSpPr>
          <p:nvPr>
            <p:ph idx="1"/>
          </p:nvPr>
        </p:nvSpPr>
        <p:spPr/>
        <p:txBody>
          <a:bodyPr/>
          <a:lstStyle/>
          <a:p>
            <a:r>
              <a:rPr lang="en-US" altLang="en-US" b="1" dirty="0"/>
              <a:t>Plenary review </a:t>
            </a:r>
          </a:p>
          <a:p>
            <a:pPr lvl="1"/>
            <a:r>
              <a:rPr lang="en-US" altLang="en-US" dirty="0"/>
              <a:t>Courts with appellate jurisdiction will be empowered to determine whether the lower courts have made errors of law</a:t>
            </a:r>
          </a:p>
          <a:p>
            <a:pPr marL="0" indent="0">
              <a:buNone/>
            </a:pPr>
            <a:endParaRPr lang="en-US" altLang="en-US" dirty="0"/>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FC5D55E3-B198-4E37-8D6E-860ED2B9C6C2}" type="slidenum">
              <a:rPr lang="en-US" altLang="en-US" smtClean="0"/>
              <a:pPr/>
              <a:t>8</a:t>
            </a:fld>
            <a:endParaRPr lang="en-US" altLang="en-US" dirty="0"/>
          </a:p>
        </p:txBody>
      </p:sp>
    </p:spTree>
    <p:extLst>
      <p:ext uri="{BB962C8B-B14F-4D97-AF65-F5344CB8AC3E}">
        <p14:creationId xmlns:p14="http://schemas.microsoft.com/office/powerpoint/2010/main" val="849390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Court Jurisdiction</a:t>
            </a:r>
          </a:p>
        </p:txBody>
      </p:sp>
      <p:sp>
        <p:nvSpPr>
          <p:cNvPr id="21507" name="Rectangle 3"/>
          <p:cNvSpPr>
            <a:spLocks noGrp="1" noChangeArrowheads="1"/>
          </p:cNvSpPr>
          <p:nvPr>
            <p:ph type="body" idx="1"/>
          </p:nvPr>
        </p:nvSpPr>
        <p:spPr/>
        <p:txBody>
          <a:bodyPr/>
          <a:lstStyle/>
          <a:p>
            <a:r>
              <a:rPr lang="en-US" altLang="en-US" b="1" dirty="0"/>
              <a:t>General jurisdiction </a:t>
            </a:r>
          </a:p>
          <a:p>
            <a:pPr lvl="1"/>
            <a:r>
              <a:rPr lang="en-US" altLang="en-US" dirty="0"/>
              <a:t>Courts with the power to hear any type of case</a:t>
            </a:r>
          </a:p>
          <a:p>
            <a:r>
              <a:rPr lang="en-US" altLang="en-US" b="1" dirty="0"/>
              <a:t>Special jurisdiction </a:t>
            </a:r>
          </a:p>
          <a:p>
            <a:pPr lvl="1"/>
            <a:r>
              <a:rPr lang="en-US" altLang="en-US" dirty="0"/>
              <a:t>Courts with the power to hear only certain types of cases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a:t>
            </a:r>
            <a:fld id="{2D9BA3E6-4B80-40FD-BA2F-75C1110DC037}" type="slidenum">
              <a:rPr lang="en-US" altLang="en-US" smtClean="0"/>
              <a:pPr/>
              <a:t>9</a:t>
            </a:fld>
            <a:endParaRPr lang="en-US" altLang="en-US" dirty="0"/>
          </a:p>
        </p:txBody>
      </p:sp>
    </p:spTree>
    <p:extLst>
      <p:ext uri="{BB962C8B-B14F-4D97-AF65-F5344CB8AC3E}">
        <p14:creationId xmlns:p14="http://schemas.microsoft.com/office/powerpoint/2010/main" val="2222743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7A8A2D-5DB3-464E-9016-56225EA432A2}">
  <ds:schemaRefs>
    <ds:schemaRef ds:uri="http://schemas.microsoft.com/sharepoint/v3/contenttype/forms"/>
  </ds:schemaRefs>
</ds:datastoreItem>
</file>

<file path=customXml/itemProps2.xml><?xml version="1.0" encoding="utf-8"?>
<ds:datastoreItem xmlns:ds="http://schemas.openxmlformats.org/officeDocument/2006/customXml" ds:itemID="{9D216A67-3DCC-4680-9809-F3D720B3C1D6}">
  <ds:schemaRefs>
    <ds:schemaRef ds:uri="http://www.w3.org/XML/1998/namespace"/>
    <ds:schemaRef ds:uri="http://schemas.microsoft.com/office/infopath/2007/PartnerControls"/>
    <ds:schemaRef ds:uri="3b891efd-a537-4e57-a9a6-7bde74ae8a20"/>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aa4f5ada-9d1d-46d6-b705-f2cf90d05a91"/>
    <ds:schemaRef ds:uri="http://purl.org/dc/dcmitype/"/>
  </ds:schemaRefs>
</ds:datastoreItem>
</file>

<file path=customXml/itemProps3.xml><?xml version="1.0" encoding="utf-8"?>
<ds:datastoreItem xmlns:ds="http://schemas.openxmlformats.org/officeDocument/2006/customXml" ds:itemID="{285C7896-BCCE-40DA-A2B3-3ACE18CE6B18}"/>
</file>

<file path=docProps/app.xml><?xml version="1.0" encoding="utf-8"?>
<Properties xmlns="http://schemas.openxmlformats.org/officeDocument/2006/extended-properties" xmlns:vt="http://schemas.openxmlformats.org/officeDocument/2006/docPropsVTypes">
  <TotalTime>2158</TotalTime>
  <Words>4752</Words>
  <Application>Microsoft Office PowerPoint</Application>
  <PresentationFormat>Widescreen</PresentationFormat>
  <Paragraphs>447</Paragraphs>
  <Slides>53</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Arial</vt:lpstr>
      <vt:lpstr>Calibri</vt:lpstr>
      <vt:lpstr>Calibri Light</vt:lpstr>
      <vt:lpstr>Wingdings</vt:lpstr>
      <vt:lpstr>Wingdings 3</vt:lpstr>
      <vt:lpstr>Office Theme</vt:lpstr>
      <vt:lpstr>The Judicial Process  and Cyber-Procedure</vt:lpstr>
      <vt:lpstr>Learning Objectives</vt:lpstr>
      <vt:lpstr>Learning Objectives</vt:lpstr>
      <vt:lpstr>The Court System</vt:lpstr>
      <vt:lpstr>The Federal Court System</vt:lpstr>
      <vt:lpstr>Question</vt:lpstr>
      <vt:lpstr>Court Jurisdiction</vt:lpstr>
      <vt:lpstr>Court Jurisdiction</vt:lpstr>
      <vt:lpstr>Court Jurisdiction</vt:lpstr>
      <vt:lpstr>Court Jurisdiction</vt:lpstr>
      <vt:lpstr>Court Jurisdiction</vt:lpstr>
      <vt:lpstr>Court Jurisdiction</vt:lpstr>
      <vt:lpstr>Court Jurisdiction</vt:lpstr>
      <vt:lpstr>Court Jurisdiction</vt:lpstr>
      <vt:lpstr>U.S. Court of Appeals</vt:lpstr>
      <vt:lpstr>The Thirteen Federal Judicial Circuits</vt:lpstr>
      <vt:lpstr>Question</vt:lpstr>
      <vt:lpstr>The U.S. Supreme Court</vt:lpstr>
      <vt:lpstr>Question</vt:lpstr>
      <vt:lpstr>The U.S. Supreme Court</vt:lpstr>
      <vt:lpstr>Federal and State Courts Systems</vt:lpstr>
      <vt:lpstr>State Court Systems</vt:lpstr>
      <vt:lpstr>State Court Systems</vt:lpstr>
      <vt:lpstr>Civil Procedure</vt:lpstr>
      <vt:lpstr>Civil Procedure</vt:lpstr>
      <vt:lpstr>Civil Procedure</vt:lpstr>
      <vt:lpstr>Civil Procedure</vt:lpstr>
      <vt:lpstr>Civil Procedure</vt:lpstr>
      <vt:lpstr>Civil Procedure</vt:lpstr>
      <vt:lpstr>Civil Procedure</vt:lpstr>
      <vt:lpstr>Civil Procedure</vt:lpstr>
      <vt:lpstr>Civil Procedure</vt:lpstr>
      <vt:lpstr>Civil Procedure</vt:lpstr>
      <vt:lpstr>Civil Procedure</vt:lpstr>
      <vt:lpstr>The Pretrial Stage</vt:lpstr>
      <vt:lpstr>The Pretrial Stage</vt:lpstr>
      <vt:lpstr>Question</vt:lpstr>
      <vt:lpstr>The Pretrial Stage</vt:lpstr>
      <vt:lpstr>The Civil Trial</vt:lpstr>
      <vt:lpstr>The Civil Trial</vt:lpstr>
      <vt:lpstr>The Civil Trial</vt:lpstr>
      <vt:lpstr>The Civil Trial</vt:lpstr>
      <vt:lpstr>The Civil Trial</vt:lpstr>
      <vt:lpstr>Execution of the Judgment</vt:lpstr>
      <vt:lpstr>Question</vt:lpstr>
      <vt:lpstr>Cyber-Procedure</vt:lpstr>
      <vt:lpstr>Cyber-Procedure</vt:lpstr>
      <vt:lpstr>Cyber-Discovery</vt:lpstr>
      <vt:lpstr>Criminal Procedure</vt:lpstr>
      <vt:lpstr>Question</vt:lpstr>
      <vt:lpstr>Criminal Procedure</vt:lpstr>
      <vt:lpstr>Criminal Procedure</vt:lpstr>
      <vt:lpstr>Criminal Procedure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284</cp:revision>
  <dcterms:created xsi:type="dcterms:W3CDTF">2015-07-14T20:11:18Z</dcterms:created>
  <dcterms:modified xsi:type="dcterms:W3CDTF">2018-11-27T03:24:56Z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