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4"/>
  </p:notesMasterIdLst>
  <p:sldIdLst>
    <p:sldId id="259" r:id="rId5"/>
    <p:sldId id="260" r:id="rId6"/>
    <p:sldId id="261" r:id="rId7"/>
    <p:sldId id="262" r:id="rId8"/>
    <p:sldId id="263" r:id="rId9"/>
    <p:sldId id="264" r:id="rId10"/>
    <p:sldId id="265" r:id="rId11"/>
    <p:sldId id="295" r:id="rId12"/>
    <p:sldId id="296" r:id="rId13"/>
    <p:sldId id="297" r:id="rId14"/>
    <p:sldId id="298" r:id="rId15"/>
    <p:sldId id="266" r:id="rId16"/>
    <p:sldId id="267" r:id="rId17"/>
    <p:sldId id="268" r:id="rId18"/>
    <p:sldId id="269" r:id="rId19"/>
    <p:sldId id="270" r:id="rId20"/>
    <p:sldId id="271" r:id="rId21"/>
    <p:sldId id="294" r:id="rId22"/>
    <p:sldId id="273" r:id="rId23"/>
    <p:sldId id="274" r:id="rId24"/>
    <p:sldId id="275" r:id="rId25"/>
    <p:sldId id="300" r:id="rId26"/>
    <p:sldId id="299" r:id="rId27"/>
    <p:sldId id="301" r:id="rId28"/>
    <p:sldId id="302" r:id="rId29"/>
    <p:sldId id="303" r:id="rId30"/>
    <p:sldId id="305"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306" r:id="rId46"/>
    <p:sldId id="307" r:id="rId47"/>
    <p:sldId id="308" r:id="rId48"/>
    <p:sldId id="292" r:id="rId49"/>
    <p:sldId id="293" r:id="rId50"/>
    <p:sldId id="309" r:id="rId51"/>
    <p:sldId id="311" r:id="rId52"/>
    <p:sldId id="310"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havana Balaji" initials="BB" lastIdx="1" clrIdx="0">
    <p:extLst>
      <p:ext uri="{19B8F6BF-5375-455C-9EA6-DF929625EA0E}">
        <p15:presenceInfo xmlns:p15="http://schemas.microsoft.com/office/powerpoint/2012/main" userId="Bhavana Balaj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74" autoAdjust="0"/>
    <p:restoredTop sz="81765" autoAdjust="0"/>
  </p:normalViewPr>
  <p:slideViewPr>
    <p:cSldViewPr snapToGrid="0">
      <p:cViewPr varScale="1">
        <p:scale>
          <a:sx n="52" d="100"/>
          <a:sy n="52" d="100"/>
        </p:scale>
        <p:origin x="1374" y="48"/>
      </p:cViewPr>
      <p:guideLst>
        <p:guide orient="horz" pos="2160"/>
        <p:guide pos="3840"/>
      </p:guideLst>
    </p:cSldViewPr>
  </p:slideViewPr>
  <p:outlineViewPr>
    <p:cViewPr>
      <p:scale>
        <a:sx n="33" d="100"/>
        <a:sy n="33" d="100"/>
      </p:scale>
      <p:origin x="0" y="-21384"/>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11/26/2018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6AF57E-0378-4BC5-8C4D-2593CDE3EA51}" type="slidenum">
              <a:rPr lang="en-US" altLang="en-US"/>
              <a:pPr eaLnBrk="1" hangingPunct="1"/>
              <a:t>4</a:t>
            </a:fld>
            <a:endParaRPr lang="en-US" altLang="en-US" dirty="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r>
              <a:rPr lang="en-US" altLang="en-US" b="1" dirty="0">
                <a:latin typeface="Arial" panose="020B0604020202020204" pitchFamily="34" charset="0"/>
              </a:rPr>
              <a:t>Cross-Cultural Notes</a:t>
            </a:r>
          </a:p>
          <a:p>
            <a:r>
              <a:rPr lang="en-US" altLang="en-US" dirty="0">
                <a:latin typeface="Arial" panose="020B0604020202020204" pitchFamily="34" charset="0"/>
              </a:rPr>
              <a:t>Legal systems in many Latin American countries have been shaped by the colonial history of the region. Since gaining independence, Brazil, Mexico, Venezuela, and Argentina, for example, have each retained a strong centralized government that is molded after colonial rule. Claiming to be democratic, these governments, like their colonial predecessors, often disregard or change the law when it becomes inconvenient.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79998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core theory of inherent executive power, which is sometimes referred to as the stewardship theory, was first promoted by Alexander Hamilton who, as noted earlier, simply looked at the wording of the first lines of Articles I and II and concluded that the authority of the president was not limited to the content of the article but, instead, included anything that any other national leader could do.</a:t>
            </a:r>
          </a:p>
          <a:p>
            <a:r>
              <a:rPr lang="en-US" dirty="0"/>
              <a:t>The core theory of delegated powers was promoted by William H. Taft, who refused to believe that the chief executive held any “undefined residuum” of authority.</a:t>
            </a:r>
          </a:p>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25</a:t>
            </a:fld>
            <a:endParaRPr lang="en-US" dirty="0"/>
          </a:p>
        </p:txBody>
      </p:sp>
    </p:spTree>
    <p:extLst>
      <p:ext uri="{BB962C8B-B14F-4D97-AF65-F5344CB8AC3E}">
        <p14:creationId xmlns:p14="http://schemas.microsoft.com/office/powerpoint/2010/main" val="1590081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interstitial theory of executive power promotes the idea that the president is free to act only so long as his actions do not violate the central principle of the separation of powers. Thus, the president cannot issue an executive order that would do something that Congress or the courts have the expressed or implied exclusive power to do.</a:t>
            </a:r>
          </a:p>
          <a:p>
            <a:r>
              <a:rPr lang="en-US" dirty="0"/>
              <a:t>The theory of legislative limited power says that the president can do anything that has not been specifically and expressly curtailed by the Constitution or by Congress in a statute fashioned to have that effect.</a:t>
            </a:r>
          </a:p>
        </p:txBody>
      </p:sp>
      <p:sp>
        <p:nvSpPr>
          <p:cNvPr id="4" name="Slide Number Placeholder 3"/>
          <p:cNvSpPr>
            <a:spLocks noGrp="1"/>
          </p:cNvSpPr>
          <p:nvPr>
            <p:ph type="sldNum" sz="quarter" idx="5"/>
          </p:nvPr>
        </p:nvSpPr>
        <p:spPr/>
        <p:txBody>
          <a:bodyPr/>
          <a:lstStyle/>
          <a:p>
            <a:fld id="{5B1CC8F4-5623-496C-8F2C-A5D22BD68D8F}" type="slidenum">
              <a:rPr lang="en-US" smtClean="0"/>
              <a:t>26</a:t>
            </a:fld>
            <a:endParaRPr lang="en-US" dirty="0"/>
          </a:p>
        </p:txBody>
      </p:sp>
    </p:spTree>
    <p:extLst>
      <p:ext uri="{BB962C8B-B14F-4D97-AF65-F5344CB8AC3E}">
        <p14:creationId xmlns:p14="http://schemas.microsoft.com/office/powerpoint/2010/main" val="23653559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prove that it has </a:t>
            </a:r>
            <a:r>
              <a:rPr lang="en-US" b="0" dirty="0"/>
              <a:t>standing to sue</a:t>
            </a:r>
            <a:r>
              <a:rPr lang="en-US" dirty="0"/>
              <a:t>, a plaintiff—that is, the party initiating the lawsuit—must demonstrate that it will suffer direct injuries should the executive order remain in effect.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challenger must also demonstrate to the satisfaction of the court that it has sufficient grounds upon which to bring the action. In the case of an executive order, this means that the plaintiff must demonstrate that the president issued the executive without proper authority to do so or that he abused his power in issuing the order. </a:t>
            </a:r>
            <a:endParaRPr lang="en-US" dirty="0"/>
          </a:p>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27</a:t>
            </a:fld>
            <a:endParaRPr lang="en-US" dirty="0"/>
          </a:p>
        </p:txBody>
      </p:sp>
    </p:spTree>
    <p:extLst>
      <p:ext uri="{BB962C8B-B14F-4D97-AF65-F5344CB8AC3E}">
        <p14:creationId xmlns:p14="http://schemas.microsoft.com/office/powerpoint/2010/main" val="15662172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4316F4-67F7-4D5B-B7DD-C1E30CA59516}" type="slidenum">
              <a:rPr lang="en-US" altLang="en-US"/>
              <a:pPr eaLnBrk="1" hangingPunct="1"/>
              <a:t>29</a:t>
            </a:fld>
            <a:endParaRPr lang="en-US" alt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r>
              <a:rPr lang="en-US" altLang="en-US" dirty="0">
                <a:latin typeface="Arial" panose="020B0604020202020204" pitchFamily="34" charset="0"/>
              </a:rPr>
              <a:t>The word </a:t>
            </a:r>
            <a:r>
              <a:rPr lang="en-US" altLang="en-US" i="1" dirty="0">
                <a:latin typeface="Arial" panose="020B0604020202020204" pitchFamily="34" charset="0"/>
              </a:rPr>
              <a:t>code </a:t>
            </a:r>
            <a:r>
              <a:rPr lang="en-US" altLang="en-US" dirty="0">
                <a:latin typeface="Arial" panose="020B0604020202020204" pitchFamily="34" charset="0"/>
              </a:rPr>
              <a:t>comes from the Latin </a:t>
            </a:r>
            <a:r>
              <a:rPr lang="en-US" altLang="en-US" i="1" dirty="0">
                <a:latin typeface="Arial" panose="020B0604020202020204" pitchFamily="34" charset="0"/>
              </a:rPr>
              <a:t>codex, </a:t>
            </a:r>
            <a:r>
              <a:rPr lang="en-US" altLang="en-US" dirty="0">
                <a:latin typeface="Arial" panose="020B0604020202020204" pitchFamily="34" charset="0"/>
              </a:rPr>
              <a:t>referring to the trunk of a tree. In ancient times, laws were carved into wooden tablets made from tree trunks.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884369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ULC is composed of commissioners that come from every state, the District of Columbia, Puerto Rico, and the Virgin Islands. These commissioners are usually selected by the governor. Most of the commissioners serve for a term of years set by the state.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30</a:t>
            </a:fld>
            <a:endParaRPr lang="en-US" dirty="0"/>
          </a:p>
        </p:txBody>
      </p:sp>
    </p:spTree>
    <p:extLst>
      <p:ext uri="{BB962C8B-B14F-4D97-AF65-F5344CB8AC3E}">
        <p14:creationId xmlns:p14="http://schemas.microsoft.com/office/powerpoint/2010/main" val="3714215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2910EA6-05C7-4CB3-8913-18E7F8FA73D4}" type="slidenum">
              <a:rPr lang="en-US" altLang="en-US"/>
              <a:pPr eaLnBrk="1" hangingPunct="1"/>
              <a:t>31</a:t>
            </a:fld>
            <a:endParaRPr lang="en-US" alt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The Uniform Commercial Code – UCC. See the next slide.</a:t>
            </a:r>
          </a:p>
        </p:txBody>
      </p:sp>
    </p:spTree>
    <p:extLst>
      <p:ext uri="{BB962C8B-B14F-4D97-AF65-F5344CB8AC3E}">
        <p14:creationId xmlns:p14="http://schemas.microsoft.com/office/powerpoint/2010/main" val="24465881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4491044-DAB1-451D-8FB3-DA29216FCB8B}" type="slidenum">
              <a:rPr lang="en-US" altLang="en-US"/>
              <a:pPr eaLnBrk="1" hangingPunct="1"/>
              <a:t>35</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One of medieval common law’s most important contributions to modern times is the concept of the supremacy of law. Under common law, no ruler or government agency had the authority to overturn the decisions of the past, thus limiting their powers. Today, economics and social justice are protected by courts that look to precedent rather than solely to statutes.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65547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19AF6B7-0C0A-4C49-B2A5-A332BBFE697C}" type="slidenum">
              <a:rPr lang="en-US" altLang="en-US"/>
              <a:pPr eaLnBrk="1" hangingPunct="1"/>
              <a:t>36</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persuasive precedent. See the next slide.</a:t>
            </a:r>
          </a:p>
        </p:txBody>
      </p:sp>
    </p:spTree>
    <p:extLst>
      <p:ext uri="{BB962C8B-B14F-4D97-AF65-F5344CB8AC3E}">
        <p14:creationId xmlns:p14="http://schemas.microsoft.com/office/powerpoint/2010/main" val="42886273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178A8BA-DB67-488A-BD4C-6F00D6CFD7FE}" type="slidenum">
              <a:rPr lang="en-US" altLang="en-US"/>
              <a:pPr eaLnBrk="1" hangingPunct="1"/>
              <a:t>37</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r>
              <a:rPr lang="en-US" altLang="en-US" b="1" dirty="0">
                <a:latin typeface="Arial" panose="020B0604020202020204" pitchFamily="34" charset="0"/>
              </a:rPr>
              <a:t>Related Cases</a:t>
            </a:r>
          </a:p>
          <a:p>
            <a:r>
              <a:rPr lang="en-US" altLang="en-US" dirty="0">
                <a:latin typeface="Arial" panose="020B0604020202020204" pitchFamily="34" charset="0"/>
              </a:rPr>
              <a:t>The Supreme Court in </a:t>
            </a:r>
            <a:r>
              <a:rPr lang="en-US" altLang="en-US" i="1" dirty="0">
                <a:latin typeface="Arial" panose="020B0604020202020204" pitchFamily="34" charset="0"/>
              </a:rPr>
              <a:t>Roe v. Wade </a:t>
            </a:r>
            <a:r>
              <a:rPr lang="en-US" altLang="en-US" dirty="0">
                <a:latin typeface="Arial" panose="020B0604020202020204" pitchFamily="34" charset="0"/>
              </a:rPr>
              <a:t>(93 S. Ct. 705) used previous decisions to find the constitutional right to privacy involving the right to abortions. First the Court decided a person has a right to choose whom to marry, then it ruled on a person’s right to birth control, and then a person’s right to procreate. From this precedent, the Court found the right to privacy.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4514359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CC3AE6F-4AC8-4218-A3C2-6503FBB628E5}" type="slidenum">
              <a:rPr lang="en-US" altLang="en-US"/>
              <a:pPr eaLnBrk="1" hangingPunct="1"/>
              <a:t>39</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judicial review. See the next slide.</a:t>
            </a:r>
          </a:p>
        </p:txBody>
      </p:sp>
    </p:spTree>
    <p:extLst>
      <p:ext uri="{BB962C8B-B14F-4D97-AF65-F5344CB8AC3E}">
        <p14:creationId xmlns:p14="http://schemas.microsoft.com/office/powerpoint/2010/main" val="3249818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10</a:t>
            </a:fld>
            <a:endParaRPr lang="en-US" dirty="0"/>
          </a:p>
        </p:txBody>
      </p:sp>
    </p:spTree>
    <p:extLst>
      <p:ext uri="{BB962C8B-B14F-4D97-AF65-F5344CB8AC3E}">
        <p14:creationId xmlns:p14="http://schemas.microsoft.com/office/powerpoint/2010/main" val="34317983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Examples of </a:t>
            </a:r>
            <a:r>
              <a:rPr lang="en-US" b="1" dirty="0"/>
              <a:t>executive agencies </a:t>
            </a:r>
            <a:r>
              <a:rPr lang="en-US" b="0" dirty="0"/>
              <a:t>are </a:t>
            </a:r>
            <a:r>
              <a:rPr lang="en-US" sz="1200" b="0" i="0" u="none" strike="noStrike" kern="1200" baseline="0" dirty="0">
                <a:solidFill>
                  <a:schemeClr val="tx1"/>
                </a:solidFill>
                <a:latin typeface="+mn-lt"/>
                <a:ea typeface="+mn-ea"/>
                <a:cs typeface="+mn-cs"/>
              </a:rPr>
              <a:t>departments such as the State Department, the Department of Justice, the Department of Human Services, and so 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theory behind the establishment of </a:t>
            </a:r>
            <a:r>
              <a:rPr lang="en-US" sz="1200" b="1" i="0" u="none" strike="noStrike" kern="1200" baseline="0" dirty="0">
                <a:solidFill>
                  <a:schemeClr val="tx1"/>
                </a:solidFill>
                <a:latin typeface="+mn-lt"/>
                <a:ea typeface="+mn-ea"/>
                <a:cs typeface="+mn-cs"/>
              </a:rPr>
              <a:t>independent agencies </a:t>
            </a:r>
            <a:r>
              <a:rPr lang="en-US" sz="1200" b="0" i="0" u="none" strike="noStrike" kern="1200" baseline="0" dirty="0">
                <a:solidFill>
                  <a:schemeClr val="tx1"/>
                </a:solidFill>
                <a:latin typeface="+mn-lt"/>
                <a:ea typeface="+mn-ea"/>
                <a:cs typeface="+mn-cs"/>
              </a:rPr>
              <a:t>is the ability of Congress to distribute its power beyond its original mission. Such agencies are often run by a team of people who are generally referred to as a commission or board.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42</a:t>
            </a:fld>
            <a:endParaRPr lang="en-US" dirty="0"/>
          </a:p>
        </p:txBody>
      </p:sp>
    </p:spTree>
    <p:extLst>
      <p:ext uri="{BB962C8B-B14F-4D97-AF65-F5344CB8AC3E}">
        <p14:creationId xmlns:p14="http://schemas.microsoft.com/office/powerpoint/2010/main" val="30745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Administrative agencies are responsible for </a:t>
            </a:r>
            <a:r>
              <a:rPr lang="en-US" sz="1200" b="0" i="0" u="none" strike="noStrike" kern="1200" baseline="0" dirty="0">
                <a:solidFill>
                  <a:schemeClr val="tx1"/>
                </a:solidFill>
                <a:latin typeface="+mn-lt"/>
                <a:ea typeface="+mn-ea"/>
                <a:cs typeface="+mn-cs"/>
              </a:rPr>
              <a:t>making the rules, enforcing the rules, and interpreting the rules.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43</a:t>
            </a:fld>
            <a:endParaRPr lang="en-US" dirty="0"/>
          </a:p>
        </p:txBody>
      </p:sp>
    </p:spTree>
    <p:extLst>
      <p:ext uri="{BB962C8B-B14F-4D97-AF65-F5344CB8AC3E}">
        <p14:creationId xmlns:p14="http://schemas.microsoft.com/office/powerpoint/2010/main" val="32430741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69E5E3D-9F50-4E4B-AB74-1DA0300E5AF3}" type="slidenum">
              <a:rPr lang="en-US" altLang="en-US"/>
              <a:pPr eaLnBrk="1" hangingPunct="1"/>
              <a:t>45</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Federal Register. See the next slide.</a:t>
            </a:r>
          </a:p>
        </p:txBody>
      </p:sp>
    </p:spTree>
    <p:extLst>
      <p:ext uri="{BB962C8B-B14F-4D97-AF65-F5344CB8AC3E}">
        <p14:creationId xmlns:p14="http://schemas.microsoft.com/office/powerpoint/2010/main" val="12337217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Most of the documents included within the Federal Register are directly related to the agencies. Those subdivisions devoted to the agencies include a section on rules and regulations, one on proposed rules, and one on notices of hearings, meetings, application deadlines, and administrative orders. There is also a section devoted to presidential orders and proclamations. Once a rule is finalized, it is included in the </a:t>
            </a:r>
            <a:r>
              <a:rPr lang="en-US" sz="1200" b="1" i="0" u="none" strike="noStrike" kern="1200" baseline="0" dirty="0">
                <a:solidFill>
                  <a:schemeClr val="tx1"/>
                </a:solidFill>
                <a:latin typeface="+mn-lt"/>
                <a:ea typeface="+mn-ea"/>
                <a:cs typeface="+mn-cs"/>
              </a:rPr>
              <a:t>Code of Federal Regulations (CFR)</a:t>
            </a:r>
            <a:r>
              <a:rPr lang="en-US" sz="1200" b="0" i="0" u="none" strike="noStrike" kern="1200" baseline="0" dirty="0">
                <a:solidFill>
                  <a:schemeClr val="tx1"/>
                </a:solidFill>
                <a:latin typeface="+mn-lt"/>
                <a:ea typeface="+mn-ea"/>
                <a:cs typeface="+mn-cs"/>
              </a:rPr>
              <a:t>, which is updated each year.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46</a:t>
            </a:fld>
            <a:endParaRPr lang="en-US" dirty="0"/>
          </a:p>
        </p:txBody>
      </p:sp>
    </p:spTree>
    <p:extLst>
      <p:ext uri="{BB962C8B-B14F-4D97-AF65-F5344CB8AC3E}">
        <p14:creationId xmlns:p14="http://schemas.microsoft.com/office/powerpoint/2010/main" val="4210174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Removing, weakening, or diverting the attention of the Deep State players can be done in a number of ways. One way is to minimize the power of the bureaucracy by turning over certain governmental operations to private corporations. This technique has been used to privatize security operations, intelligence-gathering protocols, social service programs, prison operations, and so on. Turning over these operations to profit-making contractors takes sensitive data out of the hands of Deep State activists, minimizes the likelihood that confidential data will be leaked, lessens the prevalence of filing “mistakes,” and curtails the continuous revelation of sensitive information. Another related technique is to replace bureaucratic hiring, firing, evaluation, and promotion protocols with for-profit corporate protocols.</a:t>
            </a:r>
          </a:p>
        </p:txBody>
      </p:sp>
      <p:sp>
        <p:nvSpPr>
          <p:cNvPr id="4" name="Slide Number Placeholder 3"/>
          <p:cNvSpPr>
            <a:spLocks noGrp="1"/>
          </p:cNvSpPr>
          <p:nvPr>
            <p:ph type="sldNum" sz="quarter" idx="5"/>
          </p:nvPr>
        </p:nvSpPr>
        <p:spPr/>
        <p:txBody>
          <a:bodyPr/>
          <a:lstStyle/>
          <a:p>
            <a:fld id="{5B1CC8F4-5623-496C-8F2C-A5D22BD68D8F}" type="slidenum">
              <a:rPr lang="en-US" smtClean="0"/>
              <a:t>49</a:t>
            </a:fld>
            <a:endParaRPr lang="en-US" dirty="0"/>
          </a:p>
        </p:txBody>
      </p:sp>
    </p:spTree>
    <p:extLst>
      <p:ext uri="{BB962C8B-B14F-4D97-AF65-F5344CB8AC3E}">
        <p14:creationId xmlns:p14="http://schemas.microsoft.com/office/powerpoint/2010/main" val="26896084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0871AD2-0651-4910-ADA4-1D9E7279240B}" type="slidenum">
              <a:rPr lang="en-US" altLang="en-US"/>
              <a:pPr eaLnBrk="1" hangingPunct="1"/>
              <a:t>12</a:t>
            </a:fld>
            <a:endParaRPr lang="en-US" altLang="en-US" dirty="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Under the Articles of Confederation, the official name of the country was the United States of America.</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912627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EA2A9D0-E098-461E-AE72-8466C4DFCA5B}" type="slidenum">
              <a:rPr lang="en-US" altLang="en-US"/>
              <a:pPr eaLnBrk="1" hangingPunct="1"/>
              <a:t>13</a:t>
            </a:fld>
            <a:endParaRPr lang="en-US" altLang="en-US" dirty="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Article XI of the Articles of Confederation provided for the direct admission of Canada to the confederation. Congress retained control over the admission of any other colony by requiring a super majority vote of nine states.</a:t>
            </a:r>
          </a:p>
        </p:txBody>
      </p:sp>
    </p:spTree>
    <p:extLst>
      <p:ext uri="{BB962C8B-B14F-4D97-AF65-F5344CB8AC3E}">
        <p14:creationId xmlns:p14="http://schemas.microsoft.com/office/powerpoint/2010/main" val="15808784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30D3F4B-39E2-4AC1-BD30-5B314A008168}" type="slidenum">
              <a:rPr lang="en-US" altLang="en-US"/>
              <a:pPr eaLnBrk="1" hangingPunct="1"/>
              <a:t>14</a:t>
            </a:fld>
            <a:endParaRPr lang="en-US" altLang="en-US" dirty="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r>
              <a:rPr lang="en-US" altLang="en-US" b="1" dirty="0">
                <a:latin typeface="Arial" panose="020B0604020202020204" pitchFamily="34" charset="0"/>
              </a:rPr>
              <a:t>Further Reading </a:t>
            </a:r>
          </a:p>
          <a:p>
            <a:r>
              <a:rPr lang="en-US" altLang="en-US" dirty="0">
                <a:latin typeface="Arial" panose="020B0604020202020204" pitchFamily="34" charset="0"/>
              </a:rPr>
              <a:t>A very practical work on the U.S. Constitution is </a:t>
            </a:r>
            <a:r>
              <a:rPr lang="en-US" altLang="en-US" i="1" dirty="0">
                <a:latin typeface="Arial" panose="020B0604020202020204" pitchFamily="34" charset="0"/>
              </a:rPr>
              <a:t>The Constitution of the United States with the Declaration of Independence and the Articles of Confederation </a:t>
            </a:r>
            <a:r>
              <a:rPr lang="en-US" altLang="en-US" dirty="0">
                <a:latin typeface="Arial" panose="020B0604020202020204" pitchFamily="34" charset="0"/>
              </a:rPr>
              <a:t>by R. B. Bernstein (New York: Barnes and Noble, 2002). Another book that discusses such concepts as the separation of powers in its original form is </a:t>
            </a:r>
            <a:r>
              <a:rPr lang="en-US" altLang="en-US" i="1" dirty="0">
                <a:latin typeface="Arial" panose="020B0604020202020204" pitchFamily="34" charset="0"/>
              </a:rPr>
              <a:t>The Second Treatise of Government </a:t>
            </a:r>
            <a:r>
              <a:rPr lang="en-US" altLang="en-US" dirty="0">
                <a:latin typeface="Arial" panose="020B0604020202020204" pitchFamily="34" charset="0"/>
              </a:rPr>
              <a:t>by John Locke (Mineola, NY: Dover, 2002).</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71544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E793158-CF20-4AF1-8CFA-CE2A6D36A9B9}" type="slidenum">
              <a:rPr lang="en-US" altLang="en-US"/>
              <a:pPr eaLnBrk="1" hangingPunct="1"/>
              <a:t>15</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amendments. See the next slide.</a:t>
            </a:r>
          </a:p>
        </p:txBody>
      </p:sp>
    </p:spTree>
    <p:extLst>
      <p:ext uri="{BB962C8B-B14F-4D97-AF65-F5344CB8AC3E}">
        <p14:creationId xmlns:p14="http://schemas.microsoft.com/office/powerpoint/2010/main" val="1069866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A8496BB-BA3B-4430-92BF-0455F5EDC6B6}" type="slidenum">
              <a:rPr lang="en-US" altLang="en-US"/>
              <a:pPr eaLnBrk="1" hangingPunct="1"/>
              <a:t>19</a:t>
            </a:fld>
            <a:endParaRPr lang="en-US" alt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r>
              <a:rPr lang="en-US" altLang="en-US" b="1" dirty="0">
                <a:latin typeface="Arial" panose="020B0604020202020204" pitchFamily="34" charset="0"/>
              </a:rPr>
              <a:t>State Variations </a:t>
            </a:r>
          </a:p>
          <a:p>
            <a:r>
              <a:rPr lang="en-US" altLang="en-US" dirty="0">
                <a:latin typeface="Arial" panose="020B0604020202020204" pitchFamily="34" charset="0"/>
              </a:rPr>
              <a:t>California’s constitution has been amended over 350 times. The constitution of each state may be reviewed at http://www.findlaw.com/llstate-gov/indexconst.html.</a:t>
            </a:r>
          </a:p>
          <a:p>
            <a:r>
              <a:rPr lang="en-US" altLang="en-US" dirty="0">
                <a:latin typeface="Arial" panose="020B0604020202020204" pitchFamily="34" charset="0"/>
              </a:rPr>
              <a:t>Nebraska is the only state with a unicameral (one-house) legislature. Other states are considering changing to a unicameral system. A citizen’s group in Minnesota is advocating that the state adopt a unicameral legislature to be more open, responsive, accountable, and effective.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9466988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8F36448-00B0-4DD8-AD42-8CEC8BC7D5BB}" type="slidenum">
              <a:rPr lang="en-US" altLang="en-US"/>
              <a:pPr eaLnBrk="1" hangingPunct="1"/>
              <a:t>21</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r>
              <a:rPr lang="en-US" altLang="en-US" dirty="0">
                <a:latin typeface="Arial" panose="020B0604020202020204" pitchFamily="34" charset="0"/>
              </a:rPr>
              <a:t>The </a:t>
            </a:r>
            <a:r>
              <a:rPr lang="en-US" altLang="en-US" b="1" dirty="0">
                <a:latin typeface="Arial" panose="020B0604020202020204" pitchFamily="34" charset="0"/>
              </a:rPr>
              <a:t>preemption</a:t>
            </a:r>
            <a:r>
              <a:rPr lang="en-US" altLang="en-US" dirty="0">
                <a:latin typeface="Arial" panose="020B0604020202020204" pitchFamily="34" charset="0"/>
              </a:rPr>
              <a:t> of a state statute can occur in three situations. First, Congress can be very clear about its intent and explicitly state that the federal statute preempts any state statute that covers the same issues. If that is the case, then all that remains for the courts is to determine which statutes are covered by the preemption clause. Second, state statutes can be preempted by federal statutes when they conflict with the objectives of federal legislation. Third, the courts will preempt a state statute that has entered an area of the law that is traditionally an area that the federal government handles, such as foreign affairs or banking.</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467475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23</a:t>
            </a:fld>
            <a:endParaRPr lang="en-US" dirty="0"/>
          </a:p>
        </p:txBody>
      </p:sp>
    </p:spTree>
    <p:extLst>
      <p:ext uri="{BB962C8B-B14F-4D97-AF65-F5344CB8AC3E}">
        <p14:creationId xmlns:p14="http://schemas.microsoft.com/office/powerpoint/2010/main" val="26314539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53447" y="326777"/>
            <a:ext cx="4633147" cy="5839318"/>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p:txBody>
          <a:bodyPr/>
          <a:lstStyle/>
          <a:p>
            <a:r>
              <a:rPr lang="en-US" altLang="en-US" dirty="0"/>
              <a:t>Sources of the Law</a:t>
            </a:r>
          </a:p>
        </p:txBody>
      </p:sp>
      <p:sp>
        <p:nvSpPr>
          <p:cNvPr id="13315" name="Rectangle 3"/>
          <p:cNvSpPr>
            <a:spLocks noGrp="1" noChangeArrowheads="1"/>
          </p:cNvSpPr>
          <p:nvPr>
            <p:ph type="subTitle" idx="1"/>
          </p:nvPr>
        </p:nvSpPr>
        <p:spPr/>
        <p:txBody>
          <a:bodyPr>
            <a:normAutofit/>
          </a:bodyPr>
          <a:lstStyle/>
          <a:p>
            <a:r>
              <a:rPr lang="en-US" altLang="en-US" sz="2800" dirty="0"/>
              <a:t>Chapter 2</a:t>
            </a:r>
          </a:p>
        </p:txBody>
      </p:sp>
      <p:sp>
        <p:nvSpPr>
          <p:cNvPr id="6" name="Footer Placeholder 5"/>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Tree>
    <p:extLst>
      <p:ext uri="{BB962C8B-B14F-4D97-AF65-F5344CB8AC3E}">
        <p14:creationId xmlns:p14="http://schemas.microsoft.com/office/powerpoint/2010/main" val="15927980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45E47-0B0E-4307-AE83-C40FA856E1C2}"/>
              </a:ext>
            </a:extLst>
          </p:cNvPr>
          <p:cNvSpPr>
            <a:spLocks noGrp="1"/>
          </p:cNvSpPr>
          <p:nvPr>
            <p:ph type="title"/>
          </p:nvPr>
        </p:nvSpPr>
        <p:spPr/>
        <p:txBody>
          <a:bodyPr/>
          <a:lstStyle/>
          <a:p>
            <a:r>
              <a:rPr lang="en-US" dirty="0"/>
              <a:t>Textualism</a:t>
            </a:r>
          </a:p>
        </p:txBody>
      </p:sp>
      <p:sp>
        <p:nvSpPr>
          <p:cNvPr id="3" name="Content Placeholder 2">
            <a:extLst>
              <a:ext uri="{FF2B5EF4-FFF2-40B4-BE49-F238E27FC236}">
                <a16:creationId xmlns:a16="http://schemas.microsoft.com/office/drawing/2014/main" id="{E3C8A940-D953-40A0-BBDB-E5CBBC881552}"/>
              </a:ext>
            </a:extLst>
          </p:cNvPr>
          <p:cNvSpPr>
            <a:spLocks noGrp="1"/>
          </p:cNvSpPr>
          <p:nvPr>
            <p:ph idx="1"/>
          </p:nvPr>
        </p:nvSpPr>
        <p:spPr/>
        <p:txBody>
          <a:bodyPr/>
          <a:lstStyle/>
          <a:p>
            <a:r>
              <a:rPr lang="en-US" dirty="0"/>
              <a:t>Also called originalism</a:t>
            </a:r>
          </a:p>
          <a:p>
            <a:r>
              <a:rPr lang="en-US" dirty="0"/>
              <a:t>Judges and attorneys to look at constitutions and statutes as literary works or as verbal icons that stand as separately created artifacts that must be judged, much like a poem or a short story, by its words and its words alone</a:t>
            </a:r>
          </a:p>
        </p:txBody>
      </p:sp>
      <p:sp>
        <p:nvSpPr>
          <p:cNvPr id="4" name="Footer Placeholder 3">
            <a:extLst>
              <a:ext uri="{FF2B5EF4-FFF2-40B4-BE49-F238E27FC236}">
                <a16:creationId xmlns:a16="http://schemas.microsoft.com/office/drawing/2014/main" id="{328709B5-1A6C-44F4-8E8A-AACE8DB55DE2}"/>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8742E035-9D8F-47F6-BCB8-ED9DF492B280}"/>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10</a:t>
            </a:fld>
            <a:endParaRPr lang="en-US" altLang="en-US" dirty="0"/>
          </a:p>
        </p:txBody>
      </p:sp>
    </p:spTree>
    <p:extLst>
      <p:ext uri="{BB962C8B-B14F-4D97-AF65-F5344CB8AC3E}">
        <p14:creationId xmlns:p14="http://schemas.microsoft.com/office/powerpoint/2010/main" val="18094812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AF734-6DC6-4A85-899D-6D25A540B626}"/>
              </a:ext>
            </a:extLst>
          </p:cNvPr>
          <p:cNvSpPr>
            <a:spLocks noGrp="1"/>
          </p:cNvSpPr>
          <p:nvPr>
            <p:ph type="title"/>
          </p:nvPr>
        </p:nvSpPr>
        <p:spPr/>
        <p:txBody>
          <a:bodyPr/>
          <a:lstStyle/>
          <a:p>
            <a:r>
              <a:rPr lang="en-US" dirty="0"/>
              <a:t>Pragmatism</a:t>
            </a:r>
          </a:p>
        </p:txBody>
      </p:sp>
      <p:sp>
        <p:nvSpPr>
          <p:cNvPr id="3" name="Content Placeholder 2">
            <a:extLst>
              <a:ext uri="{FF2B5EF4-FFF2-40B4-BE49-F238E27FC236}">
                <a16:creationId xmlns:a16="http://schemas.microsoft.com/office/drawing/2014/main" id="{3FFE2D6A-5FA7-44E1-8B61-A1D37CC04EF7}"/>
              </a:ext>
            </a:extLst>
          </p:cNvPr>
          <p:cNvSpPr>
            <a:spLocks noGrp="1"/>
          </p:cNvSpPr>
          <p:nvPr>
            <p:ph idx="1"/>
          </p:nvPr>
        </p:nvSpPr>
        <p:spPr/>
        <p:txBody>
          <a:bodyPr/>
          <a:lstStyle/>
          <a:p>
            <a:r>
              <a:rPr lang="en-US" dirty="0"/>
              <a:t>Involves an approach by judges that considers the consequences of a decision to be the single most important guideline in the development of that decision</a:t>
            </a:r>
          </a:p>
        </p:txBody>
      </p:sp>
      <p:sp>
        <p:nvSpPr>
          <p:cNvPr id="4" name="Footer Placeholder 3">
            <a:extLst>
              <a:ext uri="{FF2B5EF4-FFF2-40B4-BE49-F238E27FC236}">
                <a16:creationId xmlns:a16="http://schemas.microsoft.com/office/drawing/2014/main" id="{CD7097C0-B4CF-4D77-B83F-D7115E1D0545}"/>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AE9A7C07-DE0E-4BA9-A5ED-DAFE3DA6E3D5}"/>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11</a:t>
            </a:fld>
            <a:endParaRPr lang="en-US" altLang="en-US" dirty="0"/>
          </a:p>
        </p:txBody>
      </p:sp>
    </p:spTree>
    <p:extLst>
      <p:ext uri="{BB962C8B-B14F-4D97-AF65-F5344CB8AC3E}">
        <p14:creationId xmlns:p14="http://schemas.microsoft.com/office/powerpoint/2010/main" val="41474028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Constitutional Law</a:t>
            </a:r>
          </a:p>
        </p:txBody>
      </p:sp>
      <p:sp>
        <p:nvSpPr>
          <p:cNvPr id="20483" name="Rectangle 3"/>
          <p:cNvSpPr>
            <a:spLocks noGrp="1" noChangeArrowheads="1"/>
          </p:cNvSpPr>
          <p:nvPr>
            <p:ph idx="1"/>
          </p:nvPr>
        </p:nvSpPr>
        <p:spPr/>
        <p:txBody>
          <a:bodyPr/>
          <a:lstStyle/>
          <a:p>
            <a:r>
              <a:rPr lang="en-US" altLang="en-US" b="1" dirty="0"/>
              <a:t>Constitution </a:t>
            </a:r>
          </a:p>
          <a:p>
            <a:pPr lvl="1"/>
            <a:r>
              <a:rPr lang="en-US" altLang="en-US" dirty="0"/>
              <a:t>Fundamental law of a nation </a:t>
            </a:r>
          </a:p>
          <a:p>
            <a:r>
              <a:rPr lang="en-US" altLang="en-US" b="1" dirty="0"/>
              <a:t>Constitutional law </a:t>
            </a:r>
          </a:p>
          <a:p>
            <a:pPr lvl="1"/>
            <a:r>
              <a:rPr lang="en-US" altLang="en-US" dirty="0"/>
              <a:t>Body of law that makes up the study of the constitution</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F3796101-ECD5-40E9-B3F7-AF2DF5CC6508}"/>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12</a:t>
            </a:fld>
            <a:endParaRPr lang="en-US" altLang="en-US" dirty="0"/>
          </a:p>
        </p:txBody>
      </p:sp>
    </p:spTree>
    <p:extLst>
      <p:ext uri="{BB962C8B-B14F-4D97-AF65-F5344CB8AC3E}">
        <p14:creationId xmlns:p14="http://schemas.microsoft.com/office/powerpoint/2010/main" val="32046150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Constitutional Law</a:t>
            </a:r>
          </a:p>
        </p:txBody>
      </p:sp>
      <p:sp>
        <p:nvSpPr>
          <p:cNvPr id="21507" name="Rectangle 3"/>
          <p:cNvSpPr>
            <a:spLocks noGrp="1" noChangeArrowheads="1"/>
          </p:cNvSpPr>
          <p:nvPr>
            <p:ph idx="1"/>
          </p:nvPr>
        </p:nvSpPr>
        <p:spPr/>
        <p:txBody>
          <a:bodyPr/>
          <a:lstStyle/>
          <a:p>
            <a:r>
              <a:rPr lang="en-US" altLang="en-US" b="1" dirty="0"/>
              <a:t>Articles of Confederation </a:t>
            </a:r>
          </a:p>
          <a:p>
            <a:pPr lvl="1"/>
            <a:r>
              <a:rPr lang="en-US" altLang="en-US" dirty="0"/>
              <a:t>Created to hold together a fragile coalition of states, each of which was determined to maintain its own independent existence</a:t>
            </a:r>
          </a:p>
          <a:p>
            <a:pPr lvl="1"/>
            <a:r>
              <a:rPr lang="en-US" altLang="en-US" dirty="0"/>
              <a:t>Primary weakness was that United States in Congress could not impose taxes or tariffs</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C8D3723E-669C-4EC7-9442-C1DCDB789950}"/>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13</a:t>
            </a:fld>
            <a:endParaRPr lang="en-US" altLang="en-US" dirty="0"/>
          </a:p>
        </p:txBody>
      </p:sp>
    </p:spTree>
    <p:extLst>
      <p:ext uri="{BB962C8B-B14F-4D97-AF65-F5344CB8AC3E}">
        <p14:creationId xmlns:p14="http://schemas.microsoft.com/office/powerpoint/2010/main" val="22975260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Principles of the U.S. Constitution</a:t>
            </a:r>
          </a:p>
        </p:txBody>
      </p:sp>
      <p:sp>
        <p:nvSpPr>
          <p:cNvPr id="22531" name="Rectangle 3"/>
          <p:cNvSpPr>
            <a:spLocks noGrp="1" noChangeArrowheads="1"/>
          </p:cNvSpPr>
          <p:nvPr>
            <p:ph idx="1"/>
          </p:nvPr>
        </p:nvSpPr>
        <p:spPr/>
        <p:txBody>
          <a:bodyPr/>
          <a:lstStyle/>
          <a:p>
            <a:r>
              <a:rPr lang="en-US" altLang="en-US" dirty="0"/>
              <a:t>Separation of national powers among three distinct branches of government</a:t>
            </a:r>
          </a:p>
          <a:p>
            <a:r>
              <a:rPr lang="en-US" altLang="en-US" dirty="0"/>
              <a:t>System of checks and balances that allows each branch to oversee the operation of the other two branches</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62AE7287-BA99-4840-A5A7-CCB73AEED90E}"/>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14</a:t>
            </a:fld>
            <a:endParaRPr lang="en-US" altLang="en-US" dirty="0"/>
          </a:p>
        </p:txBody>
      </p:sp>
    </p:spTree>
    <p:extLst>
      <p:ext uri="{BB962C8B-B14F-4D97-AF65-F5344CB8AC3E}">
        <p14:creationId xmlns:p14="http://schemas.microsoft.com/office/powerpoint/2010/main" val="22986332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Question</a:t>
            </a:r>
          </a:p>
        </p:txBody>
      </p:sp>
      <p:sp>
        <p:nvSpPr>
          <p:cNvPr id="23555" name="Rectangle 3"/>
          <p:cNvSpPr>
            <a:spLocks noGrp="1" noChangeArrowheads="1"/>
          </p:cNvSpPr>
          <p:nvPr>
            <p:ph idx="1"/>
          </p:nvPr>
        </p:nvSpPr>
        <p:spPr/>
        <p:txBody>
          <a:bodyPr/>
          <a:lstStyle/>
          <a:p>
            <a:r>
              <a:rPr lang="en-US" altLang="en-US" dirty="0"/>
              <a:t>What part of the Constitution changes provisions in the original articles?</a:t>
            </a:r>
          </a:p>
          <a:p>
            <a:pPr marL="971550" lvl="1" indent="-514350">
              <a:buFont typeface="+mj-lt"/>
              <a:buAutoNum type="alphaUcPeriod"/>
            </a:pPr>
            <a:r>
              <a:rPr lang="en-US" altLang="en-US" dirty="0"/>
              <a:t>Bill of Rights</a:t>
            </a:r>
          </a:p>
          <a:p>
            <a:pPr marL="971550" lvl="1" indent="-514350">
              <a:buFont typeface="+mj-lt"/>
              <a:buAutoNum type="alphaUcPeriod"/>
            </a:pPr>
            <a:r>
              <a:rPr lang="en-US" altLang="en-US" dirty="0"/>
              <a:t>Change policy</a:t>
            </a:r>
          </a:p>
          <a:p>
            <a:pPr marL="971550" lvl="1" indent="-514350">
              <a:buFont typeface="+mj-lt"/>
              <a:buAutoNum type="alphaUcPeriod"/>
            </a:pPr>
            <a:r>
              <a:rPr lang="en-US" altLang="en-US" dirty="0"/>
              <a:t>Amendments</a:t>
            </a:r>
          </a:p>
          <a:p>
            <a:pPr marL="971550" lvl="1" indent="-514350">
              <a:buFont typeface="+mj-lt"/>
              <a:buAutoNum type="alphaUcPeriod"/>
            </a:pPr>
            <a:r>
              <a:rPr lang="en-US" altLang="en-US" dirty="0"/>
              <a:t>Articles </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984AFC50-22DC-4A69-B3A0-DF4AD413F00F}"/>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15</a:t>
            </a:fld>
            <a:endParaRPr lang="en-US" altLang="en-US" dirty="0"/>
          </a:p>
        </p:txBody>
      </p:sp>
    </p:spTree>
    <p:extLst>
      <p:ext uri="{BB962C8B-B14F-4D97-AF65-F5344CB8AC3E}">
        <p14:creationId xmlns:p14="http://schemas.microsoft.com/office/powerpoint/2010/main" val="23604749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Structure of the U.S. Constitution</a:t>
            </a:r>
          </a:p>
        </p:txBody>
      </p:sp>
      <p:sp>
        <p:nvSpPr>
          <p:cNvPr id="24579" name="Rectangle 3"/>
          <p:cNvSpPr>
            <a:spLocks noGrp="1" noChangeArrowheads="1"/>
          </p:cNvSpPr>
          <p:nvPr>
            <p:ph idx="1"/>
          </p:nvPr>
        </p:nvSpPr>
        <p:spPr/>
        <p:txBody>
          <a:bodyPr/>
          <a:lstStyle/>
          <a:p>
            <a:r>
              <a:rPr lang="en-US" altLang="en-US" dirty="0"/>
              <a:t>Articles </a:t>
            </a:r>
          </a:p>
          <a:p>
            <a:pPr lvl="1"/>
            <a:r>
              <a:rPr lang="en-US" altLang="en-US" dirty="0"/>
              <a:t>Establish the organization of the national government</a:t>
            </a:r>
          </a:p>
          <a:p>
            <a:r>
              <a:rPr lang="en-US" altLang="en-US" dirty="0"/>
              <a:t>Amendments </a:t>
            </a:r>
          </a:p>
          <a:p>
            <a:pPr lvl="1"/>
            <a:r>
              <a:rPr lang="en-US" altLang="en-US" dirty="0"/>
              <a:t>Change provisions in the original articles </a:t>
            </a:r>
          </a:p>
          <a:p>
            <a:pPr lvl="1"/>
            <a:r>
              <a:rPr lang="en-US" altLang="en-US" dirty="0"/>
              <a:t>Add ideas that the Framers did not include in those articles</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7DB327FA-8F1C-466A-900E-917A5BA8972B}"/>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16</a:t>
            </a:fld>
            <a:endParaRPr lang="en-US" altLang="en-US" dirty="0"/>
          </a:p>
        </p:txBody>
      </p:sp>
    </p:spTree>
    <p:extLst>
      <p:ext uri="{BB962C8B-B14F-4D97-AF65-F5344CB8AC3E}">
        <p14:creationId xmlns:p14="http://schemas.microsoft.com/office/powerpoint/2010/main" val="35651508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p:txBody>
          <a:bodyPr/>
          <a:lstStyle/>
          <a:p>
            <a:r>
              <a:rPr lang="en-US" altLang="en-US" dirty="0"/>
              <a:t>Articles of the U.S. Constitution</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pic>
        <p:nvPicPr>
          <p:cNvPr id="25604" name="Picture 5" descr="Table 2-1 outlines the &#10;content of each article in the Constitution&#10;" title="Table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0034" y="1815177"/>
            <a:ext cx="5131932" cy="463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1">
            <a:extLst>
              <a:ext uri="{FF2B5EF4-FFF2-40B4-BE49-F238E27FC236}">
                <a16:creationId xmlns:a16="http://schemas.microsoft.com/office/drawing/2014/main" id="{C77850D2-9C7D-4446-9A3A-F096B2A1316E}"/>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17</a:t>
            </a:fld>
            <a:endParaRPr lang="en-US" altLang="en-US" dirty="0"/>
          </a:p>
        </p:txBody>
      </p:sp>
    </p:spTree>
    <p:extLst>
      <p:ext uri="{BB962C8B-B14F-4D97-AF65-F5344CB8AC3E}">
        <p14:creationId xmlns:p14="http://schemas.microsoft.com/office/powerpoint/2010/main" val="25447296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Amendments to the U.S. Constitution</a:t>
            </a:r>
          </a:p>
        </p:txBody>
      </p:sp>
      <p:sp>
        <p:nvSpPr>
          <p:cNvPr id="3" name="Footer Placeholder 2"/>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pic>
        <p:nvPicPr>
          <p:cNvPr id="5" name="Picture 4" descr="Outside of the Bill of Rights, the &#10;Constitution has been amended only 17 times. On average this means that the Constitution &#10;is amended every 13 years. However, the amendments do not fall into neat packages that &#10;spring up every decade (plus three years). Instead, they tend to come in clusters and generally reflect some sort of flashpoint in the socioeconomic system (see Table 2-2)." title="Table 2-2"/>
          <p:cNvPicPr>
            <a:picLocks noChangeAspect="1"/>
          </p:cNvPicPr>
          <p:nvPr/>
        </p:nvPicPr>
        <p:blipFill>
          <a:blip r:embed="rId2"/>
          <a:stretch>
            <a:fillRect/>
          </a:stretch>
        </p:blipFill>
        <p:spPr>
          <a:xfrm rot="5400000">
            <a:off x="3791333" y="127232"/>
            <a:ext cx="4609334" cy="8007483"/>
          </a:xfrm>
          <a:prstGeom prst="rect">
            <a:avLst/>
          </a:prstGeom>
        </p:spPr>
      </p:pic>
      <p:sp>
        <p:nvSpPr>
          <p:cNvPr id="6" name="Slide Number Placeholder 1">
            <a:extLst>
              <a:ext uri="{FF2B5EF4-FFF2-40B4-BE49-F238E27FC236}">
                <a16:creationId xmlns:a16="http://schemas.microsoft.com/office/drawing/2014/main" id="{46E2D2FD-D23D-4A51-8028-62C706584644}"/>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18</a:t>
            </a:fld>
            <a:endParaRPr lang="en-US" altLang="en-US" dirty="0"/>
          </a:p>
        </p:txBody>
      </p:sp>
    </p:spTree>
    <p:extLst>
      <p:ext uri="{BB962C8B-B14F-4D97-AF65-F5344CB8AC3E}">
        <p14:creationId xmlns:p14="http://schemas.microsoft.com/office/powerpoint/2010/main" val="24000787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State Law</a:t>
            </a:r>
          </a:p>
        </p:txBody>
      </p:sp>
      <p:sp>
        <p:nvSpPr>
          <p:cNvPr id="27651" name="Rectangle 3"/>
          <p:cNvSpPr>
            <a:spLocks noGrp="1" noChangeArrowheads="1"/>
          </p:cNvSpPr>
          <p:nvPr>
            <p:ph idx="1"/>
          </p:nvPr>
        </p:nvSpPr>
        <p:spPr/>
        <p:txBody>
          <a:bodyPr/>
          <a:lstStyle/>
          <a:p>
            <a:r>
              <a:rPr lang="en-US" altLang="en-US" dirty="0"/>
              <a:t>Each state in the union adopts its own constitution</a:t>
            </a:r>
          </a:p>
          <a:p>
            <a:r>
              <a:rPr lang="en-US" altLang="en-US" dirty="0"/>
              <a:t>A state constitution establishes the state’s government</a:t>
            </a:r>
          </a:p>
          <a:p>
            <a:r>
              <a:rPr lang="en-US" altLang="en-US" dirty="0"/>
              <a:t>It sets down principles to guide the state government in making state laws and conducting state business</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D3B261D8-2B49-4710-8895-4DACCBEB92BF}"/>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19</a:t>
            </a:fld>
            <a:endParaRPr lang="en-US" altLang="en-US" dirty="0"/>
          </a:p>
        </p:txBody>
      </p:sp>
    </p:spTree>
    <p:extLst>
      <p:ext uri="{BB962C8B-B14F-4D97-AF65-F5344CB8AC3E}">
        <p14:creationId xmlns:p14="http://schemas.microsoft.com/office/powerpoint/2010/main" val="24089193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en-US" dirty="0"/>
              <a:t>Learning Objectives</a:t>
            </a:r>
          </a:p>
        </p:txBody>
      </p:sp>
      <p:sp>
        <p:nvSpPr>
          <p:cNvPr id="14339" name="Rectangle 3"/>
          <p:cNvSpPr>
            <a:spLocks noGrp="1" noChangeArrowheads="1"/>
          </p:cNvSpPr>
          <p:nvPr>
            <p:ph idx="1"/>
          </p:nvPr>
        </p:nvSpPr>
        <p:spPr/>
        <p:txBody>
          <a:bodyPr/>
          <a:lstStyle/>
          <a:p>
            <a:pPr marL="514350" indent="-514350">
              <a:buFont typeface="+mj-lt"/>
              <a:buAutoNum type="arabicPeriod"/>
            </a:pPr>
            <a:r>
              <a:rPr lang="en-US" altLang="en-US" dirty="0"/>
              <a:t>List the objectives of the law</a:t>
            </a:r>
          </a:p>
          <a:p>
            <a:pPr marL="514350" indent="-514350">
              <a:buFont typeface="+mj-lt"/>
              <a:buAutoNum type="arabicPeriod"/>
            </a:pPr>
            <a:r>
              <a:rPr lang="en-US" altLang="en-US" dirty="0"/>
              <a:t>Clarify the duality of the law</a:t>
            </a:r>
          </a:p>
          <a:p>
            <a:pPr marL="514350" indent="-514350">
              <a:buFont typeface="+mj-lt"/>
              <a:buAutoNum type="arabicPeriod"/>
            </a:pPr>
            <a:r>
              <a:rPr lang="en-US" altLang="en-US" dirty="0"/>
              <a:t>Outline the content of the U.S. Constitution</a:t>
            </a:r>
          </a:p>
          <a:p>
            <a:pPr marL="514350" indent="-514350">
              <a:buFont typeface="+mj-lt"/>
              <a:buAutoNum type="arabicPeriod"/>
            </a:pPr>
            <a:r>
              <a:rPr lang="en-US" altLang="en-US" dirty="0"/>
              <a:t>Define and explain the use of executive orders</a:t>
            </a:r>
          </a:p>
          <a:p>
            <a:pPr marL="514350" indent="-514350">
              <a:buFont typeface="+mj-lt"/>
              <a:buAutoNum type="arabicPeriod"/>
            </a:pPr>
            <a:r>
              <a:rPr lang="en-US" altLang="en-US" dirty="0"/>
              <a:t>Explain the role of statutory law in the legal system</a:t>
            </a:r>
          </a:p>
          <a:p>
            <a:pPr marL="514350" indent="-514350">
              <a:buFont typeface="+mj-lt"/>
              <a:buAutoNum type="arabicPeriod"/>
            </a:pPr>
            <a:r>
              <a:rPr lang="en-US" altLang="en-US" dirty="0"/>
              <a:t>Defend the need to set up a system of uniform laws</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8157543F-C08F-4076-83BA-7C4A70F2A70A}"/>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2</a:t>
            </a:fld>
            <a:endParaRPr lang="en-US" altLang="en-US" dirty="0"/>
          </a:p>
        </p:txBody>
      </p:sp>
    </p:spTree>
    <p:extLst>
      <p:ext uri="{BB962C8B-B14F-4D97-AF65-F5344CB8AC3E}">
        <p14:creationId xmlns:p14="http://schemas.microsoft.com/office/powerpoint/2010/main" val="38405585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lstStyle/>
          <a:p>
            <a:r>
              <a:rPr lang="en-US" altLang="en-US" dirty="0"/>
              <a:t>The Principle of Supremacy</a:t>
            </a:r>
          </a:p>
        </p:txBody>
      </p:sp>
      <p:sp>
        <p:nvSpPr>
          <p:cNvPr id="28675" name="Rectangle 5"/>
          <p:cNvSpPr>
            <a:spLocks noGrp="1" noChangeArrowheads="1"/>
          </p:cNvSpPr>
          <p:nvPr>
            <p:ph idx="1"/>
          </p:nvPr>
        </p:nvSpPr>
        <p:spPr/>
        <p:txBody>
          <a:bodyPr/>
          <a:lstStyle/>
          <a:p>
            <a:r>
              <a:rPr lang="en-US" altLang="en-US" dirty="0"/>
              <a:t>A basic principle of constitutional law is that the U.S. Constitution is the supreme law of the land</a:t>
            </a:r>
          </a:p>
          <a:p>
            <a:r>
              <a:rPr lang="en-US" altLang="en-US" dirty="0"/>
              <a:t>All other laws must be in line with constitutional principles</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D785C1A5-E393-4DAF-A556-C714B524C188}"/>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20</a:t>
            </a:fld>
            <a:endParaRPr lang="en-US" altLang="en-US" dirty="0"/>
          </a:p>
        </p:txBody>
      </p:sp>
    </p:spTree>
    <p:extLst>
      <p:ext uri="{BB962C8B-B14F-4D97-AF65-F5344CB8AC3E}">
        <p14:creationId xmlns:p14="http://schemas.microsoft.com/office/powerpoint/2010/main" val="36915543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Preemption</a:t>
            </a:r>
          </a:p>
        </p:txBody>
      </p:sp>
      <p:sp>
        <p:nvSpPr>
          <p:cNvPr id="29699" name="Rectangle 3"/>
          <p:cNvSpPr>
            <a:spLocks noGrp="1" noChangeArrowheads="1"/>
          </p:cNvSpPr>
          <p:nvPr>
            <p:ph idx="1"/>
          </p:nvPr>
        </p:nvSpPr>
        <p:spPr/>
        <p:txBody>
          <a:bodyPr/>
          <a:lstStyle/>
          <a:p>
            <a:r>
              <a:rPr lang="en-US" altLang="en-US" dirty="0"/>
              <a:t>The process by which the courts decide that a federal statute must take precedence over a state statute</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DF498550-EC1D-456F-88BA-9ED59D93ADA1}"/>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21</a:t>
            </a:fld>
            <a:endParaRPr lang="en-US" altLang="en-US" dirty="0"/>
          </a:p>
        </p:txBody>
      </p:sp>
    </p:spTree>
    <p:extLst>
      <p:ext uri="{BB962C8B-B14F-4D97-AF65-F5344CB8AC3E}">
        <p14:creationId xmlns:p14="http://schemas.microsoft.com/office/powerpoint/2010/main" val="20396302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A52F3-91BE-4FA3-AE64-67A3BC856866}"/>
              </a:ext>
            </a:extLst>
          </p:cNvPr>
          <p:cNvSpPr>
            <a:spLocks noGrp="1"/>
          </p:cNvSpPr>
          <p:nvPr>
            <p:ph type="title"/>
          </p:nvPr>
        </p:nvSpPr>
        <p:spPr/>
        <p:txBody>
          <a:bodyPr/>
          <a:lstStyle/>
          <a:p>
            <a:r>
              <a:rPr lang="en-US" dirty="0"/>
              <a:t>Executive Order</a:t>
            </a:r>
          </a:p>
        </p:txBody>
      </p:sp>
      <p:sp>
        <p:nvSpPr>
          <p:cNvPr id="3" name="Content Placeholder 2">
            <a:extLst>
              <a:ext uri="{FF2B5EF4-FFF2-40B4-BE49-F238E27FC236}">
                <a16:creationId xmlns:a16="http://schemas.microsoft.com/office/drawing/2014/main" id="{CAE58843-1727-4286-8ECE-8ABBFB977C9C}"/>
              </a:ext>
            </a:extLst>
          </p:cNvPr>
          <p:cNvSpPr>
            <a:spLocks noGrp="1"/>
          </p:cNvSpPr>
          <p:nvPr>
            <p:ph idx="1"/>
          </p:nvPr>
        </p:nvSpPr>
        <p:spPr/>
        <p:txBody>
          <a:bodyPr/>
          <a:lstStyle/>
          <a:p>
            <a:r>
              <a:rPr lang="en-US" dirty="0"/>
              <a:t>Device by which the president can act on his own without having to resort to the somewhat cumbersome process of going through Congress</a:t>
            </a:r>
          </a:p>
        </p:txBody>
      </p:sp>
      <p:sp>
        <p:nvSpPr>
          <p:cNvPr id="4" name="Footer Placeholder 3">
            <a:extLst>
              <a:ext uri="{FF2B5EF4-FFF2-40B4-BE49-F238E27FC236}">
                <a16:creationId xmlns:a16="http://schemas.microsoft.com/office/drawing/2014/main" id="{999858D4-C355-4AEA-BC59-2FFC6DE3C81A}"/>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B7C6DD1F-A01C-4432-9F4A-BF0F4AC66097}"/>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22</a:t>
            </a:fld>
            <a:endParaRPr lang="en-US" altLang="en-US" dirty="0"/>
          </a:p>
        </p:txBody>
      </p:sp>
    </p:spTree>
    <p:extLst>
      <p:ext uri="{BB962C8B-B14F-4D97-AF65-F5344CB8AC3E}">
        <p14:creationId xmlns:p14="http://schemas.microsoft.com/office/powerpoint/2010/main" val="28930404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A52F3-91BE-4FA3-AE64-67A3BC856866}"/>
              </a:ext>
            </a:extLst>
          </p:cNvPr>
          <p:cNvSpPr>
            <a:spLocks noGrp="1"/>
          </p:cNvSpPr>
          <p:nvPr>
            <p:ph type="title"/>
          </p:nvPr>
        </p:nvSpPr>
        <p:spPr/>
        <p:txBody>
          <a:bodyPr/>
          <a:lstStyle/>
          <a:p>
            <a:r>
              <a:rPr lang="en-US" dirty="0"/>
              <a:t>Types of Executive Orders</a:t>
            </a:r>
          </a:p>
        </p:txBody>
      </p:sp>
      <p:sp>
        <p:nvSpPr>
          <p:cNvPr id="3" name="Content Placeholder 2">
            <a:extLst>
              <a:ext uri="{FF2B5EF4-FFF2-40B4-BE49-F238E27FC236}">
                <a16:creationId xmlns:a16="http://schemas.microsoft.com/office/drawing/2014/main" id="{CAE58843-1727-4286-8ECE-8ABBFB977C9C}"/>
              </a:ext>
            </a:extLst>
          </p:cNvPr>
          <p:cNvSpPr>
            <a:spLocks noGrp="1"/>
          </p:cNvSpPr>
          <p:nvPr>
            <p:ph idx="1"/>
          </p:nvPr>
        </p:nvSpPr>
        <p:spPr/>
        <p:txBody>
          <a:bodyPr>
            <a:noAutofit/>
          </a:bodyPr>
          <a:lstStyle/>
          <a:p>
            <a:r>
              <a:rPr lang="en-US" b="1" dirty="0"/>
              <a:t>Proclamation</a:t>
            </a:r>
          </a:p>
          <a:p>
            <a:pPr lvl="1"/>
            <a:r>
              <a:rPr lang="en-US" dirty="0"/>
              <a:t>Addresses the public at large</a:t>
            </a:r>
          </a:p>
          <a:p>
            <a:r>
              <a:rPr lang="en-US" b="1" dirty="0"/>
              <a:t>Order</a:t>
            </a:r>
          </a:p>
          <a:p>
            <a:pPr lvl="1"/>
            <a:r>
              <a:rPr lang="en-US" dirty="0"/>
              <a:t>Mandatory directive aimed at a subdivision within the executive branch</a:t>
            </a:r>
          </a:p>
          <a:p>
            <a:r>
              <a:rPr lang="en-US" b="1" dirty="0"/>
              <a:t>Memorandum </a:t>
            </a:r>
          </a:p>
          <a:p>
            <a:pPr lvl="1"/>
            <a:r>
              <a:rPr lang="en-US" dirty="0"/>
              <a:t>Suggestion issued by the president to an area of the executive branch, indicating how he would prefer that area to use its power</a:t>
            </a:r>
          </a:p>
        </p:txBody>
      </p:sp>
      <p:sp>
        <p:nvSpPr>
          <p:cNvPr id="4" name="Footer Placeholder 3">
            <a:extLst>
              <a:ext uri="{FF2B5EF4-FFF2-40B4-BE49-F238E27FC236}">
                <a16:creationId xmlns:a16="http://schemas.microsoft.com/office/drawing/2014/main" id="{999858D4-C355-4AEA-BC59-2FFC6DE3C81A}"/>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817679BB-F4DA-4B46-9B2E-A5A41E8CD5CF}"/>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23</a:t>
            </a:fld>
            <a:endParaRPr lang="en-US" altLang="en-US" dirty="0"/>
          </a:p>
        </p:txBody>
      </p:sp>
    </p:spTree>
    <p:extLst>
      <p:ext uri="{BB962C8B-B14F-4D97-AF65-F5344CB8AC3E}">
        <p14:creationId xmlns:p14="http://schemas.microsoft.com/office/powerpoint/2010/main" val="20508519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A52F3-91BE-4FA3-AE64-67A3BC856866}"/>
              </a:ext>
            </a:extLst>
          </p:cNvPr>
          <p:cNvSpPr>
            <a:spLocks noGrp="1"/>
          </p:cNvSpPr>
          <p:nvPr>
            <p:ph type="title"/>
          </p:nvPr>
        </p:nvSpPr>
        <p:spPr/>
        <p:txBody>
          <a:bodyPr/>
          <a:lstStyle/>
          <a:p>
            <a:r>
              <a:rPr lang="en-US" dirty="0"/>
              <a:t>Types of Executive Orders</a:t>
            </a:r>
          </a:p>
        </p:txBody>
      </p:sp>
      <p:sp>
        <p:nvSpPr>
          <p:cNvPr id="3" name="Content Placeholder 2">
            <a:extLst>
              <a:ext uri="{FF2B5EF4-FFF2-40B4-BE49-F238E27FC236}">
                <a16:creationId xmlns:a16="http://schemas.microsoft.com/office/drawing/2014/main" id="{CAE58843-1727-4286-8ECE-8ABBFB977C9C}"/>
              </a:ext>
            </a:extLst>
          </p:cNvPr>
          <p:cNvSpPr>
            <a:spLocks noGrp="1"/>
          </p:cNvSpPr>
          <p:nvPr>
            <p:ph idx="1"/>
          </p:nvPr>
        </p:nvSpPr>
        <p:spPr/>
        <p:txBody>
          <a:bodyPr/>
          <a:lstStyle/>
          <a:p>
            <a:r>
              <a:rPr lang="en-US" b="1" dirty="0"/>
              <a:t>Article II executive order </a:t>
            </a:r>
          </a:p>
          <a:p>
            <a:pPr lvl="1"/>
            <a:r>
              <a:rPr lang="en-US" dirty="0"/>
              <a:t>Based on presidential authority as it appears in the Constitution</a:t>
            </a:r>
          </a:p>
          <a:p>
            <a:r>
              <a:rPr lang="en-US" b="1" dirty="0"/>
              <a:t>Statutory executive order</a:t>
            </a:r>
          </a:p>
          <a:p>
            <a:pPr lvl="1"/>
            <a:r>
              <a:rPr lang="en-US" dirty="0"/>
              <a:t>Issued under the authority of a congressional enactment</a:t>
            </a:r>
          </a:p>
          <a:p>
            <a:r>
              <a:rPr lang="en-US" b="1" dirty="0"/>
              <a:t>Hybrid executive orders</a:t>
            </a:r>
          </a:p>
          <a:p>
            <a:pPr lvl="1"/>
            <a:r>
              <a:rPr lang="en-US" dirty="0"/>
              <a:t>Issued using both constitutional and statutory authority</a:t>
            </a:r>
          </a:p>
        </p:txBody>
      </p:sp>
      <p:sp>
        <p:nvSpPr>
          <p:cNvPr id="4" name="Footer Placeholder 3">
            <a:extLst>
              <a:ext uri="{FF2B5EF4-FFF2-40B4-BE49-F238E27FC236}">
                <a16:creationId xmlns:a16="http://schemas.microsoft.com/office/drawing/2014/main" id="{999858D4-C355-4AEA-BC59-2FFC6DE3C81A}"/>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896B47B0-A0EB-4188-B356-D7F08DD1AAB6}"/>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24</a:t>
            </a:fld>
            <a:endParaRPr lang="en-US" altLang="en-US" dirty="0"/>
          </a:p>
        </p:txBody>
      </p:sp>
    </p:spTree>
    <p:extLst>
      <p:ext uri="{BB962C8B-B14F-4D97-AF65-F5344CB8AC3E}">
        <p14:creationId xmlns:p14="http://schemas.microsoft.com/office/powerpoint/2010/main" val="26071120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0B328-23E9-49AD-9D56-F32DB1B96EEB}"/>
              </a:ext>
            </a:extLst>
          </p:cNvPr>
          <p:cNvSpPr>
            <a:spLocks noGrp="1"/>
          </p:cNvSpPr>
          <p:nvPr>
            <p:ph type="title"/>
          </p:nvPr>
        </p:nvSpPr>
        <p:spPr/>
        <p:txBody>
          <a:bodyPr/>
          <a:lstStyle/>
          <a:p>
            <a:r>
              <a:rPr lang="en-US" dirty="0"/>
              <a:t>Theories of Presidential Power</a:t>
            </a:r>
          </a:p>
        </p:txBody>
      </p:sp>
      <p:sp>
        <p:nvSpPr>
          <p:cNvPr id="3" name="Content Placeholder 2">
            <a:extLst>
              <a:ext uri="{FF2B5EF4-FFF2-40B4-BE49-F238E27FC236}">
                <a16:creationId xmlns:a16="http://schemas.microsoft.com/office/drawing/2014/main" id="{5FA4EFF6-D92E-4C78-A013-E5F800DE5BF7}"/>
              </a:ext>
            </a:extLst>
          </p:cNvPr>
          <p:cNvSpPr>
            <a:spLocks noGrp="1"/>
          </p:cNvSpPr>
          <p:nvPr>
            <p:ph idx="1"/>
          </p:nvPr>
        </p:nvSpPr>
        <p:spPr/>
        <p:txBody>
          <a:bodyPr/>
          <a:lstStyle/>
          <a:p>
            <a:r>
              <a:rPr lang="en-US" dirty="0"/>
              <a:t>Two core theories have been proposed concerning the nature of presidential power</a:t>
            </a:r>
          </a:p>
          <a:p>
            <a:pPr lvl="1"/>
            <a:r>
              <a:rPr lang="en-US" dirty="0"/>
              <a:t>Inherent executive power</a:t>
            </a:r>
          </a:p>
          <a:p>
            <a:pPr lvl="1"/>
            <a:r>
              <a:rPr lang="en-US" dirty="0"/>
              <a:t>Delegated executive power </a:t>
            </a:r>
          </a:p>
        </p:txBody>
      </p:sp>
      <p:sp>
        <p:nvSpPr>
          <p:cNvPr id="4" name="Footer Placeholder 3">
            <a:extLst>
              <a:ext uri="{FF2B5EF4-FFF2-40B4-BE49-F238E27FC236}">
                <a16:creationId xmlns:a16="http://schemas.microsoft.com/office/drawing/2014/main" id="{74603440-873C-4A7E-85C7-1AAE4ABDCCF8}"/>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A6FA9761-41F7-4D71-B668-3716B2855DA0}"/>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25</a:t>
            </a:fld>
            <a:endParaRPr lang="en-US" altLang="en-US" dirty="0"/>
          </a:p>
        </p:txBody>
      </p:sp>
    </p:spTree>
    <p:extLst>
      <p:ext uri="{BB962C8B-B14F-4D97-AF65-F5344CB8AC3E}">
        <p14:creationId xmlns:p14="http://schemas.microsoft.com/office/powerpoint/2010/main" val="35903323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0B328-23E9-49AD-9D56-F32DB1B96EEB}"/>
              </a:ext>
            </a:extLst>
          </p:cNvPr>
          <p:cNvSpPr>
            <a:spLocks noGrp="1"/>
          </p:cNvSpPr>
          <p:nvPr>
            <p:ph type="title"/>
          </p:nvPr>
        </p:nvSpPr>
        <p:spPr/>
        <p:txBody>
          <a:bodyPr/>
          <a:lstStyle/>
          <a:p>
            <a:r>
              <a:rPr lang="en-US" dirty="0"/>
              <a:t>Theories of Presidential Power</a:t>
            </a:r>
          </a:p>
        </p:txBody>
      </p:sp>
      <p:sp>
        <p:nvSpPr>
          <p:cNvPr id="3" name="Content Placeholder 2">
            <a:extLst>
              <a:ext uri="{FF2B5EF4-FFF2-40B4-BE49-F238E27FC236}">
                <a16:creationId xmlns:a16="http://schemas.microsoft.com/office/drawing/2014/main" id="{5FA4EFF6-D92E-4C78-A013-E5F800DE5BF7}"/>
              </a:ext>
            </a:extLst>
          </p:cNvPr>
          <p:cNvSpPr>
            <a:spLocks noGrp="1"/>
          </p:cNvSpPr>
          <p:nvPr>
            <p:ph idx="1"/>
          </p:nvPr>
        </p:nvSpPr>
        <p:spPr/>
        <p:txBody>
          <a:bodyPr/>
          <a:lstStyle/>
          <a:p>
            <a:r>
              <a:rPr lang="en-US" dirty="0"/>
              <a:t>Two intermediate theories have been promoted to provide a sort of compromise between the two core theories: </a:t>
            </a:r>
          </a:p>
          <a:p>
            <a:pPr lvl="1"/>
            <a:r>
              <a:rPr lang="en-US" dirty="0"/>
              <a:t>Interstitial executive power</a:t>
            </a:r>
          </a:p>
          <a:p>
            <a:pPr lvl="1"/>
            <a:r>
              <a:rPr lang="en-US" dirty="0"/>
              <a:t>Legislatively limited power</a:t>
            </a:r>
          </a:p>
        </p:txBody>
      </p:sp>
      <p:sp>
        <p:nvSpPr>
          <p:cNvPr id="4" name="Footer Placeholder 3">
            <a:extLst>
              <a:ext uri="{FF2B5EF4-FFF2-40B4-BE49-F238E27FC236}">
                <a16:creationId xmlns:a16="http://schemas.microsoft.com/office/drawing/2014/main" id="{74603440-873C-4A7E-85C7-1AAE4ABDCCF8}"/>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22652320-1496-45A6-BE61-ED007729F4B0}"/>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26</a:t>
            </a:fld>
            <a:endParaRPr lang="en-US" altLang="en-US" dirty="0"/>
          </a:p>
        </p:txBody>
      </p:sp>
    </p:spTree>
    <p:extLst>
      <p:ext uri="{BB962C8B-B14F-4D97-AF65-F5344CB8AC3E}">
        <p14:creationId xmlns:p14="http://schemas.microsoft.com/office/powerpoint/2010/main" val="14108269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6AF35-74CF-40EE-82A5-7A5EC287107F}"/>
              </a:ext>
            </a:extLst>
          </p:cNvPr>
          <p:cNvSpPr>
            <a:spLocks noGrp="1"/>
          </p:cNvSpPr>
          <p:nvPr>
            <p:ph type="title"/>
          </p:nvPr>
        </p:nvSpPr>
        <p:spPr/>
        <p:txBody>
          <a:bodyPr/>
          <a:lstStyle/>
          <a:p>
            <a:r>
              <a:rPr lang="en-US" dirty="0"/>
              <a:t>Challenges to Executive Orders</a:t>
            </a:r>
          </a:p>
        </p:txBody>
      </p:sp>
      <p:sp>
        <p:nvSpPr>
          <p:cNvPr id="3" name="Content Placeholder 2">
            <a:extLst>
              <a:ext uri="{FF2B5EF4-FFF2-40B4-BE49-F238E27FC236}">
                <a16:creationId xmlns:a16="http://schemas.microsoft.com/office/drawing/2014/main" id="{F80F5412-09FA-4FB9-ACEE-D781C70C563B}"/>
              </a:ext>
            </a:extLst>
          </p:cNvPr>
          <p:cNvSpPr>
            <a:spLocks noGrp="1"/>
          </p:cNvSpPr>
          <p:nvPr>
            <p:ph idx="1"/>
          </p:nvPr>
        </p:nvSpPr>
        <p:spPr/>
        <p:txBody>
          <a:bodyPr>
            <a:noAutofit/>
          </a:bodyPr>
          <a:lstStyle/>
          <a:p>
            <a:r>
              <a:rPr lang="en-US" dirty="0"/>
              <a:t>Challenger must demonstrate to the satisfaction of the court that:</a:t>
            </a:r>
          </a:p>
          <a:p>
            <a:pPr lvl="1"/>
            <a:r>
              <a:rPr lang="en-US" dirty="0"/>
              <a:t>He, she, they, or it have </a:t>
            </a:r>
            <a:r>
              <a:rPr lang="en-US" b="1" dirty="0"/>
              <a:t>standing to sue</a:t>
            </a:r>
          </a:p>
          <a:p>
            <a:pPr lvl="1"/>
            <a:r>
              <a:rPr lang="en-US" dirty="0"/>
              <a:t>There is sufficient grounds for bringing the suit</a:t>
            </a:r>
          </a:p>
        </p:txBody>
      </p:sp>
      <p:sp>
        <p:nvSpPr>
          <p:cNvPr id="4" name="Footer Placeholder 3">
            <a:extLst>
              <a:ext uri="{FF2B5EF4-FFF2-40B4-BE49-F238E27FC236}">
                <a16:creationId xmlns:a16="http://schemas.microsoft.com/office/drawing/2014/main" id="{B60CF799-F3FC-4313-9B78-F3F2BBA45E8D}"/>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2F5E0280-CBD7-48EB-A92E-C5E8435F79A2}"/>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27</a:t>
            </a:fld>
            <a:endParaRPr lang="en-US" altLang="en-US" dirty="0"/>
          </a:p>
        </p:txBody>
      </p:sp>
    </p:spTree>
    <p:extLst>
      <p:ext uri="{BB962C8B-B14F-4D97-AF65-F5344CB8AC3E}">
        <p14:creationId xmlns:p14="http://schemas.microsoft.com/office/powerpoint/2010/main" val="23622803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Statutory Law </a:t>
            </a:r>
          </a:p>
        </p:txBody>
      </p:sp>
      <p:sp>
        <p:nvSpPr>
          <p:cNvPr id="32771" name="Rectangle 3"/>
          <p:cNvSpPr>
            <a:spLocks noGrp="1" noChangeArrowheads="1"/>
          </p:cNvSpPr>
          <p:nvPr>
            <p:ph idx="1"/>
          </p:nvPr>
        </p:nvSpPr>
        <p:spPr/>
        <p:txBody>
          <a:bodyPr/>
          <a:lstStyle/>
          <a:p>
            <a:r>
              <a:rPr lang="en-US" altLang="en-US" b="1" dirty="0"/>
              <a:t>Statutes </a:t>
            </a:r>
          </a:p>
          <a:p>
            <a:pPr lvl="1"/>
            <a:r>
              <a:rPr lang="en-US" altLang="en-US" dirty="0"/>
              <a:t>Laws passed by a legislature</a:t>
            </a:r>
          </a:p>
          <a:p>
            <a:r>
              <a:rPr lang="en-US" altLang="en-US" dirty="0"/>
              <a:t>At the federal level, statutes are the laws made by Congress and signed by the president </a:t>
            </a:r>
          </a:p>
          <a:p>
            <a:r>
              <a:rPr lang="en-US" altLang="en-US" dirty="0"/>
              <a:t>At the state level, statutes are enacted by state legislatures</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9ED6D741-9EA3-4911-BA9E-A2A66BD86E8C}"/>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28</a:t>
            </a:fld>
            <a:endParaRPr lang="en-US" altLang="en-US" dirty="0"/>
          </a:p>
        </p:txBody>
      </p:sp>
    </p:spTree>
    <p:extLst>
      <p:ext uri="{BB962C8B-B14F-4D97-AF65-F5344CB8AC3E}">
        <p14:creationId xmlns:p14="http://schemas.microsoft.com/office/powerpoint/2010/main" val="38221333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Codes and Titles</a:t>
            </a:r>
          </a:p>
        </p:txBody>
      </p:sp>
      <p:sp>
        <p:nvSpPr>
          <p:cNvPr id="33795" name="Rectangle 3"/>
          <p:cNvSpPr>
            <a:spLocks noGrp="1" noChangeArrowheads="1"/>
          </p:cNvSpPr>
          <p:nvPr>
            <p:ph type="body" idx="1"/>
          </p:nvPr>
        </p:nvSpPr>
        <p:spPr/>
        <p:txBody>
          <a:bodyPr/>
          <a:lstStyle/>
          <a:p>
            <a:r>
              <a:rPr lang="en-US" altLang="en-US" b="1" dirty="0"/>
              <a:t>Code</a:t>
            </a:r>
          </a:p>
          <a:p>
            <a:pPr lvl="1"/>
            <a:r>
              <a:rPr lang="en-US" altLang="en-US" dirty="0"/>
              <a:t>A compilation of all the statutes of a particular state or the federal government</a:t>
            </a:r>
          </a:p>
          <a:p>
            <a:r>
              <a:rPr lang="en-US" altLang="en-US" b="1" dirty="0"/>
              <a:t>Titles </a:t>
            </a:r>
          </a:p>
          <a:p>
            <a:pPr lvl="1"/>
            <a:r>
              <a:rPr lang="en-US" altLang="en-US" dirty="0"/>
              <a:t>Groupings of statutes that deal with a particular area of the law</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55823935-3F85-491B-9E93-031BA872DF51}"/>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29</a:t>
            </a:fld>
            <a:endParaRPr lang="en-US" altLang="en-US" dirty="0"/>
          </a:p>
        </p:txBody>
      </p:sp>
    </p:spTree>
    <p:extLst>
      <p:ext uri="{BB962C8B-B14F-4D97-AF65-F5344CB8AC3E}">
        <p14:creationId xmlns:p14="http://schemas.microsoft.com/office/powerpoint/2010/main" val="27011483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Learning Objectives</a:t>
            </a:r>
          </a:p>
        </p:txBody>
      </p:sp>
      <p:sp>
        <p:nvSpPr>
          <p:cNvPr id="15363" name="Rectangle 3"/>
          <p:cNvSpPr>
            <a:spLocks noGrp="1" noChangeArrowheads="1"/>
          </p:cNvSpPr>
          <p:nvPr>
            <p:ph idx="1"/>
          </p:nvPr>
        </p:nvSpPr>
        <p:spPr/>
        <p:txBody>
          <a:bodyPr/>
          <a:lstStyle/>
          <a:p>
            <a:pPr marL="514350" indent="-514350">
              <a:buFont typeface="+mj-lt"/>
              <a:buAutoNum type="arabicPeriod" startAt="7"/>
            </a:pPr>
            <a:r>
              <a:rPr lang="en-US" altLang="en-US" dirty="0"/>
              <a:t>Describe how the principle of </a:t>
            </a:r>
            <a:r>
              <a:rPr lang="en-US" altLang="en-US" i="1" dirty="0"/>
              <a:t>stare decisis </a:t>
            </a:r>
            <a:r>
              <a:rPr lang="en-US" altLang="en-US" dirty="0"/>
              <a:t>provides stability within the law</a:t>
            </a:r>
          </a:p>
          <a:p>
            <a:pPr marL="514350" indent="-514350">
              <a:buFont typeface="+mj-lt"/>
              <a:buAutoNum type="arabicPeriod" startAt="7"/>
            </a:pPr>
            <a:r>
              <a:rPr lang="en-US" altLang="en-US" dirty="0"/>
              <a:t>Differentiate between statutory interpretation and judicial review</a:t>
            </a:r>
          </a:p>
          <a:p>
            <a:pPr marL="514350" indent="-514350">
              <a:buFont typeface="+mj-lt"/>
              <a:buAutoNum type="arabicPeriod" startAt="7"/>
            </a:pPr>
            <a:r>
              <a:rPr lang="en-US" altLang="en-US" dirty="0"/>
              <a:t>Account for the legislature’s need to establish administrative agencies</a:t>
            </a:r>
          </a:p>
          <a:p>
            <a:pPr marL="514350" indent="-514350">
              <a:buFont typeface="+mj-lt"/>
              <a:buAutoNum type="arabicPeriod" startAt="7"/>
            </a:pPr>
            <a:r>
              <a:rPr lang="en-US" altLang="en-US" dirty="0"/>
              <a:t>Clarify the nature of the deep state within the American political and legal system</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23C0A090-DDF5-4C47-A2A8-577B164D6F80}"/>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3</a:t>
            </a:fld>
            <a:endParaRPr lang="en-US" altLang="en-US" dirty="0"/>
          </a:p>
        </p:txBody>
      </p:sp>
    </p:spTree>
    <p:extLst>
      <p:ext uri="{BB962C8B-B14F-4D97-AF65-F5344CB8AC3E}">
        <p14:creationId xmlns:p14="http://schemas.microsoft.com/office/powerpoint/2010/main" val="7650734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Uniform Laws</a:t>
            </a:r>
          </a:p>
        </p:txBody>
      </p:sp>
      <p:sp>
        <p:nvSpPr>
          <p:cNvPr id="34819" name="Rectangle 3"/>
          <p:cNvSpPr>
            <a:spLocks noGrp="1" noChangeArrowheads="1"/>
          </p:cNvSpPr>
          <p:nvPr>
            <p:ph type="body" idx="1"/>
          </p:nvPr>
        </p:nvSpPr>
        <p:spPr/>
        <p:txBody>
          <a:bodyPr/>
          <a:lstStyle/>
          <a:p>
            <a:r>
              <a:rPr lang="en-US" altLang="en-US" dirty="0"/>
              <a:t>Statutory law differs from state to state.</a:t>
            </a:r>
          </a:p>
          <a:p>
            <a:r>
              <a:rPr lang="en-US" altLang="en-US" dirty="0"/>
              <a:t>One solution to the problem of inconsistent statutory law is for all the state legislatures to adopt the same statutes</a:t>
            </a:r>
          </a:p>
          <a:p>
            <a:r>
              <a:rPr lang="en-US" altLang="en-US" dirty="0"/>
              <a:t>The Uniform Law Commission (ULC), also called the National Conference of Commissioners on Uniform State Laws (NCCUSL), was founded to write these uniform laws</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6A557F5D-EC92-485C-A145-1744A7605DBA}"/>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30</a:t>
            </a:fld>
            <a:endParaRPr lang="en-US" altLang="en-US" dirty="0"/>
          </a:p>
        </p:txBody>
      </p:sp>
    </p:spTree>
    <p:extLst>
      <p:ext uri="{BB962C8B-B14F-4D97-AF65-F5344CB8AC3E}">
        <p14:creationId xmlns:p14="http://schemas.microsoft.com/office/powerpoint/2010/main" val="8884766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Question</a:t>
            </a:r>
          </a:p>
        </p:txBody>
      </p:sp>
      <p:sp>
        <p:nvSpPr>
          <p:cNvPr id="35843" name="Rectangle 3"/>
          <p:cNvSpPr>
            <a:spLocks noGrp="1" noChangeArrowheads="1"/>
          </p:cNvSpPr>
          <p:nvPr>
            <p:ph type="body" idx="1"/>
          </p:nvPr>
        </p:nvSpPr>
        <p:spPr/>
        <p:txBody>
          <a:bodyPr/>
          <a:lstStyle/>
          <a:p>
            <a:r>
              <a:rPr lang="en-US" altLang="en-US" dirty="0"/>
              <a:t>Which unified set of statutes is designed to govern almost all commercial transactions?</a:t>
            </a:r>
          </a:p>
          <a:p>
            <a:pPr marL="912812" lvl="1" indent="-514350">
              <a:buFont typeface="+mj-lt"/>
              <a:buAutoNum type="alphaUcPeriod"/>
            </a:pPr>
            <a:r>
              <a:rPr lang="en-US" altLang="en-US" dirty="0"/>
              <a:t>Uniform Business Code </a:t>
            </a:r>
          </a:p>
          <a:p>
            <a:pPr marL="912812" lvl="1" indent="-514350">
              <a:buFont typeface="+mj-lt"/>
              <a:buAutoNum type="alphaUcPeriod"/>
            </a:pPr>
            <a:r>
              <a:rPr lang="en-US" altLang="en-US" dirty="0"/>
              <a:t>Commercial Code of Regulations </a:t>
            </a:r>
          </a:p>
          <a:p>
            <a:pPr marL="912812" lvl="1" indent="-514350">
              <a:buFont typeface="+mj-lt"/>
              <a:buAutoNum type="alphaUcPeriod"/>
            </a:pPr>
            <a:r>
              <a:rPr lang="en-US" altLang="en-US" dirty="0"/>
              <a:t>Uniform Commercial Code </a:t>
            </a:r>
          </a:p>
          <a:p>
            <a:pPr marL="912812" lvl="1" indent="-514350">
              <a:buFont typeface="+mj-lt"/>
              <a:buAutoNum type="alphaUcPeriod"/>
            </a:pPr>
            <a:r>
              <a:rPr lang="en-US" altLang="en-US" dirty="0"/>
              <a:t>Unified Business Regulations</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716C3295-F47F-454F-8973-74598E30C9BA}"/>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31</a:t>
            </a:fld>
            <a:endParaRPr lang="en-US" altLang="en-US" dirty="0"/>
          </a:p>
        </p:txBody>
      </p:sp>
    </p:spTree>
    <p:extLst>
      <p:ext uri="{BB962C8B-B14F-4D97-AF65-F5344CB8AC3E}">
        <p14:creationId xmlns:p14="http://schemas.microsoft.com/office/powerpoint/2010/main" val="30445383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lstStyle/>
          <a:p>
            <a:r>
              <a:rPr lang="en-US" altLang="en-US" dirty="0"/>
              <a:t>The Uniform Commercial Code (UCC)</a:t>
            </a:r>
          </a:p>
        </p:txBody>
      </p:sp>
      <p:sp>
        <p:nvSpPr>
          <p:cNvPr id="36867" name="Rectangle 5"/>
          <p:cNvSpPr>
            <a:spLocks noGrp="1" noChangeArrowheads="1"/>
          </p:cNvSpPr>
          <p:nvPr>
            <p:ph idx="1"/>
          </p:nvPr>
        </p:nvSpPr>
        <p:spPr/>
        <p:txBody>
          <a:bodyPr/>
          <a:lstStyle/>
          <a:p>
            <a:r>
              <a:rPr lang="en-US" altLang="en-US" dirty="0"/>
              <a:t>A unified set of statutes designed to govern almost all commercial transactions</a:t>
            </a:r>
          </a:p>
          <a:p>
            <a:r>
              <a:rPr lang="en-US" altLang="en-US" dirty="0"/>
              <a:t>Helps parties involved in commercial transactions prepare their contracts</a:t>
            </a:r>
          </a:p>
          <a:p>
            <a:pPr lvl="1"/>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EB73602B-A970-4B27-B78F-1353F8031947}"/>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32</a:t>
            </a:fld>
            <a:endParaRPr lang="en-US" altLang="en-US" dirty="0"/>
          </a:p>
        </p:txBody>
      </p:sp>
    </p:spTree>
    <p:extLst>
      <p:ext uri="{BB962C8B-B14F-4D97-AF65-F5344CB8AC3E}">
        <p14:creationId xmlns:p14="http://schemas.microsoft.com/office/powerpoint/2010/main" val="39002790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p:txBody>
          <a:bodyPr/>
          <a:lstStyle/>
          <a:p>
            <a:r>
              <a:rPr lang="en-US" altLang="en-US" dirty="0"/>
              <a:t>Electronic Law Statutes</a:t>
            </a:r>
          </a:p>
        </p:txBody>
      </p:sp>
      <p:sp>
        <p:nvSpPr>
          <p:cNvPr id="37891" name="Rectangle 5"/>
          <p:cNvSpPr>
            <a:spLocks noGrp="1" noChangeArrowheads="1"/>
          </p:cNvSpPr>
          <p:nvPr>
            <p:ph type="body" idx="1"/>
          </p:nvPr>
        </p:nvSpPr>
        <p:spPr/>
        <p:txBody>
          <a:bodyPr/>
          <a:lstStyle/>
          <a:p>
            <a:r>
              <a:rPr lang="en-US" altLang="en-US" b="1" dirty="0"/>
              <a:t>Cyber-commerce </a:t>
            </a:r>
          </a:p>
          <a:p>
            <a:pPr lvl="1"/>
            <a:r>
              <a:rPr lang="en-US" altLang="en-US" dirty="0"/>
              <a:t>Term applied to all cyber-transactions</a:t>
            </a:r>
          </a:p>
          <a:p>
            <a:r>
              <a:rPr lang="en-US" altLang="en-US" dirty="0"/>
              <a:t>The ULC has responded to this challenge by creating several new uniform laws</a:t>
            </a:r>
          </a:p>
          <a:p>
            <a:pPr lvl="1"/>
            <a:r>
              <a:rPr lang="en-US" altLang="en-US" dirty="0"/>
              <a:t>Uniform Computer Information Transactions Act (UCITA) and Uniform Electronic Transactions Act (UETA)</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51A779FF-4188-43B7-8B50-601EA0B7EF40}"/>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33</a:t>
            </a:fld>
            <a:endParaRPr lang="en-US" altLang="en-US" dirty="0"/>
          </a:p>
        </p:txBody>
      </p:sp>
    </p:spTree>
    <p:extLst>
      <p:ext uri="{BB962C8B-B14F-4D97-AF65-F5344CB8AC3E}">
        <p14:creationId xmlns:p14="http://schemas.microsoft.com/office/powerpoint/2010/main" val="11653507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Court Decisions</a:t>
            </a:r>
          </a:p>
        </p:txBody>
      </p:sp>
      <p:sp>
        <p:nvSpPr>
          <p:cNvPr id="38915" name="Rectangle 3"/>
          <p:cNvSpPr>
            <a:spLocks noGrp="1" noChangeArrowheads="1"/>
          </p:cNvSpPr>
          <p:nvPr>
            <p:ph idx="1"/>
          </p:nvPr>
        </p:nvSpPr>
        <p:spPr/>
        <p:txBody>
          <a:bodyPr/>
          <a:lstStyle/>
          <a:p>
            <a:r>
              <a:rPr lang="en-US" altLang="en-US" dirty="0"/>
              <a:t>Primary sources of law</a:t>
            </a:r>
          </a:p>
          <a:p>
            <a:pPr lvl="1"/>
            <a:r>
              <a:rPr lang="en-US" altLang="en-US" dirty="0"/>
              <a:t>The Constitution</a:t>
            </a:r>
          </a:p>
          <a:p>
            <a:pPr lvl="1"/>
            <a:r>
              <a:rPr lang="en-US" altLang="en-US" dirty="0"/>
              <a:t>Statutes passed by Congress and the state legislatures</a:t>
            </a:r>
          </a:p>
          <a:p>
            <a:r>
              <a:rPr lang="en-US" altLang="en-US" dirty="0"/>
              <a:t>The courts also make law in the following ways:</a:t>
            </a:r>
          </a:p>
          <a:p>
            <a:pPr lvl="1"/>
            <a:r>
              <a:rPr lang="en-US" altLang="en-US" dirty="0"/>
              <a:t>Common law</a:t>
            </a:r>
          </a:p>
          <a:p>
            <a:pPr lvl="1"/>
            <a:r>
              <a:rPr lang="en-US" altLang="en-US" dirty="0"/>
              <a:t>Interpretation of statutes</a:t>
            </a:r>
          </a:p>
          <a:p>
            <a:pPr lvl="1"/>
            <a:r>
              <a:rPr lang="en-US" altLang="en-US" dirty="0"/>
              <a:t>Judicial review</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53D831B3-EC85-4C05-A7E5-EFE83906B224}"/>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34</a:t>
            </a:fld>
            <a:endParaRPr lang="en-US" altLang="en-US" dirty="0"/>
          </a:p>
        </p:txBody>
      </p:sp>
    </p:spTree>
    <p:extLst>
      <p:ext uri="{BB962C8B-B14F-4D97-AF65-F5344CB8AC3E}">
        <p14:creationId xmlns:p14="http://schemas.microsoft.com/office/powerpoint/2010/main" val="23226001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Common Law</a:t>
            </a:r>
          </a:p>
        </p:txBody>
      </p:sp>
      <p:sp>
        <p:nvSpPr>
          <p:cNvPr id="39939" name="Rectangle 3"/>
          <p:cNvSpPr>
            <a:spLocks noGrp="1" noChangeArrowheads="1"/>
          </p:cNvSpPr>
          <p:nvPr>
            <p:ph type="body" idx="1"/>
          </p:nvPr>
        </p:nvSpPr>
        <p:spPr/>
        <p:txBody>
          <a:bodyPr/>
          <a:lstStyle/>
          <a:p>
            <a:r>
              <a:rPr lang="en-US" altLang="en-US" dirty="0"/>
              <a:t>The body of previously recorded legal decisions made by the courts in specific cases</a:t>
            </a:r>
          </a:p>
          <a:p>
            <a:r>
              <a:rPr lang="en-US" altLang="en-US" i="1" dirty="0"/>
              <a:t>Stare</a:t>
            </a:r>
            <a:r>
              <a:rPr lang="en-US" altLang="en-US" dirty="0"/>
              <a:t> </a:t>
            </a:r>
            <a:r>
              <a:rPr lang="en-US" altLang="en-US" i="1" dirty="0"/>
              <a:t>decisis</a:t>
            </a:r>
            <a:r>
              <a:rPr lang="en-US" altLang="en-US" dirty="0"/>
              <a:t> (let the decision stand) </a:t>
            </a:r>
          </a:p>
          <a:p>
            <a:pPr lvl="1"/>
            <a:r>
              <a:rPr lang="en-US" altLang="en-US" dirty="0"/>
              <a:t>Process of relying on these previously recorded legal decisions </a:t>
            </a:r>
          </a:p>
          <a:p>
            <a:r>
              <a:rPr lang="en-US" altLang="en-US" b="1" dirty="0"/>
              <a:t>Precedent </a:t>
            </a:r>
          </a:p>
          <a:p>
            <a:pPr lvl="1"/>
            <a:r>
              <a:rPr lang="en-US" altLang="en-US" dirty="0"/>
              <a:t>Model case that a court can follow when facing a similar situation</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C457D0A4-FF1D-4AEA-B5C5-07278855BD26}"/>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35</a:t>
            </a:fld>
            <a:endParaRPr lang="en-US" altLang="en-US" dirty="0"/>
          </a:p>
        </p:txBody>
      </p:sp>
    </p:spTree>
    <p:extLst>
      <p:ext uri="{BB962C8B-B14F-4D97-AF65-F5344CB8AC3E}">
        <p14:creationId xmlns:p14="http://schemas.microsoft.com/office/powerpoint/2010/main" val="32815641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Question</a:t>
            </a:r>
          </a:p>
        </p:txBody>
      </p:sp>
      <p:sp>
        <p:nvSpPr>
          <p:cNvPr id="40963" name="Rectangle 3"/>
          <p:cNvSpPr>
            <a:spLocks noGrp="1" noChangeArrowheads="1"/>
          </p:cNvSpPr>
          <p:nvPr>
            <p:ph idx="1"/>
          </p:nvPr>
        </p:nvSpPr>
        <p:spPr/>
        <p:txBody>
          <a:bodyPr/>
          <a:lstStyle/>
          <a:p>
            <a:r>
              <a:rPr lang="en-US" altLang="en-US" dirty="0"/>
              <a:t>Which precedent is a court free to follow or ignore?</a:t>
            </a:r>
          </a:p>
          <a:p>
            <a:pPr marL="912812" lvl="1" indent="-514350">
              <a:buFont typeface="+mj-lt"/>
              <a:buAutoNum type="alphaUcPeriod"/>
            </a:pPr>
            <a:r>
              <a:rPr lang="en-US" altLang="en-US" dirty="0"/>
              <a:t>Persuasive precedent </a:t>
            </a:r>
          </a:p>
          <a:p>
            <a:pPr marL="912812" lvl="1" indent="-514350">
              <a:buFont typeface="+mj-lt"/>
              <a:buAutoNum type="alphaUcPeriod"/>
            </a:pPr>
            <a:r>
              <a:rPr lang="en-US" altLang="en-US" dirty="0"/>
              <a:t>Binding precedent</a:t>
            </a:r>
          </a:p>
          <a:p>
            <a:pPr marL="912812" lvl="1" indent="-514350">
              <a:buFont typeface="+mj-lt"/>
              <a:buAutoNum type="alphaUcPeriod"/>
            </a:pPr>
            <a:r>
              <a:rPr lang="en-US" altLang="en-US" dirty="0"/>
              <a:t>Required precedent</a:t>
            </a:r>
          </a:p>
          <a:p>
            <a:pPr marL="912812" lvl="1" indent="-514350">
              <a:buFont typeface="+mj-lt"/>
              <a:buAutoNum type="alphaUcPeriod"/>
            </a:pPr>
            <a:r>
              <a:rPr lang="en-US" altLang="en-US" dirty="0"/>
              <a:t>Credible precedent</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036D155E-24A9-4DD1-B455-58225DAAE65E}"/>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36</a:t>
            </a:fld>
            <a:endParaRPr lang="en-US" altLang="en-US" dirty="0"/>
          </a:p>
        </p:txBody>
      </p:sp>
    </p:spTree>
    <p:extLst>
      <p:ext uri="{BB962C8B-B14F-4D97-AF65-F5344CB8AC3E}">
        <p14:creationId xmlns:p14="http://schemas.microsoft.com/office/powerpoint/2010/main" val="21455388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Common Law</a:t>
            </a:r>
          </a:p>
        </p:txBody>
      </p:sp>
      <p:sp>
        <p:nvSpPr>
          <p:cNvPr id="41987" name="Rectangle 3"/>
          <p:cNvSpPr>
            <a:spLocks noGrp="1" noChangeArrowheads="1"/>
          </p:cNvSpPr>
          <p:nvPr>
            <p:ph type="body" idx="1"/>
          </p:nvPr>
        </p:nvSpPr>
        <p:spPr/>
        <p:txBody>
          <a:bodyPr/>
          <a:lstStyle/>
          <a:p>
            <a:r>
              <a:rPr lang="en-US" altLang="en-US" b="1" dirty="0"/>
              <a:t>Binding precedent </a:t>
            </a:r>
          </a:p>
          <a:p>
            <a:pPr lvl="1"/>
            <a:r>
              <a:rPr lang="en-US" altLang="en-US" dirty="0"/>
              <a:t>Precedent that a court must follow</a:t>
            </a:r>
          </a:p>
          <a:p>
            <a:r>
              <a:rPr lang="en-US" altLang="en-US" b="1" dirty="0"/>
              <a:t>Persuasive precedent </a:t>
            </a:r>
          </a:p>
          <a:p>
            <a:pPr lvl="1"/>
            <a:r>
              <a:rPr lang="en-US" altLang="en-US" dirty="0"/>
              <a:t>Precedent that a court is free to follow or ignore</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601DA41C-969F-45AF-A87F-6B5EDCF07448}"/>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37</a:t>
            </a:fld>
            <a:endParaRPr lang="en-US" altLang="en-US" dirty="0"/>
          </a:p>
        </p:txBody>
      </p:sp>
    </p:spTree>
    <p:extLst>
      <p:ext uri="{BB962C8B-B14F-4D97-AF65-F5344CB8AC3E}">
        <p14:creationId xmlns:p14="http://schemas.microsoft.com/office/powerpoint/2010/main" val="2079374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Statutory Interpretation</a:t>
            </a:r>
          </a:p>
        </p:txBody>
      </p:sp>
      <p:sp>
        <p:nvSpPr>
          <p:cNvPr id="43011" name="Rectangle 3"/>
          <p:cNvSpPr>
            <a:spLocks noGrp="1" noChangeArrowheads="1"/>
          </p:cNvSpPr>
          <p:nvPr>
            <p:ph type="body" idx="1"/>
          </p:nvPr>
        </p:nvSpPr>
        <p:spPr/>
        <p:txBody>
          <a:bodyPr/>
          <a:lstStyle/>
          <a:p>
            <a:r>
              <a:rPr lang="en-US" altLang="en-US" dirty="0"/>
              <a:t>The process by which the courts analyze those aspects of a statute that are unclear or ambiguous or that were not anticipated at the time the legislature passed the statute</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1E0F06C0-5091-4C0F-8A7A-A447C08001FD}"/>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38</a:t>
            </a:fld>
            <a:endParaRPr lang="en-US" altLang="en-US" dirty="0"/>
          </a:p>
        </p:txBody>
      </p:sp>
    </p:spTree>
    <p:extLst>
      <p:ext uri="{BB962C8B-B14F-4D97-AF65-F5344CB8AC3E}">
        <p14:creationId xmlns:p14="http://schemas.microsoft.com/office/powerpoint/2010/main" val="30654823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en-US" dirty="0"/>
              <a:t>Question</a:t>
            </a:r>
          </a:p>
        </p:txBody>
      </p:sp>
      <p:sp>
        <p:nvSpPr>
          <p:cNvPr id="44035" name="Rectangle 3"/>
          <p:cNvSpPr>
            <a:spLocks noGrp="1" noChangeArrowheads="1"/>
          </p:cNvSpPr>
          <p:nvPr>
            <p:ph type="body" idx="1"/>
          </p:nvPr>
        </p:nvSpPr>
        <p:spPr/>
        <p:txBody>
          <a:bodyPr/>
          <a:lstStyle/>
          <a:p>
            <a:r>
              <a:rPr lang="en-US" altLang="en-US" dirty="0"/>
              <a:t>What is the process of determining the constitutionality of various legislative statutes, administrative regulations, or executive actions called?</a:t>
            </a:r>
          </a:p>
          <a:p>
            <a:pPr marL="912812" lvl="1" indent="-514350">
              <a:buFont typeface="+mj-lt"/>
              <a:buAutoNum type="alphaUcPeriod"/>
            </a:pPr>
            <a:r>
              <a:rPr lang="en-US" altLang="en-US" dirty="0"/>
              <a:t>Official review</a:t>
            </a:r>
          </a:p>
          <a:p>
            <a:pPr marL="912812" lvl="1" indent="-514350">
              <a:buFont typeface="+mj-lt"/>
              <a:buAutoNum type="alphaUcPeriod"/>
            </a:pPr>
            <a:r>
              <a:rPr lang="en-US" altLang="en-US" dirty="0"/>
              <a:t>Legal review</a:t>
            </a:r>
          </a:p>
          <a:p>
            <a:pPr marL="912812" lvl="1" indent="-514350">
              <a:buFont typeface="+mj-lt"/>
              <a:buAutoNum type="alphaUcPeriod"/>
            </a:pPr>
            <a:r>
              <a:rPr lang="en-US" altLang="en-US" dirty="0"/>
              <a:t>Judicial assessment</a:t>
            </a:r>
          </a:p>
          <a:p>
            <a:pPr marL="912812" lvl="1" indent="-514350">
              <a:buFont typeface="+mj-lt"/>
              <a:buAutoNum type="alphaUcPeriod"/>
            </a:pPr>
            <a:r>
              <a:rPr lang="en-US" altLang="en-US" dirty="0"/>
              <a:t>Judicial review </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4EF74363-D82D-44EF-85A7-41464A776572}"/>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39</a:t>
            </a:fld>
            <a:endParaRPr lang="en-US" altLang="en-US" dirty="0"/>
          </a:p>
        </p:txBody>
      </p:sp>
    </p:spTree>
    <p:extLst>
      <p:ext uri="{BB962C8B-B14F-4D97-AF65-F5344CB8AC3E}">
        <p14:creationId xmlns:p14="http://schemas.microsoft.com/office/powerpoint/2010/main" val="2304866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p:txBody>
          <a:bodyPr/>
          <a:lstStyle/>
          <a:p>
            <a:r>
              <a:rPr lang="en-US" altLang="en-US" dirty="0"/>
              <a:t>The Law as a Balancing Act</a:t>
            </a:r>
          </a:p>
        </p:txBody>
      </p:sp>
      <p:sp>
        <p:nvSpPr>
          <p:cNvPr id="16387" name="Rectangle 6"/>
          <p:cNvSpPr>
            <a:spLocks noGrp="1" noChangeArrowheads="1"/>
          </p:cNvSpPr>
          <p:nvPr>
            <p:ph idx="1"/>
          </p:nvPr>
        </p:nvSpPr>
        <p:spPr/>
        <p:txBody>
          <a:bodyPr/>
          <a:lstStyle/>
          <a:p>
            <a:r>
              <a:rPr lang="en-US" altLang="en-US" dirty="0"/>
              <a:t>One person’s rights are enforced while another’s are not</a:t>
            </a:r>
          </a:p>
          <a:p>
            <a:r>
              <a:rPr lang="en-US" altLang="en-US" dirty="0"/>
              <a:t>Because the law is made by people, it is not perfect</a:t>
            </a:r>
          </a:p>
          <a:p>
            <a:r>
              <a:rPr lang="en-US" altLang="en-US" dirty="0"/>
              <a:t>Legislators, judges, and administrators bring their own limitations into the process</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D760DAB1-CEE2-4966-9290-79D2B0BB8810}"/>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4</a:t>
            </a:fld>
            <a:endParaRPr lang="en-US" altLang="en-US" dirty="0"/>
          </a:p>
        </p:txBody>
      </p:sp>
    </p:spTree>
    <p:extLst>
      <p:ext uri="{BB962C8B-B14F-4D97-AF65-F5344CB8AC3E}">
        <p14:creationId xmlns:p14="http://schemas.microsoft.com/office/powerpoint/2010/main" val="41015373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Judicial Review</a:t>
            </a:r>
          </a:p>
        </p:txBody>
      </p:sp>
      <p:sp>
        <p:nvSpPr>
          <p:cNvPr id="45059" name="Rectangle 3"/>
          <p:cNvSpPr>
            <a:spLocks noGrp="1" noChangeArrowheads="1"/>
          </p:cNvSpPr>
          <p:nvPr>
            <p:ph type="body" idx="1"/>
          </p:nvPr>
        </p:nvSpPr>
        <p:spPr/>
        <p:txBody>
          <a:bodyPr/>
          <a:lstStyle/>
          <a:p>
            <a:r>
              <a:rPr lang="en-US" altLang="en-US" dirty="0"/>
              <a:t>The process of determining the constitutionality of various legislative statutes, administrative regulations, or executive actions</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8A97B275-6655-42FF-8BE8-6D974B33118D}"/>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40</a:t>
            </a:fld>
            <a:endParaRPr lang="en-US" altLang="en-US" dirty="0"/>
          </a:p>
        </p:txBody>
      </p:sp>
    </p:spTree>
    <p:extLst>
      <p:ext uri="{BB962C8B-B14F-4D97-AF65-F5344CB8AC3E}">
        <p14:creationId xmlns:p14="http://schemas.microsoft.com/office/powerpoint/2010/main" val="17520243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Administrative Regulations</a:t>
            </a:r>
          </a:p>
        </p:txBody>
      </p:sp>
      <p:sp>
        <p:nvSpPr>
          <p:cNvPr id="46083" name="Rectangle 3"/>
          <p:cNvSpPr>
            <a:spLocks noGrp="1" noChangeArrowheads="1"/>
          </p:cNvSpPr>
          <p:nvPr>
            <p:ph type="body" idx="1"/>
          </p:nvPr>
        </p:nvSpPr>
        <p:spPr/>
        <p:txBody>
          <a:bodyPr/>
          <a:lstStyle/>
          <a:p>
            <a:r>
              <a:rPr lang="en-US" altLang="en-US" dirty="0"/>
              <a:t>Administrative agencies </a:t>
            </a:r>
          </a:p>
          <a:p>
            <a:pPr lvl="1"/>
            <a:r>
              <a:rPr lang="en-US" altLang="en-US" dirty="0"/>
              <a:t>Create rules, regulate and supervise, and render decisions that have the force of law</a:t>
            </a:r>
          </a:p>
          <a:p>
            <a:r>
              <a:rPr lang="en-US" altLang="en-US" b="1" dirty="0"/>
              <a:t>Administrative law </a:t>
            </a:r>
          </a:p>
          <a:p>
            <a:pPr lvl="1"/>
            <a:r>
              <a:rPr lang="en-US" altLang="en-US" dirty="0"/>
              <a:t>Agencies’ decrees and decisions</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BA0992AF-BA1B-4ACE-8116-FA292BD16E4D}"/>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41</a:t>
            </a:fld>
            <a:endParaRPr lang="en-US" altLang="en-US" dirty="0"/>
          </a:p>
        </p:txBody>
      </p:sp>
    </p:spTree>
    <p:extLst>
      <p:ext uri="{BB962C8B-B14F-4D97-AF65-F5344CB8AC3E}">
        <p14:creationId xmlns:p14="http://schemas.microsoft.com/office/powerpoint/2010/main" val="39205864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90AE3-0F06-46EC-BBFB-A5F49C613FAF}"/>
              </a:ext>
            </a:extLst>
          </p:cNvPr>
          <p:cNvSpPr>
            <a:spLocks noGrp="1"/>
          </p:cNvSpPr>
          <p:nvPr>
            <p:ph type="title"/>
          </p:nvPr>
        </p:nvSpPr>
        <p:spPr/>
        <p:txBody>
          <a:bodyPr/>
          <a:lstStyle/>
          <a:p>
            <a:r>
              <a:rPr lang="en-US" dirty="0"/>
              <a:t>Types of Agencies</a:t>
            </a:r>
          </a:p>
        </p:txBody>
      </p:sp>
      <p:sp>
        <p:nvSpPr>
          <p:cNvPr id="3" name="Content Placeholder 2">
            <a:extLst>
              <a:ext uri="{FF2B5EF4-FFF2-40B4-BE49-F238E27FC236}">
                <a16:creationId xmlns:a16="http://schemas.microsoft.com/office/drawing/2014/main" id="{984FED18-EC08-4591-AAAA-4F23FAC0D400}"/>
              </a:ext>
            </a:extLst>
          </p:cNvPr>
          <p:cNvSpPr>
            <a:spLocks noGrp="1"/>
          </p:cNvSpPr>
          <p:nvPr>
            <p:ph idx="1"/>
          </p:nvPr>
        </p:nvSpPr>
        <p:spPr/>
        <p:txBody>
          <a:bodyPr/>
          <a:lstStyle/>
          <a:p>
            <a:r>
              <a:rPr lang="en-US" b="1" dirty="0"/>
              <a:t>Executive agencies</a:t>
            </a:r>
            <a:r>
              <a:rPr lang="en-US" dirty="0"/>
              <a:t>:</a:t>
            </a:r>
            <a:r>
              <a:rPr lang="en-US" b="1" dirty="0"/>
              <a:t> </a:t>
            </a:r>
          </a:p>
          <a:p>
            <a:pPr lvl="1"/>
            <a:r>
              <a:rPr lang="en-US" dirty="0"/>
              <a:t>Are those that are directly under the control of the president</a:t>
            </a:r>
          </a:p>
          <a:p>
            <a:r>
              <a:rPr lang="en-US" b="1" dirty="0"/>
              <a:t>Independent agencies</a:t>
            </a:r>
            <a:r>
              <a:rPr lang="en-US" dirty="0"/>
              <a:t>:</a:t>
            </a:r>
          </a:p>
          <a:p>
            <a:pPr lvl="1"/>
            <a:r>
              <a:rPr lang="en-US" dirty="0"/>
              <a:t>Are those that are not actually within the executive branch but, instead, act on their own authority</a:t>
            </a:r>
          </a:p>
        </p:txBody>
      </p:sp>
      <p:sp>
        <p:nvSpPr>
          <p:cNvPr id="4" name="Footer Placeholder 3">
            <a:extLst>
              <a:ext uri="{FF2B5EF4-FFF2-40B4-BE49-F238E27FC236}">
                <a16:creationId xmlns:a16="http://schemas.microsoft.com/office/drawing/2014/main" id="{2DF7E51D-410D-44B4-BBC2-A01B32F52615}"/>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56988D51-82C3-4581-A8F5-3586A96D63A2}"/>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42</a:t>
            </a:fld>
            <a:endParaRPr lang="en-US" altLang="en-US" dirty="0"/>
          </a:p>
        </p:txBody>
      </p:sp>
    </p:spTree>
    <p:extLst>
      <p:ext uri="{BB962C8B-B14F-4D97-AF65-F5344CB8AC3E}">
        <p14:creationId xmlns:p14="http://schemas.microsoft.com/office/powerpoint/2010/main" val="42629108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BCE8B-2167-4F1C-B3DA-4E0EE6DC0DB4}"/>
              </a:ext>
            </a:extLst>
          </p:cNvPr>
          <p:cNvSpPr>
            <a:spLocks noGrp="1"/>
          </p:cNvSpPr>
          <p:nvPr>
            <p:ph type="title"/>
          </p:nvPr>
        </p:nvSpPr>
        <p:spPr/>
        <p:txBody>
          <a:bodyPr/>
          <a:lstStyle/>
          <a:p>
            <a:r>
              <a:rPr lang="en-US" dirty="0"/>
              <a:t>Administrative Procedures Act (APA)</a:t>
            </a:r>
          </a:p>
        </p:txBody>
      </p:sp>
      <p:sp>
        <p:nvSpPr>
          <p:cNvPr id="3" name="Content Placeholder 2">
            <a:extLst>
              <a:ext uri="{FF2B5EF4-FFF2-40B4-BE49-F238E27FC236}">
                <a16:creationId xmlns:a16="http://schemas.microsoft.com/office/drawing/2014/main" id="{BBBFED06-CF56-4B6D-AA82-C385441D105A}"/>
              </a:ext>
            </a:extLst>
          </p:cNvPr>
          <p:cNvSpPr>
            <a:spLocks noGrp="1"/>
          </p:cNvSpPr>
          <p:nvPr>
            <p:ph idx="1"/>
          </p:nvPr>
        </p:nvSpPr>
        <p:spPr/>
        <p:txBody>
          <a:bodyPr>
            <a:noAutofit/>
          </a:bodyPr>
          <a:lstStyle/>
          <a:p>
            <a:r>
              <a:rPr lang="en-US" dirty="0"/>
              <a:t>Helps prevent any conflict of interest in administrative agencies that could arise from overlapping responsibilities</a:t>
            </a:r>
          </a:p>
          <a:p>
            <a:r>
              <a:rPr lang="en-US" dirty="0"/>
              <a:t>Administrative Procedures Act (APA) and Model State Administrative Procedures Act</a:t>
            </a:r>
          </a:p>
          <a:p>
            <a:pPr lvl="1"/>
            <a:r>
              <a:rPr lang="en-US" dirty="0"/>
              <a:t>Under these acts, an administrative agency planning new regulations must notify the affected parties and hold hearings to allow those parties to express their views</a:t>
            </a:r>
          </a:p>
          <a:p>
            <a:pPr lvl="1"/>
            <a:r>
              <a:rPr lang="en-US" dirty="0"/>
              <a:t>These acts also allow the courts to review agency decisions and rulings</a:t>
            </a:r>
          </a:p>
        </p:txBody>
      </p:sp>
      <p:sp>
        <p:nvSpPr>
          <p:cNvPr id="4" name="Footer Placeholder 3">
            <a:extLst>
              <a:ext uri="{FF2B5EF4-FFF2-40B4-BE49-F238E27FC236}">
                <a16:creationId xmlns:a16="http://schemas.microsoft.com/office/drawing/2014/main" id="{5A1FD612-3188-4205-8C66-3638C71CC7D3}"/>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2881D276-368B-4DA8-AFC8-5EE0036760DE}"/>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43</a:t>
            </a:fld>
            <a:endParaRPr lang="en-US" altLang="en-US" dirty="0"/>
          </a:p>
        </p:txBody>
      </p:sp>
    </p:spTree>
    <p:extLst>
      <p:ext uri="{BB962C8B-B14F-4D97-AF65-F5344CB8AC3E}">
        <p14:creationId xmlns:p14="http://schemas.microsoft.com/office/powerpoint/2010/main" val="25009143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BCE8B-2167-4F1C-B3DA-4E0EE6DC0DB4}"/>
              </a:ext>
            </a:extLst>
          </p:cNvPr>
          <p:cNvSpPr>
            <a:spLocks noGrp="1"/>
          </p:cNvSpPr>
          <p:nvPr>
            <p:ph type="title"/>
          </p:nvPr>
        </p:nvSpPr>
        <p:spPr/>
        <p:txBody>
          <a:bodyPr/>
          <a:lstStyle/>
          <a:p>
            <a:r>
              <a:rPr lang="en-US" dirty="0"/>
              <a:t>The Regulatory Flexibility Act (RFA)</a:t>
            </a:r>
          </a:p>
        </p:txBody>
      </p:sp>
      <p:sp>
        <p:nvSpPr>
          <p:cNvPr id="3" name="Content Placeholder 2">
            <a:extLst>
              <a:ext uri="{FF2B5EF4-FFF2-40B4-BE49-F238E27FC236}">
                <a16:creationId xmlns:a16="http://schemas.microsoft.com/office/drawing/2014/main" id="{BBBFED06-CF56-4B6D-AA82-C385441D105A}"/>
              </a:ext>
            </a:extLst>
          </p:cNvPr>
          <p:cNvSpPr>
            <a:spLocks noGrp="1"/>
          </p:cNvSpPr>
          <p:nvPr>
            <p:ph idx="1"/>
          </p:nvPr>
        </p:nvSpPr>
        <p:spPr/>
        <p:txBody>
          <a:bodyPr>
            <a:noAutofit/>
          </a:bodyPr>
          <a:lstStyle/>
          <a:p>
            <a:r>
              <a:rPr lang="en-US" dirty="0"/>
              <a:t>Goal is not to give special treatment to small organizations, but to make sure that they get equal or nearly equal treatment in the marketplace</a:t>
            </a:r>
          </a:p>
          <a:p>
            <a:r>
              <a:rPr lang="en-US" dirty="0"/>
              <a:t>Places an obligation on federal agencies within the bureaucracy to evaluate the effect that new regulations will have on small institutions</a:t>
            </a:r>
          </a:p>
          <a:p>
            <a:r>
              <a:rPr lang="en-US" dirty="0"/>
              <a:t>Encourages regulatory agencies to understand the financial structures of small entities and to be aware of the impact any new regulations may have on those institutions</a:t>
            </a:r>
          </a:p>
        </p:txBody>
      </p:sp>
      <p:sp>
        <p:nvSpPr>
          <p:cNvPr id="4" name="Footer Placeholder 3">
            <a:extLst>
              <a:ext uri="{FF2B5EF4-FFF2-40B4-BE49-F238E27FC236}">
                <a16:creationId xmlns:a16="http://schemas.microsoft.com/office/drawing/2014/main" id="{5A1FD612-3188-4205-8C66-3638C71CC7D3}"/>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404750CD-EBCE-48A1-BC1A-CB7120DF7E41}"/>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44</a:t>
            </a:fld>
            <a:endParaRPr lang="en-US" altLang="en-US" dirty="0"/>
          </a:p>
        </p:txBody>
      </p:sp>
    </p:spTree>
    <p:extLst>
      <p:ext uri="{BB962C8B-B14F-4D97-AF65-F5344CB8AC3E}">
        <p14:creationId xmlns:p14="http://schemas.microsoft.com/office/powerpoint/2010/main" val="6021266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Question</a:t>
            </a:r>
          </a:p>
        </p:txBody>
      </p:sp>
      <p:sp>
        <p:nvSpPr>
          <p:cNvPr id="47107" name="Rectangle 3"/>
          <p:cNvSpPr>
            <a:spLocks noGrp="1" noChangeArrowheads="1"/>
          </p:cNvSpPr>
          <p:nvPr>
            <p:ph type="body" idx="1"/>
          </p:nvPr>
        </p:nvSpPr>
        <p:spPr/>
        <p:txBody>
          <a:bodyPr/>
          <a:lstStyle/>
          <a:p>
            <a:r>
              <a:rPr lang="en-US" altLang="en-US" dirty="0"/>
              <a:t>What publication produces a daily compilation of new regulations issued by federal agencies?</a:t>
            </a:r>
          </a:p>
          <a:p>
            <a:pPr marL="912812" lvl="1" indent="-514350">
              <a:buFont typeface="+mj-lt"/>
              <a:buAutoNum type="alphaUcPeriod"/>
            </a:pPr>
            <a:r>
              <a:rPr lang="en-US" altLang="en-US" dirty="0"/>
              <a:t>Federal Register</a:t>
            </a:r>
          </a:p>
          <a:p>
            <a:pPr marL="912812" lvl="1" indent="-514350">
              <a:buFont typeface="+mj-lt"/>
              <a:buAutoNum type="alphaUcPeriod"/>
            </a:pPr>
            <a:r>
              <a:rPr lang="en-US" altLang="en-US" dirty="0"/>
              <a:t>Washington Post</a:t>
            </a:r>
          </a:p>
          <a:p>
            <a:pPr marL="912812" lvl="1" indent="-514350">
              <a:buFont typeface="+mj-lt"/>
              <a:buAutoNum type="alphaUcPeriod"/>
            </a:pPr>
            <a:r>
              <a:rPr lang="en-US" altLang="en-US" dirty="0"/>
              <a:t>Federal Post</a:t>
            </a:r>
          </a:p>
          <a:p>
            <a:pPr marL="912812" lvl="1" indent="-514350">
              <a:buFont typeface="+mj-lt"/>
              <a:buAutoNum type="alphaUcPeriod"/>
            </a:pPr>
            <a:r>
              <a:rPr lang="en-US" altLang="en-US" dirty="0"/>
              <a:t>Register of Federal Rules and Regulations</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0F6E49F0-9CCD-412A-A6CE-1646A10E25CC}"/>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45</a:t>
            </a:fld>
            <a:endParaRPr lang="en-US" altLang="en-US" dirty="0"/>
          </a:p>
        </p:txBody>
      </p:sp>
    </p:spTree>
    <p:extLst>
      <p:ext uri="{BB962C8B-B14F-4D97-AF65-F5344CB8AC3E}">
        <p14:creationId xmlns:p14="http://schemas.microsoft.com/office/powerpoint/2010/main" val="38548110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Grp="1" noChangeArrowheads="1"/>
          </p:cNvSpPr>
          <p:nvPr>
            <p:ph type="title"/>
          </p:nvPr>
        </p:nvSpPr>
        <p:spPr/>
        <p:txBody>
          <a:bodyPr/>
          <a:lstStyle/>
          <a:p>
            <a:r>
              <a:rPr lang="en-US" altLang="en-US" dirty="0"/>
              <a:t>The Federal Register and the Code</a:t>
            </a:r>
            <a:br>
              <a:rPr lang="en-US" altLang="en-US" dirty="0"/>
            </a:br>
            <a:r>
              <a:rPr lang="en-US" altLang="en-US" dirty="0"/>
              <a:t>of Federal Regulations</a:t>
            </a:r>
          </a:p>
        </p:txBody>
      </p:sp>
      <p:sp>
        <p:nvSpPr>
          <p:cNvPr id="48131" name="Rectangle 5"/>
          <p:cNvSpPr>
            <a:spLocks noGrp="1" noChangeArrowheads="1"/>
          </p:cNvSpPr>
          <p:nvPr>
            <p:ph idx="1"/>
          </p:nvPr>
        </p:nvSpPr>
        <p:spPr/>
        <p:txBody>
          <a:bodyPr/>
          <a:lstStyle/>
          <a:p>
            <a:r>
              <a:rPr lang="en-US" altLang="en-US" b="1" dirty="0"/>
              <a:t>Federal Register </a:t>
            </a:r>
          </a:p>
          <a:p>
            <a:pPr lvl="1"/>
            <a:r>
              <a:rPr lang="en-US" altLang="en-US" dirty="0"/>
              <a:t>A publication that produces a daily compilation of new regulations issued by federal administrative agencies</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CAC779D7-C0AF-4B58-9D06-6BEB8EDA2CA9}"/>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46</a:t>
            </a:fld>
            <a:endParaRPr lang="en-US" altLang="en-US" dirty="0"/>
          </a:p>
        </p:txBody>
      </p:sp>
    </p:spTree>
    <p:extLst>
      <p:ext uri="{BB962C8B-B14F-4D97-AF65-F5344CB8AC3E}">
        <p14:creationId xmlns:p14="http://schemas.microsoft.com/office/powerpoint/2010/main" val="24156394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8472D-7C4A-4604-B4E1-F12B7662CA4C}"/>
              </a:ext>
            </a:extLst>
          </p:cNvPr>
          <p:cNvSpPr>
            <a:spLocks noGrp="1"/>
          </p:cNvSpPr>
          <p:nvPr>
            <p:ph type="title"/>
          </p:nvPr>
        </p:nvSpPr>
        <p:spPr/>
        <p:txBody>
          <a:bodyPr/>
          <a:lstStyle/>
          <a:p>
            <a:r>
              <a:rPr lang="en-US" dirty="0"/>
              <a:t>Deep State</a:t>
            </a:r>
          </a:p>
        </p:txBody>
      </p:sp>
      <p:sp>
        <p:nvSpPr>
          <p:cNvPr id="3" name="Content Placeholder 2">
            <a:extLst>
              <a:ext uri="{FF2B5EF4-FFF2-40B4-BE49-F238E27FC236}">
                <a16:creationId xmlns:a16="http://schemas.microsoft.com/office/drawing/2014/main" id="{7DC56268-8011-4516-94F6-895D53A31B67}"/>
              </a:ext>
            </a:extLst>
          </p:cNvPr>
          <p:cNvSpPr>
            <a:spLocks noGrp="1"/>
          </p:cNvSpPr>
          <p:nvPr>
            <p:ph idx="1"/>
          </p:nvPr>
        </p:nvSpPr>
        <p:spPr/>
        <p:txBody>
          <a:bodyPr>
            <a:normAutofit/>
          </a:bodyPr>
          <a:lstStyle/>
          <a:p>
            <a:r>
              <a:rPr lang="en-US" dirty="0"/>
              <a:t>Loosely organized group of provocateurs located within the bureaucracy who oppose the president and his administration and who work together using guerrilla tactics to undermine and weaken the authority, the reputation, and the agenda of the president</a:t>
            </a:r>
          </a:p>
          <a:p>
            <a:r>
              <a:rPr lang="en-US" dirty="0"/>
              <a:t>Power of the </a:t>
            </a:r>
            <a:r>
              <a:rPr lang="en-US" b="1" dirty="0"/>
              <a:t>Deep State </a:t>
            </a:r>
            <a:r>
              <a:rPr lang="en-US" dirty="0"/>
              <a:t>is intensified when the bureaucrats are joined by other members of the political state who exist outside the bureaucratic framework</a:t>
            </a:r>
          </a:p>
        </p:txBody>
      </p:sp>
      <p:sp>
        <p:nvSpPr>
          <p:cNvPr id="4" name="Footer Placeholder 3">
            <a:extLst>
              <a:ext uri="{FF2B5EF4-FFF2-40B4-BE49-F238E27FC236}">
                <a16:creationId xmlns:a16="http://schemas.microsoft.com/office/drawing/2014/main" id="{87A77CE8-E4BD-4293-8E0A-916BEA0F8712}"/>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97A45C39-F43C-4E9C-87B7-4E2766F0F909}"/>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47</a:t>
            </a:fld>
            <a:endParaRPr lang="en-US" altLang="en-US" dirty="0"/>
          </a:p>
        </p:txBody>
      </p:sp>
    </p:spTree>
    <p:extLst>
      <p:ext uri="{BB962C8B-B14F-4D97-AF65-F5344CB8AC3E}">
        <p14:creationId xmlns:p14="http://schemas.microsoft.com/office/powerpoint/2010/main" val="1979381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43100-FB6D-47D0-BB47-8F5E09481FB4}"/>
              </a:ext>
            </a:extLst>
          </p:cNvPr>
          <p:cNvSpPr>
            <a:spLocks noGrp="1"/>
          </p:cNvSpPr>
          <p:nvPr>
            <p:ph type="title"/>
          </p:nvPr>
        </p:nvSpPr>
        <p:spPr/>
        <p:txBody>
          <a:bodyPr/>
          <a:lstStyle/>
          <a:p>
            <a:r>
              <a:rPr lang="en-US" dirty="0"/>
              <a:t>Deep State: How to Combat It</a:t>
            </a:r>
          </a:p>
        </p:txBody>
      </p:sp>
      <p:sp>
        <p:nvSpPr>
          <p:cNvPr id="3" name="Content Placeholder 2">
            <a:extLst>
              <a:ext uri="{FF2B5EF4-FFF2-40B4-BE49-F238E27FC236}">
                <a16:creationId xmlns:a16="http://schemas.microsoft.com/office/drawing/2014/main" id="{EFEA7320-D62F-44BC-A3E4-B7E9E551FF4E}"/>
              </a:ext>
            </a:extLst>
          </p:cNvPr>
          <p:cNvSpPr>
            <a:spLocks noGrp="1"/>
          </p:cNvSpPr>
          <p:nvPr>
            <p:ph idx="1"/>
          </p:nvPr>
        </p:nvSpPr>
        <p:spPr/>
        <p:txBody>
          <a:bodyPr/>
          <a:lstStyle/>
          <a:p>
            <a:r>
              <a:rPr lang="en-US" dirty="0"/>
              <a:t>The first step in counteracting a Deep State movement is to admit that the Deep State exists</a:t>
            </a:r>
          </a:p>
          <a:p>
            <a:r>
              <a:rPr lang="en-US" dirty="0"/>
              <a:t>The second step is to avoid overreacting to any small victory that might be scored by agents of the Deep State</a:t>
            </a:r>
          </a:p>
          <a:p>
            <a:r>
              <a:rPr lang="en-US" dirty="0"/>
              <a:t>The third step is to devise a plan of action to weaken or completely nullify the work done by these Deep State activists</a:t>
            </a:r>
          </a:p>
        </p:txBody>
      </p:sp>
      <p:sp>
        <p:nvSpPr>
          <p:cNvPr id="4" name="Footer Placeholder 3">
            <a:extLst>
              <a:ext uri="{FF2B5EF4-FFF2-40B4-BE49-F238E27FC236}">
                <a16:creationId xmlns:a16="http://schemas.microsoft.com/office/drawing/2014/main" id="{F441E7EE-3E80-409C-9325-A951C0BFF37F}"/>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C62A2F30-D758-424D-A45E-F077E08DD681}"/>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48</a:t>
            </a:fld>
            <a:endParaRPr lang="en-US" altLang="en-US" dirty="0"/>
          </a:p>
        </p:txBody>
      </p:sp>
    </p:spTree>
    <p:extLst>
      <p:ext uri="{BB962C8B-B14F-4D97-AF65-F5344CB8AC3E}">
        <p14:creationId xmlns:p14="http://schemas.microsoft.com/office/powerpoint/2010/main" val="28353792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43100-FB6D-47D0-BB47-8F5E09481FB4}"/>
              </a:ext>
            </a:extLst>
          </p:cNvPr>
          <p:cNvSpPr>
            <a:spLocks noGrp="1"/>
          </p:cNvSpPr>
          <p:nvPr>
            <p:ph type="title"/>
          </p:nvPr>
        </p:nvSpPr>
        <p:spPr/>
        <p:txBody>
          <a:bodyPr/>
          <a:lstStyle/>
          <a:p>
            <a:r>
              <a:rPr lang="en-US" dirty="0"/>
              <a:t>Deep State: How to Combat It</a:t>
            </a:r>
          </a:p>
        </p:txBody>
      </p:sp>
      <p:sp>
        <p:nvSpPr>
          <p:cNvPr id="3" name="Content Placeholder 2">
            <a:extLst>
              <a:ext uri="{FF2B5EF4-FFF2-40B4-BE49-F238E27FC236}">
                <a16:creationId xmlns:a16="http://schemas.microsoft.com/office/drawing/2014/main" id="{EFEA7320-D62F-44BC-A3E4-B7E9E551FF4E}"/>
              </a:ext>
            </a:extLst>
          </p:cNvPr>
          <p:cNvSpPr>
            <a:spLocks noGrp="1"/>
          </p:cNvSpPr>
          <p:nvPr>
            <p:ph idx="1"/>
          </p:nvPr>
        </p:nvSpPr>
        <p:spPr/>
        <p:txBody>
          <a:bodyPr>
            <a:normAutofit/>
          </a:bodyPr>
          <a:lstStyle/>
          <a:p>
            <a:r>
              <a:rPr lang="en-US" dirty="0"/>
              <a:t>Ways to control Deep State activism </a:t>
            </a:r>
          </a:p>
          <a:p>
            <a:pPr lvl="1"/>
            <a:r>
              <a:rPr lang="en-US" dirty="0"/>
              <a:t>Remove, weaken, or divert the attention of the Deep State players</a:t>
            </a:r>
          </a:p>
          <a:p>
            <a:pPr lvl="1"/>
            <a:r>
              <a:rPr lang="en-US" dirty="0"/>
              <a:t>Executive Branch and Congress must cooperate in introducing legislation designed to increase the accountability of the military, the bureaucracy, and their allies in the media, private industry, and academia</a:t>
            </a:r>
          </a:p>
        </p:txBody>
      </p:sp>
      <p:sp>
        <p:nvSpPr>
          <p:cNvPr id="4" name="Footer Placeholder 3">
            <a:extLst>
              <a:ext uri="{FF2B5EF4-FFF2-40B4-BE49-F238E27FC236}">
                <a16:creationId xmlns:a16="http://schemas.microsoft.com/office/drawing/2014/main" id="{F441E7EE-3E80-409C-9325-A951C0BFF37F}"/>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11862AAD-DEEA-4324-8ED5-E74A2169D21E}"/>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49</a:t>
            </a:fld>
            <a:endParaRPr lang="en-US" altLang="en-US" dirty="0"/>
          </a:p>
        </p:txBody>
      </p:sp>
    </p:spTree>
    <p:extLst>
      <p:ext uri="{BB962C8B-B14F-4D97-AF65-F5344CB8AC3E}">
        <p14:creationId xmlns:p14="http://schemas.microsoft.com/office/powerpoint/2010/main" val="11422526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Dualities within the Law</a:t>
            </a:r>
          </a:p>
        </p:txBody>
      </p:sp>
      <p:sp>
        <p:nvSpPr>
          <p:cNvPr id="17411" name="Content Placeholder 2"/>
          <p:cNvSpPr>
            <a:spLocks noGrp="1"/>
          </p:cNvSpPr>
          <p:nvPr>
            <p:ph idx="1"/>
          </p:nvPr>
        </p:nvSpPr>
        <p:spPr/>
        <p:txBody>
          <a:bodyPr/>
          <a:lstStyle/>
          <a:p>
            <a:r>
              <a:rPr lang="en-US" altLang="en-US" dirty="0"/>
              <a:t>The legal system is shaped by several dualities</a:t>
            </a:r>
          </a:p>
          <a:p>
            <a:pPr lvl="1"/>
            <a:r>
              <a:rPr lang="en-US" altLang="en-US" dirty="0"/>
              <a:t>Balance between the spirit and the letter of the law</a:t>
            </a:r>
          </a:p>
          <a:p>
            <a:pPr lvl="1"/>
            <a:r>
              <a:rPr lang="en-US" altLang="en-US" dirty="0"/>
              <a:t>Balance between words versus interpretation</a:t>
            </a:r>
          </a:p>
          <a:p>
            <a:pPr lvl="1"/>
            <a:r>
              <a:rPr lang="en-US" altLang="en-US" dirty="0"/>
              <a:t>Balance between abstract principles and concrete situations</a:t>
            </a:r>
          </a:p>
          <a:p>
            <a:pPr lvl="1"/>
            <a:r>
              <a:rPr lang="en-US" altLang="en-US" dirty="0"/>
              <a:t>Balance between intent and result</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2D9597E0-1344-4323-9A97-7C6251564181}"/>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5</a:t>
            </a:fld>
            <a:endParaRPr lang="en-US" altLang="en-US" dirty="0"/>
          </a:p>
        </p:txBody>
      </p:sp>
    </p:spTree>
    <p:extLst>
      <p:ext uri="{BB962C8B-B14F-4D97-AF65-F5344CB8AC3E}">
        <p14:creationId xmlns:p14="http://schemas.microsoft.com/office/powerpoint/2010/main" val="1064771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The Spirit and the Letter of the Law</a:t>
            </a:r>
          </a:p>
        </p:txBody>
      </p:sp>
      <p:sp>
        <p:nvSpPr>
          <p:cNvPr id="18435" name="Content Placeholder 6"/>
          <p:cNvSpPr>
            <a:spLocks noGrp="1"/>
          </p:cNvSpPr>
          <p:nvPr>
            <p:ph idx="1"/>
          </p:nvPr>
        </p:nvSpPr>
        <p:spPr/>
        <p:txBody>
          <a:bodyPr/>
          <a:lstStyle/>
          <a:p>
            <a:r>
              <a:rPr lang="en-US" altLang="en-US" dirty="0"/>
              <a:t>A person who follows the spirit of the law has found its actual intent, while one who is tied to the letter of the law has missed its true meaning</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C745DE7C-BE97-4F56-9E90-C8D29D677F00}"/>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6</a:t>
            </a:fld>
            <a:endParaRPr lang="en-US" altLang="en-US" dirty="0"/>
          </a:p>
        </p:txBody>
      </p:sp>
    </p:spTree>
    <p:extLst>
      <p:ext uri="{BB962C8B-B14F-4D97-AF65-F5344CB8AC3E}">
        <p14:creationId xmlns:p14="http://schemas.microsoft.com/office/powerpoint/2010/main" val="1654140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Words versus Interpretation</a:t>
            </a:r>
          </a:p>
        </p:txBody>
      </p:sp>
      <p:sp>
        <p:nvSpPr>
          <p:cNvPr id="19459" name="Content Placeholder 2"/>
          <p:cNvSpPr>
            <a:spLocks noGrp="1"/>
          </p:cNvSpPr>
          <p:nvPr>
            <p:ph idx="1"/>
          </p:nvPr>
        </p:nvSpPr>
        <p:spPr/>
        <p:txBody>
          <a:bodyPr/>
          <a:lstStyle/>
          <a:p>
            <a:r>
              <a:rPr lang="en-US" altLang="en-US" dirty="0"/>
              <a:t>Because words are often ambiguous, the language of the law can become a hindrance rather than a help in the execution of the law</a:t>
            </a:r>
          </a:p>
          <a:p>
            <a:r>
              <a:rPr lang="en-US" altLang="en-US" dirty="0"/>
              <a:t>It is sometimes necessary to manipulate the language in order to uncover the actual intent of the lawmakers and to apply that intent in a consistent and fair fashion</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D8B96C8C-3642-4D99-80B5-8A7C9DF171BC}"/>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7</a:t>
            </a:fld>
            <a:endParaRPr lang="en-US" altLang="en-US" dirty="0"/>
          </a:p>
        </p:txBody>
      </p:sp>
    </p:spTree>
    <p:extLst>
      <p:ext uri="{BB962C8B-B14F-4D97-AF65-F5344CB8AC3E}">
        <p14:creationId xmlns:p14="http://schemas.microsoft.com/office/powerpoint/2010/main" val="77072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F825F-E832-4BA8-8C2C-D1EE87BB9C24}"/>
              </a:ext>
            </a:extLst>
          </p:cNvPr>
          <p:cNvSpPr>
            <a:spLocks noGrp="1"/>
          </p:cNvSpPr>
          <p:nvPr>
            <p:ph type="title"/>
          </p:nvPr>
        </p:nvSpPr>
        <p:spPr/>
        <p:txBody>
          <a:bodyPr/>
          <a:lstStyle/>
          <a:p>
            <a:r>
              <a:rPr lang="en-US" dirty="0"/>
              <a:t>The Abstract and the Concrete</a:t>
            </a:r>
          </a:p>
        </p:txBody>
      </p:sp>
      <p:sp>
        <p:nvSpPr>
          <p:cNvPr id="3" name="Content Placeholder 2">
            <a:extLst>
              <a:ext uri="{FF2B5EF4-FFF2-40B4-BE49-F238E27FC236}">
                <a16:creationId xmlns:a16="http://schemas.microsoft.com/office/drawing/2014/main" id="{27DD7659-C265-4C8B-B097-2467094CD6EF}"/>
              </a:ext>
            </a:extLst>
          </p:cNvPr>
          <p:cNvSpPr>
            <a:spLocks noGrp="1"/>
          </p:cNvSpPr>
          <p:nvPr>
            <p:ph idx="1"/>
          </p:nvPr>
        </p:nvSpPr>
        <p:spPr/>
        <p:txBody>
          <a:bodyPr/>
          <a:lstStyle/>
          <a:p>
            <a:r>
              <a:rPr lang="en-US" dirty="0"/>
              <a:t>Duality in the law is seen in the work of judges, legislators, and administrators</a:t>
            </a:r>
          </a:p>
          <a:p>
            <a:r>
              <a:rPr lang="en-US" dirty="0"/>
              <a:t>It is not possible to eliminate the tension that exists between the duality of the abstract and the concrete</a:t>
            </a:r>
          </a:p>
          <a:p>
            <a:r>
              <a:rPr lang="en-US" dirty="0"/>
              <a:t>The only thing that can be done is for lawmakers to deal with the concrete incident without violating the abstract principle</a:t>
            </a:r>
          </a:p>
        </p:txBody>
      </p:sp>
      <p:sp>
        <p:nvSpPr>
          <p:cNvPr id="4" name="Footer Placeholder 3">
            <a:extLst>
              <a:ext uri="{FF2B5EF4-FFF2-40B4-BE49-F238E27FC236}">
                <a16:creationId xmlns:a16="http://schemas.microsoft.com/office/drawing/2014/main" id="{12433707-0E47-4CF5-9E6E-7E9AC5419306}"/>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911E1DA3-41F5-4927-BD2D-246ABE7E4369}"/>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8</a:t>
            </a:fld>
            <a:endParaRPr lang="en-US" altLang="en-US" dirty="0"/>
          </a:p>
        </p:txBody>
      </p:sp>
    </p:spTree>
    <p:extLst>
      <p:ext uri="{BB962C8B-B14F-4D97-AF65-F5344CB8AC3E}">
        <p14:creationId xmlns:p14="http://schemas.microsoft.com/office/powerpoint/2010/main" val="16781955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EB428-C31B-4753-BDAE-0AAB823D5C61}"/>
              </a:ext>
            </a:extLst>
          </p:cNvPr>
          <p:cNvSpPr>
            <a:spLocks noGrp="1"/>
          </p:cNvSpPr>
          <p:nvPr>
            <p:ph type="title"/>
          </p:nvPr>
        </p:nvSpPr>
        <p:spPr/>
        <p:txBody>
          <a:bodyPr/>
          <a:lstStyle/>
          <a:p>
            <a:r>
              <a:rPr lang="en-US" dirty="0"/>
              <a:t>The Uncertainty Principle</a:t>
            </a:r>
          </a:p>
        </p:txBody>
      </p:sp>
      <p:sp>
        <p:nvSpPr>
          <p:cNvPr id="3" name="Content Placeholder 2">
            <a:extLst>
              <a:ext uri="{FF2B5EF4-FFF2-40B4-BE49-F238E27FC236}">
                <a16:creationId xmlns:a16="http://schemas.microsoft.com/office/drawing/2014/main" id="{431C9582-2A14-429B-A20C-73E9EEF641BF}"/>
              </a:ext>
            </a:extLst>
          </p:cNvPr>
          <p:cNvSpPr>
            <a:spLocks noGrp="1"/>
          </p:cNvSpPr>
          <p:nvPr>
            <p:ph idx="1"/>
          </p:nvPr>
        </p:nvSpPr>
        <p:spPr/>
        <p:txBody>
          <a:bodyPr/>
          <a:lstStyle/>
          <a:p>
            <a:r>
              <a:rPr lang="en-US" dirty="0"/>
              <a:t>Duality exists in the way a decision is intended and the way it is actually executed</a:t>
            </a:r>
          </a:p>
          <a:p>
            <a:pPr lvl="1"/>
            <a:r>
              <a:rPr lang="en-US" dirty="0"/>
              <a:t>The two—intent and result—almost never coincide, and when they do, it is generally a matter of luck</a:t>
            </a:r>
          </a:p>
          <a:p>
            <a:r>
              <a:rPr lang="en-US" dirty="0"/>
              <a:t>Exists in physics, in politics, and in economics</a:t>
            </a:r>
          </a:p>
        </p:txBody>
      </p:sp>
      <p:sp>
        <p:nvSpPr>
          <p:cNvPr id="4" name="Footer Placeholder 3">
            <a:extLst>
              <a:ext uri="{FF2B5EF4-FFF2-40B4-BE49-F238E27FC236}">
                <a16:creationId xmlns:a16="http://schemas.microsoft.com/office/drawing/2014/main" id="{C5F1BA67-E64B-4F4E-BB70-737937A173CF}"/>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D86E47F6-A329-4CA9-B046-F27BD754BD1F}"/>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a:t>
            </a:r>
            <a:fld id="{29F756EF-54EC-4531-9CA5-E9A30FD87ECD}" type="slidenum">
              <a:rPr lang="en-US" altLang="en-US" smtClean="0"/>
              <a:pPr/>
              <a:t>9</a:t>
            </a:fld>
            <a:endParaRPr lang="en-US" altLang="en-US" dirty="0"/>
          </a:p>
        </p:txBody>
      </p:sp>
    </p:spTree>
    <p:extLst>
      <p:ext uri="{BB962C8B-B14F-4D97-AF65-F5344CB8AC3E}">
        <p14:creationId xmlns:p14="http://schemas.microsoft.com/office/powerpoint/2010/main" val="30556908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858ED71-5304-4CDD-A5CF-66903BB1FCD3}">
  <ds:schemaRefs>
    <ds:schemaRef ds:uri="http://purl.org/dc/terms/"/>
    <ds:schemaRef ds:uri="http://schemas.microsoft.com/office/2006/documentManagement/types"/>
    <ds:schemaRef ds:uri="http://schemas.openxmlformats.org/package/2006/metadata/core-properties"/>
    <ds:schemaRef ds:uri="http://purl.org/dc/elements/1.1/"/>
    <ds:schemaRef ds:uri="3b891efd-a537-4e57-a9a6-7bde74ae8a20"/>
    <ds:schemaRef ds:uri="http://schemas.microsoft.com/office/2006/metadata/properties"/>
    <ds:schemaRef ds:uri="http://schemas.microsoft.com/office/infopath/2007/PartnerControls"/>
    <ds:schemaRef ds:uri="aa4f5ada-9d1d-46d6-b705-f2cf90d05a91"/>
    <ds:schemaRef ds:uri="http://www.w3.org/XML/1998/namespace"/>
    <ds:schemaRef ds:uri="http://purl.org/dc/dcmitype/"/>
  </ds:schemaRefs>
</ds:datastoreItem>
</file>

<file path=customXml/itemProps2.xml><?xml version="1.0" encoding="utf-8"?>
<ds:datastoreItem xmlns:ds="http://schemas.openxmlformats.org/officeDocument/2006/customXml" ds:itemID="{AF641E2F-7063-458C-9D17-CEFD959BD314}"/>
</file>

<file path=customXml/itemProps3.xml><?xml version="1.0" encoding="utf-8"?>
<ds:datastoreItem xmlns:ds="http://schemas.openxmlformats.org/officeDocument/2006/customXml" ds:itemID="{0ED32FD8-CEDB-44A2-B0F1-AA14E15BD82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2321</TotalTime>
  <Words>4332</Words>
  <Application>Microsoft Office PowerPoint</Application>
  <PresentationFormat>Widescreen</PresentationFormat>
  <Paragraphs>364</Paragraphs>
  <Slides>49</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49</vt:i4>
      </vt:variant>
    </vt:vector>
  </HeadingPairs>
  <TitlesOfParts>
    <vt:vector size="55" baseType="lpstr">
      <vt:lpstr>Arial</vt:lpstr>
      <vt:lpstr>Calibri</vt:lpstr>
      <vt:lpstr>Calibri Light</vt:lpstr>
      <vt:lpstr>Wingdings</vt:lpstr>
      <vt:lpstr>Wingdings 3</vt:lpstr>
      <vt:lpstr>Office Theme</vt:lpstr>
      <vt:lpstr>Sources of the Law</vt:lpstr>
      <vt:lpstr>Learning Objectives</vt:lpstr>
      <vt:lpstr>Learning Objectives</vt:lpstr>
      <vt:lpstr>The Law as a Balancing Act</vt:lpstr>
      <vt:lpstr>Dualities within the Law</vt:lpstr>
      <vt:lpstr>The Spirit and the Letter of the Law</vt:lpstr>
      <vt:lpstr>Words versus Interpretation</vt:lpstr>
      <vt:lpstr>The Abstract and the Concrete</vt:lpstr>
      <vt:lpstr>The Uncertainty Principle</vt:lpstr>
      <vt:lpstr>Textualism</vt:lpstr>
      <vt:lpstr>Pragmatism</vt:lpstr>
      <vt:lpstr>Constitutional Law</vt:lpstr>
      <vt:lpstr>Constitutional Law</vt:lpstr>
      <vt:lpstr>Principles of the U.S. Constitution</vt:lpstr>
      <vt:lpstr>Question</vt:lpstr>
      <vt:lpstr>Structure of the U.S. Constitution</vt:lpstr>
      <vt:lpstr>Articles of the U.S. Constitution</vt:lpstr>
      <vt:lpstr>Amendments to the U.S. Constitution</vt:lpstr>
      <vt:lpstr>State Law</vt:lpstr>
      <vt:lpstr>The Principle of Supremacy</vt:lpstr>
      <vt:lpstr>Preemption</vt:lpstr>
      <vt:lpstr>Executive Order</vt:lpstr>
      <vt:lpstr>Types of Executive Orders</vt:lpstr>
      <vt:lpstr>Types of Executive Orders</vt:lpstr>
      <vt:lpstr>Theories of Presidential Power</vt:lpstr>
      <vt:lpstr>Theories of Presidential Power</vt:lpstr>
      <vt:lpstr>Challenges to Executive Orders</vt:lpstr>
      <vt:lpstr>Statutory Law </vt:lpstr>
      <vt:lpstr>Codes and Titles</vt:lpstr>
      <vt:lpstr>Uniform Laws</vt:lpstr>
      <vt:lpstr>Question</vt:lpstr>
      <vt:lpstr>The Uniform Commercial Code (UCC)</vt:lpstr>
      <vt:lpstr>Electronic Law Statutes</vt:lpstr>
      <vt:lpstr>Court Decisions</vt:lpstr>
      <vt:lpstr>Common Law</vt:lpstr>
      <vt:lpstr>Question</vt:lpstr>
      <vt:lpstr>Common Law</vt:lpstr>
      <vt:lpstr>Statutory Interpretation</vt:lpstr>
      <vt:lpstr>Question</vt:lpstr>
      <vt:lpstr>Judicial Review</vt:lpstr>
      <vt:lpstr>Administrative Regulations</vt:lpstr>
      <vt:lpstr>Types of Agencies</vt:lpstr>
      <vt:lpstr>Administrative Procedures Act (APA)</vt:lpstr>
      <vt:lpstr>The Regulatory Flexibility Act (RFA)</vt:lpstr>
      <vt:lpstr>Question</vt:lpstr>
      <vt:lpstr>The Federal Register and the Code of Federal Regulations</vt:lpstr>
      <vt:lpstr>Deep State</vt:lpstr>
      <vt:lpstr>Deep State: How to Combat It</vt:lpstr>
      <vt:lpstr>Deep State: How to Combat 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99</cp:revision>
  <dcterms:created xsi:type="dcterms:W3CDTF">2015-07-14T20:11:18Z</dcterms:created>
  <dcterms:modified xsi:type="dcterms:W3CDTF">2018-11-26T11:47:57Z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6757700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