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sldIdLst>
    <p:sldId id="257" r:id="rId5"/>
    <p:sldId id="258" r:id="rId6"/>
    <p:sldId id="259" r:id="rId7"/>
    <p:sldId id="261" r:id="rId8"/>
    <p:sldId id="260" r:id="rId9"/>
    <p:sldId id="263" r:id="rId10"/>
    <p:sldId id="264" r:id="rId11"/>
    <p:sldId id="265" r:id="rId12"/>
    <p:sldId id="267" r:id="rId13"/>
    <p:sldId id="268" r:id="rId14"/>
    <p:sldId id="266" r:id="rId15"/>
    <p:sldId id="269" r:id="rId16"/>
    <p:sldId id="290" r:id="rId17"/>
    <p:sldId id="291" r:id="rId18"/>
    <p:sldId id="292" r:id="rId19"/>
    <p:sldId id="275" r:id="rId20"/>
    <p:sldId id="293" r:id="rId21"/>
    <p:sldId id="271" r:id="rId22"/>
    <p:sldId id="276" r:id="rId23"/>
    <p:sldId id="287" r:id="rId24"/>
    <p:sldId id="288" r:id="rId25"/>
    <p:sldId id="277" r:id="rId26"/>
    <p:sldId id="289" r:id="rId27"/>
    <p:sldId id="278" r:id="rId28"/>
    <p:sldId id="279" r:id="rId29"/>
    <p:sldId id="280" r:id="rId30"/>
    <p:sldId id="297" r:id="rId31"/>
    <p:sldId id="294" r:id="rId32"/>
    <p:sldId id="295" r:id="rId33"/>
    <p:sldId id="281" r:id="rId34"/>
    <p:sldId id="282" r:id="rId35"/>
    <p:sldId id="283" r:id="rId36"/>
    <p:sldId id="284" r:id="rId37"/>
    <p:sldId id="285" r:id="rId38"/>
    <p:sldId id="296"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havana Balaji" initials="BB" lastIdx="1" clrIdx="0">
    <p:extLst>
      <p:ext uri="{19B8F6BF-5375-455C-9EA6-DF929625EA0E}">
        <p15:presenceInfo xmlns:p15="http://schemas.microsoft.com/office/powerpoint/2012/main" userId="Bhavana Balaj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D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24" autoAdjust="0"/>
    <p:restoredTop sz="94249" autoAdjust="0"/>
  </p:normalViewPr>
  <p:slideViewPr>
    <p:cSldViewPr snapToGrid="0">
      <p:cViewPr>
        <p:scale>
          <a:sx n="66" d="100"/>
          <a:sy n="66" d="100"/>
        </p:scale>
        <p:origin x="864" y="-60"/>
      </p:cViewPr>
      <p:guideLst>
        <p:guide orient="horz" pos="2160"/>
        <p:guide pos="3840"/>
      </p:guideLst>
    </p:cSldViewPr>
  </p:slideViewPr>
  <p:outlineViewPr>
    <p:cViewPr>
      <p:scale>
        <a:sx n="33" d="100"/>
        <a:sy n="33" d="100"/>
      </p:scale>
      <p:origin x="0" y="-17342"/>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4AF74F-D825-4F5B-A3DA-A3C3FAF5E364}" type="datetimeFigureOut">
              <a:rPr lang="en-US" smtClean="0"/>
              <a:t>11/27/2018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CC8F4-5623-496C-8F2C-A5D22BD68D8F}" type="slidenum">
              <a:rPr lang="en-US" smtClean="0"/>
              <a:t>‹#›</a:t>
            </a:fld>
            <a:endParaRPr lang="en-US" dirty="0"/>
          </a:p>
        </p:txBody>
      </p:sp>
    </p:spTree>
    <p:extLst>
      <p:ext uri="{BB962C8B-B14F-4D97-AF65-F5344CB8AC3E}">
        <p14:creationId xmlns:p14="http://schemas.microsoft.com/office/powerpoint/2010/main" val="1769230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1CC8F4-5623-496C-8F2C-A5D22BD68D8F}" type="slidenum">
              <a:rPr lang="en-US" smtClean="0"/>
              <a:t>2</a:t>
            </a:fld>
            <a:endParaRPr lang="en-US" dirty="0"/>
          </a:p>
        </p:txBody>
      </p:sp>
    </p:spTree>
    <p:extLst>
      <p:ext uri="{BB962C8B-B14F-4D97-AF65-F5344CB8AC3E}">
        <p14:creationId xmlns:p14="http://schemas.microsoft.com/office/powerpoint/2010/main" val="1870824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People who live in those failed and unstable states may become so desperate they have nothing to lose by using violence.</a:t>
            </a:r>
          </a:p>
        </p:txBody>
      </p:sp>
      <p:sp>
        <p:nvSpPr>
          <p:cNvPr id="4" name="Slide Number Placeholder 3"/>
          <p:cNvSpPr>
            <a:spLocks noGrp="1"/>
          </p:cNvSpPr>
          <p:nvPr>
            <p:ph type="sldNum" sz="quarter" idx="5"/>
          </p:nvPr>
        </p:nvSpPr>
        <p:spPr/>
        <p:txBody>
          <a:bodyPr/>
          <a:lstStyle/>
          <a:p>
            <a:fld id="{5B1CC8F4-5623-496C-8F2C-A5D22BD68D8F}" type="slidenum">
              <a:rPr lang="en-US" smtClean="0"/>
              <a:t>28</a:t>
            </a:fld>
            <a:endParaRPr lang="en-US" dirty="0"/>
          </a:p>
        </p:txBody>
      </p:sp>
    </p:spTree>
    <p:extLst>
      <p:ext uri="{BB962C8B-B14F-4D97-AF65-F5344CB8AC3E}">
        <p14:creationId xmlns:p14="http://schemas.microsoft.com/office/powerpoint/2010/main" val="2888713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50840F-73C3-487D-849E-3E2831B9316A}" type="slidenum">
              <a:rPr lang="en-US" altLang="en-US"/>
              <a:pPr eaLnBrk="1" hangingPunct="1"/>
              <a:t>31</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altLang="en-US" b="1" dirty="0">
                <a:latin typeface="Arial" panose="020B0604020202020204" pitchFamily="34" charset="0"/>
              </a:rPr>
              <a:t>Teaching Tips </a:t>
            </a:r>
          </a:p>
          <a:p>
            <a:pPr eaLnBrk="1" hangingPunct="1"/>
            <a:r>
              <a:rPr lang="en-US" altLang="en-US" dirty="0">
                <a:latin typeface="Arial" panose="020B0604020202020204" pitchFamily="34" charset="0"/>
              </a:rPr>
              <a:t>Explain to the students that communication between an attorney and a client is strictly confidential. There is one exception—when a client confides in his or her lawyer that he or she is about to commit a crime, the attorney has a legal duty to disclose this information to the police. Lead the class in a discussion of how serious a crime would have to be before the attorney has an ethical duty to act. Would the attorney–client privilege benefit proportionately if this exception were not in place?</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637225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C3EB91-BF38-4A66-9485-51A945C80106}" type="slidenum">
              <a:rPr lang="en-US" altLang="en-US"/>
              <a:pPr eaLnBrk="1" hangingPunct="1"/>
              <a:t>4</a:t>
            </a:fld>
            <a:endParaRPr lang="en-US" altLang="en-US" dirty="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altLang="en-US" dirty="0">
                <a:latin typeface="Arial" panose="020B0604020202020204" pitchFamily="34" charset="0"/>
              </a:rPr>
              <a:t>The correct answer is “D” – law. See the next slide.</a:t>
            </a:r>
          </a:p>
        </p:txBody>
      </p:sp>
    </p:spTree>
    <p:extLst>
      <p:ext uri="{BB962C8B-B14F-4D97-AF65-F5344CB8AC3E}">
        <p14:creationId xmlns:p14="http://schemas.microsoft.com/office/powerpoint/2010/main" val="3024393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panose="020B0604020202020204" pitchFamily="34" charset="0"/>
              </a:rPr>
              <a:t>Teaching Tips </a:t>
            </a:r>
          </a:p>
          <a:p>
            <a:pPr eaLnBrk="1" hangingPunct="1"/>
            <a:r>
              <a:rPr lang="en-US" altLang="en-US" dirty="0">
                <a:latin typeface="Arial" panose="020B0604020202020204" pitchFamily="34" charset="0"/>
              </a:rPr>
              <a:t>The use of fetal tissue for medical treatment is at the center of a fiery debate. Discuss the topic in class. Then ask the students to analyze it from a viewpoint of subjective ethics.</a:t>
            </a:r>
          </a:p>
        </p:txBody>
      </p:sp>
      <p:sp>
        <p:nvSpPr>
          <p:cNvPr id="4" name="Slide Number Placeholder 3"/>
          <p:cNvSpPr>
            <a:spLocks noGrp="1"/>
          </p:cNvSpPr>
          <p:nvPr>
            <p:ph type="sldNum" sz="quarter" idx="5"/>
          </p:nvPr>
        </p:nvSpPr>
        <p:spPr/>
        <p:txBody>
          <a:bodyPr/>
          <a:lstStyle/>
          <a:p>
            <a:fld id="{5B1CC8F4-5623-496C-8F2C-A5D22BD68D8F}" type="slidenum">
              <a:rPr lang="en-US" smtClean="0"/>
              <a:t>5</a:t>
            </a:fld>
            <a:endParaRPr lang="en-US" dirty="0"/>
          </a:p>
        </p:txBody>
      </p:sp>
    </p:spTree>
    <p:extLst>
      <p:ext uri="{BB962C8B-B14F-4D97-AF65-F5344CB8AC3E}">
        <p14:creationId xmlns:p14="http://schemas.microsoft.com/office/powerpoint/2010/main" val="389240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072EAA6-E697-4674-89E7-A84525DB793F}" type="slidenum">
              <a:rPr lang="en-US" altLang="en-US"/>
              <a:pPr eaLnBrk="1" hangingPunct="1"/>
              <a:t>6</a:t>
            </a:fld>
            <a:endParaRPr lang="en-US" altLang="en-US" dirty="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en-US" altLang="en-US" dirty="0">
                <a:latin typeface="Arial" panose="020B0604020202020204" pitchFamily="34" charset="0"/>
              </a:rPr>
              <a:t>The correct answer is “A” – morals. See the next slide.</a:t>
            </a:r>
          </a:p>
        </p:txBody>
      </p:sp>
    </p:spTree>
    <p:extLst>
      <p:ext uri="{BB962C8B-B14F-4D97-AF65-F5344CB8AC3E}">
        <p14:creationId xmlns:p14="http://schemas.microsoft.com/office/powerpoint/2010/main" val="3290775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9BA358-1288-450A-B1FC-AA1ECFF5FBBF}" type="slidenum">
              <a:rPr lang="en-US" altLang="en-US"/>
              <a:pPr eaLnBrk="1" hangingPunct="1"/>
              <a:t>8</a:t>
            </a:fld>
            <a:endParaRPr lang="en-US" altLang="en-US" dirty="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r>
              <a:rPr lang="en-US" altLang="en-US" b="1" dirty="0">
                <a:latin typeface="Arial" panose="020B0604020202020204" pitchFamily="34" charset="0"/>
              </a:rPr>
              <a:t>Background Information</a:t>
            </a:r>
          </a:p>
          <a:p>
            <a:pPr eaLnBrk="1" hangingPunct="1"/>
            <a:r>
              <a:rPr lang="en-US" altLang="en-US" dirty="0">
                <a:latin typeface="Arial" panose="020B0604020202020204" pitchFamily="34" charset="0"/>
              </a:rPr>
              <a:t>The tendency to complicate moral decision making is nothing new. In her essay, “The Moral Life,” Bonnie Kent, a professor of philosophy at the University of California, Irvine, reminds us that even medieval philosophers tended to complicate the rules of moral judgment. </a:t>
            </a:r>
          </a:p>
        </p:txBody>
      </p:sp>
    </p:spTree>
    <p:extLst>
      <p:ext uri="{BB962C8B-B14F-4D97-AF65-F5344CB8AC3E}">
        <p14:creationId xmlns:p14="http://schemas.microsoft.com/office/powerpoint/2010/main" val="3931969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544295-E316-4075-8C17-9E1F84EE84B2}" type="slidenum">
              <a:rPr lang="en-US" altLang="en-US"/>
              <a:pPr eaLnBrk="1" hangingPunct="1"/>
              <a:t>11</a:t>
            </a:fld>
            <a:endParaRPr lang="en-US" altLang="en-US" dirty="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r>
              <a:rPr lang="en-US" altLang="en-US" dirty="0">
                <a:latin typeface="Arial" panose="020B0604020202020204" pitchFamily="34" charset="0"/>
              </a:rPr>
              <a:t>The correct answer is “D” – law of peoples. See slide 1-12.</a:t>
            </a:r>
          </a:p>
        </p:txBody>
      </p:sp>
    </p:spTree>
    <p:extLst>
      <p:ext uri="{BB962C8B-B14F-4D97-AF65-F5344CB8AC3E}">
        <p14:creationId xmlns:p14="http://schemas.microsoft.com/office/powerpoint/2010/main" val="4238787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54F799-9BA6-4C36-9D4E-0AE952C7504F}" type="slidenum">
              <a:rPr lang="en-US" altLang="en-US"/>
              <a:pPr eaLnBrk="1" hangingPunct="1"/>
              <a:t>16</a:t>
            </a:fld>
            <a:endParaRPr lang="en-US" alt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altLang="en-US" b="1" dirty="0">
                <a:latin typeface="Arial" panose="020B0604020202020204" pitchFamily="34" charset="0"/>
              </a:rPr>
              <a:t>Teaching Tips </a:t>
            </a:r>
          </a:p>
          <a:p>
            <a:pPr eaLnBrk="1" hangingPunct="1"/>
            <a:r>
              <a:rPr lang="en-US" altLang="en-US" dirty="0">
                <a:latin typeface="Arial" panose="020B0604020202020204" pitchFamily="34" charset="0"/>
              </a:rPr>
              <a:t>Discuss examples from recent events that involve moral atrocities committed by individuals whose moral code should have forbidden such actions. Ask the following question: What brings about dishonorable actions, such as the shameful treatment of Arab prisoners at Abu Ghraib prison in Iraq during Gulf War II?</a:t>
            </a:r>
          </a:p>
          <a:p>
            <a:pPr eaLnBrk="1" hangingPunct="1"/>
            <a:endParaRPr lang="en-US" altLang="en-US" dirty="0">
              <a:latin typeface="Arial" panose="020B0604020202020204" pitchFamily="34" charset="0"/>
            </a:endParaRPr>
          </a:p>
          <a:p>
            <a:pPr eaLnBrk="1" hangingPunct="1"/>
            <a:r>
              <a:rPr lang="en-US" altLang="en-US" b="1" dirty="0">
                <a:latin typeface="Arial" panose="020B0604020202020204" pitchFamily="34" charset="0"/>
              </a:rPr>
              <a:t>Teaching Tips </a:t>
            </a:r>
          </a:p>
          <a:p>
            <a:pPr eaLnBrk="1" hangingPunct="1"/>
            <a:r>
              <a:rPr lang="en-US" altLang="en-US" dirty="0">
                <a:latin typeface="Arial" panose="020B0604020202020204" pitchFamily="34" charset="0"/>
              </a:rPr>
              <a:t>Consider using the following films to generate a discussion about ethics and the application of ethical theories: </a:t>
            </a:r>
            <a:r>
              <a:rPr lang="en-US" altLang="en-US" i="1" dirty="0">
                <a:latin typeface="Arial" panose="020B0604020202020204" pitchFamily="34" charset="0"/>
              </a:rPr>
              <a:t>Crash </a:t>
            </a:r>
            <a:r>
              <a:rPr lang="en-US" altLang="en-US" dirty="0">
                <a:latin typeface="Arial" panose="020B0604020202020204" pitchFamily="34" charset="0"/>
              </a:rPr>
              <a:t>(starring Sandra Bullock and Matt Dillon), </a:t>
            </a:r>
            <a:r>
              <a:rPr lang="en-US" altLang="en-US" i="1" dirty="0">
                <a:latin typeface="Arial" panose="020B0604020202020204" pitchFamily="34" charset="0"/>
              </a:rPr>
              <a:t>Babe</a:t>
            </a:r>
            <a:r>
              <a:rPr lang="en-US" altLang="en-US" dirty="0">
                <a:latin typeface="Arial" panose="020B0604020202020204" pitchFamily="34" charset="0"/>
              </a:rPr>
              <a:t>l (Cate Blanchett), </a:t>
            </a:r>
            <a:r>
              <a:rPr lang="en-US" altLang="en-US" i="1" dirty="0">
                <a:latin typeface="Arial" panose="020B0604020202020204" pitchFamily="34" charset="0"/>
              </a:rPr>
              <a:t>Bobby </a:t>
            </a:r>
            <a:r>
              <a:rPr lang="en-US" altLang="en-US" dirty="0">
                <a:latin typeface="Arial" panose="020B0604020202020204" pitchFamily="34" charset="0"/>
              </a:rPr>
              <a:t>(Emilio Estevez, Anthony Hopkins, and Martin Sheen), </a:t>
            </a:r>
            <a:r>
              <a:rPr lang="en-US" altLang="en-US" i="1" dirty="0">
                <a:latin typeface="Arial" panose="020B0604020202020204" pitchFamily="34" charset="0"/>
              </a:rPr>
              <a:t>The Good Shepherd </a:t>
            </a:r>
            <a:r>
              <a:rPr lang="en-US" altLang="en-US" dirty="0">
                <a:latin typeface="Arial" panose="020B0604020202020204" pitchFamily="34" charset="0"/>
              </a:rPr>
              <a:t>(Matt Damon and Robert DeNiro), </a:t>
            </a:r>
            <a:r>
              <a:rPr lang="en-US" altLang="en-US" i="1" dirty="0">
                <a:latin typeface="Arial" panose="020B0604020202020204" pitchFamily="34" charset="0"/>
              </a:rPr>
              <a:t>Hoax </a:t>
            </a:r>
            <a:r>
              <a:rPr lang="en-US" altLang="en-US" dirty="0">
                <a:latin typeface="Arial" panose="020B0604020202020204" pitchFamily="34" charset="0"/>
              </a:rPr>
              <a:t>(Richard Gere), </a:t>
            </a:r>
            <a:r>
              <a:rPr lang="en-US" altLang="en-US" i="1" dirty="0">
                <a:latin typeface="Arial" panose="020B0604020202020204" pitchFamily="34" charset="0"/>
              </a:rPr>
              <a:t>Hollywoodland </a:t>
            </a:r>
            <a:r>
              <a:rPr lang="en-US" altLang="en-US" dirty="0">
                <a:latin typeface="Arial" panose="020B0604020202020204" pitchFamily="34" charset="0"/>
              </a:rPr>
              <a:t>(Ben Affleck and Diane Lane), </a:t>
            </a:r>
            <a:r>
              <a:rPr lang="en-US" altLang="en-US" i="1" dirty="0">
                <a:latin typeface="Arial" panose="020B0604020202020204" pitchFamily="34" charset="0"/>
              </a:rPr>
              <a:t>The Pursuit of Happyness </a:t>
            </a:r>
            <a:r>
              <a:rPr lang="en-US" altLang="en-US" dirty="0">
                <a:latin typeface="Arial" panose="020B0604020202020204" pitchFamily="34" charset="0"/>
              </a:rPr>
              <a:t>(Will Smith), </a:t>
            </a:r>
            <a:r>
              <a:rPr lang="en-US" altLang="en-US" i="1" dirty="0">
                <a:latin typeface="Arial" panose="020B0604020202020204" pitchFamily="34" charset="0"/>
              </a:rPr>
              <a:t>The Queen </a:t>
            </a:r>
            <a:r>
              <a:rPr lang="en-US" altLang="en-US" dirty="0">
                <a:latin typeface="Arial" panose="020B0604020202020204" pitchFamily="34" charset="0"/>
              </a:rPr>
              <a:t>(Helen Mirren), and </a:t>
            </a:r>
            <a:r>
              <a:rPr lang="en-US" altLang="en-US" i="1" dirty="0">
                <a:latin typeface="Arial" panose="020B0604020202020204" pitchFamily="34" charset="0"/>
              </a:rPr>
              <a:t>Syriana </a:t>
            </a:r>
            <a:r>
              <a:rPr lang="en-US" altLang="en-US" dirty="0">
                <a:latin typeface="Arial" panose="020B0604020202020204" pitchFamily="34" charset="0"/>
              </a:rPr>
              <a:t>(George Clooney). Create a list of study questions for each film to make sure students focus on relevant issues.</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214280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Naturally, for the social contract to work, most people must adhere to its rules, and those who do not must be punished. If this were not the case, then the social contract would disintegrate, and the society would return to a “state of nature” in which people must fend for themselves.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problem is that social contract ethics is descriptive rather than prescriptive. A </a:t>
            </a:r>
            <a:r>
              <a:rPr lang="en-US" sz="1200" b="1" i="0" u="none" strike="noStrike" kern="1200" baseline="0" dirty="0">
                <a:solidFill>
                  <a:schemeClr val="tx1"/>
                </a:solidFill>
                <a:latin typeface="+mn-lt"/>
                <a:ea typeface="+mn-ea"/>
                <a:cs typeface="+mn-cs"/>
              </a:rPr>
              <a:t>descriptive theory </a:t>
            </a:r>
            <a:r>
              <a:rPr lang="en-US" sz="1200" b="0" i="0" u="none" strike="noStrike" kern="1200" baseline="0" dirty="0">
                <a:solidFill>
                  <a:schemeClr val="tx1"/>
                </a:solidFill>
                <a:latin typeface="+mn-lt"/>
                <a:ea typeface="+mn-ea"/>
                <a:cs typeface="+mn-cs"/>
              </a:rPr>
              <a:t>simply describes the values at work within a social system, rather than explaining how the values originated in the first place. In contrast, a </a:t>
            </a:r>
            <a:r>
              <a:rPr lang="en-US" sz="1200" b="1" i="0" u="none" strike="noStrike" kern="1200" baseline="0" dirty="0">
                <a:solidFill>
                  <a:schemeClr val="tx1"/>
                </a:solidFill>
                <a:latin typeface="+mn-lt"/>
                <a:ea typeface="+mn-ea"/>
                <a:cs typeface="+mn-cs"/>
              </a:rPr>
              <a:t>prescriptive theory </a:t>
            </a:r>
            <a:r>
              <a:rPr lang="en-US" sz="1200" b="0" i="0" u="none" strike="noStrike" kern="1200" baseline="0" dirty="0">
                <a:solidFill>
                  <a:schemeClr val="tx1"/>
                </a:solidFill>
                <a:latin typeface="+mn-lt"/>
                <a:ea typeface="+mn-ea"/>
                <a:cs typeface="+mn-cs"/>
              </a:rPr>
              <a:t>explains how to come up with the values that permit a society to run smoothly. </a:t>
            </a: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B1CC8F4-5623-496C-8F2C-A5D22BD68D8F}" type="slidenum">
              <a:rPr lang="en-US" smtClean="0"/>
              <a:t>17</a:t>
            </a:fld>
            <a:endParaRPr lang="en-US" dirty="0"/>
          </a:p>
        </p:txBody>
      </p:sp>
    </p:spTree>
    <p:extLst>
      <p:ext uri="{BB962C8B-B14F-4D97-AF65-F5344CB8AC3E}">
        <p14:creationId xmlns:p14="http://schemas.microsoft.com/office/powerpoint/2010/main" val="1911119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9C6694-9461-4EBD-B178-524B6479B779}" type="slidenum">
              <a:rPr lang="en-US" altLang="en-US"/>
              <a:pPr eaLnBrk="1" hangingPunct="1"/>
              <a:t>18</a:t>
            </a:fld>
            <a:endParaRPr lang="en-US" altLang="en-US" dirty="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r>
              <a:rPr lang="en-US" altLang="en-US" dirty="0">
                <a:latin typeface="Arial" panose="020B0604020202020204" pitchFamily="34" charset="0"/>
              </a:rPr>
              <a:t>The correct answer is “B” – utilitarianism. See slide 1-19.</a:t>
            </a:r>
          </a:p>
        </p:txBody>
      </p:sp>
    </p:spTree>
    <p:extLst>
      <p:ext uri="{BB962C8B-B14F-4D97-AF65-F5344CB8AC3E}">
        <p14:creationId xmlns:p14="http://schemas.microsoft.com/office/powerpoint/2010/main" val="36882469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7999"/>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path path="circle">
              <a:fillToRect r="100000" b="100000"/>
            </a:path>
            <a:tileRect l="-100000" t="-100000"/>
          </a:gradFill>
          <a:ln>
            <a:noFill/>
          </a:ln>
          <a:effectLst>
            <a:glow rad="139700">
              <a:schemeClr val="accent6">
                <a:satMod val="175000"/>
                <a:alpha val="40000"/>
              </a:schemeClr>
            </a:glow>
            <a:outerShdw blurRad="107950" dist="12700" dir="5400000" algn="ctr">
              <a:srgbClr val="000000"/>
            </a:outerShdw>
            <a:reflection blurRad="6350" stA="50000" endA="300" endPos="55000" dir="5400000" sy="-100000" algn="bl" rotWithShape="0"/>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71209" y="758758"/>
            <a:ext cx="4766553" cy="307394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671209" y="4017522"/>
            <a:ext cx="4766553" cy="207199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
        <p:nvSpPr>
          <p:cNvPr id="8" name="Rectangle 7"/>
          <p:cNvSpPr/>
          <p:nvPr userDrawn="1"/>
        </p:nvSpPr>
        <p:spPr>
          <a:xfrm>
            <a:off x="0" y="0"/>
            <a:ext cx="350196" cy="6845348"/>
          </a:xfrm>
          <a:prstGeom prst="rect">
            <a:avLst/>
          </a:prstGeom>
          <a:gradFill>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8127" y="411670"/>
            <a:ext cx="4633147" cy="5839318"/>
          </a:xfrm>
          <a:prstGeom prst="rect">
            <a:avLst/>
          </a:prstGeom>
        </p:spPr>
      </p:pic>
    </p:spTree>
    <p:extLst>
      <p:ext uri="{BB962C8B-B14F-4D97-AF65-F5344CB8AC3E}">
        <p14:creationId xmlns:p14="http://schemas.microsoft.com/office/powerpoint/2010/main" val="299112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74625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68853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98463" indent="-398463">
              <a:buFont typeface="Wingdings" panose="05000000000000000000" pitchFamily="2" charset="2"/>
              <a:buChar char="v"/>
              <a:defRPr b="1"/>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588595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122939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584054"/>
          </a:xfrm>
        </p:spPr>
        <p:txBody>
          <a:bodyPr/>
          <a:lstStyle>
            <a:lvl1pPr>
              <a:defRPr b="1"/>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584054"/>
          </a:xfrm>
        </p:spPr>
        <p:txBody>
          <a:bodyPr/>
          <a:lstStyle>
            <a:lvl1pPr>
              <a:defRPr b="1"/>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lvl1pPr>
              <a:defRPr i="0"/>
            </a:lvl1p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445406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dirty="0"/>
          </a:p>
        </p:txBody>
      </p:sp>
      <p:sp>
        <p:nvSpPr>
          <p:cNvPr id="8" name="Footer Placeholder 7"/>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9" name="Slide Number Placeholder 8"/>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195433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i="0"/>
            </a:lvl1pPr>
          </a:lstStyle>
          <a:p>
            <a:r>
              <a:rPr lang="en-US" dirty="0"/>
              <a:t>Copyright © 2020 McGraw-Hill Education. All rights reserved. No reproduction or distribution without the prior written consent of McGraw-Hill Education.</a:t>
            </a:r>
          </a:p>
        </p:txBody>
      </p:sp>
      <p:sp>
        <p:nvSpPr>
          <p:cNvPr id="5" name="Slide Number Placeholder 4"/>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424366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dirty="0"/>
          </a:p>
        </p:txBody>
      </p:sp>
      <p:sp>
        <p:nvSpPr>
          <p:cNvPr id="3" name="Footer Placeholder 2"/>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4" name="Slide Number Placeholder 3"/>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370150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3140621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dirty="0"/>
          </a:p>
        </p:txBody>
      </p:sp>
      <p:sp>
        <p:nvSpPr>
          <p:cNvPr id="6" name="Footer Placeholder 5"/>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7" name="Slide Number Placeholder 6"/>
          <p:cNvSpPr>
            <a:spLocks noGrp="1"/>
          </p:cNvSpPr>
          <p:nvPr>
            <p:ph type="sldNum" sz="quarter" idx="12"/>
          </p:nvPr>
        </p:nvSpPr>
        <p:spPr/>
        <p:txBody>
          <a:bodyPr/>
          <a:lstStyle/>
          <a:p>
            <a:fld id="{73CA63B2-227D-4B49-B103-A4A153FC1C24}" type="slidenum">
              <a:rPr lang="en-US" smtClean="0"/>
              <a:t>‹#›</a:t>
            </a:fld>
            <a:endParaRPr lang="en-US" dirty="0"/>
          </a:p>
        </p:txBody>
      </p:sp>
    </p:spTree>
    <p:extLst>
      <p:ext uri="{BB962C8B-B14F-4D97-AF65-F5344CB8AC3E}">
        <p14:creationId xmlns:p14="http://schemas.microsoft.com/office/powerpoint/2010/main" val="2185393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12192000" cy="1690688"/>
          </a:xfrm>
          <a:prstGeom prst="rect">
            <a:avLst/>
          </a:prstGeom>
          <a:gradFill flip="none" rotWithShape="1">
            <a:gsLst>
              <a:gs pos="0">
                <a:srgbClr val="99D389">
                  <a:shade val="30000"/>
                  <a:satMod val="115000"/>
                </a:srgbClr>
              </a:gs>
              <a:gs pos="50000">
                <a:srgbClr val="99D389">
                  <a:shade val="67500"/>
                  <a:satMod val="115000"/>
                </a:srgbClr>
              </a:gs>
              <a:gs pos="100000">
                <a:srgbClr val="99D389">
                  <a:shade val="100000"/>
                  <a:satMod val="115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 name="Title Placeholder 1"/>
          <p:cNvSpPr>
            <a:spLocks noGrp="1"/>
          </p:cNvSpPr>
          <p:nvPr>
            <p:ph type="title"/>
          </p:nvPr>
        </p:nvSpPr>
        <p:spPr>
          <a:xfrm>
            <a:off x="838200" y="18256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50196" y="6492875"/>
            <a:ext cx="7655668" cy="365125"/>
          </a:xfrm>
          <a:prstGeom prst="rect">
            <a:avLst/>
          </a:prstGeom>
        </p:spPr>
        <p:txBody>
          <a:bodyPr vert="horz" lIns="91440" tIns="45720" rIns="91440" bIns="45720" rtlCol="0" anchor="ctr"/>
          <a:lstStyle>
            <a:lvl1pPr algn="l">
              <a:defRPr sz="1200">
                <a:solidFill>
                  <a:schemeClr val="tx1"/>
                </a:solidFill>
              </a:defRPr>
            </a:lvl1pPr>
          </a:lstStyle>
          <a:p>
            <a:r>
              <a:rPr lang="en-US" dirty="0"/>
              <a:t>Copyright © 2020 McGraw-Hill Education. All rights reserved. No reproduction or distribution without the prior written consent of McGraw-Hill Education.</a:t>
            </a:r>
          </a:p>
        </p:txBody>
      </p:sp>
      <p:sp>
        <p:nvSpPr>
          <p:cNvPr id="6" name="Slide Number Placeholder 5"/>
          <p:cNvSpPr>
            <a:spLocks noGrp="1"/>
          </p:cNvSpPr>
          <p:nvPr>
            <p:ph type="sldNum" sz="quarter" idx="4"/>
          </p:nvPr>
        </p:nvSpPr>
        <p:spPr>
          <a:xfrm>
            <a:off x="11050620" y="6492874"/>
            <a:ext cx="1141379" cy="365125"/>
          </a:xfrm>
          <a:prstGeom prst="rect">
            <a:avLst/>
          </a:prstGeom>
        </p:spPr>
        <p:txBody>
          <a:bodyPr vert="horz" lIns="91440" tIns="45720" rIns="91440" bIns="45720" rtlCol="0" anchor="ctr"/>
          <a:lstStyle>
            <a:lvl1pPr algn="r">
              <a:defRPr sz="1200">
                <a:solidFill>
                  <a:schemeClr val="tx1"/>
                </a:solidFill>
              </a:defRPr>
            </a:lvl1pPr>
          </a:lstStyle>
          <a:p>
            <a:fld id="{73CA63B2-227D-4B49-B103-A4A153FC1C24}" type="slidenum">
              <a:rPr lang="en-US" smtClean="0"/>
              <a:pPr/>
              <a:t>‹#›</a:t>
            </a:fld>
            <a:endParaRPr lang="en-US" dirty="0"/>
          </a:p>
        </p:txBody>
      </p:sp>
      <p:sp>
        <p:nvSpPr>
          <p:cNvPr id="8" name="Rectangle 7"/>
          <p:cNvSpPr/>
          <p:nvPr userDrawn="1"/>
        </p:nvSpPr>
        <p:spPr>
          <a:xfrm>
            <a:off x="0" y="0"/>
            <a:ext cx="350196" cy="6858000"/>
          </a:xfrm>
          <a:prstGeom prst="rect">
            <a:avLst/>
          </a:prstGeom>
          <a:gradFill>
            <a:gsLst>
              <a:gs pos="13000">
                <a:schemeClr val="accent5">
                  <a:lumMod val="110000"/>
                  <a:satMod val="105000"/>
                  <a:tint val="67000"/>
                  <a:alpha val="93000"/>
                </a:schemeClr>
              </a:gs>
              <a:gs pos="63000">
                <a:schemeClr val="accent5">
                  <a:lumMod val="105000"/>
                  <a:satMod val="103000"/>
                  <a:tint val="73000"/>
                </a:schemeClr>
              </a:gs>
              <a:gs pos="100000">
                <a:schemeClr val="accent5">
                  <a:lumMod val="105000"/>
                  <a:satMod val="109000"/>
                  <a:tint val="81000"/>
                </a:schemeClr>
              </a:gs>
            </a:gsLst>
          </a:gra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350196" y="1690689"/>
            <a:ext cx="11841804" cy="0"/>
          </a:xfrm>
          <a:prstGeom prst="line">
            <a:avLst/>
          </a:prstGeom>
          <a:ln w="25400">
            <a:solidFill>
              <a:schemeClr val="accent4">
                <a:lumMod val="40000"/>
                <a:lumOff val="6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970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398463" indent="-398463" algn="l" defTabSz="914400" rtl="0" eaLnBrk="1" latinLnBrk="0" hangingPunct="1">
        <a:lnSpc>
          <a:spcPct val="90000"/>
        </a:lnSpc>
        <a:spcBef>
          <a:spcPts val="1000"/>
        </a:spcBef>
        <a:buClr>
          <a:srgbClr val="9900CC"/>
        </a:buClr>
        <a:buFont typeface="Wingdings" panose="05000000000000000000" pitchFamily="2" charset="2"/>
        <a:buChar char="v"/>
        <a:defRPr sz="3200" kern="1200">
          <a:solidFill>
            <a:schemeClr val="tx1"/>
          </a:solidFill>
          <a:latin typeface="+mn-lt"/>
          <a:ea typeface="+mn-ea"/>
          <a:cs typeface="+mn-cs"/>
        </a:defRPr>
      </a:lvl1pPr>
      <a:lvl2pPr marL="796925" indent="-339725" algn="l" defTabSz="914400" rtl="0" eaLnBrk="1" latinLnBrk="0" hangingPunct="1">
        <a:lnSpc>
          <a:spcPct val="90000"/>
        </a:lnSpc>
        <a:spcBef>
          <a:spcPts val="500"/>
        </a:spcBef>
        <a:buClr>
          <a:srgbClr val="3366FF"/>
        </a:buClr>
        <a:buFont typeface="Wingdings 3" panose="05040102010807070707" pitchFamily="18" charset="2"/>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p:txBody>
          <a:bodyPr>
            <a:normAutofit/>
          </a:bodyPr>
          <a:lstStyle/>
          <a:p>
            <a:r>
              <a:rPr lang="en-US" altLang="en-US" dirty="0"/>
              <a:t>Ethics, Social Responsibility, and the Law</a:t>
            </a:r>
          </a:p>
        </p:txBody>
      </p:sp>
      <p:sp>
        <p:nvSpPr>
          <p:cNvPr id="13315" name="Rectangle 3"/>
          <p:cNvSpPr>
            <a:spLocks noGrp="1" noChangeArrowheads="1"/>
          </p:cNvSpPr>
          <p:nvPr>
            <p:ph type="subTitle" idx="1"/>
          </p:nvPr>
        </p:nvSpPr>
        <p:spPr>
          <a:xfrm>
            <a:off x="671209" y="4807670"/>
            <a:ext cx="4766553" cy="1281845"/>
          </a:xfrm>
        </p:spPr>
        <p:txBody>
          <a:bodyPr/>
          <a:lstStyle/>
          <a:p>
            <a:r>
              <a:rPr lang="en-US" altLang="en-US" dirty="0"/>
              <a:t>Chapter 1</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158897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ltLang="en-US" dirty="0"/>
              <a:t>Positive Law </a:t>
            </a:r>
          </a:p>
        </p:txBody>
      </p:sp>
      <p:sp>
        <p:nvSpPr>
          <p:cNvPr id="24579" name="Rectangle 3"/>
          <p:cNvSpPr>
            <a:spLocks noGrp="1" noChangeArrowheads="1"/>
          </p:cNvSpPr>
          <p:nvPr>
            <p:ph type="body" idx="1"/>
          </p:nvPr>
        </p:nvSpPr>
        <p:spPr/>
        <p:txBody>
          <a:bodyPr/>
          <a:lstStyle/>
          <a:p>
            <a:r>
              <a:rPr lang="en-US" altLang="en-US" b="0" dirty="0"/>
              <a:t>Legal theory that says that the law originates from an outside source that has emerged from within society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6AFC39BF-6E45-45C2-BA5C-B45FEC81BFDA}"/>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10</a:t>
            </a:fld>
            <a:endParaRPr lang="en-US" altLang="en-US" dirty="0"/>
          </a:p>
        </p:txBody>
      </p:sp>
    </p:spTree>
    <p:extLst>
      <p:ext uri="{BB962C8B-B14F-4D97-AF65-F5344CB8AC3E}">
        <p14:creationId xmlns:p14="http://schemas.microsoft.com/office/powerpoint/2010/main" val="2134663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Question</a:t>
            </a:r>
          </a:p>
        </p:txBody>
      </p:sp>
      <p:sp>
        <p:nvSpPr>
          <p:cNvPr id="22531" name="Rectangle 3"/>
          <p:cNvSpPr>
            <a:spLocks noGrp="1" noChangeArrowheads="1"/>
          </p:cNvSpPr>
          <p:nvPr>
            <p:ph type="body" idx="1"/>
          </p:nvPr>
        </p:nvSpPr>
        <p:spPr/>
        <p:txBody>
          <a:bodyPr/>
          <a:lstStyle/>
          <a:p>
            <a:r>
              <a:rPr lang="en-US" altLang="en-US" b="0" dirty="0"/>
              <a:t>Which theory says that human intuition will always give rise to positive moral laws?</a:t>
            </a:r>
          </a:p>
          <a:p>
            <a:pPr marL="912812" lvl="1" indent="-514350">
              <a:buFont typeface="+mj-lt"/>
              <a:buAutoNum type="alphaUcPeriod"/>
            </a:pPr>
            <a:r>
              <a:rPr lang="en-US" altLang="en-US" b="0" dirty="0"/>
              <a:t>Natural law</a:t>
            </a:r>
          </a:p>
          <a:p>
            <a:pPr marL="912812" lvl="1" indent="-514350">
              <a:buFont typeface="+mj-lt"/>
              <a:buAutoNum type="alphaUcPeriod"/>
            </a:pPr>
            <a:r>
              <a:rPr lang="en-US" altLang="en-US" b="0" dirty="0"/>
              <a:t>Positive law</a:t>
            </a:r>
          </a:p>
          <a:p>
            <a:pPr marL="912812" lvl="1" indent="-514350">
              <a:buFont typeface="+mj-lt"/>
              <a:buAutoNum type="alphaUcPeriod"/>
            </a:pPr>
            <a:r>
              <a:rPr lang="en-US" altLang="en-US" b="0" dirty="0"/>
              <a:t>Law of humanity</a:t>
            </a:r>
          </a:p>
          <a:p>
            <a:pPr marL="912812" lvl="1" indent="-514350">
              <a:buFont typeface="+mj-lt"/>
              <a:buAutoNum type="alphaUcPeriod"/>
            </a:pPr>
            <a:r>
              <a:rPr lang="en-US" altLang="en-US" b="0" dirty="0"/>
              <a:t>Law of peoples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07206DA3-8181-4F8C-894B-BD160214C50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11</a:t>
            </a:fld>
            <a:endParaRPr lang="en-US" altLang="en-US" dirty="0"/>
          </a:p>
        </p:txBody>
      </p:sp>
    </p:spTree>
    <p:extLst>
      <p:ext uri="{BB962C8B-B14F-4D97-AF65-F5344CB8AC3E}">
        <p14:creationId xmlns:p14="http://schemas.microsoft.com/office/powerpoint/2010/main" val="3505722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Positive Law Theory</a:t>
            </a:r>
          </a:p>
        </p:txBody>
      </p:sp>
      <p:sp>
        <p:nvSpPr>
          <p:cNvPr id="25603" name="Rectangle 3"/>
          <p:cNvSpPr>
            <a:spLocks noGrp="1" noChangeArrowheads="1"/>
          </p:cNvSpPr>
          <p:nvPr>
            <p:ph type="body" idx="1"/>
          </p:nvPr>
        </p:nvSpPr>
        <p:spPr/>
        <p:txBody>
          <a:bodyPr/>
          <a:lstStyle/>
          <a:p>
            <a:r>
              <a:rPr lang="en-US" altLang="en-US" b="0" dirty="0"/>
              <a:t>Law of peoples</a:t>
            </a:r>
          </a:p>
          <a:p>
            <a:pPr lvl="1"/>
            <a:r>
              <a:rPr lang="en-US" altLang="en-US" dirty="0"/>
              <a:t>Human decency will ultimately triumph over human cruelty, giving rise to a just and moral society that will eventually abolish the worst sins of humanity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1AADE029-3F6B-4EE0-B562-496E4BC10B2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12</a:t>
            </a:fld>
            <a:endParaRPr lang="en-US" altLang="en-US" dirty="0"/>
          </a:p>
        </p:txBody>
      </p:sp>
    </p:spTree>
    <p:extLst>
      <p:ext uri="{BB962C8B-B14F-4D97-AF65-F5344CB8AC3E}">
        <p14:creationId xmlns:p14="http://schemas.microsoft.com/office/powerpoint/2010/main" val="2065303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F61CE-F12B-42E6-A375-34FCCB933942}"/>
              </a:ext>
            </a:extLst>
          </p:cNvPr>
          <p:cNvSpPr>
            <a:spLocks noGrp="1"/>
          </p:cNvSpPr>
          <p:nvPr>
            <p:ph type="title"/>
          </p:nvPr>
        </p:nvSpPr>
        <p:spPr/>
        <p:txBody>
          <a:bodyPr/>
          <a:lstStyle/>
          <a:p>
            <a:r>
              <a:rPr lang="en-US" dirty="0"/>
              <a:t>Nonjudgmentalism</a:t>
            </a:r>
          </a:p>
        </p:txBody>
      </p:sp>
      <p:sp>
        <p:nvSpPr>
          <p:cNvPr id="3" name="Content Placeholder 2">
            <a:extLst>
              <a:ext uri="{FF2B5EF4-FFF2-40B4-BE49-F238E27FC236}">
                <a16:creationId xmlns:a16="http://schemas.microsoft.com/office/drawing/2014/main" id="{21393B4B-27F1-4B24-A0C8-BD8772B582FB}"/>
              </a:ext>
            </a:extLst>
          </p:cNvPr>
          <p:cNvSpPr>
            <a:spLocks noGrp="1"/>
          </p:cNvSpPr>
          <p:nvPr>
            <p:ph idx="1"/>
          </p:nvPr>
        </p:nvSpPr>
        <p:spPr/>
        <p:txBody>
          <a:bodyPr/>
          <a:lstStyle/>
          <a:p>
            <a:r>
              <a:rPr lang="en-US" b="0" dirty="0"/>
              <a:t>Results from a good-natured attempt to understand another person’s behavior</a:t>
            </a:r>
          </a:p>
          <a:p>
            <a:r>
              <a:rPr lang="en-US" b="0" dirty="0"/>
              <a:t>Originates in a culture that wants tolerance to be one of its highest virtues</a:t>
            </a:r>
          </a:p>
        </p:txBody>
      </p:sp>
      <p:sp>
        <p:nvSpPr>
          <p:cNvPr id="4" name="Footer Placeholder 3">
            <a:extLst>
              <a:ext uri="{FF2B5EF4-FFF2-40B4-BE49-F238E27FC236}">
                <a16:creationId xmlns:a16="http://schemas.microsoft.com/office/drawing/2014/main" id="{3D3B3B1B-D5C1-4662-9786-0FEDC959303E}"/>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E16487A2-5ED9-4B37-AA97-43F6186D67A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13</a:t>
            </a:fld>
            <a:endParaRPr lang="en-US" altLang="en-US" dirty="0"/>
          </a:p>
        </p:txBody>
      </p:sp>
    </p:spTree>
    <p:extLst>
      <p:ext uri="{BB962C8B-B14F-4D97-AF65-F5344CB8AC3E}">
        <p14:creationId xmlns:p14="http://schemas.microsoft.com/office/powerpoint/2010/main" val="2354018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D834C-4FE4-4F58-BDC0-CC472AA434F8}"/>
              </a:ext>
            </a:extLst>
          </p:cNvPr>
          <p:cNvSpPr>
            <a:spLocks noGrp="1"/>
          </p:cNvSpPr>
          <p:nvPr>
            <p:ph type="title"/>
          </p:nvPr>
        </p:nvSpPr>
        <p:spPr/>
        <p:txBody>
          <a:bodyPr/>
          <a:lstStyle/>
          <a:p>
            <a:r>
              <a:rPr lang="en-US" dirty="0"/>
              <a:t>Nonjudgmentalism</a:t>
            </a:r>
          </a:p>
        </p:txBody>
      </p:sp>
      <p:sp>
        <p:nvSpPr>
          <p:cNvPr id="3" name="Content Placeholder 2">
            <a:extLst>
              <a:ext uri="{FF2B5EF4-FFF2-40B4-BE49-F238E27FC236}">
                <a16:creationId xmlns:a16="http://schemas.microsoft.com/office/drawing/2014/main" id="{A6B6803C-ADEA-4AE1-98CF-44BC3787827A}"/>
              </a:ext>
            </a:extLst>
          </p:cNvPr>
          <p:cNvSpPr>
            <a:spLocks noGrp="1"/>
          </p:cNvSpPr>
          <p:nvPr>
            <p:ph idx="1"/>
          </p:nvPr>
        </p:nvSpPr>
        <p:spPr/>
        <p:txBody>
          <a:bodyPr/>
          <a:lstStyle/>
          <a:p>
            <a:r>
              <a:rPr lang="en-US" b="0" dirty="0"/>
              <a:t>Problems with nonjudgmentalism</a:t>
            </a:r>
          </a:p>
          <a:p>
            <a:pPr lvl="1"/>
            <a:r>
              <a:rPr lang="en-US" dirty="0"/>
              <a:t>Tolerance often degenerates into the intolerance of those who refuse to tolerate the behavior in question</a:t>
            </a:r>
          </a:p>
          <a:p>
            <a:pPr lvl="1"/>
            <a:r>
              <a:rPr lang="en-US" dirty="0"/>
              <a:t>The expression of </a:t>
            </a:r>
            <a:r>
              <a:rPr lang="en-US" dirty="0" err="1"/>
              <a:t>nonjudgmentalism</a:t>
            </a:r>
            <a:r>
              <a:rPr lang="en-US" dirty="0"/>
              <a:t> is illogical and self-contradictory</a:t>
            </a:r>
          </a:p>
          <a:p>
            <a:pPr lvl="1"/>
            <a:r>
              <a:rPr lang="en-US" dirty="0"/>
              <a:t>To avoid being judgmental, </a:t>
            </a:r>
            <a:r>
              <a:rPr lang="en-US" dirty="0" err="1"/>
              <a:t>nonjudmentalists</a:t>
            </a:r>
            <a:r>
              <a:rPr lang="en-US" dirty="0"/>
              <a:t> must be morally neutral on all types of behavior</a:t>
            </a:r>
          </a:p>
          <a:p>
            <a:pPr lvl="1"/>
            <a:r>
              <a:rPr lang="en-US" dirty="0"/>
              <a:t>Moral </a:t>
            </a:r>
            <a:r>
              <a:rPr lang="en-US" dirty="0" err="1"/>
              <a:t>nonjudgmentalism</a:t>
            </a:r>
            <a:r>
              <a:rPr lang="en-US" dirty="0"/>
              <a:t> is a slippery slope</a:t>
            </a:r>
          </a:p>
        </p:txBody>
      </p:sp>
      <p:sp>
        <p:nvSpPr>
          <p:cNvPr id="4" name="Footer Placeholder 3">
            <a:extLst>
              <a:ext uri="{FF2B5EF4-FFF2-40B4-BE49-F238E27FC236}">
                <a16:creationId xmlns:a16="http://schemas.microsoft.com/office/drawing/2014/main" id="{292018C0-0CC6-4735-80CF-2FAAA6A0B726}"/>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78A04B2B-105E-4EC9-83C4-F7C6912FF4B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14</a:t>
            </a:fld>
            <a:endParaRPr lang="en-US" altLang="en-US" dirty="0"/>
          </a:p>
        </p:txBody>
      </p:sp>
    </p:spTree>
    <p:extLst>
      <p:ext uri="{BB962C8B-B14F-4D97-AF65-F5344CB8AC3E}">
        <p14:creationId xmlns:p14="http://schemas.microsoft.com/office/powerpoint/2010/main" val="11888168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A577F-2797-4036-92B4-D3DD68C477AC}"/>
              </a:ext>
            </a:extLst>
          </p:cNvPr>
          <p:cNvSpPr>
            <a:spLocks noGrp="1"/>
          </p:cNvSpPr>
          <p:nvPr>
            <p:ph type="title"/>
          </p:nvPr>
        </p:nvSpPr>
        <p:spPr/>
        <p:txBody>
          <a:bodyPr/>
          <a:lstStyle/>
          <a:p>
            <a:r>
              <a:rPr lang="en-US" dirty="0"/>
              <a:t>Ethical Decision Making</a:t>
            </a:r>
          </a:p>
        </p:txBody>
      </p:sp>
      <p:sp>
        <p:nvSpPr>
          <p:cNvPr id="3" name="Content Placeholder 2">
            <a:extLst>
              <a:ext uri="{FF2B5EF4-FFF2-40B4-BE49-F238E27FC236}">
                <a16:creationId xmlns:a16="http://schemas.microsoft.com/office/drawing/2014/main" id="{89081884-7805-4E02-9E47-3A16C22E23B6}"/>
              </a:ext>
            </a:extLst>
          </p:cNvPr>
          <p:cNvSpPr>
            <a:spLocks noGrp="1"/>
          </p:cNvSpPr>
          <p:nvPr>
            <p:ph idx="1"/>
          </p:nvPr>
        </p:nvSpPr>
        <p:spPr>
          <a:xfrm>
            <a:off x="838200" y="1825625"/>
            <a:ext cx="10515600" cy="4351338"/>
          </a:xfrm>
        </p:spPr>
        <p:txBody>
          <a:bodyPr/>
          <a:lstStyle/>
          <a:p>
            <a:r>
              <a:rPr lang="en-US" b="0" dirty="0"/>
              <a:t>Some people say that they do not think about ethics but instead act instinctively when faced with a moral problem</a:t>
            </a:r>
          </a:p>
          <a:p>
            <a:r>
              <a:rPr lang="en-US" b="0" dirty="0"/>
              <a:t>Others say that they just do what they “believe” is right</a:t>
            </a:r>
          </a:p>
          <a:p>
            <a:r>
              <a:rPr lang="en-US" b="0" dirty="0"/>
              <a:t>Still others say that they follow the rules they learned in school, in their place of worship, or in their family setting</a:t>
            </a:r>
          </a:p>
          <a:p>
            <a:r>
              <a:rPr lang="en-US" b="0" dirty="0"/>
              <a:t>Some professions, businesses, and organizations develop guidelines, usually called rules of conduct or canons of professional responsibility</a:t>
            </a:r>
          </a:p>
        </p:txBody>
      </p:sp>
      <p:sp>
        <p:nvSpPr>
          <p:cNvPr id="4" name="Footer Placeholder 3">
            <a:extLst>
              <a:ext uri="{FF2B5EF4-FFF2-40B4-BE49-F238E27FC236}">
                <a16:creationId xmlns:a16="http://schemas.microsoft.com/office/drawing/2014/main" id="{03AD63BD-EC8C-4898-9D0C-F533EE84F84F}"/>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2C88AC72-2539-44F7-BA5A-56E1AD0A01F9}"/>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15</a:t>
            </a:fld>
            <a:endParaRPr lang="en-US" altLang="en-US" dirty="0"/>
          </a:p>
        </p:txBody>
      </p:sp>
    </p:spTree>
    <p:extLst>
      <p:ext uri="{BB962C8B-B14F-4D97-AF65-F5344CB8AC3E}">
        <p14:creationId xmlns:p14="http://schemas.microsoft.com/office/powerpoint/2010/main" val="130205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Ethical Theories</a:t>
            </a:r>
          </a:p>
        </p:txBody>
      </p:sp>
      <p:sp>
        <p:nvSpPr>
          <p:cNvPr id="31747" name="Rectangle 3"/>
          <p:cNvSpPr>
            <a:spLocks noGrp="1" noChangeArrowheads="1"/>
          </p:cNvSpPr>
          <p:nvPr>
            <p:ph type="body" idx="1"/>
          </p:nvPr>
        </p:nvSpPr>
        <p:spPr/>
        <p:txBody>
          <a:bodyPr/>
          <a:lstStyle/>
          <a:p>
            <a:r>
              <a:rPr lang="en-US" altLang="en-US" dirty="0"/>
              <a:t>Social contract ethics </a:t>
            </a:r>
          </a:p>
          <a:p>
            <a:pPr lvl="1"/>
            <a:r>
              <a:rPr lang="en-US" altLang="en-US" dirty="0"/>
              <a:t>Hold that right and wrong are measured by the obligations imposed on each individual by an implied agreement among all individuals within a particular social system</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343855DA-0BB1-41B9-9485-8FCBA87DF69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16</a:t>
            </a:fld>
            <a:endParaRPr lang="en-US" altLang="en-US" dirty="0"/>
          </a:p>
        </p:txBody>
      </p:sp>
    </p:spTree>
    <p:extLst>
      <p:ext uri="{BB962C8B-B14F-4D97-AF65-F5344CB8AC3E}">
        <p14:creationId xmlns:p14="http://schemas.microsoft.com/office/powerpoint/2010/main" val="2862533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B7AB9-7C80-42C8-959F-6D0DA473CF69}"/>
              </a:ext>
            </a:extLst>
          </p:cNvPr>
          <p:cNvSpPr>
            <a:spLocks noGrp="1"/>
          </p:cNvSpPr>
          <p:nvPr>
            <p:ph type="title"/>
          </p:nvPr>
        </p:nvSpPr>
        <p:spPr/>
        <p:txBody>
          <a:bodyPr/>
          <a:lstStyle/>
          <a:p>
            <a:r>
              <a:rPr lang="en-US" dirty="0"/>
              <a:t>Shortcomings of Social Contract Ethics</a:t>
            </a:r>
          </a:p>
        </p:txBody>
      </p:sp>
      <p:sp>
        <p:nvSpPr>
          <p:cNvPr id="3" name="Content Placeholder 2">
            <a:extLst>
              <a:ext uri="{FF2B5EF4-FFF2-40B4-BE49-F238E27FC236}">
                <a16:creationId xmlns:a16="http://schemas.microsoft.com/office/drawing/2014/main" id="{F748D2E1-EDB6-4504-8836-031F7D93EB17}"/>
              </a:ext>
            </a:extLst>
          </p:cNvPr>
          <p:cNvSpPr>
            <a:spLocks noGrp="1"/>
          </p:cNvSpPr>
          <p:nvPr>
            <p:ph idx="1"/>
          </p:nvPr>
        </p:nvSpPr>
        <p:spPr/>
        <p:txBody>
          <a:bodyPr/>
          <a:lstStyle/>
          <a:p>
            <a:r>
              <a:rPr lang="en-US" b="0" dirty="0"/>
              <a:t>For the social contract to work, most people must adhere to its rules, and those who do not must be punished</a:t>
            </a:r>
          </a:p>
          <a:p>
            <a:r>
              <a:rPr lang="en-US" b="0" dirty="0"/>
              <a:t>Social contract ethics is descriptive rather than prescriptive</a:t>
            </a:r>
          </a:p>
        </p:txBody>
      </p:sp>
      <p:sp>
        <p:nvSpPr>
          <p:cNvPr id="4" name="Footer Placeholder 3">
            <a:extLst>
              <a:ext uri="{FF2B5EF4-FFF2-40B4-BE49-F238E27FC236}">
                <a16:creationId xmlns:a16="http://schemas.microsoft.com/office/drawing/2014/main" id="{AC310FEB-5B46-4573-9B7D-141AE2DCA59E}"/>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72CACF5B-AF8C-4245-9CCA-9216806D826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17</a:t>
            </a:fld>
            <a:endParaRPr lang="en-US" altLang="en-US" dirty="0"/>
          </a:p>
        </p:txBody>
      </p:sp>
    </p:spTree>
    <p:extLst>
      <p:ext uri="{BB962C8B-B14F-4D97-AF65-F5344CB8AC3E}">
        <p14:creationId xmlns:p14="http://schemas.microsoft.com/office/powerpoint/2010/main" val="1185913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Question</a:t>
            </a:r>
          </a:p>
        </p:txBody>
      </p:sp>
      <p:sp>
        <p:nvSpPr>
          <p:cNvPr id="27651" name="Rectangle 3"/>
          <p:cNvSpPr>
            <a:spLocks noGrp="1" noChangeArrowheads="1"/>
          </p:cNvSpPr>
          <p:nvPr>
            <p:ph idx="1"/>
          </p:nvPr>
        </p:nvSpPr>
        <p:spPr/>
        <p:txBody>
          <a:bodyPr/>
          <a:lstStyle/>
          <a:p>
            <a:r>
              <a:rPr lang="en-US" altLang="en-US" b="0" dirty="0"/>
              <a:t>Which ethical theory calls for the greatest good for the greatest number?</a:t>
            </a:r>
          </a:p>
          <a:p>
            <a:pPr marL="912812" lvl="1" indent="-514350">
              <a:buFont typeface="+mj-lt"/>
              <a:buAutoNum type="alphaUcPeriod"/>
            </a:pPr>
            <a:r>
              <a:rPr lang="en-US" altLang="en-US" b="0" dirty="0"/>
              <a:t>Totalitarianism</a:t>
            </a:r>
          </a:p>
          <a:p>
            <a:pPr marL="912812" lvl="1" indent="-514350">
              <a:buFont typeface="+mj-lt"/>
              <a:buAutoNum type="alphaUcPeriod"/>
            </a:pPr>
            <a:r>
              <a:rPr lang="en-US" altLang="en-US" b="0" dirty="0"/>
              <a:t>Utilitarianism</a:t>
            </a:r>
          </a:p>
          <a:p>
            <a:pPr marL="912812" lvl="1" indent="-514350">
              <a:buFont typeface="+mj-lt"/>
              <a:buAutoNum type="alphaUcPeriod"/>
            </a:pPr>
            <a:r>
              <a:rPr lang="en-US" altLang="en-US" b="0" dirty="0"/>
              <a:t>Unilateralism</a:t>
            </a:r>
          </a:p>
          <a:p>
            <a:pPr marL="912812" lvl="1" indent="-514350">
              <a:buFont typeface="+mj-lt"/>
              <a:buAutoNum type="alphaUcPeriod"/>
            </a:pPr>
            <a:r>
              <a:rPr lang="en-US" altLang="en-US" b="0" dirty="0"/>
              <a:t>Multiplicity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725AE8E4-2DE4-48D8-ADDC-A7B35636464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18</a:t>
            </a:fld>
            <a:endParaRPr lang="en-US" altLang="en-US" dirty="0"/>
          </a:p>
        </p:txBody>
      </p:sp>
    </p:spTree>
    <p:extLst>
      <p:ext uri="{BB962C8B-B14F-4D97-AF65-F5344CB8AC3E}">
        <p14:creationId xmlns:p14="http://schemas.microsoft.com/office/powerpoint/2010/main" val="284845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Ethical Theories</a:t>
            </a:r>
          </a:p>
        </p:txBody>
      </p:sp>
      <p:sp>
        <p:nvSpPr>
          <p:cNvPr id="32771" name="Rectangle 3"/>
          <p:cNvSpPr>
            <a:spLocks noGrp="1" noChangeArrowheads="1"/>
          </p:cNvSpPr>
          <p:nvPr>
            <p:ph type="body" idx="1"/>
          </p:nvPr>
        </p:nvSpPr>
        <p:spPr/>
        <p:txBody>
          <a:bodyPr/>
          <a:lstStyle/>
          <a:p>
            <a:r>
              <a:rPr lang="en-US" altLang="en-US" dirty="0"/>
              <a:t>Utilitarianism </a:t>
            </a:r>
          </a:p>
          <a:p>
            <a:pPr lvl="1"/>
            <a:r>
              <a:rPr lang="en-US" altLang="en-US" dirty="0"/>
              <a:t>The morality of an action is determined by its ultimate effects</a:t>
            </a:r>
          </a:p>
          <a:p>
            <a:pPr lvl="1"/>
            <a:r>
              <a:rPr lang="en-US" altLang="en-US" dirty="0"/>
              <a:t>Greatest good for the greatest number</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C5F02D32-868F-4F58-80BC-8023596DF2E1}"/>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19</a:t>
            </a:fld>
            <a:endParaRPr lang="en-US" altLang="en-US" dirty="0"/>
          </a:p>
        </p:txBody>
      </p:sp>
    </p:spTree>
    <p:extLst>
      <p:ext uri="{BB962C8B-B14F-4D97-AF65-F5344CB8AC3E}">
        <p14:creationId xmlns:p14="http://schemas.microsoft.com/office/powerpoint/2010/main" val="2725000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en-US" dirty="0"/>
              <a:t>Learning Objectives</a:t>
            </a:r>
          </a:p>
        </p:txBody>
      </p:sp>
      <p:sp>
        <p:nvSpPr>
          <p:cNvPr id="14339" name="Rectangle 3"/>
          <p:cNvSpPr>
            <a:spLocks noGrp="1" noChangeArrowheads="1"/>
          </p:cNvSpPr>
          <p:nvPr>
            <p:ph idx="1"/>
          </p:nvPr>
        </p:nvSpPr>
        <p:spPr/>
        <p:txBody>
          <a:bodyPr>
            <a:normAutofit/>
          </a:bodyPr>
          <a:lstStyle/>
          <a:p>
            <a:pPr marL="514350" indent="-514350">
              <a:buFont typeface="+mj-lt"/>
              <a:buAutoNum type="arabicPeriod"/>
            </a:pPr>
            <a:r>
              <a:rPr lang="en-US" altLang="en-US" b="0" dirty="0"/>
              <a:t>Define law, morality, and ethics</a:t>
            </a:r>
          </a:p>
          <a:p>
            <a:pPr marL="514350" indent="-514350">
              <a:buFont typeface="+mj-lt"/>
              <a:buAutoNum type="arabicPeriod"/>
            </a:pPr>
            <a:r>
              <a:rPr lang="en-US" altLang="en-US" b="0" dirty="0"/>
              <a:t>Distinguish between natural law and positive law</a:t>
            </a:r>
          </a:p>
          <a:p>
            <a:pPr marL="514350" indent="-514350">
              <a:buFont typeface="+mj-lt"/>
              <a:buAutoNum type="arabicPeriod"/>
            </a:pPr>
            <a:r>
              <a:rPr lang="en-US" altLang="en-US" b="0" dirty="0"/>
              <a:t>Explain the effects of </a:t>
            </a:r>
            <a:r>
              <a:rPr lang="en-US" altLang="en-US" b="0" dirty="0" err="1"/>
              <a:t>nonjudgmentalism</a:t>
            </a:r>
            <a:endParaRPr lang="en-US" altLang="en-US" b="0" dirty="0"/>
          </a:p>
          <a:p>
            <a:pPr marL="514350" indent="-514350">
              <a:buFont typeface="+mj-lt"/>
              <a:buAutoNum type="arabicPeriod"/>
            </a:pPr>
            <a:r>
              <a:rPr lang="en-US" altLang="en-US" b="0" dirty="0"/>
              <a:t>Describe social contract ethics</a:t>
            </a:r>
          </a:p>
          <a:p>
            <a:pPr marL="514350" indent="-514350">
              <a:buFont typeface="+mj-lt"/>
              <a:buAutoNum type="arabicPeriod"/>
            </a:pPr>
            <a:r>
              <a:rPr lang="en-US" altLang="en-US" b="0" dirty="0"/>
              <a:t>Outline the steps in applying utilitarianism</a:t>
            </a:r>
          </a:p>
          <a:p>
            <a:pPr marL="514350" indent="-514350">
              <a:buFont typeface="+mj-lt"/>
              <a:buAutoNum type="arabicPeriod"/>
            </a:pPr>
            <a:r>
              <a:rPr lang="en-US" altLang="en-US" b="0" dirty="0"/>
              <a:t>Define rational ethics</a:t>
            </a:r>
          </a:p>
          <a:p>
            <a:pPr lvl="1"/>
            <a:endParaRPr lang="en-US" altLang="en-US" dirty="0"/>
          </a:p>
          <a:p>
            <a:pPr lvl="1"/>
            <a:endParaRPr lang="en-US" altLang="en-US" dirty="0"/>
          </a:p>
        </p:txBody>
      </p:sp>
      <p:sp>
        <p:nvSpPr>
          <p:cNvPr id="5" name="Footer Placeholder 4"/>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6" name="Slide Number Placeholder 1">
            <a:extLst>
              <a:ext uri="{FF2B5EF4-FFF2-40B4-BE49-F238E27FC236}">
                <a16:creationId xmlns:a16="http://schemas.microsoft.com/office/drawing/2014/main" id="{FD1584E2-8228-48FB-976E-64F717F0E44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a:t>
            </a:fld>
            <a:endParaRPr lang="en-US" altLang="en-US" dirty="0"/>
          </a:p>
        </p:txBody>
      </p:sp>
    </p:spTree>
    <p:extLst>
      <p:ext uri="{BB962C8B-B14F-4D97-AF65-F5344CB8AC3E}">
        <p14:creationId xmlns:p14="http://schemas.microsoft.com/office/powerpoint/2010/main" val="3637312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Utilitarianism </a:t>
            </a:r>
          </a:p>
        </p:txBody>
      </p:sp>
      <p:sp>
        <p:nvSpPr>
          <p:cNvPr id="3" name="Content Placeholder 2"/>
          <p:cNvSpPr>
            <a:spLocks noGrp="1"/>
          </p:cNvSpPr>
          <p:nvPr>
            <p:ph idx="1"/>
          </p:nvPr>
        </p:nvSpPr>
        <p:spPr/>
        <p:txBody>
          <a:bodyPr>
            <a:noAutofit/>
          </a:bodyPr>
          <a:lstStyle/>
          <a:p>
            <a:pPr marL="0" indent="0">
              <a:buNone/>
            </a:pPr>
            <a:r>
              <a:rPr lang="en-US" b="0" dirty="0"/>
              <a:t>One way to avoid mistakes that can result from an improper application of utilitarianism is to follow these steps:</a:t>
            </a:r>
          </a:p>
          <a:p>
            <a:pPr marL="514350" indent="-514350">
              <a:buFont typeface="+mj-lt"/>
              <a:buAutoNum type="arabicPeriod"/>
            </a:pPr>
            <a:r>
              <a:rPr lang="en-US" sz="2800" b="0" dirty="0"/>
              <a:t>The action to be evaluated should be stated in unemotional, general terms</a:t>
            </a:r>
          </a:p>
          <a:p>
            <a:pPr marL="514350" indent="-514350">
              <a:buFont typeface="+mj-lt"/>
              <a:buAutoNum type="arabicPeriod"/>
            </a:pPr>
            <a:r>
              <a:rPr lang="en-US" sz="2800" b="0" dirty="0"/>
              <a:t>Every person or class of people that will be affected by the action must be identified</a:t>
            </a:r>
          </a:p>
          <a:p>
            <a:pPr marL="514350" indent="-514350">
              <a:buFont typeface="+mj-lt"/>
              <a:buAutoNum type="arabicPeriod"/>
            </a:pPr>
            <a:r>
              <a:rPr lang="en-US" sz="2800" b="0" dirty="0"/>
              <a:t>Good and bad consequences in relation to those people affected must be considered</a:t>
            </a:r>
          </a:p>
          <a:p>
            <a:pPr marL="514350" indent="-514350">
              <a:buFont typeface="+mj-lt"/>
              <a:buAutoNum type="arabicPeriod"/>
            </a:pPr>
            <a:r>
              <a:rPr lang="en-US" sz="2800" b="0" dirty="0"/>
              <a:t>All alternatives to the action stated in step 1 must be considered</a:t>
            </a:r>
          </a:p>
          <a:p>
            <a:pPr marL="514350" indent="-514350">
              <a:buFont typeface="+mj-lt"/>
              <a:buAutoNum type="arabicPeriod"/>
            </a:pPr>
            <a:r>
              <a:rPr lang="en-US" sz="2800" b="0" dirty="0"/>
              <a:t>Once step 4 has been carried out, a conclusion must be reached</a:t>
            </a:r>
            <a:endParaRPr lang="en-US" sz="2800" dirty="0"/>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CCA6F303-E02C-48CC-A817-BA5FFB6B47F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20</a:t>
            </a:fld>
            <a:endParaRPr lang="en-US" altLang="en-US" dirty="0"/>
          </a:p>
        </p:txBody>
      </p:sp>
    </p:spTree>
    <p:extLst>
      <p:ext uri="{BB962C8B-B14F-4D97-AF65-F5344CB8AC3E}">
        <p14:creationId xmlns:p14="http://schemas.microsoft.com/office/powerpoint/2010/main" val="23627956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Shortcomings of Utilitarianism </a:t>
            </a:r>
          </a:p>
        </p:txBody>
      </p:sp>
      <p:sp>
        <p:nvSpPr>
          <p:cNvPr id="3" name="Content Placeholder 2"/>
          <p:cNvSpPr>
            <a:spLocks noGrp="1"/>
          </p:cNvSpPr>
          <p:nvPr>
            <p:ph idx="1"/>
          </p:nvPr>
        </p:nvSpPr>
        <p:spPr/>
        <p:txBody>
          <a:bodyPr/>
          <a:lstStyle/>
          <a:p>
            <a:r>
              <a:rPr lang="en-US" b="0" dirty="0"/>
              <a:t>Failure to produce consistent moral judgments</a:t>
            </a:r>
          </a:p>
          <a:p>
            <a:r>
              <a:rPr lang="en-US" b="0" dirty="0"/>
              <a:t>Development of a commonly understood definition of good</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8F83B383-7575-41BE-9D67-81837750778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21</a:t>
            </a:fld>
            <a:endParaRPr lang="en-US" altLang="en-US" dirty="0"/>
          </a:p>
        </p:txBody>
      </p:sp>
    </p:spTree>
    <p:extLst>
      <p:ext uri="{BB962C8B-B14F-4D97-AF65-F5344CB8AC3E}">
        <p14:creationId xmlns:p14="http://schemas.microsoft.com/office/powerpoint/2010/main" val="1585905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Ethical Theories</a:t>
            </a:r>
          </a:p>
        </p:txBody>
      </p:sp>
      <p:sp>
        <p:nvSpPr>
          <p:cNvPr id="33795" name="Rectangle 3"/>
          <p:cNvSpPr>
            <a:spLocks noGrp="1" noChangeArrowheads="1"/>
          </p:cNvSpPr>
          <p:nvPr>
            <p:ph type="body" idx="1"/>
          </p:nvPr>
        </p:nvSpPr>
        <p:spPr/>
        <p:txBody>
          <a:bodyPr/>
          <a:lstStyle/>
          <a:p>
            <a:r>
              <a:rPr lang="en-US" altLang="en-US" dirty="0"/>
              <a:t>Rational ethics </a:t>
            </a:r>
          </a:p>
          <a:p>
            <a:pPr lvl="1"/>
            <a:r>
              <a:rPr lang="en-US" altLang="en-US" dirty="0"/>
              <a:t>Ethical values can be determined by a proper application of human reason</a:t>
            </a:r>
          </a:p>
          <a:p>
            <a:pPr lvl="1"/>
            <a:r>
              <a:rPr lang="en-US" altLang="en-US" dirty="0"/>
              <a:t>Should establish universal rules of behavior that apply to all people at all times</a:t>
            </a:r>
          </a:p>
          <a:p>
            <a:pPr lvl="1"/>
            <a:r>
              <a:rPr lang="en-US" altLang="en-US" dirty="0"/>
              <a:t>Also called objective ethics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50932CDD-D79B-4E10-839D-FE8C4E06118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22</a:t>
            </a:fld>
            <a:endParaRPr lang="en-US" altLang="en-US" dirty="0"/>
          </a:p>
        </p:txBody>
      </p:sp>
    </p:spTree>
    <p:extLst>
      <p:ext uri="{BB962C8B-B14F-4D97-AF65-F5344CB8AC3E}">
        <p14:creationId xmlns:p14="http://schemas.microsoft.com/office/powerpoint/2010/main" val="40960214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Shortcomings of Rational Ethics</a:t>
            </a:r>
          </a:p>
        </p:txBody>
      </p:sp>
      <p:sp>
        <p:nvSpPr>
          <p:cNvPr id="3" name="Content Placeholder 2"/>
          <p:cNvSpPr>
            <a:spLocks noGrp="1"/>
          </p:cNvSpPr>
          <p:nvPr>
            <p:ph idx="1"/>
          </p:nvPr>
        </p:nvSpPr>
        <p:spPr/>
        <p:txBody>
          <a:bodyPr/>
          <a:lstStyle/>
          <a:p>
            <a:r>
              <a:rPr lang="en-US" dirty="0"/>
              <a:t>Penumbra rights</a:t>
            </a:r>
          </a:p>
          <a:p>
            <a:pPr lvl="1"/>
            <a:r>
              <a:rPr lang="en-US" dirty="0"/>
              <a:t>Those that are found in those indeterminate or indistinct shadow areas associated with more uniformly accepted rights, such as the right to a safe and secure life</a:t>
            </a:r>
          </a:p>
        </p:txBody>
      </p:sp>
      <p:sp>
        <p:nvSpPr>
          <p:cNvPr id="4" name="Footer Placeholder 3"/>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86C655D4-CDD4-4FA4-BFA6-C3E05978A60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23</a:t>
            </a:fld>
            <a:endParaRPr lang="en-US" altLang="en-US" dirty="0"/>
          </a:p>
        </p:txBody>
      </p:sp>
    </p:spTree>
    <p:extLst>
      <p:ext uri="{BB962C8B-B14F-4D97-AF65-F5344CB8AC3E}">
        <p14:creationId xmlns:p14="http://schemas.microsoft.com/office/powerpoint/2010/main" val="14747207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Ethics and the Government</a:t>
            </a:r>
          </a:p>
        </p:txBody>
      </p:sp>
      <p:sp>
        <p:nvSpPr>
          <p:cNvPr id="34819" name="Content Placeholder 2"/>
          <p:cNvSpPr>
            <a:spLocks noGrp="1"/>
          </p:cNvSpPr>
          <p:nvPr>
            <p:ph idx="1"/>
          </p:nvPr>
        </p:nvSpPr>
        <p:spPr/>
        <p:txBody>
          <a:bodyPr/>
          <a:lstStyle/>
          <a:p>
            <a:r>
              <a:rPr lang="en-US" altLang="en-US" b="0" dirty="0"/>
              <a:t>The government of a nation has two objectives that simultaneously justify its power and enable the proper exercise of that power </a:t>
            </a:r>
          </a:p>
          <a:p>
            <a:pPr lvl="1"/>
            <a:r>
              <a:rPr lang="en-US" altLang="en-US" dirty="0"/>
              <a:t>To protect its own existence</a:t>
            </a:r>
          </a:p>
          <a:p>
            <a:pPr lvl="1"/>
            <a:r>
              <a:rPr lang="en-US" altLang="en-US" dirty="0"/>
              <a:t>To protect the lives, health, and well-being of its own citizens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6B32B9AB-2A85-4BAB-B1B2-7CB258D8CB2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24</a:t>
            </a:fld>
            <a:endParaRPr lang="en-US" altLang="en-US" dirty="0"/>
          </a:p>
        </p:txBody>
      </p:sp>
    </p:spTree>
    <p:extLst>
      <p:ext uri="{BB962C8B-B14F-4D97-AF65-F5344CB8AC3E}">
        <p14:creationId xmlns:p14="http://schemas.microsoft.com/office/powerpoint/2010/main" val="374482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A Governmental and Ethical Dyad</a:t>
            </a:r>
          </a:p>
        </p:txBody>
      </p:sp>
      <p:sp>
        <p:nvSpPr>
          <p:cNvPr id="35843" name="Content Placeholder 2"/>
          <p:cNvSpPr>
            <a:spLocks noGrp="1"/>
          </p:cNvSpPr>
          <p:nvPr>
            <p:ph idx="1"/>
          </p:nvPr>
        </p:nvSpPr>
        <p:spPr/>
        <p:txBody>
          <a:bodyPr/>
          <a:lstStyle/>
          <a:p>
            <a:r>
              <a:rPr lang="en-US" altLang="en-US" dirty="0"/>
              <a:t>Ethic of ultimate ends </a:t>
            </a:r>
          </a:p>
          <a:p>
            <a:pPr lvl="1"/>
            <a:r>
              <a:rPr lang="en-US" altLang="en-US" dirty="0"/>
              <a:t>Must be practiced by individuals because individuals can never completely foresee “the ultimate ends” of their actions</a:t>
            </a:r>
          </a:p>
          <a:p>
            <a:pPr lvl="1"/>
            <a:r>
              <a:rPr lang="en-US" altLang="en-US" dirty="0"/>
              <a:t>Individuals must obey absolute moral precepts, such as “turn the other cheek” despite the fact that the ultimate consequences of those actions are unclear or uncomfortable</a:t>
            </a:r>
          </a:p>
          <a:p>
            <a:pPr lvl="1"/>
            <a:r>
              <a:rPr lang="en-US" altLang="en-US" dirty="0"/>
              <a:t>Often referred to as the ethic of benevolence</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355980B0-793C-4FE8-BC18-239E603825EE}"/>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25</a:t>
            </a:fld>
            <a:endParaRPr lang="en-US" altLang="en-US" dirty="0"/>
          </a:p>
        </p:txBody>
      </p:sp>
    </p:spTree>
    <p:extLst>
      <p:ext uri="{BB962C8B-B14F-4D97-AF65-F5344CB8AC3E}">
        <p14:creationId xmlns:p14="http://schemas.microsoft.com/office/powerpoint/2010/main" val="18606232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A Governmental and Ethical Dyad</a:t>
            </a:r>
          </a:p>
        </p:txBody>
      </p:sp>
      <p:sp>
        <p:nvSpPr>
          <p:cNvPr id="36867" name="Content Placeholder 2"/>
          <p:cNvSpPr>
            <a:spLocks noGrp="1"/>
          </p:cNvSpPr>
          <p:nvPr>
            <p:ph idx="1"/>
          </p:nvPr>
        </p:nvSpPr>
        <p:spPr/>
        <p:txBody>
          <a:bodyPr/>
          <a:lstStyle/>
          <a:p>
            <a:r>
              <a:rPr lang="en-US" altLang="en-US" dirty="0"/>
              <a:t>Ethic of responsibility</a:t>
            </a:r>
          </a:p>
          <a:p>
            <a:pPr lvl="1"/>
            <a:r>
              <a:rPr lang="en-US" altLang="en-US" dirty="0"/>
              <a:t>Demands that the moral actor, in this case a national leader, consider his responsibilities to those people who depend on that leader for safety and security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9F0C05F7-6CAB-4E4E-8272-2C5258313875}"/>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26</a:t>
            </a:fld>
            <a:endParaRPr lang="en-US" altLang="en-US" dirty="0"/>
          </a:p>
        </p:txBody>
      </p:sp>
    </p:spTree>
    <p:extLst>
      <p:ext uri="{BB962C8B-B14F-4D97-AF65-F5344CB8AC3E}">
        <p14:creationId xmlns:p14="http://schemas.microsoft.com/office/powerpoint/2010/main" val="3330875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63B79-DB86-4386-87D0-5C7022D85471}"/>
              </a:ext>
            </a:extLst>
          </p:cNvPr>
          <p:cNvSpPr>
            <a:spLocks noGrp="1"/>
          </p:cNvSpPr>
          <p:nvPr>
            <p:ph type="title"/>
          </p:nvPr>
        </p:nvSpPr>
        <p:spPr/>
        <p:txBody>
          <a:bodyPr/>
          <a:lstStyle/>
          <a:p>
            <a:r>
              <a:rPr lang="en-US" dirty="0"/>
              <a:t>Shortcomings of the Ethical Dyad</a:t>
            </a:r>
          </a:p>
        </p:txBody>
      </p:sp>
      <p:sp>
        <p:nvSpPr>
          <p:cNvPr id="3" name="Content Placeholder 2">
            <a:extLst>
              <a:ext uri="{FF2B5EF4-FFF2-40B4-BE49-F238E27FC236}">
                <a16:creationId xmlns:a16="http://schemas.microsoft.com/office/drawing/2014/main" id="{9EA17BC5-E5D2-4C6C-8BF2-56A7409E0152}"/>
              </a:ext>
            </a:extLst>
          </p:cNvPr>
          <p:cNvSpPr>
            <a:spLocks noGrp="1"/>
          </p:cNvSpPr>
          <p:nvPr>
            <p:ph idx="1"/>
          </p:nvPr>
        </p:nvSpPr>
        <p:spPr/>
        <p:txBody>
          <a:bodyPr/>
          <a:lstStyle/>
          <a:p>
            <a:r>
              <a:rPr lang="en-US" b="0" dirty="0"/>
              <a:t>The difficulty that leaders have executing the ethic of responsibility</a:t>
            </a:r>
          </a:p>
          <a:p>
            <a:r>
              <a:rPr lang="en-US" b="0" dirty="0"/>
              <a:t>Leaders must adopt a far-reaching vision that measures what is best for the nation’s citizens in terms of what is best for the economic stability of the world</a:t>
            </a:r>
          </a:p>
          <a:p>
            <a:pPr marL="0" indent="0">
              <a:buNone/>
            </a:pPr>
            <a:endParaRPr lang="en-US" dirty="0"/>
          </a:p>
        </p:txBody>
      </p:sp>
      <p:sp>
        <p:nvSpPr>
          <p:cNvPr id="4" name="Footer Placeholder 3">
            <a:extLst>
              <a:ext uri="{FF2B5EF4-FFF2-40B4-BE49-F238E27FC236}">
                <a16:creationId xmlns:a16="http://schemas.microsoft.com/office/drawing/2014/main" id="{5BFC7017-B9F8-4D7E-92CA-D6208701FB55}"/>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25F69E99-45D9-4188-A91B-621DD6872683}"/>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27</a:t>
            </a:fld>
            <a:endParaRPr lang="en-US" altLang="en-US" dirty="0"/>
          </a:p>
        </p:txBody>
      </p:sp>
    </p:spTree>
    <p:extLst>
      <p:ext uri="{BB962C8B-B14F-4D97-AF65-F5344CB8AC3E}">
        <p14:creationId xmlns:p14="http://schemas.microsoft.com/office/powerpoint/2010/main" val="24410956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232E-3CA4-4A1A-9016-BB52DE2F96AF}"/>
              </a:ext>
            </a:extLst>
          </p:cNvPr>
          <p:cNvSpPr>
            <a:spLocks noGrp="1"/>
          </p:cNvSpPr>
          <p:nvPr>
            <p:ph type="title"/>
          </p:nvPr>
        </p:nvSpPr>
        <p:spPr/>
        <p:txBody>
          <a:bodyPr/>
          <a:lstStyle/>
          <a:p>
            <a:r>
              <a:rPr lang="en-US" dirty="0"/>
              <a:t>The Threat of Failed States</a:t>
            </a:r>
          </a:p>
        </p:txBody>
      </p:sp>
      <p:sp>
        <p:nvSpPr>
          <p:cNvPr id="3" name="Content Placeholder 2">
            <a:extLst>
              <a:ext uri="{FF2B5EF4-FFF2-40B4-BE49-F238E27FC236}">
                <a16:creationId xmlns:a16="http://schemas.microsoft.com/office/drawing/2014/main" id="{62FFF846-2FC1-48E9-BA4B-A67671E9F9DD}"/>
              </a:ext>
            </a:extLst>
          </p:cNvPr>
          <p:cNvSpPr>
            <a:spLocks noGrp="1"/>
          </p:cNvSpPr>
          <p:nvPr>
            <p:ph idx="1"/>
          </p:nvPr>
        </p:nvSpPr>
        <p:spPr/>
        <p:txBody>
          <a:bodyPr>
            <a:noAutofit/>
          </a:bodyPr>
          <a:lstStyle/>
          <a:p>
            <a:r>
              <a:rPr lang="en-US" dirty="0"/>
              <a:t>Failed states</a:t>
            </a:r>
            <a:r>
              <a:rPr lang="en-US" b="0" dirty="0"/>
              <a:t>:</a:t>
            </a:r>
          </a:p>
          <a:p>
            <a:pPr lvl="1"/>
            <a:r>
              <a:rPr lang="en-US" dirty="0"/>
              <a:t>Are those in which the government has completely collapsed or has become so ineffective that it can no longer provide sustenance or security for its own people</a:t>
            </a:r>
          </a:p>
          <a:p>
            <a:r>
              <a:rPr lang="en-US" dirty="0"/>
              <a:t>Unstable states</a:t>
            </a:r>
            <a:r>
              <a:rPr lang="en-US" b="0" dirty="0"/>
              <a:t>:</a:t>
            </a:r>
          </a:p>
          <a:p>
            <a:pPr lvl="1"/>
            <a:r>
              <a:rPr lang="en-US" dirty="0"/>
              <a:t>Are those in which the government suppresses its own people thus inviting a future revolt that might destabilized a region</a:t>
            </a:r>
          </a:p>
        </p:txBody>
      </p:sp>
      <p:sp>
        <p:nvSpPr>
          <p:cNvPr id="4" name="Footer Placeholder 3">
            <a:extLst>
              <a:ext uri="{FF2B5EF4-FFF2-40B4-BE49-F238E27FC236}">
                <a16:creationId xmlns:a16="http://schemas.microsoft.com/office/drawing/2014/main" id="{342E2737-8D60-43BF-B086-1C1EE38C2F0D}"/>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6B762299-43FC-4253-A8AC-B878E0E5E51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28</a:t>
            </a:fld>
            <a:endParaRPr lang="en-US" altLang="en-US" dirty="0"/>
          </a:p>
        </p:txBody>
      </p:sp>
    </p:spTree>
    <p:extLst>
      <p:ext uri="{BB962C8B-B14F-4D97-AF65-F5344CB8AC3E}">
        <p14:creationId xmlns:p14="http://schemas.microsoft.com/office/powerpoint/2010/main" val="8283302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9D540-EF2F-4F29-A9C5-91483C7EE7BC}"/>
              </a:ext>
            </a:extLst>
          </p:cNvPr>
          <p:cNvSpPr>
            <a:spLocks noGrp="1"/>
          </p:cNvSpPr>
          <p:nvPr>
            <p:ph type="title"/>
          </p:nvPr>
        </p:nvSpPr>
        <p:spPr/>
        <p:txBody>
          <a:bodyPr/>
          <a:lstStyle/>
          <a:p>
            <a:r>
              <a:rPr lang="en-US" dirty="0"/>
              <a:t>The Responsibility to Protect (R2P)</a:t>
            </a:r>
          </a:p>
        </p:txBody>
      </p:sp>
      <p:sp>
        <p:nvSpPr>
          <p:cNvPr id="3" name="Content Placeholder 2">
            <a:extLst>
              <a:ext uri="{FF2B5EF4-FFF2-40B4-BE49-F238E27FC236}">
                <a16:creationId xmlns:a16="http://schemas.microsoft.com/office/drawing/2014/main" id="{EFC8F6C5-83C1-4017-9521-2027D6933745}"/>
              </a:ext>
            </a:extLst>
          </p:cNvPr>
          <p:cNvSpPr>
            <a:spLocks noGrp="1"/>
          </p:cNvSpPr>
          <p:nvPr>
            <p:ph idx="1"/>
          </p:nvPr>
        </p:nvSpPr>
        <p:spPr/>
        <p:txBody>
          <a:bodyPr/>
          <a:lstStyle/>
          <a:p>
            <a:r>
              <a:rPr lang="en-US" b="0" dirty="0"/>
              <a:t>Declares that the leadership of every nation has a definitive duty to protect its own people from four major threats, genocide, war crimes, ethnic cleansing, and crimes against humanity</a:t>
            </a:r>
          </a:p>
        </p:txBody>
      </p:sp>
      <p:sp>
        <p:nvSpPr>
          <p:cNvPr id="4" name="Footer Placeholder 3">
            <a:extLst>
              <a:ext uri="{FF2B5EF4-FFF2-40B4-BE49-F238E27FC236}">
                <a16:creationId xmlns:a16="http://schemas.microsoft.com/office/drawing/2014/main" id="{75634670-F35E-4D86-AC8E-AD7C03DB1F4B}"/>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4E22CF86-4380-4F23-9ACB-BD6A87A2BA9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29</a:t>
            </a:fld>
            <a:endParaRPr lang="en-US" altLang="en-US" dirty="0"/>
          </a:p>
        </p:txBody>
      </p:sp>
    </p:spTree>
    <p:extLst>
      <p:ext uri="{BB962C8B-B14F-4D97-AF65-F5344CB8AC3E}">
        <p14:creationId xmlns:p14="http://schemas.microsoft.com/office/powerpoint/2010/main" val="952315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Learning Objectives</a:t>
            </a:r>
          </a:p>
        </p:txBody>
      </p:sp>
      <p:sp>
        <p:nvSpPr>
          <p:cNvPr id="15363" name="Rectangle 3"/>
          <p:cNvSpPr>
            <a:spLocks noGrp="1" noChangeArrowheads="1"/>
          </p:cNvSpPr>
          <p:nvPr>
            <p:ph idx="1"/>
          </p:nvPr>
        </p:nvSpPr>
        <p:spPr/>
        <p:txBody>
          <a:bodyPr/>
          <a:lstStyle/>
          <a:p>
            <a:pPr marL="636588" indent="-636588">
              <a:buFont typeface="+mj-lt"/>
              <a:buAutoNum type="arabicPeriod" startAt="7"/>
            </a:pPr>
            <a:r>
              <a:rPr lang="en-US" altLang="en-US" b="0" dirty="0"/>
              <a:t>Explain the dyadic nature of ethics in government</a:t>
            </a:r>
          </a:p>
          <a:p>
            <a:pPr marL="636588" indent="-636588">
              <a:buFont typeface="+mj-lt"/>
              <a:buAutoNum type="arabicPeriod" startAt="7"/>
            </a:pPr>
            <a:r>
              <a:rPr lang="en-US" altLang="en-US" b="0" dirty="0"/>
              <a:t>Explore the need for ethical responsibility in business</a:t>
            </a:r>
          </a:p>
          <a:p>
            <a:pPr marL="636588" indent="-636588">
              <a:buFont typeface="+mj-lt"/>
              <a:buAutoNum type="arabicPeriod" startAt="7"/>
            </a:pPr>
            <a:r>
              <a:rPr lang="en-US" altLang="en-US" b="0" dirty="0"/>
              <a:t>Describe the need for law in our society</a:t>
            </a:r>
          </a:p>
          <a:p>
            <a:pPr marL="636588" indent="-636588">
              <a:buFont typeface="+mj-lt"/>
              <a:buAutoNum type="arabicPeriod" startAt="7"/>
            </a:pPr>
            <a:r>
              <a:rPr lang="en-US" altLang="en-US" b="0" dirty="0"/>
              <a:t>Clarify how the law and ethics can often benefit from anarchy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A2395057-7EE4-4AC5-BD82-DDC1249D15C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3</a:t>
            </a:fld>
            <a:endParaRPr lang="en-US" altLang="en-US" dirty="0"/>
          </a:p>
        </p:txBody>
      </p:sp>
    </p:spTree>
    <p:extLst>
      <p:ext uri="{BB962C8B-B14F-4D97-AF65-F5344CB8AC3E}">
        <p14:creationId xmlns:p14="http://schemas.microsoft.com/office/powerpoint/2010/main" val="18059353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Ethics and Business</a:t>
            </a:r>
          </a:p>
        </p:txBody>
      </p:sp>
      <p:sp>
        <p:nvSpPr>
          <p:cNvPr id="37891" name="Rectangle 3"/>
          <p:cNvSpPr>
            <a:spLocks noGrp="1" noChangeArrowheads="1"/>
          </p:cNvSpPr>
          <p:nvPr>
            <p:ph type="body" idx="1"/>
          </p:nvPr>
        </p:nvSpPr>
        <p:spPr/>
        <p:txBody>
          <a:bodyPr/>
          <a:lstStyle/>
          <a:p>
            <a:r>
              <a:rPr lang="en-US" altLang="en-US" b="0" dirty="0"/>
              <a:t>The traditional view says that privately owned corporations are created solely to make a profit for their shareholders</a:t>
            </a:r>
          </a:p>
          <a:p>
            <a:r>
              <a:rPr lang="en-US" altLang="en-US" b="0" dirty="0"/>
              <a:t>The foremost job of any manager is to maximize profits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2AD752A5-2BD2-4FB9-89DD-FF5D3306BF3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30</a:t>
            </a:fld>
            <a:endParaRPr lang="en-US" altLang="en-US" dirty="0"/>
          </a:p>
        </p:txBody>
      </p:sp>
    </p:spTree>
    <p:extLst>
      <p:ext uri="{BB962C8B-B14F-4D97-AF65-F5344CB8AC3E}">
        <p14:creationId xmlns:p14="http://schemas.microsoft.com/office/powerpoint/2010/main" val="10020161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Reasons for Ethical Responsibility</a:t>
            </a:r>
          </a:p>
        </p:txBody>
      </p:sp>
      <p:sp>
        <p:nvSpPr>
          <p:cNvPr id="38915" name="Rectangle 3"/>
          <p:cNvSpPr>
            <a:spLocks noGrp="1" noChangeArrowheads="1"/>
          </p:cNvSpPr>
          <p:nvPr>
            <p:ph type="body" idx="1"/>
          </p:nvPr>
        </p:nvSpPr>
        <p:spPr/>
        <p:txBody>
          <a:bodyPr/>
          <a:lstStyle/>
          <a:p>
            <a:r>
              <a:rPr lang="en-US" altLang="en-US" b="0" dirty="0"/>
              <a:t>Corporation offers limited liability to owners</a:t>
            </a:r>
          </a:p>
          <a:p>
            <a:r>
              <a:rPr lang="en-US" altLang="en-US" b="0" dirty="0"/>
              <a:t>Corporation is considered an artificially created person</a:t>
            </a:r>
          </a:p>
          <a:p>
            <a:r>
              <a:rPr lang="en-US" altLang="en-US" b="0" dirty="0"/>
              <a:t>Corporation can own property and bring lawsuits to vindicate its rights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19DF0CC0-1575-4FB6-BA8A-6FBB50BAA50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31</a:t>
            </a:fld>
            <a:endParaRPr lang="en-US" altLang="en-US" dirty="0"/>
          </a:p>
        </p:txBody>
      </p:sp>
    </p:spTree>
    <p:extLst>
      <p:ext uri="{BB962C8B-B14F-4D97-AF65-F5344CB8AC3E}">
        <p14:creationId xmlns:p14="http://schemas.microsoft.com/office/powerpoint/2010/main" val="2534531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Reasons for Ethical Responsibility</a:t>
            </a:r>
          </a:p>
        </p:txBody>
      </p:sp>
      <p:sp>
        <p:nvSpPr>
          <p:cNvPr id="39939" name="Rectangle 3"/>
          <p:cNvSpPr>
            <a:spLocks noGrp="1" noChangeArrowheads="1"/>
          </p:cNvSpPr>
          <p:nvPr>
            <p:ph type="body" idx="1"/>
          </p:nvPr>
        </p:nvSpPr>
        <p:spPr/>
        <p:txBody>
          <a:bodyPr/>
          <a:lstStyle/>
          <a:p>
            <a:r>
              <a:rPr lang="en-US" altLang="en-US" b="0" dirty="0"/>
              <a:t>Corporate decision making clearly has an impact on more people than just the shareholders and the managers</a:t>
            </a:r>
          </a:p>
          <a:p>
            <a:r>
              <a:rPr lang="en-US" altLang="en-US" b="0" dirty="0"/>
              <a:t>Many stakeholder groups should be taken into consideration when corporate managers make decisions</a:t>
            </a:r>
          </a:p>
          <a:p>
            <a:r>
              <a:rPr lang="en-US" altLang="en-US" b="0" dirty="0"/>
              <a:t>Accepting social responsibility is in the long-term interest of the corporation</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31BD0518-1B07-4C1F-A934-BAEEDC9C12E6}"/>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32</a:t>
            </a:fld>
            <a:endParaRPr lang="en-US" altLang="en-US" dirty="0"/>
          </a:p>
        </p:txBody>
      </p:sp>
    </p:spTree>
    <p:extLst>
      <p:ext uri="{BB962C8B-B14F-4D97-AF65-F5344CB8AC3E}">
        <p14:creationId xmlns:p14="http://schemas.microsoft.com/office/powerpoint/2010/main" val="1304989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Efforts to Promote Social Responsibility</a:t>
            </a:r>
          </a:p>
        </p:txBody>
      </p:sp>
      <p:sp>
        <p:nvSpPr>
          <p:cNvPr id="40963" name="Rectangle 3"/>
          <p:cNvSpPr>
            <a:spLocks noGrp="1" noChangeArrowheads="1"/>
          </p:cNvSpPr>
          <p:nvPr>
            <p:ph type="body" idx="1"/>
          </p:nvPr>
        </p:nvSpPr>
        <p:spPr/>
        <p:txBody>
          <a:bodyPr/>
          <a:lstStyle/>
          <a:p>
            <a:r>
              <a:rPr lang="en-US" altLang="en-US" b="0" dirty="0"/>
              <a:t>Statutes now permit managers to consider factors other than profit in making decisions</a:t>
            </a:r>
          </a:p>
          <a:p>
            <a:pPr lvl="1"/>
            <a:r>
              <a:rPr lang="en-US" altLang="en-US" dirty="0"/>
              <a:t>Economic well-being of the nation, the state, and the local community</a:t>
            </a:r>
          </a:p>
          <a:p>
            <a:pPr lvl="1"/>
            <a:r>
              <a:rPr lang="en-US" altLang="en-US" dirty="0"/>
              <a:t>Interests of employees, consumers, and suppliers</a:t>
            </a:r>
          </a:p>
          <a:p>
            <a:pPr lvl="1"/>
            <a:r>
              <a:rPr lang="en-US" altLang="en-US" dirty="0"/>
              <a:t>The betterment of the environment, the economy, and the overall social structure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41F26A56-1876-47F1-BB96-DEA56F5C0D34}"/>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33</a:t>
            </a:fld>
            <a:endParaRPr lang="en-US" altLang="en-US" dirty="0"/>
          </a:p>
        </p:txBody>
      </p:sp>
    </p:spTree>
    <p:extLst>
      <p:ext uri="{BB962C8B-B14F-4D97-AF65-F5344CB8AC3E}">
        <p14:creationId xmlns:p14="http://schemas.microsoft.com/office/powerpoint/2010/main" val="1865721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The Relationship between Law and Ethics</a:t>
            </a:r>
          </a:p>
        </p:txBody>
      </p:sp>
      <p:sp>
        <p:nvSpPr>
          <p:cNvPr id="41987" name="Rectangle 3"/>
          <p:cNvSpPr>
            <a:spLocks noGrp="1" noChangeArrowheads="1"/>
          </p:cNvSpPr>
          <p:nvPr>
            <p:ph type="body" idx="1"/>
          </p:nvPr>
        </p:nvSpPr>
        <p:spPr/>
        <p:txBody>
          <a:bodyPr/>
          <a:lstStyle/>
          <a:p>
            <a:r>
              <a:rPr lang="en-US" altLang="en-US" b="0" dirty="0"/>
              <a:t>The law is needed because, though people know better, they do not always follow ethical principles </a:t>
            </a:r>
          </a:p>
          <a:p>
            <a:r>
              <a:rPr lang="en-US" altLang="en-US" b="0" dirty="0"/>
              <a:t>Ethical principles can tell us what is right but cannot stop us from doing wrong </a:t>
            </a:r>
          </a:p>
          <a:p>
            <a:r>
              <a:rPr lang="en-US" altLang="en-US" b="0" dirty="0"/>
              <a:t>The law can punish us if we choose to do wrong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9514C0EF-B14D-49DB-9D97-07DE8D671A40}"/>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34</a:t>
            </a:fld>
            <a:endParaRPr lang="en-US" altLang="en-US" dirty="0"/>
          </a:p>
        </p:txBody>
      </p:sp>
    </p:spTree>
    <p:extLst>
      <p:ext uri="{BB962C8B-B14F-4D97-AF65-F5344CB8AC3E}">
        <p14:creationId xmlns:p14="http://schemas.microsoft.com/office/powerpoint/2010/main" val="3205475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F2CDE-522D-434E-AE93-6FC347B8D93B}"/>
              </a:ext>
            </a:extLst>
          </p:cNvPr>
          <p:cNvSpPr>
            <a:spLocks noGrp="1"/>
          </p:cNvSpPr>
          <p:nvPr>
            <p:ph type="title"/>
          </p:nvPr>
        </p:nvSpPr>
        <p:spPr/>
        <p:txBody>
          <a:bodyPr/>
          <a:lstStyle/>
          <a:p>
            <a:r>
              <a:rPr lang="en-US" dirty="0"/>
              <a:t>Ethical and Legal Anarchy</a:t>
            </a:r>
          </a:p>
        </p:txBody>
      </p:sp>
      <p:sp>
        <p:nvSpPr>
          <p:cNvPr id="3" name="Content Placeholder 2">
            <a:extLst>
              <a:ext uri="{FF2B5EF4-FFF2-40B4-BE49-F238E27FC236}">
                <a16:creationId xmlns:a16="http://schemas.microsoft.com/office/drawing/2014/main" id="{B7823CE8-F407-4F5D-99E4-5E7EEEFFAA81}"/>
              </a:ext>
            </a:extLst>
          </p:cNvPr>
          <p:cNvSpPr>
            <a:spLocks noGrp="1"/>
          </p:cNvSpPr>
          <p:nvPr>
            <p:ph idx="1"/>
          </p:nvPr>
        </p:nvSpPr>
        <p:spPr/>
        <p:txBody>
          <a:bodyPr>
            <a:noAutofit/>
          </a:bodyPr>
          <a:lstStyle/>
          <a:p>
            <a:r>
              <a:rPr lang="fr-FR" b="0" dirty="0"/>
              <a:t>Kropotkin and Jean Jacques Rousseau</a:t>
            </a:r>
          </a:p>
          <a:p>
            <a:pPr lvl="1"/>
            <a:r>
              <a:rPr lang="en-US" dirty="0"/>
              <a:t>Believe that a little anarchy now and again is useful, despite the horrors that often result in such a state, but only when what emerges from that period of anarchy is a system blessed by legal and ethical harmony</a:t>
            </a:r>
          </a:p>
          <a:p>
            <a:r>
              <a:rPr lang="en-US" dirty="0"/>
              <a:t>Appretiare</a:t>
            </a:r>
          </a:p>
          <a:p>
            <a:pPr lvl="1"/>
            <a:r>
              <a:rPr lang="en-US" dirty="0"/>
              <a:t>Doing one’s duty in a cooperative and </a:t>
            </a:r>
            <a:r>
              <a:rPr lang="en-US" dirty="0" err="1"/>
              <a:t>nonselfish</a:t>
            </a:r>
            <a:r>
              <a:rPr lang="en-US" dirty="0"/>
              <a:t> way creates harmony in the society, evokes thanks and appreciation from other members of that society, and gives each person a feeling of self-worth that goes way beyond anything that mere money can do</a:t>
            </a:r>
          </a:p>
        </p:txBody>
      </p:sp>
      <p:sp>
        <p:nvSpPr>
          <p:cNvPr id="4" name="Footer Placeholder 3">
            <a:extLst>
              <a:ext uri="{FF2B5EF4-FFF2-40B4-BE49-F238E27FC236}">
                <a16:creationId xmlns:a16="http://schemas.microsoft.com/office/drawing/2014/main" id="{35AD9EAA-19B5-4E23-A7DD-AD911AF68D33}"/>
              </a:ext>
            </a:extLst>
          </p:cNvPr>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E659C429-C537-4D26-971B-76FDC7A6B72D}"/>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35</a:t>
            </a:fld>
            <a:endParaRPr lang="en-US" altLang="en-US" dirty="0"/>
          </a:p>
        </p:txBody>
      </p:sp>
    </p:spTree>
    <p:extLst>
      <p:ext uri="{BB962C8B-B14F-4D97-AF65-F5344CB8AC3E}">
        <p14:creationId xmlns:p14="http://schemas.microsoft.com/office/powerpoint/2010/main" val="2323677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Question</a:t>
            </a:r>
          </a:p>
        </p:txBody>
      </p:sp>
      <p:sp>
        <p:nvSpPr>
          <p:cNvPr id="17411" name="Rectangle 3"/>
          <p:cNvSpPr>
            <a:spLocks noGrp="1" noChangeArrowheads="1"/>
          </p:cNvSpPr>
          <p:nvPr>
            <p:ph idx="1"/>
          </p:nvPr>
        </p:nvSpPr>
        <p:spPr/>
        <p:txBody>
          <a:bodyPr/>
          <a:lstStyle/>
          <a:p>
            <a:r>
              <a:rPr lang="en-US" altLang="en-US" b="0" dirty="0"/>
              <a:t>What defines the duties and rights of the people?</a:t>
            </a:r>
          </a:p>
          <a:p>
            <a:pPr marL="912812" lvl="1" indent="-514350">
              <a:buFont typeface="+mj-lt"/>
              <a:buAutoNum type="alphaUcPeriod"/>
            </a:pPr>
            <a:r>
              <a:rPr lang="en-US" altLang="en-US" b="0" dirty="0"/>
              <a:t>Ethics</a:t>
            </a:r>
          </a:p>
          <a:p>
            <a:pPr marL="912812" lvl="1" indent="-514350">
              <a:buFont typeface="+mj-lt"/>
              <a:buAutoNum type="alphaUcPeriod"/>
            </a:pPr>
            <a:r>
              <a:rPr lang="en-US" altLang="en-US" b="0" dirty="0"/>
              <a:t>Values</a:t>
            </a:r>
          </a:p>
          <a:p>
            <a:pPr marL="912812" lvl="1" indent="-514350">
              <a:buFont typeface="+mj-lt"/>
              <a:buAutoNum type="alphaUcPeriod"/>
            </a:pPr>
            <a:r>
              <a:rPr lang="en-US" altLang="en-US" b="0" dirty="0"/>
              <a:t>Morals</a:t>
            </a:r>
          </a:p>
          <a:p>
            <a:pPr marL="912812" lvl="1" indent="-514350">
              <a:buFont typeface="+mj-lt"/>
              <a:buAutoNum type="alphaUcPeriod"/>
            </a:pPr>
            <a:r>
              <a:rPr lang="en-US" altLang="en-US" b="0" dirty="0"/>
              <a:t>Law</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14BB7749-7F5F-4CC7-80E6-6462E81561C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4</a:t>
            </a:fld>
            <a:endParaRPr lang="en-US" altLang="en-US" dirty="0"/>
          </a:p>
        </p:txBody>
      </p:sp>
    </p:spTree>
    <p:extLst>
      <p:ext uri="{BB962C8B-B14F-4D97-AF65-F5344CB8AC3E}">
        <p14:creationId xmlns:p14="http://schemas.microsoft.com/office/powerpoint/2010/main" val="1217061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The Law and Morality</a:t>
            </a:r>
          </a:p>
        </p:txBody>
      </p:sp>
      <p:sp>
        <p:nvSpPr>
          <p:cNvPr id="16387" name="Rectangle 3"/>
          <p:cNvSpPr>
            <a:spLocks noGrp="1" noChangeArrowheads="1"/>
          </p:cNvSpPr>
          <p:nvPr>
            <p:ph idx="1"/>
          </p:nvPr>
        </p:nvSpPr>
        <p:spPr/>
        <p:txBody>
          <a:bodyPr/>
          <a:lstStyle/>
          <a:p>
            <a:r>
              <a:rPr lang="en-US" altLang="en-US" b="0" dirty="0"/>
              <a:t>The </a:t>
            </a:r>
            <a:r>
              <a:rPr lang="en-US" altLang="en-US" dirty="0"/>
              <a:t>law </a:t>
            </a:r>
          </a:p>
          <a:p>
            <a:pPr lvl="1"/>
            <a:r>
              <a:rPr lang="en-US" altLang="en-US" dirty="0"/>
              <a:t>Consists of rules of conduct established by the government of a society to maintain harmony, stability, and justice</a:t>
            </a:r>
          </a:p>
          <a:p>
            <a:pPr lvl="1"/>
            <a:r>
              <a:rPr lang="en-US" altLang="en-US" dirty="0"/>
              <a:t>Defines the duties and rights of the people</a:t>
            </a:r>
          </a:p>
          <a:p>
            <a:pPr lvl="1"/>
            <a:r>
              <a:rPr lang="en-US" altLang="en-US" dirty="0"/>
              <a:t>Provides a way to protect the people by enforcing these rights and duties</a:t>
            </a:r>
          </a:p>
          <a:p>
            <a:pPr lvl="1"/>
            <a:r>
              <a:rPr lang="en-US" altLang="en-US" dirty="0"/>
              <a:t>A means of civil management</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0DE15F9E-49BC-4165-9918-C1675D50C597}"/>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5</a:t>
            </a:fld>
            <a:endParaRPr lang="en-US" altLang="en-US" dirty="0"/>
          </a:p>
        </p:txBody>
      </p:sp>
    </p:spTree>
    <p:extLst>
      <p:ext uri="{BB962C8B-B14F-4D97-AF65-F5344CB8AC3E}">
        <p14:creationId xmlns:p14="http://schemas.microsoft.com/office/powerpoint/2010/main" val="2061951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Question</a:t>
            </a:r>
          </a:p>
        </p:txBody>
      </p:sp>
      <p:sp>
        <p:nvSpPr>
          <p:cNvPr id="19459" name="Rectangle 3"/>
          <p:cNvSpPr>
            <a:spLocks noGrp="1" noChangeArrowheads="1"/>
          </p:cNvSpPr>
          <p:nvPr>
            <p:ph idx="1"/>
          </p:nvPr>
        </p:nvSpPr>
        <p:spPr/>
        <p:txBody>
          <a:bodyPr/>
          <a:lstStyle/>
          <a:p>
            <a:r>
              <a:rPr lang="en-US" altLang="en-US" b="0" dirty="0"/>
              <a:t>What are values that govern the difference between right and wrong and good and evil?</a:t>
            </a:r>
          </a:p>
          <a:p>
            <a:pPr marL="912812" lvl="1" indent="-514350">
              <a:buFont typeface="+mj-lt"/>
              <a:buAutoNum type="alphaUcPeriod"/>
            </a:pPr>
            <a:r>
              <a:rPr lang="en-US" altLang="en-US" b="0" dirty="0"/>
              <a:t>Morals</a:t>
            </a:r>
          </a:p>
          <a:p>
            <a:pPr marL="912812" lvl="1" indent="-514350">
              <a:buFont typeface="+mj-lt"/>
              <a:buAutoNum type="alphaUcPeriod"/>
            </a:pPr>
            <a:r>
              <a:rPr lang="en-US" altLang="en-US" b="0" dirty="0"/>
              <a:t>Ethics</a:t>
            </a:r>
          </a:p>
          <a:p>
            <a:pPr marL="912812" lvl="1" indent="-514350">
              <a:buFont typeface="+mj-lt"/>
              <a:buAutoNum type="alphaUcPeriod"/>
            </a:pPr>
            <a:r>
              <a:rPr lang="en-US" altLang="en-US" b="0" dirty="0"/>
              <a:t>Societal values</a:t>
            </a:r>
          </a:p>
          <a:p>
            <a:pPr marL="912812" lvl="1" indent="-514350">
              <a:buFont typeface="+mj-lt"/>
              <a:buAutoNum type="alphaUcPeriod"/>
            </a:pPr>
            <a:r>
              <a:rPr lang="en-US" altLang="en-US" b="0" dirty="0"/>
              <a:t>Law </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2A8AD890-38D3-4626-9C04-D7B08E9A6ED4}"/>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6</a:t>
            </a:fld>
            <a:endParaRPr lang="en-US" altLang="en-US" dirty="0"/>
          </a:p>
        </p:txBody>
      </p:sp>
    </p:spTree>
    <p:extLst>
      <p:ext uri="{BB962C8B-B14F-4D97-AF65-F5344CB8AC3E}">
        <p14:creationId xmlns:p14="http://schemas.microsoft.com/office/powerpoint/2010/main" val="3374398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The Law and Morality</a:t>
            </a:r>
          </a:p>
        </p:txBody>
      </p:sp>
      <p:sp>
        <p:nvSpPr>
          <p:cNvPr id="20483" name="Rectangle 3"/>
          <p:cNvSpPr>
            <a:spLocks noGrp="1" noChangeArrowheads="1"/>
          </p:cNvSpPr>
          <p:nvPr>
            <p:ph idx="1"/>
          </p:nvPr>
        </p:nvSpPr>
        <p:spPr/>
        <p:txBody>
          <a:bodyPr/>
          <a:lstStyle/>
          <a:p>
            <a:r>
              <a:rPr lang="en-US" altLang="en-US" b="1" dirty="0"/>
              <a:t>Morals </a:t>
            </a:r>
          </a:p>
          <a:p>
            <a:pPr lvl="1"/>
            <a:r>
              <a:rPr lang="en-US" altLang="en-US" dirty="0"/>
              <a:t>Values that govern the difference between right and wrong and good and evil</a:t>
            </a:r>
          </a:p>
          <a:p>
            <a:pPr lvl="1"/>
            <a:r>
              <a:rPr lang="en-US" altLang="en-US" dirty="0"/>
              <a:t>Serves as a guide for those bodies that make, interpret, and enforce the law</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8EDBA00B-BFF5-490B-BFC0-DD9B99E15F68}"/>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7</a:t>
            </a:fld>
            <a:endParaRPr lang="en-US" altLang="en-US" dirty="0"/>
          </a:p>
        </p:txBody>
      </p:sp>
    </p:spTree>
    <p:extLst>
      <p:ext uri="{BB962C8B-B14F-4D97-AF65-F5344CB8AC3E}">
        <p14:creationId xmlns:p14="http://schemas.microsoft.com/office/powerpoint/2010/main" val="4174535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en-US" dirty="0"/>
              <a:t>Values and Ethics</a:t>
            </a:r>
          </a:p>
        </p:txBody>
      </p:sp>
      <p:sp>
        <p:nvSpPr>
          <p:cNvPr id="21507" name="Rectangle 3"/>
          <p:cNvSpPr>
            <a:spLocks noGrp="1" noChangeArrowheads="1"/>
          </p:cNvSpPr>
          <p:nvPr>
            <p:ph type="body" idx="1"/>
          </p:nvPr>
        </p:nvSpPr>
        <p:spPr/>
        <p:txBody>
          <a:bodyPr/>
          <a:lstStyle/>
          <a:p>
            <a:r>
              <a:rPr lang="en-US" altLang="en-US" dirty="0"/>
              <a:t>Ethics </a:t>
            </a:r>
          </a:p>
          <a:p>
            <a:pPr lvl="1"/>
            <a:r>
              <a:rPr lang="en-US" altLang="en-US" dirty="0"/>
              <a:t>The attempt to develop a means of determining what fundamental values really are and for formulating and applying rules that enforce those values</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AD7F74AC-E57F-46C9-BACF-8672183DDCAF}"/>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8</a:t>
            </a:fld>
            <a:endParaRPr lang="en-US" altLang="en-US" dirty="0"/>
          </a:p>
        </p:txBody>
      </p:sp>
    </p:spTree>
    <p:extLst>
      <p:ext uri="{BB962C8B-B14F-4D97-AF65-F5344CB8AC3E}">
        <p14:creationId xmlns:p14="http://schemas.microsoft.com/office/powerpoint/2010/main" val="3790963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Natural Law </a:t>
            </a:r>
          </a:p>
        </p:txBody>
      </p:sp>
      <p:sp>
        <p:nvSpPr>
          <p:cNvPr id="23555" name="Rectangle 3"/>
          <p:cNvSpPr>
            <a:spLocks noGrp="1" noChangeArrowheads="1"/>
          </p:cNvSpPr>
          <p:nvPr>
            <p:ph type="body" idx="1"/>
          </p:nvPr>
        </p:nvSpPr>
        <p:spPr/>
        <p:txBody>
          <a:bodyPr/>
          <a:lstStyle/>
          <a:p>
            <a:r>
              <a:rPr lang="en-US" altLang="en-US" b="0" dirty="0"/>
              <a:t>Sees law as originating from some objective, superior force that stands outside the everyday experience of most people</a:t>
            </a:r>
          </a:p>
          <a:p>
            <a:r>
              <a:rPr lang="en-US" altLang="en-US" b="0" dirty="0"/>
              <a:t>There exists an unbreakable link joining morality to the law in a fundamental way</a:t>
            </a:r>
          </a:p>
        </p:txBody>
      </p:sp>
      <p:sp>
        <p:nvSpPr>
          <p:cNvPr id="2" name="Footer Placeholder 1"/>
          <p:cNvSpPr>
            <a:spLocks noGrp="1"/>
          </p:cNvSpPr>
          <p:nvPr>
            <p:ph type="ftr" sz="quarter" idx="11"/>
          </p:nvPr>
        </p:nvSpPr>
        <p:spPr/>
        <p:txBody>
          <a:bodyPr/>
          <a:lstStyle/>
          <a:p>
            <a:r>
              <a:rPr lang="en-US" dirty="0"/>
              <a:t>Copyright © 2020 McGraw-Hill Education. All rights reserved. No reproduction or distribution without the prior written consent of McGraw-Hill Education.</a:t>
            </a:r>
          </a:p>
        </p:txBody>
      </p:sp>
      <p:sp>
        <p:nvSpPr>
          <p:cNvPr id="5" name="Slide Number Placeholder 1">
            <a:extLst>
              <a:ext uri="{FF2B5EF4-FFF2-40B4-BE49-F238E27FC236}">
                <a16:creationId xmlns:a16="http://schemas.microsoft.com/office/drawing/2014/main" id="{683C6F3A-09B5-4533-A7B9-8861B2E91852}"/>
              </a:ext>
            </a:extLst>
          </p:cNvPr>
          <p:cNvSpPr>
            <a:spLocks noGrp="1"/>
          </p:cNvSpPr>
          <p:nvPr>
            <p:ph type="sldNum" sz="quarter" idx="12"/>
          </p:nvPr>
        </p:nvSpPr>
        <p:spPr>
          <a:xfrm>
            <a:off x="11050620" y="6492874"/>
            <a:ext cx="1141379"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dirty="0"/>
              <a:t>1-</a:t>
            </a:r>
            <a:fld id="{29F756EF-54EC-4531-9CA5-E9A30FD87ECD}" type="slidenum">
              <a:rPr lang="en-US" altLang="en-US" smtClean="0"/>
              <a:pPr/>
              <a:t>9</a:t>
            </a:fld>
            <a:endParaRPr lang="en-US" altLang="en-US" dirty="0"/>
          </a:p>
        </p:txBody>
      </p:sp>
    </p:spTree>
    <p:extLst>
      <p:ext uri="{BB962C8B-B14F-4D97-AF65-F5344CB8AC3E}">
        <p14:creationId xmlns:p14="http://schemas.microsoft.com/office/powerpoint/2010/main" val="8366400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05ef95cd2ad246d0c8271ec60b17ad4f">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c503de9789163bd5bbe326fdacfa265e"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3453BF-8E62-414B-9751-4F76341EEEA8}"/>
</file>

<file path=customXml/itemProps2.xml><?xml version="1.0" encoding="utf-8"?>
<ds:datastoreItem xmlns:ds="http://schemas.openxmlformats.org/officeDocument/2006/customXml" ds:itemID="{7C4E639E-9FAC-4730-B5C1-4141995344E4}">
  <ds:schemaRefs>
    <ds:schemaRef ds:uri="http://schemas.microsoft.com/sharepoint/v3/contenttype/forms"/>
  </ds:schemaRefs>
</ds:datastoreItem>
</file>

<file path=customXml/itemProps3.xml><?xml version="1.0" encoding="utf-8"?>
<ds:datastoreItem xmlns:ds="http://schemas.openxmlformats.org/officeDocument/2006/customXml" ds:itemID="{42E7B1C1-E30A-4E39-A167-B3FBC2B1F60D}">
  <ds:schemaRefs>
    <ds:schemaRef ds:uri="http://schemas.microsoft.com/office/2006/metadata/properties"/>
    <ds:schemaRef ds:uri="http://schemas.microsoft.com/office/infopath/2007/PartnerControls"/>
    <ds:schemaRef ds:uri="aa4f5ada-9d1d-46d6-b705-f2cf90d05a91"/>
  </ds:schemaRefs>
</ds:datastoreItem>
</file>

<file path=docProps/app.xml><?xml version="1.0" encoding="utf-8"?>
<Properties xmlns="http://schemas.openxmlformats.org/officeDocument/2006/extended-properties" xmlns:vt="http://schemas.openxmlformats.org/officeDocument/2006/docPropsVTypes">
  <TotalTime>2156</TotalTime>
  <Words>2765</Words>
  <Application>Microsoft Office PowerPoint</Application>
  <PresentationFormat>Widescreen</PresentationFormat>
  <Paragraphs>247</Paragraphs>
  <Slides>35</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Wingdings</vt:lpstr>
      <vt:lpstr>Wingdings 3</vt:lpstr>
      <vt:lpstr>Office Theme</vt:lpstr>
      <vt:lpstr>Ethics, Social Responsibility, and the Law</vt:lpstr>
      <vt:lpstr>Learning Objectives</vt:lpstr>
      <vt:lpstr>Learning Objectives</vt:lpstr>
      <vt:lpstr>Question</vt:lpstr>
      <vt:lpstr>The Law and Morality</vt:lpstr>
      <vt:lpstr>Question</vt:lpstr>
      <vt:lpstr>The Law and Morality</vt:lpstr>
      <vt:lpstr>Values and Ethics</vt:lpstr>
      <vt:lpstr>Natural Law </vt:lpstr>
      <vt:lpstr>Positive Law </vt:lpstr>
      <vt:lpstr>Question</vt:lpstr>
      <vt:lpstr>Positive Law Theory</vt:lpstr>
      <vt:lpstr>Nonjudgmentalism</vt:lpstr>
      <vt:lpstr>Nonjudgmentalism</vt:lpstr>
      <vt:lpstr>Ethical Decision Making</vt:lpstr>
      <vt:lpstr>Ethical Theories</vt:lpstr>
      <vt:lpstr>Shortcomings of Social Contract Ethics</vt:lpstr>
      <vt:lpstr>Question</vt:lpstr>
      <vt:lpstr>Ethical Theories</vt:lpstr>
      <vt:lpstr>Utilitarianism </vt:lpstr>
      <vt:lpstr>Shortcomings of Utilitarianism </vt:lpstr>
      <vt:lpstr>Ethical Theories</vt:lpstr>
      <vt:lpstr>Shortcomings of Rational Ethics</vt:lpstr>
      <vt:lpstr>Ethics and the Government</vt:lpstr>
      <vt:lpstr>A Governmental and Ethical Dyad</vt:lpstr>
      <vt:lpstr>A Governmental and Ethical Dyad</vt:lpstr>
      <vt:lpstr>Shortcomings of the Ethical Dyad</vt:lpstr>
      <vt:lpstr>The Threat of Failed States</vt:lpstr>
      <vt:lpstr>The Responsibility to Protect (R2P)</vt:lpstr>
      <vt:lpstr>Ethics and Business</vt:lpstr>
      <vt:lpstr>Reasons for Ethical Responsibility</vt:lpstr>
      <vt:lpstr>Reasons for Ethical Responsibility</vt:lpstr>
      <vt:lpstr>Efforts to Promote Social Responsibility</vt:lpstr>
      <vt:lpstr>The Relationship between Law and Ethics</vt:lpstr>
      <vt:lpstr>Ethical and Legal Anarchy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dc:creator>
  <cp:lastModifiedBy>ansrsource</cp:lastModifiedBy>
  <cp:revision>76</cp:revision>
  <dcterms:created xsi:type="dcterms:W3CDTF">2015-07-14T20:11:18Z</dcterms:created>
  <dcterms:modified xsi:type="dcterms:W3CDTF">2018-11-27T03:18:42Z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