
<file path=[Content_Types].xml><?xml version="1.0" encoding="utf-8"?>
<Types xmlns="http://schemas.openxmlformats.org/package/2006/content-types">
  <Default Extension="tmp" ContentType="image/png"/>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5"/>
  </p:notesMasterIdLst>
  <p:handoutMasterIdLst>
    <p:handoutMasterId r:id="rId56"/>
  </p:handoutMasterIdLst>
  <p:sldIdLst>
    <p:sldId id="353" r:id="rId6"/>
    <p:sldId id="376" r:id="rId7"/>
    <p:sldId id="362" r:id="rId8"/>
    <p:sldId id="363" r:id="rId9"/>
    <p:sldId id="380" r:id="rId10"/>
    <p:sldId id="381" r:id="rId11"/>
    <p:sldId id="382" r:id="rId12"/>
    <p:sldId id="383" r:id="rId13"/>
    <p:sldId id="384" r:id="rId14"/>
    <p:sldId id="385" r:id="rId15"/>
    <p:sldId id="386" r:id="rId16"/>
    <p:sldId id="423" r:id="rId17"/>
    <p:sldId id="387" r:id="rId18"/>
    <p:sldId id="388" r:id="rId19"/>
    <p:sldId id="413"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24" r:id="rId35"/>
    <p:sldId id="403" r:id="rId36"/>
    <p:sldId id="404" r:id="rId37"/>
    <p:sldId id="414" r:id="rId38"/>
    <p:sldId id="427" r:id="rId39"/>
    <p:sldId id="405" r:id="rId40"/>
    <p:sldId id="406" r:id="rId41"/>
    <p:sldId id="407" r:id="rId42"/>
    <p:sldId id="409" r:id="rId43"/>
    <p:sldId id="300" r:id="rId44"/>
    <p:sldId id="415" r:id="rId45"/>
    <p:sldId id="418" r:id="rId46"/>
    <p:sldId id="428" r:id="rId47"/>
    <p:sldId id="419" r:id="rId48"/>
    <p:sldId id="429" r:id="rId49"/>
    <p:sldId id="430" r:id="rId50"/>
    <p:sldId id="431" r:id="rId51"/>
    <p:sldId id="432" r:id="rId52"/>
    <p:sldId id="434" r:id="rId53"/>
    <p:sldId id="420" r:id="rId54"/>
  </p:sldIdLst>
  <p:sldSz cx="9144000" cy="6858000" type="screen4x3"/>
  <p:notesSz cx="7010400" cy="9296400"/>
  <p:custDataLst>
    <p:tags r:id="rId57"/>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80"/>
            <p14:sldId id="381"/>
            <p14:sldId id="382"/>
            <p14:sldId id="383"/>
            <p14:sldId id="384"/>
            <p14:sldId id="385"/>
            <p14:sldId id="386"/>
            <p14:sldId id="423"/>
            <p14:sldId id="387"/>
            <p14:sldId id="388"/>
            <p14:sldId id="413"/>
            <p14:sldId id="389"/>
            <p14:sldId id="390"/>
            <p14:sldId id="391"/>
            <p14:sldId id="392"/>
            <p14:sldId id="393"/>
            <p14:sldId id="394"/>
            <p14:sldId id="395"/>
            <p14:sldId id="396"/>
            <p14:sldId id="397"/>
            <p14:sldId id="398"/>
            <p14:sldId id="399"/>
            <p14:sldId id="400"/>
            <p14:sldId id="401"/>
            <p14:sldId id="402"/>
            <p14:sldId id="424"/>
            <p14:sldId id="403"/>
            <p14:sldId id="404"/>
            <p14:sldId id="414"/>
            <p14:sldId id="427"/>
            <p14:sldId id="405"/>
            <p14:sldId id="406"/>
            <p14:sldId id="407"/>
            <p14:sldId id="409"/>
            <p14:sldId id="300"/>
          </p14:sldIdLst>
        </p14:section>
        <p14:section name="Appendix: Image Descriptions for Unsighted Students" id="{4DC16525-F101-4040-8B09-A7FBE7C9C607}">
          <p14:sldIdLst>
            <p14:sldId id="415"/>
            <p14:sldId id="418"/>
            <p14:sldId id="428"/>
            <p14:sldId id="419"/>
            <p14:sldId id="429"/>
            <p14:sldId id="430"/>
            <p14:sldId id="431"/>
            <p14:sldId id="432"/>
            <p14:sldId id="434"/>
            <p14:sldId id="42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48900"/>
    <a:srgbClr val="FFEEB7"/>
    <a:srgbClr val="003300"/>
    <a:srgbClr val="4F81BD"/>
    <a:srgbClr val="D0D8E8"/>
    <a:srgbClr val="006600"/>
    <a:srgbClr val="FFEFBD"/>
    <a:srgbClr val="FFFF8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44" autoAdjust="0"/>
    <p:restoredTop sz="88992" autoAdjust="0"/>
  </p:normalViewPr>
  <p:slideViewPr>
    <p:cSldViewPr>
      <p:cViewPr varScale="1">
        <p:scale>
          <a:sx n="96" d="100"/>
          <a:sy n="96" d="100"/>
        </p:scale>
        <p:origin x="312" y="90"/>
      </p:cViewPr>
      <p:guideLst>
        <p:guide orient="horz" pos="2160"/>
        <p:guide pos="2880"/>
      </p:guideLst>
    </p:cSldViewPr>
  </p:slideViewPr>
  <p:outlineViewPr>
    <p:cViewPr>
      <p:scale>
        <a:sx n="66" d="100"/>
        <a:sy n="66" d="100"/>
      </p:scale>
      <p:origin x="0" y="-69126"/>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Now suppose you find out that the budget amount was based on the expectation that 120 hulls would be built during March but that 100 hulls were actually built. Because we know that some of these product costs are variable and would change in total as more or less activity occurs, it does not make sense to compare costs that were budgeted for 120 hulls to actual costs incurred to produce 100 hulls. To make this performance report more useful for managers, a flexible budget can be used.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kumimoji="1" lang="en-US" sz="1200" b="0" i="0" u="none" strike="noStrike" kern="1200" baseline="0" noProof="0" dirty="0">
                <a:solidFill>
                  <a:schemeClr val="tx1"/>
                </a:solidFill>
                <a:latin typeface="Times New Roman" pitchFamily="18" charset="0"/>
                <a:ea typeface="ＭＳ Ｐゴシック" charset="0"/>
                <a:cs typeface="+mn-cs"/>
              </a:rPr>
              <a:t>Notice that the variable rates for direct materials, direct labor, and variable overhead are used to calculate a budget allowance for any level of activity—but in particular for the level of activity achieved this period—so that a valid comparison can be made against actual costs incurred for that level of activity. </a:t>
            </a:r>
            <a:r>
              <a:rPr lang="en-US" noProof="0" dirty="0"/>
              <a:t>Adjusting the original budget so it reflects budgeted amounts for actual activity is called flexing the budget.</a:t>
            </a:r>
          </a:p>
        </p:txBody>
      </p:sp>
    </p:spTree>
    <p:extLst>
      <p:ext uri="{BB962C8B-B14F-4D97-AF65-F5344CB8AC3E}">
        <p14:creationId xmlns:p14="http://schemas.microsoft.com/office/powerpoint/2010/main" val="3832177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variances now are relatively insignificant, and the initial conclusion made from this report is the correct one: The production manager is performing according to plan for the number of hulls that were actually produced.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endParaRPr lang="en-US" noProof="0" dirty="0"/>
          </a:p>
        </p:txBody>
      </p:sp>
    </p:spTree>
    <p:extLst>
      <p:ext uri="{BB962C8B-B14F-4D97-AF65-F5344CB8AC3E}">
        <p14:creationId xmlns:p14="http://schemas.microsoft.com/office/powerpoint/2010/main" val="3268934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i="0" noProof="0" dirty="0">
                <a:solidFill>
                  <a:srgbClr val="080000"/>
                </a:solidFill>
                <a:ea typeface="ＭＳ Ｐゴシック" panose="020B0600070205080204" pitchFamily="34" charset="-128"/>
                <a:cs typeface="Times New Roman" panose="02020603050405020304" pitchFamily="18" charset="0"/>
              </a:rPr>
              <a:t>LO 15-4: Calculate and explain the two components of a standard cost variance.</a:t>
            </a:r>
          </a:p>
          <a:p>
            <a:endParaRPr lang="en-US" altLang="en-US" b="0" i="0" noProof="0" dirty="0">
              <a:solidFill>
                <a:srgbClr val="080000"/>
              </a:solidFill>
              <a:ea typeface="ＭＳ Ｐゴシック" panose="020B0600070205080204" pitchFamily="34" charset="-128"/>
              <a:cs typeface="Times New Roman" panose="02020603050405020304" pitchFamily="18" charset="0"/>
            </a:endParaRPr>
          </a:p>
          <a:p>
            <a:r>
              <a:rPr kumimoji="1" lang="en-US" sz="1200" b="0" i="0" u="none" strike="noStrike" kern="1200" baseline="0" noProof="0" dirty="0">
                <a:solidFill>
                  <a:schemeClr val="tx1"/>
                </a:solidFill>
                <a:latin typeface="Times New Roman" pitchFamily="18" charset="0"/>
                <a:ea typeface="ＭＳ Ｐゴシック" charset="0"/>
                <a:cs typeface="+mn-cs"/>
              </a:rPr>
              <a:t>The total variance for any particular cost component is referred to as the budget variance because it represents the difference between actual cost and standard cost. The budget variance is caused by two factors: the difference between actual and standard unit costs of the input, and the difference between actual and standard quantities of the input. </a:t>
            </a:r>
          </a:p>
          <a:p>
            <a:endParaRPr lang="en-US" altLang="en-US" i="0" noProof="0" dirty="0">
              <a:solidFill>
                <a:srgbClr val="080000"/>
              </a:solidFill>
              <a:ea typeface="ＭＳ Ｐゴシック" panose="020B0600070205080204" pitchFamily="34" charset="-128"/>
              <a:cs typeface="Times New Roman" panose="02020603050405020304" pitchFamily="18" charset="0"/>
            </a:endParaRPr>
          </a:p>
          <a:p>
            <a:r>
              <a:rPr lang="en-US" altLang="en-US" i="0" noProof="0" dirty="0">
                <a:ea typeface="ＭＳ Ｐゴシック" panose="020B0600070205080204" pitchFamily="34" charset="-128"/>
              </a:rPr>
              <a:t>A cost per unit of input variance is the difference between actual and standard unit costs of the input. A quantity variance is the difference between actual and standard quantities of the input. </a:t>
            </a:r>
            <a:r>
              <a:rPr kumimoji="1" lang="en-US" sz="1200" b="0" i="0" u="none" strike="noStrike" kern="1200" baseline="0" noProof="0" dirty="0">
                <a:solidFill>
                  <a:schemeClr val="tx1"/>
                </a:solidFill>
                <a:latin typeface="Times New Roman" pitchFamily="18" charset="0"/>
                <a:ea typeface="ＭＳ Ｐゴシック" charset="0"/>
                <a:cs typeface="+mn-cs"/>
              </a:rPr>
              <a:t>The cost per unit of input variance will be referred to as a price, rate, or spending variance, and the quantity variance will be referred to as a usage or efficiency variance. </a:t>
            </a:r>
            <a:endParaRPr lang="en-US" altLang="en-US" i="0" noProof="0" dirty="0">
              <a:ea typeface="ＭＳ Ｐゴシック" panose="020B0600070205080204" pitchFamily="34" charset="-128"/>
            </a:endParaRPr>
          </a:p>
        </p:txBody>
      </p:sp>
    </p:spTree>
    <p:extLst>
      <p:ext uri="{BB962C8B-B14F-4D97-AF65-F5344CB8AC3E}">
        <p14:creationId xmlns:p14="http://schemas.microsoft.com/office/powerpoint/2010/main" val="1781992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noProof="0" dirty="0">
                <a:solidFill>
                  <a:schemeClr val="accent1">
                    <a:lumMod val="50000"/>
                  </a:schemeClr>
                </a:solidFill>
                <a:latin typeface="Arial" charset="0"/>
                <a:ea typeface="ＭＳ Ｐゴシック" charset="0"/>
                <a:cs typeface="+mn-cs"/>
              </a:rPr>
              <a:t>Assume that 100 hulls were produced by SeaCruiser last month. The following table summarizes the actual and standard labor hours and the hourly rates for build-up labor inputs. </a:t>
            </a:r>
          </a:p>
          <a:p>
            <a:endParaRPr lang="en-US" noProof="0" dirty="0"/>
          </a:p>
          <a:p>
            <a:r>
              <a:rPr lang="en-US" noProof="0" dirty="0"/>
              <a:t>The actual costs for last month amount to $32,893 (</a:t>
            </a:r>
            <a:r>
              <a:rPr lang="en-US" altLang="en-US" noProof="0" dirty="0">
                <a:ea typeface="ＭＳ Ｐゴシック" panose="020B0600070205080204" pitchFamily="34" charset="-128"/>
              </a:rPr>
              <a:t>2,540 hours × $12.95/</a:t>
            </a:r>
            <a:r>
              <a:rPr lang="en-US" altLang="en-US" noProof="0" dirty="0" err="1">
                <a:ea typeface="ＭＳ Ｐゴシック" panose="020B0600070205080204" pitchFamily="34" charset="-128"/>
              </a:rPr>
              <a:t>hr</a:t>
            </a:r>
            <a:r>
              <a:rPr lang="en-US" altLang="en-US" noProof="0" dirty="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standard </a:t>
            </a:r>
            <a:r>
              <a:rPr lang="en-US" noProof="0" dirty="0"/>
              <a:t>costs for last month amount to $33,280 (2,600 </a:t>
            </a:r>
            <a:r>
              <a:rPr lang="en-US" altLang="en-US" noProof="0" dirty="0">
                <a:ea typeface="ＭＳ Ｐゴシック" panose="020B0600070205080204" pitchFamily="34" charset="-128"/>
              </a:rPr>
              <a:t>hours × $12.80/</a:t>
            </a:r>
            <a:r>
              <a:rPr lang="en-US" altLang="en-US" noProof="0" dirty="0" err="1">
                <a:ea typeface="ＭＳ Ｐゴシック" panose="020B0600070205080204" pitchFamily="34" charset="-128"/>
              </a:rPr>
              <a:t>hr</a:t>
            </a:r>
            <a:r>
              <a:rPr lang="en-US" altLang="en-US" noProof="0" dirty="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labor hours is 60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hourly rates is $0.15 and is unfavorable.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the total costs is $387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The analysis of the budget variance into the cost per unit of input variance and the quantity variance is as follows: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Variance due to rate difference is $381 ($0.15/</a:t>
            </a:r>
            <a:r>
              <a:rPr kumimoji="1" lang="en-US" sz="1200" b="0" i="0" u="none" strike="noStrike" kern="1200" baseline="0" noProof="0" dirty="0" err="1">
                <a:solidFill>
                  <a:schemeClr val="tx1"/>
                </a:solidFill>
                <a:latin typeface="Times New Roman" pitchFamily="18" charset="0"/>
                <a:ea typeface="ＭＳ Ｐゴシック" charset="0"/>
                <a:cs typeface="+mn-cs"/>
              </a:rPr>
              <a:t>hr</a:t>
            </a:r>
            <a:r>
              <a:rPr kumimoji="1" lang="en-US" sz="1200" b="0" i="0" u="none" strike="noStrike" kern="1200" baseline="0" noProof="0" dirty="0">
                <a:solidFill>
                  <a:schemeClr val="tx1"/>
                </a:solidFill>
                <a:latin typeface="Times New Roman" pitchFamily="18" charset="0"/>
                <a:ea typeface="ＭＳ Ｐゴシック" charset="0"/>
                <a:cs typeface="+mn-cs"/>
              </a:rPr>
              <a:t> × 2,540 hours) and is unfavorable.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Variance due to hours difference is $768 (60 hours × $12.80)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Budget variance is $387 ($768 − $381) and is favorable.</a:t>
            </a:r>
          </a:p>
        </p:txBody>
      </p:sp>
    </p:spTree>
    <p:extLst>
      <p:ext uri="{BB962C8B-B14F-4D97-AF65-F5344CB8AC3E}">
        <p14:creationId xmlns:p14="http://schemas.microsoft.com/office/powerpoint/2010/main" val="3334852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cost per unit of input variance (due to the difference between the actual and standard hourly pay rates) is called the direct labor rate variance. The quantity variance (due to the difference between the actual hours worked and the standard hours allowed) is called the direct labor efficiency variance because it relates to the efficiency with which labor was used. </a:t>
            </a:r>
          </a:p>
          <a:p>
            <a:r>
              <a:rPr kumimoji="1" lang="en-US" sz="1200" b="0" i="0" u="none" strike="noStrike" kern="1200" baseline="0" noProof="0" dirty="0">
                <a:solidFill>
                  <a:schemeClr val="tx1"/>
                </a:solidFill>
                <a:latin typeface="Times New Roman" pitchFamily="18" charset="0"/>
                <a:ea typeface="ＭＳ Ｐゴシック" charset="0"/>
                <a:cs typeface="+mn-cs"/>
              </a:rPr>
              <a:t>The variances are labeled favorable or unfavorable based on the arithmetic difference between actual and standard, but these labels are not necessarily synonymous with “good” and “bad,” respectively.</a:t>
            </a:r>
            <a:endParaRPr lang="en-US" b="0" noProof="0" dirty="0"/>
          </a:p>
        </p:txBody>
      </p:sp>
    </p:spTree>
    <p:extLst>
      <p:ext uri="{BB962C8B-B14F-4D97-AF65-F5344CB8AC3E}">
        <p14:creationId xmlns:p14="http://schemas.microsoft.com/office/powerpoint/2010/main" val="640950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lang="en-US" altLang="en-US" dirty="0">
                <a:solidFill>
                  <a:srgbClr val="080000"/>
                </a:solidFill>
                <a:ea typeface="ＭＳ Ｐゴシック" panose="020B0600070205080204" pitchFamily="34" charset="-128"/>
                <a:cs typeface="Times New Roman" panose="02020603050405020304" pitchFamily="18" charset="0"/>
              </a:rPr>
              <a:t>LO 15-5: Name and compare the specific variances assigned to different product inputs.</a:t>
            </a:r>
          </a:p>
          <a:p>
            <a:pPr algn="l">
              <a:spcBef>
                <a:spcPct val="50000"/>
              </a:spcBef>
              <a:defRPr/>
            </a:pPr>
            <a:endParaRPr kumimoji="1" lang="en-US" sz="1200" kern="1200" noProof="0" dirty="0">
              <a:solidFill>
                <a:schemeClr val="accent1">
                  <a:lumMod val="50000"/>
                </a:schemeClr>
              </a:solidFill>
              <a:latin typeface="Arial" charset="0"/>
              <a:ea typeface="ＭＳ Ｐゴシック" charset="0"/>
              <a:cs typeface="+mn-cs"/>
            </a:endParaRPr>
          </a:p>
          <a:p>
            <a:pPr algn="l">
              <a:spcBef>
                <a:spcPct val="50000"/>
              </a:spcBef>
              <a:defRPr/>
            </a:pPr>
            <a:r>
              <a:rPr kumimoji="1" lang="en-US" sz="1200" kern="1200" noProof="0" dirty="0">
                <a:solidFill>
                  <a:schemeClr val="accent1">
                    <a:lumMod val="50000"/>
                  </a:schemeClr>
                </a:solidFill>
                <a:latin typeface="Arial" charset="0"/>
                <a:ea typeface="ＭＳ Ｐゴシック" charset="0"/>
                <a:cs typeface="+mn-cs"/>
              </a:rPr>
              <a:t>Budget variance for raw materials and variable overhead can be analyzed and separated into the two components. The label assigned to each of the components varies from input to input, but the calculations are the same.</a:t>
            </a:r>
          </a:p>
          <a:p>
            <a:pPr algn="l">
              <a:spcBef>
                <a:spcPct val="50000"/>
              </a:spcBef>
              <a:defRPr/>
            </a:pPr>
            <a:r>
              <a:rPr kumimoji="1" lang="en-US" sz="1200" kern="1200" noProof="0" dirty="0">
                <a:solidFill>
                  <a:schemeClr val="accent1">
                    <a:lumMod val="50000"/>
                  </a:schemeClr>
                </a:solidFill>
                <a:latin typeface="Arial" charset="0"/>
                <a:ea typeface="ＭＳ Ｐゴシック" charset="0"/>
                <a:cs typeface="+mn-cs"/>
              </a:rPr>
              <a:t>The labels generally used are raw materials price variance, raw materials usage variance, variable overhead spending variance, and variable overhead efficiency variance. </a:t>
            </a:r>
          </a:p>
        </p:txBody>
      </p:sp>
    </p:spTree>
    <p:extLst>
      <p:ext uri="{BB962C8B-B14F-4D97-AF65-F5344CB8AC3E}">
        <p14:creationId xmlns:p14="http://schemas.microsoft.com/office/powerpoint/2010/main" val="1968242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The general model for calculating each variance is as follows: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Cost per unit of input variance = (Standard cost per unit − Actual cost per unit) × Actual quantity used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Quantity variance = (Standard quantity allowed − Actual quantity used) × Standard cost per unit </a:t>
            </a:r>
          </a:p>
        </p:txBody>
      </p:sp>
    </p:spTree>
    <p:extLst>
      <p:ext uri="{BB962C8B-B14F-4D97-AF65-F5344CB8AC3E}">
        <p14:creationId xmlns:p14="http://schemas.microsoft.com/office/powerpoint/2010/main" val="3786196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Assumptions: The performance report shown in the slide summarizes budget and actual usage and costs for the items shown for a month in which 100 SeaCruiser hulls were produced.</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lang="en-US" noProof="0" dirty="0"/>
              <a:t>Required: Analyze the budget variance for each item by calculating the cost per unit of input and quantity variances.</a:t>
            </a:r>
          </a:p>
        </p:txBody>
      </p:sp>
    </p:spTree>
    <p:extLst>
      <p:ext uri="{BB962C8B-B14F-4D97-AF65-F5344CB8AC3E}">
        <p14:creationId xmlns:p14="http://schemas.microsoft.com/office/powerpoint/2010/main" val="3966400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Calculation of standard cost variances is shown in the slide:</a:t>
            </a:r>
          </a:p>
          <a:p>
            <a:endParaRPr lang="en-US" noProof="0" dirty="0"/>
          </a:p>
          <a:p>
            <a:r>
              <a:rPr lang="en-US" noProof="0" dirty="0"/>
              <a:t>Cost per unit of input variance = (Standard cost per unit − Actual cost per unit) × Actual quantity used </a:t>
            </a:r>
          </a:p>
          <a:p>
            <a:endParaRPr lang="en-US" noProof="0" dirty="0"/>
          </a:p>
          <a:p>
            <a:r>
              <a:rPr lang="en-US" noProof="0" dirty="0">
                <a:solidFill>
                  <a:schemeClr val="tx1"/>
                </a:solidFill>
              </a:rPr>
              <a:t>Raw materials price variance is $1,125 [($2.10/yd − $2.05/yd) × 22,500 yd] and is favorable.</a:t>
            </a:r>
            <a:endParaRPr lang="en-US" noProof="0" dirty="0"/>
          </a:p>
          <a:p>
            <a:r>
              <a:rPr lang="en-US" noProof="0" dirty="0">
                <a:solidFill>
                  <a:schemeClr val="tx1"/>
                </a:solidFill>
              </a:rPr>
              <a:t>Direct labor rate variance is $381 [($12.80/hr − $12.95/hr) × 2,540 hr] and is unfavorable.</a:t>
            </a:r>
          </a:p>
          <a:p>
            <a:r>
              <a:rPr lang="en-US" noProof="0" dirty="0">
                <a:solidFill>
                  <a:schemeClr val="tx1"/>
                </a:solidFill>
              </a:rPr>
              <a:t>Variable overhead spending variance is 0 [($3.20/hr − $3.20/hr) × 2,540 hr].</a:t>
            </a:r>
          </a:p>
          <a:p>
            <a:endParaRPr lang="en-US" noProof="0" dirty="0">
              <a:solidFill>
                <a:schemeClr val="tx1"/>
              </a:solidFill>
            </a:endParaRPr>
          </a:p>
          <a:p>
            <a:r>
              <a:rPr lang="en-US" noProof="0" dirty="0"/>
              <a:t>Quantity variance = (Standard quantity allowed − Actual quantity used) × Standard cost per unit</a:t>
            </a:r>
          </a:p>
          <a:p>
            <a:endParaRPr lang="en-US" noProof="0" dirty="0"/>
          </a:p>
          <a:p>
            <a:r>
              <a:rPr lang="en-US" noProof="0" dirty="0">
                <a:solidFill>
                  <a:schemeClr val="tx1"/>
                </a:solidFill>
              </a:rPr>
              <a:t>Raw materials usage variance is $1,470 U {[(218 yd × 100 hulls) − 22,500 yd] × $2.10} and is unfavorable.</a:t>
            </a:r>
          </a:p>
          <a:p>
            <a:r>
              <a:rPr lang="en-US" noProof="0" dirty="0">
                <a:solidFill>
                  <a:schemeClr val="tx1"/>
                </a:solidFill>
              </a:rPr>
              <a:t>Direct labor efficiency variance is $768 {[(26 hr × 100 hulls) − 2,540 hr] × $12.80} and is favorable.</a:t>
            </a:r>
          </a:p>
          <a:p>
            <a:r>
              <a:rPr lang="en-US" noProof="0" dirty="0">
                <a:solidFill>
                  <a:schemeClr val="tx1"/>
                </a:solidFill>
              </a:rPr>
              <a:t>Variable overhead efficiency variance is $192 {[(26 hr × 100 hulls) − 2,540 hr] × $3.20} and is favorable.</a:t>
            </a:r>
            <a:endParaRPr lang="en-US" noProof="0" dirty="0"/>
          </a:p>
        </p:txBody>
      </p:sp>
    </p:spTree>
    <p:extLst>
      <p:ext uri="{BB962C8B-B14F-4D97-AF65-F5344CB8AC3E}">
        <p14:creationId xmlns:p14="http://schemas.microsoft.com/office/powerpoint/2010/main" val="1605259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80000"/>
                </a:solidFill>
                <a:ea typeface="ＭＳ Ｐゴシック" panose="020B0600070205080204" pitchFamily="34" charset="-128"/>
              </a:rPr>
              <a:t>The price variance equation can be stated as AQ(SC </a:t>
            </a:r>
            <a:r>
              <a:rPr lang="en-US" dirty="0">
                <a:solidFill>
                  <a:schemeClr val="tx1"/>
                </a:solidFill>
              </a:rPr>
              <a:t>−</a:t>
            </a:r>
            <a:r>
              <a:rPr lang="en-US" altLang="en-US" dirty="0">
                <a:solidFill>
                  <a:srgbClr val="080000"/>
                </a:solidFill>
                <a:ea typeface="ＭＳ Ｐゴシック" panose="020B0600070205080204" pitchFamily="34" charset="-128"/>
              </a:rPr>
              <a:t> AC), where: </a:t>
            </a:r>
            <a:r>
              <a:rPr kumimoji="0" lang="en-US" altLang="en-US" dirty="0">
                <a:solidFill>
                  <a:srgbClr val="080000"/>
                </a:solidFill>
                <a:ea typeface="ＭＳ Ｐゴシック" panose="020B0600070205080204" pitchFamily="34" charset="-128"/>
              </a:rPr>
              <a:t>AQ = Actual Quantity, SC= Standard Cost, and AC = Actual Cost.</a:t>
            </a:r>
          </a:p>
          <a:p>
            <a:endParaRPr kumimoji="0" lang="en-US" altLang="en-US" dirty="0">
              <a:solidFill>
                <a:srgbClr val="080000"/>
              </a:solidFill>
              <a:ea typeface="ＭＳ Ｐゴシック" panose="020B0600070205080204" pitchFamily="34" charset="-128"/>
            </a:endParaRPr>
          </a:p>
          <a:p>
            <a:r>
              <a:rPr lang="en-US" altLang="en-US" dirty="0">
                <a:solidFill>
                  <a:srgbClr val="080000"/>
                </a:solidFill>
                <a:ea typeface="ＭＳ Ｐゴシック" panose="020B0600070205080204" pitchFamily="34" charset="-128"/>
              </a:rPr>
              <a:t>The usage variance equation can be stated as SC(SQ </a:t>
            </a:r>
            <a:r>
              <a:rPr lang="en-US" dirty="0">
                <a:solidFill>
                  <a:schemeClr val="tx1"/>
                </a:solidFill>
              </a:rPr>
              <a:t>−</a:t>
            </a:r>
            <a:r>
              <a:rPr lang="en-US" altLang="en-US" dirty="0">
                <a:solidFill>
                  <a:srgbClr val="080000"/>
                </a:solidFill>
                <a:ea typeface="ＭＳ Ｐゴシック" panose="020B0600070205080204" pitchFamily="34" charset="-128"/>
              </a:rPr>
              <a:t> AQ), where: </a:t>
            </a:r>
            <a:r>
              <a:rPr kumimoji="0" lang="en-US" altLang="en-US" dirty="0">
                <a:solidFill>
                  <a:srgbClr val="080000"/>
                </a:solidFill>
                <a:ea typeface="ＭＳ Ｐゴシック" panose="020B0600070205080204" pitchFamily="34" charset="-128"/>
              </a:rPr>
              <a:t>AQ = Actual Quantity, SC = Standard Cost, and SQ = Standard Quantity.</a:t>
            </a:r>
          </a:p>
          <a:p>
            <a:endParaRPr lang="en-US" altLang="en-US" dirty="0">
              <a:solidFill>
                <a:srgbClr val="080000"/>
              </a:solidFill>
              <a:ea typeface="ＭＳ Ｐゴシック" panose="020B0600070205080204" pitchFamily="34" charset="-128"/>
            </a:endParaRPr>
          </a:p>
          <a:p>
            <a:endParaRPr lang="en-IN" dirty="0"/>
          </a:p>
        </p:txBody>
      </p:sp>
    </p:spTree>
    <p:extLst>
      <p:ext uri="{BB962C8B-B14F-4D97-AF65-F5344CB8AC3E}">
        <p14:creationId xmlns:p14="http://schemas.microsoft.com/office/powerpoint/2010/main" val="3440623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endParaRPr lang="en-US" altLang="en-US" dirty="0">
              <a:ea typeface="ＭＳ Ｐゴシック" panose="020B0600070205080204" pitchFamily="34" charset="-128"/>
            </a:endParaRPr>
          </a:p>
          <a:p>
            <a:pPr>
              <a:defRPr/>
            </a:pPr>
            <a:r>
              <a:rPr lang="en-US" altLang="en-US" dirty="0">
                <a:latin typeface="Calibri" panose="020F0502020204030204" pitchFamily="34" charset="0"/>
              </a:rPr>
              <a:t>CHAPTER 15</a:t>
            </a:r>
            <a:r>
              <a:rPr lang="en-US" altLang="en-US" b="1" dirty="0">
                <a:latin typeface="Calibri" panose="020F0502020204030204" pitchFamily="34" charset="0"/>
              </a:rPr>
              <a:t>: </a:t>
            </a:r>
            <a:r>
              <a:rPr lang="en-US" dirty="0">
                <a:solidFill>
                  <a:schemeClr val="bg1">
                    <a:lumMod val="75000"/>
                  </a:schemeClr>
                </a:solidFill>
              </a:rPr>
              <a:t>Cost Control</a:t>
            </a: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15-6: Analyze and explain how the control of fixed overhead variances and that of variable cost variances differ.</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Overhead costs are applied to products and services using a predetermined overhead application rate. The difference between the actual fixed overhead expenditures and the fixed overhead that was budgeted for the period gives the budget variance. </a:t>
            </a:r>
          </a:p>
          <a:p>
            <a:r>
              <a:rPr kumimoji="1" lang="en-US" sz="1200" b="0" i="0" u="none" strike="noStrike" kern="1200" baseline="0" noProof="0" dirty="0">
                <a:solidFill>
                  <a:schemeClr val="tx1"/>
                </a:solidFill>
                <a:latin typeface="Times New Roman" pitchFamily="18" charset="0"/>
                <a:ea typeface="ＭＳ Ｐゴシック" charset="0"/>
                <a:cs typeface="+mn-cs"/>
              </a:rPr>
              <a:t>If actual activity is different from planned activity, the amount of fixed overhead applied to production will be different from that planned to be applied. This variance is called a volume variance. Remember that because fixed costs do not behave on a per unit basis, it is not appropriate to make any per unit fixed overhead variance calculations.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A budget variance results from paying more or less than expected for overhead items. A volume variance results from operating at an activity level different from the planned activity. </a:t>
            </a:r>
          </a:p>
          <a:p>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3528052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To illustrate the calculation of fixed overhead variances, the following information for Cruisers, Inc. has been provided. </a:t>
            </a:r>
            <a:endParaRPr lang="en-US" noProof="0" dirty="0"/>
          </a:p>
        </p:txBody>
      </p:sp>
    </p:spTree>
    <p:extLst>
      <p:ext uri="{BB962C8B-B14F-4D97-AF65-F5344CB8AC3E}">
        <p14:creationId xmlns:p14="http://schemas.microsoft.com/office/powerpoint/2010/main" val="3356134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information provided, the </a:t>
            </a:r>
            <a:r>
              <a:rPr kumimoji="1" lang="en-US" sz="1200" kern="1200" dirty="0">
                <a:solidFill>
                  <a:schemeClr val="tx1"/>
                </a:solidFill>
                <a:latin typeface="Arial" charset="0"/>
                <a:ea typeface="ＭＳ Ｐゴシック" charset="0"/>
                <a:cs typeface="+mn-cs"/>
              </a:rPr>
              <a:t>fixed manufacturing overhead account would appear as shown in the slide.</a:t>
            </a:r>
            <a:endParaRPr lang="en-US" dirty="0"/>
          </a:p>
        </p:txBody>
      </p:sp>
    </p:spTree>
    <p:extLst>
      <p:ext uri="{BB962C8B-B14F-4D97-AF65-F5344CB8AC3E}">
        <p14:creationId xmlns:p14="http://schemas.microsoft.com/office/powerpoint/2010/main" val="775752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a:t>
            </a:r>
            <a:r>
              <a:rPr kumimoji="1" lang="en-US" sz="1200" b="0" i="0" u="none" strike="noStrike" kern="1200" baseline="0" noProof="0" dirty="0" err="1">
                <a:solidFill>
                  <a:schemeClr val="tx1"/>
                </a:solidFill>
                <a:latin typeface="Times New Roman" pitchFamily="18" charset="0"/>
                <a:ea typeface="ＭＳ Ｐゴシック" charset="0"/>
                <a:cs typeface="+mn-cs"/>
              </a:rPr>
              <a:t>overapplied</a:t>
            </a:r>
            <a:r>
              <a:rPr kumimoji="1" lang="en-US" sz="1200" b="0" i="0" u="none" strike="noStrike" kern="1200" baseline="0" noProof="0" dirty="0">
                <a:solidFill>
                  <a:schemeClr val="tx1"/>
                </a:solidFill>
                <a:latin typeface="Times New Roman" pitchFamily="18" charset="0"/>
                <a:ea typeface="ＭＳ Ｐゴシック" charset="0"/>
                <a:cs typeface="+mn-cs"/>
              </a:rPr>
              <a:t> overhead is made up of a budget variance and a volume variance and is shown in the slide.</a:t>
            </a:r>
            <a:endParaRPr lang="en-US" noProof="0" dirty="0"/>
          </a:p>
        </p:txBody>
      </p:sp>
    </p:spTree>
    <p:extLst>
      <p:ext uri="{BB962C8B-B14F-4D97-AF65-F5344CB8AC3E}">
        <p14:creationId xmlns:p14="http://schemas.microsoft.com/office/powerpoint/2010/main" val="847765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solidFill>
                  <a:srgbClr val="080000"/>
                </a:solidFill>
                <a:ea typeface="ＭＳ Ｐゴシック" panose="020B0600070205080204" pitchFamily="34" charset="-128"/>
                <a:cs typeface="Times New Roman" panose="02020603050405020304" pitchFamily="18" charset="0"/>
              </a:rPr>
              <a:t>LO 15-7: Illustrate the alternative methods of accounting for variances.</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ea typeface="ＭＳ Ｐゴシック" panose="020B0600070205080204" pitchFamily="34" charset="-128"/>
              </a:rPr>
              <a:t>Usually, if the net total of all of the favorable and unfavorable variances is not significant relative to the total of all production costs incurred during the period, the net variance will simply be included with cost of goods sold in the income statement.</a:t>
            </a:r>
          </a:p>
          <a:p>
            <a:endParaRPr lang="en-US" altLang="en-US" noProof="0" dirty="0">
              <a:ea typeface="ＭＳ Ｐゴシック" panose="020B0600070205080204" pitchFamily="34" charset="-128"/>
            </a:endParaRPr>
          </a:p>
          <a:p>
            <a:r>
              <a:rPr lang="en-US" altLang="en-US" u="none" noProof="0" dirty="0">
                <a:ea typeface="ＭＳ Ｐゴシック" panose="020B0600070205080204" pitchFamily="34" charset="-128"/>
              </a:rPr>
              <a:t>If </a:t>
            </a:r>
            <a:r>
              <a:rPr lang="en-US" altLang="en-US" noProof="0" dirty="0">
                <a:ea typeface="ＭＳ Ｐゴシック" panose="020B0600070205080204" pitchFamily="34" charset="-128"/>
              </a:rPr>
              <a:t>the net variance is significant relative to total production costs, it may be allocated between inventories and cost of goods sold in proportion to the standard costs included in these accounts.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On the other hand, if the standards represent currently attainable targets, a net unfavorable variance can be interpreted as the cost of production inefficiencies that should be recognized as an expense of the current period.</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solidFill>
                  <a:srgbClr val="080000"/>
                </a:solidFill>
                <a:ea typeface="ＭＳ Ｐゴシック" panose="020B0600070205080204" pitchFamily="34" charset="-128"/>
                <a:cs typeface="Times New Roman" panose="02020603050405020304" pitchFamily="18" charset="0"/>
              </a:rPr>
              <a:t>A net variance that is favorable would indicate that the standards were too loose, and so it would be appropriate to allocate the variance between inventory and cost of goods sold.</a:t>
            </a:r>
          </a:p>
        </p:txBody>
      </p:sp>
    </p:spTree>
    <p:extLst>
      <p:ext uri="{BB962C8B-B14F-4D97-AF65-F5344CB8AC3E}">
        <p14:creationId xmlns:p14="http://schemas.microsoft.com/office/powerpoint/2010/main" val="2226094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15-8: Demonstrate how the operating results of segments of an organization can be reported most meaningfully.</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A segment of an organization is a division, product line, sales territory, or other organizational unit. Management frequently reports company results by segment in such a way that the total income for each segment equals the total company net income.</a:t>
            </a: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For example, assume that Cruisers Inc. has three divisions: sailboats, motorboats, and repair parts. </a:t>
            </a:r>
            <a:r>
              <a:rPr lang="en-US" altLang="en-US" b="0" noProof="0" dirty="0">
                <a:solidFill>
                  <a:srgbClr val="080000"/>
                </a:solidFill>
                <a:ea typeface="ＭＳ Ｐゴシック" panose="020B0600070205080204" pitchFamily="34" charset="-128"/>
                <a:cs typeface="Times New Roman" panose="02020603050405020304" pitchFamily="18" charset="0"/>
              </a:rPr>
              <a:t>Cruisers reports the sales, variable expenses, fixed expenses, and operating income for a recent quarter. Operating income for the company is $38,000. Operating income (loss) for the divisions are as follows: the sailboat division, $28,000; the motorboat division, $16,000; and the repair parts division, $(6,000). Should the repair parts division be discontinued? Let's take a closer look at fixed expenses before we decide. </a:t>
            </a:r>
          </a:p>
        </p:txBody>
      </p:sp>
    </p:spTree>
    <p:extLst>
      <p:ext uri="{BB962C8B-B14F-4D97-AF65-F5344CB8AC3E}">
        <p14:creationId xmlns:p14="http://schemas.microsoft.com/office/powerpoint/2010/main" val="2090216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Direct fixed expenses are incurred within a division. Common fixed expenses are incurred elsewhere and would continue to be incurred even if a division is discontinued. An analysis of fixed expenses shows that for the repair parts division, the direct fixed expenses are $30,000 and common fixed expenses are $16,000. The total fixed expenses for the repair parts division amounts to $46,000 (sum of direct fixed expenses and common fixed expenses). Similarly, the total fixed expenses for the motorboat division is $72,000, for the sailboat division is $164,000, and for the total company is $282,000.</a:t>
            </a:r>
          </a:p>
        </p:txBody>
      </p:sp>
    </p:spTree>
    <p:extLst>
      <p:ext uri="{BB962C8B-B14F-4D97-AF65-F5344CB8AC3E}">
        <p14:creationId xmlns:p14="http://schemas.microsoft.com/office/powerpoint/2010/main" val="2561290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 segment margin is a division's contribution to overall operations (sales minus variable costs minus direct fixed expenses). Common fixed expenses will be incurred whether or not the repair parts division is discontinued. Segment margin, $10,000, is the repair parts division's contribution to overall operations. In other words, Cruisers net income will be $10,000 less if the repair parts division is discontinued.</a:t>
            </a:r>
          </a:p>
        </p:txBody>
      </p:sp>
    </p:spTree>
    <p:extLst>
      <p:ext uri="{BB962C8B-B14F-4D97-AF65-F5344CB8AC3E}">
        <p14:creationId xmlns:p14="http://schemas.microsoft.com/office/powerpoint/2010/main" val="3007545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0" noProof="0" dirty="0">
                <a:ea typeface="ＭＳ Ｐゴシック" panose="020B0600070205080204" pitchFamily="34" charset="-128"/>
              </a:rPr>
              <a:t>Sometimes the segments of an organization are referred to as responsibility centers, cost centers, profit centers, or investment centers.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 responsibility center is an element of the organization over which a manager has been assigned responsibility and authority, and for which performance is evaluated.</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 cost center does not directly generate any revenue for the organization. For example, the industrial engineering department would be a cost center. An organizational segment that is responsible for selling a product, like the sailboat division of Cruisers, could be either a profit center or an investment center.</a:t>
            </a:r>
          </a:p>
          <a:p>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4107928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Methods of evaluating responsibility centers (segments) are as follows: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 centers: Actual costs incurred are compared to budgeted costs.</a:t>
            </a:r>
          </a:p>
          <a:p>
            <a:r>
              <a:rPr lang="en-US" altLang="en-US" noProof="0" dirty="0">
                <a:ea typeface="ＭＳ Ｐゴシック" panose="020B0600070205080204" pitchFamily="34" charset="-128"/>
              </a:rPr>
              <a:t>Profit centers: Actual segment margin is compared to budgeted segment margin.</a:t>
            </a:r>
          </a:p>
          <a:p>
            <a:r>
              <a:rPr lang="en-US" altLang="en-US" noProof="0" dirty="0">
                <a:ea typeface="ＭＳ Ｐゴシック" panose="020B0600070205080204" pitchFamily="34" charset="-128"/>
              </a:rPr>
              <a:t>Investment centers: Actual and budgeted return on investment (ROI) are compared based on segment margin and assets controlled by the segment.</a:t>
            </a:r>
          </a:p>
        </p:txBody>
      </p:sp>
    </p:spTree>
    <p:extLst>
      <p:ext uri="{BB962C8B-B14F-4D97-AF65-F5344CB8AC3E}">
        <p14:creationId xmlns:p14="http://schemas.microsoft.com/office/powerpoint/2010/main" val="2395240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80000"/>
                </a:solidFill>
                <a:ea typeface="+mn-ea"/>
                <a:cs typeface="Times New Roman" pitchFamily="18" charset="0"/>
              </a:rPr>
              <a:t>After studying this chapter, you should understand and be able to:</a:t>
            </a:r>
            <a:br>
              <a:rPr lang="en-US" dirty="0">
                <a:solidFill>
                  <a:srgbClr val="080000"/>
                </a:solidFill>
                <a:ea typeface="+mn-ea"/>
                <a:cs typeface="Times New Roman" pitchFamily="18" charset="0"/>
              </a:rPr>
            </a:br>
            <a:endParaRPr lang="en-US" dirty="0">
              <a:solidFill>
                <a:srgbClr val="080000"/>
              </a:solidFill>
              <a:ea typeface="+mn-ea"/>
              <a:cs typeface="Times New Roman" pitchFamily="18" charset="0"/>
            </a:endParaRPr>
          </a:p>
          <a:p>
            <a:pPr marL="796925" indent="-796925">
              <a:defRPr/>
            </a:pPr>
            <a:r>
              <a:rPr lang="en-US" altLang="en-US" dirty="0">
                <a:latin typeface="Arial Narrow" pitchFamily="34" charset="0"/>
              </a:rPr>
              <a:t>LO 15-1: Explain why all costs are controllable by someone at some time, but in the short run, some costs may be classified as noncontrollable.</a:t>
            </a:r>
          </a:p>
          <a:p>
            <a:pPr marL="796925" indent="-796925">
              <a:defRPr/>
            </a:pPr>
            <a:r>
              <a:rPr lang="en-US" altLang="en-US" dirty="0">
                <a:latin typeface="Arial Narrow" pitchFamily="34" charset="0"/>
              </a:rPr>
              <a:t>LO 15-2: Discuss how performance reporting facilitates the management by exception process.</a:t>
            </a:r>
          </a:p>
          <a:p>
            <a:pPr marL="796925" indent="-796925">
              <a:defRPr/>
            </a:pPr>
            <a:r>
              <a:rPr lang="en-US" altLang="en-US" dirty="0">
                <a:latin typeface="Arial Narrow" pitchFamily="34" charset="0"/>
              </a:rPr>
              <a:t>LO 15-3: Construct a flexible budget and describe how it is used.</a:t>
            </a:r>
          </a:p>
          <a:p>
            <a:pPr marL="796925" indent="-796925">
              <a:defRPr/>
            </a:pPr>
            <a:r>
              <a:rPr lang="en-US" altLang="en-US" dirty="0">
                <a:latin typeface="Arial Narrow" pitchFamily="34" charset="0"/>
              </a:rPr>
              <a:t>LO 15-4: Calculate and explain the two components of a standard cost variance.</a:t>
            </a:r>
          </a:p>
          <a:p>
            <a:pPr marL="796925" indent="-796925">
              <a:defRPr/>
            </a:pPr>
            <a:r>
              <a:rPr lang="en-US" altLang="en-US" dirty="0">
                <a:latin typeface="Arial Narrow" pitchFamily="34" charset="0"/>
              </a:rPr>
              <a:t>LO 15-5: Name and compare the specific variances assigned to different product inputs.</a:t>
            </a:r>
          </a:p>
          <a:p>
            <a:pPr marL="796925" indent="-796925">
              <a:defRPr/>
            </a:pPr>
            <a:r>
              <a:rPr lang="en-US" altLang="en-US" dirty="0">
                <a:latin typeface="Arial Narrow" pitchFamily="34" charset="0"/>
              </a:rPr>
              <a:t>LO 15-6: Analyze and explain how the control of fixed overhead variances and that of variable cost variances differ.</a:t>
            </a:r>
          </a:p>
          <a:p>
            <a:pPr marL="796925" indent="-796925">
              <a:defRPr/>
            </a:pPr>
            <a:r>
              <a:rPr lang="en-US" altLang="en-US" dirty="0">
                <a:latin typeface="Arial Narrow" pitchFamily="34" charset="0"/>
              </a:rPr>
              <a:t>LO 15-7: Illustrate the alternative methods of accounting for variances.</a:t>
            </a:r>
          </a:p>
          <a:p>
            <a:pPr marL="796925" indent="-796925">
              <a:defRPr/>
            </a:pPr>
            <a:r>
              <a:rPr lang="en-US" altLang="en-US" dirty="0">
                <a:latin typeface="Arial Narrow" pitchFamily="34" charset="0"/>
              </a:rPr>
              <a:t>LO 15-8: Demonstrate how the operating results of segments of an organization can be reported most meaningfully.</a:t>
            </a:r>
          </a:p>
          <a:p>
            <a:pPr marL="796925" indent="-796925">
              <a:defRPr/>
            </a:pPr>
            <a:r>
              <a:rPr lang="en-US" altLang="en-US" dirty="0">
                <a:latin typeface="Arial Narrow" pitchFamily="34" charset="0"/>
              </a:rPr>
              <a:t>LO 15-9: Explain and compare how return on investment and residual income are used to evaluate investment center performance.</a:t>
            </a:r>
          </a:p>
          <a:p>
            <a:pPr marL="796925" indent="-796925">
              <a:defRPr/>
            </a:pPr>
            <a:r>
              <a:rPr lang="en-US" altLang="en-US" dirty="0">
                <a:latin typeface="Arial Narrow" pitchFamily="34" charset="0"/>
              </a:rPr>
              <a:t>LO 15-10: Explain the benefits of a balanced scorecard.</a:t>
            </a:r>
          </a:p>
          <a:p>
            <a:pPr>
              <a:spcBef>
                <a:spcPct val="50000"/>
              </a:spcBef>
              <a:defRPr/>
            </a:pPr>
            <a:endParaRPr lang="en-US" dirty="0">
              <a:solidFill>
                <a:srgbClr val="000000"/>
              </a:solidFill>
              <a:ea typeface="+mn-ea"/>
              <a:cs typeface="Times New Roman" pitchFamily="18" charset="0"/>
            </a:endParaRP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80000"/>
                </a:solidFill>
                <a:ea typeface="ＭＳ Ｐゴシック" panose="020B0600070205080204" pitchFamily="34" charset="-128"/>
                <a:cs typeface="Times New Roman" panose="02020603050405020304" pitchFamily="18" charset="0"/>
              </a:rPr>
              <a:t>LO 15-9: Explain and compare how return on investment and residual income are used to evaluate investment center performance.</a:t>
            </a:r>
          </a:p>
          <a:p>
            <a:r>
              <a:rPr lang="en-US" altLang="en-US" dirty="0">
                <a:solidFill>
                  <a:srgbClr val="080000"/>
                </a:solidFill>
                <a:ea typeface="ＭＳ Ｐゴシック" panose="020B0600070205080204" pitchFamily="34" charset="-128"/>
                <a:cs typeface="Times New Roman" panose="02020603050405020304" pitchFamily="18" charset="0"/>
              </a:rPr>
              <a:t> </a:t>
            </a:r>
          </a:p>
          <a:p>
            <a:r>
              <a:rPr lang="en-US" altLang="en-US" dirty="0">
                <a:solidFill>
                  <a:srgbClr val="080000"/>
                </a:solidFill>
                <a:ea typeface="ＭＳ Ｐゴシック" panose="020B0600070205080204" pitchFamily="34" charset="-128"/>
                <a:cs typeface="Times New Roman" panose="02020603050405020304" pitchFamily="18" charset="0"/>
              </a:rPr>
              <a:t>Return on investment (ROI) is the ratio of segment margin to the investment used to generate the segment margin. ROI equals segment margin divided by divisional operating assets.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Or, we can also say that ROI equals margin (segment margin divided by sales) times turnover (sales divided by operating assets). </a:t>
            </a:r>
          </a:p>
        </p:txBody>
      </p:sp>
    </p:spTree>
    <p:extLst>
      <p:ext uri="{BB962C8B-B14F-4D97-AF65-F5344CB8AC3E}">
        <p14:creationId xmlns:p14="http://schemas.microsoft.com/office/powerpoint/2010/main" val="2685008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Let's compute the margin, turnover, and ROI for Cruisers' segments.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Margin is calculated by dividing segment margin by sales. Turnover is calculated by dividing sales by operating assets. ROI is margin times turnover. The margin, turnover, and ROI data for Cruisers are illustrated on this slide.</a:t>
            </a:r>
          </a:p>
        </p:txBody>
      </p:sp>
    </p:spTree>
    <p:extLst>
      <p:ext uri="{BB962C8B-B14F-4D97-AF65-F5344CB8AC3E}">
        <p14:creationId xmlns:p14="http://schemas.microsoft.com/office/powerpoint/2010/main" val="5900718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There are three ways to improve ROI: 1) Increase sales prices, 2) Decrease expenses, and 3) Lower invested capital. </a:t>
            </a:r>
          </a:p>
        </p:txBody>
      </p:sp>
    </p:spTree>
    <p:extLst>
      <p:ext uri="{BB962C8B-B14F-4D97-AF65-F5344CB8AC3E}">
        <p14:creationId xmlns:p14="http://schemas.microsoft.com/office/powerpoint/2010/main" val="34867821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Residual income is another performance measure. Operating income less required ROI equals residual income. Required ROI in dollars is the product of operating assets and required ROI percentage.</a:t>
            </a:r>
            <a:endParaRPr lang="en-US" altLang="en-US" u="none" noProof="0" dirty="0">
              <a:ea typeface="ＭＳ Ｐゴシック" panose="020B0600070205080204" pitchFamily="34" charset="-128"/>
            </a:endParaRP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Let's calculate the residual income for Cruisers using the total company information. </a:t>
            </a:r>
          </a:p>
          <a:p>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5839364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altLang="en-US" noProof="0" dirty="0">
                <a:ea typeface="ＭＳ Ｐゴシック" panose="020B0600070205080204" pitchFamily="34" charset="-128"/>
              </a:rPr>
              <a:t>Let</a:t>
            </a:r>
            <a:r>
              <a:rPr kumimoji="0" lang="en-US" altLang="ja-JP" noProof="0" dirty="0">
                <a:ea typeface="+mn-ea"/>
              </a:rPr>
              <a:t>’s calculate the residual income for Cruisers using the total company information. </a:t>
            </a:r>
            <a:endParaRPr lang="en-US" altLang="en-US" noProof="0" dirty="0">
              <a:ea typeface="ＭＳ Ｐゴシック" panose="020B0600070205080204" pitchFamily="34" charset="-128"/>
            </a:endParaRPr>
          </a:p>
          <a:p>
            <a:endParaRPr lang="en-US" altLang="en-US" noProof="0" dirty="0">
              <a:ea typeface="ＭＳ Ｐゴシック" panose="020B0600070205080204" pitchFamily="34" charset="-128"/>
            </a:endParaRPr>
          </a:p>
          <a:p>
            <a:r>
              <a:rPr lang="en-US" altLang="ja-JP" noProof="0" dirty="0">
                <a:ea typeface="+mn-ea"/>
              </a:rPr>
              <a:t>Residual income is $30,000 [segment margin ($150,000) less the required ROI ($120,000)]. Required ROI is $120,000 [operating assets ($1,200,000) multiplied by required ROI % (0.10)].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Now let's find residual income for each of the divisions. </a:t>
            </a:r>
          </a:p>
          <a:p>
            <a:endParaRPr kumimoji="0"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6128754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Residual income for each division is shown on this slide.</a:t>
            </a:r>
          </a:p>
          <a:p>
            <a:endParaRPr lang="en-US" altLang="en-US"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Residual income is positive when the investment center is earning an ROI greater than the required ROI, 10 percent in this example. Using residual income would allow the manager of the sailboat division to invest in the new sailboat line with an expected return of 13.5 percent because any opportunity that provides at least a 10 percent ROI would increase the division’s residual income. </a:t>
            </a:r>
            <a:endParaRPr lang="en-US" altLang="en-US" noProof="0" dirty="0">
              <a:ea typeface="ＭＳ Ｐゴシック" panose="020B0600070205080204" pitchFamily="34" charset="-128"/>
            </a:endParaRPr>
          </a:p>
          <a:p>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2788065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solidFill>
                  <a:srgbClr val="080000"/>
                </a:solidFill>
                <a:ea typeface="ＭＳ Ｐゴシック" panose="020B0600070205080204" pitchFamily="34" charset="-128"/>
                <a:cs typeface="Times New Roman" panose="02020603050405020304" pitchFamily="18" charset="0"/>
              </a:rPr>
              <a:t>LO 15-10: Explain the benefits of a balanced scorecard.</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solidFill>
                  <a:srgbClr val="080000"/>
                </a:solidFill>
                <a:ea typeface="ＭＳ Ｐゴシック" panose="020B0600070205080204" pitchFamily="34" charset="-128"/>
                <a:cs typeface="Times New Roman" panose="02020603050405020304" pitchFamily="18" charset="0"/>
              </a:rPr>
              <a:t>The balanced scorecard is a set of integrated financial and operating performance measures that highlight and communicate an organization’s strategic goals and priorities.</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0239250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balanced scorecard framework is integrated through four key perspectives: the financial perspective, which is concerned with financial performance and improvements; the customer perspective, which is concerned with customer satisfaction and the organization’s ability to serve the customer in a timely manner; the internal business process perspective, which is concerned with improvements in key operating areas to achieve greater efficiency and productivity; and the learning and growth perspective, which is concerned with empowering employees with new knowledge resources. </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42402936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Within each perspective, the organization will define several key objectives and related performance measurement targets, as illustrated in the exhibit.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lang="en-US" noProof="0" dirty="0"/>
              <a:t>The organizational investment flow and return on investment flow in the exhibit illustrate the integrative nature of this measurement and reporting concept.</a:t>
            </a:r>
          </a:p>
        </p:txBody>
      </p:sp>
    </p:spTree>
    <p:extLst>
      <p:ext uri="{BB962C8B-B14F-4D97-AF65-F5344CB8AC3E}">
        <p14:creationId xmlns:p14="http://schemas.microsoft.com/office/powerpoint/2010/main" val="26341299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a:t>
            </a:r>
            <a:r>
              <a:rPr lang="en-US" altLang="en-US"/>
              <a:t>Chapter 15</a:t>
            </a:r>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altLang="en-US" dirty="0">
                <a:ea typeface="ＭＳ Ｐゴシック" panose="020B0600070205080204" pitchFamily="34" charset="-128"/>
                <a:cs typeface="Times New Roman" panose="02020603050405020304" pitchFamily="18" charset="0"/>
              </a:rPr>
              <a:t>The decision-making process begins with strategic, operational, and financial planning. These plans are implemented during the decision-making process to execute operational activities. These activities help collect data and provide performance feedback. This data help analyze the performance. The feedback generated from the analysis is then used to refine the process.</a:t>
            </a:r>
          </a:p>
          <a:p>
            <a:pPr eaLnBrk="1" hangingPunct="1">
              <a:defRPr/>
            </a:pPr>
            <a:endParaRPr lang="en-US" altLang="en-US" dirty="0">
              <a:ea typeface="ＭＳ Ｐゴシック" panose="020B0600070205080204" pitchFamily="34" charset="-128"/>
              <a:cs typeface="Times New Roman" panose="02020603050405020304" pitchFamily="18" charset="0"/>
            </a:endParaRPr>
          </a:p>
          <a:p>
            <a:pPr eaLnBrk="1" hangingPunct="1">
              <a:defRPr/>
            </a:pPr>
            <a:endParaRPr lang="en-US" altLang="en-US"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31476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35647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281042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621074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9662362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461331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87059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4143666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8813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solidFill>
                  <a:srgbClr val="080000"/>
                </a:solidFill>
                <a:ea typeface="ＭＳ Ｐゴシック" panose="020B0600070205080204" pitchFamily="34" charset="-128"/>
                <a:cs typeface="Times New Roman" panose="02020603050405020304" pitchFamily="18" charset="0"/>
              </a:rPr>
              <a:t>LO 15-1: Explain why all costs are controllable by someone at some time, but in the short run, some costs may be classified as noncontrollable.</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Costs that may not be controllable in the short run are controllable in the long run. </a:t>
            </a:r>
          </a:p>
        </p:txBody>
      </p:sp>
    </p:spTree>
    <p:extLst>
      <p:ext uri="{BB962C8B-B14F-4D97-AF65-F5344CB8AC3E}">
        <p14:creationId xmlns:p14="http://schemas.microsoft.com/office/powerpoint/2010/main" val="20000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80000"/>
                </a:solidFill>
                <a:ea typeface="ＭＳ Ｐゴシック" panose="020B0600070205080204" pitchFamily="34" charset="-128"/>
                <a:cs typeface="Times New Roman" panose="02020603050405020304" pitchFamily="18" charset="0"/>
              </a:rPr>
              <a:t>LO 15-2: Discuss how performance reporting facilitates the management by exception process.</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A variance for an activity equals the budgeted amount less the actual amount.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Favorable variances occur when actual revenues are greater than budgeted revenues and when actual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 are less than budgeted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Unfavorable variances occur when actual revenues are less than budgeted revenues and when actual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 are greater than budgeted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a:t>
            </a:r>
          </a:p>
        </p:txBody>
      </p:sp>
    </p:spTree>
    <p:extLst>
      <p:ext uri="{BB962C8B-B14F-4D97-AF65-F5344CB8AC3E}">
        <p14:creationId xmlns:p14="http://schemas.microsoft.com/office/powerpoint/2010/main" val="2426465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u="none" kern="1200" noProof="0" dirty="0">
                <a:solidFill>
                  <a:srgbClr val="000000"/>
                </a:solidFill>
                <a:latin typeface="Arial" pitchFamily="34" charset="0"/>
                <a:ea typeface="ＭＳ Ｐゴシック" charset="0"/>
                <a:cs typeface="+mn-cs"/>
              </a:rPr>
              <a:t>The explanation column of the performance report is used to communicate to upper-level managers concise explanations of significant variances. Because top management probably doesn’t want to be inundated with details, a system of responsibility reporting is used by many organizations.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u="none" kern="1200" noProof="0" dirty="0">
              <a:solidFill>
                <a:srgbClr val="000000"/>
              </a:solidFill>
              <a:latin typeface="Arial" pitchFamily="34" charset="0"/>
              <a:ea typeface="ＭＳ Ｐゴシック" charset="0"/>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u="none" kern="1200" noProof="0" dirty="0">
                <a:solidFill>
                  <a:srgbClr val="000000"/>
                </a:solidFill>
                <a:latin typeface="Arial" pitchFamily="34" charset="0"/>
                <a:ea typeface="ＭＳ Ｐゴシック" charset="0"/>
                <a:cs typeface="+mn-cs"/>
              </a:rPr>
              <a:t>Responsibility reporting involves successive degrees of summarization, so that each layer of management receives detailed performance reports for the activities directly associated with that layer but summaries of the results of activities of lower layers in the chain of command. For example, </a:t>
            </a:r>
            <a:r>
              <a:rPr lang="en-US" altLang="en-US" noProof="0" dirty="0">
                <a:ea typeface="ＭＳ Ｐゴシック" panose="020B0600070205080204" pitchFamily="34" charset="-128"/>
              </a:rPr>
              <a:t>a department manager receives detailed reports, but a store manager receives summarized information from each department.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Management by exception is frequently used in connection with performance reporting to permit managers to concentrate their attention on only those activities that are not performing according to plan. To facilitate the use of management by exception, the variance is frequently expressed as a percentage of the budget, and only those variances in excess of a predetermined percentage are investigated.</a:t>
            </a:r>
          </a:p>
        </p:txBody>
      </p:sp>
    </p:spTree>
    <p:extLst>
      <p:ext uri="{BB962C8B-B14F-4D97-AF65-F5344CB8AC3E}">
        <p14:creationId xmlns:p14="http://schemas.microsoft.com/office/powerpoint/2010/main" val="132140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performance report for the April 2019 production of SeaCruiser sailboats made by Cruisers Inc. is presented in the exhibit. Actual costs in this exhibit have been brought forward from Exhibit 13-6. This exhibit is perhaps helpful to top management’s determination of why budgeted results were not achieved but is not very useful for operating managers and supervisors. </a:t>
            </a:r>
            <a:endParaRPr lang="en-US" noProof="0" dirty="0"/>
          </a:p>
        </p:txBody>
      </p:sp>
    </p:spTree>
    <p:extLst>
      <p:ext uri="{BB962C8B-B14F-4D97-AF65-F5344CB8AC3E}">
        <p14:creationId xmlns:p14="http://schemas.microsoft.com/office/powerpoint/2010/main" val="2145401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15-3: Construct a flexible budget and describe how it is used.</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solidFill>
                  <a:srgbClr val="080000"/>
                </a:solidFill>
                <a:ea typeface="ＭＳ Ｐゴシック" panose="020B0600070205080204" pitchFamily="34" charset="-128"/>
                <a:cs typeface="Times New Roman" panose="02020603050405020304" pitchFamily="18" charset="0"/>
              </a:rPr>
              <a:t>Flexible budgets are </a:t>
            </a:r>
            <a:r>
              <a:rPr kumimoji="1" lang="en-US" sz="1200" b="0" i="0" u="none" strike="noStrike" kern="1200" baseline="0" noProof="0" dirty="0">
                <a:solidFill>
                  <a:schemeClr val="tx1"/>
                </a:solidFill>
                <a:latin typeface="Times New Roman" pitchFamily="18" charset="0"/>
                <a:ea typeface="ＭＳ Ｐゴシック" charset="0"/>
                <a:cs typeface="+mn-cs"/>
              </a:rPr>
              <a:t>based on the actual level of activity, rather than the planned level of activity used to establish the original budget</a:t>
            </a:r>
            <a:r>
              <a:rPr lang="en-US" altLang="en-US" b="0" noProof="0" dirty="0">
                <a:solidFill>
                  <a:srgbClr val="080000"/>
                </a:solidFill>
                <a:ea typeface="ＭＳ Ｐゴシック" panose="020B0600070205080204" pitchFamily="34" charset="-128"/>
                <a:cs typeface="Times New Roman" panose="02020603050405020304" pitchFamily="18" charset="0"/>
              </a:rPr>
              <a:t>. They may be prepared for any activity level within the relevant range. Flexible budgets reveal variances due to effective cost control or lack of cost control. They can also improve performance evaluation. </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Flexible budgeting means that the budget allowance for variable costs should be flexed to show the costs that should have been incurred for the level of activity actually experienced.</a:t>
            </a:r>
          </a:p>
          <a:p>
            <a:endParaRPr lang="en-US" altLang="en-US" b="0"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kern="1200" noProof="0" dirty="0">
                <a:solidFill>
                  <a:schemeClr val="tx1"/>
                </a:solidFill>
                <a:latin typeface="Arial Narrow" panose="020B0606020202030204" pitchFamily="34" charset="0"/>
                <a:ea typeface="ＭＳ Ｐゴシック" charset="0"/>
                <a:cs typeface="+mn-cs"/>
              </a:rPr>
              <a:t>Using a flexible budget approach does not affect the predetermined overhead application rate used to apply overhead to production.</a:t>
            </a:r>
          </a:p>
          <a:p>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1937338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3852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39201675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2481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
        <p:nvSpPr>
          <p:cNvPr id="9" name="Content Placeholder 8"/>
          <p:cNvSpPr>
            <a:spLocks noGrp="1"/>
          </p:cNvSpPr>
          <p:nvPr>
            <p:ph sz="quarter" idx="14"/>
          </p:nvPr>
        </p:nvSpPr>
        <p:spPr>
          <a:xfrm>
            <a:off x="457200" y="4191000"/>
            <a:ext cx="8229600" cy="1295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686071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86284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p:cNvSpPr>
            <a:spLocks noGrp="1"/>
          </p:cNvSpPr>
          <p:nvPr>
            <p:ph sz="quarter" idx="17"/>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29299930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theme" Target="../theme/theme2.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15 -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10" r:id="rId3"/>
    <p:sldLayoutId id="2147485211" r:id="rId4"/>
    <p:sldLayoutId id="2147485208" r:id="rId5"/>
    <p:sldLayoutId id="2147485108" r:id="rId6"/>
    <p:sldLayoutId id="2147485109" r:id="rId7"/>
    <p:sldLayoutId id="2147485110" r:id="rId8"/>
    <p:sldLayoutId id="2147485111" r:id="rId9"/>
    <p:sldLayoutId id="2147485112" r:id="rId10"/>
    <p:sldLayoutId id="2147485113" r:id="rId11"/>
    <p:sldLayoutId id="2147485114" r:id="rId12"/>
    <p:sldLayoutId id="2147485115" r:id="rId13"/>
    <p:sldLayoutId id="2147485116" r:id="rId14"/>
    <p:sldLayoutId id="2147485117" r:id="rId15"/>
    <p:sldLayoutId id="2147485118" r:id="rId16"/>
    <p:sldLayoutId id="2147485119" r:id="rId17"/>
    <p:sldLayoutId id="2147485121" r:id="rId18"/>
    <p:sldLayoutId id="2147485123" r:id="rId19"/>
    <p:sldLayoutId id="2147485124" r:id="rId20"/>
    <p:sldLayoutId id="2147485125" r:id="rId21"/>
    <p:sldLayoutId id="2147485128" r:id="rId22"/>
    <p:sldLayoutId id="2147485129" r:id="rId23"/>
    <p:sldLayoutId id="2147485130" r:id="rId24"/>
    <p:sldLayoutId id="2147485131" r:id="rId25"/>
    <p:sldLayoutId id="2147485132" r:id="rId26"/>
    <p:sldLayoutId id="2147485133" r:id="rId27"/>
    <p:sldLayoutId id="2147485134" r:id="rId28"/>
    <p:sldLayoutId id="2147485137" r:id="rId29"/>
    <p:sldLayoutId id="2147485138" r:id="rId30"/>
    <p:sldLayoutId id="2147485140" r:id="rId31"/>
    <p:sldLayoutId id="2147485143" r:id="rId32"/>
    <p:sldLayoutId id="2147485144" r:id="rId33"/>
    <p:sldLayoutId id="2147485145" r:id="rId34"/>
    <p:sldLayoutId id="2147485146" r:id="rId35"/>
    <p:sldLayoutId id="2147485148" r:id="rId36"/>
    <p:sldLayoutId id="2147485150" r:id="rId37"/>
    <p:sldLayoutId id="2147485151" r:id="rId38"/>
    <p:sldLayoutId id="2147485152" r:id="rId39"/>
    <p:sldLayoutId id="2147485105" r:id="rId40"/>
    <p:sldLayoutId id="2147485154" r:id="rId41"/>
    <p:sldLayoutId id="2147485155" r:id="rId42"/>
    <p:sldLayoutId id="2147485212" r:id="rId43"/>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15 -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9.tm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41.xml"/><Relationship Id="rId4" Type="http://schemas.openxmlformats.org/officeDocument/2006/relationships/slide" Target="slide4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slide" Target="slide43.xml"/><Relationship Id="rId4" Type="http://schemas.openxmlformats.org/officeDocument/2006/relationships/image" Target="../media/image12.tmp"/></Relationships>
</file>

<file path=ppt/slides/_rels/slide1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slide" Target="slide43.xml"/><Relationship Id="rId4" Type="http://schemas.openxmlformats.org/officeDocument/2006/relationships/slide" Target="slide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slide" Target="slide43.xml"/><Relationship Id="rId4" Type="http://schemas.openxmlformats.org/officeDocument/2006/relationships/slide" Target="slide45.xml"/></Relationships>
</file>

<file path=ppt/slides/_rels/slide22.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slide" Target="slide43.xml"/><Relationship Id="rId4" Type="http://schemas.openxmlformats.org/officeDocument/2006/relationships/slide" Target="slide46.xml"/></Relationships>
</file>

<file path=ppt/slides/_rels/slide23.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slide" Target="slide43.xml"/><Relationship Id="rId4" Type="http://schemas.openxmlformats.org/officeDocument/2006/relationships/slide" Target="slide47.xml"/></Relationships>
</file>

<file path=ppt/slides/_rels/slide25.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3.jpg"/><Relationship Id="rId5" Type="http://schemas.openxmlformats.org/officeDocument/2006/relationships/image" Target="../media/image22.w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slide" Target="slide43.xml"/><Relationship Id="rId4" Type="http://schemas.openxmlformats.org/officeDocument/2006/relationships/slide" Target="slide48.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slide" Target="slide4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4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0.xml"/><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41.xml"/><Relationship Id="rId1" Type="http://schemas.openxmlformats.org/officeDocument/2006/relationships/slideLayout" Target="../slideLayouts/slideLayout43.xml"/><Relationship Id="rId4" Type="http://schemas.openxmlformats.org/officeDocument/2006/relationships/slide" Target="slide4.xml"/></Relationships>
</file>

<file path=ppt/slides/_rels/slide4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2.xml"/><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43.xml"/><Relationship Id="rId1" Type="http://schemas.openxmlformats.org/officeDocument/2006/relationships/slideLayout" Target="../slideLayouts/slideLayout43.xml"/><Relationship Id="rId4" Type="http://schemas.openxmlformats.org/officeDocument/2006/relationships/slide" Target="slide16.xml"/></Relationships>
</file>

<file path=ppt/slides/_rels/slide4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4.xml"/><Relationship Id="rId1" Type="http://schemas.openxmlformats.org/officeDocument/2006/relationships/slideLayout" Target="../slideLayouts/slideLayout43.xml"/><Relationship Id="rId4" Type="http://schemas.openxmlformats.org/officeDocument/2006/relationships/slide" Target="slide16.xml"/></Relationships>
</file>

<file path=ppt/slides/_rels/slide4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5.xml"/><Relationship Id="rId1" Type="http://schemas.openxmlformats.org/officeDocument/2006/relationships/slideLayout" Target="../slideLayouts/slideLayout43.xml"/><Relationship Id="rId4" Type="http://schemas.openxmlformats.org/officeDocument/2006/relationships/slide" Target="slide16.xml"/></Relationships>
</file>

<file path=ppt/slides/_rels/slide4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46.xml"/><Relationship Id="rId1" Type="http://schemas.openxmlformats.org/officeDocument/2006/relationships/slideLayout" Target="../slideLayouts/slideLayout43.xml"/><Relationship Id="rId4" Type="http://schemas.openxmlformats.org/officeDocument/2006/relationships/slide" Target="slide16.xml"/></Relationships>
</file>

<file path=ppt/slides/_rels/slide4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47.xml"/><Relationship Id="rId1" Type="http://schemas.openxmlformats.org/officeDocument/2006/relationships/slideLayout" Target="../slideLayouts/slideLayout43.xml"/><Relationship Id="rId4" Type="http://schemas.openxmlformats.org/officeDocument/2006/relationships/slide" Target="slide16.xml"/></Relationships>
</file>

<file path=ppt/slides/_rels/slide4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48.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The Flexible Budget </a:t>
            </a:r>
            <a:r>
              <a:rPr lang="en-US" altLang="en-US" sz="1000" b="0" dirty="0">
                <a:ea typeface="ＭＳ Ｐゴシック" panose="020B0600070205080204" pitchFamily="34" charset="-128"/>
              </a:rPr>
              <a:t>2</a:t>
            </a:r>
            <a:endParaRPr lang="en-IN" sz="1000" b="0" dirty="0"/>
          </a:p>
        </p:txBody>
      </p:sp>
      <p:sp>
        <p:nvSpPr>
          <p:cNvPr id="3" name="Content Placeholder 2"/>
          <p:cNvSpPr>
            <a:spLocks noGrp="1"/>
          </p:cNvSpPr>
          <p:nvPr>
            <p:ph idx="1"/>
          </p:nvPr>
        </p:nvSpPr>
        <p:spPr>
          <a:xfrm>
            <a:off x="457200" y="1252537"/>
            <a:ext cx="8229600" cy="652463"/>
          </a:xfrm>
        </p:spPr>
        <p:txBody>
          <a:bodyPr/>
          <a:lstStyle/>
          <a:p>
            <a:pPr marL="0" indent="0" eaLnBrk="1" hangingPunct="1">
              <a:buNone/>
              <a:defRPr/>
            </a:pPr>
            <a:r>
              <a:rPr lang="en-IN" altLang="en-US" sz="1800" dirty="0"/>
              <a:t>Consider the following partial performance report for the hull manufacturing department of Cruisers Inc. for the month of March:</a:t>
            </a:r>
            <a:endParaRPr lang="en-US" altLang="en-US" sz="1800" dirty="0"/>
          </a:p>
        </p:txBody>
      </p:sp>
      <p:graphicFrame>
        <p:nvGraphicFramePr>
          <p:cNvPr id="8" name="Table 7"/>
          <p:cNvGraphicFramePr>
            <a:graphicFrameLocks noGrp="1"/>
          </p:cNvGraphicFramePr>
          <p:nvPr>
            <p:extLst>
              <p:ext uri="{D42A27DB-BD31-4B8C-83A1-F6EECF244321}">
                <p14:modId xmlns:p14="http://schemas.microsoft.com/office/powerpoint/2010/main" val="2047893695"/>
              </p:ext>
            </p:extLst>
          </p:nvPr>
        </p:nvGraphicFramePr>
        <p:xfrm>
          <a:off x="533400" y="1905000"/>
          <a:ext cx="8229600" cy="229108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1968582553"/>
                    </a:ext>
                  </a:extLst>
                </a:gridCol>
                <a:gridCol w="1752600">
                  <a:extLst>
                    <a:ext uri="{9D8B030D-6E8A-4147-A177-3AD203B41FA5}">
                      <a16:colId xmlns:a16="http://schemas.microsoft.com/office/drawing/2014/main" val="337294581"/>
                    </a:ext>
                  </a:extLst>
                </a:gridCol>
                <a:gridCol w="1219200">
                  <a:extLst>
                    <a:ext uri="{9D8B030D-6E8A-4147-A177-3AD203B41FA5}">
                      <a16:colId xmlns:a16="http://schemas.microsoft.com/office/drawing/2014/main" val="1738349260"/>
                    </a:ext>
                  </a:extLst>
                </a:gridCol>
                <a:gridCol w="1066800">
                  <a:extLst>
                    <a:ext uri="{9D8B030D-6E8A-4147-A177-3AD203B41FA5}">
                      <a16:colId xmlns:a16="http://schemas.microsoft.com/office/drawing/2014/main" val="357095524"/>
                    </a:ext>
                  </a:extLst>
                </a:gridCol>
                <a:gridCol w="2209800">
                  <a:extLst>
                    <a:ext uri="{9D8B030D-6E8A-4147-A177-3AD203B41FA5}">
                      <a16:colId xmlns:a16="http://schemas.microsoft.com/office/drawing/2014/main" val="3102661957"/>
                    </a:ext>
                  </a:extLst>
                </a:gridCol>
              </a:tblGrid>
              <a:tr h="228600">
                <a:tc>
                  <a:txBody>
                    <a:bodyPr/>
                    <a:lstStyle/>
                    <a:p>
                      <a:r>
                        <a:rPr lang="en-IN" sz="1600" b="1" i="0" u="none" strike="noStrike" kern="1200" baseline="0" dirty="0" smtClean="0">
                          <a:solidFill>
                            <a:schemeClr val="tx1"/>
                          </a:solidFill>
                          <a:latin typeface="+mn-lt"/>
                          <a:ea typeface="+mn-ea"/>
                          <a:cs typeface="+mn-cs"/>
                        </a:rPr>
                        <a:t>Activity </a:t>
                      </a:r>
                      <a:endParaRPr lang="en-IN" sz="1600"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600" b="1" i="0" u="none" strike="noStrike" kern="1200" baseline="0" dirty="0" smtClean="0">
                          <a:solidFill>
                            <a:schemeClr val="tx1"/>
                          </a:solidFill>
                          <a:latin typeface="+mn-lt"/>
                          <a:ea typeface="+mn-ea"/>
                          <a:cs typeface="+mn-cs"/>
                        </a:rPr>
                        <a:t>Budget Allowance </a:t>
                      </a:r>
                      <a:endParaRPr lang="en-IN" sz="1600"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600" b="1" i="0" u="none" strike="noStrike" kern="1200" baseline="0" dirty="0" smtClean="0">
                          <a:solidFill>
                            <a:schemeClr val="tx1"/>
                          </a:solidFill>
                          <a:latin typeface="+mn-lt"/>
                          <a:ea typeface="+mn-ea"/>
                          <a:cs typeface="+mn-cs"/>
                        </a:rPr>
                        <a:t>Actual  Cost </a:t>
                      </a:r>
                      <a:endParaRPr lang="en-IN" sz="1600"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600" b="1" i="0" u="none" strike="noStrike" kern="1200" baseline="0" dirty="0" smtClean="0">
                          <a:solidFill>
                            <a:schemeClr val="tx1"/>
                          </a:solidFill>
                          <a:latin typeface="+mn-lt"/>
                          <a:ea typeface="+mn-ea"/>
                          <a:cs typeface="+mn-cs"/>
                        </a:rPr>
                        <a:t>Variance </a:t>
                      </a:r>
                      <a:endParaRPr lang="en-IN" sz="1600"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600" b="1" i="0" u="none" strike="noStrike" kern="1200" baseline="0" dirty="0" smtClean="0">
                          <a:solidFill>
                            <a:schemeClr val="tx1"/>
                          </a:solidFill>
                          <a:latin typeface="+mn-lt"/>
                          <a:ea typeface="+mn-ea"/>
                          <a:cs typeface="+mn-cs"/>
                        </a:rPr>
                        <a:t>Explanation </a:t>
                      </a:r>
                      <a:endParaRPr lang="en-IN" sz="1600"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7890276"/>
                  </a:ext>
                </a:extLst>
              </a:tr>
              <a:tr h="121920">
                <a:tc>
                  <a:txBody>
                    <a:bodyPr/>
                    <a:lstStyle/>
                    <a:p>
                      <a:r>
                        <a:rPr lang="en-IN" sz="1600" b="0" i="0" u="none" strike="noStrike" kern="1200" baseline="0" dirty="0" smtClean="0">
                          <a:solidFill>
                            <a:schemeClr val="dk1"/>
                          </a:solidFill>
                          <a:latin typeface="+mn-lt"/>
                          <a:ea typeface="+mn-ea"/>
                          <a:cs typeface="+mn-cs"/>
                        </a:rPr>
                        <a:t>Raw materials </a:t>
                      </a:r>
                      <a:endParaRPr lang="en-IN"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$ 54,936 </a:t>
                      </a:r>
                      <a:endParaRPr lang="en-IN"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$ 46,125 </a:t>
                      </a:r>
                      <a:endParaRPr lang="en-IN"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$ 8,811 F </a:t>
                      </a:r>
                      <a:endParaRPr lang="en-IN"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IN" sz="1600" b="0" i="0" u="none" strike="noStrike" kern="1200" baseline="0" dirty="0" smtClean="0">
                          <a:solidFill>
                            <a:schemeClr val="dk1"/>
                          </a:solidFill>
                          <a:latin typeface="+mn-lt"/>
                          <a:ea typeface="+mn-ea"/>
                          <a:cs typeface="+mn-cs"/>
                        </a:rPr>
                        <a:t>Produced fewer boats than planned. </a:t>
                      </a:r>
                      <a:endParaRPr lang="en-IN" sz="16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1357100"/>
                  </a:ext>
                </a:extLst>
              </a:tr>
              <a:tr h="0">
                <a:tc>
                  <a:txBody>
                    <a:bodyPr/>
                    <a:lstStyle/>
                    <a:p>
                      <a:r>
                        <a:rPr lang="en-IN" sz="1600" b="0" i="0" u="none" strike="noStrike" kern="1200" baseline="0" dirty="0" smtClean="0">
                          <a:solidFill>
                            <a:schemeClr val="dk1"/>
                          </a:solidFill>
                          <a:latin typeface="+mn-lt"/>
                          <a:ea typeface="+mn-ea"/>
                          <a:cs typeface="+mn-cs"/>
                        </a:rPr>
                        <a:t>Direct </a:t>
                      </a:r>
                      <a:r>
                        <a:rPr lang="en-IN" sz="1600" b="0" i="0" u="none" strike="noStrike" kern="1200" baseline="0" dirty="0" err="1" smtClean="0">
                          <a:solidFill>
                            <a:schemeClr val="dk1"/>
                          </a:solidFill>
                          <a:latin typeface="+mn-lt"/>
                          <a:ea typeface="+mn-ea"/>
                          <a:cs typeface="+mn-cs"/>
                        </a:rPr>
                        <a:t>labor</a:t>
                      </a:r>
                      <a:r>
                        <a:rPr lang="en-IN" sz="1600" b="0" i="0" u="none" strike="noStrike" kern="1200" baseline="0" dirty="0" smtClean="0">
                          <a:solidFill>
                            <a:schemeClr val="dk1"/>
                          </a:solidFill>
                          <a:latin typeface="+mn-lt"/>
                          <a:ea typeface="+mn-ea"/>
                          <a:cs typeface="+mn-cs"/>
                        </a:rPr>
                        <a:t>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39,936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32,893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7,043 F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600" b="0" i="0" u="none" strike="noStrike" kern="1200" baseline="0" dirty="0" smtClean="0">
                          <a:solidFill>
                            <a:schemeClr val="dk1"/>
                          </a:solidFill>
                          <a:latin typeface="+mn-lt"/>
                          <a:ea typeface="+mn-ea"/>
                          <a:cs typeface="+mn-cs"/>
                        </a:rPr>
                        <a:t>Same as above.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8614301"/>
                  </a:ext>
                </a:extLst>
              </a:tr>
              <a:tr h="137160">
                <a:tc>
                  <a:txBody>
                    <a:bodyPr/>
                    <a:lstStyle/>
                    <a:p>
                      <a:r>
                        <a:rPr lang="en-IN" sz="1600" b="0" i="0" u="none" strike="noStrike" kern="1200" baseline="0" dirty="0" smtClean="0">
                          <a:solidFill>
                            <a:schemeClr val="dk1"/>
                          </a:solidFill>
                          <a:latin typeface="+mn-lt"/>
                          <a:ea typeface="+mn-ea"/>
                          <a:cs typeface="+mn-cs"/>
                        </a:rPr>
                        <a:t>Variable overhead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9,984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8,128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none" strike="noStrike" kern="1200" baseline="0" dirty="0" smtClean="0">
                          <a:solidFill>
                            <a:schemeClr val="dk1"/>
                          </a:solidFill>
                          <a:latin typeface="+mn-lt"/>
                          <a:ea typeface="+mn-ea"/>
                          <a:cs typeface="+mn-cs"/>
                        </a:rPr>
                        <a:t>1,856 F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600" b="0" i="0" u="none" strike="noStrike" kern="1200" baseline="0" dirty="0" smtClean="0">
                          <a:solidFill>
                            <a:schemeClr val="dk1"/>
                          </a:solidFill>
                          <a:latin typeface="+mn-lt"/>
                          <a:ea typeface="+mn-ea"/>
                          <a:cs typeface="+mn-cs"/>
                        </a:rPr>
                        <a:t>Same as above.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51339673"/>
                  </a:ext>
                </a:extLst>
              </a:tr>
              <a:tr h="182880">
                <a:tc>
                  <a:txBody>
                    <a:bodyPr/>
                    <a:lstStyle/>
                    <a:p>
                      <a:r>
                        <a:rPr lang="en-IN" sz="1600" b="0" i="0" u="none" strike="noStrike" kern="1200" baseline="0" dirty="0" smtClean="0">
                          <a:solidFill>
                            <a:schemeClr val="dk1"/>
                          </a:solidFill>
                          <a:latin typeface="+mn-lt"/>
                          <a:ea typeface="+mn-ea"/>
                          <a:cs typeface="+mn-cs"/>
                        </a:rPr>
                        <a:t>Fixed overhead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sng" strike="noStrike" kern="1200" baseline="0" dirty="0" smtClean="0">
                          <a:solidFill>
                            <a:schemeClr val="dk1"/>
                          </a:solidFill>
                          <a:latin typeface="+mn-lt"/>
                          <a:ea typeface="+mn-ea"/>
                          <a:cs typeface="+mn-cs"/>
                        </a:rPr>
                        <a:t>     36,720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sng" strike="noStrike" kern="1200" baseline="0" dirty="0" smtClean="0">
                          <a:solidFill>
                            <a:schemeClr val="dk1"/>
                          </a:solidFill>
                          <a:latin typeface="+mn-lt"/>
                          <a:ea typeface="+mn-ea"/>
                          <a:cs typeface="+mn-cs"/>
                        </a:rPr>
                        <a:t>     37,320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b="0" i="0" u="sng" strike="noStrike" kern="1200" baseline="0" dirty="0" smtClean="0">
                          <a:solidFill>
                            <a:schemeClr val="dk1"/>
                          </a:solidFill>
                          <a:latin typeface="+mn-lt"/>
                          <a:ea typeface="+mn-ea"/>
                          <a:cs typeface="+mn-cs"/>
                        </a:rPr>
                        <a:t>   600 </a:t>
                      </a:r>
                      <a:r>
                        <a:rPr lang="en-IN" sz="1600" b="0" i="0" u="none" strike="noStrike" kern="1200" baseline="0" dirty="0" smtClean="0">
                          <a:solidFill>
                            <a:schemeClr val="dk1"/>
                          </a:solidFill>
                          <a:latin typeface="+mn-lt"/>
                          <a:ea typeface="+mn-ea"/>
                          <a:cs typeface="+mn-cs"/>
                        </a:rPr>
                        <a:t>U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600" b="0" i="0" u="none" strike="noStrike" kern="1200" baseline="0" dirty="0" smtClean="0">
                          <a:solidFill>
                            <a:schemeClr val="dk1"/>
                          </a:solidFill>
                          <a:latin typeface="+mn-lt"/>
                          <a:ea typeface="+mn-ea"/>
                          <a:cs typeface="+mn-cs"/>
                        </a:rPr>
                        <a:t>Immaterial.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68478669"/>
                  </a:ext>
                </a:extLst>
              </a:tr>
              <a:tr h="370840">
                <a:tc>
                  <a:txBody>
                    <a:bodyPr/>
                    <a:lstStyle/>
                    <a:p>
                      <a:r>
                        <a:rPr lang="en-IN" sz="1600" b="0" i="0" u="none" strike="noStrike" kern="1200" baseline="0" dirty="0" smtClean="0">
                          <a:solidFill>
                            <a:schemeClr val="dk1"/>
                          </a:solidFill>
                          <a:latin typeface="+mn-lt"/>
                          <a:ea typeface="+mn-ea"/>
                          <a:cs typeface="+mn-cs"/>
                        </a:rPr>
                        <a:t>Total </a:t>
                      </a:r>
                      <a:endParaRPr lang="en-IN"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u="dbl" baseline="0" dirty="0" smtClean="0"/>
                        <a:t>$ 141,576</a:t>
                      </a:r>
                      <a:endParaRPr lang="en-IN" sz="16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u="dbl" baseline="0" dirty="0" smtClean="0"/>
                        <a:t>$ 124,466</a:t>
                      </a:r>
                      <a:endParaRPr lang="en-IN" sz="16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600" u="dbl" baseline="0" dirty="0" smtClean="0"/>
                        <a:t>$ 17,110</a:t>
                      </a:r>
                      <a:r>
                        <a:rPr lang="en-IN" sz="1600" u="none" baseline="0" dirty="0" smtClean="0"/>
                        <a:t> F</a:t>
                      </a:r>
                      <a:endParaRPr lang="en-IN" sz="1600" u="none"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600" dirty="0" smtClean="0">
                          <a:solidFill>
                            <a:schemeClr val="bg1"/>
                          </a:solidFill>
                        </a:rPr>
                        <a:t>Blank</a:t>
                      </a:r>
                      <a:endParaRPr lang="en-IN" sz="16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99048161"/>
                  </a:ext>
                </a:extLst>
              </a:tr>
            </a:tbl>
          </a:graphicData>
        </a:graphic>
      </p:graphicFrame>
      <p:sp>
        <p:nvSpPr>
          <p:cNvPr id="5" name="Content Placeholder 4"/>
          <p:cNvSpPr>
            <a:spLocks noGrp="1"/>
          </p:cNvSpPr>
          <p:nvPr>
            <p:ph sz="quarter" idx="14"/>
          </p:nvPr>
        </p:nvSpPr>
        <p:spPr>
          <a:xfrm>
            <a:off x="457200" y="4267200"/>
            <a:ext cx="8229600" cy="381000"/>
          </a:xfrm>
        </p:spPr>
        <p:txBody>
          <a:bodyPr/>
          <a:lstStyle/>
          <a:p>
            <a:pPr marL="0" indent="0">
              <a:buNone/>
            </a:pPr>
            <a:r>
              <a:rPr lang="en-IN" altLang="en-US" sz="1800" dirty="0"/>
              <a:t>A flexible budget can be prepared for any level of activity, as illustrated here:</a:t>
            </a:r>
            <a:endParaRPr lang="en-US" altLang="en-US" sz="1800" dirty="0"/>
          </a:p>
        </p:txBody>
      </p:sp>
      <p:pic>
        <p:nvPicPr>
          <p:cNvPr id="6" name="Picture 5" descr="Flexible budget allowance table for 100, 120, and 140 hulls from page 568 of the textbook.">
            <a:extLst>
              <a:ext uri="{FF2B5EF4-FFF2-40B4-BE49-F238E27FC236}">
                <a16:creationId xmlns:a16="http://schemas.microsoft.com/office/drawing/2014/main" id="{8C872B45-235B-42D2-826C-E35AE3C16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4724400"/>
            <a:ext cx="5038016" cy="1488303"/>
          </a:xfrm>
          <a:prstGeom prst="rect">
            <a:avLst/>
          </a:prstGeom>
        </p:spPr>
      </p:pic>
      <p:sp>
        <p:nvSpPr>
          <p:cNvPr id="4" name="Content Placeholder 3"/>
          <p:cNvSpPr>
            <a:spLocks noGrp="1"/>
          </p:cNvSpPr>
          <p:nvPr>
            <p:ph sz="quarter" idx="13"/>
          </p:nvPr>
        </p:nvSpPr>
        <p:spPr>
          <a:xfrm>
            <a:off x="457200" y="6212392"/>
            <a:ext cx="7086600" cy="260228"/>
          </a:xfrm>
        </p:spPr>
        <p:txBody>
          <a:bodyPr/>
          <a:lstStyle/>
          <a:p>
            <a:pPr>
              <a:defRPr/>
            </a:pPr>
            <a:r>
              <a:rPr lang="en-US" altLang="en-US" b="1" dirty="0"/>
              <a:t>Learning Objective 15-3: Construct a flexible budget and describe how it is used.</a:t>
            </a:r>
          </a:p>
        </p:txBody>
      </p:sp>
    </p:spTree>
    <p:extLst>
      <p:ext uri="{BB962C8B-B14F-4D97-AF65-F5344CB8AC3E}">
        <p14:creationId xmlns:p14="http://schemas.microsoft.com/office/powerpoint/2010/main" val="800784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6492"/>
            <a:ext cx="8229600" cy="718967"/>
          </a:xfrm>
        </p:spPr>
        <p:txBody>
          <a:bodyPr/>
          <a:lstStyle/>
          <a:p>
            <a:r>
              <a:rPr lang="en-US" altLang="en-US" dirty="0">
                <a:ea typeface="ＭＳ Ｐゴシック" panose="020B0600070205080204" pitchFamily="34" charset="-128"/>
              </a:rPr>
              <a:t>The Flexible Budget </a:t>
            </a:r>
            <a:r>
              <a:rPr lang="en-US" altLang="en-US" sz="1000" b="0" dirty="0">
                <a:ea typeface="ＭＳ Ｐゴシック" panose="020B0600070205080204" pitchFamily="34" charset="-128"/>
              </a:rPr>
              <a:t>3</a:t>
            </a:r>
            <a:endParaRPr lang="en-IN" sz="1000" b="0" dirty="0"/>
          </a:p>
        </p:txBody>
      </p:sp>
      <p:sp>
        <p:nvSpPr>
          <p:cNvPr id="7" name="Content Placeholder 6"/>
          <p:cNvSpPr>
            <a:spLocks noGrp="1"/>
          </p:cNvSpPr>
          <p:nvPr>
            <p:ph idx="1"/>
          </p:nvPr>
        </p:nvSpPr>
        <p:spPr>
          <a:xfrm>
            <a:off x="457200" y="1481137"/>
            <a:ext cx="8610600" cy="804863"/>
          </a:xfrm>
        </p:spPr>
        <p:txBody>
          <a:bodyPr/>
          <a:lstStyle/>
          <a:p>
            <a:pPr marL="0" indent="0" eaLnBrk="1" hangingPunct="1">
              <a:buNone/>
              <a:defRPr/>
            </a:pPr>
            <a:r>
              <a:rPr lang="en-IN" altLang="en-US" sz="2400" dirty="0"/>
              <a:t>The performance report using the flexible budget approach would look like this:</a:t>
            </a:r>
            <a:endParaRPr lang="en-US" alt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1655435587"/>
              </p:ext>
            </p:extLst>
          </p:nvPr>
        </p:nvGraphicFramePr>
        <p:xfrm>
          <a:off x="533400" y="2575560"/>
          <a:ext cx="8229600" cy="221996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1968582553"/>
                    </a:ext>
                  </a:extLst>
                </a:gridCol>
                <a:gridCol w="2133600">
                  <a:extLst>
                    <a:ext uri="{9D8B030D-6E8A-4147-A177-3AD203B41FA5}">
                      <a16:colId xmlns:a16="http://schemas.microsoft.com/office/drawing/2014/main" val="337294581"/>
                    </a:ext>
                  </a:extLst>
                </a:gridCol>
                <a:gridCol w="1447800">
                  <a:extLst>
                    <a:ext uri="{9D8B030D-6E8A-4147-A177-3AD203B41FA5}">
                      <a16:colId xmlns:a16="http://schemas.microsoft.com/office/drawing/2014/main" val="1738349260"/>
                    </a:ext>
                  </a:extLst>
                </a:gridCol>
                <a:gridCol w="1021080">
                  <a:extLst>
                    <a:ext uri="{9D8B030D-6E8A-4147-A177-3AD203B41FA5}">
                      <a16:colId xmlns:a16="http://schemas.microsoft.com/office/drawing/2014/main" val="357095524"/>
                    </a:ext>
                  </a:extLst>
                </a:gridCol>
                <a:gridCol w="1645920">
                  <a:extLst>
                    <a:ext uri="{9D8B030D-6E8A-4147-A177-3AD203B41FA5}">
                      <a16:colId xmlns:a16="http://schemas.microsoft.com/office/drawing/2014/main" val="3102661957"/>
                    </a:ext>
                  </a:extLst>
                </a:gridCol>
              </a:tblGrid>
              <a:tr h="370840">
                <a:tc>
                  <a:txBody>
                    <a:bodyPr/>
                    <a:lstStyle/>
                    <a:p>
                      <a:r>
                        <a:rPr lang="en-IN" sz="1800" b="1" i="0" u="none" strike="noStrike" kern="1200" baseline="0" dirty="0" smtClean="0">
                          <a:solidFill>
                            <a:schemeClr val="tx1"/>
                          </a:solidFill>
                          <a:latin typeface="+mn-lt"/>
                          <a:ea typeface="+mn-ea"/>
                          <a:cs typeface="+mn-cs"/>
                        </a:rPr>
                        <a:t>Activity </a:t>
                      </a:r>
                      <a:endParaRPr lang="en-IN"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800" b="1" i="0" u="none" strike="noStrike" kern="1200" baseline="0" dirty="0" smtClean="0">
                          <a:solidFill>
                            <a:schemeClr val="tx1"/>
                          </a:solidFill>
                          <a:latin typeface="+mn-lt"/>
                          <a:ea typeface="+mn-ea"/>
                          <a:cs typeface="+mn-cs"/>
                        </a:rPr>
                        <a:t>Budget Allowance </a:t>
                      </a:r>
                      <a:endParaRPr lang="en-IN"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800" b="1" i="0" u="none" strike="noStrike" kern="1200" baseline="0" dirty="0" smtClean="0">
                          <a:solidFill>
                            <a:schemeClr val="tx1"/>
                          </a:solidFill>
                          <a:latin typeface="+mn-lt"/>
                          <a:ea typeface="+mn-ea"/>
                          <a:cs typeface="+mn-cs"/>
                        </a:rPr>
                        <a:t>Actual  Cost </a:t>
                      </a:r>
                      <a:endParaRPr lang="en-IN"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800" b="1" i="0" u="none" strike="noStrike" kern="1200" baseline="0" dirty="0" smtClean="0">
                          <a:solidFill>
                            <a:schemeClr val="tx1"/>
                          </a:solidFill>
                          <a:latin typeface="+mn-lt"/>
                          <a:ea typeface="+mn-ea"/>
                          <a:cs typeface="+mn-cs"/>
                        </a:rPr>
                        <a:t>Variance </a:t>
                      </a:r>
                      <a:endParaRPr lang="en-IN"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IN" sz="1800" b="1" i="0" u="none" strike="noStrike" kern="1200" baseline="0" dirty="0" smtClean="0">
                          <a:solidFill>
                            <a:schemeClr val="tx1"/>
                          </a:solidFill>
                          <a:latin typeface="+mn-lt"/>
                          <a:ea typeface="+mn-ea"/>
                          <a:cs typeface="+mn-cs"/>
                        </a:rPr>
                        <a:t>Explanation </a:t>
                      </a:r>
                      <a:endParaRPr lang="en-IN" b="1" dirty="0">
                        <a:solidFill>
                          <a:schemeClr val="tx1"/>
                        </a:solidFill>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7890276"/>
                  </a:ext>
                </a:extLst>
              </a:tr>
              <a:tr h="370840">
                <a:tc>
                  <a:txBody>
                    <a:bodyPr/>
                    <a:lstStyle/>
                    <a:p>
                      <a:r>
                        <a:rPr lang="en-IN" sz="1800" b="0" i="0" u="none" strike="noStrike" kern="1200" baseline="0" dirty="0" smtClean="0">
                          <a:solidFill>
                            <a:schemeClr val="dk1"/>
                          </a:solidFill>
                          <a:latin typeface="+mn-lt"/>
                          <a:ea typeface="+mn-ea"/>
                          <a:cs typeface="+mn-cs"/>
                        </a:rPr>
                        <a:t>Raw materials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$ 45,780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$ 46,125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$345 U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Immaterial.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41357100"/>
                  </a:ext>
                </a:extLst>
              </a:tr>
              <a:tr h="370840">
                <a:tc>
                  <a:txBody>
                    <a:bodyPr/>
                    <a:lstStyle/>
                    <a:p>
                      <a:r>
                        <a:rPr lang="en-IN" sz="1800" b="0" i="0" u="none" strike="noStrike" kern="1200" baseline="0" dirty="0" smtClean="0">
                          <a:solidFill>
                            <a:schemeClr val="dk1"/>
                          </a:solidFill>
                          <a:latin typeface="+mn-lt"/>
                          <a:ea typeface="+mn-ea"/>
                          <a:cs typeface="+mn-cs"/>
                        </a:rPr>
                        <a:t>Direct </a:t>
                      </a:r>
                      <a:r>
                        <a:rPr lang="en-IN" sz="1800" b="0" i="0" u="none" strike="noStrike" kern="1200" baseline="0" dirty="0" err="1" smtClean="0">
                          <a:solidFill>
                            <a:schemeClr val="dk1"/>
                          </a:solidFill>
                          <a:latin typeface="+mn-lt"/>
                          <a:ea typeface="+mn-ea"/>
                          <a:cs typeface="+mn-cs"/>
                        </a:rPr>
                        <a:t>labor</a:t>
                      </a:r>
                      <a:r>
                        <a:rPr lang="en-IN" sz="1800" b="0" i="0" u="none" strike="noStrike" kern="1200" baseline="0" dirty="0" smtClean="0">
                          <a:solidFill>
                            <a:schemeClr val="dk1"/>
                          </a:solidFill>
                          <a:latin typeface="+mn-lt"/>
                          <a:ea typeface="+mn-ea"/>
                          <a:cs typeface="+mn-cs"/>
                        </a:rPr>
                        <a:t>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33,280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32,893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387 F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Immaterial.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8614301"/>
                  </a:ext>
                </a:extLst>
              </a:tr>
              <a:tr h="370840">
                <a:tc>
                  <a:txBody>
                    <a:bodyPr/>
                    <a:lstStyle/>
                    <a:p>
                      <a:r>
                        <a:rPr lang="en-IN" sz="1800" b="0" i="0" u="none" strike="noStrike" kern="1200" baseline="0" dirty="0" smtClean="0">
                          <a:solidFill>
                            <a:schemeClr val="dk1"/>
                          </a:solidFill>
                          <a:latin typeface="+mn-lt"/>
                          <a:ea typeface="+mn-ea"/>
                          <a:cs typeface="+mn-cs"/>
                        </a:rPr>
                        <a:t>Variable overhead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8,320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8,128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192 F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Immaterial.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51339673"/>
                  </a:ext>
                </a:extLst>
              </a:tr>
              <a:tr h="360680">
                <a:tc>
                  <a:txBody>
                    <a:bodyPr/>
                    <a:lstStyle/>
                    <a:p>
                      <a:r>
                        <a:rPr lang="en-IN" sz="1800" b="0" i="0" u="none" strike="noStrike" kern="1200" baseline="0" dirty="0" smtClean="0">
                          <a:solidFill>
                            <a:schemeClr val="dk1"/>
                          </a:solidFill>
                          <a:latin typeface="+mn-lt"/>
                          <a:ea typeface="+mn-ea"/>
                          <a:cs typeface="+mn-cs"/>
                        </a:rPr>
                        <a:t>Fixed overhead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36,720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37,320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600 </a:t>
                      </a:r>
                      <a:r>
                        <a:rPr lang="en-IN" sz="1800" b="0" i="0" u="none" strike="noStrike" kern="1200" baseline="0" dirty="0" smtClean="0">
                          <a:solidFill>
                            <a:schemeClr val="dk1"/>
                          </a:solidFill>
                          <a:latin typeface="+mn-lt"/>
                          <a:ea typeface="+mn-ea"/>
                          <a:cs typeface="+mn-cs"/>
                        </a:rPr>
                        <a:t>U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sz="1800" b="0" i="0" u="none" strike="noStrike" kern="1200" baseline="0" dirty="0" smtClean="0">
                          <a:solidFill>
                            <a:schemeClr val="dk1"/>
                          </a:solidFill>
                          <a:latin typeface="+mn-lt"/>
                          <a:ea typeface="+mn-ea"/>
                          <a:cs typeface="+mn-cs"/>
                        </a:rPr>
                        <a:t>Immaterial.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68478669"/>
                  </a:ext>
                </a:extLst>
              </a:tr>
              <a:tr h="370840">
                <a:tc>
                  <a:txBody>
                    <a:bodyPr/>
                    <a:lstStyle/>
                    <a:p>
                      <a:r>
                        <a:rPr lang="en-IN" sz="1800" b="0" i="0" u="none" strike="noStrike" kern="1200" baseline="0" dirty="0" smtClean="0">
                          <a:solidFill>
                            <a:schemeClr val="dk1"/>
                          </a:solidFill>
                          <a:latin typeface="+mn-lt"/>
                          <a:ea typeface="+mn-ea"/>
                          <a:cs typeface="+mn-cs"/>
                        </a:rPr>
                        <a:t>Total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$ 124,100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$ 124,466</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$ 366</a:t>
                      </a:r>
                      <a:r>
                        <a:rPr lang="en-IN" u="none" baseline="0" dirty="0" smtClean="0"/>
                        <a:t> U</a:t>
                      </a:r>
                      <a:endParaRPr lang="en-IN" u="none"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IN" dirty="0" smtClean="0">
                          <a:solidFill>
                            <a:schemeClr val="bg1"/>
                          </a:solidFill>
                        </a:rPr>
                        <a:t>Blank</a:t>
                      </a:r>
                      <a:endParaRPr lang="en-IN"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99048161"/>
                  </a:ext>
                </a:extLst>
              </a:tr>
            </a:tbl>
          </a:graphicData>
        </a:graphic>
      </p:graphicFrame>
      <p:sp>
        <p:nvSpPr>
          <p:cNvPr id="5" name="Content Placeholder 4"/>
          <p:cNvSpPr>
            <a:spLocks noGrp="1"/>
          </p:cNvSpPr>
          <p:nvPr>
            <p:ph sz="quarter" idx="13"/>
          </p:nvPr>
        </p:nvSpPr>
        <p:spPr/>
        <p:txBody>
          <a:bodyPr/>
          <a:lstStyle/>
          <a:p>
            <a:pPr>
              <a:defRPr/>
            </a:pPr>
            <a:r>
              <a:rPr lang="en-US" altLang="en-US" b="1" dirty="0"/>
              <a:t>Learning Objective 15-3: Construct a flexible budget and describe how it is used.</a:t>
            </a:r>
          </a:p>
        </p:txBody>
      </p:sp>
    </p:spTree>
    <p:extLst>
      <p:ext uri="{BB962C8B-B14F-4D97-AF65-F5344CB8AC3E}">
        <p14:creationId xmlns:p14="http://schemas.microsoft.com/office/powerpoint/2010/main" val="103936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ＭＳ Ｐゴシック" panose="020B0600070205080204" pitchFamily="34" charset="-128"/>
              </a:rPr>
              <a:t>Variable Cost Variances </a:t>
            </a:r>
            <a:r>
              <a:rPr lang="en-US" altLang="en-US" sz="1000" b="0" dirty="0">
                <a:ea typeface="ＭＳ Ｐゴシック" panose="020B0600070205080204" pitchFamily="34" charset="-128"/>
              </a:rPr>
              <a:t>1</a:t>
            </a:r>
            <a:endParaRPr lang="en-IN" sz="1000" b="0" dirty="0"/>
          </a:p>
        </p:txBody>
      </p:sp>
      <p:sp>
        <p:nvSpPr>
          <p:cNvPr id="6" name="Content Placeholder 5"/>
          <p:cNvSpPr>
            <a:spLocks noGrp="1"/>
          </p:cNvSpPr>
          <p:nvPr>
            <p:ph idx="1"/>
          </p:nvPr>
        </p:nvSpPr>
        <p:spPr>
          <a:xfrm>
            <a:off x="457200" y="1481137"/>
            <a:ext cx="8229600" cy="2025649"/>
          </a:xfrm>
        </p:spPr>
        <p:txBody>
          <a:bodyPr/>
          <a:lstStyle/>
          <a:p>
            <a:pPr marL="0" indent="0">
              <a:buNone/>
            </a:pPr>
            <a:r>
              <a:rPr lang="en-US" altLang="en-US" sz="2400" b="1" dirty="0">
                <a:solidFill>
                  <a:schemeClr val="accent1">
                    <a:lumMod val="50000"/>
                  </a:schemeClr>
                </a:solidFill>
              </a:rPr>
              <a:t>Budget Variance:</a:t>
            </a:r>
          </a:p>
          <a:p>
            <a:pPr marL="291600" indent="-291600">
              <a:spcBef>
                <a:spcPts val="500"/>
              </a:spcBef>
            </a:pPr>
            <a:r>
              <a:rPr lang="en-IN" sz="2200" dirty="0">
                <a:solidFill>
                  <a:schemeClr val="accent5">
                    <a:lumMod val="25000"/>
                  </a:schemeClr>
                </a:solidFill>
              </a:rPr>
              <a:t>The total variance for any particular cost component.</a:t>
            </a:r>
          </a:p>
          <a:p>
            <a:pPr marL="291600" indent="-291600">
              <a:spcBef>
                <a:spcPts val="500"/>
              </a:spcBef>
              <a:defRPr/>
            </a:pPr>
            <a:r>
              <a:rPr lang="en-IN" sz="2200" dirty="0">
                <a:solidFill>
                  <a:schemeClr val="accent5">
                    <a:lumMod val="25000"/>
                  </a:schemeClr>
                </a:solidFill>
              </a:rPr>
              <a:t>Represents the difference between actual cost and standard cost.</a:t>
            </a:r>
            <a:endParaRPr lang="en-US" sz="2200" dirty="0">
              <a:solidFill>
                <a:schemeClr val="accent5">
                  <a:lumMod val="25000"/>
                </a:schemeClr>
              </a:solidFill>
            </a:endParaRPr>
          </a:p>
          <a:p>
            <a:pPr marL="291600" indent="-291600">
              <a:spcBef>
                <a:spcPts val="500"/>
              </a:spcBef>
            </a:pPr>
            <a:r>
              <a:rPr lang="en-US" sz="2200" dirty="0">
                <a:solidFill>
                  <a:schemeClr val="accent5">
                    <a:lumMod val="25000"/>
                  </a:schemeClr>
                </a:solidFill>
              </a:rPr>
              <a:t>Caused by two factors: </a:t>
            </a:r>
            <a:r>
              <a:rPr lang="en-IN" sz="2200" dirty="0">
                <a:solidFill>
                  <a:schemeClr val="accent5">
                    <a:lumMod val="25000"/>
                  </a:schemeClr>
                </a:solidFill>
              </a:rPr>
              <a:t>Cost per unit of input variance and quantity variance.</a:t>
            </a:r>
          </a:p>
        </p:txBody>
      </p:sp>
      <p:sp>
        <p:nvSpPr>
          <p:cNvPr id="10" name="Content Placeholder 9"/>
          <p:cNvSpPr>
            <a:spLocks noGrp="1"/>
          </p:cNvSpPr>
          <p:nvPr>
            <p:ph idx="15"/>
          </p:nvPr>
        </p:nvSpPr>
        <p:spPr>
          <a:xfrm>
            <a:off x="457200" y="3659187"/>
            <a:ext cx="8229600" cy="912813"/>
          </a:xfrm>
        </p:spPr>
        <p:txBody>
          <a:bodyPr/>
          <a:lstStyle/>
          <a:p>
            <a:pPr marL="0" indent="0">
              <a:spcAft>
                <a:spcPts val="500"/>
              </a:spcAft>
              <a:buNone/>
            </a:pPr>
            <a:r>
              <a:rPr lang="en-US" altLang="en-US" sz="2000" b="1" dirty="0"/>
              <a:t>Cost per Unit of Input Variance</a:t>
            </a:r>
          </a:p>
          <a:p>
            <a:pPr marL="0" indent="0">
              <a:buNone/>
            </a:pPr>
            <a:r>
              <a:rPr lang="en-US" altLang="en-US" sz="2000" b="1" dirty="0">
                <a:solidFill>
                  <a:schemeClr val="accent1">
                    <a:lumMod val="50000"/>
                  </a:schemeClr>
                </a:solidFill>
              </a:rPr>
              <a:t>The </a:t>
            </a:r>
            <a:r>
              <a:rPr lang="en-IN" altLang="en-US" sz="2000" b="1" dirty="0">
                <a:solidFill>
                  <a:schemeClr val="accent1">
                    <a:lumMod val="50000"/>
                  </a:schemeClr>
                </a:solidFill>
              </a:rPr>
              <a:t>difference between</a:t>
            </a:r>
            <a:r>
              <a:rPr lang="en-IN" altLang="en-US" sz="100" b="1" dirty="0">
                <a:solidFill>
                  <a:schemeClr val="bg1"/>
                </a:solidFill>
              </a:rPr>
              <a:t> begin underline </a:t>
            </a:r>
            <a:r>
              <a:rPr lang="en-IN" altLang="en-US" sz="2000" b="1" u="sng" dirty="0">
                <a:solidFill>
                  <a:schemeClr val="accent1">
                    <a:lumMod val="50000"/>
                  </a:schemeClr>
                </a:solidFill>
              </a:rPr>
              <a:t>actual</a:t>
            </a:r>
            <a:r>
              <a:rPr lang="en-IN" altLang="en-US" sz="100" b="1" dirty="0">
                <a:solidFill>
                  <a:schemeClr val="bg1"/>
                </a:solidFill>
              </a:rPr>
              <a:t> end underline </a:t>
            </a:r>
            <a:r>
              <a:rPr lang="en-IN" altLang="en-US" sz="2000" b="1" dirty="0">
                <a:solidFill>
                  <a:schemeClr val="accent1">
                    <a:lumMod val="50000"/>
                  </a:schemeClr>
                </a:solidFill>
              </a:rPr>
              <a:t>and</a:t>
            </a:r>
            <a:r>
              <a:rPr lang="en-IN" altLang="en-US" sz="100" b="1" dirty="0">
                <a:solidFill>
                  <a:schemeClr val="bg1"/>
                </a:solidFill>
              </a:rPr>
              <a:t> begin underline </a:t>
            </a:r>
            <a:r>
              <a:rPr lang="en-IN" altLang="en-US" sz="2000" b="1" u="sng" dirty="0">
                <a:solidFill>
                  <a:schemeClr val="accent1">
                    <a:lumMod val="50000"/>
                  </a:schemeClr>
                </a:solidFill>
              </a:rPr>
              <a:t>standard unit costs</a:t>
            </a:r>
            <a:r>
              <a:rPr lang="en-IN" altLang="en-US" sz="100" b="1" dirty="0">
                <a:solidFill>
                  <a:schemeClr val="bg1"/>
                </a:solidFill>
              </a:rPr>
              <a:t> end underline </a:t>
            </a:r>
            <a:r>
              <a:rPr lang="en-IN" altLang="en-US" sz="2000" b="1" dirty="0">
                <a:solidFill>
                  <a:schemeClr val="accent1">
                    <a:lumMod val="50000"/>
                  </a:schemeClr>
                </a:solidFill>
              </a:rPr>
              <a:t>of the input</a:t>
            </a:r>
            <a:endParaRPr lang="en-US" altLang="en-US" sz="2000" b="1" u="sng" dirty="0">
              <a:solidFill>
                <a:schemeClr val="accent1">
                  <a:lumMod val="50000"/>
                </a:schemeClr>
              </a:solidFill>
            </a:endParaRPr>
          </a:p>
        </p:txBody>
      </p:sp>
      <p:sp>
        <p:nvSpPr>
          <p:cNvPr id="11" name="Content Placeholder 10"/>
          <p:cNvSpPr>
            <a:spLocks noGrp="1"/>
          </p:cNvSpPr>
          <p:nvPr>
            <p:ph idx="16"/>
          </p:nvPr>
        </p:nvSpPr>
        <p:spPr>
          <a:xfrm>
            <a:off x="457200" y="4648200"/>
            <a:ext cx="8229600" cy="838199"/>
          </a:xfrm>
        </p:spPr>
        <p:txBody>
          <a:bodyPr/>
          <a:lstStyle/>
          <a:p>
            <a:pPr marL="0" indent="0">
              <a:spcAft>
                <a:spcPts val="500"/>
              </a:spcAft>
              <a:buNone/>
            </a:pPr>
            <a:r>
              <a:rPr lang="en-US" altLang="en-US" sz="2000" b="1" dirty="0">
                <a:solidFill>
                  <a:schemeClr val="accent1">
                    <a:lumMod val="50000"/>
                  </a:schemeClr>
                </a:solidFill>
              </a:rPr>
              <a:t>Quantity Variance</a:t>
            </a:r>
          </a:p>
          <a:p>
            <a:pPr marL="0" indent="0">
              <a:buNone/>
            </a:pPr>
            <a:r>
              <a:rPr lang="en-US" altLang="en-US" sz="2000" b="1" dirty="0">
                <a:solidFill>
                  <a:schemeClr val="accent1">
                    <a:lumMod val="50000"/>
                  </a:schemeClr>
                </a:solidFill>
              </a:rPr>
              <a:t>The </a:t>
            </a:r>
            <a:r>
              <a:rPr lang="en-IN" altLang="en-US" sz="2000" b="1" dirty="0">
                <a:solidFill>
                  <a:schemeClr val="accent1">
                    <a:lumMod val="50000"/>
                  </a:schemeClr>
                </a:solidFill>
              </a:rPr>
              <a:t>difference between</a:t>
            </a:r>
            <a:r>
              <a:rPr lang="en-IN" altLang="en-US" sz="100" b="1" dirty="0">
                <a:solidFill>
                  <a:schemeClr val="bg1"/>
                </a:solidFill>
              </a:rPr>
              <a:t> begin underline </a:t>
            </a:r>
            <a:r>
              <a:rPr lang="en-IN" altLang="en-US" sz="2000" b="1" u="sng" dirty="0">
                <a:solidFill>
                  <a:schemeClr val="accent1">
                    <a:lumMod val="50000"/>
                  </a:schemeClr>
                </a:solidFill>
              </a:rPr>
              <a:t>actual</a:t>
            </a:r>
            <a:r>
              <a:rPr lang="en-IN" altLang="en-US" sz="100" b="1" dirty="0">
                <a:solidFill>
                  <a:schemeClr val="bg1"/>
                </a:solidFill>
              </a:rPr>
              <a:t> end underline </a:t>
            </a:r>
            <a:r>
              <a:rPr lang="en-IN" altLang="en-US" sz="2000" b="1" dirty="0">
                <a:solidFill>
                  <a:schemeClr val="accent1">
                    <a:lumMod val="50000"/>
                  </a:schemeClr>
                </a:solidFill>
              </a:rPr>
              <a:t>and</a:t>
            </a:r>
            <a:r>
              <a:rPr lang="en-IN" altLang="en-US" sz="100" b="1" dirty="0">
                <a:solidFill>
                  <a:schemeClr val="bg1"/>
                </a:solidFill>
              </a:rPr>
              <a:t> begin underline </a:t>
            </a:r>
            <a:r>
              <a:rPr lang="en-IN" altLang="en-US" sz="2000" b="1" u="sng" dirty="0">
                <a:solidFill>
                  <a:schemeClr val="accent1">
                    <a:lumMod val="50000"/>
                  </a:schemeClr>
                </a:solidFill>
              </a:rPr>
              <a:t>standard quantities</a:t>
            </a:r>
            <a:r>
              <a:rPr lang="en-IN" altLang="en-US" sz="100" b="1" dirty="0">
                <a:solidFill>
                  <a:schemeClr val="bg1"/>
                </a:solidFill>
              </a:rPr>
              <a:t> end underline </a:t>
            </a:r>
            <a:r>
              <a:rPr lang="en-IN" altLang="en-US" sz="2000" b="1" dirty="0">
                <a:solidFill>
                  <a:schemeClr val="accent1">
                    <a:lumMod val="50000"/>
                  </a:schemeClr>
                </a:solidFill>
              </a:rPr>
              <a:t>of the input</a:t>
            </a:r>
            <a:endParaRPr lang="en-US" altLang="en-US" sz="2000" b="1" u="sng" dirty="0">
              <a:solidFill>
                <a:schemeClr val="accent1">
                  <a:lumMod val="50000"/>
                </a:schemeClr>
              </a:solidFill>
            </a:endParaRPr>
          </a:p>
        </p:txBody>
      </p:sp>
      <p:sp>
        <p:nvSpPr>
          <p:cNvPr id="12" name="Content Placeholder 11"/>
          <p:cNvSpPr>
            <a:spLocks noGrp="1"/>
          </p:cNvSpPr>
          <p:nvPr>
            <p:ph sz="quarter" idx="17"/>
          </p:nvPr>
        </p:nvSpPr>
        <p:spPr/>
        <p:txBody>
          <a:bodyPr/>
          <a:lstStyle/>
          <a:p>
            <a:r>
              <a:rPr lang="en-US" altLang="en-US" b="1" dirty="0"/>
              <a:t>Learning Objective 15-4: Calculate and explain the two components of a standard cost variance.</a:t>
            </a:r>
          </a:p>
        </p:txBody>
      </p:sp>
    </p:spTree>
    <p:extLst>
      <p:ext uri="{BB962C8B-B14F-4D97-AF65-F5344CB8AC3E}">
        <p14:creationId xmlns:p14="http://schemas.microsoft.com/office/powerpoint/2010/main" val="2941435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0543"/>
            <a:ext cx="8229600" cy="790864"/>
          </a:xfrm>
        </p:spPr>
        <p:txBody>
          <a:bodyPr/>
          <a:lstStyle/>
          <a:p>
            <a:r>
              <a:rPr lang="en-IN" altLang="en-US" dirty="0">
                <a:ea typeface="ＭＳ Ｐゴシック" panose="020B0600070205080204" pitchFamily="34" charset="-128"/>
              </a:rPr>
              <a:t>Analysis of Variable Cost Variances</a:t>
            </a:r>
            <a:endParaRPr lang="en-IN" dirty="0"/>
          </a:p>
        </p:txBody>
      </p:sp>
      <p:sp>
        <p:nvSpPr>
          <p:cNvPr id="5" name="Content Placeholder 4"/>
          <p:cNvSpPr>
            <a:spLocks noGrp="1"/>
          </p:cNvSpPr>
          <p:nvPr>
            <p:ph idx="1"/>
          </p:nvPr>
        </p:nvSpPr>
        <p:spPr>
          <a:xfrm>
            <a:off x="457200" y="1330960"/>
            <a:ext cx="8229600" cy="881063"/>
          </a:xfrm>
        </p:spPr>
        <p:txBody>
          <a:bodyPr/>
          <a:lstStyle/>
          <a:p>
            <a:pPr marL="0" indent="0">
              <a:lnSpc>
                <a:spcPct val="90000"/>
              </a:lnSpc>
              <a:spcBef>
                <a:spcPts val="500"/>
              </a:spcBef>
              <a:spcAft>
                <a:spcPts val="1000"/>
              </a:spcAft>
              <a:buNone/>
            </a:pPr>
            <a:r>
              <a:rPr lang="en-US" sz="2000" dirty="0">
                <a:solidFill>
                  <a:schemeClr val="accent1">
                    <a:lumMod val="50000"/>
                  </a:schemeClr>
                </a:solidFill>
              </a:rPr>
              <a:t>Assume that 100 hulls were produced by SeaCruiser last month. The following table summarizes the actual and standard labor hours and the hourly rates for build-up labor inputs. </a:t>
            </a:r>
          </a:p>
        </p:txBody>
      </p:sp>
      <p:sp>
        <p:nvSpPr>
          <p:cNvPr id="3" name="Content Placeholder 2"/>
          <p:cNvSpPr>
            <a:spLocks noGrp="1"/>
          </p:cNvSpPr>
          <p:nvPr>
            <p:ph idx="13"/>
          </p:nvPr>
        </p:nvSpPr>
        <p:spPr>
          <a:xfrm>
            <a:off x="457200" y="2287276"/>
            <a:ext cx="8229600" cy="317055"/>
          </a:xfrm>
        </p:spPr>
        <p:txBody>
          <a:bodyPr/>
          <a:lstStyle/>
          <a:p>
            <a:pPr marL="0" indent="0">
              <a:buNone/>
              <a:defRPr/>
            </a:pPr>
            <a:r>
              <a:rPr lang="en-US" sz="1600" dirty="0">
                <a:solidFill>
                  <a:schemeClr val="accent1">
                    <a:lumMod val="50000"/>
                  </a:schemeClr>
                </a:solidFill>
              </a:rPr>
              <a:t>Note that variances are also indicated (F is favorable, U is unfavorable).</a:t>
            </a:r>
          </a:p>
        </p:txBody>
      </p:sp>
      <p:pic>
        <p:nvPicPr>
          <p:cNvPr id="9" name="Picture 8" descr="Reproduced table from top of page 570 of the textbook which shows hours and hourly rates.">
            <a:extLst>
              <a:ext uri="{FF2B5EF4-FFF2-40B4-BE49-F238E27FC236}">
                <a16:creationId xmlns:a16="http://schemas.microsoft.com/office/drawing/2014/main" id="{778C4C92-3548-46D6-9185-93377132E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1924" y="2745049"/>
            <a:ext cx="6260150" cy="1110671"/>
          </a:xfrm>
          <a:prstGeom prst="rect">
            <a:avLst/>
          </a:prstGeom>
        </p:spPr>
      </p:pic>
      <p:sp>
        <p:nvSpPr>
          <p:cNvPr id="4" name="Content Placeholder 3"/>
          <p:cNvSpPr>
            <a:spLocks noGrp="1"/>
          </p:cNvSpPr>
          <p:nvPr>
            <p:ph idx="14"/>
          </p:nvPr>
        </p:nvSpPr>
        <p:spPr>
          <a:xfrm>
            <a:off x="457200" y="3976036"/>
            <a:ext cx="8229600" cy="630270"/>
          </a:xfrm>
        </p:spPr>
        <p:txBody>
          <a:bodyPr/>
          <a:lstStyle/>
          <a:p>
            <a:pPr marL="0" indent="0">
              <a:lnSpc>
                <a:spcPct val="90000"/>
              </a:lnSpc>
              <a:buNone/>
            </a:pPr>
            <a:r>
              <a:rPr lang="en-IN" sz="2000" dirty="0">
                <a:solidFill>
                  <a:schemeClr val="accent1">
                    <a:lumMod val="50000"/>
                  </a:schemeClr>
                </a:solidFill>
              </a:rPr>
              <a:t>The analysis of the budget variance into the cost per unit of input variance and the quantity variance is as follows:</a:t>
            </a:r>
            <a:endParaRPr lang="en-US" sz="2000" dirty="0">
              <a:solidFill>
                <a:schemeClr val="accent1">
                  <a:lumMod val="50000"/>
                </a:schemeClr>
              </a:solidFill>
            </a:endParaRPr>
          </a:p>
        </p:txBody>
      </p:sp>
      <p:pic>
        <p:nvPicPr>
          <p:cNvPr id="10" name="Picture 9" descr="Reproduced table from middle of page 570 of the textbook which solves for budget variance of $387 favorable.">
            <a:extLst>
              <a:ext uri="{FF2B5EF4-FFF2-40B4-BE49-F238E27FC236}">
                <a16:creationId xmlns:a16="http://schemas.microsoft.com/office/drawing/2014/main" id="{33E33197-DE4C-4060-8689-B487075860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8196" y="4753586"/>
            <a:ext cx="4367286" cy="1264039"/>
          </a:xfrm>
          <a:prstGeom prst="rect">
            <a:avLst/>
          </a:prstGeom>
        </p:spPr>
      </p:pic>
      <p:sp>
        <p:nvSpPr>
          <p:cNvPr id="8" name="Content Placeholder 7"/>
          <p:cNvSpPr>
            <a:spLocks noGrp="1"/>
          </p:cNvSpPr>
          <p:nvPr>
            <p:ph sz="quarter" idx="17"/>
          </p:nvPr>
        </p:nvSpPr>
        <p:spPr/>
        <p:txBody>
          <a:bodyPr/>
          <a:lstStyle/>
          <a:p>
            <a:r>
              <a:rPr lang="en-US" altLang="en-US" b="1" dirty="0"/>
              <a:t>Learning Objective 15-4: Calculate and explain the two components of a standard cost variance.</a:t>
            </a:r>
          </a:p>
        </p:txBody>
      </p:sp>
    </p:spTree>
    <p:extLst>
      <p:ext uri="{BB962C8B-B14F-4D97-AF65-F5344CB8AC3E}">
        <p14:creationId xmlns:p14="http://schemas.microsoft.com/office/powerpoint/2010/main" val="3891995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ＭＳ Ｐゴシック" panose="020B0600070205080204" pitchFamily="34" charset="-128"/>
              </a:rPr>
              <a:t>Variable Cost Variances </a:t>
            </a:r>
            <a:r>
              <a:rPr lang="en-US" altLang="en-US" sz="1000" b="0" dirty="0">
                <a:ea typeface="ＭＳ Ｐゴシック" panose="020B0600070205080204" pitchFamily="34" charset="-128"/>
              </a:rPr>
              <a:t>2</a:t>
            </a:r>
            <a:endParaRPr lang="en-IN" sz="1000" b="0" dirty="0"/>
          </a:p>
        </p:txBody>
      </p:sp>
      <p:sp>
        <p:nvSpPr>
          <p:cNvPr id="5" name="Content Placeholder 4"/>
          <p:cNvSpPr>
            <a:spLocks noGrp="1"/>
          </p:cNvSpPr>
          <p:nvPr>
            <p:ph idx="1"/>
          </p:nvPr>
        </p:nvSpPr>
        <p:spPr>
          <a:xfrm>
            <a:off x="457200" y="1481137"/>
            <a:ext cx="8229600" cy="2786063"/>
          </a:xfrm>
        </p:spPr>
        <p:txBody>
          <a:bodyPr/>
          <a:lstStyle/>
          <a:p>
            <a:pPr marL="0" indent="0">
              <a:spcBef>
                <a:spcPct val="50000"/>
              </a:spcBef>
              <a:spcAft>
                <a:spcPts val="500"/>
              </a:spcAft>
              <a:buNone/>
              <a:defRPr/>
            </a:pPr>
            <a:r>
              <a:rPr lang="en-US" sz="2000" dirty="0">
                <a:solidFill>
                  <a:schemeClr val="accent1">
                    <a:lumMod val="50000"/>
                  </a:schemeClr>
                </a:solidFill>
              </a:rPr>
              <a:t>Direct labor rate variance: The cost per unit of input variance (due to the difference between the actual and standard hourly pay rates).</a:t>
            </a:r>
          </a:p>
          <a:p>
            <a:pPr marL="0" indent="0">
              <a:spcBef>
                <a:spcPct val="50000"/>
              </a:spcBef>
              <a:spcAft>
                <a:spcPts val="500"/>
              </a:spcAft>
              <a:buNone/>
              <a:defRPr/>
            </a:pPr>
            <a:r>
              <a:rPr lang="en-US" sz="2000" dirty="0">
                <a:solidFill>
                  <a:schemeClr val="accent1">
                    <a:lumMod val="50000"/>
                  </a:schemeClr>
                </a:solidFill>
              </a:rPr>
              <a:t>Direct labor efficiency variance: The quantity variance (due to the difference between the actual hours worked and the standard hours allowed).</a:t>
            </a:r>
          </a:p>
          <a:p>
            <a:pPr marL="0" indent="0">
              <a:spcBef>
                <a:spcPct val="50000"/>
              </a:spcBef>
              <a:spcAft>
                <a:spcPts val="500"/>
              </a:spcAft>
              <a:buNone/>
              <a:defRPr/>
            </a:pPr>
            <a:r>
              <a:rPr lang="en-US" sz="2000" dirty="0">
                <a:solidFill>
                  <a:schemeClr val="accent1">
                    <a:lumMod val="50000"/>
                  </a:schemeClr>
                </a:solidFill>
              </a:rPr>
              <a:t>The variances are labeled favorable or unfavorable based on the arithmetic difference between actual and standard, but these labels are not necessarily synonymous with “good” and “bad,” respectively.</a:t>
            </a:r>
          </a:p>
        </p:txBody>
      </p:sp>
      <p:sp>
        <p:nvSpPr>
          <p:cNvPr id="11" name="Content Placeholder 10"/>
          <p:cNvSpPr>
            <a:spLocks noGrp="1"/>
          </p:cNvSpPr>
          <p:nvPr>
            <p:ph sz="quarter" idx="13"/>
          </p:nvPr>
        </p:nvSpPr>
        <p:spPr>
          <a:xfrm>
            <a:off x="457200" y="6136192"/>
            <a:ext cx="8077200" cy="260228"/>
          </a:xfrm>
        </p:spPr>
        <p:txBody>
          <a:bodyPr/>
          <a:lstStyle/>
          <a:p>
            <a:pPr>
              <a:defRPr/>
            </a:pPr>
            <a:r>
              <a:rPr lang="en-US" altLang="en-US" b="1" dirty="0"/>
              <a:t>Learning Objective 15-4: Calculate and explain the two components of a standard cost variance.</a:t>
            </a:r>
          </a:p>
        </p:txBody>
      </p:sp>
    </p:spTree>
    <p:extLst>
      <p:ext uri="{BB962C8B-B14F-4D97-AF65-F5344CB8AC3E}">
        <p14:creationId xmlns:p14="http://schemas.microsoft.com/office/powerpoint/2010/main" val="16665571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7023"/>
            <a:ext cx="8229600" cy="1157904"/>
          </a:xfrm>
        </p:spPr>
        <p:txBody>
          <a:bodyPr/>
          <a:lstStyle/>
          <a:p>
            <a:r>
              <a:rPr lang="en-IN" sz="3800" dirty="0"/>
              <a:t>Specific Variances Assigned to Different Product Inputs </a:t>
            </a:r>
            <a:r>
              <a:rPr lang="en-IN" sz="1000" b="0" dirty="0"/>
              <a:t>1</a:t>
            </a:r>
          </a:p>
        </p:txBody>
      </p:sp>
      <p:sp>
        <p:nvSpPr>
          <p:cNvPr id="11" name="Content Placeholder 10"/>
          <p:cNvSpPr>
            <a:spLocks noGrp="1"/>
          </p:cNvSpPr>
          <p:nvPr>
            <p:ph idx="1"/>
          </p:nvPr>
        </p:nvSpPr>
        <p:spPr>
          <a:xfrm>
            <a:off x="457200" y="1513840"/>
            <a:ext cx="8534400" cy="2362200"/>
          </a:xfrm>
        </p:spPr>
        <p:txBody>
          <a:bodyPr/>
          <a:lstStyle/>
          <a:p>
            <a:pPr marL="0" indent="0">
              <a:spcBef>
                <a:spcPts val="600"/>
              </a:spcBef>
              <a:buNone/>
              <a:defRPr/>
            </a:pPr>
            <a:r>
              <a:rPr lang="en-US" sz="2000" dirty="0">
                <a:solidFill>
                  <a:schemeClr val="accent1">
                    <a:lumMod val="50000"/>
                  </a:schemeClr>
                </a:solidFill>
              </a:rPr>
              <a:t>Budget variance for raw materials and variable overhead can be analyzed and separated into the two components. The label assigned to each of the components varies from input to input, but the calculations are the same.</a:t>
            </a:r>
          </a:p>
          <a:p>
            <a:pPr marL="0" indent="0">
              <a:spcBef>
                <a:spcPts val="600"/>
              </a:spcBef>
              <a:buNone/>
              <a:defRPr/>
            </a:pPr>
            <a:r>
              <a:rPr lang="en-US" sz="2000" dirty="0">
                <a:solidFill>
                  <a:schemeClr val="accent1">
                    <a:lumMod val="50000"/>
                  </a:schemeClr>
                </a:solidFill>
              </a:rPr>
              <a:t>The labels generally used are raw materials price variance, raw materials usage variance, variable overhead spending variance, and variable overhead efficiency variance.</a:t>
            </a:r>
          </a:p>
          <a:p>
            <a:pPr marL="0" indent="0">
              <a:spcBef>
                <a:spcPts val="600"/>
              </a:spcBef>
              <a:buNone/>
              <a:defRPr/>
            </a:pPr>
            <a:r>
              <a:rPr lang="en-IN" sz="2000" dirty="0">
                <a:solidFill>
                  <a:schemeClr val="accent1">
                    <a:lumMod val="50000"/>
                  </a:schemeClr>
                </a:solidFill>
              </a:rPr>
              <a:t>Variable manufacturing cost variances are summarized here:</a:t>
            </a:r>
            <a:endParaRPr lang="en-US" sz="2000" dirty="0">
              <a:solidFill>
                <a:schemeClr val="accent1">
                  <a:lumMod val="50000"/>
                </a:schemeClr>
              </a:solidFill>
            </a:endParaRPr>
          </a:p>
        </p:txBody>
      </p:sp>
      <p:pic>
        <p:nvPicPr>
          <p:cNvPr id="10" name="Picture 9" descr="Table indicating variance due to difference between standard and actual for the three inputs. &#10;&#10;">
            <a:extLst>
              <a:ext uri="{FF2B5EF4-FFF2-40B4-BE49-F238E27FC236}">
                <a16:creationId xmlns:a16="http://schemas.microsoft.com/office/drawing/2014/main" id="{563AD249-9EE3-4EFA-ABD9-EE75F8033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221" y="3942306"/>
            <a:ext cx="5541818" cy="1916201"/>
          </a:xfrm>
          <a:prstGeom prst="rect">
            <a:avLst/>
          </a:prstGeom>
        </p:spPr>
      </p:pic>
      <p:sp>
        <p:nvSpPr>
          <p:cNvPr id="6" name="Content Placeholder 10"/>
          <p:cNvSpPr>
            <a:spLocks noGrp="1"/>
          </p:cNvSpPr>
          <p:nvPr>
            <p:ph sz="quarter" idx="14"/>
          </p:nvPr>
        </p:nvSpPr>
        <p:spPr>
          <a:xfrm>
            <a:off x="3380089" y="5914725"/>
            <a:ext cx="2383823" cy="228399"/>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9" name="Content Placeholder 8"/>
          <p:cNvSpPr>
            <a:spLocks noGrp="1"/>
          </p:cNvSpPr>
          <p:nvPr>
            <p:ph sz="quarter" idx="17"/>
          </p:nvPr>
        </p:nvSpPr>
        <p:spPr>
          <a:xfrm>
            <a:off x="457200" y="6136192"/>
            <a:ext cx="8229600" cy="260228"/>
          </a:xfrm>
        </p:spPr>
        <p:txBody>
          <a:bodyPr/>
          <a:lstStyle/>
          <a:p>
            <a:pPr>
              <a:defRPr/>
            </a:pPr>
            <a:r>
              <a:rPr lang="en-US" altLang="en-US" b="1" dirty="0"/>
              <a:t>Learning Objective 15-4: Calculate and explain the two components of a standard cost variance.</a:t>
            </a:r>
          </a:p>
        </p:txBody>
      </p:sp>
    </p:spTree>
    <p:extLst>
      <p:ext uri="{BB962C8B-B14F-4D97-AF65-F5344CB8AC3E}">
        <p14:creationId xmlns:p14="http://schemas.microsoft.com/office/powerpoint/2010/main" val="38625005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IN" sz="3800" dirty="0"/>
              <a:t>Specific Variances Assigned to Different Product Inputs </a:t>
            </a:r>
            <a:r>
              <a:rPr lang="en-IN" sz="1000" b="0" dirty="0"/>
              <a:t>2</a:t>
            </a:r>
          </a:p>
        </p:txBody>
      </p:sp>
      <p:sp>
        <p:nvSpPr>
          <p:cNvPr id="7" name="Content Placeholder 6"/>
          <p:cNvSpPr>
            <a:spLocks noGrp="1"/>
          </p:cNvSpPr>
          <p:nvPr>
            <p:ph idx="1"/>
          </p:nvPr>
        </p:nvSpPr>
        <p:spPr>
          <a:xfrm>
            <a:off x="457200" y="1481137"/>
            <a:ext cx="8229600" cy="423863"/>
          </a:xfrm>
        </p:spPr>
        <p:txBody>
          <a:bodyPr/>
          <a:lstStyle/>
          <a:p>
            <a:pPr marL="0" indent="0">
              <a:buNone/>
            </a:pPr>
            <a:r>
              <a:rPr lang="en-IN" sz="2000" dirty="0">
                <a:solidFill>
                  <a:schemeClr val="accent1">
                    <a:lumMod val="50000"/>
                  </a:schemeClr>
                </a:solidFill>
              </a:rPr>
              <a:t>The general model for calculating each variance is:</a:t>
            </a:r>
            <a:endParaRPr lang="en-US" sz="2000" dirty="0">
              <a:solidFill>
                <a:schemeClr val="accent1">
                  <a:lumMod val="50000"/>
                </a:schemeClr>
              </a:solidFill>
            </a:endParaRPr>
          </a:p>
        </p:txBody>
      </p:sp>
      <p:pic>
        <p:nvPicPr>
          <p:cNvPr id="6" name="Picture 5" descr="Two boxed calculations are shown for calculating variances, first of which is Cost per unit of input variance equals (Standard cost per unit minus Actual cost per unit) times Actual quantity used. Quantity variance equals (Standard quantity allowed minus Actual quantity used) times Standard cost per uni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5935" y="2067448"/>
            <a:ext cx="6407793" cy="1590797"/>
          </a:xfrm>
          <a:prstGeom prst="rect">
            <a:avLst/>
          </a:prstGeom>
        </p:spPr>
      </p:pic>
      <p:sp>
        <p:nvSpPr>
          <p:cNvPr id="3" name="Content Placeholder 2"/>
          <p:cNvSpPr>
            <a:spLocks noGrp="1"/>
          </p:cNvSpPr>
          <p:nvPr>
            <p:ph sz="quarter" idx="14"/>
          </p:nvPr>
        </p:nvSpPr>
        <p:spPr>
          <a:xfrm>
            <a:off x="457200" y="3830096"/>
            <a:ext cx="8229600" cy="381000"/>
          </a:xfrm>
        </p:spPr>
        <p:txBody>
          <a:bodyPr/>
          <a:lstStyle/>
          <a:p>
            <a:pPr marL="0" indent="0">
              <a:buNone/>
            </a:pPr>
            <a:r>
              <a:rPr lang="en-IN" sz="2000" dirty="0">
                <a:solidFill>
                  <a:schemeClr val="accent1">
                    <a:lumMod val="50000"/>
                  </a:schemeClr>
                </a:solidFill>
              </a:rPr>
              <a:t>This model can also be expressed in the following way:</a:t>
            </a:r>
            <a:endParaRPr lang="en-US" sz="2000" dirty="0">
              <a:solidFill>
                <a:schemeClr val="accent1">
                  <a:lumMod val="50000"/>
                </a:schemeClr>
              </a:solidFill>
            </a:endParaRPr>
          </a:p>
        </p:txBody>
      </p:sp>
      <p:pic>
        <p:nvPicPr>
          <p:cNvPr id="10" name="Picture 9" descr="Diagram for calculating Cost per unit of input variance and Quantity variance.&#10;">
            <a:extLst>
              <a:ext uri="{FF2B5EF4-FFF2-40B4-BE49-F238E27FC236}">
                <a16:creationId xmlns:a16="http://schemas.microsoft.com/office/drawing/2014/main" id="{888F5830-7DAD-49F2-AE4C-DE73280174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8783" y="4379408"/>
            <a:ext cx="5380313" cy="1592239"/>
          </a:xfrm>
          <a:prstGeom prst="rect">
            <a:avLst/>
          </a:prstGeom>
        </p:spPr>
      </p:pic>
      <p:sp>
        <p:nvSpPr>
          <p:cNvPr id="9" name="Content Placeholder 8"/>
          <p:cNvSpPr>
            <a:spLocks noGrp="1"/>
          </p:cNvSpPr>
          <p:nvPr>
            <p:ph sz="quarter" idx="13"/>
          </p:nvPr>
        </p:nvSpPr>
        <p:spPr>
          <a:xfrm>
            <a:off x="3380089" y="6136192"/>
            <a:ext cx="2383823" cy="340808"/>
          </a:xfrm>
        </p:spPr>
        <p:txBody>
          <a:bodyPr/>
          <a:lstStyle/>
          <a:p>
            <a:pPr algn="ctr"/>
            <a:r>
              <a:rPr lang="en-US" sz="900" dirty="0">
                <a:hlinkClick r:id="rId5" action="ppaction://hlinksldjump"/>
              </a:rPr>
              <a:t>Access the text alternative for slide images.</a:t>
            </a:r>
            <a:endParaRPr lang="en-IN" sz="900" dirty="0">
              <a:hlinkClick r:id="rId5" action="ppaction://hlinksldjump"/>
            </a:endParaRPr>
          </a:p>
        </p:txBody>
      </p:sp>
    </p:spTree>
    <p:extLst>
      <p:ext uri="{BB962C8B-B14F-4D97-AF65-F5344CB8AC3E}">
        <p14:creationId xmlns:p14="http://schemas.microsoft.com/office/powerpoint/2010/main" val="3981108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IN" sz="3600" dirty="0"/>
              <a:t>Calculation of Standard Cost Variances </a:t>
            </a:r>
            <a:r>
              <a:rPr lang="en-IN" sz="1000" b="0" dirty="0"/>
              <a:t>1</a:t>
            </a:r>
          </a:p>
        </p:txBody>
      </p:sp>
      <p:sp>
        <p:nvSpPr>
          <p:cNvPr id="3" name="Content Placeholder 2"/>
          <p:cNvSpPr>
            <a:spLocks noGrp="1"/>
          </p:cNvSpPr>
          <p:nvPr>
            <p:ph idx="1"/>
          </p:nvPr>
        </p:nvSpPr>
        <p:spPr>
          <a:xfrm>
            <a:off x="457200" y="1481137"/>
            <a:ext cx="8458200" cy="652463"/>
          </a:xfrm>
        </p:spPr>
        <p:txBody>
          <a:bodyPr/>
          <a:lstStyle/>
          <a:p>
            <a:pPr marL="0" indent="0">
              <a:spcBef>
                <a:spcPct val="50000"/>
              </a:spcBef>
              <a:buNone/>
              <a:defRPr/>
            </a:pPr>
            <a:r>
              <a:rPr lang="en-IN" sz="1800" dirty="0"/>
              <a:t>Assumptions: The following performance report summarizes budget and actual usage and costs for the items shown for a month in which 100 SeaCruiser hulls were produced:</a:t>
            </a:r>
            <a:endParaRPr lang="en-US" sz="1800" dirty="0"/>
          </a:p>
        </p:txBody>
      </p:sp>
      <p:pic>
        <p:nvPicPr>
          <p:cNvPr id="9" name="Picture 8" descr="Section 1, Assumptions, table from Exhibit 15-3 of page 572 of the textbook is reproduced here.">
            <a:extLst>
              <a:ext uri="{FF2B5EF4-FFF2-40B4-BE49-F238E27FC236}">
                <a16:creationId xmlns:a16="http://schemas.microsoft.com/office/drawing/2014/main" id="{E2AE29DF-38AE-4B32-85E5-1479F6B17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2514" y="2271406"/>
            <a:ext cx="4854406" cy="3309379"/>
          </a:xfrm>
          <a:prstGeom prst="rect">
            <a:avLst/>
          </a:prstGeom>
        </p:spPr>
      </p:pic>
      <p:sp>
        <p:nvSpPr>
          <p:cNvPr id="4" name="Content Placeholder 3"/>
          <p:cNvSpPr>
            <a:spLocks noGrp="1"/>
          </p:cNvSpPr>
          <p:nvPr>
            <p:ph sz="quarter" idx="14"/>
          </p:nvPr>
        </p:nvSpPr>
        <p:spPr>
          <a:xfrm>
            <a:off x="457200" y="5701145"/>
            <a:ext cx="8229600" cy="623455"/>
          </a:xfrm>
        </p:spPr>
        <p:txBody>
          <a:bodyPr/>
          <a:lstStyle/>
          <a:p>
            <a:pPr marL="0" indent="0">
              <a:buNone/>
            </a:pPr>
            <a:r>
              <a:rPr lang="en-US" sz="1800" dirty="0"/>
              <a:t>Required: Analyze the budget variance for each item by calculating the cost per unit of input and quantity variances.</a:t>
            </a:r>
          </a:p>
        </p:txBody>
      </p:sp>
    </p:spTree>
    <p:extLst>
      <p:ext uri="{BB962C8B-B14F-4D97-AF65-F5344CB8AC3E}">
        <p14:creationId xmlns:p14="http://schemas.microsoft.com/office/powerpoint/2010/main" val="1947688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IN" sz="3600" dirty="0"/>
              <a:t>Calculation of Standard Cost Variances </a:t>
            </a:r>
            <a:r>
              <a:rPr lang="en-IN" sz="1000" b="0" dirty="0"/>
              <a:t>2</a:t>
            </a:r>
          </a:p>
        </p:txBody>
      </p:sp>
      <p:sp>
        <p:nvSpPr>
          <p:cNvPr id="6" name="Content Placeholder 5"/>
          <p:cNvSpPr>
            <a:spLocks noGrp="1"/>
          </p:cNvSpPr>
          <p:nvPr>
            <p:ph idx="1"/>
          </p:nvPr>
        </p:nvSpPr>
        <p:spPr>
          <a:xfrm>
            <a:off x="457200" y="1481137"/>
            <a:ext cx="1219200" cy="384045"/>
          </a:xfrm>
        </p:spPr>
        <p:txBody>
          <a:bodyPr/>
          <a:lstStyle/>
          <a:p>
            <a:pPr marL="0" indent="0">
              <a:spcBef>
                <a:spcPct val="50000"/>
              </a:spcBef>
              <a:buNone/>
              <a:defRPr/>
            </a:pPr>
            <a:r>
              <a:rPr lang="en-US" sz="1800" dirty="0"/>
              <a:t>Solution:</a:t>
            </a:r>
          </a:p>
        </p:txBody>
      </p:sp>
      <p:sp>
        <p:nvSpPr>
          <p:cNvPr id="11" name="Content Placeholder 10"/>
          <p:cNvSpPr>
            <a:spLocks noGrp="1"/>
          </p:cNvSpPr>
          <p:nvPr>
            <p:ph sz="quarter" idx="14"/>
          </p:nvPr>
        </p:nvSpPr>
        <p:spPr>
          <a:xfrm>
            <a:off x="457200" y="1981574"/>
            <a:ext cx="8229600" cy="1828426"/>
          </a:xfrm>
        </p:spPr>
        <p:txBody>
          <a:bodyPr/>
          <a:lstStyle/>
          <a:p>
            <a:pPr marL="3403600" indent="-3403600">
              <a:buNone/>
            </a:pPr>
            <a:r>
              <a:rPr lang="en-US" sz="2000" b="1" dirty="0"/>
              <a:t>Cost per unit of input variance = (Standard cost per unit − Actual cost per unit) × Actual quantity used</a:t>
            </a:r>
          </a:p>
          <a:p>
            <a:pPr marL="0" indent="0">
              <a:spcBef>
                <a:spcPts val="800"/>
              </a:spcBef>
              <a:buNone/>
              <a:defRPr/>
            </a:pPr>
            <a:r>
              <a:rPr lang="en-US" sz="1800" dirty="0"/>
              <a:t>Raw materials price variance = ($2.10/yd − $2.05/yd) × 22,500 yd = $1,125 F</a:t>
            </a:r>
          </a:p>
          <a:p>
            <a:pPr marL="0" indent="0">
              <a:spcBef>
                <a:spcPts val="800"/>
              </a:spcBef>
              <a:buNone/>
              <a:defRPr/>
            </a:pPr>
            <a:r>
              <a:rPr lang="en-US" sz="1800" dirty="0"/>
              <a:t>Direct labor rate variance = ($12.80/hr − $12.95/hr) × 2,540 hr = $381 U</a:t>
            </a:r>
          </a:p>
          <a:p>
            <a:pPr marL="0" indent="0">
              <a:spcBef>
                <a:spcPts val="800"/>
              </a:spcBef>
              <a:buNone/>
              <a:defRPr/>
            </a:pPr>
            <a:r>
              <a:rPr lang="en-US" sz="1800" dirty="0"/>
              <a:t>Variable overhead spending variance = ($3.20/hr − $3.20/hr) × 2,540 hr = 0</a:t>
            </a:r>
            <a:endParaRPr lang="en-IN" sz="1800" dirty="0"/>
          </a:p>
        </p:txBody>
      </p:sp>
      <p:sp>
        <p:nvSpPr>
          <p:cNvPr id="5" name="Content Placeholder 4"/>
          <p:cNvSpPr>
            <a:spLocks noGrp="1"/>
          </p:cNvSpPr>
          <p:nvPr>
            <p:ph sz="quarter" idx="13"/>
          </p:nvPr>
        </p:nvSpPr>
        <p:spPr>
          <a:xfrm>
            <a:off x="457200" y="4042784"/>
            <a:ext cx="8458200" cy="1981200"/>
          </a:xfrm>
        </p:spPr>
        <p:txBody>
          <a:bodyPr/>
          <a:lstStyle/>
          <a:p>
            <a:pPr marL="2154238" indent="-2154238"/>
            <a:r>
              <a:rPr lang="en-US" sz="2000" b="1" dirty="0"/>
              <a:t>Quantity variance = (Standard quantity allowed − Actual quantity used) × Standard cost per unit</a:t>
            </a:r>
          </a:p>
          <a:p>
            <a:pPr>
              <a:spcBef>
                <a:spcPct val="50000"/>
              </a:spcBef>
              <a:defRPr/>
            </a:pPr>
            <a:r>
              <a:rPr lang="en-US" sz="1800" dirty="0"/>
              <a:t>Raw materials usage variance = [(218 yd × 100 hulls) − 22,500 yd] × $2.10 = $1,470 U</a:t>
            </a:r>
          </a:p>
          <a:p>
            <a:pPr>
              <a:spcBef>
                <a:spcPct val="50000"/>
              </a:spcBef>
              <a:defRPr/>
            </a:pPr>
            <a:r>
              <a:rPr lang="en-US" sz="1800" dirty="0"/>
              <a:t>Direct labor efficiency variance = [(26 hr × 100 hulls) − 2,540 hr] × $12.80 = $768 F</a:t>
            </a:r>
          </a:p>
          <a:p>
            <a:pPr>
              <a:spcBef>
                <a:spcPct val="50000"/>
              </a:spcBef>
              <a:defRPr/>
            </a:pPr>
            <a:r>
              <a:rPr lang="en-US" sz="1800" dirty="0"/>
              <a:t>Variable overhead efficiency variance = [(26 hr × 100 hulls) − 2,540 hr] × $3.20 = $192 F</a:t>
            </a:r>
            <a:endParaRPr lang="en-IN" sz="1800" dirty="0"/>
          </a:p>
        </p:txBody>
      </p:sp>
    </p:spTree>
    <p:extLst>
      <p:ext uri="{BB962C8B-B14F-4D97-AF65-F5344CB8AC3E}">
        <p14:creationId xmlns:p14="http://schemas.microsoft.com/office/powerpoint/2010/main" val="23231402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ea typeface="ＭＳ Ｐゴシック" panose="020B0600070205080204" pitchFamily="34" charset="-128"/>
              </a:rPr>
              <a:t>Standard Cost Variance Analysis</a:t>
            </a:r>
            <a:endParaRPr lang="en-IN" dirty="0"/>
          </a:p>
        </p:txBody>
      </p:sp>
      <p:pic>
        <p:nvPicPr>
          <p:cNvPr id="2" name="Picture 1" descr="Diagram of price and usage variance equations.&#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682" y="1689541"/>
            <a:ext cx="7786010" cy="4095735"/>
          </a:xfrm>
          <a:prstGeom prst="rect">
            <a:avLst/>
          </a:prstGeom>
        </p:spPr>
      </p:pic>
      <p:sp>
        <p:nvSpPr>
          <p:cNvPr id="5" name="Content Placeholder 8"/>
          <p:cNvSpPr>
            <a:spLocks noGrp="1"/>
          </p:cNvSpPr>
          <p:nvPr>
            <p:ph sz="quarter" idx="13"/>
          </p:nvPr>
        </p:nvSpPr>
        <p:spPr>
          <a:xfrm>
            <a:off x="3380089" y="5907061"/>
            <a:ext cx="2383823" cy="226639"/>
          </a:xfrm>
        </p:spPr>
        <p:txBody>
          <a:bodyPr/>
          <a:lstStyle/>
          <a:p>
            <a:pPr algn="ctr"/>
            <a:r>
              <a:rPr lang="en-US" sz="900" dirty="0">
                <a:hlinkClick r:id="rId4" action="ppaction://hlinksldjump"/>
              </a:rPr>
              <a:t>Access the text alternative for slide images.</a:t>
            </a:r>
            <a:endParaRPr lang="en-IN" sz="900" dirty="0">
              <a:hlinkClick r:id="rId5" action="ppaction://hlinksldjump"/>
            </a:endParaRPr>
          </a:p>
        </p:txBody>
      </p:sp>
      <p:sp>
        <p:nvSpPr>
          <p:cNvPr id="9" name="Content Placeholder 8"/>
          <p:cNvSpPr>
            <a:spLocks noGrp="1"/>
          </p:cNvSpPr>
          <p:nvPr>
            <p:ph sz="quarter" idx="13"/>
          </p:nvPr>
        </p:nvSpPr>
        <p:spPr/>
        <p:txBody>
          <a:bodyPr/>
          <a:lstStyle/>
          <a:p>
            <a:r>
              <a:rPr lang="en-US" altLang="en-US" b="1" dirty="0"/>
              <a:t>Learning Objective 15-4: Calculate and explain the two components of a standard cost variance.</a:t>
            </a:r>
          </a:p>
        </p:txBody>
      </p:sp>
    </p:spTree>
    <p:extLst>
      <p:ext uri="{BB962C8B-B14F-4D97-AF65-F5344CB8AC3E}">
        <p14:creationId xmlns:p14="http://schemas.microsoft.com/office/powerpoint/2010/main" val="2979448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051560" y="2590800"/>
            <a:ext cx="7040880" cy="533400"/>
          </a:xfrm>
        </p:spPr>
        <p:txBody>
          <a:bodyPr/>
          <a:lstStyle/>
          <a:p>
            <a:pPr eaLnBrk="1" hangingPunct="1">
              <a:lnSpc>
                <a:spcPct val="90000"/>
              </a:lnSpc>
              <a:spcBef>
                <a:spcPct val="50000"/>
              </a:spcBef>
            </a:pPr>
            <a:r>
              <a:rPr lang="en-US" altLang="en-US" sz="3600" b="1" dirty="0">
                <a:solidFill>
                  <a:schemeClr val="tx1"/>
                </a:solidFill>
                <a:latin typeface="Calibri" panose="020F0502020204030204" pitchFamily="34" charset="0"/>
              </a:rPr>
              <a:t>CHAPTER 15: </a:t>
            </a:r>
            <a:r>
              <a:rPr lang="en-US" sz="3600" b="1" i="1" dirty="0">
                <a:solidFill>
                  <a:schemeClr val="tx1"/>
                </a:solidFill>
                <a:latin typeface="Calibri" panose="020F0502020204030204" pitchFamily="34" charset="0"/>
              </a:rPr>
              <a:t>Cost Control</a:t>
            </a:r>
            <a:endParaRPr lang="en-US" altLang="en-US" sz="3600" b="1" i="1" dirty="0">
              <a:solidFill>
                <a:schemeClr val="tx1"/>
              </a:solidFill>
              <a:latin typeface="Calibri" panose="020F0502020204030204" pitchFamily="34" charset="0"/>
            </a:endParaRPr>
          </a:p>
        </p:txBody>
      </p:sp>
      <p:sp>
        <p:nvSpPr>
          <p:cNvPr id="8" name="Content Placeholder 7"/>
          <p:cNvSpPr>
            <a:spLocks noGrp="1"/>
          </p:cNvSpPr>
          <p:nvPr>
            <p:ph sz="quarter" idx="11"/>
          </p:nvPr>
        </p:nvSpPr>
        <p:spPr>
          <a:xfrm>
            <a:off x="1066800" y="3867149"/>
            <a:ext cx="7391400" cy="1108076"/>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sz="4000" dirty="0">
                <a:ea typeface="ＭＳ Ｐゴシック" panose="020B0600070205080204" pitchFamily="34" charset="-128"/>
              </a:rPr>
              <a:t>Analysis of Fixed Overhead Variances</a:t>
            </a:r>
            <a:endParaRPr lang="en-IN" sz="4000" dirty="0"/>
          </a:p>
        </p:txBody>
      </p:sp>
      <p:sp>
        <p:nvSpPr>
          <p:cNvPr id="6" name="Content Placeholder 5"/>
          <p:cNvSpPr>
            <a:spLocks noGrp="1"/>
          </p:cNvSpPr>
          <p:nvPr>
            <p:ph idx="1"/>
          </p:nvPr>
        </p:nvSpPr>
        <p:spPr>
          <a:xfrm>
            <a:off x="457200" y="1481137"/>
            <a:ext cx="8229600" cy="652463"/>
          </a:xfrm>
        </p:spPr>
        <p:txBody>
          <a:bodyPr/>
          <a:lstStyle/>
          <a:p>
            <a:pPr marL="0" indent="0">
              <a:buNone/>
            </a:pPr>
            <a:r>
              <a:rPr lang="en-US" altLang="en-US" sz="1800" dirty="0">
                <a:solidFill>
                  <a:schemeClr val="accent1">
                    <a:lumMod val="50000"/>
                  </a:schemeClr>
                </a:solidFill>
              </a:rPr>
              <a:t>Overhead costs are applied to products and services using a predetermined overhead application rate.</a:t>
            </a:r>
          </a:p>
        </p:txBody>
      </p:sp>
      <p:pic>
        <p:nvPicPr>
          <p:cNvPr id="4" name="Picture 3" descr="Diagram showing three variables: actual fixed overhead incurred, fixed overhead budget, and fixed overhead applied. The difference between the first two variables is budget variance, while the difference between variables 2 and 3 is volume varia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320" y="2382837"/>
            <a:ext cx="6762956" cy="1660885"/>
          </a:xfrm>
          <a:prstGeom prst="rect">
            <a:avLst/>
          </a:prstGeom>
        </p:spPr>
      </p:pic>
      <p:sp>
        <p:nvSpPr>
          <p:cNvPr id="14" name="Content Placeholder 13"/>
          <p:cNvSpPr>
            <a:spLocks noGrp="1"/>
          </p:cNvSpPr>
          <p:nvPr>
            <p:ph idx="15"/>
          </p:nvPr>
        </p:nvSpPr>
        <p:spPr>
          <a:xfrm>
            <a:off x="1447800" y="4279380"/>
            <a:ext cx="3429000" cy="1706925"/>
          </a:xfrm>
        </p:spPr>
        <p:txBody>
          <a:bodyPr/>
          <a:lstStyle/>
          <a:p>
            <a:pPr marL="0" indent="0">
              <a:buNone/>
            </a:pPr>
            <a:r>
              <a:rPr lang="en-US" sz="2600" dirty="0"/>
              <a:t>Budget Variance</a:t>
            </a:r>
          </a:p>
          <a:p>
            <a:pPr marL="0" indent="0">
              <a:buNone/>
            </a:pPr>
            <a:r>
              <a:rPr lang="en-US" altLang="en-US" sz="2400" dirty="0">
                <a:solidFill>
                  <a:schemeClr val="accent1">
                    <a:lumMod val="50000"/>
                  </a:schemeClr>
                </a:solidFill>
              </a:rPr>
              <a:t>Results from paying more</a:t>
            </a:r>
            <a:br>
              <a:rPr lang="en-US" altLang="en-US" sz="2400" dirty="0">
                <a:solidFill>
                  <a:schemeClr val="accent1">
                    <a:lumMod val="50000"/>
                  </a:schemeClr>
                </a:solidFill>
              </a:rPr>
            </a:br>
            <a:r>
              <a:rPr lang="en-US" altLang="en-US" sz="2400" dirty="0">
                <a:solidFill>
                  <a:schemeClr val="accent1">
                    <a:lumMod val="50000"/>
                  </a:schemeClr>
                </a:solidFill>
              </a:rPr>
              <a:t>or less than expected for</a:t>
            </a:r>
            <a:br>
              <a:rPr lang="en-US" altLang="en-US" sz="2400" dirty="0">
                <a:solidFill>
                  <a:schemeClr val="accent1">
                    <a:lumMod val="50000"/>
                  </a:schemeClr>
                </a:solidFill>
              </a:rPr>
            </a:br>
            <a:r>
              <a:rPr lang="en-US" altLang="en-US" sz="2400" dirty="0">
                <a:solidFill>
                  <a:schemeClr val="accent1">
                    <a:lumMod val="50000"/>
                  </a:schemeClr>
                </a:solidFill>
              </a:rPr>
              <a:t>overhead items.</a:t>
            </a:r>
            <a:endParaRPr lang="en-IN" sz="2400" dirty="0"/>
          </a:p>
        </p:txBody>
      </p:sp>
      <p:sp>
        <p:nvSpPr>
          <p:cNvPr id="15" name="Content Placeholder 14"/>
          <p:cNvSpPr>
            <a:spLocks noGrp="1"/>
          </p:cNvSpPr>
          <p:nvPr>
            <p:ph idx="16"/>
          </p:nvPr>
        </p:nvSpPr>
        <p:spPr>
          <a:xfrm>
            <a:off x="5181600" y="4279381"/>
            <a:ext cx="3505200" cy="1686590"/>
          </a:xfrm>
        </p:spPr>
        <p:txBody>
          <a:bodyPr/>
          <a:lstStyle/>
          <a:p>
            <a:pPr eaLnBrk="1" hangingPunct="1">
              <a:buClr>
                <a:srgbClr val="990000"/>
              </a:buClr>
              <a:buSzPct val="65000"/>
              <a:buFont typeface="Wingdings" panose="05000000000000000000" pitchFamily="2" charset="2"/>
              <a:buNone/>
            </a:pPr>
            <a:r>
              <a:rPr lang="en-US" altLang="en-US" sz="2600" dirty="0"/>
              <a:t>Volume Variance</a:t>
            </a:r>
          </a:p>
          <a:p>
            <a:pPr marL="0" indent="0" eaLnBrk="1" hangingPunct="1">
              <a:buClr>
                <a:srgbClr val="990000"/>
              </a:buClr>
              <a:buSzPct val="65000"/>
              <a:buNone/>
            </a:pPr>
            <a:r>
              <a:rPr lang="en-US" altLang="en-US" sz="2400" dirty="0">
                <a:solidFill>
                  <a:schemeClr val="accent1">
                    <a:lumMod val="50000"/>
                  </a:schemeClr>
                </a:solidFill>
              </a:rPr>
              <a:t>Results from operating at an activity level different from the planned activity.</a:t>
            </a:r>
          </a:p>
        </p:txBody>
      </p:sp>
      <p:sp>
        <p:nvSpPr>
          <p:cNvPr id="16" name="Content Placeholder 15"/>
          <p:cNvSpPr>
            <a:spLocks noGrp="1"/>
          </p:cNvSpPr>
          <p:nvPr>
            <p:ph sz="quarter" idx="17"/>
          </p:nvPr>
        </p:nvSpPr>
        <p:spPr>
          <a:xfrm>
            <a:off x="457200" y="6136192"/>
            <a:ext cx="7924800" cy="260228"/>
          </a:xfrm>
        </p:spPr>
        <p:txBody>
          <a:bodyPr/>
          <a:lstStyle/>
          <a:p>
            <a:r>
              <a:rPr lang="en-US" altLang="en-US" b="1" dirty="0"/>
              <a:t>Learning Objective 15-6: Analyze and explain how the control of fixed overhead variances and that of variable cost variances differ.</a:t>
            </a:r>
          </a:p>
        </p:txBody>
      </p:sp>
    </p:spTree>
    <p:extLst>
      <p:ext uri="{BB962C8B-B14F-4D97-AF65-F5344CB8AC3E}">
        <p14:creationId xmlns:p14="http://schemas.microsoft.com/office/powerpoint/2010/main" val="18519061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Example - Fixed Overhead Variances </a:t>
            </a:r>
            <a:r>
              <a:rPr lang="en-US" altLang="en-US" sz="1000" b="0" dirty="0">
                <a:ea typeface="ＭＳ Ｐゴシック" panose="020B0600070205080204" pitchFamily="34" charset="-128"/>
              </a:rPr>
              <a:t>1</a:t>
            </a:r>
            <a:endParaRPr lang="en-IN" sz="1000" b="0" dirty="0"/>
          </a:p>
        </p:txBody>
      </p:sp>
      <p:sp>
        <p:nvSpPr>
          <p:cNvPr id="6" name="Content Placeholder 5"/>
          <p:cNvSpPr>
            <a:spLocks noGrp="1"/>
          </p:cNvSpPr>
          <p:nvPr>
            <p:ph idx="1"/>
          </p:nvPr>
        </p:nvSpPr>
        <p:spPr>
          <a:xfrm>
            <a:off x="457200" y="1481137"/>
            <a:ext cx="8229600" cy="419605"/>
          </a:xfrm>
        </p:spPr>
        <p:txBody>
          <a:bodyPr/>
          <a:lstStyle/>
          <a:p>
            <a:pPr marL="0" indent="0">
              <a:buNone/>
            </a:pPr>
            <a:r>
              <a:rPr lang="en-US" altLang="en-US" sz="1800" b="1" dirty="0">
                <a:solidFill>
                  <a:schemeClr val="accent1">
                    <a:lumMod val="50000"/>
                  </a:schemeClr>
                </a:solidFill>
              </a:rPr>
              <a:t>Cruisers, Inc. has the following budgeted fixed overhead information for the year:</a:t>
            </a:r>
          </a:p>
        </p:txBody>
      </p:sp>
      <p:pic>
        <p:nvPicPr>
          <p:cNvPr id="8" name="Picture 7" descr="Table of fixed overhead information.&#10;&#10;">
            <a:extLst>
              <a:ext uri="{FF2B5EF4-FFF2-40B4-BE49-F238E27FC236}">
                <a16:creationId xmlns:a16="http://schemas.microsoft.com/office/drawing/2014/main" id="{54CFCFCD-2E95-4F98-88EF-F69AD61F7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0162" y="2181729"/>
            <a:ext cx="6543675" cy="1647135"/>
          </a:xfrm>
          <a:prstGeom prst="rect">
            <a:avLst/>
          </a:prstGeom>
        </p:spPr>
      </p:pic>
      <p:sp>
        <p:nvSpPr>
          <p:cNvPr id="7" name="Content Placeholder 8"/>
          <p:cNvSpPr>
            <a:spLocks noGrp="1"/>
          </p:cNvSpPr>
          <p:nvPr>
            <p:ph sz="quarter" idx="13"/>
          </p:nvPr>
        </p:nvSpPr>
        <p:spPr>
          <a:xfrm>
            <a:off x="3380089" y="6174161"/>
            <a:ext cx="2383823" cy="226639"/>
          </a:xfrm>
        </p:spPr>
        <p:txBody>
          <a:bodyPr/>
          <a:lstStyle/>
          <a:p>
            <a:pPr algn="ctr"/>
            <a:r>
              <a:rPr lang="en-US" sz="900" dirty="0">
                <a:hlinkClick r:id="rId4" action="ppaction://hlinksldjump"/>
              </a:rPr>
              <a:t>Access the text alternative for slide images.</a:t>
            </a:r>
            <a:endParaRPr lang="en-IN" sz="900" dirty="0">
              <a:hlinkClick r:id="rId5" action="ppaction://hlinksldjump"/>
            </a:endParaRPr>
          </a:p>
        </p:txBody>
      </p:sp>
      <p:sp>
        <p:nvSpPr>
          <p:cNvPr id="3" name="Content Placeholder 2"/>
          <p:cNvSpPr>
            <a:spLocks noGrp="1"/>
          </p:cNvSpPr>
          <p:nvPr>
            <p:ph sz="quarter" idx="14"/>
          </p:nvPr>
        </p:nvSpPr>
        <p:spPr>
          <a:xfrm>
            <a:off x="457200" y="4173067"/>
            <a:ext cx="8229600" cy="1922933"/>
          </a:xfrm>
        </p:spPr>
        <p:txBody>
          <a:bodyPr/>
          <a:lstStyle/>
          <a:p>
            <a:pPr marL="0" indent="0">
              <a:spcBef>
                <a:spcPct val="50000"/>
              </a:spcBef>
              <a:buNone/>
              <a:defRPr/>
            </a:pPr>
            <a:r>
              <a:rPr lang="en-US" sz="1800" dirty="0"/>
              <a:t>Assume that:</a:t>
            </a:r>
          </a:p>
          <a:p>
            <a:pPr marL="0" indent="0">
              <a:spcBef>
                <a:spcPct val="50000"/>
              </a:spcBef>
              <a:buNone/>
              <a:defRPr/>
            </a:pPr>
            <a:r>
              <a:rPr lang="en-US" sz="1800" dirty="0"/>
              <a:t>Actual fixed manufacturing overhead for the year = $3,327,500.</a:t>
            </a:r>
          </a:p>
          <a:p>
            <a:pPr marL="0" indent="0">
              <a:spcBef>
                <a:spcPct val="50000"/>
              </a:spcBef>
              <a:buNone/>
              <a:defRPr/>
            </a:pPr>
            <a:r>
              <a:rPr lang="en-US" sz="1800" dirty="0"/>
              <a:t>Actual level of production = 1,288 sailboats.</a:t>
            </a:r>
          </a:p>
          <a:p>
            <a:pPr marL="0" indent="0">
              <a:spcBef>
                <a:spcPct val="50000"/>
              </a:spcBef>
              <a:buNone/>
              <a:defRPr/>
            </a:pPr>
            <a:r>
              <a:rPr lang="en-US" sz="1800" dirty="0"/>
              <a:t>Standard direct labor hours allowed for actual production during the year = 309,120 hours (1,288 actual sailboats × 240 standard hours allowed per sailboat).</a:t>
            </a:r>
          </a:p>
        </p:txBody>
      </p:sp>
    </p:spTree>
    <p:extLst>
      <p:ext uri="{BB962C8B-B14F-4D97-AF65-F5344CB8AC3E}">
        <p14:creationId xmlns:p14="http://schemas.microsoft.com/office/powerpoint/2010/main" val="35489012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5599"/>
            <a:ext cx="8229600" cy="740752"/>
          </a:xfrm>
        </p:spPr>
        <p:txBody>
          <a:bodyPr/>
          <a:lstStyle/>
          <a:p>
            <a:r>
              <a:rPr lang="en-US" altLang="en-US" sz="4000" dirty="0">
                <a:ea typeface="ＭＳ Ｐゴシック" panose="020B0600070205080204" pitchFamily="34" charset="-128"/>
              </a:rPr>
              <a:t>Example - Fixed Overhead Variances </a:t>
            </a:r>
            <a:r>
              <a:rPr lang="en-US" altLang="en-US" sz="1000" b="0" dirty="0">
                <a:ea typeface="ＭＳ Ｐゴシック" panose="020B0600070205080204" pitchFamily="34" charset="-128"/>
              </a:rPr>
              <a:t>2</a:t>
            </a:r>
            <a:endParaRPr lang="en-IN" sz="4000" b="0" dirty="0"/>
          </a:p>
        </p:txBody>
      </p:sp>
      <p:sp>
        <p:nvSpPr>
          <p:cNvPr id="3" name="Content Placeholder 2"/>
          <p:cNvSpPr>
            <a:spLocks noGrp="1"/>
          </p:cNvSpPr>
          <p:nvPr>
            <p:ph idx="1"/>
          </p:nvPr>
        </p:nvSpPr>
        <p:spPr>
          <a:xfrm>
            <a:off x="457200" y="1447801"/>
            <a:ext cx="8229600" cy="380999"/>
          </a:xfrm>
        </p:spPr>
        <p:txBody>
          <a:bodyPr/>
          <a:lstStyle/>
          <a:p>
            <a:pPr marL="0" indent="0">
              <a:spcBef>
                <a:spcPct val="50000"/>
              </a:spcBef>
              <a:buNone/>
              <a:defRPr/>
            </a:pPr>
            <a:r>
              <a:rPr lang="en-US" sz="1800" dirty="0"/>
              <a:t>The Fixed Manufacturing Overhead account would appear as follows:</a:t>
            </a:r>
          </a:p>
        </p:txBody>
      </p:sp>
      <p:pic>
        <p:nvPicPr>
          <p:cNvPr id="11" name="Picture 10" descr="Fixed manufacturing overhead T-account is illustrated.&#10;&#10;">
            <a:extLst>
              <a:ext uri="{FF2B5EF4-FFF2-40B4-BE49-F238E27FC236}">
                <a16:creationId xmlns:a16="http://schemas.microsoft.com/office/drawing/2014/main" id="{2CE8E1BD-F266-4055-AFCE-057DACA74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895" y="2209800"/>
            <a:ext cx="6680210" cy="2362597"/>
          </a:xfrm>
          <a:prstGeom prst="rect">
            <a:avLst/>
          </a:prstGeom>
        </p:spPr>
      </p:pic>
      <p:sp>
        <p:nvSpPr>
          <p:cNvPr id="5" name="Content Placeholder 8"/>
          <p:cNvSpPr>
            <a:spLocks noGrp="1"/>
          </p:cNvSpPr>
          <p:nvPr>
            <p:ph sz="quarter" idx="13"/>
          </p:nvPr>
        </p:nvSpPr>
        <p:spPr>
          <a:xfrm>
            <a:off x="3380089" y="6174161"/>
            <a:ext cx="2383823" cy="226639"/>
          </a:xfrm>
        </p:spPr>
        <p:txBody>
          <a:bodyPr/>
          <a:lstStyle/>
          <a:p>
            <a:pPr algn="ctr"/>
            <a:r>
              <a:rPr lang="en-US" sz="900" dirty="0">
                <a:hlinkClick r:id="rId4" action="ppaction://hlinksldjump"/>
              </a:rPr>
              <a:t>Access the text alternative for slide images.</a:t>
            </a:r>
            <a:endParaRPr lang="en-IN" sz="900" dirty="0">
              <a:hlinkClick r:id="rId5" action="ppaction://hlinksldjump"/>
            </a:endParaRPr>
          </a:p>
        </p:txBody>
      </p:sp>
    </p:spTree>
    <p:extLst>
      <p:ext uri="{BB962C8B-B14F-4D97-AF65-F5344CB8AC3E}">
        <p14:creationId xmlns:p14="http://schemas.microsoft.com/office/powerpoint/2010/main" val="16599824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229600" cy="718967"/>
          </a:xfrm>
        </p:spPr>
        <p:txBody>
          <a:bodyPr/>
          <a:lstStyle/>
          <a:p>
            <a:r>
              <a:rPr lang="en-US" altLang="en-US" sz="4000" dirty="0">
                <a:ea typeface="ＭＳ Ｐゴシック" panose="020B0600070205080204" pitchFamily="34" charset="-128"/>
              </a:rPr>
              <a:t>Example - Fixed Overhead Variances </a:t>
            </a:r>
            <a:r>
              <a:rPr lang="en-US" altLang="en-US" sz="1000" b="0" dirty="0">
                <a:ea typeface="ＭＳ Ｐゴシック" panose="020B0600070205080204" pitchFamily="34" charset="-128"/>
              </a:rPr>
              <a:t>3</a:t>
            </a:r>
            <a:endParaRPr lang="en-IN" sz="4000" dirty="0"/>
          </a:p>
        </p:txBody>
      </p:sp>
      <p:sp>
        <p:nvSpPr>
          <p:cNvPr id="6" name="Content Placeholder 5"/>
          <p:cNvSpPr>
            <a:spLocks noGrp="1"/>
          </p:cNvSpPr>
          <p:nvPr>
            <p:ph idx="1"/>
          </p:nvPr>
        </p:nvSpPr>
        <p:spPr>
          <a:xfrm>
            <a:off x="457200" y="1442637"/>
            <a:ext cx="8229600" cy="652463"/>
          </a:xfrm>
        </p:spPr>
        <p:txBody>
          <a:bodyPr/>
          <a:lstStyle/>
          <a:p>
            <a:pPr marL="0" indent="0">
              <a:spcBef>
                <a:spcPct val="50000"/>
              </a:spcBef>
              <a:buNone/>
              <a:defRPr/>
            </a:pPr>
            <a:r>
              <a:rPr lang="en-IN" sz="1800" dirty="0"/>
              <a:t>The overapplied overhead is made up of a budget variance and a volume variance, as follows:</a:t>
            </a:r>
            <a:endParaRPr lang="en-US" sz="1800" dirty="0"/>
          </a:p>
        </p:txBody>
      </p:sp>
      <p:pic>
        <p:nvPicPr>
          <p:cNvPr id="7" name="Picture 6" descr="Table from bottom of page 575 of the textbook is reproduced here. It lists budget variance, volume variance, and solves for net variance (overapplied overhead).">
            <a:extLst>
              <a:ext uri="{FF2B5EF4-FFF2-40B4-BE49-F238E27FC236}">
                <a16:creationId xmlns:a16="http://schemas.microsoft.com/office/drawing/2014/main" id="{D34B670D-F745-48AA-8147-D9A0C29CE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138" y="2394156"/>
            <a:ext cx="7405982" cy="3473244"/>
          </a:xfrm>
          <a:prstGeom prst="rect">
            <a:avLst/>
          </a:prstGeom>
        </p:spPr>
      </p:pic>
    </p:spTree>
    <p:extLst>
      <p:ext uri="{BB962C8B-B14F-4D97-AF65-F5344CB8AC3E}">
        <p14:creationId xmlns:p14="http://schemas.microsoft.com/office/powerpoint/2010/main" val="37149463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7064"/>
            <a:ext cx="8229600" cy="697823"/>
          </a:xfrm>
        </p:spPr>
        <p:txBody>
          <a:bodyPr/>
          <a:lstStyle/>
          <a:p>
            <a:r>
              <a:rPr lang="en-US" altLang="en-US" dirty="0">
                <a:ea typeface="ＭＳ Ｐゴシック" panose="020B0600070205080204" pitchFamily="34" charset="-128"/>
              </a:rPr>
              <a:t>Accounting for Variances</a:t>
            </a:r>
            <a:endParaRPr lang="en-IN" dirty="0"/>
          </a:p>
        </p:txBody>
      </p:sp>
      <p:pic>
        <p:nvPicPr>
          <p:cNvPr id="4" name="Picture 3" descr="A flowchart shows how various variances are accounted for.&#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8200" y="1566491"/>
            <a:ext cx="5825268" cy="4276716"/>
          </a:xfrm>
          <a:prstGeom prst="rect">
            <a:avLst/>
          </a:prstGeom>
        </p:spPr>
      </p:pic>
      <p:sp>
        <p:nvSpPr>
          <p:cNvPr id="5" name="Content Placeholder 8"/>
          <p:cNvSpPr>
            <a:spLocks noGrp="1"/>
          </p:cNvSpPr>
          <p:nvPr>
            <p:ph sz="quarter" idx="13"/>
          </p:nvPr>
        </p:nvSpPr>
        <p:spPr>
          <a:xfrm>
            <a:off x="3380089" y="5924350"/>
            <a:ext cx="2383823" cy="226639"/>
          </a:xfrm>
        </p:spPr>
        <p:txBody>
          <a:bodyPr/>
          <a:lstStyle/>
          <a:p>
            <a:pPr algn="ctr"/>
            <a:r>
              <a:rPr lang="en-US" sz="900" dirty="0">
                <a:hlinkClick r:id="rId4" action="ppaction://hlinksldjump"/>
              </a:rPr>
              <a:t>Access the text alternative for slide images.</a:t>
            </a:r>
            <a:endParaRPr lang="en-IN" sz="900" dirty="0">
              <a:hlinkClick r:id="rId5" action="ppaction://hlinksldjump"/>
            </a:endParaRPr>
          </a:p>
        </p:txBody>
      </p:sp>
      <p:sp>
        <p:nvSpPr>
          <p:cNvPr id="3" name="Content Placeholder 2"/>
          <p:cNvSpPr>
            <a:spLocks noGrp="1"/>
          </p:cNvSpPr>
          <p:nvPr>
            <p:ph sz="quarter" idx="13"/>
          </p:nvPr>
        </p:nvSpPr>
        <p:spPr>
          <a:xfrm>
            <a:off x="457200" y="6136192"/>
            <a:ext cx="6019800" cy="264608"/>
          </a:xfrm>
        </p:spPr>
        <p:txBody>
          <a:bodyPr/>
          <a:lstStyle/>
          <a:p>
            <a:pPr>
              <a:defRPr/>
            </a:pPr>
            <a:r>
              <a:rPr lang="en-US" altLang="en-US" b="1" dirty="0"/>
              <a:t>Learning Objective 15-7: Illustrate the alternative methods of accounting for variances.</a:t>
            </a:r>
          </a:p>
        </p:txBody>
      </p:sp>
    </p:spTree>
    <p:extLst>
      <p:ext uri="{BB962C8B-B14F-4D97-AF65-F5344CB8AC3E}">
        <p14:creationId xmlns:p14="http://schemas.microsoft.com/office/powerpoint/2010/main" val="15598552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38372"/>
            <a:ext cx="8382000" cy="653606"/>
          </a:xfrm>
        </p:spPr>
        <p:txBody>
          <a:bodyPr/>
          <a:lstStyle/>
          <a:p>
            <a:r>
              <a:rPr lang="en-US" altLang="en-US" sz="3400" dirty="0">
                <a:ea typeface="ＭＳ Ｐゴシック" panose="020B0600070205080204" pitchFamily="34" charset="-128"/>
              </a:rPr>
              <a:t>Reporting for Segments of an Organization </a:t>
            </a:r>
            <a:r>
              <a:rPr lang="en-US" altLang="en-US" sz="1000" b="0" dirty="0">
                <a:ea typeface="ＭＳ Ｐゴシック" panose="020B0600070205080204" pitchFamily="34" charset="-128"/>
              </a:rPr>
              <a:t>1</a:t>
            </a:r>
            <a:endParaRPr lang="en-IN" sz="1000" b="0" dirty="0"/>
          </a:p>
        </p:txBody>
      </p:sp>
      <p:sp>
        <p:nvSpPr>
          <p:cNvPr id="3" name="Content Placeholder 2"/>
          <p:cNvSpPr>
            <a:spLocks noGrp="1"/>
          </p:cNvSpPr>
          <p:nvPr>
            <p:ph idx="1"/>
          </p:nvPr>
        </p:nvSpPr>
        <p:spPr>
          <a:xfrm>
            <a:off x="457200" y="1177683"/>
            <a:ext cx="8382000" cy="1787892"/>
          </a:xfrm>
        </p:spPr>
        <p:txBody>
          <a:bodyPr/>
          <a:lstStyle/>
          <a:p>
            <a:pPr marL="0" indent="0">
              <a:lnSpc>
                <a:spcPct val="90000"/>
              </a:lnSpc>
              <a:buNone/>
            </a:pPr>
            <a:r>
              <a:rPr lang="en-US" altLang="en-US" sz="2000" dirty="0"/>
              <a:t>A </a:t>
            </a:r>
            <a:r>
              <a:rPr lang="en-US" altLang="en-US" sz="2000" b="1" dirty="0"/>
              <a:t>segment</a:t>
            </a:r>
            <a:r>
              <a:rPr lang="en-US" altLang="en-US" sz="2000" dirty="0"/>
              <a:t> of an organization is a division, product line, sales territory, or other organizational unit. Management frequently reports company results by segment in such a way that the total income for each segment equals the total company net income.</a:t>
            </a:r>
          </a:p>
          <a:p>
            <a:pPr marL="0" indent="0">
              <a:lnSpc>
                <a:spcPct val="90000"/>
              </a:lnSpc>
              <a:buNone/>
            </a:pPr>
            <a:r>
              <a:rPr lang="en-IN" sz="2000" dirty="0">
                <a:solidFill>
                  <a:schemeClr val="accent1">
                    <a:lumMod val="50000"/>
                  </a:schemeClr>
                </a:solidFill>
              </a:rPr>
              <a:t>Cruisers Inc. has three divisions: sailboats, motorboats, and repair parts. The following income statement might be prepared:</a:t>
            </a:r>
            <a:endParaRPr lang="en-US" altLang="en-US" sz="2000" dirty="0">
              <a:solidFill>
                <a:schemeClr val="accent1">
                  <a:lumMod val="50000"/>
                </a:schemeClr>
              </a:solidFill>
            </a:endParaRPr>
          </a:p>
        </p:txBody>
      </p:sp>
      <p:pic>
        <p:nvPicPr>
          <p:cNvPr id="9" name="Picture 8" descr="Segmented income statement for quarter ended July 31, 2019 for Cruisers, Inc. is reproduced from textbook page 578 here.">
            <a:extLst>
              <a:ext uri="{FF2B5EF4-FFF2-40B4-BE49-F238E27FC236}">
                <a16:creationId xmlns:a16="http://schemas.microsoft.com/office/drawing/2014/main" id="{614883D1-731E-4276-A6CC-0D9976735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6843" y="3130582"/>
            <a:ext cx="5016653" cy="2092557"/>
          </a:xfrm>
          <a:prstGeom prst="rect">
            <a:avLst/>
          </a:prstGeom>
        </p:spPr>
      </p:pic>
      <p:sp>
        <p:nvSpPr>
          <p:cNvPr id="5" name="Content Placeholder 4"/>
          <p:cNvSpPr>
            <a:spLocks noGrp="1"/>
          </p:cNvSpPr>
          <p:nvPr>
            <p:ph idx="15"/>
          </p:nvPr>
        </p:nvSpPr>
        <p:spPr>
          <a:xfrm>
            <a:off x="457200" y="5388145"/>
            <a:ext cx="8229600" cy="668950"/>
          </a:xfrm>
        </p:spPr>
        <p:txBody>
          <a:bodyPr/>
          <a:lstStyle/>
          <a:p>
            <a:pPr marL="0" indent="0">
              <a:buNone/>
            </a:pPr>
            <a:r>
              <a:rPr lang="en-US" altLang="en-US" sz="1800" b="1" dirty="0">
                <a:solidFill>
                  <a:schemeClr val="accent1">
                    <a:lumMod val="75000"/>
                  </a:schemeClr>
                </a:solidFill>
              </a:rPr>
              <a:t>Should the Repair Parts Division be discontinued?</a:t>
            </a:r>
          </a:p>
          <a:p>
            <a:pPr marL="0" indent="0">
              <a:buNone/>
            </a:pPr>
            <a:r>
              <a:rPr lang="en-US" altLang="en-US" sz="1800" b="1" dirty="0"/>
              <a:t>Let</a:t>
            </a:r>
            <a:r>
              <a:rPr lang="en-IN" altLang="en-US" sz="1800" b="1" dirty="0"/>
              <a:t>’</a:t>
            </a:r>
            <a:r>
              <a:rPr lang="en-US" altLang="ja-JP" sz="1800" b="1" dirty="0"/>
              <a:t>s take a closer look at fixed expenses before we decide.</a:t>
            </a:r>
            <a:endParaRPr lang="en-US" altLang="en-US" sz="1800" b="1" dirty="0"/>
          </a:p>
        </p:txBody>
      </p:sp>
      <p:sp>
        <p:nvSpPr>
          <p:cNvPr id="8" name="Content Placeholder 7"/>
          <p:cNvSpPr>
            <a:spLocks noGrp="1"/>
          </p:cNvSpPr>
          <p:nvPr>
            <p:ph sz="quarter" idx="17"/>
          </p:nvPr>
        </p:nvSpPr>
        <p:spPr>
          <a:xfrm>
            <a:off x="457200" y="6136192"/>
            <a:ext cx="7772400" cy="260228"/>
          </a:xfrm>
        </p:spPr>
        <p:txBody>
          <a:bodyPr/>
          <a:lstStyle/>
          <a:p>
            <a:r>
              <a:rPr lang="en-US" altLang="en-US" b="1" dirty="0"/>
              <a:t>Learning Objective 15-8: </a:t>
            </a:r>
            <a:r>
              <a:rPr lang="en-US" altLang="en-US"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extLst>
      <p:ext uri="{BB962C8B-B14F-4D97-AF65-F5344CB8AC3E}">
        <p14:creationId xmlns:p14="http://schemas.microsoft.com/office/powerpoint/2010/main" val="9835174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6252"/>
            <a:ext cx="8382000" cy="718967"/>
          </a:xfrm>
        </p:spPr>
        <p:txBody>
          <a:bodyPr/>
          <a:lstStyle/>
          <a:p>
            <a:r>
              <a:rPr lang="en-US" altLang="en-US" sz="3400" dirty="0">
                <a:ea typeface="ＭＳ Ｐゴシック" panose="020B0600070205080204" pitchFamily="34" charset="-128"/>
              </a:rPr>
              <a:t>Reporting for Segments of an Organization </a:t>
            </a:r>
            <a:r>
              <a:rPr lang="en-US" altLang="en-US" sz="1000" b="0" dirty="0">
                <a:ea typeface="ＭＳ Ｐゴシック" panose="020B0600070205080204" pitchFamily="34" charset="-128"/>
              </a:rPr>
              <a:t>2</a:t>
            </a:r>
            <a:endParaRPr lang="en-IN" sz="3400" b="0" dirty="0"/>
          </a:p>
        </p:txBody>
      </p:sp>
      <p:sp>
        <p:nvSpPr>
          <p:cNvPr id="6" name="Content Placeholder 5"/>
          <p:cNvSpPr>
            <a:spLocks noGrp="1"/>
          </p:cNvSpPr>
          <p:nvPr>
            <p:ph idx="1"/>
          </p:nvPr>
        </p:nvSpPr>
        <p:spPr>
          <a:xfrm>
            <a:off x="457200" y="1262585"/>
            <a:ext cx="8229600" cy="490015"/>
          </a:xfrm>
        </p:spPr>
        <p:txBody>
          <a:bodyPr/>
          <a:lstStyle/>
          <a:p>
            <a:pPr marL="0" indent="0">
              <a:buNone/>
            </a:pPr>
            <a:r>
              <a:rPr lang="en-US" altLang="en-US" sz="2800" dirty="0">
                <a:solidFill>
                  <a:schemeClr val="accent1">
                    <a:lumMod val="75000"/>
                  </a:schemeClr>
                </a:solidFill>
              </a:rPr>
              <a:t>Analysis of fixed expenses shows:</a:t>
            </a:r>
          </a:p>
        </p:txBody>
      </p:sp>
      <p:graphicFrame>
        <p:nvGraphicFramePr>
          <p:cNvPr id="3" name="Table 2"/>
          <p:cNvGraphicFramePr>
            <a:graphicFrameLocks noGrp="1"/>
          </p:cNvGraphicFramePr>
          <p:nvPr>
            <p:extLst>
              <p:ext uri="{D42A27DB-BD31-4B8C-83A1-F6EECF244321}">
                <p14:modId xmlns:p14="http://schemas.microsoft.com/office/powerpoint/2010/main" val="1231770766"/>
              </p:ext>
            </p:extLst>
          </p:nvPr>
        </p:nvGraphicFramePr>
        <p:xfrm>
          <a:off x="533400" y="1894840"/>
          <a:ext cx="8077200" cy="229616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1385829404"/>
                    </a:ext>
                  </a:extLst>
                </a:gridCol>
                <a:gridCol w="1295400">
                  <a:extLst>
                    <a:ext uri="{9D8B030D-6E8A-4147-A177-3AD203B41FA5}">
                      <a16:colId xmlns:a16="http://schemas.microsoft.com/office/drawing/2014/main" val="737785097"/>
                    </a:ext>
                  </a:extLst>
                </a:gridCol>
                <a:gridCol w="1219200">
                  <a:extLst>
                    <a:ext uri="{9D8B030D-6E8A-4147-A177-3AD203B41FA5}">
                      <a16:colId xmlns:a16="http://schemas.microsoft.com/office/drawing/2014/main" val="1993171616"/>
                    </a:ext>
                  </a:extLst>
                </a:gridCol>
                <a:gridCol w="1295400">
                  <a:extLst>
                    <a:ext uri="{9D8B030D-6E8A-4147-A177-3AD203B41FA5}">
                      <a16:colId xmlns:a16="http://schemas.microsoft.com/office/drawing/2014/main" val="912784269"/>
                    </a:ext>
                  </a:extLst>
                </a:gridCol>
                <a:gridCol w="1371600">
                  <a:extLst>
                    <a:ext uri="{9D8B030D-6E8A-4147-A177-3AD203B41FA5}">
                      <a16:colId xmlns:a16="http://schemas.microsoft.com/office/drawing/2014/main" val="1222607497"/>
                    </a:ext>
                  </a:extLst>
                </a:gridCol>
              </a:tblGrid>
              <a:tr h="370840">
                <a:tc>
                  <a:txBody>
                    <a:bodyPr/>
                    <a:lstStyle/>
                    <a:p>
                      <a:r>
                        <a:rPr lang="en-IN" dirty="0" smtClean="0">
                          <a:solidFill>
                            <a:srgbClr val="FFFFFF"/>
                          </a:solidFill>
                        </a:rPr>
                        <a:t>Blank</a:t>
                      </a:r>
                      <a:endParaRPr lang="en-IN" dirty="0">
                        <a:solidFill>
                          <a:srgbClr val="FFFFF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Total  Company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Sailboat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Motorboat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Repair Parts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7909027"/>
                  </a:ext>
                </a:extLst>
              </a:tr>
              <a:tr h="370840">
                <a:tc>
                  <a:txBody>
                    <a:bodyPr/>
                    <a:lstStyle/>
                    <a:p>
                      <a:r>
                        <a:rPr lang="en-IN" sz="1800" b="0" i="0" u="none" strike="noStrike" kern="1200" baseline="0" dirty="0" smtClean="0">
                          <a:solidFill>
                            <a:schemeClr val="dk1"/>
                          </a:solidFill>
                          <a:latin typeface="+mn-lt"/>
                          <a:ea typeface="+mn-ea"/>
                          <a:cs typeface="+mn-cs"/>
                        </a:rPr>
                        <a:t>Direct fixed expenses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$170,000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$100,000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$40,000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$30,000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2796110"/>
                  </a:ext>
                </a:extLst>
              </a:tr>
              <a:tr h="370840">
                <a:tc>
                  <a:txBody>
                    <a:bodyPr/>
                    <a:lstStyle/>
                    <a:p>
                      <a:r>
                        <a:rPr lang="en-IN" sz="1800" b="0" i="0" u="none" strike="noStrike" kern="1200" baseline="0" dirty="0" smtClean="0">
                          <a:solidFill>
                            <a:schemeClr val="dk1"/>
                          </a:solidFill>
                          <a:latin typeface="+mn-lt"/>
                          <a:ea typeface="+mn-ea"/>
                          <a:cs typeface="+mn-cs"/>
                        </a:rPr>
                        <a:t>Common fixed expenses allocated in proportion to sales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112,000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64,000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32,000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16,000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5983708"/>
                  </a:ext>
                </a:extLst>
              </a:tr>
              <a:tr h="370840">
                <a:tc>
                  <a:txBody>
                    <a:bodyPr/>
                    <a:lstStyle/>
                    <a:p>
                      <a:r>
                        <a:rPr lang="en-IN" sz="1800" b="0" i="0" u="none" strike="noStrike" kern="1200" baseline="0" dirty="0" smtClean="0">
                          <a:solidFill>
                            <a:schemeClr val="dk1"/>
                          </a:solidFill>
                          <a:latin typeface="+mn-lt"/>
                          <a:ea typeface="+mn-ea"/>
                          <a:cs typeface="+mn-cs"/>
                        </a:rPr>
                        <a:t>Total fixed expenses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$282,000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$164,000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$72,000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$46,000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8999760"/>
                  </a:ext>
                </a:extLst>
              </a:tr>
            </a:tbl>
          </a:graphicData>
        </a:graphic>
      </p:graphicFrame>
      <p:sp>
        <p:nvSpPr>
          <p:cNvPr id="11" name="Content Placeholder 10"/>
          <p:cNvSpPr>
            <a:spLocks noGrp="1"/>
          </p:cNvSpPr>
          <p:nvPr>
            <p:ph idx="15"/>
          </p:nvPr>
        </p:nvSpPr>
        <p:spPr>
          <a:xfrm>
            <a:off x="457200" y="4419599"/>
            <a:ext cx="8229600" cy="463899"/>
          </a:xfrm>
        </p:spPr>
        <p:txBody>
          <a:bodyPr/>
          <a:lstStyle/>
          <a:p>
            <a:pPr marL="0" indent="0">
              <a:buNone/>
            </a:pPr>
            <a:r>
              <a:rPr lang="en-US" sz="2400" b="1" u="sng" dirty="0"/>
              <a:t>Direct</a:t>
            </a:r>
            <a:r>
              <a:rPr lang="en-US" sz="2400" dirty="0"/>
              <a:t> fixed expenses are incurred within a division.</a:t>
            </a:r>
          </a:p>
        </p:txBody>
      </p:sp>
      <p:sp>
        <p:nvSpPr>
          <p:cNvPr id="12" name="Content Placeholder 11"/>
          <p:cNvSpPr>
            <a:spLocks noGrp="1"/>
          </p:cNvSpPr>
          <p:nvPr>
            <p:ph idx="16"/>
          </p:nvPr>
        </p:nvSpPr>
        <p:spPr>
          <a:xfrm>
            <a:off x="457200" y="4959698"/>
            <a:ext cx="8534400" cy="831502"/>
          </a:xfrm>
        </p:spPr>
        <p:txBody>
          <a:bodyPr/>
          <a:lstStyle/>
          <a:p>
            <a:pPr marL="0" indent="0">
              <a:buNone/>
            </a:pPr>
            <a:r>
              <a:rPr lang="en-US" sz="2400" b="1" u="sng" dirty="0"/>
              <a:t>Common</a:t>
            </a:r>
            <a:r>
              <a:rPr lang="en-US" sz="2400" dirty="0"/>
              <a:t> fixed expenses are incurred elsewhere and would continue to be incurred even if a division is discontinued.</a:t>
            </a:r>
          </a:p>
        </p:txBody>
      </p:sp>
      <p:sp>
        <p:nvSpPr>
          <p:cNvPr id="13" name="Content Placeholder 12"/>
          <p:cNvSpPr>
            <a:spLocks noGrp="1"/>
          </p:cNvSpPr>
          <p:nvPr>
            <p:ph sz="quarter" idx="17"/>
          </p:nvPr>
        </p:nvSpPr>
        <p:spPr>
          <a:xfrm>
            <a:off x="457200" y="6136192"/>
            <a:ext cx="7772400" cy="260228"/>
          </a:xfrm>
        </p:spPr>
        <p:txBody>
          <a:bodyPr/>
          <a:lstStyle/>
          <a:p>
            <a:r>
              <a:rPr lang="en-US" altLang="en-US" b="1" dirty="0"/>
              <a:t>Learning Objective 15-8: </a:t>
            </a:r>
            <a:r>
              <a:rPr lang="en-US" altLang="en-US"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extLst>
      <p:ext uri="{BB962C8B-B14F-4D97-AF65-F5344CB8AC3E}">
        <p14:creationId xmlns:p14="http://schemas.microsoft.com/office/powerpoint/2010/main" val="37293423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11144" y="410436"/>
            <a:ext cx="8458200" cy="718967"/>
          </a:xfrm>
        </p:spPr>
        <p:txBody>
          <a:bodyPr/>
          <a:lstStyle/>
          <a:p>
            <a:r>
              <a:rPr lang="en-US" altLang="en-US" sz="3400" dirty="0">
                <a:ea typeface="ＭＳ Ｐゴシック" panose="020B0600070205080204" pitchFamily="34" charset="-128"/>
              </a:rPr>
              <a:t>Reporting for Segments of an Organization </a:t>
            </a:r>
            <a:r>
              <a:rPr lang="en-US" altLang="en-US" sz="1000" b="0" dirty="0">
                <a:ea typeface="ＭＳ Ｐゴシック" panose="020B0600070205080204" pitchFamily="34" charset="-128"/>
              </a:rPr>
              <a:t>3</a:t>
            </a:r>
            <a:endParaRPr lang="en-IN" sz="3400" dirty="0"/>
          </a:p>
        </p:txBody>
      </p:sp>
      <p:sp>
        <p:nvSpPr>
          <p:cNvPr id="10" name="Content Placeholder 9"/>
          <p:cNvSpPr>
            <a:spLocks noGrp="1"/>
          </p:cNvSpPr>
          <p:nvPr>
            <p:ph idx="1"/>
          </p:nvPr>
        </p:nvSpPr>
        <p:spPr>
          <a:xfrm>
            <a:off x="457200" y="1295400"/>
            <a:ext cx="8229600" cy="685800"/>
          </a:xfrm>
        </p:spPr>
        <p:txBody>
          <a:bodyPr/>
          <a:lstStyle/>
          <a:p>
            <a:pPr marL="0" indent="0">
              <a:buNone/>
            </a:pPr>
            <a:r>
              <a:rPr lang="en-IN" altLang="en-US" sz="2000" b="1" dirty="0"/>
              <a:t>Segment margin is a division’s contribution to overall operations. For instance, this is the repair parts division’s segment margin.</a:t>
            </a:r>
            <a:endParaRPr lang="en-US" altLang="en-US" sz="2000" b="1" dirty="0"/>
          </a:p>
        </p:txBody>
      </p:sp>
      <p:pic>
        <p:nvPicPr>
          <p:cNvPr id="14" name="Picture 13" descr="Segmented income statement at bottom of page 579 of the textbook is reproduced here, with the segment margin of $10,000 for the repair parts division circl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8883" y="2078394"/>
            <a:ext cx="5646618" cy="3068071"/>
          </a:xfrm>
          <a:prstGeom prst="rect">
            <a:avLst/>
          </a:prstGeom>
        </p:spPr>
      </p:pic>
      <p:sp>
        <p:nvSpPr>
          <p:cNvPr id="12" name="Content Placeholder 11"/>
          <p:cNvSpPr>
            <a:spLocks noGrp="1"/>
          </p:cNvSpPr>
          <p:nvPr>
            <p:ph sz="quarter" idx="14"/>
          </p:nvPr>
        </p:nvSpPr>
        <p:spPr>
          <a:xfrm>
            <a:off x="457200" y="5284248"/>
            <a:ext cx="8229600" cy="725016"/>
          </a:xfrm>
        </p:spPr>
        <p:txBody>
          <a:bodyPr/>
          <a:lstStyle/>
          <a:p>
            <a:pPr marL="0" indent="0">
              <a:buNone/>
            </a:pPr>
            <a:r>
              <a:rPr lang="en-US" altLang="en-US" sz="2200" b="1" dirty="0"/>
              <a:t>Cruisers, Inc.’</a:t>
            </a:r>
            <a:r>
              <a:rPr lang="en-US" altLang="ja-JP" sz="2200" b="1" dirty="0"/>
              <a:t>s net income will be $10,000 less if the repair parts division is discontinued.</a:t>
            </a:r>
            <a:endParaRPr lang="en-US" altLang="en-US" sz="2200" b="1" dirty="0"/>
          </a:p>
        </p:txBody>
      </p:sp>
      <p:sp>
        <p:nvSpPr>
          <p:cNvPr id="11" name="Content Placeholder 10"/>
          <p:cNvSpPr>
            <a:spLocks noGrp="1"/>
          </p:cNvSpPr>
          <p:nvPr>
            <p:ph sz="quarter" idx="13"/>
          </p:nvPr>
        </p:nvSpPr>
        <p:spPr>
          <a:xfrm>
            <a:off x="457200" y="6136192"/>
            <a:ext cx="7772400" cy="260228"/>
          </a:xfrm>
        </p:spPr>
        <p:txBody>
          <a:bodyPr/>
          <a:lstStyle/>
          <a:p>
            <a:r>
              <a:rPr lang="en-US" altLang="en-US" b="1" dirty="0"/>
              <a:t>Learning Objective 15-8: </a:t>
            </a:r>
            <a:r>
              <a:rPr lang="en-US" altLang="en-US"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extLst>
      <p:ext uri="{BB962C8B-B14F-4D97-AF65-F5344CB8AC3E}">
        <p14:creationId xmlns:p14="http://schemas.microsoft.com/office/powerpoint/2010/main" val="38462366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47152" y="438932"/>
            <a:ext cx="8382000" cy="653606"/>
          </a:xfrm>
        </p:spPr>
        <p:txBody>
          <a:bodyPr/>
          <a:lstStyle/>
          <a:p>
            <a:r>
              <a:rPr lang="en-US" altLang="en-US" sz="3400" dirty="0">
                <a:ea typeface="ＭＳ Ｐゴシック" panose="020B0600070205080204" pitchFamily="34" charset="-128"/>
              </a:rPr>
              <a:t>Reporting for Segments of an Organization </a:t>
            </a:r>
            <a:r>
              <a:rPr lang="en-US" altLang="en-US" sz="1000" b="0" dirty="0">
                <a:ea typeface="ＭＳ Ｐゴシック" panose="020B0600070205080204" pitchFamily="34" charset="-128"/>
              </a:rPr>
              <a:t>4</a:t>
            </a:r>
            <a:endParaRPr lang="en-IN" sz="3400" dirty="0"/>
          </a:p>
        </p:txBody>
      </p:sp>
      <p:sp>
        <p:nvSpPr>
          <p:cNvPr id="9" name="Content Placeholder 8"/>
          <p:cNvSpPr>
            <a:spLocks noGrp="1"/>
          </p:cNvSpPr>
          <p:nvPr>
            <p:ph idx="1"/>
          </p:nvPr>
        </p:nvSpPr>
        <p:spPr>
          <a:xfrm>
            <a:off x="457200" y="1305448"/>
            <a:ext cx="8229600" cy="652463"/>
          </a:xfrm>
        </p:spPr>
        <p:txBody>
          <a:bodyPr/>
          <a:lstStyle/>
          <a:p>
            <a:pPr marL="0" indent="0">
              <a:buNone/>
            </a:pPr>
            <a:r>
              <a:rPr lang="en-US" altLang="en-US" sz="1800" dirty="0"/>
              <a:t>Sometimes the segments of an organization are referred to as </a:t>
            </a:r>
            <a:r>
              <a:rPr lang="en-US" altLang="en-US" sz="1800" i="1" dirty="0"/>
              <a:t>responsibility centers, cost centers, profit centers</a:t>
            </a:r>
            <a:r>
              <a:rPr lang="en-US" altLang="en-US" sz="1800" dirty="0"/>
              <a:t>, or </a:t>
            </a:r>
            <a:r>
              <a:rPr lang="en-US" altLang="en-US" sz="1800" i="1" dirty="0"/>
              <a:t>investment centers</a:t>
            </a:r>
            <a:r>
              <a:rPr lang="en-US" altLang="en-US" sz="1800" dirty="0"/>
              <a:t>.</a:t>
            </a:r>
          </a:p>
        </p:txBody>
      </p:sp>
      <p:sp>
        <p:nvSpPr>
          <p:cNvPr id="10" name="Content Placeholder 9"/>
          <p:cNvSpPr>
            <a:spLocks noGrp="1"/>
          </p:cNvSpPr>
          <p:nvPr>
            <p:ph idx="13"/>
          </p:nvPr>
        </p:nvSpPr>
        <p:spPr>
          <a:xfrm>
            <a:off x="457200" y="2061584"/>
            <a:ext cx="8229600" cy="1029279"/>
          </a:xfrm>
        </p:spPr>
        <p:txBody>
          <a:bodyPr/>
          <a:lstStyle/>
          <a:p>
            <a:pPr marL="0" indent="0">
              <a:buNone/>
            </a:pPr>
            <a:r>
              <a:rPr kumimoji="1" lang="en-US" sz="2200" b="1" u="sng" dirty="0">
                <a:solidFill>
                  <a:schemeClr val="tx2">
                    <a:lumMod val="50000"/>
                  </a:schemeClr>
                </a:solidFill>
                <a:ea typeface="ＭＳ Ｐゴシック" charset="0"/>
              </a:rPr>
              <a:t>Responsibility Center</a:t>
            </a:r>
            <a:r>
              <a:rPr kumimoji="1" lang="en-US" sz="2200" dirty="0">
                <a:solidFill>
                  <a:schemeClr val="tx2">
                    <a:lumMod val="50000"/>
                  </a:schemeClr>
                </a:solidFill>
                <a:ea typeface="ＭＳ Ｐゴシック" charset="0"/>
              </a:rPr>
              <a:t>: An element of the organization over which a manager has been assigned responsibility and authority, and for which performance is evaluated</a:t>
            </a:r>
            <a:endParaRPr lang="en-US" altLang="en-US" sz="2200" dirty="0">
              <a:solidFill>
                <a:schemeClr val="tx2">
                  <a:lumMod val="50000"/>
                </a:schemeClr>
              </a:solidFill>
            </a:endParaRPr>
          </a:p>
        </p:txBody>
      </p:sp>
      <p:sp>
        <p:nvSpPr>
          <p:cNvPr id="11" name="Content Placeholder 10"/>
          <p:cNvSpPr>
            <a:spLocks noGrp="1"/>
          </p:cNvSpPr>
          <p:nvPr>
            <p:ph idx="14"/>
          </p:nvPr>
        </p:nvSpPr>
        <p:spPr>
          <a:xfrm>
            <a:off x="457200" y="3207255"/>
            <a:ext cx="8229600" cy="728663"/>
          </a:xfrm>
        </p:spPr>
        <p:txBody>
          <a:bodyPr/>
          <a:lstStyle/>
          <a:p>
            <a:pPr marL="0" indent="0">
              <a:buNone/>
            </a:pPr>
            <a:r>
              <a:rPr lang="en-US" sz="2200" b="1" u="sng" dirty="0"/>
              <a:t>Cost Center:</a:t>
            </a:r>
            <a:r>
              <a:rPr lang="en-US" sz="2200" dirty="0"/>
              <a:t> A responsibility center</a:t>
            </a:r>
            <a:r>
              <a:rPr lang="en-US" sz="100" dirty="0">
                <a:solidFill>
                  <a:schemeClr val="bg1"/>
                </a:solidFill>
              </a:rPr>
              <a:t> being underline </a:t>
            </a:r>
            <a:r>
              <a:rPr lang="en-US" sz="2200" u="sng" dirty="0"/>
              <a:t>for</a:t>
            </a:r>
            <a:r>
              <a:rPr lang="en-US" sz="100" dirty="0">
                <a:solidFill>
                  <a:schemeClr val="bg1"/>
                </a:solidFill>
              </a:rPr>
              <a:t> end underline </a:t>
            </a:r>
            <a:r>
              <a:rPr lang="en-US" sz="2200" dirty="0"/>
              <a:t>which performance is evaluated by comparing actual cost with budgeted cost.</a:t>
            </a:r>
          </a:p>
        </p:txBody>
      </p:sp>
      <p:sp>
        <p:nvSpPr>
          <p:cNvPr id="12" name="Content Placeholder 11"/>
          <p:cNvSpPr>
            <a:spLocks noGrp="1"/>
          </p:cNvSpPr>
          <p:nvPr>
            <p:ph idx="15"/>
          </p:nvPr>
        </p:nvSpPr>
        <p:spPr>
          <a:xfrm>
            <a:off x="457200" y="4057023"/>
            <a:ext cx="8229600" cy="728663"/>
          </a:xfrm>
        </p:spPr>
        <p:txBody>
          <a:bodyPr/>
          <a:lstStyle/>
          <a:p>
            <a:pPr marL="0" indent="0">
              <a:buNone/>
            </a:pPr>
            <a:r>
              <a:rPr lang="en-US" sz="2200" b="1" u="sng" dirty="0"/>
              <a:t>Profit Center:</a:t>
            </a:r>
            <a:r>
              <a:rPr lang="en-US" sz="2200" dirty="0"/>
              <a:t> A responsibility center</a:t>
            </a:r>
            <a:r>
              <a:rPr lang="en-US" sz="100" dirty="0">
                <a:solidFill>
                  <a:schemeClr val="bg1"/>
                </a:solidFill>
              </a:rPr>
              <a:t> being underline </a:t>
            </a:r>
            <a:r>
              <a:rPr lang="en-US" sz="2200" u="sng" dirty="0"/>
              <a:t>for</a:t>
            </a:r>
            <a:r>
              <a:rPr lang="en-US" sz="100" dirty="0">
                <a:solidFill>
                  <a:schemeClr val="bg1"/>
                </a:solidFill>
              </a:rPr>
              <a:t> end underline </a:t>
            </a:r>
            <a:r>
              <a:rPr lang="en-US" sz="2200" dirty="0"/>
              <a:t>which performance is evaluated by comparing actual profit with budgeted profit.</a:t>
            </a:r>
          </a:p>
        </p:txBody>
      </p:sp>
      <p:sp>
        <p:nvSpPr>
          <p:cNvPr id="13" name="Content Placeholder 12"/>
          <p:cNvSpPr>
            <a:spLocks noGrp="1"/>
          </p:cNvSpPr>
          <p:nvPr>
            <p:ph idx="16"/>
          </p:nvPr>
        </p:nvSpPr>
        <p:spPr>
          <a:xfrm>
            <a:off x="447152" y="4874367"/>
            <a:ext cx="8382000" cy="1053321"/>
          </a:xfrm>
        </p:spPr>
        <p:txBody>
          <a:bodyPr/>
          <a:lstStyle/>
          <a:p>
            <a:pPr marL="0" indent="0">
              <a:buNone/>
            </a:pPr>
            <a:r>
              <a:rPr lang="en-US" sz="2200" b="1" u="sng" dirty="0">
                <a:solidFill>
                  <a:schemeClr val="accent1">
                    <a:lumMod val="50000"/>
                  </a:schemeClr>
                </a:solidFill>
              </a:rPr>
              <a:t>Investment Center:</a:t>
            </a:r>
            <a:r>
              <a:rPr lang="en-US" sz="2200" dirty="0">
                <a:solidFill>
                  <a:schemeClr val="accent1">
                    <a:lumMod val="50000"/>
                  </a:schemeClr>
                </a:solidFill>
              </a:rPr>
              <a:t> A responsibility center</a:t>
            </a:r>
            <a:r>
              <a:rPr lang="en-US" sz="100" dirty="0">
                <a:solidFill>
                  <a:schemeClr val="bg1"/>
                </a:solidFill>
              </a:rPr>
              <a:t> being underline </a:t>
            </a:r>
            <a:r>
              <a:rPr lang="en-US" sz="2200" u="sng" dirty="0">
                <a:solidFill>
                  <a:schemeClr val="accent1">
                    <a:lumMod val="50000"/>
                  </a:schemeClr>
                </a:solidFill>
              </a:rPr>
              <a:t>for</a:t>
            </a:r>
            <a:r>
              <a:rPr lang="en-US" sz="100" dirty="0">
                <a:solidFill>
                  <a:schemeClr val="bg1"/>
                </a:solidFill>
              </a:rPr>
              <a:t> end underline </a:t>
            </a:r>
            <a:r>
              <a:rPr lang="en-US" sz="2200" dirty="0">
                <a:solidFill>
                  <a:schemeClr val="accent1">
                    <a:lumMod val="50000"/>
                  </a:schemeClr>
                </a:solidFill>
              </a:rPr>
              <a:t>which performance is evaluated by comparing actual return on investment with budgeted return on investment.</a:t>
            </a:r>
          </a:p>
        </p:txBody>
      </p:sp>
      <p:sp>
        <p:nvSpPr>
          <p:cNvPr id="14" name="Content Placeholder 13"/>
          <p:cNvSpPr>
            <a:spLocks noGrp="1"/>
          </p:cNvSpPr>
          <p:nvPr>
            <p:ph sz="quarter" idx="17"/>
          </p:nvPr>
        </p:nvSpPr>
        <p:spPr>
          <a:xfrm>
            <a:off x="457200" y="6136192"/>
            <a:ext cx="7848600" cy="260228"/>
          </a:xfrm>
        </p:spPr>
        <p:txBody>
          <a:bodyPr/>
          <a:lstStyle/>
          <a:p>
            <a:r>
              <a:rPr lang="en-US" altLang="en-US" b="1" dirty="0"/>
              <a:t>Learning Objective 15-8: </a:t>
            </a:r>
            <a:r>
              <a:rPr lang="en-US" altLang="en-US"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extLst>
      <p:ext uri="{BB962C8B-B14F-4D97-AF65-F5344CB8AC3E}">
        <p14:creationId xmlns:p14="http://schemas.microsoft.com/office/powerpoint/2010/main" val="1172137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20543"/>
            <a:ext cx="8229600" cy="790864"/>
          </a:xfrm>
        </p:spPr>
        <p:txBody>
          <a:bodyPr/>
          <a:lstStyle/>
          <a:p>
            <a:r>
              <a:rPr lang="en-US" altLang="en-US" dirty="0">
                <a:ea typeface="ＭＳ Ｐゴシック" panose="020B0600070205080204" pitchFamily="34" charset="-128"/>
              </a:rPr>
              <a:t>Methods of Evaluating Segments</a:t>
            </a:r>
            <a:endParaRPr lang="en-IN" dirty="0"/>
          </a:p>
        </p:txBody>
      </p:sp>
      <p:graphicFrame>
        <p:nvGraphicFramePr>
          <p:cNvPr id="9" name="Table 8"/>
          <p:cNvGraphicFramePr>
            <a:graphicFrameLocks noGrp="1"/>
          </p:cNvGraphicFramePr>
          <p:nvPr>
            <p:extLst>
              <p:ext uri="{D42A27DB-BD31-4B8C-83A1-F6EECF244321}">
                <p14:modId xmlns:p14="http://schemas.microsoft.com/office/powerpoint/2010/main" val="3121044933"/>
              </p:ext>
            </p:extLst>
          </p:nvPr>
        </p:nvGraphicFramePr>
        <p:xfrm>
          <a:off x="838200" y="1640392"/>
          <a:ext cx="7772400" cy="3733800"/>
        </p:xfrm>
        <a:graphic>
          <a:graphicData uri="http://schemas.openxmlformats.org/drawingml/2006/table">
            <a:tbl>
              <a:tblPr firstRow="1" bandRow="1">
                <a:tableStyleId>{5C22544A-7EE6-4342-B048-85BDC9FD1C3A}</a:tableStyleId>
              </a:tblPr>
              <a:tblGrid>
                <a:gridCol w="2644219">
                  <a:extLst>
                    <a:ext uri="{9D8B030D-6E8A-4147-A177-3AD203B41FA5}">
                      <a16:colId xmlns:a16="http://schemas.microsoft.com/office/drawing/2014/main" val="530881149"/>
                    </a:ext>
                  </a:extLst>
                </a:gridCol>
                <a:gridCol w="5128181">
                  <a:extLst>
                    <a:ext uri="{9D8B030D-6E8A-4147-A177-3AD203B41FA5}">
                      <a16:colId xmlns:a16="http://schemas.microsoft.com/office/drawing/2014/main" val="1631407789"/>
                    </a:ext>
                  </a:extLst>
                </a:gridCol>
              </a:tblGrid>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1" u="none" dirty="0">
                          <a:solidFill>
                            <a:schemeClr val="tx1"/>
                          </a:solidFill>
                          <a:latin typeface="+mn-lt"/>
                        </a:rPr>
                        <a:t>Segment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1" u="none" dirty="0">
                          <a:solidFill>
                            <a:schemeClr val="tx1"/>
                          </a:solidFill>
                          <a:latin typeface="+mn-lt"/>
                        </a:rPr>
                        <a:t>Evaluation Measures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129695"/>
                  </a:ext>
                </a:extLst>
              </a:tr>
              <a:tr h="545523">
                <a:tc>
                  <a:txBody>
                    <a:bodyPr/>
                    <a:lstStyle/>
                    <a:p>
                      <a:pPr eaLnBrk="1" hangingPunct="1">
                        <a:spcBef>
                          <a:spcPct val="0"/>
                        </a:spcBef>
                        <a:buFontTx/>
                        <a:buNone/>
                      </a:pPr>
                      <a:r>
                        <a:rPr lang="en-US" altLang="en-US" sz="2400" b="1" dirty="0">
                          <a:solidFill>
                            <a:srgbClr val="C00000"/>
                          </a:solidFill>
                          <a:latin typeface="+mn-lt"/>
                        </a:rPr>
                        <a:t>Cost</a:t>
                      </a:r>
                      <a:r>
                        <a:rPr lang="en-US" altLang="en-US" sz="2400" b="1" baseline="0" dirty="0">
                          <a:solidFill>
                            <a:srgbClr val="C00000"/>
                          </a:solidFill>
                          <a:latin typeface="+mn-lt"/>
                        </a:rPr>
                        <a:t> </a:t>
                      </a:r>
                      <a:r>
                        <a:rPr lang="en-US" altLang="en-US" sz="2400" b="1" dirty="0">
                          <a:solidFill>
                            <a:srgbClr val="C00000"/>
                          </a:solidFill>
                          <a:latin typeface="+mn-lt"/>
                        </a:rPr>
                        <a:t>Center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1" dirty="0">
                          <a:solidFill>
                            <a:srgbClr val="C00000"/>
                          </a:solidFill>
                          <a:latin typeface="+mn-lt"/>
                        </a:rPr>
                        <a:t>Actual costs incurred are compared</a:t>
                      </a:r>
                      <a:r>
                        <a:rPr lang="en-US" altLang="en-US" sz="2400" b="1" baseline="0" dirty="0">
                          <a:solidFill>
                            <a:srgbClr val="C00000"/>
                          </a:solidFill>
                          <a:latin typeface="+mn-lt"/>
                        </a:rPr>
                        <a:t> </a:t>
                      </a:r>
                      <a:r>
                        <a:rPr lang="en-US" altLang="en-US" sz="2400" b="1" dirty="0">
                          <a:solidFill>
                            <a:srgbClr val="C00000"/>
                          </a:solidFill>
                          <a:latin typeface="+mn-lt"/>
                        </a:rPr>
                        <a:t>to budgeted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9653209"/>
                  </a:ext>
                </a:extLst>
              </a:tr>
              <a:tr h="545523">
                <a:tc>
                  <a:txBody>
                    <a:bodyPr/>
                    <a:lstStyle/>
                    <a:p>
                      <a:pPr eaLnBrk="1" hangingPunct="1">
                        <a:spcBef>
                          <a:spcPct val="0"/>
                        </a:spcBef>
                        <a:buFontTx/>
                        <a:buNone/>
                      </a:pPr>
                      <a:r>
                        <a:rPr lang="en-US" altLang="en-US" sz="2400" b="1" dirty="0">
                          <a:solidFill>
                            <a:srgbClr val="000000"/>
                          </a:solidFill>
                          <a:latin typeface="+mn-lt"/>
                        </a:rPr>
                        <a:t>Profit</a:t>
                      </a:r>
                      <a:r>
                        <a:rPr lang="en-US" altLang="en-US" sz="2400" b="1" baseline="0" dirty="0">
                          <a:solidFill>
                            <a:srgbClr val="000000"/>
                          </a:solidFill>
                          <a:latin typeface="+mn-lt"/>
                        </a:rPr>
                        <a:t> </a:t>
                      </a:r>
                      <a:r>
                        <a:rPr lang="en-US" altLang="en-US" sz="2400" b="1" dirty="0">
                          <a:solidFill>
                            <a:srgbClr val="000000"/>
                          </a:solidFill>
                          <a:latin typeface="+mn-lt"/>
                        </a:rPr>
                        <a:t>Center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2400" b="1" dirty="0">
                          <a:solidFill>
                            <a:srgbClr val="000000"/>
                          </a:solidFill>
                          <a:latin typeface="+mn-lt"/>
                        </a:rPr>
                        <a:t>Actual segment margin is</a:t>
                      </a:r>
                      <a:r>
                        <a:rPr lang="en-US" altLang="en-US" sz="2400" b="1" baseline="0" dirty="0">
                          <a:solidFill>
                            <a:srgbClr val="000000"/>
                          </a:solidFill>
                          <a:latin typeface="+mn-lt"/>
                        </a:rPr>
                        <a:t> </a:t>
                      </a:r>
                      <a:r>
                        <a:rPr lang="en-US" altLang="en-US" sz="2400" b="1" dirty="0">
                          <a:solidFill>
                            <a:srgbClr val="000000"/>
                          </a:solidFill>
                          <a:latin typeface="+mn-lt"/>
                        </a:rPr>
                        <a:t>compared to budgeted segment margin.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51722"/>
                  </a:ext>
                </a:extLst>
              </a:tr>
              <a:tr h="1030432">
                <a:tc>
                  <a:txBody>
                    <a:bodyPr/>
                    <a:lstStyle/>
                    <a:p>
                      <a:pPr eaLnBrk="1" hangingPunct="1">
                        <a:spcBef>
                          <a:spcPct val="0"/>
                        </a:spcBef>
                        <a:buFontTx/>
                        <a:buNone/>
                        <a:defRPr/>
                      </a:pPr>
                      <a:r>
                        <a:rPr lang="en-US" altLang="en-US" sz="2400" b="1" dirty="0">
                          <a:solidFill>
                            <a:schemeClr val="tx2">
                              <a:lumMod val="75000"/>
                            </a:schemeClr>
                          </a:solidFill>
                          <a:latin typeface="+mn-lt"/>
                        </a:rPr>
                        <a:t>Investment</a:t>
                      </a:r>
                      <a:r>
                        <a:rPr lang="en-US" altLang="en-US" sz="2400" b="1" baseline="0" dirty="0">
                          <a:solidFill>
                            <a:schemeClr val="tx2">
                              <a:lumMod val="75000"/>
                            </a:schemeClr>
                          </a:solidFill>
                          <a:latin typeface="+mn-lt"/>
                        </a:rPr>
                        <a:t> </a:t>
                      </a:r>
                      <a:r>
                        <a:rPr lang="en-US" altLang="en-US" sz="2400" b="1" dirty="0">
                          <a:solidFill>
                            <a:schemeClr val="tx2">
                              <a:lumMod val="75000"/>
                            </a:schemeClr>
                          </a:solidFill>
                          <a:latin typeface="+mn-lt"/>
                        </a:rPr>
                        <a:t>Center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altLang="en-US" sz="2400" b="1" dirty="0">
                          <a:solidFill>
                            <a:schemeClr val="tx2">
                              <a:lumMod val="75000"/>
                            </a:schemeClr>
                          </a:solidFill>
                          <a:latin typeface="+mn-lt"/>
                        </a:rPr>
                        <a:t>Actual and budgeted return on</a:t>
                      </a:r>
                      <a:r>
                        <a:rPr lang="en-IN" altLang="en-US" sz="2400" b="1" baseline="0" dirty="0">
                          <a:solidFill>
                            <a:schemeClr val="tx2">
                              <a:lumMod val="75000"/>
                            </a:schemeClr>
                          </a:solidFill>
                          <a:latin typeface="+mn-lt"/>
                        </a:rPr>
                        <a:t> </a:t>
                      </a:r>
                      <a:r>
                        <a:rPr lang="en-IN" altLang="en-US" sz="2400" b="1" dirty="0">
                          <a:solidFill>
                            <a:schemeClr val="tx2">
                              <a:lumMod val="75000"/>
                            </a:schemeClr>
                          </a:solidFill>
                          <a:latin typeface="+mn-lt"/>
                        </a:rPr>
                        <a:t>investment (R</a:t>
                      </a:r>
                      <a:r>
                        <a:rPr lang="en-IN" altLang="en-US" sz="100" b="1" dirty="0">
                          <a:solidFill>
                            <a:schemeClr val="tx2">
                              <a:lumMod val="75000"/>
                            </a:schemeClr>
                          </a:solidFill>
                          <a:latin typeface="+mn-lt"/>
                        </a:rPr>
                        <a:t> </a:t>
                      </a:r>
                      <a:r>
                        <a:rPr lang="en-IN" altLang="en-US" sz="2400" b="1" dirty="0">
                          <a:solidFill>
                            <a:schemeClr val="tx2">
                              <a:lumMod val="75000"/>
                            </a:schemeClr>
                          </a:solidFill>
                          <a:latin typeface="+mn-lt"/>
                        </a:rPr>
                        <a:t>O</a:t>
                      </a:r>
                      <a:r>
                        <a:rPr lang="en-IN" altLang="en-US" sz="100" b="1" dirty="0">
                          <a:solidFill>
                            <a:schemeClr val="tx2">
                              <a:lumMod val="75000"/>
                            </a:schemeClr>
                          </a:solidFill>
                          <a:latin typeface="+mn-lt"/>
                        </a:rPr>
                        <a:t> </a:t>
                      </a:r>
                      <a:r>
                        <a:rPr lang="en-IN" altLang="en-US" sz="2400" b="1" dirty="0">
                          <a:solidFill>
                            <a:schemeClr val="tx2">
                              <a:lumMod val="75000"/>
                            </a:schemeClr>
                          </a:solidFill>
                          <a:latin typeface="+mn-lt"/>
                        </a:rPr>
                        <a:t>I) are compared</a:t>
                      </a:r>
                      <a:r>
                        <a:rPr lang="en-IN" altLang="en-US" sz="2400" b="1" baseline="0" dirty="0">
                          <a:solidFill>
                            <a:schemeClr val="tx2">
                              <a:lumMod val="75000"/>
                            </a:schemeClr>
                          </a:solidFill>
                          <a:latin typeface="+mn-lt"/>
                        </a:rPr>
                        <a:t> </a:t>
                      </a:r>
                      <a:r>
                        <a:rPr lang="en-IN" altLang="en-US" sz="2400" b="1" dirty="0">
                          <a:solidFill>
                            <a:schemeClr val="tx2">
                              <a:lumMod val="75000"/>
                            </a:schemeClr>
                          </a:solidFill>
                          <a:latin typeface="+mn-lt"/>
                        </a:rPr>
                        <a:t>based on segment margin and</a:t>
                      </a:r>
                      <a:r>
                        <a:rPr lang="en-IN" altLang="en-US" sz="2400" b="1" baseline="0" dirty="0">
                          <a:solidFill>
                            <a:schemeClr val="tx2">
                              <a:lumMod val="75000"/>
                            </a:schemeClr>
                          </a:solidFill>
                          <a:latin typeface="+mn-lt"/>
                        </a:rPr>
                        <a:t> </a:t>
                      </a:r>
                      <a:r>
                        <a:rPr lang="en-IN" altLang="en-US" sz="2400" b="1" dirty="0">
                          <a:solidFill>
                            <a:schemeClr val="tx2">
                              <a:lumMod val="75000"/>
                            </a:schemeClr>
                          </a:solidFill>
                          <a:latin typeface="+mn-lt"/>
                        </a:rPr>
                        <a:t>assets controlled by the segment.</a:t>
                      </a:r>
                      <a:endParaRPr lang="en-US" altLang="en-US" sz="2400" b="1" dirty="0">
                        <a:solidFill>
                          <a:schemeClr val="tx2">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22842557"/>
                  </a:ext>
                </a:extLst>
              </a:tr>
            </a:tbl>
          </a:graphicData>
        </a:graphic>
      </p:graphicFrame>
      <p:sp>
        <p:nvSpPr>
          <p:cNvPr id="8" name="Content Placeholder 7"/>
          <p:cNvSpPr>
            <a:spLocks noGrp="1"/>
          </p:cNvSpPr>
          <p:nvPr>
            <p:ph sz="quarter" idx="13"/>
          </p:nvPr>
        </p:nvSpPr>
        <p:spPr>
          <a:xfrm>
            <a:off x="457200" y="6136192"/>
            <a:ext cx="7772400" cy="260228"/>
          </a:xfrm>
        </p:spPr>
        <p:txBody>
          <a:bodyPr/>
          <a:lstStyle/>
          <a:p>
            <a:r>
              <a:rPr lang="en-US" altLang="en-US" b="1" dirty="0"/>
              <a:t>Learning Objective 15-8: </a:t>
            </a:r>
            <a:r>
              <a:rPr lang="en-US" altLang="en-US"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extLst>
      <p:ext uri="{BB962C8B-B14F-4D97-AF65-F5344CB8AC3E}">
        <p14:creationId xmlns:p14="http://schemas.microsoft.com/office/powerpoint/2010/main" val="4003199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9172"/>
            <a:ext cx="8229600" cy="653606"/>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457200" y="1366521"/>
            <a:ext cx="8458200" cy="4881879"/>
          </a:xfrm>
        </p:spPr>
        <p:txBody>
          <a:bodyPr>
            <a:noAutofit/>
          </a:bodyPr>
          <a:lstStyle/>
          <a:p>
            <a:pPr marL="0" indent="0">
              <a:lnSpc>
                <a:spcPct val="90000"/>
              </a:lnSpc>
              <a:spcBef>
                <a:spcPts val="500"/>
              </a:spcBef>
              <a:spcAft>
                <a:spcPts val="500"/>
              </a:spcAft>
              <a:buNone/>
              <a:defRPr/>
            </a:pPr>
            <a:r>
              <a:rPr lang="en-US" altLang="en-US" sz="2200" b="1" dirty="0"/>
              <a:t>After studying this chapter, you should understand and be able to:</a:t>
            </a:r>
            <a:endParaRPr lang="en-US" altLang="en-US" sz="2200" b="1" dirty="0">
              <a:solidFill>
                <a:srgbClr val="800000"/>
              </a:solidFill>
            </a:endParaRPr>
          </a:p>
          <a:p>
            <a:pPr marL="811213" indent="-811213">
              <a:lnSpc>
                <a:spcPct val="90000"/>
              </a:lnSpc>
              <a:spcBef>
                <a:spcPts val="500"/>
              </a:spcBef>
              <a:spcAft>
                <a:spcPts val="500"/>
              </a:spcAft>
              <a:buNone/>
              <a:defRPr/>
            </a:pPr>
            <a:r>
              <a:rPr lang="en-US" altLang="en-US" sz="1800" b="1" dirty="0"/>
              <a:t>L</a:t>
            </a:r>
            <a:r>
              <a:rPr lang="en-US" altLang="en-US" sz="100" b="1" dirty="0"/>
              <a:t> </a:t>
            </a:r>
            <a:r>
              <a:rPr lang="en-US" altLang="en-US" sz="1800" b="1" dirty="0"/>
              <a:t>O 15-1: Explain why all costs are controllable by someone at some time, but in the short run, some costs may be classified as noncontrollable.</a:t>
            </a:r>
          </a:p>
          <a:p>
            <a:pPr marL="811213" indent="-811213">
              <a:lnSpc>
                <a:spcPct val="90000"/>
              </a:lnSpc>
              <a:spcBef>
                <a:spcPts val="0"/>
              </a:spcBef>
              <a:spcAft>
                <a:spcPts val="500"/>
              </a:spcAft>
              <a:buNone/>
              <a:defRPr/>
            </a:pPr>
            <a:r>
              <a:rPr lang="en-US" altLang="en-US" sz="1800" b="1" dirty="0"/>
              <a:t>L</a:t>
            </a:r>
            <a:r>
              <a:rPr lang="en-US" altLang="en-US" sz="100" b="1" dirty="0"/>
              <a:t> </a:t>
            </a:r>
            <a:r>
              <a:rPr lang="en-US" altLang="en-US" sz="1800" b="1" dirty="0"/>
              <a:t>O 15-2: Discuss how performance reporting facilitates the management by exception process.</a:t>
            </a:r>
          </a:p>
          <a:p>
            <a:pPr marL="0" indent="0">
              <a:lnSpc>
                <a:spcPct val="90000"/>
              </a:lnSpc>
              <a:spcBef>
                <a:spcPts val="0"/>
              </a:spcBef>
              <a:spcAft>
                <a:spcPts val="500"/>
              </a:spcAft>
              <a:buNone/>
              <a:defRPr/>
            </a:pPr>
            <a:r>
              <a:rPr lang="en-US" altLang="en-US" sz="1800" b="1" dirty="0"/>
              <a:t>L</a:t>
            </a:r>
            <a:r>
              <a:rPr lang="en-US" altLang="en-US" sz="100" b="1" dirty="0"/>
              <a:t> </a:t>
            </a:r>
            <a:r>
              <a:rPr lang="en-US" altLang="en-US" sz="1800" b="1" dirty="0"/>
              <a:t>O 15-3: Construct a flexible budget and describe how it is used.</a:t>
            </a:r>
          </a:p>
          <a:p>
            <a:pPr marL="0" indent="0">
              <a:lnSpc>
                <a:spcPct val="90000"/>
              </a:lnSpc>
              <a:spcBef>
                <a:spcPts val="0"/>
              </a:spcBef>
              <a:spcAft>
                <a:spcPts val="500"/>
              </a:spcAft>
              <a:buNone/>
              <a:defRPr/>
            </a:pPr>
            <a:r>
              <a:rPr lang="en-US" altLang="en-US" sz="1800" b="1" dirty="0"/>
              <a:t>L</a:t>
            </a:r>
            <a:r>
              <a:rPr lang="en-US" altLang="en-US" sz="100" b="1" dirty="0"/>
              <a:t> </a:t>
            </a:r>
            <a:r>
              <a:rPr lang="en-US" altLang="en-US" sz="1800" b="1" dirty="0"/>
              <a:t>O 15-4: Calculate and explain the two components of a standard cost variance.</a:t>
            </a:r>
          </a:p>
          <a:p>
            <a:pPr marL="0" indent="0">
              <a:lnSpc>
                <a:spcPct val="90000"/>
              </a:lnSpc>
              <a:spcBef>
                <a:spcPts val="0"/>
              </a:spcBef>
              <a:spcAft>
                <a:spcPts val="500"/>
              </a:spcAft>
              <a:buNone/>
              <a:defRPr/>
            </a:pPr>
            <a:r>
              <a:rPr lang="en-US" altLang="en-US" sz="1800" b="1" dirty="0"/>
              <a:t>L</a:t>
            </a:r>
            <a:r>
              <a:rPr lang="en-US" altLang="en-US" sz="100" b="1" dirty="0"/>
              <a:t> </a:t>
            </a:r>
            <a:r>
              <a:rPr lang="en-US" altLang="en-US" sz="1800" b="1" dirty="0"/>
              <a:t>O 15-5: Name and compare the specific variances assigned to different product inputs.</a:t>
            </a:r>
          </a:p>
          <a:p>
            <a:pPr marL="811213" indent="-811213">
              <a:lnSpc>
                <a:spcPct val="90000"/>
              </a:lnSpc>
              <a:spcBef>
                <a:spcPts val="0"/>
              </a:spcBef>
              <a:spcAft>
                <a:spcPts val="500"/>
              </a:spcAft>
              <a:buNone/>
              <a:defRPr/>
            </a:pPr>
            <a:r>
              <a:rPr lang="en-US" altLang="en-US" sz="1800" b="1" dirty="0"/>
              <a:t>L</a:t>
            </a:r>
            <a:r>
              <a:rPr lang="en-US" altLang="en-US" sz="100" b="1" dirty="0"/>
              <a:t> </a:t>
            </a:r>
            <a:r>
              <a:rPr lang="en-US" altLang="en-US" sz="1800" b="1" dirty="0"/>
              <a:t>O 15-6: Analyze and explain how the control of fixed overhead variances and that of variable cost variances differ.</a:t>
            </a:r>
          </a:p>
          <a:p>
            <a:pPr marL="0" indent="0">
              <a:lnSpc>
                <a:spcPct val="90000"/>
              </a:lnSpc>
              <a:spcBef>
                <a:spcPts val="0"/>
              </a:spcBef>
              <a:spcAft>
                <a:spcPts val="500"/>
              </a:spcAft>
              <a:buNone/>
              <a:defRPr/>
            </a:pPr>
            <a:r>
              <a:rPr lang="en-US" altLang="en-US" sz="1800" b="1" dirty="0"/>
              <a:t>L</a:t>
            </a:r>
            <a:r>
              <a:rPr lang="en-US" altLang="en-US" sz="100" b="1" dirty="0"/>
              <a:t> </a:t>
            </a:r>
            <a:r>
              <a:rPr lang="en-US" altLang="en-US" sz="1800" b="1" dirty="0"/>
              <a:t>O 15-7: Illustrate the alternative methods of accounting for variances.</a:t>
            </a:r>
          </a:p>
          <a:p>
            <a:pPr marL="811213" indent="-811213">
              <a:lnSpc>
                <a:spcPct val="90000"/>
              </a:lnSpc>
              <a:spcBef>
                <a:spcPts val="0"/>
              </a:spcBef>
              <a:spcAft>
                <a:spcPts val="500"/>
              </a:spcAft>
              <a:buNone/>
              <a:defRPr/>
            </a:pPr>
            <a:r>
              <a:rPr lang="en-US" altLang="en-US" sz="1800" b="1" dirty="0"/>
              <a:t>L</a:t>
            </a:r>
            <a:r>
              <a:rPr lang="en-US" altLang="en-US" sz="100" b="1" dirty="0"/>
              <a:t> </a:t>
            </a:r>
            <a:r>
              <a:rPr lang="en-US" altLang="en-US" sz="1800" b="1" dirty="0"/>
              <a:t>O 15-8: Demonstrate how the operating results of segments of an organization can be reported most meaningfully.</a:t>
            </a:r>
          </a:p>
          <a:p>
            <a:pPr marL="804863" indent="-804863">
              <a:lnSpc>
                <a:spcPct val="90000"/>
              </a:lnSpc>
              <a:spcBef>
                <a:spcPts val="0"/>
              </a:spcBef>
              <a:spcAft>
                <a:spcPts val="500"/>
              </a:spcAft>
              <a:buNone/>
              <a:defRPr/>
            </a:pPr>
            <a:r>
              <a:rPr lang="en-US" altLang="en-US" sz="1800" b="1" dirty="0"/>
              <a:t>L</a:t>
            </a:r>
            <a:r>
              <a:rPr lang="en-US" altLang="en-US" sz="100" b="1" dirty="0"/>
              <a:t> </a:t>
            </a:r>
            <a:r>
              <a:rPr lang="en-US" altLang="en-US" sz="1800" b="1" dirty="0"/>
              <a:t>O 15-9: Explain and compare how return on investment and residual income are used to evaluate investment center performance.</a:t>
            </a:r>
          </a:p>
          <a:p>
            <a:pPr marL="0" indent="0">
              <a:lnSpc>
                <a:spcPct val="90000"/>
              </a:lnSpc>
              <a:spcBef>
                <a:spcPts val="0"/>
              </a:spcBef>
              <a:spcAft>
                <a:spcPts val="500"/>
              </a:spcAft>
              <a:buNone/>
              <a:defRPr/>
            </a:pPr>
            <a:r>
              <a:rPr lang="en-US" altLang="en-US" sz="1800" b="1" dirty="0"/>
              <a:t>L</a:t>
            </a:r>
            <a:r>
              <a:rPr lang="en-US" altLang="en-US" sz="100" b="1" dirty="0"/>
              <a:t> </a:t>
            </a:r>
            <a:r>
              <a:rPr lang="en-US" altLang="en-US" sz="1800" b="1" dirty="0"/>
              <a:t>O 15-10: Explain the benefits of a balanced scorecard.</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ltLang="en-US" dirty="0">
                <a:ea typeface="ＭＳ Ｐゴシック" panose="020B0600070205080204" pitchFamily="34" charset="-128"/>
              </a:rPr>
              <a:t>Analysis of Investment Centers </a:t>
            </a:r>
            <a:r>
              <a:rPr lang="en-US" altLang="en-US" sz="1000" b="0" dirty="0">
                <a:ea typeface="ＭＳ Ｐゴシック" panose="020B0600070205080204" pitchFamily="34" charset="-128"/>
              </a:rPr>
              <a:t>1</a:t>
            </a:r>
            <a:endParaRPr lang="en-IN" sz="1000" b="0" dirty="0"/>
          </a:p>
        </p:txBody>
      </p:sp>
      <p:sp>
        <p:nvSpPr>
          <p:cNvPr id="10" name="Content Placeholder 9"/>
          <p:cNvSpPr>
            <a:spLocks noGrp="1"/>
          </p:cNvSpPr>
          <p:nvPr>
            <p:ph idx="1"/>
          </p:nvPr>
        </p:nvSpPr>
        <p:spPr>
          <a:xfrm>
            <a:off x="457200" y="1481137"/>
            <a:ext cx="8229600" cy="804863"/>
          </a:xfrm>
        </p:spPr>
        <p:txBody>
          <a:bodyPr/>
          <a:lstStyle/>
          <a:p>
            <a:pPr marL="0" indent="0">
              <a:buNone/>
            </a:pPr>
            <a:r>
              <a:rPr lang="en-US" altLang="en-US" sz="2200" b="1" dirty="0"/>
              <a:t>Return on investment (R</a:t>
            </a:r>
            <a:r>
              <a:rPr lang="en-US" altLang="en-US" sz="100" b="1" dirty="0"/>
              <a:t> </a:t>
            </a:r>
            <a:r>
              <a:rPr lang="en-US" altLang="en-US" sz="2200" b="1" dirty="0"/>
              <a:t>O</a:t>
            </a:r>
            <a:r>
              <a:rPr lang="en-US" altLang="en-US" sz="100" b="1" dirty="0"/>
              <a:t> </a:t>
            </a:r>
            <a:r>
              <a:rPr lang="en-US" altLang="en-US" sz="2200" b="1" dirty="0"/>
              <a:t>I) is the ratio of segment margin to the investment used to generate the segment margin.</a:t>
            </a:r>
          </a:p>
        </p:txBody>
      </p:sp>
      <p:graphicFrame>
        <p:nvGraphicFramePr>
          <p:cNvPr id="13" name="Object 12"/>
          <p:cNvGraphicFramePr>
            <a:graphicFrameLocks noChangeAspect="1"/>
          </p:cNvGraphicFramePr>
          <p:nvPr>
            <p:extLst>
              <p:ext uri="{D42A27DB-BD31-4B8C-83A1-F6EECF244321}">
                <p14:modId xmlns:p14="http://schemas.microsoft.com/office/powerpoint/2010/main" val="649280372"/>
              </p:ext>
            </p:extLst>
          </p:nvPr>
        </p:nvGraphicFramePr>
        <p:xfrm>
          <a:off x="2129213" y="2443492"/>
          <a:ext cx="4881187" cy="988215"/>
        </p:xfrm>
        <a:graphic>
          <a:graphicData uri="http://schemas.openxmlformats.org/presentationml/2006/ole">
            <mc:AlternateContent xmlns:mc="http://schemas.openxmlformats.org/markup-compatibility/2006">
              <mc:Choice xmlns:v="urn:schemas-microsoft-com:vml" Requires="v">
                <p:oleObj spid="_x0000_s1136" name="Equation" r:id="rId4" imgW="2070000" imgH="419040" progId="Equation.DSMT4">
                  <p:embed/>
                </p:oleObj>
              </mc:Choice>
              <mc:Fallback>
                <p:oleObj name="Equation" r:id="rId4" imgW="2070000" imgH="419040" progId="Equation.DSMT4">
                  <p:embed/>
                  <p:pic>
                    <p:nvPicPr>
                      <p:cNvPr id="0" name=""/>
                      <p:cNvPicPr/>
                      <p:nvPr/>
                    </p:nvPicPr>
                    <p:blipFill>
                      <a:blip r:embed="rId5"/>
                      <a:stretch>
                        <a:fillRect/>
                      </a:stretch>
                    </p:blipFill>
                    <p:spPr>
                      <a:xfrm>
                        <a:off x="2129213" y="2443492"/>
                        <a:ext cx="4881187" cy="988215"/>
                      </a:xfrm>
                      <a:prstGeom prst="rect">
                        <a:avLst/>
                      </a:prstGeom>
                    </p:spPr>
                  </p:pic>
                </p:oleObj>
              </mc:Fallback>
            </mc:AlternateContent>
          </a:graphicData>
        </a:graphic>
      </p:graphicFrame>
      <p:sp>
        <p:nvSpPr>
          <p:cNvPr id="12" name="Content Placeholder 11"/>
          <p:cNvSpPr>
            <a:spLocks noGrp="1"/>
          </p:cNvSpPr>
          <p:nvPr>
            <p:ph sz="quarter" idx="14"/>
          </p:nvPr>
        </p:nvSpPr>
        <p:spPr>
          <a:xfrm>
            <a:off x="3958167" y="3589199"/>
            <a:ext cx="1223278" cy="489592"/>
          </a:xfrm>
        </p:spPr>
        <p:txBody>
          <a:bodyPr/>
          <a:lstStyle/>
          <a:p>
            <a:pPr marL="0" indent="0" algn="ctr">
              <a:buNone/>
            </a:pPr>
            <a:r>
              <a:rPr lang="en-US" b="1" dirty="0">
                <a:solidFill>
                  <a:schemeClr val="tx2">
                    <a:lumMod val="75000"/>
                  </a:schemeClr>
                </a:solidFill>
              </a:rPr>
              <a:t>OR. . .</a:t>
            </a:r>
          </a:p>
        </p:txBody>
      </p:sp>
      <p:pic>
        <p:nvPicPr>
          <p:cNvPr id="14" name="Picture 13" descr="Return on investment equation is annotated. The variable Segment margin over Sales is annotated as Margin; this times Sales over operating assets, noted as Turnover, equals the return on investment."/>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4000" y="4338184"/>
            <a:ext cx="6299395" cy="1518402"/>
          </a:xfrm>
          <a:prstGeom prst="rect">
            <a:avLst/>
          </a:prstGeom>
        </p:spPr>
      </p:pic>
      <p:sp>
        <p:nvSpPr>
          <p:cNvPr id="11" name="Content Placeholder 10"/>
          <p:cNvSpPr>
            <a:spLocks noGrp="1"/>
          </p:cNvSpPr>
          <p:nvPr>
            <p:ph sz="quarter" idx="13"/>
          </p:nvPr>
        </p:nvSpPr>
        <p:spPr>
          <a:xfrm>
            <a:off x="457200" y="6136192"/>
            <a:ext cx="82296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4240429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ltLang="en-US" dirty="0">
                <a:ea typeface="ＭＳ Ｐゴシック" panose="020B0600070205080204" pitchFamily="34" charset="-128"/>
              </a:rPr>
              <a:t>Analysis of Investment Centers </a:t>
            </a:r>
            <a:r>
              <a:rPr lang="en-US" altLang="en-US" sz="1000" b="0" dirty="0">
                <a:ea typeface="ＭＳ Ｐゴシック" panose="020B0600070205080204" pitchFamily="34" charset="-128"/>
              </a:rPr>
              <a:t>2</a:t>
            </a:r>
            <a:endParaRPr lang="en-IN" dirty="0"/>
          </a:p>
        </p:txBody>
      </p:sp>
      <p:sp>
        <p:nvSpPr>
          <p:cNvPr id="9" name="Content Placeholder 8"/>
          <p:cNvSpPr>
            <a:spLocks noGrp="1"/>
          </p:cNvSpPr>
          <p:nvPr>
            <p:ph idx="1"/>
          </p:nvPr>
        </p:nvSpPr>
        <p:spPr>
          <a:xfrm>
            <a:off x="457200" y="1481137"/>
            <a:ext cx="8229600" cy="1185863"/>
          </a:xfrm>
        </p:spPr>
        <p:txBody>
          <a:bodyPr/>
          <a:lstStyle/>
          <a:p>
            <a:pPr marL="0" indent="0">
              <a:spcAft>
                <a:spcPts val="500"/>
              </a:spcAft>
              <a:buNone/>
            </a:pPr>
            <a:r>
              <a:rPr lang="en-US" altLang="en-US" sz="2400" dirty="0"/>
              <a:t>Cruisers, Inc. reports the following for a recent quarter:</a:t>
            </a:r>
          </a:p>
          <a:p>
            <a:pPr marL="0" indent="0">
              <a:buNone/>
            </a:pPr>
            <a:r>
              <a:rPr lang="en-US" altLang="en-US" sz="2000" b="1" dirty="0">
                <a:solidFill>
                  <a:schemeClr val="accent1">
                    <a:lumMod val="75000"/>
                  </a:schemeClr>
                </a:solidFill>
              </a:rPr>
              <a:t>With this data, we can </a:t>
            </a:r>
            <a:r>
              <a:rPr lang="en-US" altLang="ja-JP" sz="2000" b="1" dirty="0">
                <a:solidFill>
                  <a:schemeClr val="accent1">
                    <a:lumMod val="75000"/>
                  </a:schemeClr>
                </a:solidFill>
              </a:rPr>
              <a:t>compute the margin, turnover, and ROI for different divisions of Cruiser.</a:t>
            </a:r>
            <a:endParaRPr lang="en-US" altLang="en-US" sz="2000" b="1" dirty="0">
              <a:solidFill>
                <a:schemeClr val="accent1">
                  <a:lumMod val="75000"/>
                </a:schemeClr>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3872124855"/>
              </p:ext>
            </p:extLst>
          </p:nvPr>
        </p:nvGraphicFramePr>
        <p:xfrm>
          <a:off x="533400" y="2743200"/>
          <a:ext cx="8077200" cy="303784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1385829404"/>
                    </a:ext>
                  </a:extLst>
                </a:gridCol>
                <a:gridCol w="1295400">
                  <a:extLst>
                    <a:ext uri="{9D8B030D-6E8A-4147-A177-3AD203B41FA5}">
                      <a16:colId xmlns:a16="http://schemas.microsoft.com/office/drawing/2014/main" val="737785097"/>
                    </a:ext>
                  </a:extLst>
                </a:gridCol>
                <a:gridCol w="1219200">
                  <a:extLst>
                    <a:ext uri="{9D8B030D-6E8A-4147-A177-3AD203B41FA5}">
                      <a16:colId xmlns:a16="http://schemas.microsoft.com/office/drawing/2014/main" val="1993171616"/>
                    </a:ext>
                  </a:extLst>
                </a:gridCol>
                <a:gridCol w="1295400">
                  <a:extLst>
                    <a:ext uri="{9D8B030D-6E8A-4147-A177-3AD203B41FA5}">
                      <a16:colId xmlns:a16="http://schemas.microsoft.com/office/drawing/2014/main" val="912784269"/>
                    </a:ext>
                  </a:extLst>
                </a:gridCol>
                <a:gridCol w="1371600">
                  <a:extLst>
                    <a:ext uri="{9D8B030D-6E8A-4147-A177-3AD203B41FA5}">
                      <a16:colId xmlns:a16="http://schemas.microsoft.com/office/drawing/2014/main" val="1222607497"/>
                    </a:ext>
                  </a:extLst>
                </a:gridCol>
              </a:tblGrid>
              <a:tr h="370840">
                <a:tc>
                  <a:txBody>
                    <a:bodyPr/>
                    <a:lstStyle/>
                    <a:p>
                      <a:r>
                        <a:rPr lang="en-IN" sz="1400" dirty="0" smtClean="0">
                          <a:solidFill>
                            <a:srgbClr val="FFFFFF"/>
                          </a:solidFill>
                        </a:rPr>
                        <a:t>Blank</a:t>
                      </a:r>
                      <a:endParaRPr lang="en-IN" sz="1400" dirty="0">
                        <a:solidFill>
                          <a:srgbClr val="FFFFF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400" b="1" i="0" u="none" strike="noStrike" kern="1200" baseline="0" dirty="0" smtClean="0">
                          <a:solidFill>
                            <a:schemeClr val="tx1"/>
                          </a:solidFill>
                          <a:latin typeface="+mn-lt"/>
                          <a:ea typeface="+mn-ea"/>
                          <a:cs typeface="+mn-cs"/>
                        </a:rPr>
                        <a:t>Total  Company </a:t>
                      </a:r>
                      <a:endParaRPr lang="en-IN" sz="14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400" b="1" i="0" u="none" strike="noStrike" kern="1200" baseline="0" dirty="0" smtClean="0">
                          <a:solidFill>
                            <a:schemeClr val="tx1"/>
                          </a:solidFill>
                          <a:latin typeface="+mn-lt"/>
                          <a:ea typeface="+mn-ea"/>
                          <a:cs typeface="+mn-cs"/>
                        </a:rPr>
                        <a:t>Sailboat Division </a:t>
                      </a:r>
                      <a:endParaRPr lang="en-IN" sz="14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400" b="1" i="0" u="none" strike="noStrike" kern="1200" baseline="0" dirty="0" smtClean="0">
                          <a:solidFill>
                            <a:schemeClr val="tx1"/>
                          </a:solidFill>
                          <a:latin typeface="+mn-lt"/>
                          <a:ea typeface="+mn-ea"/>
                          <a:cs typeface="+mn-cs"/>
                        </a:rPr>
                        <a:t>Motorboat Division </a:t>
                      </a:r>
                      <a:endParaRPr lang="en-IN" sz="14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400" b="1" i="0" u="none" strike="noStrike" kern="1200" baseline="0" dirty="0" smtClean="0">
                          <a:solidFill>
                            <a:schemeClr val="tx1"/>
                          </a:solidFill>
                          <a:latin typeface="+mn-lt"/>
                          <a:ea typeface="+mn-ea"/>
                          <a:cs typeface="+mn-cs"/>
                        </a:rPr>
                        <a:t>Repair Parts Division </a:t>
                      </a:r>
                      <a:endParaRPr lang="en-IN" sz="14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7909027"/>
                  </a:ext>
                </a:extLst>
              </a:tr>
              <a:tr h="370840">
                <a:tc>
                  <a:txBody>
                    <a:bodyPr/>
                    <a:lstStyle/>
                    <a:p>
                      <a:r>
                        <a:rPr lang="en-IN" sz="1400" b="0" i="0" u="none" strike="noStrike" kern="1200" baseline="0" dirty="0" smtClean="0">
                          <a:solidFill>
                            <a:schemeClr val="dk1"/>
                          </a:solidFill>
                          <a:latin typeface="+mn-lt"/>
                          <a:ea typeface="+mn-ea"/>
                          <a:cs typeface="+mn-cs"/>
                        </a:rPr>
                        <a:t>Sales </a:t>
                      </a:r>
                      <a:endParaRPr lang="en-IN"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560,000 </a:t>
                      </a:r>
                      <a:endParaRPr lang="en-IN"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$320,000 </a:t>
                      </a:r>
                      <a:endParaRPr lang="en-IN"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$160,000 </a:t>
                      </a:r>
                      <a:endParaRPr lang="en-IN"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80,000 </a:t>
                      </a:r>
                      <a:endParaRPr lang="en-IN"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2796110"/>
                  </a:ext>
                </a:extLst>
              </a:tr>
              <a:tr h="370840">
                <a:tc>
                  <a:txBody>
                    <a:bodyPr/>
                    <a:lstStyle/>
                    <a:p>
                      <a:r>
                        <a:rPr lang="en-IN" sz="1400" b="0" i="0" u="none" strike="noStrike" kern="1200" baseline="0" dirty="0" smtClean="0">
                          <a:solidFill>
                            <a:schemeClr val="dk1"/>
                          </a:solidFill>
                          <a:latin typeface="+mn-lt"/>
                          <a:ea typeface="+mn-ea"/>
                          <a:cs typeface="+mn-cs"/>
                        </a:rPr>
                        <a:t>Segment margin </a:t>
                      </a:r>
                      <a:endParaRPr lang="en-IN"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150,000 </a:t>
                      </a:r>
                      <a:endParaRPr lang="en-IN" sz="14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92,000 </a:t>
                      </a:r>
                      <a:endParaRPr lang="en-IN" sz="14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48,000 </a:t>
                      </a:r>
                      <a:endParaRPr lang="en-IN" sz="14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  10,000 </a:t>
                      </a:r>
                      <a:endParaRPr lang="en-IN" sz="14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5983708"/>
                  </a:ext>
                </a:extLst>
              </a:tr>
              <a:tr h="370840">
                <a:tc>
                  <a:txBody>
                    <a:bodyPr/>
                    <a:lstStyle/>
                    <a:p>
                      <a:r>
                        <a:rPr lang="en-IN" sz="1400" b="0" i="0" u="none" strike="noStrike" kern="1200" baseline="0" dirty="0" smtClean="0">
                          <a:solidFill>
                            <a:schemeClr val="dk1"/>
                          </a:solidFill>
                          <a:latin typeface="+mn-lt"/>
                          <a:ea typeface="+mn-ea"/>
                          <a:cs typeface="+mn-cs"/>
                        </a:rPr>
                        <a:t>Divisional operating assets </a:t>
                      </a:r>
                      <a:endParaRPr lang="en-IN"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$1,200,000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$600,000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$500,000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$100,000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8999760"/>
                  </a:ext>
                </a:extLst>
              </a:tr>
              <a:tr h="370840">
                <a:tc>
                  <a:txBody>
                    <a:bodyPr/>
                    <a:lstStyle/>
                    <a:p>
                      <a:r>
                        <a:rPr lang="en-IN" sz="1400" b="0" i="1" u="none" strike="noStrike" kern="1200" baseline="0" dirty="0" smtClean="0">
                          <a:solidFill>
                            <a:schemeClr val="dk1"/>
                          </a:solidFill>
                          <a:latin typeface="+mn-lt"/>
                          <a:ea typeface="+mn-ea"/>
                          <a:cs typeface="+mn-cs"/>
                        </a:rPr>
                        <a:t>DuPont Performance Analysis: </a:t>
                      </a:r>
                    </a:p>
                    <a:p>
                      <a:r>
                        <a:rPr lang="en-IN" sz="1400" b="0" i="0" u="none" strike="noStrike" kern="1200" baseline="0" dirty="0" smtClean="0">
                          <a:solidFill>
                            <a:schemeClr val="dk1"/>
                          </a:solidFill>
                          <a:latin typeface="+mn-lt"/>
                          <a:ea typeface="+mn-ea"/>
                          <a:cs typeface="+mn-cs"/>
                        </a:rPr>
                        <a:t>Margin (Segment margin/Sales) </a:t>
                      </a:r>
                      <a:endParaRPr lang="en-IN"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26.8%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28.8%</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30.0%</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12.5%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98463400"/>
                  </a:ext>
                </a:extLst>
              </a:tr>
              <a:tr h="370840">
                <a:tc>
                  <a:txBody>
                    <a:bodyPr/>
                    <a:lstStyle/>
                    <a:p>
                      <a:r>
                        <a:rPr lang="en-IN" sz="1400" b="0" i="0" u="none" strike="noStrike" kern="1200" baseline="0" dirty="0" smtClean="0">
                          <a:solidFill>
                            <a:schemeClr val="dk1"/>
                          </a:solidFill>
                          <a:latin typeface="+mn-lt"/>
                          <a:ea typeface="+mn-ea"/>
                          <a:cs typeface="+mn-cs"/>
                        </a:rPr>
                        <a:t>Turnover (Sales/ Operating assets) </a:t>
                      </a:r>
                      <a:endParaRPr lang="en-IN"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0.47 turns</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0.53 turns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0.32 turns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0.80 turns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01212619"/>
                  </a:ext>
                </a:extLst>
              </a:tr>
              <a:tr h="370840">
                <a:tc>
                  <a:txBody>
                    <a:bodyPr/>
                    <a:lstStyle/>
                    <a:p>
                      <a:r>
                        <a:rPr lang="en-IN" sz="1400" b="0" i="0" u="none" strike="noStrike" kern="1200" baseline="0" dirty="0" smtClean="0">
                          <a:solidFill>
                            <a:schemeClr val="dk1"/>
                          </a:solidFill>
                          <a:latin typeface="+mn-lt"/>
                          <a:ea typeface="+mn-ea"/>
                          <a:cs typeface="+mn-cs"/>
                        </a:rPr>
                        <a:t>ROI (Segment margin/ Operating assets) or (Margin × Turnover) </a:t>
                      </a:r>
                      <a:endParaRPr lang="en-IN"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12.5%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15.3%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9.6% </a:t>
                      </a:r>
                      <a:endParaRPr lang="en-IN" sz="1400"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400" b="0" i="0" u="none" strike="noStrike" kern="1200" baseline="0" dirty="0" smtClean="0">
                          <a:solidFill>
                            <a:schemeClr val="dk1"/>
                          </a:solidFill>
                          <a:latin typeface="+mn-lt"/>
                          <a:ea typeface="+mn-ea"/>
                          <a:cs typeface="+mn-cs"/>
                        </a:rPr>
                        <a:t>10.0%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33617744"/>
                  </a:ext>
                </a:extLst>
              </a:tr>
            </a:tbl>
          </a:graphicData>
        </a:graphic>
      </p:graphicFrame>
      <p:sp>
        <p:nvSpPr>
          <p:cNvPr id="7" name="Content Placeholder 8"/>
          <p:cNvSpPr>
            <a:spLocks noGrp="1"/>
          </p:cNvSpPr>
          <p:nvPr>
            <p:ph idx="1"/>
          </p:nvPr>
        </p:nvSpPr>
        <p:spPr>
          <a:xfrm>
            <a:off x="457200" y="5770593"/>
            <a:ext cx="8229600" cy="401607"/>
          </a:xfrm>
        </p:spPr>
        <p:txBody>
          <a:bodyPr/>
          <a:lstStyle/>
          <a:p>
            <a:pPr marL="0" indent="0" algn="ctr">
              <a:spcAft>
                <a:spcPts val="500"/>
              </a:spcAft>
              <a:buNone/>
            </a:pPr>
            <a:r>
              <a:rPr lang="en-US" altLang="en-US" sz="2000" b="1" dirty="0" smtClean="0">
                <a:solidFill>
                  <a:schemeClr val="tx2"/>
                </a:solidFill>
              </a:rPr>
              <a:t>R</a:t>
            </a:r>
            <a:r>
              <a:rPr lang="en-US" altLang="en-US" sz="100" b="1" dirty="0" smtClean="0">
                <a:solidFill>
                  <a:schemeClr val="tx2"/>
                </a:solidFill>
              </a:rPr>
              <a:t> </a:t>
            </a:r>
            <a:r>
              <a:rPr lang="en-US" altLang="en-US" sz="2000" b="1" dirty="0" smtClean="0">
                <a:solidFill>
                  <a:schemeClr val="tx2"/>
                </a:solidFill>
              </a:rPr>
              <a:t>O</a:t>
            </a:r>
            <a:r>
              <a:rPr lang="en-US" altLang="en-US" sz="100" b="1" dirty="0" smtClean="0">
                <a:solidFill>
                  <a:schemeClr val="tx2"/>
                </a:solidFill>
              </a:rPr>
              <a:t> </a:t>
            </a:r>
            <a:r>
              <a:rPr lang="en-US" altLang="en-US" sz="2000" b="1" dirty="0" smtClean="0">
                <a:solidFill>
                  <a:schemeClr val="tx2"/>
                </a:solidFill>
              </a:rPr>
              <a:t>I </a:t>
            </a:r>
            <a:r>
              <a:rPr lang="en-US" altLang="en-US" sz="2000" b="1" dirty="0" smtClean="0"/>
              <a:t>= Margin </a:t>
            </a:r>
            <a:r>
              <a:rPr lang="en-US" altLang="en-US" sz="2000" b="1" dirty="0" smtClean="0">
                <a:cs typeface="Arial" panose="020B0604020202020204" pitchFamily="34" charset="0"/>
              </a:rPr>
              <a:t>× Turnover</a:t>
            </a:r>
            <a:endParaRPr lang="en-US" altLang="en-US" sz="2000" b="1" dirty="0"/>
          </a:p>
        </p:txBody>
      </p:sp>
      <p:sp>
        <p:nvSpPr>
          <p:cNvPr id="10" name="Content Placeholder 9"/>
          <p:cNvSpPr>
            <a:spLocks noGrp="1"/>
          </p:cNvSpPr>
          <p:nvPr>
            <p:ph sz="quarter" idx="13"/>
          </p:nvPr>
        </p:nvSpPr>
        <p:spPr>
          <a:xfrm>
            <a:off x="457200" y="6136192"/>
            <a:ext cx="82296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1589109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en-US" dirty="0">
                <a:ea typeface="ＭＳ Ｐゴシック" panose="020B0600070205080204" pitchFamily="34" charset="-128"/>
              </a:rPr>
              <a:t>Analysis of Investment Centers </a:t>
            </a:r>
            <a:r>
              <a:rPr lang="en-US" altLang="en-US" sz="1000" b="0" dirty="0">
                <a:ea typeface="ＭＳ Ｐゴシック" panose="020B0600070205080204" pitchFamily="34" charset="-128"/>
              </a:rPr>
              <a:t>3</a:t>
            </a:r>
            <a:endParaRPr lang="en-IN" dirty="0"/>
          </a:p>
        </p:txBody>
      </p:sp>
      <p:sp>
        <p:nvSpPr>
          <p:cNvPr id="10" name="Content Placeholder 9"/>
          <p:cNvSpPr>
            <a:spLocks noGrp="1"/>
          </p:cNvSpPr>
          <p:nvPr>
            <p:ph idx="1"/>
          </p:nvPr>
        </p:nvSpPr>
        <p:spPr>
          <a:xfrm>
            <a:off x="457200" y="1481137"/>
            <a:ext cx="8229600" cy="1719263"/>
          </a:xfrm>
        </p:spPr>
        <p:txBody>
          <a:bodyPr/>
          <a:lstStyle/>
          <a:p>
            <a:pPr marL="403200" indent="-403200">
              <a:spcBef>
                <a:spcPts val="1000"/>
              </a:spcBef>
              <a:buFont typeface="+mj-lt"/>
              <a:buAutoNum type="arabicPeriod"/>
            </a:pPr>
            <a:r>
              <a:rPr lang="en-US" altLang="en-US" sz="2800" b="1" dirty="0"/>
              <a:t>Increase Sales Prices.</a:t>
            </a:r>
          </a:p>
          <a:p>
            <a:pPr marL="403200" indent="-403200">
              <a:spcBef>
                <a:spcPts val="1000"/>
              </a:spcBef>
              <a:buFont typeface="+mj-lt"/>
              <a:buAutoNum type="arabicPeriod"/>
            </a:pPr>
            <a:r>
              <a:rPr lang="en-US" altLang="en-US" sz="2800" b="1" dirty="0"/>
              <a:t>Decrease Expenses.</a:t>
            </a:r>
          </a:p>
          <a:p>
            <a:pPr marL="403200" indent="-403200">
              <a:spcBef>
                <a:spcPts val="1000"/>
              </a:spcBef>
              <a:buFont typeface="+mj-lt"/>
              <a:buAutoNum type="arabicPeriod"/>
            </a:pPr>
            <a:r>
              <a:rPr lang="en-US" altLang="en-US" sz="2800" b="1" dirty="0"/>
              <a:t>Lower Invested Capital.</a:t>
            </a:r>
            <a:endParaRPr lang="en-US" altLang="en-US" sz="2800" b="1" u="sng" dirty="0"/>
          </a:p>
        </p:txBody>
      </p:sp>
      <p:sp>
        <p:nvSpPr>
          <p:cNvPr id="12" name="Content Placeholder 11"/>
          <p:cNvSpPr>
            <a:spLocks noGrp="1"/>
          </p:cNvSpPr>
          <p:nvPr>
            <p:ph sz="quarter" idx="14"/>
          </p:nvPr>
        </p:nvSpPr>
        <p:spPr>
          <a:xfrm>
            <a:off x="457200" y="3581400"/>
            <a:ext cx="8229600" cy="533400"/>
          </a:xfrm>
        </p:spPr>
        <p:txBody>
          <a:bodyPr/>
          <a:lstStyle/>
          <a:p>
            <a:pPr marL="0" indent="0">
              <a:buNone/>
            </a:pPr>
            <a:r>
              <a:rPr lang="en-US" altLang="en-US" sz="3000" b="1" dirty="0">
                <a:solidFill>
                  <a:schemeClr val="tx2">
                    <a:lumMod val="50000"/>
                  </a:schemeClr>
                </a:solidFill>
              </a:rPr>
              <a:t>Three ways to improve R</a:t>
            </a:r>
            <a:r>
              <a:rPr lang="en-US" altLang="en-US" sz="100" b="1" dirty="0">
                <a:solidFill>
                  <a:schemeClr val="tx2">
                    <a:lumMod val="50000"/>
                  </a:schemeClr>
                </a:solidFill>
              </a:rPr>
              <a:t> </a:t>
            </a:r>
            <a:r>
              <a:rPr lang="en-US" altLang="en-US" sz="3000" b="1" dirty="0">
                <a:solidFill>
                  <a:schemeClr val="tx2">
                    <a:lumMod val="50000"/>
                  </a:schemeClr>
                </a:solidFill>
              </a:rPr>
              <a:t>O</a:t>
            </a:r>
            <a:r>
              <a:rPr lang="en-US" altLang="en-US" sz="100" b="1" dirty="0">
                <a:solidFill>
                  <a:schemeClr val="tx2">
                    <a:lumMod val="50000"/>
                  </a:schemeClr>
                </a:solidFill>
              </a:rPr>
              <a:t> </a:t>
            </a:r>
            <a:r>
              <a:rPr lang="en-US" altLang="en-US" sz="3000" b="1" dirty="0">
                <a:solidFill>
                  <a:schemeClr val="tx2">
                    <a:lumMod val="50000"/>
                  </a:schemeClr>
                </a:solidFill>
              </a:rPr>
              <a:t>I</a:t>
            </a:r>
          </a:p>
        </p:txBody>
      </p:sp>
      <p:sp>
        <p:nvSpPr>
          <p:cNvPr id="11" name="Content Placeholder 10"/>
          <p:cNvSpPr>
            <a:spLocks noGrp="1"/>
          </p:cNvSpPr>
          <p:nvPr>
            <p:ph sz="quarter" idx="13"/>
          </p:nvPr>
        </p:nvSpPr>
        <p:spPr>
          <a:xfrm>
            <a:off x="457200" y="6136192"/>
            <a:ext cx="82296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11691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sz="4000" dirty="0">
                <a:ea typeface="ＭＳ Ｐゴシック" panose="020B0600070205080204" pitchFamily="34" charset="-128"/>
              </a:rPr>
              <a:t>Residual Income:</a:t>
            </a:r>
            <a:r>
              <a:rPr lang="en-US" altLang="en-US" sz="4000" dirty="0">
                <a:ea typeface="ＭＳ Ｐゴシック" panose="020B0600070205080204" pitchFamily="34" charset="-128"/>
                <a:cs typeface="Arial" panose="020B0604020202020204" pitchFamily="34" charset="0"/>
              </a:rPr>
              <a:t> Another Measure</a:t>
            </a:r>
            <a:endParaRPr lang="en-IN" sz="4000" dirty="0"/>
          </a:p>
        </p:txBody>
      </p:sp>
      <p:sp>
        <p:nvSpPr>
          <p:cNvPr id="7" name="Content Placeholder 6"/>
          <p:cNvSpPr>
            <a:spLocks noGrp="1"/>
          </p:cNvSpPr>
          <p:nvPr>
            <p:ph idx="1"/>
          </p:nvPr>
        </p:nvSpPr>
        <p:spPr>
          <a:xfrm>
            <a:off x="457200" y="1481137"/>
            <a:ext cx="8229600" cy="804863"/>
          </a:xfrm>
        </p:spPr>
        <p:txBody>
          <a:bodyPr/>
          <a:lstStyle/>
          <a:p>
            <a:pPr marL="0" indent="0">
              <a:buNone/>
            </a:pPr>
            <a:r>
              <a:rPr lang="en-US" altLang="en-US" sz="2400" b="1" dirty="0">
                <a:solidFill>
                  <a:schemeClr val="accent1">
                    <a:lumMod val="50000"/>
                  </a:schemeClr>
                </a:solidFill>
              </a:rPr>
              <a:t>Operating income less required ROI on operating assets = Residual </a:t>
            </a:r>
            <a:r>
              <a:rPr lang="en-US" altLang="en-US" sz="2400" b="1" dirty="0" smtClean="0">
                <a:solidFill>
                  <a:schemeClr val="accent1">
                    <a:lumMod val="50000"/>
                  </a:schemeClr>
                </a:solidFill>
              </a:rPr>
              <a:t>Income.</a:t>
            </a:r>
            <a:endParaRPr lang="en-US" altLang="en-US" sz="2400" b="1" dirty="0">
              <a:solidFill>
                <a:schemeClr val="accent1">
                  <a:lumMod val="50000"/>
                </a:schemeClr>
              </a:solidFill>
            </a:endParaRPr>
          </a:p>
        </p:txBody>
      </p:sp>
      <p:pic>
        <p:nvPicPr>
          <p:cNvPr id="10" name="Picture 9" descr="Diagram illustrating that Operating income minus Required ROI $ equals Residual income. This feeds into a second equation: Operating Assets times Required ROI percentage equals Required ROI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538711"/>
            <a:ext cx="5260415" cy="2642889"/>
          </a:xfrm>
          <a:prstGeom prst="rect">
            <a:avLst/>
          </a:prstGeom>
        </p:spPr>
      </p:pic>
      <p:sp>
        <p:nvSpPr>
          <p:cNvPr id="8" name="Content Placeholder 7"/>
          <p:cNvSpPr>
            <a:spLocks noGrp="1"/>
          </p:cNvSpPr>
          <p:nvPr>
            <p:ph sz="quarter" idx="14"/>
          </p:nvPr>
        </p:nvSpPr>
        <p:spPr>
          <a:xfrm>
            <a:off x="457200" y="5346345"/>
            <a:ext cx="8229600" cy="713647"/>
          </a:xfrm>
        </p:spPr>
        <p:txBody>
          <a:bodyPr/>
          <a:lstStyle/>
          <a:p>
            <a:pPr marL="0" indent="0">
              <a:buNone/>
            </a:pPr>
            <a:r>
              <a:rPr lang="en-US" altLang="en-US" sz="2200" dirty="0"/>
              <a:t>Let's calculate the residual income for Cruisers using the total company information.</a:t>
            </a:r>
          </a:p>
        </p:txBody>
      </p:sp>
      <p:sp>
        <p:nvSpPr>
          <p:cNvPr id="9" name="Content Placeholder 8"/>
          <p:cNvSpPr>
            <a:spLocks noGrp="1"/>
          </p:cNvSpPr>
          <p:nvPr>
            <p:ph sz="quarter" idx="13"/>
          </p:nvPr>
        </p:nvSpPr>
        <p:spPr>
          <a:xfrm>
            <a:off x="457200" y="6136192"/>
            <a:ext cx="83820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6081770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37023"/>
            <a:ext cx="8229600" cy="1157904"/>
          </a:xfrm>
        </p:spPr>
        <p:txBody>
          <a:bodyPr/>
          <a:lstStyle/>
          <a:p>
            <a:r>
              <a:rPr lang="en-IN" altLang="en-US" sz="3600" dirty="0">
                <a:ea typeface="ＭＳ Ｐゴシック" panose="020B0600070205080204" pitchFamily="34" charset="-128"/>
              </a:rPr>
              <a:t>Residual Income for Cruisers Using Total Company Information:</a:t>
            </a:r>
            <a:endParaRPr lang="en-IN" sz="3600" dirty="0"/>
          </a:p>
        </p:txBody>
      </p:sp>
      <p:pic>
        <p:nvPicPr>
          <p:cNvPr id="2" name="Picture 1" descr="Expanded equation diagram from previous slide.&#10;&#10;[long desc]&#10;Operating assets × Required ROI = $1.2M × 10% = Required return = $120k. Then, Segment margin – Required return = $150k – $120k = Residual income = $30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765300"/>
            <a:ext cx="7315200" cy="3327400"/>
          </a:xfrm>
          <a:prstGeom prst="rect">
            <a:avLst/>
          </a:prstGeom>
        </p:spPr>
      </p:pic>
      <p:sp>
        <p:nvSpPr>
          <p:cNvPr id="8" name="Content Placeholder 7"/>
          <p:cNvSpPr>
            <a:spLocks noGrp="1"/>
          </p:cNvSpPr>
          <p:nvPr>
            <p:ph sz="quarter" idx="14"/>
          </p:nvPr>
        </p:nvSpPr>
        <p:spPr>
          <a:xfrm>
            <a:off x="457200" y="5539186"/>
            <a:ext cx="8229600" cy="404414"/>
          </a:xfrm>
        </p:spPr>
        <p:txBody>
          <a:bodyPr/>
          <a:lstStyle/>
          <a:p>
            <a:pPr marL="0" indent="0">
              <a:buNone/>
            </a:pPr>
            <a:r>
              <a:rPr lang="en-US" altLang="en-US" sz="1800" dirty="0"/>
              <a:t>Now let's find the residual income for each of the divisions.</a:t>
            </a:r>
          </a:p>
        </p:txBody>
      </p:sp>
      <p:sp>
        <p:nvSpPr>
          <p:cNvPr id="9" name="Content Placeholder 8"/>
          <p:cNvSpPr>
            <a:spLocks noGrp="1"/>
          </p:cNvSpPr>
          <p:nvPr>
            <p:ph sz="quarter" idx="13"/>
          </p:nvPr>
        </p:nvSpPr>
        <p:spPr>
          <a:xfrm>
            <a:off x="457200" y="6136192"/>
            <a:ext cx="83820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2944690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89655"/>
            <a:ext cx="8229600" cy="1052640"/>
          </a:xfrm>
        </p:spPr>
        <p:txBody>
          <a:bodyPr/>
          <a:lstStyle/>
          <a:p>
            <a:r>
              <a:rPr lang="en-IN" altLang="en-US" sz="3600" dirty="0">
                <a:ea typeface="ＭＳ Ｐゴシック" panose="020B0600070205080204" pitchFamily="34" charset="-128"/>
              </a:rPr>
              <a:t>Residual Income for Each of Cruiser’s Divisions</a:t>
            </a:r>
            <a:endParaRPr lang="en-IN" sz="3600" dirty="0"/>
          </a:p>
        </p:txBody>
      </p:sp>
      <p:graphicFrame>
        <p:nvGraphicFramePr>
          <p:cNvPr id="6" name="Table 5"/>
          <p:cNvGraphicFramePr>
            <a:graphicFrameLocks noGrp="1"/>
          </p:cNvGraphicFramePr>
          <p:nvPr>
            <p:extLst>
              <p:ext uri="{D42A27DB-BD31-4B8C-83A1-F6EECF244321}">
                <p14:modId xmlns:p14="http://schemas.microsoft.com/office/powerpoint/2010/main" val="4144287549"/>
              </p:ext>
            </p:extLst>
          </p:nvPr>
        </p:nvGraphicFramePr>
        <p:xfrm>
          <a:off x="533400" y="1676400"/>
          <a:ext cx="8077200" cy="266192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1385829404"/>
                    </a:ext>
                  </a:extLst>
                </a:gridCol>
                <a:gridCol w="1295400">
                  <a:extLst>
                    <a:ext uri="{9D8B030D-6E8A-4147-A177-3AD203B41FA5}">
                      <a16:colId xmlns:a16="http://schemas.microsoft.com/office/drawing/2014/main" val="737785097"/>
                    </a:ext>
                  </a:extLst>
                </a:gridCol>
                <a:gridCol w="1219200">
                  <a:extLst>
                    <a:ext uri="{9D8B030D-6E8A-4147-A177-3AD203B41FA5}">
                      <a16:colId xmlns:a16="http://schemas.microsoft.com/office/drawing/2014/main" val="1993171616"/>
                    </a:ext>
                  </a:extLst>
                </a:gridCol>
                <a:gridCol w="1295400">
                  <a:extLst>
                    <a:ext uri="{9D8B030D-6E8A-4147-A177-3AD203B41FA5}">
                      <a16:colId xmlns:a16="http://schemas.microsoft.com/office/drawing/2014/main" val="912784269"/>
                    </a:ext>
                  </a:extLst>
                </a:gridCol>
                <a:gridCol w="1371600">
                  <a:extLst>
                    <a:ext uri="{9D8B030D-6E8A-4147-A177-3AD203B41FA5}">
                      <a16:colId xmlns:a16="http://schemas.microsoft.com/office/drawing/2014/main" val="1222607497"/>
                    </a:ext>
                  </a:extLst>
                </a:gridCol>
              </a:tblGrid>
              <a:tr h="370840">
                <a:tc>
                  <a:txBody>
                    <a:bodyPr/>
                    <a:lstStyle/>
                    <a:p>
                      <a:r>
                        <a:rPr lang="en-IN" dirty="0" smtClean="0">
                          <a:solidFill>
                            <a:srgbClr val="FFFFFF"/>
                          </a:solidFill>
                        </a:rPr>
                        <a:t>Blank</a:t>
                      </a:r>
                      <a:endParaRPr lang="en-IN" dirty="0">
                        <a:solidFill>
                          <a:srgbClr val="FFFFF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Total  Company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Sailboat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Motorboat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IN" sz="1800" b="1" i="0" u="none" strike="noStrike" kern="1200" baseline="0" dirty="0" smtClean="0">
                          <a:solidFill>
                            <a:schemeClr val="tx1"/>
                          </a:solidFill>
                          <a:latin typeface="+mn-lt"/>
                          <a:ea typeface="+mn-ea"/>
                          <a:cs typeface="+mn-cs"/>
                        </a:rPr>
                        <a:t>Repair Parts Division </a:t>
                      </a:r>
                      <a:endParaRPr lang="en-IN"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37909027"/>
                  </a:ext>
                </a:extLst>
              </a:tr>
              <a:tr h="370840">
                <a:tc>
                  <a:txBody>
                    <a:bodyPr/>
                    <a:lstStyle/>
                    <a:p>
                      <a:r>
                        <a:rPr lang="en-IN" sz="1800" b="0" i="0" u="none" strike="noStrike" kern="1200" baseline="0" dirty="0" smtClean="0">
                          <a:solidFill>
                            <a:schemeClr val="dk1"/>
                          </a:solidFill>
                          <a:latin typeface="+mn-lt"/>
                          <a:ea typeface="+mn-ea"/>
                          <a:cs typeface="+mn-cs"/>
                        </a:rPr>
                        <a:t>Divisional operating assets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$1,200,000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$600,000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$ 500,000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$ 100,000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52796110"/>
                  </a:ext>
                </a:extLst>
              </a:tr>
              <a:tr h="370840">
                <a:tc>
                  <a:txBody>
                    <a:bodyPr/>
                    <a:lstStyle/>
                    <a:p>
                      <a:r>
                        <a:rPr lang="en-IN" sz="1800" b="0" i="1" u="none" strike="noStrike" kern="1200" baseline="0" dirty="0" smtClean="0">
                          <a:solidFill>
                            <a:schemeClr val="dk1"/>
                          </a:solidFill>
                          <a:latin typeface="+mn-lt"/>
                          <a:ea typeface="+mn-ea"/>
                          <a:cs typeface="+mn-cs"/>
                        </a:rPr>
                        <a:t>Residual Income Analysis: </a:t>
                      </a:r>
                      <a:endParaRPr lang="en-IN" sz="1800" b="0" i="0" u="none" strike="noStrike" kern="1200" baseline="0" dirty="0" smtClean="0">
                        <a:solidFill>
                          <a:schemeClr val="dk1"/>
                        </a:solidFill>
                        <a:latin typeface="+mn-lt"/>
                        <a:ea typeface="+mn-ea"/>
                        <a:cs typeface="+mn-cs"/>
                      </a:endParaRPr>
                    </a:p>
                    <a:p>
                      <a:r>
                        <a:rPr lang="en-IN" sz="1800" b="0" i="0" u="none" strike="noStrike" kern="1200" baseline="0" dirty="0" smtClean="0">
                          <a:solidFill>
                            <a:schemeClr val="dk1"/>
                          </a:solidFill>
                          <a:latin typeface="+mn-lt"/>
                          <a:ea typeface="+mn-ea"/>
                          <a:cs typeface="+mn-cs"/>
                        </a:rPr>
                        <a:t>Segment margin</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150,000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92,000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48,000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IN" sz="1800" b="0" i="0" u="none" strike="noStrike" kern="1200" baseline="0" dirty="0" smtClean="0">
                          <a:solidFill>
                            <a:schemeClr val="dk1"/>
                          </a:solidFill>
                          <a:latin typeface="+mn-lt"/>
                          <a:ea typeface="+mn-ea"/>
                          <a:cs typeface="+mn-cs"/>
                        </a:rPr>
                        <a:t>$   10,000 </a:t>
                      </a:r>
                      <a:endParaRPr lang="en-IN"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86290613"/>
                  </a:ext>
                </a:extLst>
              </a:tr>
              <a:tr h="370840">
                <a:tc>
                  <a:txBody>
                    <a:bodyPr/>
                    <a:lstStyle/>
                    <a:p>
                      <a:r>
                        <a:rPr lang="en-IN" sz="1800" b="0" i="0" u="none" strike="noStrike" kern="1200" baseline="0" dirty="0" smtClean="0">
                          <a:solidFill>
                            <a:schemeClr val="dk1"/>
                          </a:solidFill>
                          <a:latin typeface="+mn-lt"/>
                          <a:ea typeface="+mn-ea"/>
                          <a:cs typeface="+mn-cs"/>
                        </a:rPr>
                        <a:t>ROI required (Operating assets × 10%)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120,000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60,000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50,000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sz="1800" b="0" i="0" u="sng" strike="noStrike" kern="1200" baseline="0" dirty="0" smtClean="0">
                          <a:solidFill>
                            <a:schemeClr val="dk1"/>
                          </a:solidFill>
                          <a:latin typeface="+mn-lt"/>
                          <a:ea typeface="+mn-ea"/>
                          <a:cs typeface="+mn-cs"/>
                        </a:rPr>
                        <a:t>   10,000 </a:t>
                      </a:r>
                      <a:endParaRPr lang="en-IN"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05983708"/>
                  </a:ext>
                </a:extLst>
              </a:tr>
              <a:tr h="370840">
                <a:tc>
                  <a:txBody>
                    <a:bodyPr/>
                    <a:lstStyle/>
                    <a:p>
                      <a:r>
                        <a:rPr lang="en-IN" sz="1800" b="0" i="0" u="none" strike="noStrike" kern="1200" baseline="0" dirty="0" smtClean="0">
                          <a:solidFill>
                            <a:schemeClr val="dk1"/>
                          </a:solidFill>
                          <a:latin typeface="+mn-lt"/>
                          <a:ea typeface="+mn-ea"/>
                          <a:cs typeface="+mn-cs"/>
                        </a:rPr>
                        <a:t>Residual income </a:t>
                      </a:r>
                      <a:endParaRPr lang="en-IN"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30,000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$ 32,000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(2,000)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baseline="0" dirty="0" smtClean="0"/>
                        <a:t>$           0</a:t>
                      </a:r>
                      <a:endParaRPr lang="en-IN" u="dbl" baseline="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78999760"/>
                  </a:ext>
                </a:extLst>
              </a:tr>
            </a:tbl>
          </a:graphicData>
        </a:graphic>
      </p:graphicFrame>
      <p:sp>
        <p:nvSpPr>
          <p:cNvPr id="17" name="Content Placeholder 16"/>
          <p:cNvSpPr>
            <a:spLocks noGrp="1"/>
          </p:cNvSpPr>
          <p:nvPr>
            <p:ph sz="quarter" idx="14"/>
          </p:nvPr>
        </p:nvSpPr>
        <p:spPr>
          <a:xfrm>
            <a:off x="457200" y="4516307"/>
            <a:ext cx="7924800" cy="1427293"/>
          </a:xfrm>
        </p:spPr>
        <p:txBody>
          <a:bodyPr/>
          <a:lstStyle/>
          <a:p>
            <a:pPr marL="0" indent="0">
              <a:buNone/>
            </a:pPr>
            <a:r>
              <a:rPr lang="en-IN" altLang="en-US" sz="2200" dirty="0">
                <a:ea typeface="ＭＳ Ｐゴシック" panose="020B0600070205080204" pitchFamily="34" charset="-128"/>
              </a:rPr>
              <a:t>Using residual income helps the manager of the sailboat division to decide to invest in the new sailboat line with an expected return of 13.5 percent because any opportunity that provides at least a 10 percent R</a:t>
            </a:r>
            <a:r>
              <a:rPr lang="en-IN" altLang="en-US" sz="100" dirty="0">
                <a:ea typeface="ＭＳ Ｐゴシック" panose="020B0600070205080204" pitchFamily="34" charset="-128"/>
              </a:rPr>
              <a:t> </a:t>
            </a:r>
            <a:r>
              <a:rPr lang="en-IN" altLang="en-US" sz="2200" dirty="0">
                <a:ea typeface="ＭＳ Ｐゴシック" panose="020B0600070205080204" pitchFamily="34" charset="-128"/>
              </a:rPr>
              <a:t>O</a:t>
            </a:r>
            <a:r>
              <a:rPr lang="en-IN" altLang="en-US" sz="100" dirty="0">
                <a:ea typeface="ＭＳ Ｐゴシック" panose="020B0600070205080204" pitchFamily="34" charset="-128"/>
              </a:rPr>
              <a:t> </a:t>
            </a:r>
            <a:r>
              <a:rPr lang="en-IN" altLang="en-US" sz="2200" dirty="0">
                <a:ea typeface="ＭＳ Ｐゴシック" panose="020B0600070205080204" pitchFamily="34" charset="-128"/>
              </a:rPr>
              <a:t>I would increase the division’s residual income.</a:t>
            </a:r>
          </a:p>
        </p:txBody>
      </p:sp>
      <p:sp>
        <p:nvSpPr>
          <p:cNvPr id="16" name="Content Placeholder 15"/>
          <p:cNvSpPr>
            <a:spLocks noGrp="1"/>
          </p:cNvSpPr>
          <p:nvPr>
            <p:ph sz="quarter" idx="13"/>
          </p:nvPr>
        </p:nvSpPr>
        <p:spPr>
          <a:xfrm>
            <a:off x="457200" y="6136192"/>
            <a:ext cx="8382000" cy="260228"/>
          </a:xfrm>
        </p:spPr>
        <p:txBody>
          <a:bodyPr/>
          <a:lstStyle/>
          <a:p>
            <a:r>
              <a:rPr lang="en-US" altLang="en-US" b="1" dirty="0">
                <a:latin typeface="Arial Narrow" pitchFamily="34" charset="0"/>
              </a:rPr>
              <a:t>Learning Objective 15-9: Explain and compare how return on investment and residual income are used to evaluate investment center performance.</a:t>
            </a:r>
          </a:p>
        </p:txBody>
      </p:sp>
    </p:spTree>
    <p:extLst>
      <p:ext uri="{BB962C8B-B14F-4D97-AF65-F5344CB8AC3E}">
        <p14:creationId xmlns:p14="http://schemas.microsoft.com/office/powerpoint/2010/main" val="1026685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ea typeface="ＭＳ Ｐゴシック" panose="020B0600070205080204" pitchFamily="34" charset="-128"/>
              </a:rPr>
              <a:t>The Balanced Scorecard </a:t>
            </a:r>
            <a:r>
              <a:rPr lang="en-US" altLang="en-US" sz="1000" b="0" dirty="0">
                <a:ea typeface="ＭＳ Ｐゴシック" panose="020B0600070205080204" pitchFamily="34" charset="-128"/>
              </a:rPr>
              <a:t>1</a:t>
            </a:r>
            <a:endParaRPr lang="en-IN" sz="1000" b="0" dirty="0"/>
          </a:p>
        </p:txBody>
      </p:sp>
      <p:sp>
        <p:nvSpPr>
          <p:cNvPr id="5" name="Content Placeholder 4"/>
          <p:cNvSpPr>
            <a:spLocks noGrp="1"/>
          </p:cNvSpPr>
          <p:nvPr>
            <p:ph idx="1"/>
          </p:nvPr>
        </p:nvSpPr>
        <p:spPr>
          <a:xfrm>
            <a:off x="457200" y="1481137"/>
            <a:ext cx="8229600" cy="3548063"/>
          </a:xfrm>
        </p:spPr>
        <p:txBody>
          <a:bodyPr/>
          <a:lstStyle/>
          <a:p>
            <a:pPr marL="0" indent="0">
              <a:spcAft>
                <a:spcPts val="800"/>
              </a:spcAft>
              <a:buNone/>
            </a:pPr>
            <a:r>
              <a:rPr lang="en-IN" altLang="en-US" sz="3000" dirty="0">
                <a:solidFill>
                  <a:schemeClr val="tx2"/>
                </a:solidFill>
                <a:ea typeface="ＭＳ Ｐゴシック" panose="020B0600070205080204" pitchFamily="34" charset="-128"/>
              </a:rPr>
              <a:t>Set of integrated financial and operating performance measures that highlight and communicate an organization’s strategic goals and priorities.</a:t>
            </a:r>
          </a:p>
          <a:p>
            <a:pPr marL="0" indent="0">
              <a:buNone/>
            </a:pPr>
            <a:r>
              <a:rPr lang="en-IN" altLang="en-US" sz="3000" dirty="0">
                <a:solidFill>
                  <a:schemeClr val="tx2"/>
                </a:solidFill>
                <a:ea typeface="ＭＳ Ｐゴシック" panose="020B0600070205080204" pitchFamily="34" charset="-128"/>
              </a:rPr>
              <a:t>Provides an analytical framework to support an organizationally integrated planning and performance measurement system.</a:t>
            </a:r>
            <a:endParaRPr lang="en-US" altLang="en-US" sz="3000" dirty="0">
              <a:solidFill>
                <a:schemeClr val="tx2"/>
              </a:solidFill>
              <a:ea typeface="ＭＳ Ｐゴシック" panose="020B0600070205080204" pitchFamily="34" charset="-128"/>
            </a:endParaRPr>
          </a:p>
        </p:txBody>
      </p:sp>
      <p:sp>
        <p:nvSpPr>
          <p:cNvPr id="6" name="Content Placeholder 5"/>
          <p:cNvSpPr>
            <a:spLocks noGrp="1"/>
          </p:cNvSpPr>
          <p:nvPr>
            <p:ph sz="quarter" idx="13"/>
          </p:nvPr>
        </p:nvSpPr>
        <p:spPr/>
        <p:txBody>
          <a:bodyPr/>
          <a:lstStyle/>
          <a:p>
            <a:r>
              <a:rPr lang="en-US" altLang="en-US" b="1" dirty="0"/>
              <a:t>Learning Objective 15-10: Explain the benefits of a balanced scorecard.</a:t>
            </a:r>
          </a:p>
        </p:txBody>
      </p:sp>
    </p:spTree>
    <p:extLst>
      <p:ext uri="{BB962C8B-B14F-4D97-AF65-F5344CB8AC3E}">
        <p14:creationId xmlns:p14="http://schemas.microsoft.com/office/powerpoint/2010/main" val="15333347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79128"/>
            <a:ext cx="8229600" cy="1273694"/>
          </a:xfrm>
        </p:spPr>
        <p:txBody>
          <a:bodyPr/>
          <a:lstStyle/>
          <a:p>
            <a:r>
              <a:rPr lang="en-US" altLang="en-US" sz="4000" dirty="0">
                <a:ea typeface="ＭＳ Ｐゴシック" panose="020B0600070205080204" pitchFamily="34" charset="-128"/>
              </a:rPr>
              <a:t>The Balanced Scorecard: Key Perspectives</a:t>
            </a:r>
            <a:endParaRPr lang="en-IN" sz="4000" dirty="0"/>
          </a:p>
        </p:txBody>
      </p:sp>
      <p:pic>
        <p:nvPicPr>
          <p:cNvPr id="8" name="Picture 7" descr="A flowchart showing four perspectives for integrated measures of the balanced scorecard framework.&#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998" y="1789893"/>
            <a:ext cx="6734656" cy="3961270"/>
          </a:xfrm>
          <a:prstGeom prst="rect">
            <a:avLst/>
          </a:prstGeom>
        </p:spPr>
      </p:pic>
      <p:sp>
        <p:nvSpPr>
          <p:cNvPr id="5" name="Content Placeholder 8"/>
          <p:cNvSpPr>
            <a:spLocks noGrp="1"/>
          </p:cNvSpPr>
          <p:nvPr>
            <p:ph sz="quarter" idx="13"/>
          </p:nvPr>
        </p:nvSpPr>
        <p:spPr>
          <a:xfrm>
            <a:off x="3380089" y="5924350"/>
            <a:ext cx="2383823" cy="226639"/>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7" name="Content Placeholder 6"/>
          <p:cNvSpPr>
            <a:spLocks noGrp="1"/>
          </p:cNvSpPr>
          <p:nvPr>
            <p:ph sz="quarter" idx="13"/>
          </p:nvPr>
        </p:nvSpPr>
        <p:spPr/>
        <p:txBody>
          <a:bodyPr/>
          <a:lstStyle/>
          <a:p>
            <a:r>
              <a:rPr lang="en-US" altLang="en-US" b="1" dirty="0">
                <a:latin typeface="Arial Narrow" pitchFamily="34" charset="0"/>
              </a:rPr>
              <a:t>Learning Objective 15-10: Explain the benefits of a balanced scorecard.</a:t>
            </a:r>
          </a:p>
        </p:txBody>
      </p:sp>
    </p:spTree>
    <p:extLst>
      <p:ext uri="{BB962C8B-B14F-4D97-AF65-F5344CB8AC3E}">
        <p14:creationId xmlns:p14="http://schemas.microsoft.com/office/powerpoint/2010/main" val="25277663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ＭＳ Ｐゴシック" panose="020B0600070205080204" pitchFamily="34" charset="-128"/>
              </a:rPr>
              <a:t>The Balanced Scorecard </a:t>
            </a:r>
            <a:r>
              <a:rPr lang="en-US" altLang="en-US" sz="1000" b="0" dirty="0">
                <a:ea typeface="ＭＳ Ｐゴシック" panose="020B0600070205080204" pitchFamily="34" charset="-128"/>
              </a:rPr>
              <a:t>2</a:t>
            </a:r>
            <a:endParaRPr lang="en-IN" dirty="0"/>
          </a:p>
        </p:txBody>
      </p:sp>
      <p:sp>
        <p:nvSpPr>
          <p:cNvPr id="5" name="Content Placeholder 4"/>
          <p:cNvSpPr>
            <a:spLocks noGrp="1"/>
          </p:cNvSpPr>
          <p:nvPr>
            <p:ph idx="1"/>
          </p:nvPr>
        </p:nvSpPr>
        <p:spPr>
          <a:xfrm>
            <a:off x="457200" y="1481137"/>
            <a:ext cx="8382000" cy="1120899"/>
          </a:xfrm>
        </p:spPr>
        <p:txBody>
          <a:bodyPr/>
          <a:lstStyle/>
          <a:p>
            <a:pPr marL="0" indent="0">
              <a:buNone/>
              <a:defRPr/>
            </a:pPr>
            <a:r>
              <a:rPr lang="en-IN" sz="2200" dirty="0">
                <a:solidFill>
                  <a:schemeClr val="accent5">
                    <a:lumMod val="10000"/>
                  </a:schemeClr>
                </a:solidFill>
              </a:rPr>
              <a:t>Within each perspective, the organization will define several key objectives and related performance measurement targets, as illustrated in the exhibit.</a:t>
            </a:r>
            <a:endParaRPr lang="en-US" sz="2200" dirty="0">
              <a:solidFill>
                <a:schemeClr val="accent5">
                  <a:lumMod val="10000"/>
                </a:schemeClr>
              </a:solidFill>
            </a:endParaRPr>
          </a:p>
        </p:txBody>
      </p:sp>
      <p:pic>
        <p:nvPicPr>
          <p:cNvPr id="8" name="Picture 7" descr="Balanced scorecard for Cruisers, Inc., showing several key objectives and related performance measurement targets. &#10;">
            <a:extLst>
              <a:ext uri="{FF2B5EF4-FFF2-40B4-BE49-F238E27FC236}">
                <a16:creationId xmlns:a16="http://schemas.microsoft.com/office/drawing/2014/main" id="{5C22393A-A9C7-4F1E-BE8E-CC9AED1F5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0941" y="2816669"/>
            <a:ext cx="4771859" cy="3281198"/>
          </a:xfrm>
          <a:prstGeom prst="rect">
            <a:avLst/>
          </a:prstGeom>
        </p:spPr>
      </p:pic>
      <p:sp>
        <p:nvSpPr>
          <p:cNvPr id="13" name="Content Placeholder 12"/>
          <p:cNvSpPr>
            <a:spLocks noGrp="1"/>
          </p:cNvSpPr>
          <p:nvPr>
            <p:ph sz="quarter" idx="14"/>
          </p:nvPr>
        </p:nvSpPr>
        <p:spPr>
          <a:xfrm>
            <a:off x="3380089" y="6252212"/>
            <a:ext cx="2383823" cy="246366"/>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Tree>
    <p:extLst>
      <p:ext uri="{BB962C8B-B14F-4D97-AF65-F5344CB8AC3E}">
        <p14:creationId xmlns:p14="http://schemas.microsoft.com/office/powerpoint/2010/main" val="28379445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15</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Planning and Control Cycle</a:t>
            </a:r>
            <a:endParaRPr lang="en-IN" sz="1000" b="0" dirty="0"/>
          </a:p>
        </p:txBody>
      </p:sp>
      <p:pic>
        <p:nvPicPr>
          <p:cNvPr id="13" name="Picture 12" descr="The planning and control cycle.&#10;">
            <a:extLst>
              <a:ext uri="{FF2B5EF4-FFF2-40B4-BE49-F238E27FC236}">
                <a16:creationId xmlns:a16="http://schemas.microsoft.com/office/drawing/2014/main" id="{A61CE2FE-D317-486A-9E41-91DD90C44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492" y="1806471"/>
            <a:ext cx="7922308" cy="3603729"/>
          </a:xfrm>
          <a:prstGeom prst="rect">
            <a:avLst/>
          </a:prstGeom>
        </p:spPr>
      </p:pic>
      <p:sp>
        <p:nvSpPr>
          <p:cNvPr id="11" name="Content Placeholder 10"/>
          <p:cNvSpPr>
            <a:spLocks noGrp="1"/>
          </p:cNvSpPr>
          <p:nvPr>
            <p:ph sz="quarter" idx="14"/>
          </p:nvPr>
        </p:nvSpPr>
        <p:spPr>
          <a:xfrm>
            <a:off x="3380089" y="6172200"/>
            <a:ext cx="2383823" cy="304800"/>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670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767071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64077"/>
            <a:ext cx="8382000" cy="1046596"/>
          </a:xfrm>
        </p:spPr>
        <p:txBody>
          <a:bodyPr/>
          <a:lstStyle/>
          <a:p>
            <a:r>
              <a:rPr lang="en-US" altLang="en-US" sz="3600" dirty="0">
                <a:ea typeface="ＭＳ Ｐゴシック" panose="020B0600070205080204" pitchFamily="34" charset="-128"/>
              </a:rPr>
              <a:t>Planning and Control Cycle </a:t>
            </a:r>
            <a:r>
              <a:rPr lang="en-US" sz="3600" dirty="0"/>
              <a:t>- Text Alternative</a:t>
            </a:r>
            <a:endParaRPr lang="en-US" altLang="en-US" sz="3600" b="0" dirty="0"/>
          </a:p>
        </p:txBody>
      </p:sp>
      <p:sp>
        <p:nvSpPr>
          <p:cNvPr id="3" name="Content Placeholder 2"/>
          <p:cNvSpPr>
            <a:spLocks noGrp="1"/>
          </p:cNvSpPr>
          <p:nvPr>
            <p:ph idx="1"/>
          </p:nvPr>
        </p:nvSpPr>
        <p:spPr>
          <a:xfrm>
            <a:off x="457200" y="1481137"/>
            <a:ext cx="8229600" cy="3471863"/>
          </a:xfrm>
        </p:spPr>
        <p:txBody>
          <a:bodyPr/>
          <a:lstStyle/>
          <a:p>
            <a:pPr marL="0" indent="0">
              <a:buNone/>
            </a:pPr>
            <a:r>
              <a:rPr lang="en-IN" sz="2400" dirty="0"/>
              <a:t>This diagram shows a closed loop cycle with three actions: (1) Planning, made up of Strategic, Operational, and Financial perspectives; (2) Managing, which requires Executing Operational Activities; and (3) Controlling, where Performance Analysis of Plans versus Actual Results presents feedback. Between each of these actions, decision making takes place to first implement the plans, then collect data and analyze performance feedback, and finally use this information to revisit the plans. This allows control to be achieved through feedback.</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41726028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64077"/>
            <a:ext cx="8382000" cy="1046596"/>
          </a:xfrm>
        </p:spPr>
        <p:txBody>
          <a:bodyPr/>
          <a:lstStyle/>
          <a:p>
            <a:r>
              <a:rPr lang="en-IN" sz="3600" dirty="0"/>
              <a:t>Specific Variances Assigned to Different Product Inputs </a:t>
            </a:r>
            <a:r>
              <a:rPr lang="en-IN" sz="1000" b="0" dirty="0"/>
              <a:t>1</a:t>
            </a:r>
            <a:r>
              <a:rPr lang="en-US" altLang="en-US" sz="3600" dirty="0" smtClean="0">
                <a:ea typeface="ＭＳ Ｐゴシック" panose="020B0600070205080204" pitchFamily="34" charset="-128"/>
              </a:rPr>
              <a:t> </a:t>
            </a:r>
            <a:r>
              <a:rPr lang="en-US" sz="3600" dirty="0"/>
              <a:t>- Text Alternative</a:t>
            </a:r>
            <a:endParaRPr lang="en-US" altLang="en-US" sz="3600" b="0" dirty="0"/>
          </a:p>
        </p:txBody>
      </p:sp>
      <p:sp>
        <p:nvSpPr>
          <p:cNvPr id="3" name="Content Placeholder 2"/>
          <p:cNvSpPr>
            <a:spLocks noGrp="1"/>
          </p:cNvSpPr>
          <p:nvPr>
            <p:ph idx="1"/>
          </p:nvPr>
        </p:nvSpPr>
        <p:spPr>
          <a:xfrm>
            <a:off x="457200" y="1481137"/>
            <a:ext cx="8229600" cy="3471863"/>
          </a:xfrm>
        </p:spPr>
        <p:txBody>
          <a:bodyPr/>
          <a:lstStyle/>
          <a:p>
            <a:pPr marL="0" indent="0">
              <a:buNone/>
            </a:pPr>
            <a:r>
              <a:rPr lang="en-IN" sz="2400" dirty="0" smtClean="0"/>
              <a:t>Under </a:t>
            </a:r>
            <a:r>
              <a:rPr lang="en-IN" sz="2400" dirty="0"/>
              <a:t>Variance due to Difference between Standard and Actual heading are the two column heads Cost per Unit of Input and Quantity. Input of Raw materials is Price under Cost per Unit of Input and is Usage under Quantity. Input of Direct labor is Rate and Efficiency, respectively. Variable overhead input is Spending and Efficiency, respectively.</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1295527561"/>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IN" sz="3600" dirty="0"/>
              <a:t>Specific Variances Assigned to Different Product Inputs</a:t>
            </a:r>
            <a:r>
              <a:rPr lang="en-US" altLang="en-US" sz="3600" dirty="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229600" cy="2024063"/>
          </a:xfrm>
        </p:spPr>
        <p:txBody>
          <a:bodyPr/>
          <a:lstStyle/>
          <a:p>
            <a:pPr marL="0" indent="0">
              <a:buNone/>
            </a:pPr>
            <a:r>
              <a:rPr lang="en-IN" sz="2400" dirty="0"/>
              <a:t>Cost per unit of input variance: The difference between (Actual quantity used </a:t>
            </a:r>
            <a:r>
              <a:rPr lang="en-IN" sz="2400" dirty="0">
                <a:latin typeface="Arial" panose="020B0604020202020204" pitchFamily="34" charset="0"/>
                <a:cs typeface="Arial" panose="020B0604020202020204" pitchFamily="34" charset="0"/>
              </a:rPr>
              <a:t>×</a:t>
            </a:r>
            <a:r>
              <a:rPr lang="en-IN" sz="2400" dirty="0"/>
              <a:t> Actual cost per unit) and (Actual quantity used </a:t>
            </a:r>
            <a:r>
              <a:rPr lang="en-IN" sz="2400" dirty="0">
                <a:latin typeface="Arial" panose="020B0604020202020204" pitchFamily="34" charset="0"/>
                <a:cs typeface="Arial" panose="020B0604020202020204" pitchFamily="34" charset="0"/>
              </a:rPr>
              <a:t>×</a:t>
            </a:r>
            <a:r>
              <a:rPr lang="en-IN" sz="2400" dirty="0"/>
              <a:t> Standard cost per unit). Quantity variance: The difference between (Actual quantity used </a:t>
            </a:r>
            <a:r>
              <a:rPr lang="en-IN" sz="2400" dirty="0">
                <a:latin typeface="Arial" panose="020B0604020202020204" pitchFamily="34" charset="0"/>
                <a:cs typeface="Arial" panose="020B0604020202020204" pitchFamily="34" charset="0"/>
              </a:rPr>
              <a:t>×</a:t>
            </a:r>
            <a:r>
              <a:rPr lang="en-IN" sz="2400" dirty="0"/>
              <a:t> Standard cost per unit) and (Standard quantity allowed </a:t>
            </a:r>
            <a:r>
              <a:rPr lang="en-IN" sz="2400" dirty="0">
                <a:latin typeface="Arial" panose="020B0604020202020204" pitchFamily="34" charset="0"/>
                <a:cs typeface="Arial" panose="020B0604020202020204" pitchFamily="34" charset="0"/>
              </a:rPr>
              <a:t>×</a:t>
            </a:r>
            <a:r>
              <a:rPr lang="en-IN" sz="2400" dirty="0"/>
              <a:t> standard cost per unit).</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52395538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US" altLang="en-US" sz="3600" dirty="0">
                <a:ea typeface="ＭＳ Ｐゴシック" panose="020B0600070205080204" pitchFamily="34" charset="-128"/>
              </a:rPr>
              <a:t>Standard Cost Variance Analysis</a:t>
            </a:r>
            <a:r>
              <a:rPr lang="en-US" altLang="en-US" sz="3600" dirty="0" smtClean="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382000" cy="3014663"/>
          </a:xfrm>
        </p:spPr>
        <p:txBody>
          <a:bodyPr/>
          <a:lstStyle/>
          <a:p>
            <a:pPr marL="0" indent="0">
              <a:spcBef>
                <a:spcPts val="400"/>
              </a:spcBef>
              <a:spcAft>
                <a:spcPts val="600"/>
              </a:spcAft>
              <a:buNone/>
            </a:pPr>
            <a:r>
              <a:rPr lang="en-IN" sz="2400" dirty="0" smtClean="0"/>
              <a:t>There </a:t>
            </a:r>
            <a:r>
              <a:rPr lang="en-IN" sz="2400" dirty="0"/>
              <a:t>are three columns: Actual Quantity × Actual Cost, Actual Quantity × Standard Cost, and Standard Quantity × Standard Cost.</a:t>
            </a:r>
          </a:p>
          <a:p>
            <a:pPr marL="0" indent="0">
              <a:buNone/>
            </a:pPr>
            <a:r>
              <a:rPr lang="en-IN" sz="2400" dirty="0"/>
              <a:t>The first two equations feed into cost per unit of input variance. A box listing abbreviations further clarifies that this is </a:t>
            </a:r>
            <a:r>
              <a:rPr lang="en-IN" sz="2400" dirty="0" smtClean="0"/>
              <a:t>A</a:t>
            </a:r>
            <a:r>
              <a:rPr lang="en-IN" sz="100" dirty="0" smtClean="0"/>
              <a:t> </a:t>
            </a:r>
            <a:r>
              <a:rPr lang="en-IN" sz="2400" dirty="0" smtClean="0"/>
              <a:t>Q </a:t>
            </a:r>
            <a:r>
              <a:rPr lang="en-IN" sz="2400" dirty="0"/>
              <a:t>(Actual Quantity) times SC (or Standard Cost) minus AC (or Actual Cost. Equations 2 and 3 feed into quantity variance. The abbreviation for this sequence is SC times </a:t>
            </a:r>
            <a:r>
              <a:rPr lang="en-IN" sz="2400" dirty="0" smtClean="0"/>
              <a:t>S</a:t>
            </a:r>
            <a:r>
              <a:rPr lang="en-IN" sz="100" dirty="0" smtClean="0"/>
              <a:t> </a:t>
            </a:r>
            <a:r>
              <a:rPr lang="en-IN" sz="2400" dirty="0" smtClean="0"/>
              <a:t>Q </a:t>
            </a:r>
            <a:r>
              <a:rPr lang="en-IN" sz="2400" dirty="0"/>
              <a:t>(or Standard Quantity) minus </a:t>
            </a:r>
            <a:r>
              <a:rPr lang="en-IN" sz="2400" dirty="0" smtClean="0"/>
              <a:t>A</a:t>
            </a:r>
            <a:r>
              <a:rPr lang="en-IN" sz="100" dirty="0" smtClean="0"/>
              <a:t> </a:t>
            </a:r>
            <a:r>
              <a:rPr lang="en-IN" sz="2400" dirty="0" smtClean="0"/>
              <a:t>Q</a:t>
            </a:r>
            <a:r>
              <a:rPr lang="en-IN" sz="2400" dirty="0"/>
              <a:t>.</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793074454"/>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US" altLang="en-US" sz="3600" dirty="0">
                <a:ea typeface="ＭＳ Ｐゴシック" panose="020B0600070205080204" pitchFamily="34" charset="-128"/>
              </a:rPr>
              <a:t>Example - Fixed Overhead Variances </a:t>
            </a:r>
            <a:r>
              <a:rPr lang="en-US" altLang="en-US" sz="1000" b="0" dirty="0">
                <a:ea typeface="ＭＳ Ｐゴシック" panose="020B0600070205080204" pitchFamily="34" charset="-128"/>
              </a:rPr>
              <a:t>1</a:t>
            </a:r>
            <a:r>
              <a:rPr lang="en-US" altLang="en-US" sz="3600" dirty="0" smtClean="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382000" cy="3014663"/>
          </a:xfrm>
        </p:spPr>
        <p:txBody>
          <a:bodyPr/>
          <a:lstStyle/>
          <a:p>
            <a:pPr marL="0" indent="0">
              <a:spcBef>
                <a:spcPts val="400"/>
              </a:spcBef>
              <a:spcAft>
                <a:spcPts val="600"/>
              </a:spcAft>
              <a:buNone/>
            </a:pPr>
            <a:r>
              <a:rPr lang="en-IN" sz="2400" dirty="0" smtClean="0"/>
              <a:t>Data </a:t>
            </a:r>
            <a:r>
              <a:rPr lang="en-IN" sz="2400" dirty="0"/>
              <a:t>reads as follows in the table listing:</a:t>
            </a:r>
          </a:p>
          <a:p>
            <a:pPr marL="0" indent="0">
              <a:spcBef>
                <a:spcPts val="400"/>
              </a:spcBef>
              <a:spcAft>
                <a:spcPts val="600"/>
              </a:spcAft>
              <a:buNone/>
            </a:pPr>
            <a:r>
              <a:rPr lang="en-IN" sz="2400" dirty="0"/>
              <a:t>Total estimated (budgeted) fixed manufacturing overhead for the year: $</a:t>
            </a:r>
            <a:r>
              <a:rPr lang="en-IN" sz="2400" dirty="0" smtClean="0"/>
              <a:t>3,240,000.</a:t>
            </a:r>
            <a:endParaRPr lang="en-IN" sz="2400" dirty="0"/>
          </a:p>
          <a:p>
            <a:pPr marL="0" indent="0">
              <a:spcBef>
                <a:spcPts val="400"/>
              </a:spcBef>
              <a:spcAft>
                <a:spcPts val="600"/>
              </a:spcAft>
              <a:buNone/>
            </a:pPr>
            <a:r>
              <a:rPr lang="en-IN" sz="2400" dirty="0"/>
              <a:t>Total estimated (budgeted) direct labor hours for the year (1,250 sailboats @ 240 hours each): 300,000 </a:t>
            </a:r>
            <a:r>
              <a:rPr lang="en-IN" sz="2400" dirty="0" smtClean="0"/>
              <a:t>hours.</a:t>
            </a:r>
            <a:endParaRPr lang="en-IN" sz="2400" dirty="0"/>
          </a:p>
          <a:p>
            <a:pPr marL="0" indent="0">
              <a:spcBef>
                <a:spcPts val="400"/>
              </a:spcBef>
              <a:spcAft>
                <a:spcPts val="600"/>
              </a:spcAft>
              <a:buNone/>
            </a:pPr>
            <a:r>
              <a:rPr lang="en-IN" sz="2400" dirty="0"/>
              <a:t>Predetermined fixed overhead application rate ($3,240,000/300,000 hours): $10.80/direct labor </a:t>
            </a:r>
            <a:r>
              <a:rPr lang="en-IN" sz="2400" dirty="0" smtClean="0"/>
              <a:t>hour.</a:t>
            </a:r>
            <a:endParaRPr lang="en-IN" sz="24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438380925"/>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US" altLang="en-US" sz="3600" dirty="0">
                <a:ea typeface="ＭＳ Ｐゴシック" panose="020B0600070205080204" pitchFamily="34" charset="-128"/>
              </a:rPr>
              <a:t>Example - Fixed Overhead Variances </a:t>
            </a:r>
            <a:r>
              <a:rPr lang="en-US" altLang="en-US" sz="1000" b="0" dirty="0" smtClean="0">
                <a:ea typeface="ＭＳ Ｐゴシック" panose="020B0600070205080204" pitchFamily="34" charset="-128"/>
              </a:rPr>
              <a:t>2</a:t>
            </a:r>
            <a:r>
              <a:rPr lang="en-US" altLang="en-US" sz="3600" dirty="0" smtClean="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382000" cy="3014663"/>
          </a:xfrm>
        </p:spPr>
        <p:txBody>
          <a:bodyPr/>
          <a:lstStyle/>
          <a:p>
            <a:pPr marL="0" indent="0">
              <a:spcBef>
                <a:spcPts val="400"/>
              </a:spcBef>
              <a:spcAft>
                <a:spcPts val="600"/>
              </a:spcAft>
              <a:buNone/>
            </a:pPr>
            <a:r>
              <a:rPr lang="en-IN" sz="2400" dirty="0" smtClean="0"/>
              <a:t>On </a:t>
            </a:r>
            <a:r>
              <a:rPr lang="en-IN" sz="2400" dirty="0"/>
              <a:t>the left, or debit side, is Actual costs incurred of $3,327,500. On the right is Fixed manufacturing overhead applied to production (309,120 direct labor hours times $10.80/direct labor hour), or $3,338,496. Balance, on the credit side, is overhead applied of $10,996.</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919695893"/>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US" altLang="en-US" sz="3600" dirty="0">
                <a:ea typeface="ＭＳ Ｐゴシック" panose="020B0600070205080204" pitchFamily="34" charset="-128"/>
              </a:rPr>
              <a:t>Accounting for Variances</a:t>
            </a:r>
            <a:r>
              <a:rPr lang="en-US" altLang="en-US" sz="3600" dirty="0" smtClean="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382000" cy="3014663"/>
          </a:xfrm>
        </p:spPr>
        <p:txBody>
          <a:bodyPr/>
          <a:lstStyle/>
          <a:p>
            <a:pPr marL="0" indent="0">
              <a:spcBef>
                <a:spcPts val="400"/>
              </a:spcBef>
              <a:spcAft>
                <a:spcPts val="600"/>
              </a:spcAft>
              <a:buNone/>
            </a:pPr>
            <a:r>
              <a:rPr lang="en-IN" sz="2400" dirty="0" smtClean="0"/>
              <a:t>Insignificant </a:t>
            </a:r>
            <a:r>
              <a:rPr lang="en-IN" sz="2400" dirty="0"/>
              <a:t>net variance is the product cost included in the cost of goods sold. Significant net variance means the product cost is allocated between inventory and cost of goods sold. Significant net </a:t>
            </a:r>
            <a:r>
              <a:rPr lang="en-IN" sz="2400" dirty="0" err="1"/>
              <a:t>unfavorable</a:t>
            </a:r>
            <a:r>
              <a:rPr lang="en-IN" sz="2400" dirty="0"/>
              <a:t> variance and current standards results in production inefficiency costs being recognized as a current period expense.</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396590986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107"/>
            <a:ext cx="8229600" cy="1084536"/>
          </a:xfrm>
        </p:spPr>
        <p:txBody>
          <a:bodyPr/>
          <a:lstStyle/>
          <a:p>
            <a:r>
              <a:rPr lang="en-US" altLang="en-US" sz="3600" dirty="0">
                <a:ea typeface="ＭＳ Ｐゴシック" panose="020B0600070205080204" pitchFamily="34" charset="-128"/>
              </a:rPr>
              <a:t>The Balanced Scorecard: Key Perspectives</a:t>
            </a:r>
            <a:r>
              <a:rPr lang="en-US" altLang="en-US" sz="3600" dirty="0" smtClean="0">
                <a:ea typeface="MS PGothic" panose="020B0600070205080204" pitchFamily="34" charset="-128"/>
              </a:rPr>
              <a:t> </a:t>
            </a:r>
            <a:r>
              <a:rPr lang="en-US" sz="3600" dirty="0"/>
              <a:t>- Text Alternative</a:t>
            </a:r>
            <a:endParaRPr lang="en-US" altLang="en-US" sz="3600" dirty="0"/>
          </a:p>
        </p:txBody>
      </p:sp>
      <p:sp>
        <p:nvSpPr>
          <p:cNvPr id="3" name="Content Placeholder 2"/>
          <p:cNvSpPr>
            <a:spLocks noGrp="1"/>
          </p:cNvSpPr>
          <p:nvPr>
            <p:ph idx="1"/>
          </p:nvPr>
        </p:nvSpPr>
        <p:spPr>
          <a:xfrm>
            <a:off x="457200" y="1481137"/>
            <a:ext cx="8382000" cy="4233863"/>
          </a:xfrm>
        </p:spPr>
        <p:txBody>
          <a:bodyPr/>
          <a:lstStyle/>
          <a:p>
            <a:pPr marL="0" indent="0">
              <a:spcBef>
                <a:spcPts val="400"/>
              </a:spcBef>
              <a:spcAft>
                <a:spcPts val="600"/>
              </a:spcAft>
              <a:buNone/>
            </a:pPr>
            <a:r>
              <a:rPr lang="en-IN" sz="2200" dirty="0" smtClean="0"/>
              <a:t>The </a:t>
            </a:r>
            <a:r>
              <a:rPr lang="en-IN" sz="2200" dirty="0"/>
              <a:t>Financial Perspective (FP) is concerned with financial performance and improvements. </a:t>
            </a:r>
          </a:p>
          <a:p>
            <a:pPr marL="0" indent="0">
              <a:spcBef>
                <a:spcPts val="400"/>
              </a:spcBef>
              <a:spcAft>
                <a:spcPts val="600"/>
              </a:spcAft>
              <a:buNone/>
            </a:pPr>
            <a:r>
              <a:rPr lang="en-IN" sz="2200" dirty="0"/>
              <a:t>The Learning and Growth Perspective is concerned with empowering employees with new knowledge resources.</a:t>
            </a:r>
          </a:p>
          <a:p>
            <a:pPr marL="0" indent="0">
              <a:spcBef>
                <a:spcPts val="400"/>
              </a:spcBef>
              <a:spcAft>
                <a:spcPts val="600"/>
              </a:spcAft>
              <a:buNone/>
            </a:pPr>
            <a:r>
              <a:rPr lang="en-IN" sz="2200" dirty="0"/>
              <a:t>The Customer Perspective (CP) is concerned with customer satisfaction and the organization’s ability to serve the customer in a timely manner.</a:t>
            </a:r>
          </a:p>
          <a:p>
            <a:pPr marL="0" indent="0">
              <a:spcBef>
                <a:spcPts val="400"/>
              </a:spcBef>
              <a:spcAft>
                <a:spcPts val="600"/>
              </a:spcAft>
              <a:buNone/>
            </a:pPr>
            <a:r>
              <a:rPr lang="en-IN" sz="2200" dirty="0"/>
              <a:t>The Internal Business Process Perspective is concerned with improvements in key operating areas to achieve greater efficiency and productivity.</a:t>
            </a:r>
          </a:p>
          <a:p>
            <a:pPr marL="0" indent="0">
              <a:spcBef>
                <a:spcPts val="400"/>
              </a:spcBef>
              <a:spcAft>
                <a:spcPts val="600"/>
              </a:spcAft>
              <a:buNone/>
            </a:pPr>
            <a:r>
              <a:rPr lang="en-IN" sz="2200" dirty="0"/>
              <a:t>A fifth node, which has no description, is Integrated Measures. This node points to all of the others and vise versa.</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675839349"/>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24433"/>
            <a:ext cx="8229600" cy="1157904"/>
          </a:xfrm>
        </p:spPr>
        <p:txBody>
          <a:bodyPr/>
          <a:lstStyle/>
          <a:p>
            <a:r>
              <a:rPr lang="en-US" altLang="en-US" sz="4000" dirty="0">
                <a:ea typeface="ＭＳ Ｐゴシック" panose="020B0600070205080204" pitchFamily="34" charset="-128"/>
              </a:rPr>
              <a:t>The Balanced Scorecard</a:t>
            </a:r>
            <a:r>
              <a:rPr lang="en-US" altLang="en-US" sz="4000" dirty="0">
                <a:ea typeface="MS PGothic" panose="020B0600070205080204" pitchFamily="34" charset="-128"/>
              </a:rPr>
              <a:t> </a:t>
            </a:r>
            <a:r>
              <a:rPr lang="en-US" sz="4000" dirty="0"/>
              <a:t>- Text Alternative</a:t>
            </a:r>
            <a:endParaRPr lang="en-US" altLang="en-US" sz="1000" b="0" dirty="0"/>
          </a:p>
        </p:txBody>
      </p:sp>
      <p:sp>
        <p:nvSpPr>
          <p:cNvPr id="3" name="Content Placeholder 2"/>
          <p:cNvSpPr>
            <a:spLocks noGrp="1"/>
          </p:cNvSpPr>
          <p:nvPr>
            <p:ph idx="1"/>
          </p:nvPr>
        </p:nvSpPr>
        <p:spPr>
          <a:xfrm>
            <a:off x="457200" y="1481137"/>
            <a:ext cx="8229600" cy="4157663"/>
          </a:xfrm>
        </p:spPr>
        <p:txBody>
          <a:bodyPr/>
          <a:lstStyle/>
          <a:p>
            <a:pPr marL="0" indent="0">
              <a:buNone/>
            </a:pPr>
            <a:r>
              <a:rPr lang="en-IN" sz="2400" dirty="0"/>
              <a:t>Organizational Investment (from the Financial Perspective) flows into the three other perspectives (Customer, Internal Business Process, Learning and Growth) to generate improvement. The improvement loop is closed in two ways; first, the Learning and Growth Perspective improves the Internal Business Process Perspective, which improves the Customer Perspective, which turn improves the bottom line, or the Financial Perspective. Secondly, improvement from Learning and Growth, Internal Business Process, and Customer perspectives ultimately improves the Financial Perspective, as indicated by Return on investment.</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82395098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altLang="en-US" sz="3600" dirty="0">
                <a:ea typeface="ＭＳ Ｐゴシック" panose="020B0600070205080204" pitchFamily="34" charset="-128"/>
              </a:rPr>
              <a:t>Cost Classification According to a Time-Frame Perspective</a:t>
            </a:r>
            <a:endParaRPr lang="en-IN" sz="3600" dirty="0"/>
          </a:p>
        </p:txBody>
      </p:sp>
      <p:pic>
        <p:nvPicPr>
          <p:cNvPr id="6" name="Picture 5" descr="A graph plots degree of control as a function of time. The graph is linear and increasing.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828800"/>
            <a:ext cx="4856724" cy="3673554"/>
          </a:xfrm>
          <a:prstGeom prst="rect">
            <a:avLst/>
          </a:prstGeom>
        </p:spPr>
      </p:pic>
      <p:sp>
        <p:nvSpPr>
          <p:cNvPr id="5" name="Content Placeholder 2"/>
          <p:cNvSpPr>
            <a:spLocks noGrp="1"/>
          </p:cNvSpPr>
          <p:nvPr>
            <p:ph idx="1"/>
          </p:nvPr>
        </p:nvSpPr>
        <p:spPr>
          <a:xfrm>
            <a:off x="6324600" y="3048000"/>
            <a:ext cx="2514600" cy="1905000"/>
          </a:xfrm>
        </p:spPr>
        <p:txBody>
          <a:bodyPr/>
          <a:lstStyle/>
          <a:p>
            <a:pPr marL="0" indent="0">
              <a:buNone/>
              <a:defRPr/>
            </a:pPr>
            <a:r>
              <a:rPr lang="en-US" altLang="en-US" sz="2400" dirty="0"/>
              <a:t>Cost that may not be controllable in the short run are controllable in the long run.</a:t>
            </a:r>
          </a:p>
        </p:txBody>
      </p:sp>
      <p:sp>
        <p:nvSpPr>
          <p:cNvPr id="4" name="Content Placeholder 3"/>
          <p:cNvSpPr>
            <a:spLocks noGrp="1"/>
          </p:cNvSpPr>
          <p:nvPr>
            <p:ph sz="quarter" idx="13"/>
          </p:nvPr>
        </p:nvSpPr>
        <p:spPr>
          <a:xfrm>
            <a:off x="457200" y="6136192"/>
            <a:ext cx="7696200" cy="417008"/>
          </a:xfrm>
        </p:spPr>
        <p:txBody>
          <a:bodyPr/>
          <a:lstStyle/>
          <a:p>
            <a:pPr>
              <a:defRPr/>
            </a:pPr>
            <a:r>
              <a:rPr lang="en-US" altLang="en-US" b="1" dirty="0"/>
              <a:t>Learning Objective 15-1: Explain why all costs are controllable by someone at </a:t>
            </a:r>
            <a:r>
              <a:rPr lang="en-IN" altLang="en-US" b="1" dirty="0"/>
              <a:t>some time, but in the short run, some </a:t>
            </a:r>
            <a:r>
              <a:rPr lang="en-US" altLang="en-US" b="1" dirty="0"/>
              <a:t>costs may be classified as noncontrollable.</a:t>
            </a:r>
          </a:p>
        </p:txBody>
      </p:sp>
    </p:spTree>
    <p:extLst>
      <p:ext uri="{BB962C8B-B14F-4D97-AF65-F5344CB8AC3E}">
        <p14:creationId xmlns:p14="http://schemas.microsoft.com/office/powerpoint/2010/main" val="188021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IN" altLang="en-US" sz="3800" dirty="0">
                <a:ea typeface="ＭＳ Ｐゴシック" panose="020B0600070205080204" pitchFamily="34" charset="-128"/>
              </a:rPr>
              <a:t>Characteristics of a Performance Report </a:t>
            </a:r>
            <a:r>
              <a:rPr lang="en-IN" altLang="en-US" sz="1000" b="0" dirty="0">
                <a:ea typeface="ＭＳ Ｐゴシック" panose="020B0600070205080204" pitchFamily="34" charset="-128"/>
              </a:rPr>
              <a:t>1</a:t>
            </a:r>
            <a:endParaRPr lang="en-IN" sz="3800" b="0" dirty="0"/>
          </a:p>
        </p:txBody>
      </p:sp>
      <p:sp>
        <p:nvSpPr>
          <p:cNvPr id="3" name="Content Placeholder 2"/>
          <p:cNvSpPr>
            <a:spLocks noGrp="1"/>
          </p:cNvSpPr>
          <p:nvPr>
            <p:ph idx="1"/>
          </p:nvPr>
        </p:nvSpPr>
        <p:spPr/>
        <p:txBody>
          <a:bodyPr/>
          <a:lstStyle/>
          <a:p>
            <a:pPr marL="0" indent="0">
              <a:buNone/>
              <a:defRPr/>
            </a:pPr>
            <a:r>
              <a:rPr lang="en-US" altLang="en-US" sz="2400" dirty="0"/>
              <a:t>A variance for an activity equals the budgeted amount less the actual amount.</a:t>
            </a:r>
          </a:p>
        </p:txBody>
      </p:sp>
      <p:pic>
        <p:nvPicPr>
          <p:cNvPr id="15" name="Picture 14" descr="A diagram shows the equation for variance, which is the difference between the budgeted and actual activity amounts. The label Activity is at the left and the word Explanation with a question mark at the right of the equation.&#10;&#10;Favorable variances occur when actual revenues are greater than budgeted revenues or actual costs are less than budgeted costs. Unfavorable variances are vice vers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2423014"/>
            <a:ext cx="5734484" cy="1010564"/>
          </a:xfrm>
          <a:prstGeom prst="rect">
            <a:avLst/>
          </a:prstGeom>
        </p:spPr>
      </p:pic>
      <p:sp>
        <p:nvSpPr>
          <p:cNvPr id="12" name="Content Placeholder 11"/>
          <p:cNvSpPr>
            <a:spLocks noGrp="1"/>
          </p:cNvSpPr>
          <p:nvPr>
            <p:ph idx="15"/>
          </p:nvPr>
        </p:nvSpPr>
        <p:spPr>
          <a:xfrm>
            <a:off x="457200" y="3520641"/>
            <a:ext cx="5181600" cy="1224079"/>
          </a:xfrm>
        </p:spPr>
        <p:txBody>
          <a:bodyPr/>
          <a:lstStyle/>
          <a:p>
            <a:pPr marL="0" indent="0" eaLnBrk="1" hangingPunct="1">
              <a:buNone/>
              <a:defRPr/>
            </a:pPr>
            <a:r>
              <a:rPr lang="en-US" sz="2200" u="sng" dirty="0">
                <a:solidFill>
                  <a:srgbClr val="000000"/>
                </a:solidFill>
              </a:rPr>
              <a:t>Favorable</a:t>
            </a:r>
          </a:p>
          <a:p>
            <a:pPr marL="291600" lvl="1" indent="-291600" eaLnBrk="1" hangingPunct="1">
              <a:spcBef>
                <a:spcPts val="500"/>
              </a:spcBef>
              <a:buFont typeface="Arial" panose="020B0604020202020204" pitchFamily="34" charset="0"/>
              <a:buChar char="•"/>
              <a:defRPr/>
            </a:pPr>
            <a:r>
              <a:rPr lang="en-US" sz="2200" dirty="0">
                <a:solidFill>
                  <a:srgbClr val="000000"/>
                </a:solidFill>
              </a:rPr>
              <a:t>Actual revenues &gt; Budgeted revenues.</a:t>
            </a:r>
          </a:p>
          <a:p>
            <a:pPr marL="291600" lvl="1" indent="-291600" eaLnBrk="1" hangingPunct="1">
              <a:spcBef>
                <a:spcPts val="500"/>
              </a:spcBef>
              <a:buFont typeface="Arial" panose="020B0604020202020204" pitchFamily="34" charset="0"/>
              <a:buChar char="•"/>
              <a:defRPr/>
            </a:pPr>
            <a:r>
              <a:rPr lang="en-US" sz="2200" dirty="0">
                <a:solidFill>
                  <a:srgbClr val="000000"/>
                </a:solidFill>
              </a:rPr>
              <a:t>Actual expenses &lt; Budgeted expenses.</a:t>
            </a:r>
          </a:p>
        </p:txBody>
      </p:sp>
      <p:sp>
        <p:nvSpPr>
          <p:cNvPr id="13" name="Content Placeholder 12"/>
          <p:cNvSpPr>
            <a:spLocks noGrp="1"/>
          </p:cNvSpPr>
          <p:nvPr>
            <p:ph idx="16"/>
          </p:nvPr>
        </p:nvSpPr>
        <p:spPr>
          <a:xfrm>
            <a:off x="457200" y="4784620"/>
            <a:ext cx="5105400" cy="1204398"/>
          </a:xfrm>
        </p:spPr>
        <p:txBody>
          <a:bodyPr/>
          <a:lstStyle/>
          <a:p>
            <a:pPr marL="0" indent="0" eaLnBrk="1" hangingPunct="1">
              <a:buNone/>
              <a:defRPr/>
            </a:pPr>
            <a:r>
              <a:rPr lang="en-US" sz="2200" u="sng" dirty="0">
                <a:solidFill>
                  <a:srgbClr val="000000"/>
                </a:solidFill>
              </a:rPr>
              <a:t>Unfavorable</a:t>
            </a:r>
          </a:p>
          <a:p>
            <a:pPr marL="291600" lvl="1" indent="-291600" eaLnBrk="1" hangingPunct="1">
              <a:spcBef>
                <a:spcPts val="500"/>
              </a:spcBef>
              <a:buFont typeface="Arial" panose="020B0604020202020204" pitchFamily="34" charset="0"/>
              <a:buChar char="•"/>
              <a:defRPr/>
            </a:pPr>
            <a:r>
              <a:rPr lang="en-US" sz="2200" dirty="0">
                <a:solidFill>
                  <a:srgbClr val="000000"/>
                </a:solidFill>
              </a:rPr>
              <a:t>Actual revenues &lt; Budgeted revenues.</a:t>
            </a:r>
          </a:p>
          <a:p>
            <a:pPr marL="291600" lvl="1" indent="-291600" eaLnBrk="1" hangingPunct="1">
              <a:spcBef>
                <a:spcPts val="500"/>
              </a:spcBef>
              <a:buFont typeface="Arial" panose="020B0604020202020204" pitchFamily="34" charset="0"/>
              <a:buChar char="•"/>
              <a:defRPr/>
            </a:pPr>
            <a:r>
              <a:rPr lang="en-US" sz="2200" dirty="0">
                <a:solidFill>
                  <a:srgbClr val="000000"/>
                </a:solidFill>
              </a:rPr>
              <a:t>Actual expenses &gt; Budgeted expenses.</a:t>
            </a:r>
          </a:p>
        </p:txBody>
      </p:sp>
      <p:sp>
        <p:nvSpPr>
          <p:cNvPr id="14" name="Content Placeholder 13"/>
          <p:cNvSpPr>
            <a:spLocks noGrp="1"/>
          </p:cNvSpPr>
          <p:nvPr>
            <p:ph sz="quarter" idx="17"/>
          </p:nvPr>
        </p:nvSpPr>
        <p:spPr/>
        <p:txBody>
          <a:bodyPr/>
          <a:lstStyle/>
          <a:p>
            <a:r>
              <a:rPr lang="en-US" altLang="en-US" b="1" dirty="0"/>
              <a:t>Learning Objective 15-2: Discuss how performance reporting facilitates the management by exception process.</a:t>
            </a:r>
          </a:p>
        </p:txBody>
      </p:sp>
    </p:spTree>
    <p:extLst>
      <p:ext uri="{BB962C8B-B14F-4D97-AF65-F5344CB8AC3E}">
        <p14:creationId xmlns:p14="http://schemas.microsoft.com/office/powerpoint/2010/main" val="2046847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IN" altLang="en-US" sz="3800" dirty="0">
                <a:ea typeface="ＭＳ Ｐゴシック" panose="020B0600070205080204" pitchFamily="34" charset="-128"/>
              </a:rPr>
              <a:t>Characteristics of a Performance Report </a:t>
            </a:r>
            <a:r>
              <a:rPr lang="en-IN" altLang="en-US" sz="1000" b="0" dirty="0">
                <a:ea typeface="ＭＳ Ｐゴシック" panose="020B0600070205080204" pitchFamily="34" charset="-128"/>
              </a:rPr>
              <a:t>2</a:t>
            </a:r>
            <a:endParaRPr lang="en-IN" sz="1000" b="0" dirty="0"/>
          </a:p>
        </p:txBody>
      </p:sp>
      <p:sp>
        <p:nvSpPr>
          <p:cNvPr id="6" name="Content Placeholder 5"/>
          <p:cNvSpPr>
            <a:spLocks noGrp="1"/>
          </p:cNvSpPr>
          <p:nvPr>
            <p:ph idx="1"/>
          </p:nvPr>
        </p:nvSpPr>
        <p:spPr>
          <a:xfrm>
            <a:off x="457200" y="1481137"/>
            <a:ext cx="8229600" cy="2364871"/>
          </a:xfrm>
        </p:spPr>
        <p:txBody>
          <a:bodyPr/>
          <a:lstStyle/>
          <a:p>
            <a:pPr marL="0" indent="0">
              <a:lnSpc>
                <a:spcPct val="90000"/>
              </a:lnSpc>
              <a:spcBef>
                <a:spcPct val="35000"/>
              </a:spcBef>
              <a:buNone/>
              <a:defRPr/>
            </a:pPr>
            <a:r>
              <a:rPr lang="en-US" sz="2800" u="sng" dirty="0">
                <a:solidFill>
                  <a:srgbClr val="000000"/>
                </a:solidFill>
              </a:rPr>
              <a:t>Responsibility reporting</a:t>
            </a:r>
            <a:r>
              <a:rPr lang="en-US" sz="2800" dirty="0">
                <a:solidFill>
                  <a:srgbClr val="000000"/>
                </a:solidFill>
              </a:rPr>
              <a:t> </a:t>
            </a:r>
            <a:r>
              <a:rPr lang="en-IN" sz="2800" dirty="0">
                <a:solidFill>
                  <a:srgbClr val="000000"/>
                </a:solidFill>
              </a:rPr>
              <a:t>involves successive degrees of summarization, so that each layer of management receives detailed performance reports for the activities directly associated with that layer but summaries of the results of activities of lower layers in the chain of command.</a:t>
            </a:r>
            <a:endParaRPr lang="en-US" sz="2800" dirty="0">
              <a:solidFill>
                <a:srgbClr val="000000"/>
              </a:solidFill>
            </a:endParaRPr>
          </a:p>
        </p:txBody>
      </p:sp>
      <p:sp>
        <p:nvSpPr>
          <p:cNvPr id="9" name="Content Placeholder 8"/>
          <p:cNvSpPr>
            <a:spLocks noGrp="1"/>
          </p:cNvSpPr>
          <p:nvPr>
            <p:ph idx="15"/>
          </p:nvPr>
        </p:nvSpPr>
        <p:spPr>
          <a:xfrm>
            <a:off x="487680" y="3982720"/>
            <a:ext cx="3322320" cy="1905000"/>
          </a:xfrm>
        </p:spPr>
        <p:txBody>
          <a:bodyPr/>
          <a:lstStyle/>
          <a:p>
            <a:pPr marL="0" indent="0">
              <a:spcBef>
                <a:spcPct val="50000"/>
              </a:spcBef>
              <a:buFontTx/>
              <a:buNone/>
            </a:pPr>
            <a:r>
              <a:rPr lang="en-US" altLang="en-US" sz="2200" dirty="0">
                <a:solidFill>
                  <a:srgbClr val="000000"/>
                </a:solidFill>
              </a:rPr>
              <a:t>A department manager receives detailed reports.</a:t>
            </a:r>
          </a:p>
          <a:p>
            <a:pPr marL="0" indent="0">
              <a:spcBef>
                <a:spcPct val="50000"/>
              </a:spcBef>
              <a:buNone/>
            </a:pPr>
            <a:r>
              <a:rPr lang="en-US" sz="2200" dirty="0">
                <a:solidFill>
                  <a:schemeClr val="accent5">
                    <a:lumMod val="25000"/>
                  </a:schemeClr>
                </a:solidFill>
              </a:rPr>
              <a:t>A store manager receives summarized information from each department.</a:t>
            </a:r>
          </a:p>
        </p:txBody>
      </p:sp>
      <p:sp>
        <p:nvSpPr>
          <p:cNvPr id="10" name="Content Placeholder 9"/>
          <p:cNvSpPr>
            <a:spLocks noGrp="1"/>
          </p:cNvSpPr>
          <p:nvPr>
            <p:ph idx="16"/>
          </p:nvPr>
        </p:nvSpPr>
        <p:spPr>
          <a:xfrm>
            <a:off x="4419600" y="3982720"/>
            <a:ext cx="4038600" cy="1828800"/>
          </a:xfrm>
        </p:spPr>
        <p:txBody>
          <a:bodyPr/>
          <a:lstStyle/>
          <a:p>
            <a:pPr marL="0" indent="0">
              <a:buNone/>
            </a:pPr>
            <a:r>
              <a:rPr lang="en-US" sz="2200" b="1" u="sng" dirty="0">
                <a:solidFill>
                  <a:schemeClr val="accent1">
                    <a:lumMod val="50000"/>
                  </a:schemeClr>
                </a:solidFill>
              </a:rPr>
              <a:t>Management by exception </a:t>
            </a:r>
            <a:r>
              <a:rPr lang="en-IN" sz="2200" b="1" dirty="0">
                <a:solidFill>
                  <a:schemeClr val="accent1">
                    <a:lumMod val="50000"/>
                  </a:schemeClr>
                </a:solidFill>
              </a:rPr>
              <a:t>permits managers to concentrate their attention on only those activities that are not performing according to plan.</a:t>
            </a:r>
            <a:endParaRPr lang="en-US" sz="2200" b="1" dirty="0">
              <a:solidFill>
                <a:schemeClr val="accent1">
                  <a:lumMod val="50000"/>
                </a:schemeClr>
              </a:solidFill>
            </a:endParaRPr>
          </a:p>
        </p:txBody>
      </p:sp>
      <p:sp>
        <p:nvSpPr>
          <p:cNvPr id="11" name="Content Placeholder 10"/>
          <p:cNvSpPr>
            <a:spLocks noGrp="1"/>
          </p:cNvSpPr>
          <p:nvPr>
            <p:ph sz="quarter" idx="17"/>
          </p:nvPr>
        </p:nvSpPr>
        <p:spPr/>
        <p:txBody>
          <a:bodyPr/>
          <a:lstStyle/>
          <a:p>
            <a:r>
              <a:rPr lang="en-US" altLang="en-US" b="1" dirty="0"/>
              <a:t>Learning Objective 15-2: Discuss how performance reporting facilitates the management by exception process.</a:t>
            </a:r>
          </a:p>
        </p:txBody>
      </p:sp>
    </p:spTree>
    <p:extLst>
      <p:ext uri="{BB962C8B-B14F-4D97-AF65-F5344CB8AC3E}">
        <p14:creationId xmlns:p14="http://schemas.microsoft.com/office/powerpoint/2010/main" val="771497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Performance Report Illustration</a:t>
            </a:r>
            <a:endParaRPr lang="en-IN" dirty="0"/>
          </a:p>
        </p:txBody>
      </p:sp>
      <p:pic>
        <p:nvPicPr>
          <p:cNvPr id="7" name="Picture 6" descr="Reproduced Exhibit 15-2 from page 567 of the textbook, the performance report listing activity, budget figures, actual, variance, and an explanation.">
            <a:extLst>
              <a:ext uri="{FF2B5EF4-FFF2-40B4-BE49-F238E27FC236}">
                <a16:creationId xmlns:a16="http://schemas.microsoft.com/office/drawing/2014/main" id="{8643765E-AFEA-408A-9654-019541F6C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128" y="1934182"/>
            <a:ext cx="7758545" cy="2989634"/>
          </a:xfrm>
          <a:prstGeom prst="rect">
            <a:avLst/>
          </a:prstGeom>
        </p:spPr>
      </p:pic>
      <p:sp>
        <p:nvSpPr>
          <p:cNvPr id="2" name="Content Placeholder 1"/>
          <p:cNvSpPr>
            <a:spLocks noGrp="1"/>
          </p:cNvSpPr>
          <p:nvPr>
            <p:ph sz="quarter" idx="13"/>
          </p:nvPr>
        </p:nvSpPr>
        <p:spPr/>
        <p:txBody>
          <a:bodyPr/>
          <a:lstStyle/>
          <a:p>
            <a:r>
              <a:rPr lang="en-US" altLang="en-US" b="1" dirty="0"/>
              <a:t>Learning Objective 15-2: Discuss how performance reporting facilitates the management by exception process.</a:t>
            </a:r>
          </a:p>
        </p:txBody>
      </p:sp>
    </p:spTree>
    <p:extLst>
      <p:ext uri="{BB962C8B-B14F-4D97-AF65-F5344CB8AC3E}">
        <p14:creationId xmlns:p14="http://schemas.microsoft.com/office/powerpoint/2010/main" val="2399780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The Flexible Budget </a:t>
            </a:r>
            <a:r>
              <a:rPr lang="en-US" altLang="en-US" sz="1000" b="0" dirty="0">
                <a:ea typeface="ＭＳ Ｐゴシック" panose="020B0600070205080204" pitchFamily="34" charset="-128"/>
              </a:rPr>
              <a:t>1</a:t>
            </a:r>
            <a:endParaRPr lang="en-IN" sz="1000" b="0" dirty="0"/>
          </a:p>
        </p:txBody>
      </p:sp>
      <p:sp>
        <p:nvSpPr>
          <p:cNvPr id="3" name="Content Placeholder 2"/>
          <p:cNvSpPr>
            <a:spLocks noGrp="1"/>
          </p:cNvSpPr>
          <p:nvPr>
            <p:ph idx="1"/>
          </p:nvPr>
        </p:nvSpPr>
        <p:spPr>
          <a:xfrm>
            <a:off x="457200" y="1481137"/>
            <a:ext cx="8229600" cy="2405063"/>
          </a:xfrm>
        </p:spPr>
        <p:txBody>
          <a:bodyPr/>
          <a:lstStyle/>
          <a:p>
            <a:pPr marL="0" indent="0">
              <a:buNone/>
              <a:defRPr/>
            </a:pPr>
            <a:r>
              <a:rPr lang="en-US" sz="2200" b="1" dirty="0">
                <a:solidFill>
                  <a:schemeClr val="accent5">
                    <a:lumMod val="10000"/>
                  </a:schemeClr>
                </a:solidFill>
              </a:rPr>
              <a:t>Flexible Budgets:</a:t>
            </a:r>
          </a:p>
          <a:p>
            <a:pPr marL="291600" indent="-291600">
              <a:spcBef>
                <a:spcPts val="500"/>
              </a:spcBef>
              <a:defRPr/>
            </a:pPr>
            <a:r>
              <a:rPr lang="en-IN" sz="2200" dirty="0">
                <a:solidFill>
                  <a:schemeClr val="accent5">
                    <a:lumMod val="10000"/>
                  </a:schemeClr>
                </a:solidFill>
              </a:rPr>
              <a:t>Based on the actual level of activity, rather than the planned level of activity.</a:t>
            </a:r>
          </a:p>
          <a:p>
            <a:pPr marL="291600" indent="-291600">
              <a:spcBef>
                <a:spcPts val="500"/>
              </a:spcBef>
              <a:defRPr/>
            </a:pPr>
            <a:r>
              <a:rPr lang="en-US" sz="2200" dirty="0">
                <a:solidFill>
                  <a:schemeClr val="accent5">
                    <a:lumMod val="10000"/>
                  </a:schemeClr>
                </a:solidFill>
              </a:rPr>
              <a:t>May be prepared for any activity level within the relevant range.</a:t>
            </a:r>
          </a:p>
          <a:p>
            <a:pPr marL="291600" indent="-291600">
              <a:spcBef>
                <a:spcPts val="500"/>
              </a:spcBef>
              <a:defRPr/>
            </a:pPr>
            <a:r>
              <a:rPr lang="en-US" sz="2200" dirty="0">
                <a:solidFill>
                  <a:schemeClr val="accent5">
                    <a:lumMod val="10000"/>
                  </a:schemeClr>
                </a:solidFill>
              </a:rPr>
              <a:t>Reveal variances due to effective cost control or lack of cost control.</a:t>
            </a:r>
          </a:p>
          <a:p>
            <a:pPr marL="291600" indent="-291600">
              <a:spcBef>
                <a:spcPts val="500"/>
              </a:spcBef>
              <a:defRPr/>
            </a:pPr>
            <a:r>
              <a:rPr lang="en-US" sz="2200" dirty="0">
                <a:solidFill>
                  <a:schemeClr val="accent5">
                    <a:lumMod val="10000"/>
                  </a:schemeClr>
                </a:solidFill>
              </a:rPr>
              <a:t>Improve performance evaluation.</a:t>
            </a:r>
          </a:p>
        </p:txBody>
      </p:sp>
      <p:sp>
        <p:nvSpPr>
          <p:cNvPr id="6" name="Content Placeholder 5"/>
          <p:cNvSpPr>
            <a:spLocks noGrp="1"/>
          </p:cNvSpPr>
          <p:nvPr>
            <p:ph idx="15"/>
          </p:nvPr>
        </p:nvSpPr>
        <p:spPr>
          <a:xfrm>
            <a:off x="457200" y="4017926"/>
            <a:ext cx="8229600" cy="1078567"/>
          </a:xfrm>
        </p:spPr>
        <p:txBody>
          <a:bodyPr/>
          <a:lstStyle/>
          <a:p>
            <a:pPr marL="0" indent="0">
              <a:buNone/>
            </a:pPr>
            <a:r>
              <a:rPr lang="en-IN" sz="2200" b="1" dirty="0">
                <a:solidFill>
                  <a:schemeClr val="accent1">
                    <a:lumMod val="75000"/>
                  </a:schemeClr>
                </a:solidFill>
              </a:rPr>
              <a:t>Flexible budgeting means that the budget allowance for variable costs should be flexed to show the costs that should have been incurred for the level of activity actually experienced.</a:t>
            </a:r>
          </a:p>
        </p:txBody>
      </p:sp>
      <p:sp>
        <p:nvSpPr>
          <p:cNvPr id="7" name="Content Placeholder 6"/>
          <p:cNvSpPr>
            <a:spLocks noGrp="1"/>
          </p:cNvSpPr>
          <p:nvPr>
            <p:ph idx="16"/>
          </p:nvPr>
        </p:nvSpPr>
        <p:spPr>
          <a:xfrm>
            <a:off x="457200" y="5181600"/>
            <a:ext cx="8229600" cy="728663"/>
          </a:xfrm>
        </p:spPr>
        <p:txBody>
          <a:bodyPr/>
          <a:lstStyle/>
          <a:p>
            <a:pPr marL="0" indent="0">
              <a:buNone/>
            </a:pPr>
            <a:r>
              <a:rPr lang="en-IN" sz="2200" b="1" dirty="0"/>
              <a:t>Using a flexible budget approach does not affect the predetermined overhead application rate used to apply overhead to production.</a:t>
            </a:r>
          </a:p>
        </p:txBody>
      </p:sp>
      <p:sp>
        <p:nvSpPr>
          <p:cNvPr id="8" name="Content Placeholder 7"/>
          <p:cNvSpPr>
            <a:spLocks noGrp="1"/>
          </p:cNvSpPr>
          <p:nvPr>
            <p:ph sz="quarter" idx="17"/>
          </p:nvPr>
        </p:nvSpPr>
        <p:spPr/>
        <p:txBody>
          <a:bodyPr/>
          <a:lstStyle/>
          <a:p>
            <a:r>
              <a:rPr lang="en-US" altLang="en-US" b="1" dirty="0"/>
              <a:t>Learning Objective 15-3: Construct a flexible budget and describe how it is used.</a:t>
            </a:r>
          </a:p>
        </p:txBody>
      </p:sp>
    </p:spTree>
    <p:extLst>
      <p:ext uri="{BB962C8B-B14F-4D97-AF65-F5344CB8AC3E}">
        <p14:creationId xmlns:p14="http://schemas.microsoft.com/office/powerpoint/2010/main" val="3081892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418469BC-8061-450E-A3E9-B62929EFD076}">
  <ds:schemaRefs>
    <ds:schemaRef ds:uri="http://purl.org/dc/terms/"/>
    <ds:schemaRef ds:uri="http://schemas.microsoft.com/office/2006/documentManagement/types"/>
    <ds:schemaRef ds:uri="http://schemas.microsoft.com/office/2006/metadata/properties"/>
    <ds:schemaRef ds:uri="http://purl.org/dc/elements/1.1/"/>
    <ds:schemaRef ds:uri="http://www.w3.org/XML/1998/namespace"/>
    <ds:schemaRef ds:uri="http://purl.org/dc/dcmitype/"/>
    <ds:schemaRef ds:uri="dd132adf-85ac-4a18-8a8f-eabd02632a11"/>
    <ds:schemaRef ds:uri="http://schemas.microsoft.com/office/infopath/2007/PartnerControls"/>
    <ds:schemaRef ds:uri="http://schemas.openxmlformats.org/package/2006/metadata/core-properties"/>
    <ds:schemaRef ds:uri="8f5cc36b-c016-4758-adce-9e0f69c0453c"/>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6056</Words>
  <Application>Microsoft Office PowerPoint</Application>
  <PresentationFormat>On-screen Show (4:3)</PresentationFormat>
  <Paragraphs>522</Paragraphs>
  <Slides>49</Slides>
  <Notes>48</Notes>
  <HiddenSlides>10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49</vt:i4>
      </vt:variant>
    </vt:vector>
  </HeadingPairs>
  <TitlesOfParts>
    <vt:vector size="62" baseType="lpstr">
      <vt:lpstr>MS PGothic</vt:lpstr>
      <vt:lpstr>MS PGothic</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Planning and Control Cycle</vt:lpstr>
      <vt:lpstr>Cost Classification According to a Time-Frame Perspective</vt:lpstr>
      <vt:lpstr>Characteristics of a Performance Report 1</vt:lpstr>
      <vt:lpstr>Characteristics of a Performance Report 2</vt:lpstr>
      <vt:lpstr>Performance Report Illustration</vt:lpstr>
      <vt:lpstr>The Flexible Budget 1</vt:lpstr>
      <vt:lpstr>The Flexible Budget 2</vt:lpstr>
      <vt:lpstr>The Flexible Budget 3</vt:lpstr>
      <vt:lpstr>Variable Cost Variances 1</vt:lpstr>
      <vt:lpstr>Analysis of Variable Cost Variances</vt:lpstr>
      <vt:lpstr>Variable Cost Variances 2</vt:lpstr>
      <vt:lpstr>Specific Variances Assigned to Different Product Inputs 1</vt:lpstr>
      <vt:lpstr>Specific Variances Assigned to Different Product Inputs 2</vt:lpstr>
      <vt:lpstr>Calculation of Standard Cost Variances 1</vt:lpstr>
      <vt:lpstr>Calculation of Standard Cost Variances 2</vt:lpstr>
      <vt:lpstr>Standard Cost Variance Analysis</vt:lpstr>
      <vt:lpstr>Analysis of Fixed Overhead Variances</vt:lpstr>
      <vt:lpstr>Example - Fixed Overhead Variances 1</vt:lpstr>
      <vt:lpstr>Example - Fixed Overhead Variances 2</vt:lpstr>
      <vt:lpstr>Example - Fixed Overhead Variances 3</vt:lpstr>
      <vt:lpstr>Accounting for Variances</vt:lpstr>
      <vt:lpstr>Reporting for Segments of an Organization 1</vt:lpstr>
      <vt:lpstr>Reporting for Segments of an Organization 2</vt:lpstr>
      <vt:lpstr>Reporting for Segments of an Organization 3</vt:lpstr>
      <vt:lpstr>Reporting for Segments of an Organization 4</vt:lpstr>
      <vt:lpstr>Methods of Evaluating Segments</vt:lpstr>
      <vt:lpstr>Analysis of Investment Centers 1</vt:lpstr>
      <vt:lpstr>Analysis of Investment Centers 2</vt:lpstr>
      <vt:lpstr>Analysis of Investment Centers 3</vt:lpstr>
      <vt:lpstr>Residual Income: Another Measure</vt:lpstr>
      <vt:lpstr>Residual Income for Cruisers Using Total Company Information:</vt:lpstr>
      <vt:lpstr>Residual Income for Each of Cruiser’s Divisions</vt:lpstr>
      <vt:lpstr>The Balanced Scorecard 1</vt:lpstr>
      <vt:lpstr>The Balanced Scorecard: Key Perspectives</vt:lpstr>
      <vt:lpstr>The Balanced Scorecard 2</vt:lpstr>
      <vt:lpstr>End of Chapter 15</vt:lpstr>
      <vt:lpstr>Accessibility Content: Text Alternatives for Images</vt:lpstr>
      <vt:lpstr>Planning and Control Cycle - Text Alternative</vt:lpstr>
      <vt:lpstr>Specific Variances Assigned to Different Product Inputs 1 - Text Alternative</vt:lpstr>
      <vt:lpstr>Specific Variances Assigned to Different Product Inputs - Text Alternative</vt:lpstr>
      <vt:lpstr>Standard Cost Variance Analysis - Text Alternative</vt:lpstr>
      <vt:lpstr>Example - Fixed Overhead Variances 1 - Text Alternative</vt:lpstr>
      <vt:lpstr>Example - Fixed Overhead Variances 2 - Text Alternative</vt:lpstr>
      <vt:lpstr>Accounting for Variances - Text Alternative</vt:lpstr>
      <vt:lpstr>The Balanced Scorecard: Key Perspectives - Text Alternative</vt:lpstr>
      <vt:lpstr>The Balanced Scorecard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2019-02-18T15:38:16Z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