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894" r:id="rId4"/>
    <p:sldMasterId id="2147485156" r:id="rId5"/>
  </p:sldMasterIdLst>
  <p:notesMasterIdLst>
    <p:notesMasterId r:id="rId53"/>
  </p:notesMasterIdLst>
  <p:handoutMasterIdLst>
    <p:handoutMasterId r:id="rId54"/>
  </p:handoutMasterIdLst>
  <p:sldIdLst>
    <p:sldId id="353" r:id="rId6"/>
    <p:sldId id="376" r:id="rId7"/>
    <p:sldId id="362" r:id="rId8"/>
    <p:sldId id="363" r:id="rId9"/>
    <p:sldId id="358" r:id="rId10"/>
    <p:sldId id="339" r:id="rId11"/>
    <p:sldId id="340" r:id="rId12"/>
    <p:sldId id="364" r:id="rId13"/>
    <p:sldId id="365" r:id="rId14"/>
    <p:sldId id="366" r:id="rId15"/>
    <p:sldId id="380" r:id="rId16"/>
    <p:sldId id="367" r:id="rId17"/>
    <p:sldId id="368" r:id="rId18"/>
    <p:sldId id="369" r:id="rId19"/>
    <p:sldId id="370" r:id="rId20"/>
    <p:sldId id="371" r:id="rId21"/>
    <p:sldId id="372" r:id="rId22"/>
    <p:sldId id="373" r:id="rId23"/>
    <p:sldId id="374" r:id="rId24"/>
    <p:sldId id="375" r:id="rId25"/>
    <p:sldId id="381" r:id="rId26"/>
    <p:sldId id="382" r:id="rId27"/>
    <p:sldId id="383" r:id="rId28"/>
    <p:sldId id="384" r:id="rId29"/>
    <p:sldId id="385" r:id="rId30"/>
    <p:sldId id="386" r:id="rId31"/>
    <p:sldId id="387" r:id="rId32"/>
    <p:sldId id="388" r:id="rId33"/>
    <p:sldId id="389" r:id="rId34"/>
    <p:sldId id="390" r:id="rId35"/>
    <p:sldId id="391" r:id="rId36"/>
    <p:sldId id="392" r:id="rId37"/>
    <p:sldId id="394" r:id="rId38"/>
    <p:sldId id="395" r:id="rId39"/>
    <p:sldId id="396" r:id="rId40"/>
    <p:sldId id="397" r:id="rId41"/>
    <p:sldId id="398" r:id="rId42"/>
    <p:sldId id="399" r:id="rId43"/>
    <p:sldId id="400" r:id="rId44"/>
    <p:sldId id="401" r:id="rId45"/>
    <p:sldId id="402" r:id="rId46"/>
    <p:sldId id="300" r:id="rId47"/>
    <p:sldId id="377" r:id="rId48"/>
    <p:sldId id="378" r:id="rId49"/>
    <p:sldId id="379" r:id="rId50"/>
    <p:sldId id="404" r:id="rId51"/>
    <p:sldId id="403" r:id="rId52"/>
  </p:sldIdLst>
  <p:sldSz cx="9144000" cy="6858000" type="screen4x3"/>
  <p:notesSz cx="7010400" cy="9296400"/>
  <p:custDataLst>
    <p:tags r:id="rId55"/>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Main Content" id="{4FC7BC60-2F92-4E6A-90AB-2015DF16D7F9}">
          <p14:sldIdLst>
            <p14:sldId id="353"/>
            <p14:sldId id="376"/>
            <p14:sldId id="362"/>
            <p14:sldId id="363"/>
            <p14:sldId id="358"/>
            <p14:sldId id="339"/>
            <p14:sldId id="340"/>
            <p14:sldId id="364"/>
            <p14:sldId id="365"/>
            <p14:sldId id="366"/>
            <p14:sldId id="380"/>
            <p14:sldId id="367"/>
            <p14:sldId id="368"/>
            <p14:sldId id="369"/>
            <p14:sldId id="370"/>
            <p14:sldId id="371"/>
            <p14:sldId id="372"/>
            <p14:sldId id="373"/>
            <p14:sldId id="374"/>
            <p14:sldId id="375"/>
            <p14:sldId id="381"/>
            <p14:sldId id="382"/>
            <p14:sldId id="383"/>
            <p14:sldId id="384"/>
            <p14:sldId id="385"/>
            <p14:sldId id="386"/>
            <p14:sldId id="387"/>
            <p14:sldId id="388"/>
            <p14:sldId id="389"/>
            <p14:sldId id="390"/>
            <p14:sldId id="391"/>
            <p14:sldId id="392"/>
            <p14:sldId id="394"/>
            <p14:sldId id="395"/>
            <p14:sldId id="396"/>
            <p14:sldId id="397"/>
            <p14:sldId id="398"/>
            <p14:sldId id="399"/>
            <p14:sldId id="400"/>
            <p14:sldId id="401"/>
            <p14:sldId id="402"/>
            <p14:sldId id="300"/>
          </p14:sldIdLst>
        </p14:section>
        <p14:section name="Appendix: Image Descriptions for Unsighted Students" id="{4DC16525-F101-4040-8B09-A7FBE7C9C607}">
          <p14:sldIdLst>
            <p14:sldId id="377"/>
            <p14:sldId id="378"/>
            <p14:sldId id="379"/>
            <p14:sldId id="404"/>
            <p14:sldId id="40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4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4F81BD"/>
    <a:srgbClr val="D0D8E8"/>
    <a:srgbClr val="006600"/>
    <a:srgbClr val="FFEFBD"/>
    <a:srgbClr val="FFFF8F"/>
    <a:srgbClr val="FFEEB7"/>
    <a:srgbClr val="000000"/>
    <a:srgbClr val="660033"/>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08" autoAdjust="0"/>
    <p:restoredTop sz="88530" autoAdjust="0"/>
  </p:normalViewPr>
  <p:slideViewPr>
    <p:cSldViewPr>
      <p:cViewPr varScale="1">
        <p:scale>
          <a:sx n="95" d="100"/>
          <a:sy n="95" d="100"/>
        </p:scale>
        <p:origin x="384" y="96"/>
      </p:cViewPr>
      <p:guideLst>
        <p:guide orient="horz" pos="2160"/>
        <p:guide pos="2880"/>
      </p:guideLst>
    </p:cSldViewPr>
  </p:slideViewPr>
  <p:outlineViewPr>
    <p:cViewPr>
      <p:scale>
        <a:sx n="33" d="100"/>
        <a:sy n="33" d="100"/>
      </p:scale>
      <p:origin x="0" y="-6930"/>
    </p:cViewPr>
  </p:outlineViewPr>
  <p:notesTextViewPr>
    <p:cViewPr>
      <p:scale>
        <a:sx n="125" d="100"/>
        <a:sy n="125" d="100"/>
      </p:scale>
      <p:origin x="0" y="0"/>
    </p:cViewPr>
  </p:notesTextViewPr>
  <p:sorterViewPr>
    <p:cViewPr>
      <p:scale>
        <a:sx n="66" d="100"/>
        <a:sy n="66" d="100"/>
      </p:scale>
      <p:origin x="0" y="0"/>
    </p:cViewPr>
  </p:sorterViewPr>
  <p:notesViewPr>
    <p:cSldViewPr>
      <p:cViewPr>
        <p:scale>
          <a:sx n="66" d="100"/>
          <a:sy n="66" d="100"/>
        </p:scale>
        <p:origin x="-3306" y="-16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6" name="Text Box 6">
            <a:extLst>
              <a:ext uri="{FF2B5EF4-FFF2-40B4-BE49-F238E27FC236}">
                <a16:creationId xmlns:a16="http://schemas.microsoft.com/office/drawing/2014/main" id="{8346078D-5D55-4BE3-80D8-441383DDA9A5}"/>
              </a:ext>
            </a:extLst>
          </p:cNvPr>
          <p:cNvSpPr txBox="1">
            <a:spLocks noChangeArrowheads="1"/>
          </p:cNvSpPr>
          <p:nvPr/>
        </p:nvSpPr>
        <p:spPr bwMode="auto">
          <a:xfrm>
            <a:off x="5842000" y="0"/>
            <a:ext cx="1168400" cy="279400"/>
          </a:xfrm>
          <a:prstGeom prst="rect">
            <a:avLst/>
          </a:prstGeom>
          <a:noFill/>
          <a:ln w="9525">
            <a:noFill/>
            <a:miter lim="800000"/>
            <a:headEnd/>
            <a:tailEnd/>
          </a:ln>
          <a:effectLst/>
        </p:spPr>
        <p:txBody>
          <a:bodyPr lIns="93177" tIns="46589" rIns="93177" bIns="46589">
            <a:spAutoFit/>
          </a:bodyPr>
          <a:lstStyle>
            <a:lvl1pPr defTabSz="931863">
              <a:defRPr>
                <a:solidFill>
                  <a:schemeClr val="tx1"/>
                </a:solidFill>
                <a:latin typeface="Tahoma" panose="020B0604030504040204" pitchFamily="34" charset="0"/>
              </a:defRPr>
            </a:lvl1pPr>
            <a:lvl2pPr marL="742950" indent="-285750" defTabSz="931863">
              <a:defRPr>
                <a:solidFill>
                  <a:schemeClr val="tx1"/>
                </a:solidFill>
                <a:latin typeface="Tahoma" panose="020B0604030504040204" pitchFamily="34" charset="0"/>
              </a:defRPr>
            </a:lvl2pPr>
            <a:lvl3pPr marL="1143000" indent="-228600" defTabSz="931863">
              <a:defRPr>
                <a:solidFill>
                  <a:schemeClr val="tx1"/>
                </a:solidFill>
                <a:latin typeface="Tahoma" panose="020B0604030504040204" pitchFamily="34" charset="0"/>
              </a:defRPr>
            </a:lvl3pPr>
            <a:lvl4pPr marL="1600200" indent="-228600" defTabSz="931863">
              <a:defRPr>
                <a:solidFill>
                  <a:schemeClr val="tx1"/>
                </a:solidFill>
                <a:latin typeface="Tahoma" panose="020B0604030504040204" pitchFamily="34" charset="0"/>
              </a:defRPr>
            </a:lvl4pPr>
            <a:lvl5pPr marL="2057400" indent="-228600" defTabSz="931863">
              <a:defRPr>
                <a:solidFill>
                  <a:schemeClr val="tx1"/>
                </a:solidFill>
                <a:latin typeface="Tahoma" panose="020B0604030504040204" pitchFamily="34" charset="0"/>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defRPr>
            </a:lvl9pPr>
          </a:lstStyle>
          <a:p>
            <a:pPr algn="r" eaLnBrk="1" hangingPunct="1">
              <a:spcBef>
                <a:spcPct val="50000"/>
              </a:spcBef>
              <a:defRPr/>
            </a:pPr>
            <a:r>
              <a:rPr lang="en-US" altLang="en-US" sz="1200" dirty="0">
                <a:latin typeface="Arial" panose="020B0604020202020204" pitchFamily="34" charset="0"/>
              </a:rPr>
              <a:t>3-</a:t>
            </a:r>
            <a:fld id="{99FBD1BB-CDA6-4614-8492-5491C9A010BC}"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F1F909A3-73CA-45BC-AD81-81C950797604}"/>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53251" name="Rectangle 4">
            <a:extLst>
              <a:ext uri="{FF2B5EF4-FFF2-40B4-BE49-F238E27FC236}">
                <a16:creationId xmlns:a16="http://schemas.microsoft.com/office/drawing/2014/main" id="{CF11F7F2-BD21-44B5-B1CA-B43CBEF0CE90}"/>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4B77C4C5-9F7B-4731-88D2-CC2E3D243D8F}"/>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03466478-D3A3-4A06-B8BB-0D8DA0F5B1BB}"/>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defRPr>
            </a:lvl1pPr>
          </a:lstStyle>
          <a:p>
            <a:pPr>
              <a:defRPr/>
            </a:pPr>
            <a:endParaRPr lang="en-US" dirty="0"/>
          </a:p>
        </p:txBody>
      </p:sp>
      <p:sp>
        <p:nvSpPr>
          <p:cNvPr id="9" name="TextBox 8">
            <a:extLst>
              <a:ext uri="{FF2B5EF4-FFF2-40B4-BE49-F238E27FC236}">
                <a16:creationId xmlns:a16="http://schemas.microsoft.com/office/drawing/2014/main" id="{D8B01E42-7FDD-4F15-A7F8-7E335A4C9816}"/>
              </a:ext>
            </a:extLst>
          </p:cNvPr>
          <p:cNvSpPr txBox="1"/>
          <p:nvPr/>
        </p:nvSpPr>
        <p:spPr>
          <a:xfrm>
            <a:off x="5791200" y="0"/>
            <a:ext cx="1219200" cy="246063"/>
          </a:xfrm>
          <a:prstGeom prst="rect">
            <a:avLst/>
          </a:prstGeom>
          <a:no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r">
              <a:defRPr/>
            </a:pPr>
            <a:r>
              <a:rPr lang="en-US" altLang="en-US" sz="1000" dirty="0"/>
              <a:t>3-</a:t>
            </a:r>
            <a:fld id="{6E11C2FC-AD53-41DE-9564-4C7DAB43BAF6}"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71CE2AA6-5DD2-4E47-ABCC-524DF0AAD0A8}"/>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384D5529-07D2-4EBA-97DF-FAA8BE7A73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Accounting: What the Numbers Mean</a:t>
            </a:r>
          </a:p>
          <a:p>
            <a:pPr eaLnBrk="1" hangingPunct="1"/>
            <a:r>
              <a:rPr lang="en-US" altLang="en-US" dirty="0"/>
              <a:t>Twelfth Edition</a:t>
            </a:r>
          </a:p>
          <a:p>
            <a:pPr eaLnBrk="1" hangingPunct="1"/>
            <a:r>
              <a:rPr lang="en-US" altLang="en-US" dirty="0"/>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LO 14-3: </a:t>
            </a:r>
            <a:r>
              <a:rPr kumimoji="1" lang="en-US" sz="1200" kern="1200" dirty="0">
                <a:solidFill>
                  <a:srgbClr val="000000"/>
                </a:solidFill>
                <a:latin typeface="Times New Roman" pitchFamily="18" charset="0"/>
                <a:ea typeface="ＭＳ Ｐゴシック" charset="0"/>
                <a:cs typeface="Times New Roman" pitchFamily="18" charset="0"/>
              </a:rPr>
              <a:t>Compare how alternative budget time frames can be used.</a:t>
            </a:r>
          </a:p>
          <a:p>
            <a:pPr marL="0" indent="0" eaLnBrk="1" hangingPunct="1">
              <a:buFont typeface="Arial" panose="020B0604020202020204" pitchFamily="34" charset="0"/>
              <a:buNone/>
              <a:defRPr/>
            </a:pPr>
            <a:endParaRPr kumimoji="1" lang="en-US" sz="1200" kern="1200" dirty="0">
              <a:solidFill>
                <a:srgbClr val="FFFF00"/>
              </a:solidFill>
              <a:effectLst>
                <a:outerShdw blurRad="38100" dist="38100" dir="2700000" algn="tl">
                  <a:srgbClr val="C0C0C0"/>
                </a:outerShdw>
              </a:effectLst>
              <a:latin typeface="Times New Roman" pitchFamily="18" charset="0"/>
              <a:ea typeface="ＭＳ Ｐゴシック" charset="0"/>
              <a:cs typeface="+mn-cs"/>
            </a:endParaRPr>
          </a:p>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A </a:t>
            </a:r>
            <a:r>
              <a:rPr kumimoji="1" lang="en-US" sz="1200" b="1" kern="1200" dirty="0">
                <a:solidFill>
                  <a:schemeClr val="tx1"/>
                </a:solidFill>
                <a:latin typeface="Times New Roman" pitchFamily="18" charset="0"/>
                <a:ea typeface="ＭＳ Ｐゴシック" charset="0"/>
                <a:cs typeface="+mn-cs"/>
              </a:rPr>
              <a:t>single-period budget </a:t>
            </a:r>
            <a:r>
              <a:rPr kumimoji="1" lang="en-US" sz="1200" kern="1200" dirty="0">
                <a:solidFill>
                  <a:schemeClr val="tx1"/>
                </a:solidFill>
                <a:latin typeface="Times New Roman" pitchFamily="18" charset="0"/>
                <a:ea typeface="ＭＳ Ｐゴシック" charset="0"/>
                <a:cs typeface="+mn-cs"/>
              </a:rPr>
              <a:t>for a fiscal year would be prepared in the months preceding the beginning of the year and used for the entire year. The disadvantage of this approach is that some budget estimates must be made more than a year in advance.</a:t>
            </a:r>
          </a:p>
          <a:p>
            <a:pPr marL="0" indent="0" eaLnBrk="1" hangingPunct="1">
              <a:buFont typeface="Arial" panose="020B0604020202020204" pitchFamily="34" charset="0"/>
              <a:buNone/>
              <a:defRPr/>
            </a:pPr>
            <a:endParaRPr kumimoji="1" lang="en-US" sz="1200" kern="1200" dirty="0">
              <a:solidFill>
                <a:schemeClr val="tx1"/>
              </a:solidFill>
              <a:latin typeface="Times New Roman" pitchFamily="18" charset="0"/>
              <a:ea typeface="ＭＳ Ｐゴシック" charset="0"/>
              <a:cs typeface="+mn-cs"/>
            </a:endParaRPr>
          </a:p>
          <a:p>
            <a:pPr marL="0" indent="0" eaLnBrk="1" hangingPunct="1">
              <a:buFont typeface="Arial" panose="020B0604020202020204" pitchFamily="34" charset="0"/>
              <a:buNone/>
              <a:defRPr/>
            </a:pPr>
            <a:r>
              <a:rPr kumimoji="1" lang="en-US" sz="1200" kern="1200" dirty="0">
                <a:solidFill>
                  <a:schemeClr val="tx1"/>
                </a:solidFill>
                <a:latin typeface="Times New Roman" pitchFamily="18" charset="0"/>
                <a:ea typeface="ＭＳ Ｐゴシック" charset="0"/>
                <a:cs typeface="+mn-cs"/>
              </a:rPr>
              <a:t>A </a:t>
            </a:r>
            <a:r>
              <a:rPr kumimoji="1" lang="en-US" sz="1200" kern="1200" dirty="0" err="1">
                <a:solidFill>
                  <a:schemeClr val="tx1"/>
                </a:solidFill>
                <a:latin typeface="Times New Roman" pitchFamily="18" charset="0"/>
                <a:ea typeface="ＭＳ Ｐゴシック" charset="0"/>
                <a:cs typeface="+mn-cs"/>
              </a:rPr>
              <a:t>multiperiod</a:t>
            </a:r>
            <a:r>
              <a:rPr kumimoji="1" lang="en-US" sz="1200" kern="1200" dirty="0">
                <a:solidFill>
                  <a:schemeClr val="tx1"/>
                </a:solidFill>
                <a:latin typeface="Times New Roman" pitchFamily="18" charset="0"/>
                <a:ea typeface="ＭＳ Ｐゴシック" charset="0"/>
                <a:cs typeface="+mn-cs"/>
              </a:rPr>
              <a:t> or </a:t>
            </a:r>
            <a:r>
              <a:rPr kumimoji="1" lang="en-US" sz="1200" b="1" kern="1200" dirty="0">
                <a:solidFill>
                  <a:schemeClr val="tx1"/>
                </a:solidFill>
                <a:latin typeface="Times New Roman" pitchFamily="18" charset="0"/>
                <a:ea typeface="ＭＳ Ｐゴシック" charset="0"/>
                <a:cs typeface="+mn-cs"/>
              </a:rPr>
              <a:t>rolling budget </a:t>
            </a:r>
            <a:r>
              <a:rPr kumimoji="1" lang="en-US" sz="1200" kern="1200" dirty="0">
                <a:solidFill>
                  <a:schemeClr val="tx1"/>
                </a:solidFill>
                <a:latin typeface="Times New Roman" pitchFamily="18" charset="0"/>
                <a:ea typeface="ＭＳ Ｐゴシック" charset="0"/>
                <a:cs typeface="+mn-cs"/>
              </a:rPr>
              <a:t>involves planning for segments of a year on a repetitive basis. As illustrated, this budget is usually a four-quarter budget that rolls forward one quarter as the current quarter is completed. The budget prepared in the last quarter of 2018 contains the next four quarters of operation in 2019. The budget as of the 2019 first quarter contains the last three quarters of 2019 and the first quarter of 2020. The process will continue each quarter as illustrated on the slide. The advantage of such a </a:t>
            </a:r>
            <a:r>
              <a:rPr kumimoji="1" lang="en-US" sz="1200" b="1" kern="1200" dirty="0">
                <a:solidFill>
                  <a:schemeClr val="tx1"/>
                </a:solidFill>
                <a:latin typeface="Times New Roman" pitchFamily="18" charset="0"/>
                <a:ea typeface="ＭＳ Ｐゴシック" charset="0"/>
                <a:cs typeface="+mn-cs"/>
              </a:rPr>
              <a:t>continuous budget</a:t>
            </a:r>
            <a:r>
              <a:rPr kumimoji="1" lang="en-US" sz="1200" kern="1200" dirty="0">
                <a:solidFill>
                  <a:schemeClr val="tx1"/>
                </a:solidFill>
                <a:latin typeface="Times New Roman" pitchFamily="18" charset="0"/>
                <a:ea typeface="ＭＳ Ｐゴシック" charset="0"/>
                <a:cs typeface="+mn-cs"/>
              </a:rPr>
              <a:t> is that the final budget for any quarter should be much more accurate because it has been prepared more recently.</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807095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altLang="en-US" sz="1200" b="0" dirty="0">
                <a:solidFill>
                  <a:schemeClr val="tx1"/>
                </a:solidFill>
                <a:latin typeface="Arial Narrow" pitchFamily="34" charset="0"/>
              </a:rPr>
              <a:t>Learning Objective 14-4: Demonstrate the impact of the sales forecast (or revenue budget) on the overall operating budget.</a:t>
            </a:r>
          </a:p>
          <a:p>
            <a:pPr marL="0" indent="0" eaLnBrk="1" hangingPunct="1">
              <a:buFont typeface="Arial" panose="020B0604020202020204" pitchFamily="34" charset="0"/>
              <a:buNone/>
              <a:defRPr/>
            </a:pPr>
            <a:endParaRPr lang="en-US" altLang="en-US" dirty="0">
              <a:ea typeface="ＭＳ Ｐゴシック" panose="020B0600070205080204" pitchFamily="34" charset="-128"/>
            </a:endParaRPr>
          </a:p>
          <a:p>
            <a:pPr marL="0" indent="0" eaLnBrk="1" hangingPunct="1">
              <a:buFont typeface="Arial" panose="020B0604020202020204" pitchFamily="34" charset="0"/>
              <a:buNone/>
              <a:defRPr/>
            </a:pPr>
            <a:r>
              <a:rPr kumimoji="1" lang="en-US" sz="1200" b="0" i="0" u="none" strike="noStrike" kern="1200" baseline="0" dirty="0">
                <a:solidFill>
                  <a:schemeClr val="tx1"/>
                </a:solidFill>
                <a:latin typeface="Times New Roman" pitchFamily="18" charset="0"/>
                <a:ea typeface="ＭＳ Ｐゴシック" charset="0"/>
                <a:cs typeface="+mn-cs"/>
              </a:rPr>
              <a:t>The key to every budget is the forecast of “activity” that is expected during the budget period. This is usually a sales or revenue forecast developed using an estimate of the physical quantity of goods or services to be sold multiplied by the expected selling price per unit. </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365045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eaLnBrk="1" hangingPunct="1">
              <a:buFont typeface="Arial" panose="020B0604020202020204" pitchFamily="34" charset="0"/>
              <a:buNone/>
              <a:defRPr/>
            </a:pPr>
            <a:r>
              <a:rPr lang="en-US" altLang="en-US" dirty="0">
                <a:ea typeface="ＭＳ Ｐゴシック" panose="020B0600070205080204" pitchFamily="34" charset="-128"/>
              </a:rPr>
              <a:t>The sales forecast is the most challenging part of the budget to develop accurately because the organization has little or no control over a number of factors that influence revenue-producing activities. These include the state of the economy, regulatory restrictions, seasonal demand variations, and competitors’ actions.</a:t>
            </a:r>
          </a:p>
        </p:txBody>
      </p:sp>
    </p:spTree>
    <p:extLst>
      <p:ext uri="{BB962C8B-B14F-4D97-AF65-F5344CB8AC3E}">
        <p14:creationId xmlns:p14="http://schemas.microsoft.com/office/powerpoint/2010/main" val="3001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The sales budget relies on estimated unit sales and estimated unit price, which are developed from an analysis of economic and market conditions and forecasts of customer needs provided by marketing personnel.</a:t>
            </a:r>
          </a:p>
        </p:txBody>
      </p:sp>
    </p:spTree>
    <p:extLst>
      <p:ext uri="{BB962C8B-B14F-4D97-AF65-F5344CB8AC3E}">
        <p14:creationId xmlns:p14="http://schemas.microsoft.com/office/powerpoint/2010/main" val="3287568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dirty="0">
                <a:ea typeface="ＭＳ Ｐゴシック" panose="020B0600070205080204" pitchFamily="34" charset="-128"/>
              </a:rPr>
              <a:t>LO 14-4: </a:t>
            </a:r>
            <a:r>
              <a:rPr lang="en-US" altLang="en-US" dirty="0">
                <a:solidFill>
                  <a:srgbClr val="000000"/>
                </a:solidFill>
                <a:ea typeface="ＭＳ Ｐゴシック" panose="020B0600070205080204" pitchFamily="34" charset="-128"/>
                <a:cs typeface="Times New Roman" panose="02020603050405020304" pitchFamily="18" charset="0"/>
              </a:rPr>
              <a:t>Demonstrate the impact of the sales forecast (or revenue budget) on the overall operating budget.</a:t>
            </a:r>
          </a:p>
          <a:p>
            <a:pPr eaLnBrk="1" hangingPunct="1">
              <a:defRPr/>
            </a:pPr>
            <a:endParaRPr lang="en-US" altLang="en-US" dirty="0">
              <a:solidFill>
                <a:srgbClr val="FFFF00"/>
              </a:solidFill>
              <a:effectLst>
                <a:outerShdw blurRad="38100" dist="38100" dir="2700000" algn="tl">
                  <a:srgbClr val="C0C0C0"/>
                </a:outerShdw>
              </a:effectLst>
              <a:ea typeface="ＭＳ Ｐゴシック" panose="020B0600070205080204" pitchFamily="34" charset="-128"/>
            </a:endParaRPr>
          </a:p>
          <a:p>
            <a:pPr eaLnBrk="1" hangingPunct="1">
              <a:defRPr/>
            </a:pPr>
            <a:r>
              <a:rPr kumimoji="1" lang="en-US" sz="1200" b="0" i="0" u="none" strike="noStrike" kern="1200" baseline="0" dirty="0">
                <a:solidFill>
                  <a:schemeClr val="tx1"/>
                </a:solidFill>
                <a:latin typeface="Times New Roman" pitchFamily="18" charset="0"/>
                <a:ea typeface="ＭＳ Ｐゴシック" charset="0"/>
                <a:cs typeface="+mn-cs"/>
              </a:rPr>
              <a:t>After the sales forecast has been developed, the other budgets can be prepared because the items being budgeted are a function of sales (or a similar measure of activity). For example, the quantity of product to purchase or manufacture depends on planned sales and desired inventory levels. Selling expenses will be a function of sales, and other operating expenses depend on quantities purchased (or manufactured) and sold. After revenues and expenses have been forecast, an income statement can be completed. Next, the cash budget (or projected statement of cash flows) can be prepared, given the budgeted operating results and plans for investing and financing activities. Finally, by considering all these expectations, a balance sheet as of the end of the period can be prepared. </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140183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dirty="0">
                <a:ea typeface="+mn-ea"/>
              </a:rPr>
              <a:t>Jones Company is preparing budgets for the quarter ending March 31st for its one product that sells for $25 per unit. Budgeted sales for the next four months are as follows:</a:t>
            </a:r>
          </a:p>
          <a:p>
            <a:pPr eaLnBrk="1" hangingPunct="1">
              <a:defRPr/>
            </a:pPr>
            <a:endParaRPr lang="en-US" dirty="0">
              <a:ea typeface="+mn-ea"/>
            </a:endParaRPr>
          </a:p>
          <a:p>
            <a:pPr eaLnBrk="1" hangingPunct="1">
              <a:defRPr/>
            </a:pPr>
            <a:r>
              <a:rPr lang="en-US" dirty="0">
                <a:ea typeface="+mn-ea"/>
              </a:rPr>
              <a:t>Jan: 10,000 × $25 = $250,000</a:t>
            </a:r>
          </a:p>
          <a:p>
            <a:pPr eaLnBrk="1" hangingPunct="1">
              <a:defRPr/>
            </a:pPr>
            <a:r>
              <a:rPr lang="en-US" dirty="0">
                <a:ea typeface="+mn-ea"/>
              </a:rPr>
              <a:t>Feb: 12,000 </a:t>
            </a:r>
            <a:r>
              <a:rPr kumimoji="1" lang="en-US" sz="1200" kern="1200" dirty="0">
                <a:solidFill>
                  <a:schemeClr val="tx1"/>
                </a:solidFill>
                <a:latin typeface="Times New Roman" pitchFamily="18" charset="0"/>
                <a:ea typeface="ＭＳ Ｐゴシック" charset="0"/>
                <a:cs typeface="+mn-cs"/>
              </a:rPr>
              <a:t>× </a:t>
            </a:r>
            <a:r>
              <a:rPr lang="en-US" dirty="0">
                <a:ea typeface="+mn-ea"/>
              </a:rPr>
              <a:t>$25 = $300,000</a:t>
            </a:r>
          </a:p>
          <a:p>
            <a:pPr eaLnBrk="1" hangingPunct="1">
              <a:defRPr/>
            </a:pPr>
            <a:r>
              <a:rPr lang="en-US" dirty="0">
                <a:ea typeface="+mn-ea"/>
              </a:rPr>
              <a:t>Mar: 15,000 </a:t>
            </a:r>
            <a:r>
              <a:rPr kumimoji="1" lang="en-US" sz="1200" kern="1200" dirty="0">
                <a:solidFill>
                  <a:schemeClr val="tx1"/>
                </a:solidFill>
                <a:latin typeface="Times New Roman" pitchFamily="18" charset="0"/>
                <a:ea typeface="ＭＳ Ｐゴシック" charset="0"/>
                <a:cs typeface="+mn-cs"/>
              </a:rPr>
              <a:t>×</a:t>
            </a:r>
            <a:r>
              <a:rPr lang="en-US" dirty="0">
                <a:ea typeface="+mn-ea"/>
              </a:rPr>
              <a:t> $25 = $375,000</a:t>
            </a:r>
          </a:p>
          <a:p>
            <a:pPr eaLnBrk="1" hangingPunct="1">
              <a:defRPr/>
            </a:pPr>
            <a:r>
              <a:rPr lang="en-US" dirty="0">
                <a:ea typeface="+mn-ea"/>
              </a:rPr>
              <a:t>Apr: 11,000 </a:t>
            </a:r>
            <a:r>
              <a:rPr kumimoji="1" lang="en-US" sz="1200" kern="1200" dirty="0">
                <a:solidFill>
                  <a:schemeClr val="tx1"/>
                </a:solidFill>
                <a:latin typeface="Times New Roman" pitchFamily="18" charset="0"/>
                <a:ea typeface="ＭＳ Ｐゴシック" charset="0"/>
                <a:cs typeface="+mn-cs"/>
              </a:rPr>
              <a:t>×</a:t>
            </a:r>
            <a:r>
              <a:rPr lang="en-US" dirty="0">
                <a:ea typeface="+mn-ea"/>
              </a:rPr>
              <a:t> $25 = $275,000</a:t>
            </a:r>
          </a:p>
          <a:p>
            <a:pPr eaLnBrk="1" hangingPunct="1">
              <a:defRPr/>
            </a:pPr>
            <a:endParaRPr lang="en-US" dirty="0">
              <a:ea typeface="+mn-ea"/>
            </a:endParaRPr>
          </a:p>
          <a:p>
            <a:pPr eaLnBrk="1" hangingPunct="1">
              <a:defRPr/>
            </a:pPr>
            <a:r>
              <a:rPr lang="en-US" dirty="0">
                <a:ea typeface="+mn-ea"/>
              </a:rPr>
              <a:t>Note that April budgeted sales numbers are needed for March ending inventory computations.</a:t>
            </a:r>
          </a:p>
        </p:txBody>
      </p:sp>
    </p:spTree>
    <p:extLst>
      <p:ext uri="{BB962C8B-B14F-4D97-AF65-F5344CB8AC3E}">
        <p14:creationId xmlns:p14="http://schemas.microsoft.com/office/powerpoint/2010/main" val="1001968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Learning Objective 14-5: Prepare a purchases/production budget.</a:t>
            </a:r>
          </a:p>
          <a:p>
            <a:endParaRPr lang="en-US" dirty="0"/>
          </a:p>
          <a:p>
            <a:r>
              <a:rPr lang="en-US" dirty="0"/>
              <a:t>The model used to determine cost of goods sold under a periodic inventory system can be modified to be used to determine the quantity of merchandise to be purchased or manufactured. The steps to use the model are as follows:</a:t>
            </a:r>
          </a:p>
          <a:p>
            <a:pPr marL="171450" indent="-171450">
              <a:buFont typeface="Arial" panose="020B0604020202020204" pitchFamily="34" charset="0"/>
              <a:buChar char="•"/>
            </a:pPr>
            <a:r>
              <a:rPr lang="en-US" dirty="0"/>
              <a:t>First enter the beginning and ending inventory quantities based on the firm’s inventory management policies.</a:t>
            </a:r>
          </a:p>
          <a:p>
            <a:pPr marL="171450" indent="-171450">
              <a:buFont typeface="Arial" panose="020B0604020202020204" pitchFamily="34" charset="0"/>
              <a:buChar char="•"/>
            </a:pPr>
            <a:r>
              <a:rPr lang="en-US" dirty="0"/>
              <a:t>Next enter the quantity of goods sold from the sales forecast.</a:t>
            </a:r>
          </a:p>
          <a:p>
            <a:pPr marL="171450" indent="-171450">
              <a:buFont typeface="Arial" panose="020B0604020202020204" pitchFamily="34" charset="0"/>
              <a:buChar char="•"/>
            </a:pPr>
            <a:r>
              <a:rPr lang="en-US" dirty="0"/>
              <a:t>The goods available for sale amount in units is then calculated by working from the bottom up—the ending inventory is added to quantity of goods sold.</a:t>
            </a:r>
          </a:p>
          <a:p>
            <a:pPr marL="171450" indent="-171450">
              <a:buFont typeface="Arial" panose="020B0604020202020204" pitchFamily="34" charset="0"/>
              <a:buChar char="•"/>
            </a:pPr>
            <a:r>
              <a:rPr lang="en-US" dirty="0"/>
              <a:t>Finally, the beginning inventory is subtracted from goods available for sale to get the purchase or production quantity.</a:t>
            </a:r>
          </a:p>
          <a:p>
            <a:endParaRPr lang="en-US" dirty="0"/>
          </a:p>
          <a:p>
            <a:r>
              <a:rPr lang="en-US" dirty="0"/>
              <a:t>When the number of units to be produced is known, the quantity of each raw material input to be purchased would be forecast using the same model. The quantity of each raw material used per unit of production must be substituted into the model.</a:t>
            </a:r>
          </a:p>
        </p:txBody>
      </p:sp>
    </p:spTree>
    <p:extLst>
      <p:ext uri="{BB962C8B-B14F-4D97-AF65-F5344CB8AC3E}">
        <p14:creationId xmlns:p14="http://schemas.microsoft.com/office/powerpoint/2010/main" val="543912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a:t>Calculation of the purchase or production quantity in a traditional equation format is presented.</a:t>
            </a:r>
            <a:endParaRPr lang="en-US" dirty="0"/>
          </a:p>
        </p:txBody>
      </p:sp>
    </p:spTree>
    <p:extLst>
      <p:ext uri="{BB962C8B-B14F-4D97-AF65-F5344CB8AC3E}">
        <p14:creationId xmlns:p14="http://schemas.microsoft.com/office/powerpoint/2010/main" val="4159241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Assumptions have been listed.</a:t>
            </a:r>
          </a:p>
        </p:txBody>
      </p:sp>
    </p:spTree>
    <p:extLst>
      <p:ext uri="{BB962C8B-B14F-4D97-AF65-F5344CB8AC3E}">
        <p14:creationId xmlns:p14="http://schemas.microsoft.com/office/powerpoint/2010/main" val="2209669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Production budget calculations have been presented.</a:t>
            </a:r>
          </a:p>
        </p:txBody>
      </p:sp>
    </p:spTree>
    <p:extLst>
      <p:ext uri="{BB962C8B-B14F-4D97-AF65-F5344CB8AC3E}">
        <p14:creationId xmlns:p14="http://schemas.microsoft.com/office/powerpoint/2010/main" val="3621759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spcBef>
                <a:spcPct val="50000"/>
              </a:spcBef>
            </a:pPr>
            <a:r>
              <a:rPr lang="en-US" altLang="en-US" dirty="0">
                <a:latin typeface="Calibri" panose="020F0502020204030204" pitchFamily="34" charset="0"/>
                <a:ea typeface="ＭＳ Ｐゴシック" panose="020B0600070205080204" pitchFamily="34" charset="-128"/>
              </a:rPr>
              <a:t>CHAPTER 14: </a:t>
            </a:r>
            <a:r>
              <a:rPr lang="en-US" altLang="en-US" b="1" i="1" dirty="0">
                <a:latin typeface="Calibri" panose="020F0502020204030204" pitchFamily="34" charset="0"/>
                <a:ea typeface="ＭＳ Ｐゴシック" panose="020B0600070205080204" pitchFamily="34" charset="-128"/>
              </a:rPr>
              <a:t>Cost Planning</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742324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Raw materials purchases budget calculations have been presented. </a:t>
            </a:r>
          </a:p>
          <a:p>
            <a:endParaRPr kumimoji="1" lang="en-US" sz="1200" b="0" i="0" u="none" strike="noStrike" kern="1200" baseline="0" dirty="0">
              <a:solidFill>
                <a:schemeClr val="tx1"/>
              </a:solidFill>
              <a:latin typeface="Times New Roman" pitchFamily="18" charset="0"/>
              <a:ea typeface="ＭＳ Ｐゴシック" charset="0"/>
              <a:cs typeface="+mn-cs"/>
            </a:endParaRPr>
          </a:p>
          <a:p>
            <a:r>
              <a:rPr kumimoji="1" lang="en-US" sz="1200" b="0" i="0" u="none" strike="noStrike" kern="1200" baseline="0" dirty="0">
                <a:solidFill>
                  <a:schemeClr val="tx1"/>
                </a:solidFill>
                <a:latin typeface="Times New Roman" pitchFamily="18" charset="0"/>
                <a:ea typeface="ＭＳ Ｐゴシック" charset="0"/>
                <a:cs typeface="+mn-cs"/>
              </a:rPr>
              <a:t>Note that the purchases budget for March cannot be established until the sales budget for May is available, because the inventory of finished goods at the end of March is a function of April production requirements. </a:t>
            </a:r>
          </a:p>
          <a:p>
            <a:r>
              <a:rPr kumimoji="1" lang="en-US" sz="1200" b="0" i="0" u="none" strike="noStrike" kern="1200" baseline="0" dirty="0">
                <a:solidFill>
                  <a:schemeClr val="tx1"/>
                </a:solidFill>
                <a:latin typeface="Times New Roman" pitchFamily="18" charset="0"/>
                <a:ea typeface="ＭＳ Ｐゴシック" charset="0"/>
                <a:cs typeface="+mn-cs"/>
              </a:rPr>
              <a:t>*Won’t be known until the April production budget is established. </a:t>
            </a:r>
            <a:endParaRPr lang="en-US" b="0" dirty="0"/>
          </a:p>
        </p:txBody>
      </p:sp>
    </p:spTree>
    <p:extLst>
      <p:ext uri="{BB962C8B-B14F-4D97-AF65-F5344CB8AC3E}">
        <p14:creationId xmlns:p14="http://schemas.microsoft.com/office/powerpoint/2010/main" val="1760265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0"/>
                <a:cs typeface="+mn-cs"/>
              </a:rPr>
              <a:t>Budgeted purchases using the gross profit ratio is illustrated. </a:t>
            </a:r>
            <a:endParaRPr lang="en-US" dirty="0"/>
          </a:p>
        </p:txBody>
      </p:sp>
    </p:spTree>
    <p:extLst>
      <p:ext uri="{BB962C8B-B14F-4D97-AF65-F5344CB8AC3E}">
        <p14:creationId xmlns:p14="http://schemas.microsoft.com/office/powerpoint/2010/main" val="3256246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Budget calculations have been presented.</a:t>
            </a:r>
            <a:endParaRPr lang="en-US" dirty="0"/>
          </a:p>
        </p:txBody>
      </p:sp>
    </p:spTree>
    <p:extLst>
      <p:ext uri="{BB962C8B-B14F-4D97-AF65-F5344CB8AC3E}">
        <p14:creationId xmlns:p14="http://schemas.microsoft.com/office/powerpoint/2010/main" val="1192963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participative budgeting system, the manager of each department or cost responsibility center will submit the anticipated cost of the department’s planned activities, along with descriptions of the activities and explanations of significant differences from past experience. After review by higher levels of management, and perhaps negotiation, a final budget will be established. </a:t>
            </a:r>
          </a:p>
          <a:p>
            <a:r>
              <a:rPr lang="en-US" dirty="0"/>
              <a:t>Operating managers have a natural tendency to submit budget estimates that are slightly higher than what the costs are really expected to be. This practice gives the manager some budget slack for contingencies or cost increases that may not have been anticipated. Adding budget slack or “padding the budget” can result in a significantly misleading budget for the organization as a whole.</a:t>
            </a:r>
          </a:p>
        </p:txBody>
      </p:sp>
    </p:spTree>
    <p:extLst>
      <p:ext uri="{BB962C8B-B14F-4D97-AF65-F5344CB8AC3E}">
        <p14:creationId xmlns:p14="http://schemas.microsoft.com/office/powerpoint/2010/main" val="3447314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Assumptions have been presented.</a:t>
            </a:r>
          </a:p>
        </p:txBody>
      </p:sp>
    </p:spTree>
    <p:extLst>
      <p:ext uri="{BB962C8B-B14F-4D97-AF65-F5344CB8AC3E}">
        <p14:creationId xmlns:p14="http://schemas.microsoft.com/office/powerpoint/2010/main" val="23032319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Budget calculations have been presented.</a:t>
            </a:r>
          </a:p>
        </p:txBody>
      </p:sp>
    </p:spTree>
    <p:extLst>
      <p:ext uri="{BB962C8B-B14F-4D97-AF65-F5344CB8AC3E}">
        <p14:creationId xmlns:p14="http://schemas.microsoft.com/office/powerpoint/2010/main" val="216043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LO 14-7: </a:t>
            </a:r>
            <a:r>
              <a:rPr kumimoji="1" lang="en-US" sz="1200" b="0" i="0" u="none" strike="noStrike" kern="1200" baseline="0" dirty="0">
                <a:solidFill>
                  <a:schemeClr val="tx1"/>
                </a:solidFill>
                <a:latin typeface="Times New Roman" pitchFamily="18" charset="0"/>
                <a:ea typeface="ＭＳ Ｐゴシック" charset="0"/>
                <a:cs typeface="+mn-cs"/>
              </a:rPr>
              <a:t>Explain why and how a budgeted income statement and balance sheet are prepared, and prepare a cash budget</a:t>
            </a:r>
            <a:r>
              <a:rPr lang="en-US" altLang="en-US" dirty="0">
                <a:solidFill>
                  <a:srgbClr val="000000"/>
                </a:solidFill>
                <a:ea typeface="ＭＳ Ｐゴシック" panose="020B0600070205080204" pitchFamily="34" charset="-128"/>
                <a:cs typeface="Times New Roman" panose="02020603050405020304" pitchFamily="18" charset="0"/>
              </a:rPr>
              <a:t>.</a:t>
            </a:r>
          </a:p>
          <a:p>
            <a:endParaRPr kumimoji="1" lang="en-US" sz="1200" b="0" i="0" u="none" strike="noStrike" kern="1200" baseline="0" dirty="0">
              <a:solidFill>
                <a:schemeClr val="tx1"/>
              </a:solidFill>
              <a:latin typeface="Times New Roman" pitchFamily="18" charset="0"/>
              <a:ea typeface="ＭＳ Ｐゴシック" charset="0"/>
              <a:cs typeface="+mn-cs"/>
            </a:endParaRPr>
          </a:p>
          <a:p>
            <a:r>
              <a:rPr kumimoji="1" lang="en-US" sz="1200" b="0" i="0" u="none" strike="noStrike" kern="1200" baseline="0" dirty="0">
                <a:solidFill>
                  <a:schemeClr val="tx1"/>
                </a:solidFill>
                <a:latin typeface="Times New Roman" pitchFamily="18" charset="0"/>
                <a:ea typeface="ＭＳ Ｐゴシック" charset="0"/>
                <a:cs typeface="+mn-cs"/>
              </a:rPr>
              <a:t>In many cases, if the budgeted income statement shows unacceptable results, top management will request that operating departments review their budget proposals and make appropriate adjustments so that profitability goals can be achieved. </a:t>
            </a:r>
            <a:endParaRPr lang="en-US" dirty="0"/>
          </a:p>
        </p:txBody>
      </p:sp>
    </p:spTree>
    <p:extLst>
      <p:ext uri="{BB962C8B-B14F-4D97-AF65-F5344CB8AC3E}">
        <p14:creationId xmlns:p14="http://schemas.microsoft.com/office/powerpoint/2010/main" val="2116302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Assume that, based on past experience, the entity expects that 25 percent of a month’s sales will be collected in the month of sale, 60 percent will be collected in the month following the month of sale, and 12 percent will be collected in the second month following the month of sale. (The last 3 percent will be collected over several months but is ignored in the budgeting process because of its relatively small amount and uncertain collection pattern. Some of these accounts may eventually be written off as uncollectible.)</a:t>
            </a:r>
          </a:p>
        </p:txBody>
      </p:sp>
    </p:spTree>
    <p:extLst>
      <p:ext uri="{BB962C8B-B14F-4D97-AF65-F5344CB8AC3E}">
        <p14:creationId xmlns:p14="http://schemas.microsoft.com/office/powerpoint/2010/main" val="38253531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0"/>
                <a:cs typeface="+mn-cs"/>
              </a:rPr>
              <a:t>The cash budget is very much like a budgeted statement of cash flows but with a relatively short time frame. </a:t>
            </a:r>
            <a:endParaRPr lang="en-US" dirty="0"/>
          </a:p>
        </p:txBody>
      </p:sp>
    </p:spTree>
    <p:extLst>
      <p:ext uri="{BB962C8B-B14F-4D97-AF65-F5344CB8AC3E}">
        <p14:creationId xmlns:p14="http://schemas.microsoft.com/office/powerpoint/2010/main" val="1669791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this cash receipts forecast were being made in late December for the next four months, collections of sales made prior to January probably would be based on an estimate of when the accounts receivable at the end of December would be collected. This approach, and an alternative format for the cash receipts forecast analysis is presented on the slide.</a:t>
            </a:r>
          </a:p>
          <a:p>
            <a:endParaRPr lang="en-US" dirty="0"/>
          </a:p>
          <a:p>
            <a:r>
              <a:rPr lang="en-US" dirty="0"/>
              <a:t>Note that the difference between the budgeted cash receipts for March and April in the two formats is the estimated collections of December 31 accounts receivable. Even though the estimated collections from sales occur over three months, the estimated collections of December 31 accounts receivable are more realistically spread over a longer period, and it has been recognized that not all of the receivables are likely to be collected.</a:t>
            </a:r>
          </a:p>
        </p:txBody>
      </p:sp>
    </p:spTree>
    <p:extLst>
      <p:ext uri="{BB962C8B-B14F-4D97-AF65-F5344CB8AC3E}">
        <p14:creationId xmlns:p14="http://schemas.microsoft.com/office/powerpoint/2010/main" val="3602103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50000"/>
              </a:spcBef>
              <a:defRPr/>
            </a:pPr>
            <a:r>
              <a:rPr lang="en-US" altLang="en-US" dirty="0">
                <a:solidFill>
                  <a:srgbClr val="000000"/>
                </a:solidFill>
                <a:ea typeface="ＭＳ Ｐゴシック" panose="020B0600070205080204" pitchFamily="34" charset="-128"/>
                <a:cs typeface="Times New Roman" panose="02020603050405020304" pitchFamily="18" charset="0"/>
              </a:rPr>
              <a:t>After studying this chapter, you should understand and be able to:</a:t>
            </a:r>
          </a:p>
          <a:p>
            <a:pPr>
              <a:spcBef>
                <a:spcPct val="50000"/>
              </a:spcBef>
              <a:defRPr/>
            </a:pPr>
            <a:endParaRPr lang="en-US" altLang="en-US" dirty="0">
              <a:solidFill>
                <a:srgbClr val="000000"/>
              </a:solidFill>
              <a:ea typeface="ＭＳ Ｐゴシック" panose="020B0600070205080204" pitchFamily="34" charset="-128"/>
              <a:cs typeface="Times New Roman" panose="02020603050405020304" pitchFamily="18" charset="0"/>
            </a:endParaRPr>
          </a:p>
          <a:p>
            <a:pPr marL="746125" indent="-746125">
              <a:defRPr/>
            </a:pPr>
            <a:r>
              <a:rPr lang="en-US" altLang="en-US" dirty="0">
                <a:latin typeface="Arial Narrow" pitchFamily="34" charset="0"/>
              </a:rPr>
              <a:t>LO 14-1: Describe cost terminology that relates to the budgeting process.</a:t>
            </a:r>
          </a:p>
          <a:p>
            <a:pPr marL="746125" indent="-746125">
              <a:defRPr/>
            </a:pPr>
            <a:r>
              <a:rPr lang="en-US" altLang="en-US" dirty="0">
                <a:latin typeface="Arial Narrow" pitchFamily="34" charset="0"/>
              </a:rPr>
              <a:t>LO 14-2: Explain why budgets are useful and how management philosophy can influence the budgeting process.</a:t>
            </a:r>
          </a:p>
          <a:p>
            <a:pPr marL="746125" indent="-746125">
              <a:defRPr/>
            </a:pPr>
            <a:r>
              <a:rPr lang="en-US" altLang="en-US" dirty="0">
                <a:latin typeface="Arial Narrow" pitchFamily="34" charset="0"/>
              </a:rPr>
              <a:t>LO 14-3: Compare how alternative budget time frames can be used.</a:t>
            </a:r>
          </a:p>
          <a:p>
            <a:pPr marL="746125" indent="-746125">
              <a:defRPr/>
            </a:pPr>
            <a:r>
              <a:rPr lang="en-US" altLang="en-US" dirty="0">
                <a:latin typeface="Arial Narrow" pitchFamily="34" charset="0"/>
              </a:rPr>
              <a:t>LO 14-4: Demonstrate the impact of the sales forecast (or revenue budget) on the overall operating budget.</a:t>
            </a:r>
          </a:p>
          <a:p>
            <a:pPr marL="746125" indent="-746125">
              <a:defRPr/>
            </a:pPr>
            <a:r>
              <a:rPr lang="en-US" altLang="en-US" dirty="0">
                <a:latin typeface="Arial Narrow" pitchFamily="34" charset="0"/>
              </a:rPr>
              <a:t>LO 14-5: Prepare a purchases/production budget.</a:t>
            </a:r>
          </a:p>
          <a:p>
            <a:pPr marL="746125" indent="-746125">
              <a:defRPr/>
            </a:pPr>
            <a:r>
              <a:rPr lang="en-US" altLang="en-US" dirty="0">
                <a:latin typeface="Arial Narrow" pitchFamily="34" charset="0"/>
              </a:rPr>
              <a:t>LO 14-6: Illustrate the importance of cost behavior patterns in developing the operating expense budget.</a:t>
            </a:r>
          </a:p>
          <a:p>
            <a:pPr marL="746125" indent="-746125">
              <a:defRPr/>
            </a:pPr>
            <a:r>
              <a:rPr lang="en-US" altLang="en-US" dirty="0">
                <a:latin typeface="Arial Narrow" pitchFamily="34" charset="0"/>
              </a:rPr>
              <a:t>LO 14-7: Explain why and how a budgeted income statement and balance sheet are prepared.</a:t>
            </a:r>
          </a:p>
          <a:p>
            <a:pPr marL="746125" indent="-746125">
              <a:defRPr/>
            </a:pPr>
            <a:r>
              <a:rPr lang="en-US" altLang="en-US" dirty="0">
                <a:latin typeface="Arial Narrow" pitchFamily="34" charset="0"/>
              </a:rPr>
              <a:t>LO 14-8: Prepare a cash budget.</a:t>
            </a:r>
          </a:p>
          <a:p>
            <a:pPr marL="746125" indent="-746125">
              <a:defRPr/>
            </a:pPr>
            <a:r>
              <a:rPr lang="en-US" altLang="en-US" dirty="0">
                <a:latin typeface="Arial Narrow" pitchFamily="34" charset="0"/>
              </a:rPr>
              <a:t>LO 14-9: Explain why and how standards are useful in the planning and control process.</a:t>
            </a:r>
          </a:p>
          <a:p>
            <a:pPr marL="746125" indent="-746125">
              <a:defRPr/>
            </a:pPr>
            <a:r>
              <a:rPr lang="en-US" altLang="en-US" dirty="0">
                <a:latin typeface="Arial Narrow" pitchFamily="34" charset="0"/>
              </a:rPr>
              <a:t>LO 14-10: Determine how the standard cost of a product is developed.</a:t>
            </a:r>
          </a:p>
          <a:p>
            <a:pPr marL="746125" indent="-746125">
              <a:defRPr/>
            </a:pPr>
            <a:r>
              <a:rPr lang="en-US" altLang="en-US" dirty="0">
                <a:latin typeface="Arial Narrow" pitchFamily="34" charset="0"/>
              </a:rPr>
              <a:t>LO 14-11: Describe how standard costs are used in the cost accounting system.</a:t>
            </a:r>
          </a:p>
        </p:txBody>
      </p:sp>
    </p:spTree>
    <p:extLst>
      <p:ext uri="{BB962C8B-B14F-4D97-AF65-F5344CB8AC3E}">
        <p14:creationId xmlns:p14="http://schemas.microsoft.com/office/powerpoint/2010/main" val="39138184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cash disbursement side, the payment pattern for purchases must be determined.</a:t>
            </a:r>
          </a:p>
          <a:p>
            <a:r>
              <a:rPr lang="en-US" dirty="0"/>
              <a:t>If suppliers’ terms are 2/10, net 30, the financial manager will assume that two-thirds of a month’s purchases will be paid for in the same month as the purchase, and one-third will be paid for in the subsequent month. As was the case for the cash receipts forecast, the accuracy of the cash payments forecast is a function of the accuracy of the sales forecast and the payment pattern estimates.</a:t>
            </a:r>
          </a:p>
        </p:txBody>
      </p:sp>
    </p:spTree>
    <p:extLst>
      <p:ext uri="{BB962C8B-B14F-4D97-AF65-F5344CB8AC3E}">
        <p14:creationId xmlns:p14="http://schemas.microsoft.com/office/powerpoint/2010/main" val="24848743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illustrates a cash budget format and shows sources of the budget amounts.</a:t>
            </a:r>
          </a:p>
        </p:txBody>
      </p:sp>
    </p:spTree>
    <p:extLst>
      <p:ext uri="{BB962C8B-B14F-4D97-AF65-F5344CB8AC3E}">
        <p14:creationId xmlns:p14="http://schemas.microsoft.com/office/powerpoint/2010/main" val="39332258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cash budget continues from the previous slide.</a:t>
            </a:r>
          </a:p>
        </p:txBody>
      </p:sp>
    </p:spTree>
    <p:extLst>
      <p:ext uri="{BB962C8B-B14F-4D97-AF65-F5344CB8AC3E}">
        <p14:creationId xmlns:p14="http://schemas.microsoft.com/office/powerpoint/2010/main" val="3974716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budgeted balance sheet uses data from all the other budgets. Management uses this budget to evaluate the entity’s projected financial position. If the result is not satisfactory, appropriate operating, investing, and financing plans will be revised.</a:t>
            </a:r>
          </a:p>
        </p:txBody>
      </p:sp>
    </p:spTree>
    <p:extLst>
      <p:ext uri="{BB962C8B-B14F-4D97-AF65-F5344CB8AC3E}">
        <p14:creationId xmlns:p14="http://schemas.microsoft.com/office/powerpoint/2010/main" val="26966691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ea typeface="ＭＳ Ｐゴシック" panose="020B0600070205080204" pitchFamily="34" charset="-128"/>
              </a:rPr>
              <a:t>LO 14-8: </a:t>
            </a:r>
            <a:r>
              <a:rPr lang="en-US" altLang="en-US" dirty="0">
                <a:solidFill>
                  <a:srgbClr val="000000"/>
                </a:solidFill>
                <a:ea typeface="ＭＳ Ｐゴシック" panose="020B0600070205080204" pitchFamily="34" charset="-128"/>
                <a:cs typeface="Times New Roman" panose="02020603050405020304" pitchFamily="18" charset="0"/>
              </a:rPr>
              <a:t>Explain why and how standards are useful in the planning and control process.</a:t>
            </a:r>
          </a:p>
          <a:p>
            <a:pPr eaLnBrk="1" hangingPunct="1"/>
            <a:endParaRPr lang="en-US" altLang="en-US" dirty="0">
              <a:solidFill>
                <a:srgbClr val="000000"/>
              </a:solidFill>
              <a:ea typeface="ＭＳ Ｐゴシック" panose="020B0600070205080204" pitchFamily="34" charset="-128"/>
              <a:cs typeface="Times New Roman" panose="02020603050405020304" pitchFamily="18" charset="0"/>
            </a:endParaRPr>
          </a:p>
          <a:p>
            <a:pPr eaLnBrk="1" hangingPunct="1"/>
            <a:r>
              <a:rPr lang="en-US" altLang="en-US" dirty="0">
                <a:ea typeface="ＭＳ Ｐゴシック" panose="020B0600070205080204" pitchFamily="34" charset="-128"/>
              </a:rPr>
              <a:t>Standard costs are based on carefully predetermined amounts. They are used for planning material, labor, and overhead requirements. Standard costs are the expected level of performance and are considered the benchmarks for measuring performance. </a:t>
            </a:r>
          </a:p>
        </p:txBody>
      </p:sp>
    </p:spTree>
    <p:extLst>
      <p:ext uri="{BB962C8B-B14F-4D97-AF65-F5344CB8AC3E}">
        <p14:creationId xmlns:p14="http://schemas.microsoft.com/office/powerpoint/2010/main" val="1308427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standard cost has two elements: the quantity of input and the cost per unit of input. Because the standard represents a unit budget (i.e., the expected quantity and cost of the resources required to produce a unit of product or provide a unit of service), standards are used extensively in the budget preparation process. After the sales forecast has been developed and expressed in units, standards are used to plan for the inputs that will need to be provided to make the product or provide the service.</a:t>
            </a:r>
          </a:p>
        </p:txBody>
      </p:sp>
    </p:spTree>
    <p:extLst>
      <p:ext uri="{BB962C8B-B14F-4D97-AF65-F5344CB8AC3E}">
        <p14:creationId xmlns:p14="http://schemas.microsoft.com/office/powerpoint/2010/main" val="33122174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ea typeface="+mn-ea"/>
              </a:rPr>
              <a:t>LO 14-9: </a:t>
            </a:r>
            <a:r>
              <a:rPr lang="en-US" dirty="0">
                <a:solidFill>
                  <a:srgbClr val="000000"/>
                </a:solidFill>
                <a:ea typeface="+mn-ea"/>
                <a:cs typeface="Times New Roman" pitchFamily="18" charset="0"/>
              </a:rPr>
              <a:t>Determine how the standard cost of a product is developed.</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altLang="en-US" dirty="0">
                <a:ea typeface="ＭＳ Ｐゴシック" panose="020B0600070205080204" pitchFamily="34" charset="-128"/>
              </a:rPr>
              <a:t>Standards are not the same as budgets. A standard is the expected cost for one unit, and a budget is the expected cost for all units. </a:t>
            </a:r>
            <a:endParaRPr lang="en-US" dirty="0">
              <a:ea typeface="+mn-ea"/>
            </a:endParaRPr>
          </a:p>
          <a:p>
            <a:pPr eaLnBrk="1" hangingPunct="1">
              <a:defRPr/>
            </a:pPr>
            <a:endParaRPr lang="en-US" dirty="0">
              <a:ea typeface="+mn-ea"/>
            </a:endParaRPr>
          </a:p>
          <a:p>
            <a:pPr eaLnBrk="1" hangingPunct="1">
              <a:defRPr/>
            </a:pPr>
            <a:r>
              <a:rPr lang="en-US" altLang="en-US" dirty="0">
                <a:ea typeface="ＭＳ Ｐゴシック" panose="020B0600070205080204" pitchFamily="34" charset="-128"/>
              </a:rPr>
              <a:t>Attainable standards should be set versus ideal standards and they should be at levels that are currently achievable with reasonable and efficient effort. Managers agree that ideal standards, based on perfection, are unattainable and discourage most employees. There are three strategic approaches to developing standards: ideal, or engineered, standards; attainable standards; and past experience standards.</a:t>
            </a:r>
          </a:p>
          <a:p>
            <a:pPr eaLnBrk="1" hangingPunct="1">
              <a:defRPr/>
            </a:pPr>
            <a:r>
              <a:rPr lang="en-US" altLang="en-US" dirty="0">
                <a:ea typeface="ＭＳ Ｐゴシック" panose="020B0600070205080204" pitchFamily="34" charset="-128"/>
              </a:rPr>
              <a:t>Standards should not be based on past experience because past experience contains inefficiencies and provides little incentive for improvement. </a:t>
            </a:r>
          </a:p>
        </p:txBody>
      </p:sp>
    </p:spTree>
    <p:extLst>
      <p:ext uri="{BB962C8B-B14F-4D97-AF65-F5344CB8AC3E}">
        <p14:creationId xmlns:p14="http://schemas.microsoft.com/office/powerpoint/2010/main" val="33402027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dirty="0">
                <a:solidFill>
                  <a:schemeClr val="tx1"/>
                </a:solidFill>
                <a:latin typeface="Times New Roman" pitchFamily="18" charset="0"/>
                <a:ea typeface="ＭＳ Ｐゴシック" charset="0"/>
                <a:cs typeface="+mn-cs"/>
              </a:rPr>
              <a:t>Because standards are budgets for individual of product, all the management philosophy and individual behavior considerations identified in the discussion of the budgeting process in general also apply to standards. </a:t>
            </a:r>
            <a:endParaRPr lang="en-US" dirty="0"/>
          </a:p>
        </p:txBody>
      </p:sp>
    </p:spTree>
    <p:extLst>
      <p:ext uri="{BB962C8B-B14F-4D97-AF65-F5344CB8AC3E}">
        <p14:creationId xmlns:p14="http://schemas.microsoft.com/office/powerpoint/2010/main" val="14815555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ea typeface="+mn-ea"/>
              </a:rPr>
              <a:t>LO 14-10: </a:t>
            </a:r>
            <a:r>
              <a:rPr lang="en-US" dirty="0">
                <a:solidFill>
                  <a:srgbClr val="000000"/>
                </a:solidFill>
                <a:ea typeface="+mn-ea"/>
                <a:cs typeface="Times New Roman" pitchFamily="18" charset="0"/>
              </a:rPr>
              <a:t>Describe how standard costs are used in the cost accounting system.</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dirty="0">
                <a:ea typeface="+mn-ea"/>
              </a:rPr>
              <a:t>The process of establishing a standard cost for a product involves aggregating the individual standard costs for each of the inputs to the product: raw materials, direct labor, and manufacturing overhead. Developing the standard cost for each unit of input involves estimating costs for the budget period. The purchasing agent will provide input for raw material costs; the human resources department will be involved in establishing standard labor rates; and the production, purchasing, and human resources departments will provide data for estimating the various overhead costs.</a:t>
            </a:r>
          </a:p>
        </p:txBody>
      </p:sp>
    </p:spTree>
    <p:extLst>
      <p:ext uri="{BB962C8B-B14F-4D97-AF65-F5344CB8AC3E}">
        <p14:creationId xmlns:p14="http://schemas.microsoft.com/office/powerpoint/2010/main" val="15114918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Because of the necessity to recognize cost behavior patterns for planning and control purposes, overhead costs will be classified as variable or fixed. Variable overhead usually will be expressed in terms of direct labor hours, machine hours, or some other physical measure that reflects the causes of overhead expenditures. Fixed overhead is expressed as a total cost per accounting period for planning and control purposes, and it is allocated to individual products for product costing purposes.</a:t>
            </a:r>
          </a:p>
        </p:txBody>
      </p:sp>
    </p:spTree>
    <p:extLst>
      <p:ext uri="{BB962C8B-B14F-4D97-AF65-F5344CB8AC3E}">
        <p14:creationId xmlns:p14="http://schemas.microsoft.com/office/powerpoint/2010/main" val="360124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To budget effectively a clear understanding of cost behavior, </a:t>
            </a:r>
            <a:r>
              <a:rPr kumimoji="1" lang="en-US" sz="1200" b="0" i="1" u="none" strike="noStrike" kern="1200" baseline="0" dirty="0">
                <a:solidFill>
                  <a:schemeClr val="tx1"/>
                </a:solidFill>
                <a:latin typeface="Times New Roman" pitchFamily="18" charset="0"/>
                <a:ea typeface="ＭＳ Ｐゴシック" charset="0"/>
                <a:cs typeface="+mn-cs"/>
              </a:rPr>
              <a:t>variable and fixed costs, </a:t>
            </a:r>
            <a:r>
              <a:rPr kumimoji="1" lang="en-US" sz="1200" b="0" i="0" u="none" strike="noStrike" kern="1200" baseline="0" dirty="0">
                <a:solidFill>
                  <a:schemeClr val="tx1"/>
                </a:solidFill>
                <a:latin typeface="Times New Roman" pitchFamily="18" charset="0"/>
                <a:ea typeface="ＭＳ Ｐゴシック" charset="0"/>
                <a:cs typeface="+mn-cs"/>
              </a:rPr>
              <a:t>it is necessary to appreciate how costs are expected to change as budgeted levels of activity change. Fixed costs classified according to a time-frame perspective are known as </a:t>
            </a:r>
            <a:r>
              <a:rPr kumimoji="1" lang="en-US" sz="1200" b="0" i="1" u="none" strike="noStrike" kern="1200" baseline="0" dirty="0">
                <a:solidFill>
                  <a:schemeClr val="tx1"/>
                </a:solidFill>
                <a:latin typeface="Times New Roman" pitchFamily="18" charset="0"/>
                <a:ea typeface="ＭＳ Ｐゴシック" charset="0"/>
                <a:cs typeface="+mn-cs"/>
              </a:rPr>
              <a:t>committed costs </a:t>
            </a:r>
            <a:r>
              <a:rPr kumimoji="1" lang="en-US" sz="1200" b="0" i="0" u="none" strike="noStrike" kern="1200" baseline="0" dirty="0">
                <a:solidFill>
                  <a:schemeClr val="tx1"/>
                </a:solidFill>
                <a:latin typeface="Times New Roman" pitchFamily="18" charset="0"/>
                <a:ea typeface="ＭＳ Ｐゴシック" charset="0"/>
                <a:cs typeface="+mn-cs"/>
              </a:rPr>
              <a:t>and </a:t>
            </a:r>
            <a:r>
              <a:rPr kumimoji="1" lang="en-US" sz="1200" b="0" i="1" u="none" strike="noStrike" kern="1200" baseline="0" dirty="0">
                <a:solidFill>
                  <a:schemeClr val="tx1"/>
                </a:solidFill>
                <a:latin typeface="Times New Roman" pitchFamily="18" charset="0"/>
                <a:ea typeface="ＭＳ Ｐゴシック" charset="0"/>
                <a:cs typeface="+mn-cs"/>
              </a:rPr>
              <a:t>discretionary costs. </a:t>
            </a:r>
            <a:r>
              <a:rPr kumimoji="1" lang="en-US" sz="1200" b="0" i="0" u="none" strike="noStrike" kern="1200" baseline="0" dirty="0">
                <a:solidFill>
                  <a:schemeClr val="tx1"/>
                </a:solidFill>
                <a:latin typeface="Times New Roman" pitchFamily="18" charset="0"/>
                <a:ea typeface="ＭＳ Ｐゴシック" charset="0"/>
                <a:cs typeface="+mn-cs"/>
              </a:rPr>
              <a:t>A committed cost is one that will be incurred to execute long-range policy decisions to which the firm has committed. A discretionary cost is one that can be adjusted in the short run at management’s discretion. </a:t>
            </a:r>
            <a:endParaRPr lang="en-US" dirty="0"/>
          </a:p>
        </p:txBody>
      </p:sp>
    </p:spTree>
    <p:extLst>
      <p:ext uri="{BB962C8B-B14F-4D97-AF65-F5344CB8AC3E}">
        <p14:creationId xmlns:p14="http://schemas.microsoft.com/office/powerpoint/2010/main" val="878942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Note: For consistency purposes, the total variable and fixed manufacturing overhead cost equals $14 per direct labor hour. This is the predetermined overhead application rate used for cost accounting. The fixed overhead component of that rate is determined; the variable component is developed by building a standard based on the relationship between the elements of variable overhead (e.g., utilities and maintenance) and the chosen activity base. In this example, that activity base is direct labor hours, but it can be any other physical measure that has a causal relationship with the cost.</a:t>
            </a:r>
          </a:p>
        </p:txBody>
      </p:sp>
    </p:spTree>
    <p:extLst>
      <p:ext uri="{BB962C8B-B14F-4D97-AF65-F5344CB8AC3E}">
        <p14:creationId xmlns:p14="http://schemas.microsoft.com/office/powerpoint/2010/main" val="42290109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Other uses of standards include machine usage, inventory control, quality control, training levels, sales level, safety goals, and service levels. </a:t>
            </a:r>
          </a:p>
        </p:txBody>
      </p:sp>
    </p:spTree>
    <p:extLst>
      <p:ext uri="{BB962C8B-B14F-4D97-AF65-F5344CB8AC3E}">
        <p14:creationId xmlns:p14="http://schemas.microsoft.com/office/powerpoint/2010/main" val="11056553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B9FAEF0E-DE58-4D7A-8F40-40CEC1EFE5F1}"/>
              </a:ext>
            </a:extLst>
          </p:cNvPr>
          <p:cNvSpPr>
            <a:spLocks noGrp="1" noRot="1" noChangeAspect="1" noChangeArrowheads="1" noTextEdit="1"/>
          </p:cNvSpPr>
          <p:nvPr>
            <p:ph type="sldImg"/>
          </p:nvPr>
        </p:nvSpPr>
        <p:spPr>
          <a:ln/>
        </p:spPr>
      </p:sp>
      <p:sp>
        <p:nvSpPr>
          <p:cNvPr id="93187" name="Rectangle 3">
            <a:extLst>
              <a:ext uri="{FF2B5EF4-FFF2-40B4-BE49-F238E27FC236}">
                <a16:creationId xmlns:a16="http://schemas.microsoft.com/office/drawing/2014/main" id="{0F2D8DF2-4BC1-40C6-9625-D4FFD58792B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End of Chapter 14</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5274141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8930276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24007544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4222348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050">
            <a:extLst>
              <a:ext uri="{FF2B5EF4-FFF2-40B4-BE49-F238E27FC236}">
                <a16:creationId xmlns:a16="http://schemas.microsoft.com/office/drawing/2014/main" id="{1DF7C6E2-0513-4472-9F2A-B04CCA400987}"/>
              </a:ext>
            </a:extLst>
          </p:cNvPr>
          <p:cNvSpPr>
            <a:spLocks noGrp="1" noRot="1" noChangeAspect="1" noChangeArrowheads="1" noTextEdit="1"/>
          </p:cNvSpPr>
          <p:nvPr>
            <p:ph type="sldImg"/>
          </p:nvPr>
        </p:nvSpPr>
        <p:spPr>
          <a:solidFill>
            <a:srgbClr val="FFFFFF"/>
          </a:solidFill>
          <a:ln/>
        </p:spPr>
      </p:sp>
      <p:sp>
        <p:nvSpPr>
          <p:cNvPr id="64515" name="Rectangle 2051">
            <a:extLst>
              <a:ext uri="{FF2B5EF4-FFF2-40B4-BE49-F238E27FC236}">
                <a16:creationId xmlns:a16="http://schemas.microsoft.com/office/drawing/2014/main" id="{CE7CD1C2-EE70-46E9-830B-A6B08936D8E9}"/>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LO 14-1: Describe cost terminology that relates to the budgeting process.</a:t>
            </a:r>
          </a:p>
          <a:p>
            <a:endParaRPr lang="en-US" dirty="0"/>
          </a:p>
          <a:p>
            <a:r>
              <a:rPr lang="en-US" dirty="0"/>
              <a:t>Fixed costs classified according to a timeframe perspective are known as committed costs and discretionary costs. </a:t>
            </a:r>
          </a:p>
          <a:p>
            <a:r>
              <a:rPr lang="en-US" dirty="0"/>
              <a:t>A committed cost is one that will be incurred to execute long-range policy decisions to which the firm has “committed.” Collectively, these committed cost investments provide the organization with the capacity resources necessary to carry out the basic activities along its value chain.</a:t>
            </a:r>
          </a:p>
          <a:p>
            <a:r>
              <a:rPr lang="en-US" dirty="0"/>
              <a:t>A discretionary cost is one that can be adjusted in the short run (usually on an annual basis) as management evaluates the organization’s available resources and prioritizes the annual budget requests.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823C16A8-A41B-4D44-BA86-FE507CBA5BEB}"/>
              </a:ext>
            </a:extLst>
          </p:cNvPr>
          <p:cNvSpPr>
            <a:spLocks noGrp="1" noRot="1" noChangeAspect="1" noChangeArrowheads="1" noTextEdit="1"/>
          </p:cNvSpPr>
          <p:nvPr>
            <p:ph type="sldImg"/>
          </p:nvPr>
        </p:nvSpPr>
        <p:spPr>
          <a:solidFill>
            <a:srgbClr val="FFFFFF"/>
          </a:solidFill>
          <a:ln/>
        </p:spPr>
      </p:sp>
      <p:sp>
        <p:nvSpPr>
          <p:cNvPr id="66563" name="Rectangle 3">
            <a:extLst>
              <a:ext uri="{FF2B5EF4-FFF2-40B4-BE49-F238E27FC236}">
                <a16:creationId xmlns:a16="http://schemas.microsoft.com/office/drawing/2014/main" id="{8D6271DF-0376-4CFF-82EA-D5502471FDE4}"/>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With respect to committed costs, the control issue for managers is whether the cost is appropriate for the value received from the expenditure. On the other hand, when adding or curtailing discretionary costs, managers do have short-term discretion about the level of cost to be incurred. As suggested by the preceding examples, significant nonfinancial considerations also must be evaluated with respect to discretionary costs for establishing priorities. The examples of committed and discretionary costs are presented above.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dirty="0">
                <a:ea typeface="+mn-ea"/>
              </a:rPr>
              <a:t>LO 14-2: </a:t>
            </a:r>
            <a:r>
              <a:rPr lang="en-US" dirty="0">
                <a:solidFill>
                  <a:srgbClr val="000000"/>
                </a:solidFill>
                <a:ea typeface="+mn-ea"/>
                <a:cs typeface="Times New Roman" pitchFamily="18" charset="0"/>
              </a:rPr>
              <a:t>Explain why budgets are useful and how management philosophy can influence the budgeting process.</a:t>
            </a:r>
          </a:p>
          <a:p>
            <a:pPr eaLnBrk="1" hangingPunct="1">
              <a:defRPr/>
            </a:pPr>
            <a:endParaRPr lang="en-US" dirty="0">
              <a:solidFill>
                <a:srgbClr val="FFFF00"/>
              </a:solidFill>
              <a:effectLst>
                <a:outerShdw blurRad="38100" dist="38100" dir="2700000" algn="tl">
                  <a:srgbClr val="C0C0C0"/>
                </a:outerShdw>
              </a:effectLst>
              <a:ea typeface="+mn-ea"/>
            </a:endParaRPr>
          </a:p>
          <a:p>
            <a:pPr eaLnBrk="1" hangingPunct="1">
              <a:defRPr/>
            </a:pPr>
            <a:r>
              <a:rPr lang="en-US" u="none" dirty="0">
                <a:ea typeface="+mn-ea"/>
              </a:rPr>
              <a:t>Budgeting aids in enhanced managerial responsibility and it helps coordinate activities, make performance evaluations, and assign decision-making responsibilities.</a:t>
            </a:r>
          </a:p>
          <a:p>
            <a:pPr eaLnBrk="1" hangingPunct="1">
              <a:defRPr/>
            </a:pPr>
            <a:endParaRPr lang="en-US" dirty="0">
              <a:ea typeface="+mn-ea"/>
            </a:endParaRPr>
          </a:p>
          <a:p>
            <a:pPr eaLnBrk="1" hangingPunct="1">
              <a:defRPr/>
            </a:pPr>
            <a:r>
              <a:rPr lang="en-US" dirty="0"/>
              <a:t>The budget should be seen as a guide that reflects management’s best thinking at the time it is prepared.</a:t>
            </a:r>
          </a:p>
          <a:p>
            <a:pPr eaLnBrk="1" hangingPunct="1">
              <a:defRPr/>
            </a:pPr>
            <a:endParaRPr lang="en-US" dirty="0"/>
          </a:p>
          <a:p>
            <a:pPr eaLnBrk="1" hangingPunct="1">
              <a:defRPr/>
            </a:pPr>
            <a:r>
              <a:rPr lang="en-US" dirty="0"/>
              <a:t>The objective of the organization should not be to have actual results equal budgeted results; the objective should be to operate profitably, as expressed and measured by rate of return, growth in profits, market share, levels of service, and other metrics that reflect the mission and strategy of the organization.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These differences are extreme, and one approach is not necessarily better than the other in all situations. A participative approach would result in lower-level managers identifying more closely with and likely “owning” the budget objectives; but there may be times, such as when a firm is under heavy pressure to survive, that dictated objectives are appropriate. </a:t>
            </a:r>
            <a:endParaRPr lang="en-US" dirty="0"/>
          </a:p>
        </p:txBody>
      </p:sp>
    </p:spTree>
    <p:extLst>
      <p:ext uri="{BB962C8B-B14F-4D97-AF65-F5344CB8AC3E}">
        <p14:creationId xmlns:p14="http://schemas.microsoft.com/office/powerpoint/2010/main" val="1733792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21733AD3-E485-43A7-AC2C-4857527FEE9C}"/>
              </a:ext>
            </a:extLst>
          </p:cNvPr>
          <p:cNvSpPr>
            <a:spLocks noGrp="1" noRot="1" noChangeAspect="1" noChangeArrowheads="1" noTextEdit="1"/>
          </p:cNvSpPr>
          <p:nvPr>
            <p:ph type="sldImg"/>
          </p:nvPr>
        </p:nvSpPr>
        <p:spPr>
          <a:solidFill>
            <a:srgbClr val="FFFFFF"/>
          </a:solidFill>
          <a:ln/>
        </p:spPr>
      </p:sp>
      <p:sp>
        <p:nvSpPr>
          <p:cNvPr id="68611" name="Rectangle 3">
            <a:extLst>
              <a:ext uri="{FF2B5EF4-FFF2-40B4-BE49-F238E27FC236}">
                <a16:creationId xmlns:a16="http://schemas.microsoft.com/office/drawing/2014/main" id="{B646A348-B2B2-47EF-A51D-FAC6956AE2E0}"/>
              </a:ext>
            </a:extLst>
          </p:cNvPr>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dirty="0">
                <a:solidFill>
                  <a:schemeClr val="tx1"/>
                </a:solidFill>
                <a:latin typeface="Times New Roman" pitchFamily="18" charset="0"/>
                <a:ea typeface="ＭＳ Ｐゴシック" charset="0"/>
                <a:cs typeface="+mn-cs"/>
              </a:rPr>
              <a:t>Again, these differences are extreme. A disadvantage of the incremental approach is that inefficiencies in the present way of doing things tend to be carried into the future, and those organizations that embarked on a purely zero-based budgeting program all but discontinued it because of the heavy administrative and recordkeeping burdens it requires. </a:t>
            </a:r>
            <a:endParaRPr lang="en-US" dirty="0"/>
          </a:p>
        </p:txBody>
      </p:sp>
    </p:spTree>
    <p:extLst>
      <p:ext uri="{BB962C8B-B14F-4D97-AF65-F5344CB8AC3E}">
        <p14:creationId xmlns:p14="http://schemas.microsoft.com/office/powerpoint/2010/main" val="123447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47888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824764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58660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8644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28598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34835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401559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62980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8562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942919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38321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4262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47951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03719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010714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9163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892811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232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3470637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5222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6949377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35505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816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481137"/>
            <a:ext cx="8229600" cy="8048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
        <p:nvSpPr>
          <p:cNvPr id="7" name="Content Placeholder 2"/>
          <p:cNvSpPr>
            <a:spLocks noGrp="1"/>
          </p:cNvSpPr>
          <p:nvPr>
            <p:ph idx="13"/>
          </p:nvPr>
        </p:nvSpPr>
        <p:spPr>
          <a:xfrm>
            <a:off x="457200" y="2471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idx="14"/>
          </p:nvPr>
        </p:nvSpPr>
        <p:spPr>
          <a:xfrm>
            <a:off x="457200" y="3352800"/>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5"/>
          </p:nvPr>
        </p:nvSpPr>
        <p:spPr>
          <a:xfrm>
            <a:off x="457200" y="43767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6"/>
          </p:nvPr>
        </p:nvSpPr>
        <p:spPr>
          <a:xfrm>
            <a:off x="457200" y="52911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7"/>
          </p:nvPr>
        </p:nvSpPr>
        <p:spPr>
          <a:xfrm>
            <a:off x="609600" y="54435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8"/>
          </p:nvPr>
        </p:nvSpPr>
        <p:spPr>
          <a:xfrm>
            <a:off x="762000" y="55959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9"/>
          </p:nvPr>
        </p:nvSpPr>
        <p:spPr>
          <a:xfrm>
            <a:off x="914400" y="5748337"/>
            <a:ext cx="8229600" cy="7286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9993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69995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767144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735230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747695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724399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7501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27739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15533216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4067390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124638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1941639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47492099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78960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1430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Content Placeholder 4"/>
          <p:cNvSpPr>
            <a:spLocks noGrp="1"/>
          </p:cNvSpPr>
          <p:nvPr>
            <p:ph sz="quarter" idx="10"/>
          </p:nvPr>
        </p:nvSpPr>
        <p:spPr>
          <a:xfrm>
            <a:off x="609600" y="6248400"/>
            <a:ext cx="7467600" cy="457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Content Placeholder 5"/>
          <p:cNvSpPr>
            <a:spLocks noGrp="1"/>
          </p:cNvSpPr>
          <p:nvPr>
            <p:ph sz="quarter" idx="11"/>
          </p:nvPr>
        </p:nvSpPr>
        <p:spPr>
          <a:xfrm>
            <a:off x="1066800" y="5181600"/>
            <a:ext cx="73914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6416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t>Click to edit Master title style</a:t>
            </a:r>
          </a:p>
        </p:txBody>
      </p:sp>
      <p:sp>
        <p:nvSpPr>
          <p:cNvPr id="3" name="Content Placeholder 2"/>
          <p:cNvSpPr>
            <a:spLocks noGrp="1"/>
          </p:cNvSpPr>
          <p:nvPr>
            <p:ph idx="1"/>
          </p:nvPr>
        </p:nvSpPr>
        <p:spPr>
          <a:xfrm>
            <a:off x="457200" y="1863725"/>
            <a:ext cx="8229600" cy="3546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27FC-EDD2-4125-8290-E8DDC2EA93E0}"/>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048118C2-7D32-4A25-90C2-A4745B34F861}"/>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94BF5385-57F2-410E-B4FF-BBF12122957B}"/>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4251A4B8-FD43-419E-BD33-2BECB9429ED2}" type="slidenum">
              <a:rPr lang="en-US" altLang="en-US"/>
              <a:pPr>
                <a:defRPr/>
              </a:pPr>
              <a:t>‹#›</a:t>
            </a:fld>
            <a:endParaRPr lang="en-US" altLang="en-US" dirty="0"/>
          </a:p>
        </p:txBody>
      </p:sp>
    </p:spTree>
    <p:extLst>
      <p:ext uri="{BB962C8B-B14F-4D97-AF65-F5344CB8AC3E}">
        <p14:creationId xmlns:p14="http://schemas.microsoft.com/office/powerpoint/2010/main" val="24425385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4CC438-778D-45C4-AD23-B4C18E30E82D}"/>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546023BF-61E3-4A90-AA3B-88F2CCA8FA2B}"/>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7C9D41C9-8AFE-40BD-A47A-1FB5B099EC52}"/>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80D56E0C-CE28-4B80-9E38-0BFC63AA39F6}" type="slidenum">
              <a:rPr lang="en-US" altLang="en-US"/>
              <a:pPr>
                <a:defRPr/>
              </a:pPr>
              <a:t>‹#›</a:t>
            </a:fld>
            <a:endParaRPr lang="en-US" altLang="en-US" dirty="0"/>
          </a:p>
        </p:txBody>
      </p:sp>
    </p:spTree>
    <p:extLst>
      <p:ext uri="{BB962C8B-B14F-4D97-AF65-F5344CB8AC3E}">
        <p14:creationId xmlns:p14="http://schemas.microsoft.com/office/powerpoint/2010/main" val="536589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966735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22250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7363496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3268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586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62182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0D39C72E-1A2A-4114-B17C-D92A64983D0F}"/>
              </a:ext>
            </a:extLst>
          </p:cNvPr>
          <p:cNvSpPr>
            <a:spLocks noGrp="1" noChangeArrowheads="1"/>
          </p:cNvSpPr>
          <p:nvPr>
            <p:ph type="ftr" sz="quarter" idx="10"/>
          </p:nvPr>
        </p:nvSpPr>
        <p:spPr>
          <a:xfrm>
            <a:off x="304800" y="62484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6084840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71C0ACA5-4EFB-4B4C-843C-0BC103CC5F10}"/>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6025167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413344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AC18E166-59F2-48B3-91BB-8E6479C7DDB3}"/>
              </a:ext>
            </a:extLst>
          </p:cNvPr>
          <p:cNvSpPr>
            <a:spLocks noGrp="1" noChangeArrowheads="1"/>
          </p:cNvSpPr>
          <p:nvPr>
            <p:ph type="ftr" sz="quarter" idx="10"/>
          </p:nvPr>
        </p:nvSpPr>
        <p:spPr>
          <a:xfrm>
            <a:off x="228600" y="6477000"/>
            <a:ext cx="8534400" cy="228600"/>
          </a:xfrm>
          <a:prstGeom prst="rect">
            <a:avLst/>
          </a:prstGeom>
        </p:spPr>
        <p:txBody>
          <a:bodyPr/>
          <a:lstStyle>
            <a:lvl1pP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38593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53076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B1AD75DE-0961-485A-83A7-F9F058D5F3CA}"/>
              </a:ext>
            </a:extLst>
          </p:cNvPr>
          <p:cNvSpPr>
            <a:spLocks noGrp="1" noChangeArrowheads="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26133186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54837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294460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7609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114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3ED65B5-DC74-4082-82A3-69BC057F79D6}"/>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8" name="Footer Placeholder 4">
            <a:extLst>
              <a:ext uri="{FF2B5EF4-FFF2-40B4-BE49-F238E27FC236}">
                <a16:creationId xmlns:a16="http://schemas.microsoft.com/office/drawing/2014/main" id="{DED0EB67-ED0B-4F80-8EA0-503CF25FEE42}"/>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9" name="Slide Number Placeholder 5">
            <a:extLst>
              <a:ext uri="{FF2B5EF4-FFF2-40B4-BE49-F238E27FC236}">
                <a16:creationId xmlns:a16="http://schemas.microsoft.com/office/drawing/2014/main" id="{6E1BC0FE-1B1F-4BC3-8F9E-E019400FFACD}"/>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26E8995E-0DE7-4595-8C23-5B8E76198B4F}" type="slidenum">
              <a:rPr lang="en-US" altLang="en-US"/>
              <a:pPr>
                <a:defRPr/>
              </a:pPr>
              <a:t>‹#›</a:t>
            </a:fld>
            <a:endParaRPr lang="en-US" altLang="en-US" dirty="0"/>
          </a:p>
        </p:txBody>
      </p:sp>
    </p:spTree>
    <p:extLst>
      <p:ext uri="{BB962C8B-B14F-4D97-AF65-F5344CB8AC3E}">
        <p14:creationId xmlns:p14="http://schemas.microsoft.com/office/powerpoint/2010/main" val="35659761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741593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214877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7148887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55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939329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0414505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0691390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979377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488012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30897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836" y="304800"/>
            <a:ext cx="8229600" cy="1143000"/>
          </a:xfrm>
        </p:spPr>
        <p:txBody>
          <a:bodyPr/>
          <a:lstStyle>
            <a:lvl1pPr>
              <a:defRPr b="1"/>
            </a:lvl1pPr>
          </a:lstStyle>
          <a:p>
            <a:r>
              <a:rPr lang="en-US"/>
              <a:t>Click to edit Master title style</a:t>
            </a:r>
          </a:p>
        </p:txBody>
      </p:sp>
      <p:sp>
        <p:nvSpPr>
          <p:cNvPr id="3" name="Date Placeholder 3">
            <a:extLst>
              <a:ext uri="{FF2B5EF4-FFF2-40B4-BE49-F238E27FC236}">
                <a16:creationId xmlns:a16="http://schemas.microsoft.com/office/drawing/2014/main" id="{2EAA0C25-4BB8-420B-A625-08C24A05EF68}"/>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4">
            <a:extLst>
              <a:ext uri="{FF2B5EF4-FFF2-40B4-BE49-F238E27FC236}">
                <a16:creationId xmlns:a16="http://schemas.microsoft.com/office/drawing/2014/main" id="{173CBBB9-0670-48FF-B49F-31EB94B813BD}"/>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5">
            <a:extLst>
              <a:ext uri="{FF2B5EF4-FFF2-40B4-BE49-F238E27FC236}">
                <a16:creationId xmlns:a16="http://schemas.microsoft.com/office/drawing/2014/main" id="{9E10A6F6-7D92-4483-99B6-ABF47A4E601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BCDEA57A-85F7-4CC8-8BEC-A9EAC19794AD}" type="slidenum">
              <a:rPr lang="en-US" altLang="en-US"/>
              <a:pPr>
                <a:defRPr/>
              </a:pPr>
              <a:t>‹#›</a:t>
            </a:fld>
            <a:endParaRPr lang="en-US" altLang="en-US" dirty="0"/>
          </a:p>
        </p:txBody>
      </p:sp>
    </p:spTree>
    <p:extLst>
      <p:ext uri="{BB962C8B-B14F-4D97-AF65-F5344CB8AC3E}">
        <p14:creationId xmlns:p14="http://schemas.microsoft.com/office/powerpoint/2010/main" val="21508218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5727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5242925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182913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A2BBB-4C3B-4844-B504-B7F14C80E103}"/>
              </a:ext>
            </a:extLst>
          </p:cNvPr>
          <p:cNvSpPr>
            <a:spLocks noGrp="1"/>
          </p:cNvSpPr>
          <p:nvPr>
            <p:ph type="dt" sz="half" idx="10"/>
          </p:nvPr>
        </p:nvSpPr>
        <p:spPr>
          <a:xfrm>
            <a:off x="457200" y="6356350"/>
            <a:ext cx="2133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49F31144-0914-4E1F-AA9D-3372C51466B6}"/>
              </a:ext>
            </a:extLst>
          </p:cNvPr>
          <p:cNvSpPr>
            <a:spLocks noGrp="1"/>
          </p:cNvSpPr>
          <p:nvPr>
            <p:ph type="ftr" sz="quarter" idx="11"/>
          </p:nvPr>
        </p:nvSpPr>
        <p:spPr>
          <a:xfrm>
            <a:off x="3124200" y="6356350"/>
            <a:ext cx="2895600" cy="365125"/>
          </a:xfrm>
          <a:prstGeom prst="rect">
            <a:avLst/>
          </a:prstGeom>
        </p:spPr>
        <p:txBody>
          <a:bodyPr/>
          <a:lstStyle>
            <a:lvl1pP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0563D92F-8E15-42FA-8FF5-DC76CDA8B370}"/>
              </a:ext>
            </a:extLst>
          </p:cNvPr>
          <p:cNvSpPr>
            <a:spLocks noGrp="1"/>
          </p:cNvSpPr>
          <p:nvPr>
            <p:ph type="sldNum" sz="quarter" idx="12"/>
          </p:nvPr>
        </p:nvSpPr>
        <p:spPr>
          <a:xfrm>
            <a:off x="6553200" y="6356350"/>
            <a:ext cx="2133600" cy="365125"/>
          </a:xfrm>
        </p:spPr>
        <p:txBody>
          <a:bodyPr anchor="t"/>
          <a:lstStyle>
            <a:lvl1pPr eaLnBrk="1" hangingPunct="1">
              <a:defRPr>
                <a:solidFill>
                  <a:srgbClr val="000000"/>
                </a:solidFill>
                <a:latin typeface="Arial" panose="020B0604020202020204" pitchFamily="34" charset="0"/>
              </a:defRPr>
            </a:lvl1pPr>
          </a:lstStyle>
          <a:p>
            <a:pPr>
              <a:defRPr/>
            </a:pPr>
            <a:fld id="{C4116F6A-6E2B-4958-9331-C8D7D01C941C}" type="slidenum">
              <a:rPr lang="en-US" altLang="en-US"/>
              <a:pPr>
                <a:defRPr/>
              </a:pPr>
              <a:t>‹#›</a:t>
            </a:fld>
            <a:endParaRPr lang="en-US" altLang="en-US" dirty="0"/>
          </a:p>
        </p:txBody>
      </p:sp>
    </p:spTree>
    <p:extLst>
      <p:ext uri="{BB962C8B-B14F-4D97-AF65-F5344CB8AC3E}">
        <p14:creationId xmlns:p14="http://schemas.microsoft.com/office/powerpoint/2010/main" val="40861563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998036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8657134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8557434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3" name="AutoShape 47">
            <a:extLst>
              <a:ext uri="{FF2B5EF4-FFF2-40B4-BE49-F238E27FC236}">
                <a16:creationId xmlns:a16="http://schemas.microsoft.com/office/drawing/2014/main" id="{71E10375-3907-4466-B2CD-4CE2AA44F97A}"/>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4" name="Rectangle 49">
            <a:extLst>
              <a:ext uri="{FF2B5EF4-FFF2-40B4-BE49-F238E27FC236}">
                <a16:creationId xmlns:a16="http://schemas.microsoft.com/office/drawing/2014/main" id="{9B7EFEDD-6657-45DD-A427-3BBE0091F394}"/>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5" name="Rectangle 51">
            <a:extLst>
              <a:ext uri="{FF2B5EF4-FFF2-40B4-BE49-F238E27FC236}">
                <a16:creationId xmlns:a16="http://schemas.microsoft.com/office/drawing/2014/main" id="{87A711AB-47FC-4575-931C-676E19CB42F4}"/>
              </a:ext>
            </a:extLst>
          </p:cNvPr>
          <p:cNvSpPr>
            <a:spLocks noChangeArrowheads="1"/>
          </p:cNvSpPr>
          <p:nvPr userDrawn="1"/>
        </p:nvSpPr>
        <p:spPr bwMode="auto">
          <a:xfrm>
            <a:off x="187325" y="-14288"/>
            <a:ext cx="98425" cy="6858001"/>
          </a:xfrm>
          <a:prstGeom prst="rect">
            <a:avLst/>
          </a:prstGeom>
          <a:solidFill>
            <a:schemeClr val="accent1">
              <a:lumMod val="60000"/>
              <a:lumOff val="40000"/>
            </a:schemeClr>
          </a:solidFill>
          <a:ln>
            <a:noFill/>
          </a:ln>
        </p:spPr>
        <p:txBody>
          <a:bodyPr wrap="none" anchor="ct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defRPr/>
            </a:pPr>
            <a:endParaRPr lang="en-US" altLang="en-US" dirty="0"/>
          </a:p>
        </p:txBody>
      </p:sp>
      <p:grpSp>
        <p:nvGrpSpPr>
          <p:cNvPr id="6" name="Group 57">
            <a:extLst>
              <a:ext uri="{FF2B5EF4-FFF2-40B4-BE49-F238E27FC236}">
                <a16:creationId xmlns:a16="http://schemas.microsoft.com/office/drawing/2014/main" id="{5886DDD5-3C7C-49F4-9BC6-7400D76DB91C}"/>
              </a:ext>
            </a:extLst>
          </p:cNvPr>
          <p:cNvGrpSpPr>
            <a:grpSpLocks/>
          </p:cNvGrpSpPr>
          <p:nvPr userDrawn="1"/>
        </p:nvGrpSpPr>
        <p:grpSpPr bwMode="auto">
          <a:xfrm>
            <a:off x="-685800" y="6577013"/>
            <a:ext cx="9829800" cy="280987"/>
            <a:chOff x="-432" y="4143"/>
            <a:chExt cx="6192" cy="177"/>
          </a:xfrm>
        </p:grpSpPr>
        <p:grpSp>
          <p:nvGrpSpPr>
            <p:cNvPr id="7" name="Group 52">
              <a:extLst>
                <a:ext uri="{FF2B5EF4-FFF2-40B4-BE49-F238E27FC236}">
                  <a16:creationId xmlns:a16="http://schemas.microsoft.com/office/drawing/2014/main" id="{660C58D9-6F78-4325-95EA-4F927AE256AE}"/>
                </a:ext>
              </a:extLst>
            </p:cNvPr>
            <p:cNvGrpSpPr>
              <a:grpSpLocks/>
            </p:cNvGrpSpPr>
            <p:nvPr userDrawn="1"/>
          </p:nvGrpSpPr>
          <p:grpSpPr bwMode="auto">
            <a:xfrm>
              <a:off x="-432" y="4143"/>
              <a:ext cx="6192" cy="177"/>
              <a:chOff x="-432" y="4143"/>
              <a:chExt cx="6192" cy="177"/>
            </a:xfrm>
          </p:grpSpPr>
          <p:sp>
            <p:nvSpPr>
              <p:cNvPr id="9" name="Rectangle 53">
                <a:extLst>
                  <a:ext uri="{FF2B5EF4-FFF2-40B4-BE49-F238E27FC236}">
                    <a16:creationId xmlns:a16="http://schemas.microsoft.com/office/drawing/2014/main" id="{E9902FDA-C411-46B2-AA73-A20F63D6ECF8}"/>
                  </a:ext>
                </a:extLst>
              </p:cNvPr>
              <p:cNvSpPr>
                <a:spLocks noChangeArrowheads="1"/>
              </p:cNvSpPr>
              <p:nvPr/>
            </p:nvSpPr>
            <p:spPr bwMode="auto">
              <a:xfrm>
                <a:off x="-432" y="4143"/>
                <a:ext cx="1224" cy="172"/>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
            <p:nvSpPr>
              <p:cNvPr id="10" name="Text Box 54">
                <a:extLst>
                  <a:ext uri="{FF2B5EF4-FFF2-40B4-BE49-F238E27FC236}">
                    <a16:creationId xmlns:a16="http://schemas.microsoft.com/office/drawing/2014/main" id="{10105C5C-C8DA-4179-B9CF-9CD02ECA05D1}"/>
                  </a:ext>
                </a:extLst>
              </p:cNvPr>
              <p:cNvSpPr txBox="1">
                <a:spLocks noChangeArrowheads="1"/>
              </p:cNvSpPr>
              <p:nvPr/>
            </p:nvSpPr>
            <p:spPr bwMode="auto">
              <a:xfrm>
                <a:off x="2398" y="4170"/>
                <a:ext cx="3362" cy="150"/>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altLang="en-US" sz="1200" b="1" i="1" dirty="0">
                    <a:solidFill>
                      <a:schemeClr val="tx2">
                        <a:lumMod val="60000"/>
                        <a:lumOff val="40000"/>
                      </a:schemeClr>
                    </a:solidFill>
                  </a:rPr>
                  <a:t>© 2017 The McGraw-Hill Companies, Inc., All Rights Reserved.</a:t>
                </a:r>
                <a:endParaRPr lang="en-US" altLang="en-US" sz="1200" b="1" dirty="0">
                  <a:solidFill>
                    <a:schemeClr val="tx2">
                      <a:lumMod val="60000"/>
                      <a:lumOff val="40000"/>
                    </a:schemeClr>
                  </a:solidFill>
                </a:endParaRPr>
              </a:p>
            </p:txBody>
          </p:sp>
        </p:grpSp>
        <p:sp>
          <p:nvSpPr>
            <p:cNvPr id="8" name="Text Box 55">
              <a:extLst>
                <a:ext uri="{FF2B5EF4-FFF2-40B4-BE49-F238E27FC236}">
                  <a16:creationId xmlns:a16="http://schemas.microsoft.com/office/drawing/2014/main" id="{0FBA45B4-C46D-4BE7-87F8-AE925A6976FB}"/>
                </a:ext>
              </a:extLst>
            </p:cNvPr>
            <p:cNvSpPr txBox="1">
              <a:spLocks noChangeArrowheads="1"/>
            </p:cNvSpPr>
            <p:nvPr userDrawn="1"/>
          </p:nvSpPr>
          <p:spPr bwMode="auto">
            <a:xfrm>
              <a:off x="720" y="4147"/>
              <a:ext cx="1872" cy="173"/>
            </a:xfrm>
            <a:prstGeom prst="rect">
              <a:avLst/>
            </a:prstGeom>
            <a:noFill/>
            <a:ln>
              <a:noFill/>
            </a:ln>
            <a:extLst/>
          </p:spPr>
          <p:txBody>
            <a:bodyPr>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defRPr/>
              </a:pPr>
              <a:r>
                <a:rPr lang="en-US" altLang="en-US" sz="1200" b="1" i="1" dirty="0">
                  <a:solidFill>
                    <a:schemeClr val="tx2">
                      <a:lumMod val="60000"/>
                      <a:lumOff val="40000"/>
                    </a:schemeClr>
                  </a:solidFill>
                </a:rPr>
                <a:t>McGraw-Hill/Irwin</a:t>
              </a:r>
            </a:p>
          </p:txBody>
        </p:sp>
      </p:grpSp>
      <p:sp>
        <p:nvSpPr>
          <p:cNvPr id="11" name="TextBox 10">
            <a:extLst>
              <a:ext uri="{FF2B5EF4-FFF2-40B4-BE49-F238E27FC236}">
                <a16:creationId xmlns:a16="http://schemas.microsoft.com/office/drawing/2014/main" id="{4406CD7A-4532-46AD-96FF-2287179631D9}"/>
              </a:ext>
            </a:extLst>
          </p:cNvPr>
          <p:cNvSpPr txBox="1"/>
          <p:nvPr userDrawn="1"/>
        </p:nvSpPr>
        <p:spPr>
          <a:xfrm>
            <a:off x="8499475" y="0"/>
            <a:ext cx="641350" cy="246063"/>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1 - </a:t>
            </a:r>
            <a:fld id="{C868038A-CEAA-4966-8327-8C2EBAC62391}"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374824" name="Rectangle 40"/>
          <p:cNvSpPr>
            <a:spLocks noGrp="1" noChangeArrowheads="1"/>
          </p:cNvSpPr>
          <p:nvPr>
            <p:ph type="ctrTitle"/>
          </p:nvPr>
        </p:nvSpPr>
        <p:spPr>
          <a:xfrm>
            <a:off x="914400" y="228600"/>
            <a:ext cx="7772400" cy="1736725"/>
          </a:xfrm>
          <a:blipFill dpi="0" rotWithShape="1">
            <a:blip r:embed="rId2" cstate="print">
              <a:alphaModFix amt="14000"/>
            </a:blip>
            <a:srcRect/>
            <a:tile tx="0" ty="0" sx="100000" sy="100000" flip="none" algn="tl"/>
          </a:blipFill>
        </p:spPr>
        <p:txBody>
          <a:bodyPr anchor="b" anchorCtr="1"/>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423204698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D90DF1CD-D6F5-43DC-B0CA-4FA83391002A}"/>
              </a:ext>
            </a:extLst>
          </p:cNvPr>
          <p:cNvSpPr>
            <a:spLocks noGrp="1"/>
          </p:cNvSpPr>
          <p:nvPr>
            <p:ph type="sldNum" sz="quarter" idx="10"/>
          </p:nvPr>
        </p:nvSpPr>
        <p:spPr/>
        <p:txBody>
          <a:bodyPr/>
          <a:lstStyle>
            <a:lvl1pPr>
              <a:defRPr/>
            </a:lvl1pPr>
          </a:lstStyle>
          <a:p>
            <a:pPr>
              <a:defRPr/>
            </a:pPr>
            <a:fld id="{F0CD3EAF-57B2-4C80-ACAF-5E5C56A20339}" type="slidenum">
              <a:rPr lang="en-US" altLang="en-US"/>
              <a:pPr>
                <a:defRPr/>
              </a:pPr>
              <a:t>‹#›</a:t>
            </a:fld>
            <a:endParaRPr lang="en-US" altLang="en-US" dirty="0"/>
          </a:p>
        </p:txBody>
      </p:sp>
    </p:spTree>
    <p:extLst>
      <p:ext uri="{BB962C8B-B14F-4D97-AF65-F5344CB8AC3E}">
        <p14:creationId xmlns:p14="http://schemas.microsoft.com/office/powerpoint/2010/main" val="213221916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7A0D7B57-FC37-447C-A12F-AF83B0A816A2}"/>
              </a:ext>
            </a:extLst>
          </p:cNvPr>
          <p:cNvSpPr>
            <a:spLocks noGrp="1" noChangeArrowheads="1"/>
          </p:cNvSpPr>
          <p:nvPr>
            <p:ph type="dt" sz="half" idx="10"/>
          </p:nvPr>
        </p:nvSpPr>
        <p:spPr>
          <a:xfrm>
            <a:off x="457200" y="6278563"/>
            <a:ext cx="2133600" cy="457200"/>
          </a:xfrm>
          <a:prstGeom prst="rect">
            <a:avLst/>
          </a:prstGeom>
        </p:spPr>
        <p:txBody>
          <a:bodyPr/>
          <a:lstStyle>
            <a:lvl1pPr>
              <a:defRPr/>
            </a:lvl1pPr>
          </a:lstStyle>
          <a:p>
            <a:pPr>
              <a:defRPr/>
            </a:pPr>
            <a:endParaRPr lang="en-US" dirty="0"/>
          </a:p>
        </p:txBody>
      </p:sp>
      <p:sp>
        <p:nvSpPr>
          <p:cNvPr id="6" name="Rectangle 40">
            <a:extLst>
              <a:ext uri="{FF2B5EF4-FFF2-40B4-BE49-F238E27FC236}">
                <a16:creationId xmlns:a16="http://schemas.microsoft.com/office/drawing/2014/main" id="{EE7056E4-6CBB-4E66-BF71-C19ABAF11C4A}"/>
              </a:ext>
            </a:extLst>
          </p:cNvPr>
          <p:cNvSpPr>
            <a:spLocks noGrp="1" noChangeArrowheads="1"/>
          </p:cNvSpPr>
          <p:nvPr>
            <p:ph type="ftr" sz="quarter" idx="11"/>
          </p:nvPr>
        </p:nvSpPr>
        <p:spPr>
          <a:xfrm>
            <a:off x="3124200" y="6278563"/>
            <a:ext cx="2895600" cy="457200"/>
          </a:xfrm>
          <a:prstGeom prst="rect">
            <a:avLst/>
          </a:prstGeom>
        </p:spPr>
        <p:txBody>
          <a:bodyPr/>
          <a:lstStyle>
            <a:lvl1pPr>
              <a:defRPr/>
            </a:lvl1pPr>
          </a:lstStyle>
          <a:p>
            <a:pPr>
              <a:defRPr/>
            </a:pPr>
            <a:endParaRPr lang="en-US" dirty="0"/>
          </a:p>
        </p:txBody>
      </p:sp>
      <p:sp>
        <p:nvSpPr>
          <p:cNvPr id="7" name="Rectangle 41">
            <a:extLst>
              <a:ext uri="{FF2B5EF4-FFF2-40B4-BE49-F238E27FC236}">
                <a16:creationId xmlns:a16="http://schemas.microsoft.com/office/drawing/2014/main" id="{2A2A8DAF-562A-4B63-9F08-86D8C71D8B06}"/>
              </a:ext>
            </a:extLst>
          </p:cNvPr>
          <p:cNvSpPr>
            <a:spLocks noGrp="1" noChangeArrowheads="1"/>
          </p:cNvSpPr>
          <p:nvPr>
            <p:ph type="sldNum" sz="quarter" idx="12"/>
          </p:nvPr>
        </p:nvSpPr>
        <p:spPr/>
        <p:txBody>
          <a:bodyPr/>
          <a:lstStyle>
            <a:lvl1pPr>
              <a:defRPr/>
            </a:lvl1pPr>
          </a:lstStyle>
          <a:p>
            <a:pPr>
              <a:defRPr/>
            </a:pPr>
            <a:fld id="{D2D6757A-E861-45DD-9A62-09E7221F1469}" type="slidenum">
              <a:rPr lang="en-US" altLang="en-US"/>
              <a:pPr>
                <a:defRPr/>
              </a:pPr>
              <a:t>‹#›</a:t>
            </a:fld>
            <a:endParaRPr lang="en-US" altLang="en-US" dirty="0"/>
          </a:p>
        </p:txBody>
      </p:sp>
    </p:spTree>
    <p:extLst>
      <p:ext uri="{BB962C8B-B14F-4D97-AF65-F5344CB8AC3E}">
        <p14:creationId xmlns:p14="http://schemas.microsoft.com/office/powerpoint/2010/main" val="38992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2616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EE39AF78-4393-413A-89EC-B6085557DE82}"/>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E04262EE-F5B1-4C7B-B1BF-74E463D6B19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F4BD291C-4904-41D9-916E-3E221FE54C7B}"/>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918405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7702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9" Type="http://schemas.openxmlformats.org/officeDocument/2006/relationships/slideLayout" Target="../slideLayouts/slideLayout79.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38" Type="http://schemas.openxmlformats.org/officeDocument/2006/relationships/slideLayout" Target="../slideLayouts/slideLayout78.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41" Type="http://schemas.openxmlformats.org/officeDocument/2006/relationships/theme" Target="../theme/theme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37" Type="http://schemas.openxmlformats.org/officeDocument/2006/relationships/slideLayout" Target="../slideLayouts/slideLayout77.xml"/><Relationship Id="rId40" Type="http://schemas.openxmlformats.org/officeDocument/2006/relationships/slideLayout" Target="../slideLayouts/slideLayout80.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36" Type="http://schemas.openxmlformats.org/officeDocument/2006/relationships/slideLayout" Target="../slideLayouts/slideLayout76.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14 -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
        <p:nvSpPr>
          <p:cNvPr id="9" name="Text Box 54">
            <a:extLst>
              <a:ext uri="{FF2B5EF4-FFF2-40B4-BE49-F238E27FC236}">
                <a16:creationId xmlns:a16="http://schemas.microsoft.com/office/drawing/2014/main" id="{BD1E3B12-56DE-4A90-91F4-ED67FF243F75}"/>
              </a:ext>
            </a:extLst>
          </p:cNvPr>
          <p:cNvSpPr txBox="1">
            <a:spLocks noChangeArrowheads="1"/>
          </p:cNvSpPr>
          <p:nvPr userDrawn="1"/>
        </p:nvSpPr>
        <p:spPr bwMode="auto">
          <a:xfrm>
            <a:off x="457200" y="6559550"/>
            <a:ext cx="2057400" cy="197082"/>
          </a:xfrm>
          <a:prstGeom prst="rect">
            <a:avLst/>
          </a:prstGeom>
          <a:noFill/>
          <a:ln>
            <a:noFill/>
          </a:ln>
          <a:extLst/>
        </p:spPr>
        <p:txBody>
          <a:bodyPr wrap="square"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l">
              <a:lnSpc>
                <a:spcPct val="90000"/>
              </a:lnSpc>
              <a:defRPr/>
            </a:pPr>
            <a:r>
              <a:rPr lang="en-US" sz="900" i="0" dirty="0">
                <a:solidFill>
                  <a:schemeClr val="tx2">
                    <a:lumMod val="75000"/>
                  </a:schemeClr>
                </a:solidFill>
                <a:latin typeface="+mn-lt"/>
              </a:rPr>
              <a:t>©McGraw-Hill Education. </a:t>
            </a:r>
            <a:endParaRPr lang="en-US" altLang="en-US" sz="900" b="1" i="0" dirty="0">
              <a:solidFill>
                <a:schemeClr val="tx2">
                  <a:lumMod val="75000"/>
                </a:schemeClr>
              </a:solidFill>
              <a:latin typeface="+mn-lt"/>
            </a:endParaRPr>
          </a:p>
        </p:txBody>
      </p:sp>
    </p:spTree>
  </p:cSld>
  <p:clrMap bg1="lt1" tx1="dk1" bg2="lt2" tx2="dk2" accent1="accent1" accent2="accent2" accent3="accent3" accent4="accent4" accent5="accent5" accent6="accent6" hlink="hlink" folHlink="folHlink"/>
  <p:sldLayoutIdLst>
    <p:sldLayoutId id="2147485106" r:id="rId1"/>
    <p:sldLayoutId id="2147485107" r:id="rId2"/>
    <p:sldLayoutId id="2147485208" r:id="rId3"/>
    <p:sldLayoutId id="2147485108" r:id="rId4"/>
    <p:sldLayoutId id="2147485109" r:id="rId5"/>
    <p:sldLayoutId id="2147485110" r:id="rId6"/>
    <p:sldLayoutId id="2147485111" r:id="rId7"/>
    <p:sldLayoutId id="2147485112" r:id="rId8"/>
    <p:sldLayoutId id="2147485113" r:id="rId9"/>
    <p:sldLayoutId id="2147485114" r:id="rId10"/>
    <p:sldLayoutId id="2147485115" r:id="rId11"/>
    <p:sldLayoutId id="2147485116" r:id="rId12"/>
    <p:sldLayoutId id="2147485117" r:id="rId13"/>
    <p:sldLayoutId id="2147485118" r:id="rId14"/>
    <p:sldLayoutId id="2147485119" r:id="rId15"/>
    <p:sldLayoutId id="2147485121" r:id="rId16"/>
    <p:sldLayoutId id="2147485123" r:id="rId17"/>
    <p:sldLayoutId id="2147485124" r:id="rId18"/>
    <p:sldLayoutId id="2147485125" r:id="rId19"/>
    <p:sldLayoutId id="2147485128" r:id="rId20"/>
    <p:sldLayoutId id="2147485129" r:id="rId21"/>
    <p:sldLayoutId id="2147485130" r:id="rId22"/>
    <p:sldLayoutId id="2147485131" r:id="rId23"/>
    <p:sldLayoutId id="2147485132" r:id="rId24"/>
    <p:sldLayoutId id="2147485133" r:id="rId25"/>
    <p:sldLayoutId id="2147485134" r:id="rId26"/>
    <p:sldLayoutId id="2147485137" r:id="rId27"/>
    <p:sldLayoutId id="2147485138" r:id="rId28"/>
    <p:sldLayoutId id="2147485140" r:id="rId29"/>
    <p:sldLayoutId id="2147485143" r:id="rId30"/>
    <p:sldLayoutId id="2147485144" r:id="rId31"/>
    <p:sldLayoutId id="2147485145" r:id="rId32"/>
    <p:sldLayoutId id="2147485146" r:id="rId33"/>
    <p:sldLayoutId id="2147485148" r:id="rId34"/>
    <p:sldLayoutId id="2147485150" r:id="rId35"/>
    <p:sldLayoutId id="2147485151" r:id="rId36"/>
    <p:sldLayoutId id="2147485152" r:id="rId37"/>
    <p:sldLayoutId id="2147485105" r:id="rId38"/>
    <p:sldLayoutId id="2147485154" r:id="rId39"/>
    <p:sldLayoutId id="2147485155"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4E7EC9-C575-4CE8-8B47-5DC53EDEF059}"/>
              </a:ext>
            </a:extLst>
          </p:cNvPr>
          <p:cNvSpPr>
            <a:spLocks noGrp="1"/>
          </p:cNvSpPr>
          <p:nvPr>
            <p:ph type="title"/>
          </p:nvPr>
        </p:nvSpPr>
        <p:spPr bwMode="auto">
          <a:xfrm>
            <a:off x="457200" y="763588"/>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52FAE3F-21A9-42BE-83E0-2F3F18B1DD5C}"/>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TextBox 6">
            <a:extLst>
              <a:ext uri="{FF2B5EF4-FFF2-40B4-BE49-F238E27FC236}">
                <a16:creationId xmlns:a16="http://schemas.microsoft.com/office/drawing/2014/main" id="{FE545879-A6B8-49AC-8C25-35CA354F7570}"/>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14 - </a:t>
            </a:r>
            <a:fld id="{696F12C7-52BE-4E6A-A6B1-1F1E4570D14E}"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40724091-B854-4959-A8B4-3C60C7E423A0}"/>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2" name="Slide Number Placeholder 1">
            <a:extLst>
              <a:ext uri="{FF2B5EF4-FFF2-40B4-BE49-F238E27FC236}">
                <a16:creationId xmlns:a16="http://schemas.microsoft.com/office/drawing/2014/main" id="{32866214-B985-47BA-B72B-7F806EDF9DDE}"/>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44B9CA07-C9D4-44D6-98C2-B31E71F9D6EC}" type="slidenum">
              <a:rPr lang="en-US" altLang="en-US"/>
              <a:pPr>
                <a:defRPr/>
              </a:pPr>
              <a:t>‹#›</a:t>
            </a:fld>
            <a:endParaRPr lang="en-US" altLang="en-US" dirty="0"/>
          </a:p>
        </p:txBody>
      </p:sp>
    </p:spTree>
    <p:extLst>
      <p:ext uri="{BB962C8B-B14F-4D97-AF65-F5344CB8AC3E}">
        <p14:creationId xmlns:p14="http://schemas.microsoft.com/office/powerpoint/2010/main" val="1616059480"/>
      </p:ext>
    </p:extLst>
  </p:cSld>
  <p:clrMap bg1="lt1" tx1="dk1" bg2="lt2" tx2="dk2" accent1="accent1" accent2="accent2" accent3="accent3" accent4="accent4" accent5="accent5" accent6="accent6" hlink="hlink" folHlink="folHlink"/>
  <p:sldLayoutIdLst>
    <p:sldLayoutId id="2147485157" r:id="rId1"/>
    <p:sldLayoutId id="2147485209"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7" r:id="rId12"/>
    <p:sldLayoutId id="2147485168" r:id="rId13"/>
    <p:sldLayoutId id="2147485169" r:id="rId14"/>
    <p:sldLayoutId id="2147485170" r:id="rId15"/>
    <p:sldLayoutId id="2147485172" r:id="rId16"/>
    <p:sldLayoutId id="2147485174" r:id="rId17"/>
    <p:sldLayoutId id="2147485175" r:id="rId18"/>
    <p:sldLayoutId id="2147485176" r:id="rId19"/>
    <p:sldLayoutId id="2147485179" r:id="rId20"/>
    <p:sldLayoutId id="2147485180" r:id="rId21"/>
    <p:sldLayoutId id="2147485181" r:id="rId22"/>
    <p:sldLayoutId id="2147485182" r:id="rId23"/>
    <p:sldLayoutId id="2147485183" r:id="rId24"/>
    <p:sldLayoutId id="2147485184" r:id="rId25"/>
    <p:sldLayoutId id="2147485185" r:id="rId26"/>
    <p:sldLayoutId id="2147485188" r:id="rId27"/>
    <p:sldLayoutId id="2147485189" r:id="rId28"/>
    <p:sldLayoutId id="2147485191" r:id="rId29"/>
    <p:sldLayoutId id="2147485194" r:id="rId30"/>
    <p:sldLayoutId id="2147485195" r:id="rId31"/>
    <p:sldLayoutId id="2147485196" r:id="rId32"/>
    <p:sldLayoutId id="2147485197" r:id="rId33"/>
    <p:sldLayoutId id="2147485199" r:id="rId34"/>
    <p:sldLayoutId id="2147485201" r:id="rId35"/>
    <p:sldLayoutId id="2147485202" r:id="rId36"/>
    <p:sldLayoutId id="2147485203" r:id="rId37"/>
    <p:sldLayoutId id="2147485204" r:id="rId38"/>
    <p:sldLayoutId id="2147485206" r:id="rId39"/>
    <p:sldLayoutId id="2147485207" r:id="rId40"/>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107" charset="0"/>
        </a:defRPr>
      </a:lvl2pPr>
      <a:lvl3pPr algn="ctr" rtl="0" eaLnBrk="0" fontAlgn="base" hangingPunct="0">
        <a:spcBef>
          <a:spcPct val="0"/>
        </a:spcBef>
        <a:spcAft>
          <a:spcPct val="0"/>
        </a:spcAft>
        <a:defRPr sz="4400">
          <a:solidFill>
            <a:schemeClr val="tx1"/>
          </a:solidFill>
          <a:latin typeface="Calibri" pitchFamily="-107" charset="0"/>
        </a:defRPr>
      </a:lvl3pPr>
      <a:lvl4pPr algn="ctr" rtl="0" eaLnBrk="0" fontAlgn="base" hangingPunct="0">
        <a:spcBef>
          <a:spcPct val="0"/>
        </a:spcBef>
        <a:spcAft>
          <a:spcPct val="0"/>
        </a:spcAft>
        <a:defRPr sz="4400">
          <a:solidFill>
            <a:schemeClr val="tx1"/>
          </a:solidFill>
          <a:latin typeface="Calibri" pitchFamily="-107" charset="0"/>
        </a:defRPr>
      </a:lvl4pPr>
      <a:lvl5pPr algn="ctr" rtl="0" eaLnBrk="0" fontAlgn="base" hangingPunct="0">
        <a:spcBef>
          <a:spcPct val="0"/>
        </a:spcBef>
        <a:spcAft>
          <a:spcPct val="0"/>
        </a:spcAft>
        <a:defRPr sz="44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slide" Target="slide4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slide" Target="slide45.xml"/><Relationship Id="rId4" Type="http://schemas.openxmlformats.org/officeDocument/2006/relationships/slide" Target="slide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slide" Target="slide4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slide" Target="slide44.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slide" Target="slide10.xml"/></Relationships>
</file>

<file path=ppt/slides/_rels/slide4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idx="4294967295"/>
          </p:nvPr>
        </p:nvSpPr>
        <p:spPr/>
        <p:txBody>
          <a:bodyPr/>
          <a:lstStyle/>
          <a:p>
            <a:r>
              <a:rPr lang="en-IN" dirty="0"/>
              <a:t> </a:t>
            </a:r>
          </a:p>
        </p:txBody>
      </p:sp>
      <p:pic>
        <p:nvPicPr>
          <p:cNvPr id="6" name="Picture 5" descr="Book cover image.">
            <a:extLst>
              <a:ext uri="{FF2B5EF4-FFF2-40B4-BE49-F238E27FC236}">
                <a16:creationId xmlns:a16="http://schemas.microsoft.com/office/drawing/2014/main" id="{D1B6A90D-CFAB-4F98-A90C-2A60F21D4BB0}"/>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286000" y="285750"/>
            <a:ext cx="4958390" cy="641440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ea typeface="ＭＳ Ｐゴシック" panose="020B0600070205080204" pitchFamily="34" charset="-128"/>
              </a:rPr>
              <a:t>The Budget Time Frame</a:t>
            </a:r>
            <a:endParaRPr lang="en-US" altLang="en-US" dirty="0"/>
          </a:p>
        </p:txBody>
      </p:sp>
      <p:pic>
        <p:nvPicPr>
          <p:cNvPr id="6" name="Picture 5" descr="Two timelines for budget time frames: single-period budget (full year by month) and rolling budget (full year by quarter).">
            <a:extLst>
              <a:ext uri="{FF2B5EF4-FFF2-40B4-BE49-F238E27FC236}">
                <a16:creationId xmlns:a16="http://schemas.microsoft.com/office/drawing/2014/main" id="{9611D47E-1310-44D7-9096-03334371C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1014" y="1828800"/>
            <a:ext cx="5434372" cy="3610394"/>
          </a:xfrm>
          <a:prstGeom prst="rect">
            <a:avLst/>
          </a:prstGeom>
        </p:spPr>
      </p:pic>
      <p:sp>
        <p:nvSpPr>
          <p:cNvPr id="5" name="Content Placeholder 6"/>
          <p:cNvSpPr>
            <a:spLocks noGrp="1"/>
          </p:cNvSpPr>
          <p:nvPr>
            <p:ph idx="15"/>
          </p:nvPr>
        </p:nvSpPr>
        <p:spPr>
          <a:xfrm>
            <a:off x="3429000" y="5884068"/>
            <a:ext cx="2438400" cy="271463"/>
          </a:xfrm>
        </p:spPr>
        <p:txBody>
          <a:bodyPr/>
          <a:lstStyle/>
          <a:p>
            <a:pPr marL="0" indent="0">
              <a:buNone/>
            </a:pPr>
            <a:r>
              <a:rPr lang="en-US" sz="900" dirty="0">
                <a:hlinkClick r:id="rId4" action="ppaction://hlinksldjump"/>
              </a:rPr>
              <a:t>Access the text alternative for slide images.</a:t>
            </a:r>
            <a:endParaRPr lang="en-IN" sz="900" dirty="0">
              <a:hlinkClick r:id="rId4" action="ppaction://hlinksldjump"/>
            </a:endParaRPr>
          </a:p>
        </p:txBody>
      </p:sp>
      <p:sp>
        <p:nvSpPr>
          <p:cNvPr id="16" name="Content Placeholder 7"/>
          <p:cNvSpPr>
            <a:spLocks noGrp="1"/>
          </p:cNvSpPr>
          <p:nvPr>
            <p:ph idx="16"/>
          </p:nvPr>
        </p:nvSpPr>
        <p:spPr>
          <a:xfrm>
            <a:off x="457200" y="6248400"/>
            <a:ext cx="7315200" cy="228600"/>
          </a:xfrm>
        </p:spPr>
        <p:txBody>
          <a:bodyPr/>
          <a:lstStyle/>
          <a:p>
            <a:pPr marL="0" indent="0" eaLnBrk="1" hangingPunct="1">
              <a:buNone/>
              <a:defRPr/>
            </a:pPr>
            <a:r>
              <a:rPr lang="en-US" altLang="en-US" sz="1100" b="1" dirty="0">
                <a:latin typeface="Calibri" panose="020F0502020204030204" pitchFamily="34" charset="0"/>
              </a:rPr>
              <a:t>Learning Objective 14-3: </a:t>
            </a:r>
            <a:r>
              <a:rPr lang="en-US" sz="1100" b="1" dirty="0">
                <a:latin typeface="Calibri" panose="020F0502020204030204" pitchFamily="34" charset="0"/>
              </a:rPr>
              <a:t>Compare how alternative budget time frames can be used.</a:t>
            </a:r>
          </a:p>
        </p:txBody>
      </p:sp>
    </p:spTree>
    <p:extLst>
      <p:ext uri="{BB962C8B-B14F-4D97-AF65-F5344CB8AC3E}">
        <p14:creationId xmlns:p14="http://schemas.microsoft.com/office/powerpoint/2010/main" val="281020794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Budgeting Process </a:t>
            </a:r>
            <a:r>
              <a:rPr lang="en-US" altLang="en-US" sz="1000" b="0" dirty="0"/>
              <a:t>1</a:t>
            </a:r>
            <a:endParaRPr lang="en-IN" sz="1000" b="0" dirty="0"/>
          </a:p>
        </p:txBody>
      </p:sp>
      <p:sp>
        <p:nvSpPr>
          <p:cNvPr id="3" name="Content Placeholder 2"/>
          <p:cNvSpPr>
            <a:spLocks noGrp="1"/>
          </p:cNvSpPr>
          <p:nvPr>
            <p:ph idx="1"/>
          </p:nvPr>
        </p:nvSpPr>
        <p:spPr>
          <a:xfrm>
            <a:off x="457200" y="1481137"/>
            <a:ext cx="8229600" cy="1468055"/>
          </a:xfrm>
        </p:spPr>
        <p:txBody>
          <a:bodyPr/>
          <a:lstStyle/>
          <a:p>
            <a:pPr marL="0" indent="0">
              <a:buNone/>
            </a:pPr>
            <a:r>
              <a:rPr lang="en-US" sz="2400" dirty="0"/>
              <a:t>The </a:t>
            </a:r>
            <a:r>
              <a:rPr lang="en-US" sz="2400" b="1" dirty="0"/>
              <a:t>operating budget</a:t>
            </a:r>
            <a:r>
              <a:rPr lang="en-US" sz="2400" dirty="0"/>
              <a:t>, sometimes called the </a:t>
            </a:r>
            <a:r>
              <a:rPr lang="en-US" sz="2400" b="1" dirty="0"/>
              <a:t>master budget</a:t>
            </a:r>
            <a:r>
              <a:rPr lang="en-US" sz="2400" dirty="0"/>
              <a:t>, is the operating plan expressed in financial terms; it is made up of a number of detailed budgets with commonsense dependencies that must be appreciated.</a:t>
            </a:r>
            <a:endParaRPr lang="en-US" sz="2400" u="sng" dirty="0"/>
          </a:p>
        </p:txBody>
      </p:sp>
      <p:pic>
        <p:nvPicPr>
          <p:cNvPr id="9" name="Picture 8" descr="Outline format listing detailed budgets in descending order.&#10;">
            <a:extLst>
              <a:ext uri="{FF2B5EF4-FFF2-40B4-BE49-F238E27FC236}">
                <a16:creationId xmlns:a16="http://schemas.microsoft.com/office/drawing/2014/main" id="{9C289206-1084-4247-8649-ECAF6E3B2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7807" y="3179379"/>
            <a:ext cx="3068386" cy="2439410"/>
          </a:xfrm>
          <a:prstGeom prst="rect">
            <a:avLst/>
          </a:prstGeom>
        </p:spPr>
      </p:pic>
      <p:sp>
        <p:nvSpPr>
          <p:cNvPr id="7" name="Content Placeholder 6"/>
          <p:cNvSpPr>
            <a:spLocks noGrp="1"/>
          </p:cNvSpPr>
          <p:nvPr>
            <p:ph idx="15"/>
          </p:nvPr>
        </p:nvSpPr>
        <p:spPr>
          <a:xfrm>
            <a:off x="3429000" y="5884068"/>
            <a:ext cx="2438400" cy="271463"/>
          </a:xfrm>
        </p:spPr>
        <p:txBody>
          <a:bodyPr/>
          <a:lstStyle/>
          <a:p>
            <a:pPr marL="0" indent="0">
              <a:buNone/>
            </a:pPr>
            <a:r>
              <a:rPr lang="en-US" sz="900" dirty="0">
                <a:hlinkClick r:id="rId4" action="ppaction://hlinksldjump"/>
              </a:rPr>
              <a:t>Access the text alternative for slide images.</a:t>
            </a:r>
            <a:endParaRPr lang="en-IN" sz="900" dirty="0">
              <a:hlinkClick r:id="rId5" action="ppaction://hlinksldjump"/>
            </a:endParaRPr>
          </a:p>
        </p:txBody>
      </p:sp>
      <p:sp>
        <p:nvSpPr>
          <p:cNvPr id="6" name="Content Placeholder 5"/>
          <p:cNvSpPr>
            <a:spLocks noGrp="1"/>
          </p:cNvSpPr>
          <p:nvPr>
            <p:ph idx="14"/>
          </p:nvPr>
        </p:nvSpPr>
        <p:spPr>
          <a:xfrm>
            <a:off x="457200" y="6248400"/>
            <a:ext cx="7391400" cy="304800"/>
          </a:xfrm>
        </p:spPr>
        <p:txBody>
          <a:bodyPr/>
          <a:lstStyle/>
          <a:p>
            <a:pPr marL="0" indent="0">
              <a:buNone/>
            </a:pPr>
            <a:r>
              <a:rPr lang="en-US" altLang="en-US" sz="1100" b="1" dirty="0">
                <a:latin typeface="Calibri" panose="020F0502020204030204" pitchFamily="34" charset="0"/>
              </a:rPr>
              <a:t>Learning Objective 14-4: Demonstrate the impact of the sales forecast (or revenue budget) on the overall operating budget.</a:t>
            </a:r>
          </a:p>
        </p:txBody>
      </p:sp>
    </p:spTree>
    <p:extLst>
      <p:ext uri="{BB962C8B-B14F-4D97-AF65-F5344CB8AC3E}">
        <p14:creationId xmlns:p14="http://schemas.microsoft.com/office/powerpoint/2010/main" val="2606545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1143000"/>
          </a:xfrm>
        </p:spPr>
        <p:txBody>
          <a:bodyPr/>
          <a:lstStyle/>
          <a:p>
            <a:r>
              <a:rPr lang="en-US" altLang="en-US" dirty="0"/>
              <a:t>Sales Forecast on Operating Budgets</a:t>
            </a:r>
          </a:p>
        </p:txBody>
      </p:sp>
      <p:sp>
        <p:nvSpPr>
          <p:cNvPr id="2" name="Content Placeholder 1"/>
          <p:cNvSpPr>
            <a:spLocks noGrp="1"/>
          </p:cNvSpPr>
          <p:nvPr>
            <p:ph idx="1"/>
          </p:nvPr>
        </p:nvSpPr>
        <p:spPr>
          <a:xfrm>
            <a:off x="468429" y="1981200"/>
            <a:ext cx="8534400" cy="2209800"/>
          </a:xfrm>
        </p:spPr>
        <p:txBody>
          <a:bodyPr/>
          <a:lstStyle/>
          <a:p>
            <a:pPr marL="0" indent="0">
              <a:buNone/>
            </a:pPr>
            <a:r>
              <a:rPr lang="en-US" b="1" dirty="0"/>
              <a:t>Sales forecast </a:t>
            </a:r>
            <a:r>
              <a:rPr lang="en-US" dirty="0"/>
              <a:t>is the expected sales for future periods.</a:t>
            </a:r>
          </a:p>
          <a:p>
            <a:pPr marL="0" indent="0">
              <a:buNone/>
            </a:pPr>
            <a:r>
              <a:rPr lang="en-US" dirty="0"/>
              <a:t>Most challenging part of the budget to develop accurately.</a:t>
            </a:r>
          </a:p>
        </p:txBody>
      </p:sp>
      <p:sp>
        <p:nvSpPr>
          <p:cNvPr id="16" name="Content Placeholder 7"/>
          <p:cNvSpPr>
            <a:spLocks noGrp="1"/>
          </p:cNvSpPr>
          <p:nvPr>
            <p:ph idx="16"/>
          </p:nvPr>
        </p:nvSpPr>
        <p:spPr>
          <a:xfrm>
            <a:off x="457200" y="6324600"/>
            <a:ext cx="7543800" cy="228600"/>
          </a:xfrm>
        </p:spPr>
        <p:txBody>
          <a:bodyPr/>
          <a:lstStyle/>
          <a:p>
            <a:pPr marL="0" indent="0" eaLnBrk="1" hangingPunct="1">
              <a:buNone/>
              <a:defRPr/>
            </a:pPr>
            <a:r>
              <a:rPr lang="en-US" altLang="en-US" sz="1100" b="1" dirty="0">
                <a:latin typeface="+mj-lt"/>
              </a:rPr>
              <a:t>Learning Objective 14-4: Demonstrate the impact of the sales forecast (or revenue budget) on the overall operating budget.</a:t>
            </a:r>
          </a:p>
        </p:txBody>
      </p:sp>
    </p:spTree>
    <p:extLst>
      <p:ext uri="{BB962C8B-B14F-4D97-AF65-F5344CB8AC3E}">
        <p14:creationId xmlns:p14="http://schemas.microsoft.com/office/powerpoint/2010/main" val="306606856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ea typeface="ＭＳ Ｐゴシック" panose="020B0600070205080204" pitchFamily="34" charset="-128"/>
              </a:rPr>
              <a:t>Sales Budget</a:t>
            </a:r>
            <a:endParaRPr lang="en-US" altLang="en-US" dirty="0"/>
          </a:p>
        </p:txBody>
      </p:sp>
      <p:pic>
        <p:nvPicPr>
          <p:cNvPr id="6" name="Picture 5" descr="Illustration of what feeds into the sales budget, which is estimated unit sales and estimated unit price. What feeds into these are Analysis of economic and market conditions + Forecasts of customer needs provided by marketing personnel.&#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5347" y="1541174"/>
            <a:ext cx="6593306" cy="3775652"/>
          </a:xfrm>
          <a:prstGeom prst="rect">
            <a:avLst/>
          </a:prstGeom>
        </p:spPr>
      </p:pic>
      <p:sp>
        <p:nvSpPr>
          <p:cNvPr id="16" name="Content Placeholder 7"/>
          <p:cNvSpPr>
            <a:spLocks noGrp="1"/>
          </p:cNvSpPr>
          <p:nvPr>
            <p:ph idx="16"/>
          </p:nvPr>
        </p:nvSpPr>
        <p:spPr>
          <a:xfrm>
            <a:off x="457200" y="6286900"/>
            <a:ext cx="7391400" cy="228600"/>
          </a:xfrm>
        </p:spPr>
        <p:txBody>
          <a:bodyPr/>
          <a:lstStyle/>
          <a:p>
            <a:pPr marL="0" indent="0" eaLnBrk="1" hangingPunct="1">
              <a:buNone/>
              <a:defRPr/>
            </a:pPr>
            <a:r>
              <a:rPr lang="en-US" altLang="en-US" sz="1100" b="1" dirty="0">
                <a:latin typeface="+mj-lt"/>
              </a:rPr>
              <a:t>Learning Objective 14-4: Demonstrate the impact of the sales forecast (or revenue budget) on the overall operating budget.</a:t>
            </a:r>
          </a:p>
        </p:txBody>
      </p:sp>
    </p:spTree>
    <p:extLst>
      <p:ext uri="{BB962C8B-B14F-4D97-AF65-F5344CB8AC3E}">
        <p14:creationId xmlns:p14="http://schemas.microsoft.com/office/powerpoint/2010/main" val="65980728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ea typeface="ＭＳ Ｐゴシック" panose="020B0600070205080204" pitchFamily="34" charset="-128"/>
              </a:rPr>
              <a:t>The Budgeting Process </a:t>
            </a:r>
            <a:r>
              <a:rPr lang="en-US" altLang="en-US" sz="1000" b="0" dirty="0">
                <a:ea typeface="ＭＳ Ｐゴシック" panose="020B0600070205080204" pitchFamily="34" charset="-128"/>
              </a:rPr>
              <a:t>2</a:t>
            </a:r>
            <a:endParaRPr lang="en-US" altLang="en-US" sz="1000" b="0" dirty="0"/>
          </a:p>
        </p:txBody>
      </p:sp>
      <p:pic>
        <p:nvPicPr>
          <p:cNvPr id="8" name="Picture 7" descr="A flowchart of the development of an operating budget.">
            <a:extLst>
              <a:ext uri="{FF2B5EF4-FFF2-40B4-BE49-F238E27FC236}">
                <a16:creationId xmlns:a16="http://schemas.microsoft.com/office/drawing/2014/main" id="{AA22B721-FD18-47FF-9F58-A1C300FE98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524000"/>
            <a:ext cx="3327687" cy="4346448"/>
          </a:xfrm>
          <a:prstGeom prst="rect">
            <a:avLst/>
          </a:prstGeom>
        </p:spPr>
      </p:pic>
      <p:sp>
        <p:nvSpPr>
          <p:cNvPr id="5" name="Content Placeholder 6"/>
          <p:cNvSpPr>
            <a:spLocks noGrp="1"/>
          </p:cNvSpPr>
          <p:nvPr>
            <p:ph idx="15"/>
          </p:nvPr>
        </p:nvSpPr>
        <p:spPr>
          <a:xfrm>
            <a:off x="3429000" y="6053137"/>
            <a:ext cx="2438400" cy="271463"/>
          </a:xfrm>
        </p:spPr>
        <p:txBody>
          <a:bodyPr/>
          <a:lstStyle/>
          <a:p>
            <a:pPr marL="0" indent="0">
              <a:buNone/>
            </a:pPr>
            <a:r>
              <a:rPr lang="en-US" sz="900" dirty="0">
                <a:hlinkClick r:id="rId4" action="ppaction://hlinksldjump"/>
              </a:rPr>
              <a:t>Access the text alternative for slide images.</a:t>
            </a:r>
            <a:endParaRPr lang="en-IN" sz="900" dirty="0">
              <a:hlinkClick r:id="rId4" action="ppaction://hlinksldjump"/>
            </a:endParaRPr>
          </a:p>
        </p:txBody>
      </p:sp>
      <p:sp>
        <p:nvSpPr>
          <p:cNvPr id="16" name="Content Placeholder 7"/>
          <p:cNvSpPr>
            <a:spLocks noGrp="1"/>
          </p:cNvSpPr>
          <p:nvPr>
            <p:ph idx="16"/>
          </p:nvPr>
        </p:nvSpPr>
        <p:spPr>
          <a:xfrm>
            <a:off x="457200" y="6324600"/>
            <a:ext cx="7467600" cy="228600"/>
          </a:xfrm>
        </p:spPr>
        <p:txBody>
          <a:bodyPr/>
          <a:lstStyle/>
          <a:p>
            <a:pPr marL="0" indent="0" eaLnBrk="1" hangingPunct="1">
              <a:buNone/>
              <a:defRPr/>
            </a:pPr>
            <a:r>
              <a:rPr lang="en-US" altLang="en-US" sz="1100" b="1" dirty="0">
                <a:latin typeface="Calibri" panose="020F0502020204030204" pitchFamily="34" charset="0"/>
              </a:rPr>
              <a:t>Learning Objective 14-4: Demonstrate the impact of the sales forecast (or revenue budget) on the overall operating budget.</a:t>
            </a:r>
          </a:p>
        </p:txBody>
      </p:sp>
    </p:spTree>
    <p:extLst>
      <p:ext uri="{BB962C8B-B14F-4D97-AF65-F5344CB8AC3E}">
        <p14:creationId xmlns:p14="http://schemas.microsoft.com/office/powerpoint/2010/main" val="399602755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t>Preparing the Master Budget</a:t>
            </a:r>
          </a:p>
        </p:txBody>
      </p:sp>
      <p:sp>
        <p:nvSpPr>
          <p:cNvPr id="6" name="Content Placeholder 5"/>
          <p:cNvSpPr>
            <a:spLocks noGrp="1"/>
          </p:cNvSpPr>
          <p:nvPr>
            <p:ph idx="1"/>
          </p:nvPr>
        </p:nvSpPr>
        <p:spPr>
          <a:xfrm>
            <a:off x="457200" y="1481137"/>
            <a:ext cx="8229600" cy="1185863"/>
          </a:xfrm>
        </p:spPr>
        <p:txBody>
          <a:bodyPr/>
          <a:lstStyle/>
          <a:p>
            <a:pPr marL="0" indent="0">
              <a:buNone/>
            </a:pPr>
            <a:r>
              <a:rPr lang="en-US" sz="2400" b="1" dirty="0"/>
              <a:t>Jones Co. is preparing budgets for the quarter ending March 31 for its one product that sells for $25 per unit. Budgeted sales for the next four months are as follows:</a:t>
            </a:r>
          </a:p>
        </p:txBody>
      </p:sp>
      <p:sp>
        <p:nvSpPr>
          <p:cNvPr id="8" name="Content Placeholder 7"/>
          <p:cNvSpPr>
            <a:spLocks noGrp="1"/>
          </p:cNvSpPr>
          <p:nvPr>
            <p:ph idx="14"/>
          </p:nvPr>
        </p:nvSpPr>
        <p:spPr>
          <a:xfrm>
            <a:off x="1905000" y="2820997"/>
            <a:ext cx="4724400" cy="1644650"/>
          </a:xfrm>
        </p:spPr>
        <p:txBody>
          <a:bodyPr/>
          <a:lstStyle/>
          <a:p>
            <a:pPr marL="0" indent="0">
              <a:buNone/>
            </a:pPr>
            <a:r>
              <a:rPr lang="en-US" sz="2400" b="1" dirty="0">
                <a:solidFill>
                  <a:schemeClr val="accent1">
                    <a:lumMod val="75000"/>
                  </a:schemeClr>
                </a:solidFill>
              </a:rPr>
              <a:t>Jan 10,000 units @ $25 = $250,000</a:t>
            </a:r>
            <a:br>
              <a:rPr lang="en-US" sz="2400" b="1" dirty="0">
                <a:solidFill>
                  <a:schemeClr val="accent1">
                    <a:lumMod val="75000"/>
                  </a:schemeClr>
                </a:solidFill>
              </a:rPr>
            </a:br>
            <a:r>
              <a:rPr lang="en-US" sz="2400" b="1" dirty="0">
                <a:solidFill>
                  <a:schemeClr val="accent1">
                    <a:lumMod val="75000"/>
                  </a:schemeClr>
                </a:solidFill>
              </a:rPr>
              <a:t>Feb 12,000 units @ $25 = $300,000</a:t>
            </a:r>
            <a:br>
              <a:rPr lang="en-US" sz="2400" b="1" dirty="0">
                <a:solidFill>
                  <a:schemeClr val="accent1">
                    <a:lumMod val="75000"/>
                  </a:schemeClr>
                </a:solidFill>
              </a:rPr>
            </a:br>
            <a:r>
              <a:rPr lang="en-US" sz="2400" b="1" dirty="0">
                <a:solidFill>
                  <a:schemeClr val="accent1">
                    <a:lumMod val="75000"/>
                  </a:schemeClr>
                </a:solidFill>
              </a:rPr>
              <a:t>Mar 15,000 units @ $25 = $375,000</a:t>
            </a:r>
            <a:br>
              <a:rPr lang="en-US" sz="2400" b="1" dirty="0">
                <a:solidFill>
                  <a:schemeClr val="accent1">
                    <a:lumMod val="75000"/>
                  </a:schemeClr>
                </a:solidFill>
              </a:rPr>
            </a:br>
            <a:r>
              <a:rPr lang="en-US" sz="2400" b="1" dirty="0">
                <a:solidFill>
                  <a:schemeClr val="accent1">
                    <a:lumMod val="75000"/>
                  </a:schemeClr>
                </a:solidFill>
              </a:rPr>
              <a:t>Apr 11,000 units @ $25 = $275,000</a:t>
            </a:r>
            <a:endParaRPr lang="en-IN" sz="2400" dirty="0"/>
          </a:p>
        </p:txBody>
      </p:sp>
      <p:sp>
        <p:nvSpPr>
          <p:cNvPr id="10" name="Content Placeholder 9"/>
          <p:cNvSpPr>
            <a:spLocks noGrp="1"/>
          </p:cNvSpPr>
          <p:nvPr>
            <p:ph idx="16"/>
          </p:nvPr>
        </p:nvSpPr>
        <p:spPr>
          <a:xfrm>
            <a:off x="2362200" y="4465646"/>
            <a:ext cx="3505200" cy="580498"/>
          </a:xfrm>
        </p:spPr>
        <p:txBody>
          <a:bodyPr/>
          <a:lstStyle/>
          <a:p>
            <a:pPr marL="0" indent="0">
              <a:buNone/>
            </a:pPr>
            <a:r>
              <a:rPr lang="en-US" altLang="en-US" b="1" dirty="0">
                <a:solidFill>
                  <a:schemeClr val="accent1">
                    <a:lumMod val="75000"/>
                  </a:schemeClr>
                </a:solidFill>
              </a:rPr>
              <a:t>The Sales Budget</a:t>
            </a:r>
          </a:p>
        </p:txBody>
      </p:sp>
      <p:sp>
        <p:nvSpPr>
          <p:cNvPr id="7" name="Content Placeholder 6"/>
          <p:cNvSpPr>
            <a:spLocks noGrp="1"/>
          </p:cNvSpPr>
          <p:nvPr>
            <p:ph idx="13"/>
          </p:nvPr>
        </p:nvSpPr>
        <p:spPr>
          <a:xfrm>
            <a:off x="457200" y="5134902"/>
            <a:ext cx="8229600" cy="728663"/>
          </a:xfrm>
        </p:spPr>
        <p:txBody>
          <a:bodyPr/>
          <a:lstStyle/>
          <a:p>
            <a:pPr marL="0" indent="0">
              <a:buNone/>
            </a:pPr>
            <a:r>
              <a:rPr lang="en-US" altLang="en-US" sz="2400" b="1" dirty="0"/>
              <a:t>The April budget  is needed for computing inventory at the end of March.</a:t>
            </a:r>
          </a:p>
        </p:txBody>
      </p:sp>
      <p:sp>
        <p:nvSpPr>
          <p:cNvPr id="9" name="Content Placeholder 8"/>
          <p:cNvSpPr>
            <a:spLocks noGrp="1"/>
          </p:cNvSpPr>
          <p:nvPr>
            <p:ph idx="15"/>
          </p:nvPr>
        </p:nvSpPr>
        <p:spPr>
          <a:xfrm>
            <a:off x="457200" y="6255993"/>
            <a:ext cx="7543800" cy="296077"/>
          </a:xfrm>
        </p:spPr>
        <p:txBody>
          <a:bodyPr/>
          <a:lstStyle/>
          <a:p>
            <a:pPr marL="0" indent="0">
              <a:buNone/>
            </a:pPr>
            <a:r>
              <a:rPr lang="en-US" altLang="en-US" sz="1100" b="1" dirty="0">
                <a:latin typeface="Calibri" panose="020F0502020204030204" pitchFamily="34" charset="0"/>
              </a:rPr>
              <a:t>Learning Objective 14-4: Demonstrate the impact of the sales forecast (or revenue budget) on the overall operating budget.</a:t>
            </a:r>
          </a:p>
        </p:txBody>
      </p:sp>
    </p:spTree>
    <p:extLst>
      <p:ext uri="{BB962C8B-B14F-4D97-AF65-F5344CB8AC3E}">
        <p14:creationId xmlns:p14="http://schemas.microsoft.com/office/powerpoint/2010/main" val="5346815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458200" cy="869950"/>
          </a:xfrm>
        </p:spPr>
        <p:txBody>
          <a:bodyPr/>
          <a:lstStyle/>
          <a:p>
            <a:r>
              <a:rPr lang="en-US" dirty="0"/>
              <a:t>The Purchases/Production Budget </a:t>
            </a:r>
            <a:r>
              <a:rPr lang="en-US" sz="1000" b="0" dirty="0"/>
              <a:t>1</a:t>
            </a:r>
            <a:endParaRPr lang="en-US" altLang="en-US" sz="1000" b="0" dirty="0"/>
          </a:p>
        </p:txBody>
      </p:sp>
      <p:pic>
        <p:nvPicPr>
          <p:cNvPr id="9" name="Picture 8" descr="Table showing layout of solving for quantity of goods sold. It starts with beginning inventory and adds purchases (or production) to determine goods available for sale. This less ending inventory equals quantity of goods sold.">
            <a:extLst>
              <a:ext uri="{FF2B5EF4-FFF2-40B4-BE49-F238E27FC236}">
                <a16:creationId xmlns:a16="http://schemas.microsoft.com/office/drawing/2014/main" id="{A4B7C304-5A40-4CE6-BE72-406664C82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959" y="2318490"/>
            <a:ext cx="7112882" cy="2221019"/>
          </a:xfrm>
          <a:prstGeom prst="rect">
            <a:avLst/>
          </a:prstGeom>
        </p:spPr>
      </p:pic>
      <p:sp>
        <p:nvSpPr>
          <p:cNvPr id="8" name="Content Placeholder 7"/>
          <p:cNvSpPr>
            <a:spLocks noGrp="1"/>
          </p:cNvSpPr>
          <p:nvPr>
            <p:ph idx="16"/>
          </p:nvPr>
        </p:nvSpPr>
        <p:spPr>
          <a:xfrm>
            <a:off x="457200" y="6248400"/>
            <a:ext cx="7467600" cy="228600"/>
          </a:xfrm>
        </p:spPr>
        <p:txBody>
          <a:bodyPr/>
          <a:lstStyle/>
          <a:p>
            <a:pPr marL="0" indent="0" eaLnBrk="1" hangingPunct="1">
              <a:buNone/>
              <a:defRPr/>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74551867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458200" cy="869950"/>
          </a:xfrm>
        </p:spPr>
        <p:txBody>
          <a:bodyPr/>
          <a:lstStyle/>
          <a:p>
            <a:r>
              <a:rPr lang="en-US" dirty="0"/>
              <a:t>The Purchases/Production Budget </a:t>
            </a:r>
            <a:r>
              <a:rPr lang="en-US" sz="1000" b="0" dirty="0"/>
              <a:t>2</a:t>
            </a:r>
            <a:endParaRPr lang="en-US" altLang="en-US" sz="1000" b="0" dirty="0"/>
          </a:p>
        </p:txBody>
      </p:sp>
      <p:sp>
        <p:nvSpPr>
          <p:cNvPr id="4" name="Content Placeholder 3"/>
          <p:cNvSpPr>
            <a:spLocks noGrp="1"/>
          </p:cNvSpPr>
          <p:nvPr>
            <p:ph idx="1"/>
          </p:nvPr>
        </p:nvSpPr>
        <p:spPr>
          <a:xfrm>
            <a:off x="457200" y="1481137"/>
            <a:ext cx="8229600" cy="1338263"/>
          </a:xfrm>
        </p:spPr>
        <p:txBody>
          <a:bodyPr/>
          <a:lstStyle/>
          <a:p>
            <a:pPr marL="0" indent="0">
              <a:buNone/>
            </a:pPr>
            <a:r>
              <a:rPr lang="en-US" sz="2800" dirty="0">
                <a:latin typeface="Calibri" panose="020F0502020204030204" pitchFamily="34" charset="0"/>
              </a:rPr>
              <a:t>The model can be rearranged to permit calculation of the purchase or production quantity in a traditional equation format:</a:t>
            </a:r>
          </a:p>
        </p:txBody>
      </p:sp>
      <p:graphicFrame>
        <p:nvGraphicFramePr>
          <p:cNvPr id="5" name="Object 4"/>
          <p:cNvGraphicFramePr>
            <a:graphicFrameLocks noChangeAspect="1"/>
          </p:cNvGraphicFramePr>
          <p:nvPr>
            <p:extLst>
              <p:ext uri="{D42A27DB-BD31-4B8C-83A1-F6EECF244321}">
                <p14:modId xmlns:p14="http://schemas.microsoft.com/office/powerpoint/2010/main" val="3583282401"/>
              </p:ext>
            </p:extLst>
          </p:nvPr>
        </p:nvGraphicFramePr>
        <p:xfrm>
          <a:off x="814388" y="3513138"/>
          <a:ext cx="7516812" cy="1323975"/>
        </p:xfrm>
        <a:graphic>
          <a:graphicData uri="http://schemas.openxmlformats.org/presentationml/2006/ole">
            <mc:AlternateContent xmlns:mc="http://schemas.openxmlformats.org/markup-compatibility/2006">
              <mc:Choice xmlns:v="urn:schemas-microsoft-com:vml" Requires="v">
                <p:oleObj spid="_x0000_s86135" name="Equation" r:id="rId4" imgW="3390840" imgH="596880" progId="Equation.DSMT4">
                  <p:embed/>
                </p:oleObj>
              </mc:Choice>
              <mc:Fallback>
                <p:oleObj name="Equation" r:id="rId4" imgW="3390840" imgH="596880" progId="Equation.DSMT4">
                  <p:embed/>
                  <p:pic>
                    <p:nvPicPr>
                      <p:cNvPr id="0" name=""/>
                      <p:cNvPicPr/>
                      <p:nvPr/>
                    </p:nvPicPr>
                    <p:blipFill>
                      <a:blip r:embed="rId5"/>
                      <a:stretch>
                        <a:fillRect/>
                      </a:stretch>
                    </p:blipFill>
                    <p:spPr>
                      <a:xfrm>
                        <a:off x="814388" y="3513138"/>
                        <a:ext cx="7516812" cy="1323975"/>
                      </a:xfrm>
                      <a:prstGeom prst="rect">
                        <a:avLst/>
                      </a:prstGeom>
                    </p:spPr>
                  </p:pic>
                </p:oleObj>
              </mc:Fallback>
            </mc:AlternateContent>
          </a:graphicData>
        </a:graphic>
      </p:graphicFrame>
      <p:sp>
        <p:nvSpPr>
          <p:cNvPr id="8" name="Content Placeholder 7"/>
          <p:cNvSpPr>
            <a:spLocks noGrp="1"/>
          </p:cNvSpPr>
          <p:nvPr>
            <p:ph idx="16"/>
          </p:nvPr>
        </p:nvSpPr>
        <p:spPr>
          <a:xfrm>
            <a:off x="457200" y="6248400"/>
            <a:ext cx="7467600" cy="228600"/>
          </a:xfrm>
        </p:spPr>
        <p:txBody>
          <a:bodyPr/>
          <a:lstStyle/>
          <a:p>
            <a:pPr marL="0" indent="0" eaLnBrk="1" hangingPunct="1">
              <a:buNone/>
              <a:defRPr/>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86433640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3600" dirty="0"/>
              <a:t>Production Budget and Raw Materials Purchases Budget Illustration </a:t>
            </a:r>
            <a:r>
              <a:rPr lang="en-US" sz="1000" b="0" dirty="0"/>
              <a:t>1</a:t>
            </a:r>
            <a:endParaRPr lang="en-US" altLang="en-US" sz="1000" b="0" dirty="0"/>
          </a:p>
        </p:txBody>
      </p:sp>
      <p:sp>
        <p:nvSpPr>
          <p:cNvPr id="11" name="Content Placeholder 10"/>
          <p:cNvSpPr>
            <a:spLocks noGrp="1"/>
          </p:cNvSpPr>
          <p:nvPr>
            <p:ph idx="1"/>
          </p:nvPr>
        </p:nvSpPr>
        <p:spPr>
          <a:xfrm>
            <a:off x="457200" y="1481137"/>
            <a:ext cx="8229600" cy="500063"/>
          </a:xfrm>
        </p:spPr>
        <p:txBody>
          <a:bodyPr/>
          <a:lstStyle/>
          <a:p>
            <a:pPr marL="0" indent="0">
              <a:buNone/>
            </a:pPr>
            <a:r>
              <a:rPr lang="en-US" sz="2800" dirty="0"/>
              <a:t>Assumptions: </a:t>
            </a:r>
          </a:p>
        </p:txBody>
      </p:sp>
      <p:sp>
        <p:nvSpPr>
          <p:cNvPr id="5" name="Content Placeholder 4"/>
          <p:cNvSpPr>
            <a:spLocks noGrp="1"/>
          </p:cNvSpPr>
          <p:nvPr>
            <p:ph idx="13"/>
          </p:nvPr>
        </p:nvSpPr>
        <p:spPr>
          <a:xfrm>
            <a:off x="457200" y="2074069"/>
            <a:ext cx="8229600" cy="1888332"/>
          </a:xfrm>
        </p:spPr>
        <p:txBody>
          <a:bodyPr/>
          <a:lstStyle/>
          <a:p>
            <a:pPr marL="0" lvl="1" indent="0">
              <a:buNone/>
            </a:pPr>
            <a:r>
              <a:rPr lang="en-US" sz="2400" dirty="0"/>
              <a:t>Sales forecast in units per month:</a:t>
            </a:r>
          </a:p>
          <a:p>
            <a:pPr marL="0" lvl="2" indent="0">
              <a:buNone/>
            </a:pPr>
            <a:r>
              <a:rPr lang="en-US" sz="2000" dirty="0"/>
              <a:t>January 		10,000 units </a:t>
            </a:r>
          </a:p>
          <a:p>
            <a:pPr marL="0" lvl="2" indent="0">
              <a:buNone/>
            </a:pPr>
            <a:r>
              <a:rPr lang="en-US" sz="2000" dirty="0"/>
              <a:t>February 	12,000 units</a:t>
            </a:r>
          </a:p>
          <a:p>
            <a:pPr marL="0" lvl="2" indent="0">
              <a:buNone/>
            </a:pPr>
            <a:r>
              <a:rPr lang="en-US" sz="2000" dirty="0"/>
              <a:t>March 		15,000 units</a:t>
            </a:r>
          </a:p>
          <a:p>
            <a:pPr marL="0" lvl="2" indent="0">
              <a:buNone/>
            </a:pPr>
            <a:r>
              <a:rPr lang="en-US" sz="2000" dirty="0"/>
              <a:t>April 		11,000 units</a:t>
            </a:r>
            <a:endParaRPr lang="en-IN" dirty="0"/>
          </a:p>
        </p:txBody>
      </p:sp>
      <p:sp>
        <p:nvSpPr>
          <p:cNvPr id="6" name="Content Placeholder 5"/>
          <p:cNvSpPr>
            <a:spLocks noGrp="1"/>
          </p:cNvSpPr>
          <p:nvPr>
            <p:ph idx="13"/>
          </p:nvPr>
        </p:nvSpPr>
        <p:spPr>
          <a:xfrm>
            <a:off x="457200" y="4055270"/>
            <a:ext cx="8229600" cy="1447349"/>
          </a:xfrm>
        </p:spPr>
        <p:txBody>
          <a:bodyPr/>
          <a:lstStyle/>
          <a:p>
            <a:pPr marL="0" lvl="1" indent="0">
              <a:buNone/>
            </a:pPr>
            <a:r>
              <a:rPr lang="en-US" sz="2400" dirty="0"/>
              <a:t>Inventory policy:</a:t>
            </a:r>
          </a:p>
          <a:p>
            <a:pPr marL="0" lvl="2" indent="0">
              <a:buNone/>
            </a:pPr>
            <a:r>
              <a:rPr lang="en-US" sz="2000" dirty="0"/>
              <a:t>Finished goods ending inventory should equal 1.4 times the subsequent month’s forecasted sales. Raw materials ending inventory should equal 50 percent of the subsequent month’s budgeted raw material usage.</a:t>
            </a:r>
          </a:p>
        </p:txBody>
      </p:sp>
      <p:sp>
        <p:nvSpPr>
          <p:cNvPr id="10" name="Content Placeholder 9"/>
          <p:cNvSpPr>
            <a:spLocks noGrp="1"/>
          </p:cNvSpPr>
          <p:nvPr>
            <p:ph idx="13"/>
          </p:nvPr>
        </p:nvSpPr>
        <p:spPr>
          <a:xfrm>
            <a:off x="457200" y="5502619"/>
            <a:ext cx="8229600" cy="728663"/>
          </a:xfrm>
        </p:spPr>
        <p:txBody>
          <a:bodyPr/>
          <a:lstStyle/>
          <a:p>
            <a:pPr marL="0" lvl="1" indent="0">
              <a:buNone/>
            </a:pPr>
            <a:r>
              <a:rPr lang="en-US" sz="2400" dirty="0"/>
              <a:t>Three pounds of raw materials are required for each unit of finished product.</a:t>
            </a:r>
          </a:p>
        </p:txBody>
      </p:sp>
      <p:sp>
        <p:nvSpPr>
          <p:cNvPr id="8" name="Content Placeholder 7"/>
          <p:cNvSpPr>
            <a:spLocks noGrp="1"/>
          </p:cNvSpPr>
          <p:nvPr>
            <p:ph idx="16"/>
          </p:nvPr>
        </p:nvSpPr>
        <p:spPr>
          <a:xfrm>
            <a:off x="457200" y="6286900"/>
            <a:ext cx="7467600" cy="228600"/>
          </a:xfrm>
        </p:spPr>
        <p:txBody>
          <a:bodyPr/>
          <a:lstStyle/>
          <a:p>
            <a:pPr marL="0" indent="0" eaLnBrk="1" hangingPunct="1">
              <a:buNone/>
              <a:defRPr/>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378585269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066800"/>
          </a:xfrm>
        </p:spPr>
        <p:txBody>
          <a:bodyPr/>
          <a:lstStyle/>
          <a:p>
            <a:r>
              <a:rPr lang="en-US" sz="3600" dirty="0"/>
              <a:t>Production Budget and Raw Materials Purchases Budget Illustration </a:t>
            </a:r>
            <a:r>
              <a:rPr lang="en-US" sz="1000" b="0" dirty="0"/>
              <a:t>2</a:t>
            </a:r>
            <a:endParaRPr lang="en-US" altLang="en-US" sz="1000" b="0" dirty="0"/>
          </a:p>
        </p:txBody>
      </p:sp>
      <p:sp>
        <p:nvSpPr>
          <p:cNvPr id="3" name="Content Placeholder 2"/>
          <p:cNvSpPr>
            <a:spLocks noGrp="1"/>
          </p:cNvSpPr>
          <p:nvPr>
            <p:ph idx="1"/>
          </p:nvPr>
        </p:nvSpPr>
        <p:spPr>
          <a:xfrm>
            <a:off x="457200" y="1637186"/>
            <a:ext cx="8229600" cy="576263"/>
          </a:xfrm>
        </p:spPr>
        <p:txBody>
          <a:bodyPr/>
          <a:lstStyle/>
          <a:p>
            <a:pPr marL="0" indent="0">
              <a:buNone/>
            </a:pPr>
            <a:r>
              <a:rPr lang="en-US" dirty="0"/>
              <a:t>Production budget calculations.</a:t>
            </a:r>
          </a:p>
        </p:txBody>
      </p:sp>
      <p:pic>
        <p:nvPicPr>
          <p:cNvPr id="10" name="Picture 9" descr="Section 2, production budget calculations, is reproduced from Exhibit 14-5 from page 531 of the textbook.">
            <a:extLst>
              <a:ext uri="{FF2B5EF4-FFF2-40B4-BE49-F238E27FC236}">
                <a16:creationId xmlns:a16="http://schemas.microsoft.com/office/drawing/2014/main" id="{CF6578B7-5B29-49E2-A0AE-5B991BE3C44B}"/>
              </a:ext>
            </a:extLst>
          </p:cNvPr>
          <p:cNvPicPr>
            <a:picLocks noChangeAspect="1"/>
          </p:cNvPicPr>
          <p:nvPr/>
        </p:nvPicPr>
        <p:blipFill rotWithShape="1">
          <a:blip r:embed="rId3">
            <a:extLst>
              <a:ext uri="{28A0092B-C50C-407E-A947-70E740481C1C}">
                <a14:useLocalDpi xmlns:a14="http://schemas.microsoft.com/office/drawing/2010/main" val="0"/>
              </a:ext>
            </a:extLst>
          </a:blip>
          <a:srcRect t="5765"/>
          <a:stretch/>
        </p:blipFill>
        <p:spPr>
          <a:xfrm>
            <a:off x="1453619" y="2580102"/>
            <a:ext cx="6541562" cy="2880860"/>
          </a:xfrm>
          <a:prstGeom prst="rect">
            <a:avLst/>
          </a:prstGeom>
        </p:spPr>
      </p:pic>
      <p:sp>
        <p:nvSpPr>
          <p:cNvPr id="8" name="Content Placeholder 7"/>
          <p:cNvSpPr>
            <a:spLocks noGrp="1"/>
          </p:cNvSpPr>
          <p:nvPr>
            <p:ph idx="16"/>
          </p:nvPr>
        </p:nvSpPr>
        <p:spPr>
          <a:xfrm>
            <a:off x="457200" y="6248400"/>
            <a:ext cx="7467600" cy="228600"/>
          </a:xfrm>
        </p:spPr>
        <p:txBody>
          <a:bodyPr/>
          <a:lstStyle/>
          <a:p>
            <a:pPr marL="0" indent="0" eaLnBrk="1" hangingPunct="1">
              <a:buNone/>
              <a:defRPr/>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109105664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685800"/>
            <a:ext cx="7772400" cy="1470025"/>
          </a:xfrm>
        </p:spPr>
        <p:txBody>
          <a:bodyPr/>
          <a:lstStyle/>
          <a:p>
            <a:r>
              <a:rPr lang="en-US" altLang="en-US" b="1" dirty="0"/>
              <a:t>Accounting: What the Numbers Mean</a:t>
            </a:r>
            <a:endParaRPr lang="en-IN" dirty="0"/>
          </a:p>
        </p:txBody>
      </p:sp>
      <p:sp>
        <p:nvSpPr>
          <p:cNvPr id="6" name="Subtitle 5"/>
          <p:cNvSpPr>
            <a:spLocks noGrp="1"/>
          </p:cNvSpPr>
          <p:nvPr>
            <p:ph type="subTitle" idx="1"/>
          </p:nvPr>
        </p:nvSpPr>
        <p:spPr>
          <a:xfrm>
            <a:off x="1371600" y="2441574"/>
            <a:ext cx="6400800" cy="704852"/>
          </a:xfrm>
        </p:spPr>
        <p:txBody>
          <a:bodyPr/>
          <a:lstStyle/>
          <a:p>
            <a:pPr algn="l"/>
            <a:r>
              <a:rPr lang="en-US" altLang="en-US" sz="3600" b="1" dirty="0">
                <a:solidFill>
                  <a:schemeClr val="tx1"/>
                </a:solidFill>
              </a:rPr>
              <a:t>CHAPTER 14: </a:t>
            </a:r>
            <a:r>
              <a:rPr lang="en-US" sz="3600" b="1" i="1" dirty="0">
                <a:solidFill>
                  <a:schemeClr val="tx1"/>
                </a:solidFill>
                <a:latin typeface="Calibri" panose="020F0502020204030204" pitchFamily="34" charset="0"/>
              </a:rPr>
              <a:t>Cost Planning</a:t>
            </a:r>
            <a:endParaRPr lang="en-IN" sz="3600" dirty="0">
              <a:solidFill>
                <a:schemeClr val="tx1"/>
              </a:solidFill>
            </a:endParaRPr>
          </a:p>
        </p:txBody>
      </p:sp>
      <p:sp>
        <p:nvSpPr>
          <p:cNvPr id="8" name="Content Placeholder 7"/>
          <p:cNvSpPr>
            <a:spLocks noGrp="1"/>
          </p:cNvSpPr>
          <p:nvPr>
            <p:ph sz="quarter" idx="11"/>
          </p:nvPr>
        </p:nvSpPr>
        <p:spPr>
          <a:xfrm>
            <a:off x="1066800" y="4422775"/>
            <a:ext cx="7391400" cy="987425"/>
          </a:xfrm>
        </p:spPr>
        <p:txBody>
          <a:bodyPr/>
          <a:lstStyle/>
          <a:p>
            <a:pPr marL="0" indent="0" eaLnBrk="1" hangingPunct="1">
              <a:buNone/>
            </a:pPr>
            <a:r>
              <a:rPr lang="en-US" altLang="en-US" sz="2800" b="1" dirty="0">
                <a:solidFill>
                  <a:srgbClr val="002060"/>
                </a:solidFill>
              </a:rPr>
              <a:t>Marshall, McManus, and Viele</a:t>
            </a:r>
          </a:p>
          <a:p>
            <a:pPr marL="0" indent="0" eaLnBrk="1" hangingPunct="1">
              <a:buNone/>
            </a:pPr>
            <a:r>
              <a:rPr lang="en-US" altLang="en-US" sz="2800" b="1" dirty="0">
                <a:solidFill>
                  <a:srgbClr val="002060"/>
                </a:solidFill>
              </a:rPr>
              <a:t>12th Edition</a:t>
            </a:r>
          </a:p>
        </p:txBody>
      </p:sp>
      <p:sp>
        <p:nvSpPr>
          <p:cNvPr id="7" name="Content Placeholder 6"/>
          <p:cNvSpPr>
            <a:spLocks noGrp="1"/>
          </p:cNvSpPr>
          <p:nvPr>
            <p:ph sz="quarter" idx="10"/>
          </p:nvPr>
        </p:nvSpPr>
        <p:spPr>
          <a:xfrm>
            <a:off x="609600" y="6400800"/>
            <a:ext cx="7467600" cy="381000"/>
          </a:xfrm>
        </p:spPr>
        <p:txBody>
          <a:bodyPr/>
          <a:lstStyle/>
          <a:p>
            <a:pPr marL="0" indent="0">
              <a:buNone/>
            </a:pPr>
            <a:r>
              <a:rPr lang="en-IN" sz="900" dirty="0"/>
              <a:t>©2020 McGraw-Hill Education. All rights reserved. Authorized only for instructor use in the classroom. No reproduction or further distribution permitted without the prior written consent of McGraw-Hill Education.</a:t>
            </a:r>
            <a:endParaRPr lang="en-US" sz="900" i="1" dirty="0"/>
          </a:p>
        </p:txBody>
      </p:sp>
    </p:spTree>
    <p:extLst>
      <p:ext uri="{BB962C8B-B14F-4D97-AF65-F5344CB8AC3E}">
        <p14:creationId xmlns:p14="http://schemas.microsoft.com/office/powerpoint/2010/main" val="2234508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381000"/>
            <a:ext cx="8229600" cy="990600"/>
          </a:xfrm>
        </p:spPr>
        <p:txBody>
          <a:bodyPr/>
          <a:lstStyle/>
          <a:p>
            <a:r>
              <a:rPr lang="en-US" sz="3600" dirty="0"/>
              <a:t>Production Budget and Raw Materials Purchases Budget Illustration </a:t>
            </a:r>
            <a:r>
              <a:rPr lang="en-US" sz="1000" b="0" dirty="0"/>
              <a:t>3</a:t>
            </a:r>
            <a:endParaRPr lang="en-US" altLang="en-US" sz="1000" b="0" dirty="0"/>
          </a:p>
        </p:txBody>
      </p:sp>
      <p:sp>
        <p:nvSpPr>
          <p:cNvPr id="2" name="Content Placeholder 1"/>
          <p:cNvSpPr>
            <a:spLocks noGrp="1"/>
          </p:cNvSpPr>
          <p:nvPr>
            <p:ph idx="14"/>
          </p:nvPr>
        </p:nvSpPr>
        <p:spPr>
          <a:xfrm>
            <a:off x="457200" y="1752600"/>
            <a:ext cx="8229600" cy="728663"/>
          </a:xfrm>
        </p:spPr>
        <p:txBody>
          <a:bodyPr/>
          <a:lstStyle/>
          <a:p>
            <a:pPr marL="0" indent="0">
              <a:buNone/>
            </a:pPr>
            <a:r>
              <a:rPr lang="en-US" dirty="0"/>
              <a:t>Raw materials purchases budget calculations.</a:t>
            </a:r>
          </a:p>
        </p:txBody>
      </p:sp>
      <p:pic>
        <p:nvPicPr>
          <p:cNvPr id="11" name="Picture 10" descr="Section 3, raw materials purchases budget calculations, is reproduced from Exhibit 14-5 from page 531 of the textbook.">
            <a:extLst>
              <a:ext uri="{FF2B5EF4-FFF2-40B4-BE49-F238E27FC236}">
                <a16:creationId xmlns:a16="http://schemas.microsoft.com/office/drawing/2014/main" id="{AD1C8A68-B9B2-4E73-ACE0-28EFC7157EA7}"/>
              </a:ext>
            </a:extLst>
          </p:cNvPr>
          <p:cNvPicPr>
            <a:picLocks noChangeAspect="1"/>
          </p:cNvPicPr>
          <p:nvPr/>
        </p:nvPicPr>
        <p:blipFill rotWithShape="1">
          <a:blip r:embed="rId3">
            <a:extLst>
              <a:ext uri="{28A0092B-C50C-407E-A947-70E740481C1C}">
                <a14:useLocalDpi xmlns:a14="http://schemas.microsoft.com/office/drawing/2010/main" val="0"/>
              </a:ext>
            </a:extLst>
          </a:blip>
          <a:srcRect t="4434" b="17337"/>
          <a:stretch/>
        </p:blipFill>
        <p:spPr>
          <a:xfrm>
            <a:off x="1704308" y="2705111"/>
            <a:ext cx="6040187" cy="2740795"/>
          </a:xfrm>
          <a:prstGeom prst="rect">
            <a:avLst/>
          </a:prstGeom>
        </p:spPr>
      </p:pic>
      <p:sp>
        <p:nvSpPr>
          <p:cNvPr id="8" name="Content Placeholder 7"/>
          <p:cNvSpPr>
            <a:spLocks noGrp="1"/>
          </p:cNvSpPr>
          <p:nvPr>
            <p:ph idx="13"/>
          </p:nvPr>
        </p:nvSpPr>
        <p:spPr>
          <a:xfrm>
            <a:off x="457200" y="6281737"/>
            <a:ext cx="7924800" cy="271463"/>
          </a:xfrm>
        </p:spPr>
        <p:txBody>
          <a:bodyPr/>
          <a:lstStyle/>
          <a:p>
            <a:pPr marL="0" indent="0">
              <a:buNone/>
              <a:defRPr/>
            </a:pPr>
            <a:r>
              <a:rPr lang="en-US" altLang="en-US" sz="1100" b="1" dirty="0"/>
              <a:t>Learning Objective 3-7:</a:t>
            </a:r>
            <a:r>
              <a:rPr lang="en-US" sz="1100" dirty="0">
                <a:solidFill>
                  <a:schemeClr val="bg2">
                    <a:lumMod val="50000"/>
                  </a:schemeClr>
                </a:solidFill>
              </a:rPr>
              <a:t> </a:t>
            </a:r>
            <a:r>
              <a:rPr lang="en-US" altLang="en-US" sz="1100" b="1" dirty="0"/>
              <a:t>Generalize about how trend analysis can be used most effectively.</a:t>
            </a:r>
          </a:p>
        </p:txBody>
      </p:sp>
    </p:spTree>
    <p:extLst>
      <p:ext uri="{BB962C8B-B14F-4D97-AF65-F5344CB8AC3E}">
        <p14:creationId xmlns:p14="http://schemas.microsoft.com/office/powerpoint/2010/main" val="357335797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0999"/>
            <a:ext cx="8229600" cy="1220453"/>
          </a:xfrm>
        </p:spPr>
        <p:txBody>
          <a:bodyPr/>
          <a:lstStyle/>
          <a:p>
            <a:r>
              <a:rPr lang="en-US" dirty="0"/>
              <a:t>Budgeted Purchases Using the Gross Profit Ratio </a:t>
            </a:r>
            <a:r>
              <a:rPr lang="en-US" sz="1000" b="0" dirty="0"/>
              <a:t>1</a:t>
            </a:r>
            <a:endParaRPr lang="en-IN" sz="1000" b="0" dirty="0"/>
          </a:p>
        </p:txBody>
      </p:sp>
      <p:sp>
        <p:nvSpPr>
          <p:cNvPr id="3" name="Content Placeholder 2"/>
          <p:cNvSpPr>
            <a:spLocks noGrp="1"/>
          </p:cNvSpPr>
          <p:nvPr>
            <p:ph idx="1"/>
          </p:nvPr>
        </p:nvSpPr>
        <p:spPr>
          <a:xfrm>
            <a:off x="457200" y="1759105"/>
            <a:ext cx="8229600" cy="2481263"/>
          </a:xfrm>
        </p:spPr>
        <p:txBody>
          <a:bodyPr/>
          <a:lstStyle/>
          <a:p>
            <a:pPr marL="0" indent="0">
              <a:buNone/>
            </a:pPr>
            <a:r>
              <a:rPr lang="en-US" dirty="0"/>
              <a:t>Assumptions:</a:t>
            </a:r>
          </a:p>
          <a:p>
            <a:pPr marL="0" lvl="1" indent="0">
              <a:buNone/>
            </a:pPr>
            <a:r>
              <a:rPr lang="en-US" dirty="0"/>
              <a:t>Sales forecast as shown in the next slide.</a:t>
            </a:r>
          </a:p>
          <a:p>
            <a:pPr marL="0" lvl="1" indent="0">
              <a:buNone/>
            </a:pPr>
            <a:r>
              <a:rPr lang="en-US" dirty="0"/>
              <a:t>Gross profit ratio budgeted at 30 percent.</a:t>
            </a:r>
          </a:p>
          <a:p>
            <a:pPr marL="0" lvl="1" indent="0">
              <a:buNone/>
            </a:pPr>
            <a:r>
              <a:rPr lang="en-US" dirty="0"/>
              <a:t>Ending inventory estimated to be 80 percent of next month’s cost of goods sold.</a:t>
            </a:r>
          </a:p>
        </p:txBody>
      </p:sp>
      <p:sp>
        <p:nvSpPr>
          <p:cNvPr id="5" name="Content Placeholder 4"/>
          <p:cNvSpPr>
            <a:spLocks noGrp="1"/>
          </p:cNvSpPr>
          <p:nvPr>
            <p:ph idx="13"/>
          </p:nvPr>
        </p:nvSpPr>
        <p:spPr>
          <a:xfrm>
            <a:off x="457200" y="4424852"/>
            <a:ext cx="8229600" cy="1447800"/>
          </a:xfrm>
        </p:spPr>
        <p:txBody>
          <a:bodyPr/>
          <a:lstStyle/>
          <a:p>
            <a:pPr marL="0" indent="0">
              <a:buNone/>
            </a:pPr>
            <a:r>
              <a:rPr lang="en-US" dirty="0"/>
              <a:t>Required:</a:t>
            </a:r>
          </a:p>
          <a:p>
            <a:pPr marL="0" lvl="1" indent="0">
              <a:buNone/>
            </a:pPr>
            <a:r>
              <a:rPr lang="en-US" dirty="0"/>
              <a:t>Calculate the budgeted purchases for April, May, and June.</a:t>
            </a:r>
          </a:p>
        </p:txBody>
      </p:sp>
      <p:sp>
        <p:nvSpPr>
          <p:cNvPr id="8" name="Content Placeholder 7"/>
          <p:cNvSpPr>
            <a:spLocks noGrp="1"/>
          </p:cNvSpPr>
          <p:nvPr>
            <p:ph idx="16"/>
          </p:nvPr>
        </p:nvSpPr>
        <p:spPr>
          <a:xfrm>
            <a:off x="457200" y="6275470"/>
            <a:ext cx="7772400" cy="271463"/>
          </a:xfrm>
        </p:spPr>
        <p:txBody>
          <a:bodyPr/>
          <a:lstStyle/>
          <a:p>
            <a:pPr marL="0" indent="0">
              <a:buNone/>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2379682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0999"/>
            <a:ext cx="8229600" cy="1224349"/>
          </a:xfrm>
        </p:spPr>
        <p:txBody>
          <a:bodyPr/>
          <a:lstStyle/>
          <a:p>
            <a:r>
              <a:rPr lang="en-US" dirty="0"/>
              <a:t>Budgeted Purchases Using the Gross Profit Ratio </a:t>
            </a:r>
            <a:r>
              <a:rPr lang="en-US" sz="1000" b="0" dirty="0"/>
              <a:t>2</a:t>
            </a:r>
            <a:endParaRPr lang="en-IN" sz="1000" b="0" dirty="0"/>
          </a:p>
        </p:txBody>
      </p:sp>
      <p:sp>
        <p:nvSpPr>
          <p:cNvPr id="3" name="Content Placeholder 2"/>
          <p:cNvSpPr>
            <a:spLocks noGrp="1"/>
          </p:cNvSpPr>
          <p:nvPr>
            <p:ph idx="1"/>
          </p:nvPr>
        </p:nvSpPr>
        <p:spPr>
          <a:xfrm>
            <a:off x="457200" y="1674211"/>
            <a:ext cx="8229600" cy="500063"/>
          </a:xfrm>
        </p:spPr>
        <p:txBody>
          <a:bodyPr/>
          <a:lstStyle/>
          <a:p>
            <a:pPr marL="0" indent="0" algn="ctr">
              <a:buNone/>
            </a:pPr>
            <a:r>
              <a:rPr lang="en-US" sz="2800" dirty="0"/>
              <a:t>Budget calculations</a:t>
            </a:r>
          </a:p>
        </p:txBody>
      </p:sp>
      <p:pic>
        <p:nvPicPr>
          <p:cNvPr id="9" name="Picture 8" descr="Section 3, budget calculations, is reproduced from Exhibit 14-6 from page 532 of the textbook.">
            <a:extLst>
              <a:ext uri="{FF2B5EF4-FFF2-40B4-BE49-F238E27FC236}">
                <a16:creationId xmlns:a16="http://schemas.microsoft.com/office/drawing/2014/main" id="{449E37E4-1EB6-46E9-9524-CA33059BFD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1446" y="2476886"/>
            <a:ext cx="6818800" cy="2933314"/>
          </a:xfrm>
          <a:prstGeom prst="rect">
            <a:avLst/>
          </a:prstGeom>
        </p:spPr>
      </p:pic>
      <p:sp>
        <p:nvSpPr>
          <p:cNvPr id="8" name="Content Placeholder 7"/>
          <p:cNvSpPr>
            <a:spLocks noGrp="1"/>
          </p:cNvSpPr>
          <p:nvPr>
            <p:ph idx="16"/>
          </p:nvPr>
        </p:nvSpPr>
        <p:spPr>
          <a:xfrm>
            <a:off x="457200" y="6281737"/>
            <a:ext cx="7848600" cy="271463"/>
          </a:xfrm>
        </p:spPr>
        <p:txBody>
          <a:bodyPr/>
          <a:lstStyle/>
          <a:p>
            <a:pPr marL="0" indent="0">
              <a:buNone/>
            </a:pPr>
            <a:r>
              <a:rPr lang="en-US" altLang="en-US" sz="1100" b="1" dirty="0">
                <a:latin typeface="+mj-lt"/>
              </a:rPr>
              <a:t>Learning Objective 14-5: Prepare a purchases/production budget.</a:t>
            </a:r>
          </a:p>
        </p:txBody>
      </p:sp>
    </p:spTree>
    <p:extLst>
      <p:ext uri="{BB962C8B-B14F-4D97-AF65-F5344CB8AC3E}">
        <p14:creationId xmlns:p14="http://schemas.microsoft.com/office/powerpoint/2010/main" val="2774993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Operating Expense Budget</a:t>
            </a:r>
            <a:endParaRPr lang="en-IN" dirty="0"/>
          </a:p>
        </p:txBody>
      </p:sp>
      <p:sp>
        <p:nvSpPr>
          <p:cNvPr id="3" name="Content Placeholder 2"/>
          <p:cNvSpPr>
            <a:spLocks noGrp="1"/>
          </p:cNvSpPr>
          <p:nvPr>
            <p:ph idx="1"/>
          </p:nvPr>
        </p:nvSpPr>
        <p:spPr>
          <a:xfrm>
            <a:off x="457200" y="1371600"/>
            <a:ext cx="8458200" cy="3395663"/>
          </a:xfrm>
        </p:spPr>
        <p:txBody>
          <a:bodyPr/>
          <a:lstStyle/>
          <a:p>
            <a:pPr marL="0" indent="0">
              <a:lnSpc>
                <a:spcPct val="90000"/>
              </a:lnSpc>
              <a:buNone/>
            </a:pPr>
            <a:r>
              <a:rPr lang="en-US" dirty="0"/>
              <a:t>Prepared by managers in a participative budgeting system.</a:t>
            </a:r>
          </a:p>
          <a:p>
            <a:pPr marL="0" indent="0">
              <a:lnSpc>
                <a:spcPct val="90000"/>
              </a:lnSpc>
              <a:spcBef>
                <a:spcPts val="500"/>
              </a:spcBef>
              <a:buNone/>
            </a:pPr>
            <a:r>
              <a:rPr lang="en-US" sz="2800" dirty="0"/>
              <a:t>Budget contains the anticipated cost of the department’s planned activities, along with descriptions of the activities and explanations of significant differences from past experience.</a:t>
            </a:r>
          </a:p>
          <a:p>
            <a:pPr marL="0" lvl="1" indent="0">
              <a:lnSpc>
                <a:spcPct val="90000"/>
              </a:lnSpc>
              <a:spcBef>
                <a:spcPts val="500"/>
              </a:spcBef>
              <a:buNone/>
            </a:pPr>
            <a:r>
              <a:rPr lang="en-US" dirty="0"/>
              <a:t>Final budget is established after review by higher levels of management.</a:t>
            </a:r>
          </a:p>
        </p:txBody>
      </p:sp>
      <p:sp>
        <p:nvSpPr>
          <p:cNvPr id="7" name="Content Placeholder 6"/>
          <p:cNvSpPr>
            <a:spLocks noGrp="1"/>
          </p:cNvSpPr>
          <p:nvPr>
            <p:ph idx="15"/>
          </p:nvPr>
        </p:nvSpPr>
        <p:spPr>
          <a:xfrm>
            <a:off x="457200" y="4843463"/>
            <a:ext cx="8229600" cy="1303889"/>
          </a:xfrm>
        </p:spPr>
        <p:txBody>
          <a:bodyPr/>
          <a:lstStyle/>
          <a:p>
            <a:pPr marL="0" indent="0">
              <a:lnSpc>
                <a:spcPct val="90000"/>
              </a:lnSpc>
              <a:spcBef>
                <a:spcPts val="500"/>
              </a:spcBef>
              <a:buNone/>
            </a:pPr>
            <a:r>
              <a:rPr lang="en-US" dirty="0"/>
              <a:t>Managers may add some budget slack, which would result in a misleading budget for the organization as a whole.</a:t>
            </a:r>
          </a:p>
        </p:txBody>
      </p:sp>
      <p:sp>
        <p:nvSpPr>
          <p:cNvPr id="8" name="Content Placeholder 7"/>
          <p:cNvSpPr>
            <a:spLocks noGrp="1"/>
          </p:cNvSpPr>
          <p:nvPr>
            <p:ph idx="16"/>
          </p:nvPr>
        </p:nvSpPr>
        <p:spPr>
          <a:xfrm>
            <a:off x="457200" y="6333089"/>
            <a:ext cx="7696200" cy="328522"/>
          </a:xfrm>
        </p:spPr>
        <p:txBody>
          <a:bodyPr/>
          <a:lstStyle/>
          <a:p>
            <a:pPr marL="0" indent="0">
              <a:buNone/>
            </a:pPr>
            <a:r>
              <a:rPr lang="en-US" altLang="en-US" sz="1100" b="1" dirty="0">
                <a:latin typeface="Calibri" panose="020F0502020204030204" pitchFamily="34" charset="0"/>
              </a:rPr>
              <a:t>Learning Objective 14-5: Prepare a purchases/production budget.</a:t>
            </a:r>
          </a:p>
        </p:txBody>
      </p:sp>
    </p:spTree>
    <p:extLst>
      <p:ext uri="{BB962C8B-B14F-4D97-AF65-F5344CB8AC3E}">
        <p14:creationId xmlns:p14="http://schemas.microsoft.com/office/powerpoint/2010/main" val="2724776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Operating Expense Budget </a:t>
            </a:r>
            <a:r>
              <a:rPr lang="en-US" sz="1000" b="0" dirty="0"/>
              <a:t>1</a:t>
            </a:r>
            <a:endParaRPr lang="en-IN" sz="1000" b="0" dirty="0"/>
          </a:p>
        </p:txBody>
      </p:sp>
      <p:sp>
        <p:nvSpPr>
          <p:cNvPr id="3" name="Content Placeholder 2"/>
          <p:cNvSpPr>
            <a:spLocks noGrp="1"/>
          </p:cNvSpPr>
          <p:nvPr>
            <p:ph idx="1"/>
          </p:nvPr>
        </p:nvSpPr>
        <p:spPr>
          <a:xfrm>
            <a:off x="3200400" y="1600200"/>
            <a:ext cx="2819400" cy="576263"/>
          </a:xfrm>
        </p:spPr>
        <p:txBody>
          <a:bodyPr/>
          <a:lstStyle/>
          <a:p>
            <a:pPr marL="0" indent="0">
              <a:buNone/>
            </a:pPr>
            <a:r>
              <a:rPr lang="en-US" dirty="0"/>
              <a:t>Assumptions</a:t>
            </a:r>
          </a:p>
        </p:txBody>
      </p:sp>
      <p:pic>
        <p:nvPicPr>
          <p:cNvPr id="9" name="Picture 8" descr="Section 1, assumptions, is reproduced from Exhibit 14-7 from page 534 of the textbook.">
            <a:extLst>
              <a:ext uri="{FF2B5EF4-FFF2-40B4-BE49-F238E27FC236}">
                <a16:creationId xmlns:a16="http://schemas.microsoft.com/office/drawing/2014/main" id="{AB1C1974-075E-46E4-9539-F66FCB18166E}"/>
              </a:ext>
            </a:extLst>
          </p:cNvPr>
          <p:cNvPicPr>
            <a:picLocks noChangeAspect="1"/>
          </p:cNvPicPr>
          <p:nvPr/>
        </p:nvPicPr>
        <p:blipFill rotWithShape="1">
          <a:blip r:embed="rId3">
            <a:extLst>
              <a:ext uri="{28A0092B-C50C-407E-A947-70E740481C1C}">
                <a14:useLocalDpi xmlns:a14="http://schemas.microsoft.com/office/drawing/2010/main" val="0"/>
              </a:ext>
            </a:extLst>
          </a:blip>
          <a:srcRect t="4079" b="85897"/>
          <a:stretch/>
        </p:blipFill>
        <p:spPr>
          <a:xfrm>
            <a:off x="884464" y="2938369"/>
            <a:ext cx="7663998" cy="795431"/>
          </a:xfrm>
          <a:prstGeom prst="rect">
            <a:avLst/>
          </a:prstGeom>
        </p:spPr>
      </p:pic>
      <p:sp>
        <p:nvSpPr>
          <p:cNvPr id="8" name="Content Placeholder 7"/>
          <p:cNvSpPr>
            <a:spLocks noGrp="1"/>
          </p:cNvSpPr>
          <p:nvPr>
            <p:ph idx="16"/>
          </p:nvPr>
        </p:nvSpPr>
        <p:spPr>
          <a:xfrm>
            <a:off x="457200" y="6324600"/>
            <a:ext cx="7620000" cy="271463"/>
          </a:xfrm>
        </p:spPr>
        <p:txBody>
          <a:bodyPr/>
          <a:lstStyle/>
          <a:p>
            <a:pPr marL="0" indent="0">
              <a:buNone/>
            </a:pPr>
            <a:r>
              <a:rPr lang="en-US" altLang="en-US" sz="1100" b="1" dirty="0">
                <a:latin typeface="Calibri" panose="020F0502020204030204" pitchFamily="34" charset="0"/>
              </a:rPr>
              <a:t>Learning Objective 14-6: Illustrate the importance of cost behavior patterns in developing the operating expense budget..</a:t>
            </a:r>
          </a:p>
        </p:txBody>
      </p:sp>
    </p:spTree>
    <p:extLst>
      <p:ext uri="{BB962C8B-B14F-4D97-AF65-F5344CB8AC3E}">
        <p14:creationId xmlns:p14="http://schemas.microsoft.com/office/powerpoint/2010/main" val="3407491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Operating Expense Budget </a:t>
            </a:r>
            <a:r>
              <a:rPr lang="en-US" sz="1000" b="0" dirty="0"/>
              <a:t>2</a:t>
            </a:r>
            <a:endParaRPr lang="en-IN" sz="1000" b="0" dirty="0"/>
          </a:p>
        </p:txBody>
      </p:sp>
      <p:sp>
        <p:nvSpPr>
          <p:cNvPr id="3" name="Content Placeholder 2"/>
          <p:cNvSpPr>
            <a:spLocks noGrp="1"/>
          </p:cNvSpPr>
          <p:nvPr>
            <p:ph idx="1"/>
          </p:nvPr>
        </p:nvSpPr>
        <p:spPr>
          <a:xfrm>
            <a:off x="2781300" y="1397045"/>
            <a:ext cx="3581400" cy="576263"/>
          </a:xfrm>
        </p:spPr>
        <p:txBody>
          <a:bodyPr/>
          <a:lstStyle/>
          <a:p>
            <a:pPr marL="0" indent="0">
              <a:buNone/>
            </a:pPr>
            <a:r>
              <a:rPr lang="en-US" dirty="0"/>
              <a:t>Budget calculations</a:t>
            </a:r>
          </a:p>
        </p:txBody>
      </p:sp>
      <p:pic>
        <p:nvPicPr>
          <p:cNvPr id="9" name="Picture 8" descr="Section 1, budget calculations, is reproduced from Exhibit 14-7 from page 534 of the textbook.">
            <a:extLst>
              <a:ext uri="{FF2B5EF4-FFF2-40B4-BE49-F238E27FC236}">
                <a16:creationId xmlns:a16="http://schemas.microsoft.com/office/drawing/2014/main" id="{AB1C1974-075E-46E4-9539-F66FCB18166E}"/>
              </a:ext>
            </a:extLst>
          </p:cNvPr>
          <p:cNvPicPr>
            <a:picLocks noChangeAspect="1"/>
          </p:cNvPicPr>
          <p:nvPr/>
        </p:nvPicPr>
        <p:blipFill rotWithShape="1">
          <a:blip r:embed="rId3">
            <a:extLst>
              <a:ext uri="{28A0092B-C50C-407E-A947-70E740481C1C}">
                <a14:useLocalDpi xmlns:a14="http://schemas.microsoft.com/office/drawing/2010/main" val="0"/>
              </a:ext>
            </a:extLst>
          </a:blip>
          <a:srcRect t="18109"/>
          <a:stretch/>
        </p:blipFill>
        <p:spPr>
          <a:xfrm>
            <a:off x="2243087" y="2120205"/>
            <a:ext cx="4657825" cy="3949455"/>
          </a:xfrm>
          <a:prstGeom prst="rect">
            <a:avLst/>
          </a:prstGeom>
        </p:spPr>
      </p:pic>
      <p:sp>
        <p:nvSpPr>
          <p:cNvPr id="8" name="Content Placeholder 7"/>
          <p:cNvSpPr>
            <a:spLocks noGrp="1"/>
          </p:cNvSpPr>
          <p:nvPr>
            <p:ph idx="16"/>
          </p:nvPr>
        </p:nvSpPr>
        <p:spPr>
          <a:xfrm>
            <a:off x="457200" y="6281737"/>
            <a:ext cx="7696200" cy="271463"/>
          </a:xfrm>
        </p:spPr>
        <p:txBody>
          <a:bodyPr/>
          <a:lstStyle/>
          <a:p>
            <a:pPr marL="0" indent="0">
              <a:buNone/>
            </a:pPr>
            <a:r>
              <a:rPr lang="en-US" altLang="en-US" sz="1100" b="1" dirty="0">
                <a:latin typeface="Calibri" panose="020F0502020204030204" pitchFamily="34" charset="0"/>
              </a:rPr>
              <a:t>Learning Objective 14-6: Illustrate the importance of cost behavior patterns in developing the operating expense budget..</a:t>
            </a:r>
          </a:p>
        </p:txBody>
      </p:sp>
    </p:spTree>
    <p:extLst>
      <p:ext uri="{BB962C8B-B14F-4D97-AF65-F5344CB8AC3E}">
        <p14:creationId xmlns:p14="http://schemas.microsoft.com/office/powerpoint/2010/main" val="1318748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Budgeted Income Statement</a:t>
            </a:r>
            <a:endParaRPr lang="en-IN" dirty="0"/>
          </a:p>
        </p:txBody>
      </p:sp>
      <p:sp>
        <p:nvSpPr>
          <p:cNvPr id="5" name="Content Placeholder 4"/>
          <p:cNvSpPr>
            <a:spLocks noGrp="1"/>
          </p:cNvSpPr>
          <p:nvPr>
            <p:ph idx="1"/>
          </p:nvPr>
        </p:nvSpPr>
        <p:spPr>
          <a:xfrm>
            <a:off x="457200" y="1481137"/>
            <a:ext cx="8229600" cy="2024063"/>
          </a:xfrm>
        </p:spPr>
        <p:txBody>
          <a:bodyPr/>
          <a:lstStyle/>
          <a:p>
            <a:pPr marL="0" indent="0">
              <a:buNone/>
            </a:pPr>
            <a:r>
              <a:rPr lang="en-US" dirty="0"/>
              <a:t>The sales forecast, cost of goods sold budget, and operating expense budget data are used by management accountants to prepare a budgeted income statement.</a:t>
            </a:r>
          </a:p>
        </p:txBody>
      </p:sp>
      <p:sp>
        <p:nvSpPr>
          <p:cNvPr id="6" name="Content Placeholder 5"/>
          <p:cNvSpPr>
            <a:spLocks noGrp="1"/>
          </p:cNvSpPr>
          <p:nvPr>
            <p:ph idx="13"/>
          </p:nvPr>
        </p:nvSpPr>
        <p:spPr>
          <a:xfrm>
            <a:off x="457200" y="6213575"/>
            <a:ext cx="7696200" cy="349250"/>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4203197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Cash Budget </a:t>
            </a:r>
            <a:r>
              <a:rPr lang="en-US" sz="1000" b="0" dirty="0"/>
              <a:t>1</a:t>
            </a:r>
            <a:endParaRPr lang="en-IN" sz="1000" b="0" dirty="0"/>
          </a:p>
        </p:txBody>
      </p:sp>
      <p:sp>
        <p:nvSpPr>
          <p:cNvPr id="3" name="Content Placeholder 2"/>
          <p:cNvSpPr>
            <a:spLocks noGrp="1"/>
          </p:cNvSpPr>
          <p:nvPr>
            <p:ph idx="1"/>
          </p:nvPr>
        </p:nvSpPr>
        <p:spPr>
          <a:xfrm>
            <a:off x="457200" y="1481137"/>
            <a:ext cx="8382000" cy="2786063"/>
          </a:xfrm>
        </p:spPr>
        <p:txBody>
          <a:bodyPr/>
          <a:lstStyle/>
          <a:p>
            <a:pPr marL="0" indent="0">
              <a:lnSpc>
                <a:spcPct val="90000"/>
              </a:lnSpc>
              <a:buNone/>
            </a:pPr>
            <a:r>
              <a:rPr lang="en-US" dirty="0"/>
              <a:t>Assume that, based on past experience, the entity expects that 25 percent of a month’s sales will be collected in the month of sale, 60 percent will be collected in the month following the month of sale, and 12 percent will be collected in the second month following the month of sale.</a:t>
            </a:r>
          </a:p>
        </p:txBody>
      </p:sp>
      <p:sp>
        <p:nvSpPr>
          <p:cNvPr id="8" name="Content Placeholder 7"/>
          <p:cNvSpPr>
            <a:spLocks noGrp="1"/>
          </p:cNvSpPr>
          <p:nvPr>
            <p:ph idx="16"/>
          </p:nvPr>
        </p:nvSpPr>
        <p:spPr>
          <a:xfrm>
            <a:off x="457200" y="6182118"/>
            <a:ext cx="7772400" cy="408782"/>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570125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Cash Budget </a:t>
            </a:r>
            <a:r>
              <a:rPr lang="en-US" sz="1000" b="0" dirty="0"/>
              <a:t>2</a:t>
            </a:r>
            <a:endParaRPr lang="en-IN" sz="1000" b="0" dirty="0"/>
          </a:p>
        </p:txBody>
      </p:sp>
      <p:sp>
        <p:nvSpPr>
          <p:cNvPr id="3" name="Content Placeholder 2"/>
          <p:cNvSpPr>
            <a:spLocks noGrp="1"/>
          </p:cNvSpPr>
          <p:nvPr>
            <p:ph idx="1"/>
          </p:nvPr>
        </p:nvSpPr>
        <p:spPr>
          <a:xfrm>
            <a:off x="457200" y="1600200"/>
            <a:ext cx="8229600" cy="1033463"/>
          </a:xfrm>
        </p:spPr>
        <p:txBody>
          <a:bodyPr/>
          <a:lstStyle/>
          <a:p>
            <a:pPr marL="0" indent="0">
              <a:buNone/>
            </a:pPr>
            <a:r>
              <a:rPr lang="en-US" dirty="0"/>
              <a:t>A cash receipts analysis for March and April might look like this:</a:t>
            </a:r>
          </a:p>
        </p:txBody>
      </p:sp>
      <p:pic>
        <p:nvPicPr>
          <p:cNvPr id="9" name="Picture 8" descr="Table from page 535 of the text is reproduced here which takes sales forecast and collections as percent of current or prior months' sales to derive total collections.">
            <a:extLst>
              <a:ext uri="{FF2B5EF4-FFF2-40B4-BE49-F238E27FC236}">
                <a16:creationId xmlns:a16="http://schemas.microsoft.com/office/drawing/2014/main" id="{2113706A-C434-476B-91A7-C1DDBE759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187" y="3243386"/>
            <a:ext cx="7543800" cy="2013926"/>
          </a:xfrm>
          <a:prstGeom prst="rect">
            <a:avLst/>
          </a:prstGeom>
        </p:spPr>
      </p:pic>
      <p:sp>
        <p:nvSpPr>
          <p:cNvPr id="6" name="Content Placeholder 5"/>
          <p:cNvSpPr>
            <a:spLocks noGrp="1"/>
          </p:cNvSpPr>
          <p:nvPr>
            <p:ph idx="14"/>
          </p:nvPr>
        </p:nvSpPr>
        <p:spPr>
          <a:xfrm>
            <a:off x="457200" y="6172200"/>
            <a:ext cx="7848600" cy="381000"/>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6340116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Cash Budget </a:t>
            </a:r>
            <a:r>
              <a:rPr lang="en-US" sz="1000" b="0" dirty="0"/>
              <a:t>3</a:t>
            </a:r>
            <a:endParaRPr lang="en-IN" sz="1000" b="0" dirty="0"/>
          </a:p>
        </p:txBody>
      </p:sp>
      <p:sp>
        <p:nvSpPr>
          <p:cNvPr id="3" name="Content Placeholder 2"/>
          <p:cNvSpPr>
            <a:spLocks noGrp="1"/>
          </p:cNvSpPr>
          <p:nvPr>
            <p:ph idx="1"/>
          </p:nvPr>
        </p:nvSpPr>
        <p:spPr>
          <a:xfrm>
            <a:off x="457200" y="1481137"/>
            <a:ext cx="8229600" cy="1033463"/>
          </a:xfrm>
        </p:spPr>
        <p:txBody>
          <a:bodyPr/>
          <a:lstStyle/>
          <a:p>
            <a:pPr marL="0" indent="0">
              <a:buNone/>
            </a:pPr>
            <a:r>
              <a:rPr lang="en-US" dirty="0">
                <a:latin typeface="Calibri" panose="020F0502020204030204" pitchFamily="34" charset="0"/>
              </a:rPr>
              <a:t>An alternative format for the cash receipts forecast analysis would look like this:</a:t>
            </a:r>
          </a:p>
        </p:txBody>
      </p:sp>
      <p:pic>
        <p:nvPicPr>
          <p:cNvPr id="9" name="Picture 8" descr="Second table from page 535 of the text is reproduced here, which takes sales by month to arrive at total collections.">
            <a:extLst>
              <a:ext uri="{FF2B5EF4-FFF2-40B4-BE49-F238E27FC236}">
                <a16:creationId xmlns:a16="http://schemas.microsoft.com/office/drawing/2014/main" id="{65444D3D-7FEA-4449-9703-F4BF392B7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476" y="2930400"/>
            <a:ext cx="7469124" cy="2712436"/>
          </a:xfrm>
          <a:prstGeom prst="rect">
            <a:avLst/>
          </a:prstGeom>
        </p:spPr>
      </p:pic>
      <p:sp>
        <p:nvSpPr>
          <p:cNvPr id="8" name="Content Placeholder 7"/>
          <p:cNvSpPr>
            <a:spLocks noGrp="1"/>
          </p:cNvSpPr>
          <p:nvPr>
            <p:ph idx="16"/>
          </p:nvPr>
        </p:nvSpPr>
        <p:spPr>
          <a:xfrm>
            <a:off x="457200" y="6172200"/>
            <a:ext cx="7772400" cy="381000"/>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2959331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932"/>
            <a:ext cx="8229600" cy="931068"/>
          </a:xfrm>
        </p:spPr>
        <p:txBody>
          <a:bodyPr/>
          <a:lstStyle/>
          <a:p>
            <a:r>
              <a:rPr lang="en-US" altLang="en-US" b="1" dirty="0"/>
              <a:t>Learning Objectives</a:t>
            </a:r>
            <a:endParaRPr lang="en-IN" b="1" dirty="0"/>
          </a:p>
        </p:txBody>
      </p:sp>
      <p:sp>
        <p:nvSpPr>
          <p:cNvPr id="3" name="Content Placeholder 2"/>
          <p:cNvSpPr>
            <a:spLocks noGrp="1"/>
          </p:cNvSpPr>
          <p:nvPr>
            <p:ph idx="1"/>
          </p:nvPr>
        </p:nvSpPr>
        <p:spPr>
          <a:xfrm>
            <a:off x="609600" y="1447800"/>
            <a:ext cx="8362950" cy="4648200"/>
          </a:xfrm>
        </p:spPr>
        <p:txBody>
          <a:bodyPr>
            <a:normAutofit fontScale="25000" lnSpcReduction="20000"/>
          </a:bodyPr>
          <a:lstStyle/>
          <a:p>
            <a:pPr marL="0" indent="0">
              <a:buNone/>
              <a:defRPr/>
            </a:pPr>
            <a:r>
              <a:rPr lang="en-US" altLang="en-US" sz="8800" b="1" dirty="0">
                <a:latin typeface="Calibri" panose="020F0502020204030204" pitchFamily="34" charset="0"/>
              </a:rPr>
              <a:t>After studying this chapter, you should understand and be able to:</a:t>
            </a:r>
          </a:p>
          <a:p>
            <a:pPr marL="0" indent="0">
              <a:lnSpc>
                <a:spcPct val="110000"/>
              </a:lnSpc>
              <a:spcBef>
                <a:spcPts val="500"/>
              </a:spcBef>
              <a:buNone/>
              <a:tabLst/>
              <a:defRPr/>
            </a:pPr>
            <a:r>
              <a:rPr lang="en-US" altLang="en-US" sz="6800" b="1" dirty="0">
                <a:latin typeface="Calibri" panose="020F0502020204030204" pitchFamily="34" charset="0"/>
              </a:rPr>
              <a:t>LO 14-1: Describe cost terminology that relates to the budgeting process.</a:t>
            </a:r>
          </a:p>
          <a:p>
            <a:pPr marL="803275" indent="-803275">
              <a:lnSpc>
                <a:spcPct val="110000"/>
              </a:lnSpc>
              <a:spcBef>
                <a:spcPts val="500"/>
              </a:spcBef>
              <a:buNone/>
              <a:tabLst/>
              <a:defRPr/>
            </a:pPr>
            <a:r>
              <a:rPr lang="en-US" altLang="en-US" sz="6800" b="1" dirty="0">
                <a:latin typeface="Calibri" panose="020F0502020204030204" pitchFamily="34" charset="0"/>
              </a:rPr>
              <a:t>LO 14-2: Explain why budgets are useful and how management philosophy can influence the budgeting process.</a:t>
            </a:r>
          </a:p>
          <a:p>
            <a:pPr marL="0" indent="0">
              <a:lnSpc>
                <a:spcPct val="110000"/>
              </a:lnSpc>
              <a:spcBef>
                <a:spcPts val="500"/>
              </a:spcBef>
              <a:buNone/>
              <a:tabLst/>
              <a:defRPr/>
            </a:pPr>
            <a:r>
              <a:rPr lang="en-US" altLang="en-US" sz="6800" b="1" dirty="0">
                <a:latin typeface="Calibri" panose="020F0502020204030204" pitchFamily="34" charset="0"/>
              </a:rPr>
              <a:t>LO 14-3: Compare how alternative budget time frames can be used.</a:t>
            </a:r>
          </a:p>
          <a:p>
            <a:pPr marL="803275" indent="-803275">
              <a:lnSpc>
                <a:spcPct val="110000"/>
              </a:lnSpc>
              <a:spcBef>
                <a:spcPts val="500"/>
              </a:spcBef>
              <a:buNone/>
              <a:tabLst/>
              <a:defRPr/>
            </a:pPr>
            <a:r>
              <a:rPr lang="en-US" altLang="en-US" sz="6800" b="1" dirty="0">
                <a:latin typeface="Calibri" panose="020F0502020204030204" pitchFamily="34" charset="0"/>
              </a:rPr>
              <a:t>LO 14-4: Demonstrate the impact of the sales forecast (or revenue budget) on the overall operating budget.</a:t>
            </a:r>
          </a:p>
          <a:p>
            <a:pPr marL="0" indent="0">
              <a:lnSpc>
                <a:spcPct val="110000"/>
              </a:lnSpc>
              <a:spcBef>
                <a:spcPts val="500"/>
              </a:spcBef>
              <a:buNone/>
              <a:tabLst/>
              <a:defRPr/>
            </a:pPr>
            <a:r>
              <a:rPr lang="en-US" altLang="en-US" sz="6800" b="1" dirty="0">
                <a:latin typeface="Calibri" panose="020F0502020204030204" pitchFamily="34" charset="0"/>
              </a:rPr>
              <a:t>LO 14-5: Prepare a purchases/production budget.</a:t>
            </a:r>
          </a:p>
          <a:p>
            <a:pPr marL="803275" indent="-803275">
              <a:lnSpc>
                <a:spcPct val="110000"/>
              </a:lnSpc>
              <a:spcBef>
                <a:spcPts val="500"/>
              </a:spcBef>
              <a:buNone/>
              <a:tabLst/>
              <a:defRPr/>
            </a:pPr>
            <a:r>
              <a:rPr lang="en-US" altLang="en-US" sz="6800" b="1" dirty="0">
                <a:latin typeface="Calibri" panose="020F0502020204030204" pitchFamily="34" charset="0"/>
              </a:rPr>
              <a:t>LO 14-6: Illustrate the importance of cost behavior patterns in developing the operating expense budget.</a:t>
            </a:r>
          </a:p>
          <a:p>
            <a:pPr marL="803275" indent="-803275">
              <a:lnSpc>
                <a:spcPct val="110000"/>
              </a:lnSpc>
              <a:spcBef>
                <a:spcPts val="500"/>
              </a:spcBef>
              <a:buNone/>
              <a:tabLst/>
              <a:defRPr/>
            </a:pPr>
            <a:r>
              <a:rPr lang="en-US" altLang="en-US" sz="6800" b="1" dirty="0">
                <a:latin typeface="Calibri" panose="020F0502020204030204" pitchFamily="34" charset="0"/>
              </a:rPr>
              <a:t>LO 14-7: Explain why and how a budgeted income statement and balance sheet are prepared</a:t>
            </a:r>
          </a:p>
          <a:p>
            <a:pPr marL="0" indent="0">
              <a:lnSpc>
                <a:spcPct val="110000"/>
              </a:lnSpc>
              <a:spcBef>
                <a:spcPts val="500"/>
              </a:spcBef>
              <a:buNone/>
              <a:tabLst/>
              <a:defRPr/>
            </a:pPr>
            <a:r>
              <a:rPr lang="en-US" altLang="en-US" sz="6800" b="1" dirty="0">
                <a:latin typeface="Calibri" panose="020F0502020204030204" pitchFamily="34" charset="0"/>
              </a:rPr>
              <a:t>LO 14-8: Prepare a cash budget.</a:t>
            </a:r>
          </a:p>
          <a:p>
            <a:pPr marL="0" indent="0">
              <a:lnSpc>
                <a:spcPct val="110000"/>
              </a:lnSpc>
              <a:spcBef>
                <a:spcPts val="500"/>
              </a:spcBef>
              <a:buNone/>
              <a:tabLst/>
              <a:defRPr/>
            </a:pPr>
            <a:r>
              <a:rPr lang="en-US" altLang="en-US" sz="6800" b="1" dirty="0">
                <a:latin typeface="Calibri" panose="020F0502020204030204" pitchFamily="34" charset="0"/>
              </a:rPr>
              <a:t>LO 14-9: Explain why and how standards are useful in the planning and control process.</a:t>
            </a:r>
          </a:p>
          <a:p>
            <a:pPr marL="0" indent="0">
              <a:lnSpc>
                <a:spcPct val="110000"/>
              </a:lnSpc>
              <a:spcBef>
                <a:spcPts val="500"/>
              </a:spcBef>
              <a:buNone/>
              <a:tabLst/>
              <a:defRPr/>
            </a:pPr>
            <a:r>
              <a:rPr lang="en-US" altLang="en-US" sz="6800" b="1" dirty="0">
                <a:latin typeface="Calibri" panose="020F0502020204030204" pitchFamily="34" charset="0"/>
              </a:rPr>
              <a:t>LO 14-10: Determine how the standard cost of a product is developed.</a:t>
            </a:r>
          </a:p>
          <a:p>
            <a:pPr marL="0" indent="0">
              <a:lnSpc>
                <a:spcPct val="110000"/>
              </a:lnSpc>
              <a:spcBef>
                <a:spcPts val="500"/>
              </a:spcBef>
              <a:buNone/>
              <a:tabLst/>
              <a:defRPr/>
            </a:pPr>
            <a:r>
              <a:rPr lang="en-US" altLang="en-US" sz="6800" b="1" dirty="0">
                <a:latin typeface="Calibri" panose="020F0502020204030204" pitchFamily="34" charset="0"/>
              </a:rPr>
              <a:t>LO 14-11: Describe how standard costs are used in the cost accounting system.</a:t>
            </a:r>
          </a:p>
        </p:txBody>
      </p:sp>
    </p:spTree>
    <p:extLst>
      <p:ext uri="{BB962C8B-B14F-4D97-AF65-F5344CB8AC3E}">
        <p14:creationId xmlns:p14="http://schemas.microsoft.com/office/powerpoint/2010/main" val="4095210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Cash Budget </a:t>
            </a:r>
            <a:r>
              <a:rPr lang="en-US" sz="1000" b="0" dirty="0"/>
              <a:t>4</a:t>
            </a:r>
            <a:endParaRPr lang="en-IN" sz="1000" b="0" dirty="0"/>
          </a:p>
        </p:txBody>
      </p:sp>
      <p:sp>
        <p:nvSpPr>
          <p:cNvPr id="3" name="Content Placeholder 2"/>
          <p:cNvSpPr>
            <a:spLocks noGrp="1"/>
          </p:cNvSpPr>
          <p:nvPr>
            <p:ph idx="1"/>
          </p:nvPr>
        </p:nvSpPr>
        <p:spPr>
          <a:xfrm>
            <a:off x="457200" y="1481137"/>
            <a:ext cx="8229600" cy="1535113"/>
          </a:xfrm>
        </p:spPr>
        <p:txBody>
          <a:bodyPr/>
          <a:lstStyle/>
          <a:p>
            <a:pPr marL="0" indent="0">
              <a:buNone/>
            </a:pPr>
            <a:r>
              <a:rPr lang="en-US" dirty="0"/>
              <a:t>A cash disbursements forecast for purchases budgeted for the months of April through June would look like this:</a:t>
            </a:r>
          </a:p>
        </p:txBody>
      </p:sp>
      <p:pic>
        <p:nvPicPr>
          <p:cNvPr id="9" name="Picture 8" descr="Table from page 536 of the text is reproduced here, which shows purchases forecast and monthly purchases to arrive at total payments.">
            <a:extLst>
              <a:ext uri="{FF2B5EF4-FFF2-40B4-BE49-F238E27FC236}">
                <a16:creationId xmlns:a16="http://schemas.microsoft.com/office/drawing/2014/main" id="{4508E240-9A4E-48D1-AC4E-E7977988B6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3246437"/>
            <a:ext cx="6827735" cy="2355683"/>
          </a:xfrm>
          <a:prstGeom prst="rect">
            <a:avLst/>
          </a:prstGeom>
        </p:spPr>
      </p:pic>
      <p:sp>
        <p:nvSpPr>
          <p:cNvPr id="6" name="Content Placeholder 5"/>
          <p:cNvSpPr>
            <a:spLocks noGrp="1"/>
          </p:cNvSpPr>
          <p:nvPr>
            <p:ph idx="14"/>
          </p:nvPr>
        </p:nvSpPr>
        <p:spPr>
          <a:xfrm>
            <a:off x="457200" y="6248400"/>
            <a:ext cx="7772400" cy="381000"/>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40189293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a:t>Cash Budget Illustration and Assumptions </a:t>
            </a:r>
            <a:r>
              <a:rPr lang="en-IN" sz="1000" b="0" dirty="0"/>
              <a:t>1</a:t>
            </a:r>
          </a:p>
        </p:txBody>
      </p:sp>
      <p:pic>
        <p:nvPicPr>
          <p:cNvPr id="9" name="Picture 8" descr="Reproduced portion of Exhibit 14-8 from page 537 of the textbook. It contains the cash budget for the months of March and April for Cruisers, Inc., and sources and comments for beginning cash balance and cash recipts.">
            <a:extLst>
              <a:ext uri="{FF2B5EF4-FFF2-40B4-BE49-F238E27FC236}">
                <a16:creationId xmlns:a16="http://schemas.microsoft.com/office/drawing/2014/main" id="{DF1DEE09-848B-4303-80CA-DD828A46B778}"/>
              </a:ext>
            </a:extLst>
          </p:cNvPr>
          <p:cNvPicPr>
            <a:picLocks noChangeAspect="1"/>
          </p:cNvPicPr>
          <p:nvPr/>
        </p:nvPicPr>
        <p:blipFill rotWithShape="1">
          <a:blip r:embed="rId3">
            <a:extLst>
              <a:ext uri="{28A0092B-C50C-407E-A947-70E740481C1C}">
                <a14:useLocalDpi xmlns:a14="http://schemas.microsoft.com/office/drawing/2010/main" val="0"/>
              </a:ext>
            </a:extLst>
          </a:blip>
          <a:srcRect b="56620"/>
          <a:stretch/>
        </p:blipFill>
        <p:spPr>
          <a:xfrm>
            <a:off x="762000" y="1740134"/>
            <a:ext cx="7589872" cy="3377733"/>
          </a:xfrm>
          <a:prstGeom prst="rect">
            <a:avLst/>
          </a:prstGeom>
        </p:spPr>
      </p:pic>
      <p:sp>
        <p:nvSpPr>
          <p:cNvPr id="8" name="Content Placeholder 7"/>
          <p:cNvSpPr>
            <a:spLocks noGrp="1"/>
          </p:cNvSpPr>
          <p:nvPr>
            <p:ph idx="16"/>
          </p:nvPr>
        </p:nvSpPr>
        <p:spPr>
          <a:xfrm>
            <a:off x="457200" y="6161087"/>
            <a:ext cx="7848600" cy="392113"/>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36983070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270264"/>
          </a:xfrm>
        </p:spPr>
        <p:txBody>
          <a:bodyPr/>
          <a:lstStyle/>
          <a:p>
            <a:r>
              <a:rPr lang="en-US" dirty="0"/>
              <a:t>Cash Budget Illustration and Assumptions </a:t>
            </a:r>
            <a:r>
              <a:rPr lang="en-US" sz="1000" b="0" dirty="0"/>
              <a:t>2</a:t>
            </a:r>
            <a:endParaRPr lang="en-IN" sz="1000" b="0" dirty="0"/>
          </a:p>
        </p:txBody>
      </p:sp>
      <p:pic>
        <p:nvPicPr>
          <p:cNvPr id="8" name="Picture 7" descr="Reproduced portion of Exhibit 14-8 from page 537 of the textbook. It contains the cash disbursements section and subtracts desired cash balance from indicated cash balance to determine excess or deficienc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905000"/>
            <a:ext cx="5233579" cy="4061882"/>
          </a:xfrm>
          <a:prstGeom prst="rect">
            <a:avLst/>
          </a:prstGeom>
        </p:spPr>
      </p:pic>
      <p:sp>
        <p:nvSpPr>
          <p:cNvPr id="3" name="Content Placeholder 2"/>
          <p:cNvSpPr>
            <a:spLocks noGrp="1"/>
          </p:cNvSpPr>
          <p:nvPr>
            <p:ph idx="1"/>
          </p:nvPr>
        </p:nvSpPr>
        <p:spPr>
          <a:xfrm>
            <a:off x="457200" y="6220618"/>
            <a:ext cx="7924800" cy="408782"/>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6029589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Budgeted Balance Sheet</a:t>
            </a:r>
            <a:endParaRPr lang="en-IN" dirty="0"/>
          </a:p>
        </p:txBody>
      </p:sp>
      <p:sp>
        <p:nvSpPr>
          <p:cNvPr id="3" name="Content Placeholder 2"/>
          <p:cNvSpPr>
            <a:spLocks noGrp="1"/>
          </p:cNvSpPr>
          <p:nvPr>
            <p:ph idx="1"/>
          </p:nvPr>
        </p:nvSpPr>
        <p:spPr>
          <a:xfrm>
            <a:off x="457200" y="1481137"/>
            <a:ext cx="8229600" cy="1490663"/>
          </a:xfrm>
        </p:spPr>
        <p:txBody>
          <a:bodyPr/>
          <a:lstStyle/>
          <a:p>
            <a:pPr marL="0" indent="0">
              <a:buNone/>
            </a:pPr>
            <a:r>
              <a:rPr lang="en-US" dirty="0"/>
              <a:t>The impact of all of the other budgets on the balance sheet is determined, and a budgeted balance sheet is prepared.</a:t>
            </a:r>
          </a:p>
        </p:txBody>
      </p:sp>
      <p:sp>
        <p:nvSpPr>
          <p:cNvPr id="8" name="Content Placeholder 7"/>
          <p:cNvSpPr>
            <a:spLocks noGrp="1"/>
          </p:cNvSpPr>
          <p:nvPr>
            <p:ph idx="16"/>
          </p:nvPr>
        </p:nvSpPr>
        <p:spPr>
          <a:xfrm>
            <a:off x="457200" y="6243639"/>
            <a:ext cx="7772400" cy="359566"/>
          </a:xfrm>
        </p:spPr>
        <p:txBody>
          <a:bodyPr/>
          <a:lstStyle/>
          <a:p>
            <a:pPr marL="0" indent="0">
              <a:buNone/>
            </a:pPr>
            <a:r>
              <a:rPr lang="en-US" altLang="en-US" sz="1100" b="1" dirty="0">
                <a:latin typeface="Calibri" panose="020F0502020204030204" pitchFamily="34" charset="0"/>
              </a:rPr>
              <a:t>Learning Objective 14-7: Explain why and how a budgeted income statement and balance sheet are prepared, and prepare a cash budget.</a:t>
            </a:r>
          </a:p>
        </p:txBody>
      </p:sp>
    </p:spTree>
    <p:extLst>
      <p:ext uri="{BB962C8B-B14F-4D97-AF65-F5344CB8AC3E}">
        <p14:creationId xmlns:p14="http://schemas.microsoft.com/office/powerpoint/2010/main" val="1747866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Standard Costs </a:t>
            </a:r>
            <a:r>
              <a:rPr lang="en-US" altLang="en-US" sz="1000" b="0" dirty="0"/>
              <a:t>1</a:t>
            </a:r>
            <a:endParaRPr lang="en-IN" sz="1000" b="0" dirty="0"/>
          </a:p>
        </p:txBody>
      </p:sp>
      <p:sp>
        <p:nvSpPr>
          <p:cNvPr id="5" name="Content Placeholder 4"/>
          <p:cNvSpPr>
            <a:spLocks noGrp="1"/>
          </p:cNvSpPr>
          <p:nvPr>
            <p:ph idx="13"/>
          </p:nvPr>
        </p:nvSpPr>
        <p:spPr>
          <a:xfrm>
            <a:off x="444366" y="1524000"/>
            <a:ext cx="7937634" cy="4343399"/>
          </a:xfrm>
        </p:spPr>
        <p:txBody>
          <a:bodyPr/>
          <a:lstStyle/>
          <a:p>
            <a:pPr marL="0" indent="0">
              <a:buNone/>
              <a:defRPr/>
            </a:pPr>
            <a:r>
              <a:rPr lang="en-US" altLang="en-US" sz="2400" b="1" dirty="0">
                <a:solidFill>
                  <a:schemeClr val="accent1">
                    <a:lumMod val="50000"/>
                  </a:schemeClr>
                </a:solidFill>
              </a:rPr>
              <a:t>Standard Costs are:</a:t>
            </a:r>
          </a:p>
          <a:p>
            <a:pPr>
              <a:defRPr/>
            </a:pPr>
            <a:r>
              <a:rPr lang="en-US" altLang="en-US" sz="2400" b="1" dirty="0">
                <a:solidFill>
                  <a:schemeClr val="accent1">
                    <a:lumMod val="50000"/>
                  </a:schemeClr>
                </a:solidFill>
              </a:rPr>
              <a:t>Based on carefully predetermined amounts.</a:t>
            </a:r>
          </a:p>
          <a:p>
            <a:pPr>
              <a:defRPr/>
            </a:pPr>
            <a:r>
              <a:rPr lang="en-US" altLang="en-US" sz="2400" b="1" dirty="0">
                <a:solidFill>
                  <a:schemeClr val="accent1">
                    <a:lumMod val="50000"/>
                  </a:schemeClr>
                </a:solidFill>
              </a:rPr>
              <a:t>Used for planning material, labor, and overhead requirements.</a:t>
            </a:r>
          </a:p>
          <a:p>
            <a:pPr>
              <a:defRPr/>
            </a:pPr>
            <a:r>
              <a:rPr lang="en-US" altLang="en-US" sz="2400" b="1" dirty="0">
                <a:solidFill>
                  <a:schemeClr val="accent1">
                    <a:lumMod val="50000"/>
                  </a:schemeClr>
                </a:solidFill>
              </a:rPr>
              <a:t>The expected level of performance.</a:t>
            </a:r>
          </a:p>
          <a:p>
            <a:pPr>
              <a:defRPr/>
            </a:pPr>
            <a:r>
              <a:rPr lang="en-US" altLang="en-US" sz="2400" b="1" dirty="0">
                <a:solidFill>
                  <a:schemeClr val="accent1">
                    <a:lumMod val="50000"/>
                  </a:schemeClr>
                </a:solidFill>
              </a:rPr>
              <a:t>Benchmarks for measuring performance.</a:t>
            </a:r>
          </a:p>
        </p:txBody>
      </p:sp>
      <p:sp>
        <p:nvSpPr>
          <p:cNvPr id="8" name="Content Placeholder 7"/>
          <p:cNvSpPr>
            <a:spLocks noGrp="1"/>
          </p:cNvSpPr>
          <p:nvPr>
            <p:ph idx="16"/>
          </p:nvPr>
        </p:nvSpPr>
        <p:spPr>
          <a:xfrm>
            <a:off x="457200" y="6267449"/>
            <a:ext cx="7774806" cy="271463"/>
          </a:xfrm>
        </p:spPr>
        <p:txBody>
          <a:bodyPr/>
          <a:lstStyle/>
          <a:p>
            <a:pPr marL="0" indent="0">
              <a:buNone/>
            </a:pPr>
            <a:r>
              <a:rPr lang="en-US" altLang="en-US" sz="1100" b="1" dirty="0">
                <a:latin typeface="Calibri" panose="020F0502020204030204" pitchFamily="34" charset="0"/>
              </a:rPr>
              <a:t>Learning Objective 14-8: Explain why and how standards are useful in the planning and control process.</a:t>
            </a:r>
          </a:p>
        </p:txBody>
      </p:sp>
    </p:spTree>
    <p:extLst>
      <p:ext uri="{BB962C8B-B14F-4D97-AF65-F5344CB8AC3E}">
        <p14:creationId xmlns:p14="http://schemas.microsoft.com/office/powerpoint/2010/main" val="18117494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Costs </a:t>
            </a:r>
            <a:r>
              <a:rPr lang="en-US" sz="1000" b="0" dirty="0"/>
              <a:t>2</a:t>
            </a:r>
            <a:endParaRPr lang="en-IN" sz="1000" b="0" dirty="0"/>
          </a:p>
        </p:txBody>
      </p:sp>
      <p:sp>
        <p:nvSpPr>
          <p:cNvPr id="3" name="Content Placeholder 2"/>
          <p:cNvSpPr>
            <a:spLocks noGrp="1"/>
          </p:cNvSpPr>
          <p:nvPr>
            <p:ph idx="1"/>
          </p:nvPr>
        </p:nvSpPr>
        <p:spPr>
          <a:xfrm>
            <a:off x="457200" y="1481137"/>
            <a:ext cx="8229600" cy="1643063"/>
          </a:xfrm>
        </p:spPr>
        <p:txBody>
          <a:bodyPr/>
          <a:lstStyle/>
          <a:p>
            <a:pPr marL="0" indent="0">
              <a:buNone/>
            </a:pPr>
            <a:r>
              <a:rPr lang="en-US" dirty="0"/>
              <a:t>Elements of a standard cost.</a:t>
            </a:r>
          </a:p>
          <a:p>
            <a:pPr marL="0" lvl="1" indent="0">
              <a:buNone/>
            </a:pPr>
            <a:r>
              <a:rPr lang="en-US" dirty="0"/>
              <a:t>The quantity of input.</a:t>
            </a:r>
          </a:p>
          <a:p>
            <a:pPr marL="0" lvl="1" indent="0">
              <a:buNone/>
            </a:pPr>
            <a:r>
              <a:rPr lang="en-US" dirty="0"/>
              <a:t>The cost per unit of input.</a:t>
            </a:r>
          </a:p>
        </p:txBody>
      </p:sp>
      <p:sp>
        <p:nvSpPr>
          <p:cNvPr id="5" name="Content Placeholder 4"/>
          <p:cNvSpPr>
            <a:spLocks noGrp="1"/>
          </p:cNvSpPr>
          <p:nvPr>
            <p:ph idx="13"/>
          </p:nvPr>
        </p:nvSpPr>
        <p:spPr>
          <a:xfrm>
            <a:off x="444366" y="3430587"/>
            <a:ext cx="7937634" cy="1490663"/>
          </a:xfrm>
        </p:spPr>
        <p:txBody>
          <a:bodyPr/>
          <a:lstStyle/>
          <a:p>
            <a:pPr marL="0" indent="0">
              <a:buNone/>
            </a:pPr>
            <a:r>
              <a:rPr lang="en-US" dirty="0"/>
              <a:t>Standards are used extensively in the budget preparation process because the standard represents a unit budget.</a:t>
            </a:r>
          </a:p>
        </p:txBody>
      </p:sp>
      <p:sp>
        <p:nvSpPr>
          <p:cNvPr id="8" name="Content Placeholder 7"/>
          <p:cNvSpPr>
            <a:spLocks noGrp="1"/>
          </p:cNvSpPr>
          <p:nvPr>
            <p:ph idx="16"/>
          </p:nvPr>
        </p:nvSpPr>
        <p:spPr>
          <a:xfrm>
            <a:off x="457200" y="6220618"/>
            <a:ext cx="7772400" cy="271463"/>
          </a:xfrm>
        </p:spPr>
        <p:txBody>
          <a:bodyPr/>
          <a:lstStyle/>
          <a:p>
            <a:pPr marL="0" indent="0">
              <a:buNone/>
            </a:pPr>
            <a:r>
              <a:rPr lang="en-US" altLang="en-US" sz="1100" b="1" dirty="0">
                <a:latin typeface="Calibri" panose="020F0502020204030204" pitchFamily="34" charset="0"/>
              </a:rPr>
              <a:t>Learning Objective 14-8: Explain why and how standards are useful in the planning and control process.</a:t>
            </a:r>
          </a:p>
        </p:txBody>
      </p:sp>
    </p:spTree>
    <p:extLst>
      <p:ext uri="{BB962C8B-B14F-4D97-AF65-F5344CB8AC3E}">
        <p14:creationId xmlns:p14="http://schemas.microsoft.com/office/powerpoint/2010/main" val="108617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Developing Standards </a:t>
            </a:r>
            <a:r>
              <a:rPr lang="en-US" altLang="en-US" sz="1000" b="0" dirty="0"/>
              <a:t>1</a:t>
            </a:r>
            <a:endParaRPr lang="en-IN" sz="1000" b="0" dirty="0"/>
          </a:p>
        </p:txBody>
      </p:sp>
      <p:sp>
        <p:nvSpPr>
          <p:cNvPr id="3" name="Content Placeholder 2"/>
          <p:cNvSpPr>
            <a:spLocks noGrp="1"/>
          </p:cNvSpPr>
          <p:nvPr>
            <p:ph idx="1"/>
          </p:nvPr>
        </p:nvSpPr>
        <p:spPr>
          <a:xfrm>
            <a:off x="457200" y="1481138"/>
            <a:ext cx="8229600" cy="608806"/>
          </a:xfrm>
        </p:spPr>
        <p:txBody>
          <a:bodyPr/>
          <a:lstStyle/>
          <a:p>
            <a:pPr marL="0" indent="0">
              <a:buNone/>
            </a:pPr>
            <a:r>
              <a:rPr lang="en-US" altLang="en-US" b="1" dirty="0">
                <a:latin typeface="Calibri" panose="020F0502020204030204" pitchFamily="34" charset="0"/>
              </a:rPr>
              <a:t>Standards are</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begin underline </a:t>
            </a:r>
            <a:r>
              <a:rPr lang="en-US" altLang="en-US" b="1" u="sng" dirty="0">
                <a:latin typeface="Calibri" panose="020F0502020204030204" pitchFamily="34" charset="0"/>
              </a:rPr>
              <a:t>not</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end underline </a:t>
            </a:r>
            <a:r>
              <a:rPr lang="en-US" altLang="en-US" b="1" dirty="0">
                <a:latin typeface="Calibri" panose="020F0502020204030204" pitchFamily="34" charset="0"/>
              </a:rPr>
              <a:t>the same as budgets. </a:t>
            </a:r>
          </a:p>
        </p:txBody>
      </p:sp>
      <p:sp>
        <p:nvSpPr>
          <p:cNvPr id="5" name="Content Placeholder 4"/>
          <p:cNvSpPr>
            <a:spLocks noGrp="1"/>
          </p:cNvSpPr>
          <p:nvPr>
            <p:ph idx="13"/>
          </p:nvPr>
        </p:nvSpPr>
        <p:spPr>
          <a:xfrm>
            <a:off x="685800" y="2258218"/>
            <a:ext cx="6934200" cy="1018382"/>
          </a:xfrm>
        </p:spPr>
        <p:txBody>
          <a:bodyPr/>
          <a:lstStyle/>
          <a:p>
            <a:pPr marL="0" lvl="1" indent="0">
              <a:lnSpc>
                <a:spcPct val="85000"/>
              </a:lnSpc>
              <a:spcBef>
                <a:spcPct val="40000"/>
              </a:spcBef>
              <a:buNone/>
              <a:defRPr/>
            </a:pPr>
            <a:r>
              <a:rPr lang="en-US" altLang="en-US" b="1" dirty="0">
                <a:latin typeface="Calibri" panose="020F0502020204030204" pitchFamily="34" charset="0"/>
              </a:rPr>
              <a:t>A</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begin underline </a:t>
            </a:r>
            <a:r>
              <a:rPr lang="en-US" altLang="en-US" b="1" u="sng" dirty="0">
                <a:latin typeface="Calibri" panose="020F0502020204030204" pitchFamily="34" charset="0"/>
              </a:rPr>
              <a:t>standard</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end underline </a:t>
            </a:r>
            <a:r>
              <a:rPr lang="en-US" altLang="en-US" b="1" dirty="0">
                <a:latin typeface="Calibri" panose="020F0502020204030204" pitchFamily="34" charset="0"/>
              </a:rPr>
              <a:t>is the expected cost for one unit.</a:t>
            </a:r>
          </a:p>
          <a:p>
            <a:pPr marL="0" lvl="1" indent="0">
              <a:lnSpc>
                <a:spcPct val="85000"/>
              </a:lnSpc>
              <a:spcBef>
                <a:spcPct val="40000"/>
              </a:spcBef>
              <a:buNone/>
              <a:defRPr/>
            </a:pPr>
            <a:r>
              <a:rPr lang="en-US" altLang="en-US" b="1" dirty="0">
                <a:latin typeface="Calibri" panose="020F0502020204030204" pitchFamily="34" charset="0"/>
              </a:rPr>
              <a:t>A</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begin underline </a:t>
            </a:r>
            <a:r>
              <a:rPr lang="en-US" altLang="en-US" b="1" u="sng" dirty="0">
                <a:latin typeface="Calibri" panose="020F0502020204030204" pitchFamily="34" charset="0"/>
              </a:rPr>
              <a:t>budget</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end underline </a:t>
            </a:r>
            <a:r>
              <a:rPr lang="en-US" altLang="en-US" b="1" dirty="0">
                <a:latin typeface="Calibri" panose="020F0502020204030204" pitchFamily="34" charset="0"/>
              </a:rPr>
              <a:t>is the expected cost for</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begin underline </a:t>
            </a:r>
            <a:r>
              <a:rPr lang="en-US" altLang="en-US" b="1" u="sng" dirty="0">
                <a:latin typeface="Calibri" panose="020F0502020204030204" pitchFamily="34" charset="0"/>
              </a:rPr>
              <a:t>all units.</a:t>
            </a:r>
            <a:r>
              <a:rPr lang="en-US" altLang="en-US" sz="100" b="1" dirty="0">
                <a:latin typeface="Calibri" panose="020F0502020204030204" pitchFamily="34" charset="0"/>
              </a:rPr>
              <a:t> </a:t>
            </a:r>
            <a:r>
              <a:rPr lang="en-US" altLang="en-US" sz="100" b="1" dirty="0">
                <a:solidFill>
                  <a:schemeClr val="bg1"/>
                </a:solidFill>
                <a:latin typeface="Calibri" panose="020F0502020204030204" pitchFamily="34" charset="0"/>
              </a:rPr>
              <a:t>end underline </a:t>
            </a:r>
          </a:p>
        </p:txBody>
      </p:sp>
      <p:sp>
        <p:nvSpPr>
          <p:cNvPr id="6" name="Content Placeholder 5"/>
          <p:cNvSpPr>
            <a:spLocks noGrp="1"/>
          </p:cNvSpPr>
          <p:nvPr>
            <p:ph idx="14"/>
          </p:nvPr>
        </p:nvSpPr>
        <p:spPr>
          <a:xfrm>
            <a:off x="454572" y="3902913"/>
            <a:ext cx="8229600" cy="609600"/>
          </a:xfrm>
        </p:spPr>
        <p:txBody>
          <a:bodyPr/>
          <a:lstStyle/>
          <a:p>
            <a:pPr marL="0" indent="0">
              <a:buNone/>
            </a:pPr>
            <a:r>
              <a:rPr lang="en-US" altLang="en-US" sz="1800" b="1" i="1" dirty="0">
                <a:latin typeface="Calibri" panose="020F0502020204030204" pitchFamily="34" charset="0"/>
              </a:rPr>
              <a:t>Attainable</a:t>
            </a:r>
            <a:r>
              <a:rPr lang="en-US" altLang="en-US" sz="1800" dirty="0">
                <a:latin typeface="Calibri" panose="020F0502020204030204" pitchFamily="34" charset="0"/>
              </a:rPr>
              <a:t> standards should be set versus </a:t>
            </a:r>
            <a:r>
              <a:rPr lang="en-US" altLang="en-US" sz="1800" b="1" i="1" dirty="0">
                <a:latin typeface="Calibri" panose="020F0502020204030204" pitchFamily="34" charset="0"/>
              </a:rPr>
              <a:t>ideal</a:t>
            </a:r>
            <a:r>
              <a:rPr lang="en-US" altLang="en-US" sz="1800" dirty="0">
                <a:latin typeface="Calibri" panose="020F0502020204030204" pitchFamily="34" charset="0"/>
              </a:rPr>
              <a:t> standards and they should be at levels that are currently achievable with reasonable and efficient effort.</a:t>
            </a:r>
          </a:p>
        </p:txBody>
      </p:sp>
      <p:sp>
        <p:nvSpPr>
          <p:cNvPr id="7" name="Content Placeholder 6"/>
          <p:cNvSpPr>
            <a:spLocks noGrp="1"/>
          </p:cNvSpPr>
          <p:nvPr>
            <p:ph idx="15"/>
          </p:nvPr>
        </p:nvSpPr>
        <p:spPr>
          <a:xfrm>
            <a:off x="457200" y="4809430"/>
            <a:ext cx="8229600" cy="604045"/>
          </a:xfrm>
        </p:spPr>
        <p:txBody>
          <a:bodyPr/>
          <a:lstStyle/>
          <a:p>
            <a:pPr marL="0" indent="0">
              <a:buNone/>
            </a:pPr>
            <a:r>
              <a:rPr lang="en-US" altLang="en-US" sz="1800" dirty="0">
                <a:ea typeface="Tahoma" panose="020B0604030504040204" pitchFamily="34" charset="0"/>
                <a:cs typeface="Tahoma" panose="020B0604030504040204" pitchFamily="34" charset="0"/>
              </a:rPr>
              <a:t>Standards should not be based on past experience because past experience contains inefficiencies and provides little incentive for improvement.</a:t>
            </a:r>
          </a:p>
        </p:txBody>
      </p:sp>
      <p:sp>
        <p:nvSpPr>
          <p:cNvPr id="8" name="Content Placeholder 7"/>
          <p:cNvSpPr>
            <a:spLocks noGrp="1"/>
          </p:cNvSpPr>
          <p:nvPr>
            <p:ph idx="16"/>
          </p:nvPr>
        </p:nvSpPr>
        <p:spPr>
          <a:xfrm>
            <a:off x="457200" y="6327875"/>
            <a:ext cx="7162800" cy="225325"/>
          </a:xfrm>
        </p:spPr>
        <p:txBody>
          <a:bodyPr/>
          <a:lstStyle/>
          <a:p>
            <a:pPr marL="0" indent="0">
              <a:buNone/>
            </a:pPr>
            <a:r>
              <a:rPr lang="en-US" altLang="en-US" sz="1100" b="1" dirty="0">
                <a:latin typeface="Calibri" panose="020F0502020204030204" pitchFamily="34" charset="0"/>
              </a:rPr>
              <a:t>Learning Objective 14-9: </a:t>
            </a:r>
            <a:r>
              <a:rPr lang="en-US" sz="1100" b="1" dirty="0">
                <a:latin typeface="Calibri" panose="020F0502020204030204" pitchFamily="34" charset="0"/>
              </a:rPr>
              <a:t>Determine how the standard cost of a product is developed.</a:t>
            </a:r>
          </a:p>
        </p:txBody>
      </p:sp>
    </p:spTree>
    <p:extLst>
      <p:ext uri="{BB962C8B-B14F-4D97-AF65-F5344CB8AC3E}">
        <p14:creationId xmlns:p14="http://schemas.microsoft.com/office/powerpoint/2010/main" val="10756342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Developing Standards </a:t>
            </a:r>
            <a:r>
              <a:rPr lang="en-US" altLang="en-US" sz="1000" b="0" dirty="0"/>
              <a:t>2</a:t>
            </a:r>
            <a:endParaRPr lang="en-IN" sz="1000" b="0" dirty="0"/>
          </a:p>
        </p:txBody>
      </p:sp>
      <p:sp>
        <p:nvSpPr>
          <p:cNvPr id="3" name="Content Placeholder 2"/>
          <p:cNvSpPr>
            <a:spLocks noGrp="1"/>
          </p:cNvSpPr>
          <p:nvPr>
            <p:ph idx="1"/>
          </p:nvPr>
        </p:nvSpPr>
        <p:spPr>
          <a:xfrm>
            <a:off x="457200" y="1481137"/>
            <a:ext cx="8229600" cy="1739583"/>
          </a:xfrm>
        </p:spPr>
        <p:txBody>
          <a:bodyPr/>
          <a:lstStyle/>
          <a:p>
            <a:pPr marL="0" indent="0">
              <a:buNone/>
            </a:pPr>
            <a:r>
              <a:rPr lang="en-US" sz="2800" dirty="0"/>
              <a:t>The following table summarizes the performance expectations and related behavioral responses from employees that would likely be experienced with each standard setting strategy:</a:t>
            </a:r>
          </a:p>
        </p:txBody>
      </p:sp>
      <p:graphicFrame>
        <p:nvGraphicFramePr>
          <p:cNvPr id="9" name="Table 8"/>
          <p:cNvGraphicFramePr>
            <a:graphicFrameLocks noGrp="1"/>
          </p:cNvGraphicFramePr>
          <p:nvPr>
            <p:extLst>
              <p:ext uri="{D42A27DB-BD31-4B8C-83A1-F6EECF244321}">
                <p14:modId xmlns:p14="http://schemas.microsoft.com/office/powerpoint/2010/main" val="913888731"/>
              </p:ext>
            </p:extLst>
          </p:nvPr>
        </p:nvGraphicFramePr>
        <p:xfrm>
          <a:off x="456398" y="3352800"/>
          <a:ext cx="8610600" cy="2839720"/>
        </p:xfrm>
        <a:graphic>
          <a:graphicData uri="http://schemas.openxmlformats.org/drawingml/2006/table">
            <a:tbl>
              <a:tblPr firstRow="1" bandRow="1">
                <a:tableStyleId>{5C22544A-7EE6-4342-B048-85BDC9FD1C3A}</a:tableStyleId>
              </a:tblPr>
              <a:tblGrid>
                <a:gridCol w="3124200">
                  <a:extLst>
                    <a:ext uri="{9D8B030D-6E8A-4147-A177-3AD203B41FA5}">
                      <a16:colId xmlns:a16="http://schemas.microsoft.com/office/drawing/2014/main" val="3857848043"/>
                    </a:ext>
                  </a:extLst>
                </a:gridCol>
                <a:gridCol w="2743200">
                  <a:extLst>
                    <a:ext uri="{9D8B030D-6E8A-4147-A177-3AD203B41FA5}">
                      <a16:colId xmlns:a16="http://schemas.microsoft.com/office/drawing/2014/main" val="1378861009"/>
                    </a:ext>
                  </a:extLst>
                </a:gridCol>
                <a:gridCol w="2743200">
                  <a:extLst>
                    <a:ext uri="{9D8B030D-6E8A-4147-A177-3AD203B41FA5}">
                      <a16:colId xmlns:a16="http://schemas.microsoft.com/office/drawing/2014/main" val="3517353350"/>
                    </a:ext>
                  </a:extLst>
                </a:gridCol>
              </a:tblGrid>
              <a:tr h="370840">
                <a:tc>
                  <a:txBody>
                    <a:bodyPr/>
                    <a:lstStyle/>
                    <a:p>
                      <a:r>
                        <a:rPr lang="en-IN" dirty="0"/>
                        <a:t>Standard-Setting Approach</a:t>
                      </a:r>
                    </a:p>
                  </a:txBody>
                  <a:tcPr/>
                </a:tc>
                <a:tc>
                  <a:txBody>
                    <a:bodyPr/>
                    <a:lstStyle/>
                    <a:p>
                      <a:r>
                        <a:rPr lang="en-IN" dirty="0"/>
                        <a:t>Performance Expectation</a:t>
                      </a:r>
                    </a:p>
                  </a:txBody>
                  <a:tcPr/>
                </a:tc>
                <a:tc>
                  <a:txBody>
                    <a:bodyPr/>
                    <a:lstStyle/>
                    <a:p>
                      <a:r>
                        <a:rPr lang="en-IN" dirty="0"/>
                        <a:t>Behavioral Implications</a:t>
                      </a:r>
                    </a:p>
                  </a:txBody>
                  <a:tcPr/>
                </a:tc>
                <a:extLst>
                  <a:ext uri="{0D108BD9-81ED-4DB2-BD59-A6C34878D82A}">
                    <a16:rowId xmlns:a16="http://schemas.microsoft.com/office/drawing/2014/main" val="847390115"/>
                  </a:ext>
                </a:extLst>
              </a:tr>
              <a:tr h="370840">
                <a:tc>
                  <a:txBody>
                    <a:bodyPr/>
                    <a:lstStyle/>
                    <a:p>
                      <a:r>
                        <a:rPr lang="en-IN" dirty="0"/>
                        <a:t>Ideal (engineered) standard</a:t>
                      </a:r>
                    </a:p>
                  </a:txBody>
                  <a:tcPr/>
                </a:tc>
                <a:tc>
                  <a:txBody>
                    <a:bodyPr/>
                    <a:lstStyle/>
                    <a:p>
                      <a:r>
                        <a:rPr lang="en-IN" dirty="0"/>
                        <a:t>Operate at 100% efficiency 100% of the time</a:t>
                      </a:r>
                    </a:p>
                  </a:txBody>
                  <a:tcPr/>
                </a:tc>
                <a:tc>
                  <a:txBody>
                    <a:bodyPr/>
                    <a:lstStyle/>
                    <a:p>
                      <a:r>
                        <a:rPr lang="en-IN" dirty="0"/>
                        <a:t>Attainment can realistically never be achieved</a:t>
                      </a:r>
                    </a:p>
                  </a:txBody>
                  <a:tcPr/>
                </a:tc>
                <a:extLst>
                  <a:ext uri="{0D108BD9-81ED-4DB2-BD59-A6C34878D82A}">
                    <a16:rowId xmlns:a16="http://schemas.microsoft.com/office/drawing/2014/main" val="977832687"/>
                  </a:ext>
                </a:extLst>
              </a:tr>
              <a:tr h="370840">
                <a:tc>
                  <a:txBody>
                    <a:bodyPr/>
                    <a:lstStyle/>
                    <a:p>
                      <a:r>
                        <a:rPr lang="en-IN" dirty="0"/>
                        <a:t>Attainable (practical) standard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Allow for practical adjustments relative to ideal operating conditions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Challenging but realistically perceived to be attainable as a genuine goal</a:t>
                      </a:r>
                    </a:p>
                  </a:txBody>
                  <a:tcPr/>
                </a:tc>
                <a:extLst>
                  <a:ext uri="{0D108BD9-81ED-4DB2-BD59-A6C34878D82A}">
                    <a16:rowId xmlns:a16="http://schemas.microsoft.com/office/drawing/2014/main" val="432627960"/>
                  </a:ext>
                </a:extLst>
              </a:tr>
              <a:tr h="370840">
                <a:tc>
                  <a:txBody>
                    <a:bodyPr/>
                    <a:lstStyle/>
                    <a:p>
                      <a:r>
                        <a:rPr lang="en-IN" dirty="0"/>
                        <a:t>Past experience standard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Current performance is acceptable and should continue</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Currently attainable and not likely to motivate for improvement</a:t>
                      </a:r>
                    </a:p>
                  </a:txBody>
                  <a:tcPr/>
                </a:tc>
                <a:extLst>
                  <a:ext uri="{0D108BD9-81ED-4DB2-BD59-A6C34878D82A}">
                    <a16:rowId xmlns:a16="http://schemas.microsoft.com/office/drawing/2014/main" val="4280507897"/>
                  </a:ext>
                </a:extLst>
              </a:tr>
            </a:tbl>
          </a:graphicData>
        </a:graphic>
      </p:graphicFrame>
      <p:sp>
        <p:nvSpPr>
          <p:cNvPr id="7" name="Content Placeholder 6"/>
          <p:cNvSpPr>
            <a:spLocks noGrp="1"/>
          </p:cNvSpPr>
          <p:nvPr>
            <p:ph idx="15"/>
          </p:nvPr>
        </p:nvSpPr>
        <p:spPr>
          <a:xfrm>
            <a:off x="457200" y="6324600"/>
            <a:ext cx="7620000" cy="271463"/>
          </a:xfrm>
        </p:spPr>
        <p:txBody>
          <a:bodyPr/>
          <a:lstStyle/>
          <a:p>
            <a:pPr marL="0" indent="0">
              <a:buNone/>
            </a:pPr>
            <a:r>
              <a:rPr lang="en-US" altLang="en-US" sz="1100" b="1" dirty="0">
                <a:latin typeface="Calibri" panose="020F0502020204030204" pitchFamily="34" charset="0"/>
              </a:rPr>
              <a:t>Learning Objective 14-9: </a:t>
            </a:r>
            <a:r>
              <a:rPr lang="en-US" sz="1100" b="1" dirty="0">
                <a:latin typeface="Calibri" panose="020F0502020204030204" pitchFamily="34" charset="0"/>
              </a:rPr>
              <a:t>Determine how the standard cost of a product is developed.</a:t>
            </a:r>
          </a:p>
        </p:txBody>
      </p:sp>
    </p:spTree>
    <p:extLst>
      <p:ext uri="{BB962C8B-B14F-4D97-AF65-F5344CB8AC3E}">
        <p14:creationId xmlns:p14="http://schemas.microsoft.com/office/powerpoint/2010/main" val="1383357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0999"/>
            <a:ext cx="8229600" cy="1100137"/>
          </a:xfrm>
        </p:spPr>
        <p:txBody>
          <a:bodyPr/>
          <a:lstStyle/>
          <a:p>
            <a:r>
              <a:rPr lang="en-US" altLang="en-US" dirty="0">
                <a:latin typeface="Calibri" panose="020F0502020204030204" pitchFamily="34" charset="0"/>
                <a:ea typeface="ＭＳ Ｐゴシック" panose="020B0600070205080204" pitchFamily="34" charset="-128"/>
              </a:rPr>
              <a:t>Costing Products with Standard Costs </a:t>
            </a:r>
            <a:r>
              <a:rPr lang="en-US" altLang="en-US" sz="1000" b="0" dirty="0">
                <a:latin typeface="Calibri" panose="020F0502020204030204" pitchFamily="34" charset="0"/>
                <a:ea typeface="ＭＳ Ｐゴシック" panose="020B0600070205080204" pitchFamily="34" charset="-128"/>
              </a:rPr>
              <a:t>1</a:t>
            </a:r>
            <a:endParaRPr lang="en-IN" sz="1000" b="0" dirty="0">
              <a:latin typeface="Calibri" panose="020F0502020204030204" pitchFamily="34" charset="0"/>
            </a:endParaRPr>
          </a:p>
        </p:txBody>
      </p:sp>
      <p:sp>
        <p:nvSpPr>
          <p:cNvPr id="3" name="Content Placeholder 2"/>
          <p:cNvSpPr>
            <a:spLocks noGrp="1"/>
          </p:cNvSpPr>
          <p:nvPr>
            <p:ph idx="1"/>
          </p:nvPr>
        </p:nvSpPr>
        <p:spPr>
          <a:xfrm>
            <a:off x="457200" y="1733771"/>
            <a:ext cx="8229600" cy="804863"/>
          </a:xfrm>
        </p:spPr>
        <p:txBody>
          <a:bodyPr/>
          <a:lstStyle/>
          <a:p>
            <a:pPr marL="0" indent="0">
              <a:buNone/>
            </a:pPr>
            <a:r>
              <a:rPr lang="en-US" sz="2400" dirty="0">
                <a:solidFill>
                  <a:schemeClr val="accent1">
                    <a:lumMod val="50000"/>
                  </a:schemeClr>
                </a:solidFill>
                <a:latin typeface="Calibri" panose="020F0502020204030204" pitchFamily="34" charset="0"/>
                <a:cs typeface="Arial" panose="020B0604020202020204" pitchFamily="34" charset="0"/>
              </a:rPr>
              <a:t>Developing the standard cost for each unit of input involves estimating costs for the budget period.</a:t>
            </a:r>
          </a:p>
        </p:txBody>
      </p:sp>
      <p:sp>
        <p:nvSpPr>
          <p:cNvPr id="6" name="Content Placeholder 2"/>
          <p:cNvSpPr>
            <a:spLocks noGrp="1"/>
          </p:cNvSpPr>
          <p:nvPr>
            <p:ph idx="1"/>
          </p:nvPr>
        </p:nvSpPr>
        <p:spPr>
          <a:xfrm>
            <a:off x="457200" y="2776537"/>
            <a:ext cx="2514600" cy="1795463"/>
          </a:xfrm>
        </p:spPr>
        <p:txBody>
          <a:bodyPr/>
          <a:lstStyle/>
          <a:p>
            <a:pPr>
              <a:spcBef>
                <a:spcPct val="0"/>
              </a:spcBef>
              <a:buFontTx/>
              <a:buNone/>
            </a:pPr>
            <a:r>
              <a:rPr lang="en-US" altLang="en-US" sz="2400" b="1" dirty="0"/>
              <a:t>Raw material costs:</a:t>
            </a:r>
          </a:p>
          <a:p>
            <a:pPr>
              <a:spcBef>
                <a:spcPct val="0"/>
              </a:spcBef>
              <a:buNone/>
            </a:pPr>
            <a:r>
              <a:rPr lang="en-US" altLang="en-US" sz="2000" b="1" dirty="0"/>
              <a:t>Based on inputs from purchasing agent.</a:t>
            </a:r>
          </a:p>
        </p:txBody>
      </p:sp>
      <p:sp>
        <p:nvSpPr>
          <p:cNvPr id="8" name="Content Placeholder 2"/>
          <p:cNvSpPr>
            <a:spLocks noGrp="1"/>
          </p:cNvSpPr>
          <p:nvPr>
            <p:ph idx="1"/>
          </p:nvPr>
        </p:nvSpPr>
        <p:spPr>
          <a:xfrm>
            <a:off x="3124200" y="2776537"/>
            <a:ext cx="2286000" cy="1795463"/>
          </a:xfrm>
        </p:spPr>
        <p:txBody>
          <a:bodyPr/>
          <a:lstStyle/>
          <a:p>
            <a:pPr marL="0" indent="0">
              <a:buNone/>
              <a:defRPr/>
            </a:pPr>
            <a:r>
              <a:rPr lang="en-US" altLang="en-US" sz="2400" b="1" dirty="0">
                <a:solidFill>
                  <a:schemeClr val="accent1">
                    <a:lumMod val="50000"/>
                  </a:schemeClr>
                </a:solidFill>
              </a:rPr>
              <a:t>Standard labor rates:</a:t>
            </a:r>
          </a:p>
          <a:p>
            <a:pPr marL="0" indent="0">
              <a:buNone/>
              <a:defRPr/>
            </a:pPr>
            <a:r>
              <a:rPr lang="en-US" altLang="en-US" sz="2000" b="1" dirty="0">
                <a:solidFill>
                  <a:schemeClr val="accent1">
                    <a:lumMod val="50000"/>
                  </a:schemeClr>
                </a:solidFill>
              </a:rPr>
              <a:t>Established by the human resource department.</a:t>
            </a:r>
          </a:p>
        </p:txBody>
      </p:sp>
      <p:sp>
        <p:nvSpPr>
          <p:cNvPr id="10" name="Content Placeholder 2"/>
          <p:cNvSpPr>
            <a:spLocks noGrp="1"/>
          </p:cNvSpPr>
          <p:nvPr>
            <p:ph idx="1"/>
          </p:nvPr>
        </p:nvSpPr>
        <p:spPr>
          <a:xfrm>
            <a:off x="5562600" y="2743200"/>
            <a:ext cx="3429000" cy="2133600"/>
          </a:xfrm>
        </p:spPr>
        <p:txBody>
          <a:bodyPr/>
          <a:lstStyle/>
          <a:p>
            <a:pPr>
              <a:spcBef>
                <a:spcPct val="0"/>
              </a:spcBef>
              <a:buFontTx/>
              <a:buNone/>
            </a:pPr>
            <a:r>
              <a:rPr lang="en-US" altLang="en-US" sz="2400" b="1" dirty="0"/>
              <a:t>Overhead costs:</a:t>
            </a:r>
          </a:p>
          <a:p>
            <a:pPr marL="0" indent="0">
              <a:spcBef>
                <a:spcPct val="0"/>
              </a:spcBef>
              <a:buFontTx/>
              <a:buNone/>
            </a:pPr>
            <a:r>
              <a:rPr lang="en-US" altLang="en-US" sz="2400" b="1" dirty="0"/>
              <a:t>Based on the data provided by production, purchasing, and human resources departments.</a:t>
            </a:r>
          </a:p>
        </p:txBody>
      </p:sp>
      <p:sp>
        <p:nvSpPr>
          <p:cNvPr id="7" name="Content Placeholder 6"/>
          <p:cNvSpPr>
            <a:spLocks noGrp="1"/>
          </p:cNvSpPr>
          <p:nvPr>
            <p:ph idx="15"/>
          </p:nvPr>
        </p:nvSpPr>
        <p:spPr>
          <a:xfrm>
            <a:off x="457200" y="6284242"/>
            <a:ext cx="7772400" cy="268958"/>
          </a:xfrm>
        </p:spPr>
        <p:txBody>
          <a:bodyPr/>
          <a:lstStyle/>
          <a:p>
            <a:pPr marL="0" indent="0">
              <a:buNone/>
            </a:pPr>
            <a:r>
              <a:rPr lang="en-US" altLang="en-US" sz="1100" b="1" dirty="0">
                <a:latin typeface="Calibri" panose="020F0502020204030204" pitchFamily="34" charset="0"/>
              </a:rPr>
              <a:t>Learning Objective 14-10: </a:t>
            </a:r>
            <a:r>
              <a:rPr lang="en-US" sz="1100" b="1" dirty="0">
                <a:latin typeface="Calibri" panose="020F0502020204030204" pitchFamily="34" charset="0"/>
              </a:rPr>
              <a:t>Describe how standard costs are used in the cost accounting system.</a:t>
            </a:r>
          </a:p>
        </p:txBody>
      </p:sp>
    </p:spTree>
    <p:extLst>
      <p:ext uri="{BB962C8B-B14F-4D97-AF65-F5344CB8AC3E}">
        <p14:creationId xmlns:p14="http://schemas.microsoft.com/office/powerpoint/2010/main" val="29560497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6911"/>
            <a:ext cx="8229600" cy="1066801"/>
          </a:xfrm>
        </p:spPr>
        <p:txBody>
          <a:bodyPr/>
          <a:lstStyle/>
          <a:p>
            <a:r>
              <a:rPr lang="en-US" altLang="en-US" dirty="0"/>
              <a:t>Costing Products with Standard Costs </a:t>
            </a:r>
            <a:r>
              <a:rPr lang="en-US" altLang="en-US" sz="1000" b="0" dirty="0"/>
              <a:t>2</a:t>
            </a:r>
            <a:endParaRPr lang="en-IN" sz="1000" b="0" dirty="0"/>
          </a:p>
        </p:txBody>
      </p:sp>
      <p:sp>
        <p:nvSpPr>
          <p:cNvPr id="3" name="Content Placeholder 2"/>
          <p:cNvSpPr>
            <a:spLocks noGrp="1"/>
          </p:cNvSpPr>
          <p:nvPr>
            <p:ph idx="1"/>
          </p:nvPr>
        </p:nvSpPr>
        <p:spPr>
          <a:xfrm>
            <a:off x="457200" y="1862137"/>
            <a:ext cx="8229600" cy="500063"/>
          </a:xfrm>
        </p:spPr>
        <p:txBody>
          <a:bodyPr/>
          <a:lstStyle/>
          <a:p>
            <a:pPr marL="0" indent="0">
              <a:buNone/>
            </a:pPr>
            <a:r>
              <a:rPr lang="en-US" sz="2400" dirty="0">
                <a:solidFill>
                  <a:schemeClr val="accent1">
                    <a:lumMod val="50000"/>
                  </a:schemeClr>
                </a:solidFill>
                <a:latin typeface="Calibri" panose="020F0502020204030204" pitchFamily="34" charset="0"/>
                <a:cs typeface="Arial" panose="020B0604020202020204" pitchFamily="34" charset="0"/>
              </a:rPr>
              <a:t>Overhead costs will be classified as variable or fixed.</a:t>
            </a:r>
          </a:p>
        </p:txBody>
      </p:sp>
      <p:sp>
        <p:nvSpPr>
          <p:cNvPr id="6" name="Content Placeholder 2"/>
          <p:cNvSpPr>
            <a:spLocks noGrp="1"/>
          </p:cNvSpPr>
          <p:nvPr>
            <p:ph idx="1"/>
          </p:nvPr>
        </p:nvSpPr>
        <p:spPr>
          <a:xfrm>
            <a:off x="685800" y="2700337"/>
            <a:ext cx="3581400" cy="2557463"/>
          </a:xfrm>
        </p:spPr>
        <p:txBody>
          <a:bodyPr/>
          <a:lstStyle/>
          <a:p>
            <a:pPr marL="0" indent="0">
              <a:buNone/>
              <a:defRPr/>
            </a:pPr>
            <a:r>
              <a:rPr lang="en-US" altLang="en-US" sz="2800" b="1" dirty="0"/>
              <a:t>Variable overhead:</a:t>
            </a:r>
          </a:p>
          <a:p>
            <a:pPr marL="0" indent="0">
              <a:buNone/>
              <a:defRPr/>
            </a:pPr>
            <a:r>
              <a:rPr lang="en-US" altLang="en-US" sz="2400" b="1" dirty="0"/>
              <a:t>Expressed in terms of direct labor hours, machine hours, or some other physical measure.</a:t>
            </a:r>
          </a:p>
        </p:txBody>
      </p:sp>
      <p:sp>
        <p:nvSpPr>
          <p:cNvPr id="7" name="Content Placeholder 2"/>
          <p:cNvSpPr>
            <a:spLocks noGrp="1"/>
          </p:cNvSpPr>
          <p:nvPr>
            <p:ph idx="1"/>
          </p:nvPr>
        </p:nvSpPr>
        <p:spPr>
          <a:xfrm>
            <a:off x="4648200" y="2667000"/>
            <a:ext cx="3581400" cy="2557463"/>
          </a:xfrm>
        </p:spPr>
        <p:txBody>
          <a:bodyPr/>
          <a:lstStyle/>
          <a:p>
            <a:pPr marL="0" indent="0">
              <a:buNone/>
              <a:defRPr/>
            </a:pPr>
            <a:r>
              <a:rPr lang="en-US" altLang="en-US" sz="2800" b="1" dirty="0">
                <a:solidFill>
                  <a:schemeClr val="accent1">
                    <a:lumMod val="50000"/>
                  </a:schemeClr>
                </a:solidFill>
              </a:rPr>
              <a:t>Fixed overhead:</a:t>
            </a:r>
            <a:endParaRPr lang="en-US" altLang="en-US" sz="2800" b="1" dirty="0"/>
          </a:p>
          <a:p>
            <a:pPr marL="0" indent="0">
              <a:buNone/>
              <a:defRPr/>
            </a:pPr>
            <a:r>
              <a:rPr lang="en-US" altLang="en-US" sz="2400" b="1" dirty="0">
                <a:solidFill>
                  <a:schemeClr val="accent1">
                    <a:lumMod val="50000"/>
                  </a:schemeClr>
                </a:solidFill>
              </a:rPr>
              <a:t>Expressed as a total cost per accounting period for planning and control purposes</a:t>
            </a:r>
            <a:r>
              <a:rPr lang="en-US" altLang="en-US" sz="2400" b="1" dirty="0"/>
              <a:t>.</a:t>
            </a:r>
            <a:endParaRPr lang="en-US" altLang="en-US" sz="2400" b="1" dirty="0">
              <a:solidFill>
                <a:schemeClr val="accent1">
                  <a:lumMod val="50000"/>
                </a:schemeClr>
              </a:solidFill>
            </a:endParaRPr>
          </a:p>
        </p:txBody>
      </p:sp>
      <p:sp>
        <p:nvSpPr>
          <p:cNvPr id="8" name="Content Placeholder 7"/>
          <p:cNvSpPr>
            <a:spLocks noGrp="1"/>
          </p:cNvSpPr>
          <p:nvPr>
            <p:ph idx="16"/>
          </p:nvPr>
        </p:nvSpPr>
        <p:spPr>
          <a:xfrm>
            <a:off x="457200" y="6278368"/>
            <a:ext cx="7772400" cy="271463"/>
          </a:xfrm>
        </p:spPr>
        <p:txBody>
          <a:bodyPr/>
          <a:lstStyle/>
          <a:p>
            <a:pPr marL="0" indent="0">
              <a:buNone/>
            </a:pPr>
            <a:r>
              <a:rPr lang="en-US" altLang="en-US" sz="1100" b="1" dirty="0">
                <a:latin typeface="Calibri" panose="020F0502020204030204" pitchFamily="34" charset="0"/>
              </a:rPr>
              <a:t>Learning Objective 14-10: </a:t>
            </a:r>
            <a:r>
              <a:rPr lang="en-US" sz="1100" b="1" dirty="0">
                <a:latin typeface="Calibri" panose="020F0502020204030204" pitchFamily="34" charset="0"/>
              </a:rPr>
              <a:t>Describe how standard costs are used in the cost accounting system.</a:t>
            </a:r>
          </a:p>
        </p:txBody>
      </p:sp>
    </p:spTree>
    <p:extLst>
      <p:ext uri="{BB962C8B-B14F-4D97-AF65-F5344CB8AC3E}">
        <p14:creationId xmlns:p14="http://schemas.microsoft.com/office/powerpoint/2010/main" val="3142710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610600" cy="869950"/>
          </a:xfrm>
        </p:spPr>
        <p:txBody>
          <a:bodyPr/>
          <a:lstStyle/>
          <a:p>
            <a:r>
              <a:rPr lang="en-US" dirty="0"/>
              <a:t>Cost Classifications—The Big Picture</a:t>
            </a:r>
            <a:endParaRPr lang="en-IN" dirty="0"/>
          </a:p>
        </p:txBody>
      </p:sp>
      <p:pic>
        <p:nvPicPr>
          <p:cNvPr id="3" name="Picture 2" descr="A model for the cost classifications most frequently encountered, highlighting the cost topics covered in Chapters 12-16.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371600"/>
            <a:ext cx="7557025" cy="4366145"/>
          </a:xfrm>
          <a:prstGeom prst="rect">
            <a:avLst/>
          </a:prstGeom>
        </p:spPr>
      </p:pic>
      <p:sp>
        <p:nvSpPr>
          <p:cNvPr id="5" name="Content Placeholder 6"/>
          <p:cNvSpPr>
            <a:spLocks noGrp="1"/>
          </p:cNvSpPr>
          <p:nvPr>
            <p:ph idx="15"/>
          </p:nvPr>
        </p:nvSpPr>
        <p:spPr>
          <a:xfrm>
            <a:off x="457200" y="5844839"/>
            <a:ext cx="8229600" cy="282589"/>
          </a:xfrm>
        </p:spPr>
        <p:txBody>
          <a:bodyPr/>
          <a:lstStyle/>
          <a:p>
            <a:pPr marL="0" indent="0" algn="ctr">
              <a:buNone/>
            </a:pPr>
            <a:r>
              <a:rPr lang="en-US" sz="900" dirty="0">
                <a:hlinkClick r:id="rId4" action="ppaction://hlinksldjump"/>
              </a:rPr>
              <a:t>Access the text alternative for slide images.</a:t>
            </a:r>
            <a:endParaRPr lang="en-IN" sz="900" dirty="0">
              <a:hlinkClick r:id="rId4" action="ppaction://hlinksldjump"/>
            </a:endParaRPr>
          </a:p>
        </p:txBody>
      </p:sp>
      <p:sp>
        <p:nvSpPr>
          <p:cNvPr id="8" name="Content Placeholder 7"/>
          <p:cNvSpPr>
            <a:spLocks noGrp="1"/>
          </p:cNvSpPr>
          <p:nvPr>
            <p:ph idx="16"/>
          </p:nvPr>
        </p:nvSpPr>
        <p:spPr>
          <a:xfrm>
            <a:off x="457200" y="6248400"/>
            <a:ext cx="5867400" cy="228600"/>
          </a:xfrm>
        </p:spPr>
        <p:txBody>
          <a:bodyPr/>
          <a:lstStyle/>
          <a:p>
            <a:pPr marL="0" indent="0" eaLnBrk="1" hangingPunct="1">
              <a:buNone/>
              <a:defRPr/>
            </a:pPr>
            <a:r>
              <a:rPr lang="en-US" altLang="en-US" sz="1100" b="1" dirty="0">
                <a:latin typeface="Calibri" panose="020F0502020204030204" pitchFamily="34" charset="0"/>
              </a:rPr>
              <a:t>Learning Objective 14-1: Describe cost terminology that relates to the budgeting process.</a:t>
            </a:r>
          </a:p>
        </p:txBody>
      </p:sp>
    </p:spTree>
    <p:extLst>
      <p:ext uri="{BB962C8B-B14F-4D97-AF65-F5344CB8AC3E}">
        <p14:creationId xmlns:p14="http://schemas.microsoft.com/office/powerpoint/2010/main" val="9956137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lstStyle/>
          <a:p>
            <a:r>
              <a:rPr lang="en-US" altLang="en-US" dirty="0"/>
              <a:t>Costing Products with</a:t>
            </a:r>
            <a:br>
              <a:rPr lang="en-US" altLang="en-US" dirty="0"/>
            </a:br>
            <a:r>
              <a:rPr lang="en-US" altLang="en-US" dirty="0"/>
              <a:t>Standard Costs</a:t>
            </a:r>
            <a:endParaRPr lang="en-IN" dirty="0"/>
          </a:p>
        </p:txBody>
      </p:sp>
      <p:sp>
        <p:nvSpPr>
          <p:cNvPr id="3" name="Content Placeholder 2"/>
          <p:cNvSpPr>
            <a:spLocks noGrp="1"/>
          </p:cNvSpPr>
          <p:nvPr>
            <p:ph idx="1"/>
          </p:nvPr>
        </p:nvSpPr>
        <p:spPr>
          <a:xfrm>
            <a:off x="467627" y="1746473"/>
            <a:ext cx="8229600" cy="489970"/>
          </a:xfrm>
        </p:spPr>
        <p:txBody>
          <a:bodyPr/>
          <a:lstStyle/>
          <a:p>
            <a:pPr marL="0" indent="0">
              <a:buNone/>
            </a:pPr>
            <a:r>
              <a:rPr lang="en-US" altLang="en-US" sz="2400" dirty="0">
                <a:solidFill>
                  <a:schemeClr val="tx2">
                    <a:lumMod val="75000"/>
                  </a:schemeClr>
                </a:solidFill>
                <a:latin typeface="Calibri" panose="020F0502020204030204" pitchFamily="34" charset="0"/>
              </a:rPr>
              <a:t>Standard costs for a product might look like this:</a:t>
            </a:r>
          </a:p>
        </p:txBody>
      </p:sp>
      <p:pic>
        <p:nvPicPr>
          <p:cNvPr id="12" name="Picture 11" descr="Reproduced tables from pages 541 and 542 of the textbook. It lists variable costs, including raw materials and direct labor and variable overhead, and fixed costs and derives total standard cost per uni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2438400"/>
            <a:ext cx="5357669" cy="3299679"/>
          </a:xfrm>
          <a:prstGeom prst="rect">
            <a:avLst/>
          </a:prstGeom>
        </p:spPr>
      </p:pic>
      <p:sp>
        <p:nvSpPr>
          <p:cNvPr id="5" name="Content Placeholder 4"/>
          <p:cNvSpPr>
            <a:spLocks noGrp="1"/>
          </p:cNvSpPr>
          <p:nvPr>
            <p:ph idx="13"/>
          </p:nvPr>
        </p:nvSpPr>
        <p:spPr>
          <a:xfrm>
            <a:off x="457200" y="6281737"/>
            <a:ext cx="7848600" cy="271463"/>
          </a:xfrm>
        </p:spPr>
        <p:txBody>
          <a:bodyPr/>
          <a:lstStyle/>
          <a:p>
            <a:pPr marL="0" indent="0">
              <a:buNone/>
            </a:pPr>
            <a:r>
              <a:rPr lang="en-US" altLang="en-US" sz="1100" b="1" dirty="0">
                <a:latin typeface="Calibri" panose="020F0502020204030204" pitchFamily="34" charset="0"/>
              </a:rPr>
              <a:t>Learning Objective 14-10: </a:t>
            </a:r>
            <a:r>
              <a:rPr lang="en-US" sz="1100" b="1" dirty="0">
                <a:latin typeface="Calibri" panose="020F0502020204030204" pitchFamily="34" charset="0"/>
              </a:rPr>
              <a:t>Describe how standard costs are used in the cost accounting system.</a:t>
            </a:r>
          </a:p>
        </p:txBody>
      </p:sp>
    </p:spTree>
    <p:extLst>
      <p:ext uri="{BB962C8B-B14F-4D97-AF65-F5344CB8AC3E}">
        <p14:creationId xmlns:p14="http://schemas.microsoft.com/office/powerpoint/2010/main" val="25222287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ltLang="en-US" dirty="0">
                <a:ea typeface="ＭＳ Ｐゴシック" panose="020B0600070205080204" pitchFamily="34" charset="-128"/>
              </a:rPr>
              <a:t>Other Uses of Standards</a:t>
            </a:r>
            <a:endParaRPr lang="en-IN" dirty="0"/>
          </a:p>
        </p:txBody>
      </p:sp>
      <p:sp>
        <p:nvSpPr>
          <p:cNvPr id="10" name="Content Placeholder 9"/>
          <p:cNvSpPr>
            <a:spLocks noGrp="1"/>
          </p:cNvSpPr>
          <p:nvPr>
            <p:ph idx="1"/>
          </p:nvPr>
        </p:nvSpPr>
        <p:spPr>
          <a:xfrm>
            <a:off x="3657600" y="1512643"/>
            <a:ext cx="1371600" cy="950829"/>
          </a:xfrm>
        </p:spPr>
        <p:txBody>
          <a:bodyPr/>
          <a:lstStyle/>
          <a:p>
            <a:pPr marL="0" indent="0">
              <a:buNone/>
            </a:pPr>
            <a:r>
              <a:rPr lang="en-US" sz="2800" dirty="0">
                <a:solidFill>
                  <a:schemeClr val="tx2">
                    <a:lumMod val="75000"/>
                  </a:schemeClr>
                </a:solidFill>
                <a:latin typeface="Calibri" panose="020F0502020204030204" pitchFamily="34" charset="0"/>
              </a:rPr>
              <a:t>Training</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Levels</a:t>
            </a:r>
          </a:p>
        </p:txBody>
      </p:sp>
      <p:sp>
        <p:nvSpPr>
          <p:cNvPr id="11" name="Content Placeholder 10"/>
          <p:cNvSpPr>
            <a:spLocks noGrp="1"/>
          </p:cNvSpPr>
          <p:nvPr>
            <p:ph idx="13"/>
          </p:nvPr>
        </p:nvSpPr>
        <p:spPr>
          <a:xfrm>
            <a:off x="1600200" y="2016357"/>
            <a:ext cx="1524000" cy="849313"/>
          </a:xfrm>
        </p:spPr>
        <p:txBody>
          <a:bodyPr/>
          <a:lstStyle/>
          <a:p>
            <a:pPr marL="0" indent="0">
              <a:buNone/>
            </a:pPr>
            <a:r>
              <a:rPr lang="en-US" sz="2800" dirty="0">
                <a:solidFill>
                  <a:schemeClr val="tx2">
                    <a:lumMod val="75000"/>
                  </a:schemeClr>
                </a:solidFill>
                <a:latin typeface="Calibri" panose="020F0502020204030204" pitchFamily="34" charset="0"/>
              </a:rPr>
              <a:t>Quality</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Control</a:t>
            </a:r>
          </a:p>
        </p:txBody>
      </p:sp>
      <p:sp>
        <p:nvSpPr>
          <p:cNvPr id="14" name="Content Placeholder 13"/>
          <p:cNvSpPr>
            <a:spLocks noGrp="1"/>
          </p:cNvSpPr>
          <p:nvPr>
            <p:ph idx="16"/>
          </p:nvPr>
        </p:nvSpPr>
        <p:spPr>
          <a:xfrm>
            <a:off x="5791200" y="2016357"/>
            <a:ext cx="1068404" cy="866450"/>
          </a:xfrm>
        </p:spPr>
        <p:txBody>
          <a:bodyPr/>
          <a:lstStyle/>
          <a:p>
            <a:pPr marL="0" indent="0">
              <a:buNone/>
            </a:pPr>
            <a:r>
              <a:rPr lang="en-US" sz="2800" dirty="0">
                <a:solidFill>
                  <a:schemeClr val="tx2">
                    <a:lumMod val="75000"/>
                  </a:schemeClr>
                </a:solidFill>
                <a:latin typeface="Calibri" panose="020F0502020204030204" pitchFamily="34" charset="0"/>
              </a:rPr>
              <a:t>Sales</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Levels</a:t>
            </a:r>
          </a:p>
        </p:txBody>
      </p:sp>
      <p:sp>
        <p:nvSpPr>
          <p:cNvPr id="12" name="Content Placeholder 11"/>
          <p:cNvSpPr>
            <a:spLocks noGrp="1"/>
          </p:cNvSpPr>
          <p:nvPr>
            <p:ph idx="14"/>
          </p:nvPr>
        </p:nvSpPr>
        <p:spPr>
          <a:xfrm>
            <a:off x="797293" y="3187898"/>
            <a:ext cx="1641107" cy="838200"/>
          </a:xfrm>
        </p:spPr>
        <p:txBody>
          <a:bodyPr/>
          <a:lstStyle/>
          <a:p>
            <a:pPr marL="0" indent="0">
              <a:buNone/>
            </a:pPr>
            <a:r>
              <a:rPr lang="en-US" sz="2800" dirty="0">
                <a:solidFill>
                  <a:schemeClr val="tx2">
                    <a:lumMod val="75000"/>
                  </a:schemeClr>
                </a:solidFill>
                <a:latin typeface="Calibri" panose="020F0502020204030204" pitchFamily="34" charset="0"/>
              </a:rPr>
              <a:t>Inventory</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Control</a:t>
            </a:r>
          </a:p>
        </p:txBody>
      </p:sp>
      <p:sp>
        <p:nvSpPr>
          <p:cNvPr id="15" name="Content Placeholder 14"/>
          <p:cNvSpPr>
            <a:spLocks noGrp="1"/>
          </p:cNvSpPr>
          <p:nvPr>
            <p:ph idx="17"/>
          </p:nvPr>
        </p:nvSpPr>
        <p:spPr>
          <a:xfrm>
            <a:off x="6670307" y="3192046"/>
            <a:ext cx="1330693" cy="905113"/>
          </a:xfrm>
        </p:spPr>
        <p:txBody>
          <a:bodyPr/>
          <a:lstStyle/>
          <a:p>
            <a:pPr marL="0" indent="0">
              <a:buNone/>
            </a:pPr>
            <a:r>
              <a:rPr lang="en-US" sz="2800" dirty="0">
                <a:solidFill>
                  <a:schemeClr val="tx2">
                    <a:lumMod val="75000"/>
                  </a:schemeClr>
                </a:solidFill>
                <a:latin typeface="Calibri" panose="020F0502020204030204" pitchFamily="34" charset="0"/>
              </a:rPr>
              <a:t>Safety</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Goals</a:t>
            </a:r>
          </a:p>
        </p:txBody>
      </p:sp>
      <p:sp>
        <p:nvSpPr>
          <p:cNvPr id="13" name="Content Placeholder 12"/>
          <p:cNvSpPr>
            <a:spLocks noGrp="1"/>
          </p:cNvSpPr>
          <p:nvPr>
            <p:ph idx="15"/>
          </p:nvPr>
        </p:nvSpPr>
        <p:spPr>
          <a:xfrm>
            <a:off x="515753" y="4451350"/>
            <a:ext cx="1641107" cy="882650"/>
          </a:xfrm>
        </p:spPr>
        <p:txBody>
          <a:bodyPr/>
          <a:lstStyle/>
          <a:p>
            <a:pPr marL="0" indent="0">
              <a:buNone/>
            </a:pPr>
            <a:r>
              <a:rPr lang="en-US" sz="2800" dirty="0">
                <a:solidFill>
                  <a:schemeClr val="tx2">
                    <a:lumMod val="75000"/>
                  </a:schemeClr>
                </a:solidFill>
                <a:latin typeface="Calibri" panose="020F0502020204030204" pitchFamily="34" charset="0"/>
              </a:rPr>
              <a:t>Machine</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Usage</a:t>
            </a:r>
          </a:p>
        </p:txBody>
      </p:sp>
      <p:sp>
        <p:nvSpPr>
          <p:cNvPr id="17" name="Content Placeholder 16"/>
          <p:cNvSpPr>
            <a:spLocks noGrp="1"/>
          </p:cNvSpPr>
          <p:nvPr>
            <p:ph idx="19"/>
          </p:nvPr>
        </p:nvSpPr>
        <p:spPr>
          <a:xfrm>
            <a:off x="7543800" y="4422508"/>
            <a:ext cx="1447800" cy="911492"/>
          </a:xfrm>
        </p:spPr>
        <p:txBody>
          <a:bodyPr/>
          <a:lstStyle/>
          <a:p>
            <a:pPr marL="0" indent="0">
              <a:buNone/>
            </a:pPr>
            <a:r>
              <a:rPr lang="en-US" sz="2800" dirty="0">
                <a:solidFill>
                  <a:schemeClr val="tx2">
                    <a:lumMod val="75000"/>
                  </a:schemeClr>
                </a:solidFill>
                <a:latin typeface="Calibri" panose="020F0502020204030204" pitchFamily="34" charset="0"/>
              </a:rPr>
              <a:t>Service</a:t>
            </a:r>
            <a:br>
              <a:rPr lang="en-US" sz="2800" dirty="0">
                <a:solidFill>
                  <a:schemeClr val="tx2">
                    <a:lumMod val="75000"/>
                  </a:schemeClr>
                </a:solidFill>
                <a:latin typeface="Calibri" panose="020F0502020204030204" pitchFamily="34" charset="0"/>
              </a:rPr>
            </a:br>
            <a:r>
              <a:rPr lang="en-US" sz="2800" dirty="0">
                <a:solidFill>
                  <a:schemeClr val="tx2">
                    <a:lumMod val="75000"/>
                  </a:schemeClr>
                </a:solidFill>
                <a:latin typeface="Calibri" panose="020F0502020204030204" pitchFamily="34" charset="0"/>
              </a:rPr>
              <a:t>Levels</a:t>
            </a:r>
          </a:p>
        </p:txBody>
      </p:sp>
      <p:sp>
        <p:nvSpPr>
          <p:cNvPr id="16" name="Content Placeholder 15"/>
          <p:cNvSpPr>
            <a:spLocks noGrp="1"/>
          </p:cNvSpPr>
          <p:nvPr>
            <p:ph idx="18"/>
          </p:nvPr>
        </p:nvSpPr>
        <p:spPr>
          <a:xfrm>
            <a:off x="574307" y="6316845"/>
            <a:ext cx="7731493" cy="239713"/>
          </a:xfrm>
        </p:spPr>
        <p:txBody>
          <a:bodyPr/>
          <a:lstStyle/>
          <a:p>
            <a:pPr marL="0" indent="0">
              <a:buNone/>
            </a:pPr>
            <a:r>
              <a:rPr lang="en-US" altLang="en-US" sz="1100" b="1" dirty="0">
                <a:latin typeface="Calibri" panose="020F0502020204030204" pitchFamily="34" charset="0"/>
              </a:rPr>
              <a:t>Learning Objective 14-10: </a:t>
            </a:r>
            <a:r>
              <a:rPr lang="en-US" sz="1100" b="1" dirty="0">
                <a:latin typeface="Calibri" panose="020F0502020204030204" pitchFamily="34" charset="0"/>
              </a:rPr>
              <a:t>Describe how standard costs are used in the cost accounting system.</a:t>
            </a:r>
          </a:p>
        </p:txBody>
      </p:sp>
    </p:spTree>
    <p:extLst>
      <p:ext uri="{BB962C8B-B14F-4D97-AF65-F5344CB8AC3E}">
        <p14:creationId xmlns:p14="http://schemas.microsoft.com/office/powerpoint/2010/main" val="22639267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4">
            <a:extLst>
              <a:ext uri="{FF2B5EF4-FFF2-40B4-BE49-F238E27FC236}">
                <a16:creationId xmlns:a16="http://schemas.microsoft.com/office/drawing/2014/main" id="{26803A4F-0DAC-4681-8700-D08EE74FF3C2}"/>
              </a:ext>
            </a:extLst>
          </p:cNvPr>
          <p:cNvSpPr>
            <a:spLocks noGrp="1"/>
          </p:cNvSpPr>
          <p:nvPr>
            <p:ph type="title"/>
          </p:nvPr>
        </p:nvSpPr>
        <p:spPr>
          <a:xfrm>
            <a:off x="762000" y="2857500"/>
            <a:ext cx="8229600" cy="1143000"/>
          </a:xfrm>
        </p:spPr>
        <p:txBody>
          <a:bodyPr/>
          <a:lstStyle/>
          <a:p>
            <a:r>
              <a:rPr lang="en-US" altLang="en-US" dirty="0"/>
              <a:t>End of Chapter 14</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124200"/>
            <a:ext cx="8652164" cy="1143000"/>
          </a:xfrm>
        </p:spPr>
        <p:txBody>
          <a:bodyPr/>
          <a:lstStyle/>
          <a:p>
            <a:r>
              <a:rPr lang="en-US" sz="3200" dirty="0"/>
              <a:t>Accessibility Content: Text Alternatives for Images</a:t>
            </a:r>
            <a:endParaRPr lang="en-IN" sz="3200" dirty="0"/>
          </a:p>
        </p:txBody>
      </p:sp>
    </p:spTree>
    <p:extLst>
      <p:ext uri="{BB962C8B-B14F-4D97-AF65-F5344CB8AC3E}">
        <p14:creationId xmlns:p14="http://schemas.microsoft.com/office/powerpoint/2010/main" val="117472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219200"/>
          </a:xfrm>
        </p:spPr>
        <p:txBody>
          <a:bodyPr/>
          <a:lstStyle/>
          <a:p>
            <a:r>
              <a:rPr lang="en-US" dirty="0"/>
              <a:t>Cost Classifications—The Big Picture - Text Alternative</a:t>
            </a:r>
            <a:endParaRPr lang="en-US" altLang="en-US" dirty="0"/>
          </a:p>
        </p:txBody>
      </p:sp>
      <p:sp>
        <p:nvSpPr>
          <p:cNvPr id="2" name="Content Placeholder 1"/>
          <p:cNvSpPr>
            <a:spLocks noGrp="1"/>
          </p:cNvSpPr>
          <p:nvPr>
            <p:ph idx="1"/>
          </p:nvPr>
        </p:nvSpPr>
        <p:spPr>
          <a:xfrm>
            <a:off x="609600" y="1676400"/>
            <a:ext cx="8229600" cy="3276600"/>
          </a:xfrm>
        </p:spPr>
        <p:txBody>
          <a:bodyPr/>
          <a:lstStyle/>
          <a:p>
            <a:pPr marL="0" indent="0">
              <a:buNone/>
              <a:defRPr/>
            </a:pPr>
            <a:r>
              <a:rPr lang="en-IN" sz="2000" dirty="0"/>
              <a:t>Cost behavior, covered in Chapters 12, 14, and 15, looks at Variable Cost, Fixed Cost, and Mixed Cost. Cost Assignment, covered in Chapter 13, looks at Direct Cost and Indirect Cost. Product Costing, covered in Chapter 13, looks at Product Cost (including Direct material, Direct </a:t>
            </a:r>
            <a:r>
              <a:rPr lang="en-IN" sz="2000" dirty="0" err="1"/>
              <a:t>labor</a:t>
            </a:r>
            <a:r>
              <a:rPr lang="en-IN" sz="2000" dirty="0"/>
              <a:t>, and Manufacturing overhead) and Period cost, (including Selling expenses and Administrative expenses. Time Horizon, covered in Chapters 14 and 15, looks at Committed cost, Discretionary cost, Controllable cost, and Noncontrollable cost. Finally, Decision Making, covered in Chapter 16, includes Differential cost, Allocated cost, Sunk cost, and Opportunity cost.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413226957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143000"/>
          </a:xfrm>
        </p:spPr>
        <p:txBody>
          <a:bodyPr/>
          <a:lstStyle/>
          <a:p>
            <a:r>
              <a:rPr lang="en-US" altLang="en-US" dirty="0">
                <a:ea typeface="ＭＳ Ｐゴシック" panose="020B0600070205080204" pitchFamily="34" charset="-128"/>
              </a:rPr>
              <a:t>The Budget Time Frame </a:t>
            </a:r>
            <a:r>
              <a:rPr lang="en-US" dirty="0"/>
              <a:t>- Text Alternative</a:t>
            </a:r>
            <a:endParaRPr lang="en-US" altLang="en-US" dirty="0"/>
          </a:p>
        </p:txBody>
      </p:sp>
      <p:sp>
        <p:nvSpPr>
          <p:cNvPr id="2" name="Content Placeholder 1"/>
          <p:cNvSpPr>
            <a:spLocks noGrp="1"/>
          </p:cNvSpPr>
          <p:nvPr>
            <p:ph idx="1"/>
          </p:nvPr>
        </p:nvSpPr>
        <p:spPr>
          <a:xfrm>
            <a:off x="609600" y="1600200"/>
            <a:ext cx="8229600" cy="2971800"/>
          </a:xfrm>
        </p:spPr>
        <p:txBody>
          <a:bodyPr/>
          <a:lstStyle/>
          <a:p>
            <a:pPr marL="0" indent="0">
              <a:buNone/>
              <a:defRPr/>
            </a:pPr>
            <a:r>
              <a:rPr lang="en-IN" sz="2000" dirty="0"/>
              <a:t>Two timelines. (1) Single-period budget (full year by month): A firm operating on a calendar-year basis will prepare its 2019 budget during the last few months of 2018. This process will continue each year. (2) Rolling budget (full year by quarter): This diagram shows a three-month/one-year rolling budget, where a budget for each quarter of 2019 will be prepared late in 2018. During the first quarter of 2019, a budget for the next four quarters will be prepared. This will be the second budget prepared for each of the last three quarters of 2019 and the first budget for the first quarter of 2020. This process will continue each quarter. </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181779701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143000"/>
          </a:xfrm>
        </p:spPr>
        <p:txBody>
          <a:bodyPr/>
          <a:lstStyle/>
          <a:p>
            <a:r>
              <a:rPr lang="en-US" altLang="en-US" dirty="0"/>
              <a:t>The Budgeting Process </a:t>
            </a:r>
            <a:r>
              <a:rPr lang="en-US" altLang="en-US" sz="1000" b="0" dirty="0"/>
              <a:t>1</a:t>
            </a:r>
            <a:r>
              <a:rPr lang="en-US" altLang="en-US" dirty="0" smtClean="0">
                <a:ea typeface="ＭＳ Ｐゴシック" panose="020B0600070205080204" pitchFamily="34" charset="-128"/>
              </a:rPr>
              <a:t> </a:t>
            </a:r>
            <a:r>
              <a:rPr lang="en-US" dirty="0"/>
              <a:t>- Text Alternative</a:t>
            </a:r>
            <a:endParaRPr lang="en-US" altLang="en-US" dirty="0"/>
          </a:p>
        </p:txBody>
      </p:sp>
      <p:sp>
        <p:nvSpPr>
          <p:cNvPr id="2" name="Content Placeholder 1"/>
          <p:cNvSpPr>
            <a:spLocks noGrp="1"/>
          </p:cNvSpPr>
          <p:nvPr>
            <p:ph idx="1"/>
          </p:nvPr>
        </p:nvSpPr>
        <p:spPr>
          <a:xfrm>
            <a:off x="609600" y="1600200"/>
            <a:ext cx="8229600" cy="2971800"/>
          </a:xfrm>
        </p:spPr>
        <p:txBody>
          <a:bodyPr/>
          <a:lstStyle/>
          <a:p>
            <a:pPr marL="0" indent="0">
              <a:buNone/>
              <a:defRPr/>
            </a:pPr>
            <a:r>
              <a:rPr lang="en-IN" sz="2400" dirty="0" smtClean="0"/>
              <a:t>First </a:t>
            </a:r>
            <a:r>
              <a:rPr lang="en-IN" sz="2400" dirty="0"/>
              <a:t>is the sales/revenue budget (or forecast). Under this is the purchases/production budget. This leads to the cost of goods sold budget. This is followed by the operating expense budget. Then there is the income statement budget. Next is the cash budget. Lastly in this diagram is the balance sheet budget.</a:t>
            </a:r>
            <a:endParaRPr lang="en-US" sz="24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4" action="ppaction://hlinksldjump"/>
            </a:endParaRPr>
          </a:p>
        </p:txBody>
      </p:sp>
    </p:spTree>
    <p:extLst>
      <p:ext uri="{BB962C8B-B14F-4D97-AF65-F5344CB8AC3E}">
        <p14:creationId xmlns:p14="http://schemas.microsoft.com/office/powerpoint/2010/main" val="67255253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a:xfrm>
            <a:off x="457200" y="152400"/>
            <a:ext cx="8229600" cy="1143000"/>
          </a:xfrm>
        </p:spPr>
        <p:txBody>
          <a:bodyPr/>
          <a:lstStyle/>
          <a:p>
            <a:r>
              <a:rPr lang="en-US" altLang="en-US" dirty="0">
                <a:ea typeface="ＭＳ Ｐゴシック" panose="020B0600070205080204" pitchFamily="34" charset="-128"/>
              </a:rPr>
              <a:t>The Budgeting </a:t>
            </a:r>
            <a:r>
              <a:rPr lang="en-US" altLang="en-US" dirty="0" smtClean="0">
                <a:ea typeface="ＭＳ Ｐゴシック" panose="020B0600070205080204" pitchFamily="34" charset="-128"/>
              </a:rPr>
              <a:t>Process </a:t>
            </a:r>
            <a:r>
              <a:rPr lang="en-US" altLang="en-US" sz="1000" dirty="0" smtClean="0">
                <a:ea typeface="ＭＳ Ｐゴシック" panose="020B0600070205080204" pitchFamily="34" charset="-128"/>
              </a:rPr>
              <a:t>2</a:t>
            </a:r>
            <a:r>
              <a:rPr lang="en-US" altLang="en-US" dirty="0" smtClean="0">
                <a:ea typeface="ＭＳ Ｐゴシック" panose="020B0600070205080204" pitchFamily="34" charset="-128"/>
              </a:rPr>
              <a:t> </a:t>
            </a:r>
            <a:r>
              <a:rPr lang="en-US" dirty="0"/>
              <a:t>- Text Alternative</a:t>
            </a:r>
            <a:endParaRPr lang="en-US" altLang="en-US" dirty="0"/>
          </a:p>
        </p:txBody>
      </p:sp>
      <p:sp>
        <p:nvSpPr>
          <p:cNvPr id="2" name="Content Placeholder 1"/>
          <p:cNvSpPr>
            <a:spLocks noGrp="1"/>
          </p:cNvSpPr>
          <p:nvPr>
            <p:ph idx="1"/>
          </p:nvPr>
        </p:nvSpPr>
        <p:spPr>
          <a:xfrm>
            <a:off x="609600" y="1828800"/>
            <a:ext cx="8219090" cy="3276600"/>
          </a:xfrm>
        </p:spPr>
        <p:txBody>
          <a:bodyPr/>
          <a:lstStyle/>
          <a:p>
            <a:pPr marL="0" indent="0">
              <a:buNone/>
              <a:defRPr/>
            </a:pPr>
            <a:r>
              <a:rPr lang="en-IN" sz="2000" dirty="0"/>
              <a:t>The flowchart begins with the Sales Budget, which is prepared before the Operating Expense Budget and either the Purchases Budget of a merchandiser or the Production Budget of a manufacturer. The Purchases Budget of a merchandiser is prepared before the Cost of Goods Sold Budget. The Production Budget of a manufacturer is prepared before the Raw Materials Budget, the Direct Labor Budget, and the Manufacturing Overhead Budget, which all then lead to the Cost of Goods Sold Budget. The Cost of Goods Sold Budget and the Operating  Expense Budget are prepared prior to the Budgeted Income Statement, which is a precursor to the Budgeted Statement of Cash Flows and finally the Budgeted Balance Sheet.</a:t>
            </a:r>
            <a:endParaRPr lang="en-US" sz="2000" dirty="0">
              <a:cs typeface="Arial" pitchFamily="34" charset="0"/>
            </a:endParaRPr>
          </a:p>
        </p:txBody>
      </p:sp>
      <p:sp>
        <p:nvSpPr>
          <p:cNvPr id="9" name="Content Placeholder 2"/>
          <p:cNvSpPr>
            <a:spLocks noGrp="1"/>
          </p:cNvSpPr>
          <p:nvPr>
            <p:ph idx="13"/>
          </p:nvPr>
        </p:nvSpPr>
        <p:spPr>
          <a:xfrm>
            <a:off x="2133600" y="6248400"/>
            <a:ext cx="4724400" cy="304800"/>
          </a:xfrm>
        </p:spPr>
        <p:txBody>
          <a:bodyPr/>
          <a:lstStyle/>
          <a:p>
            <a:pPr marL="0" indent="0" algn="ctr">
              <a:buNone/>
            </a:pPr>
            <a:r>
              <a:rPr lang="en-US" sz="900" dirty="0">
                <a:hlinkClick r:id="rId3" action="ppaction://hlinksldjump"/>
              </a:rPr>
              <a:t>Return to parent-slide containing images.</a:t>
            </a:r>
            <a:endParaRPr lang="en-IN" sz="900" dirty="0">
              <a:hlinkClick r:id="rId3" action="ppaction://hlinksldjump"/>
            </a:endParaRPr>
          </a:p>
        </p:txBody>
      </p:sp>
    </p:spTree>
    <p:extLst>
      <p:ext uri="{BB962C8B-B14F-4D97-AF65-F5344CB8AC3E}">
        <p14:creationId xmlns:p14="http://schemas.microsoft.com/office/powerpoint/2010/main" val="309481063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4D37F0E9-785C-4D2A-9F29-333E6EC814BB}"/>
              </a:ext>
            </a:extLst>
          </p:cNvPr>
          <p:cNvSpPr>
            <a:spLocks noGrp="1"/>
          </p:cNvSpPr>
          <p:nvPr>
            <p:ph type="title"/>
          </p:nvPr>
        </p:nvSpPr>
        <p:spPr>
          <a:xfrm>
            <a:off x="457200" y="381000"/>
            <a:ext cx="7467600" cy="1066800"/>
          </a:xfrm>
        </p:spPr>
        <p:txBody>
          <a:bodyPr/>
          <a:lstStyle/>
          <a:p>
            <a:r>
              <a:rPr lang="en-US" sz="3600" dirty="0"/>
              <a:t>Cost Classification According to a Time-Frame Perspective</a:t>
            </a:r>
            <a:endParaRPr lang="en-US" altLang="en-US" sz="3600" dirty="0"/>
          </a:p>
        </p:txBody>
      </p:sp>
      <p:sp>
        <p:nvSpPr>
          <p:cNvPr id="2" name="Content Placeholder 1"/>
          <p:cNvSpPr>
            <a:spLocks noGrp="1"/>
          </p:cNvSpPr>
          <p:nvPr>
            <p:ph idx="1"/>
          </p:nvPr>
        </p:nvSpPr>
        <p:spPr>
          <a:xfrm>
            <a:off x="457200" y="2057400"/>
            <a:ext cx="8229600" cy="1414464"/>
          </a:xfrm>
        </p:spPr>
        <p:txBody>
          <a:bodyPr/>
          <a:lstStyle/>
          <a:p>
            <a:pPr marL="0" indent="0">
              <a:buNone/>
            </a:pPr>
            <a:r>
              <a:rPr lang="en-US" sz="2800" dirty="0"/>
              <a:t>Fixed costs classified according to a time-frame perspective are known as committed costs and discretionary costs.</a:t>
            </a:r>
          </a:p>
        </p:txBody>
      </p:sp>
      <p:sp>
        <p:nvSpPr>
          <p:cNvPr id="11" name="Content Placeholder 7"/>
          <p:cNvSpPr>
            <a:spLocks noGrp="1"/>
          </p:cNvSpPr>
          <p:nvPr>
            <p:ph idx="16"/>
          </p:nvPr>
        </p:nvSpPr>
        <p:spPr>
          <a:xfrm>
            <a:off x="457200" y="6248400"/>
            <a:ext cx="7315200" cy="228600"/>
          </a:xfrm>
        </p:spPr>
        <p:txBody>
          <a:bodyPr/>
          <a:lstStyle/>
          <a:p>
            <a:pPr marL="0" indent="0" eaLnBrk="1" hangingPunct="1">
              <a:buNone/>
              <a:defRPr/>
            </a:pPr>
            <a:r>
              <a:rPr lang="en-US" altLang="en-US" sz="1100" b="1" dirty="0">
                <a:latin typeface="Calibri" panose="020F0502020204030204" pitchFamily="34" charset="0"/>
              </a:rPr>
              <a:t>Learning Objective 14-1: Describe cost terminology that relates to the budgeting process.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5">
            <a:extLst>
              <a:ext uri="{FF2B5EF4-FFF2-40B4-BE49-F238E27FC236}">
                <a16:creationId xmlns:a16="http://schemas.microsoft.com/office/drawing/2014/main" id="{310556C8-7747-4D95-A985-42CA8CB3E0FE}"/>
              </a:ext>
            </a:extLst>
          </p:cNvPr>
          <p:cNvSpPr>
            <a:spLocks noGrp="1"/>
          </p:cNvSpPr>
          <p:nvPr>
            <p:ph type="title"/>
          </p:nvPr>
        </p:nvSpPr>
        <p:spPr>
          <a:xfrm>
            <a:off x="457200" y="381000"/>
            <a:ext cx="8229600" cy="990600"/>
          </a:xfrm>
        </p:spPr>
        <p:txBody>
          <a:bodyPr/>
          <a:lstStyle/>
          <a:p>
            <a:r>
              <a:rPr lang="en-US" sz="3600" dirty="0">
                <a:latin typeface="Calibri" panose="020F0502020204030204" pitchFamily="34" charset="0"/>
              </a:rPr>
              <a:t>Committed and Discretionary Costs: Examples</a:t>
            </a:r>
            <a:endParaRPr lang="en-US" altLang="en-US" sz="3600" dirty="0">
              <a:latin typeface="Calibri" panose="020F0502020204030204" pitchFamily="34" charset="0"/>
            </a:endParaRPr>
          </a:p>
        </p:txBody>
      </p:sp>
      <p:sp>
        <p:nvSpPr>
          <p:cNvPr id="5" name="Content Placeholder 4"/>
          <p:cNvSpPr>
            <a:spLocks noGrp="1"/>
          </p:cNvSpPr>
          <p:nvPr>
            <p:ph idx="1"/>
          </p:nvPr>
        </p:nvSpPr>
        <p:spPr>
          <a:xfrm>
            <a:off x="457200" y="1752600"/>
            <a:ext cx="2895600" cy="3700463"/>
          </a:xfrm>
        </p:spPr>
        <p:txBody>
          <a:bodyPr/>
          <a:lstStyle/>
          <a:p>
            <a:pPr marL="0" indent="0">
              <a:buNone/>
              <a:tabLst>
                <a:tab pos="1077913" algn="l"/>
              </a:tabLst>
            </a:pPr>
            <a:r>
              <a:rPr lang="en-US" sz="2800" dirty="0"/>
              <a:t>Committed Costs:</a:t>
            </a:r>
          </a:p>
          <a:p>
            <a:pPr marL="291600" lvl="1" indent="-291600">
              <a:lnSpc>
                <a:spcPct val="90000"/>
              </a:lnSpc>
              <a:spcBef>
                <a:spcPts val="600"/>
              </a:spcBef>
              <a:buFont typeface="Arial" panose="020B0604020202020204" pitchFamily="34" charset="0"/>
              <a:buChar char="•"/>
            </a:pPr>
            <a:r>
              <a:rPr lang="en-US" sz="2400" dirty="0"/>
              <a:t>Salaries of top management.</a:t>
            </a:r>
          </a:p>
          <a:p>
            <a:pPr marL="291600" lvl="1" indent="-291600">
              <a:lnSpc>
                <a:spcPct val="90000"/>
              </a:lnSpc>
              <a:spcBef>
                <a:spcPts val="600"/>
              </a:spcBef>
              <a:buFont typeface="Arial" panose="020B0604020202020204" pitchFamily="34" charset="0"/>
              <a:buChar char="•"/>
            </a:pPr>
            <a:r>
              <a:rPr lang="en-US" sz="2400" dirty="0"/>
              <a:t>Real estate taxes.</a:t>
            </a:r>
          </a:p>
          <a:p>
            <a:pPr marL="291600" lvl="1" indent="-291600">
              <a:lnSpc>
                <a:spcPct val="90000"/>
              </a:lnSpc>
              <a:spcBef>
                <a:spcPts val="600"/>
              </a:spcBef>
              <a:buFont typeface="Arial" panose="020B0604020202020204" pitchFamily="34" charset="0"/>
              <a:buChar char="•"/>
            </a:pPr>
            <a:r>
              <a:rPr lang="en-US" sz="2400" dirty="0"/>
              <a:t>Technology infrastructure.</a:t>
            </a:r>
          </a:p>
          <a:p>
            <a:pPr marL="291600" lvl="1" indent="-291600">
              <a:lnSpc>
                <a:spcPct val="90000"/>
              </a:lnSpc>
              <a:spcBef>
                <a:spcPts val="600"/>
              </a:spcBef>
              <a:buFont typeface="Arial" panose="020B0604020202020204" pitchFamily="34" charset="0"/>
              <a:buChar char="•"/>
            </a:pPr>
            <a:r>
              <a:rPr lang="en-US" sz="2400" dirty="0"/>
              <a:t>Quality control.</a:t>
            </a:r>
          </a:p>
          <a:p>
            <a:pPr marL="291600" lvl="1" indent="-291600">
              <a:lnSpc>
                <a:spcPct val="90000"/>
              </a:lnSpc>
              <a:spcBef>
                <a:spcPts val="600"/>
              </a:spcBef>
              <a:buFont typeface="Arial" panose="020B0604020202020204" pitchFamily="34" charset="0"/>
              <a:buChar char="•"/>
            </a:pPr>
            <a:r>
              <a:rPr lang="en-US" sz="2400" dirty="0"/>
              <a:t>Depreciation.</a:t>
            </a:r>
          </a:p>
          <a:p>
            <a:pPr marL="291600" lvl="1" indent="-291600">
              <a:lnSpc>
                <a:spcPct val="90000"/>
              </a:lnSpc>
              <a:spcBef>
                <a:spcPts val="600"/>
              </a:spcBef>
              <a:buFont typeface="Arial" panose="020B0604020202020204" pitchFamily="34" charset="0"/>
              <a:buChar char="•"/>
            </a:pPr>
            <a:r>
              <a:rPr lang="en-US" sz="2400" dirty="0"/>
              <a:t>Insurance.</a:t>
            </a:r>
          </a:p>
        </p:txBody>
      </p:sp>
      <p:sp>
        <p:nvSpPr>
          <p:cNvPr id="6" name="Content Placeholder 5"/>
          <p:cNvSpPr>
            <a:spLocks noGrp="1"/>
          </p:cNvSpPr>
          <p:nvPr>
            <p:ph idx="13"/>
          </p:nvPr>
        </p:nvSpPr>
        <p:spPr>
          <a:xfrm>
            <a:off x="3581400" y="1752600"/>
            <a:ext cx="5334000" cy="3823185"/>
          </a:xfrm>
        </p:spPr>
        <p:txBody>
          <a:bodyPr/>
          <a:lstStyle/>
          <a:p>
            <a:pPr marL="0" indent="0">
              <a:buNone/>
            </a:pPr>
            <a:r>
              <a:rPr lang="en-US" sz="2800" dirty="0"/>
              <a:t>Discretionary Costs:</a:t>
            </a:r>
          </a:p>
          <a:p>
            <a:pPr marL="291600" lvl="1" indent="-291600">
              <a:lnSpc>
                <a:spcPct val="90000"/>
              </a:lnSpc>
              <a:spcBef>
                <a:spcPts val="600"/>
              </a:spcBef>
              <a:buFont typeface="Arial" panose="020B0604020202020204" pitchFamily="34" charset="0"/>
              <a:buChar char="•"/>
            </a:pPr>
            <a:r>
              <a:rPr lang="en-US" sz="2400" dirty="0"/>
              <a:t>Company softball team.</a:t>
            </a:r>
          </a:p>
          <a:p>
            <a:pPr marL="291600" lvl="1" indent="-291600">
              <a:lnSpc>
                <a:spcPct val="90000"/>
              </a:lnSpc>
              <a:spcBef>
                <a:spcPts val="600"/>
              </a:spcBef>
              <a:buFont typeface="Arial" panose="020B0604020202020204" pitchFamily="34" charset="0"/>
              <a:buChar char="•"/>
            </a:pPr>
            <a:r>
              <a:rPr lang="en-US" sz="2400" dirty="0"/>
              <a:t>Advertising expenditures.</a:t>
            </a:r>
          </a:p>
          <a:p>
            <a:pPr marL="291600" lvl="1" indent="-291600">
              <a:lnSpc>
                <a:spcPct val="90000"/>
              </a:lnSpc>
              <a:spcBef>
                <a:spcPts val="600"/>
              </a:spcBef>
              <a:buFont typeface="Arial" panose="020B0604020202020204" pitchFamily="34" charset="0"/>
              <a:buChar char="•"/>
            </a:pPr>
            <a:r>
              <a:rPr lang="en-US" sz="2400" dirty="0"/>
              <a:t>Charitable contributions.</a:t>
            </a:r>
          </a:p>
          <a:p>
            <a:pPr marL="291600" lvl="1" indent="-291600">
              <a:lnSpc>
                <a:spcPct val="90000"/>
              </a:lnSpc>
              <a:spcBef>
                <a:spcPts val="600"/>
              </a:spcBef>
              <a:buFont typeface="Arial" panose="020B0604020202020204" pitchFamily="34" charset="0"/>
              <a:buChar char="•"/>
            </a:pPr>
            <a:r>
              <a:rPr lang="en-US" sz="2400" dirty="0"/>
              <a:t>Management development programs.</a:t>
            </a:r>
          </a:p>
          <a:p>
            <a:pPr marL="291600" lvl="1" indent="-291600">
              <a:lnSpc>
                <a:spcPct val="90000"/>
              </a:lnSpc>
              <a:spcBef>
                <a:spcPts val="600"/>
              </a:spcBef>
              <a:buFont typeface="Arial" panose="020B0604020202020204" pitchFamily="34" charset="0"/>
              <a:buChar char="•"/>
            </a:pPr>
            <a:r>
              <a:rPr lang="en-US" sz="2400" dirty="0"/>
              <a:t>Internships for college students.</a:t>
            </a:r>
          </a:p>
          <a:p>
            <a:pPr marL="291600" lvl="1" indent="-291600">
              <a:lnSpc>
                <a:spcPct val="90000"/>
              </a:lnSpc>
              <a:spcBef>
                <a:spcPts val="600"/>
              </a:spcBef>
              <a:buFont typeface="Arial" panose="020B0604020202020204" pitchFamily="34" charset="0"/>
              <a:buChar char="•"/>
            </a:pPr>
            <a:r>
              <a:rPr lang="en-US" sz="2400" dirty="0"/>
              <a:t>Employee tuition reimbursement program.</a:t>
            </a:r>
          </a:p>
          <a:p>
            <a:pPr marL="291600" lvl="1" indent="-291600">
              <a:lnSpc>
                <a:spcPct val="90000"/>
              </a:lnSpc>
              <a:spcBef>
                <a:spcPts val="600"/>
              </a:spcBef>
              <a:buFont typeface="Arial" panose="020B0604020202020204" pitchFamily="34" charset="0"/>
              <a:buChar char="•"/>
            </a:pPr>
            <a:r>
              <a:rPr lang="en-US" sz="2400" dirty="0"/>
              <a:t>Copy machine upgrades.</a:t>
            </a:r>
          </a:p>
        </p:txBody>
      </p:sp>
      <p:sp>
        <p:nvSpPr>
          <p:cNvPr id="17" name="Content Placeholder 7"/>
          <p:cNvSpPr>
            <a:spLocks noGrp="1"/>
          </p:cNvSpPr>
          <p:nvPr>
            <p:ph idx="16"/>
          </p:nvPr>
        </p:nvSpPr>
        <p:spPr>
          <a:xfrm>
            <a:off x="457200" y="6248400"/>
            <a:ext cx="7315200" cy="228600"/>
          </a:xfrm>
        </p:spPr>
        <p:txBody>
          <a:bodyPr/>
          <a:lstStyle/>
          <a:p>
            <a:pPr marL="0" indent="0" eaLnBrk="1" hangingPunct="1">
              <a:buNone/>
              <a:defRPr/>
            </a:pPr>
            <a:r>
              <a:rPr lang="en-US" altLang="en-US" sz="1100" b="1" dirty="0">
                <a:latin typeface="Calibri" panose="020F0502020204030204" pitchFamily="34" charset="0"/>
              </a:rPr>
              <a:t>Learning Objective 14-1: Describe cost terminology that relates to the budgeting process.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altLang="en-US" dirty="0">
                <a:latin typeface="Arial" panose="020B0604020202020204" pitchFamily="34" charset="0"/>
              </a:rPr>
              <a:t>Budgeting</a:t>
            </a:r>
          </a:p>
        </p:txBody>
      </p:sp>
      <p:pic>
        <p:nvPicPr>
          <p:cNvPr id="4" name="Picture 3" descr="Diagram having at the center an oval labeled Benefits. Hovering around this are four other labels relating to Benefits: Enhanced managerial responsibility; Coordination of activities; Performance evaluation;&#10;Assignment of decision-making responsibiliti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897062"/>
            <a:ext cx="6248400" cy="3060700"/>
          </a:xfrm>
          <a:prstGeom prst="rect">
            <a:avLst/>
          </a:prstGeom>
        </p:spPr>
      </p:pic>
      <p:sp>
        <p:nvSpPr>
          <p:cNvPr id="2" name="Content Placeholder 1"/>
          <p:cNvSpPr>
            <a:spLocks noGrp="1"/>
          </p:cNvSpPr>
          <p:nvPr>
            <p:ph idx="1"/>
          </p:nvPr>
        </p:nvSpPr>
        <p:spPr>
          <a:xfrm>
            <a:off x="457200" y="5181600"/>
            <a:ext cx="8229600" cy="619124"/>
          </a:xfrm>
        </p:spPr>
        <p:txBody>
          <a:bodyPr/>
          <a:lstStyle/>
          <a:p>
            <a:pPr marL="0" indent="0" eaLnBrk="1" hangingPunct="1">
              <a:buNone/>
              <a:defRPr/>
            </a:pPr>
            <a:r>
              <a:rPr lang="en-US" sz="1800" dirty="0"/>
              <a:t>The budget should be seen as a guide that reflects management’s best thinking at the time it is prepared.</a:t>
            </a:r>
          </a:p>
        </p:txBody>
      </p:sp>
      <p:sp>
        <p:nvSpPr>
          <p:cNvPr id="16" name="Content Placeholder 7"/>
          <p:cNvSpPr>
            <a:spLocks noGrp="1"/>
          </p:cNvSpPr>
          <p:nvPr>
            <p:ph idx="16"/>
          </p:nvPr>
        </p:nvSpPr>
        <p:spPr>
          <a:xfrm>
            <a:off x="457200" y="6248400"/>
            <a:ext cx="7620000" cy="228600"/>
          </a:xfrm>
        </p:spPr>
        <p:txBody>
          <a:bodyPr/>
          <a:lstStyle/>
          <a:p>
            <a:pPr marL="0" indent="0" algn="ctr" eaLnBrk="1" hangingPunct="1">
              <a:buNone/>
              <a:defRPr/>
            </a:pPr>
            <a:r>
              <a:rPr lang="en-US" altLang="en-US" sz="1100" b="1" dirty="0">
                <a:latin typeface="Calibri" panose="020F0502020204030204" pitchFamily="34" charset="0"/>
              </a:rPr>
              <a:t>Learning Objective 14-2: </a:t>
            </a:r>
            <a:r>
              <a:rPr lang="en-US" sz="1100" b="1" dirty="0">
                <a:latin typeface="Calibri" panose="020F0502020204030204" pitchFamily="34" charset="0"/>
              </a:rPr>
              <a:t>Explain why budgets are useful and how management philosophy can influence the budgeting process.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3600" dirty="0"/>
              <a:t>Differences in the Budgeting Process </a:t>
            </a:r>
            <a:r>
              <a:rPr lang="en-US" sz="1000" b="0" dirty="0"/>
              <a:t>1</a:t>
            </a:r>
            <a:endParaRPr lang="en-US" altLang="en-US" sz="1000" b="0" dirty="0"/>
          </a:p>
        </p:txBody>
      </p:sp>
      <p:sp>
        <p:nvSpPr>
          <p:cNvPr id="4" name="Content Placeholder 3"/>
          <p:cNvSpPr>
            <a:spLocks noGrp="1"/>
          </p:cNvSpPr>
          <p:nvPr>
            <p:ph idx="13"/>
          </p:nvPr>
        </p:nvSpPr>
        <p:spPr>
          <a:xfrm>
            <a:off x="425918" y="1824036"/>
            <a:ext cx="8229600" cy="1719264"/>
          </a:xfrm>
        </p:spPr>
        <p:txBody>
          <a:bodyPr/>
          <a:lstStyle/>
          <a:p>
            <a:pPr marL="0" indent="0">
              <a:buNone/>
            </a:pPr>
            <a:r>
              <a:rPr lang="en-US" sz="2800" b="1" dirty="0"/>
              <a:t>Top-down budgeting: </a:t>
            </a:r>
            <a:endParaRPr lang="en-US" sz="2800" dirty="0"/>
          </a:p>
          <a:p>
            <a:pPr marL="0" lvl="1" indent="0">
              <a:buNone/>
            </a:pPr>
            <a:r>
              <a:rPr lang="en-US" sz="2400" dirty="0"/>
              <a:t>Authoritarian approach that implies that little or no input during the budget process will originate with lower levels of management.</a:t>
            </a:r>
          </a:p>
        </p:txBody>
      </p:sp>
      <p:sp>
        <p:nvSpPr>
          <p:cNvPr id="7" name="Content Placeholder 6"/>
          <p:cNvSpPr>
            <a:spLocks noGrp="1"/>
          </p:cNvSpPr>
          <p:nvPr>
            <p:ph idx="16"/>
          </p:nvPr>
        </p:nvSpPr>
        <p:spPr>
          <a:xfrm>
            <a:off x="457200" y="4038600"/>
            <a:ext cx="8229600" cy="1295400"/>
          </a:xfrm>
        </p:spPr>
        <p:txBody>
          <a:bodyPr/>
          <a:lstStyle/>
          <a:p>
            <a:pPr marL="0" indent="0">
              <a:buNone/>
            </a:pPr>
            <a:r>
              <a:rPr lang="en-US" sz="2800" b="1" dirty="0"/>
              <a:t>Participative budgeting:</a:t>
            </a:r>
            <a:endParaRPr lang="en-US" sz="2800" dirty="0"/>
          </a:p>
          <a:p>
            <a:pPr marL="0" lvl="1" indent="0">
              <a:buNone/>
            </a:pPr>
            <a:r>
              <a:rPr lang="en-US" sz="2400" dirty="0"/>
              <a:t>Interactive, collaborative approach in which lower-level managers provide significant input to the budgeting process.</a:t>
            </a:r>
          </a:p>
        </p:txBody>
      </p:sp>
      <p:sp>
        <p:nvSpPr>
          <p:cNvPr id="16" name="Content Placeholder 7"/>
          <p:cNvSpPr>
            <a:spLocks noGrp="1"/>
          </p:cNvSpPr>
          <p:nvPr>
            <p:ph idx="1"/>
          </p:nvPr>
        </p:nvSpPr>
        <p:spPr>
          <a:xfrm>
            <a:off x="457200" y="6324600"/>
            <a:ext cx="7772400" cy="271463"/>
          </a:xfrm>
        </p:spPr>
        <p:txBody>
          <a:bodyPr/>
          <a:lstStyle/>
          <a:p>
            <a:pPr marL="0" indent="0" eaLnBrk="1" hangingPunct="1">
              <a:buNone/>
              <a:defRPr/>
            </a:pPr>
            <a:r>
              <a:rPr lang="en-US" altLang="en-US" sz="1100" b="1" dirty="0">
                <a:latin typeface="Calibri" panose="020F0502020204030204" pitchFamily="34" charset="0"/>
              </a:rPr>
              <a:t>Learning Objective 14-2: </a:t>
            </a:r>
            <a:r>
              <a:rPr lang="en-US" sz="1100" b="1" dirty="0">
                <a:latin typeface="Calibri" panose="020F0502020204030204" pitchFamily="34" charset="0"/>
              </a:rPr>
              <a:t>Explain why budgets are useful and how management philosophy can influence the budgeting process.</a:t>
            </a:r>
          </a:p>
        </p:txBody>
      </p:sp>
    </p:spTree>
    <p:extLst>
      <p:ext uri="{BB962C8B-B14F-4D97-AF65-F5344CB8AC3E}">
        <p14:creationId xmlns:p14="http://schemas.microsoft.com/office/powerpoint/2010/main" val="15335412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4">
            <a:extLst>
              <a:ext uri="{FF2B5EF4-FFF2-40B4-BE49-F238E27FC236}">
                <a16:creationId xmlns:a16="http://schemas.microsoft.com/office/drawing/2014/main" id="{65F96D48-31EA-4E99-B371-D4C98674332B}"/>
              </a:ext>
            </a:extLst>
          </p:cNvPr>
          <p:cNvSpPr>
            <a:spLocks noGrp="1"/>
          </p:cNvSpPr>
          <p:nvPr>
            <p:ph type="title"/>
          </p:nvPr>
        </p:nvSpPr>
        <p:spPr/>
        <p:txBody>
          <a:bodyPr/>
          <a:lstStyle/>
          <a:p>
            <a:r>
              <a:rPr lang="en-US" sz="3600" dirty="0"/>
              <a:t>Differences in the Budgeting Process </a:t>
            </a:r>
            <a:r>
              <a:rPr lang="en-US" sz="1000" b="0" dirty="0"/>
              <a:t>2</a:t>
            </a:r>
            <a:endParaRPr lang="en-US" altLang="en-US" sz="1000" b="0" dirty="0"/>
          </a:p>
        </p:txBody>
      </p:sp>
      <p:sp>
        <p:nvSpPr>
          <p:cNvPr id="7" name="Content Placeholder 6"/>
          <p:cNvSpPr>
            <a:spLocks noGrp="1"/>
          </p:cNvSpPr>
          <p:nvPr>
            <p:ph idx="15"/>
          </p:nvPr>
        </p:nvSpPr>
        <p:spPr>
          <a:xfrm>
            <a:off x="451984" y="1527212"/>
            <a:ext cx="8281737" cy="2358988"/>
          </a:xfrm>
        </p:spPr>
        <p:txBody>
          <a:bodyPr/>
          <a:lstStyle/>
          <a:p>
            <a:pPr marL="0" indent="0">
              <a:buNone/>
            </a:pPr>
            <a:r>
              <a:rPr lang="en-US" sz="2800" b="1" dirty="0"/>
              <a:t>Zero-based budgeting</a:t>
            </a:r>
            <a:r>
              <a:rPr lang="en-US" sz="2800" dirty="0"/>
              <a:t>:</a:t>
            </a:r>
          </a:p>
          <a:p>
            <a:pPr marL="0" lvl="1" indent="0">
              <a:buNone/>
            </a:pPr>
            <a:r>
              <a:rPr lang="en-US" sz="2400" dirty="0"/>
              <a:t>Starts with a clean slate and involves identifying, justifying and prioritizing the activities carried out by a department, determining the costs associated with each, and then authorizing for the future only those activities that satisfy certain priority constraints.</a:t>
            </a:r>
          </a:p>
        </p:txBody>
      </p:sp>
      <p:sp>
        <p:nvSpPr>
          <p:cNvPr id="5" name="Content Placeholder 4"/>
          <p:cNvSpPr>
            <a:spLocks noGrp="1"/>
          </p:cNvSpPr>
          <p:nvPr>
            <p:ph idx="13"/>
          </p:nvPr>
        </p:nvSpPr>
        <p:spPr>
          <a:xfrm>
            <a:off x="478052" y="4038600"/>
            <a:ext cx="8229600" cy="2057400"/>
          </a:xfrm>
        </p:spPr>
        <p:txBody>
          <a:bodyPr/>
          <a:lstStyle/>
          <a:p>
            <a:pPr marL="0" indent="0">
              <a:buNone/>
            </a:pPr>
            <a:r>
              <a:rPr lang="en-US" sz="2800" b="1" dirty="0"/>
              <a:t>Incremental budgeting:</a:t>
            </a:r>
          </a:p>
          <a:p>
            <a:pPr marL="0" lvl="1" indent="0">
              <a:buNone/>
            </a:pPr>
            <a:r>
              <a:rPr lang="en-US" sz="2400" dirty="0"/>
              <a:t>Starts with actual performance for the current period. The manager first determines what the revenues and/or costs have been recently and then adjusts these amounts for changes that are expected to occur in the next period.</a:t>
            </a:r>
            <a:endParaRPr lang="en-US" sz="2000" dirty="0"/>
          </a:p>
        </p:txBody>
      </p:sp>
      <p:sp>
        <p:nvSpPr>
          <p:cNvPr id="16" name="Content Placeholder 7"/>
          <p:cNvSpPr>
            <a:spLocks noGrp="1"/>
          </p:cNvSpPr>
          <p:nvPr>
            <p:ph idx="1"/>
          </p:nvPr>
        </p:nvSpPr>
        <p:spPr>
          <a:xfrm>
            <a:off x="457199" y="6299508"/>
            <a:ext cx="7620001" cy="253692"/>
          </a:xfrm>
        </p:spPr>
        <p:txBody>
          <a:bodyPr/>
          <a:lstStyle/>
          <a:p>
            <a:pPr marL="0" indent="0" eaLnBrk="1" hangingPunct="1">
              <a:buNone/>
              <a:defRPr/>
            </a:pPr>
            <a:r>
              <a:rPr lang="en-US" altLang="en-US" sz="1100" b="1" dirty="0">
                <a:latin typeface="+mj-lt"/>
              </a:rPr>
              <a:t>Learning Objective 14-2: </a:t>
            </a:r>
            <a:r>
              <a:rPr lang="en-US" sz="1100" b="1" dirty="0">
                <a:latin typeface="+mj-lt"/>
              </a:rPr>
              <a:t>Explain why budgets are useful and how management philosophy can influence the budgeting process.</a:t>
            </a:r>
          </a:p>
        </p:txBody>
      </p:sp>
    </p:spTree>
    <p:extLst>
      <p:ext uri="{BB962C8B-B14F-4D97-AF65-F5344CB8AC3E}">
        <p14:creationId xmlns:p14="http://schemas.microsoft.com/office/powerpoint/2010/main" val="202441437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328&quot;/&gt;&lt;/object&gt;&lt;object type=&quot;3&quot; unique_id=&quot;10005&quot;&gt;&lt;property id=&quot;20148&quot; value=&quot;5&quot;/&gt;&lt;property id=&quot;20300&quot; value=&quot;Slide 2&quot;/&gt;&lt;property id=&quot;20307&quot; value=&quot;329&quot;/&gt;&lt;/object&gt;&lt;object type=&quot;3&quot; unique_id=&quot;10006&quot;&gt;&lt;property id=&quot;20148&quot; value=&quot;5&quot;/&gt;&lt;property id=&quot;20300&quot; value=&quot;Slide 3 - &amp;quot;What is Accounting?&amp;quot;&quot;/&gt;&lt;property id=&quot;20307&quot; value=&quot;283&quot;/&gt;&lt;/object&gt;&lt;object type=&quot;3&quot; unique_id=&quot;10007&quot;&gt;&lt;property id=&quot;20148&quot; value=&quot;5&quot;/&gt;&lt;property id=&quot;20300&quot; value=&quot;Slide 4 - &amp;quot;Users and Uses of Accounting Information&amp;quot;&quot;/&gt;&lt;property id=&quot;20307&quot; value=&quot;330&quot;/&gt;&lt;/object&gt;&lt;object type=&quot;3&quot; unique_id=&quot;10008&quot;&gt;&lt;property id=&quot;20148&quot; value=&quot;5&quot;/&gt;&lt;property id=&quot;20300&quot; value=&quot;Slide 5 - &amp;quot;Financial Accounting&amp;quot;&quot;/&gt;&lt;property id=&quot;20307&quot; value=&quot;303&quot;/&gt;&lt;/object&gt;&lt;object type=&quot;3&quot; unique_id=&quot;10009&quot;&gt;&lt;property id=&quot;20148&quot; value=&quot;5&quot;/&gt;&lt;property id=&quot;20300&quot; value=&quot;Slide 6 - &amp;quot;Managerial Accounting/Cost Accounting&amp;quot;&quot;/&gt;&lt;property id=&quot;20307&quot; value=&quot;304&quot;/&gt;&lt;/object&gt;&lt;object type=&quot;3&quot; unique_id=&quot;10010&quot;&gt;&lt;property id=&quot;20148&quot; value=&quot;5&quot;/&gt;&lt;property id=&quot;20300&quot; value=&quot;Slide 7 - &amp;quot;Auditing—Public Accounting&amp;quot;&quot;/&gt;&lt;property id=&quot;20307&quot; value=&quot;305&quot;/&gt;&lt;/object&gt;&lt;object type=&quot;3&quot; unique_id=&quot;10011&quot;&gt;&lt;property id=&quot;20148&quot; value=&quot;5&quot;/&gt;&lt;property id=&quot;20300&quot; value=&quot;Slide 8 - &amp;quot; Internal Auditing&amp;quot;&quot;/&gt;&lt;property id=&quot;20307&quot; value=&quot;306&quot;/&gt;&lt;/object&gt;&lt;object type=&quot;3&quot; unique_id=&quot;10012&quot;&gt;&lt;property id=&quot;20148&quot; value=&quot;5&quot;/&gt;&lt;property id=&quot;20300&quot; value=&quot;Slide 9 - &amp;quot;Governmental and Not-for-Profit Accounting&amp;quot;&quot;/&gt;&lt;property id=&quot;20307&quot; value=&quot;307&quot;/&gt;&lt;/object&gt;&lt;object type=&quot;3&quot; unique_id=&quot;10013&quot;&gt;&lt;property id=&quot;20148&quot; value=&quot;5&quot;/&gt;&lt;property id=&quot;20300&quot; value=&quot;Slide 10 - &amp;quot;Income Tax Accounting&amp;quot;&quot;/&gt;&lt;property id=&quot;20307&quot; value=&quot;308&quot;/&gt;&lt;/object&gt;&lt;object type=&quot;3&quot; unique_id=&quot;10014&quot;&gt;&lt;property id=&quot;20148&quot; value=&quot;5&quot;/&gt;&lt;property id=&quot;20300&quot; value=&quot;Slide 11 - &amp;quot;How Has Accounting Developed?&amp;quot;&quot;/&gt;&lt;property id=&quot;20307&quot; value=&quot;309&quot;/&gt;&lt;/object&gt;&lt;object type=&quot;3&quot; unique_id=&quot;10015&quot;&gt;&lt;property id=&quot;20148&quot; value=&quot;5&quot;/&gt;&lt;property id=&quot;20300&quot; value=&quot;Slide 12 - &amp;quot;How Has Accounting Developed?&amp;quot;&quot;/&gt;&lt;property id=&quot;20307&quot; value=&quot;310&quot;/&gt;&lt;/object&gt;&lt;object type=&quot;3&quot; unique_id=&quot;10016&quot;&gt;&lt;property id=&quot;20148&quot; value=&quot;5&quot;/&gt;&lt;property id=&quot;20300&quot; value=&quot;Slide 13 - &amp;quot;How Has Accounting Developed?&amp;quot;&quot;/&gt;&lt;property id=&quot;20307&quot; value=&quot;311&quot;/&gt;&lt;/object&gt;&lt;object type=&quot;3&quot; unique_id=&quot;10017&quot;&gt;&lt;property id=&quot;20148&quot; value=&quot;5&quot;/&gt;&lt;property id=&quot;20300&quot; value=&quot;Slide 14 - &amp;quot;How Has Accounting Developed?&amp;quot;&quot;/&gt;&lt;property id=&quot;20307&quot; value=&quot;312&quot;/&gt;&lt;/object&gt;&lt;object type=&quot;3&quot; unique_id=&quot;10018&quot;&gt;&lt;property id=&quot;20148&quot; value=&quot;5&quot;/&gt;&lt;property id=&quot;20300&quot; value=&quot;Slide 15 - &amp;quot;How Has Accounting Developed?&amp;quot;&quot;/&gt;&lt;property id=&quot;20307&quot; value=&quot;314&quot;/&gt;&lt;/object&gt;&lt;object type=&quot;3&quot; unique_id=&quot;10019&quot;&gt;&lt;property id=&quot;20148&quot; value=&quot;5&quot;/&gt;&lt;property id=&quot;20300&quot; value=&quot;Slide 16 - &amp;quot;How Has Accounting Developed?&amp;quot;&quot;/&gt;&lt;property id=&quot;20307&quot; value=&quot;315&quot;/&gt;&lt;/object&gt;&lt;object type=&quot;3&quot; unique_id=&quot;10020&quot;&gt;&lt;property id=&quot;20148&quot; value=&quot;5&quot;/&gt;&lt;property id=&quot;20300&quot; value=&quot;Slide 17 - &amp;quot;How Has Accounting Developed?&amp;quot;&quot;/&gt;&lt;property id=&quot;20307&quot; value=&quot;317&quot;/&gt;&lt;/object&gt;&lt;object type=&quot;3&quot; unique_id=&quot;10021&quot;&gt;&lt;property id=&quot;20148&quot; value=&quot;5&quot;/&gt;&lt;property id=&quot;20300&quot; value=&quot;Slide 18 - &amp;quot;How Has Accounting Developed?&amp;quot;&quot;/&gt;&lt;property id=&quot;20307&quot; value=&quot;319&quot;/&gt;&lt;/object&gt;&lt;object type=&quot;3&quot; unique_id=&quot;10022&quot;&gt;&lt;property id=&quot;20148&quot; value=&quot;5&quot;/&gt;&lt;property id=&quot;20300&quot; value=&quot;Slide 19&quot;/&gt;&lt;property id=&quot;20307&quot; value=&quot;318&quot;/&gt;&lt;/object&gt;&lt;object type=&quot;3&quot; unique_id=&quot;10023&quot;&gt;&lt;property id=&quot;20148&quot; value=&quot;5&quot;/&gt;&lt;property id=&quot;20300&quot; value=&quot;Slide 20 - &amp;quot;International Accounting Standards&amp;quot;&quot;/&gt;&lt;property id=&quot;20307&quot; value=&quot;320&quot;/&gt;&lt;/object&gt;&lt;object type=&quot;3&quot; unique_id=&quot;10024&quot;&gt;&lt;property id=&quot;20148&quot; value=&quot;5&quot;/&gt;&lt;property id=&quot;20300&quot; value=&quot;Slide 21 - &amp;quot;Ethics and the Accounting Profession&amp;quot;&quot;/&gt;&lt;property id=&quot;20307&quot; value=&quot;321&quot;/&gt;&lt;/object&gt;&lt;object type=&quot;3&quot; unique_id=&quot;10025&quot;&gt;&lt;property id=&quot;20148&quot; value=&quot;5&quot;/&gt;&lt;property id=&quot;20300&quot; value=&quot;Slide 22 - &amp;quot;The Conceptual Framework&amp;quot;&quot;/&gt;&lt;property id=&quot;20307&quot; value=&quot;322&quot;/&gt;&lt;/object&gt;&lt;object type=&quot;3&quot; unique_id=&quot;10026&quot;&gt;&lt;property id=&quot;20148&quot; value=&quot;5&quot;/&gt;&lt;property id=&quot;20300&quot; value=&quot;Slide 23 - &amp;quot;Concepts Statement No. 1&amp;quot;&quot;/&gt;&lt;property id=&quot;20307&quot; value=&quot;325&quot;/&gt;&lt;/object&gt;&lt;object type=&quot;3&quot; unique_id=&quot;10027&quot;&gt;&lt;property id=&quot;20148&quot; value=&quot;5&quot;/&gt;&lt;property id=&quot;20300&quot; value=&quot;Slide 24 - &amp;quot;End of Chapter 1&amp;quot;&quot;/&gt;&lt;property id=&quot;20307&quot; value=&quot;300&quot;/&gt;&lt;/object&gt;&lt;/object&gt;&lt;/object&gt;&lt;/database&gt;"/>
  <p:tag name="SECTOMILLISECCONVERTED" val="1"/>
  <p:tag name="ISPRING_RESOURCE_PATHS_HASH_2" val="3fe3a1b07038f1af84b7faafc447ded7a82223"/>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1_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B173D3-82C2-472E-A788-621A50B8FCA1}">
  <ds:schemaRefs>
    <ds:schemaRef ds:uri="http://schemas.microsoft.com/sharepoint/v3/contenttype/forms"/>
  </ds:schemaRefs>
</ds:datastoreItem>
</file>

<file path=customXml/itemProps2.xml><?xml version="1.0" encoding="utf-8"?>
<ds:datastoreItem xmlns:ds="http://schemas.openxmlformats.org/officeDocument/2006/customXml" ds:itemID="{B5938457-A6E6-4EBF-8982-6D89ECA22E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132adf-85ac-4a18-8a8f-eabd02632a11"/>
    <ds:schemaRef ds:uri="8f5cc36b-c016-4758-adce-9e0f69c045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18469BC-8061-450E-A3E9-B62929EFD076}">
  <ds:schemaRefs>
    <ds:schemaRef ds:uri="http://purl.org/dc/elements/1.1/"/>
    <ds:schemaRef ds:uri="http://purl.org/dc/dcmitype/"/>
    <ds:schemaRef ds:uri="http://schemas.microsoft.com/office/infopath/2007/PartnerControls"/>
    <ds:schemaRef ds:uri="http://schemas.microsoft.com/office/2006/documentManagement/types"/>
    <ds:schemaRef ds:uri="8f5cc36b-c016-4758-adce-9e0f69c0453c"/>
    <ds:schemaRef ds:uri="http://purl.org/dc/terms/"/>
    <ds:schemaRef ds:uri="dd132adf-85ac-4a18-8a8f-eabd02632a11"/>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5501</Words>
  <Application>Microsoft Office PowerPoint</Application>
  <PresentationFormat>On-screen Show (4:3)</PresentationFormat>
  <Paragraphs>330</Paragraphs>
  <Slides>47</Slides>
  <Notes>46</Notes>
  <HiddenSlides>5</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47</vt:i4>
      </vt:variant>
    </vt:vector>
  </HeadingPairs>
  <TitlesOfParts>
    <vt:vector size="59" baseType="lpstr">
      <vt:lpstr>ＭＳ Ｐゴシック</vt:lpstr>
      <vt:lpstr>Arial</vt:lpstr>
      <vt:lpstr>Arial Narrow</vt:lpstr>
      <vt:lpstr>Book Antiqua</vt:lpstr>
      <vt:lpstr>Calibri</vt:lpstr>
      <vt:lpstr>Palatino Linotype</vt:lpstr>
      <vt:lpstr>Tahoma</vt:lpstr>
      <vt:lpstr>Times New Roman</vt:lpstr>
      <vt:lpstr>Wingdings</vt:lpstr>
      <vt:lpstr>Theme1</vt:lpstr>
      <vt:lpstr>1_Theme1</vt:lpstr>
      <vt:lpstr>Equation</vt:lpstr>
      <vt:lpstr> </vt:lpstr>
      <vt:lpstr>Accounting: What the Numbers Mean</vt:lpstr>
      <vt:lpstr>Learning Objectives</vt:lpstr>
      <vt:lpstr>Cost Classifications—The Big Picture</vt:lpstr>
      <vt:lpstr>Cost Classification According to a Time-Frame Perspective</vt:lpstr>
      <vt:lpstr>Committed and Discretionary Costs: Examples</vt:lpstr>
      <vt:lpstr>Budgeting</vt:lpstr>
      <vt:lpstr>Differences in the Budgeting Process 1</vt:lpstr>
      <vt:lpstr>Differences in the Budgeting Process 2</vt:lpstr>
      <vt:lpstr>The Budget Time Frame</vt:lpstr>
      <vt:lpstr>The Budgeting Process 1</vt:lpstr>
      <vt:lpstr>Sales Forecast on Operating Budgets</vt:lpstr>
      <vt:lpstr>Sales Budget</vt:lpstr>
      <vt:lpstr>The Budgeting Process 2</vt:lpstr>
      <vt:lpstr>Preparing the Master Budget</vt:lpstr>
      <vt:lpstr>The Purchases/Production Budget 1</vt:lpstr>
      <vt:lpstr>The Purchases/Production Budget 2</vt:lpstr>
      <vt:lpstr>Production Budget and Raw Materials Purchases Budget Illustration 1</vt:lpstr>
      <vt:lpstr>Production Budget and Raw Materials Purchases Budget Illustration 2</vt:lpstr>
      <vt:lpstr>Production Budget and Raw Materials Purchases Budget Illustration 3</vt:lpstr>
      <vt:lpstr>Budgeted Purchases Using the Gross Profit Ratio 1</vt:lpstr>
      <vt:lpstr>Budgeted Purchases Using the Gross Profit Ratio 2</vt:lpstr>
      <vt:lpstr>Operating Expense Budget</vt:lpstr>
      <vt:lpstr>The Operating Expense Budget 1</vt:lpstr>
      <vt:lpstr>The Operating Expense Budget 2</vt:lpstr>
      <vt:lpstr>The Budgeted Income Statement</vt:lpstr>
      <vt:lpstr>The Cash Budget 1</vt:lpstr>
      <vt:lpstr>The Cash Budget 2</vt:lpstr>
      <vt:lpstr>The Cash Budget 3</vt:lpstr>
      <vt:lpstr>The Cash Budget 4</vt:lpstr>
      <vt:lpstr>Cash Budget Illustration and Assumptions 1</vt:lpstr>
      <vt:lpstr>Cash Budget Illustration and Assumptions 2</vt:lpstr>
      <vt:lpstr>The Budgeted Balance Sheet</vt:lpstr>
      <vt:lpstr>Standard Costs 1</vt:lpstr>
      <vt:lpstr>Standard Costs 2</vt:lpstr>
      <vt:lpstr>Developing Standards 1</vt:lpstr>
      <vt:lpstr>Developing Standards 2</vt:lpstr>
      <vt:lpstr>Costing Products with Standard Costs 1</vt:lpstr>
      <vt:lpstr>Costing Products with Standard Costs 2</vt:lpstr>
      <vt:lpstr>Costing Products with Standard Costs</vt:lpstr>
      <vt:lpstr>Other Uses of Standards</vt:lpstr>
      <vt:lpstr>End of Chapter 14</vt:lpstr>
      <vt:lpstr>Accessibility Content: Text Alternatives for Images</vt:lpstr>
      <vt:lpstr>Cost Classifications—The Big Picture - Text Alternative</vt:lpstr>
      <vt:lpstr>The Budget Time Frame - Text Alternative</vt:lpstr>
      <vt:lpstr>The Budgeting Process 1 - Text Alternative</vt:lpstr>
      <vt:lpstr>The Budgeting Process 2 -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162</cp:revision>
  <cp:lastPrinted>1601-01-01T00:00:00Z</cp:lastPrinted>
  <dcterms:created xsi:type="dcterms:W3CDTF">2001-12-18T21:21:13Z</dcterms:created>
  <dcterms:modified xsi:type="dcterms:W3CDTF">2019-02-18T08:13:03Z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