
<file path=[Content_Types].xml><?xml version="1.0" encoding="utf-8"?>
<Types xmlns="http://schemas.openxmlformats.org/package/2006/content-types">
  <Default Extension="png" ContentType="image/png"/>
  <Default Extension="bin" ContentType="application/vnd.openxmlformats-officedocument.oleObject"/>
  <Default Extension="tmp" ContentType="image/png"/>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894" r:id="rId4"/>
    <p:sldMasterId id="2147485156" r:id="rId5"/>
  </p:sldMasterIdLst>
  <p:notesMasterIdLst>
    <p:notesMasterId r:id="rId68"/>
  </p:notesMasterIdLst>
  <p:handoutMasterIdLst>
    <p:handoutMasterId r:id="rId69"/>
  </p:handoutMasterIdLst>
  <p:sldIdLst>
    <p:sldId id="353" r:id="rId6"/>
    <p:sldId id="376" r:id="rId7"/>
    <p:sldId id="362" r:id="rId8"/>
    <p:sldId id="363" r:id="rId9"/>
    <p:sldId id="358" r:id="rId10"/>
    <p:sldId id="380" r:id="rId11"/>
    <p:sldId id="381" r:id="rId12"/>
    <p:sldId id="365" r:id="rId13"/>
    <p:sldId id="382" r:id="rId14"/>
    <p:sldId id="383" r:id="rId15"/>
    <p:sldId id="384" r:id="rId16"/>
    <p:sldId id="387" r:id="rId17"/>
    <p:sldId id="388" r:id="rId18"/>
    <p:sldId id="385" r:id="rId19"/>
    <p:sldId id="386" r:id="rId20"/>
    <p:sldId id="389" r:id="rId21"/>
    <p:sldId id="390" r:id="rId22"/>
    <p:sldId id="391" r:id="rId23"/>
    <p:sldId id="392" r:id="rId24"/>
    <p:sldId id="393" r:id="rId25"/>
    <p:sldId id="394" r:id="rId26"/>
    <p:sldId id="395" r:id="rId27"/>
    <p:sldId id="396" r:id="rId28"/>
    <p:sldId id="397" r:id="rId29"/>
    <p:sldId id="398" r:id="rId30"/>
    <p:sldId id="399" r:id="rId31"/>
    <p:sldId id="400" r:id="rId32"/>
    <p:sldId id="404" r:id="rId33"/>
    <p:sldId id="401" r:id="rId34"/>
    <p:sldId id="402" r:id="rId35"/>
    <p:sldId id="403" r:id="rId36"/>
    <p:sldId id="405" r:id="rId37"/>
    <p:sldId id="406" r:id="rId38"/>
    <p:sldId id="407" r:id="rId39"/>
    <p:sldId id="408" r:id="rId40"/>
    <p:sldId id="409" r:id="rId41"/>
    <p:sldId id="410" r:id="rId42"/>
    <p:sldId id="411" r:id="rId43"/>
    <p:sldId id="412" r:id="rId44"/>
    <p:sldId id="413" r:id="rId45"/>
    <p:sldId id="414" r:id="rId46"/>
    <p:sldId id="300" r:id="rId47"/>
    <p:sldId id="377" r:id="rId48"/>
    <p:sldId id="378" r:id="rId49"/>
    <p:sldId id="379" r:id="rId50"/>
    <p:sldId id="425" r:id="rId51"/>
    <p:sldId id="415" r:id="rId52"/>
    <p:sldId id="416" r:id="rId53"/>
    <p:sldId id="421" r:id="rId54"/>
    <p:sldId id="422" r:id="rId55"/>
    <p:sldId id="423" r:id="rId56"/>
    <p:sldId id="417" r:id="rId57"/>
    <p:sldId id="420" r:id="rId58"/>
    <p:sldId id="426" r:id="rId59"/>
    <p:sldId id="427" r:id="rId60"/>
    <p:sldId id="418" r:id="rId61"/>
    <p:sldId id="424" r:id="rId62"/>
    <p:sldId id="428" r:id="rId63"/>
    <p:sldId id="429" r:id="rId64"/>
    <p:sldId id="430" r:id="rId65"/>
    <p:sldId id="431" r:id="rId66"/>
    <p:sldId id="419" r:id="rId67"/>
  </p:sldIdLst>
  <p:sldSz cx="9144000" cy="6858000" type="screen4x3"/>
  <p:notesSz cx="7010400" cy="9296400"/>
  <p:custDataLst>
    <p:tags r:id="rId70"/>
  </p:custDataLst>
  <p:defaultTextStyle>
    <a:defPPr>
      <a:defRPr lang="en-US"/>
    </a:defPPr>
    <a:lvl1pPr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5pPr>
    <a:lvl6pPr marL="2286000" algn="l" defTabSz="914400" rtl="0" eaLnBrk="1" latinLnBrk="0" hangingPunct="1">
      <a:defRPr kern="1200">
        <a:solidFill>
          <a:schemeClr val="tx1"/>
        </a:solidFill>
        <a:latin typeface="Tahoma" panose="020B0604030504040204" pitchFamily="34" charset="0"/>
        <a:ea typeface="+mn-ea"/>
        <a:cs typeface="+mn-cs"/>
      </a:defRPr>
    </a:lvl6pPr>
    <a:lvl7pPr marL="2743200" algn="l" defTabSz="914400" rtl="0" eaLnBrk="1" latinLnBrk="0" hangingPunct="1">
      <a:defRPr kern="1200">
        <a:solidFill>
          <a:schemeClr val="tx1"/>
        </a:solidFill>
        <a:latin typeface="Tahoma" panose="020B0604030504040204" pitchFamily="34" charset="0"/>
        <a:ea typeface="+mn-ea"/>
        <a:cs typeface="+mn-cs"/>
      </a:defRPr>
    </a:lvl7pPr>
    <a:lvl8pPr marL="3200400" algn="l" defTabSz="914400" rtl="0" eaLnBrk="1" latinLnBrk="0" hangingPunct="1">
      <a:defRPr kern="1200">
        <a:solidFill>
          <a:schemeClr val="tx1"/>
        </a:solidFill>
        <a:latin typeface="Tahoma" panose="020B0604030504040204" pitchFamily="34" charset="0"/>
        <a:ea typeface="+mn-ea"/>
        <a:cs typeface="+mn-cs"/>
      </a:defRPr>
    </a:lvl8pPr>
    <a:lvl9pPr marL="3657600" algn="l" defTabSz="914400" rtl="0" eaLnBrk="1" latinLnBrk="0" hangingPunct="1">
      <a:defRPr kern="1200">
        <a:solidFill>
          <a:schemeClr val="tx1"/>
        </a:solidFill>
        <a:latin typeface="Tahoma" panose="020B0604030504040204" pitchFamily="34" charset="0"/>
        <a:ea typeface="+mn-ea"/>
        <a:cs typeface="+mn-cs"/>
      </a:defRPr>
    </a:lvl9pPr>
  </p:defaultTextStyle>
  <p:extLst>
    <p:ext uri="{521415D9-36F7-43E2-AB2F-B90AF26B5E84}">
      <p14:sectionLst xmlns:p14="http://schemas.microsoft.com/office/powerpoint/2010/main">
        <p14:section name="Main Content" id="{4FC7BC60-2F92-4E6A-90AB-2015DF16D7F9}">
          <p14:sldIdLst>
            <p14:sldId id="353"/>
            <p14:sldId id="376"/>
            <p14:sldId id="362"/>
            <p14:sldId id="363"/>
            <p14:sldId id="358"/>
            <p14:sldId id="380"/>
            <p14:sldId id="381"/>
            <p14:sldId id="365"/>
            <p14:sldId id="382"/>
            <p14:sldId id="383"/>
            <p14:sldId id="384"/>
            <p14:sldId id="387"/>
            <p14:sldId id="388"/>
            <p14:sldId id="385"/>
            <p14:sldId id="386"/>
            <p14:sldId id="389"/>
            <p14:sldId id="390"/>
            <p14:sldId id="391"/>
            <p14:sldId id="392"/>
            <p14:sldId id="393"/>
            <p14:sldId id="394"/>
            <p14:sldId id="395"/>
            <p14:sldId id="396"/>
            <p14:sldId id="397"/>
            <p14:sldId id="398"/>
            <p14:sldId id="399"/>
            <p14:sldId id="400"/>
            <p14:sldId id="404"/>
            <p14:sldId id="401"/>
            <p14:sldId id="402"/>
            <p14:sldId id="403"/>
            <p14:sldId id="405"/>
            <p14:sldId id="406"/>
            <p14:sldId id="407"/>
            <p14:sldId id="408"/>
            <p14:sldId id="409"/>
            <p14:sldId id="410"/>
            <p14:sldId id="411"/>
            <p14:sldId id="412"/>
            <p14:sldId id="413"/>
            <p14:sldId id="414"/>
            <p14:sldId id="300"/>
          </p14:sldIdLst>
        </p14:section>
        <p14:section name="Appendix: Image Descriptions for Unsighted Students" id="{4DC16525-F101-4040-8B09-A7FBE7C9C607}">
          <p14:sldIdLst>
            <p14:sldId id="377"/>
            <p14:sldId id="378"/>
            <p14:sldId id="379"/>
            <p14:sldId id="425"/>
            <p14:sldId id="415"/>
            <p14:sldId id="416"/>
            <p14:sldId id="421"/>
            <p14:sldId id="422"/>
            <p14:sldId id="423"/>
            <p14:sldId id="417"/>
            <p14:sldId id="420"/>
            <p14:sldId id="426"/>
            <p14:sldId id="427"/>
            <p14:sldId id="418"/>
            <p14:sldId id="424"/>
            <p14:sldId id="428"/>
            <p14:sldId id="429"/>
            <p14:sldId id="430"/>
            <p14:sldId id="431"/>
            <p14:sldId id="419"/>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4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0A8"/>
    <a:srgbClr val="003300"/>
    <a:srgbClr val="4F81BD"/>
    <a:srgbClr val="D0D8E8"/>
    <a:srgbClr val="006600"/>
    <a:srgbClr val="FFEFBD"/>
    <a:srgbClr val="FFFF8F"/>
    <a:srgbClr val="FFEEB7"/>
    <a:srgbClr val="000000"/>
    <a:srgbClr val="6600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310" autoAdjust="0"/>
    <p:restoredTop sz="95192" autoAdjust="0"/>
  </p:normalViewPr>
  <p:slideViewPr>
    <p:cSldViewPr>
      <p:cViewPr varScale="1">
        <p:scale>
          <a:sx n="103" d="100"/>
          <a:sy n="103" d="100"/>
        </p:scale>
        <p:origin x="1458" y="108"/>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6" d="100"/>
        <a:sy n="66" d="100"/>
      </p:scale>
      <p:origin x="0" y="0"/>
    </p:cViewPr>
  </p:sorterViewPr>
  <p:notesViewPr>
    <p:cSldViewPr>
      <p:cViewPr>
        <p:scale>
          <a:sx n="66" d="100"/>
          <a:sy n="66" d="100"/>
        </p:scale>
        <p:origin x="-3306" y="-16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notesMaster" Target="notesMasters/notesMaster1.xml"/><Relationship Id="rId7" Type="http://schemas.openxmlformats.org/officeDocument/2006/relationships/slide" Target="slides/slide2.xml"/><Relationship Id="rId71"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handoutMaster" Target="handoutMasters/handoutMaster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tags" Target="tags/tag1.xml"/><Relationship Id="rId75"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27.wmf"/><Relationship Id="rId1" Type="http://schemas.openxmlformats.org/officeDocument/2006/relationships/image" Target="../media/image2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66" name="Text Box 6">
            <a:extLst>
              <a:ext uri="{FF2B5EF4-FFF2-40B4-BE49-F238E27FC236}">
                <a16:creationId xmlns:a16="http://schemas.microsoft.com/office/drawing/2014/main" id="{8346078D-5D55-4BE3-80D8-441383DDA9A5}"/>
              </a:ext>
            </a:extLst>
          </p:cNvPr>
          <p:cNvSpPr txBox="1">
            <a:spLocks noChangeArrowheads="1"/>
          </p:cNvSpPr>
          <p:nvPr/>
        </p:nvSpPr>
        <p:spPr bwMode="auto">
          <a:xfrm>
            <a:off x="5842000" y="0"/>
            <a:ext cx="1168400" cy="279400"/>
          </a:xfrm>
          <a:prstGeom prst="rect">
            <a:avLst/>
          </a:prstGeom>
          <a:noFill/>
          <a:ln w="9525">
            <a:noFill/>
            <a:miter lim="800000"/>
            <a:headEnd/>
            <a:tailEnd/>
          </a:ln>
          <a:effectLst/>
        </p:spPr>
        <p:txBody>
          <a:bodyPr lIns="93177" tIns="46589" rIns="93177" bIns="46589">
            <a:spAutoFit/>
          </a:bodyPr>
          <a:lstStyle>
            <a:lvl1pPr defTabSz="931863">
              <a:defRPr>
                <a:solidFill>
                  <a:schemeClr val="tx1"/>
                </a:solidFill>
                <a:latin typeface="Tahoma" panose="020B0604030504040204" pitchFamily="34" charset="0"/>
              </a:defRPr>
            </a:lvl1pPr>
            <a:lvl2pPr marL="742950" indent="-285750" defTabSz="931863">
              <a:defRPr>
                <a:solidFill>
                  <a:schemeClr val="tx1"/>
                </a:solidFill>
                <a:latin typeface="Tahoma" panose="020B0604030504040204" pitchFamily="34" charset="0"/>
              </a:defRPr>
            </a:lvl2pPr>
            <a:lvl3pPr marL="1143000" indent="-228600" defTabSz="931863">
              <a:defRPr>
                <a:solidFill>
                  <a:schemeClr val="tx1"/>
                </a:solidFill>
                <a:latin typeface="Tahoma" panose="020B0604030504040204" pitchFamily="34" charset="0"/>
              </a:defRPr>
            </a:lvl3pPr>
            <a:lvl4pPr marL="1600200" indent="-228600" defTabSz="931863">
              <a:defRPr>
                <a:solidFill>
                  <a:schemeClr val="tx1"/>
                </a:solidFill>
                <a:latin typeface="Tahoma" panose="020B0604030504040204" pitchFamily="34" charset="0"/>
              </a:defRPr>
            </a:lvl4pPr>
            <a:lvl5pPr marL="2057400" indent="-228600" defTabSz="931863">
              <a:defRPr>
                <a:solidFill>
                  <a:schemeClr val="tx1"/>
                </a:solidFill>
                <a:latin typeface="Tahoma" panose="020B0604030504040204" pitchFamily="34" charset="0"/>
              </a:defRPr>
            </a:lvl5pPr>
            <a:lvl6pPr marL="2514600" indent="-228600" defTabSz="931863" eaLnBrk="0" fontAlgn="base" hangingPunct="0">
              <a:spcBef>
                <a:spcPct val="0"/>
              </a:spcBef>
              <a:spcAft>
                <a:spcPct val="0"/>
              </a:spcAft>
              <a:defRPr>
                <a:solidFill>
                  <a:schemeClr val="tx1"/>
                </a:solidFill>
                <a:latin typeface="Tahoma" panose="020B0604030504040204" pitchFamily="34" charset="0"/>
              </a:defRPr>
            </a:lvl6pPr>
            <a:lvl7pPr marL="2971800" indent="-228600" defTabSz="931863" eaLnBrk="0" fontAlgn="base" hangingPunct="0">
              <a:spcBef>
                <a:spcPct val="0"/>
              </a:spcBef>
              <a:spcAft>
                <a:spcPct val="0"/>
              </a:spcAft>
              <a:defRPr>
                <a:solidFill>
                  <a:schemeClr val="tx1"/>
                </a:solidFill>
                <a:latin typeface="Tahoma" panose="020B0604030504040204" pitchFamily="34" charset="0"/>
              </a:defRPr>
            </a:lvl7pPr>
            <a:lvl8pPr marL="3429000" indent="-228600" defTabSz="931863" eaLnBrk="0" fontAlgn="base" hangingPunct="0">
              <a:spcBef>
                <a:spcPct val="0"/>
              </a:spcBef>
              <a:spcAft>
                <a:spcPct val="0"/>
              </a:spcAft>
              <a:defRPr>
                <a:solidFill>
                  <a:schemeClr val="tx1"/>
                </a:solidFill>
                <a:latin typeface="Tahoma" panose="020B0604030504040204" pitchFamily="34" charset="0"/>
              </a:defRPr>
            </a:lvl8pPr>
            <a:lvl9pPr marL="3886200" indent="-228600" defTabSz="931863" eaLnBrk="0" fontAlgn="base" hangingPunct="0">
              <a:spcBef>
                <a:spcPct val="0"/>
              </a:spcBef>
              <a:spcAft>
                <a:spcPct val="0"/>
              </a:spcAft>
              <a:defRPr>
                <a:solidFill>
                  <a:schemeClr val="tx1"/>
                </a:solidFill>
                <a:latin typeface="Tahoma" panose="020B0604030504040204" pitchFamily="34" charset="0"/>
              </a:defRPr>
            </a:lvl9pPr>
          </a:lstStyle>
          <a:p>
            <a:pPr algn="r" eaLnBrk="1" hangingPunct="1">
              <a:spcBef>
                <a:spcPct val="50000"/>
              </a:spcBef>
              <a:defRPr/>
            </a:pPr>
            <a:r>
              <a:rPr lang="en-US" altLang="en-US" sz="1200" dirty="0">
                <a:latin typeface="Arial" panose="020B0604020202020204" pitchFamily="34" charset="0"/>
              </a:rPr>
              <a:t>3-</a:t>
            </a:r>
            <a:fld id="{99FBD1BB-CDA6-4614-8492-5491C9A010BC}" type="slidenum">
              <a:rPr lang="en-US" altLang="en-US" sz="1200" smtClean="0">
                <a:latin typeface="Arial" panose="020B0604020202020204" pitchFamily="34" charset="0"/>
              </a:rPr>
              <a:pPr algn="r" eaLnBrk="1" hangingPunct="1">
                <a:spcBef>
                  <a:spcPct val="50000"/>
                </a:spcBef>
                <a:defRPr/>
              </a:pPr>
              <a:t>‹#›</a:t>
            </a:fld>
            <a:endParaRPr lang="en-US" altLang="en-US" sz="1200" dirty="0">
              <a:latin typeface="Arial" panose="020B0604020202020204"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F1F909A3-73CA-45BC-AD81-81C950797604}"/>
              </a:ext>
            </a:extLst>
          </p:cNvPr>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l" defTabSz="931863" eaLnBrk="1" hangingPunct="1">
              <a:defRPr sz="1200">
                <a:latin typeface="Times New Roman" pitchFamily="18" charset="0"/>
              </a:defRPr>
            </a:lvl1pPr>
          </a:lstStyle>
          <a:p>
            <a:pPr>
              <a:defRPr/>
            </a:pPr>
            <a:endParaRPr lang="en-US" dirty="0"/>
          </a:p>
        </p:txBody>
      </p:sp>
      <p:sp>
        <p:nvSpPr>
          <p:cNvPr id="53251" name="Rectangle 4">
            <a:extLst>
              <a:ext uri="{FF2B5EF4-FFF2-40B4-BE49-F238E27FC236}">
                <a16:creationId xmlns:a16="http://schemas.microsoft.com/office/drawing/2014/main" id="{CF11F7F2-BD21-44B5-B1CA-B43CBEF0CE90}"/>
              </a:ext>
            </a:extLst>
          </p:cNvPr>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81" name="Rectangle 5">
            <a:extLst>
              <a:ext uri="{FF2B5EF4-FFF2-40B4-BE49-F238E27FC236}">
                <a16:creationId xmlns:a16="http://schemas.microsoft.com/office/drawing/2014/main" id="{4B77C4C5-9F7B-4731-88D2-CC2E3D243D8F}"/>
              </a:ext>
            </a:extLst>
          </p:cNvPr>
          <p:cNvSpPr>
            <a:spLocks noGrp="1" noChangeArrowheads="1"/>
          </p:cNvSpPr>
          <p:nvPr>
            <p:ph type="body" sz="quarter" idx="3"/>
          </p:nvPr>
        </p:nvSpPr>
        <p:spPr bwMode="auto">
          <a:xfrm>
            <a:off x="935038" y="4416425"/>
            <a:ext cx="5140325"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4582" name="Rectangle 6">
            <a:extLst>
              <a:ext uri="{FF2B5EF4-FFF2-40B4-BE49-F238E27FC236}">
                <a16:creationId xmlns:a16="http://schemas.microsoft.com/office/drawing/2014/main" id="{03466478-D3A3-4A06-B8BB-0D8DA0F5B1BB}"/>
              </a:ext>
            </a:extLst>
          </p:cNvPr>
          <p:cNvSpPr>
            <a:spLocks noGrp="1" noChangeArrowheads="1"/>
          </p:cNvSpPr>
          <p:nvPr>
            <p:ph type="ftr" sz="quarter" idx="4"/>
          </p:nvPr>
        </p:nvSpPr>
        <p:spPr bwMode="auto">
          <a:xfrm>
            <a:off x="0" y="8831263"/>
            <a:ext cx="3038475" cy="465137"/>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l" defTabSz="931863" eaLnBrk="1" hangingPunct="1">
              <a:defRPr sz="1200">
                <a:latin typeface="Times New Roman" pitchFamily="18" charset="0"/>
              </a:defRPr>
            </a:lvl1pPr>
          </a:lstStyle>
          <a:p>
            <a:pPr>
              <a:defRPr/>
            </a:pPr>
            <a:endParaRPr lang="en-US" dirty="0"/>
          </a:p>
        </p:txBody>
      </p:sp>
      <p:sp>
        <p:nvSpPr>
          <p:cNvPr id="9" name="TextBox 8">
            <a:extLst>
              <a:ext uri="{FF2B5EF4-FFF2-40B4-BE49-F238E27FC236}">
                <a16:creationId xmlns:a16="http://schemas.microsoft.com/office/drawing/2014/main" id="{D8B01E42-7FDD-4F15-A7F8-7E335A4C9816}"/>
              </a:ext>
            </a:extLst>
          </p:cNvPr>
          <p:cNvSpPr txBox="1"/>
          <p:nvPr/>
        </p:nvSpPr>
        <p:spPr>
          <a:xfrm>
            <a:off x="5791200" y="0"/>
            <a:ext cx="1219200" cy="246063"/>
          </a:xfrm>
          <a:prstGeom prst="rect">
            <a:avLst/>
          </a:prstGeom>
          <a:no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r">
              <a:defRPr/>
            </a:pPr>
            <a:r>
              <a:rPr lang="en-US" altLang="en-US" sz="1000" dirty="0"/>
              <a:t>3-</a:t>
            </a:r>
            <a:fld id="{6E11C2FC-AD53-41DE-9564-4C7DAB43BAF6}" type="slidenum">
              <a:rPr lang="en-US" altLang="en-US" sz="1000" smtClean="0"/>
              <a:pPr algn="r">
                <a:defRPr/>
              </a:pPr>
              <a:t>‹#›</a:t>
            </a:fld>
            <a:endParaRPr lang="en-US" altLang="en-US" sz="1000"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a:extLst>
              <a:ext uri="{FF2B5EF4-FFF2-40B4-BE49-F238E27FC236}">
                <a16:creationId xmlns:a16="http://schemas.microsoft.com/office/drawing/2014/main" id="{71CE2AA6-5DD2-4E47-ABCC-524DF0AAD0A8}"/>
              </a:ext>
            </a:extLst>
          </p:cNvPr>
          <p:cNvSpPr>
            <a:spLocks noGrp="1" noRot="1" noChangeAspect="1" noChangeArrowheads="1" noTextEdit="1"/>
          </p:cNvSpPr>
          <p:nvPr>
            <p:ph type="sldImg"/>
          </p:nvPr>
        </p:nvSpPr>
        <p:spPr>
          <a:ln/>
        </p:spPr>
      </p:sp>
      <p:sp>
        <p:nvSpPr>
          <p:cNvPr id="56323" name="Rectangle 3">
            <a:extLst>
              <a:ext uri="{FF2B5EF4-FFF2-40B4-BE49-F238E27FC236}">
                <a16:creationId xmlns:a16="http://schemas.microsoft.com/office/drawing/2014/main" id="{384D5529-07D2-4EBA-97DF-FAA8BE7A733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Accounting: What the Numbers Mean</a:t>
            </a:r>
          </a:p>
          <a:p>
            <a:pPr eaLnBrk="1" hangingPunct="1"/>
            <a:r>
              <a:rPr lang="en-US" altLang="en-US" dirty="0"/>
              <a:t>Twelfth Edition</a:t>
            </a:r>
          </a:p>
          <a:p>
            <a:pPr eaLnBrk="1" hangingPunct="1"/>
            <a:r>
              <a:rPr lang="en-US" altLang="en-US" dirty="0"/>
              <a:t>Marshall, McManus, and Viele</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sz="1200" noProof="0" dirty="0"/>
              <a:t>Product costing for a manufacturing firm is more complex than for a merchandising firm because making a product is more complex than buying an already finished product. </a:t>
            </a:r>
          </a:p>
          <a:p>
            <a:pPr>
              <a:defRPr/>
            </a:pPr>
            <a:r>
              <a:rPr lang="en-US" sz="1200" u="none" noProof="0" dirty="0"/>
              <a:t>The cost of the product is recorded and reported as an asset (inventory) until the product is sold, at which point the cost is transferred to the income statement (cost of goods sold) as an expense to be matched with the revenue that resulted from the sale. The cost associated with each of the manufacturing inputs is classified as raw materials, direct labor, or manufacturing overhead.</a:t>
            </a:r>
          </a:p>
        </p:txBody>
      </p:sp>
    </p:spTree>
    <p:extLst>
      <p:ext uri="{BB962C8B-B14F-4D97-AF65-F5344CB8AC3E}">
        <p14:creationId xmlns:p14="http://schemas.microsoft.com/office/powerpoint/2010/main" val="37384817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itchFamily="34" charset="0"/>
              <a:buNone/>
              <a:defRPr/>
            </a:pPr>
            <a:r>
              <a:rPr kumimoji="1" lang="en-US" sz="1200" b="0" i="0" u="none" strike="noStrike" kern="1200" baseline="0" noProof="0" dirty="0">
                <a:solidFill>
                  <a:schemeClr val="tx1"/>
                </a:solidFill>
                <a:latin typeface="Times New Roman" pitchFamily="18" charset="0"/>
                <a:ea typeface="ＭＳ Ｐゴシック" charset="0"/>
                <a:cs typeface="+mn-cs"/>
              </a:rPr>
              <a:t>Raw materials are the ingredients of the product—the materials that are put into the production process and from which the finished product is made. For example, corn is the raw material of a corn processor, and one of the processor’s finished products may be corn syrup. The candy manufacturer uses the corn syrup as a raw material of its products. </a:t>
            </a:r>
          </a:p>
          <a:p>
            <a:pPr>
              <a:buFont typeface="Arial" pitchFamily="34" charset="0"/>
              <a:buNone/>
              <a:defRPr/>
            </a:pPr>
            <a:r>
              <a:rPr kumimoji="1" lang="en-US" sz="1200" b="0" i="0" u="none" strike="noStrike" kern="1200" baseline="0" noProof="0" dirty="0">
                <a:solidFill>
                  <a:schemeClr val="tx1"/>
                </a:solidFill>
                <a:latin typeface="Times New Roman" pitchFamily="18" charset="0"/>
                <a:ea typeface="ＭＳ Ｐゴシック" charset="0"/>
                <a:cs typeface="+mn-cs"/>
              </a:rPr>
              <a:t>Direct labor is the effort provided by workers who are directly involved with the manufacture of the product. For example, workers who perform machine operations on raw materials, workers who operate or control raw material conversion equipment (e.g., </a:t>
            </a:r>
            <a:r>
              <a:rPr kumimoji="1" lang="en-US" sz="1200" b="0" i="0" u="none" strike="noStrike" kern="1200" baseline="0" noProof="0" dirty="0" err="1">
                <a:solidFill>
                  <a:schemeClr val="tx1"/>
                </a:solidFill>
                <a:latin typeface="Times New Roman" pitchFamily="18" charset="0"/>
                <a:ea typeface="ＭＳ Ｐゴシック" charset="0"/>
                <a:cs typeface="+mn-cs"/>
              </a:rPr>
              <a:t>melters</a:t>
            </a:r>
            <a:r>
              <a:rPr kumimoji="1" lang="en-US" sz="1200" b="0" i="0" u="none" strike="noStrike" kern="1200" baseline="0" noProof="0" dirty="0">
                <a:solidFill>
                  <a:schemeClr val="tx1"/>
                </a:solidFill>
                <a:latin typeface="Times New Roman" pitchFamily="18" charset="0"/>
                <a:ea typeface="ＭＳ Ｐゴシック" charset="0"/>
                <a:cs typeface="+mn-cs"/>
              </a:rPr>
              <a:t>, mixers, heat </a:t>
            </a:r>
            <a:r>
              <a:rPr kumimoji="1" lang="en-US" sz="1200" b="0" i="0" u="none" strike="noStrike" kern="1200" baseline="0" noProof="0" dirty="0" err="1">
                <a:solidFill>
                  <a:schemeClr val="tx1"/>
                </a:solidFill>
                <a:latin typeface="Times New Roman" pitchFamily="18" charset="0"/>
                <a:ea typeface="ＭＳ Ｐゴシック" charset="0"/>
                <a:cs typeface="+mn-cs"/>
              </a:rPr>
              <a:t>treaters</a:t>
            </a:r>
            <a:r>
              <a:rPr kumimoji="1" lang="en-US" sz="1200" b="0" i="0" u="none" strike="noStrike" kern="1200" baseline="0" noProof="0" dirty="0">
                <a:solidFill>
                  <a:schemeClr val="tx1"/>
                </a:solidFill>
                <a:latin typeface="Times New Roman" pitchFamily="18" charset="0"/>
                <a:ea typeface="ＭＳ Ｐゴシック" charset="0"/>
                <a:cs typeface="+mn-cs"/>
              </a:rPr>
              <a:t>, coolers, and evaporators), and workers who assemble or package the product are directly involved in manufacturing activities. </a:t>
            </a:r>
            <a:endParaRPr lang="en-US" b="0" noProof="0" dirty="0">
              <a:ea typeface="+mn-ea"/>
            </a:endParaRPr>
          </a:p>
          <a:p>
            <a:pPr marL="0" indent="0" algn="l">
              <a:buFont typeface="Arial" panose="020B0604020202020204" pitchFamily="34" charset="0"/>
              <a:buNone/>
              <a:defRPr/>
            </a:pPr>
            <a:r>
              <a:rPr lang="en-US" b="0" noProof="0" dirty="0">
                <a:ea typeface="+mn-ea"/>
              </a:rPr>
              <a:t>Manufacturing overhead, or overhead, includes all manufacturing costs except those for raw materials and direct labor. Examples of overhead costs include factory utilities, indirect materials (e.g., nails, thread, glue) for the product, maintenance and housekeeping costs (both materials and labor), depreciation expense for the factory building and production equipment, and compensation of production managers and supervisors.</a:t>
            </a:r>
          </a:p>
        </p:txBody>
      </p:sp>
    </p:spTree>
    <p:extLst>
      <p:ext uri="{BB962C8B-B14F-4D97-AF65-F5344CB8AC3E}">
        <p14:creationId xmlns:p14="http://schemas.microsoft.com/office/powerpoint/2010/main" val="34499027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noProof="0" dirty="0">
                <a:ea typeface="ＭＳ Ｐゴシック" panose="020B0600070205080204" pitchFamily="34" charset="-128"/>
              </a:rPr>
              <a:t>Period costs, such as selling and administrative costs, are recognized as expenses in the income statement as soon as they're incurred.</a:t>
            </a:r>
          </a:p>
          <a:p>
            <a:endParaRPr lang="en-US" noProof="0" dirty="0">
              <a:ea typeface="ＭＳ Ｐゴシック" panose="020B0600070205080204" pitchFamily="34"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b="0" i="0" u="none" strike="noStrike" kern="1200" baseline="0" noProof="0" dirty="0">
                <a:solidFill>
                  <a:schemeClr val="tx1"/>
                </a:solidFill>
                <a:latin typeface="Times New Roman" pitchFamily="18" charset="0"/>
                <a:ea typeface="ＭＳ Ｐゴシック" charset="0"/>
                <a:cs typeface="+mn-cs"/>
              </a:rPr>
              <a:t>This exhibit illustrates the effect of period costs on the financial statements when viewed as transactions in the horizontal model.</a:t>
            </a:r>
            <a:endParaRPr lang="en-US" noProof="0" dirty="0"/>
          </a:p>
        </p:txBody>
      </p:sp>
    </p:spTree>
    <p:extLst>
      <p:ext uri="{BB962C8B-B14F-4D97-AF65-F5344CB8AC3E}">
        <p14:creationId xmlns:p14="http://schemas.microsoft.com/office/powerpoint/2010/main" val="28158085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noProof="0" dirty="0">
                <a:ea typeface="ＭＳ Ｐゴシック" panose="020B0600070205080204" pitchFamily="34" charset="-128"/>
              </a:rPr>
              <a:t>Period costs, such as selling and administrative costs, are recognized as expenses in the income statement as soon as they're incurred.</a:t>
            </a:r>
          </a:p>
          <a:p>
            <a:endParaRPr lang="en-US" noProof="0" dirty="0">
              <a:ea typeface="ＭＳ Ｐゴシック" panose="020B0600070205080204" pitchFamily="34"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b="0" i="0" u="none" strike="noStrike" kern="1200" baseline="0" noProof="0" dirty="0">
                <a:solidFill>
                  <a:schemeClr val="tx1"/>
                </a:solidFill>
                <a:latin typeface="Times New Roman" pitchFamily="18" charset="0"/>
                <a:ea typeface="ＭＳ Ｐゴシック" charset="0"/>
                <a:cs typeface="+mn-cs"/>
              </a:rPr>
              <a:t>This exhibit illustrates the effect of period costs on the financial statements when viewed as transactions in the horizontal model.</a:t>
            </a:r>
            <a:endParaRPr lang="en-US" noProof="0" dirty="0"/>
          </a:p>
        </p:txBody>
      </p:sp>
    </p:spTree>
    <p:extLst>
      <p:ext uri="{BB962C8B-B14F-4D97-AF65-F5344CB8AC3E}">
        <p14:creationId xmlns:p14="http://schemas.microsoft.com/office/powerpoint/2010/main" val="19421989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dirty="0"/>
              <a:t>This exhibit </a:t>
            </a:r>
            <a:r>
              <a:rPr kumimoji="1" lang="en-US" sz="1200" b="0" i="0" u="none" strike="noStrike" kern="1200" baseline="0" noProof="0" dirty="0">
                <a:solidFill>
                  <a:schemeClr val="tx1"/>
                </a:solidFill>
                <a:latin typeface="Times New Roman" pitchFamily="18" charset="0"/>
                <a:ea typeface="ＭＳ Ｐゴシック" charset="0"/>
                <a:cs typeface="+mn-cs"/>
              </a:rPr>
              <a:t>provides a cost flow view of the differences in accounting for product and period costs and their impact on the financial statements.</a:t>
            </a:r>
            <a:endParaRPr lang="en-US" noProof="0" dirty="0"/>
          </a:p>
        </p:txBody>
      </p:sp>
    </p:spTree>
    <p:extLst>
      <p:ext uri="{BB962C8B-B14F-4D97-AF65-F5344CB8AC3E}">
        <p14:creationId xmlns:p14="http://schemas.microsoft.com/office/powerpoint/2010/main" val="19246513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solidFill>
                  <a:srgbClr val="000000"/>
                </a:solidFill>
                <a:ea typeface="ＭＳ Ｐゴシック" panose="020B0600070205080204" pitchFamily="34" charset="-128"/>
              </a:rPr>
              <a:t>LO 13-5: Explain the general operation of a product costing system and illustrate how costs flow through the inventory accounts to cost of goods sold. </a:t>
            </a:r>
          </a:p>
          <a:p>
            <a:endParaRPr lang="en-US" altLang="en-US" dirty="0">
              <a:solidFill>
                <a:srgbClr val="000000"/>
              </a:solidFill>
              <a:ea typeface="ＭＳ Ｐゴシック" panose="020B0600070205080204" pitchFamily="34" charset="-128"/>
            </a:endParaRPr>
          </a:p>
          <a:p>
            <a:pPr algn="l">
              <a:defRPr/>
            </a:pPr>
            <a:r>
              <a:rPr lang="en-US" sz="1200" dirty="0"/>
              <a:t>A manufacturing cost accounting system involves three inventory accounts: Raw Materials, Work in Process, and Finished Goods.</a:t>
            </a:r>
          </a:p>
          <a:p>
            <a:pPr algn="l">
              <a:defRPr/>
            </a:pPr>
            <a:endParaRPr lang="en-US" sz="1200" dirty="0"/>
          </a:p>
          <a:p>
            <a:pPr algn="l">
              <a:defRPr/>
            </a:pPr>
            <a:r>
              <a:rPr lang="en-US" sz="1200" dirty="0"/>
              <a:t>Raw Materials Inventory holds the cost of parts, assemblies, and materials that will be used in the manufacturing process.</a:t>
            </a:r>
          </a:p>
          <a:p>
            <a:pPr algn="l">
              <a:defRPr/>
            </a:pPr>
            <a:r>
              <a:rPr lang="en-US" sz="1200" dirty="0"/>
              <a:t>Work in Process Inventory is used to accumulate all of the manufacturing costs, including raw materials, direct labor, and manufacturing overhead while the product is being manufactured.</a:t>
            </a:r>
          </a:p>
          <a:p>
            <a:pPr algn="l">
              <a:defRPr/>
            </a:pPr>
            <a:r>
              <a:rPr lang="en-US" sz="1200" dirty="0"/>
              <a:t>Finished Goods Inventory holds the total cost of items manufactured that are now complete and available for sale.</a:t>
            </a:r>
          </a:p>
        </p:txBody>
      </p:sp>
    </p:spTree>
    <p:extLst>
      <p:ext uri="{BB962C8B-B14F-4D97-AF65-F5344CB8AC3E}">
        <p14:creationId xmlns:p14="http://schemas.microsoft.com/office/powerpoint/2010/main" val="23293490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noProof="0" dirty="0">
                <a:solidFill>
                  <a:schemeClr val="tx1"/>
                </a:solidFill>
                <a:latin typeface="Times New Roman" pitchFamily="18" charset="0"/>
                <a:ea typeface="ＭＳ Ｐゴシック" charset="0"/>
                <a:cs typeface="+mn-cs"/>
              </a:rPr>
              <a:t>This exhibit illustrates and compares the flow of product costs for a manufacturing firm and a merchandising firm. Section I of the exhibit illustrates the transaction effect of the cost flows on the financial statements when viewed in the horizontal model.</a:t>
            </a:r>
            <a:endParaRPr lang="en-US" noProof="0" dirty="0"/>
          </a:p>
        </p:txBody>
      </p:sp>
    </p:spTree>
    <p:extLst>
      <p:ext uri="{BB962C8B-B14F-4D97-AF65-F5344CB8AC3E}">
        <p14:creationId xmlns:p14="http://schemas.microsoft.com/office/powerpoint/2010/main" val="20058492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b="0" i="0" u="none" strike="noStrike" kern="1200" baseline="0" noProof="0" dirty="0">
                <a:solidFill>
                  <a:schemeClr val="tx1"/>
                </a:solidFill>
                <a:latin typeface="Times New Roman" pitchFamily="18" charset="0"/>
                <a:ea typeface="ＭＳ Ｐゴシック" charset="0"/>
                <a:cs typeface="+mn-cs"/>
              </a:rPr>
              <a:t>This exhibit provides a cost flow view and presents a logical way to think about the sequence of activities involved in the conversion of raw materials into a finished product that is ultimately sold.</a:t>
            </a:r>
            <a:endParaRPr lang="en-US" noProof="0" dirty="0"/>
          </a:p>
        </p:txBody>
      </p:sp>
    </p:spTree>
    <p:extLst>
      <p:ext uri="{BB962C8B-B14F-4D97-AF65-F5344CB8AC3E}">
        <p14:creationId xmlns:p14="http://schemas.microsoft.com/office/powerpoint/2010/main" val="24214298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b="0" dirty="0">
                <a:solidFill>
                  <a:srgbClr val="000000"/>
                </a:solidFill>
                <a:ea typeface="ＭＳ Ｐゴシック" panose="020B0600070205080204" pitchFamily="34" charset="-128"/>
              </a:rPr>
              <a:t>LO 13-6: Calculate predetermined overhead application rates and demonstrate how they are used.</a:t>
            </a:r>
          </a:p>
          <a:p>
            <a:endParaRPr lang="en-US" altLang="en-US" b="0" dirty="0">
              <a:solidFill>
                <a:srgbClr val="000000"/>
              </a:solidFill>
              <a:ea typeface="ＭＳ Ｐゴシック" panose="020B0600070205080204" pitchFamily="34" charset="-128"/>
            </a:endParaRPr>
          </a:p>
          <a:p>
            <a:r>
              <a:rPr kumimoji="1" lang="en-US" sz="1200" b="0" i="0" u="none" strike="noStrike" kern="1200" baseline="0" noProof="0" dirty="0">
                <a:solidFill>
                  <a:schemeClr val="tx1"/>
                </a:solidFill>
                <a:latin typeface="Times New Roman" pitchFamily="18" charset="0"/>
                <a:ea typeface="ＭＳ Ｐゴシック" charset="0"/>
                <a:cs typeface="+mn-cs"/>
              </a:rPr>
              <a:t>Most cost systems apply overhead to production by using a single surrogate measure of overhead behavior. The </a:t>
            </a:r>
            <a:r>
              <a:rPr lang="en-US" altLang="en-US" b="0" noProof="0" dirty="0">
                <a:solidFill>
                  <a:srgbClr val="000000"/>
                </a:solidFill>
                <a:ea typeface="ＭＳ Ｐゴシック" panose="020B0600070205080204" pitchFamily="34" charset="-128"/>
              </a:rPr>
              <a:t>assumption is that overhead is incurred because products are being made, and the number of direct labor hours (or other base) used on a particular production run is a fair indicator of the overhead incurred for that production run.</a:t>
            </a:r>
          </a:p>
          <a:p>
            <a:r>
              <a:rPr kumimoji="1" lang="en-US" sz="1200" b="0" i="0" u="none" strike="noStrike" kern="1200" baseline="0" dirty="0">
                <a:solidFill>
                  <a:schemeClr val="tx1"/>
                </a:solidFill>
                <a:latin typeface="Times New Roman" pitchFamily="18" charset="0"/>
                <a:ea typeface="ＭＳ Ｐゴシック" charset="0"/>
                <a:cs typeface="+mn-cs"/>
              </a:rPr>
              <a:t>Estimated total overhead cost is divided by the estimated total direct labor hours (or other base) to get a predetermined overhead application rate per direct labor hour (or other base).</a:t>
            </a:r>
          </a:p>
        </p:txBody>
      </p:sp>
    </p:spTree>
    <p:extLst>
      <p:ext uri="{BB962C8B-B14F-4D97-AF65-F5344CB8AC3E}">
        <p14:creationId xmlns:p14="http://schemas.microsoft.com/office/powerpoint/2010/main" val="2660755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dirty="0">
                <a:solidFill>
                  <a:schemeClr val="tx1"/>
                </a:solidFill>
                <a:latin typeface="Times New Roman" pitchFamily="18" charset="0"/>
                <a:ea typeface="ＭＳ Ｐゴシック" charset="0"/>
                <a:cs typeface="+mn-cs"/>
              </a:rPr>
              <a:t>The overhead application rate used by Cruisers Inc. is $14/direct labor hour.</a:t>
            </a:r>
            <a:endParaRPr lang="en-US" dirty="0"/>
          </a:p>
        </p:txBody>
      </p:sp>
    </p:spTree>
    <p:extLst>
      <p:ext uri="{BB962C8B-B14F-4D97-AF65-F5344CB8AC3E}">
        <p14:creationId xmlns:p14="http://schemas.microsoft.com/office/powerpoint/2010/main" val="39355041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t>In presentations for each chapter in this text, we will provide you with sound to go along with the material on your screen. There will be sound on every slide you view. Please make sure your computer speakers are set up properly when viewing the material. Good luck and we hope you enjoy this new format.</a:t>
            </a:r>
          </a:p>
          <a:p>
            <a:pPr eaLnBrk="1" hangingPunct="1"/>
            <a:endParaRPr lang="en-US" altLang="en-US" dirty="0">
              <a:ea typeface="MS PGothic" panose="020B0600070205080204" pitchFamily="34" charset="-128"/>
            </a:endParaRPr>
          </a:p>
          <a:p>
            <a:pPr eaLnBrk="1" hangingPunct="1"/>
            <a:r>
              <a:rPr lang="en-US" altLang="en-US" dirty="0">
                <a:ea typeface="MS PGothic" panose="020B0600070205080204" pitchFamily="34" charset="-128"/>
              </a:rPr>
              <a:t>Chapter 3: </a:t>
            </a:r>
            <a:r>
              <a:rPr lang="en-US" altLang="en-US" dirty="0">
                <a:latin typeface="Calibri" panose="020F0502020204030204" pitchFamily="34" charset="0"/>
              </a:rPr>
              <a:t>Fundamental Interpretations Made from Financial Statement Data</a:t>
            </a:r>
            <a:endParaRPr lang="en-US" altLang="en-US" dirty="0"/>
          </a:p>
        </p:txBody>
      </p:sp>
    </p:spTree>
    <p:extLst>
      <p:ext uri="{BB962C8B-B14F-4D97-AF65-F5344CB8AC3E}">
        <p14:creationId xmlns:p14="http://schemas.microsoft.com/office/powerpoint/2010/main" val="7423240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noProof="0" dirty="0"/>
              <a:t>The total manufacturing cots incurred by Cruisers Inc. is $987,710. The cost per boat is $11,485.</a:t>
            </a:r>
          </a:p>
        </p:txBody>
      </p:sp>
    </p:spTree>
    <p:extLst>
      <p:ext uri="{BB962C8B-B14F-4D97-AF65-F5344CB8AC3E}">
        <p14:creationId xmlns:p14="http://schemas.microsoft.com/office/powerpoint/2010/main" val="12779830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ea typeface="ＭＳ Ｐゴシック" panose="020B0600070205080204" pitchFamily="34" charset="-128"/>
              </a:rPr>
              <a:t>Overhead is applied based on estimates and determined before the period begins. Overhead applied equals predetermined overhead rate times actual activity (actual amount of the cost driver such as units produced, direct labor hours, or machine hours incurred during the period).</a:t>
            </a:r>
          </a:p>
        </p:txBody>
      </p:sp>
    </p:spTree>
    <p:extLst>
      <p:ext uri="{BB962C8B-B14F-4D97-AF65-F5344CB8AC3E}">
        <p14:creationId xmlns:p14="http://schemas.microsoft.com/office/powerpoint/2010/main" val="24635827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dirty="0"/>
              <a:t>The difference between the total overhead costs actually incurred and the costs applied to production during the year is called </a:t>
            </a:r>
            <a:r>
              <a:rPr lang="en-US" noProof="0" dirty="0" err="1"/>
              <a:t>overapplied</a:t>
            </a:r>
            <a:r>
              <a:rPr lang="en-US" noProof="0" dirty="0"/>
              <a:t> overhead or </a:t>
            </a:r>
            <a:r>
              <a:rPr lang="en-US" noProof="0" dirty="0" err="1"/>
              <a:t>underapplied</a:t>
            </a:r>
            <a:r>
              <a:rPr lang="en-US" noProof="0" dirty="0"/>
              <a:t> overhead. At the end of the year, if the </a:t>
            </a:r>
            <a:r>
              <a:rPr lang="en-US" noProof="0" dirty="0" err="1"/>
              <a:t>overapplied</a:t>
            </a:r>
            <a:r>
              <a:rPr lang="en-US" noProof="0" dirty="0"/>
              <a:t> or </a:t>
            </a:r>
            <a:r>
              <a:rPr lang="en-US" noProof="0" dirty="0" err="1"/>
              <a:t>underapplied</a:t>
            </a:r>
            <a:r>
              <a:rPr lang="en-US" noProof="0" dirty="0"/>
              <a:t> overhead is small relative to total overhead costs incurred, it is transferred to cost of goods sold. If it is material in amount, it is allocated between inventories and cost of goods sold in proportion to the total overhead included in each. On a monthly basis, the </a:t>
            </a:r>
            <a:r>
              <a:rPr lang="en-US" noProof="0" dirty="0" err="1"/>
              <a:t>overapplied</a:t>
            </a:r>
            <a:r>
              <a:rPr lang="en-US" noProof="0" dirty="0"/>
              <a:t> or </a:t>
            </a:r>
            <a:r>
              <a:rPr lang="en-US" noProof="0" dirty="0" err="1"/>
              <a:t>underapplied</a:t>
            </a:r>
            <a:r>
              <a:rPr lang="en-US" noProof="0" dirty="0"/>
              <a:t> overhead is carried forward in the Manufacturing Overhead account.</a:t>
            </a:r>
          </a:p>
        </p:txBody>
      </p:sp>
    </p:spTree>
    <p:extLst>
      <p:ext uri="{BB962C8B-B14F-4D97-AF65-F5344CB8AC3E}">
        <p14:creationId xmlns:p14="http://schemas.microsoft.com/office/powerpoint/2010/main" val="25615429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noProof="0" dirty="0">
                <a:solidFill>
                  <a:schemeClr val="tx1"/>
                </a:solidFill>
                <a:latin typeface="Times New Roman" pitchFamily="18" charset="0"/>
                <a:ea typeface="ＭＳ Ｐゴシック" charset="0"/>
                <a:cs typeface="+mn-cs"/>
              </a:rPr>
              <a:t>Explanation of transactions: </a:t>
            </a:r>
          </a:p>
          <a:p>
            <a:r>
              <a:rPr kumimoji="1" lang="en-US" sz="1200" b="0" i="0" u="none" strike="noStrike" kern="1200" baseline="0" noProof="0" dirty="0">
                <a:solidFill>
                  <a:schemeClr val="tx1"/>
                </a:solidFill>
                <a:latin typeface="Times New Roman" pitchFamily="18" charset="0"/>
                <a:ea typeface="ＭＳ Ｐゴシック" charset="0"/>
                <a:cs typeface="+mn-cs"/>
              </a:rPr>
              <a:t>(1) Purchase of raw materials on account. </a:t>
            </a:r>
          </a:p>
          <a:p>
            <a:r>
              <a:rPr kumimoji="1" lang="en-US" sz="1200" b="0" i="0" u="none" strike="noStrike" kern="1200" baseline="0" noProof="0" dirty="0">
                <a:solidFill>
                  <a:schemeClr val="tx1"/>
                </a:solidFill>
                <a:latin typeface="Times New Roman" pitchFamily="18" charset="0"/>
                <a:ea typeface="ＭＳ Ｐゴシック" charset="0"/>
                <a:cs typeface="+mn-cs"/>
              </a:rPr>
              <a:t>(2) Cost of raw materials used is transferred to Work in Process. </a:t>
            </a:r>
          </a:p>
          <a:p>
            <a:r>
              <a:rPr kumimoji="1" lang="en-US" sz="1200" b="0" i="0" u="none" strike="noStrike" kern="1200" baseline="0" noProof="0" dirty="0">
                <a:solidFill>
                  <a:schemeClr val="tx1"/>
                </a:solidFill>
                <a:latin typeface="Times New Roman" pitchFamily="18" charset="0"/>
                <a:ea typeface="ＭＳ Ｐゴシック" charset="0"/>
                <a:cs typeface="+mn-cs"/>
              </a:rPr>
              <a:t>(3) Direct labor costs for the month increase Work in Process and increase Wages Payable.* </a:t>
            </a:r>
          </a:p>
          <a:p>
            <a:r>
              <a:rPr kumimoji="1" lang="en-US" sz="1200" b="0" i="0" u="none" strike="noStrike" kern="1200" baseline="0" noProof="0" dirty="0">
                <a:solidFill>
                  <a:schemeClr val="tx1"/>
                </a:solidFill>
                <a:latin typeface="Times New Roman" pitchFamily="18" charset="0"/>
                <a:ea typeface="ＭＳ Ｐゴシック" charset="0"/>
                <a:cs typeface="+mn-cs"/>
              </a:rPr>
              <a:t>(4) Actual manufacturing overhead costs incurred for the month increase Manufacturing Overhead and increase Accounts Payable, Accrued Wages Payable, or Other Accrued Liabilities.* </a:t>
            </a:r>
          </a:p>
          <a:p>
            <a:r>
              <a:rPr kumimoji="1" lang="en-US" sz="1200" b="0" i="0" u="none" strike="noStrike" kern="1200" baseline="0" noProof="0" dirty="0">
                <a:solidFill>
                  <a:schemeClr val="tx1"/>
                </a:solidFill>
                <a:latin typeface="Times New Roman" pitchFamily="18" charset="0"/>
                <a:ea typeface="ＭＳ Ｐゴシック" charset="0"/>
                <a:cs typeface="+mn-cs"/>
              </a:rPr>
              <a:t>(5) Manufacturing Overhead is applied to Work in Process using the predetermined overhead application rate and the actual activity base (direct labor hours, for example). </a:t>
            </a:r>
          </a:p>
          <a:p>
            <a:r>
              <a:rPr kumimoji="1" lang="en-US" sz="1200" b="0" i="0" u="none" strike="noStrike" kern="1200" baseline="0" noProof="0" dirty="0">
                <a:solidFill>
                  <a:schemeClr val="tx1"/>
                </a:solidFill>
                <a:latin typeface="Times New Roman" pitchFamily="18" charset="0"/>
                <a:ea typeface="ＭＳ Ｐゴシック" charset="0"/>
                <a:cs typeface="+mn-cs"/>
              </a:rPr>
              <a:t>(6) Cost of goods manufactured is transferred from Work in Process to Finished Goods. </a:t>
            </a:r>
          </a:p>
          <a:p>
            <a:r>
              <a:rPr kumimoji="1" lang="en-US" sz="1200" b="0" i="0" u="none" strike="noStrike" kern="1200" baseline="0" noProof="0" dirty="0">
                <a:solidFill>
                  <a:schemeClr val="tx1"/>
                </a:solidFill>
                <a:latin typeface="Times New Roman" pitchFamily="18" charset="0"/>
                <a:ea typeface="ＭＳ Ｐゴシック" charset="0"/>
                <a:cs typeface="+mn-cs"/>
              </a:rPr>
              <a:t>(7) Cost of goods sold is transferred from Finished Goods inventory to Cost of Goods Sold. </a:t>
            </a:r>
          </a:p>
          <a:p>
            <a:r>
              <a:rPr kumimoji="1" lang="en-US" sz="1200" b="0" i="0" u="none" strike="noStrike" kern="1200" baseline="0" noProof="0" dirty="0">
                <a:solidFill>
                  <a:schemeClr val="tx1"/>
                </a:solidFill>
                <a:latin typeface="Times New Roman" pitchFamily="18" charset="0"/>
                <a:ea typeface="ＭＳ Ｐゴシック" charset="0"/>
                <a:cs typeface="+mn-cs"/>
              </a:rPr>
              <a:t>*Some transactions may result in a decrease of Cash if cash payment occurs at the time of the transaction. </a:t>
            </a:r>
          </a:p>
        </p:txBody>
      </p:sp>
    </p:spTree>
    <p:extLst>
      <p:ext uri="{BB962C8B-B14F-4D97-AF65-F5344CB8AC3E}">
        <p14:creationId xmlns:p14="http://schemas.microsoft.com/office/powerpoint/2010/main" val="41483975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solidFill>
                  <a:srgbClr val="000000"/>
                </a:solidFill>
                <a:ea typeface="ＭＳ Ｐゴシック" panose="020B0600070205080204" pitchFamily="34" charset="-128"/>
              </a:rPr>
              <a:t>LO 13-7: Prepare and interpret a statement of cost of goods manufactured.</a:t>
            </a:r>
          </a:p>
          <a:p>
            <a:r>
              <a:rPr lang="en-US" altLang="en-US" dirty="0">
                <a:solidFill>
                  <a:srgbClr val="000000"/>
                </a:solidFill>
                <a:ea typeface="ＭＳ Ｐゴシック" panose="020B0600070205080204" pitchFamily="34" charset="-128"/>
              </a:rPr>
              <a:t> </a:t>
            </a:r>
          </a:p>
          <a:p>
            <a:r>
              <a:rPr lang="en-US" altLang="en-US" dirty="0">
                <a:solidFill>
                  <a:srgbClr val="000000"/>
                </a:solidFill>
                <a:ea typeface="ＭＳ Ｐゴシック" panose="020B0600070205080204" pitchFamily="34" charset="-128"/>
              </a:rPr>
              <a:t>A statement of cost of goods manufactured is prepared to assist managers in understanding and evaluating the overall cost of manufacturing products. </a:t>
            </a:r>
            <a:r>
              <a:rPr lang="en-US" altLang="en-US" dirty="0">
                <a:ea typeface="ＭＳ Ｐゴシック" panose="020B0600070205080204" pitchFamily="34" charset="-128"/>
              </a:rPr>
              <a:t>We will use the following information to prepare a statement of cost of goods manufactured for Cruisers for the month of April: </a:t>
            </a:r>
          </a:p>
          <a:p>
            <a:pPr marL="171450" indent="-171450">
              <a:buFont typeface="Arial" panose="020B0604020202020204" pitchFamily="34" charset="0"/>
              <a:buChar char="•"/>
            </a:pPr>
            <a:r>
              <a:rPr lang="en-US" altLang="en-US" dirty="0">
                <a:ea typeface="ＭＳ Ｐゴシック" panose="020B0600070205080204" pitchFamily="34" charset="-128"/>
              </a:rPr>
              <a:t>Raw materials inventory, March 31: $126,900</a:t>
            </a:r>
          </a:p>
          <a:p>
            <a:pPr marL="171450" indent="-171450">
              <a:buFont typeface="Arial" panose="020B0604020202020204" pitchFamily="34" charset="0"/>
              <a:buChar char="•"/>
            </a:pPr>
            <a:r>
              <a:rPr lang="en-US" altLang="en-US" dirty="0">
                <a:ea typeface="ＭＳ Ｐゴシック" panose="020B0600070205080204" pitchFamily="34" charset="-128"/>
              </a:rPr>
              <a:t>Raw materials inventory, April 30: $106,250</a:t>
            </a:r>
          </a:p>
          <a:p>
            <a:pPr marL="171450" indent="-171450">
              <a:buFont typeface="Arial" panose="020B0604020202020204" pitchFamily="34" charset="0"/>
              <a:buChar char="•"/>
            </a:pPr>
            <a:r>
              <a:rPr lang="en-US" altLang="en-US" dirty="0">
                <a:ea typeface="ＭＳ Ｐゴシック" panose="020B0600070205080204" pitchFamily="34" charset="-128"/>
              </a:rPr>
              <a:t>Raw materials purchases during April: $347,860</a:t>
            </a:r>
          </a:p>
          <a:p>
            <a:pPr marL="171450" indent="-171450">
              <a:buFont typeface="Arial" panose="020B0604020202020204" pitchFamily="34" charset="0"/>
              <a:buChar char="•"/>
            </a:pPr>
            <a:r>
              <a:rPr lang="en-US" altLang="en-US" dirty="0">
                <a:ea typeface="ＭＳ Ｐゴシック" panose="020B0600070205080204" pitchFamily="34" charset="-128"/>
              </a:rPr>
              <a:t>Direct labor costs: $330,240</a:t>
            </a:r>
          </a:p>
          <a:p>
            <a:pPr marL="171450" indent="-171450">
              <a:buFont typeface="Arial" panose="020B0604020202020204" pitchFamily="34" charset="0"/>
              <a:buChar char="•"/>
            </a:pPr>
            <a:r>
              <a:rPr lang="en-US" altLang="en-US" dirty="0">
                <a:ea typeface="ＭＳ Ｐゴシック" panose="020B0600070205080204" pitchFamily="34" charset="-128"/>
              </a:rPr>
              <a:t>Manufacturing overhead applied: $288,960</a:t>
            </a:r>
          </a:p>
          <a:p>
            <a:pPr marL="171450" indent="-171450">
              <a:buFont typeface="Arial" panose="020B0604020202020204" pitchFamily="34" charset="0"/>
              <a:buChar char="•"/>
            </a:pPr>
            <a:r>
              <a:rPr lang="en-US" altLang="en-US" dirty="0">
                <a:ea typeface="ＭＳ Ｐゴシック" panose="020B0600070205080204" pitchFamily="34" charset="-128"/>
              </a:rPr>
              <a:t>Assumption: No WIP inventories</a:t>
            </a:r>
          </a:p>
        </p:txBody>
      </p:sp>
    </p:spTree>
    <p:extLst>
      <p:ext uri="{BB962C8B-B14F-4D97-AF65-F5344CB8AC3E}">
        <p14:creationId xmlns:p14="http://schemas.microsoft.com/office/powerpoint/2010/main" val="3060460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solidFill>
                  <a:srgbClr val="000000"/>
                </a:solidFill>
                <a:ea typeface="ＭＳ Ｐゴシック" panose="020B0600070205080204" pitchFamily="34" charset="-128"/>
              </a:rPr>
              <a:t>LO 13-7: Prepare and interpret a statement of cost of goods manufactured.</a:t>
            </a:r>
          </a:p>
          <a:p>
            <a:r>
              <a:rPr lang="en-US" altLang="en-US" dirty="0">
                <a:solidFill>
                  <a:srgbClr val="000000"/>
                </a:solidFill>
                <a:ea typeface="ＭＳ Ｐゴシック" panose="020B0600070205080204" pitchFamily="34" charset="-128"/>
              </a:rPr>
              <a:t> </a:t>
            </a:r>
          </a:p>
          <a:p>
            <a:r>
              <a:rPr lang="en-US" altLang="en-US" dirty="0">
                <a:solidFill>
                  <a:srgbClr val="000000"/>
                </a:solidFill>
                <a:ea typeface="ＭＳ Ｐゴシック" panose="020B0600070205080204" pitchFamily="34" charset="-128"/>
              </a:rPr>
              <a:t>A statement of cost of goods manufactured is prepared to assist managers in understanding and evaluating the overall cost of manufacturing products. </a:t>
            </a:r>
            <a:r>
              <a:rPr lang="en-US" altLang="en-US" dirty="0">
                <a:ea typeface="ＭＳ Ｐゴシック" panose="020B0600070205080204" pitchFamily="34" charset="-128"/>
              </a:rPr>
              <a:t>We will use the following information to prepare a statement of cost of goods manufactured for Cruisers for the month of April: </a:t>
            </a:r>
          </a:p>
          <a:p>
            <a:pPr marL="171450" indent="-171450">
              <a:buFont typeface="Arial" panose="020B0604020202020204" pitchFamily="34" charset="0"/>
              <a:buChar char="•"/>
            </a:pPr>
            <a:r>
              <a:rPr lang="en-US" altLang="en-US" dirty="0">
                <a:ea typeface="ＭＳ Ｐゴシック" panose="020B0600070205080204" pitchFamily="34" charset="-128"/>
              </a:rPr>
              <a:t>Raw materials inventory, March 31: $126,900</a:t>
            </a:r>
          </a:p>
          <a:p>
            <a:pPr marL="171450" indent="-171450">
              <a:buFont typeface="Arial" panose="020B0604020202020204" pitchFamily="34" charset="0"/>
              <a:buChar char="•"/>
            </a:pPr>
            <a:r>
              <a:rPr lang="en-US" altLang="en-US" dirty="0">
                <a:ea typeface="ＭＳ Ｐゴシック" panose="020B0600070205080204" pitchFamily="34" charset="-128"/>
              </a:rPr>
              <a:t>Raw materials inventory, April 30: $106,250</a:t>
            </a:r>
          </a:p>
          <a:p>
            <a:pPr marL="171450" indent="-171450">
              <a:buFont typeface="Arial" panose="020B0604020202020204" pitchFamily="34" charset="0"/>
              <a:buChar char="•"/>
            </a:pPr>
            <a:r>
              <a:rPr lang="en-US" altLang="en-US" dirty="0">
                <a:ea typeface="ＭＳ Ｐゴシック" panose="020B0600070205080204" pitchFamily="34" charset="-128"/>
              </a:rPr>
              <a:t>Raw materials purchases during April: $347,860</a:t>
            </a:r>
          </a:p>
          <a:p>
            <a:pPr marL="171450" indent="-171450">
              <a:buFont typeface="Arial" panose="020B0604020202020204" pitchFamily="34" charset="0"/>
              <a:buChar char="•"/>
            </a:pPr>
            <a:r>
              <a:rPr lang="en-US" altLang="en-US" dirty="0">
                <a:ea typeface="ＭＳ Ｐゴシック" panose="020B0600070205080204" pitchFamily="34" charset="-128"/>
              </a:rPr>
              <a:t>Direct labor costs: $330,240</a:t>
            </a:r>
          </a:p>
          <a:p>
            <a:pPr marL="171450" indent="-171450">
              <a:buFont typeface="Arial" panose="020B0604020202020204" pitchFamily="34" charset="0"/>
              <a:buChar char="•"/>
            </a:pPr>
            <a:r>
              <a:rPr lang="en-US" altLang="en-US" dirty="0">
                <a:ea typeface="ＭＳ Ｐゴシック" panose="020B0600070205080204" pitchFamily="34" charset="-128"/>
              </a:rPr>
              <a:t>Manufacturing overhead applied: $288,960</a:t>
            </a:r>
          </a:p>
          <a:p>
            <a:pPr marL="171450" indent="-171450">
              <a:buFont typeface="Arial" panose="020B0604020202020204" pitchFamily="34" charset="0"/>
              <a:buChar char="•"/>
            </a:pPr>
            <a:r>
              <a:rPr lang="en-US" altLang="en-US" dirty="0">
                <a:ea typeface="ＭＳ Ｐゴシック" panose="020B0600070205080204" pitchFamily="34" charset="-128"/>
              </a:rPr>
              <a:t>Assumption: No WIP inventories</a:t>
            </a:r>
          </a:p>
        </p:txBody>
      </p:sp>
    </p:spTree>
    <p:extLst>
      <p:ext uri="{BB962C8B-B14F-4D97-AF65-F5344CB8AC3E}">
        <p14:creationId xmlns:p14="http://schemas.microsoft.com/office/powerpoint/2010/main" val="32095101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noProof="0" dirty="0">
                <a:solidFill>
                  <a:srgbClr val="000000"/>
                </a:solidFill>
                <a:ea typeface="ＭＳ Ｐゴシック" panose="020B0600070205080204" pitchFamily="34" charset="-128"/>
              </a:rPr>
              <a:t>Manufacturing costs can be summarized and reported in a statement of cost of goods manufactured. </a:t>
            </a:r>
            <a:r>
              <a:rPr kumimoji="1" lang="en-US" sz="1200" b="0" i="0" u="none" strike="noStrike" kern="1200" baseline="0" noProof="0" dirty="0">
                <a:solidFill>
                  <a:schemeClr val="tx1"/>
                </a:solidFill>
                <a:latin typeface="Times New Roman" pitchFamily="18" charset="0"/>
                <a:ea typeface="ＭＳ Ｐゴシック" charset="0"/>
                <a:cs typeface="+mn-cs"/>
              </a:rPr>
              <a:t>Such a statement using amounts for Cruisers for April is illustrated in the exhibit.</a:t>
            </a:r>
          </a:p>
          <a:p>
            <a:r>
              <a:rPr kumimoji="1" lang="en-US" sz="1200" b="0" i="0" u="none" strike="noStrike" kern="1200" baseline="0" noProof="0" dirty="0">
                <a:solidFill>
                  <a:schemeClr val="tx1"/>
                </a:solidFill>
                <a:latin typeface="Times New Roman" pitchFamily="18" charset="0"/>
                <a:ea typeface="ＭＳ Ｐゴシック" charset="0"/>
                <a:cs typeface="+mn-cs"/>
              </a:rPr>
              <a:t>Although it was assumed that there were no beginning or ending inventories for work in process, this exhibit illustrates how work in process balances would be reported in this statement. </a:t>
            </a:r>
          </a:p>
          <a:p>
            <a:endParaRPr lang="en-US" altLang="en-US" noProof="0" dirty="0">
              <a:solidFill>
                <a:srgbClr val="000000"/>
              </a:solidFill>
              <a:ea typeface="ＭＳ Ｐゴシック" panose="020B0600070205080204" pitchFamily="34"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a:ea typeface="ＭＳ Ｐゴシック" panose="020B0600070205080204" pitchFamily="34" charset="-128"/>
              </a:rPr>
              <a:t>Notice that the three products costs are shown on the schedule: raw materials, direct labor, and manufacturing overhead. The cost of the goods manufactured during April is $987,710, which will be transferred to finished goods inventory.</a:t>
            </a:r>
            <a:endParaRPr lang="en-US" altLang="en-US" noProof="0" dirty="0">
              <a:ea typeface="ＭＳ Ｐゴシック" panose="020B0600070205080204" pitchFamily="34" charset="-128"/>
            </a:endParaRPr>
          </a:p>
        </p:txBody>
      </p:sp>
    </p:spTree>
    <p:extLst>
      <p:ext uri="{BB962C8B-B14F-4D97-AF65-F5344CB8AC3E}">
        <p14:creationId xmlns:p14="http://schemas.microsoft.com/office/powerpoint/2010/main" val="19147989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b="0" i="0" u="none" strike="noStrike" kern="1200" baseline="0" noProof="0" dirty="0">
                <a:solidFill>
                  <a:schemeClr val="tx1"/>
                </a:solidFill>
                <a:latin typeface="Times New Roman" pitchFamily="18" charset="0"/>
                <a:ea typeface="ＭＳ Ｐゴシック" charset="0"/>
                <a:cs typeface="+mn-cs"/>
              </a:rPr>
              <a:t>To calculate cost of goods sold for April, the cost of goods manufactured</a:t>
            </a:r>
            <a:r>
              <a:rPr lang="en-US" altLang="en-US" noProof="0" dirty="0">
                <a:ea typeface="ＭＳ Ｐゴシック" panose="020B0600070205080204" pitchFamily="34" charset="-128"/>
              </a:rPr>
              <a:t>, $987,710,</a:t>
            </a:r>
            <a:r>
              <a:rPr kumimoji="1" lang="en-US" sz="1200" b="0" i="0" u="none" strike="noStrike" kern="1200" baseline="0" noProof="0" dirty="0">
                <a:solidFill>
                  <a:schemeClr val="tx1"/>
                </a:solidFill>
                <a:latin typeface="Times New Roman" pitchFamily="18" charset="0"/>
                <a:ea typeface="ＭＳ Ｐゴシック" charset="0"/>
                <a:cs typeface="+mn-cs"/>
              </a:rPr>
              <a:t> is added to the beginning inventory of finished goods</a:t>
            </a:r>
            <a:r>
              <a:rPr lang="en-US" altLang="en-US" noProof="0" dirty="0">
                <a:ea typeface="ＭＳ Ｐゴシック" panose="020B0600070205080204" pitchFamily="34" charset="-128"/>
              </a:rPr>
              <a:t>, $243,820,</a:t>
            </a:r>
            <a:r>
              <a:rPr kumimoji="1" lang="en-US" sz="1200" b="0" i="0" u="none" strike="noStrike" kern="1200" baseline="0" noProof="0" dirty="0">
                <a:solidFill>
                  <a:schemeClr val="tx1"/>
                </a:solidFill>
                <a:latin typeface="Times New Roman" pitchFamily="18" charset="0"/>
                <a:ea typeface="ＭＳ Ｐゴシック" charset="0"/>
                <a:cs typeface="+mn-cs"/>
              </a:rPr>
              <a:t> to get the cost of goods available for sale, $1,231,530. The cost of the ending inventory of finished goods</a:t>
            </a:r>
            <a:r>
              <a:rPr lang="en-US" altLang="en-US" noProof="0" dirty="0">
                <a:ea typeface="ＭＳ Ｐゴシック" panose="020B0600070205080204" pitchFamily="34" charset="-128"/>
              </a:rPr>
              <a:t>, $127,600, </a:t>
            </a:r>
            <a:r>
              <a:rPr kumimoji="1" lang="en-US" sz="1200" b="0" i="0" u="none" strike="noStrike" kern="1200" baseline="0" noProof="0" dirty="0">
                <a:solidFill>
                  <a:schemeClr val="tx1"/>
                </a:solidFill>
                <a:latin typeface="Times New Roman" pitchFamily="18" charset="0"/>
                <a:ea typeface="ＭＳ Ｐゴシック" charset="0"/>
                <a:cs typeface="+mn-cs"/>
              </a:rPr>
              <a:t>is then subtracted from goods available for sale to arrive at the cost of goods sold</a:t>
            </a:r>
            <a:r>
              <a:rPr lang="en-US" altLang="en-US" noProof="0" dirty="0">
                <a:ea typeface="ＭＳ Ｐゴシック" panose="020B0600070205080204" pitchFamily="34" charset="-128"/>
              </a:rPr>
              <a:t>, $1,103,930.</a:t>
            </a:r>
          </a:p>
        </p:txBody>
      </p:sp>
    </p:spTree>
    <p:extLst>
      <p:ext uri="{BB962C8B-B14F-4D97-AF65-F5344CB8AC3E}">
        <p14:creationId xmlns:p14="http://schemas.microsoft.com/office/powerpoint/2010/main" val="380110428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noProof="0" dirty="0">
                <a:ea typeface="ＭＳ Ｐゴシック" panose="020B0600070205080204" pitchFamily="34" charset="-128"/>
              </a:rPr>
              <a:t>The income statement is prepared using established financial accounting procedures. Sales and expense values are assumed amounts. </a:t>
            </a:r>
          </a:p>
          <a:p>
            <a:endParaRPr lang="en-US" altLang="en-US" noProof="0" dirty="0">
              <a:ea typeface="ＭＳ Ｐゴシック" panose="020B0600070205080204" pitchFamily="34" charset="-128"/>
            </a:endParaRPr>
          </a:p>
          <a:p>
            <a:r>
              <a:rPr kumimoji="1" lang="en-US" sz="1200" b="0" i="0" u="none" strike="noStrike" kern="1200" baseline="0" noProof="0" dirty="0">
                <a:solidFill>
                  <a:schemeClr val="tx1"/>
                </a:solidFill>
                <a:latin typeface="Times New Roman" pitchFamily="18" charset="0"/>
                <a:ea typeface="ＭＳ Ｐゴシック" charset="0"/>
                <a:cs typeface="+mn-cs"/>
              </a:rPr>
              <a:t>In the exhibit, notice that selling, general, and administrative expenses represent a significant portion of the total expenses. </a:t>
            </a:r>
            <a:r>
              <a:rPr kumimoji="1" lang="en-US" sz="1200" b="0" i="0" u="none" strike="noStrike" kern="1200" baseline="0" noProof="0" dirty="0" err="1">
                <a:solidFill>
                  <a:schemeClr val="tx1"/>
                </a:solidFill>
                <a:latin typeface="Times New Roman" pitchFamily="18" charset="0"/>
                <a:ea typeface="ＭＳ Ｐゴシック" charset="0"/>
                <a:cs typeface="+mn-cs"/>
              </a:rPr>
              <a:t>Nonoperating</a:t>
            </a:r>
            <a:r>
              <a:rPr kumimoji="1" lang="en-US" sz="1200" b="0" i="0" u="none" strike="noStrike" kern="1200" baseline="0" noProof="0" dirty="0">
                <a:solidFill>
                  <a:schemeClr val="tx1"/>
                </a:solidFill>
                <a:latin typeface="Times New Roman" pitchFamily="18" charset="0"/>
                <a:ea typeface="ＭＳ Ｐゴシック" charset="0"/>
                <a:cs typeface="+mn-cs"/>
              </a:rPr>
              <a:t> expenses reported for interest and income taxes also are significant.</a:t>
            </a:r>
            <a:endParaRPr lang="en-US" altLang="en-US" noProof="0" dirty="0">
              <a:ea typeface="ＭＳ Ｐゴシック" panose="020B0600070205080204" pitchFamily="34" charset="-128"/>
            </a:endParaRPr>
          </a:p>
        </p:txBody>
      </p:sp>
    </p:spTree>
    <p:extLst>
      <p:ext uri="{BB962C8B-B14F-4D97-AF65-F5344CB8AC3E}">
        <p14:creationId xmlns:p14="http://schemas.microsoft.com/office/powerpoint/2010/main" val="4382866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noProof="0" dirty="0">
                <a:solidFill>
                  <a:schemeClr val="tx1"/>
                </a:solidFill>
                <a:latin typeface="Times New Roman" pitchFamily="18" charset="0"/>
                <a:ea typeface="ＭＳ Ｐゴシック" charset="0"/>
                <a:cs typeface="+mn-cs"/>
              </a:rPr>
              <a:t>A job order costing system is used when discrete products, such as sailboats, are manufactured. Each production run is treated as a separate “job.” Costs are accumulated for each job.</a:t>
            </a:r>
            <a:endParaRPr lang="en-US" altLang="en-US" b="0" noProof="0" dirty="0">
              <a:solidFill>
                <a:srgbClr val="000000"/>
              </a:solidFill>
              <a:ea typeface="ＭＳ Ｐゴシック" panose="020B0600070205080204" pitchFamily="34" charset="-128"/>
            </a:endParaRPr>
          </a:p>
          <a:p>
            <a:endParaRPr lang="en-US" altLang="en-US" b="0" noProof="0" dirty="0">
              <a:solidFill>
                <a:srgbClr val="000000"/>
              </a:solidFill>
              <a:ea typeface="ＭＳ Ｐゴシック" panose="020B0600070205080204" pitchFamily="34" charset="-128"/>
            </a:endParaRPr>
          </a:p>
          <a:p>
            <a:r>
              <a:rPr lang="en-US" altLang="en-US" b="0" noProof="0" dirty="0">
                <a:solidFill>
                  <a:srgbClr val="000000"/>
                </a:solidFill>
                <a:ea typeface="ＭＳ Ｐゴシック" panose="020B0600070205080204" pitchFamily="34" charset="-128"/>
              </a:rPr>
              <a:t>Job order costing is used to account for the production of large, unique, high-cost items that are built to order, rather than mass produced. Many costs can be directly traced to each job.</a:t>
            </a:r>
          </a:p>
        </p:txBody>
      </p:sp>
    </p:spTree>
    <p:extLst>
      <p:ext uri="{BB962C8B-B14F-4D97-AF65-F5344CB8AC3E}">
        <p14:creationId xmlns:p14="http://schemas.microsoft.com/office/powerpoint/2010/main" val="39867999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defRPr/>
            </a:pPr>
            <a:r>
              <a:rPr lang="en-US" dirty="0">
                <a:solidFill>
                  <a:srgbClr val="000000"/>
                </a:solidFill>
                <a:ea typeface="ＭＳ Ｐゴシック" pitchFamily="34" charset="-128"/>
                <a:cs typeface="Times New Roman" pitchFamily="18" charset="0"/>
              </a:rPr>
              <a:t>After studying this chapter, you should understand and be able to:</a:t>
            </a:r>
          </a:p>
          <a:p>
            <a:pPr>
              <a:spcBef>
                <a:spcPct val="50000"/>
              </a:spcBef>
              <a:defRPr/>
            </a:pPr>
            <a:endParaRPr lang="en-US" dirty="0">
              <a:solidFill>
                <a:srgbClr val="000000"/>
              </a:solidFill>
              <a:ea typeface="ＭＳ Ｐゴシック" pitchFamily="34" charset="-128"/>
              <a:cs typeface="Times New Roman" pitchFamily="18" charset="0"/>
            </a:endParaRPr>
          </a:p>
          <a:p>
            <a:pPr marL="747713" indent="-747713">
              <a:defRPr/>
            </a:pPr>
            <a:r>
              <a:rPr lang="en-US" altLang="en-US" dirty="0">
                <a:latin typeface="Arial Narrow" pitchFamily="34" charset="0"/>
              </a:rPr>
              <a:t>LO 13-1: Explain the role of cost accounting as it relates to financial and managerial accounting.</a:t>
            </a:r>
          </a:p>
          <a:p>
            <a:pPr marL="747713" indent="-747713">
              <a:defRPr/>
            </a:pPr>
            <a:r>
              <a:rPr lang="en-US" altLang="en-US" dirty="0">
                <a:latin typeface="Arial Narrow" pitchFamily="34" charset="0"/>
              </a:rPr>
              <a:t>LO 13-2: Describe how cost management plays a strategic role in the organization</a:t>
            </a:r>
            <a:r>
              <a:rPr lang="ja-JP" altLang="en-US" dirty="0">
                <a:latin typeface="Arial Narrow" pitchFamily="34" charset="0"/>
              </a:rPr>
              <a:t>’</a:t>
            </a:r>
            <a:r>
              <a:rPr lang="en-US" altLang="ja-JP" dirty="0">
                <a:latin typeface="Arial Narrow" pitchFamily="34" charset="0"/>
              </a:rPr>
              <a:t>s value chain.</a:t>
            </a:r>
          </a:p>
          <a:p>
            <a:pPr marL="747713" indent="-747713">
              <a:defRPr/>
            </a:pPr>
            <a:r>
              <a:rPr lang="en-US" altLang="en-US" dirty="0">
                <a:latin typeface="Arial Narrow" pitchFamily="34" charset="0"/>
              </a:rPr>
              <a:t>LO 13-3: Contrast direct and indirect costs and illustrate how they relate to a product or activity.</a:t>
            </a:r>
          </a:p>
          <a:p>
            <a:pPr marL="747713" indent="-747713">
              <a:defRPr/>
            </a:pPr>
            <a:r>
              <a:rPr lang="en-US" altLang="en-US" dirty="0">
                <a:latin typeface="Arial Narrow" pitchFamily="34" charset="0"/>
              </a:rPr>
              <a:t>LO 13-4: Distinguish between product costs and period costs and identify the three components of product cost.</a:t>
            </a:r>
          </a:p>
          <a:p>
            <a:pPr marL="747713" indent="-747713">
              <a:defRPr/>
            </a:pPr>
            <a:r>
              <a:rPr lang="en-US" altLang="en-US" dirty="0">
                <a:latin typeface="Arial Narrow" pitchFamily="34" charset="0"/>
              </a:rPr>
              <a:t>LO 13-5: Explain the general operation of a product costing system and illustrate how costs flow through the inventory accounts to cost of goods sold.</a:t>
            </a:r>
          </a:p>
          <a:p>
            <a:pPr marL="747713" indent="-747713">
              <a:defRPr/>
            </a:pPr>
            <a:r>
              <a:rPr lang="en-US" altLang="en-US" dirty="0">
                <a:latin typeface="Arial Narrow" pitchFamily="34" charset="0"/>
              </a:rPr>
              <a:t>LO 13-6: Calculate predetermined overhead application rates and demonstrate how they are used.</a:t>
            </a:r>
          </a:p>
          <a:p>
            <a:pPr marL="747713" indent="-747713">
              <a:defRPr/>
            </a:pPr>
            <a:r>
              <a:rPr lang="en-US" altLang="en-US" dirty="0">
                <a:latin typeface="Arial Narrow" pitchFamily="34" charset="0"/>
              </a:rPr>
              <a:t>LO 13-7: Prepare and interpret a statement of cost of goods manufactured.</a:t>
            </a:r>
          </a:p>
          <a:p>
            <a:pPr marL="747713" indent="-747713">
              <a:defRPr/>
            </a:pPr>
            <a:r>
              <a:rPr lang="en-US" altLang="en-US" dirty="0">
                <a:latin typeface="Arial Narrow" pitchFamily="34" charset="0"/>
              </a:rPr>
              <a:t>LO 13-8: Explain and illustrate the difference between absorption and direct (or variable) costing.</a:t>
            </a:r>
          </a:p>
          <a:p>
            <a:pPr marL="747713" indent="-747713">
              <a:defRPr/>
            </a:pPr>
            <a:r>
              <a:rPr lang="en-US" altLang="en-US" dirty="0">
                <a:latin typeface="Arial Narrow" pitchFamily="34" charset="0"/>
              </a:rPr>
              <a:t>LO 13-9: Perform activity-based costing and describe activity-based management.</a:t>
            </a:r>
          </a:p>
        </p:txBody>
      </p:sp>
    </p:spTree>
    <p:extLst>
      <p:ext uri="{BB962C8B-B14F-4D97-AF65-F5344CB8AC3E}">
        <p14:creationId xmlns:p14="http://schemas.microsoft.com/office/powerpoint/2010/main" val="39138184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90000"/>
              </a:lnSpc>
              <a:spcBef>
                <a:spcPct val="40000"/>
              </a:spcBef>
              <a:buSzPct val="75000"/>
            </a:pPr>
            <a:r>
              <a:rPr kumimoji="1" lang="en-US" sz="1200" b="0" i="0" u="none" strike="noStrike" kern="1200" baseline="0" noProof="0" dirty="0">
                <a:solidFill>
                  <a:schemeClr val="tx1"/>
                </a:solidFill>
                <a:latin typeface="Times New Roman" pitchFamily="18" charset="0"/>
                <a:ea typeface="ＭＳ Ｐゴシック" charset="0"/>
                <a:cs typeface="+mn-cs"/>
              </a:rPr>
              <a:t>When the manufacturing environment involves essentially homogeneous products that are made in a more or less continuous process, frequently involving several departments, it is not feasible to accumulate product cost by job, so a process costing system is used. In process costing, costs are accumulated by department (rather than by job) and are assigned to the products that are processed through the department. </a:t>
            </a:r>
          </a:p>
          <a:p>
            <a:pPr eaLnBrk="1" hangingPunct="1">
              <a:lnSpc>
                <a:spcPct val="90000"/>
              </a:lnSpc>
              <a:spcBef>
                <a:spcPct val="40000"/>
              </a:spcBef>
              <a:buSzPct val="75000"/>
            </a:pPr>
            <a:endParaRPr kumimoji="1" lang="en-US" sz="1200" b="0" i="0" u="none" strike="noStrike" kern="1200" baseline="0" noProof="0" dirty="0">
              <a:solidFill>
                <a:schemeClr val="tx1"/>
              </a:solidFill>
              <a:latin typeface="Times New Roman" pitchFamily="18" charset="0"/>
              <a:ea typeface="ＭＳ Ｐゴシック" charset="0"/>
              <a:cs typeface="+mn-cs"/>
            </a:endParaRPr>
          </a:p>
          <a:p>
            <a:pPr eaLnBrk="1" hangingPunct="1">
              <a:lnSpc>
                <a:spcPct val="90000"/>
              </a:lnSpc>
              <a:spcBef>
                <a:spcPct val="40000"/>
              </a:spcBef>
              <a:buSzPct val="75000"/>
            </a:pPr>
            <a:r>
              <a:rPr kumimoji="1" lang="en-US" sz="1200" b="0" i="0" u="none" strike="noStrike" kern="1200" baseline="0" noProof="0" dirty="0">
                <a:solidFill>
                  <a:schemeClr val="tx1"/>
                </a:solidFill>
                <a:latin typeface="Times New Roman" pitchFamily="18" charset="0"/>
                <a:ea typeface="ＭＳ Ｐゴシック" charset="0"/>
                <a:cs typeface="+mn-cs"/>
              </a:rPr>
              <a:t>The processing of corn into meal, starch, and syrup is an example of an activity for which process costing would be applicable. </a:t>
            </a:r>
          </a:p>
          <a:p>
            <a:pPr eaLnBrk="1" hangingPunct="1">
              <a:lnSpc>
                <a:spcPct val="90000"/>
              </a:lnSpc>
              <a:spcBef>
                <a:spcPct val="40000"/>
              </a:spcBef>
              <a:buSzPct val="75000"/>
            </a:pPr>
            <a:endParaRPr kumimoji="1" lang="en-US" altLang="en-US" sz="1200" b="0" i="0" u="none" strike="noStrike" kern="1200" baseline="0" noProof="0" dirty="0">
              <a:solidFill>
                <a:schemeClr val="tx1"/>
              </a:solidFill>
              <a:latin typeface="Times New Roman" pitchFamily="18" charset="0"/>
              <a:ea typeface="ＭＳ Ｐゴシック" charset="0"/>
              <a:cs typeface="+mn-cs"/>
            </a:endParaRPr>
          </a:p>
          <a:p>
            <a:pPr eaLnBrk="1" hangingPunct="1">
              <a:lnSpc>
                <a:spcPct val="90000"/>
              </a:lnSpc>
              <a:spcBef>
                <a:spcPct val="40000"/>
              </a:spcBef>
              <a:buSzPct val="75000"/>
            </a:pPr>
            <a:r>
              <a:rPr kumimoji="1" lang="en-US" sz="1200" b="0" i="0" u="none" strike="noStrike" kern="1200" baseline="0" noProof="0" dirty="0">
                <a:solidFill>
                  <a:schemeClr val="tx1"/>
                </a:solidFill>
                <a:latin typeface="Times New Roman" pitchFamily="18" charset="0"/>
                <a:ea typeface="ＭＳ Ｐゴシック" charset="0"/>
                <a:cs typeface="+mn-cs"/>
              </a:rPr>
              <a:t>Because of the likelihood of a certain number of units remaining in process at the end of any given period, for process costing, production during the month is stated in equivalent units of production—the number of units that would have been produced if all production efforts during the month had resulted in completed products.</a:t>
            </a:r>
          </a:p>
          <a:p>
            <a:pPr eaLnBrk="1" hangingPunct="1">
              <a:lnSpc>
                <a:spcPct val="90000"/>
              </a:lnSpc>
              <a:spcBef>
                <a:spcPct val="40000"/>
              </a:spcBef>
              <a:buSzPct val="75000"/>
            </a:pPr>
            <a:endParaRPr kumimoji="1" lang="en-US" altLang="en-US" sz="1200" b="0" i="0" u="none" strike="noStrike" kern="1200" baseline="0" noProof="0" dirty="0">
              <a:solidFill>
                <a:schemeClr val="tx1"/>
              </a:solidFill>
              <a:latin typeface="Times New Roman" pitchFamily="18" charset="0"/>
              <a:ea typeface="ＭＳ Ｐゴシック" charset="0"/>
              <a:cs typeface="+mn-cs"/>
            </a:endParaRPr>
          </a:p>
          <a:p>
            <a:pPr marL="0" marR="0" lvl="0" indent="0" algn="l" defTabSz="914400" rtl="0" eaLnBrk="1" fontAlgn="base" latinLnBrk="0" hangingPunct="1">
              <a:lnSpc>
                <a:spcPct val="90000"/>
              </a:lnSpc>
              <a:spcBef>
                <a:spcPct val="40000"/>
              </a:spcBef>
              <a:spcAft>
                <a:spcPct val="0"/>
              </a:spcAft>
              <a:buClrTx/>
              <a:buSzPct val="75000"/>
              <a:buFontTx/>
              <a:buNone/>
              <a:tabLst/>
              <a:defRPr/>
            </a:pPr>
            <a:r>
              <a:rPr lang="en-US" noProof="0" dirty="0">
                <a:latin typeface="Arial" pitchFamily="34" charset="0"/>
              </a:rPr>
              <a:t>Assembly department equivalent units of production = Units completed and transferred + (units in process × percent complete)</a:t>
            </a:r>
          </a:p>
        </p:txBody>
      </p:sp>
    </p:spTree>
    <p:extLst>
      <p:ext uri="{BB962C8B-B14F-4D97-AF65-F5344CB8AC3E}">
        <p14:creationId xmlns:p14="http://schemas.microsoft.com/office/powerpoint/2010/main" val="1866205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u="none" dirty="0">
                <a:solidFill>
                  <a:srgbClr val="000000"/>
                </a:solidFill>
                <a:ea typeface="ＭＳ Ｐゴシック" pitchFamily="34" charset="-128"/>
              </a:rPr>
              <a:t>LO 13-8: </a:t>
            </a:r>
            <a:r>
              <a:rPr lang="en-US" dirty="0">
                <a:solidFill>
                  <a:srgbClr val="000000"/>
                </a:solidFill>
                <a:ea typeface="ＭＳ Ｐゴシック" pitchFamily="34" charset="-128"/>
              </a:rPr>
              <a:t>Explain and illustrate the difference between absorption and direct (or variable) costing.</a:t>
            </a:r>
          </a:p>
          <a:p>
            <a:pPr>
              <a:defRPr/>
            </a:pPr>
            <a:endParaRPr lang="en-US" dirty="0">
              <a:solidFill>
                <a:srgbClr val="000000"/>
              </a:solidFill>
              <a:ea typeface="ＭＳ Ｐゴシック" pitchFamily="34" charset="-128"/>
            </a:endParaRPr>
          </a:p>
          <a:p>
            <a:pPr>
              <a:defRPr/>
            </a:pPr>
            <a:r>
              <a:rPr lang="en-US" dirty="0">
                <a:ea typeface="+mn-ea"/>
              </a:rPr>
              <a:t>Absorption costing recognizes direct materials, direct labor, and variable and fixed manufacturing overhead costs as product costs. Only variable and fixed selling and administrative expenses are included in period costs.</a:t>
            </a:r>
          </a:p>
          <a:p>
            <a:pPr>
              <a:defRPr/>
            </a:pPr>
            <a:endParaRPr lang="en-US" dirty="0">
              <a:ea typeface="+mn-ea"/>
            </a:endParaRPr>
          </a:p>
          <a:p>
            <a:pPr>
              <a:defRPr/>
            </a:pPr>
            <a:r>
              <a:rPr lang="en-US" dirty="0">
                <a:ea typeface="+mn-ea"/>
              </a:rPr>
              <a:t>Variable costing </a:t>
            </a:r>
            <a:r>
              <a:rPr lang="en-US" u="none" dirty="0">
                <a:ea typeface="+mn-ea"/>
              </a:rPr>
              <a:t>recognizes</a:t>
            </a:r>
            <a:r>
              <a:rPr lang="en-US" dirty="0">
                <a:ea typeface="+mn-ea"/>
              </a:rPr>
              <a:t> direct materials, direct labor, and variable manufacturing overhead as product costs. Fixed manufacturing overhead and variable and fixed selling and administrative expenses are </a:t>
            </a:r>
            <a:r>
              <a:rPr kumimoji="1" lang="en-US" sz="1200" kern="1200" dirty="0">
                <a:solidFill>
                  <a:schemeClr val="tx1"/>
                </a:solidFill>
                <a:latin typeface="Times New Roman" pitchFamily="18" charset="0"/>
                <a:ea typeface="ＭＳ Ｐゴシック" charset="0"/>
                <a:cs typeface="+mn-cs"/>
              </a:rPr>
              <a:t>included in period costs</a:t>
            </a:r>
            <a:r>
              <a:rPr lang="en-US" dirty="0">
                <a:ea typeface="+mn-ea"/>
              </a:rPr>
              <a:t>.</a:t>
            </a:r>
          </a:p>
        </p:txBody>
      </p:sp>
    </p:spTree>
    <p:extLst>
      <p:ext uri="{BB962C8B-B14F-4D97-AF65-F5344CB8AC3E}">
        <p14:creationId xmlns:p14="http://schemas.microsoft.com/office/powerpoint/2010/main" val="54912297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u="none" dirty="0">
                <a:solidFill>
                  <a:srgbClr val="000000"/>
                </a:solidFill>
                <a:ea typeface="ＭＳ Ｐゴシック" pitchFamily="34" charset="-128"/>
              </a:rPr>
              <a:t>LO 13-8: </a:t>
            </a:r>
            <a:r>
              <a:rPr lang="en-US" dirty="0">
                <a:solidFill>
                  <a:srgbClr val="000000"/>
                </a:solidFill>
                <a:ea typeface="ＭＳ Ｐゴシック" pitchFamily="34" charset="-128"/>
              </a:rPr>
              <a:t>Explain and illustrate the difference between absorption and direct (or variable) costing.</a:t>
            </a:r>
          </a:p>
          <a:p>
            <a:pPr>
              <a:defRPr/>
            </a:pPr>
            <a:endParaRPr lang="en-US" dirty="0">
              <a:solidFill>
                <a:srgbClr val="000000"/>
              </a:solidFill>
              <a:ea typeface="ＭＳ Ｐゴシック" pitchFamily="34" charset="-128"/>
            </a:endParaRPr>
          </a:p>
          <a:p>
            <a:pPr>
              <a:defRPr/>
            </a:pPr>
            <a:r>
              <a:rPr lang="en-US" dirty="0">
                <a:ea typeface="+mn-ea"/>
              </a:rPr>
              <a:t>Absorption costing recognizes direct materials, direct labor, and variable and fixed manufacturing overhead costs as product costs. Only variable and fixed selling and administrative expenses are included in period costs.</a:t>
            </a:r>
          </a:p>
          <a:p>
            <a:pPr>
              <a:defRPr/>
            </a:pPr>
            <a:endParaRPr lang="en-US" dirty="0">
              <a:ea typeface="+mn-ea"/>
            </a:endParaRPr>
          </a:p>
          <a:p>
            <a:pPr>
              <a:defRPr/>
            </a:pPr>
            <a:r>
              <a:rPr lang="en-US" dirty="0">
                <a:ea typeface="+mn-ea"/>
              </a:rPr>
              <a:t>Variable costing </a:t>
            </a:r>
            <a:r>
              <a:rPr lang="en-US" u="none" dirty="0">
                <a:ea typeface="+mn-ea"/>
              </a:rPr>
              <a:t>recognizes</a:t>
            </a:r>
            <a:r>
              <a:rPr lang="en-US" dirty="0">
                <a:ea typeface="+mn-ea"/>
              </a:rPr>
              <a:t> direct materials, direct labor, and variable manufacturing overhead as product costs. Fixed manufacturing overhead and variable and fixed selling and administrative expenses are </a:t>
            </a:r>
            <a:r>
              <a:rPr kumimoji="1" lang="en-US" sz="1200" kern="1200" dirty="0">
                <a:solidFill>
                  <a:schemeClr val="tx1"/>
                </a:solidFill>
                <a:latin typeface="Times New Roman" pitchFamily="18" charset="0"/>
                <a:ea typeface="ＭＳ Ｐゴシック" charset="0"/>
                <a:cs typeface="+mn-cs"/>
              </a:rPr>
              <a:t>included in period costs</a:t>
            </a:r>
            <a:r>
              <a:rPr lang="en-US" dirty="0">
                <a:ea typeface="+mn-ea"/>
              </a:rPr>
              <a:t>.</a:t>
            </a:r>
          </a:p>
        </p:txBody>
      </p:sp>
    </p:spTree>
    <p:extLst>
      <p:ext uri="{BB962C8B-B14F-4D97-AF65-F5344CB8AC3E}">
        <p14:creationId xmlns:p14="http://schemas.microsoft.com/office/powerpoint/2010/main" val="219678766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itchFamily="34" charset="0"/>
              <a:buNone/>
              <a:defRPr/>
            </a:pPr>
            <a:r>
              <a:rPr kumimoji="1" lang="en-US" sz="1200" b="0" i="0" u="none" strike="noStrike" kern="1200" baseline="0" noProof="0" dirty="0">
                <a:solidFill>
                  <a:schemeClr val="tx1"/>
                </a:solidFill>
                <a:latin typeface="Times New Roman" pitchFamily="18" charset="0"/>
                <a:ea typeface="ＭＳ Ｐゴシック" charset="0"/>
                <a:cs typeface="+mn-cs"/>
              </a:rPr>
              <a:t>Raw materials are the ingredients of the product—the materials that are put into the production process and from which the finished product is made. For example, corn is the raw material of a corn processor, and one of the processor’s finished products may be corn syrup. The candy manufacturer uses the corn syrup as a raw material of its products. </a:t>
            </a:r>
          </a:p>
          <a:p>
            <a:pPr>
              <a:buFont typeface="Arial" pitchFamily="34" charset="0"/>
              <a:buNone/>
              <a:defRPr/>
            </a:pPr>
            <a:r>
              <a:rPr kumimoji="1" lang="en-US" sz="1200" b="0" i="0" u="none" strike="noStrike" kern="1200" baseline="0" noProof="0" dirty="0">
                <a:solidFill>
                  <a:schemeClr val="tx1"/>
                </a:solidFill>
                <a:latin typeface="Times New Roman" pitchFamily="18" charset="0"/>
                <a:ea typeface="ＭＳ Ｐゴシック" charset="0"/>
                <a:cs typeface="+mn-cs"/>
              </a:rPr>
              <a:t>Direct labor is the effort provided by workers who are directly involved with the manufacture of the product. For example, workers who perform machine operations on raw materials, workers who operate or control raw material conversion equipment (e.g., </a:t>
            </a:r>
            <a:r>
              <a:rPr kumimoji="1" lang="en-US" sz="1200" b="0" i="0" u="none" strike="noStrike" kern="1200" baseline="0" noProof="0" dirty="0" err="1">
                <a:solidFill>
                  <a:schemeClr val="tx1"/>
                </a:solidFill>
                <a:latin typeface="Times New Roman" pitchFamily="18" charset="0"/>
                <a:ea typeface="ＭＳ Ｐゴシック" charset="0"/>
                <a:cs typeface="+mn-cs"/>
              </a:rPr>
              <a:t>melters</a:t>
            </a:r>
            <a:r>
              <a:rPr kumimoji="1" lang="en-US" sz="1200" b="0" i="0" u="none" strike="noStrike" kern="1200" baseline="0" noProof="0" dirty="0">
                <a:solidFill>
                  <a:schemeClr val="tx1"/>
                </a:solidFill>
                <a:latin typeface="Times New Roman" pitchFamily="18" charset="0"/>
                <a:ea typeface="ＭＳ Ｐゴシック" charset="0"/>
                <a:cs typeface="+mn-cs"/>
              </a:rPr>
              <a:t>, mixers, heat </a:t>
            </a:r>
            <a:r>
              <a:rPr kumimoji="1" lang="en-US" sz="1200" b="0" i="0" u="none" strike="noStrike" kern="1200" baseline="0" noProof="0" dirty="0" err="1">
                <a:solidFill>
                  <a:schemeClr val="tx1"/>
                </a:solidFill>
                <a:latin typeface="Times New Roman" pitchFamily="18" charset="0"/>
                <a:ea typeface="ＭＳ Ｐゴシック" charset="0"/>
                <a:cs typeface="+mn-cs"/>
              </a:rPr>
              <a:t>treaters</a:t>
            </a:r>
            <a:r>
              <a:rPr kumimoji="1" lang="en-US" sz="1200" b="0" i="0" u="none" strike="noStrike" kern="1200" baseline="0" noProof="0" dirty="0">
                <a:solidFill>
                  <a:schemeClr val="tx1"/>
                </a:solidFill>
                <a:latin typeface="Times New Roman" pitchFamily="18" charset="0"/>
                <a:ea typeface="ＭＳ Ｐゴシック" charset="0"/>
                <a:cs typeface="+mn-cs"/>
              </a:rPr>
              <a:t>, coolers, and evaporators), and workers who assemble or package the product are directly involved in manufacturing activities. </a:t>
            </a:r>
            <a:endParaRPr lang="en-US" b="0" noProof="0" dirty="0">
              <a:ea typeface="+mn-ea"/>
            </a:endParaRPr>
          </a:p>
          <a:p>
            <a:pPr marL="0" indent="0" algn="l">
              <a:buFont typeface="Arial" panose="020B0604020202020204" pitchFamily="34" charset="0"/>
              <a:buNone/>
              <a:defRPr/>
            </a:pPr>
            <a:r>
              <a:rPr lang="en-US" b="0" noProof="0" dirty="0">
                <a:ea typeface="+mn-ea"/>
              </a:rPr>
              <a:t>Manufacturing overhead, or overhead, includes all manufacturing costs except those for raw materials and direct labor. Examples of overhead costs include factory utilities, indirect materials (e.g., nails, thread, glue) for the product, maintenance and housekeeping costs (both materials and labor), depreciation expense for the factory building and production equipment, and compensation of production managers and supervisors.</a:t>
            </a:r>
          </a:p>
        </p:txBody>
      </p:sp>
    </p:spTree>
    <p:extLst>
      <p:ext uri="{BB962C8B-B14F-4D97-AF65-F5344CB8AC3E}">
        <p14:creationId xmlns:p14="http://schemas.microsoft.com/office/powerpoint/2010/main" val="410289801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0" noProof="0" dirty="0">
                <a:solidFill>
                  <a:srgbClr val="000000"/>
                </a:solidFill>
              </a:rPr>
              <a:t>LO 13-9: Perform activity-based costing and describe activity-based management.</a:t>
            </a:r>
          </a:p>
          <a:p>
            <a:pPr>
              <a:defRPr/>
            </a:pPr>
            <a:endParaRPr lang="en-US" b="0" noProof="0" dirty="0">
              <a:solidFill>
                <a:srgbClr val="000000"/>
              </a:solidFill>
            </a:endParaRPr>
          </a:p>
          <a:p>
            <a:pPr>
              <a:defRPr/>
            </a:pPr>
            <a:r>
              <a:rPr lang="en-US" b="0" noProof="0" dirty="0"/>
              <a:t>One of the most difficult tasks in computing accurate unit costs lies in determining the proper amount of overhead cost that should be assigned to each job.</a:t>
            </a:r>
          </a:p>
          <a:p>
            <a:pPr eaLnBrk="1" hangingPunct="1">
              <a:defRPr/>
            </a:pPr>
            <a:r>
              <a:rPr kumimoji="1" lang="en-US" sz="1200" b="0" kern="1200" noProof="0" dirty="0">
                <a:solidFill>
                  <a:schemeClr val="accent1">
                    <a:lumMod val="50000"/>
                  </a:schemeClr>
                </a:solidFill>
                <a:latin typeface="Arial" pitchFamily="34" charset="0"/>
                <a:ea typeface="ＭＳ Ｐゴシック" charset="0"/>
                <a:cs typeface="+mn-cs"/>
              </a:rPr>
              <a:t>An ABC system involves identifying the activity that causes the incurrence of a cost; this activity is known as a cost driver. </a:t>
            </a:r>
            <a:r>
              <a:rPr kumimoji="1" lang="en-US" sz="1200" b="0" i="0" u="none" strike="noStrike" kern="1200" baseline="0" dirty="0">
                <a:solidFill>
                  <a:schemeClr val="tx1"/>
                </a:solidFill>
                <a:latin typeface="Times New Roman" pitchFamily="18" charset="0"/>
                <a:ea typeface="ＭＳ Ｐゴシック" charset="0"/>
                <a:cs typeface="+mn-cs"/>
              </a:rPr>
              <a:t>Examples of cost drivers are machine setup, quality inspection, production order preparation, and materials handling activities.</a:t>
            </a:r>
            <a:endParaRPr kumimoji="1" lang="en-US" sz="1200" b="0" kern="1200" noProof="0" dirty="0">
              <a:solidFill>
                <a:schemeClr val="accent1">
                  <a:lumMod val="50000"/>
                </a:schemeClr>
              </a:solidFill>
              <a:latin typeface="Arial" pitchFamily="34" charset="0"/>
              <a:ea typeface="ＭＳ Ｐゴシック" charset="0"/>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noProof="0" dirty="0">
                <a:solidFill>
                  <a:schemeClr val="accent1">
                    <a:lumMod val="50000"/>
                  </a:schemeClr>
                </a:solidFill>
              </a:rPr>
              <a:t>The number of times each activity is performed and the total cost of the activity are estimated, and a predetermined cost per activity is calculated. These activity-based costs are applied to products, manufacturing processes, and even administrative and marketing efforts.</a:t>
            </a:r>
            <a:endParaRPr lang="en-US" b="0" noProof="0" dirty="0">
              <a:ea typeface="+mn-ea"/>
            </a:endParaRPr>
          </a:p>
        </p:txBody>
      </p:sp>
    </p:spTree>
    <p:extLst>
      <p:ext uri="{BB962C8B-B14F-4D97-AF65-F5344CB8AC3E}">
        <p14:creationId xmlns:p14="http://schemas.microsoft.com/office/powerpoint/2010/main" val="80650107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noProof="0" dirty="0">
                <a:ea typeface="ＭＳ Ｐゴシック" panose="020B0600070205080204" pitchFamily="34" charset="-128"/>
              </a:rPr>
              <a:t>ABC systems have led to more accurate costing than traditional overhead application methods and have supported more effective management of the production, administrative, and marketing functions.</a:t>
            </a:r>
          </a:p>
          <a:p>
            <a:endParaRPr lang="en-US" altLang="en-US" noProof="0" dirty="0">
              <a:ea typeface="ＭＳ Ｐゴシック" panose="020B0600070205080204" pitchFamily="34" charset="-128"/>
            </a:endParaRPr>
          </a:p>
          <a:p>
            <a:r>
              <a:rPr lang="en-US" altLang="en-US" noProof="0" dirty="0">
                <a:ea typeface="ＭＳ Ｐゴシック" panose="020B0600070205080204" pitchFamily="34" charset="-128"/>
              </a:rPr>
              <a:t>Activity-based costing should be especially emphasized in organizations where multiple products require differing amounts of manufacturing and other value chain activities. </a:t>
            </a:r>
            <a:r>
              <a:rPr kumimoji="1" lang="en-US" sz="1200" b="0" i="0" u="none" strike="noStrike" kern="1200" baseline="0" noProof="0" dirty="0">
                <a:solidFill>
                  <a:schemeClr val="tx1"/>
                </a:solidFill>
                <a:latin typeface="Times New Roman" pitchFamily="18" charset="0"/>
                <a:ea typeface="ＭＳ Ｐゴシック" charset="0"/>
                <a:cs typeface="+mn-cs"/>
              </a:rPr>
              <a:t>Given a basic difference in the complexity of each product, the more diverse an organization’s product mix is, the more inaccurate it will be to utilize an overhead application rate based on a single cost driver, such as direct labor hours.</a:t>
            </a:r>
            <a:endParaRPr lang="en-US" altLang="en-US" noProof="0" dirty="0">
              <a:ea typeface="ＭＳ Ｐゴシック" panose="020B0600070205080204" pitchFamily="34" charset="-128"/>
            </a:endParaRPr>
          </a:p>
        </p:txBody>
      </p:sp>
    </p:spTree>
    <p:extLst>
      <p:ext uri="{BB962C8B-B14F-4D97-AF65-F5344CB8AC3E}">
        <p14:creationId xmlns:p14="http://schemas.microsoft.com/office/powerpoint/2010/main" val="149576594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r>
              <a:rPr lang="en-US" altLang="en-US" noProof="0" dirty="0">
                <a:ea typeface="ＭＳ Ｐゴシック" panose="020B0600070205080204" pitchFamily="34" charset="-128"/>
              </a:rPr>
              <a:t>Activity-Based costing procedures include the following: </a:t>
            </a:r>
          </a:p>
          <a:p>
            <a:pPr marL="228600" indent="-228600"/>
            <a:endParaRPr lang="en-US" altLang="en-US" noProof="0" dirty="0">
              <a:ea typeface="ＭＳ Ｐゴシック" panose="020B0600070205080204" pitchFamily="34" charset="-128"/>
            </a:endParaRPr>
          </a:p>
          <a:p>
            <a:pPr marL="228600" indent="-228600">
              <a:buFontTx/>
              <a:buAutoNum type="arabicPeriod"/>
            </a:pPr>
            <a:r>
              <a:rPr lang="en-US" altLang="en-US" noProof="0" dirty="0">
                <a:ea typeface="ＭＳ Ｐゴシック" panose="020B0600070205080204" pitchFamily="34" charset="-128"/>
              </a:rPr>
              <a:t>Identify activities that consume resources.</a:t>
            </a:r>
          </a:p>
          <a:p>
            <a:pPr marL="228600" indent="-228600">
              <a:buFontTx/>
              <a:buAutoNum type="arabicPeriod"/>
            </a:pPr>
            <a:r>
              <a:rPr lang="en-US" altLang="en-US" noProof="0" dirty="0">
                <a:ea typeface="ＭＳ Ｐゴシック" panose="020B0600070205080204" pitchFamily="34" charset="-128"/>
              </a:rPr>
              <a:t>Assign costs to a cost pool for each activity.</a:t>
            </a:r>
          </a:p>
          <a:p>
            <a:pPr marL="228600" indent="-228600">
              <a:buFontTx/>
              <a:buAutoNum type="arabicPeriod"/>
            </a:pPr>
            <a:r>
              <a:rPr lang="en-US" altLang="en-US" noProof="0" dirty="0">
                <a:ea typeface="ＭＳ Ｐゴシック" panose="020B0600070205080204" pitchFamily="34" charset="-128"/>
              </a:rPr>
              <a:t>Identify cost drivers associated with each activity.</a:t>
            </a:r>
          </a:p>
          <a:p>
            <a:pPr marL="228600" indent="-228600">
              <a:buFontTx/>
              <a:buAutoNum type="arabicPeriod"/>
            </a:pPr>
            <a:r>
              <a:rPr lang="en-US" altLang="en-US" noProof="0" dirty="0">
                <a:ea typeface="ＭＳ Ｐゴシック" panose="020B0600070205080204" pitchFamily="34" charset="-128"/>
              </a:rPr>
              <a:t>Compute the overhead rate for each cost pool (Computed by dividing estimated overhead costs in activity cost pool by estimated number of activity units).</a:t>
            </a:r>
          </a:p>
          <a:p>
            <a:pPr marL="228600" indent="-228600">
              <a:buFontTx/>
              <a:buAutoNum type="arabicPeriod"/>
            </a:pPr>
            <a:r>
              <a:rPr lang="en-US" altLang="en-US" noProof="0" dirty="0">
                <a:ea typeface="ＭＳ Ｐゴシック" panose="020B0600070205080204" pitchFamily="34" charset="-128"/>
              </a:rPr>
              <a:t>Assign costs to products using the computed overhead rate. </a:t>
            </a:r>
            <a:r>
              <a:rPr lang="en-US" altLang="en-US" u="none" noProof="0" dirty="0">
                <a:ea typeface="ＭＳ Ｐゴシック" panose="020B0600070205080204" pitchFamily="34" charset="-128"/>
              </a:rPr>
              <a:t>(The cost can be calculated by multiplying overhead rate and actual activity.)</a:t>
            </a:r>
          </a:p>
        </p:txBody>
      </p:sp>
    </p:spTree>
    <p:extLst>
      <p:ext uri="{BB962C8B-B14F-4D97-AF65-F5344CB8AC3E}">
        <p14:creationId xmlns:p14="http://schemas.microsoft.com/office/powerpoint/2010/main" val="123262734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noProof="0" dirty="0">
                <a:solidFill>
                  <a:schemeClr val="accent1">
                    <a:lumMod val="50000"/>
                  </a:schemeClr>
                </a:solidFill>
                <a:latin typeface="Arial" pitchFamily="34" charset="0"/>
              </a:rPr>
              <a:t>Let</a:t>
            </a:r>
            <a:r>
              <a:rPr lang="en-US" altLang="ja-JP" noProof="0" dirty="0">
                <a:solidFill>
                  <a:schemeClr val="accent1">
                    <a:lumMod val="50000"/>
                  </a:schemeClr>
                </a:solidFill>
                <a:latin typeface="Arial" pitchFamily="34" charset="0"/>
              </a:rPr>
              <a:t>’s look at an example comparing traditional costing with ABC. We will start with traditional costing</a:t>
            </a:r>
            <a:r>
              <a:rPr lang="en-US" altLang="ja-JP" sz="1600" noProof="0" dirty="0">
                <a:solidFill>
                  <a:schemeClr val="accent1">
                    <a:lumMod val="50000"/>
                  </a:schemeClr>
                </a:solidFill>
                <a:latin typeface="Arial" pitchFamily="34" charset="0"/>
              </a:rPr>
              <a:t>.</a:t>
            </a:r>
            <a:endParaRPr lang="en-US" sz="1600" noProof="0" dirty="0">
              <a:solidFill>
                <a:schemeClr val="accent1">
                  <a:lumMod val="50000"/>
                </a:schemeClr>
              </a:solidFill>
              <a:latin typeface="Arial" pitchFamily="34" charset="0"/>
            </a:endParaRPr>
          </a:p>
          <a:p>
            <a:pPr>
              <a:defRPr/>
            </a:pPr>
            <a:r>
              <a:rPr lang="en-US" noProof="0" dirty="0">
                <a:ea typeface="ＭＳ Ｐゴシック" pitchFamily="34" charset="-128"/>
              </a:rPr>
              <a:t>Cruisers Inc. produced 86 </a:t>
            </a:r>
            <a:r>
              <a:rPr lang="en-US" noProof="0" dirty="0" err="1">
                <a:ea typeface="ＭＳ Ｐゴシック" pitchFamily="34" charset="-128"/>
              </a:rPr>
              <a:t>SeaCruiser</a:t>
            </a:r>
            <a:r>
              <a:rPr lang="en-US" noProof="0" dirty="0">
                <a:ea typeface="ＭＳ Ｐゴシック" pitchFamily="34" charset="-128"/>
              </a:rPr>
              <a:t> sailboats during April; a total of 20,640 labor hours were worked. Overhead is applied at the rate of $14 per direct labor hour. </a:t>
            </a:r>
          </a:p>
          <a:p>
            <a:pPr>
              <a:defRPr/>
            </a:pPr>
            <a:endParaRPr lang="en-US" noProof="0" dirty="0">
              <a:ea typeface="ＭＳ Ｐゴシック" pitchFamily="34" charset="-128"/>
            </a:endParaRPr>
          </a:p>
          <a:p>
            <a:pPr>
              <a:defRPr/>
            </a:pPr>
            <a:r>
              <a:rPr lang="en-US" noProof="0" dirty="0">
                <a:ea typeface="ＭＳ Ｐゴシック" pitchFamily="34" charset="-128"/>
              </a:rPr>
              <a:t>Production for April was 86 sailboats requiring 20,640 hours. Overhead applied using traditional costing is $288,960.</a:t>
            </a:r>
          </a:p>
        </p:txBody>
      </p:sp>
    </p:spTree>
    <p:extLst>
      <p:ext uri="{BB962C8B-B14F-4D97-AF65-F5344CB8AC3E}">
        <p14:creationId xmlns:p14="http://schemas.microsoft.com/office/powerpoint/2010/main" val="35883122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ea typeface="ＭＳ Ｐゴシック" panose="020B0600070205080204" pitchFamily="34" charset="-128"/>
              </a:rPr>
              <a:t>Cruisers plans to adopt activity-based costing and identifies the activities and costs for computing overhead rates. A predetermined rate per unit of activity is calculated for each identified cost activity. The same amount of annual overhead, $4,200,000, is estimated.</a:t>
            </a:r>
          </a:p>
        </p:txBody>
      </p:sp>
    </p:spTree>
    <p:extLst>
      <p:ext uri="{BB962C8B-B14F-4D97-AF65-F5344CB8AC3E}">
        <p14:creationId xmlns:p14="http://schemas.microsoft.com/office/powerpoint/2010/main" val="130781119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defRPr/>
            </a:pPr>
            <a:r>
              <a:rPr lang="en-US" sz="1200" noProof="0" dirty="0">
                <a:solidFill>
                  <a:schemeClr val="accent1">
                    <a:lumMod val="50000"/>
                  </a:schemeClr>
                </a:solidFill>
                <a:latin typeface="Arial" pitchFamily="34" charset="0"/>
              </a:rPr>
              <a:t>Actual activity levels required to produce 86 </a:t>
            </a:r>
            <a:r>
              <a:rPr lang="en-US" sz="1200" noProof="0" dirty="0" err="1">
                <a:solidFill>
                  <a:schemeClr val="accent1">
                    <a:lumMod val="50000"/>
                  </a:schemeClr>
                </a:solidFill>
                <a:latin typeface="Arial" pitchFamily="34" charset="0"/>
              </a:rPr>
              <a:t>SeaCruiser</a:t>
            </a:r>
            <a:r>
              <a:rPr lang="en-US" sz="1200" noProof="0" dirty="0">
                <a:solidFill>
                  <a:schemeClr val="accent1">
                    <a:lumMod val="50000"/>
                  </a:schemeClr>
                </a:solidFill>
                <a:latin typeface="Arial" pitchFamily="34" charset="0"/>
              </a:rPr>
              <a:t> sailboats in April and manufacturing overhead applied are shown in the exhibit.</a:t>
            </a:r>
          </a:p>
          <a:p>
            <a:pPr eaLnBrk="1" hangingPunct="1">
              <a:defRPr/>
            </a:pPr>
            <a:endParaRPr lang="en-US" sz="1200" noProof="0" dirty="0">
              <a:solidFill>
                <a:schemeClr val="accent1">
                  <a:lumMod val="50000"/>
                </a:schemeClr>
              </a:solidFill>
              <a:latin typeface="Arial" pitchFamily="34" charset="0"/>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kumimoji="1" lang="en-US" sz="1200" kern="1200" noProof="0" dirty="0">
                <a:solidFill>
                  <a:schemeClr val="tx1"/>
                </a:solidFill>
                <a:latin typeface="Times New Roman" pitchFamily="18" charset="0"/>
                <a:ea typeface="ＭＳ Ｐゴシック" charset="0"/>
                <a:cs typeface="+mn-cs"/>
              </a:rPr>
              <a:t>Using the predetermined rate, the overhead is applied to actual units of activity. For example, 11 production orders were prepared at a rate of $750 per order, for a total of $8,250.</a:t>
            </a:r>
          </a:p>
        </p:txBody>
      </p:sp>
    </p:spTree>
    <p:extLst>
      <p:ext uri="{BB962C8B-B14F-4D97-AF65-F5344CB8AC3E}">
        <p14:creationId xmlns:p14="http://schemas.microsoft.com/office/powerpoint/2010/main" val="14075037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noProof="0" dirty="0">
                <a:solidFill>
                  <a:srgbClr val="000000"/>
                </a:solidFill>
                <a:ea typeface="ＭＳ Ｐゴシック" panose="020B0600070205080204" pitchFamily="34" charset="-128"/>
              </a:rPr>
              <a:t>LO 13-1: Explain the role of cost accounting as it relates to financial and managerial accounting.</a:t>
            </a:r>
          </a:p>
          <a:p>
            <a:endParaRPr lang="en-US" altLang="en-US" noProof="0" dirty="0">
              <a:solidFill>
                <a:srgbClr val="000000"/>
              </a:solidFill>
              <a:ea typeface="ＭＳ Ｐゴシック" panose="020B0600070205080204" pitchFamily="34" charset="-128"/>
            </a:endParaRPr>
          </a:p>
          <a:p>
            <a:r>
              <a:rPr lang="en-US" altLang="en-US" noProof="0" dirty="0">
                <a:ea typeface="ＭＳ Ｐゴシック" panose="020B0600070205080204" pitchFamily="34" charset="-128"/>
              </a:rPr>
              <a:t>In financial accounting, the focus is on external reporting. In managerial accounting, the focus is on internal reporting. In cost accounting, the focus is on cost accumulation and assignment.</a:t>
            </a:r>
          </a:p>
          <a:p>
            <a:r>
              <a:rPr lang="en-US" altLang="en-US" noProof="0" dirty="0">
                <a:ea typeface="ＭＳ Ｐゴシック" panose="020B0600070205080204" pitchFamily="34" charset="-128"/>
              </a:rPr>
              <a:t>Cost accounting system reports the cost of goods manufactured and sold, as well as the cost of goods manufactured and not sold—inventory valuation—along with other costs that are carried in the accounts of a manufacturing company.</a:t>
            </a:r>
          </a:p>
          <a:p>
            <a:endParaRPr lang="en-US" altLang="en-US" noProof="0" dirty="0">
              <a:ea typeface="ＭＳ Ｐゴシック" panose="020B0600070205080204" pitchFamily="34" charset="-128"/>
            </a:endParaRPr>
          </a:p>
          <a:p>
            <a:r>
              <a:rPr lang="en-US" altLang="en-US" noProof="0" dirty="0">
                <a:ea typeface="ＭＳ Ｐゴシック" panose="020B0600070205080204" pitchFamily="34" charset="-128"/>
              </a:rPr>
              <a:t>Cost accounting is a subset of both financial and managerial accounting that relates primarily to the accumulation and determination of product, process, or services costs.</a:t>
            </a:r>
          </a:p>
        </p:txBody>
      </p:sp>
    </p:spTree>
    <p:extLst>
      <p:ext uri="{BB962C8B-B14F-4D97-AF65-F5344CB8AC3E}">
        <p14:creationId xmlns:p14="http://schemas.microsoft.com/office/powerpoint/2010/main" val="8789421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noProof="0" dirty="0">
                <a:solidFill>
                  <a:schemeClr val="tx1"/>
                </a:solidFill>
                <a:latin typeface="Times New Roman" pitchFamily="18" charset="0"/>
                <a:ea typeface="ＭＳ Ｐゴシック" charset="0"/>
                <a:cs typeface="+mn-cs"/>
              </a:rPr>
              <a:t>Notice that the $316,640 of manufacturing overhead applied to the production of the 86 </a:t>
            </a:r>
            <a:r>
              <a:rPr kumimoji="1" lang="en-US" sz="1200" b="0" i="0" u="none" strike="noStrike" kern="1200" baseline="0" noProof="0" dirty="0" err="1">
                <a:solidFill>
                  <a:schemeClr val="tx1"/>
                </a:solidFill>
                <a:latin typeface="Times New Roman" pitchFamily="18" charset="0"/>
                <a:ea typeface="ＭＳ Ｐゴシック" charset="0"/>
                <a:cs typeface="+mn-cs"/>
              </a:rPr>
              <a:t>SeaCruiser</a:t>
            </a:r>
            <a:r>
              <a:rPr kumimoji="1" lang="en-US" sz="1200" b="0" i="0" u="none" strike="noStrike" kern="1200" baseline="0" noProof="0" dirty="0">
                <a:solidFill>
                  <a:schemeClr val="tx1"/>
                </a:solidFill>
                <a:latin typeface="Times New Roman" pitchFamily="18" charset="0"/>
                <a:ea typeface="ＭＳ Ｐゴシック" charset="0"/>
                <a:cs typeface="+mn-cs"/>
              </a:rPr>
              <a:t> sailboats in April using activity-based costing is different from the $288,960 applied (using a rate based on direct labor hours).</a:t>
            </a:r>
            <a:endParaRPr lang="en-US" altLang="en-US" noProof="0" dirty="0">
              <a:ea typeface="ＭＳ Ｐゴシック" panose="020B0600070205080204" pitchFamily="34" charset="-128"/>
            </a:endParaRPr>
          </a:p>
        </p:txBody>
      </p:sp>
    </p:spTree>
    <p:extLst>
      <p:ext uri="{BB962C8B-B14F-4D97-AF65-F5344CB8AC3E}">
        <p14:creationId xmlns:p14="http://schemas.microsoft.com/office/powerpoint/2010/main" val="357718714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noProof="0" dirty="0">
                <a:solidFill>
                  <a:srgbClr val="000000"/>
                </a:solidFill>
                <a:ea typeface="ＭＳ Ｐゴシック" panose="020B0600070205080204" pitchFamily="34" charset="-128"/>
              </a:rPr>
              <a:t>Activity-based management (ABM) is the use of activity-based costing information to support the decision-making process.</a:t>
            </a:r>
          </a:p>
          <a:p>
            <a:endParaRPr lang="en-US" altLang="en-US" noProof="0" dirty="0">
              <a:solidFill>
                <a:srgbClr val="000000"/>
              </a:solidFill>
              <a:ea typeface="ＭＳ Ｐゴシック" panose="020B0600070205080204" pitchFamily="34" charset="-128"/>
            </a:endParaRPr>
          </a:p>
          <a:p>
            <a:r>
              <a:rPr lang="en-US" altLang="en-US" noProof="0" dirty="0">
                <a:solidFill>
                  <a:srgbClr val="000000"/>
                </a:solidFill>
                <a:ea typeface="ＭＳ Ｐゴシック" panose="020B0600070205080204" pitchFamily="34" charset="-128"/>
              </a:rPr>
              <a:t>Managers seeking to achieve the broad range of organizational objectives encompassed in the value chain use ABM. The application of this tool is limited only by the collective imagination of the management team and can be relevant to efforts focusing on customer satisfaction, operational productivity and efficiency, product or process design, product mix, and profit and performance measurement, to name just a few.</a:t>
            </a:r>
          </a:p>
        </p:txBody>
      </p:sp>
    </p:spTree>
    <p:extLst>
      <p:ext uri="{BB962C8B-B14F-4D97-AF65-F5344CB8AC3E}">
        <p14:creationId xmlns:p14="http://schemas.microsoft.com/office/powerpoint/2010/main" val="359372140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a:extLst>
              <a:ext uri="{FF2B5EF4-FFF2-40B4-BE49-F238E27FC236}">
                <a16:creationId xmlns:a16="http://schemas.microsoft.com/office/drawing/2014/main" id="{B9FAEF0E-DE58-4D7A-8F40-40CEC1EFE5F1}"/>
              </a:ext>
            </a:extLst>
          </p:cNvPr>
          <p:cNvSpPr>
            <a:spLocks noGrp="1" noRot="1" noChangeAspect="1" noChangeArrowheads="1" noTextEdit="1"/>
          </p:cNvSpPr>
          <p:nvPr>
            <p:ph type="sldImg"/>
          </p:nvPr>
        </p:nvSpPr>
        <p:spPr>
          <a:ln/>
        </p:spPr>
      </p:sp>
      <p:sp>
        <p:nvSpPr>
          <p:cNvPr id="93187" name="Rectangle 3">
            <a:extLst>
              <a:ext uri="{FF2B5EF4-FFF2-40B4-BE49-F238E27FC236}">
                <a16:creationId xmlns:a16="http://schemas.microsoft.com/office/drawing/2014/main" id="{0F2D8DF2-4BC1-40C6-9625-D4FFD58792B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End of </a:t>
            </a:r>
            <a:r>
              <a:rPr lang="en-US" altLang="en-US"/>
              <a:t>Chapter 13</a:t>
            </a:r>
            <a:endParaRPr lang="en-US"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52741416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189302761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86000736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00189495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178747057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384183619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12392728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kumimoji="1" lang="en-US" sz="1200" b="0" i="0" u="none" strike="noStrike" kern="1200" baseline="0" noProof="0" dirty="0">
                <a:solidFill>
                  <a:schemeClr val="tx1"/>
                </a:solidFill>
                <a:latin typeface="Times New Roman" pitchFamily="18" charset="0"/>
                <a:ea typeface="ＭＳ Ｐゴシック" charset="0"/>
                <a:cs typeface="+mn-cs"/>
              </a:rPr>
              <a:t>Cost management is the process of using cost information from the accounting system to manage the activities of the organization.</a:t>
            </a:r>
            <a:endParaRPr lang="en-US" b="0" noProof="0"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92894410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327422486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145157591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43721963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17024647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175962918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395100691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23855725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322843592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37385826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noProof="0" dirty="0">
                <a:solidFill>
                  <a:srgbClr val="000000"/>
                </a:solidFill>
                <a:ea typeface="ＭＳ Ｐゴシック" panose="020B0600070205080204" pitchFamily="34" charset="-128"/>
              </a:rPr>
              <a:t>LO 13-2: Describe how cost management plays a strategic role in the organization</a:t>
            </a:r>
            <a:r>
              <a:rPr lang="en-US" altLang="ja-JP" b="0" noProof="0" dirty="0">
                <a:solidFill>
                  <a:srgbClr val="000000"/>
                </a:solidFill>
                <a:ea typeface="+mn-ea"/>
              </a:rPr>
              <a:t>’s value chain.</a:t>
            </a:r>
          </a:p>
          <a:p>
            <a:endParaRPr lang="en-US" altLang="en-US" b="0" noProof="0" dirty="0">
              <a:solidFill>
                <a:srgbClr val="000000"/>
              </a:solidFill>
              <a:ea typeface="ＭＳ Ｐゴシック" panose="020B0600070205080204" pitchFamily="34" charset="-128"/>
            </a:endParaRPr>
          </a:p>
          <a:p>
            <a:r>
              <a:rPr kumimoji="1" lang="en-US" sz="1200" b="0" i="0" u="none" strike="noStrike" kern="1200" baseline="0" noProof="0" dirty="0">
                <a:solidFill>
                  <a:schemeClr val="tx1"/>
                </a:solidFill>
                <a:latin typeface="Times New Roman" pitchFamily="18" charset="0"/>
                <a:ea typeface="ＭＳ Ｐゴシック" charset="0"/>
                <a:cs typeface="+mn-cs"/>
              </a:rPr>
              <a:t>Value chain is the sequence of functions and related activities that, over the life of a product or service, can ultimately create a “value” difference for the customer. </a:t>
            </a:r>
          </a:p>
          <a:p>
            <a:r>
              <a:rPr kumimoji="1" lang="en-US" sz="1200" b="0" i="0" u="none" strike="noStrike" kern="1200" baseline="0" noProof="0" dirty="0">
                <a:solidFill>
                  <a:schemeClr val="tx1"/>
                </a:solidFill>
                <a:latin typeface="Times New Roman" pitchFamily="18" charset="0"/>
                <a:ea typeface="ＭＳ Ｐゴシック" charset="0"/>
                <a:cs typeface="+mn-cs"/>
              </a:rPr>
              <a:t>The sequence of functions that compose the value chain is as follows: research and development, design, production, marketing, distribution, and customer service. The desired ROI is the goal of the value chain functions.</a:t>
            </a:r>
            <a:endParaRPr lang="en-US" altLang="en-US" b="0" noProof="0" dirty="0">
              <a:solidFill>
                <a:srgbClr val="000000"/>
              </a:solidFill>
              <a:ea typeface="ＭＳ Ｐゴシック" panose="020B0600070205080204" pitchFamily="34" charset="-128"/>
            </a:endParaRPr>
          </a:p>
        </p:txBody>
      </p:sp>
    </p:spTree>
    <p:extLst>
      <p:ext uri="{BB962C8B-B14F-4D97-AF65-F5344CB8AC3E}">
        <p14:creationId xmlns:p14="http://schemas.microsoft.com/office/powerpoint/2010/main" val="215514589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404674378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37039813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kumimoji="1" lang="en-US" sz="1200" b="0" i="0" u="none" strike="noStrike" kern="1200" baseline="0" noProof="0" dirty="0">
                <a:solidFill>
                  <a:schemeClr val="tx1"/>
                </a:solidFill>
                <a:latin typeface="Times New Roman" pitchFamily="18" charset="0"/>
                <a:ea typeface="ＭＳ Ｐゴシック" charset="0"/>
                <a:cs typeface="+mn-cs"/>
              </a:rPr>
              <a:t>A cost object may represent a job, a machine, a product line, a service activity, a department, a plant, a customer, a sales territory, a division of the corporation, or any other organizational reference point where a need to understand cost exists. </a:t>
            </a:r>
          </a:p>
          <a:p>
            <a:endParaRPr kumimoji="1" lang="en-US" sz="1200" b="0" i="0" u="none" strike="noStrike" kern="1200" baseline="0" noProof="0" dirty="0">
              <a:solidFill>
                <a:schemeClr val="tx1"/>
              </a:solidFill>
              <a:latin typeface="Times New Roman" pitchFamily="18" charset="0"/>
              <a:ea typeface="ＭＳ Ｐゴシック" charset="0"/>
              <a:cs typeface="+mn-cs"/>
            </a:endParaRPr>
          </a:p>
          <a:p>
            <a:r>
              <a:rPr kumimoji="1" lang="en-US" sz="1200" b="0" i="0" u="none" strike="noStrike" kern="1200" baseline="0" noProof="0" dirty="0">
                <a:solidFill>
                  <a:schemeClr val="tx1"/>
                </a:solidFill>
                <a:latin typeface="Times New Roman" pitchFamily="18" charset="0"/>
                <a:ea typeface="ＭＳ Ｐゴシック" charset="0"/>
                <a:cs typeface="+mn-cs"/>
              </a:rPr>
              <a:t>Cost accumulation is the process of collecting and recording transaction data through the accounting information system. These systems can be highly automated and provide a real-time view of cost information to allow timely decisions as the activity is occurring. The total amount of cost accumulated by the system is then logically categorized in different ways, such as by the production department. This classification of cost emphasizes the managerial point of reference and is referred to as a cost pool. Cost assignment is the process of attributing an appropriate amount of cost in the cost pool to each cost object. </a:t>
            </a:r>
            <a:endParaRPr lang="en-US" altLang="en-US" b="0" noProof="0" dirty="0">
              <a:ea typeface="ＭＳ Ｐゴシック" panose="020B0600070205080204" pitchFamily="34" charset="-128"/>
            </a:endParaRPr>
          </a:p>
        </p:txBody>
      </p:sp>
    </p:spTree>
    <p:extLst>
      <p:ext uri="{BB962C8B-B14F-4D97-AF65-F5344CB8AC3E}">
        <p14:creationId xmlns:p14="http://schemas.microsoft.com/office/powerpoint/2010/main" val="17096404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noProof="0" dirty="0">
                <a:solidFill>
                  <a:srgbClr val="000000"/>
                </a:solidFill>
                <a:ea typeface="ＭＳ Ｐゴシック" panose="020B0600070205080204" pitchFamily="34" charset="-128"/>
              </a:rPr>
              <a:t>LO 13-3: Contrast direct and indirect costs and illustrate how they relate to a product or activity.</a:t>
            </a:r>
          </a:p>
          <a:p>
            <a:endParaRPr lang="en-US" altLang="en-US" noProof="0" dirty="0">
              <a:solidFill>
                <a:srgbClr val="000000"/>
              </a:solidFill>
              <a:ea typeface="ＭＳ Ｐゴシック" panose="020B0600070205080204" pitchFamily="34" charset="-128"/>
            </a:endParaRPr>
          </a:p>
          <a:p>
            <a:r>
              <a:rPr lang="en-US" altLang="en-US" noProof="0" dirty="0">
                <a:solidFill>
                  <a:srgbClr val="000000"/>
                </a:solidFill>
                <a:ea typeface="ＭＳ Ｐゴシック" panose="020B0600070205080204" pitchFamily="34" charset="-128"/>
              </a:rPr>
              <a:t>Direct costs can be easily and conveniently traced to a unit of product or other cost objective. Direct costs would not be incurred if the product or activity were discontinued. Indirect costs cannot be easily and conveniently traced to a unit of product or other cost object. Indirect costs would be incurred even if the product or activity were discontinued.</a:t>
            </a:r>
          </a:p>
          <a:p>
            <a:endParaRPr lang="en-US" altLang="en-US" noProof="0" dirty="0">
              <a:solidFill>
                <a:srgbClr val="000000"/>
              </a:solidFill>
              <a:ea typeface="ＭＳ Ｐゴシック" panose="020B0600070205080204" pitchFamily="34" charset="-128"/>
            </a:endParaRPr>
          </a:p>
          <a:p>
            <a:r>
              <a:rPr kumimoji="1" lang="en-US" sz="1200" b="0" i="0" u="none" strike="noStrike" kern="1200" baseline="0" noProof="0" dirty="0">
                <a:solidFill>
                  <a:schemeClr val="tx1"/>
                </a:solidFill>
                <a:latin typeface="Times New Roman" pitchFamily="18" charset="0"/>
                <a:ea typeface="ＭＳ Ｐゴシック" charset="0"/>
                <a:cs typeface="+mn-cs"/>
              </a:rPr>
              <a:t>The classification of a cost as direct or indirect is significant only in the context of the cost’s relationship to a product or activity. In fact, some costs are commonly treated as indirect costs even though they could be theoretically treated as direct costs.</a:t>
            </a:r>
            <a:endParaRPr lang="en-US" altLang="en-US" noProof="0" dirty="0">
              <a:solidFill>
                <a:srgbClr val="000000"/>
              </a:solidFill>
              <a:ea typeface="ＭＳ Ｐゴシック" panose="020B0600070205080204" pitchFamily="34" charset="-128"/>
            </a:endParaRPr>
          </a:p>
        </p:txBody>
      </p:sp>
    </p:spTree>
    <p:extLst>
      <p:ext uri="{BB962C8B-B14F-4D97-AF65-F5344CB8AC3E}">
        <p14:creationId xmlns:p14="http://schemas.microsoft.com/office/powerpoint/2010/main" val="12344710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noProof="0" dirty="0">
                <a:solidFill>
                  <a:srgbClr val="000000"/>
                </a:solidFill>
                <a:ea typeface="+mn-ea"/>
              </a:rPr>
              <a:t>LO 13-4: Distinguish between product costs and period costs and identify the three components of product cost.</a:t>
            </a:r>
          </a:p>
          <a:p>
            <a:pPr>
              <a:defRPr/>
            </a:pPr>
            <a:endParaRPr lang="en-US" noProof="0" dirty="0">
              <a:solidFill>
                <a:srgbClr val="000000"/>
              </a:solidFill>
              <a:ea typeface="+mn-ea"/>
            </a:endParaRPr>
          </a:p>
          <a:p>
            <a:pPr>
              <a:defRPr/>
            </a:pPr>
            <a:r>
              <a:rPr lang="en-US" noProof="0" dirty="0">
                <a:solidFill>
                  <a:srgbClr val="000000"/>
                </a:solidFill>
                <a:ea typeface="+mn-ea"/>
              </a:rPr>
              <a:t>Merchandisers buy and sell finished goods. Manufacturers buy raw materials to produce finished goods, which are then sold to customers. </a:t>
            </a:r>
          </a:p>
          <a:p>
            <a:pPr>
              <a:defRPr/>
            </a:pPr>
            <a:endParaRPr lang="en-US" noProof="0" dirty="0">
              <a:solidFill>
                <a:srgbClr val="000000"/>
              </a:solidFill>
              <a:ea typeface="+mn-ea"/>
            </a:endParaRPr>
          </a:p>
          <a:p>
            <a:pPr>
              <a:defRPr/>
            </a:pPr>
            <a:r>
              <a:rPr lang="en-US" noProof="0" dirty="0">
                <a:solidFill>
                  <a:srgbClr val="000000"/>
                </a:solidFill>
                <a:ea typeface="+mn-ea"/>
              </a:rPr>
              <a:t>The cost of the product is recorded and reported as an asset (inventory) until the product is sold, at which point the cost is transferred to the income statement (cost of goods sold) as an expense to be matched with the revenue that resulted from the sale.</a:t>
            </a:r>
          </a:p>
        </p:txBody>
      </p:sp>
    </p:spTree>
    <p:extLst>
      <p:ext uri="{BB962C8B-B14F-4D97-AF65-F5344CB8AC3E}">
        <p14:creationId xmlns:p14="http://schemas.microsoft.com/office/powerpoint/2010/main" val="38354442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5478888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752600" y="4572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0D39C72E-1A2A-4114-B17C-D92A64983D0F}"/>
              </a:ext>
            </a:extLst>
          </p:cNvPr>
          <p:cNvSpPr>
            <a:spLocks noGrp="1" noChangeArrowheads="1"/>
          </p:cNvSpPr>
          <p:nvPr>
            <p:ph type="ftr" sz="quarter" idx="10"/>
          </p:nvPr>
        </p:nvSpPr>
        <p:spPr>
          <a:xfrm>
            <a:off x="304800" y="62484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18247644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447800" y="18288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71C0ACA5-4EFB-4B4C-843C-0BC103CC5F10}"/>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5866085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053306"/>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8644196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579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4">
            <a:extLst>
              <a:ext uri="{FF2B5EF4-FFF2-40B4-BE49-F238E27FC236}">
                <a16:creationId xmlns:a16="http://schemas.microsoft.com/office/drawing/2014/main" id="{AC18E166-59F2-48B3-91BB-8E6479C7DDB3}"/>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2859865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4348358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6">
            <a:extLst>
              <a:ext uri="{FF2B5EF4-FFF2-40B4-BE49-F238E27FC236}">
                <a16:creationId xmlns:a16="http://schemas.microsoft.com/office/drawing/2014/main" id="{B1AD75DE-0961-485A-83A7-F9F058D5F3CA}"/>
              </a:ext>
            </a:extLst>
          </p:cNvPr>
          <p:cNvSpPr>
            <a:spLocks noGrp="1" noChangeArrowheads="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Tree>
    <p:extLst>
      <p:ext uri="{BB962C8B-B14F-4D97-AF65-F5344CB8AC3E}">
        <p14:creationId xmlns:p14="http://schemas.microsoft.com/office/powerpoint/2010/main" val="24015592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9629804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856260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4942919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31863" y="1219200"/>
            <a:ext cx="7678737"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383213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69950"/>
          </a:xfrm>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481137"/>
            <a:ext cx="8229600" cy="42624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Tree>
    <p:extLst>
      <p:ext uri="{BB962C8B-B14F-4D97-AF65-F5344CB8AC3E}">
        <p14:creationId xmlns:p14="http://schemas.microsoft.com/office/powerpoint/2010/main" val="4795145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960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9037199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285750" y="503238"/>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010714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1757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6916332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98928119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20780"/>
            <a:ext cx="8229600" cy="92545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5232028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4572" y="914399"/>
            <a:ext cx="8229600" cy="762001"/>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34706370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49835"/>
            <a:ext cx="8229600" cy="79796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52221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asic 1">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72966" y="685800"/>
            <a:ext cx="8229600" cy="1050132"/>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2057399"/>
            <a:ext cx="7886700" cy="4119563"/>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69493777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88731" y="673484"/>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3355054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09600"/>
            <a:ext cx="8229600" cy="8080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5816066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69950"/>
          </a:xfrm>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481137"/>
            <a:ext cx="8229600" cy="8048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
        <p:nvSpPr>
          <p:cNvPr id="7" name="Content Placeholder 2"/>
          <p:cNvSpPr>
            <a:spLocks noGrp="1"/>
          </p:cNvSpPr>
          <p:nvPr>
            <p:ph idx="13"/>
          </p:nvPr>
        </p:nvSpPr>
        <p:spPr>
          <a:xfrm>
            <a:off x="457200" y="24717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457200" y="3352800"/>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457200" y="43767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6"/>
          </p:nvPr>
        </p:nvSpPr>
        <p:spPr>
          <a:xfrm>
            <a:off x="457200" y="52911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92999305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28297"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6699952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4669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27671447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1945" y="685800"/>
            <a:ext cx="8229600" cy="914400"/>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67352304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40A2BBB-4C3B-4844-B504-B7F14C80E103}"/>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3">
            <a:extLst>
              <a:ext uri="{FF2B5EF4-FFF2-40B4-BE49-F238E27FC236}">
                <a16:creationId xmlns:a16="http://schemas.microsoft.com/office/drawing/2014/main" id="{49F31144-0914-4E1F-AA9D-3372C51466B6}"/>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4">
            <a:extLst>
              <a:ext uri="{FF2B5EF4-FFF2-40B4-BE49-F238E27FC236}">
                <a16:creationId xmlns:a16="http://schemas.microsoft.com/office/drawing/2014/main" id="{0563D92F-8E15-42FA-8FF5-DC76CDA8B37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C4116F6A-6E2B-4958-9331-C8D7D01C941C}" type="slidenum">
              <a:rPr lang="en-US" altLang="en-US"/>
              <a:pPr>
                <a:defRPr/>
              </a:pPr>
              <a:t>‹#›</a:t>
            </a:fld>
            <a:endParaRPr lang="en-US" altLang="en-US" dirty="0"/>
          </a:p>
        </p:txBody>
      </p:sp>
    </p:spTree>
    <p:extLst>
      <p:ext uri="{BB962C8B-B14F-4D97-AF65-F5344CB8AC3E}">
        <p14:creationId xmlns:p14="http://schemas.microsoft.com/office/powerpoint/2010/main" val="74769543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05015"/>
            <a:ext cx="8229600" cy="97138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7243995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8842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37501873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2773947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3" name="AutoShape 47">
            <a:extLst>
              <a:ext uri="{FF2B5EF4-FFF2-40B4-BE49-F238E27FC236}">
                <a16:creationId xmlns:a16="http://schemas.microsoft.com/office/drawing/2014/main" id="{71E10375-3907-4466-B2CD-4CE2AA44F97A}"/>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4" name="Rectangle 49">
            <a:extLst>
              <a:ext uri="{FF2B5EF4-FFF2-40B4-BE49-F238E27FC236}">
                <a16:creationId xmlns:a16="http://schemas.microsoft.com/office/drawing/2014/main" id="{9B7EFEDD-6657-45DD-A427-3BBE0091F394}"/>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5" name="Rectangle 51">
            <a:extLst>
              <a:ext uri="{FF2B5EF4-FFF2-40B4-BE49-F238E27FC236}">
                <a16:creationId xmlns:a16="http://schemas.microsoft.com/office/drawing/2014/main" id="{87A711AB-47FC-4575-931C-676E19CB42F4}"/>
              </a:ext>
            </a:extLst>
          </p:cNvPr>
          <p:cNvSpPr>
            <a:spLocks noChangeArrowheads="1"/>
          </p:cNvSpPr>
          <p:nvPr userDrawn="1"/>
        </p:nvSpPr>
        <p:spPr bwMode="auto">
          <a:xfrm>
            <a:off x="187325" y="-14288"/>
            <a:ext cx="98425" cy="6858001"/>
          </a:xfrm>
          <a:prstGeom prst="rect">
            <a:avLst/>
          </a:prstGeom>
          <a:solidFill>
            <a:schemeClr val="accent1">
              <a:lumMod val="60000"/>
              <a:lumOff val="40000"/>
            </a:schemeClr>
          </a:solidFill>
          <a:ln>
            <a:noFill/>
          </a:ln>
        </p:spPr>
        <p:txBody>
          <a:bodyPr wrap="none" anchor="ct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defRPr/>
            </a:pPr>
            <a:endParaRPr lang="en-US" altLang="en-US" dirty="0"/>
          </a:p>
        </p:txBody>
      </p:sp>
      <p:grpSp>
        <p:nvGrpSpPr>
          <p:cNvPr id="6" name="Group 57">
            <a:extLst>
              <a:ext uri="{FF2B5EF4-FFF2-40B4-BE49-F238E27FC236}">
                <a16:creationId xmlns:a16="http://schemas.microsoft.com/office/drawing/2014/main" id="{5886DDD5-3C7C-49F4-9BC6-7400D76DB91C}"/>
              </a:ext>
            </a:extLst>
          </p:cNvPr>
          <p:cNvGrpSpPr>
            <a:grpSpLocks/>
          </p:cNvGrpSpPr>
          <p:nvPr userDrawn="1"/>
        </p:nvGrpSpPr>
        <p:grpSpPr bwMode="auto">
          <a:xfrm>
            <a:off x="-685800" y="6577013"/>
            <a:ext cx="9829800" cy="280987"/>
            <a:chOff x="-432" y="4143"/>
            <a:chExt cx="6192" cy="177"/>
          </a:xfrm>
        </p:grpSpPr>
        <p:grpSp>
          <p:nvGrpSpPr>
            <p:cNvPr id="7" name="Group 52">
              <a:extLst>
                <a:ext uri="{FF2B5EF4-FFF2-40B4-BE49-F238E27FC236}">
                  <a16:creationId xmlns:a16="http://schemas.microsoft.com/office/drawing/2014/main" id="{660C58D9-6F78-4325-95EA-4F927AE256AE}"/>
                </a:ext>
              </a:extLst>
            </p:cNvPr>
            <p:cNvGrpSpPr>
              <a:grpSpLocks/>
            </p:cNvGrpSpPr>
            <p:nvPr userDrawn="1"/>
          </p:nvGrpSpPr>
          <p:grpSpPr bwMode="auto">
            <a:xfrm>
              <a:off x="-432" y="4143"/>
              <a:ext cx="6192" cy="177"/>
              <a:chOff x="-432" y="4143"/>
              <a:chExt cx="6192" cy="177"/>
            </a:xfrm>
          </p:grpSpPr>
          <p:sp>
            <p:nvSpPr>
              <p:cNvPr id="9" name="Rectangle 53">
                <a:extLst>
                  <a:ext uri="{FF2B5EF4-FFF2-40B4-BE49-F238E27FC236}">
                    <a16:creationId xmlns:a16="http://schemas.microsoft.com/office/drawing/2014/main" id="{E9902FDA-C411-46B2-AA73-A20F63D6ECF8}"/>
                  </a:ext>
                </a:extLst>
              </p:cNvPr>
              <p:cNvSpPr>
                <a:spLocks noChangeArrowheads="1"/>
              </p:cNvSpPr>
              <p:nvPr/>
            </p:nvSpPr>
            <p:spPr bwMode="auto">
              <a:xfrm>
                <a:off x="-432" y="4143"/>
                <a:ext cx="1224" cy="172"/>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
            <p:nvSpPr>
              <p:cNvPr id="10" name="Text Box 54">
                <a:extLst>
                  <a:ext uri="{FF2B5EF4-FFF2-40B4-BE49-F238E27FC236}">
                    <a16:creationId xmlns:a16="http://schemas.microsoft.com/office/drawing/2014/main" id="{10105C5C-C8DA-4179-B9CF-9CD02ECA05D1}"/>
                  </a:ext>
                </a:extLst>
              </p:cNvPr>
              <p:cNvSpPr txBox="1">
                <a:spLocks noChangeArrowheads="1"/>
              </p:cNvSpPr>
              <p:nvPr/>
            </p:nvSpPr>
            <p:spPr bwMode="auto">
              <a:xfrm>
                <a:off x="2398" y="4170"/>
                <a:ext cx="3362" cy="150"/>
              </a:xfrm>
              <a:prstGeom prst="rect">
                <a:avLst/>
              </a:prstGeom>
              <a:noFill/>
              <a:ln>
                <a:noFill/>
              </a:ln>
              <a:extLst/>
            </p:spPr>
            <p:txBody>
              <a:bodyPr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r">
                  <a:lnSpc>
                    <a:spcPct val="90000"/>
                  </a:lnSpc>
                  <a:defRPr/>
                </a:pPr>
                <a:r>
                  <a:rPr lang="en-US" altLang="en-US" sz="1200" b="1" i="1" dirty="0">
                    <a:solidFill>
                      <a:schemeClr val="tx2">
                        <a:lumMod val="60000"/>
                        <a:lumOff val="40000"/>
                      </a:schemeClr>
                    </a:solidFill>
                  </a:rPr>
                  <a:t>© 2017 The McGraw-Hill Companies, Inc., All Rights Reserved.</a:t>
                </a:r>
                <a:endParaRPr lang="en-US" altLang="en-US" sz="1200" b="1" dirty="0">
                  <a:solidFill>
                    <a:schemeClr val="tx2">
                      <a:lumMod val="60000"/>
                      <a:lumOff val="40000"/>
                    </a:schemeClr>
                  </a:solidFill>
                </a:endParaRPr>
              </a:p>
            </p:txBody>
          </p:sp>
        </p:grpSp>
        <p:sp>
          <p:nvSpPr>
            <p:cNvPr id="8" name="Text Box 55">
              <a:extLst>
                <a:ext uri="{FF2B5EF4-FFF2-40B4-BE49-F238E27FC236}">
                  <a16:creationId xmlns:a16="http://schemas.microsoft.com/office/drawing/2014/main" id="{0FBA45B4-C46D-4BE7-87F8-AE925A6976FB}"/>
                </a:ext>
              </a:extLst>
            </p:cNvPr>
            <p:cNvSpPr txBox="1">
              <a:spLocks noChangeArrowheads="1"/>
            </p:cNvSpPr>
            <p:nvPr userDrawn="1"/>
          </p:nvSpPr>
          <p:spPr bwMode="auto">
            <a:xfrm>
              <a:off x="720" y="4147"/>
              <a:ext cx="1872" cy="173"/>
            </a:xfrm>
            <a:prstGeom prst="rect">
              <a:avLst/>
            </a:prstGeom>
            <a:noFill/>
            <a:ln>
              <a:noFill/>
            </a:ln>
            <a:extLst/>
          </p:spPr>
          <p:txBody>
            <a:bodyPr>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spcBef>
                  <a:spcPct val="50000"/>
                </a:spcBef>
                <a:defRPr/>
              </a:pPr>
              <a:r>
                <a:rPr lang="en-US" altLang="en-US" sz="1200" b="1" i="1" dirty="0">
                  <a:solidFill>
                    <a:schemeClr val="tx2">
                      <a:lumMod val="60000"/>
                      <a:lumOff val="40000"/>
                    </a:schemeClr>
                  </a:solidFill>
                </a:rPr>
                <a:t>McGraw-Hill/Irwin</a:t>
              </a:r>
            </a:p>
          </p:txBody>
        </p:sp>
      </p:grpSp>
      <p:sp>
        <p:nvSpPr>
          <p:cNvPr id="11" name="TextBox 10">
            <a:extLst>
              <a:ext uri="{FF2B5EF4-FFF2-40B4-BE49-F238E27FC236}">
                <a16:creationId xmlns:a16="http://schemas.microsoft.com/office/drawing/2014/main" id="{4406CD7A-4532-46AD-96FF-2287179631D9}"/>
              </a:ext>
            </a:extLst>
          </p:cNvPr>
          <p:cNvSpPr txBox="1"/>
          <p:nvPr userDrawn="1"/>
        </p:nvSpPr>
        <p:spPr>
          <a:xfrm>
            <a:off x="8499475" y="0"/>
            <a:ext cx="641350" cy="246063"/>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1 - </a:t>
            </a:r>
            <a:fld id="{C868038A-CEAA-4966-8327-8C2EBAC62391}"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374824" name="Rectangle 40"/>
          <p:cNvSpPr>
            <a:spLocks noGrp="1" noChangeArrowheads="1"/>
          </p:cNvSpPr>
          <p:nvPr>
            <p:ph type="ctrTitle"/>
          </p:nvPr>
        </p:nvSpPr>
        <p:spPr>
          <a:xfrm>
            <a:off x="914400" y="228600"/>
            <a:ext cx="7772400" cy="1736725"/>
          </a:xfrm>
          <a:blipFill dpi="0" rotWithShape="1">
            <a:blip r:embed="rId2" cstate="print">
              <a:alphaModFix amt="14000"/>
            </a:blip>
            <a:srcRect/>
            <a:tile tx="0" ty="0" sx="100000" sy="100000" flip="none" algn="tl"/>
          </a:blipFill>
        </p:spPr>
        <p:txBody>
          <a:bodyPr anchor="b" anchorCtr="1"/>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4155332168"/>
      </p:ext>
    </p:extLst>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1">
            <a:extLst>
              <a:ext uri="{FF2B5EF4-FFF2-40B4-BE49-F238E27FC236}">
                <a16:creationId xmlns:a16="http://schemas.microsoft.com/office/drawing/2014/main" id="{D90DF1CD-D6F5-43DC-B0CA-4FA83391002A}"/>
              </a:ext>
            </a:extLst>
          </p:cNvPr>
          <p:cNvSpPr>
            <a:spLocks noGrp="1"/>
          </p:cNvSpPr>
          <p:nvPr>
            <p:ph type="sldNum" sz="quarter" idx="10"/>
          </p:nvPr>
        </p:nvSpPr>
        <p:spPr/>
        <p:txBody>
          <a:bodyPr/>
          <a:lstStyle>
            <a:lvl1pPr>
              <a:defRPr/>
            </a:lvl1pPr>
          </a:lstStyle>
          <a:p>
            <a:pPr>
              <a:defRPr/>
            </a:pPr>
            <a:fld id="{F0CD3EAF-57B2-4C80-ACAF-5E5C56A20339}" type="slidenum">
              <a:rPr lang="en-US" altLang="en-US"/>
              <a:pPr>
                <a:defRPr/>
              </a:pPr>
              <a:t>‹#›</a:t>
            </a:fld>
            <a:endParaRPr lang="en-US" altLang="en-US" dirty="0"/>
          </a:p>
        </p:txBody>
      </p:sp>
    </p:spTree>
    <p:extLst>
      <p:ext uri="{BB962C8B-B14F-4D97-AF65-F5344CB8AC3E}">
        <p14:creationId xmlns:p14="http://schemas.microsoft.com/office/powerpoint/2010/main" val="406739030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32840" y="277813"/>
            <a:ext cx="6858000" cy="1143000"/>
          </a:xfrm>
        </p:spPr>
        <p:txBody>
          <a:bodyPr/>
          <a:lstStyle/>
          <a:p>
            <a:r>
              <a:rPr lang="en-US"/>
              <a:t>Click to edit Master title style</a:t>
            </a:r>
          </a:p>
        </p:txBody>
      </p:sp>
      <p:sp>
        <p:nvSpPr>
          <p:cNvPr id="3" name="ClipArt Placeholder 2"/>
          <p:cNvSpPr>
            <a:spLocks noGrp="1"/>
          </p:cNvSpPr>
          <p:nvPr>
            <p:ph type="clipArt" sz="half" idx="1"/>
          </p:nvPr>
        </p:nvSpPr>
        <p:spPr>
          <a:xfrm>
            <a:off x="457200" y="1600200"/>
            <a:ext cx="4038600" cy="4530725"/>
          </a:xfrm>
        </p:spPr>
        <p:txBody>
          <a:bodyPr/>
          <a:lstStyle/>
          <a:p>
            <a:pPr lvl="0"/>
            <a:endParaRPr lang="en-US" noProof="0" dirty="0"/>
          </a:p>
        </p:txBody>
      </p:sp>
      <p:sp>
        <p:nvSpPr>
          <p:cNvPr id="4" name="Text Placeholder 3"/>
          <p:cNvSpPr>
            <a:spLocks noGrp="1"/>
          </p:cNvSpPr>
          <p:nvPr>
            <p:ph type="body"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9">
            <a:extLst>
              <a:ext uri="{FF2B5EF4-FFF2-40B4-BE49-F238E27FC236}">
                <a16:creationId xmlns:a16="http://schemas.microsoft.com/office/drawing/2014/main" id="{7A0D7B57-FC37-447C-A12F-AF83B0A816A2}"/>
              </a:ext>
            </a:extLst>
          </p:cNvPr>
          <p:cNvSpPr>
            <a:spLocks noGrp="1" noChangeArrowheads="1"/>
          </p:cNvSpPr>
          <p:nvPr>
            <p:ph type="dt" sz="half" idx="10"/>
          </p:nvPr>
        </p:nvSpPr>
        <p:spPr>
          <a:xfrm>
            <a:off x="457200" y="6278563"/>
            <a:ext cx="2133600" cy="457200"/>
          </a:xfrm>
          <a:prstGeom prst="rect">
            <a:avLst/>
          </a:prstGeom>
        </p:spPr>
        <p:txBody>
          <a:bodyPr/>
          <a:lstStyle>
            <a:lvl1pPr>
              <a:defRPr/>
            </a:lvl1pPr>
          </a:lstStyle>
          <a:p>
            <a:pPr>
              <a:defRPr/>
            </a:pPr>
            <a:endParaRPr lang="en-US" dirty="0"/>
          </a:p>
        </p:txBody>
      </p:sp>
      <p:sp>
        <p:nvSpPr>
          <p:cNvPr id="6" name="Rectangle 40">
            <a:extLst>
              <a:ext uri="{FF2B5EF4-FFF2-40B4-BE49-F238E27FC236}">
                <a16:creationId xmlns:a16="http://schemas.microsoft.com/office/drawing/2014/main" id="{EE7056E4-6CBB-4E66-BF71-C19ABAF11C4A}"/>
              </a:ext>
            </a:extLst>
          </p:cNvPr>
          <p:cNvSpPr>
            <a:spLocks noGrp="1" noChangeArrowheads="1"/>
          </p:cNvSpPr>
          <p:nvPr>
            <p:ph type="ftr" sz="quarter" idx="11"/>
          </p:nvPr>
        </p:nvSpPr>
        <p:spPr>
          <a:xfrm>
            <a:off x="3124200" y="6278563"/>
            <a:ext cx="2895600" cy="457200"/>
          </a:xfrm>
          <a:prstGeom prst="rect">
            <a:avLst/>
          </a:prstGeom>
        </p:spPr>
        <p:txBody>
          <a:bodyPr/>
          <a:lstStyle>
            <a:lvl1pPr>
              <a:defRPr/>
            </a:lvl1pPr>
          </a:lstStyle>
          <a:p>
            <a:pPr>
              <a:defRPr/>
            </a:pPr>
            <a:endParaRPr lang="en-US" dirty="0"/>
          </a:p>
        </p:txBody>
      </p:sp>
      <p:sp>
        <p:nvSpPr>
          <p:cNvPr id="7" name="Rectangle 41">
            <a:extLst>
              <a:ext uri="{FF2B5EF4-FFF2-40B4-BE49-F238E27FC236}">
                <a16:creationId xmlns:a16="http://schemas.microsoft.com/office/drawing/2014/main" id="{2A2A8DAF-562A-4B63-9F08-86D8C71D8B06}"/>
              </a:ext>
            </a:extLst>
          </p:cNvPr>
          <p:cNvSpPr>
            <a:spLocks noGrp="1" noChangeArrowheads="1"/>
          </p:cNvSpPr>
          <p:nvPr>
            <p:ph type="sldNum" sz="quarter" idx="12"/>
          </p:nvPr>
        </p:nvSpPr>
        <p:spPr/>
        <p:txBody>
          <a:bodyPr/>
          <a:lstStyle>
            <a:lvl1pPr>
              <a:defRPr/>
            </a:lvl1pPr>
          </a:lstStyle>
          <a:p>
            <a:pPr>
              <a:defRPr/>
            </a:pPr>
            <a:fld id="{D2D6757A-E861-45DD-9A62-09E7221F1469}" type="slidenum">
              <a:rPr lang="en-US" altLang="en-US"/>
              <a:pPr>
                <a:defRPr/>
              </a:pPr>
              <a:t>‹#›</a:t>
            </a:fld>
            <a:endParaRPr lang="en-US" altLang="en-US" dirty="0"/>
          </a:p>
        </p:txBody>
      </p:sp>
    </p:spTree>
    <p:extLst>
      <p:ext uri="{BB962C8B-B14F-4D97-AF65-F5344CB8AC3E}">
        <p14:creationId xmlns:p14="http://schemas.microsoft.com/office/powerpoint/2010/main" val="31246389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34CC438-778D-45C4-AD23-B4C18E30E82D}"/>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546023BF-61E3-4A90-AA3B-88F2CCA8FA2B}"/>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7C9D41C9-8AFE-40BD-A47A-1FB5B099EC52}"/>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80D56E0C-CE28-4B80-9E38-0BFC63AA39F6}" type="slidenum">
              <a:rPr lang="en-US" altLang="en-US"/>
              <a:pPr>
                <a:defRPr/>
              </a:pPr>
              <a:t>‹#›</a:t>
            </a:fld>
            <a:endParaRPr lang="en-US" altLang="en-US" dirty="0"/>
          </a:p>
        </p:txBody>
      </p:sp>
    </p:spTree>
    <p:extLst>
      <p:ext uri="{BB962C8B-B14F-4D97-AF65-F5344CB8AC3E}">
        <p14:creationId xmlns:p14="http://schemas.microsoft.com/office/powerpoint/2010/main" val="194163972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2" name="AutoShape 47">
            <a:extLst>
              <a:ext uri="{FF2B5EF4-FFF2-40B4-BE49-F238E27FC236}">
                <a16:creationId xmlns:a16="http://schemas.microsoft.com/office/drawing/2014/main" id="{EE39AF78-4393-413A-89EC-B6085557DE82}"/>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3" name="Rectangle 49">
            <a:extLst>
              <a:ext uri="{FF2B5EF4-FFF2-40B4-BE49-F238E27FC236}">
                <a16:creationId xmlns:a16="http://schemas.microsoft.com/office/drawing/2014/main" id="{E04262EE-F5B1-4C7B-B1BF-74E463D6B192}"/>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4" name="Rectangle 53">
            <a:extLst>
              <a:ext uri="{FF2B5EF4-FFF2-40B4-BE49-F238E27FC236}">
                <a16:creationId xmlns:a16="http://schemas.microsoft.com/office/drawing/2014/main" id="{F4BD291C-4904-41D9-916E-3E221FE54C7B}"/>
              </a:ext>
            </a:extLst>
          </p:cNvPr>
          <p:cNvSpPr>
            <a:spLocks noChangeArrowheads="1"/>
          </p:cNvSpPr>
          <p:nvPr/>
        </p:nvSpPr>
        <p:spPr bwMode="auto">
          <a:xfrm>
            <a:off x="-685800" y="6577013"/>
            <a:ext cx="1943100" cy="273050"/>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Tree>
    <p:extLst>
      <p:ext uri="{BB962C8B-B14F-4D97-AF65-F5344CB8AC3E}">
        <p14:creationId xmlns:p14="http://schemas.microsoft.com/office/powerpoint/2010/main" val="474920991"/>
      </p:ext>
    </p:extLst>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Content Placeholder 4"/>
          <p:cNvSpPr>
            <a:spLocks noGrp="1"/>
          </p:cNvSpPr>
          <p:nvPr>
            <p:ph sz="quarter" idx="10"/>
          </p:nvPr>
        </p:nvSpPr>
        <p:spPr>
          <a:xfrm>
            <a:off x="609600" y="6248400"/>
            <a:ext cx="7467600" cy="457200"/>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17789608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1430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Content Placeholder 4"/>
          <p:cNvSpPr>
            <a:spLocks noGrp="1"/>
          </p:cNvSpPr>
          <p:nvPr>
            <p:ph sz="quarter" idx="10"/>
          </p:nvPr>
        </p:nvSpPr>
        <p:spPr>
          <a:xfrm>
            <a:off x="609600" y="6248400"/>
            <a:ext cx="7467600" cy="457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Content Placeholder 5"/>
          <p:cNvSpPr>
            <a:spLocks noGrp="1"/>
          </p:cNvSpPr>
          <p:nvPr>
            <p:ph sz="quarter" idx="11"/>
          </p:nvPr>
        </p:nvSpPr>
        <p:spPr>
          <a:xfrm>
            <a:off x="1066800" y="5181600"/>
            <a:ext cx="7391400" cy="762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8641613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863725"/>
            <a:ext cx="8229600" cy="35464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Tree>
    <p:extLst>
      <p:ext uri="{BB962C8B-B14F-4D97-AF65-F5344CB8AC3E}">
        <p14:creationId xmlns:p14="http://schemas.microsoft.com/office/powerpoint/2010/main" val="244253852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34CC438-778D-45C4-AD23-B4C18E30E82D}"/>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546023BF-61E3-4A90-AA3B-88F2CCA8FA2B}"/>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7C9D41C9-8AFE-40BD-A47A-1FB5B099EC52}"/>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80D56E0C-CE28-4B80-9E38-0BFC63AA39F6}" type="slidenum">
              <a:rPr lang="en-US" altLang="en-US"/>
              <a:pPr>
                <a:defRPr/>
              </a:pPr>
              <a:t>‹#›</a:t>
            </a:fld>
            <a:endParaRPr lang="en-US" altLang="en-US" dirty="0"/>
          </a:p>
        </p:txBody>
      </p:sp>
    </p:spTree>
    <p:extLst>
      <p:ext uri="{BB962C8B-B14F-4D97-AF65-F5344CB8AC3E}">
        <p14:creationId xmlns:p14="http://schemas.microsoft.com/office/powerpoint/2010/main" val="5365894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731838"/>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9667356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83ED65B5-DC74-4082-82A3-69BC057F79D6}"/>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8" name="Footer Placeholder 4">
            <a:extLst>
              <a:ext uri="{FF2B5EF4-FFF2-40B4-BE49-F238E27FC236}">
                <a16:creationId xmlns:a16="http://schemas.microsoft.com/office/drawing/2014/main" id="{DED0EB67-ED0B-4F80-8EA0-503CF25FEE42}"/>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9" name="Slide Number Placeholder 5">
            <a:extLst>
              <a:ext uri="{FF2B5EF4-FFF2-40B4-BE49-F238E27FC236}">
                <a16:creationId xmlns:a16="http://schemas.microsoft.com/office/drawing/2014/main" id="{6E1BC0FE-1B1F-4BC3-8F9E-E019400FFACD}"/>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26E8995E-0DE7-4595-8C23-5B8E76198B4F}" type="slidenum">
              <a:rPr lang="en-US" altLang="en-US"/>
              <a:pPr>
                <a:defRPr/>
              </a:pPr>
              <a:t>‹#›</a:t>
            </a:fld>
            <a:endParaRPr lang="en-US" altLang="en-US" dirty="0"/>
          </a:p>
        </p:txBody>
      </p:sp>
    </p:spTree>
    <p:extLst>
      <p:ext uri="{BB962C8B-B14F-4D97-AF65-F5344CB8AC3E}">
        <p14:creationId xmlns:p14="http://schemas.microsoft.com/office/powerpoint/2010/main" val="22250233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1836" y="304800"/>
            <a:ext cx="8229600" cy="1143000"/>
          </a:xfrm>
        </p:spPr>
        <p:txBody>
          <a:bodyPr/>
          <a:lstStyle>
            <a:lvl1pPr>
              <a:defRPr b="1"/>
            </a:lvl1pPr>
          </a:lstStyle>
          <a:p>
            <a:r>
              <a:rPr lang="en-US"/>
              <a:t>Click to edit Master title style</a:t>
            </a:r>
          </a:p>
        </p:txBody>
      </p:sp>
      <p:sp>
        <p:nvSpPr>
          <p:cNvPr id="3" name="Date Placeholder 3">
            <a:extLst>
              <a:ext uri="{FF2B5EF4-FFF2-40B4-BE49-F238E27FC236}">
                <a16:creationId xmlns:a16="http://schemas.microsoft.com/office/drawing/2014/main" id="{2EAA0C25-4BB8-420B-A625-08C24A05EF68}"/>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4">
            <a:extLst>
              <a:ext uri="{FF2B5EF4-FFF2-40B4-BE49-F238E27FC236}">
                <a16:creationId xmlns:a16="http://schemas.microsoft.com/office/drawing/2014/main" id="{173CBBB9-0670-48FF-B49F-31EB94B813BD}"/>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5">
            <a:extLst>
              <a:ext uri="{FF2B5EF4-FFF2-40B4-BE49-F238E27FC236}">
                <a16:creationId xmlns:a16="http://schemas.microsoft.com/office/drawing/2014/main" id="{9E10A6F6-7D92-4483-99B6-ABF47A4E601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BCDEA57A-85F7-4CC8-8BEC-A9EAC19794AD}" type="slidenum">
              <a:rPr lang="en-US" altLang="en-US"/>
              <a:pPr>
                <a:defRPr/>
              </a:pPr>
              <a:t>‹#›</a:t>
            </a:fld>
            <a:endParaRPr lang="en-US" altLang="en-US" dirty="0"/>
          </a:p>
        </p:txBody>
      </p:sp>
    </p:spTree>
    <p:extLst>
      <p:ext uri="{BB962C8B-B14F-4D97-AF65-F5344CB8AC3E}">
        <p14:creationId xmlns:p14="http://schemas.microsoft.com/office/powerpoint/2010/main" val="73634960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532689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566257" y="762000"/>
            <a:ext cx="8001000" cy="654050"/>
          </a:xfrm>
        </p:spPr>
        <p:txBody>
          <a:bodyPr/>
          <a:lstStyle>
            <a:lvl1pPr algn="ctr">
              <a:defRPr/>
            </a:lvl1pPr>
          </a:lstStyle>
          <a:p>
            <a:r>
              <a:rPr lang="en-US"/>
              <a:t>Click to edit Master title style</a:t>
            </a:r>
          </a:p>
        </p:txBody>
      </p:sp>
      <p:sp>
        <p:nvSpPr>
          <p:cNvPr id="11" name="Content Placeholder 10"/>
          <p:cNvSpPr>
            <a:spLocks noGrp="1"/>
          </p:cNvSpPr>
          <p:nvPr>
            <p:ph sz="quarter" idx="2"/>
          </p:nvPr>
        </p:nvSpPr>
        <p:spPr>
          <a:xfrm>
            <a:off x="733425"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648200"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15864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731838"/>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2621827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752600" y="4572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0D39C72E-1A2A-4114-B17C-D92A64983D0F}"/>
              </a:ext>
            </a:extLst>
          </p:cNvPr>
          <p:cNvSpPr>
            <a:spLocks noGrp="1" noChangeArrowheads="1"/>
          </p:cNvSpPr>
          <p:nvPr>
            <p:ph type="ftr" sz="quarter" idx="10"/>
          </p:nvPr>
        </p:nvSpPr>
        <p:spPr>
          <a:xfrm>
            <a:off x="304800" y="62484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160848400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447800" y="18288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71C0ACA5-4EFB-4B4C-843C-0BC103CC5F10}"/>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60251671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053306"/>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4133441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579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4">
            <a:extLst>
              <a:ext uri="{FF2B5EF4-FFF2-40B4-BE49-F238E27FC236}">
                <a16:creationId xmlns:a16="http://schemas.microsoft.com/office/drawing/2014/main" id="{AC18E166-59F2-48B3-91BB-8E6479C7DDB3}"/>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385931865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52530768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6">
            <a:extLst>
              <a:ext uri="{FF2B5EF4-FFF2-40B4-BE49-F238E27FC236}">
                <a16:creationId xmlns:a16="http://schemas.microsoft.com/office/drawing/2014/main" id="{B1AD75DE-0961-485A-83A7-F9F058D5F3CA}"/>
              </a:ext>
            </a:extLst>
          </p:cNvPr>
          <p:cNvSpPr>
            <a:spLocks noGrp="1" noChangeArrowheads="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Tree>
    <p:extLst>
      <p:ext uri="{BB962C8B-B14F-4D97-AF65-F5344CB8AC3E}">
        <p14:creationId xmlns:p14="http://schemas.microsoft.com/office/powerpoint/2010/main" val="261331862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56548376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32944601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8760948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31863" y="1219200"/>
            <a:ext cx="7678737"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011439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83ED65B5-DC74-4082-82A3-69BC057F79D6}"/>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8" name="Footer Placeholder 4">
            <a:extLst>
              <a:ext uri="{FF2B5EF4-FFF2-40B4-BE49-F238E27FC236}">
                <a16:creationId xmlns:a16="http://schemas.microsoft.com/office/drawing/2014/main" id="{DED0EB67-ED0B-4F80-8EA0-503CF25FEE42}"/>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9" name="Slide Number Placeholder 5">
            <a:extLst>
              <a:ext uri="{FF2B5EF4-FFF2-40B4-BE49-F238E27FC236}">
                <a16:creationId xmlns:a16="http://schemas.microsoft.com/office/drawing/2014/main" id="{6E1BC0FE-1B1F-4BC3-8F9E-E019400FFACD}"/>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26E8995E-0DE7-4595-8C23-5B8E76198B4F}" type="slidenum">
              <a:rPr lang="en-US" altLang="en-US"/>
              <a:pPr>
                <a:defRPr/>
              </a:pPr>
              <a:t>‹#›</a:t>
            </a:fld>
            <a:endParaRPr lang="en-US" altLang="en-US" dirty="0"/>
          </a:p>
        </p:txBody>
      </p:sp>
    </p:spTree>
    <p:extLst>
      <p:ext uri="{BB962C8B-B14F-4D97-AF65-F5344CB8AC3E}">
        <p14:creationId xmlns:p14="http://schemas.microsoft.com/office/powerpoint/2010/main" val="356597619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960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97415936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285750" y="503238"/>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52148778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1757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71488870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4607555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20780"/>
            <a:ext cx="8229600" cy="92545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3932970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4572" y="914399"/>
            <a:ext cx="8229600" cy="762001"/>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0414505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49835"/>
            <a:ext cx="8229600" cy="79796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06913905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asic 1">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72966" y="685800"/>
            <a:ext cx="8229600" cy="1050132"/>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2057399"/>
            <a:ext cx="7886700" cy="4119563"/>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09793779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88731" y="673484"/>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2488012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09600"/>
            <a:ext cx="8229600" cy="8080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308972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1836" y="304800"/>
            <a:ext cx="8229600" cy="1143000"/>
          </a:xfrm>
        </p:spPr>
        <p:txBody>
          <a:bodyPr/>
          <a:lstStyle>
            <a:lvl1pPr>
              <a:defRPr b="1"/>
            </a:lvl1pPr>
          </a:lstStyle>
          <a:p>
            <a:r>
              <a:rPr lang="en-US"/>
              <a:t>Click to edit Master title style</a:t>
            </a:r>
          </a:p>
        </p:txBody>
      </p:sp>
      <p:sp>
        <p:nvSpPr>
          <p:cNvPr id="3" name="Date Placeholder 3">
            <a:extLst>
              <a:ext uri="{FF2B5EF4-FFF2-40B4-BE49-F238E27FC236}">
                <a16:creationId xmlns:a16="http://schemas.microsoft.com/office/drawing/2014/main" id="{2EAA0C25-4BB8-420B-A625-08C24A05EF68}"/>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4">
            <a:extLst>
              <a:ext uri="{FF2B5EF4-FFF2-40B4-BE49-F238E27FC236}">
                <a16:creationId xmlns:a16="http://schemas.microsoft.com/office/drawing/2014/main" id="{173CBBB9-0670-48FF-B49F-31EB94B813BD}"/>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5">
            <a:extLst>
              <a:ext uri="{FF2B5EF4-FFF2-40B4-BE49-F238E27FC236}">
                <a16:creationId xmlns:a16="http://schemas.microsoft.com/office/drawing/2014/main" id="{9E10A6F6-7D92-4483-99B6-ABF47A4E601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BCDEA57A-85F7-4CC8-8BEC-A9EAC19794AD}" type="slidenum">
              <a:rPr lang="en-US" altLang="en-US"/>
              <a:pPr>
                <a:defRPr/>
              </a:pPr>
              <a:t>‹#›</a:t>
            </a:fld>
            <a:endParaRPr lang="en-US" altLang="en-US" dirty="0"/>
          </a:p>
        </p:txBody>
      </p:sp>
    </p:spTree>
    <p:extLst>
      <p:ext uri="{BB962C8B-B14F-4D97-AF65-F5344CB8AC3E}">
        <p14:creationId xmlns:p14="http://schemas.microsoft.com/office/powerpoint/2010/main" val="215082186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3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28297"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60572714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3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4669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85242925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3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1945" y="685800"/>
            <a:ext cx="8229600" cy="914400"/>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81829135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40A2BBB-4C3B-4844-B504-B7F14C80E103}"/>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3">
            <a:extLst>
              <a:ext uri="{FF2B5EF4-FFF2-40B4-BE49-F238E27FC236}">
                <a16:creationId xmlns:a16="http://schemas.microsoft.com/office/drawing/2014/main" id="{49F31144-0914-4E1F-AA9D-3372C51466B6}"/>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4">
            <a:extLst>
              <a:ext uri="{FF2B5EF4-FFF2-40B4-BE49-F238E27FC236}">
                <a16:creationId xmlns:a16="http://schemas.microsoft.com/office/drawing/2014/main" id="{0563D92F-8E15-42FA-8FF5-DC76CDA8B37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C4116F6A-6E2B-4958-9331-C8D7D01C941C}" type="slidenum">
              <a:rPr lang="en-US" altLang="en-US"/>
              <a:pPr>
                <a:defRPr/>
              </a:pPr>
              <a:t>‹#›</a:t>
            </a:fld>
            <a:endParaRPr lang="en-US" altLang="en-US" dirty="0"/>
          </a:p>
        </p:txBody>
      </p:sp>
    </p:spTree>
    <p:extLst>
      <p:ext uri="{BB962C8B-B14F-4D97-AF65-F5344CB8AC3E}">
        <p14:creationId xmlns:p14="http://schemas.microsoft.com/office/powerpoint/2010/main" val="408615639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05015"/>
            <a:ext cx="8229600" cy="97138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9980362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3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8842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28657134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3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5574341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3" name="AutoShape 47">
            <a:extLst>
              <a:ext uri="{FF2B5EF4-FFF2-40B4-BE49-F238E27FC236}">
                <a16:creationId xmlns:a16="http://schemas.microsoft.com/office/drawing/2014/main" id="{71E10375-3907-4466-B2CD-4CE2AA44F97A}"/>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4" name="Rectangle 49">
            <a:extLst>
              <a:ext uri="{FF2B5EF4-FFF2-40B4-BE49-F238E27FC236}">
                <a16:creationId xmlns:a16="http://schemas.microsoft.com/office/drawing/2014/main" id="{9B7EFEDD-6657-45DD-A427-3BBE0091F394}"/>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5" name="Rectangle 51">
            <a:extLst>
              <a:ext uri="{FF2B5EF4-FFF2-40B4-BE49-F238E27FC236}">
                <a16:creationId xmlns:a16="http://schemas.microsoft.com/office/drawing/2014/main" id="{87A711AB-47FC-4575-931C-676E19CB42F4}"/>
              </a:ext>
            </a:extLst>
          </p:cNvPr>
          <p:cNvSpPr>
            <a:spLocks noChangeArrowheads="1"/>
          </p:cNvSpPr>
          <p:nvPr userDrawn="1"/>
        </p:nvSpPr>
        <p:spPr bwMode="auto">
          <a:xfrm>
            <a:off x="187325" y="-14288"/>
            <a:ext cx="98425" cy="6858001"/>
          </a:xfrm>
          <a:prstGeom prst="rect">
            <a:avLst/>
          </a:prstGeom>
          <a:solidFill>
            <a:schemeClr val="accent1">
              <a:lumMod val="60000"/>
              <a:lumOff val="40000"/>
            </a:schemeClr>
          </a:solidFill>
          <a:ln>
            <a:noFill/>
          </a:ln>
        </p:spPr>
        <p:txBody>
          <a:bodyPr wrap="none" anchor="ct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defRPr/>
            </a:pPr>
            <a:endParaRPr lang="en-US" altLang="en-US" dirty="0"/>
          </a:p>
        </p:txBody>
      </p:sp>
      <p:grpSp>
        <p:nvGrpSpPr>
          <p:cNvPr id="6" name="Group 57">
            <a:extLst>
              <a:ext uri="{FF2B5EF4-FFF2-40B4-BE49-F238E27FC236}">
                <a16:creationId xmlns:a16="http://schemas.microsoft.com/office/drawing/2014/main" id="{5886DDD5-3C7C-49F4-9BC6-7400D76DB91C}"/>
              </a:ext>
            </a:extLst>
          </p:cNvPr>
          <p:cNvGrpSpPr>
            <a:grpSpLocks/>
          </p:cNvGrpSpPr>
          <p:nvPr userDrawn="1"/>
        </p:nvGrpSpPr>
        <p:grpSpPr bwMode="auto">
          <a:xfrm>
            <a:off x="-685800" y="6577013"/>
            <a:ext cx="9829800" cy="280987"/>
            <a:chOff x="-432" y="4143"/>
            <a:chExt cx="6192" cy="177"/>
          </a:xfrm>
        </p:grpSpPr>
        <p:grpSp>
          <p:nvGrpSpPr>
            <p:cNvPr id="7" name="Group 52">
              <a:extLst>
                <a:ext uri="{FF2B5EF4-FFF2-40B4-BE49-F238E27FC236}">
                  <a16:creationId xmlns:a16="http://schemas.microsoft.com/office/drawing/2014/main" id="{660C58D9-6F78-4325-95EA-4F927AE256AE}"/>
                </a:ext>
              </a:extLst>
            </p:cNvPr>
            <p:cNvGrpSpPr>
              <a:grpSpLocks/>
            </p:cNvGrpSpPr>
            <p:nvPr userDrawn="1"/>
          </p:nvGrpSpPr>
          <p:grpSpPr bwMode="auto">
            <a:xfrm>
              <a:off x="-432" y="4143"/>
              <a:ext cx="6192" cy="177"/>
              <a:chOff x="-432" y="4143"/>
              <a:chExt cx="6192" cy="177"/>
            </a:xfrm>
          </p:grpSpPr>
          <p:sp>
            <p:nvSpPr>
              <p:cNvPr id="9" name="Rectangle 53">
                <a:extLst>
                  <a:ext uri="{FF2B5EF4-FFF2-40B4-BE49-F238E27FC236}">
                    <a16:creationId xmlns:a16="http://schemas.microsoft.com/office/drawing/2014/main" id="{E9902FDA-C411-46B2-AA73-A20F63D6ECF8}"/>
                  </a:ext>
                </a:extLst>
              </p:cNvPr>
              <p:cNvSpPr>
                <a:spLocks noChangeArrowheads="1"/>
              </p:cNvSpPr>
              <p:nvPr/>
            </p:nvSpPr>
            <p:spPr bwMode="auto">
              <a:xfrm>
                <a:off x="-432" y="4143"/>
                <a:ext cx="1224" cy="172"/>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
            <p:nvSpPr>
              <p:cNvPr id="10" name="Text Box 54">
                <a:extLst>
                  <a:ext uri="{FF2B5EF4-FFF2-40B4-BE49-F238E27FC236}">
                    <a16:creationId xmlns:a16="http://schemas.microsoft.com/office/drawing/2014/main" id="{10105C5C-C8DA-4179-B9CF-9CD02ECA05D1}"/>
                  </a:ext>
                </a:extLst>
              </p:cNvPr>
              <p:cNvSpPr txBox="1">
                <a:spLocks noChangeArrowheads="1"/>
              </p:cNvSpPr>
              <p:nvPr/>
            </p:nvSpPr>
            <p:spPr bwMode="auto">
              <a:xfrm>
                <a:off x="2398" y="4170"/>
                <a:ext cx="3362" cy="150"/>
              </a:xfrm>
              <a:prstGeom prst="rect">
                <a:avLst/>
              </a:prstGeom>
              <a:noFill/>
              <a:ln>
                <a:noFill/>
              </a:ln>
              <a:extLst/>
            </p:spPr>
            <p:txBody>
              <a:bodyPr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r">
                  <a:lnSpc>
                    <a:spcPct val="90000"/>
                  </a:lnSpc>
                  <a:defRPr/>
                </a:pPr>
                <a:r>
                  <a:rPr lang="en-US" altLang="en-US" sz="1200" b="1" i="1" dirty="0">
                    <a:solidFill>
                      <a:schemeClr val="tx2">
                        <a:lumMod val="60000"/>
                        <a:lumOff val="40000"/>
                      </a:schemeClr>
                    </a:solidFill>
                  </a:rPr>
                  <a:t>© 2017 The McGraw-Hill Companies, Inc., All Rights Reserved.</a:t>
                </a:r>
                <a:endParaRPr lang="en-US" altLang="en-US" sz="1200" b="1" dirty="0">
                  <a:solidFill>
                    <a:schemeClr val="tx2">
                      <a:lumMod val="60000"/>
                      <a:lumOff val="40000"/>
                    </a:schemeClr>
                  </a:solidFill>
                </a:endParaRPr>
              </a:p>
            </p:txBody>
          </p:sp>
        </p:grpSp>
        <p:sp>
          <p:nvSpPr>
            <p:cNvPr id="8" name="Text Box 55">
              <a:extLst>
                <a:ext uri="{FF2B5EF4-FFF2-40B4-BE49-F238E27FC236}">
                  <a16:creationId xmlns:a16="http://schemas.microsoft.com/office/drawing/2014/main" id="{0FBA45B4-C46D-4BE7-87F8-AE925A6976FB}"/>
                </a:ext>
              </a:extLst>
            </p:cNvPr>
            <p:cNvSpPr txBox="1">
              <a:spLocks noChangeArrowheads="1"/>
            </p:cNvSpPr>
            <p:nvPr userDrawn="1"/>
          </p:nvSpPr>
          <p:spPr bwMode="auto">
            <a:xfrm>
              <a:off x="720" y="4147"/>
              <a:ext cx="1872" cy="173"/>
            </a:xfrm>
            <a:prstGeom prst="rect">
              <a:avLst/>
            </a:prstGeom>
            <a:noFill/>
            <a:ln>
              <a:noFill/>
            </a:ln>
            <a:extLst/>
          </p:spPr>
          <p:txBody>
            <a:bodyPr>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spcBef>
                  <a:spcPct val="50000"/>
                </a:spcBef>
                <a:defRPr/>
              </a:pPr>
              <a:r>
                <a:rPr lang="en-US" altLang="en-US" sz="1200" b="1" i="1" dirty="0">
                  <a:solidFill>
                    <a:schemeClr val="tx2">
                      <a:lumMod val="60000"/>
                      <a:lumOff val="40000"/>
                    </a:schemeClr>
                  </a:solidFill>
                </a:rPr>
                <a:t>McGraw-Hill/Irwin</a:t>
              </a:r>
            </a:p>
          </p:txBody>
        </p:sp>
      </p:grpSp>
      <p:sp>
        <p:nvSpPr>
          <p:cNvPr id="11" name="TextBox 10">
            <a:extLst>
              <a:ext uri="{FF2B5EF4-FFF2-40B4-BE49-F238E27FC236}">
                <a16:creationId xmlns:a16="http://schemas.microsoft.com/office/drawing/2014/main" id="{4406CD7A-4532-46AD-96FF-2287179631D9}"/>
              </a:ext>
            </a:extLst>
          </p:cNvPr>
          <p:cNvSpPr txBox="1"/>
          <p:nvPr userDrawn="1"/>
        </p:nvSpPr>
        <p:spPr>
          <a:xfrm>
            <a:off x="8499475" y="0"/>
            <a:ext cx="641350" cy="246063"/>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1 - </a:t>
            </a:r>
            <a:fld id="{C868038A-CEAA-4966-8327-8C2EBAC62391}"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374824" name="Rectangle 40"/>
          <p:cNvSpPr>
            <a:spLocks noGrp="1" noChangeArrowheads="1"/>
          </p:cNvSpPr>
          <p:nvPr>
            <p:ph type="ctrTitle"/>
          </p:nvPr>
        </p:nvSpPr>
        <p:spPr>
          <a:xfrm>
            <a:off x="914400" y="228600"/>
            <a:ext cx="7772400" cy="1736725"/>
          </a:xfrm>
          <a:blipFill dpi="0" rotWithShape="1">
            <a:blip r:embed="rId2" cstate="print">
              <a:alphaModFix amt="14000"/>
            </a:blip>
            <a:srcRect/>
            <a:tile tx="0" ty="0" sx="100000" sy="100000" flip="none" algn="tl"/>
          </a:blipFill>
        </p:spPr>
        <p:txBody>
          <a:bodyPr anchor="b" anchorCtr="1"/>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4232046984"/>
      </p:ext>
    </p:extLst>
  </p:cSld>
  <p:clrMapOvr>
    <a:overrideClrMapping bg1="lt1" tx1="dk1" bg2="lt2" tx2="dk2" accent1="accent1" accent2="accent2" accent3="accent3" accent4="accent4" accent5="accent5" accent6="accent6" hlink="hlink" folHlink="folHlink"/>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1">
            <a:extLst>
              <a:ext uri="{FF2B5EF4-FFF2-40B4-BE49-F238E27FC236}">
                <a16:creationId xmlns:a16="http://schemas.microsoft.com/office/drawing/2014/main" id="{D90DF1CD-D6F5-43DC-B0CA-4FA83391002A}"/>
              </a:ext>
            </a:extLst>
          </p:cNvPr>
          <p:cNvSpPr>
            <a:spLocks noGrp="1"/>
          </p:cNvSpPr>
          <p:nvPr>
            <p:ph type="sldNum" sz="quarter" idx="10"/>
          </p:nvPr>
        </p:nvSpPr>
        <p:spPr/>
        <p:txBody>
          <a:bodyPr/>
          <a:lstStyle>
            <a:lvl1pPr>
              <a:defRPr/>
            </a:lvl1pPr>
          </a:lstStyle>
          <a:p>
            <a:pPr>
              <a:defRPr/>
            </a:pPr>
            <a:fld id="{F0CD3EAF-57B2-4C80-ACAF-5E5C56A20339}" type="slidenum">
              <a:rPr lang="en-US" altLang="en-US"/>
              <a:pPr>
                <a:defRPr/>
              </a:pPr>
              <a:t>‹#›</a:t>
            </a:fld>
            <a:endParaRPr lang="en-US" altLang="en-US" dirty="0"/>
          </a:p>
        </p:txBody>
      </p:sp>
    </p:spTree>
    <p:extLst>
      <p:ext uri="{BB962C8B-B14F-4D97-AF65-F5344CB8AC3E}">
        <p14:creationId xmlns:p14="http://schemas.microsoft.com/office/powerpoint/2010/main" val="213221916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32840" y="277813"/>
            <a:ext cx="6858000" cy="1143000"/>
          </a:xfrm>
        </p:spPr>
        <p:txBody>
          <a:bodyPr/>
          <a:lstStyle/>
          <a:p>
            <a:r>
              <a:rPr lang="en-US"/>
              <a:t>Click to edit Master title style</a:t>
            </a:r>
          </a:p>
        </p:txBody>
      </p:sp>
      <p:sp>
        <p:nvSpPr>
          <p:cNvPr id="3" name="ClipArt Placeholder 2"/>
          <p:cNvSpPr>
            <a:spLocks noGrp="1"/>
          </p:cNvSpPr>
          <p:nvPr>
            <p:ph type="clipArt" sz="half" idx="1"/>
          </p:nvPr>
        </p:nvSpPr>
        <p:spPr>
          <a:xfrm>
            <a:off x="457200" y="1600200"/>
            <a:ext cx="4038600" cy="4530725"/>
          </a:xfrm>
        </p:spPr>
        <p:txBody>
          <a:bodyPr/>
          <a:lstStyle/>
          <a:p>
            <a:pPr lvl="0"/>
            <a:endParaRPr lang="en-US" noProof="0" dirty="0"/>
          </a:p>
        </p:txBody>
      </p:sp>
      <p:sp>
        <p:nvSpPr>
          <p:cNvPr id="4" name="Text Placeholder 3"/>
          <p:cNvSpPr>
            <a:spLocks noGrp="1"/>
          </p:cNvSpPr>
          <p:nvPr>
            <p:ph type="body"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9">
            <a:extLst>
              <a:ext uri="{FF2B5EF4-FFF2-40B4-BE49-F238E27FC236}">
                <a16:creationId xmlns:a16="http://schemas.microsoft.com/office/drawing/2014/main" id="{7A0D7B57-FC37-447C-A12F-AF83B0A816A2}"/>
              </a:ext>
            </a:extLst>
          </p:cNvPr>
          <p:cNvSpPr>
            <a:spLocks noGrp="1" noChangeArrowheads="1"/>
          </p:cNvSpPr>
          <p:nvPr>
            <p:ph type="dt" sz="half" idx="10"/>
          </p:nvPr>
        </p:nvSpPr>
        <p:spPr>
          <a:xfrm>
            <a:off x="457200" y="6278563"/>
            <a:ext cx="2133600" cy="457200"/>
          </a:xfrm>
          <a:prstGeom prst="rect">
            <a:avLst/>
          </a:prstGeom>
        </p:spPr>
        <p:txBody>
          <a:bodyPr/>
          <a:lstStyle>
            <a:lvl1pPr>
              <a:defRPr/>
            </a:lvl1pPr>
          </a:lstStyle>
          <a:p>
            <a:pPr>
              <a:defRPr/>
            </a:pPr>
            <a:endParaRPr lang="en-US" dirty="0"/>
          </a:p>
        </p:txBody>
      </p:sp>
      <p:sp>
        <p:nvSpPr>
          <p:cNvPr id="6" name="Rectangle 40">
            <a:extLst>
              <a:ext uri="{FF2B5EF4-FFF2-40B4-BE49-F238E27FC236}">
                <a16:creationId xmlns:a16="http://schemas.microsoft.com/office/drawing/2014/main" id="{EE7056E4-6CBB-4E66-BF71-C19ABAF11C4A}"/>
              </a:ext>
            </a:extLst>
          </p:cNvPr>
          <p:cNvSpPr>
            <a:spLocks noGrp="1" noChangeArrowheads="1"/>
          </p:cNvSpPr>
          <p:nvPr>
            <p:ph type="ftr" sz="quarter" idx="11"/>
          </p:nvPr>
        </p:nvSpPr>
        <p:spPr>
          <a:xfrm>
            <a:off x="3124200" y="6278563"/>
            <a:ext cx="2895600" cy="457200"/>
          </a:xfrm>
          <a:prstGeom prst="rect">
            <a:avLst/>
          </a:prstGeom>
        </p:spPr>
        <p:txBody>
          <a:bodyPr/>
          <a:lstStyle>
            <a:lvl1pPr>
              <a:defRPr/>
            </a:lvl1pPr>
          </a:lstStyle>
          <a:p>
            <a:pPr>
              <a:defRPr/>
            </a:pPr>
            <a:endParaRPr lang="en-US" dirty="0"/>
          </a:p>
        </p:txBody>
      </p:sp>
      <p:sp>
        <p:nvSpPr>
          <p:cNvPr id="7" name="Rectangle 41">
            <a:extLst>
              <a:ext uri="{FF2B5EF4-FFF2-40B4-BE49-F238E27FC236}">
                <a16:creationId xmlns:a16="http://schemas.microsoft.com/office/drawing/2014/main" id="{2A2A8DAF-562A-4B63-9F08-86D8C71D8B06}"/>
              </a:ext>
            </a:extLst>
          </p:cNvPr>
          <p:cNvSpPr>
            <a:spLocks noGrp="1" noChangeArrowheads="1"/>
          </p:cNvSpPr>
          <p:nvPr>
            <p:ph type="sldNum" sz="quarter" idx="12"/>
          </p:nvPr>
        </p:nvSpPr>
        <p:spPr/>
        <p:txBody>
          <a:bodyPr/>
          <a:lstStyle>
            <a:lvl1pPr>
              <a:defRPr/>
            </a:lvl1pPr>
          </a:lstStyle>
          <a:p>
            <a:pPr>
              <a:defRPr/>
            </a:pPr>
            <a:fld id="{D2D6757A-E861-45DD-9A62-09E7221F1469}" type="slidenum">
              <a:rPr lang="en-US" altLang="en-US"/>
              <a:pPr>
                <a:defRPr/>
              </a:pPr>
              <a:t>‹#›</a:t>
            </a:fld>
            <a:endParaRPr lang="en-US" altLang="en-US" dirty="0"/>
          </a:p>
        </p:txBody>
      </p:sp>
    </p:spTree>
    <p:extLst>
      <p:ext uri="{BB962C8B-B14F-4D97-AF65-F5344CB8AC3E}">
        <p14:creationId xmlns:p14="http://schemas.microsoft.com/office/powerpoint/2010/main" val="38992321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326169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2" name="AutoShape 47">
            <a:extLst>
              <a:ext uri="{FF2B5EF4-FFF2-40B4-BE49-F238E27FC236}">
                <a16:creationId xmlns:a16="http://schemas.microsoft.com/office/drawing/2014/main" id="{EE39AF78-4393-413A-89EC-B6085557DE82}"/>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3" name="Rectangle 49">
            <a:extLst>
              <a:ext uri="{FF2B5EF4-FFF2-40B4-BE49-F238E27FC236}">
                <a16:creationId xmlns:a16="http://schemas.microsoft.com/office/drawing/2014/main" id="{E04262EE-F5B1-4C7B-B1BF-74E463D6B192}"/>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4" name="Rectangle 53">
            <a:extLst>
              <a:ext uri="{FF2B5EF4-FFF2-40B4-BE49-F238E27FC236}">
                <a16:creationId xmlns:a16="http://schemas.microsoft.com/office/drawing/2014/main" id="{F4BD291C-4904-41D9-916E-3E221FE54C7B}"/>
              </a:ext>
            </a:extLst>
          </p:cNvPr>
          <p:cNvSpPr>
            <a:spLocks noChangeArrowheads="1"/>
          </p:cNvSpPr>
          <p:nvPr/>
        </p:nvSpPr>
        <p:spPr bwMode="auto">
          <a:xfrm>
            <a:off x="-685800" y="6577013"/>
            <a:ext cx="1943100" cy="273050"/>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Tree>
    <p:extLst>
      <p:ext uri="{BB962C8B-B14F-4D97-AF65-F5344CB8AC3E}">
        <p14:creationId xmlns:p14="http://schemas.microsoft.com/office/powerpoint/2010/main" val="3691840598"/>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566257" y="762000"/>
            <a:ext cx="8001000" cy="654050"/>
          </a:xfrm>
        </p:spPr>
        <p:txBody>
          <a:bodyPr/>
          <a:lstStyle>
            <a:lvl1pPr algn="ctr">
              <a:defRPr/>
            </a:lvl1pPr>
          </a:lstStyle>
          <a:p>
            <a:r>
              <a:rPr lang="en-US"/>
              <a:t>Click to edit Master title style</a:t>
            </a:r>
          </a:p>
        </p:txBody>
      </p:sp>
      <p:sp>
        <p:nvSpPr>
          <p:cNvPr id="11" name="Content Placeholder 10"/>
          <p:cNvSpPr>
            <a:spLocks noGrp="1"/>
          </p:cNvSpPr>
          <p:nvPr>
            <p:ph sz="quarter" idx="2"/>
          </p:nvPr>
        </p:nvSpPr>
        <p:spPr>
          <a:xfrm>
            <a:off x="733425"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648200"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977022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slideLayout" Target="../slideLayouts/slideLayout53.xml"/><Relationship Id="rId18" Type="http://schemas.openxmlformats.org/officeDocument/2006/relationships/slideLayout" Target="../slideLayouts/slideLayout58.xml"/><Relationship Id="rId26" Type="http://schemas.openxmlformats.org/officeDocument/2006/relationships/slideLayout" Target="../slideLayouts/slideLayout66.xml"/><Relationship Id="rId39" Type="http://schemas.openxmlformats.org/officeDocument/2006/relationships/slideLayout" Target="../slideLayouts/slideLayout79.xml"/><Relationship Id="rId3" Type="http://schemas.openxmlformats.org/officeDocument/2006/relationships/slideLayout" Target="../slideLayouts/slideLayout43.xml"/><Relationship Id="rId21" Type="http://schemas.openxmlformats.org/officeDocument/2006/relationships/slideLayout" Target="../slideLayouts/slideLayout61.xml"/><Relationship Id="rId34" Type="http://schemas.openxmlformats.org/officeDocument/2006/relationships/slideLayout" Target="../slideLayouts/slideLayout74.xml"/><Relationship Id="rId7" Type="http://schemas.openxmlformats.org/officeDocument/2006/relationships/slideLayout" Target="../slideLayouts/slideLayout47.xml"/><Relationship Id="rId12" Type="http://schemas.openxmlformats.org/officeDocument/2006/relationships/slideLayout" Target="../slideLayouts/slideLayout52.xml"/><Relationship Id="rId17" Type="http://schemas.openxmlformats.org/officeDocument/2006/relationships/slideLayout" Target="../slideLayouts/slideLayout57.xml"/><Relationship Id="rId25" Type="http://schemas.openxmlformats.org/officeDocument/2006/relationships/slideLayout" Target="../slideLayouts/slideLayout65.xml"/><Relationship Id="rId33" Type="http://schemas.openxmlformats.org/officeDocument/2006/relationships/slideLayout" Target="../slideLayouts/slideLayout73.xml"/><Relationship Id="rId38" Type="http://schemas.openxmlformats.org/officeDocument/2006/relationships/slideLayout" Target="../slideLayouts/slideLayout78.xml"/><Relationship Id="rId2" Type="http://schemas.openxmlformats.org/officeDocument/2006/relationships/slideLayout" Target="../slideLayouts/slideLayout42.xml"/><Relationship Id="rId16" Type="http://schemas.openxmlformats.org/officeDocument/2006/relationships/slideLayout" Target="../slideLayouts/slideLayout56.xml"/><Relationship Id="rId20" Type="http://schemas.openxmlformats.org/officeDocument/2006/relationships/slideLayout" Target="../slideLayouts/slideLayout60.xml"/><Relationship Id="rId29" Type="http://schemas.openxmlformats.org/officeDocument/2006/relationships/slideLayout" Target="../slideLayouts/slideLayout69.xml"/><Relationship Id="rId41" Type="http://schemas.openxmlformats.org/officeDocument/2006/relationships/theme" Target="../theme/theme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24" Type="http://schemas.openxmlformats.org/officeDocument/2006/relationships/slideLayout" Target="../slideLayouts/slideLayout64.xml"/><Relationship Id="rId32" Type="http://schemas.openxmlformats.org/officeDocument/2006/relationships/slideLayout" Target="../slideLayouts/slideLayout72.xml"/><Relationship Id="rId37" Type="http://schemas.openxmlformats.org/officeDocument/2006/relationships/slideLayout" Target="../slideLayouts/slideLayout77.xml"/><Relationship Id="rId40" Type="http://schemas.openxmlformats.org/officeDocument/2006/relationships/slideLayout" Target="../slideLayouts/slideLayout80.xml"/><Relationship Id="rId5" Type="http://schemas.openxmlformats.org/officeDocument/2006/relationships/slideLayout" Target="../slideLayouts/slideLayout45.xml"/><Relationship Id="rId15" Type="http://schemas.openxmlformats.org/officeDocument/2006/relationships/slideLayout" Target="../slideLayouts/slideLayout55.xml"/><Relationship Id="rId23" Type="http://schemas.openxmlformats.org/officeDocument/2006/relationships/slideLayout" Target="../slideLayouts/slideLayout63.xml"/><Relationship Id="rId28" Type="http://schemas.openxmlformats.org/officeDocument/2006/relationships/slideLayout" Target="../slideLayouts/slideLayout68.xml"/><Relationship Id="rId36" Type="http://schemas.openxmlformats.org/officeDocument/2006/relationships/slideLayout" Target="../slideLayouts/slideLayout76.xml"/><Relationship Id="rId10" Type="http://schemas.openxmlformats.org/officeDocument/2006/relationships/slideLayout" Target="../slideLayouts/slideLayout50.xml"/><Relationship Id="rId19" Type="http://schemas.openxmlformats.org/officeDocument/2006/relationships/slideLayout" Target="../slideLayouts/slideLayout59.xml"/><Relationship Id="rId31" Type="http://schemas.openxmlformats.org/officeDocument/2006/relationships/slideLayout" Target="../slideLayouts/slideLayout71.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slideLayout" Target="../slideLayouts/slideLayout54.xml"/><Relationship Id="rId22" Type="http://schemas.openxmlformats.org/officeDocument/2006/relationships/slideLayout" Target="../slideLayouts/slideLayout62.xml"/><Relationship Id="rId27" Type="http://schemas.openxmlformats.org/officeDocument/2006/relationships/slideLayout" Target="../slideLayouts/slideLayout67.xml"/><Relationship Id="rId30" Type="http://schemas.openxmlformats.org/officeDocument/2006/relationships/slideLayout" Target="../slideLayouts/slideLayout70.xml"/><Relationship Id="rId35"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14E7EC9-C575-4CE8-8B47-5DC53EDEF059}"/>
              </a:ext>
            </a:extLst>
          </p:cNvPr>
          <p:cNvSpPr>
            <a:spLocks noGrp="1"/>
          </p:cNvSpPr>
          <p:nvPr>
            <p:ph type="title"/>
          </p:nvPr>
        </p:nvSpPr>
        <p:spPr bwMode="auto">
          <a:xfrm>
            <a:off x="457200" y="763588"/>
            <a:ext cx="82296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852FAE3F-21A9-42BE-83E0-2F3F18B1DD5C}"/>
              </a:ext>
            </a:extLst>
          </p:cNvPr>
          <p:cNvSpPr>
            <a:spLocks noGrp="1"/>
          </p:cNvSpPr>
          <p:nvPr>
            <p:ph type="body" idx="1"/>
          </p:nvPr>
        </p:nvSpPr>
        <p:spPr bwMode="auto">
          <a:xfrm>
            <a:off x="457200" y="1863725"/>
            <a:ext cx="8229600" cy="426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TextBox 6">
            <a:extLst>
              <a:ext uri="{FF2B5EF4-FFF2-40B4-BE49-F238E27FC236}">
                <a16:creationId xmlns:a16="http://schemas.microsoft.com/office/drawing/2014/main" id="{FE545879-A6B8-49AC-8C25-35CA354F7570}"/>
              </a:ext>
            </a:extLst>
          </p:cNvPr>
          <p:cNvSpPr txBox="1"/>
          <p:nvPr/>
        </p:nvSpPr>
        <p:spPr>
          <a:xfrm>
            <a:off x="8428038" y="6389688"/>
            <a:ext cx="641350" cy="246062"/>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13 - </a:t>
            </a:r>
            <a:fld id="{696F12C7-52BE-4E6A-A6B1-1F1E4570D14E}"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10245" name="Rectangle 7">
            <a:extLst>
              <a:ext uri="{FF2B5EF4-FFF2-40B4-BE49-F238E27FC236}">
                <a16:creationId xmlns:a16="http://schemas.microsoft.com/office/drawing/2014/main" id="{40724091-B854-4959-A8B4-3C60C7E423A0}"/>
              </a:ext>
            </a:extLst>
          </p:cNvPr>
          <p:cNvSpPr>
            <a:spLocks noChangeArrowheads="1"/>
          </p:cNvSpPr>
          <p:nvPr userDrawn="1"/>
        </p:nvSpPr>
        <p:spPr bwMode="auto">
          <a:xfrm rot="16200000">
            <a:off x="-3238500" y="3314700"/>
            <a:ext cx="6858000" cy="228600"/>
          </a:xfrm>
          <a:prstGeom prst="rect">
            <a:avLst/>
          </a:prstGeom>
          <a:solidFill>
            <a:schemeClr val="tx2">
              <a:lumMod val="60000"/>
              <a:lumOff val="40000"/>
            </a:schemeClr>
          </a:solidFill>
          <a:ln w="28575" algn="ctr">
            <a:solidFill>
              <a:srgbClr val="445583"/>
            </a:solidFill>
            <a:miter lim="800000"/>
            <a:headEnd/>
            <a:tailEnd/>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lang="en-US" dirty="0">
              <a:solidFill>
                <a:srgbClr val="FFFFFF"/>
              </a:solidFill>
              <a:latin typeface="Palatino Linotype" panose="02040502050505030304" pitchFamily="18" charset="0"/>
              <a:cs typeface="Arial" panose="020B0604020202020204" pitchFamily="34" charset="0"/>
            </a:endParaRPr>
          </a:p>
        </p:txBody>
      </p:sp>
      <p:sp>
        <p:nvSpPr>
          <p:cNvPr id="2" name="Slide Number Placeholder 1">
            <a:extLst>
              <a:ext uri="{FF2B5EF4-FFF2-40B4-BE49-F238E27FC236}">
                <a16:creationId xmlns:a16="http://schemas.microsoft.com/office/drawing/2014/main" id="{32866214-B985-47BA-B72B-7F806EDF9DDE}"/>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44B9CA07-C9D4-44D6-98C2-B31E71F9D6EC}" type="slidenum">
              <a:rPr lang="en-US" altLang="en-US"/>
              <a:pPr>
                <a:defRPr/>
              </a:pPr>
              <a:t>‹#›</a:t>
            </a:fld>
            <a:endParaRPr lang="en-US" altLang="en-US" dirty="0"/>
          </a:p>
        </p:txBody>
      </p:sp>
      <p:sp>
        <p:nvSpPr>
          <p:cNvPr id="9" name="Text Box 54">
            <a:extLst>
              <a:ext uri="{FF2B5EF4-FFF2-40B4-BE49-F238E27FC236}">
                <a16:creationId xmlns:a16="http://schemas.microsoft.com/office/drawing/2014/main" id="{BD1E3B12-56DE-4A90-91F4-ED67FF243F75}"/>
              </a:ext>
            </a:extLst>
          </p:cNvPr>
          <p:cNvSpPr txBox="1">
            <a:spLocks noChangeArrowheads="1"/>
          </p:cNvSpPr>
          <p:nvPr userDrawn="1"/>
        </p:nvSpPr>
        <p:spPr bwMode="auto">
          <a:xfrm>
            <a:off x="457200" y="6559550"/>
            <a:ext cx="2057400" cy="197082"/>
          </a:xfrm>
          <a:prstGeom prst="rect">
            <a:avLst/>
          </a:prstGeom>
          <a:noFill/>
          <a:ln>
            <a:noFill/>
          </a:ln>
          <a:extLst/>
        </p:spPr>
        <p:txBody>
          <a:bodyPr wrap="square"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l">
              <a:lnSpc>
                <a:spcPct val="90000"/>
              </a:lnSpc>
              <a:defRPr/>
            </a:pPr>
            <a:r>
              <a:rPr lang="en-US" sz="900" i="0" dirty="0">
                <a:solidFill>
                  <a:schemeClr val="tx2">
                    <a:lumMod val="75000"/>
                  </a:schemeClr>
                </a:solidFill>
                <a:latin typeface="+mn-lt"/>
              </a:rPr>
              <a:t>©McGraw-Hill Education. </a:t>
            </a:r>
            <a:endParaRPr lang="en-US" altLang="en-US" sz="900" b="1" i="0" dirty="0">
              <a:solidFill>
                <a:schemeClr val="tx2">
                  <a:lumMod val="75000"/>
                </a:schemeClr>
              </a:solidFill>
              <a:latin typeface="+mn-lt"/>
            </a:endParaRPr>
          </a:p>
        </p:txBody>
      </p:sp>
    </p:spTree>
  </p:cSld>
  <p:clrMap bg1="lt1" tx1="dk1" bg2="lt2" tx2="dk2" accent1="accent1" accent2="accent2" accent3="accent3" accent4="accent4" accent5="accent5" accent6="accent6" hlink="hlink" folHlink="folHlink"/>
  <p:sldLayoutIdLst>
    <p:sldLayoutId id="2147485106" r:id="rId1"/>
    <p:sldLayoutId id="2147485107" r:id="rId2"/>
    <p:sldLayoutId id="2147485208" r:id="rId3"/>
    <p:sldLayoutId id="2147485108" r:id="rId4"/>
    <p:sldLayoutId id="2147485109" r:id="rId5"/>
    <p:sldLayoutId id="2147485110" r:id="rId6"/>
    <p:sldLayoutId id="2147485111" r:id="rId7"/>
    <p:sldLayoutId id="2147485112" r:id="rId8"/>
    <p:sldLayoutId id="2147485113" r:id="rId9"/>
    <p:sldLayoutId id="2147485114" r:id="rId10"/>
    <p:sldLayoutId id="2147485115" r:id="rId11"/>
    <p:sldLayoutId id="2147485116" r:id="rId12"/>
    <p:sldLayoutId id="2147485117" r:id="rId13"/>
    <p:sldLayoutId id="2147485118" r:id="rId14"/>
    <p:sldLayoutId id="2147485119" r:id="rId15"/>
    <p:sldLayoutId id="2147485121" r:id="rId16"/>
    <p:sldLayoutId id="2147485123" r:id="rId17"/>
    <p:sldLayoutId id="2147485124" r:id="rId18"/>
    <p:sldLayoutId id="2147485125" r:id="rId19"/>
    <p:sldLayoutId id="2147485128" r:id="rId20"/>
    <p:sldLayoutId id="2147485129" r:id="rId21"/>
    <p:sldLayoutId id="2147485130" r:id="rId22"/>
    <p:sldLayoutId id="2147485131" r:id="rId23"/>
    <p:sldLayoutId id="2147485132" r:id="rId24"/>
    <p:sldLayoutId id="2147485133" r:id="rId25"/>
    <p:sldLayoutId id="2147485134" r:id="rId26"/>
    <p:sldLayoutId id="2147485137" r:id="rId27"/>
    <p:sldLayoutId id="2147485138" r:id="rId28"/>
    <p:sldLayoutId id="2147485140" r:id="rId29"/>
    <p:sldLayoutId id="2147485143" r:id="rId30"/>
    <p:sldLayoutId id="2147485144" r:id="rId31"/>
    <p:sldLayoutId id="2147485145" r:id="rId32"/>
    <p:sldLayoutId id="2147485146" r:id="rId33"/>
    <p:sldLayoutId id="2147485148" r:id="rId34"/>
    <p:sldLayoutId id="2147485150" r:id="rId35"/>
    <p:sldLayoutId id="2147485151" r:id="rId36"/>
    <p:sldLayoutId id="2147485152" r:id="rId37"/>
    <p:sldLayoutId id="2147485105" r:id="rId38"/>
    <p:sldLayoutId id="2147485154" r:id="rId39"/>
    <p:sldLayoutId id="2147485155" r:id="rId40"/>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107" charset="0"/>
        </a:defRPr>
      </a:lvl2pPr>
      <a:lvl3pPr algn="ctr" rtl="0" eaLnBrk="0" fontAlgn="base" hangingPunct="0">
        <a:spcBef>
          <a:spcPct val="0"/>
        </a:spcBef>
        <a:spcAft>
          <a:spcPct val="0"/>
        </a:spcAft>
        <a:defRPr sz="4400">
          <a:solidFill>
            <a:schemeClr val="tx1"/>
          </a:solidFill>
          <a:latin typeface="Calibri" pitchFamily="-107" charset="0"/>
        </a:defRPr>
      </a:lvl3pPr>
      <a:lvl4pPr algn="ctr" rtl="0" eaLnBrk="0" fontAlgn="base" hangingPunct="0">
        <a:spcBef>
          <a:spcPct val="0"/>
        </a:spcBef>
        <a:spcAft>
          <a:spcPct val="0"/>
        </a:spcAft>
        <a:defRPr sz="4400">
          <a:solidFill>
            <a:schemeClr val="tx1"/>
          </a:solidFill>
          <a:latin typeface="Calibri" pitchFamily="-107" charset="0"/>
        </a:defRPr>
      </a:lvl4pPr>
      <a:lvl5pPr algn="ctr" rtl="0" eaLnBrk="0" fontAlgn="base" hangingPunct="0">
        <a:spcBef>
          <a:spcPct val="0"/>
        </a:spcBef>
        <a:spcAft>
          <a:spcPct val="0"/>
        </a:spcAft>
        <a:defRPr sz="4400">
          <a:solidFill>
            <a:schemeClr val="tx1"/>
          </a:solidFill>
          <a:latin typeface="Calibri" pitchFamily="-107" charset="0"/>
        </a:defRPr>
      </a:lvl5pPr>
      <a:lvl6pPr marL="457200" algn="ctr" rtl="0" eaLnBrk="1" fontAlgn="base" hangingPunct="1">
        <a:spcBef>
          <a:spcPct val="0"/>
        </a:spcBef>
        <a:spcAft>
          <a:spcPct val="0"/>
        </a:spcAft>
        <a:defRPr sz="4400">
          <a:solidFill>
            <a:schemeClr val="tx1"/>
          </a:solidFill>
          <a:latin typeface="Calibri" pitchFamily="-107" charset="0"/>
        </a:defRPr>
      </a:lvl6pPr>
      <a:lvl7pPr marL="914400" algn="ctr" rtl="0" eaLnBrk="1" fontAlgn="base" hangingPunct="1">
        <a:spcBef>
          <a:spcPct val="0"/>
        </a:spcBef>
        <a:spcAft>
          <a:spcPct val="0"/>
        </a:spcAft>
        <a:defRPr sz="4400">
          <a:solidFill>
            <a:schemeClr val="tx1"/>
          </a:solidFill>
          <a:latin typeface="Calibri" pitchFamily="-107" charset="0"/>
        </a:defRPr>
      </a:lvl7pPr>
      <a:lvl8pPr marL="1371600" algn="ctr" rtl="0" eaLnBrk="1" fontAlgn="base" hangingPunct="1">
        <a:spcBef>
          <a:spcPct val="0"/>
        </a:spcBef>
        <a:spcAft>
          <a:spcPct val="0"/>
        </a:spcAft>
        <a:defRPr sz="4400">
          <a:solidFill>
            <a:schemeClr val="tx1"/>
          </a:solidFill>
          <a:latin typeface="Calibri" pitchFamily="-107" charset="0"/>
        </a:defRPr>
      </a:lvl8pPr>
      <a:lvl9pPr marL="1828800" algn="ctr" rtl="0" eaLnBrk="1" fontAlgn="base" hangingPunct="1">
        <a:spcBef>
          <a:spcPct val="0"/>
        </a:spcBef>
        <a:spcAft>
          <a:spcPct val="0"/>
        </a:spcAft>
        <a:defRPr sz="4400">
          <a:solidFill>
            <a:schemeClr val="tx1"/>
          </a:solidFill>
          <a:latin typeface="Calibri" pitchFamily="-107"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14E7EC9-C575-4CE8-8B47-5DC53EDEF059}"/>
              </a:ext>
            </a:extLst>
          </p:cNvPr>
          <p:cNvSpPr>
            <a:spLocks noGrp="1"/>
          </p:cNvSpPr>
          <p:nvPr>
            <p:ph type="title"/>
          </p:nvPr>
        </p:nvSpPr>
        <p:spPr bwMode="auto">
          <a:xfrm>
            <a:off x="457200" y="763588"/>
            <a:ext cx="82296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852FAE3F-21A9-42BE-83E0-2F3F18B1DD5C}"/>
              </a:ext>
            </a:extLst>
          </p:cNvPr>
          <p:cNvSpPr>
            <a:spLocks noGrp="1"/>
          </p:cNvSpPr>
          <p:nvPr>
            <p:ph type="body" idx="1"/>
          </p:nvPr>
        </p:nvSpPr>
        <p:spPr bwMode="auto">
          <a:xfrm>
            <a:off x="457200" y="1863725"/>
            <a:ext cx="8229600" cy="426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TextBox 6">
            <a:extLst>
              <a:ext uri="{FF2B5EF4-FFF2-40B4-BE49-F238E27FC236}">
                <a16:creationId xmlns:a16="http://schemas.microsoft.com/office/drawing/2014/main" id="{FE545879-A6B8-49AC-8C25-35CA354F7570}"/>
              </a:ext>
            </a:extLst>
          </p:cNvPr>
          <p:cNvSpPr txBox="1"/>
          <p:nvPr/>
        </p:nvSpPr>
        <p:spPr>
          <a:xfrm>
            <a:off x="8428038" y="6389688"/>
            <a:ext cx="641350" cy="246062"/>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13 - </a:t>
            </a:r>
            <a:fld id="{696F12C7-52BE-4E6A-A6B1-1F1E4570D14E}"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10245" name="Rectangle 7">
            <a:extLst>
              <a:ext uri="{FF2B5EF4-FFF2-40B4-BE49-F238E27FC236}">
                <a16:creationId xmlns:a16="http://schemas.microsoft.com/office/drawing/2014/main" id="{40724091-B854-4959-A8B4-3C60C7E423A0}"/>
              </a:ext>
            </a:extLst>
          </p:cNvPr>
          <p:cNvSpPr>
            <a:spLocks noChangeArrowheads="1"/>
          </p:cNvSpPr>
          <p:nvPr userDrawn="1"/>
        </p:nvSpPr>
        <p:spPr bwMode="auto">
          <a:xfrm rot="16200000">
            <a:off x="-3238500" y="3314700"/>
            <a:ext cx="6858000" cy="228600"/>
          </a:xfrm>
          <a:prstGeom prst="rect">
            <a:avLst/>
          </a:prstGeom>
          <a:solidFill>
            <a:schemeClr val="tx2">
              <a:lumMod val="60000"/>
              <a:lumOff val="40000"/>
            </a:schemeClr>
          </a:solidFill>
          <a:ln w="28575" algn="ctr">
            <a:solidFill>
              <a:srgbClr val="445583"/>
            </a:solidFill>
            <a:miter lim="800000"/>
            <a:headEnd/>
            <a:tailEnd/>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lang="en-US" dirty="0">
              <a:solidFill>
                <a:srgbClr val="FFFFFF"/>
              </a:solidFill>
              <a:latin typeface="Palatino Linotype" panose="02040502050505030304" pitchFamily="18" charset="0"/>
              <a:cs typeface="Arial" panose="020B0604020202020204" pitchFamily="34" charset="0"/>
            </a:endParaRPr>
          </a:p>
        </p:txBody>
      </p:sp>
      <p:sp>
        <p:nvSpPr>
          <p:cNvPr id="2" name="Slide Number Placeholder 1">
            <a:extLst>
              <a:ext uri="{FF2B5EF4-FFF2-40B4-BE49-F238E27FC236}">
                <a16:creationId xmlns:a16="http://schemas.microsoft.com/office/drawing/2014/main" id="{32866214-B985-47BA-B72B-7F806EDF9DDE}"/>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44B9CA07-C9D4-44D6-98C2-B31E71F9D6EC}" type="slidenum">
              <a:rPr lang="en-US" altLang="en-US"/>
              <a:pPr>
                <a:defRPr/>
              </a:pPr>
              <a:t>‹#›</a:t>
            </a:fld>
            <a:endParaRPr lang="en-US" altLang="en-US" dirty="0"/>
          </a:p>
        </p:txBody>
      </p:sp>
    </p:spTree>
    <p:extLst>
      <p:ext uri="{BB962C8B-B14F-4D97-AF65-F5344CB8AC3E}">
        <p14:creationId xmlns:p14="http://schemas.microsoft.com/office/powerpoint/2010/main" val="1616059480"/>
      </p:ext>
    </p:extLst>
  </p:cSld>
  <p:clrMap bg1="lt1" tx1="dk1" bg2="lt2" tx2="dk2" accent1="accent1" accent2="accent2" accent3="accent3" accent4="accent4" accent5="accent5" accent6="accent6" hlink="hlink" folHlink="folHlink"/>
  <p:sldLayoutIdLst>
    <p:sldLayoutId id="2147485157" r:id="rId1"/>
    <p:sldLayoutId id="2147485209" r:id="rId2"/>
    <p:sldLayoutId id="2147485158" r:id="rId3"/>
    <p:sldLayoutId id="2147485159" r:id="rId4"/>
    <p:sldLayoutId id="2147485160" r:id="rId5"/>
    <p:sldLayoutId id="2147485161" r:id="rId6"/>
    <p:sldLayoutId id="2147485162" r:id="rId7"/>
    <p:sldLayoutId id="2147485163" r:id="rId8"/>
    <p:sldLayoutId id="2147485164" r:id="rId9"/>
    <p:sldLayoutId id="2147485165" r:id="rId10"/>
    <p:sldLayoutId id="2147485166" r:id="rId11"/>
    <p:sldLayoutId id="2147485167" r:id="rId12"/>
    <p:sldLayoutId id="2147485168" r:id="rId13"/>
    <p:sldLayoutId id="2147485169" r:id="rId14"/>
    <p:sldLayoutId id="2147485170" r:id="rId15"/>
    <p:sldLayoutId id="2147485172" r:id="rId16"/>
    <p:sldLayoutId id="2147485174" r:id="rId17"/>
    <p:sldLayoutId id="2147485175" r:id="rId18"/>
    <p:sldLayoutId id="2147485176" r:id="rId19"/>
    <p:sldLayoutId id="2147485179" r:id="rId20"/>
    <p:sldLayoutId id="2147485180" r:id="rId21"/>
    <p:sldLayoutId id="2147485181" r:id="rId22"/>
    <p:sldLayoutId id="2147485182" r:id="rId23"/>
    <p:sldLayoutId id="2147485183" r:id="rId24"/>
    <p:sldLayoutId id="2147485184" r:id="rId25"/>
    <p:sldLayoutId id="2147485185" r:id="rId26"/>
    <p:sldLayoutId id="2147485188" r:id="rId27"/>
    <p:sldLayoutId id="2147485189" r:id="rId28"/>
    <p:sldLayoutId id="2147485191" r:id="rId29"/>
    <p:sldLayoutId id="2147485194" r:id="rId30"/>
    <p:sldLayoutId id="2147485195" r:id="rId31"/>
    <p:sldLayoutId id="2147485196" r:id="rId32"/>
    <p:sldLayoutId id="2147485197" r:id="rId33"/>
    <p:sldLayoutId id="2147485199" r:id="rId34"/>
    <p:sldLayoutId id="2147485201" r:id="rId35"/>
    <p:sldLayoutId id="2147485202" r:id="rId36"/>
    <p:sldLayoutId id="2147485203" r:id="rId37"/>
    <p:sldLayoutId id="2147485204" r:id="rId38"/>
    <p:sldLayoutId id="2147485206" r:id="rId39"/>
    <p:sldLayoutId id="2147485207" r:id="rId40"/>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107" charset="0"/>
        </a:defRPr>
      </a:lvl2pPr>
      <a:lvl3pPr algn="ctr" rtl="0" eaLnBrk="0" fontAlgn="base" hangingPunct="0">
        <a:spcBef>
          <a:spcPct val="0"/>
        </a:spcBef>
        <a:spcAft>
          <a:spcPct val="0"/>
        </a:spcAft>
        <a:defRPr sz="4400">
          <a:solidFill>
            <a:schemeClr val="tx1"/>
          </a:solidFill>
          <a:latin typeface="Calibri" pitchFamily="-107" charset="0"/>
        </a:defRPr>
      </a:lvl3pPr>
      <a:lvl4pPr algn="ctr" rtl="0" eaLnBrk="0" fontAlgn="base" hangingPunct="0">
        <a:spcBef>
          <a:spcPct val="0"/>
        </a:spcBef>
        <a:spcAft>
          <a:spcPct val="0"/>
        </a:spcAft>
        <a:defRPr sz="4400">
          <a:solidFill>
            <a:schemeClr val="tx1"/>
          </a:solidFill>
          <a:latin typeface="Calibri" pitchFamily="-107" charset="0"/>
        </a:defRPr>
      </a:lvl4pPr>
      <a:lvl5pPr algn="ctr" rtl="0" eaLnBrk="0" fontAlgn="base" hangingPunct="0">
        <a:spcBef>
          <a:spcPct val="0"/>
        </a:spcBef>
        <a:spcAft>
          <a:spcPct val="0"/>
        </a:spcAft>
        <a:defRPr sz="4400">
          <a:solidFill>
            <a:schemeClr val="tx1"/>
          </a:solidFill>
          <a:latin typeface="Calibri" pitchFamily="-107" charset="0"/>
        </a:defRPr>
      </a:lvl5pPr>
      <a:lvl6pPr marL="457200" algn="ctr" rtl="0" eaLnBrk="1" fontAlgn="base" hangingPunct="1">
        <a:spcBef>
          <a:spcPct val="0"/>
        </a:spcBef>
        <a:spcAft>
          <a:spcPct val="0"/>
        </a:spcAft>
        <a:defRPr sz="4400">
          <a:solidFill>
            <a:schemeClr val="tx1"/>
          </a:solidFill>
          <a:latin typeface="Calibri" pitchFamily="-107" charset="0"/>
        </a:defRPr>
      </a:lvl6pPr>
      <a:lvl7pPr marL="914400" algn="ctr" rtl="0" eaLnBrk="1" fontAlgn="base" hangingPunct="1">
        <a:spcBef>
          <a:spcPct val="0"/>
        </a:spcBef>
        <a:spcAft>
          <a:spcPct val="0"/>
        </a:spcAft>
        <a:defRPr sz="4400">
          <a:solidFill>
            <a:schemeClr val="tx1"/>
          </a:solidFill>
          <a:latin typeface="Calibri" pitchFamily="-107" charset="0"/>
        </a:defRPr>
      </a:lvl7pPr>
      <a:lvl8pPr marL="1371600" algn="ctr" rtl="0" eaLnBrk="1" fontAlgn="base" hangingPunct="1">
        <a:spcBef>
          <a:spcPct val="0"/>
        </a:spcBef>
        <a:spcAft>
          <a:spcPct val="0"/>
        </a:spcAft>
        <a:defRPr sz="4400">
          <a:solidFill>
            <a:schemeClr val="tx1"/>
          </a:solidFill>
          <a:latin typeface="Calibri" pitchFamily="-107" charset="0"/>
        </a:defRPr>
      </a:lvl8pPr>
      <a:lvl9pPr marL="1828800" algn="ctr" rtl="0" eaLnBrk="1" fontAlgn="base" hangingPunct="1">
        <a:spcBef>
          <a:spcPct val="0"/>
        </a:spcBef>
        <a:spcAft>
          <a:spcPct val="0"/>
        </a:spcAft>
        <a:defRPr sz="4400">
          <a:solidFill>
            <a:schemeClr val="tx1"/>
          </a:solidFill>
          <a:latin typeface="Calibri" pitchFamily="-107"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slide" Target="slide49.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slide" Target="slide50.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slide" Target="slide5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slide" Target="slide5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slide" Target="slide5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13.wmf"/><Relationship Id="rId4" Type="http://schemas.openxmlformats.org/officeDocument/2006/relationships/oleObject" Target="../embeddings/oleObject1.bin"/></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14.wmf"/><Relationship Id="rId4" Type="http://schemas.openxmlformats.org/officeDocument/2006/relationships/oleObject" Target="../embeddings/oleObject2.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2.xml"/></Relationships>
</file>

<file path=ppt/slides/_rels/slide20.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slide" Target="slide5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slide" Target="slide56.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slide" Target="slide5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slide" Target="slide58.xml"/></Relationships>
</file>

<file path=ppt/slides/_rels/slide28.xml.rels><?xml version="1.0" encoding="UTF-8" standalone="yes"?>
<Relationships xmlns="http://schemas.openxmlformats.org/package/2006/relationships"><Relationship Id="rId3" Type="http://schemas.openxmlformats.org/officeDocument/2006/relationships/image" Target="../media/image20.tmp"/><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slide" Target="slide5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7" Type="http://schemas.openxmlformats.org/officeDocument/2006/relationships/slide" Target="slide60.xml"/><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image" Target="../media/image22.wmf"/><Relationship Id="rId5" Type="http://schemas.openxmlformats.org/officeDocument/2006/relationships/oleObject" Target="../embeddings/oleObject3.bin"/><Relationship Id="rId4" Type="http://schemas.openxmlformats.org/officeDocument/2006/relationships/image" Target="../media/image23.jpg"/></Relationships>
</file>

<file path=ppt/slides/_rels/slide3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slide" Target="slide61.xml"/></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slide" Target="slide6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7" Type="http://schemas.openxmlformats.org/officeDocument/2006/relationships/image" Target="../media/image27.wmf"/><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oleObject" Target="../embeddings/oleObject5.bin"/><Relationship Id="rId5" Type="http://schemas.openxmlformats.org/officeDocument/2006/relationships/image" Target="../media/image26.wmf"/><Relationship Id="rId4" Type="http://schemas.openxmlformats.org/officeDocument/2006/relationships/oleObject" Target="../embeddings/oleObject4.bin"/></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slide" Target="slide44.xml"/></Relationships>
</file>

<file path=ppt/slides/_rels/slide40.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slide" Target="slide45.xml"/></Relationships>
</file>

<file path=ppt/slides/_rels/slide50.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slide" Target="slide46.xml"/></Relationships>
</file>

<file path=ppt/slides/_rels/slide60.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slide" Target="slide4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slide" Target="slide4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idx="4294967295"/>
          </p:nvPr>
        </p:nvSpPr>
        <p:spPr/>
        <p:txBody>
          <a:bodyPr/>
          <a:lstStyle/>
          <a:p>
            <a:r>
              <a:rPr lang="en-IN" dirty="0"/>
              <a:t> </a:t>
            </a:r>
          </a:p>
        </p:txBody>
      </p:sp>
      <p:pic>
        <p:nvPicPr>
          <p:cNvPr id="6" name="Picture 5" descr="Book cover image.">
            <a:extLst>
              <a:ext uri="{FF2B5EF4-FFF2-40B4-BE49-F238E27FC236}">
                <a16:creationId xmlns:a16="http://schemas.microsoft.com/office/drawing/2014/main" id="{D1B6A90D-CFAB-4F98-A90C-2A60F21D4BB0}"/>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2286000" y="285750"/>
            <a:ext cx="4958390" cy="6414408"/>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6492"/>
            <a:ext cx="8458200" cy="718967"/>
          </a:xfrm>
        </p:spPr>
        <p:txBody>
          <a:bodyPr/>
          <a:lstStyle/>
          <a:p>
            <a:r>
              <a:rPr lang="en-US" altLang="en-US" dirty="0"/>
              <a:t>Product Costs</a:t>
            </a:r>
            <a:endParaRPr lang="en-IN" sz="1000" dirty="0"/>
          </a:p>
        </p:txBody>
      </p:sp>
      <p:sp>
        <p:nvSpPr>
          <p:cNvPr id="3" name="Content Placeholder 2"/>
          <p:cNvSpPr>
            <a:spLocks noGrp="1"/>
          </p:cNvSpPr>
          <p:nvPr>
            <p:ph idx="1"/>
          </p:nvPr>
        </p:nvSpPr>
        <p:spPr>
          <a:xfrm>
            <a:off x="457200" y="1481137"/>
            <a:ext cx="8229600" cy="1185863"/>
          </a:xfrm>
        </p:spPr>
        <p:txBody>
          <a:bodyPr/>
          <a:lstStyle/>
          <a:p>
            <a:pPr marL="0" indent="0">
              <a:buNone/>
            </a:pPr>
            <a:r>
              <a:rPr lang="en-US" sz="2400" dirty="0"/>
              <a:t>Product costing for a manufacturing firm is more complex than for a merchandising firm because making a product is more complex than buying an already finished product.</a:t>
            </a:r>
          </a:p>
        </p:txBody>
      </p:sp>
      <p:sp>
        <p:nvSpPr>
          <p:cNvPr id="4" name="Content Placeholder 3"/>
          <p:cNvSpPr>
            <a:spLocks noGrp="1"/>
          </p:cNvSpPr>
          <p:nvPr>
            <p:ph idx="13"/>
          </p:nvPr>
        </p:nvSpPr>
        <p:spPr>
          <a:xfrm>
            <a:off x="457200" y="2776537"/>
            <a:ext cx="8229600" cy="3090863"/>
          </a:xfrm>
        </p:spPr>
        <p:txBody>
          <a:bodyPr/>
          <a:lstStyle/>
          <a:p>
            <a:pPr marL="0" indent="0">
              <a:buNone/>
              <a:defRPr/>
            </a:pPr>
            <a:r>
              <a:rPr lang="en-US" sz="2400" dirty="0"/>
              <a:t>The cost of the product is recorded and reported as an asset (inventory) until the product is sold, at which point the cost is transferred to the income statement (cost of goods sold) as an expense to be matched with the revenue that resulted from the sale.</a:t>
            </a:r>
          </a:p>
          <a:p>
            <a:pPr marL="0" indent="0">
              <a:buNone/>
              <a:defRPr/>
            </a:pPr>
            <a:r>
              <a:rPr lang="en-US" sz="2400" dirty="0"/>
              <a:t>The cost associated with each of the manufacturing inputs is classified as raw materials, direct labor, or manufacturing overhead.</a:t>
            </a:r>
          </a:p>
        </p:txBody>
      </p:sp>
      <p:sp>
        <p:nvSpPr>
          <p:cNvPr id="8" name="Content Placeholder 7"/>
          <p:cNvSpPr>
            <a:spLocks noGrp="1"/>
          </p:cNvSpPr>
          <p:nvPr>
            <p:ph idx="16"/>
          </p:nvPr>
        </p:nvSpPr>
        <p:spPr>
          <a:xfrm>
            <a:off x="457200" y="6178619"/>
            <a:ext cx="6781800" cy="368163"/>
          </a:xfrm>
        </p:spPr>
        <p:txBody>
          <a:bodyPr/>
          <a:lstStyle/>
          <a:p>
            <a:pPr marL="0" indent="0">
              <a:buNone/>
              <a:defRPr/>
            </a:pPr>
            <a:r>
              <a:rPr lang="en-US" altLang="en-US" sz="1100" b="1" dirty="0"/>
              <a:t>Learning Objective 13-4: Distinguish between product costs and period costs and identify the three components of product cost.</a:t>
            </a:r>
          </a:p>
        </p:txBody>
      </p:sp>
    </p:spTree>
    <p:extLst>
      <p:ext uri="{BB962C8B-B14F-4D97-AF65-F5344CB8AC3E}">
        <p14:creationId xmlns:p14="http://schemas.microsoft.com/office/powerpoint/2010/main" val="12441888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Product Costs of Making a Car</a:t>
            </a:r>
            <a:endParaRPr lang="en-IN" sz="1000" dirty="0"/>
          </a:p>
        </p:txBody>
      </p:sp>
      <p:sp>
        <p:nvSpPr>
          <p:cNvPr id="12" name="Content Placeholder 11"/>
          <p:cNvSpPr>
            <a:spLocks noGrp="1"/>
          </p:cNvSpPr>
          <p:nvPr>
            <p:ph idx="1"/>
          </p:nvPr>
        </p:nvSpPr>
        <p:spPr/>
        <p:txBody>
          <a:bodyPr/>
          <a:lstStyle/>
          <a:p>
            <a:pPr marL="0" indent="0">
              <a:buNone/>
            </a:pPr>
            <a:r>
              <a:rPr lang="en-US" sz="2200" b="1" i="1" dirty="0">
                <a:solidFill>
                  <a:srgbClr val="000000"/>
                </a:solidFill>
                <a:effectLst>
                  <a:outerShdw blurRad="38100" dist="38100" dir="2700000" algn="tl">
                    <a:srgbClr val="FFFFFF"/>
                  </a:outerShdw>
                </a:effectLst>
                <a:ea typeface="ＭＳ Ｐゴシック" pitchFamily="34" charset="-128"/>
              </a:rPr>
              <a:t>Raw materials </a:t>
            </a:r>
            <a:r>
              <a:rPr lang="en-US" sz="2200" dirty="0">
                <a:solidFill>
                  <a:srgbClr val="000000"/>
                </a:solidFill>
                <a:effectLst>
                  <a:outerShdw blurRad="38100" dist="38100" dir="2700000" algn="tl">
                    <a:srgbClr val="FFFFFF"/>
                  </a:outerShdw>
                </a:effectLst>
                <a:ea typeface="ＭＳ Ｐゴシック" pitchFamily="34" charset="-128"/>
              </a:rPr>
              <a:t>are the ingredients of the product.</a:t>
            </a:r>
            <a:endParaRPr lang="en-US" sz="2200" dirty="0"/>
          </a:p>
          <a:p>
            <a:pPr marL="0" indent="0">
              <a:buNone/>
            </a:pPr>
            <a:r>
              <a:rPr lang="en-US" sz="2200" dirty="0">
                <a:solidFill>
                  <a:schemeClr val="tx2">
                    <a:lumMod val="50000"/>
                  </a:schemeClr>
                </a:solidFill>
              </a:rPr>
              <a:t>Example: </a:t>
            </a:r>
            <a:r>
              <a:rPr lang="en-IN" sz="2200" dirty="0">
                <a:solidFill>
                  <a:schemeClr val="tx2">
                    <a:lumMod val="50000"/>
                  </a:schemeClr>
                </a:solidFill>
              </a:rPr>
              <a:t>Corn is the raw material of a corn processor.</a:t>
            </a:r>
            <a:endParaRPr lang="en-US" sz="2200" dirty="0">
              <a:solidFill>
                <a:schemeClr val="tx2">
                  <a:lumMod val="50000"/>
                </a:schemeClr>
              </a:solidFill>
            </a:endParaRPr>
          </a:p>
        </p:txBody>
      </p:sp>
      <p:sp>
        <p:nvSpPr>
          <p:cNvPr id="7" name="Content Placeholder 6"/>
          <p:cNvSpPr>
            <a:spLocks noGrp="1"/>
          </p:cNvSpPr>
          <p:nvPr>
            <p:ph idx="13"/>
          </p:nvPr>
        </p:nvSpPr>
        <p:spPr>
          <a:xfrm>
            <a:off x="457200" y="2471737"/>
            <a:ext cx="8229600" cy="1262063"/>
          </a:xfrm>
        </p:spPr>
        <p:txBody>
          <a:bodyPr/>
          <a:lstStyle/>
          <a:p>
            <a:pPr marL="0" indent="0">
              <a:buNone/>
            </a:pPr>
            <a:r>
              <a:rPr lang="en-US" sz="2200" b="1" i="1" dirty="0">
                <a:solidFill>
                  <a:srgbClr val="000000"/>
                </a:solidFill>
              </a:rPr>
              <a:t>Direct labor </a:t>
            </a:r>
            <a:r>
              <a:rPr lang="en-US" sz="2200" dirty="0">
                <a:solidFill>
                  <a:srgbClr val="000000"/>
                </a:solidFill>
                <a:effectLst>
                  <a:outerShdw blurRad="38100" dist="38100" dir="2700000" algn="tl">
                    <a:srgbClr val="FFFFFF"/>
                  </a:outerShdw>
                </a:effectLst>
              </a:rPr>
              <a:t>is the effort provided by workers who are directly involved with the manufacture of the product.</a:t>
            </a:r>
          </a:p>
          <a:p>
            <a:pPr marL="0" indent="0">
              <a:buNone/>
            </a:pPr>
            <a:r>
              <a:rPr lang="en-US" sz="2200" dirty="0">
                <a:solidFill>
                  <a:schemeClr val="tx2">
                    <a:lumMod val="50000"/>
                  </a:schemeClr>
                </a:solidFill>
              </a:rPr>
              <a:t>Example: </a:t>
            </a:r>
            <a:r>
              <a:rPr lang="en-IN" sz="2200" dirty="0">
                <a:solidFill>
                  <a:schemeClr val="tx2">
                    <a:lumMod val="50000"/>
                  </a:schemeClr>
                </a:solidFill>
              </a:rPr>
              <a:t>Workers who perform machine operations on raw materials</a:t>
            </a:r>
            <a:endParaRPr lang="en-US" sz="2200" dirty="0">
              <a:solidFill>
                <a:schemeClr val="tx2">
                  <a:lumMod val="50000"/>
                </a:schemeClr>
              </a:solidFill>
            </a:endParaRPr>
          </a:p>
        </p:txBody>
      </p:sp>
      <p:sp>
        <p:nvSpPr>
          <p:cNvPr id="9" name="Content Placeholder 8"/>
          <p:cNvSpPr>
            <a:spLocks noGrp="1"/>
          </p:cNvSpPr>
          <p:nvPr>
            <p:ph idx="14"/>
          </p:nvPr>
        </p:nvSpPr>
        <p:spPr>
          <a:xfrm>
            <a:off x="457200" y="3919537"/>
            <a:ext cx="8229600" cy="1466022"/>
          </a:xfrm>
        </p:spPr>
        <p:txBody>
          <a:bodyPr/>
          <a:lstStyle/>
          <a:p>
            <a:pPr marL="0" indent="0">
              <a:buNone/>
            </a:pPr>
            <a:r>
              <a:rPr lang="en-US" sz="2200" b="1" i="1" dirty="0">
                <a:solidFill>
                  <a:srgbClr val="000000"/>
                </a:solidFill>
                <a:effectLst>
                  <a:outerShdw blurRad="38100" dist="38100" dir="2700000" algn="tl">
                    <a:srgbClr val="FFFFFF"/>
                  </a:outerShdw>
                </a:effectLst>
              </a:rPr>
              <a:t>Manufacturing overhead </a:t>
            </a:r>
            <a:r>
              <a:rPr lang="en-US" sz="2200" dirty="0">
                <a:solidFill>
                  <a:srgbClr val="000000"/>
                </a:solidFill>
                <a:effectLst>
                  <a:outerShdw blurRad="38100" dist="38100" dir="2700000" algn="tl">
                    <a:srgbClr val="FFFFFF"/>
                  </a:outerShdw>
                </a:effectLst>
              </a:rPr>
              <a:t>includes all manufacturing costs except those for raw materials and direct labor.</a:t>
            </a:r>
          </a:p>
          <a:p>
            <a:pPr marL="0" indent="0">
              <a:buNone/>
            </a:pPr>
            <a:r>
              <a:rPr lang="en-US" sz="2200" dirty="0">
                <a:solidFill>
                  <a:schemeClr val="tx2">
                    <a:lumMod val="50000"/>
                  </a:schemeClr>
                </a:solidFill>
              </a:rPr>
              <a:t>Examples: Factory utilities, indirect materials f</a:t>
            </a:r>
            <a:r>
              <a:rPr lang="en-IN" sz="2200" dirty="0">
                <a:solidFill>
                  <a:schemeClr val="tx2">
                    <a:lumMod val="50000"/>
                  </a:schemeClr>
                </a:solidFill>
              </a:rPr>
              <a:t>or the product, and maintenance and housekeeping costs</a:t>
            </a:r>
            <a:endParaRPr lang="en-US" sz="2200" dirty="0">
              <a:solidFill>
                <a:schemeClr val="tx2">
                  <a:lumMod val="50000"/>
                </a:schemeClr>
              </a:solidFill>
            </a:endParaRPr>
          </a:p>
        </p:txBody>
      </p:sp>
      <p:sp>
        <p:nvSpPr>
          <p:cNvPr id="13" name="Content Placeholder 7"/>
          <p:cNvSpPr>
            <a:spLocks noGrp="1"/>
          </p:cNvSpPr>
          <p:nvPr>
            <p:ph idx="16"/>
          </p:nvPr>
        </p:nvSpPr>
        <p:spPr>
          <a:xfrm>
            <a:off x="457200" y="6178619"/>
            <a:ext cx="6781800" cy="368163"/>
          </a:xfrm>
        </p:spPr>
        <p:txBody>
          <a:bodyPr/>
          <a:lstStyle/>
          <a:p>
            <a:pPr marL="0" indent="0">
              <a:buNone/>
              <a:defRPr/>
            </a:pPr>
            <a:r>
              <a:rPr lang="en-US" altLang="en-US" sz="1100" b="1" dirty="0"/>
              <a:t>Learning Objective 13-4: Distinguish between product costs and period costs and identify the three components of product cost.</a:t>
            </a:r>
          </a:p>
        </p:txBody>
      </p:sp>
    </p:spTree>
    <p:extLst>
      <p:ext uri="{BB962C8B-B14F-4D97-AF65-F5344CB8AC3E}">
        <p14:creationId xmlns:p14="http://schemas.microsoft.com/office/powerpoint/2010/main" val="31630880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9655"/>
            <a:ext cx="8458200" cy="1052640"/>
          </a:xfrm>
        </p:spPr>
        <p:txBody>
          <a:bodyPr/>
          <a:lstStyle/>
          <a:p>
            <a:r>
              <a:rPr lang="en-IN" altLang="en-US" sz="4000" dirty="0">
                <a:ea typeface="ＭＳ Ｐゴシック" panose="020B0600070205080204" pitchFamily="34" charset="-128"/>
              </a:rPr>
              <a:t>Product Costs Viewed as Transactions in the Horizontal Model</a:t>
            </a:r>
            <a:endParaRPr lang="en-IN" sz="4000" dirty="0"/>
          </a:p>
        </p:txBody>
      </p:sp>
      <p:pic>
        <p:nvPicPr>
          <p:cNvPr id="10" name="Picture 9" descr="Accounting for product and period costs, both as transactions in the horizontal model and as a flow of costs.&#10;">
            <a:extLst>
              <a:ext uri="{FF2B5EF4-FFF2-40B4-BE49-F238E27FC236}">
                <a16:creationId xmlns:a16="http://schemas.microsoft.com/office/drawing/2014/main" id="{57861F3F-6F70-4951-ACC1-770214AD87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0600" y="1722587"/>
            <a:ext cx="7162800" cy="3840013"/>
          </a:xfrm>
          <a:prstGeom prst="rect">
            <a:avLst/>
          </a:prstGeom>
        </p:spPr>
      </p:pic>
      <p:sp>
        <p:nvSpPr>
          <p:cNvPr id="8" name="Content Placeholder 7"/>
          <p:cNvSpPr>
            <a:spLocks noGrp="1"/>
          </p:cNvSpPr>
          <p:nvPr>
            <p:ph idx="16"/>
          </p:nvPr>
        </p:nvSpPr>
        <p:spPr>
          <a:xfrm>
            <a:off x="457200" y="6178619"/>
            <a:ext cx="6781800" cy="368163"/>
          </a:xfrm>
        </p:spPr>
        <p:txBody>
          <a:bodyPr/>
          <a:lstStyle/>
          <a:p>
            <a:pPr marL="0" indent="0">
              <a:buNone/>
              <a:defRPr/>
            </a:pPr>
            <a:r>
              <a:rPr lang="en-US" altLang="en-US" sz="1100" b="1" dirty="0"/>
              <a:t>Learning Objective 13-4: Distinguish between product costs and period costs and identify the three components of product cost.</a:t>
            </a:r>
          </a:p>
        </p:txBody>
      </p:sp>
      <p:sp>
        <p:nvSpPr>
          <p:cNvPr id="5" name="Content Placeholder 2"/>
          <p:cNvSpPr>
            <a:spLocks noGrp="1"/>
          </p:cNvSpPr>
          <p:nvPr>
            <p:ph idx="13"/>
          </p:nvPr>
        </p:nvSpPr>
        <p:spPr>
          <a:xfrm>
            <a:off x="2209799" y="5791200"/>
            <a:ext cx="4648201" cy="304800"/>
          </a:xfrm>
        </p:spPr>
        <p:txBody>
          <a:bodyPr/>
          <a:lstStyle/>
          <a:p>
            <a:pPr marL="0" indent="0" algn="ctr">
              <a:buNone/>
            </a:pPr>
            <a:r>
              <a:rPr lang="en-US" sz="900" dirty="0">
                <a:hlinkClick r:id="rId4" action="ppaction://hlinksldjump"/>
              </a:rPr>
              <a:t>Access the text alternative for slide images.</a:t>
            </a:r>
            <a:endParaRPr lang="en-IN" sz="900" dirty="0"/>
          </a:p>
        </p:txBody>
      </p:sp>
    </p:spTree>
    <p:extLst>
      <p:ext uri="{BB962C8B-B14F-4D97-AF65-F5344CB8AC3E}">
        <p14:creationId xmlns:p14="http://schemas.microsoft.com/office/powerpoint/2010/main" val="18967668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9655"/>
            <a:ext cx="8458200" cy="1052640"/>
          </a:xfrm>
        </p:spPr>
        <p:txBody>
          <a:bodyPr/>
          <a:lstStyle/>
          <a:p>
            <a:r>
              <a:rPr lang="en-IN" altLang="en-US" sz="4000" dirty="0">
                <a:ea typeface="ＭＳ Ｐゴシック" panose="020B0600070205080204" pitchFamily="34" charset="-128"/>
              </a:rPr>
              <a:t>Period Costs Viewed as Transactions in the Horizontal Model</a:t>
            </a:r>
            <a:endParaRPr lang="en-IN" sz="4000" dirty="0"/>
          </a:p>
        </p:txBody>
      </p:sp>
      <p:pic>
        <p:nvPicPr>
          <p:cNvPr id="9" name="Picture 8" descr="Accounting for product and period costs, both as transactions in the horizontal model and as a flow of costs.&#10;">
            <a:extLst>
              <a:ext uri="{FF2B5EF4-FFF2-40B4-BE49-F238E27FC236}">
                <a16:creationId xmlns:a16="http://schemas.microsoft.com/office/drawing/2014/main" id="{24A25015-278D-42BA-8781-EAF99D36E9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599" y="1828800"/>
            <a:ext cx="8289367" cy="2438400"/>
          </a:xfrm>
          <a:prstGeom prst="rect">
            <a:avLst/>
          </a:prstGeom>
        </p:spPr>
      </p:pic>
      <p:sp>
        <p:nvSpPr>
          <p:cNvPr id="8" name="Content Placeholder 7"/>
          <p:cNvSpPr>
            <a:spLocks noGrp="1"/>
          </p:cNvSpPr>
          <p:nvPr>
            <p:ph idx="16"/>
          </p:nvPr>
        </p:nvSpPr>
        <p:spPr>
          <a:xfrm>
            <a:off x="457200" y="6178619"/>
            <a:ext cx="6781800" cy="368163"/>
          </a:xfrm>
        </p:spPr>
        <p:txBody>
          <a:bodyPr/>
          <a:lstStyle/>
          <a:p>
            <a:pPr marL="0" indent="0">
              <a:buNone/>
              <a:defRPr/>
            </a:pPr>
            <a:r>
              <a:rPr lang="en-US" altLang="en-US" sz="1100" b="1" dirty="0"/>
              <a:t>Learning Objective 13-4: Distinguish between product costs and period costs and identify the three components of product cost.</a:t>
            </a:r>
          </a:p>
        </p:txBody>
      </p:sp>
      <p:sp>
        <p:nvSpPr>
          <p:cNvPr id="5" name="Content Placeholder 2"/>
          <p:cNvSpPr>
            <a:spLocks noGrp="1"/>
          </p:cNvSpPr>
          <p:nvPr>
            <p:ph idx="13"/>
          </p:nvPr>
        </p:nvSpPr>
        <p:spPr>
          <a:xfrm>
            <a:off x="2209799" y="5791200"/>
            <a:ext cx="4648201" cy="304800"/>
          </a:xfrm>
        </p:spPr>
        <p:txBody>
          <a:bodyPr/>
          <a:lstStyle/>
          <a:p>
            <a:pPr marL="0" indent="0" algn="ctr">
              <a:buNone/>
            </a:pPr>
            <a:r>
              <a:rPr lang="en-US" sz="900" dirty="0">
                <a:hlinkClick r:id="rId4" action="ppaction://hlinksldjump"/>
              </a:rPr>
              <a:t>Access the text alternative for slide images.</a:t>
            </a:r>
            <a:endParaRPr lang="en-IN" sz="900" dirty="0"/>
          </a:p>
        </p:txBody>
      </p:sp>
    </p:spTree>
    <p:extLst>
      <p:ext uri="{BB962C8B-B14F-4D97-AF65-F5344CB8AC3E}">
        <p14:creationId xmlns:p14="http://schemas.microsoft.com/office/powerpoint/2010/main" val="41075372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9655"/>
            <a:ext cx="8458200" cy="1052640"/>
          </a:xfrm>
        </p:spPr>
        <p:txBody>
          <a:bodyPr/>
          <a:lstStyle/>
          <a:p>
            <a:r>
              <a:rPr lang="en-US" altLang="en-US" sz="4000" dirty="0">
                <a:ea typeface="ＭＳ Ｐゴシック" panose="020B0600070205080204" pitchFamily="34" charset="-128"/>
              </a:rPr>
              <a:t>Product Costs and Period Costs </a:t>
            </a:r>
            <a:r>
              <a:rPr lang="en-IN" altLang="en-US" sz="4000" dirty="0">
                <a:ea typeface="ＭＳ Ｐゴシック" panose="020B0600070205080204" pitchFamily="34" charset="-128"/>
              </a:rPr>
              <a:t>Viewed as a Flow of Costs</a:t>
            </a:r>
            <a:endParaRPr lang="en-IN" sz="4000" dirty="0"/>
          </a:p>
        </p:txBody>
      </p:sp>
      <p:pic>
        <p:nvPicPr>
          <p:cNvPr id="11" name="Picture 10" descr="Accounting for product and period costs, both as transactions in the horizontal model and as a flow of costs.&#10;">
            <a:extLst>
              <a:ext uri="{FF2B5EF4-FFF2-40B4-BE49-F238E27FC236}">
                <a16:creationId xmlns:a16="http://schemas.microsoft.com/office/drawing/2014/main" id="{6EA1BF6D-54D9-4C76-80C0-D680D5B6AE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1752600"/>
            <a:ext cx="8229600" cy="3740191"/>
          </a:xfrm>
          <a:prstGeom prst="rect">
            <a:avLst/>
          </a:prstGeom>
        </p:spPr>
      </p:pic>
      <p:sp>
        <p:nvSpPr>
          <p:cNvPr id="8" name="Content Placeholder 7"/>
          <p:cNvSpPr>
            <a:spLocks noGrp="1"/>
          </p:cNvSpPr>
          <p:nvPr>
            <p:ph idx="16"/>
          </p:nvPr>
        </p:nvSpPr>
        <p:spPr>
          <a:xfrm>
            <a:off x="457200" y="6178619"/>
            <a:ext cx="6781800" cy="368163"/>
          </a:xfrm>
        </p:spPr>
        <p:txBody>
          <a:bodyPr/>
          <a:lstStyle/>
          <a:p>
            <a:pPr marL="0" indent="0">
              <a:buNone/>
              <a:defRPr/>
            </a:pPr>
            <a:r>
              <a:rPr lang="en-US" altLang="en-US" sz="1100" b="1" dirty="0"/>
              <a:t>Learning Objective 13-4: Distinguish between product costs and period costs and identify the three components of product cost.</a:t>
            </a:r>
          </a:p>
        </p:txBody>
      </p:sp>
      <p:sp>
        <p:nvSpPr>
          <p:cNvPr id="5" name="Content Placeholder 2"/>
          <p:cNvSpPr>
            <a:spLocks noGrp="1"/>
          </p:cNvSpPr>
          <p:nvPr>
            <p:ph idx="13"/>
          </p:nvPr>
        </p:nvSpPr>
        <p:spPr>
          <a:xfrm>
            <a:off x="2209799" y="5791200"/>
            <a:ext cx="4648201" cy="304800"/>
          </a:xfrm>
        </p:spPr>
        <p:txBody>
          <a:bodyPr/>
          <a:lstStyle/>
          <a:p>
            <a:pPr marL="0" indent="0" algn="ctr">
              <a:buNone/>
            </a:pPr>
            <a:r>
              <a:rPr lang="en-US" sz="900" dirty="0">
                <a:hlinkClick r:id="rId4" action="ppaction://hlinksldjump"/>
              </a:rPr>
              <a:t>Access the text alternative for slide images.</a:t>
            </a:r>
            <a:endParaRPr lang="en-IN" sz="900" dirty="0"/>
          </a:p>
        </p:txBody>
      </p:sp>
    </p:spTree>
    <p:extLst>
      <p:ext uri="{BB962C8B-B14F-4D97-AF65-F5344CB8AC3E}">
        <p14:creationId xmlns:p14="http://schemas.microsoft.com/office/powerpoint/2010/main" val="34610960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Cost Accounting Systems </a:t>
            </a:r>
            <a:r>
              <a:rPr lang="en-US" altLang="en-US" sz="1000" dirty="0"/>
              <a:t>1</a:t>
            </a:r>
            <a:endParaRPr lang="en-IN" sz="1000" dirty="0"/>
          </a:p>
        </p:txBody>
      </p:sp>
      <p:sp>
        <p:nvSpPr>
          <p:cNvPr id="12" name="Content Placeholder 11"/>
          <p:cNvSpPr>
            <a:spLocks noGrp="1"/>
          </p:cNvSpPr>
          <p:nvPr>
            <p:ph idx="1"/>
          </p:nvPr>
        </p:nvSpPr>
        <p:spPr>
          <a:xfrm>
            <a:off x="457200" y="1481137"/>
            <a:ext cx="8229600" cy="4462463"/>
          </a:xfrm>
        </p:spPr>
        <p:txBody>
          <a:bodyPr/>
          <a:lstStyle/>
          <a:p>
            <a:pPr marL="0" indent="0">
              <a:buNone/>
              <a:defRPr/>
            </a:pPr>
            <a:r>
              <a:rPr lang="en-US" sz="2400" dirty="0"/>
              <a:t>A manufacturing cost accounting system involves three inventory accounts: Raw Materials, Work in Process, and Finished Goods.</a:t>
            </a:r>
          </a:p>
          <a:p>
            <a:pPr marL="0" indent="0">
              <a:buNone/>
              <a:defRPr/>
            </a:pPr>
            <a:r>
              <a:rPr lang="en-US" sz="2400" b="1" dirty="0"/>
              <a:t>Raw Materials Inventory </a:t>
            </a:r>
            <a:r>
              <a:rPr lang="en-US" sz="2400" dirty="0"/>
              <a:t>holds the cost of parts, assemblies, and materials that will be used in the manufacturing process.</a:t>
            </a:r>
          </a:p>
          <a:p>
            <a:pPr marL="0" indent="0">
              <a:buNone/>
              <a:defRPr/>
            </a:pPr>
            <a:r>
              <a:rPr lang="en-US" sz="2400" b="1" dirty="0"/>
              <a:t>Work in Process Inventory </a:t>
            </a:r>
            <a:r>
              <a:rPr lang="en-US" sz="2400" dirty="0"/>
              <a:t>is used to accumulate all of the manufacturing costs, including raw materials, direct labor, and manufacturing overhead while the product is being manufactured.</a:t>
            </a:r>
          </a:p>
          <a:p>
            <a:pPr marL="0" indent="0">
              <a:buNone/>
              <a:defRPr/>
            </a:pPr>
            <a:r>
              <a:rPr lang="en-US" sz="2400" b="1" dirty="0"/>
              <a:t>Finished Goods Inventory </a:t>
            </a:r>
            <a:r>
              <a:rPr lang="en-US" sz="2400" dirty="0"/>
              <a:t>holds the total cost of items manufactured that are now complete and available for sale.</a:t>
            </a:r>
          </a:p>
        </p:txBody>
      </p:sp>
      <p:sp>
        <p:nvSpPr>
          <p:cNvPr id="13" name="Content Placeholder 7"/>
          <p:cNvSpPr>
            <a:spLocks noGrp="1"/>
          </p:cNvSpPr>
          <p:nvPr>
            <p:ph idx="16"/>
          </p:nvPr>
        </p:nvSpPr>
        <p:spPr>
          <a:xfrm>
            <a:off x="457200" y="6178619"/>
            <a:ext cx="6781800" cy="368163"/>
          </a:xfrm>
        </p:spPr>
        <p:txBody>
          <a:bodyPr/>
          <a:lstStyle/>
          <a:p>
            <a:pPr marL="0" indent="0">
              <a:buNone/>
              <a:defRPr/>
            </a:pPr>
            <a:r>
              <a:rPr lang="en-US" altLang="en-US" sz="1100" b="1" dirty="0"/>
              <a:t>Learning Objective 13-5: Explain the general operation of a product costing system and illustrate how costs flow through the inventory accounts to cost of goods sold.</a:t>
            </a:r>
          </a:p>
        </p:txBody>
      </p:sp>
    </p:spTree>
    <p:extLst>
      <p:ext uri="{BB962C8B-B14F-4D97-AF65-F5344CB8AC3E}">
        <p14:creationId xmlns:p14="http://schemas.microsoft.com/office/powerpoint/2010/main" val="34160875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9655"/>
            <a:ext cx="8458200" cy="1052640"/>
          </a:xfrm>
        </p:spPr>
        <p:txBody>
          <a:bodyPr/>
          <a:lstStyle/>
          <a:p>
            <a:r>
              <a:rPr lang="en-IN" sz="4000" dirty="0"/>
              <a:t>Flow of Cost Comparison—Manufacturer and Merchandiser </a:t>
            </a:r>
            <a:r>
              <a:rPr lang="en-IN" sz="1000" dirty="0"/>
              <a:t>1</a:t>
            </a:r>
          </a:p>
        </p:txBody>
      </p:sp>
      <p:pic>
        <p:nvPicPr>
          <p:cNvPr id="6" name="Picture 5" descr="Horizontal model showing flow of cost comparison for a manufacturer and a merchandiser.">
            <a:extLst>
              <a:ext uri="{FF2B5EF4-FFF2-40B4-BE49-F238E27FC236}">
                <a16:creationId xmlns:a16="http://schemas.microsoft.com/office/drawing/2014/main" id="{02C9E287-86E8-4169-BCF0-A5F4669C6B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260" y="1676400"/>
            <a:ext cx="6095481" cy="3973741"/>
          </a:xfrm>
          <a:prstGeom prst="rect">
            <a:avLst/>
          </a:prstGeom>
        </p:spPr>
      </p:pic>
      <p:sp>
        <p:nvSpPr>
          <p:cNvPr id="7" name="Content Placeholder 2"/>
          <p:cNvSpPr>
            <a:spLocks noGrp="1"/>
          </p:cNvSpPr>
          <p:nvPr>
            <p:ph idx="13"/>
          </p:nvPr>
        </p:nvSpPr>
        <p:spPr>
          <a:xfrm>
            <a:off x="2209799" y="5791200"/>
            <a:ext cx="4724400" cy="304800"/>
          </a:xfrm>
        </p:spPr>
        <p:txBody>
          <a:bodyPr/>
          <a:lstStyle/>
          <a:p>
            <a:pPr marL="0" indent="0" algn="ctr">
              <a:buNone/>
            </a:pPr>
            <a:r>
              <a:rPr lang="en-US" sz="900" dirty="0">
                <a:hlinkClick r:id="rId4" action="ppaction://hlinksldjump"/>
              </a:rPr>
              <a:t>Access the text alternative for slide images.</a:t>
            </a:r>
            <a:endParaRPr lang="en-IN" sz="900" dirty="0"/>
          </a:p>
        </p:txBody>
      </p:sp>
      <p:sp>
        <p:nvSpPr>
          <p:cNvPr id="8" name="Content Placeholder 7"/>
          <p:cNvSpPr>
            <a:spLocks noGrp="1"/>
          </p:cNvSpPr>
          <p:nvPr>
            <p:ph idx="16"/>
          </p:nvPr>
        </p:nvSpPr>
        <p:spPr>
          <a:xfrm>
            <a:off x="457200" y="6178619"/>
            <a:ext cx="6781800" cy="368163"/>
          </a:xfrm>
        </p:spPr>
        <p:txBody>
          <a:bodyPr/>
          <a:lstStyle/>
          <a:p>
            <a:pPr marL="0" indent="0">
              <a:buNone/>
              <a:defRPr/>
            </a:pPr>
            <a:r>
              <a:rPr lang="en-US" altLang="en-US" sz="1100" b="1" dirty="0"/>
              <a:t>Learning Objective 13-5: Explain the general operation of a product costing system and illustrate how costs flow through the inventory accounts to cost of goods sold.</a:t>
            </a:r>
          </a:p>
        </p:txBody>
      </p:sp>
    </p:spTree>
    <p:extLst>
      <p:ext uri="{BB962C8B-B14F-4D97-AF65-F5344CB8AC3E}">
        <p14:creationId xmlns:p14="http://schemas.microsoft.com/office/powerpoint/2010/main" val="83177552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9655"/>
            <a:ext cx="8458200" cy="1052640"/>
          </a:xfrm>
        </p:spPr>
        <p:txBody>
          <a:bodyPr/>
          <a:lstStyle/>
          <a:p>
            <a:r>
              <a:rPr lang="en-IN" sz="4000" dirty="0"/>
              <a:t>Flow of Cost Comparison—Manufacturer and Merchandiser </a:t>
            </a:r>
            <a:r>
              <a:rPr lang="en-IN" sz="1000" dirty="0"/>
              <a:t>2</a:t>
            </a:r>
          </a:p>
        </p:txBody>
      </p:sp>
      <p:pic>
        <p:nvPicPr>
          <p:cNvPr id="9" name="Picture 8" descr="Cost flow view showing flow of cost comparison for a manufacturer and a merchandiser.">
            <a:extLst>
              <a:ext uri="{FF2B5EF4-FFF2-40B4-BE49-F238E27FC236}">
                <a16:creationId xmlns:a16="http://schemas.microsoft.com/office/drawing/2014/main" id="{C240B76A-9245-4111-B0C9-4AFDACEA15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44036" y="1559018"/>
            <a:ext cx="5884528" cy="4091659"/>
          </a:xfrm>
          <a:prstGeom prst="rect">
            <a:avLst/>
          </a:prstGeom>
        </p:spPr>
      </p:pic>
      <p:sp>
        <p:nvSpPr>
          <p:cNvPr id="7" name="Content Placeholder 2"/>
          <p:cNvSpPr>
            <a:spLocks noGrp="1"/>
          </p:cNvSpPr>
          <p:nvPr>
            <p:ph idx="13"/>
          </p:nvPr>
        </p:nvSpPr>
        <p:spPr>
          <a:xfrm>
            <a:off x="2209799" y="5791200"/>
            <a:ext cx="4724400" cy="304800"/>
          </a:xfrm>
        </p:spPr>
        <p:txBody>
          <a:bodyPr/>
          <a:lstStyle/>
          <a:p>
            <a:pPr marL="0" indent="0" algn="ctr">
              <a:buNone/>
            </a:pPr>
            <a:r>
              <a:rPr lang="en-US" sz="900" dirty="0">
                <a:hlinkClick r:id="rId4" action="ppaction://hlinksldjump"/>
              </a:rPr>
              <a:t>Access the text alternative for slide images.</a:t>
            </a:r>
            <a:endParaRPr lang="en-IN" sz="900" dirty="0"/>
          </a:p>
        </p:txBody>
      </p:sp>
      <p:sp>
        <p:nvSpPr>
          <p:cNvPr id="8" name="Content Placeholder 7"/>
          <p:cNvSpPr>
            <a:spLocks noGrp="1"/>
          </p:cNvSpPr>
          <p:nvPr>
            <p:ph idx="16"/>
          </p:nvPr>
        </p:nvSpPr>
        <p:spPr>
          <a:xfrm>
            <a:off x="457200" y="6178619"/>
            <a:ext cx="6781800" cy="368163"/>
          </a:xfrm>
        </p:spPr>
        <p:txBody>
          <a:bodyPr/>
          <a:lstStyle/>
          <a:p>
            <a:pPr marL="0" indent="0">
              <a:buNone/>
              <a:defRPr/>
            </a:pPr>
            <a:r>
              <a:rPr lang="en-US" altLang="en-US" sz="1100" b="1" dirty="0"/>
              <a:t>Learning Objective 13-5: Explain the general operation of a product costing system and illustrate how costs flow through the inventory accounts to cost of goods sold.</a:t>
            </a:r>
          </a:p>
        </p:txBody>
      </p:sp>
    </p:spTree>
    <p:extLst>
      <p:ext uri="{BB962C8B-B14F-4D97-AF65-F5344CB8AC3E}">
        <p14:creationId xmlns:p14="http://schemas.microsoft.com/office/powerpoint/2010/main" val="250591905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Cost Accounting Systems </a:t>
            </a:r>
            <a:r>
              <a:rPr lang="en-US" altLang="en-US" sz="1000" dirty="0"/>
              <a:t>2</a:t>
            </a:r>
            <a:endParaRPr lang="en-IN" sz="1000" dirty="0"/>
          </a:p>
        </p:txBody>
      </p:sp>
      <p:sp>
        <p:nvSpPr>
          <p:cNvPr id="12" name="Content Placeholder 11"/>
          <p:cNvSpPr>
            <a:spLocks noGrp="1"/>
          </p:cNvSpPr>
          <p:nvPr>
            <p:ph idx="1"/>
          </p:nvPr>
        </p:nvSpPr>
        <p:spPr>
          <a:xfrm>
            <a:off x="457200" y="1481137"/>
            <a:ext cx="8229600" cy="2252663"/>
          </a:xfrm>
        </p:spPr>
        <p:txBody>
          <a:bodyPr/>
          <a:lstStyle/>
          <a:p>
            <a:pPr marL="0" indent="0">
              <a:buFont typeface="Wingdings" pitchFamily="2" charset="2"/>
              <a:buNone/>
              <a:defRPr/>
            </a:pPr>
            <a:r>
              <a:rPr lang="en-US" sz="2400" b="1" dirty="0">
                <a:solidFill>
                  <a:schemeClr val="accent1">
                    <a:lumMod val="50000"/>
                  </a:schemeClr>
                </a:solidFill>
              </a:rPr>
              <a:t>Most cost systems apply overhead to production by using a single surrogate measure of overhead behavior. The assumption is that overhead is incurred because products are being made, and the number of direct labor hours (or other base) used on a particular production run is a fair indicator of the overhead incurred for that production run.</a:t>
            </a:r>
          </a:p>
        </p:txBody>
      </p:sp>
      <p:graphicFrame>
        <p:nvGraphicFramePr>
          <p:cNvPr id="3" name="Object 2"/>
          <p:cNvGraphicFramePr>
            <a:graphicFrameLocks noChangeAspect="1"/>
          </p:cNvGraphicFramePr>
          <p:nvPr>
            <p:extLst>
              <p:ext uri="{D42A27DB-BD31-4B8C-83A1-F6EECF244321}">
                <p14:modId xmlns:p14="http://schemas.microsoft.com/office/powerpoint/2010/main" val="2823176663"/>
              </p:ext>
            </p:extLst>
          </p:nvPr>
        </p:nvGraphicFramePr>
        <p:xfrm>
          <a:off x="1181445" y="4344162"/>
          <a:ext cx="6781111" cy="792295"/>
        </p:xfrm>
        <a:graphic>
          <a:graphicData uri="http://schemas.openxmlformats.org/presentationml/2006/ole">
            <mc:AlternateContent xmlns:mc="http://schemas.openxmlformats.org/markup-compatibility/2006">
              <mc:Choice xmlns:v="urn:schemas-microsoft-com:vml" Requires="v">
                <p:oleObj spid="_x0000_s87120" name="Equation" r:id="rId4" imgW="3695400" imgH="431640" progId="Equation.DSMT4">
                  <p:embed/>
                </p:oleObj>
              </mc:Choice>
              <mc:Fallback>
                <p:oleObj name="Equation" r:id="rId4" imgW="3695400" imgH="431640" progId="Equation.DSMT4">
                  <p:embed/>
                  <p:pic>
                    <p:nvPicPr>
                      <p:cNvPr id="0" name=""/>
                      <p:cNvPicPr/>
                      <p:nvPr/>
                    </p:nvPicPr>
                    <p:blipFill>
                      <a:blip r:embed="rId5"/>
                      <a:stretch>
                        <a:fillRect/>
                      </a:stretch>
                    </p:blipFill>
                    <p:spPr>
                      <a:xfrm>
                        <a:off x="1181445" y="4344162"/>
                        <a:ext cx="6781111" cy="792295"/>
                      </a:xfrm>
                      <a:prstGeom prst="rect">
                        <a:avLst/>
                      </a:prstGeom>
                    </p:spPr>
                  </p:pic>
                </p:oleObj>
              </mc:Fallback>
            </mc:AlternateContent>
          </a:graphicData>
        </a:graphic>
      </p:graphicFrame>
      <p:sp>
        <p:nvSpPr>
          <p:cNvPr id="13" name="Content Placeholder 7"/>
          <p:cNvSpPr>
            <a:spLocks noGrp="1"/>
          </p:cNvSpPr>
          <p:nvPr>
            <p:ph idx="16"/>
          </p:nvPr>
        </p:nvSpPr>
        <p:spPr>
          <a:xfrm>
            <a:off x="457200" y="6178619"/>
            <a:ext cx="6781800" cy="368163"/>
          </a:xfrm>
        </p:spPr>
        <p:txBody>
          <a:bodyPr/>
          <a:lstStyle/>
          <a:p>
            <a:pPr marL="0" indent="0">
              <a:buNone/>
              <a:defRPr/>
            </a:pPr>
            <a:r>
              <a:rPr lang="en-US" altLang="en-US" sz="1100" b="1" dirty="0"/>
              <a:t>Learning Objective 13-6: </a:t>
            </a:r>
            <a:r>
              <a:rPr lang="en-US" altLang="en-US" sz="1100" b="1" dirty="0">
                <a:latin typeface="Arial Narrow" pitchFamily="34" charset="0"/>
              </a:rPr>
              <a:t>Calculate predetermined overhead application rates and demonstrate how they are used.</a:t>
            </a:r>
            <a:endParaRPr lang="en-US" altLang="en-US" sz="1100" b="1" dirty="0"/>
          </a:p>
        </p:txBody>
      </p:sp>
    </p:spTree>
    <p:extLst>
      <p:ext uri="{BB962C8B-B14F-4D97-AF65-F5344CB8AC3E}">
        <p14:creationId xmlns:p14="http://schemas.microsoft.com/office/powerpoint/2010/main" val="178641799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7023"/>
            <a:ext cx="8229600" cy="1157904"/>
          </a:xfrm>
        </p:spPr>
        <p:txBody>
          <a:bodyPr/>
          <a:lstStyle/>
          <a:p>
            <a:r>
              <a:rPr lang="en-IN" sz="4200" dirty="0"/>
              <a:t>Calculation of Predetermined Overhead Application Rate</a:t>
            </a:r>
          </a:p>
        </p:txBody>
      </p:sp>
      <p:sp>
        <p:nvSpPr>
          <p:cNvPr id="12" name="Content Placeholder 11"/>
          <p:cNvSpPr>
            <a:spLocks noGrp="1"/>
          </p:cNvSpPr>
          <p:nvPr>
            <p:ph idx="1"/>
          </p:nvPr>
        </p:nvSpPr>
        <p:spPr>
          <a:xfrm>
            <a:off x="457200" y="1481137"/>
            <a:ext cx="8229600" cy="3343339"/>
          </a:xfrm>
        </p:spPr>
        <p:txBody>
          <a:bodyPr/>
          <a:lstStyle/>
          <a:p>
            <a:pPr marL="0" indent="0">
              <a:buNone/>
            </a:pPr>
            <a:r>
              <a:rPr lang="en-US" sz="2200" dirty="0"/>
              <a:t>Assumptions: </a:t>
            </a:r>
          </a:p>
          <a:p>
            <a:pPr marL="0" indent="0">
              <a:buNone/>
            </a:pPr>
            <a:r>
              <a:rPr lang="en-US" sz="2200" dirty="0"/>
              <a:t>Cruisers Inc. incurs overhead costs in proportion to the number of direct labor hours worked; therefore, the predetermined overhead application rate is based on direct labor hours.</a:t>
            </a:r>
          </a:p>
          <a:p>
            <a:pPr marL="0" indent="0">
              <a:buNone/>
            </a:pPr>
            <a:r>
              <a:rPr lang="en-US" sz="2200" dirty="0"/>
              <a:t>The estimated annual production level is 1,250 sailboats, and each sailboat should require 240 direct labor hours to complete.</a:t>
            </a:r>
          </a:p>
          <a:p>
            <a:pPr marL="0" indent="0">
              <a:buNone/>
            </a:pPr>
            <a:r>
              <a:rPr lang="en-US" sz="2200" b="1" dirty="0"/>
              <a:t>Estimated total overhead cost to be incurred for the year: $4,200,000.</a:t>
            </a:r>
          </a:p>
          <a:p>
            <a:pPr marL="0" indent="0">
              <a:buNone/>
            </a:pPr>
            <a:r>
              <a:rPr lang="en-US" sz="2200" b="1" dirty="0"/>
              <a:t>Estimated total direct labor hours to be worked in the year: 300,000.</a:t>
            </a:r>
          </a:p>
        </p:txBody>
      </p:sp>
      <p:graphicFrame>
        <p:nvGraphicFramePr>
          <p:cNvPr id="3" name="Object 2"/>
          <p:cNvGraphicFramePr>
            <a:graphicFrameLocks noChangeAspect="1"/>
          </p:cNvGraphicFramePr>
          <p:nvPr>
            <p:extLst>
              <p:ext uri="{D42A27DB-BD31-4B8C-83A1-F6EECF244321}">
                <p14:modId xmlns:p14="http://schemas.microsoft.com/office/powerpoint/2010/main" val="865970585"/>
              </p:ext>
            </p:extLst>
          </p:nvPr>
        </p:nvGraphicFramePr>
        <p:xfrm>
          <a:off x="540082" y="4966234"/>
          <a:ext cx="8063837" cy="1129766"/>
        </p:xfrm>
        <a:graphic>
          <a:graphicData uri="http://schemas.openxmlformats.org/presentationml/2006/ole">
            <mc:AlternateContent xmlns:mc="http://schemas.openxmlformats.org/markup-compatibility/2006">
              <mc:Choice xmlns:v="urn:schemas-microsoft-com:vml" Requires="v">
                <p:oleObj spid="_x0000_s88143" name="Equation" r:id="rId4" imgW="4711680" imgH="660240" progId="Equation.DSMT4">
                  <p:embed/>
                </p:oleObj>
              </mc:Choice>
              <mc:Fallback>
                <p:oleObj name="Equation" r:id="rId4" imgW="4711680" imgH="660240" progId="Equation.DSMT4">
                  <p:embed/>
                  <p:pic>
                    <p:nvPicPr>
                      <p:cNvPr id="3" name="Object 2"/>
                      <p:cNvPicPr/>
                      <p:nvPr/>
                    </p:nvPicPr>
                    <p:blipFill>
                      <a:blip r:embed="rId5"/>
                      <a:stretch>
                        <a:fillRect/>
                      </a:stretch>
                    </p:blipFill>
                    <p:spPr>
                      <a:xfrm>
                        <a:off x="540082" y="4966234"/>
                        <a:ext cx="8063837" cy="1129766"/>
                      </a:xfrm>
                      <a:prstGeom prst="rect">
                        <a:avLst/>
                      </a:prstGeom>
                    </p:spPr>
                  </p:pic>
                </p:oleObj>
              </mc:Fallback>
            </mc:AlternateContent>
          </a:graphicData>
        </a:graphic>
      </p:graphicFrame>
    </p:spTree>
    <p:extLst>
      <p:ext uri="{BB962C8B-B14F-4D97-AF65-F5344CB8AC3E}">
        <p14:creationId xmlns:p14="http://schemas.microsoft.com/office/powerpoint/2010/main" val="162021803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685800" y="685800"/>
            <a:ext cx="7772400" cy="1470025"/>
          </a:xfrm>
        </p:spPr>
        <p:txBody>
          <a:bodyPr/>
          <a:lstStyle/>
          <a:p>
            <a:r>
              <a:rPr lang="en-US" altLang="en-US" b="1" dirty="0"/>
              <a:t>Accounting: What the Numbers Mean</a:t>
            </a:r>
            <a:endParaRPr lang="en-IN" dirty="0"/>
          </a:p>
        </p:txBody>
      </p:sp>
      <p:sp>
        <p:nvSpPr>
          <p:cNvPr id="6" name="Subtitle 5"/>
          <p:cNvSpPr>
            <a:spLocks noGrp="1"/>
          </p:cNvSpPr>
          <p:nvPr>
            <p:ph type="subTitle" idx="1"/>
          </p:nvPr>
        </p:nvSpPr>
        <p:spPr>
          <a:xfrm>
            <a:off x="1371600" y="2441573"/>
            <a:ext cx="6400800" cy="1749427"/>
          </a:xfrm>
        </p:spPr>
        <p:txBody>
          <a:bodyPr/>
          <a:lstStyle/>
          <a:p>
            <a:r>
              <a:rPr lang="en-US" altLang="en-US" sz="3600" b="1" dirty="0">
                <a:solidFill>
                  <a:schemeClr val="tx1"/>
                </a:solidFill>
              </a:rPr>
              <a:t>CHAPTER 13: </a:t>
            </a:r>
            <a:r>
              <a:rPr lang="en-US" altLang="en-US" sz="3600" b="1" i="1" dirty="0">
                <a:solidFill>
                  <a:schemeClr val="tx1"/>
                </a:solidFill>
              </a:rPr>
              <a:t>Cost Accounting and Reporting</a:t>
            </a:r>
            <a:endParaRPr lang="en-IN" sz="3600" dirty="0">
              <a:solidFill>
                <a:schemeClr val="tx1"/>
              </a:solidFill>
            </a:endParaRPr>
          </a:p>
        </p:txBody>
      </p:sp>
      <p:sp>
        <p:nvSpPr>
          <p:cNvPr id="8" name="Content Placeholder 7"/>
          <p:cNvSpPr>
            <a:spLocks noGrp="1"/>
          </p:cNvSpPr>
          <p:nvPr>
            <p:ph sz="quarter" idx="11"/>
          </p:nvPr>
        </p:nvSpPr>
        <p:spPr>
          <a:xfrm>
            <a:off x="1066800" y="4422775"/>
            <a:ext cx="7391400" cy="987425"/>
          </a:xfrm>
        </p:spPr>
        <p:txBody>
          <a:bodyPr/>
          <a:lstStyle/>
          <a:p>
            <a:pPr marL="0" indent="0" algn="ctr" eaLnBrk="1" hangingPunct="1">
              <a:buNone/>
            </a:pPr>
            <a:r>
              <a:rPr lang="en-US" altLang="en-US" sz="2800" b="1" dirty="0">
                <a:solidFill>
                  <a:srgbClr val="002060"/>
                </a:solidFill>
              </a:rPr>
              <a:t>Marshall, McManus, and Viele</a:t>
            </a:r>
          </a:p>
          <a:p>
            <a:pPr marL="0" indent="0" algn="ctr" eaLnBrk="1" hangingPunct="1">
              <a:buNone/>
            </a:pPr>
            <a:r>
              <a:rPr lang="en-US" altLang="en-US" sz="2800" b="1" dirty="0">
                <a:solidFill>
                  <a:srgbClr val="002060"/>
                </a:solidFill>
              </a:rPr>
              <a:t>12th Edition</a:t>
            </a:r>
          </a:p>
        </p:txBody>
      </p:sp>
      <p:sp>
        <p:nvSpPr>
          <p:cNvPr id="7" name="Content Placeholder 6"/>
          <p:cNvSpPr>
            <a:spLocks noGrp="1"/>
          </p:cNvSpPr>
          <p:nvPr>
            <p:ph sz="quarter" idx="10"/>
          </p:nvPr>
        </p:nvSpPr>
        <p:spPr>
          <a:xfrm>
            <a:off x="609600" y="6400800"/>
            <a:ext cx="7467600" cy="381000"/>
          </a:xfrm>
        </p:spPr>
        <p:txBody>
          <a:bodyPr/>
          <a:lstStyle/>
          <a:p>
            <a:pPr marL="0" indent="0">
              <a:buNone/>
            </a:pPr>
            <a:r>
              <a:rPr lang="en-IN" sz="900" dirty="0"/>
              <a:t>©2020 McGraw-Hill Education. All rights reserved. Authorized only for instructor use in the classroom. No reproduction or further distribution permitted without the prior written consent of McGraw-Hill Education.</a:t>
            </a:r>
            <a:endParaRPr lang="en-US" sz="900" i="1" dirty="0"/>
          </a:p>
        </p:txBody>
      </p:sp>
    </p:spTree>
    <p:extLst>
      <p:ext uri="{BB962C8B-B14F-4D97-AF65-F5344CB8AC3E}">
        <p14:creationId xmlns:p14="http://schemas.microsoft.com/office/powerpoint/2010/main" val="22345084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Calculation of Product Cost</a:t>
            </a:r>
            <a:endParaRPr lang="en-IN" dirty="0"/>
          </a:p>
        </p:txBody>
      </p:sp>
      <p:sp>
        <p:nvSpPr>
          <p:cNvPr id="5" name="Content Placeholder 4"/>
          <p:cNvSpPr>
            <a:spLocks noGrp="1"/>
          </p:cNvSpPr>
          <p:nvPr>
            <p:ph idx="1"/>
          </p:nvPr>
        </p:nvSpPr>
        <p:spPr>
          <a:xfrm>
            <a:off x="457200" y="1481137"/>
            <a:ext cx="8229600" cy="1185863"/>
          </a:xfrm>
        </p:spPr>
        <p:txBody>
          <a:bodyPr/>
          <a:lstStyle/>
          <a:p>
            <a:pPr marL="0" indent="0">
              <a:buNone/>
            </a:pPr>
            <a:r>
              <a:rPr lang="en-US" sz="2400" dirty="0"/>
              <a:t>Assumptions: Cruisers Inc. produced 86 SeaCruiser sailboats during April; a total of 20,640 labor hours were worked, and the following costs were incurred:</a:t>
            </a:r>
          </a:p>
        </p:txBody>
      </p:sp>
      <p:graphicFrame>
        <p:nvGraphicFramePr>
          <p:cNvPr id="3" name="Table 2"/>
          <p:cNvGraphicFramePr>
            <a:graphicFrameLocks noGrp="1"/>
          </p:cNvGraphicFramePr>
          <p:nvPr>
            <p:extLst>
              <p:ext uri="{D42A27DB-BD31-4B8C-83A1-F6EECF244321}">
                <p14:modId xmlns:p14="http://schemas.microsoft.com/office/powerpoint/2010/main" val="657763481"/>
              </p:ext>
            </p:extLst>
          </p:nvPr>
        </p:nvGraphicFramePr>
        <p:xfrm>
          <a:off x="1371600" y="2819400"/>
          <a:ext cx="6248400" cy="741680"/>
        </p:xfrm>
        <a:graphic>
          <a:graphicData uri="http://schemas.openxmlformats.org/drawingml/2006/table">
            <a:tbl>
              <a:tblPr firstRow="1" bandRow="1">
                <a:tableStyleId>{2D5ABB26-0587-4C30-8999-92F81FD0307C}</a:tableStyleId>
              </a:tblPr>
              <a:tblGrid>
                <a:gridCol w="4998720">
                  <a:extLst>
                    <a:ext uri="{9D8B030D-6E8A-4147-A177-3AD203B41FA5}">
                      <a16:colId xmlns:a16="http://schemas.microsoft.com/office/drawing/2014/main" val="3377118881"/>
                    </a:ext>
                  </a:extLst>
                </a:gridCol>
                <a:gridCol w="1249680">
                  <a:extLst>
                    <a:ext uri="{9D8B030D-6E8A-4147-A177-3AD203B41FA5}">
                      <a16:colId xmlns:a16="http://schemas.microsoft.com/office/drawing/2014/main" val="1458915100"/>
                    </a:ext>
                  </a:extLst>
                </a:gridCol>
              </a:tblGrid>
              <a:tr h="370840">
                <a:tc>
                  <a:txBody>
                    <a:bodyPr/>
                    <a:lstStyle/>
                    <a:p>
                      <a:r>
                        <a:rPr lang="en-IN" b="1" dirty="0" smtClean="0"/>
                        <a:t>Raw materials</a:t>
                      </a:r>
                      <a:endParaRPr lang="en-IN" b="1" dirty="0"/>
                    </a:p>
                  </a:txBody>
                  <a:tcPr/>
                </a:tc>
                <a:tc>
                  <a:txBody>
                    <a:bodyPr/>
                    <a:lstStyle/>
                    <a:p>
                      <a:pPr algn="r"/>
                      <a:r>
                        <a:rPr lang="en-IN" b="1" dirty="0" smtClean="0"/>
                        <a:t>$368,510</a:t>
                      </a:r>
                      <a:endParaRPr lang="en-IN" b="1" dirty="0"/>
                    </a:p>
                  </a:txBody>
                  <a:tcPr/>
                </a:tc>
                <a:extLst>
                  <a:ext uri="{0D108BD9-81ED-4DB2-BD59-A6C34878D82A}">
                    <a16:rowId xmlns:a16="http://schemas.microsoft.com/office/drawing/2014/main" val="388799243"/>
                  </a:ext>
                </a:extLst>
              </a:tr>
              <a:tr h="370840">
                <a:tc>
                  <a:txBody>
                    <a:bodyPr/>
                    <a:lstStyle/>
                    <a:p>
                      <a:r>
                        <a:rPr lang="en-IN" b="1" dirty="0" smtClean="0"/>
                        <a:t>Direct</a:t>
                      </a:r>
                      <a:r>
                        <a:rPr lang="en-IN" b="1" baseline="0" dirty="0" smtClean="0"/>
                        <a:t> labor</a:t>
                      </a:r>
                      <a:endParaRPr lang="en-IN" b="1" dirty="0"/>
                    </a:p>
                  </a:txBody>
                  <a:tcPr/>
                </a:tc>
                <a:tc>
                  <a:txBody>
                    <a:bodyPr/>
                    <a:lstStyle/>
                    <a:p>
                      <a:pPr algn="r"/>
                      <a:r>
                        <a:rPr lang="en-IN" b="1" dirty="0" smtClean="0"/>
                        <a:t>330,240</a:t>
                      </a:r>
                      <a:endParaRPr lang="en-IN" b="1" dirty="0"/>
                    </a:p>
                  </a:txBody>
                  <a:tcPr/>
                </a:tc>
                <a:extLst>
                  <a:ext uri="{0D108BD9-81ED-4DB2-BD59-A6C34878D82A}">
                    <a16:rowId xmlns:a16="http://schemas.microsoft.com/office/drawing/2014/main" val="2748655603"/>
                  </a:ext>
                </a:extLst>
              </a:tr>
            </a:tbl>
          </a:graphicData>
        </a:graphic>
      </p:graphicFrame>
      <p:sp>
        <p:nvSpPr>
          <p:cNvPr id="6" name="Content Placeholder 5"/>
          <p:cNvSpPr>
            <a:spLocks noGrp="1"/>
          </p:cNvSpPr>
          <p:nvPr>
            <p:ph idx="13"/>
          </p:nvPr>
        </p:nvSpPr>
        <p:spPr>
          <a:xfrm>
            <a:off x="457200" y="3657600"/>
            <a:ext cx="8229600" cy="838200"/>
          </a:xfrm>
        </p:spPr>
        <p:txBody>
          <a:bodyPr/>
          <a:lstStyle/>
          <a:p>
            <a:pPr marL="0" indent="0">
              <a:buNone/>
            </a:pPr>
            <a:r>
              <a:rPr lang="en-US" sz="2400" dirty="0"/>
              <a:t>The cost of each boat is determined by dividing the total manufacturing costs incurred by the number of boats produced:</a:t>
            </a:r>
          </a:p>
        </p:txBody>
      </p:sp>
      <p:graphicFrame>
        <p:nvGraphicFramePr>
          <p:cNvPr id="9" name="Table 8"/>
          <p:cNvGraphicFramePr>
            <a:graphicFrameLocks noGrp="1"/>
          </p:cNvGraphicFramePr>
          <p:nvPr>
            <p:extLst>
              <p:ext uri="{D42A27DB-BD31-4B8C-83A1-F6EECF244321}">
                <p14:modId xmlns:p14="http://schemas.microsoft.com/office/powerpoint/2010/main" val="2781571306"/>
              </p:ext>
            </p:extLst>
          </p:nvPr>
        </p:nvGraphicFramePr>
        <p:xfrm>
          <a:off x="2133599" y="4419600"/>
          <a:ext cx="6248401" cy="2123440"/>
        </p:xfrm>
        <a:graphic>
          <a:graphicData uri="http://schemas.openxmlformats.org/drawingml/2006/table">
            <a:tbl>
              <a:tblPr firstRow="1" bandRow="1">
                <a:tableStyleId>{2D5ABB26-0587-4C30-8999-92F81FD0307C}</a:tableStyleId>
              </a:tblPr>
              <a:tblGrid>
                <a:gridCol w="4732178">
                  <a:extLst>
                    <a:ext uri="{9D8B030D-6E8A-4147-A177-3AD203B41FA5}">
                      <a16:colId xmlns:a16="http://schemas.microsoft.com/office/drawing/2014/main" val="3377118881"/>
                    </a:ext>
                  </a:extLst>
                </a:gridCol>
                <a:gridCol w="1516223">
                  <a:extLst>
                    <a:ext uri="{9D8B030D-6E8A-4147-A177-3AD203B41FA5}">
                      <a16:colId xmlns:a16="http://schemas.microsoft.com/office/drawing/2014/main" val="1458915100"/>
                    </a:ext>
                  </a:extLst>
                </a:gridCol>
              </a:tblGrid>
              <a:tr h="370840">
                <a:tc>
                  <a:txBody>
                    <a:bodyPr/>
                    <a:lstStyle/>
                    <a:p>
                      <a:r>
                        <a:rPr lang="en-IN" b="1" dirty="0" smtClean="0"/>
                        <a:t>Raw materials</a:t>
                      </a:r>
                      <a:endParaRPr lang="en-IN" b="1" dirty="0"/>
                    </a:p>
                  </a:txBody>
                  <a:tcPr/>
                </a:tc>
                <a:tc>
                  <a:txBody>
                    <a:bodyPr/>
                    <a:lstStyle/>
                    <a:p>
                      <a:pPr algn="r"/>
                      <a:r>
                        <a:rPr lang="en-IN" b="1" dirty="0" smtClean="0"/>
                        <a:t>$ 368,510</a:t>
                      </a:r>
                      <a:endParaRPr lang="en-IN" b="1" dirty="0"/>
                    </a:p>
                  </a:txBody>
                  <a:tcPr/>
                </a:tc>
                <a:extLst>
                  <a:ext uri="{0D108BD9-81ED-4DB2-BD59-A6C34878D82A}">
                    <a16:rowId xmlns:a16="http://schemas.microsoft.com/office/drawing/2014/main" val="388799243"/>
                  </a:ext>
                </a:extLst>
              </a:tr>
              <a:tr h="370840">
                <a:tc>
                  <a:txBody>
                    <a:bodyPr/>
                    <a:lstStyle/>
                    <a:p>
                      <a:r>
                        <a:rPr lang="en-IN" b="1" dirty="0" smtClean="0"/>
                        <a:t>Direct</a:t>
                      </a:r>
                      <a:r>
                        <a:rPr lang="en-IN" b="1" baseline="0" dirty="0" smtClean="0"/>
                        <a:t> labor</a:t>
                      </a:r>
                      <a:endParaRPr lang="en-IN" b="1" dirty="0"/>
                    </a:p>
                  </a:txBody>
                  <a:tcPr/>
                </a:tc>
                <a:tc>
                  <a:txBody>
                    <a:bodyPr/>
                    <a:lstStyle/>
                    <a:p>
                      <a:pPr algn="r"/>
                      <a:r>
                        <a:rPr lang="en-IN" b="1" dirty="0" smtClean="0"/>
                        <a:t>330,240</a:t>
                      </a:r>
                      <a:endParaRPr lang="en-IN" b="1" dirty="0"/>
                    </a:p>
                  </a:txBody>
                  <a:tcPr/>
                </a:tc>
                <a:extLst>
                  <a:ext uri="{0D108BD9-81ED-4DB2-BD59-A6C34878D82A}">
                    <a16:rowId xmlns:a16="http://schemas.microsoft.com/office/drawing/2014/main" val="2748655603"/>
                  </a:ext>
                </a:extLst>
              </a:tr>
              <a:tr h="370840">
                <a:tc>
                  <a:txBody>
                    <a:bodyPr/>
                    <a:lstStyle/>
                    <a:p>
                      <a:r>
                        <a:rPr lang="en-IN" b="1" dirty="0" smtClean="0"/>
                        <a:t>Overhead (20,640 direct labor hours </a:t>
                      </a:r>
                      <a:r>
                        <a:rPr lang="en-IN" b="1" dirty="0" smtClean="0">
                          <a:latin typeface="Calibri" panose="020F0502020204030204" pitchFamily="34" charset="0"/>
                        </a:rPr>
                        <a:t>× the overhead </a:t>
                      </a:r>
                      <a:r>
                        <a:rPr lang="en-IN" b="1" dirty="0" smtClean="0"/>
                        <a:t>application rate of $14/hour)</a:t>
                      </a:r>
                      <a:endParaRPr lang="en-IN" b="1" dirty="0"/>
                    </a:p>
                  </a:txBody>
                  <a:tcPr/>
                </a:tc>
                <a:tc>
                  <a:txBody>
                    <a:bodyPr/>
                    <a:lstStyle/>
                    <a:p>
                      <a:pPr algn="r"/>
                      <a:r>
                        <a:rPr lang="en-IN" b="1" u="sng" dirty="0" smtClean="0"/>
                        <a:t>  288,960</a:t>
                      </a:r>
                      <a:endParaRPr lang="en-IN" b="1" u="sng" dirty="0"/>
                    </a:p>
                  </a:txBody>
                  <a:tcPr anchor="b"/>
                </a:tc>
                <a:extLst>
                  <a:ext uri="{0D108BD9-81ED-4DB2-BD59-A6C34878D82A}">
                    <a16:rowId xmlns:a16="http://schemas.microsoft.com/office/drawing/2014/main" val="1277993231"/>
                  </a:ext>
                </a:extLst>
              </a:tr>
              <a:tr h="370840">
                <a:tc>
                  <a:txBody>
                    <a:bodyPr/>
                    <a:lstStyle/>
                    <a:p>
                      <a:r>
                        <a:rPr lang="en-IN" b="1" dirty="0" smtClean="0"/>
                        <a:t>Total</a:t>
                      </a:r>
                      <a:r>
                        <a:rPr lang="en-IN" b="1" baseline="0" dirty="0" smtClean="0"/>
                        <a:t> manufacturing cost incurred</a:t>
                      </a:r>
                      <a:endParaRPr lang="en-IN" b="1" dirty="0"/>
                    </a:p>
                  </a:txBody>
                  <a:tcPr/>
                </a:tc>
                <a:tc>
                  <a:txBody>
                    <a:bodyPr/>
                    <a:lstStyle/>
                    <a:p>
                      <a:pPr algn="r"/>
                      <a:r>
                        <a:rPr lang="en-IN" b="1" u="dbl" baseline="0" dirty="0" smtClean="0"/>
                        <a:t>$ 987,710</a:t>
                      </a:r>
                      <a:endParaRPr lang="en-IN" b="1" u="dbl" baseline="0" dirty="0"/>
                    </a:p>
                  </a:txBody>
                  <a:tcPr/>
                </a:tc>
                <a:extLst>
                  <a:ext uri="{0D108BD9-81ED-4DB2-BD59-A6C34878D82A}">
                    <a16:rowId xmlns:a16="http://schemas.microsoft.com/office/drawing/2014/main" val="2346134090"/>
                  </a:ext>
                </a:extLst>
              </a:tr>
              <a:tr h="370840">
                <a:tc>
                  <a:txBody>
                    <a:bodyPr/>
                    <a:lstStyle/>
                    <a:p>
                      <a:r>
                        <a:rPr lang="en-IN" b="1" dirty="0" smtClean="0"/>
                        <a:t>Cost</a:t>
                      </a:r>
                      <a:r>
                        <a:rPr lang="en-IN" b="1" baseline="0" dirty="0" smtClean="0"/>
                        <a:t> per boat ($987,710/86 boats)</a:t>
                      </a:r>
                      <a:endParaRPr lang="en-IN" b="1" dirty="0"/>
                    </a:p>
                  </a:txBody>
                  <a:tcPr/>
                </a:tc>
                <a:tc>
                  <a:txBody>
                    <a:bodyPr/>
                    <a:lstStyle/>
                    <a:p>
                      <a:pPr algn="r"/>
                      <a:r>
                        <a:rPr lang="en-IN" b="1" i="0" u="dbl" baseline="0" dirty="0" smtClean="0"/>
                        <a:t>$   11,</a:t>
                      </a:r>
                      <a:r>
                        <a:rPr lang="en-IN" b="1" u="dbl" baseline="0" dirty="0" smtClean="0"/>
                        <a:t>485</a:t>
                      </a:r>
                      <a:endParaRPr lang="en-IN" b="1" u="dbl" baseline="0" dirty="0"/>
                    </a:p>
                  </a:txBody>
                  <a:tcPr/>
                </a:tc>
                <a:extLst>
                  <a:ext uri="{0D108BD9-81ED-4DB2-BD59-A6C34878D82A}">
                    <a16:rowId xmlns:a16="http://schemas.microsoft.com/office/drawing/2014/main" val="1757603623"/>
                  </a:ext>
                </a:extLst>
              </a:tr>
            </a:tbl>
          </a:graphicData>
        </a:graphic>
      </p:graphicFrame>
      <p:sp>
        <p:nvSpPr>
          <p:cNvPr id="7" name="Content Placeholder 2"/>
          <p:cNvSpPr>
            <a:spLocks noGrp="1"/>
          </p:cNvSpPr>
          <p:nvPr>
            <p:ph idx="13"/>
          </p:nvPr>
        </p:nvSpPr>
        <p:spPr>
          <a:xfrm>
            <a:off x="2209799" y="6489829"/>
            <a:ext cx="4724400" cy="219487"/>
          </a:xfrm>
        </p:spPr>
        <p:txBody>
          <a:bodyPr/>
          <a:lstStyle/>
          <a:p>
            <a:pPr marL="0" indent="0" algn="ctr">
              <a:buNone/>
            </a:pPr>
            <a:r>
              <a:rPr lang="en-US" sz="900" dirty="0">
                <a:hlinkClick r:id="rId3" action="ppaction://hlinksldjump"/>
              </a:rPr>
              <a:t>Access the text alternative for slide images.</a:t>
            </a:r>
            <a:endParaRPr lang="en-IN" sz="900" dirty="0"/>
          </a:p>
        </p:txBody>
      </p:sp>
    </p:spTree>
    <p:extLst>
      <p:ext uri="{BB962C8B-B14F-4D97-AF65-F5344CB8AC3E}">
        <p14:creationId xmlns:p14="http://schemas.microsoft.com/office/powerpoint/2010/main" val="37139069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Cost Accounting Systems </a:t>
            </a:r>
            <a:r>
              <a:rPr lang="en-US" sz="1000" b="0" dirty="0"/>
              <a:t>3</a:t>
            </a:r>
            <a:endParaRPr lang="en-IN" sz="1000" b="0" dirty="0"/>
          </a:p>
        </p:txBody>
      </p:sp>
      <p:pic>
        <p:nvPicPr>
          <p:cNvPr id="7" name="Picture 6" descr="Annotated equation solving for overhead applied.&#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6563" y="1600200"/>
            <a:ext cx="7814828" cy="3993532"/>
          </a:xfrm>
          <a:prstGeom prst="rect">
            <a:avLst/>
          </a:prstGeom>
        </p:spPr>
      </p:pic>
      <p:sp>
        <p:nvSpPr>
          <p:cNvPr id="5" name="Content Placeholder 2"/>
          <p:cNvSpPr>
            <a:spLocks noGrp="1"/>
          </p:cNvSpPr>
          <p:nvPr>
            <p:ph idx="13"/>
          </p:nvPr>
        </p:nvSpPr>
        <p:spPr>
          <a:xfrm>
            <a:off x="2209799" y="5943600"/>
            <a:ext cx="4724400" cy="219487"/>
          </a:xfrm>
        </p:spPr>
        <p:txBody>
          <a:bodyPr/>
          <a:lstStyle/>
          <a:p>
            <a:pPr marL="0" indent="0" algn="ctr">
              <a:buNone/>
            </a:pPr>
            <a:r>
              <a:rPr lang="en-US" sz="900" dirty="0">
                <a:hlinkClick r:id="rId4" action="ppaction://hlinksldjump"/>
              </a:rPr>
              <a:t>Access the text alternative for slide images.</a:t>
            </a:r>
            <a:endParaRPr lang="en-IN" sz="900" dirty="0"/>
          </a:p>
        </p:txBody>
      </p:sp>
      <p:sp>
        <p:nvSpPr>
          <p:cNvPr id="9"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13-6: Calculate predetermined overhead application rates and demonstrate how they are used.</a:t>
            </a:r>
          </a:p>
        </p:txBody>
      </p:sp>
    </p:spTree>
    <p:extLst>
      <p:ext uri="{BB962C8B-B14F-4D97-AF65-F5344CB8AC3E}">
        <p14:creationId xmlns:p14="http://schemas.microsoft.com/office/powerpoint/2010/main" val="68034646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7023"/>
            <a:ext cx="8229600" cy="1157904"/>
          </a:xfrm>
        </p:spPr>
        <p:txBody>
          <a:bodyPr/>
          <a:lstStyle/>
          <a:p>
            <a:r>
              <a:rPr lang="en-US" sz="4000" dirty="0"/>
              <a:t>Overapplied/</a:t>
            </a:r>
            <a:r>
              <a:rPr lang="en-US" sz="4000" dirty="0" err="1"/>
              <a:t>Underapplied</a:t>
            </a:r>
            <a:r>
              <a:rPr lang="en-US" sz="4000" dirty="0"/>
              <a:t> Overhead</a:t>
            </a:r>
            <a:endParaRPr lang="en-IN" sz="4200" dirty="0"/>
          </a:p>
        </p:txBody>
      </p:sp>
      <p:sp>
        <p:nvSpPr>
          <p:cNvPr id="12" name="Content Placeholder 11"/>
          <p:cNvSpPr>
            <a:spLocks noGrp="1"/>
          </p:cNvSpPr>
          <p:nvPr>
            <p:ph idx="1"/>
          </p:nvPr>
        </p:nvSpPr>
        <p:spPr>
          <a:xfrm>
            <a:off x="457200" y="1481137"/>
            <a:ext cx="8229600" cy="1490663"/>
          </a:xfrm>
        </p:spPr>
        <p:txBody>
          <a:bodyPr/>
          <a:lstStyle/>
          <a:p>
            <a:pPr marL="0" indent="0" eaLnBrk="1" hangingPunct="1">
              <a:spcBef>
                <a:spcPct val="50000"/>
              </a:spcBef>
              <a:buNone/>
              <a:defRPr/>
            </a:pPr>
            <a:r>
              <a:rPr lang="en-IN" sz="2800" b="1" dirty="0">
                <a:solidFill>
                  <a:schemeClr val="tx2">
                    <a:lumMod val="75000"/>
                  </a:schemeClr>
                </a:solidFill>
                <a:latin typeface="Arial" pitchFamily="34" charset="0"/>
              </a:rPr>
              <a:t>Difference between the total overhead costs actually incurred and the costs applied to production during the </a:t>
            </a:r>
            <a:r>
              <a:rPr lang="en-IN" sz="2800" b="1" dirty="0" smtClean="0">
                <a:solidFill>
                  <a:schemeClr val="tx2">
                    <a:lumMod val="75000"/>
                  </a:schemeClr>
                </a:solidFill>
                <a:latin typeface="Arial" pitchFamily="34" charset="0"/>
              </a:rPr>
              <a:t>year.</a:t>
            </a:r>
            <a:endParaRPr lang="en-US" sz="2800" b="1" dirty="0">
              <a:solidFill>
                <a:schemeClr val="tx2">
                  <a:lumMod val="75000"/>
                </a:schemeClr>
              </a:solidFill>
              <a:latin typeface="Arial" pitchFamily="34" charset="0"/>
            </a:endParaRPr>
          </a:p>
        </p:txBody>
      </p:sp>
    </p:spTree>
    <p:extLst>
      <p:ext uri="{BB962C8B-B14F-4D97-AF65-F5344CB8AC3E}">
        <p14:creationId xmlns:p14="http://schemas.microsoft.com/office/powerpoint/2010/main" val="296492030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sz="3200" dirty="0"/>
              <a:t>Cruisers Inc. Flow of Costs for April Viewed as Transactions in the Horizontal Model</a:t>
            </a:r>
          </a:p>
        </p:txBody>
      </p:sp>
      <p:pic>
        <p:nvPicPr>
          <p:cNvPr id="5" name="Picture 4" descr="Horizontal model showing flow of costs for Cruisers Inc. in April.&#10;">
            <a:extLst>
              <a:ext uri="{FF2B5EF4-FFF2-40B4-BE49-F238E27FC236}">
                <a16:creationId xmlns:a16="http://schemas.microsoft.com/office/drawing/2014/main" id="{D4ABC505-6D47-402E-8E44-2052D0D086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7771" y="1403350"/>
            <a:ext cx="6628455" cy="4328936"/>
          </a:xfrm>
          <a:prstGeom prst="rect">
            <a:avLst/>
          </a:prstGeom>
        </p:spPr>
      </p:pic>
      <p:sp>
        <p:nvSpPr>
          <p:cNvPr id="9"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13-6: Calculate predetermined overhead application rates and demonstrate how they are used.</a:t>
            </a:r>
          </a:p>
        </p:txBody>
      </p:sp>
      <p:sp>
        <p:nvSpPr>
          <p:cNvPr id="6" name="Content Placeholder 2"/>
          <p:cNvSpPr>
            <a:spLocks noGrp="1"/>
          </p:cNvSpPr>
          <p:nvPr>
            <p:ph idx="13"/>
          </p:nvPr>
        </p:nvSpPr>
        <p:spPr>
          <a:xfrm>
            <a:off x="2209799" y="5867399"/>
            <a:ext cx="4724400" cy="304800"/>
          </a:xfrm>
        </p:spPr>
        <p:txBody>
          <a:bodyPr/>
          <a:lstStyle/>
          <a:p>
            <a:pPr marL="0" indent="0" algn="ctr">
              <a:buNone/>
            </a:pPr>
            <a:r>
              <a:rPr lang="en-US" sz="900" dirty="0">
                <a:hlinkClick r:id="rId4" action="ppaction://hlinksldjump"/>
              </a:rPr>
              <a:t>Access the text alternative for slide images.</a:t>
            </a:r>
            <a:endParaRPr lang="en-IN" sz="900" dirty="0"/>
          </a:p>
        </p:txBody>
      </p:sp>
    </p:spTree>
    <p:extLst>
      <p:ext uri="{BB962C8B-B14F-4D97-AF65-F5344CB8AC3E}">
        <p14:creationId xmlns:p14="http://schemas.microsoft.com/office/powerpoint/2010/main" val="105356186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sz="3200" dirty="0"/>
              <a:t>Cruisers Inc. Flow of Costs for April Viewed as a Flow of Costs</a:t>
            </a:r>
          </a:p>
        </p:txBody>
      </p:sp>
      <p:pic>
        <p:nvPicPr>
          <p:cNvPr id="6" name="Picture 5" descr="Cost flow view showing flow of costs for Cruisers  Inc. in April, using T-accounts">
            <a:extLst>
              <a:ext uri="{FF2B5EF4-FFF2-40B4-BE49-F238E27FC236}">
                <a16:creationId xmlns:a16="http://schemas.microsoft.com/office/drawing/2014/main" id="{B99981F1-A04C-490B-803A-469C5CB8F8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8516" y="1431618"/>
            <a:ext cx="6946966" cy="4255113"/>
          </a:xfrm>
          <a:prstGeom prst="rect">
            <a:avLst/>
          </a:prstGeom>
        </p:spPr>
      </p:pic>
      <p:sp>
        <p:nvSpPr>
          <p:cNvPr id="7" name="Content Placeholder 2"/>
          <p:cNvSpPr>
            <a:spLocks noGrp="1"/>
          </p:cNvSpPr>
          <p:nvPr>
            <p:ph idx="13"/>
          </p:nvPr>
        </p:nvSpPr>
        <p:spPr>
          <a:xfrm>
            <a:off x="2209799" y="5867399"/>
            <a:ext cx="4724400" cy="304800"/>
          </a:xfrm>
        </p:spPr>
        <p:txBody>
          <a:bodyPr/>
          <a:lstStyle/>
          <a:p>
            <a:pPr marL="0" indent="0" algn="ctr">
              <a:buNone/>
            </a:pPr>
            <a:r>
              <a:rPr lang="en-US" sz="900" dirty="0">
                <a:hlinkClick r:id="rId4" action="ppaction://hlinksldjump"/>
              </a:rPr>
              <a:t>Access the text alternative for slide images.</a:t>
            </a:r>
            <a:endParaRPr lang="en-IN" sz="900" dirty="0"/>
          </a:p>
        </p:txBody>
      </p:sp>
      <p:sp>
        <p:nvSpPr>
          <p:cNvPr id="9"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13-6: Calculate predetermined overhead application rates and demonstrate how they are used.</a:t>
            </a:r>
          </a:p>
        </p:txBody>
      </p:sp>
    </p:spTree>
    <p:extLst>
      <p:ext uri="{BB962C8B-B14F-4D97-AF65-F5344CB8AC3E}">
        <p14:creationId xmlns:p14="http://schemas.microsoft.com/office/powerpoint/2010/main" val="81995493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9655"/>
            <a:ext cx="8229600" cy="1052640"/>
          </a:xfrm>
        </p:spPr>
        <p:txBody>
          <a:bodyPr/>
          <a:lstStyle/>
          <a:p>
            <a:r>
              <a:rPr lang="en-IN" altLang="en-US" dirty="0">
                <a:ea typeface="ＭＳ Ｐゴシック" panose="020B0600070205080204" pitchFamily="34" charset="-128"/>
              </a:rPr>
              <a:t>Statement of Cost of Goods Manufactured </a:t>
            </a:r>
            <a:r>
              <a:rPr lang="en-IN" altLang="en-US" sz="1000" dirty="0">
                <a:ea typeface="ＭＳ Ｐゴシック" panose="020B0600070205080204" pitchFamily="34" charset="-128"/>
              </a:rPr>
              <a:t>1</a:t>
            </a:r>
            <a:endParaRPr lang="en-IN" sz="1000" dirty="0"/>
          </a:p>
        </p:txBody>
      </p:sp>
      <p:sp>
        <p:nvSpPr>
          <p:cNvPr id="12" name="Content Placeholder 11"/>
          <p:cNvSpPr>
            <a:spLocks noGrp="1"/>
          </p:cNvSpPr>
          <p:nvPr>
            <p:ph idx="1"/>
          </p:nvPr>
        </p:nvSpPr>
        <p:spPr>
          <a:xfrm>
            <a:off x="457200" y="1481137"/>
            <a:ext cx="8229600" cy="728663"/>
          </a:xfrm>
        </p:spPr>
        <p:txBody>
          <a:bodyPr/>
          <a:lstStyle/>
          <a:p>
            <a:pPr marL="0" indent="0" eaLnBrk="1" hangingPunct="1">
              <a:spcBef>
                <a:spcPct val="50000"/>
              </a:spcBef>
              <a:buNone/>
              <a:defRPr/>
            </a:pPr>
            <a:r>
              <a:rPr lang="en-US" sz="2000" b="1" dirty="0">
                <a:solidFill>
                  <a:schemeClr val="accent1">
                    <a:lumMod val="75000"/>
                  </a:schemeClr>
                </a:solidFill>
              </a:rPr>
              <a:t>A </a:t>
            </a:r>
            <a:r>
              <a:rPr lang="en-US" sz="2000" b="1" i="1" u="sng" dirty="0">
                <a:solidFill>
                  <a:schemeClr val="accent1">
                    <a:lumMod val="75000"/>
                  </a:schemeClr>
                </a:solidFill>
              </a:rPr>
              <a:t>statement of cost of goods manufactured </a:t>
            </a:r>
            <a:r>
              <a:rPr lang="en-US" sz="2000" b="1" dirty="0">
                <a:solidFill>
                  <a:schemeClr val="accent1">
                    <a:lumMod val="75000"/>
                  </a:schemeClr>
                </a:solidFill>
              </a:rPr>
              <a:t>is prepared to assist managers in understanding and evaluating the overall cost of manufacturing products.</a:t>
            </a:r>
          </a:p>
        </p:txBody>
      </p:sp>
      <p:sp>
        <p:nvSpPr>
          <p:cNvPr id="3" name="Content Placeholder 2"/>
          <p:cNvSpPr>
            <a:spLocks noGrp="1"/>
          </p:cNvSpPr>
          <p:nvPr>
            <p:ph idx="13"/>
          </p:nvPr>
        </p:nvSpPr>
        <p:spPr>
          <a:xfrm>
            <a:off x="457200" y="2361342"/>
            <a:ext cx="8229600" cy="3582258"/>
          </a:xfrm>
        </p:spPr>
        <p:txBody>
          <a:bodyPr/>
          <a:lstStyle/>
          <a:p>
            <a:pPr marL="0" indent="0" eaLnBrk="1" hangingPunct="1">
              <a:spcBef>
                <a:spcPct val="50000"/>
              </a:spcBef>
              <a:buNone/>
              <a:defRPr/>
            </a:pPr>
            <a:r>
              <a:rPr lang="en-US" sz="2000" b="1" dirty="0">
                <a:solidFill>
                  <a:schemeClr val="accent1">
                    <a:lumMod val="50000"/>
                  </a:schemeClr>
                </a:solidFill>
              </a:rPr>
              <a:t>Use the following information to prepare a statement of cost of goods manufactured for Cruisers, Inc. for the month of April:</a:t>
            </a:r>
          </a:p>
          <a:p>
            <a:pPr marL="0" indent="0" eaLnBrk="1" hangingPunct="1">
              <a:buNone/>
              <a:defRPr/>
            </a:pPr>
            <a:r>
              <a:rPr lang="en-US" sz="2000" b="1" dirty="0">
                <a:solidFill>
                  <a:schemeClr val="accent1">
                    <a:lumMod val="50000"/>
                  </a:schemeClr>
                </a:solidFill>
              </a:rPr>
              <a:t>Raw materials inventory:</a:t>
            </a:r>
          </a:p>
          <a:p>
            <a:pPr marL="0" indent="0" eaLnBrk="1" hangingPunct="1">
              <a:buNone/>
              <a:defRPr/>
            </a:pPr>
            <a:r>
              <a:rPr lang="en-US" sz="2000" b="1" dirty="0">
                <a:solidFill>
                  <a:schemeClr val="accent1">
                    <a:lumMod val="50000"/>
                  </a:schemeClr>
                </a:solidFill>
              </a:rPr>
              <a:t>    March 31     $126,900</a:t>
            </a:r>
          </a:p>
          <a:p>
            <a:pPr marL="0" indent="0" eaLnBrk="1" hangingPunct="1">
              <a:buNone/>
              <a:defRPr/>
            </a:pPr>
            <a:r>
              <a:rPr lang="en-US" sz="2000" b="1" dirty="0">
                <a:solidFill>
                  <a:schemeClr val="accent1">
                    <a:lumMod val="50000"/>
                  </a:schemeClr>
                </a:solidFill>
              </a:rPr>
              <a:t>    April 30        $106,250</a:t>
            </a:r>
          </a:p>
          <a:p>
            <a:pPr marL="0" indent="0" eaLnBrk="1" hangingPunct="1">
              <a:buNone/>
              <a:defRPr/>
            </a:pPr>
            <a:r>
              <a:rPr lang="en-US" sz="2000" b="1" dirty="0">
                <a:solidFill>
                  <a:schemeClr val="accent1">
                    <a:lumMod val="50000"/>
                  </a:schemeClr>
                </a:solidFill>
              </a:rPr>
              <a:t>Raw materials purchases:</a:t>
            </a:r>
          </a:p>
          <a:p>
            <a:pPr marL="0" indent="0" eaLnBrk="1" hangingPunct="1">
              <a:buNone/>
              <a:defRPr/>
            </a:pPr>
            <a:r>
              <a:rPr lang="en-US" sz="2000" b="1" dirty="0">
                <a:solidFill>
                  <a:schemeClr val="accent1">
                    <a:lumMod val="50000"/>
                  </a:schemeClr>
                </a:solidFill>
              </a:rPr>
              <a:t>    April             $347,860</a:t>
            </a:r>
          </a:p>
          <a:p>
            <a:pPr marL="0" indent="0" eaLnBrk="1" hangingPunct="1">
              <a:buNone/>
              <a:defRPr/>
            </a:pPr>
            <a:r>
              <a:rPr lang="en-US" sz="2000" b="1" dirty="0">
                <a:solidFill>
                  <a:schemeClr val="accent1">
                    <a:lumMod val="50000"/>
                  </a:schemeClr>
                </a:solidFill>
              </a:rPr>
              <a:t>Direct labor costs: $330,240</a:t>
            </a:r>
          </a:p>
          <a:p>
            <a:pPr marL="0" indent="0" eaLnBrk="1" hangingPunct="1">
              <a:buNone/>
              <a:defRPr/>
            </a:pPr>
            <a:r>
              <a:rPr lang="en-US" sz="2000" b="1" dirty="0">
                <a:solidFill>
                  <a:schemeClr val="accent1">
                    <a:lumMod val="50000"/>
                  </a:schemeClr>
                </a:solidFill>
              </a:rPr>
              <a:t>M</a:t>
            </a:r>
            <a:r>
              <a:rPr lang="en-US" sz="100" b="1" dirty="0">
                <a:solidFill>
                  <a:schemeClr val="accent1">
                    <a:lumMod val="50000"/>
                  </a:schemeClr>
                </a:solidFill>
              </a:rPr>
              <a:t> </a:t>
            </a:r>
            <a:r>
              <a:rPr lang="en-US" sz="2000" b="1" dirty="0">
                <a:solidFill>
                  <a:schemeClr val="accent1">
                    <a:lumMod val="50000"/>
                  </a:schemeClr>
                </a:solidFill>
              </a:rPr>
              <a:t>O</a:t>
            </a:r>
            <a:r>
              <a:rPr lang="en-US" sz="100" b="1" dirty="0">
                <a:solidFill>
                  <a:schemeClr val="accent1">
                    <a:lumMod val="50000"/>
                  </a:schemeClr>
                </a:solidFill>
              </a:rPr>
              <a:t> </a:t>
            </a:r>
            <a:r>
              <a:rPr lang="en-US" sz="2000" b="1" dirty="0">
                <a:solidFill>
                  <a:schemeClr val="accent1">
                    <a:lumMod val="50000"/>
                  </a:schemeClr>
                </a:solidFill>
              </a:rPr>
              <a:t>H Applied: $288,960</a:t>
            </a:r>
          </a:p>
          <a:p>
            <a:pPr marL="0" indent="0" eaLnBrk="1" hangingPunct="1">
              <a:buNone/>
              <a:defRPr/>
            </a:pPr>
            <a:r>
              <a:rPr lang="en-US" sz="2000" b="1" dirty="0">
                <a:solidFill>
                  <a:schemeClr val="accent1">
                    <a:lumMod val="50000"/>
                  </a:schemeClr>
                </a:solidFill>
              </a:rPr>
              <a:t>Assume no W</a:t>
            </a:r>
            <a:r>
              <a:rPr lang="en-US" sz="100" b="1" dirty="0">
                <a:solidFill>
                  <a:schemeClr val="accent1">
                    <a:lumMod val="50000"/>
                  </a:schemeClr>
                </a:solidFill>
              </a:rPr>
              <a:t> </a:t>
            </a:r>
            <a:r>
              <a:rPr lang="en-US" sz="2000" b="1" dirty="0">
                <a:solidFill>
                  <a:schemeClr val="accent1">
                    <a:lumMod val="50000"/>
                  </a:schemeClr>
                </a:solidFill>
              </a:rPr>
              <a:t>I</a:t>
            </a:r>
            <a:r>
              <a:rPr lang="en-US" sz="100" b="1" dirty="0">
                <a:solidFill>
                  <a:schemeClr val="accent1">
                    <a:lumMod val="50000"/>
                  </a:schemeClr>
                </a:solidFill>
              </a:rPr>
              <a:t> </a:t>
            </a:r>
            <a:r>
              <a:rPr lang="en-US" sz="2000" b="1" dirty="0">
                <a:solidFill>
                  <a:schemeClr val="accent1">
                    <a:lumMod val="50000"/>
                  </a:schemeClr>
                </a:solidFill>
              </a:rPr>
              <a:t>P inventories</a:t>
            </a:r>
          </a:p>
        </p:txBody>
      </p:sp>
      <p:sp>
        <p:nvSpPr>
          <p:cNvPr id="13" name="Content Placeholder 7"/>
          <p:cNvSpPr>
            <a:spLocks noGrp="1"/>
          </p:cNvSpPr>
          <p:nvPr>
            <p:ph idx="16"/>
          </p:nvPr>
        </p:nvSpPr>
        <p:spPr>
          <a:xfrm>
            <a:off x="457200" y="6210567"/>
            <a:ext cx="6781800" cy="304267"/>
          </a:xfrm>
        </p:spPr>
        <p:txBody>
          <a:bodyPr/>
          <a:lstStyle/>
          <a:p>
            <a:pPr marL="0" indent="0">
              <a:buNone/>
              <a:defRPr/>
            </a:pPr>
            <a:r>
              <a:rPr lang="en-US" altLang="en-US" sz="1100" b="1" dirty="0"/>
              <a:t>Learning Objective 13-7: Prepare and interpret a statement of cost of goods manufactured.</a:t>
            </a:r>
          </a:p>
        </p:txBody>
      </p:sp>
    </p:spTree>
    <p:extLst>
      <p:ext uri="{BB962C8B-B14F-4D97-AF65-F5344CB8AC3E}">
        <p14:creationId xmlns:p14="http://schemas.microsoft.com/office/powerpoint/2010/main" val="351077728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9655"/>
            <a:ext cx="8229600" cy="1052640"/>
          </a:xfrm>
        </p:spPr>
        <p:txBody>
          <a:bodyPr/>
          <a:lstStyle/>
          <a:p>
            <a:r>
              <a:rPr lang="en-IN" altLang="en-US" dirty="0">
                <a:ea typeface="ＭＳ Ｐゴシック" panose="020B0600070205080204" pitchFamily="34" charset="-128"/>
              </a:rPr>
              <a:t>Statement of Cost of Goods Manufactured </a:t>
            </a:r>
            <a:r>
              <a:rPr lang="en-IN" altLang="en-US" sz="1000" dirty="0">
                <a:ea typeface="ＭＳ Ｐゴシック" panose="020B0600070205080204" pitchFamily="34" charset="-128"/>
              </a:rPr>
              <a:t>2</a:t>
            </a:r>
            <a:endParaRPr lang="en-IN" sz="1000" dirty="0"/>
          </a:p>
        </p:txBody>
      </p:sp>
      <p:sp>
        <p:nvSpPr>
          <p:cNvPr id="12" name="Content Placeholder 11"/>
          <p:cNvSpPr>
            <a:spLocks noGrp="1"/>
          </p:cNvSpPr>
          <p:nvPr>
            <p:ph idx="1"/>
          </p:nvPr>
        </p:nvSpPr>
        <p:spPr>
          <a:xfrm>
            <a:off x="457200" y="1481137"/>
            <a:ext cx="8229600" cy="1338263"/>
          </a:xfrm>
        </p:spPr>
        <p:txBody>
          <a:bodyPr/>
          <a:lstStyle/>
          <a:p>
            <a:pPr marL="0" indent="0" eaLnBrk="1" hangingPunct="1">
              <a:spcBef>
                <a:spcPts val="0"/>
              </a:spcBef>
              <a:buNone/>
              <a:defRPr/>
            </a:pPr>
            <a:r>
              <a:rPr lang="en-US" sz="2000" b="1" dirty="0">
                <a:solidFill>
                  <a:schemeClr val="accent1">
                    <a:lumMod val="75000"/>
                  </a:schemeClr>
                </a:solidFill>
              </a:rPr>
              <a:t>Manufacturing costs can be summarized and reported in a statement of cost of goods manufactured. </a:t>
            </a:r>
          </a:p>
          <a:p>
            <a:pPr marL="0" indent="0" eaLnBrk="1" hangingPunct="1">
              <a:spcBef>
                <a:spcPts val="0"/>
              </a:spcBef>
              <a:buNone/>
              <a:defRPr/>
            </a:pPr>
            <a:r>
              <a:rPr lang="en-US" sz="2000" b="1" dirty="0">
                <a:solidFill>
                  <a:schemeClr val="accent1">
                    <a:lumMod val="75000"/>
                  </a:schemeClr>
                </a:solidFill>
              </a:rPr>
              <a:t>Such a statement using amounts for Cruisers for April is illustrated in the exhibit given below. </a:t>
            </a:r>
          </a:p>
        </p:txBody>
      </p:sp>
      <p:pic>
        <p:nvPicPr>
          <p:cNvPr id="7" name="Picture 6" descr="Exhibit 13-8 from page 493 of the textbook is reproduced here, the statement of cost of goods manufactured for Cruisers Inc.">
            <a:extLst>
              <a:ext uri="{FF2B5EF4-FFF2-40B4-BE49-F238E27FC236}">
                <a16:creationId xmlns:a16="http://schemas.microsoft.com/office/drawing/2014/main" id="{BA336974-B635-42C0-BE15-8DA5059C5E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32603" y="3048000"/>
            <a:ext cx="4240795" cy="2459663"/>
          </a:xfrm>
          <a:prstGeom prst="rect">
            <a:avLst/>
          </a:prstGeom>
        </p:spPr>
      </p:pic>
      <p:sp>
        <p:nvSpPr>
          <p:cNvPr id="13" name="Content Placeholder 7"/>
          <p:cNvSpPr>
            <a:spLocks noGrp="1"/>
          </p:cNvSpPr>
          <p:nvPr>
            <p:ph idx="16"/>
          </p:nvPr>
        </p:nvSpPr>
        <p:spPr>
          <a:xfrm>
            <a:off x="457200" y="6210567"/>
            <a:ext cx="6781800" cy="304267"/>
          </a:xfrm>
        </p:spPr>
        <p:txBody>
          <a:bodyPr/>
          <a:lstStyle/>
          <a:p>
            <a:pPr marL="0" indent="0">
              <a:buNone/>
              <a:defRPr/>
            </a:pPr>
            <a:r>
              <a:rPr lang="en-US" altLang="en-US" sz="1100" b="1" dirty="0"/>
              <a:t>Learning Objective 13-7: Prepare and interpret a statement of cost of goods manufactured.</a:t>
            </a:r>
          </a:p>
        </p:txBody>
      </p:sp>
    </p:spTree>
    <p:extLst>
      <p:ext uri="{BB962C8B-B14F-4D97-AF65-F5344CB8AC3E}">
        <p14:creationId xmlns:p14="http://schemas.microsoft.com/office/powerpoint/2010/main" val="244567422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9655"/>
            <a:ext cx="8229600" cy="1052640"/>
          </a:xfrm>
        </p:spPr>
        <p:txBody>
          <a:bodyPr/>
          <a:lstStyle/>
          <a:p>
            <a:r>
              <a:rPr lang="en-IN" altLang="en-US" dirty="0">
                <a:ea typeface="ＭＳ Ｐゴシック" panose="020B0600070205080204" pitchFamily="34" charset="-128"/>
              </a:rPr>
              <a:t>Statement of Cost of Goods Manufactured </a:t>
            </a:r>
            <a:r>
              <a:rPr lang="en-IN" altLang="en-US" sz="1000" b="0" dirty="0">
                <a:ea typeface="ＭＳ Ｐゴシック" panose="020B0600070205080204" pitchFamily="34" charset="-128"/>
              </a:rPr>
              <a:t>3</a:t>
            </a:r>
            <a:endParaRPr lang="en-IN" sz="1000" b="0" dirty="0"/>
          </a:p>
        </p:txBody>
      </p:sp>
      <p:pic>
        <p:nvPicPr>
          <p:cNvPr id="4" name="Picture 3" descr="Exhibit 13-8 is reproduced again here plus the table from page 494 of the text, which solves for cost of goods sold. &#10;&#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4560" y="1600200"/>
            <a:ext cx="6454880" cy="4011535"/>
          </a:xfrm>
          <a:prstGeom prst="rect">
            <a:avLst/>
          </a:prstGeom>
        </p:spPr>
      </p:pic>
      <p:sp>
        <p:nvSpPr>
          <p:cNvPr id="5" name="Content Placeholder 2"/>
          <p:cNvSpPr>
            <a:spLocks noGrp="1"/>
          </p:cNvSpPr>
          <p:nvPr>
            <p:ph idx="13"/>
          </p:nvPr>
        </p:nvSpPr>
        <p:spPr>
          <a:xfrm>
            <a:off x="2209799" y="5867399"/>
            <a:ext cx="4724400" cy="304800"/>
          </a:xfrm>
        </p:spPr>
        <p:txBody>
          <a:bodyPr/>
          <a:lstStyle/>
          <a:p>
            <a:pPr marL="0" indent="0" algn="ctr">
              <a:buNone/>
            </a:pPr>
            <a:r>
              <a:rPr lang="en-US" sz="900" dirty="0">
                <a:hlinkClick r:id="rId4" action="ppaction://hlinksldjump"/>
              </a:rPr>
              <a:t>Access the text alternative for slide images.</a:t>
            </a:r>
            <a:endParaRPr lang="en-IN" sz="900" dirty="0"/>
          </a:p>
        </p:txBody>
      </p:sp>
      <p:sp>
        <p:nvSpPr>
          <p:cNvPr id="13" name="Content Placeholder 7"/>
          <p:cNvSpPr>
            <a:spLocks noGrp="1"/>
          </p:cNvSpPr>
          <p:nvPr>
            <p:ph idx="16"/>
          </p:nvPr>
        </p:nvSpPr>
        <p:spPr>
          <a:xfrm>
            <a:off x="457200" y="6210567"/>
            <a:ext cx="6781800" cy="304267"/>
          </a:xfrm>
        </p:spPr>
        <p:txBody>
          <a:bodyPr/>
          <a:lstStyle/>
          <a:p>
            <a:pPr marL="0" indent="0">
              <a:buNone/>
              <a:defRPr/>
            </a:pPr>
            <a:r>
              <a:rPr lang="en-US" altLang="en-US" sz="1100" b="1" dirty="0"/>
              <a:t>Learning Objective 13-7: Prepare and interpret a statement of cost of goods manufactured.</a:t>
            </a:r>
          </a:p>
        </p:txBody>
      </p:sp>
    </p:spTree>
    <p:extLst>
      <p:ext uri="{BB962C8B-B14F-4D97-AF65-F5344CB8AC3E}">
        <p14:creationId xmlns:p14="http://schemas.microsoft.com/office/powerpoint/2010/main" val="60223733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ＭＳ Ｐゴシック" panose="020B0600070205080204" pitchFamily="34" charset="-128"/>
              </a:rPr>
              <a:t>Cost Accounting Systems </a:t>
            </a:r>
            <a:r>
              <a:rPr lang="en-US" altLang="en-US" sz="1000" dirty="0">
                <a:ea typeface="ＭＳ Ｐゴシック" panose="020B0600070205080204" pitchFamily="34" charset="-128"/>
              </a:rPr>
              <a:t>4 </a:t>
            </a:r>
            <a:endParaRPr lang="en-IN" sz="1000" dirty="0"/>
          </a:p>
        </p:txBody>
      </p:sp>
      <p:sp>
        <p:nvSpPr>
          <p:cNvPr id="9" name="Content Placeholder 8"/>
          <p:cNvSpPr>
            <a:spLocks noGrp="1"/>
          </p:cNvSpPr>
          <p:nvPr>
            <p:ph idx="1"/>
          </p:nvPr>
        </p:nvSpPr>
        <p:spPr>
          <a:xfrm>
            <a:off x="457200" y="1481137"/>
            <a:ext cx="2971800" cy="1947863"/>
          </a:xfrm>
        </p:spPr>
        <p:txBody>
          <a:bodyPr/>
          <a:lstStyle/>
          <a:p>
            <a:pPr marL="0" indent="0" eaLnBrk="1" hangingPunct="1">
              <a:spcBef>
                <a:spcPct val="50000"/>
              </a:spcBef>
              <a:buNone/>
            </a:pPr>
            <a:r>
              <a:rPr lang="en-US" altLang="en-US" sz="2400" b="1" dirty="0">
                <a:solidFill>
                  <a:srgbClr val="006666"/>
                </a:solidFill>
              </a:rPr>
              <a:t>The income statement is prepared using established financial accounting procedures.</a:t>
            </a:r>
          </a:p>
        </p:txBody>
      </p:sp>
      <p:sp>
        <p:nvSpPr>
          <p:cNvPr id="7" name="Content Placeholder 6"/>
          <p:cNvSpPr>
            <a:spLocks noGrp="1"/>
          </p:cNvSpPr>
          <p:nvPr>
            <p:ph idx="13"/>
          </p:nvPr>
        </p:nvSpPr>
        <p:spPr>
          <a:xfrm>
            <a:off x="457200" y="3581400"/>
            <a:ext cx="2971800" cy="2024063"/>
          </a:xfrm>
        </p:spPr>
        <p:txBody>
          <a:bodyPr/>
          <a:lstStyle/>
          <a:p>
            <a:pPr marL="0" indent="0">
              <a:buNone/>
            </a:pPr>
            <a:r>
              <a:rPr lang="en-US" sz="2400" dirty="0"/>
              <a:t>Sales and</a:t>
            </a:r>
            <a:br>
              <a:rPr lang="en-US" sz="2400" dirty="0"/>
            </a:br>
            <a:r>
              <a:rPr lang="en-US" sz="2400" dirty="0"/>
              <a:t>expense</a:t>
            </a:r>
            <a:br>
              <a:rPr lang="en-US" sz="2400" dirty="0"/>
            </a:br>
            <a:r>
              <a:rPr lang="en-US" sz="2400" dirty="0"/>
              <a:t>values</a:t>
            </a:r>
            <a:br>
              <a:rPr lang="en-US" sz="2400" dirty="0"/>
            </a:br>
            <a:r>
              <a:rPr lang="en-US" sz="2400" dirty="0"/>
              <a:t>are assumed</a:t>
            </a:r>
            <a:br>
              <a:rPr lang="en-US" sz="2400" dirty="0"/>
            </a:br>
            <a:r>
              <a:rPr lang="en-US" sz="2400" dirty="0"/>
              <a:t>amounts.</a:t>
            </a:r>
          </a:p>
        </p:txBody>
      </p:sp>
      <p:pic>
        <p:nvPicPr>
          <p:cNvPr id="12" name="Picture 11" descr="Reproduced Exhibit 13-9, Cruisers Inc. income statement for the month of April, from page 494 is shown.">
            <a:extLst>
              <a:ext uri="{FF2B5EF4-FFF2-40B4-BE49-F238E27FC236}">
                <a16:creationId xmlns:a16="http://schemas.microsoft.com/office/drawing/2014/main" id="{D3011833-14F8-4160-89F0-56FF0DE9E3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89073" y="1471603"/>
            <a:ext cx="5326327" cy="2490797"/>
          </a:xfrm>
          <a:prstGeom prst="rect">
            <a:avLst/>
          </a:prstGeom>
        </p:spPr>
      </p:pic>
      <p:sp>
        <p:nvSpPr>
          <p:cNvPr id="11" name="Content Placeholder 7"/>
          <p:cNvSpPr>
            <a:spLocks noGrp="1"/>
          </p:cNvSpPr>
          <p:nvPr>
            <p:ph idx="16"/>
          </p:nvPr>
        </p:nvSpPr>
        <p:spPr>
          <a:xfrm>
            <a:off x="457200" y="6210567"/>
            <a:ext cx="6781800" cy="304267"/>
          </a:xfrm>
        </p:spPr>
        <p:txBody>
          <a:bodyPr/>
          <a:lstStyle/>
          <a:p>
            <a:pPr marL="0" indent="0">
              <a:buNone/>
              <a:defRPr/>
            </a:pPr>
            <a:r>
              <a:rPr lang="en-US" altLang="en-US" sz="1100" b="1" dirty="0"/>
              <a:t>Learning Objective 13-7: Prepare and interpret a statement of cost of goods manufactured.</a:t>
            </a:r>
          </a:p>
        </p:txBody>
      </p:sp>
    </p:spTree>
    <p:extLst>
      <p:ext uri="{BB962C8B-B14F-4D97-AF65-F5344CB8AC3E}">
        <p14:creationId xmlns:p14="http://schemas.microsoft.com/office/powerpoint/2010/main" val="334735787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Cost Accounting Systems </a:t>
            </a:r>
            <a:r>
              <a:rPr lang="en-IN" sz="1000" b="0" dirty="0"/>
              <a:t>5</a:t>
            </a:r>
          </a:p>
        </p:txBody>
      </p:sp>
      <p:pic>
        <p:nvPicPr>
          <p:cNvPr id="16" name="Picture 15" descr="Diagram showing how Job Order Costing differs from Process Costing.&#10;&#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2280" y="1549294"/>
            <a:ext cx="7273520" cy="3759410"/>
          </a:xfrm>
          <a:prstGeom prst="rect">
            <a:avLst/>
          </a:prstGeom>
        </p:spPr>
      </p:pic>
      <p:sp>
        <p:nvSpPr>
          <p:cNvPr id="5" name="Content Placeholder 2"/>
          <p:cNvSpPr>
            <a:spLocks noGrp="1"/>
          </p:cNvSpPr>
          <p:nvPr>
            <p:ph idx="13"/>
          </p:nvPr>
        </p:nvSpPr>
        <p:spPr>
          <a:xfrm>
            <a:off x="2209799" y="5881833"/>
            <a:ext cx="4724400" cy="275932"/>
          </a:xfrm>
        </p:spPr>
        <p:txBody>
          <a:bodyPr/>
          <a:lstStyle/>
          <a:p>
            <a:pPr marL="0" indent="0" algn="ctr">
              <a:buNone/>
            </a:pPr>
            <a:r>
              <a:rPr lang="en-US" sz="900" dirty="0">
                <a:hlinkClick r:id="rId4" action="ppaction://hlinksldjump"/>
              </a:rPr>
              <a:t>Access the text alternative for slide images.</a:t>
            </a:r>
            <a:endParaRPr lang="en-IN" sz="900" dirty="0"/>
          </a:p>
        </p:txBody>
      </p:sp>
      <p:sp>
        <p:nvSpPr>
          <p:cNvPr id="15" name="Content Placeholder 7"/>
          <p:cNvSpPr>
            <a:spLocks noGrp="1"/>
          </p:cNvSpPr>
          <p:nvPr>
            <p:ph idx="16"/>
          </p:nvPr>
        </p:nvSpPr>
        <p:spPr>
          <a:xfrm>
            <a:off x="457200" y="6210567"/>
            <a:ext cx="6781800" cy="304267"/>
          </a:xfrm>
        </p:spPr>
        <p:txBody>
          <a:bodyPr/>
          <a:lstStyle/>
          <a:p>
            <a:pPr marL="0" indent="0">
              <a:buNone/>
              <a:defRPr/>
            </a:pPr>
            <a:r>
              <a:rPr lang="en-US" altLang="en-US" sz="1100" b="1" dirty="0"/>
              <a:t>Learning Objective 13-7: Prepare and interpret a statement of cost of goods manufactured.</a:t>
            </a:r>
          </a:p>
        </p:txBody>
      </p:sp>
    </p:spTree>
    <p:extLst>
      <p:ext uri="{BB962C8B-B14F-4D97-AF65-F5344CB8AC3E}">
        <p14:creationId xmlns:p14="http://schemas.microsoft.com/office/powerpoint/2010/main" val="41237114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1932"/>
            <a:ext cx="8229600" cy="931068"/>
          </a:xfrm>
        </p:spPr>
        <p:txBody>
          <a:bodyPr/>
          <a:lstStyle/>
          <a:p>
            <a:r>
              <a:rPr lang="en-US" altLang="en-US" b="1" dirty="0"/>
              <a:t>Learning Objectives</a:t>
            </a:r>
            <a:endParaRPr lang="en-IN" b="1" dirty="0"/>
          </a:p>
        </p:txBody>
      </p:sp>
      <p:sp>
        <p:nvSpPr>
          <p:cNvPr id="3" name="Content Placeholder 2"/>
          <p:cNvSpPr>
            <a:spLocks noGrp="1"/>
          </p:cNvSpPr>
          <p:nvPr>
            <p:ph idx="1"/>
          </p:nvPr>
        </p:nvSpPr>
        <p:spPr>
          <a:xfrm>
            <a:off x="628650" y="1524000"/>
            <a:ext cx="7886700" cy="4652963"/>
          </a:xfrm>
        </p:spPr>
        <p:txBody>
          <a:bodyPr>
            <a:normAutofit fontScale="47500" lnSpcReduction="20000"/>
          </a:bodyPr>
          <a:lstStyle/>
          <a:p>
            <a:pPr marL="0" indent="0">
              <a:spcBef>
                <a:spcPct val="50000"/>
              </a:spcBef>
              <a:buNone/>
              <a:defRPr/>
            </a:pPr>
            <a:r>
              <a:rPr lang="en-US" sz="4000" b="1" dirty="0"/>
              <a:t>After studying this chapter, you should understand and be able to:</a:t>
            </a:r>
          </a:p>
          <a:p>
            <a:pPr marL="800100" indent="-800100">
              <a:buNone/>
              <a:defRPr/>
            </a:pPr>
            <a:r>
              <a:rPr lang="en-US" altLang="en-US" sz="3600" b="1" dirty="0"/>
              <a:t>L</a:t>
            </a:r>
            <a:r>
              <a:rPr lang="en-US" altLang="en-US" sz="200" b="1" dirty="0"/>
              <a:t> </a:t>
            </a:r>
            <a:r>
              <a:rPr lang="en-US" altLang="en-US" sz="3600" b="1" dirty="0"/>
              <a:t>O 13-1: Explain the role of cost accounting as it relates to financial and managerial accounting.</a:t>
            </a:r>
          </a:p>
          <a:p>
            <a:pPr marL="800100" indent="-800100">
              <a:buNone/>
              <a:defRPr/>
            </a:pPr>
            <a:r>
              <a:rPr lang="en-US" altLang="en-US" sz="3600" b="1" dirty="0"/>
              <a:t>L</a:t>
            </a:r>
            <a:r>
              <a:rPr lang="en-US" altLang="en-US" sz="200" b="1" dirty="0"/>
              <a:t> </a:t>
            </a:r>
            <a:r>
              <a:rPr lang="en-US" altLang="en-US" sz="3600" b="1" dirty="0"/>
              <a:t>O 13-2: Describe how cost management plays a strategic role in the organization</a:t>
            </a:r>
            <a:r>
              <a:rPr lang="ja-JP" altLang="en-US" sz="3600" b="1" dirty="0"/>
              <a:t>’</a:t>
            </a:r>
            <a:r>
              <a:rPr lang="en-US" altLang="ja-JP" sz="3600" b="1" dirty="0"/>
              <a:t>s value chain.</a:t>
            </a:r>
          </a:p>
          <a:p>
            <a:pPr marL="800100" indent="-800100">
              <a:buNone/>
              <a:defRPr/>
            </a:pPr>
            <a:r>
              <a:rPr lang="en-US" altLang="en-US" sz="3600" b="1" dirty="0"/>
              <a:t>L</a:t>
            </a:r>
            <a:r>
              <a:rPr lang="en-US" altLang="en-US" sz="200" b="1" dirty="0"/>
              <a:t> </a:t>
            </a:r>
            <a:r>
              <a:rPr lang="en-US" altLang="en-US" sz="3600" b="1" dirty="0"/>
              <a:t>O 13-3: Contrast direct and indirect costs and illustrate how they relate to a product or activity.</a:t>
            </a:r>
          </a:p>
          <a:p>
            <a:pPr marL="800100" indent="-800100">
              <a:buNone/>
              <a:defRPr/>
            </a:pPr>
            <a:r>
              <a:rPr lang="en-US" altLang="en-US" sz="3600" b="1" dirty="0"/>
              <a:t>L</a:t>
            </a:r>
            <a:r>
              <a:rPr lang="en-US" altLang="en-US" sz="200" b="1" dirty="0"/>
              <a:t> </a:t>
            </a:r>
            <a:r>
              <a:rPr lang="en-US" altLang="en-US" sz="3600" b="1" dirty="0"/>
              <a:t>O 13-4: Distinguish between product costs and period costs and identify the three</a:t>
            </a:r>
            <a:br>
              <a:rPr lang="en-US" altLang="en-US" sz="3600" b="1" dirty="0"/>
            </a:br>
            <a:r>
              <a:rPr lang="en-US" altLang="en-US" sz="3600" b="1" dirty="0"/>
              <a:t>components of product cost.</a:t>
            </a:r>
          </a:p>
          <a:p>
            <a:pPr marL="800100" indent="-800100">
              <a:buNone/>
              <a:defRPr/>
            </a:pPr>
            <a:r>
              <a:rPr lang="en-US" altLang="en-US" sz="3600" b="1" dirty="0"/>
              <a:t>L</a:t>
            </a:r>
            <a:r>
              <a:rPr lang="en-US" altLang="en-US" sz="200" b="1" dirty="0"/>
              <a:t> </a:t>
            </a:r>
            <a:r>
              <a:rPr lang="en-US" altLang="en-US" sz="3600" b="1" dirty="0"/>
              <a:t>O 13-5: Explain the general operation of a product costing system and illustrate how costs flow through the inventory accounts to cost of goods sold.</a:t>
            </a:r>
          </a:p>
          <a:p>
            <a:pPr marL="800100" indent="-800100">
              <a:buNone/>
              <a:defRPr/>
            </a:pPr>
            <a:r>
              <a:rPr lang="en-US" altLang="en-US" sz="3600" b="1" dirty="0"/>
              <a:t>L</a:t>
            </a:r>
            <a:r>
              <a:rPr lang="en-US" altLang="en-US" sz="200" b="1" dirty="0"/>
              <a:t> </a:t>
            </a:r>
            <a:r>
              <a:rPr lang="en-US" altLang="en-US" sz="3600" b="1" dirty="0"/>
              <a:t>O 13-6: Calculate predetermined overhead application rates and demonstrate how they are used.</a:t>
            </a:r>
          </a:p>
          <a:p>
            <a:pPr marL="0" indent="0">
              <a:buNone/>
              <a:defRPr/>
            </a:pPr>
            <a:r>
              <a:rPr lang="en-US" altLang="en-US" sz="3600" b="1" dirty="0"/>
              <a:t>L</a:t>
            </a:r>
            <a:r>
              <a:rPr lang="en-US" altLang="en-US" sz="200" b="1" dirty="0"/>
              <a:t> </a:t>
            </a:r>
            <a:r>
              <a:rPr lang="en-US" altLang="en-US" sz="3600" b="1" dirty="0"/>
              <a:t>O 13-7: Prepare and interpret a statement of cost of goods manufactured.</a:t>
            </a:r>
          </a:p>
          <a:p>
            <a:pPr marL="800100" indent="-800100">
              <a:buNone/>
              <a:defRPr/>
            </a:pPr>
            <a:r>
              <a:rPr lang="en-US" altLang="en-US" sz="3600" b="1" dirty="0"/>
              <a:t>L</a:t>
            </a:r>
            <a:r>
              <a:rPr lang="en-US" altLang="en-US" sz="200" b="1" dirty="0"/>
              <a:t> </a:t>
            </a:r>
            <a:r>
              <a:rPr lang="en-US" altLang="en-US" sz="3600" b="1" dirty="0"/>
              <a:t>O 13-8: Explain and illustrate the difference between absorption and direct (or variable) costing.</a:t>
            </a:r>
          </a:p>
          <a:p>
            <a:pPr marL="0" indent="0">
              <a:buNone/>
              <a:defRPr/>
            </a:pPr>
            <a:r>
              <a:rPr lang="en-US" altLang="en-US" sz="3600" b="1" dirty="0"/>
              <a:t>L</a:t>
            </a:r>
            <a:r>
              <a:rPr lang="en-US" altLang="en-US" sz="200" b="1" dirty="0"/>
              <a:t> </a:t>
            </a:r>
            <a:r>
              <a:rPr lang="en-US" altLang="en-US" sz="3600" b="1" dirty="0"/>
              <a:t>O 13-9: Perform activity-based costing and describe activity-based management.</a:t>
            </a:r>
          </a:p>
        </p:txBody>
      </p:sp>
    </p:spTree>
    <p:extLst>
      <p:ext uri="{BB962C8B-B14F-4D97-AF65-F5344CB8AC3E}">
        <p14:creationId xmlns:p14="http://schemas.microsoft.com/office/powerpoint/2010/main" val="40952103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Cost Accounting Systems </a:t>
            </a:r>
            <a:r>
              <a:rPr lang="en-IN" sz="1000" b="0" dirty="0"/>
              <a:t>6</a:t>
            </a:r>
            <a:r>
              <a:rPr lang="en-IN" sz="1000" dirty="0"/>
              <a:t> </a:t>
            </a:r>
          </a:p>
        </p:txBody>
      </p:sp>
      <p:pic>
        <p:nvPicPr>
          <p:cNvPr id="3" name="Picture 2" descr="Diagram showing how Process Costing differs from Job Order  Costing.&#10;&#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8873" y="1371600"/>
            <a:ext cx="7346255" cy="3370427"/>
          </a:xfrm>
          <a:prstGeom prst="rect">
            <a:avLst/>
          </a:prstGeom>
        </p:spPr>
      </p:pic>
      <p:graphicFrame>
        <p:nvGraphicFramePr>
          <p:cNvPr id="5" name="Object 4"/>
          <p:cNvGraphicFramePr>
            <a:graphicFrameLocks noChangeAspect="1"/>
          </p:cNvGraphicFramePr>
          <p:nvPr>
            <p:extLst>
              <p:ext uri="{D42A27DB-BD31-4B8C-83A1-F6EECF244321}">
                <p14:modId xmlns:p14="http://schemas.microsoft.com/office/powerpoint/2010/main" val="3452657330"/>
              </p:ext>
            </p:extLst>
          </p:nvPr>
        </p:nvGraphicFramePr>
        <p:xfrm>
          <a:off x="885134" y="5077206"/>
          <a:ext cx="7649266" cy="798183"/>
        </p:xfrm>
        <a:graphic>
          <a:graphicData uri="http://schemas.openxmlformats.org/presentationml/2006/ole">
            <mc:AlternateContent xmlns:mc="http://schemas.openxmlformats.org/markup-compatibility/2006">
              <mc:Choice xmlns:v="urn:schemas-microsoft-com:vml" Requires="v">
                <p:oleObj spid="_x0000_s89168" name="Equation" r:id="rId5" imgW="4381200" imgH="457200" progId="Equation.DSMT4">
                  <p:embed/>
                </p:oleObj>
              </mc:Choice>
              <mc:Fallback>
                <p:oleObj name="Equation" r:id="rId5" imgW="4381200" imgH="457200" progId="Equation.DSMT4">
                  <p:embed/>
                  <p:pic>
                    <p:nvPicPr>
                      <p:cNvPr id="0" name=""/>
                      <p:cNvPicPr/>
                      <p:nvPr/>
                    </p:nvPicPr>
                    <p:blipFill>
                      <a:blip r:embed="rId6"/>
                      <a:stretch>
                        <a:fillRect/>
                      </a:stretch>
                    </p:blipFill>
                    <p:spPr>
                      <a:xfrm>
                        <a:off x="885134" y="5077206"/>
                        <a:ext cx="7649266" cy="798183"/>
                      </a:xfrm>
                      <a:prstGeom prst="rect">
                        <a:avLst/>
                      </a:prstGeom>
                    </p:spPr>
                  </p:pic>
                </p:oleObj>
              </mc:Fallback>
            </mc:AlternateContent>
          </a:graphicData>
        </a:graphic>
      </p:graphicFrame>
      <p:sp>
        <p:nvSpPr>
          <p:cNvPr id="6" name="Content Placeholder 2"/>
          <p:cNvSpPr>
            <a:spLocks noGrp="1"/>
          </p:cNvSpPr>
          <p:nvPr>
            <p:ph idx="13"/>
          </p:nvPr>
        </p:nvSpPr>
        <p:spPr>
          <a:xfrm>
            <a:off x="2209799" y="5891116"/>
            <a:ext cx="4724400" cy="257367"/>
          </a:xfrm>
        </p:spPr>
        <p:txBody>
          <a:bodyPr/>
          <a:lstStyle/>
          <a:p>
            <a:pPr marL="0" indent="0" algn="ctr">
              <a:buNone/>
            </a:pPr>
            <a:r>
              <a:rPr lang="en-US" sz="900" dirty="0">
                <a:hlinkClick r:id="rId7" action="ppaction://hlinksldjump"/>
              </a:rPr>
              <a:t>Access the text alternative for slide images.</a:t>
            </a:r>
            <a:endParaRPr lang="en-IN" sz="900" dirty="0"/>
          </a:p>
        </p:txBody>
      </p:sp>
      <p:sp>
        <p:nvSpPr>
          <p:cNvPr id="15" name="Content Placeholder 7"/>
          <p:cNvSpPr>
            <a:spLocks noGrp="1"/>
          </p:cNvSpPr>
          <p:nvPr>
            <p:ph idx="16"/>
          </p:nvPr>
        </p:nvSpPr>
        <p:spPr>
          <a:xfrm>
            <a:off x="457200" y="6210567"/>
            <a:ext cx="6781800" cy="304267"/>
          </a:xfrm>
        </p:spPr>
        <p:txBody>
          <a:bodyPr/>
          <a:lstStyle/>
          <a:p>
            <a:pPr marL="0" indent="0">
              <a:buNone/>
              <a:defRPr/>
            </a:pPr>
            <a:r>
              <a:rPr lang="en-US" altLang="en-US" sz="1100" b="1" dirty="0"/>
              <a:t>Learning Objective 13-7: Prepare and interpret a statement of cost of goods manufactured.</a:t>
            </a:r>
          </a:p>
        </p:txBody>
      </p:sp>
    </p:spTree>
    <p:extLst>
      <p:ext uri="{BB962C8B-B14F-4D97-AF65-F5344CB8AC3E}">
        <p14:creationId xmlns:p14="http://schemas.microsoft.com/office/powerpoint/2010/main" val="290449751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Cost Accounting Methods</a:t>
            </a:r>
            <a:endParaRPr lang="en-IN" sz="1000" dirty="0"/>
          </a:p>
        </p:txBody>
      </p:sp>
      <p:sp>
        <p:nvSpPr>
          <p:cNvPr id="3" name="Content Placeholder 2"/>
          <p:cNvSpPr>
            <a:spLocks noGrp="1"/>
          </p:cNvSpPr>
          <p:nvPr>
            <p:ph idx="13"/>
          </p:nvPr>
        </p:nvSpPr>
        <p:spPr>
          <a:xfrm>
            <a:off x="457200" y="1600201"/>
            <a:ext cx="8229600" cy="533400"/>
          </a:xfrm>
        </p:spPr>
        <p:txBody>
          <a:bodyPr/>
          <a:lstStyle/>
          <a:p>
            <a:pPr marL="0" indent="0" algn="ctr">
              <a:buNone/>
            </a:pPr>
            <a:r>
              <a:rPr lang="en-US" sz="2800" b="1" dirty="0">
                <a:solidFill>
                  <a:schemeClr val="accent1">
                    <a:lumMod val="50000"/>
                  </a:schemeClr>
                </a:solidFill>
              </a:rPr>
              <a:t> Absorption Costing and Variable Costing</a:t>
            </a:r>
          </a:p>
        </p:txBody>
      </p:sp>
      <p:pic>
        <p:nvPicPr>
          <p:cNvPr id="4" name="Picture 3" descr="A diagram compares absorption and variable costing. &#10;&#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679" y="2296314"/>
            <a:ext cx="7568854" cy="3539059"/>
          </a:xfrm>
          <a:prstGeom prst="rect">
            <a:avLst/>
          </a:prstGeom>
        </p:spPr>
      </p:pic>
      <p:sp>
        <p:nvSpPr>
          <p:cNvPr id="6" name="Content Placeholder 2"/>
          <p:cNvSpPr>
            <a:spLocks noGrp="1"/>
          </p:cNvSpPr>
          <p:nvPr>
            <p:ph idx="13"/>
          </p:nvPr>
        </p:nvSpPr>
        <p:spPr>
          <a:xfrm>
            <a:off x="2209799" y="5998916"/>
            <a:ext cx="4724400" cy="204720"/>
          </a:xfrm>
        </p:spPr>
        <p:txBody>
          <a:bodyPr/>
          <a:lstStyle/>
          <a:p>
            <a:pPr marL="0" indent="0" algn="ctr">
              <a:buNone/>
            </a:pPr>
            <a:r>
              <a:rPr lang="en-US" sz="900" dirty="0">
                <a:hlinkClick r:id="rId4" action="ppaction://hlinksldjump"/>
              </a:rPr>
              <a:t>Access the text alternative for slide images.</a:t>
            </a:r>
            <a:endParaRPr lang="en-IN" sz="900" dirty="0"/>
          </a:p>
        </p:txBody>
      </p:sp>
      <p:sp>
        <p:nvSpPr>
          <p:cNvPr id="15" name="Content Placeholder 7"/>
          <p:cNvSpPr>
            <a:spLocks noGrp="1"/>
          </p:cNvSpPr>
          <p:nvPr>
            <p:ph idx="16"/>
          </p:nvPr>
        </p:nvSpPr>
        <p:spPr>
          <a:xfrm>
            <a:off x="457200" y="6210567"/>
            <a:ext cx="6781800" cy="304267"/>
          </a:xfrm>
        </p:spPr>
        <p:txBody>
          <a:bodyPr/>
          <a:lstStyle/>
          <a:p>
            <a:pPr marL="0" indent="0">
              <a:buNone/>
              <a:defRPr/>
            </a:pPr>
            <a:r>
              <a:rPr lang="en-US" altLang="en-US" sz="1100" b="1" dirty="0"/>
              <a:t>Learning Objective 13-8: Explain and illustrate the difference between absorption and direct (or variable) costing.</a:t>
            </a:r>
          </a:p>
        </p:txBody>
      </p:sp>
    </p:spTree>
    <p:extLst>
      <p:ext uri="{BB962C8B-B14F-4D97-AF65-F5344CB8AC3E}">
        <p14:creationId xmlns:p14="http://schemas.microsoft.com/office/powerpoint/2010/main" val="414829161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7023"/>
            <a:ext cx="8229600" cy="1157904"/>
          </a:xfrm>
        </p:spPr>
        <p:txBody>
          <a:bodyPr/>
          <a:lstStyle/>
          <a:p>
            <a:r>
              <a:rPr lang="en-IN" sz="4200" dirty="0"/>
              <a:t>Cost Flows—Absorption Costing and Direct (Variable) Costing</a:t>
            </a:r>
          </a:p>
        </p:txBody>
      </p:sp>
      <p:pic>
        <p:nvPicPr>
          <p:cNvPr id="6" name="Picture 5" descr="Cost flow view of absorption costing and direct (variable) costing, using T-accounts.">
            <a:extLst>
              <a:ext uri="{FF2B5EF4-FFF2-40B4-BE49-F238E27FC236}">
                <a16:creationId xmlns:a16="http://schemas.microsoft.com/office/drawing/2014/main" id="{010634B0-5887-4A21-A448-5E4A8BC4C3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66799" y="1771217"/>
            <a:ext cx="5410401" cy="3723538"/>
          </a:xfrm>
          <a:prstGeom prst="rect">
            <a:avLst/>
          </a:prstGeom>
        </p:spPr>
      </p:pic>
      <p:sp>
        <p:nvSpPr>
          <p:cNvPr id="14" name="Content Placeholder 2"/>
          <p:cNvSpPr>
            <a:spLocks noGrp="1"/>
          </p:cNvSpPr>
          <p:nvPr>
            <p:ph idx="13"/>
          </p:nvPr>
        </p:nvSpPr>
        <p:spPr>
          <a:xfrm>
            <a:off x="2209800" y="5715000"/>
            <a:ext cx="4724400" cy="304800"/>
          </a:xfrm>
        </p:spPr>
        <p:txBody>
          <a:bodyPr/>
          <a:lstStyle/>
          <a:p>
            <a:pPr marL="0" indent="0" algn="ctr">
              <a:buNone/>
            </a:pPr>
            <a:r>
              <a:rPr lang="en-US" sz="900" dirty="0">
                <a:hlinkClick r:id="rId4" action="ppaction://hlinksldjump"/>
              </a:rPr>
              <a:t>Access the text alternative for slide images.</a:t>
            </a:r>
            <a:endParaRPr lang="en-IN" sz="900" dirty="0"/>
          </a:p>
        </p:txBody>
      </p:sp>
    </p:spTree>
    <p:extLst>
      <p:ext uri="{BB962C8B-B14F-4D97-AF65-F5344CB8AC3E}">
        <p14:creationId xmlns:p14="http://schemas.microsoft.com/office/powerpoint/2010/main" val="192036661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4200" dirty="0">
                <a:ea typeface="ＭＳ Ｐゴシック" panose="020B0600070205080204" pitchFamily="34" charset="-128"/>
              </a:rPr>
              <a:t>Absorption versus Variable Costing</a:t>
            </a:r>
            <a:endParaRPr lang="en-IN" sz="4200" dirty="0"/>
          </a:p>
        </p:txBody>
      </p:sp>
      <p:sp>
        <p:nvSpPr>
          <p:cNvPr id="12" name="Content Placeholder 11"/>
          <p:cNvSpPr>
            <a:spLocks noGrp="1"/>
          </p:cNvSpPr>
          <p:nvPr>
            <p:ph idx="1"/>
          </p:nvPr>
        </p:nvSpPr>
        <p:spPr>
          <a:xfrm>
            <a:off x="457200" y="1481137"/>
            <a:ext cx="3886200" cy="2822507"/>
          </a:xfrm>
        </p:spPr>
        <p:txBody>
          <a:bodyPr/>
          <a:lstStyle/>
          <a:p>
            <a:pPr marL="0" indent="0" algn="ctr" eaLnBrk="1" hangingPunct="1">
              <a:buNone/>
            </a:pPr>
            <a:r>
              <a:rPr lang="en-US" altLang="en-US" sz="2400" b="1" dirty="0">
                <a:solidFill>
                  <a:srgbClr val="0060A8"/>
                </a:solidFill>
              </a:rPr>
              <a:t>Absorption</a:t>
            </a:r>
            <a:br>
              <a:rPr lang="en-US" altLang="en-US" sz="2400" b="1" dirty="0">
                <a:solidFill>
                  <a:srgbClr val="0060A8"/>
                </a:solidFill>
              </a:rPr>
            </a:br>
            <a:r>
              <a:rPr lang="en-US" altLang="en-US" sz="2400" b="1" dirty="0">
                <a:solidFill>
                  <a:srgbClr val="0060A8"/>
                </a:solidFill>
              </a:rPr>
              <a:t>Costing</a:t>
            </a:r>
          </a:p>
          <a:p>
            <a:pPr marL="0" indent="0" algn="ctr" eaLnBrk="1" hangingPunct="1">
              <a:buNone/>
            </a:pPr>
            <a:r>
              <a:rPr lang="en-US" altLang="en-US" sz="2000" u="sng" dirty="0">
                <a:solidFill>
                  <a:schemeClr val="tx2">
                    <a:lumMod val="75000"/>
                  </a:schemeClr>
                </a:solidFill>
              </a:rPr>
              <a:t>All manufacturing costs</a:t>
            </a:r>
            <a:r>
              <a:rPr lang="en-US" altLang="en-US" sz="2000" dirty="0">
                <a:solidFill>
                  <a:schemeClr val="tx2">
                    <a:lumMod val="75000"/>
                  </a:schemeClr>
                </a:solidFill>
              </a:rPr>
              <a:t> must be assigned to products to properly match revenues and costs.</a:t>
            </a:r>
          </a:p>
          <a:p>
            <a:pPr marL="0" indent="0" algn="ctr" eaLnBrk="1" hangingPunct="1">
              <a:buNone/>
            </a:pPr>
            <a:r>
              <a:rPr lang="en-US" altLang="en-US" sz="2000" b="1" dirty="0"/>
              <a:t>Depreciation, taxes, insurance, and salaries are just as essential to products as variable costs.</a:t>
            </a:r>
          </a:p>
        </p:txBody>
      </p:sp>
      <p:sp>
        <p:nvSpPr>
          <p:cNvPr id="4" name="Content Placeholder 3"/>
          <p:cNvSpPr>
            <a:spLocks noGrp="1"/>
          </p:cNvSpPr>
          <p:nvPr>
            <p:ph idx="13"/>
          </p:nvPr>
        </p:nvSpPr>
        <p:spPr>
          <a:xfrm>
            <a:off x="4572000" y="1481136"/>
            <a:ext cx="4114800" cy="2822508"/>
          </a:xfrm>
        </p:spPr>
        <p:txBody>
          <a:bodyPr/>
          <a:lstStyle/>
          <a:p>
            <a:pPr marL="0" indent="0" algn="ctr" eaLnBrk="1" hangingPunct="1">
              <a:buNone/>
              <a:defRPr/>
            </a:pPr>
            <a:r>
              <a:rPr lang="en-US" sz="2400" b="1" dirty="0">
                <a:solidFill>
                  <a:schemeClr val="accent1">
                    <a:lumMod val="50000"/>
                  </a:schemeClr>
                </a:solidFill>
              </a:rPr>
              <a:t>Variable</a:t>
            </a:r>
            <a:br>
              <a:rPr lang="en-US" sz="2400" b="1" dirty="0">
                <a:solidFill>
                  <a:schemeClr val="accent1">
                    <a:lumMod val="50000"/>
                  </a:schemeClr>
                </a:solidFill>
              </a:rPr>
            </a:br>
            <a:r>
              <a:rPr lang="en-US" sz="2400" b="1" dirty="0">
                <a:solidFill>
                  <a:schemeClr val="accent1">
                    <a:lumMod val="50000"/>
                  </a:schemeClr>
                </a:solidFill>
              </a:rPr>
              <a:t>Costing</a:t>
            </a:r>
          </a:p>
          <a:p>
            <a:pPr marL="0" indent="0" algn="ctr">
              <a:buNone/>
            </a:pPr>
            <a:r>
              <a:rPr lang="en-US" sz="2000" b="1" u="sng" dirty="0">
                <a:solidFill>
                  <a:schemeClr val="tx2"/>
                </a:solidFill>
              </a:rPr>
              <a:t>Fixed costs </a:t>
            </a:r>
            <a:r>
              <a:rPr lang="en-US" sz="2000" b="1" dirty="0">
                <a:solidFill>
                  <a:schemeClr val="tx2"/>
                </a:solidFill>
              </a:rPr>
              <a:t>are </a:t>
            </a:r>
            <a:r>
              <a:rPr lang="en-US" sz="2000" b="1" u="sng" dirty="0">
                <a:solidFill>
                  <a:schemeClr val="tx2"/>
                </a:solidFill>
              </a:rPr>
              <a:t>not</a:t>
            </a:r>
            <a:r>
              <a:rPr lang="en-US" sz="2000" b="1" dirty="0">
                <a:solidFill>
                  <a:schemeClr val="tx2"/>
                </a:solidFill>
              </a:rPr>
              <a:t> really the costs of any particular</a:t>
            </a:r>
            <a:br>
              <a:rPr lang="en-US" sz="2000" b="1" dirty="0">
                <a:solidFill>
                  <a:schemeClr val="tx2"/>
                </a:solidFill>
              </a:rPr>
            </a:br>
            <a:r>
              <a:rPr lang="en-US" sz="2000" b="1" dirty="0">
                <a:solidFill>
                  <a:schemeClr val="tx2"/>
                </a:solidFill>
              </a:rPr>
              <a:t>product</a:t>
            </a:r>
          </a:p>
          <a:p>
            <a:pPr marL="0" indent="0" algn="ctr" eaLnBrk="1" hangingPunct="1">
              <a:buNone/>
            </a:pPr>
            <a:r>
              <a:rPr lang="en-IN" altLang="en-US" sz="2000" b="1" dirty="0"/>
              <a:t>Depreciation, taxes, insurance, and salaries are capacity costs and will be incurred even if nothing is produced.</a:t>
            </a:r>
            <a:endParaRPr lang="en-US" altLang="en-US" sz="2000" b="1" dirty="0"/>
          </a:p>
        </p:txBody>
      </p:sp>
      <p:sp>
        <p:nvSpPr>
          <p:cNvPr id="3" name="Content Placeholder 2"/>
          <p:cNvSpPr>
            <a:spLocks noGrp="1"/>
          </p:cNvSpPr>
          <p:nvPr>
            <p:ph idx="14"/>
          </p:nvPr>
        </p:nvSpPr>
        <p:spPr>
          <a:xfrm>
            <a:off x="457200" y="4495800"/>
            <a:ext cx="8229600" cy="1562170"/>
          </a:xfrm>
        </p:spPr>
        <p:txBody>
          <a:bodyPr/>
          <a:lstStyle/>
          <a:p>
            <a:pPr marL="0" indent="0">
              <a:buNone/>
            </a:pPr>
            <a:r>
              <a:rPr kumimoji="1" lang="en-US" altLang="en-US" sz="2400" b="1" dirty="0"/>
              <a:t>From a variable costing viewpoint, absorption costing product costs may be misleading for decision making. However, absorption costing views the costs as the numbers that appear on our external reports.</a:t>
            </a:r>
          </a:p>
        </p:txBody>
      </p:sp>
      <p:sp>
        <p:nvSpPr>
          <p:cNvPr id="10" name="Content Placeholder 7"/>
          <p:cNvSpPr>
            <a:spLocks noGrp="1"/>
          </p:cNvSpPr>
          <p:nvPr>
            <p:ph idx="16"/>
          </p:nvPr>
        </p:nvSpPr>
        <p:spPr>
          <a:xfrm>
            <a:off x="457200" y="6210567"/>
            <a:ext cx="6781800" cy="304267"/>
          </a:xfrm>
        </p:spPr>
        <p:txBody>
          <a:bodyPr/>
          <a:lstStyle/>
          <a:p>
            <a:pPr marL="0" indent="0">
              <a:buNone/>
              <a:defRPr/>
            </a:pPr>
            <a:r>
              <a:rPr lang="en-US" altLang="en-US" sz="1100" b="1" dirty="0"/>
              <a:t>Learning Objective 13-8: Explain and illustrate the difference between absorption and direct (or variable) costing.</a:t>
            </a:r>
          </a:p>
        </p:txBody>
      </p:sp>
    </p:spTree>
    <p:extLst>
      <p:ext uri="{BB962C8B-B14F-4D97-AF65-F5344CB8AC3E}">
        <p14:creationId xmlns:p14="http://schemas.microsoft.com/office/powerpoint/2010/main" val="4268555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ＭＳ Ｐゴシック" panose="020B0600070205080204" pitchFamily="34" charset="-128"/>
              </a:rPr>
              <a:t>Activity-Based Costing (A</a:t>
            </a:r>
            <a:r>
              <a:rPr lang="en-US" altLang="en-US" sz="100" dirty="0">
                <a:ea typeface="ＭＳ Ｐゴシック" panose="020B0600070205080204" pitchFamily="34" charset="-128"/>
              </a:rPr>
              <a:t> </a:t>
            </a:r>
            <a:r>
              <a:rPr lang="en-US" altLang="en-US" dirty="0">
                <a:ea typeface="ＭＳ Ｐゴシック" panose="020B0600070205080204" pitchFamily="34" charset="-128"/>
              </a:rPr>
              <a:t>B</a:t>
            </a:r>
            <a:r>
              <a:rPr lang="en-US" altLang="en-US" sz="100" dirty="0">
                <a:ea typeface="ＭＳ Ｐゴシック" panose="020B0600070205080204" pitchFamily="34" charset="-128"/>
              </a:rPr>
              <a:t> </a:t>
            </a:r>
            <a:r>
              <a:rPr lang="en-US" altLang="en-US" dirty="0">
                <a:ea typeface="ＭＳ Ｐゴシック" panose="020B0600070205080204" pitchFamily="34" charset="-128"/>
              </a:rPr>
              <a:t>C) </a:t>
            </a:r>
            <a:r>
              <a:rPr lang="en-US" altLang="en-US" sz="1000" dirty="0">
                <a:ea typeface="ＭＳ Ｐゴシック" panose="020B0600070205080204" pitchFamily="34" charset="-128"/>
              </a:rPr>
              <a:t>1</a:t>
            </a:r>
            <a:endParaRPr lang="en-IN" sz="1000" dirty="0"/>
          </a:p>
        </p:txBody>
      </p:sp>
      <p:sp>
        <p:nvSpPr>
          <p:cNvPr id="5" name="Content Placeholder 4"/>
          <p:cNvSpPr>
            <a:spLocks noGrp="1"/>
          </p:cNvSpPr>
          <p:nvPr>
            <p:ph idx="1"/>
          </p:nvPr>
        </p:nvSpPr>
        <p:spPr>
          <a:xfrm>
            <a:off x="457200" y="1481137"/>
            <a:ext cx="8229600" cy="1262063"/>
          </a:xfrm>
        </p:spPr>
        <p:txBody>
          <a:bodyPr/>
          <a:lstStyle/>
          <a:p>
            <a:pPr marL="0" indent="0">
              <a:buNone/>
            </a:pPr>
            <a:r>
              <a:rPr lang="en-US" sz="2400" b="1" dirty="0">
                <a:solidFill>
                  <a:schemeClr val="accent1">
                    <a:lumMod val="50000"/>
                  </a:schemeClr>
                </a:solidFill>
              </a:rPr>
              <a:t>One of the most difficult tasks in computing accurate unit costs lies in determining the proper amount of overhead cost that should be assigned to each job.</a:t>
            </a:r>
          </a:p>
        </p:txBody>
      </p:sp>
      <p:sp>
        <p:nvSpPr>
          <p:cNvPr id="6" name="Content Placeholder 5"/>
          <p:cNvSpPr>
            <a:spLocks noGrp="1"/>
          </p:cNvSpPr>
          <p:nvPr>
            <p:ph idx="13"/>
          </p:nvPr>
        </p:nvSpPr>
        <p:spPr>
          <a:xfrm>
            <a:off x="457200" y="2973387"/>
            <a:ext cx="8229600" cy="823780"/>
          </a:xfrm>
        </p:spPr>
        <p:txBody>
          <a:bodyPr/>
          <a:lstStyle/>
          <a:p>
            <a:pPr marL="0" indent="0">
              <a:buNone/>
            </a:pPr>
            <a:r>
              <a:rPr lang="en-IN" sz="2400" b="1" dirty="0">
                <a:solidFill>
                  <a:schemeClr val="accent1">
                    <a:lumMod val="50000"/>
                  </a:schemeClr>
                </a:solidFill>
              </a:rPr>
              <a:t>An A</a:t>
            </a:r>
            <a:r>
              <a:rPr lang="en-IN" sz="100" b="1" dirty="0">
                <a:solidFill>
                  <a:schemeClr val="accent1">
                    <a:lumMod val="50000"/>
                  </a:schemeClr>
                </a:solidFill>
              </a:rPr>
              <a:t> </a:t>
            </a:r>
            <a:r>
              <a:rPr lang="en-IN" sz="2400" b="1" dirty="0">
                <a:solidFill>
                  <a:schemeClr val="accent1">
                    <a:lumMod val="50000"/>
                  </a:schemeClr>
                </a:solidFill>
              </a:rPr>
              <a:t>B</a:t>
            </a:r>
            <a:r>
              <a:rPr lang="en-IN" sz="100" b="1" dirty="0">
                <a:solidFill>
                  <a:schemeClr val="accent1">
                    <a:lumMod val="50000"/>
                  </a:schemeClr>
                </a:solidFill>
              </a:rPr>
              <a:t> </a:t>
            </a:r>
            <a:r>
              <a:rPr lang="en-IN" sz="2400" b="1" dirty="0">
                <a:solidFill>
                  <a:schemeClr val="accent1">
                    <a:lumMod val="50000"/>
                  </a:schemeClr>
                </a:solidFill>
              </a:rPr>
              <a:t>C system involves identifying the activity that causes the incurrence of a cost; this activity is known as a cost driver.</a:t>
            </a:r>
            <a:endParaRPr lang="en-US" sz="2400" b="1" dirty="0">
              <a:solidFill>
                <a:schemeClr val="accent1">
                  <a:lumMod val="50000"/>
                </a:schemeClr>
              </a:solidFill>
            </a:endParaRPr>
          </a:p>
        </p:txBody>
      </p:sp>
      <p:sp>
        <p:nvSpPr>
          <p:cNvPr id="10" name="Content Placeholder 7"/>
          <p:cNvSpPr>
            <a:spLocks noGrp="1"/>
          </p:cNvSpPr>
          <p:nvPr>
            <p:ph idx="16"/>
          </p:nvPr>
        </p:nvSpPr>
        <p:spPr>
          <a:xfrm>
            <a:off x="457200" y="6210567"/>
            <a:ext cx="6781800" cy="304267"/>
          </a:xfrm>
        </p:spPr>
        <p:txBody>
          <a:bodyPr/>
          <a:lstStyle/>
          <a:p>
            <a:pPr marL="0" indent="0">
              <a:buNone/>
              <a:defRPr/>
            </a:pPr>
            <a:r>
              <a:rPr lang="en-US" altLang="en-US" sz="1100" b="1" dirty="0"/>
              <a:t>Learning Objective 13-9: Perform activity-based costing and describe activity-based management.</a:t>
            </a:r>
          </a:p>
        </p:txBody>
      </p:sp>
    </p:spTree>
    <p:extLst>
      <p:ext uri="{BB962C8B-B14F-4D97-AF65-F5344CB8AC3E}">
        <p14:creationId xmlns:p14="http://schemas.microsoft.com/office/powerpoint/2010/main" val="5433989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ＭＳ Ｐゴシック" panose="020B0600070205080204" pitchFamily="34" charset="-128"/>
              </a:rPr>
              <a:t>Activity-Based Costing (A</a:t>
            </a:r>
            <a:r>
              <a:rPr lang="en-US" altLang="en-US" sz="100" dirty="0">
                <a:ea typeface="ＭＳ Ｐゴシック" panose="020B0600070205080204" pitchFamily="34" charset="-128"/>
              </a:rPr>
              <a:t> </a:t>
            </a:r>
            <a:r>
              <a:rPr lang="en-US" altLang="en-US" dirty="0">
                <a:ea typeface="ＭＳ Ｐゴシック" panose="020B0600070205080204" pitchFamily="34" charset="-128"/>
              </a:rPr>
              <a:t>B</a:t>
            </a:r>
            <a:r>
              <a:rPr lang="en-US" altLang="en-US" sz="100" dirty="0">
                <a:ea typeface="ＭＳ Ｐゴシック" panose="020B0600070205080204" pitchFamily="34" charset="-128"/>
              </a:rPr>
              <a:t> </a:t>
            </a:r>
            <a:r>
              <a:rPr lang="en-US" altLang="en-US" dirty="0">
                <a:ea typeface="ＭＳ Ｐゴシック" panose="020B0600070205080204" pitchFamily="34" charset="-128"/>
              </a:rPr>
              <a:t>C) </a:t>
            </a:r>
            <a:r>
              <a:rPr lang="en-US" altLang="en-US" sz="1000" dirty="0">
                <a:ea typeface="ＭＳ Ｐゴシック" panose="020B0600070205080204" pitchFamily="34" charset="-128"/>
              </a:rPr>
              <a:t>2</a:t>
            </a:r>
            <a:endParaRPr lang="en-IN" sz="1000" dirty="0"/>
          </a:p>
        </p:txBody>
      </p:sp>
      <p:sp>
        <p:nvSpPr>
          <p:cNvPr id="5" name="Content Placeholder 4"/>
          <p:cNvSpPr>
            <a:spLocks noGrp="1"/>
          </p:cNvSpPr>
          <p:nvPr>
            <p:ph idx="1"/>
          </p:nvPr>
        </p:nvSpPr>
        <p:spPr>
          <a:xfrm>
            <a:off x="457200" y="1481137"/>
            <a:ext cx="8229600" cy="4310063"/>
          </a:xfrm>
        </p:spPr>
        <p:txBody>
          <a:bodyPr/>
          <a:lstStyle/>
          <a:p>
            <a:pPr marL="0" indent="0">
              <a:lnSpc>
                <a:spcPct val="95000"/>
              </a:lnSpc>
              <a:spcBef>
                <a:spcPct val="75000"/>
              </a:spcBef>
              <a:buNone/>
              <a:defRPr/>
            </a:pPr>
            <a:r>
              <a:rPr lang="en-IN" sz="2800" b="1" dirty="0">
                <a:solidFill>
                  <a:schemeClr val="accent1">
                    <a:lumMod val="50000"/>
                  </a:schemeClr>
                </a:solidFill>
              </a:rPr>
              <a:t>A</a:t>
            </a:r>
            <a:r>
              <a:rPr lang="en-IN" sz="100" b="1" dirty="0">
                <a:solidFill>
                  <a:schemeClr val="accent1">
                    <a:lumMod val="50000"/>
                  </a:schemeClr>
                </a:solidFill>
              </a:rPr>
              <a:t> </a:t>
            </a:r>
            <a:r>
              <a:rPr lang="en-IN" sz="2800" b="1" dirty="0">
                <a:solidFill>
                  <a:schemeClr val="accent1">
                    <a:lumMod val="50000"/>
                  </a:schemeClr>
                </a:solidFill>
              </a:rPr>
              <a:t>B</a:t>
            </a:r>
            <a:r>
              <a:rPr lang="en-IN" sz="100" b="1" dirty="0">
                <a:solidFill>
                  <a:schemeClr val="accent1">
                    <a:lumMod val="50000"/>
                  </a:schemeClr>
                </a:solidFill>
              </a:rPr>
              <a:t> </a:t>
            </a:r>
            <a:r>
              <a:rPr lang="en-IN" sz="2800" b="1" dirty="0">
                <a:solidFill>
                  <a:schemeClr val="accent1">
                    <a:lumMod val="50000"/>
                  </a:schemeClr>
                </a:solidFill>
              </a:rPr>
              <a:t>C systems have led to more accurate costing than traditional overhead application methods and have supported more effective management of the production, administrative, and marketing functions</a:t>
            </a:r>
            <a:r>
              <a:rPr lang="en-US" sz="2800" b="1" dirty="0">
                <a:solidFill>
                  <a:schemeClr val="accent1">
                    <a:lumMod val="50000"/>
                  </a:schemeClr>
                </a:solidFill>
              </a:rPr>
              <a:t>.</a:t>
            </a:r>
          </a:p>
          <a:p>
            <a:pPr marL="0" indent="0">
              <a:lnSpc>
                <a:spcPct val="95000"/>
              </a:lnSpc>
              <a:spcBef>
                <a:spcPct val="75000"/>
              </a:spcBef>
              <a:buNone/>
              <a:defRPr/>
            </a:pPr>
            <a:r>
              <a:rPr lang="en-IN" sz="2800" b="1" dirty="0">
                <a:solidFill>
                  <a:schemeClr val="accent1">
                    <a:lumMod val="50000"/>
                  </a:schemeClr>
                </a:solidFill>
              </a:rPr>
              <a:t>Activity-based costing should be especially emphasized in organizations where multiple products require differing amounts of manufacturing and other value chain activities.</a:t>
            </a:r>
            <a:endParaRPr lang="en-US" sz="2800" b="1" dirty="0">
              <a:solidFill>
                <a:schemeClr val="accent1">
                  <a:lumMod val="50000"/>
                </a:schemeClr>
              </a:solidFill>
            </a:endParaRPr>
          </a:p>
        </p:txBody>
      </p:sp>
      <p:sp>
        <p:nvSpPr>
          <p:cNvPr id="10" name="Content Placeholder 7"/>
          <p:cNvSpPr>
            <a:spLocks noGrp="1"/>
          </p:cNvSpPr>
          <p:nvPr>
            <p:ph idx="16"/>
          </p:nvPr>
        </p:nvSpPr>
        <p:spPr>
          <a:xfrm>
            <a:off x="457200" y="6210567"/>
            <a:ext cx="6781800" cy="304267"/>
          </a:xfrm>
        </p:spPr>
        <p:txBody>
          <a:bodyPr/>
          <a:lstStyle/>
          <a:p>
            <a:pPr marL="0" indent="0">
              <a:buNone/>
              <a:defRPr/>
            </a:pPr>
            <a:r>
              <a:rPr lang="en-US" altLang="en-US" sz="1100" b="1" dirty="0"/>
              <a:t>Learning Objective 13-9: Perform activity-based costing and describe activity-based management.</a:t>
            </a:r>
          </a:p>
        </p:txBody>
      </p:sp>
    </p:spTree>
    <p:extLst>
      <p:ext uri="{BB962C8B-B14F-4D97-AF65-F5344CB8AC3E}">
        <p14:creationId xmlns:p14="http://schemas.microsoft.com/office/powerpoint/2010/main" val="59415185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4200" dirty="0">
                <a:ea typeface="ＭＳ Ｐゴシック" panose="020B0600070205080204" pitchFamily="34" charset="-128"/>
              </a:rPr>
              <a:t>Activity-Based Costing Procedures</a:t>
            </a:r>
            <a:endParaRPr lang="en-IN" sz="1000" dirty="0"/>
          </a:p>
        </p:txBody>
      </p:sp>
      <p:sp>
        <p:nvSpPr>
          <p:cNvPr id="5" name="Content Placeholder 4"/>
          <p:cNvSpPr>
            <a:spLocks noGrp="1"/>
          </p:cNvSpPr>
          <p:nvPr>
            <p:ph idx="1"/>
          </p:nvPr>
        </p:nvSpPr>
        <p:spPr>
          <a:xfrm>
            <a:off x="457200" y="1481137"/>
            <a:ext cx="8229600" cy="1566863"/>
          </a:xfrm>
        </p:spPr>
        <p:txBody>
          <a:bodyPr/>
          <a:lstStyle/>
          <a:p>
            <a:pPr marL="292608" indent="-292608">
              <a:spcBef>
                <a:spcPts val="0"/>
              </a:spcBef>
              <a:buFont typeface="+mj-lt"/>
              <a:buAutoNum type="arabicPeriod"/>
              <a:defRPr/>
            </a:pPr>
            <a:r>
              <a:rPr lang="en-US" sz="2400" dirty="0">
                <a:solidFill>
                  <a:schemeClr val="accent1">
                    <a:lumMod val="50000"/>
                  </a:schemeClr>
                </a:solidFill>
              </a:rPr>
              <a:t>Identify activities that consume resources.</a:t>
            </a:r>
          </a:p>
          <a:p>
            <a:pPr marL="292608" indent="-292608">
              <a:spcBef>
                <a:spcPts val="0"/>
              </a:spcBef>
              <a:buFont typeface="+mj-lt"/>
              <a:buAutoNum type="arabicPeriod"/>
              <a:defRPr/>
            </a:pPr>
            <a:r>
              <a:rPr lang="en-US" sz="2400" dirty="0">
                <a:solidFill>
                  <a:schemeClr val="accent1">
                    <a:lumMod val="50000"/>
                  </a:schemeClr>
                </a:solidFill>
              </a:rPr>
              <a:t>Assign costs to a cost pool for each activity.</a:t>
            </a:r>
          </a:p>
          <a:p>
            <a:pPr marL="292608" indent="-292608">
              <a:spcBef>
                <a:spcPts val="0"/>
              </a:spcBef>
              <a:buFont typeface="+mj-lt"/>
              <a:buAutoNum type="arabicPeriod"/>
              <a:defRPr/>
            </a:pPr>
            <a:r>
              <a:rPr lang="en-US" sz="2400" dirty="0">
                <a:solidFill>
                  <a:schemeClr val="accent1">
                    <a:lumMod val="50000"/>
                  </a:schemeClr>
                </a:solidFill>
              </a:rPr>
              <a:t>Identify cost drivers associated with each activity.</a:t>
            </a:r>
          </a:p>
          <a:p>
            <a:pPr marL="292608" indent="-292608">
              <a:spcBef>
                <a:spcPts val="0"/>
              </a:spcBef>
              <a:buFont typeface="+mj-lt"/>
              <a:buAutoNum type="arabicPeriod"/>
              <a:defRPr/>
            </a:pPr>
            <a:r>
              <a:rPr lang="en-US" sz="2400" dirty="0">
                <a:solidFill>
                  <a:schemeClr val="accent1">
                    <a:lumMod val="50000"/>
                  </a:schemeClr>
                </a:solidFill>
              </a:rPr>
              <a:t>Compute overhead rate for each cost pool:</a:t>
            </a:r>
          </a:p>
        </p:txBody>
      </p:sp>
      <p:graphicFrame>
        <p:nvGraphicFramePr>
          <p:cNvPr id="3" name="Object 2"/>
          <p:cNvGraphicFramePr>
            <a:graphicFrameLocks noChangeAspect="1"/>
          </p:cNvGraphicFramePr>
          <p:nvPr>
            <p:extLst>
              <p:ext uri="{D42A27DB-BD31-4B8C-83A1-F6EECF244321}">
                <p14:modId xmlns:p14="http://schemas.microsoft.com/office/powerpoint/2010/main" val="2247189375"/>
              </p:ext>
            </p:extLst>
          </p:nvPr>
        </p:nvGraphicFramePr>
        <p:xfrm>
          <a:off x="1699116" y="3252250"/>
          <a:ext cx="5745769" cy="710150"/>
        </p:xfrm>
        <a:graphic>
          <a:graphicData uri="http://schemas.openxmlformats.org/presentationml/2006/ole">
            <mc:AlternateContent xmlns:mc="http://schemas.openxmlformats.org/markup-compatibility/2006">
              <mc:Choice xmlns:v="urn:schemas-microsoft-com:vml" Requires="v">
                <p:oleObj spid="_x0000_s90264" name="Equation" r:id="rId4" imgW="3390840" imgH="419040" progId="Equation.DSMT4">
                  <p:embed/>
                </p:oleObj>
              </mc:Choice>
              <mc:Fallback>
                <p:oleObj name="Equation" r:id="rId4" imgW="3390840" imgH="419040" progId="Equation.DSMT4">
                  <p:embed/>
                  <p:pic>
                    <p:nvPicPr>
                      <p:cNvPr id="0" name=""/>
                      <p:cNvPicPr/>
                      <p:nvPr/>
                    </p:nvPicPr>
                    <p:blipFill>
                      <a:blip r:embed="rId5"/>
                      <a:stretch>
                        <a:fillRect/>
                      </a:stretch>
                    </p:blipFill>
                    <p:spPr>
                      <a:xfrm>
                        <a:off x="1699116" y="3252250"/>
                        <a:ext cx="5745769" cy="710150"/>
                      </a:xfrm>
                      <a:prstGeom prst="rect">
                        <a:avLst/>
                      </a:prstGeom>
                    </p:spPr>
                  </p:pic>
                </p:oleObj>
              </mc:Fallback>
            </mc:AlternateContent>
          </a:graphicData>
        </a:graphic>
      </p:graphicFrame>
      <p:sp>
        <p:nvSpPr>
          <p:cNvPr id="6" name="Content Placeholder 5"/>
          <p:cNvSpPr>
            <a:spLocks noGrp="1"/>
          </p:cNvSpPr>
          <p:nvPr>
            <p:ph idx="13"/>
          </p:nvPr>
        </p:nvSpPr>
        <p:spPr>
          <a:xfrm>
            <a:off x="457200" y="4146550"/>
            <a:ext cx="8229600" cy="577850"/>
          </a:xfrm>
        </p:spPr>
        <p:txBody>
          <a:bodyPr/>
          <a:lstStyle/>
          <a:p>
            <a:pPr marL="457200" indent="-457200">
              <a:spcBef>
                <a:spcPts val="0"/>
              </a:spcBef>
              <a:buClr>
                <a:schemeClr val="accent1">
                  <a:lumMod val="50000"/>
                </a:schemeClr>
              </a:buClr>
              <a:buSzPct val="100000"/>
              <a:buFont typeface="+mj-lt"/>
              <a:buAutoNum type="arabicPeriod" startAt="5"/>
              <a:defRPr/>
            </a:pPr>
            <a:r>
              <a:rPr lang="en-US" sz="2400" dirty="0">
                <a:solidFill>
                  <a:schemeClr val="accent1">
                    <a:lumMod val="50000"/>
                  </a:schemeClr>
                </a:solidFill>
              </a:rPr>
              <a:t>Assign costs to products: </a:t>
            </a:r>
          </a:p>
        </p:txBody>
      </p:sp>
      <p:graphicFrame>
        <p:nvGraphicFramePr>
          <p:cNvPr id="4" name="Object 3"/>
          <p:cNvGraphicFramePr>
            <a:graphicFrameLocks noChangeAspect="1"/>
          </p:cNvGraphicFramePr>
          <p:nvPr>
            <p:extLst>
              <p:ext uri="{D42A27DB-BD31-4B8C-83A1-F6EECF244321}">
                <p14:modId xmlns:p14="http://schemas.microsoft.com/office/powerpoint/2010/main" val="2674026786"/>
              </p:ext>
            </p:extLst>
          </p:nvPr>
        </p:nvGraphicFramePr>
        <p:xfrm>
          <a:off x="3032511" y="4908550"/>
          <a:ext cx="3078977" cy="1036484"/>
        </p:xfrm>
        <a:graphic>
          <a:graphicData uri="http://schemas.openxmlformats.org/presentationml/2006/ole">
            <mc:AlternateContent xmlns:mc="http://schemas.openxmlformats.org/markup-compatibility/2006">
              <mc:Choice xmlns:v="urn:schemas-microsoft-com:vml" Requires="v">
                <p:oleObj spid="_x0000_s90265" name="Equation" r:id="rId6" imgW="1282680" imgH="431640" progId="Equation.DSMT4">
                  <p:embed/>
                </p:oleObj>
              </mc:Choice>
              <mc:Fallback>
                <p:oleObj name="Equation" r:id="rId6" imgW="1282680" imgH="431640" progId="Equation.DSMT4">
                  <p:embed/>
                  <p:pic>
                    <p:nvPicPr>
                      <p:cNvPr id="0" name=""/>
                      <p:cNvPicPr/>
                      <p:nvPr/>
                    </p:nvPicPr>
                    <p:blipFill>
                      <a:blip r:embed="rId7"/>
                      <a:stretch>
                        <a:fillRect/>
                      </a:stretch>
                    </p:blipFill>
                    <p:spPr>
                      <a:xfrm>
                        <a:off x="3032511" y="4908550"/>
                        <a:ext cx="3078977" cy="1036484"/>
                      </a:xfrm>
                      <a:prstGeom prst="rect">
                        <a:avLst/>
                      </a:prstGeom>
                    </p:spPr>
                  </p:pic>
                </p:oleObj>
              </mc:Fallback>
            </mc:AlternateContent>
          </a:graphicData>
        </a:graphic>
      </p:graphicFrame>
      <p:sp>
        <p:nvSpPr>
          <p:cNvPr id="10" name="Content Placeholder 7"/>
          <p:cNvSpPr>
            <a:spLocks noGrp="1"/>
          </p:cNvSpPr>
          <p:nvPr>
            <p:ph idx="16"/>
          </p:nvPr>
        </p:nvSpPr>
        <p:spPr>
          <a:xfrm>
            <a:off x="457200" y="6210567"/>
            <a:ext cx="6781800" cy="304267"/>
          </a:xfrm>
        </p:spPr>
        <p:txBody>
          <a:bodyPr/>
          <a:lstStyle/>
          <a:p>
            <a:pPr marL="0" indent="0">
              <a:buNone/>
              <a:defRPr/>
            </a:pPr>
            <a:r>
              <a:rPr lang="en-US" altLang="en-US" sz="1100" b="1" dirty="0"/>
              <a:t>Learning Objective 13-9: Perform activity-based costing and describe activity-based management.</a:t>
            </a:r>
          </a:p>
        </p:txBody>
      </p:sp>
    </p:spTree>
    <p:extLst>
      <p:ext uri="{BB962C8B-B14F-4D97-AF65-F5344CB8AC3E}">
        <p14:creationId xmlns:p14="http://schemas.microsoft.com/office/powerpoint/2010/main" val="15343339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7023"/>
            <a:ext cx="8229600" cy="1157904"/>
          </a:xfrm>
        </p:spPr>
        <p:txBody>
          <a:bodyPr/>
          <a:lstStyle/>
          <a:p>
            <a:r>
              <a:rPr lang="en-US" sz="4000" dirty="0">
                <a:solidFill>
                  <a:schemeClr val="accent1">
                    <a:lumMod val="50000"/>
                  </a:schemeClr>
                </a:solidFill>
              </a:rPr>
              <a:t>Let</a:t>
            </a:r>
            <a:r>
              <a:rPr lang="ja-JP" altLang="en-US" sz="4000" dirty="0">
                <a:solidFill>
                  <a:schemeClr val="accent1">
                    <a:lumMod val="50000"/>
                  </a:schemeClr>
                </a:solidFill>
              </a:rPr>
              <a:t>’</a:t>
            </a:r>
            <a:r>
              <a:rPr lang="en-US" altLang="ja-JP" sz="4000" dirty="0">
                <a:solidFill>
                  <a:schemeClr val="accent1">
                    <a:lumMod val="50000"/>
                  </a:schemeClr>
                </a:solidFill>
              </a:rPr>
              <a:t>s look at an example comparing</a:t>
            </a:r>
            <a:br>
              <a:rPr lang="en-US" altLang="ja-JP" sz="4000" dirty="0">
                <a:solidFill>
                  <a:schemeClr val="accent1">
                    <a:lumMod val="50000"/>
                  </a:schemeClr>
                </a:solidFill>
              </a:rPr>
            </a:br>
            <a:r>
              <a:rPr lang="en-US" altLang="ja-JP" sz="4000" dirty="0">
                <a:solidFill>
                  <a:schemeClr val="accent1">
                    <a:lumMod val="50000"/>
                  </a:schemeClr>
                </a:solidFill>
              </a:rPr>
              <a:t>traditional costing with A</a:t>
            </a:r>
            <a:r>
              <a:rPr lang="en-US" altLang="ja-JP" sz="100" dirty="0">
                <a:solidFill>
                  <a:schemeClr val="accent1">
                    <a:lumMod val="50000"/>
                  </a:schemeClr>
                </a:solidFill>
              </a:rPr>
              <a:t> </a:t>
            </a:r>
            <a:r>
              <a:rPr lang="en-US" altLang="ja-JP" sz="4000" dirty="0">
                <a:solidFill>
                  <a:schemeClr val="accent1">
                    <a:lumMod val="50000"/>
                  </a:schemeClr>
                </a:solidFill>
              </a:rPr>
              <a:t>B</a:t>
            </a:r>
            <a:r>
              <a:rPr lang="en-US" altLang="ja-JP" sz="100" dirty="0">
                <a:solidFill>
                  <a:schemeClr val="accent1">
                    <a:lumMod val="50000"/>
                  </a:schemeClr>
                </a:solidFill>
              </a:rPr>
              <a:t> </a:t>
            </a:r>
            <a:r>
              <a:rPr lang="en-US" altLang="ja-JP" sz="4000" dirty="0">
                <a:solidFill>
                  <a:schemeClr val="accent1">
                    <a:lumMod val="50000"/>
                  </a:schemeClr>
                </a:solidFill>
              </a:rPr>
              <a:t>C.</a:t>
            </a:r>
            <a:endParaRPr lang="en-IN" sz="4000" dirty="0"/>
          </a:p>
        </p:txBody>
      </p:sp>
      <p:sp>
        <p:nvSpPr>
          <p:cNvPr id="7" name="Content Placeholder 6"/>
          <p:cNvSpPr>
            <a:spLocks noGrp="1"/>
          </p:cNvSpPr>
          <p:nvPr>
            <p:ph idx="1"/>
          </p:nvPr>
        </p:nvSpPr>
        <p:spPr>
          <a:xfrm>
            <a:off x="457200" y="1481137"/>
            <a:ext cx="8229600" cy="1510984"/>
          </a:xfrm>
        </p:spPr>
        <p:txBody>
          <a:bodyPr/>
          <a:lstStyle/>
          <a:p>
            <a:pPr marL="0" indent="0">
              <a:buNone/>
            </a:pPr>
            <a:r>
              <a:rPr lang="en-US" altLang="ja-JP" sz="2400" b="1" dirty="0">
                <a:solidFill>
                  <a:schemeClr val="accent1">
                    <a:lumMod val="50000"/>
                  </a:schemeClr>
                </a:solidFill>
              </a:rPr>
              <a:t>We will start with traditional costing.</a:t>
            </a:r>
            <a:endParaRPr lang="en-US" sz="2200" b="1" dirty="0">
              <a:solidFill>
                <a:schemeClr val="accent1">
                  <a:lumMod val="50000"/>
                </a:schemeClr>
              </a:solidFill>
            </a:endParaRPr>
          </a:p>
          <a:p>
            <a:pPr marL="0" indent="0">
              <a:buNone/>
            </a:pPr>
            <a:r>
              <a:rPr lang="en-US" sz="2200" b="1" dirty="0">
                <a:solidFill>
                  <a:schemeClr val="accent1">
                    <a:lumMod val="50000"/>
                  </a:schemeClr>
                </a:solidFill>
              </a:rPr>
              <a:t>Cruisers Inc. produced 86 </a:t>
            </a:r>
            <a:r>
              <a:rPr lang="en-US" sz="2200" b="1" dirty="0" err="1">
                <a:solidFill>
                  <a:schemeClr val="accent1">
                    <a:lumMod val="50000"/>
                  </a:schemeClr>
                </a:solidFill>
              </a:rPr>
              <a:t>SeaCruiser</a:t>
            </a:r>
            <a:r>
              <a:rPr lang="en-US" sz="2200" b="1" dirty="0">
                <a:solidFill>
                  <a:schemeClr val="accent1">
                    <a:lumMod val="50000"/>
                  </a:schemeClr>
                </a:solidFill>
              </a:rPr>
              <a:t> sailboats during April; a total of 20,640 labor hours were worked, and the following costs were incurred:</a:t>
            </a:r>
          </a:p>
        </p:txBody>
      </p:sp>
      <p:graphicFrame>
        <p:nvGraphicFramePr>
          <p:cNvPr id="3" name="Table 2"/>
          <p:cNvGraphicFramePr>
            <a:graphicFrameLocks noGrp="1"/>
          </p:cNvGraphicFramePr>
          <p:nvPr>
            <p:extLst>
              <p:ext uri="{D42A27DB-BD31-4B8C-83A1-F6EECF244321}">
                <p14:modId xmlns:p14="http://schemas.microsoft.com/office/powerpoint/2010/main" val="2193675598"/>
              </p:ext>
            </p:extLst>
          </p:nvPr>
        </p:nvGraphicFramePr>
        <p:xfrm>
          <a:off x="838200" y="3068320"/>
          <a:ext cx="7239000" cy="741680"/>
        </p:xfrm>
        <a:graphic>
          <a:graphicData uri="http://schemas.openxmlformats.org/drawingml/2006/table">
            <a:tbl>
              <a:tblPr firstRow="1" bandRow="1">
                <a:tableStyleId>{5C22544A-7EE6-4342-B048-85BDC9FD1C3A}</a:tableStyleId>
              </a:tblPr>
              <a:tblGrid>
                <a:gridCol w="5529792">
                  <a:extLst>
                    <a:ext uri="{9D8B030D-6E8A-4147-A177-3AD203B41FA5}">
                      <a16:colId xmlns:a16="http://schemas.microsoft.com/office/drawing/2014/main" val="399288860"/>
                    </a:ext>
                  </a:extLst>
                </a:gridCol>
                <a:gridCol w="1709208">
                  <a:extLst>
                    <a:ext uri="{9D8B030D-6E8A-4147-A177-3AD203B41FA5}">
                      <a16:colId xmlns:a16="http://schemas.microsoft.com/office/drawing/2014/main" val="2823712321"/>
                    </a:ext>
                  </a:extLst>
                </a:gridCol>
              </a:tblGrid>
              <a:tr h="370840">
                <a:tc>
                  <a:txBody>
                    <a:bodyPr/>
                    <a:lstStyle/>
                    <a:p>
                      <a:r>
                        <a:rPr lang="en-IN" b="0" dirty="0" smtClean="0">
                          <a:solidFill>
                            <a:schemeClr val="tx1"/>
                          </a:solidFill>
                        </a:rPr>
                        <a:t>Raw materials</a:t>
                      </a:r>
                      <a:endParaRPr lang="en-IN" b="0" dirty="0">
                        <a:solidFill>
                          <a:schemeClr val="tx1"/>
                        </a:solidFill>
                      </a:endParaRPr>
                    </a:p>
                  </a:txBody>
                  <a:tcPr>
                    <a:noFill/>
                  </a:tcPr>
                </a:tc>
                <a:tc>
                  <a:txBody>
                    <a:bodyPr/>
                    <a:lstStyle/>
                    <a:p>
                      <a:pPr algn="r"/>
                      <a:r>
                        <a:rPr lang="en-IN" b="0" dirty="0" smtClean="0">
                          <a:solidFill>
                            <a:schemeClr val="tx1"/>
                          </a:solidFill>
                        </a:rPr>
                        <a:t>$ 368,510</a:t>
                      </a:r>
                      <a:endParaRPr lang="en-IN" b="0" dirty="0">
                        <a:solidFill>
                          <a:schemeClr val="tx1"/>
                        </a:solidFill>
                      </a:endParaRPr>
                    </a:p>
                  </a:txBody>
                  <a:tcPr>
                    <a:noFill/>
                  </a:tcPr>
                </a:tc>
                <a:extLst>
                  <a:ext uri="{0D108BD9-81ED-4DB2-BD59-A6C34878D82A}">
                    <a16:rowId xmlns:a16="http://schemas.microsoft.com/office/drawing/2014/main" val="2415952657"/>
                  </a:ext>
                </a:extLst>
              </a:tr>
              <a:tr h="370840">
                <a:tc>
                  <a:txBody>
                    <a:bodyPr/>
                    <a:lstStyle/>
                    <a:p>
                      <a:r>
                        <a:rPr lang="en-IN" dirty="0" smtClean="0"/>
                        <a:t>Direct labor</a:t>
                      </a:r>
                      <a:endParaRPr lang="en-IN" dirty="0"/>
                    </a:p>
                  </a:txBody>
                  <a:tcPr>
                    <a:noFill/>
                  </a:tcPr>
                </a:tc>
                <a:tc>
                  <a:txBody>
                    <a:bodyPr/>
                    <a:lstStyle/>
                    <a:p>
                      <a:pPr algn="r"/>
                      <a:r>
                        <a:rPr lang="en-IN" dirty="0" smtClean="0"/>
                        <a:t>330,240</a:t>
                      </a:r>
                      <a:endParaRPr lang="en-IN" dirty="0"/>
                    </a:p>
                  </a:txBody>
                  <a:tcPr>
                    <a:noFill/>
                  </a:tcPr>
                </a:tc>
                <a:extLst>
                  <a:ext uri="{0D108BD9-81ED-4DB2-BD59-A6C34878D82A}">
                    <a16:rowId xmlns:a16="http://schemas.microsoft.com/office/drawing/2014/main" val="829356553"/>
                  </a:ext>
                </a:extLst>
              </a:tr>
            </a:tbl>
          </a:graphicData>
        </a:graphic>
      </p:graphicFrame>
      <p:sp>
        <p:nvSpPr>
          <p:cNvPr id="8" name="Content Placeholder 7"/>
          <p:cNvSpPr>
            <a:spLocks noGrp="1"/>
          </p:cNvSpPr>
          <p:nvPr>
            <p:ph idx="13"/>
          </p:nvPr>
        </p:nvSpPr>
        <p:spPr>
          <a:xfrm>
            <a:off x="457200" y="3843337"/>
            <a:ext cx="8229600" cy="728663"/>
          </a:xfrm>
        </p:spPr>
        <p:txBody>
          <a:bodyPr/>
          <a:lstStyle/>
          <a:p>
            <a:pPr marL="0" indent="0">
              <a:lnSpc>
                <a:spcPct val="90000"/>
              </a:lnSpc>
              <a:buFont typeface="Wingdings" pitchFamily="2" charset="2"/>
              <a:buNone/>
              <a:defRPr/>
            </a:pPr>
            <a:r>
              <a:rPr lang="en-IN" sz="2200" b="1" dirty="0">
                <a:solidFill>
                  <a:schemeClr val="accent1">
                    <a:lumMod val="50000"/>
                  </a:schemeClr>
                </a:solidFill>
              </a:rPr>
              <a:t>The cost of each boat is determined by dividing the total manufacturing costs incurred by the number of boats produced: </a:t>
            </a:r>
            <a:endParaRPr lang="en-US" sz="2200" b="1" dirty="0">
              <a:solidFill>
                <a:schemeClr val="accent1">
                  <a:lumMod val="50000"/>
                </a:schemeClr>
              </a:solidFill>
            </a:endParaRPr>
          </a:p>
        </p:txBody>
      </p:sp>
      <p:graphicFrame>
        <p:nvGraphicFramePr>
          <p:cNvPr id="12" name="Table 11"/>
          <p:cNvGraphicFramePr>
            <a:graphicFrameLocks noGrp="1"/>
          </p:cNvGraphicFramePr>
          <p:nvPr>
            <p:extLst>
              <p:ext uri="{D42A27DB-BD31-4B8C-83A1-F6EECF244321}">
                <p14:modId xmlns:p14="http://schemas.microsoft.com/office/powerpoint/2010/main" val="816137684"/>
              </p:ext>
            </p:extLst>
          </p:nvPr>
        </p:nvGraphicFramePr>
        <p:xfrm>
          <a:off x="762000" y="4648200"/>
          <a:ext cx="7315200" cy="1381760"/>
        </p:xfrm>
        <a:graphic>
          <a:graphicData uri="http://schemas.openxmlformats.org/drawingml/2006/table">
            <a:tbl>
              <a:tblPr firstRow="1" bandRow="1">
                <a:tableStyleId>{5C22544A-7EE6-4342-B048-85BDC9FD1C3A}</a:tableStyleId>
              </a:tblPr>
              <a:tblGrid>
                <a:gridCol w="5486400">
                  <a:extLst>
                    <a:ext uri="{9D8B030D-6E8A-4147-A177-3AD203B41FA5}">
                      <a16:colId xmlns:a16="http://schemas.microsoft.com/office/drawing/2014/main" val="399288860"/>
                    </a:ext>
                  </a:extLst>
                </a:gridCol>
                <a:gridCol w="1828800">
                  <a:extLst>
                    <a:ext uri="{9D8B030D-6E8A-4147-A177-3AD203B41FA5}">
                      <a16:colId xmlns:a16="http://schemas.microsoft.com/office/drawing/2014/main" val="2823712321"/>
                    </a:ext>
                  </a:extLst>
                </a:gridCol>
              </a:tblGrid>
              <a:tr h="370840">
                <a:tc>
                  <a:txBody>
                    <a:bodyPr/>
                    <a:lstStyle/>
                    <a:p>
                      <a:r>
                        <a:rPr lang="en-IN" b="0" dirty="0" smtClean="0">
                          <a:solidFill>
                            <a:schemeClr val="tx1"/>
                          </a:solidFill>
                          <a:latin typeface="+mn-lt"/>
                        </a:rPr>
                        <a:t>Raw materials</a:t>
                      </a:r>
                      <a:endParaRPr lang="en-IN" b="0" dirty="0">
                        <a:solidFill>
                          <a:schemeClr val="tx1"/>
                        </a:solidFill>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IN" b="0" dirty="0" smtClean="0">
                          <a:solidFill>
                            <a:schemeClr val="tx1"/>
                          </a:solidFill>
                          <a:latin typeface="+mn-lt"/>
                        </a:rPr>
                        <a:t>$ 368,510</a:t>
                      </a:r>
                      <a:endParaRPr lang="en-IN" b="0" dirty="0">
                        <a:solidFill>
                          <a:schemeClr val="tx1"/>
                        </a:solidFill>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15952657"/>
                  </a:ext>
                </a:extLst>
              </a:tr>
              <a:tr h="370840">
                <a:tc>
                  <a:txBody>
                    <a:bodyPr/>
                    <a:lstStyle/>
                    <a:p>
                      <a:r>
                        <a:rPr lang="en-IN" dirty="0" smtClean="0">
                          <a:latin typeface="+mn-lt"/>
                        </a:rPr>
                        <a:t>Direct labor</a:t>
                      </a:r>
                      <a:endParaRPr lang="en-IN"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IN" dirty="0" smtClean="0">
                          <a:latin typeface="+mn-lt"/>
                        </a:rPr>
                        <a:t>330,240</a:t>
                      </a:r>
                      <a:endParaRPr lang="en-IN"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29356553"/>
                  </a:ext>
                </a:extLst>
              </a:tr>
              <a:tr h="370840">
                <a:tc>
                  <a:txBody>
                    <a:bodyPr/>
                    <a:lstStyle/>
                    <a:p>
                      <a:r>
                        <a:rPr lang="en-IN" dirty="0" smtClean="0">
                          <a:latin typeface="+mn-lt"/>
                        </a:rPr>
                        <a:t>Overhead (20,640 direct labor hours </a:t>
                      </a:r>
                      <a:r>
                        <a:rPr lang="en-IN" dirty="0" smtClean="0">
                          <a:latin typeface="+mn-lt"/>
                          <a:cs typeface="Arial" panose="020B0604020202020204" pitchFamily="34" charset="0"/>
                        </a:rPr>
                        <a:t>× the overhead application rate</a:t>
                      </a:r>
                      <a:r>
                        <a:rPr lang="en-IN" baseline="0" dirty="0" smtClean="0">
                          <a:latin typeface="+mn-lt"/>
                          <a:cs typeface="Arial" panose="020B0604020202020204" pitchFamily="34" charset="0"/>
                        </a:rPr>
                        <a:t> of $14/hour)</a:t>
                      </a:r>
                      <a:endParaRPr lang="en-IN" dirty="0">
                        <a:latin typeface="+mn-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IN" dirty="0" smtClean="0">
                          <a:latin typeface="+mn-lt"/>
                        </a:rPr>
                        <a:t>288,960</a:t>
                      </a:r>
                      <a:endParaRPr lang="en-IN" dirty="0">
                        <a:latin typeface="+mn-lt"/>
                      </a:endParaRP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8127504"/>
                  </a:ext>
                </a:extLst>
              </a:tr>
            </a:tbl>
          </a:graphicData>
        </a:graphic>
      </p:graphicFrame>
      <p:sp>
        <p:nvSpPr>
          <p:cNvPr id="10" name="Content Placeholder 7"/>
          <p:cNvSpPr>
            <a:spLocks noGrp="1"/>
          </p:cNvSpPr>
          <p:nvPr>
            <p:ph idx="16"/>
          </p:nvPr>
        </p:nvSpPr>
        <p:spPr>
          <a:xfrm>
            <a:off x="457200" y="6210567"/>
            <a:ext cx="6781800" cy="304267"/>
          </a:xfrm>
        </p:spPr>
        <p:txBody>
          <a:bodyPr/>
          <a:lstStyle/>
          <a:p>
            <a:pPr marL="0" indent="0">
              <a:buNone/>
              <a:defRPr/>
            </a:pPr>
            <a:r>
              <a:rPr lang="en-US" altLang="en-US" sz="1100" b="1" dirty="0"/>
              <a:t>Learning Objective 13-9: Perform activity-based costing and describe activity-based management.</a:t>
            </a:r>
          </a:p>
        </p:txBody>
      </p:sp>
    </p:spTree>
    <p:extLst>
      <p:ext uri="{BB962C8B-B14F-4D97-AF65-F5344CB8AC3E}">
        <p14:creationId xmlns:p14="http://schemas.microsoft.com/office/powerpoint/2010/main" val="17959071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4000" dirty="0">
                <a:ea typeface="ＭＳ Ｐゴシック" panose="020B0600070205080204" pitchFamily="34" charset="-128"/>
              </a:rPr>
              <a:t>Activity-Based Costing </a:t>
            </a:r>
            <a:r>
              <a:rPr lang="en-US" altLang="en-US" sz="1000" dirty="0">
                <a:ea typeface="ＭＳ Ｐゴシック" panose="020B0600070205080204" pitchFamily="34" charset="-128"/>
              </a:rPr>
              <a:t>1</a:t>
            </a:r>
            <a:endParaRPr lang="en-IN" sz="1000" dirty="0"/>
          </a:p>
        </p:txBody>
      </p:sp>
      <p:sp>
        <p:nvSpPr>
          <p:cNvPr id="8" name="Content Placeholder 7"/>
          <p:cNvSpPr>
            <a:spLocks noGrp="1"/>
          </p:cNvSpPr>
          <p:nvPr>
            <p:ph idx="1"/>
          </p:nvPr>
        </p:nvSpPr>
        <p:spPr/>
        <p:txBody>
          <a:bodyPr/>
          <a:lstStyle/>
          <a:p>
            <a:pPr marL="0" indent="0">
              <a:buNone/>
            </a:pPr>
            <a:r>
              <a:rPr lang="en-US" sz="2400" dirty="0">
                <a:solidFill>
                  <a:schemeClr val="accent1">
                    <a:lumMod val="50000"/>
                  </a:schemeClr>
                </a:solidFill>
              </a:rPr>
              <a:t>Cruisers plans to adopt </a:t>
            </a:r>
            <a:r>
              <a:rPr lang="en-US" sz="2400" i="1" dirty="0">
                <a:solidFill>
                  <a:schemeClr val="accent1">
                    <a:lumMod val="50000"/>
                  </a:schemeClr>
                </a:solidFill>
              </a:rPr>
              <a:t>activity-based costin</a:t>
            </a:r>
            <a:r>
              <a:rPr lang="en-US" sz="2400" dirty="0">
                <a:solidFill>
                  <a:schemeClr val="accent1">
                    <a:lumMod val="50000"/>
                  </a:schemeClr>
                </a:solidFill>
              </a:rPr>
              <a:t>g and identifies these activities and costs for computing overhead rates.</a:t>
            </a:r>
          </a:p>
        </p:txBody>
      </p:sp>
      <p:pic>
        <p:nvPicPr>
          <p:cNvPr id="9" name="Picture 8" descr="Reproduced section 1 from Exhibit 13-11 on page 499 of the text. This table lists manufacturing overhead cost drivers and estimated annual costs and activity levels for Cruisers, Inc. A callout appears pointing to the final amount, the $4,200,000 total manufacturing overhead, and this callout indicates &quot;same amount of annual total overhead used earlier in the chapter.&quo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2971" y="2362200"/>
            <a:ext cx="7201505" cy="3718423"/>
          </a:xfrm>
          <a:prstGeom prst="rect">
            <a:avLst/>
          </a:prstGeom>
        </p:spPr>
      </p:pic>
      <p:sp>
        <p:nvSpPr>
          <p:cNvPr id="10" name="Content Placeholder 7"/>
          <p:cNvSpPr>
            <a:spLocks noGrp="1"/>
          </p:cNvSpPr>
          <p:nvPr>
            <p:ph idx="16"/>
          </p:nvPr>
        </p:nvSpPr>
        <p:spPr>
          <a:xfrm>
            <a:off x="457200" y="6210567"/>
            <a:ext cx="6781800" cy="304267"/>
          </a:xfrm>
        </p:spPr>
        <p:txBody>
          <a:bodyPr/>
          <a:lstStyle/>
          <a:p>
            <a:pPr marL="0" indent="0">
              <a:buNone/>
              <a:defRPr/>
            </a:pPr>
            <a:r>
              <a:rPr lang="en-US" altLang="en-US" sz="1100" b="1" dirty="0"/>
              <a:t>Learning Objective 13-9: Perform activity-based costing and describe activity-based management.</a:t>
            </a:r>
          </a:p>
        </p:txBody>
      </p:sp>
    </p:spTree>
    <p:extLst>
      <p:ext uri="{BB962C8B-B14F-4D97-AF65-F5344CB8AC3E}">
        <p14:creationId xmlns:p14="http://schemas.microsoft.com/office/powerpoint/2010/main" val="24348396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4000" dirty="0">
                <a:ea typeface="ＭＳ Ｐゴシック" panose="020B0600070205080204" pitchFamily="34" charset="-128"/>
              </a:rPr>
              <a:t>Activity-Based Costing </a:t>
            </a:r>
            <a:r>
              <a:rPr lang="en-US" altLang="en-US" sz="1000" dirty="0">
                <a:ea typeface="ＭＳ Ｐゴシック" panose="020B0600070205080204" pitchFamily="34" charset="-128"/>
              </a:rPr>
              <a:t>2</a:t>
            </a:r>
            <a:endParaRPr lang="en-IN" sz="1000" dirty="0"/>
          </a:p>
        </p:txBody>
      </p:sp>
      <p:sp>
        <p:nvSpPr>
          <p:cNvPr id="8" name="Content Placeholder 7"/>
          <p:cNvSpPr>
            <a:spLocks noGrp="1"/>
          </p:cNvSpPr>
          <p:nvPr>
            <p:ph idx="1"/>
          </p:nvPr>
        </p:nvSpPr>
        <p:spPr/>
        <p:txBody>
          <a:bodyPr/>
          <a:lstStyle/>
          <a:p>
            <a:pPr marL="0" indent="0" eaLnBrk="1" hangingPunct="1">
              <a:buNone/>
              <a:defRPr/>
            </a:pPr>
            <a:r>
              <a:rPr lang="en-IN" sz="2400" dirty="0">
                <a:solidFill>
                  <a:schemeClr val="accent1">
                    <a:lumMod val="50000"/>
                  </a:schemeClr>
                </a:solidFill>
              </a:rPr>
              <a:t>Actual activity levels required to produce 86 </a:t>
            </a:r>
            <a:r>
              <a:rPr lang="en-IN" sz="2400" dirty="0" err="1">
                <a:solidFill>
                  <a:schemeClr val="accent1">
                    <a:lumMod val="50000"/>
                  </a:schemeClr>
                </a:solidFill>
              </a:rPr>
              <a:t>SeaCruiser</a:t>
            </a:r>
            <a:r>
              <a:rPr lang="en-IN" sz="2400" dirty="0">
                <a:solidFill>
                  <a:schemeClr val="accent1">
                    <a:lumMod val="50000"/>
                  </a:schemeClr>
                </a:solidFill>
              </a:rPr>
              <a:t> sailboats in April and manufacturing overhead applied:</a:t>
            </a:r>
            <a:endParaRPr lang="en-US" sz="2400" dirty="0">
              <a:solidFill>
                <a:schemeClr val="accent1">
                  <a:lumMod val="50000"/>
                </a:schemeClr>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2665513330"/>
              </p:ext>
            </p:extLst>
          </p:nvPr>
        </p:nvGraphicFramePr>
        <p:xfrm>
          <a:off x="533400" y="2326640"/>
          <a:ext cx="8305800" cy="3769360"/>
        </p:xfrm>
        <a:graphic>
          <a:graphicData uri="http://schemas.openxmlformats.org/drawingml/2006/table">
            <a:tbl>
              <a:tblPr firstRow="1" bandRow="1">
                <a:tableStyleId>{5C22544A-7EE6-4342-B048-85BDC9FD1C3A}</a:tableStyleId>
              </a:tblPr>
              <a:tblGrid>
                <a:gridCol w="2895600">
                  <a:extLst>
                    <a:ext uri="{9D8B030D-6E8A-4147-A177-3AD203B41FA5}">
                      <a16:colId xmlns:a16="http://schemas.microsoft.com/office/drawing/2014/main" val="2023902920"/>
                    </a:ext>
                  </a:extLst>
                </a:gridCol>
                <a:gridCol w="2133600">
                  <a:extLst>
                    <a:ext uri="{9D8B030D-6E8A-4147-A177-3AD203B41FA5}">
                      <a16:colId xmlns:a16="http://schemas.microsoft.com/office/drawing/2014/main" val="1976403966"/>
                    </a:ext>
                  </a:extLst>
                </a:gridCol>
                <a:gridCol w="1828800">
                  <a:extLst>
                    <a:ext uri="{9D8B030D-6E8A-4147-A177-3AD203B41FA5}">
                      <a16:colId xmlns:a16="http://schemas.microsoft.com/office/drawing/2014/main" val="4165538604"/>
                    </a:ext>
                  </a:extLst>
                </a:gridCol>
                <a:gridCol w="1447800">
                  <a:extLst>
                    <a:ext uri="{9D8B030D-6E8A-4147-A177-3AD203B41FA5}">
                      <a16:colId xmlns:a16="http://schemas.microsoft.com/office/drawing/2014/main" val="537325767"/>
                    </a:ext>
                  </a:extLst>
                </a:gridCol>
              </a:tblGrid>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800" b="1" i="0" u="none" strike="noStrike" kern="1200" baseline="0" dirty="0" smtClean="0">
                          <a:solidFill>
                            <a:schemeClr val="tx1"/>
                          </a:solidFill>
                          <a:latin typeface="+mn-lt"/>
                          <a:ea typeface="+mn-ea"/>
                          <a:cs typeface="+mn-cs"/>
                        </a:rPr>
                        <a:t>Activity (Cost Driver</a:t>
                      </a:r>
                      <a:r>
                        <a:rPr lang="en-IN" sz="1800" b="1" i="0" u="none" strike="noStrike" kern="1200" baseline="0" dirty="0" smtClean="0">
                          <a:solidFill>
                            <a:schemeClr val="tx1"/>
                          </a:solidFill>
                          <a:latin typeface="+mn-lt"/>
                          <a:ea typeface="+mn-ea"/>
                          <a:cs typeface="+mn-cs"/>
                        </a:rPr>
                        <a:t>)</a:t>
                      </a:r>
                      <a:endParaRPr lang="en-IN" sz="1800" b="0" i="0" u="none" strike="noStrike" kern="1200" baseline="0" dirty="0" smtClean="0">
                        <a:solidFill>
                          <a:schemeClr val="tx1"/>
                        </a:solidFill>
                        <a:latin typeface="+mn-lt"/>
                        <a:ea typeface="+mn-ea"/>
                        <a:cs typeface="+mn-cs"/>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800" b="1" i="0" u="none" strike="noStrike" kern="1200" baseline="0" dirty="0" smtClean="0">
                          <a:solidFill>
                            <a:schemeClr val="tx1"/>
                          </a:solidFill>
                          <a:latin typeface="+mn-lt"/>
                          <a:ea typeface="+mn-ea"/>
                          <a:cs typeface="+mn-cs"/>
                        </a:rPr>
                        <a:t>Activity Required </a:t>
                      </a:r>
                      <a:r>
                        <a:rPr lang="en-IN" sz="1800" b="0" i="0" u="none" strike="noStrike" kern="1200" baseline="0" dirty="0" smtClean="0">
                          <a:solidFill>
                            <a:schemeClr val="tx1"/>
                          </a:solidFill>
                          <a:latin typeface="+mn-lt"/>
                          <a:ea typeface="+mn-ea"/>
                          <a:cs typeface="+mn-cs"/>
                        </a:rPr>
                        <a:t>	</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800" b="1" i="0" u="none" strike="noStrike" kern="1200" baseline="0" dirty="0" smtClean="0">
                          <a:solidFill>
                            <a:schemeClr val="tx1"/>
                          </a:solidFill>
                          <a:latin typeface="+mn-lt"/>
                          <a:ea typeface="+mn-ea"/>
                          <a:cs typeface="+mn-cs"/>
                        </a:rPr>
                        <a:t>Rate per Unit of Activity </a:t>
                      </a:r>
                      <a:r>
                        <a:rPr lang="en-IN" sz="1800" b="0" i="0" u="none" strike="noStrike" kern="1200" baseline="0" dirty="0" smtClean="0">
                          <a:solidFill>
                            <a:schemeClr val="tx1"/>
                          </a:solidFill>
                          <a:latin typeface="+mn-lt"/>
                          <a:ea typeface="+mn-ea"/>
                          <a:cs typeface="+mn-cs"/>
                        </a:rPr>
                        <a:t>	</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800" b="1" i="0" u="none" strike="noStrike" kern="1200" baseline="0" dirty="0" smtClean="0">
                          <a:solidFill>
                            <a:schemeClr val="tx1"/>
                          </a:solidFill>
                          <a:latin typeface="+mn-lt"/>
                          <a:ea typeface="+mn-ea"/>
                          <a:cs typeface="+mn-cs"/>
                        </a:rPr>
                        <a:t>Overhead Applied </a:t>
                      </a:r>
                      <a:r>
                        <a:rPr lang="en-IN" sz="1800" b="0" i="0" u="none" strike="noStrike" kern="1200" baseline="0" dirty="0" smtClean="0">
                          <a:solidFill>
                            <a:schemeClr val="tx1"/>
                          </a:solidFill>
                          <a:latin typeface="+mn-lt"/>
                          <a:ea typeface="+mn-ea"/>
                          <a:cs typeface="+mn-cs"/>
                        </a:rPr>
                        <a:t>	</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46101466"/>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800" b="0" i="0" u="none" strike="noStrike" kern="1200" baseline="0" dirty="0" smtClean="0">
                          <a:solidFill>
                            <a:schemeClr val="dk1"/>
                          </a:solidFill>
                          <a:latin typeface="+mn-lt"/>
                          <a:ea typeface="+mn-ea"/>
                          <a:cs typeface="+mn-cs"/>
                        </a:rPr>
                        <a:t>Production order preparation</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800" b="0" i="0" u="none" strike="noStrike" kern="1200" baseline="0" dirty="0" smtClean="0">
                          <a:solidFill>
                            <a:schemeClr val="dk1"/>
                          </a:solidFill>
                          <a:latin typeface="+mn-lt"/>
                          <a:ea typeface="+mn-ea"/>
                          <a:cs typeface="+mn-cs"/>
                        </a:rPr>
                        <a:t>11 orders</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800" b="0" i="0" u="none" strike="noStrike" kern="1200" baseline="0" dirty="0" smtClean="0">
                          <a:solidFill>
                            <a:schemeClr val="dk1"/>
                          </a:solidFill>
                          <a:latin typeface="+mn-lt"/>
                          <a:ea typeface="+mn-ea"/>
                          <a:cs typeface="+mn-cs"/>
                        </a:rPr>
                        <a:t>  $750/order</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800" b="0" i="0" u="none" strike="noStrike" kern="1200" baseline="0" dirty="0" smtClean="0">
                          <a:solidFill>
                            <a:schemeClr val="dk1"/>
                          </a:solidFill>
                          <a:latin typeface="+mn-lt"/>
                          <a:ea typeface="+mn-ea"/>
                          <a:cs typeface="+mn-cs"/>
                        </a:rPr>
                        <a:t>$ 8,250 </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49214547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800" b="0" i="0" u="none" strike="noStrike" kern="1200" baseline="0" dirty="0" smtClean="0">
                          <a:solidFill>
                            <a:schemeClr val="dk1"/>
                          </a:solidFill>
                          <a:latin typeface="+mn-lt"/>
                          <a:ea typeface="+mn-ea"/>
                          <a:cs typeface="+mn-cs"/>
                        </a:rPr>
                        <a:t>Hull and deck </a:t>
                      </a:r>
                      <a:r>
                        <a:rPr lang="en-IN" sz="1800" b="0" i="0" u="none" strike="noStrike" kern="1200" baseline="0" dirty="0" err="1" smtClean="0">
                          <a:solidFill>
                            <a:schemeClr val="dk1"/>
                          </a:solidFill>
                          <a:latin typeface="+mn-lt"/>
                          <a:ea typeface="+mn-ea"/>
                          <a:cs typeface="+mn-cs"/>
                        </a:rPr>
                        <a:t>mold</a:t>
                      </a:r>
                      <a:r>
                        <a:rPr lang="en-IN" sz="1800" b="0" i="0" u="none" strike="noStrike" kern="1200" baseline="0" dirty="0" smtClean="0">
                          <a:solidFill>
                            <a:schemeClr val="dk1"/>
                          </a:solidFill>
                          <a:latin typeface="+mn-lt"/>
                          <a:ea typeface="+mn-ea"/>
                          <a:cs typeface="+mn-cs"/>
                        </a:rPr>
                        <a:t> setup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800" b="0" i="0" u="none" strike="noStrike" kern="1200" baseline="0" dirty="0" smtClean="0">
                          <a:solidFill>
                            <a:schemeClr val="dk1"/>
                          </a:solidFill>
                          <a:latin typeface="+mn-lt"/>
                          <a:ea typeface="+mn-ea"/>
                          <a:cs typeface="+mn-cs"/>
                        </a:rPr>
                        <a:t>86 setups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800" b="0" i="0" u="none" strike="noStrike" kern="1200" baseline="0" dirty="0" smtClean="0">
                          <a:solidFill>
                            <a:schemeClr val="dk1"/>
                          </a:solidFill>
                          <a:latin typeface="+mn-lt"/>
                          <a:ea typeface="+mn-ea"/>
                          <a:cs typeface="+mn-cs"/>
                        </a:rPr>
                        <a:t> 2,140/setup</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800" b="0" i="0" u="none" strike="noStrike" kern="1200" baseline="0" dirty="0" smtClean="0">
                          <a:solidFill>
                            <a:schemeClr val="dk1"/>
                          </a:solidFill>
                          <a:latin typeface="+mn-lt"/>
                          <a:ea typeface="+mn-ea"/>
                          <a:cs typeface="+mn-cs"/>
                        </a:rPr>
                        <a:t>184,040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384532975"/>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800" b="0" i="0" u="none" strike="noStrike" kern="1200" baseline="0" dirty="0" smtClean="0">
                          <a:solidFill>
                            <a:schemeClr val="dk1"/>
                          </a:solidFill>
                          <a:latin typeface="+mn-lt"/>
                          <a:ea typeface="+mn-ea"/>
                          <a:cs typeface="+mn-cs"/>
                        </a:rPr>
                        <a:t>Raw material acquisition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800" b="0" i="0" u="none" strike="noStrike" kern="1200" baseline="0" dirty="0" smtClean="0">
                          <a:solidFill>
                            <a:schemeClr val="dk1"/>
                          </a:solidFill>
                          <a:latin typeface="+mn-lt"/>
                          <a:ea typeface="+mn-ea"/>
                          <a:cs typeface="+mn-cs"/>
                        </a:rPr>
                        <a:t>  185 receipts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800" b="0" i="0" u="none" strike="noStrike" kern="1200" baseline="0" dirty="0" smtClean="0">
                          <a:solidFill>
                            <a:schemeClr val="dk1"/>
                          </a:solidFill>
                          <a:latin typeface="+mn-lt"/>
                          <a:ea typeface="+mn-ea"/>
                          <a:cs typeface="+mn-cs"/>
                        </a:rPr>
                        <a:t>    250/receipt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800" b="0" i="0" u="none" strike="noStrike" kern="1200" baseline="0" dirty="0" smtClean="0">
                          <a:solidFill>
                            <a:schemeClr val="dk1"/>
                          </a:solidFill>
                          <a:latin typeface="+mn-lt"/>
                          <a:ea typeface="+mn-ea"/>
                          <a:cs typeface="+mn-cs"/>
                        </a:rPr>
                        <a:t>46,250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330918869"/>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800" b="0" i="0" u="none" strike="noStrike" kern="1200" baseline="0" dirty="0" smtClean="0">
                          <a:solidFill>
                            <a:schemeClr val="dk1"/>
                          </a:solidFill>
                          <a:latin typeface="+mn-lt"/>
                          <a:ea typeface="+mn-ea"/>
                          <a:cs typeface="+mn-cs"/>
                        </a:rPr>
                        <a:t>Material handling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800" b="0" i="0" u="none" strike="noStrike" kern="1200" baseline="0" dirty="0" smtClean="0">
                          <a:solidFill>
                            <a:schemeClr val="dk1"/>
                          </a:solidFill>
                          <a:latin typeface="+mn-lt"/>
                          <a:ea typeface="+mn-ea"/>
                          <a:cs typeface="+mn-cs"/>
                        </a:rPr>
                        <a:t>610 moves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800" b="0" i="0" u="none" strike="noStrike" kern="1200" baseline="0" dirty="0" smtClean="0">
                          <a:solidFill>
                            <a:schemeClr val="dk1"/>
                          </a:solidFill>
                          <a:latin typeface="+mn-lt"/>
                          <a:ea typeface="+mn-ea"/>
                          <a:cs typeface="+mn-cs"/>
                        </a:rPr>
                        <a:t>     50/move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800" b="0" i="0" u="none" strike="noStrike" kern="1200" baseline="0" dirty="0" smtClean="0">
                          <a:solidFill>
                            <a:schemeClr val="dk1"/>
                          </a:solidFill>
                          <a:latin typeface="+mn-lt"/>
                          <a:ea typeface="+mn-ea"/>
                          <a:cs typeface="+mn-cs"/>
                        </a:rPr>
                        <a:t>30,500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19292542"/>
                  </a:ext>
                </a:extLst>
              </a:tr>
              <a:tr h="34036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800" b="0" i="0" u="none" strike="noStrike" kern="1200" baseline="0" dirty="0" smtClean="0">
                          <a:solidFill>
                            <a:schemeClr val="dk1"/>
                          </a:solidFill>
                          <a:latin typeface="+mn-lt"/>
                          <a:ea typeface="+mn-ea"/>
                          <a:cs typeface="+mn-cs"/>
                        </a:rPr>
                        <a:t>Quality inspection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800" b="0" i="0" u="none" strike="noStrike" kern="1200" baseline="0" dirty="0" smtClean="0">
                          <a:solidFill>
                            <a:schemeClr val="dk1"/>
                          </a:solidFill>
                          <a:latin typeface="+mn-lt"/>
                          <a:ea typeface="+mn-ea"/>
                          <a:cs typeface="+mn-cs"/>
                        </a:rPr>
                        <a:t>       340 inspections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800" b="0" i="0" u="none" strike="noStrike" kern="1200" baseline="0" dirty="0" smtClean="0">
                          <a:solidFill>
                            <a:schemeClr val="dk1"/>
                          </a:solidFill>
                          <a:latin typeface="+mn-lt"/>
                          <a:ea typeface="+mn-ea"/>
                          <a:cs typeface="+mn-cs"/>
                        </a:rPr>
                        <a:t> 125/inspection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800" b="0" i="0" u="none" strike="noStrike" kern="1200" baseline="0" dirty="0" smtClean="0">
                          <a:solidFill>
                            <a:schemeClr val="dk1"/>
                          </a:solidFill>
                          <a:latin typeface="+mn-lt"/>
                          <a:ea typeface="+mn-ea"/>
                          <a:cs typeface="+mn-cs"/>
                        </a:rPr>
                        <a:t>42,500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8072015"/>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800" b="0" i="0" u="none" strike="noStrike" kern="1200" baseline="0" dirty="0" err="1" smtClean="0">
                          <a:solidFill>
                            <a:schemeClr val="dk1"/>
                          </a:solidFill>
                          <a:latin typeface="+mn-lt"/>
                          <a:ea typeface="+mn-ea"/>
                          <a:cs typeface="+mn-cs"/>
                        </a:rPr>
                        <a:t>Cleanup</a:t>
                      </a:r>
                      <a:r>
                        <a:rPr lang="en-IN" sz="1800" b="0" i="0" u="none" strike="noStrike" kern="1200" baseline="0" dirty="0" smtClean="0">
                          <a:solidFill>
                            <a:schemeClr val="dk1"/>
                          </a:solidFill>
                          <a:latin typeface="+mn-lt"/>
                          <a:ea typeface="+mn-ea"/>
                          <a:cs typeface="+mn-cs"/>
                        </a:rPr>
                        <a:t> and waste disposal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1800" b="0" i="0" u="none" strike="noStrike" kern="1200" baseline="0" dirty="0" smtClean="0">
                          <a:solidFill>
                            <a:schemeClr val="dk1"/>
                          </a:solidFill>
                          <a:latin typeface="+mn-lt"/>
                          <a:ea typeface="+mn-ea"/>
                          <a:cs typeface="+mn-cs"/>
                        </a:rPr>
                        <a:t>17 loads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800" b="0" i="0" u="none" strike="noStrike" kern="1200" baseline="0" dirty="0" smtClean="0">
                          <a:solidFill>
                            <a:schemeClr val="dk1"/>
                          </a:solidFill>
                          <a:latin typeface="+mn-lt"/>
                          <a:ea typeface="+mn-ea"/>
                          <a:cs typeface="+mn-cs"/>
                        </a:rPr>
                        <a:t>   300/load</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IN" sz="1800" b="0" i="0" u="sng" strike="noStrike" kern="1200" baseline="0" dirty="0" smtClean="0">
                          <a:solidFill>
                            <a:schemeClr val="dk1"/>
                          </a:solidFill>
                          <a:latin typeface="+mn-lt"/>
                          <a:ea typeface="+mn-ea"/>
                          <a:cs typeface="+mn-cs"/>
                        </a:rPr>
                        <a:t>       5,100</a:t>
                      </a:r>
                      <a:endParaRPr lang="en-IN" sz="1800" b="0" i="0" u="none" strike="noStrike" kern="1200" baseline="0" dirty="0" smtClean="0">
                        <a:solidFill>
                          <a:schemeClr val="dk1"/>
                        </a:solidFill>
                        <a:latin typeface="+mn-lt"/>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41716845"/>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sz="1800" b="0" i="0" u="none" strike="noStrike" kern="1200" baseline="0" dirty="0" smtClean="0">
                          <a:solidFill>
                            <a:schemeClr val="dk1"/>
                          </a:solidFill>
                          <a:latin typeface="+mn-lt"/>
                          <a:ea typeface="+mn-ea"/>
                          <a:cs typeface="+mn-cs"/>
                        </a:rPr>
                        <a:t>Total manufacturing overhead applied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IN" dirty="0" smtClean="0">
                          <a:solidFill>
                            <a:schemeClr val="bg1"/>
                          </a:solidFill>
                        </a:rPr>
                        <a:t>Blank</a:t>
                      </a:r>
                      <a:endParaRPr lang="en-IN"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IN" dirty="0" smtClean="0">
                          <a:solidFill>
                            <a:schemeClr val="bg1"/>
                          </a:solidFill>
                        </a:rPr>
                        <a:t>Blank</a:t>
                      </a:r>
                      <a:endParaRPr lang="en-IN"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IN" u="dbl" dirty="0" smtClean="0"/>
                        <a:t>$</a:t>
                      </a:r>
                      <a:r>
                        <a:rPr lang="en-IN" u="dbl" baseline="0" dirty="0" smtClean="0"/>
                        <a:t> </a:t>
                      </a:r>
                      <a:r>
                        <a:rPr lang="en-IN" u="dbl" dirty="0" smtClean="0"/>
                        <a:t>316,640</a:t>
                      </a:r>
                      <a:endParaRPr lang="en-IN" u="dbl" dirty="0"/>
                    </a:p>
                  </a:txBody>
                  <a:tcPr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5306332"/>
                  </a:ext>
                </a:extLst>
              </a:tr>
            </a:tbl>
          </a:graphicData>
        </a:graphic>
      </p:graphicFrame>
      <p:sp>
        <p:nvSpPr>
          <p:cNvPr id="10" name="Content Placeholder 7"/>
          <p:cNvSpPr>
            <a:spLocks noGrp="1"/>
          </p:cNvSpPr>
          <p:nvPr>
            <p:ph idx="16"/>
          </p:nvPr>
        </p:nvSpPr>
        <p:spPr>
          <a:xfrm>
            <a:off x="457200" y="6210567"/>
            <a:ext cx="6781800" cy="304267"/>
          </a:xfrm>
        </p:spPr>
        <p:txBody>
          <a:bodyPr/>
          <a:lstStyle/>
          <a:p>
            <a:pPr marL="0" indent="0">
              <a:buNone/>
              <a:defRPr/>
            </a:pPr>
            <a:r>
              <a:rPr lang="en-US" altLang="en-US" sz="1100" b="1" dirty="0"/>
              <a:t>Learning Objective 13-9: Perform activity-based costing and describe activity-based management.</a:t>
            </a:r>
          </a:p>
        </p:txBody>
      </p:sp>
    </p:spTree>
    <p:extLst>
      <p:ext uri="{BB962C8B-B14F-4D97-AF65-F5344CB8AC3E}">
        <p14:creationId xmlns:p14="http://schemas.microsoft.com/office/powerpoint/2010/main" val="29159158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458200" cy="869950"/>
          </a:xfrm>
        </p:spPr>
        <p:txBody>
          <a:bodyPr/>
          <a:lstStyle/>
          <a:p>
            <a:r>
              <a:rPr lang="en-IN" sz="3200" dirty="0"/>
              <a:t>Relationship of Cost Accounting to Financial Accounting and Managerial Accounting</a:t>
            </a:r>
          </a:p>
        </p:txBody>
      </p:sp>
      <p:pic>
        <p:nvPicPr>
          <p:cNvPr id="6" name="Picture 5" descr="Venn diagram of the relationship of Cost Accounting, Financial Accounting, and Managerial Accounting&#10;">
            <a:extLst>
              <a:ext uri="{FF2B5EF4-FFF2-40B4-BE49-F238E27FC236}">
                <a16:creationId xmlns:a16="http://schemas.microsoft.com/office/drawing/2014/main" id="{13B8D628-A76A-46DE-9ECF-B0D12FB916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9788" y="1667283"/>
            <a:ext cx="7444423" cy="3523434"/>
          </a:xfrm>
          <a:prstGeom prst="rect">
            <a:avLst/>
          </a:prstGeom>
        </p:spPr>
      </p:pic>
      <p:sp>
        <p:nvSpPr>
          <p:cNvPr id="7" name="Content Placeholder 2"/>
          <p:cNvSpPr>
            <a:spLocks noGrp="1"/>
          </p:cNvSpPr>
          <p:nvPr>
            <p:ph idx="13"/>
          </p:nvPr>
        </p:nvSpPr>
        <p:spPr>
          <a:xfrm>
            <a:off x="2209799" y="5791200"/>
            <a:ext cx="4724400" cy="304800"/>
          </a:xfrm>
        </p:spPr>
        <p:txBody>
          <a:bodyPr/>
          <a:lstStyle/>
          <a:p>
            <a:pPr marL="0" indent="0" algn="ctr">
              <a:buNone/>
            </a:pPr>
            <a:r>
              <a:rPr lang="en-US" sz="900" dirty="0">
                <a:hlinkClick r:id="rId4" action="ppaction://hlinksldjump"/>
              </a:rPr>
              <a:t>Access the text alternative for slide images.</a:t>
            </a:r>
            <a:endParaRPr lang="en-IN" sz="900" dirty="0"/>
          </a:p>
        </p:txBody>
      </p:sp>
      <p:sp>
        <p:nvSpPr>
          <p:cNvPr id="8" name="Content Placeholder 7"/>
          <p:cNvSpPr>
            <a:spLocks noGrp="1"/>
          </p:cNvSpPr>
          <p:nvPr>
            <p:ph idx="16"/>
          </p:nvPr>
        </p:nvSpPr>
        <p:spPr>
          <a:xfrm>
            <a:off x="457200" y="6248400"/>
            <a:ext cx="6781800" cy="228600"/>
          </a:xfrm>
        </p:spPr>
        <p:txBody>
          <a:bodyPr/>
          <a:lstStyle/>
          <a:p>
            <a:pPr marL="0" indent="0">
              <a:buNone/>
              <a:defRPr/>
            </a:pPr>
            <a:r>
              <a:rPr lang="en-US" altLang="en-US" sz="1100" b="1" dirty="0"/>
              <a:t>Learning Objective 13-1: Explain the role of cost accounting as it relates to financial and managerial accounting.</a:t>
            </a:r>
          </a:p>
        </p:txBody>
      </p:sp>
    </p:spTree>
    <p:extLst>
      <p:ext uri="{BB962C8B-B14F-4D97-AF65-F5344CB8AC3E}">
        <p14:creationId xmlns:p14="http://schemas.microsoft.com/office/powerpoint/2010/main" val="99561377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4000" dirty="0">
                <a:ea typeface="ＭＳ Ｐゴシック" panose="020B0600070205080204" pitchFamily="34" charset="-128"/>
              </a:rPr>
              <a:t>Activity-Based Costing </a:t>
            </a:r>
            <a:r>
              <a:rPr lang="en-US" altLang="en-US" sz="1000" dirty="0">
                <a:ea typeface="ＭＳ Ｐゴシック" panose="020B0600070205080204" pitchFamily="34" charset="-128"/>
              </a:rPr>
              <a:t>3</a:t>
            </a:r>
            <a:endParaRPr lang="en-IN" sz="1000" dirty="0"/>
          </a:p>
        </p:txBody>
      </p:sp>
      <p:pic>
        <p:nvPicPr>
          <p:cNvPr id="3" name="Picture 2" descr="Comparison of overhead applied table showing traditional costing amount of $288,960 versus activity-based costing amount of $316,64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599" y="1664522"/>
            <a:ext cx="8312728" cy="1937700"/>
          </a:xfrm>
          <a:prstGeom prst="rect">
            <a:avLst/>
          </a:prstGeom>
        </p:spPr>
      </p:pic>
      <p:sp>
        <p:nvSpPr>
          <p:cNvPr id="8" name="Content Placeholder 7"/>
          <p:cNvSpPr>
            <a:spLocks noGrp="1"/>
          </p:cNvSpPr>
          <p:nvPr>
            <p:ph idx="13"/>
          </p:nvPr>
        </p:nvSpPr>
        <p:spPr>
          <a:xfrm>
            <a:off x="457200" y="4114800"/>
            <a:ext cx="8229600" cy="1643063"/>
          </a:xfrm>
        </p:spPr>
        <p:txBody>
          <a:bodyPr/>
          <a:lstStyle/>
          <a:p>
            <a:pPr marL="0" indent="0" eaLnBrk="1" hangingPunct="1">
              <a:spcBef>
                <a:spcPct val="50000"/>
              </a:spcBef>
              <a:buNone/>
              <a:defRPr/>
            </a:pPr>
            <a:r>
              <a:rPr lang="en-US" sz="2400" b="1" dirty="0"/>
              <a:t>Notice that the $316,640 of manufacturing overhead applied to the production of the 86 </a:t>
            </a:r>
            <a:r>
              <a:rPr lang="en-US" sz="2400" b="1" dirty="0" err="1"/>
              <a:t>SeaCruiser</a:t>
            </a:r>
            <a:r>
              <a:rPr lang="en-US" sz="2400" b="1" dirty="0"/>
              <a:t> sailboats in April using activity-based costing is different from the $288,960 applied (using a rate based on direct labor hours).</a:t>
            </a:r>
          </a:p>
        </p:txBody>
      </p:sp>
      <p:sp>
        <p:nvSpPr>
          <p:cNvPr id="10" name="Content Placeholder 7"/>
          <p:cNvSpPr>
            <a:spLocks noGrp="1"/>
          </p:cNvSpPr>
          <p:nvPr>
            <p:ph idx="16"/>
          </p:nvPr>
        </p:nvSpPr>
        <p:spPr>
          <a:xfrm>
            <a:off x="457200" y="6210567"/>
            <a:ext cx="6781800" cy="304267"/>
          </a:xfrm>
        </p:spPr>
        <p:txBody>
          <a:bodyPr/>
          <a:lstStyle/>
          <a:p>
            <a:pPr marL="0" indent="0">
              <a:buNone/>
              <a:defRPr/>
            </a:pPr>
            <a:r>
              <a:rPr lang="en-US" altLang="en-US" sz="1100" b="1" dirty="0"/>
              <a:t>Learning Objective 13-9: Perform activity-based costing and describe activity-based management.</a:t>
            </a:r>
          </a:p>
        </p:txBody>
      </p:sp>
    </p:spTree>
    <p:extLst>
      <p:ext uri="{BB962C8B-B14F-4D97-AF65-F5344CB8AC3E}">
        <p14:creationId xmlns:p14="http://schemas.microsoft.com/office/powerpoint/2010/main" val="247590333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Activity-Based Management (A</a:t>
            </a:r>
            <a:r>
              <a:rPr lang="en-US" sz="100" dirty="0"/>
              <a:t> </a:t>
            </a:r>
            <a:r>
              <a:rPr lang="en-US" sz="4000" dirty="0"/>
              <a:t>B</a:t>
            </a:r>
            <a:r>
              <a:rPr lang="en-US" sz="100" dirty="0"/>
              <a:t> </a:t>
            </a:r>
            <a:r>
              <a:rPr lang="en-US" sz="4000" dirty="0"/>
              <a:t>M) </a:t>
            </a:r>
            <a:endParaRPr lang="en-IN" sz="4200" dirty="0"/>
          </a:p>
        </p:txBody>
      </p:sp>
      <p:sp>
        <p:nvSpPr>
          <p:cNvPr id="7" name="Content Placeholder 6"/>
          <p:cNvSpPr>
            <a:spLocks noGrp="1"/>
          </p:cNvSpPr>
          <p:nvPr>
            <p:ph idx="1"/>
          </p:nvPr>
        </p:nvSpPr>
        <p:spPr>
          <a:xfrm>
            <a:off x="457200" y="1481137"/>
            <a:ext cx="8229600" cy="1719263"/>
          </a:xfrm>
        </p:spPr>
        <p:txBody>
          <a:bodyPr/>
          <a:lstStyle/>
          <a:p>
            <a:pPr marL="0" indent="0" algn="ctr">
              <a:buNone/>
            </a:pPr>
            <a:r>
              <a:rPr lang="en-IN" sz="2400" b="1" dirty="0">
                <a:solidFill>
                  <a:schemeClr val="accent1">
                    <a:lumMod val="50000"/>
                  </a:schemeClr>
                </a:solidFill>
              </a:rPr>
              <a:t>Activity-based management (A</a:t>
            </a:r>
            <a:r>
              <a:rPr lang="en-IN" sz="100" b="1" dirty="0">
                <a:solidFill>
                  <a:schemeClr val="accent1">
                    <a:lumMod val="50000"/>
                  </a:schemeClr>
                </a:solidFill>
              </a:rPr>
              <a:t> </a:t>
            </a:r>
            <a:r>
              <a:rPr lang="en-IN" sz="2400" b="1" dirty="0">
                <a:solidFill>
                  <a:schemeClr val="accent1">
                    <a:lumMod val="50000"/>
                  </a:schemeClr>
                </a:solidFill>
              </a:rPr>
              <a:t>B</a:t>
            </a:r>
            <a:r>
              <a:rPr lang="en-IN" sz="100" b="1" dirty="0">
                <a:solidFill>
                  <a:schemeClr val="accent1">
                    <a:lumMod val="50000"/>
                  </a:schemeClr>
                </a:solidFill>
              </a:rPr>
              <a:t> </a:t>
            </a:r>
            <a:r>
              <a:rPr lang="en-IN" sz="2400" b="1" dirty="0">
                <a:solidFill>
                  <a:schemeClr val="accent1">
                    <a:lumMod val="50000"/>
                  </a:schemeClr>
                </a:solidFill>
              </a:rPr>
              <a:t>M) is the use of activity-based costing information to support the decision-making process.</a:t>
            </a:r>
            <a:endParaRPr lang="en-US" sz="2400" b="1" dirty="0">
              <a:solidFill>
                <a:schemeClr val="accent1">
                  <a:lumMod val="50000"/>
                </a:schemeClr>
              </a:solidFill>
            </a:endParaRPr>
          </a:p>
          <a:p>
            <a:pPr marL="0" indent="0" algn="ctr">
              <a:buNone/>
            </a:pPr>
            <a:r>
              <a:rPr lang="en-IN" sz="2400" b="1" dirty="0">
                <a:solidFill>
                  <a:schemeClr val="accent1">
                    <a:lumMod val="50000"/>
                  </a:schemeClr>
                </a:solidFill>
              </a:rPr>
              <a:t>Managers seeking to achieve the broad range of organizational objectives encompassed in the value chain use A</a:t>
            </a:r>
            <a:r>
              <a:rPr lang="en-IN" sz="100" b="1" dirty="0">
                <a:solidFill>
                  <a:schemeClr val="accent1">
                    <a:lumMod val="50000"/>
                  </a:schemeClr>
                </a:solidFill>
              </a:rPr>
              <a:t> </a:t>
            </a:r>
            <a:r>
              <a:rPr lang="en-IN" sz="2400" b="1" dirty="0">
                <a:solidFill>
                  <a:schemeClr val="accent1">
                    <a:lumMod val="50000"/>
                  </a:schemeClr>
                </a:solidFill>
              </a:rPr>
              <a:t>B</a:t>
            </a:r>
            <a:r>
              <a:rPr lang="en-IN" sz="100" b="1" dirty="0">
                <a:solidFill>
                  <a:schemeClr val="accent1">
                    <a:lumMod val="50000"/>
                  </a:schemeClr>
                </a:solidFill>
              </a:rPr>
              <a:t> </a:t>
            </a:r>
            <a:r>
              <a:rPr lang="en-IN" sz="2400" b="1" dirty="0">
                <a:solidFill>
                  <a:schemeClr val="accent1">
                    <a:lumMod val="50000"/>
                  </a:schemeClr>
                </a:solidFill>
              </a:rPr>
              <a:t>M.</a:t>
            </a:r>
          </a:p>
        </p:txBody>
      </p:sp>
      <p:sp>
        <p:nvSpPr>
          <p:cNvPr id="8" name="Content Placeholder 7"/>
          <p:cNvSpPr>
            <a:spLocks noGrp="1"/>
          </p:cNvSpPr>
          <p:nvPr>
            <p:ph idx="13"/>
          </p:nvPr>
        </p:nvSpPr>
        <p:spPr>
          <a:xfrm>
            <a:off x="457200" y="3430587"/>
            <a:ext cx="8229600" cy="2284413"/>
          </a:xfrm>
        </p:spPr>
        <p:txBody>
          <a:bodyPr/>
          <a:lstStyle/>
          <a:p>
            <a:pPr marL="0" indent="0">
              <a:buNone/>
            </a:pPr>
            <a:r>
              <a:rPr lang="en-IN" sz="2400" b="1" dirty="0">
                <a:solidFill>
                  <a:schemeClr val="accent1">
                    <a:lumMod val="50000"/>
                  </a:schemeClr>
                </a:solidFill>
              </a:rPr>
              <a:t>The application of this tool is limited only by the collective imagination of the management team and can be relevant to efforts focusing on customer satisfaction, operational productivity and efficiency, product or process design, product mix, and profit and performance measurement, to name just a few.</a:t>
            </a:r>
            <a:endParaRPr lang="en-US" sz="2400" b="1" dirty="0">
              <a:solidFill>
                <a:schemeClr val="accent1">
                  <a:lumMod val="50000"/>
                </a:schemeClr>
              </a:solidFill>
            </a:endParaRPr>
          </a:p>
        </p:txBody>
      </p:sp>
      <p:sp>
        <p:nvSpPr>
          <p:cNvPr id="10" name="Content Placeholder 7"/>
          <p:cNvSpPr>
            <a:spLocks noGrp="1"/>
          </p:cNvSpPr>
          <p:nvPr>
            <p:ph idx="16"/>
          </p:nvPr>
        </p:nvSpPr>
        <p:spPr>
          <a:xfrm>
            <a:off x="457200" y="6210567"/>
            <a:ext cx="6781800" cy="304267"/>
          </a:xfrm>
        </p:spPr>
        <p:txBody>
          <a:bodyPr/>
          <a:lstStyle/>
          <a:p>
            <a:pPr marL="0" indent="0">
              <a:buNone/>
              <a:defRPr/>
            </a:pPr>
            <a:r>
              <a:rPr lang="en-US" altLang="en-US" sz="1100" b="1" dirty="0"/>
              <a:t>Learning Objective 13-9: Perform activity-based costing and describe activity-based management.</a:t>
            </a:r>
          </a:p>
        </p:txBody>
      </p:sp>
    </p:spTree>
    <p:extLst>
      <p:ext uri="{BB962C8B-B14F-4D97-AF65-F5344CB8AC3E}">
        <p14:creationId xmlns:p14="http://schemas.microsoft.com/office/powerpoint/2010/main" val="16911294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4">
            <a:extLst>
              <a:ext uri="{FF2B5EF4-FFF2-40B4-BE49-F238E27FC236}">
                <a16:creationId xmlns:a16="http://schemas.microsoft.com/office/drawing/2014/main" id="{26803A4F-0DAC-4681-8700-D08EE74FF3C2}"/>
              </a:ext>
            </a:extLst>
          </p:cNvPr>
          <p:cNvSpPr>
            <a:spLocks noGrp="1"/>
          </p:cNvSpPr>
          <p:nvPr>
            <p:ph type="title"/>
          </p:nvPr>
        </p:nvSpPr>
        <p:spPr>
          <a:xfrm>
            <a:off x="762000" y="2857500"/>
            <a:ext cx="8229600" cy="1143000"/>
          </a:xfrm>
        </p:spPr>
        <p:txBody>
          <a:bodyPr/>
          <a:lstStyle/>
          <a:p>
            <a:r>
              <a:rPr lang="en-US" altLang="en-US" dirty="0"/>
              <a:t>End of Chapter 13</a:t>
            </a: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124200"/>
            <a:ext cx="8652164" cy="1143000"/>
          </a:xfrm>
        </p:spPr>
        <p:txBody>
          <a:bodyPr/>
          <a:lstStyle/>
          <a:p>
            <a:r>
              <a:rPr lang="en-US" sz="3200" dirty="0"/>
              <a:t>Accessibility Content: Text Alternatives for Images</a:t>
            </a:r>
            <a:endParaRPr lang="en-IN" sz="3200" dirty="0"/>
          </a:p>
        </p:txBody>
      </p:sp>
    </p:spTree>
    <p:extLst>
      <p:ext uri="{BB962C8B-B14F-4D97-AF65-F5344CB8AC3E}">
        <p14:creationId xmlns:p14="http://schemas.microsoft.com/office/powerpoint/2010/main" val="11747232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97906"/>
            <a:ext cx="8229600" cy="1273694"/>
          </a:xfrm>
        </p:spPr>
        <p:txBody>
          <a:bodyPr/>
          <a:lstStyle/>
          <a:p>
            <a:r>
              <a:rPr lang="en-IN" sz="3200" dirty="0"/>
              <a:t>Relationship of Cost Accounting to Financial Accounting and Managerial Accounting</a:t>
            </a:r>
            <a:r>
              <a:rPr lang="en-US" sz="3200" dirty="0"/>
              <a:t>- Text Alternative</a:t>
            </a:r>
            <a:endParaRPr lang="en-US" altLang="en-US" sz="3200" dirty="0"/>
          </a:p>
        </p:txBody>
      </p:sp>
      <p:sp>
        <p:nvSpPr>
          <p:cNvPr id="3" name="Content Placeholder 2"/>
          <p:cNvSpPr>
            <a:spLocks noGrp="1"/>
          </p:cNvSpPr>
          <p:nvPr>
            <p:ph idx="1"/>
          </p:nvPr>
        </p:nvSpPr>
        <p:spPr>
          <a:xfrm>
            <a:off x="457200" y="1905000"/>
            <a:ext cx="8229600" cy="3505200"/>
          </a:xfrm>
        </p:spPr>
        <p:txBody>
          <a:bodyPr/>
          <a:lstStyle/>
          <a:p>
            <a:pPr marL="0" indent="0">
              <a:buNone/>
            </a:pPr>
            <a:r>
              <a:rPr lang="en-IN" sz="2400" dirty="0"/>
              <a:t>Three overlapping ovals:  Financial Accounting (Focus on External Reporting), Cost Accounting (Focus on Cost Accumulation and Assignment), and Managerial Accounting (Focus on Internal Reporting).  The three ovals  show overlap between Financial Accounting and Cost Accounting on the left and between Cost Accounting and Managerial Accounting on the right. </a:t>
            </a:r>
            <a:endParaRPr lang="en-US" sz="2400" dirty="0"/>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4132269574"/>
      </p:ext>
    </p:ext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869950"/>
          </a:xfrm>
        </p:spPr>
        <p:txBody>
          <a:bodyPr/>
          <a:lstStyle/>
          <a:p>
            <a:r>
              <a:rPr lang="en-US" altLang="en-US" sz="4000" dirty="0"/>
              <a:t>Cost Management</a:t>
            </a:r>
            <a:r>
              <a:rPr lang="en-US" sz="4000" dirty="0"/>
              <a:t>- Text Alternative</a:t>
            </a:r>
            <a:endParaRPr lang="en-US" altLang="en-US" sz="4000" dirty="0"/>
          </a:p>
        </p:txBody>
      </p:sp>
      <p:sp>
        <p:nvSpPr>
          <p:cNvPr id="2" name="Content Placeholder 1"/>
          <p:cNvSpPr>
            <a:spLocks noGrp="1"/>
          </p:cNvSpPr>
          <p:nvPr>
            <p:ph idx="1"/>
          </p:nvPr>
        </p:nvSpPr>
        <p:spPr>
          <a:xfrm>
            <a:off x="609600" y="1371600"/>
            <a:ext cx="8229600" cy="3505200"/>
          </a:xfrm>
        </p:spPr>
        <p:txBody>
          <a:bodyPr/>
          <a:lstStyle/>
          <a:p>
            <a:pPr marL="0" indent="0">
              <a:buNone/>
              <a:defRPr/>
            </a:pPr>
            <a:r>
              <a:rPr lang="en-US" sz="2400" dirty="0"/>
              <a:t>This diagram shows a closed loop cycle with three actions: (1) Planning, made up of Strategic, Operational, and Financial perspectives; (2) Managing, which requires Executing Operational Activities; and (3) Controlling, where Performance Analysis of Plans versus Actual Results presents feedback. Between each of these actions, decision making takes place to first implement the plans, then collect data and analyze performance feedback, and finally use this information to revisit the plans. This allows control to be achieved through feedback. </a:t>
            </a:r>
            <a:endParaRPr lang="en-US" sz="24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1817797019"/>
      </p:ext>
    </p:extLst>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869950"/>
          </a:xfrm>
        </p:spPr>
        <p:txBody>
          <a:bodyPr/>
          <a:lstStyle/>
          <a:p>
            <a:r>
              <a:rPr lang="en-US" altLang="en-US" sz="4000" dirty="0"/>
              <a:t>Value </a:t>
            </a:r>
            <a:r>
              <a:rPr lang="en-US" altLang="en-US" sz="4000" dirty="0" smtClean="0"/>
              <a:t>Chain </a:t>
            </a:r>
            <a:r>
              <a:rPr lang="en-US" sz="4000" dirty="0" smtClean="0"/>
              <a:t>- </a:t>
            </a:r>
            <a:r>
              <a:rPr lang="en-US" sz="4000" dirty="0"/>
              <a:t>Text Alternative</a:t>
            </a:r>
            <a:endParaRPr lang="en-US" altLang="en-US" sz="4000" dirty="0"/>
          </a:p>
        </p:txBody>
      </p:sp>
      <p:sp>
        <p:nvSpPr>
          <p:cNvPr id="2" name="Content Placeholder 1"/>
          <p:cNvSpPr>
            <a:spLocks noGrp="1"/>
          </p:cNvSpPr>
          <p:nvPr>
            <p:ph idx="1"/>
          </p:nvPr>
        </p:nvSpPr>
        <p:spPr>
          <a:xfrm>
            <a:off x="609600" y="1371600"/>
            <a:ext cx="8229600" cy="1524000"/>
          </a:xfrm>
        </p:spPr>
        <p:txBody>
          <a:bodyPr/>
          <a:lstStyle/>
          <a:p>
            <a:pPr marL="0" indent="0">
              <a:buNone/>
              <a:defRPr/>
            </a:pPr>
            <a:r>
              <a:rPr lang="en-IN" sz="2400" dirty="0" smtClean="0"/>
              <a:t>The </a:t>
            </a:r>
            <a:r>
              <a:rPr lang="en-IN" sz="2400" dirty="0"/>
              <a:t>flow runs from Research and Development to Design to Production to Marketing to Distribution to Customer Service. The cycle ends at Desired </a:t>
            </a:r>
            <a:r>
              <a:rPr lang="en-IN" sz="2400" dirty="0" smtClean="0"/>
              <a:t>R</a:t>
            </a:r>
            <a:r>
              <a:rPr lang="en-IN" sz="100" dirty="0" smtClean="0"/>
              <a:t> </a:t>
            </a:r>
            <a:r>
              <a:rPr lang="en-IN" sz="2400" dirty="0" smtClean="0"/>
              <a:t>O</a:t>
            </a:r>
            <a:r>
              <a:rPr lang="en-IN" sz="100" dirty="0" smtClean="0"/>
              <a:t> </a:t>
            </a:r>
            <a:r>
              <a:rPr lang="en-IN" sz="2400" dirty="0" smtClean="0"/>
              <a:t>I</a:t>
            </a:r>
            <a:r>
              <a:rPr lang="en-IN" sz="2400" dirty="0"/>
              <a:t>.</a:t>
            </a: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1299574782"/>
      </p:ext>
    </p:extLst>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90360"/>
            <a:ext cx="8229600" cy="1052640"/>
          </a:xfrm>
        </p:spPr>
        <p:txBody>
          <a:bodyPr/>
          <a:lstStyle/>
          <a:p>
            <a:r>
              <a:rPr lang="en-US" altLang="en-US" sz="4000" dirty="0">
                <a:ea typeface="ＭＳ Ｐゴシック" panose="020B0600070205080204" pitchFamily="34" charset="-128"/>
              </a:rPr>
              <a:t>Cost Accumulation and Assignment</a:t>
            </a:r>
            <a:r>
              <a:rPr lang="en-US" sz="4000" dirty="0"/>
              <a:t>- Text Alternative</a:t>
            </a:r>
            <a:endParaRPr lang="en-US" altLang="en-US" sz="4000" dirty="0"/>
          </a:p>
        </p:txBody>
      </p:sp>
      <p:sp>
        <p:nvSpPr>
          <p:cNvPr id="2" name="Content Placeholder 1"/>
          <p:cNvSpPr>
            <a:spLocks noGrp="1"/>
          </p:cNvSpPr>
          <p:nvPr>
            <p:ph idx="1"/>
          </p:nvPr>
        </p:nvSpPr>
        <p:spPr>
          <a:xfrm>
            <a:off x="609600" y="1371600"/>
            <a:ext cx="8229600" cy="2057400"/>
          </a:xfrm>
        </p:spPr>
        <p:txBody>
          <a:bodyPr/>
          <a:lstStyle/>
          <a:p>
            <a:pPr marL="0" indent="0">
              <a:buNone/>
              <a:defRPr/>
            </a:pPr>
            <a:r>
              <a:rPr lang="en-US" sz="2400" dirty="0"/>
              <a:t>Collection and recording of individual cost transactions feeds into the Cost pool. From the Cost pool, costs are assigned to various Cost objects.</a:t>
            </a:r>
            <a:endParaRPr lang="en-US" sz="24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4084187680"/>
      </p:ext>
    </p:extLst>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90360"/>
            <a:ext cx="8229600" cy="1052640"/>
          </a:xfrm>
        </p:spPr>
        <p:txBody>
          <a:bodyPr/>
          <a:lstStyle/>
          <a:p>
            <a:r>
              <a:rPr lang="en-US" altLang="en-US" sz="4000" dirty="0"/>
              <a:t>Manufacturer versus Merchandiser</a:t>
            </a:r>
            <a:r>
              <a:rPr lang="en-US" sz="4000" dirty="0"/>
              <a:t>- Text Alternative</a:t>
            </a:r>
            <a:endParaRPr lang="en-US" altLang="en-US" sz="4000" dirty="0"/>
          </a:p>
        </p:txBody>
      </p:sp>
      <p:sp>
        <p:nvSpPr>
          <p:cNvPr id="2" name="Content Placeholder 1"/>
          <p:cNvSpPr>
            <a:spLocks noGrp="1"/>
          </p:cNvSpPr>
          <p:nvPr>
            <p:ph idx="1"/>
          </p:nvPr>
        </p:nvSpPr>
        <p:spPr>
          <a:xfrm>
            <a:off x="609600" y="1371600"/>
            <a:ext cx="8229600" cy="3505200"/>
          </a:xfrm>
        </p:spPr>
        <p:txBody>
          <a:bodyPr/>
          <a:lstStyle/>
          <a:p>
            <a:pPr marL="0" indent="0">
              <a:buNone/>
              <a:defRPr/>
            </a:pPr>
            <a:r>
              <a:rPr lang="en-US" sz="2400" dirty="0"/>
              <a:t>This diagram shows the differences and similarities between a manufacturer and a merchandiser, specifically in inventory and financial statements. A Manufacturer takes Ingredients, Human effort, and Machine support to produce a Manufactured Product that is recorded on the Balance Sheet as Inventory. When Sold to Customers, the Cost of Goods Sold appears on the Income Statement. A Merchandiser purchases product that is recorded on the Balance Sheet as Inventory. When Sold to Customers, the Cost of Goods Sold appears on the Income Statement. </a:t>
            </a:r>
            <a:endParaRPr lang="en-US" sz="24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3579190237"/>
      </p:ext>
    </p:extLst>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90360"/>
            <a:ext cx="8229600" cy="1662240"/>
          </a:xfrm>
        </p:spPr>
        <p:txBody>
          <a:bodyPr/>
          <a:lstStyle/>
          <a:p>
            <a:r>
              <a:rPr lang="en-IN" altLang="en-US" sz="4000" dirty="0">
                <a:ea typeface="ＭＳ Ｐゴシック" panose="020B0600070205080204" pitchFamily="34" charset="-128"/>
              </a:rPr>
              <a:t>Product Costs Viewed as Transactions in the Horizontal Model</a:t>
            </a:r>
            <a:r>
              <a:rPr lang="en-US" altLang="en-US" sz="4000" dirty="0"/>
              <a:t> </a:t>
            </a:r>
            <a:r>
              <a:rPr lang="en-US" sz="4000" dirty="0"/>
              <a:t>- Text Alternative</a:t>
            </a:r>
            <a:endParaRPr lang="en-US" altLang="en-US" sz="4000" dirty="0"/>
          </a:p>
        </p:txBody>
      </p:sp>
      <p:sp>
        <p:nvSpPr>
          <p:cNvPr id="2" name="Content Placeholder 1"/>
          <p:cNvSpPr>
            <a:spLocks noGrp="1"/>
          </p:cNvSpPr>
          <p:nvPr>
            <p:ph idx="1"/>
          </p:nvPr>
        </p:nvSpPr>
        <p:spPr>
          <a:xfrm>
            <a:off x="609600" y="1981200"/>
            <a:ext cx="8229600" cy="3657600"/>
          </a:xfrm>
        </p:spPr>
        <p:txBody>
          <a:bodyPr/>
          <a:lstStyle/>
          <a:p>
            <a:pPr marL="0" indent="0">
              <a:buNone/>
              <a:defRPr/>
            </a:pPr>
            <a:r>
              <a:rPr lang="en-IN" sz="2400" dirty="0"/>
              <a:t>1) Transaction: Product costs become an asset until the product is sold; Transaction: Period costs  (</a:t>
            </a:r>
            <a:r>
              <a:rPr lang="en-IN" sz="2400" dirty="0" err="1"/>
              <a:t>nonproduct</a:t>
            </a:r>
            <a:r>
              <a:rPr lang="en-IN" sz="2400" dirty="0"/>
              <a:t> costs such as selling expense, advertising expense, and interest expense) are recognized as expenses when incurred.</a:t>
            </a:r>
            <a:endParaRPr lang="en-US" sz="24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2559820017"/>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id="{4D37F0E9-785C-4D2A-9F29-333E6EC814BB}"/>
              </a:ext>
            </a:extLst>
          </p:cNvPr>
          <p:cNvSpPr>
            <a:spLocks noGrp="1"/>
          </p:cNvSpPr>
          <p:nvPr>
            <p:ph type="title"/>
          </p:nvPr>
        </p:nvSpPr>
        <p:spPr/>
        <p:txBody>
          <a:bodyPr/>
          <a:lstStyle/>
          <a:p>
            <a:r>
              <a:rPr lang="en-US" altLang="en-US" dirty="0"/>
              <a:t>Cost Management</a:t>
            </a:r>
          </a:p>
        </p:txBody>
      </p:sp>
      <p:sp>
        <p:nvSpPr>
          <p:cNvPr id="2" name="Content Placeholder 1"/>
          <p:cNvSpPr>
            <a:spLocks noGrp="1"/>
          </p:cNvSpPr>
          <p:nvPr>
            <p:ph idx="1"/>
          </p:nvPr>
        </p:nvSpPr>
        <p:spPr>
          <a:xfrm>
            <a:off x="457200" y="1481137"/>
            <a:ext cx="8229600" cy="957263"/>
          </a:xfrm>
        </p:spPr>
        <p:txBody>
          <a:bodyPr/>
          <a:lstStyle/>
          <a:p>
            <a:pPr marL="0" indent="0">
              <a:buNone/>
            </a:pPr>
            <a:r>
              <a:rPr lang="en-IN" sz="2800" dirty="0"/>
              <a:t>Process of using cost information from the accounting system to manage the activities of the organization </a:t>
            </a:r>
            <a:endParaRPr lang="en-US" sz="2800" dirty="0"/>
          </a:p>
        </p:txBody>
      </p:sp>
      <p:pic>
        <p:nvPicPr>
          <p:cNvPr id="7" name="Picture 6" descr="The planning and control cycle.&#10;">
            <a:extLst>
              <a:ext uri="{FF2B5EF4-FFF2-40B4-BE49-F238E27FC236}">
                <a16:creationId xmlns:a16="http://schemas.microsoft.com/office/drawing/2014/main" id="{A51F6F54-25BF-48DA-8A89-61E1B472DD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9003" y="2667000"/>
            <a:ext cx="6425994" cy="3015274"/>
          </a:xfrm>
          <a:prstGeom prst="rect">
            <a:avLst/>
          </a:prstGeom>
        </p:spPr>
      </p:pic>
      <p:sp>
        <p:nvSpPr>
          <p:cNvPr id="8" name="Content Placeholder 2"/>
          <p:cNvSpPr>
            <a:spLocks noGrp="1"/>
          </p:cNvSpPr>
          <p:nvPr>
            <p:ph idx="13"/>
          </p:nvPr>
        </p:nvSpPr>
        <p:spPr>
          <a:xfrm>
            <a:off x="2209800" y="5838337"/>
            <a:ext cx="4724400" cy="304800"/>
          </a:xfrm>
        </p:spPr>
        <p:txBody>
          <a:bodyPr/>
          <a:lstStyle/>
          <a:p>
            <a:pPr marL="0" indent="0" algn="ctr">
              <a:buNone/>
            </a:pPr>
            <a:r>
              <a:rPr lang="en-US" sz="900" dirty="0">
                <a:hlinkClick r:id="rId4" action="ppaction://hlinksldjump"/>
              </a:rPr>
              <a:t>Access the text alternative for slide images.</a:t>
            </a:r>
            <a:endParaRPr lang="en-IN" sz="900" dirty="0"/>
          </a:p>
        </p:txBody>
      </p:sp>
      <p:sp>
        <p:nvSpPr>
          <p:cNvPr id="11"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13-1: Explain the role of cost accounting as it relates to financial and managerial accounting.</a:t>
            </a: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90360"/>
            <a:ext cx="8229600" cy="1586040"/>
          </a:xfrm>
        </p:spPr>
        <p:txBody>
          <a:bodyPr/>
          <a:lstStyle/>
          <a:p>
            <a:r>
              <a:rPr lang="en-IN" altLang="en-US" sz="4000" dirty="0">
                <a:ea typeface="ＭＳ Ｐゴシック" panose="020B0600070205080204" pitchFamily="34" charset="-128"/>
              </a:rPr>
              <a:t>Period Costs Viewed as Transactions in the Horizontal Model</a:t>
            </a:r>
            <a:r>
              <a:rPr lang="en-US" altLang="en-US" sz="4000" dirty="0"/>
              <a:t> </a:t>
            </a:r>
            <a:r>
              <a:rPr lang="en-US" sz="4000" dirty="0"/>
              <a:t>- Text Alternative</a:t>
            </a:r>
            <a:endParaRPr lang="en-US" altLang="en-US" sz="4000" dirty="0"/>
          </a:p>
        </p:txBody>
      </p:sp>
      <p:sp>
        <p:nvSpPr>
          <p:cNvPr id="2" name="Content Placeholder 1"/>
          <p:cNvSpPr>
            <a:spLocks noGrp="1"/>
          </p:cNvSpPr>
          <p:nvPr>
            <p:ph idx="1"/>
          </p:nvPr>
        </p:nvSpPr>
        <p:spPr>
          <a:xfrm>
            <a:off x="609600" y="2057400"/>
            <a:ext cx="8229600" cy="3505200"/>
          </a:xfrm>
        </p:spPr>
        <p:txBody>
          <a:bodyPr/>
          <a:lstStyle/>
          <a:p>
            <a:pPr marL="0" indent="0">
              <a:buNone/>
              <a:defRPr/>
            </a:pPr>
            <a:r>
              <a:rPr lang="en-IN" sz="2400" dirty="0"/>
              <a:t>1) Transaction: Product costs become an asset until the product is sold; Transaction: Period costs  (</a:t>
            </a:r>
            <a:r>
              <a:rPr lang="en-IN" sz="2400" dirty="0" err="1"/>
              <a:t>nonproduct</a:t>
            </a:r>
            <a:r>
              <a:rPr lang="en-IN" sz="2400" dirty="0"/>
              <a:t> costs such as selling expense, advertising expense, and interest expense) are recognized as expenses when incurred.</a:t>
            </a:r>
            <a:endParaRPr lang="en-US" sz="24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484914239"/>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90360"/>
            <a:ext cx="8229600" cy="1586040"/>
          </a:xfrm>
        </p:spPr>
        <p:txBody>
          <a:bodyPr/>
          <a:lstStyle/>
          <a:p>
            <a:r>
              <a:rPr lang="en-US" altLang="en-US" sz="4000" dirty="0">
                <a:ea typeface="ＭＳ Ｐゴシック" panose="020B0600070205080204" pitchFamily="34" charset="-128"/>
              </a:rPr>
              <a:t>Product Costs and Period Costs </a:t>
            </a:r>
            <a:r>
              <a:rPr lang="en-IN" altLang="en-US" sz="4000" dirty="0">
                <a:ea typeface="ＭＳ Ｐゴシック" panose="020B0600070205080204" pitchFamily="34" charset="-128"/>
              </a:rPr>
              <a:t>Viewed as a Flow of Costs</a:t>
            </a:r>
            <a:r>
              <a:rPr lang="en-US" altLang="en-US" sz="4000" dirty="0"/>
              <a:t> </a:t>
            </a:r>
            <a:r>
              <a:rPr lang="en-US" sz="4000" dirty="0"/>
              <a:t>- Text Alternative</a:t>
            </a:r>
            <a:endParaRPr lang="en-US" altLang="en-US" sz="4000" dirty="0"/>
          </a:p>
        </p:txBody>
      </p:sp>
      <p:sp>
        <p:nvSpPr>
          <p:cNvPr id="2" name="Content Placeholder 1"/>
          <p:cNvSpPr>
            <a:spLocks noGrp="1"/>
          </p:cNvSpPr>
          <p:nvPr>
            <p:ph idx="1"/>
          </p:nvPr>
        </p:nvSpPr>
        <p:spPr>
          <a:xfrm>
            <a:off x="609600" y="1905000"/>
            <a:ext cx="8229600" cy="2971800"/>
          </a:xfrm>
        </p:spPr>
        <p:txBody>
          <a:bodyPr/>
          <a:lstStyle/>
          <a:p>
            <a:pPr marL="0" indent="0">
              <a:buNone/>
              <a:defRPr/>
            </a:pPr>
            <a:r>
              <a:rPr lang="en-IN" sz="2400" dirty="0"/>
              <a:t>2) Product costs (Raw materials, Direct labor, and Manufacturing overhead) become an asset on the balance sheet. When the cost is transferred to the income statement, the asset is credited, and cost of goods sold is shown as an expense on the income statement. Period costs  (</a:t>
            </a:r>
            <a:r>
              <a:rPr lang="en-IN" sz="2400" dirty="0" err="1"/>
              <a:t>nonproduct</a:t>
            </a:r>
            <a:r>
              <a:rPr lang="en-IN" sz="2400" dirty="0"/>
              <a:t> costs such as selling expense, advertising expense, and interest expense) are recognized as expense when incurred on the income statement.</a:t>
            </a:r>
            <a:endParaRPr lang="en-US" sz="24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2708310622"/>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86055"/>
            <a:ext cx="8229600" cy="956945"/>
          </a:xfrm>
        </p:spPr>
        <p:txBody>
          <a:bodyPr/>
          <a:lstStyle/>
          <a:p>
            <a:r>
              <a:rPr lang="en-IN" sz="3600" dirty="0"/>
              <a:t>Flow of Cost Comparison—Manufacturer and Merchandiser </a:t>
            </a:r>
            <a:r>
              <a:rPr lang="en-IN" sz="1000" b="0" dirty="0" smtClean="0"/>
              <a:t>1</a:t>
            </a:r>
            <a:r>
              <a:rPr lang="en-IN" sz="3600" dirty="0" smtClean="0"/>
              <a:t> </a:t>
            </a:r>
            <a:r>
              <a:rPr lang="en-US" sz="3600" dirty="0" smtClean="0"/>
              <a:t>- </a:t>
            </a:r>
            <a:r>
              <a:rPr lang="en-US" sz="3600" dirty="0"/>
              <a:t>Text Alternative</a:t>
            </a:r>
            <a:endParaRPr lang="en-US" altLang="en-US" sz="3600" dirty="0"/>
          </a:p>
        </p:txBody>
      </p:sp>
      <p:sp>
        <p:nvSpPr>
          <p:cNvPr id="2" name="Content Placeholder 1"/>
          <p:cNvSpPr>
            <a:spLocks noGrp="1"/>
          </p:cNvSpPr>
          <p:nvPr>
            <p:ph idx="1"/>
          </p:nvPr>
        </p:nvSpPr>
        <p:spPr>
          <a:xfrm>
            <a:off x="609600" y="1371600"/>
            <a:ext cx="8229600" cy="4648200"/>
          </a:xfrm>
        </p:spPr>
        <p:txBody>
          <a:bodyPr/>
          <a:lstStyle/>
          <a:p>
            <a:pPr marL="0" indent="0">
              <a:buNone/>
              <a:defRPr/>
            </a:pPr>
            <a:r>
              <a:rPr lang="en-US" sz="2000" dirty="0"/>
              <a:t>Under Manufacturer is the following presentation of transactions in the balance sheet. To Raw Materials Inventory, under Assets, are added the cost of raw materials purchased (increases accounts payable under liabilities) and subtracted are the costs of raw materials used in production. These latter costs are transferred to Work in Process Inventory as addition of raw materials used. Then direct labor incurred is added (which increases accrued wages payable under liabilities). Manufacturing overhead costs applied are added (which increases other accrued liabilities). Then cost of products manufactured and transferred to warehouse is added and becomes Cost of goods manufactured under Finished Goods Inventory. Lastly, Cost of products sold is subtracted, which is recorded as an expense on the income statement as Cost of Goods Sold.</a:t>
            </a:r>
            <a:br>
              <a:rPr lang="en-US" sz="2000" dirty="0"/>
            </a:br>
            <a:r>
              <a:rPr lang="en-US" sz="2000" dirty="0"/>
              <a:t>For the merchandiser, in contrast, the Merchandise inventory adds the cost of products purchased (an increase in accounts payable) and deducts cost of products sold (an expense). </a:t>
            </a:r>
            <a:endParaRPr lang="en-US" sz="20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3518609384"/>
      </p:ext>
    </p:extLst>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60547"/>
            <a:ext cx="8229600" cy="999987"/>
          </a:xfrm>
        </p:spPr>
        <p:txBody>
          <a:bodyPr/>
          <a:lstStyle/>
          <a:p>
            <a:r>
              <a:rPr lang="en-IN" sz="3600" dirty="0"/>
              <a:t>Flow of Cost Comparison—Manufacturer and Merchandiser </a:t>
            </a:r>
            <a:r>
              <a:rPr lang="en-IN" sz="1000" b="0" dirty="0"/>
              <a:t>2</a:t>
            </a:r>
            <a:r>
              <a:rPr lang="en-IN" sz="3600" b="0" dirty="0"/>
              <a:t> </a:t>
            </a:r>
            <a:r>
              <a:rPr lang="en-US" sz="3600" dirty="0" smtClean="0"/>
              <a:t>- </a:t>
            </a:r>
            <a:r>
              <a:rPr lang="en-US" sz="3600" dirty="0"/>
              <a:t>Text Alternative</a:t>
            </a:r>
            <a:endParaRPr lang="en-US" altLang="en-US" sz="3600" dirty="0"/>
          </a:p>
        </p:txBody>
      </p:sp>
      <p:sp>
        <p:nvSpPr>
          <p:cNvPr id="2" name="Content Placeholder 1"/>
          <p:cNvSpPr>
            <a:spLocks noGrp="1"/>
          </p:cNvSpPr>
          <p:nvPr>
            <p:ph idx="1"/>
          </p:nvPr>
        </p:nvSpPr>
        <p:spPr>
          <a:xfrm>
            <a:off x="609600" y="1371600"/>
            <a:ext cx="8229600" cy="3505200"/>
          </a:xfrm>
        </p:spPr>
        <p:txBody>
          <a:bodyPr/>
          <a:lstStyle/>
          <a:p>
            <a:pPr marL="0" indent="0">
              <a:buNone/>
              <a:defRPr/>
            </a:pPr>
            <a:r>
              <a:rPr lang="en-US" sz="2400" dirty="0"/>
              <a:t>For a manufacturer, there are 3 T-accounts under the Balance Sheet: Raw Materials Inventory, Work in Process Inventory, and Finished Goods Inventory. The ending balance of each flows to the start of the next inventory category. The ending finished goods inventory flows to Cost of Goods Sold under Income Statement. </a:t>
            </a:r>
            <a:br>
              <a:rPr lang="en-US" sz="2400" dirty="0"/>
            </a:br>
            <a:r>
              <a:rPr lang="en-US" sz="2400" dirty="0"/>
              <a:t>For a merchandiser, there is the one balance sheet T-account: Merchandise Inventory, which flows to Cost of Goods Sold under Income Statement. </a:t>
            </a:r>
            <a:endParaRPr lang="en-US" sz="24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2019566917"/>
      </p:ext>
    </p:extLst>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70172"/>
            <a:ext cx="8229600" cy="999987"/>
          </a:xfrm>
        </p:spPr>
        <p:txBody>
          <a:bodyPr/>
          <a:lstStyle/>
          <a:p>
            <a:r>
              <a:rPr lang="en-US" sz="3600" dirty="0"/>
              <a:t>Calculation of Product Cost</a:t>
            </a:r>
            <a:r>
              <a:rPr lang="en-IN" sz="3600" b="0" dirty="0" smtClean="0"/>
              <a:t> </a:t>
            </a:r>
            <a:r>
              <a:rPr lang="en-US" sz="3600" dirty="0" smtClean="0"/>
              <a:t>- </a:t>
            </a:r>
            <a:r>
              <a:rPr lang="en-US" sz="3600" dirty="0"/>
              <a:t>Text Alternative</a:t>
            </a:r>
            <a:endParaRPr lang="en-US" altLang="en-US" sz="3600" dirty="0"/>
          </a:p>
        </p:txBody>
      </p:sp>
      <p:sp>
        <p:nvSpPr>
          <p:cNvPr id="2" name="Content Placeholder 1"/>
          <p:cNvSpPr>
            <a:spLocks noGrp="1"/>
          </p:cNvSpPr>
          <p:nvPr>
            <p:ph idx="1"/>
          </p:nvPr>
        </p:nvSpPr>
        <p:spPr>
          <a:xfrm>
            <a:off x="609600" y="1371600"/>
            <a:ext cx="8229600" cy="3505200"/>
          </a:xfrm>
        </p:spPr>
        <p:txBody>
          <a:bodyPr/>
          <a:lstStyle/>
          <a:p>
            <a:pPr marL="0" indent="0">
              <a:buNone/>
              <a:defRPr/>
            </a:pPr>
            <a:r>
              <a:rPr lang="en-IN" sz="2400" dirty="0" smtClean="0"/>
              <a:t>Raw </a:t>
            </a:r>
            <a:r>
              <a:rPr lang="en-IN" sz="2400" dirty="0"/>
              <a:t>materials, $368,510 </a:t>
            </a:r>
          </a:p>
          <a:p>
            <a:pPr marL="0" indent="0">
              <a:buNone/>
              <a:defRPr/>
            </a:pPr>
            <a:r>
              <a:rPr lang="en-IN" sz="2400" dirty="0"/>
              <a:t>Direct </a:t>
            </a:r>
            <a:r>
              <a:rPr lang="en-IN" sz="2400" dirty="0" smtClean="0"/>
              <a:t>labor, </a:t>
            </a:r>
            <a:r>
              <a:rPr lang="en-IN" sz="2400" dirty="0"/>
              <a:t>$330,240</a:t>
            </a:r>
          </a:p>
          <a:p>
            <a:pPr marL="0" indent="0">
              <a:buNone/>
              <a:defRPr/>
            </a:pPr>
            <a:r>
              <a:rPr lang="en-IN" sz="2400" dirty="0"/>
              <a:t>Overhead (20,640 direct labor hours times the overhead application rate of $14 per hour), $288,960</a:t>
            </a:r>
          </a:p>
          <a:p>
            <a:pPr marL="0" indent="0">
              <a:buNone/>
              <a:defRPr/>
            </a:pPr>
            <a:r>
              <a:rPr lang="en-IN" sz="2400" dirty="0"/>
              <a:t>Total manufacturing cost incurred, $987,710</a:t>
            </a:r>
          </a:p>
          <a:p>
            <a:pPr marL="0" indent="0">
              <a:buNone/>
              <a:defRPr/>
            </a:pPr>
            <a:r>
              <a:rPr lang="en-IN" sz="2400" dirty="0"/>
              <a:t>Cost per boat ($987,710 divided by 86 boats), $11,485</a:t>
            </a:r>
            <a:endParaRPr lang="en-US" sz="24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2889813065"/>
      </p:ext>
    </p:extLst>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70172"/>
            <a:ext cx="8229600" cy="999987"/>
          </a:xfrm>
        </p:spPr>
        <p:txBody>
          <a:bodyPr/>
          <a:lstStyle/>
          <a:p>
            <a:r>
              <a:rPr lang="en-US" sz="3600" dirty="0"/>
              <a:t>Cost Accounting Systems </a:t>
            </a:r>
            <a:r>
              <a:rPr lang="en-US" sz="1000" b="0" dirty="0"/>
              <a:t>3</a:t>
            </a:r>
            <a:r>
              <a:rPr lang="en-IN" sz="3600" b="0" dirty="0" smtClean="0"/>
              <a:t> </a:t>
            </a:r>
            <a:r>
              <a:rPr lang="en-US" sz="3600" dirty="0" smtClean="0"/>
              <a:t>- </a:t>
            </a:r>
            <a:r>
              <a:rPr lang="en-US" sz="3600" dirty="0"/>
              <a:t>Text Alternative</a:t>
            </a:r>
            <a:endParaRPr lang="en-US" altLang="en-US" sz="3600" dirty="0"/>
          </a:p>
        </p:txBody>
      </p:sp>
      <p:sp>
        <p:nvSpPr>
          <p:cNvPr id="2" name="Content Placeholder 1"/>
          <p:cNvSpPr>
            <a:spLocks noGrp="1"/>
          </p:cNvSpPr>
          <p:nvPr>
            <p:ph idx="1"/>
          </p:nvPr>
        </p:nvSpPr>
        <p:spPr>
          <a:xfrm>
            <a:off x="609600" y="1371600"/>
            <a:ext cx="8229600" cy="3505200"/>
          </a:xfrm>
        </p:spPr>
        <p:txBody>
          <a:bodyPr/>
          <a:lstStyle/>
          <a:p>
            <a:pPr marL="0" indent="0">
              <a:buNone/>
              <a:defRPr/>
            </a:pPr>
            <a:r>
              <a:rPr lang="en-IN" sz="2400" dirty="0" smtClean="0"/>
              <a:t>Equation </a:t>
            </a:r>
            <a:r>
              <a:rPr lang="en-IN" sz="2400" dirty="0"/>
              <a:t>is Overhead applied equals predetermined overhead rate times actual activity. </a:t>
            </a:r>
          </a:p>
          <a:p>
            <a:pPr marL="0" indent="0">
              <a:buNone/>
              <a:defRPr/>
            </a:pPr>
            <a:r>
              <a:rPr lang="en-IN" sz="2400" dirty="0"/>
              <a:t>A notation points to predetermined overhead rate that reads: based on estimates and determined before the period begins.  A notation points to actual activity that reads: actual amount of cost drivers such as units produced, direct labor hours, or machine hours incurred during the period.</a:t>
            </a:r>
            <a:endParaRPr lang="en-US" sz="24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580689053"/>
      </p:ext>
    </p:extLst>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1371600"/>
          </a:xfrm>
        </p:spPr>
        <p:txBody>
          <a:bodyPr/>
          <a:lstStyle/>
          <a:p>
            <a:r>
              <a:rPr lang="en-IN" sz="3200" dirty="0"/>
              <a:t>Cruisers Inc. Flow of Costs for April Viewed as Transactions in the Horizontal Model </a:t>
            </a:r>
            <a:r>
              <a:rPr lang="en-US" sz="3200" dirty="0"/>
              <a:t>- Text Alternative</a:t>
            </a:r>
            <a:endParaRPr lang="en-US" altLang="en-US" sz="3200" dirty="0"/>
          </a:p>
        </p:txBody>
      </p:sp>
      <p:sp>
        <p:nvSpPr>
          <p:cNvPr id="2" name="Content Placeholder 1"/>
          <p:cNvSpPr>
            <a:spLocks noGrp="1"/>
          </p:cNvSpPr>
          <p:nvPr>
            <p:ph idx="1"/>
          </p:nvPr>
        </p:nvSpPr>
        <p:spPr>
          <a:xfrm>
            <a:off x="609600" y="1676400"/>
            <a:ext cx="8229600" cy="3962400"/>
          </a:xfrm>
        </p:spPr>
        <p:txBody>
          <a:bodyPr/>
          <a:lstStyle/>
          <a:p>
            <a:pPr marL="0" indent="0">
              <a:buNone/>
              <a:defRPr/>
            </a:pPr>
            <a:r>
              <a:rPr lang="en-IN" sz="2400" dirty="0"/>
              <a:t>(1) Beginning balance of Raw Materials Inventory; (2) Cost of raw materials used  transferred to Work in Process Inventory; (3) Direct labor costs incurred increase Work in Process and  Accrued Wages Payable; (4) Actual manufacturing  costs incurred increase Manufacturing Overhead and  Various Liabilities;</a:t>
            </a:r>
            <a:br>
              <a:rPr lang="en-IN" sz="2400" dirty="0"/>
            </a:br>
            <a:r>
              <a:rPr lang="en-IN" sz="2400" dirty="0"/>
              <a:t>(5) Manufacturing overhead costs applied at a predetermined overhead application rate transferred to Work in Process Inventory. </a:t>
            </a:r>
            <a:endParaRPr lang="en-US" sz="24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2123422765"/>
      </p:ext>
    </p:extLst>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869950"/>
          </a:xfrm>
        </p:spPr>
        <p:txBody>
          <a:bodyPr/>
          <a:lstStyle/>
          <a:p>
            <a:r>
              <a:rPr lang="en-IN" sz="3200" dirty="0"/>
              <a:t>Cruisers Inc. Flow of Costs for April Viewed as a Flow of Costs</a:t>
            </a:r>
            <a:r>
              <a:rPr lang="en-US" sz="3200" dirty="0"/>
              <a:t>- Text Alternative</a:t>
            </a:r>
            <a:endParaRPr lang="en-US" altLang="en-US" sz="3200" dirty="0"/>
          </a:p>
        </p:txBody>
      </p:sp>
      <p:sp>
        <p:nvSpPr>
          <p:cNvPr id="2" name="Content Placeholder 1"/>
          <p:cNvSpPr>
            <a:spLocks noGrp="1"/>
          </p:cNvSpPr>
          <p:nvPr>
            <p:ph idx="1"/>
          </p:nvPr>
        </p:nvSpPr>
        <p:spPr>
          <a:xfrm>
            <a:off x="609600" y="1371600"/>
            <a:ext cx="8229600" cy="4267200"/>
          </a:xfrm>
        </p:spPr>
        <p:txBody>
          <a:bodyPr/>
          <a:lstStyle/>
          <a:p>
            <a:pPr marL="0" indent="0">
              <a:buNone/>
              <a:defRPr/>
            </a:pPr>
            <a:r>
              <a:rPr lang="en-US" sz="2400" dirty="0"/>
              <a:t>Raw Materials: (1) Cost of Raw materials purchased leads to Ending balance of $106,250; (2) Cost of Raw materials used is transferred to Work in Process. Accounts Payable, Accrued Wages Payable, Other Accrued Liabilities, or Cash: (3) Direct labor costs for the month are transferred to Work in Process. Manufacturing Overhead: (4) Actual manufacturing overhead costs incurred. (5) Manufacturing overhead applied to Work in Process using the predetermined overhead application rate. Work in Process: (6) Cost of goods manufactured is transferred to Finished Goods. Finished Goods: Cost of goods sold is transferred from Finished Goods to Cost of Goods Sold. </a:t>
            </a:r>
            <a:endParaRPr lang="en-US" sz="24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4105848391"/>
      </p:ext>
    </p:extLst>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869950"/>
          </a:xfrm>
        </p:spPr>
        <p:txBody>
          <a:bodyPr/>
          <a:lstStyle/>
          <a:p>
            <a:r>
              <a:rPr lang="en-IN" altLang="en-US" sz="3200" dirty="0">
                <a:ea typeface="ＭＳ Ｐゴシック" panose="020B0600070205080204" pitchFamily="34" charset="-128"/>
              </a:rPr>
              <a:t>Statement of Cost of Goods Manufactured </a:t>
            </a:r>
            <a:r>
              <a:rPr lang="en-IN" altLang="en-US" sz="1000" b="0" dirty="0" smtClean="0">
                <a:ea typeface="ＭＳ Ｐゴシック" panose="020B0600070205080204" pitchFamily="34" charset="-128"/>
              </a:rPr>
              <a:t>3</a:t>
            </a:r>
            <a:r>
              <a:rPr lang="en-IN" altLang="en-US" sz="3200" b="0" dirty="0" smtClean="0">
                <a:ea typeface="ＭＳ Ｐゴシック" panose="020B0600070205080204" pitchFamily="34" charset="-128"/>
              </a:rPr>
              <a:t> </a:t>
            </a:r>
            <a:r>
              <a:rPr lang="en-US" sz="3200" dirty="0" smtClean="0"/>
              <a:t>- </a:t>
            </a:r>
            <a:r>
              <a:rPr lang="en-US" sz="3200" dirty="0"/>
              <a:t>Text Alternative</a:t>
            </a:r>
            <a:endParaRPr lang="en-US" altLang="en-US" sz="3200" dirty="0"/>
          </a:p>
        </p:txBody>
      </p:sp>
      <p:sp>
        <p:nvSpPr>
          <p:cNvPr id="2" name="Content Placeholder 1"/>
          <p:cNvSpPr>
            <a:spLocks noGrp="1"/>
          </p:cNvSpPr>
          <p:nvPr>
            <p:ph idx="1"/>
          </p:nvPr>
        </p:nvSpPr>
        <p:spPr>
          <a:xfrm>
            <a:off x="609600" y="1371600"/>
            <a:ext cx="8229600" cy="4267200"/>
          </a:xfrm>
        </p:spPr>
        <p:txBody>
          <a:bodyPr/>
          <a:lstStyle/>
          <a:p>
            <a:pPr marL="0" indent="0">
              <a:buNone/>
              <a:defRPr/>
            </a:pPr>
            <a:r>
              <a:rPr lang="en-IN" sz="2400" dirty="0" smtClean="0"/>
              <a:t>An </a:t>
            </a:r>
            <a:r>
              <a:rPr lang="en-IN" sz="2400" dirty="0"/>
              <a:t>arrow leads from the final amount in Exhibit 13-8, the $987,710 cost of goods manufactured during April figure, to this same amount in the table. A callout appears next to this arrow linking the two amounts that reads: The cost of goods manufactured during the period is used to compute the cost of goods sold for the period. A callout also appears next to the table that reads: Beginning and ending finished goods inventory amounts are assumed values.</a:t>
            </a:r>
            <a:endParaRPr lang="en-US" sz="24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3486172825"/>
      </p:ext>
    </p:extLst>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77332"/>
            <a:ext cx="8229600" cy="1020087"/>
          </a:xfrm>
        </p:spPr>
        <p:txBody>
          <a:bodyPr/>
          <a:lstStyle/>
          <a:p>
            <a:r>
              <a:rPr lang="en-IN" sz="4000" dirty="0"/>
              <a:t>Cost Accounting Systems </a:t>
            </a:r>
            <a:r>
              <a:rPr lang="en-IN" sz="1000" b="0" dirty="0"/>
              <a:t>5</a:t>
            </a:r>
            <a:r>
              <a:rPr lang="en-IN" altLang="en-US" sz="4000" b="0" dirty="0" smtClean="0">
                <a:ea typeface="ＭＳ Ｐゴシック" panose="020B0600070205080204" pitchFamily="34" charset="-128"/>
              </a:rPr>
              <a:t> </a:t>
            </a:r>
            <a:r>
              <a:rPr lang="en-US" sz="4000" dirty="0" smtClean="0"/>
              <a:t>- </a:t>
            </a:r>
            <a:r>
              <a:rPr lang="en-US" sz="4000" dirty="0"/>
              <a:t>Text Alternative</a:t>
            </a:r>
            <a:endParaRPr lang="en-US" altLang="en-US" sz="4000" dirty="0"/>
          </a:p>
        </p:txBody>
      </p:sp>
      <p:sp>
        <p:nvSpPr>
          <p:cNvPr id="2" name="Content Placeholder 1"/>
          <p:cNvSpPr>
            <a:spLocks noGrp="1"/>
          </p:cNvSpPr>
          <p:nvPr>
            <p:ph idx="1"/>
          </p:nvPr>
        </p:nvSpPr>
        <p:spPr>
          <a:xfrm>
            <a:off x="609600" y="1371600"/>
            <a:ext cx="8229600" cy="4267200"/>
          </a:xfrm>
        </p:spPr>
        <p:txBody>
          <a:bodyPr/>
          <a:lstStyle/>
          <a:p>
            <a:pPr marL="0" indent="0">
              <a:buNone/>
              <a:defRPr/>
            </a:pPr>
            <a:r>
              <a:rPr lang="en-IN" sz="2400" dirty="0" smtClean="0"/>
              <a:t>The </a:t>
            </a:r>
            <a:r>
              <a:rPr lang="en-IN" sz="2400" dirty="0"/>
              <a:t>following bulleted items appear under Job Order Costing:</a:t>
            </a:r>
          </a:p>
          <a:p>
            <a:pPr marL="0" indent="0">
              <a:buNone/>
              <a:defRPr/>
            </a:pPr>
            <a:r>
              <a:rPr lang="en-IN" sz="2400" dirty="0"/>
              <a:t>Costs are accumulated for each job.</a:t>
            </a:r>
          </a:p>
          <a:p>
            <a:pPr marL="0" indent="0">
              <a:buNone/>
              <a:defRPr/>
            </a:pPr>
            <a:r>
              <a:rPr lang="en-IN" sz="2400" dirty="0"/>
              <a:t>Used when discrete products, such as sailboats, are manufactured. </a:t>
            </a:r>
          </a:p>
          <a:p>
            <a:pPr marL="0" indent="0">
              <a:buNone/>
              <a:defRPr/>
            </a:pPr>
            <a:r>
              <a:rPr lang="en-IN" sz="2400" dirty="0"/>
              <a:t>Used for products that are built to order rather than mass produced.</a:t>
            </a:r>
          </a:p>
          <a:p>
            <a:pPr marL="0" indent="0">
              <a:buNone/>
              <a:defRPr/>
            </a:pPr>
            <a:r>
              <a:rPr lang="en-IN" sz="2400" dirty="0"/>
              <a:t>Many costs can be directly traced to each job.</a:t>
            </a:r>
            <a:endParaRPr lang="en-US" sz="24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212033990"/>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id="{4D37F0E9-785C-4D2A-9F29-333E6EC814BB}"/>
              </a:ext>
            </a:extLst>
          </p:cNvPr>
          <p:cNvSpPr>
            <a:spLocks noGrp="1"/>
          </p:cNvSpPr>
          <p:nvPr>
            <p:ph type="title"/>
          </p:nvPr>
        </p:nvSpPr>
        <p:spPr/>
        <p:txBody>
          <a:bodyPr/>
          <a:lstStyle/>
          <a:p>
            <a:r>
              <a:rPr lang="en-US" altLang="en-US" dirty="0"/>
              <a:t>Value Chain</a:t>
            </a:r>
          </a:p>
        </p:txBody>
      </p:sp>
      <p:pic>
        <p:nvPicPr>
          <p:cNvPr id="4" name="Picture 3" descr="Flowchart illustrating how the sequence of functions and activities that, over the life of the product or service, adds value for the customer.&#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5381" y="1325136"/>
            <a:ext cx="7273520" cy="4270743"/>
          </a:xfrm>
          <a:prstGeom prst="rect">
            <a:avLst/>
          </a:prstGeom>
        </p:spPr>
      </p:pic>
      <p:sp>
        <p:nvSpPr>
          <p:cNvPr id="5" name="Content Placeholder 2"/>
          <p:cNvSpPr>
            <a:spLocks noGrp="1"/>
          </p:cNvSpPr>
          <p:nvPr>
            <p:ph idx="13"/>
          </p:nvPr>
        </p:nvSpPr>
        <p:spPr>
          <a:xfrm>
            <a:off x="2209800" y="5838337"/>
            <a:ext cx="4724400" cy="304800"/>
          </a:xfrm>
        </p:spPr>
        <p:txBody>
          <a:bodyPr/>
          <a:lstStyle/>
          <a:p>
            <a:pPr marL="0" indent="0" algn="ctr">
              <a:buNone/>
            </a:pPr>
            <a:r>
              <a:rPr lang="en-US" sz="900" dirty="0">
                <a:hlinkClick r:id="rId4" action="ppaction://hlinksldjump"/>
              </a:rPr>
              <a:t>Access the text alternative for slide images.</a:t>
            </a:r>
            <a:endParaRPr lang="en-IN" sz="900" dirty="0"/>
          </a:p>
        </p:txBody>
      </p:sp>
      <p:sp>
        <p:nvSpPr>
          <p:cNvPr id="11"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13-2: Describe how cost management plays a strategic role in the organization</a:t>
            </a:r>
            <a:r>
              <a:rPr lang="ja-JP" altLang="en-US" sz="1100" b="1" dirty="0"/>
              <a:t>’</a:t>
            </a:r>
            <a:r>
              <a:rPr lang="en-US" altLang="ja-JP" sz="1100" b="1" dirty="0"/>
              <a:t>s value chain.</a:t>
            </a:r>
          </a:p>
        </p:txBody>
      </p:sp>
    </p:spTree>
    <p:extLst>
      <p:ext uri="{BB962C8B-B14F-4D97-AF65-F5344CB8AC3E}">
        <p14:creationId xmlns:p14="http://schemas.microsoft.com/office/powerpoint/2010/main" val="2142001989"/>
      </p:ext>
    </p:extLst>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77332"/>
            <a:ext cx="8229600" cy="1020087"/>
          </a:xfrm>
        </p:spPr>
        <p:txBody>
          <a:bodyPr/>
          <a:lstStyle/>
          <a:p>
            <a:r>
              <a:rPr lang="en-IN" sz="4000" dirty="0"/>
              <a:t>Cost Accounting Systems </a:t>
            </a:r>
            <a:r>
              <a:rPr lang="en-IN" sz="1000" b="0" dirty="0" smtClean="0"/>
              <a:t>6</a:t>
            </a:r>
            <a:r>
              <a:rPr lang="en-IN" altLang="en-US" sz="4000" b="0" dirty="0" smtClean="0">
                <a:ea typeface="ＭＳ Ｐゴシック" panose="020B0600070205080204" pitchFamily="34" charset="-128"/>
              </a:rPr>
              <a:t> </a:t>
            </a:r>
            <a:r>
              <a:rPr lang="en-US" sz="4000" dirty="0" smtClean="0"/>
              <a:t>- </a:t>
            </a:r>
            <a:r>
              <a:rPr lang="en-US" sz="4000" dirty="0"/>
              <a:t>Text Alternative</a:t>
            </a:r>
            <a:endParaRPr lang="en-US" altLang="en-US" sz="4000" dirty="0"/>
          </a:p>
        </p:txBody>
      </p:sp>
      <p:sp>
        <p:nvSpPr>
          <p:cNvPr id="2" name="Content Placeholder 1"/>
          <p:cNvSpPr>
            <a:spLocks noGrp="1"/>
          </p:cNvSpPr>
          <p:nvPr>
            <p:ph idx="1"/>
          </p:nvPr>
        </p:nvSpPr>
        <p:spPr>
          <a:xfrm>
            <a:off x="609600" y="1371600"/>
            <a:ext cx="8229600" cy="3200400"/>
          </a:xfrm>
        </p:spPr>
        <p:txBody>
          <a:bodyPr/>
          <a:lstStyle/>
          <a:p>
            <a:pPr marL="0" indent="0">
              <a:buNone/>
              <a:defRPr/>
            </a:pPr>
            <a:r>
              <a:rPr lang="en-IN" sz="2400" dirty="0" smtClean="0"/>
              <a:t>The following bulleted items appear under Process Costing:</a:t>
            </a:r>
          </a:p>
          <a:p>
            <a:pPr marL="0" indent="0">
              <a:buNone/>
              <a:defRPr/>
            </a:pPr>
            <a:r>
              <a:rPr lang="en-IN" sz="2400" dirty="0" smtClean="0"/>
              <a:t>Costs are accumulated by departments and are assigned to the products that are processed through the department.</a:t>
            </a:r>
          </a:p>
          <a:p>
            <a:pPr marL="0" indent="0">
              <a:buNone/>
              <a:defRPr/>
            </a:pPr>
            <a:r>
              <a:rPr lang="en-IN" sz="2400" dirty="0" smtClean="0"/>
              <a:t>Used to account for the production of homogeneous products that are made in a continuous process.</a:t>
            </a:r>
          </a:p>
          <a:p>
            <a:pPr marL="0" indent="0">
              <a:buNone/>
              <a:defRPr/>
            </a:pPr>
            <a:r>
              <a:rPr lang="en-IN" sz="2400" dirty="0" smtClean="0"/>
              <a:t>Production is stated in “equivalent” units.</a:t>
            </a:r>
          </a:p>
          <a:p>
            <a:pPr marL="0" indent="0">
              <a:buNone/>
              <a:defRPr/>
            </a:pPr>
            <a:r>
              <a:rPr lang="en-IN" sz="2400" dirty="0" smtClean="0"/>
              <a:t>Example: Processing of corn into meal, starch, and syrup.</a:t>
            </a:r>
            <a:endParaRPr lang="en-US" sz="24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3918539110"/>
      </p:ext>
    </p:extLst>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77332"/>
            <a:ext cx="8229600" cy="1020087"/>
          </a:xfrm>
        </p:spPr>
        <p:txBody>
          <a:bodyPr/>
          <a:lstStyle/>
          <a:p>
            <a:r>
              <a:rPr lang="en-IN" sz="4000" dirty="0"/>
              <a:t>Cost Accounting Methods</a:t>
            </a:r>
            <a:r>
              <a:rPr lang="en-IN" sz="4000" dirty="0" smtClean="0"/>
              <a:t> </a:t>
            </a:r>
            <a:r>
              <a:rPr lang="en-US" sz="4000" dirty="0" smtClean="0"/>
              <a:t>- </a:t>
            </a:r>
            <a:r>
              <a:rPr lang="en-US" sz="4000" dirty="0"/>
              <a:t>Text Alternative</a:t>
            </a:r>
            <a:endParaRPr lang="en-US" altLang="en-US" sz="4000" dirty="0"/>
          </a:p>
        </p:txBody>
      </p:sp>
      <p:sp>
        <p:nvSpPr>
          <p:cNvPr id="2" name="Content Placeholder 1"/>
          <p:cNvSpPr>
            <a:spLocks noGrp="1"/>
          </p:cNvSpPr>
          <p:nvPr>
            <p:ph idx="1"/>
          </p:nvPr>
        </p:nvSpPr>
        <p:spPr>
          <a:xfrm>
            <a:off x="609600" y="1371600"/>
            <a:ext cx="8229600" cy="3200400"/>
          </a:xfrm>
        </p:spPr>
        <p:txBody>
          <a:bodyPr/>
          <a:lstStyle/>
          <a:p>
            <a:pPr marL="0" indent="0">
              <a:buNone/>
              <a:defRPr/>
            </a:pPr>
            <a:r>
              <a:rPr lang="en-IN" sz="2400" dirty="0" smtClean="0"/>
              <a:t>In </a:t>
            </a:r>
            <a:r>
              <a:rPr lang="en-IN" sz="2400" dirty="0"/>
              <a:t>both cases, direct materials, direct labor, and variable manufacturing overhead are product costs, while variable and fixed selling and administrative expenses are period costs. The difference between the two systems is that fixed manufacturing overhead is a product cost in absorption costing but a period cost in variable costing.</a:t>
            </a:r>
            <a:endParaRPr lang="en-US" sz="24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2181136501"/>
      </p:ext>
    </p:extLst>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90360"/>
            <a:ext cx="8229600" cy="1052640"/>
          </a:xfrm>
        </p:spPr>
        <p:txBody>
          <a:bodyPr/>
          <a:lstStyle/>
          <a:p>
            <a:r>
              <a:rPr lang="en-IN" sz="3600" dirty="0"/>
              <a:t>Cost Flows—Absorption Costing and Direct (Variable) Costing</a:t>
            </a:r>
            <a:r>
              <a:rPr lang="en-US" sz="3600" dirty="0"/>
              <a:t>- Text Alternative</a:t>
            </a:r>
            <a:endParaRPr lang="en-US" altLang="en-US" sz="3600" dirty="0"/>
          </a:p>
        </p:txBody>
      </p:sp>
      <p:sp>
        <p:nvSpPr>
          <p:cNvPr id="2" name="Content Placeholder 1"/>
          <p:cNvSpPr>
            <a:spLocks noGrp="1"/>
          </p:cNvSpPr>
          <p:nvPr>
            <p:ph idx="1"/>
          </p:nvPr>
        </p:nvSpPr>
        <p:spPr>
          <a:xfrm>
            <a:off x="609600" y="1371600"/>
            <a:ext cx="8229600" cy="2209800"/>
          </a:xfrm>
        </p:spPr>
        <p:txBody>
          <a:bodyPr/>
          <a:lstStyle/>
          <a:p>
            <a:pPr marL="0" indent="0">
              <a:buNone/>
              <a:defRPr/>
            </a:pPr>
            <a:r>
              <a:rPr lang="en-US" sz="2400" dirty="0"/>
              <a:t>Absorption costing: Variable and fixed overhead applied is transferred to Work In Process. Direct (variable) costing: Manufacturing Overhead: Variable overhead applied is transferred to Work in Process, while Fixed overhead incurred now appears under Operating Expenses.</a:t>
            </a:r>
            <a:endParaRPr lang="en-US" sz="24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p>
        </p:txBody>
      </p:sp>
    </p:spTree>
    <p:extLst>
      <p:ext uri="{BB962C8B-B14F-4D97-AF65-F5344CB8AC3E}">
        <p14:creationId xmlns:p14="http://schemas.microsoft.com/office/powerpoint/2010/main" val="3105968636"/>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id="{4D37F0E9-785C-4D2A-9F29-333E6EC814BB}"/>
              </a:ext>
            </a:extLst>
          </p:cNvPr>
          <p:cNvSpPr>
            <a:spLocks noGrp="1"/>
          </p:cNvSpPr>
          <p:nvPr>
            <p:ph type="title"/>
          </p:nvPr>
        </p:nvSpPr>
        <p:spPr/>
        <p:txBody>
          <a:bodyPr/>
          <a:lstStyle/>
          <a:p>
            <a:r>
              <a:rPr lang="en-US" altLang="en-US" sz="4200" dirty="0">
                <a:ea typeface="ＭＳ Ｐゴシック" panose="020B0600070205080204" pitchFamily="34" charset="-128"/>
              </a:rPr>
              <a:t>Cost Accumulation and Assignment</a:t>
            </a:r>
            <a:endParaRPr lang="en-US" altLang="en-US" sz="4200" dirty="0"/>
          </a:p>
        </p:txBody>
      </p:sp>
      <p:pic>
        <p:nvPicPr>
          <p:cNvPr id="5" name="Picture 4" descr="Diagram of cost pooling and assignment.&#10;">
            <a:extLst>
              <a:ext uri="{FF2B5EF4-FFF2-40B4-BE49-F238E27FC236}">
                <a16:creationId xmlns:a16="http://schemas.microsoft.com/office/drawing/2014/main" id="{7D575A22-2160-4CD5-8515-97FB3F02E1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4168" y="1447800"/>
            <a:ext cx="8229600" cy="2258528"/>
          </a:xfrm>
          <a:prstGeom prst="rect">
            <a:avLst/>
          </a:prstGeom>
        </p:spPr>
      </p:pic>
      <p:sp>
        <p:nvSpPr>
          <p:cNvPr id="6" name="Content Placeholder 5"/>
          <p:cNvSpPr>
            <a:spLocks noGrp="1"/>
          </p:cNvSpPr>
          <p:nvPr>
            <p:ph idx="15"/>
          </p:nvPr>
        </p:nvSpPr>
        <p:spPr>
          <a:xfrm>
            <a:off x="457200" y="3886200"/>
            <a:ext cx="8229600" cy="423863"/>
          </a:xfrm>
        </p:spPr>
        <p:txBody>
          <a:bodyPr/>
          <a:lstStyle/>
          <a:p>
            <a:pPr marL="0" indent="0">
              <a:buNone/>
            </a:pPr>
            <a:r>
              <a:rPr lang="en-IN" sz="2000" dirty="0">
                <a:solidFill>
                  <a:schemeClr val="accent1">
                    <a:lumMod val="50000"/>
                  </a:schemeClr>
                </a:solidFill>
              </a:rPr>
              <a:t>The process of cost pooling and assignment is illustrated above.</a:t>
            </a:r>
            <a:endParaRPr lang="en-US" sz="2000" dirty="0">
              <a:solidFill>
                <a:schemeClr val="accent1">
                  <a:lumMod val="50000"/>
                </a:schemeClr>
              </a:solidFill>
            </a:endParaRPr>
          </a:p>
        </p:txBody>
      </p:sp>
      <p:sp>
        <p:nvSpPr>
          <p:cNvPr id="7" name="Content Placeholder 6"/>
          <p:cNvSpPr>
            <a:spLocks noGrp="1"/>
          </p:cNvSpPr>
          <p:nvPr>
            <p:ph idx="16"/>
          </p:nvPr>
        </p:nvSpPr>
        <p:spPr>
          <a:xfrm>
            <a:off x="457200" y="4419600"/>
            <a:ext cx="8229600" cy="1290871"/>
          </a:xfrm>
        </p:spPr>
        <p:txBody>
          <a:bodyPr/>
          <a:lstStyle/>
          <a:p>
            <a:pPr marL="0" indent="0">
              <a:buNone/>
            </a:pPr>
            <a:r>
              <a:rPr lang="en-IN" sz="2000" dirty="0">
                <a:solidFill>
                  <a:schemeClr val="accent1">
                    <a:lumMod val="50000"/>
                  </a:schemeClr>
                </a:solidFill>
              </a:rPr>
              <a:t>A cost object may represent a job, a machine, a product line, a service activity, a department, a plant, a customer, a sales territory, a division of the corporation, or any other organizational reference point where a need to understand cost exists.</a:t>
            </a:r>
            <a:endParaRPr lang="en-US" sz="2000" dirty="0">
              <a:solidFill>
                <a:schemeClr val="accent1">
                  <a:lumMod val="50000"/>
                </a:schemeClr>
              </a:solidFill>
            </a:endParaRPr>
          </a:p>
        </p:txBody>
      </p:sp>
      <p:sp>
        <p:nvSpPr>
          <p:cNvPr id="13" name="Content Placeholder 2"/>
          <p:cNvSpPr>
            <a:spLocks noGrp="1"/>
          </p:cNvSpPr>
          <p:nvPr>
            <p:ph idx="13"/>
          </p:nvPr>
        </p:nvSpPr>
        <p:spPr>
          <a:xfrm>
            <a:off x="2209800" y="5867400"/>
            <a:ext cx="4724400" cy="304800"/>
          </a:xfrm>
        </p:spPr>
        <p:txBody>
          <a:bodyPr/>
          <a:lstStyle/>
          <a:p>
            <a:pPr marL="0" indent="0" algn="ctr">
              <a:buNone/>
            </a:pPr>
            <a:r>
              <a:rPr lang="en-US" sz="900" dirty="0">
                <a:hlinkClick r:id="rId4" action="ppaction://hlinksldjump"/>
              </a:rPr>
              <a:t>Access the text alternative for slide images.</a:t>
            </a:r>
            <a:endParaRPr lang="en-IN" sz="900" dirty="0"/>
          </a:p>
        </p:txBody>
      </p:sp>
      <p:sp>
        <p:nvSpPr>
          <p:cNvPr id="12"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13-2: Describe how cost management plays a strategic role in the organization</a:t>
            </a:r>
            <a:r>
              <a:rPr lang="ja-JP" altLang="en-US" sz="1100" b="1" dirty="0"/>
              <a:t>’</a:t>
            </a:r>
            <a:r>
              <a:rPr lang="en-US" altLang="ja-JP" sz="1100" b="1" dirty="0"/>
              <a:t>s value chain.</a:t>
            </a:r>
          </a:p>
        </p:txBody>
      </p:sp>
    </p:spTree>
    <p:extLst>
      <p:ext uri="{BB962C8B-B14F-4D97-AF65-F5344CB8AC3E}">
        <p14:creationId xmlns:p14="http://schemas.microsoft.com/office/powerpoint/2010/main" val="2554859570"/>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altLang="en-US" dirty="0"/>
              <a:t>Direct Costs and Indirect Costs</a:t>
            </a:r>
            <a:endParaRPr lang="en-US" altLang="en-US" sz="1000" dirty="0"/>
          </a:p>
        </p:txBody>
      </p:sp>
      <p:sp>
        <p:nvSpPr>
          <p:cNvPr id="9" name="Content Placeholder 8"/>
          <p:cNvSpPr>
            <a:spLocks noGrp="1"/>
          </p:cNvSpPr>
          <p:nvPr>
            <p:ph idx="1"/>
          </p:nvPr>
        </p:nvSpPr>
        <p:spPr>
          <a:xfrm>
            <a:off x="457200" y="1481137"/>
            <a:ext cx="3810000" cy="4081463"/>
          </a:xfrm>
        </p:spPr>
        <p:txBody>
          <a:bodyPr/>
          <a:lstStyle/>
          <a:p>
            <a:pPr>
              <a:lnSpc>
                <a:spcPct val="90000"/>
              </a:lnSpc>
              <a:spcBef>
                <a:spcPct val="40000"/>
              </a:spcBef>
              <a:buFont typeface="Wingdings" pitchFamily="2" charset="2"/>
              <a:buNone/>
              <a:defRPr/>
            </a:pPr>
            <a:r>
              <a:rPr lang="en-US" sz="2800" b="1" u="sng" dirty="0">
                <a:solidFill>
                  <a:schemeClr val="accent1">
                    <a:lumMod val="50000"/>
                  </a:schemeClr>
                </a:solidFill>
              </a:rPr>
              <a:t>Direct costs</a:t>
            </a:r>
          </a:p>
          <a:p>
            <a:pPr marL="292608" indent="-292608">
              <a:spcBef>
                <a:spcPts val="0"/>
              </a:spcBef>
              <a:buFont typeface="Arial" charset="0"/>
              <a:buChar char="•"/>
              <a:defRPr/>
            </a:pPr>
            <a:r>
              <a:rPr lang="en-US" sz="2800" dirty="0">
                <a:solidFill>
                  <a:schemeClr val="accent1">
                    <a:lumMod val="50000"/>
                  </a:schemeClr>
                </a:solidFill>
              </a:rPr>
              <a:t>Can be easily and conveniently traced to a unit of product or other cost object</a:t>
            </a:r>
          </a:p>
          <a:p>
            <a:pPr marL="292608" indent="-292608">
              <a:spcBef>
                <a:spcPts val="0"/>
              </a:spcBef>
              <a:buFont typeface="Arial" charset="0"/>
              <a:buChar char="•"/>
              <a:defRPr/>
            </a:pPr>
            <a:r>
              <a:rPr lang="en-US" sz="2800" dirty="0">
                <a:solidFill>
                  <a:schemeClr val="accent1">
                    <a:lumMod val="50000"/>
                  </a:schemeClr>
                </a:solidFill>
              </a:rPr>
              <a:t>Would not be incurred if the product or activity were discontinued</a:t>
            </a:r>
          </a:p>
        </p:txBody>
      </p:sp>
      <p:sp>
        <p:nvSpPr>
          <p:cNvPr id="5" name="Content Placeholder 4"/>
          <p:cNvSpPr>
            <a:spLocks noGrp="1"/>
          </p:cNvSpPr>
          <p:nvPr>
            <p:ph idx="13"/>
          </p:nvPr>
        </p:nvSpPr>
        <p:spPr>
          <a:xfrm>
            <a:off x="4953000" y="1481137"/>
            <a:ext cx="3733800" cy="4081463"/>
          </a:xfrm>
        </p:spPr>
        <p:txBody>
          <a:bodyPr/>
          <a:lstStyle/>
          <a:p>
            <a:pPr>
              <a:spcBef>
                <a:spcPct val="40000"/>
              </a:spcBef>
              <a:buFont typeface="Wingdings" pitchFamily="2" charset="2"/>
              <a:buNone/>
              <a:defRPr/>
            </a:pPr>
            <a:r>
              <a:rPr lang="en-US" sz="2800" b="1" u="sng" dirty="0">
                <a:solidFill>
                  <a:schemeClr val="accent1">
                    <a:lumMod val="50000"/>
                  </a:schemeClr>
                </a:solidFill>
              </a:rPr>
              <a:t>Indirect costs</a:t>
            </a:r>
          </a:p>
          <a:p>
            <a:pPr marL="292608" indent="-292608">
              <a:spcBef>
                <a:spcPts val="0"/>
              </a:spcBef>
              <a:buFont typeface="Arial" charset="0"/>
              <a:buChar char="•"/>
              <a:defRPr/>
            </a:pPr>
            <a:r>
              <a:rPr lang="en-US" sz="2800" dirty="0">
                <a:solidFill>
                  <a:schemeClr val="accent1">
                    <a:lumMod val="50000"/>
                  </a:schemeClr>
                </a:solidFill>
              </a:rPr>
              <a:t>Cannot be easily and conveniently traced to a unit of product or other cost object</a:t>
            </a:r>
          </a:p>
          <a:p>
            <a:pPr marL="292608" indent="-292608">
              <a:spcBef>
                <a:spcPts val="0"/>
              </a:spcBef>
              <a:buFont typeface="Arial" charset="0"/>
              <a:buChar char="•"/>
              <a:defRPr/>
            </a:pPr>
            <a:r>
              <a:rPr lang="en-US" sz="2800" dirty="0">
                <a:solidFill>
                  <a:schemeClr val="accent1">
                    <a:lumMod val="50000"/>
                  </a:schemeClr>
                </a:solidFill>
              </a:rPr>
              <a:t>Would be incurred even if the product or activity were discontinued</a:t>
            </a:r>
          </a:p>
        </p:txBody>
      </p:sp>
      <p:sp>
        <p:nvSpPr>
          <p:cNvPr id="12" name="Content Placeholder 7"/>
          <p:cNvSpPr>
            <a:spLocks noGrp="1"/>
          </p:cNvSpPr>
          <p:nvPr>
            <p:ph idx="16"/>
          </p:nvPr>
        </p:nvSpPr>
        <p:spPr>
          <a:xfrm>
            <a:off x="457200" y="6248400"/>
            <a:ext cx="7315200" cy="228600"/>
          </a:xfrm>
        </p:spPr>
        <p:txBody>
          <a:bodyPr/>
          <a:lstStyle/>
          <a:p>
            <a:pPr marL="0" indent="0">
              <a:buNone/>
              <a:defRPr/>
            </a:pPr>
            <a:r>
              <a:rPr lang="en-US" altLang="en-US" sz="1100" b="1" dirty="0"/>
              <a:t>Learning Objective 13-3: Contrast direct and indirect costs and illustrate how they relate to a product or activity.</a:t>
            </a:r>
          </a:p>
        </p:txBody>
      </p:sp>
    </p:spTree>
    <p:extLst>
      <p:ext uri="{BB962C8B-B14F-4D97-AF65-F5344CB8AC3E}">
        <p14:creationId xmlns:p14="http://schemas.microsoft.com/office/powerpoint/2010/main" val="2024414377"/>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6492"/>
            <a:ext cx="8458200" cy="718967"/>
          </a:xfrm>
        </p:spPr>
        <p:txBody>
          <a:bodyPr/>
          <a:lstStyle/>
          <a:p>
            <a:r>
              <a:rPr lang="en-US" altLang="en-US" dirty="0"/>
              <a:t>Manufacturer versus Merchandiser</a:t>
            </a:r>
            <a:endParaRPr lang="en-IN" dirty="0"/>
          </a:p>
        </p:txBody>
      </p:sp>
      <p:pic>
        <p:nvPicPr>
          <p:cNvPr id="9" name="Content Placeholder 11" descr="Diagram of the difference between a manufacturer and a merchandiser.">
            <a:extLst>
              <a:ext uri="{FF2B5EF4-FFF2-40B4-BE49-F238E27FC236}">
                <a16:creationId xmlns:a16="http://schemas.microsoft.com/office/drawing/2014/main" id="{1F2A0838-D89C-464E-96BF-5324786FB91F}"/>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080781" y="1371600"/>
            <a:ext cx="6982437" cy="4262438"/>
          </a:xfrm>
        </p:spPr>
      </p:pic>
      <p:sp>
        <p:nvSpPr>
          <p:cNvPr id="7" name="Content Placeholder 2"/>
          <p:cNvSpPr>
            <a:spLocks noGrp="1"/>
          </p:cNvSpPr>
          <p:nvPr>
            <p:ph idx="13"/>
          </p:nvPr>
        </p:nvSpPr>
        <p:spPr>
          <a:xfrm>
            <a:off x="2209799" y="5791200"/>
            <a:ext cx="4648201" cy="304800"/>
          </a:xfrm>
        </p:spPr>
        <p:txBody>
          <a:bodyPr/>
          <a:lstStyle/>
          <a:p>
            <a:pPr marL="0" indent="0" algn="ctr">
              <a:buNone/>
            </a:pPr>
            <a:r>
              <a:rPr lang="en-US" sz="900" dirty="0">
                <a:hlinkClick r:id="rId4" action="ppaction://hlinksldjump"/>
              </a:rPr>
              <a:t>Access the text alternative for slide images.</a:t>
            </a:r>
            <a:endParaRPr lang="en-IN" sz="900" dirty="0"/>
          </a:p>
        </p:txBody>
      </p:sp>
      <p:sp>
        <p:nvSpPr>
          <p:cNvPr id="8" name="Content Placeholder 7"/>
          <p:cNvSpPr>
            <a:spLocks noGrp="1"/>
          </p:cNvSpPr>
          <p:nvPr>
            <p:ph idx="16"/>
          </p:nvPr>
        </p:nvSpPr>
        <p:spPr>
          <a:xfrm>
            <a:off x="457200" y="6178619"/>
            <a:ext cx="6781800" cy="368163"/>
          </a:xfrm>
        </p:spPr>
        <p:txBody>
          <a:bodyPr/>
          <a:lstStyle/>
          <a:p>
            <a:pPr marL="0" indent="0">
              <a:buNone/>
              <a:defRPr/>
            </a:pPr>
            <a:r>
              <a:rPr lang="en-US" altLang="en-US" sz="1100" b="1" dirty="0"/>
              <a:t>Learning Objective 13-4: Distinguish between product costs and period costs and identify the three components of product cost.</a:t>
            </a:r>
          </a:p>
        </p:txBody>
      </p:sp>
    </p:spTree>
    <p:extLst>
      <p:ext uri="{BB962C8B-B14F-4D97-AF65-F5344CB8AC3E}">
        <p14:creationId xmlns:p14="http://schemas.microsoft.com/office/powerpoint/2010/main" val="243378128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quot;/&gt;&lt;property id=&quot;20307&quot; value=&quot;328&quot;/&gt;&lt;/object&gt;&lt;object type=&quot;3&quot; unique_id=&quot;10005&quot;&gt;&lt;property id=&quot;20148&quot; value=&quot;5&quot;/&gt;&lt;property id=&quot;20300&quot; value=&quot;Slide 2&quot;/&gt;&lt;property id=&quot;20307&quot; value=&quot;329&quot;/&gt;&lt;/object&gt;&lt;object type=&quot;3&quot; unique_id=&quot;10006&quot;&gt;&lt;property id=&quot;20148&quot; value=&quot;5&quot;/&gt;&lt;property id=&quot;20300&quot; value=&quot;Slide 3 - &amp;quot;What is Accounting?&amp;quot;&quot;/&gt;&lt;property id=&quot;20307&quot; value=&quot;283&quot;/&gt;&lt;/object&gt;&lt;object type=&quot;3&quot; unique_id=&quot;10007&quot;&gt;&lt;property id=&quot;20148&quot; value=&quot;5&quot;/&gt;&lt;property id=&quot;20300&quot; value=&quot;Slide 4 - &amp;quot;Users and Uses of Accounting Information&amp;quot;&quot;/&gt;&lt;property id=&quot;20307&quot; value=&quot;330&quot;/&gt;&lt;/object&gt;&lt;object type=&quot;3&quot; unique_id=&quot;10008&quot;&gt;&lt;property id=&quot;20148&quot; value=&quot;5&quot;/&gt;&lt;property id=&quot;20300&quot; value=&quot;Slide 5 - &amp;quot;Financial Accounting&amp;quot;&quot;/&gt;&lt;property id=&quot;20307&quot; value=&quot;303&quot;/&gt;&lt;/object&gt;&lt;object type=&quot;3&quot; unique_id=&quot;10009&quot;&gt;&lt;property id=&quot;20148&quot; value=&quot;5&quot;/&gt;&lt;property id=&quot;20300&quot; value=&quot;Slide 6 - &amp;quot;Managerial Accounting/Cost Accounting&amp;quot;&quot;/&gt;&lt;property id=&quot;20307&quot; value=&quot;304&quot;/&gt;&lt;/object&gt;&lt;object type=&quot;3&quot; unique_id=&quot;10010&quot;&gt;&lt;property id=&quot;20148&quot; value=&quot;5&quot;/&gt;&lt;property id=&quot;20300&quot; value=&quot;Slide 7 - &amp;quot;Auditing—Public Accounting&amp;quot;&quot;/&gt;&lt;property id=&quot;20307&quot; value=&quot;305&quot;/&gt;&lt;/object&gt;&lt;object type=&quot;3&quot; unique_id=&quot;10011&quot;&gt;&lt;property id=&quot;20148&quot; value=&quot;5&quot;/&gt;&lt;property id=&quot;20300&quot; value=&quot;Slide 8 - &amp;quot; Internal Auditing&amp;quot;&quot;/&gt;&lt;property id=&quot;20307&quot; value=&quot;306&quot;/&gt;&lt;/object&gt;&lt;object type=&quot;3&quot; unique_id=&quot;10012&quot;&gt;&lt;property id=&quot;20148&quot; value=&quot;5&quot;/&gt;&lt;property id=&quot;20300&quot; value=&quot;Slide 9 - &amp;quot;Governmental and Not-for-Profit Accounting&amp;quot;&quot;/&gt;&lt;property id=&quot;20307&quot; value=&quot;307&quot;/&gt;&lt;/object&gt;&lt;object type=&quot;3&quot; unique_id=&quot;10013&quot;&gt;&lt;property id=&quot;20148&quot; value=&quot;5&quot;/&gt;&lt;property id=&quot;20300&quot; value=&quot;Slide 10 - &amp;quot;Income Tax Accounting&amp;quot;&quot;/&gt;&lt;property id=&quot;20307&quot; value=&quot;308&quot;/&gt;&lt;/object&gt;&lt;object type=&quot;3&quot; unique_id=&quot;10014&quot;&gt;&lt;property id=&quot;20148&quot; value=&quot;5&quot;/&gt;&lt;property id=&quot;20300&quot; value=&quot;Slide 11 - &amp;quot;How Has Accounting Developed?&amp;quot;&quot;/&gt;&lt;property id=&quot;20307&quot; value=&quot;309&quot;/&gt;&lt;/object&gt;&lt;object type=&quot;3&quot; unique_id=&quot;10015&quot;&gt;&lt;property id=&quot;20148&quot; value=&quot;5&quot;/&gt;&lt;property id=&quot;20300&quot; value=&quot;Slide 12 - &amp;quot;How Has Accounting Developed?&amp;quot;&quot;/&gt;&lt;property id=&quot;20307&quot; value=&quot;310&quot;/&gt;&lt;/object&gt;&lt;object type=&quot;3&quot; unique_id=&quot;10016&quot;&gt;&lt;property id=&quot;20148&quot; value=&quot;5&quot;/&gt;&lt;property id=&quot;20300&quot; value=&quot;Slide 13 - &amp;quot;How Has Accounting Developed?&amp;quot;&quot;/&gt;&lt;property id=&quot;20307&quot; value=&quot;311&quot;/&gt;&lt;/object&gt;&lt;object type=&quot;3&quot; unique_id=&quot;10017&quot;&gt;&lt;property id=&quot;20148&quot; value=&quot;5&quot;/&gt;&lt;property id=&quot;20300&quot; value=&quot;Slide 14 - &amp;quot;How Has Accounting Developed?&amp;quot;&quot;/&gt;&lt;property id=&quot;20307&quot; value=&quot;312&quot;/&gt;&lt;/object&gt;&lt;object type=&quot;3&quot; unique_id=&quot;10018&quot;&gt;&lt;property id=&quot;20148&quot; value=&quot;5&quot;/&gt;&lt;property id=&quot;20300&quot; value=&quot;Slide 15 - &amp;quot;How Has Accounting Developed?&amp;quot;&quot;/&gt;&lt;property id=&quot;20307&quot; value=&quot;314&quot;/&gt;&lt;/object&gt;&lt;object type=&quot;3&quot; unique_id=&quot;10019&quot;&gt;&lt;property id=&quot;20148&quot; value=&quot;5&quot;/&gt;&lt;property id=&quot;20300&quot; value=&quot;Slide 16 - &amp;quot;How Has Accounting Developed?&amp;quot;&quot;/&gt;&lt;property id=&quot;20307&quot; value=&quot;315&quot;/&gt;&lt;/object&gt;&lt;object type=&quot;3&quot; unique_id=&quot;10020&quot;&gt;&lt;property id=&quot;20148&quot; value=&quot;5&quot;/&gt;&lt;property id=&quot;20300&quot; value=&quot;Slide 17 - &amp;quot;How Has Accounting Developed?&amp;quot;&quot;/&gt;&lt;property id=&quot;20307&quot; value=&quot;317&quot;/&gt;&lt;/object&gt;&lt;object type=&quot;3&quot; unique_id=&quot;10021&quot;&gt;&lt;property id=&quot;20148&quot; value=&quot;5&quot;/&gt;&lt;property id=&quot;20300&quot; value=&quot;Slide 18 - &amp;quot;How Has Accounting Developed?&amp;quot;&quot;/&gt;&lt;property id=&quot;20307&quot; value=&quot;319&quot;/&gt;&lt;/object&gt;&lt;object type=&quot;3&quot; unique_id=&quot;10022&quot;&gt;&lt;property id=&quot;20148&quot; value=&quot;5&quot;/&gt;&lt;property id=&quot;20300&quot; value=&quot;Slide 19&quot;/&gt;&lt;property id=&quot;20307&quot; value=&quot;318&quot;/&gt;&lt;/object&gt;&lt;object type=&quot;3&quot; unique_id=&quot;10023&quot;&gt;&lt;property id=&quot;20148&quot; value=&quot;5&quot;/&gt;&lt;property id=&quot;20300&quot; value=&quot;Slide 20 - &amp;quot;International Accounting Standards&amp;quot;&quot;/&gt;&lt;property id=&quot;20307&quot; value=&quot;320&quot;/&gt;&lt;/object&gt;&lt;object type=&quot;3&quot; unique_id=&quot;10024&quot;&gt;&lt;property id=&quot;20148&quot; value=&quot;5&quot;/&gt;&lt;property id=&quot;20300&quot; value=&quot;Slide 21 - &amp;quot;Ethics and the Accounting Profession&amp;quot;&quot;/&gt;&lt;property id=&quot;20307&quot; value=&quot;321&quot;/&gt;&lt;/object&gt;&lt;object type=&quot;3&quot; unique_id=&quot;10025&quot;&gt;&lt;property id=&quot;20148&quot; value=&quot;5&quot;/&gt;&lt;property id=&quot;20300&quot; value=&quot;Slide 22 - &amp;quot;The Conceptual Framework&amp;quot;&quot;/&gt;&lt;property id=&quot;20307&quot; value=&quot;322&quot;/&gt;&lt;/object&gt;&lt;object type=&quot;3&quot; unique_id=&quot;10026&quot;&gt;&lt;property id=&quot;20148&quot; value=&quot;5&quot;/&gt;&lt;property id=&quot;20300&quot; value=&quot;Slide 23 - &amp;quot;Concepts Statement No. 1&amp;quot;&quot;/&gt;&lt;property id=&quot;20307&quot; value=&quot;325&quot;/&gt;&lt;/object&gt;&lt;object type=&quot;3&quot; unique_id=&quot;10027&quot;&gt;&lt;property id=&quot;20148&quot; value=&quot;5&quot;/&gt;&lt;property id=&quot;20300&quot; value=&quot;Slide 24 - &amp;quot;End of Chapter 1&amp;quot;&quot;/&gt;&lt;property id=&quot;20307&quot; value=&quot;300&quot;/&gt;&lt;/object&gt;&lt;/object&gt;&lt;/object&gt;&lt;/database&gt;"/>
  <p:tag name="SECTOMILLISECCONVERTED" val="1"/>
</p:tagLst>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A26ED4B6-2EDF-4D4E-A9D5-0B48D44D5D2C}" vid="{D0A826FA-DA5C-48EE-A1D2-DE16C1982892}"/>
    </a:ext>
  </a:extLst>
</a:theme>
</file>

<file path=ppt/theme/theme2.xml><?xml version="1.0" encoding="utf-8"?>
<a:theme xmlns:a="http://schemas.openxmlformats.org/drawingml/2006/main" name="1_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A26ED4B6-2EDF-4D4E-A9D5-0B48D44D5D2C}" vid="{D0A826FA-DA5C-48EE-A1D2-DE16C1982892}"/>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5938457-A6E6-4EBF-8982-6D89ECA22E0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d132adf-85ac-4a18-8a8f-eabd02632a11"/>
    <ds:schemaRef ds:uri="8f5cc36b-c016-4758-adce-9e0f69c0453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2B173D3-82C2-472E-A788-621A50B8FCA1}">
  <ds:schemaRefs>
    <ds:schemaRef ds:uri="http://schemas.microsoft.com/sharepoint/v3/contenttype/forms"/>
  </ds:schemaRefs>
</ds:datastoreItem>
</file>

<file path=customXml/itemProps3.xml><?xml version="1.0" encoding="utf-8"?>
<ds:datastoreItem xmlns:ds="http://schemas.openxmlformats.org/officeDocument/2006/customXml" ds:itemID="{418469BC-8061-450E-A3E9-B62929EFD076}">
  <ds:schemaRefs>
    <ds:schemaRef ds:uri="http://purl.org/dc/elements/1.1/"/>
    <ds:schemaRef ds:uri="http://schemas.microsoft.com/office/infopath/2007/PartnerControls"/>
    <ds:schemaRef ds:uri="http://schemas.microsoft.com/office/2006/documentManagement/types"/>
    <ds:schemaRef ds:uri="http://purl.org/dc/terms/"/>
    <ds:schemaRef ds:uri="http://purl.org/dc/dcmitype/"/>
    <ds:schemaRef ds:uri="http://www.w3.org/XML/1998/namespace"/>
    <ds:schemaRef ds:uri="http://schemas.microsoft.com/office/2006/metadata/properties"/>
    <ds:schemaRef ds:uri="http://schemas.openxmlformats.org/package/2006/metadata/core-properties"/>
    <ds:schemaRef ds:uri="8f5cc36b-c016-4758-adce-9e0f69c0453c"/>
    <ds:schemaRef ds:uri="dd132adf-85ac-4a18-8a8f-eabd02632a11"/>
  </ds:schemaRefs>
</ds:datastoreItem>
</file>

<file path=docProps/app.xml><?xml version="1.0" encoding="utf-8"?>
<Properties xmlns="http://schemas.openxmlformats.org/officeDocument/2006/extended-properties" xmlns:vt="http://schemas.openxmlformats.org/officeDocument/2006/docPropsVTypes">
  <Template>Balance</Template>
  <TotalTime>0</TotalTime>
  <Words>7616</Words>
  <Application>Microsoft Office PowerPoint</Application>
  <PresentationFormat>On-screen Show (4:3)</PresentationFormat>
  <Paragraphs>463</Paragraphs>
  <Slides>62</Slides>
  <Notes>61</Notes>
  <HiddenSlides>20</HiddenSlides>
  <MMClips>0</MMClips>
  <ScaleCrop>false</ScaleCrop>
  <HeadingPairs>
    <vt:vector size="8" baseType="variant">
      <vt:variant>
        <vt:lpstr>Fonts Used</vt:lpstr>
      </vt:variant>
      <vt:variant>
        <vt:i4>10</vt:i4>
      </vt:variant>
      <vt:variant>
        <vt:lpstr>Theme</vt:lpstr>
      </vt:variant>
      <vt:variant>
        <vt:i4>2</vt:i4>
      </vt:variant>
      <vt:variant>
        <vt:lpstr>Embedded OLE Servers</vt:lpstr>
      </vt:variant>
      <vt:variant>
        <vt:i4>1</vt:i4>
      </vt:variant>
      <vt:variant>
        <vt:lpstr>Slide Titles</vt:lpstr>
      </vt:variant>
      <vt:variant>
        <vt:i4>62</vt:i4>
      </vt:variant>
    </vt:vector>
  </HeadingPairs>
  <TitlesOfParts>
    <vt:vector size="75" baseType="lpstr">
      <vt:lpstr>MS PGothic</vt:lpstr>
      <vt:lpstr>MS PGothic</vt:lpstr>
      <vt:lpstr>Arial</vt:lpstr>
      <vt:lpstr>Arial Narrow</vt:lpstr>
      <vt:lpstr>Book Antiqua</vt:lpstr>
      <vt:lpstr>Calibri</vt:lpstr>
      <vt:lpstr>Palatino Linotype</vt:lpstr>
      <vt:lpstr>Tahoma</vt:lpstr>
      <vt:lpstr>Times New Roman</vt:lpstr>
      <vt:lpstr>Wingdings</vt:lpstr>
      <vt:lpstr>Theme1</vt:lpstr>
      <vt:lpstr>1_Theme1</vt:lpstr>
      <vt:lpstr>Equation</vt:lpstr>
      <vt:lpstr> </vt:lpstr>
      <vt:lpstr>Accounting: What the Numbers Mean</vt:lpstr>
      <vt:lpstr>Learning Objectives</vt:lpstr>
      <vt:lpstr>Relationship of Cost Accounting to Financial Accounting and Managerial Accounting</vt:lpstr>
      <vt:lpstr>Cost Management</vt:lpstr>
      <vt:lpstr>Value Chain</vt:lpstr>
      <vt:lpstr>Cost Accumulation and Assignment</vt:lpstr>
      <vt:lpstr>Direct Costs and Indirect Costs</vt:lpstr>
      <vt:lpstr>Manufacturer versus Merchandiser</vt:lpstr>
      <vt:lpstr>Product Costs</vt:lpstr>
      <vt:lpstr>Product Costs of Making a Car</vt:lpstr>
      <vt:lpstr>Product Costs Viewed as Transactions in the Horizontal Model</vt:lpstr>
      <vt:lpstr>Period Costs Viewed as Transactions in the Horizontal Model</vt:lpstr>
      <vt:lpstr>Product Costs and Period Costs Viewed as a Flow of Costs</vt:lpstr>
      <vt:lpstr>Cost Accounting Systems 1</vt:lpstr>
      <vt:lpstr>Flow of Cost Comparison—Manufacturer and Merchandiser 1</vt:lpstr>
      <vt:lpstr>Flow of Cost Comparison—Manufacturer and Merchandiser 2</vt:lpstr>
      <vt:lpstr>Cost Accounting Systems 2</vt:lpstr>
      <vt:lpstr>Calculation of Predetermined Overhead Application Rate</vt:lpstr>
      <vt:lpstr>Calculation of Product Cost</vt:lpstr>
      <vt:lpstr>Cost Accounting Systems 3</vt:lpstr>
      <vt:lpstr>Overapplied/Underapplied Overhead</vt:lpstr>
      <vt:lpstr>Cruisers Inc. Flow of Costs for April Viewed as Transactions in the Horizontal Model</vt:lpstr>
      <vt:lpstr>Cruisers Inc. Flow of Costs for April Viewed as a Flow of Costs</vt:lpstr>
      <vt:lpstr>Statement of Cost of Goods Manufactured 1</vt:lpstr>
      <vt:lpstr>Statement of Cost of Goods Manufactured 2</vt:lpstr>
      <vt:lpstr>Statement of Cost of Goods Manufactured 3</vt:lpstr>
      <vt:lpstr>Cost Accounting Systems 4 </vt:lpstr>
      <vt:lpstr>Cost Accounting Systems 5</vt:lpstr>
      <vt:lpstr>Cost Accounting Systems 6 </vt:lpstr>
      <vt:lpstr>Cost Accounting Methods</vt:lpstr>
      <vt:lpstr>Cost Flows—Absorption Costing and Direct (Variable) Costing</vt:lpstr>
      <vt:lpstr>Absorption versus Variable Costing</vt:lpstr>
      <vt:lpstr>Activity-Based Costing (A B C) 1</vt:lpstr>
      <vt:lpstr>Activity-Based Costing (A B C) 2</vt:lpstr>
      <vt:lpstr>Activity-Based Costing Procedures</vt:lpstr>
      <vt:lpstr>Let’s look at an example comparing traditional costing with A B C.</vt:lpstr>
      <vt:lpstr>Activity-Based Costing 1</vt:lpstr>
      <vt:lpstr>Activity-Based Costing 2</vt:lpstr>
      <vt:lpstr>Activity-Based Costing 3</vt:lpstr>
      <vt:lpstr>Activity-Based Management (A B M) </vt:lpstr>
      <vt:lpstr>End of Chapter 13</vt:lpstr>
      <vt:lpstr>Accessibility Content: Text Alternatives for Images</vt:lpstr>
      <vt:lpstr>Relationship of Cost Accounting to Financial Accounting and Managerial Accounting- Text Alternative</vt:lpstr>
      <vt:lpstr>Cost Management- Text Alternative</vt:lpstr>
      <vt:lpstr>Value Chain - Text Alternative</vt:lpstr>
      <vt:lpstr>Cost Accumulation and Assignment- Text Alternative</vt:lpstr>
      <vt:lpstr>Manufacturer versus Merchandiser- Text Alternative</vt:lpstr>
      <vt:lpstr>Product Costs Viewed as Transactions in the Horizontal Model - Text Alternative</vt:lpstr>
      <vt:lpstr>Period Costs Viewed as Transactions in the Horizontal Model - Text Alternative</vt:lpstr>
      <vt:lpstr>Product Costs and Period Costs Viewed as a Flow of Costs - Text Alternative</vt:lpstr>
      <vt:lpstr>Flow of Cost Comparison—Manufacturer and Merchandiser 1 - Text Alternative</vt:lpstr>
      <vt:lpstr>Flow of Cost Comparison—Manufacturer and Merchandiser 2 - Text Alternative</vt:lpstr>
      <vt:lpstr>Calculation of Product Cost - Text Alternative</vt:lpstr>
      <vt:lpstr>Cost Accounting Systems 3 - Text Alternative</vt:lpstr>
      <vt:lpstr>Cruisers Inc. Flow of Costs for April Viewed as Transactions in the Horizontal Model - Text Alternative</vt:lpstr>
      <vt:lpstr>Cruisers Inc. Flow of Costs for April Viewed as a Flow of Costs- Text Alternative</vt:lpstr>
      <vt:lpstr>Statement of Cost of Goods Manufactured 3 - Text Alternative</vt:lpstr>
      <vt:lpstr>Cost Accounting Systems 5 - Text Alternative</vt:lpstr>
      <vt:lpstr>Cost Accounting Systems 6 - Text Alternative</vt:lpstr>
      <vt:lpstr>Cost Accounting Methods - Text Alternative</vt:lpstr>
      <vt:lpstr>Cost Flows—Absorption Costing and Direct (Variable) Costing-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
  <cp:lastModifiedBy/>
  <cp:revision>162</cp:revision>
  <cp:lastPrinted>1601-01-01T00:00:00Z</cp:lastPrinted>
  <dcterms:created xsi:type="dcterms:W3CDTF">2001-12-18T21:21:13Z</dcterms:created>
  <dcterms:modified xsi:type="dcterms:W3CDTF">2019-02-18T15:59:32Z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