
<file path=[Content_Types].xml><?xml version="1.0" encoding="utf-8"?>
<Types xmlns="http://schemas.openxmlformats.org/package/2006/content-types">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894" r:id="rId4"/>
    <p:sldMasterId id="2147485156" r:id="rId5"/>
  </p:sldMasterIdLst>
  <p:notesMasterIdLst>
    <p:notesMasterId r:id="rId65"/>
  </p:notesMasterIdLst>
  <p:handoutMasterIdLst>
    <p:handoutMasterId r:id="rId66"/>
  </p:handoutMasterIdLst>
  <p:sldIdLst>
    <p:sldId id="353" r:id="rId6"/>
    <p:sldId id="376" r:id="rId7"/>
    <p:sldId id="382" r:id="rId8"/>
    <p:sldId id="436" r:id="rId9"/>
    <p:sldId id="437" r:id="rId10"/>
    <p:sldId id="438" r:id="rId11"/>
    <p:sldId id="439" r:id="rId12"/>
    <p:sldId id="440" r:id="rId13"/>
    <p:sldId id="441" r:id="rId14"/>
    <p:sldId id="442" r:id="rId15"/>
    <p:sldId id="443" r:id="rId16"/>
    <p:sldId id="444" r:id="rId17"/>
    <p:sldId id="445" r:id="rId18"/>
    <p:sldId id="446" r:id="rId19"/>
    <p:sldId id="447" r:id="rId20"/>
    <p:sldId id="448" r:id="rId21"/>
    <p:sldId id="449" r:id="rId22"/>
    <p:sldId id="450" r:id="rId23"/>
    <p:sldId id="451" r:id="rId24"/>
    <p:sldId id="452" r:id="rId25"/>
    <p:sldId id="453" r:id="rId26"/>
    <p:sldId id="454" r:id="rId27"/>
    <p:sldId id="455" r:id="rId28"/>
    <p:sldId id="456" r:id="rId29"/>
    <p:sldId id="457" r:id="rId30"/>
    <p:sldId id="458" r:id="rId31"/>
    <p:sldId id="459" r:id="rId32"/>
    <p:sldId id="460" r:id="rId33"/>
    <p:sldId id="461" r:id="rId34"/>
    <p:sldId id="462" r:id="rId35"/>
    <p:sldId id="463" r:id="rId36"/>
    <p:sldId id="464" r:id="rId37"/>
    <p:sldId id="465" r:id="rId38"/>
    <p:sldId id="466" r:id="rId39"/>
    <p:sldId id="467" r:id="rId40"/>
    <p:sldId id="468" r:id="rId41"/>
    <p:sldId id="469" r:id="rId42"/>
    <p:sldId id="470" r:id="rId43"/>
    <p:sldId id="471" r:id="rId44"/>
    <p:sldId id="472" r:id="rId45"/>
    <p:sldId id="473" r:id="rId46"/>
    <p:sldId id="474" r:id="rId47"/>
    <p:sldId id="475" r:id="rId48"/>
    <p:sldId id="476" r:id="rId49"/>
    <p:sldId id="477" r:id="rId50"/>
    <p:sldId id="431" r:id="rId51"/>
    <p:sldId id="377" r:id="rId52"/>
    <p:sldId id="378" r:id="rId53"/>
    <p:sldId id="483" r:id="rId54"/>
    <p:sldId id="478" r:id="rId55"/>
    <p:sldId id="484" r:id="rId56"/>
    <p:sldId id="485" r:id="rId57"/>
    <p:sldId id="486" r:id="rId58"/>
    <p:sldId id="487" r:id="rId59"/>
    <p:sldId id="489" r:id="rId60"/>
    <p:sldId id="490" r:id="rId61"/>
    <p:sldId id="491" r:id="rId62"/>
    <p:sldId id="492" r:id="rId63"/>
    <p:sldId id="482" r:id="rId64"/>
  </p:sldIdLst>
  <p:sldSz cx="9144000" cy="6858000" type="screen4x3"/>
  <p:notesSz cx="7010400" cy="9296400"/>
  <p:custDataLst>
    <p:tags r:id="rId67"/>
  </p:custDataLst>
  <p:defaultTextStyle>
    <a:defPPr>
      <a:defRPr lang="en-US"/>
    </a:defPPr>
    <a:lvl1pPr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5pPr>
    <a:lvl6pPr marL="2286000" algn="l" defTabSz="914400" rtl="0" eaLnBrk="1" latinLnBrk="0" hangingPunct="1">
      <a:defRPr kern="1200">
        <a:solidFill>
          <a:schemeClr val="tx1"/>
        </a:solidFill>
        <a:latin typeface="Tahoma" panose="020B0604030504040204" pitchFamily="34" charset="0"/>
        <a:ea typeface="+mn-ea"/>
        <a:cs typeface="+mn-cs"/>
      </a:defRPr>
    </a:lvl6pPr>
    <a:lvl7pPr marL="2743200" algn="l" defTabSz="914400" rtl="0" eaLnBrk="1" latinLnBrk="0" hangingPunct="1">
      <a:defRPr kern="1200">
        <a:solidFill>
          <a:schemeClr val="tx1"/>
        </a:solidFill>
        <a:latin typeface="Tahoma" panose="020B0604030504040204" pitchFamily="34" charset="0"/>
        <a:ea typeface="+mn-ea"/>
        <a:cs typeface="+mn-cs"/>
      </a:defRPr>
    </a:lvl7pPr>
    <a:lvl8pPr marL="3200400" algn="l" defTabSz="914400" rtl="0" eaLnBrk="1" latinLnBrk="0" hangingPunct="1">
      <a:defRPr kern="1200">
        <a:solidFill>
          <a:schemeClr val="tx1"/>
        </a:solidFill>
        <a:latin typeface="Tahoma" panose="020B0604030504040204" pitchFamily="34" charset="0"/>
        <a:ea typeface="+mn-ea"/>
        <a:cs typeface="+mn-cs"/>
      </a:defRPr>
    </a:lvl8pPr>
    <a:lvl9pPr marL="3657600" algn="l" defTabSz="914400" rtl="0" eaLnBrk="1" latinLnBrk="0" hangingPunct="1">
      <a:defRPr kern="1200">
        <a:solidFill>
          <a:schemeClr val="tx1"/>
        </a:solidFill>
        <a:latin typeface="Tahoma" panose="020B0604030504040204" pitchFamily="34" charset="0"/>
        <a:ea typeface="+mn-ea"/>
        <a:cs typeface="+mn-cs"/>
      </a:defRPr>
    </a:lvl9pPr>
  </p:defaultTextStyle>
  <p:extLst>
    <p:ext uri="{521415D9-36F7-43E2-AB2F-B90AF26B5E84}">
      <p14:sectionLst xmlns:p14="http://schemas.microsoft.com/office/powerpoint/2010/main">
        <p14:section name="Main Content" id="{4FC7BC60-2F92-4E6A-90AB-2015DF16D7F9}">
          <p14:sldIdLst>
            <p14:sldId id="353"/>
            <p14:sldId id="376"/>
            <p14:sldId id="382"/>
            <p14:sldId id="436"/>
            <p14:sldId id="437"/>
            <p14:sldId id="438"/>
            <p14:sldId id="439"/>
            <p14:sldId id="440"/>
            <p14:sldId id="441"/>
            <p14:sldId id="442"/>
            <p14:sldId id="443"/>
            <p14:sldId id="444"/>
            <p14:sldId id="445"/>
            <p14:sldId id="446"/>
            <p14:sldId id="447"/>
            <p14:sldId id="448"/>
            <p14:sldId id="449"/>
            <p14:sldId id="450"/>
            <p14:sldId id="451"/>
            <p14:sldId id="452"/>
            <p14:sldId id="453"/>
            <p14:sldId id="454"/>
            <p14:sldId id="455"/>
            <p14:sldId id="456"/>
            <p14:sldId id="457"/>
            <p14:sldId id="458"/>
            <p14:sldId id="459"/>
            <p14:sldId id="460"/>
            <p14:sldId id="461"/>
            <p14:sldId id="462"/>
            <p14:sldId id="463"/>
            <p14:sldId id="464"/>
            <p14:sldId id="465"/>
            <p14:sldId id="466"/>
            <p14:sldId id="467"/>
            <p14:sldId id="468"/>
            <p14:sldId id="469"/>
            <p14:sldId id="470"/>
            <p14:sldId id="471"/>
            <p14:sldId id="472"/>
            <p14:sldId id="473"/>
            <p14:sldId id="474"/>
            <p14:sldId id="475"/>
            <p14:sldId id="476"/>
            <p14:sldId id="477"/>
            <p14:sldId id="431"/>
          </p14:sldIdLst>
        </p14:section>
        <p14:section name="Appendix: Image Descriptions for Unsighted Students" id="{4DC16525-F101-4040-8B09-A7FBE7C9C607}">
          <p14:sldIdLst>
            <p14:sldId id="377"/>
            <p14:sldId id="378"/>
            <p14:sldId id="483"/>
            <p14:sldId id="478"/>
            <p14:sldId id="484"/>
            <p14:sldId id="485"/>
            <p14:sldId id="486"/>
            <p14:sldId id="487"/>
            <p14:sldId id="489"/>
            <p14:sldId id="490"/>
            <p14:sldId id="491"/>
            <p14:sldId id="492"/>
            <p14:sldId id="482"/>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guide id="3" pos="2980" userDrawn="1">
          <p15:clr>
            <a:srgbClr val="A4A3A4"/>
          </p15:clr>
        </p15:guide>
        <p15:guide id="4" pos="3080" userDrawn="1">
          <p15:clr>
            <a:srgbClr val="A4A3A4"/>
          </p15:clr>
        </p15:guide>
        <p15:guide id="5" orient="horz" pos="2260" userDrawn="1">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4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00"/>
    <a:srgbClr val="4F81BD"/>
    <a:srgbClr val="D0D8E8"/>
    <a:srgbClr val="006600"/>
    <a:srgbClr val="FFEFBD"/>
    <a:srgbClr val="FFFF8F"/>
    <a:srgbClr val="FFEEB7"/>
    <a:srgbClr val="000000"/>
    <a:srgbClr val="660033"/>
    <a:srgbClr val="9900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87601" autoAdjust="0"/>
  </p:normalViewPr>
  <p:slideViewPr>
    <p:cSldViewPr>
      <p:cViewPr varScale="1">
        <p:scale>
          <a:sx n="108" d="100"/>
          <a:sy n="108" d="100"/>
        </p:scale>
        <p:origin x="1602" y="114"/>
      </p:cViewPr>
      <p:guideLst>
        <p:guide orient="horz" pos="2160"/>
        <p:guide pos="2880"/>
        <p:guide pos="2980"/>
        <p:guide pos="3080"/>
        <p:guide orient="horz" pos="2260"/>
      </p:guideLst>
    </p:cSldViewPr>
  </p:slideViewPr>
  <p:outlineViewPr>
    <p:cViewPr>
      <p:scale>
        <a:sx n="66" d="100"/>
        <a:sy n="66" d="100"/>
      </p:scale>
      <p:origin x="0" y="-122196"/>
    </p:cViewPr>
  </p:outlineViewPr>
  <p:notesTextViewPr>
    <p:cViewPr>
      <p:scale>
        <a:sx n="125" d="100"/>
        <a:sy n="125" d="100"/>
      </p:scale>
      <p:origin x="0" y="0"/>
    </p:cViewPr>
  </p:notesTextViewPr>
  <p:sorterViewPr>
    <p:cViewPr>
      <p:scale>
        <a:sx n="66" d="100"/>
        <a:sy n="66" d="100"/>
      </p:scale>
      <p:origin x="0" y="0"/>
    </p:cViewPr>
  </p:sorterViewPr>
  <p:notesViewPr>
    <p:cSldViewPr>
      <p:cViewPr>
        <p:scale>
          <a:sx n="66" d="100"/>
          <a:sy n="66" d="100"/>
        </p:scale>
        <p:origin x="-3306" y="-16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commentAuthors" Target="commentAuthors.xml"/><Relationship Id="rId7" Type="http://schemas.openxmlformats.org/officeDocument/2006/relationships/slide" Target="slides/slide2.xml"/><Relationship Id="rId71"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61" Type="http://schemas.openxmlformats.org/officeDocument/2006/relationships/slide" Target="slides/slide56.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tags" Target="tags/tag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image" Target="../media/image6.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66" name="Text Box 6">
            <a:extLst>
              <a:ext uri="{FF2B5EF4-FFF2-40B4-BE49-F238E27FC236}">
                <a16:creationId xmlns:a16="http://schemas.microsoft.com/office/drawing/2014/main" id="{8346078D-5D55-4BE3-80D8-441383DDA9A5}"/>
              </a:ext>
            </a:extLst>
          </p:cNvPr>
          <p:cNvSpPr txBox="1">
            <a:spLocks noChangeArrowheads="1"/>
          </p:cNvSpPr>
          <p:nvPr/>
        </p:nvSpPr>
        <p:spPr bwMode="auto">
          <a:xfrm>
            <a:off x="5842000" y="0"/>
            <a:ext cx="1168400" cy="279400"/>
          </a:xfrm>
          <a:prstGeom prst="rect">
            <a:avLst/>
          </a:prstGeom>
          <a:noFill/>
          <a:ln w="9525">
            <a:noFill/>
            <a:miter lim="800000"/>
            <a:headEnd/>
            <a:tailEnd/>
          </a:ln>
          <a:effectLst/>
        </p:spPr>
        <p:txBody>
          <a:bodyPr lIns="93177" tIns="46589" rIns="93177" bIns="46589">
            <a:spAutoFit/>
          </a:bodyPr>
          <a:lstStyle>
            <a:lvl1pPr defTabSz="931863">
              <a:defRPr>
                <a:solidFill>
                  <a:schemeClr val="tx1"/>
                </a:solidFill>
                <a:latin typeface="Tahoma" panose="020B0604030504040204" pitchFamily="34" charset="0"/>
              </a:defRPr>
            </a:lvl1pPr>
            <a:lvl2pPr marL="742950" indent="-285750" defTabSz="931863">
              <a:defRPr>
                <a:solidFill>
                  <a:schemeClr val="tx1"/>
                </a:solidFill>
                <a:latin typeface="Tahoma" panose="020B0604030504040204" pitchFamily="34" charset="0"/>
              </a:defRPr>
            </a:lvl2pPr>
            <a:lvl3pPr marL="1143000" indent="-228600" defTabSz="931863">
              <a:defRPr>
                <a:solidFill>
                  <a:schemeClr val="tx1"/>
                </a:solidFill>
                <a:latin typeface="Tahoma" panose="020B0604030504040204" pitchFamily="34" charset="0"/>
              </a:defRPr>
            </a:lvl3pPr>
            <a:lvl4pPr marL="1600200" indent="-228600" defTabSz="931863">
              <a:defRPr>
                <a:solidFill>
                  <a:schemeClr val="tx1"/>
                </a:solidFill>
                <a:latin typeface="Tahoma" panose="020B0604030504040204" pitchFamily="34" charset="0"/>
              </a:defRPr>
            </a:lvl4pPr>
            <a:lvl5pPr marL="2057400" indent="-228600" defTabSz="931863">
              <a:defRPr>
                <a:solidFill>
                  <a:schemeClr val="tx1"/>
                </a:solidFill>
                <a:latin typeface="Tahoma" panose="020B0604030504040204" pitchFamily="34" charset="0"/>
              </a:defRPr>
            </a:lvl5pPr>
            <a:lvl6pPr marL="2514600" indent="-228600" defTabSz="931863" eaLnBrk="0" fontAlgn="base" hangingPunct="0">
              <a:spcBef>
                <a:spcPct val="0"/>
              </a:spcBef>
              <a:spcAft>
                <a:spcPct val="0"/>
              </a:spcAft>
              <a:defRPr>
                <a:solidFill>
                  <a:schemeClr val="tx1"/>
                </a:solidFill>
                <a:latin typeface="Tahoma" panose="020B0604030504040204" pitchFamily="34" charset="0"/>
              </a:defRPr>
            </a:lvl6pPr>
            <a:lvl7pPr marL="2971800" indent="-228600" defTabSz="931863" eaLnBrk="0" fontAlgn="base" hangingPunct="0">
              <a:spcBef>
                <a:spcPct val="0"/>
              </a:spcBef>
              <a:spcAft>
                <a:spcPct val="0"/>
              </a:spcAft>
              <a:defRPr>
                <a:solidFill>
                  <a:schemeClr val="tx1"/>
                </a:solidFill>
                <a:latin typeface="Tahoma" panose="020B0604030504040204" pitchFamily="34" charset="0"/>
              </a:defRPr>
            </a:lvl7pPr>
            <a:lvl8pPr marL="3429000" indent="-228600" defTabSz="931863" eaLnBrk="0" fontAlgn="base" hangingPunct="0">
              <a:spcBef>
                <a:spcPct val="0"/>
              </a:spcBef>
              <a:spcAft>
                <a:spcPct val="0"/>
              </a:spcAft>
              <a:defRPr>
                <a:solidFill>
                  <a:schemeClr val="tx1"/>
                </a:solidFill>
                <a:latin typeface="Tahoma" panose="020B0604030504040204" pitchFamily="34" charset="0"/>
              </a:defRPr>
            </a:lvl8pPr>
            <a:lvl9pPr marL="3886200" indent="-228600" defTabSz="931863" eaLnBrk="0" fontAlgn="base" hangingPunct="0">
              <a:spcBef>
                <a:spcPct val="0"/>
              </a:spcBef>
              <a:spcAft>
                <a:spcPct val="0"/>
              </a:spcAft>
              <a:defRPr>
                <a:solidFill>
                  <a:schemeClr val="tx1"/>
                </a:solidFill>
                <a:latin typeface="Tahoma" panose="020B0604030504040204" pitchFamily="34" charset="0"/>
              </a:defRPr>
            </a:lvl9pPr>
          </a:lstStyle>
          <a:p>
            <a:pPr algn="r" eaLnBrk="1" hangingPunct="1">
              <a:spcBef>
                <a:spcPct val="50000"/>
              </a:spcBef>
              <a:defRPr/>
            </a:pPr>
            <a:r>
              <a:rPr lang="en-US" altLang="en-US" sz="1200" dirty="0">
                <a:latin typeface="Arial" panose="020B0604020202020204" pitchFamily="34" charset="0"/>
              </a:rPr>
              <a:t>3-</a:t>
            </a:r>
            <a:fld id="{99FBD1BB-CDA6-4614-8492-5491C9A010BC}" type="slidenum">
              <a:rPr lang="en-US" altLang="en-US" sz="1200" smtClean="0">
                <a:latin typeface="Arial" panose="020B0604020202020204" pitchFamily="34" charset="0"/>
              </a:rPr>
              <a:pPr algn="r" eaLnBrk="1" hangingPunct="1">
                <a:spcBef>
                  <a:spcPct val="50000"/>
                </a:spcBef>
                <a:defRPr/>
              </a:pPr>
              <a:t>‹#›</a:t>
            </a:fld>
            <a:endParaRPr lang="en-US" altLang="en-US" sz="1200" dirty="0">
              <a:latin typeface="Arial" panose="020B0604020202020204" pitchFamily="34" charset="0"/>
            </a:endParaRPr>
          </a:p>
        </p:txBody>
      </p:sp>
    </p:spTree>
    <p:extLst>
      <p:ext uri="{BB962C8B-B14F-4D97-AF65-F5344CB8AC3E}">
        <p14:creationId xmlns:p14="http://schemas.microsoft.com/office/powerpoint/2010/main" val="36631014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F1F909A3-73CA-45BC-AD81-81C950797604}"/>
              </a:ext>
            </a:extLst>
          </p:cNvPr>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l" defTabSz="931863" eaLnBrk="1" hangingPunct="1">
              <a:defRPr sz="1200">
                <a:latin typeface="Times New Roman" pitchFamily="18" charset="0"/>
              </a:defRPr>
            </a:lvl1pPr>
          </a:lstStyle>
          <a:p>
            <a:pPr>
              <a:defRPr/>
            </a:pPr>
            <a:endParaRPr lang="en-US" dirty="0"/>
          </a:p>
        </p:txBody>
      </p:sp>
      <p:sp>
        <p:nvSpPr>
          <p:cNvPr id="53251" name="Rectangle 4">
            <a:extLst>
              <a:ext uri="{FF2B5EF4-FFF2-40B4-BE49-F238E27FC236}">
                <a16:creationId xmlns:a16="http://schemas.microsoft.com/office/drawing/2014/main" id="{CF11F7F2-BD21-44B5-B1CA-B43CBEF0CE90}"/>
              </a:ext>
            </a:extLst>
          </p:cNvPr>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81" name="Rectangle 5">
            <a:extLst>
              <a:ext uri="{FF2B5EF4-FFF2-40B4-BE49-F238E27FC236}">
                <a16:creationId xmlns:a16="http://schemas.microsoft.com/office/drawing/2014/main" id="{4B77C4C5-9F7B-4731-88D2-CC2E3D243D8F}"/>
              </a:ext>
            </a:extLst>
          </p:cNvPr>
          <p:cNvSpPr>
            <a:spLocks noGrp="1" noChangeArrowheads="1"/>
          </p:cNvSpPr>
          <p:nvPr>
            <p:ph type="body" sz="quarter" idx="3"/>
          </p:nvPr>
        </p:nvSpPr>
        <p:spPr bwMode="auto">
          <a:xfrm>
            <a:off x="935038" y="4416425"/>
            <a:ext cx="5140325" cy="4183063"/>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4582" name="Rectangle 6">
            <a:extLst>
              <a:ext uri="{FF2B5EF4-FFF2-40B4-BE49-F238E27FC236}">
                <a16:creationId xmlns:a16="http://schemas.microsoft.com/office/drawing/2014/main" id="{03466478-D3A3-4A06-B8BB-0D8DA0F5B1BB}"/>
              </a:ext>
            </a:extLst>
          </p:cNvPr>
          <p:cNvSpPr>
            <a:spLocks noGrp="1" noChangeArrowheads="1"/>
          </p:cNvSpPr>
          <p:nvPr>
            <p:ph type="ftr" sz="quarter" idx="4"/>
          </p:nvPr>
        </p:nvSpPr>
        <p:spPr bwMode="auto">
          <a:xfrm>
            <a:off x="0" y="8831263"/>
            <a:ext cx="3038475" cy="465137"/>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l" defTabSz="931863" eaLnBrk="1" hangingPunct="1">
              <a:defRPr sz="1200">
                <a:latin typeface="Times New Roman" pitchFamily="18" charset="0"/>
              </a:defRPr>
            </a:lvl1pPr>
          </a:lstStyle>
          <a:p>
            <a:pPr>
              <a:defRPr/>
            </a:pPr>
            <a:endParaRPr lang="en-US" dirty="0"/>
          </a:p>
        </p:txBody>
      </p:sp>
      <p:sp>
        <p:nvSpPr>
          <p:cNvPr id="9" name="TextBox 8">
            <a:extLst>
              <a:ext uri="{FF2B5EF4-FFF2-40B4-BE49-F238E27FC236}">
                <a16:creationId xmlns:a16="http://schemas.microsoft.com/office/drawing/2014/main" id="{D8B01E42-7FDD-4F15-A7F8-7E335A4C9816}"/>
              </a:ext>
            </a:extLst>
          </p:cNvPr>
          <p:cNvSpPr txBox="1"/>
          <p:nvPr/>
        </p:nvSpPr>
        <p:spPr>
          <a:xfrm>
            <a:off x="5791200" y="0"/>
            <a:ext cx="1219200" cy="246063"/>
          </a:xfrm>
          <a:prstGeom prst="rect">
            <a:avLst/>
          </a:prstGeom>
          <a:no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r">
              <a:defRPr/>
            </a:pPr>
            <a:r>
              <a:rPr lang="en-US" altLang="en-US" sz="1000" dirty="0"/>
              <a:t>3-</a:t>
            </a:r>
            <a:fld id="{6E11C2FC-AD53-41DE-9564-4C7DAB43BAF6}" type="slidenum">
              <a:rPr lang="en-US" altLang="en-US" sz="1000" smtClean="0"/>
              <a:pPr algn="r">
                <a:defRPr/>
              </a:pPr>
              <a:t>‹#›</a:t>
            </a:fld>
            <a:endParaRPr lang="en-US" altLang="en-US" sz="1000" dirty="0"/>
          </a:p>
        </p:txBody>
      </p:sp>
    </p:spTree>
    <p:extLst>
      <p:ext uri="{BB962C8B-B14F-4D97-AF65-F5344CB8AC3E}">
        <p14:creationId xmlns:p14="http://schemas.microsoft.com/office/powerpoint/2010/main" val="410940952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a:extLst>
              <a:ext uri="{FF2B5EF4-FFF2-40B4-BE49-F238E27FC236}">
                <a16:creationId xmlns:a16="http://schemas.microsoft.com/office/drawing/2014/main" id="{71CE2AA6-5DD2-4E47-ABCC-524DF0AAD0A8}"/>
              </a:ext>
            </a:extLst>
          </p:cNvPr>
          <p:cNvSpPr>
            <a:spLocks noGrp="1" noRot="1" noChangeAspect="1" noChangeArrowheads="1" noTextEdit="1"/>
          </p:cNvSpPr>
          <p:nvPr>
            <p:ph type="sldImg"/>
          </p:nvPr>
        </p:nvSpPr>
        <p:spPr>
          <a:ln/>
        </p:spPr>
      </p:sp>
      <p:sp>
        <p:nvSpPr>
          <p:cNvPr id="56323" name="Rectangle 3">
            <a:extLst>
              <a:ext uri="{FF2B5EF4-FFF2-40B4-BE49-F238E27FC236}">
                <a16:creationId xmlns:a16="http://schemas.microsoft.com/office/drawing/2014/main" id="{384D5529-07D2-4EBA-97DF-FAA8BE7A733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Accounting: What the Numbers Mean</a:t>
            </a:r>
          </a:p>
          <a:p>
            <a:pPr eaLnBrk="1" hangingPunct="1"/>
            <a:r>
              <a:rPr lang="en-US" altLang="en-US" dirty="0"/>
              <a:t>Twelfth Edition</a:t>
            </a:r>
          </a:p>
          <a:p>
            <a:pPr eaLnBrk="1" hangingPunct="1"/>
            <a:r>
              <a:rPr lang="en-US" altLang="en-US" dirty="0"/>
              <a:t>Marshall, McManus, and Viele</a:t>
            </a:r>
          </a:p>
        </p:txBody>
      </p:sp>
    </p:spTree>
    <p:extLst>
      <p:ext uri="{BB962C8B-B14F-4D97-AF65-F5344CB8AC3E}">
        <p14:creationId xmlns:p14="http://schemas.microsoft.com/office/powerpoint/2010/main" val="1959554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28600" eaLnBrk="1" hangingPunct="1">
              <a:defRPr/>
            </a:pPr>
            <a:r>
              <a:rPr lang="en-US" altLang="en-US" dirty="0">
                <a:latin typeface="Arial Narrow" pitchFamily="34" charset="0"/>
              </a:rPr>
              <a:t>LO 12-4: Demonstrate why expressing fixed costs on a per unit of activity basis is misleading and may result in faulty decisions.</a:t>
            </a:r>
          </a:p>
          <a:p>
            <a:pPr indent="-228600" eaLnBrk="1" hangingPunct="1">
              <a:defRPr/>
            </a:pPr>
            <a:endParaRPr lang="en-US" dirty="0">
              <a:ea typeface="ＭＳ Ｐゴシック" pitchFamily="34" charset="-128"/>
            </a:endParaRPr>
          </a:p>
          <a:p>
            <a:pPr indent="-228600" eaLnBrk="1" hangingPunct="1">
              <a:defRPr/>
            </a:pPr>
            <a:r>
              <a:rPr lang="en-US" dirty="0">
                <a:ea typeface="ＭＳ Ｐゴシック" pitchFamily="34" charset="-128"/>
              </a:rPr>
              <a:t>Great care must be taken with the use of fixed cost per unit data because any change in the volume of activity will change the per unit cost. As a general rule, </a:t>
            </a:r>
            <a:r>
              <a:rPr lang="en-US" i="1" dirty="0">
                <a:ea typeface="ＭＳ Ｐゴシック" pitchFamily="34" charset="-128"/>
              </a:rPr>
              <a:t>do not unitize fixed expenses because they do not behave on a per unit basis! </a:t>
            </a:r>
            <a:r>
              <a:rPr lang="en-US" dirty="0">
                <a:ea typeface="ＭＳ Ｐゴシック" pitchFamily="34" charset="-128"/>
              </a:rPr>
              <a:t>Sometimes fixed costs must be unitized, as in the development of a predetermined overhead application rate. It is also important to recognize that the relevant range is often quite wide, and significant increases in activity can be achieved without increasing fixed costs.</a:t>
            </a:r>
          </a:p>
          <a:p>
            <a:pPr indent="-228600" eaLnBrk="1" hangingPunct="1">
              <a:defRPr/>
            </a:pPr>
            <a:endParaRPr lang="en-US" dirty="0">
              <a:ea typeface="ＭＳ Ｐゴシック" pitchFamily="34" charset="-128"/>
            </a:endParaRPr>
          </a:p>
          <a:p>
            <a:pPr eaLnBrk="1" hangingPunct="1">
              <a:defRPr/>
            </a:pPr>
            <a:r>
              <a:rPr lang="en-US" u="sng" dirty="0"/>
              <a:t>For Example</a:t>
            </a:r>
            <a:r>
              <a:rPr lang="en-US" dirty="0"/>
              <a:t>: Most costs of a university business office—salaries, depreciation, and utilities—are fixed. Let’s say we wanted to calculate the “cost” of cashing student checks. If we divide a portion of business office costs ($1,200) by the number of checks cashed in a period of time, the result will be misleading. . . </a:t>
            </a:r>
          </a:p>
          <a:p>
            <a:pPr eaLnBrk="1" hangingPunct="1">
              <a:defRPr/>
            </a:pPr>
            <a:r>
              <a:rPr lang="en-US" dirty="0"/>
              <a:t>If 2,000 checks are cashed in a month, the “cost” per check is ($1,200 / 2,000) = $0.60.</a:t>
            </a:r>
          </a:p>
          <a:p>
            <a:pPr eaLnBrk="1" hangingPunct="1">
              <a:defRPr/>
            </a:pPr>
            <a:r>
              <a:rPr lang="en-US" dirty="0"/>
              <a:t>If 6,000 checks are cashed in a month, the “cost” per check is ($1,200 / 6,000) = $0.20.</a:t>
            </a:r>
          </a:p>
        </p:txBody>
      </p:sp>
    </p:spTree>
    <p:extLst>
      <p:ext uri="{BB962C8B-B14F-4D97-AF65-F5344CB8AC3E}">
        <p14:creationId xmlns:p14="http://schemas.microsoft.com/office/powerpoint/2010/main" val="19908271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ea typeface="ＭＳ Ｐゴシック" panose="020B0600070205080204" pitchFamily="34" charset="-128"/>
              </a:rPr>
              <a:t>Recall the two simplifying assumptions that are made in connection with the determination of cost behavior patterns:</a:t>
            </a:r>
            <a:br>
              <a:rPr lang="en-US" altLang="en-US" dirty="0">
                <a:ea typeface="ＭＳ Ｐゴシック" panose="020B0600070205080204" pitchFamily="34" charset="-128"/>
              </a:rPr>
            </a:br>
            <a:endParaRPr lang="en-US" altLang="en-US" dirty="0">
              <a:ea typeface="ＭＳ Ｐゴシック" panose="020B0600070205080204" pitchFamily="34" charset="-128"/>
            </a:endParaRPr>
          </a:p>
          <a:p>
            <a:r>
              <a:rPr lang="en-US" altLang="en-US" b="1" u="sng" dirty="0">
                <a:ea typeface="ＭＳ Ｐゴシック" panose="020B0600070205080204" pitchFamily="34" charset="-128"/>
              </a:rPr>
              <a:t>First</a:t>
            </a:r>
            <a:r>
              <a:rPr lang="en-US" altLang="en-US" dirty="0">
                <a:ea typeface="ＭＳ Ｐゴシック" panose="020B0600070205080204" pitchFamily="34" charset="-128"/>
              </a:rPr>
              <a:t>, the behavior pattern is true only within a relevant range of activity; if activity moves out of the relevant range, the cost will change. </a:t>
            </a:r>
            <a:br>
              <a:rPr lang="en-US" altLang="en-US" dirty="0">
                <a:ea typeface="ＭＳ Ｐゴシック" panose="020B0600070205080204" pitchFamily="34" charset="-128"/>
              </a:rPr>
            </a:br>
            <a:r>
              <a:rPr lang="en-US" altLang="en-US" sz="500" dirty="0">
                <a:ea typeface="ＭＳ Ｐゴシック" panose="020B0600070205080204" pitchFamily="34" charset="-128"/>
              </a:rPr>
              <a:t/>
            </a:r>
            <a:br>
              <a:rPr lang="en-US" altLang="en-US" sz="500" dirty="0">
                <a:ea typeface="ＭＳ Ｐゴシック" panose="020B0600070205080204" pitchFamily="34" charset="-128"/>
              </a:rPr>
            </a:br>
            <a:r>
              <a:rPr lang="en-US" altLang="en-US" b="1" u="sng" dirty="0">
                <a:ea typeface="ＭＳ Ｐゴシック" panose="020B0600070205080204" pitchFamily="34" charset="-128"/>
              </a:rPr>
              <a:t>Second</a:t>
            </a:r>
            <a:r>
              <a:rPr lang="en-US" altLang="en-US" dirty="0">
                <a:ea typeface="ＭＳ Ｐゴシック" panose="020B0600070205080204" pitchFamily="34" charset="-128"/>
              </a:rPr>
              <a:t>, the cost behavior pattern identified is assumed to be linear within the relevant range, not curvilinear.</a:t>
            </a:r>
          </a:p>
        </p:txBody>
      </p:sp>
    </p:spTree>
    <p:extLst>
      <p:ext uri="{BB962C8B-B14F-4D97-AF65-F5344CB8AC3E}">
        <p14:creationId xmlns:p14="http://schemas.microsoft.com/office/powerpoint/2010/main" val="29506200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28600" eaLnBrk="1" hangingPunct="1"/>
            <a:r>
              <a:rPr lang="en-US" altLang="en-US" dirty="0">
                <a:ea typeface="ＭＳ Ｐゴシック" panose="020B0600070205080204" pitchFamily="34" charset="-128"/>
              </a:rPr>
              <a:t>Acquiring office space as a business expands is an example of how fixed costs change outside the relevant range. Office space is available at a rental rate of $40,000 per year in increments of 3,000 square feet. As the business grows, more space is rented, increasing the total cost.</a:t>
            </a:r>
          </a:p>
        </p:txBody>
      </p:sp>
    </p:spTree>
    <p:extLst>
      <p:ext uri="{BB962C8B-B14F-4D97-AF65-F5344CB8AC3E}">
        <p14:creationId xmlns:p14="http://schemas.microsoft.com/office/powerpoint/2010/main" val="6095325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28600" eaLnBrk="1" hangingPunct="1"/>
            <a:r>
              <a:rPr lang="en-US" altLang="en-US" dirty="0">
                <a:ea typeface="ＭＳ Ｐゴシック" panose="020B0600070205080204" pitchFamily="34" charset="-128"/>
              </a:rPr>
              <a:t>Examining fixed costs and the relevant range indicates that total cost doesn't change for a wide range of activity, but then jumps to a new higher cost for the next higher range of activity.</a:t>
            </a:r>
          </a:p>
          <a:p>
            <a:pPr indent="-228600" eaLnBrk="1" hangingPunct="1"/>
            <a:endParaRPr lang="en-US" altLang="en-US" dirty="0">
              <a:ea typeface="ＭＳ Ｐゴシック" panose="020B0600070205080204" pitchFamily="34" charset="-128"/>
            </a:endParaRPr>
          </a:p>
          <a:p>
            <a:pPr indent="-228600" eaLnBrk="1" hangingPunct="1"/>
            <a:r>
              <a:rPr lang="en-US" altLang="en-US" dirty="0">
                <a:ea typeface="ＭＳ Ｐゴシック" panose="020B0600070205080204" pitchFamily="34" charset="-128"/>
              </a:rPr>
              <a:t>This graph illustrates a possible relationship between depreciation expense and capacity. The relevant range for depreciation expense of $12,000 per month is production capacity of 60 to 90 boats. As long as capacity remains in this range, the total fixed expense for depreciation will not change; but if capacity changes to another relevant range, the amount of this fixed expense also will change.</a:t>
            </a:r>
          </a:p>
        </p:txBody>
      </p:sp>
    </p:spTree>
    <p:extLst>
      <p:ext uri="{BB962C8B-B14F-4D97-AF65-F5344CB8AC3E}">
        <p14:creationId xmlns:p14="http://schemas.microsoft.com/office/powerpoint/2010/main" val="29901894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Because of quantity discounts and shipping efficiencies, the cost per unit of the raw material will decrease as the quantity purchased increases. This is illustrated in the graph on the left. For analytical purposes, however, it may be assumed that the cost is linear within a relevant range, as shown in the right graph. Even though the cost per yard does vary slightly at different activity levels, for purposes of using cost–volume–profit analysis techniques, it will be assumed constant per yard (variable in total) when purchases total between 8,000 and 16,000 yards per month.</a:t>
            </a:r>
          </a:p>
        </p:txBody>
      </p:sp>
    </p:spTree>
    <p:extLst>
      <p:ext uri="{BB962C8B-B14F-4D97-AF65-F5344CB8AC3E}">
        <p14:creationId xmlns:p14="http://schemas.microsoft.com/office/powerpoint/2010/main" val="12320560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eaLnBrk="1" hangingPunct="1"/>
            <a:r>
              <a:rPr lang="en-US" altLang="en-US" dirty="0">
                <a:latin typeface="Arial Narrow" panose="020B0606020202030204" pitchFamily="34" charset="0"/>
                <a:ea typeface="ＭＳ Ｐゴシック" panose="020B0600070205080204" pitchFamily="34" charset="-128"/>
              </a:rPr>
              <a:t>LO 12-5: Explain what types of costs are likely to have variable and fixed cost behavior patterns, respectively.</a:t>
            </a:r>
          </a:p>
          <a:p>
            <a:pPr marL="228600" indent="-228600" eaLnBrk="1" hangingPunct="1"/>
            <a:endParaRPr lang="en-US" altLang="en-US" dirty="0">
              <a:latin typeface="Arial Narrow" panose="020B0606020202030204" pitchFamily="34" charset="0"/>
              <a:ea typeface="ＭＳ Ｐゴシック" panose="020B0600070205080204" pitchFamily="34" charset="-128"/>
            </a:endParaRPr>
          </a:p>
          <a:p>
            <a:pPr marL="228600" indent="-228600" eaLnBrk="1" hangingPunct="1"/>
            <a:r>
              <a:rPr lang="en-US" altLang="en-US" dirty="0">
                <a:ea typeface="ＭＳ Ｐゴシック" panose="020B0600070205080204" pitchFamily="34" charset="-128"/>
              </a:rPr>
              <a:t>Typical variable costs include raw materials, direct labor, factory utilities, sales commissions, and shipping costs.</a:t>
            </a:r>
          </a:p>
          <a:p>
            <a:pPr marL="228600" indent="-228600" eaLnBrk="1" hangingPunct="1"/>
            <a:endParaRPr lang="en-US" altLang="en-US" dirty="0">
              <a:ea typeface="ＭＳ Ｐゴシック" panose="020B0600070205080204" pitchFamily="34" charset="-128"/>
            </a:endParaRPr>
          </a:p>
          <a:p>
            <a:pPr marL="228600" indent="-228600" eaLnBrk="1" hangingPunct="1"/>
            <a:r>
              <a:rPr lang="en-US" altLang="en-US" dirty="0">
                <a:ea typeface="ＭＳ Ｐゴシック" panose="020B0600070205080204" pitchFamily="34" charset="-128"/>
              </a:rPr>
              <a:t>Typical fixed costs include real estate taxes, insurance, supervisory salaries, depreciation, and advertising.</a:t>
            </a:r>
          </a:p>
        </p:txBody>
      </p:sp>
    </p:spTree>
    <p:extLst>
      <p:ext uri="{BB962C8B-B14F-4D97-AF65-F5344CB8AC3E}">
        <p14:creationId xmlns:p14="http://schemas.microsoft.com/office/powerpoint/2010/main" val="41178784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eaLnBrk="1" hangingPunct="1"/>
            <a:r>
              <a:rPr lang="en-US" altLang="en-US" dirty="0">
                <a:solidFill>
                  <a:srgbClr val="000000"/>
                </a:solidFill>
                <a:ea typeface="ＭＳ Ｐゴシック" panose="020B0600070205080204" pitchFamily="34" charset="-128"/>
                <a:cs typeface="Times New Roman" panose="02020603050405020304" pitchFamily="18" charset="0"/>
              </a:rPr>
              <a:t>LO 12-6: Use the high–low method to determine the cost formula for a cost that has a mixed behavior pattern.</a:t>
            </a:r>
          </a:p>
          <a:p>
            <a:pPr marL="228600" indent="-228600" eaLnBrk="1" hangingPunct="1"/>
            <a:endParaRPr lang="en-US" altLang="en-US" dirty="0">
              <a:solidFill>
                <a:srgbClr val="000000"/>
              </a:solidFill>
              <a:ea typeface="ＭＳ Ｐゴシック" panose="020B0600070205080204" pitchFamily="34" charset="-128"/>
              <a:cs typeface="Times New Roman" panose="02020603050405020304" pitchFamily="18" charset="0"/>
            </a:endParaRPr>
          </a:p>
          <a:p>
            <a:pPr marL="0" indent="0" algn="l" eaLnBrk="1" hangingPunct="1">
              <a:buFont typeface="Arial" panose="020B0604020202020204" pitchFamily="34" charset="0"/>
              <a:buNone/>
            </a:pPr>
            <a:r>
              <a:rPr lang="en-US" altLang="en-US" dirty="0">
                <a:solidFill>
                  <a:srgbClr val="000000"/>
                </a:solidFill>
                <a:ea typeface="ＭＳ Ｐゴシック" panose="020B0600070205080204" pitchFamily="34" charset="-128"/>
                <a:cs typeface="Times New Roman" panose="02020603050405020304" pitchFamily="18" charset="0"/>
              </a:rPr>
              <a:t>One analytical technique involves using a scattergram to identify high and low cost–to–volume data relationships; then simple arithmetic is used to compute the variable cost per unit and total fixed cost which may then be combined into a cost formula.</a:t>
            </a:r>
          </a:p>
        </p:txBody>
      </p:sp>
    </p:spTree>
    <p:extLst>
      <p:ext uri="{BB962C8B-B14F-4D97-AF65-F5344CB8AC3E}">
        <p14:creationId xmlns:p14="http://schemas.microsoft.com/office/powerpoint/2010/main" val="40652407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ea typeface="ＭＳ Ｐゴシック" panose="020B0600070205080204" pitchFamily="34" charset="-128"/>
              </a:rPr>
              <a:t>It can be observed in the scattergram that a cost–volume relationship does exist because of the approximate straight-line pattern of most of the observations. However, the April data do not fit the pattern. This condition may be due to an error or some unusual condition that caused utility cost for the month of April to be exceptionally high relative to the level of production activity for April. This observation is an outlier and should be investigated for pertinent information about the unusually high cost. However, it will be ignored in the calculation of the cost formula because of its variation from the cost–volume relationship that exists among other data.</a:t>
            </a:r>
          </a:p>
        </p:txBody>
      </p:sp>
    </p:spTree>
    <p:extLst>
      <p:ext uri="{BB962C8B-B14F-4D97-AF65-F5344CB8AC3E}">
        <p14:creationId xmlns:p14="http://schemas.microsoft.com/office/powerpoint/2010/main" val="32127099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ea typeface="ＭＳ Ｐゴシック" panose="020B0600070205080204" pitchFamily="34" charset="-128"/>
              </a:rPr>
              <a:t>It can be observed in the scattergram that a cost–volume relationship does exist because of the approximate straight-line pattern of most of the observations. However, the April data do not fit the pattern. This condition may be due to an error or some unusual condition that caused utility cost for the month of April to be exceptionally high relative to the level of production activity for April. This observation is an outlier and should be investigated for pertinent information about the unusually high cost. However, it will be ignored in the calculation of the cost formula because of its variation from the cost–volume relationship that exists among other data.</a:t>
            </a:r>
          </a:p>
        </p:txBody>
      </p:sp>
    </p:spTree>
    <p:extLst>
      <p:ext uri="{BB962C8B-B14F-4D97-AF65-F5344CB8AC3E}">
        <p14:creationId xmlns:p14="http://schemas.microsoft.com/office/powerpoint/2010/main" val="25077683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ea typeface="ＭＳ Ｐゴシック" panose="020B0600070205080204" pitchFamily="34" charset="-128"/>
              </a:rPr>
              <a:t>The high–low method of calculating the variable cost behavior pattern is shown here. The variable rate is $0.25 per unit.</a:t>
            </a:r>
          </a:p>
        </p:txBody>
      </p:sp>
    </p:spTree>
    <p:extLst>
      <p:ext uri="{BB962C8B-B14F-4D97-AF65-F5344CB8AC3E}">
        <p14:creationId xmlns:p14="http://schemas.microsoft.com/office/powerpoint/2010/main" val="36145138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lnSpc>
                <a:spcPct val="90000"/>
              </a:lnSpc>
              <a:spcBef>
                <a:spcPct val="50000"/>
              </a:spcBef>
            </a:pPr>
            <a:r>
              <a:rPr lang="en-US" altLang="en-US" dirty="0">
                <a:latin typeface="Calibri" panose="020F0502020204030204" pitchFamily="34" charset="0"/>
                <a:ea typeface="ＭＳ Ｐゴシック" panose="020B0600070205080204" pitchFamily="34" charset="-128"/>
              </a:rPr>
              <a:t>CHAPTER 12: </a:t>
            </a:r>
            <a:r>
              <a:rPr lang="en-US" altLang="en-US" b="1" i="1" dirty="0">
                <a:latin typeface="Calibri" panose="020F0502020204030204" pitchFamily="34" charset="0"/>
                <a:ea typeface="ＭＳ Ｐゴシック" panose="020B0600070205080204" pitchFamily="34" charset="-128"/>
              </a:rPr>
              <a:t>Managerial Accounting and Cost–Volume–Profit Relationships</a:t>
            </a:r>
            <a:endParaRPr lang="en-US" altLang="en-US" i="1" dirty="0">
              <a:latin typeface="Calibri" panose="020F0502020204030204" pitchFamily="34" charset="0"/>
              <a:ea typeface="ＭＳ Ｐゴシック" panose="020B0600070205080204" pitchFamily="34" charset="-128"/>
            </a:endParaRPr>
          </a:p>
        </p:txBody>
      </p:sp>
    </p:spTree>
    <p:extLst>
      <p:ext uri="{BB962C8B-B14F-4D97-AF65-F5344CB8AC3E}">
        <p14:creationId xmlns:p14="http://schemas.microsoft.com/office/powerpoint/2010/main" val="7423240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ea typeface="ＭＳ Ｐゴシック" panose="020B0600070205080204" pitchFamily="34" charset="-128"/>
              </a:rPr>
              <a:t>The calculation of fixed cost behavior pattern is shown here. The fixed cost at 18,000 units of activity and 6,000 units of activity is $500.</a:t>
            </a:r>
          </a:p>
        </p:txBody>
      </p:sp>
    </p:spTree>
    <p:extLst>
      <p:ext uri="{BB962C8B-B14F-4D97-AF65-F5344CB8AC3E}">
        <p14:creationId xmlns:p14="http://schemas.microsoft.com/office/powerpoint/2010/main" val="16148411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ea typeface="ＭＳ Ｐゴシック" panose="020B0600070205080204" pitchFamily="34" charset="-128"/>
              </a:rPr>
              <a:t>The total utility cost is calculated here. The estimated total utility cost is $4,000.</a:t>
            </a:r>
          </a:p>
        </p:txBody>
      </p:sp>
    </p:spTree>
    <p:extLst>
      <p:ext uri="{BB962C8B-B14F-4D97-AF65-F5344CB8AC3E}">
        <p14:creationId xmlns:p14="http://schemas.microsoft.com/office/powerpoint/2010/main" val="19877954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28600" eaLnBrk="1" hangingPunct="1">
              <a:defRPr/>
            </a:pPr>
            <a:r>
              <a:rPr lang="en-US" dirty="0">
                <a:solidFill>
                  <a:srgbClr val="000000"/>
                </a:solidFill>
                <a:ea typeface="ＭＳ Ｐゴシック" pitchFamily="34" charset="-128"/>
                <a:cs typeface="Times New Roman" pitchFamily="18" charset="0"/>
              </a:rPr>
              <a:t>LO 12-7: Explain and illustrate the difference between the traditional income statement format and the contribution margin income statement format.</a:t>
            </a:r>
          </a:p>
          <a:p>
            <a:pPr indent="-228600" eaLnBrk="1" hangingPunct="1">
              <a:defRPr/>
            </a:pPr>
            <a:endParaRPr lang="en-US" dirty="0">
              <a:solidFill>
                <a:srgbClr val="000000"/>
              </a:solidFill>
              <a:ea typeface="ＭＳ Ｐゴシック" pitchFamily="34" charset="-128"/>
              <a:cs typeface="Times New Roman" pitchFamily="18" charset="0"/>
            </a:endParaRPr>
          </a:p>
          <a:p>
            <a:pPr indent="-228600" eaLnBrk="1" hangingPunct="1">
              <a:defRPr/>
            </a:pPr>
            <a:r>
              <a:rPr lang="en-US" dirty="0">
                <a:solidFill>
                  <a:srgbClr val="000000"/>
                </a:solidFill>
                <a:ea typeface="ＭＳ Ｐゴシック" pitchFamily="34" charset="-128"/>
                <a:cs typeface="Times New Roman" pitchFamily="18" charset="0"/>
              </a:rPr>
              <a:t>Let's put our knowledge of cost behavior to work by preparing a contribution margin format income statement.</a:t>
            </a:r>
          </a:p>
        </p:txBody>
      </p:sp>
    </p:spTree>
    <p:extLst>
      <p:ext uri="{BB962C8B-B14F-4D97-AF65-F5344CB8AC3E}">
        <p14:creationId xmlns:p14="http://schemas.microsoft.com/office/powerpoint/2010/main" val="39182181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28600" eaLnBrk="1" hangingPunct="1"/>
            <a:r>
              <a:rPr lang="en-US" altLang="en-US" dirty="0">
                <a:ea typeface="ＭＳ Ｐゴシック" panose="020B0600070205080204" pitchFamily="34" charset="-128"/>
              </a:rPr>
              <a:t>Both formats report the same operating income, but let's compare income statements prepared using the traditional format and the contribution format. </a:t>
            </a:r>
          </a:p>
          <a:p>
            <a:pPr indent="-228600" eaLnBrk="1" hangingPunct="1"/>
            <a:endParaRPr lang="en-US" altLang="en-US" dirty="0">
              <a:ea typeface="ＭＳ Ｐゴシック" panose="020B0600070205080204" pitchFamily="34" charset="-128"/>
            </a:endParaRPr>
          </a:p>
          <a:p>
            <a:pPr indent="-228600" eaLnBrk="1" hangingPunct="1"/>
            <a:r>
              <a:rPr lang="en-US" altLang="en-US" dirty="0">
                <a:ea typeface="ＭＳ Ｐゴシック" panose="020B0600070205080204" pitchFamily="34" charset="-128"/>
              </a:rPr>
              <a:t>The traditional income statement format is used for external reporting purposes. It emphasizes expenses classified by function. Based on the traditional format, cost of goods sold is subtracted from revenue to arrive at gross profit. Operating expenses are subtracted from gross profit to arrive at operating income. </a:t>
            </a:r>
          </a:p>
          <a:p>
            <a:pPr indent="-228600" eaLnBrk="1" hangingPunct="1"/>
            <a:endParaRPr lang="en-US" altLang="en-US" dirty="0">
              <a:ea typeface="ＭＳ Ｐゴシック" panose="020B0600070205080204" pitchFamily="34" charset="-128"/>
            </a:endParaRPr>
          </a:p>
          <a:p>
            <a:pPr indent="-228600" eaLnBrk="1" hangingPunct="1"/>
            <a:r>
              <a:rPr lang="en-US" altLang="en-US" dirty="0">
                <a:ea typeface="ＭＳ Ｐゴシック" panose="020B0600070205080204" pitchFamily="34" charset="-128"/>
              </a:rPr>
              <a:t>The contribution margin format is used primarily by management. It emphasizes expenses classified by cost behavior. Based on the contribution format, variable expenses are subtracted from revenues to arrive at contribution margin. Fixed expenses are subtracted from contribution margin to arrive at operating income.</a:t>
            </a:r>
          </a:p>
          <a:p>
            <a:pPr indent="-228600" eaLnBrk="1" hangingPunct="1"/>
            <a:endParaRPr lang="en-US" altLang="en-US" dirty="0">
              <a:ea typeface="ＭＳ Ｐゴシック" panose="020B0600070205080204" pitchFamily="34" charset="-128"/>
            </a:endParaRPr>
          </a:p>
          <a:p>
            <a:pPr indent="-228600" eaLnBrk="1" hangingPunct="1"/>
            <a:r>
              <a:rPr lang="en-US" altLang="en-US" dirty="0">
                <a:ea typeface="ＭＳ Ｐゴシック" panose="020B0600070205080204" pitchFamily="34" charset="-128"/>
              </a:rPr>
              <a:t>Again, note that both formats report the same operating income!</a:t>
            </a:r>
          </a:p>
        </p:txBody>
      </p:sp>
    </p:spTree>
    <p:extLst>
      <p:ext uri="{BB962C8B-B14F-4D97-AF65-F5344CB8AC3E}">
        <p14:creationId xmlns:p14="http://schemas.microsoft.com/office/powerpoint/2010/main" val="39641836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28600" eaLnBrk="1" hangingPunct="1">
              <a:defRPr/>
            </a:pPr>
            <a:r>
              <a:rPr lang="en-US" dirty="0">
                <a:ea typeface="ＭＳ Ｐゴシック" pitchFamily="34" charset="-128"/>
              </a:rPr>
              <a:t>LO 12-8: Use the contribution margin format to analyze the impact of cost and sales volume changes on operating income.</a:t>
            </a:r>
          </a:p>
          <a:p>
            <a:pPr indent="-228600" eaLnBrk="1" hangingPunct="1">
              <a:defRPr/>
            </a:pPr>
            <a:endParaRPr lang="en-US" dirty="0">
              <a:solidFill>
                <a:srgbClr val="000000"/>
              </a:solidFill>
            </a:endParaRPr>
          </a:p>
          <a:p>
            <a:pPr>
              <a:defRPr/>
            </a:pPr>
            <a:r>
              <a:rPr lang="en-US" dirty="0">
                <a:solidFill>
                  <a:srgbClr val="000000"/>
                </a:solidFill>
              </a:rPr>
              <a:t>Use of the traditional income statement model can result in misleading and erroneous conclusions when changes in activity levels are being considered because it is assumed that all expenses change in proportion to changes in activity. For example, assume again that the firm illustrated in the income statement presentations earlier currently has revenues of $100,000 and operating income of $10,000. If revenues were to drop by 20 percent to $80,000, a quick conclusion might be that operating income also would decline by 20 percent to $8,000. However, analysis using the contribution margin format results in an operating income of $2,000.</a:t>
            </a:r>
            <a:endParaRPr lang="en-US" dirty="0">
              <a:ea typeface="ＭＳ Ｐゴシック" pitchFamily="34" charset="-128"/>
            </a:endParaRPr>
          </a:p>
        </p:txBody>
      </p:sp>
    </p:spTree>
    <p:extLst>
      <p:ext uri="{BB962C8B-B14F-4D97-AF65-F5344CB8AC3E}">
        <p14:creationId xmlns:p14="http://schemas.microsoft.com/office/powerpoint/2010/main" val="29738118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 typeface="Arial" panose="020B0604020202020204" pitchFamily="34" charset="0"/>
              <a:buNone/>
            </a:pPr>
            <a:r>
              <a:rPr lang="en-US" altLang="en-US" dirty="0">
                <a:solidFill>
                  <a:srgbClr val="000000"/>
                </a:solidFill>
                <a:ea typeface="ＭＳ Ｐゴシック" panose="020B0600070205080204" pitchFamily="34" charset="-128"/>
                <a:cs typeface="Times New Roman" panose="02020603050405020304" pitchFamily="18" charset="0"/>
              </a:rPr>
              <a:t>LO 12-9: Calculate the contribution margin ratio and explain how it can be used in CVP analysis.</a:t>
            </a:r>
          </a:p>
          <a:p>
            <a:pPr marL="0" indent="0" eaLnBrk="1" hangingPunct="1">
              <a:buFont typeface="Arial" panose="020B0604020202020204" pitchFamily="34" charset="0"/>
              <a:buNone/>
            </a:pPr>
            <a:endParaRPr lang="en-US" altLang="en-US" dirty="0">
              <a:solidFill>
                <a:srgbClr val="000000"/>
              </a:solidFill>
              <a:ea typeface="ＭＳ Ｐゴシック" panose="020B0600070205080204" pitchFamily="34" charset="-128"/>
              <a:cs typeface="Times New Roman" panose="02020603050405020304" pitchFamily="18" charset="0"/>
            </a:endParaRPr>
          </a:p>
          <a:p>
            <a:pPr marL="0" indent="0">
              <a:buFont typeface="Arial" panose="020B0604020202020204" pitchFamily="34" charset="0"/>
              <a:buNone/>
            </a:pPr>
            <a:r>
              <a:rPr lang="en-US" altLang="en-US" dirty="0">
                <a:solidFill>
                  <a:srgbClr val="000000"/>
                </a:solidFill>
                <a:ea typeface="ＭＳ Ｐゴシック" panose="020B0600070205080204" pitchFamily="34" charset="-128"/>
                <a:cs typeface="Times New Roman" panose="02020603050405020304" pitchFamily="18" charset="0"/>
              </a:rPr>
              <a:t>The contribution margin format derives its name from the difference between revenues and variable expenses (in managerial accounting, the terms </a:t>
            </a:r>
            <a:r>
              <a:rPr lang="en-US" altLang="en-US" i="1" dirty="0">
                <a:solidFill>
                  <a:srgbClr val="000000"/>
                </a:solidFill>
                <a:ea typeface="ＭＳ Ｐゴシック" panose="020B0600070205080204" pitchFamily="34" charset="-128"/>
                <a:cs typeface="Times New Roman" panose="02020603050405020304" pitchFamily="18" charset="0"/>
              </a:rPr>
              <a:t>costs </a:t>
            </a:r>
            <a:r>
              <a:rPr lang="en-US" altLang="en-US" dirty="0">
                <a:solidFill>
                  <a:srgbClr val="000000"/>
                </a:solidFill>
                <a:ea typeface="ＭＳ Ｐゴシック" panose="020B0600070205080204" pitchFamily="34" charset="-128"/>
                <a:cs typeface="Times New Roman" panose="02020603050405020304" pitchFamily="18" charset="0"/>
              </a:rPr>
              <a:t>and </a:t>
            </a:r>
            <a:r>
              <a:rPr lang="en-US" altLang="en-US" i="1" dirty="0">
                <a:solidFill>
                  <a:srgbClr val="000000"/>
                </a:solidFill>
                <a:ea typeface="ＭＳ Ｐゴシック" panose="020B0600070205080204" pitchFamily="34" charset="-128"/>
                <a:cs typeface="Times New Roman" panose="02020603050405020304" pitchFamily="18" charset="0"/>
              </a:rPr>
              <a:t>expenses </a:t>
            </a:r>
            <a:r>
              <a:rPr lang="en-US" altLang="en-US" dirty="0">
                <a:solidFill>
                  <a:srgbClr val="000000"/>
                </a:solidFill>
                <a:ea typeface="ＭＳ Ｐゴシック" panose="020B0600070205080204" pitchFamily="34" charset="-128"/>
                <a:cs typeface="Times New Roman" panose="02020603050405020304" pitchFamily="18" charset="0"/>
              </a:rPr>
              <a:t>are often used interchangeably). Contribution margin means that this amount is the contribution to fixed expenses and operating income from the sale of products or provision of services. The key to this concept lies in understanding cost behavior patterns. As revenues increase as a result of selling more products or providing more services, variable expenses will increase proportionately, and so will contribution margin. However, </a:t>
            </a:r>
            <a:r>
              <a:rPr lang="en-US" altLang="en-US" i="1" dirty="0">
                <a:solidFill>
                  <a:srgbClr val="000000"/>
                </a:solidFill>
                <a:ea typeface="ＭＳ Ｐゴシック" panose="020B0600070205080204" pitchFamily="34" charset="-128"/>
                <a:cs typeface="Times New Roman" panose="02020603050405020304" pitchFamily="18" charset="0"/>
              </a:rPr>
              <a:t>fixed expenses will not increase </a:t>
            </a:r>
            <a:r>
              <a:rPr lang="en-US" altLang="en-US" dirty="0">
                <a:solidFill>
                  <a:srgbClr val="000000"/>
                </a:solidFill>
                <a:ea typeface="ＭＳ Ｐゴシック" panose="020B0600070205080204" pitchFamily="34" charset="-128"/>
                <a:cs typeface="Times New Roman" panose="02020603050405020304" pitchFamily="18" charset="0"/>
              </a:rPr>
              <a:t>because they are not a function of the level of revenue-generating activity.</a:t>
            </a:r>
          </a:p>
        </p:txBody>
      </p:sp>
    </p:spTree>
    <p:extLst>
      <p:ext uri="{BB962C8B-B14F-4D97-AF65-F5344CB8AC3E}">
        <p14:creationId xmlns:p14="http://schemas.microsoft.com/office/powerpoint/2010/main" val="11897630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The example shows that each sales dollar generated will provide $0.40 ($1.00 × 40%) of contribution margin. This contribution margin ratio can then be used to calculate directly the change in contribution margin given a change in revenues.</a:t>
            </a:r>
          </a:p>
        </p:txBody>
      </p:sp>
    </p:spTree>
    <p:extLst>
      <p:ext uri="{BB962C8B-B14F-4D97-AF65-F5344CB8AC3E}">
        <p14:creationId xmlns:p14="http://schemas.microsoft.com/office/powerpoint/2010/main" val="304862859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ea typeface="ＭＳ Ｐゴシック" panose="020B0600070205080204" pitchFamily="34" charset="-128"/>
              </a:rPr>
              <a:t>To illustrate the use of the model, assume management wants to know the operating income from a product that has the following revenue, cost, and volume shown in blue on your screen. We have a total contribution margin of $48,000 and fixed expenses of $40,000, so the company produced $8,000 of operating income during the period.</a:t>
            </a:r>
          </a:p>
        </p:txBody>
      </p:sp>
    </p:spTree>
    <p:extLst>
      <p:ext uri="{BB962C8B-B14F-4D97-AF65-F5344CB8AC3E}">
        <p14:creationId xmlns:p14="http://schemas.microsoft.com/office/powerpoint/2010/main" val="253468360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28600" eaLnBrk="1" hangingPunct="1"/>
            <a:r>
              <a:rPr lang="en-US" altLang="en-US" dirty="0">
                <a:ea typeface="ＭＳ Ｐゴシック" panose="020B0600070205080204" pitchFamily="34" charset="-128"/>
              </a:rPr>
              <a:t>Now suppose management wants to know what would happen to operating income if a $3 per unit price cut were to result in a volume increase of 5,000 units, to a total of 13,000 units.</a:t>
            </a:r>
            <a:r>
              <a:rPr lang="en-US" altLang="ja-JP" dirty="0">
                <a:ea typeface="+mn-ea"/>
              </a:rPr>
              <a:t> Under this assumption, the company will produce a contribution margin of $39,000, but still have operating expenses of $40,000; so, a net operating loss of $1,000 will be reported. Management would not make the price reduction based on this analysis.</a:t>
            </a:r>
          </a:p>
        </p:txBody>
      </p:sp>
    </p:spTree>
    <p:extLst>
      <p:ext uri="{BB962C8B-B14F-4D97-AF65-F5344CB8AC3E}">
        <p14:creationId xmlns:p14="http://schemas.microsoft.com/office/powerpoint/2010/main" val="36722660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solidFill>
                  <a:srgbClr val="000000"/>
                </a:solidFill>
                <a:ea typeface="ＭＳ Ｐゴシック" panose="020B0600070205080204" pitchFamily="34" charset="-128"/>
                <a:cs typeface="Times New Roman" panose="02020603050405020304" pitchFamily="18" charset="0"/>
              </a:rPr>
              <a:t>Next, suppose management proposes the same $3 per unit price cut in conjunction with a $3,000 increase in advertising, with the expectation that sales volume will increase to 18,000 units. As you can see, the company will produce a contribution margin of $54,000, while fixed expenses will increase to $43,000. The analysis suggests that if the volume increase can be achieved with the price cut and increased advertising combination, operating income will increase from its present level.</a:t>
            </a:r>
          </a:p>
        </p:txBody>
      </p:sp>
    </p:spTree>
    <p:extLst>
      <p:ext uri="{BB962C8B-B14F-4D97-AF65-F5344CB8AC3E}">
        <p14:creationId xmlns:p14="http://schemas.microsoft.com/office/powerpoint/2010/main" val="42527318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pPr>
            <a:r>
              <a:rPr lang="en-US" altLang="en-US" dirty="0">
                <a:ea typeface="ＭＳ Ｐゴシック" panose="020B0600070205080204" pitchFamily="34" charset="-128"/>
                <a:cs typeface="Times New Roman" panose="02020603050405020304" pitchFamily="18" charset="0"/>
              </a:rPr>
              <a:t>After studying this chapter, you should understand and be able to:</a:t>
            </a:r>
          </a:p>
          <a:p>
            <a:pPr>
              <a:buFont typeface="Calibri" panose="020F0502020204030204" pitchFamily="34" charset="0"/>
              <a:buNone/>
            </a:pPr>
            <a:r>
              <a:rPr lang="en-US" altLang="en-US" dirty="0">
                <a:ea typeface="ＭＳ Ｐゴシック" panose="020B0600070205080204" pitchFamily="34" charset="-128"/>
                <a:cs typeface="Times New Roman" panose="02020603050405020304" pitchFamily="18" charset="0"/>
              </a:rPr>
              <a:t>LO 12-1: Explain the management planning and control cycle.</a:t>
            </a:r>
          </a:p>
          <a:p>
            <a:pPr>
              <a:buFont typeface="Calibri" panose="020F0502020204030204" pitchFamily="34" charset="0"/>
              <a:buNone/>
            </a:pPr>
            <a:r>
              <a:rPr lang="en-US" altLang="en-US" dirty="0">
                <a:ea typeface="ＭＳ Ｐゴシック" panose="020B0600070205080204" pitchFamily="34" charset="-128"/>
                <a:cs typeface="Times New Roman" panose="02020603050405020304" pitchFamily="18" charset="0"/>
              </a:rPr>
              <a:t>LO 12-2: Identify the major differences between financial accounting and managerial accounting.</a:t>
            </a:r>
          </a:p>
          <a:p>
            <a:pPr marL="594360" indent="-594360">
              <a:buFont typeface="Calibri" panose="020F0502020204030204" pitchFamily="34" charset="0"/>
              <a:buNone/>
            </a:pPr>
            <a:r>
              <a:rPr lang="en-US" altLang="en-US" dirty="0">
                <a:ea typeface="ＭＳ Ｐゴシック" panose="020B0600070205080204" pitchFamily="34" charset="-128"/>
                <a:cs typeface="Times New Roman" panose="02020603050405020304" pitchFamily="18" charset="0"/>
              </a:rPr>
              <a:t>LO 12-3: Describe the difference between variable and fixed cost behavior patterns and the simplifying assumptions made in this classification method.</a:t>
            </a:r>
          </a:p>
          <a:p>
            <a:pPr>
              <a:buFont typeface="Calibri" panose="020F0502020204030204" pitchFamily="34" charset="0"/>
              <a:buNone/>
            </a:pPr>
            <a:r>
              <a:rPr lang="en-US" altLang="en-US" dirty="0">
                <a:ea typeface="ＭＳ Ｐゴシック" panose="020B0600070205080204" pitchFamily="34" charset="-128"/>
                <a:cs typeface="Times New Roman" panose="02020603050405020304" pitchFamily="18" charset="0"/>
              </a:rPr>
              <a:t>LO 12-4: Demonstrate why expressing fixed costs on a per unit of activity basis is misleading and may result in faulty decisions.</a:t>
            </a:r>
          </a:p>
          <a:p>
            <a:pPr marL="594360" indent="-594360">
              <a:buFont typeface="Calibri" panose="020F0502020204030204" pitchFamily="34" charset="0"/>
              <a:buNone/>
            </a:pPr>
            <a:r>
              <a:rPr lang="en-US" altLang="en-US" dirty="0">
                <a:ea typeface="ＭＳ Ｐゴシック" panose="020B0600070205080204" pitchFamily="34" charset="-128"/>
                <a:cs typeface="Times New Roman" panose="02020603050405020304" pitchFamily="18" charset="0"/>
              </a:rPr>
              <a:t>LO 12-5: Explain what types of costs are likely to have a variable cost behavior pattern and what types of costs are likely to have a fixed cost behavior pattern.</a:t>
            </a:r>
          </a:p>
          <a:p>
            <a:pPr>
              <a:buFont typeface="Calibri" panose="020F0502020204030204" pitchFamily="34" charset="0"/>
              <a:buNone/>
            </a:pPr>
            <a:r>
              <a:rPr lang="en-US" altLang="en-US" dirty="0">
                <a:ea typeface="ＭＳ Ｐゴシック" panose="020B0600070205080204" pitchFamily="34" charset="-128"/>
                <a:cs typeface="Times New Roman" panose="02020603050405020304" pitchFamily="18" charset="0"/>
              </a:rPr>
              <a:t>LO 12-6: Use the high–low method to determine the cost formula for a cost that has a mixed behavior pattern.</a:t>
            </a:r>
          </a:p>
          <a:p>
            <a:pPr marL="594360" indent="-594360">
              <a:buFont typeface="Calibri" panose="020F0502020204030204" pitchFamily="34" charset="0"/>
              <a:buNone/>
            </a:pPr>
            <a:r>
              <a:rPr lang="en-US" altLang="en-US" dirty="0">
                <a:ea typeface="ＭＳ Ｐゴシック" panose="020B0600070205080204" pitchFamily="34" charset="-128"/>
                <a:cs typeface="Times New Roman" panose="02020603050405020304" pitchFamily="18" charset="0"/>
              </a:rPr>
              <a:t>LO 12-7: Explain and illustrate the difference between the traditional income statement format and the contribution margin income statement format.</a:t>
            </a:r>
          </a:p>
          <a:p>
            <a:pPr>
              <a:buFont typeface="Calibri" panose="020F0502020204030204" pitchFamily="34" charset="0"/>
              <a:buNone/>
            </a:pPr>
            <a:r>
              <a:rPr lang="en-US" altLang="en-US" dirty="0">
                <a:ea typeface="ＭＳ Ｐゴシック" panose="020B0600070205080204" pitchFamily="34" charset="-128"/>
                <a:cs typeface="Times New Roman" panose="02020603050405020304" pitchFamily="18" charset="0"/>
              </a:rPr>
              <a:t>LO 12-8: Use the contribution margin format to analyze the </a:t>
            </a:r>
            <a:r>
              <a:rPr lang="en-US" altLang="en-US" dirty="0">
                <a:solidFill>
                  <a:srgbClr val="000000"/>
                </a:solidFill>
                <a:ea typeface="ＭＳ Ｐゴシック" panose="020B0600070205080204" pitchFamily="34" charset="-128"/>
                <a:cs typeface="Times New Roman" panose="02020603050405020304" pitchFamily="18" charset="0"/>
              </a:rPr>
              <a:t>impact</a:t>
            </a:r>
            <a:r>
              <a:rPr lang="en-US" altLang="en-US" dirty="0">
                <a:ea typeface="ＭＳ Ｐゴシック" panose="020B0600070205080204" pitchFamily="34" charset="-128"/>
                <a:cs typeface="Times New Roman" panose="02020603050405020304" pitchFamily="18" charset="0"/>
              </a:rPr>
              <a:t> of cost and sales volume changes on operating income.</a:t>
            </a:r>
          </a:p>
          <a:p>
            <a:pPr>
              <a:buFont typeface="Calibri" panose="020F0502020204030204" pitchFamily="34" charset="0"/>
              <a:buNone/>
            </a:pPr>
            <a:r>
              <a:rPr lang="en-US" altLang="en-US" dirty="0">
                <a:ea typeface="ＭＳ Ｐゴシック" panose="020B0600070205080204" pitchFamily="34" charset="-128"/>
                <a:cs typeface="Times New Roman" panose="02020603050405020304" pitchFamily="18" charset="0"/>
              </a:rPr>
              <a:t>LO 12-9: Calculate the contribution margin ratio and explain how it can be used in CVP analysis.</a:t>
            </a:r>
          </a:p>
          <a:p>
            <a:pPr>
              <a:buFont typeface="Calibri" panose="020F0502020204030204" pitchFamily="34" charset="0"/>
              <a:buNone/>
            </a:pPr>
            <a:r>
              <a:rPr lang="en-US" altLang="en-US" dirty="0">
                <a:ea typeface="ＭＳ Ｐゴシック" panose="020B0600070205080204" pitchFamily="34" charset="-128"/>
                <a:cs typeface="Times New Roman" panose="02020603050405020304" pitchFamily="18" charset="0"/>
              </a:rPr>
              <a:t>LO 12-10: Analyze how changes in the sales mix can affect projections using CVP analysis.</a:t>
            </a:r>
          </a:p>
          <a:p>
            <a:pPr>
              <a:buFont typeface="Calibri" panose="020F0502020204030204" pitchFamily="34" charset="0"/>
              <a:buNone/>
            </a:pPr>
            <a:r>
              <a:rPr lang="en-US" altLang="en-US" dirty="0">
                <a:ea typeface="ＭＳ Ｐゴシック" panose="020B0600070205080204" pitchFamily="34" charset="-128"/>
                <a:cs typeface="Times New Roman" panose="02020603050405020304" pitchFamily="18" charset="0"/>
              </a:rPr>
              <a:t>LO 12-11: Describe the meaning and significance of the breakeven point and illustrate how the breakeven point is calculated.</a:t>
            </a:r>
          </a:p>
          <a:p>
            <a:pPr>
              <a:buFont typeface="Calibri" panose="020F0502020204030204" pitchFamily="34" charset="0"/>
              <a:buNone/>
            </a:pPr>
            <a:r>
              <a:rPr lang="en-US" altLang="en-US" dirty="0">
                <a:ea typeface="ＭＳ Ｐゴシック" panose="020B0600070205080204" pitchFamily="34" charset="-128"/>
                <a:cs typeface="Times New Roman" panose="02020603050405020304" pitchFamily="18" charset="0"/>
              </a:rPr>
              <a:t>LO 12-12: Use operating leverage to evaluate cost structures.</a:t>
            </a:r>
          </a:p>
        </p:txBody>
      </p:sp>
    </p:spTree>
    <p:extLst>
      <p:ext uri="{BB962C8B-B14F-4D97-AF65-F5344CB8AC3E}">
        <p14:creationId xmlns:p14="http://schemas.microsoft.com/office/powerpoint/2010/main" val="111112150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solidFill>
                  <a:srgbClr val="000000"/>
                </a:solidFill>
                <a:ea typeface="ＭＳ Ｐゴシック" panose="020B0600070205080204" pitchFamily="34" charset="-128"/>
                <a:cs typeface="Times New Roman" panose="02020603050405020304" pitchFamily="18" charset="0"/>
              </a:rPr>
              <a:t>If a product line had a contribution margin ratio of 30 percent, would an advertising program costing $21,000 be cost-effective if it generated an additional $80,000 of revenue? Such a scenario would increase operating income by $3,000. So yes, the program would be cost-effective. Alternatively, dividing the increased fixed expenses by the contribution margin ratio ($21,000 divided by 30%) shows that an additional $70,000 of revenue would be needed to cover the increased fixed expense.</a:t>
            </a:r>
          </a:p>
        </p:txBody>
      </p:sp>
    </p:spTree>
    <p:extLst>
      <p:ext uri="{BB962C8B-B14F-4D97-AF65-F5344CB8AC3E}">
        <p14:creationId xmlns:p14="http://schemas.microsoft.com/office/powerpoint/2010/main" val="32814396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eaLnBrk="1" hangingPunct="1"/>
            <a:r>
              <a:rPr lang="en-US" altLang="en-US" dirty="0">
                <a:solidFill>
                  <a:srgbClr val="000000"/>
                </a:solidFill>
                <a:ea typeface="ＭＳ Ｐゴシック" panose="020B0600070205080204" pitchFamily="34" charset="-128"/>
                <a:cs typeface="Times New Roman" panose="02020603050405020304" pitchFamily="18" charset="0"/>
              </a:rPr>
              <a:t>LO 12-10: Analyze how changes in the sales mix can affect projections using CVP analysis.</a:t>
            </a:r>
          </a:p>
          <a:p>
            <a:pPr marL="228600" indent="-228600" eaLnBrk="1" hangingPunct="1"/>
            <a:endParaRPr lang="en-US" altLang="en-US" dirty="0">
              <a:solidFill>
                <a:srgbClr val="000000"/>
              </a:solidFill>
              <a:ea typeface="ＭＳ Ｐゴシック" panose="020B0600070205080204" pitchFamily="34" charset="-128"/>
              <a:cs typeface="Times New Roman" panose="02020603050405020304" pitchFamily="18" charset="0"/>
            </a:endParaRPr>
          </a:p>
          <a:p>
            <a:pPr marL="0" indent="0" eaLnBrk="1" hangingPunct="1">
              <a:buFont typeface="Arial" panose="020B0604020202020204" pitchFamily="34" charset="0"/>
              <a:buNone/>
            </a:pPr>
            <a:r>
              <a:rPr lang="en-US" altLang="en-US" dirty="0">
                <a:solidFill>
                  <a:srgbClr val="000000"/>
                </a:solidFill>
                <a:ea typeface="ＭＳ Ｐゴシック" panose="020B0600070205080204" pitchFamily="34" charset="-128"/>
                <a:cs typeface="Times New Roman" panose="02020603050405020304" pitchFamily="18" charset="0"/>
              </a:rPr>
              <a:t>Sales mix refers to the relative proportion of total sales accounted for by different products or services. Different products have different selling prices, costs, and contribution margins. A change in the sales mix will result in a different total contribution margin ratio.</a:t>
            </a:r>
          </a:p>
        </p:txBody>
      </p:sp>
    </p:spTree>
    <p:extLst>
      <p:ext uri="{BB962C8B-B14F-4D97-AF65-F5344CB8AC3E}">
        <p14:creationId xmlns:p14="http://schemas.microsoft.com/office/powerpoint/2010/main" val="33499711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dirty="0">
                <a:solidFill>
                  <a:schemeClr val="tx1"/>
                </a:solidFill>
                <a:latin typeface="Times New Roman" pitchFamily="18" charset="0"/>
                <a:ea typeface="ＭＳ Ｐゴシック" charset="-128"/>
                <a:cs typeface="ＭＳ Ｐゴシック" charset="-128"/>
              </a:rPr>
              <a:t>The effect of a sales mix change is illustrated. </a:t>
            </a:r>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b="0" i="0" u="none" strike="noStrike" kern="1200" baseline="0" dirty="0">
                <a:solidFill>
                  <a:schemeClr val="tx1"/>
                </a:solidFill>
                <a:latin typeface="Times New Roman" pitchFamily="18" charset="0"/>
                <a:ea typeface="ＭＳ Ｐゴシック" charset="-128"/>
                <a:cs typeface="ＭＳ Ｐゴシック" charset="-128"/>
              </a:rPr>
              <a:t>Note that fixed expenses are shown only in the Total Company column because they apply to the company as a whole, not to individual products. </a:t>
            </a:r>
          </a:p>
        </p:txBody>
      </p:sp>
    </p:spTree>
    <p:extLst>
      <p:ext uri="{BB962C8B-B14F-4D97-AF65-F5344CB8AC3E}">
        <p14:creationId xmlns:p14="http://schemas.microsoft.com/office/powerpoint/2010/main" val="172939814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dirty="0">
                <a:solidFill>
                  <a:schemeClr val="tx1"/>
                </a:solidFill>
                <a:latin typeface="Times New Roman" pitchFamily="18" charset="0"/>
                <a:ea typeface="ＭＳ Ｐゴシック" charset="-128"/>
                <a:cs typeface="ＭＳ Ｐゴシック" charset="-128"/>
              </a:rPr>
              <a:t>The effect of a sales mix change is illustrated.</a:t>
            </a:r>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b="0" i="0" u="none" strike="noStrike" kern="1200" baseline="0" dirty="0">
                <a:solidFill>
                  <a:schemeClr val="tx1"/>
                </a:solidFill>
                <a:latin typeface="Times New Roman" pitchFamily="18" charset="0"/>
                <a:ea typeface="ＭＳ Ｐゴシック" charset="-128"/>
                <a:cs typeface="ＭＳ Ｐゴシック" charset="-128"/>
              </a:rPr>
              <a:t>Note that even though total sales volume remained 4,000 units in both examples, total revenues increased, but total contribution margin and operating income decreased. This is due to the fact that proportionately more units of product A, with its relatively lower contribution margin ratio, were sold than product B, which has a relatively higher contribution margin ratio. As a result, the company’s average contribution margin ratio also decreased.</a:t>
            </a:r>
          </a:p>
        </p:txBody>
      </p:sp>
    </p:spTree>
    <p:extLst>
      <p:ext uri="{BB962C8B-B14F-4D97-AF65-F5344CB8AC3E}">
        <p14:creationId xmlns:p14="http://schemas.microsoft.com/office/powerpoint/2010/main" val="167310360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dirty="0">
                <a:solidFill>
                  <a:srgbClr val="000000"/>
                </a:solidFill>
                <a:ea typeface="ＭＳ Ｐゴシック" panose="020B0600070205080204" pitchFamily="34" charset="-128"/>
                <a:cs typeface="Times New Roman" panose="02020603050405020304" pitchFamily="18" charset="0"/>
              </a:rPr>
              <a:t>LO 12-11: Describe the meaning and significance of the breakeven point and illustrate how the breakeven point is calculated.</a:t>
            </a:r>
          </a:p>
          <a:p>
            <a:endParaRPr lang="en-US" dirty="0"/>
          </a:p>
          <a:p>
            <a:r>
              <a:rPr lang="en-US" dirty="0"/>
              <a:t>The contribution margin model is used to determine the breakeven point by setting operating income equal to zero and solving the model for the revenue or physical sales volume that will cause that result.</a:t>
            </a:r>
          </a:p>
        </p:txBody>
      </p:sp>
    </p:spTree>
    <p:extLst>
      <p:ext uri="{BB962C8B-B14F-4D97-AF65-F5344CB8AC3E}">
        <p14:creationId xmlns:p14="http://schemas.microsoft.com/office/powerpoint/2010/main" val="221772616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The calculation of the breakeven point in terms of units and total revenues is illustrated here.</a:t>
            </a:r>
          </a:p>
        </p:txBody>
      </p:sp>
    </p:spTree>
    <p:extLst>
      <p:ext uri="{BB962C8B-B14F-4D97-AF65-F5344CB8AC3E}">
        <p14:creationId xmlns:p14="http://schemas.microsoft.com/office/powerpoint/2010/main" val="100187690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solidFill>
                  <a:srgbClr val="000000"/>
                </a:solidFill>
                <a:ea typeface="ＭＳ Ｐゴシック" panose="020B0600070205080204" pitchFamily="34" charset="-128"/>
                <a:cs typeface="Times New Roman" panose="02020603050405020304" pitchFamily="18" charset="0"/>
              </a:rPr>
              <a:t>According to the model, the contribution margin must be equal to fixed expenses (in this case $45,000). With a contribution margin of $45,000 and a contribution margin per unit sold of $4, the breakeven units will be 11,250.</a:t>
            </a:r>
          </a:p>
        </p:txBody>
      </p:sp>
    </p:spTree>
    <p:extLst>
      <p:ext uri="{BB962C8B-B14F-4D97-AF65-F5344CB8AC3E}">
        <p14:creationId xmlns:p14="http://schemas.microsoft.com/office/powerpoint/2010/main" val="102528401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ea typeface="ＭＳ Ｐゴシック" panose="020B0600070205080204" pitchFamily="34" charset="-128"/>
              </a:rPr>
              <a:t>The breakeven formula also can be easily modified to determine total revenues and sales volume in units by adding the desired operating income to the numerator. To illustrate, assume the same information and a desired operating income of $10,000. </a:t>
            </a:r>
            <a:r>
              <a:rPr lang="en-US" altLang="en-US" u="none" dirty="0">
                <a:ea typeface="ＭＳ Ｐゴシック" panose="020B0600070205080204" pitchFamily="34" charset="-128"/>
              </a:rPr>
              <a:t>We add the fixed expenses to the desired operating income and divide the answer by the contribution margin per unit to arrive at the breakeven of 13,750 units. The total revenue of $165,000 is arrived at by dividing the sum of fixed expenses and desired operating income by the contribution margin ratio.</a:t>
            </a:r>
          </a:p>
        </p:txBody>
      </p:sp>
    </p:spTree>
    <p:extLst>
      <p:ext uri="{BB962C8B-B14F-4D97-AF65-F5344CB8AC3E}">
        <p14:creationId xmlns:p14="http://schemas.microsoft.com/office/powerpoint/2010/main" val="427213512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ea typeface="ＭＳ Ｐゴシック" panose="020B0600070205080204" pitchFamily="34" charset="-128"/>
              </a:rPr>
              <a:t>Breakeven analysis is frequently presented in graphical format, with data from the preceding examples. Note that in these graphs, the horizontal axis is sales volume in units and the vertical axis is total dollars. The horizontal line represents fixed expenses of $45,000, and variable expenses of $8 per unit are added to fixed expenses to produce the total expense line. Revenues start at the origin and rise at the rate of $12 per unit in proportion to the sales volume in units. The intersection of the total expense line and the total revenue line is the breakeven point. </a:t>
            </a:r>
            <a:r>
              <a:rPr lang="en-US" altLang="en-US" u="none" dirty="0">
                <a:ea typeface="ＭＳ Ｐゴシック" panose="020B0600070205080204" pitchFamily="34" charset="-128"/>
              </a:rPr>
              <a:t>The company must sell approximately 11,250 units and earn total revenues of $135,000 to break even.</a:t>
            </a:r>
          </a:p>
        </p:txBody>
      </p:sp>
    </p:spTree>
    <p:extLst>
      <p:ext uri="{BB962C8B-B14F-4D97-AF65-F5344CB8AC3E}">
        <p14:creationId xmlns:p14="http://schemas.microsoft.com/office/powerpoint/2010/main" val="376399203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Assuming sales revenue is currently $150,000 and breakeven sales have been calculated to be $135,000, the margin of safety of $15,000 is calculated by subtracting breakeven sales from total sales. The margin of safety ratio is 10 percent. It is calculated by dividing margin safety by total sales.</a:t>
            </a:r>
          </a:p>
        </p:txBody>
      </p:sp>
    </p:spTree>
    <p:extLst>
      <p:ext uri="{BB962C8B-B14F-4D97-AF65-F5344CB8AC3E}">
        <p14:creationId xmlns:p14="http://schemas.microsoft.com/office/powerpoint/2010/main" val="21630687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28600" eaLnBrk="1" hangingPunct="1"/>
            <a:r>
              <a:rPr lang="en-US" altLang="en-US" dirty="0">
                <a:solidFill>
                  <a:srgbClr val="000000"/>
                </a:solidFill>
                <a:ea typeface="ＭＳ Ｐゴシック" panose="020B0600070205080204" pitchFamily="34" charset="-128"/>
                <a:cs typeface="Times New Roman" panose="02020603050405020304" pitchFamily="18" charset="0"/>
              </a:rPr>
              <a:t>LO 12-1: Explain the management planning and control cycle.</a:t>
            </a:r>
          </a:p>
          <a:p>
            <a:pPr indent="-228600" eaLnBrk="1" hangingPunct="1"/>
            <a:endParaRPr lang="en-US" altLang="en-US" dirty="0">
              <a:solidFill>
                <a:srgbClr val="000000"/>
              </a:solidFill>
              <a:ea typeface="ＭＳ Ｐゴシック" panose="020B0600070205080204" pitchFamily="34" charset="-128"/>
              <a:cs typeface="Times New Roman" panose="02020603050405020304" pitchFamily="18" charset="0"/>
            </a:endParaRPr>
          </a:p>
          <a:p>
            <a:pPr indent="-228600"/>
            <a:r>
              <a:rPr lang="en-US" altLang="en-US" dirty="0">
                <a:solidFill>
                  <a:srgbClr val="000000"/>
                </a:solidFill>
                <a:ea typeface="ＭＳ Ｐゴシック" panose="020B0600070205080204" pitchFamily="34" charset="-128"/>
                <a:cs typeface="Times New Roman" panose="02020603050405020304" pitchFamily="18" charset="0"/>
              </a:rPr>
              <a:t>Planning is a key part of the </a:t>
            </a:r>
            <a:r>
              <a:rPr lang="en-US" altLang="en-US" b="1" dirty="0">
                <a:solidFill>
                  <a:srgbClr val="000000"/>
                </a:solidFill>
                <a:ea typeface="ＭＳ Ｐゴシック" panose="020B0600070205080204" pitchFamily="34" charset="-128"/>
                <a:cs typeface="Times New Roman" panose="02020603050405020304" pitchFamily="18" charset="0"/>
              </a:rPr>
              <a:t>management</a:t>
            </a:r>
            <a:r>
              <a:rPr lang="en-US" altLang="en-US" dirty="0">
                <a:solidFill>
                  <a:srgbClr val="000000"/>
                </a:solidFill>
                <a:ea typeface="ＭＳ Ｐゴシック" panose="020B0600070205080204" pitchFamily="34" charset="-128"/>
                <a:cs typeface="Times New Roman" panose="02020603050405020304" pitchFamily="18" charset="0"/>
              </a:rPr>
              <a:t> </a:t>
            </a:r>
            <a:r>
              <a:rPr lang="en-US" altLang="en-US" b="1" dirty="0">
                <a:solidFill>
                  <a:srgbClr val="000000"/>
                </a:solidFill>
                <a:ea typeface="ＭＳ Ｐゴシック" panose="020B0600070205080204" pitchFamily="34" charset="-128"/>
                <a:cs typeface="Times New Roman" panose="02020603050405020304" pitchFamily="18" charset="0"/>
              </a:rPr>
              <a:t>process</a:t>
            </a:r>
            <a:r>
              <a:rPr lang="en-US" altLang="en-US" dirty="0">
                <a:solidFill>
                  <a:srgbClr val="000000"/>
                </a:solidFill>
                <a:ea typeface="ＭＳ Ｐゴシック" panose="020B0600070205080204" pitchFamily="34" charset="-128"/>
                <a:cs typeface="Times New Roman" panose="02020603050405020304" pitchFamily="18" charset="0"/>
              </a:rPr>
              <a:t>; and although there are many descriptions of that process, a generally acceptable definition would include reference to the process of planning, organizing, and controlling an entity</a:t>
            </a:r>
            <a:r>
              <a:rPr lang="ja-JP" altLang="en-US" dirty="0">
                <a:solidFill>
                  <a:srgbClr val="000000"/>
                </a:solidFill>
                <a:ea typeface="+mn-ea"/>
                <a:cs typeface="Times New Roman" panose="02020603050405020304" pitchFamily="18" charset="0"/>
              </a:rPr>
              <a:t>’</a:t>
            </a:r>
            <a:r>
              <a:rPr lang="en-US" altLang="ja-JP" dirty="0">
                <a:solidFill>
                  <a:srgbClr val="000000"/>
                </a:solidFill>
                <a:ea typeface="+mn-ea"/>
                <a:cs typeface="Times New Roman" panose="02020603050405020304" pitchFamily="18" charset="0"/>
              </a:rPr>
              <a:t>s activities so that the organization can achieve its desired outcomes. A general model of the process looks like the diagram shown on the screen. The model suggests that control is achieved through feedback. Actual results are compared to planned results; if a difference exists between the two, then either the plan or the actions, or perhaps both, are changed. Management decision making occurs in each phase of the planning and control cycle using information provided by the accounting information system in an effort to continuously improve organizational performance.</a:t>
            </a:r>
            <a:endParaRPr lang="en-US" altLang="en-US" dirty="0">
              <a:solidFill>
                <a:srgbClr val="000000"/>
              </a:solidFill>
              <a:ea typeface="ＭＳ Ｐゴシック" panose="020B0600070205080204" pitchFamily="34" charset="-128"/>
              <a:cs typeface="Times New Roman" panose="02020603050405020304" pitchFamily="18" charset="0"/>
            </a:endParaRPr>
          </a:p>
        </p:txBody>
      </p:sp>
    </p:spTree>
    <p:extLst>
      <p:ext uri="{BB962C8B-B14F-4D97-AF65-F5344CB8AC3E}">
        <p14:creationId xmlns:p14="http://schemas.microsoft.com/office/powerpoint/2010/main" val="118683796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solidFill>
                  <a:srgbClr val="000000"/>
                </a:solidFill>
                <a:ea typeface="ＭＳ Ｐゴシック" panose="020B0600070205080204" pitchFamily="34" charset="-128"/>
                <a:cs typeface="Times New Roman" panose="02020603050405020304" pitchFamily="18" charset="0"/>
              </a:rPr>
              <a:t>LO 12-12: Use operating leverage to evaluate cost structures.</a:t>
            </a:r>
          </a:p>
          <a:p>
            <a:endParaRPr lang="en-US" altLang="en-US" dirty="0">
              <a:solidFill>
                <a:srgbClr val="000000"/>
              </a:solidFill>
              <a:ea typeface="ＭＳ Ｐゴシック" panose="020B0600070205080204" pitchFamily="34" charset="-128"/>
              <a:cs typeface="Times New Roman" panose="02020603050405020304" pitchFamily="18" charset="0"/>
            </a:endParaRPr>
          </a:p>
          <a:p>
            <a:r>
              <a:rPr lang="en-US" altLang="en-US" dirty="0">
                <a:solidFill>
                  <a:srgbClr val="000000"/>
                </a:solidFill>
                <a:ea typeface="ＭＳ Ｐゴシック" panose="020B0600070205080204" pitchFamily="34" charset="-128"/>
                <a:cs typeface="Times New Roman" panose="02020603050405020304" pitchFamily="18" charset="0"/>
              </a:rPr>
              <a:t>When an entity</a:t>
            </a:r>
            <a:r>
              <a:rPr lang="ja-JP" altLang="en-US" dirty="0">
                <a:solidFill>
                  <a:srgbClr val="000000"/>
                </a:solidFill>
                <a:ea typeface="+mn-ea"/>
                <a:cs typeface="Times New Roman" panose="02020603050405020304" pitchFamily="18" charset="0"/>
              </a:rPr>
              <a:t>’</a:t>
            </a:r>
            <a:r>
              <a:rPr lang="en-US" altLang="ja-JP" dirty="0">
                <a:solidFill>
                  <a:srgbClr val="000000"/>
                </a:solidFill>
                <a:ea typeface="+mn-ea"/>
                <a:cs typeface="Times New Roman" panose="02020603050405020304" pitchFamily="18" charset="0"/>
              </a:rPr>
              <a:t>s revenues change because the volume of activity changes, variable expenses and contribution margin will change proportionately. But the presence of fixed expenses, which do not change as the volume of activity changes, means that operating income will change proportionately more than the change in revenues. This magnification of the effect on operating income resulting from a change in revenue is called </a:t>
            </a:r>
            <a:r>
              <a:rPr lang="ja-JP" altLang="en-US" dirty="0">
                <a:solidFill>
                  <a:srgbClr val="000000"/>
                </a:solidFill>
                <a:ea typeface="+mn-ea"/>
                <a:cs typeface="Times New Roman" panose="02020603050405020304" pitchFamily="18" charset="0"/>
              </a:rPr>
              <a:t>“</a:t>
            </a:r>
            <a:r>
              <a:rPr lang="en-US" altLang="ja-JP" dirty="0">
                <a:solidFill>
                  <a:srgbClr val="000000"/>
                </a:solidFill>
                <a:ea typeface="+mn-ea"/>
                <a:cs typeface="Times New Roman" panose="02020603050405020304" pitchFamily="18" charset="0"/>
              </a:rPr>
              <a:t>operating leverage.</a:t>
            </a:r>
            <a:r>
              <a:rPr lang="ja-JP" altLang="en-US" dirty="0">
                <a:solidFill>
                  <a:srgbClr val="000000"/>
                </a:solidFill>
                <a:ea typeface="+mn-ea"/>
                <a:cs typeface="Times New Roman" panose="02020603050405020304" pitchFamily="18" charset="0"/>
              </a:rPr>
              <a:t>”</a:t>
            </a:r>
            <a:endParaRPr lang="en-US" altLang="ja-JP" dirty="0">
              <a:solidFill>
                <a:srgbClr val="000000"/>
              </a:solidFill>
              <a:ea typeface="+mn-ea"/>
              <a:cs typeface="Times New Roman" panose="02020603050405020304" pitchFamily="18" charset="0"/>
            </a:endParaRPr>
          </a:p>
        </p:txBody>
      </p:sp>
    </p:spTree>
    <p:extLst>
      <p:ext uri="{BB962C8B-B14F-4D97-AF65-F5344CB8AC3E}">
        <p14:creationId xmlns:p14="http://schemas.microsoft.com/office/powerpoint/2010/main" val="108371675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28600" eaLnBrk="1" hangingPunct="1">
              <a:defRPr/>
            </a:pPr>
            <a:r>
              <a:rPr lang="en-US" dirty="0">
                <a:solidFill>
                  <a:srgbClr val="000000"/>
                </a:solidFill>
                <a:ea typeface="ＭＳ Ｐゴシック" pitchFamily="34" charset="-128"/>
                <a:cs typeface="Times New Roman" pitchFamily="18" charset="0"/>
              </a:rPr>
              <a:t>Operating leverage is a measure of how sensitive net income is to percentage changes in sales. With high leverage, a small percentage increase in revenue can produce a much larger percentage increase in income.</a:t>
            </a:r>
          </a:p>
        </p:txBody>
      </p:sp>
    </p:spTree>
    <p:extLst>
      <p:ext uri="{BB962C8B-B14F-4D97-AF65-F5344CB8AC3E}">
        <p14:creationId xmlns:p14="http://schemas.microsoft.com/office/powerpoint/2010/main" val="101526905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28600" eaLnBrk="1" hangingPunct="1">
              <a:defRPr/>
            </a:pPr>
            <a:endParaRPr lang="en-US" dirty="0">
              <a:solidFill>
                <a:srgbClr val="000000"/>
              </a:solidFill>
              <a:ea typeface="ＭＳ Ｐゴシック" pitchFamily="34" charset="-128"/>
              <a:cs typeface="Times New Roman" pitchFamily="18" charset="0"/>
            </a:endParaRPr>
          </a:p>
        </p:txBody>
      </p:sp>
    </p:spTree>
    <p:extLst>
      <p:ext uri="{BB962C8B-B14F-4D97-AF65-F5344CB8AC3E}">
        <p14:creationId xmlns:p14="http://schemas.microsoft.com/office/powerpoint/2010/main" val="213339505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eaLnBrk="1" hangingPunct="1">
              <a:defRPr/>
            </a:pPr>
            <a:r>
              <a:rPr lang="en-US" dirty="0">
                <a:ea typeface="ＭＳ Ｐゴシック" pitchFamily="34" charset="-128"/>
              </a:rPr>
              <a:t>Contribution margin models for Company A and Company B firm are presented here.</a:t>
            </a:r>
          </a:p>
        </p:txBody>
      </p:sp>
    </p:spTree>
    <p:extLst>
      <p:ext uri="{BB962C8B-B14F-4D97-AF65-F5344CB8AC3E}">
        <p14:creationId xmlns:p14="http://schemas.microsoft.com/office/powerpoint/2010/main" val="295146471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kumimoji="1" lang="en-US" sz="1200" b="0" i="0" u="none" strike="noStrike" kern="1200" baseline="0" dirty="0">
                <a:solidFill>
                  <a:schemeClr val="tx1"/>
                </a:solidFill>
                <a:latin typeface="Times New Roman" pitchFamily="18" charset="0"/>
                <a:ea typeface="ＭＳ Ｐゴシック" charset="-128"/>
                <a:cs typeface="ＭＳ Ｐゴシック" charset="-128"/>
              </a:rPr>
              <a:t>Note that Company B’s operating income increased at a much higher rate, and to a considerably higher amount, than Company A’s operating income. Operating leverage resulted in the operating income of each firm increasing proportionately more than the change in volume of activity. With an increase in volume, the greater contribution margin per unit and contribution margin ratio of Company B’s product resulted in a greater increase in its operating income than experienced by Company A. </a:t>
            </a:r>
          </a:p>
        </p:txBody>
      </p:sp>
    </p:spTree>
    <p:extLst>
      <p:ext uri="{BB962C8B-B14F-4D97-AF65-F5344CB8AC3E}">
        <p14:creationId xmlns:p14="http://schemas.microsoft.com/office/powerpoint/2010/main" val="192639551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 typeface="Arial" panose="020B0604020202020204" pitchFamily="34" charset="0"/>
              <a:buNone/>
              <a:defRPr/>
            </a:pPr>
            <a:r>
              <a:rPr lang="en-US" dirty="0">
                <a:ea typeface="ＭＳ Ｐゴシック" pitchFamily="34" charset="-128"/>
              </a:rPr>
              <a:t>Note that Company B’s operating income decreased at a much higher rate, and to a considerably lower amount, than Company A’s operating income. Operating leverage resulted in the operating income of each firm decreasing proportionately more than the change in volume of activity. With a decrease in volume, the greater contribution margin per unit and contribution margin ratio of Company B’s product resulted in a greater reduction of its operating income than experienced by Company A.</a:t>
            </a:r>
          </a:p>
        </p:txBody>
      </p:sp>
    </p:spTree>
    <p:extLst>
      <p:ext uri="{BB962C8B-B14F-4D97-AF65-F5344CB8AC3E}">
        <p14:creationId xmlns:p14="http://schemas.microsoft.com/office/powerpoint/2010/main" val="319042883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a:extLst>
              <a:ext uri="{FF2B5EF4-FFF2-40B4-BE49-F238E27FC236}">
                <a16:creationId xmlns:a16="http://schemas.microsoft.com/office/drawing/2014/main" id="{B9FAEF0E-DE58-4D7A-8F40-40CEC1EFE5F1}"/>
              </a:ext>
            </a:extLst>
          </p:cNvPr>
          <p:cNvSpPr>
            <a:spLocks noGrp="1" noRot="1" noChangeAspect="1" noChangeArrowheads="1" noTextEdit="1"/>
          </p:cNvSpPr>
          <p:nvPr>
            <p:ph type="sldImg"/>
          </p:nvPr>
        </p:nvSpPr>
        <p:spPr>
          <a:ln/>
        </p:spPr>
      </p:sp>
      <p:sp>
        <p:nvSpPr>
          <p:cNvPr id="93187" name="Rectangle 3">
            <a:extLst>
              <a:ext uri="{FF2B5EF4-FFF2-40B4-BE49-F238E27FC236}">
                <a16:creationId xmlns:a16="http://schemas.microsoft.com/office/drawing/2014/main" id="{0F2D8DF2-4BC1-40C6-9625-D4FFD58792B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End of Chapter 12</a:t>
            </a:r>
          </a:p>
        </p:txBody>
      </p:sp>
    </p:spTree>
    <p:extLst>
      <p:ext uri="{BB962C8B-B14F-4D97-AF65-F5344CB8AC3E}">
        <p14:creationId xmlns:p14="http://schemas.microsoft.com/office/powerpoint/2010/main" val="144804169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52741416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97501124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19038212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eaLnBrk="1" hangingPunct="1">
              <a:defRPr/>
            </a:pPr>
            <a:r>
              <a:rPr lang="en-US" dirty="0">
                <a:solidFill>
                  <a:srgbClr val="000000"/>
                </a:solidFill>
                <a:ea typeface="ＭＳ Ｐゴシック" pitchFamily="34" charset="-128"/>
                <a:cs typeface="Times New Roman" pitchFamily="18" charset="0"/>
              </a:rPr>
              <a:t>LO 12-2: Identify the major differences between financial accounting and managerial accounting.</a:t>
            </a:r>
          </a:p>
          <a:p>
            <a:pPr marL="228600" indent="-228600" eaLnBrk="1" hangingPunct="1">
              <a:defRPr/>
            </a:pPr>
            <a:endParaRPr lang="en-US" dirty="0">
              <a:solidFill>
                <a:srgbClr val="000000"/>
              </a:solidFill>
              <a:ea typeface="ＭＳ Ｐゴシック" pitchFamily="34" charset="-128"/>
              <a:cs typeface="Times New Roman" pitchFamily="18" charset="0"/>
            </a:endParaRPr>
          </a:p>
          <a:p>
            <a:pPr indent="-228600" eaLnBrk="1" hangingPunct="1">
              <a:defRPr/>
            </a:pPr>
            <a:r>
              <a:rPr lang="en-US" dirty="0">
                <a:solidFill>
                  <a:srgbClr val="000000"/>
                </a:solidFill>
                <a:ea typeface="ＭＳ Ｐゴシック" pitchFamily="34" charset="-128"/>
                <a:cs typeface="Times New Roman" pitchFamily="18" charset="0"/>
              </a:rPr>
              <a:t>Managerial accounting supports the internal future-oriented planning decisions made by management. Financial accounting has more of a scorekeeping, historical orientation that provides information to owners and others outside the organization.</a:t>
            </a:r>
          </a:p>
        </p:txBody>
      </p:sp>
    </p:spTree>
    <p:extLst>
      <p:ext uri="{BB962C8B-B14F-4D97-AF65-F5344CB8AC3E}">
        <p14:creationId xmlns:p14="http://schemas.microsoft.com/office/powerpoint/2010/main" val="73027345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146027698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29516376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306017573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71128559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31291875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322730115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28143193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425265382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4281952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28600" eaLnBrk="1" hangingPunct="1"/>
            <a:r>
              <a:rPr lang="en-US" altLang="en-US" dirty="0">
                <a:ea typeface="ＭＳ Ｐゴシック" panose="020B0600070205080204" pitchFamily="34" charset="-128"/>
              </a:rPr>
              <a:t>Managerial accounting is used internally by managers. It concentrates on the present and the future for planning and control. Its breadth of concern is micro, covering individual units of the organization. Control reports are issued frequently and promptly in managerial accounting. In this form of accounting, reasonable accurate and relevant data are required, and no reporting standards are imposed.  </a:t>
            </a:r>
          </a:p>
          <a:p>
            <a:pPr indent="-228600" eaLnBrk="1" hangingPunct="1"/>
            <a:endParaRPr lang="en-US" altLang="en-US" dirty="0">
              <a:ea typeface="ＭＳ Ｐゴシック" panose="020B0600070205080204" pitchFamily="34" charset="-128"/>
            </a:endParaRPr>
          </a:p>
          <a:p>
            <a:pPr indent="-228600" eaLnBrk="1" hangingPunct="1"/>
            <a:r>
              <a:rPr lang="en-US" altLang="en-US" dirty="0">
                <a:ea typeface="ＭＳ Ｐゴシック" panose="020B0600070205080204" pitchFamily="34" charset="-128"/>
              </a:rPr>
              <a:t>Financial accounting's service perspective is external in nature. It concentrates on historical data. Its breadth of concern is macro, covering the entire organization. Financial accounting is reported monthly, a week or more after month-end. In this form of accounting, reliability is very important, and high accuracy of data is desired. The reporting standards for financial accounting are established by GAAP and the FASB.</a:t>
            </a:r>
          </a:p>
        </p:txBody>
      </p:sp>
    </p:spTree>
    <p:extLst>
      <p:ext uri="{BB962C8B-B14F-4D97-AF65-F5344CB8AC3E}">
        <p14:creationId xmlns:p14="http://schemas.microsoft.com/office/powerpoint/2010/main" val="2143785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28600" eaLnBrk="1" hangingPunct="1">
              <a:defRPr/>
            </a:pPr>
            <a:r>
              <a:rPr lang="en-US" dirty="0">
                <a:solidFill>
                  <a:srgbClr val="000000"/>
                </a:solidFill>
                <a:ea typeface="ＭＳ Ｐゴシック" pitchFamily="34" charset="-128"/>
                <a:cs typeface="Times New Roman" pitchFamily="18" charset="0"/>
              </a:rPr>
              <a:t>LO 12-3: Describe the difference between variable and fixed cost behavior patterns and the simplifying assumptions made in this classification method.</a:t>
            </a:r>
          </a:p>
          <a:p>
            <a:pPr indent="-228600" eaLnBrk="1" hangingPunct="1">
              <a:defRPr/>
            </a:pPr>
            <a:endParaRPr lang="en-US" dirty="0">
              <a:solidFill>
                <a:srgbClr val="000000"/>
              </a:solidFill>
              <a:ea typeface="ＭＳ Ｐゴシック" pitchFamily="34" charset="-128"/>
              <a:cs typeface="Times New Roman" pitchFamily="18" charset="0"/>
            </a:endParaRPr>
          </a:p>
          <a:p>
            <a:pPr indent="-228600" eaLnBrk="1" hangingPunct="1">
              <a:defRPr/>
            </a:pPr>
            <a:r>
              <a:rPr lang="en-US" dirty="0">
                <a:solidFill>
                  <a:srgbClr val="000000"/>
                </a:solidFill>
                <a:ea typeface="ＭＳ Ｐゴシック" pitchFamily="34" charset="-128"/>
                <a:cs typeface="Times New Roman" pitchFamily="18" charset="0"/>
              </a:rPr>
              <a:t>Costs will react to changes in the level of business activity. Total variable costs change when the volume of activity changes. Total fixed costs remain unchanged when the volume of activity changes.</a:t>
            </a:r>
          </a:p>
        </p:txBody>
      </p:sp>
    </p:spTree>
    <p:extLst>
      <p:ext uri="{BB962C8B-B14F-4D97-AF65-F5344CB8AC3E}">
        <p14:creationId xmlns:p14="http://schemas.microsoft.com/office/powerpoint/2010/main" val="17235951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solidFill>
                  <a:srgbClr val="000000"/>
                </a:solidFill>
                <a:ea typeface="ＭＳ Ｐゴシック" panose="020B0600070205080204" pitchFamily="34" charset="-128"/>
                <a:cs typeface="Times New Roman" panose="02020603050405020304" pitchFamily="18" charset="0"/>
              </a:rPr>
              <a:t>The fixed or variable label refers to the behavior of </a:t>
            </a:r>
            <a:r>
              <a:rPr lang="en-US" altLang="en-US" i="1" dirty="0">
                <a:solidFill>
                  <a:srgbClr val="000000"/>
                </a:solidFill>
                <a:ea typeface="ＭＳ Ｐゴシック" panose="020B0600070205080204" pitchFamily="34" charset="-128"/>
                <a:cs typeface="Times New Roman" panose="02020603050405020304" pitchFamily="18" charset="0"/>
              </a:rPr>
              <a:t>total </a:t>
            </a:r>
            <a:r>
              <a:rPr lang="en-US" altLang="en-US" dirty="0">
                <a:solidFill>
                  <a:srgbClr val="000000"/>
                </a:solidFill>
                <a:ea typeface="ＭＳ Ｐゴシック" panose="020B0600070205080204" pitchFamily="34" charset="-128"/>
                <a:cs typeface="Times New Roman" panose="02020603050405020304" pitchFamily="18" charset="0"/>
              </a:rPr>
              <a:t>cost relative to a change in activity. When referring to the behavior of unit costs, however, the labels may be confusing because variable costs are constant if expressed on a per unit basis, but fixed costs per unit will change as the level of activity changes. Thus, it is necessary to understand the behavior pattern on both a total cost basis and a per unit basis as illustrated. Variable costs change in total as activity changes but are constant on a per unit basis. Fixed costs do not change in total as activity changes but will vary if expressed on a per unit of activity basis.</a:t>
            </a:r>
          </a:p>
        </p:txBody>
      </p:sp>
    </p:spTree>
    <p:extLst>
      <p:ext uri="{BB962C8B-B14F-4D97-AF65-F5344CB8AC3E}">
        <p14:creationId xmlns:p14="http://schemas.microsoft.com/office/powerpoint/2010/main" val="14309676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28600" eaLnBrk="1" hangingPunct="1"/>
            <a:r>
              <a:rPr lang="en-US" altLang="en-US" dirty="0">
                <a:ea typeface="ＭＳ Ｐゴシック" panose="020B0600070205080204" pitchFamily="34" charset="-128"/>
              </a:rPr>
              <a:t>Some costs are partly fixed and partly variable. Sometimes costs with this mixed behavior pattern are called </a:t>
            </a:r>
            <a:r>
              <a:rPr lang="en-US" altLang="en-US" b="1" dirty="0">
                <a:ea typeface="ＭＳ Ｐゴシック" panose="020B0600070205080204" pitchFamily="34" charset="-128"/>
              </a:rPr>
              <a:t>semivariable costs. </a:t>
            </a:r>
            <a:r>
              <a:rPr lang="en-US" altLang="en-US" dirty="0">
                <a:ea typeface="ＭＳ Ｐゴシック" panose="020B0600070205080204" pitchFamily="34" charset="-128"/>
              </a:rPr>
              <a:t>Analytical techniques can break this type of cost into its fixed and variable components. As you can see, we have broken-down total costs into its fixed and variable elements</a:t>
            </a:r>
            <a:r>
              <a:rPr kumimoji="1" lang="en-US" sz="1200" kern="1200" dirty="0">
                <a:solidFill>
                  <a:schemeClr val="dk1"/>
                </a:solidFill>
                <a:latin typeface="Times New Roman" pitchFamily="18" charset="0"/>
                <a:ea typeface="ＭＳ Ｐゴシック" charset="-128"/>
                <a:cs typeface="ＭＳ Ｐゴシック" charset="-128"/>
              </a:rPr>
              <a:t>, and a </a:t>
            </a:r>
            <a:r>
              <a:rPr kumimoji="1" lang="en-US" sz="1200" b="1" kern="1200" dirty="0">
                <a:solidFill>
                  <a:schemeClr val="dk1"/>
                </a:solidFill>
                <a:latin typeface="Times New Roman" pitchFamily="18" charset="0"/>
                <a:ea typeface="ＭＳ Ｐゴシック" charset="-128"/>
                <a:cs typeface="ＭＳ Ｐゴシック" charset="-128"/>
              </a:rPr>
              <a:t>cost formula </a:t>
            </a:r>
            <a:r>
              <a:rPr kumimoji="1" lang="en-US" sz="1200" kern="1200" dirty="0">
                <a:solidFill>
                  <a:schemeClr val="dk1"/>
                </a:solidFill>
                <a:latin typeface="Times New Roman" pitchFamily="18" charset="0"/>
                <a:ea typeface="ＭＳ Ｐゴシック" charset="-128"/>
                <a:cs typeface="ＭＳ Ｐゴシック" charset="-128"/>
              </a:rPr>
              <a:t>can be developed</a:t>
            </a:r>
            <a:r>
              <a:rPr lang="en-US" altLang="en-US" dirty="0">
                <a:ea typeface="ＭＳ Ｐゴシック" panose="020B0600070205080204" pitchFamily="34" charset="-128"/>
              </a:rPr>
              <a:t>. Assume that it has been determined that the fixed cost for utilities is $350 per month and that the variable rate for utilities is 30 cents per machine hour. Calculate total estimated utilities cost for a month in which 6,000 machine hours were planned. Under these circumstances, we would expect total cost to be $2,150.</a:t>
            </a:r>
          </a:p>
        </p:txBody>
      </p:sp>
    </p:spTree>
    <p:extLst>
      <p:ext uri="{BB962C8B-B14F-4D97-AF65-F5344CB8AC3E}">
        <p14:creationId xmlns:p14="http://schemas.microsoft.com/office/powerpoint/2010/main" val="2084894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5478888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752600" y="4572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0D39C72E-1A2A-4114-B17C-D92A64983D0F}"/>
              </a:ext>
            </a:extLst>
          </p:cNvPr>
          <p:cNvSpPr>
            <a:spLocks noGrp="1" noChangeArrowheads="1"/>
          </p:cNvSpPr>
          <p:nvPr>
            <p:ph type="ftr" sz="quarter" idx="10"/>
          </p:nvPr>
        </p:nvSpPr>
        <p:spPr>
          <a:xfrm>
            <a:off x="304800" y="62484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18247644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447800" y="18288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71C0ACA5-4EFB-4B4C-843C-0BC103CC5F10}"/>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25866085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053306"/>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864419655"/>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579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4">
            <a:extLst>
              <a:ext uri="{FF2B5EF4-FFF2-40B4-BE49-F238E27FC236}">
                <a16:creationId xmlns:a16="http://schemas.microsoft.com/office/drawing/2014/main" id="{AC18E166-59F2-48B3-91BB-8E6479C7DDB3}"/>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22859865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4348358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6">
            <a:extLst>
              <a:ext uri="{FF2B5EF4-FFF2-40B4-BE49-F238E27FC236}">
                <a16:creationId xmlns:a16="http://schemas.microsoft.com/office/drawing/2014/main" id="{B1AD75DE-0961-485A-83A7-F9F058D5F3CA}"/>
              </a:ext>
            </a:extLst>
          </p:cNvPr>
          <p:cNvSpPr>
            <a:spLocks noGrp="1" noChangeArrowheads="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Tree>
    <p:extLst>
      <p:ext uri="{BB962C8B-B14F-4D97-AF65-F5344CB8AC3E}">
        <p14:creationId xmlns:p14="http://schemas.microsoft.com/office/powerpoint/2010/main" val="24015592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9629804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9856260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49429193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31863" y="1219200"/>
            <a:ext cx="7678737"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383213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869950"/>
          </a:xfrm>
        </p:spPr>
        <p:txBody>
          <a:bodyPr/>
          <a:lstStyle>
            <a:lvl1pPr>
              <a:defRPr b="1"/>
            </a:lvl1pPr>
          </a:lstStyle>
          <a:p>
            <a:r>
              <a:rPr lang="en-US"/>
              <a:t>Click to edit Master title style</a:t>
            </a:r>
          </a:p>
        </p:txBody>
      </p:sp>
      <p:sp>
        <p:nvSpPr>
          <p:cNvPr id="3" name="Content Placeholder 2"/>
          <p:cNvSpPr>
            <a:spLocks noGrp="1"/>
          </p:cNvSpPr>
          <p:nvPr>
            <p:ph idx="1"/>
          </p:nvPr>
        </p:nvSpPr>
        <p:spPr>
          <a:xfrm>
            <a:off x="457200" y="1481137"/>
            <a:ext cx="8229600" cy="42624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D1227FC-EDD2-4125-8290-E8DDC2EA93E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048118C2-7D32-4A25-90C2-A4745B34F86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94BF5385-57F2-410E-B4FF-BBF12122957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4251A4B8-FD43-419E-BD33-2BECB9429ED2}" type="slidenum">
              <a:rPr lang="en-US" altLang="en-US"/>
              <a:pPr>
                <a:defRPr/>
              </a:pPr>
              <a:t>‹#›</a:t>
            </a:fld>
            <a:endParaRPr lang="en-US" altLang="en-US" dirty="0"/>
          </a:p>
        </p:txBody>
      </p:sp>
    </p:spTree>
    <p:extLst>
      <p:ext uri="{BB962C8B-B14F-4D97-AF65-F5344CB8AC3E}">
        <p14:creationId xmlns:p14="http://schemas.microsoft.com/office/powerpoint/2010/main" val="479514534"/>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960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9037199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285750" y="503238"/>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010714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1757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6916332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98928119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20780"/>
            <a:ext cx="8229600" cy="92545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85232028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4572" y="914399"/>
            <a:ext cx="8229600" cy="762001"/>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34706370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49835"/>
            <a:ext cx="8229600" cy="79796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952221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asic 1">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72966" y="685800"/>
            <a:ext cx="8229600" cy="1050132"/>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2057399"/>
            <a:ext cx="7886700" cy="4119563"/>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69493777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88731" y="673484"/>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3355054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09600"/>
            <a:ext cx="8229600" cy="8080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5816066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4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869950"/>
          </a:xfrm>
        </p:spPr>
        <p:txBody>
          <a:bodyPr/>
          <a:lstStyle>
            <a:lvl1pPr>
              <a:defRPr b="1"/>
            </a:lvl1pPr>
          </a:lstStyle>
          <a:p>
            <a:r>
              <a:rPr lang="en-US"/>
              <a:t>Click to edit Master title style</a:t>
            </a:r>
          </a:p>
        </p:txBody>
      </p:sp>
      <p:sp>
        <p:nvSpPr>
          <p:cNvPr id="3" name="Content Placeholder 2"/>
          <p:cNvSpPr>
            <a:spLocks noGrp="1"/>
          </p:cNvSpPr>
          <p:nvPr>
            <p:ph idx="1"/>
          </p:nvPr>
        </p:nvSpPr>
        <p:spPr>
          <a:xfrm>
            <a:off x="457200" y="1481137"/>
            <a:ext cx="8229600" cy="8048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BD1227FC-EDD2-4125-8290-E8DDC2EA93E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048118C2-7D32-4A25-90C2-A4745B34F86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94BF5385-57F2-410E-B4FF-BBF12122957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4251A4B8-FD43-419E-BD33-2BECB9429ED2}" type="slidenum">
              <a:rPr lang="en-US" altLang="en-US"/>
              <a:pPr>
                <a:defRPr/>
              </a:pPr>
              <a:t>‹#›</a:t>
            </a:fld>
            <a:endParaRPr lang="en-US" altLang="en-US" dirty="0"/>
          </a:p>
        </p:txBody>
      </p:sp>
      <p:sp>
        <p:nvSpPr>
          <p:cNvPr id="7" name="Content Placeholder 2"/>
          <p:cNvSpPr>
            <a:spLocks noGrp="1"/>
          </p:cNvSpPr>
          <p:nvPr>
            <p:ph idx="13"/>
          </p:nvPr>
        </p:nvSpPr>
        <p:spPr>
          <a:xfrm>
            <a:off x="457200" y="24717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457200" y="3352800"/>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5"/>
          </p:nvPr>
        </p:nvSpPr>
        <p:spPr>
          <a:xfrm>
            <a:off x="457200" y="43767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idx="16"/>
          </p:nvPr>
        </p:nvSpPr>
        <p:spPr>
          <a:xfrm>
            <a:off x="457200" y="52911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idx="17"/>
          </p:nvPr>
        </p:nvSpPr>
        <p:spPr>
          <a:xfrm>
            <a:off x="457200" y="6172200"/>
            <a:ext cx="8229600" cy="8048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idx="18"/>
          </p:nvPr>
        </p:nvSpPr>
        <p:spPr>
          <a:xfrm>
            <a:off x="457200" y="5748337"/>
            <a:ext cx="8229600" cy="8048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929993053"/>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28297"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6699952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4669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27671447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1945" y="685800"/>
            <a:ext cx="8229600" cy="914400"/>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67352304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40A2BBB-4C3B-4844-B504-B7F14C80E103}"/>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3">
            <a:extLst>
              <a:ext uri="{FF2B5EF4-FFF2-40B4-BE49-F238E27FC236}">
                <a16:creationId xmlns:a16="http://schemas.microsoft.com/office/drawing/2014/main" id="{49F31144-0914-4E1F-AA9D-3372C51466B6}"/>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4">
            <a:extLst>
              <a:ext uri="{FF2B5EF4-FFF2-40B4-BE49-F238E27FC236}">
                <a16:creationId xmlns:a16="http://schemas.microsoft.com/office/drawing/2014/main" id="{0563D92F-8E15-42FA-8FF5-DC76CDA8B37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C4116F6A-6E2B-4958-9331-C8D7D01C941C}" type="slidenum">
              <a:rPr lang="en-US" altLang="en-US"/>
              <a:pPr>
                <a:defRPr/>
              </a:pPr>
              <a:t>‹#›</a:t>
            </a:fld>
            <a:endParaRPr lang="en-US" altLang="en-US" dirty="0"/>
          </a:p>
        </p:txBody>
      </p:sp>
    </p:spTree>
    <p:extLst>
      <p:ext uri="{BB962C8B-B14F-4D97-AF65-F5344CB8AC3E}">
        <p14:creationId xmlns:p14="http://schemas.microsoft.com/office/powerpoint/2010/main" val="74769543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05015"/>
            <a:ext cx="8229600" cy="97138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7243995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8842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37501873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2773947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sp>
        <p:nvSpPr>
          <p:cNvPr id="3" name="AutoShape 47">
            <a:extLst>
              <a:ext uri="{FF2B5EF4-FFF2-40B4-BE49-F238E27FC236}">
                <a16:creationId xmlns:a16="http://schemas.microsoft.com/office/drawing/2014/main" id="{71E10375-3907-4466-B2CD-4CE2AA44F97A}"/>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4" name="Rectangle 49">
            <a:extLst>
              <a:ext uri="{FF2B5EF4-FFF2-40B4-BE49-F238E27FC236}">
                <a16:creationId xmlns:a16="http://schemas.microsoft.com/office/drawing/2014/main" id="{9B7EFEDD-6657-45DD-A427-3BBE0091F394}"/>
              </a:ext>
            </a:extLst>
          </p:cNvPr>
          <p:cNvSpPr>
            <a:spLocks noChangeArrowheads="1"/>
          </p:cNvSpPr>
          <p:nvPr userDrawn="1"/>
        </p:nvSpPr>
        <p:spPr bwMode="auto">
          <a:xfrm>
            <a:off x="0" y="0"/>
            <a:ext cx="9144000" cy="2438400"/>
          </a:xfrm>
          <a:prstGeom prst="rect">
            <a:avLst/>
          </a:prstGeom>
          <a:noFill/>
          <a:ln>
            <a:noFill/>
          </a:ln>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5" name="Rectangle 51">
            <a:extLst>
              <a:ext uri="{FF2B5EF4-FFF2-40B4-BE49-F238E27FC236}">
                <a16:creationId xmlns:a16="http://schemas.microsoft.com/office/drawing/2014/main" id="{87A711AB-47FC-4575-931C-676E19CB42F4}"/>
              </a:ext>
            </a:extLst>
          </p:cNvPr>
          <p:cNvSpPr>
            <a:spLocks noChangeArrowheads="1"/>
          </p:cNvSpPr>
          <p:nvPr userDrawn="1"/>
        </p:nvSpPr>
        <p:spPr bwMode="auto">
          <a:xfrm>
            <a:off x="187325" y="-14288"/>
            <a:ext cx="98425" cy="6858001"/>
          </a:xfrm>
          <a:prstGeom prst="rect">
            <a:avLst/>
          </a:prstGeom>
          <a:solidFill>
            <a:schemeClr val="accent1">
              <a:lumMod val="60000"/>
              <a:lumOff val="40000"/>
            </a:schemeClr>
          </a:solidFill>
          <a:ln>
            <a:noFill/>
          </a:ln>
        </p:spPr>
        <p:txBody>
          <a:bodyPr wrap="none" anchor="ct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defRPr/>
            </a:pPr>
            <a:endParaRPr lang="en-US" altLang="en-US" dirty="0"/>
          </a:p>
        </p:txBody>
      </p:sp>
      <p:grpSp>
        <p:nvGrpSpPr>
          <p:cNvPr id="6" name="Group 57">
            <a:extLst>
              <a:ext uri="{FF2B5EF4-FFF2-40B4-BE49-F238E27FC236}">
                <a16:creationId xmlns:a16="http://schemas.microsoft.com/office/drawing/2014/main" id="{5886DDD5-3C7C-49F4-9BC6-7400D76DB91C}"/>
              </a:ext>
            </a:extLst>
          </p:cNvPr>
          <p:cNvGrpSpPr>
            <a:grpSpLocks/>
          </p:cNvGrpSpPr>
          <p:nvPr userDrawn="1"/>
        </p:nvGrpSpPr>
        <p:grpSpPr bwMode="auto">
          <a:xfrm>
            <a:off x="-685800" y="6577013"/>
            <a:ext cx="9829800" cy="280987"/>
            <a:chOff x="-432" y="4143"/>
            <a:chExt cx="6192" cy="177"/>
          </a:xfrm>
        </p:grpSpPr>
        <p:grpSp>
          <p:nvGrpSpPr>
            <p:cNvPr id="7" name="Group 52">
              <a:extLst>
                <a:ext uri="{FF2B5EF4-FFF2-40B4-BE49-F238E27FC236}">
                  <a16:creationId xmlns:a16="http://schemas.microsoft.com/office/drawing/2014/main" id="{660C58D9-6F78-4325-95EA-4F927AE256AE}"/>
                </a:ext>
              </a:extLst>
            </p:cNvPr>
            <p:cNvGrpSpPr>
              <a:grpSpLocks/>
            </p:cNvGrpSpPr>
            <p:nvPr userDrawn="1"/>
          </p:nvGrpSpPr>
          <p:grpSpPr bwMode="auto">
            <a:xfrm>
              <a:off x="-432" y="4143"/>
              <a:ext cx="6192" cy="177"/>
              <a:chOff x="-432" y="4143"/>
              <a:chExt cx="6192" cy="177"/>
            </a:xfrm>
          </p:grpSpPr>
          <p:sp>
            <p:nvSpPr>
              <p:cNvPr id="9" name="Rectangle 53">
                <a:extLst>
                  <a:ext uri="{FF2B5EF4-FFF2-40B4-BE49-F238E27FC236}">
                    <a16:creationId xmlns:a16="http://schemas.microsoft.com/office/drawing/2014/main" id="{E9902FDA-C411-46B2-AA73-A20F63D6ECF8}"/>
                  </a:ext>
                </a:extLst>
              </p:cNvPr>
              <p:cNvSpPr>
                <a:spLocks noChangeArrowheads="1"/>
              </p:cNvSpPr>
              <p:nvPr/>
            </p:nvSpPr>
            <p:spPr bwMode="auto">
              <a:xfrm>
                <a:off x="-432" y="4143"/>
                <a:ext cx="1224" cy="172"/>
              </a:xfrm>
              <a:prstGeom prst="rect">
                <a:avLst/>
              </a:prstGeom>
              <a:noFill/>
              <a:ln>
                <a:noFill/>
              </a:ln>
              <a:extLst/>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
            <p:nvSpPr>
              <p:cNvPr id="10" name="Text Box 54">
                <a:extLst>
                  <a:ext uri="{FF2B5EF4-FFF2-40B4-BE49-F238E27FC236}">
                    <a16:creationId xmlns:a16="http://schemas.microsoft.com/office/drawing/2014/main" id="{10105C5C-C8DA-4179-B9CF-9CD02ECA05D1}"/>
                  </a:ext>
                </a:extLst>
              </p:cNvPr>
              <p:cNvSpPr txBox="1">
                <a:spLocks noChangeArrowheads="1"/>
              </p:cNvSpPr>
              <p:nvPr/>
            </p:nvSpPr>
            <p:spPr bwMode="auto">
              <a:xfrm>
                <a:off x="2398" y="4170"/>
                <a:ext cx="3362" cy="150"/>
              </a:xfrm>
              <a:prstGeom prst="rect">
                <a:avLst/>
              </a:prstGeom>
              <a:noFill/>
              <a:ln>
                <a:noFill/>
              </a:ln>
              <a:extLst/>
            </p:spPr>
            <p:txBody>
              <a:bodyPr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r">
                  <a:lnSpc>
                    <a:spcPct val="90000"/>
                  </a:lnSpc>
                  <a:defRPr/>
                </a:pPr>
                <a:r>
                  <a:rPr lang="en-US" altLang="en-US" sz="1200" b="1" i="1" dirty="0">
                    <a:solidFill>
                      <a:schemeClr val="tx2">
                        <a:lumMod val="60000"/>
                        <a:lumOff val="40000"/>
                      </a:schemeClr>
                    </a:solidFill>
                  </a:rPr>
                  <a:t>© 2017 The McGraw-Hill Companies, Inc., All Rights Reserved.</a:t>
                </a:r>
                <a:endParaRPr lang="en-US" altLang="en-US" sz="1200" b="1" dirty="0">
                  <a:solidFill>
                    <a:schemeClr val="tx2">
                      <a:lumMod val="60000"/>
                      <a:lumOff val="40000"/>
                    </a:schemeClr>
                  </a:solidFill>
                </a:endParaRPr>
              </a:p>
            </p:txBody>
          </p:sp>
        </p:grpSp>
        <p:sp>
          <p:nvSpPr>
            <p:cNvPr id="8" name="Text Box 55">
              <a:extLst>
                <a:ext uri="{FF2B5EF4-FFF2-40B4-BE49-F238E27FC236}">
                  <a16:creationId xmlns:a16="http://schemas.microsoft.com/office/drawing/2014/main" id="{0FBA45B4-C46D-4BE7-87F8-AE925A6976FB}"/>
                </a:ext>
              </a:extLst>
            </p:cNvPr>
            <p:cNvSpPr txBox="1">
              <a:spLocks noChangeArrowheads="1"/>
            </p:cNvSpPr>
            <p:nvPr userDrawn="1"/>
          </p:nvSpPr>
          <p:spPr bwMode="auto">
            <a:xfrm>
              <a:off x="720" y="4147"/>
              <a:ext cx="1872" cy="173"/>
            </a:xfrm>
            <a:prstGeom prst="rect">
              <a:avLst/>
            </a:prstGeom>
            <a:noFill/>
            <a:ln>
              <a:noFill/>
            </a:ln>
            <a:extLst/>
          </p:spPr>
          <p:txBody>
            <a:bodyPr>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spcBef>
                  <a:spcPct val="50000"/>
                </a:spcBef>
                <a:defRPr/>
              </a:pPr>
              <a:r>
                <a:rPr lang="en-US" altLang="en-US" sz="1200" b="1" i="1" dirty="0">
                  <a:solidFill>
                    <a:schemeClr val="tx2">
                      <a:lumMod val="60000"/>
                      <a:lumOff val="40000"/>
                    </a:schemeClr>
                  </a:solidFill>
                </a:rPr>
                <a:t>McGraw-Hill/Irwin</a:t>
              </a:r>
            </a:p>
          </p:txBody>
        </p:sp>
      </p:grpSp>
      <p:sp>
        <p:nvSpPr>
          <p:cNvPr id="11" name="TextBox 10">
            <a:extLst>
              <a:ext uri="{FF2B5EF4-FFF2-40B4-BE49-F238E27FC236}">
                <a16:creationId xmlns:a16="http://schemas.microsoft.com/office/drawing/2014/main" id="{4406CD7A-4532-46AD-96FF-2287179631D9}"/>
              </a:ext>
            </a:extLst>
          </p:cNvPr>
          <p:cNvSpPr txBox="1"/>
          <p:nvPr userDrawn="1"/>
        </p:nvSpPr>
        <p:spPr>
          <a:xfrm>
            <a:off x="8499475" y="0"/>
            <a:ext cx="641350" cy="246063"/>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1 - </a:t>
            </a:r>
            <a:fld id="{C868038A-CEAA-4966-8327-8C2EBAC62391}"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374824" name="Rectangle 40"/>
          <p:cNvSpPr>
            <a:spLocks noGrp="1" noChangeArrowheads="1"/>
          </p:cNvSpPr>
          <p:nvPr>
            <p:ph type="ctrTitle"/>
          </p:nvPr>
        </p:nvSpPr>
        <p:spPr>
          <a:xfrm>
            <a:off x="914400" y="228600"/>
            <a:ext cx="7772400" cy="1736725"/>
          </a:xfrm>
          <a:blipFill dpi="0" rotWithShape="1">
            <a:blip r:embed="rId2" cstate="print">
              <a:alphaModFix amt="14000"/>
            </a:blip>
            <a:srcRect/>
            <a:tile tx="0" ty="0" sx="100000" sy="100000" flip="none" algn="tl"/>
          </a:blipFill>
        </p:spPr>
        <p:txBody>
          <a:bodyPr anchor="b" anchorCtr="1"/>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4155332168"/>
      </p:ext>
    </p:extLst>
  </p:cSld>
  <p:clrMapOvr>
    <a:overrideClrMapping bg1="lt1" tx1="dk1" bg2="lt2" tx2="dk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1">
            <a:extLst>
              <a:ext uri="{FF2B5EF4-FFF2-40B4-BE49-F238E27FC236}">
                <a16:creationId xmlns:a16="http://schemas.microsoft.com/office/drawing/2014/main" id="{D90DF1CD-D6F5-43DC-B0CA-4FA83391002A}"/>
              </a:ext>
            </a:extLst>
          </p:cNvPr>
          <p:cNvSpPr>
            <a:spLocks noGrp="1"/>
          </p:cNvSpPr>
          <p:nvPr>
            <p:ph type="sldNum" sz="quarter" idx="10"/>
          </p:nvPr>
        </p:nvSpPr>
        <p:spPr/>
        <p:txBody>
          <a:bodyPr/>
          <a:lstStyle>
            <a:lvl1pPr>
              <a:defRPr/>
            </a:lvl1pPr>
          </a:lstStyle>
          <a:p>
            <a:pPr>
              <a:defRPr/>
            </a:pPr>
            <a:fld id="{F0CD3EAF-57B2-4C80-ACAF-5E5C56A20339}" type="slidenum">
              <a:rPr lang="en-US" altLang="en-US"/>
              <a:pPr>
                <a:defRPr/>
              </a:pPr>
              <a:t>‹#›</a:t>
            </a:fld>
            <a:endParaRPr lang="en-US" altLang="en-US" dirty="0"/>
          </a:p>
        </p:txBody>
      </p:sp>
    </p:spTree>
    <p:extLst>
      <p:ext uri="{BB962C8B-B14F-4D97-AF65-F5344CB8AC3E}">
        <p14:creationId xmlns:p14="http://schemas.microsoft.com/office/powerpoint/2010/main" val="406739030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132840" y="277813"/>
            <a:ext cx="6858000" cy="1143000"/>
          </a:xfrm>
        </p:spPr>
        <p:txBody>
          <a:bodyPr/>
          <a:lstStyle/>
          <a:p>
            <a:r>
              <a:rPr lang="en-US"/>
              <a:t>Click to edit Master title style</a:t>
            </a:r>
          </a:p>
        </p:txBody>
      </p:sp>
      <p:sp>
        <p:nvSpPr>
          <p:cNvPr id="3" name="ClipArt Placeholder 2"/>
          <p:cNvSpPr>
            <a:spLocks noGrp="1"/>
          </p:cNvSpPr>
          <p:nvPr>
            <p:ph type="clipArt" sz="half" idx="1"/>
          </p:nvPr>
        </p:nvSpPr>
        <p:spPr>
          <a:xfrm>
            <a:off x="457200" y="1600200"/>
            <a:ext cx="4038600" cy="4530725"/>
          </a:xfrm>
        </p:spPr>
        <p:txBody>
          <a:bodyPr/>
          <a:lstStyle/>
          <a:p>
            <a:pPr lvl="0"/>
            <a:endParaRPr lang="en-US" noProof="0" dirty="0"/>
          </a:p>
        </p:txBody>
      </p:sp>
      <p:sp>
        <p:nvSpPr>
          <p:cNvPr id="4" name="Text Placeholder 3"/>
          <p:cNvSpPr>
            <a:spLocks noGrp="1"/>
          </p:cNvSpPr>
          <p:nvPr>
            <p:ph type="body" sz="half" idx="2"/>
          </p:nvPr>
        </p:nvSpPr>
        <p:spPr>
          <a:xfrm>
            <a:off x="4648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39">
            <a:extLst>
              <a:ext uri="{FF2B5EF4-FFF2-40B4-BE49-F238E27FC236}">
                <a16:creationId xmlns:a16="http://schemas.microsoft.com/office/drawing/2014/main" id="{7A0D7B57-FC37-447C-A12F-AF83B0A816A2}"/>
              </a:ext>
            </a:extLst>
          </p:cNvPr>
          <p:cNvSpPr>
            <a:spLocks noGrp="1" noChangeArrowheads="1"/>
          </p:cNvSpPr>
          <p:nvPr>
            <p:ph type="dt" sz="half" idx="10"/>
          </p:nvPr>
        </p:nvSpPr>
        <p:spPr>
          <a:xfrm>
            <a:off x="457200" y="6278563"/>
            <a:ext cx="2133600" cy="457200"/>
          </a:xfrm>
          <a:prstGeom prst="rect">
            <a:avLst/>
          </a:prstGeom>
        </p:spPr>
        <p:txBody>
          <a:bodyPr/>
          <a:lstStyle>
            <a:lvl1pPr>
              <a:defRPr/>
            </a:lvl1pPr>
          </a:lstStyle>
          <a:p>
            <a:pPr>
              <a:defRPr/>
            </a:pPr>
            <a:endParaRPr lang="en-US" dirty="0"/>
          </a:p>
        </p:txBody>
      </p:sp>
      <p:sp>
        <p:nvSpPr>
          <p:cNvPr id="6" name="Rectangle 40">
            <a:extLst>
              <a:ext uri="{FF2B5EF4-FFF2-40B4-BE49-F238E27FC236}">
                <a16:creationId xmlns:a16="http://schemas.microsoft.com/office/drawing/2014/main" id="{EE7056E4-6CBB-4E66-BF71-C19ABAF11C4A}"/>
              </a:ext>
            </a:extLst>
          </p:cNvPr>
          <p:cNvSpPr>
            <a:spLocks noGrp="1" noChangeArrowheads="1"/>
          </p:cNvSpPr>
          <p:nvPr>
            <p:ph type="ftr" sz="quarter" idx="11"/>
          </p:nvPr>
        </p:nvSpPr>
        <p:spPr>
          <a:xfrm>
            <a:off x="3124200" y="6278563"/>
            <a:ext cx="2895600" cy="457200"/>
          </a:xfrm>
          <a:prstGeom prst="rect">
            <a:avLst/>
          </a:prstGeom>
        </p:spPr>
        <p:txBody>
          <a:bodyPr/>
          <a:lstStyle>
            <a:lvl1pPr>
              <a:defRPr/>
            </a:lvl1pPr>
          </a:lstStyle>
          <a:p>
            <a:pPr>
              <a:defRPr/>
            </a:pPr>
            <a:endParaRPr lang="en-US" dirty="0"/>
          </a:p>
        </p:txBody>
      </p:sp>
      <p:sp>
        <p:nvSpPr>
          <p:cNvPr id="7" name="Rectangle 41">
            <a:extLst>
              <a:ext uri="{FF2B5EF4-FFF2-40B4-BE49-F238E27FC236}">
                <a16:creationId xmlns:a16="http://schemas.microsoft.com/office/drawing/2014/main" id="{2A2A8DAF-562A-4B63-9F08-86D8C71D8B06}"/>
              </a:ext>
            </a:extLst>
          </p:cNvPr>
          <p:cNvSpPr>
            <a:spLocks noGrp="1" noChangeArrowheads="1"/>
          </p:cNvSpPr>
          <p:nvPr>
            <p:ph type="sldNum" sz="quarter" idx="12"/>
          </p:nvPr>
        </p:nvSpPr>
        <p:spPr/>
        <p:txBody>
          <a:bodyPr/>
          <a:lstStyle>
            <a:lvl1pPr>
              <a:defRPr/>
            </a:lvl1pPr>
          </a:lstStyle>
          <a:p>
            <a:pPr>
              <a:defRPr/>
            </a:pPr>
            <a:fld id="{D2D6757A-E861-45DD-9A62-09E7221F1469}" type="slidenum">
              <a:rPr lang="en-US" altLang="en-US"/>
              <a:pPr>
                <a:defRPr/>
              </a:pPr>
              <a:t>‹#›</a:t>
            </a:fld>
            <a:endParaRPr lang="en-US" altLang="en-US" dirty="0"/>
          </a:p>
        </p:txBody>
      </p:sp>
    </p:spTree>
    <p:extLst>
      <p:ext uri="{BB962C8B-B14F-4D97-AF65-F5344CB8AC3E}">
        <p14:creationId xmlns:p14="http://schemas.microsoft.com/office/powerpoint/2010/main" val="31246389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34CC438-778D-45C4-AD23-B4C18E30E82D}"/>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546023BF-61E3-4A90-AA3B-88F2CCA8FA2B}"/>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7C9D41C9-8AFE-40BD-A47A-1FB5B099EC52}"/>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80D56E0C-CE28-4B80-9E38-0BFC63AA39F6}" type="slidenum">
              <a:rPr lang="en-US" altLang="en-US"/>
              <a:pPr>
                <a:defRPr/>
              </a:pPr>
              <a:t>‹#›</a:t>
            </a:fld>
            <a:endParaRPr lang="en-US" altLang="en-US" dirty="0"/>
          </a:p>
        </p:txBody>
      </p:sp>
    </p:spTree>
    <p:extLst>
      <p:ext uri="{BB962C8B-B14F-4D97-AF65-F5344CB8AC3E}">
        <p14:creationId xmlns:p14="http://schemas.microsoft.com/office/powerpoint/2010/main" val="194163972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2" name="AutoShape 47">
            <a:extLst>
              <a:ext uri="{FF2B5EF4-FFF2-40B4-BE49-F238E27FC236}">
                <a16:creationId xmlns:a16="http://schemas.microsoft.com/office/drawing/2014/main" id="{EE39AF78-4393-413A-89EC-B6085557DE82}"/>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3" name="Rectangle 49">
            <a:extLst>
              <a:ext uri="{FF2B5EF4-FFF2-40B4-BE49-F238E27FC236}">
                <a16:creationId xmlns:a16="http://schemas.microsoft.com/office/drawing/2014/main" id="{E04262EE-F5B1-4C7B-B1BF-74E463D6B192}"/>
              </a:ext>
            </a:extLst>
          </p:cNvPr>
          <p:cNvSpPr>
            <a:spLocks noChangeArrowheads="1"/>
          </p:cNvSpPr>
          <p:nvPr userDrawn="1"/>
        </p:nvSpPr>
        <p:spPr bwMode="auto">
          <a:xfrm>
            <a:off x="0" y="0"/>
            <a:ext cx="9144000" cy="2438400"/>
          </a:xfrm>
          <a:prstGeom prst="rect">
            <a:avLst/>
          </a:prstGeom>
          <a:noFill/>
          <a:ln>
            <a:noFill/>
          </a:ln>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4" name="Rectangle 53">
            <a:extLst>
              <a:ext uri="{FF2B5EF4-FFF2-40B4-BE49-F238E27FC236}">
                <a16:creationId xmlns:a16="http://schemas.microsoft.com/office/drawing/2014/main" id="{F4BD291C-4904-41D9-916E-3E221FE54C7B}"/>
              </a:ext>
            </a:extLst>
          </p:cNvPr>
          <p:cNvSpPr>
            <a:spLocks noChangeArrowheads="1"/>
          </p:cNvSpPr>
          <p:nvPr/>
        </p:nvSpPr>
        <p:spPr bwMode="auto">
          <a:xfrm>
            <a:off x="-685800" y="6577013"/>
            <a:ext cx="1943100" cy="273050"/>
          </a:xfrm>
          <a:prstGeom prst="rect">
            <a:avLst/>
          </a:prstGeom>
          <a:noFill/>
          <a:ln>
            <a:noFill/>
          </a:ln>
          <a:extLst/>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Tree>
    <p:extLst>
      <p:ext uri="{BB962C8B-B14F-4D97-AF65-F5344CB8AC3E}">
        <p14:creationId xmlns:p14="http://schemas.microsoft.com/office/powerpoint/2010/main" val="47492099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Content Placeholder 4"/>
          <p:cNvSpPr>
            <a:spLocks noGrp="1"/>
          </p:cNvSpPr>
          <p:nvPr>
            <p:ph sz="quarter" idx="10"/>
          </p:nvPr>
        </p:nvSpPr>
        <p:spPr>
          <a:xfrm>
            <a:off x="609600" y="6248400"/>
            <a:ext cx="7467600" cy="457200"/>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Tree>
    <p:extLst>
      <p:ext uri="{BB962C8B-B14F-4D97-AF65-F5344CB8AC3E}">
        <p14:creationId xmlns:p14="http://schemas.microsoft.com/office/powerpoint/2010/main" val="17789608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1430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Content Placeholder 4"/>
          <p:cNvSpPr>
            <a:spLocks noGrp="1"/>
          </p:cNvSpPr>
          <p:nvPr>
            <p:ph sz="quarter" idx="10"/>
          </p:nvPr>
        </p:nvSpPr>
        <p:spPr>
          <a:xfrm>
            <a:off x="609600" y="6248400"/>
            <a:ext cx="7467600" cy="457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Content Placeholder 5"/>
          <p:cNvSpPr>
            <a:spLocks noGrp="1"/>
          </p:cNvSpPr>
          <p:nvPr>
            <p:ph sz="quarter" idx="11"/>
          </p:nvPr>
        </p:nvSpPr>
        <p:spPr>
          <a:xfrm>
            <a:off x="1066800" y="5181600"/>
            <a:ext cx="7391400" cy="762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386416131"/>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a:t>Click to edit Master title style</a:t>
            </a:r>
          </a:p>
        </p:txBody>
      </p:sp>
      <p:sp>
        <p:nvSpPr>
          <p:cNvPr id="3" name="Content Placeholder 2"/>
          <p:cNvSpPr>
            <a:spLocks noGrp="1"/>
          </p:cNvSpPr>
          <p:nvPr>
            <p:ph idx="1"/>
          </p:nvPr>
        </p:nvSpPr>
        <p:spPr>
          <a:xfrm>
            <a:off x="457200" y="1863725"/>
            <a:ext cx="8229600" cy="35464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D1227FC-EDD2-4125-8290-E8DDC2EA93E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048118C2-7D32-4A25-90C2-A4745B34F86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94BF5385-57F2-410E-B4FF-BBF12122957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4251A4B8-FD43-419E-BD33-2BECB9429ED2}" type="slidenum">
              <a:rPr lang="en-US" altLang="en-US"/>
              <a:pPr>
                <a:defRPr/>
              </a:pPr>
              <a:t>‹#›</a:t>
            </a:fld>
            <a:endParaRPr lang="en-US" altLang="en-US" dirty="0"/>
          </a:p>
        </p:txBody>
      </p:sp>
    </p:spTree>
    <p:extLst>
      <p:ext uri="{BB962C8B-B14F-4D97-AF65-F5344CB8AC3E}">
        <p14:creationId xmlns:p14="http://schemas.microsoft.com/office/powerpoint/2010/main" val="244253852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34CC438-778D-45C4-AD23-B4C18E30E82D}"/>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546023BF-61E3-4A90-AA3B-88F2CCA8FA2B}"/>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7C9D41C9-8AFE-40BD-A47A-1FB5B099EC52}"/>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80D56E0C-CE28-4B80-9E38-0BFC63AA39F6}" type="slidenum">
              <a:rPr lang="en-US" altLang="en-US"/>
              <a:pPr>
                <a:defRPr/>
              </a:pPr>
              <a:t>‹#›</a:t>
            </a:fld>
            <a:endParaRPr lang="en-US" altLang="en-US" dirty="0"/>
          </a:p>
        </p:txBody>
      </p:sp>
    </p:spTree>
    <p:extLst>
      <p:ext uri="{BB962C8B-B14F-4D97-AF65-F5344CB8AC3E}">
        <p14:creationId xmlns:p14="http://schemas.microsoft.com/office/powerpoint/2010/main" val="5365894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731838"/>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9667356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83ED65B5-DC74-4082-82A3-69BC057F79D6}"/>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8" name="Footer Placeholder 4">
            <a:extLst>
              <a:ext uri="{FF2B5EF4-FFF2-40B4-BE49-F238E27FC236}">
                <a16:creationId xmlns:a16="http://schemas.microsoft.com/office/drawing/2014/main" id="{DED0EB67-ED0B-4F80-8EA0-503CF25FEE42}"/>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9" name="Slide Number Placeholder 5">
            <a:extLst>
              <a:ext uri="{FF2B5EF4-FFF2-40B4-BE49-F238E27FC236}">
                <a16:creationId xmlns:a16="http://schemas.microsoft.com/office/drawing/2014/main" id="{6E1BC0FE-1B1F-4BC3-8F9E-E019400FFACD}"/>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26E8995E-0DE7-4595-8C23-5B8E76198B4F}" type="slidenum">
              <a:rPr lang="en-US" altLang="en-US"/>
              <a:pPr>
                <a:defRPr/>
              </a:pPr>
              <a:t>‹#›</a:t>
            </a:fld>
            <a:endParaRPr lang="en-US" altLang="en-US" dirty="0"/>
          </a:p>
        </p:txBody>
      </p:sp>
    </p:spTree>
    <p:extLst>
      <p:ext uri="{BB962C8B-B14F-4D97-AF65-F5344CB8AC3E}">
        <p14:creationId xmlns:p14="http://schemas.microsoft.com/office/powerpoint/2010/main" val="22250233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91836" y="304800"/>
            <a:ext cx="8229600" cy="1143000"/>
          </a:xfrm>
        </p:spPr>
        <p:txBody>
          <a:bodyPr/>
          <a:lstStyle>
            <a:lvl1pPr>
              <a:defRPr b="1"/>
            </a:lvl1pPr>
          </a:lstStyle>
          <a:p>
            <a:r>
              <a:rPr lang="en-US"/>
              <a:t>Click to edit Master title style</a:t>
            </a:r>
          </a:p>
        </p:txBody>
      </p:sp>
      <p:sp>
        <p:nvSpPr>
          <p:cNvPr id="3" name="Date Placeholder 3">
            <a:extLst>
              <a:ext uri="{FF2B5EF4-FFF2-40B4-BE49-F238E27FC236}">
                <a16:creationId xmlns:a16="http://schemas.microsoft.com/office/drawing/2014/main" id="{2EAA0C25-4BB8-420B-A625-08C24A05EF68}"/>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4">
            <a:extLst>
              <a:ext uri="{FF2B5EF4-FFF2-40B4-BE49-F238E27FC236}">
                <a16:creationId xmlns:a16="http://schemas.microsoft.com/office/drawing/2014/main" id="{173CBBB9-0670-48FF-B49F-31EB94B813BD}"/>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5">
            <a:extLst>
              <a:ext uri="{FF2B5EF4-FFF2-40B4-BE49-F238E27FC236}">
                <a16:creationId xmlns:a16="http://schemas.microsoft.com/office/drawing/2014/main" id="{9E10A6F6-7D92-4483-99B6-ABF47A4E601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BCDEA57A-85F7-4CC8-8BEC-A9EAC19794AD}" type="slidenum">
              <a:rPr lang="en-US" altLang="en-US"/>
              <a:pPr>
                <a:defRPr/>
              </a:pPr>
              <a:t>‹#›</a:t>
            </a:fld>
            <a:endParaRPr lang="en-US" altLang="en-US" dirty="0"/>
          </a:p>
        </p:txBody>
      </p:sp>
    </p:spTree>
    <p:extLst>
      <p:ext uri="{BB962C8B-B14F-4D97-AF65-F5344CB8AC3E}">
        <p14:creationId xmlns:p14="http://schemas.microsoft.com/office/powerpoint/2010/main" val="73634960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532689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566257" y="762000"/>
            <a:ext cx="8001000" cy="654050"/>
          </a:xfrm>
        </p:spPr>
        <p:txBody>
          <a:bodyPr/>
          <a:lstStyle>
            <a:lvl1pPr algn="ctr">
              <a:defRPr/>
            </a:lvl1pPr>
          </a:lstStyle>
          <a:p>
            <a:r>
              <a:rPr lang="en-US"/>
              <a:t>Click to edit Master title style</a:t>
            </a:r>
          </a:p>
        </p:txBody>
      </p:sp>
      <p:sp>
        <p:nvSpPr>
          <p:cNvPr id="11" name="Content Placeholder 10"/>
          <p:cNvSpPr>
            <a:spLocks noGrp="1"/>
          </p:cNvSpPr>
          <p:nvPr>
            <p:ph sz="quarter" idx="2"/>
          </p:nvPr>
        </p:nvSpPr>
        <p:spPr>
          <a:xfrm>
            <a:off x="733425"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4648200"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158640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731838"/>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2621827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752600" y="4572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0D39C72E-1A2A-4114-B17C-D92A64983D0F}"/>
              </a:ext>
            </a:extLst>
          </p:cNvPr>
          <p:cNvSpPr>
            <a:spLocks noGrp="1" noChangeArrowheads="1"/>
          </p:cNvSpPr>
          <p:nvPr>
            <p:ph type="ftr" sz="quarter" idx="10"/>
          </p:nvPr>
        </p:nvSpPr>
        <p:spPr>
          <a:xfrm>
            <a:off x="304800" y="62484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160848400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447800" y="18288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71C0ACA5-4EFB-4B4C-843C-0BC103CC5F10}"/>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260251671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053306"/>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4133441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579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4">
            <a:extLst>
              <a:ext uri="{FF2B5EF4-FFF2-40B4-BE49-F238E27FC236}">
                <a16:creationId xmlns:a16="http://schemas.microsoft.com/office/drawing/2014/main" id="{AC18E166-59F2-48B3-91BB-8E6479C7DDB3}"/>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385931865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52530768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6">
            <a:extLst>
              <a:ext uri="{FF2B5EF4-FFF2-40B4-BE49-F238E27FC236}">
                <a16:creationId xmlns:a16="http://schemas.microsoft.com/office/drawing/2014/main" id="{B1AD75DE-0961-485A-83A7-F9F058D5F3CA}"/>
              </a:ext>
            </a:extLst>
          </p:cNvPr>
          <p:cNvSpPr>
            <a:spLocks noGrp="1" noChangeArrowheads="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Tree>
    <p:extLst>
      <p:ext uri="{BB962C8B-B14F-4D97-AF65-F5344CB8AC3E}">
        <p14:creationId xmlns:p14="http://schemas.microsoft.com/office/powerpoint/2010/main" val="261331862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56548376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32944601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8760948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31863" y="1219200"/>
            <a:ext cx="7678737"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011439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83ED65B5-DC74-4082-82A3-69BC057F79D6}"/>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8" name="Footer Placeholder 4">
            <a:extLst>
              <a:ext uri="{FF2B5EF4-FFF2-40B4-BE49-F238E27FC236}">
                <a16:creationId xmlns:a16="http://schemas.microsoft.com/office/drawing/2014/main" id="{DED0EB67-ED0B-4F80-8EA0-503CF25FEE42}"/>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9" name="Slide Number Placeholder 5">
            <a:extLst>
              <a:ext uri="{FF2B5EF4-FFF2-40B4-BE49-F238E27FC236}">
                <a16:creationId xmlns:a16="http://schemas.microsoft.com/office/drawing/2014/main" id="{6E1BC0FE-1B1F-4BC3-8F9E-E019400FFACD}"/>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26E8995E-0DE7-4595-8C23-5B8E76198B4F}" type="slidenum">
              <a:rPr lang="en-US" altLang="en-US"/>
              <a:pPr>
                <a:defRPr/>
              </a:pPr>
              <a:t>‹#›</a:t>
            </a:fld>
            <a:endParaRPr lang="en-US" altLang="en-US" dirty="0"/>
          </a:p>
        </p:txBody>
      </p:sp>
    </p:spTree>
    <p:extLst>
      <p:ext uri="{BB962C8B-B14F-4D97-AF65-F5344CB8AC3E}">
        <p14:creationId xmlns:p14="http://schemas.microsoft.com/office/powerpoint/2010/main" val="356597619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960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97415936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285750" y="503238"/>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52148778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1757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71488870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4607555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20780"/>
            <a:ext cx="8229600" cy="92545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93932970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4572" y="914399"/>
            <a:ext cx="8229600" cy="762001"/>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0414505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49835"/>
            <a:ext cx="8229600" cy="79796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06913905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Basic 1">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72966" y="685800"/>
            <a:ext cx="8229600" cy="1050132"/>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2057399"/>
            <a:ext cx="7886700" cy="4119563"/>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09793779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2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88731" y="673484"/>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2488012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09600"/>
            <a:ext cx="8229600" cy="8080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308972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91836" y="304800"/>
            <a:ext cx="8229600" cy="1143000"/>
          </a:xfrm>
        </p:spPr>
        <p:txBody>
          <a:bodyPr/>
          <a:lstStyle>
            <a:lvl1pPr>
              <a:defRPr b="1"/>
            </a:lvl1pPr>
          </a:lstStyle>
          <a:p>
            <a:r>
              <a:rPr lang="en-US"/>
              <a:t>Click to edit Master title style</a:t>
            </a:r>
          </a:p>
        </p:txBody>
      </p:sp>
      <p:sp>
        <p:nvSpPr>
          <p:cNvPr id="3" name="Date Placeholder 3">
            <a:extLst>
              <a:ext uri="{FF2B5EF4-FFF2-40B4-BE49-F238E27FC236}">
                <a16:creationId xmlns:a16="http://schemas.microsoft.com/office/drawing/2014/main" id="{2EAA0C25-4BB8-420B-A625-08C24A05EF68}"/>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4">
            <a:extLst>
              <a:ext uri="{FF2B5EF4-FFF2-40B4-BE49-F238E27FC236}">
                <a16:creationId xmlns:a16="http://schemas.microsoft.com/office/drawing/2014/main" id="{173CBBB9-0670-48FF-B49F-31EB94B813BD}"/>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5">
            <a:extLst>
              <a:ext uri="{FF2B5EF4-FFF2-40B4-BE49-F238E27FC236}">
                <a16:creationId xmlns:a16="http://schemas.microsoft.com/office/drawing/2014/main" id="{9E10A6F6-7D92-4483-99B6-ABF47A4E601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BCDEA57A-85F7-4CC8-8BEC-A9EAC19794AD}" type="slidenum">
              <a:rPr lang="en-US" altLang="en-US"/>
              <a:pPr>
                <a:defRPr/>
              </a:pPr>
              <a:t>‹#›</a:t>
            </a:fld>
            <a:endParaRPr lang="en-US" altLang="en-US" dirty="0"/>
          </a:p>
        </p:txBody>
      </p:sp>
    </p:spTree>
    <p:extLst>
      <p:ext uri="{BB962C8B-B14F-4D97-AF65-F5344CB8AC3E}">
        <p14:creationId xmlns:p14="http://schemas.microsoft.com/office/powerpoint/2010/main" val="2150821867"/>
      </p:ext>
    </p:extLst>
  </p:cSld>
  <p:clrMapOvr>
    <a:masterClrMapping/>
  </p:clrMapOvr>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3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28297"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60572714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3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4669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85242925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3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1945" y="685800"/>
            <a:ext cx="8229600" cy="914400"/>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81829135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40A2BBB-4C3B-4844-B504-B7F14C80E103}"/>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3">
            <a:extLst>
              <a:ext uri="{FF2B5EF4-FFF2-40B4-BE49-F238E27FC236}">
                <a16:creationId xmlns:a16="http://schemas.microsoft.com/office/drawing/2014/main" id="{49F31144-0914-4E1F-AA9D-3372C51466B6}"/>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4">
            <a:extLst>
              <a:ext uri="{FF2B5EF4-FFF2-40B4-BE49-F238E27FC236}">
                <a16:creationId xmlns:a16="http://schemas.microsoft.com/office/drawing/2014/main" id="{0563D92F-8E15-42FA-8FF5-DC76CDA8B37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C4116F6A-6E2B-4958-9331-C8D7D01C941C}" type="slidenum">
              <a:rPr lang="en-US" altLang="en-US"/>
              <a:pPr>
                <a:defRPr/>
              </a:pPr>
              <a:t>‹#›</a:t>
            </a:fld>
            <a:endParaRPr lang="en-US" altLang="en-US" dirty="0"/>
          </a:p>
        </p:txBody>
      </p:sp>
    </p:spTree>
    <p:extLst>
      <p:ext uri="{BB962C8B-B14F-4D97-AF65-F5344CB8AC3E}">
        <p14:creationId xmlns:p14="http://schemas.microsoft.com/office/powerpoint/2010/main" val="408615639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05015"/>
            <a:ext cx="8229600" cy="97138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89980362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3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8842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28657134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3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85574341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sp>
        <p:nvSpPr>
          <p:cNvPr id="3" name="AutoShape 47">
            <a:extLst>
              <a:ext uri="{FF2B5EF4-FFF2-40B4-BE49-F238E27FC236}">
                <a16:creationId xmlns:a16="http://schemas.microsoft.com/office/drawing/2014/main" id="{71E10375-3907-4466-B2CD-4CE2AA44F97A}"/>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4" name="Rectangle 49">
            <a:extLst>
              <a:ext uri="{FF2B5EF4-FFF2-40B4-BE49-F238E27FC236}">
                <a16:creationId xmlns:a16="http://schemas.microsoft.com/office/drawing/2014/main" id="{9B7EFEDD-6657-45DD-A427-3BBE0091F394}"/>
              </a:ext>
            </a:extLst>
          </p:cNvPr>
          <p:cNvSpPr>
            <a:spLocks noChangeArrowheads="1"/>
          </p:cNvSpPr>
          <p:nvPr userDrawn="1"/>
        </p:nvSpPr>
        <p:spPr bwMode="auto">
          <a:xfrm>
            <a:off x="0" y="0"/>
            <a:ext cx="9144000" cy="2438400"/>
          </a:xfrm>
          <a:prstGeom prst="rect">
            <a:avLst/>
          </a:prstGeom>
          <a:noFill/>
          <a:ln>
            <a:noFill/>
          </a:ln>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5" name="Rectangle 51">
            <a:extLst>
              <a:ext uri="{FF2B5EF4-FFF2-40B4-BE49-F238E27FC236}">
                <a16:creationId xmlns:a16="http://schemas.microsoft.com/office/drawing/2014/main" id="{87A711AB-47FC-4575-931C-676E19CB42F4}"/>
              </a:ext>
            </a:extLst>
          </p:cNvPr>
          <p:cNvSpPr>
            <a:spLocks noChangeArrowheads="1"/>
          </p:cNvSpPr>
          <p:nvPr userDrawn="1"/>
        </p:nvSpPr>
        <p:spPr bwMode="auto">
          <a:xfrm>
            <a:off x="187325" y="-14288"/>
            <a:ext cx="98425" cy="6858001"/>
          </a:xfrm>
          <a:prstGeom prst="rect">
            <a:avLst/>
          </a:prstGeom>
          <a:solidFill>
            <a:schemeClr val="accent1">
              <a:lumMod val="60000"/>
              <a:lumOff val="40000"/>
            </a:schemeClr>
          </a:solidFill>
          <a:ln>
            <a:noFill/>
          </a:ln>
        </p:spPr>
        <p:txBody>
          <a:bodyPr wrap="none" anchor="ct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defRPr/>
            </a:pPr>
            <a:endParaRPr lang="en-US" altLang="en-US" dirty="0"/>
          </a:p>
        </p:txBody>
      </p:sp>
      <p:grpSp>
        <p:nvGrpSpPr>
          <p:cNvPr id="6" name="Group 57">
            <a:extLst>
              <a:ext uri="{FF2B5EF4-FFF2-40B4-BE49-F238E27FC236}">
                <a16:creationId xmlns:a16="http://schemas.microsoft.com/office/drawing/2014/main" id="{5886DDD5-3C7C-49F4-9BC6-7400D76DB91C}"/>
              </a:ext>
            </a:extLst>
          </p:cNvPr>
          <p:cNvGrpSpPr>
            <a:grpSpLocks/>
          </p:cNvGrpSpPr>
          <p:nvPr userDrawn="1"/>
        </p:nvGrpSpPr>
        <p:grpSpPr bwMode="auto">
          <a:xfrm>
            <a:off x="-685800" y="6577013"/>
            <a:ext cx="9829800" cy="280987"/>
            <a:chOff x="-432" y="4143"/>
            <a:chExt cx="6192" cy="177"/>
          </a:xfrm>
        </p:grpSpPr>
        <p:grpSp>
          <p:nvGrpSpPr>
            <p:cNvPr id="7" name="Group 52">
              <a:extLst>
                <a:ext uri="{FF2B5EF4-FFF2-40B4-BE49-F238E27FC236}">
                  <a16:creationId xmlns:a16="http://schemas.microsoft.com/office/drawing/2014/main" id="{660C58D9-6F78-4325-95EA-4F927AE256AE}"/>
                </a:ext>
              </a:extLst>
            </p:cNvPr>
            <p:cNvGrpSpPr>
              <a:grpSpLocks/>
            </p:cNvGrpSpPr>
            <p:nvPr userDrawn="1"/>
          </p:nvGrpSpPr>
          <p:grpSpPr bwMode="auto">
            <a:xfrm>
              <a:off x="-432" y="4143"/>
              <a:ext cx="6192" cy="177"/>
              <a:chOff x="-432" y="4143"/>
              <a:chExt cx="6192" cy="177"/>
            </a:xfrm>
          </p:grpSpPr>
          <p:sp>
            <p:nvSpPr>
              <p:cNvPr id="9" name="Rectangle 53">
                <a:extLst>
                  <a:ext uri="{FF2B5EF4-FFF2-40B4-BE49-F238E27FC236}">
                    <a16:creationId xmlns:a16="http://schemas.microsoft.com/office/drawing/2014/main" id="{E9902FDA-C411-46B2-AA73-A20F63D6ECF8}"/>
                  </a:ext>
                </a:extLst>
              </p:cNvPr>
              <p:cNvSpPr>
                <a:spLocks noChangeArrowheads="1"/>
              </p:cNvSpPr>
              <p:nvPr/>
            </p:nvSpPr>
            <p:spPr bwMode="auto">
              <a:xfrm>
                <a:off x="-432" y="4143"/>
                <a:ext cx="1224" cy="172"/>
              </a:xfrm>
              <a:prstGeom prst="rect">
                <a:avLst/>
              </a:prstGeom>
              <a:noFill/>
              <a:ln>
                <a:noFill/>
              </a:ln>
              <a:extLst/>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
            <p:nvSpPr>
              <p:cNvPr id="10" name="Text Box 54">
                <a:extLst>
                  <a:ext uri="{FF2B5EF4-FFF2-40B4-BE49-F238E27FC236}">
                    <a16:creationId xmlns:a16="http://schemas.microsoft.com/office/drawing/2014/main" id="{10105C5C-C8DA-4179-B9CF-9CD02ECA05D1}"/>
                  </a:ext>
                </a:extLst>
              </p:cNvPr>
              <p:cNvSpPr txBox="1">
                <a:spLocks noChangeArrowheads="1"/>
              </p:cNvSpPr>
              <p:nvPr/>
            </p:nvSpPr>
            <p:spPr bwMode="auto">
              <a:xfrm>
                <a:off x="2398" y="4170"/>
                <a:ext cx="3362" cy="150"/>
              </a:xfrm>
              <a:prstGeom prst="rect">
                <a:avLst/>
              </a:prstGeom>
              <a:noFill/>
              <a:ln>
                <a:noFill/>
              </a:ln>
              <a:extLst/>
            </p:spPr>
            <p:txBody>
              <a:bodyPr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r">
                  <a:lnSpc>
                    <a:spcPct val="90000"/>
                  </a:lnSpc>
                  <a:defRPr/>
                </a:pPr>
                <a:r>
                  <a:rPr lang="en-US" altLang="en-US" sz="1200" b="1" i="1" dirty="0">
                    <a:solidFill>
                      <a:schemeClr val="tx2">
                        <a:lumMod val="60000"/>
                        <a:lumOff val="40000"/>
                      </a:schemeClr>
                    </a:solidFill>
                  </a:rPr>
                  <a:t>© 2017 The McGraw-Hill Companies, Inc., All Rights Reserved.</a:t>
                </a:r>
                <a:endParaRPr lang="en-US" altLang="en-US" sz="1200" b="1" dirty="0">
                  <a:solidFill>
                    <a:schemeClr val="tx2">
                      <a:lumMod val="60000"/>
                      <a:lumOff val="40000"/>
                    </a:schemeClr>
                  </a:solidFill>
                </a:endParaRPr>
              </a:p>
            </p:txBody>
          </p:sp>
        </p:grpSp>
        <p:sp>
          <p:nvSpPr>
            <p:cNvPr id="8" name="Text Box 55">
              <a:extLst>
                <a:ext uri="{FF2B5EF4-FFF2-40B4-BE49-F238E27FC236}">
                  <a16:creationId xmlns:a16="http://schemas.microsoft.com/office/drawing/2014/main" id="{0FBA45B4-C46D-4BE7-87F8-AE925A6976FB}"/>
                </a:ext>
              </a:extLst>
            </p:cNvPr>
            <p:cNvSpPr txBox="1">
              <a:spLocks noChangeArrowheads="1"/>
            </p:cNvSpPr>
            <p:nvPr userDrawn="1"/>
          </p:nvSpPr>
          <p:spPr bwMode="auto">
            <a:xfrm>
              <a:off x="720" y="4147"/>
              <a:ext cx="1872" cy="173"/>
            </a:xfrm>
            <a:prstGeom prst="rect">
              <a:avLst/>
            </a:prstGeom>
            <a:noFill/>
            <a:ln>
              <a:noFill/>
            </a:ln>
            <a:extLst/>
          </p:spPr>
          <p:txBody>
            <a:bodyPr>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spcBef>
                  <a:spcPct val="50000"/>
                </a:spcBef>
                <a:defRPr/>
              </a:pPr>
              <a:r>
                <a:rPr lang="en-US" altLang="en-US" sz="1200" b="1" i="1" dirty="0">
                  <a:solidFill>
                    <a:schemeClr val="tx2">
                      <a:lumMod val="60000"/>
                      <a:lumOff val="40000"/>
                    </a:schemeClr>
                  </a:solidFill>
                </a:rPr>
                <a:t>McGraw-Hill/Irwin</a:t>
              </a:r>
            </a:p>
          </p:txBody>
        </p:sp>
      </p:grpSp>
      <p:sp>
        <p:nvSpPr>
          <p:cNvPr id="11" name="TextBox 10">
            <a:extLst>
              <a:ext uri="{FF2B5EF4-FFF2-40B4-BE49-F238E27FC236}">
                <a16:creationId xmlns:a16="http://schemas.microsoft.com/office/drawing/2014/main" id="{4406CD7A-4532-46AD-96FF-2287179631D9}"/>
              </a:ext>
            </a:extLst>
          </p:cNvPr>
          <p:cNvSpPr txBox="1"/>
          <p:nvPr userDrawn="1"/>
        </p:nvSpPr>
        <p:spPr>
          <a:xfrm>
            <a:off x="8499475" y="0"/>
            <a:ext cx="641350" cy="246063"/>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1 - </a:t>
            </a:r>
            <a:fld id="{C868038A-CEAA-4966-8327-8C2EBAC62391}"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374824" name="Rectangle 40"/>
          <p:cNvSpPr>
            <a:spLocks noGrp="1" noChangeArrowheads="1"/>
          </p:cNvSpPr>
          <p:nvPr>
            <p:ph type="ctrTitle"/>
          </p:nvPr>
        </p:nvSpPr>
        <p:spPr>
          <a:xfrm>
            <a:off x="914400" y="228600"/>
            <a:ext cx="7772400" cy="1736725"/>
          </a:xfrm>
          <a:blipFill dpi="0" rotWithShape="1">
            <a:blip r:embed="rId2" cstate="print">
              <a:alphaModFix amt="14000"/>
            </a:blip>
            <a:srcRect/>
            <a:tile tx="0" ty="0" sx="100000" sy="100000" flip="none" algn="tl"/>
          </a:blipFill>
        </p:spPr>
        <p:txBody>
          <a:bodyPr anchor="b" anchorCtr="1"/>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4232046984"/>
      </p:ext>
    </p:extLst>
  </p:cSld>
  <p:clrMapOvr>
    <a:overrideClrMapping bg1="lt1" tx1="dk1" bg2="lt2" tx2="dk2" accent1="accent1" accent2="accent2" accent3="accent3" accent4="accent4" accent5="accent5" accent6="accent6" hlink="hlink" folHlink="folHlink"/>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1">
            <a:extLst>
              <a:ext uri="{FF2B5EF4-FFF2-40B4-BE49-F238E27FC236}">
                <a16:creationId xmlns:a16="http://schemas.microsoft.com/office/drawing/2014/main" id="{D90DF1CD-D6F5-43DC-B0CA-4FA83391002A}"/>
              </a:ext>
            </a:extLst>
          </p:cNvPr>
          <p:cNvSpPr>
            <a:spLocks noGrp="1"/>
          </p:cNvSpPr>
          <p:nvPr>
            <p:ph type="sldNum" sz="quarter" idx="10"/>
          </p:nvPr>
        </p:nvSpPr>
        <p:spPr/>
        <p:txBody>
          <a:bodyPr/>
          <a:lstStyle>
            <a:lvl1pPr>
              <a:defRPr/>
            </a:lvl1pPr>
          </a:lstStyle>
          <a:p>
            <a:pPr>
              <a:defRPr/>
            </a:pPr>
            <a:fld id="{F0CD3EAF-57B2-4C80-ACAF-5E5C56A20339}" type="slidenum">
              <a:rPr lang="en-US" altLang="en-US"/>
              <a:pPr>
                <a:defRPr/>
              </a:pPr>
              <a:t>‹#›</a:t>
            </a:fld>
            <a:endParaRPr lang="en-US" altLang="en-US" dirty="0"/>
          </a:p>
        </p:txBody>
      </p:sp>
    </p:spTree>
    <p:extLst>
      <p:ext uri="{BB962C8B-B14F-4D97-AF65-F5344CB8AC3E}">
        <p14:creationId xmlns:p14="http://schemas.microsoft.com/office/powerpoint/2010/main" val="213221916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132840" y="277813"/>
            <a:ext cx="6858000" cy="1143000"/>
          </a:xfrm>
        </p:spPr>
        <p:txBody>
          <a:bodyPr/>
          <a:lstStyle/>
          <a:p>
            <a:r>
              <a:rPr lang="en-US"/>
              <a:t>Click to edit Master title style</a:t>
            </a:r>
          </a:p>
        </p:txBody>
      </p:sp>
      <p:sp>
        <p:nvSpPr>
          <p:cNvPr id="3" name="ClipArt Placeholder 2"/>
          <p:cNvSpPr>
            <a:spLocks noGrp="1"/>
          </p:cNvSpPr>
          <p:nvPr>
            <p:ph type="clipArt" sz="half" idx="1"/>
          </p:nvPr>
        </p:nvSpPr>
        <p:spPr>
          <a:xfrm>
            <a:off x="457200" y="1600200"/>
            <a:ext cx="4038600" cy="4530725"/>
          </a:xfrm>
        </p:spPr>
        <p:txBody>
          <a:bodyPr/>
          <a:lstStyle/>
          <a:p>
            <a:pPr lvl="0"/>
            <a:endParaRPr lang="en-US" noProof="0" dirty="0"/>
          </a:p>
        </p:txBody>
      </p:sp>
      <p:sp>
        <p:nvSpPr>
          <p:cNvPr id="4" name="Text Placeholder 3"/>
          <p:cNvSpPr>
            <a:spLocks noGrp="1"/>
          </p:cNvSpPr>
          <p:nvPr>
            <p:ph type="body" sz="half" idx="2"/>
          </p:nvPr>
        </p:nvSpPr>
        <p:spPr>
          <a:xfrm>
            <a:off x="4648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39">
            <a:extLst>
              <a:ext uri="{FF2B5EF4-FFF2-40B4-BE49-F238E27FC236}">
                <a16:creationId xmlns:a16="http://schemas.microsoft.com/office/drawing/2014/main" id="{7A0D7B57-FC37-447C-A12F-AF83B0A816A2}"/>
              </a:ext>
            </a:extLst>
          </p:cNvPr>
          <p:cNvSpPr>
            <a:spLocks noGrp="1" noChangeArrowheads="1"/>
          </p:cNvSpPr>
          <p:nvPr>
            <p:ph type="dt" sz="half" idx="10"/>
          </p:nvPr>
        </p:nvSpPr>
        <p:spPr>
          <a:xfrm>
            <a:off x="457200" y="6278563"/>
            <a:ext cx="2133600" cy="457200"/>
          </a:xfrm>
          <a:prstGeom prst="rect">
            <a:avLst/>
          </a:prstGeom>
        </p:spPr>
        <p:txBody>
          <a:bodyPr/>
          <a:lstStyle>
            <a:lvl1pPr>
              <a:defRPr/>
            </a:lvl1pPr>
          </a:lstStyle>
          <a:p>
            <a:pPr>
              <a:defRPr/>
            </a:pPr>
            <a:endParaRPr lang="en-US" dirty="0"/>
          </a:p>
        </p:txBody>
      </p:sp>
      <p:sp>
        <p:nvSpPr>
          <p:cNvPr id="6" name="Rectangle 40">
            <a:extLst>
              <a:ext uri="{FF2B5EF4-FFF2-40B4-BE49-F238E27FC236}">
                <a16:creationId xmlns:a16="http://schemas.microsoft.com/office/drawing/2014/main" id="{EE7056E4-6CBB-4E66-BF71-C19ABAF11C4A}"/>
              </a:ext>
            </a:extLst>
          </p:cNvPr>
          <p:cNvSpPr>
            <a:spLocks noGrp="1" noChangeArrowheads="1"/>
          </p:cNvSpPr>
          <p:nvPr>
            <p:ph type="ftr" sz="quarter" idx="11"/>
          </p:nvPr>
        </p:nvSpPr>
        <p:spPr>
          <a:xfrm>
            <a:off x="3124200" y="6278563"/>
            <a:ext cx="2895600" cy="457200"/>
          </a:xfrm>
          <a:prstGeom prst="rect">
            <a:avLst/>
          </a:prstGeom>
        </p:spPr>
        <p:txBody>
          <a:bodyPr/>
          <a:lstStyle>
            <a:lvl1pPr>
              <a:defRPr/>
            </a:lvl1pPr>
          </a:lstStyle>
          <a:p>
            <a:pPr>
              <a:defRPr/>
            </a:pPr>
            <a:endParaRPr lang="en-US" dirty="0"/>
          </a:p>
        </p:txBody>
      </p:sp>
      <p:sp>
        <p:nvSpPr>
          <p:cNvPr id="7" name="Rectangle 41">
            <a:extLst>
              <a:ext uri="{FF2B5EF4-FFF2-40B4-BE49-F238E27FC236}">
                <a16:creationId xmlns:a16="http://schemas.microsoft.com/office/drawing/2014/main" id="{2A2A8DAF-562A-4B63-9F08-86D8C71D8B06}"/>
              </a:ext>
            </a:extLst>
          </p:cNvPr>
          <p:cNvSpPr>
            <a:spLocks noGrp="1" noChangeArrowheads="1"/>
          </p:cNvSpPr>
          <p:nvPr>
            <p:ph type="sldNum" sz="quarter" idx="12"/>
          </p:nvPr>
        </p:nvSpPr>
        <p:spPr/>
        <p:txBody>
          <a:bodyPr/>
          <a:lstStyle>
            <a:lvl1pPr>
              <a:defRPr/>
            </a:lvl1pPr>
          </a:lstStyle>
          <a:p>
            <a:pPr>
              <a:defRPr/>
            </a:pPr>
            <a:fld id="{D2D6757A-E861-45DD-9A62-09E7221F1469}" type="slidenum">
              <a:rPr lang="en-US" altLang="en-US"/>
              <a:pPr>
                <a:defRPr/>
              </a:pPr>
              <a:t>‹#›</a:t>
            </a:fld>
            <a:endParaRPr lang="en-US" altLang="en-US" dirty="0"/>
          </a:p>
        </p:txBody>
      </p:sp>
    </p:spTree>
    <p:extLst>
      <p:ext uri="{BB962C8B-B14F-4D97-AF65-F5344CB8AC3E}">
        <p14:creationId xmlns:p14="http://schemas.microsoft.com/office/powerpoint/2010/main" val="38992321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326169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2" name="AutoShape 47">
            <a:extLst>
              <a:ext uri="{FF2B5EF4-FFF2-40B4-BE49-F238E27FC236}">
                <a16:creationId xmlns:a16="http://schemas.microsoft.com/office/drawing/2014/main" id="{EE39AF78-4393-413A-89EC-B6085557DE82}"/>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3" name="Rectangle 49">
            <a:extLst>
              <a:ext uri="{FF2B5EF4-FFF2-40B4-BE49-F238E27FC236}">
                <a16:creationId xmlns:a16="http://schemas.microsoft.com/office/drawing/2014/main" id="{E04262EE-F5B1-4C7B-B1BF-74E463D6B192}"/>
              </a:ext>
            </a:extLst>
          </p:cNvPr>
          <p:cNvSpPr>
            <a:spLocks noChangeArrowheads="1"/>
          </p:cNvSpPr>
          <p:nvPr userDrawn="1"/>
        </p:nvSpPr>
        <p:spPr bwMode="auto">
          <a:xfrm>
            <a:off x="0" y="0"/>
            <a:ext cx="9144000" cy="2438400"/>
          </a:xfrm>
          <a:prstGeom prst="rect">
            <a:avLst/>
          </a:prstGeom>
          <a:noFill/>
          <a:ln>
            <a:noFill/>
          </a:ln>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4" name="Rectangle 53">
            <a:extLst>
              <a:ext uri="{FF2B5EF4-FFF2-40B4-BE49-F238E27FC236}">
                <a16:creationId xmlns:a16="http://schemas.microsoft.com/office/drawing/2014/main" id="{F4BD291C-4904-41D9-916E-3E221FE54C7B}"/>
              </a:ext>
            </a:extLst>
          </p:cNvPr>
          <p:cNvSpPr>
            <a:spLocks noChangeArrowheads="1"/>
          </p:cNvSpPr>
          <p:nvPr/>
        </p:nvSpPr>
        <p:spPr bwMode="auto">
          <a:xfrm>
            <a:off x="-685800" y="6577013"/>
            <a:ext cx="1943100" cy="273050"/>
          </a:xfrm>
          <a:prstGeom prst="rect">
            <a:avLst/>
          </a:prstGeom>
          <a:noFill/>
          <a:ln>
            <a:noFill/>
          </a:ln>
          <a:extLst/>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Tree>
    <p:extLst>
      <p:ext uri="{BB962C8B-B14F-4D97-AF65-F5344CB8AC3E}">
        <p14:creationId xmlns:p14="http://schemas.microsoft.com/office/powerpoint/2010/main" val="3691840598"/>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566257" y="762000"/>
            <a:ext cx="8001000" cy="654050"/>
          </a:xfrm>
        </p:spPr>
        <p:txBody>
          <a:bodyPr/>
          <a:lstStyle>
            <a:lvl1pPr algn="ctr">
              <a:defRPr/>
            </a:lvl1pPr>
          </a:lstStyle>
          <a:p>
            <a:r>
              <a:rPr lang="en-US"/>
              <a:t>Click to edit Master title style</a:t>
            </a:r>
          </a:p>
        </p:txBody>
      </p:sp>
      <p:sp>
        <p:nvSpPr>
          <p:cNvPr id="11" name="Content Placeholder 10"/>
          <p:cNvSpPr>
            <a:spLocks noGrp="1"/>
          </p:cNvSpPr>
          <p:nvPr>
            <p:ph sz="quarter" idx="2"/>
          </p:nvPr>
        </p:nvSpPr>
        <p:spPr>
          <a:xfrm>
            <a:off x="733425"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4648200"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977022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slideLayout" Target="../slideLayouts/slideLayout53.xml"/><Relationship Id="rId18" Type="http://schemas.openxmlformats.org/officeDocument/2006/relationships/slideLayout" Target="../slideLayouts/slideLayout58.xml"/><Relationship Id="rId26" Type="http://schemas.openxmlformats.org/officeDocument/2006/relationships/slideLayout" Target="../slideLayouts/slideLayout66.xml"/><Relationship Id="rId39" Type="http://schemas.openxmlformats.org/officeDocument/2006/relationships/slideLayout" Target="../slideLayouts/slideLayout79.xml"/><Relationship Id="rId3" Type="http://schemas.openxmlformats.org/officeDocument/2006/relationships/slideLayout" Target="../slideLayouts/slideLayout43.xml"/><Relationship Id="rId21" Type="http://schemas.openxmlformats.org/officeDocument/2006/relationships/slideLayout" Target="../slideLayouts/slideLayout61.xml"/><Relationship Id="rId34" Type="http://schemas.openxmlformats.org/officeDocument/2006/relationships/slideLayout" Target="../slideLayouts/slideLayout74.xml"/><Relationship Id="rId7" Type="http://schemas.openxmlformats.org/officeDocument/2006/relationships/slideLayout" Target="../slideLayouts/slideLayout47.xml"/><Relationship Id="rId12" Type="http://schemas.openxmlformats.org/officeDocument/2006/relationships/slideLayout" Target="../slideLayouts/slideLayout52.xml"/><Relationship Id="rId17" Type="http://schemas.openxmlformats.org/officeDocument/2006/relationships/slideLayout" Target="../slideLayouts/slideLayout57.xml"/><Relationship Id="rId25" Type="http://schemas.openxmlformats.org/officeDocument/2006/relationships/slideLayout" Target="../slideLayouts/slideLayout65.xml"/><Relationship Id="rId33" Type="http://schemas.openxmlformats.org/officeDocument/2006/relationships/slideLayout" Target="../slideLayouts/slideLayout73.xml"/><Relationship Id="rId38" Type="http://schemas.openxmlformats.org/officeDocument/2006/relationships/slideLayout" Target="../slideLayouts/slideLayout78.xml"/><Relationship Id="rId2" Type="http://schemas.openxmlformats.org/officeDocument/2006/relationships/slideLayout" Target="../slideLayouts/slideLayout42.xml"/><Relationship Id="rId16" Type="http://schemas.openxmlformats.org/officeDocument/2006/relationships/slideLayout" Target="../slideLayouts/slideLayout56.xml"/><Relationship Id="rId20" Type="http://schemas.openxmlformats.org/officeDocument/2006/relationships/slideLayout" Target="../slideLayouts/slideLayout60.xml"/><Relationship Id="rId29" Type="http://schemas.openxmlformats.org/officeDocument/2006/relationships/slideLayout" Target="../slideLayouts/slideLayout69.xml"/><Relationship Id="rId41" Type="http://schemas.openxmlformats.org/officeDocument/2006/relationships/theme" Target="../theme/theme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24" Type="http://schemas.openxmlformats.org/officeDocument/2006/relationships/slideLayout" Target="../slideLayouts/slideLayout64.xml"/><Relationship Id="rId32" Type="http://schemas.openxmlformats.org/officeDocument/2006/relationships/slideLayout" Target="../slideLayouts/slideLayout72.xml"/><Relationship Id="rId37" Type="http://schemas.openxmlformats.org/officeDocument/2006/relationships/slideLayout" Target="../slideLayouts/slideLayout77.xml"/><Relationship Id="rId40" Type="http://schemas.openxmlformats.org/officeDocument/2006/relationships/slideLayout" Target="../slideLayouts/slideLayout80.xml"/><Relationship Id="rId5" Type="http://schemas.openxmlformats.org/officeDocument/2006/relationships/slideLayout" Target="../slideLayouts/slideLayout45.xml"/><Relationship Id="rId15" Type="http://schemas.openxmlformats.org/officeDocument/2006/relationships/slideLayout" Target="../slideLayouts/slideLayout55.xml"/><Relationship Id="rId23" Type="http://schemas.openxmlformats.org/officeDocument/2006/relationships/slideLayout" Target="../slideLayouts/slideLayout63.xml"/><Relationship Id="rId28" Type="http://schemas.openxmlformats.org/officeDocument/2006/relationships/slideLayout" Target="../slideLayouts/slideLayout68.xml"/><Relationship Id="rId36" Type="http://schemas.openxmlformats.org/officeDocument/2006/relationships/slideLayout" Target="../slideLayouts/slideLayout76.xml"/><Relationship Id="rId10" Type="http://schemas.openxmlformats.org/officeDocument/2006/relationships/slideLayout" Target="../slideLayouts/slideLayout50.xml"/><Relationship Id="rId19" Type="http://schemas.openxmlformats.org/officeDocument/2006/relationships/slideLayout" Target="../slideLayouts/slideLayout59.xml"/><Relationship Id="rId31" Type="http://schemas.openxmlformats.org/officeDocument/2006/relationships/slideLayout" Target="../slideLayouts/slideLayout71.xml"/><Relationship Id="rId4" Type="http://schemas.openxmlformats.org/officeDocument/2006/relationships/slideLayout" Target="../slideLayouts/slideLayout44.xml"/><Relationship Id="rId9" Type="http://schemas.openxmlformats.org/officeDocument/2006/relationships/slideLayout" Target="../slideLayouts/slideLayout49.xml"/><Relationship Id="rId14" Type="http://schemas.openxmlformats.org/officeDocument/2006/relationships/slideLayout" Target="../slideLayouts/slideLayout54.xml"/><Relationship Id="rId22" Type="http://schemas.openxmlformats.org/officeDocument/2006/relationships/slideLayout" Target="../slideLayouts/slideLayout62.xml"/><Relationship Id="rId27" Type="http://schemas.openxmlformats.org/officeDocument/2006/relationships/slideLayout" Target="../slideLayouts/slideLayout67.xml"/><Relationship Id="rId30" Type="http://schemas.openxmlformats.org/officeDocument/2006/relationships/slideLayout" Target="../slideLayouts/slideLayout70.xml"/><Relationship Id="rId35" Type="http://schemas.openxmlformats.org/officeDocument/2006/relationships/slideLayout" Target="../slideLayouts/slideLayout7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14E7EC9-C575-4CE8-8B47-5DC53EDEF059}"/>
              </a:ext>
            </a:extLst>
          </p:cNvPr>
          <p:cNvSpPr>
            <a:spLocks noGrp="1"/>
          </p:cNvSpPr>
          <p:nvPr>
            <p:ph type="title"/>
          </p:nvPr>
        </p:nvSpPr>
        <p:spPr bwMode="auto">
          <a:xfrm>
            <a:off x="457200" y="763588"/>
            <a:ext cx="822960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852FAE3F-21A9-42BE-83E0-2F3F18B1DD5C}"/>
              </a:ext>
            </a:extLst>
          </p:cNvPr>
          <p:cNvSpPr>
            <a:spLocks noGrp="1"/>
          </p:cNvSpPr>
          <p:nvPr>
            <p:ph type="body" idx="1"/>
          </p:nvPr>
        </p:nvSpPr>
        <p:spPr bwMode="auto">
          <a:xfrm>
            <a:off x="457200" y="1863725"/>
            <a:ext cx="8229600" cy="426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TextBox 6">
            <a:extLst>
              <a:ext uri="{FF2B5EF4-FFF2-40B4-BE49-F238E27FC236}">
                <a16:creationId xmlns:a16="http://schemas.microsoft.com/office/drawing/2014/main" id="{FE545879-A6B8-49AC-8C25-35CA354F7570}"/>
              </a:ext>
            </a:extLst>
          </p:cNvPr>
          <p:cNvSpPr txBox="1"/>
          <p:nvPr/>
        </p:nvSpPr>
        <p:spPr>
          <a:xfrm>
            <a:off x="8428038" y="6389688"/>
            <a:ext cx="641350" cy="246062"/>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12 - </a:t>
            </a:r>
            <a:fld id="{696F12C7-52BE-4E6A-A6B1-1F1E4570D14E}"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10245" name="Rectangle 7">
            <a:extLst>
              <a:ext uri="{FF2B5EF4-FFF2-40B4-BE49-F238E27FC236}">
                <a16:creationId xmlns:a16="http://schemas.microsoft.com/office/drawing/2014/main" id="{40724091-B854-4959-A8B4-3C60C7E423A0}"/>
              </a:ext>
            </a:extLst>
          </p:cNvPr>
          <p:cNvSpPr>
            <a:spLocks noChangeArrowheads="1"/>
          </p:cNvSpPr>
          <p:nvPr userDrawn="1"/>
        </p:nvSpPr>
        <p:spPr bwMode="auto">
          <a:xfrm rot="16200000">
            <a:off x="-3238500" y="3314700"/>
            <a:ext cx="6858000" cy="228600"/>
          </a:xfrm>
          <a:prstGeom prst="rect">
            <a:avLst/>
          </a:prstGeom>
          <a:solidFill>
            <a:schemeClr val="tx2">
              <a:lumMod val="60000"/>
              <a:lumOff val="40000"/>
            </a:schemeClr>
          </a:solidFill>
          <a:ln w="28575" algn="ctr">
            <a:solidFill>
              <a:srgbClr val="445583"/>
            </a:solidFill>
            <a:miter lim="800000"/>
            <a:headEnd/>
            <a:tailEnd/>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lang="en-US" dirty="0">
              <a:solidFill>
                <a:srgbClr val="FFFFFF"/>
              </a:solidFill>
              <a:latin typeface="Palatino Linotype" panose="02040502050505030304" pitchFamily="18" charset="0"/>
              <a:cs typeface="Arial" panose="020B0604020202020204" pitchFamily="34" charset="0"/>
            </a:endParaRPr>
          </a:p>
        </p:txBody>
      </p:sp>
      <p:sp>
        <p:nvSpPr>
          <p:cNvPr id="2" name="Slide Number Placeholder 1">
            <a:extLst>
              <a:ext uri="{FF2B5EF4-FFF2-40B4-BE49-F238E27FC236}">
                <a16:creationId xmlns:a16="http://schemas.microsoft.com/office/drawing/2014/main" id="{32866214-B985-47BA-B72B-7F806EDF9DDE}"/>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44B9CA07-C9D4-44D6-98C2-B31E71F9D6EC}" type="slidenum">
              <a:rPr lang="en-US" altLang="en-US"/>
              <a:pPr>
                <a:defRPr/>
              </a:pPr>
              <a:t>‹#›</a:t>
            </a:fld>
            <a:endParaRPr lang="en-US" altLang="en-US" dirty="0"/>
          </a:p>
        </p:txBody>
      </p:sp>
      <p:sp>
        <p:nvSpPr>
          <p:cNvPr id="9" name="Text Box 54">
            <a:extLst>
              <a:ext uri="{FF2B5EF4-FFF2-40B4-BE49-F238E27FC236}">
                <a16:creationId xmlns:a16="http://schemas.microsoft.com/office/drawing/2014/main" id="{BD1E3B12-56DE-4A90-91F4-ED67FF243F75}"/>
              </a:ext>
            </a:extLst>
          </p:cNvPr>
          <p:cNvSpPr txBox="1">
            <a:spLocks noChangeArrowheads="1"/>
          </p:cNvSpPr>
          <p:nvPr userDrawn="1"/>
        </p:nvSpPr>
        <p:spPr bwMode="auto">
          <a:xfrm>
            <a:off x="457200" y="6559550"/>
            <a:ext cx="2057400" cy="197082"/>
          </a:xfrm>
          <a:prstGeom prst="rect">
            <a:avLst/>
          </a:prstGeom>
          <a:noFill/>
          <a:ln>
            <a:noFill/>
          </a:ln>
          <a:extLst/>
        </p:spPr>
        <p:txBody>
          <a:bodyPr wrap="square"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l">
              <a:lnSpc>
                <a:spcPct val="90000"/>
              </a:lnSpc>
              <a:defRPr/>
            </a:pPr>
            <a:r>
              <a:rPr lang="en-US" sz="900" i="0" dirty="0">
                <a:solidFill>
                  <a:schemeClr val="tx2">
                    <a:lumMod val="75000"/>
                  </a:schemeClr>
                </a:solidFill>
                <a:latin typeface="+mn-lt"/>
              </a:rPr>
              <a:t>©McGraw-Hill Education. </a:t>
            </a:r>
            <a:endParaRPr lang="en-US" altLang="en-US" sz="900" b="1" i="0" dirty="0">
              <a:solidFill>
                <a:schemeClr val="tx2">
                  <a:lumMod val="75000"/>
                </a:schemeClr>
              </a:solidFill>
              <a:latin typeface="+mn-lt"/>
            </a:endParaRPr>
          </a:p>
        </p:txBody>
      </p:sp>
    </p:spTree>
  </p:cSld>
  <p:clrMap bg1="lt1" tx1="dk1" bg2="lt2" tx2="dk2" accent1="accent1" accent2="accent2" accent3="accent3" accent4="accent4" accent5="accent5" accent6="accent6" hlink="hlink" folHlink="folHlink"/>
  <p:sldLayoutIdLst>
    <p:sldLayoutId id="2147485106" r:id="rId1"/>
    <p:sldLayoutId id="2147485107" r:id="rId2"/>
    <p:sldLayoutId id="2147485208" r:id="rId3"/>
    <p:sldLayoutId id="2147485108" r:id="rId4"/>
    <p:sldLayoutId id="2147485109" r:id="rId5"/>
    <p:sldLayoutId id="2147485110" r:id="rId6"/>
    <p:sldLayoutId id="2147485111" r:id="rId7"/>
    <p:sldLayoutId id="2147485112" r:id="rId8"/>
    <p:sldLayoutId id="2147485113" r:id="rId9"/>
    <p:sldLayoutId id="2147485114" r:id="rId10"/>
    <p:sldLayoutId id="2147485115" r:id="rId11"/>
    <p:sldLayoutId id="2147485116" r:id="rId12"/>
    <p:sldLayoutId id="2147485117" r:id="rId13"/>
    <p:sldLayoutId id="2147485118" r:id="rId14"/>
    <p:sldLayoutId id="2147485119" r:id="rId15"/>
    <p:sldLayoutId id="2147485121" r:id="rId16"/>
    <p:sldLayoutId id="2147485123" r:id="rId17"/>
    <p:sldLayoutId id="2147485124" r:id="rId18"/>
    <p:sldLayoutId id="2147485125" r:id="rId19"/>
    <p:sldLayoutId id="2147485128" r:id="rId20"/>
    <p:sldLayoutId id="2147485129" r:id="rId21"/>
    <p:sldLayoutId id="2147485130" r:id="rId22"/>
    <p:sldLayoutId id="2147485131" r:id="rId23"/>
    <p:sldLayoutId id="2147485132" r:id="rId24"/>
    <p:sldLayoutId id="2147485133" r:id="rId25"/>
    <p:sldLayoutId id="2147485134" r:id="rId26"/>
    <p:sldLayoutId id="2147485137" r:id="rId27"/>
    <p:sldLayoutId id="2147485138" r:id="rId28"/>
    <p:sldLayoutId id="2147485140" r:id="rId29"/>
    <p:sldLayoutId id="2147485143" r:id="rId30"/>
    <p:sldLayoutId id="2147485144" r:id="rId31"/>
    <p:sldLayoutId id="2147485145" r:id="rId32"/>
    <p:sldLayoutId id="2147485146" r:id="rId33"/>
    <p:sldLayoutId id="2147485148" r:id="rId34"/>
    <p:sldLayoutId id="2147485150" r:id="rId35"/>
    <p:sldLayoutId id="2147485151" r:id="rId36"/>
    <p:sldLayoutId id="2147485152" r:id="rId37"/>
    <p:sldLayoutId id="2147485105" r:id="rId38"/>
    <p:sldLayoutId id="2147485154" r:id="rId39"/>
    <p:sldLayoutId id="2147485155" r:id="rId40"/>
  </p:sldLayoutIdLst>
  <p:timing>
    <p:tnLst>
      <p:par>
        <p:cTn id="1" dur="indefinite" restart="never" nodeType="tmRoot"/>
      </p:par>
    </p:tnLst>
  </p:timing>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107" charset="0"/>
        </a:defRPr>
      </a:lvl2pPr>
      <a:lvl3pPr algn="ctr" rtl="0" eaLnBrk="0" fontAlgn="base" hangingPunct="0">
        <a:spcBef>
          <a:spcPct val="0"/>
        </a:spcBef>
        <a:spcAft>
          <a:spcPct val="0"/>
        </a:spcAft>
        <a:defRPr sz="4400">
          <a:solidFill>
            <a:schemeClr val="tx1"/>
          </a:solidFill>
          <a:latin typeface="Calibri" pitchFamily="-107" charset="0"/>
        </a:defRPr>
      </a:lvl3pPr>
      <a:lvl4pPr algn="ctr" rtl="0" eaLnBrk="0" fontAlgn="base" hangingPunct="0">
        <a:spcBef>
          <a:spcPct val="0"/>
        </a:spcBef>
        <a:spcAft>
          <a:spcPct val="0"/>
        </a:spcAft>
        <a:defRPr sz="4400">
          <a:solidFill>
            <a:schemeClr val="tx1"/>
          </a:solidFill>
          <a:latin typeface="Calibri" pitchFamily="-107" charset="0"/>
        </a:defRPr>
      </a:lvl4pPr>
      <a:lvl5pPr algn="ctr" rtl="0" eaLnBrk="0" fontAlgn="base" hangingPunct="0">
        <a:spcBef>
          <a:spcPct val="0"/>
        </a:spcBef>
        <a:spcAft>
          <a:spcPct val="0"/>
        </a:spcAft>
        <a:defRPr sz="4400">
          <a:solidFill>
            <a:schemeClr val="tx1"/>
          </a:solidFill>
          <a:latin typeface="Calibri" pitchFamily="-107" charset="0"/>
        </a:defRPr>
      </a:lvl5pPr>
      <a:lvl6pPr marL="457200" algn="ctr" rtl="0" eaLnBrk="1" fontAlgn="base" hangingPunct="1">
        <a:spcBef>
          <a:spcPct val="0"/>
        </a:spcBef>
        <a:spcAft>
          <a:spcPct val="0"/>
        </a:spcAft>
        <a:defRPr sz="4400">
          <a:solidFill>
            <a:schemeClr val="tx1"/>
          </a:solidFill>
          <a:latin typeface="Calibri" pitchFamily="-107" charset="0"/>
        </a:defRPr>
      </a:lvl6pPr>
      <a:lvl7pPr marL="914400" algn="ctr" rtl="0" eaLnBrk="1" fontAlgn="base" hangingPunct="1">
        <a:spcBef>
          <a:spcPct val="0"/>
        </a:spcBef>
        <a:spcAft>
          <a:spcPct val="0"/>
        </a:spcAft>
        <a:defRPr sz="4400">
          <a:solidFill>
            <a:schemeClr val="tx1"/>
          </a:solidFill>
          <a:latin typeface="Calibri" pitchFamily="-107" charset="0"/>
        </a:defRPr>
      </a:lvl7pPr>
      <a:lvl8pPr marL="1371600" algn="ctr" rtl="0" eaLnBrk="1" fontAlgn="base" hangingPunct="1">
        <a:spcBef>
          <a:spcPct val="0"/>
        </a:spcBef>
        <a:spcAft>
          <a:spcPct val="0"/>
        </a:spcAft>
        <a:defRPr sz="4400">
          <a:solidFill>
            <a:schemeClr val="tx1"/>
          </a:solidFill>
          <a:latin typeface="Calibri" pitchFamily="-107" charset="0"/>
        </a:defRPr>
      </a:lvl8pPr>
      <a:lvl9pPr marL="1828800" algn="ctr" rtl="0" eaLnBrk="1" fontAlgn="base" hangingPunct="1">
        <a:spcBef>
          <a:spcPct val="0"/>
        </a:spcBef>
        <a:spcAft>
          <a:spcPct val="0"/>
        </a:spcAft>
        <a:defRPr sz="4400">
          <a:solidFill>
            <a:schemeClr val="tx1"/>
          </a:solidFill>
          <a:latin typeface="Calibri" pitchFamily="-107"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14E7EC9-C575-4CE8-8B47-5DC53EDEF059}"/>
              </a:ext>
            </a:extLst>
          </p:cNvPr>
          <p:cNvSpPr>
            <a:spLocks noGrp="1"/>
          </p:cNvSpPr>
          <p:nvPr>
            <p:ph type="title"/>
          </p:nvPr>
        </p:nvSpPr>
        <p:spPr bwMode="auto">
          <a:xfrm>
            <a:off x="457200" y="763588"/>
            <a:ext cx="822960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852FAE3F-21A9-42BE-83E0-2F3F18B1DD5C}"/>
              </a:ext>
            </a:extLst>
          </p:cNvPr>
          <p:cNvSpPr>
            <a:spLocks noGrp="1"/>
          </p:cNvSpPr>
          <p:nvPr>
            <p:ph type="body" idx="1"/>
          </p:nvPr>
        </p:nvSpPr>
        <p:spPr bwMode="auto">
          <a:xfrm>
            <a:off x="457200" y="1863725"/>
            <a:ext cx="8229600" cy="426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TextBox 6">
            <a:extLst>
              <a:ext uri="{FF2B5EF4-FFF2-40B4-BE49-F238E27FC236}">
                <a16:creationId xmlns:a16="http://schemas.microsoft.com/office/drawing/2014/main" id="{FE545879-A6B8-49AC-8C25-35CA354F7570}"/>
              </a:ext>
            </a:extLst>
          </p:cNvPr>
          <p:cNvSpPr txBox="1"/>
          <p:nvPr/>
        </p:nvSpPr>
        <p:spPr>
          <a:xfrm>
            <a:off x="8428038" y="6389688"/>
            <a:ext cx="641350" cy="246062"/>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12 - </a:t>
            </a:r>
            <a:fld id="{696F12C7-52BE-4E6A-A6B1-1F1E4570D14E}"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10245" name="Rectangle 7">
            <a:extLst>
              <a:ext uri="{FF2B5EF4-FFF2-40B4-BE49-F238E27FC236}">
                <a16:creationId xmlns:a16="http://schemas.microsoft.com/office/drawing/2014/main" id="{40724091-B854-4959-A8B4-3C60C7E423A0}"/>
              </a:ext>
            </a:extLst>
          </p:cNvPr>
          <p:cNvSpPr>
            <a:spLocks noChangeArrowheads="1"/>
          </p:cNvSpPr>
          <p:nvPr userDrawn="1"/>
        </p:nvSpPr>
        <p:spPr bwMode="auto">
          <a:xfrm rot="16200000">
            <a:off x="-3238500" y="3314700"/>
            <a:ext cx="6858000" cy="228600"/>
          </a:xfrm>
          <a:prstGeom prst="rect">
            <a:avLst/>
          </a:prstGeom>
          <a:solidFill>
            <a:schemeClr val="tx2">
              <a:lumMod val="60000"/>
              <a:lumOff val="40000"/>
            </a:schemeClr>
          </a:solidFill>
          <a:ln w="28575" algn="ctr">
            <a:solidFill>
              <a:srgbClr val="445583"/>
            </a:solidFill>
            <a:miter lim="800000"/>
            <a:headEnd/>
            <a:tailEnd/>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lang="en-US" dirty="0">
              <a:solidFill>
                <a:srgbClr val="FFFFFF"/>
              </a:solidFill>
              <a:latin typeface="Palatino Linotype" panose="02040502050505030304" pitchFamily="18" charset="0"/>
              <a:cs typeface="Arial" panose="020B0604020202020204" pitchFamily="34" charset="0"/>
            </a:endParaRPr>
          </a:p>
        </p:txBody>
      </p:sp>
      <p:sp>
        <p:nvSpPr>
          <p:cNvPr id="2" name="Slide Number Placeholder 1">
            <a:extLst>
              <a:ext uri="{FF2B5EF4-FFF2-40B4-BE49-F238E27FC236}">
                <a16:creationId xmlns:a16="http://schemas.microsoft.com/office/drawing/2014/main" id="{32866214-B985-47BA-B72B-7F806EDF9DDE}"/>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44B9CA07-C9D4-44D6-98C2-B31E71F9D6EC}" type="slidenum">
              <a:rPr lang="en-US" altLang="en-US"/>
              <a:pPr>
                <a:defRPr/>
              </a:pPr>
              <a:t>‹#›</a:t>
            </a:fld>
            <a:endParaRPr lang="en-US" altLang="en-US" dirty="0"/>
          </a:p>
        </p:txBody>
      </p:sp>
    </p:spTree>
    <p:extLst>
      <p:ext uri="{BB962C8B-B14F-4D97-AF65-F5344CB8AC3E}">
        <p14:creationId xmlns:p14="http://schemas.microsoft.com/office/powerpoint/2010/main" val="1616059480"/>
      </p:ext>
    </p:extLst>
  </p:cSld>
  <p:clrMap bg1="lt1" tx1="dk1" bg2="lt2" tx2="dk2" accent1="accent1" accent2="accent2" accent3="accent3" accent4="accent4" accent5="accent5" accent6="accent6" hlink="hlink" folHlink="folHlink"/>
  <p:sldLayoutIdLst>
    <p:sldLayoutId id="2147485157" r:id="rId1"/>
    <p:sldLayoutId id="2147485209" r:id="rId2"/>
    <p:sldLayoutId id="2147485158" r:id="rId3"/>
    <p:sldLayoutId id="2147485159" r:id="rId4"/>
    <p:sldLayoutId id="2147485160" r:id="rId5"/>
    <p:sldLayoutId id="2147485161" r:id="rId6"/>
    <p:sldLayoutId id="2147485162" r:id="rId7"/>
    <p:sldLayoutId id="2147485163" r:id="rId8"/>
    <p:sldLayoutId id="2147485164" r:id="rId9"/>
    <p:sldLayoutId id="2147485165" r:id="rId10"/>
    <p:sldLayoutId id="2147485166" r:id="rId11"/>
    <p:sldLayoutId id="2147485167" r:id="rId12"/>
    <p:sldLayoutId id="2147485168" r:id="rId13"/>
    <p:sldLayoutId id="2147485169" r:id="rId14"/>
    <p:sldLayoutId id="2147485170" r:id="rId15"/>
    <p:sldLayoutId id="2147485172" r:id="rId16"/>
    <p:sldLayoutId id="2147485174" r:id="rId17"/>
    <p:sldLayoutId id="2147485175" r:id="rId18"/>
    <p:sldLayoutId id="2147485176" r:id="rId19"/>
    <p:sldLayoutId id="2147485179" r:id="rId20"/>
    <p:sldLayoutId id="2147485180" r:id="rId21"/>
    <p:sldLayoutId id="2147485181" r:id="rId22"/>
    <p:sldLayoutId id="2147485182" r:id="rId23"/>
    <p:sldLayoutId id="2147485183" r:id="rId24"/>
    <p:sldLayoutId id="2147485184" r:id="rId25"/>
    <p:sldLayoutId id="2147485185" r:id="rId26"/>
    <p:sldLayoutId id="2147485188" r:id="rId27"/>
    <p:sldLayoutId id="2147485189" r:id="rId28"/>
    <p:sldLayoutId id="2147485191" r:id="rId29"/>
    <p:sldLayoutId id="2147485194" r:id="rId30"/>
    <p:sldLayoutId id="2147485195" r:id="rId31"/>
    <p:sldLayoutId id="2147485196" r:id="rId32"/>
    <p:sldLayoutId id="2147485197" r:id="rId33"/>
    <p:sldLayoutId id="2147485199" r:id="rId34"/>
    <p:sldLayoutId id="2147485201" r:id="rId35"/>
    <p:sldLayoutId id="2147485202" r:id="rId36"/>
    <p:sldLayoutId id="2147485203" r:id="rId37"/>
    <p:sldLayoutId id="2147485204" r:id="rId38"/>
    <p:sldLayoutId id="2147485206" r:id="rId39"/>
    <p:sldLayoutId id="2147485207" r:id="rId40"/>
  </p:sldLayoutIdLst>
  <p:timing>
    <p:tnLst>
      <p:par>
        <p:cTn id="1" dur="indefinite" restart="never" nodeType="tmRoot"/>
      </p:par>
    </p:tnLst>
  </p:timing>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107" charset="0"/>
        </a:defRPr>
      </a:lvl2pPr>
      <a:lvl3pPr algn="ctr" rtl="0" eaLnBrk="0" fontAlgn="base" hangingPunct="0">
        <a:spcBef>
          <a:spcPct val="0"/>
        </a:spcBef>
        <a:spcAft>
          <a:spcPct val="0"/>
        </a:spcAft>
        <a:defRPr sz="4400">
          <a:solidFill>
            <a:schemeClr val="tx1"/>
          </a:solidFill>
          <a:latin typeface="Calibri" pitchFamily="-107" charset="0"/>
        </a:defRPr>
      </a:lvl3pPr>
      <a:lvl4pPr algn="ctr" rtl="0" eaLnBrk="0" fontAlgn="base" hangingPunct="0">
        <a:spcBef>
          <a:spcPct val="0"/>
        </a:spcBef>
        <a:spcAft>
          <a:spcPct val="0"/>
        </a:spcAft>
        <a:defRPr sz="4400">
          <a:solidFill>
            <a:schemeClr val="tx1"/>
          </a:solidFill>
          <a:latin typeface="Calibri" pitchFamily="-107" charset="0"/>
        </a:defRPr>
      </a:lvl4pPr>
      <a:lvl5pPr algn="ctr" rtl="0" eaLnBrk="0" fontAlgn="base" hangingPunct="0">
        <a:spcBef>
          <a:spcPct val="0"/>
        </a:spcBef>
        <a:spcAft>
          <a:spcPct val="0"/>
        </a:spcAft>
        <a:defRPr sz="4400">
          <a:solidFill>
            <a:schemeClr val="tx1"/>
          </a:solidFill>
          <a:latin typeface="Calibri" pitchFamily="-107" charset="0"/>
        </a:defRPr>
      </a:lvl5pPr>
      <a:lvl6pPr marL="457200" algn="ctr" rtl="0" eaLnBrk="1" fontAlgn="base" hangingPunct="1">
        <a:spcBef>
          <a:spcPct val="0"/>
        </a:spcBef>
        <a:spcAft>
          <a:spcPct val="0"/>
        </a:spcAft>
        <a:defRPr sz="4400">
          <a:solidFill>
            <a:schemeClr val="tx1"/>
          </a:solidFill>
          <a:latin typeface="Calibri" pitchFamily="-107" charset="0"/>
        </a:defRPr>
      </a:lvl6pPr>
      <a:lvl7pPr marL="914400" algn="ctr" rtl="0" eaLnBrk="1" fontAlgn="base" hangingPunct="1">
        <a:spcBef>
          <a:spcPct val="0"/>
        </a:spcBef>
        <a:spcAft>
          <a:spcPct val="0"/>
        </a:spcAft>
        <a:defRPr sz="4400">
          <a:solidFill>
            <a:schemeClr val="tx1"/>
          </a:solidFill>
          <a:latin typeface="Calibri" pitchFamily="-107" charset="0"/>
        </a:defRPr>
      </a:lvl7pPr>
      <a:lvl8pPr marL="1371600" algn="ctr" rtl="0" eaLnBrk="1" fontAlgn="base" hangingPunct="1">
        <a:spcBef>
          <a:spcPct val="0"/>
        </a:spcBef>
        <a:spcAft>
          <a:spcPct val="0"/>
        </a:spcAft>
        <a:defRPr sz="4400">
          <a:solidFill>
            <a:schemeClr val="tx1"/>
          </a:solidFill>
          <a:latin typeface="Calibri" pitchFamily="-107" charset="0"/>
        </a:defRPr>
      </a:lvl8pPr>
      <a:lvl9pPr marL="1828800" algn="ctr" rtl="0" eaLnBrk="1" fontAlgn="base" hangingPunct="1">
        <a:spcBef>
          <a:spcPct val="0"/>
        </a:spcBef>
        <a:spcAft>
          <a:spcPct val="0"/>
        </a:spcAft>
        <a:defRPr sz="4400">
          <a:solidFill>
            <a:schemeClr val="tx1"/>
          </a:solidFill>
          <a:latin typeface="Calibri" pitchFamily="-107"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40.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7.wmf"/><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6.wmf"/><Relationship Id="rId4" Type="http://schemas.openxmlformats.org/officeDocument/2006/relationships/oleObject" Target="../embeddings/oleObject1.bin"/></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slide" Target="slide51.xml"/></Relationships>
</file>

<file path=ppt/slides/_rels/slide1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slide" Target="slide5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slide" Target="slide5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image" Target="../media/image11.wmf"/><Relationship Id="rId4" Type="http://schemas.openxmlformats.org/officeDocument/2006/relationships/oleObject" Target="../embeddings/oleObject3.bin"/></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slide" Target="slide5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7.xml"/><Relationship Id="rId1" Type="http://schemas.openxmlformats.org/officeDocument/2006/relationships/slideLayout" Target="../slideLayouts/slideLayout3.xml"/><Relationship Id="rId4" Type="http://schemas.openxmlformats.org/officeDocument/2006/relationships/slide" Target="slide55.xml"/></Relationships>
</file>

<file path=ppt/slides/_rels/slide2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slide" Target="slide57.xml"/></Relationships>
</file>

<file path=ppt/slides/_rels/slide2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35.xml"/><Relationship Id="rId1" Type="http://schemas.openxmlformats.org/officeDocument/2006/relationships/slideLayout" Target="../slideLayouts/slideLayout3.xml"/><Relationship Id="rId4" Type="http://schemas.openxmlformats.org/officeDocument/2006/relationships/slide" Target="slide58.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xml"/><Relationship Id="rId1" Type="http://schemas.openxmlformats.org/officeDocument/2006/relationships/vmlDrawing" Target="../drawings/vmlDrawing3.vml"/><Relationship Id="rId5" Type="http://schemas.openxmlformats.org/officeDocument/2006/relationships/image" Target="../media/image18.wmf"/><Relationship Id="rId4" Type="http://schemas.openxmlformats.org/officeDocument/2006/relationships/oleObject" Target="../embeddings/oleObject4.bin"/></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3.xml"/><Relationship Id="rId1" Type="http://schemas.openxmlformats.org/officeDocument/2006/relationships/vmlDrawing" Target="../drawings/vmlDrawing4.vml"/><Relationship Id="rId5" Type="http://schemas.openxmlformats.org/officeDocument/2006/relationships/image" Target="../media/image19.wmf"/><Relationship Id="rId4" Type="http://schemas.openxmlformats.org/officeDocument/2006/relationships/oleObject" Target="../embeddings/oleObject5.bin"/></Relationships>
</file>

<file path=ppt/slides/_rels/slide3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38.xml"/><Relationship Id="rId1" Type="http://schemas.openxmlformats.org/officeDocument/2006/relationships/slideLayout" Target="../slideLayouts/slideLayout3.xml"/><Relationship Id="rId4" Type="http://schemas.openxmlformats.org/officeDocument/2006/relationships/slide" Target="slide59.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3.xml"/><Relationship Id="rId1" Type="http://schemas.openxmlformats.org/officeDocument/2006/relationships/vmlDrawing" Target="../drawings/vmlDrawing5.vml"/><Relationship Id="rId5" Type="http://schemas.openxmlformats.org/officeDocument/2006/relationships/image" Target="../media/image21.wmf"/><Relationship Id="rId4" Type="http://schemas.openxmlformats.org/officeDocument/2006/relationships/oleObject" Target="../embeddings/oleObject6.bin"/></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slide" Target="slide48.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slide" Target="slide49.xml"/><Relationship Id="rId4" Type="http://schemas.openxmlformats.org/officeDocument/2006/relationships/image" Target="../media/image5.jp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idx="4294967295"/>
          </p:nvPr>
        </p:nvSpPr>
        <p:spPr>
          <a:xfrm>
            <a:off x="0" y="763588"/>
            <a:ext cx="8229600" cy="869950"/>
          </a:xfrm>
        </p:spPr>
        <p:txBody>
          <a:bodyPr/>
          <a:lstStyle/>
          <a:p>
            <a:r>
              <a:rPr lang="en-IN" dirty="0"/>
              <a:t> </a:t>
            </a:r>
          </a:p>
        </p:txBody>
      </p:sp>
      <p:pic>
        <p:nvPicPr>
          <p:cNvPr id="6" name="Picture 5" descr="Book cover image.">
            <a:extLst>
              <a:ext uri="{FF2B5EF4-FFF2-40B4-BE49-F238E27FC236}">
                <a16:creationId xmlns:a16="http://schemas.microsoft.com/office/drawing/2014/main" id="{D1B6A90D-CFAB-4F98-A90C-2A60F21D4BB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86000" y="285750"/>
            <a:ext cx="4958390" cy="6414408"/>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Cost Behavior Patterns </a:t>
            </a:r>
            <a:r>
              <a:rPr lang="en-US" altLang="en-US" sz="1000" b="0" dirty="0"/>
              <a:t>3</a:t>
            </a:r>
            <a:endParaRPr lang="en-US" b="0" dirty="0"/>
          </a:p>
        </p:txBody>
      </p:sp>
      <p:sp>
        <p:nvSpPr>
          <p:cNvPr id="3" name="Content Placeholder 2"/>
          <p:cNvSpPr>
            <a:spLocks noGrp="1"/>
          </p:cNvSpPr>
          <p:nvPr>
            <p:ph idx="1"/>
          </p:nvPr>
        </p:nvSpPr>
        <p:spPr>
          <a:xfrm>
            <a:off x="457200" y="1503459"/>
            <a:ext cx="8229600" cy="652692"/>
          </a:xfrm>
        </p:spPr>
        <p:txBody>
          <a:bodyPr/>
          <a:lstStyle/>
          <a:p>
            <a:pPr marL="0" indent="0">
              <a:buNone/>
            </a:pPr>
            <a:r>
              <a:rPr lang="en-US" sz="1900" dirty="0">
                <a:solidFill>
                  <a:schemeClr val="accent1">
                    <a:lumMod val="50000"/>
                  </a:schemeClr>
                </a:solidFill>
              </a:rPr>
              <a:t>Great care must be taken with the use of fixed cost per unit data because any change in the volume of activity will change the per unit cost. </a:t>
            </a:r>
          </a:p>
        </p:txBody>
      </p:sp>
      <p:sp>
        <p:nvSpPr>
          <p:cNvPr id="5" name="Content Placeholder 4"/>
          <p:cNvSpPr>
            <a:spLocks noGrp="1"/>
          </p:cNvSpPr>
          <p:nvPr>
            <p:ph idx="13"/>
          </p:nvPr>
        </p:nvSpPr>
        <p:spPr>
          <a:xfrm>
            <a:off x="457200" y="2187323"/>
            <a:ext cx="8229600" cy="1300954"/>
          </a:xfrm>
        </p:spPr>
        <p:txBody>
          <a:bodyPr/>
          <a:lstStyle/>
          <a:p>
            <a:pPr marL="0" indent="0">
              <a:lnSpc>
                <a:spcPct val="90000"/>
              </a:lnSpc>
              <a:buNone/>
            </a:pPr>
            <a:r>
              <a:rPr lang="en-US" sz="1800" dirty="0">
                <a:solidFill>
                  <a:schemeClr val="accent1">
                    <a:lumMod val="50000"/>
                  </a:schemeClr>
                </a:solidFill>
              </a:rPr>
              <a:t>As a general rule, </a:t>
            </a:r>
            <a:r>
              <a:rPr lang="en-US" sz="1800" b="1" i="1" dirty="0">
                <a:solidFill>
                  <a:schemeClr val="accent1">
                    <a:lumMod val="50000"/>
                  </a:schemeClr>
                </a:solidFill>
              </a:rPr>
              <a:t>do not unitize fixed expenses because they do not behave on a per unit basis! </a:t>
            </a:r>
            <a:r>
              <a:rPr lang="en-US" sz="1800" dirty="0">
                <a:solidFill>
                  <a:schemeClr val="accent1">
                    <a:lumMod val="50000"/>
                  </a:schemeClr>
                </a:solidFill>
              </a:rPr>
              <a:t>Sometimes fixed costs must be unitized, as in the development of a predetermined overhead application rate. It is also important to recognize that the relevant range is often quite wide, and significant increases in activity can be achieved without increasing fixed costs.</a:t>
            </a:r>
            <a:endParaRPr lang="en-US" sz="1800" dirty="0"/>
          </a:p>
        </p:txBody>
      </p:sp>
      <p:sp>
        <p:nvSpPr>
          <p:cNvPr id="6" name="Content Placeholder 5"/>
          <p:cNvSpPr>
            <a:spLocks noGrp="1"/>
          </p:cNvSpPr>
          <p:nvPr>
            <p:ph idx="14"/>
          </p:nvPr>
        </p:nvSpPr>
        <p:spPr>
          <a:xfrm>
            <a:off x="457200" y="3524474"/>
            <a:ext cx="8229600" cy="1143753"/>
          </a:xfrm>
        </p:spPr>
        <p:txBody>
          <a:bodyPr/>
          <a:lstStyle/>
          <a:p>
            <a:pPr marL="0" indent="0">
              <a:buNone/>
            </a:pPr>
            <a:r>
              <a:rPr lang="en-US" altLang="en-US" sz="1800" u="sng" dirty="0"/>
              <a:t>For Example</a:t>
            </a:r>
            <a:r>
              <a:rPr lang="en-US" altLang="en-US" sz="1800" dirty="0"/>
              <a:t>: Most costs of a university business office—salaries, depreciation, and utilities—are fixed. Let’s say we wanted to calculate the “cost” of cashing student checks. If we divide a portion of business office costs ($1,200) by the number of checks cashed in a period of time, the result will be misleading. . .</a:t>
            </a:r>
          </a:p>
        </p:txBody>
      </p:sp>
      <p:graphicFrame>
        <p:nvGraphicFramePr>
          <p:cNvPr id="13" name="Content Placeholder 12"/>
          <p:cNvGraphicFramePr>
            <a:graphicFrameLocks noGrp="1"/>
          </p:cNvGraphicFramePr>
          <p:nvPr>
            <p:ph idx="15"/>
            <p:extLst>
              <p:ext uri="{D42A27DB-BD31-4B8C-83A1-F6EECF244321}">
                <p14:modId xmlns:p14="http://schemas.microsoft.com/office/powerpoint/2010/main" val="4235020399"/>
              </p:ext>
            </p:extLst>
          </p:nvPr>
        </p:nvGraphicFramePr>
        <p:xfrm>
          <a:off x="1752600" y="4728410"/>
          <a:ext cx="5486400" cy="1158240"/>
        </p:xfrm>
        <a:graphic>
          <a:graphicData uri="http://schemas.openxmlformats.org/drawingml/2006/table">
            <a:tbl>
              <a:tblPr firstRow="1" bandRow="1">
                <a:tableStyleId>{5C22544A-7EE6-4342-B048-85BDC9FD1C3A}</a:tableStyleId>
              </a:tblPr>
              <a:tblGrid>
                <a:gridCol w="4572000">
                  <a:extLst>
                    <a:ext uri="{9D8B030D-6E8A-4147-A177-3AD203B41FA5}">
                      <a16:colId xmlns:a16="http://schemas.microsoft.com/office/drawing/2014/main" val="20000"/>
                    </a:ext>
                  </a:extLst>
                </a:gridCol>
                <a:gridCol w="914400">
                  <a:extLst>
                    <a:ext uri="{9D8B030D-6E8A-4147-A177-3AD203B41FA5}">
                      <a16:colId xmlns:a16="http://schemas.microsoft.com/office/drawing/2014/main" val="20001"/>
                    </a:ext>
                  </a:extLst>
                </a:gridCol>
              </a:tblGrid>
              <a:tr h="370840">
                <a:tc>
                  <a:txBody>
                    <a:bodyPr/>
                    <a:lstStyle/>
                    <a:p>
                      <a:pPr marL="403200" indent="-403200">
                        <a:buFont typeface="+mj-lt"/>
                        <a:buAutoNum type="arabicPeriod"/>
                      </a:pPr>
                      <a:r>
                        <a:rPr lang="en-US" sz="1600" b="0" i="0" dirty="0">
                          <a:solidFill>
                            <a:schemeClr val="tx1"/>
                          </a:solidFill>
                          <a:latin typeface="+mn-lt"/>
                        </a:rPr>
                        <a:t>If 2,000 checks are cashed in a month, the “cost” per check is </a:t>
                      </a:r>
                      <a:endParaRPr lang="en-US" sz="1600" b="0" dirty="0">
                        <a:solidFill>
                          <a:schemeClr val="tx1"/>
                        </a:solidFill>
                        <a:latin typeface="+mn-lt"/>
                      </a:endParaRPr>
                    </a:p>
                  </a:txBody>
                  <a:tcP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dirty="0">
                          <a:solidFill>
                            <a:schemeClr val="tx1"/>
                          </a:solidFill>
                          <a:latin typeface="+mn-lt"/>
                        </a:rPr>
                        <a:t>$  0.60</a:t>
                      </a:r>
                    </a:p>
                  </a:txBody>
                  <a:tcPr>
                    <a:solidFill>
                      <a:schemeClr val="bg1"/>
                    </a:solidFill>
                  </a:tcPr>
                </a:tc>
                <a:extLst>
                  <a:ext uri="{0D108BD9-81ED-4DB2-BD59-A6C34878D82A}">
                    <a16:rowId xmlns:a16="http://schemas.microsoft.com/office/drawing/2014/main" val="10000"/>
                  </a:ext>
                </a:extLst>
              </a:tr>
              <a:tr h="370840">
                <a:tc>
                  <a:txBody>
                    <a:bodyPr/>
                    <a:lstStyle/>
                    <a:p>
                      <a:pPr marL="403200" indent="-403200">
                        <a:buFont typeface="+mj-lt"/>
                        <a:buAutoNum type="arabicPeriod" startAt="2"/>
                      </a:pPr>
                      <a:r>
                        <a:rPr lang="en-US" sz="1600" b="0" i="0" dirty="0">
                          <a:solidFill>
                            <a:schemeClr val="tx1"/>
                          </a:solidFill>
                          <a:latin typeface="+mn-lt"/>
                        </a:rPr>
                        <a:t>If 6,000 checks are cashed in a month, the “cost” per check is </a:t>
                      </a:r>
                      <a:endParaRPr lang="en-US" sz="1600" b="0" dirty="0">
                        <a:solidFill>
                          <a:schemeClr val="tx1"/>
                        </a:solidFill>
                        <a:latin typeface="+mn-lt"/>
                      </a:endParaRPr>
                    </a:p>
                  </a:txBody>
                  <a:tcP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dirty="0">
                          <a:solidFill>
                            <a:schemeClr val="tx1"/>
                          </a:solidFill>
                          <a:latin typeface="+mn-lt"/>
                        </a:rPr>
                        <a:t>$  0.20</a:t>
                      </a:r>
                    </a:p>
                  </a:txBody>
                  <a:tcPr>
                    <a:solidFill>
                      <a:schemeClr val="bg1"/>
                    </a:solidFill>
                  </a:tcPr>
                </a:tc>
                <a:extLst>
                  <a:ext uri="{0D108BD9-81ED-4DB2-BD59-A6C34878D82A}">
                    <a16:rowId xmlns:a16="http://schemas.microsoft.com/office/drawing/2014/main" val="10001"/>
                  </a:ext>
                </a:extLst>
              </a:tr>
            </a:tbl>
          </a:graphicData>
        </a:graphic>
      </p:graphicFrame>
      <p:graphicFrame>
        <p:nvGraphicFramePr>
          <p:cNvPr id="14" name="Content Placeholder 13"/>
          <p:cNvGraphicFramePr>
            <a:graphicFrameLocks noGrp="1" noChangeAspect="1"/>
          </p:cNvGraphicFramePr>
          <p:nvPr>
            <p:ph idx="16"/>
            <p:extLst>
              <p:ext uri="{D42A27DB-BD31-4B8C-83A1-F6EECF244321}">
                <p14:modId xmlns:p14="http://schemas.microsoft.com/office/powerpoint/2010/main" val="2269730492"/>
              </p:ext>
            </p:extLst>
          </p:nvPr>
        </p:nvGraphicFramePr>
        <p:xfrm>
          <a:off x="3829231" y="5018403"/>
          <a:ext cx="1136705" cy="287781"/>
        </p:xfrm>
        <a:graphic>
          <a:graphicData uri="http://schemas.openxmlformats.org/presentationml/2006/ole">
            <mc:AlternateContent xmlns:mc="http://schemas.openxmlformats.org/markup-compatibility/2006">
              <mc:Choice xmlns:v="urn:schemas-microsoft-com:vml" Requires="v">
                <p:oleObj spid="_x0000_s1266" name="Equation" r:id="rId4" imgW="1002960" imgH="253800" progId="Equation.DSMT4">
                  <p:embed/>
                </p:oleObj>
              </mc:Choice>
              <mc:Fallback>
                <p:oleObj name="Equation" r:id="rId4" imgW="1002960" imgH="253800" progId="Equation.DSMT4">
                  <p:embed/>
                  <p:pic>
                    <p:nvPicPr>
                      <p:cNvPr id="0" name=""/>
                      <p:cNvPicPr/>
                      <p:nvPr/>
                    </p:nvPicPr>
                    <p:blipFill>
                      <a:blip r:embed="rId5"/>
                      <a:stretch>
                        <a:fillRect/>
                      </a:stretch>
                    </p:blipFill>
                    <p:spPr>
                      <a:xfrm>
                        <a:off x="3829231" y="5018403"/>
                        <a:ext cx="1136705" cy="287781"/>
                      </a:xfrm>
                      <a:prstGeom prst="rect">
                        <a:avLst/>
                      </a:prstGeom>
                    </p:spPr>
                  </p:pic>
                </p:oleObj>
              </mc:Fallback>
            </mc:AlternateContent>
          </a:graphicData>
        </a:graphic>
      </p:graphicFrame>
      <p:graphicFrame>
        <p:nvGraphicFramePr>
          <p:cNvPr id="15" name="Content Placeholder 14"/>
          <p:cNvGraphicFramePr>
            <a:graphicFrameLocks noGrp="1" noChangeAspect="1"/>
          </p:cNvGraphicFramePr>
          <p:nvPr>
            <p:ph idx="17"/>
            <p:extLst>
              <p:ext uri="{D42A27DB-BD31-4B8C-83A1-F6EECF244321}">
                <p14:modId xmlns:p14="http://schemas.microsoft.com/office/powerpoint/2010/main" val="439508574"/>
              </p:ext>
            </p:extLst>
          </p:nvPr>
        </p:nvGraphicFramePr>
        <p:xfrm>
          <a:off x="3879633" y="5594933"/>
          <a:ext cx="1108092" cy="280481"/>
        </p:xfrm>
        <a:graphic>
          <a:graphicData uri="http://schemas.openxmlformats.org/presentationml/2006/ole">
            <mc:AlternateContent xmlns:mc="http://schemas.openxmlformats.org/markup-compatibility/2006">
              <mc:Choice xmlns:v="urn:schemas-microsoft-com:vml" Requires="v">
                <p:oleObj spid="_x0000_s1267" name="Equation" r:id="rId6" imgW="1002960" imgH="253800" progId="Equation.DSMT4">
                  <p:embed/>
                </p:oleObj>
              </mc:Choice>
              <mc:Fallback>
                <p:oleObj name="Equation" r:id="rId6" imgW="1002960" imgH="253800" progId="Equation.DSMT4">
                  <p:embed/>
                  <p:pic>
                    <p:nvPicPr>
                      <p:cNvPr id="0" name=""/>
                      <p:cNvPicPr/>
                      <p:nvPr/>
                    </p:nvPicPr>
                    <p:blipFill>
                      <a:blip r:embed="rId7"/>
                      <a:stretch>
                        <a:fillRect/>
                      </a:stretch>
                    </p:blipFill>
                    <p:spPr>
                      <a:xfrm>
                        <a:off x="3879633" y="5594933"/>
                        <a:ext cx="1108092" cy="280481"/>
                      </a:xfrm>
                      <a:prstGeom prst="rect">
                        <a:avLst/>
                      </a:prstGeom>
                    </p:spPr>
                  </p:pic>
                </p:oleObj>
              </mc:Fallback>
            </mc:AlternateContent>
          </a:graphicData>
        </a:graphic>
      </p:graphicFrame>
      <p:sp>
        <p:nvSpPr>
          <p:cNvPr id="12" name="Content Placeholder 11"/>
          <p:cNvSpPr>
            <a:spLocks noGrp="1"/>
          </p:cNvSpPr>
          <p:nvPr>
            <p:ph idx="18"/>
          </p:nvPr>
        </p:nvSpPr>
        <p:spPr>
          <a:xfrm>
            <a:off x="457200" y="6137558"/>
            <a:ext cx="8229600" cy="404884"/>
          </a:xfrm>
        </p:spPr>
        <p:txBody>
          <a:bodyPr/>
          <a:lstStyle/>
          <a:p>
            <a:pPr marL="0" indent="0">
              <a:buNone/>
            </a:pPr>
            <a:r>
              <a:rPr lang="en-US" altLang="en-US" sz="1100" b="1" dirty="0"/>
              <a:t>Learning Objective 12-4: Demonstrate why expressing fixed costs on a per unit of activity basis is misleading and may result in faulty decisions.</a:t>
            </a:r>
          </a:p>
        </p:txBody>
      </p:sp>
    </p:spTree>
    <p:extLst>
      <p:ext uri="{BB962C8B-B14F-4D97-AF65-F5344CB8AC3E}">
        <p14:creationId xmlns:p14="http://schemas.microsoft.com/office/powerpoint/2010/main" val="319828033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Cost Behavior Pattern: The Key</a:t>
            </a:r>
            <a:endParaRPr lang="en-US" dirty="0"/>
          </a:p>
        </p:txBody>
      </p:sp>
      <p:sp>
        <p:nvSpPr>
          <p:cNvPr id="3" name="Content Placeholder 2"/>
          <p:cNvSpPr>
            <a:spLocks noGrp="1"/>
          </p:cNvSpPr>
          <p:nvPr>
            <p:ph idx="1"/>
          </p:nvPr>
        </p:nvSpPr>
        <p:spPr>
          <a:xfrm>
            <a:off x="457200" y="1481137"/>
            <a:ext cx="8229600" cy="3319463"/>
          </a:xfrm>
        </p:spPr>
        <p:txBody>
          <a:bodyPr/>
          <a:lstStyle/>
          <a:p>
            <a:pPr marL="0" indent="0">
              <a:buNone/>
              <a:defRPr/>
            </a:pPr>
            <a:r>
              <a:rPr lang="en-US" sz="2800" dirty="0"/>
              <a:t>Recall the two simplifying assumptions that are made in connection with the determination of cost behavior patterns:</a:t>
            </a:r>
          </a:p>
          <a:p>
            <a:pPr marL="0" indent="0">
              <a:buNone/>
              <a:defRPr/>
            </a:pPr>
            <a:r>
              <a:rPr lang="en-US" sz="2400" b="1" u="sng" dirty="0"/>
              <a:t>First</a:t>
            </a:r>
            <a:r>
              <a:rPr lang="en-US" sz="2400" dirty="0"/>
              <a:t>, the behavior pattern is true only within a relevant range of activity; if activity moves out of the</a:t>
            </a:r>
            <a:r>
              <a:rPr lang="en-US" sz="100" dirty="0">
                <a:solidFill>
                  <a:schemeClr val="bg1"/>
                </a:solidFill>
              </a:rPr>
              <a:t> begin underline </a:t>
            </a:r>
            <a:r>
              <a:rPr lang="en-US" sz="2400" u="sng" dirty="0"/>
              <a:t>relevant range</a:t>
            </a:r>
            <a:r>
              <a:rPr lang="en-US" sz="2400" dirty="0"/>
              <a:t>,</a:t>
            </a:r>
            <a:r>
              <a:rPr lang="en-US" sz="100" dirty="0">
                <a:solidFill>
                  <a:schemeClr val="bg1"/>
                </a:solidFill>
              </a:rPr>
              <a:t> end underline </a:t>
            </a:r>
            <a:r>
              <a:rPr lang="en-US" sz="2400" dirty="0"/>
              <a:t>the cost will change.</a:t>
            </a:r>
            <a:br>
              <a:rPr lang="en-US" sz="2400" dirty="0"/>
            </a:br>
            <a:r>
              <a:rPr lang="en-US" sz="2400" b="1" u="sng" dirty="0"/>
              <a:t>Second</a:t>
            </a:r>
            <a:r>
              <a:rPr lang="en-US" sz="2400" dirty="0"/>
              <a:t>, the cost behavior pattern identified is assumed to be linear within the</a:t>
            </a:r>
            <a:r>
              <a:rPr lang="en-US" sz="100" dirty="0">
                <a:solidFill>
                  <a:schemeClr val="bg1"/>
                </a:solidFill>
              </a:rPr>
              <a:t> begin underline </a:t>
            </a:r>
            <a:r>
              <a:rPr lang="en-US" sz="2400" u="sng" dirty="0"/>
              <a:t>relevant range</a:t>
            </a:r>
            <a:r>
              <a:rPr lang="en-US" sz="2400" dirty="0"/>
              <a:t>,</a:t>
            </a:r>
            <a:r>
              <a:rPr lang="en-US" sz="100" dirty="0">
                <a:solidFill>
                  <a:schemeClr val="bg1"/>
                </a:solidFill>
              </a:rPr>
              <a:t> end underline </a:t>
            </a:r>
            <a:r>
              <a:rPr lang="en-US" sz="2400" dirty="0"/>
              <a:t>not curvilinear.</a:t>
            </a:r>
          </a:p>
        </p:txBody>
      </p:sp>
      <p:sp>
        <p:nvSpPr>
          <p:cNvPr id="5" name="Content Placeholder 4"/>
          <p:cNvSpPr>
            <a:spLocks noGrp="1"/>
          </p:cNvSpPr>
          <p:nvPr>
            <p:ph idx="13"/>
          </p:nvPr>
        </p:nvSpPr>
        <p:spPr>
          <a:xfrm>
            <a:off x="457200" y="4953000"/>
            <a:ext cx="8229600" cy="339926"/>
          </a:xfrm>
        </p:spPr>
        <p:txBody>
          <a:bodyPr/>
          <a:lstStyle/>
          <a:p>
            <a:pPr marL="0" indent="0">
              <a:buNone/>
            </a:pPr>
            <a:r>
              <a:rPr lang="en-US" sz="1800" b="1" dirty="0">
                <a:solidFill>
                  <a:schemeClr val="accent1">
                    <a:lumMod val="50000"/>
                  </a:schemeClr>
                </a:solidFill>
              </a:rPr>
              <a:t>Let’s look at an example…</a:t>
            </a:r>
          </a:p>
        </p:txBody>
      </p:sp>
      <p:sp>
        <p:nvSpPr>
          <p:cNvPr id="7" name="Content Placeholder 11"/>
          <p:cNvSpPr>
            <a:spLocks noGrp="1"/>
          </p:cNvSpPr>
          <p:nvPr>
            <p:ph idx="18"/>
          </p:nvPr>
        </p:nvSpPr>
        <p:spPr>
          <a:xfrm>
            <a:off x="457200" y="6137558"/>
            <a:ext cx="8229600" cy="404884"/>
          </a:xfrm>
        </p:spPr>
        <p:txBody>
          <a:bodyPr/>
          <a:lstStyle/>
          <a:p>
            <a:pPr marL="0" indent="0">
              <a:buNone/>
            </a:pPr>
            <a:r>
              <a:rPr lang="en-US" altLang="en-US" sz="1100" b="1" dirty="0"/>
              <a:t>Learning Objective 12-4: Demonstrate why expressing fixed costs on a per unit of activity basis is misleading and may result in faulty decisions.</a:t>
            </a:r>
          </a:p>
        </p:txBody>
      </p:sp>
    </p:spTree>
    <p:extLst>
      <p:ext uri="{BB962C8B-B14F-4D97-AF65-F5344CB8AC3E}">
        <p14:creationId xmlns:p14="http://schemas.microsoft.com/office/powerpoint/2010/main" val="349639308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4200" dirty="0"/>
              <a:t>Fixed Costs and the Relevant Range </a:t>
            </a:r>
            <a:r>
              <a:rPr lang="en-US" altLang="en-US" sz="1000" b="0" dirty="0"/>
              <a:t>1</a:t>
            </a:r>
            <a:endParaRPr lang="en-US" sz="1000" b="0" dirty="0"/>
          </a:p>
        </p:txBody>
      </p:sp>
      <p:sp>
        <p:nvSpPr>
          <p:cNvPr id="3" name="Content Placeholder 2"/>
          <p:cNvSpPr>
            <a:spLocks noGrp="1"/>
          </p:cNvSpPr>
          <p:nvPr>
            <p:ph idx="1"/>
          </p:nvPr>
        </p:nvSpPr>
        <p:spPr>
          <a:xfrm>
            <a:off x="457200" y="1481137"/>
            <a:ext cx="8229600" cy="3700463"/>
          </a:xfrm>
        </p:spPr>
        <p:txBody>
          <a:bodyPr/>
          <a:lstStyle/>
          <a:p>
            <a:pPr marL="0" indent="0">
              <a:buNone/>
            </a:pPr>
            <a:r>
              <a:rPr lang="en-US" sz="2600" dirty="0"/>
              <a:t>For example, if Cruisers’ production capacity of its plant is 90 SeaCruiser sailboats per month, additional equipment would be required to produce 120 boats per month. The investment in additional equipment would increase depreciation expense. On the other hand, if long-term demand for the boat could be satisfied with a capacity of only 50 boats per month, it is likely that management would “mothball” (or dispose of) some of the present capacity, and depreciation expense would fall.</a:t>
            </a:r>
          </a:p>
        </p:txBody>
      </p:sp>
      <p:sp>
        <p:nvSpPr>
          <p:cNvPr id="6" name="Content Placeholder 11"/>
          <p:cNvSpPr>
            <a:spLocks noGrp="1"/>
          </p:cNvSpPr>
          <p:nvPr>
            <p:ph idx="18"/>
          </p:nvPr>
        </p:nvSpPr>
        <p:spPr>
          <a:xfrm>
            <a:off x="457200" y="6137558"/>
            <a:ext cx="8229600" cy="404884"/>
          </a:xfrm>
        </p:spPr>
        <p:txBody>
          <a:bodyPr/>
          <a:lstStyle/>
          <a:p>
            <a:pPr marL="0" indent="0">
              <a:buNone/>
            </a:pPr>
            <a:r>
              <a:rPr lang="en-US" altLang="en-US" sz="1100" b="1" dirty="0"/>
              <a:t>Learning Objective 12-4: Demonstrate why expressing fixed costs on a per unit of activity basis is misleading and may result in faulty decisions.</a:t>
            </a:r>
          </a:p>
        </p:txBody>
      </p:sp>
    </p:spTree>
    <p:extLst>
      <p:ext uri="{BB962C8B-B14F-4D97-AF65-F5344CB8AC3E}">
        <p14:creationId xmlns:p14="http://schemas.microsoft.com/office/powerpoint/2010/main" val="54088764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4200" dirty="0"/>
              <a:t>Fixed Costs and the Relevant Range </a:t>
            </a:r>
            <a:r>
              <a:rPr lang="en-US" altLang="en-US" sz="1050" i="1" dirty="0"/>
              <a:t>2</a:t>
            </a:r>
            <a:endParaRPr lang="en-US" i="1" dirty="0"/>
          </a:p>
        </p:txBody>
      </p:sp>
      <p:pic>
        <p:nvPicPr>
          <p:cNvPr id="16" name="Picture 15" descr="A graph plots relevant rang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50441" y="1687158"/>
            <a:ext cx="5480819" cy="3157570"/>
          </a:xfrm>
          <a:prstGeom prst="rect">
            <a:avLst/>
          </a:prstGeom>
        </p:spPr>
      </p:pic>
      <p:sp>
        <p:nvSpPr>
          <p:cNvPr id="3" name="Content Placeholder 2"/>
          <p:cNvSpPr>
            <a:spLocks noGrp="1"/>
          </p:cNvSpPr>
          <p:nvPr>
            <p:ph idx="1"/>
          </p:nvPr>
        </p:nvSpPr>
        <p:spPr>
          <a:xfrm>
            <a:off x="457200" y="5147310"/>
            <a:ext cx="8229600" cy="576263"/>
          </a:xfrm>
        </p:spPr>
        <p:txBody>
          <a:bodyPr/>
          <a:lstStyle/>
          <a:p>
            <a:pPr marL="0" indent="0">
              <a:buNone/>
            </a:pPr>
            <a:r>
              <a:rPr lang="en-US" sz="1600" dirty="0"/>
              <a:t>Examining fixed costs and the relevant range indicates that total cost doesn't change for a wide range of activity, but then jumps to a new higher cost for the next higher range of activity.</a:t>
            </a:r>
          </a:p>
        </p:txBody>
      </p:sp>
      <p:sp>
        <p:nvSpPr>
          <p:cNvPr id="6" name="Content Placeholder 10"/>
          <p:cNvSpPr>
            <a:spLocks noGrp="1"/>
          </p:cNvSpPr>
          <p:nvPr>
            <p:ph idx="16"/>
          </p:nvPr>
        </p:nvSpPr>
        <p:spPr>
          <a:xfrm>
            <a:off x="3380089" y="5815069"/>
            <a:ext cx="2383823" cy="280931"/>
          </a:xfrm>
        </p:spPr>
        <p:txBody>
          <a:bodyPr/>
          <a:lstStyle/>
          <a:p>
            <a:pPr marL="0" indent="0" algn="ctr">
              <a:buNone/>
            </a:pPr>
            <a:r>
              <a:rPr lang="en-US" sz="900" u="sng" dirty="0">
                <a:hlinkClick r:id="rId4" action="ppaction://hlinksldjump"/>
              </a:rPr>
              <a:t>Access the text alternative for slide images.</a:t>
            </a:r>
            <a:endParaRPr lang="en-US" sz="900" u="sng" dirty="0"/>
          </a:p>
        </p:txBody>
      </p:sp>
      <p:sp>
        <p:nvSpPr>
          <p:cNvPr id="8" name="Content Placeholder 11"/>
          <p:cNvSpPr>
            <a:spLocks noGrp="1"/>
          </p:cNvSpPr>
          <p:nvPr>
            <p:ph idx="18"/>
          </p:nvPr>
        </p:nvSpPr>
        <p:spPr>
          <a:xfrm>
            <a:off x="457200" y="6137558"/>
            <a:ext cx="8229600" cy="404884"/>
          </a:xfrm>
        </p:spPr>
        <p:txBody>
          <a:bodyPr/>
          <a:lstStyle/>
          <a:p>
            <a:pPr marL="0" indent="0">
              <a:buNone/>
            </a:pPr>
            <a:r>
              <a:rPr lang="en-US" altLang="en-US" sz="1100" b="1" dirty="0"/>
              <a:t>Learning Objective 12-4: Demonstrate why expressing fixed costs on a per unit of activity basis is misleading and may result in faulty decisions.</a:t>
            </a:r>
          </a:p>
        </p:txBody>
      </p:sp>
    </p:spTree>
    <p:extLst>
      <p:ext uri="{BB962C8B-B14F-4D97-AF65-F5344CB8AC3E}">
        <p14:creationId xmlns:p14="http://schemas.microsoft.com/office/powerpoint/2010/main" val="110647249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4200" dirty="0"/>
              <a:t>Fixed Costs and the Relevant Range </a:t>
            </a:r>
            <a:r>
              <a:rPr lang="en-US" altLang="en-US" sz="1050" b="0" dirty="0"/>
              <a:t>3</a:t>
            </a:r>
            <a:endParaRPr lang="en-US" b="0" dirty="0"/>
          </a:p>
        </p:txBody>
      </p:sp>
      <p:pic>
        <p:nvPicPr>
          <p:cNvPr id="7" name="Picture 6" descr="Two graphs depict the linearity assumption.&#10;&#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0" y="1972785"/>
            <a:ext cx="7876180" cy="3208815"/>
          </a:xfrm>
          <a:prstGeom prst="rect">
            <a:avLst/>
          </a:prstGeom>
        </p:spPr>
      </p:pic>
      <p:sp>
        <p:nvSpPr>
          <p:cNvPr id="4" name="Content Placeholder 10"/>
          <p:cNvSpPr>
            <a:spLocks noGrp="1"/>
          </p:cNvSpPr>
          <p:nvPr>
            <p:ph idx="16"/>
          </p:nvPr>
        </p:nvSpPr>
        <p:spPr>
          <a:xfrm>
            <a:off x="3380089" y="5815069"/>
            <a:ext cx="2383823" cy="280931"/>
          </a:xfrm>
        </p:spPr>
        <p:txBody>
          <a:bodyPr/>
          <a:lstStyle/>
          <a:p>
            <a:pPr marL="0" indent="0" algn="ctr">
              <a:buNone/>
            </a:pPr>
            <a:r>
              <a:rPr lang="en-US" sz="900" u="sng" dirty="0">
                <a:hlinkClick r:id="rId4" action="ppaction://hlinksldjump"/>
              </a:rPr>
              <a:t>Access the text alternative for slide images.</a:t>
            </a:r>
            <a:endParaRPr lang="en-US" sz="900" u="sng" dirty="0"/>
          </a:p>
        </p:txBody>
      </p:sp>
    </p:spTree>
    <p:extLst>
      <p:ext uri="{BB962C8B-B14F-4D97-AF65-F5344CB8AC3E}">
        <p14:creationId xmlns:p14="http://schemas.microsoft.com/office/powerpoint/2010/main" val="339624564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7908"/>
            <a:ext cx="8229600" cy="1196134"/>
          </a:xfrm>
        </p:spPr>
        <p:txBody>
          <a:bodyPr/>
          <a:lstStyle/>
          <a:p>
            <a:r>
              <a:rPr lang="en-US" altLang="en-US" sz="4200" dirty="0"/>
              <a:t>Relationship of Total Cost to Volume of Activity</a:t>
            </a:r>
            <a:endParaRPr lang="en-US" sz="4200" dirty="0"/>
          </a:p>
        </p:txBody>
      </p:sp>
      <p:sp>
        <p:nvSpPr>
          <p:cNvPr id="3" name="Content Placeholder 2"/>
          <p:cNvSpPr>
            <a:spLocks noGrp="1"/>
          </p:cNvSpPr>
          <p:nvPr>
            <p:ph idx="1"/>
          </p:nvPr>
        </p:nvSpPr>
        <p:spPr>
          <a:xfrm>
            <a:off x="457200" y="1481137"/>
            <a:ext cx="8229600" cy="2214013"/>
          </a:xfrm>
        </p:spPr>
        <p:txBody>
          <a:bodyPr/>
          <a:lstStyle/>
          <a:p>
            <a:pPr marL="0" indent="0">
              <a:spcAft>
                <a:spcPts val="300"/>
              </a:spcAft>
              <a:buNone/>
              <a:defRPr/>
            </a:pPr>
            <a:r>
              <a:rPr lang="en-US" sz="2800" b="1" dirty="0">
                <a:solidFill>
                  <a:schemeClr val="accent1">
                    <a:lumMod val="50000"/>
                  </a:schemeClr>
                </a:solidFill>
              </a:rPr>
              <a:t>Typical </a:t>
            </a:r>
            <a:r>
              <a:rPr lang="en-US" sz="2800" b="1" i="1" dirty="0">
                <a:solidFill>
                  <a:schemeClr val="accent1">
                    <a:lumMod val="50000"/>
                  </a:schemeClr>
                </a:solidFill>
              </a:rPr>
              <a:t>variable</a:t>
            </a:r>
            <a:r>
              <a:rPr lang="en-US" sz="2800" b="1" dirty="0">
                <a:solidFill>
                  <a:schemeClr val="accent1">
                    <a:lumMod val="50000"/>
                  </a:schemeClr>
                </a:solidFill>
              </a:rPr>
              <a:t> costs</a:t>
            </a:r>
          </a:p>
          <a:p>
            <a:pPr marL="291600" indent="-291600">
              <a:lnSpc>
                <a:spcPct val="80000"/>
              </a:lnSpc>
              <a:spcBef>
                <a:spcPts val="500"/>
              </a:spcBef>
              <a:buFontTx/>
              <a:buChar char="•"/>
              <a:defRPr/>
            </a:pPr>
            <a:r>
              <a:rPr lang="en-US" sz="2200" b="1" dirty="0">
                <a:solidFill>
                  <a:schemeClr val="accent1">
                    <a:lumMod val="50000"/>
                  </a:schemeClr>
                </a:solidFill>
              </a:rPr>
              <a:t>Raw materials.</a:t>
            </a:r>
          </a:p>
          <a:p>
            <a:pPr marL="291600" indent="-291600">
              <a:lnSpc>
                <a:spcPct val="80000"/>
              </a:lnSpc>
              <a:spcBef>
                <a:spcPts val="500"/>
              </a:spcBef>
              <a:buFontTx/>
              <a:buChar char="•"/>
              <a:defRPr/>
            </a:pPr>
            <a:r>
              <a:rPr lang="en-US" sz="2200" b="1" dirty="0">
                <a:solidFill>
                  <a:schemeClr val="accent1">
                    <a:lumMod val="50000"/>
                  </a:schemeClr>
                </a:solidFill>
              </a:rPr>
              <a:t>Direct labor.</a:t>
            </a:r>
          </a:p>
          <a:p>
            <a:pPr marL="291600" indent="-291600">
              <a:lnSpc>
                <a:spcPct val="80000"/>
              </a:lnSpc>
              <a:spcBef>
                <a:spcPts val="500"/>
              </a:spcBef>
              <a:buFontTx/>
              <a:buChar char="•"/>
              <a:defRPr/>
            </a:pPr>
            <a:r>
              <a:rPr lang="en-US" sz="2200" b="1" dirty="0">
                <a:solidFill>
                  <a:schemeClr val="accent1">
                    <a:lumMod val="50000"/>
                  </a:schemeClr>
                </a:solidFill>
              </a:rPr>
              <a:t>Factory utilities.</a:t>
            </a:r>
          </a:p>
          <a:p>
            <a:pPr marL="291600" indent="-291600">
              <a:lnSpc>
                <a:spcPct val="80000"/>
              </a:lnSpc>
              <a:spcBef>
                <a:spcPts val="500"/>
              </a:spcBef>
              <a:buFontTx/>
              <a:buChar char="•"/>
              <a:defRPr/>
            </a:pPr>
            <a:r>
              <a:rPr lang="en-US" sz="2200" b="1" dirty="0">
                <a:solidFill>
                  <a:schemeClr val="accent1">
                    <a:lumMod val="50000"/>
                  </a:schemeClr>
                </a:solidFill>
              </a:rPr>
              <a:t>Sales commissions.</a:t>
            </a:r>
          </a:p>
          <a:p>
            <a:pPr marL="291600" indent="-291600">
              <a:lnSpc>
                <a:spcPct val="80000"/>
              </a:lnSpc>
              <a:spcBef>
                <a:spcPts val="500"/>
              </a:spcBef>
              <a:buFontTx/>
              <a:buChar char="•"/>
              <a:defRPr/>
            </a:pPr>
            <a:r>
              <a:rPr lang="en-US" sz="2200" b="1" dirty="0">
                <a:solidFill>
                  <a:schemeClr val="accent1">
                    <a:lumMod val="50000"/>
                  </a:schemeClr>
                </a:solidFill>
              </a:rPr>
              <a:t>Shipping costs.</a:t>
            </a:r>
          </a:p>
        </p:txBody>
      </p:sp>
      <p:sp>
        <p:nvSpPr>
          <p:cNvPr id="5" name="Content Placeholder 4"/>
          <p:cNvSpPr>
            <a:spLocks noGrp="1"/>
          </p:cNvSpPr>
          <p:nvPr>
            <p:ph idx="13"/>
          </p:nvPr>
        </p:nvSpPr>
        <p:spPr>
          <a:xfrm>
            <a:off x="457200" y="3810000"/>
            <a:ext cx="8229600" cy="2286000"/>
          </a:xfrm>
        </p:spPr>
        <p:txBody>
          <a:bodyPr/>
          <a:lstStyle/>
          <a:p>
            <a:pPr marL="0" indent="0">
              <a:spcAft>
                <a:spcPts val="300"/>
              </a:spcAft>
              <a:buNone/>
              <a:defRPr/>
            </a:pPr>
            <a:r>
              <a:rPr lang="en-US" sz="2800" b="1" dirty="0">
                <a:solidFill>
                  <a:schemeClr val="accent5">
                    <a:lumMod val="50000"/>
                  </a:schemeClr>
                </a:solidFill>
              </a:rPr>
              <a:t>Typical </a:t>
            </a:r>
            <a:r>
              <a:rPr lang="en-US" sz="2800" b="1" i="1" dirty="0">
                <a:solidFill>
                  <a:schemeClr val="accent5">
                    <a:lumMod val="50000"/>
                  </a:schemeClr>
                </a:solidFill>
              </a:rPr>
              <a:t>fixed</a:t>
            </a:r>
            <a:r>
              <a:rPr lang="en-US" sz="2800" b="1" dirty="0">
                <a:solidFill>
                  <a:schemeClr val="accent5">
                    <a:lumMod val="50000"/>
                  </a:schemeClr>
                </a:solidFill>
              </a:rPr>
              <a:t> costs</a:t>
            </a:r>
          </a:p>
          <a:p>
            <a:pPr>
              <a:lnSpc>
                <a:spcPct val="80000"/>
              </a:lnSpc>
              <a:buFontTx/>
              <a:buChar char="•"/>
              <a:defRPr/>
            </a:pPr>
            <a:r>
              <a:rPr lang="en-US" sz="2200" b="1" dirty="0">
                <a:solidFill>
                  <a:schemeClr val="accent5">
                    <a:lumMod val="50000"/>
                  </a:schemeClr>
                </a:solidFill>
              </a:rPr>
              <a:t>Property taxes.</a:t>
            </a:r>
          </a:p>
          <a:p>
            <a:pPr>
              <a:lnSpc>
                <a:spcPct val="80000"/>
              </a:lnSpc>
              <a:buFontTx/>
              <a:buChar char="•"/>
              <a:defRPr/>
            </a:pPr>
            <a:r>
              <a:rPr lang="en-US" sz="2200" b="1" dirty="0">
                <a:solidFill>
                  <a:schemeClr val="accent5">
                    <a:lumMod val="50000"/>
                  </a:schemeClr>
                </a:solidFill>
              </a:rPr>
              <a:t>Insurance.</a:t>
            </a:r>
          </a:p>
          <a:p>
            <a:pPr>
              <a:lnSpc>
                <a:spcPct val="80000"/>
              </a:lnSpc>
              <a:buFontTx/>
              <a:buChar char="•"/>
              <a:defRPr/>
            </a:pPr>
            <a:r>
              <a:rPr lang="en-US" sz="2200" b="1" dirty="0">
                <a:solidFill>
                  <a:schemeClr val="accent5">
                    <a:lumMod val="50000"/>
                  </a:schemeClr>
                </a:solidFill>
              </a:rPr>
              <a:t>Supervisory salaries.</a:t>
            </a:r>
          </a:p>
          <a:p>
            <a:pPr>
              <a:lnSpc>
                <a:spcPct val="80000"/>
              </a:lnSpc>
              <a:buFontTx/>
              <a:buChar char="•"/>
              <a:defRPr/>
            </a:pPr>
            <a:r>
              <a:rPr lang="en-US" sz="2200" b="1" dirty="0">
                <a:solidFill>
                  <a:schemeClr val="accent5">
                    <a:lumMod val="50000"/>
                  </a:schemeClr>
                </a:solidFill>
              </a:rPr>
              <a:t>Depreciation expense.</a:t>
            </a:r>
          </a:p>
          <a:p>
            <a:pPr>
              <a:lnSpc>
                <a:spcPct val="80000"/>
              </a:lnSpc>
              <a:buFontTx/>
              <a:buChar char="•"/>
              <a:defRPr/>
            </a:pPr>
            <a:r>
              <a:rPr lang="en-US" sz="2200" b="1" dirty="0">
                <a:solidFill>
                  <a:schemeClr val="accent5">
                    <a:lumMod val="50000"/>
                  </a:schemeClr>
                </a:solidFill>
              </a:rPr>
              <a:t>Advertising.</a:t>
            </a:r>
          </a:p>
        </p:txBody>
      </p:sp>
      <p:sp>
        <p:nvSpPr>
          <p:cNvPr id="6" name="Content Placeholder 5"/>
          <p:cNvSpPr>
            <a:spLocks noGrp="1"/>
          </p:cNvSpPr>
          <p:nvPr>
            <p:ph idx="14"/>
          </p:nvPr>
        </p:nvSpPr>
        <p:spPr>
          <a:xfrm>
            <a:off x="457200" y="6210850"/>
            <a:ext cx="8229600" cy="255392"/>
          </a:xfrm>
        </p:spPr>
        <p:txBody>
          <a:bodyPr/>
          <a:lstStyle/>
          <a:p>
            <a:pPr marL="0" indent="0">
              <a:buNone/>
            </a:pPr>
            <a:r>
              <a:rPr lang="en-US" altLang="en-US" sz="1100" b="1" dirty="0"/>
              <a:t>Learning Objective 12-5: Explain what types of costs are likely to have variable and fixed cost behavior patterns, respectively.</a:t>
            </a:r>
          </a:p>
        </p:txBody>
      </p:sp>
    </p:spTree>
    <p:extLst>
      <p:ext uri="{BB962C8B-B14F-4D97-AF65-F5344CB8AC3E}">
        <p14:creationId xmlns:p14="http://schemas.microsoft.com/office/powerpoint/2010/main" val="350255647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Estimating Cost Behavior Patterns</a:t>
            </a:r>
            <a:endParaRPr lang="en-US" dirty="0"/>
          </a:p>
        </p:txBody>
      </p:sp>
      <p:sp>
        <p:nvSpPr>
          <p:cNvPr id="3" name="Content Placeholder 2"/>
          <p:cNvSpPr>
            <a:spLocks noGrp="1"/>
          </p:cNvSpPr>
          <p:nvPr>
            <p:ph idx="1"/>
          </p:nvPr>
        </p:nvSpPr>
        <p:spPr>
          <a:xfrm>
            <a:off x="457200" y="1481137"/>
            <a:ext cx="8229600" cy="2252663"/>
          </a:xfrm>
        </p:spPr>
        <p:txBody>
          <a:bodyPr/>
          <a:lstStyle/>
          <a:p>
            <a:pPr marL="0" indent="0">
              <a:buNone/>
            </a:pPr>
            <a:r>
              <a:rPr lang="en-US" sz="2800" b="1" dirty="0"/>
              <a:t>One analytical technique involves using a scattergram to identify high and low cost-to-volume data relationships; then simple arithmetic is used to compute the variable cost per unit and total fixed cost which may then be combined into a cost formula.</a:t>
            </a:r>
          </a:p>
        </p:txBody>
      </p:sp>
      <p:sp>
        <p:nvSpPr>
          <p:cNvPr id="5" name="Content Placeholder 4"/>
          <p:cNvSpPr>
            <a:spLocks noGrp="1"/>
          </p:cNvSpPr>
          <p:nvPr>
            <p:ph idx="13"/>
          </p:nvPr>
        </p:nvSpPr>
        <p:spPr>
          <a:xfrm>
            <a:off x="457200" y="6217585"/>
            <a:ext cx="8229600" cy="280931"/>
          </a:xfrm>
        </p:spPr>
        <p:txBody>
          <a:bodyPr/>
          <a:lstStyle/>
          <a:p>
            <a:pPr marL="0" indent="0">
              <a:buNone/>
            </a:pPr>
            <a:r>
              <a:rPr lang="en-US" altLang="en-US" sz="1100" b="1" dirty="0"/>
              <a:t>Learning Objective 12-6: Use the high–low method to determine the cost formula for a cost that has a mixed behavior pattern.</a:t>
            </a:r>
          </a:p>
        </p:txBody>
      </p:sp>
    </p:spTree>
    <p:extLst>
      <p:ext uri="{BB962C8B-B14F-4D97-AF65-F5344CB8AC3E}">
        <p14:creationId xmlns:p14="http://schemas.microsoft.com/office/powerpoint/2010/main" val="59225638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The High–Low Method </a:t>
            </a:r>
            <a:r>
              <a:rPr lang="en-US" altLang="en-US" sz="1000" b="0" dirty="0"/>
              <a:t>1</a:t>
            </a:r>
            <a:endParaRPr lang="en-US" sz="1000" b="0" dirty="0"/>
          </a:p>
        </p:txBody>
      </p:sp>
      <p:sp>
        <p:nvSpPr>
          <p:cNvPr id="3" name="Content Placeholder 2"/>
          <p:cNvSpPr>
            <a:spLocks noGrp="1"/>
          </p:cNvSpPr>
          <p:nvPr>
            <p:ph idx="1"/>
          </p:nvPr>
        </p:nvSpPr>
        <p:spPr>
          <a:xfrm>
            <a:off x="457200" y="1524000"/>
            <a:ext cx="8229600" cy="763182"/>
          </a:xfrm>
        </p:spPr>
        <p:txBody>
          <a:bodyPr/>
          <a:lstStyle/>
          <a:p>
            <a:pPr marL="0" indent="0">
              <a:buNone/>
            </a:pPr>
            <a:r>
              <a:rPr lang="en-US" sz="2400" dirty="0"/>
              <a:t>During the months of January through June, the following utility costs were incurred at various production volumes:</a:t>
            </a:r>
          </a:p>
        </p:txBody>
      </p:sp>
      <p:graphicFrame>
        <p:nvGraphicFramePr>
          <p:cNvPr id="12" name="Content Placeholder 11"/>
          <p:cNvGraphicFramePr>
            <a:graphicFrameLocks noGrp="1"/>
          </p:cNvGraphicFramePr>
          <p:nvPr>
            <p:ph idx="13"/>
            <p:extLst>
              <p:ext uri="{D42A27DB-BD31-4B8C-83A1-F6EECF244321}">
                <p14:modId xmlns:p14="http://schemas.microsoft.com/office/powerpoint/2010/main" val="4171557036"/>
              </p:ext>
            </p:extLst>
          </p:nvPr>
        </p:nvGraphicFramePr>
        <p:xfrm>
          <a:off x="1143000" y="2590800"/>
          <a:ext cx="6705600" cy="3078480"/>
        </p:xfrm>
        <a:graphic>
          <a:graphicData uri="http://schemas.openxmlformats.org/drawingml/2006/table">
            <a:tbl>
              <a:tblPr firstRow="1" bandRow="1">
                <a:tableStyleId>{5C22544A-7EE6-4342-B048-85BDC9FD1C3A}</a:tableStyleId>
              </a:tblPr>
              <a:tblGrid>
                <a:gridCol w="2209800">
                  <a:extLst>
                    <a:ext uri="{9D8B030D-6E8A-4147-A177-3AD203B41FA5}">
                      <a16:colId xmlns:a16="http://schemas.microsoft.com/office/drawing/2014/main" val="20000"/>
                    </a:ext>
                  </a:extLst>
                </a:gridCol>
                <a:gridCol w="17526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271462">
                <a:tc>
                  <a:txBody>
                    <a:bodyPr/>
                    <a:lstStyle/>
                    <a:p>
                      <a:pPr algn="l"/>
                      <a:r>
                        <a:rPr lang="en-US" sz="2000" dirty="0">
                          <a:solidFill>
                            <a:schemeClr val="tx1"/>
                          </a:solidFill>
                        </a:rPr>
                        <a:t>Month</a:t>
                      </a:r>
                    </a:p>
                  </a:txBody>
                  <a:tcPr>
                    <a:solidFill>
                      <a:schemeClr val="bg1"/>
                    </a:solidFill>
                  </a:tcPr>
                </a:tc>
                <a:tc>
                  <a:txBody>
                    <a:bodyPr/>
                    <a:lstStyle/>
                    <a:p>
                      <a:pPr algn="ctr"/>
                      <a:r>
                        <a:rPr lang="en-US" sz="2000" dirty="0">
                          <a:solidFill>
                            <a:schemeClr val="tx1"/>
                          </a:solidFill>
                        </a:rPr>
                        <a:t>Total Utility Cost</a:t>
                      </a:r>
                    </a:p>
                  </a:txBody>
                  <a:tcPr>
                    <a:solidFill>
                      <a:schemeClr val="bg1"/>
                    </a:solidFill>
                  </a:tcPr>
                </a:tc>
                <a:tc>
                  <a:txBody>
                    <a:bodyPr/>
                    <a:lstStyle/>
                    <a:p>
                      <a:pPr algn="ctr"/>
                      <a:r>
                        <a:rPr lang="en-US" sz="2000" dirty="0">
                          <a:solidFill>
                            <a:schemeClr val="tx1"/>
                          </a:solidFill>
                        </a:rPr>
                        <a:t>Total Production Volume</a:t>
                      </a:r>
                    </a:p>
                  </a:txBody>
                  <a:tcPr>
                    <a:solidFill>
                      <a:schemeClr val="bg1"/>
                    </a:solidFill>
                  </a:tcPr>
                </a:tc>
                <a:extLst>
                  <a:ext uri="{0D108BD9-81ED-4DB2-BD59-A6C34878D82A}">
                    <a16:rowId xmlns:a16="http://schemas.microsoft.com/office/drawing/2014/main" val="10000"/>
                  </a:ext>
                </a:extLst>
              </a:tr>
              <a:tr h="285546">
                <a:tc>
                  <a:txBody>
                    <a:bodyPr/>
                    <a:lstStyle/>
                    <a:p>
                      <a:pPr algn="l"/>
                      <a:r>
                        <a:rPr lang="en-US" sz="2000" dirty="0">
                          <a:solidFill>
                            <a:schemeClr val="tx1"/>
                          </a:solidFill>
                        </a:rPr>
                        <a:t>January</a:t>
                      </a:r>
                    </a:p>
                  </a:txBody>
                  <a:tcPr>
                    <a:solidFill>
                      <a:schemeClr val="bg1"/>
                    </a:solidFill>
                  </a:tcPr>
                </a:tc>
                <a:tc>
                  <a:txBody>
                    <a:bodyPr/>
                    <a:lstStyle/>
                    <a:p>
                      <a:pPr algn="ctr"/>
                      <a:r>
                        <a:rPr lang="en-US" sz="2000" dirty="0">
                          <a:solidFill>
                            <a:schemeClr val="tx1"/>
                          </a:solidFill>
                        </a:rPr>
                        <a:t>$2,500</a:t>
                      </a:r>
                    </a:p>
                  </a:txBody>
                  <a:tcPr>
                    <a:solidFill>
                      <a:schemeClr val="bg1"/>
                    </a:solidFill>
                  </a:tcPr>
                </a:tc>
                <a:tc>
                  <a:txBody>
                    <a:bodyPr/>
                    <a:lstStyle/>
                    <a:p>
                      <a:pPr algn="ctr"/>
                      <a:r>
                        <a:rPr lang="en-US" sz="2000" dirty="0">
                          <a:solidFill>
                            <a:schemeClr val="tx1"/>
                          </a:solidFill>
                        </a:rPr>
                        <a:t>8,000 units</a:t>
                      </a:r>
                    </a:p>
                  </a:txBody>
                  <a:tcPr>
                    <a:solidFill>
                      <a:schemeClr val="bg1"/>
                    </a:solidFill>
                  </a:tcPr>
                </a:tc>
                <a:extLst>
                  <a:ext uri="{0D108BD9-81ED-4DB2-BD59-A6C34878D82A}">
                    <a16:rowId xmlns:a16="http://schemas.microsoft.com/office/drawing/2014/main" val="10001"/>
                  </a:ext>
                </a:extLst>
              </a:tr>
              <a:tr h="286702">
                <a:tc>
                  <a:txBody>
                    <a:bodyPr/>
                    <a:lstStyle/>
                    <a:p>
                      <a:pPr algn="l"/>
                      <a:r>
                        <a:rPr lang="en-US" sz="2000" dirty="0">
                          <a:solidFill>
                            <a:schemeClr val="tx1"/>
                          </a:solidFill>
                        </a:rPr>
                        <a:t>February</a:t>
                      </a:r>
                    </a:p>
                  </a:txBody>
                  <a:tcPr>
                    <a:solidFill>
                      <a:schemeClr val="bg1"/>
                    </a:solidFill>
                  </a:tcPr>
                </a:tc>
                <a:tc>
                  <a:txBody>
                    <a:bodyPr/>
                    <a:lstStyle/>
                    <a:p>
                      <a:pPr algn="ctr"/>
                      <a:r>
                        <a:rPr lang="en-US" sz="2000" dirty="0">
                          <a:solidFill>
                            <a:schemeClr val="tx1"/>
                          </a:solidFill>
                        </a:rPr>
                        <a:t> 3,500</a:t>
                      </a:r>
                    </a:p>
                  </a:txBody>
                  <a:tcPr>
                    <a:solidFill>
                      <a:schemeClr val="bg1"/>
                    </a:solidFill>
                  </a:tcPr>
                </a:tc>
                <a:tc>
                  <a:txBody>
                    <a:bodyPr/>
                    <a:lstStyle/>
                    <a:p>
                      <a:pPr algn="ctr"/>
                      <a:r>
                        <a:rPr lang="en-US" sz="2000" dirty="0">
                          <a:solidFill>
                            <a:schemeClr val="tx1"/>
                          </a:solidFill>
                        </a:rPr>
                        <a:t>13,000 units</a:t>
                      </a:r>
                    </a:p>
                  </a:txBody>
                  <a:tcPr>
                    <a:solidFill>
                      <a:schemeClr val="bg1"/>
                    </a:solidFill>
                  </a:tcPr>
                </a:tc>
                <a:extLst>
                  <a:ext uri="{0D108BD9-81ED-4DB2-BD59-A6C34878D82A}">
                    <a16:rowId xmlns:a16="http://schemas.microsoft.com/office/drawing/2014/main" val="10002"/>
                  </a:ext>
                </a:extLst>
              </a:tr>
              <a:tr h="256222">
                <a:tc>
                  <a:txBody>
                    <a:bodyPr/>
                    <a:lstStyle/>
                    <a:p>
                      <a:pPr algn="l"/>
                      <a:r>
                        <a:rPr lang="en-US" sz="2000" dirty="0">
                          <a:solidFill>
                            <a:schemeClr val="tx1"/>
                          </a:solidFill>
                        </a:rPr>
                        <a:t>March</a:t>
                      </a:r>
                    </a:p>
                  </a:txBody>
                  <a:tcPr>
                    <a:solidFill>
                      <a:schemeClr val="bg1"/>
                    </a:solidFill>
                  </a:tcPr>
                </a:tc>
                <a:tc>
                  <a:txBody>
                    <a:bodyPr/>
                    <a:lstStyle/>
                    <a:p>
                      <a:pPr algn="ctr"/>
                      <a:r>
                        <a:rPr lang="en-US" sz="2000" dirty="0">
                          <a:solidFill>
                            <a:schemeClr val="tx1"/>
                          </a:solidFill>
                        </a:rPr>
                        <a:t> 4,000</a:t>
                      </a:r>
                    </a:p>
                  </a:txBody>
                  <a:tcPr>
                    <a:solidFill>
                      <a:schemeClr val="bg1"/>
                    </a:solidFill>
                  </a:tcPr>
                </a:tc>
                <a:tc>
                  <a:txBody>
                    <a:bodyPr/>
                    <a:lstStyle/>
                    <a:p>
                      <a:pPr algn="ctr"/>
                      <a:r>
                        <a:rPr lang="en-US" sz="2000" dirty="0">
                          <a:solidFill>
                            <a:schemeClr val="tx1"/>
                          </a:solidFill>
                        </a:rPr>
                        <a:t>16,000 units</a:t>
                      </a:r>
                    </a:p>
                  </a:txBody>
                  <a:tcPr>
                    <a:solidFill>
                      <a:schemeClr val="bg1"/>
                    </a:solidFill>
                  </a:tcPr>
                </a:tc>
                <a:extLst>
                  <a:ext uri="{0D108BD9-81ED-4DB2-BD59-A6C34878D82A}">
                    <a16:rowId xmlns:a16="http://schemas.microsoft.com/office/drawing/2014/main" val="10003"/>
                  </a:ext>
                </a:extLst>
              </a:tr>
              <a:tr h="301942">
                <a:tc>
                  <a:txBody>
                    <a:bodyPr/>
                    <a:lstStyle/>
                    <a:p>
                      <a:pPr algn="l"/>
                      <a:r>
                        <a:rPr lang="en-US" sz="2000" dirty="0">
                          <a:solidFill>
                            <a:schemeClr val="tx1"/>
                          </a:solidFill>
                        </a:rPr>
                        <a:t>April</a:t>
                      </a:r>
                    </a:p>
                  </a:txBody>
                  <a:tcPr>
                    <a:solidFill>
                      <a:schemeClr val="bg1"/>
                    </a:solidFill>
                  </a:tcPr>
                </a:tc>
                <a:tc>
                  <a:txBody>
                    <a:bodyPr/>
                    <a:lstStyle/>
                    <a:p>
                      <a:pPr algn="ctr"/>
                      <a:r>
                        <a:rPr lang="en-US" sz="2000" dirty="0">
                          <a:solidFill>
                            <a:schemeClr val="tx1"/>
                          </a:solidFill>
                        </a:rPr>
                        <a:t> 5,500</a:t>
                      </a:r>
                    </a:p>
                  </a:txBody>
                  <a:tcPr>
                    <a:solidFill>
                      <a:schemeClr val="bg1"/>
                    </a:solidFill>
                  </a:tcPr>
                </a:tc>
                <a:tc>
                  <a:txBody>
                    <a:bodyPr/>
                    <a:lstStyle/>
                    <a:p>
                      <a:pPr algn="ctr"/>
                      <a:r>
                        <a:rPr lang="en-US" sz="2000" dirty="0">
                          <a:solidFill>
                            <a:schemeClr val="tx1"/>
                          </a:solidFill>
                        </a:rPr>
                        <a:t>12,000 units</a:t>
                      </a:r>
                    </a:p>
                  </a:txBody>
                  <a:tcPr>
                    <a:solidFill>
                      <a:schemeClr val="bg1"/>
                    </a:solidFill>
                  </a:tcPr>
                </a:tc>
                <a:extLst>
                  <a:ext uri="{0D108BD9-81ED-4DB2-BD59-A6C34878D82A}">
                    <a16:rowId xmlns:a16="http://schemas.microsoft.com/office/drawing/2014/main" val="10004"/>
                  </a:ext>
                </a:extLst>
              </a:tr>
              <a:tr h="271462">
                <a:tc>
                  <a:txBody>
                    <a:bodyPr/>
                    <a:lstStyle/>
                    <a:p>
                      <a:pPr algn="l"/>
                      <a:r>
                        <a:rPr lang="en-US" sz="2000" b="1" dirty="0">
                          <a:solidFill>
                            <a:schemeClr val="tx1"/>
                          </a:solidFill>
                        </a:rPr>
                        <a:t>May</a:t>
                      </a:r>
                    </a:p>
                  </a:txBody>
                  <a:tcPr>
                    <a:solidFill>
                      <a:schemeClr val="bg1"/>
                    </a:solidFill>
                  </a:tcPr>
                </a:tc>
                <a:tc>
                  <a:txBody>
                    <a:bodyPr/>
                    <a:lstStyle/>
                    <a:p>
                      <a:pPr algn="ctr"/>
                      <a:r>
                        <a:rPr lang="en-US" sz="2000" b="1" dirty="0">
                          <a:solidFill>
                            <a:schemeClr val="tx1"/>
                          </a:solidFill>
                        </a:rPr>
                        <a:t> 2,000</a:t>
                      </a:r>
                    </a:p>
                  </a:txBody>
                  <a:tcPr>
                    <a:solidFill>
                      <a:schemeClr val="bg1"/>
                    </a:solidFill>
                  </a:tcPr>
                </a:tc>
                <a:tc>
                  <a:txBody>
                    <a:bodyPr/>
                    <a:lstStyle/>
                    <a:p>
                      <a:pPr algn="ctr"/>
                      <a:r>
                        <a:rPr lang="en-US" sz="2000" b="1" dirty="0">
                          <a:solidFill>
                            <a:schemeClr val="tx1"/>
                          </a:solidFill>
                        </a:rPr>
                        <a:t>6,000 units</a:t>
                      </a:r>
                    </a:p>
                  </a:txBody>
                  <a:tcPr>
                    <a:solidFill>
                      <a:schemeClr val="bg1"/>
                    </a:solidFill>
                  </a:tcPr>
                </a:tc>
                <a:extLst>
                  <a:ext uri="{0D108BD9-81ED-4DB2-BD59-A6C34878D82A}">
                    <a16:rowId xmlns:a16="http://schemas.microsoft.com/office/drawing/2014/main" val="10005"/>
                  </a:ext>
                </a:extLst>
              </a:tr>
              <a:tr h="381000">
                <a:tc>
                  <a:txBody>
                    <a:bodyPr/>
                    <a:lstStyle/>
                    <a:p>
                      <a:pPr algn="l"/>
                      <a:r>
                        <a:rPr lang="en-US" sz="2000" b="1" dirty="0">
                          <a:solidFill>
                            <a:schemeClr val="tx1"/>
                          </a:solidFill>
                        </a:rPr>
                        <a:t>June</a:t>
                      </a:r>
                    </a:p>
                  </a:txBody>
                  <a:tcPr>
                    <a:solidFill>
                      <a:schemeClr val="bg1"/>
                    </a:solidFill>
                  </a:tcPr>
                </a:tc>
                <a:tc>
                  <a:txBody>
                    <a:bodyPr/>
                    <a:lstStyle/>
                    <a:p>
                      <a:pPr algn="ctr"/>
                      <a:r>
                        <a:rPr lang="en-US" sz="2000" b="1" dirty="0">
                          <a:solidFill>
                            <a:schemeClr val="tx1"/>
                          </a:solidFill>
                        </a:rPr>
                        <a:t> 5,000</a:t>
                      </a:r>
                    </a:p>
                  </a:txBody>
                  <a:tcPr>
                    <a:solidFill>
                      <a:schemeClr val="bg1"/>
                    </a:solidFill>
                  </a:tcPr>
                </a:tc>
                <a:tc>
                  <a:txBody>
                    <a:bodyPr/>
                    <a:lstStyle/>
                    <a:p>
                      <a:pPr algn="ctr"/>
                      <a:r>
                        <a:rPr lang="en-US" sz="2000" b="1" dirty="0">
                          <a:solidFill>
                            <a:schemeClr val="tx1"/>
                          </a:solidFill>
                        </a:rPr>
                        <a:t>18,000 units</a:t>
                      </a:r>
                    </a:p>
                  </a:txBody>
                  <a:tcPr>
                    <a:solidFill>
                      <a:schemeClr val="bg1"/>
                    </a:solidFill>
                  </a:tcPr>
                </a:tc>
                <a:extLst>
                  <a:ext uri="{0D108BD9-81ED-4DB2-BD59-A6C34878D82A}">
                    <a16:rowId xmlns:a16="http://schemas.microsoft.com/office/drawing/2014/main" val="10006"/>
                  </a:ext>
                </a:extLst>
              </a:tr>
            </a:tbl>
          </a:graphicData>
        </a:graphic>
      </p:graphicFrame>
      <p:sp>
        <p:nvSpPr>
          <p:cNvPr id="7" name="Content Placeholder 4"/>
          <p:cNvSpPr>
            <a:spLocks noGrp="1"/>
          </p:cNvSpPr>
          <p:nvPr>
            <p:ph idx="13"/>
          </p:nvPr>
        </p:nvSpPr>
        <p:spPr>
          <a:xfrm>
            <a:off x="457200" y="6217585"/>
            <a:ext cx="8229600" cy="280931"/>
          </a:xfrm>
        </p:spPr>
        <p:txBody>
          <a:bodyPr/>
          <a:lstStyle/>
          <a:p>
            <a:pPr marL="0" indent="0">
              <a:buNone/>
            </a:pPr>
            <a:r>
              <a:rPr lang="en-US" altLang="en-US" sz="1100" b="1" dirty="0"/>
              <a:t>Learning Objective 12-6: Use the high–low method to determine the cost formula for a cost that has a mixed behavior pattern.</a:t>
            </a:r>
          </a:p>
        </p:txBody>
      </p:sp>
    </p:spTree>
    <p:extLst>
      <p:ext uri="{BB962C8B-B14F-4D97-AF65-F5344CB8AC3E}">
        <p14:creationId xmlns:p14="http://schemas.microsoft.com/office/powerpoint/2010/main" val="402558589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The High–Low Method </a:t>
            </a:r>
            <a:r>
              <a:rPr lang="en-US" altLang="en-US" sz="1000" b="0" dirty="0"/>
              <a:t>2</a:t>
            </a:r>
            <a:endParaRPr lang="en-US" sz="1000" b="0" dirty="0"/>
          </a:p>
        </p:txBody>
      </p:sp>
      <p:sp>
        <p:nvSpPr>
          <p:cNvPr id="11" name="Content Placeholder 10"/>
          <p:cNvSpPr>
            <a:spLocks noGrp="1"/>
          </p:cNvSpPr>
          <p:nvPr>
            <p:ph idx="1"/>
          </p:nvPr>
        </p:nvSpPr>
        <p:spPr>
          <a:xfrm>
            <a:off x="457200" y="1481137"/>
            <a:ext cx="8229600" cy="423863"/>
          </a:xfrm>
        </p:spPr>
        <p:txBody>
          <a:bodyPr/>
          <a:lstStyle/>
          <a:p>
            <a:pPr marL="0" indent="0">
              <a:buNone/>
            </a:pPr>
            <a:r>
              <a:rPr lang="en-US" sz="2400" dirty="0"/>
              <a:t>I. The scattergram:</a:t>
            </a:r>
          </a:p>
        </p:txBody>
      </p:sp>
      <p:pic>
        <p:nvPicPr>
          <p:cNvPr id="4" name="Picture 3" descr="Scattergram illustrating the high-low method.&#10;&#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8800" y="2264484"/>
            <a:ext cx="5486400" cy="3466407"/>
          </a:xfrm>
          <a:prstGeom prst="rect">
            <a:avLst/>
          </a:prstGeom>
        </p:spPr>
      </p:pic>
      <p:sp>
        <p:nvSpPr>
          <p:cNvPr id="6" name="Content Placeholder 10"/>
          <p:cNvSpPr>
            <a:spLocks noGrp="1"/>
          </p:cNvSpPr>
          <p:nvPr>
            <p:ph idx="16"/>
          </p:nvPr>
        </p:nvSpPr>
        <p:spPr>
          <a:xfrm>
            <a:off x="3380089" y="5815069"/>
            <a:ext cx="2383823" cy="280931"/>
          </a:xfrm>
        </p:spPr>
        <p:txBody>
          <a:bodyPr/>
          <a:lstStyle/>
          <a:p>
            <a:pPr marL="0" indent="0" algn="ctr">
              <a:buNone/>
            </a:pPr>
            <a:r>
              <a:rPr lang="en-US" sz="900" u="sng" dirty="0">
                <a:hlinkClick r:id="rId4" action="ppaction://hlinksldjump"/>
              </a:rPr>
              <a:t>Access the text alternative for slide images.</a:t>
            </a:r>
            <a:endParaRPr lang="en-US" sz="900" u="sng" dirty="0"/>
          </a:p>
        </p:txBody>
      </p:sp>
      <p:sp>
        <p:nvSpPr>
          <p:cNvPr id="8" name="Content Placeholder 4"/>
          <p:cNvSpPr>
            <a:spLocks noGrp="1"/>
          </p:cNvSpPr>
          <p:nvPr>
            <p:ph idx="13"/>
          </p:nvPr>
        </p:nvSpPr>
        <p:spPr>
          <a:xfrm>
            <a:off x="457200" y="6217585"/>
            <a:ext cx="8229600" cy="280931"/>
          </a:xfrm>
        </p:spPr>
        <p:txBody>
          <a:bodyPr/>
          <a:lstStyle/>
          <a:p>
            <a:pPr marL="0" indent="0">
              <a:buNone/>
            </a:pPr>
            <a:r>
              <a:rPr lang="en-US" altLang="en-US" sz="1100" b="1" dirty="0"/>
              <a:t>Learning Objective 12-6: Use the high–low method to determine the cost formula for a cost that has a mixed behavior pattern.</a:t>
            </a:r>
          </a:p>
        </p:txBody>
      </p:sp>
    </p:spTree>
    <p:extLst>
      <p:ext uri="{BB962C8B-B14F-4D97-AF65-F5344CB8AC3E}">
        <p14:creationId xmlns:p14="http://schemas.microsoft.com/office/powerpoint/2010/main" val="117292232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The High–Low Method </a:t>
            </a:r>
            <a:r>
              <a:rPr lang="en-US" altLang="en-US" sz="1000" b="0" dirty="0"/>
              <a:t>3</a:t>
            </a:r>
            <a:endParaRPr lang="en-US" sz="1000" b="0" dirty="0"/>
          </a:p>
        </p:txBody>
      </p:sp>
      <p:sp>
        <p:nvSpPr>
          <p:cNvPr id="11" name="Content Placeholder 10"/>
          <p:cNvSpPr>
            <a:spLocks noGrp="1"/>
          </p:cNvSpPr>
          <p:nvPr>
            <p:ph idx="1"/>
          </p:nvPr>
        </p:nvSpPr>
        <p:spPr>
          <a:xfrm>
            <a:off x="457200" y="1481137"/>
            <a:ext cx="8229600" cy="1947863"/>
          </a:xfrm>
        </p:spPr>
        <p:txBody>
          <a:bodyPr/>
          <a:lstStyle/>
          <a:p>
            <a:pPr marL="0" indent="0">
              <a:buNone/>
            </a:pPr>
            <a:r>
              <a:rPr lang="en-US" sz="2400" b="1" dirty="0"/>
              <a:t>II. Calculating the variable cost behavior pattern:</a:t>
            </a:r>
          </a:p>
          <a:p>
            <a:pPr marL="0" indent="0">
              <a:buNone/>
            </a:pPr>
            <a:r>
              <a:rPr lang="en-US" sz="2400" dirty="0"/>
              <a:t>The high</a:t>
            </a:r>
            <a:r>
              <a:rPr lang="en-US" altLang="en-US" sz="2400" dirty="0"/>
              <a:t>–</a:t>
            </a:r>
            <a:r>
              <a:rPr lang="en-US" sz="2400" dirty="0"/>
              <a:t>low method of calculating the variable cost behavior pattern, or variable cost rate, relates the change in cost to the change in activity, using the highest and lowest relevant observations:</a:t>
            </a:r>
          </a:p>
        </p:txBody>
      </p:sp>
      <p:graphicFrame>
        <p:nvGraphicFramePr>
          <p:cNvPr id="6" name="Object 5"/>
          <p:cNvGraphicFramePr>
            <a:graphicFrameLocks noChangeAspect="1"/>
          </p:cNvGraphicFramePr>
          <p:nvPr>
            <p:extLst>
              <p:ext uri="{D42A27DB-BD31-4B8C-83A1-F6EECF244321}">
                <p14:modId xmlns:p14="http://schemas.microsoft.com/office/powerpoint/2010/main" val="3760823546"/>
              </p:ext>
            </p:extLst>
          </p:nvPr>
        </p:nvGraphicFramePr>
        <p:xfrm>
          <a:off x="2301875" y="3744913"/>
          <a:ext cx="4538663" cy="2216150"/>
        </p:xfrm>
        <a:graphic>
          <a:graphicData uri="http://schemas.openxmlformats.org/presentationml/2006/ole">
            <mc:AlternateContent xmlns:mc="http://schemas.openxmlformats.org/markup-compatibility/2006">
              <mc:Choice xmlns:v="urn:schemas-microsoft-com:vml" Requires="v">
                <p:oleObj spid="_x0000_s2160" name="Equation" r:id="rId4" imgW="2705040" imgH="1320480" progId="Equation.DSMT4">
                  <p:embed/>
                </p:oleObj>
              </mc:Choice>
              <mc:Fallback>
                <p:oleObj name="Equation" r:id="rId4" imgW="2705040" imgH="1320480" progId="Equation.DSMT4">
                  <p:embed/>
                  <p:pic>
                    <p:nvPicPr>
                      <p:cNvPr id="0" name=""/>
                      <p:cNvPicPr/>
                      <p:nvPr/>
                    </p:nvPicPr>
                    <p:blipFill>
                      <a:blip r:embed="rId5"/>
                      <a:stretch>
                        <a:fillRect/>
                      </a:stretch>
                    </p:blipFill>
                    <p:spPr>
                      <a:xfrm>
                        <a:off x="2301875" y="3744913"/>
                        <a:ext cx="4538663" cy="2216150"/>
                      </a:xfrm>
                      <a:prstGeom prst="rect">
                        <a:avLst/>
                      </a:prstGeom>
                    </p:spPr>
                  </p:pic>
                </p:oleObj>
              </mc:Fallback>
            </mc:AlternateContent>
          </a:graphicData>
        </a:graphic>
      </p:graphicFrame>
      <p:sp>
        <p:nvSpPr>
          <p:cNvPr id="7" name="Content Placeholder 4"/>
          <p:cNvSpPr>
            <a:spLocks noGrp="1"/>
          </p:cNvSpPr>
          <p:nvPr>
            <p:ph idx="13"/>
          </p:nvPr>
        </p:nvSpPr>
        <p:spPr>
          <a:xfrm>
            <a:off x="457200" y="6217585"/>
            <a:ext cx="8229600" cy="280931"/>
          </a:xfrm>
        </p:spPr>
        <p:txBody>
          <a:bodyPr/>
          <a:lstStyle/>
          <a:p>
            <a:pPr marL="0" indent="0">
              <a:buNone/>
            </a:pPr>
            <a:r>
              <a:rPr lang="en-US" altLang="en-US" sz="1100" b="1" dirty="0"/>
              <a:t>Learning Objective 12-6: Use the high–low method to determine the cost formula for a cost that has a mixed behavior pattern.</a:t>
            </a:r>
          </a:p>
        </p:txBody>
      </p:sp>
    </p:spTree>
    <p:extLst>
      <p:ext uri="{BB962C8B-B14F-4D97-AF65-F5344CB8AC3E}">
        <p14:creationId xmlns:p14="http://schemas.microsoft.com/office/powerpoint/2010/main" val="33969303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685800" y="685800"/>
            <a:ext cx="7772400" cy="1470025"/>
          </a:xfrm>
        </p:spPr>
        <p:txBody>
          <a:bodyPr/>
          <a:lstStyle/>
          <a:p>
            <a:r>
              <a:rPr lang="en-US" altLang="en-US" b="1" dirty="0"/>
              <a:t>Accounting: What the Numbers Mean</a:t>
            </a:r>
            <a:endParaRPr lang="en-IN" dirty="0"/>
          </a:p>
        </p:txBody>
      </p:sp>
      <p:sp>
        <p:nvSpPr>
          <p:cNvPr id="6" name="Subtitle 5"/>
          <p:cNvSpPr>
            <a:spLocks noGrp="1"/>
          </p:cNvSpPr>
          <p:nvPr>
            <p:ph type="subTitle" idx="1"/>
          </p:nvPr>
        </p:nvSpPr>
        <p:spPr>
          <a:xfrm>
            <a:off x="1371600" y="2441573"/>
            <a:ext cx="6400800" cy="1749427"/>
          </a:xfrm>
        </p:spPr>
        <p:txBody>
          <a:bodyPr/>
          <a:lstStyle/>
          <a:p>
            <a:pPr eaLnBrk="1" hangingPunct="1">
              <a:lnSpc>
                <a:spcPct val="90000"/>
              </a:lnSpc>
              <a:spcBef>
                <a:spcPct val="50000"/>
              </a:spcBef>
            </a:pPr>
            <a:r>
              <a:rPr lang="en-US" altLang="en-US" sz="3600" b="1" dirty="0">
                <a:solidFill>
                  <a:schemeClr val="tx1"/>
                </a:solidFill>
              </a:rPr>
              <a:t>CHAPTER 12: </a:t>
            </a:r>
            <a:r>
              <a:rPr lang="en-US" altLang="en-US" sz="3600" b="1" i="1" dirty="0">
                <a:solidFill>
                  <a:schemeClr val="tx1"/>
                </a:solidFill>
                <a:latin typeface="Calibri" pitchFamily="34" charset="0"/>
              </a:rPr>
              <a:t>Managerial Accounting and Cost–Volume–Profit Relationships</a:t>
            </a:r>
          </a:p>
        </p:txBody>
      </p:sp>
      <p:sp>
        <p:nvSpPr>
          <p:cNvPr id="8" name="Content Placeholder 7"/>
          <p:cNvSpPr>
            <a:spLocks noGrp="1"/>
          </p:cNvSpPr>
          <p:nvPr>
            <p:ph sz="quarter" idx="11"/>
          </p:nvPr>
        </p:nvSpPr>
        <p:spPr>
          <a:xfrm>
            <a:off x="1066800" y="4422775"/>
            <a:ext cx="7391400" cy="987425"/>
          </a:xfrm>
        </p:spPr>
        <p:txBody>
          <a:bodyPr/>
          <a:lstStyle/>
          <a:p>
            <a:pPr marL="0" indent="0" algn="ctr" eaLnBrk="1" hangingPunct="1">
              <a:buNone/>
            </a:pPr>
            <a:r>
              <a:rPr lang="en-US" altLang="en-US" sz="2800" b="1" dirty="0">
                <a:solidFill>
                  <a:srgbClr val="002060"/>
                </a:solidFill>
              </a:rPr>
              <a:t>Marshall, McManus, and Viele</a:t>
            </a:r>
          </a:p>
          <a:p>
            <a:pPr marL="0" indent="0" algn="ctr" eaLnBrk="1" hangingPunct="1">
              <a:buNone/>
            </a:pPr>
            <a:r>
              <a:rPr lang="en-US" altLang="en-US" sz="2800" b="1" dirty="0">
                <a:solidFill>
                  <a:srgbClr val="002060"/>
                </a:solidFill>
              </a:rPr>
              <a:t>12th Edition</a:t>
            </a:r>
          </a:p>
        </p:txBody>
      </p:sp>
      <p:sp>
        <p:nvSpPr>
          <p:cNvPr id="7" name="Content Placeholder 6"/>
          <p:cNvSpPr>
            <a:spLocks noGrp="1"/>
          </p:cNvSpPr>
          <p:nvPr>
            <p:ph sz="quarter" idx="10"/>
          </p:nvPr>
        </p:nvSpPr>
        <p:spPr>
          <a:xfrm>
            <a:off x="609600" y="6400800"/>
            <a:ext cx="7467600" cy="381000"/>
          </a:xfrm>
        </p:spPr>
        <p:txBody>
          <a:bodyPr/>
          <a:lstStyle/>
          <a:p>
            <a:pPr marL="0" indent="0">
              <a:buNone/>
            </a:pPr>
            <a:r>
              <a:rPr lang="en-IN" sz="900" dirty="0"/>
              <a:t>©2020 McGraw-Hill Education. All rights reserved. Authorized only for instructor use in the classroom. No reproduction or further distribution permitted without the prior written consent of McGraw-Hill Education.</a:t>
            </a:r>
            <a:endParaRPr lang="en-US" sz="900" i="1" dirty="0"/>
          </a:p>
        </p:txBody>
      </p:sp>
    </p:spTree>
    <p:extLst>
      <p:ext uri="{BB962C8B-B14F-4D97-AF65-F5344CB8AC3E}">
        <p14:creationId xmlns:p14="http://schemas.microsoft.com/office/powerpoint/2010/main" val="223450842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The High–Low Method </a:t>
            </a:r>
            <a:r>
              <a:rPr lang="en-US" altLang="en-US" sz="1000" b="0" dirty="0"/>
              <a:t>4</a:t>
            </a:r>
            <a:endParaRPr lang="en-US" b="0" dirty="0"/>
          </a:p>
        </p:txBody>
      </p:sp>
      <p:sp>
        <p:nvSpPr>
          <p:cNvPr id="3" name="Content Placeholder 2"/>
          <p:cNvSpPr>
            <a:spLocks noGrp="1"/>
          </p:cNvSpPr>
          <p:nvPr>
            <p:ph idx="1"/>
          </p:nvPr>
        </p:nvSpPr>
        <p:spPr>
          <a:xfrm>
            <a:off x="457200" y="1481137"/>
            <a:ext cx="8229600" cy="1871663"/>
          </a:xfrm>
        </p:spPr>
        <p:txBody>
          <a:bodyPr/>
          <a:lstStyle/>
          <a:p>
            <a:pPr marL="0" indent="0">
              <a:buNone/>
            </a:pPr>
            <a:r>
              <a:rPr lang="en-US" sz="1800" b="1" dirty="0"/>
              <a:t>III. Calculating the fixed cost behavior pattern:</a:t>
            </a:r>
          </a:p>
          <a:p>
            <a:pPr marL="0" indent="0">
              <a:buNone/>
            </a:pPr>
            <a:r>
              <a:rPr lang="en-US" sz="1800" dirty="0"/>
              <a:t>With the variable rate known, the fixed cost element can be calculated at either the high or low set of data, and the cost formula can then be developed because total cost is equal to variable cost plus fixed cost.</a:t>
            </a:r>
          </a:p>
          <a:p>
            <a:pPr marL="0" indent="0">
              <a:buNone/>
            </a:pPr>
            <a:r>
              <a:rPr lang="en-US" sz="1800" dirty="0"/>
              <a:t>At 18,000 units of activity, the total variable cost is 18,000 units x $0.25 per unit = $4,500. Fixed cost calculation:</a:t>
            </a:r>
          </a:p>
        </p:txBody>
      </p:sp>
      <p:graphicFrame>
        <p:nvGraphicFramePr>
          <p:cNvPr id="17" name="Content Placeholder 16"/>
          <p:cNvGraphicFramePr>
            <a:graphicFrameLocks noGrp="1"/>
          </p:cNvGraphicFramePr>
          <p:nvPr>
            <p:ph idx="15"/>
            <p:extLst>
              <p:ext uri="{D42A27DB-BD31-4B8C-83A1-F6EECF244321}">
                <p14:modId xmlns:p14="http://schemas.microsoft.com/office/powerpoint/2010/main" val="711709274"/>
              </p:ext>
            </p:extLst>
          </p:nvPr>
        </p:nvGraphicFramePr>
        <p:xfrm>
          <a:off x="2514601" y="3407484"/>
          <a:ext cx="3962399" cy="1005840"/>
        </p:xfrm>
        <a:graphic>
          <a:graphicData uri="http://schemas.openxmlformats.org/drawingml/2006/table">
            <a:tbl>
              <a:tblPr firstRow="1" bandRow="1">
                <a:tableStyleId>{5C22544A-7EE6-4342-B048-85BDC9FD1C3A}</a:tableStyleId>
              </a:tblPr>
              <a:tblGrid>
                <a:gridCol w="2819398">
                  <a:extLst>
                    <a:ext uri="{9D8B030D-6E8A-4147-A177-3AD203B41FA5}">
                      <a16:colId xmlns:a16="http://schemas.microsoft.com/office/drawing/2014/main" val="20000"/>
                    </a:ext>
                  </a:extLst>
                </a:gridCol>
                <a:gridCol w="304801">
                  <a:extLst>
                    <a:ext uri="{9D8B030D-6E8A-4147-A177-3AD203B41FA5}">
                      <a16:colId xmlns:a16="http://schemas.microsoft.com/office/drawing/2014/main" val="20001"/>
                    </a:ext>
                  </a:extLst>
                </a:gridCol>
                <a:gridCol w="838200">
                  <a:extLst>
                    <a:ext uri="{9D8B030D-6E8A-4147-A177-3AD203B41FA5}">
                      <a16:colId xmlns:a16="http://schemas.microsoft.com/office/drawing/2014/main" val="20002"/>
                    </a:ext>
                  </a:extLst>
                </a:gridCol>
              </a:tblGrid>
              <a:tr h="247850">
                <a:tc>
                  <a:txBody>
                    <a:bodyPr/>
                    <a:lstStyle/>
                    <a:p>
                      <a:pPr algn="r"/>
                      <a:r>
                        <a:rPr lang="en-US" sz="1600" b="0" i="0" dirty="0">
                          <a:solidFill>
                            <a:schemeClr val="tx2">
                              <a:lumMod val="75000"/>
                            </a:schemeClr>
                          </a:solidFill>
                          <a:latin typeface="+mn-lt"/>
                        </a:rPr>
                        <a:t>Total cost at 18,000 units</a:t>
                      </a:r>
                    </a:p>
                  </a:txBody>
                  <a:tcPr>
                    <a:solidFill>
                      <a:schemeClr val="bg1"/>
                    </a:solidFill>
                  </a:tcPr>
                </a:tc>
                <a:tc>
                  <a:txBody>
                    <a:bodyPr/>
                    <a:lstStyle/>
                    <a:p>
                      <a:r>
                        <a:rPr lang="en-US" sz="1600" b="0" i="0" dirty="0">
                          <a:solidFill>
                            <a:schemeClr val="tx2">
                              <a:lumMod val="75000"/>
                            </a:schemeClr>
                          </a:solidFill>
                          <a:latin typeface="+mn-lt"/>
                        </a:rPr>
                        <a:t>=</a:t>
                      </a:r>
                    </a:p>
                  </a:txBody>
                  <a:tcPr>
                    <a:solidFill>
                      <a:schemeClr val="bg1"/>
                    </a:solidFill>
                  </a:tcPr>
                </a:tc>
                <a:tc>
                  <a:txBody>
                    <a:bodyPr/>
                    <a:lstStyle/>
                    <a:p>
                      <a:r>
                        <a:rPr lang="en-US" sz="1600" b="0" i="0" dirty="0">
                          <a:solidFill>
                            <a:schemeClr val="tx2">
                              <a:lumMod val="75000"/>
                            </a:schemeClr>
                          </a:solidFill>
                          <a:latin typeface="+mn-lt"/>
                        </a:rPr>
                        <a:t>$5,000</a:t>
                      </a:r>
                    </a:p>
                  </a:txBody>
                  <a:tcPr>
                    <a:solidFill>
                      <a:schemeClr val="bg1"/>
                    </a:solidFill>
                  </a:tcPr>
                </a:tc>
                <a:extLst>
                  <a:ext uri="{0D108BD9-81ED-4DB2-BD59-A6C34878D82A}">
                    <a16:rowId xmlns:a16="http://schemas.microsoft.com/office/drawing/2014/main" val="10000"/>
                  </a:ext>
                </a:extLst>
              </a:tr>
              <a:tr h="293570">
                <a:tc>
                  <a:txBody>
                    <a:bodyPr/>
                    <a:lstStyle/>
                    <a:p>
                      <a:pPr algn="r"/>
                      <a:r>
                        <a:rPr lang="en-US" sz="1600" b="0" i="0" dirty="0">
                          <a:solidFill>
                            <a:schemeClr val="tx2">
                              <a:lumMod val="75000"/>
                            </a:schemeClr>
                          </a:solidFill>
                          <a:latin typeface="+mn-lt"/>
                        </a:rPr>
                        <a:t>Variable</a:t>
                      </a:r>
                      <a:r>
                        <a:rPr lang="en-US" sz="1600" b="0" i="0" baseline="0" dirty="0">
                          <a:solidFill>
                            <a:schemeClr val="tx2">
                              <a:lumMod val="75000"/>
                            </a:schemeClr>
                          </a:solidFill>
                          <a:latin typeface="+mn-lt"/>
                        </a:rPr>
                        <a:t> cost at 18,000 units</a:t>
                      </a:r>
                      <a:endParaRPr lang="en-US" sz="1600" b="0" i="0" dirty="0">
                        <a:solidFill>
                          <a:schemeClr val="tx2">
                            <a:lumMod val="75000"/>
                          </a:schemeClr>
                        </a:solidFill>
                        <a:latin typeface="+mn-lt"/>
                      </a:endParaRPr>
                    </a:p>
                  </a:txBody>
                  <a:tcPr>
                    <a:solidFill>
                      <a:schemeClr val="bg1"/>
                    </a:solidFill>
                  </a:tcPr>
                </a:tc>
                <a:tc>
                  <a:txBody>
                    <a:bodyPr/>
                    <a:lstStyle/>
                    <a:p>
                      <a:r>
                        <a:rPr lang="en-US" sz="1600" b="0" i="0" dirty="0">
                          <a:solidFill>
                            <a:schemeClr val="tx2">
                              <a:lumMod val="75000"/>
                            </a:schemeClr>
                          </a:solidFill>
                          <a:latin typeface="+mn-lt"/>
                        </a:rPr>
                        <a:t>=</a:t>
                      </a:r>
                    </a:p>
                  </a:txBody>
                  <a:tcPr>
                    <a:solidFill>
                      <a:schemeClr val="bg1"/>
                    </a:solidFill>
                  </a:tcPr>
                </a:tc>
                <a:tc>
                  <a:txBody>
                    <a:bodyPr/>
                    <a:lstStyle/>
                    <a:p>
                      <a:r>
                        <a:rPr lang="en-US" sz="1600" b="0" i="0" dirty="0">
                          <a:solidFill>
                            <a:schemeClr val="tx2">
                              <a:lumMod val="75000"/>
                            </a:schemeClr>
                          </a:solidFill>
                          <a:latin typeface="+mn-lt"/>
                        </a:rPr>
                        <a:t>  4,500</a:t>
                      </a:r>
                    </a:p>
                  </a:txBody>
                  <a:tcPr>
                    <a:lnB w="12700" cap="flat" cmpd="sng" algn="ctr">
                      <a:solidFill>
                        <a:schemeClr val="tx2"/>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263090">
                <a:tc>
                  <a:txBody>
                    <a:bodyPr/>
                    <a:lstStyle/>
                    <a:p>
                      <a:pPr algn="r"/>
                      <a:r>
                        <a:rPr lang="en-US" sz="1600" b="0" i="0" kern="1200" dirty="0">
                          <a:solidFill>
                            <a:schemeClr val="tx2">
                              <a:lumMod val="75000"/>
                            </a:schemeClr>
                          </a:solidFill>
                          <a:latin typeface="+mn-lt"/>
                          <a:ea typeface="+mn-ea"/>
                          <a:cs typeface="+mn-cs"/>
                        </a:rPr>
                        <a:t>Fixed</a:t>
                      </a:r>
                      <a:r>
                        <a:rPr lang="en-US" sz="1600" b="0" i="0" kern="1200" baseline="0" dirty="0">
                          <a:solidFill>
                            <a:schemeClr val="tx2">
                              <a:lumMod val="75000"/>
                            </a:schemeClr>
                          </a:solidFill>
                          <a:latin typeface="+mn-lt"/>
                          <a:ea typeface="+mn-ea"/>
                          <a:cs typeface="+mn-cs"/>
                        </a:rPr>
                        <a:t> cost</a:t>
                      </a:r>
                      <a:endParaRPr lang="en-US" sz="1600" b="0" i="0" dirty="0">
                        <a:solidFill>
                          <a:schemeClr val="tx2">
                            <a:lumMod val="75000"/>
                          </a:schemeClr>
                        </a:solidFill>
                        <a:latin typeface="+mn-lt"/>
                      </a:endParaRPr>
                    </a:p>
                  </a:txBody>
                  <a:tcPr>
                    <a:solidFill>
                      <a:schemeClr val="bg1"/>
                    </a:solidFill>
                  </a:tcPr>
                </a:tc>
                <a:tc>
                  <a:txBody>
                    <a:bodyPr/>
                    <a:lstStyle/>
                    <a:p>
                      <a:r>
                        <a:rPr lang="en-US" sz="1600" b="0" i="0" dirty="0">
                          <a:solidFill>
                            <a:schemeClr val="tx2">
                              <a:lumMod val="75000"/>
                            </a:schemeClr>
                          </a:solidFill>
                          <a:latin typeface="+mn-lt"/>
                        </a:rPr>
                        <a:t>=</a:t>
                      </a:r>
                    </a:p>
                  </a:txBody>
                  <a:tcPr>
                    <a:solidFill>
                      <a:schemeClr val="bg1"/>
                    </a:solidFill>
                  </a:tcPr>
                </a:tc>
                <a:tc>
                  <a:txBody>
                    <a:bodyPr/>
                    <a:lstStyle/>
                    <a:p>
                      <a:r>
                        <a:rPr lang="en-US" sz="1600" b="0" i="0" dirty="0">
                          <a:solidFill>
                            <a:schemeClr val="tx2">
                              <a:lumMod val="75000"/>
                            </a:schemeClr>
                          </a:solidFill>
                          <a:latin typeface="+mn-lt"/>
                        </a:rPr>
                        <a:t>$   500</a:t>
                      </a:r>
                    </a:p>
                  </a:txBody>
                  <a:tcPr>
                    <a:lnT w="12700" cap="flat" cmpd="sng" algn="ctr">
                      <a:solidFill>
                        <a:schemeClr val="tx2"/>
                      </a:solidFill>
                      <a:prstDash val="solid"/>
                      <a:round/>
                      <a:headEnd type="none" w="med" len="med"/>
                      <a:tailEnd type="none" w="med" len="med"/>
                    </a:lnT>
                    <a:solidFill>
                      <a:schemeClr val="bg1"/>
                    </a:solidFill>
                  </a:tcPr>
                </a:tc>
                <a:extLst>
                  <a:ext uri="{0D108BD9-81ED-4DB2-BD59-A6C34878D82A}">
                    <a16:rowId xmlns:a16="http://schemas.microsoft.com/office/drawing/2014/main" val="10002"/>
                  </a:ext>
                </a:extLst>
              </a:tr>
            </a:tbl>
          </a:graphicData>
        </a:graphic>
      </p:graphicFrame>
      <p:sp>
        <p:nvSpPr>
          <p:cNvPr id="5" name="Content Placeholder 4"/>
          <p:cNvSpPr>
            <a:spLocks noGrp="1"/>
          </p:cNvSpPr>
          <p:nvPr>
            <p:ph idx="13"/>
          </p:nvPr>
        </p:nvSpPr>
        <p:spPr>
          <a:xfrm>
            <a:off x="457200" y="4448806"/>
            <a:ext cx="8382000" cy="629251"/>
          </a:xfrm>
        </p:spPr>
        <p:txBody>
          <a:bodyPr/>
          <a:lstStyle/>
          <a:p>
            <a:pPr marL="0" indent="0">
              <a:buNone/>
            </a:pPr>
            <a:r>
              <a:rPr lang="en-US" sz="1800" dirty="0"/>
              <a:t>At 6,000 units of activity, the total variable cost is 6,000 units x $0.25 per unit = $1,500. Fixed cost calculation:</a:t>
            </a:r>
          </a:p>
        </p:txBody>
      </p:sp>
      <p:graphicFrame>
        <p:nvGraphicFramePr>
          <p:cNvPr id="18" name="Content Placeholder 17"/>
          <p:cNvGraphicFramePr>
            <a:graphicFrameLocks noGrp="1"/>
          </p:cNvGraphicFramePr>
          <p:nvPr>
            <p:ph idx="18"/>
            <p:extLst>
              <p:ext uri="{D42A27DB-BD31-4B8C-83A1-F6EECF244321}">
                <p14:modId xmlns:p14="http://schemas.microsoft.com/office/powerpoint/2010/main" val="3736355452"/>
              </p:ext>
            </p:extLst>
          </p:nvPr>
        </p:nvGraphicFramePr>
        <p:xfrm>
          <a:off x="2514599" y="5133864"/>
          <a:ext cx="3962401" cy="1005840"/>
        </p:xfrm>
        <a:graphic>
          <a:graphicData uri="http://schemas.openxmlformats.org/drawingml/2006/table">
            <a:tbl>
              <a:tblPr firstRow="1" bandRow="1">
                <a:tableStyleId>{5C22544A-7EE6-4342-B048-85BDC9FD1C3A}</a:tableStyleId>
              </a:tblPr>
              <a:tblGrid>
                <a:gridCol w="2819400">
                  <a:extLst>
                    <a:ext uri="{9D8B030D-6E8A-4147-A177-3AD203B41FA5}">
                      <a16:colId xmlns:a16="http://schemas.microsoft.com/office/drawing/2014/main" val="20000"/>
                    </a:ext>
                  </a:extLst>
                </a:gridCol>
                <a:gridCol w="304801">
                  <a:extLst>
                    <a:ext uri="{9D8B030D-6E8A-4147-A177-3AD203B41FA5}">
                      <a16:colId xmlns:a16="http://schemas.microsoft.com/office/drawing/2014/main" val="20001"/>
                    </a:ext>
                  </a:extLst>
                </a:gridCol>
                <a:gridCol w="838200">
                  <a:extLst>
                    <a:ext uri="{9D8B030D-6E8A-4147-A177-3AD203B41FA5}">
                      <a16:colId xmlns:a16="http://schemas.microsoft.com/office/drawing/2014/main" val="20002"/>
                    </a:ext>
                  </a:extLst>
                </a:gridCol>
              </a:tblGrid>
              <a:tr h="276721">
                <a:tc>
                  <a:txBody>
                    <a:bodyPr/>
                    <a:lstStyle/>
                    <a:p>
                      <a:pPr algn="r"/>
                      <a:r>
                        <a:rPr lang="en-US" sz="1600" b="0" i="0" dirty="0">
                          <a:solidFill>
                            <a:schemeClr val="tx2">
                              <a:lumMod val="75000"/>
                            </a:schemeClr>
                          </a:solidFill>
                          <a:latin typeface="+mn-lt"/>
                        </a:rPr>
                        <a:t>Total cost at 6,000 units</a:t>
                      </a:r>
                    </a:p>
                  </a:txBody>
                  <a:tcPr>
                    <a:solidFill>
                      <a:schemeClr val="bg1"/>
                    </a:solidFill>
                  </a:tcPr>
                </a:tc>
                <a:tc>
                  <a:txBody>
                    <a:bodyPr/>
                    <a:lstStyle/>
                    <a:p>
                      <a:r>
                        <a:rPr lang="en-US" sz="1600" dirty="0">
                          <a:solidFill>
                            <a:schemeClr val="tx2">
                              <a:lumMod val="75000"/>
                            </a:schemeClr>
                          </a:solidFill>
                          <a:latin typeface="+mn-lt"/>
                        </a:rPr>
                        <a:t>=</a:t>
                      </a:r>
                    </a:p>
                  </a:txBody>
                  <a:tcPr>
                    <a:solidFill>
                      <a:schemeClr val="bg1"/>
                    </a:solidFill>
                  </a:tcPr>
                </a:tc>
                <a:tc>
                  <a:txBody>
                    <a:bodyPr/>
                    <a:lstStyle/>
                    <a:p>
                      <a:r>
                        <a:rPr lang="en-US" sz="1600" b="0" i="0" dirty="0">
                          <a:solidFill>
                            <a:schemeClr val="tx2">
                              <a:lumMod val="75000"/>
                            </a:schemeClr>
                          </a:solidFill>
                          <a:latin typeface="+mn-lt"/>
                        </a:rPr>
                        <a:t>$2,000</a:t>
                      </a:r>
                    </a:p>
                  </a:txBody>
                  <a:tcPr>
                    <a:solidFill>
                      <a:schemeClr val="bg1"/>
                    </a:solidFill>
                  </a:tcPr>
                </a:tc>
                <a:extLst>
                  <a:ext uri="{0D108BD9-81ED-4DB2-BD59-A6C34878D82A}">
                    <a16:rowId xmlns:a16="http://schemas.microsoft.com/office/drawing/2014/main" val="10000"/>
                  </a:ext>
                </a:extLst>
              </a:tr>
              <a:tr h="246241">
                <a:tc>
                  <a:txBody>
                    <a:bodyPr/>
                    <a:lstStyle/>
                    <a:p>
                      <a:pPr algn="r"/>
                      <a:r>
                        <a:rPr lang="en-US" sz="1600" b="0" i="0" dirty="0">
                          <a:solidFill>
                            <a:schemeClr val="tx2">
                              <a:lumMod val="75000"/>
                            </a:schemeClr>
                          </a:solidFill>
                          <a:latin typeface="+mn-lt"/>
                        </a:rPr>
                        <a:t>Variable</a:t>
                      </a:r>
                      <a:r>
                        <a:rPr lang="en-US" sz="1600" b="0" i="0" baseline="0" dirty="0">
                          <a:solidFill>
                            <a:schemeClr val="tx2">
                              <a:lumMod val="75000"/>
                            </a:schemeClr>
                          </a:solidFill>
                          <a:latin typeface="+mn-lt"/>
                        </a:rPr>
                        <a:t> cost at 6,000 units</a:t>
                      </a:r>
                      <a:endParaRPr lang="en-US" sz="1600" b="0" i="0" dirty="0">
                        <a:solidFill>
                          <a:schemeClr val="tx2">
                            <a:lumMod val="75000"/>
                          </a:schemeClr>
                        </a:solidFill>
                        <a:latin typeface="+mn-lt"/>
                      </a:endParaRPr>
                    </a:p>
                  </a:txBody>
                  <a:tcPr>
                    <a:solidFill>
                      <a:schemeClr val="bg1"/>
                    </a:solidFill>
                  </a:tcPr>
                </a:tc>
                <a:tc>
                  <a:txBody>
                    <a:bodyPr/>
                    <a:lstStyle/>
                    <a:p>
                      <a:r>
                        <a:rPr lang="en-US" sz="1600" dirty="0">
                          <a:solidFill>
                            <a:schemeClr val="tx2">
                              <a:lumMod val="75000"/>
                            </a:schemeClr>
                          </a:solidFill>
                          <a:latin typeface="+mn-lt"/>
                        </a:rPr>
                        <a:t>=</a:t>
                      </a:r>
                    </a:p>
                  </a:txBody>
                  <a:tcPr>
                    <a:solidFill>
                      <a:schemeClr val="bg1"/>
                    </a:solidFill>
                  </a:tcPr>
                </a:tc>
                <a:tc>
                  <a:txBody>
                    <a:bodyPr/>
                    <a:lstStyle/>
                    <a:p>
                      <a:r>
                        <a:rPr lang="en-US" sz="1600" b="0" i="0" dirty="0">
                          <a:solidFill>
                            <a:schemeClr val="tx2">
                              <a:lumMod val="75000"/>
                            </a:schemeClr>
                          </a:solidFill>
                          <a:latin typeface="+mn-lt"/>
                        </a:rPr>
                        <a:t>  1,500</a:t>
                      </a:r>
                    </a:p>
                  </a:txBody>
                  <a:tcPr>
                    <a:lnB w="12700" cap="flat" cmpd="sng" algn="ctr">
                      <a:solidFill>
                        <a:schemeClr val="tx2"/>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291961">
                <a:tc>
                  <a:txBody>
                    <a:bodyPr/>
                    <a:lstStyle/>
                    <a:p>
                      <a:pPr algn="r"/>
                      <a:r>
                        <a:rPr lang="en-US" sz="1600" b="0" i="0" kern="1200" dirty="0">
                          <a:solidFill>
                            <a:schemeClr val="tx2">
                              <a:lumMod val="75000"/>
                            </a:schemeClr>
                          </a:solidFill>
                          <a:latin typeface="+mn-lt"/>
                          <a:ea typeface="+mn-ea"/>
                          <a:cs typeface="+mn-cs"/>
                        </a:rPr>
                        <a:t>Fixed</a:t>
                      </a:r>
                      <a:r>
                        <a:rPr lang="en-US" sz="1600" b="0" i="0" kern="1200" baseline="0" dirty="0">
                          <a:solidFill>
                            <a:schemeClr val="tx2">
                              <a:lumMod val="75000"/>
                            </a:schemeClr>
                          </a:solidFill>
                          <a:latin typeface="+mn-lt"/>
                          <a:ea typeface="+mn-ea"/>
                          <a:cs typeface="+mn-cs"/>
                        </a:rPr>
                        <a:t> cost</a:t>
                      </a:r>
                      <a:endParaRPr lang="en-US" sz="1600" b="0" i="0" dirty="0">
                        <a:solidFill>
                          <a:schemeClr val="tx2">
                            <a:lumMod val="75000"/>
                          </a:schemeClr>
                        </a:solidFill>
                        <a:latin typeface="+mn-lt"/>
                      </a:endParaRPr>
                    </a:p>
                  </a:txBody>
                  <a:tcPr>
                    <a:solidFill>
                      <a:schemeClr val="bg1"/>
                    </a:solidFill>
                  </a:tcPr>
                </a:tc>
                <a:tc>
                  <a:txBody>
                    <a:bodyPr/>
                    <a:lstStyle/>
                    <a:p>
                      <a:r>
                        <a:rPr lang="en-US" sz="1600" dirty="0">
                          <a:solidFill>
                            <a:schemeClr val="tx2">
                              <a:lumMod val="75000"/>
                            </a:schemeClr>
                          </a:solidFill>
                          <a:latin typeface="+mn-lt"/>
                        </a:rPr>
                        <a:t>=</a:t>
                      </a:r>
                    </a:p>
                  </a:txBody>
                  <a:tcPr>
                    <a:solidFill>
                      <a:schemeClr val="bg1"/>
                    </a:solidFill>
                  </a:tcPr>
                </a:tc>
                <a:tc>
                  <a:txBody>
                    <a:bodyPr/>
                    <a:lstStyle/>
                    <a:p>
                      <a:r>
                        <a:rPr lang="en-US" sz="1600" b="0" i="0" dirty="0">
                          <a:solidFill>
                            <a:schemeClr val="tx2">
                              <a:lumMod val="75000"/>
                            </a:schemeClr>
                          </a:solidFill>
                          <a:latin typeface="+mn-lt"/>
                        </a:rPr>
                        <a:t>$   500</a:t>
                      </a:r>
                    </a:p>
                  </a:txBody>
                  <a:tcPr>
                    <a:lnT w="12700" cap="flat" cmpd="sng" algn="ctr">
                      <a:solidFill>
                        <a:schemeClr val="tx2"/>
                      </a:solidFill>
                      <a:prstDash val="solid"/>
                      <a:round/>
                      <a:headEnd type="none" w="med" len="med"/>
                      <a:tailEnd type="none" w="med" len="med"/>
                    </a:lnT>
                    <a:solidFill>
                      <a:schemeClr val="bg1"/>
                    </a:solidFill>
                  </a:tcPr>
                </a:tc>
                <a:extLst>
                  <a:ext uri="{0D108BD9-81ED-4DB2-BD59-A6C34878D82A}">
                    <a16:rowId xmlns:a16="http://schemas.microsoft.com/office/drawing/2014/main" val="10002"/>
                  </a:ext>
                </a:extLst>
              </a:tr>
            </a:tbl>
          </a:graphicData>
        </a:graphic>
      </p:graphicFrame>
      <p:sp>
        <p:nvSpPr>
          <p:cNvPr id="8" name="Content Placeholder 4"/>
          <p:cNvSpPr>
            <a:spLocks noGrp="1"/>
          </p:cNvSpPr>
          <p:nvPr>
            <p:ph idx="13"/>
          </p:nvPr>
        </p:nvSpPr>
        <p:spPr>
          <a:xfrm>
            <a:off x="457200" y="6217585"/>
            <a:ext cx="8229600" cy="280931"/>
          </a:xfrm>
        </p:spPr>
        <p:txBody>
          <a:bodyPr/>
          <a:lstStyle/>
          <a:p>
            <a:pPr marL="0" indent="0">
              <a:buNone/>
            </a:pPr>
            <a:r>
              <a:rPr lang="en-US" altLang="en-US" sz="1100" b="1" dirty="0"/>
              <a:t>Learning Objective 12-6: Use the high–low method to determine the cost formula for a cost that has a mixed behavior pattern.</a:t>
            </a:r>
          </a:p>
        </p:txBody>
      </p:sp>
    </p:spTree>
    <p:extLst>
      <p:ext uri="{BB962C8B-B14F-4D97-AF65-F5344CB8AC3E}">
        <p14:creationId xmlns:p14="http://schemas.microsoft.com/office/powerpoint/2010/main" val="209208071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The High–Low Method </a:t>
            </a:r>
            <a:r>
              <a:rPr lang="en-US" altLang="en-US" sz="1000" b="0" dirty="0"/>
              <a:t>5</a:t>
            </a:r>
            <a:endParaRPr lang="en-US" b="0" dirty="0"/>
          </a:p>
        </p:txBody>
      </p:sp>
      <p:sp>
        <p:nvSpPr>
          <p:cNvPr id="9" name="Content Placeholder 8"/>
          <p:cNvSpPr>
            <a:spLocks noGrp="1"/>
          </p:cNvSpPr>
          <p:nvPr>
            <p:ph idx="1"/>
          </p:nvPr>
        </p:nvSpPr>
        <p:spPr>
          <a:xfrm>
            <a:off x="457200" y="1481137"/>
            <a:ext cx="8229600" cy="840921"/>
          </a:xfrm>
        </p:spPr>
        <p:txBody>
          <a:bodyPr/>
          <a:lstStyle/>
          <a:p>
            <a:pPr marL="0" indent="0">
              <a:lnSpc>
                <a:spcPct val="90000"/>
              </a:lnSpc>
              <a:spcBef>
                <a:spcPts val="100"/>
              </a:spcBef>
              <a:buNone/>
            </a:pPr>
            <a:r>
              <a:rPr lang="en-US" sz="1800" b="1" dirty="0"/>
              <a:t>IV. The cost formula:</a:t>
            </a:r>
          </a:p>
          <a:p>
            <a:pPr marL="0" indent="0">
              <a:lnSpc>
                <a:spcPct val="90000"/>
              </a:lnSpc>
              <a:spcBef>
                <a:spcPts val="100"/>
              </a:spcBef>
              <a:buNone/>
            </a:pPr>
            <a:r>
              <a:rPr lang="en-US" sz="1800" dirty="0"/>
              <a:t>Using the calculated variable and fixed cost behavior patterns, the cost formula for utilities is</a:t>
            </a:r>
          </a:p>
        </p:txBody>
      </p:sp>
      <p:sp>
        <p:nvSpPr>
          <p:cNvPr id="10" name="Content Placeholder 9"/>
          <p:cNvSpPr>
            <a:spLocks noGrp="1"/>
          </p:cNvSpPr>
          <p:nvPr>
            <p:ph idx="14"/>
          </p:nvPr>
        </p:nvSpPr>
        <p:spPr>
          <a:xfrm>
            <a:off x="451282" y="2435908"/>
            <a:ext cx="8235518" cy="655124"/>
          </a:xfrm>
        </p:spPr>
        <p:txBody>
          <a:bodyPr/>
          <a:lstStyle/>
          <a:p>
            <a:pPr marL="2239963" indent="0">
              <a:buNone/>
            </a:pPr>
            <a:r>
              <a:rPr lang="en-US" sz="1800" dirty="0">
                <a:solidFill>
                  <a:schemeClr val="tx2">
                    <a:lumMod val="75000"/>
                  </a:schemeClr>
                </a:solidFill>
              </a:rPr>
              <a:t>Total cost = Fixed cost + Variable cost</a:t>
            </a:r>
          </a:p>
          <a:p>
            <a:pPr marL="3143250" indent="0">
              <a:buNone/>
            </a:pPr>
            <a:r>
              <a:rPr lang="en-US" sz="1800" dirty="0">
                <a:solidFill>
                  <a:schemeClr val="tx2">
                    <a:lumMod val="75000"/>
                  </a:schemeClr>
                </a:solidFill>
              </a:rPr>
              <a:t>= $500 + $0.25 per unit produced</a:t>
            </a:r>
          </a:p>
        </p:txBody>
      </p:sp>
      <p:sp>
        <p:nvSpPr>
          <p:cNvPr id="11" name="Content Placeholder 10"/>
          <p:cNvSpPr>
            <a:spLocks noGrp="1"/>
          </p:cNvSpPr>
          <p:nvPr>
            <p:ph idx="15"/>
          </p:nvPr>
        </p:nvSpPr>
        <p:spPr>
          <a:xfrm>
            <a:off x="457200" y="3200400"/>
            <a:ext cx="8229600" cy="1066800"/>
          </a:xfrm>
        </p:spPr>
        <p:txBody>
          <a:bodyPr/>
          <a:lstStyle/>
          <a:p>
            <a:pPr marL="0" indent="0">
              <a:lnSpc>
                <a:spcPct val="90000"/>
              </a:lnSpc>
              <a:spcBef>
                <a:spcPts val="100"/>
              </a:spcBef>
              <a:buNone/>
            </a:pPr>
            <a:r>
              <a:rPr lang="en-US" sz="1800" b="1" dirty="0"/>
              <a:t>V. Using the cost formula:</a:t>
            </a:r>
          </a:p>
          <a:p>
            <a:pPr marL="0" indent="0">
              <a:lnSpc>
                <a:spcPct val="90000"/>
              </a:lnSpc>
              <a:spcBef>
                <a:spcPts val="100"/>
              </a:spcBef>
              <a:buNone/>
            </a:pPr>
            <a:r>
              <a:rPr lang="en-US" sz="1800" dirty="0"/>
              <a:t>This cost formula now can be used to estimate total utility costs at any level of activity (within the relevant range). For example, if production volume for the month of July was expected to be 14,000 units, the estimated total utility cost would be as follows:</a:t>
            </a:r>
          </a:p>
        </p:txBody>
      </p:sp>
      <p:sp>
        <p:nvSpPr>
          <p:cNvPr id="12" name="Content Placeholder 11"/>
          <p:cNvSpPr>
            <a:spLocks noGrp="1"/>
          </p:cNvSpPr>
          <p:nvPr>
            <p:ph idx="16"/>
          </p:nvPr>
        </p:nvSpPr>
        <p:spPr>
          <a:xfrm>
            <a:off x="457200" y="4363324"/>
            <a:ext cx="8077200" cy="665876"/>
          </a:xfrm>
        </p:spPr>
        <p:txBody>
          <a:bodyPr/>
          <a:lstStyle/>
          <a:p>
            <a:pPr marL="2239963" indent="-90488">
              <a:buNone/>
              <a:tabLst>
                <a:tab pos="2959100" algn="l"/>
              </a:tabLst>
            </a:pPr>
            <a:r>
              <a:rPr lang="en-US" sz="1800" dirty="0">
                <a:solidFill>
                  <a:schemeClr val="tx2">
                    <a:lumMod val="75000"/>
                  </a:schemeClr>
                </a:solidFill>
              </a:rPr>
              <a:t>Total cost = Fixed cost + Variable cost</a:t>
            </a:r>
          </a:p>
          <a:p>
            <a:pPr marL="3051175" indent="0">
              <a:buNone/>
              <a:tabLst>
                <a:tab pos="2959100" algn="l"/>
              </a:tabLst>
            </a:pPr>
            <a:r>
              <a:rPr lang="en-US" sz="1800" dirty="0">
                <a:solidFill>
                  <a:schemeClr val="tx2">
                    <a:lumMod val="75000"/>
                  </a:schemeClr>
                </a:solidFill>
              </a:rPr>
              <a:t>= $500 + ($0.25/unit x 14,000 units) $4,000</a:t>
            </a:r>
          </a:p>
        </p:txBody>
      </p:sp>
      <p:sp>
        <p:nvSpPr>
          <p:cNvPr id="14" name="Content Placeholder 13"/>
          <p:cNvSpPr>
            <a:spLocks noGrp="1"/>
          </p:cNvSpPr>
          <p:nvPr>
            <p:ph idx="18"/>
          </p:nvPr>
        </p:nvSpPr>
        <p:spPr>
          <a:xfrm>
            <a:off x="451282" y="5100018"/>
            <a:ext cx="8540318" cy="1061424"/>
          </a:xfrm>
        </p:spPr>
        <p:txBody>
          <a:bodyPr/>
          <a:lstStyle/>
          <a:p>
            <a:pPr marL="0" indent="0">
              <a:lnSpc>
                <a:spcPct val="90000"/>
              </a:lnSpc>
              <a:spcBef>
                <a:spcPts val="100"/>
              </a:spcBef>
              <a:buNone/>
            </a:pPr>
            <a:r>
              <a:rPr lang="en-US" sz="1800" dirty="0"/>
              <a:t>Note that it is considered a coincidence if the cost formula explains total cost accurately at points not used in the high—low calculation. This is so because the calculation assumes a linear relationship between the observations used, and in practice exact linearity will not exist.</a:t>
            </a:r>
          </a:p>
        </p:txBody>
      </p:sp>
      <p:sp>
        <p:nvSpPr>
          <p:cNvPr id="13" name="Content Placeholder 4"/>
          <p:cNvSpPr>
            <a:spLocks noGrp="1"/>
          </p:cNvSpPr>
          <p:nvPr>
            <p:ph idx="13"/>
          </p:nvPr>
        </p:nvSpPr>
        <p:spPr>
          <a:xfrm>
            <a:off x="457200" y="6217585"/>
            <a:ext cx="8229600" cy="280931"/>
          </a:xfrm>
        </p:spPr>
        <p:txBody>
          <a:bodyPr/>
          <a:lstStyle/>
          <a:p>
            <a:pPr marL="0" indent="0">
              <a:buNone/>
            </a:pPr>
            <a:r>
              <a:rPr lang="en-US" altLang="en-US" sz="1100" b="1" dirty="0"/>
              <a:t>Learning Objective 12-6: Use the high–low method to determine the cost formula for a cost that has a mixed behavior pattern.</a:t>
            </a:r>
          </a:p>
        </p:txBody>
      </p:sp>
    </p:spTree>
    <p:extLst>
      <p:ext uri="{BB962C8B-B14F-4D97-AF65-F5344CB8AC3E}">
        <p14:creationId xmlns:p14="http://schemas.microsoft.com/office/powerpoint/2010/main" val="142502491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6418"/>
            <a:ext cx="8229600" cy="1259115"/>
          </a:xfrm>
        </p:spPr>
        <p:txBody>
          <a:bodyPr/>
          <a:lstStyle/>
          <a:p>
            <a:r>
              <a:rPr lang="en-US" altLang="en-US" sz="4200" dirty="0"/>
              <a:t>A Modified Income Statement Format</a:t>
            </a:r>
            <a:endParaRPr lang="en-US" sz="4200" dirty="0"/>
          </a:p>
        </p:txBody>
      </p:sp>
      <p:sp>
        <p:nvSpPr>
          <p:cNvPr id="3" name="Content Placeholder 2"/>
          <p:cNvSpPr>
            <a:spLocks noGrp="1"/>
          </p:cNvSpPr>
          <p:nvPr>
            <p:ph idx="1"/>
          </p:nvPr>
        </p:nvSpPr>
        <p:spPr>
          <a:xfrm>
            <a:off x="457200" y="1481137"/>
            <a:ext cx="8229600" cy="1185863"/>
          </a:xfrm>
        </p:spPr>
        <p:txBody>
          <a:bodyPr/>
          <a:lstStyle/>
          <a:p>
            <a:pPr marL="0" indent="0">
              <a:buNone/>
            </a:pPr>
            <a:r>
              <a:rPr lang="en-US" sz="2500" b="1" dirty="0">
                <a:solidFill>
                  <a:schemeClr val="accent1">
                    <a:lumMod val="50000"/>
                  </a:schemeClr>
                </a:solidFill>
              </a:rPr>
              <a:t>Let’</a:t>
            </a:r>
            <a:r>
              <a:rPr lang="en-US" altLang="ja-JP" sz="2500" b="1" dirty="0">
                <a:solidFill>
                  <a:schemeClr val="accent1">
                    <a:lumMod val="50000"/>
                  </a:schemeClr>
                </a:solidFill>
              </a:rPr>
              <a:t>s put our knowledge of cost behavior to work by preparing a contribution margin format income statement.</a:t>
            </a:r>
            <a:endParaRPr lang="en-US" sz="2500" b="1" dirty="0">
              <a:solidFill>
                <a:schemeClr val="accent1">
                  <a:lumMod val="50000"/>
                </a:schemeClr>
              </a:solidFill>
            </a:endParaRPr>
          </a:p>
        </p:txBody>
      </p:sp>
      <p:sp>
        <p:nvSpPr>
          <p:cNvPr id="5" name="Content Placeholder 4"/>
          <p:cNvSpPr>
            <a:spLocks noGrp="1"/>
          </p:cNvSpPr>
          <p:nvPr>
            <p:ph idx="13"/>
          </p:nvPr>
        </p:nvSpPr>
        <p:spPr>
          <a:xfrm>
            <a:off x="457200" y="6087205"/>
            <a:ext cx="8229600" cy="411311"/>
          </a:xfrm>
        </p:spPr>
        <p:txBody>
          <a:bodyPr/>
          <a:lstStyle/>
          <a:p>
            <a:pPr marL="0" indent="0">
              <a:buNone/>
            </a:pPr>
            <a:r>
              <a:rPr lang="en-US" altLang="en-US" sz="1100" b="1" dirty="0"/>
              <a:t>Learning Objective 12-7: Explain and illustrate the difference between the traditional income statement format and the contribution margin income statement format.</a:t>
            </a:r>
          </a:p>
        </p:txBody>
      </p:sp>
    </p:spTree>
    <p:extLst>
      <p:ext uri="{BB962C8B-B14F-4D97-AF65-F5344CB8AC3E}">
        <p14:creationId xmlns:p14="http://schemas.microsoft.com/office/powerpoint/2010/main" val="177727831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The Contribution Margin Format </a:t>
            </a:r>
            <a:r>
              <a:rPr lang="en-US" altLang="en-US" sz="1000" b="0" dirty="0"/>
              <a:t>1</a:t>
            </a:r>
            <a:endParaRPr lang="en-US" sz="1000" b="0" dirty="0"/>
          </a:p>
        </p:txBody>
      </p:sp>
      <p:pic>
        <p:nvPicPr>
          <p:cNvPr id="4" name="Picture 3" descr="Two side-by-side presentations of income statements, one traditional format and the other contribution format.&#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8588" y="1578684"/>
            <a:ext cx="7830966" cy="3671510"/>
          </a:xfrm>
          <a:prstGeom prst="rect">
            <a:avLst/>
          </a:prstGeom>
        </p:spPr>
      </p:pic>
      <p:sp>
        <p:nvSpPr>
          <p:cNvPr id="5" name="Content Placeholder 4"/>
          <p:cNvSpPr>
            <a:spLocks noGrp="1"/>
          </p:cNvSpPr>
          <p:nvPr>
            <p:ph idx="13"/>
          </p:nvPr>
        </p:nvSpPr>
        <p:spPr>
          <a:xfrm>
            <a:off x="457200" y="5491158"/>
            <a:ext cx="8229600" cy="452442"/>
          </a:xfrm>
        </p:spPr>
        <p:txBody>
          <a:bodyPr/>
          <a:lstStyle/>
          <a:p>
            <a:pPr marL="0" indent="0">
              <a:buNone/>
            </a:pPr>
            <a:r>
              <a:rPr lang="en-US" sz="2400" b="1" dirty="0"/>
              <a:t>Both formats report the same operating income!</a:t>
            </a:r>
          </a:p>
        </p:txBody>
      </p:sp>
      <p:sp>
        <p:nvSpPr>
          <p:cNvPr id="6" name="Content Placeholder 10"/>
          <p:cNvSpPr>
            <a:spLocks noGrp="1"/>
          </p:cNvSpPr>
          <p:nvPr>
            <p:ph idx="16"/>
          </p:nvPr>
        </p:nvSpPr>
        <p:spPr>
          <a:xfrm>
            <a:off x="3380089" y="5900089"/>
            <a:ext cx="2383823" cy="196350"/>
          </a:xfrm>
        </p:spPr>
        <p:txBody>
          <a:bodyPr/>
          <a:lstStyle/>
          <a:p>
            <a:pPr marL="0" indent="0" algn="ctr">
              <a:buNone/>
            </a:pPr>
            <a:r>
              <a:rPr lang="en-US" sz="900" u="sng" dirty="0">
                <a:hlinkClick r:id="rId4" action="ppaction://hlinksldjump"/>
              </a:rPr>
              <a:t>Access the text alternative for slide images.</a:t>
            </a:r>
            <a:endParaRPr lang="en-US" sz="900" u="sng" dirty="0"/>
          </a:p>
        </p:txBody>
      </p:sp>
      <p:sp>
        <p:nvSpPr>
          <p:cNvPr id="7" name="Content Placeholder 4"/>
          <p:cNvSpPr>
            <a:spLocks noGrp="1"/>
          </p:cNvSpPr>
          <p:nvPr>
            <p:ph idx="13"/>
          </p:nvPr>
        </p:nvSpPr>
        <p:spPr>
          <a:xfrm>
            <a:off x="457200" y="6087205"/>
            <a:ext cx="8229600" cy="411311"/>
          </a:xfrm>
        </p:spPr>
        <p:txBody>
          <a:bodyPr/>
          <a:lstStyle/>
          <a:p>
            <a:pPr marL="0" indent="0">
              <a:buNone/>
            </a:pPr>
            <a:r>
              <a:rPr lang="en-US" altLang="en-US" sz="1100" b="1" dirty="0"/>
              <a:t>Learning Objective 12-7: Explain and illustrate the difference between the traditional income statement format and the contribution margin income statement format.</a:t>
            </a:r>
          </a:p>
        </p:txBody>
      </p:sp>
    </p:spTree>
    <p:extLst>
      <p:ext uri="{BB962C8B-B14F-4D97-AF65-F5344CB8AC3E}">
        <p14:creationId xmlns:p14="http://schemas.microsoft.com/office/powerpoint/2010/main" val="154651999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The Contribution Margin</a:t>
            </a:r>
            <a:endParaRPr lang="en-US" dirty="0"/>
          </a:p>
        </p:txBody>
      </p:sp>
      <p:sp>
        <p:nvSpPr>
          <p:cNvPr id="3" name="Content Placeholder 2"/>
          <p:cNvSpPr>
            <a:spLocks noGrp="1"/>
          </p:cNvSpPr>
          <p:nvPr>
            <p:ph idx="1"/>
          </p:nvPr>
        </p:nvSpPr>
        <p:spPr>
          <a:xfrm>
            <a:off x="457200" y="1481137"/>
            <a:ext cx="8229600" cy="1795463"/>
          </a:xfrm>
        </p:spPr>
        <p:txBody>
          <a:bodyPr/>
          <a:lstStyle/>
          <a:p>
            <a:pPr marL="0" indent="0">
              <a:buNone/>
            </a:pPr>
            <a:r>
              <a:rPr lang="en-US" sz="2800" dirty="0"/>
              <a:t>Use of the traditional income statement model can result in misleading and erroneous conclusions when changes in activity levels are being considered. See the following example:</a:t>
            </a:r>
          </a:p>
        </p:txBody>
      </p:sp>
      <p:graphicFrame>
        <p:nvGraphicFramePr>
          <p:cNvPr id="12" name="Content Placeholder 11"/>
          <p:cNvGraphicFramePr>
            <a:graphicFrameLocks noGrp="1"/>
          </p:cNvGraphicFramePr>
          <p:nvPr>
            <p:ph idx="13"/>
            <p:extLst>
              <p:ext uri="{D42A27DB-BD31-4B8C-83A1-F6EECF244321}">
                <p14:modId xmlns:p14="http://schemas.microsoft.com/office/powerpoint/2010/main" val="1723644056"/>
              </p:ext>
            </p:extLst>
          </p:nvPr>
        </p:nvGraphicFramePr>
        <p:xfrm>
          <a:off x="914400" y="3429000"/>
          <a:ext cx="7162800" cy="2473960"/>
        </p:xfrm>
        <a:graphic>
          <a:graphicData uri="http://schemas.openxmlformats.org/drawingml/2006/table">
            <a:tbl>
              <a:tblPr firstRow="1" bandRow="1">
                <a:tableStyleId>{5C22544A-7EE6-4342-B048-85BDC9FD1C3A}</a:tableStyleId>
              </a:tblPr>
              <a:tblGrid>
                <a:gridCol w="3048000">
                  <a:extLst>
                    <a:ext uri="{9D8B030D-6E8A-4147-A177-3AD203B41FA5}">
                      <a16:colId xmlns:a16="http://schemas.microsoft.com/office/drawing/2014/main" val="20000"/>
                    </a:ext>
                  </a:extLst>
                </a:gridCol>
                <a:gridCol w="1676400">
                  <a:extLst>
                    <a:ext uri="{9D8B030D-6E8A-4147-A177-3AD203B41FA5}">
                      <a16:colId xmlns:a16="http://schemas.microsoft.com/office/drawing/2014/main" val="20001"/>
                    </a:ext>
                  </a:extLst>
                </a:gridCol>
                <a:gridCol w="2438400">
                  <a:extLst>
                    <a:ext uri="{9D8B030D-6E8A-4147-A177-3AD203B41FA5}">
                      <a16:colId xmlns:a16="http://schemas.microsoft.com/office/drawing/2014/main" val="20002"/>
                    </a:ext>
                  </a:extLst>
                </a:gridCol>
              </a:tblGrid>
              <a:tr h="370840">
                <a:tc>
                  <a:txBody>
                    <a:bodyPr/>
                    <a:lstStyle/>
                    <a:p>
                      <a:r>
                        <a:rPr lang="en-US" dirty="0"/>
                        <a:t>Blank</a:t>
                      </a:r>
                    </a:p>
                  </a:txBody>
                  <a:tcP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Current Results</a:t>
                      </a:r>
                    </a:p>
                  </a:txBody>
                  <a:tcPr>
                    <a:solidFill>
                      <a:schemeClr val="bg1"/>
                    </a:solidFill>
                  </a:tcPr>
                </a:tc>
                <a:tc>
                  <a:txBody>
                    <a:bodyPr/>
                    <a:lstStyle/>
                    <a:p>
                      <a:pPr algn="ctr"/>
                      <a:r>
                        <a:rPr lang="en-US" dirty="0">
                          <a:solidFill>
                            <a:schemeClr val="tx1"/>
                          </a:solidFill>
                        </a:rPr>
                        <a:t>Results Assuming a 20% Decline in Revenue</a:t>
                      </a:r>
                    </a:p>
                  </a:txBody>
                  <a:tcPr>
                    <a:solidFill>
                      <a:schemeClr val="bg1"/>
                    </a:solidFill>
                  </a:tcPr>
                </a:tc>
                <a:extLst>
                  <a:ext uri="{0D108BD9-81ED-4DB2-BD59-A6C34878D82A}">
                    <a16:rowId xmlns:a16="http://schemas.microsoft.com/office/drawing/2014/main" val="10000"/>
                  </a:ext>
                </a:extLst>
              </a:tr>
              <a:tr h="350520">
                <a:tc>
                  <a:txBody>
                    <a:bodyPr/>
                    <a:lstStyle/>
                    <a:p>
                      <a:r>
                        <a:rPr lang="en-US" dirty="0"/>
                        <a:t>Revenues</a:t>
                      </a:r>
                    </a:p>
                  </a:txBody>
                  <a:tcPr>
                    <a:solidFill>
                      <a:schemeClr val="bg1"/>
                    </a:solidFill>
                  </a:tcPr>
                </a:tc>
                <a:tc>
                  <a:txBody>
                    <a:bodyPr/>
                    <a:lstStyle/>
                    <a:p>
                      <a:pPr algn="ctr"/>
                      <a:r>
                        <a:rPr lang="en-US" dirty="0"/>
                        <a:t>$100,000</a:t>
                      </a:r>
                    </a:p>
                  </a:txBody>
                  <a:tcPr>
                    <a:solidFill>
                      <a:schemeClr val="bg1"/>
                    </a:solidFill>
                  </a:tcPr>
                </a:tc>
                <a:tc>
                  <a:txBody>
                    <a:bodyPr/>
                    <a:lstStyle/>
                    <a:p>
                      <a:pPr algn="ctr"/>
                      <a:r>
                        <a:rPr lang="en-US" dirty="0"/>
                        <a:t>$80,000</a:t>
                      </a:r>
                    </a:p>
                  </a:txBody>
                  <a:tcPr>
                    <a:solidFill>
                      <a:schemeClr val="bg1"/>
                    </a:solidFill>
                  </a:tcPr>
                </a:tc>
                <a:extLst>
                  <a:ext uri="{0D108BD9-81ED-4DB2-BD59-A6C34878D82A}">
                    <a16:rowId xmlns:a16="http://schemas.microsoft.com/office/drawing/2014/main" val="10001"/>
                  </a:ext>
                </a:extLst>
              </a:tr>
              <a:tr h="365760">
                <a:tc>
                  <a:txBody>
                    <a:bodyPr/>
                    <a:lstStyle/>
                    <a:p>
                      <a:r>
                        <a:rPr lang="en-US" dirty="0"/>
                        <a:t>Variable expenses (60%)</a:t>
                      </a:r>
                    </a:p>
                  </a:txBody>
                  <a:tcPr>
                    <a:solidFill>
                      <a:schemeClr val="bg1"/>
                    </a:solidFill>
                  </a:tcPr>
                </a:tc>
                <a:tc>
                  <a:txBody>
                    <a:bodyPr/>
                    <a:lstStyle/>
                    <a:p>
                      <a:pPr algn="ctr"/>
                      <a:r>
                        <a:rPr lang="en-US" dirty="0"/>
                        <a:t>60,000</a:t>
                      </a:r>
                    </a:p>
                  </a:txBody>
                  <a:tcPr>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t>48,000</a:t>
                      </a:r>
                    </a:p>
                  </a:txBody>
                  <a:tcP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04800">
                <a:tc>
                  <a:txBody>
                    <a:bodyPr/>
                    <a:lstStyle/>
                    <a:p>
                      <a:r>
                        <a:rPr lang="en-US" dirty="0"/>
                        <a:t>Contribution margin (40%)</a:t>
                      </a:r>
                    </a:p>
                  </a:txBody>
                  <a:tcPr>
                    <a:solidFill>
                      <a:schemeClr val="bg1"/>
                    </a:solidFill>
                  </a:tcPr>
                </a:tc>
                <a:tc>
                  <a:txBody>
                    <a:bodyPr/>
                    <a:lstStyle/>
                    <a:p>
                      <a:pPr algn="ctr"/>
                      <a:r>
                        <a:rPr lang="en-US" dirty="0"/>
                        <a:t>$ 40,000</a:t>
                      </a:r>
                    </a:p>
                  </a:txBody>
                  <a:tcPr>
                    <a:lnT w="12700" cap="flat" cmpd="sng" algn="ctr">
                      <a:solidFill>
                        <a:schemeClr val="tx1"/>
                      </a:solidFill>
                      <a:prstDash val="solid"/>
                      <a:round/>
                      <a:headEnd type="none" w="med" len="med"/>
                      <a:tailEnd type="none" w="med" len="med"/>
                    </a:lnT>
                    <a:solidFill>
                      <a:schemeClr val="bg1"/>
                    </a:solidFill>
                  </a:tcPr>
                </a:tc>
                <a:tc>
                  <a:txBody>
                    <a:bodyPr/>
                    <a:lstStyle/>
                    <a:p>
                      <a:pPr algn="ctr"/>
                      <a:r>
                        <a:rPr lang="en-US" dirty="0"/>
                        <a:t>$32,000</a:t>
                      </a:r>
                    </a:p>
                  </a:txBody>
                  <a:tcP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10003"/>
                  </a:ext>
                </a:extLst>
              </a:tr>
              <a:tr h="320040">
                <a:tc>
                  <a:txBody>
                    <a:bodyPr/>
                    <a:lstStyle/>
                    <a:p>
                      <a:r>
                        <a:rPr lang="en-US" dirty="0"/>
                        <a:t>Fixed expenses</a:t>
                      </a:r>
                    </a:p>
                  </a:txBody>
                  <a:tcPr>
                    <a:solidFill>
                      <a:schemeClr val="bg1"/>
                    </a:solidFill>
                  </a:tcPr>
                </a:tc>
                <a:tc>
                  <a:txBody>
                    <a:bodyPr/>
                    <a:lstStyle/>
                    <a:p>
                      <a:pPr algn="ctr"/>
                      <a:r>
                        <a:rPr lang="en-US" dirty="0"/>
                        <a:t>30,000</a:t>
                      </a:r>
                    </a:p>
                  </a:txBody>
                  <a:tcPr>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t>30,000</a:t>
                      </a:r>
                    </a:p>
                  </a:txBody>
                  <a:tcP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370840">
                <a:tc>
                  <a:txBody>
                    <a:bodyPr/>
                    <a:lstStyle/>
                    <a:p>
                      <a:r>
                        <a:rPr lang="en-US" dirty="0"/>
                        <a:t>Operating income</a:t>
                      </a:r>
                    </a:p>
                  </a:txBody>
                  <a:tcPr>
                    <a:solidFill>
                      <a:schemeClr val="bg1"/>
                    </a:solidFill>
                  </a:tcPr>
                </a:tc>
                <a:tc>
                  <a:txBody>
                    <a:bodyPr/>
                    <a:lstStyle/>
                    <a:p>
                      <a:pPr algn="ctr"/>
                      <a:r>
                        <a:rPr lang="en-US" dirty="0"/>
                        <a:t>$ 10,000</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t>$ 2,000</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63306098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The Contribution Margin Format </a:t>
            </a:r>
            <a:r>
              <a:rPr lang="en-US" altLang="en-US" sz="1000" b="0" dirty="0"/>
              <a:t>2</a:t>
            </a:r>
            <a:endParaRPr lang="en-US" sz="1000" b="0" dirty="0"/>
          </a:p>
        </p:txBody>
      </p:sp>
      <p:sp>
        <p:nvSpPr>
          <p:cNvPr id="3" name="Content Placeholder 2"/>
          <p:cNvSpPr>
            <a:spLocks noGrp="1"/>
          </p:cNvSpPr>
          <p:nvPr>
            <p:ph idx="1"/>
          </p:nvPr>
        </p:nvSpPr>
        <p:spPr>
          <a:xfrm>
            <a:off x="457200" y="1543551"/>
            <a:ext cx="8229600" cy="742449"/>
          </a:xfrm>
        </p:spPr>
        <p:txBody>
          <a:bodyPr/>
          <a:lstStyle/>
          <a:p>
            <a:pPr marL="0" indent="0">
              <a:buNone/>
            </a:pPr>
            <a:r>
              <a:rPr lang="en-US" sz="2000" b="1" dirty="0">
                <a:solidFill>
                  <a:schemeClr val="accent1">
                    <a:lumMod val="75000"/>
                  </a:schemeClr>
                </a:solidFill>
              </a:rPr>
              <a:t>The contribution margin format derives its name from the difference between revenues and variable expenses.</a:t>
            </a:r>
          </a:p>
        </p:txBody>
      </p:sp>
      <p:sp>
        <p:nvSpPr>
          <p:cNvPr id="5" name="Content Placeholder 4"/>
          <p:cNvSpPr>
            <a:spLocks noGrp="1"/>
          </p:cNvSpPr>
          <p:nvPr>
            <p:ph idx="13"/>
          </p:nvPr>
        </p:nvSpPr>
        <p:spPr>
          <a:xfrm>
            <a:off x="457200" y="2394474"/>
            <a:ext cx="8229600" cy="3276599"/>
          </a:xfrm>
        </p:spPr>
        <p:txBody>
          <a:bodyPr/>
          <a:lstStyle/>
          <a:p>
            <a:pPr marL="0" indent="0">
              <a:spcBef>
                <a:spcPts val="500"/>
              </a:spcBef>
              <a:buNone/>
              <a:defRPr/>
            </a:pPr>
            <a:r>
              <a:rPr lang="en-US" sz="2400" dirty="0">
                <a:solidFill>
                  <a:schemeClr val="accent1">
                    <a:lumMod val="50000"/>
                  </a:schemeClr>
                </a:solidFill>
              </a:rPr>
              <a:t>Contribution margin means that this amount is the contribution to fixed expenses and operating income from the sale of products or provision of services.</a:t>
            </a:r>
          </a:p>
          <a:p>
            <a:pPr marL="291600" lvl="1" indent="-291600">
              <a:spcBef>
                <a:spcPts val="1000"/>
              </a:spcBef>
              <a:buFont typeface="Arial" panose="020B0604020202020204" pitchFamily="34" charset="0"/>
              <a:buChar char="•"/>
              <a:defRPr/>
            </a:pPr>
            <a:r>
              <a:rPr lang="en-US" sz="2400" dirty="0">
                <a:solidFill>
                  <a:schemeClr val="accent1">
                    <a:lumMod val="50000"/>
                  </a:schemeClr>
                </a:solidFill>
              </a:rPr>
              <a:t>As revenues increase as a result of selling more products or providing more services, variable expenses will increase proportionately, and so will contribution margin.</a:t>
            </a:r>
          </a:p>
          <a:p>
            <a:pPr marL="291600" lvl="1" indent="-291600">
              <a:spcBef>
                <a:spcPts val="1000"/>
              </a:spcBef>
              <a:buFont typeface="Arial" panose="020B0604020202020204" pitchFamily="34" charset="0"/>
              <a:buChar char="•"/>
              <a:defRPr/>
            </a:pPr>
            <a:r>
              <a:rPr lang="en-US" sz="2400" dirty="0">
                <a:solidFill>
                  <a:schemeClr val="accent1">
                    <a:lumMod val="50000"/>
                  </a:schemeClr>
                </a:solidFill>
              </a:rPr>
              <a:t>However, </a:t>
            </a:r>
            <a:r>
              <a:rPr lang="en-US" sz="2400" i="1" dirty="0">
                <a:solidFill>
                  <a:schemeClr val="accent1">
                    <a:lumMod val="50000"/>
                  </a:schemeClr>
                </a:solidFill>
              </a:rPr>
              <a:t>fixed expenses will not increase </a:t>
            </a:r>
            <a:r>
              <a:rPr lang="en-US" sz="2400" dirty="0">
                <a:solidFill>
                  <a:schemeClr val="accent1">
                    <a:lumMod val="50000"/>
                  </a:schemeClr>
                </a:solidFill>
              </a:rPr>
              <a:t>because they are not a function of the level of revenue-generating activity.</a:t>
            </a:r>
          </a:p>
        </p:txBody>
      </p:sp>
      <p:sp>
        <p:nvSpPr>
          <p:cNvPr id="6" name="Content Placeholder 5"/>
          <p:cNvSpPr>
            <a:spLocks noGrp="1"/>
          </p:cNvSpPr>
          <p:nvPr>
            <p:ph idx="14"/>
          </p:nvPr>
        </p:nvSpPr>
        <p:spPr>
          <a:xfrm>
            <a:off x="457200" y="6248400"/>
            <a:ext cx="8229600" cy="255392"/>
          </a:xfrm>
        </p:spPr>
        <p:txBody>
          <a:bodyPr/>
          <a:lstStyle/>
          <a:p>
            <a:pPr marL="0" indent="0">
              <a:buNone/>
            </a:pPr>
            <a:r>
              <a:rPr lang="en-US" altLang="en-US" sz="1100" b="1" dirty="0"/>
              <a:t>Learning Objective 12-9: </a:t>
            </a:r>
            <a:r>
              <a:rPr lang="en-US" sz="1100" b="1" dirty="0">
                <a:solidFill>
                  <a:srgbClr val="000000"/>
                </a:solidFill>
                <a:ea typeface="ＭＳ Ｐゴシック" pitchFamily="34" charset="-128"/>
                <a:cs typeface="Times New Roman" pitchFamily="18" charset="0"/>
              </a:rPr>
              <a:t>Calculate the contribution margin ratio and explain how it can be used in CVP analysis.</a:t>
            </a:r>
          </a:p>
        </p:txBody>
      </p:sp>
    </p:spTree>
    <p:extLst>
      <p:ext uri="{BB962C8B-B14F-4D97-AF65-F5344CB8AC3E}">
        <p14:creationId xmlns:p14="http://schemas.microsoft.com/office/powerpoint/2010/main" val="263967509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Contribution Margin Ratio</a:t>
            </a:r>
          </a:p>
        </p:txBody>
      </p:sp>
      <p:sp>
        <p:nvSpPr>
          <p:cNvPr id="8" name="Content Placeholder 7"/>
          <p:cNvSpPr>
            <a:spLocks noGrp="1"/>
          </p:cNvSpPr>
          <p:nvPr>
            <p:ph idx="1"/>
          </p:nvPr>
        </p:nvSpPr>
        <p:spPr>
          <a:xfrm>
            <a:off x="457200" y="1481137"/>
            <a:ext cx="8229600" cy="1033463"/>
          </a:xfrm>
        </p:spPr>
        <p:txBody>
          <a:bodyPr/>
          <a:lstStyle/>
          <a:p>
            <a:pPr marL="291600" indent="-291600"/>
            <a:r>
              <a:rPr lang="en-US" dirty="0"/>
              <a:t>It is the ratio of contribution margin to revenues.</a:t>
            </a:r>
          </a:p>
        </p:txBody>
      </p:sp>
      <p:graphicFrame>
        <p:nvGraphicFramePr>
          <p:cNvPr id="2" name="Table 1"/>
          <p:cNvGraphicFramePr>
            <a:graphicFrameLocks noGrp="1"/>
          </p:cNvGraphicFramePr>
          <p:nvPr>
            <p:extLst>
              <p:ext uri="{D42A27DB-BD31-4B8C-83A1-F6EECF244321}">
                <p14:modId xmlns:p14="http://schemas.microsoft.com/office/powerpoint/2010/main" val="393356461"/>
              </p:ext>
            </p:extLst>
          </p:nvPr>
        </p:nvGraphicFramePr>
        <p:xfrm>
          <a:off x="1066800" y="2743200"/>
          <a:ext cx="7456615" cy="1483360"/>
        </p:xfrm>
        <a:graphic>
          <a:graphicData uri="http://schemas.openxmlformats.org/drawingml/2006/table">
            <a:tbl>
              <a:tblPr firstRow="1" bandRow="1">
                <a:tableStyleId>{2D5ABB26-0587-4C30-8999-92F81FD0307C}</a:tableStyleId>
              </a:tblPr>
              <a:tblGrid>
                <a:gridCol w="2117598">
                  <a:extLst>
                    <a:ext uri="{9D8B030D-6E8A-4147-A177-3AD203B41FA5}">
                      <a16:colId xmlns:a16="http://schemas.microsoft.com/office/drawing/2014/main" val="3754721798"/>
                    </a:ext>
                  </a:extLst>
                </a:gridCol>
                <a:gridCol w="1681417">
                  <a:extLst>
                    <a:ext uri="{9D8B030D-6E8A-4147-A177-3AD203B41FA5}">
                      <a16:colId xmlns:a16="http://schemas.microsoft.com/office/drawing/2014/main" val="874807312"/>
                    </a:ext>
                  </a:extLst>
                </a:gridCol>
                <a:gridCol w="762000">
                  <a:extLst>
                    <a:ext uri="{9D8B030D-6E8A-4147-A177-3AD203B41FA5}">
                      <a16:colId xmlns:a16="http://schemas.microsoft.com/office/drawing/2014/main" val="2762173524"/>
                    </a:ext>
                  </a:extLst>
                </a:gridCol>
                <a:gridCol w="2895600">
                  <a:extLst>
                    <a:ext uri="{9D8B030D-6E8A-4147-A177-3AD203B41FA5}">
                      <a16:colId xmlns:a16="http://schemas.microsoft.com/office/drawing/2014/main" val="3730585602"/>
                    </a:ext>
                  </a:extLst>
                </a:gridCol>
              </a:tblGrid>
              <a:tr h="370840">
                <a:tc>
                  <a:txBody>
                    <a:bodyPr/>
                    <a:lstStyle/>
                    <a:p>
                      <a:r>
                        <a:rPr lang="en-IN" dirty="0" smtClean="0">
                          <a:solidFill>
                            <a:schemeClr val="bg1"/>
                          </a:solidFill>
                        </a:rPr>
                        <a:t>Blank</a:t>
                      </a:r>
                      <a:endParaRPr lang="en-IN" dirty="0">
                        <a:solidFill>
                          <a:schemeClr val="bg1"/>
                        </a:solidFill>
                      </a:endParaRPr>
                    </a:p>
                  </a:txBody>
                  <a:tcPr/>
                </a:tc>
                <a:tc>
                  <a:txBody>
                    <a:bodyPr/>
                    <a:lstStyle/>
                    <a:p>
                      <a:r>
                        <a:rPr lang="en-IN" b="1" dirty="0" smtClean="0"/>
                        <a:t>Current Results</a:t>
                      </a:r>
                      <a:endParaRPr lang="en-IN" b="1" dirty="0"/>
                    </a:p>
                  </a:txBody>
                  <a:tcPr/>
                </a:tc>
                <a:tc>
                  <a:txBody>
                    <a:bodyPr/>
                    <a:lstStyle/>
                    <a:p>
                      <a:r>
                        <a:rPr lang="en-IN" b="1" dirty="0" smtClean="0"/>
                        <a:t>%</a:t>
                      </a:r>
                      <a:endParaRPr lang="en-IN" b="1" dirty="0"/>
                    </a:p>
                  </a:txBody>
                  <a:tcPr/>
                </a:tc>
                <a:tc>
                  <a:txBody>
                    <a:bodyPr/>
                    <a:lstStyle/>
                    <a:p>
                      <a:r>
                        <a:rPr lang="en-IN" b="1" dirty="0" smtClean="0"/>
                        <a:t>Relationship</a:t>
                      </a:r>
                      <a:endParaRPr lang="en-IN" b="1" dirty="0"/>
                    </a:p>
                  </a:txBody>
                  <a:tcPr/>
                </a:tc>
                <a:extLst>
                  <a:ext uri="{0D108BD9-81ED-4DB2-BD59-A6C34878D82A}">
                    <a16:rowId xmlns:a16="http://schemas.microsoft.com/office/drawing/2014/main" val="442555495"/>
                  </a:ext>
                </a:extLst>
              </a:tr>
              <a:tr h="370840">
                <a:tc>
                  <a:txBody>
                    <a:bodyPr/>
                    <a:lstStyle/>
                    <a:p>
                      <a:r>
                        <a:rPr lang="en-IN" dirty="0" smtClean="0"/>
                        <a:t>Revenues</a:t>
                      </a:r>
                      <a:endParaRPr lang="en-IN" dirty="0"/>
                    </a:p>
                  </a:txBody>
                  <a:tcPr/>
                </a:tc>
                <a:tc>
                  <a:txBody>
                    <a:bodyPr/>
                    <a:lstStyle/>
                    <a:p>
                      <a:pPr algn="r"/>
                      <a:r>
                        <a:rPr lang="en-IN" dirty="0" smtClean="0"/>
                        <a:t>$100,000</a:t>
                      </a:r>
                      <a:endParaRPr lang="en-IN" dirty="0"/>
                    </a:p>
                  </a:txBody>
                  <a:tcPr marR="198000"/>
                </a:tc>
                <a:tc>
                  <a:txBody>
                    <a:bodyPr/>
                    <a:lstStyle/>
                    <a:p>
                      <a:pPr algn="r"/>
                      <a:r>
                        <a:rPr lang="en-IN" dirty="0" smtClean="0"/>
                        <a:t>100%</a:t>
                      </a:r>
                      <a:endParaRPr lang="en-IN" dirty="0"/>
                    </a:p>
                  </a:txBody>
                  <a:tcPr marR="126000"/>
                </a:tc>
                <a:tc>
                  <a:txBody>
                    <a:bodyPr/>
                    <a:lstStyle/>
                    <a:p>
                      <a:r>
                        <a:rPr lang="en-IN" dirty="0" smtClean="0"/>
                        <a:t>Revenues = 100%</a:t>
                      </a:r>
                      <a:endParaRPr lang="en-IN" dirty="0"/>
                    </a:p>
                  </a:txBody>
                  <a:tcPr/>
                </a:tc>
                <a:extLst>
                  <a:ext uri="{0D108BD9-81ED-4DB2-BD59-A6C34878D82A}">
                    <a16:rowId xmlns:a16="http://schemas.microsoft.com/office/drawing/2014/main" val="2600450658"/>
                  </a:ext>
                </a:extLst>
              </a:tr>
              <a:tr h="370840">
                <a:tc>
                  <a:txBody>
                    <a:bodyPr/>
                    <a:lstStyle/>
                    <a:p>
                      <a:r>
                        <a:rPr lang="en-IN" dirty="0" smtClean="0"/>
                        <a:t>Variable expenses</a:t>
                      </a:r>
                      <a:endParaRPr lang="en-IN" dirty="0"/>
                    </a:p>
                  </a:txBody>
                  <a:tcPr/>
                </a:tc>
                <a:tc>
                  <a:txBody>
                    <a:bodyPr/>
                    <a:lstStyle/>
                    <a:p>
                      <a:pPr algn="r"/>
                      <a:r>
                        <a:rPr lang="en-IN" u="sng" dirty="0" smtClean="0"/>
                        <a:t>    60,000</a:t>
                      </a:r>
                      <a:endParaRPr lang="en-IN" u="sng" dirty="0"/>
                    </a:p>
                  </a:txBody>
                  <a:tcPr marR="198000"/>
                </a:tc>
                <a:tc>
                  <a:txBody>
                    <a:bodyPr/>
                    <a:lstStyle/>
                    <a:p>
                      <a:pPr algn="r"/>
                      <a:r>
                        <a:rPr lang="en-IN" u="sng" dirty="0" smtClean="0"/>
                        <a:t>  60%</a:t>
                      </a:r>
                      <a:endParaRPr lang="en-IN" u="sng" dirty="0"/>
                    </a:p>
                  </a:txBody>
                  <a:tcPr marR="126000"/>
                </a:tc>
                <a:tc>
                  <a:txBody>
                    <a:bodyPr/>
                    <a:lstStyle/>
                    <a:p>
                      <a:r>
                        <a:rPr lang="en-IN" dirty="0" smtClean="0"/>
                        <a:t>− Variable cost ratio</a:t>
                      </a:r>
                      <a:endParaRPr lang="en-IN" dirty="0"/>
                    </a:p>
                  </a:txBody>
                  <a:tcPr/>
                </a:tc>
                <a:extLst>
                  <a:ext uri="{0D108BD9-81ED-4DB2-BD59-A6C34878D82A}">
                    <a16:rowId xmlns:a16="http://schemas.microsoft.com/office/drawing/2014/main" val="3166819348"/>
                  </a:ext>
                </a:extLst>
              </a:tr>
              <a:tr h="370840">
                <a:tc>
                  <a:txBody>
                    <a:bodyPr/>
                    <a:lstStyle/>
                    <a:p>
                      <a:r>
                        <a:rPr lang="en-IN" dirty="0" smtClean="0"/>
                        <a:t>Contribution margin</a:t>
                      </a:r>
                      <a:endParaRPr lang="en-IN" dirty="0"/>
                    </a:p>
                  </a:txBody>
                  <a:tcPr/>
                </a:tc>
                <a:tc>
                  <a:txBody>
                    <a:bodyPr/>
                    <a:lstStyle/>
                    <a:p>
                      <a:pPr algn="r"/>
                      <a:r>
                        <a:rPr lang="en-IN" dirty="0" smtClean="0"/>
                        <a:t>$  40,000</a:t>
                      </a:r>
                      <a:endParaRPr lang="en-IN" dirty="0"/>
                    </a:p>
                  </a:txBody>
                  <a:tcPr marR="198000"/>
                </a:tc>
                <a:tc>
                  <a:txBody>
                    <a:bodyPr/>
                    <a:lstStyle/>
                    <a:p>
                      <a:pPr algn="r"/>
                      <a:r>
                        <a:rPr lang="en-IN" dirty="0" smtClean="0"/>
                        <a:t>40%</a:t>
                      </a:r>
                      <a:endParaRPr lang="en-IN" dirty="0"/>
                    </a:p>
                  </a:txBody>
                  <a:tcPr marR="126000"/>
                </a:tc>
                <a:tc>
                  <a:txBody>
                    <a:bodyPr/>
                    <a:lstStyle/>
                    <a:p>
                      <a:r>
                        <a:rPr lang="en-IN" dirty="0" smtClean="0"/>
                        <a:t>= Contribution</a:t>
                      </a:r>
                      <a:r>
                        <a:rPr lang="en-IN" baseline="0" dirty="0" smtClean="0"/>
                        <a:t> margin ratio</a:t>
                      </a:r>
                      <a:endParaRPr lang="en-IN" dirty="0"/>
                    </a:p>
                  </a:txBody>
                  <a:tcPr/>
                </a:tc>
                <a:extLst>
                  <a:ext uri="{0D108BD9-81ED-4DB2-BD59-A6C34878D82A}">
                    <a16:rowId xmlns:a16="http://schemas.microsoft.com/office/drawing/2014/main" val="3240062356"/>
                  </a:ext>
                </a:extLst>
              </a:tr>
            </a:tbl>
          </a:graphicData>
        </a:graphic>
      </p:graphicFrame>
    </p:spTree>
    <p:extLst>
      <p:ext uri="{BB962C8B-B14F-4D97-AF65-F5344CB8AC3E}">
        <p14:creationId xmlns:p14="http://schemas.microsoft.com/office/powerpoint/2010/main" val="50301641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Contribution Margin Model </a:t>
            </a:r>
            <a:r>
              <a:rPr lang="en-US" altLang="en-US" sz="1000" b="0" dirty="0"/>
              <a:t>1</a:t>
            </a:r>
            <a:endParaRPr lang="en-US" sz="1000" b="0" dirty="0"/>
          </a:p>
        </p:txBody>
      </p:sp>
      <p:sp>
        <p:nvSpPr>
          <p:cNvPr id="3" name="Content Placeholder 2"/>
          <p:cNvSpPr>
            <a:spLocks noGrp="1"/>
          </p:cNvSpPr>
          <p:nvPr>
            <p:ph idx="1"/>
          </p:nvPr>
        </p:nvSpPr>
        <p:spPr>
          <a:xfrm>
            <a:off x="457200" y="1481137"/>
            <a:ext cx="8229600" cy="881063"/>
          </a:xfrm>
        </p:spPr>
        <p:txBody>
          <a:bodyPr/>
          <a:lstStyle/>
          <a:p>
            <a:pPr marL="0" indent="0">
              <a:buNone/>
            </a:pPr>
            <a:r>
              <a:rPr lang="en-US" sz="1800" b="1" dirty="0">
                <a:solidFill>
                  <a:schemeClr val="dk1"/>
                </a:solidFill>
              </a:rPr>
              <a:t>To illustrate the use of the model, assume management wants to know the operating income from a product that has the following revenue, cost, and volume characteristics:</a:t>
            </a:r>
          </a:p>
        </p:txBody>
      </p:sp>
      <p:graphicFrame>
        <p:nvGraphicFramePr>
          <p:cNvPr id="4" name="Table 3"/>
          <p:cNvGraphicFramePr>
            <a:graphicFrameLocks noGrp="1"/>
          </p:cNvGraphicFramePr>
          <p:nvPr>
            <p:extLst>
              <p:ext uri="{D42A27DB-BD31-4B8C-83A1-F6EECF244321}">
                <p14:modId xmlns:p14="http://schemas.microsoft.com/office/powerpoint/2010/main" val="814389227"/>
              </p:ext>
            </p:extLst>
          </p:nvPr>
        </p:nvGraphicFramePr>
        <p:xfrm>
          <a:off x="762000" y="2423160"/>
          <a:ext cx="8001000" cy="1341120"/>
        </p:xfrm>
        <a:graphic>
          <a:graphicData uri="http://schemas.openxmlformats.org/drawingml/2006/table">
            <a:tbl>
              <a:tblPr firstRow="1" bandRow="1">
                <a:tableStyleId>{2D5ABB26-0587-4C30-8999-92F81FD0307C}</a:tableStyleId>
              </a:tblPr>
              <a:tblGrid>
                <a:gridCol w="6096000">
                  <a:extLst>
                    <a:ext uri="{9D8B030D-6E8A-4147-A177-3AD203B41FA5}">
                      <a16:colId xmlns:a16="http://schemas.microsoft.com/office/drawing/2014/main" val="2528974954"/>
                    </a:ext>
                  </a:extLst>
                </a:gridCol>
                <a:gridCol w="1905000">
                  <a:extLst>
                    <a:ext uri="{9D8B030D-6E8A-4147-A177-3AD203B41FA5}">
                      <a16:colId xmlns:a16="http://schemas.microsoft.com/office/drawing/2014/main" val="2554585564"/>
                    </a:ext>
                  </a:extLst>
                </a:gridCol>
              </a:tblGrid>
              <a:tr h="241300">
                <a:tc>
                  <a:txBody>
                    <a:bodyPr/>
                    <a:lstStyle/>
                    <a:p>
                      <a:r>
                        <a:rPr lang="en-IN" sz="1600" dirty="0" smtClean="0"/>
                        <a:t>Selling price per case</a:t>
                      </a:r>
                      <a:endParaRPr lang="en-IN" sz="1600" dirty="0"/>
                    </a:p>
                  </a:txBody>
                  <a:tcPr>
                    <a:lnL w="12700" cap="flat" cmpd="sng" algn="ctr">
                      <a:noFill/>
                      <a:prstDash val="solid"/>
                      <a:round/>
                      <a:headEnd type="none" w="med" len="med"/>
                      <a:tailEnd type="none" w="med" len="med"/>
                    </a:lnL>
                    <a:lnT w="12700" cap="flat" cmpd="sng" algn="ctr">
                      <a:noFill/>
                      <a:prstDash val="solid"/>
                      <a:round/>
                      <a:headEnd type="none" w="med" len="med"/>
                      <a:tailEnd type="none" w="med" len="med"/>
                    </a:lnT>
                  </a:tcPr>
                </a:tc>
                <a:tc>
                  <a:txBody>
                    <a:bodyPr/>
                    <a:lstStyle/>
                    <a:p>
                      <a:pPr algn="ctr"/>
                      <a:r>
                        <a:rPr lang="en-IN" sz="1600" dirty="0" smtClean="0"/>
                        <a:t>$        15</a:t>
                      </a:r>
                      <a:endParaRPr lang="en-IN" sz="1600" dirty="0"/>
                    </a:p>
                  </a:txBody>
                  <a:tcPr marR="0">
                    <a:lnR w="12700" cap="flat" cmpd="sng" algn="ctr">
                      <a:noFill/>
                      <a:prstDash val="solid"/>
                      <a:round/>
                      <a:headEnd type="none" w="med" len="med"/>
                      <a:tailEnd type="none" w="med" len="med"/>
                    </a:lnR>
                    <a:lnT w="12700" cap="flat" cmpd="sng" algn="ctr">
                      <a:noFill/>
                      <a:prstDash val="solid"/>
                      <a:round/>
                      <a:headEnd type="none" w="med" len="med"/>
                      <a:tailEnd type="none" w="med" len="med"/>
                    </a:lnT>
                  </a:tcPr>
                </a:tc>
                <a:extLst>
                  <a:ext uri="{0D108BD9-81ED-4DB2-BD59-A6C34878D82A}">
                    <a16:rowId xmlns:a16="http://schemas.microsoft.com/office/drawing/2014/main" val="1475481773"/>
                  </a:ext>
                </a:extLst>
              </a:tr>
              <a:tr h="241300">
                <a:tc>
                  <a:txBody>
                    <a:bodyPr/>
                    <a:lstStyle/>
                    <a:p>
                      <a:r>
                        <a:rPr lang="en-IN" sz="1600" dirty="0" smtClean="0"/>
                        <a:t>Variable expenses per case</a:t>
                      </a:r>
                      <a:endParaRPr lang="en-IN" sz="1600" dirty="0"/>
                    </a:p>
                  </a:txBody>
                  <a:tcPr>
                    <a:lnL w="12700" cap="flat" cmpd="sng" algn="ctr">
                      <a:noFill/>
                      <a:prstDash val="solid"/>
                      <a:round/>
                      <a:headEnd type="none" w="med" len="med"/>
                      <a:tailEnd type="none" w="med" len="med"/>
                    </a:lnL>
                  </a:tcPr>
                </a:tc>
                <a:tc>
                  <a:txBody>
                    <a:bodyPr/>
                    <a:lstStyle/>
                    <a:p>
                      <a:pPr algn="ctr"/>
                      <a:r>
                        <a:rPr lang="en-IN" sz="1600" dirty="0" smtClean="0"/>
                        <a:t>9</a:t>
                      </a:r>
                      <a:endParaRPr lang="en-IN" sz="1600" dirty="0"/>
                    </a:p>
                  </a:txBody>
                  <a:tcPr marL="576000" marR="0">
                    <a:lnR w="12700" cap="flat" cmpd="sng" algn="ctr">
                      <a:noFill/>
                      <a:prstDash val="solid"/>
                      <a:round/>
                      <a:headEnd type="none" w="med" len="med"/>
                      <a:tailEnd type="none" w="med" len="med"/>
                    </a:lnR>
                  </a:tcPr>
                </a:tc>
                <a:extLst>
                  <a:ext uri="{0D108BD9-81ED-4DB2-BD59-A6C34878D82A}">
                    <a16:rowId xmlns:a16="http://schemas.microsoft.com/office/drawing/2014/main" val="2924739835"/>
                  </a:ext>
                </a:extLst>
              </a:tr>
              <a:tr h="241300">
                <a:tc>
                  <a:txBody>
                    <a:bodyPr/>
                    <a:lstStyle/>
                    <a:p>
                      <a:r>
                        <a:rPr lang="en-IN" sz="1600" dirty="0" smtClean="0"/>
                        <a:t>Fixed expenses associated with the product for the relevant period</a:t>
                      </a:r>
                      <a:endParaRPr lang="en-IN" sz="1600" dirty="0"/>
                    </a:p>
                  </a:txBody>
                  <a:tcPr>
                    <a:lnL w="12700" cap="flat" cmpd="sng" algn="ctr">
                      <a:noFill/>
                      <a:prstDash val="solid"/>
                      <a:round/>
                      <a:headEnd type="none" w="med" len="med"/>
                      <a:tailEnd type="none" w="med" len="med"/>
                    </a:lnL>
                  </a:tcPr>
                </a:tc>
                <a:tc>
                  <a:txBody>
                    <a:bodyPr/>
                    <a:lstStyle/>
                    <a:p>
                      <a:pPr algn="ctr"/>
                      <a:r>
                        <a:rPr lang="en-IN" sz="1600" dirty="0" smtClean="0"/>
                        <a:t>$40,000</a:t>
                      </a:r>
                      <a:endParaRPr lang="en-IN" sz="1600" dirty="0"/>
                    </a:p>
                  </a:txBody>
                  <a:tcPr marR="0">
                    <a:lnR w="12700" cap="flat" cmpd="sng" algn="ctr">
                      <a:noFill/>
                      <a:prstDash val="solid"/>
                      <a:round/>
                      <a:headEnd type="none" w="med" len="med"/>
                      <a:tailEnd type="none" w="med" len="med"/>
                    </a:lnR>
                  </a:tcPr>
                </a:tc>
                <a:extLst>
                  <a:ext uri="{0D108BD9-81ED-4DB2-BD59-A6C34878D82A}">
                    <a16:rowId xmlns:a16="http://schemas.microsoft.com/office/drawing/2014/main" val="1574501939"/>
                  </a:ext>
                </a:extLst>
              </a:tr>
              <a:tr h="241300">
                <a:tc>
                  <a:txBody>
                    <a:bodyPr/>
                    <a:lstStyle/>
                    <a:p>
                      <a:r>
                        <a:rPr lang="en-IN" sz="1600" dirty="0" smtClean="0"/>
                        <a:t>Sales volume in cases</a:t>
                      </a:r>
                      <a:endParaRPr lang="en-IN" sz="1600" dirty="0"/>
                    </a:p>
                  </a:txBody>
                  <a:tcPr>
                    <a:lnL w="12700" cap="flat" cmpd="sng" algn="ctr">
                      <a:noFill/>
                      <a:prstDash val="solid"/>
                      <a:round/>
                      <a:headEnd type="none" w="med" len="med"/>
                      <a:tailEnd type="none" w="med" len="med"/>
                    </a:lnL>
                    <a:lnB w="12700" cap="flat" cmpd="sng" algn="ctr">
                      <a:noFill/>
                      <a:prstDash val="solid"/>
                      <a:round/>
                      <a:headEnd type="none" w="med" len="med"/>
                      <a:tailEnd type="none" w="med" len="med"/>
                    </a:lnB>
                  </a:tcPr>
                </a:tc>
                <a:tc>
                  <a:txBody>
                    <a:bodyPr/>
                    <a:lstStyle/>
                    <a:p>
                      <a:pPr algn="r"/>
                      <a:r>
                        <a:rPr lang="en-IN" sz="1600" dirty="0" smtClean="0"/>
                        <a:t>8,000</a:t>
                      </a:r>
                      <a:r>
                        <a:rPr lang="en-IN" sz="1600" baseline="0" dirty="0" smtClean="0"/>
                        <a:t> cases</a:t>
                      </a:r>
                      <a:endParaRPr lang="en-IN" sz="1600" dirty="0"/>
                    </a:p>
                  </a:txBody>
                  <a:tcPr>
                    <a:lnR w="12700" cap="flat" cmpd="sng" algn="ctr">
                      <a:noFill/>
                      <a:prstDash val="solid"/>
                      <a:round/>
                      <a:headEnd type="none" w="med" len="med"/>
                      <a:tailEnd type="none" w="med" len="med"/>
                    </a:lnR>
                    <a:lnB w="12700" cap="flat" cmpd="sng" algn="ctr">
                      <a:noFill/>
                      <a:prstDash val="solid"/>
                      <a:round/>
                      <a:headEnd type="none" w="med" len="med"/>
                      <a:tailEnd type="none" w="med" len="med"/>
                    </a:lnB>
                  </a:tcPr>
                </a:tc>
                <a:extLst>
                  <a:ext uri="{0D108BD9-81ED-4DB2-BD59-A6C34878D82A}">
                    <a16:rowId xmlns:a16="http://schemas.microsoft.com/office/drawing/2014/main" val="3994750342"/>
                  </a:ext>
                </a:extLst>
              </a:tr>
            </a:tbl>
          </a:graphicData>
        </a:graphic>
      </p:graphicFrame>
      <p:pic>
        <p:nvPicPr>
          <p:cNvPr id="6" name="Picture 5" descr="Table illustrating solving for operating income.&#10;&#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5043" y="3988038"/>
            <a:ext cx="7493915" cy="1832349"/>
          </a:xfrm>
          <a:prstGeom prst="rect">
            <a:avLst/>
          </a:prstGeom>
        </p:spPr>
      </p:pic>
      <p:sp>
        <p:nvSpPr>
          <p:cNvPr id="8" name="Content Placeholder 10"/>
          <p:cNvSpPr>
            <a:spLocks noGrp="1"/>
          </p:cNvSpPr>
          <p:nvPr>
            <p:ph idx="16"/>
          </p:nvPr>
        </p:nvSpPr>
        <p:spPr>
          <a:xfrm>
            <a:off x="3380089" y="5900089"/>
            <a:ext cx="2383823" cy="196350"/>
          </a:xfrm>
        </p:spPr>
        <p:txBody>
          <a:bodyPr/>
          <a:lstStyle/>
          <a:p>
            <a:pPr marL="0" indent="0" algn="ctr">
              <a:buNone/>
            </a:pPr>
            <a:r>
              <a:rPr lang="en-US" sz="900" u="sng" dirty="0">
                <a:hlinkClick r:id="rId4" action="ppaction://hlinksldjump"/>
              </a:rPr>
              <a:t>Access the text alternative for slide images.</a:t>
            </a:r>
            <a:endParaRPr lang="en-US" sz="900" u="sng" dirty="0"/>
          </a:p>
        </p:txBody>
      </p:sp>
      <p:sp>
        <p:nvSpPr>
          <p:cNvPr id="7" name="Content Placeholder 6"/>
          <p:cNvSpPr>
            <a:spLocks noGrp="1"/>
          </p:cNvSpPr>
          <p:nvPr>
            <p:ph idx="15"/>
          </p:nvPr>
        </p:nvSpPr>
        <p:spPr>
          <a:xfrm>
            <a:off x="457200" y="6266341"/>
            <a:ext cx="8229600" cy="232175"/>
          </a:xfrm>
        </p:spPr>
        <p:txBody>
          <a:bodyPr/>
          <a:lstStyle/>
          <a:p>
            <a:pPr marL="0" indent="0">
              <a:buNone/>
            </a:pPr>
            <a:r>
              <a:rPr lang="en-US" altLang="en-US" sz="1100" b="1" dirty="0"/>
              <a:t>Learning Objective 12-9: </a:t>
            </a:r>
            <a:r>
              <a:rPr lang="en-US" sz="1100" b="1" dirty="0">
                <a:solidFill>
                  <a:srgbClr val="000000"/>
                </a:solidFill>
                <a:ea typeface="ＭＳ Ｐゴシック" pitchFamily="34" charset="-128"/>
                <a:cs typeface="Times New Roman" pitchFamily="18" charset="0"/>
              </a:rPr>
              <a:t>Calculate the contribution margin ratio and explain how it can be used in CVP analysis.</a:t>
            </a:r>
          </a:p>
        </p:txBody>
      </p:sp>
    </p:spTree>
    <p:extLst>
      <p:ext uri="{BB962C8B-B14F-4D97-AF65-F5344CB8AC3E}">
        <p14:creationId xmlns:p14="http://schemas.microsoft.com/office/powerpoint/2010/main" val="128939996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Contribution Margin Model </a:t>
            </a:r>
            <a:r>
              <a:rPr lang="en-US" altLang="en-US" sz="1000" b="0" dirty="0"/>
              <a:t>2</a:t>
            </a:r>
            <a:endParaRPr lang="en-US" sz="1000" b="0" dirty="0"/>
          </a:p>
        </p:txBody>
      </p:sp>
      <p:sp>
        <p:nvSpPr>
          <p:cNvPr id="3" name="Content Placeholder 2"/>
          <p:cNvSpPr>
            <a:spLocks noGrp="1"/>
          </p:cNvSpPr>
          <p:nvPr>
            <p:ph idx="1"/>
          </p:nvPr>
        </p:nvSpPr>
        <p:spPr>
          <a:xfrm>
            <a:off x="457200" y="1481137"/>
            <a:ext cx="8229600" cy="881063"/>
          </a:xfrm>
        </p:spPr>
        <p:txBody>
          <a:bodyPr/>
          <a:lstStyle/>
          <a:p>
            <a:pPr marL="0" indent="0">
              <a:buNone/>
              <a:defRPr/>
            </a:pPr>
            <a:r>
              <a:rPr lang="en-US" sz="1800" b="1" dirty="0">
                <a:solidFill>
                  <a:schemeClr val="accent1">
                    <a:lumMod val="50000"/>
                  </a:schemeClr>
                </a:solidFill>
              </a:rPr>
              <a:t>Now suppose management wants to know what would happen to operating income if a $3 per unit price cut were to result in a volume increase of 5,000 units, to a total of 13,000 units. Let’</a:t>
            </a:r>
            <a:r>
              <a:rPr lang="en-US" altLang="ja-JP" sz="1800" b="1" dirty="0">
                <a:solidFill>
                  <a:schemeClr val="accent1">
                    <a:lumMod val="50000"/>
                  </a:schemeClr>
                </a:solidFill>
              </a:rPr>
              <a:t>s see what will happen to operating income.</a:t>
            </a:r>
            <a:endParaRPr lang="en-US" sz="1800" b="1" dirty="0">
              <a:solidFill>
                <a:schemeClr val="accent1">
                  <a:lumMod val="50000"/>
                </a:schemeClr>
              </a:solidFill>
            </a:endParaRPr>
          </a:p>
        </p:txBody>
      </p:sp>
      <p:graphicFrame>
        <p:nvGraphicFramePr>
          <p:cNvPr id="8" name="Table 7"/>
          <p:cNvGraphicFramePr>
            <a:graphicFrameLocks noGrp="1"/>
          </p:cNvGraphicFramePr>
          <p:nvPr>
            <p:extLst>
              <p:ext uri="{D42A27DB-BD31-4B8C-83A1-F6EECF244321}">
                <p14:modId xmlns:p14="http://schemas.microsoft.com/office/powerpoint/2010/main" val="355712208"/>
              </p:ext>
            </p:extLst>
          </p:nvPr>
        </p:nvGraphicFramePr>
        <p:xfrm>
          <a:off x="762000" y="2514600"/>
          <a:ext cx="8001000" cy="1341120"/>
        </p:xfrm>
        <a:graphic>
          <a:graphicData uri="http://schemas.openxmlformats.org/drawingml/2006/table">
            <a:tbl>
              <a:tblPr firstRow="1" bandRow="1">
                <a:tableStyleId>{2D5ABB26-0587-4C30-8999-92F81FD0307C}</a:tableStyleId>
              </a:tblPr>
              <a:tblGrid>
                <a:gridCol w="6096000">
                  <a:extLst>
                    <a:ext uri="{9D8B030D-6E8A-4147-A177-3AD203B41FA5}">
                      <a16:colId xmlns:a16="http://schemas.microsoft.com/office/drawing/2014/main" val="2528974954"/>
                    </a:ext>
                  </a:extLst>
                </a:gridCol>
                <a:gridCol w="1905000">
                  <a:extLst>
                    <a:ext uri="{9D8B030D-6E8A-4147-A177-3AD203B41FA5}">
                      <a16:colId xmlns:a16="http://schemas.microsoft.com/office/drawing/2014/main" val="2554585564"/>
                    </a:ext>
                  </a:extLst>
                </a:gridCol>
              </a:tblGrid>
              <a:tr h="241300">
                <a:tc>
                  <a:txBody>
                    <a:bodyPr/>
                    <a:lstStyle/>
                    <a:p>
                      <a:r>
                        <a:rPr lang="en-IN" sz="1600" dirty="0" smtClean="0"/>
                        <a:t>Selling price per case</a:t>
                      </a:r>
                      <a:endParaRPr lang="en-IN" sz="1600" dirty="0"/>
                    </a:p>
                  </a:txBody>
                  <a:tcPr>
                    <a:lnL w="12700" cap="flat" cmpd="sng" algn="ctr">
                      <a:noFill/>
                      <a:prstDash val="solid"/>
                      <a:round/>
                      <a:headEnd type="none" w="med" len="med"/>
                      <a:tailEnd type="none" w="med" len="med"/>
                    </a:lnL>
                    <a:lnT w="12700" cap="flat" cmpd="sng" algn="ctr">
                      <a:noFill/>
                      <a:prstDash val="solid"/>
                      <a:round/>
                      <a:headEnd type="none" w="med" len="med"/>
                      <a:tailEnd type="none" w="med" len="med"/>
                    </a:lnT>
                  </a:tcPr>
                </a:tc>
                <a:tc>
                  <a:txBody>
                    <a:bodyPr/>
                    <a:lstStyle/>
                    <a:p>
                      <a:pPr algn="ctr"/>
                      <a:r>
                        <a:rPr lang="en-IN" sz="1600" dirty="0" smtClean="0"/>
                        <a:t>$        15</a:t>
                      </a:r>
                      <a:endParaRPr lang="en-IN" sz="1600" dirty="0"/>
                    </a:p>
                  </a:txBody>
                  <a:tcPr marR="0">
                    <a:lnR w="12700" cap="flat" cmpd="sng" algn="ctr">
                      <a:noFill/>
                      <a:prstDash val="solid"/>
                      <a:round/>
                      <a:headEnd type="none" w="med" len="med"/>
                      <a:tailEnd type="none" w="med" len="med"/>
                    </a:lnR>
                    <a:lnT w="12700" cap="flat" cmpd="sng" algn="ctr">
                      <a:noFill/>
                      <a:prstDash val="solid"/>
                      <a:round/>
                      <a:headEnd type="none" w="med" len="med"/>
                      <a:tailEnd type="none" w="med" len="med"/>
                    </a:lnT>
                  </a:tcPr>
                </a:tc>
                <a:extLst>
                  <a:ext uri="{0D108BD9-81ED-4DB2-BD59-A6C34878D82A}">
                    <a16:rowId xmlns:a16="http://schemas.microsoft.com/office/drawing/2014/main" val="1475481773"/>
                  </a:ext>
                </a:extLst>
              </a:tr>
              <a:tr h="241300">
                <a:tc>
                  <a:txBody>
                    <a:bodyPr/>
                    <a:lstStyle/>
                    <a:p>
                      <a:r>
                        <a:rPr lang="en-IN" sz="1600" dirty="0" smtClean="0"/>
                        <a:t>Variable expenses per case</a:t>
                      </a:r>
                      <a:endParaRPr lang="en-IN" sz="1600" dirty="0"/>
                    </a:p>
                  </a:txBody>
                  <a:tcPr>
                    <a:lnL w="12700" cap="flat" cmpd="sng" algn="ctr">
                      <a:noFill/>
                      <a:prstDash val="solid"/>
                      <a:round/>
                      <a:headEnd type="none" w="med" len="med"/>
                      <a:tailEnd type="none" w="med" len="med"/>
                    </a:lnL>
                  </a:tcPr>
                </a:tc>
                <a:tc>
                  <a:txBody>
                    <a:bodyPr/>
                    <a:lstStyle/>
                    <a:p>
                      <a:pPr marL="358775" indent="-358775" algn="ctr"/>
                      <a:r>
                        <a:rPr lang="en-IN" sz="1600" dirty="0" smtClean="0"/>
                        <a:t>9</a:t>
                      </a:r>
                      <a:endParaRPr lang="en-IN" sz="1600" dirty="0"/>
                    </a:p>
                  </a:txBody>
                  <a:tcPr marL="576000" marR="0">
                    <a:lnR w="12700" cap="flat" cmpd="sng" algn="ctr">
                      <a:noFill/>
                      <a:prstDash val="solid"/>
                      <a:round/>
                      <a:headEnd type="none" w="med" len="med"/>
                      <a:tailEnd type="none" w="med" len="med"/>
                    </a:lnR>
                  </a:tcPr>
                </a:tc>
                <a:extLst>
                  <a:ext uri="{0D108BD9-81ED-4DB2-BD59-A6C34878D82A}">
                    <a16:rowId xmlns:a16="http://schemas.microsoft.com/office/drawing/2014/main" val="2924739835"/>
                  </a:ext>
                </a:extLst>
              </a:tr>
              <a:tr h="241300">
                <a:tc>
                  <a:txBody>
                    <a:bodyPr/>
                    <a:lstStyle/>
                    <a:p>
                      <a:r>
                        <a:rPr lang="en-IN" sz="1600" dirty="0" smtClean="0"/>
                        <a:t>Fixed expenses associated with the product for the relevant period</a:t>
                      </a:r>
                      <a:endParaRPr lang="en-IN" sz="1600" dirty="0"/>
                    </a:p>
                  </a:txBody>
                  <a:tcPr>
                    <a:lnL w="12700" cap="flat" cmpd="sng" algn="ctr">
                      <a:noFill/>
                      <a:prstDash val="solid"/>
                      <a:round/>
                      <a:headEnd type="none" w="med" len="med"/>
                      <a:tailEnd type="none" w="med" len="med"/>
                    </a:lnL>
                  </a:tcPr>
                </a:tc>
                <a:tc>
                  <a:txBody>
                    <a:bodyPr/>
                    <a:lstStyle/>
                    <a:p>
                      <a:pPr algn="ctr"/>
                      <a:r>
                        <a:rPr lang="en-IN" sz="1600" dirty="0" smtClean="0"/>
                        <a:t>$40,000</a:t>
                      </a:r>
                      <a:endParaRPr lang="en-IN" sz="1600" dirty="0"/>
                    </a:p>
                  </a:txBody>
                  <a:tcPr marR="0">
                    <a:lnR w="12700" cap="flat" cmpd="sng" algn="ctr">
                      <a:noFill/>
                      <a:prstDash val="solid"/>
                      <a:round/>
                      <a:headEnd type="none" w="med" len="med"/>
                      <a:tailEnd type="none" w="med" len="med"/>
                    </a:lnR>
                  </a:tcPr>
                </a:tc>
                <a:extLst>
                  <a:ext uri="{0D108BD9-81ED-4DB2-BD59-A6C34878D82A}">
                    <a16:rowId xmlns:a16="http://schemas.microsoft.com/office/drawing/2014/main" val="1574501939"/>
                  </a:ext>
                </a:extLst>
              </a:tr>
              <a:tr h="241300">
                <a:tc>
                  <a:txBody>
                    <a:bodyPr/>
                    <a:lstStyle/>
                    <a:p>
                      <a:r>
                        <a:rPr lang="en-IN" sz="1600" dirty="0" smtClean="0"/>
                        <a:t>Sales volume in cases</a:t>
                      </a:r>
                      <a:endParaRPr lang="en-IN" sz="1600" dirty="0"/>
                    </a:p>
                  </a:txBody>
                  <a:tcPr>
                    <a:lnL w="12700" cap="flat" cmpd="sng" algn="ctr">
                      <a:noFill/>
                      <a:prstDash val="solid"/>
                      <a:round/>
                      <a:headEnd type="none" w="med" len="med"/>
                      <a:tailEnd type="none" w="med" len="med"/>
                    </a:lnL>
                    <a:lnB w="12700" cap="flat" cmpd="sng" algn="ctr">
                      <a:noFill/>
                      <a:prstDash val="solid"/>
                      <a:round/>
                      <a:headEnd type="none" w="med" len="med"/>
                      <a:tailEnd type="none" w="med" len="med"/>
                    </a:lnB>
                  </a:tcPr>
                </a:tc>
                <a:tc>
                  <a:txBody>
                    <a:bodyPr/>
                    <a:lstStyle/>
                    <a:p>
                      <a:pPr algn="r"/>
                      <a:r>
                        <a:rPr lang="en-IN" sz="1600" dirty="0" smtClean="0"/>
                        <a:t>8,000</a:t>
                      </a:r>
                      <a:r>
                        <a:rPr lang="en-IN" sz="1600" baseline="0" dirty="0" smtClean="0"/>
                        <a:t> cases</a:t>
                      </a:r>
                      <a:endParaRPr lang="en-IN" sz="1600" dirty="0"/>
                    </a:p>
                  </a:txBody>
                  <a:tcPr>
                    <a:lnR w="12700" cap="flat" cmpd="sng" algn="ctr">
                      <a:noFill/>
                      <a:prstDash val="solid"/>
                      <a:round/>
                      <a:headEnd type="none" w="med" len="med"/>
                      <a:tailEnd type="none" w="med" len="med"/>
                    </a:lnR>
                    <a:lnB w="12700" cap="flat" cmpd="sng" algn="ctr">
                      <a:noFill/>
                      <a:prstDash val="solid"/>
                      <a:round/>
                      <a:headEnd type="none" w="med" len="med"/>
                      <a:tailEnd type="none" w="med" len="med"/>
                    </a:lnB>
                  </a:tcPr>
                </a:tc>
                <a:extLst>
                  <a:ext uri="{0D108BD9-81ED-4DB2-BD59-A6C34878D82A}">
                    <a16:rowId xmlns:a16="http://schemas.microsoft.com/office/drawing/2014/main" val="3994750342"/>
                  </a:ext>
                </a:extLst>
              </a:tr>
            </a:tbl>
          </a:graphicData>
        </a:graphic>
      </p:graphicFrame>
      <p:pic>
        <p:nvPicPr>
          <p:cNvPr id="6" name="Picture 5" descr="Table illustrating solving for operating income.&#10;&#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0721" y="3890049"/>
            <a:ext cx="7462558" cy="2010040"/>
          </a:xfrm>
          <a:prstGeom prst="rect">
            <a:avLst/>
          </a:prstGeom>
        </p:spPr>
      </p:pic>
      <p:sp>
        <p:nvSpPr>
          <p:cNvPr id="7" name="Content Placeholder 10"/>
          <p:cNvSpPr>
            <a:spLocks noGrp="1"/>
          </p:cNvSpPr>
          <p:nvPr>
            <p:ph idx="16"/>
          </p:nvPr>
        </p:nvSpPr>
        <p:spPr>
          <a:xfrm>
            <a:off x="3380089" y="5900089"/>
            <a:ext cx="2383823" cy="196350"/>
          </a:xfrm>
        </p:spPr>
        <p:txBody>
          <a:bodyPr/>
          <a:lstStyle/>
          <a:p>
            <a:pPr marL="0" indent="0" algn="ctr">
              <a:buNone/>
            </a:pPr>
            <a:r>
              <a:rPr lang="en-US" sz="900" u="sng" dirty="0">
                <a:hlinkClick r:id="rId4" action="ppaction://hlinksldjump"/>
              </a:rPr>
              <a:t>Access the text alternative for slide images.</a:t>
            </a:r>
            <a:endParaRPr lang="en-US" sz="900" u="sng" dirty="0"/>
          </a:p>
        </p:txBody>
      </p:sp>
      <p:sp>
        <p:nvSpPr>
          <p:cNvPr id="15" name="Content Placeholder 6"/>
          <p:cNvSpPr>
            <a:spLocks noGrp="1"/>
          </p:cNvSpPr>
          <p:nvPr>
            <p:ph idx="15"/>
          </p:nvPr>
        </p:nvSpPr>
        <p:spPr>
          <a:xfrm>
            <a:off x="457200" y="6266341"/>
            <a:ext cx="8229600" cy="232175"/>
          </a:xfrm>
        </p:spPr>
        <p:txBody>
          <a:bodyPr/>
          <a:lstStyle/>
          <a:p>
            <a:pPr marL="0" indent="0">
              <a:buNone/>
            </a:pPr>
            <a:r>
              <a:rPr lang="en-US" altLang="en-US" sz="1100" b="1" dirty="0"/>
              <a:t>Learning Objective 12-9: </a:t>
            </a:r>
            <a:r>
              <a:rPr lang="en-US" sz="1100" b="1" dirty="0">
                <a:solidFill>
                  <a:srgbClr val="000000"/>
                </a:solidFill>
                <a:ea typeface="ＭＳ Ｐゴシック" pitchFamily="34" charset="-128"/>
                <a:cs typeface="Times New Roman" pitchFamily="18" charset="0"/>
              </a:rPr>
              <a:t>Calculate the contribution margin ratio and explain how it can be used in CVP analysis.</a:t>
            </a:r>
          </a:p>
        </p:txBody>
      </p:sp>
    </p:spTree>
    <p:extLst>
      <p:ext uri="{BB962C8B-B14F-4D97-AF65-F5344CB8AC3E}">
        <p14:creationId xmlns:p14="http://schemas.microsoft.com/office/powerpoint/2010/main" val="160989535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Contribution Margin Model </a:t>
            </a:r>
            <a:r>
              <a:rPr lang="en-US" altLang="en-US" sz="1000" b="0" dirty="0"/>
              <a:t>3</a:t>
            </a:r>
            <a:endParaRPr lang="en-US" sz="1000" b="0" dirty="0"/>
          </a:p>
        </p:txBody>
      </p:sp>
      <p:sp>
        <p:nvSpPr>
          <p:cNvPr id="3" name="Content Placeholder 2"/>
          <p:cNvSpPr>
            <a:spLocks noGrp="1"/>
          </p:cNvSpPr>
          <p:nvPr>
            <p:ph idx="1"/>
          </p:nvPr>
        </p:nvSpPr>
        <p:spPr>
          <a:xfrm>
            <a:off x="457200" y="1481137"/>
            <a:ext cx="8229600" cy="881063"/>
          </a:xfrm>
        </p:spPr>
        <p:txBody>
          <a:bodyPr/>
          <a:lstStyle/>
          <a:p>
            <a:pPr marL="0" indent="0">
              <a:buNone/>
              <a:defRPr/>
            </a:pPr>
            <a:r>
              <a:rPr lang="en-US" sz="1800" b="1" dirty="0">
                <a:solidFill>
                  <a:schemeClr val="accent1">
                    <a:lumMod val="50000"/>
                  </a:schemeClr>
                </a:solidFill>
              </a:rPr>
              <a:t>Next, suppose management proposes the same $3 per unit price cut in conjunction with a $3,000 increase in advertising, with the expectation that volume will increase to 18,000 units. Here is the analysis of the effect on operating income:</a:t>
            </a:r>
          </a:p>
        </p:txBody>
      </p:sp>
      <p:pic>
        <p:nvPicPr>
          <p:cNvPr id="8" name="Picture 7" descr="Same operating income table as presented on previous slid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0" y="2707962"/>
            <a:ext cx="6920505" cy="1864038"/>
          </a:xfrm>
          <a:prstGeom prst="rect">
            <a:avLst/>
          </a:prstGeom>
        </p:spPr>
      </p:pic>
      <p:sp>
        <p:nvSpPr>
          <p:cNvPr id="4" name="Content Placeholder 3"/>
          <p:cNvSpPr>
            <a:spLocks noGrp="1"/>
          </p:cNvSpPr>
          <p:nvPr>
            <p:ph idx="13"/>
          </p:nvPr>
        </p:nvSpPr>
        <p:spPr>
          <a:xfrm>
            <a:off x="457200" y="4876800"/>
            <a:ext cx="8229600" cy="881063"/>
          </a:xfrm>
        </p:spPr>
        <p:txBody>
          <a:bodyPr/>
          <a:lstStyle/>
          <a:p>
            <a:pPr marL="0" indent="0">
              <a:buNone/>
            </a:pPr>
            <a:r>
              <a:rPr lang="en-US" sz="1800" b="1" dirty="0">
                <a:solidFill>
                  <a:srgbClr val="000000"/>
                </a:solidFill>
                <a:cs typeface="Times New Roman" pitchFamily="18" charset="0"/>
              </a:rPr>
              <a:t>The analysis suggests that if the volume increase can be achieved with the price cut and increased advertising combination, operating income will increase from its present level.</a:t>
            </a:r>
            <a:endParaRPr lang="en-US" sz="1800" b="1" dirty="0"/>
          </a:p>
        </p:txBody>
      </p:sp>
      <p:sp>
        <p:nvSpPr>
          <p:cNvPr id="10" name="Content Placeholder 6"/>
          <p:cNvSpPr>
            <a:spLocks noGrp="1"/>
          </p:cNvSpPr>
          <p:nvPr>
            <p:ph idx="15"/>
          </p:nvPr>
        </p:nvSpPr>
        <p:spPr>
          <a:xfrm>
            <a:off x="457200" y="6266341"/>
            <a:ext cx="8229600" cy="232175"/>
          </a:xfrm>
        </p:spPr>
        <p:txBody>
          <a:bodyPr/>
          <a:lstStyle/>
          <a:p>
            <a:pPr marL="0" indent="0">
              <a:buNone/>
            </a:pPr>
            <a:r>
              <a:rPr lang="en-US" altLang="en-US" sz="1100" b="1" dirty="0"/>
              <a:t>Learning Objective 12-9: </a:t>
            </a:r>
            <a:r>
              <a:rPr lang="en-US" sz="1100" b="1" dirty="0">
                <a:solidFill>
                  <a:srgbClr val="000000"/>
                </a:solidFill>
                <a:ea typeface="ＭＳ Ｐゴシック" pitchFamily="34" charset="-128"/>
                <a:cs typeface="Times New Roman" pitchFamily="18" charset="0"/>
              </a:rPr>
              <a:t>Calculate the contribution margin ratio and explain how it can be used in CVP analysis.</a:t>
            </a:r>
          </a:p>
        </p:txBody>
      </p:sp>
    </p:spTree>
    <p:extLst>
      <p:ext uri="{BB962C8B-B14F-4D97-AF65-F5344CB8AC3E}">
        <p14:creationId xmlns:p14="http://schemas.microsoft.com/office/powerpoint/2010/main" val="401107235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791365"/>
          </a:xfrm>
        </p:spPr>
        <p:txBody>
          <a:bodyPr/>
          <a:lstStyle/>
          <a:p>
            <a:r>
              <a:rPr lang="en-US" altLang="en-US" b="1" dirty="0"/>
              <a:t>Learning Objectives</a:t>
            </a:r>
            <a:endParaRPr lang="en-US" b="1" dirty="0"/>
          </a:p>
        </p:txBody>
      </p:sp>
      <p:sp>
        <p:nvSpPr>
          <p:cNvPr id="3" name="Content Placeholder 2"/>
          <p:cNvSpPr>
            <a:spLocks noGrp="1"/>
          </p:cNvSpPr>
          <p:nvPr>
            <p:ph idx="1"/>
          </p:nvPr>
        </p:nvSpPr>
        <p:spPr>
          <a:xfrm>
            <a:off x="457200" y="1447800"/>
            <a:ext cx="8382000" cy="4800600"/>
          </a:xfrm>
        </p:spPr>
        <p:txBody>
          <a:bodyPr>
            <a:normAutofit fontScale="25000" lnSpcReduction="20000"/>
          </a:bodyPr>
          <a:lstStyle/>
          <a:p>
            <a:pPr marL="0" indent="0">
              <a:spcAft>
                <a:spcPts val="500"/>
              </a:spcAft>
              <a:buNone/>
              <a:defRPr/>
            </a:pPr>
            <a:r>
              <a:rPr lang="en-US" altLang="en-US" sz="8800" b="1" dirty="0"/>
              <a:t>After studying this chapter, you should understand and be able to:</a:t>
            </a:r>
          </a:p>
          <a:p>
            <a:pPr marL="0" indent="0">
              <a:buNone/>
              <a:defRPr/>
            </a:pPr>
            <a:r>
              <a:rPr lang="en-US" altLang="en-US" sz="6400" b="1" dirty="0"/>
              <a:t>LO 12-1: Explain the management planning and control cycle.</a:t>
            </a:r>
          </a:p>
          <a:p>
            <a:pPr marL="0" indent="0">
              <a:buNone/>
              <a:defRPr/>
            </a:pPr>
            <a:r>
              <a:rPr lang="en-US" altLang="en-US" sz="6400" b="1" dirty="0"/>
              <a:t>LO 12-2: Identify the major differences between financial accounting and managerial accounting.</a:t>
            </a:r>
          </a:p>
          <a:p>
            <a:pPr marL="720725" indent="-720725">
              <a:buNone/>
              <a:defRPr/>
            </a:pPr>
            <a:r>
              <a:rPr lang="en-US" altLang="en-US" sz="6400" b="1" dirty="0"/>
              <a:t>LO 12-3: Describe the difference between variable and fixed cost behavior patterns and the simplifying assumptions made in this classification method.</a:t>
            </a:r>
          </a:p>
          <a:p>
            <a:pPr marL="720725" indent="-720725">
              <a:buNone/>
              <a:defRPr/>
            </a:pPr>
            <a:r>
              <a:rPr lang="en-US" altLang="en-US" sz="6400" b="1" dirty="0"/>
              <a:t>LO 12-4: Demonstrate why expressing fixed costs on a per unit of activity basis is misleading and may result in faulty decisions.</a:t>
            </a:r>
          </a:p>
          <a:p>
            <a:pPr marL="720725" indent="-720725">
              <a:buNone/>
              <a:defRPr/>
            </a:pPr>
            <a:r>
              <a:rPr lang="en-US" altLang="en-US" sz="6400" b="1" dirty="0"/>
              <a:t>LO 12-5: Explain what types of costs are likely to have variable and fixed cost behavior patterns, respectively.</a:t>
            </a:r>
          </a:p>
          <a:p>
            <a:pPr marL="720725" indent="-720725">
              <a:buNone/>
              <a:defRPr/>
            </a:pPr>
            <a:r>
              <a:rPr lang="en-US" altLang="en-US" sz="6400" b="1" dirty="0"/>
              <a:t>LO 12-6: Use the high–low method to determine the cost formula for a cost that has a mixed behavior pattern.</a:t>
            </a:r>
          </a:p>
          <a:p>
            <a:pPr marL="720725" indent="-720725">
              <a:buNone/>
              <a:defRPr/>
            </a:pPr>
            <a:r>
              <a:rPr lang="en-US" altLang="en-US" sz="6400" b="1" dirty="0"/>
              <a:t>LO 12-7: Explain and illustrate the difference between the traditional income statement format and the contribution margin income statement format.</a:t>
            </a:r>
          </a:p>
          <a:p>
            <a:pPr marL="720725" indent="-720725">
              <a:buNone/>
              <a:defRPr/>
            </a:pPr>
            <a:r>
              <a:rPr lang="en-US" altLang="en-US" sz="6400" b="1" dirty="0"/>
              <a:t>LO 12-8: Use the contribution margin format to analyze the impact of cost and sales volume changes on operating income.</a:t>
            </a:r>
          </a:p>
          <a:p>
            <a:pPr marL="0" indent="0">
              <a:buNone/>
              <a:defRPr/>
            </a:pPr>
            <a:r>
              <a:rPr lang="en-US" altLang="en-US" sz="6400" b="1" dirty="0"/>
              <a:t>LO 12-9: Calculate the contribution margin ratio and explain how it can be used in CVP analysis.</a:t>
            </a:r>
          </a:p>
          <a:p>
            <a:pPr marL="0" indent="0">
              <a:buNone/>
              <a:defRPr/>
            </a:pPr>
            <a:r>
              <a:rPr lang="en-US" altLang="en-US" sz="6400" b="1" dirty="0"/>
              <a:t>LO 12-10: Analyze how changes in the sales mix can affect projections using CVP analysis.</a:t>
            </a:r>
          </a:p>
          <a:p>
            <a:pPr marL="803275" indent="-803275">
              <a:buNone/>
              <a:defRPr/>
            </a:pPr>
            <a:r>
              <a:rPr lang="en-US" altLang="en-US" sz="6400" b="1" dirty="0"/>
              <a:t>LO 12-11: Describe the meaning and significance of the breakeven point and illustrate how the breakeven point is calculated.</a:t>
            </a:r>
          </a:p>
          <a:p>
            <a:pPr marL="0" indent="0">
              <a:buNone/>
              <a:defRPr/>
            </a:pPr>
            <a:r>
              <a:rPr lang="en-US" altLang="en-US" sz="6400" b="1" dirty="0"/>
              <a:t>LO 12-12: Use operating leverage to evaluate cost structures.</a:t>
            </a:r>
          </a:p>
        </p:txBody>
      </p:sp>
    </p:spTree>
    <p:extLst>
      <p:ext uri="{BB962C8B-B14F-4D97-AF65-F5344CB8AC3E}">
        <p14:creationId xmlns:p14="http://schemas.microsoft.com/office/powerpoint/2010/main" val="343512171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6308"/>
            <a:ext cx="8229600" cy="1179334"/>
          </a:xfrm>
        </p:spPr>
        <p:txBody>
          <a:bodyPr/>
          <a:lstStyle/>
          <a:p>
            <a:r>
              <a:rPr lang="en-US" altLang="en-US" dirty="0"/>
              <a:t>Contribution Margin Ratio in Action</a:t>
            </a:r>
            <a:endParaRPr lang="en-US" dirty="0"/>
          </a:p>
        </p:txBody>
      </p:sp>
      <p:sp>
        <p:nvSpPr>
          <p:cNvPr id="3" name="Content Placeholder 2"/>
          <p:cNvSpPr>
            <a:spLocks noGrp="1"/>
          </p:cNvSpPr>
          <p:nvPr>
            <p:ph idx="1"/>
          </p:nvPr>
        </p:nvSpPr>
        <p:spPr>
          <a:xfrm>
            <a:off x="457200" y="1481137"/>
            <a:ext cx="8229600" cy="881063"/>
          </a:xfrm>
        </p:spPr>
        <p:txBody>
          <a:bodyPr/>
          <a:lstStyle/>
          <a:p>
            <a:pPr marL="0" indent="0">
              <a:buNone/>
            </a:pPr>
            <a:r>
              <a:rPr lang="en-US" sz="1800" dirty="0">
                <a:solidFill>
                  <a:schemeClr val="dk1"/>
                </a:solidFill>
              </a:rPr>
              <a:t>If a product line had a contribution margin ratio of 30 percent, would an advertising program costing $21,000 be cost-effective if it generated an additional $80,000 of revenue?</a:t>
            </a:r>
          </a:p>
        </p:txBody>
      </p:sp>
      <p:graphicFrame>
        <p:nvGraphicFramePr>
          <p:cNvPr id="7" name="Table 6"/>
          <p:cNvGraphicFramePr>
            <a:graphicFrameLocks noGrp="1"/>
          </p:cNvGraphicFramePr>
          <p:nvPr>
            <p:extLst>
              <p:ext uri="{D42A27DB-BD31-4B8C-83A1-F6EECF244321}">
                <p14:modId xmlns:p14="http://schemas.microsoft.com/office/powerpoint/2010/main" val="844687308"/>
              </p:ext>
            </p:extLst>
          </p:nvPr>
        </p:nvGraphicFramePr>
        <p:xfrm>
          <a:off x="1295400" y="2514600"/>
          <a:ext cx="6123383" cy="1097280"/>
        </p:xfrm>
        <a:graphic>
          <a:graphicData uri="http://schemas.openxmlformats.org/drawingml/2006/table">
            <a:tbl>
              <a:tblPr firstRow="1" bandRow="1">
                <a:tableStyleId>{2D5ABB26-0587-4C30-8999-92F81FD0307C}</a:tableStyleId>
              </a:tblPr>
              <a:tblGrid>
                <a:gridCol w="4836499">
                  <a:extLst>
                    <a:ext uri="{9D8B030D-6E8A-4147-A177-3AD203B41FA5}">
                      <a16:colId xmlns:a16="http://schemas.microsoft.com/office/drawing/2014/main" val="2528974954"/>
                    </a:ext>
                  </a:extLst>
                </a:gridCol>
                <a:gridCol w="1286884">
                  <a:extLst>
                    <a:ext uri="{9D8B030D-6E8A-4147-A177-3AD203B41FA5}">
                      <a16:colId xmlns:a16="http://schemas.microsoft.com/office/drawing/2014/main" val="37850173"/>
                    </a:ext>
                  </a:extLst>
                </a:gridCol>
              </a:tblGrid>
              <a:tr h="241300">
                <a:tc>
                  <a:txBody>
                    <a:bodyPr/>
                    <a:lstStyle/>
                    <a:p>
                      <a:r>
                        <a:rPr lang="en-IN" sz="1800" dirty="0" smtClean="0"/>
                        <a:t>Increase</a:t>
                      </a:r>
                      <a:r>
                        <a:rPr lang="en-IN" sz="1800" baseline="0" dirty="0" smtClean="0"/>
                        <a:t> in contribution margin ($80,000 × 30%)</a:t>
                      </a:r>
                      <a:endParaRPr lang="en-IN" sz="1800" dirty="0">
                        <a:latin typeface="+mn-lt"/>
                      </a:endParaRPr>
                    </a:p>
                  </a:txBody>
                  <a:tcPr>
                    <a:lnL>
                      <a:noFill/>
                    </a:lnL>
                    <a:lnR>
                      <a:noFill/>
                    </a:lnR>
                    <a:lnT>
                      <a:noFill/>
                    </a:lnT>
                    <a:lnB>
                      <a:noFill/>
                    </a:lnB>
                    <a:lnTlToBr w="12700" cmpd="sng">
                      <a:noFill/>
                      <a:prstDash val="solid"/>
                    </a:lnTlToBr>
                    <a:lnBlToTr w="12700" cmpd="sng">
                      <a:noFill/>
                      <a:prstDash val="solid"/>
                    </a:lnBlToTr>
                  </a:tcPr>
                </a:tc>
                <a:tc>
                  <a:txBody>
                    <a:bodyPr/>
                    <a:lstStyle/>
                    <a:p>
                      <a:pPr algn="r"/>
                      <a:r>
                        <a:rPr lang="en-IN" sz="1800" dirty="0" smtClean="0"/>
                        <a:t>$24,000</a:t>
                      </a:r>
                      <a:endParaRPr lang="en-IN" sz="1800" dirty="0">
                        <a:latin typeface="+mn-lt"/>
                      </a:endParaRPr>
                    </a:p>
                  </a:txBody>
                  <a:tcPr marR="270000">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475481773"/>
                  </a:ext>
                </a:extLst>
              </a:tr>
              <a:tr h="241300">
                <a:tc>
                  <a:txBody>
                    <a:bodyPr/>
                    <a:lstStyle/>
                    <a:p>
                      <a:r>
                        <a:rPr lang="en-IN" sz="1800" dirty="0" smtClean="0"/>
                        <a:t>Increase in advertising</a:t>
                      </a:r>
                      <a:endParaRPr lang="en-IN" sz="1800" dirty="0">
                        <a:latin typeface="+mn-lt"/>
                      </a:endParaRPr>
                    </a:p>
                  </a:txBody>
                  <a:tcPr>
                    <a:lnL>
                      <a:noFill/>
                    </a:lnL>
                    <a:lnR>
                      <a:noFill/>
                    </a:lnR>
                    <a:lnT>
                      <a:noFill/>
                    </a:lnT>
                    <a:lnB>
                      <a:noFill/>
                    </a:lnB>
                    <a:lnTlToBr w="12700" cmpd="sng">
                      <a:noFill/>
                      <a:prstDash val="solid"/>
                    </a:lnTlToBr>
                    <a:lnBlToTr w="12700" cmpd="sng">
                      <a:noFill/>
                      <a:prstDash val="solid"/>
                    </a:lnBlToTr>
                  </a:tcPr>
                </a:tc>
                <a:tc>
                  <a:txBody>
                    <a:bodyPr/>
                    <a:lstStyle/>
                    <a:p>
                      <a:pPr algn="r"/>
                      <a:r>
                        <a:rPr lang="en-IN" sz="1800" u="sng" dirty="0" smtClean="0"/>
                        <a:t> 21,000</a:t>
                      </a:r>
                      <a:endParaRPr lang="en-IN" sz="1800" u="sng" dirty="0">
                        <a:latin typeface="+mn-lt"/>
                      </a:endParaRPr>
                    </a:p>
                  </a:txBody>
                  <a:tcPr marR="270000">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924739835"/>
                  </a:ext>
                </a:extLst>
              </a:tr>
              <a:tr h="241300">
                <a:tc>
                  <a:txBody>
                    <a:bodyPr/>
                    <a:lstStyle/>
                    <a:p>
                      <a:r>
                        <a:rPr lang="en-IN" sz="1800" dirty="0" smtClean="0"/>
                        <a:t>Increase in operating income</a:t>
                      </a:r>
                      <a:endParaRPr lang="en-IN" sz="1800" dirty="0">
                        <a:latin typeface="+mn-lt"/>
                      </a:endParaRPr>
                    </a:p>
                  </a:txBody>
                  <a:tcPr>
                    <a:lnL>
                      <a:noFill/>
                    </a:lnL>
                    <a:lnR>
                      <a:noFill/>
                    </a:lnR>
                    <a:lnT>
                      <a:noFill/>
                    </a:lnT>
                    <a:lnB>
                      <a:noFill/>
                    </a:lnB>
                    <a:lnTlToBr w="12700" cmpd="sng">
                      <a:noFill/>
                      <a:prstDash val="solid"/>
                    </a:lnTlToBr>
                    <a:lnBlToTr w="12700" cmpd="sng">
                      <a:noFill/>
                      <a:prstDash val="solid"/>
                    </a:lnBlToTr>
                  </a:tcPr>
                </a:tc>
                <a:tc>
                  <a:txBody>
                    <a:bodyPr/>
                    <a:lstStyle/>
                    <a:p>
                      <a:pPr algn="r"/>
                      <a:r>
                        <a:rPr lang="en-IN" sz="1800" u="dbl" baseline="0" dirty="0" smtClean="0"/>
                        <a:t>$  3,000</a:t>
                      </a:r>
                      <a:endParaRPr lang="en-IN" sz="1800" u="dbl" baseline="0" dirty="0">
                        <a:latin typeface="+mn-lt"/>
                      </a:endParaRPr>
                    </a:p>
                  </a:txBody>
                  <a:tcPr marR="270000">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574501939"/>
                  </a:ext>
                </a:extLst>
              </a:tr>
            </a:tbl>
          </a:graphicData>
        </a:graphic>
      </p:graphicFrame>
      <p:sp>
        <p:nvSpPr>
          <p:cNvPr id="5" name="Content Placeholder 4"/>
          <p:cNvSpPr>
            <a:spLocks noGrp="1"/>
          </p:cNvSpPr>
          <p:nvPr>
            <p:ph idx="13"/>
          </p:nvPr>
        </p:nvSpPr>
        <p:spPr>
          <a:xfrm>
            <a:off x="457200" y="4267200"/>
            <a:ext cx="8229600" cy="1185863"/>
          </a:xfrm>
        </p:spPr>
        <p:txBody>
          <a:bodyPr/>
          <a:lstStyle/>
          <a:p>
            <a:pPr marL="0" indent="0">
              <a:buNone/>
            </a:pPr>
            <a:r>
              <a:rPr lang="en-US" sz="1800" b="1" dirty="0">
                <a:solidFill>
                  <a:srgbClr val="003300"/>
                </a:solidFill>
              </a:rPr>
              <a:t>So yes, the program would be cost-effective. Alternatively, dividing the increased fixed expenses by the contribution margin ratio ($21,000 divided by 30%) shows that an additional $70,000 of revenue would be needed to cover the increased fixed expense.</a:t>
            </a:r>
          </a:p>
        </p:txBody>
      </p:sp>
      <p:sp>
        <p:nvSpPr>
          <p:cNvPr id="10" name="Content Placeholder 6"/>
          <p:cNvSpPr>
            <a:spLocks noGrp="1"/>
          </p:cNvSpPr>
          <p:nvPr>
            <p:ph idx="15"/>
          </p:nvPr>
        </p:nvSpPr>
        <p:spPr>
          <a:xfrm>
            <a:off x="457200" y="6266341"/>
            <a:ext cx="8229600" cy="232175"/>
          </a:xfrm>
        </p:spPr>
        <p:txBody>
          <a:bodyPr/>
          <a:lstStyle/>
          <a:p>
            <a:pPr marL="0" indent="0">
              <a:buNone/>
            </a:pPr>
            <a:r>
              <a:rPr lang="en-US" altLang="en-US" sz="1100" b="1" dirty="0"/>
              <a:t>Learning Objective 12-9: </a:t>
            </a:r>
            <a:r>
              <a:rPr lang="en-US" sz="1100" b="1" dirty="0">
                <a:solidFill>
                  <a:srgbClr val="000000"/>
                </a:solidFill>
                <a:ea typeface="ＭＳ Ｐゴシック" pitchFamily="34" charset="-128"/>
                <a:cs typeface="Times New Roman" pitchFamily="18" charset="0"/>
              </a:rPr>
              <a:t>Calculate the contribution margin ratio and explain how it can be used in CVP analysis.</a:t>
            </a:r>
          </a:p>
        </p:txBody>
      </p:sp>
    </p:spTree>
    <p:extLst>
      <p:ext uri="{BB962C8B-B14F-4D97-AF65-F5344CB8AC3E}">
        <p14:creationId xmlns:p14="http://schemas.microsoft.com/office/powerpoint/2010/main" val="260186732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4035"/>
            <a:ext cx="8229600" cy="1125793"/>
          </a:xfrm>
        </p:spPr>
        <p:txBody>
          <a:bodyPr/>
          <a:lstStyle/>
          <a:p>
            <a:r>
              <a:rPr lang="en-US" altLang="en-US" dirty="0"/>
              <a:t>Multiple Products or Services and Sales Mix Considerations</a:t>
            </a:r>
            <a:endParaRPr lang="en-US" dirty="0"/>
          </a:p>
        </p:txBody>
      </p:sp>
      <p:sp>
        <p:nvSpPr>
          <p:cNvPr id="3" name="Content Placeholder 2"/>
          <p:cNvSpPr>
            <a:spLocks noGrp="1"/>
          </p:cNvSpPr>
          <p:nvPr>
            <p:ph idx="1"/>
          </p:nvPr>
        </p:nvSpPr>
        <p:spPr>
          <a:xfrm>
            <a:off x="457200" y="1709737"/>
            <a:ext cx="8229600" cy="2862263"/>
          </a:xfrm>
        </p:spPr>
        <p:txBody>
          <a:bodyPr/>
          <a:lstStyle/>
          <a:p>
            <a:pPr marL="0" indent="0" eaLnBrk="1" hangingPunct="1">
              <a:lnSpc>
                <a:spcPct val="95000"/>
              </a:lnSpc>
              <a:spcBef>
                <a:spcPct val="50000"/>
              </a:spcBef>
              <a:buClr>
                <a:schemeClr val="bg2"/>
              </a:buClr>
              <a:buSzPct val="65000"/>
              <a:buFont typeface="Wingdings" pitchFamily="2" charset="2"/>
              <a:buNone/>
              <a:defRPr/>
            </a:pPr>
            <a:r>
              <a:rPr lang="en-US" sz="2800" dirty="0">
                <a:ea typeface="ＭＳ Ｐゴシック" pitchFamily="34" charset="-128"/>
              </a:rPr>
              <a:t>Sales mix refers to the relative proportion of total sales accounted for by different products or services. Different products have different selling prices, costs, and contribution margins.</a:t>
            </a:r>
          </a:p>
          <a:p>
            <a:pPr marL="0" indent="0" eaLnBrk="1" hangingPunct="1">
              <a:lnSpc>
                <a:spcPct val="95000"/>
              </a:lnSpc>
              <a:spcBef>
                <a:spcPct val="50000"/>
              </a:spcBef>
              <a:buClr>
                <a:schemeClr val="bg2"/>
              </a:buClr>
              <a:buSzPct val="65000"/>
              <a:buFont typeface="Wingdings" pitchFamily="2" charset="2"/>
              <a:buNone/>
              <a:defRPr/>
            </a:pPr>
            <a:r>
              <a:rPr lang="en-US" sz="2800" dirty="0">
                <a:ea typeface="ＭＳ Ｐゴシック" pitchFamily="34" charset="-128"/>
              </a:rPr>
              <a:t>A change in the sales mix will result in a different contribution margin ratio.</a:t>
            </a:r>
          </a:p>
        </p:txBody>
      </p:sp>
      <p:sp>
        <p:nvSpPr>
          <p:cNvPr id="6" name="Content Placeholder 5"/>
          <p:cNvSpPr>
            <a:spLocks noGrp="1"/>
          </p:cNvSpPr>
          <p:nvPr>
            <p:ph idx="14"/>
          </p:nvPr>
        </p:nvSpPr>
        <p:spPr>
          <a:xfrm>
            <a:off x="457200" y="6291170"/>
            <a:ext cx="8229600" cy="262030"/>
          </a:xfrm>
        </p:spPr>
        <p:txBody>
          <a:bodyPr/>
          <a:lstStyle/>
          <a:p>
            <a:pPr marL="0" indent="0" eaLnBrk="1" hangingPunct="1">
              <a:buNone/>
              <a:defRPr/>
            </a:pPr>
            <a:r>
              <a:rPr lang="en-US" altLang="en-US" sz="1100" b="1" dirty="0"/>
              <a:t>Learning Objective 12-10: </a:t>
            </a:r>
            <a:r>
              <a:rPr lang="en-US" sz="1100" b="1" dirty="0">
                <a:solidFill>
                  <a:srgbClr val="000000"/>
                </a:solidFill>
                <a:ea typeface="ＭＳ Ｐゴシック" pitchFamily="34" charset="-128"/>
                <a:cs typeface="Times New Roman" pitchFamily="18" charset="0"/>
              </a:rPr>
              <a:t>Analyze how changes in the sales mix can affect projections using CVP analysis.</a:t>
            </a:r>
          </a:p>
        </p:txBody>
      </p:sp>
    </p:spTree>
    <p:extLst>
      <p:ext uri="{BB962C8B-B14F-4D97-AF65-F5344CB8AC3E}">
        <p14:creationId xmlns:p14="http://schemas.microsoft.com/office/powerpoint/2010/main" val="208900118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Multiple Products and Sales Mix </a:t>
            </a:r>
            <a:r>
              <a:rPr lang="en-US" sz="1000" b="0" dirty="0"/>
              <a:t>1</a:t>
            </a:r>
          </a:p>
        </p:txBody>
      </p:sp>
      <p:sp>
        <p:nvSpPr>
          <p:cNvPr id="3" name="Content Placeholder 2"/>
          <p:cNvSpPr>
            <a:spLocks noGrp="1"/>
          </p:cNvSpPr>
          <p:nvPr>
            <p:ph idx="1"/>
          </p:nvPr>
        </p:nvSpPr>
        <p:spPr>
          <a:xfrm>
            <a:off x="457200" y="1481137"/>
            <a:ext cx="8229600" cy="1185863"/>
          </a:xfrm>
        </p:spPr>
        <p:txBody>
          <a:bodyPr/>
          <a:lstStyle/>
          <a:p>
            <a:pPr marL="291600" indent="-291600">
              <a:spcBef>
                <a:spcPts val="1000"/>
              </a:spcBef>
            </a:pPr>
            <a:r>
              <a:rPr lang="en-US" sz="2400" dirty="0"/>
              <a:t>Assume that a company has two products. Per unit revenue, variable expenses, and product volumes for present operations follow:</a:t>
            </a:r>
          </a:p>
        </p:txBody>
      </p:sp>
      <p:pic>
        <p:nvPicPr>
          <p:cNvPr id="5" name="Picture 4" descr="Reproduced here is the first table of Exhibit 12-6 from page 450 of the text. This table assumes the two products, A and B, both have volume of 2,00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9716" y="2971800"/>
            <a:ext cx="7720988" cy="1437542"/>
          </a:xfrm>
          <a:prstGeom prst="rect">
            <a:avLst/>
          </a:prstGeom>
        </p:spPr>
      </p:pic>
    </p:spTree>
    <p:extLst>
      <p:ext uri="{BB962C8B-B14F-4D97-AF65-F5344CB8AC3E}">
        <p14:creationId xmlns:p14="http://schemas.microsoft.com/office/powerpoint/2010/main" val="381328583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Multiple Products and Sales Mix </a:t>
            </a:r>
            <a:r>
              <a:rPr lang="en-US" sz="1000" b="0" dirty="0"/>
              <a:t>2</a:t>
            </a:r>
          </a:p>
        </p:txBody>
      </p:sp>
      <p:sp>
        <p:nvSpPr>
          <p:cNvPr id="3" name="Content Placeholder 2"/>
          <p:cNvSpPr>
            <a:spLocks noGrp="1"/>
          </p:cNvSpPr>
          <p:nvPr>
            <p:ph idx="1"/>
          </p:nvPr>
        </p:nvSpPr>
        <p:spPr>
          <a:xfrm>
            <a:off x="457200" y="1481137"/>
            <a:ext cx="8229600" cy="1947863"/>
          </a:xfrm>
        </p:spPr>
        <p:txBody>
          <a:bodyPr/>
          <a:lstStyle/>
          <a:p>
            <a:pPr marL="291600" indent="-291600"/>
            <a:r>
              <a:rPr lang="en-US" sz="2400" dirty="0"/>
              <a:t>Now assume that the sales mix changes and that, instead of sales volume of 2,000 units of each product, sales volume becomes 2,500 units of product A and 1,500 units of product B. The company’s contribution margin format income statement becomes this:</a:t>
            </a:r>
          </a:p>
        </p:txBody>
      </p:sp>
      <p:pic>
        <p:nvPicPr>
          <p:cNvPr id="7" name="Picture 6" descr="Reproduced here is the second table of Exhibit 12-6 from page 450 of the text. This table assumes the two products, A and B, have differing volumes with A at 2,500 and B at 1,50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9612" y="3674482"/>
            <a:ext cx="7720988" cy="1430918"/>
          </a:xfrm>
          <a:prstGeom prst="rect">
            <a:avLst/>
          </a:prstGeom>
        </p:spPr>
      </p:pic>
    </p:spTree>
    <p:extLst>
      <p:ext uri="{BB962C8B-B14F-4D97-AF65-F5344CB8AC3E}">
        <p14:creationId xmlns:p14="http://schemas.microsoft.com/office/powerpoint/2010/main" val="162350341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r>
              <a:rPr lang="en-US" dirty="0"/>
              <a:t>Breakeven Point </a:t>
            </a:r>
            <a:r>
              <a:rPr lang="en-US" sz="1000" b="0" dirty="0"/>
              <a:t>1</a:t>
            </a:r>
          </a:p>
        </p:txBody>
      </p:sp>
      <p:sp>
        <p:nvSpPr>
          <p:cNvPr id="12" name="Content Placeholder 11"/>
          <p:cNvSpPr>
            <a:spLocks noGrp="1"/>
          </p:cNvSpPr>
          <p:nvPr>
            <p:ph idx="1"/>
          </p:nvPr>
        </p:nvSpPr>
        <p:spPr>
          <a:xfrm>
            <a:off x="457200" y="1447800"/>
            <a:ext cx="8229600" cy="2819400"/>
          </a:xfrm>
        </p:spPr>
        <p:txBody>
          <a:bodyPr/>
          <a:lstStyle/>
          <a:p>
            <a:pPr marL="0" indent="0">
              <a:buNone/>
            </a:pPr>
            <a:r>
              <a:rPr lang="en-US" dirty="0"/>
              <a:t>The breakeven point is expressed as the amount of revenue that must be realized for the firm (or product or activity or group of products or activities) to have neither profit nor loss (i.e., operating income equal to zero).</a:t>
            </a:r>
          </a:p>
        </p:txBody>
      </p:sp>
    </p:spTree>
    <p:extLst>
      <p:ext uri="{BB962C8B-B14F-4D97-AF65-F5344CB8AC3E}">
        <p14:creationId xmlns:p14="http://schemas.microsoft.com/office/powerpoint/2010/main" val="295594549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Breakeven Point </a:t>
            </a:r>
            <a:r>
              <a:rPr lang="en-US" sz="1000" b="0" dirty="0"/>
              <a:t>2</a:t>
            </a:r>
            <a:endParaRPr lang="en-US" b="0" dirty="0"/>
          </a:p>
        </p:txBody>
      </p:sp>
      <p:graphicFrame>
        <p:nvGraphicFramePr>
          <p:cNvPr id="5" name="Table 4"/>
          <p:cNvGraphicFramePr>
            <a:graphicFrameLocks noGrp="1"/>
          </p:cNvGraphicFramePr>
          <p:nvPr>
            <p:extLst>
              <p:ext uri="{D42A27DB-BD31-4B8C-83A1-F6EECF244321}">
                <p14:modId xmlns:p14="http://schemas.microsoft.com/office/powerpoint/2010/main" val="1996664276"/>
              </p:ext>
            </p:extLst>
          </p:nvPr>
        </p:nvGraphicFramePr>
        <p:xfrm>
          <a:off x="990600" y="1889760"/>
          <a:ext cx="7467600" cy="1005840"/>
        </p:xfrm>
        <a:graphic>
          <a:graphicData uri="http://schemas.openxmlformats.org/drawingml/2006/table">
            <a:tbl>
              <a:tblPr firstRow="1" bandRow="1">
                <a:tableStyleId>{2D5ABB26-0587-4C30-8999-92F81FD0307C}</a:tableStyleId>
              </a:tblPr>
              <a:tblGrid>
                <a:gridCol w="5689600">
                  <a:extLst>
                    <a:ext uri="{9D8B030D-6E8A-4147-A177-3AD203B41FA5}">
                      <a16:colId xmlns:a16="http://schemas.microsoft.com/office/drawing/2014/main" val="2528974954"/>
                    </a:ext>
                  </a:extLst>
                </a:gridCol>
                <a:gridCol w="1778000">
                  <a:extLst>
                    <a:ext uri="{9D8B030D-6E8A-4147-A177-3AD203B41FA5}">
                      <a16:colId xmlns:a16="http://schemas.microsoft.com/office/drawing/2014/main" val="2554585564"/>
                    </a:ext>
                  </a:extLst>
                </a:gridCol>
              </a:tblGrid>
              <a:tr h="241300">
                <a:tc>
                  <a:txBody>
                    <a:bodyPr/>
                    <a:lstStyle/>
                    <a:p>
                      <a:r>
                        <a:rPr lang="en-IN" sz="1600" dirty="0" smtClean="0"/>
                        <a:t>Selling price per unit</a:t>
                      </a:r>
                      <a:endParaRPr lang="en-IN" sz="1600" dirty="0"/>
                    </a:p>
                  </a:txBody>
                  <a:tcPr>
                    <a:lnL w="12700" cap="flat" cmpd="sng" algn="ctr">
                      <a:noFill/>
                      <a:prstDash val="solid"/>
                      <a:round/>
                      <a:headEnd type="none" w="med" len="med"/>
                      <a:tailEnd type="none" w="med" len="med"/>
                    </a:lnL>
                    <a:lnT w="12700" cap="flat" cmpd="sng" algn="ctr">
                      <a:noFill/>
                      <a:prstDash val="solid"/>
                      <a:round/>
                      <a:headEnd type="none" w="med" len="med"/>
                      <a:tailEnd type="none" w="med" len="med"/>
                    </a:lnT>
                  </a:tcPr>
                </a:tc>
                <a:tc>
                  <a:txBody>
                    <a:bodyPr/>
                    <a:lstStyle/>
                    <a:p>
                      <a:pPr algn="ctr"/>
                      <a:r>
                        <a:rPr lang="en-IN" sz="1600" dirty="0" smtClean="0"/>
                        <a:t>$        12</a:t>
                      </a:r>
                      <a:endParaRPr lang="en-IN" sz="1600" dirty="0"/>
                    </a:p>
                  </a:txBody>
                  <a:tcPr marR="0">
                    <a:lnR w="12700" cap="flat" cmpd="sng" algn="ctr">
                      <a:noFill/>
                      <a:prstDash val="solid"/>
                      <a:round/>
                      <a:headEnd type="none" w="med" len="med"/>
                      <a:tailEnd type="none" w="med" len="med"/>
                    </a:lnR>
                    <a:lnT w="12700" cap="flat" cmpd="sng" algn="ctr">
                      <a:noFill/>
                      <a:prstDash val="solid"/>
                      <a:round/>
                      <a:headEnd type="none" w="med" len="med"/>
                      <a:tailEnd type="none" w="med" len="med"/>
                    </a:lnT>
                  </a:tcPr>
                </a:tc>
                <a:extLst>
                  <a:ext uri="{0D108BD9-81ED-4DB2-BD59-A6C34878D82A}">
                    <a16:rowId xmlns:a16="http://schemas.microsoft.com/office/drawing/2014/main" val="1475481773"/>
                  </a:ext>
                </a:extLst>
              </a:tr>
              <a:tr h="241300">
                <a:tc>
                  <a:txBody>
                    <a:bodyPr/>
                    <a:lstStyle/>
                    <a:p>
                      <a:r>
                        <a:rPr lang="en-IN" sz="1600" dirty="0" smtClean="0"/>
                        <a:t>Variable expenses per unit</a:t>
                      </a:r>
                      <a:endParaRPr lang="en-IN" sz="1600" dirty="0"/>
                    </a:p>
                  </a:txBody>
                  <a:tcPr>
                    <a:lnL w="12700" cap="flat" cmpd="sng" algn="ctr">
                      <a:noFill/>
                      <a:prstDash val="solid"/>
                      <a:round/>
                      <a:headEnd type="none" w="med" len="med"/>
                      <a:tailEnd type="none" w="med" len="med"/>
                    </a:lnL>
                  </a:tcPr>
                </a:tc>
                <a:tc>
                  <a:txBody>
                    <a:bodyPr/>
                    <a:lstStyle/>
                    <a:p>
                      <a:pPr marL="358775" indent="-358775" algn="ctr"/>
                      <a:r>
                        <a:rPr lang="en-IN" sz="1600" dirty="0" smtClean="0"/>
                        <a:t>8</a:t>
                      </a:r>
                      <a:endParaRPr lang="en-IN" sz="1600" dirty="0"/>
                    </a:p>
                  </a:txBody>
                  <a:tcPr marL="576000" marR="0">
                    <a:lnR w="12700" cap="flat" cmpd="sng" algn="ctr">
                      <a:noFill/>
                      <a:prstDash val="solid"/>
                      <a:round/>
                      <a:headEnd type="none" w="med" len="med"/>
                      <a:tailEnd type="none" w="med" len="med"/>
                    </a:lnR>
                  </a:tcPr>
                </a:tc>
                <a:extLst>
                  <a:ext uri="{0D108BD9-81ED-4DB2-BD59-A6C34878D82A}">
                    <a16:rowId xmlns:a16="http://schemas.microsoft.com/office/drawing/2014/main" val="2924739835"/>
                  </a:ext>
                </a:extLst>
              </a:tr>
              <a:tr h="241300">
                <a:tc>
                  <a:txBody>
                    <a:bodyPr/>
                    <a:lstStyle/>
                    <a:p>
                      <a:r>
                        <a:rPr lang="en-IN" sz="1600" dirty="0" smtClean="0"/>
                        <a:t>Total fixed</a:t>
                      </a:r>
                      <a:r>
                        <a:rPr lang="en-IN" sz="1600" baseline="0" dirty="0" smtClean="0"/>
                        <a:t> expenses</a:t>
                      </a:r>
                      <a:endParaRPr lang="en-IN" sz="1600" dirty="0"/>
                    </a:p>
                  </a:txBody>
                  <a:tcPr>
                    <a:lnL w="12700" cap="flat" cmpd="sng" algn="ctr">
                      <a:noFill/>
                      <a:prstDash val="solid"/>
                      <a:round/>
                      <a:headEnd type="none" w="med" len="med"/>
                      <a:tailEnd type="none" w="med" len="med"/>
                    </a:lnL>
                    <a:lnB w="12700" cap="flat" cmpd="sng" algn="ctr">
                      <a:noFill/>
                      <a:prstDash val="solid"/>
                      <a:round/>
                      <a:headEnd type="none" w="med" len="med"/>
                      <a:tailEnd type="none" w="med" len="med"/>
                    </a:lnB>
                  </a:tcPr>
                </a:tc>
                <a:tc>
                  <a:txBody>
                    <a:bodyPr/>
                    <a:lstStyle/>
                    <a:p>
                      <a:pPr algn="ctr"/>
                      <a:r>
                        <a:rPr lang="en-IN" sz="1600" dirty="0" smtClean="0"/>
                        <a:t>$45,000</a:t>
                      </a:r>
                      <a:endParaRPr lang="en-IN" sz="1600" dirty="0"/>
                    </a:p>
                  </a:txBody>
                  <a:tcPr marR="0">
                    <a:lnR w="12700" cap="flat" cmpd="sng" algn="ctr">
                      <a:noFill/>
                      <a:prstDash val="solid"/>
                      <a:round/>
                      <a:headEnd type="none" w="med" len="med"/>
                      <a:tailEnd type="none" w="med" len="med"/>
                    </a:lnR>
                    <a:lnB w="12700" cap="flat" cmpd="sng" algn="ctr">
                      <a:noFill/>
                      <a:prstDash val="solid"/>
                      <a:round/>
                      <a:headEnd type="none" w="med" len="med"/>
                      <a:tailEnd type="none" w="med" len="med"/>
                    </a:lnB>
                  </a:tcPr>
                </a:tc>
                <a:extLst>
                  <a:ext uri="{0D108BD9-81ED-4DB2-BD59-A6C34878D82A}">
                    <a16:rowId xmlns:a16="http://schemas.microsoft.com/office/drawing/2014/main" val="1574501939"/>
                  </a:ext>
                </a:extLst>
              </a:tr>
            </a:tbl>
          </a:graphicData>
        </a:graphic>
      </p:graphicFrame>
      <p:pic>
        <p:nvPicPr>
          <p:cNvPr id="6" name="Picture 5" descr="The table illustrating calculation of breakeven point.&#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400" y="3200400"/>
            <a:ext cx="7543800" cy="2035028"/>
          </a:xfrm>
          <a:prstGeom prst="rect">
            <a:avLst/>
          </a:prstGeom>
        </p:spPr>
      </p:pic>
      <p:sp>
        <p:nvSpPr>
          <p:cNvPr id="4" name="Content Placeholder 10"/>
          <p:cNvSpPr>
            <a:spLocks noGrp="1"/>
          </p:cNvSpPr>
          <p:nvPr>
            <p:ph idx="16"/>
          </p:nvPr>
        </p:nvSpPr>
        <p:spPr>
          <a:xfrm>
            <a:off x="3380089" y="5900089"/>
            <a:ext cx="2383823" cy="196350"/>
          </a:xfrm>
        </p:spPr>
        <p:txBody>
          <a:bodyPr/>
          <a:lstStyle/>
          <a:p>
            <a:pPr marL="0" indent="0" algn="ctr">
              <a:buNone/>
            </a:pPr>
            <a:r>
              <a:rPr lang="en-US" sz="900" u="sng" dirty="0">
                <a:hlinkClick r:id="rId4" action="ppaction://hlinksldjump"/>
              </a:rPr>
              <a:t>Access the text alternative for slide images.</a:t>
            </a:r>
            <a:endParaRPr lang="en-US" sz="900" u="sng" dirty="0"/>
          </a:p>
        </p:txBody>
      </p:sp>
    </p:spTree>
    <p:extLst>
      <p:ext uri="{BB962C8B-B14F-4D97-AF65-F5344CB8AC3E}">
        <p14:creationId xmlns:p14="http://schemas.microsoft.com/office/powerpoint/2010/main" val="316217491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Breakeven Point Analysis </a:t>
            </a:r>
            <a:r>
              <a:rPr lang="en-US" altLang="en-US" sz="1000" b="0" dirty="0"/>
              <a:t>1</a:t>
            </a:r>
            <a:endParaRPr lang="en-US" sz="1000" b="0" dirty="0"/>
          </a:p>
        </p:txBody>
      </p:sp>
      <p:sp>
        <p:nvSpPr>
          <p:cNvPr id="3" name="Content Placeholder 2"/>
          <p:cNvSpPr>
            <a:spLocks noGrp="1"/>
          </p:cNvSpPr>
          <p:nvPr>
            <p:ph idx="1"/>
          </p:nvPr>
        </p:nvSpPr>
        <p:spPr/>
        <p:txBody>
          <a:bodyPr/>
          <a:lstStyle/>
          <a:p>
            <a:pPr marL="0" indent="0">
              <a:buNone/>
            </a:pPr>
            <a:r>
              <a:rPr lang="en-US" sz="2400" dirty="0">
                <a:solidFill>
                  <a:schemeClr val="accent1">
                    <a:lumMod val="50000"/>
                  </a:schemeClr>
                </a:solidFill>
              </a:rPr>
              <a:t>According to the model, the contribution margin must be equal to fixed expenses (in this case $45,000).</a:t>
            </a:r>
          </a:p>
        </p:txBody>
      </p:sp>
      <p:graphicFrame>
        <p:nvGraphicFramePr>
          <p:cNvPr id="11" name="Object 10"/>
          <p:cNvGraphicFramePr>
            <a:graphicFrameLocks noChangeAspect="1"/>
          </p:cNvGraphicFramePr>
          <p:nvPr>
            <p:extLst>
              <p:ext uri="{D42A27DB-BD31-4B8C-83A1-F6EECF244321}">
                <p14:modId xmlns:p14="http://schemas.microsoft.com/office/powerpoint/2010/main" val="1109442888"/>
              </p:ext>
            </p:extLst>
          </p:nvPr>
        </p:nvGraphicFramePr>
        <p:xfrm>
          <a:off x="2482496" y="2536470"/>
          <a:ext cx="4538662" cy="3494088"/>
        </p:xfrm>
        <a:graphic>
          <a:graphicData uri="http://schemas.openxmlformats.org/presentationml/2006/ole">
            <mc:AlternateContent xmlns:mc="http://schemas.openxmlformats.org/markup-compatibility/2006">
              <mc:Choice xmlns:v="urn:schemas-microsoft-com:vml" Requires="v">
                <p:oleObj spid="_x0000_s4184" name="Equation" r:id="rId4" imgW="3797280" imgH="2920680" progId="Equation.DSMT4">
                  <p:embed/>
                </p:oleObj>
              </mc:Choice>
              <mc:Fallback>
                <p:oleObj name="Equation" r:id="rId4" imgW="3797280" imgH="2920680" progId="Equation.DSMT4">
                  <p:embed/>
                  <p:pic>
                    <p:nvPicPr>
                      <p:cNvPr id="0" name=""/>
                      <p:cNvPicPr/>
                      <p:nvPr/>
                    </p:nvPicPr>
                    <p:blipFill>
                      <a:blip r:embed="rId5"/>
                      <a:stretch>
                        <a:fillRect/>
                      </a:stretch>
                    </p:blipFill>
                    <p:spPr>
                      <a:xfrm>
                        <a:off x="2482496" y="2536470"/>
                        <a:ext cx="4538662" cy="3494088"/>
                      </a:xfrm>
                      <a:prstGeom prst="rect">
                        <a:avLst/>
                      </a:prstGeom>
                    </p:spPr>
                  </p:pic>
                </p:oleObj>
              </mc:Fallback>
            </mc:AlternateContent>
          </a:graphicData>
        </a:graphic>
      </p:graphicFrame>
      <p:sp>
        <p:nvSpPr>
          <p:cNvPr id="5" name="Content Placeholder 4"/>
          <p:cNvSpPr>
            <a:spLocks noGrp="1"/>
          </p:cNvSpPr>
          <p:nvPr>
            <p:ph idx="13"/>
          </p:nvPr>
        </p:nvSpPr>
        <p:spPr>
          <a:xfrm>
            <a:off x="457200" y="6150684"/>
            <a:ext cx="8229600" cy="366551"/>
          </a:xfrm>
        </p:spPr>
        <p:txBody>
          <a:bodyPr/>
          <a:lstStyle/>
          <a:p>
            <a:pPr marL="0" indent="0">
              <a:buNone/>
            </a:pPr>
            <a:r>
              <a:rPr lang="en-US" altLang="en-US" sz="1100" b="1" dirty="0"/>
              <a:t>Learning Objective 12-11: Describe the meaning and significance of the breakeven point and illustrate how the breakeven point is calculated.</a:t>
            </a:r>
          </a:p>
        </p:txBody>
      </p:sp>
    </p:spTree>
    <p:extLst>
      <p:ext uri="{BB962C8B-B14F-4D97-AF65-F5344CB8AC3E}">
        <p14:creationId xmlns:p14="http://schemas.microsoft.com/office/powerpoint/2010/main" val="117924351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Breakeven Point Analysis </a:t>
            </a:r>
            <a:r>
              <a:rPr lang="en-US" altLang="en-US" sz="1000" b="0" dirty="0"/>
              <a:t>2</a:t>
            </a:r>
            <a:endParaRPr lang="en-US" sz="1000" b="0" dirty="0"/>
          </a:p>
        </p:txBody>
      </p:sp>
      <p:sp>
        <p:nvSpPr>
          <p:cNvPr id="3" name="Content Placeholder 2"/>
          <p:cNvSpPr>
            <a:spLocks noGrp="1"/>
          </p:cNvSpPr>
          <p:nvPr>
            <p:ph idx="1"/>
          </p:nvPr>
        </p:nvSpPr>
        <p:spPr>
          <a:xfrm>
            <a:off x="457200" y="1481137"/>
            <a:ext cx="8229600" cy="1566863"/>
          </a:xfrm>
        </p:spPr>
        <p:txBody>
          <a:bodyPr/>
          <a:lstStyle/>
          <a:p>
            <a:pPr marL="0" indent="0">
              <a:buNone/>
              <a:defRPr/>
            </a:pPr>
            <a:r>
              <a:rPr lang="en-US" sz="2400" dirty="0">
                <a:solidFill>
                  <a:schemeClr val="accent1">
                    <a:lumMod val="50000"/>
                  </a:schemeClr>
                </a:solidFill>
              </a:rPr>
              <a:t>The breakeven formula also can be easily modified to determine total revenues and sales volume in units by adding the desired operating income to the numerator. To illustrate, assume the same information and a desired operating income of $10,000:</a:t>
            </a:r>
          </a:p>
        </p:txBody>
      </p:sp>
      <p:graphicFrame>
        <p:nvGraphicFramePr>
          <p:cNvPr id="11" name="Object 10"/>
          <p:cNvGraphicFramePr>
            <a:graphicFrameLocks noChangeAspect="1"/>
          </p:cNvGraphicFramePr>
          <p:nvPr>
            <p:extLst>
              <p:ext uri="{D42A27DB-BD31-4B8C-83A1-F6EECF244321}">
                <p14:modId xmlns:p14="http://schemas.microsoft.com/office/powerpoint/2010/main" val="2962860655"/>
              </p:ext>
            </p:extLst>
          </p:nvPr>
        </p:nvGraphicFramePr>
        <p:xfrm>
          <a:off x="1295400" y="3276600"/>
          <a:ext cx="6703579" cy="2687836"/>
        </p:xfrm>
        <a:graphic>
          <a:graphicData uri="http://schemas.openxmlformats.org/presentationml/2006/ole">
            <mc:AlternateContent xmlns:mc="http://schemas.openxmlformats.org/markup-compatibility/2006">
              <mc:Choice xmlns:v="urn:schemas-microsoft-com:vml" Requires="v">
                <p:oleObj spid="_x0000_s5207" name="Equation" r:id="rId4" imgW="4686120" imgH="1879560" progId="Equation.DSMT4">
                  <p:embed/>
                </p:oleObj>
              </mc:Choice>
              <mc:Fallback>
                <p:oleObj name="Equation" r:id="rId4" imgW="4686120" imgH="1879560" progId="Equation.DSMT4">
                  <p:embed/>
                  <p:pic>
                    <p:nvPicPr>
                      <p:cNvPr id="0" name=""/>
                      <p:cNvPicPr/>
                      <p:nvPr/>
                    </p:nvPicPr>
                    <p:blipFill>
                      <a:blip r:embed="rId5"/>
                      <a:stretch>
                        <a:fillRect/>
                      </a:stretch>
                    </p:blipFill>
                    <p:spPr>
                      <a:xfrm>
                        <a:off x="1295400" y="3276600"/>
                        <a:ext cx="6703579" cy="2687836"/>
                      </a:xfrm>
                      <a:prstGeom prst="rect">
                        <a:avLst/>
                      </a:prstGeom>
                    </p:spPr>
                  </p:pic>
                </p:oleObj>
              </mc:Fallback>
            </mc:AlternateContent>
          </a:graphicData>
        </a:graphic>
      </p:graphicFrame>
      <p:sp>
        <p:nvSpPr>
          <p:cNvPr id="5" name="Content Placeholder 4"/>
          <p:cNvSpPr>
            <a:spLocks noGrp="1"/>
          </p:cNvSpPr>
          <p:nvPr>
            <p:ph idx="13"/>
          </p:nvPr>
        </p:nvSpPr>
        <p:spPr>
          <a:xfrm>
            <a:off x="457200" y="6150684"/>
            <a:ext cx="8229600" cy="366551"/>
          </a:xfrm>
        </p:spPr>
        <p:txBody>
          <a:bodyPr/>
          <a:lstStyle/>
          <a:p>
            <a:pPr marL="0" indent="0">
              <a:buNone/>
            </a:pPr>
            <a:r>
              <a:rPr lang="en-US" altLang="en-US" sz="1100" b="1" dirty="0"/>
              <a:t>Learning Objective 12-11: Describe the meaning and significance of the breakeven point and illustrate how the breakeven point is calculated.</a:t>
            </a:r>
          </a:p>
        </p:txBody>
      </p:sp>
    </p:spTree>
    <p:extLst>
      <p:ext uri="{BB962C8B-B14F-4D97-AF65-F5344CB8AC3E}">
        <p14:creationId xmlns:p14="http://schemas.microsoft.com/office/powerpoint/2010/main" val="55884677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Breakeven Graph</a:t>
            </a:r>
            <a:endParaRPr lang="en-US" dirty="0"/>
          </a:p>
        </p:txBody>
      </p:sp>
      <p:sp>
        <p:nvSpPr>
          <p:cNvPr id="3" name="Content Placeholder 2"/>
          <p:cNvSpPr>
            <a:spLocks noGrp="1"/>
          </p:cNvSpPr>
          <p:nvPr>
            <p:ph idx="1"/>
          </p:nvPr>
        </p:nvSpPr>
        <p:spPr>
          <a:xfrm>
            <a:off x="457200" y="1481137"/>
            <a:ext cx="8458200" cy="957263"/>
          </a:xfrm>
        </p:spPr>
        <p:txBody>
          <a:bodyPr/>
          <a:lstStyle/>
          <a:p>
            <a:pPr marL="0" indent="0">
              <a:buNone/>
            </a:pPr>
            <a:r>
              <a:rPr lang="en-US" altLang="en-US" sz="1800" dirty="0"/>
              <a:t>The horizontal line represents fixed expenses of $45,000, and variable expenses of $8 per unit are added to fixed expenses to produce the total expense line. Revenues start at the origin and rise at the rate of $12 per unit in proportion to the sales volume in units.</a:t>
            </a:r>
          </a:p>
        </p:txBody>
      </p:sp>
      <p:pic>
        <p:nvPicPr>
          <p:cNvPr id="6" name="Picture 5" descr="Breakeven graph with identification of contribution margin, which grows as volume increase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33277" y="2667000"/>
            <a:ext cx="3678784" cy="2653550"/>
          </a:xfrm>
          <a:prstGeom prst="rect">
            <a:avLst/>
          </a:prstGeom>
        </p:spPr>
      </p:pic>
      <p:sp>
        <p:nvSpPr>
          <p:cNvPr id="5" name="Content Placeholder 4"/>
          <p:cNvSpPr>
            <a:spLocks noGrp="1"/>
          </p:cNvSpPr>
          <p:nvPr>
            <p:ph idx="13"/>
          </p:nvPr>
        </p:nvSpPr>
        <p:spPr>
          <a:xfrm>
            <a:off x="6019800" y="3810000"/>
            <a:ext cx="2438400" cy="957263"/>
          </a:xfrm>
        </p:spPr>
        <p:txBody>
          <a:bodyPr/>
          <a:lstStyle/>
          <a:p>
            <a:pPr marL="0" indent="0">
              <a:buNone/>
            </a:pPr>
            <a:r>
              <a:rPr lang="en-US" sz="1800" dirty="0"/>
              <a:t>The company must sell approximately 11,250 units to break even.</a:t>
            </a:r>
          </a:p>
        </p:txBody>
      </p:sp>
      <p:sp>
        <p:nvSpPr>
          <p:cNvPr id="14" name="Content Placeholder 13"/>
          <p:cNvSpPr>
            <a:spLocks noGrp="1"/>
          </p:cNvSpPr>
          <p:nvPr>
            <p:ph idx="16"/>
          </p:nvPr>
        </p:nvSpPr>
        <p:spPr>
          <a:xfrm>
            <a:off x="3380089" y="5884932"/>
            <a:ext cx="2383823" cy="211068"/>
          </a:xfrm>
        </p:spPr>
        <p:txBody>
          <a:bodyPr/>
          <a:lstStyle/>
          <a:p>
            <a:pPr marL="0" indent="0" algn="ctr">
              <a:buNone/>
            </a:pPr>
            <a:r>
              <a:rPr lang="en-US" sz="900" u="sng" dirty="0">
                <a:hlinkClick r:id="rId4" action="ppaction://hlinksldjump"/>
              </a:rPr>
              <a:t>Access the text alternative for slide images.</a:t>
            </a:r>
            <a:endParaRPr lang="en-US" sz="900" u="sng" dirty="0"/>
          </a:p>
        </p:txBody>
      </p:sp>
      <p:sp>
        <p:nvSpPr>
          <p:cNvPr id="10" name="Content Placeholder 9"/>
          <p:cNvSpPr>
            <a:spLocks noGrp="1"/>
          </p:cNvSpPr>
          <p:nvPr>
            <p:ph idx="15"/>
          </p:nvPr>
        </p:nvSpPr>
        <p:spPr>
          <a:xfrm>
            <a:off x="457200" y="6149790"/>
            <a:ext cx="8229600" cy="373919"/>
          </a:xfrm>
        </p:spPr>
        <p:txBody>
          <a:bodyPr/>
          <a:lstStyle/>
          <a:p>
            <a:pPr marL="0" indent="0">
              <a:buNone/>
            </a:pPr>
            <a:r>
              <a:rPr lang="en-US" altLang="en-US" sz="1100" b="1" dirty="0"/>
              <a:t>Learning Objective 12-11: Describe the meaning and significance of the breakeven point and illustrate how the breakeven point is calculated.</a:t>
            </a:r>
          </a:p>
        </p:txBody>
      </p:sp>
    </p:spTree>
    <p:extLst>
      <p:ext uri="{BB962C8B-B14F-4D97-AF65-F5344CB8AC3E}">
        <p14:creationId xmlns:p14="http://schemas.microsoft.com/office/powerpoint/2010/main" val="379554024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Margin of Safety</a:t>
            </a:r>
          </a:p>
        </p:txBody>
      </p:sp>
      <p:sp>
        <p:nvSpPr>
          <p:cNvPr id="3" name="Content Placeholder 2"/>
          <p:cNvSpPr>
            <a:spLocks noGrp="1"/>
          </p:cNvSpPr>
          <p:nvPr>
            <p:ph idx="1"/>
          </p:nvPr>
        </p:nvSpPr>
        <p:spPr>
          <a:xfrm>
            <a:off x="457200" y="1295400"/>
            <a:ext cx="8534400" cy="2100263"/>
          </a:xfrm>
        </p:spPr>
        <p:txBody>
          <a:bodyPr/>
          <a:lstStyle/>
          <a:p>
            <a:pPr>
              <a:lnSpc>
                <a:spcPct val="90000"/>
              </a:lnSpc>
              <a:spcBef>
                <a:spcPts val="300"/>
              </a:spcBef>
            </a:pPr>
            <a:r>
              <a:rPr lang="en-US" sz="2400" dirty="0"/>
              <a:t>Margin of safety is a relative measure of risk that describes a company’s current sales performance in relation to its breakeven sales.</a:t>
            </a:r>
          </a:p>
          <a:p>
            <a:pPr>
              <a:lnSpc>
                <a:spcPct val="90000"/>
              </a:lnSpc>
              <a:spcBef>
                <a:spcPts val="300"/>
              </a:spcBef>
            </a:pPr>
            <a:r>
              <a:rPr lang="en-US" sz="2400" dirty="0"/>
              <a:t>Assuming sales revenue is currently $150,000 and breakeven sales have been calculated to be $135,000, the margin of safety is calculated as: </a:t>
            </a:r>
          </a:p>
        </p:txBody>
      </p:sp>
      <p:sp>
        <p:nvSpPr>
          <p:cNvPr id="5" name="Content Placeholder 4"/>
          <p:cNvSpPr>
            <a:spLocks noGrp="1"/>
          </p:cNvSpPr>
          <p:nvPr>
            <p:ph idx="13"/>
          </p:nvPr>
        </p:nvSpPr>
        <p:spPr>
          <a:xfrm>
            <a:off x="1143000" y="3505200"/>
            <a:ext cx="5486400" cy="1173519"/>
          </a:xfrm>
        </p:spPr>
        <p:txBody>
          <a:bodyPr/>
          <a:lstStyle/>
          <a:p>
            <a:pPr marL="0" indent="0">
              <a:buNone/>
            </a:pPr>
            <a:r>
              <a:rPr lang="en-US" sz="2000" dirty="0">
                <a:solidFill>
                  <a:schemeClr val="tx2">
                    <a:lumMod val="50000"/>
                  </a:schemeClr>
                </a:solidFill>
              </a:rPr>
              <a:t>Margin of safety = Total sales − Breakeven sales</a:t>
            </a:r>
          </a:p>
          <a:p>
            <a:pPr marL="0" indent="1700213">
              <a:buNone/>
            </a:pPr>
            <a:r>
              <a:rPr lang="en-US" sz="2000" dirty="0">
                <a:solidFill>
                  <a:schemeClr val="tx2">
                    <a:lumMod val="50000"/>
                  </a:schemeClr>
                </a:solidFill>
              </a:rPr>
              <a:t>= $150,000 − $135,000</a:t>
            </a:r>
          </a:p>
          <a:p>
            <a:pPr marL="0" indent="1700213">
              <a:buNone/>
            </a:pPr>
            <a:r>
              <a:rPr lang="en-US" sz="2000" dirty="0">
                <a:solidFill>
                  <a:schemeClr val="tx2">
                    <a:lumMod val="50000"/>
                  </a:schemeClr>
                </a:solidFill>
              </a:rPr>
              <a:t>= $15,000</a:t>
            </a:r>
          </a:p>
        </p:txBody>
      </p:sp>
      <p:sp>
        <p:nvSpPr>
          <p:cNvPr id="7" name="Content Placeholder 6"/>
          <p:cNvSpPr>
            <a:spLocks noGrp="1"/>
          </p:cNvSpPr>
          <p:nvPr>
            <p:ph idx="15"/>
          </p:nvPr>
        </p:nvSpPr>
        <p:spPr>
          <a:xfrm>
            <a:off x="457200" y="4724400"/>
            <a:ext cx="8229600" cy="411311"/>
          </a:xfrm>
        </p:spPr>
        <p:txBody>
          <a:bodyPr/>
          <a:lstStyle/>
          <a:p>
            <a:pPr marL="291600" indent="-291600">
              <a:spcBef>
                <a:spcPts val="500"/>
              </a:spcBef>
            </a:pPr>
            <a:r>
              <a:rPr lang="en-US" sz="2400" dirty="0"/>
              <a:t>The margin of safety ratio is calculated as:</a:t>
            </a:r>
          </a:p>
        </p:txBody>
      </p:sp>
      <p:graphicFrame>
        <p:nvGraphicFramePr>
          <p:cNvPr id="11" name="Object 10"/>
          <p:cNvGraphicFramePr>
            <a:graphicFrameLocks noChangeAspect="1"/>
          </p:cNvGraphicFramePr>
          <p:nvPr>
            <p:extLst>
              <p:ext uri="{D42A27DB-BD31-4B8C-83A1-F6EECF244321}">
                <p14:modId xmlns:p14="http://schemas.microsoft.com/office/powerpoint/2010/main" val="3518935124"/>
              </p:ext>
            </p:extLst>
          </p:nvPr>
        </p:nvGraphicFramePr>
        <p:xfrm>
          <a:off x="2590800" y="5268558"/>
          <a:ext cx="3544887" cy="1235075"/>
        </p:xfrm>
        <a:graphic>
          <a:graphicData uri="http://schemas.openxmlformats.org/presentationml/2006/ole">
            <mc:AlternateContent xmlns:mc="http://schemas.openxmlformats.org/markup-compatibility/2006">
              <mc:Choice xmlns:v="urn:schemas-microsoft-com:vml" Requires="v">
                <p:oleObj spid="_x0000_s6227" name="Equation" r:id="rId4" imgW="2552400" imgH="888840" progId="Equation.DSMT4">
                  <p:embed/>
                </p:oleObj>
              </mc:Choice>
              <mc:Fallback>
                <p:oleObj name="Equation" r:id="rId4" imgW="2552400" imgH="888840" progId="Equation.DSMT4">
                  <p:embed/>
                  <p:pic>
                    <p:nvPicPr>
                      <p:cNvPr id="0" name=""/>
                      <p:cNvPicPr/>
                      <p:nvPr/>
                    </p:nvPicPr>
                    <p:blipFill>
                      <a:blip r:embed="rId5"/>
                      <a:stretch>
                        <a:fillRect/>
                      </a:stretch>
                    </p:blipFill>
                    <p:spPr>
                      <a:xfrm>
                        <a:off x="2590800" y="5268558"/>
                        <a:ext cx="3544887" cy="1235075"/>
                      </a:xfrm>
                      <a:prstGeom prst="rect">
                        <a:avLst/>
                      </a:prstGeom>
                    </p:spPr>
                  </p:pic>
                </p:oleObj>
              </mc:Fallback>
            </mc:AlternateContent>
          </a:graphicData>
        </a:graphic>
      </p:graphicFrame>
    </p:spTree>
    <p:extLst>
      <p:ext uri="{BB962C8B-B14F-4D97-AF65-F5344CB8AC3E}">
        <p14:creationId xmlns:p14="http://schemas.microsoft.com/office/powerpoint/2010/main" val="260434023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The Management Process</a:t>
            </a:r>
            <a:endParaRPr lang="en-US" dirty="0"/>
          </a:p>
        </p:txBody>
      </p:sp>
      <p:sp>
        <p:nvSpPr>
          <p:cNvPr id="3" name="Content Placeholder 2"/>
          <p:cNvSpPr>
            <a:spLocks noGrp="1"/>
          </p:cNvSpPr>
          <p:nvPr>
            <p:ph idx="1"/>
          </p:nvPr>
        </p:nvSpPr>
        <p:spPr>
          <a:xfrm>
            <a:off x="457200" y="1481138"/>
            <a:ext cx="8382000" cy="876506"/>
          </a:xfrm>
        </p:spPr>
        <p:txBody>
          <a:bodyPr/>
          <a:lstStyle/>
          <a:p>
            <a:pPr marL="0" indent="0">
              <a:buNone/>
            </a:pPr>
            <a:r>
              <a:rPr lang="en-US" sz="2400" dirty="0">
                <a:solidFill>
                  <a:srgbClr val="000000"/>
                </a:solidFill>
                <a:cs typeface="Times New Roman" pitchFamily="18" charset="0"/>
              </a:rPr>
              <a:t>Planning is a key part of the </a:t>
            </a:r>
            <a:r>
              <a:rPr lang="en-US" sz="2400" b="1" dirty="0">
                <a:solidFill>
                  <a:srgbClr val="000000"/>
                </a:solidFill>
                <a:cs typeface="Times New Roman" pitchFamily="18" charset="0"/>
              </a:rPr>
              <a:t>management</a:t>
            </a:r>
            <a:r>
              <a:rPr lang="en-US" sz="2400" dirty="0">
                <a:solidFill>
                  <a:srgbClr val="000000"/>
                </a:solidFill>
                <a:cs typeface="Times New Roman" pitchFamily="18" charset="0"/>
              </a:rPr>
              <a:t> </a:t>
            </a:r>
            <a:r>
              <a:rPr lang="en-US" sz="2400" b="1" dirty="0">
                <a:solidFill>
                  <a:srgbClr val="000000"/>
                </a:solidFill>
                <a:cs typeface="Times New Roman" pitchFamily="18" charset="0"/>
              </a:rPr>
              <a:t>process</a:t>
            </a:r>
            <a:r>
              <a:rPr lang="en-US" sz="2400" dirty="0">
                <a:solidFill>
                  <a:srgbClr val="000000"/>
                </a:solidFill>
                <a:cs typeface="Times New Roman" pitchFamily="18" charset="0"/>
              </a:rPr>
              <a:t>.</a:t>
            </a:r>
            <a:r>
              <a:rPr lang="en-US" altLang="ja-JP" sz="2400" dirty="0">
                <a:solidFill>
                  <a:srgbClr val="000000"/>
                </a:solidFill>
                <a:cs typeface="Times New Roman" pitchFamily="18" charset="0"/>
              </a:rPr>
              <a:t> A general model of the process looks like the diagram shown on the screen.</a:t>
            </a:r>
            <a:endParaRPr lang="en-US" sz="2400" dirty="0"/>
          </a:p>
        </p:txBody>
      </p:sp>
      <p:pic>
        <p:nvPicPr>
          <p:cNvPr id="9" name="Picture 8" descr="The planning and control cycle is illustrated via a flowchar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29171" y="2517868"/>
            <a:ext cx="6519429" cy="3273332"/>
          </a:xfrm>
          <a:prstGeom prst="rect">
            <a:avLst/>
          </a:prstGeom>
        </p:spPr>
      </p:pic>
      <p:sp>
        <p:nvSpPr>
          <p:cNvPr id="8" name="Content Placeholder 7"/>
          <p:cNvSpPr>
            <a:spLocks noGrp="1"/>
          </p:cNvSpPr>
          <p:nvPr>
            <p:ph idx="16"/>
          </p:nvPr>
        </p:nvSpPr>
        <p:spPr>
          <a:xfrm>
            <a:off x="3380089" y="5986632"/>
            <a:ext cx="2383823" cy="232175"/>
          </a:xfrm>
        </p:spPr>
        <p:txBody>
          <a:bodyPr/>
          <a:lstStyle/>
          <a:p>
            <a:pPr marL="0" indent="0" algn="ctr">
              <a:buNone/>
            </a:pPr>
            <a:r>
              <a:rPr lang="en-US" sz="900" u="sng" dirty="0">
                <a:hlinkClick r:id="rId4" action="ppaction://hlinksldjump"/>
              </a:rPr>
              <a:t>Access the text alternative for slide images.</a:t>
            </a:r>
            <a:endParaRPr lang="en-US" sz="900" u="sng" dirty="0"/>
          </a:p>
        </p:txBody>
      </p:sp>
      <p:sp>
        <p:nvSpPr>
          <p:cNvPr id="5" name="Content Placeholder 4"/>
          <p:cNvSpPr>
            <a:spLocks noGrp="1"/>
          </p:cNvSpPr>
          <p:nvPr>
            <p:ph idx="13"/>
          </p:nvPr>
        </p:nvSpPr>
        <p:spPr>
          <a:xfrm>
            <a:off x="457200" y="6321025"/>
            <a:ext cx="8229600" cy="232175"/>
          </a:xfrm>
        </p:spPr>
        <p:txBody>
          <a:bodyPr/>
          <a:lstStyle/>
          <a:p>
            <a:pPr marL="0" indent="0">
              <a:buNone/>
            </a:pPr>
            <a:r>
              <a:rPr lang="en-US" altLang="en-US" sz="1100" b="1" dirty="0"/>
              <a:t>Learning Objective 12-1: Explain the management planning and control cycle.</a:t>
            </a:r>
            <a:endParaRPr lang="en-US" sz="1100" dirty="0"/>
          </a:p>
        </p:txBody>
      </p:sp>
    </p:spTree>
    <p:extLst>
      <p:ext uri="{BB962C8B-B14F-4D97-AF65-F5344CB8AC3E}">
        <p14:creationId xmlns:p14="http://schemas.microsoft.com/office/powerpoint/2010/main" val="43861790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Operating Leverage </a:t>
            </a:r>
            <a:r>
              <a:rPr lang="en-US" altLang="en-US" sz="1000" b="0" dirty="0"/>
              <a:t>1</a:t>
            </a:r>
            <a:endParaRPr lang="en-US" sz="1000" b="0" dirty="0"/>
          </a:p>
        </p:txBody>
      </p:sp>
      <p:sp>
        <p:nvSpPr>
          <p:cNvPr id="3" name="Content Placeholder 2"/>
          <p:cNvSpPr>
            <a:spLocks noGrp="1"/>
          </p:cNvSpPr>
          <p:nvPr>
            <p:ph idx="1"/>
          </p:nvPr>
        </p:nvSpPr>
        <p:spPr>
          <a:xfrm>
            <a:off x="457200" y="1481137"/>
            <a:ext cx="8229600" cy="1719263"/>
          </a:xfrm>
        </p:spPr>
        <p:txBody>
          <a:bodyPr/>
          <a:lstStyle/>
          <a:p>
            <a:pPr marL="0" indent="0">
              <a:buNone/>
            </a:pPr>
            <a:r>
              <a:rPr lang="en-US" sz="2000" dirty="0">
                <a:solidFill>
                  <a:schemeClr val="accent1">
                    <a:lumMod val="50000"/>
                  </a:schemeClr>
                </a:solidFill>
              </a:rPr>
              <a:t>When an entity’</a:t>
            </a:r>
            <a:r>
              <a:rPr lang="en-US" altLang="ja-JP" sz="2000" dirty="0">
                <a:solidFill>
                  <a:schemeClr val="accent1">
                    <a:lumMod val="50000"/>
                  </a:schemeClr>
                </a:solidFill>
              </a:rPr>
              <a:t>s revenues change because the volume of activity changes, variable expenses and contribution margin will change proportionately. But the presence of fixed expenses, which do not change as the volume of activity changes, means that operating income will change proportionately more than the change in revenues.</a:t>
            </a:r>
            <a:endParaRPr lang="en-US" sz="2000" dirty="0">
              <a:solidFill>
                <a:schemeClr val="accent1">
                  <a:lumMod val="50000"/>
                </a:schemeClr>
              </a:solidFill>
            </a:endParaRPr>
          </a:p>
        </p:txBody>
      </p:sp>
      <p:sp>
        <p:nvSpPr>
          <p:cNvPr id="5" name="Content Placeholder 4"/>
          <p:cNvSpPr>
            <a:spLocks noGrp="1"/>
          </p:cNvSpPr>
          <p:nvPr>
            <p:ph idx="13"/>
          </p:nvPr>
        </p:nvSpPr>
        <p:spPr>
          <a:xfrm>
            <a:off x="457200" y="3505200"/>
            <a:ext cx="8229600" cy="990600"/>
          </a:xfrm>
        </p:spPr>
        <p:txBody>
          <a:bodyPr/>
          <a:lstStyle/>
          <a:p>
            <a:pPr marL="0" indent="0">
              <a:buNone/>
            </a:pPr>
            <a:r>
              <a:rPr lang="en-US" altLang="ja-JP" sz="1800" b="1" dirty="0"/>
              <a:t>This magnification of the effect on operating income resulting from a change in revenue is called </a:t>
            </a:r>
            <a:r>
              <a:rPr lang="ja-JP" altLang="en-US" sz="1800" b="1" dirty="0"/>
              <a:t>“</a:t>
            </a:r>
            <a:r>
              <a:rPr lang="en-US" altLang="ja-JP" sz="1800" b="1" dirty="0"/>
              <a:t>operating leverage.</a:t>
            </a:r>
            <a:r>
              <a:rPr lang="ja-JP" altLang="en-US" sz="1800" b="1" dirty="0"/>
              <a:t>”</a:t>
            </a:r>
            <a:r>
              <a:rPr lang="ja-JP" altLang="en-US" sz="100" b="1" dirty="0">
                <a:solidFill>
                  <a:schemeClr val="bg1"/>
                </a:solidFill>
              </a:rPr>
              <a:t> </a:t>
            </a:r>
            <a:r>
              <a:rPr lang="en-IN" altLang="ja-JP" sz="100" b="1" dirty="0">
                <a:solidFill>
                  <a:schemeClr val="bg1"/>
                </a:solidFill>
              </a:rPr>
              <a:t>begin underline</a:t>
            </a:r>
            <a:r>
              <a:rPr lang="en-US" altLang="ja-JP" sz="100" b="1" dirty="0">
                <a:solidFill>
                  <a:schemeClr val="bg1"/>
                </a:solidFill>
              </a:rPr>
              <a:t> </a:t>
            </a:r>
            <a:r>
              <a:rPr lang="en-US" altLang="ja-JP" sz="1800" b="1" u="sng" dirty="0"/>
              <a:t>The higher a firm</a:t>
            </a:r>
            <a:r>
              <a:rPr lang="ja-JP" altLang="en-US" sz="1800" b="1" u="sng" dirty="0"/>
              <a:t>’</a:t>
            </a:r>
            <a:r>
              <a:rPr lang="en-US" altLang="ja-JP" sz="1800" b="1" u="sng" dirty="0"/>
              <a:t>s contribution margin ratio</a:t>
            </a:r>
            <a:r>
              <a:rPr lang="en-US" altLang="ja-JP" sz="1800" b="1" dirty="0"/>
              <a:t>,</a:t>
            </a:r>
            <a:r>
              <a:rPr lang="en-US" altLang="ja-JP" sz="100" b="1" dirty="0">
                <a:solidFill>
                  <a:schemeClr val="bg1"/>
                </a:solidFill>
              </a:rPr>
              <a:t> end underline </a:t>
            </a:r>
            <a:r>
              <a:rPr lang="en-US" altLang="ja-JP" sz="1800" b="1" dirty="0"/>
              <a:t>the</a:t>
            </a:r>
            <a:r>
              <a:rPr lang="en-US" altLang="ja-JP" sz="100" b="1" dirty="0">
                <a:solidFill>
                  <a:schemeClr val="bg1"/>
                </a:solidFill>
              </a:rPr>
              <a:t> </a:t>
            </a:r>
            <a:r>
              <a:rPr lang="en-IN" altLang="ja-JP" sz="100" b="1" dirty="0">
                <a:solidFill>
                  <a:schemeClr val="bg1"/>
                </a:solidFill>
              </a:rPr>
              <a:t>begin underline</a:t>
            </a:r>
            <a:r>
              <a:rPr lang="en-US" altLang="ja-JP" sz="100" b="1" dirty="0">
                <a:solidFill>
                  <a:schemeClr val="bg1"/>
                </a:solidFill>
              </a:rPr>
              <a:t> </a:t>
            </a:r>
            <a:r>
              <a:rPr lang="en-US" altLang="ja-JP" sz="1800" b="1" u="sng" dirty="0"/>
              <a:t>greater</a:t>
            </a:r>
            <a:r>
              <a:rPr lang="en-US" altLang="ja-JP" sz="100" b="1" dirty="0">
                <a:solidFill>
                  <a:schemeClr val="bg1"/>
                </a:solidFill>
              </a:rPr>
              <a:t> end underline </a:t>
            </a:r>
            <a:r>
              <a:rPr lang="en-US" altLang="ja-JP" sz="1800" b="1" dirty="0"/>
              <a:t>its operating leverage.</a:t>
            </a:r>
            <a:endParaRPr lang="en-US" sz="1800" b="1" dirty="0"/>
          </a:p>
        </p:txBody>
      </p:sp>
      <p:sp>
        <p:nvSpPr>
          <p:cNvPr id="6" name="Content Placeholder 5"/>
          <p:cNvSpPr>
            <a:spLocks noGrp="1"/>
          </p:cNvSpPr>
          <p:nvPr>
            <p:ph idx="14"/>
          </p:nvPr>
        </p:nvSpPr>
        <p:spPr>
          <a:xfrm>
            <a:off x="457200" y="6277099"/>
            <a:ext cx="8229600" cy="232175"/>
          </a:xfrm>
        </p:spPr>
        <p:txBody>
          <a:bodyPr/>
          <a:lstStyle/>
          <a:p>
            <a:pPr marL="0" indent="0">
              <a:buNone/>
            </a:pPr>
            <a:r>
              <a:rPr lang="en-US" altLang="en-US" sz="1100" b="1" dirty="0"/>
              <a:t>Learning Objective 12-12: Use operating leverage to evaluate cost structures.</a:t>
            </a:r>
          </a:p>
        </p:txBody>
      </p:sp>
    </p:spTree>
    <p:extLst>
      <p:ext uri="{BB962C8B-B14F-4D97-AF65-F5344CB8AC3E}">
        <p14:creationId xmlns:p14="http://schemas.microsoft.com/office/powerpoint/2010/main" val="378158616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Operating Leverage </a:t>
            </a:r>
            <a:r>
              <a:rPr lang="en-US" altLang="en-US" sz="1000" b="0" dirty="0"/>
              <a:t>2</a:t>
            </a:r>
            <a:endParaRPr lang="en-US" sz="1000" b="0" dirty="0"/>
          </a:p>
        </p:txBody>
      </p:sp>
      <p:sp>
        <p:nvSpPr>
          <p:cNvPr id="3" name="Content Placeholder 2"/>
          <p:cNvSpPr>
            <a:spLocks noGrp="1"/>
          </p:cNvSpPr>
          <p:nvPr>
            <p:ph idx="1"/>
          </p:nvPr>
        </p:nvSpPr>
        <p:spPr>
          <a:xfrm>
            <a:off x="457200" y="1481137"/>
            <a:ext cx="8229600" cy="2658236"/>
          </a:xfrm>
        </p:spPr>
        <p:txBody>
          <a:bodyPr/>
          <a:lstStyle/>
          <a:p>
            <a:pPr>
              <a:buFont typeface="Arial" charset="0"/>
              <a:buChar char="•"/>
              <a:defRPr/>
            </a:pPr>
            <a:r>
              <a:rPr lang="en-US" dirty="0">
                <a:solidFill>
                  <a:schemeClr val="accent1">
                    <a:lumMod val="50000"/>
                  </a:schemeClr>
                </a:solidFill>
              </a:rPr>
              <a:t>A measure of how sensitive net income is to percentage changes in sales.</a:t>
            </a:r>
          </a:p>
          <a:p>
            <a:pPr>
              <a:buFont typeface="Arial" charset="0"/>
              <a:buChar char="•"/>
              <a:defRPr/>
            </a:pPr>
            <a:r>
              <a:rPr lang="en-US" b="1" u="sng" dirty="0">
                <a:solidFill>
                  <a:schemeClr val="accent1">
                    <a:lumMod val="50000"/>
                  </a:schemeClr>
                </a:solidFill>
              </a:rPr>
              <a:t>With high leverage</a:t>
            </a:r>
            <a:r>
              <a:rPr lang="en-US" dirty="0">
                <a:solidFill>
                  <a:schemeClr val="accent1">
                    <a:lumMod val="50000"/>
                  </a:schemeClr>
                </a:solidFill>
              </a:rPr>
              <a:t>, a small percentage increase in revenue can produce a much larger percentage increase in income.</a:t>
            </a:r>
          </a:p>
        </p:txBody>
      </p:sp>
      <p:pic>
        <p:nvPicPr>
          <p:cNvPr id="5" name="Picture 4" descr="A balance illustration with Much larger % increase in income at one end and High Operating Leverage at the other.&#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33516" y="4358014"/>
            <a:ext cx="6215084" cy="1661786"/>
          </a:xfrm>
          <a:prstGeom prst="rect">
            <a:avLst/>
          </a:prstGeom>
        </p:spPr>
      </p:pic>
      <p:sp>
        <p:nvSpPr>
          <p:cNvPr id="6" name="Content Placeholder 5"/>
          <p:cNvSpPr>
            <a:spLocks noGrp="1"/>
          </p:cNvSpPr>
          <p:nvPr>
            <p:ph idx="13"/>
          </p:nvPr>
        </p:nvSpPr>
        <p:spPr>
          <a:xfrm>
            <a:off x="457200" y="6276690"/>
            <a:ext cx="8229600" cy="211068"/>
          </a:xfrm>
        </p:spPr>
        <p:txBody>
          <a:bodyPr/>
          <a:lstStyle/>
          <a:p>
            <a:pPr marL="0" indent="0">
              <a:buNone/>
            </a:pPr>
            <a:r>
              <a:rPr lang="en-US" altLang="en-US" sz="1100" b="1" dirty="0"/>
              <a:t>Learning Objective 12-12: Use operating leverage to evaluate cost structures.</a:t>
            </a:r>
          </a:p>
        </p:txBody>
      </p:sp>
    </p:spTree>
    <p:extLst>
      <p:ext uri="{BB962C8B-B14F-4D97-AF65-F5344CB8AC3E}">
        <p14:creationId xmlns:p14="http://schemas.microsoft.com/office/powerpoint/2010/main" val="207908614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Operating Leverage </a:t>
            </a:r>
            <a:r>
              <a:rPr lang="en-US" altLang="en-US" sz="1000" b="0" dirty="0"/>
              <a:t>3</a:t>
            </a:r>
            <a:endParaRPr lang="en-US" sz="1000" b="0" dirty="0"/>
          </a:p>
        </p:txBody>
      </p:sp>
      <p:sp>
        <p:nvSpPr>
          <p:cNvPr id="3" name="Content Placeholder 2"/>
          <p:cNvSpPr>
            <a:spLocks noGrp="1"/>
          </p:cNvSpPr>
          <p:nvPr>
            <p:ph idx="1"/>
          </p:nvPr>
        </p:nvSpPr>
        <p:spPr>
          <a:xfrm>
            <a:off x="457200" y="1481137"/>
            <a:ext cx="8229600" cy="3471863"/>
          </a:xfrm>
        </p:spPr>
        <p:txBody>
          <a:bodyPr/>
          <a:lstStyle/>
          <a:p>
            <a:pPr marL="0" indent="0" eaLnBrk="1" hangingPunct="1">
              <a:buNone/>
              <a:defRPr/>
            </a:pPr>
            <a:r>
              <a:rPr lang="en-US" sz="2400" dirty="0"/>
              <a:t>Assume that two companies make similar products but that the companies have adopted different cost structures. Company A’s product is made in a labor-intensive operation with relatively high variable costs but relatively low fixed costs, and Company B’s product is made in a capital-intensive operation with relatively low variable costs but relatively high fixed costs. Each firm presently sells 10,000 units of product. A contribution margin model for each firm is presented in the next slide.</a:t>
            </a:r>
          </a:p>
        </p:txBody>
      </p:sp>
      <p:sp>
        <p:nvSpPr>
          <p:cNvPr id="6" name="Content Placeholder 5"/>
          <p:cNvSpPr>
            <a:spLocks noGrp="1"/>
          </p:cNvSpPr>
          <p:nvPr>
            <p:ph idx="14"/>
          </p:nvPr>
        </p:nvSpPr>
        <p:spPr>
          <a:xfrm>
            <a:off x="457200" y="6277099"/>
            <a:ext cx="8229600" cy="232175"/>
          </a:xfrm>
        </p:spPr>
        <p:txBody>
          <a:bodyPr/>
          <a:lstStyle/>
          <a:p>
            <a:pPr marL="0" indent="0">
              <a:buNone/>
            </a:pPr>
            <a:r>
              <a:rPr lang="en-US" altLang="en-US" sz="1100" b="1" dirty="0"/>
              <a:t>Learning Objective 12-12: Use operating leverage to evaluate cost structures.</a:t>
            </a:r>
          </a:p>
        </p:txBody>
      </p:sp>
    </p:spTree>
    <p:extLst>
      <p:ext uri="{BB962C8B-B14F-4D97-AF65-F5344CB8AC3E}">
        <p14:creationId xmlns:p14="http://schemas.microsoft.com/office/powerpoint/2010/main" val="104419942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Operating Leverage </a:t>
            </a:r>
            <a:r>
              <a:rPr lang="en-US" altLang="en-US" sz="1000" b="0" dirty="0"/>
              <a:t>4</a:t>
            </a:r>
            <a:endParaRPr lang="en-US" sz="1000" b="0" dirty="0"/>
          </a:p>
        </p:txBody>
      </p:sp>
      <p:pic>
        <p:nvPicPr>
          <p:cNvPr id="5" name="Picture 4" descr="Reproduced table from Exhibit 12-9 on page 456 of the text. This table shows assumption 1, where Company A has higher variable expenses but lower fixed expenses than Company B."/>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4420" y="2027143"/>
            <a:ext cx="7876180" cy="2803713"/>
          </a:xfrm>
          <a:prstGeom prst="rect">
            <a:avLst/>
          </a:prstGeom>
        </p:spPr>
      </p:pic>
      <p:sp>
        <p:nvSpPr>
          <p:cNvPr id="6" name="Content Placeholder 5"/>
          <p:cNvSpPr>
            <a:spLocks noGrp="1"/>
          </p:cNvSpPr>
          <p:nvPr>
            <p:ph idx="13"/>
          </p:nvPr>
        </p:nvSpPr>
        <p:spPr>
          <a:xfrm>
            <a:off x="457200" y="6276292"/>
            <a:ext cx="8229600" cy="255392"/>
          </a:xfrm>
        </p:spPr>
        <p:txBody>
          <a:bodyPr/>
          <a:lstStyle/>
          <a:p>
            <a:pPr marL="0" indent="0">
              <a:buNone/>
            </a:pPr>
            <a:r>
              <a:rPr lang="en-US" altLang="en-US" sz="1100" b="1" dirty="0"/>
              <a:t>Learning Objective 12-12: Use operating leverage to evaluate cost structures.</a:t>
            </a:r>
          </a:p>
        </p:txBody>
      </p:sp>
    </p:spTree>
    <p:extLst>
      <p:ext uri="{BB962C8B-B14F-4D97-AF65-F5344CB8AC3E}">
        <p14:creationId xmlns:p14="http://schemas.microsoft.com/office/powerpoint/2010/main" val="92015675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Operating Leverage </a:t>
            </a:r>
            <a:r>
              <a:rPr lang="en-US" altLang="en-US" sz="1000" b="0" dirty="0"/>
              <a:t>5</a:t>
            </a:r>
            <a:endParaRPr lang="en-US" sz="1000" b="0" dirty="0"/>
          </a:p>
        </p:txBody>
      </p:sp>
      <p:sp>
        <p:nvSpPr>
          <p:cNvPr id="3" name="Content Placeholder 2"/>
          <p:cNvSpPr>
            <a:spLocks noGrp="1"/>
          </p:cNvSpPr>
          <p:nvPr>
            <p:ph idx="14"/>
          </p:nvPr>
        </p:nvSpPr>
        <p:spPr>
          <a:xfrm>
            <a:off x="457200" y="1600200"/>
            <a:ext cx="8229600" cy="846280"/>
          </a:xfrm>
        </p:spPr>
        <p:txBody>
          <a:bodyPr/>
          <a:lstStyle/>
          <a:p>
            <a:pPr marL="0" indent="0">
              <a:buNone/>
            </a:pPr>
            <a:r>
              <a:rPr lang="en-US" sz="2400" dirty="0"/>
              <a:t>Effect on operating income of an increase in volume from 10,000 to 11,000 units:</a:t>
            </a:r>
          </a:p>
        </p:txBody>
      </p:sp>
      <p:pic>
        <p:nvPicPr>
          <p:cNvPr id="5" name="Picture 4" descr="Reproduced table from Exhibit 12-9 on page 457 of the text. This table shows assumption 2, where the effect on operating income of an increase in volume is illustrate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6503" y="2722791"/>
            <a:ext cx="7346255" cy="3073693"/>
          </a:xfrm>
          <a:prstGeom prst="rect">
            <a:avLst/>
          </a:prstGeom>
        </p:spPr>
      </p:pic>
      <p:sp>
        <p:nvSpPr>
          <p:cNvPr id="6" name="Content Placeholder 5"/>
          <p:cNvSpPr>
            <a:spLocks noGrp="1"/>
          </p:cNvSpPr>
          <p:nvPr>
            <p:ph idx="13"/>
          </p:nvPr>
        </p:nvSpPr>
        <p:spPr>
          <a:xfrm>
            <a:off x="457200" y="6280674"/>
            <a:ext cx="8229600" cy="232175"/>
          </a:xfrm>
        </p:spPr>
        <p:txBody>
          <a:bodyPr/>
          <a:lstStyle/>
          <a:p>
            <a:pPr marL="0" indent="0">
              <a:buNone/>
            </a:pPr>
            <a:r>
              <a:rPr lang="en-US" altLang="en-US" sz="1100" b="1" dirty="0"/>
              <a:t>Learning Objective 12-12: Use operating leverage to evaluate cost structures.</a:t>
            </a:r>
          </a:p>
        </p:txBody>
      </p:sp>
    </p:spTree>
    <p:extLst>
      <p:ext uri="{BB962C8B-B14F-4D97-AF65-F5344CB8AC3E}">
        <p14:creationId xmlns:p14="http://schemas.microsoft.com/office/powerpoint/2010/main" val="216595213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Operating Leverage </a:t>
            </a:r>
            <a:r>
              <a:rPr lang="en-US" altLang="en-US" sz="1000" b="0" dirty="0"/>
              <a:t>6</a:t>
            </a:r>
            <a:endParaRPr lang="en-US" sz="1000" b="0" dirty="0"/>
          </a:p>
        </p:txBody>
      </p:sp>
      <p:sp>
        <p:nvSpPr>
          <p:cNvPr id="3" name="Content Placeholder 2"/>
          <p:cNvSpPr>
            <a:spLocks noGrp="1"/>
          </p:cNvSpPr>
          <p:nvPr>
            <p:ph idx="14"/>
          </p:nvPr>
        </p:nvSpPr>
        <p:spPr>
          <a:xfrm>
            <a:off x="457200" y="1600200"/>
            <a:ext cx="8229600" cy="838200"/>
          </a:xfrm>
        </p:spPr>
        <p:txBody>
          <a:bodyPr/>
          <a:lstStyle/>
          <a:p>
            <a:pPr marL="0" indent="0" eaLnBrk="1" hangingPunct="1">
              <a:buNone/>
              <a:defRPr/>
            </a:pPr>
            <a:r>
              <a:rPr lang="en-US" sz="2400" dirty="0"/>
              <a:t>Effect on operating income of a decrease in volume from 10,000 units to 9,000 units:</a:t>
            </a:r>
          </a:p>
        </p:txBody>
      </p:sp>
      <p:pic>
        <p:nvPicPr>
          <p:cNvPr id="9" name="Picture 8" descr="Reproduced table from Exhibit 12-9 on page 457 of the text. This table shows assumption 3, where the effect on operating income of a decrease in volume is illustrate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5745" y="2730210"/>
            <a:ext cx="7346255" cy="3094158"/>
          </a:xfrm>
          <a:prstGeom prst="rect">
            <a:avLst/>
          </a:prstGeom>
        </p:spPr>
      </p:pic>
      <p:sp>
        <p:nvSpPr>
          <p:cNvPr id="6" name="Content Placeholder 5"/>
          <p:cNvSpPr>
            <a:spLocks noGrp="1"/>
          </p:cNvSpPr>
          <p:nvPr>
            <p:ph idx="13"/>
          </p:nvPr>
        </p:nvSpPr>
        <p:spPr>
          <a:xfrm>
            <a:off x="457200" y="6277099"/>
            <a:ext cx="8229600" cy="232175"/>
          </a:xfrm>
        </p:spPr>
        <p:txBody>
          <a:bodyPr/>
          <a:lstStyle/>
          <a:p>
            <a:pPr marL="0" indent="0">
              <a:buNone/>
            </a:pPr>
            <a:r>
              <a:rPr lang="en-US" altLang="en-US" sz="1100" b="1" dirty="0"/>
              <a:t>Learning Objective 12-12: Use operating leverage to evaluate cost structures.</a:t>
            </a:r>
          </a:p>
        </p:txBody>
      </p:sp>
    </p:spTree>
    <p:extLst>
      <p:ext uri="{BB962C8B-B14F-4D97-AF65-F5344CB8AC3E}">
        <p14:creationId xmlns:p14="http://schemas.microsoft.com/office/powerpoint/2010/main" val="358185184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4">
            <a:extLst>
              <a:ext uri="{FF2B5EF4-FFF2-40B4-BE49-F238E27FC236}">
                <a16:creationId xmlns:a16="http://schemas.microsoft.com/office/drawing/2014/main" id="{26803A4F-0DAC-4681-8700-D08EE74FF3C2}"/>
              </a:ext>
            </a:extLst>
          </p:cNvPr>
          <p:cNvSpPr>
            <a:spLocks noGrp="1"/>
          </p:cNvSpPr>
          <p:nvPr>
            <p:ph type="title"/>
          </p:nvPr>
        </p:nvSpPr>
        <p:spPr>
          <a:xfrm>
            <a:off x="762000" y="2857500"/>
            <a:ext cx="8229600" cy="1143000"/>
          </a:xfrm>
        </p:spPr>
        <p:txBody>
          <a:bodyPr/>
          <a:lstStyle/>
          <a:p>
            <a:r>
              <a:rPr lang="en-US" altLang="en-US" dirty="0"/>
              <a:t>End of Chapter 12</a:t>
            </a:r>
          </a:p>
        </p:txBody>
      </p:sp>
    </p:spTree>
    <p:extLst>
      <p:ext uri="{BB962C8B-B14F-4D97-AF65-F5344CB8AC3E}">
        <p14:creationId xmlns:p14="http://schemas.microsoft.com/office/powerpoint/2010/main" val="1529902450"/>
      </p:ext>
    </p:extLst>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124200"/>
            <a:ext cx="8652164" cy="1143000"/>
          </a:xfrm>
        </p:spPr>
        <p:txBody>
          <a:bodyPr/>
          <a:lstStyle/>
          <a:p>
            <a:r>
              <a:rPr lang="en-US" sz="3200" dirty="0"/>
              <a:t>Accessibility Content: Text Alternatives for Images</a:t>
            </a:r>
            <a:endParaRPr lang="en-IN" sz="3200" dirty="0"/>
          </a:p>
        </p:txBody>
      </p:sp>
    </p:spTree>
    <p:extLst>
      <p:ext uri="{BB962C8B-B14F-4D97-AF65-F5344CB8AC3E}">
        <p14:creationId xmlns:p14="http://schemas.microsoft.com/office/powerpoint/2010/main" val="11747232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62546"/>
            <a:ext cx="8229600" cy="1122096"/>
          </a:xfrm>
        </p:spPr>
        <p:txBody>
          <a:bodyPr/>
          <a:lstStyle/>
          <a:p>
            <a:r>
              <a:rPr lang="en-US" altLang="en-US" sz="4000" dirty="0"/>
              <a:t>The Management Process </a:t>
            </a:r>
            <a:r>
              <a:rPr lang="en-US" sz="4000" dirty="0"/>
              <a:t>- Text Alternative</a:t>
            </a:r>
            <a:endParaRPr lang="en-US" altLang="en-US" sz="4000" dirty="0"/>
          </a:p>
        </p:txBody>
      </p:sp>
      <p:sp>
        <p:nvSpPr>
          <p:cNvPr id="2" name="Content Placeholder 1"/>
          <p:cNvSpPr>
            <a:spLocks noGrp="1"/>
          </p:cNvSpPr>
          <p:nvPr>
            <p:ph idx="1"/>
          </p:nvPr>
        </p:nvSpPr>
        <p:spPr>
          <a:xfrm>
            <a:off x="457200" y="1371600"/>
            <a:ext cx="8382000" cy="4114800"/>
          </a:xfrm>
        </p:spPr>
        <p:txBody>
          <a:bodyPr/>
          <a:lstStyle/>
          <a:p>
            <a:pPr marL="0" indent="0">
              <a:buNone/>
              <a:defRPr/>
            </a:pPr>
            <a:r>
              <a:rPr lang="en-IN" sz="2600" dirty="0"/>
              <a:t>This diagram shows a closed loop cycle with three actions: (1) Planning, made up of Strategic, Operational, and Financial perspectives; (2) Managing, which requires Executing Operational Activities; and (3) Controlling, where Performance Analysis of Plans versus Actual Results presents feedback. Between each of these actions, decision-making takes place to first implement the plans, then collect data and analyze performance feedback, and finally use this information to revisit the plans. This allows control to be achieved through feedback.</a:t>
            </a:r>
            <a:endParaRPr lang="en-US" sz="26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4132269574"/>
      </p:ext>
    </p:extLst>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73304"/>
            <a:ext cx="8229600" cy="1122096"/>
          </a:xfrm>
        </p:spPr>
        <p:txBody>
          <a:bodyPr/>
          <a:lstStyle/>
          <a:p>
            <a:r>
              <a:rPr lang="en-US" altLang="en-US" sz="4000" dirty="0"/>
              <a:t>Cost Behavior Patterns </a:t>
            </a:r>
            <a:r>
              <a:rPr lang="en-US" altLang="en-US" sz="1000" b="0" dirty="0"/>
              <a:t>1</a:t>
            </a:r>
            <a:r>
              <a:rPr lang="en-US" altLang="en-US" sz="4000" dirty="0"/>
              <a:t> - </a:t>
            </a:r>
            <a:r>
              <a:rPr lang="en-US" sz="4000" dirty="0"/>
              <a:t>Text </a:t>
            </a:r>
            <a:r>
              <a:rPr lang="en-US" sz="4000" dirty="0" smtClean="0"/>
              <a:t>Alternative </a:t>
            </a:r>
            <a:r>
              <a:rPr lang="en-US" sz="1000" b="0" dirty="0" smtClean="0"/>
              <a:t>1</a:t>
            </a:r>
            <a:endParaRPr lang="en-US" altLang="en-US" sz="1000" b="0" dirty="0"/>
          </a:p>
        </p:txBody>
      </p:sp>
      <p:sp>
        <p:nvSpPr>
          <p:cNvPr id="2" name="Content Placeholder 1"/>
          <p:cNvSpPr>
            <a:spLocks noGrp="1"/>
          </p:cNvSpPr>
          <p:nvPr>
            <p:ph idx="1"/>
          </p:nvPr>
        </p:nvSpPr>
        <p:spPr>
          <a:xfrm>
            <a:off x="457200" y="1371600"/>
            <a:ext cx="8382000" cy="2133600"/>
          </a:xfrm>
        </p:spPr>
        <p:txBody>
          <a:bodyPr/>
          <a:lstStyle/>
          <a:p>
            <a:pPr marL="0" indent="0">
              <a:buNone/>
              <a:defRPr/>
            </a:pPr>
            <a:r>
              <a:rPr lang="en-IN" sz="2600" dirty="0" smtClean="0"/>
              <a:t>Spanner </a:t>
            </a:r>
            <a:r>
              <a:rPr lang="en-IN" sz="2600" dirty="0"/>
              <a:t>heading to table is "As Activity Changes" over the column heads Total and Per Unit. Rows are fixed cost and variable cost. For fixed cost, it remains constant for Total and changes inversely for Per Unit. For variable cost, it changes directly for Total and remains constant for Per Unit.</a:t>
            </a:r>
            <a:endParaRPr lang="en-US" sz="26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IN" sz="900" dirty="0">
                <a:hlinkClick r:id="rId3" action="ppaction://hlinksldjump"/>
              </a:rPr>
              <a:t>Advance to rest of text alternative.</a:t>
            </a:r>
            <a:endParaRPr lang="en-IN" sz="900" dirty="0"/>
          </a:p>
        </p:txBody>
      </p:sp>
    </p:spTree>
    <p:extLst>
      <p:ext uri="{BB962C8B-B14F-4D97-AF65-F5344CB8AC3E}">
        <p14:creationId xmlns:p14="http://schemas.microsoft.com/office/powerpoint/2010/main" val="3612602663"/>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1389"/>
            <a:ext cx="8229600" cy="1369172"/>
          </a:xfrm>
        </p:spPr>
        <p:txBody>
          <a:bodyPr/>
          <a:lstStyle/>
          <a:p>
            <a:r>
              <a:rPr lang="en-US" dirty="0"/>
              <a:t>Managerial Accounting versus Financial Accounting </a:t>
            </a:r>
            <a:r>
              <a:rPr lang="en-US" sz="1000" dirty="0"/>
              <a:t>1</a:t>
            </a:r>
          </a:p>
        </p:txBody>
      </p:sp>
      <p:sp>
        <p:nvSpPr>
          <p:cNvPr id="3" name="Content Placeholder 2"/>
          <p:cNvSpPr>
            <a:spLocks noGrp="1"/>
          </p:cNvSpPr>
          <p:nvPr>
            <p:ph idx="1"/>
          </p:nvPr>
        </p:nvSpPr>
        <p:spPr>
          <a:xfrm>
            <a:off x="457200" y="1557337"/>
            <a:ext cx="8229600" cy="881063"/>
          </a:xfrm>
        </p:spPr>
        <p:txBody>
          <a:bodyPr/>
          <a:lstStyle/>
          <a:p>
            <a:pPr marL="0" indent="0">
              <a:buNone/>
            </a:pPr>
            <a:r>
              <a:rPr lang="en-US" sz="2600" dirty="0">
                <a:solidFill>
                  <a:srgbClr val="C00000"/>
                </a:solidFill>
              </a:rPr>
              <a:t>Managerial accounting </a:t>
            </a:r>
            <a:r>
              <a:rPr lang="en-US" sz="2600" dirty="0">
                <a:solidFill>
                  <a:schemeClr val="tx2">
                    <a:lumMod val="50000"/>
                  </a:schemeClr>
                </a:solidFill>
              </a:rPr>
              <a:t>supports the internal</a:t>
            </a:r>
            <a:r>
              <a:rPr lang="en-US" sz="100" dirty="0">
                <a:solidFill>
                  <a:schemeClr val="bg1"/>
                </a:solidFill>
              </a:rPr>
              <a:t> begin underline </a:t>
            </a:r>
            <a:r>
              <a:rPr lang="en-US" sz="2600" u="sng" dirty="0">
                <a:solidFill>
                  <a:schemeClr val="tx2">
                    <a:lumMod val="50000"/>
                  </a:schemeClr>
                </a:solidFill>
              </a:rPr>
              <a:t>future-oriented</a:t>
            </a:r>
            <a:r>
              <a:rPr lang="en-US" sz="100" dirty="0">
                <a:solidFill>
                  <a:schemeClr val="bg1"/>
                </a:solidFill>
              </a:rPr>
              <a:t> end underline </a:t>
            </a:r>
            <a:r>
              <a:rPr lang="en-US" sz="2600" dirty="0">
                <a:solidFill>
                  <a:schemeClr val="tx2">
                    <a:lumMod val="50000"/>
                  </a:schemeClr>
                </a:solidFill>
              </a:rPr>
              <a:t>planning decisions made by management.</a:t>
            </a:r>
          </a:p>
        </p:txBody>
      </p:sp>
      <p:sp>
        <p:nvSpPr>
          <p:cNvPr id="5" name="Content Placeholder 4"/>
          <p:cNvSpPr>
            <a:spLocks noGrp="1"/>
          </p:cNvSpPr>
          <p:nvPr>
            <p:ph idx="13"/>
          </p:nvPr>
        </p:nvSpPr>
        <p:spPr>
          <a:xfrm>
            <a:off x="457200" y="2667000"/>
            <a:ext cx="8229600" cy="1295400"/>
          </a:xfrm>
        </p:spPr>
        <p:txBody>
          <a:bodyPr/>
          <a:lstStyle/>
          <a:p>
            <a:pPr marL="0" indent="0">
              <a:buNone/>
            </a:pPr>
            <a:r>
              <a:rPr lang="en-US" sz="2600" dirty="0">
                <a:solidFill>
                  <a:srgbClr val="C00000"/>
                </a:solidFill>
              </a:rPr>
              <a:t>Financial accounting </a:t>
            </a:r>
            <a:r>
              <a:rPr lang="en-US" sz="2600" dirty="0">
                <a:solidFill>
                  <a:schemeClr val="tx2">
                    <a:lumMod val="50000"/>
                  </a:schemeClr>
                </a:solidFill>
              </a:rPr>
              <a:t>has more of a scorekeeping</a:t>
            </a:r>
            <a:r>
              <a:rPr lang="en-US" sz="100" dirty="0">
                <a:solidFill>
                  <a:schemeClr val="bg1"/>
                </a:solidFill>
              </a:rPr>
              <a:t>, begin underline </a:t>
            </a:r>
            <a:r>
              <a:rPr lang="en-US" sz="2600" u="sng" dirty="0">
                <a:solidFill>
                  <a:schemeClr val="tx2">
                    <a:lumMod val="50000"/>
                  </a:schemeClr>
                </a:solidFill>
              </a:rPr>
              <a:t>historical</a:t>
            </a:r>
            <a:r>
              <a:rPr lang="en-US" sz="100" dirty="0">
                <a:solidFill>
                  <a:schemeClr val="bg1"/>
                </a:solidFill>
              </a:rPr>
              <a:t> end underline </a:t>
            </a:r>
            <a:r>
              <a:rPr lang="en-US" sz="2600" dirty="0">
                <a:solidFill>
                  <a:schemeClr val="tx2">
                    <a:lumMod val="50000"/>
                  </a:schemeClr>
                </a:solidFill>
              </a:rPr>
              <a:t>orientation that provides information to owners and others outside the organization.</a:t>
            </a:r>
          </a:p>
        </p:txBody>
      </p:sp>
      <p:sp>
        <p:nvSpPr>
          <p:cNvPr id="6" name="Content Placeholder 5"/>
          <p:cNvSpPr>
            <a:spLocks noGrp="1"/>
          </p:cNvSpPr>
          <p:nvPr>
            <p:ph idx="14"/>
          </p:nvPr>
        </p:nvSpPr>
        <p:spPr>
          <a:xfrm>
            <a:off x="457200" y="6297808"/>
            <a:ext cx="8229600" cy="255392"/>
          </a:xfrm>
        </p:spPr>
        <p:txBody>
          <a:bodyPr/>
          <a:lstStyle/>
          <a:p>
            <a:pPr marL="0" indent="0">
              <a:buNone/>
            </a:pPr>
            <a:r>
              <a:rPr lang="en-US" altLang="en-US" sz="1100" b="1" dirty="0"/>
              <a:t>Learning Objective 12-2: Identify the major differences between financial accounting and managerial accounting.</a:t>
            </a:r>
          </a:p>
        </p:txBody>
      </p:sp>
    </p:spTree>
    <p:extLst>
      <p:ext uri="{BB962C8B-B14F-4D97-AF65-F5344CB8AC3E}">
        <p14:creationId xmlns:p14="http://schemas.microsoft.com/office/powerpoint/2010/main" val="282759367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73304"/>
            <a:ext cx="8229600" cy="1122096"/>
          </a:xfrm>
        </p:spPr>
        <p:txBody>
          <a:bodyPr/>
          <a:lstStyle/>
          <a:p>
            <a:r>
              <a:rPr lang="en-US" altLang="en-US" sz="4000" dirty="0"/>
              <a:t>Cost Behavior Patterns </a:t>
            </a:r>
            <a:r>
              <a:rPr lang="en-US" altLang="en-US" sz="1000" b="0" dirty="0"/>
              <a:t>1</a:t>
            </a:r>
            <a:r>
              <a:rPr lang="en-US" altLang="en-US" sz="4000" dirty="0"/>
              <a:t> - </a:t>
            </a:r>
            <a:r>
              <a:rPr lang="en-US" sz="4000" dirty="0"/>
              <a:t>Text </a:t>
            </a:r>
            <a:r>
              <a:rPr lang="en-US" sz="4000" dirty="0" smtClean="0"/>
              <a:t>Alternative </a:t>
            </a:r>
            <a:r>
              <a:rPr lang="en-US" sz="1000" b="0" dirty="0" smtClean="0"/>
              <a:t>2</a:t>
            </a:r>
            <a:endParaRPr lang="en-US" altLang="en-US" sz="1000" b="0" dirty="0"/>
          </a:p>
        </p:txBody>
      </p:sp>
      <p:sp>
        <p:nvSpPr>
          <p:cNvPr id="2" name="Content Placeholder 1"/>
          <p:cNvSpPr>
            <a:spLocks noGrp="1"/>
          </p:cNvSpPr>
          <p:nvPr>
            <p:ph idx="1"/>
          </p:nvPr>
        </p:nvSpPr>
        <p:spPr>
          <a:xfrm>
            <a:off x="457200" y="1371600"/>
            <a:ext cx="8382000" cy="3505200"/>
          </a:xfrm>
        </p:spPr>
        <p:txBody>
          <a:bodyPr/>
          <a:lstStyle/>
          <a:p>
            <a:pPr marL="0" indent="0">
              <a:buNone/>
              <a:defRPr/>
            </a:pPr>
            <a:r>
              <a:rPr lang="en-IN" sz="2600" dirty="0"/>
              <a:t>Two line graphs: The x-axis shows Total activity in units, while the y-axis shows Total cost in dollars. The graph on the left, labeled Variable cost behavior pattern, shows a diagonal line starting at the point where both x and y are zero and going upward and to the right of this point. The graph on the right, labeled Fixed cost behavior pattern, shows a flat line parallel to the x-axis and starting about two-fifths of the way up on the y-axis.</a:t>
            </a:r>
            <a:endParaRPr lang="en-US" sz="26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2841657691"/>
      </p:ext>
    </p:extLst>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73304"/>
            <a:ext cx="8229600" cy="1122096"/>
          </a:xfrm>
        </p:spPr>
        <p:txBody>
          <a:bodyPr/>
          <a:lstStyle/>
          <a:p>
            <a:r>
              <a:rPr lang="en-US" altLang="en-US" sz="4000" dirty="0"/>
              <a:t>Fixed Costs and the Relevant Range </a:t>
            </a:r>
            <a:r>
              <a:rPr lang="en-US" altLang="en-US" sz="1000" b="0" dirty="0"/>
              <a:t>2</a:t>
            </a:r>
            <a:r>
              <a:rPr lang="en-US" altLang="en-US" sz="4000" dirty="0" smtClean="0"/>
              <a:t> </a:t>
            </a:r>
            <a:r>
              <a:rPr lang="en-US" altLang="en-US" sz="4000" dirty="0"/>
              <a:t>- </a:t>
            </a:r>
            <a:r>
              <a:rPr lang="en-US" sz="4000" dirty="0"/>
              <a:t>Text Alternative</a:t>
            </a:r>
            <a:endParaRPr lang="en-US" altLang="en-US" sz="4000" dirty="0"/>
          </a:p>
        </p:txBody>
      </p:sp>
      <p:sp>
        <p:nvSpPr>
          <p:cNvPr id="2" name="Content Placeholder 1"/>
          <p:cNvSpPr>
            <a:spLocks noGrp="1"/>
          </p:cNvSpPr>
          <p:nvPr>
            <p:ph idx="1"/>
          </p:nvPr>
        </p:nvSpPr>
        <p:spPr>
          <a:xfrm>
            <a:off x="457200" y="1371600"/>
            <a:ext cx="8382000" cy="3505200"/>
          </a:xfrm>
        </p:spPr>
        <p:txBody>
          <a:bodyPr/>
          <a:lstStyle/>
          <a:p>
            <a:pPr marL="0" indent="0">
              <a:buNone/>
              <a:defRPr/>
            </a:pPr>
            <a:r>
              <a:rPr lang="en-IN" sz="2600" dirty="0" smtClean="0"/>
              <a:t>Depreciation </a:t>
            </a:r>
            <a:r>
              <a:rPr lang="en-IN" sz="2600" dirty="0"/>
              <a:t>expense in thousands of dollars is shown on the y-axis with </a:t>
            </a:r>
            <a:r>
              <a:rPr lang="en-IN" sz="2600" dirty="0" err="1"/>
              <a:t>SeaCruiser</a:t>
            </a:r>
            <a:r>
              <a:rPr lang="en-IN" sz="2600" dirty="0"/>
              <a:t> capacity per month in number of boats shown on the x-axis. Various levels of capacity are shown as stair-step lines that parallel the x-axis between the following  ranges: 0-30 boats, $4,000; 30-60 boats, $8,000; 60-90 boats, $12,000; 90-120 boats, $16,000; 120-150 boats, $20,000. The Relevant range is Depreciation expense of $12,000 for a capacity of 60-90 boats.</a:t>
            </a:r>
            <a:endParaRPr lang="en-US" sz="26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3580368209"/>
      </p:ext>
    </p:extLst>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73304"/>
            <a:ext cx="8229600" cy="1122096"/>
          </a:xfrm>
        </p:spPr>
        <p:txBody>
          <a:bodyPr/>
          <a:lstStyle/>
          <a:p>
            <a:r>
              <a:rPr lang="en-US" altLang="en-US" sz="4000" dirty="0"/>
              <a:t>Fixed Costs and the Relevant Range </a:t>
            </a:r>
            <a:r>
              <a:rPr lang="en-US" altLang="en-US" sz="1000" b="0" dirty="0" smtClean="0"/>
              <a:t>3</a:t>
            </a:r>
            <a:r>
              <a:rPr lang="en-US" altLang="en-US" sz="4000" dirty="0" smtClean="0"/>
              <a:t> </a:t>
            </a:r>
            <a:r>
              <a:rPr lang="en-US" altLang="en-US" sz="4000" dirty="0"/>
              <a:t>- </a:t>
            </a:r>
            <a:r>
              <a:rPr lang="en-US" sz="4000" dirty="0"/>
              <a:t>Text Alternative</a:t>
            </a:r>
            <a:endParaRPr lang="en-US" altLang="en-US" sz="4000" dirty="0"/>
          </a:p>
        </p:txBody>
      </p:sp>
      <p:sp>
        <p:nvSpPr>
          <p:cNvPr id="2" name="Content Placeholder 1"/>
          <p:cNvSpPr>
            <a:spLocks noGrp="1"/>
          </p:cNvSpPr>
          <p:nvPr>
            <p:ph idx="1"/>
          </p:nvPr>
        </p:nvSpPr>
        <p:spPr>
          <a:xfrm>
            <a:off x="457200" y="1371600"/>
            <a:ext cx="8382000" cy="3505200"/>
          </a:xfrm>
        </p:spPr>
        <p:txBody>
          <a:bodyPr/>
          <a:lstStyle/>
          <a:p>
            <a:pPr marL="0" indent="0">
              <a:buNone/>
              <a:defRPr/>
            </a:pPr>
            <a:r>
              <a:rPr lang="en-IN" sz="2200" dirty="0" smtClean="0"/>
              <a:t>The </a:t>
            </a:r>
            <a:r>
              <a:rPr lang="en-IN" sz="2200" dirty="0"/>
              <a:t>first graph, Actual cost </a:t>
            </a:r>
            <a:r>
              <a:rPr lang="en-IN" sz="2200" dirty="0" smtClean="0"/>
              <a:t>behaviour </a:t>
            </a:r>
            <a:r>
              <a:rPr lang="en-IN" sz="2200" dirty="0"/>
              <a:t>pattern, shows total cost in thousands of dollars on the y-axis and Yards of glass </a:t>
            </a:r>
            <a:r>
              <a:rPr lang="en-IN" sz="2200" dirty="0" err="1"/>
              <a:t>fiber</a:t>
            </a:r>
            <a:r>
              <a:rPr lang="en-IN" sz="2200" dirty="0"/>
              <a:t> cloth purchased in thousands on the x-axis. A line starting at zero for both the x and y axes is convex.</a:t>
            </a:r>
          </a:p>
          <a:p>
            <a:pPr marL="0" indent="0">
              <a:buNone/>
              <a:defRPr/>
            </a:pPr>
            <a:r>
              <a:rPr lang="en-IN" sz="2200" dirty="0"/>
              <a:t>The second graph, Assumed cost </a:t>
            </a:r>
            <a:r>
              <a:rPr lang="en-IN" sz="2200" dirty="0" smtClean="0"/>
              <a:t>behaviour </a:t>
            </a:r>
            <a:r>
              <a:rPr lang="en-IN" sz="2200" dirty="0"/>
              <a:t>pattern, has a similarly convex line starting at zero for both the x and y axes. There is one difference, however. There is a linear line existing between purchases of 8,000 and 16,000 yards on the x-axis, </a:t>
            </a:r>
            <a:r>
              <a:rPr lang="en-IN" sz="2200" dirty="0" smtClean="0"/>
              <a:t>labelled </a:t>
            </a:r>
            <a:r>
              <a:rPr lang="en-IN" sz="2200" dirty="0"/>
              <a:t>as the Relevant range. In other words, the linearity assumption means that the cost </a:t>
            </a:r>
            <a:r>
              <a:rPr lang="en-IN" sz="2200" dirty="0" smtClean="0"/>
              <a:t>behaviour </a:t>
            </a:r>
            <a:r>
              <a:rPr lang="en-IN" sz="2200" dirty="0"/>
              <a:t>pattern will effectively plot as a straight line within the Relevant range.</a:t>
            </a:r>
            <a:endParaRPr lang="en-US" sz="22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3963063439"/>
      </p:ext>
    </p:extLst>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73304"/>
            <a:ext cx="8229600" cy="1122096"/>
          </a:xfrm>
        </p:spPr>
        <p:txBody>
          <a:bodyPr/>
          <a:lstStyle/>
          <a:p>
            <a:r>
              <a:rPr lang="en-US" altLang="en-US" sz="4000" dirty="0"/>
              <a:t>The High–Low Method </a:t>
            </a:r>
            <a:r>
              <a:rPr lang="en-US" altLang="en-US" sz="1000" b="0" dirty="0"/>
              <a:t>2</a:t>
            </a:r>
            <a:r>
              <a:rPr lang="en-US" altLang="en-US" sz="4000" dirty="0" smtClean="0"/>
              <a:t> </a:t>
            </a:r>
            <a:r>
              <a:rPr lang="en-US" altLang="en-US" sz="4000" dirty="0"/>
              <a:t>- </a:t>
            </a:r>
            <a:r>
              <a:rPr lang="en-US" sz="4000" dirty="0"/>
              <a:t>Text Alternative</a:t>
            </a:r>
            <a:endParaRPr lang="en-US" altLang="en-US" sz="4000" dirty="0"/>
          </a:p>
        </p:txBody>
      </p:sp>
      <p:sp>
        <p:nvSpPr>
          <p:cNvPr id="2" name="Content Placeholder 1"/>
          <p:cNvSpPr>
            <a:spLocks noGrp="1"/>
          </p:cNvSpPr>
          <p:nvPr>
            <p:ph idx="1"/>
          </p:nvPr>
        </p:nvSpPr>
        <p:spPr>
          <a:xfrm>
            <a:off x="457200" y="1371600"/>
            <a:ext cx="8382000" cy="3505200"/>
          </a:xfrm>
        </p:spPr>
        <p:txBody>
          <a:bodyPr/>
          <a:lstStyle/>
          <a:p>
            <a:pPr marL="0" indent="0">
              <a:buNone/>
              <a:defRPr/>
            </a:pPr>
            <a:r>
              <a:rPr lang="en-IN" sz="2200" dirty="0" smtClean="0"/>
              <a:t>Graph </a:t>
            </a:r>
            <a:r>
              <a:rPr lang="en-IN" sz="2200" dirty="0"/>
              <a:t>with Cost (in thousands of dollars) on the y-axis, marked from 0 to 6. The x-axis is </a:t>
            </a:r>
            <a:r>
              <a:rPr lang="en-IN" sz="2200" dirty="0" smtClean="0"/>
              <a:t>labelled </a:t>
            </a:r>
            <a:r>
              <a:rPr lang="en-IN" sz="2200" dirty="0"/>
              <a:t>Total units produced (in thousands) from 0 to 20 in increments of 4. The months of January through June are plotted on the graph, based on the data given above this graph.</a:t>
            </a:r>
            <a:endParaRPr lang="en-US" sz="22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3605360400"/>
      </p:ext>
    </p:extLst>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73304"/>
            <a:ext cx="8229600" cy="1122096"/>
          </a:xfrm>
        </p:spPr>
        <p:txBody>
          <a:bodyPr/>
          <a:lstStyle/>
          <a:p>
            <a:r>
              <a:rPr lang="en-US" altLang="en-US" sz="4000" dirty="0"/>
              <a:t>The Contribution Margin Format </a:t>
            </a:r>
            <a:r>
              <a:rPr lang="en-US" altLang="en-US" sz="1000" b="0" dirty="0"/>
              <a:t>1</a:t>
            </a:r>
            <a:r>
              <a:rPr lang="en-US" altLang="en-US" sz="4000" dirty="0" smtClean="0"/>
              <a:t> </a:t>
            </a:r>
            <a:r>
              <a:rPr lang="en-US" altLang="en-US" sz="4000" dirty="0"/>
              <a:t>- </a:t>
            </a:r>
            <a:r>
              <a:rPr lang="en-US" sz="4000" dirty="0"/>
              <a:t>Text Alternative</a:t>
            </a:r>
            <a:endParaRPr lang="en-US" altLang="en-US" sz="4000" dirty="0"/>
          </a:p>
        </p:txBody>
      </p:sp>
      <p:sp>
        <p:nvSpPr>
          <p:cNvPr id="2" name="Content Placeholder 1"/>
          <p:cNvSpPr>
            <a:spLocks noGrp="1"/>
          </p:cNvSpPr>
          <p:nvPr>
            <p:ph idx="1"/>
          </p:nvPr>
        </p:nvSpPr>
        <p:spPr>
          <a:xfrm>
            <a:off x="457200" y="1371600"/>
            <a:ext cx="8382000" cy="4495800"/>
          </a:xfrm>
        </p:spPr>
        <p:txBody>
          <a:bodyPr/>
          <a:lstStyle/>
          <a:p>
            <a:pPr marL="0" indent="0">
              <a:buNone/>
              <a:defRPr/>
            </a:pPr>
            <a:r>
              <a:rPr lang="en-IN" sz="1800" dirty="0" smtClean="0"/>
              <a:t>Traditional </a:t>
            </a:r>
            <a:r>
              <a:rPr lang="en-IN" sz="1800" dirty="0"/>
              <a:t>format (expenses classified by function) is used primarily for external reporting and appears as follows:</a:t>
            </a:r>
          </a:p>
          <a:p>
            <a:pPr marL="0" indent="0">
              <a:buNone/>
              <a:defRPr/>
            </a:pPr>
            <a:r>
              <a:rPr lang="en-IN" sz="1800" dirty="0"/>
              <a:t>Revenues, $100,000</a:t>
            </a:r>
          </a:p>
          <a:p>
            <a:pPr marL="0" indent="0">
              <a:buNone/>
              <a:defRPr/>
            </a:pPr>
            <a:r>
              <a:rPr lang="en-IN" sz="1800" dirty="0"/>
              <a:t>Less cost of goods sold, $50,000</a:t>
            </a:r>
          </a:p>
          <a:p>
            <a:pPr marL="0" indent="0">
              <a:buNone/>
              <a:defRPr/>
            </a:pPr>
            <a:r>
              <a:rPr lang="en-IN" sz="1800" dirty="0"/>
              <a:t>Gross profit, $50,000</a:t>
            </a:r>
          </a:p>
          <a:p>
            <a:pPr marL="0" indent="0">
              <a:buNone/>
              <a:defRPr/>
            </a:pPr>
            <a:r>
              <a:rPr lang="en-IN" sz="1800" dirty="0"/>
              <a:t>Less operating expenses, $40,000</a:t>
            </a:r>
          </a:p>
          <a:p>
            <a:pPr marL="0" indent="0">
              <a:buNone/>
              <a:defRPr/>
            </a:pPr>
            <a:r>
              <a:rPr lang="en-IN" sz="1800" dirty="0"/>
              <a:t>Operating income, $</a:t>
            </a:r>
            <a:r>
              <a:rPr lang="en-IN" sz="1800" dirty="0" smtClean="0"/>
              <a:t>10,000</a:t>
            </a:r>
            <a:endParaRPr lang="en-IN" sz="1800" dirty="0"/>
          </a:p>
          <a:p>
            <a:pPr marL="0" indent="0">
              <a:buNone/>
              <a:defRPr/>
            </a:pPr>
            <a:r>
              <a:rPr lang="en-IN" sz="1800" dirty="0"/>
              <a:t>Contribution format (expenses classified by </a:t>
            </a:r>
            <a:r>
              <a:rPr lang="en-IN" sz="1800" dirty="0" err="1"/>
              <a:t>behavior</a:t>
            </a:r>
            <a:r>
              <a:rPr lang="en-IN" sz="1800" dirty="0"/>
              <a:t>) is used primarily by management and appears as follows:</a:t>
            </a:r>
          </a:p>
          <a:p>
            <a:pPr marL="0" indent="0">
              <a:buNone/>
              <a:defRPr/>
            </a:pPr>
            <a:r>
              <a:rPr lang="en-IN" sz="1800" dirty="0"/>
              <a:t>Revenues, $100,000</a:t>
            </a:r>
          </a:p>
          <a:p>
            <a:pPr marL="0" indent="0">
              <a:buNone/>
              <a:defRPr/>
            </a:pPr>
            <a:r>
              <a:rPr lang="en-IN" sz="1800" dirty="0"/>
              <a:t>Less variable expenses, $60,000</a:t>
            </a:r>
          </a:p>
          <a:p>
            <a:pPr marL="0" indent="0">
              <a:buNone/>
              <a:defRPr/>
            </a:pPr>
            <a:r>
              <a:rPr lang="en-IN" sz="1800" dirty="0"/>
              <a:t>Contribution margin, $40,000</a:t>
            </a:r>
          </a:p>
          <a:p>
            <a:pPr marL="0" indent="0">
              <a:buNone/>
              <a:defRPr/>
            </a:pPr>
            <a:r>
              <a:rPr lang="en-IN" sz="1800" dirty="0"/>
              <a:t>Less fixed expenses, $30,000</a:t>
            </a:r>
          </a:p>
          <a:p>
            <a:pPr marL="0" indent="0">
              <a:buNone/>
              <a:defRPr/>
            </a:pPr>
            <a:r>
              <a:rPr lang="en-IN" sz="1800" dirty="0"/>
              <a:t>Operating income, $10,000</a:t>
            </a: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1177172333"/>
      </p:ext>
    </p:extLst>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73304"/>
            <a:ext cx="8229600" cy="1122096"/>
          </a:xfrm>
        </p:spPr>
        <p:txBody>
          <a:bodyPr/>
          <a:lstStyle/>
          <a:p>
            <a:r>
              <a:rPr lang="en-US" altLang="en-US" sz="4000" dirty="0"/>
              <a:t>Contribution Margin Model </a:t>
            </a:r>
            <a:r>
              <a:rPr lang="en-US" altLang="en-US" sz="1000" b="0" dirty="0"/>
              <a:t>1</a:t>
            </a:r>
            <a:r>
              <a:rPr lang="en-US" altLang="en-US" sz="4000" dirty="0" smtClean="0"/>
              <a:t> </a:t>
            </a:r>
            <a:r>
              <a:rPr lang="en-US" altLang="en-US" sz="4000" dirty="0"/>
              <a:t>- </a:t>
            </a:r>
            <a:r>
              <a:rPr lang="en-US" sz="4000" dirty="0"/>
              <a:t>Text </a:t>
            </a:r>
            <a:r>
              <a:rPr lang="en-US" sz="4000" dirty="0" smtClean="0"/>
              <a:t>Alternative </a:t>
            </a:r>
            <a:r>
              <a:rPr lang="en-US" sz="1000" b="0" dirty="0" smtClean="0"/>
              <a:t>1</a:t>
            </a:r>
            <a:endParaRPr lang="en-US" altLang="en-US" sz="1000" b="0" dirty="0"/>
          </a:p>
        </p:txBody>
      </p:sp>
      <p:sp>
        <p:nvSpPr>
          <p:cNvPr id="2" name="Content Placeholder 1"/>
          <p:cNvSpPr>
            <a:spLocks noGrp="1"/>
          </p:cNvSpPr>
          <p:nvPr>
            <p:ph idx="1"/>
          </p:nvPr>
        </p:nvSpPr>
        <p:spPr>
          <a:xfrm>
            <a:off x="457200" y="1371600"/>
            <a:ext cx="8382000" cy="2667000"/>
          </a:xfrm>
        </p:spPr>
        <p:txBody>
          <a:bodyPr/>
          <a:lstStyle/>
          <a:p>
            <a:pPr marL="0" indent="0">
              <a:spcBef>
                <a:spcPts val="600"/>
              </a:spcBef>
              <a:spcAft>
                <a:spcPts val="1200"/>
              </a:spcAft>
              <a:buNone/>
              <a:defRPr/>
            </a:pPr>
            <a:r>
              <a:rPr lang="en-IN" sz="1800" dirty="0" smtClean="0"/>
              <a:t>Selling </a:t>
            </a:r>
            <a:r>
              <a:rPr lang="en-IN" sz="1800" dirty="0"/>
              <a:t>price per case, $</a:t>
            </a:r>
            <a:r>
              <a:rPr lang="en-IN" sz="1800" dirty="0" smtClean="0"/>
              <a:t>15.</a:t>
            </a:r>
            <a:endParaRPr lang="en-IN" sz="1800" dirty="0"/>
          </a:p>
          <a:p>
            <a:pPr marL="0" indent="0">
              <a:spcBef>
                <a:spcPts val="600"/>
              </a:spcBef>
              <a:spcAft>
                <a:spcPts val="1200"/>
              </a:spcAft>
              <a:buNone/>
              <a:defRPr/>
            </a:pPr>
            <a:r>
              <a:rPr lang="en-IN" sz="1800" dirty="0"/>
              <a:t>Variable expenses per case, $</a:t>
            </a:r>
            <a:r>
              <a:rPr lang="en-IN" sz="1800" dirty="0" smtClean="0"/>
              <a:t>9.</a:t>
            </a:r>
            <a:endParaRPr lang="en-IN" sz="1800" dirty="0"/>
          </a:p>
          <a:p>
            <a:pPr marL="0" indent="0">
              <a:spcBef>
                <a:spcPts val="600"/>
              </a:spcBef>
              <a:spcAft>
                <a:spcPts val="1200"/>
              </a:spcAft>
              <a:buNone/>
              <a:defRPr/>
            </a:pPr>
            <a:r>
              <a:rPr lang="en-IN" sz="1800" dirty="0"/>
              <a:t>Fixed expenses associated with the product for the relevant period, $</a:t>
            </a:r>
            <a:r>
              <a:rPr lang="en-IN" sz="1800" dirty="0" smtClean="0"/>
              <a:t>40,000.</a:t>
            </a:r>
            <a:endParaRPr lang="en-IN" sz="1800" dirty="0"/>
          </a:p>
          <a:p>
            <a:pPr marL="0" indent="0">
              <a:spcBef>
                <a:spcPts val="600"/>
              </a:spcBef>
              <a:spcAft>
                <a:spcPts val="1200"/>
              </a:spcAft>
              <a:buNone/>
              <a:defRPr/>
            </a:pPr>
            <a:r>
              <a:rPr lang="en-IN" sz="1800" dirty="0"/>
              <a:t>Sales volume in cases, 8,000 cases.</a:t>
            </a: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IN" sz="900" dirty="0">
                <a:hlinkClick r:id="rId3" action="ppaction://hlinksldjump"/>
              </a:rPr>
              <a:t>Advance to rest of text alternative.</a:t>
            </a:r>
            <a:endParaRPr lang="en-IN" sz="900" dirty="0"/>
          </a:p>
        </p:txBody>
      </p:sp>
    </p:spTree>
    <p:extLst>
      <p:ext uri="{BB962C8B-B14F-4D97-AF65-F5344CB8AC3E}">
        <p14:creationId xmlns:p14="http://schemas.microsoft.com/office/powerpoint/2010/main" val="555827051"/>
      </p:ext>
    </p:extLst>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73304"/>
            <a:ext cx="8229600" cy="1122096"/>
          </a:xfrm>
        </p:spPr>
        <p:txBody>
          <a:bodyPr/>
          <a:lstStyle/>
          <a:p>
            <a:r>
              <a:rPr lang="en-US" altLang="en-US" sz="4000" dirty="0"/>
              <a:t>Contribution Margin Model </a:t>
            </a:r>
            <a:r>
              <a:rPr lang="en-US" altLang="en-US" sz="1000" b="0" dirty="0"/>
              <a:t>1</a:t>
            </a:r>
            <a:r>
              <a:rPr lang="en-US" altLang="en-US" sz="4000" dirty="0" smtClean="0"/>
              <a:t> </a:t>
            </a:r>
            <a:r>
              <a:rPr lang="en-US" altLang="en-US" sz="4000" dirty="0"/>
              <a:t>- </a:t>
            </a:r>
            <a:r>
              <a:rPr lang="en-US" sz="4000" dirty="0"/>
              <a:t>Text </a:t>
            </a:r>
            <a:r>
              <a:rPr lang="en-US" sz="4000" dirty="0" smtClean="0"/>
              <a:t>Alternative </a:t>
            </a:r>
            <a:r>
              <a:rPr lang="en-US" sz="1000" b="0" dirty="0" smtClean="0"/>
              <a:t>2</a:t>
            </a:r>
            <a:endParaRPr lang="en-US" altLang="en-US" sz="1000" b="0" dirty="0"/>
          </a:p>
        </p:txBody>
      </p:sp>
      <p:sp>
        <p:nvSpPr>
          <p:cNvPr id="2" name="Content Placeholder 1"/>
          <p:cNvSpPr>
            <a:spLocks noGrp="1"/>
          </p:cNvSpPr>
          <p:nvPr>
            <p:ph idx="1"/>
          </p:nvPr>
        </p:nvSpPr>
        <p:spPr>
          <a:xfrm>
            <a:off x="457200" y="1371600"/>
            <a:ext cx="8382000" cy="3429000"/>
          </a:xfrm>
        </p:spPr>
        <p:txBody>
          <a:bodyPr/>
          <a:lstStyle/>
          <a:p>
            <a:pPr marL="0" indent="0">
              <a:spcBef>
                <a:spcPts val="600"/>
              </a:spcBef>
              <a:spcAft>
                <a:spcPts val="1200"/>
              </a:spcAft>
              <a:buNone/>
              <a:defRPr/>
            </a:pPr>
            <a:r>
              <a:rPr lang="en-IN" sz="1800" dirty="0" smtClean="0"/>
              <a:t>Column </a:t>
            </a:r>
            <a:r>
              <a:rPr lang="en-IN" sz="1800" dirty="0"/>
              <a:t>heads are Per Unit times Volume equals Total, Percentage.</a:t>
            </a:r>
          </a:p>
          <a:p>
            <a:pPr marL="0" indent="0">
              <a:spcBef>
                <a:spcPts val="600"/>
              </a:spcBef>
              <a:spcAft>
                <a:spcPts val="1200"/>
              </a:spcAft>
              <a:buNone/>
              <a:defRPr/>
            </a:pPr>
            <a:r>
              <a:rPr lang="en-IN" sz="1800" dirty="0"/>
              <a:t>Data rows read as follows:</a:t>
            </a:r>
          </a:p>
          <a:p>
            <a:pPr marL="0" indent="0">
              <a:spcBef>
                <a:spcPts val="600"/>
              </a:spcBef>
              <a:spcAft>
                <a:spcPts val="1200"/>
              </a:spcAft>
              <a:buNone/>
              <a:defRPr/>
            </a:pPr>
            <a:r>
              <a:rPr lang="en-IN" sz="1800" dirty="0"/>
              <a:t>Revenue, $15 per </a:t>
            </a:r>
            <a:r>
              <a:rPr lang="en-IN" sz="1800" dirty="0" smtClean="0"/>
              <a:t>unit.</a:t>
            </a:r>
            <a:endParaRPr lang="en-IN" sz="1800" dirty="0"/>
          </a:p>
          <a:p>
            <a:pPr marL="0" indent="0">
              <a:spcBef>
                <a:spcPts val="600"/>
              </a:spcBef>
              <a:spcAft>
                <a:spcPts val="1200"/>
              </a:spcAft>
              <a:buNone/>
              <a:defRPr/>
            </a:pPr>
            <a:r>
              <a:rPr lang="en-IN" sz="1800" dirty="0"/>
              <a:t>Variable expenses, $9 per </a:t>
            </a:r>
            <a:r>
              <a:rPr lang="en-IN" sz="1800" dirty="0" smtClean="0"/>
              <a:t>unit.</a:t>
            </a:r>
            <a:endParaRPr lang="en-IN" sz="1800" dirty="0"/>
          </a:p>
          <a:p>
            <a:pPr marL="0" indent="0">
              <a:spcBef>
                <a:spcPts val="600"/>
              </a:spcBef>
              <a:spcAft>
                <a:spcPts val="1200"/>
              </a:spcAft>
              <a:buNone/>
              <a:defRPr/>
            </a:pPr>
            <a:r>
              <a:rPr lang="en-IN" sz="1800" dirty="0"/>
              <a:t>Contribution margin, $6 per unit, times 8,000 volume equals $48,000 total, or 40%.</a:t>
            </a:r>
          </a:p>
          <a:p>
            <a:pPr marL="0" indent="0">
              <a:spcBef>
                <a:spcPts val="600"/>
              </a:spcBef>
              <a:spcAft>
                <a:spcPts val="1200"/>
              </a:spcAft>
              <a:buNone/>
              <a:defRPr/>
            </a:pPr>
            <a:r>
              <a:rPr lang="en-IN" sz="1800" dirty="0"/>
              <a:t>Fixed expenses are $40,000 total.</a:t>
            </a:r>
          </a:p>
          <a:p>
            <a:pPr marL="0" indent="0">
              <a:spcBef>
                <a:spcPts val="600"/>
              </a:spcBef>
              <a:spcAft>
                <a:spcPts val="1200"/>
              </a:spcAft>
              <a:buNone/>
              <a:defRPr/>
            </a:pPr>
            <a:r>
              <a:rPr lang="en-IN" sz="1800" dirty="0"/>
              <a:t>Operating income is $8,000 total.</a:t>
            </a: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2240022223"/>
      </p:ext>
    </p:extLst>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73304"/>
            <a:ext cx="8229600" cy="1122096"/>
          </a:xfrm>
        </p:spPr>
        <p:txBody>
          <a:bodyPr/>
          <a:lstStyle/>
          <a:p>
            <a:r>
              <a:rPr lang="en-US" altLang="en-US" sz="4000" dirty="0"/>
              <a:t>Contribution Margin Model </a:t>
            </a:r>
            <a:r>
              <a:rPr lang="en-US" altLang="en-US" sz="1000" b="0" dirty="0" smtClean="0"/>
              <a:t>2</a:t>
            </a:r>
            <a:r>
              <a:rPr lang="en-US" altLang="en-US" sz="4000" dirty="0" smtClean="0"/>
              <a:t> </a:t>
            </a:r>
            <a:r>
              <a:rPr lang="en-US" altLang="en-US" sz="4000" dirty="0"/>
              <a:t>- </a:t>
            </a:r>
            <a:r>
              <a:rPr lang="en-US" sz="4000" dirty="0"/>
              <a:t>Text </a:t>
            </a:r>
            <a:r>
              <a:rPr lang="en-US" sz="4000" dirty="0" smtClean="0"/>
              <a:t>Alternative</a:t>
            </a:r>
            <a:endParaRPr lang="en-US" altLang="en-US" sz="1000" b="0" dirty="0"/>
          </a:p>
        </p:txBody>
      </p:sp>
      <p:sp>
        <p:nvSpPr>
          <p:cNvPr id="2" name="Content Placeholder 1"/>
          <p:cNvSpPr>
            <a:spLocks noGrp="1"/>
          </p:cNvSpPr>
          <p:nvPr>
            <p:ph idx="1"/>
          </p:nvPr>
        </p:nvSpPr>
        <p:spPr>
          <a:xfrm>
            <a:off x="457200" y="1371600"/>
            <a:ext cx="8382000" cy="3429000"/>
          </a:xfrm>
        </p:spPr>
        <p:txBody>
          <a:bodyPr/>
          <a:lstStyle/>
          <a:p>
            <a:pPr marL="0" indent="0">
              <a:spcBef>
                <a:spcPts val="600"/>
              </a:spcBef>
              <a:spcAft>
                <a:spcPts val="1200"/>
              </a:spcAft>
              <a:buNone/>
              <a:defRPr/>
            </a:pPr>
            <a:r>
              <a:rPr lang="en-IN" sz="1800" dirty="0" smtClean="0"/>
              <a:t>Column </a:t>
            </a:r>
            <a:r>
              <a:rPr lang="en-IN" sz="1800" dirty="0"/>
              <a:t>heads are Per Unit times Volume equals Total, Percentage.</a:t>
            </a:r>
          </a:p>
          <a:p>
            <a:pPr marL="0" indent="0">
              <a:spcBef>
                <a:spcPts val="600"/>
              </a:spcBef>
              <a:spcAft>
                <a:spcPts val="1200"/>
              </a:spcAft>
              <a:buNone/>
              <a:defRPr/>
            </a:pPr>
            <a:r>
              <a:rPr lang="en-IN" sz="1800" dirty="0"/>
              <a:t>Data rows read as follows:</a:t>
            </a:r>
          </a:p>
          <a:p>
            <a:pPr marL="0" indent="0">
              <a:spcBef>
                <a:spcPts val="600"/>
              </a:spcBef>
              <a:spcAft>
                <a:spcPts val="1200"/>
              </a:spcAft>
              <a:buNone/>
              <a:defRPr/>
            </a:pPr>
            <a:r>
              <a:rPr lang="en-IN" sz="1800" dirty="0"/>
              <a:t>Revenue, $12 per </a:t>
            </a:r>
            <a:r>
              <a:rPr lang="en-IN" sz="1800" dirty="0" smtClean="0"/>
              <a:t>unit.</a:t>
            </a:r>
            <a:endParaRPr lang="en-IN" sz="1800" dirty="0"/>
          </a:p>
          <a:p>
            <a:pPr marL="0" indent="0">
              <a:spcBef>
                <a:spcPts val="600"/>
              </a:spcBef>
              <a:spcAft>
                <a:spcPts val="1200"/>
              </a:spcAft>
              <a:buNone/>
              <a:defRPr/>
            </a:pPr>
            <a:r>
              <a:rPr lang="en-IN" sz="1800" dirty="0"/>
              <a:t>Variable expenses, $9 per </a:t>
            </a:r>
            <a:r>
              <a:rPr lang="en-IN" sz="1800" dirty="0" smtClean="0"/>
              <a:t>unit.</a:t>
            </a:r>
            <a:endParaRPr lang="en-IN" sz="1800" dirty="0"/>
          </a:p>
          <a:p>
            <a:pPr marL="0" indent="0">
              <a:spcBef>
                <a:spcPts val="600"/>
              </a:spcBef>
              <a:spcAft>
                <a:spcPts val="1200"/>
              </a:spcAft>
              <a:buNone/>
              <a:defRPr/>
            </a:pPr>
            <a:r>
              <a:rPr lang="en-IN" sz="1800" dirty="0"/>
              <a:t>Contribution margin, $3 per unit, times 13,000 volume equals $39,000 total, or 25%.</a:t>
            </a:r>
          </a:p>
          <a:p>
            <a:pPr marL="0" indent="0">
              <a:spcBef>
                <a:spcPts val="600"/>
              </a:spcBef>
              <a:spcAft>
                <a:spcPts val="1200"/>
              </a:spcAft>
              <a:buNone/>
              <a:defRPr/>
            </a:pPr>
            <a:r>
              <a:rPr lang="en-IN" sz="1800" dirty="0"/>
              <a:t>Fixed expenses are $40,000 total.</a:t>
            </a:r>
          </a:p>
          <a:p>
            <a:pPr marL="0" indent="0">
              <a:spcBef>
                <a:spcPts val="600"/>
              </a:spcBef>
              <a:spcAft>
                <a:spcPts val="1200"/>
              </a:spcAft>
              <a:buNone/>
              <a:defRPr/>
            </a:pPr>
            <a:r>
              <a:rPr lang="en-IN" sz="1800" dirty="0"/>
              <a:t>Operating income is $(1,000) total.</a:t>
            </a: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3699500678"/>
      </p:ext>
    </p:extLst>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73304"/>
            <a:ext cx="8229600" cy="1122096"/>
          </a:xfrm>
        </p:spPr>
        <p:txBody>
          <a:bodyPr/>
          <a:lstStyle/>
          <a:p>
            <a:r>
              <a:rPr lang="en-US" sz="4000" dirty="0"/>
              <a:t>Breakeven Point </a:t>
            </a:r>
            <a:r>
              <a:rPr lang="en-US" sz="900" b="0" dirty="0"/>
              <a:t>2</a:t>
            </a:r>
            <a:r>
              <a:rPr lang="en-US" altLang="en-US" sz="4000" dirty="0" smtClean="0"/>
              <a:t> </a:t>
            </a:r>
            <a:r>
              <a:rPr lang="en-US" altLang="en-US" sz="4000" dirty="0"/>
              <a:t>- </a:t>
            </a:r>
            <a:r>
              <a:rPr lang="en-US" sz="4000" dirty="0"/>
              <a:t>Text </a:t>
            </a:r>
            <a:r>
              <a:rPr lang="en-US" sz="4000" dirty="0" smtClean="0"/>
              <a:t>Alternative</a:t>
            </a:r>
            <a:endParaRPr lang="en-US" altLang="en-US" sz="1000" b="0" dirty="0"/>
          </a:p>
        </p:txBody>
      </p:sp>
      <p:sp>
        <p:nvSpPr>
          <p:cNvPr id="2" name="Content Placeholder 1"/>
          <p:cNvSpPr>
            <a:spLocks noGrp="1"/>
          </p:cNvSpPr>
          <p:nvPr>
            <p:ph idx="1"/>
          </p:nvPr>
        </p:nvSpPr>
        <p:spPr>
          <a:xfrm>
            <a:off x="457200" y="1371600"/>
            <a:ext cx="8382000" cy="4572000"/>
          </a:xfrm>
        </p:spPr>
        <p:txBody>
          <a:bodyPr/>
          <a:lstStyle/>
          <a:p>
            <a:pPr marL="0" indent="0">
              <a:lnSpc>
                <a:spcPct val="90000"/>
              </a:lnSpc>
              <a:spcBef>
                <a:spcPts val="600"/>
              </a:spcBef>
              <a:spcAft>
                <a:spcPts val="900"/>
              </a:spcAft>
              <a:buNone/>
              <a:defRPr/>
            </a:pPr>
            <a:r>
              <a:rPr lang="en-IN" sz="1800" dirty="0" smtClean="0"/>
              <a:t>The table </a:t>
            </a:r>
            <a:r>
              <a:rPr lang="en-IN" sz="1800" dirty="0"/>
              <a:t>has column heads of Per Unit times Volume equals Total, Percentage.</a:t>
            </a:r>
          </a:p>
          <a:p>
            <a:pPr marL="0" indent="0">
              <a:spcBef>
                <a:spcPts val="600"/>
              </a:spcBef>
              <a:spcAft>
                <a:spcPts val="300"/>
              </a:spcAft>
              <a:buNone/>
              <a:defRPr/>
            </a:pPr>
            <a:r>
              <a:rPr lang="en-IN" sz="1800" dirty="0"/>
              <a:t>Data rows read as follows:</a:t>
            </a:r>
          </a:p>
          <a:p>
            <a:pPr marL="0" indent="0">
              <a:spcBef>
                <a:spcPts val="600"/>
              </a:spcBef>
              <a:spcAft>
                <a:spcPts val="300"/>
              </a:spcAft>
              <a:buNone/>
              <a:defRPr/>
            </a:pPr>
            <a:r>
              <a:rPr lang="en-IN" sz="1800" dirty="0"/>
              <a:t>Revenue, $12 per </a:t>
            </a:r>
            <a:r>
              <a:rPr lang="en-IN" sz="1800" dirty="0" smtClean="0"/>
              <a:t>unit.</a:t>
            </a:r>
            <a:endParaRPr lang="en-IN" sz="1800" dirty="0"/>
          </a:p>
          <a:p>
            <a:pPr marL="0" indent="0">
              <a:spcBef>
                <a:spcPts val="600"/>
              </a:spcBef>
              <a:spcAft>
                <a:spcPts val="300"/>
              </a:spcAft>
              <a:buNone/>
              <a:defRPr/>
            </a:pPr>
            <a:r>
              <a:rPr lang="en-IN" sz="1800" dirty="0"/>
              <a:t>Variable expenses, $8 per </a:t>
            </a:r>
            <a:r>
              <a:rPr lang="en-IN" sz="1800" dirty="0" smtClean="0"/>
              <a:t>unit.</a:t>
            </a:r>
            <a:endParaRPr lang="en-IN" sz="1800" dirty="0"/>
          </a:p>
          <a:p>
            <a:pPr marL="0" indent="0">
              <a:spcBef>
                <a:spcPts val="600"/>
              </a:spcBef>
              <a:spcAft>
                <a:spcPts val="300"/>
              </a:spcAft>
              <a:buNone/>
              <a:defRPr/>
            </a:pPr>
            <a:r>
              <a:rPr lang="en-IN" sz="1800" dirty="0"/>
              <a:t>Contribution margin, $4 per unit, times ? volume equals ? total, or 33.3%.</a:t>
            </a:r>
          </a:p>
          <a:p>
            <a:pPr marL="0" indent="0">
              <a:spcBef>
                <a:spcPts val="600"/>
              </a:spcBef>
              <a:spcAft>
                <a:spcPts val="300"/>
              </a:spcAft>
              <a:buNone/>
              <a:defRPr/>
            </a:pPr>
            <a:r>
              <a:rPr lang="en-IN" sz="1800" dirty="0"/>
              <a:t>Fixed expenses are $45,000 total.</a:t>
            </a:r>
          </a:p>
          <a:p>
            <a:pPr marL="0" indent="0">
              <a:spcBef>
                <a:spcPts val="600"/>
              </a:spcBef>
              <a:spcAft>
                <a:spcPts val="300"/>
              </a:spcAft>
              <a:buNone/>
              <a:defRPr/>
            </a:pPr>
            <a:r>
              <a:rPr lang="en-IN" sz="1800" dirty="0"/>
              <a:t>Operating income is $0 total.</a:t>
            </a: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2345778119"/>
      </p:ext>
    </p:extLst>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77332"/>
            <a:ext cx="8229600" cy="1020087"/>
          </a:xfrm>
        </p:spPr>
        <p:txBody>
          <a:bodyPr/>
          <a:lstStyle/>
          <a:p>
            <a:r>
              <a:rPr lang="en-US" altLang="en-US" sz="4000" dirty="0"/>
              <a:t>Breakeven Graph - </a:t>
            </a:r>
            <a:r>
              <a:rPr lang="en-US" sz="4000" dirty="0"/>
              <a:t>Text Alternative</a:t>
            </a:r>
            <a:endParaRPr lang="en-US" altLang="en-US" sz="4000" dirty="0"/>
          </a:p>
        </p:txBody>
      </p:sp>
      <p:sp>
        <p:nvSpPr>
          <p:cNvPr id="2" name="Content Placeholder 1"/>
          <p:cNvSpPr>
            <a:spLocks noGrp="1"/>
          </p:cNvSpPr>
          <p:nvPr>
            <p:ph idx="1"/>
          </p:nvPr>
        </p:nvSpPr>
        <p:spPr>
          <a:xfrm>
            <a:off x="609600" y="1371600"/>
            <a:ext cx="8229600" cy="4648200"/>
          </a:xfrm>
        </p:spPr>
        <p:txBody>
          <a:bodyPr/>
          <a:lstStyle/>
          <a:p>
            <a:pPr marL="0" indent="0">
              <a:buNone/>
              <a:defRPr/>
            </a:pPr>
            <a:r>
              <a:rPr lang="en-US" sz="2000" dirty="0">
                <a:cs typeface="Arial" pitchFamily="34" charset="0"/>
              </a:rPr>
              <a:t>This graph shows dollars in thousands on the y-axis and sales volume in thousands of units on the x-axis. Beginning at the zero point on both axes, the total revenue line extends upward and to the right at approximately a 45-degree angle. A second line, Total expenses, starts at approximately $45,000 on the y-axis and zero units on the x-axis (above the start of the total revenue line). A line parallel to the x-axis extends rightward from $45,000, indicating that the expense line started at the fixed expense level. Above this parallel line is a second line parallel to the x-axis that starts at the y-axis breakeven dollar amount of $135,000, and this area is the Variable expenses. The difference between the Total revenues line and the Total expenses line results in a Loss, because the Total expense line is on top of (or greater than) the Total revenues line until the two lines intersect at the Breakeven point (approximately $135,000 and 11,250 units). After the lines intersect, the Total revenues line is on top, and the area of difference between the Total revenues and Total Expense lines results in a Profit.</a:t>
            </a: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2295099401"/>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93624"/>
            <a:ext cx="8229600" cy="1244702"/>
          </a:xfrm>
        </p:spPr>
        <p:txBody>
          <a:bodyPr/>
          <a:lstStyle/>
          <a:p>
            <a:r>
              <a:rPr lang="en-US" dirty="0"/>
              <a:t>Managerial Accounting versus Financial Accounting </a:t>
            </a:r>
            <a:r>
              <a:rPr lang="en-US" sz="1000" dirty="0"/>
              <a:t>2</a:t>
            </a:r>
            <a:endParaRPr lang="en-US" dirty="0"/>
          </a:p>
        </p:txBody>
      </p:sp>
      <p:graphicFrame>
        <p:nvGraphicFramePr>
          <p:cNvPr id="10" name="Content Placeholder 9"/>
          <p:cNvGraphicFramePr>
            <a:graphicFrameLocks noGrp="1"/>
          </p:cNvGraphicFramePr>
          <p:nvPr>
            <p:ph idx="13"/>
            <p:extLst>
              <p:ext uri="{D42A27DB-BD31-4B8C-83A1-F6EECF244321}">
                <p14:modId xmlns:p14="http://schemas.microsoft.com/office/powerpoint/2010/main" val="3642191695"/>
              </p:ext>
            </p:extLst>
          </p:nvPr>
        </p:nvGraphicFramePr>
        <p:xfrm>
          <a:off x="533400" y="1600200"/>
          <a:ext cx="8382000" cy="4236720"/>
        </p:xfrm>
        <a:graphic>
          <a:graphicData uri="http://schemas.openxmlformats.org/drawingml/2006/table">
            <a:tbl>
              <a:tblPr firstRow="1" bandRow="1">
                <a:tableStyleId>{5C22544A-7EE6-4342-B048-85BDC9FD1C3A}</a:tableStyleId>
              </a:tblPr>
              <a:tblGrid>
                <a:gridCol w="1812324">
                  <a:extLst>
                    <a:ext uri="{9D8B030D-6E8A-4147-A177-3AD203B41FA5}">
                      <a16:colId xmlns:a16="http://schemas.microsoft.com/office/drawing/2014/main" val="20000"/>
                    </a:ext>
                  </a:extLst>
                </a:gridCol>
                <a:gridCol w="3624649">
                  <a:extLst>
                    <a:ext uri="{9D8B030D-6E8A-4147-A177-3AD203B41FA5}">
                      <a16:colId xmlns:a16="http://schemas.microsoft.com/office/drawing/2014/main" val="20001"/>
                    </a:ext>
                  </a:extLst>
                </a:gridCol>
                <a:gridCol w="2945027">
                  <a:extLst>
                    <a:ext uri="{9D8B030D-6E8A-4147-A177-3AD203B41FA5}">
                      <a16:colId xmlns:a16="http://schemas.microsoft.com/office/drawing/2014/main" val="20002"/>
                    </a:ext>
                  </a:extLst>
                </a:gridCol>
              </a:tblGrid>
              <a:tr h="370840">
                <a:tc>
                  <a:txBody>
                    <a:bodyPr/>
                    <a:lstStyle/>
                    <a:p>
                      <a:pPr algn="ctr"/>
                      <a:r>
                        <a:rPr lang="en-US" sz="1400" b="1" dirty="0">
                          <a:solidFill>
                            <a:schemeClr val="tx1"/>
                          </a:solidFill>
                        </a:rPr>
                        <a:t>Characteristic</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b="1" dirty="0">
                          <a:solidFill>
                            <a:schemeClr val="tx1"/>
                          </a:solidFill>
                        </a:rPr>
                        <a:t>Managerial Accounting</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400" b="1" dirty="0">
                          <a:solidFill>
                            <a:schemeClr val="tx1"/>
                          </a:solidFill>
                        </a:rPr>
                        <a:t>Financial Accounting</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391160">
                <a:tc>
                  <a:txBody>
                    <a:bodyPr/>
                    <a:lstStyle/>
                    <a:p>
                      <a:pPr algn="l"/>
                      <a:r>
                        <a:rPr lang="en-US" sz="1400" b="0" dirty="0">
                          <a:solidFill>
                            <a:schemeClr val="tx1"/>
                          </a:solidFill>
                        </a:rPr>
                        <a:t> Service perspective</a:t>
                      </a:r>
                    </a:p>
                  </a:txBody>
                  <a:tcPr>
                    <a:lnT w="12700" cap="flat" cmpd="sng" algn="ctr">
                      <a:solidFill>
                        <a:schemeClr val="tx1"/>
                      </a:solidFill>
                      <a:prstDash val="solid"/>
                      <a:round/>
                      <a:headEnd type="none" w="med" len="med"/>
                      <a:tailEnd type="none" w="med" len="med"/>
                    </a:lnT>
                    <a:solidFill>
                      <a:schemeClr val="bg1"/>
                    </a:solidFill>
                  </a:tcPr>
                </a:tc>
                <a:tc>
                  <a:txBody>
                    <a:bodyPr/>
                    <a:lstStyle/>
                    <a:p>
                      <a:pPr algn="l"/>
                      <a:r>
                        <a:rPr lang="en-US" sz="1400" b="0" dirty="0">
                          <a:solidFill>
                            <a:schemeClr val="tx1"/>
                          </a:solidFill>
                        </a:rPr>
                        <a:t>Internal to managers.</a:t>
                      </a:r>
                    </a:p>
                  </a:txBody>
                  <a:tcPr>
                    <a:lnT w="12700" cap="flat" cmpd="sng" algn="ctr">
                      <a:solidFill>
                        <a:schemeClr val="tx1"/>
                      </a:solidFill>
                      <a:prstDash val="solid"/>
                      <a:round/>
                      <a:headEnd type="none" w="med" len="med"/>
                      <a:tailEnd type="none" w="med" len="med"/>
                    </a:lnT>
                    <a:solidFill>
                      <a:schemeClr val="bg1"/>
                    </a:solidFill>
                  </a:tcPr>
                </a:tc>
                <a:tc>
                  <a:txBody>
                    <a:bodyPr/>
                    <a:lstStyle/>
                    <a:p>
                      <a:pPr algn="l"/>
                      <a:r>
                        <a:rPr lang="en-US" sz="1400" b="0" dirty="0">
                          <a:solidFill>
                            <a:schemeClr val="tx1"/>
                          </a:solidFill>
                        </a:rPr>
                        <a:t> External to investors and creditors.</a:t>
                      </a:r>
                    </a:p>
                  </a:txBody>
                  <a:tcP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10001"/>
                  </a:ext>
                </a:extLst>
              </a:tr>
              <a:tr h="533400">
                <a:tc>
                  <a:txBody>
                    <a:bodyPr/>
                    <a:lstStyle/>
                    <a:p>
                      <a:pPr algn="l"/>
                      <a:r>
                        <a:rPr lang="en-US" sz="1400" b="0" dirty="0">
                          <a:solidFill>
                            <a:schemeClr val="tx1"/>
                          </a:solidFill>
                        </a:rPr>
                        <a:t>Time frame </a:t>
                      </a:r>
                    </a:p>
                  </a:txBody>
                  <a:tcPr>
                    <a:solidFill>
                      <a:schemeClr val="bg1"/>
                    </a:solidFill>
                  </a:tcPr>
                </a:tc>
                <a:tc>
                  <a:txBody>
                    <a:bodyPr/>
                    <a:lstStyle/>
                    <a:p>
                      <a:pPr algn="l"/>
                      <a:r>
                        <a:rPr lang="en-US" sz="1400" b="0" dirty="0">
                          <a:solidFill>
                            <a:schemeClr val="tx1"/>
                          </a:solidFill>
                        </a:rPr>
                        <a:t>Present and future for planning and control.</a:t>
                      </a:r>
                    </a:p>
                  </a:txBody>
                  <a:tcPr>
                    <a:solidFill>
                      <a:schemeClr val="bg1"/>
                    </a:solidFill>
                  </a:tcPr>
                </a:tc>
                <a:tc>
                  <a:txBody>
                    <a:bodyPr/>
                    <a:lstStyle/>
                    <a:p>
                      <a:pPr algn="l"/>
                      <a:r>
                        <a:rPr lang="en-US" sz="1400" b="0" dirty="0">
                          <a:solidFill>
                            <a:schemeClr val="tx1"/>
                          </a:solidFill>
                        </a:rPr>
                        <a:t>Past—financial statements are historical.</a:t>
                      </a:r>
                    </a:p>
                  </a:txBody>
                  <a:tcPr>
                    <a:solidFill>
                      <a:schemeClr val="bg1"/>
                    </a:solidFill>
                  </a:tcPr>
                </a:tc>
                <a:extLst>
                  <a:ext uri="{0D108BD9-81ED-4DB2-BD59-A6C34878D82A}">
                    <a16:rowId xmlns:a16="http://schemas.microsoft.com/office/drawing/2014/main" val="10002"/>
                  </a:ext>
                </a:extLst>
              </a:tr>
              <a:tr h="665480">
                <a:tc>
                  <a:txBody>
                    <a:bodyPr/>
                    <a:lstStyle/>
                    <a:p>
                      <a:pPr algn="l"/>
                      <a:r>
                        <a:rPr lang="en-US" sz="1400" b="0" dirty="0">
                          <a:solidFill>
                            <a:schemeClr val="tx1"/>
                          </a:solidFill>
                        </a:rPr>
                        <a:t>Breadth of concern</a:t>
                      </a:r>
                    </a:p>
                  </a:txBody>
                  <a:tcPr>
                    <a:solidFill>
                      <a:schemeClr val="bg1"/>
                    </a:solidFill>
                  </a:tcPr>
                </a:tc>
                <a:tc>
                  <a:txBody>
                    <a:bodyPr/>
                    <a:lstStyle/>
                    <a:p>
                      <a:pPr algn="l"/>
                      <a:r>
                        <a:rPr lang="en-US" sz="1400" b="0" dirty="0">
                          <a:solidFill>
                            <a:schemeClr val="tx1"/>
                          </a:solidFill>
                        </a:rPr>
                        <a:t>Micro—individual units of the organization plan and act.</a:t>
                      </a:r>
                    </a:p>
                  </a:txBody>
                  <a:tcPr>
                    <a:solidFill>
                      <a:schemeClr val="bg1"/>
                    </a:solidFill>
                  </a:tcPr>
                </a:tc>
                <a:tc>
                  <a:txBody>
                    <a:bodyPr/>
                    <a:lstStyle/>
                    <a:p>
                      <a:pPr algn="l"/>
                      <a:r>
                        <a:rPr lang="en-US" sz="1400" b="0" dirty="0">
                          <a:solidFill>
                            <a:schemeClr val="tx1"/>
                          </a:solidFill>
                        </a:rPr>
                        <a:t>Macro—financial statements are for the organization as a whole. </a:t>
                      </a:r>
                    </a:p>
                  </a:txBody>
                  <a:tcPr>
                    <a:solidFill>
                      <a:schemeClr val="bg1"/>
                    </a:solidFill>
                  </a:tcPr>
                </a:tc>
                <a:extLst>
                  <a:ext uri="{0D108BD9-81ED-4DB2-BD59-A6C34878D82A}">
                    <a16:rowId xmlns:a16="http://schemas.microsoft.com/office/drawing/2014/main" val="10003"/>
                  </a:ext>
                </a:extLst>
              </a:tr>
              <a:tr h="782320">
                <a:tc>
                  <a:txBody>
                    <a:bodyPr/>
                    <a:lstStyle/>
                    <a:p>
                      <a:pPr algn="l"/>
                      <a:r>
                        <a:rPr lang="en-US" sz="1400" b="0" dirty="0">
                          <a:solidFill>
                            <a:schemeClr val="tx1"/>
                          </a:solidFill>
                        </a:rPr>
                        <a:t>Reporting frequency and promptness</a:t>
                      </a:r>
                    </a:p>
                  </a:txBody>
                  <a:tcPr>
                    <a:solidFill>
                      <a:schemeClr val="bg1"/>
                    </a:solidFill>
                  </a:tcPr>
                </a:tc>
                <a:tc>
                  <a:txBody>
                    <a:bodyPr/>
                    <a:lstStyle/>
                    <a:p>
                      <a:pPr algn="l"/>
                      <a:r>
                        <a:rPr lang="en-US" sz="1400" b="0" dirty="0">
                          <a:solidFill>
                            <a:schemeClr val="tx1"/>
                          </a:solidFill>
                        </a:rPr>
                        <a:t>Control reports issued frequently (e.g., daily) and promptly (e.g., one day after period-end).</a:t>
                      </a:r>
                    </a:p>
                  </a:txBody>
                  <a:tcPr>
                    <a:solidFill>
                      <a:schemeClr val="bg1"/>
                    </a:solidFill>
                  </a:tcPr>
                </a:tc>
                <a:tc>
                  <a:txBody>
                    <a:bodyPr/>
                    <a:lstStyle/>
                    <a:p>
                      <a:pPr algn="l"/>
                      <a:r>
                        <a:rPr lang="en-US" sz="1400" b="0" dirty="0">
                          <a:solidFill>
                            <a:schemeClr val="tx1"/>
                          </a:solidFill>
                        </a:rPr>
                        <a:t>Most financial statements issued monthly, a week or more after month-end.</a:t>
                      </a:r>
                    </a:p>
                  </a:txBody>
                  <a:tcPr>
                    <a:solidFill>
                      <a:schemeClr val="bg1"/>
                    </a:solidFill>
                  </a:tcPr>
                </a:tc>
                <a:extLst>
                  <a:ext uri="{0D108BD9-81ED-4DB2-BD59-A6C34878D82A}">
                    <a16:rowId xmlns:a16="http://schemas.microsoft.com/office/drawing/2014/main" val="10004"/>
                  </a:ext>
                </a:extLst>
              </a:tr>
              <a:tr h="883920">
                <a:tc>
                  <a:txBody>
                    <a:bodyPr/>
                    <a:lstStyle/>
                    <a:p>
                      <a:pPr algn="l"/>
                      <a:r>
                        <a:rPr lang="en-US" sz="1400" b="0" dirty="0">
                          <a:solidFill>
                            <a:schemeClr val="tx1"/>
                          </a:solidFill>
                        </a:rPr>
                        <a:t>Degree of precision of data used</a:t>
                      </a:r>
                    </a:p>
                  </a:txBody>
                  <a:tcPr>
                    <a:solidFill>
                      <a:schemeClr val="bg1"/>
                    </a:solidFill>
                  </a:tcPr>
                </a:tc>
                <a:tc>
                  <a:txBody>
                    <a:bodyPr/>
                    <a:lstStyle/>
                    <a:p>
                      <a:pPr algn="l"/>
                      <a:r>
                        <a:rPr lang="en-US" sz="1400" b="0" dirty="0">
                          <a:solidFill>
                            <a:schemeClr val="tx1"/>
                          </a:solidFill>
                        </a:rPr>
                        <a:t>Reasonable accuracy desired, but "close counts"— relevance is often more important than reliability.</a:t>
                      </a:r>
                    </a:p>
                  </a:txBody>
                  <a:tcPr>
                    <a:solidFill>
                      <a:schemeClr val="bg1"/>
                    </a:solidFill>
                  </a:tcPr>
                </a:tc>
                <a:tc>
                  <a:txBody>
                    <a:bodyPr/>
                    <a:lstStyle/>
                    <a:p>
                      <a:pPr algn="l"/>
                      <a:r>
                        <a:rPr lang="en-US" sz="1400" b="0" dirty="0">
                          <a:solidFill>
                            <a:schemeClr val="tx1"/>
                          </a:solidFill>
                        </a:rPr>
                        <a:t>High accuracy desired, with time usually available to achieve it - reliability is of utmost importance. </a:t>
                      </a:r>
                    </a:p>
                  </a:txBody>
                  <a:tcPr>
                    <a:solidFill>
                      <a:schemeClr val="bg1"/>
                    </a:solidFill>
                  </a:tcPr>
                </a:tc>
                <a:extLst>
                  <a:ext uri="{0D108BD9-81ED-4DB2-BD59-A6C34878D82A}">
                    <a16:rowId xmlns:a16="http://schemas.microsoft.com/office/drawing/2014/main" val="10005"/>
                  </a:ext>
                </a:extLst>
              </a:tr>
              <a:tr h="609600">
                <a:tc>
                  <a:txBody>
                    <a:bodyPr/>
                    <a:lstStyle/>
                    <a:p>
                      <a:pPr algn="l"/>
                      <a:r>
                        <a:rPr lang="en-US" sz="1400" b="0" dirty="0">
                          <a:solidFill>
                            <a:schemeClr val="tx1"/>
                          </a:solidFill>
                        </a:rPr>
                        <a:t>Reporting standards</a:t>
                      </a:r>
                    </a:p>
                  </a:txBody>
                  <a:tcPr>
                    <a:solidFill>
                      <a:schemeClr val="bg1"/>
                    </a:solidFill>
                  </a:tcPr>
                </a:tc>
                <a:tc>
                  <a:txBody>
                    <a:bodyPr/>
                    <a:lstStyle/>
                    <a:p>
                      <a:pPr algn="l"/>
                      <a:r>
                        <a:rPr lang="en-US" sz="1400" b="0" dirty="0">
                          <a:solidFill>
                            <a:schemeClr val="tx1"/>
                          </a:solidFill>
                        </a:rPr>
                        <a:t>None imposed because of internal and pragmatic orientation. </a:t>
                      </a:r>
                    </a:p>
                  </a:txBody>
                  <a:tcPr>
                    <a:solidFill>
                      <a:schemeClr val="bg1"/>
                    </a:solidFill>
                  </a:tcPr>
                </a:tc>
                <a:tc>
                  <a:txBody>
                    <a:bodyPr/>
                    <a:lstStyle/>
                    <a:p>
                      <a:pPr algn="l"/>
                      <a:r>
                        <a:rPr lang="en-US" sz="1400" b="0" dirty="0">
                          <a:solidFill>
                            <a:schemeClr val="tx1"/>
                          </a:solidFill>
                        </a:rPr>
                        <a:t>Imposed by generally accepted accounting principles and the FASB. </a:t>
                      </a:r>
                    </a:p>
                  </a:txBody>
                  <a:tcPr>
                    <a:solidFill>
                      <a:schemeClr val="bg1"/>
                    </a:solidFill>
                  </a:tcPr>
                </a:tc>
                <a:extLst>
                  <a:ext uri="{0D108BD9-81ED-4DB2-BD59-A6C34878D82A}">
                    <a16:rowId xmlns:a16="http://schemas.microsoft.com/office/drawing/2014/main" val="10006"/>
                  </a:ext>
                </a:extLst>
              </a:tr>
            </a:tbl>
          </a:graphicData>
        </a:graphic>
      </p:graphicFrame>
      <p:sp>
        <p:nvSpPr>
          <p:cNvPr id="6" name="Content Placeholder 5"/>
          <p:cNvSpPr>
            <a:spLocks noGrp="1"/>
          </p:cNvSpPr>
          <p:nvPr>
            <p:ph idx="14"/>
          </p:nvPr>
        </p:nvSpPr>
        <p:spPr>
          <a:xfrm>
            <a:off x="457200" y="6297808"/>
            <a:ext cx="8229600" cy="255392"/>
          </a:xfrm>
        </p:spPr>
        <p:txBody>
          <a:bodyPr/>
          <a:lstStyle/>
          <a:p>
            <a:pPr marL="0" indent="0">
              <a:buNone/>
            </a:pPr>
            <a:r>
              <a:rPr lang="en-US" altLang="en-US" sz="1100" b="1" dirty="0"/>
              <a:t>Learning Objective 12-2: Identify the major differences between financial accounting and managerial accounting.</a:t>
            </a:r>
          </a:p>
        </p:txBody>
      </p:sp>
    </p:spTree>
    <p:extLst>
      <p:ext uri="{BB962C8B-B14F-4D97-AF65-F5344CB8AC3E}">
        <p14:creationId xmlns:p14="http://schemas.microsoft.com/office/powerpoint/2010/main" val="14597946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1245"/>
            <a:ext cx="8229600" cy="1149460"/>
          </a:xfrm>
        </p:spPr>
        <p:txBody>
          <a:bodyPr/>
          <a:lstStyle/>
          <a:p>
            <a:r>
              <a:rPr lang="en-US" altLang="en-US" sz="4000" dirty="0"/>
              <a:t>Relationship of Total Cost</a:t>
            </a:r>
            <a:br>
              <a:rPr lang="en-US" altLang="en-US" sz="4000" dirty="0"/>
            </a:br>
            <a:r>
              <a:rPr lang="en-US" altLang="en-US" sz="4000" dirty="0"/>
              <a:t>to Volume of Activity</a:t>
            </a:r>
            <a:endParaRPr lang="en-US" sz="4000" dirty="0"/>
          </a:p>
        </p:txBody>
      </p:sp>
      <p:sp>
        <p:nvSpPr>
          <p:cNvPr id="3" name="Content Placeholder 2"/>
          <p:cNvSpPr>
            <a:spLocks noGrp="1"/>
          </p:cNvSpPr>
          <p:nvPr>
            <p:ph idx="1"/>
          </p:nvPr>
        </p:nvSpPr>
        <p:spPr>
          <a:xfrm>
            <a:off x="457200" y="1481137"/>
            <a:ext cx="8229600" cy="1871663"/>
          </a:xfrm>
        </p:spPr>
        <p:txBody>
          <a:bodyPr/>
          <a:lstStyle/>
          <a:p>
            <a:pPr marL="0" indent="0">
              <a:buNone/>
            </a:pPr>
            <a:r>
              <a:rPr lang="en-US" sz="2800" dirty="0"/>
              <a:t>Describes the </a:t>
            </a:r>
            <a:r>
              <a:rPr lang="en-US" sz="2800" b="1" dirty="0"/>
              <a:t>cost behavior pattern</a:t>
            </a:r>
          </a:p>
          <a:p>
            <a:pPr marL="0" indent="0" eaLnBrk="1" hangingPunct="1">
              <a:lnSpc>
                <a:spcPct val="95000"/>
              </a:lnSpc>
              <a:spcBef>
                <a:spcPct val="45000"/>
              </a:spcBef>
              <a:buClr>
                <a:schemeClr val="bg2"/>
              </a:buClr>
              <a:buNone/>
              <a:defRPr/>
            </a:pPr>
            <a:r>
              <a:rPr lang="en-US" sz="2400" dirty="0"/>
              <a:t>Total </a:t>
            </a:r>
            <a:r>
              <a:rPr lang="en-US" sz="2400" b="1" i="1" dirty="0">
                <a:solidFill>
                  <a:schemeClr val="accent1">
                    <a:lumMod val="50000"/>
                  </a:schemeClr>
                </a:solidFill>
              </a:rPr>
              <a:t>variable costs</a:t>
            </a:r>
            <a:r>
              <a:rPr lang="en-US" sz="2400" i="1" dirty="0">
                <a:solidFill>
                  <a:schemeClr val="accent1">
                    <a:lumMod val="50000"/>
                  </a:schemeClr>
                </a:solidFill>
              </a:rPr>
              <a:t> </a:t>
            </a:r>
            <a:r>
              <a:rPr lang="en-US" sz="2400" dirty="0"/>
              <a:t>change when the volume of activity changes.</a:t>
            </a:r>
          </a:p>
          <a:p>
            <a:pPr marL="0" indent="0" eaLnBrk="1" hangingPunct="1">
              <a:lnSpc>
                <a:spcPct val="95000"/>
              </a:lnSpc>
              <a:spcBef>
                <a:spcPct val="45000"/>
              </a:spcBef>
              <a:buClr>
                <a:schemeClr val="bg2"/>
              </a:buClr>
              <a:buNone/>
              <a:defRPr/>
            </a:pPr>
            <a:r>
              <a:rPr lang="en-US" sz="2400" dirty="0"/>
              <a:t>Total </a:t>
            </a:r>
            <a:r>
              <a:rPr lang="en-US" sz="2400" b="1" i="1" dirty="0">
                <a:solidFill>
                  <a:schemeClr val="accent1">
                    <a:lumMod val="50000"/>
                  </a:schemeClr>
                </a:solidFill>
              </a:rPr>
              <a:t>fixed costs</a:t>
            </a:r>
            <a:r>
              <a:rPr lang="en-US" sz="2400" i="1" dirty="0">
                <a:solidFill>
                  <a:schemeClr val="accent1">
                    <a:lumMod val="50000"/>
                  </a:schemeClr>
                </a:solidFill>
              </a:rPr>
              <a:t> </a:t>
            </a:r>
            <a:r>
              <a:rPr lang="en-US" sz="2400" dirty="0"/>
              <a:t>remain unchanged when the volume of activity changes.</a:t>
            </a:r>
          </a:p>
        </p:txBody>
      </p:sp>
      <p:sp>
        <p:nvSpPr>
          <p:cNvPr id="5" name="Content Placeholder 4"/>
          <p:cNvSpPr>
            <a:spLocks noGrp="1"/>
          </p:cNvSpPr>
          <p:nvPr>
            <p:ph idx="13"/>
          </p:nvPr>
        </p:nvSpPr>
        <p:spPr>
          <a:xfrm>
            <a:off x="457200" y="6103081"/>
            <a:ext cx="8229600" cy="373919"/>
          </a:xfrm>
        </p:spPr>
        <p:txBody>
          <a:bodyPr/>
          <a:lstStyle/>
          <a:p>
            <a:pPr marL="0" indent="0">
              <a:buNone/>
            </a:pPr>
            <a:r>
              <a:rPr lang="en-US" altLang="en-US" sz="1100" b="1" dirty="0"/>
              <a:t>Learning Objective 12-3: Describe the difference between variable and fixed cost behavior patterns and the simplifying assumptions made in this classification method.</a:t>
            </a:r>
          </a:p>
        </p:txBody>
      </p:sp>
    </p:spTree>
    <p:extLst>
      <p:ext uri="{BB962C8B-B14F-4D97-AF65-F5344CB8AC3E}">
        <p14:creationId xmlns:p14="http://schemas.microsoft.com/office/powerpoint/2010/main" val="305216541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6492"/>
            <a:ext cx="8229600" cy="718967"/>
          </a:xfrm>
        </p:spPr>
        <p:txBody>
          <a:bodyPr/>
          <a:lstStyle/>
          <a:p>
            <a:r>
              <a:rPr lang="en-US" altLang="en-US" dirty="0"/>
              <a:t>Cost Behavior Patterns </a:t>
            </a:r>
            <a:r>
              <a:rPr lang="en-US" altLang="en-US" sz="1000" b="0" dirty="0"/>
              <a:t>1</a:t>
            </a:r>
            <a:endParaRPr lang="en-US" sz="1000" b="0" dirty="0"/>
          </a:p>
        </p:txBody>
      </p:sp>
      <p:sp>
        <p:nvSpPr>
          <p:cNvPr id="3" name="Content Placeholder 2"/>
          <p:cNvSpPr>
            <a:spLocks noGrp="1"/>
          </p:cNvSpPr>
          <p:nvPr>
            <p:ph idx="1"/>
          </p:nvPr>
        </p:nvSpPr>
        <p:spPr>
          <a:xfrm>
            <a:off x="457200" y="1371600"/>
            <a:ext cx="8458200" cy="1518195"/>
          </a:xfrm>
        </p:spPr>
        <p:txBody>
          <a:bodyPr/>
          <a:lstStyle/>
          <a:p>
            <a:pPr marL="0" indent="0">
              <a:lnSpc>
                <a:spcPct val="90000"/>
              </a:lnSpc>
              <a:buNone/>
            </a:pPr>
            <a:r>
              <a:rPr lang="en-US" sz="2000" dirty="0">
                <a:solidFill>
                  <a:srgbClr val="000000"/>
                </a:solidFill>
                <a:cs typeface="Times New Roman" pitchFamily="18" charset="0"/>
              </a:rPr>
              <a:t>The fixed or variable label refers to the </a:t>
            </a:r>
            <a:r>
              <a:rPr lang="en-US" sz="2000" b="1" dirty="0">
                <a:solidFill>
                  <a:srgbClr val="000000"/>
                </a:solidFill>
                <a:cs typeface="Times New Roman" pitchFamily="18" charset="0"/>
              </a:rPr>
              <a:t>behavior</a:t>
            </a:r>
            <a:r>
              <a:rPr lang="en-US" sz="2000" dirty="0">
                <a:solidFill>
                  <a:srgbClr val="000000"/>
                </a:solidFill>
                <a:cs typeface="Times New Roman" pitchFamily="18" charset="0"/>
              </a:rPr>
              <a:t> </a:t>
            </a:r>
            <a:r>
              <a:rPr lang="en-US" sz="2000" b="1" dirty="0">
                <a:solidFill>
                  <a:srgbClr val="000000"/>
                </a:solidFill>
                <a:cs typeface="Times New Roman" pitchFamily="18" charset="0"/>
              </a:rPr>
              <a:t>of </a:t>
            </a:r>
            <a:r>
              <a:rPr lang="en-US" sz="2000" b="1" i="1" dirty="0">
                <a:solidFill>
                  <a:srgbClr val="000000"/>
                </a:solidFill>
                <a:cs typeface="Times New Roman" pitchFamily="18" charset="0"/>
              </a:rPr>
              <a:t>total </a:t>
            </a:r>
            <a:r>
              <a:rPr lang="en-US" sz="2000" b="1" dirty="0">
                <a:solidFill>
                  <a:srgbClr val="000000"/>
                </a:solidFill>
                <a:cs typeface="Times New Roman" pitchFamily="18" charset="0"/>
              </a:rPr>
              <a:t>cost </a:t>
            </a:r>
            <a:r>
              <a:rPr lang="en-US" sz="2000" dirty="0">
                <a:solidFill>
                  <a:srgbClr val="000000"/>
                </a:solidFill>
                <a:cs typeface="Times New Roman" pitchFamily="18" charset="0"/>
              </a:rPr>
              <a:t>relative to a change in activity. When referring to the</a:t>
            </a:r>
            <a:r>
              <a:rPr lang="en-US" sz="2000" b="1" dirty="0">
                <a:solidFill>
                  <a:srgbClr val="000000"/>
                </a:solidFill>
                <a:cs typeface="Times New Roman" pitchFamily="18" charset="0"/>
              </a:rPr>
              <a:t> behavior of </a:t>
            </a:r>
            <a:r>
              <a:rPr lang="en-US" sz="2000" b="1" i="1" dirty="0">
                <a:solidFill>
                  <a:srgbClr val="000000"/>
                </a:solidFill>
                <a:cs typeface="Times New Roman" pitchFamily="18" charset="0"/>
              </a:rPr>
              <a:t>unit</a:t>
            </a:r>
            <a:r>
              <a:rPr lang="en-US" sz="2000" b="1" dirty="0">
                <a:solidFill>
                  <a:srgbClr val="000000"/>
                </a:solidFill>
                <a:cs typeface="Times New Roman" pitchFamily="18" charset="0"/>
              </a:rPr>
              <a:t> costs</a:t>
            </a:r>
            <a:r>
              <a:rPr lang="en-US" sz="2000" dirty="0">
                <a:solidFill>
                  <a:srgbClr val="000000"/>
                </a:solidFill>
                <a:cs typeface="Times New Roman" pitchFamily="18" charset="0"/>
              </a:rPr>
              <a:t>, however, the labels may be confusing because variable costs are constant if expressed on a per unit basis, but fixed costs per unit will change as the level of activity changes.</a:t>
            </a:r>
            <a:endParaRPr lang="en-US" sz="2000" dirty="0"/>
          </a:p>
        </p:txBody>
      </p:sp>
      <p:pic>
        <p:nvPicPr>
          <p:cNvPr id="13" name="Picture 12" descr="A matrix of how activity changes for fixed and variable costs.&#10;&#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44720" y="2911311"/>
            <a:ext cx="3148830" cy="996405"/>
          </a:xfrm>
          <a:prstGeom prst="rect">
            <a:avLst/>
          </a:prstGeom>
        </p:spPr>
      </p:pic>
      <p:pic>
        <p:nvPicPr>
          <p:cNvPr id="14" name="Picture 13" descr="Line graphs depicting the difference between fixed and variable cost behavior pattern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0600" y="4021688"/>
            <a:ext cx="5450353" cy="1693312"/>
          </a:xfrm>
          <a:prstGeom prst="rect">
            <a:avLst/>
          </a:prstGeom>
        </p:spPr>
      </p:pic>
      <p:sp>
        <p:nvSpPr>
          <p:cNvPr id="5" name="Content Placeholder 4"/>
          <p:cNvSpPr>
            <a:spLocks noGrp="1"/>
          </p:cNvSpPr>
          <p:nvPr>
            <p:ph idx="13"/>
          </p:nvPr>
        </p:nvSpPr>
        <p:spPr>
          <a:xfrm>
            <a:off x="457200" y="6114906"/>
            <a:ext cx="8229600" cy="395262"/>
          </a:xfrm>
        </p:spPr>
        <p:txBody>
          <a:bodyPr/>
          <a:lstStyle/>
          <a:p>
            <a:pPr marL="0" indent="0">
              <a:buNone/>
            </a:pPr>
            <a:r>
              <a:rPr lang="en-US" altLang="en-US" sz="1100" b="1" dirty="0"/>
              <a:t>Learning Objective 12-3: Describe the difference between variable and fixed cost behavior patterns and the simplifying assumptions made in this classification method.</a:t>
            </a:r>
          </a:p>
        </p:txBody>
      </p:sp>
      <p:sp>
        <p:nvSpPr>
          <p:cNvPr id="11" name="Content Placeholder 10"/>
          <p:cNvSpPr>
            <a:spLocks noGrp="1"/>
          </p:cNvSpPr>
          <p:nvPr>
            <p:ph idx="16"/>
          </p:nvPr>
        </p:nvSpPr>
        <p:spPr>
          <a:xfrm>
            <a:off x="3380089" y="5815069"/>
            <a:ext cx="2383823" cy="280931"/>
          </a:xfrm>
        </p:spPr>
        <p:txBody>
          <a:bodyPr/>
          <a:lstStyle/>
          <a:p>
            <a:pPr marL="0" indent="0" algn="ctr">
              <a:buNone/>
            </a:pPr>
            <a:r>
              <a:rPr lang="en-US" sz="900" u="sng" dirty="0">
                <a:hlinkClick r:id="rId5" action="ppaction://hlinksldjump"/>
              </a:rPr>
              <a:t>Access the text alternative for slide images.</a:t>
            </a:r>
            <a:endParaRPr lang="en-US" sz="900" u="sng" dirty="0"/>
          </a:p>
        </p:txBody>
      </p:sp>
    </p:spTree>
    <p:extLst>
      <p:ext uri="{BB962C8B-B14F-4D97-AF65-F5344CB8AC3E}">
        <p14:creationId xmlns:p14="http://schemas.microsoft.com/office/powerpoint/2010/main" val="370883798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Cost Behavior Patterns </a:t>
            </a:r>
            <a:r>
              <a:rPr lang="en-US" altLang="en-US" sz="1000" b="0" dirty="0"/>
              <a:t>2</a:t>
            </a:r>
            <a:endParaRPr lang="en-US" sz="1000" b="0" dirty="0"/>
          </a:p>
        </p:txBody>
      </p:sp>
      <p:sp>
        <p:nvSpPr>
          <p:cNvPr id="3" name="Content Placeholder 2"/>
          <p:cNvSpPr>
            <a:spLocks noGrp="1"/>
          </p:cNvSpPr>
          <p:nvPr>
            <p:ph idx="1"/>
          </p:nvPr>
        </p:nvSpPr>
        <p:spPr>
          <a:xfrm>
            <a:off x="457200" y="1481137"/>
            <a:ext cx="8229600" cy="1295400"/>
          </a:xfrm>
        </p:spPr>
        <p:txBody>
          <a:bodyPr/>
          <a:lstStyle/>
          <a:p>
            <a:pPr marL="0" indent="0">
              <a:buNone/>
            </a:pPr>
            <a:r>
              <a:rPr lang="en-US" sz="2000" dirty="0">
                <a:solidFill>
                  <a:schemeClr val="dk1"/>
                </a:solidFill>
              </a:rPr>
              <a:t>Some costs are partly fixed and partly variable. Sometimes costs with this mixed behavior pattern are called </a:t>
            </a:r>
            <a:r>
              <a:rPr lang="en-US" sz="2000" b="1" dirty="0">
                <a:solidFill>
                  <a:schemeClr val="dk1"/>
                </a:solidFill>
              </a:rPr>
              <a:t>semivariable costs. </a:t>
            </a:r>
            <a:r>
              <a:rPr lang="en-US" sz="2000" dirty="0">
                <a:solidFill>
                  <a:schemeClr val="dk1"/>
                </a:solidFill>
              </a:rPr>
              <a:t>Analytical techniques can break this type of cost into its fixed and variable components, and a </a:t>
            </a:r>
            <a:r>
              <a:rPr lang="en-US" sz="2000" b="1" dirty="0">
                <a:solidFill>
                  <a:schemeClr val="dk1"/>
                </a:solidFill>
              </a:rPr>
              <a:t>cost formula </a:t>
            </a:r>
            <a:r>
              <a:rPr lang="en-US" sz="2000" dirty="0">
                <a:solidFill>
                  <a:schemeClr val="dk1"/>
                </a:solidFill>
              </a:rPr>
              <a:t>can be developed.</a:t>
            </a:r>
          </a:p>
        </p:txBody>
      </p:sp>
      <p:sp>
        <p:nvSpPr>
          <p:cNvPr id="9" name="Content Placeholder 8"/>
          <p:cNvSpPr>
            <a:spLocks noGrp="1"/>
          </p:cNvSpPr>
          <p:nvPr>
            <p:ph idx="15"/>
          </p:nvPr>
        </p:nvSpPr>
        <p:spPr>
          <a:xfrm>
            <a:off x="457200" y="2822837"/>
            <a:ext cx="8229600" cy="728663"/>
          </a:xfrm>
        </p:spPr>
        <p:txBody>
          <a:bodyPr/>
          <a:lstStyle/>
          <a:p>
            <a:pPr marL="0" indent="0">
              <a:buNone/>
            </a:pPr>
            <a:r>
              <a:rPr lang="en-US" sz="2000" dirty="0">
                <a:solidFill>
                  <a:schemeClr val="tx2"/>
                </a:solidFill>
              </a:rPr>
              <a:t>Total cost = Fixed cost + Variable cost</a:t>
            </a:r>
          </a:p>
          <a:p>
            <a:pPr marL="0" indent="984250">
              <a:buNone/>
            </a:pPr>
            <a:r>
              <a:rPr lang="en-US" sz="2000" dirty="0">
                <a:solidFill>
                  <a:schemeClr val="tx2"/>
                </a:solidFill>
              </a:rPr>
              <a:t> = Fixed cost + (Variable rate per unit of activity </a:t>
            </a:r>
            <a:r>
              <a:rPr lang="en-US" sz="2000" dirty="0">
                <a:solidFill>
                  <a:schemeClr val="tx2"/>
                </a:solidFill>
                <a:sym typeface="Symbol" panose="05050102010706020507" pitchFamily="18" charset="2"/>
              </a:rPr>
              <a:t></a:t>
            </a:r>
            <a:r>
              <a:rPr lang="en-US" sz="2000" dirty="0">
                <a:solidFill>
                  <a:schemeClr val="tx2"/>
                </a:solidFill>
              </a:rPr>
              <a:t> # units of activity)</a:t>
            </a:r>
          </a:p>
        </p:txBody>
      </p:sp>
      <p:sp>
        <p:nvSpPr>
          <p:cNvPr id="5" name="Content Placeholder 4"/>
          <p:cNvSpPr>
            <a:spLocks noGrp="1"/>
          </p:cNvSpPr>
          <p:nvPr>
            <p:ph idx="13"/>
          </p:nvPr>
        </p:nvSpPr>
        <p:spPr>
          <a:xfrm>
            <a:off x="457200" y="3655674"/>
            <a:ext cx="8229600" cy="1297326"/>
          </a:xfrm>
        </p:spPr>
        <p:txBody>
          <a:bodyPr/>
          <a:lstStyle/>
          <a:p>
            <a:pPr marL="0" indent="0">
              <a:buNone/>
            </a:pPr>
            <a:r>
              <a:rPr lang="en-US" sz="2000" b="1" dirty="0">
                <a:solidFill>
                  <a:schemeClr val="dk1"/>
                </a:solidFill>
              </a:rPr>
              <a:t>Example</a:t>
            </a:r>
            <a:r>
              <a:rPr lang="en-US" sz="2000" dirty="0">
                <a:solidFill>
                  <a:schemeClr val="dk1"/>
                </a:solidFill>
              </a:rPr>
              <a:t>: Assume that it has been determined that the fixed cost for utilities is $350 per month and that the variable rate for utilities is 30 cents per machine hour. Calculate the total estimated utilities cost for a month in which 6,000 machine hours were planned.</a:t>
            </a:r>
          </a:p>
        </p:txBody>
      </p:sp>
      <p:sp>
        <p:nvSpPr>
          <p:cNvPr id="10" name="Content Placeholder 9"/>
          <p:cNvSpPr>
            <a:spLocks noGrp="1"/>
          </p:cNvSpPr>
          <p:nvPr>
            <p:ph idx="16"/>
          </p:nvPr>
        </p:nvSpPr>
        <p:spPr>
          <a:xfrm>
            <a:off x="457200" y="5044212"/>
            <a:ext cx="8229600" cy="728663"/>
          </a:xfrm>
        </p:spPr>
        <p:txBody>
          <a:bodyPr/>
          <a:lstStyle/>
          <a:p>
            <a:pPr marL="0" indent="0">
              <a:buNone/>
            </a:pPr>
            <a:r>
              <a:rPr lang="en-US" sz="2000" dirty="0">
                <a:solidFill>
                  <a:schemeClr val="tx2"/>
                </a:solidFill>
              </a:rPr>
              <a:t>Total cost = $350 + ($0.30/machine hour </a:t>
            </a:r>
            <a:r>
              <a:rPr lang="en-US" sz="2000" dirty="0">
                <a:solidFill>
                  <a:schemeClr val="tx2"/>
                </a:solidFill>
                <a:sym typeface="Symbol" panose="05050102010706020507" pitchFamily="18" charset="2"/>
              </a:rPr>
              <a:t></a:t>
            </a:r>
            <a:r>
              <a:rPr lang="en-US" sz="2000" dirty="0">
                <a:solidFill>
                  <a:schemeClr val="tx2"/>
                </a:solidFill>
              </a:rPr>
              <a:t> 6,000 machine hours) </a:t>
            </a:r>
          </a:p>
          <a:p>
            <a:pPr marL="0" indent="990600">
              <a:buNone/>
            </a:pPr>
            <a:r>
              <a:rPr lang="en-US" sz="2000" dirty="0">
                <a:solidFill>
                  <a:schemeClr val="tx2"/>
                </a:solidFill>
              </a:rPr>
              <a:t>= $2,150</a:t>
            </a:r>
          </a:p>
        </p:txBody>
      </p:sp>
      <p:sp>
        <p:nvSpPr>
          <p:cNvPr id="11" name="Content Placeholder 4"/>
          <p:cNvSpPr>
            <a:spLocks noGrp="1"/>
          </p:cNvSpPr>
          <p:nvPr>
            <p:ph idx="13"/>
          </p:nvPr>
        </p:nvSpPr>
        <p:spPr>
          <a:xfrm>
            <a:off x="457200" y="6114906"/>
            <a:ext cx="8229600" cy="395262"/>
          </a:xfrm>
        </p:spPr>
        <p:txBody>
          <a:bodyPr/>
          <a:lstStyle/>
          <a:p>
            <a:pPr marL="0" indent="0">
              <a:buNone/>
            </a:pPr>
            <a:r>
              <a:rPr lang="en-US" altLang="en-US" sz="1100" b="1" dirty="0"/>
              <a:t>Learning Objective 12-3: Describe the difference between variable and fixed cost behavior patterns and the simplifying assumptions made in this classification method.</a:t>
            </a:r>
          </a:p>
        </p:txBody>
      </p:sp>
    </p:spTree>
    <p:extLst>
      <p:ext uri="{BB962C8B-B14F-4D97-AF65-F5344CB8AC3E}">
        <p14:creationId xmlns:p14="http://schemas.microsoft.com/office/powerpoint/2010/main" val="2199742328"/>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quot;/&gt;&lt;property id=&quot;20307&quot; value=&quot;328&quot;/&gt;&lt;/object&gt;&lt;object type=&quot;3&quot; unique_id=&quot;10005&quot;&gt;&lt;property id=&quot;20148&quot; value=&quot;5&quot;/&gt;&lt;property id=&quot;20300&quot; value=&quot;Slide 2&quot;/&gt;&lt;property id=&quot;20307&quot; value=&quot;329&quot;/&gt;&lt;/object&gt;&lt;object type=&quot;3&quot; unique_id=&quot;10006&quot;&gt;&lt;property id=&quot;20148&quot; value=&quot;5&quot;/&gt;&lt;property id=&quot;20300&quot; value=&quot;Slide 3 - &amp;quot;What is Accounting?&amp;quot;&quot;/&gt;&lt;property id=&quot;20307&quot; value=&quot;283&quot;/&gt;&lt;/object&gt;&lt;object type=&quot;3&quot; unique_id=&quot;10007&quot;&gt;&lt;property id=&quot;20148&quot; value=&quot;5&quot;/&gt;&lt;property id=&quot;20300&quot; value=&quot;Slide 4 - &amp;quot;Users and Uses of Accounting Information&amp;quot;&quot;/&gt;&lt;property id=&quot;20307&quot; value=&quot;330&quot;/&gt;&lt;/object&gt;&lt;object type=&quot;3&quot; unique_id=&quot;10008&quot;&gt;&lt;property id=&quot;20148&quot; value=&quot;5&quot;/&gt;&lt;property id=&quot;20300&quot; value=&quot;Slide 5 - &amp;quot;Financial Accounting&amp;quot;&quot;/&gt;&lt;property id=&quot;20307&quot; value=&quot;303&quot;/&gt;&lt;/object&gt;&lt;object type=&quot;3&quot; unique_id=&quot;10009&quot;&gt;&lt;property id=&quot;20148&quot; value=&quot;5&quot;/&gt;&lt;property id=&quot;20300&quot; value=&quot;Slide 6 - &amp;quot;Managerial Accounting/Cost Accounting&amp;quot;&quot;/&gt;&lt;property id=&quot;20307&quot; value=&quot;304&quot;/&gt;&lt;/object&gt;&lt;object type=&quot;3&quot; unique_id=&quot;10010&quot;&gt;&lt;property id=&quot;20148&quot; value=&quot;5&quot;/&gt;&lt;property id=&quot;20300&quot; value=&quot;Slide 7 - &amp;quot;Auditing—Public Accounting&amp;quot;&quot;/&gt;&lt;property id=&quot;20307&quot; value=&quot;305&quot;/&gt;&lt;/object&gt;&lt;object type=&quot;3&quot; unique_id=&quot;10011&quot;&gt;&lt;property id=&quot;20148&quot; value=&quot;5&quot;/&gt;&lt;property id=&quot;20300&quot; value=&quot;Slide 8 - &amp;quot; Internal Auditing&amp;quot;&quot;/&gt;&lt;property id=&quot;20307&quot; value=&quot;306&quot;/&gt;&lt;/object&gt;&lt;object type=&quot;3&quot; unique_id=&quot;10012&quot;&gt;&lt;property id=&quot;20148&quot; value=&quot;5&quot;/&gt;&lt;property id=&quot;20300&quot; value=&quot;Slide 9 - &amp;quot;Governmental and Not-for-Profit Accounting&amp;quot;&quot;/&gt;&lt;property id=&quot;20307&quot; value=&quot;307&quot;/&gt;&lt;/object&gt;&lt;object type=&quot;3&quot; unique_id=&quot;10013&quot;&gt;&lt;property id=&quot;20148&quot; value=&quot;5&quot;/&gt;&lt;property id=&quot;20300&quot; value=&quot;Slide 10 - &amp;quot;Income Tax Accounting&amp;quot;&quot;/&gt;&lt;property id=&quot;20307&quot; value=&quot;308&quot;/&gt;&lt;/object&gt;&lt;object type=&quot;3&quot; unique_id=&quot;10014&quot;&gt;&lt;property id=&quot;20148&quot; value=&quot;5&quot;/&gt;&lt;property id=&quot;20300&quot; value=&quot;Slide 11 - &amp;quot;How Has Accounting Developed?&amp;quot;&quot;/&gt;&lt;property id=&quot;20307&quot; value=&quot;309&quot;/&gt;&lt;/object&gt;&lt;object type=&quot;3&quot; unique_id=&quot;10015&quot;&gt;&lt;property id=&quot;20148&quot; value=&quot;5&quot;/&gt;&lt;property id=&quot;20300&quot; value=&quot;Slide 12 - &amp;quot;How Has Accounting Developed?&amp;quot;&quot;/&gt;&lt;property id=&quot;20307&quot; value=&quot;310&quot;/&gt;&lt;/object&gt;&lt;object type=&quot;3&quot; unique_id=&quot;10016&quot;&gt;&lt;property id=&quot;20148&quot; value=&quot;5&quot;/&gt;&lt;property id=&quot;20300&quot; value=&quot;Slide 13 - &amp;quot;How Has Accounting Developed?&amp;quot;&quot;/&gt;&lt;property id=&quot;20307&quot; value=&quot;311&quot;/&gt;&lt;/object&gt;&lt;object type=&quot;3&quot; unique_id=&quot;10017&quot;&gt;&lt;property id=&quot;20148&quot; value=&quot;5&quot;/&gt;&lt;property id=&quot;20300&quot; value=&quot;Slide 14 - &amp;quot;How Has Accounting Developed?&amp;quot;&quot;/&gt;&lt;property id=&quot;20307&quot; value=&quot;312&quot;/&gt;&lt;/object&gt;&lt;object type=&quot;3&quot; unique_id=&quot;10018&quot;&gt;&lt;property id=&quot;20148&quot; value=&quot;5&quot;/&gt;&lt;property id=&quot;20300&quot; value=&quot;Slide 15 - &amp;quot;How Has Accounting Developed?&amp;quot;&quot;/&gt;&lt;property id=&quot;20307&quot; value=&quot;314&quot;/&gt;&lt;/object&gt;&lt;object type=&quot;3&quot; unique_id=&quot;10019&quot;&gt;&lt;property id=&quot;20148&quot; value=&quot;5&quot;/&gt;&lt;property id=&quot;20300&quot; value=&quot;Slide 16 - &amp;quot;How Has Accounting Developed?&amp;quot;&quot;/&gt;&lt;property id=&quot;20307&quot; value=&quot;315&quot;/&gt;&lt;/object&gt;&lt;object type=&quot;3&quot; unique_id=&quot;10020&quot;&gt;&lt;property id=&quot;20148&quot; value=&quot;5&quot;/&gt;&lt;property id=&quot;20300&quot; value=&quot;Slide 17 - &amp;quot;How Has Accounting Developed?&amp;quot;&quot;/&gt;&lt;property id=&quot;20307&quot; value=&quot;317&quot;/&gt;&lt;/object&gt;&lt;object type=&quot;3&quot; unique_id=&quot;10021&quot;&gt;&lt;property id=&quot;20148&quot; value=&quot;5&quot;/&gt;&lt;property id=&quot;20300&quot; value=&quot;Slide 18 - &amp;quot;How Has Accounting Developed?&amp;quot;&quot;/&gt;&lt;property id=&quot;20307&quot; value=&quot;319&quot;/&gt;&lt;/object&gt;&lt;object type=&quot;3&quot; unique_id=&quot;10022&quot;&gt;&lt;property id=&quot;20148&quot; value=&quot;5&quot;/&gt;&lt;property id=&quot;20300&quot; value=&quot;Slide 19&quot;/&gt;&lt;property id=&quot;20307&quot; value=&quot;318&quot;/&gt;&lt;/object&gt;&lt;object type=&quot;3&quot; unique_id=&quot;10023&quot;&gt;&lt;property id=&quot;20148&quot; value=&quot;5&quot;/&gt;&lt;property id=&quot;20300&quot; value=&quot;Slide 20 - &amp;quot;International Accounting Standards&amp;quot;&quot;/&gt;&lt;property id=&quot;20307&quot; value=&quot;320&quot;/&gt;&lt;/object&gt;&lt;object type=&quot;3&quot; unique_id=&quot;10024&quot;&gt;&lt;property id=&quot;20148&quot; value=&quot;5&quot;/&gt;&lt;property id=&quot;20300&quot; value=&quot;Slide 21 - &amp;quot;Ethics and the Accounting Profession&amp;quot;&quot;/&gt;&lt;property id=&quot;20307&quot; value=&quot;321&quot;/&gt;&lt;/object&gt;&lt;object type=&quot;3&quot; unique_id=&quot;10025&quot;&gt;&lt;property id=&quot;20148&quot; value=&quot;5&quot;/&gt;&lt;property id=&quot;20300&quot; value=&quot;Slide 22 - &amp;quot;The Conceptual Framework&amp;quot;&quot;/&gt;&lt;property id=&quot;20307&quot; value=&quot;322&quot;/&gt;&lt;/object&gt;&lt;object type=&quot;3&quot; unique_id=&quot;10026&quot;&gt;&lt;property id=&quot;20148&quot; value=&quot;5&quot;/&gt;&lt;property id=&quot;20300&quot; value=&quot;Slide 23 - &amp;quot;Concepts Statement No. 1&amp;quot;&quot;/&gt;&lt;property id=&quot;20307&quot; value=&quot;325&quot;/&gt;&lt;/object&gt;&lt;object type=&quot;3&quot; unique_id=&quot;10027&quot;&gt;&lt;property id=&quot;20148&quot; value=&quot;5&quot;/&gt;&lt;property id=&quot;20300&quot; value=&quot;Slide 24 - &amp;quot;End of Chapter 1&amp;quot;&quot;/&gt;&lt;property id=&quot;20307&quot; value=&quot;300&quot;/&gt;&lt;/object&gt;&lt;/object&gt;&lt;/object&gt;&lt;/database&gt;"/>
  <p:tag name="SECTOMILLISECCONVERTED" val="1"/>
  <p:tag name="ISPRING_RESOURCE_PATHS_HASH_2" val="2c952521c63c3fd6ae6fc2306a4513b3216bcf"/>
</p:tagLst>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A26ED4B6-2EDF-4D4E-A9D5-0B48D44D5D2C}" vid="{D0A826FA-DA5C-48EE-A1D2-DE16C1982892}"/>
    </a:ext>
  </a:extLst>
</a:theme>
</file>

<file path=ppt/theme/theme2.xml><?xml version="1.0" encoding="utf-8"?>
<a:theme xmlns:a="http://schemas.openxmlformats.org/drawingml/2006/main" name="1_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A26ED4B6-2EDF-4D4E-A9D5-0B48D44D5D2C}" vid="{D0A826FA-DA5C-48EE-A1D2-DE16C1982892}"/>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31dd0d97917c7f25579fca928881bc0a">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d302b10108aa58b891c69f68f64dae08"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2B173D3-82C2-472E-A788-621A50B8FCA1}">
  <ds:schemaRefs>
    <ds:schemaRef ds:uri="http://schemas.microsoft.com/sharepoint/v3/contenttype/forms"/>
  </ds:schemaRefs>
</ds:datastoreItem>
</file>

<file path=customXml/itemProps2.xml><?xml version="1.0" encoding="utf-8"?>
<ds:datastoreItem xmlns:ds="http://schemas.openxmlformats.org/officeDocument/2006/customXml" ds:itemID="{B5938457-A6E6-4EBF-8982-6D89ECA22E0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d132adf-85ac-4a18-8a8f-eabd02632a11"/>
    <ds:schemaRef ds:uri="8f5cc36b-c016-4758-adce-9e0f69c0453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18469BC-8061-450E-A3E9-B62929EFD076}">
  <ds:schemaRefs>
    <ds:schemaRef ds:uri="http://schemas.microsoft.com/office/2006/metadata/properties"/>
    <ds:schemaRef ds:uri="http://purl.org/dc/elements/1.1/"/>
    <ds:schemaRef ds:uri="http://schemas.openxmlformats.org/package/2006/metadata/core-properties"/>
    <ds:schemaRef ds:uri="http://www.w3.org/XML/1998/namespace"/>
    <ds:schemaRef ds:uri="http://schemas.microsoft.com/office/2006/documentManagement/types"/>
    <ds:schemaRef ds:uri="dd132adf-85ac-4a18-8a8f-eabd02632a11"/>
    <ds:schemaRef ds:uri="http://purl.org/dc/dcmitype/"/>
    <ds:schemaRef ds:uri="http://schemas.microsoft.com/office/infopath/2007/PartnerControls"/>
    <ds:schemaRef ds:uri="8f5cc36b-c016-4758-adce-9e0f69c0453c"/>
    <ds:schemaRef ds:uri="http://purl.org/dc/terms/"/>
  </ds:schemaRefs>
</ds:datastoreItem>
</file>

<file path=docProps/app.xml><?xml version="1.0" encoding="utf-8"?>
<Properties xmlns="http://schemas.openxmlformats.org/officeDocument/2006/extended-properties" xmlns:vt="http://schemas.openxmlformats.org/officeDocument/2006/docPropsVTypes">
  <Template>Balance</Template>
  <TotalTime>0</TotalTime>
  <Words>8526</Words>
  <Application>Microsoft Office PowerPoint</Application>
  <PresentationFormat>On-screen Show (4:3)</PresentationFormat>
  <Paragraphs>492</Paragraphs>
  <Slides>59</Slides>
  <Notes>58</Notes>
  <HiddenSlides>13</HiddenSlides>
  <MMClips>0</MMClips>
  <ScaleCrop>false</ScaleCrop>
  <HeadingPairs>
    <vt:vector size="8" baseType="variant">
      <vt:variant>
        <vt:lpstr>Fonts Used</vt:lpstr>
      </vt:variant>
      <vt:variant>
        <vt:i4>10</vt:i4>
      </vt:variant>
      <vt:variant>
        <vt:lpstr>Theme</vt:lpstr>
      </vt:variant>
      <vt:variant>
        <vt:i4>2</vt:i4>
      </vt:variant>
      <vt:variant>
        <vt:lpstr>Embedded OLE Servers</vt:lpstr>
      </vt:variant>
      <vt:variant>
        <vt:i4>1</vt:i4>
      </vt:variant>
      <vt:variant>
        <vt:lpstr>Slide Titles</vt:lpstr>
      </vt:variant>
      <vt:variant>
        <vt:i4>59</vt:i4>
      </vt:variant>
    </vt:vector>
  </HeadingPairs>
  <TitlesOfParts>
    <vt:vector size="72" baseType="lpstr">
      <vt:lpstr>ＭＳ Ｐゴシック</vt:lpstr>
      <vt:lpstr>Arial</vt:lpstr>
      <vt:lpstr>Arial Narrow</vt:lpstr>
      <vt:lpstr>Book Antiqua</vt:lpstr>
      <vt:lpstr>Calibri</vt:lpstr>
      <vt:lpstr>Palatino Linotype</vt:lpstr>
      <vt:lpstr>Symbol</vt:lpstr>
      <vt:lpstr>Tahoma</vt:lpstr>
      <vt:lpstr>Times New Roman</vt:lpstr>
      <vt:lpstr>Wingdings</vt:lpstr>
      <vt:lpstr>Theme1</vt:lpstr>
      <vt:lpstr>1_Theme1</vt:lpstr>
      <vt:lpstr>Equation</vt:lpstr>
      <vt:lpstr> </vt:lpstr>
      <vt:lpstr>Accounting: What the Numbers Mean</vt:lpstr>
      <vt:lpstr>Learning Objectives</vt:lpstr>
      <vt:lpstr>The Management Process</vt:lpstr>
      <vt:lpstr>Managerial Accounting versus Financial Accounting 1</vt:lpstr>
      <vt:lpstr>Managerial Accounting versus Financial Accounting 2</vt:lpstr>
      <vt:lpstr>Relationship of Total Cost to Volume of Activity</vt:lpstr>
      <vt:lpstr>Cost Behavior Patterns 1</vt:lpstr>
      <vt:lpstr>Cost Behavior Patterns 2</vt:lpstr>
      <vt:lpstr>Cost Behavior Patterns 3</vt:lpstr>
      <vt:lpstr>Cost Behavior Pattern: The Key</vt:lpstr>
      <vt:lpstr>Fixed Costs and the Relevant Range 1</vt:lpstr>
      <vt:lpstr>Fixed Costs and the Relevant Range 2</vt:lpstr>
      <vt:lpstr>Fixed Costs and the Relevant Range 3</vt:lpstr>
      <vt:lpstr>Relationship of Total Cost to Volume of Activity</vt:lpstr>
      <vt:lpstr>Estimating Cost Behavior Patterns</vt:lpstr>
      <vt:lpstr>The High–Low Method 1</vt:lpstr>
      <vt:lpstr>The High–Low Method 2</vt:lpstr>
      <vt:lpstr>The High–Low Method 3</vt:lpstr>
      <vt:lpstr>The High–Low Method 4</vt:lpstr>
      <vt:lpstr>The High–Low Method 5</vt:lpstr>
      <vt:lpstr>A Modified Income Statement Format</vt:lpstr>
      <vt:lpstr>The Contribution Margin Format 1</vt:lpstr>
      <vt:lpstr>The Contribution Margin</vt:lpstr>
      <vt:lpstr>The Contribution Margin Format 2</vt:lpstr>
      <vt:lpstr>Contribution Margin Ratio</vt:lpstr>
      <vt:lpstr>Contribution Margin Model 1</vt:lpstr>
      <vt:lpstr>Contribution Margin Model 2</vt:lpstr>
      <vt:lpstr>Contribution Margin Model 3</vt:lpstr>
      <vt:lpstr>Contribution Margin Ratio in Action</vt:lpstr>
      <vt:lpstr>Multiple Products or Services and Sales Mix Considerations</vt:lpstr>
      <vt:lpstr>Multiple Products and Sales Mix 1</vt:lpstr>
      <vt:lpstr>Multiple Products and Sales Mix 2</vt:lpstr>
      <vt:lpstr>Breakeven Point 1</vt:lpstr>
      <vt:lpstr>Breakeven Point 2</vt:lpstr>
      <vt:lpstr>Breakeven Point Analysis 1</vt:lpstr>
      <vt:lpstr>Breakeven Point Analysis 2</vt:lpstr>
      <vt:lpstr>Breakeven Graph</vt:lpstr>
      <vt:lpstr>Margin of Safety</vt:lpstr>
      <vt:lpstr>Operating Leverage 1</vt:lpstr>
      <vt:lpstr>Operating Leverage 2</vt:lpstr>
      <vt:lpstr>Operating Leverage 3</vt:lpstr>
      <vt:lpstr>Operating Leverage 4</vt:lpstr>
      <vt:lpstr>Operating Leverage 5</vt:lpstr>
      <vt:lpstr>Operating Leverage 6</vt:lpstr>
      <vt:lpstr>End of Chapter 12</vt:lpstr>
      <vt:lpstr>Accessibility Content: Text Alternatives for Images</vt:lpstr>
      <vt:lpstr>The Management Process - Text Alternative</vt:lpstr>
      <vt:lpstr>Cost Behavior Patterns 1 - Text Alternative 1</vt:lpstr>
      <vt:lpstr>Cost Behavior Patterns 1 - Text Alternative 2</vt:lpstr>
      <vt:lpstr>Fixed Costs and the Relevant Range 2 - Text Alternative</vt:lpstr>
      <vt:lpstr>Fixed Costs and the Relevant Range 3 - Text Alternative</vt:lpstr>
      <vt:lpstr>The High–Low Method 2 - Text Alternative</vt:lpstr>
      <vt:lpstr>The Contribution Margin Format 1 - Text Alternative</vt:lpstr>
      <vt:lpstr>Contribution Margin Model 1 - Text Alternative 1</vt:lpstr>
      <vt:lpstr>Contribution Margin Model 1 - Text Alternative 2</vt:lpstr>
      <vt:lpstr>Contribution Margin Model 2 - Text Alternative</vt:lpstr>
      <vt:lpstr>Breakeven Point 2 - Text Alternative</vt:lpstr>
      <vt:lpstr>Breakeven Graph - Text Alternative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
  <cp:lastModifiedBy/>
  <cp:revision>162</cp:revision>
  <cp:lastPrinted>1601-01-01T00:00:00Z</cp:lastPrinted>
  <dcterms:created xsi:type="dcterms:W3CDTF">2001-12-18T21:21:13Z</dcterms:created>
  <dcterms:modified xsi:type="dcterms:W3CDTF">2019-02-18T16:00:40Z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ies>
</file>