
<file path=[Content_Types].xml><?xml version="1.0" encoding="utf-8"?>
<Types xmlns="http://schemas.openxmlformats.org/package/2006/content-types">
  <Default Extension="bin" ContentType="application/vnd.openxmlformats-officedocument.oleObject"/>
  <Default Extension="png" ContentType="image/png"/>
  <Default Extension="jpeg" ContentType="image/jpeg"/>
  <Default Extension="wmf" ContentType="image/x-w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removePersonalInfoOnSave="1" saveSubsetFonts="1">
  <p:sldMasterIdLst>
    <p:sldMasterId id="2147483894" r:id="rId4"/>
    <p:sldMasterId id="2147485156" r:id="rId5"/>
  </p:sldMasterIdLst>
  <p:notesMasterIdLst>
    <p:notesMasterId r:id="rId43"/>
  </p:notesMasterIdLst>
  <p:handoutMasterIdLst>
    <p:handoutMasterId r:id="rId44"/>
  </p:handoutMasterIdLst>
  <p:sldIdLst>
    <p:sldId id="353" r:id="rId6"/>
    <p:sldId id="376" r:id="rId7"/>
    <p:sldId id="362" r:id="rId8"/>
    <p:sldId id="425" r:id="rId9"/>
    <p:sldId id="363" r:id="rId10"/>
    <p:sldId id="358" r:id="rId11"/>
    <p:sldId id="426" r:id="rId12"/>
    <p:sldId id="427" r:id="rId13"/>
    <p:sldId id="428" r:id="rId14"/>
    <p:sldId id="429" r:id="rId15"/>
    <p:sldId id="430" r:id="rId16"/>
    <p:sldId id="431" r:id="rId17"/>
    <p:sldId id="432" r:id="rId18"/>
    <p:sldId id="433" r:id="rId19"/>
    <p:sldId id="434" r:id="rId20"/>
    <p:sldId id="435" r:id="rId21"/>
    <p:sldId id="436" r:id="rId22"/>
    <p:sldId id="437" r:id="rId23"/>
    <p:sldId id="438" r:id="rId24"/>
    <p:sldId id="439" r:id="rId25"/>
    <p:sldId id="440" r:id="rId26"/>
    <p:sldId id="441" r:id="rId27"/>
    <p:sldId id="442" r:id="rId28"/>
    <p:sldId id="443" r:id="rId29"/>
    <p:sldId id="444" r:id="rId30"/>
    <p:sldId id="445" r:id="rId31"/>
    <p:sldId id="446" r:id="rId32"/>
    <p:sldId id="447" r:id="rId33"/>
    <p:sldId id="448" r:id="rId34"/>
    <p:sldId id="449" r:id="rId35"/>
    <p:sldId id="450" r:id="rId36"/>
    <p:sldId id="452" r:id="rId37"/>
    <p:sldId id="453" r:id="rId38"/>
    <p:sldId id="454" r:id="rId39"/>
    <p:sldId id="455" r:id="rId40"/>
    <p:sldId id="451" r:id="rId41"/>
    <p:sldId id="456" r:id="rId42"/>
  </p:sldIdLst>
  <p:sldSz cx="9144000" cy="6858000" type="screen4x3"/>
  <p:notesSz cx="7010400" cy="9296400"/>
  <p:custDataLst>
    <p:tags r:id="rId45"/>
  </p:custDataLst>
  <p:defaultTextStyle>
    <a:defPPr>
      <a:defRPr lang="en-US"/>
    </a:defPPr>
    <a:lvl1pPr algn="l" rtl="0" eaLnBrk="0" fontAlgn="base" hangingPunct="0">
      <a:spcBef>
        <a:spcPct val="0"/>
      </a:spcBef>
      <a:spcAft>
        <a:spcPct val="0"/>
      </a:spcAft>
      <a:defRPr kern="1200">
        <a:solidFill>
          <a:schemeClr val="tx1"/>
        </a:solidFill>
        <a:latin typeface="Tahoma" panose="020B0604030504040204" pitchFamily="34" charset="0"/>
        <a:ea typeface="+mn-ea"/>
        <a:cs typeface="+mn-cs"/>
      </a:defRPr>
    </a:lvl1pPr>
    <a:lvl2pPr marL="457200" algn="l" rtl="0" eaLnBrk="0" fontAlgn="base" hangingPunct="0">
      <a:spcBef>
        <a:spcPct val="0"/>
      </a:spcBef>
      <a:spcAft>
        <a:spcPct val="0"/>
      </a:spcAft>
      <a:defRPr kern="1200">
        <a:solidFill>
          <a:schemeClr val="tx1"/>
        </a:solidFill>
        <a:latin typeface="Tahoma" panose="020B0604030504040204" pitchFamily="34" charset="0"/>
        <a:ea typeface="+mn-ea"/>
        <a:cs typeface="+mn-cs"/>
      </a:defRPr>
    </a:lvl2pPr>
    <a:lvl3pPr marL="914400" algn="l" rtl="0" eaLnBrk="0" fontAlgn="base" hangingPunct="0">
      <a:spcBef>
        <a:spcPct val="0"/>
      </a:spcBef>
      <a:spcAft>
        <a:spcPct val="0"/>
      </a:spcAft>
      <a:defRPr kern="1200">
        <a:solidFill>
          <a:schemeClr val="tx1"/>
        </a:solidFill>
        <a:latin typeface="Tahoma" panose="020B0604030504040204" pitchFamily="34" charset="0"/>
        <a:ea typeface="+mn-ea"/>
        <a:cs typeface="+mn-cs"/>
      </a:defRPr>
    </a:lvl3pPr>
    <a:lvl4pPr marL="1371600" algn="l" rtl="0" eaLnBrk="0" fontAlgn="base" hangingPunct="0">
      <a:spcBef>
        <a:spcPct val="0"/>
      </a:spcBef>
      <a:spcAft>
        <a:spcPct val="0"/>
      </a:spcAft>
      <a:defRPr kern="1200">
        <a:solidFill>
          <a:schemeClr val="tx1"/>
        </a:solidFill>
        <a:latin typeface="Tahoma" panose="020B0604030504040204" pitchFamily="34" charset="0"/>
        <a:ea typeface="+mn-ea"/>
        <a:cs typeface="+mn-cs"/>
      </a:defRPr>
    </a:lvl4pPr>
    <a:lvl5pPr marL="1828800" algn="l" rtl="0" eaLnBrk="0" fontAlgn="base" hangingPunct="0">
      <a:spcBef>
        <a:spcPct val="0"/>
      </a:spcBef>
      <a:spcAft>
        <a:spcPct val="0"/>
      </a:spcAft>
      <a:defRPr kern="1200">
        <a:solidFill>
          <a:schemeClr val="tx1"/>
        </a:solidFill>
        <a:latin typeface="Tahoma" panose="020B0604030504040204" pitchFamily="34" charset="0"/>
        <a:ea typeface="+mn-ea"/>
        <a:cs typeface="+mn-cs"/>
      </a:defRPr>
    </a:lvl5pPr>
    <a:lvl6pPr marL="2286000" algn="l" defTabSz="914400" rtl="0" eaLnBrk="1" latinLnBrk="0" hangingPunct="1">
      <a:defRPr kern="1200">
        <a:solidFill>
          <a:schemeClr val="tx1"/>
        </a:solidFill>
        <a:latin typeface="Tahoma" panose="020B0604030504040204" pitchFamily="34" charset="0"/>
        <a:ea typeface="+mn-ea"/>
        <a:cs typeface="+mn-cs"/>
      </a:defRPr>
    </a:lvl6pPr>
    <a:lvl7pPr marL="2743200" algn="l" defTabSz="914400" rtl="0" eaLnBrk="1" latinLnBrk="0" hangingPunct="1">
      <a:defRPr kern="1200">
        <a:solidFill>
          <a:schemeClr val="tx1"/>
        </a:solidFill>
        <a:latin typeface="Tahoma" panose="020B0604030504040204" pitchFamily="34" charset="0"/>
        <a:ea typeface="+mn-ea"/>
        <a:cs typeface="+mn-cs"/>
      </a:defRPr>
    </a:lvl7pPr>
    <a:lvl8pPr marL="3200400" algn="l" defTabSz="914400" rtl="0" eaLnBrk="1" latinLnBrk="0" hangingPunct="1">
      <a:defRPr kern="1200">
        <a:solidFill>
          <a:schemeClr val="tx1"/>
        </a:solidFill>
        <a:latin typeface="Tahoma" panose="020B0604030504040204" pitchFamily="34" charset="0"/>
        <a:ea typeface="+mn-ea"/>
        <a:cs typeface="+mn-cs"/>
      </a:defRPr>
    </a:lvl8pPr>
    <a:lvl9pPr marL="3657600" algn="l" defTabSz="914400" rtl="0" eaLnBrk="1" latinLnBrk="0" hangingPunct="1">
      <a:defRPr kern="1200">
        <a:solidFill>
          <a:schemeClr val="tx1"/>
        </a:solidFill>
        <a:latin typeface="Tahoma" panose="020B0604030504040204" pitchFamily="34" charset="0"/>
        <a:ea typeface="+mn-ea"/>
        <a:cs typeface="+mn-cs"/>
      </a:defRPr>
    </a:lvl9pPr>
  </p:defaultTextStyle>
  <p:extLst>
    <p:ext uri="{521415D9-36F7-43E2-AB2F-B90AF26B5E84}">
      <p14:sectionLst xmlns:p14="http://schemas.microsoft.com/office/powerpoint/2010/main">
        <p14:section name="Main Content" id="{4FC7BC60-2F92-4E6A-90AB-2015DF16D7F9}">
          <p14:sldIdLst>
            <p14:sldId id="353"/>
            <p14:sldId id="376"/>
            <p14:sldId id="362"/>
            <p14:sldId id="425"/>
            <p14:sldId id="363"/>
            <p14:sldId id="358"/>
            <p14:sldId id="426"/>
            <p14:sldId id="427"/>
            <p14:sldId id="428"/>
            <p14:sldId id="429"/>
            <p14:sldId id="430"/>
            <p14:sldId id="431"/>
            <p14:sldId id="432"/>
            <p14:sldId id="433"/>
            <p14:sldId id="434"/>
            <p14:sldId id="435"/>
            <p14:sldId id="436"/>
            <p14:sldId id="437"/>
            <p14:sldId id="438"/>
            <p14:sldId id="439"/>
            <p14:sldId id="440"/>
            <p14:sldId id="441"/>
            <p14:sldId id="442"/>
            <p14:sldId id="443"/>
            <p14:sldId id="444"/>
            <p14:sldId id="445"/>
            <p14:sldId id="446"/>
            <p14:sldId id="447"/>
            <p14:sldId id="448"/>
            <p14:sldId id="449"/>
            <p14:sldId id="450"/>
            <p14:sldId id="452"/>
            <p14:sldId id="453"/>
            <p14:sldId id="454"/>
            <p14:sldId id="455"/>
            <p14:sldId id="451"/>
            <p14:sldId id="456"/>
          </p14:sldIdLst>
        </p14:section>
      </p14:sectionLst>
    </p:ex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928">
          <p15:clr>
            <a:srgbClr val="A4A3A4"/>
          </p15:clr>
        </p15:guide>
        <p15:guide id="2" pos="2208">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uthor" initials="A" lastIdx="41"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003300"/>
    <a:srgbClr val="4F81BD"/>
    <a:srgbClr val="D0D8E8"/>
    <a:srgbClr val="006600"/>
    <a:srgbClr val="FFEFBD"/>
    <a:srgbClr val="FFFF8F"/>
    <a:srgbClr val="FFEEB7"/>
    <a:srgbClr val="660033"/>
    <a:srgbClr val="99009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8153" autoAdjust="0"/>
    <p:restoredTop sz="87097" autoAdjust="0"/>
  </p:normalViewPr>
  <p:slideViewPr>
    <p:cSldViewPr>
      <p:cViewPr varScale="1">
        <p:scale>
          <a:sx n="97" d="100"/>
          <a:sy n="97" d="100"/>
        </p:scale>
        <p:origin x="546" y="78"/>
      </p:cViewPr>
      <p:guideLst>
        <p:guide orient="horz" pos="2160"/>
        <p:guide pos="2880"/>
      </p:guideLst>
    </p:cSldViewPr>
  </p:slideViewPr>
  <p:outlineViewPr>
    <p:cViewPr>
      <p:scale>
        <a:sx n="33" d="100"/>
        <a:sy n="33" d="100"/>
      </p:scale>
      <p:origin x="0" y="-1734"/>
    </p:cViewPr>
  </p:outlineViewPr>
  <p:notesTextViewPr>
    <p:cViewPr>
      <p:scale>
        <a:sx n="125" d="100"/>
        <a:sy n="125" d="100"/>
      </p:scale>
      <p:origin x="0" y="0"/>
    </p:cViewPr>
  </p:notesTextViewPr>
  <p:sorterViewPr>
    <p:cViewPr>
      <p:scale>
        <a:sx n="66" d="100"/>
        <a:sy n="66" d="100"/>
      </p:scale>
      <p:origin x="0" y="0"/>
    </p:cViewPr>
  </p:sorterViewPr>
  <p:notesViewPr>
    <p:cSldViewPr>
      <p:cViewPr>
        <p:scale>
          <a:sx n="66" d="100"/>
          <a:sy n="66" d="100"/>
        </p:scale>
        <p:origin x="-3306" y="-168"/>
      </p:cViewPr>
      <p:guideLst>
        <p:guide orient="horz" pos="2928"/>
        <p:guide pos="2208"/>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3" Type="http://schemas.openxmlformats.org/officeDocument/2006/relationships/customXml" Target="../customXml/item3.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commentAuthors" Target="commentAuthors.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41" Type="http://schemas.openxmlformats.org/officeDocument/2006/relationships/slide" Target="slides/slide36.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tags" Target="tags/tag1.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theme" Target="theme/theme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handoutMaster" Target="handoutMasters/handoutMaster1.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notesMaster" Target="notesMasters/notesMaster1.xml"/><Relationship Id="rId48" Type="http://schemas.openxmlformats.org/officeDocument/2006/relationships/viewProps" Target="viewProps.xml"/><Relationship Id="rId8" Type="http://schemas.openxmlformats.org/officeDocument/2006/relationships/slide" Target="slides/slide3.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4.wmf"/><Relationship Id="rId1" Type="http://schemas.openxmlformats.org/officeDocument/2006/relationships/image" Target="../media/image3.wmf"/></Relationships>
</file>

<file path=ppt/drawings/_rels/vmlDrawing10.vml.rels><?xml version="1.0" encoding="UTF-8" standalone="yes"?>
<Relationships xmlns="http://schemas.openxmlformats.org/package/2006/relationships"><Relationship Id="rId2" Type="http://schemas.openxmlformats.org/officeDocument/2006/relationships/image" Target="../media/image18.wmf"/><Relationship Id="rId1" Type="http://schemas.openxmlformats.org/officeDocument/2006/relationships/image" Target="../media/image17.wmf"/></Relationships>
</file>

<file path=ppt/drawings/_rels/vmlDrawing11.vml.rels><?xml version="1.0" encoding="UTF-8" standalone="yes"?>
<Relationships xmlns="http://schemas.openxmlformats.org/package/2006/relationships"><Relationship Id="rId2" Type="http://schemas.openxmlformats.org/officeDocument/2006/relationships/image" Target="../media/image20.wmf"/><Relationship Id="rId1" Type="http://schemas.openxmlformats.org/officeDocument/2006/relationships/image" Target="../media/image19.wmf"/></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21.wmf"/></Relationships>
</file>

<file path=ppt/drawings/_rels/vmlDrawing13.vml.rels><?xml version="1.0" encoding="UTF-8" standalone="yes"?>
<Relationships xmlns="http://schemas.openxmlformats.org/package/2006/relationships"><Relationship Id="rId1" Type="http://schemas.openxmlformats.org/officeDocument/2006/relationships/image" Target="../media/image22.wmf"/></Relationships>
</file>

<file path=ppt/drawings/_rels/vmlDrawing14.vml.rels><?xml version="1.0" encoding="UTF-8" standalone="yes"?>
<Relationships xmlns="http://schemas.openxmlformats.org/package/2006/relationships"><Relationship Id="rId2" Type="http://schemas.openxmlformats.org/officeDocument/2006/relationships/image" Target="../media/image24.wmf"/><Relationship Id="rId1" Type="http://schemas.openxmlformats.org/officeDocument/2006/relationships/image" Target="../media/image23.wmf"/></Relationships>
</file>

<file path=ppt/drawings/_rels/vmlDrawing15.vml.rels><?xml version="1.0" encoding="UTF-8" standalone="yes"?>
<Relationships xmlns="http://schemas.openxmlformats.org/package/2006/relationships"><Relationship Id="rId2" Type="http://schemas.openxmlformats.org/officeDocument/2006/relationships/image" Target="../media/image26.wmf"/><Relationship Id="rId1" Type="http://schemas.openxmlformats.org/officeDocument/2006/relationships/image" Target="../media/image25.wmf"/></Relationships>
</file>

<file path=ppt/drawings/_rels/vmlDrawing16.vml.rels><?xml version="1.0" encoding="UTF-8" standalone="yes"?>
<Relationships xmlns="http://schemas.openxmlformats.org/package/2006/relationships"><Relationship Id="rId2" Type="http://schemas.openxmlformats.org/officeDocument/2006/relationships/image" Target="../media/image28.wmf"/><Relationship Id="rId1" Type="http://schemas.openxmlformats.org/officeDocument/2006/relationships/image" Target="../media/image27.wmf"/></Relationships>
</file>

<file path=ppt/drawings/_rels/vmlDrawing17.vml.rels><?xml version="1.0" encoding="UTF-8" standalone="yes"?>
<Relationships xmlns="http://schemas.openxmlformats.org/package/2006/relationships"><Relationship Id="rId2" Type="http://schemas.openxmlformats.org/officeDocument/2006/relationships/image" Target="../media/image30.wmf"/><Relationship Id="rId1" Type="http://schemas.openxmlformats.org/officeDocument/2006/relationships/image" Target="../media/image29.wmf"/></Relationships>
</file>

<file path=ppt/drawings/_rels/vmlDrawing2.vml.rels><?xml version="1.0" encoding="UTF-8" standalone="yes"?>
<Relationships xmlns="http://schemas.openxmlformats.org/package/2006/relationships"><Relationship Id="rId2" Type="http://schemas.openxmlformats.org/officeDocument/2006/relationships/image" Target="../media/image6.wmf"/><Relationship Id="rId1" Type="http://schemas.openxmlformats.org/officeDocument/2006/relationships/image" Target="../media/image5.wmf"/></Relationships>
</file>

<file path=ppt/drawings/_rels/vmlDrawing3.vml.rels><?xml version="1.0" encoding="UTF-8" standalone="yes"?>
<Relationships xmlns="http://schemas.openxmlformats.org/package/2006/relationships"><Relationship Id="rId2" Type="http://schemas.openxmlformats.org/officeDocument/2006/relationships/image" Target="../media/image8.wmf"/><Relationship Id="rId1" Type="http://schemas.openxmlformats.org/officeDocument/2006/relationships/image" Target="../media/image7.w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9.w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0.w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1.w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12.wmf"/></Relationships>
</file>

<file path=ppt/drawings/_rels/vmlDrawing8.vml.rels><?xml version="1.0" encoding="UTF-8" standalone="yes"?>
<Relationships xmlns="http://schemas.openxmlformats.org/package/2006/relationships"><Relationship Id="rId2" Type="http://schemas.openxmlformats.org/officeDocument/2006/relationships/image" Target="../media/image14.wmf"/><Relationship Id="rId1" Type="http://schemas.openxmlformats.org/officeDocument/2006/relationships/image" Target="../media/image13.wmf"/></Relationships>
</file>

<file path=ppt/drawings/_rels/vmlDrawing9.vml.rels><?xml version="1.0" encoding="UTF-8" standalone="yes"?>
<Relationships xmlns="http://schemas.openxmlformats.org/package/2006/relationships"><Relationship Id="rId2" Type="http://schemas.openxmlformats.org/officeDocument/2006/relationships/image" Target="../media/image16.wmf"/><Relationship Id="rId1" Type="http://schemas.openxmlformats.org/officeDocument/2006/relationships/image" Target="../media/image15.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66" name="Text Box 6">
            <a:extLst>
              <a:ext uri="{FF2B5EF4-FFF2-40B4-BE49-F238E27FC236}">
                <a16:creationId xmlns:a16="http://schemas.microsoft.com/office/drawing/2014/main" id="{8346078D-5D55-4BE3-80D8-441383DDA9A5}"/>
              </a:ext>
            </a:extLst>
          </p:cNvPr>
          <p:cNvSpPr txBox="1">
            <a:spLocks noChangeArrowheads="1"/>
          </p:cNvSpPr>
          <p:nvPr/>
        </p:nvSpPr>
        <p:spPr bwMode="auto">
          <a:xfrm>
            <a:off x="5842000" y="0"/>
            <a:ext cx="1168400" cy="279400"/>
          </a:xfrm>
          <a:prstGeom prst="rect">
            <a:avLst/>
          </a:prstGeom>
          <a:noFill/>
          <a:ln w="9525">
            <a:noFill/>
            <a:miter lim="800000"/>
            <a:headEnd/>
            <a:tailEnd/>
          </a:ln>
          <a:effectLst/>
        </p:spPr>
        <p:txBody>
          <a:bodyPr lIns="93177" tIns="46589" rIns="93177" bIns="46589">
            <a:spAutoFit/>
          </a:bodyPr>
          <a:lstStyle>
            <a:lvl1pPr defTabSz="931863">
              <a:defRPr>
                <a:solidFill>
                  <a:schemeClr val="tx1"/>
                </a:solidFill>
                <a:latin typeface="Tahoma" panose="020B0604030504040204" pitchFamily="34" charset="0"/>
              </a:defRPr>
            </a:lvl1pPr>
            <a:lvl2pPr marL="742950" indent="-285750" defTabSz="931863">
              <a:defRPr>
                <a:solidFill>
                  <a:schemeClr val="tx1"/>
                </a:solidFill>
                <a:latin typeface="Tahoma" panose="020B0604030504040204" pitchFamily="34" charset="0"/>
              </a:defRPr>
            </a:lvl2pPr>
            <a:lvl3pPr marL="1143000" indent="-228600" defTabSz="931863">
              <a:defRPr>
                <a:solidFill>
                  <a:schemeClr val="tx1"/>
                </a:solidFill>
                <a:latin typeface="Tahoma" panose="020B0604030504040204" pitchFamily="34" charset="0"/>
              </a:defRPr>
            </a:lvl3pPr>
            <a:lvl4pPr marL="1600200" indent="-228600" defTabSz="931863">
              <a:defRPr>
                <a:solidFill>
                  <a:schemeClr val="tx1"/>
                </a:solidFill>
                <a:latin typeface="Tahoma" panose="020B0604030504040204" pitchFamily="34" charset="0"/>
              </a:defRPr>
            </a:lvl4pPr>
            <a:lvl5pPr marL="2057400" indent="-228600" defTabSz="931863">
              <a:defRPr>
                <a:solidFill>
                  <a:schemeClr val="tx1"/>
                </a:solidFill>
                <a:latin typeface="Tahoma" panose="020B0604030504040204" pitchFamily="34" charset="0"/>
              </a:defRPr>
            </a:lvl5pPr>
            <a:lvl6pPr marL="2514600" indent="-228600" defTabSz="931863" eaLnBrk="0" fontAlgn="base" hangingPunct="0">
              <a:spcBef>
                <a:spcPct val="0"/>
              </a:spcBef>
              <a:spcAft>
                <a:spcPct val="0"/>
              </a:spcAft>
              <a:defRPr>
                <a:solidFill>
                  <a:schemeClr val="tx1"/>
                </a:solidFill>
                <a:latin typeface="Tahoma" panose="020B0604030504040204" pitchFamily="34" charset="0"/>
              </a:defRPr>
            </a:lvl6pPr>
            <a:lvl7pPr marL="2971800" indent="-228600" defTabSz="931863" eaLnBrk="0" fontAlgn="base" hangingPunct="0">
              <a:spcBef>
                <a:spcPct val="0"/>
              </a:spcBef>
              <a:spcAft>
                <a:spcPct val="0"/>
              </a:spcAft>
              <a:defRPr>
                <a:solidFill>
                  <a:schemeClr val="tx1"/>
                </a:solidFill>
                <a:latin typeface="Tahoma" panose="020B0604030504040204" pitchFamily="34" charset="0"/>
              </a:defRPr>
            </a:lvl7pPr>
            <a:lvl8pPr marL="3429000" indent="-228600" defTabSz="931863" eaLnBrk="0" fontAlgn="base" hangingPunct="0">
              <a:spcBef>
                <a:spcPct val="0"/>
              </a:spcBef>
              <a:spcAft>
                <a:spcPct val="0"/>
              </a:spcAft>
              <a:defRPr>
                <a:solidFill>
                  <a:schemeClr val="tx1"/>
                </a:solidFill>
                <a:latin typeface="Tahoma" panose="020B0604030504040204" pitchFamily="34" charset="0"/>
              </a:defRPr>
            </a:lvl8pPr>
            <a:lvl9pPr marL="3886200" indent="-228600" defTabSz="931863" eaLnBrk="0" fontAlgn="base" hangingPunct="0">
              <a:spcBef>
                <a:spcPct val="0"/>
              </a:spcBef>
              <a:spcAft>
                <a:spcPct val="0"/>
              </a:spcAft>
              <a:defRPr>
                <a:solidFill>
                  <a:schemeClr val="tx1"/>
                </a:solidFill>
                <a:latin typeface="Tahoma" panose="020B0604030504040204" pitchFamily="34" charset="0"/>
              </a:defRPr>
            </a:lvl9pPr>
          </a:lstStyle>
          <a:p>
            <a:pPr algn="r" eaLnBrk="1" hangingPunct="1">
              <a:spcBef>
                <a:spcPct val="50000"/>
              </a:spcBef>
              <a:defRPr/>
            </a:pPr>
            <a:r>
              <a:rPr lang="en-US" altLang="en-US" sz="1200" dirty="0">
                <a:latin typeface="Arial" panose="020B0604020202020204" pitchFamily="34" charset="0"/>
              </a:rPr>
              <a:t>3-</a:t>
            </a:r>
            <a:fld id="{99FBD1BB-CDA6-4614-8492-5491C9A010BC}" type="slidenum">
              <a:rPr lang="en-US" altLang="en-US" sz="1200" smtClean="0">
                <a:latin typeface="Arial" panose="020B0604020202020204" pitchFamily="34" charset="0"/>
              </a:rPr>
              <a:pPr algn="r" eaLnBrk="1" hangingPunct="1">
                <a:spcBef>
                  <a:spcPct val="50000"/>
                </a:spcBef>
                <a:defRPr/>
              </a:pPr>
              <a:t>‹#›</a:t>
            </a:fld>
            <a:endParaRPr lang="en-US" altLang="en-US" sz="1200" dirty="0">
              <a:latin typeface="Arial" panose="020B0604020202020204" pitchFamily="34" charset="0"/>
            </a:endParaRPr>
          </a:p>
        </p:txBody>
      </p:sp>
    </p:spTree>
    <p:extLst>
      <p:ext uri="{BB962C8B-B14F-4D97-AF65-F5344CB8AC3E}">
        <p14:creationId xmlns:p14="http://schemas.microsoft.com/office/powerpoint/2010/main" val="360443285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4578" name="Rectangle 2">
            <a:extLst>
              <a:ext uri="{FF2B5EF4-FFF2-40B4-BE49-F238E27FC236}">
                <a16:creationId xmlns:a16="http://schemas.microsoft.com/office/drawing/2014/main" id="{F1F909A3-73CA-45BC-AD81-81C950797604}"/>
              </a:ext>
            </a:extLst>
          </p:cNvPr>
          <p:cNvSpPr>
            <a:spLocks noGrp="1" noChangeArrowheads="1"/>
          </p:cNvSpPr>
          <p:nvPr>
            <p:ph type="hdr" sz="quarter"/>
          </p:nvPr>
        </p:nvSpPr>
        <p:spPr bwMode="auto">
          <a:xfrm>
            <a:off x="0" y="0"/>
            <a:ext cx="3038475" cy="465138"/>
          </a:xfrm>
          <a:prstGeom prst="rect">
            <a:avLst/>
          </a:prstGeom>
          <a:noFill/>
          <a:ln w="9525">
            <a:noFill/>
            <a:miter lim="800000"/>
            <a:headEnd/>
            <a:tailEnd/>
          </a:ln>
          <a:effectLst/>
        </p:spPr>
        <p:txBody>
          <a:bodyPr vert="horz" wrap="square" lIns="93177" tIns="46589" rIns="93177" bIns="46589" numCol="1" anchor="t" anchorCtr="0" compatLnSpc="1">
            <a:prstTxWarp prst="textNoShape">
              <a:avLst/>
            </a:prstTxWarp>
          </a:bodyPr>
          <a:lstStyle>
            <a:lvl1pPr algn="l" defTabSz="931863" eaLnBrk="1" hangingPunct="1">
              <a:defRPr sz="1200">
                <a:latin typeface="Times New Roman" pitchFamily="18" charset="0"/>
              </a:defRPr>
            </a:lvl1pPr>
          </a:lstStyle>
          <a:p>
            <a:pPr>
              <a:defRPr/>
            </a:pPr>
            <a:endParaRPr lang="en-US" dirty="0"/>
          </a:p>
        </p:txBody>
      </p:sp>
      <p:sp>
        <p:nvSpPr>
          <p:cNvPr id="53251" name="Rectangle 4">
            <a:extLst>
              <a:ext uri="{FF2B5EF4-FFF2-40B4-BE49-F238E27FC236}">
                <a16:creationId xmlns:a16="http://schemas.microsoft.com/office/drawing/2014/main" id="{CF11F7F2-BD21-44B5-B1CA-B43CBEF0CE90}"/>
              </a:ext>
            </a:extLst>
          </p:cNvPr>
          <p:cNvSpPr>
            <a:spLocks noGrp="1" noRot="1" noChangeAspect="1" noChangeArrowheads="1" noTextEdit="1"/>
          </p:cNvSpPr>
          <p:nvPr>
            <p:ph type="sldImg" idx="2"/>
          </p:nvPr>
        </p:nvSpPr>
        <p:spPr bwMode="auto">
          <a:xfrm>
            <a:off x="1181100" y="696913"/>
            <a:ext cx="4648200" cy="348615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4581" name="Rectangle 5">
            <a:extLst>
              <a:ext uri="{FF2B5EF4-FFF2-40B4-BE49-F238E27FC236}">
                <a16:creationId xmlns:a16="http://schemas.microsoft.com/office/drawing/2014/main" id="{4B77C4C5-9F7B-4731-88D2-CC2E3D243D8F}"/>
              </a:ext>
            </a:extLst>
          </p:cNvPr>
          <p:cNvSpPr>
            <a:spLocks noGrp="1" noChangeArrowheads="1"/>
          </p:cNvSpPr>
          <p:nvPr>
            <p:ph type="body" sz="quarter" idx="3"/>
          </p:nvPr>
        </p:nvSpPr>
        <p:spPr bwMode="auto">
          <a:xfrm>
            <a:off x="935038" y="4416425"/>
            <a:ext cx="5140325" cy="4183063"/>
          </a:xfrm>
          <a:prstGeom prst="rect">
            <a:avLst/>
          </a:prstGeom>
          <a:noFill/>
          <a:ln w="9525">
            <a:noFill/>
            <a:miter lim="800000"/>
            <a:headEnd/>
            <a:tailEnd/>
          </a:ln>
          <a:effectLst/>
        </p:spPr>
        <p:txBody>
          <a:bodyPr vert="horz" wrap="square" lIns="93177" tIns="46589" rIns="93177" bIns="46589"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24582" name="Rectangle 6">
            <a:extLst>
              <a:ext uri="{FF2B5EF4-FFF2-40B4-BE49-F238E27FC236}">
                <a16:creationId xmlns:a16="http://schemas.microsoft.com/office/drawing/2014/main" id="{03466478-D3A3-4A06-B8BB-0D8DA0F5B1BB}"/>
              </a:ext>
            </a:extLst>
          </p:cNvPr>
          <p:cNvSpPr>
            <a:spLocks noGrp="1" noChangeArrowheads="1"/>
          </p:cNvSpPr>
          <p:nvPr>
            <p:ph type="ftr" sz="quarter" idx="4"/>
          </p:nvPr>
        </p:nvSpPr>
        <p:spPr bwMode="auto">
          <a:xfrm>
            <a:off x="0" y="8831263"/>
            <a:ext cx="3038475" cy="465137"/>
          </a:xfrm>
          <a:prstGeom prst="rect">
            <a:avLst/>
          </a:prstGeom>
          <a:noFill/>
          <a:ln w="9525">
            <a:noFill/>
            <a:miter lim="800000"/>
            <a:headEnd/>
            <a:tailEnd/>
          </a:ln>
          <a:effectLst/>
        </p:spPr>
        <p:txBody>
          <a:bodyPr vert="horz" wrap="square" lIns="93177" tIns="46589" rIns="93177" bIns="46589" numCol="1" anchor="b" anchorCtr="0" compatLnSpc="1">
            <a:prstTxWarp prst="textNoShape">
              <a:avLst/>
            </a:prstTxWarp>
          </a:bodyPr>
          <a:lstStyle>
            <a:lvl1pPr algn="l" defTabSz="931863" eaLnBrk="1" hangingPunct="1">
              <a:defRPr sz="1200">
                <a:latin typeface="Times New Roman" pitchFamily="18" charset="0"/>
              </a:defRPr>
            </a:lvl1pPr>
          </a:lstStyle>
          <a:p>
            <a:pPr>
              <a:defRPr/>
            </a:pPr>
            <a:endParaRPr lang="en-US" dirty="0"/>
          </a:p>
        </p:txBody>
      </p:sp>
      <p:sp>
        <p:nvSpPr>
          <p:cNvPr id="9" name="TextBox 8">
            <a:extLst>
              <a:ext uri="{FF2B5EF4-FFF2-40B4-BE49-F238E27FC236}">
                <a16:creationId xmlns:a16="http://schemas.microsoft.com/office/drawing/2014/main" id="{D8B01E42-7FDD-4F15-A7F8-7E335A4C9816}"/>
              </a:ext>
            </a:extLst>
          </p:cNvPr>
          <p:cNvSpPr txBox="1"/>
          <p:nvPr/>
        </p:nvSpPr>
        <p:spPr>
          <a:xfrm>
            <a:off x="5791200" y="0"/>
            <a:ext cx="1219200" cy="246063"/>
          </a:xfrm>
          <a:prstGeom prst="rect">
            <a:avLst/>
          </a:prstGeom>
          <a:noFill/>
        </p:spPr>
        <p:txBody>
          <a:bodyPr>
            <a:spAutoFit/>
          </a:bodyP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algn="r">
              <a:defRPr/>
            </a:pPr>
            <a:r>
              <a:rPr lang="en-US" altLang="en-US" sz="1000" dirty="0"/>
              <a:t>3-</a:t>
            </a:r>
            <a:fld id="{6E11C2FC-AD53-41DE-9564-4C7DAB43BAF6}" type="slidenum">
              <a:rPr lang="en-US" altLang="en-US" sz="1000" smtClean="0"/>
              <a:pPr algn="r">
                <a:defRPr/>
              </a:pPr>
              <a:t>‹#›</a:t>
            </a:fld>
            <a:endParaRPr lang="en-US" altLang="en-US" sz="1000" dirty="0"/>
          </a:p>
        </p:txBody>
      </p:sp>
    </p:spTree>
    <p:extLst>
      <p:ext uri="{BB962C8B-B14F-4D97-AF65-F5344CB8AC3E}">
        <p14:creationId xmlns:p14="http://schemas.microsoft.com/office/powerpoint/2010/main" val="1158457714"/>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kumimoji="1"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kumimoji="1"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kumimoji="1"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kumimoji="1"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kumimoji="1"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2">
            <a:extLst>
              <a:ext uri="{FF2B5EF4-FFF2-40B4-BE49-F238E27FC236}">
                <a16:creationId xmlns:a16="http://schemas.microsoft.com/office/drawing/2014/main" id="{71CE2AA6-5DD2-4E47-ABCC-524DF0AAD0A8}"/>
              </a:ext>
            </a:extLst>
          </p:cNvPr>
          <p:cNvSpPr>
            <a:spLocks noGrp="1" noRot="1" noChangeAspect="1" noChangeArrowheads="1" noTextEdit="1"/>
          </p:cNvSpPr>
          <p:nvPr>
            <p:ph type="sldImg"/>
          </p:nvPr>
        </p:nvSpPr>
        <p:spPr>
          <a:ln/>
        </p:spPr>
      </p:sp>
      <p:sp>
        <p:nvSpPr>
          <p:cNvPr id="56323" name="Rectangle 3">
            <a:extLst>
              <a:ext uri="{FF2B5EF4-FFF2-40B4-BE49-F238E27FC236}">
                <a16:creationId xmlns:a16="http://schemas.microsoft.com/office/drawing/2014/main" id="{384D5529-07D2-4EBA-97DF-FAA8BE7A7332}"/>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dirty="0"/>
              <a:t>Accounting: What the Numbers Mean</a:t>
            </a:r>
          </a:p>
          <a:p>
            <a:pPr eaLnBrk="1" hangingPunct="1"/>
            <a:r>
              <a:rPr lang="en-US" altLang="en-US" dirty="0"/>
              <a:t>Twelfth Edition</a:t>
            </a:r>
          </a:p>
          <a:p>
            <a:pPr eaLnBrk="1" hangingPunct="1"/>
            <a:r>
              <a:rPr lang="en-US" altLang="en-US" dirty="0"/>
              <a:t>Marshall, McManus, and </a:t>
            </a:r>
            <a:r>
              <a:rPr lang="en-US" altLang="en-US" dirty="0" err="1"/>
              <a:t>Viele</a:t>
            </a:r>
            <a:endParaRPr lang="en-US" altLang="en-US" dirty="0"/>
          </a:p>
        </p:txBody>
      </p:sp>
    </p:spTree>
    <p:extLst>
      <p:ext uri="{BB962C8B-B14F-4D97-AF65-F5344CB8AC3E}">
        <p14:creationId xmlns:p14="http://schemas.microsoft.com/office/powerpoint/2010/main" val="164450049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2">
            <a:extLst>
              <a:ext uri="{FF2B5EF4-FFF2-40B4-BE49-F238E27FC236}">
                <a16:creationId xmlns:a16="http://schemas.microsoft.com/office/drawing/2014/main" id="{823C16A8-A41B-4D44-BA86-FE507CBA5BEB}"/>
              </a:ext>
            </a:extLst>
          </p:cNvPr>
          <p:cNvSpPr>
            <a:spLocks noGrp="1" noRot="1" noChangeAspect="1" noChangeArrowheads="1" noTextEdit="1"/>
          </p:cNvSpPr>
          <p:nvPr>
            <p:ph type="sldImg"/>
          </p:nvPr>
        </p:nvSpPr>
        <p:spPr>
          <a:solidFill>
            <a:srgbClr val="FFFFFF"/>
          </a:solidFill>
          <a:ln/>
        </p:spPr>
      </p:sp>
      <p:sp>
        <p:nvSpPr>
          <p:cNvPr id="66563" name="Rectangle 3">
            <a:extLst>
              <a:ext uri="{FF2B5EF4-FFF2-40B4-BE49-F238E27FC236}">
                <a16:creationId xmlns:a16="http://schemas.microsoft.com/office/drawing/2014/main" id="{8D6271DF-0376-4CFF-82EA-D5502471FDE4}"/>
              </a:ext>
            </a:extLst>
          </p:cNvPr>
          <p:cNvSpPr>
            <a:spLocks noGrp="1" noChangeArrowheads="1"/>
          </p:cNvSpPr>
          <p:nvPr>
            <p:ph type="body" idx="1"/>
          </p:nvPr>
        </p:nvSpPr>
        <p:spPr>
          <a:solidFill>
            <a:srgbClr val="FFFFFF"/>
          </a:solidFill>
          <a:ln/>
          <a:extLs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ea typeface="ＭＳ Ｐゴシック" panose="020B0600070205080204" pitchFamily="34" charset="-128"/>
              </a:rPr>
              <a:t>Accounts receivable turnover equals sales divided by average accounts receivable. </a:t>
            </a:r>
            <a:r>
              <a:rPr kumimoji="1" lang="en-IN" sz="1200" b="0" i="0" u="none" strike="noStrike" kern="1200" baseline="0" dirty="0">
                <a:solidFill>
                  <a:schemeClr val="tx1"/>
                </a:solidFill>
                <a:latin typeface="Times New Roman" pitchFamily="18" charset="0"/>
                <a:ea typeface="ＭＳ Ｐゴシック" charset="-128"/>
                <a:cs typeface="ＭＳ Ｐゴシック" charset="-128"/>
              </a:rPr>
              <a:t>This exhibit illustrates the accounts receivable turnover calculation for Campbell Soup Company with data from the company’s 2017 annual report. Campbell’s </a:t>
            </a:r>
            <a:r>
              <a:rPr lang="en-US" altLang="ja-JP" dirty="0">
                <a:ea typeface="+mn-ea"/>
              </a:rPr>
              <a:t>accounts receivable turnover equals 12.8 times [$7,890/($626 + $605)/2].</a:t>
            </a:r>
            <a:endParaRPr lang="en-US" altLang="en-US" dirty="0"/>
          </a:p>
        </p:txBody>
      </p:sp>
    </p:spTree>
    <p:extLst>
      <p:ext uri="{BB962C8B-B14F-4D97-AF65-F5344CB8AC3E}">
        <p14:creationId xmlns:p14="http://schemas.microsoft.com/office/powerpoint/2010/main" val="393804188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2">
            <a:extLst>
              <a:ext uri="{FF2B5EF4-FFF2-40B4-BE49-F238E27FC236}">
                <a16:creationId xmlns:a16="http://schemas.microsoft.com/office/drawing/2014/main" id="{823C16A8-A41B-4D44-BA86-FE507CBA5BEB}"/>
              </a:ext>
            </a:extLst>
          </p:cNvPr>
          <p:cNvSpPr>
            <a:spLocks noGrp="1" noRot="1" noChangeAspect="1" noChangeArrowheads="1" noTextEdit="1"/>
          </p:cNvSpPr>
          <p:nvPr>
            <p:ph type="sldImg"/>
          </p:nvPr>
        </p:nvSpPr>
        <p:spPr>
          <a:solidFill>
            <a:srgbClr val="FFFFFF"/>
          </a:solidFill>
          <a:ln/>
        </p:spPr>
      </p:sp>
      <p:sp>
        <p:nvSpPr>
          <p:cNvPr id="66563" name="Rectangle 3">
            <a:extLst>
              <a:ext uri="{FF2B5EF4-FFF2-40B4-BE49-F238E27FC236}">
                <a16:creationId xmlns:a16="http://schemas.microsoft.com/office/drawing/2014/main" id="{8D6271DF-0376-4CFF-82EA-D5502471FDE4}"/>
              </a:ext>
            </a:extLst>
          </p:cNvPr>
          <p:cNvSpPr>
            <a:spLocks noGrp="1" noChangeArrowheads="1"/>
          </p:cNvSpPr>
          <p:nvPr>
            <p:ph type="body" idx="1"/>
          </p:nvPr>
        </p:nvSpPr>
        <p:spPr>
          <a:solidFill>
            <a:srgbClr val="FFFFFF"/>
          </a:solidFill>
          <a:ln/>
          <a:extLs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noProof="0" dirty="0">
                <a:ea typeface="ＭＳ Ｐゴシック" panose="020B0600070205080204" pitchFamily="34" charset="-128"/>
              </a:rPr>
              <a:t>Inventory turnover equals cost of goods sold divided by average inventories. </a:t>
            </a:r>
            <a:r>
              <a:rPr kumimoji="1" lang="en-US" sz="1200" b="0" i="0" u="none" strike="noStrike" kern="1200" baseline="0" noProof="0" dirty="0">
                <a:solidFill>
                  <a:schemeClr val="tx1"/>
                </a:solidFill>
                <a:latin typeface="Times New Roman" pitchFamily="18" charset="0"/>
                <a:ea typeface="ＭＳ Ｐゴシック" charset="-128"/>
                <a:cs typeface="ＭＳ Ｐゴシック" charset="-128"/>
              </a:rPr>
              <a:t>This exhibit illustrates the inventory turnover calculation for Campbell Soup Company with data from the company’s 2017 annual report. Campbell’s </a:t>
            </a:r>
            <a:r>
              <a:rPr lang="en-US" altLang="ja-JP" noProof="0" dirty="0">
                <a:ea typeface="+mn-ea"/>
              </a:rPr>
              <a:t>inventory </a:t>
            </a:r>
            <a:r>
              <a:rPr lang="en-US" altLang="en-US" noProof="0" dirty="0">
                <a:ea typeface="ＭＳ Ｐゴシック" panose="020B0600070205080204" pitchFamily="34" charset="-128"/>
              </a:rPr>
              <a:t>turnover </a:t>
            </a:r>
            <a:r>
              <a:rPr lang="en-US" altLang="ja-JP" noProof="0" dirty="0">
                <a:ea typeface="+mn-ea"/>
              </a:rPr>
              <a:t>equals 5.2 times [$4,831/($940 + $902)/2].</a:t>
            </a:r>
            <a:endParaRPr lang="en-US" altLang="en-US" dirty="0"/>
          </a:p>
        </p:txBody>
      </p:sp>
    </p:spTree>
    <p:extLst>
      <p:ext uri="{BB962C8B-B14F-4D97-AF65-F5344CB8AC3E}">
        <p14:creationId xmlns:p14="http://schemas.microsoft.com/office/powerpoint/2010/main" val="170062526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228600" eaLnBrk="1" hangingPunct="1"/>
            <a:r>
              <a:rPr kumimoji="1" lang="en-US" sz="1200" b="0" i="0" u="none" strike="noStrike" kern="1200" baseline="0" noProof="0" dirty="0">
                <a:solidFill>
                  <a:schemeClr val="tx1"/>
                </a:solidFill>
                <a:latin typeface="Times New Roman" pitchFamily="18" charset="0"/>
                <a:ea typeface="ＭＳ Ｐゴシック" charset="-128"/>
                <a:cs typeface="ＭＳ Ｐゴシック" charset="-128"/>
              </a:rPr>
              <a:t>This exhibit illustrates the plant and equipment turnover calculation for Campbell Soup Company with data from the company’s 2017 annual report. Campbell’s </a:t>
            </a:r>
            <a:r>
              <a:rPr lang="en-US" altLang="ja-JP" noProof="0" dirty="0">
                <a:ea typeface="+mn-ea"/>
              </a:rPr>
              <a:t>plant and equipment turnover (sales divided by average plant and equipment) is 3.2 times [$7,890/($2,407 + $2,454)/2].</a:t>
            </a:r>
          </a:p>
        </p:txBody>
      </p:sp>
    </p:spTree>
    <p:extLst>
      <p:ext uri="{BB962C8B-B14F-4D97-AF65-F5344CB8AC3E}">
        <p14:creationId xmlns:p14="http://schemas.microsoft.com/office/powerpoint/2010/main" val="183001624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i="0" noProof="0" dirty="0">
                <a:ea typeface="ＭＳ Ｐゴシック" panose="020B0600070205080204" pitchFamily="34" charset="-128"/>
              </a:rPr>
              <a:t>LO 11-4: Discuss how the number of days</a:t>
            </a:r>
            <a:r>
              <a:rPr lang="en-US" altLang="ja-JP" i="0" noProof="0" dirty="0">
                <a:ea typeface="+mn-ea"/>
              </a:rPr>
              <a:t>’ sales in both accounts receivable and inventory are used to evaluate the effectiveness of the management of receivables and inventory.</a:t>
            </a:r>
          </a:p>
          <a:p>
            <a:pPr eaLnBrk="1" hangingPunct="1"/>
            <a:endParaRPr lang="en-US" altLang="en-US" i="0" noProof="0" dirty="0">
              <a:ea typeface="ＭＳ Ｐゴシック" panose="020B0600070205080204" pitchFamily="34" charset="-128"/>
            </a:endParaRPr>
          </a:p>
          <a:p>
            <a:pPr eaLnBrk="1" hangingPunct="1"/>
            <a:r>
              <a:rPr kumimoji="1" lang="en-US" sz="1200" b="0" i="0" u="none" strike="noStrike" kern="1200" baseline="0" noProof="0" dirty="0">
                <a:solidFill>
                  <a:schemeClr val="tx1"/>
                </a:solidFill>
                <a:latin typeface="Times New Roman" pitchFamily="18" charset="0"/>
                <a:ea typeface="ＭＳ Ｐゴシック" charset="-128"/>
                <a:cs typeface="ＭＳ Ｐゴシック" charset="-128"/>
              </a:rPr>
              <a:t>Each of the number of days’ sales calculations involves calculating an average day’s sales (or cost of sales) and dividing that average into the year-end balance sheet amount. A 365-day year is usually assumed for the average day’s sales (or cost of sales) calculation. As in the calculation of inventory turnover, it is more appropriate to use cost of sales data in the days’ sales in inventory calculation. Year-end asset values are used instead of average amounts because the focus here is on the number of days’ sales (or cost of sales) in the ending balance sheet amounts. The results of these calculations also can be referred to, for receivables, as the average collection period for accounts receivable or the number of days’ sales outstanding. </a:t>
            </a:r>
          </a:p>
          <a:p>
            <a:pPr eaLnBrk="1" hangingPunct="1"/>
            <a:endParaRPr lang="en-US" altLang="en-US" i="0" noProof="0" dirty="0">
              <a:ea typeface="ＭＳ Ｐゴシック" panose="020B0600070205080204" pitchFamily="34" charset="-128"/>
            </a:endParaRPr>
          </a:p>
          <a:p>
            <a:pPr eaLnBrk="1" hangingPunct="1"/>
            <a:r>
              <a:rPr lang="en-US" altLang="en-US" i="0" noProof="0" dirty="0">
                <a:ea typeface="ＭＳ Ｐゴシック" panose="020B0600070205080204" pitchFamily="34" charset="-128"/>
              </a:rPr>
              <a:t>Number of days' sales in accounts receivable equals accounts receivable at year-end divided by average day’s sales. Average day’s sales equal annual sales divided by 365 days. Campbell</a:t>
            </a:r>
            <a:r>
              <a:rPr lang="en-US" altLang="ja-JP" i="0" noProof="0" dirty="0">
                <a:ea typeface="+mn-ea"/>
              </a:rPr>
              <a:t>’s days' in accounts receivable equals 28.0 days [$605/($7,890/365)].</a:t>
            </a:r>
          </a:p>
        </p:txBody>
      </p:sp>
    </p:spTree>
    <p:extLst>
      <p:ext uri="{BB962C8B-B14F-4D97-AF65-F5344CB8AC3E}">
        <p14:creationId xmlns:p14="http://schemas.microsoft.com/office/powerpoint/2010/main" val="402474031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i="0" noProof="0" dirty="0">
                <a:ea typeface="ＭＳ Ｐゴシック" panose="020B0600070205080204" pitchFamily="34" charset="-128"/>
              </a:rPr>
              <a:t>LO 11-4: Discuss how the number of days</a:t>
            </a:r>
            <a:r>
              <a:rPr lang="en-US" altLang="ja-JP" i="0" noProof="0" dirty="0">
                <a:ea typeface="+mn-ea"/>
              </a:rPr>
              <a:t>’ sales in both accounts receivable and inventory are used to evaluate the effectiveness of the management of receivables and inventory.</a:t>
            </a:r>
          </a:p>
          <a:p>
            <a:pPr eaLnBrk="1" hangingPunct="1"/>
            <a:endParaRPr lang="en-US" altLang="en-US" i="0" noProof="0" dirty="0">
              <a:ea typeface="ＭＳ Ｐゴシック" panose="020B0600070205080204" pitchFamily="34" charset="-128"/>
            </a:endParaRPr>
          </a:p>
          <a:p>
            <a:pPr eaLnBrk="1" hangingPunct="1"/>
            <a:r>
              <a:rPr kumimoji="1" lang="en-US" sz="1200" b="0" i="0" u="none" strike="noStrike" kern="1200" baseline="0" noProof="0" dirty="0">
                <a:solidFill>
                  <a:schemeClr val="tx1"/>
                </a:solidFill>
                <a:latin typeface="Times New Roman" pitchFamily="18" charset="0"/>
                <a:ea typeface="ＭＳ Ｐゴシック" charset="-128"/>
                <a:cs typeface="ＭＳ Ｐゴシック" charset="-128"/>
              </a:rPr>
              <a:t>Each of the number of days’ sales calculations involves calculating an average day’s sales (or cost of sales) and dividing that average into the year-end balance sheet amount. A 365-day year is usually assumed for the average day’s sales (or cost of sales) calculation. As in the calculation of inventory turnover, it is more appropriate to use cost of sales data in the days’ sales in inventory calculation. Year-end asset values are used instead of average amounts because the focus here is on the number of days’ sales (or cost of sales) in the ending balance sheet amounts. The results of these calculations also can be referred to, for receivables, as the average collection period for accounts receivable or the number of days’ sales outstanding. </a:t>
            </a:r>
          </a:p>
          <a:p>
            <a:pPr eaLnBrk="1" hangingPunct="1"/>
            <a:endParaRPr lang="en-US" altLang="en-US" i="0" noProof="0" dirty="0">
              <a:ea typeface="ＭＳ Ｐゴシック" panose="020B0600070205080204" pitchFamily="34" charset="-128"/>
            </a:endParaRPr>
          </a:p>
          <a:p>
            <a:pPr eaLnBrk="1" hangingPunct="1"/>
            <a:r>
              <a:rPr lang="en-US" altLang="en-US" i="0" noProof="0" dirty="0">
                <a:ea typeface="ＭＳ Ｐゴシック" panose="020B0600070205080204" pitchFamily="34" charset="-128"/>
              </a:rPr>
              <a:t>Number of days' sales in accounts receivable equals accounts receivable at year-end divided by average day’s sales. Average day’s sales equal annual sales divided by 365 days. Campbell</a:t>
            </a:r>
            <a:r>
              <a:rPr lang="en-US" altLang="ja-JP" i="0" noProof="0" dirty="0">
                <a:ea typeface="+mn-ea"/>
              </a:rPr>
              <a:t>’s days' in accounts receivable equals 28.0 days [$605/($7,890/365)].</a:t>
            </a:r>
          </a:p>
        </p:txBody>
      </p:sp>
    </p:spTree>
    <p:extLst>
      <p:ext uri="{BB962C8B-B14F-4D97-AF65-F5344CB8AC3E}">
        <p14:creationId xmlns:p14="http://schemas.microsoft.com/office/powerpoint/2010/main" val="269413779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228600" eaLnBrk="1" hangingPunct="1"/>
            <a:r>
              <a:rPr lang="en-US" altLang="en-US" noProof="0" dirty="0">
                <a:ea typeface="ＭＳ Ｐゴシック" panose="020B0600070205080204" pitchFamily="34" charset="-128"/>
              </a:rPr>
              <a:t>Number of days' sales in inventory equals inventory at year-end divided by average day’s cost of goods sold. Average day’s cost of goods sold equals cost of goods sold divided by 365. </a:t>
            </a:r>
          </a:p>
          <a:p>
            <a:pPr indent="-228600" eaLnBrk="1" hangingPunct="1"/>
            <a:endParaRPr lang="en-US" altLang="en-US" noProof="0" dirty="0">
              <a:ea typeface="ＭＳ Ｐゴシック" panose="020B0600070205080204" pitchFamily="34" charset="-128"/>
            </a:endParaRPr>
          </a:p>
          <a:p>
            <a:pPr indent="-228600" eaLnBrk="1" hangingPunct="1"/>
            <a:r>
              <a:rPr lang="en-US" altLang="en-US" noProof="0" dirty="0">
                <a:ea typeface="ＭＳ Ｐゴシック" panose="020B0600070205080204" pitchFamily="34" charset="-128"/>
              </a:rPr>
              <a:t>Campbell</a:t>
            </a:r>
            <a:r>
              <a:rPr lang="en-US" altLang="ja-JP" noProof="0" dirty="0">
                <a:ea typeface="+mn-ea"/>
              </a:rPr>
              <a:t>’s days' in inventory equals 68.1 days [$902/($4,831/365)].</a:t>
            </a:r>
          </a:p>
        </p:txBody>
      </p:sp>
    </p:spTree>
    <p:extLst>
      <p:ext uri="{BB962C8B-B14F-4D97-AF65-F5344CB8AC3E}">
        <p14:creationId xmlns:p14="http://schemas.microsoft.com/office/powerpoint/2010/main" val="233326882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228600" eaLnBrk="1" hangingPunct="1"/>
            <a:r>
              <a:rPr lang="en-US" altLang="en-US" noProof="0" dirty="0">
                <a:ea typeface="ＭＳ Ｐゴシック" panose="020B0600070205080204" pitchFamily="34" charset="-128"/>
              </a:rPr>
              <a:t>Number of days' sales in inventory equals inventory at year-end divided by average day’s cost of goods sold. Average day’s cost of goods sold equals cost of goods sold divided by 365. </a:t>
            </a:r>
          </a:p>
          <a:p>
            <a:pPr indent="-228600" eaLnBrk="1" hangingPunct="1"/>
            <a:endParaRPr lang="en-US" altLang="en-US" noProof="0" dirty="0">
              <a:ea typeface="ＭＳ Ｐゴシック" panose="020B0600070205080204" pitchFamily="34" charset="-128"/>
            </a:endParaRPr>
          </a:p>
          <a:p>
            <a:pPr indent="-228600" eaLnBrk="1" hangingPunct="1"/>
            <a:r>
              <a:rPr lang="en-US" altLang="en-US" noProof="0" dirty="0">
                <a:ea typeface="ＭＳ Ｐゴシック" panose="020B0600070205080204" pitchFamily="34" charset="-128"/>
              </a:rPr>
              <a:t>Campbell</a:t>
            </a:r>
            <a:r>
              <a:rPr lang="en-US" altLang="ja-JP" noProof="0" dirty="0">
                <a:ea typeface="+mn-ea"/>
              </a:rPr>
              <a:t>’s days' in inventory equals 68.1 days [$902/($4,831/365)].</a:t>
            </a:r>
          </a:p>
        </p:txBody>
      </p:sp>
    </p:spTree>
    <p:extLst>
      <p:ext uri="{BB962C8B-B14F-4D97-AF65-F5344CB8AC3E}">
        <p14:creationId xmlns:p14="http://schemas.microsoft.com/office/powerpoint/2010/main" val="159657701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noProof="0" dirty="0"/>
              <a:t>If the credit manager wanted to know how many days’ sales were in receivables at any time, the most accurate result could be determined by doing the following: </a:t>
            </a:r>
          </a:p>
          <a:p>
            <a:r>
              <a:rPr kumimoji="1" lang="en-US" sz="1200" b="0" i="0" u="none" strike="noStrike" kern="1200" baseline="0" noProof="0" dirty="0">
                <a:solidFill>
                  <a:schemeClr val="tx1"/>
                </a:solidFill>
                <a:latin typeface="Times New Roman" pitchFamily="18" charset="0"/>
                <a:ea typeface="ＭＳ Ｐゴシック" charset="-128"/>
                <a:cs typeface="ＭＳ Ｐゴシック" charset="-128"/>
              </a:rPr>
              <a:t>1. Obtaining the daily sales amounts for the period ending with the date of the total accounts receivable. </a:t>
            </a:r>
          </a:p>
          <a:p>
            <a:r>
              <a:rPr kumimoji="1" lang="en-US" sz="1200" b="0" i="0" u="none" strike="noStrike" kern="1200" baseline="0" noProof="0" dirty="0">
                <a:solidFill>
                  <a:schemeClr val="tx1"/>
                </a:solidFill>
                <a:latin typeface="Times New Roman" pitchFamily="18" charset="0"/>
                <a:ea typeface="ＭＳ Ｐゴシック" charset="-128"/>
                <a:cs typeface="ＭＳ Ｐゴシック" charset="-128"/>
              </a:rPr>
              <a:t>2. Adding the daily sales amounts (working backward by day) until the sum equals the total accounts receivable. </a:t>
            </a:r>
          </a:p>
          <a:p>
            <a:r>
              <a:rPr kumimoji="1" lang="en-US" sz="1200" b="0" i="0" u="none" strike="noStrike" kern="1200" baseline="0" noProof="0" dirty="0">
                <a:solidFill>
                  <a:schemeClr val="tx1"/>
                </a:solidFill>
                <a:latin typeface="Times New Roman" pitchFamily="18" charset="0"/>
                <a:ea typeface="ＭＳ Ｐゴシック" charset="-128"/>
                <a:cs typeface="ＭＳ Ｐゴシック" charset="-128"/>
              </a:rPr>
              <a:t>3. Counting the number of days’ sales that had to be included to reach this total. </a:t>
            </a:r>
          </a:p>
          <a:p>
            <a:endParaRPr kumimoji="1" lang="en-US" sz="1200" b="0" i="0" u="none" strike="noStrike" kern="1200" baseline="0" noProof="0" dirty="0">
              <a:solidFill>
                <a:schemeClr val="tx1"/>
              </a:solidFill>
              <a:latin typeface="Times New Roman" pitchFamily="18" charset="0"/>
              <a:ea typeface="ＭＳ Ｐゴシック" charset="-128"/>
            </a:endParaRPr>
          </a:p>
          <a:p>
            <a:r>
              <a:rPr kumimoji="1" lang="en-US" sz="1200" b="0" i="0" u="none" strike="noStrike" kern="1200" baseline="0" noProof="0" dirty="0">
                <a:solidFill>
                  <a:schemeClr val="tx1"/>
                </a:solidFill>
                <a:latin typeface="Times New Roman" pitchFamily="18" charset="0"/>
                <a:ea typeface="ＭＳ Ｐゴシック" charset="-128"/>
                <a:cs typeface="ＭＳ Ｐゴシック" charset="-128"/>
              </a:rPr>
              <a:t>Because of the different operating characteristics of various industries, general rules for activity measures are difficult to develop. In general, the higher the turnover or the fewer the number of days’ sales in accounts receivable and inventory, the greater the efficiency. Again, it should be emphasized that the answer from any financial statement analysis calculation is not important by itself; the </a:t>
            </a:r>
            <a:r>
              <a:rPr kumimoji="1" lang="en-US" sz="1200" b="0" i="1" u="none" strike="noStrike" kern="1200" baseline="0" noProof="0" dirty="0">
                <a:solidFill>
                  <a:schemeClr val="tx1"/>
                </a:solidFill>
                <a:latin typeface="Times New Roman" pitchFamily="18" charset="0"/>
                <a:ea typeface="ＭＳ Ｐゴシック" charset="-128"/>
                <a:cs typeface="ＭＳ Ｐゴシック" charset="-128"/>
              </a:rPr>
              <a:t>trend </a:t>
            </a:r>
            <a:r>
              <a:rPr kumimoji="1" lang="en-US" sz="1200" b="0" i="0" u="none" strike="noStrike" kern="1200" baseline="0" noProof="0" dirty="0">
                <a:solidFill>
                  <a:schemeClr val="tx1"/>
                </a:solidFill>
                <a:latin typeface="Times New Roman" pitchFamily="18" charset="0"/>
                <a:ea typeface="ＭＳ Ｐゴシック" charset="-128"/>
                <a:cs typeface="ＭＳ Ｐゴシック" charset="-128"/>
              </a:rPr>
              <a:t>of the result over time is most meaningful. An increase in the age of accounts receivable, an increase in inventory relative to sales, or a reduction in plant and equipment turnover are all early warning signs that the liquidity and profitability of a firm may be weakening. </a:t>
            </a:r>
            <a:endParaRPr lang="en-US" sz="1200" b="0" noProof="0" dirty="0"/>
          </a:p>
        </p:txBody>
      </p:sp>
    </p:spTree>
    <p:extLst>
      <p:ext uri="{BB962C8B-B14F-4D97-AF65-F5344CB8AC3E}">
        <p14:creationId xmlns:p14="http://schemas.microsoft.com/office/powerpoint/2010/main" val="113092629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kumimoji="1" lang="en-US" sz="1200" b="0" i="0" u="none" strike="noStrike" kern="1200" baseline="0" noProof="0" dirty="0">
                <a:solidFill>
                  <a:schemeClr val="tx1"/>
                </a:solidFill>
                <a:latin typeface="Times New Roman" pitchFamily="18" charset="0"/>
                <a:ea typeface="ＭＳ Ｐゴシック" charset="-128"/>
                <a:cs typeface="ＭＳ Ｐゴシック" charset="-128"/>
              </a:rPr>
              <a:t>Two of the most significant measures of profitability are </a:t>
            </a:r>
            <a:r>
              <a:rPr kumimoji="1" lang="en-US" sz="1200" b="0" i="1" u="none" strike="noStrike" kern="1200" baseline="0" noProof="0" dirty="0">
                <a:solidFill>
                  <a:schemeClr val="tx1"/>
                </a:solidFill>
                <a:latin typeface="Times New Roman" pitchFamily="18" charset="0"/>
                <a:ea typeface="ＭＳ Ｐゴシック" charset="-128"/>
                <a:cs typeface="ＭＳ Ｐゴシック" charset="-128"/>
              </a:rPr>
              <a:t>return on investment </a:t>
            </a:r>
            <a:r>
              <a:rPr kumimoji="1" lang="en-US" sz="1200" b="0" i="0" u="none" strike="noStrike" kern="1200" baseline="0" noProof="0" dirty="0">
                <a:solidFill>
                  <a:schemeClr val="tx1"/>
                </a:solidFill>
                <a:latin typeface="Times New Roman" pitchFamily="18" charset="0"/>
                <a:ea typeface="ＭＳ Ｐゴシック" charset="-128"/>
                <a:cs typeface="ＭＳ Ｐゴシック" charset="-128"/>
              </a:rPr>
              <a:t>and </a:t>
            </a:r>
            <a:r>
              <a:rPr kumimoji="1" lang="en-US" sz="1200" b="0" i="1" u="none" strike="noStrike" kern="1200" baseline="0" noProof="0" dirty="0">
                <a:solidFill>
                  <a:schemeClr val="tx1"/>
                </a:solidFill>
                <a:latin typeface="Times New Roman" pitchFamily="18" charset="0"/>
                <a:ea typeface="ＭＳ Ｐゴシック" charset="-128"/>
                <a:cs typeface="ＭＳ Ｐゴシック" charset="-128"/>
              </a:rPr>
              <a:t>return on equity. </a:t>
            </a:r>
            <a:r>
              <a:rPr kumimoji="1" lang="en-US" sz="1200" b="0" i="0" u="none" strike="noStrike" kern="1200" baseline="0" noProof="0" dirty="0">
                <a:solidFill>
                  <a:schemeClr val="tx1"/>
                </a:solidFill>
                <a:latin typeface="Times New Roman" pitchFamily="18" charset="0"/>
                <a:ea typeface="ＭＳ Ｐゴシック" charset="-128"/>
                <a:cs typeface="ＭＳ Ｐゴシック" charset="-128"/>
              </a:rPr>
              <a:t>ROI based on operating income is an evaluation of the operating activities of the firm. The balance sheet elements for calculation are average total assets (or average operating assets) for ROI and average common stockholders’ equity for ROE. </a:t>
            </a:r>
          </a:p>
          <a:p>
            <a:pPr eaLnBrk="1" hangingPunct="1"/>
            <a:endParaRPr kumimoji="1" lang="en-US" altLang="en-US" sz="1200" b="0" i="0" u="none" strike="noStrike" kern="1200" baseline="0" noProof="0" dirty="0">
              <a:solidFill>
                <a:schemeClr val="tx1"/>
              </a:solidFill>
              <a:latin typeface="Times New Roman" pitchFamily="18" charset="0"/>
              <a:ea typeface="ＭＳ Ｐゴシック" charset="-128"/>
            </a:endParaRPr>
          </a:p>
          <a:p>
            <a:pPr marL="0" marR="0" lvl="0" indent="0" algn="l" defTabSz="914400" rtl="0" eaLnBrk="1" fontAlgn="base" latinLnBrk="0" hangingPunct="1">
              <a:lnSpc>
                <a:spcPct val="100000"/>
              </a:lnSpc>
              <a:spcBef>
                <a:spcPct val="30000"/>
              </a:spcBef>
              <a:spcAft>
                <a:spcPct val="0"/>
              </a:spcAft>
              <a:buClrTx/>
              <a:buSzTx/>
              <a:buFontTx/>
              <a:buNone/>
              <a:tabLst/>
              <a:defRPr/>
            </a:pPr>
            <a:r>
              <a:rPr lang="en-US" altLang="en-US" sz="1200" noProof="0" dirty="0">
                <a:solidFill>
                  <a:schemeClr val="tx2">
                    <a:lumMod val="50000"/>
                  </a:schemeClr>
                </a:solidFill>
                <a:latin typeface="Arial" panose="020B0604020202020204" pitchFamily="34" charset="0"/>
              </a:rPr>
              <a:t>Profitability evaluations are likely to be more valid when they are based on the trend of one company’s ROI and ROE relative to the trend of industry and competitors’ rates of return.</a:t>
            </a:r>
          </a:p>
        </p:txBody>
      </p:sp>
    </p:spTree>
    <p:extLst>
      <p:ext uri="{BB962C8B-B14F-4D97-AF65-F5344CB8AC3E}">
        <p14:creationId xmlns:p14="http://schemas.microsoft.com/office/powerpoint/2010/main" val="144412488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228600" algn="l" defTabSz="914400" rtl="0" eaLnBrk="1" fontAlgn="base" latinLnBrk="0" hangingPunct="1">
              <a:lnSpc>
                <a:spcPct val="100000"/>
              </a:lnSpc>
              <a:spcBef>
                <a:spcPct val="30000"/>
              </a:spcBef>
              <a:spcAft>
                <a:spcPct val="0"/>
              </a:spcAft>
              <a:buClrTx/>
              <a:buSzTx/>
              <a:buFontTx/>
              <a:buNone/>
              <a:tabLst/>
              <a:defRPr/>
            </a:pPr>
            <a:r>
              <a:rPr lang="en-US" altLang="en-US" b="0" noProof="0" dirty="0">
                <a:ea typeface="ＭＳ Ｐゴシック" panose="020B0600070205080204" pitchFamily="34" charset="-128"/>
              </a:rPr>
              <a:t>LO 11-5: Discuss the significance of the price/earnings ratio in the evaluation of the market price of a company</a:t>
            </a:r>
            <a:r>
              <a:rPr lang="en-US" altLang="ja-JP" b="0" noProof="0" dirty="0">
                <a:ea typeface="+mn-ea"/>
              </a:rPr>
              <a:t>’s common stock.</a:t>
            </a:r>
          </a:p>
          <a:p>
            <a:pPr marL="0" marR="0" lvl="0" indent="-228600" algn="l" defTabSz="914400" rtl="0" eaLnBrk="1" fontAlgn="base" latinLnBrk="0" hangingPunct="1">
              <a:lnSpc>
                <a:spcPct val="100000"/>
              </a:lnSpc>
              <a:spcBef>
                <a:spcPct val="30000"/>
              </a:spcBef>
              <a:spcAft>
                <a:spcPct val="0"/>
              </a:spcAft>
              <a:buClrTx/>
              <a:buSzTx/>
              <a:buFontTx/>
              <a:buNone/>
              <a:tabLst/>
              <a:defRPr/>
            </a:pPr>
            <a:endParaRPr kumimoji="1" lang="en-US" sz="1200" b="0" i="0" u="none" strike="noStrike" kern="1200" baseline="0" noProof="0" dirty="0">
              <a:solidFill>
                <a:schemeClr val="tx1"/>
              </a:solidFill>
              <a:latin typeface="Times New Roman" pitchFamily="18" charset="0"/>
              <a:ea typeface="ＭＳ Ｐゴシック" charset="-128"/>
              <a:cs typeface="ＭＳ Ｐゴシック" charset="-128"/>
            </a:endParaRPr>
          </a:p>
          <a:p>
            <a:pPr marL="0" marR="0" lvl="0" indent="-228600" algn="l" defTabSz="914400" rtl="0" eaLnBrk="1" fontAlgn="base" latinLnBrk="0" hangingPunct="1">
              <a:lnSpc>
                <a:spcPct val="100000"/>
              </a:lnSpc>
              <a:spcBef>
                <a:spcPct val="30000"/>
              </a:spcBef>
              <a:spcAft>
                <a:spcPct val="0"/>
              </a:spcAft>
              <a:buClrTx/>
              <a:buSzTx/>
              <a:buFontTx/>
              <a:buNone/>
              <a:tabLst/>
              <a:defRPr/>
            </a:pPr>
            <a:r>
              <a:rPr kumimoji="1" lang="en-US" sz="1200" b="0" i="0" u="none" strike="noStrike" kern="1200" baseline="0" noProof="0" dirty="0">
                <a:solidFill>
                  <a:schemeClr val="tx1"/>
                </a:solidFill>
                <a:latin typeface="Times New Roman" pitchFamily="18" charset="0"/>
                <a:ea typeface="ＭＳ Ｐゴシック" charset="-128"/>
                <a:cs typeface="ＭＳ Ｐゴシック" charset="-128"/>
              </a:rPr>
              <a:t>The price/earnings ratio, or simply the P/E ratio, is calculated by dividing the market price of a share of common stock by the earnings per share of common stock. </a:t>
            </a:r>
            <a:r>
              <a:rPr lang="en-US" sz="1200" b="0" noProof="0" dirty="0">
                <a:solidFill>
                  <a:schemeClr val="bg1"/>
                </a:solidFill>
                <a:latin typeface="Arial" charset="0"/>
              </a:rPr>
              <a:t>Earnings multiple is another term used to describe the price/earnings ratio. This term merely reflects that the market price of stock is equal to the earnings per share multiplied by the P/E ratio. </a:t>
            </a:r>
            <a:r>
              <a:rPr kumimoji="1" lang="en-US" sz="1200" b="0" i="0" u="none" strike="noStrike" kern="1200" baseline="0" noProof="0" dirty="0">
                <a:solidFill>
                  <a:schemeClr val="tx1"/>
                </a:solidFill>
                <a:latin typeface="Times New Roman" pitchFamily="18" charset="0"/>
                <a:ea typeface="ＭＳ Ｐゴシック" charset="-128"/>
                <a:cs typeface="ＭＳ Ｐゴシック" charset="-128"/>
              </a:rPr>
              <a:t>The P/E ratio is used extensively by investors to evaluate the market price of a company’s common stock relative to that of other companies and relative to the market as a whole.</a:t>
            </a:r>
          </a:p>
          <a:p>
            <a:pPr indent="-228600" eaLnBrk="1" hangingPunct="1"/>
            <a:endParaRPr kumimoji="1" lang="en-US" sz="1200" b="0" i="0" u="none" strike="noStrike" kern="1200" baseline="0" noProof="0" dirty="0">
              <a:solidFill>
                <a:schemeClr val="tx1"/>
              </a:solidFill>
              <a:latin typeface="Times New Roman" pitchFamily="18" charset="0"/>
              <a:ea typeface="ＭＳ Ｐゴシック" charset="-128"/>
              <a:cs typeface="ＭＳ Ｐゴシック" charset="-128"/>
            </a:endParaRPr>
          </a:p>
          <a:p>
            <a:pPr indent="-228600" eaLnBrk="1" hangingPunct="1"/>
            <a:r>
              <a:rPr lang="en-US" altLang="en-US" b="0" noProof="0" dirty="0">
                <a:ea typeface="ＭＳ Ｐゴシック" panose="020B0600070205080204" pitchFamily="34" charset="-128"/>
              </a:rPr>
              <a:t>Campbell</a:t>
            </a:r>
            <a:r>
              <a:rPr lang="en-US" altLang="ja-JP" b="0" noProof="0" dirty="0">
                <a:ea typeface="+mn-ea"/>
              </a:rPr>
              <a:t>’s price/earnings ratio equals 18.3 ($52.85/$2.89).</a:t>
            </a:r>
          </a:p>
        </p:txBody>
      </p:sp>
    </p:spTree>
    <p:extLst>
      <p:ext uri="{BB962C8B-B14F-4D97-AF65-F5344CB8AC3E}">
        <p14:creationId xmlns:p14="http://schemas.microsoft.com/office/powerpoint/2010/main" val="171405432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b="0" i="0" dirty="0">
                <a:ea typeface="ＭＳ Ｐゴシック" panose="020B0600070205080204" pitchFamily="34" charset="-128"/>
              </a:rPr>
              <a:t>Chapter 11: Financial Statement Analysis</a:t>
            </a:r>
          </a:p>
        </p:txBody>
      </p:sp>
    </p:spTree>
    <p:extLst>
      <p:ext uri="{BB962C8B-B14F-4D97-AF65-F5344CB8AC3E}">
        <p14:creationId xmlns:p14="http://schemas.microsoft.com/office/powerpoint/2010/main" val="74232400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228600" algn="l" defTabSz="914400" rtl="0" eaLnBrk="1" fontAlgn="base" latinLnBrk="0" hangingPunct="1">
              <a:lnSpc>
                <a:spcPct val="100000"/>
              </a:lnSpc>
              <a:spcBef>
                <a:spcPct val="30000"/>
              </a:spcBef>
              <a:spcAft>
                <a:spcPct val="0"/>
              </a:spcAft>
              <a:buClrTx/>
              <a:buSzTx/>
              <a:buFontTx/>
              <a:buNone/>
              <a:tabLst/>
              <a:defRPr/>
            </a:pPr>
            <a:r>
              <a:rPr lang="en-US" altLang="en-US" noProof="0" dirty="0">
                <a:ea typeface="ＭＳ Ｐゴシック" panose="020B0600070205080204" pitchFamily="34" charset="-128"/>
              </a:rPr>
              <a:t>To understand the significance of the P/E ratio, think about the reason an individual invests in the common stock of a company. It is anticipated that return on investment will be realized in two ways: (1) The firm will pay cash dividends, and (2) the market price of the firm’s stock will increase. The market price of a company’s common stock reflects investors’ expectations about the firm’s future earnings. The greater the probability of increased earnings, the more investors are willing to pay for a claim to those earnings.</a:t>
            </a:r>
          </a:p>
        </p:txBody>
      </p:sp>
    </p:spTree>
    <p:extLst>
      <p:ext uri="{BB962C8B-B14F-4D97-AF65-F5344CB8AC3E}">
        <p14:creationId xmlns:p14="http://schemas.microsoft.com/office/powerpoint/2010/main" val="151846357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kumimoji="1" lang="en-US" sz="1200" b="0" i="0" u="none" strike="noStrike" kern="1200" baseline="0" noProof="0" dirty="0">
                <a:solidFill>
                  <a:schemeClr val="tx1"/>
                </a:solidFill>
                <a:latin typeface="Times New Roman" pitchFamily="18" charset="0"/>
                <a:ea typeface="ＭＳ Ｐゴシック" charset="-128"/>
                <a:cs typeface="ＭＳ Ｐゴシック" charset="-128"/>
              </a:rPr>
              <a:t>The price/earnings ratio, or earnings multiple, is one of the most important measures used by investors to evaluate the market price of a firm’s common stock. This is one reason that earnings per share is reported prominently on the face of the income statement. </a:t>
            </a:r>
          </a:p>
          <a:p>
            <a:r>
              <a:rPr kumimoji="1" lang="en-US" sz="1200" b="0" i="0" u="none" strike="noStrike" kern="1200" baseline="0" noProof="0" dirty="0">
                <a:solidFill>
                  <a:schemeClr val="tx1"/>
                </a:solidFill>
                <a:latin typeface="Times New Roman" pitchFamily="18" charset="0"/>
                <a:ea typeface="ＭＳ Ｐゴシック" charset="-128"/>
                <a:cs typeface="ＭＳ Ｐゴシック" charset="-128"/>
              </a:rPr>
              <a:t>Analysts sometimes use expected future earnings per share and the current market price in the calculation to evaluate the prospects for changes in the stock’s market price. </a:t>
            </a:r>
          </a:p>
          <a:p>
            <a:r>
              <a:rPr kumimoji="1" lang="en-US" sz="1200" b="0" i="0" u="none" strike="noStrike" kern="1200" baseline="0" noProof="0" dirty="0">
                <a:solidFill>
                  <a:schemeClr val="tx1"/>
                </a:solidFill>
                <a:latin typeface="Times New Roman" pitchFamily="18" charset="0"/>
                <a:ea typeface="ＭＳ Ｐゴシック" charset="-128"/>
                <a:cs typeface="ＭＳ Ｐゴシック" charset="-128"/>
              </a:rPr>
              <a:t>The interpretation of P/E ratios for individual firms is fairly straightforward. An above-average P/E ratio indicates that the common stock price is high relative to the firm’s current earnings, probably because investors anticipate relatively favorable future developments, such as increased earnings per share or higher dividends per share. Low P/E ratios usually indicate poor earnings expectations. Keep in mind, however, that P/E ratios are significantly influenced by the company’s reported earnings. </a:t>
            </a:r>
            <a:endParaRPr lang="en-US" noProof="0" dirty="0"/>
          </a:p>
        </p:txBody>
      </p:sp>
    </p:spTree>
    <p:extLst>
      <p:ext uri="{BB962C8B-B14F-4D97-AF65-F5344CB8AC3E}">
        <p14:creationId xmlns:p14="http://schemas.microsoft.com/office/powerpoint/2010/main" val="263220552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noProof="0" dirty="0">
                <a:ea typeface="ＭＳ Ｐゴシック" panose="020B0600070205080204" pitchFamily="34" charset="-128"/>
              </a:rPr>
              <a:t>LO 11-6: Discuss how dividend yield and the dividend payout ratio are used by investors to evaluate a company</a:t>
            </a:r>
            <a:r>
              <a:rPr lang="en-US" altLang="ja-JP" noProof="0" dirty="0">
                <a:ea typeface="+mn-ea"/>
              </a:rPr>
              <a:t>’s common stock.</a:t>
            </a:r>
          </a:p>
          <a:p>
            <a:endParaRPr lang="en-US" altLang="en-US" noProof="0" dirty="0">
              <a:ea typeface="ＭＳ Ｐゴシック" panose="020B0600070205080204" pitchFamily="34" charset="-128"/>
            </a:endParaRPr>
          </a:p>
          <a:p>
            <a:r>
              <a:rPr lang="en-US" altLang="en-US" noProof="0" dirty="0">
                <a:ea typeface="ＭＳ Ｐゴシック" panose="020B0600070205080204" pitchFamily="34" charset="-128"/>
              </a:rPr>
              <a:t>Dividend yield is </a:t>
            </a:r>
            <a:r>
              <a:rPr kumimoji="1" lang="en-US" sz="1200" b="0" i="0" u="none" strike="noStrike" kern="1200" baseline="0" noProof="0" dirty="0">
                <a:solidFill>
                  <a:schemeClr val="tx1"/>
                </a:solidFill>
                <a:latin typeface="Times New Roman" pitchFamily="18" charset="0"/>
                <a:ea typeface="ＭＳ Ｐゴシック" charset="-128"/>
                <a:cs typeface="ＭＳ Ｐゴシック" charset="-128"/>
              </a:rPr>
              <a:t>calculated by dividing the annual dividend per share by the current market price of the stock.</a:t>
            </a:r>
          </a:p>
          <a:p>
            <a:r>
              <a:rPr kumimoji="1" lang="en-US" sz="1200" b="0" i="0" u="none" strike="noStrike" kern="1200" baseline="0" noProof="0" dirty="0">
                <a:solidFill>
                  <a:schemeClr val="tx1"/>
                </a:solidFill>
                <a:latin typeface="Times New Roman" pitchFamily="18" charset="0"/>
                <a:ea typeface="ＭＳ Ｐゴシック" charset="-128"/>
                <a:cs typeface="ＭＳ Ｐゴシック" charset="-128"/>
              </a:rPr>
              <a:t>The dividend yield would be compared to the yield available on alternative investments to help the investor evaluate the extent to which his or her investment objectives were being met. In the case of preferred stock, investors will compare the yield to that available on other fixed-income investments with comparable risk to determine whether to continue holding the preferred stock as an investment. </a:t>
            </a:r>
            <a:endParaRPr lang="en-US" altLang="en-US" noProof="0" dirty="0">
              <a:ea typeface="ＭＳ Ｐゴシック" panose="020B0600070205080204" pitchFamily="34" charset="-128"/>
            </a:endParaRPr>
          </a:p>
        </p:txBody>
      </p:sp>
    </p:spTree>
    <p:extLst>
      <p:ext uri="{BB962C8B-B14F-4D97-AF65-F5344CB8AC3E}">
        <p14:creationId xmlns:p14="http://schemas.microsoft.com/office/powerpoint/2010/main" val="239306434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altLang="en-US" b="0" noProof="0" dirty="0">
                <a:ea typeface="ＭＳ Ｐゴシック" panose="020B0600070205080204" pitchFamily="34" charset="-128"/>
              </a:rPr>
              <a:t>The dividend payout ratio, </a:t>
            </a:r>
            <a:r>
              <a:rPr kumimoji="1" lang="en-US" sz="1200" b="0" i="0" u="none" strike="noStrike" kern="1200" baseline="0" noProof="0" dirty="0">
                <a:solidFill>
                  <a:schemeClr val="tx1"/>
                </a:solidFill>
                <a:latin typeface="Times New Roman" pitchFamily="18" charset="0"/>
                <a:ea typeface="ＭＳ Ｐゴシック" charset="-128"/>
                <a:cs typeface="ＭＳ Ｐゴシック" charset="-128"/>
              </a:rPr>
              <a:t>computed by dividing the dividend per share of common stock by the earnings per share of common stock (usually diluted earnings per share), reflects the dividend policy of the company. Most firms have a policy of paying dividends that are a relatively constant proportion of earnings (e.g., 40 to 50 percent or 10 to 15 percent). Knowing the dividend payout ratio permits the investor to project dividends from an assessment of the firm’s earnings prospects. </a:t>
            </a:r>
            <a:endParaRPr kumimoji="1" lang="en-US" sz="1200" b="0" kern="1200" noProof="0" dirty="0">
              <a:solidFill>
                <a:srgbClr val="000000"/>
              </a:solidFill>
              <a:latin typeface="Arial" charset="0"/>
              <a:ea typeface="ＭＳ Ｐゴシック" charset="-128"/>
              <a:cs typeface="ＭＳ Ｐゴシック" charset="-128"/>
            </a:endParaRPr>
          </a:p>
          <a:p>
            <a:endParaRPr lang="en-US" altLang="en-US" b="0" noProof="0" dirty="0">
              <a:ea typeface="ＭＳ Ｐゴシック" panose="020B0600070205080204" pitchFamily="34" charset="-128"/>
            </a:endParaRPr>
          </a:p>
          <a:p>
            <a:r>
              <a:rPr kumimoji="1" lang="en-US" sz="1200" b="0" i="0" u="none" strike="noStrike" kern="1200" baseline="0" noProof="0" dirty="0">
                <a:solidFill>
                  <a:schemeClr val="tx1"/>
                </a:solidFill>
                <a:latin typeface="Times New Roman" pitchFamily="18" charset="0"/>
                <a:ea typeface="ＭＳ Ｐゴシック" charset="-128"/>
                <a:cs typeface="ＭＳ Ｐゴシック" charset="-128"/>
              </a:rPr>
              <a:t>To help communicate its dividend policy to the stockholders, a firm refers to its dividends in two ways: Regular dividends are the stable, or gradually changing, periodic (i.e., quarterly, semiannual, or annual) dividends; extra dividends are additional dividends that may be declared and paid after an especially profitable year. </a:t>
            </a:r>
            <a:endParaRPr lang="en-US" altLang="ja-JP" b="0" noProof="0" dirty="0">
              <a:ea typeface="+mn-ea"/>
            </a:endParaRPr>
          </a:p>
          <a:p>
            <a:pPr eaLnBrk="1" hangingPunct="1"/>
            <a:endParaRPr lang="en-US" altLang="en-US" b="0" noProof="0" dirty="0">
              <a:ea typeface="ＭＳ Ｐゴシック" panose="020B0600070205080204" pitchFamily="34" charset="-128"/>
            </a:endParaRPr>
          </a:p>
        </p:txBody>
      </p:sp>
    </p:spTree>
    <p:extLst>
      <p:ext uri="{BB962C8B-B14F-4D97-AF65-F5344CB8AC3E}">
        <p14:creationId xmlns:p14="http://schemas.microsoft.com/office/powerpoint/2010/main" val="242394515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kumimoji="1" lang="en-US" sz="1200" b="0" i="0" u="none" strike="noStrike" kern="1200" baseline="0" noProof="0" dirty="0">
                <a:solidFill>
                  <a:schemeClr val="tx1"/>
                </a:solidFill>
                <a:latin typeface="Times New Roman" pitchFamily="18" charset="0"/>
                <a:ea typeface="ＭＳ Ｐゴシック" charset="-128"/>
                <a:cs typeface="ＭＳ Ｐゴシック" charset="-128"/>
              </a:rPr>
              <a:t>From the preferred stockholders’ point of view, the ratio of net income to the total preferred stock dividend requirement indicates the margin of safety of the preferred dividend. If net income is less than three or four times the preferred dividend requirement and has been falling over time, the preferred stockholders would become concerned about the firm’s ability to generate enough earnings and cash to be able to pay the preferred dividend. </a:t>
            </a:r>
          </a:p>
          <a:p>
            <a:r>
              <a:rPr lang="en-US" altLang="en-US" noProof="0" dirty="0">
                <a:ea typeface="ＭＳ Ｐゴシック" panose="020B0600070205080204" pitchFamily="34" charset="-128"/>
              </a:rPr>
              <a:t>Cruisers</a:t>
            </a:r>
            <a:r>
              <a:rPr lang="en-US" altLang="ja-JP" noProof="0" dirty="0">
                <a:ea typeface="+mn-ea"/>
              </a:rPr>
              <a:t>’ preferred dividend coverage ratio equals 5.5 times ($1,527,000/$280,000). </a:t>
            </a:r>
          </a:p>
          <a:p>
            <a:pPr eaLnBrk="1" hangingPunct="1"/>
            <a:endParaRPr lang="en-US" altLang="en-US" noProof="0" dirty="0">
              <a:ea typeface="ＭＳ Ｐゴシック" panose="020B0600070205080204" pitchFamily="34" charset="-128"/>
            </a:endParaRPr>
          </a:p>
        </p:txBody>
      </p:sp>
    </p:spTree>
    <p:extLst>
      <p:ext uri="{BB962C8B-B14F-4D97-AF65-F5344CB8AC3E}">
        <p14:creationId xmlns:p14="http://schemas.microsoft.com/office/powerpoint/2010/main" val="349854231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a:solidFill>
                  <a:srgbClr val="000000"/>
                </a:solidFill>
                <a:ea typeface="ＭＳ Ｐゴシック" panose="020B0600070205080204" pitchFamily="34" charset="-128"/>
              </a:rPr>
              <a:t>Financial leverage (frequently called just </a:t>
            </a:r>
            <a:r>
              <a:rPr lang="en-US" altLang="en-US" i="1" dirty="0">
                <a:solidFill>
                  <a:srgbClr val="000000"/>
                </a:solidFill>
                <a:ea typeface="ＭＳ Ｐゴシック" panose="020B0600070205080204" pitchFamily="34" charset="-128"/>
              </a:rPr>
              <a:t>leverage</a:t>
            </a:r>
            <a:r>
              <a:rPr lang="en-US" altLang="en-US" dirty="0">
                <a:solidFill>
                  <a:srgbClr val="000000"/>
                </a:solidFill>
                <a:ea typeface="ＭＳ Ｐゴシック" panose="020B0600070205080204" pitchFamily="34" charset="-128"/>
              </a:rPr>
              <a:t>) refers to the use of debt (and, in the broadest context of the term, preferred stock) to finance the assets of the entity. Leverage adds risk to the operation of the firm because if the firm does not generate enough cash to pay principal and interest payments, creditors may force the firm into bankruptcy. However, because the cost of debt (i.e., interest) is a fixed charge regardless of the amount of earnings, leverage also magnifies the return to the owners (ROE) relative to the return on assets (ROI).</a:t>
            </a:r>
            <a:endParaRPr lang="en-US" altLang="en-US" dirty="0">
              <a:ea typeface="ＭＳ Ｐゴシック" panose="020B0600070205080204" pitchFamily="34" charset="-128"/>
            </a:endParaRPr>
          </a:p>
        </p:txBody>
      </p:sp>
    </p:spTree>
    <p:extLst>
      <p:ext uri="{BB962C8B-B14F-4D97-AF65-F5344CB8AC3E}">
        <p14:creationId xmlns:p14="http://schemas.microsoft.com/office/powerpoint/2010/main" val="312067364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a:ea typeface="ＭＳ Ｐゴシック" panose="020B0600070205080204" pitchFamily="34" charset="-128"/>
              </a:rPr>
              <a:t>Return on investment measures the efficiency with which management has used the operating assets to generate operating income. Note that the return on investment calculation is based on earnings before interest and taxes (operating income) and total assets, rather than net income and total assets. Earnings before interest and taxes (operating income) are used because the amount of interest expense reflects a financing decision, not an operating result, and income taxes are beyond the control of operating management. Thus, ROI becomes an evaluation of the operating activities of the firm. Return on equity measures the rate of return that net income provides to the owners/stockholders. ROI and ROE differ for the firm without financial leverage only because income taxes have been excluded from ROI but have been included in ROE.		</a:t>
            </a:r>
          </a:p>
        </p:txBody>
      </p:sp>
    </p:spTree>
    <p:extLst>
      <p:ext uri="{BB962C8B-B14F-4D97-AF65-F5344CB8AC3E}">
        <p14:creationId xmlns:p14="http://schemas.microsoft.com/office/powerpoint/2010/main" val="240109217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a:ea typeface="ＭＳ Ｐゴシック" panose="020B0600070205080204" pitchFamily="34" charset="-128"/>
              </a:rPr>
              <a:t>The use of financial leverage has not affected ROI; </a:t>
            </a:r>
            <a:r>
              <a:rPr lang="en-US" altLang="en-US" i="1" dirty="0">
                <a:ea typeface="ＭＳ Ｐゴシック" panose="020B0600070205080204" pitchFamily="34" charset="-128"/>
              </a:rPr>
              <a:t>financial leverage </a:t>
            </a:r>
            <a:r>
              <a:rPr lang="en-US" altLang="en-US" dirty="0">
                <a:ea typeface="ＭＳ Ｐゴシック" panose="020B0600070205080204" pitchFamily="34" charset="-128"/>
              </a:rPr>
              <a:t>refers to how the assets are financed, not how efficiently the assets are used to generate operating income. The use of financial leverage has caused the ROE to increase from 12% to 16.4% because ROI (20%) exceeds the cost of the debt (9%) used to finance a portion of the assets.</a:t>
            </a:r>
          </a:p>
        </p:txBody>
      </p:sp>
    </p:spTree>
    <p:extLst>
      <p:ext uri="{BB962C8B-B14F-4D97-AF65-F5344CB8AC3E}">
        <p14:creationId xmlns:p14="http://schemas.microsoft.com/office/powerpoint/2010/main" val="137462545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kumimoji="1" lang="en-US" sz="1200" b="0" i="0" u="none" strike="noStrike" kern="1200" baseline="0" noProof="0" dirty="0">
                <a:solidFill>
                  <a:schemeClr val="tx1"/>
                </a:solidFill>
                <a:latin typeface="Times New Roman" pitchFamily="18" charset="0"/>
                <a:ea typeface="ＭＳ Ｐゴシック" charset="-128"/>
                <a:cs typeface="ＭＳ Ｐゴシック" charset="-128"/>
              </a:rPr>
              <a:t>The debt ratio is the ratio of total liabilities to the total of liabilities and stockholders’ equity. </a:t>
            </a:r>
          </a:p>
          <a:p>
            <a:pPr eaLnBrk="1" hangingPunct="1"/>
            <a:r>
              <a:rPr lang="en-US" altLang="en-US" b="0" noProof="0" dirty="0">
                <a:ea typeface="ＭＳ Ｐゴシック" panose="020B0600070205080204" pitchFamily="34" charset="-128"/>
              </a:rPr>
              <a:t>In this example, the debt ratio is 40 percent ($40,000/$100,000).</a:t>
            </a:r>
          </a:p>
        </p:txBody>
      </p:sp>
    </p:spTree>
    <p:extLst>
      <p:ext uri="{BB962C8B-B14F-4D97-AF65-F5344CB8AC3E}">
        <p14:creationId xmlns:p14="http://schemas.microsoft.com/office/powerpoint/2010/main" val="172049899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228600" eaLnBrk="1" hangingPunct="1"/>
            <a:r>
              <a:rPr kumimoji="1" lang="en-US" sz="1200" b="0" i="0" u="none" strike="noStrike" kern="1200" baseline="0" noProof="0" dirty="0">
                <a:solidFill>
                  <a:schemeClr val="tx1"/>
                </a:solidFill>
                <a:latin typeface="Times New Roman" pitchFamily="18" charset="0"/>
                <a:ea typeface="ＭＳ Ｐゴシック" charset="-128"/>
                <a:cs typeface="ＭＳ Ｐゴシック" charset="-128"/>
              </a:rPr>
              <a:t>The debt/equity ratio is the ratio of total liabilities to total stockholders’ equity. Thus, a debt ratio of 50 percent would be the same as a debt/equity ratio of 1 (or 1:1). Here, the debt/equity ratio equals 66.7 percent ($40,000/$60,000).</a:t>
            </a:r>
          </a:p>
        </p:txBody>
      </p:sp>
    </p:spTree>
    <p:extLst>
      <p:ext uri="{BB962C8B-B14F-4D97-AF65-F5344CB8AC3E}">
        <p14:creationId xmlns:p14="http://schemas.microsoft.com/office/powerpoint/2010/main" val="28074034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defRPr/>
            </a:pPr>
            <a:r>
              <a:rPr lang="en-US" altLang="en-US" sz="1200" noProof="0" dirty="0">
                <a:latin typeface="Arial" panose="020B0604020202020204" pitchFamily="34" charset="0"/>
                <a:ea typeface="ＭＳ Ｐゴシック" panose="020B0600070205080204" pitchFamily="34" charset="-128"/>
              </a:rPr>
              <a:t>After studying this chapter, you should understand </a:t>
            </a:r>
            <a:r>
              <a:rPr lang="en-US" sz="1200" noProof="0" dirty="0">
                <a:solidFill>
                  <a:srgbClr val="000000"/>
                </a:solidFill>
              </a:rPr>
              <a:t>and be able to</a:t>
            </a:r>
            <a:r>
              <a:rPr lang="en-US" altLang="en-US" sz="1200" noProof="0" dirty="0">
                <a:latin typeface="Arial" panose="020B0604020202020204" pitchFamily="34" charset="0"/>
                <a:ea typeface="ＭＳ Ｐゴシック" panose="020B0600070205080204" pitchFamily="34" charset="-128"/>
              </a:rPr>
              <a:t>:</a:t>
            </a:r>
          </a:p>
          <a:p>
            <a:pPr marL="0" indent="0">
              <a:buFont typeface="Arial" panose="020B0604020202020204" pitchFamily="34" charset="0"/>
              <a:buNone/>
              <a:defRPr/>
            </a:pPr>
            <a:r>
              <a:rPr lang="en-US" altLang="en-US" sz="1200" noProof="0" dirty="0">
                <a:latin typeface="Arial Narrow" pitchFamily="34" charset="0"/>
              </a:rPr>
              <a:t>LO 11-1: Explain how liquidity measures can be influenced by the inventory cost flow assumption used.</a:t>
            </a:r>
          </a:p>
          <a:p>
            <a:pPr marL="0" indent="0">
              <a:buFont typeface="Arial" panose="020B0604020202020204" pitchFamily="34" charset="0"/>
              <a:buNone/>
              <a:defRPr/>
            </a:pPr>
            <a:r>
              <a:rPr lang="en-US" altLang="en-US" sz="1200" noProof="0" dirty="0">
                <a:latin typeface="Arial Narrow" pitchFamily="34" charset="0"/>
              </a:rPr>
              <a:t>LO 11-2: Explain how suppliers and creditors use a customer’</a:t>
            </a:r>
            <a:r>
              <a:rPr lang="en-US" altLang="ja-JP" sz="1200" noProof="0" dirty="0">
                <a:latin typeface="Arial Narrow" pitchFamily="34" charset="0"/>
              </a:rPr>
              <a:t>s payment practices to judge liquidity.</a:t>
            </a:r>
          </a:p>
          <a:p>
            <a:pPr marL="0" indent="0">
              <a:buFont typeface="Arial" panose="020B0604020202020204" pitchFamily="34" charset="0"/>
              <a:buNone/>
              <a:defRPr/>
            </a:pPr>
            <a:r>
              <a:rPr lang="en-US" altLang="en-US" sz="1200" noProof="0" dirty="0">
                <a:latin typeface="Arial Narrow" pitchFamily="34" charset="0"/>
              </a:rPr>
              <a:t>LO 11-3: Discuss the influence of alternative inventory cost flow assumptions and depreciation methods on turnover ratios.</a:t>
            </a:r>
          </a:p>
          <a:p>
            <a:pPr marL="0" indent="0">
              <a:buFont typeface="Arial" panose="020B0604020202020204" pitchFamily="34" charset="0"/>
              <a:buNone/>
              <a:defRPr/>
            </a:pPr>
            <a:r>
              <a:rPr lang="en-US" altLang="en-US" sz="1200" noProof="0" dirty="0">
                <a:latin typeface="Arial Narrow" pitchFamily="34" charset="0"/>
              </a:rPr>
              <a:t>LO 11-4: Discuss how the number of days’ </a:t>
            </a:r>
            <a:r>
              <a:rPr lang="en-US" altLang="ja-JP" sz="1200" noProof="0" dirty="0">
                <a:latin typeface="Arial Narrow" pitchFamily="34" charset="0"/>
              </a:rPr>
              <a:t>sales in both accounts receivable and inventory are used to evaluate the effectiveness of the management of receivables and inventory.</a:t>
            </a:r>
          </a:p>
          <a:p>
            <a:pPr marL="0" indent="0">
              <a:buFont typeface="Arial" panose="020B0604020202020204" pitchFamily="34" charset="0"/>
              <a:buNone/>
              <a:defRPr/>
            </a:pPr>
            <a:r>
              <a:rPr lang="en-US" altLang="en-US" sz="1200" noProof="0" dirty="0">
                <a:latin typeface="Arial Narrow" pitchFamily="34" charset="0"/>
              </a:rPr>
              <a:t>LO 11-5: Discuss the significance of the price/earnings ratio in the evaluation of the market price of a company</a:t>
            </a:r>
            <a:r>
              <a:rPr lang="en-US" altLang="ja-JP" sz="1200" noProof="0" dirty="0">
                <a:latin typeface="Arial Narrow" pitchFamily="34" charset="0"/>
              </a:rPr>
              <a:t>’s common stock.</a:t>
            </a:r>
          </a:p>
          <a:p>
            <a:pPr>
              <a:defRPr/>
            </a:pPr>
            <a:endParaRPr lang="en-US" dirty="0">
              <a:latin typeface="Arial Narrow" pitchFamily="34" charset="0"/>
            </a:endParaRPr>
          </a:p>
        </p:txBody>
      </p:sp>
    </p:spTree>
    <p:extLst>
      <p:ext uri="{BB962C8B-B14F-4D97-AF65-F5344CB8AC3E}">
        <p14:creationId xmlns:p14="http://schemas.microsoft.com/office/powerpoint/2010/main" val="391381846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kumimoji="1" lang="en-US" sz="1200" b="0" i="0" u="none" strike="noStrike" kern="1200" baseline="0" noProof="0" dirty="0">
                <a:solidFill>
                  <a:schemeClr val="tx1"/>
                </a:solidFill>
                <a:latin typeface="Times New Roman" pitchFamily="18" charset="0"/>
                <a:ea typeface="ＭＳ Ｐゴシック" charset="-128"/>
                <a:cs typeface="ＭＳ Ｐゴシック" charset="-128"/>
              </a:rPr>
              <a:t>The times interest earned ratio shows the relationship of earnings before interest and taxes (operating income) to interest expense. The greater the ratio, the more confident the debtholders can be about the firm’s prospects for continuing to have enough earnings to cover interest expense, even if the firm experiences a decline in the demand for its products or services. </a:t>
            </a:r>
            <a:endParaRPr lang="en-US" altLang="en-US" b="0" noProof="0" dirty="0">
              <a:ea typeface="ＭＳ Ｐゴシック" panose="020B0600070205080204" pitchFamily="34" charset="-128"/>
            </a:endParaRPr>
          </a:p>
          <a:p>
            <a:endParaRPr lang="en-US" altLang="en-US" b="0" noProof="0" dirty="0">
              <a:ea typeface="ＭＳ Ｐゴシック" panose="020B0600070205080204" pitchFamily="34" charset="-128"/>
            </a:endParaRPr>
          </a:p>
          <a:p>
            <a:r>
              <a:rPr kumimoji="1" lang="en-US" sz="1200" b="0" i="0" u="none" strike="noStrike" kern="1200" baseline="0" noProof="0" dirty="0">
                <a:solidFill>
                  <a:schemeClr val="tx1"/>
                </a:solidFill>
                <a:latin typeface="Times New Roman" pitchFamily="18" charset="0"/>
                <a:ea typeface="ＭＳ Ｐゴシック" charset="-128"/>
                <a:cs typeface="ＭＳ Ｐゴシック" charset="-128"/>
              </a:rPr>
              <a:t>The debtholders of Cruisers would be concerned about the company’s ability to continue to earn enough to cover its interest expense. As a general rule, a times interest earned ratio of 5 or higher is considered by creditors to indicate a relatively low risk that a firm will experience any difficulty meeting its interest obligations in the future. </a:t>
            </a:r>
            <a:endParaRPr lang="en-US" altLang="en-US" b="0" noProof="0" dirty="0">
              <a:ea typeface="ＭＳ Ｐゴシック" panose="020B0600070205080204" pitchFamily="34" charset="-128"/>
            </a:endParaRPr>
          </a:p>
        </p:txBody>
      </p:sp>
    </p:spTree>
    <p:extLst>
      <p:ext uri="{BB962C8B-B14F-4D97-AF65-F5344CB8AC3E}">
        <p14:creationId xmlns:p14="http://schemas.microsoft.com/office/powerpoint/2010/main" val="166599012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i="0" noProof="0" dirty="0">
                <a:ea typeface="ＭＳ Ｐゴシック" panose="020B0600070205080204" pitchFamily="34" charset="-128"/>
              </a:rPr>
              <a:t>LO 11-8: Explain what book value per share of common stock is, describe how it is calculated, and discuss why it is not a very meaningful amount for most companies.</a:t>
            </a:r>
          </a:p>
          <a:p>
            <a:pPr eaLnBrk="1" hangingPunct="1"/>
            <a:endParaRPr lang="en-US" altLang="en-US" i="0" noProof="0" dirty="0">
              <a:ea typeface="ＭＳ Ｐゴシック" panose="020B0600070205080204" pitchFamily="34" charset="-128"/>
            </a:endParaRPr>
          </a:p>
          <a:p>
            <a:pPr eaLnBrk="1" hangingPunct="1"/>
            <a:r>
              <a:rPr kumimoji="1" lang="en-US" sz="1200" b="0" i="0" u="none" strike="noStrike" kern="1200" baseline="0" noProof="0" dirty="0">
                <a:solidFill>
                  <a:schemeClr val="tx1"/>
                </a:solidFill>
                <a:latin typeface="Times New Roman" pitchFamily="18" charset="0"/>
                <a:ea typeface="ＭＳ Ｐゴシック" charset="-128"/>
                <a:cs typeface="ＭＳ Ｐゴシック" charset="-128"/>
              </a:rPr>
              <a:t>Book value per share is calculated by dividing the total common stockholders’ equity by the number of shares of common stock outstanding</a:t>
            </a:r>
            <a:r>
              <a:rPr lang="en-US" altLang="en-US" i="0" noProof="0" dirty="0">
                <a:ea typeface="ＭＳ Ｐゴシック" panose="020B0600070205080204" pitchFamily="34" charset="-128"/>
              </a:rPr>
              <a:t>. </a:t>
            </a:r>
            <a:r>
              <a:rPr kumimoji="1" lang="en-US" sz="1200" b="0" i="0" u="none" strike="noStrike" kern="1200" baseline="0" noProof="0" dirty="0">
                <a:solidFill>
                  <a:schemeClr val="tx1"/>
                </a:solidFill>
                <a:latin typeface="Times New Roman" pitchFamily="18" charset="0"/>
                <a:ea typeface="ＭＳ Ｐゴシック" charset="-128"/>
                <a:cs typeface="ＭＳ Ｐゴシック" charset="-128"/>
              </a:rPr>
              <a:t>If there is preferred stock in the capital structure of the firm, the liquidating value of the preferred stock is subtracted from total stockholders’ equity to get the common stockholders’ equity. Net asset value per share of common stock is another name for this measure. </a:t>
            </a:r>
          </a:p>
          <a:p>
            <a:pPr eaLnBrk="1" hangingPunct="1"/>
            <a:endParaRPr kumimoji="1" lang="en-US" altLang="en-US" sz="1200" b="0" i="0" u="none" strike="noStrike" kern="1200" baseline="0" noProof="0" dirty="0">
              <a:solidFill>
                <a:schemeClr val="tx1"/>
              </a:solidFill>
              <a:latin typeface="Times New Roman" pitchFamily="18" charset="0"/>
              <a:ea typeface="ＭＳ Ｐゴシック" charset="-128"/>
            </a:endParaRPr>
          </a:p>
          <a:p>
            <a:pPr eaLnBrk="1" hangingPunct="1"/>
            <a:r>
              <a:rPr lang="en-US" altLang="en-US" i="0" noProof="0" dirty="0">
                <a:ea typeface="ＭＳ Ｐゴシック" panose="020B0600070205080204" pitchFamily="34" charset="-128"/>
              </a:rPr>
              <a:t>Campbell</a:t>
            </a:r>
            <a:r>
              <a:rPr lang="en-US" altLang="ja-JP" i="0" noProof="0" dirty="0">
                <a:ea typeface="+mn-ea"/>
              </a:rPr>
              <a:t>’s book value per share equals $5.44 ($1,637/301). </a:t>
            </a:r>
          </a:p>
          <a:p>
            <a:pPr eaLnBrk="1" hangingPunct="1"/>
            <a:endParaRPr lang="en-US" altLang="en-US" i="0" noProof="0" dirty="0">
              <a:ea typeface="ＭＳ Ｐゴシック" panose="020B0600070205080204" pitchFamily="34" charset="-128"/>
            </a:endParaRPr>
          </a:p>
        </p:txBody>
      </p:sp>
    </p:spTree>
    <p:extLst>
      <p:ext uri="{BB962C8B-B14F-4D97-AF65-F5344CB8AC3E}">
        <p14:creationId xmlns:p14="http://schemas.microsoft.com/office/powerpoint/2010/main" val="79897426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b="0" noProof="0" dirty="0">
                <a:ea typeface="ＭＳ Ｐゴシック" panose="020B0600070205080204" pitchFamily="34" charset="-128"/>
              </a:rPr>
              <a:t>LO 11-9: Discuss how common size financial statements can be used to evaluate a firm</a:t>
            </a:r>
            <a:r>
              <a:rPr lang="en-US" altLang="ja-JP" b="0" noProof="0" dirty="0">
                <a:ea typeface="+mn-ea"/>
              </a:rPr>
              <a:t>’s financial position and results of operations over a number of years.</a:t>
            </a:r>
          </a:p>
          <a:p>
            <a:pPr eaLnBrk="1" hangingPunct="1"/>
            <a:endParaRPr lang="en-US" altLang="en-US" b="0" noProof="0" dirty="0">
              <a:ea typeface="ＭＳ Ｐゴシック" panose="020B0600070205080204" pitchFamily="34" charset="-128"/>
            </a:endParaRPr>
          </a:p>
          <a:p>
            <a:pPr eaLnBrk="1" hangingPunct="1"/>
            <a:r>
              <a:rPr kumimoji="1" lang="en-US" sz="1200" b="0" i="0" u="none" strike="noStrike" kern="1200" baseline="0" noProof="0" dirty="0">
                <a:solidFill>
                  <a:schemeClr val="tx1"/>
                </a:solidFill>
                <a:latin typeface="Times New Roman" pitchFamily="18" charset="0"/>
                <a:ea typeface="ＭＳ Ｐゴシック" charset="-128"/>
                <a:cs typeface="ＭＳ Ｐゴシック" charset="-128"/>
              </a:rPr>
              <a:t>When comparing and evaluating the operating results of a company over a number of years, many analysts like to express the balance sheet and income statement in a percentage format. This type of presentation is referred to as a common size statement. To prepare a common size balance sheet, each asset is expressed as a percentage of total assets, and each liability and stockholders’ equity amount is expressed as a percentage of that total. For the income statement, the sales amount is set at 100 percent, and each item on the income statement is expressed as a percentage of sales. This type of percentage analysis makes spotting trends in the composition of balance sheet and income statement items much easier than looking at dollar amounts. </a:t>
            </a:r>
            <a:endParaRPr lang="en-US" altLang="en-US" b="0" noProof="0" dirty="0">
              <a:ea typeface="ＭＳ Ｐゴシック" panose="020B0600070205080204" pitchFamily="34" charset="-128"/>
            </a:endParaRPr>
          </a:p>
        </p:txBody>
      </p:sp>
    </p:spTree>
    <p:extLst>
      <p:ext uri="{BB962C8B-B14F-4D97-AF65-F5344CB8AC3E}">
        <p14:creationId xmlns:p14="http://schemas.microsoft.com/office/powerpoint/2010/main" val="301624108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kumimoji="1" lang="en-US" sz="1200" b="0" i="0" u="none" strike="noStrike" kern="1200" baseline="0" noProof="0" dirty="0">
                <a:solidFill>
                  <a:schemeClr val="tx1"/>
                </a:solidFill>
                <a:latin typeface="Times New Roman" pitchFamily="18" charset="0"/>
                <a:ea typeface="ＭＳ Ｐゴシック" charset="-128"/>
                <a:cs typeface="ＭＳ Ｐゴシック" charset="-128"/>
              </a:rPr>
              <a:t>Exhibit 11-4 presents common size income statements for Campbell Soup Company for each of the years 2013 through 2017. By glancing at the trends for earnings before interest and taxes and net earnings, you will see that Campbell’s had a relatively stable earnings pattern from 2013–2017. This is represented by the lines shown in bold.</a:t>
            </a:r>
            <a:endParaRPr lang="en-US" noProof="0" dirty="0"/>
          </a:p>
        </p:txBody>
      </p:sp>
    </p:spTree>
    <p:extLst>
      <p:ext uri="{BB962C8B-B14F-4D97-AF65-F5344CB8AC3E}">
        <p14:creationId xmlns:p14="http://schemas.microsoft.com/office/powerpoint/2010/main" val="891035005"/>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kumimoji="1" lang="en-US" sz="1200" b="0" i="0" u="none" strike="noStrike" kern="1200" baseline="0" noProof="0" dirty="0">
                <a:solidFill>
                  <a:schemeClr val="tx1"/>
                </a:solidFill>
                <a:latin typeface="Times New Roman" pitchFamily="18" charset="0"/>
                <a:ea typeface="ＭＳ Ｐゴシック" charset="-128"/>
                <a:cs typeface="ＭＳ Ｐゴシック" charset="-128"/>
              </a:rPr>
              <a:t>Common size balance sheets can be prepared using total assets as 100 percent. For any given year, each of the individual asset, liability, and stockholders’ equity captions would be compared to total assets to determine its relative percentage. This process is often referred to as vertical common size analysis because each financial statement is examined from top to bottom on an annual basis. It is likewise possible, and often useful, to prepare horizontal common size financial statements. </a:t>
            </a:r>
            <a:r>
              <a:rPr lang="en-US" sz="1200" i="0" noProof="0" dirty="0"/>
              <a:t>The amount reported for each item on the income statement or balance sheet in the base year is equal to 100 percent, and the amounts reported for all other years are stated as a percentage of this base.</a:t>
            </a:r>
            <a:endParaRPr lang="en-US" i="0" noProof="0" dirty="0"/>
          </a:p>
        </p:txBody>
      </p:sp>
    </p:spTree>
    <p:extLst>
      <p:ext uri="{BB962C8B-B14F-4D97-AF65-F5344CB8AC3E}">
        <p14:creationId xmlns:p14="http://schemas.microsoft.com/office/powerpoint/2010/main" val="403731302"/>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kumimoji="1" lang="en-US" sz="1200" b="0" i="0" u="none" strike="noStrike" kern="1200" baseline="0" noProof="0" dirty="0">
                <a:solidFill>
                  <a:schemeClr val="tx1"/>
                </a:solidFill>
                <a:latin typeface="Times New Roman" pitchFamily="18" charset="0"/>
                <a:ea typeface="ＭＳ Ｐゴシック" charset="-128"/>
                <a:cs typeface="ＭＳ Ｐゴシック" charset="-128"/>
              </a:rPr>
              <a:t>With horizontal analysis, several years’ financial data are stated in terms of a base year. The amount reported for </a:t>
            </a:r>
            <a:r>
              <a:rPr kumimoji="1" lang="en-US" sz="1200" b="0" i="1" u="none" strike="noStrike" kern="1200" baseline="0" noProof="0" dirty="0">
                <a:solidFill>
                  <a:schemeClr val="tx1"/>
                </a:solidFill>
                <a:latin typeface="Times New Roman" pitchFamily="18" charset="0"/>
                <a:ea typeface="ＭＳ Ｐゴシック" charset="-128"/>
                <a:cs typeface="ＭＳ Ｐゴシック" charset="-128"/>
              </a:rPr>
              <a:t>each </a:t>
            </a:r>
            <a:r>
              <a:rPr kumimoji="1" lang="en-US" sz="1200" b="0" i="0" u="none" strike="noStrike" kern="1200" baseline="0" noProof="0" dirty="0">
                <a:solidFill>
                  <a:schemeClr val="tx1"/>
                </a:solidFill>
                <a:latin typeface="Times New Roman" pitchFamily="18" charset="0"/>
                <a:ea typeface="ＭＳ Ｐゴシック" charset="-128"/>
                <a:cs typeface="ＭＳ Ｐゴシック" charset="-128"/>
              </a:rPr>
              <a:t>item on the income statement or balance sheet in the base year is equal to 100 percent, and the amounts reported for all other years are stated as a percentage of this base. Note that the selection of the base year influences the presentation of horizontal analysis trend results. </a:t>
            </a:r>
            <a:endParaRPr lang="en-US" noProof="0" dirty="0"/>
          </a:p>
        </p:txBody>
      </p:sp>
    </p:spTree>
    <p:extLst>
      <p:ext uri="{BB962C8B-B14F-4D97-AF65-F5344CB8AC3E}">
        <p14:creationId xmlns:p14="http://schemas.microsoft.com/office/powerpoint/2010/main" val="1194943078"/>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US" altLang="en-US" u="none" noProof="0" dirty="0">
                <a:ea typeface="ＭＳ Ｐゴシック" panose="020B0600070205080204" pitchFamily="34" charset="-128"/>
              </a:rPr>
              <a:t>LO 11-10: Generalize about how operating statistics using physical, or nonfinancial, data can be used to help management evaluate the results of the firm</a:t>
            </a:r>
            <a:r>
              <a:rPr lang="en-US" altLang="ja-JP" u="none" noProof="0" dirty="0">
                <a:ea typeface="+mn-ea"/>
              </a:rPr>
              <a:t>’s activities.</a:t>
            </a:r>
          </a:p>
          <a:p>
            <a:pPr>
              <a:defRPr/>
            </a:pPr>
            <a:endParaRPr lang="en-US" altLang="ja-JP" u="none" noProof="0" dirty="0">
              <a:ea typeface="+mn-ea"/>
            </a:endParaRPr>
          </a:p>
          <a:p>
            <a:pPr>
              <a:defRPr/>
            </a:pPr>
            <a:r>
              <a:rPr lang="en-US" u="none" noProof="0" dirty="0">
                <a:solidFill>
                  <a:srgbClr val="333333"/>
                </a:solidFill>
                <a:latin typeface="stix"/>
              </a:rPr>
              <a:t>Physical measures of activity, rather than the financial measures included in the financial statements, are frequently useful. For example, reporting sales in units provides a perspective that may be hidden by price changes when only sales dollars are reported. </a:t>
            </a:r>
          </a:p>
          <a:p>
            <a:pPr>
              <a:defRPr/>
            </a:pPr>
            <a:r>
              <a:rPr lang="en-US" u="none" noProof="0" dirty="0">
                <a:solidFill>
                  <a:schemeClr val="accent1">
                    <a:lumMod val="50000"/>
                  </a:schemeClr>
                </a:solidFill>
                <a:latin typeface="stix"/>
              </a:rPr>
              <a:t>Many analysts combine physical and financial measures to develop useful statistics to show trends or make comparisons between firms. </a:t>
            </a:r>
          </a:p>
          <a:p>
            <a:pPr>
              <a:defRPr/>
            </a:pPr>
            <a:r>
              <a:rPr lang="en-US" u="none" noProof="0" dirty="0">
                <a:solidFill>
                  <a:schemeClr val="bg1"/>
                </a:solidFill>
                <a:latin typeface="stix"/>
              </a:rPr>
              <a:t>There are no “cookbooks” of quantitative measures for management to follow; the challenge is to understand the firm’s objectives and procedures, and then to develop measurement and reporting techniques to help people accomplish their goals.</a:t>
            </a:r>
            <a:endParaRPr lang="en-US" u="none" noProof="0" dirty="0"/>
          </a:p>
          <a:p>
            <a:endParaRPr lang="en-IN" dirty="0"/>
          </a:p>
        </p:txBody>
      </p:sp>
    </p:spTree>
    <p:extLst>
      <p:ext uri="{BB962C8B-B14F-4D97-AF65-F5344CB8AC3E}">
        <p14:creationId xmlns:p14="http://schemas.microsoft.com/office/powerpoint/2010/main" val="294782415"/>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2">
            <a:extLst>
              <a:ext uri="{FF2B5EF4-FFF2-40B4-BE49-F238E27FC236}">
                <a16:creationId xmlns:a16="http://schemas.microsoft.com/office/drawing/2014/main" id="{B9FAEF0E-DE58-4D7A-8F40-40CEC1EFE5F1}"/>
              </a:ext>
            </a:extLst>
          </p:cNvPr>
          <p:cNvSpPr>
            <a:spLocks noGrp="1" noRot="1" noChangeAspect="1" noChangeArrowheads="1" noTextEdit="1"/>
          </p:cNvSpPr>
          <p:nvPr>
            <p:ph type="sldImg"/>
          </p:nvPr>
        </p:nvSpPr>
        <p:spPr>
          <a:ln/>
        </p:spPr>
      </p:sp>
      <p:sp>
        <p:nvSpPr>
          <p:cNvPr id="93187" name="Rectangle 3">
            <a:extLst>
              <a:ext uri="{FF2B5EF4-FFF2-40B4-BE49-F238E27FC236}">
                <a16:creationId xmlns:a16="http://schemas.microsoft.com/office/drawing/2014/main" id="{0F2D8DF2-4BC1-40C6-9625-D4FFD58792BF}"/>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dirty="0"/>
              <a:t>End of Chapter 11</a:t>
            </a:r>
          </a:p>
        </p:txBody>
      </p:sp>
    </p:spTree>
    <p:extLst>
      <p:ext uri="{BB962C8B-B14F-4D97-AF65-F5344CB8AC3E}">
        <p14:creationId xmlns:p14="http://schemas.microsoft.com/office/powerpoint/2010/main" val="285510675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defRPr/>
            </a:pPr>
            <a:r>
              <a:rPr lang="en-US" altLang="en-US" sz="1200" noProof="0" dirty="0">
                <a:latin typeface="Arial Narrow" pitchFamily="34" charset="0"/>
              </a:rPr>
              <a:t>LO 11-6: Discuss how dividend yield and the dividend payout ratio are used by investors to evaluate a company</a:t>
            </a:r>
            <a:r>
              <a:rPr lang="en-US" altLang="ja-JP" sz="1200" noProof="0" dirty="0">
                <a:latin typeface="Arial Narrow" pitchFamily="34" charset="0"/>
              </a:rPr>
              <a:t>’s common stock.</a:t>
            </a:r>
          </a:p>
          <a:p>
            <a:pPr marL="0" indent="0">
              <a:buFont typeface="Arial" panose="020B0604020202020204" pitchFamily="34" charset="0"/>
              <a:buNone/>
              <a:defRPr/>
            </a:pPr>
            <a:r>
              <a:rPr lang="en-US" altLang="en-US" sz="1200" noProof="0" dirty="0">
                <a:latin typeface="Arial Narrow" pitchFamily="34" charset="0"/>
              </a:rPr>
              <a:t>LO 11-7: Explain what financial leverage is and why it is significant to management, creditors, and owners.</a:t>
            </a:r>
          </a:p>
          <a:p>
            <a:pPr marL="0" indent="0">
              <a:buFont typeface="Arial" panose="020B0604020202020204" pitchFamily="34" charset="0"/>
              <a:buNone/>
              <a:defRPr/>
            </a:pPr>
            <a:r>
              <a:rPr lang="en-US" altLang="en-US" sz="1200" noProof="0" dirty="0">
                <a:latin typeface="Arial Narrow" pitchFamily="34" charset="0"/>
              </a:rPr>
              <a:t>LO 11-8: Explain what book value per share of common stock is, describe how it is calculated, and discuss why it is not a very meaningful amount for most companies.</a:t>
            </a:r>
          </a:p>
          <a:p>
            <a:pPr marL="0" indent="0">
              <a:buFont typeface="Arial" panose="020B0604020202020204" pitchFamily="34" charset="0"/>
              <a:buNone/>
              <a:defRPr/>
            </a:pPr>
            <a:r>
              <a:rPr lang="en-US" altLang="en-US" sz="1200" noProof="0" dirty="0">
                <a:latin typeface="Arial Narrow" pitchFamily="34" charset="0"/>
              </a:rPr>
              <a:t>LO 11-9: Discuss how common size financial statements can be used to evaluate a firm</a:t>
            </a:r>
            <a:r>
              <a:rPr lang="en-US" altLang="ja-JP" sz="1200" noProof="0" dirty="0">
                <a:latin typeface="Arial Narrow" pitchFamily="34" charset="0"/>
              </a:rPr>
              <a:t>’s financial position and results of operations over a number of years.</a:t>
            </a:r>
          </a:p>
          <a:p>
            <a:pPr marL="0" indent="0">
              <a:buFont typeface="Arial" panose="020B0604020202020204" pitchFamily="34" charset="0"/>
              <a:buNone/>
              <a:defRPr/>
            </a:pPr>
            <a:r>
              <a:rPr lang="en-US" altLang="en-US" sz="1200" noProof="0" dirty="0">
                <a:latin typeface="Arial Narrow" pitchFamily="34" charset="0"/>
              </a:rPr>
              <a:t>LO 11-10: Generalize about how operating statistics using physical, or nonfinancial, data can be used to help management evaluate the results of the firm’</a:t>
            </a:r>
            <a:r>
              <a:rPr lang="en-US" altLang="ja-JP" sz="1200" noProof="0" dirty="0">
                <a:latin typeface="Arial Narrow" pitchFamily="34" charset="0"/>
              </a:rPr>
              <a:t>s activities.</a:t>
            </a:r>
            <a:endParaRPr lang="en-US" dirty="0">
              <a:latin typeface="Arial Narrow" pitchFamily="34" charset="0"/>
            </a:endParaRPr>
          </a:p>
        </p:txBody>
      </p:sp>
    </p:spTree>
    <p:extLst>
      <p:ext uri="{BB962C8B-B14F-4D97-AF65-F5344CB8AC3E}">
        <p14:creationId xmlns:p14="http://schemas.microsoft.com/office/powerpoint/2010/main" val="266507246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kumimoji="1" lang="en-US" sz="1200" b="0" i="0" u="none" strike="noStrike" kern="1200" baseline="0" noProof="0" dirty="0">
                <a:solidFill>
                  <a:schemeClr val="tx1"/>
                </a:solidFill>
                <a:latin typeface="Times New Roman" pitchFamily="18" charset="0"/>
                <a:ea typeface="ＭＳ Ｐゴシック" charset="-128"/>
                <a:cs typeface="ＭＳ Ｐゴシック" charset="-128"/>
              </a:rPr>
              <a:t>The ratios used to facilitate the interpretation of an entity’s financial position and results of operations can be grouped into four categories</a:t>
            </a:r>
            <a:r>
              <a:rPr lang="en-US" noProof="0" dirty="0">
                <a:latin typeface="Times New Roman" charset="0"/>
              </a:rPr>
              <a:t>: liquidity, activity, profitability, and debt or financial leverage.</a:t>
            </a:r>
            <a:endParaRPr lang="en-US" altLang="en-US" dirty="0"/>
          </a:p>
        </p:txBody>
      </p:sp>
    </p:spTree>
    <p:extLst>
      <p:ext uri="{BB962C8B-B14F-4D97-AF65-F5344CB8AC3E}">
        <p14:creationId xmlns:p14="http://schemas.microsoft.com/office/powerpoint/2010/main" val="87894210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050">
            <a:extLst>
              <a:ext uri="{FF2B5EF4-FFF2-40B4-BE49-F238E27FC236}">
                <a16:creationId xmlns:a16="http://schemas.microsoft.com/office/drawing/2014/main" id="{1DF7C6E2-0513-4472-9F2A-B04CCA400987}"/>
              </a:ext>
            </a:extLst>
          </p:cNvPr>
          <p:cNvSpPr>
            <a:spLocks noGrp="1" noRot="1" noChangeAspect="1" noChangeArrowheads="1" noTextEdit="1"/>
          </p:cNvSpPr>
          <p:nvPr>
            <p:ph type="sldImg"/>
          </p:nvPr>
        </p:nvSpPr>
        <p:spPr>
          <a:solidFill>
            <a:srgbClr val="FFFFFF"/>
          </a:solidFill>
          <a:ln/>
        </p:spPr>
      </p:sp>
      <p:sp>
        <p:nvSpPr>
          <p:cNvPr id="64515" name="Rectangle 2051">
            <a:extLst>
              <a:ext uri="{FF2B5EF4-FFF2-40B4-BE49-F238E27FC236}">
                <a16:creationId xmlns:a16="http://schemas.microsoft.com/office/drawing/2014/main" id="{CE7CD1C2-EE70-46E9-830B-A6B08936D8E9}"/>
              </a:ext>
            </a:extLst>
          </p:cNvPr>
          <p:cNvSpPr>
            <a:spLocks noGrp="1" noChangeArrowheads="1"/>
          </p:cNvSpPr>
          <p:nvPr>
            <p:ph type="body" idx="1"/>
          </p:nvPr>
        </p:nvSpPr>
        <p:spPr>
          <a:solidFill>
            <a:srgbClr val="FFFFFF"/>
          </a:solidFill>
          <a:ln/>
          <a:extLst>
            <a:ext uri="{91240B29-F687-4F45-9708-019B960494DF}">
              <a14:hiddenLine xmlns:a14="http://schemas.microsoft.com/office/drawing/2010/main" w="9525">
                <a:solidFill>
                  <a:srgbClr val="000000"/>
                </a:solidFill>
                <a:miter lim="800000"/>
                <a:headEnd/>
                <a:tailEnd/>
              </a14:hiddenLine>
            </a:ext>
          </a:extLst>
        </p:spPr>
        <p:txBody>
          <a:bodyPr/>
          <a:lstStyle/>
          <a:p>
            <a:pPr>
              <a:defRPr/>
            </a:pPr>
            <a:r>
              <a:rPr lang="en-US" b="0" i="0" noProof="0" dirty="0">
                <a:ea typeface="ＭＳ Ｐゴシック" pitchFamily="34" charset="-128"/>
              </a:rPr>
              <a:t>LO 11-1: </a:t>
            </a:r>
            <a:r>
              <a:rPr lang="en-US" b="0" i="0" noProof="0" dirty="0"/>
              <a:t>Explain how liquidity measures can be influenced by the inventory cost flow assumption used.</a:t>
            </a:r>
            <a:endParaRPr lang="en-US" b="0" i="0" noProof="0" dirty="0">
              <a:ea typeface="ＭＳ Ｐゴシック" pitchFamily="34" charset="-128"/>
            </a:endParaRPr>
          </a:p>
          <a:p>
            <a:pPr marL="228600" indent="-228600" eaLnBrk="1" hangingPunct="1">
              <a:defRPr/>
            </a:pPr>
            <a:endParaRPr lang="en-US" b="0" i="0" noProof="0" dirty="0">
              <a:ea typeface="ＭＳ Ｐゴシック" pitchFamily="34" charset="-128"/>
            </a:endParaRPr>
          </a:p>
          <a:p>
            <a:pPr marL="0" indent="0" eaLnBrk="1" hangingPunct="1">
              <a:buFont typeface="Arial" panose="020B0604020202020204" pitchFamily="34" charset="0"/>
              <a:buNone/>
              <a:defRPr/>
            </a:pPr>
            <a:r>
              <a:rPr kumimoji="1" lang="en-US" sz="1200" b="0" i="0" u="none" strike="noStrike" kern="1200" baseline="0" noProof="0" dirty="0">
                <a:solidFill>
                  <a:schemeClr val="tx1"/>
                </a:solidFill>
                <a:latin typeface="Times New Roman" pitchFamily="18" charset="0"/>
                <a:ea typeface="ＭＳ Ｐゴシック" charset="-128"/>
                <a:cs typeface="ＭＳ Ｐゴシック" charset="-128"/>
              </a:rPr>
              <a:t>The balance sheet carrying value of inventories will depend on the inventory cost flow assumption used. In periods of rising prices, a firm using the FIFO cost flow assumption will report a relatively higher asset value for inventories than a similar firm using the LIFO cost flow assumption. Thus, even though the firms may be similar in all other respects, they will report different amounts of working capital and they will have different current ratios. Therefore, a direct comparison of the liquidity of the two firms by using these measures is not possible. To ease this reporting difficulty, many firms using the LIFO method disclose a LIFO reserve amount in the notes to the financial statements. The LIFO reserve is the difference between the inventory valuation as reported under the LIFO basis and the amount that would have been reported under the FIFO basis.</a:t>
            </a:r>
            <a:endParaRPr lang="en-US" dirty="0">
              <a:solidFill>
                <a:schemeClr val="accent1">
                  <a:lumMod val="50000"/>
                </a:schemeClr>
              </a:solidFill>
            </a:endParaRPr>
          </a:p>
        </p:txBody>
      </p:sp>
    </p:spTree>
    <p:extLst>
      <p:ext uri="{BB962C8B-B14F-4D97-AF65-F5344CB8AC3E}">
        <p14:creationId xmlns:p14="http://schemas.microsoft.com/office/powerpoint/2010/main" val="188308369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050">
            <a:extLst>
              <a:ext uri="{FF2B5EF4-FFF2-40B4-BE49-F238E27FC236}">
                <a16:creationId xmlns:a16="http://schemas.microsoft.com/office/drawing/2014/main" id="{1DF7C6E2-0513-4472-9F2A-B04CCA400987}"/>
              </a:ext>
            </a:extLst>
          </p:cNvPr>
          <p:cNvSpPr>
            <a:spLocks noGrp="1" noRot="1" noChangeAspect="1" noChangeArrowheads="1" noTextEdit="1"/>
          </p:cNvSpPr>
          <p:nvPr>
            <p:ph type="sldImg"/>
          </p:nvPr>
        </p:nvSpPr>
        <p:spPr>
          <a:solidFill>
            <a:srgbClr val="FFFFFF"/>
          </a:solidFill>
          <a:ln/>
        </p:spPr>
      </p:sp>
      <p:sp>
        <p:nvSpPr>
          <p:cNvPr id="64515" name="Rectangle 2051">
            <a:extLst>
              <a:ext uri="{FF2B5EF4-FFF2-40B4-BE49-F238E27FC236}">
                <a16:creationId xmlns:a16="http://schemas.microsoft.com/office/drawing/2014/main" id="{CE7CD1C2-EE70-46E9-830B-A6B08936D8E9}"/>
              </a:ext>
            </a:extLst>
          </p:cNvPr>
          <p:cNvSpPr>
            <a:spLocks noGrp="1" noChangeArrowheads="1"/>
          </p:cNvSpPr>
          <p:nvPr>
            <p:ph type="body" idx="1"/>
          </p:nvPr>
        </p:nvSpPr>
        <p:spPr>
          <a:solidFill>
            <a:srgbClr val="FFFFFF"/>
          </a:solidFill>
          <a:ln/>
          <a:extLs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noProof="0" dirty="0">
                <a:ea typeface="ＭＳ Ｐゴシック" panose="020B0600070205080204" pitchFamily="34" charset="-128"/>
              </a:rPr>
              <a:t>LO 11-2: Explain how suppliers and creditors use a customer</a:t>
            </a:r>
            <a:r>
              <a:rPr lang="en-US" altLang="ja-JP" noProof="0" dirty="0">
                <a:ea typeface="+mn-ea"/>
              </a:rPr>
              <a:t>’s payment practices to judge liquidity.</a:t>
            </a:r>
          </a:p>
          <a:p>
            <a:pPr algn="l" eaLnBrk="1" hangingPunct="1"/>
            <a:endParaRPr lang="en-US" altLang="en-US" noProof="0" dirty="0">
              <a:ea typeface="ＭＳ Ｐゴシック" panose="020B0600070205080204" pitchFamily="34" charset="-128"/>
            </a:endParaRPr>
          </a:p>
          <a:p>
            <a:pPr algn="l" eaLnBrk="1" hangingPunct="1">
              <a:spcBef>
                <a:spcPct val="50000"/>
              </a:spcBef>
              <a:defRPr/>
            </a:pPr>
            <a:r>
              <a:rPr lang="en-US" altLang="en-US" sz="1200" noProof="0" dirty="0">
                <a:solidFill>
                  <a:schemeClr val="bg1"/>
                </a:solidFill>
              </a:rPr>
              <a:t>A firm’s current and recent payment experience is more significant to suppliers or potential suppliers/creditors of the firm than the aggregate working capital or liquidity ratios. </a:t>
            </a:r>
            <a:r>
              <a:rPr kumimoji="1" lang="en-US" sz="1200" b="0" i="0" u="none" strike="noStrike" kern="1200" baseline="0" noProof="0" dirty="0">
                <a:solidFill>
                  <a:schemeClr val="tx1"/>
                </a:solidFill>
                <a:latin typeface="Times New Roman" pitchFamily="18" charset="0"/>
                <a:ea typeface="ＭＳ Ｐゴシック" charset="-128"/>
                <a:cs typeface="ＭＳ Ｐゴシック" charset="-128"/>
              </a:rPr>
              <a:t>Suppliers/creditors want to know whether the firm is paying its bills promptly. One indication of this is whether all cash discounts for prompt payment (e.g., for payment terms of 2/10, net 30) are being taken. Information about current and recent payment practices can be obtained by contacting other suppliers or credit bureaus and by reviewing Dun &amp; Bradstreet reports.</a:t>
            </a:r>
            <a:endParaRPr lang="en-US" dirty="0">
              <a:solidFill>
                <a:schemeClr val="accent1">
                  <a:lumMod val="50000"/>
                </a:schemeClr>
              </a:solidFill>
            </a:endParaRPr>
          </a:p>
        </p:txBody>
      </p:sp>
    </p:spTree>
    <p:extLst>
      <p:ext uri="{BB962C8B-B14F-4D97-AF65-F5344CB8AC3E}">
        <p14:creationId xmlns:p14="http://schemas.microsoft.com/office/powerpoint/2010/main" val="53718909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050">
            <a:extLst>
              <a:ext uri="{FF2B5EF4-FFF2-40B4-BE49-F238E27FC236}">
                <a16:creationId xmlns:a16="http://schemas.microsoft.com/office/drawing/2014/main" id="{1DF7C6E2-0513-4472-9F2A-B04CCA400987}"/>
              </a:ext>
            </a:extLst>
          </p:cNvPr>
          <p:cNvSpPr>
            <a:spLocks noGrp="1" noRot="1" noChangeAspect="1" noChangeArrowheads="1" noTextEdit="1"/>
          </p:cNvSpPr>
          <p:nvPr>
            <p:ph type="sldImg"/>
          </p:nvPr>
        </p:nvSpPr>
        <p:spPr>
          <a:solidFill>
            <a:srgbClr val="FFFFFF"/>
          </a:solidFill>
          <a:ln/>
        </p:spPr>
      </p:sp>
      <p:sp>
        <p:nvSpPr>
          <p:cNvPr id="64515" name="Rectangle 2051">
            <a:extLst>
              <a:ext uri="{FF2B5EF4-FFF2-40B4-BE49-F238E27FC236}">
                <a16:creationId xmlns:a16="http://schemas.microsoft.com/office/drawing/2014/main" id="{CE7CD1C2-EE70-46E9-830B-A6B08936D8E9}"/>
              </a:ext>
            </a:extLst>
          </p:cNvPr>
          <p:cNvSpPr>
            <a:spLocks noGrp="1" noChangeArrowheads="1"/>
          </p:cNvSpPr>
          <p:nvPr>
            <p:ph type="body" idx="1"/>
          </p:nvPr>
        </p:nvSpPr>
        <p:spPr>
          <a:solidFill>
            <a:srgbClr val="FFFFFF"/>
          </a:solidFill>
          <a:ln/>
          <a:extLs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altLang="en-US" dirty="0">
                <a:ea typeface="ＭＳ Ｐゴシック" panose="020B0600070205080204" pitchFamily="34" charset="-128"/>
              </a:rPr>
              <a:t>LO 11-3: Discuss the influence of alternative inventory cost flow assumptions and depreciation methods on turnover ratios.</a:t>
            </a:r>
          </a:p>
          <a:p>
            <a:endParaRPr lang="en-US" dirty="0"/>
          </a:p>
          <a:p>
            <a:pPr indent="-228600" eaLnBrk="1" hangingPunct="1"/>
            <a:r>
              <a:rPr lang="en-US" altLang="en-US" dirty="0">
                <a:ea typeface="ＭＳ Ｐゴシック" panose="020B0600070205080204" pitchFamily="34" charset="-128"/>
              </a:rPr>
              <a:t>Activity measures focus primarily on relationships between asset levels and sales. The general model for calculating turnover is: Turnover equals Sales divided by Average Assets. Turnover is often calculated for accounts receivable, inventories, plant and equipment, total operating assets, and total assets.</a:t>
            </a:r>
            <a:endParaRPr lang="en-US" dirty="0">
              <a:solidFill>
                <a:schemeClr val="accent1">
                  <a:lumMod val="50000"/>
                </a:schemeClr>
              </a:solidFill>
            </a:endParaRPr>
          </a:p>
        </p:txBody>
      </p:sp>
    </p:spTree>
    <p:extLst>
      <p:ext uri="{BB962C8B-B14F-4D97-AF65-F5344CB8AC3E}">
        <p14:creationId xmlns:p14="http://schemas.microsoft.com/office/powerpoint/2010/main" val="256621194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050">
            <a:extLst>
              <a:ext uri="{FF2B5EF4-FFF2-40B4-BE49-F238E27FC236}">
                <a16:creationId xmlns:a16="http://schemas.microsoft.com/office/drawing/2014/main" id="{1DF7C6E2-0513-4472-9F2A-B04CCA400987}"/>
              </a:ext>
            </a:extLst>
          </p:cNvPr>
          <p:cNvSpPr>
            <a:spLocks noGrp="1" noRot="1" noChangeAspect="1" noChangeArrowheads="1" noTextEdit="1"/>
          </p:cNvSpPr>
          <p:nvPr>
            <p:ph type="sldImg"/>
          </p:nvPr>
        </p:nvSpPr>
        <p:spPr>
          <a:solidFill>
            <a:srgbClr val="FFFFFF"/>
          </a:solidFill>
          <a:ln/>
        </p:spPr>
      </p:sp>
      <p:sp>
        <p:nvSpPr>
          <p:cNvPr id="64515" name="Rectangle 2051">
            <a:extLst>
              <a:ext uri="{FF2B5EF4-FFF2-40B4-BE49-F238E27FC236}">
                <a16:creationId xmlns:a16="http://schemas.microsoft.com/office/drawing/2014/main" id="{CE7CD1C2-EE70-46E9-830B-A6B08936D8E9}"/>
              </a:ext>
            </a:extLst>
          </p:cNvPr>
          <p:cNvSpPr>
            <a:spLocks noGrp="1" noChangeArrowheads="1"/>
          </p:cNvSpPr>
          <p:nvPr>
            <p:ph type="body" idx="1"/>
          </p:nvPr>
        </p:nvSpPr>
        <p:spPr>
          <a:solidFill>
            <a:srgbClr val="FFFFFF"/>
          </a:solidFill>
          <a:ln/>
          <a:extLs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algn="l" defTabSz="914400" rtl="0" eaLnBrk="1" fontAlgn="base" latinLnBrk="0" hangingPunct="1">
              <a:lnSpc>
                <a:spcPct val="90000"/>
              </a:lnSpc>
              <a:spcBef>
                <a:spcPct val="50000"/>
              </a:spcBef>
              <a:spcAft>
                <a:spcPct val="0"/>
              </a:spcAft>
              <a:buClrTx/>
              <a:buSzTx/>
              <a:buFont typeface="Wingdings" panose="05000000000000000000" pitchFamily="2" charset="2"/>
              <a:buNone/>
              <a:tabLst/>
              <a:defRPr/>
            </a:pPr>
            <a:r>
              <a:rPr lang="en-US" altLang="en-US" sz="1200" noProof="0" dirty="0">
                <a:ea typeface="ＭＳ Ｐゴシック" panose="020B0600070205080204" pitchFamily="34" charset="-128"/>
              </a:rPr>
              <a:t>Alternative inventory cost flow assumptions and depreciation methods will affect the comparability of turnover between companies. </a:t>
            </a:r>
            <a:r>
              <a:rPr kumimoji="1" lang="en-US" altLang="en-US" sz="1200" kern="1200" noProof="0" dirty="0">
                <a:solidFill>
                  <a:schemeClr val="tx1"/>
                </a:solidFill>
                <a:latin typeface="Times New Roman" pitchFamily="18" charset="0"/>
                <a:ea typeface="ＭＳ Ｐゴシック" charset="-128"/>
                <a:cs typeface="ＭＳ Ｐゴシック" charset="-128"/>
              </a:rPr>
              <a:t>A company using LIFO and an accelerated depreciation method would report lower amounts for inventory and net book value of depreciable assets than would a company using FIFO and the straight-line method. Although the sales volume of the two companies may be identical, the company reporting lower asset values would show a higher asset turnover.</a:t>
            </a:r>
          </a:p>
          <a:p>
            <a:pPr marL="0" marR="0" lvl="0" indent="0" algn="l" defTabSz="914400" rtl="0" eaLnBrk="1" fontAlgn="base" latinLnBrk="0" hangingPunct="1">
              <a:lnSpc>
                <a:spcPct val="90000"/>
              </a:lnSpc>
              <a:spcBef>
                <a:spcPct val="50000"/>
              </a:spcBef>
              <a:spcAft>
                <a:spcPct val="0"/>
              </a:spcAft>
              <a:buClrTx/>
              <a:buSzTx/>
              <a:buFont typeface="Wingdings" panose="05000000000000000000" pitchFamily="2" charset="2"/>
              <a:buNone/>
              <a:tabLst/>
              <a:defRPr/>
            </a:pPr>
            <a:r>
              <a:rPr kumimoji="1" lang="en-US" sz="1200" b="0" i="0" u="none" strike="noStrike" kern="1200" baseline="0" noProof="0" dirty="0">
                <a:solidFill>
                  <a:schemeClr val="tx1"/>
                </a:solidFill>
                <a:latin typeface="Times New Roman" pitchFamily="18" charset="0"/>
                <a:ea typeface="ＭＳ Ｐゴシック" charset="-128"/>
                <a:cs typeface="ＭＳ Ｐゴシック" charset="-128"/>
              </a:rPr>
              <a:t>Of more significance than intercompany or company–industry comparisons as of a given date is the trend of turnover for the company relative to the trend of turnover for other companies or the industry. Even if the company’s turnover data are not directly comparable to industry data because of accounting method choices, the patterns exhibited in the respective trends can be meaningfully compared.</a:t>
            </a:r>
            <a:endParaRPr lang="en-US" dirty="0">
              <a:solidFill>
                <a:schemeClr val="accent1">
                  <a:lumMod val="50000"/>
                </a:schemeClr>
              </a:solidFill>
            </a:endParaRPr>
          </a:p>
        </p:txBody>
      </p:sp>
    </p:spTree>
    <p:extLst>
      <p:ext uri="{BB962C8B-B14F-4D97-AF65-F5344CB8AC3E}">
        <p14:creationId xmlns:p14="http://schemas.microsoft.com/office/powerpoint/2010/main" val="278288527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Tree>
    <p:extLst>
      <p:ext uri="{BB962C8B-B14F-4D97-AF65-F5344CB8AC3E}">
        <p14:creationId xmlns:p14="http://schemas.microsoft.com/office/powerpoint/2010/main" val="54788884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10242" name="Rectangle 2"/>
          <p:cNvSpPr>
            <a:spLocks noGrp="1" noChangeArrowheads="1"/>
          </p:cNvSpPr>
          <p:nvPr>
            <p:ph type="subTitle" idx="1"/>
          </p:nvPr>
        </p:nvSpPr>
        <p:spPr>
          <a:xfrm>
            <a:off x="1752600" y="457200"/>
            <a:ext cx="5638800" cy="1905000"/>
          </a:xfrm>
        </p:spPr>
        <p:txBody>
          <a:bodyPr/>
          <a:lstStyle>
            <a:lvl1pPr marL="0" indent="0">
              <a:buFont typeface="Wingdings" pitchFamily="2" charset="2"/>
              <a:buNone/>
              <a:defRPr/>
            </a:lvl1pPr>
          </a:lstStyle>
          <a:p>
            <a:r>
              <a:rPr lang="en-US"/>
              <a:t>Click to edit Master subtitle style</a:t>
            </a:r>
          </a:p>
        </p:txBody>
      </p:sp>
      <p:sp>
        <p:nvSpPr>
          <p:cNvPr id="3" name="Rectangle 4">
            <a:extLst>
              <a:ext uri="{FF2B5EF4-FFF2-40B4-BE49-F238E27FC236}">
                <a16:creationId xmlns:a16="http://schemas.microsoft.com/office/drawing/2014/main" id="{0D39C72E-1A2A-4114-B17C-D92A64983D0F}"/>
              </a:ext>
            </a:extLst>
          </p:cNvPr>
          <p:cNvSpPr>
            <a:spLocks noGrp="1" noChangeArrowheads="1"/>
          </p:cNvSpPr>
          <p:nvPr>
            <p:ph type="ftr" sz="quarter" idx="10"/>
          </p:nvPr>
        </p:nvSpPr>
        <p:spPr>
          <a:xfrm>
            <a:off x="304800" y="6248400"/>
            <a:ext cx="8534400" cy="228600"/>
          </a:xfrm>
          <a:prstGeom prst="rect">
            <a:avLst/>
          </a:prstGeom>
        </p:spPr>
        <p:txBody>
          <a:bodyPr/>
          <a:lstStyle>
            <a:lvl1pPr eaLnBrk="1" hangingPunct="1">
              <a:defRPr sz="800">
                <a:solidFill>
                  <a:prstClr val="black"/>
                </a:solidFill>
                <a:latin typeface="+mn-lt"/>
              </a:defRPr>
            </a:lvl1pPr>
          </a:lstStyle>
          <a:p>
            <a:pPr>
              <a:defRPr/>
            </a:pPr>
            <a:r>
              <a:rPr lang="en-US" dirty="0"/>
              <a:t>Copyright © 2015 McGraw-Hill Education. All rights reserved. No reproduction or distribution without the prior written consent of McGraw-Hill Education.</a:t>
            </a:r>
          </a:p>
          <a:p>
            <a:pPr>
              <a:defRPr/>
            </a:pPr>
            <a:endParaRPr lang="en-US" dirty="0"/>
          </a:p>
        </p:txBody>
      </p:sp>
    </p:spTree>
    <p:extLst>
      <p:ext uri="{BB962C8B-B14F-4D97-AF65-F5344CB8AC3E}">
        <p14:creationId xmlns:p14="http://schemas.microsoft.com/office/powerpoint/2010/main" val="182476446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2_Title Slide">
    <p:spTree>
      <p:nvGrpSpPr>
        <p:cNvPr id="1" name=""/>
        <p:cNvGrpSpPr/>
        <p:nvPr/>
      </p:nvGrpSpPr>
      <p:grpSpPr>
        <a:xfrm>
          <a:off x="0" y="0"/>
          <a:ext cx="0" cy="0"/>
          <a:chOff x="0" y="0"/>
          <a:chExt cx="0" cy="0"/>
        </a:xfrm>
      </p:grpSpPr>
      <p:sp>
        <p:nvSpPr>
          <p:cNvPr id="10242" name="Rectangle 2"/>
          <p:cNvSpPr>
            <a:spLocks noGrp="1" noChangeArrowheads="1"/>
          </p:cNvSpPr>
          <p:nvPr>
            <p:ph type="subTitle" idx="1"/>
          </p:nvPr>
        </p:nvSpPr>
        <p:spPr>
          <a:xfrm>
            <a:off x="1447800" y="1828800"/>
            <a:ext cx="5638800" cy="1905000"/>
          </a:xfrm>
        </p:spPr>
        <p:txBody>
          <a:bodyPr/>
          <a:lstStyle>
            <a:lvl1pPr marL="0" indent="0">
              <a:buFont typeface="Wingdings" pitchFamily="2" charset="2"/>
              <a:buNone/>
              <a:defRPr/>
            </a:lvl1pPr>
          </a:lstStyle>
          <a:p>
            <a:r>
              <a:rPr lang="en-US"/>
              <a:t>Click to edit Master subtitle style</a:t>
            </a:r>
          </a:p>
        </p:txBody>
      </p:sp>
      <p:sp>
        <p:nvSpPr>
          <p:cNvPr id="3" name="Rectangle 4">
            <a:extLst>
              <a:ext uri="{FF2B5EF4-FFF2-40B4-BE49-F238E27FC236}">
                <a16:creationId xmlns:a16="http://schemas.microsoft.com/office/drawing/2014/main" id="{71C0ACA5-4EFB-4B4C-843C-0BC103CC5F10}"/>
              </a:ext>
            </a:extLst>
          </p:cNvPr>
          <p:cNvSpPr>
            <a:spLocks noGrp="1" noChangeArrowheads="1"/>
          </p:cNvSpPr>
          <p:nvPr>
            <p:ph type="ftr" sz="quarter" idx="10"/>
          </p:nvPr>
        </p:nvSpPr>
        <p:spPr>
          <a:xfrm>
            <a:off x="228600" y="6477000"/>
            <a:ext cx="8534400" cy="228600"/>
          </a:xfrm>
          <a:prstGeom prst="rect">
            <a:avLst/>
          </a:prstGeom>
        </p:spPr>
        <p:txBody>
          <a:bodyPr/>
          <a:lstStyle>
            <a:lvl1pPr eaLnBrk="1" hangingPunct="1">
              <a:defRPr sz="800">
                <a:solidFill>
                  <a:prstClr val="black"/>
                </a:solidFill>
                <a:latin typeface="+mn-lt"/>
              </a:defRPr>
            </a:lvl1pPr>
          </a:lstStyle>
          <a:p>
            <a:pPr>
              <a:defRPr/>
            </a:pPr>
            <a:r>
              <a:rPr lang="en-US" dirty="0"/>
              <a:t>Copyright © 2015 McGraw-Hill Education. All rights reserved. No reproduction or distribution without the prior written consent of McGraw-Hill Education.</a:t>
            </a:r>
          </a:p>
          <a:p>
            <a:pPr>
              <a:defRPr/>
            </a:pPr>
            <a:endParaRPr lang="en-US" dirty="0"/>
          </a:p>
        </p:txBody>
      </p:sp>
    </p:spTree>
    <p:extLst>
      <p:ext uri="{BB962C8B-B14F-4D97-AF65-F5344CB8AC3E}">
        <p14:creationId xmlns:p14="http://schemas.microsoft.com/office/powerpoint/2010/main" val="258660854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592932"/>
            <a:ext cx="8229600" cy="1053306"/>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86441965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838200"/>
            <a:ext cx="8229600" cy="579438"/>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4" name="Rectangle 4">
            <a:extLst>
              <a:ext uri="{FF2B5EF4-FFF2-40B4-BE49-F238E27FC236}">
                <a16:creationId xmlns:a16="http://schemas.microsoft.com/office/drawing/2014/main" id="{AC18E166-59F2-48B3-91BB-8E6479C7DDB3}"/>
              </a:ext>
            </a:extLst>
          </p:cNvPr>
          <p:cNvSpPr>
            <a:spLocks noGrp="1" noChangeArrowheads="1"/>
          </p:cNvSpPr>
          <p:nvPr>
            <p:ph type="ftr" sz="quarter" idx="10"/>
          </p:nvPr>
        </p:nvSpPr>
        <p:spPr>
          <a:xfrm>
            <a:off x="228600" y="6477000"/>
            <a:ext cx="8534400" cy="228600"/>
          </a:xfrm>
          <a:prstGeom prst="rect">
            <a:avLst/>
          </a:prstGeom>
        </p:spPr>
        <p:txBody>
          <a:bodyPr/>
          <a:lstStyle>
            <a:lvl1pPr eaLnBrk="1" hangingPunct="1">
              <a:defRPr sz="800">
                <a:solidFill>
                  <a:prstClr val="black"/>
                </a:solidFill>
                <a:latin typeface="+mn-lt"/>
              </a:defRPr>
            </a:lvl1pPr>
          </a:lstStyle>
          <a:p>
            <a:pPr>
              <a:defRPr/>
            </a:pPr>
            <a:r>
              <a:rPr lang="en-US" dirty="0"/>
              <a:t>Copyright © 2015 McGraw-Hill Education. All rights reserved. No reproduction or distribution without the prior written consent of McGraw-Hill Education.</a:t>
            </a:r>
          </a:p>
          <a:p>
            <a:pPr>
              <a:defRPr/>
            </a:pPr>
            <a:endParaRPr lang="en-US" dirty="0"/>
          </a:p>
        </p:txBody>
      </p:sp>
    </p:spTree>
    <p:extLst>
      <p:ext uri="{BB962C8B-B14F-4D97-AF65-F5344CB8AC3E}">
        <p14:creationId xmlns:p14="http://schemas.microsoft.com/office/powerpoint/2010/main" val="228598659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3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685800"/>
            <a:ext cx="8229600" cy="731838"/>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243483580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4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685800"/>
            <a:ext cx="8229600" cy="731838"/>
          </a:xfrm>
          <a:prstGeom prst="rect">
            <a:avLst/>
          </a:prstGeom>
          <a:noFill/>
          <a:ln>
            <a:noFill/>
          </a:ln>
          <a:extLst/>
        </p:spPr>
        <p:txBody>
          <a:bodyPr/>
          <a:lstStyle/>
          <a:p>
            <a:pPr lvl="0"/>
            <a:r>
              <a:rPr lang="en-US" altLang="en-US" dirty="0"/>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4" name="Rectangle 6">
            <a:extLst>
              <a:ext uri="{FF2B5EF4-FFF2-40B4-BE49-F238E27FC236}">
                <a16:creationId xmlns:a16="http://schemas.microsoft.com/office/drawing/2014/main" id="{B1AD75DE-0961-485A-83A7-F9F058D5F3CA}"/>
              </a:ext>
            </a:extLst>
          </p:cNvPr>
          <p:cNvSpPr>
            <a:spLocks noGrp="1" noChangeArrowheads="1"/>
          </p:cNvSpPr>
          <p:nvPr>
            <p:ph type="dt" sz="half" idx="10"/>
          </p:nvPr>
        </p:nvSpPr>
        <p:spPr>
          <a:xfrm>
            <a:off x="457200" y="6356350"/>
            <a:ext cx="2133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Tree>
    <p:extLst>
      <p:ext uri="{BB962C8B-B14F-4D97-AF65-F5344CB8AC3E}">
        <p14:creationId xmlns:p14="http://schemas.microsoft.com/office/powerpoint/2010/main" val="240155927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6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762000"/>
            <a:ext cx="8229600" cy="655638"/>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196298049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8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592932"/>
            <a:ext cx="8229600" cy="1143000"/>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98562606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9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838200"/>
            <a:ext cx="8229600" cy="838200"/>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349429193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Only" preserve="1">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931863" y="1219200"/>
            <a:ext cx="7678737" cy="4876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63832136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381000"/>
            <a:ext cx="8229600" cy="869950"/>
          </a:xfrm>
        </p:spPr>
        <p:txBody>
          <a:bodyPr/>
          <a:lstStyle>
            <a:lvl1pPr>
              <a:defRPr b="1"/>
            </a:lvl1pPr>
          </a:lstStyle>
          <a:p>
            <a:r>
              <a:rPr lang="en-US"/>
              <a:t>Click to edit Master title style</a:t>
            </a:r>
          </a:p>
        </p:txBody>
      </p:sp>
      <p:sp>
        <p:nvSpPr>
          <p:cNvPr id="3" name="Content Placeholder 2"/>
          <p:cNvSpPr>
            <a:spLocks noGrp="1"/>
          </p:cNvSpPr>
          <p:nvPr>
            <p:ph idx="1"/>
          </p:nvPr>
        </p:nvSpPr>
        <p:spPr>
          <a:xfrm>
            <a:off x="457200" y="1481137"/>
            <a:ext cx="8229600" cy="42624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D1227FC-EDD2-4125-8290-E8DDC2EA93E0}"/>
              </a:ext>
            </a:extLst>
          </p:cNvPr>
          <p:cNvSpPr>
            <a:spLocks noGrp="1"/>
          </p:cNvSpPr>
          <p:nvPr>
            <p:ph type="dt" sz="half" idx="10"/>
          </p:nvPr>
        </p:nvSpPr>
        <p:spPr>
          <a:xfrm>
            <a:off x="457200" y="6356350"/>
            <a:ext cx="2133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
        <p:nvSpPr>
          <p:cNvPr id="5" name="Footer Placeholder 4">
            <a:extLst>
              <a:ext uri="{FF2B5EF4-FFF2-40B4-BE49-F238E27FC236}">
                <a16:creationId xmlns:a16="http://schemas.microsoft.com/office/drawing/2014/main" id="{048118C2-7D32-4A25-90C2-A4745B34F861}"/>
              </a:ext>
            </a:extLst>
          </p:cNvPr>
          <p:cNvSpPr>
            <a:spLocks noGrp="1"/>
          </p:cNvSpPr>
          <p:nvPr>
            <p:ph type="ftr" sz="quarter" idx="11"/>
          </p:nvPr>
        </p:nvSpPr>
        <p:spPr>
          <a:xfrm>
            <a:off x="3124200" y="6356350"/>
            <a:ext cx="2895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
        <p:nvSpPr>
          <p:cNvPr id="6" name="Slide Number Placeholder 5">
            <a:extLst>
              <a:ext uri="{FF2B5EF4-FFF2-40B4-BE49-F238E27FC236}">
                <a16:creationId xmlns:a16="http://schemas.microsoft.com/office/drawing/2014/main" id="{94BF5385-57F2-410E-B4FF-BBF12122957B}"/>
              </a:ext>
            </a:extLst>
          </p:cNvPr>
          <p:cNvSpPr>
            <a:spLocks noGrp="1"/>
          </p:cNvSpPr>
          <p:nvPr>
            <p:ph type="sldNum" sz="quarter" idx="12"/>
          </p:nvPr>
        </p:nvSpPr>
        <p:spPr>
          <a:xfrm>
            <a:off x="6553200" y="6356350"/>
            <a:ext cx="2133600" cy="365125"/>
          </a:xfrm>
        </p:spPr>
        <p:txBody>
          <a:bodyPr anchor="t"/>
          <a:lstStyle>
            <a:lvl1pPr eaLnBrk="1" hangingPunct="1">
              <a:defRPr>
                <a:solidFill>
                  <a:srgbClr val="000000"/>
                </a:solidFill>
                <a:latin typeface="Arial" panose="020B0604020202020204" pitchFamily="34" charset="0"/>
              </a:defRPr>
            </a:lvl1pPr>
          </a:lstStyle>
          <a:p>
            <a:pPr>
              <a:defRPr/>
            </a:pPr>
            <a:fld id="{4251A4B8-FD43-419E-BD33-2BECB9429ED2}" type="slidenum">
              <a:rPr lang="en-US" altLang="en-US"/>
              <a:pPr>
                <a:defRPr/>
              </a:pPr>
              <a:t>‹#›</a:t>
            </a:fld>
            <a:endParaRPr lang="en-US" altLang="en-US" dirty="0"/>
          </a:p>
        </p:txBody>
      </p:sp>
    </p:spTree>
    <p:extLst>
      <p:ext uri="{BB962C8B-B14F-4D97-AF65-F5344CB8AC3E}">
        <p14:creationId xmlns:p14="http://schemas.microsoft.com/office/powerpoint/2010/main" val="47951453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3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685800"/>
            <a:ext cx="8229600" cy="960438"/>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290371994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4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285750" y="503238"/>
            <a:ext cx="8229600" cy="1143000"/>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70107149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5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682625"/>
            <a:ext cx="8229600" cy="917575"/>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16916332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6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682625"/>
            <a:ext cx="8229600" cy="963613"/>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198928119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9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720780"/>
            <a:ext cx="8229600" cy="925458"/>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3852320280"/>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20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4572" y="914399"/>
            <a:ext cx="8229600" cy="762001"/>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3347063701"/>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21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649835"/>
            <a:ext cx="8229600" cy="797965"/>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95222131"/>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Basic 1">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72966" y="685800"/>
            <a:ext cx="8229600" cy="1050132"/>
          </a:xfrm>
          <a:prstGeom prst="rect">
            <a:avLst/>
          </a:prstGeom>
          <a:noFill/>
          <a:ln>
            <a:noFill/>
          </a:ln>
          <a:extLst/>
        </p:spPr>
        <p:txBody>
          <a:bodyPr/>
          <a:lstStyle/>
          <a:p>
            <a:pPr lvl="0"/>
            <a:r>
              <a:rPr lang="en-US" altLang="en-US" dirty="0"/>
              <a:t>Click to edit Master title style</a:t>
            </a:r>
          </a:p>
        </p:txBody>
      </p:sp>
      <p:sp>
        <p:nvSpPr>
          <p:cNvPr id="12" name="Text Placeholder 2"/>
          <p:cNvSpPr>
            <a:spLocks noGrp="1"/>
          </p:cNvSpPr>
          <p:nvPr>
            <p:ph idx="1"/>
          </p:nvPr>
        </p:nvSpPr>
        <p:spPr>
          <a:xfrm>
            <a:off x="628650" y="2057399"/>
            <a:ext cx="7886700" cy="4119563"/>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2694937771"/>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25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88731" y="673484"/>
            <a:ext cx="8229600" cy="1143000"/>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133550544"/>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27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609600"/>
            <a:ext cx="8229600" cy="808038"/>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358160660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4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381000"/>
            <a:ext cx="8229600" cy="869950"/>
          </a:xfrm>
        </p:spPr>
        <p:txBody>
          <a:bodyPr/>
          <a:lstStyle>
            <a:lvl1pPr>
              <a:defRPr b="1"/>
            </a:lvl1pPr>
          </a:lstStyle>
          <a:p>
            <a:r>
              <a:rPr lang="en-US"/>
              <a:t>Click to edit Master title style</a:t>
            </a:r>
          </a:p>
        </p:txBody>
      </p:sp>
      <p:sp>
        <p:nvSpPr>
          <p:cNvPr id="3" name="Content Placeholder 2"/>
          <p:cNvSpPr>
            <a:spLocks noGrp="1"/>
          </p:cNvSpPr>
          <p:nvPr>
            <p:ph idx="1"/>
          </p:nvPr>
        </p:nvSpPr>
        <p:spPr>
          <a:xfrm>
            <a:off x="457200" y="1481137"/>
            <a:ext cx="8229600" cy="804863"/>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a:extLst>
              <a:ext uri="{FF2B5EF4-FFF2-40B4-BE49-F238E27FC236}">
                <a16:creationId xmlns:a16="http://schemas.microsoft.com/office/drawing/2014/main" id="{BD1227FC-EDD2-4125-8290-E8DDC2EA93E0}"/>
              </a:ext>
            </a:extLst>
          </p:cNvPr>
          <p:cNvSpPr>
            <a:spLocks noGrp="1"/>
          </p:cNvSpPr>
          <p:nvPr>
            <p:ph type="dt" sz="half" idx="10"/>
          </p:nvPr>
        </p:nvSpPr>
        <p:spPr>
          <a:xfrm>
            <a:off x="457200" y="6356350"/>
            <a:ext cx="2133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
        <p:nvSpPr>
          <p:cNvPr id="5" name="Footer Placeholder 4">
            <a:extLst>
              <a:ext uri="{FF2B5EF4-FFF2-40B4-BE49-F238E27FC236}">
                <a16:creationId xmlns:a16="http://schemas.microsoft.com/office/drawing/2014/main" id="{048118C2-7D32-4A25-90C2-A4745B34F861}"/>
              </a:ext>
            </a:extLst>
          </p:cNvPr>
          <p:cNvSpPr>
            <a:spLocks noGrp="1"/>
          </p:cNvSpPr>
          <p:nvPr>
            <p:ph type="ftr" sz="quarter" idx="11"/>
          </p:nvPr>
        </p:nvSpPr>
        <p:spPr>
          <a:xfrm>
            <a:off x="3124200" y="6356350"/>
            <a:ext cx="2895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
        <p:nvSpPr>
          <p:cNvPr id="6" name="Slide Number Placeholder 5">
            <a:extLst>
              <a:ext uri="{FF2B5EF4-FFF2-40B4-BE49-F238E27FC236}">
                <a16:creationId xmlns:a16="http://schemas.microsoft.com/office/drawing/2014/main" id="{94BF5385-57F2-410E-B4FF-BBF12122957B}"/>
              </a:ext>
            </a:extLst>
          </p:cNvPr>
          <p:cNvSpPr>
            <a:spLocks noGrp="1"/>
          </p:cNvSpPr>
          <p:nvPr>
            <p:ph type="sldNum" sz="quarter" idx="12"/>
          </p:nvPr>
        </p:nvSpPr>
        <p:spPr>
          <a:xfrm>
            <a:off x="6553200" y="6356350"/>
            <a:ext cx="2133600" cy="365125"/>
          </a:xfrm>
        </p:spPr>
        <p:txBody>
          <a:bodyPr anchor="t"/>
          <a:lstStyle>
            <a:lvl1pPr eaLnBrk="1" hangingPunct="1">
              <a:defRPr>
                <a:solidFill>
                  <a:srgbClr val="000000"/>
                </a:solidFill>
                <a:latin typeface="Arial" panose="020B0604020202020204" pitchFamily="34" charset="0"/>
              </a:defRPr>
            </a:lvl1pPr>
          </a:lstStyle>
          <a:p>
            <a:pPr>
              <a:defRPr/>
            </a:pPr>
            <a:fld id="{4251A4B8-FD43-419E-BD33-2BECB9429ED2}" type="slidenum">
              <a:rPr lang="en-US" altLang="en-US"/>
              <a:pPr>
                <a:defRPr/>
              </a:pPr>
              <a:t>‹#›</a:t>
            </a:fld>
            <a:endParaRPr lang="en-US" altLang="en-US" dirty="0"/>
          </a:p>
        </p:txBody>
      </p:sp>
      <p:sp>
        <p:nvSpPr>
          <p:cNvPr id="7" name="Content Placeholder 2"/>
          <p:cNvSpPr>
            <a:spLocks noGrp="1"/>
          </p:cNvSpPr>
          <p:nvPr>
            <p:ph idx="13"/>
          </p:nvPr>
        </p:nvSpPr>
        <p:spPr>
          <a:xfrm>
            <a:off x="457200" y="2471737"/>
            <a:ext cx="8229600" cy="728663"/>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Content Placeholder 2"/>
          <p:cNvSpPr>
            <a:spLocks noGrp="1"/>
          </p:cNvSpPr>
          <p:nvPr>
            <p:ph idx="14"/>
          </p:nvPr>
        </p:nvSpPr>
        <p:spPr>
          <a:xfrm>
            <a:off x="457200" y="3352800"/>
            <a:ext cx="8229600" cy="728663"/>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Content Placeholder 2"/>
          <p:cNvSpPr>
            <a:spLocks noGrp="1"/>
          </p:cNvSpPr>
          <p:nvPr>
            <p:ph idx="15"/>
          </p:nvPr>
        </p:nvSpPr>
        <p:spPr>
          <a:xfrm>
            <a:off x="457200" y="4376737"/>
            <a:ext cx="8229600" cy="728663"/>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Content Placeholder 2"/>
          <p:cNvSpPr>
            <a:spLocks noGrp="1"/>
          </p:cNvSpPr>
          <p:nvPr>
            <p:ph idx="16"/>
          </p:nvPr>
        </p:nvSpPr>
        <p:spPr>
          <a:xfrm>
            <a:off x="457200" y="5291137"/>
            <a:ext cx="8229600" cy="728663"/>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929993053"/>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30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28297" y="838200"/>
            <a:ext cx="8229600" cy="838200"/>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166999526"/>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31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46690" y="762000"/>
            <a:ext cx="8229600" cy="914400"/>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1276714473"/>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34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1945" y="685800"/>
            <a:ext cx="8229600" cy="914400"/>
          </a:xfrm>
          <a:prstGeom prst="rect">
            <a:avLst/>
          </a:prstGeom>
          <a:noFill/>
          <a:ln>
            <a:noFill/>
          </a:ln>
          <a:extLst/>
        </p:spPr>
        <p:txBody>
          <a:bodyPr/>
          <a:lstStyle/>
          <a:p>
            <a:pPr lvl="0"/>
            <a:r>
              <a:rPr lang="en-US" altLang="en-US" dirty="0"/>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3673523047"/>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240A2BBB-4C3B-4844-B504-B7F14C80E103}"/>
              </a:ext>
            </a:extLst>
          </p:cNvPr>
          <p:cNvSpPr>
            <a:spLocks noGrp="1"/>
          </p:cNvSpPr>
          <p:nvPr>
            <p:ph type="dt" sz="half" idx="10"/>
          </p:nvPr>
        </p:nvSpPr>
        <p:spPr>
          <a:xfrm>
            <a:off x="457200" y="6356350"/>
            <a:ext cx="2133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
        <p:nvSpPr>
          <p:cNvPr id="4" name="Footer Placeholder 3">
            <a:extLst>
              <a:ext uri="{FF2B5EF4-FFF2-40B4-BE49-F238E27FC236}">
                <a16:creationId xmlns:a16="http://schemas.microsoft.com/office/drawing/2014/main" id="{49F31144-0914-4E1F-AA9D-3372C51466B6}"/>
              </a:ext>
            </a:extLst>
          </p:cNvPr>
          <p:cNvSpPr>
            <a:spLocks noGrp="1"/>
          </p:cNvSpPr>
          <p:nvPr>
            <p:ph type="ftr" sz="quarter" idx="11"/>
          </p:nvPr>
        </p:nvSpPr>
        <p:spPr>
          <a:xfrm>
            <a:off x="3124200" y="6356350"/>
            <a:ext cx="2895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
        <p:nvSpPr>
          <p:cNvPr id="5" name="Slide Number Placeholder 4">
            <a:extLst>
              <a:ext uri="{FF2B5EF4-FFF2-40B4-BE49-F238E27FC236}">
                <a16:creationId xmlns:a16="http://schemas.microsoft.com/office/drawing/2014/main" id="{0563D92F-8E15-42FA-8FF5-DC76CDA8B370}"/>
              </a:ext>
            </a:extLst>
          </p:cNvPr>
          <p:cNvSpPr>
            <a:spLocks noGrp="1"/>
          </p:cNvSpPr>
          <p:nvPr>
            <p:ph type="sldNum" sz="quarter" idx="12"/>
          </p:nvPr>
        </p:nvSpPr>
        <p:spPr>
          <a:xfrm>
            <a:off x="6553200" y="6356350"/>
            <a:ext cx="2133600" cy="365125"/>
          </a:xfrm>
        </p:spPr>
        <p:txBody>
          <a:bodyPr anchor="t"/>
          <a:lstStyle>
            <a:lvl1pPr eaLnBrk="1" hangingPunct="1">
              <a:defRPr>
                <a:solidFill>
                  <a:srgbClr val="000000"/>
                </a:solidFill>
                <a:latin typeface="Arial" panose="020B0604020202020204" pitchFamily="34" charset="0"/>
              </a:defRPr>
            </a:lvl1pPr>
          </a:lstStyle>
          <a:p>
            <a:pPr>
              <a:defRPr/>
            </a:pPr>
            <a:fld id="{C4116F6A-6E2B-4958-9331-C8D7D01C941C}" type="slidenum">
              <a:rPr lang="en-US" altLang="en-US"/>
              <a:pPr>
                <a:defRPr/>
              </a:pPr>
              <a:t>‹#›</a:t>
            </a:fld>
            <a:endParaRPr lang="en-US" altLang="en-US" dirty="0"/>
          </a:p>
        </p:txBody>
      </p:sp>
    </p:spTree>
    <p:extLst>
      <p:ext uri="{BB962C8B-B14F-4D97-AF65-F5344CB8AC3E}">
        <p14:creationId xmlns:p14="http://schemas.microsoft.com/office/powerpoint/2010/main" val="747695430"/>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18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705015"/>
            <a:ext cx="8229600" cy="971385"/>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472439953"/>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33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762000"/>
            <a:ext cx="8229600" cy="884238"/>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2375018737"/>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32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762000"/>
            <a:ext cx="8229600" cy="914400"/>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727739472"/>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itle" preserve="1">
  <p:cSld name="3_Title Slide">
    <p:spTree>
      <p:nvGrpSpPr>
        <p:cNvPr id="1" name=""/>
        <p:cNvGrpSpPr/>
        <p:nvPr/>
      </p:nvGrpSpPr>
      <p:grpSpPr>
        <a:xfrm>
          <a:off x="0" y="0"/>
          <a:ext cx="0" cy="0"/>
          <a:chOff x="0" y="0"/>
          <a:chExt cx="0" cy="0"/>
        </a:xfrm>
      </p:grpSpPr>
      <p:sp>
        <p:nvSpPr>
          <p:cNvPr id="3" name="AutoShape 47">
            <a:extLst>
              <a:ext uri="{FF2B5EF4-FFF2-40B4-BE49-F238E27FC236}">
                <a16:creationId xmlns:a16="http://schemas.microsoft.com/office/drawing/2014/main" id="{71E10375-3907-4466-B2CD-4CE2AA44F97A}"/>
              </a:ext>
            </a:extLst>
          </p:cNvPr>
          <p:cNvSpPr>
            <a:spLocks noChangeAspect="1" noChangeArrowheads="1" noTextEdit="1"/>
          </p:cNvSpPr>
          <p:nvPr userDrawn="1"/>
        </p:nvSpPr>
        <p:spPr bwMode="auto">
          <a:xfrm>
            <a:off x="0" y="0"/>
            <a:ext cx="9144000" cy="68580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dirty="0"/>
          </a:p>
        </p:txBody>
      </p:sp>
      <p:sp>
        <p:nvSpPr>
          <p:cNvPr id="4" name="Rectangle 49">
            <a:extLst>
              <a:ext uri="{FF2B5EF4-FFF2-40B4-BE49-F238E27FC236}">
                <a16:creationId xmlns:a16="http://schemas.microsoft.com/office/drawing/2014/main" id="{9B7EFEDD-6657-45DD-A427-3BBE0091F394}"/>
              </a:ext>
            </a:extLst>
          </p:cNvPr>
          <p:cNvSpPr>
            <a:spLocks noChangeArrowheads="1"/>
          </p:cNvSpPr>
          <p:nvPr userDrawn="1"/>
        </p:nvSpPr>
        <p:spPr bwMode="auto">
          <a:xfrm>
            <a:off x="0" y="0"/>
            <a:ext cx="9144000" cy="2438400"/>
          </a:xfrm>
          <a:prstGeom prst="rect">
            <a:avLst/>
          </a:prstGeom>
          <a:noFill/>
          <a:ln>
            <a:noFill/>
          </a:ln>
          <a:extLst/>
        </p:spPr>
        <p:txBody>
          <a:bodyPr wrap="none" anchor="ct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algn="ctr">
              <a:defRPr/>
            </a:pPr>
            <a:endParaRPr lang="en-US" altLang="en-US" dirty="0"/>
          </a:p>
        </p:txBody>
      </p:sp>
      <p:sp>
        <p:nvSpPr>
          <p:cNvPr id="5" name="Rectangle 51">
            <a:extLst>
              <a:ext uri="{FF2B5EF4-FFF2-40B4-BE49-F238E27FC236}">
                <a16:creationId xmlns:a16="http://schemas.microsoft.com/office/drawing/2014/main" id="{87A711AB-47FC-4575-931C-676E19CB42F4}"/>
              </a:ext>
            </a:extLst>
          </p:cNvPr>
          <p:cNvSpPr>
            <a:spLocks noChangeArrowheads="1"/>
          </p:cNvSpPr>
          <p:nvPr userDrawn="1"/>
        </p:nvSpPr>
        <p:spPr bwMode="auto">
          <a:xfrm>
            <a:off x="187325" y="-14288"/>
            <a:ext cx="98425" cy="6858001"/>
          </a:xfrm>
          <a:prstGeom prst="rect">
            <a:avLst/>
          </a:prstGeom>
          <a:solidFill>
            <a:schemeClr val="accent1">
              <a:lumMod val="60000"/>
              <a:lumOff val="40000"/>
            </a:schemeClr>
          </a:solidFill>
          <a:ln>
            <a:noFill/>
          </a:ln>
        </p:spPr>
        <p:txBody>
          <a:bodyPr wrap="none" anchor="ctr"/>
          <a:lstStyle>
            <a:lvl1pPr algn="ctr">
              <a:defRPr>
                <a:solidFill>
                  <a:schemeClr val="tx1"/>
                </a:solidFill>
                <a:latin typeface="Tahoma" panose="020B0604030504040204" pitchFamily="34" charset="0"/>
              </a:defRPr>
            </a:lvl1pPr>
            <a:lvl2pPr marL="742950" indent="-285750" algn="ctr">
              <a:defRPr>
                <a:solidFill>
                  <a:schemeClr val="tx1"/>
                </a:solidFill>
                <a:latin typeface="Tahoma" panose="020B0604030504040204" pitchFamily="34" charset="0"/>
              </a:defRPr>
            </a:lvl2pPr>
            <a:lvl3pPr marL="1143000" indent="-228600" algn="ctr">
              <a:defRPr>
                <a:solidFill>
                  <a:schemeClr val="tx1"/>
                </a:solidFill>
                <a:latin typeface="Tahoma" panose="020B0604030504040204" pitchFamily="34" charset="0"/>
              </a:defRPr>
            </a:lvl3pPr>
            <a:lvl4pPr marL="1600200" indent="-228600" algn="ctr">
              <a:defRPr>
                <a:solidFill>
                  <a:schemeClr val="tx1"/>
                </a:solidFill>
                <a:latin typeface="Tahoma" panose="020B0604030504040204" pitchFamily="34" charset="0"/>
              </a:defRPr>
            </a:lvl4pPr>
            <a:lvl5pPr marL="2057400" indent="-228600" algn="ctr">
              <a:defRPr>
                <a:solidFill>
                  <a:schemeClr val="tx1"/>
                </a:solidFill>
                <a:latin typeface="Tahoma" panose="020B0604030504040204" pitchFamily="34" charset="0"/>
              </a:defRPr>
            </a:lvl5pPr>
            <a:lvl6pPr marL="2514600" indent="-228600" algn="ctr" eaLnBrk="0" fontAlgn="base" hangingPunct="0">
              <a:spcBef>
                <a:spcPct val="0"/>
              </a:spcBef>
              <a:spcAft>
                <a:spcPct val="0"/>
              </a:spcAft>
              <a:defRPr>
                <a:solidFill>
                  <a:schemeClr val="tx1"/>
                </a:solidFill>
                <a:latin typeface="Tahoma" panose="020B0604030504040204" pitchFamily="34" charset="0"/>
              </a:defRPr>
            </a:lvl6pPr>
            <a:lvl7pPr marL="2971800" indent="-228600" algn="ctr" eaLnBrk="0" fontAlgn="base" hangingPunct="0">
              <a:spcBef>
                <a:spcPct val="0"/>
              </a:spcBef>
              <a:spcAft>
                <a:spcPct val="0"/>
              </a:spcAft>
              <a:defRPr>
                <a:solidFill>
                  <a:schemeClr val="tx1"/>
                </a:solidFill>
                <a:latin typeface="Tahoma" panose="020B0604030504040204" pitchFamily="34" charset="0"/>
              </a:defRPr>
            </a:lvl7pPr>
            <a:lvl8pPr marL="3429000" indent="-228600" algn="ctr" eaLnBrk="0" fontAlgn="base" hangingPunct="0">
              <a:spcBef>
                <a:spcPct val="0"/>
              </a:spcBef>
              <a:spcAft>
                <a:spcPct val="0"/>
              </a:spcAft>
              <a:defRPr>
                <a:solidFill>
                  <a:schemeClr val="tx1"/>
                </a:solidFill>
                <a:latin typeface="Tahoma" panose="020B0604030504040204" pitchFamily="34" charset="0"/>
              </a:defRPr>
            </a:lvl8pPr>
            <a:lvl9pPr marL="3886200" indent="-228600" algn="ctr" eaLnBrk="0" fontAlgn="base" hangingPunct="0">
              <a:spcBef>
                <a:spcPct val="0"/>
              </a:spcBef>
              <a:spcAft>
                <a:spcPct val="0"/>
              </a:spcAft>
              <a:defRPr>
                <a:solidFill>
                  <a:schemeClr val="tx1"/>
                </a:solidFill>
                <a:latin typeface="Tahoma" panose="020B0604030504040204" pitchFamily="34" charset="0"/>
              </a:defRPr>
            </a:lvl9pPr>
          </a:lstStyle>
          <a:p>
            <a:pPr>
              <a:defRPr/>
            </a:pPr>
            <a:endParaRPr lang="en-US" altLang="en-US" dirty="0"/>
          </a:p>
        </p:txBody>
      </p:sp>
      <p:grpSp>
        <p:nvGrpSpPr>
          <p:cNvPr id="6" name="Group 57">
            <a:extLst>
              <a:ext uri="{FF2B5EF4-FFF2-40B4-BE49-F238E27FC236}">
                <a16:creationId xmlns:a16="http://schemas.microsoft.com/office/drawing/2014/main" id="{5886DDD5-3C7C-49F4-9BC6-7400D76DB91C}"/>
              </a:ext>
            </a:extLst>
          </p:cNvPr>
          <p:cNvGrpSpPr>
            <a:grpSpLocks/>
          </p:cNvGrpSpPr>
          <p:nvPr userDrawn="1"/>
        </p:nvGrpSpPr>
        <p:grpSpPr bwMode="auto">
          <a:xfrm>
            <a:off x="-685800" y="6577013"/>
            <a:ext cx="9829800" cy="280987"/>
            <a:chOff x="-432" y="4143"/>
            <a:chExt cx="6192" cy="177"/>
          </a:xfrm>
        </p:grpSpPr>
        <p:grpSp>
          <p:nvGrpSpPr>
            <p:cNvPr id="7" name="Group 52">
              <a:extLst>
                <a:ext uri="{FF2B5EF4-FFF2-40B4-BE49-F238E27FC236}">
                  <a16:creationId xmlns:a16="http://schemas.microsoft.com/office/drawing/2014/main" id="{660C58D9-6F78-4325-95EA-4F927AE256AE}"/>
                </a:ext>
              </a:extLst>
            </p:cNvPr>
            <p:cNvGrpSpPr>
              <a:grpSpLocks/>
            </p:cNvGrpSpPr>
            <p:nvPr userDrawn="1"/>
          </p:nvGrpSpPr>
          <p:grpSpPr bwMode="auto">
            <a:xfrm>
              <a:off x="-432" y="4143"/>
              <a:ext cx="6192" cy="177"/>
              <a:chOff x="-432" y="4143"/>
              <a:chExt cx="6192" cy="177"/>
            </a:xfrm>
          </p:grpSpPr>
          <p:sp>
            <p:nvSpPr>
              <p:cNvPr id="9" name="Rectangle 53">
                <a:extLst>
                  <a:ext uri="{FF2B5EF4-FFF2-40B4-BE49-F238E27FC236}">
                    <a16:creationId xmlns:a16="http://schemas.microsoft.com/office/drawing/2014/main" id="{E9902FDA-C411-46B2-AA73-A20F63D6ECF8}"/>
                  </a:ext>
                </a:extLst>
              </p:cNvPr>
              <p:cNvSpPr>
                <a:spLocks noChangeArrowheads="1"/>
              </p:cNvSpPr>
              <p:nvPr/>
            </p:nvSpPr>
            <p:spPr bwMode="auto">
              <a:xfrm>
                <a:off x="-432" y="4143"/>
                <a:ext cx="1224" cy="172"/>
              </a:xfrm>
              <a:prstGeom prst="rect">
                <a:avLst/>
              </a:prstGeom>
              <a:noFill/>
              <a:ln>
                <a:noFill/>
              </a:ln>
              <a:extLst/>
            </p:spPr>
            <p:txBody>
              <a:bodyPr lIns="90488" tIns="44450" rIns="90488" bIns="44450">
                <a:spAutoFit/>
              </a:bodyPr>
              <a:lstStyle>
                <a:lvl1pPr algn="ctr">
                  <a:defRPr>
                    <a:solidFill>
                      <a:schemeClr val="tx1"/>
                    </a:solidFill>
                    <a:latin typeface="Tahoma" panose="020B0604030504040204" pitchFamily="34" charset="0"/>
                  </a:defRPr>
                </a:lvl1pPr>
                <a:lvl2pPr marL="742950" indent="-285750" algn="ctr">
                  <a:defRPr>
                    <a:solidFill>
                      <a:schemeClr val="tx1"/>
                    </a:solidFill>
                    <a:latin typeface="Tahoma" panose="020B0604030504040204" pitchFamily="34" charset="0"/>
                  </a:defRPr>
                </a:lvl2pPr>
                <a:lvl3pPr marL="1143000" indent="-228600" algn="ctr">
                  <a:defRPr>
                    <a:solidFill>
                      <a:schemeClr val="tx1"/>
                    </a:solidFill>
                    <a:latin typeface="Tahoma" panose="020B0604030504040204" pitchFamily="34" charset="0"/>
                  </a:defRPr>
                </a:lvl3pPr>
                <a:lvl4pPr marL="1600200" indent="-228600" algn="ctr">
                  <a:defRPr>
                    <a:solidFill>
                      <a:schemeClr val="tx1"/>
                    </a:solidFill>
                    <a:latin typeface="Tahoma" panose="020B0604030504040204" pitchFamily="34" charset="0"/>
                  </a:defRPr>
                </a:lvl4pPr>
                <a:lvl5pPr marL="2057400" indent="-228600" algn="ctr">
                  <a:defRPr>
                    <a:solidFill>
                      <a:schemeClr val="tx1"/>
                    </a:solidFill>
                    <a:latin typeface="Tahoma" panose="020B0604030504040204" pitchFamily="34" charset="0"/>
                  </a:defRPr>
                </a:lvl5pPr>
                <a:lvl6pPr marL="2514600" indent="-228600" algn="ctr" eaLnBrk="0" fontAlgn="base" hangingPunct="0">
                  <a:spcBef>
                    <a:spcPct val="0"/>
                  </a:spcBef>
                  <a:spcAft>
                    <a:spcPct val="0"/>
                  </a:spcAft>
                  <a:defRPr>
                    <a:solidFill>
                      <a:schemeClr val="tx1"/>
                    </a:solidFill>
                    <a:latin typeface="Tahoma" panose="020B0604030504040204" pitchFamily="34" charset="0"/>
                  </a:defRPr>
                </a:lvl6pPr>
                <a:lvl7pPr marL="2971800" indent="-228600" algn="ctr" eaLnBrk="0" fontAlgn="base" hangingPunct="0">
                  <a:spcBef>
                    <a:spcPct val="0"/>
                  </a:spcBef>
                  <a:spcAft>
                    <a:spcPct val="0"/>
                  </a:spcAft>
                  <a:defRPr>
                    <a:solidFill>
                      <a:schemeClr val="tx1"/>
                    </a:solidFill>
                    <a:latin typeface="Tahoma" panose="020B0604030504040204" pitchFamily="34" charset="0"/>
                  </a:defRPr>
                </a:lvl7pPr>
                <a:lvl8pPr marL="3429000" indent="-228600" algn="ctr" eaLnBrk="0" fontAlgn="base" hangingPunct="0">
                  <a:spcBef>
                    <a:spcPct val="0"/>
                  </a:spcBef>
                  <a:spcAft>
                    <a:spcPct val="0"/>
                  </a:spcAft>
                  <a:defRPr>
                    <a:solidFill>
                      <a:schemeClr val="tx1"/>
                    </a:solidFill>
                    <a:latin typeface="Tahoma" panose="020B0604030504040204" pitchFamily="34" charset="0"/>
                  </a:defRPr>
                </a:lvl8pPr>
                <a:lvl9pPr marL="3886200" indent="-228600" algn="ctr" eaLnBrk="0" fontAlgn="base" hangingPunct="0">
                  <a:spcBef>
                    <a:spcPct val="0"/>
                  </a:spcBef>
                  <a:spcAft>
                    <a:spcPct val="0"/>
                  </a:spcAft>
                  <a:defRPr>
                    <a:solidFill>
                      <a:schemeClr val="tx1"/>
                    </a:solidFill>
                    <a:latin typeface="Tahoma" panose="020B0604030504040204" pitchFamily="34" charset="0"/>
                  </a:defRPr>
                </a:lvl9pPr>
              </a:lstStyle>
              <a:p>
                <a:pPr algn="l">
                  <a:spcBef>
                    <a:spcPct val="50000"/>
                  </a:spcBef>
                  <a:defRPr/>
                </a:pPr>
                <a:endParaRPr lang="en-US" altLang="en-US" sz="1200" b="1" i="1" dirty="0">
                  <a:latin typeface="Book Antiqua" panose="02040602050305030304" pitchFamily="18" charset="0"/>
                </a:endParaRPr>
              </a:p>
            </p:txBody>
          </p:sp>
          <p:sp>
            <p:nvSpPr>
              <p:cNvPr id="10" name="Text Box 54">
                <a:extLst>
                  <a:ext uri="{FF2B5EF4-FFF2-40B4-BE49-F238E27FC236}">
                    <a16:creationId xmlns:a16="http://schemas.microsoft.com/office/drawing/2014/main" id="{10105C5C-C8DA-4179-B9CF-9CD02ECA05D1}"/>
                  </a:ext>
                </a:extLst>
              </p:cNvPr>
              <p:cNvSpPr txBox="1">
                <a:spLocks noChangeArrowheads="1"/>
              </p:cNvSpPr>
              <p:nvPr/>
            </p:nvSpPr>
            <p:spPr bwMode="auto">
              <a:xfrm>
                <a:off x="2398" y="4170"/>
                <a:ext cx="3362" cy="150"/>
              </a:xfrm>
              <a:prstGeom prst="rect">
                <a:avLst/>
              </a:prstGeom>
              <a:noFill/>
              <a:ln>
                <a:noFill/>
              </a:ln>
              <a:extLst/>
            </p:spPr>
            <p:txBody>
              <a:bodyPr lIns="71731" tIns="35866" rIns="71731" bIns="35866">
                <a:spAutoFit/>
              </a:bodyPr>
              <a:lstStyle>
                <a:lvl1pPr algn="ctr" defTabSz="717550">
                  <a:defRPr>
                    <a:solidFill>
                      <a:schemeClr val="tx1"/>
                    </a:solidFill>
                    <a:latin typeface="Tahoma" panose="020B0604030504040204" pitchFamily="34" charset="0"/>
                  </a:defRPr>
                </a:lvl1pPr>
                <a:lvl2pPr marL="742950" indent="-285750" algn="ctr" defTabSz="717550">
                  <a:defRPr>
                    <a:solidFill>
                      <a:schemeClr val="tx1"/>
                    </a:solidFill>
                    <a:latin typeface="Tahoma" panose="020B0604030504040204" pitchFamily="34" charset="0"/>
                  </a:defRPr>
                </a:lvl2pPr>
                <a:lvl3pPr marL="1143000" indent="-228600" algn="ctr" defTabSz="717550">
                  <a:defRPr>
                    <a:solidFill>
                      <a:schemeClr val="tx1"/>
                    </a:solidFill>
                    <a:latin typeface="Tahoma" panose="020B0604030504040204" pitchFamily="34" charset="0"/>
                  </a:defRPr>
                </a:lvl3pPr>
                <a:lvl4pPr marL="1600200" indent="-228600" algn="ctr" defTabSz="717550">
                  <a:defRPr>
                    <a:solidFill>
                      <a:schemeClr val="tx1"/>
                    </a:solidFill>
                    <a:latin typeface="Tahoma" panose="020B0604030504040204" pitchFamily="34" charset="0"/>
                  </a:defRPr>
                </a:lvl4pPr>
                <a:lvl5pPr marL="2057400" indent="-228600" algn="ctr" defTabSz="717550">
                  <a:defRPr>
                    <a:solidFill>
                      <a:schemeClr val="tx1"/>
                    </a:solidFill>
                    <a:latin typeface="Tahoma" panose="020B0604030504040204" pitchFamily="34" charset="0"/>
                  </a:defRPr>
                </a:lvl5pPr>
                <a:lvl6pPr marL="2514600" indent="-228600" algn="ctr" defTabSz="717550" eaLnBrk="0" fontAlgn="base" hangingPunct="0">
                  <a:spcBef>
                    <a:spcPct val="0"/>
                  </a:spcBef>
                  <a:spcAft>
                    <a:spcPct val="0"/>
                  </a:spcAft>
                  <a:defRPr>
                    <a:solidFill>
                      <a:schemeClr val="tx1"/>
                    </a:solidFill>
                    <a:latin typeface="Tahoma" panose="020B0604030504040204" pitchFamily="34" charset="0"/>
                  </a:defRPr>
                </a:lvl6pPr>
                <a:lvl7pPr marL="2971800" indent="-228600" algn="ctr" defTabSz="717550" eaLnBrk="0" fontAlgn="base" hangingPunct="0">
                  <a:spcBef>
                    <a:spcPct val="0"/>
                  </a:spcBef>
                  <a:spcAft>
                    <a:spcPct val="0"/>
                  </a:spcAft>
                  <a:defRPr>
                    <a:solidFill>
                      <a:schemeClr val="tx1"/>
                    </a:solidFill>
                    <a:latin typeface="Tahoma" panose="020B0604030504040204" pitchFamily="34" charset="0"/>
                  </a:defRPr>
                </a:lvl7pPr>
                <a:lvl8pPr marL="3429000" indent="-228600" algn="ctr" defTabSz="717550" eaLnBrk="0" fontAlgn="base" hangingPunct="0">
                  <a:spcBef>
                    <a:spcPct val="0"/>
                  </a:spcBef>
                  <a:spcAft>
                    <a:spcPct val="0"/>
                  </a:spcAft>
                  <a:defRPr>
                    <a:solidFill>
                      <a:schemeClr val="tx1"/>
                    </a:solidFill>
                    <a:latin typeface="Tahoma" panose="020B0604030504040204" pitchFamily="34" charset="0"/>
                  </a:defRPr>
                </a:lvl8pPr>
                <a:lvl9pPr marL="3886200" indent="-228600" algn="ctr" defTabSz="717550" eaLnBrk="0" fontAlgn="base" hangingPunct="0">
                  <a:spcBef>
                    <a:spcPct val="0"/>
                  </a:spcBef>
                  <a:spcAft>
                    <a:spcPct val="0"/>
                  </a:spcAft>
                  <a:defRPr>
                    <a:solidFill>
                      <a:schemeClr val="tx1"/>
                    </a:solidFill>
                    <a:latin typeface="Tahoma" panose="020B0604030504040204" pitchFamily="34" charset="0"/>
                  </a:defRPr>
                </a:lvl9pPr>
              </a:lstStyle>
              <a:p>
                <a:pPr algn="r">
                  <a:lnSpc>
                    <a:spcPct val="90000"/>
                  </a:lnSpc>
                  <a:defRPr/>
                </a:pPr>
                <a:r>
                  <a:rPr lang="en-US" altLang="en-US" sz="1200" b="1" i="1" dirty="0">
                    <a:solidFill>
                      <a:schemeClr val="tx2">
                        <a:lumMod val="60000"/>
                        <a:lumOff val="40000"/>
                      </a:schemeClr>
                    </a:solidFill>
                  </a:rPr>
                  <a:t>© 2017 The McGraw-Hill Companies, Inc., All Rights Reserved.</a:t>
                </a:r>
                <a:endParaRPr lang="en-US" altLang="en-US" sz="1200" b="1" dirty="0">
                  <a:solidFill>
                    <a:schemeClr val="tx2">
                      <a:lumMod val="60000"/>
                      <a:lumOff val="40000"/>
                    </a:schemeClr>
                  </a:solidFill>
                </a:endParaRPr>
              </a:p>
            </p:txBody>
          </p:sp>
        </p:grpSp>
        <p:sp>
          <p:nvSpPr>
            <p:cNvPr id="8" name="Text Box 55">
              <a:extLst>
                <a:ext uri="{FF2B5EF4-FFF2-40B4-BE49-F238E27FC236}">
                  <a16:creationId xmlns:a16="http://schemas.microsoft.com/office/drawing/2014/main" id="{0FBA45B4-C46D-4BE7-87F8-AE925A6976FB}"/>
                </a:ext>
              </a:extLst>
            </p:cNvPr>
            <p:cNvSpPr txBox="1">
              <a:spLocks noChangeArrowheads="1"/>
            </p:cNvSpPr>
            <p:nvPr userDrawn="1"/>
          </p:nvSpPr>
          <p:spPr bwMode="auto">
            <a:xfrm>
              <a:off x="720" y="4147"/>
              <a:ext cx="1872" cy="173"/>
            </a:xfrm>
            <a:prstGeom prst="rect">
              <a:avLst/>
            </a:prstGeom>
            <a:noFill/>
            <a:ln>
              <a:noFill/>
            </a:ln>
            <a:extLst/>
          </p:spPr>
          <p:txBody>
            <a:bodyPr>
              <a:spAutoFit/>
            </a:bodyPr>
            <a:lstStyle>
              <a:lvl1pPr algn="ctr">
                <a:defRPr>
                  <a:solidFill>
                    <a:schemeClr val="tx1"/>
                  </a:solidFill>
                  <a:latin typeface="Tahoma" panose="020B0604030504040204" pitchFamily="34" charset="0"/>
                </a:defRPr>
              </a:lvl1pPr>
              <a:lvl2pPr marL="742950" indent="-285750" algn="ctr">
                <a:defRPr>
                  <a:solidFill>
                    <a:schemeClr val="tx1"/>
                  </a:solidFill>
                  <a:latin typeface="Tahoma" panose="020B0604030504040204" pitchFamily="34" charset="0"/>
                </a:defRPr>
              </a:lvl2pPr>
              <a:lvl3pPr marL="1143000" indent="-228600" algn="ctr">
                <a:defRPr>
                  <a:solidFill>
                    <a:schemeClr val="tx1"/>
                  </a:solidFill>
                  <a:latin typeface="Tahoma" panose="020B0604030504040204" pitchFamily="34" charset="0"/>
                </a:defRPr>
              </a:lvl3pPr>
              <a:lvl4pPr marL="1600200" indent="-228600" algn="ctr">
                <a:defRPr>
                  <a:solidFill>
                    <a:schemeClr val="tx1"/>
                  </a:solidFill>
                  <a:latin typeface="Tahoma" panose="020B0604030504040204" pitchFamily="34" charset="0"/>
                </a:defRPr>
              </a:lvl4pPr>
              <a:lvl5pPr marL="2057400" indent="-228600" algn="ctr">
                <a:defRPr>
                  <a:solidFill>
                    <a:schemeClr val="tx1"/>
                  </a:solidFill>
                  <a:latin typeface="Tahoma" panose="020B0604030504040204" pitchFamily="34" charset="0"/>
                </a:defRPr>
              </a:lvl5pPr>
              <a:lvl6pPr marL="2514600" indent="-228600" algn="ctr" eaLnBrk="0" fontAlgn="base" hangingPunct="0">
                <a:spcBef>
                  <a:spcPct val="0"/>
                </a:spcBef>
                <a:spcAft>
                  <a:spcPct val="0"/>
                </a:spcAft>
                <a:defRPr>
                  <a:solidFill>
                    <a:schemeClr val="tx1"/>
                  </a:solidFill>
                  <a:latin typeface="Tahoma" panose="020B0604030504040204" pitchFamily="34" charset="0"/>
                </a:defRPr>
              </a:lvl6pPr>
              <a:lvl7pPr marL="2971800" indent="-228600" algn="ctr" eaLnBrk="0" fontAlgn="base" hangingPunct="0">
                <a:spcBef>
                  <a:spcPct val="0"/>
                </a:spcBef>
                <a:spcAft>
                  <a:spcPct val="0"/>
                </a:spcAft>
                <a:defRPr>
                  <a:solidFill>
                    <a:schemeClr val="tx1"/>
                  </a:solidFill>
                  <a:latin typeface="Tahoma" panose="020B0604030504040204" pitchFamily="34" charset="0"/>
                </a:defRPr>
              </a:lvl7pPr>
              <a:lvl8pPr marL="3429000" indent="-228600" algn="ctr" eaLnBrk="0" fontAlgn="base" hangingPunct="0">
                <a:spcBef>
                  <a:spcPct val="0"/>
                </a:spcBef>
                <a:spcAft>
                  <a:spcPct val="0"/>
                </a:spcAft>
                <a:defRPr>
                  <a:solidFill>
                    <a:schemeClr val="tx1"/>
                  </a:solidFill>
                  <a:latin typeface="Tahoma" panose="020B0604030504040204" pitchFamily="34" charset="0"/>
                </a:defRPr>
              </a:lvl8pPr>
              <a:lvl9pPr marL="3886200" indent="-228600" algn="ctr" eaLnBrk="0" fontAlgn="base" hangingPunct="0">
                <a:spcBef>
                  <a:spcPct val="0"/>
                </a:spcBef>
                <a:spcAft>
                  <a:spcPct val="0"/>
                </a:spcAft>
                <a:defRPr>
                  <a:solidFill>
                    <a:schemeClr val="tx1"/>
                  </a:solidFill>
                  <a:latin typeface="Tahoma" panose="020B0604030504040204" pitchFamily="34" charset="0"/>
                </a:defRPr>
              </a:lvl9pPr>
            </a:lstStyle>
            <a:p>
              <a:pPr>
                <a:spcBef>
                  <a:spcPct val="50000"/>
                </a:spcBef>
                <a:defRPr/>
              </a:pPr>
              <a:r>
                <a:rPr lang="en-US" altLang="en-US" sz="1200" b="1" i="1" dirty="0">
                  <a:solidFill>
                    <a:schemeClr val="tx2">
                      <a:lumMod val="60000"/>
                      <a:lumOff val="40000"/>
                    </a:schemeClr>
                  </a:solidFill>
                </a:rPr>
                <a:t>McGraw-Hill/Irwin</a:t>
              </a:r>
            </a:p>
          </p:txBody>
        </p:sp>
      </p:grpSp>
      <p:sp>
        <p:nvSpPr>
          <p:cNvPr id="11" name="TextBox 10">
            <a:extLst>
              <a:ext uri="{FF2B5EF4-FFF2-40B4-BE49-F238E27FC236}">
                <a16:creationId xmlns:a16="http://schemas.microsoft.com/office/drawing/2014/main" id="{4406CD7A-4532-46AD-96FF-2287179631D9}"/>
              </a:ext>
            </a:extLst>
          </p:cNvPr>
          <p:cNvSpPr txBox="1"/>
          <p:nvPr userDrawn="1"/>
        </p:nvSpPr>
        <p:spPr>
          <a:xfrm>
            <a:off x="8499475" y="0"/>
            <a:ext cx="641350" cy="246063"/>
          </a:xfrm>
          <a:prstGeom prst="rect">
            <a:avLst/>
          </a:prstGeom>
          <a:solidFill>
            <a:schemeClr val="tx2">
              <a:lumMod val="75000"/>
            </a:schemeClr>
          </a:solidFill>
        </p:spPr>
        <p:txBody>
          <a:bodyPr>
            <a:spAutoFit/>
          </a:bodyP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algn="ctr" eaLnBrk="1" hangingPunct="1">
              <a:defRPr/>
            </a:pPr>
            <a:r>
              <a:rPr lang="en-US" altLang="en-US" sz="1000" dirty="0">
                <a:solidFill>
                  <a:srgbClr val="FFFFFF"/>
                </a:solidFill>
                <a:latin typeface="Calibri" panose="020F0502020204030204" pitchFamily="34" charset="0"/>
                <a:cs typeface="Arial" panose="020B0604020202020204" pitchFamily="34" charset="0"/>
              </a:rPr>
              <a:t>1 - </a:t>
            </a:r>
            <a:fld id="{C868038A-CEAA-4966-8327-8C2EBAC62391}" type="slidenum">
              <a:rPr lang="en-US" altLang="en-US" sz="1000" smtClean="0">
                <a:solidFill>
                  <a:srgbClr val="FFFFFF"/>
                </a:solidFill>
                <a:latin typeface="Calibri" panose="020F0502020204030204" pitchFamily="34" charset="0"/>
                <a:cs typeface="Arial" panose="020B0604020202020204" pitchFamily="34" charset="0"/>
              </a:rPr>
              <a:pPr algn="ctr" eaLnBrk="1" hangingPunct="1">
                <a:defRPr/>
              </a:pPr>
              <a:t>‹#›</a:t>
            </a:fld>
            <a:endParaRPr lang="en-US" altLang="en-US" sz="1000" dirty="0">
              <a:solidFill>
                <a:srgbClr val="FFFFFF"/>
              </a:solidFill>
              <a:latin typeface="Calibri" panose="020F0502020204030204" pitchFamily="34" charset="0"/>
              <a:cs typeface="Arial" panose="020B0604020202020204" pitchFamily="34" charset="0"/>
            </a:endParaRPr>
          </a:p>
        </p:txBody>
      </p:sp>
      <p:sp>
        <p:nvSpPr>
          <p:cNvPr id="374824" name="Rectangle 40"/>
          <p:cNvSpPr>
            <a:spLocks noGrp="1" noChangeArrowheads="1"/>
          </p:cNvSpPr>
          <p:nvPr>
            <p:ph type="ctrTitle"/>
          </p:nvPr>
        </p:nvSpPr>
        <p:spPr>
          <a:xfrm>
            <a:off x="914400" y="228600"/>
            <a:ext cx="7772400" cy="1736725"/>
          </a:xfrm>
          <a:blipFill dpi="0" rotWithShape="1">
            <a:blip r:embed="rId2" cstate="print">
              <a:alphaModFix amt="14000"/>
            </a:blip>
            <a:srcRect/>
            <a:tile tx="0" ty="0" sx="100000" sy="100000" flip="none" algn="tl"/>
          </a:blipFill>
        </p:spPr>
        <p:txBody>
          <a:bodyPr anchor="b" anchorCtr="1"/>
          <a:lstStyle>
            <a:lvl1pPr>
              <a:defRPr sz="4400"/>
            </a:lvl1pPr>
          </a:lstStyle>
          <a:p>
            <a:r>
              <a:rPr lang="en-US"/>
              <a:t>Click to edit Master title style</a:t>
            </a:r>
            <a:endParaRPr lang="en-US" dirty="0"/>
          </a:p>
        </p:txBody>
      </p:sp>
    </p:spTree>
    <p:extLst>
      <p:ext uri="{BB962C8B-B14F-4D97-AF65-F5344CB8AC3E}">
        <p14:creationId xmlns:p14="http://schemas.microsoft.com/office/powerpoint/2010/main" val="4155332168"/>
      </p:ext>
    </p:extLst>
  </p:cSld>
  <p:clrMapOvr>
    <a:overrideClrMapping bg1="lt1" tx1="dk1" bg2="lt2" tx2="dk2" accent1="accent1" accent2="accent2" accent3="accent3" accent4="accent4" accent5="accent5" accent6="accent6" hlink="hlink" folHlink="folHlink"/>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Slide Number Placeholder 1">
            <a:extLst>
              <a:ext uri="{FF2B5EF4-FFF2-40B4-BE49-F238E27FC236}">
                <a16:creationId xmlns:a16="http://schemas.microsoft.com/office/drawing/2014/main" id="{D90DF1CD-D6F5-43DC-B0CA-4FA83391002A}"/>
              </a:ext>
            </a:extLst>
          </p:cNvPr>
          <p:cNvSpPr>
            <a:spLocks noGrp="1"/>
          </p:cNvSpPr>
          <p:nvPr>
            <p:ph type="sldNum" sz="quarter" idx="10"/>
          </p:nvPr>
        </p:nvSpPr>
        <p:spPr/>
        <p:txBody>
          <a:bodyPr/>
          <a:lstStyle>
            <a:lvl1pPr>
              <a:defRPr/>
            </a:lvl1pPr>
          </a:lstStyle>
          <a:p>
            <a:pPr>
              <a:defRPr/>
            </a:pPr>
            <a:fld id="{F0CD3EAF-57B2-4C80-ACAF-5E5C56A20339}" type="slidenum">
              <a:rPr lang="en-US" altLang="en-US"/>
              <a:pPr>
                <a:defRPr/>
              </a:pPr>
              <a:t>‹#›</a:t>
            </a:fld>
            <a:endParaRPr lang="en-US" altLang="en-US" dirty="0"/>
          </a:p>
        </p:txBody>
      </p:sp>
    </p:spTree>
    <p:extLst>
      <p:ext uri="{BB962C8B-B14F-4D97-AF65-F5344CB8AC3E}">
        <p14:creationId xmlns:p14="http://schemas.microsoft.com/office/powerpoint/2010/main" val="4067390303"/>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clipArtAndTx" preserve="1">
  <p:cSld name="Title, Clip Art and Text">
    <p:spTree>
      <p:nvGrpSpPr>
        <p:cNvPr id="1" name=""/>
        <p:cNvGrpSpPr/>
        <p:nvPr/>
      </p:nvGrpSpPr>
      <p:grpSpPr>
        <a:xfrm>
          <a:off x="0" y="0"/>
          <a:ext cx="0" cy="0"/>
          <a:chOff x="0" y="0"/>
          <a:chExt cx="0" cy="0"/>
        </a:xfrm>
      </p:grpSpPr>
      <p:sp>
        <p:nvSpPr>
          <p:cNvPr id="2" name="Title 1"/>
          <p:cNvSpPr>
            <a:spLocks noGrp="1"/>
          </p:cNvSpPr>
          <p:nvPr>
            <p:ph type="title"/>
          </p:nvPr>
        </p:nvSpPr>
        <p:spPr>
          <a:xfrm>
            <a:off x="1132840" y="277813"/>
            <a:ext cx="6858000" cy="1143000"/>
          </a:xfrm>
        </p:spPr>
        <p:txBody>
          <a:bodyPr/>
          <a:lstStyle/>
          <a:p>
            <a:r>
              <a:rPr lang="en-US"/>
              <a:t>Click to edit Master title style</a:t>
            </a:r>
          </a:p>
        </p:txBody>
      </p:sp>
      <p:sp>
        <p:nvSpPr>
          <p:cNvPr id="3" name="ClipArt Placeholder 2"/>
          <p:cNvSpPr>
            <a:spLocks noGrp="1"/>
          </p:cNvSpPr>
          <p:nvPr>
            <p:ph type="clipArt" sz="half" idx="1"/>
          </p:nvPr>
        </p:nvSpPr>
        <p:spPr>
          <a:xfrm>
            <a:off x="457200" y="1600200"/>
            <a:ext cx="4038600" cy="4530725"/>
          </a:xfrm>
        </p:spPr>
        <p:txBody>
          <a:bodyPr/>
          <a:lstStyle/>
          <a:p>
            <a:pPr lvl="0"/>
            <a:endParaRPr lang="en-US" noProof="0" dirty="0"/>
          </a:p>
        </p:txBody>
      </p:sp>
      <p:sp>
        <p:nvSpPr>
          <p:cNvPr id="4" name="Text Placeholder 3"/>
          <p:cNvSpPr>
            <a:spLocks noGrp="1"/>
          </p:cNvSpPr>
          <p:nvPr>
            <p:ph type="body" sz="half" idx="2"/>
          </p:nvPr>
        </p:nvSpPr>
        <p:spPr>
          <a:xfrm>
            <a:off x="4648200" y="1600200"/>
            <a:ext cx="4038600" cy="45307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39">
            <a:extLst>
              <a:ext uri="{FF2B5EF4-FFF2-40B4-BE49-F238E27FC236}">
                <a16:creationId xmlns:a16="http://schemas.microsoft.com/office/drawing/2014/main" id="{7A0D7B57-FC37-447C-A12F-AF83B0A816A2}"/>
              </a:ext>
            </a:extLst>
          </p:cNvPr>
          <p:cNvSpPr>
            <a:spLocks noGrp="1" noChangeArrowheads="1"/>
          </p:cNvSpPr>
          <p:nvPr>
            <p:ph type="dt" sz="half" idx="10"/>
          </p:nvPr>
        </p:nvSpPr>
        <p:spPr>
          <a:xfrm>
            <a:off x="457200" y="6278563"/>
            <a:ext cx="2133600" cy="457200"/>
          </a:xfrm>
          <a:prstGeom prst="rect">
            <a:avLst/>
          </a:prstGeom>
        </p:spPr>
        <p:txBody>
          <a:bodyPr/>
          <a:lstStyle>
            <a:lvl1pPr>
              <a:defRPr/>
            </a:lvl1pPr>
          </a:lstStyle>
          <a:p>
            <a:pPr>
              <a:defRPr/>
            </a:pPr>
            <a:endParaRPr lang="en-US" dirty="0"/>
          </a:p>
        </p:txBody>
      </p:sp>
      <p:sp>
        <p:nvSpPr>
          <p:cNvPr id="6" name="Rectangle 40">
            <a:extLst>
              <a:ext uri="{FF2B5EF4-FFF2-40B4-BE49-F238E27FC236}">
                <a16:creationId xmlns:a16="http://schemas.microsoft.com/office/drawing/2014/main" id="{EE7056E4-6CBB-4E66-BF71-C19ABAF11C4A}"/>
              </a:ext>
            </a:extLst>
          </p:cNvPr>
          <p:cNvSpPr>
            <a:spLocks noGrp="1" noChangeArrowheads="1"/>
          </p:cNvSpPr>
          <p:nvPr>
            <p:ph type="ftr" sz="quarter" idx="11"/>
          </p:nvPr>
        </p:nvSpPr>
        <p:spPr>
          <a:xfrm>
            <a:off x="3124200" y="6278563"/>
            <a:ext cx="2895600" cy="457200"/>
          </a:xfrm>
          <a:prstGeom prst="rect">
            <a:avLst/>
          </a:prstGeom>
        </p:spPr>
        <p:txBody>
          <a:bodyPr/>
          <a:lstStyle>
            <a:lvl1pPr>
              <a:defRPr/>
            </a:lvl1pPr>
          </a:lstStyle>
          <a:p>
            <a:pPr>
              <a:defRPr/>
            </a:pPr>
            <a:endParaRPr lang="en-US" dirty="0"/>
          </a:p>
        </p:txBody>
      </p:sp>
      <p:sp>
        <p:nvSpPr>
          <p:cNvPr id="7" name="Rectangle 41">
            <a:extLst>
              <a:ext uri="{FF2B5EF4-FFF2-40B4-BE49-F238E27FC236}">
                <a16:creationId xmlns:a16="http://schemas.microsoft.com/office/drawing/2014/main" id="{2A2A8DAF-562A-4B63-9F08-86D8C71D8B06}"/>
              </a:ext>
            </a:extLst>
          </p:cNvPr>
          <p:cNvSpPr>
            <a:spLocks noGrp="1" noChangeArrowheads="1"/>
          </p:cNvSpPr>
          <p:nvPr>
            <p:ph type="sldNum" sz="quarter" idx="12"/>
          </p:nvPr>
        </p:nvSpPr>
        <p:spPr/>
        <p:txBody>
          <a:bodyPr/>
          <a:lstStyle>
            <a:lvl1pPr>
              <a:defRPr/>
            </a:lvl1pPr>
          </a:lstStyle>
          <a:p>
            <a:pPr>
              <a:defRPr/>
            </a:pPr>
            <a:fld id="{D2D6757A-E861-45DD-9A62-09E7221F1469}" type="slidenum">
              <a:rPr lang="en-US" altLang="en-US"/>
              <a:pPr>
                <a:defRPr/>
              </a:pPr>
              <a:t>‹#›</a:t>
            </a:fld>
            <a:endParaRPr lang="en-US" altLang="en-US" dirty="0"/>
          </a:p>
        </p:txBody>
      </p:sp>
    </p:spTree>
    <p:extLst>
      <p:ext uri="{BB962C8B-B14F-4D97-AF65-F5344CB8AC3E}">
        <p14:creationId xmlns:p14="http://schemas.microsoft.com/office/powerpoint/2010/main" val="312463893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634CC438-778D-45C4-AD23-B4C18E30E82D}"/>
              </a:ext>
            </a:extLst>
          </p:cNvPr>
          <p:cNvSpPr>
            <a:spLocks noGrp="1"/>
          </p:cNvSpPr>
          <p:nvPr>
            <p:ph type="dt" sz="half" idx="10"/>
          </p:nvPr>
        </p:nvSpPr>
        <p:spPr>
          <a:xfrm>
            <a:off x="457200" y="6356350"/>
            <a:ext cx="2133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
        <p:nvSpPr>
          <p:cNvPr id="5" name="Footer Placeholder 4">
            <a:extLst>
              <a:ext uri="{FF2B5EF4-FFF2-40B4-BE49-F238E27FC236}">
                <a16:creationId xmlns:a16="http://schemas.microsoft.com/office/drawing/2014/main" id="{546023BF-61E3-4A90-AA3B-88F2CCA8FA2B}"/>
              </a:ext>
            </a:extLst>
          </p:cNvPr>
          <p:cNvSpPr>
            <a:spLocks noGrp="1"/>
          </p:cNvSpPr>
          <p:nvPr>
            <p:ph type="ftr" sz="quarter" idx="11"/>
          </p:nvPr>
        </p:nvSpPr>
        <p:spPr>
          <a:xfrm>
            <a:off x="3124200" y="6356350"/>
            <a:ext cx="2895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
        <p:nvSpPr>
          <p:cNvPr id="6" name="Slide Number Placeholder 5">
            <a:extLst>
              <a:ext uri="{FF2B5EF4-FFF2-40B4-BE49-F238E27FC236}">
                <a16:creationId xmlns:a16="http://schemas.microsoft.com/office/drawing/2014/main" id="{7C9D41C9-8AFE-40BD-A47A-1FB5B099EC52}"/>
              </a:ext>
            </a:extLst>
          </p:cNvPr>
          <p:cNvSpPr>
            <a:spLocks noGrp="1"/>
          </p:cNvSpPr>
          <p:nvPr>
            <p:ph type="sldNum" sz="quarter" idx="12"/>
          </p:nvPr>
        </p:nvSpPr>
        <p:spPr>
          <a:xfrm>
            <a:off x="6553200" y="6356350"/>
            <a:ext cx="2133600" cy="365125"/>
          </a:xfrm>
        </p:spPr>
        <p:txBody>
          <a:bodyPr anchor="t"/>
          <a:lstStyle>
            <a:lvl1pPr eaLnBrk="1" hangingPunct="1">
              <a:defRPr>
                <a:solidFill>
                  <a:srgbClr val="000000"/>
                </a:solidFill>
                <a:latin typeface="Arial" panose="020B0604020202020204" pitchFamily="34" charset="0"/>
              </a:defRPr>
            </a:lvl1pPr>
          </a:lstStyle>
          <a:p>
            <a:pPr>
              <a:defRPr/>
            </a:pPr>
            <a:fld id="{80D56E0C-CE28-4B80-9E38-0BFC63AA39F6}" type="slidenum">
              <a:rPr lang="en-US" altLang="en-US"/>
              <a:pPr>
                <a:defRPr/>
              </a:pPr>
              <a:t>‹#›</a:t>
            </a:fld>
            <a:endParaRPr lang="en-US" altLang="en-US" dirty="0"/>
          </a:p>
        </p:txBody>
      </p:sp>
    </p:spTree>
    <p:extLst>
      <p:ext uri="{BB962C8B-B14F-4D97-AF65-F5344CB8AC3E}">
        <p14:creationId xmlns:p14="http://schemas.microsoft.com/office/powerpoint/2010/main" val="1941639728"/>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userDrawn="1">
  <p:cSld name="4_Title Slide">
    <p:spTree>
      <p:nvGrpSpPr>
        <p:cNvPr id="1" name=""/>
        <p:cNvGrpSpPr/>
        <p:nvPr/>
      </p:nvGrpSpPr>
      <p:grpSpPr>
        <a:xfrm>
          <a:off x="0" y="0"/>
          <a:ext cx="0" cy="0"/>
          <a:chOff x="0" y="0"/>
          <a:chExt cx="0" cy="0"/>
        </a:xfrm>
      </p:grpSpPr>
      <p:sp>
        <p:nvSpPr>
          <p:cNvPr id="2" name="AutoShape 47">
            <a:extLst>
              <a:ext uri="{FF2B5EF4-FFF2-40B4-BE49-F238E27FC236}">
                <a16:creationId xmlns:a16="http://schemas.microsoft.com/office/drawing/2014/main" id="{EE39AF78-4393-413A-89EC-B6085557DE82}"/>
              </a:ext>
            </a:extLst>
          </p:cNvPr>
          <p:cNvSpPr>
            <a:spLocks noChangeAspect="1" noChangeArrowheads="1" noTextEdit="1"/>
          </p:cNvSpPr>
          <p:nvPr userDrawn="1"/>
        </p:nvSpPr>
        <p:spPr bwMode="auto">
          <a:xfrm>
            <a:off x="0" y="0"/>
            <a:ext cx="9144000" cy="68580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dirty="0"/>
          </a:p>
        </p:txBody>
      </p:sp>
      <p:sp>
        <p:nvSpPr>
          <p:cNvPr id="3" name="Rectangle 49">
            <a:extLst>
              <a:ext uri="{FF2B5EF4-FFF2-40B4-BE49-F238E27FC236}">
                <a16:creationId xmlns:a16="http://schemas.microsoft.com/office/drawing/2014/main" id="{E04262EE-F5B1-4C7B-B1BF-74E463D6B192}"/>
              </a:ext>
            </a:extLst>
          </p:cNvPr>
          <p:cNvSpPr>
            <a:spLocks noChangeArrowheads="1"/>
          </p:cNvSpPr>
          <p:nvPr userDrawn="1"/>
        </p:nvSpPr>
        <p:spPr bwMode="auto">
          <a:xfrm>
            <a:off x="0" y="0"/>
            <a:ext cx="9144000" cy="2438400"/>
          </a:xfrm>
          <a:prstGeom prst="rect">
            <a:avLst/>
          </a:prstGeom>
          <a:noFill/>
          <a:ln>
            <a:noFill/>
          </a:ln>
          <a:extLst/>
        </p:spPr>
        <p:txBody>
          <a:bodyPr wrap="none" anchor="ct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algn="ctr">
              <a:defRPr/>
            </a:pPr>
            <a:endParaRPr lang="en-US" altLang="en-US" dirty="0"/>
          </a:p>
        </p:txBody>
      </p:sp>
      <p:sp>
        <p:nvSpPr>
          <p:cNvPr id="4" name="Rectangle 53">
            <a:extLst>
              <a:ext uri="{FF2B5EF4-FFF2-40B4-BE49-F238E27FC236}">
                <a16:creationId xmlns:a16="http://schemas.microsoft.com/office/drawing/2014/main" id="{F4BD291C-4904-41D9-916E-3E221FE54C7B}"/>
              </a:ext>
            </a:extLst>
          </p:cNvPr>
          <p:cNvSpPr>
            <a:spLocks noChangeArrowheads="1"/>
          </p:cNvSpPr>
          <p:nvPr/>
        </p:nvSpPr>
        <p:spPr bwMode="auto">
          <a:xfrm>
            <a:off x="-685800" y="6577013"/>
            <a:ext cx="1943100" cy="273050"/>
          </a:xfrm>
          <a:prstGeom prst="rect">
            <a:avLst/>
          </a:prstGeom>
          <a:noFill/>
          <a:ln>
            <a:noFill/>
          </a:ln>
          <a:extLst/>
        </p:spPr>
        <p:txBody>
          <a:bodyPr lIns="90488" tIns="44450" rIns="90488" bIns="44450">
            <a:spAutoFit/>
          </a:bodyPr>
          <a:lstStyle>
            <a:lvl1pPr algn="ctr">
              <a:defRPr>
                <a:solidFill>
                  <a:schemeClr val="tx1"/>
                </a:solidFill>
                <a:latin typeface="Tahoma" panose="020B0604030504040204" pitchFamily="34" charset="0"/>
              </a:defRPr>
            </a:lvl1pPr>
            <a:lvl2pPr marL="742950" indent="-285750" algn="ctr">
              <a:defRPr>
                <a:solidFill>
                  <a:schemeClr val="tx1"/>
                </a:solidFill>
                <a:latin typeface="Tahoma" panose="020B0604030504040204" pitchFamily="34" charset="0"/>
              </a:defRPr>
            </a:lvl2pPr>
            <a:lvl3pPr marL="1143000" indent="-228600" algn="ctr">
              <a:defRPr>
                <a:solidFill>
                  <a:schemeClr val="tx1"/>
                </a:solidFill>
                <a:latin typeface="Tahoma" panose="020B0604030504040204" pitchFamily="34" charset="0"/>
              </a:defRPr>
            </a:lvl3pPr>
            <a:lvl4pPr marL="1600200" indent="-228600" algn="ctr">
              <a:defRPr>
                <a:solidFill>
                  <a:schemeClr val="tx1"/>
                </a:solidFill>
                <a:latin typeface="Tahoma" panose="020B0604030504040204" pitchFamily="34" charset="0"/>
              </a:defRPr>
            </a:lvl4pPr>
            <a:lvl5pPr marL="2057400" indent="-228600" algn="ctr">
              <a:defRPr>
                <a:solidFill>
                  <a:schemeClr val="tx1"/>
                </a:solidFill>
                <a:latin typeface="Tahoma" panose="020B0604030504040204" pitchFamily="34" charset="0"/>
              </a:defRPr>
            </a:lvl5pPr>
            <a:lvl6pPr marL="2514600" indent="-228600" algn="ctr" eaLnBrk="0" fontAlgn="base" hangingPunct="0">
              <a:spcBef>
                <a:spcPct val="0"/>
              </a:spcBef>
              <a:spcAft>
                <a:spcPct val="0"/>
              </a:spcAft>
              <a:defRPr>
                <a:solidFill>
                  <a:schemeClr val="tx1"/>
                </a:solidFill>
                <a:latin typeface="Tahoma" panose="020B0604030504040204" pitchFamily="34" charset="0"/>
              </a:defRPr>
            </a:lvl6pPr>
            <a:lvl7pPr marL="2971800" indent="-228600" algn="ctr" eaLnBrk="0" fontAlgn="base" hangingPunct="0">
              <a:spcBef>
                <a:spcPct val="0"/>
              </a:spcBef>
              <a:spcAft>
                <a:spcPct val="0"/>
              </a:spcAft>
              <a:defRPr>
                <a:solidFill>
                  <a:schemeClr val="tx1"/>
                </a:solidFill>
                <a:latin typeface="Tahoma" panose="020B0604030504040204" pitchFamily="34" charset="0"/>
              </a:defRPr>
            </a:lvl7pPr>
            <a:lvl8pPr marL="3429000" indent="-228600" algn="ctr" eaLnBrk="0" fontAlgn="base" hangingPunct="0">
              <a:spcBef>
                <a:spcPct val="0"/>
              </a:spcBef>
              <a:spcAft>
                <a:spcPct val="0"/>
              </a:spcAft>
              <a:defRPr>
                <a:solidFill>
                  <a:schemeClr val="tx1"/>
                </a:solidFill>
                <a:latin typeface="Tahoma" panose="020B0604030504040204" pitchFamily="34" charset="0"/>
              </a:defRPr>
            </a:lvl8pPr>
            <a:lvl9pPr marL="3886200" indent="-228600" algn="ctr" eaLnBrk="0" fontAlgn="base" hangingPunct="0">
              <a:spcBef>
                <a:spcPct val="0"/>
              </a:spcBef>
              <a:spcAft>
                <a:spcPct val="0"/>
              </a:spcAft>
              <a:defRPr>
                <a:solidFill>
                  <a:schemeClr val="tx1"/>
                </a:solidFill>
                <a:latin typeface="Tahoma" panose="020B0604030504040204" pitchFamily="34" charset="0"/>
              </a:defRPr>
            </a:lvl9pPr>
          </a:lstStyle>
          <a:p>
            <a:pPr algn="l">
              <a:spcBef>
                <a:spcPct val="50000"/>
              </a:spcBef>
              <a:defRPr/>
            </a:pPr>
            <a:endParaRPr lang="en-US" altLang="en-US" sz="1200" b="1" i="1" dirty="0">
              <a:latin typeface="Book Antiqua" panose="02040602050305030304" pitchFamily="18" charset="0"/>
            </a:endParaRPr>
          </a:p>
        </p:txBody>
      </p:sp>
    </p:spTree>
    <p:extLst>
      <p:ext uri="{BB962C8B-B14F-4D97-AF65-F5344CB8AC3E}">
        <p14:creationId xmlns:p14="http://schemas.microsoft.com/office/powerpoint/2010/main" val="474920991"/>
      </p:ext>
    </p:extLst>
  </p:cSld>
  <p:clrMapOvr>
    <a:overrideClrMapping bg1="lt1" tx1="dk1" bg2="lt2" tx2="dk2" accent1="accent1" accent2="accent2" accent3="accent3" accent4="accent4" accent5="accent5" accent6="accent6" hlink="hlink" folHlink="folHlink"/>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5" name="Content Placeholder 4"/>
          <p:cNvSpPr>
            <a:spLocks noGrp="1"/>
          </p:cNvSpPr>
          <p:nvPr>
            <p:ph sz="quarter" idx="10"/>
          </p:nvPr>
        </p:nvSpPr>
        <p:spPr>
          <a:xfrm>
            <a:off x="609600" y="6248400"/>
            <a:ext cx="7467600" cy="457200"/>
          </a:xfrm>
        </p:spPr>
        <p:txBody>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Tree>
    <p:extLst>
      <p:ext uri="{BB962C8B-B14F-4D97-AF65-F5344CB8AC3E}">
        <p14:creationId xmlns:p14="http://schemas.microsoft.com/office/powerpoint/2010/main" val="177896080"/>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5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1430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5" name="Content Placeholder 4"/>
          <p:cNvSpPr>
            <a:spLocks noGrp="1"/>
          </p:cNvSpPr>
          <p:nvPr>
            <p:ph sz="quarter" idx="10"/>
          </p:nvPr>
        </p:nvSpPr>
        <p:spPr>
          <a:xfrm>
            <a:off x="609600" y="6248400"/>
            <a:ext cx="7467600" cy="4572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6" name="Content Placeholder 5"/>
          <p:cNvSpPr>
            <a:spLocks noGrp="1"/>
          </p:cNvSpPr>
          <p:nvPr>
            <p:ph sz="quarter" idx="11"/>
          </p:nvPr>
        </p:nvSpPr>
        <p:spPr>
          <a:xfrm>
            <a:off x="1066800" y="5181600"/>
            <a:ext cx="7391400" cy="7620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N"/>
          </a:p>
        </p:txBody>
      </p:sp>
    </p:spTree>
    <p:extLst>
      <p:ext uri="{BB962C8B-B14F-4D97-AF65-F5344CB8AC3E}">
        <p14:creationId xmlns:p14="http://schemas.microsoft.com/office/powerpoint/2010/main" val="386416131"/>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b="1"/>
            </a:lvl1pPr>
          </a:lstStyle>
          <a:p>
            <a:r>
              <a:rPr lang="en-US"/>
              <a:t>Click to edit Master title style</a:t>
            </a:r>
          </a:p>
        </p:txBody>
      </p:sp>
      <p:sp>
        <p:nvSpPr>
          <p:cNvPr id="3" name="Content Placeholder 2"/>
          <p:cNvSpPr>
            <a:spLocks noGrp="1"/>
          </p:cNvSpPr>
          <p:nvPr>
            <p:ph idx="1"/>
          </p:nvPr>
        </p:nvSpPr>
        <p:spPr>
          <a:xfrm>
            <a:off x="457200" y="1863725"/>
            <a:ext cx="8229600" cy="35464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D1227FC-EDD2-4125-8290-E8DDC2EA93E0}"/>
              </a:ext>
            </a:extLst>
          </p:cNvPr>
          <p:cNvSpPr>
            <a:spLocks noGrp="1"/>
          </p:cNvSpPr>
          <p:nvPr>
            <p:ph type="dt" sz="half" idx="10"/>
          </p:nvPr>
        </p:nvSpPr>
        <p:spPr>
          <a:xfrm>
            <a:off x="457200" y="6356350"/>
            <a:ext cx="2133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
        <p:nvSpPr>
          <p:cNvPr id="5" name="Footer Placeholder 4">
            <a:extLst>
              <a:ext uri="{FF2B5EF4-FFF2-40B4-BE49-F238E27FC236}">
                <a16:creationId xmlns:a16="http://schemas.microsoft.com/office/drawing/2014/main" id="{048118C2-7D32-4A25-90C2-A4745B34F861}"/>
              </a:ext>
            </a:extLst>
          </p:cNvPr>
          <p:cNvSpPr>
            <a:spLocks noGrp="1"/>
          </p:cNvSpPr>
          <p:nvPr>
            <p:ph type="ftr" sz="quarter" idx="11"/>
          </p:nvPr>
        </p:nvSpPr>
        <p:spPr>
          <a:xfrm>
            <a:off x="3124200" y="6356350"/>
            <a:ext cx="2895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
        <p:nvSpPr>
          <p:cNvPr id="6" name="Slide Number Placeholder 5">
            <a:extLst>
              <a:ext uri="{FF2B5EF4-FFF2-40B4-BE49-F238E27FC236}">
                <a16:creationId xmlns:a16="http://schemas.microsoft.com/office/drawing/2014/main" id="{94BF5385-57F2-410E-B4FF-BBF12122957B}"/>
              </a:ext>
            </a:extLst>
          </p:cNvPr>
          <p:cNvSpPr>
            <a:spLocks noGrp="1"/>
          </p:cNvSpPr>
          <p:nvPr>
            <p:ph type="sldNum" sz="quarter" idx="12"/>
          </p:nvPr>
        </p:nvSpPr>
        <p:spPr>
          <a:xfrm>
            <a:off x="6553200" y="6356350"/>
            <a:ext cx="2133600" cy="365125"/>
          </a:xfrm>
        </p:spPr>
        <p:txBody>
          <a:bodyPr anchor="t"/>
          <a:lstStyle>
            <a:lvl1pPr eaLnBrk="1" hangingPunct="1">
              <a:defRPr>
                <a:solidFill>
                  <a:srgbClr val="000000"/>
                </a:solidFill>
                <a:latin typeface="Arial" panose="020B0604020202020204" pitchFamily="34" charset="0"/>
              </a:defRPr>
            </a:lvl1pPr>
          </a:lstStyle>
          <a:p>
            <a:pPr>
              <a:defRPr/>
            </a:pPr>
            <a:fld id="{4251A4B8-FD43-419E-BD33-2BECB9429ED2}" type="slidenum">
              <a:rPr lang="en-US" altLang="en-US"/>
              <a:pPr>
                <a:defRPr/>
              </a:pPr>
              <a:t>‹#›</a:t>
            </a:fld>
            <a:endParaRPr lang="en-US" altLang="en-US" dirty="0"/>
          </a:p>
        </p:txBody>
      </p:sp>
    </p:spTree>
    <p:extLst>
      <p:ext uri="{BB962C8B-B14F-4D97-AF65-F5344CB8AC3E}">
        <p14:creationId xmlns:p14="http://schemas.microsoft.com/office/powerpoint/2010/main" val="2442538528"/>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634CC438-778D-45C4-AD23-B4C18E30E82D}"/>
              </a:ext>
            </a:extLst>
          </p:cNvPr>
          <p:cNvSpPr>
            <a:spLocks noGrp="1"/>
          </p:cNvSpPr>
          <p:nvPr>
            <p:ph type="dt" sz="half" idx="10"/>
          </p:nvPr>
        </p:nvSpPr>
        <p:spPr>
          <a:xfrm>
            <a:off x="457200" y="6356350"/>
            <a:ext cx="2133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
        <p:nvSpPr>
          <p:cNvPr id="5" name="Footer Placeholder 4">
            <a:extLst>
              <a:ext uri="{FF2B5EF4-FFF2-40B4-BE49-F238E27FC236}">
                <a16:creationId xmlns:a16="http://schemas.microsoft.com/office/drawing/2014/main" id="{546023BF-61E3-4A90-AA3B-88F2CCA8FA2B}"/>
              </a:ext>
            </a:extLst>
          </p:cNvPr>
          <p:cNvSpPr>
            <a:spLocks noGrp="1"/>
          </p:cNvSpPr>
          <p:nvPr>
            <p:ph type="ftr" sz="quarter" idx="11"/>
          </p:nvPr>
        </p:nvSpPr>
        <p:spPr>
          <a:xfrm>
            <a:off x="3124200" y="6356350"/>
            <a:ext cx="2895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
        <p:nvSpPr>
          <p:cNvPr id="6" name="Slide Number Placeholder 5">
            <a:extLst>
              <a:ext uri="{FF2B5EF4-FFF2-40B4-BE49-F238E27FC236}">
                <a16:creationId xmlns:a16="http://schemas.microsoft.com/office/drawing/2014/main" id="{7C9D41C9-8AFE-40BD-A47A-1FB5B099EC52}"/>
              </a:ext>
            </a:extLst>
          </p:cNvPr>
          <p:cNvSpPr>
            <a:spLocks noGrp="1"/>
          </p:cNvSpPr>
          <p:nvPr>
            <p:ph type="sldNum" sz="quarter" idx="12"/>
          </p:nvPr>
        </p:nvSpPr>
        <p:spPr>
          <a:xfrm>
            <a:off x="6553200" y="6356350"/>
            <a:ext cx="2133600" cy="365125"/>
          </a:xfrm>
        </p:spPr>
        <p:txBody>
          <a:bodyPr anchor="t"/>
          <a:lstStyle>
            <a:lvl1pPr eaLnBrk="1" hangingPunct="1">
              <a:defRPr>
                <a:solidFill>
                  <a:srgbClr val="000000"/>
                </a:solidFill>
                <a:latin typeface="Arial" panose="020B0604020202020204" pitchFamily="34" charset="0"/>
              </a:defRPr>
            </a:lvl1pPr>
          </a:lstStyle>
          <a:p>
            <a:pPr>
              <a:defRPr/>
            </a:pPr>
            <a:fld id="{80D56E0C-CE28-4B80-9E38-0BFC63AA39F6}" type="slidenum">
              <a:rPr lang="en-US" altLang="en-US"/>
              <a:pPr>
                <a:defRPr/>
              </a:pPr>
              <a:t>‹#›</a:t>
            </a:fld>
            <a:endParaRPr lang="en-US" altLang="en-US" dirty="0"/>
          </a:p>
        </p:txBody>
      </p:sp>
    </p:spTree>
    <p:extLst>
      <p:ext uri="{BB962C8B-B14F-4D97-AF65-F5344CB8AC3E}">
        <p14:creationId xmlns:p14="http://schemas.microsoft.com/office/powerpoint/2010/main" val="536589440"/>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685800"/>
            <a:ext cx="8229600" cy="731838"/>
          </a:xfrm>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996673560"/>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3">
            <a:extLst>
              <a:ext uri="{FF2B5EF4-FFF2-40B4-BE49-F238E27FC236}">
                <a16:creationId xmlns:a16="http://schemas.microsoft.com/office/drawing/2014/main" id="{83ED65B5-DC74-4082-82A3-69BC057F79D6}"/>
              </a:ext>
            </a:extLst>
          </p:cNvPr>
          <p:cNvSpPr>
            <a:spLocks noGrp="1"/>
          </p:cNvSpPr>
          <p:nvPr>
            <p:ph type="dt" sz="half" idx="10"/>
          </p:nvPr>
        </p:nvSpPr>
        <p:spPr>
          <a:xfrm>
            <a:off x="457200" y="6356350"/>
            <a:ext cx="2133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
        <p:nvSpPr>
          <p:cNvPr id="8" name="Footer Placeholder 4">
            <a:extLst>
              <a:ext uri="{FF2B5EF4-FFF2-40B4-BE49-F238E27FC236}">
                <a16:creationId xmlns:a16="http://schemas.microsoft.com/office/drawing/2014/main" id="{DED0EB67-ED0B-4F80-8EA0-503CF25FEE42}"/>
              </a:ext>
            </a:extLst>
          </p:cNvPr>
          <p:cNvSpPr>
            <a:spLocks noGrp="1"/>
          </p:cNvSpPr>
          <p:nvPr>
            <p:ph type="ftr" sz="quarter" idx="11"/>
          </p:nvPr>
        </p:nvSpPr>
        <p:spPr>
          <a:xfrm>
            <a:off x="3124200" y="6356350"/>
            <a:ext cx="2895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
        <p:nvSpPr>
          <p:cNvPr id="9" name="Slide Number Placeholder 5">
            <a:extLst>
              <a:ext uri="{FF2B5EF4-FFF2-40B4-BE49-F238E27FC236}">
                <a16:creationId xmlns:a16="http://schemas.microsoft.com/office/drawing/2014/main" id="{6E1BC0FE-1B1F-4BC3-8F9E-E019400FFACD}"/>
              </a:ext>
            </a:extLst>
          </p:cNvPr>
          <p:cNvSpPr>
            <a:spLocks noGrp="1"/>
          </p:cNvSpPr>
          <p:nvPr>
            <p:ph type="sldNum" sz="quarter" idx="12"/>
          </p:nvPr>
        </p:nvSpPr>
        <p:spPr>
          <a:xfrm>
            <a:off x="6553200" y="6356350"/>
            <a:ext cx="2133600" cy="365125"/>
          </a:xfrm>
        </p:spPr>
        <p:txBody>
          <a:bodyPr anchor="t"/>
          <a:lstStyle>
            <a:lvl1pPr eaLnBrk="1" hangingPunct="1">
              <a:defRPr>
                <a:solidFill>
                  <a:srgbClr val="000000"/>
                </a:solidFill>
                <a:latin typeface="Arial" panose="020B0604020202020204" pitchFamily="34" charset="0"/>
              </a:defRPr>
            </a:lvl1pPr>
          </a:lstStyle>
          <a:p>
            <a:pPr>
              <a:defRPr/>
            </a:pPr>
            <a:fld id="{26E8995E-0DE7-4595-8C23-5B8E76198B4F}" type="slidenum">
              <a:rPr lang="en-US" altLang="en-US"/>
              <a:pPr>
                <a:defRPr/>
              </a:pPr>
              <a:t>‹#›</a:t>
            </a:fld>
            <a:endParaRPr lang="en-US" altLang="en-US" dirty="0"/>
          </a:p>
        </p:txBody>
      </p:sp>
    </p:spTree>
    <p:extLst>
      <p:ext uri="{BB962C8B-B14F-4D97-AF65-F5344CB8AC3E}">
        <p14:creationId xmlns:p14="http://schemas.microsoft.com/office/powerpoint/2010/main" val="222502337"/>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91836" y="304800"/>
            <a:ext cx="8229600" cy="1143000"/>
          </a:xfrm>
        </p:spPr>
        <p:txBody>
          <a:bodyPr/>
          <a:lstStyle>
            <a:lvl1pPr>
              <a:defRPr b="1"/>
            </a:lvl1pPr>
          </a:lstStyle>
          <a:p>
            <a:r>
              <a:rPr lang="en-US"/>
              <a:t>Click to edit Master title style</a:t>
            </a:r>
          </a:p>
        </p:txBody>
      </p:sp>
      <p:sp>
        <p:nvSpPr>
          <p:cNvPr id="3" name="Date Placeholder 3">
            <a:extLst>
              <a:ext uri="{FF2B5EF4-FFF2-40B4-BE49-F238E27FC236}">
                <a16:creationId xmlns:a16="http://schemas.microsoft.com/office/drawing/2014/main" id="{2EAA0C25-4BB8-420B-A625-08C24A05EF68}"/>
              </a:ext>
            </a:extLst>
          </p:cNvPr>
          <p:cNvSpPr>
            <a:spLocks noGrp="1"/>
          </p:cNvSpPr>
          <p:nvPr>
            <p:ph type="dt" sz="half" idx="10"/>
          </p:nvPr>
        </p:nvSpPr>
        <p:spPr>
          <a:xfrm>
            <a:off x="457200" y="6356350"/>
            <a:ext cx="2133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
        <p:nvSpPr>
          <p:cNvPr id="4" name="Footer Placeholder 4">
            <a:extLst>
              <a:ext uri="{FF2B5EF4-FFF2-40B4-BE49-F238E27FC236}">
                <a16:creationId xmlns:a16="http://schemas.microsoft.com/office/drawing/2014/main" id="{173CBBB9-0670-48FF-B49F-31EB94B813BD}"/>
              </a:ext>
            </a:extLst>
          </p:cNvPr>
          <p:cNvSpPr>
            <a:spLocks noGrp="1"/>
          </p:cNvSpPr>
          <p:nvPr>
            <p:ph type="ftr" sz="quarter" idx="11"/>
          </p:nvPr>
        </p:nvSpPr>
        <p:spPr>
          <a:xfrm>
            <a:off x="3124200" y="6356350"/>
            <a:ext cx="2895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
        <p:nvSpPr>
          <p:cNvPr id="5" name="Slide Number Placeholder 5">
            <a:extLst>
              <a:ext uri="{FF2B5EF4-FFF2-40B4-BE49-F238E27FC236}">
                <a16:creationId xmlns:a16="http://schemas.microsoft.com/office/drawing/2014/main" id="{9E10A6F6-7D92-4483-99B6-ABF47A4E6010}"/>
              </a:ext>
            </a:extLst>
          </p:cNvPr>
          <p:cNvSpPr>
            <a:spLocks noGrp="1"/>
          </p:cNvSpPr>
          <p:nvPr>
            <p:ph type="sldNum" sz="quarter" idx="12"/>
          </p:nvPr>
        </p:nvSpPr>
        <p:spPr>
          <a:xfrm>
            <a:off x="6553200" y="6356350"/>
            <a:ext cx="2133600" cy="365125"/>
          </a:xfrm>
        </p:spPr>
        <p:txBody>
          <a:bodyPr anchor="t"/>
          <a:lstStyle>
            <a:lvl1pPr eaLnBrk="1" hangingPunct="1">
              <a:defRPr>
                <a:solidFill>
                  <a:srgbClr val="000000"/>
                </a:solidFill>
                <a:latin typeface="Arial" panose="020B0604020202020204" pitchFamily="34" charset="0"/>
              </a:defRPr>
            </a:lvl1pPr>
          </a:lstStyle>
          <a:p>
            <a:pPr>
              <a:defRPr/>
            </a:pPr>
            <a:fld id="{BCDEA57A-85F7-4CC8-8BEC-A9EAC19794AD}" type="slidenum">
              <a:rPr lang="en-US" altLang="en-US"/>
              <a:pPr>
                <a:defRPr/>
              </a:pPr>
              <a:t>‹#›</a:t>
            </a:fld>
            <a:endParaRPr lang="en-US" altLang="en-US" dirty="0"/>
          </a:p>
        </p:txBody>
      </p:sp>
    </p:spTree>
    <p:extLst>
      <p:ext uri="{BB962C8B-B14F-4D97-AF65-F5344CB8AC3E}">
        <p14:creationId xmlns:p14="http://schemas.microsoft.com/office/powerpoint/2010/main" val="736349602"/>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415326892"/>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p:cSld name="1_Comparison">
    <p:spTree>
      <p:nvGrpSpPr>
        <p:cNvPr id="1" name=""/>
        <p:cNvGrpSpPr/>
        <p:nvPr/>
      </p:nvGrpSpPr>
      <p:grpSpPr>
        <a:xfrm>
          <a:off x="0" y="0"/>
          <a:ext cx="0" cy="0"/>
          <a:chOff x="0" y="0"/>
          <a:chExt cx="0" cy="0"/>
        </a:xfrm>
      </p:grpSpPr>
      <p:sp>
        <p:nvSpPr>
          <p:cNvPr id="2" name="Title 1"/>
          <p:cNvSpPr>
            <a:spLocks noGrp="1"/>
          </p:cNvSpPr>
          <p:nvPr>
            <p:ph type="title"/>
          </p:nvPr>
        </p:nvSpPr>
        <p:spPr>
          <a:xfrm>
            <a:off x="566257" y="762000"/>
            <a:ext cx="8001000" cy="654050"/>
          </a:xfrm>
        </p:spPr>
        <p:txBody>
          <a:bodyPr/>
          <a:lstStyle>
            <a:lvl1pPr algn="ctr">
              <a:defRPr/>
            </a:lvl1pPr>
          </a:lstStyle>
          <a:p>
            <a:r>
              <a:rPr lang="en-US"/>
              <a:t>Click to edit Master title style</a:t>
            </a:r>
          </a:p>
        </p:txBody>
      </p:sp>
      <p:sp>
        <p:nvSpPr>
          <p:cNvPr id="11" name="Content Placeholder 10"/>
          <p:cNvSpPr>
            <a:spLocks noGrp="1"/>
          </p:cNvSpPr>
          <p:nvPr>
            <p:ph sz="quarter" idx="2"/>
          </p:nvPr>
        </p:nvSpPr>
        <p:spPr>
          <a:xfrm>
            <a:off x="733425" y="2362200"/>
            <a:ext cx="3657600" cy="3886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Content Placeholder 12"/>
          <p:cNvSpPr>
            <a:spLocks noGrp="1"/>
          </p:cNvSpPr>
          <p:nvPr>
            <p:ph sz="quarter" idx="4"/>
          </p:nvPr>
        </p:nvSpPr>
        <p:spPr>
          <a:xfrm>
            <a:off x="4648200" y="2362200"/>
            <a:ext cx="3657600" cy="3886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21586402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685800"/>
            <a:ext cx="8229600" cy="731838"/>
          </a:xfrm>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026218270"/>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10242" name="Rectangle 2"/>
          <p:cNvSpPr>
            <a:spLocks noGrp="1" noChangeArrowheads="1"/>
          </p:cNvSpPr>
          <p:nvPr>
            <p:ph type="subTitle" idx="1"/>
          </p:nvPr>
        </p:nvSpPr>
        <p:spPr>
          <a:xfrm>
            <a:off x="1752600" y="457200"/>
            <a:ext cx="5638800" cy="1905000"/>
          </a:xfrm>
        </p:spPr>
        <p:txBody>
          <a:bodyPr/>
          <a:lstStyle>
            <a:lvl1pPr marL="0" indent="0">
              <a:buFont typeface="Wingdings" pitchFamily="2" charset="2"/>
              <a:buNone/>
              <a:defRPr/>
            </a:lvl1pPr>
          </a:lstStyle>
          <a:p>
            <a:r>
              <a:rPr lang="en-US"/>
              <a:t>Click to edit Master subtitle style</a:t>
            </a:r>
          </a:p>
        </p:txBody>
      </p:sp>
      <p:sp>
        <p:nvSpPr>
          <p:cNvPr id="3" name="Rectangle 4">
            <a:extLst>
              <a:ext uri="{FF2B5EF4-FFF2-40B4-BE49-F238E27FC236}">
                <a16:creationId xmlns:a16="http://schemas.microsoft.com/office/drawing/2014/main" id="{0D39C72E-1A2A-4114-B17C-D92A64983D0F}"/>
              </a:ext>
            </a:extLst>
          </p:cNvPr>
          <p:cNvSpPr>
            <a:spLocks noGrp="1" noChangeArrowheads="1"/>
          </p:cNvSpPr>
          <p:nvPr>
            <p:ph type="ftr" sz="quarter" idx="10"/>
          </p:nvPr>
        </p:nvSpPr>
        <p:spPr>
          <a:xfrm>
            <a:off x="304800" y="6248400"/>
            <a:ext cx="8534400" cy="228600"/>
          </a:xfrm>
          <a:prstGeom prst="rect">
            <a:avLst/>
          </a:prstGeom>
        </p:spPr>
        <p:txBody>
          <a:bodyPr/>
          <a:lstStyle>
            <a:lvl1pPr eaLnBrk="1" hangingPunct="1">
              <a:defRPr sz="800">
                <a:solidFill>
                  <a:prstClr val="black"/>
                </a:solidFill>
                <a:latin typeface="+mn-lt"/>
              </a:defRPr>
            </a:lvl1pPr>
          </a:lstStyle>
          <a:p>
            <a:pPr>
              <a:defRPr/>
            </a:pPr>
            <a:r>
              <a:rPr lang="en-US" dirty="0"/>
              <a:t>Copyright © 2015 McGraw-Hill Education. All rights reserved. No reproduction or distribution without the prior written consent of McGraw-Hill Education.</a:t>
            </a:r>
          </a:p>
          <a:p>
            <a:pPr>
              <a:defRPr/>
            </a:pPr>
            <a:endParaRPr lang="en-US" dirty="0"/>
          </a:p>
        </p:txBody>
      </p:sp>
    </p:spTree>
    <p:extLst>
      <p:ext uri="{BB962C8B-B14F-4D97-AF65-F5344CB8AC3E}">
        <p14:creationId xmlns:p14="http://schemas.microsoft.com/office/powerpoint/2010/main" val="1608484000"/>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2_Title Slide">
    <p:spTree>
      <p:nvGrpSpPr>
        <p:cNvPr id="1" name=""/>
        <p:cNvGrpSpPr/>
        <p:nvPr/>
      </p:nvGrpSpPr>
      <p:grpSpPr>
        <a:xfrm>
          <a:off x="0" y="0"/>
          <a:ext cx="0" cy="0"/>
          <a:chOff x="0" y="0"/>
          <a:chExt cx="0" cy="0"/>
        </a:xfrm>
      </p:grpSpPr>
      <p:sp>
        <p:nvSpPr>
          <p:cNvPr id="10242" name="Rectangle 2"/>
          <p:cNvSpPr>
            <a:spLocks noGrp="1" noChangeArrowheads="1"/>
          </p:cNvSpPr>
          <p:nvPr>
            <p:ph type="subTitle" idx="1"/>
          </p:nvPr>
        </p:nvSpPr>
        <p:spPr>
          <a:xfrm>
            <a:off x="1447800" y="1828800"/>
            <a:ext cx="5638800" cy="1905000"/>
          </a:xfrm>
        </p:spPr>
        <p:txBody>
          <a:bodyPr/>
          <a:lstStyle>
            <a:lvl1pPr marL="0" indent="0">
              <a:buFont typeface="Wingdings" pitchFamily="2" charset="2"/>
              <a:buNone/>
              <a:defRPr/>
            </a:lvl1pPr>
          </a:lstStyle>
          <a:p>
            <a:r>
              <a:rPr lang="en-US"/>
              <a:t>Click to edit Master subtitle style</a:t>
            </a:r>
          </a:p>
        </p:txBody>
      </p:sp>
      <p:sp>
        <p:nvSpPr>
          <p:cNvPr id="3" name="Rectangle 4">
            <a:extLst>
              <a:ext uri="{FF2B5EF4-FFF2-40B4-BE49-F238E27FC236}">
                <a16:creationId xmlns:a16="http://schemas.microsoft.com/office/drawing/2014/main" id="{71C0ACA5-4EFB-4B4C-843C-0BC103CC5F10}"/>
              </a:ext>
            </a:extLst>
          </p:cNvPr>
          <p:cNvSpPr>
            <a:spLocks noGrp="1" noChangeArrowheads="1"/>
          </p:cNvSpPr>
          <p:nvPr>
            <p:ph type="ftr" sz="quarter" idx="10"/>
          </p:nvPr>
        </p:nvSpPr>
        <p:spPr>
          <a:xfrm>
            <a:off x="228600" y="6477000"/>
            <a:ext cx="8534400" cy="228600"/>
          </a:xfrm>
          <a:prstGeom prst="rect">
            <a:avLst/>
          </a:prstGeom>
        </p:spPr>
        <p:txBody>
          <a:bodyPr/>
          <a:lstStyle>
            <a:lvl1pPr eaLnBrk="1" hangingPunct="1">
              <a:defRPr sz="800">
                <a:solidFill>
                  <a:prstClr val="black"/>
                </a:solidFill>
                <a:latin typeface="+mn-lt"/>
              </a:defRPr>
            </a:lvl1pPr>
          </a:lstStyle>
          <a:p>
            <a:pPr>
              <a:defRPr/>
            </a:pPr>
            <a:r>
              <a:rPr lang="en-US" dirty="0"/>
              <a:t>Copyright © 2015 McGraw-Hill Education. All rights reserved. No reproduction or distribution without the prior written consent of McGraw-Hill Education.</a:t>
            </a:r>
          </a:p>
          <a:p>
            <a:pPr>
              <a:defRPr/>
            </a:pPr>
            <a:endParaRPr lang="en-US" dirty="0"/>
          </a:p>
        </p:txBody>
      </p:sp>
    </p:spTree>
    <p:extLst>
      <p:ext uri="{BB962C8B-B14F-4D97-AF65-F5344CB8AC3E}">
        <p14:creationId xmlns:p14="http://schemas.microsoft.com/office/powerpoint/2010/main" val="2602516713"/>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592932"/>
            <a:ext cx="8229600" cy="1053306"/>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341334410"/>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838200"/>
            <a:ext cx="8229600" cy="579438"/>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4" name="Rectangle 4">
            <a:extLst>
              <a:ext uri="{FF2B5EF4-FFF2-40B4-BE49-F238E27FC236}">
                <a16:creationId xmlns:a16="http://schemas.microsoft.com/office/drawing/2014/main" id="{AC18E166-59F2-48B3-91BB-8E6479C7DDB3}"/>
              </a:ext>
            </a:extLst>
          </p:cNvPr>
          <p:cNvSpPr>
            <a:spLocks noGrp="1" noChangeArrowheads="1"/>
          </p:cNvSpPr>
          <p:nvPr>
            <p:ph type="ftr" sz="quarter" idx="10"/>
          </p:nvPr>
        </p:nvSpPr>
        <p:spPr>
          <a:xfrm>
            <a:off x="228600" y="6477000"/>
            <a:ext cx="8534400" cy="228600"/>
          </a:xfrm>
          <a:prstGeom prst="rect">
            <a:avLst/>
          </a:prstGeom>
        </p:spPr>
        <p:txBody>
          <a:bodyPr/>
          <a:lstStyle>
            <a:lvl1pPr eaLnBrk="1" hangingPunct="1">
              <a:defRPr sz="800">
                <a:solidFill>
                  <a:prstClr val="black"/>
                </a:solidFill>
                <a:latin typeface="+mn-lt"/>
              </a:defRPr>
            </a:lvl1pPr>
          </a:lstStyle>
          <a:p>
            <a:pPr>
              <a:defRPr/>
            </a:pPr>
            <a:r>
              <a:rPr lang="en-US" dirty="0"/>
              <a:t>Copyright © 2015 McGraw-Hill Education. All rights reserved. No reproduction or distribution without the prior written consent of McGraw-Hill Education.</a:t>
            </a:r>
          </a:p>
          <a:p>
            <a:pPr>
              <a:defRPr/>
            </a:pPr>
            <a:endParaRPr lang="en-US" dirty="0"/>
          </a:p>
        </p:txBody>
      </p:sp>
    </p:spTree>
    <p:extLst>
      <p:ext uri="{BB962C8B-B14F-4D97-AF65-F5344CB8AC3E}">
        <p14:creationId xmlns:p14="http://schemas.microsoft.com/office/powerpoint/2010/main" val="3859318655"/>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3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685800"/>
            <a:ext cx="8229600" cy="731838"/>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2525307688"/>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4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685800"/>
            <a:ext cx="8229600" cy="731838"/>
          </a:xfrm>
          <a:prstGeom prst="rect">
            <a:avLst/>
          </a:prstGeom>
          <a:noFill/>
          <a:ln>
            <a:noFill/>
          </a:ln>
          <a:extLst/>
        </p:spPr>
        <p:txBody>
          <a:bodyPr/>
          <a:lstStyle/>
          <a:p>
            <a:pPr lvl="0"/>
            <a:r>
              <a:rPr lang="en-US" altLang="en-US" dirty="0"/>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4" name="Rectangle 6">
            <a:extLst>
              <a:ext uri="{FF2B5EF4-FFF2-40B4-BE49-F238E27FC236}">
                <a16:creationId xmlns:a16="http://schemas.microsoft.com/office/drawing/2014/main" id="{B1AD75DE-0961-485A-83A7-F9F058D5F3CA}"/>
              </a:ext>
            </a:extLst>
          </p:cNvPr>
          <p:cNvSpPr>
            <a:spLocks noGrp="1" noChangeArrowheads="1"/>
          </p:cNvSpPr>
          <p:nvPr>
            <p:ph type="dt" sz="half" idx="10"/>
          </p:nvPr>
        </p:nvSpPr>
        <p:spPr>
          <a:xfrm>
            <a:off x="457200" y="6356350"/>
            <a:ext cx="2133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Tree>
    <p:extLst>
      <p:ext uri="{BB962C8B-B14F-4D97-AF65-F5344CB8AC3E}">
        <p14:creationId xmlns:p14="http://schemas.microsoft.com/office/powerpoint/2010/main" val="2613318629"/>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6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762000"/>
            <a:ext cx="8229600" cy="655638"/>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565483769"/>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8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592932"/>
            <a:ext cx="8229600" cy="1143000"/>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1329446014"/>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9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838200"/>
            <a:ext cx="8229600" cy="838200"/>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187609480"/>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objOnly" preserve="1">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931863" y="1219200"/>
            <a:ext cx="7678737" cy="4876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20114391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3">
            <a:extLst>
              <a:ext uri="{FF2B5EF4-FFF2-40B4-BE49-F238E27FC236}">
                <a16:creationId xmlns:a16="http://schemas.microsoft.com/office/drawing/2014/main" id="{83ED65B5-DC74-4082-82A3-69BC057F79D6}"/>
              </a:ext>
            </a:extLst>
          </p:cNvPr>
          <p:cNvSpPr>
            <a:spLocks noGrp="1"/>
          </p:cNvSpPr>
          <p:nvPr>
            <p:ph type="dt" sz="half" idx="10"/>
          </p:nvPr>
        </p:nvSpPr>
        <p:spPr>
          <a:xfrm>
            <a:off x="457200" y="6356350"/>
            <a:ext cx="2133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
        <p:nvSpPr>
          <p:cNvPr id="8" name="Footer Placeholder 4">
            <a:extLst>
              <a:ext uri="{FF2B5EF4-FFF2-40B4-BE49-F238E27FC236}">
                <a16:creationId xmlns:a16="http://schemas.microsoft.com/office/drawing/2014/main" id="{DED0EB67-ED0B-4F80-8EA0-503CF25FEE42}"/>
              </a:ext>
            </a:extLst>
          </p:cNvPr>
          <p:cNvSpPr>
            <a:spLocks noGrp="1"/>
          </p:cNvSpPr>
          <p:nvPr>
            <p:ph type="ftr" sz="quarter" idx="11"/>
          </p:nvPr>
        </p:nvSpPr>
        <p:spPr>
          <a:xfrm>
            <a:off x="3124200" y="6356350"/>
            <a:ext cx="2895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
        <p:nvSpPr>
          <p:cNvPr id="9" name="Slide Number Placeholder 5">
            <a:extLst>
              <a:ext uri="{FF2B5EF4-FFF2-40B4-BE49-F238E27FC236}">
                <a16:creationId xmlns:a16="http://schemas.microsoft.com/office/drawing/2014/main" id="{6E1BC0FE-1B1F-4BC3-8F9E-E019400FFACD}"/>
              </a:ext>
            </a:extLst>
          </p:cNvPr>
          <p:cNvSpPr>
            <a:spLocks noGrp="1"/>
          </p:cNvSpPr>
          <p:nvPr>
            <p:ph type="sldNum" sz="quarter" idx="12"/>
          </p:nvPr>
        </p:nvSpPr>
        <p:spPr>
          <a:xfrm>
            <a:off x="6553200" y="6356350"/>
            <a:ext cx="2133600" cy="365125"/>
          </a:xfrm>
        </p:spPr>
        <p:txBody>
          <a:bodyPr anchor="t"/>
          <a:lstStyle>
            <a:lvl1pPr eaLnBrk="1" hangingPunct="1">
              <a:defRPr>
                <a:solidFill>
                  <a:srgbClr val="000000"/>
                </a:solidFill>
                <a:latin typeface="Arial" panose="020B0604020202020204" pitchFamily="34" charset="0"/>
              </a:defRPr>
            </a:lvl1pPr>
          </a:lstStyle>
          <a:p>
            <a:pPr>
              <a:defRPr/>
            </a:pPr>
            <a:fld id="{26E8995E-0DE7-4595-8C23-5B8E76198B4F}" type="slidenum">
              <a:rPr lang="en-US" altLang="en-US"/>
              <a:pPr>
                <a:defRPr/>
              </a:pPr>
              <a:t>‹#›</a:t>
            </a:fld>
            <a:endParaRPr lang="en-US" altLang="en-US" dirty="0"/>
          </a:p>
        </p:txBody>
      </p:sp>
    </p:spTree>
    <p:extLst>
      <p:ext uri="{BB962C8B-B14F-4D97-AF65-F5344CB8AC3E}">
        <p14:creationId xmlns:p14="http://schemas.microsoft.com/office/powerpoint/2010/main" val="3565976196"/>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13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685800"/>
            <a:ext cx="8229600" cy="960438"/>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3974159369"/>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14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285750" y="503238"/>
            <a:ext cx="8229600" cy="1143000"/>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2521487782"/>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15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682625"/>
            <a:ext cx="8229600" cy="917575"/>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2714888701"/>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16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682625"/>
            <a:ext cx="8229600" cy="963613"/>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746075550"/>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19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720780"/>
            <a:ext cx="8229600" cy="925458"/>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939329705"/>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20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4572" y="914399"/>
            <a:ext cx="8229600" cy="762001"/>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104145052"/>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21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649835"/>
            <a:ext cx="8229600" cy="797965"/>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2069139054"/>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Basic 1">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72966" y="685800"/>
            <a:ext cx="8229600" cy="1050132"/>
          </a:xfrm>
          <a:prstGeom prst="rect">
            <a:avLst/>
          </a:prstGeom>
          <a:noFill/>
          <a:ln>
            <a:noFill/>
          </a:ln>
          <a:extLst/>
        </p:spPr>
        <p:txBody>
          <a:bodyPr/>
          <a:lstStyle/>
          <a:p>
            <a:pPr lvl="0"/>
            <a:r>
              <a:rPr lang="en-US" altLang="en-US" dirty="0"/>
              <a:t>Click to edit Master title style</a:t>
            </a:r>
          </a:p>
        </p:txBody>
      </p:sp>
      <p:sp>
        <p:nvSpPr>
          <p:cNvPr id="12" name="Text Placeholder 2"/>
          <p:cNvSpPr>
            <a:spLocks noGrp="1"/>
          </p:cNvSpPr>
          <p:nvPr>
            <p:ph idx="1"/>
          </p:nvPr>
        </p:nvSpPr>
        <p:spPr>
          <a:xfrm>
            <a:off x="628650" y="2057399"/>
            <a:ext cx="7886700" cy="4119563"/>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4097937798"/>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25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88731" y="673484"/>
            <a:ext cx="8229600" cy="1143000"/>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124880127"/>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27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609600"/>
            <a:ext cx="8229600" cy="808038"/>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23089727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91836" y="304800"/>
            <a:ext cx="8229600" cy="1143000"/>
          </a:xfrm>
        </p:spPr>
        <p:txBody>
          <a:bodyPr/>
          <a:lstStyle>
            <a:lvl1pPr>
              <a:defRPr b="1"/>
            </a:lvl1pPr>
          </a:lstStyle>
          <a:p>
            <a:r>
              <a:rPr lang="en-US"/>
              <a:t>Click to edit Master title style</a:t>
            </a:r>
          </a:p>
        </p:txBody>
      </p:sp>
      <p:sp>
        <p:nvSpPr>
          <p:cNvPr id="3" name="Date Placeholder 3">
            <a:extLst>
              <a:ext uri="{FF2B5EF4-FFF2-40B4-BE49-F238E27FC236}">
                <a16:creationId xmlns:a16="http://schemas.microsoft.com/office/drawing/2014/main" id="{2EAA0C25-4BB8-420B-A625-08C24A05EF68}"/>
              </a:ext>
            </a:extLst>
          </p:cNvPr>
          <p:cNvSpPr>
            <a:spLocks noGrp="1"/>
          </p:cNvSpPr>
          <p:nvPr>
            <p:ph type="dt" sz="half" idx="10"/>
          </p:nvPr>
        </p:nvSpPr>
        <p:spPr>
          <a:xfrm>
            <a:off x="457200" y="6356350"/>
            <a:ext cx="2133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
        <p:nvSpPr>
          <p:cNvPr id="4" name="Footer Placeholder 4">
            <a:extLst>
              <a:ext uri="{FF2B5EF4-FFF2-40B4-BE49-F238E27FC236}">
                <a16:creationId xmlns:a16="http://schemas.microsoft.com/office/drawing/2014/main" id="{173CBBB9-0670-48FF-B49F-31EB94B813BD}"/>
              </a:ext>
            </a:extLst>
          </p:cNvPr>
          <p:cNvSpPr>
            <a:spLocks noGrp="1"/>
          </p:cNvSpPr>
          <p:nvPr>
            <p:ph type="ftr" sz="quarter" idx="11"/>
          </p:nvPr>
        </p:nvSpPr>
        <p:spPr>
          <a:xfrm>
            <a:off x="3124200" y="6356350"/>
            <a:ext cx="2895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
        <p:nvSpPr>
          <p:cNvPr id="5" name="Slide Number Placeholder 5">
            <a:extLst>
              <a:ext uri="{FF2B5EF4-FFF2-40B4-BE49-F238E27FC236}">
                <a16:creationId xmlns:a16="http://schemas.microsoft.com/office/drawing/2014/main" id="{9E10A6F6-7D92-4483-99B6-ABF47A4E6010}"/>
              </a:ext>
            </a:extLst>
          </p:cNvPr>
          <p:cNvSpPr>
            <a:spLocks noGrp="1"/>
          </p:cNvSpPr>
          <p:nvPr>
            <p:ph type="sldNum" sz="quarter" idx="12"/>
          </p:nvPr>
        </p:nvSpPr>
        <p:spPr>
          <a:xfrm>
            <a:off x="6553200" y="6356350"/>
            <a:ext cx="2133600" cy="365125"/>
          </a:xfrm>
        </p:spPr>
        <p:txBody>
          <a:bodyPr anchor="t"/>
          <a:lstStyle>
            <a:lvl1pPr eaLnBrk="1" hangingPunct="1">
              <a:defRPr>
                <a:solidFill>
                  <a:srgbClr val="000000"/>
                </a:solidFill>
                <a:latin typeface="Arial" panose="020B0604020202020204" pitchFamily="34" charset="0"/>
              </a:defRPr>
            </a:lvl1pPr>
          </a:lstStyle>
          <a:p>
            <a:pPr>
              <a:defRPr/>
            </a:pPr>
            <a:fld id="{BCDEA57A-85F7-4CC8-8BEC-A9EAC19794AD}" type="slidenum">
              <a:rPr lang="en-US" altLang="en-US"/>
              <a:pPr>
                <a:defRPr/>
              </a:pPr>
              <a:t>‹#›</a:t>
            </a:fld>
            <a:endParaRPr lang="en-US" altLang="en-US" dirty="0"/>
          </a:p>
        </p:txBody>
      </p:sp>
    </p:spTree>
    <p:extLst>
      <p:ext uri="{BB962C8B-B14F-4D97-AF65-F5344CB8AC3E}">
        <p14:creationId xmlns:p14="http://schemas.microsoft.com/office/powerpoint/2010/main" val="2150821867"/>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30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28297" y="838200"/>
            <a:ext cx="8229600" cy="838200"/>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605727148"/>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31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46690" y="762000"/>
            <a:ext cx="8229600" cy="914400"/>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2852429256"/>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34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1945" y="685800"/>
            <a:ext cx="8229600" cy="914400"/>
          </a:xfrm>
          <a:prstGeom prst="rect">
            <a:avLst/>
          </a:prstGeom>
          <a:noFill/>
          <a:ln>
            <a:noFill/>
          </a:ln>
          <a:extLst/>
        </p:spPr>
        <p:txBody>
          <a:bodyPr/>
          <a:lstStyle/>
          <a:p>
            <a:pPr lvl="0"/>
            <a:r>
              <a:rPr lang="en-US" altLang="en-US" dirty="0"/>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1818291353"/>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240A2BBB-4C3B-4844-B504-B7F14C80E103}"/>
              </a:ext>
            </a:extLst>
          </p:cNvPr>
          <p:cNvSpPr>
            <a:spLocks noGrp="1"/>
          </p:cNvSpPr>
          <p:nvPr>
            <p:ph type="dt" sz="half" idx="10"/>
          </p:nvPr>
        </p:nvSpPr>
        <p:spPr>
          <a:xfrm>
            <a:off x="457200" y="6356350"/>
            <a:ext cx="2133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
        <p:nvSpPr>
          <p:cNvPr id="4" name="Footer Placeholder 3">
            <a:extLst>
              <a:ext uri="{FF2B5EF4-FFF2-40B4-BE49-F238E27FC236}">
                <a16:creationId xmlns:a16="http://schemas.microsoft.com/office/drawing/2014/main" id="{49F31144-0914-4E1F-AA9D-3372C51466B6}"/>
              </a:ext>
            </a:extLst>
          </p:cNvPr>
          <p:cNvSpPr>
            <a:spLocks noGrp="1"/>
          </p:cNvSpPr>
          <p:nvPr>
            <p:ph type="ftr" sz="quarter" idx="11"/>
          </p:nvPr>
        </p:nvSpPr>
        <p:spPr>
          <a:xfrm>
            <a:off x="3124200" y="6356350"/>
            <a:ext cx="2895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
        <p:nvSpPr>
          <p:cNvPr id="5" name="Slide Number Placeholder 4">
            <a:extLst>
              <a:ext uri="{FF2B5EF4-FFF2-40B4-BE49-F238E27FC236}">
                <a16:creationId xmlns:a16="http://schemas.microsoft.com/office/drawing/2014/main" id="{0563D92F-8E15-42FA-8FF5-DC76CDA8B370}"/>
              </a:ext>
            </a:extLst>
          </p:cNvPr>
          <p:cNvSpPr>
            <a:spLocks noGrp="1"/>
          </p:cNvSpPr>
          <p:nvPr>
            <p:ph type="sldNum" sz="quarter" idx="12"/>
          </p:nvPr>
        </p:nvSpPr>
        <p:spPr>
          <a:xfrm>
            <a:off x="6553200" y="6356350"/>
            <a:ext cx="2133600" cy="365125"/>
          </a:xfrm>
        </p:spPr>
        <p:txBody>
          <a:bodyPr anchor="t"/>
          <a:lstStyle>
            <a:lvl1pPr eaLnBrk="1" hangingPunct="1">
              <a:defRPr>
                <a:solidFill>
                  <a:srgbClr val="000000"/>
                </a:solidFill>
                <a:latin typeface="Arial" panose="020B0604020202020204" pitchFamily="34" charset="0"/>
              </a:defRPr>
            </a:lvl1pPr>
          </a:lstStyle>
          <a:p>
            <a:pPr>
              <a:defRPr/>
            </a:pPr>
            <a:fld id="{C4116F6A-6E2B-4958-9331-C8D7D01C941C}" type="slidenum">
              <a:rPr lang="en-US" altLang="en-US"/>
              <a:pPr>
                <a:defRPr/>
              </a:pPr>
              <a:t>‹#›</a:t>
            </a:fld>
            <a:endParaRPr lang="en-US" altLang="en-US" dirty="0"/>
          </a:p>
        </p:txBody>
      </p:sp>
    </p:spTree>
    <p:extLst>
      <p:ext uri="{BB962C8B-B14F-4D97-AF65-F5344CB8AC3E}">
        <p14:creationId xmlns:p14="http://schemas.microsoft.com/office/powerpoint/2010/main" val="4086156396"/>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18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705015"/>
            <a:ext cx="8229600" cy="971385"/>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3899803623"/>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33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762000"/>
            <a:ext cx="8229600" cy="884238"/>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3286571340"/>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32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762000"/>
            <a:ext cx="8229600" cy="914400"/>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3855743415"/>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title" preserve="1">
  <p:cSld name="3_Title Slide">
    <p:spTree>
      <p:nvGrpSpPr>
        <p:cNvPr id="1" name=""/>
        <p:cNvGrpSpPr/>
        <p:nvPr/>
      </p:nvGrpSpPr>
      <p:grpSpPr>
        <a:xfrm>
          <a:off x="0" y="0"/>
          <a:ext cx="0" cy="0"/>
          <a:chOff x="0" y="0"/>
          <a:chExt cx="0" cy="0"/>
        </a:xfrm>
      </p:grpSpPr>
      <p:sp>
        <p:nvSpPr>
          <p:cNvPr id="3" name="AutoShape 47">
            <a:extLst>
              <a:ext uri="{FF2B5EF4-FFF2-40B4-BE49-F238E27FC236}">
                <a16:creationId xmlns:a16="http://schemas.microsoft.com/office/drawing/2014/main" id="{71E10375-3907-4466-B2CD-4CE2AA44F97A}"/>
              </a:ext>
            </a:extLst>
          </p:cNvPr>
          <p:cNvSpPr>
            <a:spLocks noChangeAspect="1" noChangeArrowheads="1" noTextEdit="1"/>
          </p:cNvSpPr>
          <p:nvPr userDrawn="1"/>
        </p:nvSpPr>
        <p:spPr bwMode="auto">
          <a:xfrm>
            <a:off x="0" y="0"/>
            <a:ext cx="9144000" cy="68580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dirty="0"/>
          </a:p>
        </p:txBody>
      </p:sp>
      <p:sp>
        <p:nvSpPr>
          <p:cNvPr id="4" name="Rectangle 49">
            <a:extLst>
              <a:ext uri="{FF2B5EF4-FFF2-40B4-BE49-F238E27FC236}">
                <a16:creationId xmlns:a16="http://schemas.microsoft.com/office/drawing/2014/main" id="{9B7EFEDD-6657-45DD-A427-3BBE0091F394}"/>
              </a:ext>
            </a:extLst>
          </p:cNvPr>
          <p:cNvSpPr>
            <a:spLocks noChangeArrowheads="1"/>
          </p:cNvSpPr>
          <p:nvPr userDrawn="1"/>
        </p:nvSpPr>
        <p:spPr bwMode="auto">
          <a:xfrm>
            <a:off x="0" y="0"/>
            <a:ext cx="9144000" cy="2438400"/>
          </a:xfrm>
          <a:prstGeom prst="rect">
            <a:avLst/>
          </a:prstGeom>
          <a:noFill/>
          <a:ln>
            <a:noFill/>
          </a:ln>
          <a:extLst/>
        </p:spPr>
        <p:txBody>
          <a:bodyPr wrap="none" anchor="ct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algn="ctr">
              <a:defRPr/>
            </a:pPr>
            <a:endParaRPr lang="en-US" altLang="en-US" dirty="0"/>
          </a:p>
        </p:txBody>
      </p:sp>
      <p:sp>
        <p:nvSpPr>
          <p:cNvPr id="5" name="Rectangle 51">
            <a:extLst>
              <a:ext uri="{FF2B5EF4-FFF2-40B4-BE49-F238E27FC236}">
                <a16:creationId xmlns:a16="http://schemas.microsoft.com/office/drawing/2014/main" id="{87A711AB-47FC-4575-931C-676E19CB42F4}"/>
              </a:ext>
            </a:extLst>
          </p:cNvPr>
          <p:cNvSpPr>
            <a:spLocks noChangeArrowheads="1"/>
          </p:cNvSpPr>
          <p:nvPr userDrawn="1"/>
        </p:nvSpPr>
        <p:spPr bwMode="auto">
          <a:xfrm>
            <a:off x="187325" y="-14288"/>
            <a:ext cx="98425" cy="6858001"/>
          </a:xfrm>
          <a:prstGeom prst="rect">
            <a:avLst/>
          </a:prstGeom>
          <a:solidFill>
            <a:schemeClr val="accent1">
              <a:lumMod val="60000"/>
              <a:lumOff val="40000"/>
            </a:schemeClr>
          </a:solidFill>
          <a:ln>
            <a:noFill/>
          </a:ln>
        </p:spPr>
        <p:txBody>
          <a:bodyPr wrap="none" anchor="ctr"/>
          <a:lstStyle>
            <a:lvl1pPr algn="ctr">
              <a:defRPr>
                <a:solidFill>
                  <a:schemeClr val="tx1"/>
                </a:solidFill>
                <a:latin typeface="Tahoma" panose="020B0604030504040204" pitchFamily="34" charset="0"/>
              </a:defRPr>
            </a:lvl1pPr>
            <a:lvl2pPr marL="742950" indent="-285750" algn="ctr">
              <a:defRPr>
                <a:solidFill>
                  <a:schemeClr val="tx1"/>
                </a:solidFill>
                <a:latin typeface="Tahoma" panose="020B0604030504040204" pitchFamily="34" charset="0"/>
              </a:defRPr>
            </a:lvl2pPr>
            <a:lvl3pPr marL="1143000" indent="-228600" algn="ctr">
              <a:defRPr>
                <a:solidFill>
                  <a:schemeClr val="tx1"/>
                </a:solidFill>
                <a:latin typeface="Tahoma" panose="020B0604030504040204" pitchFamily="34" charset="0"/>
              </a:defRPr>
            </a:lvl3pPr>
            <a:lvl4pPr marL="1600200" indent="-228600" algn="ctr">
              <a:defRPr>
                <a:solidFill>
                  <a:schemeClr val="tx1"/>
                </a:solidFill>
                <a:latin typeface="Tahoma" panose="020B0604030504040204" pitchFamily="34" charset="0"/>
              </a:defRPr>
            </a:lvl4pPr>
            <a:lvl5pPr marL="2057400" indent="-228600" algn="ctr">
              <a:defRPr>
                <a:solidFill>
                  <a:schemeClr val="tx1"/>
                </a:solidFill>
                <a:latin typeface="Tahoma" panose="020B0604030504040204" pitchFamily="34" charset="0"/>
              </a:defRPr>
            </a:lvl5pPr>
            <a:lvl6pPr marL="2514600" indent="-228600" algn="ctr" eaLnBrk="0" fontAlgn="base" hangingPunct="0">
              <a:spcBef>
                <a:spcPct val="0"/>
              </a:spcBef>
              <a:spcAft>
                <a:spcPct val="0"/>
              </a:spcAft>
              <a:defRPr>
                <a:solidFill>
                  <a:schemeClr val="tx1"/>
                </a:solidFill>
                <a:latin typeface="Tahoma" panose="020B0604030504040204" pitchFamily="34" charset="0"/>
              </a:defRPr>
            </a:lvl6pPr>
            <a:lvl7pPr marL="2971800" indent="-228600" algn="ctr" eaLnBrk="0" fontAlgn="base" hangingPunct="0">
              <a:spcBef>
                <a:spcPct val="0"/>
              </a:spcBef>
              <a:spcAft>
                <a:spcPct val="0"/>
              </a:spcAft>
              <a:defRPr>
                <a:solidFill>
                  <a:schemeClr val="tx1"/>
                </a:solidFill>
                <a:latin typeface="Tahoma" panose="020B0604030504040204" pitchFamily="34" charset="0"/>
              </a:defRPr>
            </a:lvl7pPr>
            <a:lvl8pPr marL="3429000" indent="-228600" algn="ctr" eaLnBrk="0" fontAlgn="base" hangingPunct="0">
              <a:spcBef>
                <a:spcPct val="0"/>
              </a:spcBef>
              <a:spcAft>
                <a:spcPct val="0"/>
              </a:spcAft>
              <a:defRPr>
                <a:solidFill>
                  <a:schemeClr val="tx1"/>
                </a:solidFill>
                <a:latin typeface="Tahoma" panose="020B0604030504040204" pitchFamily="34" charset="0"/>
              </a:defRPr>
            </a:lvl8pPr>
            <a:lvl9pPr marL="3886200" indent="-228600" algn="ctr" eaLnBrk="0" fontAlgn="base" hangingPunct="0">
              <a:spcBef>
                <a:spcPct val="0"/>
              </a:spcBef>
              <a:spcAft>
                <a:spcPct val="0"/>
              </a:spcAft>
              <a:defRPr>
                <a:solidFill>
                  <a:schemeClr val="tx1"/>
                </a:solidFill>
                <a:latin typeface="Tahoma" panose="020B0604030504040204" pitchFamily="34" charset="0"/>
              </a:defRPr>
            </a:lvl9pPr>
          </a:lstStyle>
          <a:p>
            <a:pPr>
              <a:defRPr/>
            </a:pPr>
            <a:endParaRPr lang="en-US" altLang="en-US" dirty="0"/>
          </a:p>
        </p:txBody>
      </p:sp>
      <p:grpSp>
        <p:nvGrpSpPr>
          <p:cNvPr id="6" name="Group 57">
            <a:extLst>
              <a:ext uri="{FF2B5EF4-FFF2-40B4-BE49-F238E27FC236}">
                <a16:creationId xmlns:a16="http://schemas.microsoft.com/office/drawing/2014/main" id="{5886DDD5-3C7C-49F4-9BC6-7400D76DB91C}"/>
              </a:ext>
            </a:extLst>
          </p:cNvPr>
          <p:cNvGrpSpPr>
            <a:grpSpLocks/>
          </p:cNvGrpSpPr>
          <p:nvPr userDrawn="1"/>
        </p:nvGrpSpPr>
        <p:grpSpPr bwMode="auto">
          <a:xfrm>
            <a:off x="-685800" y="6577013"/>
            <a:ext cx="9829800" cy="280987"/>
            <a:chOff x="-432" y="4143"/>
            <a:chExt cx="6192" cy="177"/>
          </a:xfrm>
        </p:grpSpPr>
        <p:grpSp>
          <p:nvGrpSpPr>
            <p:cNvPr id="7" name="Group 52">
              <a:extLst>
                <a:ext uri="{FF2B5EF4-FFF2-40B4-BE49-F238E27FC236}">
                  <a16:creationId xmlns:a16="http://schemas.microsoft.com/office/drawing/2014/main" id="{660C58D9-6F78-4325-95EA-4F927AE256AE}"/>
                </a:ext>
              </a:extLst>
            </p:cNvPr>
            <p:cNvGrpSpPr>
              <a:grpSpLocks/>
            </p:cNvGrpSpPr>
            <p:nvPr userDrawn="1"/>
          </p:nvGrpSpPr>
          <p:grpSpPr bwMode="auto">
            <a:xfrm>
              <a:off x="-432" y="4143"/>
              <a:ext cx="6192" cy="177"/>
              <a:chOff x="-432" y="4143"/>
              <a:chExt cx="6192" cy="177"/>
            </a:xfrm>
          </p:grpSpPr>
          <p:sp>
            <p:nvSpPr>
              <p:cNvPr id="9" name="Rectangle 53">
                <a:extLst>
                  <a:ext uri="{FF2B5EF4-FFF2-40B4-BE49-F238E27FC236}">
                    <a16:creationId xmlns:a16="http://schemas.microsoft.com/office/drawing/2014/main" id="{E9902FDA-C411-46B2-AA73-A20F63D6ECF8}"/>
                  </a:ext>
                </a:extLst>
              </p:cNvPr>
              <p:cNvSpPr>
                <a:spLocks noChangeArrowheads="1"/>
              </p:cNvSpPr>
              <p:nvPr/>
            </p:nvSpPr>
            <p:spPr bwMode="auto">
              <a:xfrm>
                <a:off x="-432" y="4143"/>
                <a:ext cx="1224" cy="172"/>
              </a:xfrm>
              <a:prstGeom prst="rect">
                <a:avLst/>
              </a:prstGeom>
              <a:noFill/>
              <a:ln>
                <a:noFill/>
              </a:ln>
              <a:extLst/>
            </p:spPr>
            <p:txBody>
              <a:bodyPr lIns="90488" tIns="44450" rIns="90488" bIns="44450">
                <a:spAutoFit/>
              </a:bodyPr>
              <a:lstStyle>
                <a:lvl1pPr algn="ctr">
                  <a:defRPr>
                    <a:solidFill>
                      <a:schemeClr val="tx1"/>
                    </a:solidFill>
                    <a:latin typeface="Tahoma" panose="020B0604030504040204" pitchFamily="34" charset="0"/>
                  </a:defRPr>
                </a:lvl1pPr>
                <a:lvl2pPr marL="742950" indent="-285750" algn="ctr">
                  <a:defRPr>
                    <a:solidFill>
                      <a:schemeClr val="tx1"/>
                    </a:solidFill>
                    <a:latin typeface="Tahoma" panose="020B0604030504040204" pitchFamily="34" charset="0"/>
                  </a:defRPr>
                </a:lvl2pPr>
                <a:lvl3pPr marL="1143000" indent="-228600" algn="ctr">
                  <a:defRPr>
                    <a:solidFill>
                      <a:schemeClr val="tx1"/>
                    </a:solidFill>
                    <a:latin typeface="Tahoma" panose="020B0604030504040204" pitchFamily="34" charset="0"/>
                  </a:defRPr>
                </a:lvl3pPr>
                <a:lvl4pPr marL="1600200" indent="-228600" algn="ctr">
                  <a:defRPr>
                    <a:solidFill>
                      <a:schemeClr val="tx1"/>
                    </a:solidFill>
                    <a:latin typeface="Tahoma" panose="020B0604030504040204" pitchFamily="34" charset="0"/>
                  </a:defRPr>
                </a:lvl4pPr>
                <a:lvl5pPr marL="2057400" indent="-228600" algn="ctr">
                  <a:defRPr>
                    <a:solidFill>
                      <a:schemeClr val="tx1"/>
                    </a:solidFill>
                    <a:latin typeface="Tahoma" panose="020B0604030504040204" pitchFamily="34" charset="0"/>
                  </a:defRPr>
                </a:lvl5pPr>
                <a:lvl6pPr marL="2514600" indent="-228600" algn="ctr" eaLnBrk="0" fontAlgn="base" hangingPunct="0">
                  <a:spcBef>
                    <a:spcPct val="0"/>
                  </a:spcBef>
                  <a:spcAft>
                    <a:spcPct val="0"/>
                  </a:spcAft>
                  <a:defRPr>
                    <a:solidFill>
                      <a:schemeClr val="tx1"/>
                    </a:solidFill>
                    <a:latin typeface="Tahoma" panose="020B0604030504040204" pitchFamily="34" charset="0"/>
                  </a:defRPr>
                </a:lvl6pPr>
                <a:lvl7pPr marL="2971800" indent="-228600" algn="ctr" eaLnBrk="0" fontAlgn="base" hangingPunct="0">
                  <a:spcBef>
                    <a:spcPct val="0"/>
                  </a:spcBef>
                  <a:spcAft>
                    <a:spcPct val="0"/>
                  </a:spcAft>
                  <a:defRPr>
                    <a:solidFill>
                      <a:schemeClr val="tx1"/>
                    </a:solidFill>
                    <a:latin typeface="Tahoma" panose="020B0604030504040204" pitchFamily="34" charset="0"/>
                  </a:defRPr>
                </a:lvl7pPr>
                <a:lvl8pPr marL="3429000" indent="-228600" algn="ctr" eaLnBrk="0" fontAlgn="base" hangingPunct="0">
                  <a:spcBef>
                    <a:spcPct val="0"/>
                  </a:spcBef>
                  <a:spcAft>
                    <a:spcPct val="0"/>
                  </a:spcAft>
                  <a:defRPr>
                    <a:solidFill>
                      <a:schemeClr val="tx1"/>
                    </a:solidFill>
                    <a:latin typeface="Tahoma" panose="020B0604030504040204" pitchFamily="34" charset="0"/>
                  </a:defRPr>
                </a:lvl8pPr>
                <a:lvl9pPr marL="3886200" indent="-228600" algn="ctr" eaLnBrk="0" fontAlgn="base" hangingPunct="0">
                  <a:spcBef>
                    <a:spcPct val="0"/>
                  </a:spcBef>
                  <a:spcAft>
                    <a:spcPct val="0"/>
                  </a:spcAft>
                  <a:defRPr>
                    <a:solidFill>
                      <a:schemeClr val="tx1"/>
                    </a:solidFill>
                    <a:latin typeface="Tahoma" panose="020B0604030504040204" pitchFamily="34" charset="0"/>
                  </a:defRPr>
                </a:lvl9pPr>
              </a:lstStyle>
              <a:p>
                <a:pPr algn="l">
                  <a:spcBef>
                    <a:spcPct val="50000"/>
                  </a:spcBef>
                  <a:defRPr/>
                </a:pPr>
                <a:endParaRPr lang="en-US" altLang="en-US" sz="1200" b="1" i="1" dirty="0">
                  <a:latin typeface="Book Antiqua" panose="02040602050305030304" pitchFamily="18" charset="0"/>
                </a:endParaRPr>
              </a:p>
            </p:txBody>
          </p:sp>
          <p:sp>
            <p:nvSpPr>
              <p:cNvPr id="10" name="Text Box 54">
                <a:extLst>
                  <a:ext uri="{FF2B5EF4-FFF2-40B4-BE49-F238E27FC236}">
                    <a16:creationId xmlns:a16="http://schemas.microsoft.com/office/drawing/2014/main" id="{10105C5C-C8DA-4179-B9CF-9CD02ECA05D1}"/>
                  </a:ext>
                </a:extLst>
              </p:cNvPr>
              <p:cNvSpPr txBox="1">
                <a:spLocks noChangeArrowheads="1"/>
              </p:cNvSpPr>
              <p:nvPr/>
            </p:nvSpPr>
            <p:spPr bwMode="auto">
              <a:xfrm>
                <a:off x="2398" y="4170"/>
                <a:ext cx="3362" cy="150"/>
              </a:xfrm>
              <a:prstGeom prst="rect">
                <a:avLst/>
              </a:prstGeom>
              <a:noFill/>
              <a:ln>
                <a:noFill/>
              </a:ln>
              <a:extLst/>
            </p:spPr>
            <p:txBody>
              <a:bodyPr lIns="71731" tIns="35866" rIns="71731" bIns="35866">
                <a:spAutoFit/>
              </a:bodyPr>
              <a:lstStyle>
                <a:lvl1pPr algn="ctr" defTabSz="717550">
                  <a:defRPr>
                    <a:solidFill>
                      <a:schemeClr val="tx1"/>
                    </a:solidFill>
                    <a:latin typeface="Tahoma" panose="020B0604030504040204" pitchFamily="34" charset="0"/>
                  </a:defRPr>
                </a:lvl1pPr>
                <a:lvl2pPr marL="742950" indent="-285750" algn="ctr" defTabSz="717550">
                  <a:defRPr>
                    <a:solidFill>
                      <a:schemeClr val="tx1"/>
                    </a:solidFill>
                    <a:latin typeface="Tahoma" panose="020B0604030504040204" pitchFamily="34" charset="0"/>
                  </a:defRPr>
                </a:lvl2pPr>
                <a:lvl3pPr marL="1143000" indent="-228600" algn="ctr" defTabSz="717550">
                  <a:defRPr>
                    <a:solidFill>
                      <a:schemeClr val="tx1"/>
                    </a:solidFill>
                    <a:latin typeface="Tahoma" panose="020B0604030504040204" pitchFamily="34" charset="0"/>
                  </a:defRPr>
                </a:lvl3pPr>
                <a:lvl4pPr marL="1600200" indent="-228600" algn="ctr" defTabSz="717550">
                  <a:defRPr>
                    <a:solidFill>
                      <a:schemeClr val="tx1"/>
                    </a:solidFill>
                    <a:latin typeface="Tahoma" panose="020B0604030504040204" pitchFamily="34" charset="0"/>
                  </a:defRPr>
                </a:lvl4pPr>
                <a:lvl5pPr marL="2057400" indent="-228600" algn="ctr" defTabSz="717550">
                  <a:defRPr>
                    <a:solidFill>
                      <a:schemeClr val="tx1"/>
                    </a:solidFill>
                    <a:latin typeface="Tahoma" panose="020B0604030504040204" pitchFamily="34" charset="0"/>
                  </a:defRPr>
                </a:lvl5pPr>
                <a:lvl6pPr marL="2514600" indent="-228600" algn="ctr" defTabSz="717550" eaLnBrk="0" fontAlgn="base" hangingPunct="0">
                  <a:spcBef>
                    <a:spcPct val="0"/>
                  </a:spcBef>
                  <a:spcAft>
                    <a:spcPct val="0"/>
                  </a:spcAft>
                  <a:defRPr>
                    <a:solidFill>
                      <a:schemeClr val="tx1"/>
                    </a:solidFill>
                    <a:latin typeface="Tahoma" panose="020B0604030504040204" pitchFamily="34" charset="0"/>
                  </a:defRPr>
                </a:lvl6pPr>
                <a:lvl7pPr marL="2971800" indent="-228600" algn="ctr" defTabSz="717550" eaLnBrk="0" fontAlgn="base" hangingPunct="0">
                  <a:spcBef>
                    <a:spcPct val="0"/>
                  </a:spcBef>
                  <a:spcAft>
                    <a:spcPct val="0"/>
                  </a:spcAft>
                  <a:defRPr>
                    <a:solidFill>
                      <a:schemeClr val="tx1"/>
                    </a:solidFill>
                    <a:latin typeface="Tahoma" panose="020B0604030504040204" pitchFamily="34" charset="0"/>
                  </a:defRPr>
                </a:lvl7pPr>
                <a:lvl8pPr marL="3429000" indent="-228600" algn="ctr" defTabSz="717550" eaLnBrk="0" fontAlgn="base" hangingPunct="0">
                  <a:spcBef>
                    <a:spcPct val="0"/>
                  </a:spcBef>
                  <a:spcAft>
                    <a:spcPct val="0"/>
                  </a:spcAft>
                  <a:defRPr>
                    <a:solidFill>
                      <a:schemeClr val="tx1"/>
                    </a:solidFill>
                    <a:latin typeface="Tahoma" panose="020B0604030504040204" pitchFamily="34" charset="0"/>
                  </a:defRPr>
                </a:lvl8pPr>
                <a:lvl9pPr marL="3886200" indent="-228600" algn="ctr" defTabSz="717550" eaLnBrk="0" fontAlgn="base" hangingPunct="0">
                  <a:spcBef>
                    <a:spcPct val="0"/>
                  </a:spcBef>
                  <a:spcAft>
                    <a:spcPct val="0"/>
                  </a:spcAft>
                  <a:defRPr>
                    <a:solidFill>
                      <a:schemeClr val="tx1"/>
                    </a:solidFill>
                    <a:latin typeface="Tahoma" panose="020B0604030504040204" pitchFamily="34" charset="0"/>
                  </a:defRPr>
                </a:lvl9pPr>
              </a:lstStyle>
              <a:p>
                <a:pPr algn="r">
                  <a:lnSpc>
                    <a:spcPct val="90000"/>
                  </a:lnSpc>
                  <a:defRPr/>
                </a:pPr>
                <a:r>
                  <a:rPr lang="en-US" altLang="en-US" sz="1200" b="1" i="1" dirty="0">
                    <a:solidFill>
                      <a:schemeClr val="tx2">
                        <a:lumMod val="60000"/>
                        <a:lumOff val="40000"/>
                      </a:schemeClr>
                    </a:solidFill>
                  </a:rPr>
                  <a:t>© 2017 The McGraw-Hill Companies, Inc., All Rights Reserved.</a:t>
                </a:r>
                <a:endParaRPr lang="en-US" altLang="en-US" sz="1200" b="1" dirty="0">
                  <a:solidFill>
                    <a:schemeClr val="tx2">
                      <a:lumMod val="60000"/>
                      <a:lumOff val="40000"/>
                    </a:schemeClr>
                  </a:solidFill>
                </a:endParaRPr>
              </a:p>
            </p:txBody>
          </p:sp>
        </p:grpSp>
        <p:sp>
          <p:nvSpPr>
            <p:cNvPr id="8" name="Text Box 55">
              <a:extLst>
                <a:ext uri="{FF2B5EF4-FFF2-40B4-BE49-F238E27FC236}">
                  <a16:creationId xmlns:a16="http://schemas.microsoft.com/office/drawing/2014/main" id="{0FBA45B4-C46D-4BE7-87F8-AE925A6976FB}"/>
                </a:ext>
              </a:extLst>
            </p:cNvPr>
            <p:cNvSpPr txBox="1">
              <a:spLocks noChangeArrowheads="1"/>
            </p:cNvSpPr>
            <p:nvPr userDrawn="1"/>
          </p:nvSpPr>
          <p:spPr bwMode="auto">
            <a:xfrm>
              <a:off x="720" y="4147"/>
              <a:ext cx="1872" cy="173"/>
            </a:xfrm>
            <a:prstGeom prst="rect">
              <a:avLst/>
            </a:prstGeom>
            <a:noFill/>
            <a:ln>
              <a:noFill/>
            </a:ln>
            <a:extLst/>
          </p:spPr>
          <p:txBody>
            <a:bodyPr>
              <a:spAutoFit/>
            </a:bodyPr>
            <a:lstStyle>
              <a:lvl1pPr algn="ctr">
                <a:defRPr>
                  <a:solidFill>
                    <a:schemeClr val="tx1"/>
                  </a:solidFill>
                  <a:latin typeface="Tahoma" panose="020B0604030504040204" pitchFamily="34" charset="0"/>
                </a:defRPr>
              </a:lvl1pPr>
              <a:lvl2pPr marL="742950" indent="-285750" algn="ctr">
                <a:defRPr>
                  <a:solidFill>
                    <a:schemeClr val="tx1"/>
                  </a:solidFill>
                  <a:latin typeface="Tahoma" panose="020B0604030504040204" pitchFamily="34" charset="0"/>
                </a:defRPr>
              </a:lvl2pPr>
              <a:lvl3pPr marL="1143000" indent="-228600" algn="ctr">
                <a:defRPr>
                  <a:solidFill>
                    <a:schemeClr val="tx1"/>
                  </a:solidFill>
                  <a:latin typeface="Tahoma" panose="020B0604030504040204" pitchFamily="34" charset="0"/>
                </a:defRPr>
              </a:lvl3pPr>
              <a:lvl4pPr marL="1600200" indent="-228600" algn="ctr">
                <a:defRPr>
                  <a:solidFill>
                    <a:schemeClr val="tx1"/>
                  </a:solidFill>
                  <a:latin typeface="Tahoma" panose="020B0604030504040204" pitchFamily="34" charset="0"/>
                </a:defRPr>
              </a:lvl4pPr>
              <a:lvl5pPr marL="2057400" indent="-228600" algn="ctr">
                <a:defRPr>
                  <a:solidFill>
                    <a:schemeClr val="tx1"/>
                  </a:solidFill>
                  <a:latin typeface="Tahoma" panose="020B0604030504040204" pitchFamily="34" charset="0"/>
                </a:defRPr>
              </a:lvl5pPr>
              <a:lvl6pPr marL="2514600" indent="-228600" algn="ctr" eaLnBrk="0" fontAlgn="base" hangingPunct="0">
                <a:spcBef>
                  <a:spcPct val="0"/>
                </a:spcBef>
                <a:spcAft>
                  <a:spcPct val="0"/>
                </a:spcAft>
                <a:defRPr>
                  <a:solidFill>
                    <a:schemeClr val="tx1"/>
                  </a:solidFill>
                  <a:latin typeface="Tahoma" panose="020B0604030504040204" pitchFamily="34" charset="0"/>
                </a:defRPr>
              </a:lvl6pPr>
              <a:lvl7pPr marL="2971800" indent="-228600" algn="ctr" eaLnBrk="0" fontAlgn="base" hangingPunct="0">
                <a:spcBef>
                  <a:spcPct val="0"/>
                </a:spcBef>
                <a:spcAft>
                  <a:spcPct val="0"/>
                </a:spcAft>
                <a:defRPr>
                  <a:solidFill>
                    <a:schemeClr val="tx1"/>
                  </a:solidFill>
                  <a:latin typeface="Tahoma" panose="020B0604030504040204" pitchFamily="34" charset="0"/>
                </a:defRPr>
              </a:lvl7pPr>
              <a:lvl8pPr marL="3429000" indent="-228600" algn="ctr" eaLnBrk="0" fontAlgn="base" hangingPunct="0">
                <a:spcBef>
                  <a:spcPct val="0"/>
                </a:spcBef>
                <a:spcAft>
                  <a:spcPct val="0"/>
                </a:spcAft>
                <a:defRPr>
                  <a:solidFill>
                    <a:schemeClr val="tx1"/>
                  </a:solidFill>
                  <a:latin typeface="Tahoma" panose="020B0604030504040204" pitchFamily="34" charset="0"/>
                </a:defRPr>
              </a:lvl8pPr>
              <a:lvl9pPr marL="3886200" indent="-228600" algn="ctr" eaLnBrk="0" fontAlgn="base" hangingPunct="0">
                <a:spcBef>
                  <a:spcPct val="0"/>
                </a:spcBef>
                <a:spcAft>
                  <a:spcPct val="0"/>
                </a:spcAft>
                <a:defRPr>
                  <a:solidFill>
                    <a:schemeClr val="tx1"/>
                  </a:solidFill>
                  <a:latin typeface="Tahoma" panose="020B0604030504040204" pitchFamily="34" charset="0"/>
                </a:defRPr>
              </a:lvl9pPr>
            </a:lstStyle>
            <a:p>
              <a:pPr>
                <a:spcBef>
                  <a:spcPct val="50000"/>
                </a:spcBef>
                <a:defRPr/>
              </a:pPr>
              <a:r>
                <a:rPr lang="en-US" altLang="en-US" sz="1200" b="1" i="1" dirty="0">
                  <a:solidFill>
                    <a:schemeClr val="tx2">
                      <a:lumMod val="60000"/>
                      <a:lumOff val="40000"/>
                    </a:schemeClr>
                  </a:solidFill>
                </a:rPr>
                <a:t>McGraw-Hill/Irwin</a:t>
              </a:r>
            </a:p>
          </p:txBody>
        </p:sp>
      </p:grpSp>
      <p:sp>
        <p:nvSpPr>
          <p:cNvPr id="11" name="TextBox 10">
            <a:extLst>
              <a:ext uri="{FF2B5EF4-FFF2-40B4-BE49-F238E27FC236}">
                <a16:creationId xmlns:a16="http://schemas.microsoft.com/office/drawing/2014/main" id="{4406CD7A-4532-46AD-96FF-2287179631D9}"/>
              </a:ext>
            </a:extLst>
          </p:cNvPr>
          <p:cNvSpPr txBox="1"/>
          <p:nvPr userDrawn="1"/>
        </p:nvSpPr>
        <p:spPr>
          <a:xfrm>
            <a:off x="8499475" y="0"/>
            <a:ext cx="641350" cy="246063"/>
          </a:xfrm>
          <a:prstGeom prst="rect">
            <a:avLst/>
          </a:prstGeom>
          <a:solidFill>
            <a:schemeClr val="tx2">
              <a:lumMod val="75000"/>
            </a:schemeClr>
          </a:solidFill>
        </p:spPr>
        <p:txBody>
          <a:bodyPr>
            <a:spAutoFit/>
          </a:bodyP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algn="ctr" eaLnBrk="1" hangingPunct="1">
              <a:defRPr/>
            </a:pPr>
            <a:r>
              <a:rPr lang="en-US" altLang="en-US" sz="1000" dirty="0">
                <a:solidFill>
                  <a:srgbClr val="FFFFFF"/>
                </a:solidFill>
                <a:latin typeface="Calibri" panose="020F0502020204030204" pitchFamily="34" charset="0"/>
                <a:cs typeface="Arial" panose="020B0604020202020204" pitchFamily="34" charset="0"/>
              </a:rPr>
              <a:t>1 - </a:t>
            </a:r>
            <a:fld id="{C868038A-CEAA-4966-8327-8C2EBAC62391}" type="slidenum">
              <a:rPr lang="en-US" altLang="en-US" sz="1000" smtClean="0">
                <a:solidFill>
                  <a:srgbClr val="FFFFFF"/>
                </a:solidFill>
                <a:latin typeface="Calibri" panose="020F0502020204030204" pitchFamily="34" charset="0"/>
                <a:cs typeface="Arial" panose="020B0604020202020204" pitchFamily="34" charset="0"/>
              </a:rPr>
              <a:pPr algn="ctr" eaLnBrk="1" hangingPunct="1">
                <a:defRPr/>
              </a:pPr>
              <a:t>‹#›</a:t>
            </a:fld>
            <a:endParaRPr lang="en-US" altLang="en-US" sz="1000" dirty="0">
              <a:solidFill>
                <a:srgbClr val="FFFFFF"/>
              </a:solidFill>
              <a:latin typeface="Calibri" panose="020F0502020204030204" pitchFamily="34" charset="0"/>
              <a:cs typeface="Arial" panose="020B0604020202020204" pitchFamily="34" charset="0"/>
            </a:endParaRPr>
          </a:p>
        </p:txBody>
      </p:sp>
      <p:sp>
        <p:nvSpPr>
          <p:cNvPr id="374824" name="Rectangle 40"/>
          <p:cNvSpPr>
            <a:spLocks noGrp="1" noChangeArrowheads="1"/>
          </p:cNvSpPr>
          <p:nvPr>
            <p:ph type="ctrTitle"/>
          </p:nvPr>
        </p:nvSpPr>
        <p:spPr>
          <a:xfrm>
            <a:off x="914400" y="228600"/>
            <a:ext cx="7772400" cy="1736725"/>
          </a:xfrm>
          <a:blipFill dpi="0" rotWithShape="1">
            <a:blip r:embed="rId2" cstate="print">
              <a:alphaModFix amt="14000"/>
            </a:blip>
            <a:srcRect/>
            <a:tile tx="0" ty="0" sx="100000" sy="100000" flip="none" algn="tl"/>
          </a:blipFill>
        </p:spPr>
        <p:txBody>
          <a:bodyPr anchor="b" anchorCtr="1"/>
          <a:lstStyle>
            <a:lvl1pPr>
              <a:defRPr sz="4400"/>
            </a:lvl1pPr>
          </a:lstStyle>
          <a:p>
            <a:r>
              <a:rPr lang="en-US"/>
              <a:t>Click to edit Master title style</a:t>
            </a:r>
            <a:endParaRPr lang="en-US" dirty="0"/>
          </a:p>
        </p:txBody>
      </p:sp>
    </p:spTree>
    <p:extLst>
      <p:ext uri="{BB962C8B-B14F-4D97-AF65-F5344CB8AC3E}">
        <p14:creationId xmlns:p14="http://schemas.microsoft.com/office/powerpoint/2010/main" val="4232046984"/>
      </p:ext>
    </p:extLst>
  </p:cSld>
  <p:clrMapOvr>
    <a:overrideClrMapping bg1="lt1" tx1="dk1" bg2="lt2" tx2="dk2" accent1="accent1" accent2="accent2" accent3="accent3" accent4="accent4" accent5="accent5" accent6="accent6" hlink="hlink" folHlink="folHlink"/>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Slide Number Placeholder 1">
            <a:extLst>
              <a:ext uri="{FF2B5EF4-FFF2-40B4-BE49-F238E27FC236}">
                <a16:creationId xmlns:a16="http://schemas.microsoft.com/office/drawing/2014/main" id="{D90DF1CD-D6F5-43DC-B0CA-4FA83391002A}"/>
              </a:ext>
            </a:extLst>
          </p:cNvPr>
          <p:cNvSpPr>
            <a:spLocks noGrp="1"/>
          </p:cNvSpPr>
          <p:nvPr>
            <p:ph type="sldNum" sz="quarter" idx="10"/>
          </p:nvPr>
        </p:nvSpPr>
        <p:spPr/>
        <p:txBody>
          <a:bodyPr/>
          <a:lstStyle>
            <a:lvl1pPr>
              <a:defRPr/>
            </a:lvl1pPr>
          </a:lstStyle>
          <a:p>
            <a:pPr>
              <a:defRPr/>
            </a:pPr>
            <a:fld id="{F0CD3EAF-57B2-4C80-ACAF-5E5C56A20339}" type="slidenum">
              <a:rPr lang="en-US" altLang="en-US"/>
              <a:pPr>
                <a:defRPr/>
              </a:pPr>
              <a:t>‹#›</a:t>
            </a:fld>
            <a:endParaRPr lang="en-US" altLang="en-US" dirty="0"/>
          </a:p>
        </p:txBody>
      </p:sp>
    </p:spTree>
    <p:extLst>
      <p:ext uri="{BB962C8B-B14F-4D97-AF65-F5344CB8AC3E}">
        <p14:creationId xmlns:p14="http://schemas.microsoft.com/office/powerpoint/2010/main" val="2132219168"/>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clipArtAndTx" preserve="1">
  <p:cSld name="Title, Clip Art and Text">
    <p:spTree>
      <p:nvGrpSpPr>
        <p:cNvPr id="1" name=""/>
        <p:cNvGrpSpPr/>
        <p:nvPr/>
      </p:nvGrpSpPr>
      <p:grpSpPr>
        <a:xfrm>
          <a:off x="0" y="0"/>
          <a:ext cx="0" cy="0"/>
          <a:chOff x="0" y="0"/>
          <a:chExt cx="0" cy="0"/>
        </a:xfrm>
      </p:grpSpPr>
      <p:sp>
        <p:nvSpPr>
          <p:cNvPr id="2" name="Title 1"/>
          <p:cNvSpPr>
            <a:spLocks noGrp="1"/>
          </p:cNvSpPr>
          <p:nvPr>
            <p:ph type="title"/>
          </p:nvPr>
        </p:nvSpPr>
        <p:spPr>
          <a:xfrm>
            <a:off x="1132840" y="277813"/>
            <a:ext cx="6858000" cy="1143000"/>
          </a:xfrm>
        </p:spPr>
        <p:txBody>
          <a:bodyPr/>
          <a:lstStyle/>
          <a:p>
            <a:r>
              <a:rPr lang="en-US"/>
              <a:t>Click to edit Master title style</a:t>
            </a:r>
          </a:p>
        </p:txBody>
      </p:sp>
      <p:sp>
        <p:nvSpPr>
          <p:cNvPr id="3" name="ClipArt Placeholder 2"/>
          <p:cNvSpPr>
            <a:spLocks noGrp="1"/>
          </p:cNvSpPr>
          <p:nvPr>
            <p:ph type="clipArt" sz="half" idx="1"/>
          </p:nvPr>
        </p:nvSpPr>
        <p:spPr>
          <a:xfrm>
            <a:off x="457200" y="1600200"/>
            <a:ext cx="4038600" cy="4530725"/>
          </a:xfrm>
        </p:spPr>
        <p:txBody>
          <a:bodyPr/>
          <a:lstStyle/>
          <a:p>
            <a:pPr lvl="0"/>
            <a:endParaRPr lang="en-US" noProof="0" dirty="0"/>
          </a:p>
        </p:txBody>
      </p:sp>
      <p:sp>
        <p:nvSpPr>
          <p:cNvPr id="4" name="Text Placeholder 3"/>
          <p:cNvSpPr>
            <a:spLocks noGrp="1"/>
          </p:cNvSpPr>
          <p:nvPr>
            <p:ph type="body" sz="half" idx="2"/>
          </p:nvPr>
        </p:nvSpPr>
        <p:spPr>
          <a:xfrm>
            <a:off x="4648200" y="1600200"/>
            <a:ext cx="4038600" cy="45307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39">
            <a:extLst>
              <a:ext uri="{FF2B5EF4-FFF2-40B4-BE49-F238E27FC236}">
                <a16:creationId xmlns:a16="http://schemas.microsoft.com/office/drawing/2014/main" id="{7A0D7B57-FC37-447C-A12F-AF83B0A816A2}"/>
              </a:ext>
            </a:extLst>
          </p:cNvPr>
          <p:cNvSpPr>
            <a:spLocks noGrp="1" noChangeArrowheads="1"/>
          </p:cNvSpPr>
          <p:nvPr>
            <p:ph type="dt" sz="half" idx="10"/>
          </p:nvPr>
        </p:nvSpPr>
        <p:spPr>
          <a:xfrm>
            <a:off x="457200" y="6278563"/>
            <a:ext cx="2133600" cy="457200"/>
          </a:xfrm>
          <a:prstGeom prst="rect">
            <a:avLst/>
          </a:prstGeom>
        </p:spPr>
        <p:txBody>
          <a:bodyPr/>
          <a:lstStyle>
            <a:lvl1pPr>
              <a:defRPr/>
            </a:lvl1pPr>
          </a:lstStyle>
          <a:p>
            <a:pPr>
              <a:defRPr/>
            </a:pPr>
            <a:endParaRPr lang="en-US" dirty="0"/>
          </a:p>
        </p:txBody>
      </p:sp>
      <p:sp>
        <p:nvSpPr>
          <p:cNvPr id="6" name="Rectangle 40">
            <a:extLst>
              <a:ext uri="{FF2B5EF4-FFF2-40B4-BE49-F238E27FC236}">
                <a16:creationId xmlns:a16="http://schemas.microsoft.com/office/drawing/2014/main" id="{EE7056E4-6CBB-4E66-BF71-C19ABAF11C4A}"/>
              </a:ext>
            </a:extLst>
          </p:cNvPr>
          <p:cNvSpPr>
            <a:spLocks noGrp="1" noChangeArrowheads="1"/>
          </p:cNvSpPr>
          <p:nvPr>
            <p:ph type="ftr" sz="quarter" idx="11"/>
          </p:nvPr>
        </p:nvSpPr>
        <p:spPr>
          <a:xfrm>
            <a:off x="3124200" y="6278563"/>
            <a:ext cx="2895600" cy="457200"/>
          </a:xfrm>
          <a:prstGeom prst="rect">
            <a:avLst/>
          </a:prstGeom>
        </p:spPr>
        <p:txBody>
          <a:bodyPr/>
          <a:lstStyle>
            <a:lvl1pPr>
              <a:defRPr/>
            </a:lvl1pPr>
          </a:lstStyle>
          <a:p>
            <a:pPr>
              <a:defRPr/>
            </a:pPr>
            <a:endParaRPr lang="en-US" dirty="0"/>
          </a:p>
        </p:txBody>
      </p:sp>
      <p:sp>
        <p:nvSpPr>
          <p:cNvPr id="7" name="Rectangle 41">
            <a:extLst>
              <a:ext uri="{FF2B5EF4-FFF2-40B4-BE49-F238E27FC236}">
                <a16:creationId xmlns:a16="http://schemas.microsoft.com/office/drawing/2014/main" id="{2A2A8DAF-562A-4B63-9F08-86D8C71D8B06}"/>
              </a:ext>
            </a:extLst>
          </p:cNvPr>
          <p:cNvSpPr>
            <a:spLocks noGrp="1" noChangeArrowheads="1"/>
          </p:cNvSpPr>
          <p:nvPr>
            <p:ph type="sldNum" sz="quarter" idx="12"/>
          </p:nvPr>
        </p:nvSpPr>
        <p:spPr/>
        <p:txBody>
          <a:bodyPr/>
          <a:lstStyle>
            <a:lvl1pPr>
              <a:defRPr/>
            </a:lvl1pPr>
          </a:lstStyle>
          <a:p>
            <a:pPr>
              <a:defRPr/>
            </a:pPr>
            <a:fld id="{D2D6757A-E861-45DD-9A62-09E7221F1469}" type="slidenum">
              <a:rPr lang="en-US" altLang="en-US"/>
              <a:pPr>
                <a:defRPr/>
              </a:pPr>
              <a:t>‹#›</a:t>
            </a:fld>
            <a:endParaRPr lang="en-US" altLang="en-US" dirty="0"/>
          </a:p>
        </p:txBody>
      </p:sp>
    </p:spTree>
    <p:extLst>
      <p:ext uri="{BB962C8B-B14F-4D97-AF65-F5344CB8AC3E}">
        <p14:creationId xmlns:p14="http://schemas.microsoft.com/office/powerpoint/2010/main" val="389923210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463261692"/>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4_Title Slide">
    <p:spTree>
      <p:nvGrpSpPr>
        <p:cNvPr id="1" name=""/>
        <p:cNvGrpSpPr/>
        <p:nvPr/>
      </p:nvGrpSpPr>
      <p:grpSpPr>
        <a:xfrm>
          <a:off x="0" y="0"/>
          <a:ext cx="0" cy="0"/>
          <a:chOff x="0" y="0"/>
          <a:chExt cx="0" cy="0"/>
        </a:xfrm>
      </p:grpSpPr>
      <p:sp>
        <p:nvSpPr>
          <p:cNvPr id="2" name="AutoShape 47">
            <a:extLst>
              <a:ext uri="{FF2B5EF4-FFF2-40B4-BE49-F238E27FC236}">
                <a16:creationId xmlns:a16="http://schemas.microsoft.com/office/drawing/2014/main" id="{EE39AF78-4393-413A-89EC-B6085557DE82}"/>
              </a:ext>
            </a:extLst>
          </p:cNvPr>
          <p:cNvSpPr>
            <a:spLocks noChangeAspect="1" noChangeArrowheads="1" noTextEdit="1"/>
          </p:cNvSpPr>
          <p:nvPr userDrawn="1"/>
        </p:nvSpPr>
        <p:spPr bwMode="auto">
          <a:xfrm>
            <a:off x="0" y="0"/>
            <a:ext cx="9144000" cy="68580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dirty="0"/>
          </a:p>
        </p:txBody>
      </p:sp>
      <p:sp>
        <p:nvSpPr>
          <p:cNvPr id="3" name="Rectangle 49">
            <a:extLst>
              <a:ext uri="{FF2B5EF4-FFF2-40B4-BE49-F238E27FC236}">
                <a16:creationId xmlns:a16="http://schemas.microsoft.com/office/drawing/2014/main" id="{E04262EE-F5B1-4C7B-B1BF-74E463D6B192}"/>
              </a:ext>
            </a:extLst>
          </p:cNvPr>
          <p:cNvSpPr>
            <a:spLocks noChangeArrowheads="1"/>
          </p:cNvSpPr>
          <p:nvPr userDrawn="1"/>
        </p:nvSpPr>
        <p:spPr bwMode="auto">
          <a:xfrm>
            <a:off x="0" y="0"/>
            <a:ext cx="9144000" cy="2438400"/>
          </a:xfrm>
          <a:prstGeom prst="rect">
            <a:avLst/>
          </a:prstGeom>
          <a:noFill/>
          <a:ln>
            <a:noFill/>
          </a:ln>
          <a:extLst/>
        </p:spPr>
        <p:txBody>
          <a:bodyPr wrap="none" anchor="ct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algn="ctr">
              <a:defRPr/>
            </a:pPr>
            <a:endParaRPr lang="en-US" altLang="en-US" dirty="0"/>
          </a:p>
        </p:txBody>
      </p:sp>
      <p:sp>
        <p:nvSpPr>
          <p:cNvPr id="4" name="Rectangle 53">
            <a:extLst>
              <a:ext uri="{FF2B5EF4-FFF2-40B4-BE49-F238E27FC236}">
                <a16:creationId xmlns:a16="http://schemas.microsoft.com/office/drawing/2014/main" id="{F4BD291C-4904-41D9-916E-3E221FE54C7B}"/>
              </a:ext>
            </a:extLst>
          </p:cNvPr>
          <p:cNvSpPr>
            <a:spLocks noChangeArrowheads="1"/>
          </p:cNvSpPr>
          <p:nvPr/>
        </p:nvSpPr>
        <p:spPr bwMode="auto">
          <a:xfrm>
            <a:off x="-685800" y="6577013"/>
            <a:ext cx="1943100" cy="273050"/>
          </a:xfrm>
          <a:prstGeom prst="rect">
            <a:avLst/>
          </a:prstGeom>
          <a:noFill/>
          <a:ln>
            <a:noFill/>
          </a:ln>
          <a:extLst/>
        </p:spPr>
        <p:txBody>
          <a:bodyPr lIns="90488" tIns="44450" rIns="90488" bIns="44450">
            <a:spAutoFit/>
          </a:bodyPr>
          <a:lstStyle>
            <a:lvl1pPr algn="ctr">
              <a:defRPr>
                <a:solidFill>
                  <a:schemeClr val="tx1"/>
                </a:solidFill>
                <a:latin typeface="Tahoma" panose="020B0604030504040204" pitchFamily="34" charset="0"/>
              </a:defRPr>
            </a:lvl1pPr>
            <a:lvl2pPr marL="742950" indent="-285750" algn="ctr">
              <a:defRPr>
                <a:solidFill>
                  <a:schemeClr val="tx1"/>
                </a:solidFill>
                <a:latin typeface="Tahoma" panose="020B0604030504040204" pitchFamily="34" charset="0"/>
              </a:defRPr>
            </a:lvl2pPr>
            <a:lvl3pPr marL="1143000" indent="-228600" algn="ctr">
              <a:defRPr>
                <a:solidFill>
                  <a:schemeClr val="tx1"/>
                </a:solidFill>
                <a:latin typeface="Tahoma" panose="020B0604030504040204" pitchFamily="34" charset="0"/>
              </a:defRPr>
            </a:lvl3pPr>
            <a:lvl4pPr marL="1600200" indent="-228600" algn="ctr">
              <a:defRPr>
                <a:solidFill>
                  <a:schemeClr val="tx1"/>
                </a:solidFill>
                <a:latin typeface="Tahoma" panose="020B0604030504040204" pitchFamily="34" charset="0"/>
              </a:defRPr>
            </a:lvl4pPr>
            <a:lvl5pPr marL="2057400" indent="-228600" algn="ctr">
              <a:defRPr>
                <a:solidFill>
                  <a:schemeClr val="tx1"/>
                </a:solidFill>
                <a:latin typeface="Tahoma" panose="020B0604030504040204" pitchFamily="34" charset="0"/>
              </a:defRPr>
            </a:lvl5pPr>
            <a:lvl6pPr marL="2514600" indent="-228600" algn="ctr" eaLnBrk="0" fontAlgn="base" hangingPunct="0">
              <a:spcBef>
                <a:spcPct val="0"/>
              </a:spcBef>
              <a:spcAft>
                <a:spcPct val="0"/>
              </a:spcAft>
              <a:defRPr>
                <a:solidFill>
                  <a:schemeClr val="tx1"/>
                </a:solidFill>
                <a:latin typeface="Tahoma" panose="020B0604030504040204" pitchFamily="34" charset="0"/>
              </a:defRPr>
            </a:lvl6pPr>
            <a:lvl7pPr marL="2971800" indent="-228600" algn="ctr" eaLnBrk="0" fontAlgn="base" hangingPunct="0">
              <a:spcBef>
                <a:spcPct val="0"/>
              </a:spcBef>
              <a:spcAft>
                <a:spcPct val="0"/>
              </a:spcAft>
              <a:defRPr>
                <a:solidFill>
                  <a:schemeClr val="tx1"/>
                </a:solidFill>
                <a:latin typeface="Tahoma" panose="020B0604030504040204" pitchFamily="34" charset="0"/>
              </a:defRPr>
            </a:lvl7pPr>
            <a:lvl8pPr marL="3429000" indent="-228600" algn="ctr" eaLnBrk="0" fontAlgn="base" hangingPunct="0">
              <a:spcBef>
                <a:spcPct val="0"/>
              </a:spcBef>
              <a:spcAft>
                <a:spcPct val="0"/>
              </a:spcAft>
              <a:defRPr>
                <a:solidFill>
                  <a:schemeClr val="tx1"/>
                </a:solidFill>
                <a:latin typeface="Tahoma" panose="020B0604030504040204" pitchFamily="34" charset="0"/>
              </a:defRPr>
            </a:lvl8pPr>
            <a:lvl9pPr marL="3886200" indent="-228600" algn="ctr" eaLnBrk="0" fontAlgn="base" hangingPunct="0">
              <a:spcBef>
                <a:spcPct val="0"/>
              </a:spcBef>
              <a:spcAft>
                <a:spcPct val="0"/>
              </a:spcAft>
              <a:defRPr>
                <a:solidFill>
                  <a:schemeClr val="tx1"/>
                </a:solidFill>
                <a:latin typeface="Tahoma" panose="020B0604030504040204" pitchFamily="34" charset="0"/>
              </a:defRPr>
            </a:lvl9pPr>
          </a:lstStyle>
          <a:p>
            <a:pPr algn="l">
              <a:spcBef>
                <a:spcPct val="50000"/>
              </a:spcBef>
              <a:defRPr/>
            </a:pPr>
            <a:endParaRPr lang="en-US" altLang="en-US" sz="1200" b="1" i="1" dirty="0">
              <a:latin typeface="Book Antiqua" panose="02040602050305030304" pitchFamily="18" charset="0"/>
            </a:endParaRPr>
          </a:p>
        </p:txBody>
      </p:sp>
    </p:spTree>
    <p:extLst>
      <p:ext uri="{BB962C8B-B14F-4D97-AF65-F5344CB8AC3E}">
        <p14:creationId xmlns:p14="http://schemas.microsoft.com/office/powerpoint/2010/main" val="3691840598"/>
      </p:ext>
    </p:extLst>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1_Comparison">
    <p:spTree>
      <p:nvGrpSpPr>
        <p:cNvPr id="1" name=""/>
        <p:cNvGrpSpPr/>
        <p:nvPr/>
      </p:nvGrpSpPr>
      <p:grpSpPr>
        <a:xfrm>
          <a:off x="0" y="0"/>
          <a:ext cx="0" cy="0"/>
          <a:chOff x="0" y="0"/>
          <a:chExt cx="0" cy="0"/>
        </a:xfrm>
      </p:grpSpPr>
      <p:sp>
        <p:nvSpPr>
          <p:cNvPr id="2" name="Title 1"/>
          <p:cNvSpPr>
            <a:spLocks noGrp="1"/>
          </p:cNvSpPr>
          <p:nvPr>
            <p:ph type="title"/>
          </p:nvPr>
        </p:nvSpPr>
        <p:spPr>
          <a:xfrm>
            <a:off x="566257" y="762000"/>
            <a:ext cx="8001000" cy="654050"/>
          </a:xfrm>
        </p:spPr>
        <p:txBody>
          <a:bodyPr/>
          <a:lstStyle>
            <a:lvl1pPr algn="ctr">
              <a:defRPr/>
            </a:lvl1pPr>
          </a:lstStyle>
          <a:p>
            <a:r>
              <a:rPr lang="en-US"/>
              <a:t>Click to edit Master title style</a:t>
            </a:r>
          </a:p>
        </p:txBody>
      </p:sp>
      <p:sp>
        <p:nvSpPr>
          <p:cNvPr id="11" name="Content Placeholder 10"/>
          <p:cNvSpPr>
            <a:spLocks noGrp="1"/>
          </p:cNvSpPr>
          <p:nvPr>
            <p:ph sz="quarter" idx="2"/>
          </p:nvPr>
        </p:nvSpPr>
        <p:spPr>
          <a:xfrm>
            <a:off x="733425" y="2362200"/>
            <a:ext cx="3657600" cy="3886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Content Placeholder 12"/>
          <p:cNvSpPr>
            <a:spLocks noGrp="1"/>
          </p:cNvSpPr>
          <p:nvPr>
            <p:ph sz="quarter" idx="4"/>
          </p:nvPr>
        </p:nvSpPr>
        <p:spPr>
          <a:xfrm>
            <a:off x="4648200" y="2362200"/>
            <a:ext cx="3657600" cy="3886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89770225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48.xml"/><Relationship Id="rId13" Type="http://schemas.openxmlformats.org/officeDocument/2006/relationships/slideLayout" Target="../slideLayouts/slideLayout53.xml"/><Relationship Id="rId18" Type="http://schemas.openxmlformats.org/officeDocument/2006/relationships/slideLayout" Target="../slideLayouts/slideLayout58.xml"/><Relationship Id="rId26" Type="http://schemas.openxmlformats.org/officeDocument/2006/relationships/slideLayout" Target="../slideLayouts/slideLayout66.xml"/><Relationship Id="rId39" Type="http://schemas.openxmlformats.org/officeDocument/2006/relationships/slideLayout" Target="../slideLayouts/slideLayout79.xml"/><Relationship Id="rId3" Type="http://schemas.openxmlformats.org/officeDocument/2006/relationships/slideLayout" Target="../slideLayouts/slideLayout43.xml"/><Relationship Id="rId21" Type="http://schemas.openxmlformats.org/officeDocument/2006/relationships/slideLayout" Target="../slideLayouts/slideLayout61.xml"/><Relationship Id="rId34" Type="http://schemas.openxmlformats.org/officeDocument/2006/relationships/slideLayout" Target="../slideLayouts/slideLayout74.xml"/><Relationship Id="rId7" Type="http://schemas.openxmlformats.org/officeDocument/2006/relationships/slideLayout" Target="../slideLayouts/slideLayout47.xml"/><Relationship Id="rId12" Type="http://schemas.openxmlformats.org/officeDocument/2006/relationships/slideLayout" Target="../slideLayouts/slideLayout52.xml"/><Relationship Id="rId17" Type="http://schemas.openxmlformats.org/officeDocument/2006/relationships/slideLayout" Target="../slideLayouts/slideLayout57.xml"/><Relationship Id="rId25" Type="http://schemas.openxmlformats.org/officeDocument/2006/relationships/slideLayout" Target="../slideLayouts/slideLayout65.xml"/><Relationship Id="rId33" Type="http://schemas.openxmlformats.org/officeDocument/2006/relationships/slideLayout" Target="../slideLayouts/slideLayout73.xml"/><Relationship Id="rId38" Type="http://schemas.openxmlformats.org/officeDocument/2006/relationships/slideLayout" Target="../slideLayouts/slideLayout78.xml"/><Relationship Id="rId2" Type="http://schemas.openxmlformats.org/officeDocument/2006/relationships/slideLayout" Target="../slideLayouts/slideLayout42.xml"/><Relationship Id="rId16" Type="http://schemas.openxmlformats.org/officeDocument/2006/relationships/slideLayout" Target="../slideLayouts/slideLayout56.xml"/><Relationship Id="rId20" Type="http://schemas.openxmlformats.org/officeDocument/2006/relationships/slideLayout" Target="../slideLayouts/slideLayout60.xml"/><Relationship Id="rId29" Type="http://schemas.openxmlformats.org/officeDocument/2006/relationships/slideLayout" Target="../slideLayouts/slideLayout69.xml"/><Relationship Id="rId41" Type="http://schemas.openxmlformats.org/officeDocument/2006/relationships/theme" Target="../theme/theme2.xml"/><Relationship Id="rId1" Type="http://schemas.openxmlformats.org/officeDocument/2006/relationships/slideLayout" Target="../slideLayouts/slideLayout41.xml"/><Relationship Id="rId6" Type="http://schemas.openxmlformats.org/officeDocument/2006/relationships/slideLayout" Target="../slideLayouts/slideLayout46.xml"/><Relationship Id="rId11" Type="http://schemas.openxmlformats.org/officeDocument/2006/relationships/slideLayout" Target="../slideLayouts/slideLayout51.xml"/><Relationship Id="rId24" Type="http://schemas.openxmlformats.org/officeDocument/2006/relationships/slideLayout" Target="../slideLayouts/slideLayout64.xml"/><Relationship Id="rId32" Type="http://schemas.openxmlformats.org/officeDocument/2006/relationships/slideLayout" Target="../slideLayouts/slideLayout72.xml"/><Relationship Id="rId37" Type="http://schemas.openxmlformats.org/officeDocument/2006/relationships/slideLayout" Target="../slideLayouts/slideLayout77.xml"/><Relationship Id="rId40" Type="http://schemas.openxmlformats.org/officeDocument/2006/relationships/slideLayout" Target="../slideLayouts/slideLayout80.xml"/><Relationship Id="rId5" Type="http://schemas.openxmlformats.org/officeDocument/2006/relationships/slideLayout" Target="../slideLayouts/slideLayout45.xml"/><Relationship Id="rId15" Type="http://schemas.openxmlformats.org/officeDocument/2006/relationships/slideLayout" Target="../slideLayouts/slideLayout55.xml"/><Relationship Id="rId23" Type="http://schemas.openxmlformats.org/officeDocument/2006/relationships/slideLayout" Target="../slideLayouts/slideLayout63.xml"/><Relationship Id="rId28" Type="http://schemas.openxmlformats.org/officeDocument/2006/relationships/slideLayout" Target="../slideLayouts/slideLayout68.xml"/><Relationship Id="rId36" Type="http://schemas.openxmlformats.org/officeDocument/2006/relationships/slideLayout" Target="../slideLayouts/slideLayout76.xml"/><Relationship Id="rId10" Type="http://schemas.openxmlformats.org/officeDocument/2006/relationships/slideLayout" Target="../slideLayouts/slideLayout50.xml"/><Relationship Id="rId19" Type="http://schemas.openxmlformats.org/officeDocument/2006/relationships/slideLayout" Target="../slideLayouts/slideLayout59.xml"/><Relationship Id="rId31" Type="http://schemas.openxmlformats.org/officeDocument/2006/relationships/slideLayout" Target="../slideLayouts/slideLayout71.xml"/><Relationship Id="rId4" Type="http://schemas.openxmlformats.org/officeDocument/2006/relationships/slideLayout" Target="../slideLayouts/slideLayout44.xml"/><Relationship Id="rId9" Type="http://schemas.openxmlformats.org/officeDocument/2006/relationships/slideLayout" Target="../slideLayouts/slideLayout49.xml"/><Relationship Id="rId14" Type="http://schemas.openxmlformats.org/officeDocument/2006/relationships/slideLayout" Target="../slideLayouts/slideLayout54.xml"/><Relationship Id="rId22" Type="http://schemas.openxmlformats.org/officeDocument/2006/relationships/slideLayout" Target="../slideLayouts/slideLayout62.xml"/><Relationship Id="rId27" Type="http://schemas.openxmlformats.org/officeDocument/2006/relationships/slideLayout" Target="../slideLayouts/slideLayout67.xml"/><Relationship Id="rId30" Type="http://schemas.openxmlformats.org/officeDocument/2006/relationships/slideLayout" Target="../slideLayouts/slideLayout70.xml"/><Relationship Id="rId35" Type="http://schemas.openxmlformats.org/officeDocument/2006/relationships/slideLayout" Target="../slideLayouts/slideLayout75.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a16="http://schemas.microsoft.com/office/drawing/2014/main" id="{014E7EC9-C575-4CE8-8B47-5DC53EDEF059}"/>
              </a:ext>
            </a:extLst>
          </p:cNvPr>
          <p:cNvSpPr>
            <a:spLocks noGrp="1"/>
          </p:cNvSpPr>
          <p:nvPr>
            <p:ph type="title"/>
          </p:nvPr>
        </p:nvSpPr>
        <p:spPr bwMode="auto">
          <a:xfrm>
            <a:off x="457200" y="763588"/>
            <a:ext cx="8229600"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7" name="Text Placeholder 2">
            <a:extLst>
              <a:ext uri="{FF2B5EF4-FFF2-40B4-BE49-F238E27FC236}">
                <a16:creationId xmlns:a16="http://schemas.microsoft.com/office/drawing/2014/main" id="{852FAE3F-21A9-42BE-83E0-2F3F18B1DD5C}"/>
              </a:ext>
            </a:extLst>
          </p:cNvPr>
          <p:cNvSpPr>
            <a:spLocks noGrp="1"/>
          </p:cNvSpPr>
          <p:nvPr>
            <p:ph type="body" idx="1"/>
          </p:nvPr>
        </p:nvSpPr>
        <p:spPr bwMode="auto">
          <a:xfrm>
            <a:off x="457200" y="1863725"/>
            <a:ext cx="8229600" cy="4262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7" name="TextBox 6">
            <a:extLst>
              <a:ext uri="{FF2B5EF4-FFF2-40B4-BE49-F238E27FC236}">
                <a16:creationId xmlns:a16="http://schemas.microsoft.com/office/drawing/2014/main" id="{FE545879-A6B8-49AC-8C25-35CA354F7570}"/>
              </a:ext>
            </a:extLst>
          </p:cNvPr>
          <p:cNvSpPr txBox="1"/>
          <p:nvPr/>
        </p:nvSpPr>
        <p:spPr>
          <a:xfrm>
            <a:off x="8428038" y="6389688"/>
            <a:ext cx="641350" cy="246062"/>
          </a:xfrm>
          <a:prstGeom prst="rect">
            <a:avLst/>
          </a:prstGeom>
          <a:solidFill>
            <a:schemeClr val="tx2">
              <a:lumMod val="75000"/>
            </a:schemeClr>
          </a:solidFill>
        </p:spPr>
        <p:txBody>
          <a:bodyPr>
            <a:spAutoFit/>
          </a:bodyP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algn="ctr" eaLnBrk="1" hangingPunct="1">
              <a:defRPr/>
            </a:pPr>
            <a:r>
              <a:rPr lang="en-US" altLang="en-US" sz="1000" dirty="0">
                <a:solidFill>
                  <a:srgbClr val="FFFFFF"/>
                </a:solidFill>
                <a:latin typeface="Calibri" panose="020F0502020204030204" pitchFamily="34" charset="0"/>
                <a:cs typeface="Arial" panose="020B0604020202020204" pitchFamily="34" charset="0"/>
              </a:rPr>
              <a:t>11 - </a:t>
            </a:r>
            <a:fld id="{696F12C7-52BE-4E6A-A6B1-1F1E4570D14E}" type="slidenum">
              <a:rPr lang="en-US" altLang="en-US" sz="1000" smtClean="0">
                <a:solidFill>
                  <a:srgbClr val="FFFFFF"/>
                </a:solidFill>
                <a:latin typeface="Calibri" panose="020F0502020204030204" pitchFamily="34" charset="0"/>
                <a:cs typeface="Arial" panose="020B0604020202020204" pitchFamily="34" charset="0"/>
              </a:rPr>
              <a:pPr algn="ctr" eaLnBrk="1" hangingPunct="1">
                <a:defRPr/>
              </a:pPr>
              <a:t>‹#›</a:t>
            </a:fld>
            <a:endParaRPr lang="en-US" altLang="en-US" sz="1000" dirty="0">
              <a:solidFill>
                <a:srgbClr val="FFFFFF"/>
              </a:solidFill>
              <a:latin typeface="Calibri" panose="020F0502020204030204" pitchFamily="34" charset="0"/>
              <a:cs typeface="Arial" panose="020B0604020202020204" pitchFamily="34" charset="0"/>
            </a:endParaRPr>
          </a:p>
        </p:txBody>
      </p:sp>
      <p:sp>
        <p:nvSpPr>
          <p:cNvPr id="10245" name="Rectangle 7">
            <a:extLst>
              <a:ext uri="{FF2B5EF4-FFF2-40B4-BE49-F238E27FC236}">
                <a16:creationId xmlns:a16="http://schemas.microsoft.com/office/drawing/2014/main" id="{40724091-B854-4959-A8B4-3C60C7E423A0}"/>
              </a:ext>
            </a:extLst>
          </p:cNvPr>
          <p:cNvSpPr>
            <a:spLocks noChangeArrowheads="1"/>
          </p:cNvSpPr>
          <p:nvPr userDrawn="1"/>
        </p:nvSpPr>
        <p:spPr bwMode="auto">
          <a:xfrm rot="16200000">
            <a:off x="-3238500" y="3314700"/>
            <a:ext cx="6858000" cy="228600"/>
          </a:xfrm>
          <a:prstGeom prst="rect">
            <a:avLst/>
          </a:prstGeom>
          <a:solidFill>
            <a:schemeClr val="tx2">
              <a:lumMod val="60000"/>
              <a:lumOff val="40000"/>
            </a:schemeClr>
          </a:solidFill>
          <a:ln w="28575" algn="ctr">
            <a:solidFill>
              <a:srgbClr val="445583"/>
            </a:solidFill>
            <a:miter lim="800000"/>
            <a:headEnd/>
            <a:tailEnd/>
          </a:ln>
        </p:spPr>
        <p:txBody>
          <a:bodyPr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defRPr/>
            </a:pPr>
            <a:endParaRPr lang="en-US" dirty="0">
              <a:solidFill>
                <a:srgbClr val="FFFFFF"/>
              </a:solidFill>
              <a:latin typeface="Palatino Linotype" panose="02040502050505030304" pitchFamily="18" charset="0"/>
              <a:cs typeface="Arial" panose="020B0604020202020204" pitchFamily="34" charset="0"/>
            </a:endParaRPr>
          </a:p>
        </p:txBody>
      </p:sp>
      <p:sp>
        <p:nvSpPr>
          <p:cNvPr id="2" name="Slide Number Placeholder 1">
            <a:extLst>
              <a:ext uri="{FF2B5EF4-FFF2-40B4-BE49-F238E27FC236}">
                <a16:creationId xmlns:a16="http://schemas.microsoft.com/office/drawing/2014/main" id="{32866214-B985-47BA-B72B-7F806EDF9DDE}"/>
              </a:ext>
            </a:extLst>
          </p:cNvPr>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898989"/>
                </a:solidFill>
              </a:defRPr>
            </a:lvl1pPr>
          </a:lstStyle>
          <a:p>
            <a:pPr>
              <a:defRPr/>
            </a:pPr>
            <a:fld id="{44B9CA07-C9D4-44D6-98C2-B31E71F9D6EC}" type="slidenum">
              <a:rPr lang="en-US" altLang="en-US"/>
              <a:pPr>
                <a:defRPr/>
              </a:pPr>
              <a:t>‹#›</a:t>
            </a:fld>
            <a:endParaRPr lang="en-US" altLang="en-US" dirty="0"/>
          </a:p>
        </p:txBody>
      </p:sp>
      <p:sp>
        <p:nvSpPr>
          <p:cNvPr id="9" name="Text Box 54">
            <a:extLst>
              <a:ext uri="{FF2B5EF4-FFF2-40B4-BE49-F238E27FC236}">
                <a16:creationId xmlns:a16="http://schemas.microsoft.com/office/drawing/2014/main" id="{BD1E3B12-56DE-4A90-91F4-ED67FF243F75}"/>
              </a:ext>
            </a:extLst>
          </p:cNvPr>
          <p:cNvSpPr txBox="1">
            <a:spLocks noChangeArrowheads="1"/>
          </p:cNvSpPr>
          <p:nvPr userDrawn="1"/>
        </p:nvSpPr>
        <p:spPr bwMode="auto">
          <a:xfrm>
            <a:off x="457200" y="6559550"/>
            <a:ext cx="2057400" cy="197082"/>
          </a:xfrm>
          <a:prstGeom prst="rect">
            <a:avLst/>
          </a:prstGeom>
          <a:noFill/>
          <a:ln>
            <a:noFill/>
          </a:ln>
          <a:extLst/>
        </p:spPr>
        <p:txBody>
          <a:bodyPr wrap="square" lIns="71731" tIns="35866" rIns="71731" bIns="35866">
            <a:spAutoFit/>
          </a:bodyPr>
          <a:lstStyle>
            <a:lvl1pPr algn="ctr" defTabSz="717550">
              <a:defRPr>
                <a:solidFill>
                  <a:schemeClr val="tx1"/>
                </a:solidFill>
                <a:latin typeface="Tahoma" panose="020B0604030504040204" pitchFamily="34" charset="0"/>
              </a:defRPr>
            </a:lvl1pPr>
            <a:lvl2pPr marL="742950" indent="-285750" algn="ctr" defTabSz="717550">
              <a:defRPr>
                <a:solidFill>
                  <a:schemeClr val="tx1"/>
                </a:solidFill>
                <a:latin typeface="Tahoma" panose="020B0604030504040204" pitchFamily="34" charset="0"/>
              </a:defRPr>
            </a:lvl2pPr>
            <a:lvl3pPr marL="1143000" indent="-228600" algn="ctr" defTabSz="717550">
              <a:defRPr>
                <a:solidFill>
                  <a:schemeClr val="tx1"/>
                </a:solidFill>
                <a:latin typeface="Tahoma" panose="020B0604030504040204" pitchFamily="34" charset="0"/>
              </a:defRPr>
            </a:lvl3pPr>
            <a:lvl4pPr marL="1600200" indent="-228600" algn="ctr" defTabSz="717550">
              <a:defRPr>
                <a:solidFill>
                  <a:schemeClr val="tx1"/>
                </a:solidFill>
                <a:latin typeface="Tahoma" panose="020B0604030504040204" pitchFamily="34" charset="0"/>
              </a:defRPr>
            </a:lvl4pPr>
            <a:lvl5pPr marL="2057400" indent="-228600" algn="ctr" defTabSz="717550">
              <a:defRPr>
                <a:solidFill>
                  <a:schemeClr val="tx1"/>
                </a:solidFill>
                <a:latin typeface="Tahoma" panose="020B0604030504040204" pitchFamily="34" charset="0"/>
              </a:defRPr>
            </a:lvl5pPr>
            <a:lvl6pPr marL="2514600" indent="-228600" algn="ctr" defTabSz="717550" eaLnBrk="0" fontAlgn="base" hangingPunct="0">
              <a:spcBef>
                <a:spcPct val="0"/>
              </a:spcBef>
              <a:spcAft>
                <a:spcPct val="0"/>
              </a:spcAft>
              <a:defRPr>
                <a:solidFill>
                  <a:schemeClr val="tx1"/>
                </a:solidFill>
                <a:latin typeface="Tahoma" panose="020B0604030504040204" pitchFamily="34" charset="0"/>
              </a:defRPr>
            </a:lvl6pPr>
            <a:lvl7pPr marL="2971800" indent="-228600" algn="ctr" defTabSz="717550" eaLnBrk="0" fontAlgn="base" hangingPunct="0">
              <a:spcBef>
                <a:spcPct val="0"/>
              </a:spcBef>
              <a:spcAft>
                <a:spcPct val="0"/>
              </a:spcAft>
              <a:defRPr>
                <a:solidFill>
                  <a:schemeClr val="tx1"/>
                </a:solidFill>
                <a:latin typeface="Tahoma" panose="020B0604030504040204" pitchFamily="34" charset="0"/>
              </a:defRPr>
            </a:lvl7pPr>
            <a:lvl8pPr marL="3429000" indent="-228600" algn="ctr" defTabSz="717550" eaLnBrk="0" fontAlgn="base" hangingPunct="0">
              <a:spcBef>
                <a:spcPct val="0"/>
              </a:spcBef>
              <a:spcAft>
                <a:spcPct val="0"/>
              </a:spcAft>
              <a:defRPr>
                <a:solidFill>
                  <a:schemeClr val="tx1"/>
                </a:solidFill>
                <a:latin typeface="Tahoma" panose="020B0604030504040204" pitchFamily="34" charset="0"/>
              </a:defRPr>
            </a:lvl8pPr>
            <a:lvl9pPr marL="3886200" indent="-228600" algn="ctr" defTabSz="717550" eaLnBrk="0" fontAlgn="base" hangingPunct="0">
              <a:spcBef>
                <a:spcPct val="0"/>
              </a:spcBef>
              <a:spcAft>
                <a:spcPct val="0"/>
              </a:spcAft>
              <a:defRPr>
                <a:solidFill>
                  <a:schemeClr val="tx1"/>
                </a:solidFill>
                <a:latin typeface="Tahoma" panose="020B0604030504040204" pitchFamily="34" charset="0"/>
              </a:defRPr>
            </a:lvl9pPr>
          </a:lstStyle>
          <a:p>
            <a:pPr algn="l">
              <a:lnSpc>
                <a:spcPct val="90000"/>
              </a:lnSpc>
              <a:defRPr/>
            </a:pPr>
            <a:r>
              <a:rPr lang="en-US" sz="900" i="0" dirty="0">
                <a:solidFill>
                  <a:schemeClr val="tx2">
                    <a:lumMod val="75000"/>
                  </a:schemeClr>
                </a:solidFill>
                <a:latin typeface="+mn-lt"/>
              </a:rPr>
              <a:t>©McGraw-Hill Education. </a:t>
            </a:r>
            <a:endParaRPr lang="en-US" altLang="en-US" sz="900" b="1" i="0" dirty="0">
              <a:solidFill>
                <a:schemeClr val="tx2">
                  <a:lumMod val="75000"/>
                </a:schemeClr>
              </a:solidFill>
              <a:latin typeface="+mn-lt"/>
            </a:endParaRPr>
          </a:p>
        </p:txBody>
      </p:sp>
    </p:spTree>
  </p:cSld>
  <p:clrMap bg1="lt1" tx1="dk1" bg2="lt2" tx2="dk2" accent1="accent1" accent2="accent2" accent3="accent3" accent4="accent4" accent5="accent5" accent6="accent6" hlink="hlink" folHlink="folHlink"/>
  <p:sldLayoutIdLst>
    <p:sldLayoutId id="2147485106" r:id="rId1"/>
    <p:sldLayoutId id="2147485107" r:id="rId2"/>
    <p:sldLayoutId id="2147485208" r:id="rId3"/>
    <p:sldLayoutId id="2147485108" r:id="rId4"/>
    <p:sldLayoutId id="2147485109" r:id="rId5"/>
    <p:sldLayoutId id="2147485110" r:id="rId6"/>
    <p:sldLayoutId id="2147485111" r:id="rId7"/>
    <p:sldLayoutId id="2147485112" r:id="rId8"/>
    <p:sldLayoutId id="2147485113" r:id="rId9"/>
    <p:sldLayoutId id="2147485114" r:id="rId10"/>
    <p:sldLayoutId id="2147485115" r:id="rId11"/>
    <p:sldLayoutId id="2147485116" r:id="rId12"/>
    <p:sldLayoutId id="2147485117" r:id="rId13"/>
    <p:sldLayoutId id="2147485118" r:id="rId14"/>
    <p:sldLayoutId id="2147485119" r:id="rId15"/>
    <p:sldLayoutId id="2147485121" r:id="rId16"/>
    <p:sldLayoutId id="2147485123" r:id="rId17"/>
    <p:sldLayoutId id="2147485124" r:id="rId18"/>
    <p:sldLayoutId id="2147485125" r:id="rId19"/>
    <p:sldLayoutId id="2147485128" r:id="rId20"/>
    <p:sldLayoutId id="2147485129" r:id="rId21"/>
    <p:sldLayoutId id="2147485130" r:id="rId22"/>
    <p:sldLayoutId id="2147485131" r:id="rId23"/>
    <p:sldLayoutId id="2147485132" r:id="rId24"/>
    <p:sldLayoutId id="2147485133" r:id="rId25"/>
    <p:sldLayoutId id="2147485134" r:id="rId26"/>
    <p:sldLayoutId id="2147485137" r:id="rId27"/>
    <p:sldLayoutId id="2147485138" r:id="rId28"/>
    <p:sldLayoutId id="2147485140" r:id="rId29"/>
    <p:sldLayoutId id="2147485143" r:id="rId30"/>
    <p:sldLayoutId id="2147485144" r:id="rId31"/>
    <p:sldLayoutId id="2147485145" r:id="rId32"/>
    <p:sldLayoutId id="2147485146" r:id="rId33"/>
    <p:sldLayoutId id="2147485148" r:id="rId34"/>
    <p:sldLayoutId id="2147485150" r:id="rId35"/>
    <p:sldLayoutId id="2147485151" r:id="rId36"/>
    <p:sldLayoutId id="2147485152" r:id="rId37"/>
    <p:sldLayoutId id="2147485105" r:id="rId38"/>
    <p:sldLayoutId id="2147485154" r:id="rId39"/>
    <p:sldLayoutId id="2147485155" r:id="rId40"/>
  </p:sldLayoutIdLst>
  <p:hf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107" charset="0"/>
        </a:defRPr>
      </a:lvl2pPr>
      <a:lvl3pPr algn="ctr" rtl="0" eaLnBrk="0" fontAlgn="base" hangingPunct="0">
        <a:spcBef>
          <a:spcPct val="0"/>
        </a:spcBef>
        <a:spcAft>
          <a:spcPct val="0"/>
        </a:spcAft>
        <a:defRPr sz="4400">
          <a:solidFill>
            <a:schemeClr val="tx1"/>
          </a:solidFill>
          <a:latin typeface="Calibri" pitchFamily="-107" charset="0"/>
        </a:defRPr>
      </a:lvl3pPr>
      <a:lvl4pPr algn="ctr" rtl="0" eaLnBrk="0" fontAlgn="base" hangingPunct="0">
        <a:spcBef>
          <a:spcPct val="0"/>
        </a:spcBef>
        <a:spcAft>
          <a:spcPct val="0"/>
        </a:spcAft>
        <a:defRPr sz="4400">
          <a:solidFill>
            <a:schemeClr val="tx1"/>
          </a:solidFill>
          <a:latin typeface="Calibri" pitchFamily="-107" charset="0"/>
        </a:defRPr>
      </a:lvl4pPr>
      <a:lvl5pPr algn="ctr" rtl="0" eaLnBrk="0" fontAlgn="base" hangingPunct="0">
        <a:spcBef>
          <a:spcPct val="0"/>
        </a:spcBef>
        <a:spcAft>
          <a:spcPct val="0"/>
        </a:spcAft>
        <a:defRPr sz="4400">
          <a:solidFill>
            <a:schemeClr val="tx1"/>
          </a:solidFill>
          <a:latin typeface="Calibri" pitchFamily="-107" charset="0"/>
        </a:defRPr>
      </a:lvl5pPr>
      <a:lvl6pPr marL="457200" algn="ctr" rtl="0" eaLnBrk="1" fontAlgn="base" hangingPunct="1">
        <a:spcBef>
          <a:spcPct val="0"/>
        </a:spcBef>
        <a:spcAft>
          <a:spcPct val="0"/>
        </a:spcAft>
        <a:defRPr sz="4400">
          <a:solidFill>
            <a:schemeClr val="tx1"/>
          </a:solidFill>
          <a:latin typeface="Calibri" pitchFamily="-107" charset="0"/>
        </a:defRPr>
      </a:lvl6pPr>
      <a:lvl7pPr marL="914400" algn="ctr" rtl="0" eaLnBrk="1" fontAlgn="base" hangingPunct="1">
        <a:spcBef>
          <a:spcPct val="0"/>
        </a:spcBef>
        <a:spcAft>
          <a:spcPct val="0"/>
        </a:spcAft>
        <a:defRPr sz="4400">
          <a:solidFill>
            <a:schemeClr val="tx1"/>
          </a:solidFill>
          <a:latin typeface="Calibri" pitchFamily="-107" charset="0"/>
        </a:defRPr>
      </a:lvl7pPr>
      <a:lvl8pPr marL="1371600" algn="ctr" rtl="0" eaLnBrk="1" fontAlgn="base" hangingPunct="1">
        <a:spcBef>
          <a:spcPct val="0"/>
        </a:spcBef>
        <a:spcAft>
          <a:spcPct val="0"/>
        </a:spcAft>
        <a:defRPr sz="4400">
          <a:solidFill>
            <a:schemeClr val="tx1"/>
          </a:solidFill>
          <a:latin typeface="Calibri" pitchFamily="-107" charset="0"/>
        </a:defRPr>
      </a:lvl8pPr>
      <a:lvl9pPr marL="1828800" algn="ctr" rtl="0" eaLnBrk="1" fontAlgn="base" hangingPunct="1">
        <a:spcBef>
          <a:spcPct val="0"/>
        </a:spcBef>
        <a:spcAft>
          <a:spcPct val="0"/>
        </a:spcAft>
        <a:defRPr sz="4400">
          <a:solidFill>
            <a:schemeClr val="tx1"/>
          </a:solidFill>
          <a:latin typeface="Calibri" pitchFamily="-107"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a16="http://schemas.microsoft.com/office/drawing/2014/main" id="{014E7EC9-C575-4CE8-8B47-5DC53EDEF059}"/>
              </a:ext>
            </a:extLst>
          </p:cNvPr>
          <p:cNvSpPr>
            <a:spLocks noGrp="1"/>
          </p:cNvSpPr>
          <p:nvPr>
            <p:ph type="title"/>
          </p:nvPr>
        </p:nvSpPr>
        <p:spPr bwMode="auto">
          <a:xfrm>
            <a:off x="457200" y="763588"/>
            <a:ext cx="8229600"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7" name="Text Placeholder 2">
            <a:extLst>
              <a:ext uri="{FF2B5EF4-FFF2-40B4-BE49-F238E27FC236}">
                <a16:creationId xmlns:a16="http://schemas.microsoft.com/office/drawing/2014/main" id="{852FAE3F-21A9-42BE-83E0-2F3F18B1DD5C}"/>
              </a:ext>
            </a:extLst>
          </p:cNvPr>
          <p:cNvSpPr>
            <a:spLocks noGrp="1"/>
          </p:cNvSpPr>
          <p:nvPr>
            <p:ph type="body" idx="1"/>
          </p:nvPr>
        </p:nvSpPr>
        <p:spPr bwMode="auto">
          <a:xfrm>
            <a:off x="457200" y="1863725"/>
            <a:ext cx="8229600" cy="4262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TextBox 6">
            <a:extLst>
              <a:ext uri="{FF2B5EF4-FFF2-40B4-BE49-F238E27FC236}">
                <a16:creationId xmlns:a16="http://schemas.microsoft.com/office/drawing/2014/main" id="{FE545879-A6B8-49AC-8C25-35CA354F7570}"/>
              </a:ext>
            </a:extLst>
          </p:cNvPr>
          <p:cNvSpPr txBox="1"/>
          <p:nvPr/>
        </p:nvSpPr>
        <p:spPr>
          <a:xfrm>
            <a:off x="8428038" y="6389688"/>
            <a:ext cx="641350" cy="246062"/>
          </a:xfrm>
          <a:prstGeom prst="rect">
            <a:avLst/>
          </a:prstGeom>
          <a:solidFill>
            <a:schemeClr val="tx2">
              <a:lumMod val="75000"/>
            </a:schemeClr>
          </a:solidFill>
        </p:spPr>
        <p:txBody>
          <a:bodyPr>
            <a:spAutoFit/>
          </a:bodyP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algn="ctr" eaLnBrk="1" hangingPunct="1">
              <a:defRPr/>
            </a:pPr>
            <a:r>
              <a:rPr lang="en-US" altLang="en-US" sz="1000" dirty="0">
                <a:solidFill>
                  <a:srgbClr val="FFFFFF"/>
                </a:solidFill>
                <a:latin typeface="Calibri" panose="020F0502020204030204" pitchFamily="34" charset="0"/>
                <a:cs typeface="Arial" panose="020B0604020202020204" pitchFamily="34" charset="0"/>
              </a:rPr>
              <a:t>11 - </a:t>
            </a:r>
            <a:fld id="{696F12C7-52BE-4E6A-A6B1-1F1E4570D14E}" type="slidenum">
              <a:rPr lang="en-US" altLang="en-US" sz="1000" smtClean="0">
                <a:solidFill>
                  <a:srgbClr val="FFFFFF"/>
                </a:solidFill>
                <a:latin typeface="Calibri" panose="020F0502020204030204" pitchFamily="34" charset="0"/>
                <a:cs typeface="Arial" panose="020B0604020202020204" pitchFamily="34" charset="0"/>
              </a:rPr>
              <a:pPr algn="ctr" eaLnBrk="1" hangingPunct="1">
                <a:defRPr/>
              </a:pPr>
              <a:t>‹#›</a:t>
            </a:fld>
            <a:endParaRPr lang="en-US" altLang="en-US" sz="1000" dirty="0">
              <a:solidFill>
                <a:srgbClr val="FFFFFF"/>
              </a:solidFill>
              <a:latin typeface="Calibri" panose="020F0502020204030204" pitchFamily="34" charset="0"/>
              <a:cs typeface="Arial" panose="020B0604020202020204" pitchFamily="34" charset="0"/>
            </a:endParaRPr>
          </a:p>
        </p:txBody>
      </p:sp>
      <p:sp>
        <p:nvSpPr>
          <p:cNvPr id="10245" name="Rectangle 7">
            <a:extLst>
              <a:ext uri="{FF2B5EF4-FFF2-40B4-BE49-F238E27FC236}">
                <a16:creationId xmlns:a16="http://schemas.microsoft.com/office/drawing/2014/main" id="{40724091-B854-4959-A8B4-3C60C7E423A0}"/>
              </a:ext>
            </a:extLst>
          </p:cNvPr>
          <p:cNvSpPr>
            <a:spLocks noChangeArrowheads="1"/>
          </p:cNvSpPr>
          <p:nvPr userDrawn="1"/>
        </p:nvSpPr>
        <p:spPr bwMode="auto">
          <a:xfrm rot="16200000">
            <a:off x="-3238500" y="3314700"/>
            <a:ext cx="6858000" cy="228600"/>
          </a:xfrm>
          <a:prstGeom prst="rect">
            <a:avLst/>
          </a:prstGeom>
          <a:solidFill>
            <a:schemeClr val="tx2">
              <a:lumMod val="60000"/>
              <a:lumOff val="40000"/>
            </a:schemeClr>
          </a:solidFill>
          <a:ln w="28575" algn="ctr">
            <a:solidFill>
              <a:srgbClr val="445583"/>
            </a:solidFill>
            <a:miter lim="800000"/>
            <a:headEnd/>
            <a:tailEnd/>
          </a:ln>
        </p:spPr>
        <p:txBody>
          <a:bodyPr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defRPr/>
            </a:pPr>
            <a:endParaRPr lang="en-US" dirty="0">
              <a:solidFill>
                <a:srgbClr val="FFFFFF"/>
              </a:solidFill>
              <a:latin typeface="Palatino Linotype" panose="02040502050505030304" pitchFamily="18" charset="0"/>
              <a:cs typeface="Arial" panose="020B0604020202020204" pitchFamily="34" charset="0"/>
            </a:endParaRPr>
          </a:p>
        </p:txBody>
      </p:sp>
      <p:sp>
        <p:nvSpPr>
          <p:cNvPr id="2" name="Slide Number Placeholder 1">
            <a:extLst>
              <a:ext uri="{FF2B5EF4-FFF2-40B4-BE49-F238E27FC236}">
                <a16:creationId xmlns:a16="http://schemas.microsoft.com/office/drawing/2014/main" id="{32866214-B985-47BA-B72B-7F806EDF9DDE}"/>
              </a:ext>
            </a:extLst>
          </p:cNvPr>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898989"/>
                </a:solidFill>
              </a:defRPr>
            </a:lvl1pPr>
          </a:lstStyle>
          <a:p>
            <a:pPr>
              <a:defRPr/>
            </a:pPr>
            <a:fld id="{44B9CA07-C9D4-44D6-98C2-B31E71F9D6EC}" type="slidenum">
              <a:rPr lang="en-US" altLang="en-US"/>
              <a:pPr>
                <a:defRPr/>
              </a:pPr>
              <a:t>‹#›</a:t>
            </a:fld>
            <a:endParaRPr lang="en-US" altLang="en-US" dirty="0"/>
          </a:p>
        </p:txBody>
      </p:sp>
    </p:spTree>
    <p:extLst>
      <p:ext uri="{BB962C8B-B14F-4D97-AF65-F5344CB8AC3E}">
        <p14:creationId xmlns:p14="http://schemas.microsoft.com/office/powerpoint/2010/main" val="1616059480"/>
      </p:ext>
    </p:extLst>
  </p:cSld>
  <p:clrMap bg1="lt1" tx1="dk1" bg2="lt2" tx2="dk2" accent1="accent1" accent2="accent2" accent3="accent3" accent4="accent4" accent5="accent5" accent6="accent6" hlink="hlink" folHlink="folHlink"/>
  <p:sldLayoutIdLst>
    <p:sldLayoutId id="2147485157" r:id="rId1"/>
    <p:sldLayoutId id="2147485209" r:id="rId2"/>
    <p:sldLayoutId id="2147485158" r:id="rId3"/>
    <p:sldLayoutId id="2147485159" r:id="rId4"/>
    <p:sldLayoutId id="2147485160" r:id="rId5"/>
    <p:sldLayoutId id="2147485161" r:id="rId6"/>
    <p:sldLayoutId id="2147485162" r:id="rId7"/>
    <p:sldLayoutId id="2147485163" r:id="rId8"/>
    <p:sldLayoutId id="2147485164" r:id="rId9"/>
    <p:sldLayoutId id="2147485165" r:id="rId10"/>
    <p:sldLayoutId id="2147485166" r:id="rId11"/>
    <p:sldLayoutId id="2147485167" r:id="rId12"/>
    <p:sldLayoutId id="2147485168" r:id="rId13"/>
    <p:sldLayoutId id="2147485169" r:id="rId14"/>
    <p:sldLayoutId id="2147485170" r:id="rId15"/>
    <p:sldLayoutId id="2147485172" r:id="rId16"/>
    <p:sldLayoutId id="2147485174" r:id="rId17"/>
    <p:sldLayoutId id="2147485175" r:id="rId18"/>
    <p:sldLayoutId id="2147485176" r:id="rId19"/>
    <p:sldLayoutId id="2147485179" r:id="rId20"/>
    <p:sldLayoutId id="2147485180" r:id="rId21"/>
    <p:sldLayoutId id="2147485181" r:id="rId22"/>
    <p:sldLayoutId id="2147485182" r:id="rId23"/>
    <p:sldLayoutId id="2147485183" r:id="rId24"/>
    <p:sldLayoutId id="2147485184" r:id="rId25"/>
    <p:sldLayoutId id="2147485185" r:id="rId26"/>
    <p:sldLayoutId id="2147485188" r:id="rId27"/>
    <p:sldLayoutId id="2147485189" r:id="rId28"/>
    <p:sldLayoutId id="2147485191" r:id="rId29"/>
    <p:sldLayoutId id="2147485194" r:id="rId30"/>
    <p:sldLayoutId id="2147485195" r:id="rId31"/>
    <p:sldLayoutId id="2147485196" r:id="rId32"/>
    <p:sldLayoutId id="2147485197" r:id="rId33"/>
    <p:sldLayoutId id="2147485199" r:id="rId34"/>
    <p:sldLayoutId id="2147485201" r:id="rId35"/>
    <p:sldLayoutId id="2147485202" r:id="rId36"/>
    <p:sldLayoutId id="2147485203" r:id="rId37"/>
    <p:sldLayoutId id="2147485204" r:id="rId38"/>
    <p:sldLayoutId id="2147485206" r:id="rId39"/>
    <p:sldLayoutId id="2147485207" r:id="rId40"/>
  </p:sldLayoutIdLst>
  <p:hf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107" charset="0"/>
        </a:defRPr>
      </a:lvl2pPr>
      <a:lvl3pPr algn="ctr" rtl="0" eaLnBrk="0" fontAlgn="base" hangingPunct="0">
        <a:spcBef>
          <a:spcPct val="0"/>
        </a:spcBef>
        <a:spcAft>
          <a:spcPct val="0"/>
        </a:spcAft>
        <a:defRPr sz="4400">
          <a:solidFill>
            <a:schemeClr val="tx1"/>
          </a:solidFill>
          <a:latin typeface="Calibri" pitchFamily="-107" charset="0"/>
        </a:defRPr>
      </a:lvl3pPr>
      <a:lvl4pPr algn="ctr" rtl="0" eaLnBrk="0" fontAlgn="base" hangingPunct="0">
        <a:spcBef>
          <a:spcPct val="0"/>
        </a:spcBef>
        <a:spcAft>
          <a:spcPct val="0"/>
        </a:spcAft>
        <a:defRPr sz="4400">
          <a:solidFill>
            <a:schemeClr val="tx1"/>
          </a:solidFill>
          <a:latin typeface="Calibri" pitchFamily="-107" charset="0"/>
        </a:defRPr>
      </a:lvl4pPr>
      <a:lvl5pPr algn="ctr" rtl="0" eaLnBrk="0" fontAlgn="base" hangingPunct="0">
        <a:spcBef>
          <a:spcPct val="0"/>
        </a:spcBef>
        <a:spcAft>
          <a:spcPct val="0"/>
        </a:spcAft>
        <a:defRPr sz="4400">
          <a:solidFill>
            <a:schemeClr val="tx1"/>
          </a:solidFill>
          <a:latin typeface="Calibri" pitchFamily="-107" charset="0"/>
        </a:defRPr>
      </a:lvl5pPr>
      <a:lvl6pPr marL="457200" algn="ctr" rtl="0" eaLnBrk="1" fontAlgn="base" hangingPunct="1">
        <a:spcBef>
          <a:spcPct val="0"/>
        </a:spcBef>
        <a:spcAft>
          <a:spcPct val="0"/>
        </a:spcAft>
        <a:defRPr sz="4400">
          <a:solidFill>
            <a:schemeClr val="tx1"/>
          </a:solidFill>
          <a:latin typeface="Calibri" pitchFamily="-107" charset="0"/>
        </a:defRPr>
      </a:lvl6pPr>
      <a:lvl7pPr marL="914400" algn="ctr" rtl="0" eaLnBrk="1" fontAlgn="base" hangingPunct="1">
        <a:spcBef>
          <a:spcPct val="0"/>
        </a:spcBef>
        <a:spcAft>
          <a:spcPct val="0"/>
        </a:spcAft>
        <a:defRPr sz="4400">
          <a:solidFill>
            <a:schemeClr val="tx1"/>
          </a:solidFill>
          <a:latin typeface="Calibri" pitchFamily="-107" charset="0"/>
        </a:defRPr>
      </a:lvl7pPr>
      <a:lvl8pPr marL="1371600" algn="ctr" rtl="0" eaLnBrk="1" fontAlgn="base" hangingPunct="1">
        <a:spcBef>
          <a:spcPct val="0"/>
        </a:spcBef>
        <a:spcAft>
          <a:spcPct val="0"/>
        </a:spcAft>
        <a:defRPr sz="4400">
          <a:solidFill>
            <a:schemeClr val="tx1"/>
          </a:solidFill>
          <a:latin typeface="Calibri" pitchFamily="-107" charset="0"/>
        </a:defRPr>
      </a:lvl8pPr>
      <a:lvl9pPr marL="1828800" algn="ctr" rtl="0" eaLnBrk="1" fontAlgn="base" hangingPunct="1">
        <a:spcBef>
          <a:spcPct val="0"/>
        </a:spcBef>
        <a:spcAft>
          <a:spcPct val="0"/>
        </a:spcAft>
        <a:defRPr sz="4400">
          <a:solidFill>
            <a:schemeClr val="tx1"/>
          </a:solidFill>
          <a:latin typeface="Calibri" pitchFamily="-107"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40.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7" Type="http://schemas.openxmlformats.org/officeDocument/2006/relationships/image" Target="../media/image4.wmf"/><Relationship Id="rId2" Type="http://schemas.openxmlformats.org/officeDocument/2006/relationships/slideLayout" Target="../slideLayouts/slideLayout3.xml"/><Relationship Id="rId1" Type="http://schemas.openxmlformats.org/officeDocument/2006/relationships/vmlDrawing" Target="../drawings/vmlDrawing1.vml"/><Relationship Id="rId6" Type="http://schemas.openxmlformats.org/officeDocument/2006/relationships/oleObject" Target="../embeddings/oleObject2.bin"/><Relationship Id="rId5" Type="http://schemas.openxmlformats.org/officeDocument/2006/relationships/image" Target="../media/image3.wmf"/><Relationship Id="rId4" Type="http://schemas.openxmlformats.org/officeDocument/2006/relationships/oleObject" Target="../embeddings/oleObject1.bin"/></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7" Type="http://schemas.openxmlformats.org/officeDocument/2006/relationships/image" Target="../media/image6.wmf"/><Relationship Id="rId2" Type="http://schemas.openxmlformats.org/officeDocument/2006/relationships/slideLayout" Target="../slideLayouts/slideLayout3.xml"/><Relationship Id="rId1" Type="http://schemas.openxmlformats.org/officeDocument/2006/relationships/vmlDrawing" Target="../drawings/vmlDrawing2.vml"/><Relationship Id="rId6" Type="http://schemas.openxmlformats.org/officeDocument/2006/relationships/oleObject" Target="../embeddings/oleObject4.bin"/><Relationship Id="rId5" Type="http://schemas.openxmlformats.org/officeDocument/2006/relationships/image" Target="../media/image5.wmf"/><Relationship Id="rId4" Type="http://schemas.openxmlformats.org/officeDocument/2006/relationships/oleObject" Target="../embeddings/oleObject3.bin"/></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7" Type="http://schemas.openxmlformats.org/officeDocument/2006/relationships/image" Target="../media/image8.wmf"/><Relationship Id="rId2" Type="http://schemas.openxmlformats.org/officeDocument/2006/relationships/slideLayout" Target="../slideLayouts/slideLayout3.xml"/><Relationship Id="rId1" Type="http://schemas.openxmlformats.org/officeDocument/2006/relationships/vmlDrawing" Target="../drawings/vmlDrawing3.vml"/><Relationship Id="rId6" Type="http://schemas.openxmlformats.org/officeDocument/2006/relationships/oleObject" Target="../embeddings/oleObject6.bin"/><Relationship Id="rId5" Type="http://schemas.openxmlformats.org/officeDocument/2006/relationships/image" Target="../media/image7.wmf"/><Relationship Id="rId4" Type="http://schemas.openxmlformats.org/officeDocument/2006/relationships/oleObject" Target="../embeddings/oleObject5.bin"/></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3.xml"/><Relationship Id="rId1" Type="http://schemas.openxmlformats.org/officeDocument/2006/relationships/vmlDrawing" Target="../drawings/vmlDrawing4.vml"/><Relationship Id="rId5" Type="http://schemas.openxmlformats.org/officeDocument/2006/relationships/image" Target="../media/image9.wmf"/><Relationship Id="rId4" Type="http://schemas.openxmlformats.org/officeDocument/2006/relationships/oleObject" Target="../embeddings/oleObject7.bin"/></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3.xml"/><Relationship Id="rId1" Type="http://schemas.openxmlformats.org/officeDocument/2006/relationships/vmlDrawing" Target="../drawings/vmlDrawing5.vml"/><Relationship Id="rId5" Type="http://schemas.openxmlformats.org/officeDocument/2006/relationships/image" Target="../media/image10.wmf"/><Relationship Id="rId4" Type="http://schemas.openxmlformats.org/officeDocument/2006/relationships/oleObject" Target="../embeddings/oleObject8.bin"/></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3.xml"/><Relationship Id="rId1" Type="http://schemas.openxmlformats.org/officeDocument/2006/relationships/vmlDrawing" Target="../drawings/vmlDrawing6.vml"/><Relationship Id="rId5" Type="http://schemas.openxmlformats.org/officeDocument/2006/relationships/image" Target="../media/image11.wmf"/><Relationship Id="rId4" Type="http://schemas.openxmlformats.org/officeDocument/2006/relationships/oleObject" Target="../embeddings/oleObject9.bin"/></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3.xml"/><Relationship Id="rId1" Type="http://schemas.openxmlformats.org/officeDocument/2006/relationships/vmlDrawing" Target="../drawings/vmlDrawing7.vml"/><Relationship Id="rId5" Type="http://schemas.openxmlformats.org/officeDocument/2006/relationships/image" Target="../media/image12.wmf"/><Relationship Id="rId4" Type="http://schemas.openxmlformats.org/officeDocument/2006/relationships/oleObject" Target="../embeddings/oleObject10.bin"/></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7" Type="http://schemas.openxmlformats.org/officeDocument/2006/relationships/image" Target="../media/image14.wmf"/><Relationship Id="rId2" Type="http://schemas.openxmlformats.org/officeDocument/2006/relationships/slideLayout" Target="../slideLayouts/slideLayout3.xml"/><Relationship Id="rId1" Type="http://schemas.openxmlformats.org/officeDocument/2006/relationships/vmlDrawing" Target="../drawings/vmlDrawing8.vml"/><Relationship Id="rId6" Type="http://schemas.openxmlformats.org/officeDocument/2006/relationships/oleObject" Target="../embeddings/oleObject12.bin"/><Relationship Id="rId5" Type="http://schemas.openxmlformats.org/officeDocument/2006/relationships/image" Target="../media/image13.wmf"/><Relationship Id="rId4" Type="http://schemas.openxmlformats.org/officeDocument/2006/relationships/oleObject" Target="../embeddings/oleObject11.bin"/></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7" Type="http://schemas.openxmlformats.org/officeDocument/2006/relationships/image" Target="../media/image16.wmf"/><Relationship Id="rId2" Type="http://schemas.openxmlformats.org/officeDocument/2006/relationships/slideLayout" Target="../slideLayouts/slideLayout3.xml"/><Relationship Id="rId1" Type="http://schemas.openxmlformats.org/officeDocument/2006/relationships/vmlDrawing" Target="../drawings/vmlDrawing9.vml"/><Relationship Id="rId6" Type="http://schemas.openxmlformats.org/officeDocument/2006/relationships/oleObject" Target="../embeddings/oleObject14.bin"/><Relationship Id="rId5" Type="http://schemas.openxmlformats.org/officeDocument/2006/relationships/image" Target="../media/image15.wmf"/><Relationship Id="rId4" Type="http://schemas.openxmlformats.org/officeDocument/2006/relationships/oleObject" Target="../embeddings/oleObject13.bin"/></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7" Type="http://schemas.openxmlformats.org/officeDocument/2006/relationships/image" Target="../media/image18.wmf"/><Relationship Id="rId2" Type="http://schemas.openxmlformats.org/officeDocument/2006/relationships/slideLayout" Target="../slideLayouts/slideLayout3.xml"/><Relationship Id="rId1" Type="http://schemas.openxmlformats.org/officeDocument/2006/relationships/vmlDrawing" Target="../drawings/vmlDrawing10.vml"/><Relationship Id="rId6" Type="http://schemas.openxmlformats.org/officeDocument/2006/relationships/oleObject" Target="../embeddings/oleObject16.bin"/><Relationship Id="rId5" Type="http://schemas.openxmlformats.org/officeDocument/2006/relationships/image" Target="../media/image17.wmf"/><Relationship Id="rId4" Type="http://schemas.openxmlformats.org/officeDocument/2006/relationships/oleObject" Target="../embeddings/oleObject15.bin"/></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7" Type="http://schemas.openxmlformats.org/officeDocument/2006/relationships/image" Target="../media/image20.wmf"/><Relationship Id="rId2" Type="http://schemas.openxmlformats.org/officeDocument/2006/relationships/slideLayout" Target="../slideLayouts/slideLayout3.xml"/><Relationship Id="rId1" Type="http://schemas.openxmlformats.org/officeDocument/2006/relationships/vmlDrawing" Target="../drawings/vmlDrawing11.vml"/><Relationship Id="rId6" Type="http://schemas.openxmlformats.org/officeDocument/2006/relationships/oleObject" Target="../embeddings/oleObject18.bin"/><Relationship Id="rId5" Type="http://schemas.openxmlformats.org/officeDocument/2006/relationships/image" Target="../media/image19.wmf"/><Relationship Id="rId4" Type="http://schemas.openxmlformats.org/officeDocument/2006/relationships/oleObject" Target="../embeddings/oleObject17.bin"/></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3.xml"/><Relationship Id="rId1" Type="http://schemas.openxmlformats.org/officeDocument/2006/relationships/vmlDrawing" Target="../drawings/vmlDrawing12.vml"/><Relationship Id="rId5" Type="http://schemas.openxmlformats.org/officeDocument/2006/relationships/image" Target="../media/image21.wmf"/><Relationship Id="rId4" Type="http://schemas.openxmlformats.org/officeDocument/2006/relationships/oleObject" Target="../embeddings/oleObject19.bin"/></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3.xml"/><Relationship Id="rId1" Type="http://schemas.openxmlformats.org/officeDocument/2006/relationships/vmlDrawing" Target="../drawings/vmlDrawing13.vml"/><Relationship Id="rId5" Type="http://schemas.openxmlformats.org/officeDocument/2006/relationships/image" Target="../media/image22.wmf"/><Relationship Id="rId4" Type="http://schemas.openxmlformats.org/officeDocument/2006/relationships/oleObject" Target="../embeddings/oleObject20.bin"/></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7" Type="http://schemas.openxmlformats.org/officeDocument/2006/relationships/image" Target="../media/image24.wmf"/><Relationship Id="rId2" Type="http://schemas.openxmlformats.org/officeDocument/2006/relationships/slideLayout" Target="../slideLayouts/slideLayout3.xml"/><Relationship Id="rId1" Type="http://schemas.openxmlformats.org/officeDocument/2006/relationships/vmlDrawing" Target="../drawings/vmlDrawing14.vml"/><Relationship Id="rId6" Type="http://schemas.openxmlformats.org/officeDocument/2006/relationships/oleObject" Target="../embeddings/oleObject22.bin"/><Relationship Id="rId5" Type="http://schemas.openxmlformats.org/officeDocument/2006/relationships/image" Target="../media/image23.wmf"/><Relationship Id="rId4" Type="http://schemas.openxmlformats.org/officeDocument/2006/relationships/oleObject" Target="../embeddings/oleObject21.bin"/></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7" Type="http://schemas.openxmlformats.org/officeDocument/2006/relationships/image" Target="../media/image26.wmf"/><Relationship Id="rId2" Type="http://schemas.openxmlformats.org/officeDocument/2006/relationships/slideLayout" Target="../slideLayouts/slideLayout3.xml"/><Relationship Id="rId1" Type="http://schemas.openxmlformats.org/officeDocument/2006/relationships/vmlDrawing" Target="../drawings/vmlDrawing15.vml"/><Relationship Id="rId6" Type="http://schemas.openxmlformats.org/officeDocument/2006/relationships/oleObject" Target="../embeddings/oleObject24.bin"/><Relationship Id="rId5" Type="http://schemas.openxmlformats.org/officeDocument/2006/relationships/image" Target="../media/image25.wmf"/><Relationship Id="rId4" Type="http://schemas.openxmlformats.org/officeDocument/2006/relationships/oleObject" Target="../embeddings/oleObject23.bin"/></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30.xml"/><Relationship Id="rId7" Type="http://schemas.openxmlformats.org/officeDocument/2006/relationships/image" Target="../media/image28.wmf"/><Relationship Id="rId2" Type="http://schemas.openxmlformats.org/officeDocument/2006/relationships/slideLayout" Target="../slideLayouts/slideLayout3.xml"/><Relationship Id="rId1" Type="http://schemas.openxmlformats.org/officeDocument/2006/relationships/vmlDrawing" Target="../drawings/vmlDrawing16.vml"/><Relationship Id="rId6" Type="http://schemas.openxmlformats.org/officeDocument/2006/relationships/oleObject" Target="../embeddings/oleObject26.bin"/><Relationship Id="rId5" Type="http://schemas.openxmlformats.org/officeDocument/2006/relationships/image" Target="../media/image27.wmf"/><Relationship Id="rId4" Type="http://schemas.openxmlformats.org/officeDocument/2006/relationships/oleObject" Target="../embeddings/oleObject25.bin"/></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1.xml"/><Relationship Id="rId7" Type="http://schemas.openxmlformats.org/officeDocument/2006/relationships/image" Target="../media/image30.wmf"/><Relationship Id="rId2" Type="http://schemas.openxmlformats.org/officeDocument/2006/relationships/slideLayout" Target="../slideLayouts/slideLayout3.xml"/><Relationship Id="rId1" Type="http://schemas.openxmlformats.org/officeDocument/2006/relationships/vmlDrawing" Target="../drawings/vmlDrawing17.vml"/><Relationship Id="rId6" Type="http://schemas.openxmlformats.org/officeDocument/2006/relationships/oleObject" Target="../embeddings/oleObject28.bin"/><Relationship Id="rId5" Type="http://schemas.openxmlformats.org/officeDocument/2006/relationships/image" Target="../media/image29.wmf"/><Relationship Id="rId4" Type="http://schemas.openxmlformats.org/officeDocument/2006/relationships/oleObject" Target="../embeddings/oleObject27.bin"/></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33.xml"/><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hidden="1"/>
          <p:cNvSpPr>
            <a:spLocks noGrp="1"/>
          </p:cNvSpPr>
          <p:nvPr>
            <p:ph type="title" idx="4294967295"/>
          </p:nvPr>
        </p:nvSpPr>
        <p:spPr/>
        <p:txBody>
          <a:bodyPr/>
          <a:lstStyle/>
          <a:p>
            <a:r>
              <a:rPr lang="en-IN" dirty="0"/>
              <a:t> </a:t>
            </a:r>
          </a:p>
        </p:txBody>
      </p:sp>
      <p:pic>
        <p:nvPicPr>
          <p:cNvPr id="6" name="Picture 5" descr="Book cover image.">
            <a:extLst>
              <a:ext uri="{FF2B5EF4-FFF2-40B4-BE49-F238E27FC236}">
                <a16:creationId xmlns:a16="http://schemas.microsoft.com/office/drawing/2014/main" id="{D1B6A90D-CFAB-4F98-A90C-2A60F21D4BB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286000" y="285750"/>
            <a:ext cx="4958390" cy="6414408"/>
          </a:xfrm>
          <a:prstGeom prst="rect">
            <a:avLst/>
          </a:prstGeom>
        </p:spPr>
      </p:pic>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Title 15">
            <a:extLst>
              <a:ext uri="{FF2B5EF4-FFF2-40B4-BE49-F238E27FC236}">
                <a16:creationId xmlns:a16="http://schemas.microsoft.com/office/drawing/2014/main" id="{310556C8-7747-4D95-A985-42CA8CB3E0FE}"/>
              </a:ext>
            </a:extLst>
          </p:cNvPr>
          <p:cNvSpPr>
            <a:spLocks noGrp="1"/>
          </p:cNvSpPr>
          <p:nvPr>
            <p:ph type="title"/>
          </p:nvPr>
        </p:nvSpPr>
        <p:spPr/>
        <p:txBody>
          <a:bodyPr/>
          <a:lstStyle/>
          <a:p>
            <a:r>
              <a:rPr lang="en-US" altLang="en-US" dirty="0">
                <a:ea typeface="ＭＳ Ｐゴシック" panose="020B0600070205080204" pitchFamily="34" charset="-128"/>
              </a:rPr>
              <a:t>Accounts Receivable Turnover</a:t>
            </a:r>
            <a:endParaRPr lang="en-US" altLang="en-US" dirty="0"/>
          </a:p>
        </p:txBody>
      </p:sp>
      <p:graphicFrame>
        <p:nvGraphicFramePr>
          <p:cNvPr id="3" name="Object 2"/>
          <p:cNvGraphicFramePr>
            <a:graphicFrameLocks noChangeAspect="1"/>
          </p:cNvGraphicFramePr>
          <p:nvPr>
            <p:extLst>
              <p:ext uri="{D42A27DB-BD31-4B8C-83A1-F6EECF244321}">
                <p14:modId xmlns:p14="http://schemas.microsoft.com/office/powerpoint/2010/main" val="4174066755"/>
              </p:ext>
            </p:extLst>
          </p:nvPr>
        </p:nvGraphicFramePr>
        <p:xfrm>
          <a:off x="419100" y="1524000"/>
          <a:ext cx="8358188" cy="898525"/>
        </p:xfrm>
        <a:graphic>
          <a:graphicData uri="http://schemas.openxmlformats.org/presentationml/2006/ole">
            <mc:AlternateContent xmlns:mc="http://schemas.openxmlformats.org/markup-compatibility/2006">
              <mc:Choice xmlns:v="urn:schemas-microsoft-com:vml" Requires="v">
                <p:oleObj spid="_x0000_s91404" name="Equation" r:id="rId4" imgW="3898800" imgH="419040" progId="Equation.DSMT4">
                  <p:embed/>
                </p:oleObj>
              </mc:Choice>
              <mc:Fallback>
                <p:oleObj name="Equation" r:id="rId4" imgW="3898800" imgH="419040" progId="Equation.DSMT4">
                  <p:embed/>
                  <p:pic>
                    <p:nvPicPr>
                      <p:cNvPr id="0" name=""/>
                      <p:cNvPicPr/>
                      <p:nvPr/>
                    </p:nvPicPr>
                    <p:blipFill>
                      <a:blip r:embed="rId5"/>
                      <a:stretch>
                        <a:fillRect/>
                      </a:stretch>
                    </p:blipFill>
                    <p:spPr>
                      <a:xfrm>
                        <a:off x="419100" y="1524000"/>
                        <a:ext cx="8358188" cy="898525"/>
                      </a:xfrm>
                      <a:prstGeom prst="rect">
                        <a:avLst/>
                      </a:prstGeom>
                    </p:spPr>
                  </p:pic>
                </p:oleObj>
              </mc:Fallback>
            </mc:AlternateContent>
          </a:graphicData>
        </a:graphic>
      </p:graphicFrame>
      <p:graphicFrame>
        <p:nvGraphicFramePr>
          <p:cNvPr id="2" name="Table 1"/>
          <p:cNvGraphicFramePr>
            <a:graphicFrameLocks noGrp="1"/>
          </p:cNvGraphicFramePr>
          <p:nvPr>
            <p:extLst>
              <p:ext uri="{D42A27DB-BD31-4B8C-83A1-F6EECF244321}">
                <p14:modId xmlns:p14="http://schemas.microsoft.com/office/powerpoint/2010/main" val="2039070624"/>
              </p:ext>
            </p:extLst>
          </p:nvPr>
        </p:nvGraphicFramePr>
        <p:xfrm>
          <a:off x="749693" y="2562511"/>
          <a:ext cx="7696199" cy="1463040"/>
        </p:xfrm>
        <a:graphic>
          <a:graphicData uri="http://schemas.openxmlformats.org/drawingml/2006/table">
            <a:tbl>
              <a:tblPr firstRow="1" bandRow="1">
                <a:tableStyleId>{2D5ABB26-0587-4C30-8999-92F81FD0307C}</a:tableStyleId>
              </a:tblPr>
              <a:tblGrid>
                <a:gridCol w="6349364">
                  <a:extLst>
                    <a:ext uri="{9D8B030D-6E8A-4147-A177-3AD203B41FA5}">
                      <a16:colId xmlns:a16="http://schemas.microsoft.com/office/drawing/2014/main" val="133941947"/>
                    </a:ext>
                  </a:extLst>
                </a:gridCol>
                <a:gridCol w="1346835">
                  <a:extLst>
                    <a:ext uri="{9D8B030D-6E8A-4147-A177-3AD203B41FA5}">
                      <a16:colId xmlns:a16="http://schemas.microsoft.com/office/drawing/2014/main" val="3927944520"/>
                    </a:ext>
                  </a:extLst>
                </a:gridCol>
              </a:tblGrid>
              <a:tr h="197572">
                <a:tc>
                  <a:txBody>
                    <a:bodyPr/>
                    <a:lstStyle/>
                    <a:p>
                      <a:r>
                        <a:rPr lang="en-IN" b="1" dirty="0" smtClean="0"/>
                        <a:t>Accounts receivable turnover for 2017 ($ millions):</a:t>
                      </a:r>
                      <a:endParaRPr lang="en-IN" b="1" dirty="0"/>
                    </a:p>
                  </a:txBody>
                  <a:tcPr/>
                </a:tc>
                <a:tc>
                  <a:txBody>
                    <a:bodyPr/>
                    <a:lstStyle/>
                    <a:p>
                      <a:pPr algn="r"/>
                      <a:r>
                        <a:rPr lang="en-IN" dirty="0" smtClean="0">
                          <a:solidFill>
                            <a:schemeClr val="bg1"/>
                          </a:solidFill>
                        </a:rPr>
                        <a:t>Blank</a:t>
                      </a:r>
                      <a:endParaRPr lang="en-IN" b="0" dirty="0">
                        <a:solidFill>
                          <a:schemeClr val="bg1"/>
                        </a:solidFill>
                      </a:endParaRPr>
                    </a:p>
                  </a:txBody>
                  <a:tcPr marR="198000"/>
                </a:tc>
                <a:extLst>
                  <a:ext uri="{0D108BD9-81ED-4DB2-BD59-A6C34878D82A}">
                    <a16:rowId xmlns:a16="http://schemas.microsoft.com/office/drawing/2014/main" val="3245248376"/>
                  </a:ext>
                </a:extLst>
              </a:tr>
              <a:tr h="197572">
                <a:tc>
                  <a:txBody>
                    <a:bodyPr/>
                    <a:lstStyle/>
                    <a:p>
                      <a:r>
                        <a:rPr lang="en-IN" dirty="0" smtClean="0"/>
                        <a:t>Sales for 2017</a:t>
                      </a:r>
                      <a:endParaRPr lang="en-IN" dirty="0"/>
                    </a:p>
                  </a:txBody>
                  <a:tcPr marL="270000"/>
                </a:tc>
                <a:tc>
                  <a:txBody>
                    <a:bodyPr/>
                    <a:lstStyle/>
                    <a:p>
                      <a:pPr algn="r"/>
                      <a:r>
                        <a:rPr lang="en-IN" dirty="0" smtClean="0"/>
                        <a:t>$7,890</a:t>
                      </a:r>
                      <a:endParaRPr lang="en-IN" dirty="0"/>
                    </a:p>
                  </a:txBody>
                  <a:tcPr marR="198000"/>
                </a:tc>
                <a:extLst>
                  <a:ext uri="{0D108BD9-81ED-4DB2-BD59-A6C34878D82A}">
                    <a16:rowId xmlns:a16="http://schemas.microsoft.com/office/drawing/2014/main" val="2119846005"/>
                  </a:ext>
                </a:extLst>
              </a:tr>
              <a:tr h="197572">
                <a:tc>
                  <a:txBody>
                    <a:bodyPr/>
                    <a:lstStyle/>
                    <a:p>
                      <a:r>
                        <a:rPr lang="en-IN" dirty="0" smtClean="0"/>
                        <a:t>Accounts receivable (net) at 7/30/17</a:t>
                      </a:r>
                      <a:endParaRPr lang="en-IN" dirty="0"/>
                    </a:p>
                  </a:txBody>
                  <a:tcPr marL="270000"/>
                </a:tc>
                <a:tc>
                  <a:txBody>
                    <a:bodyPr/>
                    <a:lstStyle/>
                    <a:p>
                      <a:pPr algn="r"/>
                      <a:r>
                        <a:rPr lang="en-IN" dirty="0" smtClean="0"/>
                        <a:t>605</a:t>
                      </a:r>
                      <a:endParaRPr lang="en-IN" dirty="0"/>
                    </a:p>
                  </a:txBody>
                  <a:tcPr marR="198000"/>
                </a:tc>
                <a:extLst>
                  <a:ext uri="{0D108BD9-81ED-4DB2-BD59-A6C34878D82A}">
                    <a16:rowId xmlns:a16="http://schemas.microsoft.com/office/drawing/2014/main" val="835981467"/>
                  </a:ext>
                </a:extLst>
              </a:tr>
              <a:tr h="197572">
                <a:tc>
                  <a:txBody>
                    <a:bodyPr/>
                    <a:lstStyle/>
                    <a:p>
                      <a:r>
                        <a:rPr lang="en-IN" dirty="0" smtClean="0"/>
                        <a:t>Accounts receivable (net) at 7/31/16</a:t>
                      </a:r>
                      <a:endParaRPr lang="en-IN" dirty="0"/>
                    </a:p>
                  </a:txBody>
                  <a:tcPr marL="270000"/>
                </a:tc>
                <a:tc>
                  <a:txBody>
                    <a:bodyPr/>
                    <a:lstStyle/>
                    <a:p>
                      <a:pPr algn="r"/>
                      <a:r>
                        <a:rPr lang="en-IN" dirty="0" smtClean="0"/>
                        <a:t>626</a:t>
                      </a:r>
                      <a:endParaRPr lang="en-IN" dirty="0"/>
                    </a:p>
                  </a:txBody>
                  <a:tcPr marR="198000"/>
                </a:tc>
                <a:extLst>
                  <a:ext uri="{0D108BD9-81ED-4DB2-BD59-A6C34878D82A}">
                    <a16:rowId xmlns:a16="http://schemas.microsoft.com/office/drawing/2014/main" val="85661793"/>
                  </a:ext>
                </a:extLst>
              </a:tr>
            </a:tbl>
          </a:graphicData>
        </a:graphic>
      </p:graphicFrame>
      <p:graphicFrame>
        <p:nvGraphicFramePr>
          <p:cNvPr id="5" name="Object 4"/>
          <p:cNvGraphicFramePr>
            <a:graphicFrameLocks noChangeAspect="1"/>
          </p:cNvGraphicFramePr>
          <p:nvPr>
            <p:extLst>
              <p:ext uri="{D42A27DB-BD31-4B8C-83A1-F6EECF244321}">
                <p14:modId xmlns:p14="http://schemas.microsoft.com/office/powerpoint/2010/main" val="2685367897"/>
              </p:ext>
            </p:extLst>
          </p:nvPr>
        </p:nvGraphicFramePr>
        <p:xfrm>
          <a:off x="1422400" y="4184650"/>
          <a:ext cx="6300788" cy="1758950"/>
        </p:xfrm>
        <a:graphic>
          <a:graphicData uri="http://schemas.openxmlformats.org/presentationml/2006/ole">
            <mc:AlternateContent xmlns:mc="http://schemas.openxmlformats.org/markup-compatibility/2006">
              <mc:Choice xmlns:v="urn:schemas-microsoft-com:vml" Requires="v">
                <p:oleObj spid="_x0000_s91405" name="Equation" r:id="rId6" imgW="3911400" imgH="1091880" progId="Equation.DSMT4">
                  <p:embed/>
                </p:oleObj>
              </mc:Choice>
              <mc:Fallback>
                <p:oleObj name="Equation" r:id="rId6" imgW="3911400" imgH="1091880" progId="Equation.DSMT4">
                  <p:embed/>
                  <p:pic>
                    <p:nvPicPr>
                      <p:cNvPr id="0" name=""/>
                      <p:cNvPicPr/>
                      <p:nvPr/>
                    </p:nvPicPr>
                    <p:blipFill>
                      <a:blip r:embed="rId7"/>
                      <a:stretch>
                        <a:fillRect/>
                      </a:stretch>
                    </p:blipFill>
                    <p:spPr>
                      <a:xfrm>
                        <a:off x="1422400" y="4184650"/>
                        <a:ext cx="6300788" cy="1758950"/>
                      </a:xfrm>
                      <a:prstGeom prst="rect">
                        <a:avLst/>
                      </a:prstGeom>
                    </p:spPr>
                  </p:pic>
                </p:oleObj>
              </mc:Fallback>
            </mc:AlternateContent>
          </a:graphicData>
        </a:graphic>
      </p:graphicFrame>
      <p:sp>
        <p:nvSpPr>
          <p:cNvPr id="17" name="Content Placeholder 7"/>
          <p:cNvSpPr>
            <a:spLocks noGrp="1"/>
          </p:cNvSpPr>
          <p:nvPr>
            <p:ph idx="16"/>
          </p:nvPr>
        </p:nvSpPr>
        <p:spPr>
          <a:xfrm>
            <a:off x="457200" y="6096000"/>
            <a:ext cx="7315200" cy="381000"/>
          </a:xfrm>
        </p:spPr>
        <p:txBody>
          <a:bodyPr/>
          <a:lstStyle/>
          <a:p>
            <a:pPr marL="0" indent="0">
              <a:buNone/>
              <a:defRPr/>
            </a:pPr>
            <a:r>
              <a:rPr lang="en-US" altLang="en-US" sz="1100" b="1" dirty="0"/>
              <a:t>Learning Objective 11-3: Discuss the influence of alternative inventory cost flow assumptions and depreciation methods on turnover ratios.</a:t>
            </a:r>
          </a:p>
        </p:txBody>
      </p:sp>
    </p:spTree>
    <p:extLst>
      <p:ext uri="{BB962C8B-B14F-4D97-AF65-F5344CB8AC3E}">
        <p14:creationId xmlns:p14="http://schemas.microsoft.com/office/powerpoint/2010/main" val="1599620205"/>
      </p:ext>
    </p:extLst>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Title 15">
            <a:extLst>
              <a:ext uri="{FF2B5EF4-FFF2-40B4-BE49-F238E27FC236}">
                <a16:creationId xmlns:a16="http://schemas.microsoft.com/office/drawing/2014/main" id="{310556C8-7747-4D95-A985-42CA8CB3E0FE}"/>
              </a:ext>
            </a:extLst>
          </p:cNvPr>
          <p:cNvSpPr>
            <a:spLocks noGrp="1"/>
          </p:cNvSpPr>
          <p:nvPr>
            <p:ph type="title"/>
          </p:nvPr>
        </p:nvSpPr>
        <p:spPr/>
        <p:txBody>
          <a:bodyPr/>
          <a:lstStyle/>
          <a:p>
            <a:r>
              <a:rPr lang="en-US" altLang="en-US" dirty="0">
                <a:ea typeface="ＭＳ Ｐゴシック" panose="020B0600070205080204" pitchFamily="34" charset="-128"/>
              </a:rPr>
              <a:t>Inventory Turnover</a:t>
            </a:r>
            <a:endParaRPr lang="en-US" altLang="en-US" dirty="0"/>
          </a:p>
        </p:txBody>
      </p:sp>
      <p:graphicFrame>
        <p:nvGraphicFramePr>
          <p:cNvPr id="3" name="Object 2"/>
          <p:cNvGraphicFramePr>
            <a:graphicFrameLocks noChangeAspect="1"/>
          </p:cNvGraphicFramePr>
          <p:nvPr>
            <p:extLst>
              <p:ext uri="{D42A27DB-BD31-4B8C-83A1-F6EECF244321}">
                <p14:modId xmlns:p14="http://schemas.microsoft.com/office/powerpoint/2010/main" val="2695626503"/>
              </p:ext>
            </p:extLst>
          </p:nvPr>
        </p:nvGraphicFramePr>
        <p:xfrm>
          <a:off x="1713706" y="1521274"/>
          <a:ext cx="5716587" cy="898525"/>
        </p:xfrm>
        <a:graphic>
          <a:graphicData uri="http://schemas.openxmlformats.org/presentationml/2006/ole">
            <mc:AlternateContent xmlns:mc="http://schemas.openxmlformats.org/markup-compatibility/2006">
              <mc:Choice xmlns:v="urn:schemas-microsoft-com:vml" Requires="v">
                <p:oleObj spid="_x0000_s92420" name="Equation" r:id="rId4" imgW="2666880" imgH="419040" progId="Equation.DSMT4">
                  <p:embed/>
                </p:oleObj>
              </mc:Choice>
              <mc:Fallback>
                <p:oleObj name="Equation" r:id="rId4" imgW="2666880" imgH="419040" progId="Equation.DSMT4">
                  <p:embed/>
                  <p:pic>
                    <p:nvPicPr>
                      <p:cNvPr id="3" name="Object 2"/>
                      <p:cNvPicPr/>
                      <p:nvPr/>
                    </p:nvPicPr>
                    <p:blipFill>
                      <a:blip r:embed="rId5"/>
                      <a:stretch>
                        <a:fillRect/>
                      </a:stretch>
                    </p:blipFill>
                    <p:spPr>
                      <a:xfrm>
                        <a:off x="1713706" y="1521274"/>
                        <a:ext cx="5716587" cy="898525"/>
                      </a:xfrm>
                      <a:prstGeom prst="rect">
                        <a:avLst/>
                      </a:prstGeom>
                    </p:spPr>
                  </p:pic>
                </p:oleObj>
              </mc:Fallback>
            </mc:AlternateContent>
          </a:graphicData>
        </a:graphic>
      </p:graphicFrame>
      <p:graphicFrame>
        <p:nvGraphicFramePr>
          <p:cNvPr id="7" name="Table 6"/>
          <p:cNvGraphicFramePr>
            <a:graphicFrameLocks noGrp="1"/>
          </p:cNvGraphicFramePr>
          <p:nvPr>
            <p:extLst>
              <p:ext uri="{D42A27DB-BD31-4B8C-83A1-F6EECF244321}">
                <p14:modId xmlns:p14="http://schemas.microsoft.com/office/powerpoint/2010/main" val="1912043653"/>
              </p:ext>
            </p:extLst>
          </p:nvPr>
        </p:nvGraphicFramePr>
        <p:xfrm>
          <a:off x="749693" y="2562511"/>
          <a:ext cx="7696199" cy="1463040"/>
        </p:xfrm>
        <a:graphic>
          <a:graphicData uri="http://schemas.openxmlformats.org/drawingml/2006/table">
            <a:tbl>
              <a:tblPr firstRow="1" bandRow="1">
                <a:tableStyleId>{2D5ABB26-0587-4C30-8999-92F81FD0307C}</a:tableStyleId>
              </a:tblPr>
              <a:tblGrid>
                <a:gridCol w="6349364">
                  <a:extLst>
                    <a:ext uri="{9D8B030D-6E8A-4147-A177-3AD203B41FA5}">
                      <a16:colId xmlns:a16="http://schemas.microsoft.com/office/drawing/2014/main" val="133941947"/>
                    </a:ext>
                  </a:extLst>
                </a:gridCol>
                <a:gridCol w="1346835">
                  <a:extLst>
                    <a:ext uri="{9D8B030D-6E8A-4147-A177-3AD203B41FA5}">
                      <a16:colId xmlns:a16="http://schemas.microsoft.com/office/drawing/2014/main" val="3927944520"/>
                    </a:ext>
                  </a:extLst>
                </a:gridCol>
              </a:tblGrid>
              <a:tr h="254722">
                <a:tc>
                  <a:txBody>
                    <a:bodyPr/>
                    <a:lstStyle/>
                    <a:p>
                      <a:r>
                        <a:rPr lang="en-IN" b="1" dirty="0" smtClean="0"/>
                        <a:t>Inventory turnover for 2017 ($ millions):</a:t>
                      </a:r>
                      <a:endParaRPr lang="en-IN" b="1" dirty="0"/>
                    </a:p>
                  </a:txBody>
                  <a:tcPr/>
                </a:tc>
                <a:tc>
                  <a:txBody>
                    <a:bodyPr/>
                    <a:lstStyle/>
                    <a:p>
                      <a:pPr algn="r"/>
                      <a:r>
                        <a:rPr lang="en-IN" dirty="0" smtClean="0">
                          <a:solidFill>
                            <a:schemeClr val="bg1"/>
                          </a:solidFill>
                        </a:rPr>
                        <a:t>Blank</a:t>
                      </a:r>
                      <a:endParaRPr lang="en-IN" b="0" dirty="0">
                        <a:solidFill>
                          <a:schemeClr val="bg1"/>
                        </a:solidFill>
                      </a:endParaRPr>
                    </a:p>
                  </a:txBody>
                  <a:tcPr marR="198000"/>
                </a:tc>
                <a:extLst>
                  <a:ext uri="{0D108BD9-81ED-4DB2-BD59-A6C34878D82A}">
                    <a16:rowId xmlns:a16="http://schemas.microsoft.com/office/drawing/2014/main" val="3245248376"/>
                  </a:ext>
                </a:extLst>
              </a:tr>
              <a:tr h="254722">
                <a:tc>
                  <a:txBody>
                    <a:bodyPr/>
                    <a:lstStyle/>
                    <a:p>
                      <a:r>
                        <a:rPr lang="en-IN" dirty="0" smtClean="0"/>
                        <a:t>Cost of goods (products) sold for 2017</a:t>
                      </a:r>
                      <a:endParaRPr lang="en-IN" dirty="0"/>
                    </a:p>
                  </a:txBody>
                  <a:tcPr marL="270000"/>
                </a:tc>
                <a:tc>
                  <a:txBody>
                    <a:bodyPr/>
                    <a:lstStyle/>
                    <a:p>
                      <a:pPr algn="r"/>
                      <a:r>
                        <a:rPr lang="en-IN" dirty="0" smtClean="0"/>
                        <a:t>$4,831</a:t>
                      </a:r>
                      <a:endParaRPr lang="en-IN" dirty="0"/>
                    </a:p>
                  </a:txBody>
                  <a:tcPr marR="198000"/>
                </a:tc>
                <a:extLst>
                  <a:ext uri="{0D108BD9-81ED-4DB2-BD59-A6C34878D82A}">
                    <a16:rowId xmlns:a16="http://schemas.microsoft.com/office/drawing/2014/main" val="2119846005"/>
                  </a:ext>
                </a:extLst>
              </a:tr>
              <a:tr h="254722">
                <a:tc>
                  <a:txBody>
                    <a:bodyPr/>
                    <a:lstStyle/>
                    <a:p>
                      <a:r>
                        <a:rPr lang="en-IN" dirty="0" smtClean="0"/>
                        <a:t>Inventories</a:t>
                      </a:r>
                      <a:r>
                        <a:rPr lang="en-IN" baseline="0" dirty="0" smtClean="0"/>
                        <a:t> at</a:t>
                      </a:r>
                      <a:r>
                        <a:rPr lang="en-IN" dirty="0" smtClean="0"/>
                        <a:t> 7/30/17</a:t>
                      </a:r>
                      <a:endParaRPr lang="en-IN" dirty="0"/>
                    </a:p>
                  </a:txBody>
                  <a:tcPr marL="270000"/>
                </a:tc>
                <a:tc>
                  <a:txBody>
                    <a:bodyPr/>
                    <a:lstStyle/>
                    <a:p>
                      <a:pPr algn="r"/>
                      <a:r>
                        <a:rPr lang="en-IN" dirty="0" smtClean="0"/>
                        <a:t>902</a:t>
                      </a:r>
                      <a:endParaRPr lang="en-IN" dirty="0"/>
                    </a:p>
                  </a:txBody>
                  <a:tcPr marR="198000"/>
                </a:tc>
                <a:extLst>
                  <a:ext uri="{0D108BD9-81ED-4DB2-BD59-A6C34878D82A}">
                    <a16:rowId xmlns:a16="http://schemas.microsoft.com/office/drawing/2014/main" val="835981467"/>
                  </a:ext>
                </a:extLst>
              </a:tr>
              <a:tr h="254722">
                <a:tc>
                  <a:txBody>
                    <a:bodyPr/>
                    <a:lstStyle/>
                    <a:p>
                      <a:r>
                        <a:rPr lang="en-IN" dirty="0" smtClean="0"/>
                        <a:t>Inventories</a:t>
                      </a:r>
                      <a:r>
                        <a:rPr lang="en-IN" baseline="0" dirty="0" smtClean="0"/>
                        <a:t> at</a:t>
                      </a:r>
                      <a:r>
                        <a:rPr lang="en-IN" dirty="0" smtClean="0"/>
                        <a:t> 7/31/16</a:t>
                      </a:r>
                      <a:endParaRPr lang="en-IN" dirty="0"/>
                    </a:p>
                  </a:txBody>
                  <a:tcPr marL="270000"/>
                </a:tc>
                <a:tc>
                  <a:txBody>
                    <a:bodyPr/>
                    <a:lstStyle/>
                    <a:p>
                      <a:pPr algn="r"/>
                      <a:r>
                        <a:rPr lang="en-IN" dirty="0" smtClean="0"/>
                        <a:t>940</a:t>
                      </a:r>
                      <a:endParaRPr lang="en-IN" dirty="0"/>
                    </a:p>
                  </a:txBody>
                  <a:tcPr marR="198000"/>
                </a:tc>
                <a:extLst>
                  <a:ext uri="{0D108BD9-81ED-4DB2-BD59-A6C34878D82A}">
                    <a16:rowId xmlns:a16="http://schemas.microsoft.com/office/drawing/2014/main" val="85661793"/>
                  </a:ext>
                </a:extLst>
              </a:tr>
            </a:tbl>
          </a:graphicData>
        </a:graphic>
      </p:graphicFrame>
      <p:graphicFrame>
        <p:nvGraphicFramePr>
          <p:cNvPr id="5" name="Object 4"/>
          <p:cNvGraphicFramePr>
            <a:graphicFrameLocks noChangeAspect="1"/>
          </p:cNvGraphicFramePr>
          <p:nvPr>
            <p:extLst>
              <p:ext uri="{D42A27DB-BD31-4B8C-83A1-F6EECF244321}">
                <p14:modId xmlns:p14="http://schemas.microsoft.com/office/powerpoint/2010/main" val="2343530294"/>
              </p:ext>
            </p:extLst>
          </p:nvPr>
        </p:nvGraphicFramePr>
        <p:xfrm>
          <a:off x="2449904" y="4192844"/>
          <a:ext cx="4295775" cy="1758950"/>
        </p:xfrm>
        <a:graphic>
          <a:graphicData uri="http://schemas.openxmlformats.org/presentationml/2006/ole">
            <mc:AlternateContent xmlns:mc="http://schemas.openxmlformats.org/markup-compatibility/2006">
              <mc:Choice xmlns:v="urn:schemas-microsoft-com:vml" Requires="v">
                <p:oleObj spid="_x0000_s92421" name="Equation" r:id="rId6" imgW="2666880" imgH="1091880" progId="Equation.DSMT4">
                  <p:embed/>
                </p:oleObj>
              </mc:Choice>
              <mc:Fallback>
                <p:oleObj name="Equation" r:id="rId6" imgW="2666880" imgH="1091880" progId="Equation.DSMT4">
                  <p:embed/>
                  <p:pic>
                    <p:nvPicPr>
                      <p:cNvPr id="5" name="Object 4"/>
                      <p:cNvPicPr/>
                      <p:nvPr/>
                    </p:nvPicPr>
                    <p:blipFill>
                      <a:blip r:embed="rId7"/>
                      <a:stretch>
                        <a:fillRect/>
                      </a:stretch>
                    </p:blipFill>
                    <p:spPr>
                      <a:xfrm>
                        <a:off x="2449904" y="4192844"/>
                        <a:ext cx="4295775" cy="1758950"/>
                      </a:xfrm>
                      <a:prstGeom prst="rect">
                        <a:avLst/>
                      </a:prstGeom>
                    </p:spPr>
                  </p:pic>
                </p:oleObj>
              </mc:Fallback>
            </mc:AlternateContent>
          </a:graphicData>
        </a:graphic>
      </p:graphicFrame>
      <p:sp>
        <p:nvSpPr>
          <p:cNvPr id="17" name="Content Placeholder 7"/>
          <p:cNvSpPr>
            <a:spLocks noGrp="1"/>
          </p:cNvSpPr>
          <p:nvPr>
            <p:ph idx="16"/>
          </p:nvPr>
        </p:nvSpPr>
        <p:spPr>
          <a:xfrm>
            <a:off x="457200" y="6096000"/>
            <a:ext cx="7315200" cy="381000"/>
          </a:xfrm>
        </p:spPr>
        <p:txBody>
          <a:bodyPr/>
          <a:lstStyle/>
          <a:p>
            <a:pPr marL="0" indent="0">
              <a:buNone/>
              <a:defRPr/>
            </a:pPr>
            <a:r>
              <a:rPr lang="en-US" altLang="en-US" sz="1100" b="1" dirty="0"/>
              <a:t>Learning Objective 11-3: Discuss the influence of alternative inventory cost flow assumptions and depreciation methods on turnover ratios.</a:t>
            </a:r>
          </a:p>
        </p:txBody>
      </p:sp>
    </p:spTree>
    <p:extLst>
      <p:ext uri="{BB962C8B-B14F-4D97-AF65-F5344CB8AC3E}">
        <p14:creationId xmlns:p14="http://schemas.microsoft.com/office/powerpoint/2010/main" val="1137640661"/>
      </p:ext>
    </p:extLst>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ea typeface="ＭＳ Ｐゴシック" panose="020B0600070205080204" pitchFamily="34" charset="-128"/>
              </a:rPr>
              <a:t>Plant and Equipment Turnover</a:t>
            </a:r>
            <a:endParaRPr lang="en-US" dirty="0"/>
          </a:p>
        </p:txBody>
      </p:sp>
      <p:graphicFrame>
        <p:nvGraphicFramePr>
          <p:cNvPr id="13" name="Object 12"/>
          <p:cNvGraphicFramePr>
            <a:graphicFrameLocks noChangeAspect="1"/>
          </p:cNvGraphicFramePr>
          <p:nvPr>
            <p:extLst>
              <p:ext uri="{D42A27DB-BD31-4B8C-83A1-F6EECF244321}">
                <p14:modId xmlns:p14="http://schemas.microsoft.com/office/powerpoint/2010/main" val="1685942385"/>
              </p:ext>
            </p:extLst>
          </p:nvPr>
        </p:nvGraphicFramePr>
        <p:xfrm>
          <a:off x="1625095" y="1612951"/>
          <a:ext cx="5893810" cy="723798"/>
        </p:xfrm>
        <a:graphic>
          <a:graphicData uri="http://schemas.openxmlformats.org/presentationml/2006/ole">
            <mc:AlternateContent xmlns:mc="http://schemas.openxmlformats.org/markup-compatibility/2006">
              <mc:Choice xmlns:v="urn:schemas-microsoft-com:vml" Requires="v">
                <p:oleObj spid="_x0000_s93436" name="Equation" r:id="rId4" imgW="3619440" imgH="444240" progId="Equation.DSMT4">
                  <p:embed/>
                </p:oleObj>
              </mc:Choice>
              <mc:Fallback>
                <p:oleObj name="Equation" r:id="rId4" imgW="3619440" imgH="444240" progId="Equation.DSMT4">
                  <p:embed/>
                  <p:pic>
                    <p:nvPicPr>
                      <p:cNvPr id="0" name=""/>
                      <p:cNvPicPr/>
                      <p:nvPr/>
                    </p:nvPicPr>
                    <p:blipFill>
                      <a:blip r:embed="rId5"/>
                      <a:stretch>
                        <a:fillRect/>
                      </a:stretch>
                    </p:blipFill>
                    <p:spPr>
                      <a:xfrm>
                        <a:off x="1625095" y="1612951"/>
                        <a:ext cx="5893810" cy="723798"/>
                      </a:xfrm>
                      <a:prstGeom prst="rect">
                        <a:avLst/>
                      </a:prstGeom>
                    </p:spPr>
                  </p:pic>
                </p:oleObj>
              </mc:Fallback>
            </mc:AlternateContent>
          </a:graphicData>
        </a:graphic>
      </p:graphicFrame>
      <p:graphicFrame>
        <p:nvGraphicFramePr>
          <p:cNvPr id="7" name="Table 6"/>
          <p:cNvGraphicFramePr>
            <a:graphicFrameLocks noGrp="1"/>
          </p:cNvGraphicFramePr>
          <p:nvPr>
            <p:extLst>
              <p:ext uri="{D42A27DB-BD31-4B8C-83A1-F6EECF244321}">
                <p14:modId xmlns:p14="http://schemas.microsoft.com/office/powerpoint/2010/main" val="3690172823"/>
              </p:ext>
            </p:extLst>
          </p:nvPr>
        </p:nvGraphicFramePr>
        <p:xfrm>
          <a:off x="749693" y="2487560"/>
          <a:ext cx="7696199" cy="1463040"/>
        </p:xfrm>
        <a:graphic>
          <a:graphicData uri="http://schemas.openxmlformats.org/drawingml/2006/table">
            <a:tbl>
              <a:tblPr firstRow="1" bandRow="1">
                <a:tableStyleId>{2D5ABB26-0587-4C30-8999-92F81FD0307C}</a:tableStyleId>
              </a:tblPr>
              <a:tblGrid>
                <a:gridCol w="6349364">
                  <a:extLst>
                    <a:ext uri="{9D8B030D-6E8A-4147-A177-3AD203B41FA5}">
                      <a16:colId xmlns:a16="http://schemas.microsoft.com/office/drawing/2014/main" val="133941947"/>
                    </a:ext>
                  </a:extLst>
                </a:gridCol>
                <a:gridCol w="1346835">
                  <a:extLst>
                    <a:ext uri="{9D8B030D-6E8A-4147-A177-3AD203B41FA5}">
                      <a16:colId xmlns:a16="http://schemas.microsoft.com/office/drawing/2014/main" val="3927944520"/>
                    </a:ext>
                  </a:extLst>
                </a:gridCol>
              </a:tblGrid>
              <a:tr h="214989">
                <a:tc>
                  <a:txBody>
                    <a:bodyPr/>
                    <a:lstStyle/>
                    <a:p>
                      <a:r>
                        <a:rPr lang="en-IN" b="1" dirty="0" smtClean="0"/>
                        <a:t>Plant and equipment turnover for 2017 ($ millions):</a:t>
                      </a:r>
                      <a:endParaRPr lang="en-IN" b="1" dirty="0"/>
                    </a:p>
                  </a:txBody>
                  <a:tcPr/>
                </a:tc>
                <a:tc>
                  <a:txBody>
                    <a:bodyPr/>
                    <a:lstStyle/>
                    <a:p>
                      <a:pPr algn="r"/>
                      <a:r>
                        <a:rPr lang="en-IN" dirty="0" smtClean="0">
                          <a:solidFill>
                            <a:schemeClr val="bg1"/>
                          </a:solidFill>
                        </a:rPr>
                        <a:t>Blank</a:t>
                      </a:r>
                      <a:endParaRPr lang="en-IN" b="0" dirty="0">
                        <a:solidFill>
                          <a:schemeClr val="bg1"/>
                        </a:solidFill>
                      </a:endParaRPr>
                    </a:p>
                  </a:txBody>
                  <a:tcPr marR="198000"/>
                </a:tc>
                <a:extLst>
                  <a:ext uri="{0D108BD9-81ED-4DB2-BD59-A6C34878D82A}">
                    <a16:rowId xmlns:a16="http://schemas.microsoft.com/office/drawing/2014/main" val="3245248376"/>
                  </a:ext>
                </a:extLst>
              </a:tr>
              <a:tr h="214989">
                <a:tc>
                  <a:txBody>
                    <a:bodyPr/>
                    <a:lstStyle/>
                    <a:p>
                      <a:r>
                        <a:rPr lang="en-IN" dirty="0" smtClean="0"/>
                        <a:t>Sales for 2017</a:t>
                      </a:r>
                      <a:endParaRPr lang="en-IN" dirty="0"/>
                    </a:p>
                  </a:txBody>
                  <a:tcPr marL="270000"/>
                </a:tc>
                <a:tc>
                  <a:txBody>
                    <a:bodyPr/>
                    <a:lstStyle/>
                    <a:p>
                      <a:pPr algn="r"/>
                      <a:r>
                        <a:rPr lang="en-IN" dirty="0" smtClean="0"/>
                        <a:t>$7,890</a:t>
                      </a:r>
                      <a:endParaRPr lang="en-IN" dirty="0"/>
                    </a:p>
                  </a:txBody>
                  <a:tcPr marR="198000"/>
                </a:tc>
                <a:extLst>
                  <a:ext uri="{0D108BD9-81ED-4DB2-BD59-A6C34878D82A}">
                    <a16:rowId xmlns:a16="http://schemas.microsoft.com/office/drawing/2014/main" val="2119846005"/>
                  </a:ext>
                </a:extLst>
              </a:tr>
              <a:tr h="214989">
                <a:tc>
                  <a:txBody>
                    <a:bodyPr/>
                    <a:lstStyle/>
                    <a:p>
                      <a:r>
                        <a:rPr lang="en-IN" dirty="0" smtClean="0"/>
                        <a:t>Plant and equipment</a:t>
                      </a:r>
                      <a:r>
                        <a:rPr lang="en-IN" baseline="0" dirty="0" smtClean="0"/>
                        <a:t> (net) at</a:t>
                      </a:r>
                      <a:r>
                        <a:rPr lang="en-IN" dirty="0" smtClean="0"/>
                        <a:t> 7/30/17</a:t>
                      </a:r>
                      <a:endParaRPr lang="en-IN" dirty="0"/>
                    </a:p>
                  </a:txBody>
                  <a:tcPr marL="270000"/>
                </a:tc>
                <a:tc>
                  <a:txBody>
                    <a:bodyPr/>
                    <a:lstStyle/>
                    <a:p>
                      <a:pPr algn="r"/>
                      <a:r>
                        <a:rPr lang="en-IN" dirty="0" smtClean="0"/>
                        <a:t>2,454</a:t>
                      </a:r>
                      <a:endParaRPr lang="en-IN" dirty="0"/>
                    </a:p>
                  </a:txBody>
                  <a:tcPr marR="198000"/>
                </a:tc>
                <a:extLst>
                  <a:ext uri="{0D108BD9-81ED-4DB2-BD59-A6C34878D82A}">
                    <a16:rowId xmlns:a16="http://schemas.microsoft.com/office/drawing/2014/main" val="835981467"/>
                  </a:ext>
                </a:extLst>
              </a:tr>
              <a:tr h="214989">
                <a:tc>
                  <a:txBody>
                    <a:bodyPr/>
                    <a:lstStyle/>
                    <a:p>
                      <a:r>
                        <a:rPr lang="en-IN" dirty="0" smtClean="0"/>
                        <a:t>Plant and equipment</a:t>
                      </a:r>
                      <a:r>
                        <a:rPr lang="en-IN" baseline="0" dirty="0" smtClean="0"/>
                        <a:t> (net) at</a:t>
                      </a:r>
                      <a:r>
                        <a:rPr lang="en-IN" dirty="0" smtClean="0"/>
                        <a:t> </a:t>
                      </a:r>
                      <a:r>
                        <a:rPr lang="en-IN" dirty="0" smtClean="0"/>
                        <a:t>7/31/16</a:t>
                      </a:r>
                      <a:endParaRPr lang="en-IN" dirty="0"/>
                    </a:p>
                  </a:txBody>
                  <a:tcPr marL="270000"/>
                </a:tc>
                <a:tc>
                  <a:txBody>
                    <a:bodyPr/>
                    <a:lstStyle/>
                    <a:p>
                      <a:pPr algn="r"/>
                      <a:r>
                        <a:rPr lang="en-IN" dirty="0" smtClean="0"/>
                        <a:t>2,407</a:t>
                      </a:r>
                      <a:endParaRPr lang="en-IN" dirty="0"/>
                    </a:p>
                  </a:txBody>
                  <a:tcPr marR="198000"/>
                </a:tc>
                <a:extLst>
                  <a:ext uri="{0D108BD9-81ED-4DB2-BD59-A6C34878D82A}">
                    <a16:rowId xmlns:a16="http://schemas.microsoft.com/office/drawing/2014/main" val="85661793"/>
                  </a:ext>
                </a:extLst>
              </a:tr>
            </a:tbl>
          </a:graphicData>
        </a:graphic>
      </p:graphicFrame>
      <p:graphicFrame>
        <p:nvGraphicFramePr>
          <p:cNvPr id="12" name="Object 11"/>
          <p:cNvGraphicFramePr>
            <a:graphicFrameLocks noChangeAspect="1"/>
          </p:cNvGraphicFramePr>
          <p:nvPr>
            <p:extLst>
              <p:ext uri="{D42A27DB-BD31-4B8C-83A1-F6EECF244321}">
                <p14:modId xmlns:p14="http://schemas.microsoft.com/office/powerpoint/2010/main" val="992515372"/>
              </p:ext>
            </p:extLst>
          </p:nvPr>
        </p:nvGraphicFramePr>
        <p:xfrm>
          <a:off x="1837099" y="4157402"/>
          <a:ext cx="5469802" cy="1853132"/>
        </p:xfrm>
        <a:graphic>
          <a:graphicData uri="http://schemas.openxmlformats.org/presentationml/2006/ole">
            <mc:AlternateContent xmlns:mc="http://schemas.openxmlformats.org/markup-compatibility/2006">
              <mc:Choice xmlns:v="urn:schemas-microsoft-com:vml" Requires="v">
                <p:oleObj spid="_x0000_s93437" name="Equation" r:id="rId6" imgW="3340080" imgH="1130040" progId="Equation.DSMT4">
                  <p:embed/>
                </p:oleObj>
              </mc:Choice>
              <mc:Fallback>
                <p:oleObj name="Equation" r:id="rId6" imgW="3340080" imgH="1130040" progId="Equation.DSMT4">
                  <p:embed/>
                  <p:pic>
                    <p:nvPicPr>
                      <p:cNvPr id="0" name=""/>
                      <p:cNvPicPr/>
                      <p:nvPr/>
                    </p:nvPicPr>
                    <p:blipFill>
                      <a:blip r:embed="rId7"/>
                      <a:stretch>
                        <a:fillRect/>
                      </a:stretch>
                    </p:blipFill>
                    <p:spPr>
                      <a:xfrm>
                        <a:off x="1837099" y="4157402"/>
                        <a:ext cx="5469802" cy="1853132"/>
                      </a:xfrm>
                      <a:prstGeom prst="rect">
                        <a:avLst/>
                      </a:prstGeom>
                    </p:spPr>
                  </p:pic>
                </p:oleObj>
              </mc:Fallback>
            </mc:AlternateContent>
          </a:graphicData>
        </a:graphic>
      </p:graphicFrame>
      <p:sp>
        <p:nvSpPr>
          <p:cNvPr id="11" name="Content Placeholder 10"/>
          <p:cNvSpPr>
            <a:spLocks noGrp="1"/>
          </p:cNvSpPr>
          <p:nvPr>
            <p:ph idx="15"/>
          </p:nvPr>
        </p:nvSpPr>
        <p:spPr>
          <a:xfrm>
            <a:off x="457200" y="6096000"/>
            <a:ext cx="7467600" cy="381000"/>
          </a:xfrm>
        </p:spPr>
        <p:txBody>
          <a:bodyPr/>
          <a:lstStyle/>
          <a:p>
            <a:pPr marL="0" indent="0">
              <a:buNone/>
            </a:pPr>
            <a:r>
              <a:rPr lang="en-US" altLang="en-US" sz="1100" b="1" dirty="0"/>
              <a:t>Learning Objective 11-3: Discuss the influence of alternative inventory cost flow assumptions and depreciation methods on turnover ratios.</a:t>
            </a:r>
          </a:p>
        </p:txBody>
      </p:sp>
    </p:spTree>
    <p:extLst>
      <p:ext uri="{BB962C8B-B14F-4D97-AF65-F5344CB8AC3E}">
        <p14:creationId xmlns:p14="http://schemas.microsoft.com/office/powerpoint/2010/main" val="235333377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ea typeface="ＭＳ Ｐゴシック" panose="020B0600070205080204" pitchFamily="34" charset="-128"/>
              </a:rPr>
              <a:t>Other Activity Measures </a:t>
            </a:r>
            <a:r>
              <a:rPr lang="en-US" altLang="en-US" sz="1000" b="0" dirty="0">
                <a:ea typeface="ＭＳ Ｐゴシック" panose="020B0600070205080204" pitchFamily="34" charset="-128"/>
              </a:rPr>
              <a:t>1</a:t>
            </a:r>
            <a:endParaRPr lang="en-US" sz="1000" b="0" dirty="0"/>
          </a:p>
        </p:txBody>
      </p:sp>
      <p:sp>
        <p:nvSpPr>
          <p:cNvPr id="3" name="Content Placeholder 2"/>
          <p:cNvSpPr>
            <a:spLocks noGrp="1"/>
          </p:cNvSpPr>
          <p:nvPr>
            <p:ph idx="1"/>
          </p:nvPr>
        </p:nvSpPr>
        <p:spPr>
          <a:xfrm>
            <a:off x="457200" y="1720324"/>
            <a:ext cx="6019800" cy="413276"/>
          </a:xfrm>
        </p:spPr>
        <p:txBody>
          <a:bodyPr/>
          <a:lstStyle/>
          <a:p>
            <a:pPr marL="0" indent="0">
              <a:buNone/>
            </a:pPr>
            <a:r>
              <a:rPr lang="en-US" altLang="en-US" sz="2400" dirty="0">
                <a:solidFill>
                  <a:schemeClr val="tx2">
                    <a:lumMod val="50000"/>
                  </a:schemeClr>
                </a:solidFill>
              </a:rPr>
              <a:t>Number of Days’ Sales in Accounts Receivable</a:t>
            </a:r>
          </a:p>
        </p:txBody>
      </p:sp>
      <p:graphicFrame>
        <p:nvGraphicFramePr>
          <p:cNvPr id="9" name="Object 8"/>
          <p:cNvGraphicFramePr>
            <a:graphicFrameLocks noChangeAspect="1"/>
          </p:cNvGraphicFramePr>
          <p:nvPr>
            <p:extLst>
              <p:ext uri="{D42A27DB-BD31-4B8C-83A1-F6EECF244321}">
                <p14:modId xmlns:p14="http://schemas.microsoft.com/office/powerpoint/2010/main" val="1291857813"/>
              </p:ext>
            </p:extLst>
          </p:nvPr>
        </p:nvGraphicFramePr>
        <p:xfrm>
          <a:off x="1143000" y="2487914"/>
          <a:ext cx="5957887" cy="723900"/>
        </p:xfrm>
        <a:graphic>
          <a:graphicData uri="http://schemas.openxmlformats.org/presentationml/2006/ole">
            <mc:AlternateContent xmlns:mc="http://schemas.openxmlformats.org/markup-compatibility/2006">
              <mc:Choice xmlns:v="urn:schemas-microsoft-com:vml" Requires="v">
                <p:oleObj spid="_x0000_s94334" name="Equation" r:id="rId4" imgW="3555720" imgH="431640" progId="Equation.DSMT4">
                  <p:embed/>
                </p:oleObj>
              </mc:Choice>
              <mc:Fallback>
                <p:oleObj name="Equation" r:id="rId4" imgW="3555720" imgH="431640" progId="Equation.DSMT4">
                  <p:embed/>
                  <p:pic>
                    <p:nvPicPr>
                      <p:cNvPr id="0" name=""/>
                      <p:cNvPicPr/>
                      <p:nvPr/>
                    </p:nvPicPr>
                    <p:blipFill>
                      <a:blip r:embed="rId5"/>
                      <a:stretch>
                        <a:fillRect/>
                      </a:stretch>
                    </p:blipFill>
                    <p:spPr>
                      <a:xfrm>
                        <a:off x="1143000" y="2487914"/>
                        <a:ext cx="5957887" cy="723900"/>
                      </a:xfrm>
                      <a:prstGeom prst="rect">
                        <a:avLst/>
                      </a:prstGeom>
                    </p:spPr>
                  </p:pic>
                </p:oleObj>
              </mc:Fallback>
            </mc:AlternateContent>
          </a:graphicData>
        </a:graphic>
      </p:graphicFrame>
      <p:graphicFrame>
        <p:nvGraphicFramePr>
          <p:cNvPr id="7" name="Table 6"/>
          <p:cNvGraphicFramePr>
            <a:graphicFrameLocks noGrp="1"/>
          </p:cNvGraphicFramePr>
          <p:nvPr>
            <p:extLst>
              <p:ext uri="{D42A27DB-BD31-4B8C-83A1-F6EECF244321}">
                <p14:modId xmlns:p14="http://schemas.microsoft.com/office/powerpoint/2010/main" val="4190970595"/>
              </p:ext>
            </p:extLst>
          </p:nvPr>
        </p:nvGraphicFramePr>
        <p:xfrm>
          <a:off x="749693" y="3642360"/>
          <a:ext cx="7937107" cy="1097280"/>
        </p:xfrm>
        <a:graphic>
          <a:graphicData uri="http://schemas.openxmlformats.org/drawingml/2006/table">
            <a:tbl>
              <a:tblPr firstRow="1" bandRow="1">
                <a:tableStyleId>{2D5ABB26-0587-4C30-8999-92F81FD0307C}</a:tableStyleId>
              </a:tblPr>
              <a:tblGrid>
                <a:gridCol w="6794107">
                  <a:extLst>
                    <a:ext uri="{9D8B030D-6E8A-4147-A177-3AD203B41FA5}">
                      <a16:colId xmlns:a16="http://schemas.microsoft.com/office/drawing/2014/main" val="133941947"/>
                    </a:ext>
                  </a:extLst>
                </a:gridCol>
                <a:gridCol w="1143000">
                  <a:extLst>
                    <a:ext uri="{9D8B030D-6E8A-4147-A177-3AD203B41FA5}">
                      <a16:colId xmlns:a16="http://schemas.microsoft.com/office/drawing/2014/main" val="3927944520"/>
                    </a:ext>
                  </a:extLst>
                </a:gridCol>
              </a:tblGrid>
              <a:tr h="214989">
                <a:tc>
                  <a:txBody>
                    <a:bodyPr/>
                    <a:lstStyle/>
                    <a:p>
                      <a:r>
                        <a:rPr lang="en-IN" b="1" dirty="0" smtClean="0"/>
                        <a:t>Number of day’s</a:t>
                      </a:r>
                      <a:r>
                        <a:rPr lang="en-IN" b="1" baseline="0" dirty="0" smtClean="0"/>
                        <a:t> sales in accounts receivable </a:t>
                      </a:r>
                      <a:r>
                        <a:rPr lang="en-IN" b="1" dirty="0" smtClean="0"/>
                        <a:t>for 2017 ($ millions):</a:t>
                      </a:r>
                      <a:endParaRPr lang="en-IN" b="1" dirty="0"/>
                    </a:p>
                  </a:txBody>
                  <a:tcPr/>
                </a:tc>
                <a:tc>
                  <a:txBody>
                    <a:bodyPr/>
                    <a:lstStyle/>
                    <a:p>
                      <a:pPr algn="r"/>
                      <a:r>
                        <a:rPr lang="en-IN" dirty="0" smtClean="0">
                          <a:solidFill>
                            <a:schemeClr val="bg1"/>
                          </a:solidFill>
                        </a:rPr>
                        <a:t>Blank</a:t>
                      </a:r>
                      <a:endParaRPr lang="en-IN" b="0" dirty="0">
                        <a:solidFill>
                          <a:schemeClr val="bg1"/>
                        </a:solidFill>
                      </a:endParaRPr>
                    </a:p>
                  </a:txBody>
                  <a:tcPr marR="198000"/>
                </a:tc>
                <a:extLst>
                  <a:ext uri="{0D108BD9-81ED-4DB2-BD59-A6C34878D82A}">
                    <a16:rowId xmlns:a16="http://schemas.microsoft.com/office/drawing/2014/main" val="3245248376"/>
                  </a:ext>
                </a:extLst>
              </a:tr>
              <a:tr h="214989">
                <a:tc>
                  <a:txBody>
                    <a:bodyPr/>
                    <a:lstStyle/>
                    <a:p>
                      <a:r>
                        <a:rPr lang="en-IN" dirty="0" smtClean="0"/>
                        <a:t>Sales for 2017</a:t>
                      </a:r>
                      <a:endParaRPr lang="en-IN" dirty="0"/>
                    </a:p>
                  </a:txBody>
                  <a:tcPr marL="270000"/>
                </a:tc>
                <a:tc>
                  <a:txBody>
                    <a:bodyPr/>
                    <a:lstStyle/>
                    <a:p>
                      <a:pPr algn="r"/>
                      <a:r>
                        <a:rPr lang="en-IN" dirty="0" smtClean="0"/>
                        <a:t>$7,890</a:t>
                      </a:r>
                      <a:endParaRPr lang="en-IN" dirty="0"/>
                    </a:p>
                  </a:txBody>
                  <a:tcPr marR="198000"/>
                </a:tc>
                <a:extLst>
                  <a:ext uri="{0D108BD9-81ED-4DB2-BD59-A6C34878D82A}">
                    <a16:rowId xmlns:a16="http://schemas.microsoft.com/office/drawing/2014/main" val="2119846005"/>
                  </a:ext>
                </a:extLst>
              </a:tr>
              <a:tr h="214989">
                <a:tc>
                  <a:txBody>
                    <a:bodyPr/>
                    <a:lstStyle/>
                    <a:p>
                      <a:r>
                        <a:rPr lang="en-IN" dirty="0" smtClean="0"/>
                        <a:t>Accounts receivable </a:t>
                      </a:r>
                      <a:r>
                        <a:rPr lang="en-IN" baseline="0" dirty="0" smtClean="0"/>
                        <a:t>(net) at</a:t>
                      </a:r>
                      <a:r>
                        <a:rPr lang="en-IN" dirty="0" smtClean="0"/>
                        <a:t> 7/30/17</a:t>
                      </a:r>
                      <a:endParaRPr lang="en-IN" dirty="0"/>
                    </a:p>
                  </a:txBody>
                  <a:tcPr marL="270000"/>
                </a:tc>
                <a:tc>
                  <a:txBody>
                    <a:bodyPr/>
                    <a:lstStyle/>
                    <a:p>
                      <a:pPr algn="r"/>
                      <a:r>
                        <a:rPr lang="en-IN" dirty="0" smtClean="0"/>
                        <a:t>605</a:t>
                      </a:r>
                      <a:endParaRPr lang="en-IN" dirty="0"/>
                    </a:p>
                  </a:txBody>
                  <a:tcPr marR="198000"/>
                </a:tc>
                <a:extLst>
                  <a:ext uri="{0D108BD9-81ED-4DB2-BD59-A6C34878D82A}">
                    <a16:rowId xmlns:a16="http://schemas.microsoft.com/office/drawing/2014/main" val="835981467"/>
                  </a:ext>
                </a:extLst>
              </a:tr>
            </a:tbl>
          </a:graphicData>
        </a:graphic>
      </p:graphicFrame>
      <p:sp>
        <p:nvSpPr>
          <p:cNvPr id="8" name="Content Placeholder 7"/>
          <p:cNvSpPr>
            <a:spLocks noGrp="1"/>
          </p:cNvSpPr>
          <p:nvPr>
            <p:ph idx="16"/>
          </p:nvPr>
        </p:nvSpPr>
        <p:spPr>
          <a:xfrm>
            <a:off x="457200" y="6096000"/>
            <a:ext cx="7772400" cy="381000"/>
          </a:xfrm>
        </p:spPr>
        <p:txBody>
          <a:bodyPr/>
          <a:lstStyle/>
          <a:p>
            <a:pPr marL="0" indent="0">
              <a:buNone/>
            </a:pPr>
            <a:r>
              <a:rPr lang="en-US" altLang="en-US" sz="1100" b="1" dirty="0"/>
              <a:t>Learning Objective 11-4: Discuss how the number of days</a:t>
            </a:r>
            <a:r>
              <a:rPr lang="en-IN" altLang="en-US" sz="1100" b="1" dirty="0"/>
              <a:t>’</a:t>
            </a:r>
            <a:r>
              <a:rPr lang="en-US" altLang="ja-JP" sz="1100" b="1" dirty="0"/>
              <a:t> sales in both accounts receivable and inventory are used to evaluate the effectiveness of the management of receivables and inventory.</a:t>
            </a:r>
          </a:p>
        </p:txBody>
      </p:sp>
    </p:spTree>
    <p:extLst>
      <p:ext uri="{BB962C8B-B14F-4D97-AF65-F5344CB8AC3E}">
        <p14:creationId xmlns:p14="http://schemas.microsoft.com/office/powerpoint/2010/main" val="17532708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ea typeface="ＭＳ Ｐゴシック" panose="020B0600070205080204" pitchFamily="34" charset="-128"/>
              </a:rPr>
              <a:t>Other Activity Measures </a:t>
            </a:r>
            <a:r>
              <a:rPr lang="en-US" altLang="en-US" sz="1000" b="0" dirty="0">
                <a:ea typeface="ＭＳ Ｐゴシック" panose="020B0600070205080204" pitchFamily="34" charset="-128"/>
              </a:rPr>
              <a:t>2</a:t>
            </a:r>
            <a:endParaRPr lang="en-US" sz="1000" b="0" dirty="0"/>
          </a:p>
        </p:txBody>
      </p:sp>
      <p:graphicFrame>
        <p:nvGraphicFramePr>
          <p:cNvPr id="11" name="Object 10"/>
          <p:cNvGraphicFramePr>
            <a:graphicFrameLocks noChangeAspect="1"/>
          </p:cNvGraphicFramePr>
          <p:nvPr>
            <p:extLst>
              <p:ext uri="{D42A27DB-BD31-4B8C-83A1-F6EECF244321}">
                <p14:modId xmlns:p14="http://schemas.microsoft.com/office/powerpoint/2010/main" val="3032081258"/>
              </p:ext>
            </p:extLst>
          </p:nvPr>
        </p:nvGraphicFramePr>
        <p:xfrm>
          <a:off x="1803516" y="1766639"/>
          <a:ext cx="5536969" cy="2500561"/>
        </p:xfrm>
        <a:graphic>
          <a:graphicData uri="http://schemas.openxmlformats.org/presentationml/2006/ole">
            <mc:AlternateContent xmlns:mc="http://schemas.openxmlformats.org/markup-compatibility/2006">
              <mc:Choice xmlns:v="urn:schemas-microsoft-com:vml" Requires="v">
                <p:oleObj spid="_x0000_s95353" name="Equation" r:id="rId4" imgW="4724280" imgH="2133360" progId="Equation.DSMT4">
                  <p:embed/>
                </p:oleObj>
              </mc:Choice>
              <mc:Fallback>
                <p:oleObj name="Equation" r:id="rId4" imgW="4724280" imgH="2133360" progId="Equation.DSMT4">
                  <p:embed/>
                  <p:pic>
                    <p:nvPicPr>
                      <p:cNvPr id="0" name=""/>
                      <p:cNvPicPr/>
                      <p:nvPr/>
                    </p:nvPicPr>
                    <p:blipFill>
                      <a:blip r:embed="rId5"/>
                      <a:stretch>
                        <a:fillRect/>
                      </a:stretch>
                    </p:blipFill>
                    <p:spPr>
                      <a:xfrm>
                        <a:off x="1803516" y="1766639"/>
                        <a:ext cx="5536969" cy="2500561"/>
                      </a:xfrm>
                      <a:prstGeom prst="rect">
                        <a:avLst/>
                      </a:prstGeom>
                    </p:spPr>
                  </p:pic>
                </p:oleObj>
              </mc:Fallback>
            </mc:AlternateContent>
          </a:graphicData>
        </a:graphic>
      </p:graphicFrame>
      <p:sp>
        <p:nvSpPr>
          <p:cNvPr id="5" name="Content Placeholder 4"/>
          <p:cNvSpPr>
            <a:spLocks noGrp="1"/>
          </p:cNvSpPr>
          <p:nvPr>
            <p:ph idx="13"/>
          </p:nvPr>
        </p:nvSpPr>
        <p:spPr>
          <a:xfrm>
            <a:off x="457200" y="4572000"/>
            <a:ext cx="8229600" cy="1143000"/>
          </a:xfrm>
        </p:spPr>
        <p:txBody>
          <a:bodyPr/>
          <a:lstStyle/>
          <a:p>
            <a:pPr marL="0" indent="0">
              <a:buNone/>
            </a:pPr>
            <a:r>
              <a:rPr lang="en-IN" sz="2000" dirty="0">
                <a:solidFill>
                  <a:schemeClr val="tx2">
                    <a:lumMod val="50000"/>
                  </a:schemeClr>
                </a:solidFill>
              </a:rPr>
              <a:t>The result of this calculation also can be expressed as the average age of accounts receivable, the number of days’ sales outstanding, or the average collection period for accounts receivable.</a:t>
            </a:r>
            <a:endParaRPr lang="en-US" sz="2000" dirty="0">
              <a:solidFill>
                <a:schemeClr val="tx2">
                  <a:lumMod val="50000"/>
                </a:schemeClr>
              </a:solidFill>
            </a:endParaRPr>
          </a:p>
        </p:txBody>
      </p:sp>
      <p:sp>
        <p:nvSpPr>
          <p:cNvPr id="6" name="Content Placeholder 7"/>
          <p:cNvSpPr>
            <a:spLocks noGrp="1"/>
          </p:cNvSpPr>
          <p:nvPr>
            <p:ph idx="16"/>
          </p:nvPr>
        </p:nvSpPr>
        <p:spPr>
          <a:xfrm>
            <a:off x="457200" y="6096000"/>
            <a:ext cx="7772400" cy="381000"/>
          </a:xfrm>
        </p:spPr>
        <p:txBody>
          <a:bodyPr/>
          <a:lstStyle/>
          <a:p>
            <a:pPr marL="0" indent="0">
              <a:buNone/>
            </a:pPr>
            <a:r>
              <a:rPr lang="en-US" altLang="en-US" sz="1100" b="1" dirty="0"/>
              <a:t>Learning Objective 11-4: Discuss how the number of days</a:t>
            </a:r>
            <a:r>
              <a:rPr lang="en-IN" altLang="en-US" sz="1100" b="1" dirty="0"/>
              <a:t>’</a:t>
            </a:r>
            <a:r>
              <a:rPr lang="en-US" altLang="ja-JP" sz="1100" b="1" dirty="0"/>
              <a:t> sales in both accounts receivable and inventory are used to evaluate the effectiveness of the management of receivables and inventory.</a:t>
            </a:r>
          </a:p>
        </p:txBody>
      </p:sp>
    </p:spTree>
    <p:extLst>
      <p:ext uri="{BB962C8B-B14F-4D97-AF65-F5344CB8AC3E}">
        <p14:creationId xmlns:p14="http://schemas.microsoft.com/office/powerpoint/2010/main" val="277267386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ea typeface="ＭＳ Ｐゴシック" panose="020B0600070205080204" pitchFamily="34" charset="-128"/>
              </a:rPr>
              <a:t>Other Activity Measures </a:t>
            </a:r>
            <a:r>
              <a:rPr lang="en-US" altLang="en-US" sz="1000" b="0" dirty="0">
                <a:ea typeface="ＭＳ Ｐゴシック" panose="020B0600070205080204" pitchFamily="34" charset="-128"/>
              </a:rPr>
              <a:t>3</a:t>
            </a:r>
            <a:endParaRPr lang="en-US" sz="1000" b="0" dirty="0"/>
          </a:p>
        </p:txBody>
      </p:sp>
      <p:sp>
        <p:nvSpPr>
          <p:cNvPr id="3" name="Content Placeholder 2"/>
          <p:cNvSpPr>
            <a:spLocks noGrp="1"/>
          </p:cNvSpPr>
          <p:nvPr>
            <p:ph idx="1"/>
          </p:nvPr>
        </p:nvSpPr>
        <p:spPr>
          <a:xfrm>
            <a:off x="457200" y="1447800"/>
            <a:ext cx="8229600" cy="533400"/>
          </a:xfrm>
        </p:spPr>
        <p:txBody>
          <a:bodyPr/>
          <a:lstStyle/>
          <a:p>
            <a:pPr marL="0" indent="0" algn="ctr" eaLnBrk="1" hangingPunct="1">
              <a:spcBef>
                <a:spcPct val="50000"/>
              </a:spcBef>
              <a:buNone/>
              <a:defRPr/>
            </a:pPr>
            <a:r>
              <a:rPr lang="en-US" altLang="en-US" sz="3000" dirty="0">
                <a:solidFill>
                  <a:schemeClr val="tx2">
                    <a:lumMod val="50000"/>
                  </a:schemeClr>
                </a:solidFill>
              </a:rPr>
              <a:t>Number of Days’ Sales in Inventory</a:t>
            </a:r>
          </a:p>
        </p:txBody>
      </p:sp>
      <p:graphicFrame>
        <p:nvGraphicFramePr>
          <p:cNvPr id="9" name="Object 8"/>
          <p:cNvGraphicFramePr>
            <a:graphicFrameLocks noChangeAspect="1"/>
          </p:cNvGraphicFramePr>
          <p:nvPr>
            <p:extLst>
              <p:ext uri="{D42A27DB-BD31-4B8C-83A1-F6EECF244321}">
                <p14:modId xmlns:p14="http://schemas.microsoft.com/office/powerpoint/2010/main" val="123202204"/>
              </p:ext>
            </p:extLst>
          </p:nvPr>
        </p:nvGraphicFramePr>
        <p:xfrm>
          <a:off x="1689100" y="2257425"/>
          <a:ext cx="5724525" cy="787400"/>
        </p:xfrm>
        <a:graphic>
          <a:graphicData uri="http://schemas.openxmlformats.org/presentationml/2006/ole">
            <mc:AlternateContent xmlns:mc="http://schemas.openxmlformats.org/markup-compatibility/2006">
              <mc:Choice xmlns:v="urn:schemas-microsoft-com:vml" Requires="v">
                <p:oleObj spid="_x0000_s96379" name="Equation" r:id="rId4" imgW="3124080" imgH="431640" progId="Equation.DSMT4">
                  <p:embed/>
                </p:oleObj>
              </mc:Choice>
              <mc:Fallback>
                <p:oleObj name="Equation" r:id="rId4" imgW="3124080" imgH="431640" progId="Equation.DSMT4">
                  <p:embed/>
                  <p:pic>
                    <p:nvPicPr>
                      <p:cNvPr id="0" name=""/>
                      <p:cNvPicPr/>
                      <p:nvPr/>
                    </p:nvPicPr>
                    <p:blipFill>
                      <a:blip r:embed="rId5"/>
                      <a:stretch>
                        <a:fillRect/>
                      </a:stretch>
                    </p:blipFill>
                    <p:spPr>
                      <a:xfrm>
                        <a:off x="1689100" y="2257425"/>
                        <a:ext cx="5724525" cy="787400"/>
                      </a:xfrm>
                      <a:prstGeom prst="rect">
                        <a:avLst/>
                      </a:prstGeom>
                    </p:spPr>
                  </p:pic>
                </p:oleObj>
              </mc:Fallback>
            </mc:AlternateContent>
          </a:graphicData>
        </a:graphic>
      </p:graphicFrame>
      <p:graphicFrame>
        <p:nvGraphicFramePr>
          <p:cNvPr id="7" name="Table 6"/>
          <p:cNvGraphicFramePr>
            <a:graphicFrameLocks noGrp="1"/>
          </p:cNvGraphicFramePr>
          <p:nvPr>
            <p:extLst>
              <p:ext uri="{D42A27DB-BD31-4B8C-83A1-F6EECF244321}">
                <p14:modId xmlns:p14="http://schemas.microsoft.com/office/powerpoint/2010/main" val="385394361"/>
              </p:ext>
            </p:extLst>
          </p:nvPr>
        </p:nvGraphicFramePr>
        <p:xfrm>
          <a:off x="749693" y="3642360"/>
          <a:ext cx="7937107" cy="1097280"/>
        </p:xfrm>
        <a:graphic>
          <a:graphicData uri="http://schemas.openxmlformats.org/drawingml/2006/table">
            <a:tbl>
              <a:tblPr firstRow="1" bandRow="1">
                <a:tableStyleId>{2D5ABB26-0587-4C30-8999-92F81FD0307C}</a:tableStyleId>
              </a:tblPr>
              <a:tblGrid>
                <a:gridCol w="6794107">
                  <a:extLst>
                    <a:ext uri="{9D8B030D-6E8A-4147-A177-3AD203B41FA5}">
                      <a16:colId xmlns:a16="http://schemas.microsoft.com/office/drawing/2014/main" val="133941947"/>
                    </a:ext>
                  </a:extLst>
                </a:gridCol>
                <a:gridCol w="1143000">
                  <a:extLst>
                    <a:ext uri="{9D8B030D-6E8A-4147-A177-3AD203B41FA5}">
                      <a16:colId xmlns:a16="http://schemas.microsoft.com/office/drawing/2014/main" val="3927944520"/>
                    </a:ext>
                  </a:extLst>
                </a:gridCol>
              </a:tblGrid>
              <a:tr h="214989">
                <a:tc>
                  <a:txBody>
                    <a:bodyPr/>
                    <a:lstStyle/>
                    <a:p>
                      <a:r>
                        <a:rPr lang="en-IN" b="1" dirty="0" smtClean="0"/>
                        <a:t>Number of day’s</a:t>
                      </a:r>
                      <a:r>
                        <a:rPr lang="en-IN" b="1" baseline="0" dirty="0" smtClean="0"/>
                        <a:t> sales in inventory </a:t>
                      </a:r>
                      <a:r>
                        <a:rPr lang="en-IN" b="1" dirty="0" smtClean="0"/>
                        <a:t>for 2017 ($ millions):</a:t>
                      </a:r>
                      <a:endParaRPr lang="en-IN" b="1" dirty="0"/>
                    </a:p>
                  </a:txBody>
                  <a:tcPr/>
                </a:tc>
                <a:tc>
                  <a:txBody>
                    <a:bodyPr/>
                    <a:lstStyle/>
                    <a:p>
                      <a:pPr algn="r"/>
                      <a:r>
                        <a:rPr lang="en-IN" dirty="0" smtClean="0">
                          <a:solidFill>
                            <a:schemeClr val="bg1"/>
                          </a:solidFill>
                        </a:rPr>
                        <a:t>Blank</a:t>
                      </a:r>
                      <a:endParaRPr lang="en-IN" b="0" dirty="0">
                        <a:solidFill>
                          <a:schemeClr val="bg1"/>
                        </a:solidFill>
                      </a:endParaRPr>
                    </a:p>
                  </a:txBody>
                  <a:tcPr marR="198000"/>
                </a:tc>
                <a:extLst>
                  <a:ext uri="{0D108BD9-81ED-4DB2-BD59-A6C34878D82A}">
                    <a16:rowId xmlns:a16="http://schemas.microsoft.com/office/drawing/2014/main" val="3245248376"/>
                  </a:ext>
                </a:extLst>
              </a:tr>
              <a:tr h="214989">
                <a:tc>
                  <a:txBody>
                    <a:bodyPr/>
                    <a:lstStyle/>
                    <a:p>
                      <a:r>
                        <a:rPr lang="en-IN" dirty="0" smtClean="0"/>
                        <a:t>Cost of goods (products) sold for 2017</a:t>
                      </a:r>
                      <a:endParaRPr lang="en-IN" dirty="0"/>
                    </a:p>
                  </a:txBody>
                  <a:tcPr marL="270000"/>
                </a:tc>
                <a:tc>
                  <a:txBody>
                    <a:bodyPr/>
                    <a:lstStyle/>
                    <a:p>
                      <a:pPr algn="r"/>
                      <a:r>
                        <a:rPr lang="en-IN" dirty="0" smtClean="0"/>
                        <a:t>$4,831</a:t>
                      </a:r>
                      <a:endParaRPr lang="en-IN" dirty="0"/>
                    </a:p>
                  </a:txBody>
                  <a:tcPr marR="198000"/>
                </a:tc>
                <a:extLst>
                  <a:ext uri="{0D108BD9-81ED-4DB2-BD59-A6C34878D82A}">
                    <a16:rowId xmlns:a16="http://schemas.microsoft.com/office/drawing/2014/main" val="2119846005"/>
                  </a:ext>
                </a:extLst>
              </a:tr>
              <a:tr h="214989">
                <a:tc>
                  <a:txBody>
                    <a:bodyPr/>
                    <a:lstStyle/>
                    <a:p>
                      <a:r>
                        <a:rPr lang="en-IN" baseline="0" dirty="0" smtClean="0"/>
                        <a:t>Inventories at</a:t>
                      </a:r>
                      <a:r>
                        <a:rPr lang="en-IN" dirty="0" smtClean="0"/>
                        <a:t> 7/30/17</a:t>
                      </a:r>
                      <a:endParaRPr lang="en-IN" dirty="0"/>
                    </a:p>
                  </a:txBody>
                  <a:tcPr marL="270000"/>
                </a:tc>
                <a:tc>
                  <a:txBody>
                    <a:bodyPr/>
                    <a:lstStyle/>
                    <a:p>
                      <a:pPr algn="r"/>
                      <a:r>
                        <a:rPr lang="en-IN" dirty="0" smtClean="0"/>
                        <a:t>902</a:t>
                      </a:r>
                      <a:endParaRPr lang="en-IN" dirty="0"/>
                    </a:p>
                  </a:txBody>
                  <a:tcPr marR="198000"/>
                </a:tc>
                <a:extLst>
                  <a:ext uri="{0D108BD9-81ED-4DB2-BD59-A6C34878D82A}">
                    <a16:rowId xmlns:a16="http://schemas.microsoft.com/office/drawing/2014/main" val="835981467"/>
                  </a:ext>
                </a:extLst>
              </a:tr>
            </a:tbl>
          </a:graphicData>
        </a:graphic>
      </p:graphicFrame>
      <p:sp>
        <p:nvSpPr>
          <p:cNvPr id="8" name="Content Placeholder 7"/>
          <p:cNvSpPr>
            <a:spLocks noGrp="1"/>
          </p:cNvSpPr>
          <p:nvPr>
            <p:ph idx="16"/>
          </p:nvPr>
        </p:nvSpPr>
        <p:spPr>
          <a:xfrm>
            <a:off x="457200" y="6096000"/>
            <a:ext cx="8229600" cy="409075"/>
          </a:xfrm>
        </p:spPr>
        <p:txBody>
          <a:bodyPr/>
          <a:lstStyle/>
          <a:p>
            <a:pPr marL="0" indent="0">
              <a:buNone/>
            </a:pPr>
            <a:r>
              <a:rPr lang="en-US" altLang="en-US" sz="1100" b="1" dirty="0"/>
              <a:t>Learning Objective 11-4: Discuss how the number of days</a:t>
            </a:r>
            <a:r>
              <a:rPr lang="en-IN" altLang="en-US" sz="1100" b="1" dirty="0"/>
              <a:t>’</a:t>
            </a:r>
            <a:r>
              <a:rPr lang="en-US" altLang="ja-JP" sz="1100" b="1" dirty="0"/>
              <a:t> sales in both accounts receivable and inventory are used to evaluate the effectiveness of the management of receivables and inventory.</a:t>
            </a:r>
          </a:p>
        </p:txBody>
      </p:sp>
    </p:spTree>
    <p:extLst>
      <p:ext uri="{BB962C8B-B14F-4D97-AF65-F5344CB8AC3E}">
        <p14:creationId xmlns:p14="http://schemas.microsoft.com/office/powerpoint/2010/main" val="136202029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ea typeface="ＭＳ Ｐゴシック" panose="020B0600070205080204" pitchFamily="34" charset="-128"/>
              </a:rPr>
              <a:t>Other Activity Measures </a:t>
            </a:r>
            <a:r>
              <a:rPr lang="en-US" altLang="en-US" sz="1000" b="0" dirty="0">
                <a:ea typeface="ＭＳ Ｐゴシック" panose="020B0600070205080204" pitchFamily="34" charset="-128"/>
              </a:rPr>
              <a:t>4</a:t>
            </a:r>
            <a:endParaRPr lang="en-US" sz="1000" b="0" dirty="0"/>
          </a:p>
        </p:txBody>
      </p:sp>
      <p:graphicFrame>
        <p:nvGraphicFramePr>
          <p:cNvPr id="11" name="Object 10"/>
          <p:cNvGraphicFramePr>
            <a:graphicFrameLocks noChangeAspect="1"/>
          </p:cNvGraphicFramePr>
          <p:nvPr>
            <p:extLst>
              <p:ext uri="{D42A27DB-BD31-4B8C-83A1-F6EECF244321}">
                <p14:modId xmlns:p14="http://schemas.microsoft.com/office/powerpoint/2010/main" val="1329044803"/>
              </p:ext>
            </p:extLst>
          </p:nvPr>
        </p:nvGraphicFramePr>
        <p:xfrm>
          <a:off x="2108200" y="1843088"/>
          <a:ext cx="4927600" cy="2500312"/>
        </p:xfrm>
        <a:graphic>
          <a:graphicData uri="http://schemas.openxmlformats.org/presentationml/2006/ole">
            <mc:AlternateContent xmlns:mc="http://schemas.openxmlformats.org/markup-compatibility/2006">
              <mc:Choice xmlns:v="urn:schemas-microsoft-com:vml" Requires="v">
                <p:oleObj spid="_x0000_s97402" name="Equation" r:id="rId4" imgW="4203360" imgH="2133360" progId="Equation.DSMT4">
                  <p:embed/>
                </p:oleObj>
              </mc:Choice>
              <mc:Fallback>
                <p:oleObj name="Equation" r:id="rId4" imgW="4203360" imgH="2133360" progId="Equation.DSMT4">
                  <p:embed/>
                  <p:pic>
                    <p:nvPicPr>
                      <p:cNvPr id="0" name=""/>
                      <p:cNvPicPr/>
                      <p:nvPr/>
                    </p:nvPicPr>
                    <p:blipFill>
                      <a:blip r:embed="rId5"/>
                      <a:stretch>
                        <a:fillRect/>
                      </a:stretch>
                    </p:blipFill>
                    <p:spPr>
                      <a:xfrm>
                        <a:off x="2108200" y="1843088"/>
                        <a:ext cx="4927600" cy="2500312"/>
                      </a:xfrm>
                      <a:prstGeom prst="rect">
                        <a:avLst/>
                      </a:prstGeom>
                    </p:spPr>
                  </p:pic>
                </p:oleObj>
              </mc:Fallback>
            </mc:AlternateContent>
          </a:graphicData>
        </a:graphic>
      </p:graphicFrame>
      <p:sp>
        <p:nvSpPr>
          <p:cNvPr id="5" name="Content Placeholder 4"/>
          <p:cNvSpPr>
            <a:spLocks noGrp="1"/>
          </p:cNvSpPr>
          <p:nvPr>
            <p:ph idx="13"/>
          </p:nvPr>
        </p:nvSpPr>
        <p:spPr>
          <a:xfrm>
            <a:off x="457200" y="4572000"/>
            <a:ext cx="8229600" cy="685800"/>
          </a:xfrm>
        </p:spPr>
        <p:txBody>
          <a:bodyPr/>
          <a:lstStyle/>
          <a:p>
            <a:pPr marL="0" indent="0">
              <a:buNone/>
              <a:defRPr/>
            </a:pPr>
            <a:r>
              <a:rPr lang="en-IN" sz="2000" dirty="0">
                <a:solidFill>
                  <a:schemeClr val="tx2">
                    <a:lumMod val="50000"/>
                  </a:schemeClr>
                </a:solidFill>
              </a:rPr>
              <a:t>The result of this calculation also can be expressed as the average age of the inventory or the average sales period for inventory.</a:t>
            </a:r>
            <a:endParaRPr lang="en-US" sz="2000" dirty="0">
              <a:solidFill>
                <a:schemeClr val="tx2">
                  <a:lumMod val="50000"/>
                </a:schemeClr>
              </a:solidFill>
            </a:endParaRPr>
          </a:p>
        </p:txBody>
      </p:sp>
      <p:sp>
        <p:nvSpPr>
          <p:cNvPr id="6" name="Content Placeholder 7"/>
          <p:cNvSpPr>
            <a:spLocks noGrp="1"/>
          </p:cNvSpPr>
          <p:nvPr>
            <p:ph idx="16"/>
          </p:nvPr>
        </p:nvSpPr>
        <p:spPr>
          <a:xfrm>
            <a:off x="457200" y="6096000"/>
            <a:ext cx="7848600" cy="409075"/>
          </a:xfrm>
        </p:spPr>
        <p:txBody>
          <a:bodyPr/>
          <a:lstStyle/>
          <a:p>
            <a:pPr marL="0" indent="0">
              <a:buNone/>
            </a:pPr>
            <a:r>
              <a:rPr lang="en-US" altLang="en-US" sz="1100" b="1" dirty="0"/>
              <a:t>Learning Objective 11-4: Discuss how the number of days</a:t>
            </a:r>
            <a:r>
              <a:rPr lang="en-IN" altLang="en-US" sz="1100" b="1" dirty="0"/>
              <a:t>’</a:t>
            </a:r>
            <a:r>
              <a:rPr lang="en-US" altLang="ja-JP" sz="1100" b="1" dirty="0"/>
              <a:t> sales in both accounts receivable and inventory are used to evaluate the effectiveness of the management of receivables and inventory.</a:t>
            </a:r>
          </a:p>
        </p:txBody>
      </p:sp>
    </p:spTree>
    <p:extLst>
      <p:ext uri="{BB962C8B-B14F-4D97-AF65-F5344CB8AC3E}">
        <p14:creationId xmlns:p14="http://schemas.microsoft.com/office/powerpoint/2010/main" val="216470065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35498"/>
            <a:ext cx="8229600" cy="1160955"/>
          </a:xfrm>
        </p:spPr>
        <p:txBody>
          <a:bodyPr/>
          <a:lstStyle/>
          <a:p>
            <a:r>
              <a:rPr lang="en-IN" sz="4000" dirty="0"/>
              <a:t>Evaluating a Firm’s Operating Efficiency </a:t>
            </a:r>
            <a:endParaRPr lang="en-US" sz="4000" dirty="0"/>
          </a:p>
        </p:txBody>
      </p:sp>
      <p:sp>
        <p:nvSpPr>
          <p:cNvPr id="3" name="Content Placeholder 2"/>
          <p:cNvSpPr>
            <a:spLocks noGrp="1"/>
          </p:cNvSpPr>
          <p:nvPr>
            <p:ph idx="1"/>
          </p:nvPr>
        </p:nvSpPr>
        <p:spPr>
          <a:xfrm>
            <a:off x="457200" y="1481137"/>
            <a:ext cx="8229600" cy="3548063"/>
          </a:xfrm>
        </p:spPr>
        <p:txBody>
          <a:bodyPr/>
          <a:lstStyle/>
          <a:p>
            <a:pPr marL="0" indent="0">
              <a:buNone/>
            </a:pPr>
            <a:r>
              <a:rPr lang="en-IN" sz="2400" dirty="0"/>
              <a:t>If the credit manager wanted to know how many days’ sales were in receivables at any time, the most accurate result could be determined by doing the following: </a:t>
            </a:r>
          </a:p>
          <a:p>
            <a:pPr marL="403200" lvl="1" indent="-403200">
              <a:buFont typeface="+mj-lt"/>
              <a:buAutoNum type="arabicPeriod"/>
            </a:pPr>
            <a:r>
              <a:rPr lang="en-IN" sz="2400" dirty="0"/>
              <a:t>Obtaining the daily sales amounts for the period ending with the date of the total accounts receivable. </a:t>
            </a:r>
          </a:p>
          <a:p>
            <a:pPr marL="403200" lvl="1" indent="-403200">
              <a:buFont typeface="+mj-lt"/>
              <a:buAutoNum type="arabicPeriod"/>
            </a:pPr>
            <a:r>
              <a:rPr lang="en-IN" sz="2400" dirty="0"/>
              <a:t>Adding the daily sales amounts (working backward by day) until the sum equals the total accounts receivable. </a:t>
            </a:r>
          </a:p>
          <a:p>
            <a:pPr marL="403200" lvl="1" indent="-403200">
              <a:buFont typeface="+mj-lt"/>
              <a:buAutoNum type="arabicPeriod"/>
            </a:pPr>
            <a:r>
              <a:rPr lang="en-IN" sz="2400" dirty="0"/>
              <a:t>Counting the number of days’ sales that had to be included to reach this total. </a:t>
            </a:r>
          </a:p>
        </p:txBody>
      </p:sp>
      <p:sp>
        <p:nvSpPr>
          <p:cNvPr id="5" name="Content Placeholder 4"/>
          <p:cNvSpPr>
            <a:spLocks noGrp="1"/>
          </p:cNvSpPr>
          <p:nvPr>
            <p:ph idx="13"/>
          </p:nvPr>
        </p:nvSpPr>
        <p:spPr>
          <a:xfrm>
            <a:off x="457200" y="5142071"/>
            <a:ext cx="8229600" cy="801529"/>
          </a:xfrm>
        </p:spPr>
        <p:txBody>
          <a:bodyPr/>
          <a:lstStyle/>
          <a:p>
            <a:pPr marL="0" indent="0">
              <a:buNone/>
            </a:pPr>
            <a:r>
              <a:rPr lang="en-IN" sz="2400" dirty="0"/>
              <a:t>The higher the turnover or the fewer the number of days’ sales in accounts receivable and inventory, the greater the efficiency.</a:t>
            </a:r>
          </a:p>
        </p:txBody>
      </p:sp>
      <p:sp>
        <p:nvSpPr>
          <p:cNvPr id="6" name="Content Placeholder 5"/>
          <p:cNvSpPr>
            <a:spLocks noGrp="1"/>
          </p:cNvSpPr>
          <p:nvPr>
            <p:ph idx="14"/>
          </p:nvPr>
        </p:nvSpPr>
        <p:spPr>
          <a:xfrm>
            <a:off x="457200" y="6089829"/>
            <a:ext cx="8229600" cy="373919"/>
          </a:xfrm>
        </p:spPr>
        <p:txBody>
          <a:bodyPr/>
          <a:lstStyle/>
          <a:p>
            <a:pPr marL="0" indent="0">
              <a:buNone/>
            </a:pPr>
            <a:r>
              <a:rPr lang="en-US" altLang="en-US" sz="1100" b="1" dirty="0"/>
              <a:t>Learning Objective 11-4: Discuss how the number of days</a:t>
            </a:r>
            <a:r>
              <a:rPr lang="en-IN" altLang="en-US" sz="1100" b="1" dirty="0"/>
              <a:t>’</a:t>
            </a:r>
            <a:r>
              <a:rPr lang="en-US" altLang="ja-JP" sz="1100" b="1" dirty="0"/>
              <a:t> sales in both accounts receivable and inventory are used to evaluate the effectiveness of the management of receivables and inventory.</a:t>
            </a:r>
          </a:p>
        </p:txBody>
      </p:sp>
    </p:spTree>
    <p:extLst>
      <p:ext uri="{BB962C8B-B14F-4D97-AF65-F5344CB8AC3E}">
        <p14:creationId xmlns:p14="http://schemas.microsoft.com/office/powerpoint/2010/main" val="137899398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ea typeface="ＭＳ Ｐゴシック" panose="020B0600070205080204" pitchFamily="34" charset="-128"/>
              </a:rPr>
              <a:t>Profitability Measures</a:t>
            </a:r>
            <a:endParaRPr lang="en-US" dirty="0"/>
          </a:p>
        </p:txBody>
      </p:sp>
      <p:sp>
        <p:nvSpPr>
          <p:cNvPr id="3" name="Content Placeholder 2"/>
          <p:cNvSpPr>
            <a:spLocks noGrp="1"/>
          </p:cNvSpPr>
          <p:nvPr>
            <p:ph idx="1"/>
          </p:nvPr>
        </p:nvSpPr>
        <p:spPr>
          <a:xfrm>
            <a:off x="457200" y="1481137"/>
            <a:ext cx="8229600" cy="831119"/>
          </a:xfrm>
        </p:spPr>
        <p:txBody>
          <a:bodyPr/>
          <a:lstStyle/>
          <a:p>
            <a:pPr marL="0" indent="0" algn="ctr">
              <a:buNone/>
            </a:pPr>
            <a:r>
              <a:rPr lang="en-US" altLang="en-US" sz="2600" dirty="0">
                <a:solidFill>
                  <a:schemeClr val="accent1">
                    <a:lumMod val="50000"/>
                  </a:schemeClr>
                </a:solidFill>
              </a:rPr>
              <a:t>Two significant profitability measures are </a:t>
            </a:r>
            <a:r>
              <a:rPr lang="en-US" altLang="en-US" sz="2600" i="1" dirty="0">
                <a:solidFill>
                  <a:schemeClr val="accent1">
                    <a:lumMod val="50000"/>
                  </a:schemeClr>
                </a:solidFill>
              </a:rPr>
              <a:t>return on investment</a:t>
            </a:r>
            <a:r>
              <a:rPr lang="en-US" altLang="en-US" sz="2600" dirty="0">
                <a:solidFill>
                  <a:schemeClr val="accent1">
                    <a:lumMod val="50000"/>
                  </a:schemeClr>
                </a:solidFill>
              </a:rPr>
              <a:t> (R</a:t>
            </a:r>
            <a:r>
              <a:rPr lang="en-US" altLang="en-US" sz="100" dirty="0">
                <a:solidFill>
                  <a:schemeClr val="accent1">
                    <a:lumMod val="50000"/>
                  </a:schemeClr>
                </a:solidFill>
              </a:rPr>
              <a:t> </a:t>
            </a:r>
            <a:r>
              <a:rPr lang="en-US" altLang="en-US" sz="2600" dirty="0">
                <a:solidFill>
                  <a:schemeClr val="accent1">
                    <a:lumMod val="50000"/>
                  </a:schemeClr>
                </a:solidFill>
              </a:rPr>
              <a:t>O</a:t>
            </a:r>
            <a:r>
              <a:rPr lang="en-US" altLang="en-US" sz="100" dirty="0">
                <a:solidFill>
                  <a:schemeClr val="accent1">
                    <a:lumMod val="50000"/>
                  </a:schemeClr>
                </a:solidFill>
              </a:rPr>
              <a:t> </a:t>
            </a:r>
            <a:r>
              <a:rPr lang="en-US" altLang="en-US" sz="2600" dirty="0">
                <a:solidFill>
                  <a:schemeClr val="accent1">
                    <a:lumMod val="50000"/>
                  </a:schemeClr>
                </a:solidFill>
              </a:rPr>
              <a:t>I) and </a:t>
            </a:r>
            <a:r>
              <a:rPr lang="en-US" altLang="en-US" sz="2600" i="1" dirty="0">
                <a:solidFill>
                  <a:schemeClr val="accent1">
                    <a:lumMod val="50000"/>
                  </a:schemeClr>
                </a:solidFill>
              </a:rPr>
              <a:t>return on equity</a:t>
            </a:r>
            <a:r>
              <a:rPr lang="en-US" altLang="en-US" sz="2600" dirty="0">
                <a:solidFill>
                  <a:schemeClr val="accent1">
                    <a:lumMod val="50000"/>
                  </a:schemeClr>
                </a:solidFill>
              </a:rPr>
              <a:t> (R</a:t>
            </a:r>
            <a:r>
              <a:rPr lang="en-US" altLang="en-US" sz="100" dirty="0">
                <a:solidFill>
                  <a:schemeClr val="accent1">
                    <a:lumMod val="50000"/>
                  </a:schemeClr>
                </a:solidFill>
              </a:rPr>
              <a:t> </a:t>
            </a:r>
            <a:r>
              <a:rPr lang="en-US" altLang="en-US" sz="2600" dirty="0">
                <a:solidFill>
                  <a:schemeClr val="accent1">
                    <a:lumMod val="50000"/>
                  </a:schemeClr>
                </a:solidFill>
              </a:rPr>
              <a:t>O</a:t>
            </a:r>
            <a:r>
              <a:rPr lang="en-US" altLang="en-US" sz="100" dirty="0">
                <a:solidFill>
                  <a:schemeClr val="accent1">
                    <a:lumMod val="50000"/>
                  </a:schemeClr>
                </a:solidFill>
              </a:rPr>
              <a:t> </a:t>
            </a:r>
            <a:r>
              <a:rPr lang="en-US" altLang="en-US" sz="2600" dirty="0">
                <a:solidFill>
                  <a:schemeClr val="accent1">
                    <a:lumMod val="50000"/>
                  </a:schemeClr>
                </a:solidFill>
              </a:rPr>
              <a:t>E).</a:t>
            </a:r>
          </a:p>
        </p:txBody>
      </p:sp>
      <p:sp>
        <p:nvSpPr>
          <p:cNvPr id="5" name="Content Placeholder 4"/>
          <p:cNvSpPr>
            <a:spLocks noGrp="1"/>
          </p:cNvSpPr>
          <p:nvPr>
            <p:ph idx="13"/>
          </p:nvPr>
        </p:nvSpPr>
        <p:spPr>
          <a:xfrm>
            <a:off x="457200" y="2471737"/>
            <a:ext cx="8229600" cy="1986463"/>
          </a:xfrm>
        </p:spPr>
        <p:txBody>
          <a:bodyPr/>
          <a:lstStyle/>
          <a:p>
            <a:pPr marL="0" indent="0" algn="ctr" eaLnBrk="1" hangingPunct="1">
              <a:spcBef>
                <a:spcPct val="50000"/>
              </a:spcBef>
              <a:buNone/>
              <a:defRPr/>
            </a:pPr>
            <a:r>
              <a:rPr lang="en-IN" altLang="en-US" sz="2200" dirty="0">
                <a:solidFill>
                  <a:schemeClr val="tx2">
                    <a:lumMod val="50000"/>
                  </a:schemeClr>
                </a:solidFill>
              </a:rPr>
              <a:t>R</a:t>
            </a:r>
            <a:r>
              <a:rPr lang="en-IN" altLang="en-US" sz="100" dirty="0">
                <a:solidFill>
                  <a:schemeClr val="tx2">
                    <a:lumMod val="50000"/>
                  </a:schemeClr>
                </a:solidFill>
              </a:rPr>
              <a:t> </a:t>
            </a:r>
            <a:r>
              <a:rPr lang="en-IN" altLang="en-US" sz="2200" dirty="0">
                <a:solidFill>
                  <a:schemeClr val="tx2">
                    <a:lumMod val="50000"/>
                  </a:schemeClr>
                </a:solidFill>
              </a:rPr>
              <a:t>O</a:t>
            </a:r>
            <a:r>
              <a:rPr lang="en-IN" altLang="en-US" sz="100" dirty="0">
                <a:solidFill>
                  <a:schemeClr val="tx2">
                    <a:lumMod val="50000"/>
                  </a:schemeClr>
                </a:solidFill>
              </a:rPr>
              <a:t> </a:t>
            </a:r>
            <a:r>
              <a:rPr lang="en-IN" altLang="en-US" sz="2200" dirty="0">
                <a:solidFill>
                  <a:schemeClr val="tx2">
                    <a:lumMod val="50000"/>
                  </a:schemeClr>
                </a:solidFill>
              </a:rPr>
              <a:t>I based on operating income is an evaluation of the operating activities of the firm.</a:t>
            </a:r>
          </a:p>
          <a:p>
            <a:pPr marL="0" indent="0" algn="ctr" eaLnBrk="1" hangingPunct="1">
              <a:spcBef>
                <a:spcPct val="50000"/>
              </a:spcBef>
              <a:buNone/>
              <a:defRPr/>
            </a:pPr>
            <a:r>
              <a:rPr lang="en-IN" altLang="en-US" sz="2200" dirty="0">
                <a:solidFill>
                  <a:schemeClr val="tx2">
                    <a:lumMod val="50000"/>
                  </a:schemeClr>
                </a:solidFill>
              </a:rPr>
              <a:t>The balance sheet elements for calculation are average total assets (or average operating assets) for R</a:t>
            </a:r>
            <a:r>
              <a:rPr lang="en-IN" altLang="en-US" sz="100" dirty="0">
                <a:solidFill>
                  <a:schemeClr val="tx2">
                    <a:lumMod val="50000"/>
                  </a:schemeClr>
                </a:solidFill>
              </a:rPr>
              <a:t> </a:t>
            </a:r>
            <a:r>
              <a:rPr lang="en-IN" altLang="en-US" sz="2200" dirty="0">
                <a:solidFill>
                  <a:schemeClr val="tx2">
                    <a:lumMod val="50000"/>
                  </a:schemeClr>
                </a:solidFill>
              </a:rPr>
              <a:t>O</a:t>
            </a:r>
            <a:r>
              <a:rPr lang="en-IN" altLang="en-US" sz="100" dirty="0">
                <a:solidFill>
                  <a:schemeClr val="tx2">
                    <a:lumMod val="50000"/>
                  </a:schemeClr>
                </a:solidFill>
              </a:rPr>
              <a:t> </a:t>
            </a:r>
            <a:r>
              <a:rPr lang="en-IN" altLang="en-US" sz="2200" dirty="0">
                <a:solidFill>
                  <a:schemeClr val="tx2">
                    <a:lumMod val="50000"/>
                  </a:schemeClr>
                </a:solidFill>
              </a:rPr>
              <a:t>I and average common stockholders’ equity for R</a:t>
            </a:r>
            <a:r>
              <a:rPr lang="en-IN" altLang="en-US" sz="100" dirty="0">
                <a:solidFill>
                  <a:schemeClr val="tx2">
                    <a:lumMod val="50000"/>
                  </a:schemeClr>
                </a:solidFill>
              </a:rPr>
              <a:t> </a:t>
            </a:r>
            <a:r>
              <a:rPr lang="en-IN" altLang="en-US" sz="2200" dirty="0">
                <a:solidFill>
                  <a:schemeClr val="tx2">
                    <a:lumMod val="50000"/>
                  </a:schemeClr>
                </a:solidFill>
              </a:rPr>
              <a:t>O</a:t>
            </a:r>
            <a:r>
              <a:rPr lang="en-IN" altLang="en-US" sz="100" dirty="0">
                <a:solidFill>
                  <a:schemeClr val="tx2">
                    <a:lumMod val="50000"/>
                  </a:schemeClr>
                </a:solidFill>
              </a:rPr>
              <a:t> </a:t>
            </a:r>
            <a:r>
              <a:rPr lang="en-IN" altLang="en-US" sz="2200" dirty="0">
                <a:solidFill>
                  <a:schemeClr val="tx2">
                    <a:lumMod val="50000"/>
                  </a:schemeClr>
                </a:solidFill>
              </a:rPr>
              <a:t>E.</a:t>
            </a:r>
          </a:p>
        </p:txBody>
      </p:sp>
      <p:sp>
        <p:nvSpPr>
          <p:cNvPr id="6" name="Content Placeholder 5"/>
          <p:cNvSpPr>
            <a:spLocks noGrp="1"/>
          </p:cNvSpPr>
          <p:nvPr>
            <p:ph idx="14"/>
          </p:nvPr>
        </p:nvSpPr>
        <p:spPr>
          <a:xfrm>
            <a:off x="457200" y="4617681"/>
            <a:ext cx="8229600" cy="1173519"/>
          </a:xfrm>
        </p:spPr>
        <p:txBody>
          <a:bodyPr/>
          <a:lstStyle/>
          <a:p>
            <a:pPr marL="0" indent="0" algn="ctr">
              <a:buNone/>
            </a:pPr>
            <a:r>
              <a:rPr lang="en-IN" altLang="en-US" sz="2200" dirty="0">
                <a:solidFill>
                  <a:schemeClr val="tx2">
                    <a:lumMod val="50000"/>
                  </a:schemeClr>
                </a:solidFill>
              </a:rPr>
              <a:t>Profitability evaluations are likely to be more valid when they are based on the trend of one company’s R</a:t>
            </a:r>
            <a:r>
              <a:rPr lang="en-IN" altLang="en-US" sz="100" dirty="0">
                <a:solidFill>
                  <a:schemeClr val="tx2">
                    <a:lumMod val="50000"/>
                  </a:schemeClr>
                </a:solidFill>
              </a:rPr>
              <a:t> </a:t>
            </a:r>
            <a:r>
              <a:rPr lang="en-IN" altLang="en-US" sz="2200" dirty="0">
                <a:solidFill>
                  <a:schemeClr val="tx2">
                    <a:lumMod val="50000"/>
                  </a:schemeClr>
                </a:solidFill>
              </a:rPr>
              <a:t>O</a:t>
            </a:r>
            <a:r>
              <a:rPr lang="en-IN" altLang="en-US" sz="100" dirty="0">
                <a:solidFill>
                  <a:schemeClr val="tx2">
                    <a:lumMod val="50000"/>
                  </a:schemeClr>
                </a:solidFill>
              </a:rPr>
              <a:t> </a:t>
            </a:r>
            <a:r>
              <a:rPr lang="en-IN" altLang="en-US" sz="2200" dirty="0">
                <a:solidFill>
                  <a:schemeClr val="tx2">
                    <a:lumMod val="50000"/>
                  </a:schemeClr>
                </a:solidFill>
              </a:rPr>
              <a:t>I and R</a:t>
            </a:r>
            <a:r>
              <a:rPr lang="en-IN" altLang="en-US" sz="100" dirty="0">
                <a:solidFill>
                  <a:schemeClr val="tx2">
                    <a:lumMod val="50000"/>
                  </a:schemeClr>
                </a:solidFill>
              </a:rPr>
              <a:t> </a:t>
            </a:r>
            <a:r>
              <a:rPr lang="en-IN" altLang="en-US" sz="2200" dirty="0">
                <a:solidFill>
                  <a:schemeClr val="tx2">
                    <a:lumMod val="50000"/>
                  </a:schemeClr>
                </a:solidFill>
              </a:rPr>
              <a:t>O</a:t>
            </a:r>
            <a:r>
              <a:rPr lang="en-IN" altLang="en-US" sz="100" dirty="0">
                <a:solidFill>
                  <a:schemeClr val="tx2">
                    <a:lumMod val="50000"/>
                  </a:schemeClr>
                </a:solidFill>
              </a:rPr>
              <a:t> </a:t>
            </a:r>
            <a:r>
              <a:rPr lang="en-IN" altLang="en-US" sz="2200" dirty="0">
                <a:solidFill>
                  <a:schemeClr val="tx2">
                    <a:lumMod val="50000"/>
                  </a:schemeClr>
                </a:solidFill>
              </a:rPr>
              <a:t>E relative to the trend of industry and competitors’ rates of return.</a:t>
            </a:r>
            <a:endParaRPr lang="en-US" altLang="en-US" sz="2200" dirty="0">
              <a:solidFill>
                <a:schemeClr val="tx2">
                  <a:lumMod val="50000"/>
                </a:schemeClr>
              </a:solidFill>
            </a:endParaRPr>
          </a:p>
        </p:txBody>
      </p:sp>
      <p:sp>
        <p:nvSpPr>
          <p:cNvPr id="7" name="Content Placeholder 6"/>
          <p:cNvSpPr>
            <a:spLocks noGrp="1"/>
          </p:cNvSpPr>
          <p:nvPr>
            <p:ph idx="15"/>
          </p:nvPr>
        </p:nvSpPr>
        <p:spPr>
          <a:xfrm>
            <a:off x="457200" y="6096000"/>
            <a:ext cx="8229600" cy="373919"/>
          </a:xfrm>
        </p:spPr>
        <p:txBody>
          <a:bodyPr/>
          <a:lstStyle/>
          <a:p>
            <a:pPr marL="0" indent="0">
              <a:buNone/>
            </a:pPr>
            <a:r>
              <a:rPr lang="en-US" altLang="en-US" sz="1100" b="1" dirty="0"/>
              <a:t>Learning Objective 11-4: Discuss how the number of days</a:t>
            </a:r>
            <a:r>
              <a:rPr lang="en-IN" altLang="en-US" sz="1100" b="1" dirty="0"/>
              <a:t>’ </a:t>
            </a:r>
            <a:r>
              <a:rPr lang="en-US" altLang="ja-JP" sz="1100" b="1" dirty="0"/>
              <a:t>sales in both accounts receivable and inventory are used to evaluate the effectiveness of the management of receivables and inventory.</a:t>
            </a:r>
          </a:p>
        </p:txBody>
      </p:sp>
    </p:spTree>
    <p:extLst>
      <p:ext uri="{BB962C8B-B14F-4D97-AF65-F5344CB8AC3E}">
        <p14:creationId xmlns:p14="http://schemas.microsoft.com/office/powerpoint/2010/main" val="158654602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ea typeface="ＭＳ Ｐゴシック" panose="020B0600070205080204" pitchFamily="34" charset="-128"/>
              </a:rPr>
              <a:t>Price/Earnings Ratio </a:t>
            </a:r>
            <a:r>
              <a:rPr lang="en-US" altLang="en-US" sz="1000" b="0" dirty="0">
                <a:ea typeface="ＭＳ Ｐゴシック" panose="020B0600070205080204" pitchFamily="34" charset="-128"/>
              </a:rPr>
              <a:t>1</a:t>
            </a:r>
            <a:endParaRPr lang="en-US" sz="1000" b="0" dirty="0"/>
          </a:p>
        </p:txBody>
      </p:sp>
      <p:graphicFrame>
        <p:nvGraphicFramePr>
          <p:cNvPr id="9" name="Object 8"/>
          <p:cNvGraphicFramePr>
            <a:graphicFrameLocks noChangeAspect="1"/>
          </p:cNvGraphicFramePr>
          <p:nvPr>
            <p:extLst>
              <p:ext uri="{D42A27DB-BD31-4B8C-83A1-F6EECF244321}">
                <p14:modId xmlns:p14="http://schemas.microsoft.com/office/powerpoint/2010/main" val="973255706"/>
              </p:ext>
            </p:extLst>
          </p:nvPr>
        </p:nvGraphicFramePr>
        <p:xfrm>
          <a:off x="756067" y="1843741"/>
          <a:ext cx="6875702" cy="791606"/>
        </p:xfrm>
        <a:graphic>
          <a:graphicData uri="http://schemas.openxmlformats.org/presentationml/2006/ole">
            <mc:AlternateContent xmlns:mc="http://schemas.openxmlformats.org/markup-compatibility/2006">
              <mc:Choice xmlns:v="urn:schemas-microsoft-com:vml" Requires="v">
                <p:oleObj spid="_x0000_s98542" name="Equation" r:id="rId4" imgW="3860640" imgH="444240" progId="Equation.DSMT4">
                  <p:embed/>
                </p:oleObj>
              </mc:Choice>
              <mc:Fallback>
                <p:oleObj name="Equation" r:id="rId4" imgW="3860640" imgH="444240" progId="Equation.DSMT4">
                  <p:embed/>
                  <p:pic>
                    <p:nvPicPr>
                      <p:cNvPr id="0" name=""/>
                      <p:cNvPicPr/>
                      <p:nvPr/>
                    </p:nvPicPr>
                    <p:blipFill>
                      <a:blip r:embed="rId5"/>
                      <a:stretch>
                        <a:fillRect/>
                      </a:stretch>
                    </p:blipFill>
                    <p:spPr>
                      <a:xfrm>
                        <a:off x="756067" y="1843741"/>
                        <a:ext cx="6875702" cy="791606"/>
                      </a:xfrm>
                      <a:prstGeom prst="rect">
                        <a:avLst/>
                      </a:prstGeom>
                    </p:spPr>
                  </p:pic>
                </p:oleObj>
              </mc:Fallback>
            </mc:AlternateContent>
          </a:graphicData>
        </a:graphic>
      </p:graphicFrame>
      <p:sp>
        <p:nvSpPr>
          <p:cNvPr id="3" name="Content Placeholder 2"/>
          <p:cNvSpPr>
            <a:spLocks noGrp="1"/>
          </p:cNvSpPr>
          <p:nvPr>
            <p:ph idx="1"/>
          </p:nvPr>
        </p:nvSpPr>
        <p:spPr>
          <a:xfrm>
            <a:off x="457200" y="2776537"/>
            <a:ext cx="8458200" cy="1185863"/>
          </a:xfrm>
        </p:spPr>
        <p:txBody>
          <a:bodyPr/>
          <a:lstStyle/>
          <a:p>
            <a:pPr marL="0" indent="0">
              <a:buNone/>
            </a:pPr>
            <a:r>
              <a:rPr lang="en-US" sz="2400" dirty="0"/>
              <a:t>Diluted earnings </a:t>
            </a:r>
            <a:r>
              <a:rPr lang="en-IN" sz="2400" dirty="0"/>
              <a:t>per share is normally used in the P/E calculation, as illustrated by the following example using data for Campbell Soup Company, as of July 30, 2017.</a:t>
            </a:r>
          </a:p>
        </p:txBody>
      </p:sp>
      <p:graphicFrame>
        <p:nvGraphicFramePr>
          <p:cNvPr id="10" name="Object 9"/>
          <p:cNvGraphicFramePr>
            <a:graphicFrameLocks noChangeAspect="1"/>
          </p:cNvGraphicFramePr>
          <p:nvPr>
            <p:extLst>
              <p:ext uri="{D42A27DB-BD31-4B8C-83A1-F6EECF244321}">
                <p14:modId xmlns:p14="http://schemas.microsoft.com/office/powerpoint/2010/main" val="3187532988"/>
              </p:ext>
            </p:extLst>
          </p:nvPr>
        </p:nvGraphicFramePr>
        <p:xfrm>
          <a:off x="791383" y="4229474"/>
          <a:ext cx="7561234" cy="1233560"/>
        </p:xfrm>
        <a:graphic>
          <a:graphicData uri="http://schemas.openxmlformats.org/presentationml/2006/ole">
            <mc:AlternateContent xmlns:mc="http://schemas.openxmlformats.org/markup-compatibility/2006">
              <mc:Choice xmlns:v="urn:schemas-microsoft-com:vml" Requires="v">
                <p:oleObj spid="_x0000_s98543" name="Equation" r:id="rId6" imgW="4203360" imgH="685800" progId="Equation.DSMT4">
                  <p:embed/>
                </p:oleObj>
              </mc:Choice>
              <mc:Fallback>
                <p:oleObj name="Equation" r:id="rId6" imgW="4203360" imgH="685800" progId="Equation.DSMT4">
                  <p:embed/>
                  <p:pic>
                    <p:nvPicPr>
                      <p:cNvPr id="0" name=""/>
                      <p:cNvPicPr/>
                      <p:nvPr/>
                    </p:nvPicPr>
                    <p:blipFill>
                      <a:blip r:embed="rId7"/>
                      <a:stretch>
                        <a:fillRect/>
                      </a:stretch>
                    </p:blipFill>
                    <p:spPr>
                      <a:xfrm>
                        <a:off x="791383" y="4229474"/>
                        <a:ext cx="7561234" cy="1233560"/>
                      </a:xfrm>
                      <a:prstGeom prst="rect">
                        <a:avLst/>
                      </a:prstGeom>
                    </p:spPr>
                  </p:pic>
                </p:oleObj>
              </mc:Fallback>
            </mc:AlternateContent>
          </a:graphicData>
        </a:graphic>
      </p:graphicFrame>
      <p:sp>
        <p:nvSpPr>
          <p:cNvPr id="5" name="Content Placeholder 4"/>
          <p:cNvSpPr>
            <a:spLocks noGrp="1"/>
          </p:cNvSpPr>
          <p:nvPr>
            <p:ph idx="13"/>
          </p:nvPr>
        </p:nvSpPr>
        <p:spPr>
          <a:xfrm>
            <a:off x="457200" y="6089829"/>
            <a:ext cx="7895417" cy="373919"/>
          </a:xfrm>
        </p:spPr>
        <p:txBody>
          <a:bodyPr/>
          <a:lstStyle/>
          <a:p>
            <a:pPr marL="0" indent="0">
              <a:buNone/>
            </a:pPr>
            <a:r>
              <a:rPr lang="en-US" altLang="en-US" sz="1100" b="1" dirty="0"/>
              <a:t>Learning Objective 11-5: Discuss the significance of the price/earnings ratio in the evaluation of the market price of a company</a:t>
            </a:r>
            <a:r>
              <a:rPr lang="en-IN" altLang="en-US" sz="1100" b="1" dirty="0"/>
              <a:t>’</a:t>
            </a:r>
            <a:r>
              <a:rPr lang="en-US" altLang="ja-JP" sz="1100" b="1" dirty="0"/>
              <a:t>s common stock.</a:t>
            </a:r>
          </a:p>
        </p:txBody>
      </p:sp>
    </p:spTree>
    <p:extLst>
      <p:ext uri="{BB962C8B-B14F-4D97-AF65-F5344CB8AC3E}">
        <p14:creationId xmlns:p14="http://schemas.microsoft.com/office/powerpoint/2010/main" val="66593603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ctrTitle"/>
          </p:nvPr>
        </p:nvSpPr>
        <p:spPr>
          <a:xfrm>
            <a:off x="685800" y="685800"/>
            <a:ext cx="7772400" cy="1470025"/>
          </a:xfrm>
        </p:spPr>
        <p:txBody>
          <a:bodyPr/>
          <a:lstStyle/>
          <a:p>
            <a:r>
              <a:rPr lang="en-US" altLang="en-US" b="1" dirty="0"/>
              <a:t>Accounting: What the Numbers Mean</a:t>
            </a:r>
            <a:endParaRPr lang="en-IN" dirty="0"/>
          </a:p>
        </p:txBody>
      </p:sp>
      <p:sp>
        <p:nvSpPr>
          <p:cNvPr id="6" name="Subtitle 5"/>
          <p:cNvSpPr>
            <a:spLocks noGrp="1"/>
          </p:cNvSpPr>
          <p:nvPr>
            <p:ph type="subTitle" idx="1"/>
          </p:nvPr>
        </p:nvSpPr>
        <p:spPr>
          <a:xfrm>
            <a:off x="1371600" y="2441573"/>
            <a:ext cx="6400800" cy="1368427"/>
          </a:xfrm>
        </p:spPr>
        <p:txBody>
          <a:bodyPr/>
          <a:lstStyle/>
          <a:p>
            <a:r>
              <a:rPr lang="en-US" altLang="en-US" sz="3600" b="1" dirty="0">
                <a:solidFill>
                  <a:srgbClr val="000000"/>
                </a:solidFill>
              </a:rPr>
              <a:t>CHAPTER 11: </a:t>
            </a:r>
            <a:r>
              <a:rPr lang="en-US" altLang="en-US" sz="3600" b="1" i="1" dirty="0">
                <a:solidFill>
                  <a:srgbClr val="000000"/>
                </a:solidFill>
              </a:rPr>
              <a:t>Financial Statement Analysis</a:t>
            </a:r>
            <a:endParaRPr lang="en-IN" sz="3600" dirty="0">
              <a:solidFill>
                <a:srgbClr val="000000"/>
              </a:solidFill>
            </a:endParaRPr>
          </a:p>
        </p:txBody>
      </p:sp>
      <p:sp>
        <p:nvSpPr>
          <p:cNvPr id="8" name="Content Placeholder 7"/>
          <p:cNvSpPr>
            <a:spLocks noGrp="1"/>
          </p:cNvSpPr>
          <p:nvPr>
            <p:ph sz="quarter" idx="11"/>
          </p:nvPr>
        </p:nvSpPr>
        <p:spPr>
          <a:xfrm>
            <a:off x="1066800" y="4422775"/>
            <a:ext cx="7391400" cy="987425"/>
          </a:xfrm>
        </p:spPr>
        <p:txBody>
          <a:bodyPr/>
          <a:lstStyle/>
          <a:p>
            <a:pPr marL="0" indent="0" algn="ctr" eaLnBrk="1" hangingPunct="1">
              <a:buNone/>
            </a:pPr>
            <a:r>
              <a:rPr lang="en-US" altLang="en-US" sz="2800" b="1" dirty="0">
                <a:solidFill>
                  <a:srgbClr val="002060"/>
                </a:solidFill>
              </a:rPr>
              <a:t>Marshall, McManus, and Viele</a:t>
            </a:r>
          </a:p>
          <a:p>
            <a:pPr marL="0" indent="0" algn="ctr" eaLnBrk="1" hangingPunct="1">
              <a:buNone/>
            </a:pPr>
            <a:r>
              <a:rPr lang="en-US" altLang="en-US" sz="2800" b="1" dirty="0">
                <a:solidFill>
                  <a:srgbClr val="002060"/>
                </a:solidFill>
              </a:rPr>
              <a:t>12th Edition</a:t>
            </a:r>
          </a:p>
        </p:txBody>
      </p:sp>
      <p:sp>
        <p:nvSpPr>
          <p:cNvPr id="7" name="Content Placeholder 6"/>
          <p:cNvSpPr>
            <a:spLocks noGrp="1"/>
          </p:cNvSpPr>
          <p:nvPr>
            <p:ph sz="quarter" idx="10"/>
          </p:nvPr>
        </p:nvSpPr>
        <p:spPr>
          <a:xfrm>
            <a:off x="609600" y="6400800"/>
            <a:ext cx="7467600" cy="381000"/>
          </a:xfrm>
        </p:spPr>
        <p:txBody>
          <a:bodyPr/>
          <a:lstStyle/>
          <a:p>
            <a:pPr marL="0" indent="0">
              <a:buNone/>
            </a:pPr>
            <a:r>
              <a:rPr lang="en-IN" sz="900" dirty="0"/>
              <a:t>©2020 McGraw-Hill Education. All rights reserved. Authorized only for instructor use in the classroom. No reproduction or further distribution permitted without the prior written consent of McGraw-Hill Education.</a:t>
            </a:r>
            <a:endParaRPr lang="en-US" sz="900" i="1" dirty="0"/>
          </a:p>
        </p:txBody>
      </p:sp>
    </p:spTree>
    <p:extLst>
      <p:ext uri="{BB962C8B-B14F-4D97-AF65-F5344CB8AC3E}">
        <p14:creationId xmlns:p14="http://schemas.microsoft.com/office/powerpoint/2010/main" val="223450842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ea typeface="ＭＳ Ｐゴシック" panose="020B0600070205080204" pitchFamily="34" charset="-128"/>
              </a:rPr>
              <a:t>Price/Earnings Ratio </a:t>
            </a:r>
            <a:r>
              <a:rPr lang="en-US" altLang="en-US" sz="1000" b="0" dirty="0">
                <a:ea typeface="ＭＳ Ｐゴシック" panose="020B0600070205080204" pitchFamily="34" charset="-128"/>
              </a:rPr>
              <a:t>2</a:t>
            </a:r>
            <a:endParaRPr lang="en-US" sz="1000" b="0" dirty="0"/>
          </a:p>
        </p:txBody>
      </p:sp>
      <p:sp>
        <p:nvSpPr>
          <p:cNvPr id="3" name="Content Placeholder 2"/>
          <p:cNvSpPr>
            <a:spLocks noGrp="1"/>
          </p:cNvSpPr>
          <p:nvPr>
            <p:ph idx="1"/>
          </p:nvPr>
        </p:nvSpPr>
        <p:spPr>
          <a:xfrm>
            <a:off x="457200" y="1481137"/>
            <a:ext cx="8229600" cy="1795463"/>
          </a:xfrm>
        </p:spPr>
        <p:txBody>
          <a:bodyPr/>
          <a:lstStyle/>
          <a:p>
            <a:pPr marL="0" indent="0" eaLnBrk="1" hangingPunct="1">
              <a:spcBef>
                <a:spcPct val="50000"/>
              </a:spcBef>
              <a:buNone/>
              <a:defRPr/>
            </a:pPr>
            <a:r>
              <a:rPr lang="en-IN" sz="2400" dirty="0"/>
              <a:t>The greater the probability of increased earnings, the more investors are willing to pay for a claim to those earnings.</a:t>
            </a:r>
          </a:p>
          <a:p>
            <a:pPr marL="0" indent="0" eaLnBrk="1" hangingPunct="1">
              <a:spcBef>
                <a:spcPct val="50000"/>
              </a:spcBef>
              <a:buNone/>
              <a:defRPr/>
            </a:pPr>
            <a:r>
              <a:rPr lang="en-IN" sz="2400" dirty="0"/>
              <a:t>Relating market price and earnings per share in a ratio is a sensible way to express investors’ expectations.</a:t>
            </a:r>
          </a:p>
        </p:txBody>
      </p:sp>
      <p:sp>
        <p:nvSpPr>
          <p:cNvPr id="9" name="Content Placeholder 4"/>
          <p:cNvSpPr>
            <a:spLocks noGrp="1"/>
          </p:cNvSpPr>
          <p:nvPr>
            <p:ph idx="13"/>
          </p:nvPr>
        </p:nvSpPr>
        <p:spPr>
          <a:xfrm>
            <a:off x="457200" y="6089829"/>
            <a:ext cx="7895417" cy="373919"/>
          </a:xfrm>
        </p:spPr>
        <p:txBody>
          <a:bodyPr/>
          <a:lstStyle/>
          <a:p>
            <a:pPr marL="0" indent="0">
              <a:buNone/>
            </a:pPr>
            <a:r>
              <a:rPr lang="en-US" altLang="en-US" sz="1100" b="1" dirty="0"/>
              <a:t>Learning Objective 11-5: Discuss the significance of the price/earnings ratio in the evaluation of the market price of a company</a:t>
            </a:r>
            <a:r>
              <a:rPr lang="en-IN" altLang="en-US" sz="1100" b="1" dirty="0"/>
              <a:t>’</a:t>
            </a:r>
            <a:r>
              <a:rPr lang="en-US" altLang="ja-JP" sz="1100" b="1" dirty="0"/>
              <a:t>s common stock.</a:t>
            </a:r>
          </a:p>
        </p:txBody>
      </p:sp>
    </p:spTree>
    <p:extLst>
      <p:ext uri="{BB962C8B-B14F-4D97-AF65-F5344CB8AC3E}">
        <p14:creationId xmlns:p14="http://schemas.microsoft.com/office/powerpoint/2010/main" val="67839179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ea typeface="ＭＳ Ｐゴシック" panose="020B0600070205080204" pitchFamily="34" charset="-128"/>
              </a:rPr>
              <a:t>Price/Earnings Ratio </a:t>
            </a:r>
            <a:r>
              <a:rPr lang="en-US" altLang="en-US" sz="1000" b="0" dirty="0">
                <a:ea typeface="ＭＳ Ｐゴシック" panose="020B0600070205080204" pitchFamily="34" charset="-128"/>
              </a:rPr>
              <a:t>3</a:t>
            </a:r>
            <a:endParaRPr lang="en-US" sz="1000" b="0" dirty="0"/>
          </a:p>
        </p:txBody>
      </p:sp>
      <p:sp>
        <p:nvSpPr>
          <p:cNvPr id="3" name="Content Placeholder 2"/>
          <p:cNvSpPr>
            <a:spLocks noGrp="1"/>
          </p:cNvSpPr>
          <p:nvPr>
            <p:ph idx="1"/>
          </p:nvPr>
        </p:nvSpPr>
        <p:spPr>
          <a:xfrm>
            <a:off x="457200" y="1481137"/>
            <a:ext cx="8229600" cy="4310063"/>
          </a:xfrm>
        </p:spPr>
        <p:txBody>
          <a:bodyPr/>
          <a:lstStyle/>
          <a:p>
            <a:pPr marL="0" indent="0">
              <a:buNone/>
            </a:pPr>
            <a:r>
              <a:rPr lang="en-IN" sz="2400" dirty="0"/>
              <a:t>The price/earnings ratio, or earnings multiple, is one of the most important measures used by investors to evaluate the market price of a firm’s common stock. This is one reason that earnings per share is reported prominently on the face of the income statement.</a:t>
            </a:r>
          </a:p>
          <a:p>
            <a:pPr marL="0" indent="0">
              <a:buNone/>
            </a:pPr>
            <a:r>
              <a:rPr lang="en-IN" sz="2400" dirty="0"/>
              <a:t>Analysts sometimes use expected future earnings per share and the current market price in the calculation to evaluate the prospects for changes in the stock’s market price.</a:t>
            </a:r>
          </a:p>
          <a:p>
            <a:pPr marL="0" indent="0">
              <a:buNone/>
            </a:pPr>
            <a:r>
              <a:rPr lang="en-IN" sz="2400" dirty="0"/>
              <a:t>An above-average P/E ratio indicates that the common stock price is high relative to the firm’s current earnings. </a:t>
            </a:r>
          </a:p>
          <a:p>
            <a:pPr marL="0" indent="0">
              <a:buNone/>
            </a:pPr>
            <a:r>
              <a:rPr lang="en-IN" sz="2400" dirty="0"/>
              <a:t>Low P/E ratios usually indicate poor earnings expectations.</a:t>
            </a:r>
          </a:p>
        </p:txBody>
      </p:sp>
      <p:sp>
        <p:nvSpPr>
          <p:cNvPr id="9" name="Content Placeholder 4"/>
          <p:cNvSpPr>
            <a:spLocks noGrp="1"/>
          </p:cNvSpPr>
          <p:nvPr>
            <p:ph idx="13"/>
          </p:nvPr>
        </p:nvSpPr>
        <p:spPr>
          <a:xfrm>
            <a:off x="457200" y="6089829"/>
            <a:ext cx="7895417" cy="373919"/>
          </a:xfrm>
        </p:spPr>
        <p:txBody>
          <a:bodyPr/>
          <a:lstStyle/>
          <a:p>
            <a:pPr marL="0" indent="0">
              <a:buNone/>
            </a:pPr>
            <a:r>
              <a:rPr lang="en-US" altLang="en-US" sz="1100" b="1" dirty="0"/>
              <a:t>Learning Objective 11-5: Discuss the significance of the price/earnings ratio in the evaluation of the market price of a company</a:t>
            </a:r>
            <a:r>
              <a:rPr lang="en-IN" altLang="en-US" sz="1100" b="1" dirty="0"/>
              <a:t>’</a:t>
            </a:r>
            <a:r>
              <a:rPr lang="en-US" altLang="ja-JP" sz="1100" b="1" dirty="0"/>
              <a:t>s common stock.</a:t>
            </a:r>
          </a:p>
        </p:txBody>
      </p:sp>
    </p:spTree>
    <p:extLst>
      <p:ext uri="{BB962C8B-B14F-4D97-AF65-F5344CB8AC3E}">
        <p14:creationId xmlns:p14="http://schemas.microsoft.com/office/powerpoint/2010/main" val="389374148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ea typeface="ＭＳ Ｐゴシック" panose="020B0600070205080204" pitchFamily="34" charset="-128"/>
              </a:rPr>
              <a:t>Dividend Yield</a:t>
            </a:r>
            <a:endParaRPr lang="en-US" sz="1000" dirty="0"/>
          </a:p>
        </p:txBody>
      </p:sp>
      <p:graphicFrame>
        <p:nvGraphicFramePr>
          <p:cNvPr id="9" name="Object 8"/>
          <p:cNvGraphicFramePr>
            <a:graphicFrameLocks noChangeAspect="1"/>
          </p:cNvGraphicFramePr>
          <p:nvPr>
            <p:extLst>
              <p:ext uri="{D42A27DB-BD31-4B8C-83A1-F6EECF244321}">
                <p14:modId xmlns:p14="http://schemas.microsoft.com/office/powerpoint/2010/main" val="2603343182"/>
              </p:ext>
            </p:extLst>
          </p:nvPr>
        </p:nvGraphicFramePr>
        <p:xfrm>
          <a:off x="1636713" y="1854200"/>
          <a:ext cx="5111750" cy="769938"/>
        </p:xfrm>
        <a:graphic>
          <a:graphicData uri="http://schemas.openxmlformats.org/presentationml/2006/ole">
            <mc:AlternateContent xmlns:mc="http://schemas.openxmlformats.org/markup-compatibility/2006">
              <mc:Choice xmlns:v="urn:schemas-microsoft-com:vml" Requires="v">
                <p:oleObj spid="_x0000_s99478" name="Equation" r:id="rId4" imgW="2869920" imgH="431640" progId="Equation.DSMT4">
                  <p:embed/>
                </p:oleObj>
              </mc:Choice>
              <mc:Fallback>
                <p:oleObj name="Equation" r:id="rId4" imgW="2869920" imgH="431640" progId="Equation.DSMT4">
                  <p:embed/>
                  <p:pic>
                    <p:nvPicPr>
                      <p:cNvPr id="9" name="Object 8"/>
                      <p:cNvPicPr/>
                      <p:nvPr/>
                    </p:nvPicPr>
                    <p:blipFill>
                      <a:blip r:embed="rId5"/>
                      <a:stretch>
                        <a:fillRect/>
                      </a:stretch>
                    </p:blipFill>
                    <p:spPr>
                      <a:xfrm>
                        <a:off x="1636713" y="1854200"/>
                        <a:ext cx="5111750" cy="769938"/>
                      </a:xfrm>
                      <a:prstGeom prst="rect">
                        <a:avLst/>
                      </a:prstGeom>
                    </p:spPr>
                  </p:pic>
                </p:oleObj>
              </mc:Fallback>
            </mc:AlternateContent>
          </a:graphicData>
        </a:graphic>
      </p:graphicFrame>
      <p:sp>
        <p:nvSpPr>
          <p:cNvPr id="3" name="Content Placeholder 2"/>
          <p:cNvSpPr>
            <a:spLocks noGrp="1"/>
          </p:cNvSpPr>
          <p:nvPr>
            <p:ph idx="1"/>
          </p:nvPr>
        </p:nvSpPr>
        <p:spPr>
          <a:xfrm>
            <a:off x="685800" y="2819400"/>
            <a:ext cx="7666817" cy="838200"/>
          </a:xfrm>
        </p:spPr>
        <p:txBody>
          <a:bodyPr/>
          <a:lstStyle/>
          <a:p>
            <a:pPr marL="0" indent="0" algn="ctr" eaLnBrk="1" hangingPunct="1">
              <a:spcBef>
                <a:spcPct val="50000"/>
              </a:spcBef>
              <a:buNone/>
              <a:defRPr/>
            </a:pPr>
            <a:r>
              <a:rPr lang="en-IN" sz="2400" dirty="0"/>
              <a:t>Dividend yield calculation using assumed amounts for the per share data for Cruisers for the year ended July 30, 2017.</a:t>
            </a:r>
          </a:p>
        </p:txBody>
      </p:sp>
      <p:graphicFrame>
        <p:nvGraphicFramePr>
          <p:cNvPr id="10" name="Object 9"/>
          <p:cNvGraphicFramePr>
            <a:graphicFrameLocks noChangeAspect="1"/>
          </p:cNvGraphicFramePr>
          <p:nvPr>
            <p:extLst>
              <p:ext uri="{D42A27DB-BD31-4B8C-83A1-F6EECF244321}">
                <p14:modId xmlns:p14="http://schemas.microsoft.com/office/powerpoint/2010/main" val="2072394808"/>
              </p:ext>
            </p:extLst>
          </p:nvPr>
        </p:nvGraphicFramePr>
        <p:xfrm>
          <a:off x="1676400" y="3840029"/>
          <a:ext cx="4612005" cy="2114722"/>
        </p:xfrm>
        <a:graphic>
          <a:graphicData uri="http://schemas.openxmlformats.org/presentationml/2006/ole">
            <mc:AlternateContent xmlns:mc="http://schemas.openxmlformats.org/markup-compatibility/2006">
              <mc:Choice xmlns:v="urn:schemas-microsoft-com:vml" Requires="v">
                <p:oleObj spid="_x0000_s99479" name="Equation" r:id="rId6" imgW="2298600" imgH="1054080" progId="Equation.DSMT4">
                  <p:embed/>
                </p:oleObj>
              </mc:Choice>
              <mc:Fallback>
                <p:oleObj name="Equation" r:id="rId6" imgW="2298600" imgH="1054080" progId="Equation.DSMT4">
                  <p:embed/>
                  <p:pic>
                    <p:nvPicPr>
                      <p:cNvPr id="10" name="Object 9"/>
                      <p:cNvPicPr/>
                      <p:nvPr/>
                    </p:nvPicPr>
                    <p:blipFill>
                      <a:blip r:embed="rId7"/>
                      <a:stretch>
                        <a:fillRect/>
                      </a:stretch>
                    </p:blipFill>
                    <p:spPr>
                      <a:xfrm>
                        <a:off x="1676400" y="3840029"/>
                        <a:ext cx="4612005" cy="2114722"/>
                      </a:xfrm>
                      <a:prstGeom prst="rect">
                        <a:avLst/>
                      </a:prstGeom>
                    </p:spPr>
                  </p:pic>
                </p:oleObj>
              </mc:Fallback>
            </mc:AlternateContent>
          </a:graphicData>
        </a:graphic>
      </p:graphicFrame>
      <p:sp>
        <p:nvSpPr>
          <p:cNvPr id="5" name="Content Placeholder 4"/>
          <p:cNvSpPr>
            <a:spLocks noGrp="1"/>
          </p:cNvSpPr>
          <p:nvPr>
            <p:ph idx="13"/>
          </p:nvPr>
        </p:nvSpPr>
        <p:spPr>
          <a:xfrm>
            <a:off x="457200" y="6089829"/>
            <a:ext cx="7895417" cy="373919"/>
          </a:xfrm>
        </p:spPr>
        <p:txBody>
          <a:bodyPr/>
          <a:lstStyle/>
          <a:p>
            <a:pPr marL="0" indent="0">
              <a:buNone/>
              <a:defRPr/>
            </a:pPr>
            <a:r>
              <a:rPr lang="en-US" altLang="en-US" sz="1100" b="1" dirty="0"/>
              <a:t>Learning Objective 11-6: Discuss how dividend yield and the dividend payout ratio are used by investors to evaluate a company</a:t>
            </a:r>
            <a:r>
              <a:rPr lang="en-IN" altLang="en-US" sz="1100" b="1" dirty="0"/>
              <a:t>’</a:t>
            </a:r>
            <a:r>
              <a:rPr lang="en-US" altLang="ja-JP" sz="1100" b="1" dirty="0"/>
              <a:t>s common stock.</a:t>
            </a:r>
          </a:p>
        </p:txBody>
      </p:sp>
    </p:spTree>
    <p:extLst>
      <p:ext uri="{BB962C8B-B14F-4D97-AF65-F5344CB8AC3E}">
        <p14:creationId xmlns:p14="http://schemas.microsoft.com/office/powerpoint/2010/main" val="399241524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ea typeface="ＭＳ Ｐゴシック" panose="020B0600070205080204" pitchFamily="34" charset="-128"/>
              </a:rPr>
              <a:t>Dividend Payout Ratio</a:t>
            </a:r>
            <a:endParaRPr lang="en-US" sz="1000" dirty="0"/>
          </a:p>
        </p:txBody>
      </p:sp>
      <p:graphicFrame>
        <p:nvGraphicFramePr>
          <p:cNvPr id="9" name="Object 8"/>
          <p:cNvGraphicFramePr>
            <a:graphicFrameLocks noChangeAspect="1"/>
          </p:cNvGraphicFramePr>
          <p:nvPr>
            <p:extLst>
              <p:ext uri="{D42A27DB-BD31-4B8C-83A1-F6EECF244321}">
                <p14:modId xmlns:p14="http://schemas.microsoft.com/office/powerpoint/2010/main" val="4168201700"/>
              </p:ext>
            </p:extLst>
          </p:nvPr>
        </p:nvGraphicFramePr>
        <p:xfrm>
          <a:off x="1751610" y="1447800"/>
          <a:ext cx="4881955" cy="762315"/>
        </p:xfrm>
        <a:graphic>
          <a:graphicData uri="http://schemas.openxmlformats.org/presentationml/2006/ole">
            <mc:AlternateContent xmlns:mc="http://schemas.openxmlformats.org/markup-compatibility/2006">
              <mc:Choice xmlns:v="urn:schemas-microsoft-com:vml" Requires="v">
                <p:oleObj spid="_x0000_s100494" name="Equation" r:id="rId4" imgW="2768400" imgH="431640" progId="Equation.DSMT4">
                  <p:embed/>
                </p:oleObj>
              </mc:Choice>
              <mc:Fallback>
                <p:oleObj name="Equation" r:id="rId4" imgW="2768400" imgH="431640" progId="Equation.DSMT4">
                  <p:embed/>
                  <p:pic>
                    <p:nvPicPr>
                      <p:cNvPr id="9" name="Object 8"/>
                      <p:cNvPicPr/>
                      <p:nvPr/>
                    </p:nvPicPr>
                    <p:blipFill>
                      <a:blip r:embed="rId5"/>
                      <a:stretch>
                        <a:fillRect/>
                      </a:stretch>
                    </p:blipFill>
                    <p:spPr>
                      <a:xfrm>
                        <a:off x="1751610" y="1447800"/>
                        <a:ext cx="4881955" cy="762315"/>
                      </a:xfrm>
                      <a:prstGeom prst="rect">
                        <a:avLst/>
                      </a:prstGeom>
                    </p:spPr>
                  </p:pic>
                </p:oleObj>
              </mc:Fallback>
            </mc:AlternateContent>
          </a:graphicData>
        </a:graphic>
      </p:graphicFrame>
      <p:sp>
        <p:nvSpPr>
          <p:cNvPr id="3" name="Content Placeholder 2"/>
          <p:cNvSpPr>
            <a:spLocks noGrp="1"/>
          </p:cNvSpPr>
          <p:nvPr>
            <p:ph idx="1"/>
          </p:nvPr>
        </p:nvSpPr>
        <p:spPr>
          <a:xfrm>
            <a:off x="685800" y="2362200"/>
            <a:ext cx="7666817" cy="838200"/>
          </a:xfrm>
        </p:spPr>
        <p:txBody>
          <a:bodyPr/>
          <a:lstStyle/>
          <a:p>
            <a:pPr marL="0" indent="0" algn="ctr">
              <a:buNone/>
              <a:defRPr/>
            </a:pPr>
            <a:r>
              <a:rPr lang="en-US" sz="2000" dirty="0">
                <a:solidFill>
                  <a:srgbClr val="000000"/>
                </a:solidFill>
              </a:rPr>
              <a:t>Cruisers’ dividend payout ratio for fiscal 2020, using assumed amounts, would be the following:</a:t>
            </a:r>
          </a:p>
        </p:txBody>
      </p:sp>
      <p:graphicFrame>
        <p:nvGraphicFramePr>
          <p:cNvPr id="10" name="Object 9"/>
          <p:cNvGraphicFramePr>
            <a:graphicFrameLocks noChangeAspect="1"/>
          </p:cNvGraphicFramePr>
          <p:nvPr>
            <p:extLst>
              <p:ext uri="{D42A27DB-BD31-4B8C-83A1-F6EECF244321}">
                <p14:modId xmlns:p14="http://schemas.microsoft.com/office/powerpoint/2010/main" val="382878967"/>
              </p:ext>
            </p:extLst>
          </p:nvPr>
        </p:nvGraphicFramePr>
        <p:xfrm>
          <a:off x="1447800" y="3124200"/>
          <a:ext cx="4867275" cy="814388"/>
        </p:xfrm>
        <a:graphic>
          <a:graphicData uri="http://schemas.openxmlformats.org/presentationml/2006/ole">
            <mc:AlternateContent xmlns:mc="http://schemas.openxmlformats.org/markup-compatibility/2006">
              <mc:Choice xmlns:v="urn:schemas-microsoft-com:vml" Requires="v">
                <p:oleObj spid="_x0000_s100495" name="Equation" r:id="rId6" imgW="2425680" imgH="406080" progId="Equation.DSMT4">
                  <p:embed/>
                </p:oleObj>
              </mc:Choice>
              <mc:Fallback>
                <p:oleObj name="Equation" r:id="rId6" imgW="2425680" imgH="406080" progId="Equation.DSMT4">
                  <p:embed/>
                  <p:pic>
                    <p:nvPicPr>
                      <p:cNvPr id="10" name="Object 9"/>
                      <p:cNvPicPr/>
                      <p:nvPr/>
                    </p:nvPicPr>
                    <p:blipFill>
                      <a:blip r:embed="rId7"/>
                      <a:stretch>
                        <a:fillRect/>
                      </a:stretch>
                    </p:blipFill>
                    <p:spPr>
                      <a:xfrm>
                        <a:off x="1447800" y="3124200"/>
                        <a:ext cx="4867275" cy="814388"/>
                      </a:xfrm>
                      <a:prstGeom prst="rect">
                        <a:avLst/>
                      </a:prstGeom>
                    </p:spPr>
                  </p:pic>
                </p:oleObj>
              </mc:Fallback>
            </mc:AlternateContent>
          </a:graphicData>
        </a:graphic>
      </p:graphicFrame>
      <p:sp>
        <p:nvSpPr>
          <p:cNvPr id="7" name="Content Placeholder 6"/>
          <p:cNvSpPr>
            <a:spLocks noGrp="1"/>
          </p:cNvSpPr>
          <p:nvPr>
            <p:ph idx="15"/>
          </p:nvPr>
        </p:nvSpPr>
        <p:spPr>
          <a:xfrm>
            <a:off x="457200" y="3919537"/>
            <a:ext cx="8229600" cy="1947863"/>
          </a:xfrm>
        </p:spPr>
        <p:txBody>
          <a:bodyPr/>
          <a:lstStyle/>
          <a:p>
            <a:pPr marL="0" indent="0">
              <a:buNone/>
              <a:defRPr/>
            </a:pPr>
            <a:r>
              <a:rPr lang="en-IN" sz="2200" dirty="0">
                <a:solidFill>
                  <a:srgbClr val="000000"/>
                </a:solidFill>
              </a:rPr>
              <a:t>A firm refers to its dividends in two ways: </a:t>
            </a:r>
          </a:p>
          <a:p>
            <a:pPr marL="291600" indent="-291600">
              <a:buFont typeface="+mj-lt"/>
              <a:buAutoNum type="arabicPeriod"/>
              <a:defRPr/>
            </a:pPr>
            <a:r>
              <a:rPr lang="en-IN" sz="2200" b="1" dirty="0">
                <a:solidFill>
                  <a:srgbClr val="000000"/>
                </a:solidFill>
              </a:rPr>
              <a:t>Regular dividends </a:t>
            </a:r>
            <a:r>
              <a:rPr lang="en-IN" sz="2200" dirty="0">
                <a:solidFill>
                  <a:srgbClr val="000000"/>
                </a:solidFill>
              </a:rPr>
              <a:t>are the stable, or gradually changing, periodic dividends.</a:t>
            </a:r>
          </a:p>
          <a:p>
            <a:pPr marL="291600" indent="-291600">
              <a:buFont typeface="+mj-lt"/>
              <a:buAutoNum type="arabicPeriod"/>
              <a:defRPr/>
            </a:pPr>
            <a:r>
              <a:rPr lang="en-IN" sz="2200" b="1" dirty="0">
                <a:solidFill>
                  <a:srgbClr val="000000"/>
                </a:solidFill>
              </a:rPr>
              <a:t>Extra dividends </a:t>
            </a:r>
            <a:r>
              <a:rPr lang="en-IN" sz="2200" dirty="0">
                <a:solidFill>
                  <a:srgbClr val="000000"/>
                </a:solidFill>
              </a:rPr>
              <a:t>are additional dividends that may be declared and paid after an especially profitable year.</a:t>
            </a:r>
            <a:endParaRPr lang="en-US" sz="2200" dirty="0">
              <a:solidFill>
                <a:srgbClr val="000000"/>
              </a:solidFill>
            </a:endParaRPr>
          </a:p>
        </p:txBody>
      </p:sp>
      <p:sp>
        <p:nvSpPr>
          <p:cNvPr id="5" name="Content Placeholder 4"/>
          <p:cNvSpPr>
            <a:spLocks noGrp="1"/>
          </p:cNvSpPr>
          <p:nvPr>
            <p:ph idx="13"/>
          </p:nvPr>
        </p:nvSpPr>
        <p:spPr>
          <a:xfrm>
            <a:off x="457200" y="6089829"/>
            <a:ext cx="7895417" cy="373919"/>
          </a:xfrm>
        </p:spPr>
        <p:txBody>
          <a:bodyPr/>
          <a:lstStyle/>
          <a:p>
            <a:pPr marL="0" indent="0">
              <a:buNone/>
              <a:defRPr/>
            </a:pPr>
            <a:r>
              <a:rPr lang="en-US" altLang="en-US" sz="1100" b="1" dirty="0"/>
              <a:t>Learning Objective 11-6: Discuss how dividend yield and the dividend payout ratio are used by investors to evaluate a company</a:t>
            </a:r>
            <a:r>
              <a:rPr lang="en-IN" altLang="en-US" sz="1100" b="1" dirty="0"/>
              <a:t>’</a:t>
            </a:r>
            <a:r>
              <a:rPr lang="en-US" altLang="ja-JP" sz="1100" b="1" dirty="0"/>
              <a:t>s common stock.</a:t>
            </a:r>
          </a:p>
        </p:txBody>
      </p:sp>
    </p:spTree>
    <p:extLst>
      <p:ext uri="{BB962C8B-B14F-4D97-AF65-F5344CB8AC3E}">
        <p14:creationId xmlns:p14="http://schemas.microsoft.com/office/powerpoint/2010/main" val="219240505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ea typeface="ＭＳ Ｐゴシック" panose="020B0600070205080204" pitchFamily="34" charset="-128"/>
              </a:rPr>
              <a:t>Preferred Dividend Coverage Ratio</a:t>
            </a:r>
            <a:endParaRPr lang="en-US" sz="1000" dirty="0"/>
          </a:p>
        </p:txBody>
      </p:sp>
      <p:graphicFrame>
        <p:nvGraphicFramePr>
          <p:cNvPr id="9" name="Object 8"/>
          <p:cNvGraphicFramePr>
            <a:graphicFrameLocks noChangeAspect="1"/>
          </p:cNvGraphicFramePr>
          <p:nvPr>
            <p:extLst>
              <p:ext uri="{D42A27DB-BD31-4B8C-83A1-F6EECF244321}">
                <p14:modId xmlns:p14="http://schemas.microsoft.com/office/powerpoint/2010/main" val="630350927"/>
              </p:ext>
            </p:extLst>
          </p:nvPr>
        </p:nvGraphicFramePr>
        <p:xfrm>
          <a:off x="1086990" y="1500561"/>
          <a:ext cx="6609210" cy="808878"/>
        </p:xfrm>
        <a:graphic>
          <a:graphicData uri="http://schemas.openxmlformats.org/presentationml/2006/ole">
            <mc:AlternateContent xmlns:mc="http://schemas.openxmlformats.org/markup-compatibility/2006">
              <mc:Choice xmlns:v="urn:schemas-microsoft-com:vml" Requires="v">
                <p:oleObj spid="_x0000_s101516" name="Equation" r:id="rId4" imgW="3530520" imgH="431640" progId="Equation.DSMT4">
                  <p:embed/>
                </p:oleObj>
              </mc:Choice>
              <mc:Fallback>
                <p:oleObj name="Equation" r:id="rId4" imgW="3530520" imgH="431640" progId="Equation.DSMT4">
                  <p:embed/>
                  <p:pic>
                    <p:nvPicPr>
                      <p:cNvPr id="9" name="Object 8"/>
                      <p:cNvPicPr/>
                      <p:nvPr/>
                    </p:nvPicPr>
                    <p:blipFill>
                      <a:blip r:embed="rId5"/>
                      <a:stretch>
                        <a:fillRect/>
                      </a:stretch>
                    </p:blipFill>
                    <p:spPr>
                      <a:xfrm>
                        <a:off x="1086990" y="1500561"/>
                        <a:ext cx="6609210" cy="808878"/>
                      </a:xfrm>
                      <a:prstGeom prst="rect">
                        <a:avLst/>
                      </a:prstGeom>
                    </p:spPr>
                  </p:pic>
                </p:oleObj>
              </mc:Fallback>
            </mc:AlternateContent>
          </a:graphicData>
        </a:graphic>
      </p:graphicFrame>
      <p:sp>
        <p:nvSpPr>
          <p:cNvPr id="3" name="Content Placeholder 2"/>
          <p:cNvSpPr>
            <a:spLocks noGrp="1"/>
          </p:cNvSpPr>
          <p:nvPr>
            <p:ph idx="1"/>
          </p:nvPr>
        </p:nvSpPr>
        <p:spPr>
          <a:xfrm>
            <a:off x="685800" y="2514600"/>
            <a:ext cx="7666817" cy="457200"/>
          </a:xfrm>
        </p:spPr>
        <p:txBody>
          <a:bodyPr/>
          <a:lstStyle/>
          <a:p>
            <a:pPr marL="0" indent="0" algn="ctr">
              <a:buNone/>
              <a:defRPr/>
            </a:pPr>
            <a:r>
              <a:rPr lang="en-US" altLang="en-US" sz="2400" dirty="0"/>
              <a:t>A measure of the margin of safety of the preferred dividend</a:t>
            </a:r>
          </a:p>
        </p:txBody>
      </p:sp>
      <p:sp>
        <p:nvSpPr>
          <p:cNvPr id="7" name="Content Placeholder 6"/>
          <p:cNvSpPr>
            <a:spLocks noGrp="1"/>
          </p:cNvSpPr>
          <p:nvPr>
            <p:ph idx="15"/>
          </p:nvPr>
        </p:nvSpPr>
        <p:spPr>
          <a:xfrm>
            <a:off x="457200" y="3233737"/>
            <a:ext cx="7895417" cy="1382713"/>
          </a:xfrm>
        </p:spPr>
        <p:txBody>
          <a:bodyPr/>
          <a:lstStyle/>
          <a:p>
            <a:pPr marL="0" indent="0" algn="ctr">
              <a:buNone/>
              <a:defRPr/>
            </a:pPr>
            <a:r>
              <a:rPr lang="en-IN" altLang="en-US" sz="2400" dirty="0">
                <a:latin typeface="Arial" panose="020B0604020202020204" pitchFamily="34" charset="0"/>
              </a:rPr>
              <a:t>A preferred dividend coverage ratio for Cruisers for</a:t>
            </a:r>
          </a:p>
          <a:p>
            <a:pPr marL="0" indent="0" algn="ctr">
              <a:buNone/>
              <a:defRPr/>
            </a:pPr>
            <a:r>
              <a:rPr lang="en-IN" altLang="en-US" sz="2400" dirty="0">
                <a:latin typeface="Arial" panose="020B0604020202020204" pitchFamily="34" charset="0"/>
              </a:rPr>
              <a:t>fiscal 2020 (data from Chapter 9) was a somewhat healthy 5.5, calculated as follows:</a:t>
            </a:r>
            <a:endParaRPr lang="en-US" altLang="en-US" sz="2400" dirty="0">
              <a:latin typeface="Arial" panose="020B0604020202020204" pitchFamily="34" charset="0"/>
            </a:endParaRPr>
          </a:p>
        </p:txBody>
      </p:sp>
      <p:graphicFrame>
        <p:nvGraphicFramePr>
          <p:cNvPr id="8" name="Object 7"/>
          <p:cNvGraphicFramePr>
            <a:graphicFrameLocks noChangeAspect="1"/>
          </p:cNvGraphicFramePr>
          <p:nvPr>
            <p:extLst>
              <p:ext uri="{D42A27DB-BD31-4B8C-83A1-F6EECF244321}">
                <p14:modId xmlns:p14="http://schemas.microsoft.com/office/powerpoint/2010/main" val="3605536181"/>
              </p:ext>
            </p:extLst>
          </p:nvPr>
        </p:nvGraphicFramePr>
        <p:xfrm>
          <a:off x="1249963" y="4800600"/>
          <a:ext cx="6188463" cy="911463"/>
        </p:xfrm>
        <a:graphic>
          <a:graphicData uri="http://schemas.openxmlformats.org/presentationml/2006/ole">
            <mc:AlternateContent xmlns:mc="http://schemas.openxmlformats.org/markup-compatibility/2006">
              <mc:Choice xmlns:v="urn:schemas-microsoft-com:vml" Requires="v">
                <p:oleObj spid="_x0000_s101517" name="Equation" r:id="rId6" imgW="2933640" imgH="431640" progId="Equation.DSMT4">
                  <p:embed/>
                </p:oleObj>
              </mc:Choice>
              <mc:Fallback>
                <p:oleObj name="Equation" r:id="rId6" imgW="2933640" imgH="431640" progId="Equation.DSMT4">
                  <p:embed/>
                  <p:pic>
                    <p:nvPicPr>
                      <p:cNvPr id="9" name="Object 8"/>
                      <p:cNvPicPr/>
                      <p:nvPr/>
                    </p:nvPicPr>
                    <p:blipFill>
                      <a:blip r:embed="rId7"/>
                      <a:stretch>
                        <a:fillRect/>
                      </a:stretch>
                    </p:blipFill>
                    <p:spPr>
                      <a:xfrm>
                        <a:off x="1249963" y="4800600"/>
                        <a:ext cx="6188463" cy="911463"/>
                      </a:xfrm>
                      <a:prstGeom prst="rect">
                        <a:avLst/>
                      </a:prstGeom>
                    </p:spPr>
                  </p:pic>
                </p:oleObj>
              </mc:Fallback>
            </mc:AlternateContent>
          </a:graphicData>
        </a:graphic>
      </p:graphicFrame>
      <p:sp>
        <p:nvSpPr>
          <p:cNvPr id="5" name="Content Placeholder 4"/>
          <p:cNvSpPr>
            <a:spLocks noGrp="1"/>
          </p:cNvSpPr>
          <p:nvPr>
            <p:ph idx="13"/>
          </p:nvPr>
        </p:nvSpPr>
        <p:spPr>
          <a:xfrm>
            <a:off x="457200" y="6089829"/>
            <a:ext cx="7895417" cy="373919"/>
          </a:xfrm>
        </p:spPr>
        <p:txBody>
          <a:bodyPr/>
          <a:lstStyle/>
          <a:p>
            <a:pPr marL="0" indent="0">
              <a:buNone/>
              <a:defRPr/>
            </a:pPr>
            <a:r>
              <a:rPr lang="en-US" altLang="en-US" sz="1100" b="1" dirty="0"/>
              <a:t>Learning Objective 11-6: Discuss how dividend yield and the dividend payout ratio are used by investors to evaluate a company</a:t>
            </a:r>
            <a:r>
              <a:rPr lang="en-IN" altLang="en-US" sz="1100" b="1" dirty="0"/>
              <a:t>’</a:t>
            </a:r>
            <a:r>
              <a:rPr lang="en-US" altLang="ja-JP" sz="1100" b="1" dirty="0"/>
              <a:t>s common stock.</a:t>
            </a:r>
          </a:p>
        </p:txBody>
      </p:sp>
    </p:spTree>
    <p:extLst>
      <p:ext uri="{BB962C8B-B14F-4D97-AF65-F5344CB8AC3E}">
        <p14:creationId xmlns:p14="http://schemas.microsoft.com/office/powerpoint/2010/main" val="344431145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ea typeface="ＭＳ Ｐゴシック" panose="020B0600070205080204" pitchFamily="34" charset="-128"/>
              </a:rPr>
              <a:t>Financial Leverage</a:t>
            </a:r>
            <a:endParaRPr lang="en-US" sz="1000" dirty="0"/>
          </a:p>
        </p:txBody>
      </p:sp>
      <p:sp>
        <p:nvSpPr>
          <p:cNvPr id="3" name="Content Placeholder 2"/>
          <p:cNvSpPr>
            <a:spLocks noGrp="1"/>
          </p:cNvSpPr>
          <p:nvPr>
            <p:ph idx="1"/>
          </p:nvPr>
        </p:nvSpPr>
        <p:spPr>
          <a:xfrm>
            <a:off x="609600" y="1481137"/>
            <a:ext cx="8001000" cy="4005263"/>
          </a:xfrm>
        </p:spPr>
        <p:txBody>
          <a:bodyPr/>
          <a:lstStyle/>
          <a:p>
            <a:pPr marL="0" indent="0" algn="ctr">
              <a:buNone/>
              <a:defRPr/>
            </a:pPr>
            <a:r>
              <a:rPr lang="en-US" altLang="en-US" sz="2400" i="1" dirty="0">
                <a:solidFill>
                  <a:srgbClr val="000000"/>
                </a:solidFill>
              </a:rPr>
              <a:t>Financial leverage </a:t>
            </a:r>
            <a:r>
              <a:rPr lang="en-US" altLang="en-US" sz="2400" dirty="0">
                <a:solidFill>
                  <a:srgbClr val="000000"/>
                </a:solidFill>
              </a:rPr>
              <a:t>(frequently called just </a:t>
            </a:r>
            <a:r>
              <a:rPr lang="en-US" altLang="en-US" sz="2400" i="1" dirty="0">
                <a:solidFill>
                  <a:srgbClr val="000000"/>
                </a:solidFill>
              </a:rPr>
              <a:t>leverage</a:t>
            </a:r>
            <a:r>
              <a:rPr lang="en-US" altLang="en-US" sz="2400" dirty="0">
                <a:solidFill>
                  <a:srgbClr val="000000"/>
                </a:solidFill>
              </a:rPr>
              <a:t>) refers to the use of debt (and, in the broadest context of the term, preferred stock) to finance the assets of the entity.</a:t>
            </a:r>
            <a:r>
              <a:rPr lang="en-US" altLang="en-US" sz="100" dirty="0">
                <a:solidFill>
                  <a:schemeClr val="bg1"/>
                </a:solidFill>
              </a:rPr>
              <a:t> begin underline </a:t>
            </a:r>
            <a:r>
              <a:rPr lang="en-US" altLang="en-US" sz="2400" u="sng" dirty="0">
                <a:solidFill>
                  <a:srgbClr val="000000"/>
                </a:solidFill>
              </a:rPr>
              <a:t>Leverage adds risk to the operation</a:t>
            </a:r>
            <a:r>
              <a:rPr lang="en-US" altLang="en-US" sz="100" dirty="0">
                <a:solidFill>
                  <a:schemeClr val="bg1"/>
                </a:solidFill>
              </a:rPr>
              <a:t> end underline </a:t>
            </a:r>
            <a:r>
              <a:rPr lang="en-US" altLang="en-US" sz="2400" dirty="0">
                <a:solidFill>
                  <a:srgbClr val="000000"/>
                </a:solidFill>
              </a:rPr>
              <a:t>of the firm because if the firm does not generate enough cash to pay principal and interest payments, creditors may force the firm into bankruptcy. However, because the cost of debt (i.e., interest) is a fixed charge regardless of the amount of earnings,</a:t>
            </a:r>
            <a:r>
              <a:rPr lang="en-US" altLang="en-US" sz="100" dirty="0">
                <a:solidFill>
                  <a:schemeClr val="bg1"/>
                </a:solidFill>
              </a:rPr>
              <a:t> begin underline </a:t>
            </a:r>
            <a:r>
              <a:rPr lang="en-US" altLang="en-US" sz="2400" u="sng" dirty="0">
                <a:solidFill>
                  <a:srgbClr val="000000"/>
                </a:solidFill>
              </a:rPr>
              <a:t>leverage also magnifies the return to the owners</a:t>
            </a:r>
            <a:r>
              <a:rPr lang="en-US" altLang="en-US" sz="100" dirty="0">
                <a:solidFill>
                  <a:schemeClr val="bg1"/>
                </a:solidFill>
              </a:rPr>
              <a:t> end underline </a:t>
            </a:r>
            <a:r>
              <a:rPr lang="en-US" altLang="en-US" sz="2400" dirty="0">
                <a:solidFill>
                  <a:srgbClr val="000000"/>
                </a:solidFill>
              </a:rPr>
              <a:t>(R</a:t>
            </a:r>
            <a:r>
              <a:rPr lang="en-US" altLang="en-US" sz="100" dirty="0">
                <a:solidFill>
                  <a:srgbClr val="000000"/>
                </a:solidFill>
              </a:rPr>
              <a:t> </a:t>
            </a:r>
            <a:r>
              <a:rPr lang="en-US" altLang="en-US" sz="2400" dirty="0">
                <a:solidFill>
                  <a:srgbClr val="000000"/>
                </a:solidFill>
              </a:rPr>
              <a:t>O</a:t>
            </a:r>
            <a:r>
              <a:rPr lang="en-US" altLang="en-US" sz="100" dirty="0">
                <a:solidFill>
                  <a:srgbClr val="000000"/>
                </a:solidFill>
              </a:rPr>
              <a:t> </a:t>
            </a:r>
            <a:r>
              <a:rPr lang="en-US" altLang="en-US" sz="2400" dirty="0">
                <a:solidFill>
                  <a:srgbClr val="000000"/>
                </a:solidFill>
              </a:rPr>
              <a:t>E) relative to the return on assets (R</a:t>
            </a:r>
            <a:r>
              <a:rPr lang="en-US" altLang="en-US" sz="100" dirty="0">
                <a:solidFill>
                  <a:srgbClr val="000000"/>
                </a:solidFill>
              </a:rPr>
              <a:t> </a:t>
            </a:r>
            <a:r>
              <a:rPr lang="en-US" altLang="en-US" sz="2400" dirty="0">
                <a:solidFill>
                  <a:srgbClr val="000000"/>
                </a:solidFill>
              </a:rPr>
              <a:t>O</a:t>
            </a:r>
            <a:r>
              <a:rPr lang="en-US" altLang="en-US" sz="100" dirty="0">
                <a:solidFill>
                  <a:srgbClr val="000000"/>
                </a:solidFill>
              </a:rPr>
              <a:t> </a:t>
            </a:r>
            <a:r>
              <a:rPr lang="en-US" altLang="en-US" sz="2400" dirty="0">
                <a:solidFill>
                  <a:srgbClr val="000000"/>
                </a:solidFill>
              </a:rPr>
              <a:t>I).</a:t>
            </a:r>
            <a:endParaRPr lang="en-US" altLang="en-US" sz="2400" dirty="0">
              <a:solidFill>
                <a:srgbClr val="000000"/>
              </a:solidFill>
              <a:latin typeface="Arial" panose="020B0604020202020204" pitchFamily="34" charset="0"/>
            </a:endParaRPr>
          </a:p>
        </p:txBody>
      </p:sp>
      <p:sp>
        <p:nvSpPr>
          <p:cNvPr id="10" name="Content Placeholder 4"/>
          <p:cNvSpPr>
            <a:spLocks noGrp="1"/>
          </p:cNvSpPr>
          <p:nvPr>
            <p:ph idx="13"/>
          </p:nvPr>
        </p:nvSpPr>
        <p:spPr>
          <a:xfrm>
            <a:off x="457200" y="6089829"/>
            <a:ext cx="7895417" cy="373919"/>
          </a:xfrm>
        </p:spPr>
        <p:txBody>
          <a:bodyPr/>
          <a:lstStyle/>
          <a:p>
            <a:pPr marL="0" indent="0">
              <a:buNone/>
              <a:defRPr/>
            </a:pPr>
            <a:r>
              <a:rPr lang="en-US" altLang="en-US" sz="1100" b="1" dirty="0"/>
              <a:t>Learning Objective 11-7: Explain what financial leverage is and why it is significant to management, creditors, and owners.</a:t>
            </a:r>
          </a:p>
        </p:txBody>
      </p:sp>
    </p:spTree>
    <p:extLst>
      <p:ext uri="{BB962C8B-B14F-4D97-AF65-F5344CB8AC3E}">
        <p14:creationId xmlns:p14="http://schemas.microsoft.com/office/powerpoint/2010/main" val="421054166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869950"/>
          </a:xfrm>
        </p:spPr>
        <p:txBody>
          <a:bodyPr/>
          <a:lstStyle/>
          <a:p>
            <a:r>
              <a:rPr lang="en-US" altLang="en-US" dirty="0">
                <a:ea typeface="ＭＳ Ｐゴシック" panose="020B0600070205080204" pitchFamily="34" charset="-128"/>
              </a:rPr>
              <a:t>Without Financial Leverage</a:t>
            </a:r>
            <a:endParaRPr lang="en-US" sz="1000" dirty="0"/>
          </a:p>
        </p:txBody>
      </p:sp>
      <p:sp>
        <p:nvSpPr>
          <p:cNvPr id="3" name="Content Placeholder 2"/>
          <p:cNvSpPr>
            <a:spLocks noGrp="1"/>
          </p:cNvSpPr>
          <p:nvPr>
            <p:ph idx="1"/>
          </p:nvPr>
        </p:nvSpPr>
        <p:spPr>
          <a:xfrm>
            <a:off x="457200" y="1022350"/>
            <a:ext cx="7895417" cy="654050"/>
          </a:xfrm>
        </p:spPr>
        <p:txBody>
          <a:bodyPr/>
          <a:lstStyle/>
          <a:p>
            <a:pPr marL="0" indent="0">
              <a:spcBef>
                <a:spcPts val="0"/>
              </a:spcBef>
              <a:buNone/>
              <a:defRPr/>
            </a:pPr>
            <a:r>
              <a:rPr lang="en-IN" altLang="en-US" sz="1800" b="1" dirty="0"/>
              <a:t>I. Without financial leverage:</a:t>
            </a:r>
          </a:p>
          <a:p>
            <a:pPr marL="0" indent="0">
              <a:spcBef>
                <a:spcPts val="0"/>
              </a:spcBef>
              <a:buNone/>
              <a:defRPr/>
            </a:pPr>
            <a:r>
              <a:rPr lang="en-IN" altLang="en-US" sz="1800" dirty="0"/>
              <a:t>Assume the following balance sheet and income statement:</a:t>
            </a:r>
            <a:endParaRPr lang="en-US" altLang="en-US" sz="1800" dirty="0">
              <a:solidFill>
                <a:schemeClr val="accent1">
                  <a:lumMod val="75000"/>
                </a:schemeClr>
              </a:solidFill>
            </a:endParaRPr>
          </a:p>
        </p:txBody>
      </p:sp>
      <p:graphicFrame>
        <p:nvGraphicFramePr>
          <p:cNvPr id="10" name="Object 9"/>
          <p:cNvGraphicFramePr>
            <a:graphicFrameLocks noChangeAspect="1"/>
          </p:cNvGraphicFramePr>
          <p:nvPr>
            <p:extLst>
              <p:ext uri="{D42A27DB-BD31-4B8C-83A1-F6EECF244321}">
                <p14:modId xmlns:p14="http://schemas.microsoft.com/office/powerpoint/2010/main" val="2016890050"/>
              </p:ext>
            </p:extLst>
          </p:nvPr>
        </p:nvGraphicFramePr>
        <p:xfrm>
          <a:off x="1675965" y="1717935"/>
          <a:ext cx="5601589" cy="2109241"/>
        </p:xfrm>
        <a:graphic>
          <a:graphicData uri="http://schemas.openxmlformats.org/presentationml/2006/ole">
            <mc:AlternateContent xmlns:mc="http://schemas.openxmlformats.org/markup-compatibility/2006">
              <mc:Choice xmlns:v="urn:schemas-microsoft-com:vml" Requires="v">
                <p:oleObj spid="_x0000_s103482" name="Equation" r:id="rId4" imgW="4114800" imgH="1549080" progId="Equation.DSMT4">
                  <p:embed/>
                </p:oleObj>
              </mc:Choice>
              <mc:Fallback>
                <p:oleObj name="Equation" r:id="rId4" imgW="4114800" imgH="1549080" progId="Equation.DSMT4">
                  <p:embed/>
                  <p:pic>
                    <p:nvPicPr>
                      <p:cNvPr id="4" name="Object 3"/>
                      <p:cNvPicPr/>
                      <p:nvPr/>
                    </p:nvPicPr>
                    <p:blipFill>
                      <a:blip r:embed="rId5"/>
                      <a:stretch>
                        <a:fillRect/>
                      </a:stretch>
                    </p:blipFill>
                    <p:spPr>
                      <a:xfrm>
                        <a:off x="1675965" y="1717935"/>
                        <a:ext cx="5601589" cy="2109241"/>
                      </a:xfrm>
                      <a:prstGeom prst="rect">
                        <a:avLst/>
                      </a:prstGeom>
                    </p:spPr>
                  </p:pic>
                </p:oleObj>
              </mc:Fallback>
            </mc:AlternateContent>
          </a:graphicData>
        </a:graphic>
      </p:graphicFrame>
      <p:sp>
        <p:nvSpPr>
          <p:cNvPr id="7" name="Content Placeholder 6"/>
          <p:cNvSpPr>
            <a:spLocks noGrp="1"/>
          </p:cNvSpPr>
          <p:nvPr>
            <p:ph idx="15"/>
          </p:nvPr>
        </p:nvSpPr>
        <p:spPr>
          <a:xfrm>
            <a:off x="457200" y="3801425"/>
            <a:ext cx="8458200" cy="2236304"/>
          </a:xfrm>
        </p:spPr>
        <p:txBody>
          <a:bodyPr/>
          <a:lstStyle/>
          <a:p>
            <a:pPr marL="0" indent="0">
              <a:buNone/>
              <a:defRPr/>
            </a:pPr>
            <a:r>
              <a:rPr lang="en-IN" altLang="en-US" sz="1600" dirty="0"/>
              <a:t>Return on investment measures the efficiency with which management has used the operating assets to generate operating Income. Note that the return on investment calculation is based on earnings before interest and taxes (operating Income) and total assets, rather than net income and total assets. Earnings before interest and taxes (operating income) are used because the amount of interest expense reflects a financing decision, not an operating result, and income taxes are beyond the control of operating management. Thus, R</a:t>
            </a:r>
            <a:r>
              <a:rPr lang="en-IN" altLang="en-US" sz="100" dirty="0"/>
              <a:t> </a:t>
            </a:r>
            <a:r>
              <a:rPr lang="en-IN" altLang="en-US" sz="1600" dirty="0"/>
              <a:t>O</a:t>
            </a:r>
            <a:r>
              <a:rPr lang="en-IN" altLang="en-US" sz="100" dirty="0"/>
              <a:t> </a:t>
            </a:r>
            <a:r>
              <a:rPr lang="en-IN" altLang="en-US" sz="1600" dirty="0"/>
              <a:t>I becomes an evaluation of the operating activities of the firm. Return on equity measures the rate of return that net income provides to the owners/stockholders. In this illustration, R</a:t>
            </a:r>
            <a:r>
              <a:rPr lang="en-IN" altLang="en-US" sz="100" dirty="0"/>
              <a:t> </a:t>
            </a:r>
            <a:r>
              <a:rPr lang="en-IN" altLang="en-US" sz="1600" dirty="0"/>
              <a:t>O</a:t>
            </a:r>
            <a:r>
              <a:rPr lang="en-IN" altLang="en-US" sz="100" dirty="0"/>
              <a:t> </a:t>
            </a:r>
            <a:r>
              <a:rPr lang="en-IN" altLang="en-US" sz="1600" dirty="0"/>
              <a:t>I and R</a:t>
            </a:r>
            <a:r>
              <a:rPr lang="en-IN" altLang="en-US" sz="100" dirty="0"/>
              <a:t> </a:t>
            </a:r>
            <a:r>
              <a:rPr lang="en-IN" altLang="en-US" sz="1600" dirty="0"/>
              <a:t>O</a:t>
            </a:r>
            <a:r>
              <a:rPr lang="en-IN" altLang="en-US" sz="100" dirty="0"/>
              <a:t> </a:t>
            </a:r>
            <a:r>
              <a:rPr lang="en-IN" altLang="en-US" sz="1600" dirty="0"/>
              <a:t>E differ for the firm without financial leverage only because income taxes have been excluded from ROI but have been included in R</a:t>
            </a:r>
            <a:r>
              <a:rPr lang="en-IN" altLang="en-US" sz="100" dirty="0"/>
              <a:t> </a:t>
            </a:r>
            <a:r>
              <a:rPr lang="en-IN" altLang="en-US" sz="1600" dirty="0"/>
              <a:t>O</a:t>
            </a:r>
            <a:r>
              <a:rPr lang="en-IN" altLang="en-US" sz="100" dirty="0"/>
              <a:t> </a:t>
            </a:r>
            <a:r>
              <a:rPr lang="en-IN" altLang="en-US" sz="1600" dirty="0"/>
              <a:t>E. </a:t>
            </a:r>
          </a:p>
        </p:txBody>
      </p:sp>
      <p:sp>
        <p:nvSpPr>
          <p:cNvPr id="5" name="Content Placeholder 4"/>
          <p:cNvSpPr>
            <a:spLocks noGrp="1"/>
          </p:cNvSpPr>
          <p:nvPr>
            <p:ph idx="13"/>
          </p:nvPr>
        </p:nvSpPr>
        <p:spPr>
          <a:xfrm>
            <a:off x="457200" y="6089829"/>
            <a:ext cx="7895417" cy="373919"/>
          </a:xfrm>
        </p:spPr>
        <p:txBody>
          <a:bodyPr/>
          <a:lstStyle/>
          <a:p>
            <a:pPr marL="0" indent="0">
              <a:buNone/>
              <a:defRPr/>
            </a:pPr>
            <a:r>
              <a:rPr lang="en-US" altLang="en-US" sz="1100" b="1" dirty="0"/>
              <a:t>Learning Objective 11-7: Explain what financial leverage is and why it is significant to management, creditors, and owners.</a:t>
            </a:r>
          </a:p>
        </p:txBody>
      </p:sp>
    </p:spTree>
    <p:extLst>
      <p:ext uri="{BB962C8B-B14F-4D97-AF65-F5344CB8AC3E}">
        <p14:creationId xmlns:p14="http://schemas.microsoft.com/office/powerpoint/2010/main" val="94945252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869950"/>
          </a:xfrm>
        </p:spPr>
        <p:txBody>
          <a:bodyPr/>
          <a:lstStyle/>
          <a:p>
            <a:r>
              <a:rPr lang="en-US" altLang="en-US" dirty="0">
                <a:ea typeface="ＭＳ Ｐゴシック" panose="020B0600070205080204" pitchFamily="34" charset="-128"/>
              </a:rPr>
              <a:t>With Financial Leverage</a:t>
            </a:r>
            <a:endParaRPr lang="en-US" sz="1000" dirty="0"/>
          </a:p>
        </p:txBody>
      </p:sp>
      <p:sp>
        <p:nvSpPr>
          <p:cNvPr id="3" name="Content Placeholder 2"/>
          <p:cNvSpPr>
            <a:spLocks noGrp="1"/>
          </p:cNvSpPr>
          <p:nvPr>
            <p:ph idx="1"/>
          </p:nvPr>
        </p:nvSpPr>
        <p:spPr>
          <a:xfrm>
            <a:off x="457200" y="1022350"/>
            <a:ext cx="7895417" cy="654050"/>
          </a:xfrm>
        </p:spPr>
        <p:txBody>
          <a:bodyPr/>
          <a:lstStyle/>
          <a:p>
            <a:pPr marL="0" indent="0">
              <a:spcBef>
                <a:spcPts val="0"/>
              </a:spcBef>
              <a:buNone/>
              <a:defRPr/>
            </a:pPr>
            <a:r>
              <a:rPr lang="en-IN" altLang="en-US" sz="1800" b="1" dirty="0"/>
              <a:t>II. With financial leverage:</a:t>
            </a:r>
          </a:p>
          <a:p>
            <a:pPr marL="0" indent="0">
              <a:spcBef>
                <a:spcPts val="0"/>
              </a:spcBef>
              <a:buNone/>
              <a:defRPr/>
            </a:pPr>
            <a:r>
              <a:rPr lang="en-IN" altLang="en-US" sz="1800" dirty="0"/>
              <a:t>Assume the following balance sheet and income statement:</a:t>
            </a:r>
            <a:endParaRPr lang="en-US" altLang="en-US" sz="1800" dirty="0">
              <a:solidFill>
                <a:schemeClr val="accent1">
                  <a:lumMod val="75000"/>
                </a:schemeClr>
              </a:solidFill>
            </a:endParaRPr>
          </a:p>
        </p:txBody>
      </p:sp>
      <p:graphicFrame>
        <p:nvGraphicFramePr>
          <p:cNvPr id="4" name="Object 3"/>
          <p:cNvGraphicFramePr>
            <a:graphicFrameLocks noChangeAspect="1"/>
          </p:cNvGraphicFramePr>
          <p:nvPr>
            <p:extLst>
              <p:ext uri="{D42A27DB-BD31-4B8C-83A1-F6EECF244321}">
                <p14:modId xmlns:p14="http://schemas.microsoft.com/office/powerpoint/2010/main" val="314631101"/>
              </p:ext>
            </p:extLst>
          </p:nvPr>
        </p:nvGraphicFramePr>
        <p:xfrm>
          <a:off x="1257319" y="1995084"/>
          <a:ext cx="6438881" cy="2424516"/>
        </p:xfrm>
        <a:graphic>
          <a:graphicData uri="http://schemas.openxmlformats.org/presentationml/2006/ole">
            <mc:AlternateContent xmlns:mc="http://schemas.openxmlformats.org/markup-compatibility/2006">
              <mc:Choice xmlns:v="urn:schemas-microsoft-com:vml" Requires="v">
                <p:oleObj spid="_x0000_s102458" name="Equation" r:id="rId4" imgW="4114800" imgH="1549080" progId="Equation.DSMT4">
                  <p:embed/>
                </p:oleObj>
              </mc:Choice>
              <mc:Fallback>
                <p:oleObj name="Equation" r:id="rId4" imgW="4114800" imgH="1549080" progId="Equation.DSMT4">
                  <p:embed/>
                  <p:pic>
                    <p:nvPicPr>
                      <p:cNvPr id="0" name=""/>
                      <p:cNvPicPr/>
                      <p:nvPr/>
                    </p:nvPicPr>
                    <p:blipFill>
                      <a:blip r:embed="rId5"/>
                      <a:stretch>
                        <a:fillRect/>
                      </a:stretch>
                    </p:blipFill>
                    <p:spPr>
                      <a:xfrm>
                        <a:off x="1257319" y="1995084"/>
                        <a:ext cx="6438881" cy="2424516"/>
                      </a:xfrm>
                      <a:prstGeom prst="rect">
                        <a:avLst/>
                      </a:prstGeom>
                    </p:spPr>
                  </p:pic>
                </p:oleObj>
              </mc:Fallback>
            </mc:AlternateContent>
          </a:graphicData>
        </a:graphic>
      </p:graphicFrame>
      <p:sp>
        <p:nvSpPr>
          <p:cNvPr id="7" name="Content Placeholder 6"/>
          <p:cNvSpPr>
            <a:spLocks noGrp="1"/>
          </p:cNvSpPr>
          <p:nvPr>
            <p:ph idx="15"/>
          </p:nvPr>
        </p:nvSpPr>
        <p:spPr>
          <a:xfrm>
            <a:off x="457200" y="4648200"/>
            <a:ext cx="8534400" cy="1371601"/>
          </a:xfrm>
        </p:spPr>
        <p:txBody>
          <a:bodyPr/>
          <a:lstStyle/>
          <a:p>
            <a:pPr marL="0" indent="0">
              <a:buNone/>
              <a:defRPr/>
            </a:pPr>
            <a:r>
              <a:rPr lang="en-IN" altLang="en-US" sz="1800" dirty="0"/>
              <a:t>The use of financial leverage has not affected R01; financial leverage refers to how the assets are financed, not how efficiently the assets are used to generate operating income. </a:t>
            </a:r>
          </a:p>
          <a:p>
            <a:pPr marL="0" indent="0">
              <a:buNone/>
              <a:defRPr/>
            </a:pPr>
            <a:r>
              <a:rPr lang="en-IN" altLang="en-US" sz="1800" dirty="0"/>
              <a:t>The use of financial leverage has caused the R</a:t>
            </a:r>
            <a:r>
              <a:rPr lang="en-IN" altLang="en-US" sz="100" dirty="0"/>
              <a:t> </a:t>
            </a:r>
            <a:r>
              <a:rPr lang="en-IN" altLang="en-US" sz="1800" dirty="0"/>
              <a:t>O</a:t>
            </a:r>
            <a:r>
              <a:rPr lang="en-IN" altLang="en-US" sz="100" dirty="0"/>
              <a:t> </a:t>
            </a:r>
            <a:r>
              <a:rPr lang="en-IN" altLang="en-US" sz="1800" dirty="0"/>
              <a:t>E to increase from 12% to 16.4% because R</a:t>
            </a:r>
            <a:r>
              <a:rPr lang="en-IN" altLang="en-US" sz="100" dirty="0"/>
              <a:t> </a:t>
            </a:r>
            <a:r>
              <a:rPr lang="en-IN" altLang="en-US" sz="1800" dirty="0"/>
              <a:t>O</a:t>
            </a:r>
            <a:r>
              <a:rPr lang="en-IN" altLang="en-US" sz="100" dirty="0"/>
              <a:t> </a:t>
            </a:r>
            <a:r>
              <a:rPr lang="en-IN" altLang="en-US" sz="1800" dirty="0"/>
              <a:t>I (20%) exceeds the cost of the debt (9%) used to finance a portion of the assets.</a:t>
            </a:r>
          </a:p>
        </p:txBody>
      </p:sp>
      <p:sp>
        <p:nvSpPr>
          <p:cNvPr id="5" name="Content Placeholder 4"/>
          <p:cNvSpPr>
            <a:spLocks noGrp="1"/>
          </p:cNvSpPr>
          <p:nvPr>
            <p:ph idx="13"/>
          </p:nvPr>
        </p:nvSpPr>
        <p:spPr>
          <a:xfrm>
            <a:off x="457201" y="6089829"/>
            <a:ext cx="7467600" cy="373919"/>
          </a:xfrm>
        </p:spPr>
        <p:txBody>
          <a:bodyPr/>
          <a:lstStyle/>
          <a:p>
            <a:pPr marL="0" indent="0">
              <a:buNone/>
              <a:defRPr/>
            </a:pPr>
            <a:r>
              <a:rPr lang="en-US" altLang="en-US" sz="1100" b="1" dirty="0"/>
              <a:t>Learning Objective 11-7: Explain what financial leverage is and why it is significant to management, creditors, and owners.</a:t>
            </a:r>
          </a:p>
        </p:txBody>
      </p:sp>
    </p:spTree>
    <p:extLst>
      <p:ext uri="{BB962C8B-B14F-4D97-AF65-F5344CB8AC3E}">
        <p14:creationId xmlns:p14="http://schemas.microsoft.com/office/powerpoint/2010/main" val="10678394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ea typeface="ＭＳ Ｐゴシック" panose="020B0600070205080204" pitchFamily="34" charset="-128"/>
              </a:rPr>
              <a:t>Debt Ratio</a:t>
            </a:r>
            <a:endParaRPr lang="en-US" sz="1000" dirty="0"/>
          </a:p>
        </p:txBody>
      </p:sp>
      <p:graphicFrame>
        <p:nvGraphicFramePr>
          <p:cNvPr id="9" name="Object 8"/>
          <p:cNvGraphicFramePr>
            <a:graphicFrameLocks noChangeAspect="1"/>
          </p:cNvGraphicFramePr>
          <p:nvPr>
            <p:extLst>
              <p:ext uri="{D42A27DB-BD31-4B8C-83A1-F6EECF244321}">
                <p14:modId xmlns:p14="http://schemas.microsoft.com/office/powerpoint/2010/main" val="2958297741"/>
              </p:ext>
            </p:extLst>
          </p:nvPr>
        </p:nvGraphicFramePr>
        <p:xfrm>
          <a:off x="1146175" y="1511300"/>
          <a:ext cx="6489700" cy="785813"/>
        </p:xfrm>
        <a:graphic>
          <a:graphicData uri="http://schemas.openxmlformats.org/presentationml/2006/ole">
            <mc:AlternateContent xmlns:mc="http://schemas.openxmlformats.org/markup-compatibility/2006">
              <mc:Choice xmlns:v="urn:schemas-microsoft-com:vml" Requires="v">
                <p:oleObj spid="_x0000_s104560" name="Equation" r:id="rId4" imgW="3466800" imgH="419040" progId="Equation.DSMT4">
                  <p:embed/>
                </p:oleObj>
              </mc:Choice>
              <mc:Fallback>
                <p:oleObj name="Equation" r:id="rId4" imgW="3466800" imgH="419040" progId="Equation.DSMT4">
                  <p:embed/>
                  <p:pic>
                    <p:nvPicPr>
                      <p:cNvPr id="9" name="Object 8"/>
                      <p:cNvPicPr/>
                      <p:nvPr/>
                    </p:nvPicPr>
                    <p:blipFill>
                      <a:blip r:embed="rId5"/>
                      <a:stretch>
                        <a:fillRect/>
                      </a:stretch>
                    </p:blipFill>
                    <p:spPr>
                      <a:xfrm>
                        <a:off x="1146175" y="1511300"/>
                        <a:ext cx="6489700" cy="785813"/>
                      </a:xfrm>
                      <a:prstGeom prst="rect">
                        <a:avLst/>
                      </a:prstGeom>
                    </p:spPr>
                  </p:pic>
                </p:oleObj>
              </mc:Fallback>
            </mc:AlternateContent>
          </a:graphicData>
        </a:graphic>
      </p:graphicFrame>
      <p:sp>
        <p:nvSpPr>
          <p:cNvPr id="3" name="Content Placeholder 2"/>
          <p:cNvSpPr>
            <a:spLocks noGrp="1"/>
          </p:cNvSpPr>
          <p:nvPr>
            <p:ph idx="1"/>
          </p:nvPr>
        </p:nvSpPr>
        <p:spPr>
          <a:xfrm>
            <a:off x="685800" y="2514600"/>
            <a:ext cx="7666817" cy="838200"/>
          </a:xfrm>
        </p:spPr>
        <p:txBody>
          <a:bodyPr/>
          <a:lstStyle/>
          <a:p>
            <a:pPr marL="0" indent="0" algn="ctr">
              <a:buNone/>
              <a:defRPr/>
            </a:pPr>
            <a:r>
              <a:rPr lang="en-IN" altLang="en-US" sz="2400" dirty="0"/>
              <a:t>Assume the following capital structure (i.e., right side of the balance sheet) for a firm:</a:t>
            </a:r>
            <a:endParaRPr lang="en-US" altLang="en-US" sz="2400" dirty="0"/>
          </a:p>
        </p:txBody>
      </p:sp>
      <p:graphicFrame>
        <p:nvGraphicFramePr>
          <p:cNvPr id="8" name="Table 7"/>
          <p:cNvGraphicFramePr>
            <a:graphicFrameLocks noGrp="1"/>
          </p:cNvGraphicFramePr>
          <p:nvPr>
            <p:extLst>
              <p:ext uri="{D42A27DB-BD31-4B8C-83A1-F6EECF244321}">
                <p14:modId xmlns:p14="http://schemas.microsoft.com/office/powerpoint/2010/main" val="685441574"/>
              </p:ext>
            </p:extLst>
          </p:nvPr>
        </p:nvGraphicFramePr>
        <p:xfrm>
          <a:off x="914400" y="3703320"/>
          <a:ext cx="7239000" cy="1097280"/>
        </p:xfrm>
        <a:graphic>
          <a:graphicData uri="http://schemas.openxmlformats.org/drawingml/2006/table">
            <a:tbl>
              <a:tblPr firstRow="1" bandRow="1">
                <a:tableStyleId>{2D5ABB26-0587-4C30-8999-92F81FD0307C}</a:tableStyleId>
              </a:tblPr>
              <a:tblGrid>
                <a:gridCol w="5849043">
                  <a:extLst>
                    <a:ext uri="{9D8B030D-6E8A-4147-A177-3AD203B41FA5}">
                      <a16:colId xmlns:a16="http://schemas.microsoft.com/office/drawing/2014/main" val="133941947"/>
                    </a:ext>
                  </a:extLst>
                </a:gridCol>
                <a:gridCol w="1389957">
                  <a:extLst>
                    <a:ext uri="{9D8B030D-6E8A-4147-A177-3AD203B41FA5}">
                      <a16:colId xmlns:a16="http://schemas.microsoft.com/office/drawing/2014/main" val="3927944520"/>
                    </a:ext>
                  </a:extLst>
                </a:gridCol>
              </a:tblGrid>
              <a:tr h="214989">
                <a:tc>
                  <a:txBody>
                    <a:bodyPr/>
                    <a:lstStyle/>
                    <a:p>
                      <a:r>
                        <a:rPr lang="en-IN" b="0" dirty="0" smtClean="0">
                          <a:solidFill>
                            <a:schemeClr val="tx1"/>
                          </a:solidFill>
                        </a:rPr>
                        <a:t>Liabilities</a:t>
                      </a:r>
                      <a:endParaRPr lang="en-IN" b="0" dirty="0">
                        <a:solidFill>
                          <a:schemeClr val="tx1"/>
                        </a:solidFill>
                      </a:endParaRPr>
                    </a:p>
                  </a:txBody>
                  <a:tcPr/>
                </a:tc>
                <a:tc>
                  <a:txBody>
                    <a:bodyPr/>
                    <a:lstStyle/>
                    <a:p>
                      <a:pPr algn="r"/>
                      <a:r>
                        <a:rPr lang="en-IN" b="0" dirty="0" smtClean="0">
                          <a:solidFill>
                            <a:schemeClr val="tx1"/>
                          </a:solidFill>
                        </a:rPr>
                        <a:t>$    40,000</a:t>
                      </a:r>
                      <a:endParaRPr lang="en-IN" b="0" dirty="0">
                        <a:solidFill>
                          <a:schemeClr val="tx1"/>
                        </a:solidFill>
                      </a:endParaRPr>
                    </a:p>
                  </a:txBody>
                  <a:tcPr marR="198000"/>
                </a:tc>
                <a:extLst>
                  <a:ext uri="{0D108BD9-81ED-4DB2-BD59-A6C34878D82A}">
                    <a16:rowId xmlns:a16="http://schemas.microsoft.com/office/drawing/2014/main" val="3245248376"/>
                  </a:ext>
                </a:extLst>
              </a:tr>
              <a:tr h="214989">
                <a:tc>
                  <a:txBody>
                    <a:bodyPr/>
                    <a:lstStyle/>
                    <a:p>
                      <a:r>
                        <a:rPr lang="en-IN" b="0" dirty="0" smtClean="0">
                          <a:solidFill>
                            <a:schemeClr val="tx1"/>
                          </a:solidFill>
                        </a:rPr>
                        <a:t>Stockholders’</a:t>
                      </a:r>
                      <a:r>
                        <a:rPr lang="en-IN" b="0" baseline="0" dirty="0" smtClean="0">
                          <a:solidFill>
                            <a:schemeClr val="tx1"/>
                          </a:solidFill>
                        </a:rPr>
                        <a:t> equity</a:t>
                      </a:r>
                      <a:endParaRPr lang="en-IN" b="0" dirty="0">
                        <a:solidFill>
                          <a:schemeClr val="tx1"/>
                        </a:solidFill>
                      </a:endParaRPr>
                    </a:p>
                  </a:txBody>
                  <a:tcPr marL="90000"/>
                </a:tc>
                <a:tc>
                  <a:txBody>
                    <a:bodyPr/>
                    <a:lstStyle/>
                    <a:p>
                      <a:pPr algn="r"/>
                      <a:r>
                        <a:rPr lang="en-IN" b="0" u="sng" dirty="0" smtClean="0">
                          <a:solidFill>
                            <a:schemeClr val="tx1"/>
                          </a:solidFill>
                        </a:rPr>
                        <a:t>     60,000</a:t>
                      </a:r>
                      <a:endParaRPr lang="en-IN" b="0" u="sng" dirty="0">
                        <a:solidFill>
                          <a:schemeClr val="tx1"/>
                        </a:solidFill>
                      </a:endParaRPr>
                    </a:p>
                  </a:txBody>
                  <a:tcPr marR="198000"/>
                </a:tc>
                <a:extLst>
                  <a:ext uri="{0D108BD9-81ED-4DB2-BD59-A6C34878D82A}">
                    <a16:rowId xmlns:a16="http://schemas.microsoft.com/office/drawing/2014/main" val="2119846005"/>
                  </a:ext>
                </a:extLst>
              </a:tr>
              <a:tr h="214989">
                <a:tc>
                  <a:txBody>
                    <a:bodyPr/>
                    <a:lstStyle/>
                    <a:p>
                      <a:r>
                        <a:rPr lang="en-IN" b="0" dirty="0" smtClean="0">
                          <a:solidFill>
                            <a:schemeClr val="tx1"/>
                          </a:solidFill>
                        </a:rPr>
                        <a:t>Total</a:t>
                      </a:r>
                      <a:r>
                        <a:rPr lang="en-IN" b="0" baseline="0" dirty="0" smtClean="0">
                          <a:solidFill>
                            <a:schemeClr val="tx1"/>
                          </a:solidFill>
                        </a:rPr>
                        <a:t> liabilities and stockholders’ equity</a:t>
                      </a:r>
                      <a:endParaRPr lang="en-IN" b="0" dirty="0">
                        <a:solidFill>
                          <a:schemeClr val="tx1"/>
                        </a:solidFill>
                      </a:endParaRPr>
                    </a:p>
                  </a:txBody>
                  <a:tcPr marL="90000"/>
                </a:tc>
                <a:tc>
                  <a:txBody>
                    <a:bodyPr/>
                    <a:lstStyle/>
                    <a:p>
                      <a:pPr algn="r"/>
                      <a:r>
                        <a:rPr lang="en-IN" b="0" u="dbl" baseline="0" dirty="0" smtClean="0">
                          <a:solidFill>
                            <a:schemeClr val="tx1"/>
                          </a:solidFill>
                        </a:rPr>
                        <a:t>$ 100,000</a:t>
                      </a:r>
                      <a:endParaRPr lang="en-IN" b="0" u="dbl" baseline="0" dirty="0">
                        <a:solidFill>
                          <a:schemeClr val="tx1"/>
                        </a:solidFill>
                      </a:endParaRPr>
                    </a:p>
                  </a:txBody>
                  <a:tcPr marR="198000"/>
                </a:tc>
                <a:extLst>
                  <a:ext uri="{0D108BD9-81ED-4DB2-BD59-A6C34878D82A}">
                    <a16:rowId xmlns:a16="http://schemas.microsoft.com/office/drawing/2014/main" val="835981467"/>
                  </a:ext>
                </a:extLst>
              </a:tr>
            </a:tbl>
          </a:graphicData>
        </a:graphic>
      </p:graphicFrame>
      <p:graphicFrame>
        <p:nvGraphicFramePr>
          <p:cNvPr id="11" name="Object 10"/>
          <p:cNvGraphicFramePr>
            <a:graphicFrameLocks noChangeAspect="1"/>
          </p:cNvGraphicFramePr>
          <p:nvPr>
            <p:extLst>
              <p:ext uri="{D42A27DB-BD31-4B8C-83A1-F6EECF244321}">
                <p14:modId xmlns:p14="http://schemas.microsoft.com/office/powerpoint/2010/main" val="446265284"/>
              </p:ext>
            </p:extLst>
          </p:nvPr>
        </p:nvGraphicFramePr>
        <p:xfrm>
          <a:off x="2667000" y="5105400"/>
          <a:ext cx="3400425" cy="785813"/>
        </p:xfrm>
        <a:graphic>
          <a:graphicData uri="http://schemas.openxmlformats.org/presentationml/2006/ole">
            <mc:AlternateContent xmlns:mc="http://schemas.openxmlformats.org/markup-compatibility/2006">
              <mc:Choice xmlns:v="urn:schemas-microsoft-com:vml" Requires="v">
                <p:oleObj spid="_x0000_s104561" name="Equation" r:id="rId6" imgW="1815840" imgH="419040" progId="Equation.DSMT4">
                  <p:embed/>
                </p:oleObj>
              </mc:Choice>
              <mc:Fallback>
                <p:oleObj name="Equation" r:id="rId6" imgW="1815840" imgH="419040" progId="Equation.DSMT4">
                  <p:embed/>
                  <p:pic>
                    <p:nvPicPr>
                      <p:cNvPr id="9" name="Object 8"/>
                      <p:cNvPicPr/>
                      <p:nvPr/>
                    </p:nvPicPr>
                    <p:blipFill>
                      <a:blip r:embed="rId7"/>
                      <a:stretch>
                        <a:fillRect/>
                      </a:stretch>
                    </p:blipFill>
                    <p:spPr>
                      <a:xfrm>
                        <a:off x="2667000" y="5105400"/>
                        <a:ext cx="3400425" cy="785813"/>
                      </a:xfrm>
                      <a:prstGeom prst="rect">
                        <a:avLst/>
                      </a:prstGeom>
                    </p:spPr>
                  </p:pic>
                </p:oleObj>
              </mc:Fallback>
            </mc:AlternateContent>
          </a:graphicData>
        </a:graphic>
      </p:graphicFrame>
      <p:sp>
        <p:nvSpPr>
          <p:cNvPr id="5" name="Content Placeholder 4"/>
          <p:cNvSpPr>
            <a:spLocks noGrp="1"/>
          </p:cNvSpPr>
          <p:nvPr>
            <p:ph idx="13"/>
          </p:nvPr>
        </p:nvSpPr>
        <p:spPr>
          <a:xfrm>
            <a:off x="457200" y="6089829"/>
            <a:ext cx="7895417" cy="373919"/>
          </a:xfrm>
        </p:spPr>
        <p:txBody>
          <a:bodyPr/>
          <a:lstStyle/>
          <a:p>
            <a:pPr marL="0" indent="0">
              <a:buNone/>
              <a:defRPr/>
            </a:pPr>
            <a:r>
              <a:rPr lang="en-US" altLang="en-US" sz="1100" b="1" dirty="0"/>
              <a:t>Learning Objective 11-7: Explain what financial leverage is and why it is significant to management, creditors, and owners.</a:t>
            </a:r>
          </a:p>
        </p:txBody>
      </p:sp>
    </p:spTree>
    <p:extLst>
      <p:ext uri="{BB962C8B-B14F-4D97-AF65-F5344CB8AC3E}">
        <p14:creationId xmlns:p14="http://schemas.microsoft.com/office/powerpoint/2010/main" val="294489516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ea typeface="ＭＳ Ｐゴシック" panose="020B0600070205080204" pitchFamily="34" charset="-128"/>
              </a:rPr>
              <a:t>Debt/Equity Ratio</a:t>
            </a:r>
            <a:endParaRPr lang="en-US" sz="1000" dirty="0"/>
          </a:p>
        </p:txBody>
      </p:sp>
      <p:graphicFrame>
        <p:nvGraphicFramePr>
          <p:cNvPr id="9" name="Object 8"/>
          <p:cNvGraphicFramePr>
            <a:graphicFrameLocks noChangeAspect="1"/>
          </p:cNvGraphicFramePr>
          <p:nvPr>
            <p:extLst>
              <p:ext uri="{D42A27DB-BD31-4B8C-83A1-F6EECF244321}">
                <p14:modId xmlns:p14="http://schemas.microsoft.com/office/powerpoint/2010/main" val="168066968"/>
              </p:ext>
            </p:extLst>
          </p:nvPr>
        </p:nvGraphicFramePr>
        <p:xfrm>
          <a:off x="1549400" y="1511300"/>
          <a:ext cx="5681663" cy="785813"/>
        </p:xfrm>
        <a:graphic>
          <a:graphicData uri="http://schemas.openxmlformats.org/presentationml/2006/ole">
            <mc:AlternateContent xmlns:mc="http://schemas.openxmlformats.org/markup-compatibility/2006">
              <mc:Choice xmlns:v="urn:schemas-microsoft-com:vml" Requires="v">
                <p:oleObj spid="_x0000_s105580" name="Equation" r:id="rId4" imgW="3035160" imgH="419040" progId="Equation.DSMT4">
                  <p:embed/>
                </p:oleObj>
              </mc:Choice>
              <mc:Fallback>
                <p:oleObj name="Equation" r:id="rId4" imgW="3035160" imgH="419040" progId="Equation.DSMT4">
                  <p:embed/>
                  <p:pic>
                    <p:nvPicPr>
                      <p:cNvPr id="9" name="Object 8"/>
                      <p:cNvPicPr/>
                      <p:nvPr/>
                    </p:nvPicPr>
                    <p:blipFill>
                      <a:blip r:embed="rId5"/>
                      <a:stretch>
                        <a:fillRect/>
                      </a:stretch>
                    </p:blipFill>
                    <p:spPr>
                      <a:xfrm>
                        <a:off x="1549400" y="1511300"/>
                        <a:ext cx="5681663" cy="785813"/>
                      </a:xfrm>
                      <a:prstGeom prst="rect">
                        <a:avLst/>
                      </a:prstGeom>
                    </p:spPr>
                  </p:pic>
                </p:oleObj>
              </mc:Fallback>
            </mc:AlternateContent>
          </a:graphicData>
        </a:graphic>
      </p:graphicFrame>
      <p:sp>
        <p:nvSpPr>
          <p:cNvPr id="3" name="Content Placeholder 2"/>
          <p:cNvSpPr>
            <a:spLocks noGrp="1"/>
          </p:cNvSpPr>
          <p:nvPr>
            <p:ph idx="1"/>
          </p:nvPr>
        </p:nvSpPr>
        <p:spPr>
          <a:xfrm>
            <a:off x="685800" y="2514600"/>
            <a:ext cx="7666817" cy="838200"/>
          </a:xfrm>
        </p:spPr>
        <p:txBody>
          <a:bodyPr/>
          <a:lstStyle/>
          <a:p>
            <a:pPr marL="0" indent="0" algn="ctr">
              <a:buNone/>
              <a:defRPr/>
            </a:pPr>
            <a:r>
              <a:rPr lang="en-IN" altLang="en-US" sz="2400" dirty="0"/>
              <a:t>Assume the following capital structure (i.e., right side of the balance sheet) for a firm:</a:t>
            </a:r>
            <a:endParaRPr lang="en-US" altLang="en-US" sz="2400" dirty="0"/>
          </a:p>
        </p:txBody>
      </p:sp>
      <p:graphicFrame>
        <p:nvGraphicFramePr>
          <p:cNvPr id="8" name="Table 7"/>
          <p:cNvGraphicFramePr>
            <a:graphicFrameLocks noGrp="1"/>
          </p:cNvGraphicFramePr>
          <p:nvPr>
            <p:extLst>
              <p:ext uri="{D42A27DB-BD31-4B8C-83A1-F6EECF244321}">
                <p14:modId xmlns:p14="http://schemas.microsoft.com/office/powerpoint/2010/main" val="844421810"/>
              </p:ext>
            </p:extLst>
          </p:nvPr>
        </p:nvGraphicFramePr>
        <p:xfrm>
          <a:off x="914400" y="3627120"/>
          <a:ext cx="7239000" cy="1097280"/>
        </p:xfrm>
        <a:graphic>
          <a:graphicData uri="http://schemas.openxmlformats.org/drawingml/2006/table">
            <a:tbl>
              <a:tblPr firstRow="1" bandRow="1">
                <a:tableStyleId>{2D5ABB26-0587-4C30-8999-92F81FD0307C}</a:tableStyleId>
              </a:tblPr>
              <a:tblGrid>
                <a:gridCol w="5849043">
                  <a:extLst>
                    <a:ext uri="{9D8B030D-6E8A-4147-A177-3AD203B41FA5}">
                      <a16:colId xmlns:a16="http://schemas.microsoft.com/office/drawing/2014/main" val="133941947"/>
                    </a:ext>
                  </a:extLst>
                </a:gridCol>
                <a:gridCol w="1389957">
                  <a:extLst>
                    <a:ext uri="{9D8B030D-6E8A-4147-A177-3AD203B41FA5}">
                      <a16:colId xmlns:a16="http://schemas.microsoft.com/office/drawing/2014/main" val="3927944520"/>
                    </a:ext>
                  </a:extLst>
                </a:gridCol>
              </a:tblGrid>
              <a:tr h="214989">
                <a:tc>
                  <a:txBody>
                    <a:bodyPr/>
                    <a:lstStyle/>
                    <a:p>
                      <a:r>
                        <a:rPr lang="en-IN" b="0" dirty="0" smtClean="0">
                          <a:solidFill>
                            <a:schemeClr val="tx1"/>
                          </a:solidFill>
                        </a:rPr>
                        <a:t>Liabilities</a:t>
                      </a:r>
                      <a:endParaRPr lang="en-IN" b="0" dirty="0">
                        <a:solidFill>
                          <a:schemeClr val="tx1"/>
                        </a:solidFill>
                      </a:endParaRPr>
                    </a:p>
                  </a:txBody>
                  <a:tcPr/>
                </a:tc>
                <a:tc>
                  <a:txBody>
                    <a:bodyPr/>
                    <a:lstStyle/>
                    <a:p>
                      <a:pPr algn="r"/>
                      <a:r>
                        <a:rPr lang="en-IN" b="0" dirty="0" smtClean="0">
                          <a:solidFill>
                            <a:schemeClr val="tx1"/>
                          </a:solidFill>
                        </a:rPr>
                        <a:t>$    40,000</a:t>
                      </a:r>
                      <a:endParaRPr lang="en-IN" b="0" dirty="0">
                        <a:solidFill>
                          <a:schemeClr val="tx1"/>
                        </a:solidFill>
                      </a:endParaRPr>
                    </a:p>
                  </a:txBody>
                  <a:tcPr marR="198000"/>
                </a:tc>
                <a:extLst>
                  <a:ext uri="{0D108BD9-81ED-4DB2-BD59-A6C34878D82A}">
                    <a16:rowId xmlns:a16="http://schemas.microsoft.com/office/drawing/2014/main" val="3245248376"/>
                  </a:ext>
                </a:extLst>
              </a:tr>
              <a:tr h="214989">
                <a:tc>
                  <a:txBody>
                    <a:bodyPr/>
                    <a:lstStyle/>
                    <a:p>
                      <a:r>
                        <a:rPr lang="en-IN" b="0" dirty="0" smtClean="0">
                          <a:solidFill>
                            <a:schemeClr val="tx1"/>
                          </a:solidFill>
                        </a:rPr>
                        <a:t>Stockholders’</a:t>
                      </a:r>
                      <a:r>
                        <a:rPr lang="en-IN" b="0" baseline="0" dirty="0" smtClean="0">
                          <a:solidFill>
                            <a:schemeClr val="tx1"/>
                          </a:solidFill>
                        </a:rPr>
                        <a:t> equity</a:t>
                      </a:r>
                      <a:endParaRPr lang="en-IN" b="0" dirty="0">
                        <a:solidFill>
                          <a:schemeClr val="tx1"/>
                        </a:solidFill>
                      </a:endParaRPr>
                    </a:p>
                  </a:txBody>
                  <a:tcPr marL="90000"/>
                </a:tc>
                <a:tc>
                  <a:txBody>
                    <a:bodyPr/>
                    <a:lstStyle/>
                    <a:p>
                      <a:pPr algn="r"/>
                      <a:r>
                        <a:rPr lang="en-IN" b="0" u="sng" dirty="0" smtClean="0">
                          <a:solidFill>
                            <a:schemeClr val="tx1"/>
                          </a:solidFill>
                        </a:rPr>
                        <a:t>     60,000</a:t>
                      </a:r>
                      <a:endParaRPr lang="en-IN" b="0" u="sng" dirty="0">
                        <a:solidFill>
                          <a:schemeClr val="tx1"/>
                        </a:solidFill>
                      </a:endParaRPr>
                    </a:p>
                  </a:txBody>
                  <a:tcPr marR="198000"/>
                </a:tc>
                <a:extLst>
                  <a:ext uri="{0D108BD9-81ED-4DB2-BD59-A6C34878D82A}">
                    <a16:rowId xmlns:a16="http://schemas.microsoft.com/office/drawing/2014/main" val="2119846005"/>
                  </a:ext>
                </a:extLst>
              </a:tr>
              <a:tr h="214989">
                <a:tc>
                  <a:txBody>
                    <a:bodyPr/>
                    <a:lstStyle/>
                    <a:p>
                      <a:r>
                        <a:rPr lang="en-IN" b="0" dirty="0" smtClean="0">
                          <a:solidFill>
                            <a:schemeClr val="tx1"/>
                          </a:solidFill>
                        </a:rPr>
                        <a:t>Total</a:t>
                      </a:r>
                      <a:r>
                        <a:rPr lang="en-IN" b="0" baseline="0" dirty="0" smtClean="0">
                          <a:solidFill>
                            <a:schemeClr val="tx1"/>
                          </a:solidFill>
                        </a:rPr>
                        <a:t> liabilities and stockholders’ equity</a:t>
                      </a:r>
                      <a:endParaRPr lang="en-IN" b="0" dirty="0">
                        <a:solidFill>
                          <a:schemeClr val="tx1"/>
                        </a:solidFill>
                      </a:endParaRPr>
                    </a:p>
                  </a:txBody>
                  <a:tcPr marL="90000"/>
                </a:tc>
                <a:tc>
                  <a:txBody>
                    <a:bodyPr/>
                    <a:lstStyle/>
                    <a:p>
                      <a:pPr algn="r"/>
                      <a:r>
                        <a:rPr lang="en-IN" b="0" u="dbl" baseline="0" dirty="0" smtClean="0">
                          <a:solidFill>
                            <a:schemeClr val="tx1"/>
                          </a:solidFill>
                        </a:rPr>
                        <a:t>$ 100,000</a:t>
                      </a:r>
                      <a:endParaRPr lang="en-IN" b="0" u="dbl" baseline="0" dirty="0">
                        <a:solidFill>
                          <a:schemeClr val="tx1"/>
                        </a:solidFill>
                      </a:endParaRPr>
                    </a:p>
                  </a:txBody>
                  <a:tcPr marR="198000"/>
                </a:tc>
                <a:extLst>
                  <a:ext uri="{0D108BD9-81ED-4DB2-BD59-A6C34878D82A}">
                    <a16:rowId xmlns:a16="http://schemas.microsoft.com/office/drawing/2014/main" val="835981467"/>
                  </a:ext>
                </a:extLst>
              </a:tr>
            </a:tbl>
          </a:graphicData>
        </a:graphic>
      </p:graphicFrame>
      <p:graphicFrame>
        <p:nvGraphicFramePr>
          <p:cNvPr id="11" name="Object 10"/>
          <p:cNvGraphicFramePr>
            <a:graphicFrameLocks noChangeAspect="1"/>
          </p:cNvGraphicFramePr>
          <p:nvPr>
            <p:extLst>
              <p:ext uri="{D42A27DB-BD31-4B8C-83A1-F6EECF244321}">
                <p14:modId xmlns:p14="http://schemas.microsoft.com/office/powerpoint/2010/main" val="749510610"/>
              </p:ext>
            </p:extLst>
          </p:nvPr>
        </p:nvGraphicFramePr>
        <p:xfrm>
          <a:off x="2214563" y="5105400"/>
          <a:ext cx="4305300" cy="785813"/>
        </p:xfrm>
        <a:graphic>
          <a:graphicData uri="http://schemas.openxmlformats.org/presentationml/2006/ole">
            <mc:AlternateContent xmlns:mc="http://schemas.openxmlformats.org/markup-compatibility/2006">
              <mc:Choice xmlns:v="urn:schemas-microsoft-com:vml" Requires="v">
                <p:oleObj spid="_x0000_s105581" name="Equation" r:id="rId6" imgW="2298600" imgH="419040" progId="Equation.DSMT4">
                  <p:embed/>
                </p:oleObj>
              </mc:Choice>
              <mc:Fallback>
                <p:oleObj name="Equation" r:id="rId6" imgW="2298600" imgH="419040" progId="Equation.DSMT4">
                  <p:embed/>
                  <p:pic>
                    <p:nvPicPr>
                      <p:cNvPr id="11" name="Object 10"/>
                      <p:cNvPicPr/>
                      <p:nvPr/>
                    </p:nvPicPr>
                    <p:blipFill>
                      <a:blip r:embed="rId7"/>
                      <a:stretch>
                        <a:fillRect/>
                      </a:stretch>
                    </p:blipFill>
                    <p:spPr>
                      <a:xfrm>
                        <a:off x="2214563" y="5105400"/>
                        <a:ext cx="4305300" cy="785813"/>
                      </a:xfrm>
                      <a:prstGeom prst="rect">
                        <a:avLst/>
                      </a:prstGeom>
                    </p:spPr>
                  </p:pic>
                </p:oleObj>
              </mc:Fallback>
            </mc:AlternateContent>
          </a:graphicData>
        </a:graphic>
      </p:graphicFrame>
      <p:sp>
        <p:nvSpPr>
          <p:cNvPr id="5" name="Content Placeholder 4"/>
          <p:cNvSpPr>
            <a:spLocks noGrp="1"/>
          </p:cNvSpPr>
          <p:nvPr>
            <p:ph idx="13"/>
          </p:nvPr>
        </p:nvSpPr>
        <p:spPr>
          <a:xfrm>
            <a:off x="457200" y="6089829"/>
            <a:ext cx="7895417" cy="373919"/>
          </a:xfrm>
        </p:spPr>
        <p:txBody>
          <a:bodyPr/>
          <a:lstStyle/>
          <a:p>
            <a:pPr marL="0" indent="0">
              <a:buNone/>
              <a:defRPr/>
            </a:pPr>
            <a:r>
              <a:rPr lang="en-US" altLang="en-US" sz="1100" b="1" dirty="0"/>
              <a:t>Learning Objective 11-7: Explain what financial leverage is and why it is significant to management, creditors, and owners.</a:t>
            </a:r>
          </a:p>
        </p:txBody>
      </p:sp>
    </p:spTree>
    <p:extLst>
      <p:ext uri="{BB962C8B-B14F-4D97-AF65-F5344CB8AC3E}">
        <p14:creationId xmlns:p14="http://schemas.microsoft.com/office/powerpoint/2010/main" val="205482294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11932"/>
            <a:ext cx="8229600" cy="931068"/>
          </a:xfrm>
        </p:spPr>
        <p:txBody>
          <a:bodyPr/>
          <a:lstStyle/>
          <a:p>
            <a:r>
              <a:rPr lang="en-US" altLang="en-US" b="1" dirty="0"/>
              <a:t>Learning Objectives </a:t>
            </a:r>
            <a:r>
              <a:rPr lang="en-US" altLang="en-US" sz="1000" dirty="0"/>
              <a:t>1</a:t>
            </a:r>
            <a:endParaRPr lang="en-IN" sz="1000" dirty="0"/>
          </a:p>
        </p:txBody>
      </p:sp>
      <p:sp>
        <p:nvSpPr>
          <p:cNvPr id="3" name="Content Placeholder 2"/>
          <p:cNvSpPr>
            <a:spLocks noGrp="1"/>
          </p:cNvSpPr>
          <p:nvPr>
            <p:ph idx="1"/>
          </p:nvPr>
        </p:nvSpPr>
        <p:spPr>
          <a:xfrm>
            <a:off x="628650" y="1524000"/>
            <a:ext cx="7886700" cy="4648200"/>
          </a:xfrm>
        </p:spPr>
        <p:txBody>
          <a:bodyPr>
            <a:noAutofit/>
          </a:bodyPr>
          <a:lstStyle/>
          <a:p>
            <a:pPr marL="987425" indent="-987425">
              <a:spcBef>
                <a:spcPts val="1000"/>
              </a:spcBef>
              <a:buNone/>
              <a:defRPr/>
            </a:pPr>
            <a:r>
              <a:rPr lang="en-US" sz="2000" b="1" dirty="0"/>
              <a:t>After studying this chapter, you should understand and be able to:</a:t>
            </a:r>
          </a:p>
          <a:p>
            <a:pPr marL="987425" indent="-987425">
              <a:spcBef>
                <a:spcPts val="1000"/>
              </a:spcBef>
              <a:buNone/>
              <a:defRPr/>
            </a:pPr>
            <a:r>
              <a:rPr lang="en-US" sz="2000" b="1" dirty="0"/>
              <a:t>L</a:t>
            </a:r>
            <a:r>
              <a:rPr lang="en-US" sz="100" b="1" dirty="0"/>
              <a:t> </a:t>
            </a:r>
            <a:r>
              <a:rPr lang="en-US" sz="2000" b="1" dirty="0"/>
              <a:t>O 11-1: </a:t>
            </a:r>
            <a:r>
              <a:rPr lang="en-US" altLang="en-US" sz="2000" b="1" dirty="0"/>
              <a:t>Explain how liquidity measures can be influenced by the inventory cost flow assumption used.</a:t>
            </a:r>
            <a:endParaRPr lang="en-US" sz="2000" b="1" dirty="0"/>
          </a:p>
          <a:p>
            <a:pPr marL="987425" indent="-987425">
              <a:spcBef>
                <a:spcPts val="1000"/>
              </a:spcBef>
              <a:buNone/>
              <a:defRPr/>
            </a:pPr>
            <a:r>
              <a:rPr lang="en-US" sz="2000" b="1" dirty="0"/>
              <a:t>L</a:t>
            </a:r>
            <a:r>
              <a:rPr lang="en-US" sz="100" b="1" dirty="0"/>
              <a:t> </a:t>
            </a:r>
            <a:r>
              <a:rPr lang="en-US" sz="2000" b="1" dirty="0"/>
              <a:t>O 11-2: </a:t>
            </a:r>
            <a:r>
              <a:rPr lang="en-US" altLang="en-US" sz="2000" b="1" dirty="0"/>
              <a:t>Explain how suppliers and creditors use a customer’</a:t>
            </a:r>
            <a:r>
              <a:rPr lang="en-US" altLang="ja-JP" sz="2000" b="1" dirty="0"/>
              <a:t>s payment practices to judge liquidity.</a:t>
            </a:r>
            <a:endParaRPr lang="en-US" sz="2000" b="1" dirty="0"/>
          </a:p>
          <a:p>
            <a:pPr marL="987425" indent="-987425">
              <a:spcBef>
                <a:spcPts val="1000"/>
              </a:spcBef>
              <a:buNone/>
              <a:defRPr/>
            </a:pPr>
            <a:r>
              <a:rPr lang="en-US" sz="2000" b="1" dirty="0"/>
              <a:t>L</a:t>
            </a:r>
            <a:r>
              <a:rPr lang="en-US" sz="100" b="1" dirty="0"/>
              <a:t> </a:t>
            </a:r>
            <a:r>
              <a:rPr lang="en-US" sz="2000" b="1" dirty="0"/>
              <a:t>O 11-3: </a:t>
            </a:r>
            <a:r>
              <a:rPr lang="en-US" altLang="en-US" sz="2000" b="1" dirty="0"/>
              <a:t>Discuss the influence of alternative inventory cost flow assumptions and depreciation methods on turnover ratios.</a:t>
            </a:r>
            <a:endParaRPr lang="en-US" sz="2000" b="1" dirty="0"/>
          </a:p>
          <a:p>
            <a:pPr marL="987425" indent="-987425">
              <a:spcBef>
                <a:spcPts val="1000"/>
              </a:spcBef>
              <a:buNone/>
              <a:defRPr/>
            </a:pPr>
            <a:r>
              <a:rPr lang="en-US" sz="2000" b="1" dirty="0"/>
              <a:t>L</a:t>
            </a:r>
            <a:r>
              <a:rPr lang="en-US" sz="100" b="1" dirty="0"/>
              <a:t> </a:t>
            </a:r>
            <a:r>
              <a:rPr lang="en-US" sz="2000" b="1" dirty="0"/>
              <a:t>O 11-4: </a:t>
            </a:r>
            <a:r>
              <a:rPr lang="en-US" altLang="en-US" sz="2000" b="1" dirty="0"/>
              <a:t>Discuss how the number of days’ </a:t>
            </a:r>
            <a:r>
              <a:rPr lang="en-US" altLang="ja-JP" sz="2000" b="1" dirty="0"/>
              <a:t>sales in both accounts receivable and inventory are used to evaluate the effectiveness of the management of receivables and inventory.</a:t>
            </a:r>
            <a:endParaRPr lang="en-US" sz="2000" b="1" dirty="0"/>
          </a:p>
          <a:p>
            <a:pPr marL="987425" indent="-987425">
              <a:spcBef>
                <a:spcPts val="1000"/>
              </a:spcBef>
              <a:buNone/>
              <a:defRPr/>
            </a:pPr>
            <a:r>
              <a:rPr lang="en-US" sz="2000" b="1" dirty="0"/>
              <a:t>L</a:t>
            </a:r>
            <a:r>
              <a:rPr lang="en-US" sz="100" b="1" dirty="0"/>
              <a:t> </a:t>
            </a:r>
            <a:r>
              <a:rPr lang="en-US" sz="2000" b="1" dirty="0"/>
              <a:t>O 11-5: </a:t>
            </a:r>
            <a:r>
              <a:rPr lang="en-US" altLang="en-US" sz="2000" b="1" dirty="0"/>
              <a:t>Discuss the significance of the price/earnings ratio in the evaluation of the market price of a company’</a:t>
            </a:r>
            <a:r>
              <a:rPr lang="en-US" altLang="ja-JP" sz="2000" b="1" dirty="0"/>
              <a:t>s common stock.</a:t>
            </a:r>
            <a:endParaRPr lang="en-US" sz="2000" b="1" dirty="0"/>
          </a:p>
        </p:txBody>
      </p:sp>
    </p:spTree>
    <p:extLst>
      <p:ext uri="{BB962C8B-B14F-4D97-AF65-F5344CB8AC3E}">
        <p14:creationId xmlns:p14="http://schemas.microsoft.com/office/powerpoint/2010/main" val="409521035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ea typeface="ＭＳ Ｐゴシック" panose="020B0600070205080204" pitchFamily="34" charset="-128"/>
              </a:rPr>
              <a:t>Times Interest Earned Ratio </a:t>
            </a:r>
            <a:r>
              <a:rPr lang="en-US" altLang="en-US" sz="1000" b="0" dirty="0">
                <a:ea typeface="ＭＳ Ｐゴシック" panose="020B0600070205080204" pitchFamily="34" charset="-128"/>
              </a:rPr>
              <a:t>1</a:t>
            </a:r>
            <a:endParaRPr lang="en-US" sz="1000" dirty="0"/>
          </a:p>
        </p:txBody>
      </p:sp>
      <p:sp>
        <p:nvSpPr>
          <p:cNvPr id="3" name="Content Placeholder 2"/>
          <p:cNvSpPr>
            <a:spLocks noGrp="1"/>
          </p:cNvSpPr>
          <p:nvPr>
            <p:ph idx="1"/>
          </p:nvPr>
        </p:nvSpPr>
        <p:spPr>
          <a:xfrm>
            <a:off x="685800" y="1525766"/>
            <a:ext cx="7666817" cy="750718"/>
          </a:xfrm>
        </p:spPr>
        <p:txBody>
          <a:bodyPr/>
          <a:lstStyle/>
          <a:p>
            <a:pPr marL="0" indent="0">
              <a:buNone/>
              <a:defRPr/>
            </a:pPr>
            <a:r>
              <a:rPr lang="en-IN" altLang="en-US" sz="1800" dirty="0">
                <a:solidFill>
                  <a:srgbClr val="000000"/>
                </a:solidFill>
              </a:rPr>
              <a:t>Using data from Cruisers Inc.’s income statement for fiscal 2020, as shown in Exhibit 9-7, the calculation of times interest earned is as follows:</a:t>
            </a:r>
            <a:endParaRPr lang="en-US" altLang="en-US" sz="1800" dirty="0">
              <a:solidFill>
                <a:srgbClr val="000000"/>
              </a:solidFill>
            </a:endParaRPr>
          </a:p>
        </p:txBody>
      </p:sp>
      <p:graphicFrame>
        <p:nvGraphicFramePr>
          <p:cNvPr id="9" name="Table 8"/>
          <p:cNvGraphicFramePr>
            <a:graphicFrameLocks noGrp="1"/>
          </p:cNvGraphicFramePr>
          <p:nvPr>
            <p:extLst>
              <p:ext uri="{D42A27DB-BD31-4B8C-83A1-F6EECF244321}">
                <p14:modId xmlns:p14="http://schemas.microsoft.com/office/powerpoint/2010/main" val="2670695165"/>
              </p:ext>
            </p:extLst>
          </p:nvPr>
        </p:nvGraphicFramePr>
        <p:xfrm>
          <a:off x="914400" y="2667000"/>
          <a:ext cx="7239000" cy="1097280"/>
        </p:xfrm>
        <a:graphic>
          <a:graphicData uri="http://schemas.openxmlformats.org/drawingml/2006/table">
            <a:tbl>
              <a:tblPr firstRow="1" bandRow="1">
                <a:tableStyleId>{2D5ABB26-0587-4C30-8999-92F81FD0307C}</a:tableStyleId>
              </a:tblPr>
              <a:tblGrid>
                <a:gridCol w="5029200">
                  <a:extLst>
                    <a:ext uri="{9D8B030D-6E8A-4147-A177-3AD203B41FA5}">
                      <a16:colId xmlns:a16="http://schemas.microsoft.com/office/drawing/2014/main" val="133941947"/>
                    </a:ext>
                  </a:extLst>
                </a:gridCol>
                <a:gridCol w="2209800">
                  <a:extLst>
                    <a:ext uri="{9D8B030D-6E8A-4147-A177-3AD203B41FA5}">
                      <a16:colId xmlns:a16="http://schemas.microsoft.com/office/drawing/2014/main" val="3927944520"/>
                    </a:ext>
                  </a:extLst>
                </a:gridCol>
              </a:tblGrid>
              <a:tr h="214989">
                <a:tc>
                  <a:txBody>
                    <a:bodyPr/>
                    <a:lstStyle/>
                    <a:p>
                      <a:r>
                        <a:rPr lang="en-IN" b="0" dirty="0" smtClean="0">
                          <a:solidFill>
                            <a:schemeClr val="tx1"/>
                          </a:solidFill>
                        </a:rPr>
                        <a:t>Earnings before</a:t>
                      </a:r>
                      <a:r>
                        <a:rPr lang="en-IN" b="0" baseline="0" dirty="0" smtClean="0">
                          <a:solidFill>
                            <a:schemeClr val="tx1"/>
                          </a:solidFill>
                        </a:rPr>
                        <a:t> income taxes</a:t>
                      </a:r>
                      <a:endParaRPr lang="en-IN" b="0" dirty="0">
                        <a:solidFill>
                          <a:schemeClr val="tx1"/>
                        </a:solidFill>
                      </a:endParaRPr>
                    </a:p>
                  </a:txBody>
                  <a:tcPr/>
                </a:tc>
                <a:tc>
                  <a:txBody>
                    <a:bodyPr/>
                    <a:lstStyle/>
                    <a:p>
                      <a:pPr algn="r"/>
                      <a:r>
                        <a:rPr lang="en-IN" b="0" dirty="0" smtClean="0">
                          <a:solidFill>
                            <a:schemeClr val="tx1"/>
                          </a:solidFill>
                        </a:rPr>
                        <a:t>$ 2,777</a:t>
                      </a:r>
                      <a:r>
                        <a:rPr lang="en-IN" b="0" baseline="0" dirty="0" smtClean="0">
                          <a:solidFill>
                            <a:schemeClr val="tx1"/>
                          </a:solidFill>
                        </a:rPr>
                        <a:t> million</a:t>
                      </a:r>
                      <a:endParaRPr lang="en-IN" b="0" dirty="0">
                        <a:solidFill>
                          <a:schemeClr val="tx1"/>
                        </a:solidFill>
                      </a:endParaRPr>
                    </a:p>
                  </a:txBody>
                  <a:tcPr marR="198000"/>
                </a:tc>
                <a:extLst>
                  <a:ext uri="{0D108BD9-81ED-4DB2-BD59-A6C34878D82A}">
                    <a16:rowId xmlns:a16="http://schemas.microsoft.com/office/drawing/2014/main" val="3245248376"/>
                  </a:ext>
                </a:extLst>
              </a:tr>
              <a:tr h="214989">
                <a:tc>
                  <a:txBody>
                    <a:bodyPr/>
                    <a:lstStyle/>
                    <a:p>
                      <a:r>
                        <a:rPr lang="en-IN" b="0" dirty="0" smtClean="0">
                          <a:solidFill>
                            <a:schemeClr val="tx1"/>
                          </a:solidFill>
                        </a:rPr>
                        <a:t>Add</a:t>
                      </a:r>
                      <a:r>
                        <a:rPr lang="en-IN" b="0" baseline="0" dirty="0" smtClean="0">
                          <a:solidFill>
                            <a:schemeClr val="tx1"/>
                          </a:solidFill>
                        </a:rPr>
                        <a:t> back interest expense</a:t>
                      </a:r>
                      <a:endParaRPr lang="en-IN" b="0" dirty="0">
                        <a:solidFill>
                          <a:schemeClr val="tx1"/>
                        </a:solidFill>
                      </a:endParaRPr>
                    </a:p>
                  </a:txBody>
                  <a:tcPr marL="90000"/>
                </a:tc>
                <a:tc>
                  <a:txBody>
                    <a:bodyPr/>
                    <a:lstStyle/>
                    <a:p>
                      <a:pPr algn="r"/>
                      <a:r>
                        <a:rPr lang="en-IN" b="0" u="sng" dirty="0" smtClean="0">
                          <a:solidFill>
                            <a:schemeClr val="tx1"/>
                          </a:solidFill>
                        </a:rPr>
                        <a:t>   3,378</a:t>
                      </a:r>
                      <a:r>
                        <a:rPr lang="en-IN" b="0" u="sng" baseline="0" dirty="0" smtClean="0">
                          <a:solidFill>
                            <a:schemeClr val="tx1"/>
                          </a:solidFill>
                        </a:rPr>
                        <a:t> million</a:t>
                      </a:r>
                      <a:endParaRPr lang="en-IN" b="0" u="sng" dirty="0">
                        <a:solidFill>
                          <a:schemeClr val="tx1"/>
                        </a:solidFill>
                      </a:endParaRPr>
                    </a:p>
                  </a:txBody>
                  <a:tcPr marR="198000"/>
                </a:tc>
                <a:extLst>
                  <a:ext uri="{0D108BD9-81ED-4DB2-BD59-A6C34878D82A}">
                    <a16:rowId xmlns:a16="http://schemas.microsoft.com/office/drawing/2014/main" val="2119846005"/>
                  </a:ext>
                </a:extLst>
              </a:tr>
              <a:tr h="214989">
                <a:tc>
                  <a:txBody>
                    <a:bodyPr/>
                    <a:lstStyle/>
                    <a:p>
                      <a:r>
                        <a:rPr lang="en-IN" b="0" dirty="0" smtClean="0">
                          <a:solidFill>
                            <a:schemeClr val="tx1"/>
                          </a:solidFill>
                        </a:rPr>
                        <a:t>Earnings before interest and taxes</a:t>
                      </a:r>
                      <a:endParaRPr lang="en-IN" b="0" dirty="0">
                        <a:solidFill>
                          <a:schemeClr val="tx1"/>
                        </a:solidFill>
                      </a:endParaRPr>
                    </a:p>
                  </a:txBody>
                  <a:tcPr marL="90000"/>
                </a:tc>
                <a:tc>
                  <a:txBody>
                    <a:bodyPr/>
                    <a:lstStyle/>
                    <a:p>
                      <a:pPr algn="r"/>
                      <a:r>
                        <a:rPr lang="en-IN" b="0" u="dbl" baseline="0" dirty="0" smtClean="0">
                          <a:solidFill>
                            <a:schemeClr val="tx1"/>
                          </a:solidFill>
                        </a:rPr>
                        <a:t>$ 6,155 million</a:t>
                      </a:r>
                      <a:endParaRPr lang="en-IN" b="0" u="dbl" baseline="0" dirty="0">
                        <a:solidFill>
                          <a:schemeClr val="tx1"/>
                        </a:solidFill>
                      </a:endParaRPr>
                    </a:p>
                  </a:txBody>
                  <a:tcPr marR="198000"/>
                </a:tc>
                <a:extLst>
                  <a:ext uri="{0D108BD9-81ED-4DB2-BD59-A6C34878D82A}">
                    <a16:rowId xmlns:a16="http://schemas.microsoft.com/office/drawing/2014/main" val="835981467"/>
                  </a:ext>
                </a:extLst>
              </a:tr>
            </a:tbl>
          </a:graphicData>
        </a:graphic>
      </p:graphicFrame>
      <p:graphicFrame>
        <p:nvGraphicFramePr>
          <p:cNvPr id="11" name="Object 10"/>
          <p:cNvGraphicFramePr>
            <a:graphicFrameLocks noChangeAspect="1"/>
          </p:cNvGraphicFramePr>
          <p:nvPr>
            <p:extLst>
              <p:ext uri="{D42A27DB-BD31-4B8C-83A1-F6EECF244321}">
                <p14:modId xmlns:p14="http://schemas.microsoft.com/office/powerpoint/2010/main" val="165976018"/>
              </p:ext>
            </p:extLst>
          </p:nvPr>
        </p:nvGraphicFramePr>
        <p:xfrm>
          <a:off x="1173163" y="4202113"/>
          <a:ext cx="6756400" cy="785812"/>
        </p:xfrm>
        <a:graphic>
          <a:graphicData uri="http://schemas.openxmlformats.org/presentationml/2006/ole">
            <mc:AlternateContent xmlns:mc="http://schemas.openxmlformats.org/markup-compatibility/2006">
              <mc:Choice xmlns:v="urn:schemas-microsoft-com:vml" Requires="v">
                <p:oleObj spid="_x0000_s106602" name="Equation" r:id="rId4" imgW="3606480" imgH="419040" progId="Equation.DSMT4">
                  <p:embed/>
                </p:oleObj>
              </mc:Choice>
              <mc:Fallback>
                <p:oleObj name="Equation" r:id="rId4" imgW="3606480" imgH="419040" progId="Equation.DSMT4">
                  <p:embed/>
                  <p:pic>
                    <p:nvPicPr>
                      <p:cNvPr id="11" name="Object 10"/>
                      <p:cNvPicPr/>
                      <p:nvPr/>
                    </p:nvPicPr>
                    <p:blipFill>
                      <a:blip r:embed="rId5"/>
                      <a:stretch>
                        <a:fillRect/>
                      </a:stretch>
                    </p:blipFill>
                    <p:spPr>
                      <a:xfrm>
                        <a:off x="1173163" y="4202113"/>
                        <a:ext cx="6756400" cy="785812"/>
                      </a:xfrm>
                      <a:prstGeom prst="rect">
                        <a:avLst/>
                      </a:prstGeom>
                    </p:spPr>
                  </p:pic>
                </p:oleObj>
              </mc:Fallback>
            </mc:AlternateContent>
          </a:graphicData>
        </a:graphic>
      </p:graphicFrame>
      <p:graphicFrame>
        <p:nvGraphicFramePr>
          <p:cNvPr id="10" name="Object 9"/>
          <p:cNvGraphicFramePr>
            <a:graphicFrameLocks noChangeAspect="1"/>
          </p:cNvGraphicFramePr>
          <p:nvPr>
            <p:extLst>
              <p:ext uri="{D42A27DB-BD31-4B8C-83A1-F6EECF244321}">
                <p14:modId xmlns:p14="http://schemas.microsoft.com/office/powerpoint/2010/main" val="313467758"/>
              </p:ext>
            </p:extLst>
          </p:nvPr>
        </p:nvGraphicFramePr>
        <p:xfrm>
          <a:off x="3733800" y="5145970"/>
          <a:ext cx="2498725" cy="785813"/>
        </p:xfrm>
        <a:graphic>
          <a:graphicData uri="http://schemas.openxmlformats.org/presentationml/2006/ole">
            <mc:AlternateContent xmlns:mc="http://schemas.openxmlformats.org/markup-compatibility/2006">
              <mc:Choice xmlns:v="urn:schemas-microsoft-com:vml" Requires="v">
                <p:oleObj spid="_x0000_s106603" name="Equation" r:id="rId6" imgW="1333440" imgH="419040" progId="Equation.DSMT4">
                  <p:embed/>
                </p:oleObj>
              </mc:Choice>
              <mc:Fallback>
                <p:oleObj name="Equation" r:id="rId6" imgW="1333440" imgH="419040" progId="Equation.DSMT4">
                  <p:embed/>
                  <p:pic>
                    <p:nvPicPr>
                      <p:cNvPr id="11" name="Object 10"/>
                      <p:cNvPicPr/>
                      <p:nvPr/>
                    </p:nvPicPr>
                    <p:blipFill>
                      <a:blip r:embed="rId7"/>
                      <a:stretch>
                        <a:fillRect/>
                      </a:stretch>
                    </p:blipFill>
                    <p:spPr>
                      <a:xfrm>
                        <a:off x="3733800" y="5145970"/>
                        <a:ext cx="2498725" cy="785813"/>
                      </a:xfrm>
                      <a:prstGeom prst="rect">
                        <a:avLst/>
                      </a:prstGeom>
                    </p:spPr>
                  </p:pic>
                </p:oleObj>
              </mc:Fallback>
            </mc:AlternateContent>
          </a:graphicData>
        </a:graphic>
      </p:graphicFrame>
      <p:sp>
        <p:nvSpPr>
          <p:cNvPr id="5" name="Content Placeholder 4"/>
          <p:cNvSpPr>
            <a:spLocks noGrp="1"/>
          </p:cNvSpPr>
          <p:nvPr>
            <p:ph idx="13"/>
          </p:nvPr>
        </p:nvSpPr>
        <p:spPr>
          <a:xfrm>
            <a:off x="457200" y="6089829"/>
            <a:ext cx="7895417" cy="373919"/>
          </a:xfrm>
        </p:spPr>
        <p:txBody>
          <a:bodyPr/>
          <a:lstStyle/>
          <a:p>
            <a:pPr marL="0" indent="0">
              <a:buNone/>
              <a:defRPr/>
            </a:pPr>
            <a:r>
              <a:rPr lang="en-US" altLang="en-US" sz="1100" b="1" dirty="0"/>
              <a:t>Learning Objective 11-7: Explain what financial leverage is and why it is significant to management, creditors, and owners.</a:t>
            </a:r>
          </a:p>
        </p:txBody>
      </p:sp>
    </p:spTree>
    <p:extLst>
      <p:ext uri="{BB962C8B-B14F-4D97-AF65-F5344CB8AC3E}">
        <p14:creationId xmlns:p14="http://schemas.microsoft.com/office/powerpoint/2010/main" val="4994961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ea typeface="ＭＳ Ｐゴシック" panose="020B0600070205080204" pitchFamily="34" charset="-128"/>
              </a:rPr>
              <a:t>Times Interest Earned Ratio </a:t>
            </a:r>
            <a:r>
              <a:rPr lang="en-US" altLang="en-US" sz="1000" b="0" dirty="0">
                <a:ea typeface="ＭＳ Ｐゴシック" panose="020B0600070205080204" pitchFamily="34" charset="-128"/>
              </a:rPr>
              <a:t>2</a:t>
            </a:r>
            <a:endParaRPr lang="en-US" sz="1000" dirty="0"/>
          </a:p>
        </p:txBody>
      </p:sp>
      <p:sp>
        <p:nvSpPr>
          <p:cNvPr id="12" name="Content Placeholder 7"/>
          <p:cNvSpPr>
            <a:spLocks noGrp="1"/>
          </p:cNvSpPr>
          <p:nvPr>
            <p:ph idx="16"/>
          </p:nvPr>
        </p:nvSpPr>
        <p:spPr>
          <a:xfrm>
            <a:off x="457200" y="1357491"/>
            <a:ext cx="8229600" cy="528867"/>
          </a:xfrm>
        </p:spPr>
        <p:txBody>
          <a:bodyPr/>
          <a:lstStyle/>
          <a:p>
            <a:pPr marL="0" indent="0" algn="ctr">
              <a:buNone/>
            </a:pPr>
            <a:r>
              <a:rPr lang="en-US" altLang="en-US" sz="2600" dirty="0">
                <a:solidFill>
                  <a:schemeClr val="accent1">
                    <a:lumMod val="50000"/>
                  </a:schemeClr>
                </a:solidFill>
              </a:rPr>
              <a:t>Book Value Per Share of Common Stock</a:t>
            </a:r>
          </a:p>
        </p:txBody>
      </p:sp>
      <p:graphicFrame>
        <p:nvGraphicFramePr>
          <p:cNvPr id="9" name="Object 8"/>
          <p:cNvGraphicFramePr>
            <a:graphicFrameLocks noChangeAspect="1"/>
          </p:cNvGraphicFramePr>
          <p:nvPr>
            <p:extLst>
              <p:ext uri="{D42A27DB-BD31-4B8C-83A1-F6EECF244321}">
                <p14:modId xmlns:p14="http://schemas.microsoft.com/office/powerpoint/2010/main" val="1937807203"/>
              </p:ext>
            </p:extLst>
          </p:nvPr>
        </p:nvGraphicFramePr>
        <p:xfrm>
          <a:off x="919124" y="2176989"/>
          <a:ext cx="7080327" cy="1328211"/>
        </p:xfrm>
        <a:graphic>
          <a:graphicData uri="http://schemas.openxmlformats.org/presentationml/2006/ole">
            <mc:AlternateContent xmlns:mc="http://schemas.openxmlformats.org/markup-compatibility/2006">
              <mc:Choice xmlns:v="urn:schemas-microsoft-com:vml" Requires="v">
                <p:oleObj spid="_x0000_s107622" name="Equation" r:id="rId4" imgW="3454200" imgH="647640" progId="Equation.DSMT4">
                  <p:embed/>
                </p:oleObj>
              </mc:Choice>
              <mc:Fallback>
                <p:oleObj name="Equation" r:id="rId4" imgW="3454200" imgH="647640" progId="Equation.DSMT4">
                  <p:embed/>
                  <p:pic>
                    <p:nvPicPr>
                      <p:cNvPr id="10" name="Object 9"/>
                      <p:cNvPicPr/>
                      <p:nvPr/>
                    </p:nvPicPr>
                    <p:blipFill>
                      <a:blip r:embed="rId5"/>
                      <a:stretch>
                        <a:fillRect/>
                      </a:stretch>
                    </p:blipFill>
                    <p:spPr>
                      <a:xfrm>
                        <a:off x="919124" y="2176989"/>
                        <a:ext cx="7080327" cy="1328211"/>
                      </a:xfrm>
                      <a:prstGeom prst="rect">
                        <a:avLst/>
                      </a:prstGeom>
                    </p:spPr>
                  </p:pic>
                </p:oleObj>
              </mc:Fallback>
            </mc:AlternateContent>
          </a:graphicData>
        </a:graphic>
      </p:graphicFrame>
      <p:sp>
        <p:nvSpPr>
          <p:cNvPr id="3" name="Content Placeholder 2"/>
          <p:cNvSpPr>
            <a:spLocks noGrp="1"/>
          </p:cNvSpPr>
          <p:nvPr>
            <p:ph idx="1"/>
          </p:nvPr>
        </p:nvSpPr>
        <p:spPr>
          <a:xfrm>
            <a:off x="685800" y="3550227"/>
            <a:ext cx="7666817" cy="1097973"/>
          </a:xfrm>
        </p:spPr>
        <p:txBody>
          <a:bodyPr/>
          <a:lstStyle/>
          <a:p>
            <a:pPr marL="0" indent="0" algn="ctr">
              <a:buNone/>
              <a:defRPr/>
            </a:pPr>
            <a:r>
              <a:rPr lang="en-IN" altLang="en-US" sz="2400" dirty="0"/>
              <a:t>The following illustration using data as of July 30, 2017, for Campbell Soup Company, illustrates the calculation (in millions of dollars):</a:t>
            </a:r>
            <a:endParaRPr lang="en-US" altLang="en-US" sz="2400" dirty="0"/>
          </a:p>
        </p:txBody>
      </p:sp>
      <p:graphicFrame>
        <p:nvGraphicFramePr>
          <p:cNvPr id="10" name="Object 9"/>
          <p:cNvGraphicFramePr>
            <a:graphicFrameLocks noChangeAspect="1"/>
          </p:cNvGraphicFramePr>
          <p:nvPr>
            <p:extLst>
              <p:ext uri="{D42A27DB-BD31-4B8C-83A1-F6EECF244321}">
                <p14:modId xmlns:p14="http://schemas.microsoft.com/office/powerpoint/2010/main" val="1965335653"/>
              </p:ext>
            </p:extLst>
          </p:nvPr>
        </p:nvGraphicFramePr>
        <p:xfrm>
          <a:off x="1524000" y="4953000"/>
          <a:ext cx="5592763" cy="809625"/>
        </p:xfrm>
        <a:graphic>
          <a:graphicData uri="http://schemas.openxmlformats.org/presentationml/2006/ole">
            <mc:AlternateContent xmlns:mc="http://schemas.openxmlformats.org/markup-compatibility/2006">
              <mc:Choice xmlns:v="urn:schemas-microsoft-com:vml" Requires="v">
                <p:oleObj spid="_x0000_s107623" name="Equation" r:id="rId6" imgW="2984400" imgH="431640" progId="Equation.DSMT4">
                  <p:embed/>
                </p:oleObj>
              </mc:Choice>
              <mc:Fallback>
                <p:oleObj name="Equation" r:id="rId6" imgW="2984400" imgH="431640" progId="Equation.DSMT4">
                  <p:embed/>
                  <p:pic>
                    <p:nvPicPr>
                      <p:cNvPr id="10" name="Object 9"/>
                      <p:cNvPicPr/>
                      <p:nvPr/>
                    </p:nvPicPr>
                    <p:blipFill>
                      <a:blip r:embed="rId7"/>
                      <a:stretch>
                        <a:fillRect/>
                      </a:stretch>
                    </p:blipFill>
                    <p:spPr>
                      <a:xfrm>
                        <a:off x="1524000" y="4953000"/>
                        <a:ext cx="5592763" cy="809625"/>
                      </a:xfrm>
                      <a:prstGeom prst="rect">
                        <a:avLst/>
                      </a:prstGeom>
                    </p:spPr>
                  </p:pic>
                </p:oleObj>
              </mc:Fallback>
            </mc:AlternateContent>
          </a:graphicData>
        </a:graphic>
      </p:graphicFrame>
      <p:sp>
        <p:nvSpPr>
          <p:cNvPr id="5" name="Content Placeholder 4"/>
          <p:cNvSpPr>
            <a:spLocks noGrp="1"/>
          </p:cNvSpPr>
          <p:nvPr>
            <p:ph idx="13"/>
          </p:nvPr>
        </p:nvSpPr>
        <p:spPr>
          <a:xfrm>
            <a:off x="457200" y="6089829"/>
            <a:ext cx="7895417" cy="373919"/>
          </a:xfrm>
        </p:spPr>
        <p:txBody>
          <a:bodyPr/>
          <a:lstStyle/>
          <a:p>
            <a:pPr marL="0" indent="0">
              <a:buNone/>
              <a:defRPr/>
            </a:pPr>
            <a:r>
              <a:rPr lang="en-US" altLang="en-US" sz="1100" b="1" dirty="0"/>
              <a:t>Learning Objective 11-8: Explain what book value per share of common stock is, describe how it is calculated, and discuss why it is not a very meaningful amount for most companies</a:t>
            </a:r>
          </a:p>
        </p:txBody>
      </p:sp>
    </p:spTree>
    <p:extLst>
      <p:ext uri="{BB962C8B-B14F-4D97-AF65-F5344CB8AC3E}">
        <p14:creationId xmlns:p14="http://schemas.microsoft.com/office/powerpoint/2010/main" val="174776783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sz="4000" dirty="0">
                <a:ea typeface="ＭＳ Ｐゴシック" panose="020B0600070205080204" pitchFamily="34" charset="-128"/>
              </a:rPr>
              <a:t>Common Size Financial Statements </a:t>
            </a:r>
            <a:r>
              <a:rPr lang="en-US" altLang="en-US" sz="1000" b="0" dirty="0">
                <a:ea typeface="ＭＳ Ｐゴシック" panose="020B0600070205080204" pitchFamily="34" charset="-128"/>
              </a:rPr>
              <a:t>1</a:t>
            </a:r>
            <a:endParaRPr lang="en-US" sz="1000" b="0" dirty="0"/>
          </a:p>
        </p:txBody>
      </p:sp>
      <p:sp>
        <p:nvSpPr>
          <p:cNvPr id="3" name="Content Placeholder 2"/>
          <p:cNvSpPr>
            <a:spLocks noGrp="1"/>
          </p:cNvSpPr>
          <p:nvPr>
            <p:ph idx="1"/>
          </p:nvPr>
        </p:nvSpPr>
        <p:spPr>
          <a:xfrm>
            <a:off x="457200" y="1481137"/>
            <a:ext cx="8229600" cy="3624263"/>
          </a:xfrm>
        </p:spPr>
        <p:txBody>
          <a:bodyPr/>
          <a:lstStyle/>
          <a:p>
            <a:pPr marL="0" indent="0" algn="ctr" eaLnBrk="1" hangingPunct="1">
              <a:lnSpc>
                <a:spcPct val="90000"/>
              </a:lnSpc>
              <a:spcAft>
                <a:spcPts val="2000"/>
              </a:spcAft>
              <a:buSzPct val="80000"/>
              <a:buNone/>
              <a:defRPr/>
            </a:pPr>
            <a:r>
              <a:rPr lang="en-IN" altLang="en-US" sz="2400" dirty="0">
                <a:solidFill>
                  <a:schemeClr val="accent1">
                    <a:lumMod val="50000"/>
                  </a:schemeClr>
                </a:solidFill>
              </a:rPr>
              <a:t>To prepare a common size balance sheet, each asset is expressed as a percentage of total assets, and each liability and stockholders’ equity amount is expressed as a percentage of that total.</a:t>
            </a:r>
          </a:p>
          <a:p>
            <a:pPr marL="0" indent="0" algn="ctr" eaLnBrk="1" hangingPunct="1">
              <a:lnSpc>
                <a:spcPct val="90000"/>
              </a:lnSpc>
              <a:buSzPct val="80000"/>
              <a:buNone/>
              <a:defRPr/>
            </a:pPr>
            <a:r>
              <a:rPr lang="en-IN" altLang="en-US" sz="2400" dirty="0">
                <a:solidFill>
                  <a:schemeClr val="accent1">
                    <a:lumMod val="50000"/>
                  </a:schemeClr>
                </a:solidFill>
              </a:rPr>
              <a:t>For the income statement, the sales amount is set at 100 percent, and each item on the income statement is expressed as a percentage of sales. This type of percentage analysis makes spotting trends in the composition of balance sheet and income statement items much easier than looking at dollar amounts.</a:t>
            </a:r>
            <a:endParaRPr lang="en-US" altLang="en-US" sz="2400" dirty="0">
              <a:solidFill>
                <a:schemeClr val="accent1">
                  <a:lumMod val="50000"/>
                </a:schemeClr>
              </a:solidFill>
            </a:endParaRPr>
          </a:p>
        </p:txBody>
      </p:sp>
      <p:sp>
        <p:nvSpPr>
          <p:cNvPr id="13" name="Content Placeholder 4"/>
          <p:cNvSpPr>
            <a:spLocks noGrp="1"/>
          </p:cNvSpPr>
          <p:nvPr>
            <p:ph idx="13"/>
          </p:nvPr>
        </p:nvSpPr>
        <p:spPr>
          <a:xfrm>
            <a:off x="457200" y="6089829"/>
            <a:ext cx="7895417" cy="373919"/>
          </a:xfrm>
        </p:spPr>
        <p:txBody>
          <a:bodyPr/>
          <a:lstStyle/>
          <a:p>
            <a:pPr marL="0" indent="0">
              <a:buNone/>
              <a:defRPr/>
            </a:pPr>
            <a:r>
              <a:rPr lang="en-US" altLang="en-US" sz="1100" b="1" dirty="0"/>
              <a:t>Learning Objective 11-9: Discuss how common size financial statements can be used to evaluate a firm</a:t>
            </a:r>
            <a:r>
              <a:rPr lang="en-IN" altLang="en-US" sz="1100" b="1" dirty="0"/>
              <a:t>’</a:t>
            </a:r>
            <a:r>
              <a:rPr lang="en-US" altLang="ja-JP" sz="1100" b="1" dirty="0"/>
              <a:t>s financial position and results of operations over a number of years.</a:t>
            </a:r>
            <a:endParaRPr lang="en-US" altLang="en-US" sz="1100" b="1" dirty="0"/>
          </a:p>
        </p:txBody>
      </p:sp>
    </p:spTree>
    <p:extLst>
      <p:ext uri="{BB962C8B-B14F-4D97-AF65-F5344CB8AC3E}">
        <p14:creationId xmlns:p14="http://schemas.microsoft.com/office/powerpoint/2010/main" val="324432070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sz="4000" dirty="0">
                <a:ea typeface="ＭＳ Ｐゴシック" panose="020B0600070205080204" pitchFamily="34" charset="-128"/>
              </a:rPr>
              <a:t>Common Size Income Statements</a:t>
            </a:r>
            <a:endParaRPr lang="en-US" sz="4000" dirty="0"/>
          </a:p>
        </p:txBody>
      </p:sp>
      <p:pic>
        <p:nvPicPr>
          <p:cNvPr id="6" name="Picture 5" descr="Exhibit 11-4 from page 413 of the textbook is reproduced here, which shows common size income statements for 2013 through 2017 for Campbell Soup Company.">
            <a:extLst>
              <a:ext uri="{FF2B5EF4-FFF2-40B4-BE49-F238E27FC236}">
                <a16:creationId xmlns:a16="http://schemas.microsoft.com/office/drawing/2014/main" id="{2901776F-6C96-457D-A8B2-5CC4B806CE4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13205" y="1424117"/>
            <a:ext cx="4917591" cy="4443283"/>
          </a:xfrm>
          <a:prstGeom prst="rect">
            <a:avLst/>
          </a:prstGeom>
        </p:spPr>
      </p:pic>
      <p:sp>
        <p:nvSpPr>
          <p:cNvPr id="10" name="Content Placeholder 4"/>
          <p:cNvSpPr>
            <a:spLocks noGrp="1"/>
          </p:cNvSpPr>
          <p:nvPr>
            <p:ph idx="13"/>
          </p:nvPr>
        </p:nvSpPr>
        <p:spPr>
          <a:xfrm>
            <a:off x="457200" y="6089829"/>
            <a:ext cx="7895417" cy="373919"/>
          </a:xfrm>
        </p:spPr>
        <p:txBody>
          <a:bodyPr/>
          <a:lstStyle/>
          <a:p>
            <a:pPr marL="0" indent="0">
              <a:buNone/>
              <a:defRPr/>
            </a:pPr>
            <a:r>
              <a:rPr lang="en-US" altLang="en-US" sz="1100" b="1" dirty="0"/>
              <a:t>Learning Objective 11-9: Discuss how common size financial statements can be used to evaluate a firm</a:t>
            </a:r>
            <a:r>
              <a:rPr lang="en-IN" altLang="en-US" sz="1100" b="1" dirty="0"/>
              <a:t>’</a:t>
            </a:r>
            <a:r>
              <a:rPr lang="en-US" altLang="ja-JP" sz="1100" b="1" dirty="0"/>
              <a:t>s financial position and results of operations over a number of years.</a:t>
            </a:r>
            <a:endParaRPr lang="en-US" altLang="en-US" sz="1100" b="1" dirty="0"/>
          </a:p>
        </p:txBody>
      </p:sp>
    </p:spTree>
    <p:extLst>
      <p:ext uri="{BB962C8B-B14F-4D97-AF65-F5344CB8AC3E}">
        <p14:creationId xmlns:p14="http://schemas.microsoft.com/office/powerpoint/2010/main" val="281912917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sz="4000" dirty="0">
                <a:ea typeface="ＭＳ Ｐゴシック" panose="020B0600070205080204" pitchFamily="34" charset="-128"/>
              </a:rPr>
              <a:t>Common Size Financial Statements </a:t>
            </a:r>
            <a:r>
              <a:rPr lang="en-US" altLang="en-US" sz="1000" b="0" dirty="0">
                <a:ea typeface="ＭＳ Ｐゴシック" panose="020B0600070205080204" pitchFamily="34" charset="-128"/>
              </a:rPr>
              <a:t>2</a:t>
            </a:r>
            <a:endParaRPr lang="en-US" sz="4000" dirty="0"/>
          </a:p>
        </p:txBody>
      </p:sp>
      <p:sp>
        <p:nvSpPr>
          <p:cNvPr id="3" name="Content Placeholder 2"/>
          <p:cNvSpPr>
            <a:spLocks noGrp="1"/>
          </p:cNvSpPr>
          <p:nvPr>
            <p:ph idx="1"/>
          </p:nvPr>
        </p:nvSpPr>
        <p:spPr>
          <a:xfrm>
            <a:off x="457200" y="1481137"/>
            <a:ext cx="8229600" cy="3090863"/>
          </a:xfrm>
        </p:spPr>
        <p:txBody>
          <a:bodyPr/>
          <a:lstStyle/>
          <a:p>
            <a:pPr marL="0" indent="0">
              <a:spcAft>
                <a:spcPts val="2500"/>
              </a:spcAft>
              <a:buNone/>
            </a:pPr>
            <a:r>
              <a:rPr lang="en-US" sz="2800" dirty="0"/>
              <a:t>Vertical common size analysis: </a:t>
            </a:r>
            <a:r>
              <a:rPr lang="en-IN" sz="2800" dirty="0"/>
              <a:t>Each financial statement is examined from top to bottom on an annual basis.</a:t>
            </a:r>
          </a:p>
          <a:p>
            <a:pPr marL="0" indent="0">
              <a:buNone/>
            </a:pPr>
            <a:r>
              <a:rPr lang="en-IN" sz="2800" dirty="0"/>
              <a:t>Horizontal common size analysis: Each financial statement is examined from the left to right. In this analysis, several years’ financial data are stated in terms of a base year.</a:t>
            </a:r>
          </a:p>
        </p:txBody>
      </p:sp>
      <p:sp>
        <p:nvSpPr>
          <p:cNvPr id="9" name="Content Placeholder 4"/>
          <p:cNvSpPr>
            <a:spLocks noGrp="1"/>
          </p:cNvSpPr>
          <p:nvPr>
            <p:ph idx="13"/>
          </p:nvPr>
        </p:nvSpPr>
        <p:spPr>
          <a:xfrm>
            <a:off x="457200" y="6089829"/>
            <a:ext cx="7895417" cy="373919"/>
          </a:xfrm>
        </p:spPr>
        <p:txBody>
          <a:bodyPr/>
          <a:lstStyle/>
          <a:p>
            <a:pPr marL="0" indent="0">
              <a:buNone/>
              <a:defRPr/>
            </a:pPr>
            <a:r>
              <a:rPr lang="en-US" altLang="en-US" sz="1100" b="1" dirty="0"/>
              <a:t>Learning Objective 11-9: Discuss how common size financial statements can be used to evaluate a firm</a:t>
            </a:r>
            <a:r>
              <a:rPr lang="en-IN" altLang="en-US" sz="1100" b="1" dirty="0"/>
              <a:t>’</a:t>
            </a:r>
            <a:r>
              <a:rPr lang="en-US" altLang="ja-JP" sz="1100" b="1" dirty="0"/>
              <a:t>s financial position and results of operations over a number of years.</a:t>
            </a:r>
            <a:endParaRPr lang="en-US" altLang="en-US" sz="1100" b="1" dirty="0"/>
          </a:p>
        </p:txBody>
      </p:sp>
    </p:spTree>
    <p:extLst>
      <p:ext uri="{BB962C8B-B14F-4D97-AF65-F5344CB8AC3E}">
        <p14:creationId xmlns:p14="http://schemas.microsoft.com/office/powerpoint/2010/main" val="426250058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6200"/>
            <a:ext cx="8229600" cy="869950"/>
          </a:xfrm>
        </p:spPr>
        <p:txBody>
          <a:bodyPr/>
          <a:lstStyle/>
          <a:p>
            <a:r>
              <a:rPr lang="en-IN" dirty="0"/>
              <a:t>Horizontal Common Size Analysis</a:t>
            </a:r>
            <a:endParaRPr lang="en-US" sz="1000" dirty="0"/>
          </a:p>
        </p:txBody>
      </p:sp>
      <p:sp>
        <p:nvSpPr>
          <p:cNvPr id="12" name="Content Placeholder 7"/>
          <p:cNvSpPr>
            <a:spLocks noGrp="1"/>
          </p:cNvSpPr>
          <p:nvPr>
            <p:ph idx="16"/>
          </p:nvPr>
        </p:nvSpPr>
        <p:spPr>
          <a:xfrm>
            <a:off x="457200" y="990601"/>
            <a:ext cx="8229600" cy="755406"/>
          </a:xfrm>
        </p:spPr>
        <p:txBody>
          <a:bodyPr/>
          <a:lstStyle/>
          <a:p>
            <a:pPr marL="0" indent="0">
              <a:buNone/>
            </a:pPr>
            <a:r>
              <a:rPr lang="en-IN" sz="2400" dirty="0"/>
              <a:t>Consider the net sales and net earnings (as restated) results that Campbell’s has reported in recent years:</a:t>
            </a:r>
            <a:endParaRPr lang="en-US" sz="2400" dirty="0"/>
          </a:p>
        </p:txBody>
      </p:sp>
      <p:graphicFrame>
        <p:nvGraphicFramePr>
          <p:cNvPr id="4" name="Table 3"/>
          <p:cNvGraphicFramePr>
            <a:graphicFrameLocks noGrp="1"/>
          </p:cNvGraphicFramePr>
          <p:nvPr>
            <p:extLst>
              <p:ext uri="{D42A27DB-BD31-4B8C-83A1-F6EECF244321}">
                <p14:modId xmlns:p14="http://schemas.microsoft.com/office/powerpoint/2010/main" val="4258848076"/>
              </p:ext>
            </p:extLst>
          </p:nvPr>
        </p:nvGraphicFramePr>
        <p:xfrm>
          <a:off x="1219200" y="1830272"/>
          <a:ext cx="6705600" cy="914400"/>
        </p:xfrm>
        <a:graphic>
          <a:graphicData uri="http://schemas.openxmlformats.org/drawingml/2006/table">
            <a:tbl>
              <a:tblPr firstRow="1" bandRow="1">
                <a:tableStyleId>{2D5ABB26-0587-4C30-8999-92F81FD0307C}</a:tableStyleId>
              </a:tblPr>
              <a:tblGrid>
                <a:gridCol w="2438400">
                  <a:extLst>
                    <a:ext uri="{9D8B030D-6E8A-4147-A177-3AD203B41FA5}">
                      <a16:colId xmlns:a16="http://schemas.microsoft.com/office/drawing/2014/main" val="2926208074"/>
                    </a:ext>
                  </a:extLst>
                </a:gridCol>
                <a:gridCol w="838200">
                  <a:extLst>
                    <a:ext uri="{9D8B030D-6E8A-4147-A177-3AD203B41FA5}">
                      <a16:colId xmlns:a16="http://schemas.microsoft.com/office/drawing/2014/main" val="2985796294"/>
                    </a:ext>
                  </a:extLst>
                </a:gridCol>
                <a:gridCol w="914400">
                  <a:extLst>
                    <a:ext uri="{9D8B030D-6E8A-4147-A177-3AD203B41FA5}">
                      <a16:colId xmlns:a16="http://schemas.microsoft.com/office/drawing/2014/main" val="1621916417"/>
                    </a:ext>
                  </a:extLst>
                </a:gridCol>
                <a:gridCol w="838200">
                  <a:extLst>
                    <a:ext uri="{9D8B030D-6E8A-4147-A177-3AD203B41FA5}">
                      <a16:colId xmlns:a16="http://schemas.microsoft.com/office/drawing/2014/main" val="51410810"/>
                    </a:ext>
                  </a:extLst>
                </a:gridCol>
                <a:gridCol w="838200">
                  <a:extLst>
                    <a:ext uri="{9D8B030D-6E8A-4147-A177-3AD203B41FA5}">
                      <a16:colId xmlns:a16="http://schemas.microsoft.com/office/drawing/2014/main" val="3972893504"/>
                    </a:ext>
                  </a:extLst>
                </a:gridCol>
                <a:gridCol w="838200">
                  <a:extLst>
                    <a:ext uri="{9D8B030D-6E8A-4147-A177-3AD203B41FA5}">
                      <a16:colId xmlns:a16="http://schemas.microsoft.com/office/drawing/2014/main" val="3907281453"/>
                    </a:ext>
                  </a:extLst>
                </a:gridCol>
              </a:tblGrid>
              <a:tr h="270933">
                <a:tc>
                  <a:txBody>
                    <a:bodyPr/>
                    <a:lstStyle/>
                    <a:p>
                      <a:endParaRPr lang="en-IN" sz="1400" dirty="0"/>
                    </a:p>
                  </a:txBody>
                  <a:tcPr>
                    <a:lnL w="12700"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a:noFill/>
                    </a:lnB>
                    <a:lnTlToBr w="12700" cmpd="sng">
                      <a:noFill/>
                      <a:prstDash val="solid"/>
                    </a:lnTlToBr>
                    <a:lnBlToTr w="12700" cmpd="sng">
                      <a:noFill/>
                      <a:prstDash val="solid"/>
                    </a:lnBlToTr>
                  </a:tcPr>
                </a:tc>
                <a:tc>
                  <a:txBody>
                    <a:bodyPr/>
                    <a:lstStyle/>
                    <a:p>
                      <a:r>
                        <a:rPr lang="en-IN" sz="1400" dirty="0" smtClean="0"/>
                        <a:t>2017</a:t>
                      </a:r>
                      <a:endParaRPr lang="en-IN" sz="1400" dirty="0"/>
                    </a:p>
                  </a:txBody>
                  <a:tcPr>
                    <a:lnL>
                      <a:noFill/>
                    </a:lnL>
                    <a:lnR>
                      <a:noFill/>
                    </a:lnR>
                    <a:lnT w="12700" cap="flat" cmpd="sng" algn="ctr">
                      <a:solidFill>
                        <a:schemeClr val="tx1"/>
                      </a:solidFill>
                      <a:prstDash val="solid"/>
                      <a:round/>
                      <a:headEnd type="none" w="med" len="med"/>
                      <a:tailEnd type="none" w="med" len="med"/>
                    </a:lnT>
                    <a:lnB>
                      <a:noFill/>
                    </a:lnB>
                    <a:lnTlToBr w="12700" cmpd="sng">
                      <a:noFill/>
                      <a:prstDash val="solid"/>
                    </a:lnTlToBr>
                    <a:lnBlToTr w="12700" cmpd="sng">
                      <a:noFill/>
                      <a:prstDash val="solid"/>
                    </a:lnBlToTr>
                  </a:tcPr>
                </a:tc>
                <a:tc>
                  <a:txBody>
                    <a:bodyPr/>
                    <a:lstStyle/>
                    <a:p>
                      <a:r>
                        <a:rPr lang="en-IN" sz="1400" dirty="0" smtClean="0"/>
                        <a:t>2016</a:t>
                      </a:r>
                      <a:endParaRPr lang="en-IN" sz="1400" dirty="0"/>
                    </a:p>
                  </a:txBody>
                  <a:tcPr>
                    <a:lnL>
                      <a:noFill/>
                    </a:lnL>
                    <a:lnR>
                      <a:noFill/>
                    </a:lnR>
                    <a:lnT w="12700" cap="flat" cmpd="sng" algn="ctr">
                      <a:solidFill>
                        <a:schemeClr val="tx1"/>
                      </a:solidFill>
                      <a:prstDash val="solid"/>
                      <a:round/>
                      <a:headEnd type="none" w="med" len="med"/>
                      <a:tailEnd type="none" w="med" len="med"/>
                    </a:lnT>
                    <a:lnB>
                      <a:noFill/>
                    </a:lnB>
                    <a:lnTlToBr w="12700" cmpd="sng">
                      <a:noFill/>
                      <a:prstDash val="solid"/>
                    </a:lnTlToBr>
                    <a:lnBlToTr w="12700" cmpd="sng">
                      <a:noFill/>
                      <a:prstDash val="solid"/>
                    </a:lnBlToTr>
                  </a:tcPr>
                </a:tc>
                <a:tc>
                  <a:txBody>
                    <a:bodyPr/>
                    <a:lstStyle/>
                    <a:p>
                      <a:r>
                        <a:rPr lang="en-IN" sz="1400" dirty="0" smtClean="0"/>
                        <a:t>2015</a:t>
                      </a:r>
                      <a:endParaRPr lang="en-IN" sz="1400" dirty="0"/>
                    </a:p>
                  </a:txBody>
                  <a:tcPr>
                    <a:lnL>
                      <a:noFill/>
                    </a:lnL>
                    <a:lnR>
                      <a:noFill/>
                    </a:lnR>
                    <a:lnT w="12700" cap="flat" cmpd="sng" algn="ctr">
                      <a:solidFill>
                        <a:schemeClr val="tx1"/>
                      </a:solidFill>
                      <a:prstDash val="solid"/>
                      <a:round/>
                      <a:headEnd type="none" w="med" len="med"/>
                      <a:tailEnd type="none" w="med" len="med"/>
                    </a:lnT>
                    <a:lnB>
                      <a:noFill/>
                    </a:lnB>
                    <a:lnTlToBr w="12700" cmpd="sng">
                      <a:noFill/>
                      <a:prstDash val="solid"/>
                    </a:lnTlToBr>
                    <a:lnBlToTr w="12700" cmpd="sng">
                      <a:noFill/>
                      <a:prstDash val="solid"/>
                    </a:lnBlToTr>
                  </a:tcPr>
                </a:tc>
                <a:tc>
                  <a:txBody>
                    <a:bodyPr/>
                    <a:lstStyle/>
                    <a:p>
                      <a:r>
                        <a:rPr lang="en-IN" sz="1400" dirty="0" smtClean="0"/>
                        <a:t>2014</a:t>
                      </a:r>
                      <a:endParaRPr lang="en-IN" sz="1400" dirty="0"/>
                    </a:p>
                  </a:txBody>
                  <a:tcPr>
                    <a:lnL>
                      <a:noFill/>
                    </a:lnL>
                    <a:lnR>
                      <a:noFill/>
                    </a:lnR>
                    <a:lnT w="12700" cap="flat" cmpd="sng" algn="ctr">
                      <a:solidFill>
                        <a:schemeClr val="tx1"/>
                      </a:solidFill>
                      <a:prstDash val="solid"/>
                      <a:round/>
                      <a:headEnd type="none" w="med" len="med"/>
                      <a:tailEnd type="none" w="med" len="med"/>
                    </a:lnT>
                    <a:lnB>
                      <a:noFill/>
                    </a:lnB>
                    <a:lnTlToBr w="12700" cmpd="sng">
                      <a:noFill/>
                      <a:prstDash val="solid"/>
                    </a:lnTlToBr>
                    <a:lnBlToTr w="12700" cmpd="sng">
                      <a:noFill/>
                      <a:prstDash val="solid"/>
                    </a:lnBlToTr>
                  </a:tcPr>
                </a:tc>
                <a:tc>
                  <a:txBody>
                    <a:bodyPr/>
                    <a:lstStyle/>
                    <a:p>
                      <a:r>
                        <a:rPr lang="en-IN" sz="1400" dirty="0" smtClean="0"/>
                        <a:t>2013</a:t>
                      </a:r>
                      <a:endParaRPr lang="en-IN" sz="1400" dirty="0"/>
                    </a:p>
                  </a:txBody>
                  <a:tcPr>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a:noFill/>
                    </a:lnB>
                    <a:lnTlToBr w="12700" cmpd="sng">
                      <a:noFill/>
                      <a:prstDash val="solid"/>
                    </a:lnTlToBr>
                    <a:lnBlToTr w="12700" cmpd="sng">
                      <a:noFill/>
                      <a:prstDash val="solid"/>
                    </a:lnBlToTr>
                  </a:tcPr>
                </a:tc>
                <a:extLst>
                  <a:ext uri="{0D108BD9-81ED-4DB2-BD59-A6C34878D82A}">
                    <a16:rowId xmlns:a16="http://schemas.microsoft.com/office/drawing/2014/main" val="3944688970"/>
                  </a:ext>
                </a:extLst>
              </a:tr>
              <a:tr h="270933">
                <a:tc>
                  <a:txBody>
                    <a:bodyPr/>
                    <a:lstStyle/>
                    <a:p>
                      <a:r>
                        <a:rPr lang="en-IN" sz="1400" dirty="0" smtClean="0"/>
                        <a:t>Net sales (millions)</a:t>
                      </a:r>
                      <a:endParaRPr lang="en-IN" sz="1400" dirty="0"/>
                    </a:p>
                  </a:txBody>
                  <a:tcPr>
                    <a:lnL w="12700" cap="flat" cmpd="sng" algn="ctr">
                      <a:solidFill>
                        <a:schemeClr val="tx1"/>
                      </a:solidFill>
                      <a:prstDash val="solid"/>
                      <a:round/>
                      <a:headEnd type="none" w="med" len="med"/>
                      <a:tailEnd type="none" w="med" len="med"/>
                    </a:lnL>
                    <a:lnR>
                      <a:noFill/>
                    </a:lnR>
                    <a:lnT>
                      <a:noFill/>
                    </a:lnT>
                    <a:lnB>
                      <a:noFill/>
                    </a:lnB>
                    <a:lnTlToBr w="12700" cmpd="sng">
                      <a:noFill/>
                      <a:prstDash val="solid"/>
                    </a:lnTlToBr>
                    <a:lnBlToTr w="12700" cmpd="sng">
                      <a:noFill/>
                      <a:prstDash val="solid"/>
                    </a:lnBlToTr>
                  </a:tcPr>
                </a:tc>
                <a:tc>
                  <a:txBody>
                    <a:bodyPr/>
                    <a:lstStyle/>
                    <a:p>
                      <a:pPr algn="r"/>
                      <a:r>
                        <a:rPr lang="en-IN" sz="1400" dirty="0" smtClean="0"/>
                        <a:t>$7,890</a:t>
                      </a:r>
                      <a:endParaRPr lang="en-IN" sz="1400" dirty="0"/>
                    </a:p>
                  </a:txBody>
                  <a:tcPr>
                    <a:lnL>
                      <a:noFill/>
                    </a:lnL>
                    <a:lnR>
                      <a:noFill/>
                    </a:lnR>
                    <a:lnT>
                      <a:noFill/>
                    </a:lnT>
                    <a:lnB>
                      <a:noFill/>
                    </a:lnB>
                    <a:lnTlToBr w="12700" cmpd="sng">
                      <a:noFill/>
                      <a:prstDash val="solid"/>
                    </a:lnTlToBr>
                    <a:lnBlToTr w="12700" cmpd="sng">
                      <a:noFill/>
                      <a:prstDash val="solid"/>
                    </a:lnBlToTr>
                  </a:tcPr>
                </a:tc>
                <a:tc>
                  <a:txBody>
                    <a:bodyPr/>
                    <a:lstStyle/>
                    <a:p>
                      <a:pPr algn="r"/>
                      <a:r>
                        <a:rPr lang="en-IN" sz="1400" dirty="0" smtClean="0"/>
                        <a:t>$7,961</a:t>
                      </a:r>
                      <a:endParaRPr lang="en-IN" sz="1400" dirty="0"/>
                    </a:p>
                  </a:txBody>
                  <a:tcPr>
                    <a:lnL>
                      <a:noFill/>
                    </a:lnL>
                    <a:lnR>
                      <a:noFill/>
                    </a:lnR>
                    <a:lnT>
                      <a:noFill/>
                    </a:lnT>
                    <a:lnB>
                      <a:noFill/>
                    </a:lnB>
                    <a:lnTlToBr w="12700" cmpd="sng">
                      <a:noFill/>
                      <a:prstDash val="solid"/>
                    </a:lnTlToBr>
                    <a:lnBlToTr w="12700" cmpd="sng">
                      <a:noFill/>
                      <a:prstDash val="solid"/>
                    </a:lnBlToTr>
                  </a:tcPr>
                </a:tc>
                <a:tc>
                  <a:txBody>
                    <a:bodyPr/>
                    <a:lstStyle/>
                    <a:p>
                      <a:pPr algn="r"/>
                      <a:r>
                        <a:rPr lang="en-IN" sz="1400" dirty="0" smtClean="0"/>
                        <a:t>$8,082</a:t>
                      </a:r>
                      <a:endParaRPr lang="en-IN" sz="1400" dirty="0"/>
                    </a:p>
                  </a:txBody>
                  <a:tcPr>
                    <a:lnL>
                      <a:noFill/>
                    </a:lnL>
                    <a:lnR>
                      <a:noFill/>
                    </a:lnR>
                    <a:lnT>
                      <a:noFill/>
                    </a:lnT>
                    <a:lnB>
                      <a:noFill/>
                    </a:lnB>
                    <a:lnTlToBr w="12700" cmpd="sng">
                      <a:noFill/>
                      <a:prstDash val="solid"/>
                    </a:lnTlToBr>
                    <a:lnBlToTr w="12700" cmpd="sng">
                      <a:noFill/>
                      <a:prstDash val="solid"/>
                    </a:lnBlToTr>
                  </a:tcPr>
                </a:tc>
                <a:tc>
                  <a:txBody>
                    <a:bodyPr/>
                    <a:lstStyle/>
                    <a:p>
                      <a:pPr algn="r"/>
                      <a:r>
                        <a:rPr lang="en-IN" sz="1400" dirty="0" smtClean="0"/>
                        <a:t>$8,268</a:t>
                      </a:r>
                      <a:endParaRPr lang="en-IN" sz="1400" dirty="0"/>
                    </a:p>
                  </a:txBody>
                  <a:tcPr>
                    <a:lnL>
                      <a:noFill/>
                    </a:lnL>
                    <a:lnR>
                      <a:noFill/>
                    </a:lnR>
                    <a:lnT>
                      <a:noFill/>
                    </a:lnT>
                    <a:lnB>
                      <a:noFill/>
                    </a:lnB>
                    <a:lnTlToBr w="12700" cmpd="sng">
                      <a:noFill/>
                      <a:prstDash val="solid"/>
                    </a:lnTlToBr>
                    <a:lnBlToTr w="12700" cmpd="sng">
                      <a:noFill/>
                      <a:prstDash val="solid"/>
                    </a:lnBlToTr>
                  </a:tcPr>
                </a:tc>
                <a:tc>
                  <a:txBody>
                    <a:bodyPr/>
                    <a:lstStyle/>
                    <a:p>
                      <a:pPr algn="r"/>
                      <a:r>
                        <a:rPr lang="en-IN" sz="1400" dirty="0" smtClean="0"/>
                        <a:t>$8,052</a:t>
                      </a:r>
                      <a:endParaRPr lang="en-IN" sz="1400" dirty="0"/>
                    </a:p>
                  </a:txBody>
                  <a:tcPr>
                    <a:lnL>
                      <a:noFill/>
                    </a:lnL>
                    <a:lnR w="12700" cap="flat" cmpd="sng" algn="ctr">
                      <a:solidFill>
                        <a:schemeClr val="tx1"/>
                      </a:solidFill>
                      <a:prstDash val="solid"/>
                      <a:round/>
                      <a:headEnd type="none" w="med" len="med"/>
                      <a:tailEnd type="none" w="med" len="med"/>
                    </a:lnR>
                    <a:lnT>
                      <a:noFill/>
                    </a:lnT>
                    <a:lnB>
                      <a:noFill/>
                    </a:lnB>
                    <a:lnTlToBr w="12700" cmpd="sng">
                      <a:noFill/>
                      <a:prstDash val="solid"/>
                    </a:lnTlToBr>
                    <a:lnBlToTr w="12700" cmpd="sng">
                      <a:noFill/>
                      <a:prstDash val="solid"/>
                    </a:lnBlToTr>
                  </a:tcPr>
                </a:tc>
                <a:extLst>
                  <a:ext uri="{0D108BD9-81ED-4DB2-BD59-A6C34878D82A}">
                    <a16:rowId xmlns:a16="http://schemas.microsoft.com/office/drawing/2014/main" val="2406152571"/>
                  </a:ext>
                </a:extLst>
              </a:tr>
              <a:tr h="270933">
                <a:tc>
                  <a:txBody>
                    <a:bodyPr/>
                    <a:lstStyle/>
                    <a:p>
                      <a:r>
                        <a:rPr lang="en-IN" sz="1400" dirty="0" smtClean="0"/>
                        <a:t>Net earnings</a:t>
                      </a:r>
                      <a:r>
                        <a:rPr lang="en-IN" sz="1400" baseline="0" dirty="0" smtClean="0"/>
                        <a:t> (millions)</a:t>
                      </a:r>
                      <a:endParaRPr lang="en-IN" sz="1400" dirty="0"/>
                    </a:p>
                  </a:txBody>
                  <a:tcPr>
                    <a:lnL w="12700" cap="flat" cmpd="sng" algn="ctr">
                      <a:solidFill>
                        <a:schemeClr val="tx1"/>
                      </a:solidFill>
                      <a:prstDash val="solid"/>
                      <a:round/>
                      <a:headEnd type="none" w="med" len="med"/>
                      <a:tailEnd type="none" w="med" len="med"/>
                    </a:lnL>
                    <a:lnR>
                      <a:noFill/>
                    </a:lnR>
                    <a:lnT>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r"/>
                      <a:r>
                        <a:rPr lang="en-IN" sz="1400" dirty="0" smtClean="0"/>
                        <a:t>887</a:t>
                      </a:r>
                      <a:endParaRPr lang="en-IN" sz="1400" dirty="0"/>
                    </a:p>
                  </a:txBody>
                  <a:tcPr>
                    <a:lnL>
                      <a:noFill/>
                    </a:lnL>
                    <a:lnR>
                      <a:noFill/>
                    </a:lnR>
                    <a:lnT>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r"/>
                      <a:r>
                        <a:rPr lang="en-IN" sz="1400" dirty="0" smtClean="0"/>
                        <a:t>563</a:t>
                      </a:r>
                      <a:endParaRPr lang="en-IN" sz="1400" dirty="0"/>
                    </a:p>
                  </a:txBody>
                  <a:tcPr>
                    <a:lnL>
                      <a:noFill/>
                    </a:lnL>
                    <a:lnR>
                      <a:noFill/>
                    </a:lnR>
                    <a:lnT>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r"/>
                      <a:r>
                        <a:rPr lang="en-IN" sz="1400" dirty="0" smtClean="0"/>
                        <a:t>666</a:t>
                      </a:r>
                      <a:endParaRPr lang="en-IN" sz="1400" dirty="0"/>
                    </a:p>
                  </a:txBody>
                  <a:tcPr>
                    <a:lnL>
                      <a:noFill/>
                    </a:lnL>
                    <a:lnR>
                      <a:noFill/>
                    </a:lnR>
                    <a:lnT>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r"/>
                      <a:r>
                        <a:rPr lang="en-IN" sz="1400" dirty="0" smtClean="0"/>
                        <a:t>855</a:t>
                      </a:r>
                      <a:endParaRPr lang="en-IN" sz="1400" dirty="0"/>
                    </a:p>
                  </a:txBody>
                  <a:tcPr>
                    <a:lnL>
                      <a:noFill/>
                    </a:lnL>
                    <a:lnR>
                      <a:noFill/>
                    </a:lnR>
                    <a:lnT>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r"/>
                      <a:r>
                        <a:rPr lang="en-IN" sz="1400" dirty="0" smtClean="0"/>
                        <a:t>703</a:t>
                      </a:r>
                      <a:endParaRPr lang="en-IN" sz="1400" dirty="0"/>
                    </a:p>
                  </a:txBody>
                  <a:tcPr>
                    <a:lnL>
                      <a:noFill/>
                    </a:lnL>
                    <a:lnR w="12700" cap="flat" cmpd="sng" algn="ctr">
                      <a:solidFill>
                        <a:schemeClr val="tx1"/>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692089028"/>
                  </a:ext>
                </a:extLst>
              </a:tr>
            </a:tbl>
          </a:graphicData>
        </a:graphic>
      </p:graphicFrame>
      <p:sp>
        <p:nvSpPr>
          <p:cNvPr id="3" name="Content Placeholder 2"/>
          <p:cNvSpPr>
            <a:spLocks noGrp="1"/>
          </p:cNvSpPr>
          <p:nvPr>
            <p:ph idx="1"/>
          </p:nvPr>
        </p:nvSpPr>
        <p:spPr>
          <a:xfrm>
            <a:off x="533400" y="2794084"/>
            <a:ext cx="8382000" cy="1537760"/>
          </a:xfrm>
        </p:spPr>
        <p:txBody>
          <a:bodyPr/>
          <a:lstStyle/>
          <a:p>
            <a:pPr marL="0" indent="0">
              <a:spcBef>
                <a:spcPts val="400"/>
              </a:spcBef>
              <a:buNone/>
            </a:pPr>
            <a:r>
              <a:rPr lang="en-IN" sz="2400" dirty="0"/>
              <a:t>The net sales trend shows more stability than the net earnings trend, which is to be expected.</a:t>
            </a:r>
          </a:p>
          <a:p>
            <a:pPr marL="0" indent="0">
              <a:spcBef>
                <a:spcPts val="400"/>
              </a:spcBef>
              <a:buNone/>
            </a:pPr>
            <a:r>
              <a:rPr lang="en-IN" sz="2400" dirty="0"/>
              <a:t>To understand how rapidly sales have been increasing and if net earnings has kept pace with sales, horizontal analysis can be used:</a:t>
            </a:r>
            <a:endParaRPr lang="en-US" sz="2400" dirty="0"/>
          </a:p>
        </p:txBody>
      </p:sp>
      <p:graphicFrame>
        <p:nvGraphicFramePr>
          <p:cNvPr id="10" name="Table 9"/>
          <p:cNvGraphicFramePr>
            <a:graphicFrameLocks noGrp="1"/>
          </p:cNvGraphicFramePr>
          <p:nvPr>
            <p:extLst>
              <p:ext uri="{D42A27DB-BD31-4B8C-83A1-F6EECF244321}">
                <p14:modId xmlns:p14="http://schemas.microsoft.com/office/powerpoint/2010/main" val="874094533"/>
              </p:ext>
            </p:extLst>
          </p:nvPr>
        </p:nvGraphicFramePr>
        <p:xfrm>
          <a:off x="1184792" y="4429432"/>
          <a:ext cx="6705600" cy="914400"/>
        </p:xfrm>
        <a:graphic>
          <a:graphicData uri="http://schemas.openxmlformats.org/drawingml/2006/table">
            <a:tbl>
              <a:tblPr firstRow="1" bandRow="1">
                <a:tableStyleId>{2D5ABB26-0587-4C30-8999-92F81FD0307C}</a:tableStyleId>
              </a:tblPr>
              <a:tblGrid>
                <a:gridCol w="2438400">
                  <a:extLst>
                    <a:ext uri="{9D8B030D-6E8A-4147-A177-3AD203B41FA5}">
                      <a16:colId xmlns:a16="http://schemas.microsoft.com/office/drawing/2014/main" val="2926208074"/>
                    </a:ext>
                  </a:extLst>
                </a:gridCol>
                <a:gridCol w="838200">
                  <a:extLst>
                    <a:ext uri="{9D8B030D-6E8A-4147-A177-3AD203B41FA5}">
                      <a16:colId xmlns:a16="http://schemas.microsoft.com/office/drawing/2014/main" val="2985796294"/>
                    </a:ext>
                  </a:extLst>
                </a:gridCol>
                <a:gridCol w="914400">
                  <a:extLst>
                    <a:ext uri="{9D8B030D-6E8A-4147-A177-3AD203B41FA5}">
                      <a16:colId xmlns:a16="http://schemas.microsoft.com/office/drawing/2014/main" val="1621916417"/>
                    </a:ext>
                  </a:extLst>
                </a:gridCol>
                <a:gridCol w="838200">
                  <a:extLst>
                    <a:ext uri="{9D8B030D-6E8A-4147-A177-3AD203B41FA5}">
                      <a16:colId xmlns:a16="http://schemas.microsoft.com/office/drawing/2014/main" val="51410810"/>
                    </a:ext>
                  </a:extLst>
                </a:gridCol>
                <a:gridCol w="838200">
                  <a:extLst>
                    <a:ext uri="{9D8B030D-6E8A-4147-A177-3AD203B41FA5}">
                      <a16:colId xmlns:a16="http://schemas.microsoft.com/office/drawing/2014/main" val="3972893504"/>
                    </a:ext>
                  </a:extLst>
                </a:gridCol>
                <a:gridCol w="838200">
                  <a:extLst>
                    <a:ext uri="{9D8B030D-6E8A-4147-A177-3AD203B41FA5}">
                      <a16:colId xmlns:a16="http://schemas.microsoft.com/office/drawing/2014/main" val="3907281453"/>
                    </a:ext>
                  </a:extLst>
                </a:gridCol>
              </a:tblGrid>
              <a:tr h="127000">
                <a:tc>
                  <a:txBody>
                    <a:bodyPr/>
                    <a:lstStyle/>
                    <a:p>
                      <a:endParaRPr lang="en-IN" sz="1400" dirty="0"/>
                    </a:p>
                  </a:txBody>
                  <a:tcPr>
                    <a:lnL w="12700"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a:noFill/>
                    </a:lnB>
                    <a:lnTlToBr w="12700" cmpd="sng">
                      <a:noFill/>
                      <a:prstDash val="solid"/>
                    </a:lnTlToBr>
                    <a:lnBlToTr w="12700" cmpd="sng">
                      <a:noFill/>
                      <a:prstDash val="solid"/>
                    </a:lnBlToTr>
                  </a:tcPr>
                </a:tc>
                <a:tc>
                  <a:txBody>
                    <a:bodyPr/>
                    <a:lstStyle/>
                    <a:p>
                      <a:r>
                        <a:rPr lang="en-IN" sz="1400" dirty="0" smtClean="0"/>
                        <a:t>2017</a:t>
                      </a:r>
                      <a:endParaRPr lang="en-IN" sz="1400" dirty="0"/>
                    </a:p>
                  </a:txBody>
                  <a:tcPr>
                    <a:lnL>
                      <a:noFill/>
                    </a:lnL>
                    <a:lnR>
                      <a:noFill/>
                    </a:lnR>
                    <a:lnT w="12700" cap="flat" cmpd="sng" algn="ctr">
                      <a:solidFill>
                        <a:schemeClr val="tx1"/>
                      </a:solidFill>
                      <a:prstDash val="solid"/>
                      <a:round/>
                      <a:headEnd type="none" w="med" len="med"/>
                      <a:tailEnd type="none" w="med" len="med"/>
                    </a:lnT>
                    <a:lnB>
                      <a:noFill/>
                    </a:lnB>
                    <a:lnTlToBr w="12700" cmpd="sng">
                      <a:noFill/>
                      <a:prstDash val="solid"/>
                    </a:lnTlToBr>
                    <a:lnBlToTr w="12700" cmpd="sng">
                      <a:noFill/>
                      <a:prstDash val="solid"/>
                    </a:lnBlToTr>
                  </a:tcPr>
                </a:tc>
                <a:tc>
                  <a:txBody>
                    <a:bodyPr/>
                    <a:lstStyle/>
                    <a:p>
                      <a:r>
                        <a:rPr lang="en-IN" sz="1400" dirty="0" smtClean="0"/>
                        <a:t>2016</a:t>
                      </a:r>
                      <a:endParaRPr lang="en-IN" sz="1400" dirty="0"/>
                    </a:p>
                  </a:txBody>
                  <a:tcPr>
                    <a:lnL>
                      <a:noFill/>
                    </a:lnL>
                    <a:lnR>
                      <a:noFill/>
                    </a:lnR>
                    <a:lnT w="12700" cap="flat" cmpd="sng" algn="ctr">
                      <a:solidFill>
                        <a:schemeClr val="tx1"/>
                      </a:solidFill>
                      <a:prstDash val="solid"/>
                      <a:round/>
                      <a:headEnd type="none" w="med" len="med"/>
                      <a:tailEnd type="none" w="med" len="med"/>
                    </a:lnT>
                    <a:lnB>
                      <a:noFill/>
                    </a:lnB>
                    <a:lnTlToBr w="12700" cmpd="sng">
                      <a:noFill/>
                      <a:prstDash val="solid"/>
                    </a:lnTlToBr>
                    <a:lnBlToTr w="12700" cmpd="sng">
                      <a:noFill/>
                      <a:prstDash val="solid"/>
                    </a:lnBlToTr>
                  </a:tcPr>
                </a:tc>
                <a:tc>
                  <a:txBody>
                    <a:bodyPr/>
                    <a:lstStyle/>
                    <a:p>
                      <a:r>
                        <a:rPr lang="en-IN" sz="1400" dirty="0" smtClean="0"/>
                        <a:t>2015</a:t>
                      </a:r>
                      <a:endParaRPr lang="en-IN" sz="1400" dirty="0"/>
                    </a:p>
                  </a:txBody>
                  <a:tcPr>
                    <a:lnL>
                      <a:noFill/>
                    </a:lnL>
                    <a:lnR>
                      <a:noFill/>
                    </a:lnR>
                    <a:lnT w="12700" cap="flat" cmpd="sng" algn="ctr">
                      <a:solidFill>
                        <a:schemeClr val="tx1"/>
                      </a:solidFill>
                      <a:prstDash val="solid"/>
                      <a:round/>
                      <a:headEnd type="none" w="med" len="med"/>
                      <a:tailEnd type="none" w="med" len="med"/>
                    </a:lnT>
                    <a:lnB>
                      <a:noFill/>
                    </a:lnB>
                    <a:lnTlToBr w="12700" cmpd="sng">
                      <a:noFill/>
                      <a:prstDash val="solid"/>
                    </a:lnTlToBr>
                    <a:lnBlToTr w="12700" cmpd="sng">
                      <a:noFill/>
                      <a:prstDash val="solid"/>
                    </a:lnBlToTr>
                  </a:tcPr>
                </a:tc>
                <a:tc>
                  <a:txBody>
                    <a:bodyPr/>
                    <a:lstStyle/>
                    <a:p>
                      <a:r>
                        <a:rPr lang="en-IN" sz="1400" dirty="0" smtClean="0"/>
                        <a:t>2014</a:t>
                      </a:r>
                      <a:endParaRPr lang="en-IN" sz="1400" dirty="0"/>
                    </a:p>
                  </a:txBody>
                  <a:tcPr>
                    <a:lnL>
                      <a:noFill/>
                    </a:lnL>
                    <a:lnR>
                      <a:noFill/>
                    </a:lnR>
                    <a:lnT w="12700" cap="flat" cmpd="sng" algn="ctr">
                      <a:solidFill>
                        <a:schemeClr val="tx1"/>
                      </a:solidFill>
                      <a:prstDash val="solid"/>
                      <a:round/>
                      <a:headEnd type="none" w="med" len="med"/>
                      <a:tailEnd type="none" w="med" len="med"/>
                    </a:lnT>
                    <a:lnB>
                      <a:noFill/>
                    </a:lnB>
                    <a:lnTlToBr w="12700" cmpd="sng">
                      <a:noFill/>
                      <a:prstDash val="solid"/>
                    </a:lnTlToBr>
                    <a:lnBlToTr w="12700" cmpd="sng">
                      <a:noFill/>
                      <a:prstDash val="solid"/>
                    </a:lnBlToTr>
                  </a:tcPr>
                </a:tc>
                <a:tc>
                  <a:txBody>
                    <a:bodyPr/>
                    <a:lstStyle/>
                    <a:p>
                      <a:r>
                        <a:rPr lang="en-IN" sz="1400" dirty="0" smtClean="0"/>
                        <a:t>2013</a:t>
                      </a:r>
                      <a:endParaRPr lang="en-IN" sz="1400" dirty="0"/>
                    </a:p>
                  </a:txBody>
                  <a:tcPr>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a:noFill/>
                    </a:lnB>
                    <a:lnTlToBr w="12700" cmpd="sng">
                      <a:noFill/>
                      <a:prstDash val="solid"/>
                    </a:lnTlToBr>
                    <a:lnBlToTr w="12700" cmpd="sng">
                      <a:noFill/>
                      <a:prstDash val="solid"/>
                    </a:lnBlToTr>
                  </a:tcPr>
                </a:tc>
                <a:extLst>
                  <a:ext uri="{0D108BD9-81ED-4DB2-BD59-A6C34878D82A}">
                    <a16:rowId xmlns:a16="http://schemas.microsoft.com/office/drawing/2014/main" val="3944688970"/>
                  </a:ext>
                </a:extLst>
              </a:tr>
              <a:tr h="127000">
                <a:tc>
                  <a:txBody>
                    <a:bodyPr/>
                    <a:lstStyle/>
                    <a:p>
                      <a:r>
                        <a:rPr lang="en-IN" sz="1400" dirty="0" smtClean="0"/>
                        <a:t>Net sales</a:t>
                      </a:r>
                      <a:endParaRPr lang="en-IN" sz="1400" dirty="0"/>
                    </a:p>
                  </a:txBody>
                  <a:tcPr>
                    <a:lnL w="12700" cap="flat" cmpd="sng" algn="ctr">
                      <a:solidFill>
                        <a:schemeClr val="tx1"/>
                      </a:solidFill>
                      <a:prstDash val="solid"/>
                      <a:round/>
                      <a:headEnd type="none" w="med" len="med"/>
                      <a:tailEnd type="none" w="med" len="med"/>
                    </a:lnL>
                    <a:lnR>
                      <a:noFill/>
                    </a:lnR>
                    <a:lnT>
                      <a:noFill/>
                    </a:lnT>
                    <a:lnB>
                      <a:noFill/>
                    </a:lnB>
                    <a:lnTlToBr w="12700" cmpd="sng">
                      <a:noFill/>
                      <a:prstDash val="solid"/>
                    </a:lnTlToBr>
                    <a:lnBlToTr w="12700" cmpd="sng">
                      <a:noFill/>
                      <a:prstDash val="solid"/>
                    </a:lnBlToTr>
                  </a:tcPr>
                </a:tc>
                <a:tc>
                  <a:txBody>
                    <a:bodyPr/>
                    <a:lstStyle/>
                    <a:p>
                      <a:pPr algn="r"/>
                      <a:r>
                        <a:rPr lang="en-IN" sz="1400" dirty="0" smtClean="0"/>
                        <a:t>98%</a:t>
                      </a:r>
                      <a:endParaRPr lang="en-IN" sz="1400" dirty="0"/>
                    </a:p>
                  </a:txBody>
                  <a:tcPr>
                    <a:lnL>
                      <a:noFill/>
                    </a:lnL>
                    <a:lnR>
                      <a:noFill/>
                    </a:lnR>
                    <a:lnT>
                      <a:noFill/>
                    </a:lnT>
                    <a:lnB>
                      <a:noFill/>
                    </a:lnB>
                    <a:lnTlToBr w="12700" cmpd="sng">
                      <a:noFill/>
                      <a:prstDash val="solid"/>
                    </a:lnTlToBr>
                    <a:lnBlToTr w="12700" cmpd="sng">
                      <a:noFill/>
                      <a:prstDash val="solid"/>
                    </a:lnBlToTr>
                  </a:tcPr>
                </a:tc>
                <a:tc>
                  <a:txBody>
                    <a:bodyPr/>
                    <a:lstStyle/>
                    <a:p>
                      <a:pPr algn="r"/>
                      <a:r>
                        <a:rPr lang="en-IN" sz="1400" dirty="0" smtClean="0"/>
                        <a:t>99%</a:t>
                      </a:r>
                      <a:endParaRPr lang="en-IN" sz="1400" dirty="0"/>
                    </a:p>
                  </a:txBody>
                  <a:tcPr>
                    <a:lnL>
                      <a:noFill/>
                    </a:lnL>
                    <a:lnR>
                      <a:noFill/>
                    </a:lnR>
                    <a:lnT>
                      <a:noFill/>
                    </a:lnT>
                    <a:lnB>
                      <a:noFill/>
                    </a:lnB>
                    <a:lnTlToBr w="12700" cmpd="sng">
                      <a:noFill/>
                      <a:prstDash val="solid"/>
                    </a:lnTlToBr>
                    <a:lnBlToTr w="12700" cmpd="sng">
                      <a:noFill/>
                      <a:prstDash val="solid"/>
                    </a:lnBlToTr>
                  </a:tcPr>
                </a:tc>
                <a:tc>
                  <a:txBody>
                    <a:bodyPr/>
                    <a:lstStyle/>
                    <a:p>
                      <a:pPr algn="r"/>
                      <a:r>
                        <a:rPr lang="en-IN" sz="1400" dirty="0" smtClean="0"/>
                        <a:t>100%</a:t>
                      </a:r>
                      <a:endParaRPr lang="en-IN" sz="1400" dirty="0"/>
                    </a:p>
                  </a:txBody>
                  <a:tcPr>
                    <a:lnL>
                      <a:noFill/>
                    </a:lnL>
                    <a:lnR>
                      <a:noFill/>
                    </a:lnR>
                    <a:lnT>
                      <a:noFill/>
                    </a:lnT>
                    <a:lnB>
                      <a:noFill/>
                    </a:lnB>
                    <a:lnTlToBr w="12700" cmpd="sng">
                      <a:noFill/>
                      <a:prstDash val="solid"/>
                    </a:lnTlToBr>
                    <a:lnBlToTr w="12700" cmpd="sng">
                      <a:noFill/>
                      <a:prstDash val="solid"/>
                    </a:lnBlToTr>
                  </a:tcPr>
                </a:tc>
                <a:tc>
                  <a:txBody>
                    <a:bodyPr/>
                    <a:lstStyle/>
                    <a:p>
                      <a:pPr algn="r"/>
                      <a:r>
                        <a:rPr lang="en-IN" sz="1400" dirty="0" smtClean="0"/>
                        <a:t>103%</a:t>
                      </a:r>
                      <a:endParaRPr lang="en-IN" sz="1400" dirty="0"/>
                    </a:p>
                  </a:txBody>
                  <a:tcPr>
                    <a:lnL>
                      <a:noFill/>
                    </a:lnL>
                    <a:lnR>
                      <a:noFill/>
                    </a:lnR>
                    <a:lnT>
                      <a:noFill/>
                    </a:lnT>
                    <a:lnB>
                      <a:noFill/>
                    </a:lnB>
                    <a:lnTlToBr w="12700" cmpd="sng">
                      <a:noFill/>
                      <a:prstDash val="solid"/>
                    </a:lnTlToBr>
                    <a:lnBlToTr w="12700" cmpd="sng">
                      <a:noFill/>
                      <a:prstDash val="solid"/>
                    </a:lnBlToTr>
                  </a:tcPr>
                </a:tc>
                <a:tc>
                  <a:txBody>
                    <a:bodyPr/>
                    <a:lstStyle/>
                    <a:p>
                      <a:pPr algn="r"/>
                      <a:r>
                        <a:rPr lang="en-IN" sz="1400" dirty="0" smtClean="0"/>
                        <a:t>100%</a:t>
                      </a:r>
                      <a:endParaRPr lang="en-IN" sz="1400" dirty="0"/>
                    </a:p>
                  </a:txBody>
                  <a:tcPr>
                    <a:lnL>
                      <a:noFill/>
                    </a:lnL>
                    <a:lnR w="12700" cap="flat" cmpd="sng" algn="ctr">
                      <a:solidFill>
                        <a:schemeClr val="tx1"/>
                      </a:solidFill>
                      <a:prstDash val="solid"/>
                      <a:round/>
                      <a:headEnd type="none" w="med" len="med"/>
                      <a:tailEnd type="none" w="med" len="med"/>
                    </a:lnR>
                    <a:lnT>
                      <a:noFill/>
                    </a:lnT>
                    <a:lnB>
                      <a:noFill/>
                    </a:lnB>
                    <a:lnTlToBr w="12700" cmpd="sng">
                      <a:noFill/>
                      <a:prstDash val="solid"/>
                    </a:lnTlToBr>
                    <a:lnBlToTr w="12700" cmpd="sng">
                      <a:noFill/>
                      <a:prstDash val="solid"/>
                    </a:lnBlToTr>
                  </a:tcPr>
                </a:tc>
                <a:extLst>
                  <a:ext uri="{0D108BD9-81ED-4DB2-BD59-A6C34878D82A}">
                    <a16:rowId xmlns:a16="http://schemas.microsoft.com/office/drawing/2014/main" val="2406152571"/>
                  </a:ext>
                </a:extLst>
              </a:tr>
              <a:tr h="127000">
                <a:tc>
                  <a:txBody>
                    <a:bodyPr/>
                    <a:lstStyle/>
                    <a:p>
                      <a:r>
                        <a:rPr lang="en-IN" sz="1400" dirty="0" smtClean="0"/>
                        <a:t>Net earnings</a:t>
                      </a:r>
                      <a:endParaRPr lang="en-IN" sz="1400" dirty="0"/>
                    </a:p>
                  </a:txBody>
                  <a:tcPr>
                    <a:lnL w="12700" cap="flat" cmpd="sng" algn="ctr">
                      <a:solidFill>
                        <a:schemeClr val="tx1"/>
                      </a:solidFill>
                      <a:prstDash val="solid"/>
                      <a:round/>
                      <a:headEnd type="none" w="med" len="med"/>
                      <a:tailEnd type="none" w="med" len="med"/>
                    </a:lnL>
                    <a:lnR>
                      <a:noFill/>
                    </a:lnR>
                    <a:lnT>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r"/>
                      <a:r>
                        <a:rPr lang="en-IN" sz="1400" dirty="0" smtClean="0"/>
                        <a:t>126%</a:t>
                      </a:r>
                      <a:endParaRPr lang="en-IN" sz="1400" dirty="0"/>
                    </a:p>
                  </a:txBody>
                  <a:tcPr>
                    <a:lnL>
                      <a:noFill/>
                    </a:lnL>
                    <a:lnR>
                      <a:noFill/>
                    </a:lnR>
                    <a:lnT>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r"/>
                      <a:r>
                        <a:rPr lang="en-IN" sz="1400" dirty="0" smtClean="0"/>
                        <a:t>80%</a:t>
                      </a:r>
                      <a:endParaRPr lang="en-IN" sz="1400" dirty="0"/>
                    </a:p>
                  </a:txBody>
                  <a:tcPr>
                    <a:lnL>
                      <a:noFill/>
                    </a:lnL>
                    <a:lnR>
                      <a:noFill/>
                    </a:lnR>
                    <a:lnT>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r"/>
                      <a:r>
                        <a:rPr lang="en-IN" sz="1400" dirty="0" smtClean="0"/>
                        <a:t>95%</a:t>
                      </a:r>
                      <a:endParaRPr lang="en-IN" sz="1400" dirty="0"/>
                    </a:p>
                  </a:txBody>
                  <a:tcPr>
                    <a:lnL>
                      <a:noFill/>
                    </a:lnL>
                    <a:lnR>
                      <a:noFill/>
                    </a:lnR>
                    <a:lnT>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r"/>
                      <a:r>
                        <a:rPr lang="en-IN" sz="1400" dirty="0" smtClean="0"/>
                        <a:t>122%</a:t>
                      </a:r>
                      <a:endParaRPr lang="en-IN" sz="1400" dirty="0"/>
                    </a:p>
                  </a:txBody>
                  <a:tcPr>
                    <a:lnL>
                      <a:noFill/>
                    </a:lnL>
                    <a:lnR>
                      <a:noFill/>
                    </a:lnR>
                    <a:lnT>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r"/>
                      <a:r>
                        <a:rPr lang="en-IN" sz="1400" dirty="0" smtClean="0"/>
                        <a:t>100%</a:t>
                      </a:r>
                      <a:endParaRPr lang="en-IN" sz="1400" dirty="0"/>
                    </a:p>
                  </a:txBody>
                  <a:tcPr>
                    <a:lnL>
                      <a:noFill/>
                    </a:lnL>
                    <a:lnR w="12700" cap="flat" cmpd="sng" algn="ctr">
                      <a:solidFill>
                        <a:schemeClr val="tx1"/>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692089028"/>
                  </a:ext>
                </a:extLst>
              </a:tr>
            </a:tbl>
          </a:graphicData>
        </a:graphic>
      </p:graphicFrame>
      <p:sp>
        <p:nvSpPr>
          <p:cNvPr id="8" name="Content Placeholder 7"/>
          <p:cNvSpPr>
            <a:spLocks noGrp="1"/>
          </p:cNvSpPr>
          <p:nvPr>
            <p:ph idx="16"/>
          </p:nvPr>
        </p:nvSpPr>
        <p:spPr>
          <a:xfrm>
            <a:off x="609600" y="5291137"/>
            <a:ext cx="7315200" cy="728663"/>
          </a:xfrm>
        </p:spPr>
        <p:txBody>
          <a:bodyPr/>
          <a:lstStyle/>
          <a:p>
            <a:pPr marL="0" indent="0">
              <a:buNone/>
            </a:pPr>
            <a:r>
              <a:rPr lang="en-IN" sz="2400" dirty="0"/>
              <a:t>Note that the selection of the base year influences the presentation of horizontal analysis trend results.</a:t>
            </a:r>
          </a:p>
        </p:txBody>
      </p:sp>
      <p:sp>
        <p:nvSpPr>
          <p:cNvPr id="5" name="Content Placeholder 4"/>
          <p:cNvSpPr>
            <a:spLocks noGrp="1"/>
          </p:cNvSpPr>
          <p:nvPr>
            <p:ph idx="13"/>
          </p:nvPr>
        </p:nvSpPr>
        <p:spPr>
          <a:xfrm>
            <a:off x="457200" y="6089829"/>
            <a:ext cx="7895417" cy="373919"/>
          </a:xfrm>
        </p:spPr>
        <p:txBody>
          <a:bodyPr/>
          <a:lstStyle/>
          <a:p>
            <a:pPr marL="0" indent="0">
              <a:buNone/>
              <a:defRPr/>
            </a:pPr>
            <a:r>
              <a:rPr lang="en-US" altLang="en-US" sz="1100" b="1" dirty="0"/>
              <a:t>Learning Objective 11-9: Discuss how common size financial statements can be used to evaluate a firm</a:t>
            </a:r>
            <a:r>
              <a:rPr lang="en-IN" altLang="en-US" sz="1100" b="1" dirty="0"/>
              <a:t>’</a:t>
            </a:r>
            <a:r>
              <a:rPr lang="en-US" altLang="ja-JP" sz="1100" b="1" dirty="0"/>
              <a:t>s financial position and results of operations over a number of years.</a:t>
            </a:r>
            <a:endParaRPr lang="en-US" altLang="en-US" sz="1100" b="1" dirty="0"/>
          </a:p>
        </p:txBody>
      </p:sp>
    </p:spTree>
    <p:extLst>
      <p:ext uri="{BB962C8B-B14F-4D97-AF65-F5344CB8AC3E}">
        <p14:creationId xmlns:p14="http://schemas.microsoft.com/office/powerpoint/2010/main" val="250603337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t>Other Operating Statistics</a:t>
            </a:r>
            <a:endParaRPr lang="en-IN" dirty="0"/>
          </a:p>
        </p:txBody>
      </p:sp>
      <p:sp>
        <p:nvSpPr>
          <p:cNvPr id="3" name="Content Placeholder 2"/>
          <p:cNvSpPr>
            <a:spLocks noGrp="1"/>
          </p:cNvSpPr>
          <p:nvPr>
            <p:ph idx="1"/>
          </p:nvPr>
        </p:nvSpPr>
        <p:spPr>
          <a:xfrm>
            <a:off x="457200" y="1481137"/>
            <a:ext cx="8229600" cy="1548363"/>
          </a:xfrm>
        </p:spPr>
        <p:txBody>
          <a:bodyPr/>
          <a:lstStyle/>
          <a:p>
            <a:pPr marL="0" indent="0">
              <a:buNone/>
            </a:pPr>
            <a:r>
              <a:rPr lang="en-US" altLang="en-US" sz="100" dirty="0">
                <a:solidFill>
                  <a:schemeClr val="bg1"/>
                </a:solidFill>
              </a:rPr>
              <a:t>begin underline </a:t>
            </a:r>
            <a:r>
              <a:rPr lang="en-US" altLang="en-US" sz="2400" u="sng" dirty="0"/>
              <a:t>Physical measures of activity</a:t>
            </a:r>
            <a:r>
              <a:rPr lang="en-US" altLang="en-US" sz="2400" dirty="0"/>
              <a:t>,</a:t>
            </a:r>
            <a:r>
              <a:rPr lang="en-US" altLang="en-US" sz="100" dirty="0">
                <a:solidFill>
                  <a:schemeClr val="bg1"/>
                </a:solidFill>
              </a:rPr>
              <a:t> end underline </a:t>
            </a:r>
            <a:r>
              <a:rPr lang="en-US" altLang="en-US" sz="2400" dirty="0"/>
              <a:t>rather than the financial measures included in the financial statements, are frequently useful. For example, reporting sales in units provides a perspective that may be hidden by price changes when only sales dollars are reported.</a:t>
            </a:r>
          </a:p>
        </p:txBody>
      </p:sp>
      <p:sp>
        <p:nvSpPr>
          <p:cNvPr id="5" name="Content Placeholder 4"/>
          <p:cNvSpPr>
            <a:spLocks noGrp="1"/>
          </p:cNvSpPr>
          <p:nvPr>
            <p:ph idx="13"/>
          </p:nvPr>
        </p:nvSpPr>
        <p:spPr>
          <a:xfrm>
            <a:off x="457200" y="3244849"/>
            <a:ext cx="3352800" cy="2629631"/>
          </a:xfrm>
        </p:spPr>
        <p:txBody>
          <a:bodyPr/>
          <a:lstStyle/>
          <a:p>
            <a:pPr marL="0" indent="0" algn="ctr">
              <a:buNone/>
            </a:pPr>
            <a:r>
              <a:rPr lang="en-US" sz="2400" dirty="0">
                <a:solidFill>
                  <a:schemeClr val="accent1">
                    <a:lumMod val="50000"/>
                  </a:schemeClr>
                </a:solidFill>
              </a:rPr>
              <a:t>Many analysts combine physical and financial measures to develop useful statistics to show trends or make comparisons between firms. </a:t>
            </a:r>
          </a:p>
        </p:txBody>
      </p:sp>
      <p:sp>
        <p:nvSpPr>
          <p:cNvPr id="6" name="Content Placeholder 5"/>
          <p:cNvSpPr>
            <a:spLocks noGrp="1"/>
          </p:cNvSpPr>
          <p:nvPr>
            <p:ph idx="14"/>
          </p:nvPr>
        </p:nvSpPr>
        <p:spPr>
          <a:xfrm>
            <a:off x="4191000" y="3124200"/>
            <a:ext cx="4495800" cy="2895600"/>
          </a:xfrm>
        </p:spPr>
        <p:txBody>
          <a:bodyPr/>
          <a:lstStyle/>
          <a:p>
            <a:pPr marL="0" indent="0" algn="ctr">
              <a:buNone/>
            </a:pPr>
            <a:r>
              <a:rPr lang="en-US" altLang="en-US" sz="2200" b="1" dirty="0"/>
              <a:t>There are no “cookbooks” of quantitative measures for management to follow; the challenge is to</a:t>
            </a:r>
            <a:r>
              <a:rPr lang="en-US" altLang="en-US" sz="100" dirty="0">
                <a:solidFill>
                  <a:schemeClr val="bg1"/>
                </a:solidFill>
              </a:rPr>
              <a:t> begin underline</a:t>
            </a:r>
            <a:r>
              <a:rPr lang="en-US" altLang="en-US" sz="100" b="1" dirty="0">
                <a:solidFill>
                  <a:schemeClr val="bg1"/>
                </a:solidFill>
              </a:rPr>
              <a:t> </a:t>
            </a:r>
            <a:r>
              <a:rPr lang="en-US" altLang="en-US" sz="2200" b="1" u="sng" dirty="0"/>
              <a:t>understand the firm’s objectives and procedures</a:t>
            </a:r>
            <a:r>
              <a:rPr lang="en-US" altLang="en-US" sz="2200" b="1" dirty="0"/>
              <a:t>,</a:t>
            </a:r>
            <a:r>
              <a:rPr lang="en-US" altLang="en-US" sz="100" dirty="0">
                <a:solidFill>
                  <a:schemeClr val="bg1"/>
                </a:solidFill>
              </a:rPr>
              <a:t> end underline </a:t>
            </a:r>
            <a:r>
              <a:rPr lang="en-US" altLang="en-US" sz="2200" b="1" dirty="0"/>
              <a:t>and then to develop measurement and reporting techniques to help people accomplish their goals.</a:t>
            </a:r>
          </a:p>
        </p:txBody>
      </p:sp>
      <p:sp>
        <p:nvSpPr>
          <p:cNvPr id="9" name="Content Placeholder 4"/>
          <p:cNvSpPr>
            <a:spLocks noGrp="1"/>
          </p:cNvSpPr>
          <p:nvPr>
            <p:ph idx="13"/>
          </p:nvPr>
        </p:nvSpPr>
        <p:spPr>
          <a:xfrm>
            <a:off x="457200" y="6089829"/>
            <a:ext cx="7895417" cy="373919"/>
          </a:xfrm>
        </p:spPr>
        <p:txBody>
          <a:bodyPr/>
          <a:lstStyle/>
          <a:p>
            <a:pPr marL="0" indent="0">
              <a:buNone/>
              <a:defRPr/>
            </a:pPr>
            <a:r>
              <a:rPr lang="en-US" altLang="en-US" sz="1100" b="1" dirty="0"/>
              <a:t>Learning Objective 11-10: Generalize about how operating statistics using physical, or nonfinancial, data can be used to help management evaluate the results of the firm</a:t>
            </a:r>
            <a:r>
              <a:rPr lang="en-IN" altLang="en-US" sz="1100" b="1" dirty="0"/>
              <a:t>’</a:t>
            </a:r>
            <a:r>
              <a:rPr lang="en-US" altLang="ja-JP" sz="1100" b="1" dirty="0"/>
              <a:t>s activities.</a:t>
            </a:r>
            <a:endParaRPr lang="en-US" altLang="en-US" sz="1100" b="1" dirty="0"/>
          </a:p>
        </p:txBody>
      </p:sp>
    </p:spTree>
    <p:extLst>
      <p:ext uri="{BB962C8B-B14F-4D97-AF65-F5344CB8AC3E}">
        <p14:creationId xmlns:p14="http://schemas.microsoft.com/office/powerpoint/2010/main" val="386844437"/>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Title 4">
            <a:extLst>
              <a:ext uri="{FF2B5EF4-FFF2-40B4-BE49-F238E27FC236}">
                <a16:creationId xmlns:a16="http://schemas.microsoft.com/office/drawing/2014/main" id="{26803A4F-0DAC-4681-8700-D08EE74FF3C2}"/>
              </a:ext>
            </a:extLst>
          </p:cNvPr>
          <p:cNvSpPr>
            <a:spLocks noGrp="1"/>
          </p:cNvSpPr>
          <p:nvPr>
            <p:ph type="title"/>
          </p:nvPr>
        </p:nvSpPr>
        <p:spPr>
          <a:xfrm>
            <a:off x="762000" y="2857500"/>
            <a:ext cx="8229600" cy="1143000"/>
          </a:xfrm>
        </p:spPr>
        <p:txBody>
          <a:bodyPr/>
          <a:lstStyle/>
          <a:p>
            <a:r>
              <a:rPr lang="en-US" altLang="en-US" dirty="0"/>
              <a:t>End of Chapter 11</a:t>
            </a:r>
          </a:p>
        </p:txBody>
      </p:sp>
    </p:spTree>
    <p:extLst>
      <p:ext uri="{BB962C8B-B14F-4D97-AF65-F5344CB8AC3E}">
        <p14:creationId xmlns:p14="http://schemas.microsoft.com/office/powerpoint/2010/main" val="866956203"/>
      </p:ext>
    </p:extLst>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11932"/>
            <a:ext cx="8229600" cy="931068"/>
          </a:xfrm>
        </p:spPr>
        <p:txBody>
          <a:bodyPr/>
          <a:lstStyle/>
          <a:p>
            <a:r>
              <a:rPr lang="en-US" altLang="en-US" b="1" dirty="0"/>
              <a:t>Learning Objectives </a:t>
            </a:r>
            <a:r>
              <a:rPr lang="en-US" altLang="en-US" sz="1000" dirty="0"/>
              <a:t>2</a:t>
            </a:r>
            <a:endParaRPr lang="en-IN" dirty="0"/>
          </a:p>
        </p:txBody>
      </p:sp>
      <p:sp>
        <p:nvSpPr>
          <p:cNvPr id="3" name="Content Placeholder 2"/>
          <p:cNvSpPr>
            <a:spLocks noGrp="1"/>
          </p:cNvSpPr>
          <p:nvPr>
            <p:ph idx="1"/>
          </p:nvPr>
        </p:nvSpPr>
        <p:spPr>
          <a:xfrm>
            <a:off x="628650" y="1524000"/>
            <a:ext cx="7886700" cy="4800600"/>
          </a:xfrm>
        </p:spPr>
        <p:txBody>
          <a:bodyPr>
            <a:noAutofit/>
          </a:bodyPr>
          <a:lstStyle/>
          <a:p>
            <a:pPr marL="987425" indent="-987425">
              <a:spcBef>
                <a:spcPts val="1000"/>
              </a:spcBef>
              <a:buNone/>
              <a:defRPr/>
            </a:pPr>
            <a:r>
              <a:rPr lang="en-US" sz="2000" b="1" dirty="0"/>
              <a:t>L</a:t>
            </a:r>
            <a:r>
              <a:rPr lang="en-US" sz="100" b="1" dirty="0"/>
              <a:t> </a:t>
            </a:r>
            <a:r>
              <a:rPr lang="en-US" sz="2000" b="1" dirty="0"/>
              <a:t>O 11-6: </a:t>
            </a:r>
            <a:r>
              <a:rPr lang="en-US" altLang="en-US" sz="2000" b="1" dirty="0"/>
              <a:t>Discuss how dividend yield and the dividend payout ratio are used by investors to evaluate a company’</a:t>
            </a:r>
            <a:r>
              <a:rPr lang="en-US" altLang="ja-JP" sz="2000" b="1" dirty="0"/>
              <a:t>s common stock.</a:t>
            </a:r>
            <a:endParaRPr lang="en-US" sz="2000" b="1" dirty="0"/>
          </a:p>
          <a:p>
            <a:pPr marL="987425" indent="-987425">
              <a:spcBef>
                <a:spcPts val="1000"/>
              </a:spcBef>
              <a:buNone/>
              <a:defRPr/>
            </a:pPr>
            <a:r>
              <a:rPr lang="en-US" sz="2000" b="1" dirty="0"/>
              <a:t>L</a:t>
            </a:r>
            <a:r>
              <a:rPr lang="en-US" sz="100" b="1" dirty="0"/>
              <a:t> </a:t>
            </a:r>
            <a:r>
              <a:rPr lang="en-US" sz="2000" b="1" dirty="0"/>
              <a:t>O 11-7: </a:t>
            </a:r>
            <a:r>
              <a:rPr lang="en-US" altLang="en-US" sz="2000" b="1" dirty="0"/>
              <a:t>Explain what financial leverage is and why it is significant to management, creditors, and owners.</a:t>
            </a:r>
          </a:p>
          <a:p>
            <a:pPr marL="987425" indent="-987425">
              <a:spcBef>
                <a:spcPts val="1000"/>
              </a:spcBef>
              <a:buNone/>
              <a:defRPr/>
            </a:pPr>
            <a:r>
              <a:rPr lang="en-US" sz="2000" b="1" dirty="0"/>
              <a:t>L</a:t>
            </a:r>
            <a:r>
              <a:rPr lang="en-US" sz="100" b="1" dirty="0"/>
              <a:t> </a:t>
            </a:r>
            <a:r>
              <a:rPr lang="en-US" sz="2000" b="1" dirty="0"/>
              <a:t>O 11-8: </a:t>
            </a:r>
            <a:r>
              <a:rPr lang="en-US" altLang="en-US" sz="2000" b="1" dirty="0"/>
              <a:t>Explain what book value per share of common stock is, describe how it is calculated, and discuss why it is not a very meaningful amount for most companies.</a:t>
            </a:r>
          </a:p>
          <a:p>
            <a:pPr marL="987425" indent="-987425">
              <a:spcBef>
                <a:spcPts val="1000"/>
              </a:spcBef>
              <a:buNone/>
              <a:defRPr/>
            </a:pPr>
            <a:r>
              <a:rPr lang="en-US" sz="2000" b="1" dirty="0"/>
              <a:t>L</a:t>
            </a:r>
            <a:r>
              <a:rPr lang="en-US" sz="100" b="1" dirty="0"/>
              <a:t> </a:t>
            </a:r>
            <a:r>
              <a:rPr lang="en-US" sz="2000" b="1" dirty="0"/>
              <a:t>O 11-9: </a:t>
            </a:r>
            <a:r>
              <a:rPr lang="en-US" altLang="en-US" sz="2000" b="1" dirty="0"/>
              <a:t>Discuss how common size financial statements can be used to evaluate a firm’</a:t>
            </a:r>
            <a:r>
              <a:rPr lang="en-US" altLang="ja-JP" sz="2000" b="1" dirty="0"/>
              <a:t>s financial position and results of operations over a number of years.</a:t>
            </a:r>
            <a:endParaRPr lang="en-US" altLang="en-US" sz="2000" b="1" dirty="0"/>
          </a:p>
          <a:p>
            <a:pPr marL="1081088" indent="-1081088">
              <a:spcBef>
                <a:spcPts val="1000"/>
              </a:spcBef>
              <a:buNone/>
              <a:defRPr/>
            </a:pPr>
            <a:r>
              <a:rPr lang="en-US" sz="2000" b="1" dirty="0"/>
              <a:t>L</a:t>
            </a:r>
            <a:r>
              <a:rPr lang="en-US" sz="100" b="1" dirty="0"/>
              <a:t> </a:t>
            </a:r>
            <a:r>
              <a:rPr lang="en-US" sz="2000" b="1" dirty="0"/>
              <a:t>O 11-10: </a:t>
            </a:r>
            <a:r>
              <a:rPr lang="en-US" altLang="en-US" sz="2000" b="1" dirty="0"/>
              <a:t>Generalize about how operating statistics using physical, or nonfinancial, data can be used to help management evaluate the results of the firm’</a:t>
            </a:r>
            <a:r>
              <a:rPr lang="en-US" altLang="ja-JP" sz="2000" b="1" dirty="0"/>
              <a:t>s activities.</a:t>
            </a:r>
            <a:endParaRPr lang="en-US" sz="2000" b="1" dirty="0"/>
          </a:p>
        </p:txBody>
      </p:sp>
    </p:spTree>
    <p:extLst>
      <p:ext uri="{BB962C8B-B14F-4D97-AF65-F5344CB8AC3E}">
        <p14:creationId xmlns:p14="http://schemas.microsoft.com/office/powerpoint/2010/main" val="313626911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81000"/>
            <a:ext cx="8382000" cy="869950"/>
          </a:xfrm>
        </p:spPr>
        <p:txBody>
          <a:bodyPr/>
          <a:lstStyle/>
          <a:p>
            <a:r>
              <a:rPr lang="en-US" altLang="en-US" dirty="0">
                <a:ea typeface="ＭＳ Ｐゴシック" panose="020B0600070205080204" pitchFamily="34" charset="-128"/>
              </a:rPr>
              <a:t>Financial Statement </a:t>
            </a:r>
            <a:r>
              <a:rPr lang="en-US" dirty="0"/>
              <a:t>Analysis </a:t>
            </a:r>
            <a:r>
              <a:rPr lang="en-US" altLang="en-US" dirty="0">
                <a:ea typeface="ＭＳ Ｐゴシック" panose="020B0600070205080204" pitchFamily="34" charset="-128"/>
              </a:rPr>
              <a:t>Ratios</a:t>
            </a:r>
            <a:endParaRPr lang="en-IN" sz="1000" dirty="0"/>
          </a:p>
        </p:txBody>
      </p:sp>
      <p:sp>
        <p:nvSpPr>
          <p:cNvPr id="3" name="Content Placeholder 2"/>
          <p:cNvSpPr>
            <a:spLocks noGrp="1"/>
          </p:cNvSpPr>
          <p:nvPr>
            <p:ph idx="1"/>
          </p:nvPr>
        </p:nvSpPr>
        <p:spPr>
          <a:xfrm>
            <a:off x="457200" y="1481137"/>
            <a:ext cx="8229600" cy="1338263"/>
          </a:xfrm>
        </p:spPr>
        <p:txBody>
          <a:bodyPr/>
          <a:lstStyle/>
          <a:p>
            <a:pPr marL="0" indent="0">
              <a:buNone/>
              <a:defRPr/>
            </a:pPr>
            <a:r>
              <a:rPr lang="en-IN" altLang="en-US" sz="2800" dirty="0">
                <a:solidFill>
                  <a:schemeClr val="tx2">
                    <a:lumMod val="50000"/>
                  </a:schemeClr>
                </a:solidFill>
              </a:rPr>
              <a:t>The ratios used to facilitate the interpretation of an entity’s financial position and results of operations can be grouped into four categories</a:t>
            </a:r>
            <a:r>
              <a:rPr lang="en-US" altLang="en-US" sz="2800" dirty="0">
                <a:solidFill>
                  <a:schemeClr val="tx2">
                    <a:lumMod val="50000"/>
                  </a:schemeClr>
                </a:solidFill>
              </a:rPr>
              <a:t>:</a:t>
            </a:r>
            <a:endParaRPr lang="en-US" altLang="en-US" sz="2800" dirty="0"/>
          </a:p>
        </p:txBody>
      </p:sp>
      <p:sp>
        <p:nvSpPr>
          <p:cNvPr id="8" name="Content Placeholder 7"/>
          <p:cNvSpPr>
            <a:spLocks noGrp="1"/>
          </p:cNvSpPr>
          <p:nvPr>
            <p:ph idx="13"/>
          </p:nvPr>
        </p:nvSpPr>
        <p:spPr>
          <a:xfrm>
            <a:off x="457200" y="3276600"/>
            <a:ext cx="8229600" cy="2438400"/>
          </a:xfrm>
        </p:spPr>
        <p:txBody>
          <a:bodyPr/>
          <a:lstStyle/>
          <a:p>
            <a:pPr marL="403200" indent="-403200" eaLnBrk="1" hangingPunct="1">
              <a:spcBef>
                <a:spcPts val="1000"/>
              </a:spcBef>
              <a:buFont typeface="+mj-lt"/>
              <a:buAutoNum type="arabicPeriod"/>
              <a:defRPr/>
            </a:pPr>
            <a:r>
              <a:rPr lang="en-US" altLang="en-US" dirty="0">
                <a:solidFill>
                  <a:schemeClr val="tx2">
                    <a:lumMod val="50000"/>
                  </a:schemeClr>
                </a:solidFill>
              </a:rPr>
              <a:t>Liquidity.</a:t>
            </a:r>
          </a:p>
          <a:p>
            <a:pPr marL="403200" indent="-403200" eaLnBrk="1" hangingPunct="1">
              <a:spcBef>
                <a:spcPts val="1000"/>
              </a:spcBef>
              <a:buFont typeface="+mj-lt"/>
              <a:buAutoNum type="arabicPeriod"/>
              <a:defRPr/>
            </a:pPr>
            <a:r>
              <a:rPr lang="en-US" altLang="en-US" dirty="0">
                <a:solidFill>
                  <a:schemeClr val="tx2">
                    <a:lumMod val="50000"/>
                  </a:schemeClr>
                </a:solidFill>
              </a:rPr>
              <a:t>Activity.</a:t>
            </a:r>
          </a:p>
          <a:p>
            <a:pPr marL="403200" indent="-403200" eaLnBrk="1" hangingPunct="1">
              <a:spcBef>
                <a:spcPts val="1000"/>
              </a:spcBef>
              <a:buFont typeface="+mj-lt"/>
              <a:buAutoNum type="arabicPeriod"/>
              <a:defRPr/>
            </a:pPr>
            <a:r>
              <a:rPr lang="en-US" altLang="en-US" dirty="0">
                <a:solidFill>
                  <a:schemeClr val="tx2">
                    <a:lumMod val="50000"/>
                  </a:schemeClr>
                </a:solidFill>
              </a:rPr>
              <a:t>Profitability.</a:t>
            </a:r>
          </a:p>
          <a:p>
            <a:pPr marL="403200" indent="-403200" eaLnBrk="1" hangingPunct="1">
              <a:spcBef>
                <a:spcPts val="1000"/>
              </a:spcBef>
              <a:buFont typeface="+mj-lt"/>
              <a:buAutoNum type="arabicPeriod"/>
              <a:defRPr/>
            </a:pPr>
            <a:r>
              <a:rPr lang="en-US" altLang="en-US" dirty="0">
                <a:solidFill>
                  <a:schemeClr val="tx2">
                    <a:lumMod val="50000"/>
                  </a:schemeClr>
                </a:solidFill>
              </a:rPr>
              <a:t>Debt or financial leverage.</a:t>
            </a:r>
            <a:endParaRPr lang="en-US" altLang="en-US" b="1" dirty="0"/>
          </a:p>
        </p:txBody>
      </p:sp>
    </p:spTree>
    <p:extLst>
      <p:ext uri="{BB962C8B-B14F-4D97-AF65-F5344CB8AC3E}">
        <p14:creationId xmlns:p14="http://schemas.microsoft.com/office/powerpoint/2010/main" val="99561377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Title 9">
            <a:extLst>
              <a:ext uri="{FF2B5EF4-FFF2-40B4-BE49-F238E27FC236}">
                <a16:creationId xmlns:a16="http://schemas.microsoft.com/office/drawing/2014/main" id="{4D37F0E9-785C-4D2A-9F29-333E6EC814BB}"/>
              </a:ext>
            </a:extLst>
          </p:cNvPr>
          <p:cNvSpPr>
            <a:spLocks noGrp="1"/>
          </p:cNvSpPr>
          <p:nvPr>
            <p:ph type="title"/>
          </p:nvPr>
        </p:nvSpPr>
        <p:spPr>
          <a:xfrm>
            <a:off x="457200" y="344959"/>
            <a:ext cx="8229600" cy="942032"/>
          </a:xfrm>
        </p:spPr>
        <p:txBody>
          <a:bodyPr/>
          <a:lstStyle/>
          <a:p>
            <a:r>
              <a:rPr lang="en-IN" altLang="en-US" sz="3400" dirty="0">
                <a:ea typeface="ＭＳ Ｐゴシック" panose="020B0600070205080204" pitchFamily="34" charset="-128"/>
              </a:rPr>
              <a:t>Effect of the Inventory Cost Flow Assumption on Working Capital</a:t>
            </a:r>
            <a:endParaRPr lang="en-US" altLang="en-US" sz="3400" dirty="0"/>
          </a:p>
        </p:txBody>
      </p:sp>
      <p:sp>
        <p:nvSpPr>
          <p:cNvPr id="2" name="Content Placeholder 1"/>
          <p:cNvSpPr>
            <a:spLocks noGrp="1"/>
          </p:cNvSpPr>
          <p:nvPr>
            <p:ph idx="1"/>
          </p:nvPr>
        </p:nvSpPr>
        <p:spPr>
          <a:xfrm>
            <a:off x="457200" y="1481137"/>
            <a:ext cx="8305800" cy="4386263"/>
          </a:xfrm>
        </p:spPr>
        <p:txBody>
          <a:bodyPr/>
          <a:lstStyle/>
          <a:p>
            <a:pPr marL="0" indent="0" algn="ctr" eaLnBrk="1" hangingPunct="1">
              <a:lnSpc>
                <a:spcPct val="90000"/>
              </a:lnSpc>
              <a:spcBef>
                <a:spcPct val="50000"/>
              </a:spcBef>
              <a:buNone/>
              <a:defRPr/>
            </a:pPr>
            <a:r>
              <a:rPr lang="en-IN" altLang="en-US" sz="2800" dirty="0">
                <a:solidFill>
                  <a:schemeClr val="tx2">
                    <a:lumMod val="50000"/>
                  </a:schemeClr>
                </a:solidFill>
                <a:ea typeface="ＭＳ Ｐゴシック" panose="020B0600070205080204" pitchFamily="34" charset="-128"/>
              </a:rPr>
              <a:t>A direct comparison of the liquidity of two firms by using working capital or current ratios is not possible.</a:t>
            </a:r>
          </a:p>
          <a:p>
            <a:pPr marL="0" indent="0" algn="ctr" eaLnBrk="1" hangingPunct="1">
              <a:lnSpc>
                <a:spcPct val="90000"/>
              </a:lnSpc>
              <a:spcBef>
                <a:spcPct val="50000"/>
              </a:spcBef>
              <a:buFont typeface="Wingdings" panose="05000000000000000000" pitchFamily="2" charset="2"/>
              <a:buNone/>
              <a:defRPr/>
            </a:pPr>
            <a:r>
              <a:rPr lang="en-IN" altLang="en-US" sz="2800" dirty="0">
                <a:solidFill>
                  <a:schemeClr val="tx2">
                    <a:lumMod val="50000"/>
                  </a:schemeClr>
                </a:solidFill>
                <a:ea typeface="ＭＳ Ｐゴシック" panose="020B0600070205080204" pitchFamily="34" charset="-128"/>
              </a:rPr>
              <a:t>The balance sheet carrying value of inventories will depend on the inventory cost flow assumption used.</a:t>
            </a:r>
          </a:p>
          <a:p>
            <a:pPr marL="0" indent="0" algn="ctr" eaLnBrk="1" hangingPunct="1">
              <a:lnSpc>
                <a:spcPct val="90000"/>
              </a:lnSpc>
              <a:spcBef>
                <a:spcPct val="50000"/>
              </a:spcBef>
              <a:buFont typeface="Wingdings" panose="05000000000000000000" pitchFamily="2" charset="2"/>
              <a:buNone/>
              <a:defRPr/>
            </a:pPr>
            <a:r>
              <a:rPr lang="en-IN" altLang="en-US" sz="2800" dirty="0">
                <a:solidFill>
                  <a:schemeClr val="tx2">
                    <a:lumMod val="50000"/>
                  </a:schemeClr>
                </a:solidFill>
                <a:ea typeface="ＭＳ Ｐゴシック" panose="020B0600070205080204" pitchFamily="34" charset="-128"/>
              </a:rPr>
              <a:t>In periods of rising prices, a firm using the FIFO cost flow assumption will report a relatively higher asset value for inventories than a similar firm using the LIFO cost flow assumption. Hence, many firms using the LIFO method disclose a LIFO reserve amount in the notes to the financial statements.</a:t>
            </a:r>
            <a:endParaRPr lang="en-US" sz="2800" b="1" dirty="0">
              <a:solidFill>
                <a:schemeClr val="bg1"/>
              </a:solidFill>
            </a:endParaRPr>
          </a:p>
        </p:txBody>
      </p:sp>
      <p:sp>
        <p:nvSpPr>
          <p:cNvPr id="11" name="Content Placeholder 7"/>
          <p:cNvSpPr>
            <a:spLocks noGrp="1"/>
          </p:cNvSpPr>
          <p:nvPr>
            <p:ph idx="16"/>
          </p:nvPr>
        </p:nvSpPr>
        <p:spPr>
          <a:xfrm>
            <a:off x="457200" y="6248400"/>
            <a:ext cx="7848600" cy="228600"/>
          </a:xfrm>
        </p:spPr>
        <p:txBody>
          <a:bodyPr/>
          <a:lstStyle/>
          <a:p>
            <a:pPr marL="0" indent="0">
              <a:buNone/>
              <a:defRPr/>
            </a:pPr>
            <a:r>
              <a:rPr lang="en-US" altLang="en-US" sz="1100" b="1" dirty="0"/>
              <a:t>Learning Objective 11-1: </a:t>
            </a:r>
            <a:r>
              <a:rPr lang="en-US" sz="1100" b="1" dirty="0"/>
              <a:t>Explain how liquidity measures can be influenced by the inventory cost flow assumption used.</a:t>
            </a:r>
            <a:endParaRPr lang="en-US" altLang="en-US" sz="1100" b="1" dirty="0"/>
          </a:p>
        </p:txBody>
      </p:sp>
    </p:spTree>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Title 9">
            <a:extLst>
              <a:ext uri="{FF2B5EF4-FFF2-40B4-BE49-F238E27FC236}">
                <a16:creationId xmlns:a16="http://schemas.microsoft.com/office/drawing/2014/main" id="{4D37F0E9-785C-4D2A-9F29-333E6EC814BB}"/>
              </a:ext>
            </a:extLst>
          </p:cNvPr>
          <p:cNvSpPr>
            <a:spLocks noGrp="1"/>
          </p:cNvSpPr>
          <p:nvPr>
            <p:ph type="title"/>
          </p:nvPr>
        </p:nvSpPr>
        <p:spPr>
          <a:xfrm>
            <a:off x="457200" y="344959"/>
            <a:ext cx="8229600" cy="942032"/>
          </a:xfrm>
        </p:spPr>
        <p:txBody>
          <a:bodyPr/>
          <a:lstStyle/>
          <a:p>
            <a:r>
              <a:rPr lang="en-US" altLang="en-US" sz="3600" dirty="0">
                <a:ea typeface="ＭＳ Ｐゴシック" panose="020B0600070205080204" pitchFamily="34" charset="-128"/>
              </a:rPr>
              <a:t>Judging Liquidity Using a Customer’s Payment Practices</a:t>
            </a:r>
            <a:endParaRPr lang="en-US" altLang="en-US" sz="3400" dirty="0"/>
          </a:p>
        </p:txBody>
      </p:sp>
      <p:sp>
        <p:nvSpPr>
          <p:cNvPr id="2" name="Content Placeholder 1"/>
          <p:cNvSpPr>
            <a:spLocks noGrp="1"/>
          </p:cNvSpPr>
          <p:nvPr>
            <p:ph idx="1"/>
          </p:nvPr>
        </p:nvSpPr>
        <p:spPr>
          <a:xfrm>
            <a:off x="457200" y="1633537"/>
            <a:ext cx="8229600" cy="3776663"/>
          </a:xfrm>
        </p:spPr>
        <p:txBody>
          <a:bodyPr/>
          <a:lstStyle/>
          <a:p>
            <a:pPr marL="0" indent="0" algn="ctr" eaLnBrk="1" hangingPunct="1">
              <a:spcBef>
                <a:spcPct val="50000"/>
              </a:spcBef>
              <a:buNone/>
              <a:defRPr/>
            </a:pPr>
            <a:r>
              <a:rPr lang="en-IN" altLang="en-US" sz="2800" dirty="0">
                <a:solidFill>
                  <a:srgbClr val="000000"/>
                </a:solidFill>
              </a:rPr>
              <a:t>A firm’s current and recent payment experience is more significant to suppliers or potential suppliers/creditors of the firm than the aggregate working capital or liquidity ratios.</a:t>
            </a:r>
          </a:p>
          <a:p>
            <a:pPr marL="0" indent="0" algn="ctr" eaLnBrk="1" hangingPunct="1">
              <a:spcBef>
                <a:spcPct val="50000"/>
              </a:spcBef>
              <a:buNone/>
              <a:defRPr/>
            </a:pPr>
            <a:r>
              <a:rPr lang="en-IN" altLang="en-US" sz="2800" dirty="0">
                <a:solidFill>
                  <a:srgbClr val="000000"/>
                </a:solidFill>
              </a:rPr>
              <a:t>Suppliers/creditors want to know whether the firm is paying its bills promptly. One indication of this is whether all cash discounts for prompt payment are being taken.</a:t>
            </a:r>
            <a:endParaRPr lang="en-US" sz="2800" b="1" dirty="0">
              <a:solidFill>
                <a:srgbClr val="000000"/>
              </a:solidFill>
            </a:endParaRPr>
          </a:p>
        </p:txBody>
      </p:sp>
      <p:sp>
        <p:nvSpPr>
          <p:cNvPr id="11" name="Content Placeholder 7"/>
          <p:cNvSpPr>
            <a:spLocks noGrp="1"/>
          </p:cNvSpPr>
          <p:nvPr>
            <p:ph idx="16"/>
          </p:nvPr>
        </p:nvSpPr>
        <p:spPr>
          <a:xfrm>
            <a:off x="457200" y="6248400"/>
            <a:ext cx="7848600" cy="228600"/>
          </a:xfrm>
        </p:spPr>
        <p:txBody>
          <a:bodyPr/>
          <a:lstStyle/>
          <a:p>
            <a:pPr marL="0" indent="0">
              <a:buNone/>
              <a:defRPr/>
            </a:pPr>
            <a:r>
              <a:rPr lang="en-US" altLang="en-US" sz="1100" b="1" dirty="0"/>
              <a:t>Learning Objective 11-2: Explain how suppliers and creditors use a customer</a:t>
            </a:r>
            <a:r>
              <a:rPr lang="en-IN" altLang="en-US" sz="1100" b="1" dirty="0"/>
              <a:t>’</a:t>
            </a:r>
            <a:r>
              <a:rPr lang="en-US" altLang="ja-JP" sz="1100" b="1" dirty="0"/>
              <a:t>s payment practices to judge liquidity.</a:t>
            </a:r>
            <a:endParaRPr lang="en-US" altLang="en-US" sz="1100" b="1" dirty="0"/>
          </a:p>
        </p:txBody>
      </p:sp>
    </p:spTree>
    <p:extLst>
      <p:ext uri="{BB962C8B-B14F-4D97-AF65-F5344CB8AC3E}">
        <p14:creationId xmlns:p14="http://schemas.microsoft.com/office/powerpoint/2010/main" val="639641940"/>
      </p:ext>
    </p:extLst>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Title 9">
            <a:extLst>
              <a:ext uri="{FF2B5EF4-FFF2-40B4-BE49-F238E27FC236}">
                <a16:creationId xmlns:a16="http://schemas.microsoft.com/office/drawing/2014/main" id="{4D37F0E9-785C-4D2A-9F29-333E6EC814BB}"/>
              </a:ext>
            </a:extLst>
          </p:cNvPr>
          <p:cNvSpPr>
            <a:spLocks noGrp="1"/>
          </p:cNvSpPr>
          <p:nvPr>
            <p:ph type="title"/>
          </p:nvPr>
        </p:nvSpPr>
        <p:spPr>
          <a:xfrm>
            <a:off x="457200" y="406209"/>
            <a:ext cx="8229600" cy="819533"/>
          </a:xfrm>
        </p:spPr>
        <p:txBody>
          <a:bodyPr/>
          <a:lstStyle/>
          <a:p>
            <a:r>
              <a:rPr lang="en-US" altLang="en-US" dirty="0">
                <a:ea typeface="ＭＳ Ｐゴシック" panose="020B0600070205080204" pitchFamily="34" charset="-128"/>
              </a:rPr>
              <a:t>Activity Measures</a:t>
            </a:r>
            <a:endParaRPr lang="en-US" altLang="en-US" dirty="0"/>
          </a:p>
        </p:txBody>
      </p:sp>
      <p:sp>
        <p:nvSpPr>
          <p:cNvPr id="2" name="Content Placeholder 1"/>
          <p:cNvSpPr>
            <a:spLocks noGrp="1"/>
          </p:cNvSpPr>
          <p:nvPr>
            <p:ph idx="1"/>
          </p:nvPr>
        </p:nvSpPr>
        <p:spPr>
          <a:xfrm>
            <a:off x="457200" y="1219200"/>
            <a:ext cx="8229600" cy="4724400"/>
          </a:xfrm>
        </p:spPr>
        <p:txBody>
          <a:bodyPr/>
          <a:lstStyle/>
          <a:p>
            <a:pPr marL="0" indent="0" eaLnBrk="1" hangingPunct="1">
              <a:spcBef>
                <a:spcPts val="0"/>
              </a:spcBef>
              <a:buNone/>
              <a:defRPr/>
            </a:pPr>
            <a:r>
              <a:rPr lang="en-US" altLang="en-US" sz="3000" b="1" dirty="0">
                <a:solidFill>
                  <a:schemeClr val="accent1">
                    <a:lumMod val="50000"/>
                  </a:schemeClr>
                </a:solidFill>
              </a:rPr>
              <a:t>Focus primarily on the relationship between asset levels and sales. The general model for calculating turnover is as follows:</a:t>
            </a:r>
          </a:p>
          <a:p>
            <a:pPr marL="0" indent="0" eaLnBrk="1" hangingPunct="1">
              <a:spcBef>
                <a:spcPts val="0"/>
              </a:spcBef>
              <a:buNone/>
              <a:defRPr/>
            </a:pPr>
            <a:r>
              <a:rPr lang="en-US" altLang="en-US" sz="3600" dirty="0">
                <a:solidFill>
                  <a:schemeClr val="accent1">
                    <a:lumMod val="50000"/>
                  </a:schemeClr>
                </a:solidFill>
              </a:rPr>
              <a:t>Turnover = Sales </a:t>
            </a:r>
            <a:r>
              <a:rPr lang="en-US" altLang="en-US" sz="3600" dirty="0">
                <a:solidFill>
                  <a:schemeClr val="accent1">
                    <a:lumMod val="50000"/>
                  </a:schemeClr>
                </a:solidFill>
                <a:cs typeface="Arial" panose="020B0604020202020204" pitchFamily="34" charset="0"/>
              </a:rPr>
              <a:t>÷ Average assets</a:t>
            </a:r>
          </a:p>
          <a:p>
            <a:pPr eaLnBrk="1" hangingPunct="1">
              <a:spcBef>
                <a:spcPts val="0"/>
              </a:spcBef>
              <a:buFontTx/>
              <a:buNone/>
            </a:pPr>
            <a:r>
              <a:rPr lang="en-US" altLang="en-US" sz="3000" dirty="0">
                <a:solidFill>
                  <a:srgbClr val="1062BC"/>
                </a:solidFill>
              </a:rPr>
              <a:t>Turnover is often calculated for:</a:t>
            </a:r>
          </a:p>
          <a:p>
            <a:pPr marL="0" indent="0" eaLnBrk="1" hangingPunct="1">
              <a:spcBef>
                <a:spcPts val="0"/>
              </a:spcBef>
              <a:buNone/>
            </a:pPr>
            <a:r>
              <a:rPr lang="en-US" altLang="en-US" sz="3000" dirty="0">
                <a:solidFill>
                  <a:srgbClr val="1062BC"/>
                </a:solidFill>
              </a:rPr>
              <a:t>(1) Accounts receivable.</a:t>
            </a:r>
          </a:p>
          <a:p>
            <a:pPr marL="0" indent="0" eaLnBrk="1" hangingPunct="1">
              <a:spcBef>
                <a:spcPts val="0"/>
              </a:spcBef>
              <a:buNone/>
            </a:pPr>
            <a:r>
              <a:rPr lang="en-US" altLang="en-US" sz="3000" dirty="0">
                <a:solidFill>
                  <a:srgbClr val="1062BC"/>
                </a:solidFill>
              </a:rPr>
              <a:t>(2) Inventories.</a:t>
            </a:r>
          </a:p>
          <a:p>
            <a:pPr marL="0" indent="0" eaLnBrk="1" hangingPunct="1">
              <a:spcBef>
                <a:spcPts val="0"/>
              </a:spcBef>
              <a:buNone/>
            </a:pPr>
            <a:r>
              <a:rPr lang="en-US" altLang="en-US" sz="3000" dirty="0">
                <a:solidFill>
                  <a:srgbClr val="1062BC"/>
                </a:solidFill>
              </a:rPr>
              <a:t>(3) Plant and equipment.</a:t>
            </a:r>
          </a:p>
          <a:p>
            <a:pPr marL="0" indent="0" eaLnBrk="1" hangingPunct="1">
              <a:spcBef>
                <a:spcPts val="0"/>
              </a:spcBef>
              <a:buNone/>
            </a:pPr>
            <a:r>
              <a:rPr lang="en-US" altLang="en-US" sz="3000" dirty="0">
                <a:solidFill>
                  <a:srgbClr val="1062BC"/>
                </a:solidFill>
              </a:rPr>
              <a:t>(4) Total operating assets.</a:t>
            </a:r>
          </a:p>
          <a:p>
            <a:pPr marL="0" indent="0" eaLnBrk="1" hangingPunct="1">
              <a:spcBef>
                <a:spcPts val="0"/>
              </a:spcBef>
              <a:buNone/>
            </a:pPr>
            <a:r>
              <a:rPr lang="en-US" altLang="en-US" sz="3000" dirty="0">
                <a:solidFill>
                  <a:srgbClr val="1062BC"/>
                </a:solidFill>
              </a:rPr>
              <a:t>(5) Total assets.</a:t>
            </a:r>
            <a:endParaRPr lang="en-US" sz="3000" b="1" dirty="0">
              <a:solidFill>
                <a:srgbClr val="000000"/>
              </a:solidFill>
            </a:endParaRPr>
          </a:p>
        </p:txBody>
      </p:sp>
      <p:sp>
        <p:nvSpPr>
          <p:cNvPr id="11" name="Content Placeholder 7"/>
          <p:cNvSpPr>
            <a:spLocks noGrp="1"/>
          </p:cNvSpPr>
          <p:nvPr>
            <p:ph idx="16"/>
          </p:nvPr>
        </p:nvSpPr>
        <p:spPr>
          <a:xfrm>
            <a:off x="457200" y="6096000"/>
            <a:ext cx="7848600" cy="381000"/>
          </a:xfrm>
        </p:spPr>
        <p:txBody>
          <a:bodyPr/>
          <a:lstStyle/>
          <a:p>
            <a:pPr marL="0" indent="0">
              <a:buNone/>
              <a:defRPr/>
            </a:pPr>
            <a:r>
              <a:rPr lang="en-US" altLang="en-US" sz="1100" b="1" dirty="0"/>
              <a:t>Learning Objective 11-3: Discuss the influence of alternative inventory cost flow assumptions and depreciation methods on turnover ratios.</a:t>
            </a:r>
          </a:p>
        </p:txBody>
      </p:sp>
    </p:spTree>
    <p:extLst>
      <p:ext uri="{BB962C8B-B14F-4D97-AF65-F5344CB8AC3E}">
        <p14:creationId xmlns:p14="http://schemas.microsoft.com/office/powerpoint/2010/main" val="2643431596"/>
      </p:ext>
    </p:extLst>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Title 9">
            <a:extLst>
              <a:ext uri="{FF2B5EF4-FFF2-40B4-BE49-F238E27FC236}">
                <a16:creationId xmlns:a16="http://schemas.microsoft.com/office/drawing/2014/main" id="{4D37F0E9-785C-4D2A-9F29-333E6EC814BB}"/>
              </a:ext>
            </a:extLst>
          </p:cNvPr>
          <p:cNvSpPr>
            <a:spLocks noGrp="1"/>
          </p:cNvSpPr>
          <p:nvPr>
            <p:ph type="title"/>
          </p:nvPr>
        </p:nvSpPr>
        <p:spPr>
          <a:xfrm>
            <a:off x="457200" y="406209"/>
            <a:ext cx="8229600" cy="819533"/>
          </a:xfrm>
        </p:spPr>
        <p:txBody>
          <a:bodyPr/>
          <a:lstStyle/>
          <a:p>
            <a:r>
              <a:rPr lang="en-US" altLang="en-US" dirty="0">
                <a:ea typeface="ＭＳ Ｐゴシック" panose="020B0600070205080204" pitchFamily="34" charset="-128"/>
              </a:rPr>
              <a:t>Turnover Ratios</a:t>
            </a:r>
            <a:endParaRPr lang="en-US" altLang="en-US" dirty="0"/>
          </a:p>
        </p:txBody>
      </p:sp>
      <p:sp>
        <p:nvSpPr>
          <p:cNvPr id="2" name="Content Placeholder 1"/>
          <p:cNvSpPr>
            <a:spLocks noGrp="1"/>
          </p:cNvSpPr>
          <p:nvPr>
            <p:ph idx="1"/>
          </p:nvPr>
        </p:nvSpPr>
        <p:spPr>
          <a:xfrm>
            <a:off x="457200" y="1481137"/>
            <a:ext cx="8229600" cy="4462463"/>
          </a:xfrm>
        </p:spPr>
        <p:txBody>
          <a:bodyPr/>
          <a:lstStyle/>
          <a:p>
            <a:pPr marL="0" indent="0" algn="ctr" eaLnBrk="1" hangingPunct="1">
              <a:spcBef>
                <a:spcPts val="500"/>
              </a:spcBef>
              <a:buNone/>
              <a:defRPr/>
            </a:pPr>
            <a:r>
              <a:rPr lang="en-IN" altLang="en-US" sz="2400" dirty="0">
                <a:ea typeface="ＭＳ Ｐゴシック" panose="020B0600070205080204" pitchFamily="34" charset="-128"/>
              </a:rPr>
              <a:t>Alternative inventory cost flow assumptions and depreciation methods will affect the comparability of turnover between companies.</a:t>
            </a:r>
          </a:p>
          <a:p>
            <a:pPr marL="0" indent="0" algn="ctr">
              <a:spcBef>
                <a:spcPct val="50000"/>
              </a:spcBef>
              <a:buFontTx/>
              <a:buNone/>
            </a:pPr>
            <a:r>
              <a:rPr lang="en-IN" altLang="en-US" sz="2400" dirty="0"/>
              <a:t>A company using L</a:t>
            </a:r>
            <a:r>
              <a:rPr lang="en-IN" altLang="en-US" sz="100" dirty="0"/>
              <a:t> </a:t>
            </a:r>
            <a:r>
              <a:rPr lang="en-IN" altLang="en-US" sz="2400" dirty="0"/>
              <a:t>I</a:t>
            </a:r>
            <a:r>
              <a:rPr lang="en-IN" altLang="en-US" sz="100" dirty="0"/>
              <a:t> </a:t>
            </a:r>
            <a:r>
              <a:rPr lang="en-IN" altLang="en-US" sz="2400" dirty="0"/>
              <a:t>F</a:t>
            </a:r>
            <a:r>
              <a:rPr lang="en-IN" altLang="en-US" sz="100" dirty="0"/>
              <a:t> </a:t>
            </a:r>
            <a:r>
              <a:rPr lang="en-IN" altLang="en-US" sz="2400" dirty="0"/>
              <a:t>O and an accelerated depreciation method would report lower amounts for inventory and net book value of depreciable assets than would a company using F</a:t>
            </a:r>
            <a:r>
              <a:rPr lang="en-IN" altLang="en-US" sz="100" dirty="0"/>
              <a:t> </a:t>
            </a:r>
            <a:r>
              <a:rPr lang="en-IN" altLang="en-US" sz="2400" dirty="0"/>
              <a:t>I</a:t>
            </a:r>
            <a:r>
              <a:rPr lang="en-IN" altLang="en-US" sz="100" dirty="0"/>
              <a:t> </a:t>
            </a:r>
            <a:r>
              <a:rPr lang="en-IN" altLang="en-US" sz="2400" dirty="0"/>
              <a:t>F</a:t>
            </a:r>
            <a:r>
              <a:rPr lang="en-IN" altLang="en-US" sz="100" dirty="0"/>
              <a:t> </a:t>
            </a:r>
            <a:r>
              <a:rPr lang="en-IN" altLang="en-US" sz="2400" dirty="0"/>
              <a:t>O and the straight-line method.</a:t>
            </a:r>
          </a:p>
          <a:p>
            <a:pPr marL="0" indent="0" algn="ctr">
              <a:spcBef>
                <a:spcPct val="50000"/>
              </a:spcBef>
              <a:buFontTx/>
              <a:buNone/>
            </a:pPr>
            <a:r>
              <a:rPr lang="en-IN" altLang="en-US" sz="2400" dirty="0"/>
              <a:t>The trend of turnover for the company relative to the trend of turnover for other companies or the industry is more significant than intercompany or company–industry comparisons.</a:t>
            </a:r>
            <a:endParaRPr lang="en-US" sz="2600" b="1" dirty="0">
              <a:solidFill>
                <a:srgbClr val="000000"/>
              </a:solidFill>
            </a:endParaRPr>
          </a:p>
        </p:txBody>
      </p:sp>
      <p:sp>
        <p:nvSpPr>
          <p:cNvPr id="11" name="Content Placeholder 7"/>
          <p:cNvSpPr>
            <a:spLocks noGrp="1"/>
          </p:cNvSpPr>
          <p:nvPr>
            <p:ph idx="16"/>
          </p:nvPr>
        </p:nvSpPr>
        <p:spPr>
          <a:xfrm>
            <a:off x="457200" y="6096000"/>
            <a:ext cx="7848600" cy="381000"/>
          </a:xfrm>
        </p:spPr>
        <p:txBody>
          <a:bodyPr/>
          <a:lstStyle/>
          <a:p>
            <a:pPr marL="0" indent="0">
              <a:buNone/>
              <a:defRPr/>
            </a:pPr>
            <a:r>
              <a:rPr lang="en-US" altLang="en-US" sz="1100" b="1" dirty="0"/>
              <a:t>Learning Objective 11-3: Discuss the influence of alternative inventory cost flow assumptions and depreciation methods on turnover ratios.</a:t>
            </a:r>
          </a:p>
        </p:txBody>
      </p:sp>
    </p:spTree>
    <p:extLst>
      <p:ext uri="{BB962C8B-B14F-4D97-AF65-F5344CB8AC3E}">
        <p14:creationId xmlns:p14="http://schemas.microsoft.com/office/powerpoint/2010/main" val="2177777454"/>
      </p:ext>
    </p:extLst>
  </p:cSld>
  <p:clrMapOvr>
    <a:masterClrMapping/>
  </p:clrMapOvr>
  <p:transition/>
</p:sld>
</file>

<file path=ppt/tags/tag1.xml><?xml version="1.0" encoding="utf-8"?>
<p:tagLst xmlns:a="http://schemas.openxmlformats.org/drawingml/2006/main" xmlns:r="http://schemas.openxmlformats.org/officeDocument/2006/relationships" xmlns:p="http://schemas.openxmlformats.org/presentationml/2006/main">
  <p:tag name="MMPROD_NEXTUNIQUEID" val="10009"/>
  <p:tag name="MMPROD_UIDATA" val="&lt;database version=&quot;7.0&quot;&gt;&lt;object type=&quot;1&quot; unique_id=&quot;10001&quot;&gt;&lt;object type=&quot;8&quot; unique_id=&quot;10002&quot;&gt;&lt;/object&gt;&lt;object type=&quot;2&quot; unique_id=&quot;10003&quot;&gt;&lt;object type=&quot;3&quot; unique_id=&quot;10004&quot;&gt;&lt;property id=&quot;20148&quot; value=&quot;5&quot;/&gt;&lt;property id=&quot;20300&quot; value=&quot;Slide 1&quot;/&gt;&lt;property id=&quot;20307&quot; value=&quot;328&quot;/&gt;&lt;/object&gt;&lt;object type=&quot;3&quot; unique_id=&quot;10005&quot;&gt;&lt;property id=&quot;20148&quot; value=&quot;5&quot;/&gt;&lt;property id=&quot;20300&quot; value=&quot;Slide 2&quot;/&gt;&lt;property id=&quot;20307&quot; value=&quot;329&quot;/&gt;&lt;/object&gt;&lt;object type=&quot;3&quot; unique_id=&quot;10006&quot;&gt;&lt;property id=&quot;20148&quot; value=&quot;5&quot;/&gt;&lt;property id=&quot;20300&quot; value=&quot;Slide 3 - &amp;quot;What is Accounting?&amp;quot;&quot;/&gt;&lt;property id=&quot;20307&quot; value=&quot;283&quot;/&gt;&lt;/object&gt;&lt;object type=&quot;3&quot; unique_id=&quot;10007&quot;&gt;&lt;property id=&quot;20148&quot; value=&quot;5&quot;/&gt;&lt;property id=&quot;20300&quot; value=&quot;Slide 4 - &amp;quot;Users and Uses of Accounting Information&amp;quot;&quot;/&gt;&lt;property id=&quot;20307&quot; value=&quot;330&quot;/&gt;&lt;/object&gt;&lt;object type=&quot;3&quot; unique_id=&quot;10008&quot;&gt;&lt;property id=&quot;20148&quot; value=&quot;5&quot;/&gt;&lt;property id=&quot;20300&quot; value=&quot;Slide 5 - &amp;quot;Financial Accounting&amp;quot;&quot;/&gt;&lt;property id=&quot;20307&quot; value=&quot;303&quot;/&gt;&lt;/object&gt;&lt;object type=&quot;3&quot; unique_id=&quot;10009&quot;&gt;&lt;property id=&quot;20148&quot; value=&quot;5&quot;/&gt;&lt;property id=&quot;20300&quot; value=&quot;Slide 6 - &amp;quot;Managerial Accounting/Cost Accounting&amp;quot;&quot;/&gt;&lt;property id=&quot;20307&quot; value=&quot;304&quot;/&gt;&lt;/object&gt;&lt;object type=&quot;3&quot; unique_id=&quot;10010&quot;&gt;&lt;property id=&quot;20148&quot; value=&quot;5&quot;/&gt;&lt;property id=&quot;20300&quot; value=&quot;Slide 7 - &amp;quot;Auditing—Public Accounting&amp;quot;&quot;/&gt;&lt;property id=&quot;20307&quot; value=&quot;305&quot;/&gt;&lt;/object&gt;&lt;object type=&quot;3&quot; unique_id=&quot;10011&quot;&gt;&lt;property id=&quot;20148&quot; value=&quot;5&quot;/&gt;&lt;property id=&quot;20300&quot; value=&quot;Slide 8 - &amp;quot; Internal Auditing&amp;quot;&quot;/&gt;&lt;property id=&quot;20307&quot; value=&quot;306&quot;/&gt;&lt;/object&gt;&lt;object type=&quot;3&quot; unique_id=&quot;10012&quot;&gt;&lt;property id=&quot;20148&quot; value=&quot;5&quot;/&gt;&lt;property id=&quot;20300&quot; value=&quot;Slide 9 - &amp;quot;Governmental and Not-for-Profit Accounting&amp;quot;&quot;/&gt;&lt;property id=&quot;20307&quot; value=&quot;307&quot;/&gt;&lt;/object&gt;&lt;object type=&quot;3&quot; unique_id=&quot;10013&quot;&gt;&lt;property id=&quot;20148&quot; value=&quot;5&quot;/&gt;&lt;property id=&quot;20300&quot; value=&quot;Slide 10 - &amp;quot;Income Tax Accounting&amp;quot;&quot;/&gt;&lt;property id=&quot;20307&quot; value=&quot;308&quot;/&gt;&lt;/object&gt;&lt;object type=&quot;3&quot; unique_id=&quot;10014&quot;&gt;&lt;property id=&quot;20148&quot; value=&quot;5&quot;/&gt;&lt;property id=&quot;20300&quot; value=&quot;Slide 11 - &amp;quot;How Has Accounting Developed?&amp;quot;&quot;/&gt;&lt;property id=&quot;20307&quot; value=&quot;309&quot;/&gt;&lt;/object&gt;&lt;object type=&quot;3&quot; unique_id=&quot;10015&quot;&gt;&lt;property id=&quot;20148&quot; value=&quot;5&quot;/&gt;&lt;property id=&quot;20300&quot; value=&quot;Slide 12 - &amp;quot;How Has Accounting Developed?&amp;quot;&quot;/&gt;&lt;property id=&quot;20307&quot; value=&quot;310&quot;/&gt;&lt;/object&gt;&lt;object type=&quot;3&quot; unique_id=&quot;10016&quot;&gt;&lt;property id=&quot;20148&quot; value=&quot;5&quot;/&gt;&lt;property id=&quot;20300&quot; value=&quot;Slide 13 - &amp;quot;How Has Accounting Developed?&amp;quot;&quot;/&gt;&lt;property id=&quot;20307&quot; value=&quot;311&quot;/&gt;&lt;/object&gt;&lt;object type=&quot;3&quot; unique_id=&quot;10017&quot;&gt;&lt;property id=&quot;20148&quot; value=&quot;5&quot;/&gt;&lt;property id=&quot;20300&quot; value=&quot;Slide 14 - &amp;quot;How Has Accounting Developed?&amp;quot;&quot;/&gt;&lt;property id=&quot;20307&quot; value=&quot;312&quot;/&gt;&lt;/object&gt;&lt;object type=&quot;3&quot; unique_id=&quot;10018&quot;&gt;&lt;property id=&quot;20148&quot; value=&quot;5&quot;/&gt;&lt;property id=&quot;20300&quot; value=&quot;Slide 15 - &amp;quot;How Has Accounting Developed?&amp;quot;&quot;/&gt;&lt;property id=&quot;20307&quot; value=&quot;314&quot;/&gt;&lt;/object&gt;&lt;object type=&quot;3&quot; unique_id=&quot;10019&quot;&gt;&lt;property id=&quot;20148&quot; value=&quot;5&quot;/&gt;&lt;property id=&quot;20300&quot; value=&quot;Slide 16 - &amp;quot;How Has Accounting Developed?&amp;quot;&quot;/&gt;&lt;property id=&quot;20307&quot; value=&quot;315&quot;/&gt;&lt;/object&gt;&lt;object type=&quot;3&quot; unique_id=&quot;10020&quot;&gt;&lt;property id=&quot;20148&quot; value=&quot;5&quot;/&gt;&lt;property id=&quot;20300&quot; value=&quot;Slide 17 - &amp;quot;How Has Accounting Developed?&amp;quot;&quot;/&gt;&lt;property id=&quot;20307&quot; value=&quot;317&quot;/&gt;&lt;/object&gt;&lt;object type=&quot;3&quot; unique_id=&quot;10021&quot;&gt;&lt;property id=&quot;20148&quot; value=&quot;5&quot;/&gt;&lt;property id=&quot;20300&quot; value=&quot;Slide 18 - &amp;quot;How Has Accounting Developed?&amp;quot;&quot;/&gt;&lt;property id=&quot;20307&quot; value=&quot;319&quot;/&gt;&lt;/object&gt;&lt;object type=&quot;3&quot; unique_id=&quot;10022&quot;&gt;&lt;property id=&quot;20148&quot; value=&quot;5&quot;/&gt;&lt;property id=&quot;20300&quot; value=&quot;Slide 19&quot;/&gt;&lt;property id=&quot;20307&quot; value=&quot;318&quot;/&gt;&lt;/object&gt;&lt;object type=&quot;3&quot; unique_id=&quot;10023&quot;&gt;&lt;property id=&quot;20148&quot; value=&quot;5&quot;/&gt;&lt;property id=&quot;20300&quot; value=&quot;Slide 20 - &amp;quot;International Accounting Standards&amp;quot;&quot;/&gt;&lt;property id=&quot;20307&quot; value=&quot;320&quot;/&gt;&lt;/object&gt;&lt;object type=&quot;3&quot; unique_id=&quot;10024&quot;&gt;&lt;property id=&quot;20148&quot; value=&quot;5&quot;/&gt;&lt;property id=&quot;20300&quot; value=&quot;Slide 21 - &amp;quot;Ethics and the Accounting Profession&amp;quot;&quot;/&gt;&lt;property id=&quot;20307&quot; value=&quot;321&quot;/&gt;&lt;/object&gt;&lt;object type=&quot;3&quot; unique_id=&quot;10025&quot;&gt;&lt;property id=&quot;20148&quot; value=&quot;5&quot;/&gt;&lt;property id=&quot;20300&quot; value=&quot;Slide 22 - &amp;quot;The Conceptual Framework&amp;quot;&quot;/&gt;&lt;property id=&quot;20307&quot; value=&quot;322&quot;/&gt;&lt;/object&gt;&lt;object type=&quot;3&quot; unique_id=&quot;10026&quot;&gt;&lt;property id=&quot;20148&quot; value=&quot;5&quot;/&gt;&lt;property id=&quot;20300&quot; value=&quot;Slide 23 - &amp;quot;Concepts Statement No. 1&amp;quot;&quot;/&gt;&lt;property id=&quot;20307&quot; value=&quot;325&quot;/&gt;&lt;/object&gt;&lt;object type=&quot;3&quot; unique_id=&quot;10027&quot;&gt;&lt;property id=&quot;20148&quot; value=&quot;5&quot;/&gt;&lt;property id=&quot;20300&quot; value=&quot;Slide 24 - &amp;quot;End of Chapter 1&amp;quot;&quot;/&gt;&lt;property id=&quot;20307&quot; value=&quot;300&quot;/&gt;&lt;/object&gt;&lt;/object&gt;&lt;/object&gt;&lt;/database&gt;"/>
  <p:tag name="SECTOMILLISECCONVERTED" val="1"/>
  <p:tag name="ISPRING_RESOURCE_PATHS_HASH_2" val="55a04fc1381039e5f7c1d135765c6077401d2d7f"/>
</p:tagLst>
</file>

<file path=ppt/theme/theme1.xml><?xml version="1.0" encoding="utf-8"?>
<a:theme xmlns:a="http://schemas.openxmlformats.org/drawingml/2006/main" name="Theme1">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Custom 1">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Theme1" id="{A26ED4B6-2EDF-4D4E-A9D5-0B48D44D5D2C}" vid="{D0A826FA-DA5C-48EE-A1D2-DE16C1982892}"/>
    </a:ext>
  </a:extLst>
</a:theme>
</file>

<file path=ppt/theme/theme2.xml><?xml version="1.0" encoding="utf-8"?>
<a:theme xmlns:a="http://schemas.openxmlformats.org/drawingml/2006/main" name="1_Theme1">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Custom 1">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Theme1" id="{A26ED4B6-2EDF-4D4E-A9D5-0B48D44D5D2C}" vid="{D0A826FA-DA5C-48EE-A1D2-DE16C1982892}"/>
    </a:ext>
  </a:ext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E3B1605E6CAFF34DA7688D4A3DE741FC" ma:contentTypeVersion="" ma:contentTypeDescription="Create a new document." ma:contentTypeScope="" ma:versionID="31dd0d97917c7f25579fca928881bc0a">
  <xsd:schema xmlns:xsd="http://www.w3.org/2001/XMLSchema" xmlns:xs="http://www.w3.org/2001/XMLSchema" xmlns:p="http://schemas.microsoft.com/office/2006/metadata/properties" xmlns:ns2="dd132adf-85ac-4a18-8a8f-eabd02632a11" xmlns:ns3="8f5cc36b-c016-4758-adce-9e0f69c0453c" targetNamespace="http://schemas.microsoft.com/office/2006/metadata/properties" ma:root="true" ma:fieldsID="d302b10108aa58b891c69f68f64dae08" ns2:_="" ns3:_="">
    <xsd:import namespace="dd132adf-85ac-4a18-8a8f-eabd02632a11"/>
    <xsd:import namespace="8f5cc36b-c016-4758-adce-9e0f69c0453c"/>
    <xsd:element name="properties">
      <xsd:complexType>
        <xsd:sequence>
          <xsd:element name="documentManagement">
            <xsd:complexType>
              <xsd:all>
                <xsd:element ref="ns2:SharedWithUsers" minOccurs="0"/>
                <xsd:element ref="ns2:SharedWithDetails" minOccurs="0"/>
                <xsd:element ref="ns2:LastSharedByUser" minOccurs="0"/>
                <xsd:element ref="ns2:LastSharedByTime" minOccurs="0"/>
                <xsd:element ref="ns3:MediaServiceMetadata" minOccurs="0"/>
                <xsd:element ref="ns3:MediaServiceFast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d132adf-85ac-4a18-8a8f-eabd02632a11"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element name="LastSharedByUser" ma:index="10" nillable="true" ma:displayName="Last Shared By User" ma:description="" ma:internalName="LastSharedByUser" ma:readOnly="true">
      <xsd:simpleType>
        <xsd:restriction base="dms:Note">
          <xsd:maxLength value="255"/>
        </xsd:restriction>
      </xsd:simpleType>
    </xsd:element>
    <xsd:element name="LastSharedByTime" ma:index="11" nillable="true" ma:displayName="Last Shared By Time" ma:description="" ma:internalName="LastSharedByTime" ma:readOnly="true">
      <xsd:simpleType>
        <xsd:restriction base="dms:DateTime"/>
      </xsd:simpleType>
    </xsd:element>
  </xsd:schema>
  <xsd:schema xmlns:xsd="http://www.w3.org/2001/XMLSchema" xmlns:xs="http://www.w3.org/2001/XMLSchema" xmlns:dms="http://schemas.microsoft.com/office/2006/documentManagement/types" xmlns:pc="http://schemas.microsoft.com/office/infopath/2007/PartnerControls" targetNamespace="8f5cc36b-c016-4758-adce-9e0f69c0453c" elementFormDefault="qualified">
    <xsd:import namespace="http://schemas.microsoft.com/office/2006/documentManagement/types"/>
    <xsd:import namespace="http://schemas.microsoft.com/office/infopath/2007/PartnerControls"/>
    <xsd:element name="MediaServiceMetadata" ma:index="12" nillable="true" ma:displayName="MediaServiceMetadata" ma:hidden="true" ma:internalName="MediaServiceMetadata" ma:readOnly="true">
      <xsd:simpleType>
        <xsd:restriction base="dms:Note"/>
      </xsd:simpleType>
    </xsd:element>
    <xsd:element name="MediaServiceFastMetadata" ma:index="13" nillable="true" ma:displayName="MediaServiceFastMetadata" ma:hidden="true" ma:internalName="MediaServiceFastMetadata"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D2B173D3-82C2-472E-A788-621A50B8FCA1}">
  <ds:schemaRefs>
    <ds:schemaRef ds:uri="http://schemas.microsoft.com/sharepoint/v3/contenttype/forms"/>
  </ds:schemaRefs>
</ds:datastoreItem>
</file>

<file path=customXml/itemProps2.xml><?xml version="1.0" encoding="utf-8"?>
<ds:datastoreItem xmlns:ds="http://schemas.openxmlformats.org/officeDocument/2006/customXml" ds:itemID="{B5938457-A6E6-4EBF-8982-6D89ECA22E03}">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d132adf-85ac-4a18-8a8f-eabd02632a11"/>
    <ds:schemaRef ds:uri="8f5cc36b-c016-4758-adce-9e0f69c0453c"/>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418469BC-8061-450E-A3E9-B62929EFD076}">
  <ds:schemaRefs>
    <ds:schemaRef ds:uri="http://purl.org/dc/elements/1.1/"/>
    <ds:schemaRef ds:uri="dd132adf-85ac-4a18-8a8f-eabd02632a11"/>
    <ds:schemaRef ds:uri="http://www.w3.org/XML/1998/namespace"/>
    <ds:schemaRef ds:uri="http://purl.org/dc/terms/"/>
    <ds:schemaRef ds:uri="http://schemas.microsoft.com/office/2006/documentManagement/types"/>
    <ds:schemaRef ds:uri="http://schemas.openxmlformats.org/package/2006/metadata/core-properties"/>
    <ds:schemaRef ds:uri="8f5cc36b-c016-4758-adce-9e0f69c0453c"/>
    <ds:schemaRef ds:uri="http://schemas.microsoft.com/office/infopath/2007/PartnerControls"/>
    <ds:schemaRef ds:uri="http://schemas.microsoft.com/office/2006/metadata/properties"/>
    <ds:schemaRef ds:uri="http://purl.org/dc/dcmitype/"/>
  </ds:schemaRefs>
</ds:datastoreItem>
</file>

<file path=docProps/app.xml><?xml version="1.0" encoding="utf-8"?>
<Properties xmlns="http://schemas.openxmlformats.org/officeDocument/2006/extended-properties" xmlns:vt="http://schemas.openxmlformats.org/officeDocument/2006/docPropsVTypes">
  <Template>Balance</Template>
  <TotalTime>0</TotalTime>
  <Words>6996</Words>
  <Application>Microsoft Office PowerPoint</Application>
  <PresentationFormat>On-screen Show (4:3)</PresentationFormat>
  <Paragraphs>343</Paragraphs>
  <Slides>37</Slides>
  <Notes>37</Notes>
  <HiddenSlides>0</HiddenSlides>
  <MMClips>0</MMClips>
  <ScaleCrop>false</ScaleCrop>
  <HeadingPairs>
    <vt:vector size="8" baseType="variant">
      <vt:variant>
        <vt:lpstr>Fonts Used</vt:lpstr>
      </vt:variant>
      <vt:variant>
        <vt:i4>10</vt:i4>
      </vt:variant>
      <vt:variant>
        <vt:lpstr>Theme</vt:lpstr>
      </vt:variant>
      <vt:variant>
        <vt:i4>2</vt:i4>
      </vt:variant>
      <vt:variant>
        <vt:lpstr>Embedded OLE Servers</vt:lpstr>
      </vt:variant>
      <vt:variant>
        <vt:i4>2</vt:i4>
      </vt:variant>
      <vt:variant>
        <vt:lpstr>Slide Titles</vt:lpstr>
      </vt:variant>
      <vt:variant>
        <vt:i4>37</vt:i4>
      </vt:variant>
    </vt:vector>
  </HeadingPairs>
  <TitlesOfParts>
    <vt:vector size="51" baseType="lpstr">
      <vt:lpstr>ＭＳ Ｐゴシック</vt:lpstr>
      <vt:lpstr>Arial</vt:lpstr>
      <vt:lpstr>Arial Narrow</vt:lpstr>
      <vt:lpstr>Book Antiqua</vt:lpstr>
      <vt:lpstr>Calibri</vt:lpstr>
      <vt:lpstr>Palatino Linotype</vt:lpstr>
      <vt:lpstr>stix</vt:lpstr>
      <vt:lpstr>Tahoma</vt:lpstr>
      <vt:lpstr>Times New Roman</vt:lpstr>
      <vt:lpstr>Wingdings</vt:lpstr>
      <vt:lpstr>Theme1</vt:lpstr>
      <vt:lpstr>1_Theme1</vt:lpstr>
      <vt:lpstr>Equation</vt:lpstr>
      <vt:lpstr>MathType 5.0 Equation</vt:lpstr>
      <vt:lpstr> </vt:lpstr>
      <vt:lpstr>Accounting: What the Numbers Mean</vt:lpstr>
      <vt:lpstr>Learning Objectives 1</vt:lpstr>
      <vt:lpstr>Learning Objectives 2</vt:lpstr>
      <vt:lpstr>Financial Statement Analysis Ratios</vt:lpstr>
      <vt:lpstr>Effect of the Inventory Cost Flow Assumption on Working Capital</vt:lpstr>
      <vt:lpstr>Judging Liquidity Using a Customer’s Payment Practices</vt:lpstr>
      <vt:lpstr>Activity Measures</vt:lpstr>
      <vt:lpstr>Turnover Ratios</vt:lpstr>
      <vt:lpstr>Accounts Receivable Turnover</vt:lpstr>
      <vt:lpstr>Inventory Turnover</vt:lpstr>
      <vt:lpstr>Plant and Equipment Turnover</vt:lpstr>
      <vt:lpstr>Other Activity Measures 1</vt:lpstr>
      <vt:lpstr>Other Activity Measures 2</vt:lpstr>
      <vt:lpstr>Other Activity Measures 3</vt:lpstr>
      <vt:lpstr>Other Activity Measures 4</vt:lpstr>
      <vt:lpstr>Evaluating a Firm’s Operating Efficiency </vt:lpstr>
      <vt:lpstr>Profitability Measures</vt:lpstr>
      <vt:lpstr>Price/Earnings Ratio 1</vt:lpstr>
      <vt:lpstr>Price/Earnings Ratio 2</vt:lpstr>
      <vt:lpstr>Price/Earnings Ratio 3</vt:lpstr>
      <vt:lpstr>Dividend Yield</vt:lpstr>
      <vt:lpstr>Dividend Payout Ratio</vt:lpstr>
      <vt:lpstr>Preferred Dividend Coverage Ratio</vt:lpstr>
      <vt:lpstr>Financial Leverage</vt:lpstr>
      <vt:lpstr>Without Financial Leverage</vt:lpstr>
      <vt:lpstr>With Financial Leverage</vt:lpstr>
      <vt:lpstr>Debt Ratio</vt:lpstr>
      <vt:lpstr>Debt/Equity Ratio</vt:lpstr>
      <vt:lpstr>Times Interest Earned Ratio 1</vt:lpstr>
      <vt:lpstr>Times Interest Earned Ratio 2</vt:lpstr>
      <vt:lpstr>Common Size Financial Statements 1</vt:lpstr>
      <vt:lpstr>Common Size Income Statements</vt:lpstr>
      <vt:lpstr>Common Size Financial Statements 2</vt:lpstr>
      <vt:lpstr>Horizontal Common Size Analysis</vt:lpstr>
      <vt:lpstr>Other Operating Statistics</vt:lpstr>
      <vt:lpstr>End of Chapter 11</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1</dc:title>
  <dc:creator/>
  <cp:lastModifiedBy/>
  <cp:revision>162</cp:revision>
  <cp:lastPrinted>1601-01-01T00:00:00Z</cp:lastPrinted>
  <dcterms:created xsi:type="dcterms:W3CDTF">2001-12-18T21:21:13Z</dcterms:created>
  <dcterms:modified xsi:type="dcterms:W3CDTF">2019-02-15T10:40:56Z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0x010100E3B1605E6CAFF34DA7688D4A3DE741FC</vt:lpwstr>
  </property>
</Properties>
</file>