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46"/>
  </p:notesMasterIdLst>
  <p:handoutMasterIdLst>
    <p:handoutMasterId r:id="rId47"/>
  </p:handoutMasterIdLst>
  <p:sldIdLst>
    <p:sldId id="353" r:id="rId6"/>
    <p:sldId id="376" r:id="rId7"/>
    <p:sldId id="362" r:id="rId8"/>
    <p:sldId id="363" r:id="rId9"/>
    <p:sldId id="339" r:id="rId10"/>
    <p:sldId id="400" r:id="rId11"/>
    <p:sldId id="402" r:id="rId12"/>
    <p:sldId id="401" r:id="rId13"/>
    <p:sldId id="403" r:id="rId14"/>
    <p:sldId id="399" r:id="rId15"/>
    <p:sldId id="404" r:id="rId16"/>
    <p:sldId id="358" r:id="rId17"/>
    <p:sldId id="365" r:id="rId18"/>
    <p:sldId id="366" r:id="rId19"/>
    <p:sldId id="405" r:id="rId20"/>
    <p:sldId id="406" r:id="rId21"/>
    <p:sldId id="407" r:id="rId22"/>
    <p:sldId id="385" r:id="rId23"/>
    <p:sldId id="408" r:id="rId24"/>
    <p:sldId id="384" r:id="rId25"/>
    <p:sldId id="409" r:id="rId26"/>
    <p:sldId id="411" r:id="rId27"/>
    <p:sldId id="412" r:id="rId28"/>
    <p:sldId id="413" r:id="rId29"/>
    <p:sldId id="414" r:id="rId30"/>
    <p:sldId id="415" r:id="rId31"/>
    <p:sldId id="416" r:id="rId32"/>
    <p:sldId id="417" r:id="rId33"/>
    <p:sldId id="418" r:id="rId34"/>
    <p:sldId id="419" r:id="rId35"/>
    <p:sldId id="420" r:id="rId36"/>
    <p:sldId id="421" r:id="rId37"/>
    <p:sldId id="422" r:id="rId38"/>
    <p:sldId id="423" r:id="rId39"/>
    <p:sldId id="424" r:id="rId40"/>
    <p:sldId id="395" r:id="rId41"/>
    <p:sldId id="425" r:id="rId42"/>
    <p:sldId id="300" r:id="rId43"/>
    <p:sldId id="426" r:id="rId44"/>
    <p:sldId id="427" r:id="rId45"/>
  </p:sldIdLst>
  <p:sldSz cx="9144000" cy="6858000" type="screen4x3"/>
  <p:notesSz cx="7010400" cy="9296400"/>
  <p:custDataLst>
    <p:tags r:id="rId48"/>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39"/>
            <p14:sldId id="400"/>
            <p14:sldId id="402"/>
            <p14:sldId id="401"/>
            <p14:sldId id="403"/>
            <p14:sldId id="399"/>
            <p14:sldId id="404"/>
            <p14:sldId id="358"/>
            <p14:sldId id="365"/>
            <p14:sldId id="366"/>
            <p14:sldId id="405"/>
            <p14:sldId id="406"/>
            <p14:sldId id="407"/>
            <p14:sldId id="385"/>
            <p14:sldId id="408"/>
            <p14:sldId id="384"/>
            <p14:sldId id="409"/>
            <p14:sldId id="411"/>
            <p14:sldId id="412"/>
            <p14:sldId id="413"/>
            <p14:sldId id="414"/>
            <p14:sldId id="415"/>
            <p14:sldId id="416"/>
            <p14:sldId id="417"/>
            <p14:sldId id="418"/>
            <p14:sldId id="419"/>
            <p14:sldId id="420"/>
            <p14:sldId id="421"/>
            <p14:sldId id="422"/>
            <p14:sldId id="423"/>
            <p14:sldId id="424"/>
            <p14:sldId id="395"/>
            <p14:sldId id="425"/>
            <p14:sldId id="300"/>
          </p14:sldIdLst>
        </p14:section>
        <p14:section name="Appendix: Image Descriptions for Unsighted Students" id="{9E7B04C0-455B-4B37-BEC5-B875091EDBA5}">
          <p14:sldIdLst>
            <p14:sldId id="426"/>
            <p14:sldId id="42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43" autoAdjust="0"/>
  </p:normalViewPr>
  <p:slideViewPr>
    <p:cSldViewPr>
      <p:cViewPr varScale="1">
        <p:scale>
          <a:sx n="92" d="100"/>
          <a:sy n="92" d="100"/>
        </p:scale>
        <p:origin x="90" y="114"/>
      </p:cViewPr>
      <p:guideLst>
        <p:guide orient="horz" pos="2160"/>
        <p:guide pos="2880"/>
      </p:guideLst>
    </p:cSldViewPr>
  </p:slideViewPr>
  <p:outlineViewPr>
    <p:cViewPr>
      <p:scale>
        <a:sx n="33" d="100"/>
        <a:sy n="33" d="100"/>
      </p:scale>
      <p:origin x="0" y="-31014"/>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180000"/>
                </a:solidFill>
                <a:ea typeface="ＭＳ Ｐゴシック" pitchFamily="34" charset="-128"/>
              </a:rPr>
              <a:t>Cash Flow Shenanigans</a:t>
            </a:r>
          </a:p>
          <a:p>
            <a:pPr>
              <a:defRPr/>
            </a:pPr>
            <a:endParaRPr lang="en-US" dirty="0">
              <a:solidFill>
                <a:srgbClr val="180000"/>
              </a:solidFill>
              <a:ea typeface="ＭＳ Ｐゴシック" pitchFamily="34" charset="-128"/>
            </a:endParaRPr>
          </a:p>
          <a:p>
            <a:pPr>
              <a:defRPr/>
            </a:pPr>
            <a:r>
              <a:rPr lang="en-US" i="1" dirty="0">
                <a:solidFill>
                  <a:srgbClr val="180000"/>
                </a:solidFill>
                <a:ea typeface="ＭＳ Ｐゴシック" pitchFamily="34" charset="-128"/>
              </a:rPr>
              <a:t>1. Shifting financing cash inflows to the operating section.</a:t>
            </a:r>
          </a:p>
          <a:p>
            <a:pPr lvl="1">
              <a:defRPr/>
            </a:pPr>
            <a:r>
              <a:rPr lang="en-US" dirty="0">
                <a:solidFill>
                  <a:srgbClr val="180000"/>
                </a:solidFill>
                <a:ea typeface="ＭＳ Ｐゴシック" pitchFamily="34" charset="-128"/>
              </a:rPr>
              <a:t>• Recording bogus cash flows from operations from a normal bank borrowing.</a:t>
            </a:r>
          </a:p>
          <a:p>
            <a:pPr lvl="1">
              <a:defRPr/>
            </a:pPr>
            <a:r>
              <a:rPr lang="en-US" dirty="0">
                <a:solidFill>
                  <a:srgbClr val="180000"/>
                </a:solidFill>
                <a:ea typeface="ＭＳ Ｐゴシック" pitchFamily="34" charset="-128"/>
              </a:rPr>
              <a:t>• Boosting cash flows from operations by selling receivables before the collection date.</a:t>
            </a:r>
          </a:p>
          <a:p>
            <a:pPr lvl="1">
              <a:defRPr/>
            </a:pPr>
            <a:r>
              <a:rPr lang="en-US" dirty="0">
                <a:solidFill>
                  <a:srgbClr val="180000"/>
                </a:solidFill>
                <a:ea typeface="ＭＳ Ｐゴシック" pitchFamily="34" charset="-128"/>
              </a:rPr>
              <a:t>• Inflating cash flows from operations by faking the sale of receivables.</a:t>
            </a:r>
          </a:p>
          <a:p>
            <a:pPr>
              <a:defRPr/>
            </a:pPr>
            <a:r>
              <a:rPr lang="en-US" i="1" dirty="0">
                <a:solidFill>
                  <a:srgbClr val="180000"/>
                </a:solidFill>
                <a:ea typeface="ＭＳ Ｐゴシック" pitchFamily="34" charset="-128"/>
              </a:rPr>
              <a:t>2. Shifting normal operating cash outflows to the investing section.</a:t>
            </a:r>
          </a:p>
          <a:p>
            <a:pPr lvl="1">
              <a:defRPr/>
            </a:pPr>
            <a:r>
              <a:rPr lang="en-US" dirty="0">
                <a:solidFill>
                  <a:srgbClr val="180000"/>
                </a:solidFill>
                <a:ea typeface="ＭＳ Ｐゴシック" pitchFamily="34" charset="-128"/>
              </a:rPr>
              <a:t>• Inflating cash flows from operations with boomerang transactions.</a:t>
            </a:r>
          </a:p>
          <a:p>
            <a:pPr lvl="1">
              <a:defRPr/>
            </a:pPr>
            <a:r>
              <a:rPr lang="en-US" dirty="0">
                <a:solidFill>
                  <a:srgbClr val="180000"/>
                </a:solidFill>
                <a:ea typeface="ＭＳ Ｐゴシック" pitchFamily="34" charset="-128"/>
              </a:rPr>
              <a:t>• Improperly capitalizing normal operating costs.</a:t>
            </a:r>
          </a:p>
          <a:p>
            <a:pPr lvl="1">
              <a:defRPr/>
            </a:pPr>
            <a:r>
              <a:rPr lang="en-US" dirty="0">
                <a:solidFill>
                  <a:srgbClr val="180000"/>
                </a:solidFill>
                <a:ea typeface="ＭＳ Ｐゴシック" pitchFamily="34" charset="-128"/>
              </a:rPr>
              <a:t>• Recording the purchase of inventory as an investing outflow.</a:t>
            </a:r>
          </a:p>
          <a:p>
            <a:pPr>
              <a:defRPr/>
            </a:pPr>
            <a:r>
              <a:rPr lang="en-US" i="1" dirty="0">
                <a:solidFill>
                  <a:srgbClr val="180000"/>
                </a:solidFill>
                <a:ea typeface="ＭＳ Ｐゴシック" pitchFamily="34" charset="-128"/>
              </a:rPr>
              <a:t>3. Inflating operating cash flow using acquisitions or disposals.</a:t>
            </a:r>
          </a:p>
          <a:p>
            <a:pPr lvl="1">
              <a:defRPr/>
            </a:pPr>
            <a:r>
              <a:rPr lang="en-US" dirty="0">
                <a:solidFill>
                  <a:srgbClr val="180000"/>
                </a:solidFill>
                <a:ea typeface="ＭＳ Ｐゴシック" pitchFamily="34" charset="-128"/>
              </a:rPr>
              <a:t>• Inheriting operating inflows in a normal business acquisition.</a:t>
            </a:r>
          </a:p>
          <a:p>
            <a:pPr lvl="1">
              <a:defRPr/>
            </a:pPr>
            <a:r>
              <a:rPr lang="en-US" dirty="0">
                <a:solidFill>
                  <a:srgbClr val="180000"/>
                </a:solidFill>
                <a:ea typeface="ＭＳ Ｐゴシック" pitchFamily="34" charset="-128"/>
              </a:rPr>
              <a:t>• Acquiring contracts or customers rather than developing them internally.</a:t>
            </a:r>
          </a:p>
          <a:p>
            <a:pPr lvl="1">
              <a:defRPr/>
            </a:pPr>
            <a:r>
              <a:rPr lang="en-US" dirty="0">
                <a:solidFill>
                  <a:srgbClr val="180000"/>
                </a:solidFill>
                <a:ea typeface="ＭＳ Ｐゴシック" pitchFamily="34" charset="-128"/>
              </a:rPr>
              <a:t>• Boosting cash flows from operations by creatively structuring the sale of a business.</a:t>
            </a:r>
          </a:p>
          <a:p>
            <a:pPr>
              <a:defRPr/>
            </a:pPr>
            <a:r>
              <a:rPr lang="en-US" i="1" dirty="0">
                <a:solidFill>
                  <a:srgbClr val="180000"/>
                </a:solidFill>
                <a:ea typeface="ＭＳ Ｐゴシック" pitchFamily="34" charset="-128"/>
              </a:rPr>
              <a:t>4. Boosting operating cash flow using unsustainable activities.</a:t>
            </a:r>
          </a:p>
          <a:p>
            <a:pPr lvl="1">
              <a:buFont typeface="Arial" pitchFamily="34" charset="0"/>
              <a:buNone/>
              <a:defRPr/>
            </a:pPr>
            <a:r>
              <a:rPr lang="en-US" dirty="0">
                <a:solidFill>
                  <a:srgbClr val="180000"/>
                </a:solidFill>
                <a:ea typeface="ＭＳ Ｐゴシック" pitchFamily="34" charset="-128"/>
              </a:rPr>
              <a:t>• Boosting cash flows from operations by paying vendors more slowly.</a:t>
            </a:r>
          </a:p>
          <a:p>
            <a:pPr lvl="1">
              <a:buFont typeface="Arial" pitchFamily="34" charset="0"/>
              <a:buNone/>
              <a:defRPr/>
            </a:pPr>
            <a:r>
              <a:rPr lang="en-US" dirty="0">
                <a:solidFill>
                  <a:srgbClr val="180000"/>
                </a:solidFill>
                <a:ea typeface="ＭＳ Ｐゴシック" pitchFamily="34" charset="-128"/>
              </a:rPr>
              <a:t>• Boosting cash flows from operations by collecting from customers more quickly.</a:t>
            </a:r>
          </a:p>
          <a:p>
            <a:pPr lvl="1">
              <a:buFont typeface="Arial" pitchFamily="34" charset="0"/>
              <a:buNone/>
              <a:defRPr/>
            </a:pPr>
            <a:r>
              <a:rPr lang="en-US" dirty="0">
                <a:solidFill>
                  <a:srgbClr val="180000"/>
                </a:solidFill>
                <a:ea typeface="ＭＳ Ｐゴシック" pitchFamily="34" charset="-128"/>
              </a:rPr>
              <a:t>• Boosting cash flows from operations by purchasing less inventory.</a:t>
            </a:r>
          </a:p>
          <a:p>
            <a:pPr lvl="1">
              <a:buFont typeface="Arial" pitchFamily="34" charset="0"/>
              <a:buNone/>
              <a:defRPr/>
            </a:pPr>
            <a:r>
              <a:rPr lang="en-US" dirty="0">
                <a:solidFill>
                  <a:srgbClr val="180000"/>
                </a:solidFill>
                <a:ea typeface="ＭＳ Ｐゴシック" pitchFamily="34" charset="-128"/>
              </a:rPr>
              <a:t>• Boosting cash flows from operations with one-time benefits.</a:t>
            </a:r>
          </a:p>
          <a:p>
            <a:pPr>
              <a:defRPr/>
            </a:pPr>
            <a:endParaRPr lang="en-US" dirty="0"/>
          </a:p>
        </p:txBody>
      </p:sp>
    </p:spTree>
    <p:extLst>
      <p:ext uri="{BB962C8B-B14F-4D97-AF65-F5344CB8AC3E}">
        <p14:creationId xmlns:p14="http://schemas.microsoft.com/office/powerpoint/2010/main" val="3353310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solidFill>
                  <a:srgbClr val="180000"/>
                </a:solidFill>
                <a:ea typeface="ＭＳ Ｐゴシック" pitchFamily="34" charset="-128"/>
              </a:rPr>
              <a:t>Key Metrics Shenanigans</a:t>
            </a:r>
          </a:p>
          <a:p>
            <a:pPr>
              <a:defRPr/>
            </a:pPr>
            <a:endParaRPr lang="en-US" dirty="0">
              <a:solidFill>
                <a:srgbClr val="180000"/>
              </a:solidFill>
              <a:ea typeface="ＭＳ Ｐゴシック" pitchFamily="34" charset="-128"/>
            </a:endParaRPr>
          </a:p>
          <a:p>
            <a:pPr>
              <a:defRPr/>
            </a:pPr>
            <a:r>
              <a:rPr lang="en-US" dirty="0">
                <a:solidFill>
                  <a:srgbClr val="180000"/>
                </a:solidFill>
                <a:ea typeface="ＭＳ Ｐゴシック" pitchFamily="34" charset="-128"/>
              </a:rPr>
              <a:t>1. Showcasing misleading metrics that overstate performance.</a:t>
            </a:r>
          </a:p>
          <a:p>
            <a:pPr lvl="1">
              <a:defRPr/>
            </a:pPr>
            <a:r>
              <a:rPr lang="en-US" dirty="0">
                <a:solidFill>
                  <a:srgbClr val="180000"/>
                </a:solidFill>
                <a:ea typeface="ＭＳ Ｐゴシック" pitchFamily="34" charset="-128"/>
              </a:rPr>
              <a:t>• Highlighting a misleading metric as a surrogate for revenue.</a:t>
            </a:r>
          </a:p>
          <a:p>
            <a:pPr lvl="1">
              <a:defRPr/>
            </a:pPr>
            <a:r>
              <a:rPr lang="en-US" dirty="0">
                <a:solidFill>
                  <a:srgbClr val="180000"/>
                </a:solidFill>
                <a:ea typeface="ＭＳ Ｐゴシック" pitchFamily="34" charset="-128"/>
              </a:rPr>
              <a:t>• Highlighting a misleading metric as a surrogate for earnings.</a:t>
            </a:r>
          </a:p>
          <a:p>
            <a:pPr lvl="1">
              <a:defRPr/>
            </a:pPr>
            <a:r>
              <a:rPr lang="en-US" dirty="0">
                <a:solidFill>
                  <a:srgbClr val="180000"/>
                </a:solidFill>
                <a:ea typeface="ＭＳ Ｐゴシック" pitchFamily="34" charset="-128"/>
              </a:rPr>
              <a:t>• Highlighting a misleading metric as a surrogate for cash flow.</a:t>
            </a:r>
          </a:p>
          <a:p>
            <a:pPr>
              <a:defRPr/>
            </a:pPr>
            <a:r>
              <a:rPr lang="en-US" dirty="0">
                <a:solidFill>
                  <a:srgbClr val="180000"/>
                </a:solidFill>
                <a:ea typeface="ＭＳ Ｐゴシック" pitchFamily="34" charset="-128"/>
              </a:rPr>
              <a:t>2. Distorting balance sheet metrics to avoid showing deterioration.</a:t>
            </a:r>
          </a:p>
          <a:p>
            <a:pPr lvl="1">
              <a:defRPr/>
            </a:pPr>
            <a:r>
              <a:rPr lang="en-US" dirty="0">
                <a:solidFill>
                  <a:srgbClr val="180000"/>
                </a:solidFill>
                <a:ea typeface="ＭＳ Ｐゴシック" pitchFamily="34" charset="-128"/>
              </a:rPr>
              <a:t>• Distorting accounts receivable metrics to hide revenue problems.</a:t>
            </a:r>
          </a:p>
          <a:p>
            <a:pPr lvl="1">
              <a:defRPr/>
            </a:pPr>
            <a:r>
              <a:rPr lang="en-US" dirty="0">
                <a:solidFill>
                  <a:srgbClr val="180000"/>
                </a:solidFill>
                <a:ea typeface="ＭＳ Ｐゴシック" pitchFamily="34" charset="-128"/>
              </a:rPr>
              <a:t>• Distorting inventory metrics to hide profitability problems.</a:t>
            </a:r>
          </a:p>
          <a:p>
            <a:pPr lvl="1">
              <a:defRPr/>
            </a:pPr>
            <a:r>
              <a:rPr lang="en-US" dirty="0">
                <a:solidFill>
                  <a:srgbClr val="180000"/>
                </a:solidFill>
                <a:ea typeface="ＭＳ Ｐゴシック" pitchFamily="34" charset="-128"/>
              </a:rPr>
              <a:t>• Distorting financial asset metrics to hide impairment problems.</a:t>
            </a:r>
          </a:p>
          <a:p>
            <a:pPr lvl="1">
              <a:defRPr/>
            </a:pPr>
            <a:r>
              <a:rPr lang="en-US" dirty="0">
                <a:solidFill>
                  <a:srgbClr val="180000"/>
                </a:solidFill>
                <a:ea typeface="ＭＳ Ｐゴシック" pitchFamily="34" charset="-128"/>
              </a:rPr>
              <a:t>• Distorting debt metrics to hide liquidity problems.</a:t>
            </a:r>
          </a:p>
          <a:p>
            <a:pPr>
              <a:defRPr/>
            </a:pPr>
            <a:endParaRPr lang="en-US" dirty="0"/>
          </a:p>
        </p:txBody>
      </p:sp>
    </p:spTree>
    <p:extLst>
      <p:ext uri="{BB962C8B-B14F-4D97-AF65-F5344CB8AC3E}">
        <p14:creationId xmlns:p14="http://schemas.microsoft.com/office/powerpoint/2010/main" val="32123087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t>LO 10-3: Explain why the notes are an integral part of the financial statements.</a:t>
            </a:r>
          </a:p>
          <a:p>
            <a:pPr indent="-228600" eaLnBrk="1" hangingPunct="1">
              <a:defRPr/>
            </a:pPr>
            <a:r>
              <a:rPr lang="en-US" dirty="0"/>
              <a:t> </a:t>
            </a:r>
          </a:p>
          <a:p>
            <a:pPr indent="-228600" eaLnBrk="1" hangingPunct="1">
              <a:defRPr/>
            </a:pPr>
            <a:r>
              <a:rPr lang="en-US" dirty="0"/>
              <a:t>The explanatory notes are an integral part of the financial statements; the notes provide detailed disclosure of information needed by users wishing to gain a full understanding of the financial statements.</a:t>
            </a:r>
          </a:p>
          <a:p>
            <a:pPr indent="-228600" eaLnBrk="1" hangingPunct="1">
              <a:defRPr/>
            </a:pPr>
            <a:r>
              <a:rPr lang="en-US" dirty="0"/>
              <a:t>Because of the complexities related to financial reporting and because of the number of alternative generally accepted accounting principles that can be used, notes to the financial statements are included as an integral part of the financial statements.</a:t>
            </a:r>
          </a:p>
          <a:p>
            <a:pPr marL="228600" indent="-228600" eaLnBrk="1" hangingPunct="1">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LO 10-4: Discuss the kinds of significant accounting policies that are explained in the notes.</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A summary of significant accounting policies is a required disclosure. Typical accounting policies that are disclosed in the notes to the financial statements include depreciation method used, inventory valuation method used, basis of consolidation of subsidiary information, reconciliation of taxes paid to tax expense, cost of employee benefit plans, treatment of goodwill and acquisition-related intangible assets, details related to earnings per share, and stock option and stock purchase plans.</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234471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The impact of various depreciation methods (units-of-production, declining-balance, straight-line, and sum-of-the-years'-digits) on reported income must be disclosed. Disclosure of the depreciation method permits informed readers to make comparisons of companies in the same industry.</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807095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t>FIFO, LIFO, and weighted-average inventory valuation methods have an impact on the income statement and the balance sheet. The selection of an inventory valuation method influences the reported income and the inventory amount shown on the balance sheet.</a:t>
            </a:r>
          </a:p>
          <a:p>
            <a:pPr marL="228600" indent="-228600" eaLnBrk="1" hangingPunct="1">
              <a:defRPr/>
            </a:pPr>
            <a:endParaRPr lang="en-US" dirty="0"/>
          </a:p>
        </p:txBody>
      </p:sp>
    </p:spTree>
    <p:extLst>
      <p:ext uri="{BB962C8B-B14F-4D97-AF65-F5344CB8AC3E}">
        <p14:creationId xmlns:p14="http://schemas.microsoft.com/office/powerpoint/2010/main" val="496562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spcBef>
                <a:spcPct val="0"/>
              </a:spcBef>
              <a:defRPr/>
            </a:pPr>
            <a:r>
              <a:rPr kumimoji="0" lang="en-US" dirty="0">
                <a:effectLst>
                  <a:outerShdw blurRad="38100" dist="38100" dir="2700000" algn="tl">
                    <a:srgbClr val="C0C0C0"/>
                  </a:outerShdw>
                </a:effectLst>
              </a:rPr>
              <a:t>The basis of consolidation disclosure requires that consolidated financial statements include data from all substantial subsidiary companies.</a:t>
            </a:r>
          </a:p>
          <a:p>
            <a:pPr marL="228600" indent="-228600" eaLnBrk="1" hangingPunct="1">
              <a:defRPr/>
            </a:pPr>
            <a:endParaRPr lang="en-US" dirty="0"/>
          </a:p>
        </p:txBody>
      </p:sp>
    </p:spTree>
    <p:extLst>
      <p:ext uri="{BB962C8B-B14F-4D97-AF65-F5344CB8AC3E}">
        <p14:creationId xmlns:p14="http://schemas.microsoft.com/office/powerpoint/2010/main" val="2989976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A reconciliation of the statutory income tax rate with the effective tax rate is another required disclosure. GAAP is the set of rules for preparing financial statements; GAAP results in financial statement income tax expense. The Internal Revenue Code is the set of rules for preparing tax returns; the IRS Code results in income taxes payable. Income tax expense usually does not equal income tax payable; hence, such a reconciliation is needed by users.</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459941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The cost of employee benefit plans included as an expense in the income statement is disclosed. Projected benefit obligation (the present value of additional benefits related to projected pay increases), accumulated benefit obligation (the present value of </a:t>
            </a:r>
            <a:r>
              <a:rPr lang="en-US" altLang="en-US" dirty="0" err="1">
                <a:ea typeface="ＭＳ Ｐゴシック" panose="020B0600070205080204" pitchFamily="34" charset="-128"/>
              </a:rPr>
              <a:t>nonvested</a:t>
            </a:r>
            <a:r>
              <a:rPr lang="en-US" altLang="en-US" dirty="0">
                <a:ea typeface="ＭＳ Ｐゴシック" panose="020B0600070205080204" pitchFamily="34" charset="-128"/>
              </a:rPr>
              <a:t> benefits at present pay levels), and vested benefit obligation (the present value of benefits at present pay levels) are required explanatory note disclosures. An additional schedule is provided to show the components of net pension expense (income) for each of the past three years if this amount is material. Several elements of pension expense (income) will be reported, including the service cost, interest cost of the projected benefit obligation, and the expected return on plan assets.</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548542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When the balance sheet contains intangible assets, including goodwill arising from business acquisitions, trademarks, copyrights, and patents, the method of recognizing initial cost will be described. Any amortization or impairment in value of the intangibles must be shown.</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66872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ea typeface="ＭＳ Ｐゴシック" panose="020B0600070205080204" pitchFamily="34" charset="-128"/>
            </a:endParaRPr>
          </a:p>
          <a:p>
            <a:pPr eaLnBrk="1" hangingPunct="1">
              <a:lnSpc>
                <a:spcPct val="90000"/>
              </a:lnSpc>
              <a:spcBef>
                <a:spcPct val="50000"/>
              </a:spcBef>
            </a:pPr>
            <a:r>
              <a:rPr lang="en-US" altLang="en-US" dirty="0">
                <a:latin typeface="Calibri" panose="020F0502020204030204" pitchFamily="34" charset="0"/>
                <a:ea typeface="ＭＳ Ｐゴシック" panose="020B0600070205080204" pitchFamily="34" charset="-128"/>
              </a:rPr>
              <a:t>CHAPTER 10: </a:t>
            </a:r>
            <a:r>
              <a:rPr lang="en-US" altLang="en-US" b="1" i="1" dirty="0">
                <a:latin typeface="Calibri" panose="020F0502020204030204" pitchFamily="34" charset="0"/>
                <a:ea typeface="ＭＳ Ｐゴシック" panose="020B0600070205080204" pitchFamily="34" charset="-128"/>
              </a:rPr>
              <a:t>Corporate Governance, Notes to the Financial Statements, and Other Disclosures</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An explanation of the calculation of earnings per share may include the details of the computation of weighted-average number of common shares outstanding and the adjustments made to net income for preferred stock, stock options, and convertible securities.</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216288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Many firms have a </a:t>
            </a:r>
            <a:r>
              <a:rPr lang="en-US" altLang="en-US" b="1" dirty="0">
                <a:ea typeface="ＭＳ Ｐゴシック" panose="020B0600070205080204" pitchFamily="34" charset="-128"/>
              </a:rPr>
              <a:t>stock option plan </a:t>
            </a:r>
            <a:r>
              <a:rPr lang="en-US" altLang="en-US" dirty="0">
                <a:ea typeface="ＭＳ Ｐゴシック" panose="020B0600070205080204" pitchFamily="34" charset="-128"/>
              </a:rPr>
              <a:t>under which directors, officers, and key employees are given an option to buy a certain number of shares of stock at some time in the future but at a price equal to the market value of the stock when the option is granted. Under a stock purchase plan, employees can purchase shares of their company’s common stock at a slight discount from market value. The objective is to permit the employees to become part owners of the firm and thus to have more of an owner’s attitude about their jobs and the company. Stock purchase plans are also accounted for under the fair value method. </a:t>
            </a:r>
          </a:p>
        </p:txBody>
      </p:sp>
    </p:spTree>
    <p:extLst>
      <p:ext uri="{BB962C8B-B14F-4D97-AF65-F5344CB8AC3E}">
        <p14:creationId xmlns:p14="http://schemas.microsoft.com/office/powerpoint/2010/main" val="3189208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An </a:t>
            </a:r>
            <a:r>
              <a:rPr lang="en-US" altLang="en-US" b="1" dirty="0">
                <a:ea typeface="ＭＳ Ｐゴシック" panose="020B0600070205080204" pitchFamily="34" charset="-128"/>
              </a:rPr>
              <a:t>accounting change </a:t>
            </a:r>
            <a:r>
              <a:rPr lang="en-US" altLang="en-US" dirty="0">
                <a:ea typeface="ＭＳ Ｐゴシック" panose="020B0600070205080204" pitchFamily="34" charset="-128"/>
              </a:rPr>
              <a:t>is a change in the application of an accounting principle that has a material effect on the comparability of the current period financial statements with those of prior periods. If the firm has been involved in a </a:t>
            </a:r>
            <a:r>
              <a:rPr lang="en-US" altLang="en-US" b="1" dirty="0">
                <a:ea typeface="ＭＳ Ｐゴシック" panose="020B0600070205080204" pitchFamily="34" charset="-128"/>
              </a:rPr>
              <a:t>business combination </a:t>
            </a:r>
            <a:r>
              <a:rPr lang="en-US" altLang="en-US" dirty="0">
                <a:ea typeface="ＭＳ Ｐゴシック" panose="020B0600070205080204" pitchFamily="34" charset="-128"/>
              </a:rPr>
              <a:t>(a merger, acquisition, or disposition), the transaction(s) involved will be described and the effect on the financial statements will be explained. It is not unusual for a firm to be involved in litigation, the results of which are not known when the financial statements are prepared. If the firm is denying liability in a lawsuit in which it is a defendant, it is appropriate to disclose the fact of the lawsuit to readers of the financial statements. If, subsequent to the balance sheet date, a significant event occurs that has a material impact on the balance sheet or income statement, it is appropriate to provide an explanation of the probable impact of the subsequent event on future financial statements. The FASB encourages, but does not require, companies to provide supplementary information on the effects of changing prices (inflation) in the notes to the financial statements. In practice, very few companies voluntarily do so.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A </a:t>
            </a:r>
            <a:r>
              <a:rPr kumimoji="1" lang="en-US" sz="1200" b="1" i="0" u="none" strike="noStrike" kern="1200" baseline="0" dirty="0">
                <a:solidFill>
                  <a:schemeClr val="tx1"/>
                </a:solidFill>
                <a:latin typeface="Times New Roman" pitchFamily="18" charset="0"/>
                <a:ea typeface="ＭＳ Ｐゴシック" charset="-128"/>
                <a:cs typeface="ＭＳ Ｐゴシック" charset="-128"/>
              </a:rPr>
              <a:t>business segment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is a group of the firm’s business activities that has a common denominator. Segments may reflect the company’s organizational structure, manufacturing processes, product line groups, or industries served. </a:t>
            </a:r>
            <a:r>
              <a:rPr lang="en-US" altLang="en-US" dirty="0">
                <a:ea typeface="ＭＳ Ｐゴシック" panose="020B0600070205080204" pitchFamily="34" charset="-128"/>
              </a:rPr>
              <a:t>The required disclosure of segment, geographic, and major customer information is designed to permit the financial statement user to make judgments about the impact on the firm of factors that might influence specific lines of business, geographic areas, or specific major customers.</a:t>
            </a:r>
          </a:p>
        </p:txBody>
      </p:sp>
    </p:spTree>
    <p:extLst>
      <p:ext uri="{BB962C8B-B14F-4D97-AF65-F5344CB8AC3E}">
        <p14:creationId xmlns:p14="http://schemas.microsoft.com/office/powerpoint/2010/main" val="708650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10-5: Describe the nature and content of various note disclosures.</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Many firms will include in the notes to the financial statements the details of amounts that are reported as a single item in the financial statements. Long-term debt, frequently reported as a single amount on the balance sheet, is usually made up of several obligations. A descriptive listing of the obligations, including a schedule of the principal payments required for each of the next five years, is a mandatory reporting requirement if the amounts involved are material. The extent of such detail to be reported is decided by the financial officers of the firm and is generally based on their judgment of the benefit of such detail to the broad user audience that will receive the financial statements.</a:t>
            </a:r>
          </a:p>
        </p:txBody>
      </p:sp>
    </p:spTree>
    <p:extLst>
      <p:ext uri="{BB962C8B-B14F-4D97-AF65-F5344CB8AC3E}">
        <p14:creationId xmlns:p14="http://schemas.microsoft.com/office/powerpoint/2010/main" val="3166679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An accounting change is a change in the application of an accounting principle that has a material effect on the comparability of the current period financial statements with those of prior periods. The effects of recently adopted accounting changes must be disclosed.</a:t>
            </a:r>
          </a:p>
        </p:txBody>
      </p:sp>
    </p:spTree>
    <p:extLst>
      <p:ext uri="{BB962C8B-B14F-4D97-AF65-F5344CB8AC3E}">
        <p14:creationId xmlns:p14="http://schemas.microsoft.com/office/powerpoint/2010/main" val="2761288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t>Mergers and acquisitions are accounted for using the acquisition method. Under the acquisition method, the net assets acquired are recorded by the acquiring company at their fair value at the date of acquisition. Any amount paid for the acquired net assets (or company) in excess of the fair value of the net assets is recorded as goodwill.</a:t>
            </a:r>
          </a:p>
        </p:txBody>
      </p:sp>
    </p:spTree>
    <p:extLst>
      <p:ext uri="{BB962C8B-B14F-4D97-AF65-F5344CB8AC3E}">
        <p14:creationId xmlns:p14="http://schemas.microsoft.com/office/powerpoint/2010/main" val="29109540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Contingency is an event that has an uncertain but potentially significant effect on the financial statements. An expense or a loss and a related liability should be reported in the period affected. Even if the lawsuit is one that management and legal counsel believe will not result in any liability to the company, the fact of the potential loss and liability should be disclosed. The nature of the legal action, the potential damages, and a statement to the effect that the claims against the company are not likely to be sustained are included in the notes. If the firm is denying liability in a lawsuit in which it is a defendant, it is appropriate to disclose the fact of the lawsuit to readers of the financial statements.</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8613971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If the firm has made commitments to purchase a significant amount of plant and equipment or has committed to pay significant amounts of rent on leased property for several years into the future, these commitments will be disclosed. This is done because the commitment is like a liability but is not recorded on the balance sheet because the actual purchase transaction has not yet occurred.</a:t>
            </a:r>
          </a:p>
        </p:txBody>
      </p:sp>
    </p:spTree>
    <p:extLst>
      <p:ext uri="{BB962C8B-B14F-4D97-AF65-F5344CB8AC3E}">
        <p14:creationId xmlns:p14="http://schemas.microsoft.com/office/powerpoint/2010/main" val="3123044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spcBef>
                <a:spcPct val="50000"/>
              </a:spcBef>
            </a:pPr>
            <a:r>
              <a:rPr kumimoji="0" lang="en-US" altLang="en-US" dirty="0">
                <a:ea typeface="ＭＳ Ｐゴシック" panose="020B0600070205080204" pitchFamily="34" charset="-128"/>
              </a:rPr>
              <a:t>Subsequent events are events that happen after the close of the current year, but prior to the year-end statements being issued, which could have an impact on the current year statements. Some significant events that occur in the subsequent period (next year) may be required to be included in the current year statements; other events may be disclosed in the notes. </a:t>
            </a:r>
            <a:r>
              <a:rPr lang="en-US" altLang="en-US" dirty="0">
                <a:ea typeface="ＭＳ Ｐゴシック" panose="020B0600070205080204" pitchFamily="34" charset="-128"/>
              </a:rPr>
              <a:t>Examples of such significant events include the issuance of a large amount of long-term debt, the restructuring of long-term debt, the issuance of a large amount of capital stock, the sale of a significant part of the company’s assets, and the agreement to enter into a business combination.</a:t>
            </a:r>
            <a:endParaRPr kumimoji="0" lang="en-US" altLang="en-US" dirty="0">
              <a:ea typeface="ＭＳ Ｐゴシック" panose="020B0600070205080204" pitchFamily="34" charset="-128"/>
            </a:endParaRPr>
          </a:p>
        </p:txBody>
      </p:sp>
    </p:spTree>
    <p:extLst>
      <p:ext uri="{BB962C8B-B14F-4D97-AF65-F5344CB8AC3E}">
        <p14:creationId xmlns:p14="http://schemas.microsoft.com/office/powerpoint/2010/main" val="15172630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Reporting the effects of inflation is a controversial and complex area of accounting. The FASB encourages, but does not require, companies to provide supplementary information on the effects of changing prices (inflation) in the notes to the financial statements. In practice, very few companies voluntarily do so. </a:t>
            </a:r>
          </a:p>
          <a:p>
            <a:pPr indent="-228600" eaLnBrk="1" hangingPunct="1"/>
            <a:r>
              <a:rPr lang="en-US" altLang="en-US" dirty="0">
                <a:ea typeface="ＭＳ Ｐゴシック" panose="020B0600070205080204" pitchFamily="34" charset="-128"/>
              </a:rPr>
              <a:t>Most companies discuss inflation briefly in their Management's Discussion and Analysis (MD&amp;A) section of the 10-K but do not provide specific financial data. </a:t>
            </a:r>
          </a:p>
          <a:p>
            <a:pPr indent="-228600" eaLnBrk="1" hangingPunct="1"/>
            <a:r>
              <a:rPr lang="en-US" altLang="en-US" dirty="0">
                <a:ea typeface="ＭＳ Ｐゴシック" panose="020B0600070205080204" pitchFamily="34" charset="-128"/>
              </a:rPr>
              <a:t>If the economy experiences high rates of inflation in the future, the present SEC disclosure requirements are likely to be reexamined and enhanced.</a:t>
            </a:r>
          </a:p>
        </p:txBody>
      </p:sp>
    </p:spTree>
    <p:extLst>
      <p:ext uri="{BB962C8B-B14F-4D97-AF65-F5344CB8AC3E}">
        <p14:creationId xmlns:p14="http://schemas.microsoft.com/office/powerpoint/2010/main" val="2718812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US" altLang="en-US" sz="1200" dirty="0">
                <a:solidFill>
                  <a:srgbClr val="180000"/>
                </a:solidFill>
                <a:latin typeface="Arial" panose="020B0604020202020204" pitchFamily="34" charset="0"/>
                <a:ea typeface="ＭＳ Ｐゴシック" panose="020B0600070205080204" pitchFamily="34" charset="-128"/>
              </a:rPr>
              <a:t>After studying this chapter, you should understand and be able to:</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10-1: Discuss the significance of corporate governance.</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10-2: Identify the types of financial reporting misstatements that have occurred in recent years.</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10-3: Explain why the notes are an integral part of the financial statements.</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10-4: Discuss the kinds of significant accounting policies that are explained in the notes.</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10-5: Describe the nature and content of various note disclosures. </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10-6: Explain the role of the Securities and Exchange Commission and some of its reporting requirements.</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10-7: Explain why a statement of management</a:t>
            </a:r>
            <a:r>
              <a:rPr lang="ja-JP" altLang="en-US" sz="1200" dirty="0">
                <a:solidFill>
                  <a:srgbClr val="180000"/>
                </a:solidFill>
                <a:latin typeface="Arial" panose="020B0604020202020204" pitchFamily="34" charset="0"/>
                <a:ea typeface="+mn-ea"/>
              </a:rPr>
              <a:t>’</a:t>
            </a:r>
            <a:r>
              <a:rPr lang="en-US" altLang="ja-JP" sz="1200" dirty="0">
                <a:solidFill>
                  <a:srgbClr val="180000"/>
                </a:solidFill>
                <a:latin typeface="Arial" panose="020B0604020202020204" pitchFamily="34" charset="0"/>
                <a:ea typeface="+mn-ea"/>
              </a:rPr>
              <a:t>s responsibility is included with the notes.</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10-8: Describe the significance of management</a:t>
            </a:r>
            <a:r>
              <a:rPr lang="ja-JP" altLang="en-US" sz="1200" dirty="0">
                <a:solidFill>
                  <a:srgbClr val="180000"/>
                </a:solidFill>
                <a:latin typeface="Arial" panose="020B0604020202020204" pitchFamily="34" charset="0"/>
                <a:ea typeface="+mn-ea"/>
              </a:rPr>
              <a:t>’</a:t>
            </a:r>
            <a:r>
              <a:rPr lang="en-US" altLang="ja-JP" sz="1200" dirty="0">
                <a:solidFill>
                  <a:srgbClr val="180000"/>
                </a:solidFill>
                <a:latin typeface="Arial" panose="020B0604020202020204" pitchFamily="34" charset="0"/>
                <a:ea typeface="+mn-ea"/>
              </a:rPr>
              <a:t>s discussion and analysis of the firm</a:t>
            </a:r>
            <a:r>
              <a:rPr lang="ja-JP" altLang="en-US" sz="1200" dirty="0">
                <a:solidFill>
                  <a:srgbClr val="180000"/>
                </a:solidFill>
                <a:latin typeface="Arial" panose="020B0604020202020204" pitchFamily="34" charset="0"/>
                <a:ea typeface="+mn-ea"/>
              </a:rPr>
              <a:t>’</a:t>
            </a:r>
            <a:r>
              <a:rPr lang="en-US" altLang="ja-JP" sz="1200" dirty="0">
                <a:solidFill>
                  <a:srgbClr val="180000"/>
                </a:solidFill>
                <a:latin typeface="Arial" panose="020B0604020202020204" pitchFamily="34" charset="0"/>
                <a:ea typeface="+mn-ea"/>
              </a:rPr>
              <a:t>s financial condition and results of operations.</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10-9: Identify what is included in the five-year (or longer) summary of financial data.</a:t>
            </a:r>
          </a:p>
          <a:p>
            <a:pPr>
              <a:spcBef>
                <a:spcPct val="50000"/>
              </a:spcBef>
              <a:buFont typeface="Calibri" panose="020F0502020204030204" pitchFamily="34" charset="0"/>
              <a:buNone/>
            </a:pPr>
            <a:r>
              <a:rPr lang="en-US" altLang="en-US" sz="1200" dirty="0">
                <a:solidFill>
                  <a:srgbClr val="180000"/>
                </a:solidFill>
                <a:latin typeface="Arial" panose="020B0604020202020204" pitchFamily="34" charset="0"/>
                <a:ea typeface="ＭＳ Ｐゴシック" panose="020B0600070205080204" pitchFamily="34" charset="-128"/>
              </a:rPr>
              <a:t>LO 10-10: Discuss the meaning and content of the independent auditors</a:t>
            </a:r>
            <a:r>
              <a:rPr lang="ja-JP" altLang="en-US" sz="1200" dirty="0">
                <a:solidFill>
                  <a:srgbClr val="180000"/>
                </a:solidFill>
                <a:latin typeface="Arial" panose="020B0604020202020204" pitchFamily="34" charset="0"/>
                <a:ea typeface="+mn-ea"/>
              </a:rPr>
              <a:t>’</a:t>
            </a:r>
            <a:r>
              <a:rPr lang="en-US" altLang="ja-JP" sz="1200" dirty="0">
                <a:solidFill>
                  <a:srgbClr val="180000"/>
                </a:solidFill>
                <a:latin typeface="Arial" panose="020B0604020202020204" pitchFamily="34" charset="0"/>
                <a:ea typeface="+mn-ea"/>
              </a:rPr>
              <a:t> report.</a:t>
            </a:r>
            <a:endParaRPr lang="en-US" altLang="en-US" sz="1200" dirty="0">
              <a:solidFill>
                <a:srgbClr val="18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t>Most large corporations operate in several lines of business and operate in many geographical areas. Segment information should include sales to unaffiliated customers, operating profit, capital expenditures, depreciation expense, and identifiable assets.</a:t>
            </a:r>
          </a:p>
          <a:p>
            <a:pPr marL="228600" indent="-228600" eaLnBrk="1" hangingPunct="1">
              <a:defRPr/>
            </a:pPr>
            <a:endParaRPr lang="en-US" dirty="0"/>
          </a:p>
        </p:txBody>
      </p:sp>
    </p:spTree>
    <p:extLst>
      <p:ext uri="{BB962C8B-B14F-4D97-AF65-F5344CB8AC3E}">
        <p14:creationId xmlns:p14="http://schemas.microsoft.com/office/powerpoint/2010/main" val="41011217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solidFill>
                  <a:srgbClr val="180000"/>
                </a:solidFill>
                <a:cs typeface="Times New Roman" pitchFamily="18" charset="0"/>
              </a:rPr>
              <a:t>LO 10-6: Explain the role of the Securities and Exchange Commission and some of its reporting requirements.</a:t>
            </a:r>
          </a:p>
          <a:p>
            <a:pPr indent="-228600" eaLnBrk="1" hangingPunct="1">
              <a:defRPr/>
            </a:pPr>
            <a:endParaRPr lang="en-US" dirty="0">
              <a:solidFill>
                <a:srgbClr val="180000"/>
              </a:solidFill>
              <a:cs typeface="Times New Roman" pitchFamily="18" charset="0"/>
            </a:endParaRPr>
          </a:p>
          <a:p>
            <a:pPr indent="-228600" eaLnBrk="1" hangingPunct="1">
              <a:defRPr/>
            </a:pPr>
            <a:r>
              <a:rPr lang="en-US" dirty="0">
                <a:solidFill>
                  <a:srgbClr val="180000"/>
                </a:solidFill>
                <a:cs typeface="Times New Roman" pitchFamily="18" charset="0"/>
              </a:rPr>
              <a:t>Instead of an annual report, companies that are registered with the SEC file an annual informational report referred to as Form 10-K. The Form 10-K includes information provided in a company’s annual report and related note disclosures and some information usually not found in financial statements, such as data about executive compensation and ownership of voting stock by directors and officers. It must also comply with additional SEC reporting requirements.</a:t>
            </a:r>
          </a:p>
          <a:p>
            <a:pPr indent="-228600" eaLnBrk="1" hangingPunct="1">
              <a:defRPr/>
            </a:pPr>
            <a:r>
              <a:rPr lang="en-US" dirty="0">
                <a:solidFill>
                  <a:srgbClr val="180000"/>
                </a:solidFill>
                <a:cs typeface="Times New Roman" pitchFamily="18" charset="0"/>
              </a:rPr>
              <a:t>Securities issued by corporations (principally stocks and bonds) that are offered for sale to more than a very few investors must be registered with the SEC.</a:t>
            </a:r>
          </a:p>
          <a:p>
            <a:pPr marL="228600" indent="-228600" eaLnBrk="1" hangingPunct="1">
              <a:defRPr/>
            </a:pPr>
            <a:endParaRPr lang="en-US" dirty="0">
              <a:solidFill>
                <a:srgbClr val="180000"/>
              </a:solidFill>
              <a:cs typeface="Times New Roman" pitchFamily="18" charset="0"/>
            </a:endParaRPr>
          </a:p>
        </p:txBody>
      </p:sp>
    </p:spTree>
    <p:extLst>
      <p:ext uri="{BB962C8B-B14F-4D97-AF65-F5344CB8AC3E}">
        <p14:creationId xmlns:p14="http://schemas.microsoft.com/office/powerpoint/2010/main" val="16216951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10-7: Explain why a statement of management</a:t>
            </a:r>
            <a:r>
              <a:rPr lang="ja-JP" altLang="en-US" dirty="0">
                <a:solidFill>
                  <a:srgbClr val="180000"/>
                </a:solidFill>
                <a:ea typeface="+mn-ea"/>
                <a:cs typeface="Times New Roman" panose="02020603050405020304" pitchFamily="18" charset="0"/>
              </a:rPr>
              <a:t>’</a:t>
            </a:r>
            <a:r>
              <a:rPr lang="en-US" altLang="ja-JP" dirty="0">
                <a:solidFill>
                  <a:srgbClr val="180000"/>
                </a:solidFill>
                <a:ea typeface="+mn-ea"/>
                <a:cs typeface="Times New Roman" panose="02020603050405020304" pitchFamily="18" charset="0"/>
              </a:rPr>
              <a:t>s responsibility is included with the notes.</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Many firms include in the notes management’s statement of responsibility, which explains that the responsibility for the financial statements lies with the management of the firm, not the external auditor and certified public accountants who express an opinion about the fairness with which the financial statements present the financial condition and results of operations of the company.</a:t>
            </a:r>
          </a:p>
        </p:txBody>
      </p:sp>
    </p:spTree>
    <p:extLst>
      <p:ext uri="{BB962C8B-B14F-4D97-AF65-F5344CB8AC3E}">
        <p14:creationId xmlns:p14="http://schemas.microsoft.com/office/powerpoint/2010/main" val="21411365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10-8: Describe the significance of management</a:t>
            </a:r>
            <a:r>
              <a:rPr lang="ja-JP" altLang="en-US" dirty="0">
                <a:solidFill>
                  <a:srgbClr val="180000"/>
                </a:solidFill>
                <a:ea typeface="+mn-ea"/>
                <a:cs typeface="Times New Roman" panose="02020603050405020304" pitchFamily="18" charset="0"/>
              </a:rPr>
              <a:t>’</a:t>
            </a:r>
            <a:r>
              <a:rPr lang="en-US" altLang="ja-JP" dirty="0">
                <a:solidFill>
                  <a:srgbClr val="180000"/>
                </a:solidFill>
                <a:ea typeface="+mn-ea"/>
                <a:cs typeface="Times New Roman" panose="02020603050405020304" pitchFamily="18" charset="0"/>
              </a:rPr>
              <a:t>s discussion and analysis of the firm</a:t>
            </a:r>
            <a:r>
              <a:rPr lang="ja-JP" altLang="en-US" dirty="0">
                <a:solidFill>
                  <a:srgbClr val="180000"/>
                </a:solidFill>
                <a:ea typeface="+mn-ea"/>
                <a:cs typeface="Times New Roman" panose="02020603050405020304" pitchFamily="18" charset="0"/>
              </a:rPr>
              <a:t>’</a:t>
            </a:r>
            <a:r>
              <a:rPr lang="en-US" altLang="ja-JP" dirty="0">
                <a:solidFill>
                  <a:srgbClr val="180000"/>
                </a:solidFill>
                <a:ea typeface="+mn-ea"/>
                <a:cs typeface="Times New Roman" panose="02020603050405020304" pitchFamily="18" charset="0"/>
              </a:rPr>
              <a:t>s financial condition and results of operations.</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A corporation is required to include a section called </a:t>
            </a:r>
            <a:r>
              <a:rPr lang="ja-JP" altLang="en-US" dirty="0">
                <a:solidFill>
                  <a:srgbClr val="180000"/>
                </a:solidFill>
                <a:ea typeface="+mn-ea"/>
                <a:cs typeface="Times New Roman" panose="02020603050405020304" pitchFamily="18" charset="0"/>
              </a:rPr>
              <a:t>“</a:t>
            </a:r>
            <a:r>
              <a:rPr lang="en-US" altLang="ja-JP" dirty="0">
                <a:solidFill>
                  <a:srgbClr val="180000"/>
                </a:solidFill>
                <a:ea typeface="+mn-ea"/>
                <a:cs typeface="Times New Roman" panose="02020603050405020304" pitchFamily="18" charset="0"/>
              </a:rPr>
              <a:t>Management Discussion and Analysis </a:t>
            </a: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of Financial Condition and Results of Operations</a:t>
            </a:r>
            <a:r>
              <a:rPr lang="ja-JP" altLang="en-US" dirty="0">
                <a:solidFill>
                  <a:srgbClr val="180000"/>
                </a:solidFill>
                <a:ea typeface="+mn-ea"/>
                <a:cs typeface="Times New Roman" panose="02020603050405020304" pitchFamily="18" charset="0"/>
              </a:rPr>
              <a:t>”</a:t>
            </a:r>
            <a:r>
              <a:rPr lang="en-US" altLang="ja-JP" dirty="0">
                <a:solidFill>
                  <a:srgbClr val="180000"/>
                </a:solidFill>
                <a:ea typeface="+mn-ea"/>
                <a:cs typeface="Times New Roman" panose="02020603050405020304" pitchFamily="18" charset="0"/>
              </a:rPr>
              <a:t> in its annual report. Of particular interest to investors and potential investors are disclosures often provided in MD&amp;A concerning non-GAAP financial measures and key performance indicators that are used to assess the company’s financial and operating results.</a:t>
            </a:r>
            <a:endParaRPr lang="en-US" altLang="en-US" dirty="0">
              <a:solidFill>
                <a:srgbClr val="180000"/>
              </a:solidFill>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27094283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solidFill>
                  <a:srgbClr val="180000"/>
                </a:solidFill>
                <a:cs typeface="Times New Roman" pitchFamily="18" charset="0"/>
              </a:rPr>
              <a:t>LO 10-9: Identify what is included in the five-year (or longer) summary of financial data.</a:t>
            </a:r>
          </a:p>
          <a:p>
            <a:pPr indent="-228600" eaLnBrk="1" hangingPunct="1">
              <a:defRPr/>
            </a:pPr>
            <a:endParaRPr lang="en-US" dirty="0">
              <a:solidFill>
                <a:srgbClr val="180000"/>
              </a:solidFill>
              <a:cs typeface="Times New Roman" pitchFamily="18" charset="0"/>
            </a:endParaRPr>
          </a:p>
          <a:p>
            <a:pPr indent="-228600" eaLnBrk="1" hangingPunct="1">
              <a:defRPr/>
            </a:pPr>
            <a:r>
              <a:rPr lang="en-US" dirty="0">
                <a:solidFill>
                  <a:srgbClr val="180000"/>
                </a:solidFill>
                <a:cs typeface="Times New Roman" pitchFamily="18" charset="0"/>
              </a:rPr>
              <a:t>Most corporate annual reports present a summary of financial data for at least the five most recent years. This information includes key income statement data, significant ratios, earnings and dividends per share, the average number of shares outstanding each year, year-end data from the balance sheet, book value per share of common stock, and the year-end market price of common stock.</a:t>
            </a:r>
          </a:p>
          <a:p>
            <a:pPr indent="-228600" eaLnBrk="1" hangingPunct="1">
              <a:defRPr/>
            </a:pPr>
            <a:endParaRPr lang="en-US" dirty="0">
              <a:solidFill>
                <a:srgbClr val="180000"/>
              </a:solidFill>
              <a:cs typeface="Times New Roman" pitchFamily="18" charset="0"/>
            </a:endParaRPr>
          </a:p>
          <a:p>
            <a:pPr indent="-228600" eaLnBrk="1" hangingPunct="1">
              <a:defRPr/>
            </a:pPr>
            <a:r>
              <a:rPr lang="en-US" dirty="0">
                <a:solidFill>
                  <a:srgbClr val="180000"/>
                </a:solidFill>
                <a:cs typeface="Times New Roman" pitchFamily="18" charset="0"/>
              </a:rPr>
              <a:t>The </a:t>
            </a:r>
            <a:r>
              <a:rPr lang="en-US" b="1" dirty="0">
                <a:solidFill>
                  <a:srgbClr val="180000"/>
                </a:solidFill>
                <a:cs typeface="Times New Roman" pitchFamily="18" charset="0"/>
              </a:rPr>
              <a:t>five-year (or longer) summary </a:t>
            </a:r>
            <a:r>
              <a:rPr lang="en-US" dirty="0">
                <a:solidFill>
                  <a:srgbClr val="180000"/>
                </a:solidFill>
                <a:cs typeface="Times New Roman" pitchFamily="18" charset="0"/>
              </a:rPr>
              <a:t>is not included in the scope of the independent auditors’ work, nor does their opinion relate to the summary. It is a supplementary disclosure that may appear before or after the financial statements and notes.</a:t>
            </a:r>
          </a:p>
        </p:txBody>
      </p:sp>
    </p:spTree>
    <p:extLst>
      <p:ext uri="{BB962C8B-B14F-4D97-AF65-F5344CB8AC3E}">
        <p14:creationId xmlns:p14="http://schemas.microsoft.com/office/powerpoint/2010/main" val="11892473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dirty="0">
                <a:ea typeface="ＭＳ Ｐゴシック" panose="020B0600070205080204" pitchFamily="34" charset="-128"/>
              </a:rPr>
              <a:t>LO 10-10: Discuss the meaning and content of the independent auditors</a:t>
            </a:r>
            <a:r>
              <a:rPr lang="ja-JP" altLang="en-US" dirty="0">
                <a:ea typeface="+mn-ea"/>
              </a:rPr>
              <a:t>’</a:t>
            </a:r>
            <a:r>
              <a:rPr lang="en-US" altLang="ja-JP" dirty="0">
                <a:ea typeface="+mn-ea"/>
              </a:rPr>
              <a:t> report.</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The format of the independent auditors</a:t>
            </a:r>
            <a:r>
              <a:rPr lang="ja-JP" altLang="en-US" dirty="0">
                <a:ea typeface="+mn-ea"/>
              </a:rPr>
              <a:t>’</a:t>
            </a:r>
            <a:r>
              <a:rPr lang="en-US" altLang="ja-JP" dirty="0">
                <a:ea typeface="+mn-ea"/>
              </a:rPr>
              <a:t> report contains four paragraphs: introductory, scope, opinion, and internal control effectiveness.</a:t>
            </a: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The introductory paragraph describes the financial statements audited and states that management is responsible for the financial statements and that the auditors</a:t>
            </a:r>
            <a:r>
              <a:rPr lang="ja-JP" altLang="en-US" dirty="0">
                <a:ea typeface="+mn-ea"/>
              </a:rPr>
              <a:t>’</a:t>
            </a:r>
            <a:r>
              <a:rPr lang="en-US" altLang="ja-JP" dirty="0">
                <a:ea typeface="+mn-ea"/>
              </a:rPr>
              <a:t> task is to express an opinion about the financial statements. </a:t>
            </a:r>
            <a:endParaRPr lang="en-US" altLang="en-US" dirty="0">
              <a:ea typeface="ＭＳ Ｐゴシック" panose="020B0600070205080204" pitchFamily="34" charset="-128"/>
            </a:endParaRP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The scope paragraph describes the nature and extent of the audit process. Auditors’ concern is with obtaining reasonable assurance about whether the financial statements are free of material misstatements and that their work involves tests.</a:t>
            </a: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The opinion paragraph includes the auditors</a:t>
            </a:r>
            <a:r>
              <a:rPr lang="ja-JP" altLang="en-US" dirty="0">
                <a:ea typeface="+mn-ea"/>
              </a:rPr>
              <a:t>’</a:t>
            </a:r>
            <a:r>
              <a:rPr lang="en-US" altLang="ja-JP" dirty="0">
                <a:ea typeface="+mn-ea"/>
              </a:rPr>
              <a:t> opinion. Auditors express an opinion on the fairness of the financial presentation. Corporations wish to receive an unqualified report. </a:t>
            </a:r>
          </a:p>
          <a:p>
            <a:pPr marL="171450" indent="-171450" eaLnBrk="1" hangingPunct="1">
              <a:spcBef>
                <a:spcPct val="0"/>
              </a:spcBef>
              <a:buFont typeface="Arial" panose="020B0604020202020204" pitchFamily="34" charset="0"/>
              <a:buChar char="•"/>
            </a:pPr>
            <a:r>
              <a:rPr lang="en-US" altLang="en-US" dirty="0">
                <a:ea typeface="ＭＳ Ｐゴシック" panose="020B0600070205080204" pitchFamily="34" charset="-128"/>
              </a:rPr>
              <a:t>Paragraph on the effectiveness of a company's internal control and the nature of opinion – As required by the Public Company Accounting Oversight Board (PCAOB), an internal control audit is conducted in conjunction with the audit of financial statements, and an internal control audit opinion is presented on a separate page following the financial statements audit opinion.</a:t>
            </a:r>
          </a:p>
        </p:txBody>
      </p:sp>
    </p:spTree>
    <p:extLst>
      <p:ext uri="{BB962C8B-B14F-4D97-AF65-F5344CB8AC3E}">
        <p14:creationId xmlns:p14="http://schemas.microsoft.com/office/powerpoint/2010/main" val="4284800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Occasionally the auditors’ report includes additional language and/or an explanatory paragraph that describes a situation that does not affect fair presentation but that should be disclosed to keep the financial statements from being misleading. It is appropriate for the financial statement reader to review the independent auditors’ report and determine the effect of any departure from the standard report.</a:t>
            </a:r>
          </a:p>
        </p:txBody>
      </p:sp>
    </p:spTree>
    <p:extLst>
      <p:ext uri="{BB962C8B-B14F-4D97-AF65-F5344CB8AC3E}">
        <p14:creationId xmlns:p14="http://schemas.microsoft.com/office/powerpoint/2010/main" val="20665411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For companies that are not registered with the SEC and do not have publicly traded securities, accountants may provide a service by compiling financial statements. A compilation is presenting, in the form of financial statements, information that has been prepared by management. A compilation report does not provide any assurance from the auditors about the fairness of the financial information.</a:t>
            </a:r>
          </a:p>
          <a:p>
            <a:pPr indent="-228600"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9183200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10</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134327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LO 10-1: Discuss the significance of corporate governance.</a:t>
            </a:r>
          </a:p>
          <a:p>
            <a:pPr indent="-228600" eaLnBrk="1" hangingPunct="1"/>
            <a:endParaRPr lang="en-US" altLang="en-US" dirty="0">
              <a:solidFill>
                <a:srgbClr val="180000"/>
              </a:solidFill>
              <a:ea typeface="ＭＳ Ｐゴシック" panose="020B0600070205080204" pitchFamily="34" charset="-128"/>
              <a:cs typeface="Times New Roman" panose="02020603050405020304" pitchFamily="18" charset="0"/>
            </a:endParaRPr>
          </a:p>
          <a:p>
            <a:pPr indent="-228600" eaLnBrk="1" hangingPunct="1"/>
            <a:r>
              <a:rPr lang="en-US" altLang="en-US" dirty="0">
                <a:solidFill>
                  <a:srgbClr val="180000"/>
                </a:solidFill>
                <a:ea typeface="ＭＳ Ｐゴシック" panose="020B0600070205080204" pitchFamily="34" charset="-128"/>
                <a:cs typeface="Times New Roman" panose="02020603050405020304" pitchFamily="18" charset="0"/>
              </a:rPr>
              <a:t>Corporate governance is more than a set of structures, control mechanisms, rules, and regulations that directors, officers, and employees must follow. At the core of the governance concept are issues of business ethics, social responsibility, equitable treatment of stakeholders, full and fair disclosure, and the responsibilities of the board of directors and its various committees.</a:t>
            </a:r>
          </a:p>
        </p:txBody>
      </p:sp>
    </p:spTree>
    <p:extLst>
      <p:ext uri="{BB962C8B-B14F-4D97-AF65-F5344CB8AC3E}">
        <p14:creationId xmlns:p14="http://schemas.microsoft.com/office/powerpoint/2010/main" val="878942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effectLst>
                  <a:outerShdw blurRad="38100" dist="38100" dir="2700000" algn="tl">
                    <a:srgbClr val="C0C0C0"/>
                  </a:outerShdw>
                </a:effectLst>
                <a:ea typeface="ＭＳ Ｐゴシック" pitchFamily="34" charset="-128"/>
              </a:rPr>
              <a:t>The most powerful legislation to date has been the Sarbanes–Oxley Act (SOX) of 2002, which created the Public Company Accounting Oversight Board (PCAOB) as the authoritative watchdog over the accounting and auditing profession. </a:t>
            </a:r>
            <a:r>
              <a:rPr lang="en-US" dirty="0">
                <a:ea typeface="ＭＳ Ｐゴシック" pitchFamily="34" charset="-128"/>
              </a:rPr>
              <a:t>The SOX legislation was aimed primarily to curtail the misbehavior of senior management of corporate entities: Chief executive officers (CEOs) and chief financial officers (CFOs) are required under SOX to attest (in front of a notary) to the correctness of their company</a:t>
            </a:r>
            <a:r>
              <a:rPr lang="ja-JP" altLang="en-US" dirty="0">
                <a:ea typeface="+mn-ea"/>
              </a:rPr>
              <a:t>’</a:t>
            </a:r>
            <a:r>
              <a:rPr lang="en-US" altLang="ja-JP" dirty="0">
                <a:ea typeface="+mn-ea"/>
              </a:rPr>
              <a:t>s financial statements. The companies registered under the SEC must also report in a separate section of its annual 10-K report any </a:t>
            </a:r>
            <a:r>
              <a:rPr lang="ja-JP" altLang="en-US" dirty="0">
                <a:ea typeface="+mn-ea"/>
              </a:rPr>
              <a:t>“</a:t>
            </a:r>
            <a:r>
              <a:rPr lang="en-US" altLang="ja-JP" dirty="0">
                <a:ea typeface="+mn-ea"/>
              </a:rPr>
              <a:t>Changes in and Disagreements with Accountants on Accounting and Financial Disclosure</a:t>
            </a:r>
            <a:r>
              <a:rPr lang="ja-JP" altLang="en-US" dirty="0">
                <a:ea typeface="+mn-ea"/>
              </a:rPr>
              <a:t>”</a:t>
            </a:r>
            <a:r>
              <a:rPr lang="en-US" altLang="ja-JP" dirty="0">
                <a:ea typeface="+mn-ea"/>
              </a:rPr>
              <a:t> as an added measure of transparency and management accountability.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effectLst>
                  <a:outerShdw blurRad="38100" dist="38100" dir="2700000" algn="tl">
                    <a:srgbClr val="C0C0C0"/>
                  </a:outerShdw>
                </a:effectLst>
                <a:ea typeface="ＭＳ Ｐゴシック" pitchFamily="34" charset="-128"/>
              </a:rPr>
              <a:t>In response to the financial crisis of 2007–2008, Congress passed the Wall Street Reform and Consumer Protection Act of 2010 (referred to as the </a:t>
            </a:r>
            <a:r>
              <a:rPr lang="en-US" i="1" dirty="0">
                <a:effectLst>
                  <a:outerShdw blurRad="38100" dist="38100" dir="2700000" algn="tl">
                    <a:srgbClr val="C0C0C0"/>
                  </a:outerShdw>
                </a:effectLst>
                <a:ea typeface="ＭＳ Ｐゴシック" pitchFamily="34" charset="-128"/>
              </a:rPr>
              <a:t>Dodd</a:t>
            </a:r>
            <a:r>
              <a:rPr lang="en-US" altLang="en-US" sz="1200" dirty="0"/>
              <a:t>–</a:t>
            </a:r>
            <a:r>
              <a:rPr lang="en-US" i="1" dirty="0">
                <a:effectLst>
                  <a:outerShdw blurRad="38100" dist="38100" dir="2700000" algn="tl">
                    <a:srgbClr val="C0C0C0"/>
                  </a:outerShdw>
                </a:effectLst>
                <a:ea typeface="ＭＳ Ｐゴシック" pitchFamily="34" charset="-128"/>
              </a:rPr>
              <a:t>Frank Act</a:t>
            </a:r>
            <a:r>
              <a:rPr lang="en-US" dirty="0">
                <a:effectLst>
                  <a:outerShdw blurRad="38100" dist="38100" dir="2700000" algn="tl">
                    <a:srgbClr val="C0C0C0"/>
                  </a:outerShdw>
                </a:effectLst>
                <a:ea typeface="ＭＳ Ｐゴシック" pitchFamily="34" charset="-128"/>
              </a:rPr>
              <a:t>). Although most of the act deals with financial regulation, several Dodd</a:t>
            </a:r>
            <a:r>
              <a:rPr lang="en-US" altLang="en-US" sz="1200" dirty="0"/>
              <a:t>–</a:t>
            </a:r>
            <a:r>
              <a:rPr lang="en-US" dirty="0">
                <a:effectLst>
                  <a:outerShdw blurRad="38100" dist="38100" dir="2700000" algn="tl">
                    <a:srgbClr val="C0C0C0"/>
                  </a:outerShdw>
                </a:effectLst>
                <a:ea typeface="ＭＳ Ｐゴシック" pitchFamily="34" charset="-128"/>
              </a:rPr>
              <a:t>Frank provisions impose new corporate governance rules not just on Wall Street banks but also on Main Street public corporations. The </a:t>
            </a:r>
            <a:r>
              <a:rPr lang="en-US" dirty="0">
                <a:ea typeface="ＭＳ Ｐゴシック" pitchFamily="34" charset="-128"/>
              </a:rPr>
              <a:t>Dodd</a:t>
            </a:r>
            <a:r>
              <a:rPr lang="en-US" altLang="en-US" sz="1200" dirty="0"/>
              <a:t>–</a:t>
            </a:r>
            <a:r>
              <a:rPr lang="en-US" dirty="0">
                <a:ea typeface="ＭＳ Ｐゴシック" pitchFamily="34" charset="-128"/>
              </a:rPr>
              <a:t>Frank Act contains the </a:t>
            </a:r>
            <a:r>
              <a:rPr lang="ja-JP" altLang="en-US" dirty="0">
                <a:ea typeface="+mn-ea"/>
              </a:rPr>
              <a:t>“</a:t>
            </a:r>
            <a:r>
              <a:rPr lang="en-US" altLang="ja-JP" dirty="0">
                <a:ea typeface="+mn-ea"/>
              </a:rPr>
              <a:t>say on pay</a:t>
            </a:r>
            <a:r>
              <a:rPr lang="ja-JP" altLang="en-US" dirty="0">
                <a:ea typeface="+mn-ea"/>
              </a:rPr>
              <a:t>”</a:t>
            </a:r>
            <a:r>
              <a:rPr lang="en-US" altLang="ja-JP" dirty="0">
                <a:ea typeface="+mn-ea"/>
              </a:rPr>
              <a:t> mandate requiring periodic shareholder advisory votes on executive compensation and golden parachute provisions. Another Dodd</a:t>
            </a:r>
            <a:r>
              <a:rPr lang="en-US" altLang="en-US" sz="1200" dirty="0"/>
              <a:t>–</a:t>
            </a:r>
            <a:r>
              <a:rPr lang="en-US" altLang="ja-JP" dirty="0">
                <a:ea typeface="+mn-ea"/>
              </a:rPr>
              <a:t>Frank provision requires companies to disclose the reasons that they have chosen to have either the same person or separate people serve as the CEO and board chair.</a:t>
            </a:r>
          </a:p>
        </p:txBody>
      </p:sp>
    </p:spTree>
    <p:extLst>
      <p:ext uri="{BB962C8B-B14F-4D97-AF65-F5344CB8AC3E}">
        <p14:creationId xmlns:p14="http://schemas.microsoft.com/office/powerpoint/2010/main" val="3075653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solidFill>
                  <a:srgbClr val="180000"/>
                </a:solidFill>
                <a:ea typeface="ＭＳ Ｐゴシック" pitchFamily="34" charset="-128"/>
                <a:cs typeface="Times New Roman" pitchFamily="18" charset="0"/>
              </a:rPr>
              <a:t>LO 10-2: Identify the types of financial reporting misstatements that have occurred in recent years. </a:t>
            </a:r>
          </a:p>
          <a:p>
            <a:pPr indent="-228600">
              <a:defRPr/>
            </a:pPr>
            <a:endParaRPr lang="en-US" dirty="0">
              <a:solidFill>
                <a:srgbClr val="180000"/>
              </a:solidFill>
              <a:ea typeface="ＭＳ Ｐゴシック" pitchFamily="34" charset="-128"/>
              <a:cs typeface="Times New Roman" pitchFamily="18" charset="0"/>
            </a:endParaRPr>
          </a:p>
          <a:p>
            <a:pPr indent="-228600">
              <a:defRPr/>
            </a:pPr>
            <a:r>
              <a:rPr lang="en-US" dirty="0">
                <a:solidFill>
                  <a:srgbClr val="180000"/>
                </a:solidFill>
                <a:ea typeface="ＭＳ Ｐゴシック" pitchFamily="34" charset="-128"/>
                <a:cs typeface="Times New Roman" pitchFamily="18" charset="0"/>
              </a:rPr>
              <a:t>Earnings Manipulation Shenanigans</a:t>
            </a:r>
          </a:p>
          <a:p>
            <a:pPr indent="-228600">
              <a:defRPr/>
            </a:pPr>
            <a:r>
              <a:rPr lang="en-US" i="1" dirty="0">
                <a:solidFill>
                  <a:srgbClr val="180000"/>
                </a:solidFill>
                <a:ea typeface="ＭＳ Ｐゴシック" pitchFamily="34" charset="-128"/>
                <a:cs typeface="Times New Roman" pitchFamily="18" charset="0"/>
              </a:rPr>
              <a:t>1. Recording revenue too soon.</a:t>
            </a:r>
          </a:p>
          <a:p>
            <a:pPr lvl="1" indent="-228600">
              <a:defRPr/>
            </a:pPr>
            <a:r>
              <a:rPr lang="en-US" dirty="0">
                <a:solidFill>
                  <a:srgbClr val="180000"/>
                </a:solidFill>
                <a:ea typeface="ＭＳ Ｐゴシック" pitchFamily="34" charset="-128"/>
                <a:cs typeface="Times New Roman" pitchFamily="18" charset="0"/>
              </a:rPr>
              <a:t>• Recording revenue before completing any obligations under the contract.</a:t>
            </a:r>
          </a:p>
          <a:p>
            <a:pPr lvl="1" indent="-228600">
              <a:defRPr/>
            </a:pPr>
            <a:r>
              <a:rPr lang="en-US" dirty="0">
                <a:solidFill>
                  <a:srgbClr val="180000"/>
                </a:solidFill>
                <a:ea typeface="ＭＳ Ｐゴシック" pitchFamily="34" charset="-128"/>
                <a:cs typeface="Times New Roman" pitchFamily="18" charset="0"/>
              </a:rPr>
              <a:t>• Recording revenue far in excess of work completed on the contract.</a:t>
            </a:r>
          </a:p>
          <a:p>
            <a:pPr lvl="1" indent="-228600">
              <a:defRPr/>
            </a:pPr>
            <a:r>
              <a:rPr lang="en-US" dirty="0">
                <a:solidFill>
                  <a:srgbClr val="180000"/>
                </a:solidFill>
                <a:ea typeface="ＭＳ Ｐゴシック" pitchFamily="34" charset="-128"/>
                <a:cs typeface="Times New Roman" pitchFamily="18" charset="0"/>
              </a:rPr>
              <a:t>• Recording revenue before the buyer</a:t>
            </a:r>
            <a:r>
              <a:rPr lang="ja-JP" altLang="en-US" dirty="0">
                <a:solidFill>
                  <a:srgbClr val="180000"/>
                </a:solidFill>
                <a:ea typeface="+mn-ea"/>
                <a:cs typeface="Times New Roman" pitchFamily="18" charset="0"/>
              </a:rPr>
              <a:t>’</a:t>
            </a:r>
            <a:r>
              <a:rPr lang="en-US" altLang="ja-JP" dirty="0">
                <a:solidFill>
                  <a:srgbClr val="180000"/>
                </a:solidFill>
                <a:ea typeface="+mn-ea"/>
                <a:cs typeface="Times New Roman" pitchFamily="18" charset="0"/>
              </a:rPr>
              <a:t>s final acceptance of the product.</a:t>
            </a:r>
          </a:p>
          <a:p>
            <a:pPr lvl="1" indent="-228600">
              <a:defRPr/>
            </a:pPr>
            <a:r>
              <a:rPr lang="en-US" dirty="0">
                <a:solidFill>
                  <a:srgbClr val="180000"/>
                </a:solidFill>
                <a:ea typeface="ＭＳ Ｐゴシック" pitchFamily="34" charset="-128"/>
                <a:cs typeface="Times New Roman" pitchFamily="18" charset="0"/>
              </a:rPr>
              <a:t>• Recording revenue when the buyer</a:t>
            </a:r>
            <a:r>
              <a:rPr lang="ja-JP" altLang="en-US" dirty="0">
                <a:solidFill>
                  <a:srgbClr val="180000"/>
                </a:solidFill>
                <a:ea typeface="+mn-ea"/>
                <a:cs typeface="Times New Roman" pitchFamily="18" charset="0"/>
              </a:rPr>
              <a:t>’</a:t>
            </a:r>
            <a:r>
              <a:rPr lang="en-US" altLang="ja-JP" dirty="0">
                <a:solidFill>
                  <a:srgbClr val="180000"/>
                </a:solidFill>
                <a:ea typeface="+mn-ea"/>
                <a:cs typeface="Times New Roman" pitchFamily="18" charset="0"/>
              </a:rPr>
              <a:t>s payment remains uncertain or unnecessary.</a:t>
            </a:r>
          </a:p>
          <a:p>
            <a:pPr indent="-228600">
              <a:defRPr/>
            </a:pPr>
            <a:r>
              <a:rPr lang="en-US" i="1" dirty="0">
                <a:solidFill>
                  <a:srgbClr val="180000"/>
                </a:solidFill>
                <a:ea typeface="ＭＳ Ｐゴシック" pitchFamily="34" charset="-128"/>
                <a:cs typeface="Times New Roman" pitchFamily="18" charset="0"/>
              </a:rPr>
              <a:t>2. Recording bogus revenue.</a:t>
            </a:r>
          </a:p>
          <a:p>
            <a:pPr lvl="1" indent="-228600">
              <a:defRPr/>
            </a:pPr>
            <a:r>
              <a:rPr lang="en-US" dirty="0">
                <a:solidFill>
                  <a:srgbClr val="180000"/>
                </a:solidFill>
                <a:ea typeface="ＭＳ Ｐゴシック" pitchFamily="34" charset="-128"/>
                <a:cs typeface="Times New Roman" pitchFamily="18" charset="0"/>
              </a:rPr>
              <a:t>• Recording revenue from transactions that lack economic substance.</a:t>
            </a:r>
          </a:p>
          <a:p>
            <a:pPr lvl="1" indent="-228600">
              <a:defRPr/>
            </a:pPr>
            <a:r>
              <a:rPr lang="en-US" dirty="0">
                <a:solidFill>
                  <a:srgbClr val="180000"/>
                </a:solidFill>
                <a:ea typeface="ＭＳ Ｐゴシック" pitchFamily="34" charset="-128"/>
                <a:cs typeface="Times New Roman" pitchFamily="18" charset="0"/>
              </a:rPr>
              <a:t>• Recording revenue from transactions that lack a reasonable arm</a:t>
            </a:r>
            <a:r>
              <a:rPr lang="ja-JP" altLang="en-US" dirty="0">
                <a:solidFill>
                  <a:srgbClr val="180000"/>
                </a:solidFill>
                <a:ea typeface="+mn-ea"/>
                <a:cs typeface="Times New Roman" pitchFamily="18" charset="0"/>
              </a:rPr>
              <a:t>’</a:t>
            </a:r>
            <a:r>
              <a:rPr lang="en-US" altLang="ja-JP" dirty="0">
                <a:solidFill>
                  <a:srgbClr val="180000"/>
                </a:solidFill>
                <a:ea typeface="+mn-ea"/>
                <a:cs typeface="Times New Roman" pitchFamily="18" charset="0"/>
              </a:rPr>
              <a:t>s-length process.</a:t>
            </a:r>
          </a:p>
          <a:p>
            <a:pPr lvl="1" indent="-228600">
              <a:defRPr/>
            </a:pPr>
            <a:r>
              <a:rPr lang="en-US" dirty="0">
                <a:solidFill>
                  <a:srgbClr val="180000"/>
                </a:solidFill>
                <a:ea typeface="ＭＳ Ｐゴシック" pitchFamily="34" charset="-128"/>
                <a:cs typeface="Times New Roman" pitchFamily="18" charset="0"/>
              </a:rPr>
              <a:t>• Recording revenue on receipts from non-revenue-producing transactions.</a:t>
            </a:r>
          </a:p>
          <a:p>
            <a:pPr lvl="1" indent="-228600">
              <a:defRPr/>
            </a:pPr>
            <a:r>
              <a:rPr lang="en-US" dirty="0">
                <a:solidFill>
                  <a:srgbClr val="180000"/>
                </a:solidFill>
                <a:ea typeface="ＭＳ Ｐゴシック" pitchFamily="34" charset="-128"/>
                <a:cs typeface="Times New Roman" pitchFamily="18" charset="0"/>
              </a:rPr>
              <a:t>• Recording revenue from appropriate transactions, but at inflated amounts.</a:t>
            </a:r>
          </a:p>
          <a:p>
            <a:pPr indent="-228600">
              <a:defRPr/>
            </a:pPr>
            <a:endParaRPr lang="en-US" dirty="0">
              <a:solidFill>
                <a:srgbClr val="180000"/>
              </a:solidFill>
              <a:ea typeface="ＭＳ Ｐゴシック" pitchFamily="34" charset="-128"/>
              <a:cs typeface="Times New Roman" pitchFamily="18" charset="0"/>
            </a:endParaRPr>
          </a:p>
          <a:p>
            <a:pPr>
              <a:defRPr/>
            </a:pPr>
            <a:endParaRPr lang="en-US" dirty="0"/>
          </a:p>
        </p:txBody>
      </p:sp>
    </p:spTree>
    <p:extLst>
      <p:ext uri="{BB962C8B-B14F-4D97-AF65-F5344CB8AC3E}">
        <p14:creationId xmlns:p14="http://schemas.microsoft.com/office/powerpoint/2010/main" val="1070600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a:defRPr/>
            </a:pPr>
            <a:r>
              <a:rPr lang="en-US" i="1" dirty="0">
                <a:solidFill>
                  <a:srgbClr val="180000"/>
                </a:solidFill>
                <a:ea typeface="ＭＳ Ｐゴシック" pitchFamily="34" charset="-128"/>
                <a:cs typeface="Times New Roman" pitchFamily="18" charset="0"/>
              </a:rPr>
              <a:t>3. Boosting income using one-time or unsustainable activities.</a:t>
            </a:r>
          </a:p>
          <a:p>
            <a:pPr lvl="1" indent="-228600">
              <a:defRPr/>
            </a:pPr>
            <a:r>
              <a:rPr lang="en-US" dirty="0">
                <a:solidFill>
                  <a:srgbClr val="180000"/>
                </a:solidFill>
                <a:ea typeface="ＭＳ Ｐゴシック" pitchFamily="34" charset="-128"/>
                <a:cs typeface="Times New Roman" pitchFamily="18" charset="0"/>
              </a:rPr>
              <a:t>• Boosting income using one-time events.</a:t>
            </a:r>
          </a:p>
          <a:p>
            <a:pPr lvl="1" indent="-228600">
              <a:defRPr/>
            </a:pPr>
            <a:r>
              <a:rPr lang="en-US" dirty="0">
                <a:solidFill>
                  <a:srgbClr val="180000"/>
                </a:solidFill>
                <a:ea typeface="ＭＳ Ｐゴシック" pitchFamily="34" charset="-128"/>
                <a:cs typeface="Times New Roman" pitchFamily="18" charset="0"/>
              </a:rPr>
              <a:t>• Boosting income through misleading classifications.</a:t>
            </a:r>
          </a:p>
          <a:p>
            <a:pPr indent="-228600">
              <a:defRPr/>
            </a:pPr>
            <a:r>
              <a:rPr lang="en-US" i="1" dirty="0">
                <a:solidFill>
                  <a:srgbClr val="180000"/>
                </a:solidFill>
                <a:ea typeface="ＭＳ Ｐゴシック" pitchFamily="34" charset="-128"/>
                <a:cs typeface="Times New Roman" pitchFamily="18" charset="0"/>
              </a:rPr>
              <a:t>4. Shifting current expenses to a later period.</a:t>
            </a:r>
          </a:p>
          <a:p>
            <a:pPr lvl="1" indent="-228600">
              <a:defRPr/>
            </a:pPr>
            <a:r>
              <a:rPr lang="en-US" dirty="0">
                <a:solidFill>
                  <a:srgbClr val="180000"/>
                </a:solidFill>
                <a:ea typeface="ＭＳ Ｐゴシック" pitchFamily="34" charset="-128"/>
                <a:cs typeface="Times New Roman" pitchFamily="18" charset="0"/>
              </a:rPr>
              <a:t>• Improperly capitalizing normal operating expenses.</a:t>
            </a:r>
          </a:p>
          <a:p>
            <a:pPr lvl="1" indent="-228600">
              <a:defRPr/>
            </a:pPr>
            <a:r>
              <a:rPr lang="en-US" dirty="0">
                <a:solidFill>
                  <a:srgbClr val="180000"/>
                </a:solidFill>
                <a:ea typeface="ＭＳ Ｐゴシック" pitchFamily="34" charset="-128"/>
                <a:cs typeface="Times New Roman" pitchFamily="18" charset="0"/>
              </a:rPr>
              <a:t>• Amortizing costs too slowly.</a:t>
            </a:r>
          </a:p>
          <a:p>
            <a:pPr lvl="1" indent="-228600">
              <a:defRPr/>
            </a:pPr>
            <a:r>
              <a:rPr lang="en-US" dirty="0">
                <a:solidFill>
                  <a:srgbClr val="180000"/>
                </a:solidFill>
                <a:ea typeface="ＭＳ Ｐゴシック" pitchFamily="34" charset="-128"/>
                <a:cs typeface="Times New Roman" pitchFamily="18" charset="0"/>
              </a:rPr>
              <a:t>• Failing to write down assets with impaired value.</a:t>
            </a:r>
          </a:p>
          <a:p>
            <a:pPr lvl="1" indent="-228600">
              <a:defRPr/>
            </a:pPr>
            <a:r>
              <a:rPr lang="en-US" dirty="0">
                <a:solidFill>
                  <a:srgbClr val="180000"/>
                </a:solidFill>
                <a:ea typeface="ＭＳ Ｐゴシック" pitchFamily="34" charset="-128"/>
                <a:cs typeface="Times New Roman" pitchFamily="18" charset="0"/>
              </a:rPr>
              <a:t>• Failing to record expenses for uncollectible receivables and devalued investments.</a:t>
            </a:r>
            <a:endParaRPr lang="en-US" dirty="0"/>
          </a:p>
        </p:txBody>
      </p:sp>
    </p:spTree>
    <p:extLst>
      <p:ext uri="{BB962C8B-B14F-4D97-AF65-F5344CB8AC3E}">
        <p14:creationId xmlns:p14="http://schemas.microsoft.com/office/powerpoint/2010/main" val="500306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defRPr/>
            </a:pPr>
            <a:r>
              <a:rPr lang="en-US" dirty="0">
                <a:solidFill>
                  <a:srgbClr val="180000"/>
                </a:solidFill>
                <a:ea typeface="ＭＳ Ｐゴシック" pitchFamily="34" charset="-128"/>
                <a:cs typeface="Times New Roman" pitchFamily="18" charset="0"/>
              </a:rPr>
              <a:t>Page 2 of Earnings Manipulation Shenanigans</a:t>
            </a:r>
          </a:p>
          <a:p>
            <a:pPr>
              <a:defRPr/>
            </a:pPr>
            <a:r>
              <a:rPr lang="en-US" dirty="0">
                <a:solidFill>
                  <a:srgbClr val="180000"/>
                </a:solidFill>
                <a:ea typeface="ＭＳ Ｐゴシック" pitchFamily="34" charset="-128"/>
                <a:cs typeface="Times New Roman" pitchFamily="18" charset="0"/>
              </a:rPr>
              <a:t>5. Employing other techniques to hide expenses or losses.</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Failing to record an expense from a current transaction.</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Failing to record an expense for a necessary accrual or reversing a past expense.</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Failing to record or reducing expenses by using aggressive accounting assumptions.</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Reducing expenses by releasing bogus reserves from previous charges.</a:t>
            </a:r>
          </a:p>
          <a:p>
            <a:pPr>
              <a:defRPr/>
            </a:pPr>
            <a:r>
              <a:rPr lang="en-US" dirty="0">
                <a:solidFill>
                  <a:srgbClr val="180000"/>
                </a:solidFill>
                <a:ea typeface="ＭＳ Ｐゴシック" pitchFamily="34" charset="-128"/>
                <a:cs typeface="Times New Roman" pitchFamily="18" charset="0"/>
              </a:rPr>
              <a:t>6. Shifting current income to a later period.</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Creating reserves (often in conjunction with an acquisition) and releasing them into income in a later period.</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Improperly accounting for derivatives in order to smooth income.</a:t>
            </a:r>
          </a:p>
          <a:p>
            <a:pPr marL="573088" lvl="1" indent="-115888">
              <a:buFont typeface="Arial" pitchFamily="34" charset="0"/>
              <a:buChar char="•"/>
              <a:defRPr/>
            </a:pPr>
            <a:r>
              <a:rPr lang="en-US" dirty="0">
                <a:solidFill>
                  <a:srgbClr val="180000"/>
                </a:solidFill>
                <a:ea typeface="ＭＳ Ｐゴシック" pitchFamily="34" charset="-128"/>
                <a:cs typeface="Times New Roman" pitchFamily="18" charset="0"/>
              </a:rPr>
              <a:t>Recording current-period sales in a later period.</a:t>
            </a:r>
          </a:p>
          <a:p>
            <a:pPr>
              <a:defRPr/>
            </a:pPr>
            <a:r>
              <a:rPr lang="en-US" dirty="0">
                <a:solidFill>
                  <a:srgbClr val="180000"/>
                </a:solidFill>
                <a:ea typeface="ＭＳ Ｐゴシック" pitchFamily="34" charset="-128"/>
                <a:cs typeface="Times New Roman" pitchFamily="18" charset="0"/>
              </a:rPr>
              <a:t>7. Shifting future expenses to an earlier period.</a:t>
            </a:r>
          </a:p>
          <a:p>
            <a:pPr marL="627063" lvl="1" indent="-169863">
              <a:buFont typeface="Arial" pitchFamily="34" charset="0"/>
              <a:buChar char="•"/>
              <a:defRPr/>
            </a:pPr>
            <a:r>
              <a:rPr lang="en-US" dirty="0">
                <a:solidFill>
                  <a:srgbClr val="180000"/>
                </a:solidFill>
                <a:ea typeface="ＭＳ Ｐゴシック" pitchFamily="34" charset="-128"/>
                <a:cs typeface="Times New Roman" pitchFamily="18" charset="0"/>
              </a:rPr>
              <a:t>Improperly writing off assets in the current period to avoid expenses in a future period.</a:t>
            </a:r>
          </a:p>
          <a:p>
            <a:pPr marL="627063" lvl="1" indent="-169863">
              <a:buFont typeface="Arial" pitchFamily="34" charset="0"/>
              <a:buChar char="•"/>
              <a:defRPr/>
            </a:pPr>
            <a:r>
              <a:rPr lang="en-US" dirty="0">
                <a:solidFill>
                  <a:srgbClr val="180000"/>
                </a:solidFill>
                <a:ea typeface="ＭＳ Ｐゴシック" pitchFamily="34" charset="-128"/>
                <a:cs typeface="Times New Roman" pitchFamily="18" charset="0"/>
              </a:rPr>
              <a:t>Improperly recording charges to establish reserves used to reduce future expenses.</a:t>
            </a:r>
          </a:p>
        </p:txBody>
      </p:sp>
    </p:spTree>
    <p:extLst>
      <p:ext uri="{BB962C8B-B14F-4D97-AF65-F5344CB8AC3E}">
        <p14:creationId xmlns:p14="http://schemas.microsoft.com/office/powerpoint/2010/main" val="1370993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8"/>
            <a:ext cx="8229600" cy="654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286000"/>
            <a:ext cx="8229600" cy="5445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2895601"/>
            <a:ext cx="8229600" cy="533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3505201"/>
            <a:ext cx="8229600" cy="4921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4038600"/>
            <a:ext cx="8229600" cy="45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7"/>
          </p:nvPr>
        </p:nvSpPr>
        <p:spPr>
          <a:xfrm>
            <a:off x="457200" y="4572000"/>
            <a:ext cx="8229600" cy="45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8"/>
          </p:nvPr>
        </p:nvSpPr>
        <p:spPr>
          <a:xfrm>
            <a:off x="457200" y="5106987"/>
            <a:ext cx="8229600" cy="45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19"/>
          </p:nvPr>
        </p:nvSpPr>
        <p:spPr>
          <a:xfrm>
            <a:off x="457200" y="5562600"/>
            <a:ext cx="8229600" cy="45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0"/>
          </p:nvPr>
        </p:nvSpPr>
        <p:spPr>
          <a:xfrm>
            <a:off x="457200" y="5792787"/>
            <a:ext cx="8229600" cy="45561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07586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237909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slideLayout" Target="../slideLayouts/slideLayout68.xml"/><Relationship Id="rId39" Type="http://schemas.openxmlformats.org/officeDocument/2006/relationships/slideLayout" Target="../slideLayouts/slideLayout81.xml"/><Relationship Id="rId3" Type="http://schemas.openxmlformats.org/officeDocument/2006/relationships/slideLayout" Target="../slideLayouts/slideLayout45.xml"/><Relationship Id="rId21" Type="http://schemas.openxmlformats.org/officeDocument/2006/relationships/slideLayout" Target="../slideLayouts/slideLayout63.xml"/><Relationship Id="rId34" Type="http://schemas.openxmlformats.org/officeDocument/2006/relationships/slideLayout" Target="../slideLayouts/slideLayout76.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slideLayout" Target="../slideLayouts/slideLayout67.xml"/><Relationship Id="rId33" Type="http://schemas.openxmlformats.org/officeDocument/2006/relationships/slideLayout" Target="../slideLayouts/slideLayout75.xml"/><Relationship Id="rId38" Type="http://schemas.openxmlformats.org/officeDocument/2006/relationships/slideLayout" Target="../slideLayouts/slideLayout80.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29" Type="http://schemas.openxmlformats.org/officeDocument/2006/relationships/slideLayout" Target="../slideLayouts/slideLayout71.xml"/><Relationship Id="rId41"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slideLayout" Target="../slideLayouts/slideLayout66.xml"/><Relationship Id="rId32" Type="http://schemas.openxmlformats.org/officeDocument/2006/relationships/slideLayout" Target="../slideLayouts/slideLayout74.xml"/><Relationship Id="rId37" Type="http://schemas.openxmlformats.org/officeDocument/2006/relationships/slideLayout" Target="../slideLayouts/slideLayout79.xml"/><Relationship Id="rId40" Type="http://schemas.openxmlformats.org/officeDocument/2006/relationships/slideLayout" Target="../slideLayouts/slideLayout82.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28" Type="http://schemas.openxmlformats.org/officeDocument/2006/relationships/slideLayout" Target="../slideLayouts/slideLayout70.xml"/><Relationship Id="rId36" Type="http://schemas.openxmlformats.org/officeDocument/2006/relationships/slideLayout" Target="../slideLayouts/slideLayout78.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31" Type="http://schemas.openxmlformats.org/officeDocument/2006/relationships/slideLayout" Target="../slideLayouts/slideLayout73.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 Id="rId27" Type="http://schemas.openxmlformats.org/officeDocument/2006/relationships/slideLayout" Target="../slideLayouts/slideLayout69.xml"/><Relationship Id="rId30" Type="http://schemas.openxmlformats.org/officeDocument/2006/relationships/slideLayout" Target="../slideLayouts/slideLayout72.xml"/><Relationship Id="rId35"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10 -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210" r:id="rId4"/>
    <p:sldLayoutId id="2147485108" r:id="rId5"/>
    <p:sldLayoutId id="2147485109" r:id="rId6"/>
    <p:sldLayoutId id="2147485110" r:id="rId7"/>
    <p:sldLayoutId id="2147485111" r:id="rId8"/>
    <p:sldLayoutId id="2147485112" r:id="rId9"/>
    <p:sldLayoutId id="2147485113" r:id="rId10"/>
    <p:sldLayoutId id="2147485114" r:id="rId11"/>
    <p:sldLayoutId id="2147485115" r:id="rId12"/>
    <p:sldLayoutId id="2147485116" r:id="rId13"/>
    <p:sldLayoutId id="2147485117" r:id="rId14"/>
    <p:sldLayoutId id="2147485118" r:id="rId15"/>
    <p:sldLayoutId id="2147485119" r:id="rId16"/>
    <p:sldLayoutId id="2147485121" r:id="rId17"/>
    <p:sldLayoutId id="2147485123" r:id="rId18"/>
    <p:sldLayoutId id="2147485124" r:id="rId19"/>
    <p:sldLayoutId id="2147485125" r:id="rId20"/>
    <p:sldLayoutId id="2147485128" r:id="rId21"/>
    <p:sldLayoutId id="2147485129" r:id="rId22"/>
    <p:sldLayoutId id="2147485130" r:id="rId23"/>
    <p:sldLayoutId id="2147485131" r:id="rId24"/>
    <p:sldLayoutId id="2147485132" r:id="rId25"/>
    <p:sldLayoutId id="2147485133" r:id="rId26"/>
    <p:sldLayoutId id="2147485134" r:id="rId27"/>
    <p:sldLayoutId id="2147485137" r:id="rId28"/>
    <p:sldLayoutId id="2147485138" r:id="rId29"/>
    <p:sldLayoutId id="2147485140" r:id="rId30"/>
    <p:sldLayoutId id="2147485143" r:id="rId31"/>
    <p:sldLayoutId id="2147485144" r:id="rId32"/>
    <p:sldLayoutId id="2147485145" r:id="rId33"/>
    <p:sldLayoutId id="2147485146" r:id="rId34"/>
    <p:sldLayoutId id="2147485148" r:id="rId35"/>
    <p:sldLayoutId id="2147485150" r:id="rId36"/>
    <p:sldLayoutId id="2147485151" r:id="rId37"/>
    <p:sldLayoutId id="2147485152" r:id="rId38"/>
    <p:sldLayoutId id="2147485105" r:id="rId39"/>
    <p:sldLayoutId id="2147485154" r:id="rId40"/>
    <p:sldLayoutId id="2147485155" r:id="rId41"/>
    <p:sldLayoutId id="2147485211" r:id="rId4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10 -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slide" Target="slide29.xml"/><Relationship Id="rId4" Type="http://schemas.openxmlformats.org/officeDocument/2006/relationships/slide" Target="slide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9.xml"/><Relationship Id="rId1" Type="http://schemas.openxmlformats.org/officeDocument/2006/relationships/slideLayout" Target="../slideLayouts/slideLayout42.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349"/>
            <a:ext cx="8229600" cy="704851"/>
          </a:xfrm>
        </p:spPr>
        <p:txBody>
          <a:bodyPr/>
          <a:lstStyle/>
          <a:p>
            <a:r>
              <a:rPr lang="en-US" dirty="0">
                <a:ea typeface="ＭＳ Ｐゴシック" pitchFamily="34" charset="-128"/>
              </a:rPr>
              <a:t>Recent Financial Misstatements </a:t>
            </a:r>
            <a:r>
              <a:rPr lang="en-US" sz="1000" b="0" dirty="0">
                <a:ea typeface="ＭＳ Ｐゴシック" pitchFamily="34" charset="-128"/>
              </a:rPr>
              <a:t>4</a:t>
            </a:r>
            <a:endParaRPr lang="en-IN" sz="1000" b="0" dirty="0"/>
          </a:p>
        </p:txBody>
      </p:sp>
      <p:sp>
        <p:nvSpPr>
          <p:cNvPr id="9" name="Content Placeholder 8"/>
          <p:cNvSpPr>
            <a:spLocks noGrp="1"/>
          </p:cNvSpPr>
          <p:nvPr>
            <p:ph idx="1"/>
          </p:nvPr>
        </p:nvSpPr>
        <p:spPr>
          <a:xfrm>
            <a:off x="457200" y="839786"/>
            <a:ext cx="8229600" cy="760414"/>
          </a:xfrm>
        </p:spPr>
        <p:txBody>
          <a:bodyPr/>
          <a:lstStyle/>
          <a:p>
            <a:pPr marL="0" indent="0">
              <a:buNone/>
            </a:pPr>
            <a:r>
              <a:rPr lang="en-US" altLang="en-US" sz="2000" b="1" dirty="0"/>
              <a:t>Cash Flow Shenanigans:</a:t>
            </a:r>
          </a:p>
          <a:p>
            <a:pPr marL="403200" indent="-403200">
              <a:buFont typeface="+mj-lt"/>
              <a:buAutoNum type="arabicPeriod"/>
            </a:pPr>
            <a:r>
              <a:rPr lang="en-US" altLang="en-US" sz="1800" b="1" i="1" dirty="0"/>
              <a:t>Shifting financing cash inflows to the operating section.</a:t>
            </a:r>
            <a:endParaRPr lang="en-US" altLang="en-US" sz="2000" b="1" dirty="0"/>
          </a:p>
        </p:txBody>
      </p:sp>
      <p:sp>
        <p:nvSpPr>
          <p:cNvPr id="10" name="Content Placeholder 9"/>
          <p:cNvSpPr>
            <a:spLocks noGrp="1"/>
          </p:cNvSpPr>
          <p:nvPr>
            <p:ph idx="13"/>
          </p:nvPr>
        </p:nvSpPr>
        <p:spPr>
          <a:xfrm>
            <a:off x="764178" y="1521823"/>
            <a:ext cx="8229600" cy="1077320"/>
          </a:xfrm>
        </p:spPr>
        <p:txBody>
          <a:bodyPr/>
          <a:lstStyle/>
          <a:p>
            <a:pPr marL="291600" lvl="1" indent="-291600">
              <a:lnSpc>
                <a:spcPct val="90000"/>
              </a:lnSpc>
              <a:spcBef>
                <a:spcPts val="0"/>
              </a:spcBef>
              <a:buFont typeface="Arial" panose="020B0604020202020204" pitchFamily="34" charset="0"/>
              <a:buChar char="•"/>
            </a:pPr>
            <a:r>
              <a:rPr lang="en-US" altLang="en-US" sz="1800" dirty="0"/>
              <a:t>Recording bogus cash flows from operations from a normal bank borrowing.</a:t>
            </a:r>
          </a:p>
          <a:p>
            <a:pPr marL="291600" lvl="1" indent="-291600">
              <a:lnSpc>
                <a:spcPct val="90000"/>
              </a:lnSpc>
              <a:spcBef>
                <a:spcPts val="0"/>
              </a:spcBef>
              <a:buFont typeface="Arial" panose="020B0604020202020204" pitchFamily="34" charset="0"/>
              <a:buChar char="•"/>
            </a:pPr>
            <a:r>
              <a:rPr lang="en-US" altLang="en-US" sz="1800" dirty="0"/>
              <a:t>Boosting cash flows from operations by selling receivables before the collection date.</a:t>
            </a:r>
          </a:p>
          <a:p>
            <a:pPr marL="291600" lvl="1" indent="-291600">
              <a:lnSpc>
                <a:spcPct val="90000"/>
              </a:lnSpc>
              <a:spcBef>
                <a:spcPts val="0"/>
              </a:spcBef>
              <a:buFont typeface="Arial" panose="020B0604020202020204" pitchFamily="34" charset="0"/>
              <a:buChar char="•"/>
            </a:pPr>
            <a:r>
              <a:rPr lang="en-US" altLang="en-US" sz="1800" dirty="0"/>
              <a:t>Inflating cash flows from operations by faking the sale of receivables.</a:t>
            </a:r>
            <a:endParaRPr lang="en-IN" sz="1800" dirty="0"/>
          </a:p>
        </p:txBody>
      </p:sp>
      <p:sp>
        <p:nvSpPr>
          <p:cNvPr id="11" name="Content Placeholder 10"/>
          <p:cNvSpPr>
            <a:spLocks noGrp="1"/>
          </p:cNvSpPr>
          <p:nvPr>
            <p:ph idx="14"/>
          </p:nvPr>
        </p:nvSpPr>
        <p:spPr>
          <a:xfrm>
            <a:off x="457200" y="2546891"/>
            <a:ext cx="6934200" cy="368301"/>
          </a:xfrm>
        </p:spPr>
        <p:txBody>
          <a:bodyPr/>
          <a:lstStyle/>
          <a:p>
            <a:pPr marL="403200" indent="-403200">
              <a:spcBef>
                <a:spcPts val="0"/>
              </a:spcBef>
              <a:buFont typeface="+mj-lt"/>
              <a:buAutoNum type="arabicPeriod" startAt="2"/>
            </a:pPr>
            <a:r>
              <a:rPr lang="en-US" altLang="en-US" sz="1800" b="1" i="1" dirty="0"/>
              <a:t>Shifting normal operating cash outflows to the investing section.</a:t>
            </a:r>
            <a:endParaRPr lang="en-IN" sz="1800" b="1" i="1" dirty="0"/>
          </a:p>
        </p:txBody>
      </p:sp>
      <p:sp>
        <p:nvSpPr>
          <p:cNvPr id="12" name="Content Placeholder 11"/>
          <p:cNvSpPr>
            <a:spLocks noGrp="1"/>
          </p:cNvSpPr>
          <p:nvPr>
            <p:ph idx="15"/>
          </p:nvPr>
        </p:nvSpPr>
        <p:spPr>
          <a:xfrm>
            <a:off x="764177" y="2915193"/>
            <a:ext cx="7835537" cy="877754"/>
          </a:xfrm>
        </p:spPr>
        <p:txBody>
          <a:bodyPr/>
          <a:lstStyle/>
          <a:p>
            <a:pPr marL="291600" lvl="1" indent="-291600">
              <a:lnSpc>
                <a:spcPct val="90000"/>
              </a:lnSpc>
              <a:spcBef>
                <a:spcPts val="0"/>
              </a:spcBef>
              <a:buFont typeface="Arial" panose="020B0604020202020204" pitchFamily="34" charset="0"/>
              <a:buChar char="•"/>
            </a:pPr>
            <a:r>
              <a:rPr lang="en-US" altLang="en-US" sz="1800" dirty="0"/>
              <a:t>Inflating cash flows from operations with boomerang transactions.</a:t>
            </a:r>
          </a:p>
          <a:p>
            <a:pPr marL="291600" lvl="1" indent="-291600">
              <a:lnSpc>
                <a:spcPct val="90000"/>
              </a:lnSpc>
              <a:spcBef>
                <a:spcPts val="0"/>
              </a:spcBef>
              <a:buFont typeface="Arial" panose="020B0604020202020204" pitchFamily="34" charset="0"/>
              <a:buChar char="•"/>
            </a:pPr>
            <a:r>
              <a:rPr lang="en-US" altLang="en-US" sz="1800" dirty="0"/>
              <a:t>Improperly capitalizing normal operating costs.</a:t>
            </a:r>
          </a:p>
          <a:p>
            <a:pPr marL="291600" lvl="1" indent="-291600">
              <a:lnSpc>
                <a:spcPct val="90000"/>
              </a:lnSpc>
              <a:spcBef>
                <a:spcPts val="0"/>
              </a:spcBef>
              <a:buFont typeface="Arial" panose="020B0604020202020204" pitchFamily="34" charset="0"/>
              <a:buChar char="•"/>
            </a:pPr>
            <a:r>
              <a:rPr lang="en-US" altLang="en-US" sz="1800" dirty="0"/>
              <a:t>Recording the purchase of inventory as an investing outflow.</a:t>
            </a:r>
            <a:endParaRPr lang="en-IN" sz="1800" dirty="0"/>
          </a:p>
        </p:txBody>
      </p:sp>
      <p:sp>
        <p:nvSpPr>
          <p:cNvPr id="13" name="Content Placeholder 12"/>
          <p:cNvSpPr>
            <a:spLocks noGrp="1"/>
          </p:cNvSpPr>
          <p:nvPr>
            <p:ph idx="16"/>
          </p:nvPr>
        </p:nvSpPr>
        <p:spPr>
          <a:xfrm>
            <a:off x="457200" y="3688078"/>
            <a:ext cx="6324600" cy="343670"/>
          </a:xfrm>
        </p:spPr>
        <p:txBody>
          <a:bodyPr/>
          <a:lstStyle/>
          <a:p>
            <a:pPr marL="403200" indent="-403200">
              <a:buFont typeface="+mj-lt"/>
              <a:buAutoNum type="arabicPeriod" startAt="3"/>
            </a:pPr>
            <a:r>
              <a:rPr lang="en-US" altLang="en-US" sz="1800" b="1" i="1" dirty="0"/>
              <a:t>Inflating operating cash flow using acquisitions or disposals.</a:t>
            </a:r>
            <a:endParaRPr lang="en-IN" sz="1800" dirty="0"/>
          </a:p>
        </p:txBody>
      </p:sp>
      <p:sp>
        <p:nvSpPr>
          <p:cNvPr id="14" name="Content Placeholder 13"/>
          <p:cNvSpPr>
            <a:spLocks noGrp="1"/>
          </p:cNvSpPr>
          <p:nvPr>
            <p:ph idx="17"/>
          </p:nvPr>
        </p:nvSpPr>
        <p:spPr>
          <a:xfrm>
            <a:off x="764177" y="4053836"/>
            <a:ext cx="8303623" cy="769803"/>
          </a:xfrm>
        </p:spPr>
        <p:txBody>
          <a:bodyPr/>
          <a:lstStyle/>
          <a:p>
            <a:pPr marL="291600" lvl="1" indent="-291600">
              <a:lnSpc>
                <a:spcPct val="90000"/>
              </a:lnSpc>
              <a:spcBef>
                <a:spcPts val="0"/>
              </a:spcBef>
              <a:buFont typeface="Arial" panose="020B0604020202020204" pitchFamily="34" charset="0"/>
              <a:buChar char="•"/>
            </a:pPr>
            <a:r>
              <a:rPr lang="en-US" altLang="en-US" sz="1800" dirty="0"/>
              <a:t>Inheriting operating inflows in a normal business acquisition.</a:t>
            </a:r>
          </a:p>
          <a:p>
            <a:pPr marL="291600" lvl="1" indent="-291600">
              <a:lnSpc>
                <a:spcPct val="90000"/>
              </a:lnSpc>
              <a:spcBef>
                <a:spcPts val="0"/>
              </a:spcBef>
              <a:buFont typeface="Arial" panose="020B0604020202020204" pitchFamily="34" charset="0"/>
              <a:buChar char="•"/>
            </a:pPr>
            <a:r>
              <a:rPr lang="en-US" altLang="en-US" sz="1800" dirty="0"/>
              <a:t>Acquiring contracts or customers rather than developing them internally.</a:t>
            </a:r>
          </a:p>
          <a:p>
            <a:pPr marL="291600" lvl="1" indent="-291600">
              <a:lnSpc>
                <a:spcPct val="90000"/>
              </a:lnSpc>
              <a:spcBef>
                <a:spcPts val="0"/>
              </a:spcBef>
              <a:buFont typeface="Arial" panose="020B0604020202020204" pitchFamily="34" charset="0"/>
              <a:buChar char="•"/>
            </a:pPr>
            <a:r>
              <a:rPr lang="en-US" altLang="en-US" sz="1800" dirty="0"/>
              <a:t>Boosting cash flows from operations by creatively structuring the sale of a business.</a:t>
            </a:r>
            <a:endParaRPr lang="en-IN" sz="1800" dirty="0"/>
          </a:p>
        </p:txBody>
      </p:sp>
      <p:sp>
        <p:nvSpPr>
          <p:cNvPr id="15" name="Content Placeholder 14"/>
          <p:cNvSpPr>
            <a:spLocks noGrp="1"/>
          </p:cNvSpPr>
          <p:nvPr>
            <p:ph idx="18"/>
          </p:nvPr>
        </p:nvSpPr>
        <p:spPr>
          <a:xfrm>
            <a:off x="457200" y="4845728"/>
            <a:ext cx="6324600" cy="342766"/>
          </a:xfrm>
        </p:spPr>
        <p:txBody>
          <a:bodyPr/>
          <a:lstStyle/>
          <a:p>
            <a:pPr marL="403200" indent="-403200">
              <a:buFont typeface="+mj-lt"/>
              <a:buAutoNum type="arabicPeriod" startAt="4"/>
            </a:pPr>
            <a:r>
              <a:rPr lang="en-US" altLang="en-US" sz="1800" b="1" i="1" dirty="0"/>
              <a:t> Boosting operating cash flow using unsustainable activities.</a:t>
            </a:r>
            <a:endParaRPr lang="en-IN" sz="1800" dirty="0"/>
          </a:p>
        </p:txBody>
      </p:sp>
      <p:sp>
        <p:nvSpPr>
          <p:cNvPr id="16" name="Content Placeholder 15"/>
          <p:cNvSpPr>
            <a:spLocks noGrp="1"/>
          </p:cNvSpPr>
          <p:nvPr>
            <p:ph idx="19"/>
          </p:nvPr>
        </p:nvSpPr>
        <p:spPr>
          <a:xfrm>
            <a:off x="764177" y="5170710"/>
            <a:ext cx="7922623" cy="1003663"/>
          </a:xfrm>
        </p:spPr>
        <p:txBody>
          <a:bodyPr/>
          <a:lstStyle/>
          <a:p>
            <a:pPr marL="291600" lvl="1" indent="-291600">
              <a:lnSpc>
                <a:spcPct val="90000"/>
              </a:lnSpc>
              <a:spcBef>
                <a:spcPts val="0"/>
              </a:spcBef>
              <a:buFont typeface="Arial" panose="020B0604020202020204" pitchFamily="34" charset="0"/>
              <a:buChar char="•"/>
            </a:pPr>
            <a:r>
              <a:rPr lang="en-US" altLang="en-US" sz="1800" dirty="0"/>
              <a:t>Boosting cash flows from operations by paying vendors more slowly.</a:t>
            </a:r>
          </a:p>
          <a:p>
            <a:pPr marL="291600" lvl="1" indent="-291600">
              <a:lnSpc>
                <a:spcPct val="90000"/>
              </a:lnSpc>
              <a:spcBef>
                <a:spcPts val="0"/>
              </a:spcBef>
              <a:buFont typeface="Arial" panose="020B0604020202020204" pitchFamily="34" charset="0"/>
              <a:buChar char="•"/>
            </a:pPr>
            <a:r>
              <a:rPr lang="en-US" altLang="en-US" sz="1800" dirty="0"/>
              <a:t>Boosting cash flows from operations by collecting from customers more quickly.</a:t>
            </a:r>
          </a:p>
          <a:p>
            <a:pPr marL="291600" lvl="1" indent="-291600">
              <a:lnSpc>
                <a:spcPct val="90000"/>
              </a:lnSpc>
              <a:spcBef>
                <a:spcPts val="0"/>
              </a:spcBef>
              <a:buFont typeface="Arial" panose="020B0604020202020204" pitchFamily="34" charset="0"/>
              <a:buChar char="•"/>
            </a:pPr>
            <a:r>
              <a:rPr lang="en-US" altLang="en-US" sz="1800" dirty="0"/>
              <a:t>Boosting cash flows from operations by purchasing less inventory.</a:t>
            </a:r>
          </a:p>
          <a:p>
            <a:pPr marL="291600" lvl="1" indent="-291600">
              <a:lnSpc>
                <a:spcPct val="90000"/>
              </a:lnSpc>
              <a:spcBef>
                <a:spcPts val="0"/>
              </a:spcBef>
              <a:buFont typeface="Arial" panose="020B0604020202020204" pitchFamily="34" charset="0"/>
              <a:buChar char="•"/>
            </a:pPr>
            <a:r>
              <a:rPr lang="en-US" altLang="en-US" sz="1800" dirty="0"/>
              <a:t>Boosting cash flows from operations with one-time benefits.</a:t>
            </a:r>
          </a:p>
        </p:txBody>
      </p:sp>
      <p:sp>
        <p:nvSpPr>
          <p:cNvPr id="18" name="Content Placeholder 7"/>
          <p:cNvSpPr>
            <a:spLocks noGrp="1"/>
          </p:cNvSpPr>
          <p:nvPr>
            <p:ph idx="1"/>
          </p:nvPr>
        </p:nvSpPr>
        <p:spPr>
          <a:xfrm>
            <a:off x="457200" y="6248400"/>
            <a:ext cx="7848600" cy="304800"/>
          </a:xfrm>
        </p:spPr>
        <p:txBody>
          <a:bodyPr/>
          <a:lstStyle/>
          <a:p>
            <a:pPr marL="0" indent="0">
              <a:buNone/>
              <a:defRPr/>
            </a:pPr>
            <a:r>
              <a:rPr lang="en-US" altLang="en-US" sz="1100" b="1" dirty="0"/>
              <a:t>Learning Objective 10-2: Identify the types of financial reporting misstatements that have occurred in recent years. </a:t>
            </a:r>
          </a:p>
        </p:txBody>
      </p:sp>
    </p:spTree>
    <p:extLst>
      <p:ext uri="{BB962C8B-B14F-4D97-AF65-F5344CB8AC3E}">
        <p14:creationId xmlns:p14="http://schemas.microsoft.com/office/powerpoint/2010/main" val="4100195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70263"/>
            <a:ext cx="8229600" cy="685800"/>
          </a:xfrm>
        </p:spPr>
        <p:txBody>
          <a:bodyPr/>
          <a:lstStyle/>
          <a:p>
            <a:r>
              <a:rPr lang="en-US" dirty="0">
                <a:ea typeface="ＭＳ Ｐゴシック" pitchFamily="34" charset="-128"/>
              </a:rPr>
              <a:t>Recent Financial Misstatements </a:t>
            </a:r>
            <a:r>
              <a:rPr lang="en-US" sz="1000" dirty="0">
                <a:ea typeface="ＭＳ Ｐゴシック" pitchFamily="34" charset="-128"/>
              </a:rPr>
              <a:t>5</a:t>
            </a:r>
            <a:endParaRPr lang="en-US" altLang="en-US" sz="1000" b="0" dirty="0"/>
          </a:p>
        </p:txBody>
      </p:sp>
      <p:sp>
        <p:nvSpPr>
          <p:cNvPr id="13" name="Content Placeholder 12"/>
          <p:cNvSpPr>
            <a:spLocks noGrp="1"/>
          </p:cNvSpPr>
          <p:nvPr>
            <p:ph idx="17"/>
          </p:nvPr>
        </p:nvSpPr>
        <p:spPr>
          <a:xfrm>
            <a:off x="457200" y="1371600"/>
            <a:ext cx="8382000" cy="762000"/>
          </a:xfrm>
        </p:spPr>
        <p:txBody>
          <a:bodyPr/>
          <a:lstStyle/>
          <a:p>
            <a:pPr marL="0" indent="0">
              <a:buNone/>
            </a:pPr>
            <a:r>
              <a:rPr lang="en-US" altLang="en-US" sz="2400" b="1" dirty="0"/>
              <a:t>Key Metrics Shenanigans:</a:t>
            </a:r>
          </a:p>
          <a:p>
            <a:pPr marL="403200" indent="-403200">
              <a:buFont typeface="+mj-lt"/>
              <a:buAutoNum type="arabicPeriod"/>
            </a:pPr>
            <a:r>
              <a:rPr lang="en-US" altLang="en-US" sz="2400" b="1" i="1" dirty="0"/>
              <a:t>Showcasing misleading metrics that overstate performance.</a:t>
            </a:r>
            <a:endParaRPr lang="en-US" altLang="en-US" sz="2400" b="1" dirty="0"/>
          </a:p>
        </p:txBody>
      </p:sp>
      <p:sp>
        <p:nvSpPr>
          <p:cNvPr id="14" name="Content Placeholder 13"/>
          <p:cNvSpPr>
            <a:spLocks noGrp="1"/>
          </p:cNvSpPr>
          <p:nvPr>
            <p:ph idx="18"/>
          </p:nvPr>
        </p:nvSpPr>
        <p:spPr>
          <a:xfrm>
            <a:off x="838200" y="2311400"/>
            <a:ext cx="7772400" cy="1219200"/>
          </a:xfrm>
        </p:spPr>
        <p:txBody>
          <a:bodyPr/>
          <a:lstStyle/>
          <a:p>
            <a:pPr marL="291600" lvl="1" indent="-291600">
              <a:buFont typeface="Arial" panose="020B0604020202020204" pitchFamily="34" charset="0"/>
              <a:buChar char="•"/>
            </a:pPr>
            <a:r>
              <a:rPr lang="en-US" altLang="en-US" sz="2200" dirty="0"/>
              <a:t>Highlighting a misleading metric as a surrogate for revenue.</a:t>
            </a:r>
          </a:p>
          <a:p>
            <a:pPr marL="291600" lvl="1" indent="-291600">
              <a:buFont typeface="Arial" panose="020B0604020202020204" pitchFamily="34" charset="0"/>
              <a:buChar char="•"/>
            </a:pPr>
            <a:r>
              <a:rPr lang="en-US" altLang="en-US" sz="2200" dirty="0"/>
              <a:t>Highlighting a misleading metric as a surrogate for earnings.</a:t>
            </a:r>
          </a:p>
          <a:p>
            <a:pPr marL="291600" lvl="1" indent="-291600">
              <a:buFont typeface="Arial" panose="020B0604020202020204" pitchFamily="34" charset="0"/>
              <a:buChar char="•"/>
            </a:pPr>
            <a:r>
              <a:rPr lang="en-US" altLang="en-US" sz="2200" dirty="0"/>
              <a:t>Highlighting a misleading metric as a surrogate for cash flow.</a:t>
            </a:r>
            <a:endParaRPr lang="en-IN" sz="2200" dirty="0"/>
          </a:p>
        </p:txBody>
      </p:sp>
      <p:sp>
        <p:nvSpPr>
          <p:cNvPr id="15" name="Content Placeholder 14"/>
          <p:cNvSpPr>
            <a:spLocks noGrp="1"/>
          </p:cNvSpPr>
          <p:nvPr>
            <p:ph idx="19"/>
          </p:nvPr>
        </p:nvSpPr>
        <p:spPr>
          <a:xfrm>
            <a:off x="457200" y="3581400"/>
            <a:ext cx="7620000" cy="762000"/>
          </a:xfrm>
        </p:spPr>
        <p:txBody>
          <a:bodyPr/>
          <a:lstStyle/>
          <a:p>
            <a:pPr marL="403200" indent="-403200">
              <a:buFont typeface="+mj-lt"/>
              <a:buAutoNum type="arabicPeriod" startAt="2"/>
            </a:pPr>
            <a:r>
              <a:rPr lang="en-US" altLang="en-US" sz="2400" b="1" i="1" dirty="0"/>
              <a:t>Distorting balance sheet metrics to avoid showing deterioration.</a:t>
            </a:r>
            <a:endParaRPr lang="en-IN" sz="2400" b="1" i="1" dirty="0"/>
          </a:p>
        </p:txBody>
      </p:sp>
      <p:sp>
        <p:nvSpPr>
          <p:cNvPr id="16" name="Content Placeholder 15"/>
          <p:cNvSpPr>
            <a:spLocks noGrp="1"/>
          </p:cNvSpPr>
          <p:nvPr>
            <p:ph idx="20"/>
          </p:nvPr>
        </p:nvSpPr>
        <p:spPr>
          <a:xfrm>
            <a:off x="838200" y="4394926"/>
            <a:ext cx="7848600" cy="1676400"/>
          </a:xfrm>
        </p:spPr>
        <p:txBody>
          <a:bodyPr/>
          <a:lstStyle/>
          <a:p>
            <a:pPr marL="291600" lvl="1" indent="-291600">
              <a:buFont typeface="Arial" panose="020B0604020202020204" pitchFamily="34" charset="0"/>
              <a:buChar char="•"/>
            </a:pPr>
            <a:r>
              <a:rPr lang="en-US" altLang="en-US" sz="2200" dirty="0"/>
              <a:t>Distorting accounts receivable metrics to hide revenue problems.</a:t>
            </a:r>
          </a:p>
          <a:p>
            <a:pPr marL="291600" lvl="1" indent="-291600">
              <a:buFont typeface="Arial" panose="020B0604020202020204" pitchFamily="34" charset="0"/>
              <a:buChar char="•"/>
            </a:pPr>
            <a:r>
              <a:rPr lang="en-US" altLang="en-US" sz="2200" dirty="0"/>
              <a:t>Distorting inventory metrics to hide profitability problems.</a:t>
            </a:r>
          </a:p>
          <a:p>
            <a:pPr marL="291600" lvl="1" indent="-291600">
              <a:buFont typeface="Arial" panose="020B0604020202020204" pitchFamily="34" charset="0"/>
              <a:buChar char="•"/>
            </a:pPr>
            <a:r>
              <a:rPr lang="en-US" altLang="en-US" sz="2200" dirty="0"/>
              <a:t>Distorting financial asset metrics to hide impairment problems.</a:t>
            </a:r>
          </a:p>
          <a:p>
            <a:pPr marL="291600" lvl="1" indent="-291600">
              <a:buFont typeface="Arial" panose="020B0604020202020204" pitchFamily="34" charset="0"/>
              <a:buChar char="•"/>
            </a:pPr>
            <a:r>
              <a:rPr lang="en-US" altLang="en-US" sz="2200" dirty="0"/>
              <a:t>Distorting debt metrics to hide liquidity problems.</a:t>
            </a:r>
          </a:p>
        </p:txBody>
      </p:sp>
      <p:sp>
        <p:nvSpPr>
          <p:cNvPr id="17" name="Content Placeholder 7"/>
          <p:cNvSpPr>
            <a:spLocks noGrp="1"/>
          </p:cNvSpPr>
          <p:nvPr>
            <p:ph idx="1"/>
          </p:nvPr>
        </p:nvSpPr>
        <p:spPr>
          <a:xfrm>
            <a:off x="457200" y="6248400"/>
            <a:ext cx="7086600" cy="304800"/>
          </a:xfrm>
        </p:spPr>
        <p:txBody>
          <a:bodyPr/>
          <a:lstStyle/>
          <a:p>
            <a:pPr marL="0" indent="0">
              <a:buNone/>
              <a:defRPr/>
            </a:pPr>
            <a:r>
              <a:rPr lang="en-US" altLang="en-US" sz="1100" b="1" dirty="0"/>
              <a:t>Learning Objective 10-2: Identify the types of financial reporting misstatements that have occurred in recent years. </a:t>
            </a:r>
          </a:p>
        </p:txBody>
      </p:sp>
    </p:spTree>
    <p:extLst>
      <p:ext uri="{BB962C8B-B14F-4D97-AF65-F5344CB8AC3E}">
        <p14:creationId xmlns:p14="http://schemas.microsoft.com/office/powerpoint/2010/main" val="325841693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sz="4000" dirty="0">
                <a:ea typeface="ＭＳ Ｐゴシック" panose="020B0600070205080204" pitchFamily="34" charset="-128"/>
              </a:rPr>
              <a:t>Notes to the Financial Statements </a:t>
            </a:r>
            <a:r>
              <a:rPr lang="en-US" altLang="en-US" sz="1000" b="0" dirty="0">
                <a:ea typeface="ＭＳ Ｐゴシック" panose="020B0600070205080204" pitchFamily="34" charset="-128"/>
              </a:rPr>
              <a:t>1</a:t>
            </a:r>
            <a:endParaRPr lang="en-US" altLang="en-US" sz="1000" b="0" dirty="0"/>
          </a:p>
        </p:txBody>
      </p:sp>
      <p:sp>
        <p:nvSpPr>
          <p:cNvPr id="2" name="Content Placeholder 1"/>
          <p:cNvSpPr>
            <a:spLocks noGrp="1"/>
          </p:cNvSpPr>
          <p:nvPr>
            <p:ph idx="13"/>
          </p:nvPr>
        </p:nvSpPr>
        <p:spPr>
          <a:xfrm>
            <a:off x="559526" y="1828800"/>
            <a:ext cx="8229600" cy="3090863"/>
          </a:xfrm>
        </p:spPr>
        <p:txBody>
          <a:bodyPr/>
          <a:lstStyle/>
          <a:p>
            <a:pPr marL="0" indent="0" algn="ctr" eaLnBrk="1" hangingPunct="1">
              <a:spcBef>
                <a:spcPct val="50000"/>
              </a:spcBef>
              <a:buNone/>
              <a:defRPr/>
            </a:pPr>
            <a:r>
              <a:rPr lang="en-US" dirty="0"/>
              <a:t>Because of the </a:t>
            </a:r>
            <a:r>
              <a:rPr lang="en-US" b="1" i="1" dirty="0"/>
              <a:t>complexities</a:t>
            </a:r>
            <a:r>
              <a:rPr lang="en-US" dirty="0"/>
              <a:t> related to financial reporting and because of the number of </a:t>
            </a:r>
            <a:r>
              <a:rPr lang="en-US" b="1" i="1" dirty="0"/>
              <a:t>alternative</a:t>
            </a:r>
            <a:r>
              <a:rPr lang="en-US" dirty="0"/>
              <a:t> generally accepted accounting principles that can be used, </a:t>
            </a:r>
            <a:r>
              <a:rPr lang="en-US" sz="100" dirty="0">
                <a:solidFill>
                  <a:schemeClr val="bg1"/>
                </a:solidFill>
              </a:rPr>
              <a:t>begin underline </a:t>
            </a:r>
            <a:r>
              <a:rPr lang="en-US" u="sng" dirty="0"/>
              <a:t>notes to the financial statements</a:t>
            </a:r>
            <a:r>
              <a:rPr lang="en-US" sz="100" dirty="0">
                <a:solidFill>
                  <a:schemeClr val="bg1"/>
                </a:solidFill>
              </a:rPr>
              <a:t> end underline</a:t>
            </a:r>
            <a:r>
              <a:rPr lang="en-US" dirty="0"/>
              <a:t> are included as an </a:t>
            </a:r>
            <a:r>
              <a:rPr lang="en-US" b="1" i="1" dirty="0"/>
              <a:t>integral part</a:t>
            </a:r>
            <a:r>
              <a:rPr lang="en-US" b="1" dirty="0"/>
              <a:t> </a:t>
            </a:r>
            <a:r>
              <a:rPr lang="en-US" dirty="0"/>
              <a:t>of the financial statements.</a:t>
            </a:r>
          </a:p>
        </p:txBody>
      </p:sp>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10-3: Explain why the notes are an integral part of the financial statements.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sz="4000" dirty="0">
                <a:ea typeface="ＭＳ Ｐゴシック" panose="020B0600070205080204" pitchFamily="34" charset="-128"/>
              </a:rPr>
              <a:t>Notes to the Financial Statements </a:t>
            </a:r>
            <a:r>
              <a:rPr lang="en-US" altLang="en-US" sz="1000" b="0" dirty="0">
                <a:ea typeface="ＭＳ Ｐゴシック" panose="020B0600070205080204" pitchFamily="34" charset="-128"/>
              </a:rPr>
              <a:t>2</a:t>
            </a:r>
            <a:endParaRPr lang="en-US" altLang="en-US" sz="1000" b="0" dirty="0"/>
          </a:p>
        </p:txBody>
      </p:sp>
      <p:sp>
        <p:nvSpPr>
          <p:cNvPr id="4" name="Content Placeholder 3"/>
          <p:cNvSpPr>
            <a:spLocks noGrp="1"/>
          </p:cNvSpPr>
          <p:nvPr>
            <p:ph idx="1"/>
          </p:nvPr>
        </p:nvSpPr>
        <p:spPr>
          <a:xfrm>
            <a:off x="457200" y="1282337"/>
            <a:ext cx="8305800" cy="609599"/>
          </a:xfrm>
        </p:spPr>
        <p:txBody>
          <a:bodyPr/>
          <a:lstStyle/>
          <a:p>
            <a:pPr marL="0" indent="0" algn="ctr" eaLnBrk="1" hangingPunct="1">
              <a:spcBef>
                <a:spcPct val="50000"/>
              </a:spcBef>
              <a:buNone/>
              <a:defRPr/>
            </a:pPr>
            <a:r>
              <a:rPr lang="en-US" sz="2800" dirty="0"/>
              <a:t>Summary of Significant Accounting Policies</a:t>
            </a:r>
          </a:p>
        </p:txBody>
      </p:sp>
      <p:sp>
        <p:nvSpPr>
          <p:cNvPr id="6" name="Content Placeholder 5"/>
          <p:cNvSpPr>
            <a:spLocks noGrp="1"/>
          </p:cNvSpPr>
          <p:nvPr>
            <p:ph idx="14"/>
          </p:nvPr>
        </p:nvSpPr>
        <p:spPr>
          <a:xfrm>
            <a:off x="914400" y="1828800"/>
            <a:ext cx="7696200" cy="947737"/>
          </a:xfrm>
        </p:spPr>
        <p:txBody>
          <a:bodyPr/>
          <a:lstStyle/>
          <a:p>
            <a:pPr marL="0" indent="0" eaLnBrk="1" hangingPunct="1">
              <a:spcBef>
                <a:spcPct val="50000"/>
              </a:spcBef>
              <a:buNone/>
            </a:pPr>
            <a:r>
              <a:rPr lang="en-US" altLang="en-US" sz="2600" dirty="0"/>
              <a:t>Typical accounting policies that are disclosed in the notes to the financial statements include the following:</a:t>
            </a:r>
          </a:p>
        </p:txBody>
      </p:sp>
      <p:sp>
        <p:nvSpPr>
          <p:cNvPr id="7" name="Content Placeholder 6"/>
          <p:cNvSpPr>
            <a:spLocks noGrp="1"/>
          </p:cNvSpPr>
          <p:nvPr>
            <p:ph idx="15"/>
          </p:nvPr>
        </p:nvSpPr>
        <p:spPr>
          <a:xfrm>
            <a:off x="1600200" y="2719252"/>
            <a:ext cx="6172200" cy="3376748"/>
          </a:xfrm>
        </p:spPr>
        <p:txBody>
          <a:bodyPr/>
          <a:lstStyle/>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Depreciation method used.</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Inventory valuation method used.</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Basis of consolidation of subsidiaries.</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Reconciliation of taxes paid to tax expense.</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The cost of employee benefit plans.</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Treatment of goodwill and acquisition-related intangible assets.</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Details related to earnings per share.</a:t>
            </a:r>
          </a:p>
          <a:p>
            <a:pPr marL="403200" indent="-403200" eaLnBrk="1" hangingPunct="1">
              <a:spcBef>
                <a:spcPct val="10000"/>
              </a:spcBef>
              <a:buClr>
                <a:schemeClr val="tx2">
                  <a:lumMod val="50000"/>
                </a:schemeClr>
              </a:buClr>
              <a:buFontTx/>
              <a:buAutoNum type="arabicPeriod"/>
              <a:defRPr/>
            </a:pPr>
            <a:r>
              <a:rPr lang="en-US" sz="2200" b="1" dirty="0">
                <a:solidFill>
                  <a:schemeClr val="tx2">
                    <a:lumMod val="50000"/>
                  </a:schemeClr>
                </a:solidFill>
              </a:rPr>
              <a:t>Stock option and stock purchase plans.</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202441437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Depreciation Method</a:t>
            </a:r>
            <a:endParaRPr lang="en-US" altLang="en-US" sz="4000" b="0" dirty="0"/>
          </a:p>
        </p:txBody>
      </p:sp>
      <p:pic>
        <p:nvPicPr>
          <p:cNvPr id="3" name="Picture 2" descr="Flowchart that has at the center a box labeled Impact of Income. Hovering around it are four boxes, labeled as follows: Sum-of-the-Years’-Digits Method, Straight-Line Method, Declining Balance Method, Units-of-Production Metho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098" y="1521281"/>
            <a:ext cx="8238657" cy="2556824"/>
          </a:xfrm>
          <a:prstGeom prst="rect">
            <a:avLst/>
          </a:prstGeom>
        </p:spPr>
      </p:pic>
      <p:sp>
        <p:nvSpPr>
          <p:cNvPr id="6" name="Content Placeholder 4"/>
          <p:cNvSpPr>
            <a:spLocks noGrp="1"/>
          </p:cNvSpPr>
          <p:nvPr>
            <p:ph idx="13"/>
          </p:nvPr>
        </p:nvSpPr>
        <p:spPr>
          <a:xfrm>
            <a:off x="1371600" y="4419601"/>
            <a:ext cx="6781800" cy="1295399"/>
          </a:xfrm>
        </p:spPr>
        <p:txBody>
          <a:bodyPr/>
          <a:lstStyle/>
          <a:p>
            <a:pPr marL="0" indent="0" algn="ctr">
              <a:buNone/>
              <a:defRPr/>
            </a:pPr>
            <a:r>
              <a:rPr lang="en-US" sz="2600" dirty="0">
                <a:solidFill>
                  <a:schemeClr val="tx2">
                    <a:lumMod val="50000"/>
                  </a:schemeClr>
                </a:solidFill>
              </a:rPr>
              <a:t>Disclosure of the depreciation method permits informed readers to make comparisons of companies in the same industry.</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281020794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sz="4000" dirty="0">
                <a:ea typeface="ＭＳ Ｐゴシック" panose="020B0600070205080204" pitchFamily="34" charset="-128"/>
              </a:rPr>
              <a:t>Inventory Valuation</a:t>
            </a:r>
            <a:endParaRPr lang="en-US" altLang="en-US" sz="4000" b="0" dirty="0"/>
          </a:p>
        </p:txBody>
      </p:sp>
      <p:pic>
        <p:nvPicPr>
          <p:cNvPr id="2" name="Picture 1" descr="Diagram with a box labeled Impact on Income Statement and Balance Sheet and 3 surrounding boxes pointing to it. These are labeled FIFO, LIFO, and&#10;Weighted-Averag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553593"/>
            <a:ext cx="7924800" cy="2619970"/>
          </a:xfrm>
          <a:prstGeom prst="rect">
            <a:avLst/>
          </a:prstGeom>
        </p:spPr>
      </p:pic>
      <p:sp>
        <p:nvSpPr>
          <p:cNvPr id="6" name="Content Placeholder 4"/>
          <p:cNvSpPr>
            <a:spLocks noGrp="1"/>
          </p:cNvSpPr>
          <p:nvPr>
            <p:ph idx="13"/>
          </p:nvPr>
        </p:nvSpPr>
        <p:spPr>
          <a:xfrm>
            <a:off x="1371600" y="4419601"/>
            <a:ext cx="6781800" cy="1219199"/>
          </a:xfrm>
        </p:spPr>
        <p:txBody>
          <a:bodyPr/>
          <a:lstStyle/>
          <a:p>
            <a:pPr marL="0" indent="0" algn="ctr">
              <a:buNone/>
              <a:defRPr/>
            </a:pPr>
            <a:r>
              <a:rPr lang="en-US" sz="2600" b="1" dirty="0">
                <a:solidFill>
                  <a:schemeClr val="tx2">
                    <a:lumMod val="50000"/>
                  </a:schemeClr>
                </a:solidFill>
              </a:rPr>
              <a:t>The selection of an inventory valuation method influences the reported income and the inventory amount shown on the balance sheet.</a:t>
            </a: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156128517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Basis of Consolidation</a:t>
            </a:r>
            <a:endParaRPr lang="en-US" altLang="en-US" sz="4000" b="0" dirty="0"/>
          </a:p>
        </p:txBody>
      </p:sp>
      <p:sp>
        <p:nvSpPr>
          <p:cNvPr id="6" name="Content Placeholder 4"/>
          <p:cNvSpPr>
            <a:spLocks noGrp="1"/>
          </p:cNvSpPr>
          <p:nvPr>
            <p:ph idx="13"/>
          </p:nvPr>
        </p:nvSpPr>
        <p:spPr>
          <a:xfrm>
            <a:off x="762000" y="1371601"/>
            <a:ext cx="7772400" cy="1371599"/>
          </a:xfrm>
        </p:spPr>
        <p:txBody>
          <a:bodyPr/>
          <a:lstStyle/>
          <a:p>
            <a:pPr marL="0" indent="0" algn="ctr">
              <a:buNone/>
              <a:defRPr/>
            </a:pPr>
            <a:r>
              <a:rPr lang="en-US" sz="2800" dirty="0"/>
              <a:t>The basis of consolidation disclosure requires that consolidated financial statements include data from all substantial subsidiary companies.</a:t>
            </a:r>
          </a:p>
        </p:txBody>
      </p:sp>
      <p:pic>
        <p:nvPicPr>
          <p:cNvPr id="3" name="Picture 2" descr="A diagram shows financial sheets for three subsidiary companies all feeding into the financial sheet for the parent compan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9134" y="2920380"/>
            <a:ext cx="6518130" cy="2850522"/>
          </a:xfrm>
          <a:prstGeom prst="rect">
            <a:avLst/>
          </a:prstGeom>
        </p:spPr>
      </p:pic>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239362993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sz="4000" dirty="0">
                <a:ea typeface="ＭＳ Ｐゴシック" panose="020B0600070205080204" pitchFamily="34" charset="-128"/>
              </a:rPr>
              <a:t>Income Taxes</a:t>
            </a:r>
            <a:endParaRPr lang="en-US" altLang="en-US" sz="4000" b="0" dirty="0"/>
          </a:p>
        </p:txBody>
      </p:sp>
      <p:sp>
        <p:nvSpPr>
          <p:cNvPr id="6" name="Content Placeholder 4"/>
          <p:cNvSpPr>
            <a:spLocks noGrp="1"/>
          </p:cNvSpPr>
          <p:nvPr>
            <p:ph idx="13"/>
          </p:nvPr>
        </p:nvSpPr>
        <p:spPr>
          <a:xfrm>
            <a:off x="762000" y="1371601"/>
            <a:ext cx="7772400" cy="990599"/>
          </a:xfrm>
        </p:spPr>
        <p:txBody>
          <a:bodyPr/>
          <a:lstStyle/>
          <a:p>
            <a:pPr marL="0" indent="0" algn="ctr" eaLnBrk="1" hangingPunct="1">
              <a:spcBef>
                <a:spcPct val="50000"/>
              </a:spcBef>
              <a:buNone/>
              <a:defRPr/>
            </a:pPr>
            <a:r>
              <a:rPr lang="en-US" sz="2800" dirty="0"/>
              <a:t>A reconciliation of the statutory income tax rate with the effective tax rate is provided.</a:t>
            </a:r>
          </a:p>
        </p:txBody>
      </p:sp>
      <p:pic>
        <p:nvPicPr>
          <p:cNvPr id="2" name="Picture 1" descr="Diagram of labeled boxes that flows as follows. GAAP is the set of rules for preparing financial statements. This results in financial statement income tax expense.&#10;The internal Revenue Code is the set of rules for preparing tax returns. This results in IRS income taxes payable.&#10;These two results usually do not equal each oth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729" y="2577729"/>
            <a:ext cx="7644543" cy="3518271"/>
          </a:xfrm>
          <a:prstGeom prst="rect">
            <a:avLst/>
          </a:prstGeom>
        </p:spPr>
      </p:pic>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192719589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Employee Benefits</a:t>
            </a:r>
            <a:endParaRPr lang="en-US" altLang="en-US" sz="4000" dirty="0"/>
          </a:p>
        </p:txBody>
      </p:sp>
      <p:sp>
        <p:nvSpPr>
          <p:cNvPr id="4" name="Content Placeholder 3"/>
          <p:cNvSpPr>
            <a:spLocks noGrp="1"/>
          </p:cNvSpPr>
          <p:nvPr>
            <p:ph idx="1"/>
          </p:nvPr>
        </p:nvSpPr>
        <p:spPr>
          <a:xfrm>
            <a:off x="762000" y="1479550"/>
            <a:ext cx="7772400" cy="661852"/>
          </a:xfrm>
        </p:spPr>
        <p:txBody>
          <a:bodyPr/>
          <a:lstStyle/>
          <a:p>
            <a:pPr marL="0" indent="0" eaLnBrk="1" hangingPunct="1">
              <a:spcBef>
                <a:spcPct val="50000"/>
              </a:spcBef>
              <a:buNone/>
              <a:defRPr/>
            </a:pPr>
            <a:r>
              <a:rPr lang="en-US" sz="2000" b="1" dirty="0">
                <a:solidFill>
                  <a:schemeClr val="tx2">
                    <a:lumMod val="50000"/>
                  </a:schemeClr>
                </a:solidFill>
              </a:rPr>
              <a:t>The cost of employee benefit plans included as an expense in the income statement is disclosed.</a:t>
            </a:r>
          </a:p>
        </p:txBody>
      </p:sp>
      <p:pic>
        <p:nvPicPr>
          <p:cNvPr id="2" name="Picture 1" descr="Diagram of explanatory note disclosures of employee benefit cost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2291390"/>
            <a:ext cx="5580306" cy="2677752"/>
          </a:xfrm>
          <a:prstGeom prst="rect">
            <a:avLst/>
          </a:prstGeom>
        </p:spPr>
      </p:pic>
      <p:sp>
        <p:nvSpPr>
          <p:cNvPr id="6" name="Content Placeholder 5"/>
          <p:cNvSpPr>
            <a:spLocks noGrp="1"/>
          </p:cNvSpPr>
          <p:nvPr>
            <p:ph idx="14"/>
          </p:nvPr>
        </p:nvSpPr>
        <p:spPr>
          <a:xfrm>
            <a:off x="609600" y="5129348"/>
            <a:ext cx="8153400" cy="738052"/>
          </a:xfrm>
        </p:spPr>
        <p:txBody>
          <a:bodyPr/>
          <a:lstStyle/>
          <a:p>
            <a:pPr marL="0" indent="0" eaLnBrk="1" hangingPunct="1">
              <a:spcBef>
                <a:spcPct val="50000"/>
              </a:spcBef>
              <a:buNone/>
              <a:defRPr/>
            </a:pPr>
            <a:r>
              <a:rPr lang="en-US" sz="2000" b="1" dirty="0">
                <a:solidFill>
                  <a:schemeClr val="tx2">
                    <a:lumMod val="50000"/>
                  </a:schemeClr>
                </a:solidFill>
              </a:rPr>
              <a:t>An additional schedule is provided to show the components of net pension expense (income) for each of the past three years if this amount is material.</a:t>
            </a:r>
          </a:p>
        </p:txBody>
      </p:sp>
      <p:sp>
        <p:nvSpPr>
          <p:cNvPr id="7" name="Content Placeholder 9"/>
          <p:cNvSpPr>
            <a:spLocks noGrp="1"/>
          </p:cNvSpPr>
          <p:nvPr>
            <p:ph sz="quarter" idx="15"/>
          </p:nvPr>
        </p:nvSpPr>
        <p:spPr>
          <a:xfrm>
            <a:off x="3380089" y="5943600"/>
            <a:ext cx="2383823" cy="231012"/>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239497160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Intangibles Including Goodwill</a:t>
            </a:r>
            <a:endParaRPr lang="en-US" altLang="en-US" sz="4000" b="0" dirty="0"/>
          </a:p>
        </p:txBody>
      </p:sp>
      <p:sp>
        <p:nvSpPr>
          <p:cNvPr id="2" name="Content Placeholder 1"/>
          <p:cNvSpPr>
            <a:spLocks noGrp="1"/>
          </p:cNvSpPr>
          <p:nvPr>
            <p:ph idx="1"/>
          </p:nvPr>
        </p:nvSpPr>
        <p:spPr>
          <a:xfrm>
            <a:off x="609600" y="2514600"/>
            <a:ext cx="8077200" cy="2133600"/>
          </a:xfrm>
        </p:spPr>
        <p:txBody>
          <a:bodyPr/>
          <a:lstStyle/>
          <a:p>
            <a:pPr marL="0" indent="0" algn="ctr" eaLnBrk="1" hangingPunct="1">
              <a:spcBef>
                <a:spcPct val="50000"/>
              </a:spcBef>
              <a:buNone/>
              <a:defRPr/>
            </a:pPr>
            <a:r>
              <a:rPr lang="en-US" sz="2800" dirty="0"/>
              <a:t>If the balance sheet contains the intangible asset goodwill, the method of recognizing its initial cost (arising from business acquisitions) will be described. Any amortization or impairment in value of the intangibles must be shown.</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83953572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981202"/>
          </a:xfrm>
        </p:spPr>
        <p:txBody>
          <a:bodyPr/>
          <a:lstStyle/>
          <a:p>
            <a:pPr eaLnBrk="1" hangingPunct="1">
              <a:lnSpc>
                <a:spcPct val="90000"/>
              </a:lnSpc>
              <a:spcBef>
                <a:spcPct val="50000"/>
              </a:spcBef>
            </a:pPr>
            <a:r>
              <a:rPr lang="en-US" altLang="en-US" sz="3600" b="1" dirty="0">
                <a:solidFill>
                  <a:schemeClr val="tx1"/>
                </a:solidFill>
                <a:latin typeface="Calibri" panose="020F0502020204030204" pitchFamily="34" charset="0"/>
              </a:rPr>
              <a:t>CHAPTER 10: </a:t>
            </a:r>
            <a:r>
              <a:rPr lang="en-US" altLang="en-US" sz="3600" b="1" i="1" dirty="0">
                <a:solidFill>
                  <a:schemeClr val="tx1"/>
                </a:solidFill>
                <a:latin typeface="Calibri" panose="020F0502020204030204" pitchFamily="34" charset="0"/>
              </a:rPr>
              <a:t>Corporate Governance, Notes to the Financial Statements, and Other Disclosures</a:t>
            </a:r>
          </a:p>
        </p:txBody>
      </p:sp>
      <p:sp>
        <p:nvSpPr>
          <p:cNvPr id="8" name="Content Placeholder 7"/>
          <p:cNvSpPr>
            <a:spLocks noGrp="1"/>
          </p:cNvSpPr>
          <p:nvPr>
            <p:ph sz="quarter" idx="11"/>
          </p:nvPr>
        </p:nvSpPr>
        <p:spPr>
          <a:xfrm>
            <a:off x="1066800" y="46513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Earnings Per Share of Common Stock</a:t>
            </a:r>
            <a:endParaRPr lang="en-US" altLang="en-US" sz="4000" b="0" dirty="0"/>
          </a:p>
        </p:txBody>
      </p:sp>
      <p:sp>
        <p:nvSpPr>
          <p:cNvPr id="2" name="Content Placeholder 1"/>
          <p:cNvSpPr>
            <a:spLocks noGrp="1"/>
          </p:cNvSpPr>
          <p:nvPr>
            <p:ph idx="1"/>
          </p:nvPr>
        </p:nvSpPr>
        <p:spPr>
          <a:xfrm>
            <a:off x="685800" y="2057400"/>
            <a:ext cx="8001000" cy="2667000"/>
          </a:xfrm>
        </p:spPr>
        <p:txBody>
          <a:bodyPr/>
          <a:lstStyle/>
          <a:p>
            <a:pPr marL="0" indent="0" algn="ctr" eaLnBrk="1" hangingPunct="1">
              <a:spcBef>
                <a:spcPct val="50000"/>
              </a:spcBef>
              <a:buNone/>
              <a:defRPr/>
            </a:pPr>
            <a:r>
              <a:rPr lang="en-US" dirty="0">
                <a:solidFill>
                  <a:schemeClr val="tx2">
                    <a:lumMod val="50000"/>
                  </a:schemeClr>
                </a:solidFill>
              </a:rPr>
              <a:t>An explanation of the calculation will be provided, perhaps including details of the calculation of the weighted-average number of shares outstanding and the adjustments to net income for preferred stock dividends.</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108791064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Stock Option and Purchase Plans</a:t>
            </a:r>
            <a:endParaRPr lang="en-US" altLang="en-US" sz="4000" b="0" dirty="0"/>
          </a:p>
        </p:txBody>
      </p:sp>
      <p:sp>
        <p:nvSpPr>
          <p:cNvPr id="2" name="Content Placeholder 1"/>
          <p:cNvSpPr>
            <a:spLocks noGrp="1"/>
          </p:cNvSpPr>
          <p:nvPr>
            <p:ph idx="1"/>
          </p:nvPr>
        </p:nvSpPr>
        <p:spPr>
          <a:xfrm>
            <a:off x="685800" y="1403350"/>
            <a:ext cx="8001000" cy="2101850"/>
          </a:xfrm>
        </p:spPr>
        <p:txBody>
          <a:bodyPr/>
          <a:lstStyle/>
          <a:p>
            <a:pPr marL="0" indent="0" algn="ctr" eaLnBrk="1" hangingPunct="1">
              <a:spcBef>
                <a:spcPct val="50000"/>
              </a:spcBef>
              <a:buNone/>
              <a:defRPr/>
            </a:pPr>
            <a:r>
              <a:rPr lang="en-US" sz="2600" dirty="0">
                <a:ea typeface="ＭＳ Ｐゴシック" pitchFamily="34" charset="-128"/>
              </a:rPr>
              <a:t>Many firms have a </a:t>
            </a:r>
            <a:r>
              <a:rPr lang="en-US" sz="2600" b="1" dirty="0">
                <a:ea typeface="ＭＳ Ｐゴシック" pitchFamily="34" charset="-128"/>
              </a:rPr>
              <a:t>stock option plan </a:t>
            </a:r>
            <a:r>
              <a:rPr lang="en-US" sz="2600" dirty="0">
                <a:ea typeface="ＭＳ Ｐゴシック" pitchFamily="34" charset="-128"/>
              </a:rPr>
              <a:t>under which directors, officers, and key employees are given an option to buy a certain number of shares of stock at some time in the future but at a price equal to the market value of the stock when the option is granted.</a:t>
            </a:r>
          </a:p>
        </p:txBody>
      </p:sp>
      <p:sp>
        <p:nvSpPr>
          <p:cNvPr id="5" name="Content Placeholder 5"/>
          <p:cNvSpPr>
            <a:spLocks noGrp="1"/>
          </p:cNvSpPr>
          <p:nvPr>
            <p:ph idx="14"/>
          </p:nvPr>
        </p:nvSpPr>
        <p:spPr>
          <a:xfrm>
            <a:off x="457200" y="3581400"/>
            <a:ext cx="8458200" cy="2178050"/>
          </a:xfrm>
        </p:spPr>
        <p:txBody>
          <a:bodyPr/>
          <a:lstStyle/>
          <a:p>
            <a:pPr marL="0" indent="0" algn="ctr">
              <a:buNone/>
            </a:pPr>
            <a:r>
              <a:rPr lang="en-US" sz="2600" dirty="0">
                <a:ea typeface="ＭＳ Ｐゴシック" pitchFamily="34" charset="-128"/>
              </a:rPr>
              <a:t>Under a stock purchase plan, employees can purchase shares of their company’s common stock at a slight discount from market value. The objective is to permit the employees to become part owners of the firm and thus to have more of an owner’s attitude about their jobs and the company.</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124583168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Other Disclosures</a:t>
            </a:r>
            <a:endParaRPr lang="en-US" altLang="en-US" sz="4000" b="0" dirty="0"/>
          </a:p>
        </p:txBody>
      </p:sp>
      <p:sp>
        <p:nvSpPr>
          <p:cNvPr id="2" name="Content Placeholder 1"/>
          <p:cNvSpPr>
            <a:spLocks noGrp="1"/>
          </p:cNvSpPr>
          <p:nvPr>
            <p:ph idx="1"/>
          </p:nvPr>
        </p:nvSpPr>
        <p:spPr>
          <a:xfrm>
            <a:off x="1143000" y="2057400"/>
            <a:ext cx="6781800" cy="2667000"/>
          </a:xfrm>
        </p:spPr>
        <p:txBody>
          <a:bodyPr/>
          <a:lstStyle/>
          <a:p>
            <a:pPr marL="403200" indent="-403200"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Accounting changes.</a:t>
            </a:r>
          </a:p>
          <a:p>
            <a:pPr marL="403200" indent="-403200"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Business combinations.</a:t>
            </a:r>
          </a:p>
          <a:p>
            <a:pPr marL="403200" indent="-403200"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Contingencies and commitments.</a:t>
            </a:r>
          </a:p>
          <a:p>
            <a:pPr marL="403200" indent="-403200"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Events subsequent to the balance sheet date.</a:t>
            </a:r>
          </a:p>
          <a:p>
            <a:pPr marL="403200" indent="-403200"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Impact of inflation.</a:t>
            </a:r>
          </a:p>
          <a:p>
            <a:pPr marL="403200" indent="-403200" eaLnBrk="1" hangingPunct="1">
              <a:spcBef>
                <a:spcPct val="10000"/>
              </a:spcBef>
              <a:buClr>
                <a:schemeClr val="tx2">
                  <a:lumMod val="50000"/>
                </a:schemeClr>
              </a:buClr>
              <a:buFont typeface="+mj-lt"/>
              <a:buAutoNum type="arabicPeriod"/>
              <a:defRPr/>
            </a:pPr>
            <a:r>
              <a:rPr lang="en-US" sz="2400" b="1" dirty="0">
                <a:solidFill>
                  <a:schemeClr val="tx2">
                    <a:lumMod val="50000"/>
                  </a:schemeClr>
                </a:solidFill>
                <a:ea typeface="ＭＳ Ｐゴシック" pitchFamily="34" charset="-128"/>
              </a:rPr>
              <a:t>Segment information.</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10-4: Discuss the kinds of significant accounting policies that are explained in the notes.</a:t>
            </a:r>
          </a:p>
        </p:txBody>
      </p:sp>
    </p:spTree>
    <p:extLst>
      <p:ext uri="{BB962C8B-B14F-4D97-AF65-F5344CB8AC3E}">
        <p14:creationId xmlns:p14="http://schemas.microsoft.com/office/powerpoint/2010/main" val="5563696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sz="4000" dirty="0">
                <a:ea typeface="ＭＳ Ｐゴシック" panose="020B0600070205080204" pitchFamily="34" charset="-128"/>
              </a:rPr>
              <a:t>Details of Financial Amounts</a:t>
            </a:r>
            <a:endParaRPr lang="en-US" altLang="en-US" sz="4000" b="0" dirty="0"/>
          </a:p>
        </p:txBody>
      </p:sp>
      <p:sp>
        <p:nvSpPr>
          <p:cNvPr id="2" name="Content Placeholder 1"/>
          <p:cNvSpPr>
            <a:spLocks noGrp="1"/>
          </p:cNvSpPr>
          <p:nvPr>
            <p:ph idx="1"/>
          </p:nvPr>
        </p:nvSpPr>
        <p:spPr>
          <a:xfrm>
            <a:off x="685800" y="1860550"/>
            <a:ext cx="8001000" cy="1187450"/>
          </a:xfrm>
        </p:spPr>
        <p:txBody>
          <a:bodyPr/>
          <a:lstStyle/>
          <a:p>
            <a:pPr marL="0" indent="0" algn="ctr" eaLnBrk="1" hangingPunct="1">
              <a:spcBef>
                <a:spcPct val="50000"/>
              </a:spcBef>
              <a:buNone/>
            </a:pPr>
            <a:r>
              <a:rPr lang="en-US" altLang="en-US" sz="2400" dirty="0"/>
              <a:t>Many firms will include in the notes to the financial statements the details of amounts that are reported as a single item in the financial statements.</a:t>
            </a:r>
          </a:p>
        </p:txBody>
      </p:sp>
      <p:sp>
        <p:nvSpPr>
          <p:cNvPr id="5" name="Content Placeholder 5"/>
          <p:cNvSpPr>
            <a:spLocks noGrp="1"/>
          </p:cNvSpPr>
          <p:nvPr>
            <p:ph idx="14"/>
          </p:nvPr>
        </p:nvSpPr>
        <p:spPr>
          <a:xfrm>
            <a:off x="457200" y="3994150"/>
            <a:ext cx="8458200" cy="958850"/>
          </a:xfrm>
        </p:spPr>
        <p:txBody>
          <a:bodyPr/>
          <a:lstStyle/>
          <a:p>
            <a:pPr marL="0" indent="0" algn="ctr" eaLnBrk="1" hangingPunct="1">
              <a:spcBef>
                <a:spcPct val="50000"/>
              </a:spcBef>
              <a:buNone/>
            </a:pPr>
            <a:r>
              <a:rPr lang="en-US" altLang="en-US" sz="2400" dirty="0"/>
              <a:t>The extent of detail to be reported is decided by the financial officers of the firm.</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296652307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t>Other Disclosures: Accounting Change</a:t>
            </a:r>
            <a:endParaRPr lang="en-US" altLang="en-US" sz="4000" b="0" dirty="0"/>
          </a:p>
        </p:txBody>
      </p:sp>
      <p:sp>
        <p:nvSpPr>
          <p:cNvPr id="2" name="Content Placeholder 1"/>
          <p:cNvSpPr>
            <a:spLocks noGrp="1"/>
          </p:cNvSpPr>
          <p:nvPr>
            <p:ph idx="1"/>
          </p:nvPr>
        </p:nvSpPr>
        <p:spPr>
          <a:xfrm>
            <a:off x="685800" y="1524000"/>
            <a:ext cx="8001000" cy="4419600"/>
          </a:xfrm>
        </p:spPr>
        <p:txBody>
          <a:bodyPr/>
          <a:lstStyle/>
          <a:p>
            <a:pPr marL="0" indent="0">
              <a:buNone/>
            </a:pPr>
            <a:r>
              <a:rPr lang="en-US" dirty="0"/>
              <a:t>The effects of recently adopted accounting changes must be disclosed.</a:t>
            </a:r>
          </a:p>
          <a:p>
            <a:pPr marL="0" indent="0">
              <a:buNone/>
            </a:pPr>
            <a:r>
              <a:rPr lang="en-US" dirty="0"/>
              <a:t>Sometimes accounting changes are the result of recent F</a:t>
            </a:r>
            <a:r>
              <a:rPr lang="en-US" sz="100" dirty="0"/>
              <a:t> </a:t>
            </a:r>
            <a:r>
              <a:rPr lang="en-US" dirty="0"/>
              <a:t>A</a:t>
            </a:r>
            <a:r>
              <a:rPr lang="en-US" sz="100" dirty="0"/>
              <a:t> </a:t>
            </a:r>
            <a:r>
              <a:rPr lang="en-US" dirty="0"/>
              <a:t>S</a:t>
            </a:r>
            <a:r>
              <a:rPr lang="en-US" sz="100" dirty="0"/>
              <a:t> </a:t>
            </a:r>
            <a:r>
              <a:rPr lang="en-US" dirty="0"/>
              <a:t>B codification updates.</a:t>
            </a:r>
          </a:p>
          <a:p>
            <a:pPr marL="291600" lvl="1" indent="-291600">
              <a:buFont typeface="Arial" panose="020B0604020202020204" pitchFamily="34" charset="0"/>
              <a:buChar char="•"/>
            </a:pPr>
            <a:r>
              <a:rPr lang="en-US" dirty="0"/>
              <a:t>Some of the most common changes reported by U.S. companies in recent years involved the accounting for business combinations, noncontrolling interests, fair value measurements, leases, and revenue recognition issues.</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84623927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382000" cy="1066800"/>
          </a:xfrm>
        </p:spPr>
        <p:txBody>
          <a:bodyPr/>
          <a:lstStyle/>
          <a:p>
            <a:r>
              <a:rPr lang="en-US" sz="4000" dirty="0">
                <a:ea typeface="ＭＳ Ｐゴシック" pitchFamily="34" charset="-128"/>
              </a:rPr>
              <a:t> Other Disclosures: Business Combinations</a:t>
            </a:r>
            <a:endParaRPr lang="en-US" altLang="en-US" sz="4000" b="0" dirty="0"/>
          </a:p>
        </p:txBody>
      </p:sp>
      <p:sp>
        <p:nvSpPr>
          <p:cNvPr id="2" name="Content Placeholder 1"/>
          <p:cNvSpPr>
            <a:spLocks noGrp="1"/>
          </p:cNvSpPr>
          <p:nvPr>
            <p:ph idx="1"/>
          </p:nvPr>
        </p:nvSpPr>
        <p:spPr>
          <a:xfrm>
            <a:off x="1143000" y="1676400"/>
            <a:ext cx="6781800" cy="4267200"/>
          </a:xfrm>
        </p:spPr>
        <p:txBody>
          <a:bodyPr/>
          <a:lstStyle/>
          <a:p>
            <a:pPr marL="0" indent="0" algn="ctr" eaLnBrk="1" hangingPunct="1">
              <a:buNone/>
              <a:defRPr/>
            </a:pPr>
            <a:r>
              <a:rPr lang="en-US" sz="3000" dirty="0">
                <a:ea typeface="ＭＳ Ｐゴシック" pitchFamily="34" charset="-128"/>
              </a:rPr>
              <a:t>Mergers and acquisitions are accounted for using the </a:t>
            </a:r>
            <a:r>
              <a:rPr lang="en-US" sz="3000" i="1" dirty="0">
                <a:ea typeface="ＭＳ Ｐゴシック" pitchFamily="34" charset="-128"/>
              </a:rPr>
              <a:t>acquisition method</a:t>
            </a:r>
            <a:r>
              <a:rPr lang="en-US" sz="3000" dirty="0">
                <a:ea typeface="ＭＳ Ｐゴシック" pitchFamily="34" charset="-128"/>
              </a:rPr>
              <a:t>.</a:t>
            </a:r>
          </a:p>
          <a:p>
            <a:pPr marL="0" indent="0" algn="ctr" eaLnBrk="1" hangingPunct="1">
              <a:buNone/>
              <a:defRPr/>
            </a:pPr>
            <a:r>
              <a:rPr lang="en-US" sz="3000" dirty="0">
                <a:ea typeface="ＭＳ Ｐゴシック" pitchFamily="34" charset="-128"/>
              </a:rPr>
              <a:t>Under this method, the net assets acquired are recorded at </a:t>
            </a:r>
            <a:r>
              <a:rPr lang="en-US" sz="3000" b="1" dirty="0">
                <a:ea typeface="ＭＳ Ｐゴシック" pitchFamily="34" charset="-128"/>
              </a:rPr>
              <a:t>fair value </a:t>
            </a:r>
            <a:r>
              <a:rPr lang="en-US" sz="3000" dirty="0">
                <a:ea typeface="ＭＳ Ｐゴシック" pitchFamily="34" charset="-128"/>
              </a:rPr>
              <a:t>on the date of acquisition.</a:t>
            </a:r>
            <a:br>
              <a:rPr lang="en-US" sz="3000" dirty="0">
                <a:ea typeface="ＭＳ Ｐゴシック" pitchFamily="34" charset="-128"/>
              </a:rPr>
            </a:br>
            <a:r>
              <a:rPr lang="en-US" sz="3000" dirty="0">
                <a:ea typeface="ＭＳ Ｐゴシック" pitchFamily="34" charset="-128"/>
              </a:rPr>
              <a:t>Any amount paid for the acquired net assets in</a:t>
            </a:r>
            <a:r>
              <a:rPr lang="en-US" sz="100" dirty="0">
                <a:solidFill>
                  <a:schemeClr val="bg1"/>
                </a:solidFill>
                <a:ea typeface="ＭＳ Ｐゴシック" pitchFamily="34" charset="-128"/>
              </a:rPr>
              <a:t> begin underline </a:t>
            </a:r>
            <a:r>
              <a:rPr lang="en-US" sz="3000" i="1" u="sng" dirty="0">
                <a:ea typeface="ＭＳ Ｐゴシック" pitchFamily="34" charset="-128"/>
              </a:rPr>
              <a:t>excess of fair value</a:t>
            </a:r>
            <a:r>
              <a:rPr lang="en-US" sz="100" dirty="0">
                <a:solidFill>
                  <a:schemeClr val="bg1"/>
                </a:solidFill>
                <a:ea typeface="ＭＳ Ｐゴシック" pitchFamily="34" charset="-128"/>
              </a:rPr>
              <a:t> end underline</a:t>
            </a:r>
            <a:r>
              <a:rPr lang="en-US" sz="100" dirty="0">
                <a:ea typeface="ＭＳ Ｐゴシック" pitchFamily="34" charset="-128"/>
              </a:rPr>
              <a:t> </a:t>
            </a:r>
            <a:r>
              <a:rPr lang="en-US" sz="3000" dirty="0">
                <a:ea typeface="ＭＳ Ｐゴシック" pitchFamily="34" charset="-128"/>
              </a:rPr>
              <a:t>is the intangible asset </a:t>
            </a:r>
            <a:r>
              <a:rPr lang="en-US" sz="3000" i="1" dirty="0">
                <a:ea typeface="ＭＳ Ｐゴシック" pitchFamily="34" charset="-128"/>
              </a:rPr>
              <a:t>goodwill</a:t>
            </a:r>
            <a:r>
              <a:rPr lang="en-US" sz="3000" dirty="0">
                <a:ea typeface="ＭＳ Ｐゴシック" pitchFamily="34" charset="-128"/>
              </a:rPr>
              <a:t>.</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86467502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Other Disclosures: Contingencies</a:t>
            </a:r>
            <a:endParaRPr lang="en-US" altLang="en-US" sz="4000" b="0" dirty="0"/>
          </a:p>
        </p:txBody>
      </p:sp>
      <p:sp>
        <p:nvSpPr>
          <p:cNvPr id="2" name="Content Placeholder 1"/>
          <p:cNvSpPr>
            <a:spLocks noGrp="1"/>
          </p:cNvSpPr>
          <p:nvPr>
            <p:ph idx="1"/>
          </p:nvPr>
        </p:nvSpPr>
        <p:spPr>
          <a:xfrm>
            <a:off x="685800" y="1676400"/>
            <a:ext cx="8001000" cy="1187450"/>
          </a:xfrm>
        </p:spPr>
        <p:txBody>
          <a:bodyPr/>
          <a:lstStyle/>
          <a:p>
            <a:pPr algn="ctr" eaLnBrk="1" hangingPunct="1">
              <a:buClr>
                <a:srgbClr val="990000"/>
              </a:buClr>
              <a:buSzPct val="65000"/>
              <a:buNone/>
              <a:defRPr/>
            </a:pPr>
            <a:r>
              <a:rPr lang="en-US" sz="2400" dirty="0"/>
              <a:t>If the firm is denying liability in a lawsuit in which it is a defendant, it is appropriate to disclose the fact of the lawsuit to readers of the financial statements.</a:t>
            </a:r>
          </a:p>
        </p:txBody>
      </p:sp>
      <p:sp>
        <p:nvSpPr>
          <p:cNvPr id="5" name="Content Placeholder 5"/>
          <p:cNvSpPr>
            <a:spLocks noGrp="1"/>
          </p:cNvSpPr>
          <p:nvPr>
            <p:ph idx="14"/>
          </p:nvPr>
        </p:nvSpPr>
        <p:spPr>
          <a:xfrm>
            <a:off x="457200" y="2971800"/>
            <a:ext cx="8458200" cy="1839913"/>
          </a:xfrm>
        </p:spPr>
        <p:txBody>
          <a:bodyPr/>
          <a:lstStyle/>
          <a:p>
            <a:pPr marL="0" indent="0" algn="ctr" eaLnBrk="1" hangingPunct="1">
              <a:buClr>
                <a:schemeClr val="hlink"/>
              </a:buClr>
              <a:buSzPct val="65000"/>
              <a:buNone/>
              <a:defRPr/>
            </a:pPr>
            <a:r>
              <a:rPr lang="en-US" sz="2400" dirty="0"/>
              <a:t>An expense or a loss and a related liability should be reported in the period affected. Even if the lawsuit is one that management and legal counsel believe will not result in any liability to the company, the fact of the potential loss and liability should be disclosed.</a:t>
            </a:r>
          </a:p>
        </p:txBody>
      </p:sp>
      <p:sp>
        <p:nvSpPr>
          <p:cNvPr id="6" name="Content Placeholder 5"/>
          <p:cNvSpPr>
            <a:spLocks noGrp="1"/>
          </p:cNvSpPr>
          <p:nvPr>
            <p:ph idx="14"/>
          </p:nvPr>
        </p:nvSpPr>
        <p:spPr>
          <a:xfrm>
            <a:off x="457200" y="4910137"/>
            <a:ext cx="8229600" cy="1033463"/>
          </a:xfrm>
        </p:spPr>
        <p:txBody>
          <a:bodyPr/>
          <a:lstStyle/>
          <a:p>
            <a:pPr marL="0" indent="0" algn="ctr">
              <a:buNone/>
            </a:pPr>
            <a:r>
              <a:rPr lang="en-US" sz="2200" dirty="0"/>
              <a:t>The nature of the legal action, the potential damages, and a statement to the effect that the claims against the company are not likely to be sustained are included in the notes.</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26029251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t>Other Disclosures: Commitments</a:t>
            </a:r>
            <a:endParaRPr lang="en-US" altLang="en-US" sz="4000" b="0" dirty="0"/>
          </a:p>
        </p:txBody>
      </p:sp>
      <p:sp>
        <p:nvSpPr>
          <p:cNvPr id="2" name="Content Placeholder 1"/>
          <p:cNvSpPr>
            <a:spLocks noGrp="1"/>
          </p:cNvSpPr>
          <p:nvPr>
            <p:ph idx="1"/>
          </p:nvPr>
        </p:nvSpPr>
        <p:spPr>
          <a:xfrm>
            <a:off x="685800" y="1676400"/>
            <a:ext cx="8001000" cy="3124200"/>
          </a:xfrm>
        </p:spPr>
        <p:txBody>
          <a:bodyPr/>
          <a:lstStyle/>
          <a:p>
            <a:pPr marL="291600" indent="-291600"/>
            <a:r>
              <a:rPr lang="en-US" dirty="0"/>
              <a:t>If the firm has made commitments to purchase a significant amount of plant and equipment or has committed to pay significant amounts of rent on leased property for several years into the future, these commitments will be disclosed.</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61165126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990600"/>
          </a:xfrm>
        </p:spPr>
        <p:txBody>
          <a:bodyPr/>
          <a:lstStyle/>
          <a:p>
            <a:r>
              <a:rPr lang="en-US" altLang="en-US" sz="3600" dirty="0">
                <a:ea typeface="ＭＳ Ｐゴシック" panose="020B0600070205080204" pitchFamily="34" charset="-128"/>
              </a:rPr>
              <a:t>Other Disclosures: Events Subsequent to the Balance Sheet Date</a:t>
            </a:r>
            <a:endParaRPr lang="en-US" altLang="en-US" sz="3600" b="0" dirty="0"/>
          </a:p>
        </p:txBody>
      </p:sp>
      <p:pic>
        <p:nvPicPr>
          <p:cNvPr id="3" name="Picture 2" descr="Timeline from 12/31/xxxx, representing company year-end, to 2/19 — Next Year, when financial statements are issued. The space between these two points in time is labeled the &quot;subsequent period.&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568" y="1730923"/>
            <a:ext cx="7918048" cy="2444743"/>
          </a:xfrm>
          <a:prstGeom prst="rect">
            <a:avLst/>
          </a:prstGeom>
        </p:spPr>
      </p:pic>
      <p:sp>
        <p:nvSpPr>
          <p:cNvPr id="2" name="Content Placeholder 1"/>
          <p:cNvSpPr>
            <a:spLocks noGrp="1"/>
          </p:cNvSpPr>
          <p:nvPr>
            <p:ph idx="1"/>
          </p:nvPr>
        </p:nvSpPr>
        <p:spPr>
          <a:xfrm>
            <a:off x="685800" y="4495800"/>
            <a:ext cx="8001000" cy="1676400"/>
          </a:xfrm>
        </p:spPr>
        <p:txBody>
          <a:bodyPr/>
          <a:lstStyle/>
          <a:p>
            <a:pPr marL="0" indent="0" algn="ctr" eaLnBrk="1" hangingPunct="1">
              <a:spcBef>
                <a:spcPct val="50000"/>
              </a:spcBef>
              <a:buNone/>
              <a:defRPr/>
            </a:pPr>
            <a:r>
              <a:rPr lang="en-US" sz="2600" dirty="0">
                <a:solidFill>
                  <a:schemeClr val="tx2">
                    <a:lumMod val="50000"/>
                  </a:schemeClr>
                </a:solidFill>
              </a:rPr>
              <a:t>Some significant events that occur in the subsequent period (next year) may be required to be included in the current year statements, while other events may be disclosed in the notes.</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423517692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4000" dirty="0">
                <a:ea typeface="ＭＳ Ｐゴシック" pitchFamily="34" charset="-128"/>
              </a:rPr>
              <a:t>Other Disclosures: Impact of Inflation</a:t>
            </a:r>
            <a:endParaRPr lang="en-US" altLang="en-US" sz="4000" b="0" dirty="0"/>
          </a:p>
        </p:txBody>
      </p:sp>
      <p:sp>
        <p:nvSpPr>
          <p:cNvPr id="2" name="Content Placeholder 1"/>
          <p:cNvSpPr>
            <a:spLocks noGrp="1"/>
          </p:cNvSpPr>
          <p:nvPr>
            <p:ph idx="1"/>
          </p:nvPr>
        </p:nvSpPr>
        <p:spPr>
          <a:xfrm>
            <a:off x="851263" y="1676400"/>
            <a:ext cx="7620000" cy="890454"/>
          </a:xfrm>
        </p:spPr>
        <p:txBody>
          <a:bodyPr/>
          <a:lstStyle/>
          <a:p>
            <a:pPr marL="0" indent="0" algn="ctr" eaLnBrk="1" hangingPunct="1">
              <a:buClr>
                <a:srgbClr val="FFFF66"/>
              </a:buClr>
              <a:buSzPct val="105000"/>
              <a:buNone/>
              <a:defRPr/>
            </a:pPr>
            <a:r>
              <a:rPr lang="en-US" sz="2800" dirty="0"/>
              <a:t>Reporting the effects of inflation is a controversial and complex area of accounting. </a:t>
            </a:r>
          </a:p>
        </p:txBody>
      </p:sp>
      <p:sp>
        <p:nvSpPr>
          <p:cNvPr id="5" name="Content Placeholder 5"/>
          <p:cNvSpPr>
            <a:spLocks noGrp="1"/>
          </p:cNvSpPr>
          <p:nvPr>
            <p:ph idx="14"/>
          </p:nvPr>
        </p:nvSpPr>
        <p:spPr>
          <a:xfrm>
            <a:off x="1524000" y="2693126"/>
            <a:ext cx="5867400" cy="1447802"/>
          </a:xfrm>
        </p:spPr>
        <p:txBody>
          <a:bodyPr/>
          <a:lstStyle/>
          <a:p>
            <a:pPr marL="0" indent="0" algn="ctr">
              <a:buNone/>
              <a:defRPr/>
            </a:pPr>
            <a:r>
              <a:rPr kumimoji="1" lang="en-US" sz="2200" dirty="0">
                <a:ea typeface="ＭＳ Ｐゴシック" charset="-128"/>
                <a:cs typeface="ＭＳ Ｐゴシック" charset="-128"/>
              </a:rPr>
              <a:t>Currently, the F</a:t>
            </a:r>
            <a:r>
              <a:rPr kumimoji="1" lang="en-US" sz="100" dirty="0">
                <a:ea typeface="ＭＳ Ｐゴシック" charset="-128"/>
                <a:cs typeface="ＭＳ Ｐゴシック" charset="-128"/>
              </a:rPr>
              <a:t> </a:t>
            </a:r>
            <a:r>
              <a:rPr kumimoji="1" lang="en-US" sz="2200" dirty="0">
                <a:ea typeface="ＭＳ Ｐゴシック" charset="-128"/>
                <a:cs typeface="ＭＳ Ｐゴシック" charset="-128"/>
              </a:rPr>
              <a:t>A</a:t>
            </a:r>
            <a:r>
              <a:rPr kumimoji="1" lang="en-US" sz="100" dirty="0">
                <a:ea typeface="ＭＳ Ｐゴシック" charset="-128"/>
                <a:cs typeface="ＭＳ Ｐゴシック" charset="-128"/>
              </a:rPr>
              <a:t> </a:t>
            </a:r>
            <a:r>
              <a:rPr kumimoji="1" lang="en-US" sz="2200" dirty="0">
                <a:ea typeface="ＭＳ Ｐゴシック" charset="-128"/>
                <a:cs typeface="ＭＳ Ｐゴシック" charset="-128"/>
              </a:rPr>
              <a:t>S</a:t>
            </a:r>
            <a:r>
              <a:rPr kumimoji="1" lang="en-US" sz="100" dirty="0">
                <a:ea typeface="ＭＳ Ｐゴシック" charset="-128"/>
                <a:cs typeface="ＭＳ Ｐゴシック" charset="-128"/>
              </a:rPr>
              <a:t> </a:t>
            </a:r>
            <a:r>
              <a:rPr kumimoji="1" lang="en-US" sz="2200" dirty="0">
                <a:ea typeface="ＭＳ Ｐゴシック" charset="-128"/>
                <a:cs typeface="ＭＳ Ｐゴシック" charset="-128"/>
              </a:rPr>
              <a:t>B encourages, but does not require, companies to provide supplementary information on the effects of changing prices (inflation) in the notes to the financial statements.</a:t>
            </a:r>
            <a:endParaRPr lang="en-US" sz="2200" dirty="0"/>
          </a:p>
        </p:txBody>
      </p:sp>
      <p:sp>
        <p:nvSpPr>
          <p:cNvPr id="6" name="Content Placeholder 5"/>
          <p:cNvSpPr>
            <a:spLocks noGrp="1"/>
          </p:cNvSpPr>
          <p:nvPr>
            <p:ph idx="14"/>
          </p:nvPr>
        </p:nvSpPr>
        <p:spPr>
          <a:xfrm>
            <a:off x="1371600" y="4267200"/>
            <a:ext cx="6248400" cy="1828800"/>
          </a:xfrm>
        </p:spPr>
        <p:txBody>
          <a:bodyPr/>
          <a:lstStyle/>
          <a:p>
            <a:pPr marL="0" indent="0" algn="ctr">
              <a:buNone/>
              <a:defRPr/>
            </a:pPr>
            <a:r>
              <a:rPr lang="en-US" sz="2400" dirty="0"/>
              <a:t>If the economy experiences high rates of inflation in the future, the present S</a:t>
            </a:r>
            <a:r>
              <a:rPr lang="en-US" sz="100" dirty="0"/>
              <a:t> </a:t>
            </a:r>
            <a:r>
              <a:rPr lang="en-US" sz="2400" dirty="0"/>
              <a:t>E</a:t>
            </a:r>
            <a:r>
              <a:rPr lang="en-US" sz="100" dirty="0"/>
              <a:t> </a:t>
            </a:r>
            <a:r>
              <a:rPr lang="en-US" sz="2400" dirty="0"/>
              <a:t>C disclosure requirements are likely to be reexamined and enhanced.</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216335294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8058150" cy="4724400"/>
          </a:xfrm>
        </p:spPr>
        <p:txBody>
          <a:bodyPr>
            <a:normAutofit fontScale="32500" lnSpcReduction="20000"/>
          </a:bodyPr>
          <a:lstStyle/>
          <a:p>
            <a:pPr marL="0" indent="0">
              <a:spcBef>
                <a:spcPct val="50000"/>
              </a:spcBef>
              <a:spcAft>
                <a:spcPts val="1000"/>
              </a:spcAft>
              <a:buNone/>
              <a:defRPr/>
            </a:pPr>
            <a:r>
              <a:rPr lang="en-US" altLang="en-US" sz="6800" b="1" dirty="0"/>
              <a:t>After studying this chapter, you should understand and be able to:</a:t>
            </a:r>
          </a:p>
          <a:p>
            <a:pPr marL="0" indent="0">
              <a:lnSpc>
                <a:spcPct val="110000"/>
              </a:lnSpc>
              <a:spcBef>
                <a:spcPts val="200"/>
              </a:spcBef>
              <a:spcAft>
                <a:spcPts val="400"/>
              </a:spcAft>
              <a:buNone/>
              <a:defRPr/>
            </a:pPr>
            <a:r>
              <a:rPr lang="en-US" altLang="en-US" sz="5200" b="1" dirty="0"/>
              <a:t>L</a:t>
            </a:r>
            <a:r>
              <a:rPr lang="en-US" altLang="en-US" sz="300" b="1" dirty="0"/>
              <a:t> </a:t>
            </a:r>
            <a:r>
              <a:rPr lang="en-US" altLang="en-US" sz="5200" b="1" dirty="0"/>
              <a:t>O 10-1: Discuss the significance of corporate governance.</a:t>
            </a:r>
          </a:p>
          <a:p>
            <a:pPr marL="803275" indent="-803275">
              <a:lnSpc>
                <a:spcPct val="110000"/>
              </a:lnSpc>
              <a:spcBef>
                <a:spcPts val="200"/>
              </a:spcBef>
              <a:spcAft>
                <a:spcPts val="400"/>
              </a:spcAft>
              <a:buNone/>
              <a:defRPr/>
            </a:pPr>
            <a:r>
              <a:rPr lang="en-US" altLang="en-US" sz="5200" b="1" dirty="0"/>
              <a:t>L</a:t>
            </a:r>
            <a:r>
              <a:rPr lang="en-US" altLang="en-US" sz="300" b="1" dirty="0"/>
              <a:t> </a:t>
            </a:r>
            <a:r>
              <a:rPr lang="en-US" altLang="en-US" sz="5200" b="1" dirty="0"/>
              <a:t>O 10-2: Identify the types of financial reporting misstatements that have occurred in recent years.</a:t>
            </a:r>
          </a:p>
          <a:p>
            <a:pPr marL="0" indent="0">
              <a:lnSpc>
                <a:spcPct val="110000"/>
              </a:lnSpc>
              <a:spcBef>
                <a:spcPts val="200"/>
              </a:spcBef>
              <a:spcAft>
                <a:spcPts val="400"/>
              </a:spcAft>
              <a:buNone/>
              <a:defRPr/>
            </a:pPr>
            <a:r>
              <a:rPr lang="en-US" altLang="en-US" sz="5200" b="1" dirty="0"/>
              <a:t>L</a:t>
            </a:r>
            <a:r>
              <a:rPr lang="en-US" altLang="en-US" sz="300" b="1" dirty="0"/>
              <a:t> </a:t>
            </a:r>
            <a:r>
              <a:rPr lang="en-US" altLang="en-US" sz="5200" b="1" dirty="0"/>
              <a:t>O 10-3: Explain why the notes are an integral part of the financial statements.</a:t>
            </a:r>
          </a:p>
          <a:p>
            <a:pPr marL="803275" indent="-803275">
              <a:lnSpc>
                <a:spcPct val="110000"/>
              </a:lnSpc>
              <a:spcBef>
                <a:spcPts val="200"/>
              </a:spcBef>
              <a:spcAft>
                <a:spcPts val="400"/>
              </a:spcAft>
              <a:buNone/>
              <a:defRPr/>
            </a:pPr>
            <a:r>
              <a:rPr lang="en-US" altLang="en-US" sz="5200" b="1" dirty="0"/>
              <a:t>L</a:t>
            </a:r>
            <a:r>
              <a:rPr lang="en-US" altLang="en-US" sz="300" b="1" dirty="0"/>
              <a:t> </a:t>
            </a:r>
            <a:r>
              <a:rPr lang="en-US" altLang="en-US" sz="5200" b="1" dirty="0"/>
              <a:t>O 10-4: Discuss the kinds of significant accounting policies that are explained in the notes.</a:t>
            </a:r>
          </a:p>
          <a:p>
            <a:pPr marL="0" indent="0">
              <a:lnSpc>
                <a:spcPct val="110000"/>
              </a:lnSpc>
              <a:spcBef>
                <a:spcPts val="200"/>
              </a:spcBef>
              <a:spcAft>
                <a:spcPts val="400"/>
              </a:spcAft>
              <a:buNone/>
              <a:defRPr/>
            </a:pPr>
            <a:r>
              <a:rPr lang="en-US" altLang="en-US" sz="5200" b="1" dirty="0"/>
              <a:t>L</a:t>
            </a:r>
            <a:r>
              <a:rPr lang="en-US" altLang="en-US" sz="300" b="1" dirty="0"/>
              <a:t> </a:t>
            </a:r>
            <a:r>
              <a:rPr lang="en-US" altLang="en-US" sz="5200" b="1" dirty="0"/>
              <a:t>O 10-5: Describe the nature and content of various note disclosures.</a:t>
            </a:r>
          </a:p>
          <a:p>
            <a:pPr marL="803275" indent="-803275">
              <a:lnSpc>
                <a:spcPct val="110000"/>
              </a:lnSpc>
              <a:spcBef>
                <a:spcPts val="200"/>
              </a:spcBef>
              <a:spcAft>
                <a:spcPts val="400"/>
              </a:spcAft>
              <a:buNone/>
              <a:defRPr/>
            </a:pPr>
            <a:r>
              <a:rPr lang="en-US" altLang="en-US" sz="5200" b="1" dirty="0"/>
              <a:t>L</a:t>
            </a:r>
            <a:r>
              <a:rPr lang="en-US" altLang="en-US" sz="300" b="1" dirty="0"/>
              <a:t> </a:t>
            </a:r>
            <a:r>
              <a:rPr lang="en-US" altLang="en-US" sz="5200" b="1" dirty="0"/>
              <a:t>O 10-6: Explain the role of the Securities and Exchange Commission and some of its reporting requirements.</a:t>
            </a:r>
          </a:p>
          <a:p>
            <a:pPr marL="803275" indent="-803275">
              <a:lnSpc>
                <a:spcPct val="110000"/>
              </a:lnSpc>
              <a:spcBef>
                <a:spcPts val="200"/>
              </a:spcBef>
              <a:spcAft>
                <a:spcPts val="400"/>
              </a:spcAft>
              <a:buNone/>
              <a:defRPr/>
            </a:pPr>
            <a:r>
              <a:rPr lang="en-US" altLang="en-US" sz="5200" b="1" dirty="0"/>
              <a:t>L</a:t>
            </a:r>
            <a:r>
              <a:rPr lang="en-US" altLang="en-US" sz="300" b="1" dirty="0"/>
              <a:t> </a:t>
            </a:r>
            <a:r>
              <a:rPr lang="en-US" altLang="en-US" sz="5200" b="1" dirty="0"/>
              <a:t>O 10-7: Explain why a statement of management’</a:t>
            </a:r>
            <a:r>
              <a:rPr lang="en-US" altLang="ja-JP" sz="5200" b="1" dirty="0"/>
              <a:t>s responsibility is included with the notes.</a:t>
            </a:r>
          </a:p>
          <a:p>
            <a:pPr marL="803275" indent="-803275">
              <a:spcBef>
                <a:spcPts val="200"/>
              </a:spcBef>
              <a:spcAft>
                <a:spcPts val="400"/>
              </a:spcAft>
              <a:buNone/>
              <a:defRPr/>
            </a:pPr>
            <a:r>
              <a:rPr lang="en-US" altLang="en-US" sz="5200" b="1" dirty="0"/>
              <a:t>L</a:t>
            </a:r>
            <a:r>
              <a:rPr lang="en-US" altLang="en-US" sz="300" b="1" dirty="0"/>
              <a:t> </a:t>
            </a:r>
            <a:r>
              <a:rPr lang="en-US" altLang="en-US" sz="5200" b="1" dirty="0"/>
              <a:t>O 10-8: Describe the significance of management’</a:t>
            </a:r>
            <a:r>
              <a:rPr lang="en-US" altLang="ja-JP" sz="5200" b="1" dirty="0"/>
              <a:t>s discussion and analysis of the firm’s financial condition and results of operations.</a:t>
            </a:r>
          </a:p>
          <a:p>
            <a:pPr marL="0" indent="0">
              <a:spcBef>
                <a:spcPts val="200"/>
              </a:spcBef>
              <a:spcAft>
                <a:spcPts val="400"/>
              </a:spcAft>
              <a:buNone/>
              <a:defRPr/>
            </a:pPr>
            <a:r>
              <a:rPr lang="en-US" altLang="en-US" sz="5200" b="1" dirty="0"/>
              <a:t>L</a:t>
            </a:r>
            <a:r>
              <a:rPr lang="en-US" altLang="en-US" sz="300" b="1" dirty="0"/>
              <a:t> </a:t>
            </a:r>
            <a:r>
              <a:rPr lang="en-US" altLang="en-US" sz="5200" b="1" dirty="0"/>
              <a:t>O 10-9: Identify what is included in the five-year (or longer) summary of financial data.</a:t>
            </a:r>
          </a:p>
          <a:p>
            <a:pPr marL="719138" indent="-719138">
              <a:spcBef>
                <a:spcPts val="200"/>
              </a:spcBef>
              <a:spcAft>
                <a:spcPts val="400"/>
              </a:spcAft>
              <a:buNone/>
              <a:defRPr/>
            </a:pPr>
            <a:r>
              <a:rPr lang="en-US" altLang="en-US" sz="5200" b="1" dirty="0"/>
              <a:t>L</a:t>
            </a:r>
            <a:r>
              <a:rPr lang="en-US" altLang="en-US" sz="300" b="1" dirty="0"/>
              <a:t> </a:t>
            </a:r>
            <a:r>
              <a:rPr lang="en-US" altLang="en-US" sz="5200" b="1" dirty="0"/>
              <a:t>O 10-10: Discuss the meaning and content of the independent auditors’ </a:t>
            </a:r>
            <a:r>
              <a:rPr lang="en-US" altLang="ja-JP" sz="5200" b="1" dirty="0"/>
              <a:t>report.</a:t>
            </a:r>
            <a:endParaRPr lang="en-US" altLang="en-US" sz="5200" b="1" dirty="0"/>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1143000"/>
          </a:xfrm>
        </p:spPr>
        <p:txBody>
          <a:bodyPr/>
          <a:lstStyle/>
          <a:p>
            <a:r>
              <a:rPr lang="en-US" sz="4000" dirty="0">
                <a:ea typeface="ＭＳ Ｐゴシック" pitchFamily="34" charset="-128"/>
              </a:rPr>
              <a:t>Other Disclosures: Segment Information</a:t>
            </a:r>
            <a:endParaRPr lang="en-US" altLang="en-US" sz="4000" b="0" dirty="0"/>
          </a:p>
        </p:txBody>
      </p:sp>
      <p:sp>
        <p:nvSpPr>
          <p:cNvPr id="2" name="Content Placeholder 1"/>
          <p:cNvSpPr>
            <a:spLocks noGrp="1"/>
          </p:cNvSpPr>
          <p:nvPr>
            <p:ph idx="1"/>
          </p:nvPr>
        </p:nvSpPr>
        <p:spPr>
          <a:xfrm>
            <a:off x="851263" y="1676400"/>
            <a:ext cx="7620000" cy="890454"/>
          </a:xfrm>
        </p:spPr>
        <p:txBody>
          <a:bodyPr/>
          <a:lstStyle/>
          <a:p>
            <a:pPr marL="0" indent="0" algn="ctr" eaLnBrk="1" hangingPunct="1">
              <a:spcBef>
                <a:spcPct val="50000"/>
              </a:spcBef>
              <a:buNone/>
              <a:defRPr/>
            </a:pPr>
            <a:r>
              <a:rPr lang="en-US" sz="2800" dirty="0">
                <a:solidFill>
                  <a:srgbClr val="080000"/>
                </a:solidFill>
                <a:effectLst>
                  <a:outerShdw blurRad="38100" dist="38100" dir="2700000" algn="tl">
                    <a:srgbClr val="FFFFFF"/>
                  </a:outerShdw>
                </a:effectLst>
              </a:rPr>
              <a:t>Most large corporations operate in several lines of business and operate in many geographical areas.</a:t>
            </a:r>
          </a:p>
        </p:txBody>
      </p:sp>
      <p:sp>
        <p:nvSpPr>
          <p:cNvPr id="5" name="Content Placeholder 5"/>
          <p:cNvSpPr>
            <a:spLocks noGrp="1"/>
          </p:cNvSpPr>
          <p:nvPr>
            <p:ph idx="14"/>
          </p:nvPr>
        </p:nvSpPr>
        <p:spPr>
          <a:xfrm>
            <a:off x="1524000" y="2769326"/>
            <a:ext cx="5943600" cy="3250474"/>
          </a:xfrm>
        </p:spPr>
        <p:txBody>
          <a:bodyPr/>
          <a:lstStyle/>
          <a:p>
            <a:pPr marL="0" indent="0" eaLnBrk="1" hangingPunct="1">
              <a:spcBef>
                <a:spcPct val="50000"/>
              </a:spcBef>
              <a:buNone/>
              <a:defRPr/>
            </a:pPr>
            <a:r>
              <a:rPr lang="en-US" sz="2600" dirty="0">
                <a:solidFill>
                  <a:schemeClr val="tx2">
                    <a:lumMod val="50000"/>
                  </a:schemeClr>
                </a:solidFill>
              </a:rPr>
              <a:t>Segment information should include:</a:t>
            </a:r>
          </a:p>
          <a:p>
            <a:pPr marL="403200" indent="-403200" eaLnBrk="1" hangingPunct="1">
              <a:spcBef>
                <a:spcPct val="10000"/>
              </a:spcBef>
              <a:buFontTx/>
              <a:buAutoNum type="arabicPeriod"/>
              <a:defRPr/>
            </a:pPr>
            <a:r>
              <a:rPr lang="en-US" sz="2600" dirty="0">
                <a:solidFill>
                  <a:schemeClr val="tx2">
                    <a:lumMod val="50000"/>
                  </a:schemeClr>
                </a:solidFill>
              </a:rPr>
              <a:t>Sales to unaffiliated customers.</a:t>
            </a:r>
          </a:p>
          <a:p>
            <a:pPr marL="403200" indent="-403200" eaLnBrk="1" hangingPunct="1">
              <a:spcBef>
                <a:spcPct val="10000"/>
              </a:spcBef>
              <a:buFontTx/>
              <a:buAutoNum type="arabicPeriod"/>
              <a:defRPr/>
            </a:pPr>
            <a:r>
              <a:rPr lang="en-US" sz="2600" dirty="0">
                <a:solidFill>
                  <a:schemeClr val="tx2">
                    <a:lumMod val="50000"/>
                  </a:schemeClr>
                </a:solidFill>
              </a:rPr>
              <a:t>Operating profit.</a:t>
            </a:r>
          </a:p>
          <a:p>
            <a:pPr marL="403200" indent="-403200" eaLnBrk="1" hangingPunct="1">
              <a:spcBef>
                <a:spcPct val="10000"/>
              </a:spcBef>
              <a:buFontTx/>
              <a:buAutoNum type="arabicPeriod" startAt="3"/>
              <a:defRPr/>
            </a:pPr>
            <a:r>
              <a:rPr lang="en-US" sz="2600" dirty="0">
                <a:solidFill>
                  <a:schemeClr val="tx2">
                    <a:lumMod val="50000"/>
                  </a:schemeClr>
                </a:solidFill>
              </a:rPr>
              <a:t>Capital expenditures.</a:t>
            </a:r>
          </a:p>
          <a:p>
            <a:pPr marL="403200" indent="-403200" eaLnBrk="1" hangingPunct="1">
              <a:spcBef>
                <a:spcPct val="10000"/>
              </a:spcBef>
              <a:buFontTx/>
              <a:buAutoNum type="arabicPeriod" startAt="3"/>
              <a:defRPr/>
            </a:pPr>
            <a:r>
              <a:rPr lang="en-US" sz="2600" dirty="0">
                <a:solidFill>
                  <a:schemeClr val="tx2">
                    <a:lumMod val="50000"/>
                  </a:schemeClr>
                </a:solidFill>
              </a:rPr>
              <a:t>Depreciation and amortization expense.</a:t>
            </a:r>
          </a:p>
          <a:p>
            <a:pPr marL="403200" indent="-403200" eaLnBrk="1" hangingPunct="1">
              <a:spcBef>
                <a:spcPct val="10000"/>
              </a:spcBef>
              <a:buFontTx/>
              <a:buAutoNum type="arabicPeriod" startAt="3"/>
              <a:defRPr/>
            </a:pPr>
            <a:r>
              <a:rPr lang="en-US" sz="2600" dirty="0">
                <a:solidFill>
                  <a:schemeClr val="tx2">
                    <a:lumMod val="50000"/>
                  </a:schemeClr>
                </a:solidFill>
              </a:rPr>
              <a:t>Identifiable assets.</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10-5: </a:t>
            </a:r>
            <a:r>
              <a:rPr lang="en-US" sz="1100" dirty="0">
                <a:solidFill>
                  <a:srgbClr val="180000"/>
                </a:solidFill>
                <a:ea typeface="ＭＳ Ｐゴシック" pitchFamily="34" charset="-128"/>
                <a:cs typeface="Times New Roman" pitchFamily="18" charset="0"/>
              </a:rPr>
              <a:t>Describe the nature and content of various note disclosures.</a:t>
            </a:r>
            <a:endParaRPr lang="en-US" altLang="en-US" sz="1100" b="1" dirty="0"/>
          </a:p>
        </p:txBody>
      </p:sp>
    </p:spTree>
    <p:extLst>
      <p:ext uri="{BB962C8B-B14F-4D97-AF65-F5344CB8AC3E}">
        <p14:creationId xmlns:p14="http://schemas.microsoft.com/office/powerpoint/2010/main" val="255759340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4000" dirty="0">
                <a:ea typeface="ＭＳ Ｐゴシック" pitchFamily="34" charset="-128"/>
              </a:rPr>
              <a:t>Reporting to the Securities and Exchange Commission (S</a:t>
            </a:r>
            <a:r>
              <a:rPr lang="en-US" sz="100" dirty="0">
                <a:ea typeface="ＭＳ Ｐゴシック" pitchFamily="34" charset="-128"/>
              </a:rPr>
              <a:t> </a:t>
            </a:r>
            <a:r>
              <a:rPr lang="en-US" sz="4000" dirty="0">
                <a:ea typeface="ＭＳ Ｐゴシック" pitchFamily="34" charset="-128"/>
              </a:rPr>
              <a:t>E</a:t>
            </a:r>
            <a:r>
              <a:rPr lang="en-US" sz="100" dirty="0">
                <a:ea typeface="ＭＳ Ｐゴシック" pitchFamily="34" charset="-128"/>
              </a:rPr>
              <a:t> </a:t>
            </a:r>
            <a:r>
              <a:rPr lang="en-US" sz="4000" dirty="0">
                <a:ea typeface="ＭＳ Ｐゴシック" pitchFamily="34" charset="-128"/>
              </a:rPr>
              <a:t>C)</a:t>
            </a:r>
            <a:endParaRPr lang="en-US" altLang="en-US" sz="4000" b="0" dirty="0"/>
          </a:p>
        </p:txBody>
      </p:sp>
      <p:sp>
        <p:nvSpPr>
          <p:cNvPr id="2" name="Content Placeholder 1"/>
          <p:cNvSpPr>
            <a:spLocks noGrp="1"/>
          </p:cNvSpPr>
          <p:nvPr>
            <p:ph idx="1"/>
          </p:nvPr>
        </p:nvSpPr>
        <p:spPr>
          <a:xfrm>
            <a:off x="685800" y="1371600"/>
            <a:ext cx="8001000" cy="4724400"/>
          </a:xfrm>
        </p:spPr>
        <p:txBody>
          <a:bodyPr/>
          <a:lstStyle/>
          <a:p>
            <a:pPr marL="0" indent="0">
              <a:buNone/>
            </a:pPr>
            <a:r>
              <a:rPr lang="en-US" sz="2800" dirty="0">
                <a:solidFill>
                  <a:schemeClr val="tx2">
                    <a:lumMod val="50000"/>
                  </a:schemeClr>
                </a:solidFill>
              </a:rPr>
              <a:t>Instead of an annual report, companies that are registered with the S</a:t>
            </a:r>
            <a:r>
              <a:rPr lang="en-US" sz="100" dirty="0">
                <a:solidFill>
                  <a:schemeClr val="tx2">
                    <a:lumMod val="50000"/>
                  </a:schemeClr>
                </a:solidFill>
              </a:rPr>
              <a:t> </a:t>
            </a:r>
            <a:r>
              <a:rPr lang="en-US" sz="2800" dirty="0">
                <a:solidFill>
                  <a:schemeClr val="tx2">
                    <a:lumMod val="50000"/>
                  </a:schemeClr>
                </a:solidFill>
              </a:rPr>
              <a:t>E</a:t>
            </a:r>
            <a:r>
              <a:rPr lang="en-US" sz="100" dirty="0">
                <a:solidFill>
                  <a:schemeClr val="tx2">
                    <a:lumMod val="50000"/>
                  </a:schemeClr>
                </a:solidFill>
              </a:rPr>
              <a:t> </a:t>
            </a:r>
            <a:r>
              <a:rPr lang="en-US" sz="2800" dirty="0">
                <a:solidFill>
                  <a:schemeClr val="tx2">
                    <a:lumMod val="50000"/>
                  </a:schemeClr>
                </a:solidFill>
              </a:rPr>
              <a:t>C file an annual informational report referred to as Form 10−K. The Form 10−K includes information provided in a company’s annual report and related note disclosures and some information usually not found in financial statements, such as data about executive compensation and ownership of voting stock by directors and officers</a:t>
            </a:r>
            <a:r>
              <a:rPr lang="en-US" altLang="ja-JP" sz="2800" dirty="0">
                <a:solidFill>
                  <a:schemeClr val="tx2">
                    <a:lumMod val="50000"/>
                  </a:schemeClr>
                </a:solidFill>
              </a:rPr>
              <a:t>. </a:t>
            </a:r>
            <a:r>
              <a:rPr lang="en-US" sz="2800" dirty="0">
                <a:solidFill>
                  <a:schemeClr val="tx2">
                    <a:lumMod val="50000"/>
                  </a:schemeClr>
                </a:solidFill>
              </a:rPr>
              <a:t>Securities issued by corporations (principally stocks and bonds) that are offered for sale to more than a very few investors must be registered with the S</a:t>
            </a:r>
            <a:r>
              <a:rPr lang="en-US" sz="100" dirty="0">
                <a:solidFill>
                  <a:schemeClr val="tx2">
                    <a:lumMod val="50000"/>
                  </a:schemeClr>
                </a:solidFill>
              </a:rPr>
              <a:t> </a:t>
            </a:r>
            <a:r>
              <a:rPr lang="en-US" sz="2800" dirty="0">
                <a:solidFill>
                  <a:schemeClr val="tx2">
                    <a:lumMod val="50000"/>
                  </a:schemeClr>
                </a:solidFill>
              </a:rPr>
              <a:t>E</a:t>
            </a:r>
            <a:r>
              <a:rPr lang="en-US" sz="100" dirty="0">
                <a:solidFill>
                  <a:schemeClr val="tx2">
                    <a:lumMod val="50000"/>
                  </a:schemeClr>
                </a:solidFill>
              </a:rPr>
              <a:t> </a:t>
            </a:r>
            <a:r>
              <a:rPr lang="en-US" sz="2800" dirty="0">
                <a:solidFill>
                  <a:schemeClr val="tx2">
                    <a:lumMod val="50000"/>
                  </a:schemeClr>
                </a:solidFill>
              </a:rPr>
              <a:t>C.</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10-6: Explain the role of the Securities and Exchange Commission and some of its reporting requirements.</a:t>
            </a:r>
          </a:p>
        </p:txBody>
      </p:sp>
    </p:spTree>
    <p:extLst>
      <p:ext uri="{BB962C8B-B14F-4D97-AF65-F5344CB8AC3E}">
        <p14:creationId xmlns:p14="http://schemas.microsoft.com/office/powerpoint/2010/main" val="291453290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990600"/>
          </a:xfrm>
        </p:spPr>
        <p:txBody>
          <a:bodyPr/>
          <a:lstStyle/>
          <a:p>
            <a:r>
              <a:rPr lang="en-US" sz="4000" dirty="0">
                <a:ea typeface="ＭＳ Ｐゴシック" pitchFamily="34" charset="-128"/>
              </a:rPr>
              <a:t>Management’</a:t>
            </a:r>
            <a:r>
              <a:rPr lang="en-US" altLang="ja-JP" sz="4000" dirty="0">
                <a:ea typeface="ＭＳ Ｐゴシック" pitchFamily="34" charset="-128"/>
              </a:rPr>
              <a:t>s Statement of Responsibility</a:t>
            </a:r>
            <a:endParaRPr lang="en-US" altLang="en-US" sz="4000" b="0" dirty="0"/>
          </a:p>
        </p:txBody>
      </p:sp>
      <p:sp>
        <p:nvSpPr>
          <p:cNvPr id="2" name="Content Placeholder 1"/>
          <p:cNvSpPr>
            <a:spLocks noGrp="1"/>
          </p:cNvSpPr>
          <p:nvPr>
            <p:ph idx="1"/>
          </p:nvPr>
        </p:nvSpPr>
        <p:spPr>
          <a:xfrm>
            <a:off x="685800" y="1752600"/>
            <a:ext cx="8001000" cy="2667000"/>
          </a:xfrm>
        </p:spPr>
        <p:txBody>
          <a:bodyPr/>
          <a:lstStyle/>
          <a:p>
            <a:pPr marL="0" indent="0" algn="ctr" eaLnBrk="1" hangingPunct="1">
              <a:spcBef>
                <a:spcPct val="50000"/>
              </a:spcBef>
              <a:buNone/>
              <a:defRPr/>
            </a:pPr>
            <a:r>
              <a:rPr lang="en-US" sz="2800" dirty="0"/>
              <a:t>The responsibility for the financial statements lies with the management of the firm, not the external auditor and certified public accountants who express an opinion about the fairness with which the financial statements present the financial condition and results of operations of the company.</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10-7: Explain why a statement of management</a:t>
            </a:r>
            <a:r>
              <a:rPr lang="ja-JP" altLang="en-US" sz="1100" b="1" dirty="0"/>
              <a:t>’</a:t>
            </a:r>
            <a:r>
              <a:rPr lang="en-US" altLang="ja-JP" sz="1100" b="1" dirty="0"/>
              <a:t>s responsibility is included with the notes.</a:t>
            </a:r>
            <a:endParaRPr lang="en-US" altLang="en-US" sz="1100" b="1" dirty="0"/>
          </a:p>
        </p:txBody>
      </p:sp>
    </p:spTree>
    <p:extLst>
      <p:ext uri="{BB962C8B-B14F-4D97-AF65-F5344CB8AC3E}">
        <p14:creationId xmlns:p14="http://schemas.microsoft.com/office/powerpoint/2010/main" val="183575093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533400" y="381000"/>
            <a:ext cx="8229600" cy="990600"/>
          </a:xfrm>
        </p:spPr>
        <p:txBody>
          <a:bodyPr/>
          <a:lstStyle/>
          <a:p>
            <a:pPr>
              <a:defRPr/>
            </a:pPr>
            <a:r>
              <a:rPr lang="en-US" sz="4000" dirty="0"/>
              <a:t>Management Discussion and Analysis (MD&amp;A)</a:t>
            </a:r>
          </a:p>
        </p:txBody>
      </p:sp>
      <p:sp>
        <p:nvSpPr>
          <p:cNvPr id="2" name="Content Placeholder 1"/>
          <p:cNvSpPr>
            <a:spLocks noGrp="1"/>
          </p:cNvSpPr>
          <p:nvPr>
            <p:ph idx="1"/>
          </p:nvPr>
        </p:nvSpPr>
        <p:spPr>
          <a:xfrm>
            <a:off x="381000" y="1600200"/>
            <a:ext cx="8534400" cy="4495800"/>
          </a:xfrm>
        </p:spPr>
        <p:txBody>
          <a:bodyPr/>
          <a:lstStyle/>
          <a:p>
            <a:pPr algn="ctr" eaLnBrk="1" hangingPunct="1">
              <a:spcBef>
                <a:spcPct val="50000"/>
              </a:spcBef>
              <a:buFont typeface="Wingdings" pitchFamily="2" charset="2"/>
              <a:buNone/>
              <a:defRPr/>
            </a:pPr>
            <a:r>
              <a:rPr lang="en-US" dirty="0">
                <a:ea typeface="ＭＳ Ｐゴシック" pitchFamily="34" charset="-128"/>
              </a:rPr>
              <a:t>A corporation is required to include a section called “</a:t>
            </a:r>
            <a:r>
              <a:rPr lang="en-US" altLang="ja-JP" dirty="0">
                <a:ea typeface="ＭＳ Ｐゴシック" pitchFamily="34" charset="-128"/>
              </a:rPr>
              <a:t>Management Discussion and Analysis of Financial Condition and Results of Operations” in its annual report. Of particular interest to investors and potential investors are disclosures often provided in MD&amp;A concerning non-G</a:t>
            </a:r>
            <a:r>
              <a:rPr lang="en-US" altLang="ja-JP" sz="100" dirty="0">
                <a:ea typeface="ＭＳ Ｐゴシック" pitchFamily="34" charset="-128"/>
              </a:rPr>
              <a:t> </a:t>
            </a:r>
            <a:r>
              <a:rPr lang="en-US" altLang="ja-JP" dirty="0">
                <a:ea typeface="ＭＳ Ｐゴシック" pitchFamily="34" charset="-128"/>
              </a:rPr>
              <a:t>A</a:t>
            </a:r>
            <a:r>
              <a:rPr lang="en-US" altLang="ja-JP" sz="100" dirty="0">
                <a:ea typeface="ＭＳ Ｐゴシック" pitchFamily="34" charset="-128"/>
              </a:rPr>
              <a:t> </a:t>
            </a:r>
            <a:r>
              <a:rPr lang="en-US" altLang="ja-JP" dirty="0" err="1">
                <a:ea typeface="ＭＳ Ｐゴシック" pitchFamily="34" charset="-128"/>
              </a:rPr>
              <a:t>A</a:t>
            </a:r>
            <a:r>
              <a:rPr lang="en-US" altLang="ja-JP" sz="100" dirty="0">
                <a:ea typeface="ＭＳ Ｐゴシック" pitchFamily="34" charset="-128"/>
              </a:rPr>
              <a:t> </a:t>
            </a:r>
            <a:r>
              <a:rPr lang="en-US" altLang="ja-JP" dirty="0">
                <a:ea typeface="ＭＳ Ｐゴシック" pitchFamily="34" charset="-128"/>
              </a:rPr>
              <a:t>P financial measures and key performance indicators that are used to assess the company’s financial and operating results.</a:t>
            </a:r>
            <a:endParaRPr lang="en-US" dirty="0">
              <a:ea typeface="ＭＳ Ｐゴシック" pitchFamily="34" charset="-128"/>
            </a:endParaRPr>
          </a:p>
        </p:txBody>
      </p:sp>
      <p:sp>
        <p:nvSpPr>
          <p:cNvPr id="8" name="Content Placeholder 7"/>
          <p:cNvSpPr>
            <a:spLocks noGrp="1"/>
          </p:cNvSpPr>
          <p:nvPr>
            <p:ph idx="16"/>
          </p:nvPr>
        </p:nvSpPr>
        <p:spPr>
          <a:xfrm>
            <a:off x="457200" y="6172200"/>
            <a:ext cx="7620000" cy="381000"/>
          </a:xfrm>
        </p:spPr>
        <p:txBody>
          <a:bodyPr/>
          <a:lstStyle/>
          <a:p>
            <a:pPr marL="0" indent="0">
              <a:buNone/>
              <a:defRPr/>
            </a:pPr>
            <a:r>
              <a:rPr lang="en-US" altLang="en-US" sz="1100" b="1" dirty="0"/>
              <a:t>Learning Objective 10-8: Describe the significance of management</a:t>
            </a:r>
            <a:r>
              <a:rPr lang="ja-JP" altLang="en-US" sz="1100" b="1" dirty="0"/>
              <a:t>’</a:t>
            </a:r>
            <a:r>
              <a:rPr lang="en-US" altLang="ja-JP" sz="1100" b="1" dirty="0"/>
              <a:t>s discussion and analysis of the firm</a:t>
            </a:r>
            <a:r>
              <a:rPr lang="ja-JP" altLang="en-US" sz="1100" b="1" dirty="0"/>
              <a:t>’</a:t>
            </a:r>
            <a:r>
              <a:rPr lang="en-US" altLang="ja-JP" sz="1100" b="1" dirty="0"/>
              <a:t>s financial condition and results of operations.</a:t>
            </a:r>
            <a:endParaRPr lang="en-US" altLang="en-US" sz="1100" b="1" dirty="0"/>
          </a:p>
        </p:txBody>
      </p:sp>
    </p:spTree>
    <p:extLst>
      <p:ext uri="{BB962C8B-B14F-4D97-AF65-F5344CB8AC3E}">
        <p14:creationId xmlns:p14="http://schemas.microsoft.com/office/powerpoint/2010/main" val="157815730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990600"/>
          </a:xfrm>
        </p:spPr>
        <p:txBody>
          <a:bodyPr/>
          <a:lstStyle/>
          <a:p>
            <a:pPr>
              <a:defRPr/>
            </a:pPr>
            <a:r>
              <a:rPr lang="en-US" sz="4000" dirty="0">
                <a:solidFill>
                  <a:schemeClr val="tx2">
                    <a:lumMod val="50000"/>
                  </a:schemeClr>
                </a:solidFill>
                <a:ea typeface="ＭＳ Ｐゴシック" pitchFamily="34" charset="-128"/>
              </a:rPr>
              <a:t>Five-Year (or Longer) Summary of Financial Data</a:t>
            </a:r>
            <a:endParaRPr lang="en-US" sz="4000" dirty="0">
              <a:latin typeface="Arial" pitchFamily="34" charset="0"/>
            </a:endParaRPr>
          </a:p>
        </p:txBody>
      </p:sp>
      <p:sp>
        <p:nvSpPr>
          <p:cNvPr id="2" name="Content Placeholder 1"/>
          <p:cNvSpPr>
            <a:spLocks noGrp="1"/>
          </p:cNvSpPr>
          <p:nvPr>
            <p:ph idx="1"/>
          </p:nvPr>
        </p:nvSpPr>
        <p:spPr>
          <a:xfrm>
            <a:off x="609600" y="1676400"/>
            <a:ext cx="8229600" cy="4419600"/>
          </a:xfrm>
        </p:spPr>
        <p:txBody>
          <a:bodyPr/>
          <a:lstStyle/>
          <a:p>
            <a:pPr marL="0" indent="0" algn="ctr" eaLnBrk="1" hangingPunct="1">
              <a:spcBef>
                <a:spcPct val="50000"/>
              </a:spcBef>
              <a:buNone/>
              <a:defRPr/>
            </a:pPr>
            <a:r>
              <a:rPr lang="en-US" dirty="0"/>
              <a:t>Most corporate annual reports present a summary of financial data for at least the five most recent years. This information includes key income statement data, significant ratios, earnings and dividends per share, the average number of shares outstanding each year, year-end data from the balance sheet, book value per share of common stock, and the year-end market price of common stock.</a:t>
            </a:r>
          </a:p>
        </p:txBody>
      </p:sp>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t>Learning Objective 10-9: </a:t>
            </a:r>
            <a:r>
              <a:rPr lang="en-US" sz="1100" dirty="0">
                <a:solidFill>
                  <a:srgbClr val="180000"/>
                </a:solidFill>
                <a:cs typeface="Times New Roman" pitchFamily="18" charset="0"/>
              </a:rPr>
              <a:t>Identify what is included in the five-year (or longer) summary of financial data.</a:t>
            </a:r>
            <a:endParaRPr lang="en-US" altLang="en-US" sz="1100" b="1" dirty="0"/>
          </a:p>
        </p:txBody>
      </p:sp>
    </p:spTree>
    <p:extLst>
      <p:ext uri="{BB962C8B-B14F-4D97-AF65-F5344CB8AC3E}">
        <p14:creationId xmlns:p14="http://schemas.microsoft.com/office/powerpoint/2010/main" val="362806320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4000" dirty="0">
                <a:latin typeface="+mn-lt"/>
                <a:ea typeface="ＭＳ Ｐゴシック" panose="020B0600070205080204" pitchFamily="34" charset="-128"/>
              </a:rPr>
              <a:t>Independent Auditors</a:t>
            </a:r>
            <a:r>
              <a:rPr lang="en-IN" altLang="en-US" sz="4000" dirty="0">
                <a:latin typeface="+mn-lt"/>
                <a:ea typeface="ＭＳ Ｐゴシック" panose="020B0600070205080204" pitchFamily="34" charset="-128"/>
              </a:rPr>
              <a:t>’ </a:t>
            </a:r>
            <a:r>
              <a:rPr lang="en-US" altLang="ja-JP" sz="4000" dirty="0">
                <a:latin typeface="+mn-lt"/>
                <a:ea typeface="ＭＳ Ｐゴシック" panose="020B0600070205080204" pitchFamily="34" charset="-128"/>
              </a:rPr>
              <a:t>Report </a:t>
            </a:r>
            <a:r>
              <a:rPr lang="en-US" altLang="ja-JP" sz="1000" b="0" dirty="0">
                <a:latin typeface="+mn-lt"/>
                <a:ea typeface="ＭＳ Ｐゴシック" panose="020B0600070205080204" pitchFamily="34" charset="-128"/>
              </a:rPr>
              <a:t>1</a:t>
            </a:r>
            <a:endParaRPr lang="en-US" altLang="en-US" sz="1000" b="0" dirty="0">
              <a:latin typeface="+mn-lt"/>
            </a:endParaRPr>
          </a:p>
        </p:txBody>
      </p:sp>
      <p:sp>
        <p:nvSpPr>
          <p:cNvPr id="2" name="Content Placeholder 1"/>
          <p:cNvSpPr>
            <a:spLocks noGrp="1"/>
          </p:cNvSpPr>
          <p:nvPr>
            <p:ph idx="13"/>
          </p:nvPr>
        </p:nvSpPr>
        <p:spPr>
          <a:xfrm>
            <a:off x="457200" y="1295400"/>
            <a:ext cx="8229600" cy="536541"/>
          </a:xfrm>
        </p:spPr>
        <p:txBody>
          <a:bodyPr/>
          <a:lstStyle/>
          <a:p>
            <a:pPr marL="0" indent="0" algn="ctr">
              <a:buNone/>
            </a:pPr>
            <a:r>
              <a:rPr lang="en-US" sz="2400" b="1" dirty="0"/>
              <a:t>Standard Format contains four paragraphs:</a:t>
            </a:r>
            <a:endParaRPr lang="en-IN" sz="2400" dirty="0"/>
          </a:p>
        </p:txBody>
      </p:sp>
      <p:sp>
        <p:nvSpPr>
          <p:cNvPr id="3" name="Content Placeholder 2"/>
          <p:cNvSpPr>
            <a:spLocks noGrp="1"/>
          </p:cNvSpPr>
          <p:nvPr>
            <p:ph idx="1"/>
          </p:nvPr>
        </p:nvSpPr>
        <p:spPr>
          <a:xfrm>
            <a:off x="457200" y="1908141"/>
            <a:ext cx="8458200" cy="4187858"/>
          </a:xfrm>
        </p:spPr>
        <p:txBody>
          <a:bodyPr/>
          <a:lstStyle/>
          <a:p>
            <a:pPr marL="403200" indent="-403200">
              <a:lnSpc>
                <a:spcPct val="90000"/>
              </a:lnSpc>
              <a:spcBef>
                <a:spcPts val="400"/>
              </a:spcBef>
              <a:spcAft>
                <a:spcPts val="400"/>
              </a:spcAft>
              <a:buFont typeface="+mj-lt"/>
              <a:buAutoNum type="arabicPeriod"/>
            </a:pPr>
            <a:r>
              <a:rPr lang="en-US" sz="1800" b="1" dirty="0"/>
              <a:t>Introductory paragraph – Describes the financial statements audited and states that management is responsible for the financial statements and that the auditors</a:t>
            </a:r>
            <a:r>
              <a:rPr lang="en-US" altLang="en-US" sz="1800" b="1" dirty="0"/>
              <a:t>’</a:t>
            </a:r>
            <a:r>
              <a:rPr lang="en-US" sz="1800" b="1" dirty="0"/>
              <a:t> task is to express an opinion about the financial statements.</a:t>
            </a:r>
          </a:p>
          <a:p>
            <a:pPr marL="403200" indent="-403200">
              <a:lnSpc>
                <a:spcPct val="90000"/>
              </a:lnSpc>
              <a:spcBef>
                <a:spcPts val="400"/>
              </a:spcBef>
              <a:spcAft>
                <a:spcPts val="400"/>
              </a:spcAft>
              <a:buFont typeface="+mj-lt"/>
              <a:buAutoNum type="arabicPeriod"/>
            </a:pPr>
            <a:r>
              <a:rPr lang="en-US" sz="1800" b="1" dirty="0"/>
              <a:t>Scope paragraph – Describes the nature and extent of the auditors’ work. The auditors’ concern is with obtaining reasonable assurance about whether the financial statements are free of material misstatements and that their work involves tests.</a:t>
            </a:r>
          </a:p>
          <a:p>
            <a:pPr marL="403200" indent="-403200">
              <a:lnSpc>
                <a:spcPct val="90000"/>
              </a:lnSpc>
              <a:spcBef>
                <a:spcPts val="400"/>
              </a:spcBef>
              <a:spcAft>
                <a:spcPts val="400"/>
              </a:spcAft>
              <a:buFont typeface="+mj-lt"/>
              <a:buAutoNum type="arabicPeriod"/>
            </a:pPr>
            <a:r>
              <a:rPr lang="en-US" sz="1800" b="1" dirty="0"/>
              <a:t>Opinion paragraph – Auditors express an opinion on the fairness of the financial presentation. Corporations wish to receive an unqualified report.</a:t>
            </a:r>
          </a:p>
          <a:p>
            <a:pPr marL="403200" indent="-403200">
              <a:lnSpc>
                <a:spcPct val="90000"/>
              </a:lnSpc>
              <a:spcBef>
                <a:spcPts val="400"/>
              </a:spcBef>
              <a:spcAft>
                <a:spcPts val="400"/>
              </a:spcAft>
              <a:buFont typeface="+mj-lt"/>
              <a:buAutoNum type="arabicPeriod"/>
            </a:pPr>
            <a:r>
              <a:rPr lang="en-US" sz="1800" b="1" dirty="0"/>
              <a:t>Paragraph on the effectiveness of a company's internal control and the nature of opinion – As required by the Public Company Accounting Oversight Board (P</a:t>
            </a:r>
            <a:r>
              <a:rPr lang="en-US" sz="100" b="1" dirty="0"/>
              <a:t> </a:t>
            </a:r>
            <a:r>
              <a:rPr lang="en-US" sz="1800" b="1" dirty="0"/>
              <a:t>C</a:t>
            </a:r>
            <a:r>
              <a:rPr lang="en-US" sz="100" b="1" dirty="0"/>
              <a:t> </a:t>
            </a:r>
            <a:r>
              <a:rPr lang="en-US" sz="1800" b="1" dirty="0"/>
              <a:t>A</a:t>
            </a:r>
            <a:r>
              <a:rPr lang="en-US" sz="100" b="1" dirty="0"/>
              <a:t> </a:t>
            </a:r>
            <a:r>
              <a:rPr lang="en-US" sz="1800" b="1" dirty="0"/>
              <a:t>O</a:t>
            </a:r>
            <a:r>
              <a:rPr lang="en-US" sz="100" b="1" dirty="0"/>
              <a:t> </a:t>
            </a:r>
            <a:r>
              <a:rPr lang="en-US" sz="1800" b="1" dirty="0"/>
              <a:t>B), an internal control audit is conducted in conjunction with the audit of financial statements and an internal control audit opinion is presented on a separate page following the financial statements audit opinion.</a:t>
            </a:r>
          </a:p>
        </p:txBody>
      </p:sp>
      <p:sp>
        <p:nvSpPr>
          <p:cNvPr id="8" name="Content Placeholder 7"/>
          <p:cNvSpPr>
            <a:spLocks noGrp="1"/>
          </p:cNvSpPr>
          <p:nvPr>
            <p:ph idx="16"/>
          </p:nvPr>
        </p:nvSpPr>
        <p:spPr>
          <a:xfrm>
            <a:off x="457200" y="6248400"/>
            <a:ext cx="6858000" cy="304799"/>
          </a:xfrm>
        </p:spPr>
        <p:txBody>
          <a:bodyPr/>
          <a:lstStyle/>
          <a:p>
            <a:pPr marL="0" indent="0">
              <a:buNone/>
              <a:defRPr/>
            </a:pPr>
            <a:r>
              <a:rPr lang="en-US" altLang="en-US" sz="1100" b="1" dirty="0"/>
              <a:t>Learning Objective 10-10: Discuss the meaning and content of the independent auditors</a:t>
            </a:r>
            <a:r>
              <a:rPr lang="ja-JP" altLang="en-US" sz="1100" b="1" dirty="0"/>
              <a:t>’</a:t>
            </a:r>
            <a:r>
              <a:rPr lang="en-US" altLang="ja-JP" sz="1100" b="1" dirty="0"/>
              <a:t> report.</a:t>
            </a:r>
            <a:endParaRPr lang="en-US" altLang="en-US" sz="1100" b="1" dirty="0"/>
          </a:p>
        </p:txBody>
      </p:sp>
    </p:spTree>
    <p:extLst>
      <p:ext uri="{BB962C8B-B14F-4D97-AF65-F5344CB8AC3E}">
        <p14:creationId xmlns:p14="http://schemas.microsoft.com/office/powerpoint/2010/main" val="160542209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altLang="en-US" sz="4000" dirty="0">
                <a:latin typeface="+mn-lt"/>
                <a:ea typeface="ＭＳ Ｐゴシック" panose="020B0600070205080204" pitchFamily="34" charset="-128"/>
              </a:rPr>
              <a:t>Independent Auditors</a:t>
            </a:r>
            <a:r>
              <a:rPr lang="en-IN" altLang="en-US" sz="4000" dirty="0">
                <a:latin typeface="+mn-lt"/>
                <a:ea typeface="ＭＳ Ｐゴシック" panose="020B0600070205080204" pitchFamily="34" charset="-128"/>
              </a:rPr>
              <a:t>’ </a:t>
            </a:r>
            <a:r>
              <a:rPr lang="en-US" altLang="ja-JP" sz="4000" dirty="0">
                <a:latin typeface="+mn-lt"/>
                <a:ea typeface="ＭＳ Ｐゴシック" panose="020B0600070205080204" pitchFamily="34" charset="-128"/>
              </a:rPr>
              <a:t>Report </a:t>
            </a:r>
            <a:r>
              <a:rPr lang="en-US" altLang="ja-JP" sz="1000" b="0" dirty="0">
                <a:latin typeface="+mn-lt"/>
                <a:ea typeface="ＭＳ Ｐゴシック" panose="020B0600070205080204" pitchFamily="34" charset="-128"/>
              </a:rPr>
              <a:t>2</a:t>
            </a:r>
            <a:endParaRPr lang="en-US" altLang="en-US" sz="1000" b="0" dirty="0">
              <a:latin typeface="+mn-lt"/>
            </a:endParaRPr>
          </a:p>
        </p:txBody>
      </p:sp>
      <p:sp>
        <p:nvSpPr>
          <p:cNvPr id="3" name="Content Placeholder 2"/>
          <p:cNvSpPr>
            <a:spLocks noGrp="1"/>
          </p:cNvSpPr>
          <p:nvPr>
            <p:ph idx="1"/>
          </p:nvPr>
        </p:nvSpPr>
        <p:spPr>
          <a:xfrm>
            <a:off x="457200" y="1908141"/>
            <a:ext cx="8458200" cy="3044859"/>
          </a:xfrm>
        </p:spPr>
        <p:txBody>
          <a:bodyPr/>
          <a:lstStyle/>
          <a:p>
            <a:pPr marL="291600" indent="-291600"/>
            <a:r>
              <a:rPr lang="en-US" dirty="0"/>
              <a:t>Occasionally the auditors’ report includes additional language and/or an explanatory paragraph that describes a situation that does not affect fair presentation but that should be disclosed to keep the financial statements from being misleading.</a:t>
            </a:r>
          </a:p>
        </p:txBody>
      </p:sp>
      <p:sp>
        <p:nvSpPr>
          <p:cNvPr id="8" name="Content Placeholder 7"/>
          <p:cNvSpPr>
            <a:spLocks noGrp="1"/>
          </p:cNvSpPr>
          <p:nvPr>
            <p:ph idx="16"/>
          </p:nvPr>
        </p:nvSpPr>
        <p:spPr>
          <a:xfrm>
            <a:off x="457200" y="6248400"/>
            <a:ext cx="6858000" cy="304799"/>
          </a:xfrm>
        </p:spPr>
        <p:txBody>
          <a:bodyPr/>
          <a:lstStyle/>
          <a:p>
            <a:pPr marL="0" indent="0">
              <a:buNone/>
              <a:defRPr/>
            </a:pPr>
            <a:r>
              <a:rPr lang="en-US" altLang="en-US" sz="1100" b="1" dirty="0"/>
              <a:t>Learning Objective 10-10: Discuss the meaning and content of the independent auditors</a:t>
            </a:r>
            <a:r>
              <a:rPr lang="ja-JP" altLang="en-US" sz="1100" b="1" dirty="0"/>
              <a:t>’</a:t>
            </a:r>
            <a:r>
              <a:rPr lang="en-US" altLang="ja-JP" sz="1100" b="1" dirty="0"/>
              <a:t> report.</a:t>
            </a:r>
            <a:endParaRPr lang="en-US" altLang="en-US" sz="1100" b="1" dirty="0"/>
          </a:p>
        </p:txBody>
      </p:sp>
    </p:spTree>
    <p:extLst>
      <p:ext uri="{BB962C8B-B14F-4D97-AF65-F5344CB8AC3E}">
        <p14:creationId xmlns:p14="http://schemas.microsoft.com/office/powerpoint/2010/main" val="353312566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4000" dirty="0">
                <a:ea typeface="ＭＳ Ｐゴシック" pitchFamily="34" charset="-128"/>
              </a:rPr>
              <a:t>Compilation Engagement</a:t>
            </a:r>
            <a:endParaRPr lang="en-US" altLang="en-US" sz="4000" b="0" dirty="0">
              <a:latin typeface="+mn-lt"/>
            </a:endParaRPr>
          </a:p>
        </p:txBody>
      </p:sp>
      <p:sp>
        <p:nvSpPr>
          <p:cNvPr id="3" name="Content Placeholder 2"/>
          <p:cNvSpPr>
            <a:spLocks noGrp="1"/>
          </p:cNvSpPr>
          <p:nvPr>
            <p:ph idx="1"/>
          </p:nvPr>
        </p:nvSpPr>
        <p:spPr>
          <a:xfrm>
            <a:off x="457200" y="1447801"/>
            <a:ext cx="8458200" cy="3657599"/>
          </a:xfrm>
        </p:spPr>
        <p:txBody>
          <a:bodyPr/>
          <a:lstStyle/>
          <a:p>
            <a:pPr marL="0" indent="0" algn="ctr" eaLnBrk="1" hangingPunct="1">
              <a:spcBef>
                <a:spcPct val="50000"/>
              </a:spcBef>
              <a:buNone/>
              <a:defRPr/>
            </a:pPr>
            <a:r>
              <a:rPr lang="en-US" sz="2600" dirty="0"/>
              <a:t>For companies that are not registered with the S</a:t>
            </a:r>
            <a:r>
              <a:rPr lang="en-US" sz="100" dirty="0"/>
              <a:t> </a:t>
            </a:r>
            <a:r>
              <a:rPr lang="en-US" sz="2600" dirty="0"/>
              <a:t>E</a:t>
            </a:r>
            <a:r>
              <a:rPr lang="en-US" sz="100" dirty="0"/>
              <a:t> </a:t>
            </a:r>
            <a:r>
              <a:rPr lang="en-US" sz="2600" dirty="0"/>
              <a:t>C and do not have publicly traded securities, accountants may provide a service by </a:t>
            </a:r>
            <a:r>
              <a:rPr lang="en-US" sz="2600" u="sng" dirty="0"/>
              <a:t>compiling</a:t>
            </a:r>
            <a:r>
              <a:rPr lang="en-US" sz="2600" dirty="0"/>
              <a:t> financial statements. </a:t>
            </a:r>
          </a:p>
          <a:p>
            <a:pPr marL="0" indent="0" algn="ctr" eaLnBrk="1" hangingPunct="1">
              <a:spcBef>
                <a:spcPct val="50000"/>
              </a:spcBef>
              <a:buNone/>
              <a:defRPr/>
            </a:pPr>
            <a:r>
              <a:rPr lang="en-US" sz="2600" dirty="0"/>
              <a:t>A </a:t>
            </a:r>
            <a:r>
              <a:rPr lang="en-US" sz="2600" b="1" dirty="0"/>
              <a:t>compilation</a:t>
            </a:r>
            <a:r>
              <a:rPr lang="en-US" sz="2600" dirty="0"/>
              <a:t> is merely the presenting, in the form of financial statements, information that has been prepared by management.</a:t>
            </a:r>
          </a:p>
          <a:p>
            <a:pPr marL="0" indent="0" algn="ctr" eaLnBrk="1" hangingPunct="1">
              <a:spcBef>
                <a:spcPct val="50000"/>
              </a:spcBef>
              <a:buNone/>
              <a:defRPr/>
            </a:pPr>
            <a:r>
              <a:rPr lang="en-US" sz="2600" dirty="0"/>
              <a:t>A compilation report does </a:t>
            </a:r>
            <a:r>
              <a:rPr lang="en-US" sz="2600" u="sng" dirty="0"/>
              <a:t>not</a:t>
            </a:r>
            <a:r>
              <a:rPr lang="en-US" sz="2600" dirty="0"/>
              <a:t> provide any assurance from the auditors about the fairness of the financial information.</a:t>
            </a:r>
          </a:p>
        </p:txBody>
      </p:sp>
      <p:sp>
        <p:nvSpPr>
          <p:cNvPr id="8" name="Content Placeholder 7"/>
          <p:cNvSpPr>
            <a:spLocks noGrp="1"/>
          </p:cNvSpPr>
          <p:nvPr>
            <p:ph idx="16"/>
          </p:nvPr>
        </p:nvSpPr>
        <p:spPr>
          <a:xfrm>
            <a:off x="457200" y="6248400"/>
            <a:ext cx="6858000" cy="304799"/>
          </a:xfrm>
        </p:spPr>
        <p:txBody>
          <a:bodyPr/>
          <a:lstStyle/>
          <a:p>
            <a:pPr marL="0" indent="0">
              <a:buNone/>
              <a:defRPr/>
            </a:pPr>
            <a:r>
              <a:rPr lang="en-US" altLang="en-US" sz="1100" b="1" dirty="0"/>
              <a:t>Learning Objective 10-10: Discuss the meaning and content of the independent auditors</a:t>
            </a:r>
            <a:r>
              <a:rPr lang="ja-JP" altLang="en-US" sz="1100" b="1" dirty="0"/>
              <a:t>’</a:t>
            </a:r>
            <a:r>
              <a:rPr lang="en-US" altLang="ja-JP" sz="1100" b="1" dirty="0"/>
              <a:t> report.</a:t>
            </a:r>
            <a:endParaRPr lang="en-US" altLang="en-US" sz="1100" b="1" dirty="0"/>
          </a:p>
        </p:txBody>
      </p:sp>
    </p:spTree>
    <p:extLst>
      <p:ext uri="{BB962C8B-B14F-4D97-AF65-F5344CB8AC3E}">
        <p14:creationId xmlns:p14="http://schemas.microsoft.com/office/powerpoint/2010/main" val="133672152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10</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3344081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381000"/>
            <a:ext cx="8229600" cy="869950"/>
          </a:xfrm>
        </p:spPr>
        <p:txBody>
          <a:bodyPr/>
          <a:lstStyle/>
          <a:p>
            <a:r>
              <a:rPr lang="en-US" altLang="en-US" dirty="0">
                <a:ea typeface="ＭＳ Ｐゴシック" panose="020B0600070205080204" pitchFamily="34" charset="-128"/>
              </a:rPr>
              <a:t>Corporate Governance </a:t>
            </a:r>
            <a:r>
              <a:rPr lang="en-US" altLang="en-US" sz="1000" b="0" dirty="0">
                <a:ea typeface="ＭＳ Ｐゴシック" panose="020B0600070205080204" pitchFamily="34" charset="-128"/>
              </a:rPr>
              <a:t>1</a:t>
            </a:r>
            <a:endParaRPr lang="en-IN" sz="1000" b="0" dirty="0"/>
          </a:p>
        </p:txBody>
      </p:sp>
      <p:sp>
        <p:nvSpPr>
          <p:cNvPr id="4" name="Content Placeholder 3"/>
          <p:cNvSpPr>
            <a:spLocks noGrp="1"/>
          </p:cNvSpPr>
          <p:nvPr>
            <p:ph idx="13"/>
          </p:nvPr>
        </p:nvSpPr>
        <p:spPr>
          <a:xfrm>
            <a:off x="457200" y="1828800"/>
            <a:ext cx="6705600" cy="2971800"/>
          </a:xfrm>
        </p:spPr>
        <p:txBody>
          <a:bodyPr/>
          <a:lstStyle/>
          <a:p>
            <a:pPr marL="291600" indent="-291600" eaLnBrk="1" hangingPunct="1">
              <a:buClr>
                <a:schemeClr val="tx1"/>
              </a:buClr>
              <a:buFont typeface="Arial" charset="0"/>
              <a:buChar char="•"/>
              <a:defRPr/>
            </a:pPr>
            <a:r>
              <a:rPr lang="en-US" sz="3000" dirty="0">
                <a:solidFill>
                  <a:schemeClr val="tx2">
                    <a:lumMod val="50000"/>
                  </a:schemeClr>
                </a:solidFill>
                <a:ea typeface="ＭＳ Ｐゴシック" pitchFamily="34" charset="-128"/>
              </a:rPr>
              <a:t>Business ethics.</a:t>
            </a:r>
          </a:p>
          <a:p>
            <a:pPr marL="291600" indent="-291600" eaLnBrk="1" hangingPunct="1">
              <a:buClr>
                <a:schemeClr val="tx1"/>
              </a:buClr>
              <a:buFont typeface="Arial" charset="0"/>
              <a:buChar char="•"/>
              <a:defRPr/>
            </a:pPr>
            <a:r>
              <a:rPr lang="en-US" sz="3000" dirty="0">
                <a:solidFill>
                  <a:schemeClr val="tx2">
                    <a:lumMod val="50000"/>
                  </a:schemeClr>
                </a:solidFill>
                <a:ea typeface="ＭＳ Ｐゴシック" pitchFamily="34" charset="-128"/>
              </a:rPr>
              <a:t>Social responsibility.</a:t>
            </a:r>
          </a:p>
          <a:p>
            <a:pPr marL="291600" indent="-291600" eaLnBrk="1" hangingPunct="1">
              <a:buClr>
                <a:schemeClr val="tx1"/>
              </a:buClr>
              <a:buFont typeface="Arial" charset="0"/>
              <a:buChar char="•"/>
              <a:defRPr/>
            </a:pPr>
            <a:r>
              <a:rPr lang="en-US" sz="3000" dirty="0">
                <a:solidFill>
                  <a:schemeClr val="tx2">
                    <a:lumMod val="50000"/>
                  </a:schemeClr>
                </a:solidFill>
                <a:ea typeface="ＭＳ Ｐゴシック" pitchFamily="34" charset="-128"/>
              </a:rPr>
              <a:t>Equitable treatment of stakeholders.</a:t>
            </a:r>
          </a:p>
          <a:p>
            <a:pPr marL="291600" indent="-291600" eaLnBrk="1" hangingPunct="1">
              <a:buClr>
                <a:schemeClr val="tx1"/>
              </a:buClr>
              <a:buFont typeface="Arial" charset="0"/>
              <a:buChar char="•"/>
              <a:defRPr/>
            </a:pPr>
            <a:r>
              <a:rPr lang="en-US" sz="3000" dirty="0">
                <a:solidFill>
                  <a:schemeClr val="tx2">
                    <a:lumMod val="50000"/>
                  </a:schemeClr>
                </a:solidFill>
                <a:ea typeface="ＭＳ Ｐゴシック" pitchFamily="34" charset="-128"/>
              </a:rPr>
              <a:t>Full and fair disclosures.</a:t>
            </a:r>
          </a:p>
          <a:p>
            <a:pPr marL="291600" indent="-291600" eaLnBrk="1" hangingPunct="1">
              <a:buClr>
                <a:schemeClr val="tx1"/>
              </a:buClr>
              <a:buFont typeface="Arial" charset="0"/>
              <a:buChar char="•"/>
              <a:defRPr/>
            </a:pPr>
            <a:r>
              <a:rPr lang="en-US" sz="3000" dirty="0">
                <a:solidFill>
                  <a:schemeClr val="tx2">
                    <a:lumMod val="50000"/>
                  </a:schemeClr>
                </a:solidFill>
                <a:ea typeface="ＭＳ Ｐゴシック" pitchFamily="34" charset="-128"/>
              </a:rPr>
              <a:t>Board of directors</a:t>
            </a:r>
            <a:r>
              <a:rPr lang="en-US" altLang="en-US" sz="3000" dirty="0">
                <a:solidFill>
                  <a:schemeClr val="tx2">
                    <a:lumMod val="50000"/>
                  </a:schemeClr>
                </a:solidFill>
                <a:ea typeface="ＭＳ Ｐゴシック" pitchFamily="34" charset="-128"/>
              </a:rPr>
              <a:t>’</a:t>
            </a:r>
            <a:r>
              <a:rPr lang="en-US" sz="3000" dirty="0">
                <a:solidFill>
                  <a:schemeClr val="tx2">
                    <a:lumMod val="50000"/>
                  </a:schemeClr>
                </a:solidFill>
                <a:ea typeface="ＭＳ Ｐゴシック" pitchFamily="34" charset="-128"/>
              </a:rPr>
              <a:t> responsibilities.</a:t>
            </a:r>
          </a:p>
        </p:txBody>
      </p:sp>
      <p:sp>
        <p:nvSpPr>
          <p:cNvPr id="8" name="Content Placeholder 7"/>
          <p:cNvSpPr>
            <a:spLocks noGrp="1"/>
          </p:cNvSpPr>
          <p:nvPr>
            <p:ph idx="1"/>
          </p:nvPr>
        </p:nvSpPr>
        <p:spPr>
          <a:xfrm>
            <a:off x="457200" y="6248400"/>
            <a:ext cx="6934200" cy="271463"/>
          </a:xfrm>
        </p:spPr>
        <p:txBody>
          <a:bodyPr/>
          <a:lstStyle/>
          <a:p>
            <a:pPr marL="0" indent="0">
              <a:buNone/>
              <a:defRPr/>
            </a:pPr>
            <a:r>
              <a:rPr lang="en-US" altLang="en-US" sz="1100" b="1" dirty="0"/>
              <a:t>Learning Objective 10-1: Discuss the significance of corporate governance.</a:t>
            </a:r>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382000" cy="869950"/>
          </a:xfrm>
        </p:spPr>
        <p:txBody>
          <a:bodyPr/>
          <a:lstStyle/>
          <a:p>
            <a:r>
              <a:rPr lang="en-US" sz="4000" dirty="0">
                <a:ea typeface="ＭＳ Ｐゴシック" pitchFamily="34" charset="-128"/>
              </a:rPr>
              <a:t>Employee Benefits</a:t>
            </a:r>
            <a:r>
              <a:rPr lang="en-US" altLang="en-US" sz="4000" dirty="0" smtClean="0">
                <a:ea typeface="ＭＳ Ｐゴシック" panose="020B0600070205080204" pitchFamily="34" charset="-128"/>
              </a:rPr>
              <a:t> </a:t>
            </a:r>
            <a:r>
              <a:rPr lang="en-US" sz="4000" dirty="0"/>
              <a:t>- Text Alternative</a:t>
            </a:r>
            <a:endParaRPr lang="en-US" altLang="en-US" sz="1000" b="0" dirty="0"/>
          </a:p>
        </p:txBody>
      </p:sp>
      <p:sp>
        <p:nvSpPr>
          <p:cNvPr id="3" name="Content Placeholder 2"/>
          <p:cNvSpPr>
            <a:spLocks noGrp="1"/>
          </p:cNvSpPr>
          <p:nvPr>
            <p:ph idx="1"/>
          </p:nvPr>
        </p:nvSpPr>
        <p:spPr>
          <a:xfrm>
            <a:off x="457200" y="1481137"/>
            <a:ext cx="8229600" cy="3548063"/>
          </a:xfrm>
        </p:spPr>
        <p:txBody>
          <a:bodyPr/>
          <a:lstStyle/>
          <a:p>
            <a:pPr marL="0" indent="0">
              <a:buNone/>
            </a:pPr>
            <a:r>
              <a:rPr lang="en-IN" sz="2600" dirty="0"/>
              <a:t>A box </a:t>
            </a:r>
            <a:r>
              <a:rPr lang="en-IN" sz="2600" dirty="0" err="1"/>
              <a:t>labeled</a:t>
            </a:r>
            <a:r>
              <a:rPr lang="en-IN" sz="2600" dirty="0"/>
              <a:t> "Present value of additional benefits related to projected pay increases" points to a box titled Projected Benefit Obligation.</a:t>
            </a:r>
          </a:p>
          <a:p>
            <a:pPr marL="0" indent="0">
              <a:buNone/>
            </a:pPr>
            <a:r>
              <a:rPr lang="en-IN" sz="2600" dirty="0"/>
              <a:t>Another box, </a:t>
            </a:r>
            <a:r>
              <a:rPr lang="en-IN" sz="2600" dirty="0" err="1"/>
              <a:t>labeled</a:t>
            </a:r>
            <a:r>
              <a:rPr lang="en-IN" sz="2600" dirty="0"/>
              <a:t> "Present value of </a:t>
            </a:r>
            <a:r>
              <a:rPr lang="en-IN" sz="2600" dirty="0" err="1"/>
              <a:t>nonvested</a:t>
            </a:r>
            <a:r>
              <a:rPr lang="en-IN" sz="2600" dirty="0"/>
              <a:t> benefits at present pay levels" points to a box reading Accumulated Benefit Obligation.</a:t>
            </a:r>
          </a:p>
          <a:p>
            <a:pPr marL="0" indent="0">
              <a:buNone/>
            </a:pPr>
            <a:r>
              <a:rPr lang="en-IN" sz="2600" dirty="0"/>
              <a:t>Lastly, a box </a:t>
            </a:r>
            <a:r>
              <a:rPr lang="en-IN" sz="2600" dirty="0" err="1"/>
              <a:t>labeled</a:t>
            </a:r>
            <a:r>
              <a:rPr lang="en-IN" sz="2600" dirty="0"/>
              <a:t> "Present value of benefits at present pay levels" points to a box titled Vested Benefit Obligation.</a:t>
            </a:r>
            <a:endParaRPr lang="en-IN" sz="2600" dirty="0"/>
          </a:p>
        </p:txBody>
      </p:sp>
      <p:sp>
        <p:nvSpPr>
          <p:cNvPr id="9" name="Content Placeholder 2"/>
          <p:cNvSpPr>
            <a:spLocks noGrp="1"/>
          </p:cNvSpPr>
          <p:nvPr>
            <p:ph idx="13"/>
          </p:nvPr>
        </p:nvSpPr>
        <p:spPr>
          <a:xfrm>
            <a:off x="3162400" y="6248400"/>
            <a:ext cx="2666801"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257115134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ea typeface="ＭＳ Ｐゴシック" panose="020B0600070205080204" pitchFamily="34" charset="-128"/>
              </a:rPr>
              <a:t>Corporate Governance </a:t>
            </a:r>
            <a:r>
              <a:rPr lang="en-US" altLang="en-US" sz="1000" b="0" dirty="0">
                <a:ea typeface="ＭＳ Ｐゴシック" panose="020B0600070205080204" pitchFamily="34" charset="-128"/>
              </a:rPr>
              <a:t>2</a:t>
            </a:r>
            <a:endParaRPr lang="en-US" altLang="en-US" sz="1000" b="0" dirty="0"/>
          </a:p>
        </p:txBody>
      </p:sp>
      <p:sp>
        <p:nvSpPr>
          <p:cNvPr id="5" name="Content Placeholder 4"/>
          <p:cNvSpPr>
            <a:spLocks noGrp="1"/>
          </p:cNvSpPr>
          <p:nvPr>
            <p:ph idx="1"/>
          </p:nvPr>
        </p:nvSpPr>
        <p:spPr>
          <a:xfrm>
            <a:off x="457200" y="1600200"/>
            <a:ext cx="8229600" cy="1371600"/>
          </a:xfrm>
        </p:spPr>
        <p:txBody>
          <a:bodyPr/>
          <a:lstStyle/>
          <a:p>
            <a:pPr algn="ctr" eaLnBrk="1" hangingPunct="1">
              <a:spcBef>
                <a:spcPct val="50000"/>
              </a:spcBef>
              <a:buNone/>
            </a:pPr>
            <a:r>
              <a:rPr lang="en-US" sz="2200" dirty="0">
                <a:solidFill>
                  <a:schemeClr val="tx2">
                    <a:lumMod val="50000"/>
                  </a:schemeClr>
                </a:solidFill>
              </a:rPr>
              <a:t>The most powerful legislation to date has been the </a:t>
            </a:r>
            <a:r>
              <a:rPr lang="en-US" sz="2200" i="1" dirty="0">
                <a:solidFill>
                  <a:schemeClr val="tx2">
                    <a:lumMod val="50000"/>
                  </a:schemeClr>
                </a:solidFill>
              </a:rPr>
              <a:t>Sarbanes–Oxley Act (S</a:t>
            </a:r>
            <a:r>
              <a:rPr lang="en-US" sz="100" i="1" dirty="0">
                <a:solidFill>
                  <a:schemeClr val="tx2">
                    <a:lumMod val="50000"/>
                  </a:schemeClr>
                </a:solidFill>
              </a:rPr>
              <a:t> </a:t>
            </a:r>
            <a:r>
              <a:rPr lang="en-US" sz="2200" i="1" dirty="0">
                <a:solidFill>
                  <a:schemeClr val="tx2">
                    <a:lumMod val="50000"/>
                  </a:schemeClr>
                </a:solidFill>
              </a:rPr>
              <a:t>O</a:t>
            </a:r>
            <a:r>
              <a:rPr lang="en-US" sz="100" i="1" dirty="0">
                <a:solidFill>
                  <a:schemeClr val="tx2">
                    <a:lumMod val="50000"/>
                  </a:schemeClr>
                </a:solidFill>
              </a:rPr>
              <a:t> </a:t>
            </a:r>
            <a:r>
              <a:rPr lang="en-US" sz="2200" i="1" dirty="0">
                <a:solidFill>
                  <a:schemeClr val="tx2">
                    <a:lumMod val="50000"/>
                  </a:schemeClr>
                </a:solidFill>
              </a:rPr>
              <a:t>X) of 2002</a:t>
            </a:r>
            <a:r>
              <a:rPr lang="en-US" sz="2200" dirty="0">
                <a:solidFill>
                  <a:schemeClr val="tx2">
                    <a:lumMod val="50000"/>
                  </a:schemeClr>
                </a:solidFill>
              </a:rPr>
              <a:t>, which created the Public Company Accounting Oversight Board (P</a:t>
            </a:r>
            <a:r>
              <a:rPr lang="en-US" sz="100" dirty="0">
                <a:solidFill>
                  <a:schemeClr val="tx2">
                    <a:lumMod val="50000"/>
                  </a:schemeClr>
                </a:solidFill>
              </a:rPr>
              <a:t> </a:t>
            </a:r>
            <a:r>
              <a:rPr lang="en-US" sz="2200" dirty="0">
                <a:solidFill>
                  <a:schemeClr val="tx2">
                    <a:lumMod val="50000"/>
                  </a:schemeClr>
                </a:solidFill>
              </a:rPr>
              <a:t>C</a:t>
            </a:r>
            <a:r>
              <a:rPr lang="en-US" sz="100" dirty="0">
                <a:solidFill>
                  <a:schemeClr val="tx2">
                    <a:lumMod val="50000"/>
                  </a:schemeClr>
                </a:solidFill>
              </a:rPr>
              <a:t> </a:t>
            </a:r>
            <a:r>
              <a:rPr lang="en-US" sz="2200" dirty="0">
                <a:solidFill>
                  <a:schemeClr val="tx2">
                    <a:lumMod val="50000"/>
                  </a:schemeClr>
                </a:solidFill>
              </a:rPr>
              <a:t>A</a:t>
            </a:r>
            <a:r>
              <a:rPr lang="en-US" sz="100" dirty="0">
                <a:solidFill>
                  <a:schemeClr val="tx2">
                    <a:lumMod val="50000"/>
                  </a:schemeClr>
                </a:solidFill>
              </a:rPr>
              <a:t> </a:t>
            </a:r>
            <a:r>
              <a:rPr lang="en-US" sz="2200" dirty="0">
                <a:solidFill>
                  <a:schemeClr val="tx2">
                    <a:lumMod val="50000"/>
                  </a:schemeClr>
                </a:solidFill>
              </a:rPr>
              <a:t>O</a:t>
            </a:r>
            <a:r>
              <a:rPr lang="en-US" sz="100" dirty="0">
                <a:solidFill>
                  <a:schemeClr val="tx2">
                    <a:lumMod val="50000"/>
                  </a:schemeClr>
                </a:solidFill>
              </a:rPr>
              <a:t> </a:t>
            </a:r>
            <a:r>
              <a:rPr lang="en-US" sz="2200" dirty="0">
                <a:solidFill>
                  <a:schemeClr val="tx2">
                    <a:lumMod val="50000"/>
                  </a:schemeClr>
                </a:solidFill>
              </a:rPr>
              <a:t>B) as the authoritative watchdog over the accounting and auditing profession.</a:t>
            </a:r>
            <a:endParaRPr lang="en-US" altLang="en-US" sz="2200" b="1" dirty="0">
              <a:solidFill>
                <a:srgbClr val="000000"/>
              </a:solidFill>
            </a:endParaRPr>
          </a:p>
        </p:txBody>
      </p:sp>
      <p:sp>
        <p:nvSpPr>
          <p:cNvPr id="6" name="Content Placeholder 4"/>
          <p:cNvSpPr>
            <a:spLocks noGrp="1"/>
          </p:cNvSpPr>
          <p:nvPr>
            <p:ph idx="13"/>
          </p:nvPr>
        </p:nvSpPr>
        <p:spPr>
          <a:xfrm>
            <a:off x="457200" y="3278188"/>
            <a:ext cx="4495800" cy="2817812"/>
          </a:xfrm>
        </p:spPr>
        <p:txBody>
          <a:bodyPr/>
          <a:lstStyle/>
          <a:p>
            <a:pPr marL="0" indent="0" algn="ctr">
              <a:buNone/>
              <a:defRPr/>
            </a:pPr>
            <a:r>
              <a:rPr lang="en-US" sz="2000" dirty="0">
                <a:ea typeface="ＭＳ Ｐゴシック" pitchFamily="34" charset="-128"/>
              </a:rPr>
              <a:t>The S</a:t>
            </a:r>
            <a:r>
              <a:rPr lang="en-US" sz="100" dirty="0">
                <a:ea typeface="ＭＳ Ｐゴシック" pitchFamily="34" charset="-128"/>
              </a:rPr>
              <a:t> </a:t>
            </a:r>
            <a:r>
              <a:rPr lang="en-US" sz="2000" dirty="0">
                <a:ea typeface="ＭＳ Ｐゴシック" pitchFamily="34" charset="-128"/>
              </a:rPr>
              <a:t>O</a:t>
            </a:r>
            <a:r>
              <a:rPr lang="en-US" sz="100" dirty="0">
                <a:ea typeface="ＭＳ Ｐゴシック" pitchFamily="34" charset="-128"/>
              </a:rPr>
              <a:t> </a:t>
            </a:r>
            <a:r>
              <a:rPr lang="en-US" sz="2000" dirty="0">
                <a:ea typeface="ＭＳ Ｐゴシック" pitchFamily="34" charset="-128"/>
              </a:rPr>
              <a:t>X legislation was aimed primarily to curtail the misbehavior of senior management of corporate entities: Chief executive officers (C</a:t>
            </a:r>
            <a:r>
              <a:rPr lang="en-US" sz="100" dirty="0">
                <a:ea typeface="ＭＳ Ｐゴシック" pitchFamily="34" charset="-128"/>
              </a:rPr>
              <a:t> </a:t>
            </a:r>
            <a:r>
              <a:rPr lang="en-US" sz="2000" dirty="0">
                <a:ea typeface="ＭＳ Ｐゴシック" pitchFamily="34" charset="-128"/>
              </a:rPr>
              <a:t>E</a:t>
            </a:r>
            <a:r>
              <a:rPr lang="en-US" sz="100" dirty="0">
                <a:ea typeface="ＭＳ Ｐゴシック" pitchFamily="34" charset="-128"/>
              </a:rPr>
              <a:t> </a:t>
            </a:r>
            <a:r>
              <a:rPr lang="en-US" sz="2000" dirty="0">
                <a:ea typeface="ＭＳ Ｐゴシック" pitchFamily="34" charset="-128"/>
              </a:rPr>
              <a:t>Os) and chief financial officers (C</a:t>
            </a:r>
            <a:r>
              <a:rPr lang="en-US" sz="100" dirty="0">
                <a:ea typeface="ＭＳ Ｐゴシック" pitchFamily="34" charset="-128"/>
              </a:rPr>
              <a:t> </a:t>
            </a:r>
            <a:r>
              <a:rPr lang="en-US" sz="2000" dirty="0">
                <a:ea typeface="ＭＳ Ｐゴシック" pitchFamily="34" charset="-128"/>
              </a:rPr>
              <a:t>F</a:t>
            </a:r>
            <a:r>
              <a:rPr lang="en-US" sz="100" dirty="0">
                <a:ea typeface="ＭＳ Ｐゴシック" pitchFamily="34" charset="-128"/>
              </a:rPr>
              <a:t> </a:t>
            </a:r>
            <a:r>
              <a:rPr lang="en-US" sz="2000" dirty="0">
                <a:ea typeface="ＭＳ Ｐゴシック" pitchFamily="34" charset="-128"/>
              </a:rPr>
              <a:t>Os) are required under S</a:t>
            </a:r>
            <a:r>
              <a:rPr lang="en-US" sz="100" dirty="0">
                <a:ea typeface="ＭＳ Ｐゴシック" pitchFamily="34" charset="-128"/>
              </a:rPr>
              <a:t> </a:t>
            </a:r>
            <a:r>
              <a:rPr lang="en-US" sz="2000" dirty="0">
                <a:ea typeface="ＭＳ Ｐゴシック" pitchFamily="34" charset="-128"/>
              </a:rPr>
              <a:t>O</a:t>
            </a:r>
            <a:r>
              <a:rPr lang="en-US" sz="100" dirty="0">
                <a:ea typeface="ＭＳ Ｐゴシック" pitchFamily="34" charset="-128"/>
              </a:rPr>
              <a:t> </a:t>
            </a:r>
            <a:r>
              <a:rPr lang="en-US" sz="2000" dirty="0">
                <a:ea typeface="ＭＳ Ｐゴシック" pitchFamily="34" charset="-128"/>
              </a:rPr>
              <a:t>X to attest (in front of a notary) to the correctness of their company</a:t>
            </a:r>
            <a:r>
              <a:rPr lang="en-US" altLang="en-US" sz="2000" dirty="0">
                <a:ea typeface="ＭＳ Ｐゴシック" pitchFamily="34" charset="-128"/>
              </a:rPr>
              <a:t>’</a:t>
            </a:r>
            <a:r>
              <a:rPr lang="en-US" sz="2000" dirty="0">
                <a:ea typeface="ＭＳ Ｐゴシック" pitchFamily="34" charset="-128"/>
              </a:rPr>
              <a:t>s financial statements.</a:t>
            </a:r>
            <a:endParaRPr lang="en-IN" sz="2000" dirty="0"/>
          </a:p>
        </p:txBody>
      </p:sp>
      <p:sp>
        <p:nvSpPr>
          <p:cNvPr id="7" name="Content Placeholder 6"/>
          <p:cNvSpPr>
            <a:spLocks noGrp="1"/>
          </p:cNvSpPr>
          <p:nvPr>
            <p:ph idx="15"/>
          </p:nvPr>
        </p:nvSpPr>
        <p:spPr>
          <a:xfrm>
            <a:off x="5105400" y="3429000"/>
            <a:ext cx="3886200" cy="2362200"/>
          </a:xfrm>
        </p:spPr>
        <p:txBody>
          <a:bodyPr/>
          <a:lstStyle/>
          <a:p>
            <a:pPr marL="0" indent="0" algn="ctr">
              <a:buNone/>
              <a:defRPr/>
            </a:pPr>
            <a:r>
              <a:rPr lang="en-US" sz="1800" b="1" dirty="0">
                <a:ea typeface="ＭＳ Ｐゴシック" pitchFamily="34" charset="-128"/>
              </a:rPr>
              <a:t>The registered must also report in a separate section of its annual 10-K report any </a:t>
            </a:r>
            <a:r>
              <a:rPr lang="en-IN" sz="1800" b="1" dirty="0">
                <a:ea typeface="ＭＳ Ｐゴシック" pitchFamily="34" charset="-128"/>
              </a:rPr>
              <a:t>“</a:t>
            </a:r>
            <a:r>
              <a:rPr lang="en-US" altLang="ja-JP" sz="1800" b="1" dirty="0">
                <a:ea typeface="ＭＳ Ｐゴシック" pitchFamily="34" charset="-128"/>
              </a:rPr>
              <a:t>Changes in and Disagreements with Accountants on Accounting and Financial Disclosure</a:t>
            </a:r>
            <a:r>
              <a:rPr lang="en-IN" altLang="ja-JP" sz="1800" b="1" dirty="0">
                <a:ea typeface="ＭＳ Ｐゴシック" pitchFamily="34" charset="-128"/>
              </a:rPr>
              <a:t>”</a:t>
            </a:r>
            <a:r>
              <a:rPr lang="en-US" altLang="ja-JP" sz="1800" b="1" dirty="0">
                <a:ea typeface="ＭＳ Ｐゴシック" pitchFamily="34" charset="-128"/>
              </a:rPr>
              <a:t> as an added measure of transparency and management accountability.</a:t>
            </a:r>
            <a:endParaRPr lang="en-IN" sz="1800" dirty="0"/>
          </a:p>
        </p:txBody>
      </p:sp>
      <p:sp>
        <p:nvSpPr>
          <p:cNvPr id="17" name="Content Placeholder 7"/>
          <p:cNvSpPr>
            <a:spLocks noGrp="1"/>
          </p:cNvSpPr>
          <p:nvPr>
            <p:ph idx="16"/>
          </p:nvPr>
        </p:nvSpPr>
        <p:spPr>
          <a:xfrm>
            <a:off x="457200" y="6248400"/>
            <a:ext cx="6858000" cy="228600"/>
          </a:xfrm>
        </p:spPr>
        <p:txBody>
          <a:bodyPr/>
          <a:lstStyle/>
          <a:p>
            <a:pPr marL="0" indent="0">
              <a:buNone/>
              <a:defRPr/>
            </a:pPr>
            <a:r>
              <a:rPr lang="en-US" altLang="en-US" sz="1100" b="1" dirty="0"/>
              <a:t>Learning Objective 10-1: Discuss the significance of corporate governance.</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ea typeface="ＭＳ Ｐゴシック" panose="020B0600070205080204" pitchFamily="34" charset="-128"/>
              </a:rPr>
              <a:t>Corporate Governance </a:t>
            </a:r>
            <a:r>
              <a:rPr lang="en-US" altLang="en-US" sz="1000" b="0" dirty="0">
                <a:ea typeface="ＭＳ Ｐゴシック" panose="020B0600070205080204" pitchFamily="34" charset="-128"/>
              </a:rPr>
              <a:t>3</a:t>
            </a:r>
            <a:endParaRPr lang="en-US" altLang="en-US" sz="1000" b="0" dirty="0"/>
          </a:p>
        </p:txBody>
      </p:sp>
      <p:sp>
        <p:nvSpPr>
          <p:cNvPr id="5" name="Content Placeholder 4"/>
          <p:cNvSpPr>
            <a:spLocks noGrp="1"/>
          </p:cNvSpPr>
          <p:nvPr>
            <p:ph idx="1"/>
          </p:nvPr>
        </p:nvSpPr>
        <p:spPr>
          <a:xfrm>
            <a:off x="457200" y="1600200"/>
            <a:ext cx="8229600" cy="1905000"/>
          </a:xfrm>
        </p:spPr>
        <p:txBody>
          <a:bodyPr/>
          <a:lstStyle/>
          <a:p>
            <a:pPr marL="0" indent="0" algn="ctr">
              <a:buNone/>
            </a:pPr>
            <a:r>
              <a:rPr lang="en-US" altLang="en-US" sz="2000" dirty="0"/>
              <a:t>In response to the financial crisis of 2007–2008, Congress passed the </a:t>
            </a:r>
            <a:r>
              <a:rPr lang="en-US" altLang="en-US" sz="2000" i="1" dirty="0"/>
              <a:t>Wall Street Reform and Consumer Protection Act of 2010 </a:t>
            </a:r>
            <a:r>
              <a:rPr lang="en-US" altLang="en-US" sz="2000" dirty="0"/>
              <a:t>(referred to as the </a:t>
            </a:r>
            <a:r>
              <a:rPr lang="en-US" altLang="en-US" sz="2000" i="1" dirty="0"/>
              <a:t>Dodd</a:t>
            </a:r>
            <a:r>
              <a:rPr lang="en-US" altLang="en-US" sz="2000" dirty="0"/>
              <a:t>–</a:t>
            </a:r>
            <a:r>
              <a:rPr lang="en-US" altLang="en-US" sz="2000" i="1" dirty="0"/>
              <a:t>Frank Act </a:t>
            </a:r>
            <a:r>
              <a:rPr lang="en-US" altLang="en-US" sz="2000" dirty="0"/>
              <a:t>). Although most of the act deals with financial regulation, several Dodd–Frank provisions impose new corporate governance rules not just on Wall Street banks but also on Main Street public corporations.</a:t>
            </a:r>
          </a:p>
        </p:txBody>
      </p:sp>
      <p:sp>
        <p:nvSpPr>
          <p:cNvPr id="6" name="Content Placeholder 4"/>
          <p:cNvSpPr>
            <a:spLocks noGrp="1"/>
          </p:cNvSpPr>
          <p:nvPr>
            <p:ph idx="13"/>
          </p:nvPr>
        </p:nvSpPr>
        <p:spPr>
          <a:xfrm>
            <a:off x="457200" y="3962400"/>
            <a:ext cx="4495800" cy="1828800"/>
          </a:xfrm>
        </p:spPr>
        <p:txBody>
          <a:bodyPr/>
          <a:lstStyle/>
          <a:p>
            <a:pPr marL="0" indent="0" algn="ctr">
              <a:buNone/>
              <a:defRPr/>
            </a:pPr>
            <a:r>
              <a:rPr lang="en-US" sz="2000" b="1" i="1" dirty="0">
                <a:ea typeface="ＭＳ Ｐゴシック" pitchFamily="34" charset="-128"/>
              </a:rPr>
              <a:t>The Dodd–Frank Act </a:t>
            </a:r>
            <a:r>
              <a:rPr lang="en-US" sz="2000" b="1" dirty="0">
                <a:ea typeface="ＭＳ Ｐゴシック" pitchFamily="34" charset="-128"/>
              </a:rPr>
              <a:t>contains the </a:t>
            </a:r>
            <a:r>
              <a:rPr lang="en-IN" sz="2000" b="1" dirty="0">
                <a:ea typeface="ＭＳ Ｐゴシック" pitchFamily="34" charset="-128"/>
              </a:rPr>
              <a:t>“</a:t>
            </a:r>
            <a:r>
              <a:rPr lang="en-US" altLang="ja-JP" sz="2000" b="1" dirty="0">
                <a:ea typeface="ＭＳ Ｐゴシック" pitchFamily="34" charset="-128"/>
              </a:rPr>
              <a:t>say on pay</a:t>
            </a:r>
            <a:r>
              <a:rPr lang="en-IN" altLang="ja-JP" sz="2000" b="1" dirty="0">
                <a:ea typeface="ＭＳ Ｐゴシック" pitchFamily="34" charset="-128"/>
              </a:rPr>
              <a:t>”</a:t>
            </a:r>
            <a:r>
              <a:rPr lang="en-US" altLang="ja-JP" sz="2000" b="1" dirty="0">
                <a:ea typeface="ＭＳ Ｐゴシック" pitchFamily="34" charset="-128"/>
              </a:rPr>
              <a:t> mandate requiring periodic </a:t>
            </a:r>
            <a:r>
              <a:rPr lang="en-US" sz="2000" b="1" dirty="0">
                <a:ea typeface="ＭＳ Ｐゴシック" pitchFamily="34" charset="-128"/>
              </a:rPr>
              <a:t>shareholder advisory votes on executive compensation and golden parachute provisions.</a:t>
            </a:r>
          </a:p>
        </p:txBody>
      </p:sp>
      <p:sp>
        <p:nvSpPr>
          <p:cNvPr id="7" name="Content Placeholder 6"/>
          <p:cNvSpPr>
            <a:spLocks noGrp="1"/>
          </p:cNvSpPr>
          <p:nvPr>
            <p:ph idx="15"/>
          </p:nvPr>
        </p:nvSpPr>
        <p:spPr>
          <a:xfrm>
            <a:off x="5105400" y="4038600"/>
            <a:ext cx="3886200" cy="1676400"/>
          </a:xfrm>
        </p:spPr>
        <p:txBody>
          <a:bodyPr/>
          <a:lstStyle/>
          <a:p>
            <a:pPr marL="0" indent="0" algn="ctr">
              <a:buNone/>
              <a:defRPr/>
            </a:pPr>
            <a:r>
              <a:rPr lang="en-US" sz="1800" b="1" dirty="0"/>
              <a:t>Another</a:t>
            </a:r>
            <a:r>
              <a:rPr lang="en-US" sz="1800" b="1" i="1" dirty="0"/>
              <a:t> Dodd–Frank</a:t>
            </a:r>
            <a:r>
              <a:rPr lang="en-US" sz="1800" b="1" dirty="0"/>
              <a:t> provision requires companies to disclose the reasons that they have chosen to have either the same person or separate people serve as the C</a:t>
            </a:r>
            <a:r>
              <a:rPr lang="en-US" sz="100" b="1" dirty="0"/>
              <a:t> </a:t>
            </a:r>
            <a:r>
              <a:rPr lang="en-US" sz="1800" b="1" dirty="0"/>
              <a:t>E</a:t>
            </a:r>
            <a:r>
              <a:rPr lang="en-US" sz="100" b="1" dirty="0"/>
              <a:t> </a:t>
            </a:r>
            <a:r>
              <a:rPr lang="en-US" sz="1800" b="1" dirty="0"/>
              <a:t>O and board chair.</a:t>
            </a:r>
          </a:p>
        </p:txBody>
      </p:sp>
      <p:sp>
        <p:nvSpPr>
          <p:cNvPr id="17" name="Content Placeholder 7"/>
          <p:cNvSpPr>
            <a:spLocks noGrp="1"/>
          </p:cNvSpPr>
          <p:nvPr>
            <p:ph idx="16"/>
          </p:nvPr>
        </p:nvSpPr>
        <p:spPr>
          <a:xfrm>
            <a:off x="457200" y="6248400"/>
            <a:ext cx="6858000" cy="228600"/>
          </a:xfrm>
        </p:spPr>
        <p:txBody>
          <a:bodyPr/>
          <a:lstStyle/>
          <a:p>
            <a:pPr marL="0" indent="0">
              <a:buNone/>
              <a:defRPr/>
            </a:pPr>
            <a:r>
              <a:rPr lang="en-US" altLang="en-US" sz="1100" b="1" dirty="0"/>
              <a:t>Learning Objective 10-1: Discuss the significance of corporate governance.</a:t>
            </a:r>
          </a:p>
        </p:txBody>
      </p:sp>
    </p:spTree>
    <p:extLst>
      <p:ext uri="{BB962C8B-B14F-4D97-AF65-F5344CB8AC3E}">
        <p14:creationId xmlns:p14="http://schemas.microsoft.com/office/powerpoint/2010/main" val="172361916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70263"/>
            <a:ext cx="8229600" cy="685800"/>
          </a:xfrm>
        </p:spPr>
        <p:txBody>
          <a:bodyPr/>
          <a:lstStyle/>
          <a:p>
            <a:r>
              <a:rPr lang="en-US" dirty="0">
                <a:ea typeface="ＭＳ Ｐゴシック" pitchFamily="34" charset="-128"/>
              </a:rPr>
              <a:t>Recent Financial Misstatements </a:t>
            </a:r>
            <a:r>
              <a:rPr lang="en-US" sz="1000" b="0" dirty="0">
                <a:ea typeface="ＭＳ Ｐゴシック" pitchFamily="34" charset="-128"/>
              </a:rPr>
              <a:t>1</a:t>
            </a:r>
            <a:r>
              <a:rPr lang="en-US" dirty="0">
                <a:ea typeface="ＭＳ Ｐゴシック" pitchFamily="34" charset="-128"/>
              </a:rPr>
              <a:t> </a:t>
            </a:r>
            <a:endParaRPr lang="en-US" altLang="en-US" sz="1000" b="0" dirty="0"/>
          </a:p>
        </p:txBody>
      </p:sp>
      <p:sp>
        <p:nvSpPr>
          <p:cNvPr id="8" name="Content Placeholder 7"/>
          <p:cNvSpPr>
            <a:spLocks noGrp="1"/>
          </p:cNvSpPr>
          <p:nvPr>
            <p:ph idx="13"/>
          </p:nvPr>
        </p:nvSpPr>
        <p:spPr>
          <a:xfrm>
            <a:off x="457200" y="1447800"/>
            <a:ext cx="8229600" cy="762000"/>
          </a:xfrm>
        </p:spPr>
        <p:txBody>
          <a:bodyPr/>
          <a:lstStyle/>
          <a:p>
            <a:pPr marL="0" indent="0">
              <a:buNone/>
            </a:pPr>
            <a:r>
              <a:rPr lang="en-US" sz="2000" b="1" dirty="0"/>
              <a:t>Earnings Manipulations Shenanigans</a:t>
            </a:r>
            <a:r>
              <a:rPr lang="en-US" sz="2000" dirty="0">
                <a:effectLst>
                  <a:outerShdw blurRad="38100" dist="38100" dir="2700000" algn="tl">
                    <a:srgbClr val="C0C0C0"/>
                  </a:outerShdw>
                </a:effectLst>
              </a:rPr>
              <a:t> </a:t>
            </a:r>
            <a:r>
              <a:rPr lang="en-US" sz="2000" b="1" dirty="0"/>
              <a:t>(pg 1):</a:t>
            </a:r>
            <a:endParaRPr lang="en-US" altLang="en-US" sz="2000" b="1" i="1" dirty="0"/>
          </a:p>
          <a:p>
            <a:pPr marL="403200" indent="-403200">
              <a:buFont typeface="+mj-lt"/>
              <a:buAutoNum type="arabicPeriod"/>
            </a:pPr>
            <a:r>
              <a:rPr lang="en-US" altLang="en-US" sz="1900" b="1" i="1" dirty="0"/>
              <a:t>Recording revenue too soon.</a:t>
            </a:r>
            <a:endParaRPr lang="en-IN" sz="1900" dirty="0"/>
          </a:p>
        </p:txBody>
      </p:sp>
      <p:sp>
        <p:nvSpPr>
          <p:cNvPr id="9" name="Content Placeholder 8"/>
          <p:cNvSpPr>
            <a:spLocks noGrp="1"/>
          </p:cNvSpPr>
          <p:nvPr>
            <p:ph idx="14"/>
          </p:nvPr>
        </p:nvSpPr>
        <p:spPr>
          <a:xfrm>
            <a:off x="914400" y="2209800"/>
            <a:ext cx="8077200" cy="1371599"/>
          </a:xfrm>
        </p:spPr>
        <p:txBody>
          <a:bodyPr/>
          <a:lstStyle/>
          <a:p>
            <a:pPr marL="291600" lvl="1" indent="-291600">
              <a:buFont typeface="Arial" panose="020B0604020202020204" pitchFamily="34" charset="0"/>
              <a:buChar char="•"/>
            </a:pPr>
            <a:r>
              <a:rPr lang="en-US" altLang="en-US" sz="1800" dirty="0"/>
              <a:t>Recording revenue before completing any obligations under the contract.</a:t>
            </a:r>
          </a:p>
          <a:p>
            <a:pPr marL="291600" lvl="1" indent="-291600">
              <a:buFont typeface="Arial" panose="020B0604020202020204" pitchFamily="34" charset="0"/>
              <a:buChar char="•"/>
            </a:pPr>
            <a:r>
              <a:rPr lang="en-US" altLang="en-US" sz="1800" dirty="0"/>
              <a:t>Recording revenue far in excess of work completed on the contract.</a:t>
            </a:r>
          </a:p>
          <a:p>
            <a:pPr marL="291600" lvl="1" indent="-291600">
              <a:buFont typeface="Arial" panose="020B0604020202020204" pitchFamily="34" charset="0"/>
              <a:buChar char="•"/>
            </a:pPr>
            <a:r>
              <a:rPr lang="en-US" altLang="en-US" sz="1800" dirty="0"/>
              <a:t>Recording revenue before the buyer’s final acceptance of the product.</a:t>
            </a:r>
          </a:p>
          <a:p>
            <a:pPr marL="291600" lvl="1" indent="-291600">
              <a:buFont typeface="Arial" panose="020B0604020202020204" pitchFamily="34" charset="0"/>
              <a:buChar char="•"/>
            </a:pPr>
            <a:r>
              <a:rPr lang="en-US" altLang="en-US" sz="1800" dirty="0"/>
              <a:t>Recording revenue when the buyer’s payment remains uncertain or unnecessary.</a:t>
            </a:r>
          </a:p>
        </p:txBody>
      </p:sp>
      <p:sp>
        <p:nvSpPr>
          <p:cNvPr id="11" name="Content Placeholder 10"/>
          <p:cNvSpPr>
            <a:spLocks noGrp="1"/>
          </p:cNvSpPr>
          <p:nvPr>
            <p:ph idx="15"/>
          </p:nvPr>
        </p:nvSpPr>
        <p:spPr>
          <a:xfrm>
            <a:off x="457200" y="3568336"/>
            <a:ext cx="3276600" cy="303212"/>
          </a:xfrm>
        </p:spPr>
        <p:txBody>
          <a:bodyPr/>
          <a:lstStyle/>
          <a:p>
            <a:pPr marL="403200" indent="-403200">
              <a:buFont typeface="+mj-lt"/>
              <a:buAutoNum type="arabicPeriod" startAt="2"/>
            </a:pPr>
            <a:r>
              <a:rPr lang="en-US" altLang="en-US" sz="1900" b="1" i="1" dirty="0"/>
              <a:t> Recording bogus revenue.</a:t>
            </a:r>
            <a:endParaRPr lang="en-IN" sz="1900" dirty="0"/>
          </a:p>
        </p:txBody>
      </p:sp>
      <p:sp>
        <p:nvSpPr>
          <p:cNvPr id="12" name="Content Placeholder 11"/>
          <p:cNvSpPr>
            <a:spLocks noGrp="1"/>
          </p:cNvSpPr>
          <p:nvPr>
            <p:ph idx="16"/>
          </p:nvPr>
        </p:nvSpPr>
        <p:spPr>
          <a:xfrm>
            <a:off x="914400" y="3989022"/>
            <a:ext cx="7620000" cy="1687877"/>
          </a:xfrm>
        </p:spPr>
        <p:txBody>
          <a:bodyPr/>
          <a:lstStyle/>
          <a:p>
            <a:pPr marL="291600" lvl="1" indent="-291600">
              <a:buFont typeface="Arial" panose="020B0604020202020204" pitchFamily="34" charset="0"/>
              <a:buChar char="•"/>
            </a:pPr>
            <a:r>
              <a:rPr lang="en-US" altLang="en-US" sz="1800" dirty="0"/>
              <a:t>Recording revenue from transactions that lack economic substance.</a:t>
            </a:r>
          </a:p>
          <a:p>
            <a:pPr marL="291600" lvl="1" indent="-291600">
              <a:buFont typeface="Arial" panose="020B0604020202020204" pitchFamily="34" charset="0"/>
              <a:buChar char="•"/>
            </a:pPr>
            <a:r>
              <a:rPr lang="en-US" altLang="en-US" sz="1800" dirty="0"/>
              <a:t>Recording revenue from transactions that lack a reasonable arm’s-length process.</a:t>
            </a:r>
          </a:p>
          <a:p>
            <a:pPr marL="291600" lvl="1" indent="-291600">
              <a:buFont typeface="Arial" panose="020B0604020202020204" pitchFamily="34" charset="0"/>
              <a:buChar char="•"/>
            </a:pPr>
            <a:r>
              <a:rPr lang="en-US" altLang="en-US" sz="1800" dirty="0"/>
              <a:t>Recording revenue on receipts from non-revenue-producing transactions.</a:t>
            </a:r>
          </a:p>
          <a:p>
            <a:pPr marL="291600" lvl="1" indent="-291600">
              <a:buFont typeface="Arial" panose="020B0604020202020204" pitchFamily="34" charset="0"/>
              <a:buChar char="•"/>
            </a:pPr>
            <a:r>
              <a:rPr lang="en-US" altLang="en-US" sz="1800" dirty="0"/>
              <a:t>Recording revenue from appropriate transactions, but at inflated amounts.</a:t>
            </a:r>
            <a:endParaRPr lang="en-IN" sz="1800" dirty="0"/>
          </a:p>
        </p:txBody>
      </p:sp>
      <p:sp>
        <p:nvSpPr>
          <p:cNvPr id="17" name="Content Placeholder 7"/>
          <p:cNvSpPr>
            <a:spLocks noGrp="1"/>
          </p:cNvSpPr>
          <p:nvPr>
            <p:ph idx="1"/>
          </p:nvPr>
        </p:nvSpPr>
        <p:spPr>
          <a:xfrm>
            <a:off x="457200" y="6248400"/>
            <a:ext cx="7848600" cy="304800"/>
          </a:xfrm>
        </p:spPr>
        <p:txBody>
          <a:bodyPr/>
          <a:lstStyle/>
          <a:p>
            <a:pPr marL="0" indent="0">
              <a:buNone/>
              <a:defRPr/>
            </a:pPr>
            <a:r>
              <a:rPr lang="en-US" altLang="en-US" sz="1100" b="1" dirty="0"/>
              <a:t>Learning Objective 10-2: Identify the types of financial reporting misstatements that have occurred in recent years. </a:t>
            </a:r>
          </a:p>
        </p:txBody>
      </p:sp>
    </p:spTree>
    <p:extLst>
      <p:ext uri="{BB962C8B-B14F-4D97-AF65-F5344CB8AC3E}">
        <p14:creationId xmlns:p14="http://schemas.microsoft.com/office/powerpoint/2010/main" val="56375922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470263"/>
            <a:ext cx="8229600" cy="685800"/>
          </a:xfrm>
        </p:spPr>
        <p:txBody>
          <a:bodyPr/>
          <a:lstStyle/>
          <a:p>
            <a:r>
              <a:rPr lang="en-US" dirty="0">
                <a:ea typeface="ＭＳ Ｐゴシック" pitchFamily="34" charset="-128"/>
              </a:rPr>
              <a:t>Recent Financial Misstatements </a:t>
            </a:r>
            <a:r>
              <a:rPr lang="en-US" sz="1000" b="0" dirty="0">
                <a:ea typeface="ＭＳ Ｐゴシック" pitchFamily="34" charset="-128"/>
              </a:rPr>
              <a:t>2</a:t>
            </a:r>
            <a:r>
              <a:rPr lang="en-US" dirty="0">
                <a:ea typeface="ＭＳ Ｐゴシック" pitchFamily="34" charset="-128"/>
              </a:rPr>
              <a:t> </a:t>
            </a:r>
            <a:endParaRPr lang="en-US" altLang="en-US" sz="1000" b="0" dirty="0"/>
          </a:p>
        </p:txBody>
      </p:sp>
      <p:sp>
        <p:nvSpPr>
          <p:cNvPr id="13" name="Content Placeholder 12"/>
          <p:cNvSpPr>
            <a:spLocks noGrp="1"/>
          </p:cNvSpPr>
          <p:nvPr>
            <p:ph idx="17"/>
          </p:nvPr>
        </p:nvSpPr>
        <p:spPr>
          <a:xfrm>
            <a:off x="457200" y="1676400"/>
            <a:ext cx="6553200" cy="457200"/>
          </a:xfrm>
        </p:spPr>
        <p:txBody>
          <a:bodyPr/>
          <a:lstStyle/>
          <a:p>
            <a:pPr marL="403200" indent="-403200">
              <a:buFont typeface="+mj-lt"/>
              <a:buAutoNum type="arabicPeriod" startAt="3"/>
            </a:pPr>
            <a:r>
              <a:rPr lang="en-US" altLang="en-US" sz="1900" b="1" i="1" dirty="0"/>
              <a:t>Boosting income using one-time or unsustainable activities.</a:t>
            </a:r>
            <a:endParaRPr lang="en-IN" sz="1900" dirty="0"/>
          </a:p>
        </p:txBody>
      </p:sp>
      <p:sp>
        <p:nvSpPr>
          <p:cNvPr id="14" name="Content Placeholder 13"/>
          <p:cNvSpPr>
            <a:spLocks noGrp="1"/>
          </p:cNvSpPr>
          <p:nvPr>
            <p:ph idx="18"/>
          </p:nvPr>
        </p:nvSpPr>
        <p:spPr>
          <a:xfrm>
            <a:off x="914400" y="2133600"/>
            <a:ext cx="5638800" cy="838200"/>
          </a:xfrm>
        </p:spPr>
        <p:txBody>
          <a:bodyPr/>
          <a:lstStyle/>
          <a:p>
            <a:pPr marL="291600" lvl="1" indent="-291600">
              <a:buFont typeface="Arial" panose="020B0604020202020204" pitchFamily="34" charset="0"/>
              <a:buChar char="•"/>
            </a:pPr>
            <a:r>
              <a:rPr lang="en-US" altLang="en-US" sz="1800" dirty="0"/>
              <a:t>Boosting income using one-time events.</a:t>
            </a:r>
          </a:p>
          <a:p>
            <a:pPr marL="291600" lvl="1" indent="-291600">
              <a:buFont typeface="Arial" panose="020B0604020202020204" pitchFamily="34" charset="0"/>
              <a:buChar char="•"/>
            </a:pPr>
            <a:r>
              <a:rPr lang="en-US" altLang="en-US" sz="1800" dirty="0"/>
              <a:t>Boosting income through misleading classifications.</a:t>
            </a:r>
            <a:endParaRPr lang="en-IN" sz="1800" dirty="0"/>
          </a:p>
        </p:txBody>
      </p:sp>
      <p:sp>
        <p:nvSpPr>
          <p:cNvPr id="15" name="Content Placeholder 14"/>
          <p:cNvSpPr>
            <a:spLocks noGrp="1"/>
          </p:cNvSpPr>
          <p:nvPr>
            <p:ph idx="19"/>
          </p:nvPr>
        </p:nvSpPr>
        <p:spPr>
          <a:xfrm>
            <a:off x="457200" y="3200400"/>
            <a:ext cx="5105400" cy="455613"/>
          </a:xfrm>
        </p:spPr>
        <p:txBody>
          <a:bodyPr/>
          <a:lstStyle/>
          <a:p>
            <a:pPr marL="403200" indent="-403200">
              <a:buFont typeface="+mj-lt"/>
              <a:buAutoNum type="arabicPeriod" startAt="4"/>
            </a:pPr>
            <a:r>
              <a:rPr lang="en-US" altLang="en-US" sz="1900" b="1" i="1" dirty="0"/>
              <a:t>Shifting current expenses to a later period.</a:t>
            </a:r>
            <a:endParaRPr lang="en-IN" sz="1900" b="1" i="1" dirty="0"/>
          </a:p>
        </p:txBody>
      </p:sp>
      <p:sp>
        <p:nvSpPr>
          <p:cNvPr id="16" name="Content Placeholder 15"/>
          <p:cNvSpPr>
            <a:spLocks noGrp="1"/>
          </p:cNvSpPr>
          <p:nvPr>
            <p:ph idx="20"/>
          </p:nvPr>
        </p:nvSpPr>
        <p:spPr>
          <a:xfrm>
            <a:off x="914400" y="3657600"/>
            <a:ext cx="7772400" cy="1600199"/>
          </a:xfrm>
        </p:spPr>
        <p:txBody>
          <a:bodyPr/>
          <a:lstStyle/>
          <a:p>
            <a:pPr marL="291600" lvl="1" indent="-291600">
              <a:buFont typeface="Arial" panose="020B0604020202020204" pitchFamily="34" charset="0"/>
              <a:buChar char="•"/>
            </a:pPr>
            <a:r>
              <a:rPr lang="en-US" altLang="en-US" sz="1800" dirty="0"/>
              <a:t>Improperly capitalizing normal operating expenses.</a:t>
            </a:r>
          </a:p>
          <a:p>
            <a:pPr marL="291600" lvl="1" indent="-291600">
              <a:buFont typeface="Arial" panose="020B0604020202020204" pitchFamily="34" charset="0"/>
              <a:buChar char="•"/>
            </a:pPr>
            <a:r>
              <a:rPr lang="en-US" altLang="en-US" sz="1800" dirty="0"/>
              <a:t>Amortizing costs too slowly.</a:t>
            </a:r>
          </a:p>
          <a:p>
            <a:pPr marL="291600" lvl="1" indent="-291600">
              <a:buFont typeface="Arial" panose="020B0604020202020204" pitchFamily="34" charset="0"/>
              <a:buChar char="•"/>
            </a:pPr>
            <a:r>
              <a:rPr lang="en-US" altLang="en-US" sz="1800" dirty="0"/>
              <a:t>Failing to write down assets with impaired value.</a:t>
            </a:r>
          </a:p>
          <a:p>
            <a:pPr marL="291600" lvl="1" indent="-291600">
              <a:buFont typeface="Arial" panose="020B0604020202020204" pitchFamily="34" charset="0"/>
              <a:buChar char="•"/>
            </a:pPr>
            <a:r>
              <a:rPr lang="en-US" altLang="en-US" sz="1800" dirty="0"/>
              <a:t>Failing to record expenses for uncollectible receivables and devalued investments.</a:t>
            </a:r>
          </a:p>
        </p:txBody>
      </p:sp>
      <p:sp>
        <p:nvSpPr>
          <p:cNvPr id="17" name="Content Placeholder 7"/>
          <p:cNvSpPr>
            <a:spLocks noGrp="1"/>
          </p:cNvSpPr>
          <p:nvPr>
            <p:ph idx="1"/>
          </p:nvPr>
        </p:nvSpPr>
        <p:spPr>
          <a:xfrm>
            <a:off x="457200" y="6248400"/>
            <a:ext cx="7086600" cy="304800"/>
          </a:xfrm>
        </p:spPr>
        <p:txBody>
          <a:bodyPr/>
          <a:lstStyle/>
          <a:p>
            <a:pPr marL="0" indent="0">
              <a:buNone/>
              <a:defRPr/>
            </a:pPr>
            <a:r>
              <a:rPr lang="en-US" altLang="en-US" sz="1100" b="1" dirty="0"/>
              <a:t>Learning Objective 10-2: Identify the types of financial reporting misstatements that have occurred in recent years. </a:t>
            </a:r>
          </a:p>
        </p:txBody>
      </p:sp>
    </p:spTree>
    <p:extLst>
      <p:ext uri="{BB962C8B-B14F-4D97-AF65-F5344CB8AC3E}">
        <p14:creationId xmlns:p14="http://schemas.microsoft.com/office/powerpoint/2010/main" val="302310474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152400"/>
            <a:ext cx="8229600" cy="685800"/>
          </a:xfrm>
        </p:spPr>
        <p:txBody>
          <a:bodyPr/>
          <a:lstStyle/>
          <a:p>
            <a:r>
              <a:rPr lang="en-US" dirty="0">
                <a:ea typeface="ＭＳ Ｐゴシック" pitchFamily="34" charset="-128"/>
              </a:rPr>
              <a:t>Recent Financial Misstatements </a:t>
            </a:r>
            <a:r>
              <a:rPr lang="en-US" sz="1000" b="0" dirty="0">
                <a:ea typeface="ＭＳ Ｐゴシック" pitchFamily="34" charset="-128"/>
              </a:rPr>
              <a:t>3</a:t>
            </a:r>
            <a:r>
              <a:rPr lang="en-US" dirty="0">
                <a:ea typeface="ＭＳ Ｐゴシック" pitchFamily="34" charset="-128"/>
              </a:rPr>
              <a:t> </a:t>
            </a:r>
            <a:endParaRPr lang="en-US" altLang="en-US" sz="1000" b="0" dirty="0"/>
          </a:p>
        </p:txBody>
      </p:sp>
      <p:sp>
        <p:nvSpPr>
          <p:cNvPr id="8" name="Content Placeholder 7"/>
          <p:cNvSpPr>
            <a:spLocks noGrp="1"/>
          </p:cNvSpPr>
          <p:nvPr>
            <p:ph idx="13"/>
          </p:nvPr>
        </p:nvSpPr>
        <p:spPr>
          <a:xfrm>
            <a:off x="457200" y="914400"/>
            <a:ext cx="8229600" cy="760412"/>
          </a:xfrm>
        </p:spPr>
        <p:txBody>
          <a:bodyPr/>
          <a:lstStyle/>
          <a:p>
            <a:pPr marL="0" indent="0">
              <a:buNone/>
            </a:pPr>
            <a:r>
              <a:rPr lang="en-US" sz="2000" b="1" dirty="0"/>
              <a:t>Earnings Manipulations Shenanigans</a:t>
            </a:r>
            <a:r>
              <a:rPr lang="en-US" sz="2000" dirty="0">
                <a:effectLst>
                  <a:outerShdw blurRad="38100" dist="38100" dir="2700000" algn="tl">
                    <a:srgbClr val="C0C0C0"/>
                  </a:outerShdw>
                </a:effectLst>
              </a:rPr>
              <a:t> </a:t>
            </a:r>
            <a:r>
              <a:rPr lang="en-US" sz="2000" b="1" dirty="0"/>
              <a:t>(pg 2):</a:t>
            </a:r>
            <a:endParaRPr lang="en-US" altLang="en-US" sz="2000" b="1" i="1" dirty="0"/>
          </a:p>
          <a:p>
            <a:pPr marL="403200" indent="-403200">
              <a:buFont typeface="+mj-lt"/>
              <a:buAutoNum type="arabicPeriod" startAt="5"/>
            </a:pPr>
            <a:r>
              <a:rPr lang="en-US" sz="1900" b="1" i="1" dirty="0"/>
              <a:t>Employing other techniques to hide expenses or losses.</a:t>
            </a:r>
            <a:endParaRPr lang="en-IN" sz="1900" dirty="0"/>
          </a:p>
        </p:txBody>
      </p:sp>
      <p:sp>
        <p:nvSpPr>
          <p:cNvPr id="9" name="Content Placeholder 8"/>
          <p:cNvSpPr>
            <a:spLocks noGrp="1"/>
          </p:cNvSpPr>
          <p:nvPr>
            <p:ph idx="14"/>
          </p:nvPr>
        </p:nvSpPr>
        <p:spPr>
          <a:xfrm>
            <a:off x="838200" y="1663337"/>
            <a:ext cx="8077200" cy="1510935"/>
          </a:xfrm>
        </p:spPr>
        <p:txBody>
          <a:bodyPr/>
          <a:lstStyle/>
          <a:p>
            <a:pPr marL="291600" lvl="1" indent="-291600">
              <a:spcBef>
                <a:spcPts val="200"/>
              </a:spcBef>
              <a:buFont typeface="Arial" pitchFamily="34" charset="0"/>
              <a:buChar char="•"/>
              <a:defRPr/>
            </a:pPr>
            <a:r>
              <a:rPr lang="en-US" sz="1800" dirty="0"/>
              <a:t>Failing to record an expense from a current transaction.</a:t>
            </a:r>
          </a:p>
          <a:p>
            <a:pPr marL="291600" lvl="1" indent="-291600">
              <a:spcBef>
                <a:spcPts val="200"/>
              </a:spcBef>
              <a:buFont typeface="Arial" pitchFamily="34" charset="0"/>
              <a:buChar char="•"/>
              <a:defRPr/>
            </a:pPr>
            <a:r>
              <a:rPr lang="en-US" sz="1800" dirty="0"/>
              <a:t>Failing to record an expense for a necessary accrual or reversing a past expense.</a:t>
            </a:r>
          </a:p>
          <a:p>
            <a:pPr marL="291600" lvl="1" indent="-291600">
              <a:spcBef>
                <a:spcPts val="200"/>
              </a:spcBef>
              <a:buFont typeface="Arial" pitchFamily="34" charset="0"/>
              <a:buChar char="•"/>
              <a:defRPr/>
            </a:pPr>
            <a:r>
              <a:rPr lang="en-US" sz="1800" dirty="0"/>
              <a:t>Failing to record or reducing expenses by using aggressive accounting assumptions.</a:t>
            </a:r>
          </a:p>
          <a:p>
            <a:pPr marL="291600" lvl="1" indent="-291600">
              <a:spcBef>
                <a:spcPts val="200"/>
              </a:spcBef>
              <a:buFont typeface="Arial" pitchFamily="34" charset="0"/>
              <a:buChar char="•"/>
              <a:defRPr/>
            </a:pPr>
            <a:r>
              <a:rPr lang="en-US" sz="1800" dirty="0"/>
              <a:t>Reducing expenses by releasing bogus reserves from previous charges.</a:t>
            </a:r>
            <a:endParaRPr lang="en-US" altLang="en-US" sz="1800" dirty="0"/>
          </a:p>
        </p:txBody>
      </p:sp>
      <p:sp>
        <p:nvSpPr>
          <p:cNvPr id="11" name="Content Placeholder 10"/>
          <p:cNvSpPr>
            <a:spLocks noGrp="1"/>
          </p:cNvSpPr>
          <p:nvPr>
            <p:ph idx="15"/>
          </p:nvPr>
        </p:nvSpPr>
        <p:spPr>
          <a:xfrm>
            <a:off x="457200" y="3176452"/>
            <a:ext cx="5334000" cy="382587"/>
          </a:xfrm>
        </p:spPr>
        <p:txBody>
          <a:bodyPr/>
          <a:lstStyle/>
          <a:p>
            <a:pPr marL="403200" indent="-403200">
              <a:buFont typeface="+mj-lt"/>
              <a:buAutoNum type="arabicPeriod" startAt="6"/>
            </a:pPr>
            <a:r>
              <a:rPr lang="en-US" sz="2000" b="1" i="1" dirty="0"/>
              <a:t>Shifting current income to a later period.</a:t>
            </a:r>
            <a:endParaRPr lang="en-IN" sz="1900" dirty="0"/>
          </a:p>
        </p:txBody>
      </p:sp>
      <p:sp>
        <p:nvSpPr>
          <p:cNvPr id="12" name="Content Placeholder 11"/>
          <p:cNvSpPr>
            <a:spLocks noGrp="1"/>
          </p:cNvSpPr>
          <p:nvPr>
            <p:ph idx="16"/>
          </p:nvPr>
        </p:nvSpPr>
        <p:spPr>
          <a:xfrm>
            <a:off x="838200" y="3505200"/>
            <a:ext cx="7391400" cy="1306877"/>
          </a:xfrm>
        </p:spPr>
        <p:txBody>
          <a:bodyPr/>
          <a:lstStyle/>
          <a:p>
            <a:pPr marL="291600" lvl="1" indent="-291600">
              <a:spcBef>
                <a:spcPts val="200"/>
              </a:spcBef>
              <a:buFont typeface="Arial" pitchFamily="34" charset="0"/>
              <a:buChar char="•"/>
              <a:defRPr/>
            </a:pPr>
            <a:r>
              <a:rPr lang="en-US" sz="1800" dirty="0"/>
              <a:t>Creating reserves (often in conjunction with an acquisition) and releasing them into income in a later period.</a:t>
            </a:r>
          </a:p>
          <a:p>
            <a:pPr marL="291600" lvl="1" indent="-291600">
              <a:spcBef>
                <a:spcPts val="200"/>
              </a:spcBef>
              <a:buFont typeface="Arial" pitchFamily="34" charset="0"/>
              <a:buChar char="•"/>
              <a:defRPr/>
            </a:pPr>
            <a:r>
              <a:rPr lang="en-US" sz="1800" dirty="0"/>
              <a:t>Improperly accounting for derivatives in order to smooth income.</a:t>
            </a:r>
          </a:p>
          <a:p>
            <a:pPr marL="291600" lvl="1" indent="-291600">
              <a:spcBef>
                <a:spcPts val="200"/>
              </a:spcBef>
              <a:buFont typeface="Arial" pitchFamily="34" charset="0"/>
              <a:buChar char="•"/>
              <a:defRPr/>
            </a:pPr>
            <a:r>
              <a:rPr lang="en-US" sz="1800" dirty="0"/>
              <a:t>Recording current-period sales in a later period.</a:t>
            </a:r>
            <a:endParaRPr lang="en-IN" sz="1800" dirty="0"/>
          </a:p>
        </p:txBody>
      </p:sp>
      <p:sp>
        <p:nvSpPr>
          <p:cNvPr id="10" name="Content Placeholder 10"/>
          <p:cNvSpPr>
            <a:spLocks noGrp="1"/>
          </p:cNvSpPr>
          <p:nvPr>
            <p:ph idx="14"/>
          </p:nvPr>
        </p:nvSpPr>
        <p:spPr>
          <a:xfrm>
            <a:off x="457200" y="4701386"/>
            <a:ext cx="5334000" cy="352787"/>
          </a:xfrm>
        </p:spPr>
        <p:txBody>
          <a:bodyPr/>
          <a:lstStyle/>
          <a:p>
            <a:pPr marL="403200" indent="-403200">
              <a:buFont typeface="+mj-lt"/>
              <a:buAutoNum type="arabicPeriod" startAt="7"/>
            </a:pPr>
            <a:r>
              <a:rPr lang="en-US" sz="1900" b="1" i="1" dirty="0"/>
              <a:t>Shifting future expenses to an earlier period.</a:t>
            </a:r>
            <a:endParaRPr lang="en-IN" sz="1900" dirty="0"/>
          </a:p>
        </p:txBody>
      </p:sp>
      <p:sp>
        <p:nvSpPr>
          <p:cNvPr id="13" name="Content Placeholder 11"/>
          <p:cNvSpPr>
            <a:spLocks noGrp="1"/>
          </p:cNvSpPr>
          <p:nvPr>
            <p:ph idx="15"/>
          </p:nvPr>
        </p:nvSpPr>
        <p:spPr>
          <a:xfrm>
            <a:off x="838200" y="5036244"/>
            <a:ext cx="7772400" cy="1101724"/>
          </a:xfrm>
        </p:spPr>
        <p:txBody>
          <a:bodyPr/>
          <a:lstStyle/>
          <a:p>
            <a:pPr marL="291600" lvl="1" indent="-291600">
              <a:spcBef>
                <a:spcPts val="200"/>
              </a:spcBef>
              <a:buFont typeface="Arial" pitchFamily="34" charset="0"/>
              <a:buChar char="•"/>
              <a:defRPr/>
            </a:pPr>
            <a:r>
              <a:rPr lang="en-US" sz="1800" dirty="0"/>
              <a:t>Improperly writing off assets in the current period to avoid expenses in a future period.</a:t>
            </a:r>
          </a:p>
          <a:p>
            <a:pPr marL="291600" lvl="1" indent="-291600">
              <a:spcBef>
                <a:spcPts val="200"/>
              </a:spcBef>
              <a:buFont typeface="Arial" pitchFamily="34" charset="0"/>
              <a:buChar char="•"/>
              <a:defRPr/>
            </a:pPr>
            <a:r>
              <a:rPr lang="en-US" sz="1800" dirty="0"/>
              <a:t>Improperly recording charges to establish reserves used to reduce future expenses.</a:t>
            </a:r>
          </a:p>
        </p:txBody>
      </p:sp>
      <p:sp>
        <p:nvSpPr>
          <p:cNvPr id="17" name="Content Placeholder 7"/>
          <p:cNvSpPr>
            <a:spLocks noGrp="1"/>
          </p:cNvSpPr>
          <p:nvPr>
            <p:ph idx="1"/>
          </p:nvPr>
        </p:nvSpPr>
        <p:spPr>
          <a:xfrm>
            <a:off x="457200" y="6248400"/>
            <a:ext cx="7848600" cy="304800"/>
          </a:xfrm>
        </p:spPr>
        <p:txBody>
          <a:bodyPr/>
          <a:lstStyle/>
          <a:p>
            <a:pPr marL="0" indent="0">
              <a:buNone/>
              <a:defRPr/>
            </a:pPr>
            <a:r>
              <a:rPr lang="en-US" altLang="en-US" sz="1100" b="1" dirty="0"/>
              <a:t>Learning Objective 10-2: Identify the types of financial reporting misstatements that have occurred in recent years. </a:t>
            </a:r>
          </a:p>
        </p:txBody>
      </p:sp>
    </p:spTree>
    <p:extLst>
      <p:ext uri="{BB962C8B-B14F-4D97-AF65-F5344CB8AC3E}">
        <p14:creationId xmlns:p14="http://schemas.microsoft.com/office/powerpoint/2010/main" val="394589464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8469BC-8061-450E-A3E9-B62929EFD076}">
  <ds:schemaRefs>
    <ds:schemaRef ds:uri="http://purl.org/dc/terms/"/>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8f5cc36b-c016-4758-adce-9e0f69c0453c"/>
    <ds:schemaRef ds:uri="dd132adf-85ac-4a18-8a8f-eabd02632a11"/>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B173D3-82C2-472E-A788-621A50B8FC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6966</Words>
  <Application>Microsoft Office PowerPoint</Application>
  <PresentationFormat>On-screen Show (4:3)</PresentationFormat>
  <Paragraphs>365</Paragraphs>
  <Slides>40</Slides>
  <Notes>39</Notes>
  <HiddenSlides>2</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40</vt:i4>
      </vt:variant>
    </vt:vector>
  </HeadingPairs>
  <TitlesOfParts>
    <vt:vector size="50" baseType="lpstr">
      <vt:lpstr>ＭＳ Ｐゴシック</vt:lpstr>
      <vt:lpstr>Arial</vt:lpstr>
      <vt:lpstr>Book Antiqua</vt:lpstr>
      <vt:lpstr>Calibri</vt:lpstr>
      <vt:lpstr>Palatino Linotype</vt:lpstr>
      <vt:lpstr>Tahoma</vt:lpstr>
      <vt:lpstr>Times New Roman</vt:lpstr>
      <vt:lpstr>Wingdings</vt:lpstr>
      <vt:lpstr>Theme1</vt:lpstr>
      <vt:lpstr>1_Theme1</vt:lpstr>
      <vt:lpstr> </vt:lpstr>
      <vt:lpstr>Accounting: What the Numbers Mean</vt:lpstr>
      <vt:lpstr>Learning Objectives</vt:lpstr>
      <vt:lpstr>Corporate Governance 1</vt:lpstr>
      <vt:lpstr>Corporate Governance 2</vt:lpstr>
      <vt:lpstr>Corporate Governance 3</vt:lpstr>
      <vt:lpstr>Recent Financial Misstatements 1 </vt:lpstr>
      <vt:lpstr>Recent Financial Misstatements 2 </vt:lpstr>
      <vt:lpstr>Recent Financial Misstatements 3 </vt:lpstr>
      <vt:lpstr>Recent Financial Misstatements 4</vt:lpstr>
      <vt:lpstr>Recent Financial Misstatements 5</vt:lpstr>
      <vt:lpstr>Notes to the Financial Statements 1</vt:lpstr>
      <vt:lpstr>Notes to the Financial Statements 2</vt:lpstr>
      <vt:lpstr>Depreciation Method</vt:lpstr>
      <vt:lpstr>Inventory Valuation</vt:lpstr>
      <vt:lpstr>Basis of Consolidation</vt:lpstr>
      <vt:lpstr>Income Taxes</vt:lpstr>
      <vt:lpstr>Employee Benefits</vt:lpstr>
      <vt:lpstr>Intangibles Including Goodwill</vt:lpstr>
      <vt:lpstr>Earnings Per Share of Common Stock</vt:lpstr>
      <vt:lpstr>Stock Option and Purchase Plans</vt:lpstr>
      <vt:lpstr>Other Disclosures</vt:lpstr>
      <vt:lpstr>Details of Financial Amounts</vt:lpstr>
      <vt:lpstr>Other Disclosures: Accounting Change</vt:lpstr>
      <vt:lpstr> Other Disclosures: Business Combinations</vt:lpstr>
      <vt:lpstr>Other Disclosures: Contingencies</vt:lpstr>
      <vt:lpstr>Other Disclosures: Commitments</vt:lpstr>
      <vt:lpstr>Other Disclosures: Events Subsequent to the Balance Sheet Date</vt:lpstr>
      <vt:lpstr>Other Disclosures: Impact of Inflation</vt:lpstr>
      <vt:lpstr>Other Disclosures: Segment Information</vt:lpstr>
      <vt:lpstr>Reporting to the Securities and Exchange Commission (S E C)</vt:lpstr>
      <vt:lpstr>Management’s Statement of Responsibility</vt:lpstr>
      <vt:lpstr>Management Discussion and Analysis (MD&amp;A)</vt:lpstr>
      <vt:lpstr>Five-Year (or Longer) Summary of Financial Data</vt:lpstr>
      <vt:lpstr>Independent Auditors’ Report 1</vt:lpstr>
      <vt:lpstr>Independent Auditors’ Report 2</vt:lpstr>
      <vt:lpstr>Compilation Engagement</vt:lpstr>
      <vt:lpstr>End of Chapter 10</vt:lpstr>
      <vt:lpstr>Accessibility Content: Text Alternatives for Images</vt:lpstr>
      <vt:lpstr>Employee Benefits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2019-02-14T04:11:42Z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