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50"/>
  </p:notesMasterIdLst>
  <p:handoutMasterIdLst>
    <p:handoutMasterId r:id="rId51"/>
  </p:handoutMasterIdLst>
  <p:sldIdLst>
    <p:sldId id="353" r:id="rId6"/>
    <p:sldId id="376" r:id="rId7"/>
    <p:sldId id="362" r:id="rId8"/>
    <p:sldId id="363" r:id="rId9"/>
    <p:sldId id="380" r:id="rId10"/>
    <p:sldId id="381" r:id="rId11"/>
    <p:sldId id="382" r:id="rId12"/>
    <p:sldId id="383" r:id="rId13"/>
    <p:sldId id="384" r:id="rId14"/>
    <p:sldId id="385" r:id="rId15"/>
    <p:sldId id="386" r:id="rId16"/>
    <p:sldId id="423" r:id="rId17"/>
    <p:sldId id="387" r:id="rId18"/>
    <p:sldId id="388" r:id="rId19"/>
    <p:sldId id="413" r:id="rId20"/>
    <p:sldId id="389" r:id="rId21"/>
    <p:sldId id="390" r:id="rId22"/>
    <p:sldId id="391" r:id="rId23"/>
    <p:sldId id="392" r:id="rId24"/>
    <p:sldId id="393" r:id="rId25"/>
    <p:sldId id="394" r:id="rId26"/>
    <p:sldId id="395" r:id="rId27"/>
    <p:sldId id="396" r:id="rId28"/>
    <p:sldId id="397" r:id="rId29"/>
    <p:sldId id="398" r:id="rId30"/>
    <p:sldId id="399" r:id="rId31"/>
    <p:sldId id="400" r:id="rId32"/>
    <p:sldId id="401" r:id="rId33"/>
    <p:sldId id="402" r:id="rId34"/>
    <p:sldId id="424" r:id="rId35"/>
    <p:sldId id="403" r:id="rId36"/>
    <p:sldId id="404" r:id="rId37"/>
    <p:sldId id="414" r:id="rId38"/>
    <p:sldId id="405" r:id="rId39"/>
    <p:sldId id="406" r:id="rId40"/>
    <p:sldId id="407" r:id="rId41"/>
    <p:sldId id="409" r:id="rId42"/>
    <p:sldId id="425" r:id="rId43"/>
    <p:sldId id="426" r:id="rId44"/>
    <p:sldId id="300" r:id="rId45"/>
    <p:sldId id="415" r:id="rId46"/>
    <p:sldId id="418" r:id="rId47"/>
    <p:sldId id="419" r:id="rId48"/>
    <p:sldId id="420" r:id="rId49"/>
  </p:sldIdLst>
  <p:sldSz cx="9144000" cy="6858000" type="screen4x3"/>
  <p:notesSz cx="7010400" cy="9296400"/>
  <p:custDataLst>
    <p:tags r:id="rId52"/>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80"/>
            <p14:sldId id="381"/>
            <p14:sldId id="382"/>
            <p14:sldId id="383"/>
            <p14:sldId id="384"/>
            <p14:sldId id="385"/>
            <p14:sldId id="386"/>
            <p14:sldId id="423"/>
            <p14:sldId id="387"/>
            <p14:sldId id="388"/>
            <p14:sldId id="413"/>
            <p14:sldId id="389"/>
            <p14:sldId id="390"/>
            <p14:sldId id="391"/>
            <p14:sldId id="392"/>
            <p14:sldId id="393"/>
            <p14:sldId id="394"/>
            <p14:sldId id="395"/>
            <p14:sldId id="396"/>
            <p14:sldId id="397"/>
            <p14:sldId id="398"/>
            <p14:sldId id="399"/>
            <p14:sldId id="400"/>
            <p14:sldId id="401"/>
            <p14:sldId id="402"/>
            <p14:sldId id="424"/>
            <p14:sldId id="403"/>
            <p14:sldId id="404"/>
            <p14:sldId id="414"/>
            <p14:sldId id="405"/>
            <p14:sldId id="406"/>
            <p14:sldId id="407"/>
            <p14:sldId id="409"/>
            <p14:sldId id="425"/>
            <p14:sldId id="426"/>
            <p14:sldId id="300"/>
          </p14:sldIdLst>
        </p14:section>
        <p14:section name="Appendix: Image Descriptions for Unsighted Students" id="{4DC16525-F101-4040-8B09-A7FBE7C9C607}">
          <p14:sldIdLst>
            <p14:sldId id="415"/>
            <p14:sldId id="418"/>
            <p14:sldId id="419"/>
            <p14:sldId id="42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8900"/>
    <a:srgbClr val="FFEEB7"/>
    <a:srgbClr val="003300"/>
    <a:srgbClr val="4F81BD"/>
    <a:srgbClr val="D0D8E8"/>
    <a:srgbClr val="006600"/>
    <a:srgbClr val="FFEFBD"/>
    <a:srgbClr val="FFFF8F"/>
    <a:srgbClr val="000000"/>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09" autoAdjust="0"/>
    <p:restoredTop sz="95359" autoAdjust="0"/>
  </p:normalViewPr>
  <p:slideViewPr>
    <p:cSldViewPr>
      <p:cViewPr varScale="1">
        <p:scale>
          <a:sx n="106" d="100"/>
          <a:sy n="106" d="100"/>
        </p:scale>
        <p:origin x="216" y="114"/>
      </p:cViewPr>
      <p:guideLst>
        <p:guide orient="horz" pos="2160"/>
        <p:guide pos="2880"/>
      </p:guideLst>
    </p:cSldViewPr>
  </p:slideViewPr>
  <p:outlineViewPr>
    <p:cViewPr>
      <p:scale>
        <a:sx n="66" d="100"/>
        <a:sy n="66" d="100"/>
      </p:scale>
      <p:origin x="0" y="-136656"/>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0" noProof="0" dirty="0"/>
              <a:t>Shipping terms also describe which party to the transaction is to incur the shipping cost.</a:t>
            </a:r>
          </a:p>
          <a:p>
            <a:pPr marL="0" indent="0">
              <a:buNone/>
            </a:pPr>
            <a:r>
              <a:rPr lang="en-US" sz="1200" b="0" noProof="0" dirty="0"/>
              <a:t>The seller incurs the freight cost for shipments made FOB destination; the buyer incurs the cost of shipments made FOB shipping point.</a:t>
            </a:r>
          </a:p>
          <a:p>
            <a:pPr marL="0" indent="0">
              <a:buNone/>
            </a:pPr>
            <a:r>
              <a:rPr lang="en-US" sz="1200" b="0" noProof="0" dirty="0"/>
              <a:t>The freight cost for products shipped freight prepaid is paid by the seller; when a shipment arrives freight collect, the buyer pays the freight cost.</a:t>
            </a:r>
          </a:p>
          <a:p>
            <a:endParaRPr lang="en-US" b="0" noProof="0" dirty="0"/>
          </a:p>
        </p:txBody>
      </p:sp>
    </p:spTree>
    <p:extLst>
      <p:ext uri="{BB962C8B-B14F-4D97-AF65-F5344CB8AC3E}">
        <p14:creationId xmlns:p14="http://schemas.microsoft.com/office/powerpoint/2010/main" val="3832177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The FASB defines expenses as “outflows or other using up of assets or incurrences of liabilities (or a combination of both) from delivering or producing goods, rendering services, or carrying out other activities that constitute the entity’s ongoing major or central operations.”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Some expenses (e.g., administrative salaries) are recognized in the period in which they are incurred because the benefit of the expense is used up simultaneously or soon after incurrence. Other expenses (e.g., depreciation) result from an allocation of the cost of an asset to the periods that are expected to benefit from its use. In each of these categories, expenses are recognized in accordance with the matching principle because they are incurred to support the revenue-generating process. </a:t>
            </a:r>
          </a:p>
          <a:p>
            <a:endParaRPr lang="en-US" noProof="0" dirty="0"/>
          </a:p>
        </p:txBody>
      </p:sp>
    </p:spTree>
    <p:extLst>
      <p:ext uri="{BB962C8B-B14F-4D97-AF65-F5344CB8AC3E}">
        <p14:creationId xmlns:p14="http://schemas.microsoft.com/office/powerpoint/2010/main" val="3268934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noProof="0" dirty="0"/>
              <a:t>The amount of an expense is measured by the cash or other asset used up to obtain the economic benefit it represents. </a:t>
            </a:r>
          </a:p>
          <a:p>
            <a:pPr marL="0" indent="0">
              <a:buNone/>
            </a:pPr>
            <a:r>
              <a:rPr lang="en-US" sz="1200" noProof="0" dirty="0"/>
              <a:t>When the outflow of cash related to the expense will not occur within a year, it is appropriate to recognize the present value of the future cash flow as the amount of the expense.</a:t>
            </a:r>
          </a:p>
        </p:txBody>
      </p:sp>
    </p:spTree>
    <p:extLst>
      <p:ext uri="{BB962C8B-B14F-4D97-AF65-F5344CB8AC3E}">
        <p14:creationId xmlns:p14="http://schemas.microsoft.com/office/powerpoint/2010/main" val="1781992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Gains, which are increases in an entity’s net assets resulting from incidental transactions or </a:t>
            </a:r>
            <a:r>
              <a:rPr kumimoji="1" lang="en-US" sz="1200" b="0" i="0" u="none" strike="noStrike" kern="1200" baseline="0" noProof="0" dirty="0" err="1">
                <a:solidFill>
                  <a:schemeClr val="tx1"/>
                </a:solidFill>
                <a:latin typeface="Times New Roman" pitchFamily="18" charset="0"/>
                <a:ea typeface="ＭＳ Ｐゴシック" charset="-128"/>
                <a:cs typeface="ＭＳ Ｐゴシック" charset="-128"/>
              </a:rPr>
              <a:t>nonoperating</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 activities, are usually not included with revenues at the beginning of the income statement. Gains are reported as other income after the firm’s operating expenses have been shown and income from operations has been reported.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Losses, which are decreases in an entity’s net assets resulting from incidental transactions or </a:t>
            </a:r>
            <a:r>
              <a:rPr kumimoji="1" lang="en-US" sz="1200" b="0" i="0" u="none" strike="noStrike" kern="1200" baseline="0" noProof="0" dirty="0" err="1">
                <a:solidFill>
                  <a:schemeClr val="tx1"/>
                </a:solidFill>
                <a:latin typeface="Times New Roman" pitchFamily="18" charset="0"/>
                <a:ea typeface="ＭＳ Ｐゴシック" charset="-128"/>
                <a:cs typeface="ＭＳ Ｐゴシック" charset="-128"/>
              </a:rPr>
              <a:t>nonoperating</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 activities, are not included with expenses. Losses are reported after income from operations.</a:t>
            </a:r>
            <a:endParaRPr lang="en-US" b="0" noProof="0" dirty="0"/>
          </a:p>
        </p:txBody>
      </p:sp>
    </p:spTree>
    <p:extLst>
      <p:ext uri="{BB962C8B-B14F-4D97-AF65-F5344CB8AC3E}">
        <p14:creationId xmlns:p14="http://schemas.microsoft.com/office/powerpoint/2010/main" val="3334852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latin typeface="Calibri" panose="020F0502020204030204" pitchFamily="34" charset="0"/>
                <a:ea typeface="ＭＳ Ｐゴシック" panose="020B0600070205080204" pitchFamily="34" charset="-128"/>
              </a:rPr>
              <a:t>LO 9-2: Describe how cost of goods sold is determined under both perpetual and periodic inventory accounting systems.</a:t>
            </a:r>
          </a:p>
          <a:p>
            <a:pPr marL="0" indent="0">
              <a:buNone/>
            </a:pPr>
            <a:endParaRPr lang="en-US" sz="1200" noProof="0" dirty="0"/>
          </a:p>
          <a:p>
            <a:pPr marL="0" indent="0">
              <a:buNone/>
            </a:pPr>
            <a:r>
              <a:rPr lang="en-US" sz="1200" noProof="0" dirty="0"/>
              <a:t>Cost of goods sold is the most significant expense for many manufacturing and merchandising companies. </a:t>
            </a:r>
          </a:p>
          <a:p>
            <a:pPr marL="0" indent="0">
              <a:buNone/>
            </a:pPr>
            <a:r>
              <a:rPr lang="en-US" sz="1200" noProof="0" dirty="0"/>
              <a:t>Inventory shrinkage is included in cost of goods sold unless the amount involved is material.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In that case, the inventory loss would be reported separately as a loss after operating income has been reported. </a:t>
            </a:r>
            <a:endParaRPr lang="en-US" sz="1200" noProof="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Determination of the cost of goods sold amount is a function of the inventory cost flow assumption and the inventory accounting system (periodic or perpetual) used to account for inventories.</a:t>
            </a:r>
          </a:p>
          <a:p>
            <a:endParaRPr lang="en-US" noProof="0" dirty="0"/>
          </a:p>
        </p:txBody>
      </p:sp>
    </p:spTree>
    <p:extLst>
      <p:ext uri="{BB962C8B-B14F-4D97-AF65-F5344CB8AC3E}">
        <p14:creationId xmlns:p14="http://schemas.microsoft.com/office/powerpoint/2010/main" val="640950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Under a perpetual system, a record is made of every purchase and every sale, and a continuous record of the quantity and cost of each item is maintained.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key point about a perpetual inventory system is that cost is determined when the item is sold.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Under any type of perpetual system, regular counts of specific inventory items will be made on a cycle basis during the year, and actual quantities on hand will be compared to the computer record of the quantity on hand. This is an internal control procedure designed to determine whether the perpetual system is operating accurately and to trigger an investigation of significant differences. </a:t>
            </a:r>
            <a:endParaRPr lang="en-US" noProof="0" dirty="0"/>
          </a:p>
        </p:txBody>
      </p:sp>
    </p:spTree>
    <p:extLst>
      <p:ext uri="{BB962C8B-B14F-4D97-AF65-F5344CB8AC3E}">
        <p14:creationId xmlns:p14="http://schemas.microsoft.com/office/powerpoint/2010/main" val="1968242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noProof="0" dirty="0"/>
              <a:t>In a periodic inventory system, a count of the inventory on hand is made periodically—frequently at the end of a fiscal year—and the cost of inventory on hand is determined. This cost is then subtracted from the sum of the cost of the beginning inventory and the cost of the merchandise purchased during the current period. This cost of goods sold model is illustrated here using 2017 data from the Campbell Soup Company financial statements in the appendix.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unknown amounts for net purchases and goods available for sale have been solved for in the model using these known amounts. </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amounts shown for cost of goods sold, inventory, and net purchases include the price paid to the supplier, plus all ordinary and necessary costs related to the purchase transaction.</a:t>
            </a:r>
            <a:endParaRPr lang="en-US" sz="1200" b="0" noProof="0" dirty="0"/>
          </a:p>
          <a:p>
            <a:pPr marL="0" indent="0">
              <a:buNone/>
            </a:pPr>
            <a:endParaRPr lang="en-US" sz="1200" b="0" noProof="0" dirty="0"/>
          </a:p>
        </p:txBody>
      </p:sp>
    </p:spTree>
    <p:extLst>
      <p:ext uri="{BB962C8B-B14F-4D97-AF65-F5344CB8AC3E}">
        <p14:creationId xmlns:p14="http://schemas.microsoft.com/office/powerpoint/2010/main" val="3786196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noProof="0" dirty="0"/>
              <a:t>When the periodic inventory system is used, freight charges, purchase discounts, and purchase returns and allowances are usually recorded in separate accounts, and each account balance is classified with purchases.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Although the periodic system may require a less complicated recordkeeping system than the perpetual system, the need to take a complete physical inventory to determine accurately the cost of goods sold is a disadvantage. Also, although it can be estimated or developed from special analysis, inventory shrinkage (losses from theft, errors, and so on) is not really known when the periodic system is used because these losses are included in the total cost of goods sold. </a:t>
            </a:r>
            <a:endParaRPr lang="en-US" sz="1200" b="0" noProof="0" dirty="0"/>
          </a:p>
        </p:txBody>
      </p:sp>
    </p:spTree>
    <p:extLst>
      <p:ext uri="{BB962C8B-B14F-4D97-AF65-F5344CB8AC3E}">
        <p14:creationId xmlns:p14="http://schemas.microsoft.com/office/powerpoint/2010/main" val="3966400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r>
              <a:rPr kumimoji="1" lang="en-US" sz="1200" b="0" kern="1200" noProof="0" dirty="0">
                <a:solidFill>
                  <a:schemeClr val="tx1"/>
                </a:solidFill>
                <a:latin typeface="Times New Roman" pitchFamily="18" charset="0"/>
                <a:ea typeface="+mn-ea"/>
                <a:cs typeface="+mn-cs"/>
              </a:rPr>
              <a:t>LO 9-3: Discuss the significance of gross profit and describe how the gross profit ratio is calculated and used.</a:t>
            </a:r>
          </a:p>
          <a:p>
            <a:pPr indent="-228600" eaLnBrk="1" hangingPunct="1">
              <a:defRPr/>
            </a:pPr>
            <a:endParaRPr kumimoji="1" lang="en-US" sz="1200" b="0" kern="1200" noProof="0" dirty="0">
              <a:solidFill>
                <a:schemeClr val="tx1"/>
              </a:solidFill>
              <a:latin typeface="Times New Roman" pitchFamily="18" charset="0"/>
              <a:ea typeface="+mn-ea"/>
              <a:cs typeface="+mn-cs"/>
            </a:endParaRPr>
          </a:p>
          <a:p>
            <a:pPr indent="-228600" eaLnBrk="1" hangingPunct="1">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difference between sales revenue and cost of goods sold is gross profit, or gross margin. When the amount of gross profit is expressed as a percentage of the sales amount, the resulting gross profit ratio (or gross margin ratio) is an especially important statistic for managers of manufacturing and merchandising firms. </a:t>
            </a:r>
          </a:p>
          <a:p>
            <a:pPr indent="-228600" eaLnBrk="1" hangingPunct="1">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Because the gross profit ratio is a measure of the amount of each sales dollar that is available to cover operating expenses and profit, one of its principal uses by management is to estimate whether the firm is operating at a level of sales that will lead to profitability in the current period. </a:t>
            </a:r>
            <a:endParaRPr kumimoji="1" lang="en-US" sz="1200" b="0" kern="1200" noProof="0" dirty="0">
              <a:solidFill>
                <a:schemeClr val="tx1"/>
              </a:solidFill>
              <a:latin typeface="Times New Roman" pitchFamily="18" charset="0"/>
              <a:ea typeface="+mn-ea"/>
              <a:cs typeface="+mn-cs"/>
            </a:endParaRPr>
          </a:p>
        </p:txBody>
      </p:sp>
    </p:spTree>
    <p:extLst>
      <p:ext uri="{BB962C8B-B14F-4D97-AF65-F5344CB8AC3E}">
        <p14:creationId xmlns:p14="http://schemas.microsoft.com/office/powerpoint/2010/main" val="1605259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3440623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ct val="50000"/>
              </a:spcBef>
            </a:pPr>
            <a:r>
              <a:rPr lang="en-US" altLang="en-US" b="0" i="0" dirty="0">
                <a:latin typeface="Calibri" panose="020F0502020204030204" pitchFamily="34" charset="0"/>
                <a:ea typeface="ＭＳ Ｐゴシック" panose="020B0600070205080204" pitchFamily="34" charset="-128"/>
              </a:rPr>
              <a:t>CHAPTER 9: The Income Statement and the Statement of Cash Flows</a:t>
            </a:r>
            <a:endParaRPr lang="en-US" altLang="en-US" b="0" i="0" dirty="0">
              <a:ea typeface="ＭＳ Ｐゴシック" panose="020B0600070205080204" pitchFamily="34" charset="-128"/>
            </a:endParaRPr>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If a manager knows the gross profit ratio required to achieve profitability at a given level of sales, the cost of the item can be divided by the complement of the gross profit ratio (or the cost of goods sold ratio) to determine the selling price.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A retail store’s cost for a particular carpet is $8 per square yard, and the store owners have a 20% desired gross profit ratio. The selling price per square yard that should be established for this product can be calculated as follows:</a:t>
            </a:r>
          </a:p>
          <a:p>
            <a:pPr marL="0" indent="0">
              <a:buNone/>
            </a:pPr>
            <a:r>
              <a:rPr lang="en-US" sz="1200" noProof="0" dirty="0"/>
              <a:t>Selling price = Cost of product / (1 − Desired gross profit ratio) = $ 8 / (1 − 0.2) = $10</a:t>
            </a:r>
          </a:p>
        </p:txBody>
      </p:sp>
    </p:spTree>
    <p:extLst>
      <p:ext uri="{BB962C8B-B14F-4D97-AF65-F5344CB8AC3E}">
        <p14:creationId xmlns:p14="http://schemas.microsoft.com/office/powerpoint/2010/main" val="3528052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defTabSz="914400" rtl="0" eaLnBrk="1" fontAlgn="base" latinLnBrk="0" hangingPunct="1">
              <a:lnSpc>
                <a:spcPct val="100000"/>
              </a:lnSpc>
              <a:spcBef>
                <a:spcPct val="30000"/>
              </a:spcBef>
              <a:spcAft>
                <a:spcPct val="0"/>
              </a:spcAft>
              <a:buClrTx/>
              <a:buSzTx/>
              <a:buFontTx/>
              <a:buNone/>
              <a:tabLst/>
              <a:defRPr/>
            </a:pPr>
            <a:r>
              <a:rPr lang="en-US" altLang="en-US" b="0" noProof="0" dirty="0">
                <a:latin typeface="Calibri" panose="020F0502020204030204" pitchFamily="34" charset="0"/>
                <a:ea typeface="ＭＳ Ｐゴシック" panose="020B0600070205080204" pitchFamily="34" charset="-128"/>
                <a:cs typeface="Times New Roman" panose="02020603050405020304" pitchFamily="18" charset="0"/>
              </a:rPr>
              <a:t>LO 9-4: Identify the principal categories and components of </a:t>
            </a:r>
            <a:r>
              <a:rPr lang="en-US" altLang="ja-JP" b="0" noProof="0" dirty="0">
                <a:latin typeface="Calibri" panose="020F0502020204030204" pitchFamily="34" charset="0"/>
                <a:ea typeface="+mn-ea"/>
                <a:cs typeface="Times New Roman" panose="02020603050405020304" pitchFamily="18" charset="0"/>
              </a:rPr>
              <a:t>“other operating expenses” and show how these items are reported on the income statement.</a:t>
            </a:r>
          </a:p>
          <a:p>
            <a:pPr indent="-228600" eaLnBrk="1" hangingPunct="1">
              <a:defRPr/>
            </a:pPr>
            <a:endParaRPr kumimoji="1" lang="en-US" sz="1200" b="0" kern="1200" noProof="0" dirty="0">
              <a:solidFill>
                <a:schemeClr val="tx1"/>
              </a:solidFill>
              <a:latin typeface="Times New Roman" pitchFamily="18" charset="0"/>
              <a:ea typeface="+mn-ea"/>
              <a:cs typeface="+mn-cs"/>
            </a:endParaRPr>
          </a:p>
          <a:p>
            <a:pPr indent="-228600" eaLnBrk="1" hangingPunct="1">
              <a:defRPr/>
            </a:pPr>
            <a:r>
              <a:rPr kumimoji="1" lang="en-US" sz="1200" b="0" kern="1200" noProof="0" dirty="0">
                <a:solidFill>
                  <a:schemeClr val="tx1"/>
                </a:solidFill>
                <a:latin typeface="Times New Roman" pitchFamily="18" charset="0"/>
                <a:ea typeface="+mn-ea"/>
                <a:cs typeface="+mn-cs"/>
              </a:rPr>
              <a:t>The principal categories of other operating expenses frequently reported on the income statement are the following: selling expenses, general and administrative expenses, and research and development expenses.</a:t>
            </a:r>
          </a:p>
          <a:p>
            <a:pPr marL="228600" indent="-228600" eaLnBrk="1" hangingPunct="1">
              <a:defRPr/>
            </a:pPr>
            <a:endParaRPr lang="en-US" b="0" noProof="0" dirty="0">
              <a:latin typeface="Times New Roman" charset="0"/>
            </a:endParaRPr>
          </a:p>
        </p:txBody>
      </p:sp>
    </p:spTree>
    <p:extLst>
      <p:ext uri="{BB962C8B-B14F-4D97-AF65-F5344CB8AC3E}">
        <p14:creationId xmlns:p14="http://schemas.microsoft.com/office/powerpoint/2010/main" val="33561342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noProof="0" dirty="0">
                <a:latin typeface="Calibri" panose="020F0502020204030204" pitchFamily="34" charset="0"/>
                <a:ea typeface="ＭＳ Ｐゴシック" panose="020B0600070205080204" pitchFamily="34" charset="-128"/>
                <a:cs typeface="Times New Roman" panose="02020603050405020304" pitchFamily="18" charset="0"/>
              </a:rPr>
              <a:t>LO 9-5: Explain what </a:t>
            </a:r>
            <a:r>
              <a:rPr lang="en-US" altLang="ja-JP" b="0" noProof="0" dirty="0">
                <a:latin typeface="Calibri" panose="020F0502020204030204" pitchFamily="34" charset="0"/>
                <a:ea typeface="+mn-ea"/>
                <a:cs typeface="Times New Roman" panose="02020603050405020304" pitchFamily="18" charset="0"/>
              </a:rPr>
              <a:t>“income from operations” includes and discuss why this income statement subtotal is significant to managers and financial analysts.</a:t>
            </a:r>
          </a:p>
          <a:p>
            <a:endPar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endParaRP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difference between gross profit and operating expenses represents income from operations (or operating income). Although only an intermediate subtotal on the income statement, income from operations is frequently interpreted as the most appropriate measure of management’s ability to utilize the firm’s operating assets. Income from operations normally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excludes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effects of interest expense, interest income, gains and losses, income taxes, and other </a:t>
            </a:r>
            <a:r>
              <a:rPr kumimoji="1" lang="en-US" sz="1200" b="0" i="0" u="none" strike="noStrike" kern="1200" baseline="0" noProof="0" dirty="0" err="1">
                <a:solidFill>
                  <a:schemeClr val="tx1"/>
                </a:solidFill>
                <a:latin typeface="Times New Roman" pitchFamily="18" charset="0"/>
                <a:ea typeface="ＭＳ Ｐゴシック" charset="-128"/>
                <a:cs typeface="ＭＳ Ｐゴシック" charset="-128"/>
              </a:rPr>
              <a:t>nonoperating</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 transactions. </a:t>
            </a:r>
            <a:endParaRPr lang="en-US" b="0" noProof="0" dirty="0"/>
          </a:p>
        </p:txBody>
      </p:sp>
    </p:spTree>
    <p:extLst>
      <p:ext uri="{BB962C8B-B14F-4D97-AF65-F5344CB8AC3E}">
        <p14:creationId xmlns:p14="http://schemas.microsoft.com/office/powerpoint/2010/main" val="775752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noProof="0" dirty="0"/>
              <a:t>Other income and expenses are reported after income from operations. These </a:t>
            </a:r>
            <a:r>
              <a:rPr lang="en-US" noProof="0" dirty="0" err="1"/>
              <a:t>nonoperating</a:t>
            </a:r>
            <a:r>
              <a:rPr lang="en-US" noProof="0" dirty="0"/>
              <a:t> items include interest expense, interest income, gains, and losses.</a:t>
            </a:r>
          </a:p>
          <a:p>
            <a:pPr marL="0" indent="0">
              <a:buNone/>
            </a:pPr>
            <a:r>
              <a:rPr lang="en-US" noProof="0" dirty="0"/>
              <a:t>Interest expense is the item of other income and expenses most frequently identified separately.</a:t>
            </a:r>
          </a:p>
          <a:p>
            <a:pPr marL="0" indent="0">
              <a:buNone/>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Interest income earned from excess cash that has been temporarily invested is not ordinarily subtracted from interest expense. </a:t>
            </a:r>
            <a:r>
              <a:rPr lang="en-US" noProof="0" dirty="0"/>
              <a:t>It is reported as a separate item if it is material in amount relative to other </a:t>
            </a:r>
            <a:r>
              <a:rPr lang="en-US" noProof="0" dirty="0" err="1"/>
              <a:t>nonoperating</a:t>
            </a:r>
            <a:r>
              <a:rPr lang="en-US" noProof="0" dirty="0"/>
              <a:t> items. </a:t>
            </a:r>
          </a:p>
          <a:p>
            <a:pPr marL="0" indent="0">
              <a:buNone/>
            </a:pPr>
            <a:r>
              <a:rPr lang="en-US" noProof="0" dirty="0"/>
              <a:t>The full disclosure principle is applied to determine the extent of the details reported in this section of the income statement.</a:t>
            </a:r>
          </a:p>
          <a:p>
            <a:pPr marL="0" indent="0">
              <a:buNone/>
            </a:pPr>
            <a:endParaRPr lang="en-US" noProof="0" dirty="0"/>
          </a:p>
        </p:txBody>
      </p:sp>
    </p:spTree>
    <p:extLst>
      <p:ext uri="{BB962C8B-B14F-4D97-AF65-F5344CB8AC3E}">
        <p14:creationId xmlns:p14="http://schemas.microsoft.com/office/powerpoint/2010/main" val="8477653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The income statement usually has a subtotal labeled “Income before income taxes,” followed by the caption “Income taxes” or “Provision for income taxes” and the amount of this expense.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Some income statements do not use the “Income before income taxes” caption; income taxes are simply listed as another expense in these statements. </a:t>
            </a:r>
            <a:r>
              <a:rPr lang="en-US" sz="1200" noProof="0" dirty="0"/>
              <a:t>There will always be a note disclosure of the details of the income tax expense calculation because this is required by generally accepted accounting principles.</a:t>
            </a:r>
          </a:p>
          <a:p>
            <a:endParaRPr lang="en-US" noProof="0" dirty="0"/>
          </a:p>
        </p:txBody>
      </p:sp>
    </p:spTree>
    <p:extLst>
      <p:ext uri="{BB962C8B-B14F-4D97-AF65-F5344CB8AC3E}">
        <p14:creationId xmlns:p14="http://schemas.microsoft.com/office/powerpoint/2010/main" val="22260946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noProof="0" dirty="0">
                <a:latin typeface="Calibri" panose="020F0502020204030204" pitchFamily="34" charset="0"/>
                <a:ea typeface="ＭＳ Ｐゴシック" panose="020B0600070205080204" pitchFamily="34" charset="-128"/>
                <a:cs typeface="Times New Roman" panose="02020603050405020304" pitchFamily="18" charset="0"/>
              </a:rPr>
              <a:t>LO 9-6: Describe the components of the earnings per share calculation and discuss the reasons for some of the refinements made in that calculation.</a:t>
            </a:r>
          </a:p>
          <a:p>
            <a:pPr marL="0" indent="0">
              <a:buNone/>
            </a:pPr>
            <a:endParaRPr lang="en-US" sz="1200" b="0" noProof="0" dirty="0"/>
          </a:p>
          <a:p>
            <a:pPr marL="0" indent="0">
              <a:buNone/>
            </a:pPr>
            <a:r>
              <a:rPr lang="en-US" sz="1200" b="0" noProof="0" dirty="0"/>
              <a:t>Net income (or net loss) is the arithmetic sum of the revenues and gains minus the expenses and losses.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Because net income increases retained earnings, which usually is a prerequisite to dividends, stockholders and potential investors are especially interested in net income. </a:t>
            </a:r>
            <a:endParaRPr lang="en-US" sz="1200" b="0" noProof="0" dirty="0"/>
          </a:p>
          <a:p>
            <a:pPr marL="0" indent="0">
              <a:buNone/>
            </a:pPr>
            <a:r>
              <a:rPr lang="en-US" sz="1200" b="0" noProof="0" dirty="0"/>
              <a:t>To facilitate interpretation of net income (or loss), it also is reported on a per share of common stock basis. Reported are basic earnings per share and, if the firm has issued stock options or convertible securities (long-term debt or preferred stock that is convertible into common stock), diluted earnings per share. </a:t>
            </a:r>
            <a:endParaRPr lang="en-US" b="0" noProof="0" dirty="0"/>
          </a:p>
        </p:txBody>
      </p:sp>
    </p:spTree>
    <p:extLst>
      <p:ext uri="{BB962C8B-B14F-4D97-AF65-F5344CB8AC3E}">
        <p14:creationId xmlns:p14="http://schemas.microsoft.com/office/powerpoint/2010/main" val="2090216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noProof="0" dirty="0">
                <a:latin typeface="Calibri" panose="020F0502020204030204" pitchFamily="34" charset="0"/>
                <a:ea typeface="ＭＳ Ｐゴシック" panose="020B0600070205080204" pitchFamily="34" charset="-128"/>
                <a:cs typeface="Times New Roman" panose="02020603050405020304" pitchFamily="18" charset="0"/>
              </a:rPr>
              <a:t>LO 9-6: Describe the components of the earnings per share calculation and discuss the reasons for some of the refinements made in that calculation.</a:t>
            </a:r>
          </a:p>
          <a:p>
            <a:pPr indent="-228600" eaLnBrk="1" hangingPunct="1"/>
            <a:endParaRPr lang="en-US" altLang="en-US" noProof="0" dirty="0">
              <a:solidFill>
                <a:srgbClr val="FFFF00"/>
              </a:solidFill>
              <a:latin typeface="Calibri" panose="020F0502020204030204" pitchFamily="34" charset="0"/>
              <a:ea typeface="ＭＳ Ｐゴシック" panose="020B0600070205080204" pitchFamily="34" charset="-128"/>
              <a:cs typeface="Times New Roman" panose="02020603050405020304" pitchFamily="18" charset="0"/>
            </a:endParaRPr>
          </a:p>
          <a:p>
            <a:pPr indent="-228600"/>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Basic earnings per share is calculated by dividing net income by the average number of shares of common stock outstanding during the year. Two principal complications in the calculation should be understood. First, a weighted-average number of shares of common stock is used. This is sensible because if shares are issued early in the year, the proceeds from their sale have been used longer in the income-generating process than the proceeds from shares issued later in the year. The other complication in the EPS calculation arises when a firm has preferred stock outstanding. </a:t>
            </a:r>
            <a:endParaRPr lang="en-US" altLang="en-US" noProof="0" dirty="0">
              <a:solidFill>
                <a:srgbClr val="000000"/>
              </a:solidFill>
              <a:latin typeface="Calibri" panose="020F0502020204030204" pitchFamily="34" charset="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2561290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One complication in the EPS calculation arises when a firm has preferred stock outstanding. Remember that preferred stock is entitled to its dividend before dividends can be paid on common stock. Because of this prior claim to earnings, the amount of the preferred stock dividend requirement is subtracted from net income to arrive at the numerator in the calculation of earnings per share of common stock outstanding. Recall that dividends are not expenses, so the preferred stock dividend requirement is not shown as a deduction in the income statement. </a:t>
            </a:r>
          </a:p>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To illustrate the basic EPS calculation, assume that Cruisers Inc. had net income of $1,527,000 for the year ended August 31, 2020, and had 80,000 shares of a 7 percent, $50 par value preferred stock outstanding during the year. Net income available for common shareholders’ is $1,247,000. We divide net income available to common shareholders’ by the weighted-average number of common shares outstanding to arrive at basic earnings per share of $5.48.</a:t>
            </a:r>
            <a:endParaRPr lang="en-US" altLang="en-US" u="none" noProof="0" dirty="0">
              <a:solidFill>
                <a:srgbClr val="000000"/>
              </a:solidFill>
              <a:latin typeface="Calibri" panose="020F0502020204030204" pitchFamily="34" charset="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3007545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In addition to the basic earnings per share, a firm may be required to report diluted earnings per share. If the firm has issued long-term debt or preferred stock that is convertible into common stock, it is possible that the conversion of the debt or preferred stock could reduce basic earnings per share of common stock outstanding. If a firm has a stock option plan, the issuance of additional shares pursuant to the plan likewise has the potential of reducing basic earnings per share. Other incentive and financing arrangements may also require issuance of additional shares, which may similarly decrease basic earnings per share. The reduction in basic earnings per share of common stock is referred to as dilution. The effect of the potential dilution is reported on the income statement by showing diluted earnings per share of common stock as well as basic earnings per share. </a:t>
            </a:r>
            <a:endParaRPr lang="en-US" altLang="en-US" b="0" i="0" noProof="0" dirty="0">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41079287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b="0" noProof="0" dirty="0">
                <a:latin typeface="Calibri" panose="020F0502020204030204" pitchFamily="34" charset="0"/>
                <a:ea typeface="ＭＳ Ｐゴシック" panose="020B0600070205080204" pitchFamily="34" charset="-128"/>
              </a:rPr>
              <a:t>LO 9-7: Compare and contrast the alternative income statement presentation models. </a:t>
            </a:r>
          </a:p>
          <a:p>
            <a:pPr indent="-228600" eaLnBrk="1" hangingPunct="1"/>
            <a:endParaRPr lang="en-US" altLang="en-US" b="0" noProof="0" dirty="0">
              <a:latin typeface="Calibri" panose="020F0502020204030204" pitchFamily="34" charset="0"/>
              <a:ea typeface="ＭＳ Ｐゴシック" panose="020B0600070205080204" pitchFamily="34" charset="-128"/>
            </a:endParaRPr>
          </a:p>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There are two principal alternative presentations of income statement data: the single-step format and the multiple-step format. No parentheses are used in the single-step format; the user is expected to know by reading the captions which items to add and which to subtract in the calculation of net income. </a:t>
            </a:r>
          </a:p>
          <a:p>
            <a:pPr indent="-228600" eaLnBrk="1" hangingPunct="1"/>
            <a:endParaRPr lang="en-US" altLang="en-US" b="0" noProof="0" dirty="0">
              <a:latin typeface="Calibri" panose="020F0502020204030204" pitchFamily="34" charset="0"/>
              <a:ea typeface="ＭＳ Ｐゴシック" panose="020B0600070205080204" pitchFamily="34" charset="-128"/>
            </a:endParaRPr>
          </a:p>
          <a:p>
            <a:pPr indent="-228600" eaLnBrk="1" hangingPunct="1"/>
            <a:r>
              <a:rPr lang="en-US" altLang="en-US" b="0" noProof="0" dirty="0">
                <a:latin typeface="Calibri" panose="020F0502020204030204" pitchFamily="34" charset="0"/>
                <a:ea typeface="ＭＳ Ｐゴシック" panose="020B0600070205080204" pitchFamily="34" charset="-128"/>
              </a:rPr>
              <a:t>The single-step format subtracts total combined expenses and losses from combined revenues and gains to arrive at net income. </a:t>
            </a:r>
          </a:p>
        </p:txBody>
      </p:sp>
    </p:spTree>
    <p:extLst>
      <p:ext uri="{BB962C8B-B14F-4D97-AF65-F5344CB8AC3E}">
        <p14:creationId xmlns:p14="http://schemas.microsoft.com/office/powerpoint/2010/main" val="2395240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defRPr/>
            </a:pPr>
            <a:r>
              <a:rPr lang="en-US" sz="1200" dirty="0">
                <a:solidFill>
                  <a:srgbClr val="000000"/>
                </a:solidFill>
                <a:latin typeface="Calibri" pitchFamily="34" charset="0"/>
                <a:ea typeface="ＭＳ Ｐゴシック" pitchFamily="34" charset="-128"/>
              </a:rPr>
              <a:t>After studying this chapter, you should understand and be able to:</a:t>
            </a:r>
          </a:p>
          <a:p>
            <a:pPr marL="627063" indent="-627063">
              <a:defRPr/>
            </a:pPr>
            <a:r>
              <a:rPr lang="en-US" altLang="en-US" sz="1200" dirty="0">
                <a:latin typeface="Arial Narrow" pitchFamily="34" charset="0"/>
              </a:rPr>
              <a:t>LO 9-1: Explain what revenue is and what the two criteria are that permit revenue recognition.</a:t>
            </a:r>
          </a:p>
          <a:p>
            <a:pPr marL="627063" indent="-627063">
              <a:defRPr/>
            </a:pPr>
            <a:r>
              <a:rPr lang="en-US" altLang="en-US" sz="1200" dirty="0">
                <a:latin typeface="Arial Narrow" pitchFamily="34" charset="0"/>
              </a:rPr>
              <a:t>LO 9-2: Describe how cost of goods sold is determined under both perpetual and periodic inventory accounting systems.</a:t>
            </a:r>
          </a:p>
          <a:p>
            <a:pPr marL="627063" indent="-627063">
              <a:defRPr/>
            </a:pPr>
            <a:r>
              <a:rPr lang="en-US" altLang="en-US" sz="1200" dirty="0">
                <a:latin typeface="Arial Narrow" pitchFamily="34" charset="0"/>
              </a:rPr>
              <a:t>LO 9-3: Discuss the significance of gross profit and describe how the gross profit ratio is calculated and used.</a:t>
            </a:r>
          </a:p>
          <a:p>
            <a:pPr marL="627063" indent="-627063">
              <a:defRPr/>
            </a:pPr>
            <a:r>
              <a:rPr lang="en-US" altLang="en-US" sz="1200" dirty="0">
                <a:latin typeface="Arial Narrow" pitchFamily="34" charset="0"/>
              </a:rPr>
              <a:t>LO 9-4: Identify the principal categories and components of </a:t>
            </a:r>
            <a:r>
              <a:rPr lang="ja-JP" altLang="en-US" sz="1200" dirty="0">
                <a:latin typeface="Arial Narrow" pitchFamily="34" charset="0"/>
              </a:rPr>
              <a:t>“</a:t>
            </a:r>
            <a:r>
              <a:rPr lang="en-US" altLang="ja-JP" sz="1200" dirty="0">
                <a:latin typeface="Arial Narrow" pitchFamily="34" charset="0"/>
              </a:rPr>
              <a:t>other operating expenses</a:t>
            </a:r>
            <a:r>
              <a:rPr lang="ja-JP" altLang="en-US" sz="1200" dirty="0">
                <a:latin typeface="Arial Narrow" pitchFamily="34" charset="0"/>
              </a:rPr>
              <a:t>”</a:t>
            </a:r>
            <a:r>
              <a:rPr lang="en-US" altLang="ja-JP" sz="1200" dirty="0">
                <a:latin typeface="Arial Narrow" pitchFamily="34" charset="0"/>
              </a:rPr>
              <a:t> and show how these items are reported on the income statement.</a:t>
            </a:r>
          </a:p>
          <a:p>
            <a:pPr marL="627063" indent="-627063">
              <a:defRPr/>
            </a:pPr>
            <a:r>
              <a:rPr lang="en-US" altLang="en-US" sz="1200" dirty="0">
                <a:latin typeface="Arial Narrow" pitchFamily="34" charset="0"/>
              </a:rPr>
              <a:t>LO 9-5: Explain what </a:t>
            </a:r>
            <a:r>
              <a:rPr lang="ja-JP" altLang="en-US" sz="1200" dirty="0">
                <a:latin typeface="Arial Narrow" pitchFamily="34" charset="0"/>
              </a:rPr>
              <a:t>“</a:t>
            </a:r>
            <a:r>
              <a:rPr lang="en-US" altLang="ja-JP" sz="1200" dirty="0">
                <a:latin typeface="Arial Narrow" pitchFamily="34" charset="0"/>
              </a:rPr>
              <a:t>income from operations</a:t>
            </a:r>
            <a:r>
              <a:rPr lang="ja-JP" altLang="en-US" sz="1200" dirty="0">
                <a:latin typeface="Arial Narrow" pitchFamily="34" charset="0"/>
              </a:rPr>
              <a:t>”</a:t>
            </a:r>
            <a:r>
              <a:rPr lang="en-US" altLang="ja-JP" sz="1200" dirty="0">
                <a:latin typeface="Arial Narrow" pitchFamily="34" charset="0"/>
              </a:rPr>
              <a:t> includes and discuss why this income statement subtotal is significant to managers and financial analysts.</a:t>
            </a:r>
          </a:p>
          <a:p>
            <a:pPr marL="627063" indent="-627063">
              <a:defRPr/>
            </a:pPr>
            <a:r>
              <a:rPr lang="en-US" altLang="en-US" sz="1200" dirty="0">
                <a:latin typeface="Arial Narrow" pitchFamily="34" charset="0"/>
              </a:rPr>
              <a:t>LO 9-6: Describe the components of the earnings per share calculation and discuss the reasons for some of the refinements made in that calculation.</a:t>
            </a:r>
          </a:p>
          <a:p>
            <a:pPr marL="627063" indent="-627063">
              <a:defRPr/>
            </a:pPr>
            <a:r>
              <a:rPr lang="en-US" altLang="en-US" sz="1200" dirty="0">
                <a:latin typeface="Arial Narrow" pitchFamily="34" charset="0"/>
              </a:rPr>
              <a:t>LO 9-7: Compare and contrast the alternative income statement presentation models.</a:t>
            </a:r>
          </a:p>
          <a:p>
            <a:pPr marL="627063" indent="-627063">
              <a:defRPr/>
            </a:pPr>
            <a:r>
              <a:rPr lang="en-US" altLang="en-US" sz="1200" dirty="0">
                <a:latin typeface="Arial Narrow" pitchFamily="34" charset="0"/>
              </a:rPr>
              <a:t>LO 9-8: Discuss the meaning and significance of each of the unusual or infrequently occurring items that may appear on the income statement.</a:t>
            </a:r>
          </a:p>
          <a:p>
            <a:pPr marL="627063" indent="-627063">
              <a:defRPr/>
            </a:pPr>
            <a:r>
              <a:rPr lang="en-US" altLang="en-US" sz="1200" dirty="0">
                <a:latin typeface="Arial Narrow" pitchFamily="34" charset="0"/>
              </a:rPr>
              <a:t>LO 9-9: Describe the purpose and outline the general format of the statement of cash flows.</a:t>
            </a:r>
          </a:p>
          <a:p>
            <a:pPr marL="736600" indent="-736600">
              <a:defRPr/>
            </a:pPr>
            <a:r>
              <a:rPr lang="en-US" altLang="en-US" sz="1200" dirty="0">
                <a:latin typeface="Arial Narrow" pitchFamily="34" charset="0"/>
              </a:rPr>
              <a:t>LO 9-10: Illustrate the difference between the direct and indirect methods of presenting cash flows from operating activities.</a:t>
            </a:r>
          </a:p>
          <a:p>
            <a:pPr marL="736600" indent="-736600">
              <a:defRPr/>
            </a:pPr>
            <a:r>
              <a:rPr lang="en-US" altLang="en-US" sz="1200" dirty="0">
                <a:latin typeface="Arial Narrow" pitchFamily="34" charset="0"/>
              </a:rPr>
              <a:t>LO 9-11: Summarize why the statement of cash flows is significant to financial analysts and investors.</a:t>
            </a:r>
            <a:endParaRPr lang="en-US" sz="1200" dirty="0">
              <a:solidFill>
                <a:srgbClr val="000000"/>
              </a:solidFill>
              <a:latin typeface="Calibri" pitchFamily="34" charset="0"/>
              <a:ea typeface="ＭＳ Ｐゴシック" pitchFamily="34" charset="-128"/>
            </a:endParaRPr>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In the multiple-step format the caption for “Other income (expense)” indicates that in this section of the statement</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items without parentheses are added and items in parentheses are subtracted. In other parts of the statement, the caption indicates the arithmetic operation. </a:t>
            </a:r>
          </a:p>
          <a:p>
            <a:pPr indent="-228600" eaLnBrk="1" hangingPunct="1"/>
            <a:endParaRPr kumimoji="1" lang="en-US" altLang="en-US" sz="1200" b="0" i="0" u="none" strike="noStrike" kern="1200" baseline="0" noProof="0" dirty="0">
              <a:solidFill>
                <a:schemeClr val="tx1"/>
              </a:solidFill>
              <a:latin typeface="Times New Roman" pitchFamily="18" charset="0"/>
              <a:ea typeface="ＭＳ Ｐゴシック" charset="-128"/>
            </a:endParaRPr>
          </a:p>
          <a:p>
            <a:pPr indent="-228600" eaLnBrk="1" hangingPunct="1"/>
            <a:r>
              <a:rPr lang="en-US" altLang="en-US" noProof="0" dirty="0">
                <a:latin typeface="Calibri" panose="020F0502020204030204" pitchFamily="34" charset="0"/>
                <a:ea typeface="ＭＳ Ｐゴシック" panose="020B0600070205080204" pitchFamily="34" charset="-128"/>
                <a:cs typeface="Times New Roman" panose="02020603050405020304" pitchFamily="18" charset="0"/>
              </a:rPr>
              <a:t>In the multiple-step income statement, gross profit (sales minus cost of goods sold) is calculated before operating expenses and income from operations. </a:t>
            </a:r>
            <a:r>
              <a:rPr lang="en-US" altLang="en-US" noProof="0" dirty="0">
                <a:ea typeface="ＭＳ Ｐゴシック" panose="020B0600070205080204" pitchFamily="34" charset="-128"/>
              </a:rPr>
              <a:t>Although only an intermediate subtotal on the income statement, income from operations is frequently interpreted as the most appropriate measure of management’s ability to utilize the firm’s operating assets. </a:t>
            </a:r>
            <a:endParaRPr lang="en-US" altLang="en-US" noProof="0" dirty="0">
              <a:latin typeface="Calibri" panose="020F0502020204030204" pitchFamily="34" charset="0"/>
              <a:ea typeface="ＭＳ Ｐゴシック" panose="020B0600070205080204" pitchFamily="34" charset="-128"/>
              <a:cs typeface="Times New Roman" panose="02020603050405020304" pitchFamily="18" charset="0"/>
            </a:endParaRPr>
          </a:p>
          <a:p>
            <a:pPr indent="-228600" eaLnBrk="1" hangingPunct="1"/>
            <a:r>
              <a:rPr lang="en-US" altLang="en-US" noProof="0" dirty="0">
                <a:latin typeface="Calibri" panose="020F0502020204030204" pitchFamily="34" charset="0"/>
                <a:ea typeface="ＭＳ Ｐゴシック" panose="020B0600070205080204" pitchFamily="34" charset="-128"/>
                <a:cs typeface="Times New Roman" panose="02020603050405020304" pitchFamily="18" charset="0"/>
              </a:rPr>
              <a:t>After income from operations (gross profit minus operating expenses) is calculated, other revenues and gains and other expenses and losses are subtracted to arrive at income before taxes; income taxes are calculated then subtracted to arrive at net income.</a:t>
            </a:r>
          </a:p>
        </p:txBody>
      </p:sp>
    </p:spTree>
    <p:extLst>
      <p:ext uri="{BB962C8B-B14F-4D97-AF65-F5344CB8AC3E}">
        <p14:creationId xmlns:p14="http://schemas.microsoft.com/office/powerpoint/2010/main" val="2685008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r>
              <a:rPr kumimoji="1" lang="en-US" sz="1200" kern="1200" dirty="0">
                <a:solidFill>
                  <a:schemeClr val="tx1"/>
                </a:solidFill>
                <a:latin typeface="Times New Roman" pitchFamily="18" charset="0"/>
                <a:ea typeface="ＭＳ Ｐゴシック" pitchFamily="34" charset="-128"/>
                <a:cs typeface="+mn-cs"/>
              </a:rPr>
              <a:t>LO 9-8: Discuss the meaning and significance of each of the unusual or infrequently occurring items that may appear on the income statement.</a:t>
            </a:r>
          </a:p>
          <a:p>
            <a:pPr indent="-228600" eaLnBrk="1" hangingPunct="1">
              <a:defRPr/>
            </a:pPr>
            <a:endParaRPr kumimoji="1" lang="en-US" sz="1200" kern="1200" dirty="0">
              <a:solidFill>
                <a:srgbClr val="FFFF00"/>
              </a:solidFill>
              <a:latin typeface="Times New Roman" pitchFamily="18" charset="0"/>
              <a:ea typeface="ＭＳ Ｐゴシック" pitchFamily="34" charset="-128"/>
              <a:cs typeface="+mn-cs"/>
            </a:endParaRPr>
          </a:p>
          <a:p>
            <a:pPr indent="-228600" eaLnBrk="1" hangingPunct="1">
              <a:defRPr/>
            </a:pPr>
            <a:r>
              <a:rPr kumimoji="1" lang="en-US" sz="1200" kern="1200" dirty="0">
                <a:solidFill>
                  <a:schemeClr val="tx1"/>
                </a:solidFill>
                <a:latin typeface="Times New Roman" pitchFamily="18" charset="0"/>
                <a:ea typeface="ＭＳ Ｐゴシック" pitchFamily="34" charset="-128"/>
                <a:cs typeface="+mn-cs"/>
              </a:rPr>
              <a:t>Unusual items reported in income statement include discontinued operations, extraordinary items, and </a:t>
            </a:r>
            <a:r>
              <a:rPr kumimoji="1" lang="en-US" sz="1200" b="0" i="0" u="none" strike="noStrike" kern="1200" baseline="0" dirty="0" err="1">
                <a:solidFill>
                  <a:schemeClr val="tx1"/>
                </a:solidFill>
                <a:latin typeface="Times New Roman" pitchFamily="18" charset="0"/>
                <a:ea typeface="ＭＳ Ｐゴシック" charset="-128"/>
                <a:cs typeface="ＭＳ Ｐゴシック" charset="-128"/>
              </a:rPr>
              <a:t>noncontrolling</a:t>
            </a: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 (</a:t>
            </a:r>
            <a:r>
              <a:rPr kumimoji="1" lang="en-US" sz="1200" kern="1200" dirty="0">
                <a:solidFill>
                  <a:schemeClr val="tx1"/>
                </a:solidFill>
                <a:latin typeface="Times New Roman" pitchFamily="18" charset="0"/>
                <a:ea typeface="ＭＳ Ｐゴシック" pitchFamily="34" charset="-128"/>
                <a:cs typeface="+mn-cs"/>
              </a:rPr>
              <a:t>minority) interest in earnings of subsidiaries. </a:t>
            </a:r>
          </a:p>
        </p:txBody>
      </p:sp>
    </p:spTree>
    <p:extLst>
      <p:ext uri="{BB962C8B-B14F-4D97-AF65-F5344CB8AC3E}">
        <p14:creationId xmlns:p14="http://schemas.microsoft.com/office/powerpoint/2010/main" val="5900718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Examples of the unusual or infrequently occurring items that may appear on the income statement are illustrated here. </a:t>
            </a:r>
            <a:endParaRPr lang="en-US" noProof="0" dirty="0"/>
          </a:p>
        </p:txBody>
      </p:sp>
    </p:spTree>
    <p:extLst>
      <p:ext uri="{BB962C8B-B14F-4D97-AF65-F5344CB8AC3E}">
        <p14:creationId xmlns:p14="http://schemas.microsoft.com/office/powerpoint/2010/main" val="34867821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dirty="0">
                <a:latin typeface="Calibri" panose="020F0502020204030204" pitchFamily="34" charset="0"/>
                <a:ea typeface="ＭＳ Ｐゴシック" panose="020B0600070205080204" pitchFamily="34" charset="-128"/>
                <a:cs typeface="Times New Roman" panose="02020603050405020304" pitchFamily="18" charset="0"/>
              </a:rPr>
              <a:t>LO 9-9: Describe the purpose and outline the general format of the statement of cash flows.</a:t>
            </a:r>
          </a:p>
          <a:p>
            <a:pPr indent="-228600" eaLnBrk="1" hangingPunct="1"/>
            <a:endParaRPr lang="en-US" altLang="en-US" dirty="0">
              <a:solidFill>
                <a:srgbClr val="FFFF00"/>
              </a:solidFill>
              <a:latin typeface="Calibri" panose="020F0502020204030204" pitchFamily="34" charset="0"/>
              <a:ea typeface="ＭＳ Ｐゴシック" panose="020B0600070205080204" pitchFamily="34" charset="-128"/>
              <a:cs typeface="Times New Roman" panose="02020603050405020304" pitchFamily="18" charset="0"/>
            </a:endParaRPr>
          </a:p>
          <a:p>
            <a:pPr indent="-228600" eaLnBrk="1" hangingPunct="1"/>
            <a:r>
              <a:rPr lang="en-US" altLang="en-US" dirty="0">
                <a:latin typeface="Calibri" panose="020F0502020204030204" pitchFamily="34" charset="0"/>
                <a:ea typeface="ＭＳ Ｐゴシック" panose="020B0600070205080204" pitchFamily="34" charset="-128"/>
                <a:cs typeface="Times New Roman" panose="02020603050405020304" pitchFamily="18" charset="0"/>
              </a:rPr>
              <a:t>The statement of cash flows provides relevant information about the cash receipts and cash payments of an enterprise during a period. The statement shows why cash and cash equivalents changed during the period by reporting net cash provided or used by operating activities, investing activities, and financing activities.</a:t>
            </a:r>
          </a:p>
        </p:txBody>
      </p:sp>
    </p:spTree>
    <p:extLst>
      <p:ext uri="{BB962C8B-B14F-4D97-AF65-F5344CB8AC3E}">
        <p14:creationId xmlns:p14="http://schemas.microsoft.com/office/powerpoint/2010/main" val="5839364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i="0" noProof="0" dirty="0">
                <a:latin typeface="Calibri" panose="020F0502020204030204" pitchFamily="34" charset="0"/>
                <a:ea typeface="ＭＳ Ｐゴシック" panose="020B0600070205080204" pitchFamily="34" charset="-128"/>
                <a:cs typeface="Times New Roman" panose="02020603050405020304" pitchFamily="18" charset="0"/>
              </a:rPr>
              <a:t>LO 9-10: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Illustrate the difference between the direct and indirect methods of presenting cash flows from operating activities</a:t>
            </a:r>
            <a:r>
              <a:rPr lang="en-US" altLang="en-US" i="0" noProof="0" dirty="0">
                <a:latin typeface="Calibri" panose="020F0502020204030204" pitchFamily="34" charset="0"/>
                <a:ea typeface="ＭＳ Ｐゴシック" panose="020B0600070205080204" pitchFamily="34" charset="-128"/>
                <a:cs typeface="Times New Roman" panose="02020603050405020304" pitchFamily="18" charset="0"/>
              </a:rPr>
              <a:t>.</a:t>
            </a:r>
          </a:p>
          <a:p>
            <a:endPar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endParaRP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There are two alternative approaches to presenting the operating activities section of the statement of cash flows: the direct method presentation and the indirect method presentation.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direct method involves listing each major class of cash receipts transactions and cash disbursements transactions for each of the three activity areas. Notice that under the direct method, each of the captions reported on the statement explains how much cash was received or paid during the year for that item.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indirect method explains cash flows from operating activities by explaining the change in each noncash operating account in the balance sheet. A statement of cash flows prepared this way shows net income as the first source of operating cash. However, net income is determined on the accrual basis and must be adjusted for revenues and expenses that do not affect cash. The most significant noncash income statement item is usually total depreciation and amortization expense. </a:t>
            </a:r>
            <a:endParaRPr lang="en-US" i="0" noProof="0" dirty="0"/>
          </a:p>
        </p:txBody>
      </p:sp>
    </p:spTree>
    <p:extLst>
      <p:ext uri="{BB962C8B-B14F-4D97-AF65-F5344CB8AC3E}">
        <p14:creationId xmlns:p14="http://schemas.microsoft.com/office/powerpoint/2010/main" val="12788065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50000"/>
              </a:spcBef>
              <a:defRPr/>
            </a:pPr>
            <a:r>
              <a:rPr lang="en-US" sz="1200" noProof="0" dirty="0">
                <a:latin typeface="Arial" pitchFamily="34" charset="0"/>
              </a:rPr>
              <a:t>Because the depreciation and amortization expense amounts do not affect cash, these items are added back to net income to determine more accurately the amount of cash generated from operations.</a:t>
            </a:r>
          </a:p>
        </p:txBody>
      </p:sp>
    </p:spTree>
    <p:extLst>
      <p:ext uri="{BB962C8B-B14F-4D97-AF65-F5344CB8AC3E}">
        <p14:creationId xmlns:p14="http://schemas.microsoft.com/office/powerpoint/2010/main" val="10239250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noProof="0" dirty="0"/>
              <a:t>Income statement items that affect net income include the following:</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1. Income tax expense not currently payable (that is, deferred income taxes resulting from temporary differences in the recognition of revenues and expenses for book and tax purposes).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2. Gains or losses on the sale or abandonment of assets. The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proceeds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from the sale, not the gain or loss, affect cash. Losses are added back to net income, and gains are subtracted from net income. The sale proceeds are reported as an investing activity, as described later.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3. Increases (or decreases) to interest expense that result from the amortization of discount (or premium) on bonds payable. Discount amortization is added back to net income, and premium amortization is subtracted from net income. </a:t>
            </a:r>
            <a:endParaRPr lang="en-US" sz="1200" noProof="0" dirty="0"/>
          </a:p>
        </p:txBody>
      </p:sp>
    </p:spTree>
    <p:extLst>
      <p:ext uri="{BB962C8B-B14F-4D97-AF65-F5344CB8AC3E}">
        <p14:creationId xmlns:p14="http://schemas.microsoft.com/office/powerpoint/2010/main" val="42402936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r>
              <a:rPr lang="en-US" dirty="0">
                <a:latin typeface="Calibri" pitchFamily="34" charset="0"/>
                <a:ea typeface="ＭＳ Ｐゴシック" pitchFamily="34" charset="-128"/>
                <a:cs typeface="Times New Roman" pitchFamily="18" charset="0"/>
              </a:rPr>
              <a:t>LO 9-10: Illustrate the difference between the direct and indirect methods of presenting cash flows from operating activities.</a:t>
            </a:r>
          </a:p>
          <a:p>
            <a:pPr indent="-228600" eaLnBrk="1" hangingPunct="1">
              <a:defRPr/>
            </a:pPr>
            <a:endParaRPr lang="en-US" dirty="0">
              <a:effectLst>
                <a:outerShdw blurRad="38100" dist="38100" dir="2700000" algn="tl">
                  <a:srgbClr val="C0C0C0"/>
                </a:outerShdw>
              </a:effectLst>
              <a:latin typeface="Calibri" pitchFamily="34" charset="0"/>
              <a:ea typeface="ＭＳ Ｐゴシック" pitchFamily="34" charset="-128"/>
              <a:cs typeface="Times New Roman" pitchFamily="18" charset="0"/>
            </a:endParaRPr>
          </a:p>
          <a:p>
            <a:pPr indent="-228600">
              <a:defRPr/>
            </a:pPr>
            <a:r>
              <a:rPr lang="en-US" dirty="0">
                <a:effectLst>
                  <a:outerShdw blurRad="38100" dist="38100" dir="2700000" algn="tl">
                    <a:srgbClr val="C0C0C0"/>
                  </a:outerShdw>
                </a:effectLst>
                <a:latin typeface="Calibri" pitchFamily="34" charset="0"/>
                <a:ea typeface="ＭＳ Ｐゴシック" pitchFamily="34" charset="-128"/>
                <a:cs typeface="Times New Roman" pitchFamily="18" charset="0"/>
              </a:rPr>
              <a:t>Investing activities relate primarily to the purchase and sale of noncurrent assets. Cash is often used for the acquisition of assets such as land, buildings, or equipment during the year (these investments are sometimes called </a:t>
            </a:r>
            <a:r>
              <a:rPr lang="en-US" i="1" dirty="0">
                <a:effectLst>
                  <a:outerShdw blurRad="38100" dist="38100" dir="2700000" algn="tl">
                    <a:srgbClr val="C0C0C0"/>
                  </a:outerShdw>
                </a:effectLst>
                <a:latin typeface="Calibri" pitchFamily="34" charset="0"/>
                <a:ea typeface="ＭＳ Ｐゴシック" pitchFamily="34" charset="-128"/>
                <a:cs typeface="Times New Roman" pitchFamily="18" charset="0"/>
              </a:rPr>
              <a:t>capital additions</a:t>
            </a:r>
            <a:r>
              <a:rPr lang="en-US" dirty="0">
                <a:effectLst>
                  <a:outerShdw blurRad="38100" dist="38100" dir="2700000" algn="tl">
                    <a:srgbClr val="C0C0C0"/>
                  </a:outerShdw>
                </a:effectLst>
                <a:latin typeface="Calibri" pitchFamily="34" charset="0"/>
                <a:ea typeface="ＭＳ Ｐゴシック" pitchFamily="34" charset="-128"/>
                <a:cs typeface="Times New Roman" pitchFamily="18" charset="0"/>
              </a:rPr>
              <a:t>). Investments in debt or equity securities of other entities are also shown as investing uses. Likewise, cash received from the sale of noncurrent assets is shown as an investing source of cash. The lending of money and subsequent collection of loans are considered investing activities as well.</a:t>
            </a:r>
          </a:p>
        </p:txBody>
      </p:sp>
    </p:spTree>
    <p:extLst>
      <p:ext uri="{BB962C8B-B14F-4D97-AF65-F5344CB8AC3E}">
        <p14:creationId xmlns:p14="http://schemas.microsoft.com/office/powerpoint/2010/main" val="26341299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r>
              <a:rPr lang="en-US" dirty="0">
                <a:latin typeface="Calibri" pitchFamily="34" charset="0"/>
                <a:ea typeface="ＭＳ Ｐゴシック" pitchFamily="34" charset="-128"/>
                <a:cs typeface="Times New Roman" pitchFamily="18" charset="0"/>
              </a:rPr>
              <a:t>LO 9-10: Illustrate the difference between the direct and indirect methods of presenting cash flows from operating activities.</a:t>
            </a:r>
          </a:p>
          <a:p>
            <a:pPr indent="-228600" eaLnBrk="1" hangingPunct="1">
              <a:defRPr/>
            </a:pPr>
            <a:endParaRPr lang="en-US" dirty="0">
              <a:effectLst>
                <a:outerShdw blurRad="38100" dist="38100" dir="2700000" algn="tl">
                  <a:srgbClr val="C0C0C0"/>
                </a:outerShdw>
              </a:effectLst>
              <a:latin typeface="Calibri" pitchFamily="34" charset="0"/>
              <a:ea typeface="ＭＳ Ｐゴシック" pitchFamily="34" charset="-128"/>
              <a:cs typeface="Times New Roman" pitchFamily="18" charset="0"/>
            </a:endParaRPr>
          </a:p>
          <a:p>
            <a:pPr indent="-228600">
              <a:defRPr/>
            </a:pPr>
            <a:r>
              <a:rPr lang="en-US" dirty="0">
                <a:effectLst>
                  <a:outerShdw blurRad="38100" dist="38100" dir="2700000" algn="tl">
                    <a:srgbClr val="C0C0C0"/>
                  </a:outerShdw>
                </a:effectLst>
                <a:latin typeface="Calibri" pitchFamily="34" charset="0"/>
                <a:ea typeface="ＭＳ Ｐゴシック" pitchFamily="34" charset="-128"/>
                <a:cs typeface="Times New Roman" pitchFamily="18" charset="0"/>
              </a:rPr>
              <a:t>Investing activities relate primarily to the purchase and sale of noncurrent assets. Cash is often used for the acquisition of assets such as land, buildings, or equipment during the year (these investments are sometimes called </a:t>
            </a:r>
            <a:r>
              <a:rPr lang="en-US" i="1" dirty="0">
                <a:effectLst>
                  <a:outerShdw blurRad="38100" dist="38100" dir="2700000" algn="tl">
                    <a:srgbClr val="C0C0C0"/>
                  </a:outerShdw>
                </a:effectLst>
                <a:latin typeface="Calibri" pitchFamily="34" charset="0"/>
                <a:ea typeface="ＭＳ Ｐゴシック" pitchFamily="34" charset="-128"/>
                <a:cs typeface="Times New Roman" pitchFamily="18" charset="0"/>
              </a:rPr>
              <a:t>capital additions</a:t>
            </a:r>
            <a:r>
              <a:rPr lang="en-US" dirty="0">
                <a:effectLst>
                  <a:outerShdw blurRad="38100" dist="38100" dir="2700000" algn="tl">
                    <a:srgbClr val="C0C0C0"/>
                  </a:outerShdw>
                </a:effectLst>
                <a:latin typeface="Calibri" pitchFamily="34" charset="0"/>
                <a:ea typeface="ＭＳ Ｐゴシック" pitchFamily="34" charset="-128"/>
                <a:cs typeface="Times New Roman" pitchFamily="18" charset="0"/>
              </a:rPr>
              <a:t>). Investments in debt or equity securities of other entities are also shown as investing uses. Likewise, cash received from the sale of noncurrent assets is shown as an investing source of cash. The lending of money and subsequent collection of loans are considered investing activities as well.</a:t>
            </a:r>
          </a:p>
        </p:txBody>
      </p:sp>
    </p:spTree>
    <p:extLst>
      <p:ext uri="{BB962C8B-B14F-4D97-AF65-F5344CB8AC3E}">
        <p14:creationId xmlns:p14="http://schemas.microsoft.com/office/powerpoint/2010/main" val="38851582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kumimoji="1" lang="en-US" sz="1200" kern="1200" noProof="0" dirty="0">
                <a:solidFill>
                  <a:schemeClr val="tx1"/>
                </a:solidFill>
                <a:latin typeface="Times New Roman" pitchFamily="18" charset="0"/>
                <a:ea typeface="ＭＳ Ｐゴシック" pitchFamily="34" charset="-128"/>
                <a:cs typeface="Times New Roman" pitchFamily="18" charset="0"/>
              </a:rPr>
              <a:t>LO 9-11: Summarize why the statement of cash flows is significant to financial analysts and investors.</a:t>
            </a:r>
          </a:p>
          <a:p>
            <a:pPr eaLnBrk="1" hangingPunct="1">
              <a:defRPr/>
            </a:pPr>
            <a:endParaRPr kumimoji="1" lang="en-US" sz="1200" kern="1200" noProof="0" dirty="0">
              <a:solidFill>
                <a:schemeClr val="tx1"/>
              </a:solidFill>
              <a:latin typeface="Times New Roman" pitchFamily="18" charset="0"/>
              <a:ea typeface="ＭＳ Ｐゴシック" pitchFamily="34" charset="-128"/>
              <a:cs typeface="Times New Roman" pitchFamily="18"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sz="1200" kern="1200" noProof="0" dirty="0">
                <a:solidFill>
                  <a:schemeClr val="tx2">
                    <a:lumMod val="50000"/>
                  </a:schemeClr>
                </a:solidFill>
                <a:latin typeface="Times New Roman" pitchFamily="18" charset="0"/>
                <a:ea typeface="ＭＳ Ｐゴシック" pitchFamily="34" charset="-128"/>
                <a:cs typeface="+mn-cs"/>
              </a:rPr>
              <a:t>A firm should have a positive cash flow provided by operating activities. If operating activities do not generate cash, the firm will have to seek outside funding to finance its day-to-day activities, as well as its investment requirements.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1" lang="en-US" sz="1200" b="0" i="0" u="none" strike="noStrike" kern="1200" baseline="0" noProof="0" dirty="0">
              <a:solidFill>
                <a:schemeClr val="tx2">
                  <a:lumMod val="50000"/>
                </a:schemeClr>
              </a:solidFill>
              <a:latin typeface="Times New Roman" pitchFamily="18" charset="0"/>
              <a:ea typeface="ＭＳ Ｐゴシック" pitchFamily="34"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total cash used for investing activities is compared to the total cash provided by operating activities. If cash provided by operating activities exceeds cash used for investing activities, the indication is that the firm is generating the cash it needs to finance its growth, and that is probably positive. If the cash used for investing activities exceeds the cash provided by operating activities, the difference will have to be provided by financing activities or come from the cash balance carried forward from the prior year. This is not necessarily negative because investment requirements in any one year may be unusually high. If, however, cash used for investing activities exceeds cash provided by operating activities year after year, and the difference is provided from financing activities, a question about the firm’s ability to generate additional funds from financing activities must be raised.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After the big picture of the entity’s cash flows has been obtained, it may be necessary to look at the details of each category of cash flows for clues that will explain the overall change. The statement of cash flows provides information that is difficult, if not impossible, to obtain from the other three financial statements alone. </a:t>
            </a:r>
            <a:endParaRPr kumimoji="1" lang="en-US" sz="1200" kern="1200" noProof="0" dirty="0">
              <a:solidFill>
                <a:schemeClr val="tx2">
                  <a:lumMod val="50000"/>
                </a:schemeClr>
              </a:solidFill>
              <a:latin typeface="Times New Roman" pitchFamily="18" charset="0"/>
              <a:ea typeface="ＭＳ Ｐゴシック" pitchFamily="34" charset="-128"/>
              <a:cs typeface="+mn-cs"/>
            </a:endParaRPr>
          </a:p>
        </p:txBody>
      </p:sp>
    </p:spTree>
    <p:extLst>
      <p:ext uri="{BB962C8B-B14F-4D97-AF65-F5344CB8AC3E}">
        <p14:creationId xmlns:p14="http://schemas.microsoft.com/office/powerpoint/2010/main" val="3102656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dirty="0">
                <a:latin typeface="Calibri" panose="020F0502020204030204" pitchFamily="34" charset="0"/>
                <a:ea typeface="ＭＳ Ｐゴシック" panose="020B0600070205080204" pitchFamily="34" charset="-128"/>
                <a:cs typeface="Times New Roman" panose="02020603050405020304" pitchFamily="18" charset="0"/>
              </a:rPr>
              <a:t>LO 9-1: Explain what revenue is and what the two criteria are that permit revenue recognition.</a:t>
            </a:r>
          </a:p>
          <a:p>
            <a:pPr indent="-228600" eaLnBrk="1" hangingPunct="1"/>
            <a:endParaRPr lang="en-US" altLang="en-US" dirty="0">
              <a:latin typeface="Calibri" panose="020F0502020204030204" pitchFamily="34" charset="0"/>
              <a:ea typeface="ＭＳ Ｐゴシック" panose="020B0600070205080204" pitchFamily="34" charset="-128"/>
              <a:cs typeface="Times New Roman" panose="02020603050405020304" pitchFamily="18" charset="0"/>
            </a:endParaRPr>
          </a:p>
          <a:p>
            <a:pPr indent="-228600" eaLnBrk="1" hangingPunct="1"/>
            <a:r>
              <a:rPr lang="en-US" altLang="en-US" dirty="0">
                <a:latin typeface="Calibri" panose="020F0502020204030204" pitchFamily="34" charset="0"/>
                <a:ea typeface="ＭＳ Ｐゴシック" panose="020B0600070205080204" pitchFamily="34" charset="-128"/>
                <a:cs typeface="Times New Roman" panose="02020603050405020304" pitchFamily="18" charset="0"/>
              </a:rPr>
              <a:t>Revenue is generated when a firm sells a product or provides a service to a client or customer and receives cash, creates an account receivable, or satisfies an obligation. Revenue is generally measured by the amount of cash received or expected to be received from a transaction.</a:t>
            </a:r>
          </a:p>
          <a:p>
            <a:pPr indent="-228600" eaLnBrk="1" hangingPunct="1"/>
            <a:endParaRPr lang="en-US" altLang="en-US" dirty="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878942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9</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2314765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2810424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188134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defTabSz="914400" rtl="0" eaLnBrk="1" fontAlgn="base" latinLnBrk="0" hangingPunct="1">
              <a:lnSpc>
                <a:spcPct val="100000"/>
              </a:lnSpc>
              <a:spcBef>
                <a:spcPct val="30000"/>
              </a:spcBef>
              <a:spcAft>
                <a:spcPct val="0"/>
              </a:spcAft>
              <a:buClrTx/>
              <a:buSzTx/>
              <a:buFontTx/>
              <a:buNone/>
              <a:tabLst/>
              <a:defRPr/>
            </a:pPr>
            <a:r>
              <a:rPr lang="en-US" sz="1200" b="0" i="0" u="none" noProof="0" dirty="0">
                <a:ea typeface="ＭＳ Ｐゴシック" pitchFamily="34" charset="-128"/>
              </a:rPr>
              <a:t>Revenue is realized when a product or service has been exchanged for cash, claims to cash, or an asset that is readily convertible to a known amount of cash or claims to cash. </a:t>
            </a:r>
            <a:r>
              <a:rPr lang="en-US" sz="1200" b="0" i="0" u="none" noProof="0" dirty="0">
                <a:solidFill>
                  <a:schemeClr val="tx2">
                    <a:lumMod val="50000"/>
                  </a:schemeClr>
                </a:solidFill>
                <a:ea typeface="ＭＳ Ｐゴシック" pitchFamily="34" charset="-128"/>
              </a:rPr>
              <a:t>Revenue is earned when a firm has completed, or substantially completed, the activities it must perform to be entitled to the revenue benefits.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solidFill>
                  <a:schemeClr val="tx2">
                    <a:lumMod val="50000"/>
                  </a:schemeClr>
                </a:solidFill>
                <a:latin typeface="Arial" pitchFamily="34" charset="0"/>
              </a:rPr>
              <a:t>Companies should disclose any unusual revenue recognition methods, such as the percentage-of-completion method, in the notes accompanying the financial statements.</a:t>
            </a:r>
          </a:p>
        </p:txBody>
      </p:sp>
    </p:spTree>
    <p:extLst>
      <p:ext uri="{BB962C8B-B14F-4D97-AF65-F5344CB8AC3E}">
        <p14:creationId xmlns:p14="http://schemas.microsoft.com/office/powerpoint/2010/main" val="200008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r>
              <a:rPr kumimoji="1" lang="en-US" sz="1200" kern="1200" dirty="0">
                <a:solidFill>
                  <a:schemeClr val="tx1"/>
                </a:solidFill>
                <a:latin typeface="Times New Roman" pitchFamily="18" charset="0"/>
                <a:ea typeface="ＭＳ Ｐゴシック" pitchFamily="34" charset="-128"/>
                <a:cs typeface="+mn-cs"/>
              </a:rPr>
              <a:t>For example, on March 15, Matrix, Inc. sold inventory on open accounts receivable. To recognize the revenue, accounts receivable is debited and sales is credited. Assets increase on the balance sheet and revenue increases on the income statement.</a:t>
            </a:r>
          </a:p>
          <a:p>
            <a:pPr indent="-228600" eaLnBrk="1" hangingPunct="1">
              <a:defRPr/>
            </a:pPr>
            <a:endParaRPr lang="en-US" dirty="0">
              <a:ea typeface="ＭＳ Ｐゴシック" pitchFamily="34" charset="-128"/>
            </a:endParaRPr>
          </a:p>
        </p:txBody>
      </p:sp>
    </p:spTree>
    <p:extLst>
      <p:ext uri="{BB962C8B-B14F-4D97-AF65-F5344CB8AC3E}">
        <p14:creationId xmlns:p14="http://schemas.microsoft.com/office/powerpoint/2010/main" val="2426465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noProof="0" dirty="0">
                <a:latin typeface="Calibri" panose="020F0502020204030204" pitchFamily="34" charset="0"/>
                <a:ea typeface="ＭＳ Ｐゴシック" panose="020B0600070205080204" pitchFamily="34" charset="-128"/>
              </a:rPr>
              <a:t>To arrive at net sales, total sales should be subtracted by sales returns (merchandise returned by the customer), sales allowances (a reduction in the amount owed by the customer as a result of defective merchandise received), and sales discounts (a reduction, or cash discount, in the amount owed by the customer to encourage prompt payment on account).</a:t>
            </a:r>
          </a:p>
          <a:p>
            <a:pPr indent="-228600" eaLnBrk="1" hangingPunct="1"/>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1321405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noProof="0" dirty="0">
                <a:latin typeface="Calibri" panose="020F0502020204030204" pitchFamily="34" charset="0"/>
                <a:ea typeface="ＭＳ Ｐゴシック" panose="020B0600070205080204" pitchFamily="34" charset="-128"/>
              </a:rPr>
              <a:t>To arrive at net sales, total sales should be subtracted by sales returns (merchandise returned by the customer), sales allowances (a reduction in the amount owed by the customer as a result of defective merchandise received), and sales discounts (a reduction, or cash discount, in the amount owed by the customer to encourage prompt payment on account).</a:t>
            </a:r>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2145401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noProof="0" dirty="0"/>
              <a:t>Shipping terms define the owner of products while they are in transit. When an item is shipped FOB destination, the seller owns the product until it is accepted by the buyer at the buyer’s designated location. Title to merchandise shipped FOB destination passes from seller to buyer when the merchandise is received by the buyer. FOB shipping point means that the buyer accepts ownership of the product at the seller’s shipping location. </a:t>
            </a:r>
          </a:p>
        </p:txBody>
      </p:sp>
    </p:spTree>
    <p:extLst>
      <p:ext uri="{BB962C8B-B14F-4D97-AF65-F5344CB8AC3E}">
        <p14:creationId xmlns:p14="http://schemas.microsoft.com/office/powerpoint/2010/main" val="1937338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3852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8" name="Content Placeholder 7"/>
          <p:cNvSpPr>
            <a:spLocks noGrp="1"/>
          </p:cNvSpPr>
          <p:nvPr>
            <p:ph sz="quarter" idx="13"/>
          </p:nvPr>
        </p:nvSpPr>
        <p:spPr>
          <a:xfrm>
            <a:off x="457200" y="6136192"/>
            <a:ext cx="7086600" cy="260228"/>
          </a:xfrm>
        </p:spPr>
        <p:txBody>
          <a:bodyPr/>
          <a:lstStyle>
            <a:lvl1pPr marL="0" indent="0">
              <a:buNone/>
              <a:defRPr sz="1100"/>
            </a:lvl1pPr>
          </a:lstStyle>
          <a:p>
            <a:pPr lvl="0"/>
            <a:endParaRPr lang="en-IN" dirty="0"/>
          </a:p>
        </p:txBody>
      </p:sp>
    </p:spTree>
    <p:extLst>
      <p:ext uri="{BB962C8B-B14F-4D97-AF65-F5344CB8AC3E}">
        <p14:creationId xmlns:p14="http://schemas.microsoft.com/office/powerpoint/2010/main" val="39201675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24812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8" name="Content Placeholder 7"/>
          <p:cNvSpPr>
            <a:spLocks noGrp="1"/>
          </p:cNvSpPr>
          <p:nvPr>
            <p:ph sz="quarter" idx="13"/>
          </p:nvPr>
        </p:nvSpPr>
        <p:spPr>
          <a:xfrm>
            <a:off x="457200" y="6136192"/>
            <a:ext cx="7086600" cy="260228"/>
          </a:xfrm>
        </p:spPr>
        <p:txBody>
          <a:bodyPr/>
          <a:lstStyle>
            <a:lvl1pPr marL="0" indent="0">
              <a:buNone/>
              <a:defRPr sz="1100"/>
            </a:lvl1pPr>
          </a:lstStyle>
          <a:p>
            <a:pPr lvl="0"/>
            <a:endParaRPr lang="en-IN" dirty="0"/>
          </a:p>
        </p:txBody>
      </p:sp>
      <p:sp>
        <p:nvSpPr>
          <p:cNvPr id="9" name="Content Placeholder 8"/>
          <p:cNvSpPr>
            <a:spLocks noGrp="1"/>
          </p:cNvSpPr>
          <p:nvPr>
            <p:ph sz="quarter" idx="14"/>
          </p:nvPr>
        </p:nvSpPr>
        <p:spPr>
          <a:xfrm>
            <a:off x="457200" y="4191000"/>
            <a:ext cx="8229600" cy="1295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8686071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3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786284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9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24812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4"/>
          </p:nvPr>
        </p:nvSpPr>
        <p:spPr>
          <a:xfrm>
            <a:off x="457200" y="4191000"/>
            <a:ext cx="8229600" cy="838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0" name="Content Placeholder 8"/>
          <p:cNvSpPr>
            <a:spLocks noGrp="1"/>
          </p:cNvSpPr>
          <p:nvPr>
            <p:ph sz="quarter" idx="15"/>
          </p:nvPr>
        </p:nvSpPr>
        <p:spPr>
          <a:xfrm>
            <a:off x="457200" y="5232425"/>
            <a:ext cx="8229600" cy="838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8" name="Content Placeholder 7"/>
          <p:cNvSpPr>
            <a:spLocks noGrp="1"/>
          </p:cNvSpPr>
          <p:nvPr>
            <p:ph sz="quarter" idx="13"/>
          </p:nvPr>
        </p:nvSpPr>
        <p:spPr>
          <a:xfrm>
            <a:off x="457200" y="6136192"/>
            <a:ext cx="7086600" cy="260228"/>
          </a:xfrm>
        </p:spPr>
        <p:txBody>
          <a:bodyPr/>
          <a:lstStyle>
            <a:lvl1pPr marL="0" indent="0">
              <a:buNone/>
              <a:defRPr sz="1100"/>
            </a:lvl1pPr>
          </a:lstStyle>
          <a:p>
            <a:pPr lvl="0"/>
            <a:endParaRPr lang="en-IN" dirty="0"/>
          </a:p>
        </p:txBody>
      </p:sp>
    </p:spTree>
    <p:extLst>
      <p:ext uri="{BB962C8B-B14F-4D97-AF65-F5344CB8AC3E}">
        <p14:creationId xmlns:p14="http://schemas.microsoft.com/office/powerpoint/2010/main" val="13375390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7"/>
          <p:cNvSpPr>
            <a:spLocks noGrp="1"/>
          </p:cNvSpPr>
          <p:nvPr>
            <p:ph sz="quarter" idx="17"/>
          </p:nvPr>
        </p:nvSpPr>
        <p:spPr>
          <a:xfrm>
            <a:off x="457200" y="6136192"/>
            <a:ext cx="7086600" cy="260228"/>
          </a:xfrm>
        </p:spPr>
        <p:txBody>
          <a:bodyPr/>
          <a:lstStyle>
            <a:lvl1pPr marL="0" indent="0">
              <a:buNone/>
              <a:defRPr sz="1100"/>
            </a:lvl1pPr>
          </a:lstStyle>
          <a:p>
            <a:pPr lvl="0"/>
            <a:endParaRPr lang="en-IN" dirty="0"/>
          </a:p>
        </p:txBody>
      </p:sp>
    </p:spTree>
    <p:extLst>
      <p:ext uri="{BB962C8B-B14F-4D97-AF65-F5344CB8AC3E}">
        <p14:creationId xmlns:p14="http://schemas.microsoft.com/office/powerpoint/2010/main" val="292999305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29" Type="http://schemas.openxmlformats.org/officeDocument/2006/relationships/slideLayout" Target="../slideLayouts/slideLayout73.xml"/><Relationship Id="rId41" Type="http://schemas.openxmlformats.org/officeDocument/2006/relationships/theme" Target="../theme/theme2.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9 -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a:extLst/>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10" r:id="rId3"/>
    <p:sldLayoutId id="2147485211" r:id="rId4"/>
    <p:sldLayoutId id="2147485213" r:id="rId5"/>
    <p:sldLayoutId id="2147485208" r:id="rId6"/>
    <p:sldLayoutId id="2147485108" r:id="rId7"/>
    <p:sldLayoutId id="2147485109" r:id="rId8"/>
    <p:sldLayoutId id="2147485110" r:id="rId9"/>
    <p:sldLayoutId id="2147485111" r:id="rId10"/>
    <p:sldLayoutId id="2147485112" r:id="rId11"/>
    <p:sldLayoutId id="2147485113" r:id="rId12"/>
    <p:sldLayoutId id="2147485114" r:id="rId13"/>
    <p:sldLayoutId id="2147485115" r:id="rId14"/>
    <p:sldLayoutId id="2147485116" r:id="rId15"/>
    <p:sldLayoutId id="2147485117" r:id="rId16"/>
    <p:sldLayoutId id="2147485118" r:id="rId17"/>
    <p:sldLayoutId id="2147485119" r:id="rId18"/>
    <p:sldLayoutId id="2147485121" r:id="rId19"/>
    <p:sldLayoutId id="2147485123" r:id="rId20"/>
    <p:sldLayoutId id="2147485124" r:id="rId21"/>
    <p:sldLayoutId id="2147485125" r:id="rId22"/>
    <p:sldLayoutId id="2147485128" r:id="rId23"/>
    <p:sldLayoutId id="2147485129" r:id="rId24"/>
    <p:sldLayoutId id="2147485130" r:id="rId25"/>
    <p:sldLayoutId id="2147485131" r:id="rId26"/>
    <p:sldLayoutId id="2147485132" r:id="rId27"/>
    <p:sldLayoutId id="2147485133" r:id="rId28"/>
    <p:sldLayoutId id="2147485134" r:id="rId29"/>
    <p:sldLayoutId id="2147485137" r:id="rId30"/>
    <p:sldLayoutId id="2147485138" r:id="rId31"/>
    <p:sldLayoutId id="2147485140" r:id="rId32"/>
    <p:sldLayoutId id="2147485143" r:id="rId33"/>
    <p:sldLayoutId id="2147485144" r:id="rId34"/>
    <p:sldLayoutId id="2147485145" r:id="rId35"/>
    <p:sldLayoutId id="2147485146" r:id="rId36"/>
    <p:sldLayoutId id="2147485148" r:id="rId37"/>
    <p:sldLayoutId id="2147485150" r:id="rId38"/>
    <p:sldLayoutId id="2147485151" r:id="rId39"/>
    <p:sldLayoutId id="2147485152" r:id="rId40"/>
    <p:sldLayoutId id="2147485105" r:id="rId41"/>
    <p:sldLayoutId id="2147485154" r:id="rId42"/>
    <p:sldLayoutId id="2147485155" r:id="rId43"/>
    <p:sldLayoutId id="2147485212" r:id="rId44"/>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9 -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slide" Target="slide43.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3.w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2.w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6.wmf"/><Relationship Id="rId4" Type="http://schemas.openxmlformats.org/officeDocument/2006/relationships/oleObject" Target="../embeddings/oleObject3.bin"/></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slide" Target="slide44.xml"/><Relationship Id="rId5" Type="http://schemas.openxmlformats.org/officeDocument/2006/relationships/image" Target="../media/image24.png"/><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1.xml"/><Relationship Id="rId1" Type="http://schemas.openxmlformats.org/officeDocument/2006/relationships/slideLayout" Target="../slideLayouts/slideLayout44.xml"/></Relationships>
</file>

<file path=ppt/slides/_rels/slide4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42.xml"/><Relationship Id="rId1" Type="http://schemas.openxmlformats.org/officeDocument/2006/relationships/slideLayout" Target="../slideLayouts/slideLayout44.xml"/></Relationships>
</file>

<file path=ppt/slides/_rels/slide44.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43.xml"/><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slide" Target="slide4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Shipping Terms </a:t>
            </a:r>
            <a:r>
              <a:rPr lang="en-US" sz="1000" b="0" dirty="0"/>
              <a:t>2</a:t>
            </a:r>
            <a:endParaRPr lang="en-IN" sz="1000" b="0" dirty="0"/>
          </a:p>
        </p:txBody>
      </p:sp>
      <p:sp>
        <p:nvSpPr>
          <p:cNvPr id="3" name="Content Placeholder 2"/>
          <p:cNvSpPr>
            <a:spLocks noGrp="1"/>
          </p:cNvSpPr>
          <p:nvPr>
            <p:ph idx="1"/>
          </p:nvPr>
        </p:nvSpPr>
        <p:spPr>
          <a:xfrm>
            <a:off x="457200" y="1481137"/>
            <a:ext cx="8229600" cy="3548063"/>
          </a:xfrm>
        </p:spPr>
        <p:txBody>
          <a:bodyPr/>
          <a:lstStyle/>
          <a:p>
            <a:pPr marL="0" indent="0">
              <a:buNone/>
            </a:pPr>
            <a:r>
              <a:rPr lang="en-IN" sz="2800" dirty="0"/>
              <a:t>Shipping terms describe which party to the transaction is to incur the shipping cost.</a:t>
            </a:r>
          </a:p>
          <a:p>
            <a:pPr marL="291600" lvl="1" indent="-291600">
              <a:spcBef>
                <a:spcPts val="1000"/>
              </a:spcBef>
              <a:buFont typeface="Arial" panose="020B0604020202020204" pitchFamily="34" charset="0"/>
              <a:buChar char="•"/>
            </a:pPr>
            <a:r>
              <a:rPr lang="en-IN" sz="2400" dirty="0"/>
              <a:t>The seller incurs the freight cost for shipments made F</a:t>
            </a:r>
            <a:r>
              <a:rPr lang="en-IN" sz="100" dirty="0"/>
              <a:t> </a:t>
            </a:r>
            <a:r>
              <a:rPr lang="en-IN" sz="2400" dirty="0"/>
              <a:t>O</a:t>
            </a:r>
            <a:r>
              <a:rPr lang="en-IN" sz="100" dirty="0"/>
              <a:t> </a:t>
            </a:r>
            <a:r>
              <a:rPr lang="en-IN" sz="2400" dirty="0"/>
              <a:t>B destination; the buyer incurs the cost of shipments made F</a:t>
            </a:r>
            <a:r>
              <a:rPr lang="en-IN" sz="100" dirty="0"/>
              <a:t> </a:t>
            </a:r>
            <a:r>
              <a:rPr lang="en-IN" sz="2400" dirty="0"/>
              <a:t>O</a:t>
            </a:r>
            <a:r>
              <a:rPr lang="en-IN" sz="100" dirty="0"/>
              <a:t> </a:t>
            </a:r>
            <a:r>
              <a:rPr lang="en-IN" sz="2400" dirty="0"/>
              <a:t>B shipping point.</a:t>
            </a:r>
          </a:p>
          <a:p>
            <a:pPr marL="291600" lvl="1" indent="-291600">
              <a:spcBef>
                <a:spcPts val="1000"/>
              </a:spcBef>
              <a:buFont typeface="Arial" panose="020B0604020202020204" pitchFamily="34" charset="0"/>
              <a:buChar char="•"/>
            </a:pPr>
            <a:r>
              <a:rPr lang="en-IN" sz="2400" dirty="0"/>
              <a:t>The freight cost for products shipped </a:t>
            </a:r>
            <a:r>
              <a:rPr lang="en-IN" sz="2400" b="1" dirty="0"/>
              <a:t>freight prepaid </a:t>
            </a:r>
            <a:r>
              <a:rPr lang="en-IN" sz="2400" dirty="0"/>
              <a:t>is paid by the seller; when a shipment arrives </a:t>
            </a:r>
            <a:r>
              <a:rPr lang="en-IN" sz="2400" b="1" dirty="0"/>
              <a:t>freight collect</a:t>
            </a:r>
            <a:r>
              <a:rPr lang="en-IN" sz="2400" dirty="0"/>
              <a:t>, the buyer pays the freight cost.</a:t>
            </a:r>
            <a:endParaRPr lang="en-US" sz="2400" dirty="0"/>
          </a:p>
        </p:txBody>
      </p:sp>
      <p:sp>
        <p:nvSpPr>
          <p:cNvPr id="4" name="Content Placeholder 3"/>
          <p:cNvSpPr>
            <a:spLocks noGrp="1"/>
          </p:cNvSpPr>
          <p:nvPr>
            <p:ph sz="quarter" idx="13"/>
          </p:nvPr>
        </p:nvSpPr>
        <p:spPr/>
        <p:txBody>
          <a:bodyPr/>
          <a:lstStyle/>
          <a:p>
            <a:r>
              <a:rPr lang="en-US" altLang="en-US" b="1" dirty="0"/>
              <a:t>Learning Objective 9-1: Explain what revenue is and what the two criteria are that permit revenue recognition.</a:t>
            </a:r>
          </a:p>
        </p:txBody>
      </p:sp>
    </p:spTree>
    <p:extLst>
      <p:ext uri="{BB962C8B-B14F-4D97-AF65-F5344CB8AC3E}">
        <p14:creationId xmlns:p14="http://schemas.microsoft.com/office/powerpoint/2010/main" val="800784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6492"/>
            <a:ext cx="8229600" cy="718967"/>
          </a:xfrm>
        </p:spPr>
        <p:txBody>
          <a:bodyPr/>
          <a:lstStyle/>
          <a:p>
            <a:r>
              <a:rPr lang="en-US" sz="4000" dirty="0"/>
              <a:t>Expenses </a:t>
            </a:r>
            <a:r>
              <a:rPr lang="en-US" sz="1000" b="0" dirty="0"/>
              <a:t>1</a:t>
            </a:r>
            <a:endParaRPr lang="en-IN" sz="1000" b="0" dirty="0"/>
          </a:p>
        </p:txBody>
      </p:sp>
      <p:sp>
        <p:nvSpPr>
          <p:cNvPr id="7" name="Content Placeholder 6"/>
          <p:cNvSpPr>
            <a:spLocks noGrp="1"/>
          </p:cNvSpPr>
          <p:nvPr>
            <p:ph idx="1"/>
          </p:nvPr>
        </p:nvSpPr>
        <p:spPr>
          <a:xfrm>
            <a:off x="457200" y="1481137"/>
            <a:ext cx="8610600" cy="4462463"/>
          </a:xfrm>
        </p:spPr>
        <p:txBody>
          <a:bodyPr/>
          <a:lstStyle/>
          <a:p>
            <a:pPr marL="0" indent="0">
              <a:lnSpc>
                <a:spcPct val="90000"/>
              </a:lnSpc>
              <a:spcBef>
                <a:spcPts val="500"/>
              </a:spcBef>
              <a:spcAft>
                <a:spcPts val="300"/>
              </a:spcAft>
              <a:buNone/>
            </a:pPr>
            <a:r>
              <a:rPr lang="en-IN" sz="2800" dirty="0"/>
              <a:t>Expenses are recognized in accordance with the matching principle because they are incurred to support the revenue-generating process.</a:t>
            </a:r>
          </a:p>
          <a:p>
            <a:pPr marL="0" indent="0">
              <a:lnSpc>
                <a:spcPct val="90000"/>
              </a:lnSpc>
              <a:spcBef>
                <a:spcPts val="500"/>
              </a:spcBef>
              <a:spcAft>
                <a:spcPts val="300"/>
              </a:spcAft>
              <a:buNone/>
            </a:pPr>
            <a:r>
              <a:rPr lang="en-IN" sz="2400" dirty="0"/>
              <a:t>Some expenses (cost of goods sold is an example) are recognized concurrently with the revenues to which they relate. This is another application of the matching principle.</a:t>
            </a:r>
          </a:p>
          <a:p>
            <a:pPr marL="0" indent="0">
              <a:lnSpc>
                <a:spcPct val="90000"/>
              </a:lnSpc>
              <a:spcBef>
                <a:spcPts val="500"/>
              </a:spcBef>
              <a:spcAft>
                <a:spcPts val="300"/>
              </a:spcAft>
              <a:buNone/>
            </a:pPr>
            <a:r>
              <a:rPr lang="en-IN" sz="2400" dirty="0"/>
              <a:t>Some expenses (e.g., administrative salaries) are recognized in the period in which they are incurred because the benefit of the expense is used up simultaneously or soon after incurrence.</a:t>
            </a:r>
          </a:p>
          <a:p>
            <a:pPr marL="0" indent="0">
              <a:lnSpc>
                <a:spcPct val="90000"/>
              </a:lnSpc>
              <a:spcBef>
                <a:spcPts val="500"/>
              </a:spcBef>
              <a:spcAft>
                <a:spcPts val="300"/>
              </a:spcAft>
              <a:buNone/>
            </a:pPr>
            <a:r>
              <a:rPr lang="en-IN" sz="2400" dirty="0"/>
              <a:t>Other expenses (e.g., depreciation) result from an allocation of the cost of an asset to the periods that are expected to benefit from its use.</a:t>
            </a:r>
          </a:p>
        </p:txBody>
      </p:sp>
      <p:sp>
        <p:nvSpPr>
          <p:cNvPr id="5" name="Content Placeholder 4"/>
          <p:cNvSpPr>
            <a:spLocks noGrp="1"/>
          </p:cNvSpPr>
          <p:nvPr>
            <p:ph sz="quarter" idx="13"/>
          </p:nvPr>
        </p:nvSpPr>
        <p:spPr/>
        <p:txBody>
          <a:bodyPr/>
          <a:lstStyle/>
          <a:p>
            <a:r>
              <a:rPr lang="en-US" altLang="en-US" b="1" dirty="0"/>
              <a:t>Learning Objective 9-1: Explain what revenue is and what the two criteria are that permit revenue recognition.</a:t>
            </a:r>
          </a:p>
        </p:txBody>
      </p:sp>
    </p:spTree>
    <p:extLst>
      <p:ext uri="{BB962C8B-B14F-4D97-AF65-F5344CB8AC3E}">
        <p14:creationId xmlns:p14="http://schemas.microsoft.com/office/powerpoint/2010/main" val="103936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56492"/>
            <a:ext cx="8229600" cy="718967"/>
          </a:xfrm>
        </p:spPr>
        <p:txBody>
          <a:bodyPr/>
          <a:lstStyle/>
          <a:p>
            <a:r>
              <a:rPr lang="en-US" sz="4000" dirty="0"/>
              <a:t>Expenses </a:t>
            </a:r>
            <a:r>
              <a:rPr lang="en-US" sz="1000" b="0" dirty="0"/>
              <a:t>2</a:t>
            </a:r>
            <a:endParaRPr lang="en-IN" dirty="0"/>
          </a:p>
        </p:txBody>
      </p:sp>
      <p:sp>
        <p:nvSpPr>
          <p:cNvPr id="7" name="Content Placeholder 6"/>
          <p:cNvSpPr>
            <a:spLocks noGrp="1"/>
          </p:cNvSpPr>
          <p:nvPr>
            <p:ph idx="1"/>
          </p:nvPr>
        </p:nvSpPr>
        <p:spPr>
          <a:xfrm>
            <a:off x="457200" y="1481137"/>
            <a:ext cx="8610600" cy="3319463"/>
          </a:xfrm>
        </p:spPr>
        <p:txBody>
          <a:bodyPr/>
          <a:lstStyle/>
          <a:p>
            <a:pPr marL="0" indent="0">
              <a:buNone/>
            </a:pPr>
            <a:r>
              <a:rPr lang="en-IN" sz="2800" dirty="0"/>
              <a:t>The amount of an expense is measured by the cash or other asset used up to obtain the economic benefit it represents.</a:t>
            </a:r>
          </a:p>
          <a:p>
            <a:pPr marL="0" indent="0">
              <a:buNone/>
            </a:pPr>
            <a:r>
              <a:rPr lang="en-IN" sz="2800" dirty="0"/>
              <a:t>When the outflow of cash related to the expense will not occur within a year, it is appropriate to recognize the present value of the future cash flow as the amount of the expense.</a:t>
            </a:r>
          </a:p>
        </p:txBody>
      </p:sp>
      <p:sp>
        <p:nvSpPr>
          <p:cNvPr id="5" name="Content Placeholder 4"/>
          <p:cNvSpPr>
            <a:spLocks noGrp="1"/>
          </p:cNvSpPr>
          <p:nvPr>
            <p:ph sz="quarter" idx="13"/>
          </p:nvPr>
        </p:nvSpPr>
        <p:spPr/>
        <p:txBody>
          <a:bodyPr/>
          <a:lstStyle/>
          <a:p>
            <a:r>
              <a:rPr lang="en-US" altLang="en-US" b="1" dirty="0"/>
              <a:t>Learning Objective 9-1: Explain what revenue is and what the two criteria are that permit revenue recognition.</a:t>
            </a:r>
          </a:p>
        </p:txBody>
      </p:sp>
    </p:spTree>
    <p:extLst>
      <p:ext uri="{BB962C8B-B14F-4D97-AF65-F5344CB8AC3E}">
        <p14:creationId xmlns:p14="http://schemas.microsoft.com/office/powerpoint/2010/main" val="29414359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6492"/>
            <a:ext cx="8229600" cy="718967"/>
          </a:xfrm>
        </p:spPr>
        <p:txBody>
          <a:bodyPr/>
          <a:lstStyle/>
          <a:p>
            <a:r>
              <a:rPr lang="en-US" altLang="en-US" sz="4000" dirty="0">
                <a:ea typeface="ＭＳ Ｐゴシック" panose="020B0600070205080204" pitchFamily="34" charset="-128"/>
              </a:rPr>
              <a:t>Gains and Losses</a:t>
            </a:r>
            <a:endParaRPr lang="en-IN" sz="4000" dirty="0"/>
          </a:p>
        </p:txBody>
      </p:sp>
      <p:sp>
        <p:nvSpPr>
          <p:cNvPr id="5" name="Content Placeholder 4"/>
          <p:cNvSpPr>
            <a:spLocks noGrp="1"/>
          </p:cNvSpPr>
          <p:nvPr>
            <p:ph idx="1"/>
          </p:nvPr>
        </p:nvSpPr>
        <p:spPr>
          <a:xfrm>
            <a:off x="457200" y="1481137"/>
            <a:ext cx="8229600" cy="2176463"/>
          </a:xfrm>
        </p:spPr>
        <p:txBody>
          <a:bodyPr/>
          <a:lstStyle/>
          <a:p>
            <a:pPr marL="0" indent="0">
              <a:spcBef>
                <a:spcPts val="500"/>
              </a:spcBef>
              <a:spcAft>
                <a:spcPts val="1000"/>
              </a:spcAft>
              <a:buNone/>
            </a:pPr>
            <a:r>
              <a:rPr lang="en-IN" sz="2800" b="1" dirty="0"/>
              <a:t>Gains</a:t>
            </a:r>
            <a:r>
              <a:rPr lang="en-IN" sz="2800" dirty="0"/>
              <a:t> are reported as other income after the firm’s operating expenses have been shown and income from operations has been reported.</a:t>
            </a:r>
          </a:p>
          <a:p>
            <a:pPr marL="0" indent="0">
              <a:buNone/>
            </a:pPr>
            <a:r>
              <a:rPr lang="en-IN" sz="2800" b="1" dirty="0"/>
              <a:t>Losses</a:t>
            </a:r>
            <a:r>
              <a:rPr lang="en-IN" sz="2800" dirty="0"/>
              <a:t> are reported after income from operations.</a:t>
            </a:r>
          </a:p>
        </p:txBody>
      </p:sp>
      <p:sp>
        <p:nvSpPr>
          <p:cNvPr id="3" name="Content Placeholder 2"/>
          <p:cNvSpPr>
            <a:spLocks noGrp="1"/>
          </p:cNvSpPr>
          <p:nvPr>
            <p:ph sz="quarter" idx="13"/>
          </p:nvPr>
        </p:nvSpPr>
        <p:spPr/>
        <p:txBody>
          <a:bodyPr/>
          <a:lstStyle/>
          <a:p>
            <a:r>
              <a:rPr lang="en-US" altLang="en-US" b="1" dirty="0"/>
              <a:t>Learning Objective 9-1: Explain what revenue is and what the two criteria are that permit revenue recognition.</a:t>
            </a:r>
          </a:p>
        </p:txBody>
      </p:sp>
    </p:spTree>
    <p:extLst>
      <p:ext uri="{BB962C8B-B14F-4D97-AF65-F5344CB8AC3E}">
        <p14:creationId xmlns:p14="http://schemas.microsoft.com/office/powerpoint/2010/main" val="3891995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sz="4000" dirty="0"/>
              <a:t>Cost of Goods Sold </a:t>
            </a:r>
            <a:r>
              <a:rPr lang="en-US" altLang="en-US" sz="1000" b="0" dirty="0"/>
              <a:t>1</a:t>
            </a:r>
            <a:endParaRPr lang="en-IN" sz="1000" b="0" dirty="0"/>
          </a:p>
        </p:txBody>
      </p:sp>
      <p:sp>
        <p:nvSpPr>
          <p:cNvPr id="5" name="Content Placeholder 4"/>
          <p:cNvSpPr>
            <a:spLocks noGrp="1"/>
          </p:cNvSpPr>
          <p:nvPr>
            <p:ph idx="1"/>
          </p:nvPr>
        </p:nvSpPr>
        <p:spPr>
          <a:xfrm>
            <a:off x="457200" y="1481137"/>
            <a:ext cx="8229600" cy="3929063"/>
          </a:xfrm>
        </p:spPr>
        <p:txBody>
          <a:bodyPr/>
          <a:lstStyle/>
          <a:p>
            <a:pPr marL="0" indent="0">
              <a:spcBef>
                <a:spcPts val="500"/>
              </a:spcBef>
              <a:spcAft>
                <a:spcPts val="600"/>
              </a:spcAft>
              <a:buNone/>
            </a:pPr>
            <a:r>
              <a:rPr lang="en-US" sz="2800" dirty="0"/>
              <a:t>Cost of goods sold </a:t>
            </a:r>
            <a:r>
              <a:rPr lang="en-IN" sz="2800" dirty="0"/>
              <a:t>is the most significant expense for many manufacturing and merchandising companies.</a:t>
            </a:r>
          </a:p>
          <a:p>
            <a:pPr marL="0" indent="0">
              <a:spcBef>
                <a:spcPts val="500"/>
              </a:spcBef>
              <a:spcAft>
                <a:spcPts val="600"/>
              </a:spcAft>
              <a:buNone/>
            </a:pPr>
            <a:r>
              <a:rPr lang="en-US" sz="2800" dirty="0"/>
              <a:t>Inventory shrinkage </a:t>
            </a:r>
            <a:r>
              <a:rPr lang="en-IN" sz="2800" dirty="0"/>
              <a:t>is included in cost of goods sold unless the amount involved is material.</a:t>
            </a:r>
          </a:p>
          <a:p>
            <a:pPr marL="0" indent="0">
              <a:spcBef>
                <a:spcPts val="500"/>
              </a:spcBef>
              <a:spcAft>
                <a:spcPts val="600"/>
              </a:spcAft>
              <a:buNone/>
            </a:pPr>
            <a:r>
              <a:rPr lang="en-IN" sz="2800" dirty="0"/>
              <a:t>Determination of the cost of goods sold amount is a function of the inventory cost flow assumption and the inventory accounting system (periodic or perpetual) used to account for inventories.</a:t>
            </a:r>
            <a:endParaRPr lang="en-US" sz="2800" dirty="0"/>
          </a:p>
        </p:txBody>
      </p:sp>
      <p:sp>
        <p:nvSpPr>
          <p:cNvPr id="11" name="Content Placeholder 10"/>
          <p:cNvSpPr>
            <a:spLocks noGrp="1"/>
          </p:cNvSpPr>
          <p:nvPr>
            <p:ph sz="quarter" idx="13"/>
          </p:nvPr>
        </p:nvSpPr>
        <p:spPr>
          <a:xfrm>
            <a:off x="457200" y="6136192"/>
            <a:ext cx="8077200" cy="260228"/>
          </a:xfrm>
        </p:spPr>
        <p:txBody>
          <a:bodyPr/>
          <a:lstStyle/>
          <a:p>
            <a:pPr>
              <a:defRPr/>
            </a:pPr>
            <a:r>
              <a:rPr lang="en-US" altLang="en-US" b="1" dirty="0"/>
              <a:t>Learning Objective 9-2: Describe how cost of goods sold is determined under both perpetual and periodic inventory accounting systems.</a:t>
            </a:r>
          </a:p>
        </p:txBody>
      </p:sp>
    </p:spTree>
    <p:extLst>
      <p:ext uri="{BB962C8B-B14F-4D97-AF65-F5344CB8AC3E}">
        <p14:creationId xmlns:p14="http://schemas.microsoft.com/office/powerpoint/2010/main" val="1666557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89172"/>
            <a:ext cx="8229600" cy="653606"/>
          </a:xfrm>
        </p:spPr>
        <p:txBody>
          <a:bodyPr/>
          <a:lstStyle/>
          <a:p>
            <a:r>
              <a:rPr lang="en-US" altLang="en-US" sz="4000" dirty="0"/>
              <a:t>Cost of Goods Sold </a:t>
            </a:r>
            <a:r>
              <a:rPr lang="en-US" altLang="en-US" sz="1000" b="0" dirty="0"/>
              <a:t>2</a:t>
            </a:r>
            <a:endParaRPr lang="en-IN" dirty="0"/>
          </a:p>
        </p:txBody>
      </p:sp>
      <p:sp>
        <p:nvSpPr>
          <p:cNvPr id="11" name="Content Placeholder 10"/>
          <p:cNvSpPr>
            <a:spLocks noGrp="1"/>
          </p:cNvSpPr>
          <p:nvPr>
            <p:ph idx="1"/>
          </p:nvPr>
        </p:nvSpPr>
        <p:spPr>
          <a:xfrm>
            <a:off x="457200" y="1295400"/>
            <a:ext cx="8534400" cy="1981200"/>
          </a:xfrm>
        </p:spPr>
        <p:txBody>
          <a:bodyPr/>
          <a:lstStyle/>
          <a:p>
            <a:pPr marL="0" indent="0">
              <a:lnSpc>
                <a:spcPct val="90000"/>
              </a:lnSpc>
              <a:buNone/>
            </a:pPr>
            <a:r>
              <a:rPr lang="en-IN" sz="2200" b="1" dirty="0"/>
              <a:t>Under a perpetual inventory system, a record is made of every purchase and every sale, and a continuous record of the quantity and cost of each item is maintained.</a:t>
            </a:r>
          </a:p>
          <a:p>
            <a:pPr marL="0" indent="0">
              <a:lnSpc>
                <a:spcPct val="90000"/>
              </a:lnSpc>
              <a:buNone/>
            </a:pPr>
            <a:r>
              <a:rPr lang="en-IN" sz="2200" b="1" dirty="0"/>
              <a:t>When an item is sold, its cost is transferred from the inventory asset to the cost of goods sold expense with the following effect on the financial statements:</a:t>
            </a:r>
            <a:endParaRPr lang="en-US" sz="2200" b="1" dirty="0"/>
          </a:p>
        </p:txBody>
      </p:sp>
      <p:pic>
        <p:nvPicPr>
          <p:cNvPr id="12" name="Picture 11" descr="Horizontal model of the effects of cost of goods sold.&#10;">
            <a:extLst>
              <a:ext uri="{FF2B5EF4-FFF2-40B4-BE49-F238E27FC236}">
                <a16:creationId xmlns:a16="http://schemas.microsoft.com/office/drawing/2014/main" id="{6FEE9C8D-920B-4A1F-9074-A7C0ED46FC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598" y="3392486"/>
            <a:ext cx="6424102" cy="1116475"/>
          </a:xfrm>
          <a:prstGeom prst="rect">
            <a:avLst/>
          </a:prstGeom>
        </p:spPr>
      </p:pic>
      <p:sp>
        <p:nvSpPr>
          <p:cNvPr id="3" name="Content Placeholder 2"/>
          <p:cNvSpPr>
            <a:spLocks noGrp="1"/>
          </p:cNvSpPr>
          <p:nvPr>
            <p:ph idx="14"/>
          </p:nvPr>
        </p:nvSpPr>
        <p:spPr>
          <a:xfrm>
            <a:off x="457200" y="4649505"/>
            <a:ext cx="2362200" cy="379695"/>
          </a:xfrm>
        </p:spPr>
        <p:txBody>
          <a:bodyPr/>
          <a:lstStyle/>
          <a:p>
            <a:pPr marL="0" indent="0">
              <a:buNone/>
            </a:pPr>
            <a:r>
              <a:rPr lang="en-IN" sz="2200" b="1" dirty="0"/>
              <a:t>Here is the entry:</a:t>
            </a:r>
            <a:endParaRPr lang="en-US" sz="2200" b="1" dirty="0"/>
          </a:p>
        </p:txBody>
      </p:sp>
      <p:pic>
        <p:nvPicPr>
          <p:cNvPr id="7" name="Picture 6" descr="Journal entry debiting Cost of Goods Sold and crediting Inventory.">
            <a:extLst>
              <a:ext uri="{FF2B5EF4-FFF2-40B4-BE49-F238E27FC236}">
                <a16:creationId xmlns:a16="http://schemas.microsoft.com/office/drawing/2014/main" id="{9C5E7DBC-18ED-45F8-887B-763095823A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2888" y="5121486"/>
            <a:ext cx="5919669" cy="540115"/>
          </a:xfrm>
          <a:prstGeom prst="rect">
            <a:avLst/>
          </a:prstGeom>
        </p:spPr>
      </p:pic>
      <p:sp>
        <p:nvSpPr>
          <p:cNvPr id="8" name="Content Placeholder 7"/>
          <p:cNvSpPr>
            <a:spLocks noGrp="1"/>
          </p:cNvSpPr>
          <p:nvPr>
            <p:ph idx="16"/>
          </p:nvPr>
        </p:nvSpPr>
        <p:spPr>
          <a:xfrm>
            <a:off x="3380089" y="5791200"/>
            <a:ext cx="2383823" cy="200592"/>
          </a:xfrm>
        </p:spPr>
        <p:txBody>
          <a:bodyPr/>
          <a:lstStyle/>
          <a:p>
            <a:pPr marL="0" indent="0" algn="ctr">
              <a:buNone/>
            </a:pPr>
            <a:r>
              <a:rPr lang="en-US" sz="900" dirty="0">
                <a:hlinkClick r:id="rId5" action="ppaction://hlinksldjump"/>
              </a:rPr>
              <a:t>Access the text alternative for slide images.</a:t>
            </a:r>
            <a:endParaRPr lang="en-IN" sz="900" dirty="0">
              <a:hlinkClick r:id="rId5" action="ppaction://hlinksldjump"/>
            </a:endParaRPr>
          </a:p>
        </p:txBody>
      </p:sp>
      <p:sp>
        <p:nvSpPr>
          <p:cNvPr id="9" name="Content Placeholder 8"/>
          <p:cNvSpPr>
            <a:spLocks noGrp="1"/>
          </p:cNvSpPr>
          <p:nvPr>
            <p:ph sz="quarter" idx="17"/>
          </p:nvPr>
        </p:nvSpPr>
        <p:spPr>
          <a:xfrm>
            <a:off x="457200" y="6136192"/>
            <a:ext cx="8229600" cy="260228"/>
          </a:xfrm>
        </p:spPr>
        <p:txBody>
          <a:bodyPr/>
          <a:lstStyle/>
          <a:p>
            <a:r>
              <a:rPr lang="en-US" altLang="en-US" b="1" dirty="0"/>
              <a:t>Learning Objective 9-2: Describe how cost of goods sold is determined under both perpetual and periodic inventory accounting systems.</a:t>
            </a:r>
          </a:p>
        </p:txBody>
      </p:sp>
    </p:spTree>
    <p:extLst>
      <p:ext uri="{BB962C8B-B14F-4D97-AF65-F5344CB8AC3E}">
        <p14:creationId xmlns:p14="http://schemas.microsoft.com/office/powerpoint/2010/main" val="38625005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t>Cost of Goods Sold </a:t>
            </a:r>
            <a:r>
              <a:rPr lang="en-US" altLang="en-US" sz="1000" b="0" dirty="0"/>
              <a:t>3</a:t>
            </a:r>
            <a:endParaRPr lang="en-IN" dirty="0"/>
          </a:p>
        </p:txBody>
      </p:sp>
      <p:sp>
        <p:nvSpPr>
          <p:cNvPr id="3" name="Content Placeholder 2"/>
          <p:cNvSpPr>
            <a:spLocks noGrp="1"/>
          </p:cNvSpPr>
          <p:nvPr>
            <p:ph idx="1"/>
          </p:nvPr>
        </p:nvSpPr>
        <p:spPr>
          <a:xfrm>
            <a:off x="457200" y="1281071"/>
            <a:ext cx="8229600" cy="3066105"/>
          </a:xfrm>
        </p:spPr>
        <p:txBody>
          <a:bodyPr/>
          <a:lstStyle/>
          <a:p>
            <a:pPr marL="0" indent="0">
              <a:lnSpc>
                <a:spcPct val="90000"/>
              </a:lnSpc>
              <a:spcAft>
                <a:spcPts val="300"/>
              </a:spcAft>
              <a:buNone/>
            </a:pPr>
            <a:r>
              <a:rPr lang="en-IN" sz="2400" b="1" dirty="0"/>
              <a:t>In a periodic inventory system, a count of the inventory on hand is made periodically—frequently at the end of a fiscal year—and the cost of inventory on hand is determined. This cost is then subtracted from the sum of the cost of the beginning inventory and the cost of the merchandise purchased during the current period.</a:t>
            </a:r>
          </a:p>
          <a:p>
            <a:pPr marL="0" indent="0">
              <a:lnSpc>
                <a:spcPct val="90000"/>
              </a:lnSpc>
              <a:spcAft>
                <a:spcPts val="300"/>
              </a:spcAft>
              <a:buNone/>
            </a:pPr>
            <a:r>
              <a:rPr lang="en-IN" sz="2400" b="1" dirty="0"/>
              <a:t>This cost of goods sold model is illustrated here using 2017 data from the Campbell Soup Company financial statements in the appendix.</a:t>
            </a:r>
            <a:endParaRPr lang="en-US" sz="2400" b="1" dirty="0"/>
          </a:p>
        </p:txBody>
      </p:sp>
      <p:graphicFrame>
        <p:nvGraphicFramePr>
          <p:cNvPr id="5" name="Table 4"/>
          <p:cNvGraphicFramePr>
            <a:graphicFrameLocks noGrp="1"/>
          </p:cNvGraphicFramePr>
          <p:nvPr>
            <p:extLst>
              <p:ext uri="{D42A27DB-BD31-4B8C-83A1-F6EECF244321}">
                <p14:modId xmlns:p14="http://schemas.microsoft.com/office/powerpoint/2010/main" val="268565564"/>
              </p:ext>
            </p:extLst>
          </p:nvPr>
        </p:nvGraphicFramePr>
        <p:xfrm>
          <a:off x="1524000" y="4462848"/>
          <a:ext cx="6096000" cy="1676400"/>
        </p:xfrm>
        <a:graphic>
          <a:graphicData uri="http://schemas.openxmlformats.org/drawingml/2006/table">
            <a:tbl>
              <a:tblPr firstRow="1" bandRow="1">
                <a:tableStyleId>{2D5ABB26-0587-4C30-8999-92F81FD0307C}</a:tableStyleId>
              </a:tblPr>
              <a:tblGrid>
                <a:gridCol w="5029200">
                  <a:extLst>
                    <a:ext uri="{9D8B030D-6E8A-4147-A177-3AD203B41FA5}">
                      <a16:colId xmlns:a16="http://schemas.microsoft.com/office/drawing/2014/main" val="3087225695"/>
                    </a:ext>
                  </a:extLst>
                </a:gridCol>
                <a:gridCol w="1066800">
                  <a:extLst>
                    <a:ext uri="{9D8B030D-6E8A-4147-A177-3AD203B41FA5}">
                      <a16:colId xmlns:a16="http://schemas.microsoft.com/office/drawing/2014/main" val="2154979084"/>
                    </a:ext>
                  </a:extLst>
                </a:gridCol>
              </a:tblGrid>
              <a:tr h="221761">
                <a:tc>
                  <a:txBody>
                    <a:bodyPr/>
                    <a:lstStyle/>
                    <a:p>
                      <a:r>
                        <a:rPr lang="en-IN" sz="1600" dirty="0" smtClean="0"/>
                        <a:t>Cost of beginning</a:t>
                      </a:r>
                      <a:r>
                        <a:rPr lang="en-IN" sz="1600" baseline="0" dirty="0" smtClean="0"/>
                        <a:t> inventory</a:t>
                      </a:r>
                      <a:endParaRPr lang="en-IN" sz="1600" dirty="0"/>
                    </a:p>
                  </a:txBody>
                  <a:tcPr/>
                </a:tc>
                <a:tc>
                  <a:txBody>
                    <a:bodyPr/>
                    <a:lstStyle/>
                    <a:p>
                      <a:pPr algn="r"/>
                      <a:r>
                        <a:rPr lang="en-IN" sz="1600" dirty="0" smtClean="0"/>
                        <a:t>$ 940</a:t>
                      </a:r>
                      <a:endParaRPr lang="en-IN" sz="1600" dirty="0"/>
                    </a:p>
                  </a:txBody>
                  <a:tcPr marR="162000"/>
                </a:tc>
                <a:extLst>
                  <a:ext uri="{0D108BD9-81ED-4DB2-BD59-A6C34878D82A}">
                    <a16:rowId xmlns:a16="http://schemas.microsoft.com/office/drawing/2014/main" val="1778117305"/>
                  </a:ext>
                </a:extLst>
              </a:tr>
              <a:tr h="221761">
                <a:tc>
                  <a:txBody>
                    <a:bodyPr/>
                    <a:lstStyle/>
                    <a:p>
                      <a:r>
                        <a:rPr lang="en-IN" sz="1600" dirty="0" smtClean="0"/>
                        <a:t>+ Net</a:t>
                      </a:r>
                      <a:r>
                        <a:rPr lang="en-IN" sz="1600" baseline="0" dirty="0" smtClean="0"/>
                        <a:t> purchases (cost of goods manufactured)</a:t>
                      </a:r>
                      <a:endParaRPr lang="en-IN" sz="1600" dirty="0"/>
                    </a:p>
                  </a:txBody>
                  <a:tcPr/>
                </a:tc>
                <a:tc>
                  <a:txBody>
                    <a:bodyPr/>
                    <a:lstStyle/>
                    <a:p>
                      <a:pPr algn="r"/>
                      <a:r>
                        <a:rPr lang="en-IN" sz="1600" u="sng" dirty="0" smtClean="0"/>
                        <a:t>   4,793</a:t>
                      </a:r>
                      <a:endParaRPr lang="en-IN" sz="1600" u="sng" dirty="0"/>
                    </a:p>
                  </a:txBody>
                  <a:tcPr marR="162000"/>
                </a:tc>
                <a:extLst>
                  <a:ext uri="{0D108BD9-81ED-4DB2-BD59-A6C34878D82A}">
                    <a16:rowId xmlns:a16="http://schemas.microsoft.com/office/drawing/2014/main" val="1599629065"/>
                  </a:ext>
                </a:extLst>
              </a:tr>
              <a:tr h="221761">
                <a:tc>
                  <a:txBody>
                    <a:bodyPr/>
                    <a:lstStyle/>
                    <a:p>
                      <a:r>
                        <a:rPr lang="en-IN" sz="1600" dirty="0" smtClean="0"/>
                        <a:t>= Cost of goods</a:t>
                      </a:r>
                      <a:r>
                        <a:rPr lang="en-IN" sz="1600" baseline="0" dirty="0" smtClean="0"/>
                        <a:t> available for sale</a:t>
                      </a:r>
                      <a:endParaRPr lang="en-IN" sz="1600" dirty="0"/>
                    </a:p>
                  </a:txBody>
                  <a:tcPr/>
                </a:tc>
                <a:tc>
                  <a:txBody>
                    <a:bodyPr/>
                    <a:lstStyle/>
                    <a:p>
                      <a:pPr algn="r"/>
                      <a:r>
                        <a:rPr lang="en-IN" sz="1600" dirty="0" smtClean="0"/>
                        <a:t>$5,733</a:t>
                      </a:r>
                      <a:endParaRPr lang="en-IN" sz="1600" dirty="0"/>
                    </a:p>
                  </a:txBody>
                  <a:tcPr marR="162000"/>
                </a:tc>
                <a:extLst>
                  <a:ext uri="{0D108BD9-81ED-4DB2-BD59-A6C34878D82A}">
                    <a16:rowId xmlns:a16="http://schemas.microsoft.com/office/drawing/2014/main" val="1144115401"/>
                  </a:ext>
                </a:extLst>
              </a:tr>
              <a:tr h="221761">
                <a:tc>
                  <a:txBody>
                    <a:bodyPr/>
                    <a:lstStyle/>
                    <a:p>
                      <a:r>
                        <a:rPr lang="en-IN" sz="1600" dirty="0" smtClean="0"/>
                        <a:t>− Cost</a:t>
                      </a:r>
                      <a:r>
                        <a:rPr lang="en-IN" sz="1600" baseline="0" dirty="0" smtClean="0"/>
                        <a:t> of ending inventory</a:t>
                      </a:r>
                      <a:r>
                        <a:rPr lang="en-IN" sz="1600" dirty="0" smtClean="0"/>
                        <a:t> </a:t>
                      </a:r>
                      <a:endParaRPr lang="en-IN" sz="1600" dirty="0"/>
                    </a:p>
                  </a:txBody>
                  <a:tcPr/>
                </a:tc>
                <a:tc>
                  <a:txBody>
                    <a:bodyPr/>
                    <a:lstStyle/>
                    <a:p>
                      <a:pPr algn="r"/>
                      <a:r>
                        <a:rPr lang="en-IN" sz="1600" u="sng" dirty="0" smtClean="0"/>
                        <a:t>   (902)</a:t>
                      </a:r>
                      <a:endParaRPr lang="en-IN" sz="1600" u="sng" dirty="0"/>
                    </a:p>
                  </a:txBody>
                  <a:tcPr marR="162000"/>
                </a:tc>
                <a:extLst>
                  <a:ext uri="{0D108BD9-81ED-4DB2-BD59-A6C34878D82A}">
                    <a16:rowId xmlns:a16="http://schemas.microsoft.com/office/drawing/2014/main" val="2277005287"/>
                  </a:ext>
                </a:extLst>
              </a:tr>
              <a:tr h="221761">
                <a:tc>
                  <a:txBody>
                    <a:bodyPr/>
                    <a:lstStyle/>
                    <a:p>
                      <a:r>
                        <a:rPr lang="en-IN" sz="1600" dirty="0" smtClean="0"/>
                        <a:t>= Cost of goods (products) Sold</a:t>
                      </a:r>
                      <a:endParaRPr lang="en-IN" sz="1600" dirty="0"/>
                    </a:p>
                  </a:txBody>
                  <a:tcPr/>
                </a:tc>
                <a:tc>
                  <a:txBody>
                    <a:bodyPr/>
                    <a:lstStyle/>
                    <a:p>
                      <a:pPr algn="r"/>
                      <a:r>
                        <a:rPr lang="en-IN" sz="1600" u="dbl" baseline="0" dirty="0" smtClean="0"/>
                        <a:t>$4,831</a:t>
                      </a:r>
                      <a:endParaRPr lang="en-IN" sz="1600" u="dbl" baseline="0" dirty="0"/>
                    </a:p>
                  </a:txBody>
                  <a:tcPr marR="162000"/>
                </a:tc>
                <a:extLst>
                  <a:ext uri="{0D108BD9-81ED-4DB2-BD59-A6C34878D82A}">
                    <a16:rowId xmlns:a16="http://schemas.microsoft.com/office/drawing/2014/main" val="4096444421"/>
                  </a:ext>
                </a:extLst>
              </a:tr>
            </a:tbl>
          </a:graphicData>
        </a:graphic>
      </p:graphicFrame>
      <p:sp>
        <p:nvSpPr>
          <p:cNvPr id="4" name="Content Placeholder 3"/>
          <p:cNvSpPr>
            <a:spLocks noGrp="1"/>
          </p:cNvSpPr>
          <p:nvPr>
            <p:ph sz="quarter" idx="13"/>
          </p:nvPr>
        </p:nvSpPr>
        <p:spPr>
          <a:xfrm>
            <a:off x="457200" y="6196972"/>
            <a:ext cx="7848600" cy="331456"/>
          </a:xfrm>
        </p:spPr>
        <p:txBody>
          <a:bodyPr/>
          <a:lstStyle/>
          <a:p>
            <a:r>
              <a:rPr lang="en-US" altLang="en-US" b="1" dirty="0"/>
              <a:t>Learning Objective 9-2: Describe how cost of goods sold is determined under both perpetual and periodic inventory accounting systems.</a:t>
            </a:r>
          </a:p>
        </p:txBody>
      </p:sp>
    </p:spTree>
    <p:extLst>
      <p:ext uri="{BB962C8B-B14F-4D97-AF65-F5344CB8AC3E}">
        <p14:creationId xmlns:p14="http://schemas.microsoft.com/office/powerpoint/2010/main" val="39811086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t>Cost of Goods Sold </a:t>
            </a:r>
            <a:r>
              <a:rPr lang="en-US" altLang="en-US" sz="1000" b="0" dirty="0"/>
              <a:t>4</a:t>
            </a:r>
            <a:endParaRPr lang="en-IN" sz="1100" b="0" dirty="0"/>
          </a:p>
        </p:txBody>
      </p:sp>
      <p:sp>
        <p:nvSpPr>
          <p:cNvPr id="3" name="Content Placeholder 2"/>
          <p:cNvSpPr>
            <a:spLocks noGrp="1"/>
          </p:cNvSpPr>
          <p:nvPr>
            <p:ph idx="1"/>
          </p:nvPr>
        </p:nvSpPr>
        <p:spPr>
          <a:xfrm>
            <a:off x="457200" y="1481137"/>
            <a:ext cx="8229600" cy="2024063"/>
          </a:xfrm>
        </p:spPr>
        <p:txBody>
          <a:bodyPr/>
          <a:lstStyle/>
          <a:p>
            <a:pPr marL="0" indent="0">
              <a:buNone/>
            </a:pPr>
            <a:r>
              <a:rPr lang="en-IN" sz="2400" b="1" dirty="0"/>
              <a:t>When the periodic inventory system is used, freight charges, purchase discounts, and purchase returns and allowances are usually recorded in separate accounts, and each account balance is classified with purchases.</a:t>
            </a:r>
          </a:p>
          <a:p>
            <a:pPr marL="0" indent="0">
              <a:buNone/>
            </a:pPr>
            <a:r>
              <a:rPr lang="en-IN" sz="2400" b="1" dirty="0"/>
              <a:t>Thus, the net purchases amount is made up of the following:</a:t>
            </a:r>
            <a:endParaRPr lang="en-US" sz="2400" b="1" dirty="0"/>
          </a:p>
        </p:txBody>
      </p:sp>
      <p:pic>
        <p:nvPicPr>
          <p:cNvPr id="8" name="Picture 7" descr="General setup solving for net purchases where it's Purchases, add freight charges, less purchase discounts, less purchase returns and allowances, equals net purchases.">
            <a:extLst>
              <a:ext uri="{FF2B5EF4-FFF2-40B4-BE49-F238E27FC236}">
                <a16:creationId xmlns:a16="http://schemas.microsoft.com/office/drawing/2014/main" id="{D5E67317-3E7C-4A77-9629-5DA092312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3678301"/>
            <a:ext cx="6362244" cy="2052611"/>
          </a:xfrm>
          <a:prstGeom prst="rect">
            <a:avLst/>
          </a:prstGeom>
        </p:spPr>
      </p:pic>
      <p:sp>
        <p:nvSpPr>
          <p:cNvPr id="7" name="Content Placeholder 6"/>
          <p:cNvSpPr>
            <a:spLocks noGrp="1"/>
          </p:cNvSpPr>
          <p:nvPr>
            <p:ph sz="quarter" idx="13"/>
          </p:nvPr>
        </p:nvSpPr>
        <p:spPr>
          <a:xfrm>
            <a:off x="457200" y="6136192"/>
            <a:ext cx="8229600" cy="260228"/>
          </a:xfrm>
        </p:spPr>
        <p:txBody>
          <a:bodyPr/>
          <a:lstStyle/>
          <a:p>
            <a:r>
              <a:rPr lang="en-US" altLang="en-US" b="1" dirty="0"/>
              <a:t>Learning Objective 9-2: Describe how cost of goods sold is determined under both perpetual and periodic inventory accounting systems.</a:t>
            </a:r>
          </a:p>
        </p:txBody>
      </p:sp>
    </p:spTree>
    <p:extLst>
      <p:ext uri="{BB962C8B-B14F-4D97-AF65-F5344CB8AC3E}">
        <p14:creationId xmlns:p14="http://schemas.microsoft.com/office/powerpoint/2010/main" val="19476886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Gross Profit, or Gross Margin</a:t>
            </a:r>
            <a:endParaRPr lang="en-IN" sz="4000" b="0" dirty="0"/>
          </a:p>
        </p:txBody>
      </p:sp>
      <p:sp>
        <p:nvSpPr>
          <p:cNvPr id="6" name="Content Placeholder 5"/>
          <p:cNvSpPr>
            <a:spLocks noGrp="1"/>
          </p:cNvSpPr>
          <p:nvPr>
            <p:ph idx="1"/>
          </p:nvPr>
        </p:nvSpPr>
        <p:spPr>
          <a:xfrm>
            <a:off x="457200" y="1370609"/>
            <a:ext cx="8229600" cy="728663"/>
          </a:xfrm>
        </p:spPr>
        <p:txBody>
          <a:bodyPr/>
          <a:lstStyle/>
          <a:p>
            <a:pPr marL="0" indent="0" algn="ctr">
              <a:buNone/>
            </a:pPr>
            <a:r>
              <a:rPr lang="en-US" altLang="en-US" sz="2300" b="1" i="1" u="sng" dirty="0">
                <a:solidFill>
                  <a:schemeClr val="tx2"/>
                </a:solidFill>
              </a:rPr>
              <a:t>Gross profit </a:t>
            </a:r>
            <a:r>
              <a:rPr lang="en-US" altLang="en-US" sz="2300" dirty="0">
                <a:solidFill>
                  <a:schemeClr val="tx2"/>
                </a:solidFill>
              </a:rPr>
              <a:t>is the </a:t>
            </a:r>
            <a:r>
              <a:rPr lang="en-IN" altLang="en-US" sz="2300" dirty="0">
                <a:solidFill>
                  <a:schemeClr val="tx2"/>
                </a:solidFill>
              </a:rPr>
              <a:t>difference between sales revenue and cost of goods sold</a:t>
            </a:r>
            <a:r>
              <a:rPr lang="en-US" altLang="en-US" sz="2300" dirty="0">
                <a:solidFill>
                  <a:schemeClr val="tx2"/>
                </a:solidFill>
              </a:rPr>
              <a:t>.</a:t>
            </a:r>
          </a:p>
        </p:txBody>
      </p:sp>
      <p:pic>
        <p:nvPicPr>
          <p:cNvPr id="9" name="Picture 8" descr="Table from page 331 of the text is shown that includes data for Campbell Soup Company 2015 through 2017 for net sales, less cost of products sold, which equals gross margin. ">
            <a:extLst>
              <a:ext uri="{FF2B5EF4-FFF2-40B4-BE49-F238E27FC236}">
                <a16:creationId xmlns:a16="http://schemas.microsoft.com/office/drawing/2014/main" id="{4C68AF6B-73B8-4BE2-9567-75B82983AB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2486" y="2209800"/>
            <a:ext cx="5006529" cy="1345105"/>
          </a:xfrm>
          <a:prstGeom prst="rect">
            <a:avLst/>
          </a:prstGeom>
        </p:spPr>
      </p:pic>
      <p:sp>
        <p:nvSpPr>
          <p:cNvPr id="8" name="Content Placeholder 7"/>
          <p:cNvSpPr>
            <a:spLocks noGrp="1"/>
          </p:cNvSpPr>
          <p:nvPr>
            <p:ph sz="quarter" idx="14"/>
          </p:nvPr>
        </p:nvSpPr>
        <p:spPr>
          <a:xfrm>
            <a:off x="457200" y="3637504"/>
            <a:ext cx="8229600" cy="900545"/>
          </a:xfrm>
        </p:spPr>
        <p:txBody>
          <a:bodyPr/>
          <a:lstStyle/>
          <a:p>
            <a:pPr marL="0" indent="0">
              <a:lnSpc>
                <a:spcPct val="90000"/>
              </a:lnSpc>
              <a:buNone/>
            </a:pPr>
            <a:r>
              <a:rPr lang="en-IN" sz="2000" dirty="0"/>
              <a:t>When the amount of gross profit is expressed as a percentage of the sales amount, the resulting</a:t>
            </a:r>
            <a:r>
              <a:rPr lang="en-IN" sz="100" dirty="0">
                <a:solidFill>
                  <a:schemeClr val="bg1"/>
                </a:solidFill>
              </a:rPr>
              <a:t> begin underline </a:t>
            </a:r>
            <a:r>
              <a:rPr lang="en-IN" sz="2000" b="1" i="1" u="sng" dirty="0"/>
              <a:t>gross profit ratio</a:t>
            </a:r>
            <a:r>
              <a:rPr lang="en-IN" sz="100" dirty="0">
                <a:solidFill>
                  <a:schemeClr val="bg1"/>
                </a:solidFill>
              </a:rPr>
              <a:t> end underline </a:t>
            </a:r>
            <a:r>
              <a:rPr lang="en-IN" sz="2000" dirty="0"/>
              <a:t>is an especially important statistic for managers of manufacturing and merchandising firms.</a:t>
            </a:r>
            <a:endParaRPr lang="en-US" sz="2000" dirty="0"/>
          </a:p>
        </p:txBody>
      </p:sp>
      <p:pic>
        <p:nvPicPr>
          <p:cNvPr id="10" name="Picture 9" descr="Reproduced Exhibit 9-3 from page 331 of the text is shown, the gross profit ratio for 2017 for Campbell Soup Company.">
            <a:extLst>
              <a:ext uri="{FF2B5EF4-FFF2-40B4-BE49-F238E27FC236}">
                <a16:creationId xmlns:a16="http://schemas.microsoft.com/office/drawing/2014/main" id="{1FFC0689-4B33-452F-856E-38B437683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1368" y="4636974"/>
            <a:ext cx="4302558" cy="1459026"/>
          </a:xfrm>
          <a:prstGeom prst="rect">
            <a:avLst/>
          </a:prstGeom>
        </p:spPr>
      </p:pic>
      <p:sp>
        <p:nvSpPr>
          <p:cNvPr id="7" name="Content Placeholder 6"/>
          <p:cNvSpPr>
            <a:spLocks noGrp="1"/>
          </p:cNvSpPr>
          <p:nvPr>
            <p:ph sz="quarter" idx="13"/>
          </p:nvPr>
        </p:nvSpPr>
        <p:spPr>
          <a:xfrm>
            <a:off x="457200" y="6196676"/>
            <a:ext cx="7620000" cy="260228"/>
          </a:xfrm>
        </p:spPr>
        <p:txBody>
          <a:bodyPr/>
          <a:lstStyle/>
          <a:p>
            <a:r>
              <a:rPr lang="en-US" altLang="en-US" b="1" dirty="0"/>
              <a:t>Learning Objective 9-3: Discuss the significance of gross profit and describe how the gross profit ratio is calculated and used.</a:t>
            </a:r>
          </a:p>
        </p:txBody>
      </p:sp>
    </p:spTree>
    <p:extLst>
      <p:ext uri="{BB962C8B-B14F-4D97-AF65-F5344CB8AC3E}">
        <p14:creationId xmlns:p14="http://schemas.microsoft.com/office/powerpoint/2010/main" val="2323140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IN" altLang="en-US" sz="3200" dirty="0">
                <a:ea typeface="ＭＳ Ｐゴシック" panose="020B0600070205080204" pitchFamily="34" charset="-128"/>
              </a:rPr>
              <a:t>Using the Gross Profit Ratio to Estimate Ending Inventory and Cost of Goods Sold</a:t>
            </a:r>
            <a:endParaRPr lang="en-IN" sz="3200" b="0" dirty="0"/>
          </a:p>
        </p:txBody>
      </p:sp>
      <p:sp>
        <p:nvSpPr>
          <p:cNvPr id="3" name="Content Placeholder 2"/>
          <p:cNvSpPr>
            <a:spLocks noGrp="1"/>
          </p:cNvSpPr>
          <p:nvPr>
            <p:ph idx="1"/>
          </p:nvPr>
        </p:nvSpPr>
        <p:spPr>
          <a:xfrm>
            <a:off x="457200" y="1481138"/>
            <a:ext cx="8229600" cy="1348566"/>
          </a:xfrm>
        </p:spPr>
        <p:txBody>
          <a:bodyPr/>
          <a:lstStyle/>
          <a:p>
            <a:pPr marL="0" indent="0">
              <a:buNone/>
            </a:pPr>
            <a:r>
              <a:rPr lang="en-IN" sz="2800" dirty="0"/>
              <a:t>Gross profit ratio can be used to estimate cost of goods sold and ending inventory for periods in which a physical inventory has not been taken.</a:t>
            </a:r>
            <a:endParaRPr lang="en-US" sz="2800" dirty="0"/>
          </a:p>
        </p:txBody>
      </p:sp>
      <p:pic>
        <p:nvPicPr>
          <p:cNvPr id="8" name="Picture 7" descr="Reproduced Exhibit 9-4 from page 332 of the text is shown, which details assumptions used to calculate estimated ending inventory.">
            <a:extLst>
              <a:ext uri="{FF2B5EF4-FFF2-40B4-BE49-F238E27FC236}">
                <a16:creationId xmlns:a16="http://schemas.microsoft.com/office/drawing/2014/main" id="{573DF23B-EA99-471F-B60E-53302C5B16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6385" y="3007688"/>
            <a:ext cx="4643162" cy="2950518"/>
          </a:xfrm>
          <a:prstGeom prst="rect">
            <a:avLst/>
          </a:prstGeom>
        </p:spPr>
      </p:pic>
      <p:sp>
        <p:nvSpPr>
          <p:cNvPr id="7" name="Content Placeholder 6"/>
          <p:cNvSpPr>
            <a:spLocks noGrp="1"/>
          </p:cNvSpPr>
          <p:nvPr>
            <p:ph sz="quarter" idx="13"/>
          </p:nvPr>
        </p:nvSpPr>
        <p:spPr>
          <a:xfrm>
            <a:off x="457200" y="6198666"/>
            <a:ext cx="7467600" cy="260228"/>
          </a:xfrm>
        </p:spPr>
        <p:txBody>
          <a:bodyPr/>
          <a:lstStyle/>
          <a:p>
            <a:r>
              <a:rPr lang="en-US" altLang="en-US" b="1" dirty="0"/>
              <a:t>Learning Objective 9-3: Discuss the significance of gross profit and describe how the gross profit ratio is calculated and used.</a:t>
            </a:r>
          </a:p>
        </p:txBody>
      </p:sp>
    </p:spTree>
    <p:extLst>
      <p:ext uri="{BB962C8B-B14F-4D97-AF65-F5344CB8AC3E}">
        <p14:creationId xmlns:p14="http://schemas.microsoft.com/office/powerpoint/2010/main" val="2979448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051560" y="2441573"/>
            <a:ext cx="7040880" cy="1139827"/>
          </a:xfrm>
        </p:spPr>
        <p:txBody>
          <a:bodyPr/>
          <a:lstStyle/>
          <a:p>
            <a:pPr eaLnBrk="1" hangingPunct="1">
              <a:lnSpc>
                <a:spcPct val="90000"/>
              </a:lnSpc>
              <a:spcBef>
                <a:spcPct val="50000"/>
              </a:spcBef>
            </a:pPr>
            <a:r>
              <a:rPr lang="en-US" altLang="en-US" sz="3600" b="1" dirty="0">
                <a:solidFill>
                  <a:schemeClr val="tx1"/>
                </a:solidFill>
                <a:latin typeface="Calibri" panose="020F0502020204030204" pitchFamily="34" charset="0"/>
              </a:rPr>
              <a:t>CHAPTER 9: </a:t>
            </a:r>
            <a:r>
              <a:rPr lang="en-US" altLang="en-US" sz="3600" b="1" i="1" dirty="0">
                <a:solidFill>
                  <a:schemeClr val="tx1"/>
                </a:solidFill>
                <a:latin typeface="Calibri" panose="020F0502020204030204" pitchFamily="34" charset="0"/>
              </a:rPr>
              <a:t>The Income Statement and the Statement of Cash Flows</a:t>
            </a:r>
          </a:p>
        </p:txBody>
      </p:sp>
      <p:sp>
        <p:nvSpPr>
          <p:cNvPr id="8" name="Content Placeholder 7"/>
          <p:cNvSpPr>
            <a:spLocks noGrp="1"/>
          </p:cNvSpPr>
          <p:nvPr>
            <p:ph sz="quarter" idx="11"/>
          </p:nvPr>
        </p:nvSpPr>
        <p:spPr>
          <a:xfrm>
            <a:off x="1066800" y="3867149"/>
            <a:ext cx="7391400" cy="1108076"/>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229600" cy="1052640"/>
          </a:xfrm>
        </p:spPr>
        <p:txBody>
          <a:bodyPr/>
          <a:lstStyle/>
          <a:p>
            <a:r>
              <a:rPr lang="en-IN" sz="3600" dirty="0"/>
              <a:t>Using Desired Gross Profit Ratio to Set Selling Price</a:t>
            </a:r>
          </a:p>
        </p:txBody>
      </p:sp>
      <p:sp>
        <p:nvSpPr>
          <p:cNvPr id="7" name="Content Placeholder 6"/>
          <p:cNvSpPr>
            <a:spLocks noGrp="1"/>
          </p:cNvSpPr>
          <p:nvPr>
            <p:ph idx="1"/>
          </p:nvPr>
        </p:nvSpPr>
        <p:spPr>
          <a:xfrm>
            <a:off x="457200" y="1481137"/>
            <a:ext cx="8229600" cy="1414463"/>
          </a:xfrm>
        </p:spPr>
        <p:txBody>
          <a:bodyPr/>
          <a:lstStyle/>
          <a:p>
            <a:pPr marL="0" indent="0">
              <a:lnSpc>
                <a:spcPct val="90000"/>
              </a:lnSpc>
              <a:buNone/>
            </a:pPr>
            <a:r>
              <a:rPr lang="en-IN" sz="2400" dirty="0"/>
              <a:t>Assumptions: A retail store’s cost for a particular carpet is $8 per square yard, and the store owners have a 20% desired gross profit ratio. The selling price per square yard that should be established for this product can be calculated as follows:</a:t>
            </a:r>
          </a:p>
        </p:txBody>
      </p:sp>
      <p:graphicFrame>
        <p:nvGraphicFramePr>
          <p:cNvPr id="10" name="Object 9"/>
          <p:cNvGraphicFramePr>
            <a:graphicFrameLocks noChangeAspect="1"/>
          </p:cNvGraphicFramePr>
          <p:nvPr>
            <p:extLst>
              <p:ext uri="{D42A27DB-BD31-4B8C-83A1-F6EECF244321}">
                <p14:modId xmlns:p14="http://schemas.microsoft.com/office/powerpoint/2010/main" val="3322607570"/>
              </p:ext>
            </p:extLst>
          </p:nvPr>
        </p:nvGraphicFramePr>
        <p:xfrm>
          <a:off x="787078" y="2913347"/>
          <a:ext cx="7219181" cy="823838"/>
        </p:xfrm>
        <a:graphic>
          <a:graphicData uri="http://schemas.openxmlformats.org/presentationml/2006/ole">
            <mc:AlternateContent xmlns:mc="http://schemas.openxmlformats.org/markup-compatibility/2006">
              <mc:Choice xmlns:v="urn:schemas-microsoft-com:vml" Requires="v">
                <p:oleObj spid="_x0000_s1318" name="Equation" r:id="rId4" imgW="3784320" imgH="431640" progId="Equation.DSMT4">
                  <p:embed/>
                </p:oleObj>
              </mc:Choice>
              <mc:Fallback>
                <p:oleObj name="Equation" r:id="rId4" imgW="3784320" imgH="431640" progId="Equation.DSMT4">
                  <p:embed/>
                  <p:pic>
                    <p:nvPicPr>
                      <p:cNvPr id="0" name=""/>
                      <p:cNvPicPr/>
                      <p:nvPr/>
                    </p:nvPicPr>
                    <p:blipFill>
                      <a:blip r:embed="rId5"/>
                      <a:stretch>
                        <a:fillRect/>
                      </a:stretch>
                    </p:blipFill>
                    <p:spPr>
                      <a:xfrm>
                        <a:off x="787078" y="2913347"/>
                        <a:ext cx="7219181" cy="823838"/>
                      </a:xfrm>
                      <a:prstGeom prst="rect">
                        <a:avLst/>
                      </a:prstGeom>
                    </p:spPr>
                  </p:pic>
                </p:oleObj>
              </mc:Fallback>
            </mc:AlternateContent>
          </a:graphicData>
        </a:graphic>
      </p:graphicFrame>
      <p:sp>
        <p:nvSpPr>
          <p:cNvPr id="9" name="Content Placeholder 8"/>
          <p:cNvSpPr>
            <a:spLocks noGrp="1"/>
          </p:cNvSpPr>
          <p:nvPr>
            <p:ph sz="quarter" idx="14"/>
          </p:nvPr>
        </p:nvSpPr>
        <p:spPr>
          <a:xfrm>
            <a:off x="457200" y="3749040"/>
            <a:ext cx="8229600" cy="1427436"/>
          </a:xfrm>
        </p:spPr>
        <p:txBody>
          <a:bodyPr/>
          <a:lstStyle/>
          <a:p>
            <a:pPr marL="0" indent="0">
              <a:lnSpc>
                <a:spcPct val="90000"/>
              </a:lnSpc>
              <a:spcBef>
                <a:spcPts val="0"/>
              </a:spcBef>
              <a:spcAft>
                <a:spcPts val="300"/>
              </a:spcAft>
              <a:buNone/>
            </a:pPr>
            <a:r>
              <a:rPr lang="en-IN" sz="2400" b="1" dirty="0"/>
              <a:t>Proof:</a:t>
            </a:r>
          </a:p>
          <a:p>
            <a:pPr marL="0" indent="0">
              <a:lnSpc>
                <a:spcPct val="90000"/>
              </a:lnSpc>
              <a:spcBef>
                <a:spcPts val="0"/>
              </a:spcBef>
              <a:buNone/>
            </a:pPr>
            <a:r>
              <a:rPr lang="en-IN" sz="2400" dirty="0"/>
              <a:t>Calculated selling price = $10 per square yard</a:t>
            </a:r>
          </a:p>
          <a:p>
            <a:pPr marL="0" indent="0">
              <a:lnSpc>
                <a:spcPct val="90000"/>
              </a:lnSpc>
              <a:spcBef>
                <a:spcPts val="0"/>
              </a:spcBef>
              <a:buNone/>
            </a:pPr>
            <a:r>
              <a:rPr lang="en-IN" sz="2400" dirty="0"/>
              <a:t>Cost of product = 8 per square yard</a:t>
            </a:r>
          </a:p>
          <a:p>
            <a:pPr marL="0" indent="0">
              <a:lnSpc>
                <a:spcPct val="90000"/>
              </a:lnSpc>
              <a:spcBef>
                <a:spcPts val="0"/>
              </a:spcBef>
              <a:buNone/>
            </a:pPr>
            <a:r>
              <a:rPr lang="en-IN" sz="2400" dirty="0"/>
              <a:t>Gross profit = $2 per square yard</a:t>
            </a:r>
          </a:p>
        </p:txBody>
      </p:sp>
      <p:graphicFrame>
        <p:nvGraphicFramePr>
          <p:cNvPr id="11" name="Object 10"/>
          <p:cNvGraphicFramePr>
            <a:graphicFrameLocks noChangeAspect="1"/>
          </p:cNvGraphicFramePr>
          <p:nvPr>
            <p:extLst>
              <p:ext uri="{D42A27DB-BD31-4B8C-83A1-F6EECF244321}">
                <p14:modId xmlns:p14="http://schemas.microsoft.com/office/powerpoint/2010/main" val="731618899"/>
              </p:ext>
            </p:extLst>
          </p:nvPr>
        </p:nvGraphicFramePr>
        <p:xfrm>
          <a:off x="1368759" y="5295897"/>
          <a:ext cx="5195876" cy="799368"/>
        </p:xfrm>
        <a:graphic>
          <a:graphicData uri="http://schemas.openxmlformats.org/presentationml/2006/ole">
            <mc:AlternateContent xmlns:mc="http://schemas.openxmlformats.org/markup-compatibility/2006">
              <mc:Choice xmlns:v="urn:schemas-microsoft-com:vml" Requires="v">
                <p:oleObj spid="_x0000_s1319" name="Equation" r:id="rId6" imgW="2806560" imgH="431640" progId="Equation.DSMT4">
                  <p:embed/>
                </p:oleObj>
              </mc:Choice>
              <mc:Fallback>
                <p:oleObj name="Equation" r:id="rId6" imgW="2806560" imgH="431640" progId="Equation.DSMT4">
                  <p:embed/>
                  <p:pic>
                    <p:nvPicPr>
                      <p:cNvPr id="10" name="Object 9"/>
                      <p:cNvPicPr/>
                      <p:nvPr/>
                    </p:nvPicPr>
                    <p:blipFill>
                      <a:blip r:embed="rId7"/>
                      <a:stretch>
                        <a:fillRect/>
                      </a:stretch>
                    </p:blipFill>
                    <p:spPr>
                      <a:xfrm>
                        <a:off x="1368759" y="5295897"/>
                        <a:ext cx="5195876" cy="799368"/>
                      </a:xfrm>
                      <a:prstGeom prst="rect">
                        <a:avLst/>
                      </a:prstGeom>
                    </p:spPr>
                  </p:pic>
                </p:oleObj>
              </mc:Fallback>
            </mc:AlternateContent>
          </a:graphicData>
        </a:graphic>
      </p:graphicFrame>
      <p:sp>
        <p:nvSpPr>
          <p:cNvPr id="8" name="Content Placeholder 7"/>
          <p:cNvSpPr>
            <a:spLocks noGrp="1"/>
          </p:cNvSpPr>
          <p:nvPr>
            <p:ph sz="quarter" idx="13"/>
          </p:nvPr>
        </p:nvSpPr>
        <p:spPr>
          <a:xfrm>
            <a:off x="457200" y="6207719"/>
            <a:ext cx="7620000" cy="260228"/>
          </a:xfrm>
        </p:spPr>
        <p:txBody>
          <a:bodyPr/>
          <a:lstStyle/>
          <a:p>
            <a:r>
              <a:rPr lang="en-US" altLang="en-US" b="1" dirty="0"/>
              <a:t>Learning Objective 9-3: Discuss the significance of gross profit and describe how the gross profit ratio is calculated and used.</a:t>
            </a:r>
          </a:p>
        </p:txBody>
      </p:sp>
    </p:spTree>
    <p:extLst>
      <p:ext uri="{BB962C8B-B14F-4D97-AF65-F5344CB8AC3E}">
        <p14:creationId xmlns:p14="http://schemas.microsoft.com/office/powerpoint/2010/main" val="18519061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Operating Expenses</a:t>
            </a:r>
            <a:endParaRPr lang="en-IN" sz="4000" dirty="0"/>
          </a:p>
        </p:txBody>
      </p:sp>
      <p:sp>
        <p:nvSpPr>
          <p:cNvPr id="6" name="Content Placeholder 5"/>
          <p:cNvSpPr>
            <a:spLocks noGrp="1"/>
          </p:cNvSpPr>
          <p:nvPr>
            <p:ph idx="1"/>
          </p:nvPr>
        </p:nvSpPr>
        <p:spPr>
          <a:xfrm>
            <a:off x="457200" y="1481137"/>
            <a:ext cx="8229600" cy="3471863"/>
          </a:xfrm>
        </p:spPr>
        <p:txBody>
          <a:bodyPr/>
          <a:lstStyle/>
          <a:p>
            <a:pPr marL="0" indent="0">
              <a:buNone/>
            </a:pPr>
            <a:r>
              <a:rPr lang="en-IN" dirty="0">
                <a:solidFill>
                  <a:schemeClr val="tx2">
                    <a:lumMod val="50000"/>
                  </a:schemeClr>
                </a:solidFill>
              </a:rPr>
              <a:t>Principal categories of</a:t>
            </a:r>
            <a:r>
              <a:rPr lang="en-IN" sz="100" dirty="0">
                <a:solidFill>
                  <a:schemeClr val="tx2">
                    <a:lumMod val="50000"/>
                  </a:schemeClr>
                </a:solidFill>
              </a:rPr>
              <a:t> </a:t>
            </a:r>
            <a:r>
              <a:rPr lang="en-IN" sz="100" dirty="0">
                <a:solidFill>
                  <a:schemeClr val="bg1"/>
                </a:solidFill>
              </a:rPr>
              <a:t>begin underline </a:t>
            </a:r>
            <a:r>
              <a:rPr lang="en-IN" b="1" u="sng" dirty="0">
                <a:solidFill>
                  <a:schemeClr val="tx2">
                    <a:lumMod val="50000"/>
                  </a:schemeClr>
                </a:solidFill>
              </a:rPr>
              <a:t>operating expenses</a:t>
            </a:r>
            <a:r>
              <a:rPr lang="en-IN" sz="100" dirty="0">
                <a:solidFill>
                  <a:schemeClr val="bg1"/>
                </a:solidFill>
              </a:rPr>
              <a:t> end underline </a:t>
            </a:r>
            <a:r>
              <a:rPr lang="en-IN" dirty="0">
                <a:solidFill>
                  <a:schemeClr val="tx2">
                    <a:lumMod val="50000"/>
                  </a:schemeClr>
                </a:solidFill>
              </a:rPr>
              <a:t>frequently reported on the income statement are the following</a:t>
            </a:r>
            <a:r>
              <a:rPr lang="en-US" dirty="0">
                <a:solidFill>
                  <a:schemeClr val="tx2">
                    <a:lumMod val="50000"/>
                  </a:schemeClr>
                </a:solidFill>
              </a:rPr>
              <a:t>:</a:t>
            </a:r>
          </a:p>
          <a:p>
            <a:pPr marL="403200" indent="-403200" eaLnBrk="1" hangingPunct="1">
              <a:spcBef>
                <a:spcPts val="1000"/>
              </a:spcBef>
              <a:buClr>
                <a:schemeClr val="tx1"/>
              </a:buClr>
              <a:buFont typeface="+mj-lt"/>
              <a:buAutoNum type="arabicPeriod"/>
              <a:defRPr/>
            </a:pPr>
            <a:r>
              <a:rPr lang="en-US" dirty="0">
                <a:solidFill>
                  <a:schemeClr val="tx2">
                    <a:lumMod val="50000"/>
                  </a:schemeClr>
                </a:solidFill>
              </a:rPr>
              <a:t>Selling expenses.</a:t>
            </a:r>
          </a:p>
          <a:p>
            <a:pPr marL="403200" indent="-403200" eaLnBrk="1" hangingPunct="1">
              <a:spcBef>
                <a:spcPts val="1000"/>
              </a:spcBef>
              <a:buClr>
                <a:schemeClr val="tx1"/>
              </a:buClr>
              <a:buFont typeface="+mj-lt"/>
              <a:buAutoNum type="arabicPeriod"/>
              <a:defRPr/>
            </a:pPr>
            <a:r>
              <a:rPr lang="en-US" dirty="0">
                <a:solidFill>
                  <a:schemeClr val="tx2">
                    <a:lumMod val="50000"/>
                  </a:schemeClr>
                </a:solidFill>
              </a:rPr>
              <a:t>General and administrative expenses.</a:t>
            </a:r>
          </a:p>
          <a:p>
            <a:pPr marL="403200" indent="-403200" eaLnBrk="1" hangingPunct="1">
              <a:spcBef>
                <a:spcPts val="1000"/>
              </a:spcBef>
              <a:buClr>
                <a:schemeClr val="tx1"/>
              </a:buClr>
              <a:buFont typeface="+mj-lt"/>
              <a:buAutoNum type="arabicPeriod"/>
              <a:defRPr/>
            </a:pPr>
            <a:r>
              <a:rPr lang="en-US" dirty="0">
                <a:solidFill>
                  <a:schemeClr val="tx2">
                    <a:lumMod val="50000"/>
                  </a:schemeClr>
                </a:solidFill>
              </a:rPr>
              <a:t>Research and development expenses.</a:t>
            </a:r>
          </a:p>
        </p:txBody>
      </p:sp>
      <p:sp>
        <p:nvSpPr>
          <p:cNvPr id="4" name="Content Placeholder 3"/>
          <p:cNvSpPr>
            <a:spLocks noGrp="1"/>
          </p:cNvSpPr>
          <p:nvPr>
            <p:ph sz="quarter" idx="13"/>
          </p:nvPr>
        </p:nvSpPr>
        <p:spPr>
          <a:xfrm>
            <a:off x="457200" y="6129470"/>
            <a:ext cx="7848600" cy="381000"/>
          </a:xfrm>
        </p:spPr>
        <p:txBody>
          <a:bodyPr/>
          <a:lstStyle/>
          <a:p>
            <a:pPr>
              <a:defRPr/>
            </a:pPr>
            <a:r>
              <a:rPr lang="en-US" altLang="en-US" b="1" dirty="0"/>
              <a:t>Learning Objective 9-4: </a:t>
            </a:r>
            <a:r>
              <a:rPr lang="en-US" altLang="ja-JP" b="1" dirty="0"/>
              <a:t>Identify the principal categories and components of </a:t>
            </a:r>
            <a:r>
              <a:rPr lang="en-IN" altLang="ja-JP" b="1" dirty="0"/>
              <a:t>“</a:t>
            </a:r>
            <a:r>
              <a:rPr lang="en-US" altLang="ja-JP" b="1" dirty="0"/>
              <a:t>other operating expenses</a:t>
            </a:r>
            <a:r>
              <a:rPr lang="en-IN" altLang="ja-JP" b="1" dirty="0"/>
              <a:t>” </a:t>
            </a:r>
            <a:r>
              <a:rPr lang="en-US" altLang="ja-JP" b="1" dirty="0"/>
              <a:t>and show how these items are reported on the income statement.</a:t>
            </a:r>
            <a:endParaRPr lang="en-US" altLang="en-US" b="1" dirty="0"/>
          </a:p>
        </p:txBody>
      </p:sp>
    </p:spTree>
    <p:extLst>
      <p:ext uri="{BB962C8B-B14F-4D97-AF65-F5344CB8AC3E}">
        <p14:creationId xmlns:p14="http://schemas.microsoft.com/office/powerpoint/2010/main" val="35489012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708"/>
            <a:ext cx="8229600" cy="1084535"/>
          </a:xfrm>
        </p:spPr>
        <p:txBody>
          <a:bodyPr/>
          <a:lstStyle/>
          <a:p>
            <a:r>
              <a:rPr lang="en-US" sz="4000" dirty="0"/>
              <a:t>Income from Operations </a:t>
            </a:r>
            <a:r>
              <a:rPr lang="en-IN" sz="4000" dirty="0"/>
              <a:t>(or Operating Income)</a:t>
            </a:r>
            <a:endParaRPr lang="en-IN" sz="4000" b="0" dirty="0"/>
          </a:p>
        </p:txBody>
      </p:sp>
      <p:sp>
        <p:nvSpPr>
          <p:cNvPr id="3" name="Content Placeholder 2"/>
          <p:cNvSpPr>
            <a:spLocks noGrp="1"/>
          </p:cNvSpPr>
          <p:nvPr>
            <p:ph idx="1"/>
          </p:nvPr>
        </p:nvSpPr>
        <p:spPr>
          <a:xfrm>
            <a:off x="457200" y="1447801"/>
            <a:ext cx="8229600" cy="1066799"/>
          </a:xfrm>
        </p:spPr>
        <p:txBody>
          <a:bodyPr/>
          <a:lstStyle/>
          <a:p>
            <a:pPr marL="0" indent="0">
              <a:lnSpc>
                <a:spcPct val="90000"/>
              </a:lnSpc>
              <a:buNone/>
            </a:pPr>
            <a:r>
              <a:rPr lang="en-IN" sz="2400" dirty="0"/>
              <a:t>The difference between gross profit and operating expenses represents </a:t>
            </a:r>
            <a:r>
              <a:rPr lang="en-IN" sz="2400" b="1" dirty="0"/>
              <a:t>income from operations</a:t>
            </a:r>
            <a:r>
              <a:rPr lang="en-IN" sz="2400" dirty="0"/>
              <a:t>, as shown in the following partial income statement:</a:t>
            </a:r>
          </a:p>
        </p:txBody>
      </p:sp>
      <p:pic>
        <p:nvPicPr>
          <p:cNvPr id="10" name="Picture 9" descr="Reproduced table from page 334 of the text. This shows data from Campbell's Consolidated Statements of Earnings including net sales, costs and expenses, and solving for earnings before interest and taxes.">
            <a:extLst>
              <a:ext uri="{FF2B5EF4-FFF2-40B4-BE49-F238E27FC236}">
                <a16:creationId xmlns:a16="http://schemas.microsoft.com/office/drawing/2014/main" id="{B431FB29-1F26-4F96-AE1A-E5B2EF0C3D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2691069"/>
            <a:ext cx="5008547" cy="2556683"/>
          </a:xfrm>
          <a:prstGeom prst="rect">
            <a:avLst/>
          </a:prstGeom>
        </p:spPr>
      </p:pic>
      <p:sp>
        <p:nvSpPr>
          <p:cNvPr id="9" name="Content Placeholder 8"/>
          <p:cNvSpPr>
            <a:spLocks noGrp="1"/>
          </p:cNvSpPr>
          <p:nvPr>
            <p:ph sz="quarter" idx="14"/>
          </p:nvPr>
        </p:nvSpPr>
        <p:spPr>
          <a:xfrm>
            <a:off x="457200" y="5420248"/>
            <a:ext cx="8229600" cy="623455"/>
          </a:xfrm>
        </p:spPr>
        <p:txBody>
          <a:bodyPr/>
          <a:lstStyle/>
          <a:p>
            <a:pPr marL="0" indent="0">
              <a:lnSpc>
                <a:spcPct val="90000"/>
              </a:lnSpc>
              <a:buNone/>
            </a:pPr>
            <a:r>
              <a:rPr lang="en-IN" sz="2000" dirty="0"/>
              <a:t>Income from operations is interpreted as the most appropriate measure of management’s ability to utilize the firm’s operating assets.</a:t>
            </a:r>
          </a:p>
        </p:txBody>
      </p:sp>
      <p:sp>
        <p:nvSpPr>
          <p:cNvPr id="8" name="Content Placeholder 7"/>
          <p:cNvSpPr>
            <a:spLocks noGrp="1"/>
          </p:cNvSpPr>
          <p:nvPr>
            <p:ph sz="quarter" idx="13"/>
          </p:nvPr>
        </p:nvSpPr>
        <p:spPr>
          <a:xfrm>
            <a:off x="457200" y="6136192"/>
            <a:ext cx="7772400" cy="417008"/>
          </a:xfrm>
        </p:spPr>
        <p:txBody>
          <a:bodyPr/>
          <a:lstStyle/>
          <a:p>
            <a:r>
              <a:rPr lang="en-US" altLang="en-US" b="1" dirty="0"/>
              <a:t>Learning Objective 9-5: Explain what </a:t>
            </a:r>
            <a:r>
              <a:rPr lang="en-IN" altLang="en-US" b="1" dirty="0"/>
              <a:t>“</a:t>
            </a:r>
            <a:r>
              <a:rPr lang="en-US" altLang="ja-JP" b="1" dirty="0"/>
              <a:t>income from operations</a:t>
            </a:r>
            <a:r>
              <a:rPr lang="en-IN" altLang="ja-JP" b="1" dirty="0"/>
              <a:t>”</a:t>
            </a:r>
            <a:r>
              <a:rPr lang="en-US" altLang="ja-JP" b="1" dirty="0"/>
              <a:t> includes and discuss why this income statement subtotal is significant to managers and financial analysts.</a:t>
            </a:r>
            <a:endParaRPr lang="en-US" altLang="en-US" b="1" dirty="0"/>
          </a:p>
        </p:txBody>
      </p:sp>
    </p:spTree>
    <p:extLst>
      <p:ext uri="{BB962C8B-B14F-4D97-AF65-F5344CB8AC3E}">
        <p14:creationId xmlns:p14="http://schemas.microsoft.com/office/powerpoint/2010/main" val="1659982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Other Income and Expenses</a:t>
            </a:r>
            <a:endParaRPr lang="en-IN" sz="4000" dirty="0"/>
          </a:p>
        </p:txBody>
      </p:sp>
      <p:sp>
        <p:nvSpPr>
          <p:cNvPr id="6" name="Content Placeholder 5"/>
          <p:cNvSpPr>
            <a:spLocks noGrp="1"/>
          </p:cNvSpPr>
          <p:nvPr>
            <p:ph idx="1"/>
          </p:nvPr>
        </p:nvSpPr>
        <p:spPr>
          <a:xfrm>
            <a:off x="457200" y="1481137"/>
            <a:ext cx="8229600" cy="4310063"/>
          </a:xfrm>
        </p:spPr>
        <p:txBody>
          <a:bodyPr/>
          <a:lstStyle/>
          <a:p>
            <a:pPr marL="0" indent="0">
              <a:lnSpc>
                <a:spcPct val="90000"/>
              </a:lnSpc>
              <a:spcBef>
                <a:spcPts val="500"/>
              </a:spcBef>
              <a:spcAft>
                <a:spcPts val="500"/>
              </a:spcAft>
              <a:buNone/>
            </a:pPr>
            <a:r>
              <a:rPr lang="en-IN" b="1" dirty="0"/>
              <a:t>Other income and expenses </a:t>
            </a:r>
            <a:r>
              <a:rPr lang="en-IN" dirty="0"/>
              <a:t>are reported after income from operations. These nonoperating items include interest expense, interest income, gains, and losses</a:t>
            </a:r>
            <a:r>
              <a:rPr lang="en-US" dirty="0"/>
              <a:t>.</a:t>
            </a:r>
          </a:p>
          <a:p>
            <a:pPr marL="0" indent="0">
              <a:lnSpc>
                <a:spcPct val="90000"/>
              </a:lnSpc>
              <a:spcBef>
                <a:spcPts val="500"/>
              </a:spcBef>
              <a:buNone/>
            </a:pPr>
            <a:r>
              <a:rPr lang="en-IN" dirty="0"/>
              <a:t>Interest expense is the item of other income and expenses most frequently identified separately.</a:t>
            </a:r>
          </a:p>
          <a:p>
            <a:pPr marL="0" indent="0">
              <a:lnSpc>
                <a:spcPct val="90000"/>
              </a:lnSpc>
              <a:spcBef>
                <a:spcPts val="500"/>
              </a:spcBef>
              <a:buNone/>
            </a:pPr>
            <a:r>
              <a:rPr lang="en-US" dirty="0"/>
              <a:t>Interest income earned from excess cash that has been temporarily invested is not ordinarily subtracted from interest expense.</a:t>
            </a:r>
            <a:endParaRPr lang="en-IN" dirty="0"/>
          </a:p>
        </p:txBody>
      </p:sp>
      <p:sp>
        <p:nvSpPr>
          <p:cNvPr id="9" name="Content Placeholder 8"/>
          <p:cNvSpPr>
            <a:spLocks noGrp="1"/>
          </p:cNvSpPr>
          <p:nvPr>
            <p:ph sz="quarter" idx="13"/>
          </p:nvPr>
        </p:nvSpPr>
        <p:spPr>
          <a:xfrm>
            <a:off x="457200" y="6136192"/>
            <a:ext cx="7924800" cy="417008"/>
          </a:xfrm>
        </p:spPr>
        <p:txBody>
          <a:bodyPr/>
          <a:lstStyle/>
          <a:p>
            <a:r>
              <a:rPr lang="en-US" altLang="en-US" b="1" dirty="0"/>
              <a:t>Learning Objective 9-5: Explain what </a:t>
            </a:r>
            <a:r>
              <a:rPr lang="en-IN" altLang="en-US" b="1" dirty="0"/>
              <a:t>“</a:t>
            </a:r>
            <a:r>
              <a:rPr lang="en-US" altLang="ja-JP" b="1" dirty="0"/>
              <a:t>income from operations</a:t>
            </a:r>
            <a:r>
              <a:rPr lang="en-IN" altLang="ja-JP" b="1" dirty="0"/>
              <a:t>”</a:t>
            </a:r>
            <a:r>
              <a:rPr lang="en-US" altLang="ja-JP" b="1" dirty="0"/>
              <a:t> includes and discuss why this income statement subtotal is significant to managers and financial analysts.</a:t>
            </a:r>
            <a:endParaRPr lang="en-US" altLang="en-US" b="1" dirty="0"/>
          </a:p>
        </p:txBody>
      </p:sp>
    </p:spTree>
    <p:extLst>
      <p:ext uri="{BB962C8B-B14F-4D97-AF65-F5344CB8AC3E}">
        <p14:creationId xmlns:p14="http://schemas.microsoft.com/office/powerpoint/2010/main" val="3714946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128"/>
            <a:ext cx="8229600" cy="1273694"/>
          </a:xfrm>
        </p:spPr>
        <p:txBody>
          <a:bodyPr/>
          <a:lstStyle/>
          <a:p>
            <a:r>
              <a:rPr lang="en-IN" sz="3600" dirty="0"/>
              <a:t>Income before Income Taxes and Income Tax Expense</a:t>
            </a:r>
          </a:p>
        </p:txBody>
      </p:sp>
      <p:sp>
        <p:nvSpPr>
          <p:cNvPr id="6" name="Content Placeholder 5"/>
          <p:cNvSpPr>
            <a:spLocks noGrp="1"/>
          </p:cNvSpPr>
          <p:nvPr>
            <p:ph idx="1"/>
          </p:nvPr>
        </p:nvSpPr>
        <p:spPr>
          <a:xfrm>
            <a:off x="457200" y="1557337"/>
            <a:ext cx="8229600" cy="3319463"/>
          </a:xfrm>
        </p:spPr>
        <p:txBody>
          <a:bodyPr/>
          <a:lstStyle/>
          <a:p>
            <a:pPr marL="0" indent="0">
              <a:spcAft>
                <a:spcPts val="500"/>
              </a:spcAft>
              <a:buNone/>
            </a:pPr>
            <a:r>
              <a:rPr lang="en-US" sz="2800" dirty="0"/>
              <a:t>The income statement usually has a subtotal labeled “</a:t>
            </a:r>
            <a:r>
              <a:rPr lang="en-US" sz="2800" b="1" dirty="0"/>
              <a:t>Income before income taxes</a:t>
            </a:r>
            <a:r>
              <a:rPr lang="en-US" sz="2800" dirty="0"/>
              <a:t>,” followed by the caption “Income taxes” or “Provision for income taxes” and the amount of this expense.</a:t>
            </a:r>
          </a:p>
          <a:p>
            <a:pPr marL="0" indent="0">
              <a:buNone/>
            </a:pPr>
            <a:r>
              <a:rPr lang="en-IN" sz="2800" dirty="0"/>
              <a:t>There will always be a note disclosure of the details of the income tax expense calculation because this is required by generally accepted accounting principles.</a:t>
            </a:r>
            <a:endParaRPr lang="en-US" sz="2800" dirty="0"/>
          </a:p>
        </p:txBody>
      </p:sp>
      <p:sp>
        <p:nvSpPr>
          <p:cNvPr id="3" name="Content Placeholder 2"/>
          <p:cNvSpPr>
            <a:spLocks noGrp="1"/>
          </p:cNvSpPr>
          <p:nvPr>
            <p:ph sz="quarter" idx="13"/>
          </p:nvPr>
        </p:nvSpPr>
        <p:spPr>
          <a:xfrm>
            <a:off x="457200" y="6136192"/>
            <a:ext cx="7848600" cy="417008"/>
          </a:xfrm>
        </p:spPr>
        <p:txBody>
          <a:bodyPr/>
          <a:lstStyle/>
          <a:p>
            <a:r>
              <a:rPr lang="en-US" altLang="en-US" b="1" dirty="0"/>
              <a:t>Learning Objective 9-5: Explain what </a:t>
            </a:r>
            <a:r>
              <a:rPr lang="en-IN" altLang="en-US" b="1" dirty="0"/>
              <a:t>“</a:t>
            </a:r>
            <a:r>
              <a:rPr lang="en-US" altLang="ja-JP" b="1" dirty="0"/>
              <a:t>income from operations</a:t>
            </a:r>
            <a:r>
              <a:rPr lang="en-IN" altLang="ja-JP" b="1" dirty="0"/>
              <a:t>”</a:t>
            </a:r>
            <a:r>
              <a:rPr lang="en-US" altLang="ja-JP" b="1" dirty="0"/>
              <a:t> includes and discuss why this income statement subtotal is significant to managers and financial analysts.</a:t>
            </a:r>
            <a:endParaRPr lang="en-US" altLang="en-US" b="1" dirty="0"/>
          </a:p>
        </p:txBody>
      </p:sp>
    </p:spTree>
    <p:extLst>
      <p:ext uri="{BB962C8B-B14F-4D97-AF65-F5344CB8AC3E}">
        <p14:creationId xmlns:p14="http://schemas.microsoft.com/office/powerpoint/2010/main" val="15598552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sz="4000" dirty="0"/>
              <a:t>Net Income and Earnings per Share</a:t>
            </a:r>
          </a:p>
        </p:txBody>
      </p:sp>
      <p:sp>
        <p:nvSpPr>
          <p:cNvPr id="3" name="Content Placeholder 2"/>
          <p:cNvSpPr>
            <a:spLocks noGrp="1"/>
          </p:cNvSpPr>
          <p:nvPr>
            <p:ph idx="1"/>
          </p:nvPr>
        </p:nvSpPr>
        <p:spPr>
          <a:xfrm>
            <a:off x="457200" y="1481137"/>
            <a:ext cx="8229600" cy="3852863"/>
          </a:xfrm>
        </p:spPr>
        <p:txBody>
          <a:bodyPr/>
          <a:lstStyle/>
          <a:p>
            <a:pPr marL="0" indent="0">
              <a:spcBef>
                <a:spcPts val="800"/>
              </a:spcBef>
              <a:spcAft>
                <a:spcPts val="600"/>
              </a:spcAft>
              <a:buNone/>
            </a:pPr>
            <a:r>
              <a:rPr lang="en-US" sz="2800" dirty="0"/>
              <a:t>Net income (or net loss) </a:t>
            </a:r>
            <a:r>
              <a:rPr lang="en-IN" sz="2800" dirty="0"/>
              <a:t>is the arithmetic sum of the revenues and gains minus the expenses and losses.</a:t>
            </a:r>
          </a:p>
          <a:p>
            <a:pPr marL="0" indent="0">
              <a:spcBef>
                <a:spcPts val="800"/>
              </a:spcBef>
              <a:spcAft>
                <a:spcPts val="600"/>
              </a:spcAft>
              <a:buNone/>
            </a:pPr>
            <a:r>
              <a:rPr lang="en-IN" sz="2800" dirty="0"/>
              <a:t>To facilitate interpretation of net income (or loss), it also is reported on a per share of common stock basis.</a:t>
            </a:r>
          </a:p>
          <a:p>
            <a:pPr marL="291600" lvl="1" indent="-291600">
              <a:spcBef>
                <a:spcPts val="1000"/>
              </a:spcBef>
              <a:buFont typeface="Arial" panose="020B0604020202020204" pitchFamily="34" charset="0"/>
              <a:buChar char="•"/>
            </a:pPr>
            <a:r>
              <a:rPr lang="en-IN" sz="2400" dirty="0"/>
              <a:t>Reported are </a:t>
            </a:r>
            <a:r>
              <a:rPr lang="en-IN" sz="2400" b="1" dirty="0"/>
              <a:t>basic earnings per share </a:t>
            </a:r>
            <a:r>
              <a:rPr lang="en-IN" sz="2400" dirty="0"/>
              <a:t>and, if the firm has issued stock options or convertible securities (long-term debt or preferred stock that is convertible into common stock), </a:t>
            </a:r>
            <a:r>
              <a:rPr lang="en-IN" sz="2400" b="1" dirty="0"/>
              <a:t>diluted earnings per share</a:t>
            </a:r>
            <a:r>
              <a:rPr lang="en-IN" sz="2400" dirty="0"/>
              <a:t>.</a:t>
            </a:r>
            <a:endParaRPr lang="en-US" sz="2400" dirty="0"/>
          </a:p>
        </p:txBody>
      </p:sp>
      <p:sp>
        <p:nvSpPr>
          <p:cNvPr id="7" name="Content Placeholder 6"/>
          <p:cNvSpPr>
            <a:spLocks noGrp="1"/>
          </p:cNvSpPr>
          <p:nvPr>
            <p:ph sz="quarter" idx="13"/>
          </p:nvPr>
        </p:nvSpPr>
        <p:spPr>
          <a:xfrm>
            <a:off x="457200" y="6136192"/>
            <a:ext cx="7696200" cy="417008"/>
          </a:xfrm>
        </p:spPr>
        <p:txBody>
          <a:bodyPr/>
          <a:lstStyle/>
          <a:p>
            <a:pPr>
              <a:defRPr/>
            </a:pPr>
            <a:r>
              <a:rPr lang="en-US" altLang="en-US" b="1" dirty="0"/>
              <a:t>Learning Objective 9-6: Describe the components of the earnings per share calculation and discuss the reasons for some of the refinements made in that calculation.</a:t>
            </a:r>
          </a:p>
        </p:txBody>
      </p:sp>
    </p:spTree>
    <p:extLst>
      <p:ext uri="{BB962C8B-B14F-4D97-AF65-F5344CB8AC3E}">
        <p14:creationId xmlns:p14="http://schemas.microsoft.com/office/powerpoint/2010/main" val="9835174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Earnings Per Share </a:t>
            </a:r>
            <a:r>
              <a:rPr lang="en-US" altLang="en-US" sz="1000" b="0" dirty="0">
                <a:ea typeface="ＭＳ Ｐゴシック" panose="020B0600070205080204" pitchFamily="34" charset="-128"/>
              </a:rPr>
              <a:t>1</a:t>
            </a:r>
            <a:endParaRPr lang="en-IN" sz="1000" b="0" dirty="0"/>
          </a:p>
        </p:txBody>
      </p:sp>
      <p:sp>
        <p:nvSpPr>
          <p:cNvPr id="7" name="Content Placeholder 6"/>
          <p:cNvSpPr>
            <a:spLocks noGrp="1"/>
          </p:cNvSpPr>
          <p:nvPr>
            <p:ph idx="1"/>
          </p:nvPr>
        </p:nvSpPr>
        <p:spPr>
          <a:xfrm>
            <a:off x="457200" y="1481137"/>
            <a:ext cx="8229600" cy="652463"/>
          </a:xfrm>
        </p:spPr>
        <p:txBody>
          <a:bodyPr/>
          <a:lstStyle/>
          <a:p>
            <a:pPr marL="0" indent="0">
              <a:buNone/>
            </a:pPr>
            <a:r>
              <a:rPr lang="en-US" sz="1800" b="1" dirty="0">
                <a:solidFill>
                  <a:schemeClr val="tx2">
                    <a:lumMod val="50000"/>
                  </a:schemeClr>
                </a:solidFill>
              </a:rPr>
              <a:t>Basic earnings per share is calculated by dividing net income by the average number of shares of common stock outstanding during the year.</a:t>
            </a:r>
          </a:p>
        </p:txBody>
      </p:sp>
      <p:pic>
        <p:nvPicPr>
          <p:cNvPr id="9" name="Picture 8" descr="Reproduced Exhibit 9-6 from page 336 of the text. This exhibit includes assumptions and weighted-average calculations.">
            <a:extLst>
              <a:ext uri="{FF2B5EF4-FFF2-40B4-BE49-F238E27FC236}">
                <a16:creationId xmlns:a16="http://schemas.microsoft.com/office/drawing/2014/main" id="{37AC02F8-808A-4F48-BCBC-9BBE837D49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308" y="2304075"/>
            <a:ext cx="6336508" cy="3635700"/>
          </a:xfrm>
          <a:prstGeom prst="rect">
            <a:avLst/>
          </a:prstGeom>
        </p:spPr>
      </p:pic>
      <p:sp>
        <p:nvSpPr>
          <p:cNvPr id="3" name="Content Placeholder 2"/>
          <p:cNvSpPr>
            <a:spLocks noGrp="1"/>
          </p:cNvSpPr>
          <p:nvPr>
            <p:ph sz="quarter" idx="13"/>
          </p:nvPr>
        </p:nvSpPr>
        <p:spPr>
          <a:xfrm>
            <a:off x="457200" y="6136192"/>
            <a:ext cx="7543800" cy="417008"/>
          </a:xfrm>
        </p:spPr>
        <p:txBody>
          <a:bodyPr/>
          <a:lstStyle/>
          <a:p>
            <a:pPr>
              <a:defRPr/>
            </a:pPr>
            <a:r>
              <a:rPr lang="en-US" altLang="en-US" b="1" dirty="0"/>
              <a:t>Learning Objective 9-6: Describe the components of the earnings per share calculation and discuss the reasons for some of the refinements made in that calculation.</a:t>
            </a:r>
          </a:p>
        </p:txBody>
      </p:sp>
    </p:spTree>
    <p:extLst>
      <p:ext uri="{BB962C8B-B14F-4D97-AF65-F5344CB8AC3E}">
        <p14:creationId xmlns:p14="http://schemas.microsoft.com/office/powerpoint/2010/main" val="3729342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Earnings Per Share </a:t>
            </a:r>
            <a:r>
              <a:rPr lang="en-US" altLang="en-US" sz="1000" b="0" dirty="0">
                <a:ea typeface="ＭＳ Ｐゴシック" panose="020B0600070205080204" pitchFamily="34" charset="-128"/>
              </a:rPr>
              <a:t>2</a:t>
            </a:r>
            <a:endParaRPr lang="en-IN" dirty="0"/>
          </a:p>
        </p:txBody>
      </p:sp>
      <p:sp>
        <p:nvSpPr>
          <p:cNvPr id="5" name="Content Placeholder 4"/>
          <p:cNvSpPr>
            <a:spLocks noGrp="1"/>
          </p:cNvSpPr>
          <p:nvPr>
            <p:ph idx="1"/>
          </p:nvPr>
        </p:nvSpPr>
        <p:spPr>
          <a:xfrm>
            <a:off x="457200" y="1481138"/>
            <a:ext cx="8229600" cy="1536254"/>
          </a:xfrm>
        </p:spPr>
        <p:txBody>
          <a:bodyPr/>
          <a:lstStyle/>
          <a:p>
            <a:pPr marL="0" indent="0" algn="ctr">
              <a:spcBef>
                <a:spcPts val="0"/>
              </a:spcBef>
              <a:spcAft>
                <a:spcPts val="800"/>
              </a:spcAft>
              <a:buNone/>
              <a:defRPr/>
            </a:pPr>
            <a:r>
              <a:rPr lang="en-IN" sz="1800" b="1" dirty="0">
                <a:solidFill>
                  <a:schemeClr val="tx2">
                    <a:lumMod val="50000"/>
                  </a:schemeClr>
                </a:solidFill>
              </a:rPr>
              <a:t>One complication in the E</a:t>
            </a:r>
            <a:r>
              <a:rPr lang="en-IN" sz="100" b="1" dirty="0">
                <a:solidFill>
                  <a:schemeClr val="tx2">
                    <a:lumMod val="50000"/>
                  </a:schemeClr>
                </a:solidFill>
              </a:rPr>
              <a:t> </a:t>
            </a:r>
            <a:r>
              <a:rPr lang="en-IN" sz="1800" b="1" dirty="0">
                <a:solidFill>
                  <a:schemeClr val="tx2">
                    <a:lumMod val="50000"/>
                  </a:schemeClr>
                </a:solidFill>
              </a:rPr>
              <a:t>P</a:t>
            </a:r>
            <a:r>
              <a:rPr lang="en-IN" sz="100" b="1" dirty="0">
                <a:solidFill>
                  <a:schemeClr val="tx2">
                    <a:lumMod val="50000"/>
                  </a:schemeClr>
                </a:solidFill>
              </a:rPr>
              <a:t> </a:t>
            </a:r>
            <a:r>
              <a:rPr lang="en-IN" sz="1800" b="1" dirty="0">
                <a:solidFill>
                  <a:schemeClr val="tx2">
                    <a:lumMod val="50000"/>
                  </a:schemeClr>
                </a:solidFill>
              </a:rPr>
              <a:t>S calculation arises when a firm has preferred stock outstanding. To illustrate the basic E</a:t>
            </a:r>
            <a:r>
              <a:rPr lang="en-IN" sz="100" b="1" dirty="0">
                <a:solidFill>
                  <a:schemeClr val="tx2">
                    <a:lumMod val="50000"/>
                  </a:schemeClr>
                </a:solidFill>
              </a:rPr>
              <a:t> </a:t>
            </a:r>
            <a:r>
              <a:rPr lang="en-IN" sz="1800" b="1" dirty="0">
                <a:solidFill>
                  <a:schemeClr val="tx2">
                    <a:lumMod val="50000"/>
                  </a:schemeClr>
                </a:solidFill>
              </a:rPr>
              <a:t>P</a:t>
            </a:r>
            <a:r>
              <a:rPr lang="en-IN" sz="100" b="1" dirty="0">
                <a:solidFill>
                  <a:schemeClr val="tx2">
                    <a:lumMod val="50000"/>
                  </a:schemeClr>
                </a:solidFill>
              </a:rPr>
              <a:t> </a:t>
            </a:r>
            <a:r>
              <a:rPr lang="en-IN" sz="1800" b="1" dirty="0">
                <a:solidFill>
                  <a:schemeClr val="tx2">
                    <a:lumMod val="50000"/>
                  </a:schemeClr>
                </a:solidFill>
              </a:rPr>
              <a:t>S calculation, assume that Cruisers Inc. had net income of $1,527,000 for the year ended August 31, 2020, and had 80,000 shares of a 7 percent, $50 par value preferred stock outstanding during the year.</a:t>
            </a:r>
          </a:p>
          <a:p>
            <a:pPr marL="0" indent="0">
              <a:spcBef>
                <a:spcPts val="0"/>
              </a:spcBef>
              <a:buNone/>
              <a:defRPr/>
            </a:pPr>
            <a:r>
              <a:rPr lang="en-IN" sz="1800" b="1" dirty="0">
                <a:solidFill>
                  <a:schemeClr val="tx2">
                    <a:lumMod val="50000"/>
                  </a:schemeClr>
                </a:solidFill>
              </a:rPr>
              <a:t>The earnings per share of common stock would be calculated as follows:</a:t>
            </a:r>
            <a:endParaRPr lang="en-US" sz="1800" b="1" dirty="0">
              <a:solidFill>
                <a:schemeClr val="tx2">
                  <a:lumMod val="50000"/>
                </a:scheme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53071071"/>
              </p:ext>
            </p:extLst>
          </p:nvPr>
        </p:nvGraphicFramePr>
        <p:xfrm>
          <a:off x="1295400" y="3114040"/>
          <a:ext cx="6705600" cy="1249680"/>
        </p:xfrm>
        <a:graphic>
          <a:graphicData uri="http://schemas.openxmlformats.org/drawingml/2006/table">
            <a:tbl>
              <a:tblPr firstRow="1" bandRow="1">
                <a:tableStyleId>{2D5ABB26-0587-4C30-8999-92F81FD0307C}</a:tableStyleId>
              </a:tblPr>
              <a:tblGrid>
                <a:gridCol w="5105400">
                  <a:extLst>
                    <a:ext uri="{9D8B030D-6E8A-4147-A177-3AD203B41FA5}">
                      <a16:colId xmlns:a16="http://schemas.microsoft.com/office/drawing/2014/main" val="1617821438"/>
                    </a:ext>
                  </a:extLst>
                </a:gridCol>
                <a:gridCol w="1600200">
                  <a:extLst>
                    <a:ext uri="{9D8B030D-6E8A-4147-A177-3AD203B41FA5}">
                      <a16:colId xmlns:a16="http://schemas.microsoft.com/office/drawing/2014/main" val="1968460457"/>
                    </a:ext>
                  </a:extLst>
                </a:gridCol>
              </a:tblGrid>
              <a:tr h="166277">
                <a:tc>
                  <a:txBody>
                    <a:bodyPr/>
                    <a:lstStyle/>
                    <a:p>
                      <a:r>
                        <a:rPr lang="en-IN" sz="1600" dirty="0" smtClean="0"/>
                        <a:t>Net income</a:t>
                      </a:r>
                      <a:endParaRPr lang="en-IN" sz="1600" dirty="0">
                        <a:latin typeface="+mn-lt"/>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r"/>
                      <a:r>
                        <a:rPr lang="en-IN" sz="1600" dirty="0" smtClean="0"/>
                        <a:t>$ 1,527,000</a:t>
                      </a:r>
                      <a:endParaRPr lang="en-IN" sz="1600" dirty="0">
                        <a:latin typeface="+mn-lt"/>
                      </a:endParaRPr>
                    </a:p>
                  </a:txBody>
                  <a:tcPr marR="19800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919313378"/>
                  </a:ext>
                </a:extLst>
              </a:tr>
              <a:tr h="287206">
                <a:tc>
                  <a:txBody>
                    <a:bodyPr/>
                    <a:lstStyle/>
                    <a:p>
                      <a:r>
                        <a:rPr lang="en-IN" sz="1600" dirty="0" smtClean="0"/>
                        <a:t>Less preferred</a:t>
                      </a:r>
                      <a:r>
                        <a:rPr lang="en-IN" sz="1600" baseline="0" dirty="0" smtClean="0"/>
                        <a:t> stock dividend requirement</a:t>
                      </a:r>
                    </a:p>
                    <a:p>
                      <a:r>
                        <a:rPr lang="en-IN" sz="1600" baseline="0" dirty="0" smtClean="0"/>
                        <a:t>(7% × %50 par value </a:t>
                      </a:r>
                      <a:r>
                        <a:rPr lang="en-IN" sz="1600" baseline="0" dirty="0" smtClean="0"/>
                        <a:t>× 80,000 shares outstanding</a:t>
                      </a:r>
                      <a:r>
                        <a:rPr lang="en-IN" sz="1600" baseline="0" dirty="0" smtClean="0"/>
                        <a:t>)</a:t>
                      </a:r>
                      <a:endParaRPr lang="en-IN" sz="1600" dirty="0">
                        <a:latin typeface="+mn-lt"/>
                      </a:endParaRPr>
                    </a:p>
                  </a:txBody>
                  <a:tcPr marL="234000">
                    <a:lnL w="12700" cap="flat" cmpd="sng" algn="ctr">
                      <a:solidFill>
                        <a:schemeClr val="tx1"/>
                      </a:solidFill>
                      <a:prstDash val="solid"/>
                      <a:round/>
                      <a:headEnd type="none" w="med" len="med"/>
                      <a:tailEnd type="none" w="med" len="med"/>
                    </a:lnL>
                  </a:tcPr>
                </a:tc>
                <a:tc>
                  <a:txBody>
                    <a:bodyPr/>
                    <a:lstStyle/>
                    <a:p>
                      <a:pPr algn="r"/>
                      <a:r>
                        <a:rPr lang="en-IN" sz="1600" u="sng" dirty="0" smtClean="0"/>
                        <a:t>       280,000</a:t>
                      </a:r>
                      <a:endParaRPr lang="en-IN" sz="1600" u="sng" dirty="0">
                        <a:latin typeface="+mn-lt"/>
                      </a:endParaRPr>
                    </a:p>
                  </a:txBody>
                  <a:tcPr marR="19800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007106862"/>
                  </a:ext>
                </a:extLst>
              </a:tr>
              <a:tr h="166277">
                <a:tc>
                  <a:txBody>
                    <a:bodyPr/>
                    <a:lstStyle/>
                    <a:p>
                      <a:r>
                        <a:rPr lang="en-IN" sz="1600" dirty="0" smtClean="0"/>
                        <a:t>Net income available</a:t>
                      </a:r>
                      <a:r>
                        <a:rPr lang="en-IN" sz="1600" baseline="0" dirty="0" smtClean="0"/>
                        <a:t> for common stock</a:t>
                      </a:r>
                      <a:endParaRPr lang="en-IN" sz="1600" dirty="0">
                        <a:latin typeface="+mn-lt"/>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IN" sz="1600" u="dbl" baseline="0" dirty="0" smtClean="0"/>
                        <a:t>$ 1,247,000</a:t>
                      </a:r>
                      <a:endParaRPr lang="en-IN" sz="1600" u="dbl" baseline="0" dirty="0">
                        <a:latin typeface="+mn-lt"/>
                      </a:endParaRPr>
                    </a:p>
                  </a:txBody>
                  <a:tcPr marR="19800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3025434"/>
                  </a:ext>
                </a:extLst>
              </a:tr>
            </a:tbl>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57865861"/>
              </p:ext>
            </p:extLst>
          </p:nvPr>
        </p:nvGraphicFramePr>
        <p:xfrm>
          <a:off x="2277349" y="4460369"/>
          <a:ext cx="4741702" cy="1655386"/>
        </p:xfrm>
        <a:graphic>
          <a:graphicData uri="http://schemas.openxmlformats.org/presentationml/2006/ole">
            <mc:AlternateContent xmlns:mc="http://schemas.openxmlformats.org/markup-compatibility/2006">
              <mc:Choice xmlns:v="urn:schemas-microsoft-com:vml" Requires="v">
                <p:oleObj spid="_x0000_s2057" name="Equation" r:id="rId4" imgW="4292280" imgH="1498320" progId="Equation.DSMT4">
                  <p:embed/>
                </p:oleObj>
              </mc:Choice>
              <mc:Fallback>
                <p:oleObj name="Equation" r:id="rId4" imgW="4292280" imgH="1498320" progId="Equation.DSMT4">
                  <p:embed/>
                  <p:pic>
                    <p:nvPicPr>
                      <p:cNvPr id="0" name=""/>
                      <p:cNvPicPr/>
                      <p:nvPr/>
                    </p:nvPicPr>
                    <p:blipFill>
                      <a:blip r:embed="rId5"/>
                      <a:stretch>
                        <a:fillRect/>
                      </a:stretch>
                    </p:blipFill>
                    <p:spPr>
                      <a:xfrm>
                        <a:off x="2277349" y="4460369"/>
                        <a:ext cx="4741702" cy="1655386"/>
                      </a:xfrm>
                      <a:prstGeom prst="rect">
                        <a:avLst/>
                      </a:prstGeom>
                    </p:spPr>
                  </p:pic>
                </p:oleObj>
              </mc:Fallback>
            </mc:AlternateContent>
          </a:graphicData>
        </a:graphic>
      </p:graphicFrame>
      <p:sp>
        <p:nvSpPr>
          <p:cNvPr id="7" name="Content Placeholder 6"/>
          <p:cNvSpPr>
            <a:spLocks noGrp="1"/>
          </p:cNvSpPr>
          <p:nvPr>
            <p:ph sz="quarter" idx="13"/>
          </p:nvPr>
        </p:nvSpPr>
        <p:spPr>
          <a:xfrm>
            <a:off x="457200" y="6136192"/>
            <a:ext cx="7696200" cy="417008"/>
          </a:xfrm>
        </p:spPr>
        <p:txBody>
          <a:bodyPr/>
          <a:lstStyle/>
          <a:p>
            <a:r>
              <a:rPr lang="en-US" altLang="en-US" b="1" dirty="0"/>
              <a:t>Learning Objective 9-6: Describe the components of the earnings per share calculation and discuss the reasons for some of the refinements made in that calculation.</a:t>
            </a:r>
          </a:p>
        </p:txBody>
      </p:sp>
    </p:spTree>
    <p:extLst>
      <p:ext uri="{BB962C8B-B14F-4D97-AF65-F5344CB8AC3E}">
        <p14:creationId xmlns:p14="http://schemas.microsoft.com/office/powerpoint/2010/main" val="3846236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Earnings Per Share </a:t>
            </a:r>
            <a:r>
              <a:rPr lang="en-US" altLang="en-US" sz="1000" b="0" dirty="0">
                <a:ea typeface="ＭＳ Ｐゴシック" panose="020B0600070205080204" pitchFamily="34" charset="-128"/>
              </a:rPr>
              <a:t>3</a:t>
            </a:r>
            <a:endParaRPr lang="en-IN" dirty="0"/>
          </a:p>
        </p:txBody>
      </p:sp>
      <p:sp>
        <p:nvSpPr>
          <p:cNvPr id="6" name="Content Placeholder 5"/>
          <p:cNvSpPr>
            <a:spLocks noGrp="1"/>
          </p:cNvSpPr>
          <p:nvPr>
            <p:ph idx="1"/>
          </p:nvPr>
        </p:nvSpPr>
        <p:spPr>
          <a:xfrm>
            <a:off x="457200" y="1481137"/>
            <a:ext cx="8229600" cy="3700463"/>
          </a:xfrm>
        </p:spPr>
        <p:txBody>
          <a:bodyPr/>
          <a:lstStyle/>
          <a:p>
            <a:pPr marL="0" indent="0" algn="ctr">
              <a:spcAft>
                <a:spcPts val="800"/>
              </a:spcAft>
              <a:buNone/>
            </a:pPr>
            <a:r>
              <a:rPr lang="en-IN" sz="2400" dirty="0">
                <a:solidFill>
                  <a:schemeClr val="tx2">
                    <a:lumMod val="50000"/>
                  </a:schemeClr>
                </a:solidFill>
              </a:rPr>
              <a:t>The reduction in basic earnings per share of common stock is referred to as </a:t>
            </a:r>
            <a:r>
              <a:rPr lang="en-IN" sz="2400" b="1" dirty="0">
                <a:solidFill>
                  <a:schemeClr val="tx2">
                    <a:lumMod val="50000"/>
                  </a:schemeClr>
                </a:solidFill>
              </a:rPr>
              <a:t>dilution</a:t>
            </a:r>
            <a:r>
              <a:rPr lang="en-IN" sz="2400" dirty="0">
                <a:solidFill>
                  <a:schemeClr val="tx2">
                    <a:lumMod val="50000"/>
                  </a:schemeClr>
                </a:solidFill>
              </a:rPr>
              <a:t>. A firm’s issuance of long-term debt or preferred stock that is convertible into common stock, stock option plan, and Other incentive and financing arrangements may reduce basic earnings per share.</a:t>
            </a:r>
          </a:p>
          <a:p>
            <a:pPr marL="0" indent="0" algn="ctr">
              <a:buNone/>
            </a:pPr>
            <a:r>
              <a:rPr lang="en-IN" sz="2400" b="1" dirty="0">
                <a:solidFill>
                  <a:schemeClr val="tx2">
                    <a:lumMod val="50000"/>
                  </a:schemeClr>
                </a:solidFill>
              </a:rPr>
              <a:t>The effect of the potential dilution is reported on the income statement by showing</a:t>
            </a:r>
            <a:r>
              <a:rPr lang="en-IN" sz="100" b="1" dirty="0">
                <a:solidFill>
                  <a:schemeClr val="bg1"/>
                </a:solidFill>
              </a:rPr>
              <a:t> begin underline </a:t>
            </a:r>
            <a:r>
              <a:rPr lang="en-IN" sz="2400" b="1" i="1" u="sng" dirty="0">
                <a:solidFill>
                  <a:schemeClr val="tx2">
                    <a:lumMod val="50000"/>
                  </a:schemeClr>
                </a:solidFill>
              </a:rPr>
              <a:t>diluted earnings per share</a:t>
            </a:r>
            <a:r>
              <a:rPr lang="en-IN" sz="100" b="1" dirty="0">
                <a:solidFill>
                  <a:schemeClr val="bg1"/>
                </a:solidFill>
              </a:rPr>
              <a:t> end underline</a:t>
            </a:r>
            <a:r>
              <a:rPr lang="en-IN" sz="100" b="1" dirty="0">
                <a:solidFill>
                  <a:schemeClr val="tx2">
                    <a:lumMod val="50000"/>
                  </a:schemeClr>
                </a:solidFill>
              </a:rPr>
              <a:t> </a:t>
            </a:r>
            <a:r>
              <a:rPr lang="en-IN" sz="2400" b="1" dirty="0">
                <a:solidFill>
                  <a:schemeClr val="tx2">
                    <a:lumMod val="50000"/>
                  </a:schemeClr>
                </a:solidFill>
              </a:rPr>
              <a:t>of common stock as well as basic earnings per share.</a:t>
            </a:r>
            <a:endParaRPr lang="en-US" sz="2400" dirty="0"/>
          </a:p>
        </p:txBody>
      </p:sp>
      <p:sp>
        <p:nvSpPr>
          <p:cNvPr id="4" name="Content Placeholder 3"/>
          <p:cNvSpPr>
            <a:spLocks noGrp="1"/>
          </p:cNvSpPr>
          <p:nvPr>
            <p:ph sz="quarter" idx="13"/>
          </p:nvPr>
        </p:nvSpPr>
        <p:spPr>
          <a:xfrm>
            <a:off x="457200" y="6136192"/>
            <a:ext cx="7848600" cy="417008"/>
          </a:xfrm>
        </p:spPr>
        <p:txBody>
          <a:bodyPr/>
          <a:lstStyle/>
          <a:p>
            <a:pPr>
              <a:defRPr/>
            </a:pPr>
            <a:r>
              <a:rPr lang="en-US" altLang="en-US" b="1" dirty="0"/>
              <a:t>Learning Objective 9-6: Describe the components of the earnings per share calculation and discuss the reasons for some of the refinements made in that calculation.</a:t>
            </a:r>
          </a:p>
        </p:txBody>
      </p:sp>
    </p:spTree>
    <p:extLst>
      <p:ext uri="{BB962C8B-B14F-4D97-AF65-F5344CB8AC3E}">
        <p14:creationId xmlns:p14="http://schemas.microsoft.com/office/powerpoint/2010/main" val="11721376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US" altLang="en-US" sz="4000" dirty="0">
                <a:ea typeface="ＭＳ Ｐゴシック" panose="020B0600070205080204" pitchFamily="34" charset="-128"/>
              </a:rPr>
              <a:t>Income Statement </a:t>
            </a:r>
            <a:r>
              <a:rPr lang="en-US" sz="4000" dirty="0"/>
              <a:t>Presentation </a:t>
            </a:r>
            <a:r>
              <a:rPr lang="en-US" altLang="en-US" sz="4000" dirty="0">
                <a:ea typeface="ＭＳ Ｐゴシック" panose="020B0600070205080204" pitchFamily="34" charset="-128"/>
              </a:rPr>
              <a:t>Alternatives </a:t>
            </a:r>
            <a:r>
              <a:rPr lang="en-US" altLang="en-US" sz="1000" b="0" dirty="0">
                <a:ea typeface="ＭＳ Ｐゴシック" panose="020B0600070205080204" pitchFamily="34" charset="-128"/>
              </a:rPr>
              <a:t>1</a:t>
            </a:r>
            <a:endParaRPr lang="en-IN" sz="1000" b="0" dirty="0"/>
          </a:p>
        </p:txBody>
      </p:sp>
      <p:sp>
        <p:nvSpPr>
          <p:cNvPr id="4" name="Content Placeholder 3"/>
          <p:cNvSpPr>
            <a:spLocks noGrp="1"/>
          </p:cNvSpPr>
          <p:nvPr>
            <p:ph idx="1"/>
          </p:nvPr>
        </p:nvSpPr>
        <p:spPr>
          <a:xfrm>
            <a:off x="838200" y="1557337"/>
            <a:ext cx="3352800" cy="500063"/>
          </a:xfrm>
        </p:spPr>
        <p:txBody>
          <a:bodyPr/>
          <a:lstStyle/>
          <a:p>
            <a:pPr marL="0" indent="0">
              <a:buNone/>
            </a:pPr>
            <a:r>
              <a:rPr lang="en-US" sz="2400" b="1" dirty="0">
                <a:solidFill>
                  <a:schemeClr val="tx2">
                    <a:lumMod val="50000"/>
                  </a:schemeClr>
                </a:solidFill>
              </a:rPr>
              <a:t>Single-step presentation</a:t>
            </a:r>
          </a:p>
        </p:txBody>
      </p:sp>
      <p:pic>
        <p:nvPicPr>
          <p:cNvPr id="7" name="Picture 6" descr="Reproduced Exhibit 9-7 step 1, single-step format of Cruisers Inc. and Subsidiaries consolidated income statement. ">
            <a:extLst>
              <a:ext uri="{FF2B5EF4-FFF2-40B4-BE49-F238E27FC236}">
                <a16:creationId xmlns:a16="http://schemas.microsoft.com/office/drawing/2014/main" id="{2B501C46-AA15-4DD4-907B-E2EB7D54A4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2351" y="2182242"/>
            <a:ext cx="6698649" cy="3712650"/>
          </a:xfrm>
          <a:prstGeom prst="rect">
            <a:avLst/>
          </a:prstGeom>
        </p:spPr>
      </p:pic>
      <p:sp>
        <p:nvSpPr>
          <p:cNvPr id="3" name="Content Placeholder 2"/>
          <p:cNvSpPr>
            <a:spLocks noGrp="1"/>
          </p:cNvSpPr>
          <p:nvPr>
            <p:ph sz="quarter" idx="13"/>
          </p:nvPr>
        </p:nvSpPr>
        <p:spPr>
          <a:xfrm>
            <a:off x="457200" y="6136192"/>
            <a:ext cx="8077200" cy="260228"/>
          </a:xfrm>
        </p:spPr>
        <p:txBody>
          <a:bodyPr/>
          <a:lstStyle/>
          <a:p>
            <a:pPr>
              <a:defRPr/>
            </a:pPr>
            <a:r>
              <a:rPr lang="en-US" altLang="en-US" b="1" dirty="0"/>
              <a:t>Learning Objective 9-7: Compare and contrast the alternative income statement presentation models.</a:t>
            </a:r>
          </a:p>
        </p:txBody>
      </p:sp>
    </p:spTree>
    <p:extLst>
      <p:ext uri="{BB962C8B-B14F-4D97-AF65-F5344CB8AC3E}">
        <p14:creationId xmlns:p14="http://schemas.microsoft.com/office/powerpoint/2010/main" val="4003199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0543"/>
            <a:ext cx="8229600" cy="790864"/>
          </a:xfrm>
        </p:spPr>
        <p:txBody>
          <a:bodyPr/>
          <a:lstStyle/>
          <a:p>
            <a:r>
              <a:rPr lang="en-US" altLang="en-US" sz="4000" b="1" dirty="0"/>
              <a:t>Learning Objectives</a:t>
            </a:r>
            <a:endParaRPr lang="en-IN" sz="4000" b="1" dirty="0"/>
          </a:p>
        </p:txBody>
      </p:sp>
      <p:sp>
        <p:nvSpPr>
          <p:cNvPr id="3" name="Content Placeholder 2"/>
          <p:cNvSpPr>
            <a:spLocks noGrp="1"/>
          </p:cNvSpPr>
          <p:nvPr>
            <p:ph idx="1"/>
          </p:nvPr>
        </p:nvSpPr>
        <p:spPr>
          <a:xfrm>
            <a:off x="457200" y="1295400"/>
            <a:ext cx="8229600" cy="5181600"/>
          </a:xfrm>
        </p:spPr>
        <p:txBody>
          <a:bodyPr>
            <a:normAutofit fontScale="70000" lnSpcReduction="20000"/>
          </a:bodyPr>
          <a:lstStyle/>
          <a:p>
            <a:pPr marL="0" indent="0">
              <a:spcBef>
                <a:spcPts val="500"/>
              </a:spcBef>
              <a:buNone/>
              <a:defRPr/>
            </a:pPr>
            <a:r>
              <a:rPr lang="en-US" altLang="en-US" sz="3100" b="1" dirty="0"/>
              <a:t>After studying this chapter, you should understand and be able to:</a:t>
            </a:r>
            <a:endParaRPr lang="en-US" altLang="en-US" sz="1000" b="1" dirty="0"/>
          </a:p>
          <a:p>
            <a:pPr marL="0" indent="0">
              <a:spcBef>
                <a:spcPts val="500"/>
              </a:spcBef>
              <a:buNone/>
              <a:defRPr/>
            </a:pPr>
            <a:r>
              <a:rPr lang="en-US" altLang="en-US" sz="2300" b="1" dirty="0"/>
              <a:t>L</a:t>
            </a:r>
            <a:r>
              <a:rPr lang="en-US" altLang="en-US" sz="100" b="1" dirty="0"/>
              <a:t> </a:t>
            </a:r>
            <a:r>
              <a:rPr lang="en-US" altLang="en-US" sz="2300" b="1" dirty="0"/>
              <a:t>O 9-1: Explain what revenue is and what the two criteria are that permit revenue recognition.</a:t>
            </a:r>
          </a:p>
          <a:p>
            <a:pPr marL="622300" indent="-622300">
              <a:spcBef>
                <a:spcPts val="400"/>
              </a:spcBef>
              <a:spcAft>
                <a:spcPts val="300"/>
              </a:spcAft>
              <a:buNone/>
              <a:defRPr/>
            </a:pPr>
            <a:r>
              <a:rPr lang="en-US" altLang="en-US" sz="2300" b="1" dirty="0"/>
              <a:t>L</a:t>
            </a:r>
            <a:r>
              <a:rPr lang="en-US" altLang="en-US" sz="100" b="1" dirty="0"/>
              <a:t> </a:t>
            </a:r>
            <a:r>
              <a:rPr lang="en-US" altLang="en-US" sz="2300" b="1" dirty="0"/>
              <a:t>O 9-2: Describe how cost of goods sold is determined under both perpetual and periodic inventory accounting systems.</a:t>
            </a:r>
          </a:p>
          <a:p>
            <a:pPr marL="622300" indent="-622300">
              <a:spcBef>
                <a:spcPts val="400"/>
              </a:spcBef>
              <a:spcAft>
                <a:spcPts val="300"/>
              </a:spcAft>
              <a:buNone/>
              <a:defRPr/>
            </a:pPr>
            <a:r>
              <a:rPr lang="en-US" altLang="en-US" sz="2300" b="1" dirty="0"/>
              <a:t>L</a:t>
            </a:r>
            <a:r>
              <a:rPr lang="en-US" altLang="en-US" sz="100" b="1" dirty="0"/>
              <a:t> </a:t>
            </a:r>
            <a:r>
              <a:rPr lang="en-US" altLang="en-US" sz="2300" b="1" dirty="0"/>
              <a:t>O 9-3: Discuss the significance of gross profit and describe how the gross profit ratio is calculated and used.</a:t>
            </a:r>
          </a:p>
          <a:p>
            <a:pPr marL="622300" indent="-622300">
              <a:spcBef>
                <a:spcPts val="400"/>
              </a:spcBef>
              <a:spcAft>
                <a:spcPts val="300"/>
              </a:spcAft>
              <a:buNone/>
              <a:defRPr/>
            </a:pPr>
            <a:r>
              <a:rPr lang="en-US" altLang="en-US" sz="2300" b="1" dirty="0"/>
              <a:t>L</a:t>
            </a:r>
            <a:r>
              <a:rPr lang="en-US" altLang="en-US" sz="100" b="1" dirty="0"/>
              <a:t> </a:t>
            </a:r>
            <a:r>
              <a:rPr lang="en-US" altLang="en-US" sz="2300" b="1" dirty="0"/>
              <a:t>O 9-4: Identify the principal categories and components of </a:t>
            </a:r>
            <a:r>
              <a:rPr lang="en-IN" altLang="en-US" sz="2300" b="1" dirty="0"/>
              <a:t>“</a:t>
            </a:r>
            <a:r>
              <a:rPr lang="en-US" altLang="ja-JP" sz="2300" b="1" dirty="0"/>
              <a:t>other operating expenses</a:t>
            </a:r>
            <a:r>
              <a:rPr lang="en-IN" altLang="ja-JP" sz="2300" b="1" dirty="0"/>
              <a:t>”</a:t>
            </a:r>
            <a:r>
              <a:rPr lang="en-US" altLang="ja-JP" sz="2300" b="1" dirty="0"/>
              <a:t> and show how these items are reported on the income statement.</a:t>
            </a:r>
          </a:p>
          <a:p>
            <a:pPr marL="622300" indent="-622300">
              <a:spcBef>
                <a:spcPts val="400"/>
              </a:spcBef>
              <a:spcAft>
                <a:spcPts val="300"/>
              </a:spcAft>
              <a:buNone/>
              <a:defRPr/>
            </a:pPr>
            <a:r>
              <a:rPr lang="en-US" altLang="en-US" sz="2300" b="1" dirty="0"/>
              <a:t>L</a:t>
            </a:r>
            <a:r>
              <a:rPr lang="en-US" altLang="en-US" sz="100" b="1" dirty="0"/>
              <a:t> </a:t>
            </a:r>
            <a:r>
              <a:rPr lang="en-US" altLang="en-US" sz="2300" b="1" dirty="0"/>
              <a:t>O 9-5: Explain what </a:t>
            </a:r>
            <a:r>
              <a:rPr lang="en-IN" altLang="en-US" sz="2300" b="1" dirty="0"/>
              <a:t>“</a:t>
            </a:r>
            <a:r>
              <a:rPr lang="en-US" altLang="ja-JP" sz="2300" b="1" dirty="0"/>
              <a:t>income from operations</a:t>
            </a:r>
            <a:r>
              <a:rPr lang="en-IN" altLang="ja-JP" sz="2300" b="1" dirty="0"/>
              <a:t>”</a:t>
            </a:r>
            <a:r>
              <a:rPr lang="en-US" altLang="ja-JP" sz="2300" b="1" dirty="0"/>
              <a:t> includes and discuss why this income statement subtotal is significant to managers and financial analysts.</a:t>
            </a:r>
          </a:p>
          <a:p>
            <a:pPr marL="622300" indent="-622300">
              <a:spcBef>
                <a:spcPts val="400"/>
              </a:spcBef>
              <a:spcAft>
                <a:spcPts val="300"/>
              </a:spcAft>
              <a:buNone/>
              <a:defRPr/>
            </a:pPr>
            <a:r>
              <a:rPr lang="en-US" altLang="en-US" sz="2300" b="1" dirty="0"/>
              <a:t>L</a:t>
            </a:r>
            <a:r>
              <a:rPr lang="en-US" altLang="en-US" sz="100" b="1" dirty="0"/>
              <a:t> </a:t>
            </a:r>
            <a:r>
              <a:rPr lang="en-US" altLang="en-US" sz="2300" b="1" dirty="0"/>
              <a:t>O 9-6: Describe the components of the earnings per share calculation and discuss the reasons for some of the refinements made in that calculation.</a:t>
            </a:r>
          </a:p>
          <a:p>
            <a:pPr marL="0" indent="0">
              <a:spcBef>
                <a:spcPts val="400"/>
              </a:spcBef>
              <a:spcAft>
                <a:spcPts val="300"/>
              </a:spcAft>
              <a:buNone/>
              <a:defRPr/>
            </a:pPr>
            <a:r>
              <a:rPr lang="en-US" altLang="en-US" sz="2300" b="1" dirty="0"/>
              <a:t>L</a:t>
            </a:r>
            <a:r>
              <a:rPr lang="en-US" altLang="en-US" sz="100" b="1" dirty="0"/>
              <a:t> </a:t>
            </a:r>
            <a:r>
              <a:rPr lang="en-US" altLang="en-US" sz="2300" b="1" dirty="0"/>
              <a:t>O 9-7: Compare and contrast the alternative income statement presentation models.</a:t>
            </a:r>
          </a:p>
          <a:p>
            <a:pPr marL="622300" indent="-622300">
              <a:spcBef>
                <a:spcPts val="400"/>
              </a:spcBef>
              <a:spcAft>
                <a:spcPts val="300"/>
              </a:spcAft>
              <a:buNone/>
              <a:defRPr/>
            </a:pPr>
            <a:r>
              <a:rPr lang="en-US" altLang="en-US" sz="2300" b="1" dirty="0"/>
              <a:t>L</a:t>
            </a:r>
            <a:r>
              <a:rPr lang="en-US" altLang="en-US" sz="100" b="1" dirty="0"/>
              <a:t> </a:t>
            </a:r>
            <a:r>
              <a:rPr lang="en-US" altLang="en-US" sz="2300" b="1" dirty="0"/>
              <a:t>O 9-8: Discuss the meaning and significance of each of the unusual or infrequently occurring items that may appear on the income statement.</a:t>
            </a:r>
          </a:p>
          <a:p>
            <a:pPr marL="0" indent="0">
              <a:spcBef>
                <a:spcPts val="400"/>
              </a:spcBef>
              <a:spcAft>
                <a:spcPts val="300"/>
              </a:spcAft>
              <a:buNone/>
              <a:defRPr/>
            </a:pPr>
            <a:r>
              <a:rPr lang="en-US" altLang="en-US" sz="2300" b="1" dirty="0"/>
              <a:t>L</a:t>
            </a:r>
            <a:r>
              <a:rPr lang="en-US" altLang="en-US" sz="100" b="1" dirty="0"/>
              <a:t> </a:t>
            </a:r>
            <a:r>
              <a:rPr lang="en-US" altLang="en-US" sz="2300" b="1" dirty="0"/>
              <a:t>O 9-9: Describe the purpose and outline the general format of the statement of cash flows.</a:t>
            </a:r>
          </a:p>
          <a:p>
            <a:pPr marL="712788" indent="-712788">
              <a:spcBef>
                <a:spcPts val="400"/>
              </a:spcBef>
              <a:spcAft>
                <a:spcPts val="300"/>
              </a:spcAft>
              <a:buNone/>
              <a:defRPr/>
            </a:pPr>
            <a:r>
              <a:rPr lang="en-US" altLang="en-US" sz="2300" b="1" dirty="0"/>
              <a:t>L</a:t>
            </a:r>
            <a:r>
              <a:rPr lang="en-US" altLang="en-US" sz="100" b="1" dirty="0"/>
              <a:t> </a:t>
            </a:r>
            <a:r>
              <a:rPr lang="en-US" altLang="en-US" sz="2300" b="1" dirty="0"/>
              <a:t>O 9-10: Illustrate the difference between the direct and indirect methods of presenting cash flows from operating activities.</a:t>
            </a:r>
          </a:p>
          <a:p>
            <a:pPr marL="712788" indent="-712788">
              <a:spcBef>
                <a:spcPts val="400"/>
              </a:spcBef>
              <a:spcAft>
                <a:spcPts val="300"/>
              </a:spcAft>
              <a:buNone/>
              <a:defRPr/>
            </a:pPr>
            <a:r>
              <a:rPr lang="en-US" altLang="en-US" sz="2300" b="1" dirty="0"/>
              <a:t>L</a:t>
            </a:r>
            <a:r>
              <a:rPr lang="en-US" altLang="en-US" sz="100" b="1" dirty="0"/>
              <a:t> </a:t>
            </a:r>
            <a:r>
              <a:rPr lang="en-US" altLang="en-US" sz="2300" b="1" dirty="0"/>
              <a:t>O 9-11: Summarize why the statement of cash flows is significant to financial analysts and investors.</a:t>
            </a:r>
          </a:p>
        </p:txBody>
      </p:sp>
    </p:spTree>
    <p:extLst>
      <p:ext uri="{BB962C8B-B14F-4D97-AF65-F5344CB8AC3E}">
        <p14:creationId xmlns:p14="http://schemas.microsoft.com/office/powerpoint/2010/main" val="4095210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US" altLang="en-US" sz="4000" dirty="0">
                <a:ea typeface="ＭＳ Ｐゴシック" panose="020B0600070205080204" pitchFamily="34" charset="-128"/>
              </a:rPr>
              <a:t>Income Statement </a:t>
            </a:r>
            <a:r>
              <a:rPr lang="en-US" sz="4000" dirty="0"/>
              <a:t>Presentation </a:t>
            </a:r>
            <a:r>
              <a:rPr lang="en-US" altLang="en-US" sz="4000" dirty="0">
                <a:ea typeface="ＭＳ Ｐゴシック" panose="020B0600070205080204" pitchFamily="34" charset="-128"/>
              </a:rPr>
              <a:t>Alternatives </a:t>
            </a:r>
            <a:r>
              <a:rPr lang="en-US" altLang="en-US" sz="1000" b="0" dirty="0">
                <a:ea typeface="ＭＳ Ｐゴシック" panose="020B0600070205080204" pitchFamily="34" charset="-128"/>
              </a:rPr>
              <a:t>2</a:t>
            </a:r>
            <a:endParaRPr lang="en-IN" sz="4000" dirty="0"/>
          </a:p>
        </p:txBody>
      </p:sp>
      <p:sp>
        <p:nvSpPr>
          <p:cNvPr id="4" name="Content Placeholder 3"/>
          <p:cNvSpPr>
            <a:spLocks noGrp="1"/>
          </p:cNvSpPr>
          <p:nvPr>
            <p:ph idx="1"/>
          </p:nvPr>
        </p:nvSpPr>
        <p:spPr>
          <a:xfrm>
            <a:off x="838200" y="1466849"/>
            <a:ext cx="2362200" cy="500063"/>
          </a:xfrm>
        </p:spPr>
        <p:txBody>
          <a:bodyPr/>
          <a:lstStyle/>
          <a:p>
            <a:pPr marL="0" indent="0" eaLnBrk="1" hangingPunct="1">
              <a:spcBef>
                <a:spcPct val="50000"/>
              </a:spcBef>
              <a:buNone/>
              <a:defRPr/>
            </a:pPr>
            <a:r>
              <a:rPr lang="en-US" sz="2800" b="1" dirty="0">
                <a:solidFill>
                  <a:schemeClr val="tx2">
                    <a:lumMod val="50000"/>
                  </a:schemeClr>
                </a:solidFill>
              </a:rPr>
              <a:t>Multiple-step</a:t>
            </a:r>
          </a:p>
        </p:txBody>
      </p:sp>
      <p:pic>
        <p:nvPicPr>
          <p:cNvPr id="6" name="Picture 5" descr="Reproduced Exhibit 9-7 step 2, multiple-step format of Cruisers Inc. and Subsidiaries consolidated income statement. ">
            <a:extLst>
              <a:ext uri="{FF2B5EF4-FFF2-40B4-BE49-F238E27FC236}">
                <a16:creationId xmlns:a16="http://schemas.microsoft.com/office/drawing/2014/main" id="{348CEB48-C3E5-4F8F-A3D5-81BBA5A45B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2038834"/>
            <a:ext cx="5191169" cy="3993569"/>
          </a:xfrm>
          <a:prstGeom prst="rect">
            <a:avLst/>
          </a:prstGeom>
        </p:spPr>
      </p:pic>
      <p:sp>
        <p:nvSpPr>
          <p:cNvPr id="3" name="Content Placeholder 2"/>
          <p:cNvSpPr>
            <a:spLocks noGrp="1"/>
          </p:cNvSpPr>
          <p:nvPr>
            <p:ph sz="quarter" idx="13"/>
          </p:nvPr>
        </p:nvSpPr>
        <p:spPr>
          <a:xfrm>
            <a:off x="457200" y="6136192"/>
            <a:ext cx="8077200" cy="260228"/>
          </a:xfrm>
        </p:spPr>
        <p:txBody>
          <a:bodyPr/>
          <a:lstStyle/>
          <a:p>
            <a:pPr>
              <a:defRPr/>
            </a:pPr>
            <a:r>
              <a:rPr lang="en-US" altLang="en-US" b="1" dirty="0"/>
              <a:t>Learning Objective 9-7: Compare and contrast the alternative income statement presentation models.</a:t>
            </a:r>
          </a:p>
        </p:txBody>
      </p:sp>
    </p:spTree>
    <p:extLst>
      <p:ext uri="{BB962C8B-B14F-4D97-AF65-F5344CB8AC3E}">
        <p14:creationId xmlns:p14="http://schemas.microsoft.com/office/powerpoint/2010/main" val="42404299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US" altLang="en-US" sz="3400" dirty="0">
                <a:ea typeface="ＭＳ Ｐゴシック" panose="020B0600070205080204" pitchFamily="34" charset="-128"/>
              </a:rPr>
              <a:t>Unusual or Infrequently Occurring Items Reported on an Income Statement</a:t>
            </a:r>
            <a:endParaRPr lang="en-IN" sz="3400" dirty="0"/>
          </a:p>
        </p:txBody>
      </p:sp>
      <p:sp>
        <p:nvSpPr>
          <p:cNvPr id="6" name="Content Placeholder 5"/>
          <p:cNvSpPr>
            <a:spLocks noGrp="1"/>
          </p:cNvSpPr>
          <p:nvPr>
            <p:ph idx="1"/>
          </p:nvPr>
        </p:nvSpPr>
        <p:spPr>
          <a:xfrm>
            <a:off x="457200" y="1557337"/>
            <a:ext cx="8229600" cy="2862263"/>
          </a:xfrm>
        </p:spPr>
        <p:txBody>
          <a:bodyPr/>
          <a:lstStyle/>
          <a:p>
            <a:pPr marL="403200" indent="-403200" eaLnBrk="1" hangingPunct="1">
              <a:spcBef>
                <a:spcPts val="1000"/>
              </a:spcBef>
              <a:buClr>
                <a:schemeClr val="tx1"/>
              </a:buClr>
              <a:buSzPct val="105000"/>
              <a:buFont typeface="+mj-lt"/>
              <a:buAutoNum type="arabicPeriod"/>
              <a:defRPr/>
            </a:pPr>
            <a:r>
              <a:rPr lang="en-US" dirty="0"/>
              <a:t>Discontinued operations.</a:t>
            </a:r>
          </a:p>
          <a:p>
            <a:pPr marL="403200" indent="-403200" eaLnBrk="1" hangingPunct="1">
              <a:spcBef>
                <a:spcPts val="1000"/>
              </a:spcBef>
              <a:buClr>
                <a:schemeClr val="tx1"/>
              </a:buClr>
              <a:buSzPct val="105000"/>
              <a:buFont typeface="+mj-lt"/>
              <a:buAutoNum type="arabicPeriod"/>
              <a:defRPr/>
            </a:pPr>
            <a:r>
              <a:rPr lang="en-US" dirty="0"/>
              <a:t>Extraordinary items.</a:t>
            </a:r>
          </a:p>
          <a:p>
            <a:pPr marL="403200" indent="-403200" eaLnBrk="1" hangingPunct="1">
              <a:spcBef>
                <a:spcPts val="1000"/>
              </a:spcBef>
              <a:buClr>
                <a:schemeClr val="tx1"/>
              </a:buClr>
              <a:buSzPct val="105000"/>
              <a:buFont typeface="+mj-lt"/>
              <a:buAutoNum type="arabicPeriod"/>
              <a:defRPr/>
            </a:pPr>
            <a:r>
              <a:rPr lang="en-US" dirty="0"/>
              <a:t>Noncontrolling interest in earnings of subsidiaries.</a:t>
            </a:r>
          </a:p>
        </p:txBody>
      </p:sp>
      <p:sp>
        <p:nvSpPr>
          <p:cNvPr id="3" name="Content Placeholder 2"/>
          <p:cNvSpPr>
            <a:spLocks noGrp="1"/>
          </p:cNvSpPr>
          <p:nvPr>
            <p:ph sz="quarter" idx="13"/>
          </p:nvPr>
        </p:nvSpPr>
        <p:spPr>
          <a:xfrm>
            <a:off x="457200" y="6136192"/>
            <a:ext cx="7848600" cy="417008"/>
          </a:xfrm>
        </p:spPr>
        <p:txBody>
          <a:bodyPr/>
          <a:lstStyle/>
          <a:p>
            <a:pPr>
              <a:defRPr/>
            </a:pPr>
            <a:r>
              <a:rPr lang="en-US" altLang="en-US" b="1" dirty="0"/>
              <a:t>Learning Objective 9-8: Discuss the meaning and significance of each of the unusual or infrequently occurring items that may appear on the income statement.</a:t>
            </a:r>
          </a:p>
        </p:txBody>
      </p:sp>
    </p:spTree>
    <p:extLst>
      <p:ext uri="{BB962C8B-B14F-4D97-AF65-F5344CB8AC3E}">
        <p14:creationId xmlns:p14="http://schemas.microsoft.com/office/powerpoint/2010/main" val="15891092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229600" cy="1052640"/>
          </a:xfrm>
        </p:spPr>
        <p:txBody>
          <a:bodyPr/>
          <a:lstStyle/>
          <a:p>
            <a:r>
              <a:rPr lang="en-IN" sz="3600" dirty="0"/>
              <a:t>Income Statement Presentation of Unusual or Infrequently Occurring Items</a:t>
            </a:r>
          </a:p>
        </p:txBody>
      </p:sp>
      <p:pic>
        <p:nvPicPr>
          <p:cNvPr id="5" name="Picture 4" descr="Reproduced Exhibit 9-8 from page 339 of the text; income statement presentation of unusual or infrequently occuring items is shown for 2020 and 2019.">
            <a:extLst>
              <a:ext uri="{FF2B5EF4-FFF2-40B4-BE49-F238E27FC236}">
                <a16:creationId xmlns:a16="http://schemas.microsoft.com/office/drawing/2014/main" id="{077BB03C-8D4A-403E-B1B1-F75C1E50D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355" y="1592644"/>
            <a:ext cx="6488741" cy="4347456"/>
          </a:xfrm>
          <a:prstGeom prst="rect">
            <a:avLst/>
          </a:prstGeom>
        </p:spPr>
      </p:pic>
      <p:sp>
        <p:nvSpPr>
          <p:cNvPr id="3" name="Content Placeholder 2"/>
          <p:cNvSpPr>
            <a:spLocks noGrp="1"/>
          </p:cNvSpPr>
          <p:nvPr>
            <p:ph sz="quarter" idx="13"/>
          </p:nvPr>
        </p:nvSpPr>
        <p:spPr>
          <a:xfrm>
            <a:off x="457200" y="6136192"/>
            <a:ext cx="7924800" cy="417008"/>
          </a:xfrm>
        </p:spPr>
        <p:txBody>
          <a:bodyPr/>
          <a:lstStyle/>
          <a:p>
            <a:pPr>
              <a:defRPr/>
            </a:pPr>
            <a:r>
              <a:rPr lang="en-US" altLang="en-US" b="1" dirty="0"/>
              <a:t>Learning Objective 9-8: Discuss the meaning and significance of each of the unusual or infrequently occurring items that may appear on the income statement.</a:t>
            </a:r>
          </a:p>
        </p:txBody>
      </p:sp>
    </p:spTree>
    <p:extLst>
      <p:ext uri="{BB962C8B-B14F-4D97-AF65-F5344CB8AC3E}">
        <p14:creationId xmlns:p14="http://schemas.microsoft.com/office/powerpoint/2010/main" val="116918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Statement of Cash Flows</a:t>
            </a:r>
            <a:endParaRPr lang="en-IN" dirty="0"/>
          </a:p>
        </p:txBody>
      </p:sp>
      <p:sp>
        <p:nvSpPr>
          <p:cNvPr id="6" name="Content Placeholder 5"/>
          <p:cNvSpPr>
            <a:spLocks noGrp="1"/>
          </p:cNvSpPr>
          <p:nvPr>
            <p:ph idx="1"/>
          </p:nvPr>
        </p:nvSpPr>
        <p:spPr>
          <a:xfrm>
            <a:off x="457200" y="1481137"/>
            <a:ext cx="8229600" cy="2288671"/>
          </a:xfrm>
        </p:spPr>
        <p:txBody>
          <a:bodyPr/>
          <a:lstStyle/>
          <a:p>
            <a:pPr marL="0" indent="0" algn="ctr">
              <a:buNone/>
              <a:defRPr/>
            </a:pPr>
            <a:r>
              <a:rPr lang="en-US" sz="2800" dirty="0">
                <a:ea typeface="ＭＳ Ｐゴシック" pitchFamily="34" charset="-128"/>
              </a:rPr>
              <a:t>Statement of cash flows provides relevant information about the cash receipts and cash payments of an enterprise during a period. This statement shows why cash and cash equivalents changed during the period by reporting net cash provided or used by . . .</a:t>
            </a:r>
          </a:p>
        </p:txBody>
      </p:sp>
      <p:sp>
        <p:nvSpPr>
          <p:cNvPr id="4" name="Content Placeholder 3"/>
          <p:cNvSpPr>
            <a:spLocks noGrp="1"/>
          </p:cNvSpPr>
          <p:nvPr>
            <p:ph sz="quarter" idx="14"/>
          </p:nvPr>
        </p:nvSpPr>
        <p:spPr>
          <a:xfrm>
            <a:off x="457200" y="3962400"/>
            <a:ext cx="3657600" cy="1600200"/>
          </a:xfrm>
        </p:spPr>
        <p:txBody>
          <a:bodyPr/>
          <a:lstStyle/>
          <a:p>
            <a:pPr marL="403200" indent="-403200">
              <a:spcBef>
                <a:spcPts val="1000"/>
              </a:spcBef>
              <a:buFont typeface="+mj-lt"/>
              <a:buAutoNum type="arabicPeriod"/>
            </a:pPr>
            <a:r>
              <a:rPr lang="en-US" sz="2600" dirty="0"/>
              <a:t>Operating activities.</a:t>
            </a:r>
          </a:p>
          <a:p>
            <a:pPr marL="403200" indent="-403200">
              <a:spcBef>
                <a:spcPts val="1000"/>
              </a:spcBef>
              <a:buFont typeface="+mj-lt"/>
              <a:buAutoNum type="arabicPeriod"/>
            </a:pPr>
            <a:r>
              <a:rPr lang="en-US" sz="2600" dirty="0"/>
              <a:t>Investing activities.</a:t>
            </a:r>
          </a:p>
          <a:p>
            <a:pPr marL="403200" indent="-403200">
              <a:spcBef>
                <a:spcPts val="1000"/>
              </a:spcBef>
              <a:buFont typeface="+mj-lt"/>
              <a:buAutoNum type="arabicPeriod"/>
            </a:pPr>
            <a:r>
              <a:rPr lang="en-US" sz="2600" dirty="0"/>
              <a:t>Financing activities.</a:t>
            </a:r>
          </a:p>
        </p:txBody>
      </p:sp>
      <p:sp>
        <p:nvSpPr>
          <p:cNvPr id="3" name="Content Placeholder 2"/>
          <p:cNvSpPr>
            <a:spLocks noGrp="1"/>
          </p:cNvSpPr>
          <p:nvPr>
            <p:ph sz="quarter" idx="13"/>
          </p:nvPr>
        </p:nvSpPr>
        <p:spPr>
          <a:xfrm>
            <a:off x="457200" y="6136192"/>
            <a:ext cx="6553200" cy="417008"/>
          </a:xfrm>
        </p:spPr>
        <p:txBody>
          <a:bodyPr/>
          <a:lstStyle/>
          <a:p>
            <a:pPr>
              <a:defRPr/>
            </a:pPr>
            <a:r>
              <a:rPr lang="en-US" altLang="en-US" b="1" dirty="0"/>
              <a:t>Learning Objective 9-9: Describe the purpose and outline the general format of the statement of cash flows.</a:t>
            </a:r>
          </a:p>
        </p:txBody>
      </p:sp>
    </p:spTree>
    <p:extLst>
      <p:ext uri="{BB962C8B-B14F-4D97-AF65-F5344CB8AC3E}">
        <p14:creationId xmlns:p14="http://schemas.microsoft.com/office/powerpoint/2010/main" val="6081770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56492"/>
            <a:ext cx="8229600" cy="718967"/>
          </a:xfrm>
        </p:spPr>
        <p:txBody>
          <a:bodyPr/>
          <a:lstStyle/>
          <a:p>
            <a:r>
              <a:rPr lang="en-IN" sz="4000" dirty="0"/>
              <a:t>Cash Flows from Operating Activities</a:t>
            </a:r>
          </a:p>
        </p:txBody>
      </p:sp>
      <p:sp>
        <p:nvSpPr>
          <p:cNvPr id="6" name="Content Placeholder 5"/>
          <p:cNvSpPr>
            <a:spLocks noGrp="1"/>
          </p:cNvSpPr>
          <p:nvPr>
            <p:ph idx="1"/>
          </p:nvPr>
        </p:nvSpPr>
        <p:spPr>
          <a:xfrm>
            <a:off x="457200" y="1261933"/>
            <a:ext cx="8229600" cy="1024067"/>
          </a:xfrm>
        </p:spPr>
        <p:txBody>
          <a:bodyPr/>
          <a:lstStyle/>
          <a:p>
            <a:pPr marL="0" indent="0">
              <a:buNone/>
            </a:pPr>
            <a:r>
              <a:rPr lang="en-IN" sz="2000" dirty="0"/>
              <a:t>There are two alternative approaches to presenting the operating activities section of the statement of cash flows: the direct method presentation and the indirect method presentation.</a:t>
            </a:r>
            <a:endParaRPr lang="en-US" sz="2000" dirty="0"/>
          </a:p>
        </p:txBody>
      </p:sp>
      <p:sp>
        <p:nvSpPr>
          <p:cNvPr id="7" name="Content Placeholder 6"/>
          <p:cNvSpPr>
            <a:spLocks noGrp="1"/>
          </p:cNvSpPr>
          <p:nvPr>
            <p:ph idx="13"/>
          </p:nvPr>
        </p:nvSpPr>
        <p:spPr>
          <a:xfrm>
            <a:off x="1676400" y="2338754"/>
            <a:ext cx="1752600" cy="381000"/>
          </a:xfrm>
        </p:spPr>
        <p:txBody>
          <a:bodyPr/>
          <a:lstStyle/>
          <a:p>
            <a:pPr marL="0" indent="0">
              <a:buNone/>
            </a:pPr>
            <a:r>
              <a:rPr lang="en-US" sz="2000" b="1" dirty="0"/>
              <a:t>Direct method</a:t>
            </a:r>
          </a:p>
        </p:txBody>
      </p:sp>
      <p:pic>
        <p:nvPicPr>
          <p:cNvPr id="11" name="Picture 10" descr="Exhibit 9-9 Step 1, Direct method, is reproduced here from page 342 of the text.">
            <a:extLst>
              <a:ext uri="{FF2B5EF4-FFF2-40B4-BE49-F238E27FC236}">
                <a16:creationId xmlns:a16="http://schemas.microsoft.com/office/drawing/2014/main" id="{8F278968-F24A-4DE4-88D2-6C67D2C9776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338463" y="2790625"/>
            <a:ext cx="2428475" cy="3178935"/>
          </a:xfrm>
          <a:prstGeom prst="rect">
            <a:avLst/>
          </a:prstGeom>
        </p:spPr>
      </p:pic>
      <p:sp>
        <p:nvSpPr>
          <p:cNvPr id="9" name="Content Placeholder 8"/>
          <p:cNvSpPr>
            <a:spLocks noGrp="1"/>
          </p:cNvSpPr>
          <p:nvPr>
            <p:ph idx="15"/>
          </p:nvPr>
        </p:nvSpPr>
        <p:spPr>
          <a:xfrm>
            <a:off x="5334000" y="2320469"/>
            <a:ext cx="1905000" cy="346531"/>
          </a:xfrm>
        </p:spPr>
        <p:txBody>
          <a:bodyPr/>
          <a:lstStyle/>
          <a:p>
            <a:pPr marL="0" indent="0">
              <a:buNone/>
            </a:pPr>
            <a:r>
              <a:rPr lang="en-US" sz="2000" b="1" dirty="0"/>
              <a:t>Indirect method</a:t>
            </a:r>
          </a:p>
        </p:txBody>
      </p:sp>
      <p:pic>
        <p:nvPicPr>
          <p:cNvPr id="12" name="Picture 11" descr="Exhibit 9-9 Step 2, Indirect method, is reproduced here from page 343 of the text.">
            <a:extLst>
              <a:ext uri="{FF2B5EF4-FFF2-40B4-BE49-F238E27FC236}">
                <a16:creationId xmlns:a16="http://schemas.microsoft.com/office/drawing/2014/main" id="{9992E3EB-9AFF-4B72-81DB-7239C52AFD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800" y="2772507"/>
            <a:ext cx="3085785" cy="3133649"/>
          </a:xfrm>
          <a:prstGeom prst="rect">
            <a:avLst/>
          </a:prstGeom>
        </p:spPr>
      </p:pic>
      <p:sp>
        <p:nvSpPr>
          <p:cNvPr id="10" name="Content Placeholder 9"/>
          <p:cNvSpPr>
            <a:spLocks noGrp="1"/>
          </p:cNvSpPr>
          <p:nvPr>
            <p:ph sz="quarter" idx="17"/>
          </p:nvPr>
        </p:nvSpPr>
        <p:spPr>
          <a:xfrm>
            <a:off x="457200" y="6143917"/>
            <a:ext cx="7772400" cy="304507"/>
          </a:xfrm>
        </p:spPr>
        <p:txBody>
          <a:bodyPr/>
          <a:lstStyle/>
          <a:p>
            <a:pPr>
              <a:defRPr/>
            </a:pPr>
            <a:r>
              <a:rPr lang="en-US" altLang="en-US" b="1" dirty="0"/>
              <a:t>Learning Objective 9-10: Illustrate the difference between the direct and indirect methods of presenting cash flows from operating activities.</a:t>
            </a:r>
          </a:p>
        </p:txBody>
      </p:sp>
    </p:spTree>
    <p:extLst>
      <p:ext uri="{BB962C8B-B14F-4D97-AF65-F5344CB8AC3E}">
        <p14:creationId xmlns:p14="http://schemas.microsoft.com/office/powerpoint/2010/main" val="10266859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7629525" algn="l"/>
              </a:tabLst>
            </a:pPr>
            <a:r>
              <a:rPr lang="en-US" altLang="en-US" sz="4000" dirty="0">
                <a:ea typeface="ＭＳ Ｐゴシック" panose="020B0600070205080204" pitchFamily="34" charset="-128"/>
              </a:rPr>
              <a:t>Items Not Affecting Cash</a:t>
            </a:r>
            <a:endParaRPr lang="en-IN" sz="4000" b="0" dirty="0"/>
          </a:p>
        </p:txBody>
      </p:sp>
      <p:sp>
        <p:nvSpPr>
          <p:cNvPr id="4" name="Content Placeholder 3"/>
          <p:cNvSpPr>
            <a:spLocks noGrp="1"/>
          </p:cNvSpPr>
          <p:nvPr>
            <p:ph idx="1"/>
          </p:nvPr>
        </p:nvSpPr>
        <p:spPr>
          <a:xfrm>
            <a:off x="366711" y="1371600"/>
            <a:ext cx="8634413" cy="1246276"/>
          </a:xfrm>
        </p:spPr>
        <p:txBody>
          <a:bodyPr/>
          <a:lstStyle/>
          <a:p>
            <a:pPr marL="0" indent="0" algn="ctr">
              <a:buNone/>
            </a:pPr>
            <a:r>
              <a:rPr lang="en-IN" sz="2400" dirty="0"/>
              <a:t>Because the depreciation and amortization expense amounts do not affect cash, these items are added back to net income to determine more accurately the amount of cash generated from operations.</a:t>
            </a:r>
            <a:endParaRPr lang="en-US" sz="2400" dirty="0"/>
          </a:p>
        </p:txBody>
      </p:sp>
      <p:pic>
        <p:nvPicPr>
          <p:cNvPr id="10" name="Picture 9" descr="Horizontal model of the effects of total depreciation and amortization expense.&#10;">
            <a:extLst>
              <a:ext uri="{FF2B5EF4-FFF2-40B4-BE49-F238E27FC236}">
                <a16:creationId xmlns:a16="http://schemas.microsoft.com/office/drawing/2014/main" id="{F979B70A-BCF6-408D-B58F-66677F6A3A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755" y="2819400"/>
            <a:ext cx="5721788" cy="1409640"/>
          </a:xfrm>
          <a:prstGeom prst="rect">
            <a:avLst/>
          </a:prstGeom>
        </p:spPr>
      </p:pic>
      <p:pic>
        <p:nvPicPr>
          <p:cNvPr id="11" name="Picture 10" descr="Journal entry debiting Depreciation Expense and crediting Accumulated Depreciation.">
            <a:extLst>
              <a:ext uri="{FF2B5EF4-FFF2-40B4-BE49-F238E27FC236}">
                <a16:creationId xmlns:a16="http://schemas.microsoft.com/office/drawing/2014/main" id="{366E163B-E6C4-4117-A9BD-1981091378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1324" y="4343400"/>
            <a:ext cx="6529953" cy="600659"/>
          </a:xfrm>
          <a:prstGeom prst="rect">
            <a:avLst/>
          </a:prstGeom>
        </p:spPr>
      </p:pic>
      <p:pic>
        <p:nvPicPr>
          <p:cNvPr id="12" name="Picture 11" descr="Journal entry debiting Amortization Expense and crediting Intangible Asset.">
            <a:extLst>
              <a:ext uri="{FF2B5EF4-FFF2-40B4-BE49-F238E27FC236}">
                <a16:creationId xmlns:a16="http://schemas.microsoft.com/office/drawing/2014/main" id="{794EF82A-C827-49B4-BC46-224C9F6B35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17250" y="5118246"/>
            <a:ext cx="6595253" cy="612676"/>
          </a:xfrm>
          <a:prstGeom prst="rect">
            <a:avLst/>
          </a:prstGeom>
        </p:spPr>
      </p:pic>
      <p:sp>
        <p:nvSpPr>
          <p:cNvPr id="8" name="Content Placeholder 7"/>
          <p:cNvSpPr>
            <a:spLocks noGrp="1"/>
          </p:cNvSpPr>
          <p:nvPr>
            <p:ph sz="quarter" idx="13"/>
          </p:nvPr>
        </p:nvSpPr>
        <p:spPr>
          <a:xfrm>
            <a:off x="457200" y="6136192"/>
            <a:ext cx="7772400" cy="340808"/>
          </a:xfrm>
        </p:spPr>
        <p:txBody>
          <a:bodyPr/>
          <a:lstStyle/>
          <a:p>
            <a:r>
              <a:rPr lang="en-US" altLang="en-US" b="1" dirty="0"/>
              <a:t>Learning Objective 9-10: Illustrate the difference between the direct and indirect methods of presenting cash flows from operating activities.</a:t>
            </a:r>
          </a:p>
        </p:txBody>
      </p:sp>
      <p:sp>
        <p:nvSpPr>
          <p:cNvPr id="3" name="Content Placeholder 2"/>
          <p:cNvSpPr>
            <a:spLocks noGrp="1"/>
          </p:cNvSpPr>
          <p:nvPr>
            <p:ph sz="quarter" idx="14"/>
          </p:nvPr>
        </p:nvSpPr>
        <p:spPr>
          <a:xfrm>
            <a:off x="3415143" y="5875372"/>
            <a:ext cx="2313715" cy="192553"/>
          </a:xfrm>
        </p:spPr>
        <p:txBody>
          <a:bodyPr/>
          <a:lstStyle/>
          <a:p>
            <a:pPr marL="0" indent="0" algn="ctr">
              <a:buNone/>
            </a:pPr>
            <a:r>
              <a:rPr lang="en-US" sz="900" dirty="0">
                <a:hlinkClick r:id="rId6" action="ppaction://hlinksldjump"/>
              </a:rPr>
              <a:t>Access the text alternative for slide images.</a:t>
            </a:r>
            <a:endParaRPr lang="en-IN" sz="900" dirty="0">
              <a:hlinkClick r:id="rId6" action="ppaction://hlinksldjump"/>
            </a:endParaRPr>
          </a:p>
        </p:txBody>
      </p:sp>
    </p:spTree>
    <p:extLst>
      <p:ext uri="{BB962C8B-B14F-4D97-AF65-F5344CB8AC3E}">
        <p14:creationId xmlns:p14="http://schemas.microsoft.com/office/powerpoint/2010/main" val="15333347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534400" cy="1052640"/>
          </a:xfrm>
        </p:spPr>
        <p:txBody>
          <a:bodyPr/>
          <a:lstStyle/>
          <a:p>
            <a:r>
              <a:rPr lang="en-US" sz="3600" dirty="0"/>
              <a:t>Income Statement Items That Affect Net Income</a:t>
            </a:r>
            <a:endParaRPr lang="en-IN" sz="3600" dirty="0"/>
          </a:p>
        </p:txBody>
      </p:sp>
      <p:sp>
        <p:nvSpPr>
          <p:cNvPr id="3" name="Content Placeholder 2"/>
          <p:cNvSpPr>
            <a:spLocks noGrp="1"/>
          </p:cNvSpPr>
          <p:nvPr>
            <p:ph idx="1"/>
          </p:nvPr>
        </p:nvSpPr>
        <p:spPr>
          <a:xfrm>
            <a:off x="457200" y="1600200"/>
            <a:ext cx="8229600" cy="3548063"/>
          </a:xfrm>
        </p:spPr>
        <p:txBody>
          <a:bodyPr/>
          <a:lstStyle/>
          <a:p>
            <a:pPr marL="0" indent="0">
              <a:buNone/>
            </a:pPr>
            <a:r>
              <a:rPr lang="en-IN" sz="2800" dirty="0"/>
              <a:t>Income statement items that affect net income include:</a:t>
            </a:r>
          </a:p>
          <a:p>
            <a:pPr marL="403200" indent="-403200">
              <a:spcBef>
                <a:spcPts val="1000"/>
              </a:spcBef>
              <a:buFont typeface="+mj-lt"/>
              <a:buAutoNum type="arabicPeriod"/>
            </a:pPr>
            <a:r>
              <a:rPr lang="en-IN" sz="2800" dirty="0"/>
              <a:t>Income tax expense not currently payable.</a:t>
            </a:r>
          </a:p>
          <a:p>
            <a:pPr marL="403200" indent="-403200">
              <a:spcBef>
                <a:spcPts val="1000"/>
              </a:spcBef>
              <a:buFont typeface="+mj-lt"/>
              <a:buAutoNum type="arabicPeriod"/>
            </a:pPr>
            <a:r>
              <a:rPr lang="en-IN" sz="2800" dirty="0"/>
              <a:t>Gains or losses on the sale or abandonment of assets.</a:t>
            </a:r>
          </a:p>
          <a:p>
            <a:pPr marL="403200" indent="-403200">
              <a:spcBef>
                <a:spcPts val="1000"/>
              </a:spcBef>
              <a:buFont typeface="+mj-lt"/>
              <a:buAutoNum type="arabicPeriod"/>
            </a:pPr>
            <a:r>
              <a:rPr lang="en-IN" sz="2800" dirty="0"/>
              <a:t>Increases (or decreases) to interest expense that result from the amortization of discount (or premium) on bonds payable.</a:t>
            </a:r>
            <a:endParaRPr lang="en-US" sz="2800" dirty="0"/>
          </a:p>
        </p:txBody>
      </p:sp>
      <p:sp>
        <p:nvSpPr>
          <p:cNvPr id="5" name="Content Placeholder 4"/>
          <p:cNvSpPr>
            <a:spLocks noGrp="1"/>
          </p:cNvSpPr>
          <p:nvPr>
            <p:ph sz="quarter" idx="13"/>
          </p:nvPr>
        </p:nvSpPr>
        <p:spPr>
          <a:xfrm>
            <a:off x="457200" y="6136192"/>
            <a:ext cx="7924800" cy="417008"/>
          </a:xfrm>
        </p:spPr>
        <p:txBody>
          <a:bodyPr/>
          <a:lstStyle/>
          <a:p>
            <a:pPr>
              <a:defRPr/>
            </a:pPr>
            <a:r>
              <a:rPr lang="en-US" altLang="en-US" b="1" dirty="0"/>
              <a:t>Learning Objective 9-10: Illustrate the difference between the direct and indirect methods of presenting cash flows from operating activities.</a:t>
            </a:r>
          </a:p>
        </p:txBody>
      </p:sp>
    </p:spTree>
    <p:extLst>
      <p:ext uri="{BB962C8B-B14F-4D97-AF65-F5344CB8AC3E}">
        <p14:creationId xmlns:p14="http://schemas.microsoft.com/office/powerpoint/2010/main" val="25277663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Cash Flows from Investing Activities</a:t>
            </a:r>
            <a:endParaRPr lang="en-IN" sz="4000" dirty="0"/>
          </a:p>
        </p:txBody>
      </p:sp>
      <p:sp>
        <p:nvSpPr>
          <p:cNvPr id="6" name="Content Placeholder 5"/>
          <p:cNvSpPr>
            <a:spLocks noGrp="1"/>
          </p:cNvSpPr>
          <p:nvPr>
            <p:ph idx="1"/>
          </p:nvPr>
        </p:nvSpPr>
        <p:spPr>
          <a:xfrm>
            <a:off x="457200" y="1481137"/>
            <a:ext cx="8229600" cy="3243263"/>
          </a:xfrm>
        </p:spPr>
        <p:txBody>
          <a:bodyPr/>
          <a:lstStyle/>
          <a:p>
            <a:pPr marL="403200" indent="-403200">
              <a:spcBef>
                <a:spcPts val="1000"/>
              </a:spcBef>
              <a:buFont typeface="+mj-lt"/>
              <a:buAutoNum type="arabicPeriod"/>
              <a:defRPr/>
            </a:pPr>
            <a:r>
              <a:rPr lang="en-US" sz="2400" dirty="0">
                <a:ea typeface="ＭＳ Ｐゴシック" charset="-128"/>
              </a:rPr>
              <a:t>Investing activities relate primarily to the purchase and sale of noncurrent assets, such as land, buildings, or equipment.</a:t>
            </a:r>
          </a:p>
          <a:p>
            <a:pPr marL="403200" indent="-403200">
              <a:spcBef>
                <a:spcPts val="1000"/>
              </a:spcBef>
              <a:buFont typeface="+mj-lt"/>
              <a:buAutoNum type="arabicPeriod"/>
              <a:defRPr/>
            </a:pPr>
            <a:r>
              <a:rPr lang="en-US" sz="2400" dirty="0">
                <a:ea typeface="ＭＳ Ｐゴシック" charset="-128"/>
              </a:rPr>
              <a:t>Investments in debt or equity securities of other entities are also shown as investing uses.</a:t>
            </a:r>
          </a:p>
          <a:p>
            <a:pPr marL="403200" indent="-403200">
              <a:spcBef>
                <a:spcPts val="1000"/>
              </a:spcBef>
              <a:buFont typeface="+mj-lt"/>
              <a:buAutoNum type="arabicPeriod"/>
              <a:defRPr/>
            </a:pPr>
            <a:r>
              <a:rPr lang="en-US" sz="2400" dirty="0">
                <a:ea typeface="ＭＳ Ｐゴシック" charset="-128"/>
              </a:rPr>
              <a:t>The lending of money and subsequent collection of loans are considered investing activities as well.</a:t>
            </a:r>
            <a:endParaRPr lang="en-US" sz="2400" dirty="0"/>
          </a:p>
        </p:txBody>
      </p:sp>
      <p:sp>
        <p:nvSpPr>
          <p:cNvPr id="3" name="Content Placeholder 2"/>
          <p:cNvSpPr>
            <a:spLocks noGrp="1"/>
          </p:cNvSpPr>
          <p:nvPr>
            <p:ph sz="quarter" idx="13"/>
          </p:nvPr>
        </p:nvSpPr>
        <p:spPr>
          <a:xfrm>
            <a:off x="457200" y="6136192"/>
            <a:ext cx="7924800" cy="417008"/>
          </a:xfrm>
        </p:spPr>
        <p:txBody>
          <a:bodyPr/>
          <a:lstStyle/>
          <a:p>
            <a:pPr>
              <a:defRPr/>
            </a:pPr>
            <a:r>
              <a:rPr lang="en-US" altLang="en-US" b="1" dirty="0"/>
              <a:t>Learning Objective 9-10: Illustrate the difference between the direct and indirect methods of presenting cash flows from operating activities.</a:t>
            </a:r>
          </a:p>
        </p:txBody>
      </p:sp>
    </p:spTree>
    <p:extLst>
      <p:ext uri="{BB962C8B-B14F-4D97-AF65-F5344CB8AC3E}">
        <p14:creationId xmlns:p14="http://schemas.microsoft.com/office/powerpoint/2010/main" val="28379445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Cash Flows from Financing Activities</a:t>
            </a:r>
            <a:endParaRPr lang="en-IN" sz="4000" dirty="0"/>
          </a:p>
        </p:txBody>
      </p:sp>
      <p:sp>
        <p:nvSpPr>
          <p:cNvPr id="6" name="Content Placeholder 5"/>
          <p:cNvSpPr>
            <a:spLocks noGrp="1"/>
          </p:cNvSpPr>
          <p:nvPr>
            <p:ph idx="1"/>
          </p:nvPr>
        </p:nvSpPr>
        <p:spPr>
          <a:xfrm>
            <a:off x="457200" y="1481137"/>
            <a:ext cx="8229600" cy="3243263"/>
          </a:xfrm>
        </p:spPr>
        <p:txBody>
          <a:bodyPr/>
          <a:lstStyle/>
          <a:p>
            <a:pPr marL="403200" indent="-403200">
              <a:spcBef>
                <a:spcPts val="1000"/>
              </a:spcBef>
              <a:buFont typeface="+mj-lt"/>
              <a:buAutoNum type="arabicPeriod"/>
              <a:defRPr/>
            </a:pPr>
            <a:r>
              <a:rPr lang="en-US" sz="2400" dirty="0">
                <a:ea typeface="ＭＳ Ｐゴシック" charset="-128"/>
              </a:rPr>
              <a:t>Financing activities relate primarily </a:t>
            </a:r>
            <a:r>
              <a:rPr lang="en-IN" sz="2400" dirty="0">
                <a:ea typeface="ＭＳ Ｐゴシック" charset="-128"/>
              </a:rPr>
              <a:t>to changes during the year in nonoperating liabilities (such as bonds payable) and in stockholders’ equity accounts other than net income (loss), which is treated as an operating activity</a:t>
            </a:r>
            <a:r>
              <a:rPr lang="en-US" sz="2400" dirty="0">
                <a:ea typeface="ＭＳ Ｐゴシック" charset="-128"/>
              </a:rPr>
              <a:t>.</a:t>
            </a:r>
          </a:p>
          <a:p>
            <a:pPr marL="403200" indent="-403200">
              <a:spcBef>
                <a:spcPts val="1000"/>
              </a:spcBef>
              <a:buFont typeface="+mj-lt"/>
              <a:buAutoNum type="arabicPeriod"/>
              <a:defRPr/>
            </a:pPr>
            <a:r>
              <a:rPr lang="en-IN" sz="2400" dirty="0">
                <a:ea typeface="ＭＳ Ｐゴシック" charset="-128"/>
              </a:rPr>
              <a:t>Cash dividends and treasury stock transactions also are reported as financing activities because they affect stockholders’ equity</a:t>
            </a:r>
            <a:r>
              <a:rPr lang="en-US" sz="2400" dirty="0">
                <a:ea typeface="ＭＳ Ｐゴシック" charset="-128"/>
              </a:rPr>
              <a:t>.</a:t>
            </a:r>
          </a:p>
        </p:txBody>
      </p:sp>
      <p:sp>
        <p:nvSpPr>
          <p:cNvPr id="3" name="Content Placeholder 2"/>
          <p:cNvSpPr>
            <a:spLocks noGrp="1"/>
          </p:cNvSpPr>
          <p:nvPr>
            <p:ph sz="quarter" idx="13"/>
          </p:nvPr>
        </p:nvSpPr>
        <p:spPr>
          <a:xfrm>
            <a:off x="457200" y="6136192"/>
            <a:ext cx="7924800" cy="417008"/>
          </a:xfrm>
        </p:spPr>
        <p:txBody>
          <a:bodyPr/>
          <a:lstStyle/>
          <a:p>
            <a:pPr>
              <a:defRPr/>
            </a:pPr>
            <a:r>
              <a:rPr lang="en-US" altLang="en-US" b="1" dirty="0"/>
              <a:t>Learning Objective 9-10: Illustrate the difference between the direct and indirect methods of presenting cash flows from operating activities.</a:t>
            </a:r>
          </a:p>
        </p:txBody>
      </p:sp>
    </p:spTree>
    <p:extLst>
      <p:ext uri="{BB962C8B-B14F-4D97-AF65-F5344CB8AC3E}">
        <p14:creationId xmlns:p14="http://schemas.microsoft.com/office/powerpoint/2010/main" val="13951856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80"/>
            <a:ext cx="8229600" cy="1192990"/>
          </a:xfrm>
        </p:spPr>
        <p:txBody>
          <a:bodyPr/>
          <a:lstStyle/>
          <a:p>
            <a:r>
              <a:rPr lang="en-US" altLang="en-US" sz="4000" dirty="0">
                <a:ea typeface="ＭＳ Ｐゴシック" panose="020B0600070205080204" pitchFamily="34" charset="-128"/>
              </a:rPr>
              <a:t>Interpreting the Statement of Cash Flows</a:t>
            </a:r>
            <a:endParaRPr lang="en-IN" sz="4000" dirty="0"/>
          </a:p>
        </p:txBody>
      </p:sp>
      <p:sp>
        <p:nvSpPr>
          <p:cNvPr id="6" name="Content Placeholder 5"/>
          <p:cNvSpPr>
            <a:spLocks noGrp="1"/>
          </p:cNvSpPr>
          <p:nvPr>
            <p:ph idx="1"/>
          </p:nvPr>
        </p:nvSpPr>
        <p:spPr>
          <a:xfrm>
            <a:off x="457200" y="1521329"/>
            <a:ext cx="8382000" cy="4193671"/>
          </a:xfrm>
        </p:spPr>
        <p:txBody>
          <a:bodyPr/>
          <a:lstStyle/>
          <a:p>
            <a:pPr marL="0" indent="0" algn="ctr" eaLnBrk="1" hangingPunct="1">
              <a:spcBef>
                <a:spcPct val="50000"/>
              </a:spcBef>
              <a:buNone/>
              <a:defRPr/>
            </a:pPr>
            <a:r>
              <a:rPr lang="en-IN" sz="2000" dirty="0">
                <a:solidFill>
                  <a:schemeClr val="tx2">
                    <a:lumMod val="50000"/>
                  </a:schemeClr>
                </a:solidFill>
                <a:ea typeface="ＭＳ Ｐゴシック" pitchFamily="34" charset="-128"/>
              </a:rPr>
              <a:t>A firm should have a positive cash flow provided by operating activities</a:t>
            </a:r>
            <a:r>
              <a:rPr lang="en-US" sz="2000" dirty="0">
                <a:solidFill>
                  <a:schemeClr val="tx2">
                    <a:lumMod val="50000"/>
                  </a:schemeClr>
                </a:solidFill>
                <a:ea typeface="ＭＳ Ｐゴシック" pitchFamily="34" charset="-128"/>
              </a:rPr>
              <a:t>. </a:t>
            </a:r>
            <a:r>
              <a:rPr lang="en-IN" sz="2000" dirty="0">
                <a:solidFill>
                  <a:schemeClr val="tx2">
                    <a:lumMod val="50000"/>
                  </a:schemeClr>
                </a:solidFill>
                <a:ea typeface="ＭＳ Ｐゴシック" pitchFamily="34" charset="-128"/>
              </a:rPr>
              <a:t>If operating activities do not generate cash, the firm will have to seek outside funding to finance its day-to-day activities, as well as its investment requirements</a:t>
            </a:r>
            <a:r>
              <a:rPr lang="en-US" sz="2000" dirty="0">
                <a:solidFill>
                  <a:schemeClr val="tx2">
                    <a:lumMod val="50000"/>
                  </a:schemeClr>
                </a:solidFill>
                <a:ea typeface="ＭＳ Ｐゴシック" pitchFamily="34" charset="-128"/>
              </a:rPr>
              <a:t>.</a:t>
            </a:r>
          </a:p>
          <a:p>
            <a:pPr marL="0" indent="0" algn="ctr" eaLnBrk="1" hangingPunct="1">
              <a:spcBef>
                <a:spcPct val="50000"/>
              </a:spcBef>
              <a:buNone/>
              <a:defRPr/>
            </a:pPr>
            <a:r>
              <a:rPr lang="en-IN" sz="2000" dirty="0">
                <a:solidFill>
                  <a:schemeClr val="tx2">
                    <a:lumMod val="50000"/>
                  </a:schemeClr>
                </a:solidFill>
                <a:ea typeface="ＭＳ Ｐゴシック" pitchFamily="34" charset="-128"/>
              </a:rPr>
              <a:t>The total cash used for investing activities is compared to the total cash provided by operating activities.</a:t>
            </a:r>
            <a:endParaRPr lang="en-US" sz="2000" dirty="0">
              <a:solidFill>
                <a:schemeClr val="tx2">
                  <a:lumMod val="50000"/>
                </a:schemeClr>
              </a:solidFill>
              <a:ea typeface="ＭＳ Ｐゴシック" pitchFamily="34" charset="-128"/>
            </a:endParaRPr>
          </a:p>
          <a:p>
            <a:pPr marL="0" indent="0" algn="ctr" eaLnBrk="1" hangingPunct="1">
              <a:spcBef>
                <a:spcPct val="50000"/>
              </a:spcBef>
              <a:buNone/>
              <a:defRPr/>
            </a:pPr>
            <a:r>
              <a:rPr lang="en-IN" sz="2000" dirty="0">
                <a:solidFill>
                  <a:schemeClr val="tx2">
                    <a:lumMod val="50000"/>
                  </a:schemeClr>
                </a:solidFill>
                <a:ea typeface="ＭＳ Ｐゴシック" pitchFamily="34" charset="-128"/>
              </a:rPr>
              <a:t>After the big picture of the entity’s cash flows has been obtained, the details of each category of cash flows should be looked at for clues that will explain the overall change.</a:t>
            </a:r>
            <a:endParaRPr lang="en-US" sz="2000" dirty="0">
              <a:solidFill>
                <a:schemeClr val="tx2">
                  <a:lumMod val="50000"/>
                </a:schemeClr>
              </a:solidFill>
              <a:ea typeface="ＭＳ Ｐゴシック" pitchFamily="34" charset="-128"/>
            </a:endParaRPr>
          </a:p>
          <a:p>
            <a:pPr marL="0" indent="0" algn="ctr" eaLnBrk="1" hangingPunct="1">
              <a:spcBef>
                <a:spcPct val="50000"/>
              </a:spcBef>
              <a:buNone/>
              <a:defRPr/>
            </a:pPr>
            <a:r>
              <a:rPr lang="en-IN" sz="2000" dirty="0">
                <a:solidFill>
                  <a:schemeClr val="tx2">
                    <a:lumMod val="50000"/>
                  </a:schemeClr>
                </a:solidFill>
                <a:ea typeface="ＭＳ Ｐゴシック" pitchFamily="34" charset="-128"/>
              </a:rPr>
              <a:t>The statement of cash flows provides information that is difficult, if not impossible, to obtain from the other three financial statements alone.</a:t>
            </a:r>
            <a:endParaRPr lang="en-US" sz="2000" dirty="0">
              <a:solidFill>
                <a:schemeClr val="tx2">
                  <a:lumMod val="50000"/>
                </a:schemeClr>
              </a:solidFill>
              <a:ea typeface="ＭＳ Ｐゴシック" pitchFamily="34" charset="-128"/>
            </a:endParaRPr>
          </a:p>
        </p:txBody>
      </p:sp>
      <p:sp>
        <p:nvSpPr>
          <p:cNvPr id="3" name="Content Placeholder 2"/>
          <p:cNvSpPr>
            <a:spLocks noGrp="1"/>
          </p:cNvSpPr>
          <p:nvPr>
            <p:ph sz="quarter" idx="13"/>
          </p:nvPr>
        </p:nvSpPr>
        <p:spPr>
          <a:xfrm>
            <a:off x="457200" y="6136192"/>
            <a:ext cx="7924800" cy="264608"/>
          </a:xfrm>
        </p:spPr>
        <p:txBody>
          <a:bodyPr/>
          <a:lstStyle/>
          <a:p>
            <a:pPr>
              <a:defRPr/>
            </a:pPr>
            <a:r>
              <a:rPr lang="en-US" altLang="en-US" b="1" dirty="0"/>
              <a:t>Learning Objective 9-11: Summarize why the statement of cash flows is significant to financial analysts and investors.</a:t>
            </a:r>
          </a:p>
        </p:txBody>
      </p:sp>
    </p:spTree>
    <p:extLst>
      <p:ext uri="{BB962C8B-B14F-4D97-AF65-F5344CB8AC3E}">
        <p14:creationId xmlns:p14="http://schemas.microsoft.com/office/powerpoint/2010/main" val="13739429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Income Statement: Revenues</a:t>
            </a:r>
            <a:endParaRPr lang="en-IN" sz="1000" b="0" dirty="0"/>
          </a:p>
        </p:txBody>
      </p:sp>
      <p:sp>
        <p:nvSpPr>
          <p:cNvPr id="3" name="Content Placeholder 2"/>
          <p:cNvSpPr>
            <a:spLocks noGrp="1"/>
          </p:cNvSpPr>
          <p:nvPr>
            <p:ph idx="1"/>
          </p:nvPr>
        </p:nvSpPr>
        <p:spPr>
          <a:xfrm>
            <a:off x="457200" y="1481137"/>
            <a:ext cx="8229600" cy="3243263"/>
          </a:xfrm>
        </p:spPr>
        <p:txBody>
          <a:bodyPr/>
          <a:lstStyle/>
          <a:p>
            <a:pPr marL="0" indent="0" algn="ctr" eaLnBrk="1" hangingPunct="1">
              <a:spcBef>
                <a:spcPct val="50000"/>
              </a:spcBef>
              <a:spcAft>
                <a:spcPts val="1400"/>
              </a:spcAft>
              <a:buNone/>
              <a:defRPr/>
            </a:pPr>
            <a:r>
              <a:rPr lang="en-US" sz="2800" b="1" dirty="0">
                <a:solidFill>
                  <a:schemeClr val="tx2">
                    <a:lumMod val="50000"/>
                  </a:schemeClr>
                </a:solidFill>
              </a:rPr>
              <a:t>Revenue is generated when a firm sells a product or provides a service to a client or customer and receives cash, creates an account receivable, or satisfies an obligation.</a:t>
            </a:r>
          </a:p>
          <a:p>
            <a:pPr marL="0" indent="0" algn="ctr" eaLnBrk="1" hangingPunct="1">
              <a:spcBef>
                <a:spcPct val="50000"/>
              </a:spcBef>
              <a:spcAft>
                <a:spcPts val="1400"/>
              </a:spcAft>
              <a:buNone/>
              <a:defRPr/>
            </a:pPr>
            <a:r>
              <a:rPr lang="en-US" sz="2800" dirty="0"/>
              <a:t>Revenue is generally measured by the amount of cash received or expected to be received from a transaction.</a:t>
            </a:r>
          </a:p>
        </p:txBody>
      </p:sp>
      <p:sp>
        <p:nvSpPr>
          <p:cNvPr id="17" name="Content Placeholder 16"/>
          <p:cNvSpPr>
            <a:spLocks noGrp="1"/>
          </p:cNvSpPr>
          <p:nvPr>
            <p:ph sz="quarter" idx="13"/>
          </p:nvPr>
        </p:nvSpPr>
        <p:spPr/>
        <p:txBody>
          <a:bodyPr/>
          <a:lstStyle/>
          <a:p>
            <a:pPr>
              <a:defRPr/>
            </a:pPr>
            <a:r>
              <a:rPr lang="en-US" altLang="en-US" b="1" dirty="0"/>
              <a:t>Learning Objective 9-1: Explain what revenue is and what the two criteria are that permit revenue recognition.</a:t>
            </a:r>
          </a:p>
        </p:txBody>
      </p:sp>
    </p:spTree>
    <p:extLst>
      <p:ext uri="{BB962C8B-B14F-4D97-AF65-F5344CB8AC3E}">
        <p14:creationId xmlns:p14="http://schemas.microsoft.com/office/powerpoint/2010/main" val="995613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9</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767071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382000" cy="869950"/>
          </a:xfrm>
        </p:spPr>
        <p:txBody>
          <a:bodyPr/>
          <a:lstStyle/>
          <a:p>
            <a:r>
              <a:rPr lang="en-US" altLang="en-US" sz="4000" dirty="0">
                <a:ea typeface="ＭＳ Ｐゴシック" panose="020B0600070205080204" pitchFamily="34" charset="-128"/>
              </a:rPr>
              <a:t>Sales Revenue </a:t>
            </a:r>
            <a:r>
              <a:rPr lang="en-US" altLang="en-US" sz="900" b="0" dirty="0">
                <a:ea typeface="ＭＳ Ｐゴシック" panose="020B0600070205080204" pitchFamily="34" charset="-128"/>
              </a:rPr>
              <a:t>1</a:t>
            </a:r>
            <a:r>
              <a:rPr lang="en-US" altLang="en-US" sz="4000" dirty="0">
                <a:ea typeface="ＭＳ Ｐゴシック" panose="020B0600070205080204" pitchFamily="34" charset="-128"/>
              </a:rPr>
              <a:t> </a:t>
            </a:r>
            <a:r>
              <a:rPr lang="en-US" sz="4000" dirty="0"/>
              <a:t>- Text Alternative</a:t>
            </a:r>
            <a:endParaRPr lang="en-US" altLang="en-US" sz="1000" b="0" dirty="0"/>
          </a:p>
        </p:txBody>
      </p:sp>
      <p:sp>
        <p:nvSpPr>
          <p:cNvPr id="3" name="Content Placeholder 2"/>
          <p:cNvSpPr>
            <a:spLocks noGrp="1"/>
          </p:cNvSpPr>
          <p:nvPr>
            <p:ph idx="1"/>
          </p:nvPr>
        </p:nvSpPr>
        <p:spPr>
          <a:xfrm>
            <a:off x="457200" y="1481137"/>
            <a:ext cx="8229600" cy="1338263"/>
          </a:xfrm>
        </p:spPr>
        <p:txBody>
          <a:bodyPr/>
          <a:lstStyle/>
          <a:p>
            <a:pPr marL="0" indent="0">
              <a:buNone/>
            </a:pPr>
            <a:r>
              <a:rPr lang="en-IN" sz="2600" dirty="0"/>
              <a:t>On the balance sheet side: Cash, or Accounts Receivable, increases under Assets. On the income statement side, Sales or Service Revenue increases under Revenues.</a:t>
            </a:r>
          </a:p>
        </p:txBody>
      </p:sp>
      <p:sp>
        <p:nvSpPr>
          <p:cNvPr id="9" name="Content Placeholder 2"/>
          <p:cNvSpPr>
            <a:spLocks noGrp="1"/>
          </p:cNvSpPr>
          <p:nvPr>
            <p:ph idx="13"/>
          </p:nvPr>
        </p:nvSpPr>
        <p:spPr>
          <a:xfrm>
            <a:off x="3162400" y="6248400"/>
            <a:ext cx="2666801"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141726028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sz="4000" dirty="0"/>
              <a:t>Cost of Goods Sold </a:t>
            </a:r>
            <a:r>
              <a:rPr lang="en-US" altLang="en-US" sz="1000" b="0" dirty="0"/>
              <a:t>2</a:t>
            </a:r>
            <a:r>
              <a:rPr lang="en-US" altLang="en-US" sz="4000" dirty="0">
                <a:ea typeface="MS PGothic" panose="020B0600070205080204" pitchFamily="34" charset="-128"/>
              </a:rPr>
              <a:t> </a:t>
            </a:r>
            <a:r>
              <a:rPr lang="en-US" sz="4000" dirty="0"/>
              <a:t>- Text Alternative</a:t>
            </a:r>
            <a:endParaRPr lang="en-US" altLang="en-US" sz="4000" dirty="0"/>
          </a:p>
        </p:txBody>
      </p:sp>
      <p:sp>
        <p:nvSpPr>
          <p:cNvPr id="3" name="Content Placeholder 2"/>
          <p:cNvSpPr>
            <a:spLocks noGrp="1"/>
          </p:cNvSpPr>
          <p:nvPr>
            <p:ph idx="1"/>
          </p:nvPr>
        </p:nvSpPr>
        <p:spPr>
          <a:xfrm>
            <a:off x="457200" y="1481137"/>
            <a:ext cx="8229600" cy="957263"/>
          </a:xfrm>
        </p:spPr>
        <p:txBody>
          <a:bodyPr/>
          <a:lstStyle/>
          <a:p>
            <a:pPr marL="0" indent="0">
              <a:buNone/>
            </a:pPr>
            <a:r>
              <a:rPr lang="en-IN" sz="2600" dirty="0"/>
              <a:t>On the balance sheet side, Inventory decreases under Assets, and Cost of Goods Sold decreases under Expenses.</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2523955387"/>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24433"/>
            <a:ext cx="8229600" cy="1157904"/>
          </a:xfrm>
        </p:spPr>
        <p:txBody>
          <a:bodyPr/>
          <a:lstStyle/>
          <a:p>
            <a:r>
              <a:rPr lang="en-US" altLang="en-US" sz="4000" dirty="0">
                <a:ea typeface="ＭＳ Ｐゴシック" panose="020B0600070205080204" pitchFamily="34" charset="-128"/>
              </a:rPr>
              <a:t>Items Not Affecting Cash</a:t>
            </a:r>
            <a:r>
              <a:rPr lang="en-US" altLang="en-US" sz="4000" dirty="0">
                <a:ea typeface="MS PGothic" panose="020B0600070205080204" pitchFamily="34" charset="-128"/>
              </a:rPr>
              <a:t> </a:t>
            </a:r>
            <a:r>
              <a:rPr lang="en-US" sz="4000" dirty="0"/>
              <a:t>- Text Alternative</a:t>
            </a:r>
            <a:endParaRPr lang="en-US" altLang="en-US" sz="1000" b="0" dirty="0"/>
          </a:p>
        </p:txBody>
      </p:sp>
      <p:sp>
        <p:nvSpPr>
          <p:cNvPr id="3" name="Content Placeholder 2"/>
          <p:cNvSpPr>
            <a:spLocks noGrp="1"/>
          </p:cNvSpPr>
          <p:nvPr>
            <p:ph idx="1"/>
          </p:nvPr>
        </p:nvSpPr>
        <p:spPr>
          <a:xfrm>
            <a:off x="457200" y="1481137"/>
            <a:ext cx="8229600" cy="2100263"/>
          </a:xfrm>
        </p:spPr>
        <p:txBody>
          <a:bodyPr/>
          <a:lstStyle/>
          <a:p>
            <a:pPr marL="0" indent="0">
              <a:buNone/>
            </a:pPr>
            <a:r>
              <a:rPr lang="en-IN" sz="2600" dirty="0"/>
              <a:t>On the balance sheet side, Accumulated Depreciation decreases and Intangible Asset decreases, both under Assets. On the income statement side, Depreciation Expense decreases and Amortization Expense decreases, both under Expenses.</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182395098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Revenue</a:t>
            </a:r>
            <a:endParaRPr lang="en-IN" dirty="0"/>
          </a:p>
        </p:txBody>
      </p:sp>
      <p:sp>
        <p:nvSpPr>
          <p:cNvPr id="5" name="Content Placeholder 4"/>
          <p:cNvSpPr>
            <a:spLocks noGrp="1"/>
          </p:cNvSpPr>
          <p:nvPr>
            <p:ph idx="1"/>
          </p:nvPr>
        </p:nvSpPr>
        <p:spPr>
          <a:xfrm>
            <a:off x="457200" y="1481137"/>
            <a:ext cx="8305800" cy="4538663"/>
          </a:xfrm>
        </p:spPr>
        <p:txBody>
          <a:bodyPr/>
          <a:lstStyle/>
          <a:p>
            <a:pPr marL="0" indent="0" algn="ctr">
              <a:lnSpc>
                <a:spcPct val="90000"/>
              </a:lnSpc>
              <a:spcBef>
                <a:spcPts val="600"/>
              </a:spcBef>
              <a:spcAft>
                <a:spcPts val="500"/>
              </a:spcAft>
              <a:buNone/>
            </a:pPr>
            <a:r>
              <a:rPr lang="en-US" sz="2800" dirty="0">
                <a:ea typeface="ＭＳ Ｐゴシック" pitchFamily="34" charset="-128"/>
              </a:rPr>
              <a:t>Revenue is</a:t>
            </a:r>
            <a:r>
              <a:rPr lang="en-US" sz="100" dirty="0">
                <a:solidFill>
                  <a:schemeClr val="bg1"/>
                </a:solidFill>
                <a:ea typeface="ＭＳ Ｐゴシック" pitchFamily="34" charset="-128"/>
              </a:rPr>
              <a:t> begin underline </a:t>
            </a:r>
            <a:r>
              <a:rPr lang="en-US" sz="2800" b="1" i="1" u="sng" dirty="0">
                <a:ea typeface="ＭＳ Ｐゴシック" pitchFamily="34" charset="-128"/>
              </a:rPr>
              <a:t>realized</a:t>
            </a:r>
            <a:r>
              <a:rPr lang="en-US" sz="100" dirty="0">
                <a:solidFill>
                  <a:schemeClr val="bg1"/>
                </a:solidFill>
                <a:ea typeface="ＭＳ Ｐゴシック" pitchFamily="34" charset="-128"/>
              </a:rPr>
              <a:t> end underline </a:t>
            </a:r>
            <a:r>
              <a:rPr lang="en-US" sz="2800" dirty="0">
                <a:ea typeface="ＭＳ Ｐゴシック" pitchFamily="34" charset="-128"/>
              </a:rPr>
              <a:t>when a product or service has been exchanged for cash, claims to cash, or an asset that is readily convertible to a known amount of cash or claims to cash.</a:t>
            </a:r>
          </a:p>
          <a:p>
            <a:pPr marL="0" indent="0" algn="ctr">
              <a:lnSpc>
                <a:spcPct val="90000"/>
              </a:lnSpc>
              <a:spcBef>
                <a:spcPts val="600"/>
              </a:spcBef>
              <a:spcAft>
                <a:spcPts val="500"/>
              </a:spcAft>
              <a:buNone/>
            </a:pPr>
            <a:r>
              <a:rPr lang="en-US" sz="2800" dirty="0">
                <a:solidFill>
                  <a:schemeClr val="tx2">
                    <a:lumMod val="50000"/>
                  </a:schemeClr>
                </a:solidFill>
                <a:ea typeface="ＭＳ Ｐゴシック" pitchFamily="34" charset="-128"/>
              </a:rPr>
              <a:t>Revenue is</a:t>
            </a:r>
            <a:r>
              <a:rPr lang="en-US" sz="100" dirty="0">
                <a:solidFill>
                  <a:schemeClr val="bg1"/>
                </a:solidFill>
                <a:ea typeface="ＭＳ Ｐゴシック" pitchFamily="34" charset="-128"/>
              </a:rPr>
              <a:t> begin underline </a:t>
            </a:r>
            <a:r>
              <a:rPr lang="en-US" sz="2800" b="1" i="1" u="sng" dirty="0">
                <a:solidFill>
                  <a:schemeClr val="tx2">
                    <a:lumMod val="50000"/>
                  </a:schemeClr>
                </a:solidFill>
                <a:ea typeface="ＭＳ Ｐゴシック" pitchFamily="34" charset="-128"/>
              </a:rPr>
              <a:t>earned</a:t>
            </a:r>
            <a:r>
              <a:rPr lang="en-US" sz="100" dirty="0">
                <a:solidFill>
                  <a:schemeClr val="bg1"/>
                </a:solidFill>
                <a:ea typeface="ＭＳ Ｐゴシック" pitchFamily="34" charset="-128"/>
              </a:rPr>
              <a:t> end underline </a:t>
            </a:r>
            <a:r>
              <a:rPr lang="en-US" sz="2800" dirty="0">
                <a:solidFill>
                  <a:schemeClr val="tx2">
                    <a:lumMod val="50000"/>
                  </a:schemeClr>
                </a:solidFill>
                <a:ea typeface="ＭＳ Ｐゴシック" pitchFamily="34" charset="-128"/>
              </a:rPr>
              <a:t>when a firm has completed, or substantially completed, the activities it must perform to be entitled to the revenue benefits.</a:t>
            </a:r>
          </a:p>
          <a:p>
            <a:pPr marL="0" indent="0" algn="ctr">
              <a:lnSpc>
                <a:spcPct val="90000"/>
              </a:lnSpc>
              <a:spcBef>
                <a:spcPts val="600"/>
              </a:spcBef>
              <a:spcAft>
                <a:spcPts val="500"/>
              </a:spcAft>
              <a:buNone/>
            </a:pPr>
            <a:r>
              <a:rPr lang="en-US" sz="2800" dirty="0">
                <a:solidFill>
                  <a:schemeClr val="tx2">
                    <a:lumMod val="50000"/>
                  </a:schemeClr>
                </a:solidFill>
              </a:rPr>
              <a:t>Companies should disclose any unusual revenue recognition methods, such as the percentage-of-completion method, </a:t>
            </a:r>
            <a:r>
              <a:rPr lang="en-IN" sz="2800" dirty="0">
                <a:solidFill>
                  <a:schemeClr val="tx2">
                    <a:lumMod val="50000"/>
                  </a:schemeClr>
                </a:solidFill>
              </a:rPr>
              <a:t>in the notes accompanying the financial statements.</a:t>
            </a:r>
            <a:endParaRPr lang="en-US" sz="2800" dirty="0">
              <a:solidFill>
                <a:schemeClr val="tx2">
                  <a:lumMod val="50000"/>
                </a:schemeClr>
              </a:solidFill>
            </a:endParaRPr>
          </a:p>
        </p:txBody>
      </p:sp>
      <p:sp>
        <p:nvSpPr>
          <p:cNvPr id="4" name="Content Placeholder 3"/>
          <p:cNvSpPr>
            <a:spLocks noGrp="1"/>
          </p:cNvSpPr>
          <p:nvPr>
            <p:ph sz="quarter" idx="13"/>
          </p:nvPr>
        </p:nvSpPr>
        <p:spPr/>
        <p:txBody>
          <a:bodyPr/>
          <a:lstStyle/>
          <a:p>
            <a:pPr>
              <a:defRPr/>
            </a:pPr>
            <a:r>
              <a:rPr lang="en-US" altLang="en-US" b="1" dirty="0"/>
              <a:t>Learning Objective 9-1: Explain what revenue is and what the two criteria are that permit revenue recognition.</a:t>
            </a:r>
          </a:p>
        </p:txBody>
      </p:sp>
    </p:spTree>
    <p:extLst>
      <p:ext uri="{BB962C8B-B14F-4D97-AF65-F5344CB8AC3E}">
        <p14:creationId xmlns:p14="http://schemas.microsoft.com/office/powerpoint/2010/main" val="1880217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Sales Revenue </a:t>
            </a:r>
            <a:r>
              <a:rPr lang="en-US" altLang="en-US" sz="1000" b="0" dirty="0">
                <a:ea typeface="ＭＳ Ｐゴシック" panose="020B0600070205080204" pitchFamily="34" charset="-128"/>
              </a:rPr>
              <a:t>1</a:t>
            </a:r>
            <a:endParaRPr lang="en-IN" sz="1000" b="0" dirty="0"/>
          </a:p>
        </p:txBody>
      </p:sp>
      <p:sp>
        <p:nvSpPr>
          <p:cNvPr id="6" name="Content Placeholder 5"/>
          <p:cNvSpPr>
            <a:spLocks noGrp="1"/>
          </p:cNvSpPr>
          <p:nvPr>
            <p:ph idx="1"/>
          </p:nvPr>
        </p:nvSpPr>
        <p:spPr>
          <a:xfrm>
            <a:off x="457200" y="1481138"/>
            <a:ext cx="8458200" cy="1052534"/>
          </a:xfrm>
        </p:spPr>
        <p:txBody>
          <a:bodyPr/>
          <a:lstStyle/>
          <a:p>
            <a:pPr marL="0" indent="0" algn="ctr">
              <a:buNone/>
              <a:defRPr/>
            </a:pPr>
            <a:r>
              <a:rPr lang="en-US" sz="2000" dirty="0">
                <a:solidFill>
                  <a:schemeClr val="tx2">
                    <a:lumMod val="50000"/>
                  </a:schemeClr>
                </a:solidFill>
              </a:rPr>
              <a:t>Revenue from selling and servicing activities is commonly recognized when the sale is made, which means when the product is delivered or when the service is provided to the customer. Here is the effect on the financial statements:</a:t>
            </a:r>
          </a:p>
        </p:txBody>
      </p:sp>
      <p:pic>
        <p:nvPicPr>
          <p:cNvPr id="8" name="Picture 7" descr="Horizontal model of the effects of revenues from selling and servicing activities.&#10;">
            <a:extLst>
              <a:ext uri="{FF2B5EF4-FFF2-40B4-BE49-F238E27FC236}">
                <a16:creationId xmlns:a16="http://schemas.microsoft.com/office/drawing/2014/main" id="{E6C2344C-2E91-4C5F-B93A-D01DDA850C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291" y="2754476"/>
            <a:ext cx="7626234" cy="1511381"/>
          </a:xfrm>
          <a:prstGeom prst="rect">
            <a:avLst/>
          </a:prstGeom>
        </p:spPr>
      </p:pic>
      <p:sp>
        <p:nvSpPr>
          <p:cNvPr id="4" name="Content Placeholder 3"/>
          <p:cNvSpPr>
            <a:spLocks noGrp="1"/>
          </p:cNvSpPr>
          <p:nvPr>
            <p:ph sz="quarter" idx="14"/>
          </p:nvPr>
        </p:nvSpPr>
        <p:spPr>
          <a:xfrm>
            <a:off x="457200" y="4495800"/>
            <a:ext cx="4267200" cy="411147"/>
          </a:xfrm>
        </p:spPr>
        <p:txBody>
          <a:bodyPr/>
          <a:lstStyle/>
          <a:p>
            <a:pPr marL="0" indent="0">
              <a:buNone/>
            </a:pPr>
            <a:r>
              <a:rPr lang="en-US" sz="2000" dirty="0">
                <a:solidFill>
                  <a:schemeClr val="tx2">
                    <a:lumMod val="50000"/>
                  </a:schemeClr>
                </a:solidFill>
              </a:rPr>
              <a:t>The typical entry would be as follows:</a:t>
            </a:r>
          </a:p>
        </p:txBody>
      </p:sp>
      <p:pic>
        <p:nvPicPr>
          <p:cNvPr id="7" name="Picture 6" descr="Journal entry debiting Cash (or Accounts Receivable) and crediting Sales (or Service Revenue).">
            <a:extLst>
              <a:ext uri="{FF2B5EF4-FFF2-40B4-BE49-F238E27FC236}">
                <a16:creationId xmlns:a16="http://schemas.microsoft.com/office/drawing/2014/main" id="{1BDA5689-9686-4757-8592-23D86F0863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382" y="5067859"/>
            <a:ext cx="7381989" cy="618527"/>
          </a:xfrm>
          <a:prstGeom prst="rect">
            <a:avLst/>
          </a:prstGeom>
        </p:spPr>
      </p:pic>
      <p:sp>
        <p:nvSpPr>
          <p:cNvPr id="10" name="Content Placeholder 9"/>
          <p:cNvSpPr>
            <a:spLocks noGrp="1"/>
          </p:cNvSpPr>
          <p:nvPr>
            <p:ph sz="quarter" idx="15"/>
          </p:nvPr>
        </p:nvSpPr>
        <p:spPr>
          <a:xfrm>
            <a:off x="3380089" y="5867400"/>
            <a:ext cx="2383823" cy="231012"/>
          </a:xfrm>
        </p:spPr>
        <p:txBody>
          <a:bodyPr/>
          <a:lstStyle/>
          <a:p>
            <a:pPr marL="0" indent="0" algn="ctr">
              <a:buNone/>
            </a:pPr>
            <a:r>
              <a:rPr lang="en-US" sz="900" dirty="0">
                <a:hlinkClick r:id="rId5" action="ppaction://hlinksldjump"/>
              </a:rPr>
              <a:t>Access the text alternative for slide images.</a:t>
            </a:r>
            <a:endParaRPr lang="en-IN" sz="900" dirty="0">
              <a:hlinkClick r:id="rId5" action="ppaction://hlinksldjump"/>
            </a:endParaRPr>
          </a:p>
        </p:txBody>
      </p:sp>
      <p:sp>
        <p:nvSpPr>
          <p:cNvPr id="3" name="Content Placeholder 2"/>
          <p:cNvSpPr>
            <a:spLocks noGrp="1"/>
          </p:cNvSpPr>
          <p:nvPr>
            <p:ph sz="quarter" idx="13"/>
          </p:nvPr>
        </p:nvSpPr>
        <p:spPr/>
        <p:txBody>
          <a:bodyPr/>
          <a:lstStyle/>
          <a:p>
            <a:pPr>
              <a:defRPr/>
            </a:pPr>
            <a:r>
              <a:rPr lang="en-US" altLang="en-US" b="1" dirty="0"/>
              <a:t>Learning Objective 9-1: Explain what revenue is and what the two criteria are that permit revenue recognition.</a:t>
            </a:r>
          </a:p>
        </p:txBody>
      </p:sp>
    </p:spTree>
    <p:extLst>
      <p:ext uri="{BB962C8B-B14F-4D97-AF65-F5344CB8AC3E}">
        <p14:creationId xmlns:p14="http://schemas.microsoft.com/office/powerpoint/2010/main" val="2046847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Sales Revenue </a:t>
            </a:r>
            <a:r>
              <a:rPr lang="en-US" altLang="en-US" sz="1000" b="0" dirty="0">
                <a:ea typeface="ＭＳ Ｐゴシック" panose="020B0600070205080204" pitchFamily="34" charset="-128"/>
              </a:rPr>
              <a:t>2</a:t>
            </a:r>
            <a:endParaRPr lang="en-IN" dirty="0"/>
          </a:p>
        </p:txBody>
      </p:sp>
      <p:sp>
        <p:nvSpPr>
          <p:cNvPr id="6" name="Content Placeholder 5"/>
          <p:cNvSpPr>
            <a:spLocks noGrp="1"/>
          </p:cNvSpPr>
          <p:nvPr>
            <p:ph idx="1"/>
          </p:nvPr>
        </p:nvSpPr>
        <p:spPr>
          <a:xfrm>
            <a:off x="457200" y="1481137"/>
            <a:ext cx="8229600" cy="3319463"/>
          </a:xfrm>
        </p:spPr>
        <p:txBody>
          <a:bodyPr/>
          <a:lstStyle/>
          <a:p>
            <a:pPr marL="0" indent="0" eaLnBrk="1" hangingPunct="1">
              <a:spcBef>
                <a:spcPts val="1000"/>
              </a:spcBef>
              <a:spcAft>
                <a:spcPts val="1000"/>
              </a:spcAft>
              <a:buNone/>
              <a:defRPr/>
            </a:pPr>
            <a:r>
              <a:rPr lang="en-US" sz="2300" b="1" dirty="0">
                <a:ea typeface="ＭＳ Ｐゴシック" pitchFamily="34" charset="-128"/>
              </a:rPr>
              <a:t>Sales is the term used to describe the revenues of firms that sell purchased or manufactured products.</a:t>
            </a:r>
            <a:endParaRPr lang="en-US" sz="2300" b="1" i="1" dirty="0">
              <a:ea typeface="ＭＳ Ｐゴシック" pitchFamily="34" charset="-128"/>
            </a:endParaRPr>
          </a:p>
          <a:p>
            <a:pPr marL="0" indent="0" eaLnBrk="1" hangingPunct="1">
              <a:spcBef>
                <a:spcPts val="1000"/>
              </a:spcBef>
              <a:spcAft>
                <a:spcPts val="1000"/>
              </a:spcAft>
              <a:buNone/>
              <a:defRPr/>
            </a:pPr>
            <a:r>
              <a:rPr lang="en-US" sz="2300" b="1" i="1" dirty="0">
                <a:ea typeface="ＭＳ Ｐゴシック" pitchFamily="34" charset="-128"/>
              </a:rPr>
              <a:t>Sales returns</a:t>
            </a:r>
            <a:r>
              <a:rPr lang="en-US" sz="2300" b="1" dirty="0">
                <a:ea typeface="ＭＳ Ｐゴシック" pitchFamily="34" charset="-128"/>
              </a:rPr>
              <a:t>: </a:t>
            </a:r>
            <a:r>
              <a:rPr lang="en-US" sz="2300" dirty="0">
                <a:ea typeface="ＭＳ Ｐゴシック" pitchFamily="34" charset="-128"/>
              </a:rPr>
              <a:t>Merchandise returned by the customer.</a:t>
            </a:r>
          </a:p>
          <a:p>
            <a:pPr marL="0" indent="0" eaLnBrk="1" hangingPunct="1">
              <a:spcBef>
                <a:spcPts val="1000"/>
              </a:spcBef>
              <a:spcAft>
                <a:spcPts val="1000"/>
              </a:spcAft>
              <a:buNone/>
              <a:defRPr/>
            </a:pPr>
            <a:r>
              <a:rPr lang="en-US" sz="2300" b="1" i="1" dirty="0">
                <a:ea typeface="ＭＳ Ｐゴシック" pitchFamily="34" charset="-128"/>
              </a:rPr>
              <a:t>Sales allowances</a:t>
            </a:r>
            <a:r>
              <a:rPr lang="en-US" sz="2300" b="1" dirty="0">
                <a:ea typeface="ＭＳ Ｐゴシック" pitchFamily="34" charset="-128"/>
              </a:rPr>
              <a:t>: </a:t>
            </a:r>
            <a:r>
              <a:rPr lang="en-US" sz="2300" dirty="0">
                <a:ea typeface="ＭＳ Ｐゴシック" pitchFamily="34" charset="-128"/>
              </a:rPr>
              <a:t>A reduction in the amount owed by the customer as a result of defective merchandise received.</a:t>
            </a:r>
          </a:p>
          <a:p>
            <a:pPr marL="0" indent="0" eaLnBrk="1" hangingPunct="1">
              <a:spcBef>
                <a:spcPts val="1000"/>
              </a:spcBef>
              <a:spcAft>
                <a:spcPts val="1000"/>
              </a:spcAft>
              <a:buNone/>
              <a:defRPr/>
            </a:pPr>
            <a:r>
              <a:rPr lang="en-US" sz="2300" b="1" i="1" dirty="0">
                <a:ea typeface="ＭＳ Ｐゴシック" pitchFamily="34" charset="-128"/>
              </a:rPr>
              <a:t>Sales discounts</a:t>
            </a:r>
            <a:r>
              <a:rPr lang="en-US" sz="2300" b="1" dirty="0">
                <a:ea typeface="ＭＳ Ｐゴシック" pitchFamily="34" charset="-128"/>
              </a:rPr>
              <a:t>: </a:t>
            </a:r>
            <a:r>
              <a:rPr lang="en-US" sz="2300" dirty="0">
                <a:ea typeface="ＭＳ Ｐゴシック" pitchFamily="34" charset="-128"/>
              </a:rPr>
              <a:t>A reduction in the amount owed by the customer to encourage prompt payment on account.</a:t>
            </a:r>
          </a:p>
        </p:txBody>
      </p:sp>
      <p:sp>
        <p:nvSpPr>
          <p:cNvPr id="3" name="Content Placeholder 2"/>
          <p:cNvSpPr>
            <a:spLocks noGrp="1"/>
          </p:cNvSpPr>
          <p:nvPr>
            <p:ph sz="quarter" idx="13"/>
          </p:nvPr>
        </p:nvSpPr>
        <p:spPr/>
        <p:txBody>
          <a:bodyPr/>
          <a:lstStyle/>
          <a:p>
            <a:pPr>
              <a:defRPr/>
            </a:pPr>
            <a:r>
              <a:rPr lang="en-US" altLang="en-US" b="1" dirty="0"/>
              <a:t>Learning Objective 9-1: Explain what revenue is and what the two criteria are that permit revenue recognition.</a:t>
            </a:r>
          </a:p>
        </p:txBody>
      </p:sp>
    </p:spTree>
    <p:extLst>
      <p:ext uri="{BB962C8B-B14F-4D97-AF65-F5344CB8AC3E}">
        <p14:creationId xmlns:p14="http://schemas.microsoft.com/office/powerpoint/2010/main" val="771497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sz="4000" dirty="0">
                <a:ea typeface="ＭＳ Ｐゴシック" panose="020B0600070205080204" pitchFamily="34" charset="-128"/>
              </a:rPr>
              <a:t>Sales Revenue </a:t>
            </a:r>
            <a:r>
              <a:rPr lang="en-US" altLang="en-US" sz="1000" b="0" dirty="0">
                <a:ea typeface="ＭＳ Ｐゴシック" panose="020B0600070205080204" pitchFamily="34" charset="-128"/>
              </a:rPr>
              <a:t>3</a:t>
            </a:r>
            <a:endParaRPr lang="en-IN" dirty="0"/>
          </a:p>
        </p:txBody>
      </p:sp>
      <p:sp>
        <p:nvSpPr>
          <p:cNvPr id="11" name="Content Placeholder 10"/>
          <p:cNvSpPr>
            <a:spLocks noGrp="1"/>
          </p:cNvSpPr>
          <p:nvPr>
            <p:ph idx="1"/>
          </p:nvPr>
        </p:nvSpPr>
        <p:spPr>
          <a:xfrm>
            <a:off x="457200" y="1481138"/>
            <a:ext cx="8229600" cy="2374326"/>
          </a:xfrm>
        </p:spPr>
        <p:txBody>
          <a:bodyPr/>
          <a:lstStyle/>
          <a:p>
            <a:pPr marL="0" indent="0" eaLnBrk="1" hangingPunct="1">
              <a:spcBef>
                <a:spcPts val="500"/>
              </a:spcBef>
              <a:spcAft>
                <a:spcPts val="1000"/>
              </a:spcAft>
              <a:buNone/>
              <a:defRPr/>
            </a:pPr>
            <a:r>
              <a:rPr lang="en-US" sz="2300" b="1" dirty="0">
                <a:ea typeface="ＭＳ Ｐゴシック" pitchFamily="34" charset="-128"/>
              </a:rPr>
              <a:t>Sales returns and allowances are accounted for separately for internal control and analysis purposes but are subtracted from the gross sales amount to arrive at net sales.</a:t>
            </a:r>
          </a:p>
          <a:p>
            <a:pPr marL="0" indent="0" eaLnBrk="1" hangingPunct="1">
              <a:buNone/>
              <a:defRPr/>
            </a:pPr>
            <a:r>
              <a:rPr lang="en-US" sz="2300" b="1" dirty="0">
                <a:ea typeface="ＭＳ Ｐゴシック" pitchFamily="34" charset="-128"/>
              </a:rPr>
              <a:t>If a firm allows cash discounts for prompt payment, total sales discounts are also subtracted from gross sales for reporting purposes.</a:t>
            </a:r>
          </a:p>
        </p:txBody>
      </p:sp>
      <p:pic>
        <p:nvPicPr>
          <p:cNvPr id="6" name="Picture 5" descr="General setup solving for net sales where it's Sales, less sales returns and allowances, less sales discounts, equals net sales.">
            <a:extLst>
              <a:ext uri="{FF2B5EF4-FFF2-40B4-BE49-F238E27FC236}">
                <a16:creationId xmlns:a16="http://schemas.microsoft.com/office/drawing/2014/main" id="{FDE903DC-3BDC-4354-A6E0-4424C5A50A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4114207"/>
            <a:ext cx="6361112" cy="1743145"/>
          </a:xfrm>
          <a:prstGeom prst="rect">
            <a:avLst/>
          </a:prstGeom>
        </p:spPr>
      </p:pic>
      <p:sp>
        <p:nvSpPr>
          <p:cNvPr id="2" name="Content Placeholder 1"/>
          <p:cNvSpPr>
            <a:spLocks noGrp="1"/>
          </p:cNvSpPr>
          <p:nvPr>
            <p:ph sz="quarter" idx="13"/>
          </p:nvPr>
        </p:nvSpPr>
        <p:spPr/>
        <p:txBody>
          <a:bodyPr/>
          <a:lstStyle/>
          <a:p>
            <a:r>
              <a:rPr lang="en-US" altLang="en-US" b="1" dirty="0"/>
              <a:t>Learning Objective 9-1: Explain what revenue is and what the two criteria are that permit revenue recognition.</a:t>
            </a:r>
          </a:p>
        </p:txBody>
      </p:sp>
    </p:spTree>
    <p:extLst>
      <p:ext uri="{BB962C8B-B14F-4D97-AF65-F5344CB8AC3E}">
        <p14:creationId xmlns:p14="http://schemas.microsoft.com/office/powerpoint/2010/main" val="2399780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Shipping Terms </a:t>
            </a:r>
            <a:r>
              <a:rPr lang="en-US" sz="1000" b="0" dirty="0"/>
              <a:t>1</a:t>
            </a:r>
            <a:endParaRPr lang="en-IN" sz="1000" b="0" dirty="0"/>
          </a:p>
        </p:txBody>
      </p:sp>
      <p:sp>
        <p:nvSpPr>
          <p:cNvPr id="3" name="Content Placeholder 2"/>
          <p:cNvSpPr>
            <a:spLocks noGrp="1"/>
          </p:cNvSpPr>
          <p:nvPr>
            <p:ph idx="1"/>
          </p:nvPr>
        </p:nvSpPr>
        <p:spPr>
          <a:xfrm>
            <a:off x="457200" y="1481137"/>
            <a:ext cx="8534400" cy="4157663"/>
          </a:xfrm>
        </p:spPr>
        <p:txBody>
          <a:bodyPr/>
          <a:lstStyle/>
          <a:p>
            <a:pPr marL="0" indent="0">
              <a:buNone/>
            </a:pPr>
            <a:r>
              <a:rPr lang="en-IN" sz="2800" b="1" dirty="0"/>
              <a:t>Shipping terms </a:t>
            </a:r>
            <a:r>
              <a:rPr lang="en-IN" sz="2800" dirty="0"/>
              <a:t>define the owner of products while they are in transit.</a:t>
            </a:r>
          </a:p>
          <a:p>
            <a:pPr marL="0" indent="0">
              <a:buNone/>
            </a:pPr>
            <a:r>
              <a:rPr lang="en-IN" sz="2800" dirty="0"/>
              <a:t>When an item is shipped </a:t>
            </a:r>
            <a:r>
              <a:rPr lang="en-IN" sz="2800" b="1" dirty="0"/>
              <a:t>F</a:t>
            </a:r>
            <a:r>
              <a:rPr lang="en-IN" sz="100" b="1" dirty="0"/>
              <a:t> </a:t>
            </a:r>
            <a:r>
              <a:rPr lang="en-IN" sz="2800" b="1" dirty="0"/>
              <a:t>O</a:t>
            </a:r>
            <a:r>
              <a:rPr lang="en-IN" sz="100" b="1" dirty="0"/>
              <a:t> </a:t>
            </a:r>
            <a:r>
              <a:rPr lang="en-IN" sz="2800" b="1" dirty="0"/>
              <a:t>B destination</a:t>
            </a:r>
            <a:r>
              <a:rPr lang="en-IN" sz="2800" dirty="0"/>
              <a:t>, the seller owns the product until it is accepted by the buyer at the buyer’s designated location. Title to merchandise shipped F</a:t>
            </a:r>
            <a:r>
              <a:rPr lang="en-IN" sz="100" dirty="0"/>
              <a:t> </a:t>
            </a:r>
            <a:r>
              <a:rPr lang="en-IN" sz="2800" dirty="0"/>
              <a:t>O</a:t>
            </a:r>
            <a:r>
              <a:rPr lang="en-IN" sz="100" dirty="0"/>
              <a:t> </a:t>
            </a:r>
            <a:r>
              <a:rPr lang="en-IN" sz="2800" dirty="0"/>
              <a:t>B destination passes from seller to buyer when the merchandise is received by the buyer.</a:t>
            </a:r>
          </a:p>
          <a:p>
            <a:pPr marL="0" indent="0">
              <a:buNone/>
            </a:pPr>
            <a:r>
              <a:rPr lang="en-IN" sz="2800" b="1" dirty="0"/>
              <a:t>F</a:t>
            </a:r>
            <a:r>
              <a:rPr lang="en-IN" sz="100" b="1" dirty="0"/>
              <a:t> </a:t>
            </a:r>
            <a:r>
              <a:rPr lang="en-IN" sz="2800" b="1" dirty="0"/>
              <a:t>O</a:t>
            </a:r>
            <a:r>
              <a:rPr lang="en-IN" sz="100" b="1" dirty="0"/>
              <a:t> </a:t>
            </a:r>
            <a:r>
              <a:rPr lang="en-IN" sz="2800" b="1" dirty="0"/>
              <a:t>B shipping point </a:t>
            </a:r>
            <a:r>
              <a:rPr lang="en-IN" sz="2800" dirty="0"/>
              <a:t>means that the buyer accepts ownership of the product at the seller’s shipping location.</a:t>
            </a:r>
            <a:endParaRPr lang="en-US" sz="2800" dirty="0"/>
          </a:p>
        </p:txBody>
      </p:sp>
      <p:sp>
        <p:nvSpPr>
          <p:cNvPr id="5" name="Content Placeholder 4"/>
          <p:cNvSpPr>
            <a:spLocks noGrp="1"/>
          </p:cNvSpPr>
          <p:nvPr>
            <p:ph sz="quarter" idx="13"/>
          </p:nvPr>
        </p:nvSpPr>
        <p:spPr/>
        <p:txBody>
          <a:bodyPr/>
          <a:lstStyle/>
          <a:p>
            <a:r>
              <a:rPr lang="en-US" altLang="en-US" b="1" dirty="0"/>
              <a:t>Learning Objective 9-1: Explain what revenue is and what the two criteria are that permit revenue recognition.</a:t>
            </a:r>
          </a:p>
        </p:txBody>
      </p:sp>
    </p:spTree>
    <p:extLst>
      <p:ext uri="{BB962C8B-B14F-4D97-AF65-F5344CB8AC3E}">
        <p14:creationId xmlns:p14="http://schemas.microsoft.com/office/powerpoint/2010/main" val="3081892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18469BC-8061-450E-A3E9-B62929EFD076}">
  <ds:schemaRefs>
    <ds:schemaRef ds:uri="http://purl.org/dc/elements/1.1/"/>
    <ds:schemaRef ds:uri="8f5cc36b-c016-4758-adce-9e0f69c0453c"/>
    <ds:schemaRef ds:uri="http://purl.org/dc/dcmitype/"/>
    <ds:schemaRef ds:uri="http://purl.org/dc/terms/"/>
    <ds:schemaRef ds:uri="http://www.w3.org/XML/1998/namespace"/>
    <ds:schemaRef ds:uri="dd132adf-85ac-4a18-8a8f-eabd02632a11"/>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D2B173D3-82C2-472E-A788-621A50B8FC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7381</Words>
  <Application>Microsoft Office PowerPoint</Application>
  <PresentationFormat>On-screen Show (4:3)</PresentationFormat>
  <Paragraphs>326</Paragraphs>
  <Slides>44</Slides>
  <Notes>43</Notes>
  <HiddenSlides>4</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2</vt:i4>
      </vt:variant>
      <vt:variant>
        <vt:lpstr>Slide Titles</vt:lpstr>
      </vt:variant>
      <vt:variant>
        <vt:i4>44</vt:i4>
      </vt:variant>
    </vt:vector>
  </HeadingPairs>
  <TitlesOfParts>
    <vt:vector size="58" baseType="lpstr">
      <vt:lpstr>MS PGothic</vt:lpstr>
      <vt:lpstr>MS PGothic</vt:lpstr>
      <vt:lpstr>Arial</vt:lpstr>
      <vt:lpstr>Arial Narrow</vt:lpstr>
      <vt:lpstr>Book Antiqua</vt:lpstr>
      <vt:lpstr>Calibri</vt:lpstr>
      <vt:lpstr>Palatino Linotype</vt:lpstr>
      <vt:lpstr>Tahoma</vt:lpstr>
      <vt:lpstr>Times New Roman</vt:lpstr>
      <vt:lpstr>Wingdings</vt:lpstr>
      <vt:lpstr>Theme1</vt:lpstr>
      <vt:lpstr>1_Theme1</vt:lpstr>
      <vt:lpstr>Equation</vt:lpstr>
      <vt:lpstr>MathType 5.0 Equation</vt:lpstr>
      <vt:lpstr> </vt:lpstr>
      <vt:lpstr>Accounting: What the Numbers Mean</vt:lpstr>
      <vt:lpstr>Learning Objectives</vt:lpstr>
      <vt:lpstr>Income Statement: Revenues</vt:lpstr>
      <vt:lpstr>Revenue</vt:lpstr>
      <vt:lpstr>Sales Revenue 1</vt:lpstr>
      <vt:lpstr>Sales Revenue 2</vt:lpstr>
      <vt:lpstr>Sales Revenue 3</vt:lpstr>
      <vt:lpstr>Shipping Terms 1</vt:lpstr>
      <vt:lpstr>Shipping Terms 2</vt:lpstr>
      <vt:lpstr>Expenses 1</vt:lpstr>
      <vt:lpstr>Expenses 2</vt:lpstr>
      <vt:lpstr>Gains and Losses</vt:lpstr>
      <vt:lpstr>Cost of Goods Sold 1</vt:lpstr>
      <vt:lpstr>Cost of Goods Sold 2</vt:lpstr>
      <vt:lpstr>Cost of Goods Sold 3</vt:lpstr>
      <vt:lpstr>Cost of Goods Sold 4</vt:lpstr>
      <vt:lpstr>Gross Profit, or Gross Margin</vt:lpstr>
      <vt:lpstr>Using the Gross Profit Ratio to Estimate Ending Inventory and Cost of Goods Sold</vt:lpstr>
      <vt:lpstr>Using Desired Gross Profit Ratio to Set Selling Price</vt:lpstr>
      <vt:lpstr>Operating Expenses</vt:lpstr>
      <vt:lpstr>Income from Operations (or Operating Income)</vt:lpstr>
      <vt:lpstr>Other Income and Expenses</vt:lpstr>
      <vt:lpstr>Income before Income Taxes and Income Tax Expense</vt:lpstr>
      <vt:lpstr>Net Income and Earnings per Share</vt:lpstr>
      <vt:lpstr>Earnings Per Share 1</vt:lpstr>
      <vt:lpstr>Earnings Per Share 2</vt:lpstr>
      <vt:lpstr>Earnings Per Share 3</vt:lpstr>
      <vt:lpstr>Income Statement Presentation Alternatives 1</vt:lpstr>
      <vt:lpstr>Income Statement Presentation Alternatives 2</vt:lpstr>
      <vt:lpstr>Unusual or Infrequently Occurring Items Reported on an Income Statement</vt:lpstr>
      <vt:lpstr>Income Statement Presentation of Unusual or Infrequently Occurring Items</vt:lpstr>
      <vt:lpstr>Statement of Cash Flows</vt:lpstr>
      <vt:lpstr>Cash Flows from Operating Activities</vt:lpstr>
      <vt:lpstr>Items Not Affecting Cash</vt:lpstr>
      <vt:lpstr>Income Statement Items That Affect Net Income</vt:lpstr>
      <vt:lpstr>Cash Flows from Investing Activities</vt:lpstr>
      <vt:lpstr>Cash Flows from Financing Activities</vt:lpstr>
      <vt:lpstr>Interpreting the Statement of Cash Flows</vt:lpstr>
      <vt:lpstr>End of Chapter 9</vt:lpstr>
      <vt:lpstr>Accessibility Content: Text Alternatives for Images</vt:lpstr>
      <vt:lpstr>Sales Revenue 1 - Text Alternative</vt:lpstr>
      <vt:lpstr>Cost of Goods Sold 2 - Text Alternative</vt:lpstr>
      <vt:lpstr>Items Not Affecting Cash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2019-02-15T09:52:21Z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