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52"/>
  </p:notesMasterIdLst>
  <p:handoutMasterIdLst>
    <p:handoutMasterId r:id="rId53"/>
  </p:handoutMasterIdLst>
  <p:sldIdLst>
    <p:sldId id="353" r:id="rId6"/>
    <p:sldId id="376" r:id="rId7"/>
    <p:sldId id="362" r:id="rId8"/>
    <p:sldId id="363" r:id="rId9"/>
    <p:sldId id="358" r:id="rId10"/>
    <p:sldId id="380" r:id="rId11"/>
    <p:sldId id="381" r:id="rId12"/>
    <p:sldId id="382" r:id="rId13"/>
    <p:sldId id="383" r:id="rId14"/>
    <p:sldId id="384" r:id="rId15"/>
    <p:sldId id="385" r:id="rId16"/>
    <p:sldId id="386" r:id="rId17"/>
    <p:sldId id="387" r:id="rId18"/>
    <p:sldId id="388" r:id="rId19"/>
    <p:sldId id="340" r:id="rId20"/>
    <p:sldId id="389" r:id="rId21"/>
    <p:sldId id="390" r:id="rId22"/>
    <p:sldId id="391" r:id="rId23"/>
    <p:sldId id="392" r:id="rId24"/>
    <p:sldId id="393" r:id="rId25"/>
    <p:sldId id="394" r:id="rId26"/>
    <p:sldId id="395" r:id="rId27"/>
    <p:sldId id="396" r:id="rId28"/>
    <p:sldId id="397" r:id="rId29"/>
    <p:sldId id="398" r:id="rId30"/>
    <p:sldId id="399" r:id="rId31"/>
    <p:sldId id="400" r:id="rId32"/>
    <p:sldId id="401" r:id="rId33"/>
    <p:sldId id="402" r:id="rId34"/>
    <p:sldId id="403" r:id="rId35"/>
    <p:sldId id="405" r:id="rId36"/>
    <p:sldId id="406" r:id="rId37"/>
    <p:sldId id="300" r:id="rId38"/>
    <p:sldId id="377" r:id="rId39"/>
    <p:sldId id="411" r:id="rId40"/>
    <p:sldId id="412" r:id="rId41"/>
    <p:sldId id="413" r:id="rId42"/>
    <p:sldId id="378" r:id="rId43"/>
    <p:sldId id="414" r:id="rId44"/>
    <p:sldId id="379" r:id="rId45"/>
    <p:sldId id="407" r:id="rId46"/>
    <p:sldId id="415" r:id="rId47"/>
    <p:sldId id="408" r:id="rId48"/>
    <p:sldId id="409" r:id="rId49"/>
    <p:sldId id="410" r:id="rId50"/>
    <p:sldId id="416" r:id="rId51"/>
  </p:sldIdLst>
  <p:sldSz cx="9144000" cy="6858000" type="screen4x3"/>
  <p:notesSz cx="7010400" cy="9296400"/>
  <p:custDataLst>
    <p:tags r:id="rId54"/>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58"/>
            <p14:sldId id="380"/>
            <p14:sldId id="381"/>
            <p14:sldId id="382"/>
            <p14:sldId id="383"/>
            <p14:sldId id="384"/>
            <p14:sldId id="385"/>
            <p14:sldId id="386"/>
            <p14:sldId id="387"/>
            <p14:sldId id="388"/>
            <p14:sldId id="340"/>
            <p14:sldId id="389"/>
            <p14:sldId id="390"/>
            <p14:sldId id="391"/>
            <p14:sldId id="392"/>
            <p14:sldId id="393"/>
            <p14:sldId id="394"/>
            <p14:sldId id="395"/>
            <p14:sldId id="396"/>
            <p14:sldId id="397"/>
            <p14:sldId id="398"/>
            <p14:sldId id="399"/>
            <p14:sldId id="400"/>
            <p14:sldId id="401"/>
            <p14:sldId id="402"/>
            <p14:sldId id="403"/>
            <p14:sldId id="405"/>
            <p14:sldId id="406"/>
            <p14:sldId id="300"/>
          </p14:sldIdLst>
        </p14:section>
        <p14:section name="Appendix: Image Descriptions for Unsighted Students" id="{4DC16525-F101-4040-8B09-A7FBE7C9C607}">
          <p14:sldIdLst>
            <p14:sldId id="377"/>
            <p14:sldId id="411"/>
            <p14:sldId id="412"/>
            <p14:sldId id="413"/>
            <p14:sldId id="378"/>
            <p14:sldId id="414"/>
            <p14:sldId id="379"/>
            <p14:sldId id="407"/>
            <p14:sldId id="415"/>
            <p14:sldId id="408"/>
            <p14:sldId id="409"/>
            <p14:sldId id="410"/>
            <p14:sldId id="41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F4"/>
    <a:srgbClr val="D0D8E8"/>
    <a:srgbClr val="003300"/>
    <a:srgbClr val="4F81BD"/>
    <a:srgbClr val="006600"/>
    <a:srgbClr val="FFEFBD"/>
    <a:srgbClr val="FFFF8F"/>
    <a:srgbClr val="FFEEB7"/>
    <a:srgbClr val="000000"/>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23" autoAdjust="0"/>
    <p:restoredTop sz="85580" autoAdjust="0"/>
  </p:normalViewPr>
  <p:slideViewPr>
    <p:cSldViewPr>
      <p:cViewPr varScale="1">
        <p:scale>
          <a:sx n="95" d="100"/>
          <a:sy n="95" d="100"/>
        </p:scale>
        <p:origin x="100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handoutMaster" Target="handoutMasters/handoutMaster1.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r>
              <a:rPr lang="en-US" altLang="en-US" dirty="0"/>
              <a:t>Preferred stock issues a cumulative dividend, which means that if any dividend payments are not made to preferred stockholders, then the dividends in arrears must be paid subsequently before paying the common stockholders. Preferred stock issues have participating dividends, which means that after the common stockholders have received a specified dividend, any further dividends are shared by the preferred and common stockholders in a specified ratio.</a:t>
            </a:r>
          </a:p>
          <a:p>
            <a:pPr indent="-228600"/>
            <a:r>
              <a:rPr lang="en-US" altLang="en-US" dirty="0"/>
              <a:t>If dividends are not paid on noncumulative stock, the company is not required to make up the missed dividends. Matrix, Inc. has 50,000, $100 par value, 6 percent, cumulative preferred stock outstanding. The annual dividend on the stock equals $300,000 (50,000 times $100 par times 6 percent).</a:t>
            </a:r>
          </a:p>
        </p:txBody>
      </p:sp>
    </p:spTree>
    <p:extLst>
      <p:ext uri="{BB962C8B-B14F-4D97-AF65-F5344CB8AC3E}">
        <p14:creationId xmlns:p14="http://schemas.microsoft.com/office/powerpoint/2010/main" val="1569894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A preferred stock issue’s claim on the assets in the event of liquidation (liquidating value) or redemption (redemption value) is an amount specified when the preferred stock is issued. If the preferred stock has a par value, the liquidating value or redemption value usually is equal to the par value or the par value plus a slight premium. If the preferred stock has no par value, the liquidating value or redemption value is a stated amount.</a:t>
            </a:r>
          </a:p>
        </p:txBody>
      </p:sp>
    </p:spTree>
    <p:extLst>
      <p:ext uri="{BB962C8B-B14F-4D97-AF65-F5344CB8AC3E}">
        <p14:creationId xmlns:p14="http://schemas.microsoft.com/office/powerpoint/2010/main" val="2030522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When comparing preferred stock and bonds payable, it is noted that both provide fixed claims to income; preferred stock offers a dividend and bonds payable require an interest payment to the bondholders. In addition, preferred stock's redemption value and a bond's maturity value are fixed claims to income upon disposal. Preferred stock and bonds are both usually callable and may be convertible to common stock. However, preferred stock dividends may be skipped from time to time, but bond interest must be paid or the firm could face bankruptcy. Preferred stock has no maturity date, but a bond's principal must be paid at maturity. Also, dividends are not an expense and are not tax deductible; whereas, interest is a tax-deductible expense.</a:t>
            </a:r>
          </a:p>
          <a:p>
            <a:pPr marL="228600" indent="-228600">
              <a:defRPr/>
            </a:pPr>
            <a:endParaRPr lang="en-US" dirty="0"/>
          </a:p>
        </p:txBody>
      </p:sp>
    </p:spTree>
    <p:extLst>
      <p:ext uri="{BB962C8B-B14F-4D97-AF65-F5344CB8AC3E}">
        <p14:creationId xmlns:p14="http://schemas.microsoft.com/office/powerpoint/2010/main" val="319949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Additional paid-in capital represents the excess of the amount received from the sale of preferred or common stock over the par (or stated) value.</a:t>
            </a:r>
          </a:p>
        </p:txBody>
      </p:sp>
    </p:spTree>
    <p:extLst>
      <p:ext uri="{BB962C8B-B14F-4D97-AF65-F5344CB8AC3E}">
        <p14:creationId xmlns:p14="http://schemas.microsoft.com/office/powerpoint/2010/main" val="2032075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Retained earnings represent the cumulative earnings of a corporation less the cumulative dividends paid since the business started operations. Retained earnings are not cash.</a:t>
            </a:r>
          </a:p>
        </p:txBody>
      </p:sp>
    </p:spTree>
    <p:extLst>
      <p:ext uri="{BB962C8B-B14F-4D97-AF65-F5344CB8AC3E}">
        <p14:creationId xmlns:p14="http://schemas.microsoft.com/office/powerpoint/2010/main" val="1122847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LO 8-3: Describe the accounting for a cash dividend and explain the dates involved in dividend transactions.</a:t>
            </a:r>
          </a:p>
          <a:p>
            <a:pPr indent="-228600">
              <a:defRPr/>
            </a:pPr>
            <a:endParaRPr lang="en-US" dirty="0"/>
          </a:p>
          <a:p>
            <a:pPr indent="-228600">
              <a:defRPr/>
            </a:pPr>
            <a:r>
              <a:rPr lang="en-US" dirty="0"/>
              <a:t>A company is not legally required to pay dividends, but once declared, a legal liability is created. Cash dividends must be declared by the board of directors before they can be legally paid. The company must have sufficient cash and retained earnings to pay the dividend.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Note that dividends are not an expense and do not appear on the income statement. Dividends are a distribution of the earnings of the corporation to its stockholders and are treated as a direct reduction of retained earnings. If a balance sheet is dated between the date the dividend is declared and the date it is paid, the Dividends Payable account will be included in the current liability section of the balance sheet.</a:t>
            </a:r>
          </a:p>
        </p:txBody>
      </p:sp>
    </p:spTree>
    <p:extLst>
      <p:ext uri="{BB962C8B-B14F-4D97-AF65-F5344CB8AC3E}">
        <p14:creationId xmlns:p14="http://schemas.microsoft.com/office/powerpoint/2010/main" val="2488221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LO 8-4: Describe what stock dividends and stock splits are and discuss why each is used.</a:t>
            </a:r>
          </a:p>
          <a:p>
            <a:pPr indent="-228600">
              <a:defRPr/>
            </a:pPr>
            <a:endParaRPr lang="en-US" dirty="0"/>
          </a:p>
          <a:p>
            <a:pPr indent="-228600">
              <a:defRPr/>
            </a:pPr>
            <a:r>
              <a:rPr lang="en-US" dirty="0"/>
              <a:t>A stock dividend is the issuance of additional shares of common stock to the existing stockholders in proportion to the number of shares each currently owns. There is no change in the par value of the stock or in the total stockholders' equity. Stockholders retain the same percentage of ownership in the company (preemptive right). Distribution of stock dividends helps companies preserve cash, decreases the market value per share, and reduces retained earnings.</a:t>
            </a:r>
          </a:p>
        </p:txBody>
      </p:sp>
    </p:spTree>
    <p:extLst>
      <p:ext uri="{BB962C8B-B14F-4D97-AF65-F5344CB8AC3E}">
        <p14:creationId xmlns:p14="http://schemas.microsoft.com/office/powerpoint/2010/main" val="20408396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A small stock dividend consisting of less than 25 percent of the outstanding shares is recorded at current market value. A large stock dividend, a stock dividend comprised of more than 25 percent of the outstanding shares, is recorded at par or stated value of the stock.</a:t>
            </a:r>
          </a:p>
        </p:txBody>
      </p:sp>
    </p:spTree>
    <p:extLst>
      <p:ext uri="{BB962C8B-B14F-4D97-AF65-F5344CB8AC3E}">
        <p14:creationId xmlns:p14="http://schemas.microsoft.com/office/powerpoint/2010/main" val="2422384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indent="0">
              <a:buFont typeface="Arial" panose="020B0604020202020204" pitchFamily="34" charset="0"/>
              <a:buNone/>
              <a:defRPr/>
            </a:pPr>
            <a:r>
              <a:rPr lang="en-US" dirty="0"/>
              <a:t>Assume that during the year ended August 31, 2020, Racers Inc. issued a 2 percent stock dividend on its $2 par value common stock when the market price was $15 per share. Assume further that the stock dividend occurred at some point after the additional 40,000 shares of common stock had been issued. Thus, a total of 4,800 dividend shares were issued (2% × 240,000 shares previously issued).</a:t>
            </a:r>
          </a:p>
        </p:txBody>
      </p:sp>
    </p:spTree>
    <p:extLst>
      <p:ext uri="{BB962C8B-B14F-4D97-AF65-F5344CB8AC3E}">
        <p14:creationId xmlns:p14="http://schemas.microsoft.com/office/powerpoint/2010/main" val="96093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ct val="50000"/>
              </a:spcBef>
            </a:pPr>
            <a:r>
              <a:rPr lang="en-US" altLang="en-US" dirty="0">
                <a:latin typeface="Calibri" panose="020F0502020204030204" pitchFamily="34" charset="0"/>
              </a:rPr>
              <a:t>CHAPTER 8: </a:t>
            </a:r>
            <a:r>
              <a:rPr lang="en-US" altLang="en-US" b="1" i="1" dirty="0">
                <a:latin typeface="Calibri" panose="020F0502020204030204" pitchFamily="34" charset="0"/>
              </a:rPr>
              <a:t>Accounting for and Presentation of Stockholders’ Equity </a:t>
            </a:r>
            <a:endParaRPr lang="en-US" altLang="en-US" i="1" dirty="0">
              <a:latin typeface="Calibri" panose="020F0502020204030204" pitchFamily="34" charset="0"/>
            </a:endParaRPr>
          </a:p>
          <a:p>
            <a:pPr eaLnBrk="1" hangingPunct="1"/>
            <a:endParaRPr lang="en-US" altLang="en-US" dirty="0"/>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indent="0">
              <a:buFont typeface="Arial" panose="020B0604020202020204" pitchFamily="34" charset="0"/>
              <a:buNone/>
              <a:defRPr/>
            </a:pPr>
            <a:r>
              <a:rPr lang="en-US" dirty="0"/>
              <a:t>Note that the stock dividend affects only the stockholders’ equity of the firm. Capitalizing retained earnings is the term sometimes used to refer to the effect of a stock dividend </a:t>
            </a:r>
            <a:r>
              <a:rPr kumimoji="1" lang="en-US" sz="1200" kern="1200" dirty="0">
                <a:solidFill>
                  <a:schemeClr val="tx1"/>
                </a:solidFill>
                <a:latin typeface="Times New Roman" pitchFamily="18" charset="0"/>
                <a:ea typeface="+mn-ea"/>
                <a:cs typeface="+mn-cs"/>
              </a:rPr>
              <a:t>transaction because the dividend permanently transfers some retained earnings to paid-in capital. The income statement is not affected because the transaction is between the corporation and its stockholders (who own the corporation); no gain or loss can result from a capital transaction. If the stock dividend percentage is more than 20 to 25 percent, only the par value or stated value of the additional common shares issued is transferred from retained earnings to common stock.</a:t>
            </a:r>
          </a:p>
        </p:txBody>
      </p:sp>
    </p:spTree>
    <p:extLst>
      <p:ext uri="{BB962C8B-B14F-4D97-AF65-F5344CB8AC3E}">
        <p14:creationId xmlns:p14="http://schemas.microsoft.com/office/powerpoint/2010/main" val="836538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A stock split involves issuing additional shares to existing stockholders, and, if the stock has a par value, the par value is typically reduced proportionately.</a:t>
            </a:r>
          </a:p>
        </p:txBody>
      </p:sp>
    </p:spTree>
    <p:extLst>
      <p:ext uri="{BB962C8B-B14F-4D97-AF65-F5344CB8AC3E}">
        <p14:creationId xmlns:p14="http://schemas.microsoft.com/office/powerpoint/2010/main" val="28673683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For example, Matrix, Inc. has 300,000 shares of $1 par value common stock outstanding before a two-for-one stock split. Before the split, the total par value is $300,000 (300,000 shares times $1). After the split, the number of common shares increase to 600,000 (300,000 times 2) and the par value decreases to $0.50 per share ($1 divided by 2). The total par value is still $300,000 (600,000 shares times $0.50).</a:t>
            </a:r>
          </a:p>
        </p:txBody>
      </p:sp>
    </p:spTree>
    <p:extLst>
      <p:ext uri="{BB962C8B-B14F-4D97-AF65-F5344CB8AC3E}">
        <p14:creationId xmlns:p14="http://schemas.microsoft.com/office/powerpoint/2010/main" val="5256124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reverse stock split (sometimes called a share consolidation) is unusual but may occur when the market price of a firm’s common stock has settled at a lower level than management thinks appropriate. No accounting entries are required for this event. The use of reverse splits is extremely uncommon in practice, although this method of price adjustment has been used in the technology, insurance, and banking sectors from time to time.</a:t>
            </a:r>
          </a:p>
        </p:txBody>
      </p:sp>
    </p:spTree>
    <p:extLst>
      <p:ext uri="{BB962C8B-B14F-4D97-AF65-F5344CB8AC3E}">
        <p14:creationId xmlns:p14="http://schemas.microsoft.com/office/powerpoint/2010/main" val="11012122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lvl="1">
              <a:defRPr/>
            </a:pPr>
            <a:r>
              <a:rPr lang="en-US" dirty="0"/>
              <a:t>LO 8-5: Recognize what the components of </a:t>
            </a:r>
            <a:r>
              <a:rPr lang="en-US" b="1" dirty="0"/>
              <a:t>accumulated other comprehensive income (loss)</a:t>
            </a:r>
            <a:r>
              <a:rPr lang="en-US" dirty="0"/>
              <a:t> are and explain why these items appear in stockholders’ equity.</a:t>
            </a:r>
          </a:p>
          <a:p>
            <a:pPr>
              <a:defRPr/>
            </a:pPr>
            <a:endParaRPr lang="en-US" dirty="0"/>
          </a:p>
          <a:p>
            <a:pPr>
              <a:defRPr/>
            </a:pPr>
            <a:r>
              <a:rPr lang="en-US" dirty="0"/>
              <a:t>FASB defined the term comprehensive income (loss) as including all non-shareholder changes in equity. A new category of stockholders’ equity, referred to as accumulated other comprehensive income (loss), was established to include the following items, each reported net of related income taxes:</a:t>
            </a:r>
          </a:p>
          <a:p>
            <a:pPr>
              <a:defRPr/>
            </a:pPr>
            <a:r>
              <a:rPr lang="en-US" dirty="0"/>
              <a:t>1. Cumulative foreign currency translation adjustments</a:t>
            </a:r>
          </a:p>
          <a:p>
            <a:pPr>
              <a:defRPr/>
            </a:pPr>
            <a:r>
              <a:rPr lang="en-US" dirty="0"/>
              <a:t>2. Unrealized gains or losses on available-for-sale investments</a:t>
            </a:r>
          </a:p>
          <a:p>
            <a:pPr>
              <a:defRPr/>
            </a:pPr>
            <a:r>
              <a:rPr lang="en-US" dirty="0"/>
              <a:t>3. Changes during the period in certain pension or other postretirement benefit items</a:t>
            </a:r>
          </a:p>
          <a:p>
            <a:pPr>
              <a:defRPr/>
            </a:pPr>
            <a:r>
              <a:rPr lang="en-US" dirty="0"/>
              <a:t>4. Gains or losses on certain derivative instruments</a:t>
            </a:r>
          </a:p>
          <a:p>
            <a:pPr>
              <a:defRPr/>
            </a:pPr>
            <a:endParaRPr lang="en-US" dirty="0"/>
          </a:p>
          <a:p>
            <a:pPr>
              <a:defRPr/>
            </a:pPr>
            <a:r>
              <a:rPr lang="en-US" dirty="0"/>
              <a:t>Note, however, that there is no longer an available-for-sale classification for equity securities if the fair value of these securities can be readily determined; thus, changes in the fair value of such investments will flow through the income statement for fiscal years beginning after December 15, 2017, rather than being included as a component of accumulated other comprehensive income.</a:t>
            </a:r>
          </a:p>
        </p:txBody>
      </p:sp>
    </p:spTree>
    <p:extLst>
      <p:ext uri="{BB962C8B-B14F-4D97-AF65-F5344CB8AC3E}">
        <p14:creationId xmlns:p14="http://schemas.microsoft.com/office/powerpoint/2010/main" val="3264860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lvl="1" indent="-228600">
              <a:defRPr/>
            </a:pPr>
            <a:r>
              <a:rPr lang="en-US" dirty="0"/>
              <a:t>LO 8-6: Explain what treasury stock is, discuss why it is acquired, and show how treasury stock transactions affect stockholders’ equity.</a:t>
            </a:r>
          </a:p>
          <a:p>
            <a:pPr indent="-228600">
              <a:defRPr/>
            </a:pPr>
            <a:endParaRPr lang="en-US" dirty="0"/>
          </a:p>
          <a:p>
            <a:pPr marL="0" indent="0">
              <a:buFont typeface="Arial" panose="020B0604020202020204" pitchFamily="34" charset="0"/>
              <a:buNone/>
              <a:defRPr/>
            </a:pPr>
            <a:r>
              <a:rPr lang="en-US" dirty="0"/>
              <a:t>Many corporations will, from time to time, purchase shares of their own stock. Any class of stock that is outstanding can be acquired as treasury stock. Sometimes treasury stock is acquired as a defensive move to thwart a takeover by another company, and frequently, treasury shares are purchased with excess cash because the market price is low and the company wants to shrink the supply of its own stock in the market. Whatever the motivation, the purchase of treasury stock is in effect a partial liquidation of the firm because the firm’s assets are used to reduce the number of shares of stock outstanding. For this reason, treasury stock is not reflected in the balance sheet as an asset; it is instead reported as a contra stockholders’ equity account.</a:t>
            </a:r>
          </a:p>
        </p:txBody>
      </p:sp>
    </p:spTree>
    <p:extLst>
      <p:ext uri="{BB962C8B-B14F-4D97-AF65-F5344CB8AC3E}">
        <p14:creationId xmlns:p14="http://schemas.microsoft.com/office/powerpoint/2010/main" val="8266526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indent="0">
              <a:buFont typeface="Arial" panose="020B0604020202020204" pitchFamily="34" charset="0"/>
              <a:buNone/>
              <a:defRPr/>
            </a:pPr>
            <a:r>
              <a:rPr lang="en-US" dirty="0"/>
              <a:t>Cash dividends are not paid on treasury stock. However, stock dividends are issued on treasury stock, and stock splits also affect treasury stock.</a:t>
            </a:r>
          </a:p>
        </p:txBody>
      </p:sp>
    </p:spTree>
    <p:extLst>
      <p:ext uri="{BB962C8B-B14F-4D97-AF65-F5344CB8AC3E}">
        <p14:creationId xmlns:p14="http://schemas.microsoft.com/office/powerpoint/2010/main" val="1671919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lvl="1" indent="-228600">
              <a:defRPr/>
            </a:pPr>
            <a:r>
              <a:rPr lang="en-US" dirty="0"/>
              <a:t>LO 8-7: Show how stockholders’ equity transactions for the year are reported in the financial statements.</a:t>
            </a:r>
          </a:p>
          <a:p>
            <a:pPr indent="-228600">
              <a:defRPr/>
            </a:pPr>
            <a:endParaRPr lang="en-US" dirty="0"/>
          </a:p>
          <a:p>
            <a:pPr>
              <a:defRPr/>
            </a:pPr>
            <a:r>
              <a:rPr lang="en-US" dirty="0"/>
              <a:t>It is appropriate that the reasons for changes to any stockholders’ equity account during a fiscal period be presented in the balance sheet, in a separate statement of changes in stockholders’ equity or in the notes to the financial statements. One possible format for a statement of changes in stockholders’ equity is presented for Racers, Inc. Alternative formats may be used. </a:t>
            </a:r>
          </a:p>
        </p:txBody>
      </p:sp>
    </p:spTree>
    <p:extLst>
      <p:ext uri="{BB962C8B-B14F-4D97-AF65-F5344CB8AC3E}">
        <p14:creationId xmlns:p14="http://schemas.microsoft.com/office/powerpoint/2010/main" val="13894999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Even if there are no changes to the paid-in capital accounts and there is no treasury stock or foreign subsidiary, an analysis of retained earnings is presented. This can be done in a separate statement or by appending the beginning balance, dividend, and ending balance information to the bottom of the income statement, which then becomes a combined statement of income and retained earnings.</a:t>
            </a:r>
          </a:p>
        </p:txBody>
      </p:sp>
    </p:spTree>
    <p:extLst>
      <p:ext uri="{BB962C8B-B14F-4D97-AF65-F5344CB8AC3E}">
        <p14:creationId xmlns:p14="http://schemas.microsoft.com/office/powerpoint/2010/main" val="3286417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lvl="1"/>
            <a:r>
              <a:rPr kumimoji="0" lang="en-US" altLang="en-US" dirty="0"/>
              <a:t>LO 8-8: </a:t>
            </a:r>
            <a:r>
              <a:rPr lang="en-US" altLang="en-US" dirty="0"/>
              <a:t>Discuss how the presence of a noncontrolling interest affects the presentation of consolidated financial statements.</a:t>
            </a:r>
          </a:p>
          <a:p>
            <a:endParaRPr kumimoji="0" lang="en-US" altLang="en-US" dirty="0"/>
          </a:p>
          <a:p>
            <a:r>
              <a:rPr kumimoji="0" lang="en-US" altLang="en-US" dirty="0"/>
              <a:t>Noncontrolling interest is also known as minority interest. It is the portion of equity in a subsidiary not attributable to the parent company. The balance sheet model can be expanded as follows: ASSETS = LIABILITIES + (STOCKHOLDERS’ EQUITY + NONSTOCKHOLDERS’ EQUITY)</a:t>
            </a:r>
          </a:p>
        </p:txBody>
      </p:sp>
    </p:spTree>
    <p:extLst>
      <p:ext uri="{BB962C8B-B14F-4D97-AF65-F5344CB8AC3E}">
        <p14:creationId xmlns:p14="http://schemas.microsoft.com/office/powerpoint/2010/main" val="32280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latin typeface="Times New Roman" panose="02020603050405020304" pitchFamily="18" charset="0"/>
                <a:cs typeface="Times New Roman" panose="02020603050405020304" pitchFamily="18" charset="0"/>
              </a:rPr>
              <a:t>After studying this chapter, you should understand and be able to:</a:t>
            </a:r>
          </a:p>
          <a:p>
            <a:pPr marL="749300" lvl="1" indent="-657225"/>
            <a:r>
              <a:rPr lang="en-US" altLang="en-US" dirty="0">
                <a:latin typeface="Times New Roman" panose="02020603050405020304" pitchFamily="18" charset="0"/>
                <a:cs typeface="Times New Roman" panose="02020603050405020304" pitchFamily="18" charset="0"/>
              </a:rPr>
              <a:t>LO 8-1: Describe the characteristics of common stock and show how common stock is presented in the balance sheet.</a:t>
            </a:r>
          </a:p>
          <a:p>
            <a:pPr marL="749300" lvl="1" indent="-657225"/>
            <a:r>
              <a:rPr lang="en-US" altLang="en-US" dirty="0">
                <a:latin typeface="Times New Roman" panose="02020603050405020304" pitchFamily="18" charset="0"/>
                <a:cs typeface="Times New Roman" panose="02020603050405020304" pitchFamily="18" charset="0"/>
              </a:rPr>
              <a:t>LO 8-2: Explain what preferred stock is, discuss what its advantages and disadvantages to the corporation are, and show how it is presented in the balance sheet.</a:t>
            </a:r>
          </a:p>
          <a:p>
            <a:pPr marL="749300" lvl="1" indent="-657225"/>
            <a:r>
              <a:rPr lang="en-US" altLang="en-US" dirty="0">
                <a:latin typeface="Times New Roman" panose="02020603050405020304" pitchFamily="18" charset="0"/>
                <a:cs typeface="Times New Roman" panose="02020603050405020304" pitchFamily="18" charset="0"/>
              </a:rPr>
              <a:t>LO 8-3: Describe the accounting for a cash dividend and explain the dates involved in dividend transactions.</a:t>
            </a:r>
          </a:p>
          <a:p>
            <a:pPr marL="749300" lvl="1" indent="-657225"/>
            <a:r>
              <a:rPr lang="en-US" altLang="en-US" dirty="0">
                <a:latin typeface="Times New Roman" panose="02020603050405020304" pitchFamily="18" charset="0"/>
                <a:cs typeface="Times New Roman" panose="02020603050405020304" pitchFamily="18" charset="0"/>
              </a:rPr>
              <a:t>LO 8-4: Describe what stock dividends and stock splits are and discuss why each is used. </a:t>
            </a:r>
          </a:p>
          <a:p>
            <a:pPr marL="749300" lvl="1" indent="-657225"/>
            <a:r>
              <a:rPr lang="en-US" altLang="en-US" dirty="0">
                <a:latin typeface="Times New Roman" panose="02020603050405020304" pitchFamily="18" charset="0"/>
                <a:cs typeface="Times New Roman" panose="02020603050405020304" pitchFamily="18" charset="0"/>
              </a:rPr>
              <a:t>LO 8-5: Recognize what the components of accumulated other comprehensive income (loss) are and explain why these items appear in stockholders’ equity.</a:t>
            </a:r>
          </a:p>
          <a:p>
            <a:pPr marL="749300" lvl="1" indent="-657225"/>
            <a:r>
              <a:rPr lang="en-US" altLang="en-US" dirty="0">
                <a:latin typeface="Times New Roman" panose="02020603050405020304" pitchFamily="18" charset="0"/>
                <a:cs typeface="Times New Roman" panose="02020603050405020304" pitchFamily="18" charset="0"/>
              </a:rPr>
              <a:t>LO 8-6: Explain what treasury stock is, discuss why it is acquired, and show how treasury stock transactions affect stockholders’ equity.</a:t>
            </a:r>
          </a:p>
          <a:p>
            <a:pPr marL="749300" lvl="1" indent="-657225"/>
            <a:r>
              <a:rPr lang="en-US" altLang="en-US" dirty="0">
                <a:latin typeface="Times New Roman" panose="02020603050405020304" pitchFamily="18" charset="0"/>
                <a:cs typeface="Times New Roman" panose="02020603050405020304" pitchFamily="18" charset="0"/>
              </a:rPr>
              <a:t>LO 8-7: Show how stockholders’ equity transactions for the year are reported in the financial statements.</a:t>
            </a:r>
          </a:p>
          <a:p>
            <a:pPr marL="749300" lvl="1" indent="-657225"/>
            <a:r>
              <a:rPr lang="en-US" altLang="en-US" dirty="0">
                <a:latin typeface="Times New Roman" panose="02020603050405020304" pitchFamily="18" charset="0"/>
                <a:cs typeface="Times New Roman" panose="02020603050405020304" pitchFamily="18" charset="0"/>
              </a:rPr>
              <a:t>LO 8-8: Explain what noncontrolling interest is, why it arises, and what it means in the balance sheet.</a:t>
            </a:r>
          </a:p>
          <a:p>
            <a:pPr marL="749300" lvl="1" indent="-657225"/>
            <a:r>
              <a:rPr lang="en-US" altLang="en-US" dirty="0">
                <a:latin typeface="Times New Roman" panose="02020603050405020304" pitchFamily="18" charset="0"/>
                <a:cs typeface="Times New Roman" panose="02020603050405020304" pitchFamily="18" charset="0"/>
              </a:rPr>
              <a:t>LO 8-9: Discuss how the presence of a noncontrolling interest affects the presentation of consolidated financial statements.</a:t>
            </a:r>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0" lang="en-US" altLang="en-US" dirty="0">
                <a:solidFill>
                  <a:srgbClr val="000000"/>
                </a:solidFill>
              </a:rPr>
              <a:t>As you can see on this screen, noncontrolling interest is shown as the very end of the equity section of the balance sheet. Also, note the display of accumulated other comprehensive income of $50,000 and the treasury stock of negative $12,000.</a:t>
            </a:r>
          </a:p>
        </p:txBody>
      </p:sp>
    </p:spTree>
    <p:extLst>
      <p:ext uri="{BB962C8B-B14F-4D97-AF65-F5344CB8AC3E}">
        <p14:creationId xmlns:p14="http://schemas.microsoft.com/office/powerpoint/2010/main" val="10081843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Sole proprietorships (single owner) and partnerships (two or more owners) do not issue stock. Capital accounts record investments by owners, and drawing accounts record distributions to owners (similar to dividends). Net income and drawing accounts are transferred to capital accounts at the end of the period. The statement of changes in owners’ equity for the year reports the beginning capital balance, additional capital investments, net income or loss for the year, and capital withdrawals (drawings) to arrive at the ending capital balance.</a:t>
            </a:r>
          </a:p>
        </p:txBody>
      </p:sp>
    </p:spTree>
    <p:extLst>
      <p:ext uri="{BB962C8B-B14F-4D97-AF65-F5344CB8AC3E}">
        <p14:creationId xmlns:p14="http://schemas.microsoft.com/office/powerpoint/2010/main" val="19329465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Owners' equity in not-for-profit and governmental organizations are referred to as fund balances. Because individual resource providers do not have specific claims against an organization's assets, </a:t>
            </a:r>
            <a:r>
              <a:rPr kumimoji="1" lang="en-US" sz="1200" b="0" i="0" u="none" strike="noStrike" kern="1200" baseline="0" dirty="0">
                <a:solidFill>
                  <a:schemeClr val="tx1"/>
                </a:solidFill>
                <a:latin typeface="Times New Roman" pitchFamily="18" charset="0"/>
                <a:ea typeface="+mn-ea"/>
                <a:cs typeface="+mn-cs"/>
              </a:rPr>
              <a:t>capital accounts are inappropriate and net income is not reported for most funds. </a:t>
            </a:r>
          </a:p>
          <a:p>
            <a:pPr indent="-228600">
              <a:defRPr/>
            </a:pPr>
            <a:r>
              <a:rPr lang="en-US" dirty="0"/>
              <a:t>There is usually an operating (or current) fund, and there are frequently several restricted funds for enhancing accountability for certain assets. The statement of owners’ equity is called the statement of changes in fund balances, which summarizes the activities of each fund. Changes during the year include the excess (or deficiency) of operating revenues over (under) operating expenditures; increases from contributions, grants, or other support; decreases from </a:t>
            </a:r>
            <a:r>
              <a:rPr lang="en-US" dirty="0" err="1"/>
              <a:t>nonoperating</a:t>
            </a:r>
            <a:r>
              <a:rPr lang="en-US" dirty="0"/>
              <a:t> transactions; and transfers to and from other funds.</a:t>
            </a:r>
          </a:p>
        </p:txBody>
      </p:sp>
    </p:spTree>
    <p:extLst>
      <p:ext uri="{BB962C8B-B14F-4D97-AF65-F5344CB8AC3E}">
        <p14:creationId xmlns:p14="http://schemas.microsoft.com/office/powerpoint/2010/main" val="7408028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8</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1096304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7410939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4177372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274141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6626536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893027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a:defRPr/>
            </a:pPr>
            <a:r>
              <a:rPr lang="en-US" dirty="0"/>
              <a:t>Stockholders’ equity is comprised of paid-in capital and retained earnings less treasury stock. Paid-in capital includes preferred and common stock, at par or stated value, and additional paid-in capital.</a:t>
            </a:r>
          </a:p>
        </p:txBody>
      </p:sp>
    </p:spTree>
    <p:extLst>
      <p:ext uri="{BB962C8B-B14F-4D97-AF65-F5344CB8AC3E}">
        <p14:creationId xmlns:p14="http://schemas.microsoft.com/office/powerpoint/2010/main" val="878942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713712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0511499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6977554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8450968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9207770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506799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LO 8-1: Describe the characteristics of common stock and show how common stock is presented in the balance sheet.</a:t>
            </a:r>
          </a:p>
          <a:p>
            <a:pPr indent="-228600">
              <a:defRPr/>
            </a:pPr>
            <a:endParaRPr lang="en-US" dirty="0"/>
          </a:p>
          <a:p>
            <a:pPr indent="-228600">
              <a:defRPr/>
            </a:pPr>
            <a:r>
              <a:rPr lang="en-US" dirty="0"/>
              <a:t>The stockholders' equity section of this balance sheet reports the dollar value of paid-in capital for common stock at $1 par value, $100,000 for 100,000 shares issued and 95,000 shares outstanding. Additional paid-in capital is listed at $2,800,000, resulting in $2,900,000 total paid-in capital. Retained earnings of $1,400,000 is also reported. The cost of 5,000 shares of treasury stock, $150,000, is deducted from the total paid-in capital and retained earnings for total stockholders' equity of $4,150,000.</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On August 31, 2020, the company sold 40,000 additional shares of its $2 par value common stock for $13 per share. Cash is debited for $520,000 (40,000 times $13), common stock is credited for $80,000 (40,000 shares times $2 par value), and additional paid-in capital is credited for $440,000 (40,000 shares times $11). Assets and stockholders' equity increase by $520,000 when the horizontal model is used for calculation.</a:t>
            </a:r>
          </a:p>
        </p:txBody>
      </p:sp>
    </p:spTree>
    <p:extLst>
      <p:ext uri="{BB962C8B-B14F-4D97-AF65-F5344CB8AC3E}">
        <p14:creationId xmlns:p14="http://schemas.microsoft.com/office/powerpoint/2010/main" val="3454469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b="1" dirty="0"/>
              <a:t>Common stock </a:t>
            </a:r>
            <a:r>
              <a:rPr lang="en-US" dirty="0"/>
              <a:t>represents the basic ownership of the corporation. Common stock may have a </a:t>
            </a:r>
            <a:r>
              <a:rPr lang="en-US" b="1" dirty="0"/>
              <a:t>par value </a:t>
            </a:r>
            <a:r>
              <a:rPr lang="en-US" dirty="0"/>
              <a:t>or may have no par value.</a:t>
            </a:r>
          </a:p>
          <a:p>
            <a:r>
              <a:rPr lang="en-US" b="1" dirty="0"/>
              <a:t>Additional paid-in capital </a:t>
            </a:r>
            <a:r>
              <a:rPr lang="en-US" dirty="0"/>
              <a:t>represents the difference between the par (or stated) value of common stock issued and the total amount paid in to the corporation when the stock was issued. If the no-par-value common stock has no stated value, the total amount paid in to the corporation when the stock was issued is reported as the dollar amount of the common stock. The principal right and obligation of the common stockholders is to elect the board of directors of the corporation. Voting for directors can be on either a cumulative basis or a slate basis.</a:t>
            </a:r>
          </a:p>
        </p:txBody>
      </p:sp>
    </p:spTree>
    <p:extLst>
      <p:ext uri="{BB962C8B-B14F-4D97-AF65-F5344CB8AC3E}">
        <p14:creationId xmlns:p14="http://schemas.microsoft.com/office/powerpoint/2010/main" val="2980475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dirty="0"/>
              <a:t>Authorized shares of common stock (the total number of shares of stock a company has been authorized to issue) include issued, outstanding, unissued, and treasury shares. Issued shares are shares that have been acquired by stockholders; outstanding shares are the shares owned by stockholders; treasury shares are issued shares that have been reacquired by the company; and unissued shares have never been issued.</a:t>
            </a:r>
          </a:p>
        </p:txBody>
      </p:sp>
    </p:spTree>
    <p:extLst>
      <p:ext uri="{BB962C8B-B14F-4D97-AF65-F5344CB8AC3E}">
        <p14:creationId xmlns:p14="http://schemas.microsoft.com/office/powerpoint/2010/main" val="4277489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lvl="1" indent="-228600">
              <a:defRPr/>
            </a:pPr>
            <a:r>
              <a:rPr lang="en-US" dirty="0"/>
              <a:t>LO 8-2: Explain what preferred stock is, discuss what its advantages and disadvantages to the corporation are, and show how it is presented in the balance sheet.</a:t>
            </a:r>
          </a:p>
          <a:p>
            <a:pPr indent="-228600">
              <a:defRPr/>
            </a:pPr>
            <a:endParaRPr lang="en-US" dirty="0"/>
          </a:p>
          <a:p>
            <a:pPr indent="-228600">
              <a:defRPr/>
            </a:pPr>
            <a:r>
              <a:rPr lang="en-US" dirty="0"/>
              <a:t>Preferred stock normally has no voting rights but </a:t>
            </a:r>
            <a:r>
              <a:rPr lang="en-US" sz="1200" dirty="0">
                <a:solidFill>
                  <a:schemeClr val="bg1"/>
                </a:solidFill>
                <a:latin typeface="Arial" charset="0"/>
              </a:rPr>
              <a:t>receive priority over common stock on dividend payment</a:t>
            </a:r>
            <a:r>
              <a:rPr lang="en-US" dirty="0"/>
              <a:t>. Preferred stock has a par or stated value with the dividend expressed as a percent of par. Callable stock is redeemable, and convertible stock can be exchanged for common shares.</a:t>
            </a:r>
          </a:p>
        </p:txBody>
      </p:sp>
    </p:spTree>
    <p:extLst>
      <p:ext uri="{BB962C8B-B14F-4D97-AF65-F5344CB8AC3E}">
        <p14:creationId xmlns:p14="http://schemas.microsoft.com/office/powerpoint/2010/main" val="484633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slideLayout" Target="../slideLayouts/slideLayout79.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slideLayout" Target="../slideLayouts/slideLayout78.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41" Type="http://schemas.openxmlformats.org/officeDocument/2006/relationships/theme" Target="../theme/theme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40" Type="http://schemas.openxmlformats.org/officeDocument/2006/relationships/slideLayout" Target="../slideLayouts/slideLayout80.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8 -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a:extLst/>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1" r:id="rId16"/>
    <p:sldLayoutId id="2147485123" r:id="rId17"/>
    <p:sldLayoutId id="2147485124" r:id="rId18"/>
    <p:sldLayoutId id="2147485125" r:id="rId19"/>
    <p:sldLayoutId id="2147485128" r:id="rId20"/>
    <p:sldLayoutId id="2147485129" r:id="rId21"/>
    <p:sldLayoutId id="2147485130" r:id="rId22"/>
    <p:sldLayoutId id="2147485131" r:id="rId23"/>
    <p:sldLayoutId id="2147485132" r:id="rId24"/>
    <p:sldLayoutId id="2147485133" r:id="rId25"/>
    <p:sldLayoutId id="2147485134" r:id="rId26"/>
    <p:sldLayoutId id="2147485137" r:id="rId27"/>
    <p:sldLayoutId id="2147485138" r:id="rId28"/>
    <p:sldLayoutId id="2147485140" r:id="rId29"/>
    <p:sldLayoutId id="2147485143" r:id="rId30"/>
    <p:sldLayoutId id="2147485144" r:id="rId31"/>
    <p:sldLayoutId id="2147485145" r:id="rId32"/>
    <p:sldLayoutId id="2147485146" r:id="rId33"/>
    <p:sldLayoutId id="2147485148" r:id="rId34"/>
    <p:sldLayoutId id="2147485150" r:id="rId35"/>
    <p:sldLayoutId id="2147485151" r:id="rId36"/>
    <p:sldLayoutId id="2147485152" r:id="rId37"/>
    <p:sldLayoutId id="2147485105" r:id="rId38"/>
    <p:sldLayoutId id="2147485154" r:id="rId39"/>
    <p:sldLayoutId id="2147485155" r:id="rId40"/>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8 -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slide" Target="slide40.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slide" Target="slide41.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slide" Target="slide4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slide" Target="slide43.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slide" Target="slide44.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slide" Target="slide45.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slide" Target="slide4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35.xml"/></Relationships>
</file>

<file path=ppt/slides/_rels/slide4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3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slide" Target="slide3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slide" Target="slide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Preferred Stock </a:t>
            </a:r>
            <a:r>
              <a:rPr lang="en-US" altLang="en-US" sz="1000" b="0" dirty="0"/>
              <a:t>2</a:t>
            </a:r>
          </a:p>
        </p:txBody>
      </p:sp>
      <p:sp>
        <p:nvSpPr>
          <p:cNvPr id="3" name="Content Placeholder 2"/>
          <p:cNvSpPr>
            <a:spLocks noGrp="1"/>
          </p:cNvSpPr>
          <p:nvPr>
            <p:ph idx="1"/>
          </p:nvPr>
        </p:nvSpPr>
        <p:spPr>
          <a:xfrm>
            <a:off x="457200" y="1481137"/>
            <a:ext cx="8229600" cy="4386263"/>
          </a:xfrm>
        </p:spPr>
        <p:txBody>
          <a:bodyPr/>
          <a:lstStyle/>
          <a:p>
            <a:pPr marL="0" indent="0" eaLnBrk="1" hangingPunct="1">
              <a:spcBef>
                <a:spcPct val="50000"/>
              </a:spcBef>
              <a:buClr>
                <a:schemeClr val="hlink"/>
              </a:buClr>
              <a:buSzPct val="65000"/>
              <a:buNone/>
              <a:defRPr/>
            </a:pPr>
            <a:r>
              <a:rPr lang="en-US" sz="2000" b="1" dirty="0"/>
              <a:t>Preferred stock issues a cumulative dividend, which means that if any dividend payments are not made to preferred stockholders, then the dividends in arrears must be paid subsequently before paying the common stockholders.</a:t>
            </a:r>
          </a:p>
          <a:p>
            <a:pPr marL="0" indent="0" eaLnBrk="1" hangingPunct="1">
              <a:spcBef>
                <a:spcPct val="50000"/>
              </a:spcBef>
              <a:buClr>
                <a:schemeClr val="hlink"/>
              </a:buClr>
              <a:buSzPct val="65000"/>
              <a:buNone/>
              <a:defRPr/>
            </a:pPr>
            <a:r>
              <a:rPr lang="en-US" sz="2000" b="1" dirty="0"/>
              <a:t>Preferred stock issues have participating dividends, which means that after the common stockholders have received a specified dividend, any further dividends are shared by the preferred and common stockholders in a specified ratio.</a:t>
            </a:r>
          </a:p>
          <a:p>
            <a:pPr marL="0" indent="0" eaLnBrk="1" hangingPunct="1">
              <a:spcBef>
                <a:spcPct val="50000"/>
              </a:spcBef>
              <a:buClr>
                <a:schemeClr val="hlink"/>
              </a:buClr>
              <a:buSzPct val="65000"/>
              <a:buNone/>
              <a:defRPr/>
            </a:pPr>
            <a:r>
              <a:rPr lang="en-US" altLang="en-US" sz="2000" b="1" dirty="0"/>
              <a:t>Example: Matrix, Inc. has 50,000, $100 par value, 6 percent, cumulative preferred stock outstanding. Calculate the annual dividend on the stock.</a:t>
            </a:r>
          </a:p>
          <a:p>
            <a:pPr marL="0" indent="0" eaLnBrk="1" hangingPunct="1">
              <a:spcBef>
                <a:spcPct val="50000"/>
              </a:spcBef>
              <a:buClr>
                <a:schemeClr val="hlink"/>
              </a:buClr>
              <a:buSzPct val="65000"/>
              <a:buNone/>
              <a:defRPr/>
            </a:pPr>
            <a:r>
              <a:rPr lang="en-US" altLang="en-US" sz="2000" b="1" dirty="0"/>
              <a:t>50,000 × $100 = 5,000,000 total par × 6%</a:t>
            </a:r>
          </a:p>
          <a:p>
            <a:pPr marL="1547813" indent="0" eaLnBrk="1" hangingPunct="1">
              <a:spcBef>
                <a:spcPct val="50000"/>
              </a:spcBef>
              <a:buClr>
                <a:schemeClr val="hlink"/>
              </a:buClr>
              <a:buSzPct val="65000"/>
              <a:buNone/>
              <a:defRPr/>
            </a:pPr>
            <a:r>
              <a:rPr lang="en-US" altLang="en-US" sz="2000" b="1" dirty="0"/>
              <a:t>= $300,000 dividend</a:t>
            </a:r>
          </a:p>
        </p:txBody>
      </p:sp>
      <p:sp>
        <p:nvSpPr>
          <p:cNvPr id="13" name="Content Placeholder 7"/>
          <p:cNvSpPr>
            <a:spLocks noGrp="1"/>
          </p:cNvSpPr>
          <p:nvPr>
            <p:ph idx="16"/>
          </p:nvPr>
        </p:nvSpPr>
        <p:spPr>
          <a:xfrm>
            <a:off x="457200" y="6172200"/>
            <a:ext cx="7239000" cy="381000"/>
          </a:xfrm>
        </p:spPr>
        <p:txBody>
          <a:bodyPr/>
          <a:lstStyle/>
          <a:p>
            <a:pPr marL="0" indent="0">
              <a:buNone/>
              <a:defRPr/>
            </a:pPr>
            <a:r>
              <a:rPr lang="en-US" altLang="en-US" sz="1100" b="1" dirty="0"/>
              <a:t>Learning Objective 8-2: Explain what preferred stock is, discuss what its advantages and disadvantages to the corporation are, and show how it is presented in the balance sheet.</a:t>
            </a:r>
          </a:p>
        </p:txBody>
      </p:sp>
    </p:spTree>
    <p:extLst>
      <p:ext uri="{BB962C8B-B14F-4D97-AF65-F5344CB8AC3E}">
        <p14:creationId xmlns:p14="http://schemas.microsoft.com/office/powerpoint/2010/main" val="380883814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Preferred Stock </a:t>
            </a:r>
            <a:r>
              <a:rPr lang="en-US" altLang="en-US" sz="1000" b="0" dirty="0"/>
              <a:t>3</a:t>
            </a:r>
          </a:p>
        </p:txBody>
      </p:sp>
      <p:sp>
        <p:nvSpPr>
          <p:cNvPr id="3" name="Content Placeholder 2"/>
          <p:cNvSpPr>
            <a:spLocks noGrp="1"/>
          </p:cNvSpPr>
          <p:nvPr>
            <p:ph idx="1"/>
          </p:nvPr>
        </p:nvSpPr>
        <p:spPr>
          <a:xfrm>
            <a:off x="457200" y="1481137"/>
            <a:ext cx="8229600" cy="2252663"/>
          </a:xfrm>
        </p:spPr>
        <p:txBody>
          <a:bodyPr/>
          <a:lstStyle/>
          <a:p>
            <a:pPr marL="0" indent="0">
              <a:buNone/>
            </a:pPr>
            <a:r>
              <a:rPr lang="en-US" dirty="0"/>
              <a:t>A preferred stock issue’s claim on the assets in the event of liquidation or redemption is an amount specified when the preferred stock is issued.</a:t>
            </a:r>
          </a:p>
        </p:txBody>
      </p:sp>
    </p:spTree>
    <p:extLst>
      <p:ext uri="{BB962C8B-B14F-4D97-AF65-F5344CB8AC3E}">
        <p14:creationId xmlns:p14="http://schemas.microsoft.com/office/powerpoint/2010/main" val="405112049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489172"/>
            <a:ext cx="8229600" cy="653606"/>
          </a:xfrm>
        </p:spPr>
        <p:txBody>
          <a:bodyPr/>
          <a:lstStyle/>
          <a:p>
            <a:r>
              <a:rPr lang="en-US" altLang="en-US" dirty="0"/>
              <a:t>Preferred Stock Versus Bonds</a:t>
            </a:r>
          </a:p>
        </p:txBody>
      </p:sp>
      <p:graphicFrame>
        <p:nvGraphicFramePr>
          <p:cNvPr id="2" name="Table 1"/>
          <p:cNvGraphicFramePr>
            <a:graphicFrameLocks noGrp="1"/>
          </p:cNvGraphicFramePr>
          <p:nvPr>
            <p:extLst>
              <p:ext uri="{D42A27DB-BD31-4B8C-83A1-F6EECF244321}">
                <p14:modId xmlns:p14="http://schemas.microsoft.com/office/powerpoint/2010/main" val="1539408053"/>
              </p:ext>
            </p:extLst>
          </p:nvPr>
        </p:nvGraphicFramePr>
        <p:xfrm>
          <a:off x="838200" y="1314363"/>
          <a:ext cx="8000999" cy="475488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1773336311"/>
                    </a:ext>
                  </a:extLst>
                </a:gridCol>
                <a:gridCol w="1143000">
                  <a:extLst>
                    <a:ext uri="{9D8B030D-6E8A-4147-A177-3AD203B41FA5}">
                      <a16:colId xmlns:a16="http://schemas.microsoft.com/office/drawing/2014/main" val="874785671"/>
                    </a:ext>
                  </a:extLst>
                </a:gridCol>
                <a:gridCol w="3352799">
                  <a:extLst>
                    <a:ext uri="{9D8B030D-6E8A-4147-A177-3AD203B41FA5}">
                      <a16:colId xmlns:a16="http://schemas.microsoft.com/office/drawing/2014/main" val="4239584513"/>
                    </a:ext>
                  </a:extLst>
                </a:gridCol>
              </a:tblGrid>
              <a:tr h="304928">
                <a:tc>
                  <a:txBody>
                    <a:bodyPr/>
                    <a:lstStyle/>
                    <a:p>
                      <a:pPr algn="ctr"/>
                      <a:r>
                        <a:rPr lang="en-IN" sz="1600" dirty="0"/>
                        <a:t>Preferred Stock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IN"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IN" sz="1600" dirty="0"/>
                        <a:t>Bonds Payable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90895357"/>
                  </a:ext>
                </a:extLst>
              </a:tr>
              <a:tr h="304928">
                <a:tc>
                  <a:txBody>
                    <a:bodyPr/>
                    <a:lstStyle/>
                    <a:p>
                      <a:pPr marL="0" indent="0">
                        <a:spcBef>
                          <a:spcPts val="300"/>
                        </a:spcBef>
                        <a:buFont typeface="Arial" panose="020B0604020202020204" pitchFamily="34" charset="0"/>
                        <a:buNone/>
                      </a:pPr>
                      <a:r>
                        <a:rPr lang="en-IN" sz="1600" dirty="0">
                          <a:solidFill>
                            <a:srgbClr val="D0D8E8"/>
                          </a:solidFill>
                        </a:rPr>
                        <a:t>Preferred Stock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dirty="0"/>
                        <a:t>Similarities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spcBef>
                          <a:spcPts val="300"/>
                        </a:spcBef>
                        <a:buFont typeface="Arial" panose="020B0604020202020204" pitchFamily="34" charset="0"/>
                        <a:buNone/>
                      </a:pPr>
                      <a:r>
                        <a:rPr lang="en-IN" sz="1600" dirty="0">
                          <a:solidFill>
                            <a:srgbClr val="D0D8E8"/>
                          </a:solidFill>
                        </a:rPr>
                        <a:t>Bonds Payable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85440721"/>
                  </a:ext>
                </a:extLst>
              </a:tr>
              <a:tr h="1483060">
                <a:tc>
                  <a:txBody>
                    <a:bodyPr/>
                    <a:lstStyle/>
                    <a:p>
                      <a:pPr marL="291600" indent="-291600">
                        <a:spcBef>
                          <a:spcPts val="300"/>
                        </a:spcBef>
                        <a:buFont typeface="Arial" panose="020B0604020202020204" pitchFamily="34" charset="0"/>
                        <a:buChar char="•"/>
                      </a:pPr>
                      <a:r>
                        <a:rPr lang="en-IN" sz="1600" dirty="0"/>
                        <a:t>Dividend is (usually) a fixed claim to income.</a:t>
                      </a:r>
                    </a:p>
                    <a:p>
                      <a:pPr marL="291600" indent="-291600">
                        <a:spcBef>
                          <a:spcPts val="300"/>
                        </a:spcBef>
                        <a:buFont typeface="Arial" panose="020B0604020202020204" pitchFamily="34" charset="0"/>
                        <a:buChar char="•"/>
                      </a:pPr>
                      <a:r>
                        <a:rPr lang="en-IN" sz="1600" dirty="0"/>
                        <a:t>Liquidating or redemption value is a fixed claim to assets.</a:t>
                      </a:r>
                    </a:p>
                    <a:p>
                      <a:pPr marL="291600" indent="-291600">
                        <a:spcBef>
                          <a:spcPts val="300"/>
                        </a:spcBef>
                        <a:buFont typeface="Arial" panose="020B0604020202020204" pitchFamily="34" charset="0"/>
                        <a:buChar char="•"/>
                      </a:pPr>
                      <a:r>
                        <a:rPr lang="en-IN" sz="1600" dirty="0"/>
                        <a:t>Is usually callable and may be convertible.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600" dirty="0">
                          <a:solidFill>
                            <a:srgbClr val="E9EDF4"/>
                          </a:solidFill>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91600" indent="-291600">
                        <a:spcBef>
                          <a:spcPts val="300"/>
                        </a:spcBef>
                        <a:buFont typeface="Arial" panose="020B0604020202020204" pitchFamily="34" charset="0"/>
                        <a:buChar char="•"/>
                      </a:pPr>
                      <a:r>
                        <a:rPr lang="en-IN" sz="1600" dirty="0"/>
                        <a:t>Interest is a fixed claim to income.</a:t>
                      </a:r>
                    </a:p>
                    <a:p>
                      <a:pPr marL="291600" indent="-291600">
                        <a:spcBef>
                          <a:spcPts val="300"/>
                        </a:spcBef>
                        <a:buFont typeface="Arial" panose="020B0604020202020204" pitchFamily="34" charset="0"/>
                        <a:buChar char="•"/>
                      </a:pPr>
                      <a:r>
                        <a:rPr lang="en-IN" sz="1600" dirty="0"/>
                        <a:t>Maturity value is a fixed claim to assets.</a:t>
                      </a:r>
                    </a:p>
                    <a:p>
                      <a:pPr marL="291600" indent="-291600">
                        <a:spcBef>
                          <a:spcPts val="300"/>
                        </a:spcBef>
                        <a:buFont typeface="Arial" panose="020B0604020202020204" pitchFamily="34" charset="0"/>
                        <a:buChar char="•"/>
                      </a:pPr>
                      <a:r>
                        <a:rPr lang="en-IN" sz="1600" dirty="0"/>
                        <a:t>Is usually callable and may be convertible.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54331588"/>
                  </a:ext>
                </a:extLst>
              </a:tr>
              <a:tr h="304928">
                <a:tc>
                  <a:txBody>
                    <a:bodyPr/>
                    <a:lstStyle/>
                    <a:p>
                      <a:r>
                        <a:rPr lang="en-IN" sz="1600" dirty="0">
                          <a:solidFill>
                            <a:srgbClr val="D0D8E8"/>
                          </a:solidFill>
                        </a:rPr>
                        <a:t>Differences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600" b="1" dirty="0"/>
                        <a:t>Differences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600" dirty="0">
                          <a:solidFill>
                            <a:srgbClr val="D0D8E8"/>
                          </a:solidFill>
                        </a:rPr>
                        <a:t>Differences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62987388"/>
                  </a:ext>
                </a:extLst>
              </a:tr>
              <a:tr h="1926592">
                <a:tc>
                  <a:txBody>
                    <a:bodyPr/>
                    <a:lstStyle/>
                    <a:p>
                      <a:pPr marL="291600" indent="-291600">
                        <a:spcBef>
                          <a:spcPts val="300"/>
                        </a:spcBef>
                        <a:buFont typeface="Arial" panose="020B0604020202020204" pitchFamily="34" charset="0"/>
                        <a:buChar char="•"/>
                      </a:pPr>
                      <a:r>
                        <a:rPr lang="en-IN" sz="1600" dirty="0"/>
                        <a:t>Dividends may be skipped, even though they usually must be caught up before dividends can be paid on the common stock.</a:t>
                      </a:r>
                    </a:p>
                    <a:p>
                      <a:pPr marL="291600" indent="-291600">
                        <a:spcBef>
                          <a:spcPts val="300"/>
                        </a:spcBef>
                        <a:buFont typeface="Arial" panose="020B0604020202020204" pitchFamily="34" charset="0"/>
                        <a:buChar char="•"/>
                      </a:pPr>
                      <a:r>
                        <a:rPr lang="en-IN" sz="1600" dirty="0"/>
                        <a:t>No maturity date.</a:t>
                      </a:r>
                    </a:p>
                    <a:p>
                      <a:pPr marL="291600" indent="-291600">
                        <a:spcBef>
                          <a:spcPts val="300"/>
                        </a:spcBef>
                        <a:buFont typeface="Arial" panose="020B0604020202020204" pitchFamily="34" charset="0"/>
                        <a:buChar char="•"/>
                      </a:pPr>
                      <a:r>
                        <a:rPr lang="en-IN" sz="1600" dirty="0"/>
                        <a:t>Dividends are not an expense and are not deductible for income tax purposes.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IN" sz="1600" dirty="0">
                          <a:solidFill>
                            <a:srgbClr val="E9EDF4"/>
                          </a:solidFill>
                        </a:rPr>
                        <a:t>blank</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91600" indent="-291600">
                        <a:spcBef>
                          <a:spcPts val="300"/>
                        </a:spcBef>
                        <a:buFont typeface="Arial" panose="020B0604020202020204" pitchFamily="34" charset="0"/>
                        <a:buChar char="•"/>
                      </a:pPr>
                      <a:r>
                        <a:rPr lang="en-IN" sz="1600" dirty="0"/>
                        <a:t>Interest must be paid or firm faces legal action, possibly leading to bankruptcy. </a:t>
                      </a:r>
                    </a:p>
                    <a:p>
                      <a:pPr marL="291600" indent="-291600">
                        <a:spcBef>
                          <a:spcPts val="300"/>
                        </a:spcBef>
                        <a:buFont typeface="Arial" panose="020B0604020202020204" pitchFamily="34" charset="0"/>
                        <a:buChar char="•"/>
                      </a:pPr>
                      <a:r>
                        <a:rPr lang="en-IN" sz="1600" dirty="0"/>
                        <a:t>Principal must be paid at maturity.</a:t>
                      </a:r>
                    </a:p>
                    <a:p>
                      <a:pPr marL="291600" indent="-291600">
                        <a:spcBef>
                          <a:spcPts val="300"/>
                        </a:spcBef>
                        <a:buFont typeface="Arial" panose="020B0604020202020204" pitchFamily="34" charset="0"/>
                        <a:buChar char="•"/>
                      </a:pPr>
                      <a:r>
                        <a:rPr lang="en-IN" sz="1600" dirty="0"/>
                        <a:t>Interest is an expense and is deductible for income tax purposes.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80245168"/>
                  </a:ext>
                </a:extLst>
              </a:tr>
            </a:tbl>
          </a:graphicData>
        </a:graphic>
      </p:graphicFrame>
      <p:sp>
        <p:nvSpPr>
          <p:cNvPr id="13" name="Content Placeholder 7"/>
          <p:cNvSpPr>
            <a:spLocks noGrp="1"/>
          </p:cNvSpPr>
          <p:nvPr>
            <p:ph idx="16"/>
          </p:nvPr>
        </p:nvSpPr>
        <p:spPr>
          <a:xfrm>
            <a:off x="457200" y="6172200"/>
            <a:ext cx="7239000" cy="381000"/>
          </a:xfrm>
        </p:spPr>
        <p:txBody>
          <a:bodyPr/>
          <a:lstStyle/>
          <a:p>
            <a:pPr marL="0" indent="0">
              <a:buNone/>
              <a:defRPr/>
            </a:pPr>
            <a:r>
              <a:rPr lang="en-US" altLang="en-US" sz="1100" b="1" dirty="0"/>
              <a:t>Learning Objective 8-2: Explain what preferred stock is, discuss what its advantages and disadvantages to the corporation are, and show how it is presented in the balance sheet.</a:t>
            </a:r>
          </a:p>
        </p:txBody>
      </p:sp>
    </p:spTree>
    <p:extLst>
      <p:ext uri="{BB962C8B-B14F-4D97-AF65-F5344CB8AC3E}">
        <p14:creationId xmlns:p14="http://schemas.microsoft.com/office/powerpoint/2010/main" val="146674163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Additional Paid-in Capital</a:t>
            </a:r>
          </a:p>
        </p:txBody>
      </p:sp>
      <p:sp>
        <p:nvSpPr>
          <p:cNvPr id="3" name="Content Placeholder 2"/>
          <p:cNvSpPr>
            <a:spLocks noGrp="1"/>
          </p:cNvSpPr>
          <p:nvPr>
            <p:ph idx="1"/>
          </p:nvPr>
        </p:nvSpPr>
        <p:spPr>
          <a:xfrm>
            <a:off x="457200" y="1481137"/>
            <a:ext cx="8229600" cy="1795463"/>
          </a:xfrm>
        </p:spPr>
        <p:txBody>
          <a:bodyPr/>
          <a:lstStyle/>
          <a:p>
            <a:pPr marL="0" indent="0" eaLnBrk="1" hangingPunct="1">
              <a:spcBef>
                <a:spcPct val="50000"/>
              </a:spcBef>
              <a:buNone/>
              <a:defRPr/>
            </a:pPr>
            <a:r>
              <a:rPr lang="en-US" dirty="0"/>
              <a:t>Represents the excess of the amount received from the sale of preferred or common stock over par (or stated) value</a:t>
            </a:r>
          </a:p>
        </p:txBody>
      </p:sp>
      <p:sp>
        <p:nvSpPr>
          <p:cNvPr id="13" name="Content Placeholder 7"/>
          <p:cNvSpPr>
            <a:spLocks noGrp="1"/>
          </p:cNvSpPr>
          <p:nvPr>
            <p:ph idx="16"/>
          </p:nvPr>
        </p:nvSpPr>
        <p:spPr>
          <a:xfrm>
            <a:off x="457200" y="6172200"/>
            <a:ext cx="7239000" cy="381000"/>
          </a:xfrm>
        </p:spPr>
        <p:txBody>
          <a:bodyPr/>
          <a:lstStyle/>
          <a:p>
            <a:pPr marL="0" indent="0">
              <a:buNone/>
              <a:defRPr/>
            </a:pPr>
            <a:r>
              <a:rPr lang="en-US" altLang="en-US" sz="1100" b="1" dirty="0"/>
              <a:t>Learning Objective 8-2: Explain what preferred stock is, discuss what its advantages and disadvantages to the corporation are, and show how it is presented in the balance sheet.</a:t>
            </a:r>
          </a:p>
        </p:txBody>
      </p:sp>
    </p:spTree>
    <p:extLst>
      <p:ext uri="{BB962C8B-B14F-4D97-AF65-F5344CB8AC3E}">
        <p14:creationId xmlns:p14="http://schemas.microsoft.com/office/powerpoint/2010/main" val="5412294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Retained Earnings</a:t>
            </a:r>
          </a:p>
        </p:txBody>
      </p:sp>
      <p:sp>
        <p:nvSpPr>
          <p:cNvPr id="3" name="Content Placeholder 2"/>
          <p:cNvSpPr>
            <a:spLocks noGrp="1"/>
          </p:cNvSpPr>
          <p:nvPr>
            <p:ph idx="1"/>
          </p:nvPr>
        </p:nvSpPr>
        <p:spPr>
          <a:xfrm>
            <a:off x="457200" y="1481137"/>
            <a:ext cx="8229600" cy="2557463"/>
          </a:xfrm>
        </p:spPr>
        <p:txBody>
          <a:bodyPr/>
          <a:lstStyle/>
          <a:p>
            <a:pPr marL="0" indent="0" eaLnBrk="1" hangingPunct="1">
              <a:spcBef>
                <a:spcPct val="50000"/>
              </a:spcBef>
              <a:buNone/>
              <a:defRPr/>
            </a:pPr>
            <a:r>
              <a:rPr lang="en-US" dirty="0"/>
              <a:t>Represent the cumulative earnings of a corporation less the cumulative dividends paid since the business started operations</a:t>
            </a:r>
          </a:p>
          <a:p>
            <a:pPr marL="0" indent="0" eaLnBrk="1" hangingPunct="1">
              <a:spcBef>
                <a:spcPct val="50000"/>
              </a:spcBef>
              <a:buNone/>
              <a:defRPr/>
            </a:pPr>
            <a:r>
              <a:rPr lang="en-US" sz="4400" dirty="0">
                <a:solidFill>
                  <a:schemeClr val="tx2">
                    <a:lumMod val="50000"/>
                  </a:schemeClr>
                </a:solidFill>
              </a:rPr>
              <a:t>Retained earnings </a:t>
            </a:r>
            <a:r>
              <a:rPr lang="en-US" sz="4400" dirty="0"/>
              <a:t>are</a:t>
            </a:r>
            <a:r>
              <a:rPr lang="en-US" sz="4400" dirty="0">
                <a:solidFill>
                  <a:schemeClr val="tx2">
                    <a:lumMod val="50000"/>
                  </a:schemeClr>
                </a:solidFill>
              </a:rPr>
              <a:t> </a:t>
            </a:r>
            <a:r>
              <a:rPr lang="en-US" sz="4400" dirty="0">
                <a:solidFill>
                  <a:srgbClr val="990000"/>
                </a:solidFill>
              </a:rPr>
              <a:t>NOT </a:t>
            </a:r>
            <a:r>
              <a:rPr lang="en-US" sz="4400" dirty="0">
                <a:solidFill>
                  <a:schemeClr val="tx2">
                    <a:lumMod val="50000"/>
                  </a:schemeClr>
                </a:solidFill>
              </a:rPr>
              <a:t>cash</a:t>
            </a:r>
            <a:r>
              <a:rPr lang="en-US" sz="4400" dirty="0"/>
              <a:t>.</a:t>
            </a:r>
          </a:p>
        </p:txBody>
      </p:sp>
      <p:sp>
        <p:nvSpPr>
          <p:cNvPr id="13" name="Content Placeholder 7"/>
          <p:cNvSpPr>
            <a:spLocks noGrp="1"/>
          </p:cNvSpPr>
          <p:nvPr>
            <p:ph idx="16"/>
          </p:nvPr>
        </p:nvSpPr>
        <p:spPr>
          <a:xfrm>
            <a:off x="457200" y="6172200"/>
            <a:ext cx="7239000" cy="381000"/>
          </a:xfrm>
        </p:spPr>
        <p:txBody>
          <a:bodyPr/>
          <a:lstStyle/>
          <a:p>
            <a:pPr marL="0" indent="0">
              <a:buNone/>
              <a:defRPr/>
            </a:pPr>
            <a:r>
              <a:rPr lang="en-US" altLang="en-US" sz="1100" b="1" dirty="0"/>
              <a:t>Learning Objective 8-2: Explain what preferred stock is, discuss what its advantages and disadvantages to the corporation are, and show how it is presented in the balance sheet.</a:t>
            </a:r>
          </a:p>
        </p:txBody>
      </p:sp>
    </p:spTree>
    <p:extLst>
      <p:ext uri="{BB962C8B-B14F-4D97-AF65-F5344CB8AC3E}">
        <p14:creationId xmlns:p14="http://schemas.microsoft.com/office/powerpoint/2010/main" val="255896388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Return on Investment (R</a:t>
            </a:r>
            <a:r>
              <a:rPr lang="en-US" altLang="en-US" sz="100" dirty="0"/>
              <a:t> </a:t>
            </a:r>
            <a:r>
              <a:rPr lang="en-US" altLang="en-US" dirty="0"/>
              <a:t>O</a:t>
            </a:r>
            <a:r>
              <a:rPr lang="en-US" altLang="en-US" sz="100" dirty="0"/>
              <a:t> </a:t>
            </a:r>
            <a:r>
              <a:rPr lang="en-US" altLang="en-US" dirty="0"/>
              <a:t>I) </a:t>
            </a:r>
            <a:r>
              <a:rPr lang="en-US" altLang="en-US" sz="1000" b="0" dirty="0"/>
              <a:t>1</a:t>
            </a:r>
          </a:p>
        </p:txBody>
      </p:sp>
      <p:sp>
        <p:nvSpPr>
          <p:cNvPr id="4" name="Content Placeholder 3"/>
          <p:cNvSpPr>
            <a:spLocks noGrp="1"/>
          </p:cNvSpPr>
          <p:nvPr>
            <p:ph idx="1"/>
          </p:nvPr>
        </p:nvSpPr>
        <p:spPr>
          <a:xfrm>
            <a:off x="457200" y="1481137"/>
            <a:ext cx="8229600" cy="2862263"/>
          </a:xfrm>
        </p:spPr>
        <p:txBody>
          <a:bodyPr/>
          <a:lstStyle/>
          <a:p>
            <a:pPr marL="0" indent="0">
              <a:lnSpc>
                <a:spcPct val="90000"/>
              </a:lnSpc>
              <a:spcAft>
                <a:spcPts val="500"/>
              </a:spcAft>
              <a:buNone/>
              <a:defRPr/>
            </a:pPr>
            <a:r>
              <a:rPr lang="en-US" sz="2800" dirty="0">
                <a:solidFill>
                  <a:schemeClr val="tx2">
                    <a:lumMod val="50000"/>
                  </a:schemeClr>
                </a:solidFill>
              </a:rPr>
              <a:t>Dividends must be declared, by the board of directors before they can be legally paid.</a:t>
            </a:r>
          </a:p>
          <a:p>
            <a:pPr marL="0" indent="0">
              <a:lnSpc>
                <a:spcPct val="90000"/>
              </a:lnSpc>
              <a:spcAft>
                <a:spcPts val="500"/>
              </a:spcAft>
              <a:buNone/>
            </a:pPr>
            <a:r>
              <a:rPr lang="en-US" altLang="en-US" sz="2800" dirty="0"/>
              <a:t>The company must have sufficient cash to pay the dividend.</a:t>
            </a:r>
          </a:p>
          <a:p>
            <a:pPr marL="0" indent="0">
              <a:lnSpc>
                <a:spcPct val="90000"/>
              </a:lnSpc>
              <a:spcAft>
                <a:spcPts val="500"/>
              </a:spcAft>
              <a:buNone/>
              <a:defRPr/>
            </a:pPr>
            <a:r>
              <a:rPr lang="en-US" sz="2800" dirty="0"/>
              <a:t>The company is</a:t>
            </a:r>
            <a:r>
              <a:rPr lang="en-US" sz="100" dirty="0">
                <a:solidFill>
                  <a:schemeClr val="bg1"/>
                </a:solidFill>
              </a:rPr>
              <a:t> begin underline </a:t>
            </a:r>
            <a:r>
              <a:rPr lang="en-US" sz="2800" u="sng" dirty="0"/>
              <a:t>not</a:t>
            </a:r>
            <a:r>
              <a:rPr lang="en-US" sz="100" dirty="0">
                <a:solidFill>
                  <a:schemeClr val="bg1"/>
                </a:solidFill>
              </a:rPr>
              <a:t> end underline </a:t>
            </a:r>
            <a:r>
              <a:rPr lang="en-US" sz="2800" dirty="0"/>
              <a:t>legally required to pay dividends, but once declared a legal liability is created.</a:t>
            </a:r>
          </a:p>
        </p:txBody>
      </p:sp>
      <p:sp>
        <p:nvSpPr>
          <p:cNvPr id="16" name="Content Placeholder 7"/>
          <p:cNvSpPr>
            <a:spLocks noGrp="1"/>
          </p:cNvSpPr>
          <p:nvPr>
            <p:ph idx="16"/>
          </p:nvPr>
        </p:nvSpPr>
        <p:spPr>
          <a:xfrm>
            <a:off x="457200" y="6248400"/>
            <a:ext cx="7467600" cy="228600"/>
          </a:xfrm>
        </p:spPr>
        <p:txBody>
          <a:bodyPr/>
          <a:lstStyle/>
          <a:p>
            <a:pPr marL="0" indent="0">
              <a:buNone/>
              <a:defRPr/>
            </a:pPr>
            <a:r>
              <a:rPr lang="en-US" altLang="en-US" sz="1100" b="1" dirty="0"/>
              <a:t>Learning Objective 8-3: Describe the accounting for a cash dividend and explain the dates involved in dividend transactions.</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Cash Dividends</a:t>
            </a:r>
          </a:p>
        </p:txBody>
      </p:sp>
      <p:sp>
        <p:nvSpPr>
          <p:cNvPr id="6" name="Content Placeholder 5"/>
          <p:cNvSpPr>
            <a:spLocks noGrp="1"/>
          </p:cNvSpPr>
          <p:nvPr>
            <p:ph idx="1"/>
          </p:nvPr>
        </p:nvSpPr>
        <p:spPr>
          <a:xfrm>
            <a:off x="457200" y="1481138"/>
            <a:ext cx="8229600" cy="687634"/>
          </a:xfrm>
        </p:spPr>
        <p:txBody>
          <a:bodyPr/>
          <a:lstStyle/>
          <a:p>
            <a:pPr marL="0" indent="0" eaLnBrk="1" hangingPunct="1">
              <a:spcBef>
                <a:spcPct val="50000"/>
              </a:spcBef>
              <a:buNone/>
              <a:defRPr/>
            </a:pPr>
            <a:r>
              <a:rPr lang="en-US" sz="2000" dirty="0"/>
              <a:t>The effects on the financial statements of recording the declaration and subsequent payment of a cash dividend are as follows:</a:t>
            </a:r>
          </a:p>
        </p:txBody>
      </p:sp>
      <p:pic>
        <p:nvPicPr>
          <p:cNvPr id="9" name="Picture 8" descr="Horizontal model of effects of recording declaration and payment of cash dividend.&#10;">
            <a:extLst>
              <a:ext uri="{FF2B5EF4-FFF2-40B4-BE49-F238E27FC236}">
                <a16:creationId xmlns:a16="http://schemas.microsoft.com/office/drawing/2014/main" id="{3F4187A3-3194-4EA6-B0D5-7EE9724E3E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2381693"/>
            <a:ext cx="5247471" cy="1531105"/>
          </a:xfrm>
          <a:prstGeom prst="rect">
            <a:avLst/>
          </a:prstGeom>
        </p:spPr>
      </p:pic>
      <p:sp>
        <p:nvSpPr>
          <p:cNvPr id="7" name="Content Placeholder 2"/>
          <p:cNvSpPr>
            <a:spLocks noGrp="1"/>
          </p:cNvSpPr>
          <p:nvPr>
            <p:ph idx="1"/>
          </p:nvPr>
        </p:nvSpPr>
        <p:spPr>
          <a:xfrm>
            <a:off x="457200" y="4096366"/>
            <a:ext cx="8229600" cy="377229"/>
          </a:xfrm>
        </p:spPr>
        <p:txBody>
          <a:bodyPr/>
          <a:lstStyle/>
          <a:p>
            <a:pPr marL="0" indent="0">
              <a:buNone/>
            </a:pPr>
            <a:r>
              <a:rPr lang="en-US" sz="2000" dirty="0"/>
              <a:t>The journal entries follow:</a:t>
            </a:r>
          </a:p>
        </p:txBody>
      </p:sp>
      <p:pic>
        <p:nvPicPr>
          <p:cNvPr id="10" name="Picture 9" descr="Two journal entries, with first on the declaration date and debiting Retained Earnings and crediting Dividends Payable. Second is on the payment date and debits Dividends Payable and credits Cash.&#10;">
            <a:extLst>
              <a:ext uri="{FF2B5EF4-FFF2-40B4-BE49-F238E27FC236}">
                <a16:creationId xmlns:a16="http://schemas.microsoft.com/office/drawing/2014/main" id="{2E72B578-68A6-405E-821E-2E545B37C7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5463" y="4649018"/>
            <a:ext cx="5132626" cy="1208772"/>
          </a:xfrm>
          <a:prstGeom prst="rect">
            <a:avLst/>
          </a:prstGeom>
        </p:spPr>
      </p:pic>
      <p:sp>
        <p:nvSpPr>
          <p:cNvPr id="12" name="Content Placeholder 2"/>
          <p:cNvSpPr>
            <a:spLocks noGrp="1"/>
          </p:cNvSpPr>
          <p:nvPr>
            <p:ph idx="15"/>
          </p:nvPr>
        </p:nvSpPr>
        <p:spPr>
          <a:xfrm>
            <a:off x="3314700" y="5954253"/>
            <a:ext cx="2514600" cy="217509"/>
          </a:xfrm>
        </p:spPr>
        <p:txBody>
          <a:bodyPr/>
          <a:lstStyle/>
          <a:p>
            <a:pPr marL="0" indent="0" algn="ctr">
              <a:buNone/>
            </a:pPr>
            <a:r>
              <a:rPr lang="en-US" sz="900" dirty="0">
                <a:hlinkClick r:id="rId5"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7467600" cy="228600"/>
          </a:xfrm>
        </p:spPr>
        <p:txBody>
          <a:bodyPr/>
          <a:lstStyle/>
          <a:p>
            <a:pPr marL="0" indent="0">
              <a:buNone/>
              <a:defRPr/>
            </a:pPr>
            <a:r>
              <a:rPr lang="en-US" altLang="en-US" sz="1100" b="1" dirty="0"/>
              <a:t>Learning Objective 8-3: Describe the accounting for a cash dividend and explain the dates involved in dividend transactions.</a:t>
            </a:r>
          </a:p>
        </p:txBody>
      </p:sp>
    </p:spTree>
    <p:extLst>
      <p:ext uri="{BB962C8B-B14F-4D97-AF65-F5344CB8AC3E}">
        <p14:creationId xmlns:p14="http://schemas.microsoft.com/office/powerpoint/2010/main" val="395021670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Stock Dividends</a:t>
            </a:r>
          </a:p>
        </p:txBody>
      </p:sp>
      <p:pic>
        <p:nvPicPr>
          <p:cNvPr id="5" name="Picture 4" descr="Diagram showing a box at the top that reads: Issuance of additional shares of common stock to the existing stockholders in proportion to the number of shares each currently owns. This box flows to two boxes below that read, respectively: No change in par value of stock or in total stockholders’ equity; Stockholders retain percentage ownership in the company (preemptive right).&#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5597" y="1598702"/>
            <a:ext cx="7130203" cy="2592298"/>
          </a:xfrm>
          <a:prstGeom prst="rect">
            <a:avLst/>
          </a:prstGeom>
        </p:spPr>
      </p:pic>
      <p:sp>
        <p:nvSpPr>
          <p:cNvPr id="3" name="Content Placeholder 2"/>
          <p:cNvSpPr>
            <a:spLocks noGrp="1"/>
          </p:cNvSpPr>
          <p:nvPr>
            <p:ph idx="15"/>
          </p:nvPr>
        </p:nvSpPr>
        <p:spPr>
          <a:xfrm>
            <a:off x="457200" y="4455532"/>
            <a:ext cx="8229600" cy="1701056"/>
          </a:xfrm>
        </p:spPr>
        <p:txBody>
          <a:bodyPr/>
          <a:lstStyle/>
          <a:p>
            <a:pPr eaLnBrk="1" hangingPunct="1">
              <a:lnSpc>
                <a:spcPct val="85000"/>
              </a:lnSpc>
              <a:spcBef>
                <a:spcPct val="75000"/>
              </a:spcBef>
              <a:spcAft>
                <a:spcPts val="500"/>
              </a:spcAft>
              <a:buClr>
                <a:schemeClr val="hlink"/>
              </a:buClr>
              <a:buSzPct val="65000"/>
              <a:buNone/>
              <a:defRPr/>
            </a:pPr>
            <a:r>
              <a:rPr lang="en-US" sz="2800" u="sng" dirty="0"/>
              <a:t>Reasons for stock dividends:</a:t>
            </a:r>
          </a:p>
          <a:p>
            <a:pPr marL="292608" lvl="1" indent="-292608" eaLnBrk="1" hangingPunct="1">
              <a:spcBef>
                <a:spcPts val="0"/>
              </a:spcBef>
              <a:buClr>
                <a:schemeClr val="tx1"/>
              </a:buClr>
              <a:buSzPct val="100000"/>
              <a:buFont typeface="Arial" panose="020B0604020202020204" pitchFamily="34" charset="0"/>
              <a:buChar char="•"/>
              <a:defRPr/>
            </a:pPr>
            <a:r>
              <a:rPr lang="en-US" sz="2600" dirty="0"/>
              <a:t>Helps preserve</a:t>
            </a:r>
            <a:r>
              <a:rPr lang="en-US" sz="2600" dirty="0">
                <a:effectLst>
                  <a:outerShdw blurRad="38100" dist="38100" dir="2700000" algn="tl">
                    <a:srgbClr val="000000"/>
                  </a:outerShdw>
                </a:effectLst>
              </a:rPr>
              <a:t> </a:t>
            </a:r>
            <a:r>
              <a:rPr lang="en-US" sz="2600" dirty="0"/>
              <a:t>cash.</a:t>
            </a:r>
          </a:p>
          <a:p>
            <a:pPr marL="292608" lvl="1" indent="-292608" eaLnBrk="1" hangingPunct="1">
              <a:spcBef>
                <a:spcPts val="0"/>
              </a:spcBef>
              <a:buClr>
                <a:schemeClr val="tx1"/>
              </a:buClr>
              <a:buSzPct val="100000"/>
              <a:buFont typeface="Arial" panose="020B0604020202020204" pitchFamily="34" charset="0"/>
              <a:buChar char="•"/>
              <a:defRPr/>
            </a:pPr>
            <a:r>
              <a:rPr lang="en-US" sz="2600" dirty="0"/>
              <a:t>Per share market value reduces.</a:t>
            </a:r>
          </a:p>
          <a:p>
            <a:pPr marL="292608" lvl="1" indent="-292608" eaLnBrk="1" hangingPunct="1">
              <a:spcBef>
                <a:spcPts val="0"/>
              </a:spcBef>
              <a:buClr>
                <a:schemeClr val="tx1"/>
              </a:buClr>
              <a:buSzPct val="100000"/>
              <a:buFont typeface="Arial" panose="020B0604020202020204" pitchFamily="34" charset="0"/>
              <a:buChar char="•"/>
              <a:defRPr/>
            </a:pPr>
            <a:r>
              <a:rPr lang="en-US" sz="2600" dirty="0"/>
              <a:t>Reduces retained earnings.</a:t>
            </a:r>
          </a:p>
        </p:txBody>
      </p:sp>
      <p:sp>
        <p:nvSpPr>
          <p:cNvPr id="8" name="Content Placeholder 7"/>
          <p:cNvSpPr>
            <a:spLocks noGrp="1"/>
          </p:cNvSpPr>
          <p:nvPr>
            <p:ph idx="16"/>
          </p:nvPr>
        </p:nvSpPr>
        <p:spPr>
          <a:xfrm>
            <a:off x="457200" y="6248400"/>
            <a:ext cx="7467600" cy="228600"/>
          </a:xfrm>
        </p:spPr>
        <p:txBody>
          <a:bodyPr/>
          <a:lstStyle/>
          <a:p>
            <a:pPr marL="0" indent="0">
              <a:buNone/>
              <a:defRPr/>
            </a:pPr>
            <a:r>
              <a:rPr lang="en-US" altLang="en-US" sz="1100" b="1" dirty="0"/>
              <a:t>Learning Objective 8-4: Describe what stock dividends and stock splits are and discuss why each is used.</a:t>
            </a:r>
          </a:p>
        </p:txBody>
      </p:sp>
    </p:spTree>
    <p:extLst>
      <p:ext uri="{BB962C8B-B14F-4D97-AF65-F5344CB8AC3E}">
        <p14:creationId xmlns:p14="http://schemas.microsoft.com/office/powerpoint/2010/main" val="182124495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Stock Dividends – Two Kinds</a:t>
            </a:r>
          </a:p>
        </p:txBody>
      </p:sp>
      <p:sp>
        <p:nvSpPr>
          <p:cNvPr id="7" name="Content Placeholder 6"/>
          <p:cNvSpPr>
            <a:spLocks noGrp="1"/>
          </p:cNvSpPr>
          <p:nvPr>
            <p:ph idx="1"/>
          </p:nvPr>
        </p:nvSpPr>
        <p:spPr>
          <a:xfrm>
            <a:off x="457200" y="1481136"/>
            <a:ext cx="3505200" cy="3471864"/>
          </a:xfrm>
        </p:spPr>
        <p:txBody>
          <a:bodyPr/>
          <a:lstStyle/>
          <a:p>
            <a:pPr marL="0" indent="0">
              <a:spcAft>
                <a:spcPts val="1000"/>
              </a:spcAft>
              <a:buNone/>
              <a:defRPr/>
            </a:pPr>
            <a:r>
              <a:rPr lang="en-US" altLang="en-US" sz="3000" dirty="0">
                <a:solidFill>
                  <a:schemeClr val="tx2">
                    <a:lumMod val="50000"/>
                  </a:schemeClr>
                </a:solidFill>
              </a:rPr>
              <a:t>Small stock dividend</a:t>
            </a:r>
          </a:p>
          <a:p>
            <a:pPr marL="0" indent="0">
              <a:spcAft>
                <a:spcPts val="1000"/>
              </a:spcAft>
              <a:buNone/>
              <a:defRPr/>
            </a:pPr>
            <a:r>
              <a:rPr lang="en-US" sz="2800" dirty="0">
                <a:solidFill>
                  <a:schemeClr val="tx2">
                    <a:lumMod val="50000"/>
                  </a:schemeClr>
                </a:solidFill>
              </a:rPr>
              <a:t>Stock dividend less than 25 percent of outstanding shares</a:t>
            </a:r>
          </a:p>
          <a:p>
            <a:pPr marL="0" indent="0">
              <a:spcAft>
                <a:spcPts val="1000"/>
              </a:spcAft>
              <a:buNone/>
              <a:defRPr/>
            </a:pPr>
            <a:r>
              <a:rPr lang="en-US" sz="2800" dirty="0">
                <a:solidFill>
                  <a:schemeClr val="tx2">
                    <a:lumMod val="50000"/>
                  </a:schemeClr>
                </a:solidFill>
              </a:rPr>
              <a:t>Record at current</a:t>
            </a:r>
            <a:br>
              <a:rPr lang="en-US" sz="2800" dirty="0">
                <a:solidFill>
                  <a:schemeClr val="tx2">
                    <a:lumMod val="50000"/>
                  </a:schemeClr>
                </a:solidFill>
              </a:rPr>
            </a:br>
            <a:r>
              <a:rPr lang="en-US" sz="2800" dirty="0">
                <a:solidFill>
                  <a:schemeClr val="tx2">
                    <a:lumMod val="50000"/>
                  </a:schemeClr>
                </a:solidFill>
              </a:rPr>
              <a:t>market value of stock</a:t>
            </a:r>
          </a:p>
        </p:txBody>
      </p:sp>
      <p:sp>
        <p:nvSpPr>
          <p:cNvPr id="9" name="Content Placeholder 8"/>
          <p:cNvSpPr>
            <a:spLocks noGrp="1"/>
          </p:cNvSpPr>
          <p:nvPr>
            <p:ph idx="13"/>
          </p:nvPr>
        </p:nvSpPr>
        <p:spPr>
          <a:xfrm>
            <a:off x="4495800" y="1481136"/>
            <a:ext cx="4191000" cy="3471864"/>
          </a:xfrm>
        </p:spPr>
        <p:txBody>
          <a:bodyPr/>
          <a:lstStyle/>
          <a:p>
            <a:pPr marL="0" indent="0">
              <a:spcAft>
                <a:spcPts val="1000"/>
              </a:spcAft>
              <a:buNone/>
              <a:defRPr/>
            </a:pPr>
            <a:r>
              <a:rPr lang="en-US" altLang="en-US" sz="3000" dirty="0">
                <a:solidFill>
                  <a:schemeClr val="tx2">
                    <a:lumMod val="50000"/>
                  </a:schemeClr>
                </a:solidFill>
              </a:rPr>
              <a:t>Large stock dividend</a:t>
            </a:r>
          </a:p>
          <a:p>
            <a:pPr marL="0" indent="0">
              <a:spcAft>
                <a:spcPts val="1000"/>
              </a:spcAft>
              <a:buNone/>
              <a:defRPr/>
            </a:pPr>
            <a:r>
              <a:rPr lang="en-US" sz="2800" dirty="0">
                <a:solidFill>
                  <a:schemeClr val="tx2">
                    <a:lumMod val="50000"/>
                  </a:schemeClr>
                </a:solidFill>
              </a:rPr>
              <a:t>Stock dividend more than 25 percent or the outstanding shares</a:t>
            </a:r>
          </a:p>
          <a:p>
            <a:pPr marL="0" indent="0">
              <a:spcAft>
                <a:spcPts val="1000"/>
              </a:spcAft>
              <a:buNone/>
              <a:defRPr/>
            </a:pPr>
            <a:r>
              <a:rPr lang="en-US" sz="2800" dirty="0">
                <a:solidFill>
                  <a:schemeClr val="tx2">
                    <a:lumMod val="50000"/>
                  </a:schemeClr>
                </a:solidFill>
              </a:rPr>
              <a:t>Record at par or stated value of stock</a:t>
            </a:r>
          </a:p>
        </p:txBody>
      </p:sp>
      <p:sp>
        <p:nvSpPr>
          <p:cNvPr id="12" name="Content Placeholder 7"/>
          <p:cNvSpPr txBox="1">
            <a:spLocks/>
          </p:cNvSpPr>
          <p:nvPr/>
        </p:nvSpPr>
        <p:spPr bwMode="auto">
          <a:xfrm>
            <a:off x="457200" y="6248400"/>
            <a:ext cx="746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defRPr/>
            </a:pPr>
            <a:r>
              <a:rPr lang="en-US" altLang="en-US" sz="1100" b="1" dirty="0"/>
              <a:t>Learning Objective 8-4: Describe what stock dividends and stock splits are and discuss why each is used.</a:t>
            </a:r>
          </a:p>
        </p:txBody>
      </p:sp>
    </p:spTree>
    <p:extLst>
      <p:ext uri="{BB962C8B-B14F-4D97-AF65-F5344CB8AC3E}">
        <p14:creationId xmlns:p14="http://schemas.microsoft.com/office/powerpoint/2010/main" val="145280097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Stock Dividends – Illustration </a:t>
            </a:r>
            <a:r>
              <a:rPr lang="en-US" altLang="en-US" sz="1000" b="0" dirty="0"/>
              <a:t>1</a:t>
            </a:r>
          </a:p>
        </p:txBody>
      </p:sp>
      <p:sp>
        <p:nvSpPr>
          <p:cNvPr id="2" name="Content Placeholder 1"/>
          <p:cNvSpPr>
            <a:spLocks noGrp="1"/>
          </p:cNvSpPr>
          <p:nvPr>
            <p:ph idx="15"/>
          </p:nvPr>
        </p:nvSpPr>
        <p:spPr>
          <a:xfrm>
            <a:off x="457200" y="1524000"/>
            <a:ext cx="8229600" cy="2743200"/>
          </a:xfrm>
        </p:spPr>
        <p:txBody>
          <a:bodyPr/>
          <a:lstStyle/>
          <a:p>
            <a:pPr marL="0" indent="0" eaLnBrk="1" hangingPunct="1">
              <a:buClr>
                <a:schemeClr val="hlink"/>
              </a:buClr>
              <a:buSzPct val="65000"/>
              <a:buNone/>
              <a:defRPr/>
            </a:pPr>
            <a:r>
              <a:rPr lang="en-US" sz="2400" b="1" dirty="0"/>
              <a:t>Assume that during the year ended August 31, 2020, Racers Inc. issued a 2 percent stock dividend on its $2 par value common stock when the market price was $15 per share. Assume further that the stock dividend occurred at some point after the additional 40,000 shares of common stock had been issued. Thus, a total of 4,800 dividend shares were issued (2% × 240,000 shares previously issued).</a:t>
            </a:r>
          </a:p>
        </p:txBody>
      </p:sp>
      <p:sp>
        <p:nvSpPr>
          <p:cNvPr id="8" name="Content Placeholder 7"/>
          <p:cNvSpPr>
            <a:spLocks noGrp="1"/>
          </p:cNvSpPr>
          <p:nvPr>
            <p:ph idx="16"/>
          </p:nvPr>
        </p:nvSpPr>
        <p:spPr>
          <a:xfrm>
            <a:off x="457200" y="6248400"/>
            <a:ext cx="7467600" cy="228600"/>
          </a:xfrm>
        </p:spPr>
        <p:txBody>
          <a:bodyPr/>
          <a:lstStyle/>
          <a:p>
            <a:pPr marL="0" indent="0">
              <a:buNone/>
              <a:defRPr/>
            </a:pPr>
            <a:r>
              <a:rPr lang="en-US" altLang="en-US" sz="1100" b="1" dirty="0"/>
              <a:t>Learning Objective 8-4: Describe what stock dividends and stock splits are and discuss why each is used.</a:t>
            </a:r>
          </a:p>
        </p:txBody>
      </p:sp>
    </p:spTree>
    <p:extLst>
      <p:ext uri="{BB962C8B-B14F-4D97-AF65-F5344CB8AC3E}">
        <p14:creationId xmlns:p14="http://schemas.microsoft.com/office/powerpoint/2010/main" val="541900144"/>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400800" cy="1749427"/>
          </a:xfrm>
        </p:spPr>
        <p:txBody>
          <a:bodyPr/>
          <a:lstStyle/>
          <a:p>
            <a:r>
              <a:rPr lang="en-US" altLang="en-US" sz="3600" b="1" dirty="0">
                <a:solidFill>
                  <a:schemeClr val="tx1"/>
                </a:solidFill>
              </a:rPr>
              <a:t>CHAPTER 8: </a:t>
            </a:r>
            <a:r>
              <a:rPr lang="en-US" altLang="en-US" sz="3600" b="1" i="1" dirty="0">
                <a:solidFill>
                  <a:schemeClr val="tx1"/>
                </a:solidFill>
              </a:rPr>
              <a:t>Accounting for and Presentation of Stockholders’ Equity </a:t>
            </a:r>
            <a:endParaRPr lang="en-IN" sz="3600" dirty="0">
              <a:solidFill>
                <a:schemeClr val="tx1"/>
              </a:solidFill>
            </a:endParaRPr>
          </a:p>
        </p:txBody>
      </p:sp>
      <p:sp>
        <p:nvSpPr>
          <p:cNvPr id="8" name="Content Placeholder 7"/>
          <p:cNvSpPr>
            <a:spLocks noGrp="1"/>
          </p:cNvSpPr>
          <p:nvPr>
            <p:ph sz="quarter" idx="11"/>
          </p:nvPr>
        </p:nvSpPr>
        <p:spPr>
          <a:xfrm>
            <a:off x="1066800" y="4422775"/>
            <a:ext cx="7391400" cy="987425"/>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Stock Dividends </a:t>
            </a:r>
            <a:r>
              <a:rPr lang="en-US" altLang="en-US" dirty="0"/>
              <a:t>– </a:t>
            </a:r>
            <a:r>
              <a:rPr lang="en-US" altLang="en-US" dirty="0"/>
              <a:t>Illustration </a:t>
            </a:r>
            <a:r>
              <a:rPr lang="en-US" altLang="en-US" sz="1000" b="0" dirty="0"/>
              <a:t>2</a:t>
            </a:r>
          </a:p>
        </p:txBody>
      </p:sp>
      <p:sp>
        <p:nvSpPr>
          <p:cNvPr id="6" name="Content Placeholder 5"/>
          <p:cNvSpPr>
            <a:spLocks noGrp="1"/>
          </p:cNvSpPr>
          <p:nvPr>
            <p:ph idx="1"/>
          </p:nvPr>
        </p:nvSpPr>
        <p:spPr>
          <a:xfrm>
            <a:off x="457200" y="1481139"/>
            <a:ext cx="8229600" cy="728662"/>
          </a:xfrm>
        </p:spPr>
        <p:txBody>
          <a:bodyPr/>
          <a:lstStyle/>
          <a:p>
            <a:pPr marL="0" indent="0" eaLnBrk="1" hangingPunct="1">
              <a:buClr>
                <a:schemeClr val="hlink"/>
              </a:buClr>
              <a:buSzPct val="65000"/>
              <a:buNone/>
              <a:defRPr/>
            </a:pPr>
            <a:r>
              <a:rPr lang="en-US" sz="2200" b="1" dirty="0"/>
              <a:t>Using the horizontal model, here is the effect on the financial statements:</a:t>
            </a:r>
          </a:p>
        </p:txBody>
      </p:sp>
      <p:pic>
        <p:nvPicPr>
          <p:cNvPr id="9" name="Picture 8" descr="Horizontal model of the effects of a stock dividend transaction.&#10;">
            <a:extLst>
              <a:ext uri="{FF2B5EF4-FFF2-40B4-BE49-F238E27FC236}">
                <a16:creationId xmlns:a16="http://schemas.microsoft.com/office/drawing/2014/main" id="{5915B7F2-39AC-48CF-A6A2-8AA598D132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4972" y="2401036"/>
            <a:ext cx="4554056" cy="1799387"/>
          </a:xfrm>
          <a:prstGeom prst="rect">
            <a:avLst/>
          </a:prstGeom>
        </p:spPr>
      </p:pic>
      <p:sp>
        <p:nvSpPr>
          <p:cNvPr id="7" name="Content Placeholder 2"/>
          <p:cNvSpPr>
            <a:spLocks noGrp="1"/>
          </p:cNvSpPr>
          <p:nvPr>
            <p:ph idx="1"/>
          </p:nvPr>
        </p:nvSpPr>
        <p:spPr>
          <a:xfrm>
            <a:off x="457200" y="4267200"/>
            <a:ext cx="5372100" cy="415637"/>
          </a:xfrm>
        </p:spPr>
        <p:txBody>
          <a:bodyPr/>
          <a:lstStyle/>
          <a:p>
            <a:pPr marL="0" indent="0">
              <a:buNone/>
            </a:pPr>
            <a:r>
              <a:rPr lang="en-US" sz="2200" b="1" dirty="0"/>
              <a:t>The entry to record this transaction follows:</a:t>
            </a:r>
          </a:p>
        </p:txBody>
      </p:sp>
      <p:graphicFrame>
        <p:nvGraphicFramePr>
          <p:cNvPr id="11" name="Table 10"/>
          <p:cNvGraphicFramePr>
            <a:graphicFrameLocks noGrp="1"/>
          </p:cNvGraphicFramePr>
          <p:nvPr>
            <p:extLst>
              <p:ext uri="{D42A27DB-BD31-4B8C-83A1-F6EECF244321}">
                <p14:modId xmlns:p14="http://schemas.microsoft.com/office/powerpoint/2010/main" val="493686767"/>
              </p:ext>
            </p:extLst>
          </p:nvPr>
        </p:nvGraphicFramePr>
        <p:xfrm>
          <a:off x="685801" y="4785360"/>
          <a:ext cx="7620001" cy="1005840"/>
        </p:xfrm>
        <a:graphic>
          <a:graphicData uri="http://schemas.openxmlformats.org/drawingml/2006/table">
            <a:tbl>
              <a:tblPr firstRow="1" bandRow="1">
                <a:tableStyleId>{5C22544A-7EE6-4342-B048-85BDC9FD1C3A}</a:tableStyleId>
              </a:tblPr>
              <a:tblGrid>
                <a:gridCol w="5410200">
                  <a:extLst>
                    <a:ext uri="{9D8B030D-6E8A-4147-A177-3AD203B41FA5}">
                      <a16:colId xmlns:a16="http://schemas.microsoft.com/office/drawing/2014/main" val="310241822"/>
                    </a:ext>
                  </a:extLst>
                </a:gridCol>
                <a:gridCol w="974835">
                  <a:extLst>
                    <a:ext uri="{9D8B030D-6E8A-4147-A177-3AD203B41FA5}">
                      <a16:colId xmlns:a16="http://schemas.microsoft.com/office/drawing/2014/main" val="2916185177"/>
                    </a:ext>
                  </a:extLst>
                </a:gridCol>
                <a:gridCol w="1234966">
                  <a:extLst>
                    <a:ext uri="{9D8B030D-6E8A-4147-A177-3AD203B41FA5}">
                      <a16:colId xmlns:a16="http://schemas.microsoft.com/office/drawing/2014/main" val="3594988866"/>
                    </a:ext>
                  </a:extLst>
                </a:gridCol>
              </a:tblGrid>
              <a:tr h="286173">
                <a:tc>
                  <a:txBody>
                    <a:bodyPr/>
                    <a:lstStyle/>
                    <a:p>
                      <a:r>
                        <a:rPr lang="en-IN" sz="1600" b="0" dirty="0" smtClean="0">
                          <a:solidFill>
                            <a:schemeClr val="tx1"/>
                          </a:solidFill>
                        </a:rPr>
                        <a:t>Dr. </a:t>
                      </a:r>
                      <a:r>
                        <a:rPr lang="en-IN" sz="1600" b="0" dirty="0" smtClean="0">
                          <a:solidFill>
                            <a:schemeClr val="tx1"/>
                          </a:solidFill>
                        </a:rPr>
                        <a:t>Retained</a:t>
                      </a:r>
                      <a:r>
                        <a:rPr lang="en-IN" sz="1600" b="0" baseline="0" dirty="0" smtClean="0">
                          <a:solidFill>
                            <a:schemeClr val="tx1"/>
                          </a:solidFill>
                        </a:rPr>
                        <a:t> Earnings (4,800 shares × $15)</a:t>
                      </a:r>
                      <a:endParaRPr lang="en-IN" sz="1600"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b="0" dirty="0" smtClean="0">
                          <a:solidFill>
                            <a:schemeClr val="tx1"/>
                          </a:solidFill>
                        </a:rPr>
                        <a:t>72,000</a:t>
                      </a:r>
                      <a:endParaRPr lang="en-IN" sz="1600" b="0" dirty="0">
                        <a:solidFill>
                          <a:schemeClr val="tx1"/>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b="0" dirty="0" smtClean="0"/>
                        <a:t>Blank</a:t>
                      </a:r>
                      <a:endParaRPr lang="en-IN" sz="1600" b="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286173">
                <a:tc>
                  <a:txBody>
                    <a:bodyPr/>
                    <a:lstStyle/>
                    <a:p>
                      <a:pPr marL="271463" indent="0"/>
                      <a:r>
                        <a:rPr lang="en-IN" sz="1600" dirty="0" smtClean="0"/>
                        <a:t>Cr. </a:t>
                      </a:r>
                      <a:r>
                        <a:rPr lang="en-IN" sz="1600" dirty="0" smtClean="0"/>
                        <a:t>Common</a:t>
                      </a:r>
                      <a:r>
                        <a:rPr lang="en-IN" sz="1600" baseline="0" dirty="0" smtClean="0"/>
                        <a:t> Stock (4,800 shares × $2)</a:t>
                      </a:r>
                      <a:endParaRPr lang="en-IN"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solidFill>
                            <a:srgbClr val="FFFFFF"/>
                          </a:solidFill>
                        </a:rPr>
                        <a:t>Blank</a:t>
                      </a:r>
                      <a:endParaRPr lang="en-IN" sz="1600" dirty="0">
                        <a:solidFill>
                          <a:srgbClr val="FFFFFF"/>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t>9,600</a:t>
                      </a:r>
                      <a:endParaRPr lang="en-IN" sz="160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r h="286173">
                <a:tc>
                  <a:txBody>
                    <a:bodyPr/>
                    <a:lstStyle/>
                    <a:p>
                      <a:pPr marL="271463" marR="0" indent="0" algn="l" defTabSz="914400" rtl="0" eaLnBrk="1" fontAlgn="auto" latinLnBrk="0" hangingPunct="1">
                        <a:lnSpc>
                          <a:spcPct val="100000"/>
                        </a:lnSpc>
                        <a:spcBef>
                          <a:spcPts val="0"/>
                        </a:spcBef>
                        <a:spcAft>
                          <a:spcPts val="0"/>
                        </a:spcAft>
                        <a:buClrTx/>
                        <a:buSzTx/>
                        <a:buFontTx/>
                        <a:buNone/>
                        <a:tabLst/>
                        <a:defRPr/>
                      </a:pPr>
                      <a:r>
                        <a:rPr lang="en-IN" sz="1600" dirty="0" smtClean="0"/>
                        <a:t>Cr. Additional</a:t>
                      </a:r>
                      <a:r>
                        <a:rPr lang="en-IN" sz="1600" baseline="0" dirty="0" smtClean="0"/>
                        <a:t> Paid-In Capital (4,800 shares × $13)</a:t>
                      </a:r>
                      <a:endParaRPr lang="en-IN" sz="1600" dirty="0" smtClean="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solidFill>
                            <a:srgbClr val="FFFFFF"/>
                          </a:solidFill>
                        </a:rPr>
                        <a:t>Blank</a:t>
                      </a:r>
                      <a:endParaRPr lang="en-IN" sz="1600" dirty="0">
                        <a:solidFill>
                          <a:srgbClr val="FFFFFF"/>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t>62,400</a:t>
                      </a:r>
                      <a:endParaRPr lang="en-IN" sz="160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4711247"/>
                  </a:ext>
                </a:extLst>
              </a:tr>
            </a:tbl>
          </a:graphicData>
        </a:graphic>
      </p:graphicFrame>
      <p:sp>
        <p:nvSpPr>
          <p:cNvPr id="12" name="Content Placeholder 2"/>
          <p:cNvSpPr>
            <a:spLocks noGrp="1"/>
          </p:cNvSpPr>
          <p:nvPr>
            <p:ph idx="15"/>
          </p:nvPr>
        </p:nvSpPr>
        <p:spPr>
          <a:xfrm>
            <a:off x="3314700" y="5954691"/>
            <a:ext cx="2514600" cy="217509"/>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7467600" cy="228600"/>
          </a:xfrm>
        </p:spPr>
        <p:txBody>
          <a:bodyPr/>
          <a:lstStyle/>
          <a:p>
            <a:pPr marL="0" indent="0">
              <a:buNone/>
              <a:defRPr/>
            </a:pPr>
            <a:r>
              <a:rPr lang="en-US" altLang="en-US" sz="1100" b="1" dirty="0">
                <a:latin typeface="+mj-lt"/>
              </a:rPr>
              <a:t>Learning Objective 8-4: Describe what stock dividends and stock splits are and discuss why each is used.</a:t>
            </a:r>
          </a:p>
        </p:txBody>
      </p:sp>
    </p:spTree>
    <p:extLst>
      <p:ext uri="{BB962C8B-B14F-4D97-AF65-F5344CB8AC3E}">
        <p14:creationId xmlns:p14="http://schemas.microsoft.com/office/powerpoint/2010/main" val="961407970"/>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Stock Split </a:t>
            </a:r>
            <a:r>
              <a:rPr lang="en-US" altLang="en-US" sz="1000" b="0" dirty="0"/>
              <a:t>1</a:t>
            </a:r>
          </a:p>
        </p:txBody>
      </p:sp>
      <p:pic>
        <p:nvPicPr>
          <p:cNvPr id="4" name="Picture 3" descr="A flowchart illustrates how no journal entry is required for a stock split. An increase in the number of outstanding shares is matched by a decrease in the par value per share, resulting in no change to total stockholders' equity. For example, if 1 share of $10 par were changed to 2 shares of $5 pa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491" y="1642904"/>
            <a:ext cx="7942509" cy="3386296"/>
          </a:xfrm>
          <a:prstGeom prst="rect">
            <a:avLst/>
          </a:prstGeom>
        </p:spPr>
      </p:pic>
      <p:sp>
        <p:nvSpPr>
          <p:cNvPr id="3" name="Content Placeholder 2"/>
          <p:cNvSpPr>
            <a:spLocks noGrp="1"/>
          </p:cNvSpPr>
          <p:nvPr>
            <p:ph idx="15"/>
          </p:nvPr>
        </p:nvSpPr>
        <p:spPr>
          <a:xfrm>
            <a:off x="457200" y="5257800"/>
            <a:ext cx="8229600" cy="440827"/>
          </a:xfrm>
        </p:spPr>
        <p:txBody>
          <a:bodyPr/>
          <a:lstStyle/>
          <a:p>
            <a:pPr eaLnBrk="1" hangingPunct="1">
              <a:lnSpc>
                <a:spcPct val="85000"/>
              </a:lnSpc>
              <a:spcBef>
                <a:spcPct val="75000"/>
              </a:spcBef>
              <a:buClr>
                <a:schemeClr val="hlink"/>
              </a:buClr>
              <a:buSzPct val="65000"/>
              <a:buNone/>
              <a:defRPr/>
            </a:pPr>
            <a:r>
              <a:rPr lang="en-US" altLang="en-US" sz="2400" b="1" dirty="0"/>
              <a:t>No journal entry </a:t>
            </a:r>
            <a:r>
              <a:rPr lang="en-US" altLang="en-US" sz="2400" b="1" dirty="0" smtClean="0"/>
              <a:t>required.</a:t>
            </a:r>
            <a:endParaRPr lang="en-US" altLang="en-US" sz="2400" b="1" dirty="0"/>
          </a:p>
        </p:txBody>
      </p:sp>
      <p:sp>
        <p:nvSpPr>
          <p:cNvPr id="8" name="Content Placeholder 7"/>
          <p:cNvSpPr>
            <a:spLocks noGrp="1"/>
          </p:cNvSpPr>
          <p:nvPr>
            <p:ph idx="16"/>
          </p:nvPr>
        </p:nvSpPr>
        <p:spPr>
          <a:xfrm>
            <a:off x="457200" y="6248400"/>
            <a:ext cx="7467600" cy="228600"/>
          </a:xfrm>
        </p:spPr>
        <p:txBody>
          <a:bodyPr/>
          <a:lstStyle/>
          <a:p>
            <a:pPr marL="0" indent="0">
              <a:buNone/>
              <a:defRPr/>
            </a:pPr>
            <a:r>
              <a:rPr lang="en-US" altLang="en-US" sz="1100" b="1" dirty="0"/>
              <a:t>Learning Objective 8-4: Describe what stock dividends and stock splits are and discuss why each is used.</a:t>
            </a:r>
          </a:p>
        </p:txBody>
      </p:sp>
    </p:spTree>
    <p:extLst>
      <p:ext uri="{BB962C8B-B14F-4D97-AF65-F5344CB8AC3E}">
        <p14:creationId xmlns:p14="http://schemas.microsoft.com/office/powerpoint/2010/main" val="267735866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Stock Split </a:t>
            </a:r>
            <a:r>
              <a:rPr lang="en-US" altLang="en-US" sz="1000" b="0" dirty="0"/>
              <a:t>2</a:t>
            </a:r>
          </a:p>
        </p:txBody>
      </p:sp>
      <p:sp>
        <p:nvSpPr>
          <p:cNvPr id="6" name="Content Placeholder 5"/>
          <p:cNvSpPr>
            <a:spLocks noGrp="1"/>
          </p:cNvSpPr>
          <p:nvPr>
            <p:ph idx="1"/>
          </p:nvPr>
        </p:nvSpPr>
        <p:spPr>
          <a:xfrm>
            <a:off x="457200" y="1481138"/>
            <a:ext cx="8229600" cy="1414462"/>
          </a:xfrm>
        </p:spPr>
        <p:txBody>
          <a:bodyPr/>
          <a:lstStyle/>
          <a:p>
            <a:pPr marL="0" indent="0">
              <a:spcBef>
                <a:spcPct val="50000"/>
              </a:spcBef>
              <a:buNone/>
              <a:defRPr/>
            </a:pPr>
            <a:r>
              <a:rPr lang="en-US" sz="3000" dirty="0"/>
              <a:t>Matrix, Inc. has 300,000 shares of $1 par value common stock outstanding before a 2-for-1 stock split.</a:t>
            </a:r>
          </a:p>
        </p:txBody>
      </p:sp>
      <p:pic>
        <p:nvPicPr>
          <p:cNvPr id="2" name="Picture 1" descr="Table deriving par value before and after a stock split.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022" y="3276600"/>
            <a:ext cx="6870023" cy="2059232"/>
          </a:xfrm>
          <a:prstGeom prst="rect">
            <a:avLst/>
          </a:prstGeom>
        </p:spPr>
      </p:pic>
      <p:sp>
        <p:nvSpPr>
          <p:cNvPr id="7" name="Content Placeholder 2"/>
          <p:cNvSpPr>
            <a:spLocks noGrp="1"/>
          </p:cNvSpPr>
          <p:nvPr>
            <p:ph idx="15"/>
          </p:nvPr>
        </p:nvSpPr>
        <p:spPr>
          <a:xfrm>
            <a:off x="3314700" y="5954691"/>
            <a:ext cx="2514600" cy="217509"/>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7467600" cy="228600"/>
          </a:xfrm>
        </p:spPr>
        <p:txBody>
          <a:bodyPr/>
          <a:lstStyle/>
          <a:p>
            <a:pPr marL="0" indent="0">
              <a:buNone/>
              <a:defRPr/>
            </a:pPr>
            <a:r>
              <a:rPr lang="en-US" altLang="en-US" sz="1100" b="1" dirty="0">
                <a:latin typeface="+mj-lt"/>
              </a:rPr>
              <a:t>Learning Objective 8-4: Describe what stock dividends and stock splits are and discuss why each is used.</a:t>
            </a:r>
          </a:p>
        </p:txBody>
      </p:sp>
    </p:spTree>
    <p:extLst>
      <p:ext uri="{BB962C8B-B14F-4D97-AF65-F5344CB8AC3E}">
        <p14:creationId xmlns:p14="http://schemas.microsoft.com/office/powerpoint/2010/main" val="1304781743"/>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Reverse stock split</a:t>
            </a:r>
            <a:endParaRPr lang="en-IN" b="1" dirty="0"/>
          </a:p>
        </p:txBody>
      </p:sp>
      <p:sp>
        <p:nvSpPr>
          <p:cNvPr id="3" name="Content Placeholder 2"/>
          <p:cNvSpPr>
            <a:spLocks noGrp="1"/>
          </p:cNvSpPr>
          <p:nvPr>
            <p:ph idx="1"/>
          </p:nvPr>
        </p:nvSpPr>
        <p:spPr>
          <a:xfrm>
            <a:off x="457200" y="1481137"/>
            <a:ext cx="8229600" cy="1795463"/>
          </a:xfrm>
        </p:spPr>
        <p:txBody>
          <a:bodyPr>
            <a:normAutofit/>
          </a:bodyPr>
          <a:lstStyle/>
          <a:p>
            <a:pPr marL="0" indent="0">
              <a:buNone/>
            </a:pPr>
            <a:r>
              <a:rPr lang="en-US" dirty="0"/>
              <a:t>Occurs when the market price of a firm’s common stock has settled at a lower level than management thinks appropriate</a:t>
            </a:r>
          </a:p>
        </p:txBody>
      </p:sp>
    </p:spTree>
    <p:extLst>
      <p:ext uri="{BB962C8B-B14F-4D97-AF65-F5344CB8AC3E}">
        <p14:creationId xmlns:p14="http://schemas.microsoft.com/office/powerpoint/2010/main" val="24733747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152400"/>
            <a:ext cx="8229600" cy="1273694"/>
          </a:xfrm>
        </p:spPr>
        <p:txBody>
          <a:bodyPr/>
          <a:lstStyle/>
          <a:p>
            <a:r>
              <a:rPr lang="en-US" altLang="en-US" sz="4200" dirty="0"/>
              <a:t>Accumulated Other Comprehensive Income (Loss)</a:t>
            </a:r>
          </a:p>
        </p:txBody>
      </p:sp>
      <p:sp>
        <p:nvSpPr>
          <p:cNvPr id="4" name="Content Placeholder 3"/>
          <p:cNvSpPr>
            <a:spLocks noGrp="1"/>
          </p:cNvSpPr>
          <p:nvPr>
            <p:ph idx="1"/>
          </p:nvPr>
        </p:nvSpPr>
        <p:spPr>
          <a:xfrm>
            <a:off x="457200" y="1552257"/>
            <a:ext cx="8458200" cy="4157663"/>
          </a:xfrm>
        </p:spPr>
        <p:txBody>
          <a:bodyPr/>
          <a:lstStyle/>
          <a:p>
            <a:pPr marL="0" indent="0" eaLnBrk="1" hangingPunct="1">
              <a:spcBef>
                <a:spcPct val="50000"/>
              </a:spcBef>
              <a:spcAft>
                <a:spcPts val="800"/>
              </a:spcAft>
              <a:buNone/>
              <a:defRPr/>
            </a:pPr>
            <a:r>
              <a:rPr lang="en-US" sz="2800" dirty="0"/>
              <a:t>A new category in stockholders’ equity called </a:t>
            </a:r>
            <a:r>
              <a:rPr lang="en-US" sz="2800" b="1" dirty="0"/>
              <a:t>accumulated other comprehensive income (loss)</a:t>
            </a:r>
            <a:r>
              <a:rPr lang="en-US" sz="2800" dirty="0"/>
              <a:t> was established to include the following items:</a:t>
            </a:r>
          </a:p>
          <a:p>
            <a:pPr marL="402336" indent="-402336" eaLnBrk="1" hangingPunct="1">
              <a:spcBef>
                <a:spcPts val="0"/>
              </a:spcBef>
              <a:buFontTx/>
              <a:buAutoNum type="arabicPeriod"/>
              <a:defRPr/>
            </a:pPr>
            <a:r>
              <a:rPr lang="en-US" sz="2800" dirty="0"/>
              <a:t>Cumulative foreign currency translation adjustments.</a:t>
            </a:r>
          </a:p>
          <a:p>
            <a:pPr marL="402336" indent="-402336" eaLnBrk="1" hangingPunct="1">
              <a:spcBef>
                <a:spcPts val="0"/>
              </a:spcBef>
              <a:buFontTx/>
              <a:buAutoNum type="arabicPeriod"/>
              <a:defRPr/>
            </a:pPr>
            <a:r>
              <a:rPr lang="en-US" sz="2800" dirty="0"/>
              <a:t>Unrealized gains or losses on available-for-sale investments.</a:t>
            </a:r>
          </a:p>
          <a:p>
            <a:pPr marL="402336" indent="-402336" eaLnBrk="1" hangingPunct="1">
              <a:spcBef>
                <a:spcPts val="0"/>
              </a:spcBef>
              <a:buFontTx/>
              <a:buAutoNum type="arabicPeriod"/>
              <a:defRPr/>
            </a:pPr>
            <a:r>
              <a:rPr lang="en-US" sz="2800" dirty="0"/>
              <a:t>Changes during the period in certain pension or other postretirement benefit items.</a:t>
            </a:r>
          </a:p>
          <a:p>
            <a:pPr marL="402336" indent="-402336" eaLnBrk="1" hangingPunct="1">
              <a:spcBef>
                <a:spcPts val="0"/>
              </a:spcBef>
              <a:buFontTx/>
              <a:buAutoNum type="arabicPeriod"/>
              <a:defRPr/>
            </a:pPr>
            <a:r>
              <a:rPr lang="en-US" sz="2800" dirty="0"/>
              <a:t>Gains or losses on certain derivative instruments.</a:t>
            </a:r>
          </a:p>
        </p:txBody>
      </p:sp>
      <p:sp>
        <p:nvSpPr>
          <p:cNvPr id="8" name="Content Placeholder 7"/>
          <p:cNvSpPr>
            <a:spLocks noGrp="1"/>
          </p:cNvSpPr>
          <p:nvPr>
            <p:ph idx="16"/>
          </p:nvPr>
        </p:nvSpPr>
        <p:spPr>
          <a:xfrm>
            <a:off x="457200" y="6178619"/>
            <a:ext cx="7467600" cy="368163"/>
          </a:xfrm>
        </p:spPr>
        <p:txBody>
          <a:bodyPr/>
          <a:lstStyle/>
          <a:p>
            <a:pPr marL="0" lvl="1" indent="0">
              <a:buNone/>
              <a:defRPr/>
            </a:pPr>
            <a:r>
              <a:rPr lang="en-US" altLang="en-US" sz="1100" b="1" dirty="0"/>
              <a:t>Learning Objective 8-5: Recognize what the components of accumulated other comprehensive income (loss) are and explain why these items appear in stockholders’ equity.</a:t>
            </a:r>
          </a:p>
        </p:txBody>
      </p:sp>
    </p:spTree>
    <p:extLst>
      <p:ext uri="{BB962C8B-B14F-4D97-AF65-F5344CB8AC3E}">
        <p14:creationId xmlns:p14="http://schemas.microsoft.com/office/powerpoint/2010/main" val="2673281213"/>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Treasury Stock </a:t>
            </a:r>
            <a:r>
              <a:rPr lang="en-US" altLang="en-US" sz="1000" b="0" dirty="0"/>
              <a:t>1</a:t>
            </a:r>
          </a:p>
        </p:txBody>
      </p:sp>
      <p:sp>
        <p:nvSpPr>
          <p:cNvPr id="6" name="Content Placeholder 5"/>
          <p:cNvSpPr>
            <a:spLocks noGrp="1"/>
          </p:cNvSpPr>
          <p:nvPr>
            <p:ph idx="1"/>
          </p:nvPr>
        </p:nvSpPr>
        <p:spPr>
          <a:xfrm>
            <a:off x="457200" y="1481138"/>
            <a:ext cx="8229600" cy="1001524"/>
          </a:xfrm>
        </p:spPr>
        <p:txBody>
          <a:bodyPr/>
          <a:lstStyle/>
          <a:p>
            <a:pPr marL="0" indent="0" eaLnBrk="1" hangingPunct="1">
              <a:spcBef>
                <a:spcPct val="50000"/>
              </a:spcBef>
              <a:buNone/>
              <a:defRPr/>
            </a:pPr>
            <a:r>
              <a:rPr lang="en-US" sz="2000" dirty="0"/>
              <a:t>Racers Inc. purchased 1,000 shares of its own common stock at a total cost of $12,000 during the year ended August 31, 2020. The effect of this transaction on the financial statements was as follows:</a:t>
            </a:r>
          </a:p>
        </p:txBody>
      </p:sp>
      <p:pic>
        <p:nvPicPr>
          <p:cNvPr id="8" name="Picture 7" descr="Horizontal model of the effects of a treasury stock transaction.&#10;">
            <a:extLst>
              <a:ext uri="{FF2B5EF4-FFF2-40B4-BE49-F238E27FC236}">
                <a16:creationId xmlns:a16="http://schemas.microsoft.com/office/drawing/2014/main" id="{0DB535CC-DF5E-40FB-9498-EE2EDD01B2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7640" y="2569965"/>
            <a:ext cx="5797920" cy="1323438"/>
          </a:xfrm>
          <a:prstGeom prst="rect">
            <a:avLst/>
          </a:prstGeom>
        </p:spPr>
      </p:pic>
      <p:sp>
        <p:nvSpPr>
          <p:cNvPr id="7" name="Content Placeholder 2"/>
          <p:cNvSpPr>
            <a:spLocks noGrp="1"/>
          </p:cNvSpPr>
          <p:nvPr>
            <p:ph idx="1"/>
          </p:nvPr>
        </p:nvSpPr>
        <p:spPr>
          <a:xfrm>
            <a:off x="457200" y="4083316"/>
            <a:ext cx="5257800" cy="365157"/>
          </a:xfrm>
        </p:spPr>
        <p:txBody>
          <a:bodyPr/>
          <a:lstStyle/>
          <a:p>
            <a:pPr marL="0" indent="0">
              <a:buNone/>
            </a:pPr>
            <a:r>
              <a:rPr lang="en-US" sz="2000" dirty="0"/>
              <a:t>The entry to record this purchase looks like this:</a:t>
            </a:r>
          </a:p>
        </p:txBody>
      </p:sp>
      <p:graphicFrame>
        <p:nvGraphicFramePr>
          <p:cNvPr id="11" name="Table 10"/>
          <p:cNvGraphicFramePr>
            <a:graphicFrameLocks noGrp="1"/>
          </p:cNvGraphicFramePr>
          <p:nvPr>
            <p:extLst>
              <p:ext uri="{D42A27DB-BD31-4B8C-83A1-F6EECF244321}">
                <p14:modId xmlns:p14="http://schemas.microsoft.com/office/powerpoint/2010/main" val="751418107"/>
              </p:ext>
            </p:extLst>
          </p:nvPr>
        </p:nvGraphicFramePr>
        <p:xfrm>
          <a:off x="685801" y="4648200"/>
          <a:ext cx="7620001" cy="1249680"/>
        </p:xfrm>
        <a:graphic>
          <a:graphicData uri="http://schemas.openxmlformats.org/drawingml/2006/table">
            <a:tbl>
              <a:tblPr firstRow="1" bandRow="1">
                <a:tableStyleId>{5C22544A-7EE6-4342-B048-85BDC9FD1C3A}</a:tableStyleId>
              </a:tblPr>
              <a:tblGrid>
                <a:gridCol w="5410200">
                  <a:extLst>
                    <a:ext uri="{9D8B030D-6E8A-4147-A177-3AD203B41FA5}">
                      <a16:colId xmlns:a16="http://schemas.microsoft.com/office/drawing/2014/main" val="310241822"/>
                    </a:ext>
                  </a:extLst>
                </a:gridCol>
                <a:gridCol w="974835">
                  <a:extLst>
                    <a:ext uri="{9D8B030D-6E8A-4147-A177-3AD203B41FA5}">
                      <a16:colId xmlns:a16="http://schemas.microsoft.com/office/drawing/2014/main" val="2916185177"/>
                    </a:ext>
                  </a:extLst>
                </a:gridCol>
                <a:gridCol w="1234966">
                  <a:extLst>
                    <a:ext uri="{9D8B030D-6E8A-4147-A177-3AD203B41FA5}">
                      <a16:colId xmlns:a16="http://schemas.microsoft.com/office/drawing/2014/main" val="3594988866"/>
                    </a:ext>
                  </a:extLst>
                </a:gridCol>
              </a:tblGrid>
              <a:tr h="286173">
                <a:tc>
                  <a:txBody>
                    <a:bodyPr/>
                    <a:lstStyle/>
                    <a:p>
                      <a:r>
                        <a:rPr lang="en-IN" sz="1600" b="0" dirty="0" smtClean="0">
                          <a:solidFill>
                            <a:schemeClr val="tx1"/>
                          </a:solidFill>
                        </a:rPr>
                        <a:t>Dr. </a:t>
                      </a:r>
                      <a:r>
                        <a:rPr lang="en-IN" sz="1600" b="0" dirty="0" smtClean="0">
                          <a:solidFill>
                            <a:schemeClr val="tx1"/>
                          </a:solidFill>
                        </a:rPr>
                        <a:t>Treasury Stock</a:t>
                      </a:r>
                      <a:endParaRPr lang="en-IN" sz="1600"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b="0" dirty="0" smtClean="0">
                          <a:solidFill>
                            <a:schemeClr val="tx1"/>
                          </a:solidFill>
                        </a:rPr>
                        <a:t>12,000</a:t>
                      </a:r>
                      <a:endParaRPr lang="en-IN" sz="1600" b="0" dirty="0">
                        <a:solidFill>
                          <a:schemeClr val="tx1"/>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b="0" dirty="0" smtClean="0"/>
                        <a:t>Blank</a:t>
                      </a:r>
                      <a:endParaRPr lang="en-IN" sz="1600" b="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286173">
                <a:tc>
                  <a:txBody>
                    <a:bodyPr/>
                    <a:lstStyle/>
                    <a:p>
                      <a:pPr marL="271463" indent="0"/>
                      <a:r>
                        <a:rPr lang="en-IN" sz="1600" dirty="0" smtClean="0"/>
                        <a:t>Cr. </a:t>
                      </a:r>
                      <a:r>
                        <a:rPr lang="en-IN" sz="1600" dirty="0" smtClean="0"/>
                        <a:t>Cash</a:t>
                      </a:r>
                      <a:endParaRPr lang="en-IN"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solidFill>
                            <a:srgbClr val="FFFFFF"/>
                          </a:solidFill>
                        </a:rPr>
                        <a:t>Blank</a:t>
                      </a:r>
                      <a:endParaRPr lang="en-IN" sz="1600" dirty="0">
                        <a:solidFill>
                          <a:srgbClr val="FFFFFF"/>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t>12,000</a:t>
                      </a:r>
                      <a:endParaRPr lang="en-IN" sz="160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r h="286173">
                <a:tc>
                  <a:txBody>
                    <a:bodyPr/>
                    <a:lstStyle/>
                    <a:p>
                      <a:pPr marL="271463" marR="0" indent="0" algn="l" defTabSz="914400" rtl="0" eaLnBrk="1" fontAlgn="auto" latinLnBrk="0" hangingPunct="1">
                        <a:lnSpc>
                          <a:spcPct val="100000"/>
                        </a:lnSpc>
                        <a:spcBef>
                          <a:spcPts val="0"/>
                        </a:spcBef>
                        <a:spcAft>
                          <a:spcPts val="0"/>
                        </a:spcAft>
                        <a:buClrTx/>
                        <a:buSzTx/>
                        <a:buFontTx/>
                        <a:buNone/>
                        <a:tabLst/>
                        <a:defRPr/>
                      </a:pPr>
                      <a:r>
                        <a:rPr lang="en-IN" sz="1600" dirty="0" smtClean="0"/>
                        <a:t>Purchase of 1,000 shares</a:t>
                      </a:r>
                      <a:r>
                        <a:rPr lang="en-IN" sz="1600" baseline="0" dirty="0" smtClean="0"/>
                        <a:t> of treasury stock at a cost of $12 per share</a:t>
                      </a:r>
                      <a:endParaRPr lang="en-IN" sz="1600" dirty="0" smtClean="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solidFill>
                            <a:srgbClr val="FFFFFF"/>
                          </a:solidFill>
                        </a:rPr>
                        <a:t>Blank</a:t>
                      </a:r>
                      <a:endParaRPr lang="en-IN" sz="1600" dirty="0">
                        <a:solidFill>
                          <a:srgbClr val="FFFFFF"/>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0" dirty="0" smtClean="0">
                          <a:solidFill>
                            <a:schemeClr val="bg1"/>
                          </a:solidFill>
                        </a:rPr>
                        <a:t>Blank</a:t>
                      </a: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4711247"/>
                  </a:ext>
                </a:extLst>
              </a:tr>
            </a:tbl>
          </a:graphicData>
        </a:graphic>
      </p:graphicFrame>
      <p:sp>
        <p:nvSpPr>
          <p:cNvPr id="12" name="Content Placeholder 2"/>
          <p:cNvSpPr>
            <a:spLocks noGrp="1"/>
          </p:cNvSpPr>
          <p:nvPr>
            <p:ph idx="15"/>
          </p:nvPr>
        </p:nvSpPr>
        <p:spPr>
          <a:xfrm>
            <a:off x="3606800" y="5873454"/>
            <a:ext cx="2514600" cy="263186"/>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9" name="Content Placeholder 7"/>
          <p:cNvSpPr>
            <a:spLocks noGrp="1"/>
          </p:cNvSpPr>
          <p:nvPr>
            <p:ph idx="16"/>
          </p:nvPr>
        </p:nvSpPr>
        <p:spPr>
          <a:xfrm>
            <a:off x="457200" y="6178619"/>
            <a:ext cx="7467600" cy="368163"/>
          </a:xfrm>
        </p:spPr>
        <p:txBody>
          <a:bodyPr/>
          <a:lstStyle/>
          <a:p>
            <a:pPr marL="0" lvl="1" indent="0">
              <a:buNone/>
              <a:defRPr/>
            </a:pPr>
            <a:r>
              <a:rPr lang="en-US" altLang="en-US" sz="1100" b="1" dirty="0"/>
              <a:t>Learning Objective 8-6: Explain what treasury stock is, discuss why it is acquired, and show how treasury stock transactions affect stockholders’ equity.</a:t>
            </a:r>
          </a:p>
        </p:txBody>
      </p:sp>
    </p:spTree>
    <p:extLst>
      <p:ext uri="{BB962C8B-B14F-4D97-AF65-F5344CB8AC3E}">
        <p14:creationId xmlns:p14="http://schemas.microsoft.com/office/powerpoint/2010/main" val="378624053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Treasury Stock </a:t>
            </a:r>
            <a:r>
              <a:rPr lang="en-US" altLang="en-US" sz="1000" b="0" dirty="0"/>
              <a:t>2</a:t>
            </a:r>
          </a:p>
        </p:txBody>
      </p:sp>
      <p:sp>
        <p:nvSpPr>
          <p:cNvPr id="6" name="Content Placeholder 5"/>
          <p:cNvSpPr>
            <a:spLocks noGrp="1"/>
          </p:cNvSpPr>
          <p:nvPr>
            <p:ph idx="1"/>
          </p:nvPr>
        </p:nvSpPr>
        <p:spPr>
          <a:xfrm>
            <a:off x="457200" y="1456674"/>
            <a:ext cx="8229600" cy="881864"/>
          </a:xfrm>
        </p:spPr>
        <p:txBody>
          <a:bodyPr/>
          <a:lstStyle/>
          <a:p>
            <a:pPr marL="0" indent="0" eaLnBrk="1" hangingPunct="1">
              <a:spcBef>
                <a:spcPct val="50000"/>
              </a:spcBef>
              <a:buNone/>
            </a:pPr>
            <a:r>
              <a:rPr lang="en-US" altLang="en-US" sz="2000" dirty="0"/>
              <a:t>If 500 shares of this treasury stock were sold at a price of $15 per share in fiscal 2021, the effect on the financial statements of recording the sale would be as follows:</a:t>
            </a:r>
          </a:p>
        </p:txBody>
      </p:sp>
      <p:pic>
        <p:nvPicPr>
          <p:cNvPr id="10" name="Picture 9" descr="Horizontal model of the effects of sale of 500 shares of treasury stock at $15 per share.&#10;">
            <a:extLst>
              <a:ext uri="{FF2B5EF4-FFF2-40B4-BE49-F238E27FC236}">
                <a16:creationId xmlns:a16="http://schemas.microsoft.com/office/drawing/2014/main" id="{D8DAEC04-66C9-4A56-84E1-784764244C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414" y="2419957"/>
            <a:ext cx="5242310" cy="1390043"/>
          </a:xfrm>
          <a:prstGeom prst="rect">
            <a:avLst/>
          </a:prstGeom>
        </p:spPr>
      </p:pic>
      <p:sp>
        <p:nvSpPr>
          <p:cNvPr id="7" name="Content Placeholder 6"/>
          <p:cNvSpPr>
            <a:spLocks noGrp="1"/>
          </p:cNvSpPr>
          <p:nvPr>
            <p:ph idx="15"/>
          </p:nvPr>
        </p:nvSpPr>
        <p:spPr>
          <a:xfrm>
            <a:off x="435864" y="3840144"/>
            <a:ext cx="2688336" cy="350300"/>
          </a:xfrm>
        </p:spPr>
        <p:txBody>
          <a:bodyPr/>
          <a:lstStyle/>
          <a:p>
            <a:pPr marL="0" indent="0">
              <a:buNone/>
            </a:pPr>
            <a:r>
              <a:rPr lang="en-US" sz="1800" dirty="0"/>
              <a:t>Here would be the entry:</a:t>
            </a:r>
          </a:p>
        </p:txBody>
      </p:sp>
      <p:graphicFrame>
        <p:nvGraphicFramePr>
          <p:cNvPr id="9" name="Table 8"/>
          <p:cNvGraphicFramePr>
            <a:graphicFrameLocks noGrp="1"/>
          </p:cNvGraphicFramePr>
          <p:nvPr>
            <p:extLst>
              <p:ext uri="{D42A27DB-BD31-4B8C-83A1-F6EECF244321}">
                <p14:modId xmlns:p14="http://schemas.microsoft.com/office/powerpoint/2010/main" val="3059648183"/>
              </p:ext>
            </p:extLst>
          </p:nvPr>
        </p:nvGraphicFramePr>
        <p:xfrm>
          <a:off x="685801" y="4257152"/>
          <a:ext cx="7620001" cy="1584960"/>
        </p:xfrm>
        <a:graphic>
          <a:graphicData uri="http://schemas.openxmlformats.org/drawingml/2006/table">
            <a:tbl>
              <a:tblPr firstRow="1" bandRow="1">
                <a:tableStyleId>{5C22544A-7EE6-4342-B048-85BDC9FD1C3A}</a:tableStyleId>
              </a:tblPr>
              <a:tblGrid>
                <a:gridCol w="5410200">
                  <a:extLst>
                    <a:ext uri="{9D8B030D-6E8A-4147-A177-3AD203B41FA5}">
                      <a16:colId xmlns:a16="http://schemas.microsoft.com/office/drawing/2014/main" val="310241822"/>
                    </a:ext>
                  </a:extLst>
                </a:gridCol>
                <a:gridCol w="974835">
                  <a:extLst>
                    <a:ext uri="{9D8B030D-6E8A-4147-A177-3AD203B41FA5}">
                      <a16:colId xmlns:a16="http://schemas.microsoft.com/office/drawing/2014/main" val="2916185177"/>
                    </a:ext>
                  </a:extLst>
                </a:gridCol>
                <a:gridCol w="1234966">
                  <a:extLst>
                    <a:ext uri="{9D8B030D-6E8A-4147-A177-3AD203B41FA5}">
                      <a16:colId xmlns:a16="http://schemas.microsoft.com/office/drawing/2014/main" val="3594988866"/>
                    </a:ext>
                  </a:extLst>
                </a:gridCol>
              </a:tblGrid>
              <a:tr h="286173">
                <a:tc>
                  <a:txBody>
                    <a:bodyPr/>
                    <a:lstStyle/>
                    <a:p>
                      <a:r>
                        <a:rPr lang="en-IN" sz="1600" b="0" dirty="0" smtClean="0">
                          <a:solidFill>
                            <a:schemeClr val="tx1"/>
                          </a:solidFill>
                        </a:rPr>
                        <a:t>Dr. </a:t>
                      </a:r>
                      <a:r>
                        <a:rPr lang="en-IN" sz="1600" b="0" dirty="0" smtClean="0">
                          <a:solidFill>
                            <a:schemeClr val="tx1"/>
                          </a:solidFill>
                        </a:rPr>
                        <a:t>Treasury Stock</a:t>
                      </a:r>
                      <a:endParaRPr lang="en-IN" sz="1600"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b="0" dirty="0" smtClean="0">
                          <a:solidFill>
                            <a:schemeClr val="tx1"/>
                          </a:solidFill>
                        </a:rPr>
                        <a:t>7,500</a:t>
                      </a:r>
                      <a:endParaRPr lang="en-IN" sz="1600" b="0" dirty="0">
                        <a:solidFill>
                          <a:schemeClr val="tx1"/>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b="0" dirty="0" smtClean="0"/>
                        <a:t>Blank</a:t>
                      </a:r>
                      <a:endParaRPr lang="en-IN" sz="1600" b="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286173">
                <a:tc>
                  <a:txBody>
                    <a:bodyPr/>
                    <a:lstStyle/>
                    <a:p>
                      <a:pPr marL="271463" indent="0"/>
                      <a:r>
                        <a:rPr lang="en-IN" sz="1600" dirty="0" smtClean="0"/>
                        <a:t>Cr. </a:t>
                      </a:r>
                      <a:r>
                        <a:rPr lang="en-IN" sz="1600" dirty="0" smtClean="0"/>
                        <a:t>Treasury</a:t>
                      </a:r>
                      <a:r>
                        <a:rPr lang="en-IN" sz="1600" baseline="0" dirty="0" smtClean="0"/>
                        <a:t> Stock</a:t>
                      </a:r>
                      <a:endParaRPr lang="en-IN"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solidFill>
                            <a:srgbClr val="FFFFFF"/>
                          </a:solidFill>
                        </a:rPr>
                        <a:t>Blank</a:t>
                      </a:r>
                      <a:endParaRPr lang="en-IN" sz="1600" dirty="0">
                        <a:solidFill>
                          <a:srgbClr val="FFFFFF"/>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t>6,000</a:t>
                      </a:r>
                      <a:endParaRPr lang="en-IN" sz="160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r h="286173">
                <a:tc>
                  <a:txBody>
                    <a:bodyPr/>
                    <a:lstStyle/>
                    <a:p>
                      <a:pPr marL="271463" marR="0" indent="0" algn="l" defTabSz="914400" rtl="0" eaLnBrk="1" fontAlgn="auto" latinLnBrk="0" hangingPunct="1">
                        <a:lnSpc>
                          <a:spcPct val="100000"/>
                        </a:lnSpc>
                        <a:spcBef>
                          <a:spcPts val="0"/>
                        </a:spcBef>
                        <a:spcAft>
                          <a:spcPts val="0"/>
                        </a:spcAft>
                        <a:buClrTx/>
                        <a:buSzTx/>
                        <a:buFontTx/>
                        <a:buNone/>
                        <a:tabLst/>
                        <a:defRPr/>
                      </a:pPr>
                      <a:r>
                        <a:rPr lang="en-IN" sz="1600" dirty="0" smtClean="0"/>
                        <a:t>Cr. Additional</a:t>
                      </a:r>
                      <a:r>
                        <a:rPr lang="en-IN" sz="1600" baseline="0" dirty="0" smtClean="0"/>
                        <a:t> Paid-In Capital</a:t>
                      </a:r>
                      <a:endParaRPr lang="en-IN" sz="1600" dirty="0" smtClean="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smtClean="0">
                          <a:solidFill>
                            <a:srgbClr val="FFFFFF"/>
                          </a:solidFill>
                        </a:rPr>
                        <a:t>Blank</a:t>
                      </a: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t>1,500</a:t>
                      </a:r>
                      <a:endParaRPr lang="en-IN" sz="160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39335346"/>
                  </a:ext>
                </a:extLst>
              </a:tr>
              <a:tr h="286173">
                <a:tc>
                  <a:txBody>
                    <a:bodyPr/>
                    <a:lstStyle/>
                    <a:p>
                      <a:pPr marL="171450" marR="0" indent="0" algn="l" defTabSz="914400" rtl="0" eaLnBrk="1" fontAlgn="auto" latinLnBrk="0" hangingPunct="1">
                        <a:lnSpc>
                          <a:spcPct val="100000"/>
                        </a:lnSpc>
                        <a:spcBef>
                          <a:spcPts val="0"/>
                        </a:spcBef>
                        <a:spcAft>
                          <a:spcPts val="0"/>
                        </a:spcAft>
                        <a:buClrTx/>
                        <a:buSzTx/>
                        <a:buFontTx/>
                        <a:buNone/>
                        <a:tabLst/>
                        <a:defRPr/>
                      </a:pPr>
                      <a:r>
                        <a:rPr lang="en-IN" sz="1600" dirty="0" smtClean="0"/>
                        <a:t>Sale</a:t>
                      </a:r>
                      <a:r>
                        <a:rPr lang="en-IN" sz="1600" baseline="0" dirty="0" smtClean="0"/>
                        <a:t> of 500 shares of treasury stock at a price of $15 per share.</a:t>
                      </a:r>
                      <a:endParaRPr lang="en-IN" sz="1600" dirty="0" smtClean="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solidFill>
                            <a:srgbClr val="FFFFFF"/>
                          </a:solidFill>
                        </a:rPr>
                        <a:t>Blank</a:t>
                      </a:r>
                      <a:endParaRPr lang="en-IN" sz="1600" dirty="0">
                        <a:solidFill>
                          <a:srgbClr val="FFFFFF"/>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0" dirty="0" smtClean="0">
                          <a:solidFill>
                            <a:schemeClr val="bg1"/>
                          </a:solidFill>
                        </a:rPr>
                        <a:t>Blank</a:t>
                      </a: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4711247"/>
                  </a:ext>
                </a:extLst>
              </a:tr>
            </a:tbl>
          </a:graphicData>
        </a:graphic>
      </p:graphicFrame>
      <p:sp>
        <p:nvSpPr>
          <p:cNvPr id="12" name="Content Placeholder 2"/>
          <p:cNvSpPr>
            <a:spLocks noGrp="1"/>
          </p:cNvSpPr>
          <p:nvPr>
            <p:ph idx="13"/>
          </p:nvPr>
        </p:nvSpPr>
        <p:spPr>
          <a:xfrm>
            <a:off x="3647440" y="5881032"/>
            <a:ext cx="2438400" cy="237156"/>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5" name="Content Placeholder 7"/>
          <p:cNvSpPr>
            <a:spLocks noGrp="1"/>
          </p:cNvSpPr>
          <p:nvPr>
            <p:ph idx="16"/>
          </p:nvPr>
        </p:nvSpPr>
        <p:spPr>
          <a:xfrm>
            <a:off x="457200" y="6178619"/>
            <a:ext cx="7467600" cy="368163"/>
          </a:xfrm>
        </p:spPr>
        <p:txBody>
          <a:bodyPr/>
          <a:lstStyle/>
          <a:p>
            <a:pPr marL="0" lvl="1" indent="0">
              <a:buNone/>
              <a:defRPr/>
            </a:pPr>
            <a:r>
              <a:rPr lang="en-US" altLang="en-US" sz="1100" b="1" dirty="0"/>
              <a:t>Learning Objective 8-6: Explain what treasury stock is, discuss why it is acquired, and show how treasury stock transactions affect stockholders’ equity.</a:t>
            </a:r>
          </a:p>
        </p:txBody>
      </p:sp>
    </p:spTree>
    <p:extLst>
      <p:ext uri="{BB962C8B-B14F-4D97-AF65-F5344CB8AC3E}">
        <p14:creationId xmlns:p14="http://schemas.microsoft.com/office/powerpoint/2010/main" val="142050020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159831"/>
            <a:ext cx="8229600" cy="1312288"/>
          </a:xfrm>
        </p:spPr>
        <p:txBody>
          <a:bodyPr/>
          <a:lstStyle/>
          <a:p>
            <a:r>
              <a:rPr lang="en-US" altLang="en-US" dirty="0"/>
              <a:t>Reporting Changes in Stockholders’ Equity Accounts</a:t>
            </a:r>
          </a:p>
        </p:txBody>
      </p:sp>
      <p:pic>
        <p:nvPicPr>
          <p:cNvPr id="9" name="Picture 8" descr="Reproduced Exhibit 8.6 from textbook page 293, the statement of changes in stockholders' equity for the year ended August 31, 2020, for Racers, Inc.">
            <a:extLst>
              <a:ext uri="{FF2B5EF4-FFF2-40B4-BE49-F238E27FC236}">
                <a16:creationId xmlns:a16="http://schemas.microsoft.com/office/drawing/2014/main" id="{70F29304-510D-4FC9-9ED9-C6B29728A9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884416" y="-192815"/>
            <a:ext cx="3415807" cy="7710930"/>
          </a:xfrm>
          <a:prstGeom prst="rect">
            <a:avLst/>
          </a:prstGeom>
        </p:spPr>
      </p:pic>
      <p:sp>
        <p:nvSpPr>
          <p:cNvPr id="8" name="Content Placeholder 7"/>
          <p:cNvSpPr>
            <a:spLocks noGrp="1"/>
          </p:cNvSpPr>
          <p:nvPr>
            <p:ph idx="16"/>
          </p:nvPr>
        </p:nvSpPr>
        <p:spPr>
          <a:xfrm>
            <a:off x="457200" y="6248400"/>
            <a:ext cx="7467600" cy="228600"/>
          </a:xfrm>
        </p:spPr>
        <p:txBody>
          <a:bodyPr/>
          <a:lstStyle/>
          <a:p>
            <a:pPr marL="0" lvl="1" indent="0">
              <a:buNone/>
              <a:defRPr/>
            </a:pPr>
            <a:r>
              <a:rPr lang="en-US" altLang="en-US" sz="1100" b="1" dirty="0"/>
              <a:t>Learning Objective 8-7: Show how stockholders’ equity transactions for the year are reported in the financial statements.</a:t>
            </a:r>
          </a:p>
        </p:txBody>
      </p:sp>
    </p:spTree>
    <p:extLst>
      <p:ext uri="{BB962C8B-B14F-4D97-AF65-F5344CB8AC3E}">
        <p14:creationId xmlns:p14="http://schemas.microsoft.com/office/powerpoint/2010/main" val="3831199907"/>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115444"/>
            <a:ext cx="8229600" cy="1401063"/>
          </a:xfrm>
        </p:spPr>
        <p:txBody>
          <a:bodyPr/>
          <a:lstStyle/>
          <a:p>
            <a:r>
              <a:rPr lang="en-US" altLang="en-US" dirty="0"/>
              <a:t>Statement of Changes in Retained Earnings</a:t>
            </a:r>
          </a:p>
        </p:txBody>
      </p:sp>
      <p:pic>
        <p:nvPicPr>
          <p:cNvPr id="6" name="Picture 5" descr="Reproduced Exhibit 8.7 from textbook page 296, the statement of changes in retained earnings for the year ended August 31, 2020, for Racers, Inc.">
            <a:extLst>
              <a:ext uri="{FF2B5EF4-FFF2-40B4-BE49-F238E27FC236}">
                <a16:creationId xmlns:a16="http://schemas.microsoft.com/office/drawing/2014/main" id="{B907B4BB-2C03-4EFA-B58C-125C7DEFE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050" y="2209800"/>
            <a:ext cx="7914750" cy="2801490"/>
          </a:xfrm>
          <a:prstGeom prst="rect">
            <a:avLst/>
          </a:prstGeom>
        </p:spPr>
      </p:pic>
    </p:spTree>
    <p:extLst>
      <p:ext uri="{BB962C8B-B14F-4D97-AF65-F5344CB8AC3E}">
        <p14:creationId xmlns:p14="http://schemas.microsoft.com/office/powerpoint/2010/main" val="202733353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Noncontrolling Interest </a:t>
            </a:r>
            <a:r>
              <a:rPr lang="en-US" altLang="en-US" sz="1000" b="0" dirty="0"/>
              <a:t>1</a:t>
            </a:r>
          </a:p>
        </p:txBody>
      </p:sp>
      <p:sp>
        <p:nvSpPr>
          <p:cNvPr id="6" name="Content Placeholder 5"/>
          <p:cNvSpPr>
            <a:spLocks noGrp="1"/>
          </p:cNvSpPr>
          <p:nvPr>
            <p:ph idx="1"/>
          </p:nvPr>
        </p:nvSpPr>
        <p:spPr>
          <a:xfrm>
            <a:off x="457200" y="1481136"/>
            <a:ext cx="8229600" cy="2557463"/>
          </a:xfrm>
        </p:spPr>
        <p:txBody>
          <a:bodyPr/>
          <a:lstStyle/>
          <a:p>
            <a:pPr marL="0" indent="0">
              <a:spcBef>
                <a:spcPct val="50000"/>
              </a:spcBef>
              <a:buNone/>
              <a:defRPr/>
            </a:pPr>
            <a:r>
              <a:rPr lang="en-US" u="sng" dirty="0">
                <a:solidFill>
                  <a:schemeClr val="tx2">
                    <a:lumMod val="50000"/>
                  </a:schemeClr>
                </a:solidFill>
              </a:rPr>
              <a:t>Noncontrolling interest</a:t>
            </a:r>
            <a:r>
              <a:rPr lang="en-US" dirty="0">
                <a:solidFill>
                  <a:schemeClr val="tx2">
                    <a:lumMod val="50000"/>
                  </a:schemeClr>
                </a:solidFill>
              </a:rPr>
              <a:t> is also known as a </a:t>
            </a:r>
            <a:r>
              <a:rPr lang="en-US" i="1" dirty="0">
                <a:solidFill>
                  <a:schemeClr val="tx2">
                    <a:lumMod val="50000"/>
                  </a:schemeClr>
                </a:solidFill>
              </a:rPr>
              <a:t>minority</a:t>
            </a:r>
            <a:r>
              <a:rPr lang="en-US" dirty="0">
                <a:solidFill>
                  <a:schemeClr val="tx2">
                    <a:lumMod val="50000"/>
                  </a:schemeClr>
                </a:solidFill>
              </a:rPr>
              <a:t> interest. It is the portion of equity in a subsidiary not attributable to the parent company. The balance sheet model can be expanded as follows:</a:t>
            </a:r>
          </a:p>
        </p:txBody>
      </p:sp>
      <p:sp>
        <p:nvSpPr>
          <p:cNvPr id="2" name="Content Placeholder 1"/>
          <p:cNvSpPr>
            <a:spLocks noGrp="1"/>
          </p:cNvSpPr>
          <p:nvPr>
            <p:ph idx="15"/>
          </p:nvPr>
        </p:nvSpPr>
        <p:spPr>
          <a:xfrm>
            <a:off x="457200" y="4190965"/>
            <a:ext cx="8229600" cy="1066835"/>
          </a:xfrm>
        </p:spPr>
        <p:txBody>
          <a:bodyPr/>
          <a:lstStyle/>
          <a:p>
            <a:pPr marL="0" indent="0">
              <a:buNone/>
            </a:pPr>
            <a:r>
              <a:rPr lang="en-US" sz="2800" b="1" dirty="0">
                <a:solidFill>
                  <a:schemeClr val="accent1">
                    <a:lumMod val="50000"/>
                  </a:schemeClr>
                </a:solidFill>
              </a:rPr>
              <a:t>ASSETS = LIABILITIES + (STOCKHOLDERS’ EQUITY + NONOWNERS’ EQUITY)</a:t>
            </a:r>
          </a:p>
        </p:txBody>
      </p:sp>
      <p:sp>
        <p:nvSpPr>
          <p:cNvPr id="13" name="Content Placeholder 7"/>
          <p:cNvSpPr>
            <a:spLocks noGrp="1"/>
          </p:cNvSpPr>
          <p:nvPr>
            <p:ph idx="16"/>
          </p:nvPr>
        </p:nvSpPr>
        <p:spPr>
          <a:xfrm>
            <a:off x="457200" y="6172200"/>
            <a:ext cx="7239000" cy="381000"/>
          </a:xfrm>
        </p:spPr>
        <p:txBody>
          <a:bodyPr/>
          <a:lstStyle/>
          <a:p>
            <a:pPr marL="0" lvl="1" indent="0">
              <a:buNone/>
              <a:defRPr/>
            </a:pPr>
            <a:r>
              <a:rPr lang="en-US" altLang="en-US" sz="1100" b="1" dirty="0"/>
              <a:t>Learning Objective 8-8: Discuss how the presence of a noncontrolling interest affects the presentation of consolidated financial statements.</a:t>
            </a:r>
          </a:p>
        </p:txBody>
      </p:sp>
    </p:spTree>
    <p:extLst>
      <p:ext uri="{BB962C8B-B14F-4D97-AF65-F5344CB8AC3E}">
        <p14:creationId xmlns:p14="http://schemas.microsoft.com/office/powerpoint/2010/main" val="411272113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932"/>
            <a:ext cx="8229600" cy="931068"/>
          </a:xfrm>
        </p:spPr>
        <p:txBody>
          <a:bodyPr/>
          <a:lstStyle/>
          <a:p>
            <a:r>
              <a:rPr lang="en-US" altLang="en-US" b="1" dirty="0"/>
              <a:t>Learning Objectives</a:t>
            </a:r>
            <a:endParaRPr lang="en-IN" b="1" dirty="0"/>
          </a:p>
        </p:txBody>
      </p:sp>
      <p:sp>
        <p:nvSpPr>
          <p:cNvPr id="3" name="Content Placeholder 2"/>
          <p:cNvSpPr>
            <a:spLocks noGrp="1"/>
          </p:cNvSpPr>
          <p:nvPr>
            <p:ph idx="1"/>
          </p:nvPr>
        </p:nvSpPr>
        <p:spPr>
          <a:xfrm>
            <a:off x="628650" y="1524000"/>
            <a:ext cx="7886700" cy="4652963"/>
          </a:xfrm>
        </p:spPr>
        <p:txBody>
          <a:bodyPr>
            <a:normAutofit fontScale="85000" lnSpcReduction="10000"/>
          </a:bodyPr>
          <a:lstStyle/>
          <a:p>
            <a:pPr marL="0" indent="0">
              <a:spcBef>
                <a:spcPct val="50000"/>
              </a:spcBef>
              <a:buNone/>
              <a:defRPr/>
            </a:pPr>
            <a:r>
              <a:rPr lang="en-US" sz="2600" b="1" dirty="0"/>
              <a:t>After studying this chapter, you should understand and be able to:</a:t>
            </a:r>
          </a:p>
          <a:p>
            <a:pPr lvl="1" indent="-650875">
              <a:buNone/>
              <a:defRPr/>
            </a:pPr>
            <a:r>
              <a:rPr lang="en-US" altLang="en-US" sz="1900" b="1" dirty="0"/>
              <a:t>L</a:t>
            </a:r>
            <a:r>
              <a:rPr lang="en-US" altLang="en-US" sz="100" b="1" dirty="0"/>
              <a:t> </a:t>
            </a:r>
            <a:r>
              <a:rPr lang="en-US" altLang="en-US" sz="1900" b="1" dirty="0"/>
              <a:t>O 8-1: Describe the characteristics of common stock and show how common stock is presented in the balance sheet.</a:t>
            </a:r>
          </a:p>
          <a:p>
            <a:pPr lvl="1" indent="-650875">
              <a:buNone/>
              <a:defRPr/>
            </a:pPr>
            <a:r>
              <a:rPr lang="en-US" altLang="en-US" sz="1900" b="1" dirty="0"/>
              <a:t>L</a:t>
            </a:r>
            <a:r>
              <a:rPr lang="en-US" altLang="en-US" sz="100" b="1" dirty="0"/>
              <a:t> </a:t>
            </a:r>
            <a:r>
              <a:rPr lang="en-US" altLang="en-US" sz="1900" b="1" dirty="0"/>
              <a:t>O 8-2: Explain what preferred stock is, discuss what its advantages and disadvantages to the corporation are, and show how it is presented in the balance sheet.</a:t>
            </a:r>
          </a:p>
          <a:p>
            <a:pPr lvl="1" indent="-650875">
              <a:buNone/>
              <a:defRPr/>
            </a:pPr>
            <a:r>
              <a:rPr lang="en-US" altLang="en-US" sz="1900" b="1" dirty="0"/>
              <a:t>L</a:t>
            </a:r>
            <a:r>
              <a:rPr lang="en-US" altLang="en-US" sz="100" b="1" dirty="0"/>
              <a:t> </a:t>
            </a:r>
            <a:r>
              <a:rPr lang="en-US" altLang="en-US" sz="1900" b="1" dirty="0"/>
              <a:t>O 8-3: Describe the accounting for a cash dividend and explain the dates involved in dividend transactions.</a:t>
            </a:r>
          </a:p>
          <a:p>
            <a:pPr marL="92075" lvl="1" indent="0">
              <a:buNone/>
              <a:defRPr/>
            </a:pPr>
            <a:r>
              <a:rPr lang="en-US" altLang="en-US" sz="1900" b="1" dirty="0"/>
              <a:t>L</a:t>
            </a:r>
            <a:r>
              <a:rPr lang="en-US" altLang="en-US" sz="100" b="1" dirty="0"/>
              <a:t> </a:t>
            </a:r>
            <a:r>
              <a:rPr lang="en-US" altLang="en-US" sz="1900" b="1" dirty="0"/>
              <a:t>O 8-4: Describe what stock dividends and stock splits are and discuss why each is used.</a:t>
            </a:r>
          </a:p>
          <a:p>
            <a:pPr lvl="1" indent="-650875">
              <a:buNone/>
              <a:defRPr/>
            </a:pPr>
            <a:r>
              <a:rPr lang="en-US" altLang="en-US" sz="1900" b="1" dirty="0"/>
              <a:t>L</a:t>
            </a:r>
            <a:r>
              <a:rPr lang="en-US" altLang="en-US" sz="100" b="1" dirty="0"/>
              <a:t> </a:t>
            </a:r>
            <a:r>
              <a:rPr lang="en-US" altLang="en-US" sz="1900" b="1" dirty="0"/>
              <a:t>O 8-5: Recognize what the components of accumulated other comprehensive income (loss) are and explain why these items appear in stockholders’ equity.</a:t>
            </a:r>
          </a:p>
          <a:p>
            <a:pPr lvl="1" indent="-650875">
              <a:buNone/>
              <a:defRPr/>
            </a:pPr>
            <a:r>
              <a:rPr lang="en-US" altLang="en-US" sz="1900" b="1" dirty="0"/>
              <a:t>L</a:t>
            </a:r>
            <a:r>
              <a:rPr lang="en-US" altLang="en-US" sz="100" b="1" dirty="0"/>
              <a:t> </a:t>
            </a:r>
            <a:r>
              <a:rPr lang="en-US" altLang="en-US" sz="1900" b="1" dirty="0"/>
              <a:t>O 8-6: Explain what treasury stock is, discuss why it is acquired, and show how treasury stock transactions affect stockholders’ equity.</a:t>
            </a:r>
          </a:p>
          <a:p>
            <a:pPr lvl="1" indent="-650875">
              <a:buNone/>
              <a:defRPr/>
            </a:pPr>
            <a:r>
              <a:rPr lang="en-US" altLang="en-US" sz="1900" b="1" dirty="0"/>
              <a:t>L</a:t>
            </a:r>
            <a:r>
              <a:rPr lang="en-US" altLang="en-US" sz="100" b="1" dirty="0"/>
              <a:t> </a:t>
            </a:r>
            <a:r>
              <a:rPr lang="en-US" altLang="en-US" sz="1900" b="1" dirty="0"/>
              <a:t>O 8-7: Show how stockholders’ equity transactions for the year are reported in the financial statements.</a:t>
            </a:r>
          </a:p>
          <a:p>
            <a:pPr lvl="1" indent="-650875">
              <a:buNone/>
              <a:defRPr/>
            </a:pPr>
            <a:r>
              <a:rPr lang="en-US" altLang="en-US" sz="1900" b="1" dirty="0"/>
              <a:t>L</a:t>
            </a:r>
            <a:r>
              <a:rPr lang="en-US" altLang="en-US" sz="100" b="1" dirty="0"/>
              <a:t> </a:t>
            </a:r>
            <a:r>
              <a:rPr lang="en-US" altLang="en-US" sz="1900" b="1" dirty="0"/>
              <a:t>O 8-8: Explain what noncontrolling interest is, why it arises, and what it means in the balance sheet.</a:t>
            </a:r>
          </a:p>
          <a:p>
            <a:pPr lvl="1" indent="-650875">
              <a:buNone/>
              <a:defRPr/>
            </a:pPr>
            <a:r>
              <a:rPr lang="en-US" altLang="en-US" sz="1900" b="1" dirty="0"/>
              <a:t>L</a:t>
            </a:r>
            <a:r>
              <a:rPr lang="en-US" altLang="en-US" sz="100" b="1" dirty="0"/>
              <a:t> </a:t>
            </a:r>
            <a:r>
              <a:rPr lang="en-US" altLang="en-US" sz="1900" b="1" dirty="0"/>
              <a:t>O 8-9: Discuss how the presence of a noncontrolling interest affects the presentation of consolidated financial statements.</a:t>
            </a:r>
          </a:p>
        </p:txBody>
      </p:sp>
    </p:spTree>
    <p:extLst>
      <p:ext uri="{BB962C8B-B14F-4D97-AF65-F5344CB8AC3E}">
        <p14:creationId xmlns:p14="http://schemas.microsoft.com/office/powerpoint/2010/main" val="409521035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456492"/>
            <a:ext cx="8229600" cy="718967"/>
          </a:xfrm>
        </p:spPr>
        <p:txBody>
          <a:bodyPr/>
          <a:lstStyle/>
          <a:p>
            <a:r>
              <a:rPr lang="en-US" altLang="en-US" dirty="0"/>
              <a:t>Noncontrolling Interest </a:t>
            </a:r>
            <a:r>
              <a:rPr lang="en-US" altLang="en-US" sz="1000" b="0" dirty="0"/>
              <a:t>2</a:t>
            </a:r>
          </a:p>
        </p:txBody>
      </p:sp>
      <p:pic>
        <p:nvPicPr>
          <p:cNvPr id="5" name="Picture 4" descr="Exhibit 8-8 from the textbook, page 297, reproduced consolidated balance sheet of Racers, Inc., at August 31, 20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2380" y="1417212"/>
            <a:ext cx="4739241" cy="3100393"/>
          </a:xfrm>
          <a:prstGeom prst="rect">
            <a:avLst/>
          </a:prstGeom>
        </p:spPr>
      </p:pic>
      <p:sp>
        <p:nvSpPr>
          <p:cNvPr id="4" name="Content Placeholder 3"/>
          <p:cNvSpPr>
            <a:spLocks noGrp="1"/>
          </p:cNvSpPr>
          <p:nvPr>
            <p:ph idx="15"/>
          </p:nvPr>
        </p:nvSpPr>
        <p:spPr>
          <a:xfrm>
            <a:off x="457200" y="4706882"/>
            <a:ext cx="8229600" cy="1033463"/>
          </a:xfrm>
        </p:spPr>
        <p:txBody>
          <a:bodyPr/>
          <a:lstStyle/>
          <a:p>
            <a:pPr marL="0" indent="0">
              <a:buNone/>
              <a:defRPr/>
            </a:pPr>
            <a:r>
              <a:rPr lang="en-US" sz="1800" b="1" dirty="0">
                <a:solidFill>
                  <a:srgbClr val="0000FF"/>
                </a:solidFill>
              </a:rPr>
              <a:t>Accumulated other comprehensive income</a:t>
            </a:r>
          </a:p>
          <a:p>
            <a:pPr marL="0" indent="0">
              <a:buNone/>
              <a:defRPr/>
            </a:pPr>
            <a:r>
              <a:rPr lang="en-US" sz="1800" b="1" dirty="0"/>
              <a:t>Treasury stock</a:t>
            </a:r>
          </a:p>
          <a:p>
            <a:pPr marL="0" indent="0">
              <a:buNone/>
              <a:defRPr/>
            </a:pPr>
            <a:r>
              <a:rPr lang="en-US" sz="1800" b="1" i="1" dirty="0">
                <a:solidFill>
                  <a:schemeClr val="accent1">
                    <a:lumMod val="50000"/>
                  </a:schemeClr>
                </a:solidFill>
              </a:rPr>
              <a:t>Noncontrolling</a:t>
            </a:r>
            <a:r>
              <a:rPr lang="en-US" sz="1800" b="1" dirty="0">
                <a:solidFill>
                  <a:schemeClr val="accent1">
                    <a:lumMod val="50000"/>
                  </a:schemeClr>
                </a:solidFill>
              </a:rPr>
              <a:t> interest (Shown at the very end.)</a:t>
            </a:r>
          </a:p>
        </p:txBody>
      </p:sp>
      <p:sp>
        <p:nvSpPr>
          <p:cNvPr id="8" name="Content Placeholder 2"/>
          <p:cNvSpPr>
            <a:spLocks noGrp="1"/>
          </p:cNvSpPr>
          <p:nvPr>
            <p:ph idx="15"/>
          </p:nvPr>
        </p:nvSpPr>
        <p:spPr>
          <a:xfrm>
            <a:off x="3601720" y="5857240"/>
            <a:ext cx="2286000" cy="23926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3" name="Content Placeholder 7"/>
          <p:cNvSpPr>
            <a:spLocks noGrp="1"/>
          </p:cNvSpPr>
          <p:nvPr>
            <p:ph idx="16"/>
          </p:nvPr>
        </p:nvSpPr>
        <p:spPr>
          <a:xfrm>
            <a:off x="457200" y="6172200"/>
            <a:ext cx="7239000" cy="381000"/>
          </a:xfrm>
        </p:spPr>
        <p:txBody>
          <a:bodyPr/>
          <a:lstStyle/>
          <a:p>
            <a:pPr marL="0" lvl="1" indent="0">
              <a:buNone/>
              <a:defRPr/>
            </a:pPr>
            <a:r>
              <a:rPr lang="en-US" altLang="en-US" sz="1100" b="1" dirty="0"/>
              <a:t>Learning Objective 8-8: Discuss how the presence of a noncontrolling interest affects the presentation of consolidated financial statements.</a:t>
            </a:r>
          </a:p>
        </p:txBody>
      </p:sp>
    </p:spTree>
    <p:extLst>
      <p:ext uri="{BB962C8B-B14F-4D97-AF65-F5344CB8AC3E}">
        <p14:creationId xmlns:p14="http://schemas.microsoft.com/office/powerpoint/2010/main" val="166710087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Proprietorships and Partnerships</a:t>
            </a:r>
          </a:p>
        </p:txBody>
      </p:sp>
      <p:sp>
        <p:nvSpPr>
          <p:cNvPr id="6" name="Content Placeholder 5"/>
          <p:cNvSpPr>
            <a:spLocks noGrp="1"/>
          </p:cNvSpPr>
          <p:nvPr>
            <p:ph idx="1"/>
          </p:nvPr>
        </p:nvSpPr>
        <p:spPr>
          <a:xfrm>
            <a:off x="457200" y="1481137"/>
            <a:ext cx="8229600" cy="804863"/>
          </a:xfrm>
        </p:spPr>
        <p:txBody>
          <a:bodyPr/>
          <a:lstStyle/>
          <a:p>
            <a:pPr marL="0" indent="0" eaLnBrk="1" hangingPunct="1">
              <a:spcBef>
                <a:spcPct val="50000"/>
              </a:spcBef>
              <a:buFontTx/>
              <a:buNone/>
            </a:pPr>
            <a:r>
              <a:rPr lang="en-US" altLang="en-US" sz="2400" b="1" dirty="0"/>
              <a:t>Proprietorships (single owner) and partnerships (two or more owners) do not issue stock.</a:t>
            </a:r>
          </a:p>
        </p:txBody>
      </p:sp>
      <p:pic>
        <p:nvPicPr>
          <p:cNvPr id="4" name="Picture 3" descr="A diagram comparing owner's equity statements for Proprietorship and Partnership.&#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230" y="2363147"/>
            <a:ext cx="6773540" cy="2438694"/>
          </a:xfrm>
          <a:prstGeom prst="rect">
            <a:avLst/>
          </a:prstGeom>
        </p:spPr>
      </p:pic>
      <p:sp>
        <p:nvSpPr>
          <p:cNvPr id="3" name="Content Placeholder 2"/>
          <p:cNvSpPr>
            <a:spLocks noGrp="1"/>
          </p:cNvSpPr>
          <p:nvPr>
            <p:ph idx="15"/>
          </p:nvPr>
        </p:nvSpPr>
        <p:spPr>
          <a:xfrm>
            <a:off x="457200" y="4912546"/>
            <a:ext cx="8229600" cy="872340"/>
          </a:xfrm>
        </p:spPr>
        <p:txBody>
          <a:bodyPr/>
          <a:lstStyle/>
          <a:p>
            <a:pPr marL="0" indent="0">
              <a:buNone/>
            </a:pPr>
            <a:r>
              <a:rPr lang="en-US" sz="2700" dirty="0"/>
              <a:t>Net income and drawing accounts are transferred to capital accounts at the end of the period.</a:t>
            </a:r>
          </a:p>
        </p:txBody>
      </p:sp>
      <p:sp>
        <p:nvSpPr>
          <p:cNvPr id="7" name="Content Placeholder 2"/>
          <p:cNvSpPr>
            <a:spLocks noGrp="1"/>
          </p:cNvSpPr>
          <p:nvPr>
            <p:ph idx="15"/>
          </p:nvPr>
        </p:nvSpPr>
        <p:spPr>
          <a:xfrm>
            <a:off x="3601720" y="5932940"/>
            <a:ext cx="2286000" cy="23926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3" name="Content Placeholder 7"/>
          <p:cNvSpPr>
            <a:spLocks noGrp="1"/>
          </p:cNvSpPr>
          <p:nvPr>
            <p:ph idx="16"/>
          </p:nvPr>
        </p:nvSpPr>
        <p:spPr>
          <a:xfrm>
            <a:off x="457200" y="6172200"/>
            <a:ext cx="7239000" cy="381000"/>
          </a:xfrm>
        </p:spPr>
        <p:txBody>
          <a:bodyPr/>
          <a:lstStyle/>
          <a:p>
            <a:pPr marL="0" lvl="1" indent="0">
              <a:buNone/>
              <a:defRPr/>
            </a:pPr>
            <a:r>
              <a:rPr lang="en-US" altLang="en-US" sz="1100" b="1" dirty="0"/>
              <a:t>Learning Objective 8-8: Discuss how the presence of a noncontrolling interest affects the presentation of consolidated financial statements.</a:t>
            </a:r>
          </a:p>
        </p:txBody>
      </p:sp>
    </p:spTree>
    <p:extLst>
      <p:ext uri="{BB962C8B-B14F-4D97-AF65-F5344CB8AC3E}">
        <p14:creationId xmlns:p14="http://schemas.microsoft.com/office/powerpoint/2010/main" val="7321489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225386"/>
            <a:ext cx="8229600" cy="1181178"/>
          </a:xfrm>
        </p:spPr>
        <p:txBody>
          <a:bodyPr/>
          <a:lstStyle/>
          <a:p>
            <a:r>
              <a:rPr lang="en-US" altLang="en-US" sz="4000" dirty="0"/>
              <a:t>Not-for-Profit and Governmental Organizations</a:t>
            </a:r>
          </a:p>
        </p:txBody>
      </p:sp>
      <p:sp>
        <p:nvSpPr>
          <p:cNvPr id="4" name="Content Placeholder 3"/>
          <p:cNvSpPr>
            <a:spLocks noGrp="1"/>
          </p:cNvSpPr>
          <p:nvPr>
            <p:ph idx="1"/>
          </p:nvPr>
        </p:nvSpPr>
        <p:spPr>
          <a:xfrm>
            <a:off x="457200" y="1524169"/>
            <a:ext cx="8229600" cy="2786063"/>
          </a:xfrm>
        </p:spPr>
        <p:txBody>
          <a:bodyPr/>
          <a:lstStyle/>
          <a:p>
            <a:pPr marL="0" indent="0">
              <a:buNone/>
            </a:pPr>
            <a:r>
              <a:rPr lang="en-US" sz="2800" dirty="0"/>
              <a:t>Owners’ equity in not-for-profit and governmental organizations is referred to as fund balances. Because individual resource providers do not have specific claims against the organization’s assets, capital accounts are inappropriate and net income is not reported for most funds.</a:t>
            </a:r>
          </a:p>
        </p:txBody>
      </p:sp>
      <p:sp>
        <p:nvSpPr>
          <p:cNvPr id="13" name="Content Placeholder 7"/>
          <p:cNvSpPr>
            <a:spLocks noGrp="1"/>
          </p:cNvSpPr>
          <p:nvPr>
            <p:ph idx="16"/>
          </p:nvPr>
        </p:nvSpPr>
        <p:spPr>
          <a:xfrm>
            <a:off x="457200" y="6172200"/>
            <a:ext cx="7239000" cy="381000"/>
          </a:xfrm>
        </p:spPr>
        <p:txBody>
          <a:bodyPr/>
          <a:lstStyle/>
          <a:p>
            <a:pPr marL="0" lvl="1" indent="0">
              <a:buNone/>
              <a:defRPr/>
            </a:pPr>
            <a:r>
              <a:rPr lang="en-US" altLang="en-US" sz="1100" b="1" dirty="0"/>
              <a:t>Learning Objective 8-8: Discuss how the presence of a noncontrolling interest affects the presentation of consolidated financial statements.</a:t>
            </a:r>
          </a:p>
        </p:txBody>
      </p:sp>
    </p:spTree>
    <p:extLst>
      <p:ext uri="{BB962C8B-B14F-4D97-AF65-F5344CB8AC3E}">
        <p14:creationId xmlns:p14="http://schemas.microsoft.com/office/powerpoint/2010/main" val="4006534885"/>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8</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1174723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96151"/>
            <a:ext cx="8229600" cy="1115654"/>
          </a:xfrm>
        </p:spPr>
        <p:txBody>
          <a:bodyPr/>
          <a:lstStyle/>
          <a:p>
            <a:r>
              <a:rPr lang="en-US" altLang="en-US" dirty="0"/>
              <a:t>Stockholders’ Equity </a:t>
            </a:r>
            <a:r>
              <a:rPr lang="en-US" dirty="0"/>
              <a:t>- Text Alternative</a:t>
            </a:r>
            <a:endParaRPr lang="en-US" altLang="en-US" dirty="0"/>
          </a:p>
        </p:txBody>
      </p:sp>
      <p:sp>
        <p:nvSpPr>
          <p:cNvPr id="2" name="Content Placeholder 1"/>
          <p:cNvSpPr>
            <a:spLocks noGrp="1"/>
          </p:cNvSpPr>
          <p:nvPr>
            <p:ph idx="1"/>
          </p:nvPr>
        </p:nvSpPr>
        <p:spPr>
          <a:xfrm>
            <a:off x="457200" y="1600200"/>
            <a:ext cx="8382000" cy="3276600"/>
          </a:xfrm>
        </p:spPr>
        <p:txBody>
          <a:bodyPr/>
          <a:lstStyle/>
          <a:p>
            <a:pPr marL="0" indent="0">
              <a:buNone/>
              <a:defRPr/>
            </a:pPr>
            <a:r>
              <a:rPr lang="en-IN" sz="2800" dirty="0" smtClean="0"/>
              <a:t>At </a:t>
            </a:r>
            <a:r>
              <a:rPr lang="en-IN" sz="2800" dirty="0"/>
              <a:t>the top, Stockholder's equity captions points to Treasury Stock with a dotted arrow </a:t>
            </a:r>
            <a:r>
              <a:rPr lang="en-IN" sz="2800" dirty="0" err="1"/>
              <a:t>labeled</a:t>
            </a:r>
            <a:r>
              <a:rPr lang="en-IN" sz="2800" dirty="0"/>
              <a:t> "Less." It also points to 4 other labels: Paid-In Capital, Retained Earnings, Accumulated Other Comprehensive Income (loss), and </a:t>
            </a:r>
            <a:r>
              <a:rPr lang="en-IN" sz="2800" dirty="0" err="1"/>
              <a:t>Noncontrolling</a:t>
            </a:r>
            <a:r>
              <a:rPr lang="en-IN" sz="2800" dirty="0"/>
              <a:t> interest. Paid-in Capital points to Preferred Stock, Common Stock, and Additional Paid-In Capital.</a:t>
            </a:r>
            <a:endParaRPr lang="en-US" sz="2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214651093"/>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96151"/>
            <a:ext cx="8229600" cy="1115654"/>
          </a:xfrm>
        </p:spPr>
        <p:txBody>
          <a:bodyPr/>
          <a:lstStyle/>
          <a:p>
            <a:r>
              <a:rPr lang="en-US" altLang="en-US" dirty="0"/>
              <a:t>Stockholders’ Equity Section</a:t>
            </a:r>
            <a:r>
              <a:rPr lang="en-US" altLang="en-US" dirty="0" smtClean="0"/>
              <a:t> </a:t>
            </a:r>
            <a:r>
              <a:rPr lang="en-US" dirty="0"/>
              <a:t>- Text </a:t>
            </a:r>
            <a:r>
              <a:rPr lang="en-US" dirty="0" smtClean="0"/>
              <a:t>Alternative </a:t>
            </a:r>
            <a:r>
              <a:rPr lang="en-US" sz="1000" b="0" dirty="0" smtClean="0"/>
              <a:t>1</a:t>
            </a:r>
            <a:endParaRPr lang="en-US" altLang="en-US" sz="1000" b="0" dirty="0"/>
          </a:p>
        </p:txBody>
      </p:sp>
      <p:sp>
        <p:nvSpPr>
          <p:cNvPr id="2" name="Content Placeholder 1"/>
          <p:cNvSpPr>
            <a:spLocks noGrp="1"/>
          </p:cNvSpPr>
          <p:nvPr>
            <p:ph idx="1"/>
          </p:nvPr>
        </p:nvSpPr>
        <p:spPr>
          <a:xfrm>
            <a:off x="457200" y="1600200"/>
            <a:ext cx="8382000" cy="3810000"/>
          </a:xfrm>
        </p:spPr>
        <p:txBody>
          <a:bodyPr/>
          <a:lstStyle/>
          <a:p>
            <a:pPr marL="0" indent="0">
              <a:buNone/>
              <a:defRPr/>
            </a:pPr>
            <a:r>
              <a:rPr lang="en-IN" sz="1800" dirty="0" smtClean="0"/>
              <a:t>2020 </a:t>
            </a:r>
            <a:r>
              <a:rPr lang="en-IN" sz="1800" dirty="0"/>
              <a:t>data:</a:t>
            </a:r>
          </a:p>
          <a:p>
            <a:pPr marL="0" indent="0">
              <a:buNone/>
              <a:defRPr/>
            </a:pPr>
            <a:r>
              <a:rPr lang="en-IN" sz="1800" dirty="0"/>
              <a:t>Paid-in capital:</a:t>
            </a:r>
          </a:p>
          <a:p>
            <a:pPr marL="0" indent="0">
              <a:buNone/>
              <a:defRPr/>
            </a:pPr>
            <a:r>
              <a:rPr lang="en-IN" sz="1800" dirty="0"/>
              <a:t>Preferred stock, 6%, $100 par value, cumulative, callable at $102, 5,000 shares authorized, issued, and outstanding: $</a:t>
            </a:r>
            <a:r>
              <a:rPr lang="en-IN" sz="1800" dirty="0" smtClean="0"/>
              <a:t>500,000.</a:t>
            </a:r>
            <a:endParaRPr lang="en-IN" sz="1800" dirty="0"/>
          </a:p>
          <a:p>
            <a:pPr marL="0" indent="0">
              <a:buNone/>
              <a:defRPr/>
            </a:pPr>
            <a:r>
              <a:rPr lang="en-IN" sz="1800" dirty="0"/>
              <a:t>Common stock, $2 par value, 1,000,000 shares authorized, 244,800 shares issued: 489,600</a:t>
            </a:r>
          </a:p>
          <a:p>
            <a:pPr marL="0" indent="0">
              <a:buNone/>
              <a:defRPr/>
            </a:pPr>
            <a:r>
              <a:rPr lang="en-IN" sz="1800" dirty="0"/>
              <a:t>Additional paid-in capital: 3,322,400</a:t>
            </a:r>
          </a:p>
          <a:p>
            <a:pPr marL="0" indent="0">
              <a:buNone/>
              <a:defRPr/>
            </a:pPr>
            <a:r>
              <a:rPr lang="en-IN" sz="1800" dirty="0"/>
              <a:t>Total paid-in capital: $4,312,000</a:t>
            </a:r>
          </a:p>
          <a:p>
            <a:pPr marL="0" indent="0">
              <a:buNone/>
              <a:defRPr/>
            </a:pPr>
            <a:r>
              <a:rPr lang="en-IN" sz="1800" dirty="0"/>
              <a:t>Retained earnings: 2,828,000</a:t>
            </a:r>
          </a:p>
          <a:p>
            <a:pPr marL="0" indent="0">
              <a:buNone/>
              <a:defRPr/>
            </a:pPr>
            <a:r>
              <a:rPr lang="en-IN" sz="1800" dirty="0"/>
              <a:t>Accumulated other comprehensive income (loss): 50,000</a:t>
            </a:r>
          </a:p>
          <a:p>
            <a:pPr marL="0" indent="0">
              <a:buNone/>
              <a:defRPr/>
            </a:pPr>
            <a:r>
              <a:rPr lang="en-IN" sz="1800" dirty="0"/>
              <a:t>Less: Common stock in treasury, at cost; 1,000 shares at August 31, 2020: (12,000)</a:t>
            </a:r>
          </a:p>
          <a:p>
            <a:pPr marL="0" indent="0">
              <a:buNone/>
              <a:defRPr/>
            </a:pPr>
            <a:r>
              <a:rPr lang="en-IN" sz="1800" dirty="0"/>
              <a:t>Total stockholders' equity: $</a:t>
            </a:r>
            <a:r>
              <a:rPr lang="en-IN" sz="1800" dirty="0" smtClean="0"/>
              <a:t>7,178,000</a:t>
            </a:r>
            <a:endParaRPr lang="en-IN" sz="1800" dirty="0"/>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IN" sz="900" dirty="0">
                <a:hlinkClick r:id="rId3" action="ppaction://hlinksldjump"/>
              </a:rPr>
              <a:t>Advance to rest of text alternative.</a:t>
            </a:r>
            <a:endParaRPr lang="en-IN" sz="900" dirty="0"/>
          </a:p>
        </p:txBody>
      </p:sp>
    </p:spTree>
    <p:extLst>
      <p:ext uri="{BB962C8B-B14F-4D97-AF65-F5344CB8AC3E}">
        <p14:creationId xmlns:p14="http://schemas.microsoft.com/office/powerpoint/2010/main" val="575175716"/>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96151"/>
            <a:ext cx="8229600" cy="1115654"/>
          </a:xfrm>
        </p:spPr>
        <p:txBody>
          <a:bodyPr/>
          <a:lstStyle/>
          <a:p>
            <a:r>
              <a:rPr lang="en-US" altLang="en-US" dirty="0"/>
              <a:t>Stockholders’ Equity Section</a:t>
            </a:r>
            <a:r>
              <a:rPr lang="en-US" altLang="en-US" dirty="0" smtClean="0"/>
              <a:t> </a:t>
            </a:r>
            <a:r>
              <a:rPr lang="en-US" dirty="0"/>
              <a:t>- Text </a:t>
            </a:r>
            <a:r>
              <a:rPr lang="en-US" dirty="0" smtClean="0"/>
              <a:t>Alternative </a:t>
            </a:r>
            <a:r>
              <a:rPr lang="en-US" sz="1000" b="0" dirty="0" smtClean="0"/>
              <a:t>2</a:t>
            </a:r>
            <a:endParaRPr lang="en-US" altLang="en-US" sz="1000" b="0" dirty="0"/>
          </a:p>
        </p:txBody>
      </p:sp>
      <p:sp>
        <p:nvSpPr>
          <p:cNvPr id="2" name="Content Placeholder 1"/>
          <p:cNvSpPr>
            <a:spLocks noGrp="1"/>
          </p:cNvSpPr>
          <p:nvPr>
            <p:ph idx="1"/>
          </p:nvPr>
        </p:nvSpPr>
        <p:spPr>
          <a:xfrm>
            <a:off x="457200" y="1600200"/>
            <a:ext cx="8382000" cy="4038600"/>
          </a:xfrm>
        </p:spPr>
        <p:txBody>
          <a:bodyPr/>
          <a:lstStyle/>
          <a:p>
            <a:pPr marL="0" indent="0">
              <a:buNone/>
              <a:defRPr/>
            </a:pPr>
            <a:r>
              <a:rPr lang="en-IN" sz="1800" dirty="0" smtClean="0"/>
              <a:t>2019 </a:t>
            </a:r>
            <a:r>
              <a:rPr lang="en-IN" sz="1800" dirty="0"/>
              <a:t>data:</a:t>
            </a:r>
          </a:p>
          <a:p>
            <a:pPr marL="0" indent="0">
              <a:buNone/>
              <a:defRPr/>
            </a:pPr>
            <a:r>
              <a:rPr lang="en-IN" sz="1800" dirty="0"/>
              <a:t>Paid-in capital:</a:t>
            </a:r>
          </a:p>
          <a:p>
            <a:pPr marL="0" indent="0">
              <a:buNone/>
              <a:defRPr/>
            </a:pPr>
            <a:r>
              <a:rPr lang="en-IN" sz="1800" dirty="0"/>
              <a:t>Preferred stock, 6%, $100 par value, cumulative, callable at $102, 5,000 shares authorized, issued, and outstanding: $</a:t>
            </a:r>
            <a:r>
              <a:rPr lang="en-IN" sz="1800" dirty="0" smtClean="0"/>
              <a:t>500,000.</a:t>
            </a:r>
            <a:endParaRPr lang="en-IN" sz="1800" dirty="0"/>
          </a:p>
          <a:p>
            <a:pPr marL="0" indent="0">
              <a:buNone/>
              <a:defRPr/>
            </a:pPr>
            <a:r>
              <a:rPr lang="en-IN" sz="1800" dirty="0"/>
              <a:t>Common stock, $2 par value, 1,000,000 shares authorized, 244,800 shares issued: 400,000</a:t>
            </a:r>
          </a:p>
          <a:p>
            <a:pPr marL="0" indent="0">
              <a:buNone/>
              <a:defRPr/>
            </a:pPr>
            <a:r>
              <a:rPr lang="en-IN" sz="1800" dirty="0"/>
              <a:t>Additional paid-in capital: 2,820,000</a:t>
            </a:r>
          </a:p>
          <a:p>
            <a:pPr marL="0" indent="0">
              <a:buNone/>
              <a:defRPr/>
            </a:pPr>
            <a:r>
              <a:rPr lang="en-IN" sz="1800" dirty="0"/>
              <a:t>Total paid-in capital: $3,720,000</a:t>
            </a:r>
          </a:p>
          <a:p>
            <a:pPr marL="0" indent="0">
              <a:buNone/>
              <a:defRPr/>
            </a:pPr>
            <a:r>
              <a:rPr lang="en-IN" sz="1800" dirty="0"/>
              <a:t>Retained earnings: 2,600,000</a:t>
            </a:r>
          </a:p>
          <a:p>
            <a:pPr marL="0" indent="0">
              <a:buNone/>
              <a:defRPr/>
            </a:pPr>
            <a:r>
              <a:rPr lang="en-IN" sz="1800" dirty="0"/>
              <a:t>Accumulated other comprehensive income (loss): (100,000)</a:t>
            </a:r>
          </a:p>
          <a:p>
            <a:pPr marL="0" indent="0">
              <a:buNone/>
              <a:defRPr/>
            </a:pPr>
            <a:r>
              <a:rPr lang="en-IN" sz="1800" dirty="0"/>
              <a:t>Less: Common stock in treasury, at cost; 1,000 shares at August 31, 2020: NA</a:t>
            </a:r>
          </a:p>
          <a:p>
            <a:pPr marL="0" indent="0">
              <a:buNone/>
              <a:defRPr/>
            </a:pPr>
            <a:r>
              <a:rPr lang="en-IN" sz="1800" dirty="0"/>
              <a:t>Total stockholders' equity: $</a:t>
            </a:r>
            <a:r>
              <a:rPr lang="en-IN" sz="1800" dirty="0" smtClean="0"/>
              <a:t>6,220,000</a:t>
            </a:r>
            <a:endParaRPr lang="en-IN" sz="1800" dirty="0"/>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624705765"/>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Paid-in Capital </a:t>
            </a:r>
            <a:r>
              <a:rPr lang="en-US" dirty="0"/>
              <a:t>- Text Alternative</a:t>
            </a:r>
            <a:endParaRPr lang="en-US" altLang="en-US" dirty="0"/>
          </a:p>
        </p:txBody>
      </p:sp>
      <p:sp>
        <p:nvSpPr>
          <p:cNvPr id="2" name="Content Placeholder 1"/>
          <p:cNvSpPr>
            <a:spLocks noGrp="1"/>
          </p:cNvSpPr>
          <p:nvPr>
            <p:ph idx="1"/>
          </p:nvPr>
        </p:nvSpPr>
        <p:spPr>
          <a:xfrm>
            <a:off x="457200" y="1371600"/>
            <a:ext cx="8382000" cy="3276600"/>
          </a:xfrm>
        </p:spPr>
        <p:txBody>
          <a:bodyPr/>
          <a:lstStyle/>
          <a:p>
            <a:pPr marL="0" indent="0">
              <a:buNone/>
              <a:defRPr/>
            </a:pPr>
            <a:r>
              <a:rPr lang="en-IN" sz="2800" dirty="0"/>
              <a:t>For the effects of sale of common stock, the horizontal model shows: Cash increases 520,000 (40,000 shares × $13) under Assets; Common Stock increases 80,000 (40,000 shares × $2) under Stockholders' Equity; and Additional Paid-In Capital increases 440,000 (40,000 shares × $11) also under Stockholders' Equity, all on the balance sheet side of the model.</a:t>
            </a:r>
            <a:endParaRPr lang="en-US" sz="2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132269574"/>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Common Stock </a:t>
            </a:r>
            <a:r>
              <a:rPr lang="en-US" altLang="en-US" sz="1000" b="0" dirty="0"/>
              <a:t>2</a:t>
            </a:r>
            <a:r>
              <a:rPr lang="en-US" altLang="en-US" dirty="0" smtClean="0"/>
              <a:t> </a:t>
            </a:r>
            <a:r>
              <a:rPr lang="en-US" dirty="0"/>
              <a:t>- Text Alternative</a:t>
            </a:r>
            <a:endParaRPr lang="en-US" altLang="en-US" dirty="0"/>
          </a:p>
        </p:txBody>
      </p:sp>
      <p:sp>
        <p:nvSpPr>
          <p:cNvPr id="2" name="Content Placeholder 1"/>
          <p:cNvSpPr>
            <a:spLocks noGrp="1"/>
          </p:cNvSpPr>
          <p:nvPr>
            <p:ph idx="1"/>
          </p:nvPr>
        </p:nvSpPr>
        <p:spPr>
          <a:xfrm>
            <a:off x="457200" y="1371600"/>
            <a:ext cx="8382000" cy="4419600"/>
          </a:xfrm>
        </p:spPr>
        <p:txBody>
          <a:bodyPr/>
          <a:lstStyle/>
          <a:p>
            <a:pPr marL="0" indent="0">
              <a:buNone/>
              <a:defRPr/>
            </a:pPr>
            <a:r>
              <a:rPr lang="en-IN" sz="2600" dirty="0" smtClean="0"/>
              <a:t>A </a:t>
            </a:r>
            <a:r>
              <a:rPr lang="en-IN" sz="2600" dirty="0"/>
              <a:t>small yellow slice is Treasury — issued shares that have been reacquired. A light blue slice, about 1/6 of the pie, is Unissued. Three quarters of the pie, which is dark blue, is Outstanding — issued shares that are owned by stockholders</a:t>
            </a:r>
            <a:r>
              <a:rPr lang="en-IN" sz="2600" dirty="0" smtClean="0"/>
              <a:t>.</a:t>
            </a:r>
            <a:endParaRPr lang="en-IN" sz="2600" dirty="0"/>
          </a:p>
          <a:p>
            <a:pPr marL="0" indent="0">
              <a:buNone/>
              <a:defRPr/>
            </a:pPr>
            <a:r>
              <a:rPr lang="en-IN" sz="2600" dirty="0"/>
              <a:t>A brace envelops the label Authorized Shares and points to the whole pie. A callout circle </a:t>
            </a:r>
            <a:r>
              <a:rPr lang="en-IN" sz="2600" dirty="0" err="1"/>
              <a:t>labeled</a:t>
            </a:r>
            <a:r>
              <a:rPr lang="en-IN" sz="2600" dirty="0"/>
              <a:t> Issued Shares points at the dark blue and yellow regions, accompanied by a callout box which states that issued shares include outstanding and treasury shares.</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48538704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869950"/>
          </a:xfrm>
        </p:spPr>
        <p:txBody>
          <a:bodyPr/>
          <a:lstStyle/>
          <a:p>
            <a:r>
              <a:rPr lang="en-US" altLang="en-US" dirty="0"/>
              <a:t>Stockholders’ Equity</a:t>
            </a:r>
            <a:endParaRPr lang="en-IN" dirty="0"/>
          </a:p>
        </p:txBody>
      </p:sp>
      <p:pic>
        <p:nvPicPr>
          <p:cNvPr id="5" name="Picture 4" descr="Nature of Stockholders' Equity is illustrated through a flowchart.&#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658108"/>
            <a:ext cx="7273520" cy="4437892"/>
          </a:xfrm>
          <a:prstGeom prst="rect">
            <a:avLst/>
          </a:prstGeom>
        </p:spPr>
      </p:pic>
      <p:sp>
        <p:nvSpPr>
          <p:cNvPr id="4" name="Content Placeholder 2"/>
          <p:cNvSpPr>
            <a:spLocks noGrp="1"/>
          </p:cNvSpPr>
          <p:nvPr>
            <p:ph idx="15"/>
          </p:nvPr>
        </p:nvSpPr>
        <p:spPr>
          <a:xfrm>
            <a:off x="3314700" y="6191684"/>
            <a:ext cx="2514600" cy="239260"/>
          </a:xfrm>
        </p:spPr>
        <p:txBody>
          <a:bodyPr/>
          <a:lstStyle/>
          <a:p>
            <a:pPr marL="0" indent="0" algn="ctr">
              <a:buNone/>
            </a:pPr>
            <a:r>
              <a:rPr lang="en-US" sz="900" dirty="0">
                <a:hlinkClick r:id="rId4" action="ppaction://hlinksldjump"/>
              </a:rPr>
              <a:t>Access the text alternative for slide images.</a:t>
            </a:r>
            <a:endParaRPr lang="en-IN" sz="900" dirty="0"/>
          </a:p>
        </p:txBody>
      </p:sp>
    </p:spTree>
    <p:extLst>
      <p:ext uri="{BB962C8B-B14F-4D97-AF65-F5344CB8AC3E}">
        <p14:creationId xmlns:p14="http://schemas.microsoft.com/office/powerpoint/2010/main" val="9956137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6707"/>
            <a:ext cx="8229600" cy="861337"/>
          </a:xfrm>
        </p:spPr>
        <p:txBody>
          <a:bodyPr/>
          <a:lstStyle/>
          <a:p>
            <a:r>
              <a:rPr lang="en-US" altLang="en-US" dirty="0"/>
              <a:t>Cash Dividends </a:t>
            </a:r>
            <a:r>
              <a:rPr lang="en-US" dirty="0"/>
              <a:t>- Text Alternative</a:t>
            </a:r>
            <a:endParaRPr lang="en-US" altLang="en-US" dirty="0"/>
          </a:p>
        </p:txBody>
      </p:sp>
      <p:sp>
        <p:nvSpPr>
          <p:cNvPr id="2" name="Content Placeholder 1"/>
          <p:cNvSpPr>
            <a:spLocks noGrp="1"/>
          </p:cNvSpPr>
          <p:nvPr>
            <p:ph idx="1"/>
          </p:nvPr>
        </p:nvSpPr>
        <p:spPr>
          <a:xfrm>
            <a:off x="457200" y="1371600"/>
            <a:ext cx="8382000" cy="3962400"/>
          </a:xfrm>
        </p:spPr>
        <p:txBody>
          <a:bodyPr/>
          <a:lstStyle/>
          <a:p>
            <a:pPr marL="0" indent="0">
              <a:buNone/>
              <a:defRPr/>
            </a:pPr>
            <a:r>
              <a:rPr lang="en-IN" sz="2800" dirty="0"/>
              <a:t>For the effects of recording declaration and payment of cash dividend, the horizontal model shows two entries on the balance sheet side of the model:</a:t>
            </a:r>
          </a:p>
          <a:p>
            <a:pPr marL="514350" indent="-514350">
              <a:buAutoNum type="arabicParenR"/>
              <a:defRPr/>
            </a:pPr>
            <a:r>
              <a:rPr lang="en-IN" sz="2800" dirty="0"/>
              <a:t>Declaration date: Dividends Payable increases under Liabilities, and Retained Earnings decreases under Stockholders' equity.</a:t>
            </a:r>
          </a:p>
          <a:p>
            <a:pPr marL="514350" indent="-514350">
              <a:buAutoNum type="arabicParenR"/>
              <a:defRPr/>
            </a:pPr>
            <a:r>
              <a:rPr lang="en-IN" sz="2800" dirty="0"/>
              <a:t>Payment date: Cash decreases under Assets, and Dividends Payable decreases under Liabilities.</a:t>
            </a:r>
            <a:endParaRPr lang="en-US" sz="2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817797019"/>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87732"/>
            <a:ext cx="8229600" cy="1141642"/>
          </a:xfrm>
        </p:spPr>
        <p:txBody>
          <a:bodyPr/>
          <a:lstStyle/>
          <a:p>
            <a:r>
              <a:rPr lang="en-US" altLang="en-US" sz="4000" dirty="0"/>
              <a:t>Stock Dividends - Illustration </a:t>
            </a:r>
            <a:r>
              <a:rPr lang="en-US" altLang="en-US" sz="1000" b="0" dirty="0"/>
              <a:t>2</a:t>
            </a:r>
            <a:r>
              <a:rPr lang="en-US" sz="4000" dirty="0"/>
              <a:t> - Text Alternative</a:t>
            </a:r>
            <a:endParaRPr lang="en-US" altLang="en-US" sz="4000" dirty="0"/>
          </a:p>
        </p:txBody>
      </p:sp>
      <p:sp>
        <p:nvSpPr>
          <p:cNvPr id="2" name="Content Placeholder 1"/>
          <p:cNvSpPr>
            <a:spLocks noGrp="1"/>
          </p:cNvSpPr>
          <p:nvPr>
            <p:ph idx="1"/>
          </p:nvPr>
        </p:nvSpPr>
        <p:spPr>
          <a:xfrm>
            <a:off x="457200" y="1371600"/>
            <a:ext cx="8382000" cy="3962400"/>
          </a:xfrm>
        </p:spPr>
        <p:txBody>
          <a:bodyPr/>
          <a:lstStyle/>
          <a:p>
            <a:pPr marL="0" indent="0">
              <a:buNone/>
              <a:defRPr/>
            </a:pPr>
            <a:r>
              <a:rPr lang="en-IN" sz="2800" dirty="0"/>
              <a:t>For the effects of a stock dividend transaction, the horizontal model shows three entries on the balance sheet side of the model:, all under Stockholders' equity:</a:t>
            </a:r>
          </a:p>
          <a:p>
            <a:pPr marL="514350" indent="-514350">
              <a:buAutoNum type="arabicParenR"/>
              <a:defRPr/>
            </a:pPr>
            <a:r>
              <a:rPr lang="en-IN" sz="2800" dirty="0"/>
              <a:t>Retained Earnings decrease of 72,000 (4,800 shares × $15;</a:t>
            </a:r>
          </a:p>
          <a:p>
            <a:pPr marL="514350" indent="-514350">
              <a:buAutoNum type="arabicParenR"/>
              <a:defRPr/>
            </a:pPr>
            <a:r>
              <a:rPr lang="en-IN" sz="2800" dirty="0"/>
              <a:t>Common Stock increase of 9,600 (4,800 shares × $2); and Additional Paid-In Capital increase of 62,400 (4,800 shares x $13).</a:t>
            </a:r>
            <a:endParaRPr lang="en-US" sz="2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27455977"/>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282714"/>
            <a:ext cx="8229600" cy="751679"/>
          </a:xfrm>
        </p:spPr>
        <p:txBody>
          <a:bodyPr/>
          <a:lstStyle/>
          <a:p>
            <a:r>
              <a:rPr lang="en-US" altLang="en-US" sz="4000" dirty="0"/>
              <a:t>Stock Split </a:t>
            </a:r>
            <a:r>
              <a:rPr lang="en-US" altLang="en-US" sz="900" b="0" dirty="0"/>
              <a:t>2</a:t>
            </a:r>
            <a:r>
              <a:rPr lang="en-US" sz="4000" dirty="0" smtClean="0"/>
              <a:t> </a:t>
            </a:r>
            <a:r>
              <a:rPr lang="en-US" sz="4000" dirty="0"/>
              <a:t>- Text Alternative</a:t>
            </a:r>
            <a:endParaRPr lang="en-US" altLang="en-US" sz="4000" dirty="0"/>
          </a:p>
        </p:txBody>
      </p:sp>
      <p:sp>
        <p:nvSpPr>
          <p:cNvPr id="2" name="Content Placeholder 1"/>
          <p:cNvSpPr>
            <a:spLocks noGrp="1"/>
          </p:cNvSpPr>
          <p:nvPr>
            <p:ph idx="1"/>
          </p:nvPr>
        </p:nvSpPr>
        <p:spPr>
          <a:xfrm>
            <a:off x="457200" y="1371600"/>
            <a:ext cx="8382000" cy="3962400"/>
          </a:xfrm>
        </p:spPr>
        <p:txBody>
          <a:bodyPr/>
          <a:lstStyle/>
          <a:p>
            <a:pPr marL="0" indent="0">
              <a:buNone/>
              <a:defRPr/>
            </a:pPr>
            <a:r>
              <a:rPr lang="en-IN" sz="2800" dirty="0" smtClean="0"/>
              <a:t>Common </a:t>
            </a:r>
            <a:r>
              <a:rPr lang="en-IN" sz="2800" dirty="0"/>
              <a:t>shares are 300,000 before split and then taken times 2 to arrive at 600,000 after split.</a:t>
            </a:r>
          </a:p>
          <a:p>
            <a:pPr marL="0" indent="0">
              <a:buNone/>
              <a:defRPr/>
            </a:pPr>
            <a:r>
              <a:rPr lang="en-IN" sz="2800" dirty="0"/>
              <a:t>Par value per share is $1.00 before split and then divided by 2 to derive $0.50 after split.</a:t>
            </a:r>
          </a:p>
          <a:p>
            <a:pPr marL="0" indent="0">
              <a:buNone/>
              <a:defRPr/>
            </a:pPr>
            <a:r>
              <a:rPr lang="en-IN" sz="2800" dirty="0"/>
              <a:t>Total par value both before and after is $300,000.</a:t>
            </a:r>
            <a:endParaRPr lang="en-US" sz="2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36565214"/>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Treasury Stock </a:t>
            </a:r>
            <a:r>
              <a:rPr lang="en-US" altLang="en-US" sz="1000" b="0" dirty="0"/>
              <a:t>1</a:t>
            </a:r>
            <a:r>
              <a:rPr lang="en-US" dirty="0"/>
              <a:t> - Text Alternative</a:t>
            </a:r>
            <a:endParaRPr lang="en-US" altLang="en-US" dirty="0"/>
          </a:p>
        </p:txBody>
      </p:sp>
      <p:sp>
        <p:nvSpPr>
          <p:cNvPr id="2" name="Content Placeholder 1"/>
          <p:cNvSpPr>
            <a:spLocks noGrp="1"/>
          </p:cNvSpPr>
          <p:nvPr>
            <p:ph idx="1"/>
          </p:nvPr>
        </p:nvSpPr>
        <p:spPr>
          <a:xfrm>
            <a:off x="457200" y="1371600"/>
            <a:ext cx="8382000" cy="2362200"/>
          </a:xfrm>
        </p:spPr>
        <p:txBody>
          <a:bodyPr/>
          <a:lstStyle/>
          <a:p>
            <a:pPr marL="0" indent="0">
              <a:buNone/>
              <a:defRPr/>
            </a:pPr>
            <a:r>
              <a:rPr lang="en-IN" sz="2800" dirty="0"/>
              <a:t>For the effects of a treasury stock transaction, the horizontal model shows: Cash decreases 12,000 under Assets and Treasury Stock (a contra stockholders' equity account) decreases 12,000 under Stockholders' equity, both on the balance sheet side of the model.</a:t>
            </a:r>
            <a:endParaRPr lang="en-US" sz="2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060720586"/>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Treasury Stock </a:t>
            </a:r>
            <a:r>
              <a:rPr lang="en-US" altLang="en-US" sz="1000" b="0" dirty="0"/>
              <a:t>2</a:t>
            </a:r>
            <a:r>
              <a:rPr lang="en-US" dirty="0"/>
              <a:t> - Text Alternative</a:t>
            </a:r>
            <a:endParaRPr lang="en-US" altLang="en-US" dirty="0"/>
          </a:p>
        </p:txBody>
      </p:sp>
      <p:sp>
        <p:nvSpPr>
          <p:cNvPr id="2" name="Content Placeholder 1"/>
          <p:cNvSpPr>
            <a:spLocks noGrp="1"/>
          </p:cNvSpPr>
          <p:nvPr>
            <p:ph idx="1"/>
          </p:nvPr>
        </p:nvSpPr>
        <p:spPr>
          <a:xfrm>
            <a:off x="457200" y="1371600"/>
            <a:ext cx="8382000" cy="2971800"/>
          </a:xfrm>
        </p:spPr>
        <p:txBody>
          <a:bodyPr/>
          <a:lstStyle/>
          <a:p>
            <a:pPr marL="0" indent="0">
              <a:buNone/>
              <a:defRPr/>
            </a:pPr>
            <a:r>
              <a:rPr lang="en-IN" sz="2800" dirty="0"/>
              <a:t>For the effects of sale of 500 shares of treasury stock at $15 per share, the horizontal model shows: Cash increases 7,500 under Assets;  Treasury Stock increases 6,000 and Additional Paid-In Capital increases 1,500, both under Stockholders' equity. All on the balance sheet side of the model.</a:t>
            </a:r>
            <a:endParaRPr lang="en-US" sz="2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372694237"/>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00485"/>
            <a:ext cx="8229600" cy="1157904"/>
          </a:xfrm>
        </p:spPr>
        <p:txBody>
          <a:bodyPr/>
          <a:lstStyle/>
          <a:p>
            <a:r>
              <a:rPr lang="en-US" altLang="en-US" sz="4000" dirty="0"/>
              <a:t>Noncontrolling Interest </a:t>
            </a:r>
            <a:r>
              <a:rPr lang="en-US" altLang="en-US" sz="1000" b="0" dirty="0"/>
              <a:t>2</a:t>
            </a:r>
            <a:r>
              <a:rPr lang="en-US" sz="4000" dirty="0"/>
              <a:t> - Text Alternative</a:t>
            </a:r>
            <a:endParaRPr lang="en-US" altLang="en-US" sz="4000" dirty="0"/>
          </a:p>
        </p:txBody>
      </p:sp>
      <p:sp>
        <p:nvSpPr>
          <p:cNvPr id="2" name="Content Placeholder 1"/>
          <p:cNvSpPr>
            <a:spLocks noGrp="1"/>
          </p:cNvSpPr>
          <p:nvPr>
            <p:ph idx="1"/>
          </p:nvPr>
        </p:nvSpPr>
        <p:spPr>
          <a:xfrm>
            <a:off x="457200" y="1371600"/>
            <a:ext cx="8382000" cy="2438400"/>
          </a:xfrm>
        </p:spPr>
        <p:txBody>
          <a:bodyPr/>
          <a:lstStyle/>
          <a:p>
            <a:pPr marL="0" indent="0">
              <a:buNone/>
              <a:defRPr/>
            </a:pPr>
            <a:r>
              <a:rPr lang="en-IN" sz="2800" dirty="0"/>
              <a:t>Equity section includes the company's stockholders' equity data (such as preferred and common stock, additional paid-in capital, retained earnings, and accumulated other comprehensive income) and noncontrolling interest.</a:t>
            </a:r>
            <a:endParaRPr lang="en-US" sz="28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455752887"/>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00485"/>
            <a:ext cx="8229600" cy="1157904"/>
          </a:xfrm>
        </p:spPr>
        <p:txBody>
          <a:bodyPr/>
          <a:lstStyle/>
          <a:p>
            <a:r>
              <a:rPr lang="en-US" altLang="en-US" sz="4000" dirty="0"/>
              <a:t>Proprietorships and Partnerships</a:t>
            </a:r>
            <a:r>
              <a:rPr lang="en-US" sz="4000" dirty="0" smtClean="0"/>
              <a:t> </a:t>
            </a:r>
            <a:r>
              <a:rPr lang="en-US" sz="4000" dirty="0"/>
              <a:t>- Text Alternative</a:t>
            </a:r>
            <a:endParaRPr lang="en-US" altLang="en-US" sz="4000" dirty="0"/>
          </a:p>
        </p:txBody>
      </p:sp>
      <p:sp>
        <p:nvSpPr>
          <p:cNvPr id="2" name="Content Placeholder 1"/>
          <p:cNvSpPr>
            <a:spLocks noGrp="1"/>
          </p:cNvSpPr>
          <p:nvPr>
            <p:ph idx="1"/>
          </p:nvPr>
        </p:nvSpPr>
        <p:spPr>
          <a:xfrm>
            <a:off x="457200" y="1371600"/>
            <a:ext cx="8382000" cy="4343400"/>
          </a:xfrm>
        </p:spPr>
        <p:txBody>
          <a:bodyPr/>
          <a:lstStyle/>
          <a:p>
            <a:pPr marL="0" indent="0">
              <a:lnSpc>
                <a:spcPct val="90000"/>
              </a:lnSpc>
              <a:spcBef>
                <a:spcPts val="200"/>
              </a:spcBef>
              <a:buNone/>
              <a:defRPr/>
            </a:pPr>
            <a:r>
              <a:rPr lang="en-IN" sz="1800" dirty="0" smtClean="0"/>
              <a:t>Proprietorship</a:t>
            </a:r>
            <a:r>
              <a:rPr lang="en-IN" sz="1800" dirty="0"/>
              <a:t>:</a:t>
            </a:r>
          </a:p>
          <a:p>
            <a:pPr marL="0" indent="0">
              <a:lnSpc>
                <a:spcPct val="90000"/>
              </a:lnSpc>
              <a:spcBef>
                <a:spcPts val="200"/>
              </a:spcBef>
              <a:buNone/>
              <a:defRPr/>
            </a:pPr>
            <a:r>
              <a:rPr lang="en-IN" sz="1800" dirty="0"/>
              <a:t>Owner's equity:</a:t>
            </a:r>
          </a:p>
          <a:p>
            <a:pPr marL="0" indent="0">
              <a:lnSpc>
                <a:spcPct val="90000"/>
              </a:lnSpc>
              <a:spcBef>
                <a:spcPts val="200"/>
              </a:spcBef>
              <a:buNone/>
              <a:defRPr/>
            </a:pPr>
            <a:r>
              <a:rPr lang="en-IN" sz="1800" dirty="0"/>
              <a:t>John Jones, Capital: $562,500</a:t>
            </a:r>
          </a:p>
          <a:p>
            <a:pPr marL="0" indent="0">
              <a:lnSpc>
                <a:spcPct val="90000"/>
              </a:lnSpc>
              <a:spcBef>
                <a:spcPts val="200"/>
              </a:spcBef>
              <a:buNone/>
              <a:defRPr/>
            </a:pPr>
            <a:r>
              <a:rPr lang="en-IN" sz="1800" dirty="0"/>
              <a:t>John Jones, Drawing: ($41,200)</a:t>
            </a:r>
          </a:p>
          <a:p>
            <a:pPr marL="0" indent="0">
              <a:lnSpc>
                <a:spcPct val="90000"/>
              </a:lnSpc>
              <a:spcBef>
                <a:spcPts val="200"/>
              </a:spcBef>
              <a:buNone/>
              <a:defRPr/>
            </a:pPr>
            <a:r>
              <a:rPr lang="en-IN" sz="1800" dirty="0"/>
              <a:t>Owner's equity: $</a:t>
            </a:r>
            <a:r>
              <a:rPr lang="en-IN" sz="1800" dirty="0" smtClean="0"/>
              <a:t>521,300</a:t>
            </a:r>
            <a:endParaRPr lang="en-IN" sz="1800" dirty="0"/>
          </a:p>
          <a:p>
            <a:pPr marL="0" indent="0">
              <a:lnSpc>
                <a:spcPct val="90000"/>
              </a:lnSpc>
              <a:spcBef>
                <a:spcPts val="200"/>
              </a:spcBef>
              <a:buNone/>
              <a:defRPr/>
            </a:pPr>
            <a:r>
              <a:rPr lang="en-IN" sz="1800" dirty="0"/>
              <a:t>Partnership:</a:t>
            </a:r>
          </a:p>
          <a:p>
            <a:pPr marL="0" indent="0">
              <a:lnSpc>
                <a:spcPct val="90000"/>
              </a:lnSpc>
              <a:spcBef>
                <a:spcPts val="200"/>
              </a:spcBef>
              <a:buNone/>
              <a:defRPr/>
            </a:pPr>
            <a:r>
              <a:rPr lang="en-IN" sz="1800" dirty="0"/>
              <a:t>Owners' equity:</a:t>
            </a:r>
          </a:p>
          <a:p>
            <a:pPr marL="0" indent="0">
              <a:lnSpc>
                <a:spcPct val="90000"/>
              </a:lnSpc>
              <a:spcBef>
                <a:spcPts val="200"/>
              </a:spcBef>
              <a:buNone/>
              <a:defRPr/>
            </a:pPr>
            <a:r>
              <a:rPr lang="en-IN" sz="1800" dirty="0"/>
              <a:t>John Jones, Capital: $125,000</a:t>
            </a:r>
          </a:p>
          <a:p>
            <a:pPr marL="0" indent="0">
              <a:lnSpc>
                <a:spcPct val="90000"/>
              </a:lnSpc>
              <a:spcBef>
                <a:spcPts val="200"/>
              </a:spcBef>
              <a:buNone/>
              <a:defRPr/>
            </a:pPr>
            <a:r>
              <a:rPr lang="en-IN" sz="1800" dirty="0"/>
              <a:t>John Jones, Drawing: ($12,000)</a:t>
            </a:r>
          </a:p>
          <a:p>
            <a:pPr marL="0" indent="0">
              <a:lnSpc>
                <a:spcPct val="90000"/>
              </a:lnSpc>
              <a:spcBef>
                <a:spcPts val="200"/>
              </a:spcBef>
              <a:buNone/>
              <a:defRPr/>
            </a:pPr>
            <a:r>
              <a:rPr lang="en-IN" sz="1800" dirty="0"/>
              <a:t>Ralph Smith, Capital: $125,000</a:t>
            </a:r>
          </a:p>
          <a:p>
            <a:pPr marL="0" indent="0">
              <a:lnSpc>
                <a:spcPct val="90000"/>
              </a:lnSpc>
              <a:spcBef>
                <a:spcPts val="200"/>
              </a:spcBef>
              <a:buNone/>
              <a:defRPr/>
            </a:pPr>
            <a:r>
              <a:rPr lang="en-IN" sz="1800" dirty="0"/>
              <a:t>Ralph Smith, Drawing: ($12,000)</a:t>
            </a:r>
          </a:p>
          <a:p>
            <a:pPr marL="0" indent="0">
              <a:lnSpc>
                <a:spcPct val="90000"/>
              </a:lnSpc>
              <a:spcBef>
                <a:spcPts val="200"/>
              </a:spcBef>
              <a:buNone/>
              <a:defRPr/>
            </a:pPr>
            <a:r>
              <a:rPr lang="en-IN" sz="1800" dirty="0"/>
              <a:t>Mary West, Capital: $250,000</a:t>
            </a:r>
          </a:p>
          <a:p>
            <a:pPr marL="0" indent="0">
              <a:lnSpc>
                <a:spcPct val="90000"/>
              </a:lnSpc>
              <a:spcBef>
                <a:spcPts val="200"/>
              </a:spcBef>
              <a:buNone/>
              <a:defRPr/>
            </a:pPr>
            <a:r>
              <a:rPr lang="en-IN" sz="1800" dirty="0"/>
              <a:t>Mary West, Drawing: ($20,000)</a:t>
            </a:r>
          </a:p>
          <a:p>
            <a:pPr marL="0" indent="0">
              <a:lnSpc>
                <a:spcPct val="90000"/>
              </a:lnSpc>
              <a:spcBef>
                <a:spcPts val="200"/>
              </a:spcBef>
              <a:buNone/>
              <a:defRPr/>
            </a:pPr>
            <a:r>
              <a:rPr lang="en-IN" sz="1800" dirty="0"/>
              <a:t>Owners' Equity: $</a:t>
            </a:r>
            <a:r>
              <a:rPr lang="en-IN" sz="1800" dirty="0" smtClean="0"/>
              <a:t>456,000</a:t>
            </a:r>
            <a:endParaRPr lang="en-IN" sz="1800" dirty="0"/>
          </a:p>
          <a:p>
            <a:pPr marL="0" indent="0">
              <a:lnSpc>
                <a:spcPct val="90000"/>
              </a:lnSpc>
              <a:spcBef>
                <a:spcPts val="200"/>
              </a:spcBef>
              <a:buNone/>
              <a:defRPr/>
            </a:pPr>
            <a:r>
              <a:rPr lang="en-IN" sz="1800" dirty="0"/>
              <a:t>A callout box with the text, "Drawing accounts are distributions to owners similar to dividends," points to each of the three drawing lines.</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69886777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Stockholders’ Equity Section</a:t>
            </a:r>
          </a:p>
        </p:txBody>
      </p:sp>
      <p:pic>
        <p:nvPicPr>
          <p:cNvPr id="8" name="Picture 7" descr="Stockholders equity sections for August 31, 2020 and 2019 are shown. &#10;">
            <a:extLst>
              <a:ext uri="{FF2B5EF4-FFF2-40B4-BE49-F238E27FC236}">
                <a16:creationId xmlns:a16="http://schemas.microsoft.com/office/drawing/2014/main" id="{FFB660D3-FB75-4D74-AABD-E1B78D4559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622933"/>
            <a:ext cx="6252398" cy="4168267"/>
          </a:xfrm>
          <a:prstGeom prst="rect">
            <a:avLst/>
          </a:prstGeom>
        </p:spPr>
      </p:pic>
      <p:sp>
        <p:nvSpPr>
          <p:cNvPr id="5" name="Content Placeholder 2"/>
          <p:cNvSpPr>
            <a:spLocks noGrp="1"/>
          </p:cNvSpPr>
          <p:nvPr>
            <p:ph idx="15"/>
          </p:nvPr>
        </p:nvSpPr>
        <p:spPr>
          <a:xfrm>
            <a:off x="3314700" y="5933552"/>
            <a:ext cx="2514600" cy="223163"/>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1" name="Content Placeholder 7"/>
          <p:cNvSpPr>
            <a:spLocks noGrp="1"/>
          </p:cNvSpPr>
          <p:nvPr>
            <p:ph idx="16"/>
          </p:nvPr>
        </p:nvSpPr>
        <p:spPr>
          <a:xfrm>
            <a:off x="457200" y="6178619"/>
            <a:ext cx="7315200" cy="368163"/>
          </a:xfrm>
        </p:spPr>
        <p:txBody>
          <a:bodyPr/>
          <a:lstStyle/>
          <a:p>
            <a:pPr marL="0" indent="0">
              <a:buNone/>
              <a:defRPr/>
            </a:pPr>
            <a:r>
              <a:rPr lang="en-US" altLang="en-US" sz="1100" b="1" dirty="0"/>
              <a:t>Learning Objective 8-1: Describe the characteristics of common stock and show how common stock is presented in the balance sheet.</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456492"/>
            <a:ext cx="8229600" cy="718967"/>
          </a:xfrm>
        </p:spPr>
        <p:txBody>
          <a:bodyPr/>
          <a:lstStyle/>
          <a:p>
            <a:r>
              <a:rPr lang="en-US" altLang="en-US" dirty="0"/>
              <a:t>Paid-in Capital</a:t>
            </a:r>
          </a:p>
        </p:txBody>
      </p:sp>
      <p:sp>
        <p:nvSpPr>
          <p:cNvPr id="6" name="Content Placeholder 5"/>
          <p:cNvSpPr>
            <a:spLocks noGrp="1"/>
          </p:cNvSpPr>
          <p:nvPr>
            <p:ph idx="1"/>
          </p:nvPr>
        </p:nvSpPr>
        <p:spPr>
          <a:xfrm>
            <a:off x="457200" y="1338545"/>
            <a:ext cx="8229600" cy="1479267"/>
          </a:xfrm>
        </p:spPr>
        <p:txBody>
          <a:bodyPr/>
          <a:lstStyle/>
          <a:p>
            <a:pPr marL="0" indent="0">
              <a:buNone/>
            </a:pPr>
            <a:r>
              <a:rPr lang="en-US" sz="2800" b="1" dirty="0"/>
              <a:t>Common Stock</a:t>
            </a:r>
          </a:p>
          <a:p>
            <a:pPr marL="0" indent="0">
              <a:lnSpc>
                <a:spcPct val="90000"/>
              </a:lnSpc>
              <a:buNone/>
            </a:pPr>
            <a:r>
              <a:rPr lang="en-US" altLang="en-US" sz="1800" b="1" dirty="0">
                <a:solidFill>
                  <a:schemeClr val="tx2">
                    <a:lumMod val="50000"/>
                  </a:schemeClr>
                </a:solidFill>
              </a:rPr>
              <a:t>To illustrate the sale of common stock, assume that during the year ended August 31, 2020, Racers Inc. sold 40,000 additional shares of its $2 par value common stock at a price of $13 per share. The effect of this stock issue on the financial statements of Racers Inc. was as follows:</a:t>
            </a:r>
            <a:endParaRPr lang="en-US" altLang="en-US" sz="1800" dirty="0">
              <a:solidFill>
                <a:schemeClr val="tx2">
                  <a:lumMod val="50000"/>
                </a:schemeClr>
              </a:solidFill>
            </a:endParaRPr>
          </a:p>
        </p:txBody>
      </p:sp>
      <p:pic>
        <p:nvPicPr>
          <p:cNvPr id="9" name="Picture 8" descr="Horizontal model of the effects of sale of common stock.&#10;">
            <a:extLst>
              <a:ext uri="{FF2B5EF4-FFF2-40B4-BE49-F238E27FC236}">
                <a16:creationId xmlns:a16="http://schemas.microsoft.com/office/drawing/2014/main" id="{229E0BB9-37C6-42E7-B299-E5F91AD08A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8335" y="2944395"/>
            <a:ext cx="4408265" cy="1399005"/>
          </a:xfrm>
          <a:prstGeom prst="rect">
            <a:avLst/>
          </a:prstGeom>
        </p:spPr>
      </p:pic>
      <p:sp>
        <p:nvSpPr>
          <p:cNvPr id="8" name="Content Placeholder 2"/>
          <p:cNvSpPr>
            <a:spLocks noGrp="1"/>
          </p:cNvSpPr>
          <p:nvPr>
            <p:ph idx="1"/>
          </p:nvPr>
        </p:nvSpPr>
        <p:spPr>
          <a:xfrm>
            <a:off x="457200" y="4419600"/>
            <a:ext cx="4724400" cy="335535"/>
          </a:xfrm>
        </p:spPr>
        <p:txBody>
          <a:bodyPr/>
          <a:lstStyle/>
          <a:p>
            <a:pPr marL="0" indent="0">
              <a:buNone/>
            </a:pPr>
            <a:r>
              <a:rPr lang="en-US" altLang="en-US" sz="1900" b="1" dirty="0"/>
              <a:t>The entry to record this transaction follows:</a:t>
            </a:r>
          </a:p>
        </p:txBody>
      </p:sp>
      <p:graphicFrame>
        <p:nvGraphicFramePr>
          <p:cNvPr id="11" name="Table 10"/>
          <p:cNvGraphicFramePr>
            <a:graphicFrameLocks noGrp="1"/>
          </p:cNvGraphicFramePr>
          <p:nvPr>
            <p:extLst>
              <p:ext uri="{D42A27DB-BD31-4B8C-83A1-F6EECF244321}">
                <p14:modId xmlns:p14="http://schemas.microsoft.com/office/powerpoint/2010/main" val="3238569862"/>
              </p:ext>
            </p:extLst>
          </p:nvPr>
        </p:nvGraphicFramePr>
        <p:xfrm>
          <a:off x="685801" y="4876800"/>
          <a:ext cx="7620001" cy="1005840"/>
        </p:xfrm>
        <a:graphic>
          <a:graphicData uri="http://schemas.openxmlformats.org/drawingml/2006/table">
            <a:tbl>
              <a:tblPr firstRow="1" bandRow="1">
                <a:tableStyleId>{5C22544A-7EE6-4342-B048-85BDC9FD1C3A}</a:tableStyleId>
              </a:tblPr>
              <a:tblGrid>
                <a:gridCol w="5410200">
                  <a:extLst>
                    <a:ext uri="{9D8B030D-6E8A-4147-A177-3AD203B41FA5}">
                      <a16:colId xmlns:a16="http://schemas.microsoft.com/office/drawing/2014/main" val="310241822"/>
                    </a:ext>
                  </a:extLst>
                </a:gridCol>
                <a:gridCol w="974835">
                  <a:extLst>
                    <a:ext uri="{9D8B030D-6E8A-4147-A177-3AD203B41FA5}">
                      <a16:colId xmlns:a16="http://schemas.microsoft.com/office/drawing/2014/main" val="2916185177"/>
                    </a:ext>
                  </a:extLst>
                </a:gridCol>
                <a:gridCol w="1234966">
                  <a:extLst>
                    <a:ext uri="{9D8B030D-6E8A-4147-A177-3AD203B41FA5}">
                      <a16:colId xmlns:a16="http://schemas.microsoft.com/office/drawing/2014/main" val="3594988866"/>
                    </a:ext>
                  </a:extLst>
                </a:gridCol>
              </a:tblGrid>
              <a:tr h="286173">
                <a:tc>
                  <a:txBody>
                    <a:bodyPr/>
                    <a:lstStyle/>
                    <a:p>
                      <a:r>
                        <a:rPr lang="en-IN" sz="1600" b="0" dirty="0" smtClean="0">
                          <a:solidFill>
                            <a:schemeClr val="tx1"/>
                          </a:solidFill>
                        </a:rPr>
                        <a:t>Dr. </a:t>
                      </a:r>
                      <a:r>
                        <a:rPr lang="en-IN" sz="1600" b="0" dirty="0" smtClean="0">
                          <a:solidFill>
                            <a:schemeClr val="tx1"/>
                          </a:solidFill>
                        </a:rPr>
                        <a:t>Cash</a:t>
                      </a:r>
                      <a:r>
                        <a:rPr lang="en-IN" sz="1600" b="0" baseline="0" dirty="0" smtClean="0">
                          <a:solidFill>
                            <a:schemeClr val="tx1"/>
                          </a:solidFill>
                        </a:rPr>
                        <a:t> (40,000 shares × $13)</a:t>
                      </a:r>
                      <a:endParaRPr lang="en-IN" sz="1600"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b="0" dirty="0" smtClean="0">
                          <a:solidFill>
                            <a:schemeClr val="tx1"/>
                          </a:solidFill>
                        </a:rPr>
                        <a:t>520,000</a:t>
                      </a:r>
                      <a:endParaRPr lang="en-IN" sz="1600" b="0" dirty="0">
                        <a:solidFill>
                          <a:schemeClr val="tx1"/>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b="0" dirty="0" smtClean="0"/>
                        <a:t>Blank</a:t>
                      </a:r>
                      <a:endParaRPr lang="en-IN" sz="1600" b="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286173">
                <a:tc>
                  <a:txBody>
                    <a:bodyPr/>
                    <a:lstStyle/>
                    <a:p>
                      <a:pPr marL="271463" indent="0"/>
                      <a:r>
                        <a:rPr lang="en-IN" sz="1600" dirty="0" smtClean="0"/>
                        <a:t>Cr. </a:t>
                      </a:r>
                      <a:r>
                        <a:rPr lang="en-IN" sz="1600" dirty="0" smtClean="0"/>
                        <a:t>Common</a:t>
                      </a:r>
                      <a:r>
                        <a:rPr lang="en-IN" sz="1600" baseline="0" dirty="0" smtClean="0"/>
                        <a:t> Stock (40,000 shares × $2)</a:t>
                      </a:r>
                      <a:endParaRPr lang="en-IN"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solidFill>
                            <a:srgbClr val="FFFFFF"/>
                          </a:solidFill>
                        </a:rPr>
                        <a:t>Blank</a:t>
                      </a:r>
                      <a:endParaRPr lang="en-IN" sz="1600" dirty="0">
                        <a:solidFill>
                          <a:srgbClr val="FFFFFF"/>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t>80,000</a:t>
                      </a:r>
                      <a:endParaRPr lang="en-IN" sz="160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r h="286173">
                <a:tc>
                  <a:txBody>
                    <a:bodyPr/>
                    <a:lstStyle/>
                    <a:p>
                      <a:pPr marL="271463" marR="0" indent="0" algn="l" defTabSz="914400" rtl="0" eaLnBrk="1" fontAlgn="auto" latinLnBrk="0" hangingPunct="1">
                        <a:lnSpc>
                          <a:spcPct val="100000"/>
                        </a:lnSpc>
                        <a:spcBef>
                          <a:spcPts val="0"/>
                        </a:spcBef>
                        <a:spcAft>
                          <a:spcPts val="0"/>
                        </a:spcAft>
                        <a:buClrTx/>
                        <a:buSzTx/>
                        <a:buFontTx/>
                        <a:buNone/>
                        <a:tabLst/>
                        <a:defRPr/>
                      </a:pPr>
                      <a:r>
                        <a:rPr lang="en-IN" sz="1600" dirty="0" smtClean="0"/>
                        <a:t>Cr. Additional</a:t>
                      </a:r>
                      <a:r>
                        <a:rPr lang="en-IN" sz="1600" baseline="0" dirty="0" smtClean="0"/>
                        <a:t> Paid-In Capital (40,000 shares × $11)</a:t>
                      </a:r>
                      <a:endParaRPr lang="en-IN" sz="1600" dirty="0" smtClean="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solidFill>
                            <a:srgbClr val="FFFFFF"/>
                          </a:solidFill>
                        </a:rPr>
                        <a:t>Blank</a:t>
                      </a:r>
                      <a:endParaRPr lang="en-IN" sz="1600" dirty="0">
                        <a:solidFill>
                          <a:srgbClr val="FFFFFF"/>
                        </a:solidFill>
                      </a:endParaRPr>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600" dirty="0" smtClean="0"/>
                        <a:t>440,000</a:t>
                      </a:r>
                      <a:endParaRPr lang="en-IN" sz="1600" dirty="0"/>
                    </a:p>
                  </a:txBody>
                  <a:tcPr marR="1828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4711247"/>
                  </a:ext>
                </a:extLst>
              </a:tr>
            </a:tbl>
          </a:graphicData>
        </a:graphic>
      </p:graphicFrame>
      <p:sp>
        <p:nvSpPr>
          <p:cNvPr id="12" name="Content Placeholder 2"/>
          <p:cNvSpPr>
            <a:spLocks noGrp="1"/>
          </p:cNvSpPr>
          <p:nvPr>
            <p:ph idx="15"/>
          </p:nvPr>
        </p:nvSpPr>
        <p:spPr>
          <a:xfrm>
            <a:off x="3314700" y="5922780"/>
            <a:ext cx="2514600" cy="23926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3" name="Content Placeholder 7"/>
          <p:cNvSpPr>
            <a:spLocks noGrp="1"/>
          </p:cNvSpPr>
          <p:nvPr>
            <p:ph idx="16"/>
          </p:nvPr>
        </p:nvSpPr>
        <p:spPr>
          <a:xfrm>
            <a:off x="457200" y="6172200"/>
            <a:ext cx="7239000" cy="381000"/>
          </a:xfrm>
        </p:spPr>
        <p:txBody>
          <a:bodyPr/>
          <a:lstStyle/>
          <a:p>
            <a:pPr marL="0" indent="0">
              <a:buNone/>
              <a:defRPr/>
            </a:pPr>
            <a:r>
              <a:rPr lang="en-US" altLang="en-US" sz="1100" b="1" dirty="0"/>
              <a:t>Learning Objective 8-1: Describe the characteristics of common stock and show how common stock is presented in the balance sheet.</a:t>
            </a:r>
          </a:p>
        </p:txBody>
      </p:sp>
    </p:spTree>
    <p:extLst>
      <p:ext uri="{BB962C8B-B14F-4D97-AF65-F5344CB8AC3E}">
        <p14:creationId xmlns:p14="http://schemas.microsoft.com/office/powerpoint/2010/main" val="1793482255"/>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Common Stock </a:t>
            </a:r>
            <a:r>
              <a:rPr lang="en-US" altLang="en-US" sz="1000" b="0" dirty="0"/>
              <a:t>1</a:t>
            </a:r>
          </a:p>
        </p:txBody>
      </p:sp>
      <p:sp>
        <p:nvSpPr>
          <p:cNvPr id="3" name="Content Placeholder 2"/>
          <p:cNvSpPr>
            <a:spLocks noGrp="1"/>
          </p:cNvSpPr>
          <p:nvPr>
            <p:ph idx="1"/>
          </p:nvPr>
        </p:nvSpPr>
        <p:spPr>
          <a:xfrm>
            <a:off x="457200" y="1481137"/>
            <a:ext cx="8229600" cy="2709863"/>
          </a:xfrm>
        </p:spPr>
        <p:txBody>
          <a:bodyPr/>
          <a:lstStyle/>
          <a:p>
            <a:pPr marL="292608" indent="-292608">
              <a:spcBef>
                <a:spcPts val="0"/>
              </a:spcBef>
            </a:pPr>
            <a:r>
              <a:rPr lang="en-US" dirty="0"/>
              <a:t>Basic ownership of the corporation.</a:t>
            </a:r>
          </a:p>
          <a:p>
            <a:pPr marL="292608" indent="-292608">
              <a:spcBef>
                <a:spcPts val="0"/>
              </a:spcBef>
            </a:pPr>
            <a:r>
              <a:rPr lang="en-US" dirty="0"/>
              <a:t>May have a </a:t>
            </a:r>
            <a:r>
              <a:rPr lang="en-US" b="1" dirty="0"/>
              <a:t>par value </a:t>
            </a:r>
            <a:r>
              <a:rPr lang="en-US" dirty="0"/>
              <a:t>or may have no par value.</a:t>
            </a:r>
          </a:p>
          <a:p>
            <a:pPr marL="292608" indent="-292608">
              <a:spcBef>
                <a:spcPts val="0"/>
              </a:spcBef>
            </a:pPr>
            <a:r>
              <a:rPr lang="en-US" dirty="0"/>
              <a:t>Common stockholders elect the board of directors.</a:t>
            </a:r>
          </a:p>
        </p:txBody>
      </p:sp>
    </p:spTree>
    <p:extLst>
      <p:ext uri="{BB962C8B-B14F-4D97-AF65-F5344CB8AC3E}">
        <p14:creationId xmlns:p14="http://schemas.microsoft.com/office/powerpoint/2010/main" val="86065183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Common Stock </a:t>
            </a:r>
            <a:r>
              <a:rPr lang="en-US" altLang="en-US" sz="1000" b="0" dirty="0"/>
              <a:t>2</a:t>
            </a:r>
          </a:p>
        </p:txBody>
      </p:sp>
      <p:pic>
        <p:nvPicPr>
          <p:cNvPr id="3" name="Picture 2" descr="Pie chart illustrating components of common stock&#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501" y="1595288"/>
            <a:ext cx="7798200" cy="4284928"/>
          </a:xfrm>
          <a:prstGeom prst="rect">
            <a:avLst/>
          </a:prstGeom>
        </p:spPr>
      </p:pic>
      <p:sp>
        <p:nvSpPr>
          <p:cNvPr id="5" name="Content Placeholder 2"/>
          <p:cNvSpPr>
            <a:spLocks noGrp="1"/>
          </p:cNvSpPr>
          <p:nvPr>
            <p:ph idx="15"/>
          </p:nvPr>
        </p:nvSpPr>
        <p:spPr>
          <a:xfrm>
            <a:off x="3314700" y="5922780"/>
            <a:ext cx="2514600" cy="23926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3" name="Content Placeholder 7"/>
          <p:cNvSpPr>
            <a:spLocks noGrp="1"/>
          </p:cNvSpPr>
          <p:nvPr>
            <p:ph idx="16"/>
          </p:nvPr>
        </p:nvSpPr>
        <p:spPr>
          <a:xfrm>
            <a:off x="457200" y="6172200"/>
            <a:ext cx="7239000" cy="381000"/>
          </a:xfrm>
        </p:spPr>
        <p:txBody>
          <a:bodyPr/>
          <a:lstStyle/>
          <a:p>
            <a:pPr marL="0" indent="0">
              <a:buNone/>
              <a:defRPr/>
            </a:pPr>
            <a:r>
              <a:rPr lang="en-US" altLang="en-US" sz="1100" b="1" dirty="0"/>
              <a:t>Learning Objective 8-1: Describe the characteristics of common stock and show how common stock is presented in the balance sheet.</a:t>
            </a:r>
          </a:p>
        </p:txBody>
      </p:sp>
    </p:spTree>
    <p:extLst>
      <p:ext uri="{BB962C8B-B14F-4D97-AF65-F5344CB8AC3E}">
        <p14:creationId xmlns:p14="http://schemas.microsoft.com/office/powerpoint/2010/main" val="181503634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Preferred Stock </a:t>
            </a:r>
            <a:r>
              <a:rPr lang="en-US" altLang="en-US" sz="1000" b="0" dirty="0"/>
              <a:t>1</a:t>
            </a:r>
          </a:p>
        </p:txBody>
      </p:sp>
      <p:sp>
        <p:nvSpPr>
          <p:cNvPr id="3" name="Content Placeholder 2"/>
          <p:cNvSpPr>
            <a:spLocks noGrp="1"/>
          </p:cNvSpPr>
          <p:nvPr>
            <p:ph idx="1"/>
          </p:nvPr>
        </p:nvSpPr>
        <p:spPr>
          <a:xfrm>
            <a:off x="457200" y="1481137"/>
            <a:ext cx="8229600" cy="3090863"/>
          </a:xfrm>
        </p:spPr>
        <p:txBody>
          <a:bodyPr/>
          <a:lstStyle/>
          <a:p>
            <a:pPr marL="0" indent="0">
              <a:spcAft>
                <a:spcPts val="500"/>
              </a:spcAft>
              <a:buNone/>
              <a:defRPr/>
            </a:pPr>
            <a:r>
              <a:rPr lang="en-US" sz="2800" dirty="0"/>
              <a:t>Normally no voting rights, but receive priority over common stock on dividend payment</a:t>
            </a:r>
          </a:p>
          <a:p>
            <a:pPr marL="0" indent="0">
              <a:spcAft>
                <a:spcPts val="500"/>
              </a:spcAft>
              <a:buNone/>
              <a:defRPr/>
            </a:pPr>
            <a:r>
              <a:rPr lang="en-US" sz="2800" dirty="0"/>
              <a:t>Has a par or stated value with dividend expressed as a percent of par</a:t>
            </a:r>
          </a:p>
          <a:p>
            <a:pPr marL="0" indent="0">
              <a:spcAft>
                <a:spcPts val="500"/>
              </a:spcAft>
              <a:buNone/>
              <a:defRPr/>
            </a:pPr>
            <a:r>
              <a:rPr lang="en-US" sz="2800" b="1" dirty="0"/>
              <a:t>Callable stock is redeemable, and convertible stock can be exchanged for common shares.</a:t>
            </a:r>
          </a:p>
        </p:txBody>
      </p:sp>
      <p:sp>
        <p:nvSpPr>
          <p:cNvPr id="13" name="Content Placeholder 7"/>
          <p:cNvSpPr>
            <a:spLocks noGrp="1"/>
          </p:cNvSpPr>
          <p:nvPr>
            <p:ph idx="16"/>
          </p:nvPr>
        </p:nvSpPr>
        <p:spPr>
          <a:xfrm>
            <a:off x="457200" y="6172200"/>
            <a:ext cx="7239000" cy="381000"/>
          </a:xfrm>
        </p:spPr>
        <p:txBody>
          <a:bodyPr/>
          <a:lstStyle/>
          <a:p>
            <a:pPr marL="0" indent="0">
              <a:buNone/>
              <a:defRPr/>
            </a:pPr>
            <a:r>
              <a:rPr lang="en-US" altLang="en-US" sz="1100" b="1" dirty="0"/>
              <a:t>Learning Objective 8-2: Explain what preferred stock is, discuss what its advantages and disadvantages to the corporation are, and show how it is presented in the balance sheet.</a:t>
            </a:r>
          </a:p>
        </p:txBody>
      </p:sp>
    </p:spTree>
    <p:extLst>
      <p:ext uri="{BB962C8B-B14F-4D97-AF65-F5344CB8AC3E}">
        <p14:creationId xmlns:p14="http://schemas.microsoft.com/office/powerpoint/2010/main" val="3443777800"/>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 name="ISPRING_RESOURCE_PATHS_HASH_2" val="a0748beda3bf8ddb9ab9acadae6f73844a881b3a"/>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18469BC-8061-450E-A3E9-B62929EFD076}">
  <ds:schemaRefs>
    <ds:schemaRef ds:uri="http://purl.org/dc/terms/"/>
    <ds:schemaRef ds:uri="dd132adf-85ac-4a18-8a8f-eabd02632a11"/>
    <ds:schemaRef ds:uri="http://schemas.microsoft.com/office/infopath/2007/PartnerControls"/>
    <ds:schemaRef ds:uri="http://purl.org/dc/elements/1.1/"/>
    <ds:schemaRef ds:uri="http://purl.org/dc/dcmitype/"/>
    <ds:schemaRef ds:uri="http://schemas.microsoft.com/office/2006/documentManagement/types"/>
    <ds:schemaRef ds:uri="http://schemas.openxmlformats.org/package/2006/metadata/core-properties"/>
    <ds:schemaRef ds:uri="8f5cc36b-c016-4758-adce-9e0f69c0453c"/>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3.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5982</Words>
  <Application>Microsoft Office PowerPoint</Application>
  <PresentationFormat>On-screen Show (4:3)</PresentationFormat>
  <Paragraphs>344</Paragraphs>
  <Slides>46</Slides>
  <Notes>45</Notes>
  <HiddenSlides>13</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46</vt:i4>
      </vt:variant>
    </vt:vector>
  </HeadingPairs>
  <TitlesOfParts>
    <vt:vector size="55" baseType="lpstr">
      <vt:lpstr>Arial</vt:lpstr>
      <vt:lpstr>Book Antiqua</vt:lpstr>
      <vt:lpstr>Calibri</vt:lpstr>
      <vt:lpstr>Palatino Linotype</vt:lpstr>
      <vt:lpstr>Tahoma</vt:lpstr>
      <vt:lpstr>Times New Roman</vt:lpstr>
      <vt:lpstr>Wingdings</vt:lpstr>
      <vt:lpstr>Theme1</vt:lpstr>
      <vt:lpstr>1_Theme1</vt:lpstr>
      <vt:lpstr> </vt:lpstr>
      <vt:lpstr>Accounting: What the Numbers Mean</vt:lpstr>
      <vt:lpstr>Learning Objectives</vt:lpstr>
      <vt:lpstr>Stockholders’ Equity</vt:lpstr>
      <vt:lpstr>Stockholders’ Equity Section</vt:lpstr>
      <vt:lpstr>Paid-in Capital</vt:lpstr>
      <vt:lpstr>Common Stock 1</vt:lpstr>
      <vt:lpstr>Common Stock 2</vt:lpstr>
      <vt:lpstr>Preferred Stock 1</vt:lpstr>
      <vt:lpstr>Preferred Stock 2</vt:lpstr>
      <vt:lpstr>Preferred Stock 3</vt:lpstr>
      <vt:lpstr>Preferred Stock Versus Bonds</vt:lpstr>
      <vt:lpstr>Additional Paid-in Capital</vt:lpstr>
      <vt:lpstr>Retained Earnings</vt:lpstr>
      <vt:lpstr>Return on Investment (R O I) 1</vt:lpstr>
      <vt:lpstr>Cash Dividends</vt:lpstr>
      <vt:lpstr>Stock Dividends</vt:lpstr>
      <vt:lpstr>Stock Dividends – Two Kinds</vt:lpstr>
      <vt:lpstr>Stock Dividends – Illustration 1</vt:lpstr>
      <vt:lpstr>Stock Dividends – Illustration 2</vt:lpstr>
      <vt:lpstr>Stock Split 1</vt:lpstr>
      <vt:lpstr>Stock Split 2</vt:lpstr>
      <vt:lpstr>Reverse stock split</vt:lpstr>
      <vt:lpstr>Accumulated Other Comprehensive Income (Loss)</vt:lpstr>
      <vt:lpstr>Treasury Stock 1</vt:lpstr>
      <vt:lpstr>Treasury Stock 2</vt:lpstr>
      <vt:lpstr>Reporting Changes in Stockholders’ Equity Accounts</vt:lpstr>
      <vt:lpstr>Statement of Changes in Retained Earnings</vt:lpstr>
      <vt:lpstr>Noncontrolling Interest 1</vt:lpstr>
      <vt:lpstr>Noncontrolling Interest 2</vt:lpstr>
      <vt:lpstr>Proprietorships and Partnerships</vt:lpstr>
      <vt:lpstr>Not-for-Profit and Governmental Organizations</vt:lpstr>
      <vt:lpstr>End of Chapter 8</vt:lpstr>
      <vt:lpstr>Accessibility Content: Text Alternatives for Images</vt:lpstr>
      <vt:lpstr>Stockholders’ Equity - Text Alternative</vt:lpstr>
      <vt:lpstr>Stockholders’ Equity Section - Text Alternative 1</vt:lpstr>
      <vt:lpstr>Stockholders’ Equity Section - Text Alternative 2</vt:lpstr>
      <vt:lpstr>Paid-in Capital - Text Alternative</vt:lpstr>
      <vt:lpstr>Common Stock 2 - Text Alternative</vt:lpstr>
      <vt:lpstr>Cash Dividends - Text Alternative</vt:lpstr>
      <vt:lpstr>Stock Dividends - Illustration 2 - Text Alternative</vt:lpstr>
      <vt:lpstr>Stock Split 2 - Text Alternative</vt:lpstr>
      <vt:lpstr>Treasury Stock 1 - Text Alternative</vt:lpstr>
      <vt:lpstr>Treasury Stock 2 - Text Alternative</vt:lpstr>
      <vt:lpstr>Noncontrolling Interest 2 - Text Alternative</vt:lpstr>
      <vt:lpstr>Proprietorships and Partnerships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2019-02-15T08:43:35Z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