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72"/>
  </p:notesMasterIdLst>
  <p:handoutMasterIdLst>
    <p:handoutMasterId r:id="rId73"/>
  </p:handoutMasterIdLst>
  <p:sldIdLst>
    <p:sldId id="353" r:id="rId6"/>
    <p:sldId id="376" r:id="rId7"/>
    <p:sldId id="362" r:id="rId8"/>
    <p:sldId id="363" r:id="rId9"/>
    <p:sldId id="358" r:id="rId10"/>
    <p:sldId id="380" r:id="rId11"/>
    <p:sldId id="381" r:id="rId12"/>
    <p:sldId id="382" r:id="rId13"/>
    <p:sldId id="383" r:id="rId14"/>
    <p:sldId id="384" r:id="rId15"/>
    <p:sldId id="385" r:id="rId16"/>
    <p:sldId id="386" r:id="rId17"/>
    <p:sldId id="387" r:id="rId18"/>
    <p:sldId id="388" r:id="rId19"/>
    <p:sldId id="389" r:id="rId20"/>
    <p:sldId id="390" r:id="rId21"/>
    <p:sldId id="391" r:id="rId22"/>
    <p:sldId id="392" r:id="rId23"/>
    <p:sldId id="393" r:id="rId24"/>
    <p:sldId id="394" r:id="rId25"/>
    <p:sldId id="395" r:id="rId26"/>
    <p:sldId id="396" r:id="rId27"/>
    <p:sldId id="397" r:id="rId28"/>
    <p:sldId id="398" r:id="rId29"/>
    <p:sldId id="399" r:id="rId30"/>
    <p:sldId id="400" r:id="rId31"/>
    <p:sldId id="401" r:id="rId32"/>
    <p:sldId id="402" r:id="rId33"/>
    <p:sldId id="403" r:id="rId34"/>
    <p:sldId id="404" r:id="rId35"/>
    <p:sldId id="405" r:id="rId36"/>
    <p:sldId id="406" r:id="rId37"/>
    <p:sldId id="407" r:id="rId38"/>
    <p:sldId id="409" r:id="rId39"/>
    <p:sldId id="410" r:id="rId40"/>
    <p:sldId id="411" r:id="rId41"/>
    <p:sldId id="412" r:id="rId42"/>
    <p:sldId id="413" r:id="rId43"/>
    <p:sldId id="414" r:id="rId44"/>
    <p:sldId id="415" r:id="rId45"/>
    <p:sldId id="416" r:id="rId46"/>
    <p:sldId id="417" r:id="rId47"/>
    <p:sldId id="418" r:id="rId48"/>
    <p:sldId id="419" r:id="rId49"/>
    <p:sldId id="420" r:id="rId50"/>
    <p:sldId id="421" r:id="rId51"/>
    <p:sldId id="422" r:id="rId52"/>
    <p:sldId id="423" r:id="rId53"/>
    <p:sldId id="424" r:id="rId54"/>
    <p:sldId id="300" r:id="rId55"/>
    <p:sldId id="425" r:id="rId56"/>
    <p:sldId id="426" r:id="rId57"/>
    <p:sldId id="427" r:id="rId58"/>
    <p:sldId id="434" r:id="rId59"/>
    <p:sldId id="432" r:id="rId60"/>
    <p:sldId id="435" r:id="rId61"/>
    <p:sldId id="433" r:id="rId62"/>
    <p:sldId id="428" r:id="rId63"/>
    <p:sldId id="436" r:id="rId64"/>
    <p:sldId id="431" r:id="rId65"/>
    <p:sldId id="429" r:id="rId66"/>
    <p:sldId id="437" r:id="rId67"/>
    <p:sldId id="438" r:id="rId68"/>
    <p:sldId id="430" r:id="rId69"/>
    <p:sldId id="439" r:id="rId70"/>
    <p:sldId id="440" r:id="rId71"/>
  </p:sldIdLst>
  <p:sldSz cx="9144000" cy="6858000" type="screen4x3"/>
  <p:notesSz cx="7010400" cy="9296400"/>
  <p:custDataLst>
    <p:tags r:id="rId74"/>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9"/>
            <p14:sldId id="410"/>
            <p14:sldId id="411"/>
            <p14:sldId id="412"/>
            <p14:sldId id="413"/>
            <p14:sldId id="414"/>
            <p14:sldId id="415"/>
            <p14:sldId id="416"/>
            <p14:sldId id="417"/>
            <p14:sldId id="418"/>
            <p14:sldId id="419"/>
            <p14:sldId id="420"/>
            <p14:sldId id="421"/>
            <p14:sldId id="422"/>
            <p14:sldId id="423"/>
            <p14:sldId id="424"/>
            <p14:sldId id="300"/>
          </p14:sldIdLst>
        </p14:section>
        <p14:section name="Appendix: Image Descriptions for Unsighted Students" id="{4DC16525-F101-4040-8B09-A7FBE7C9C607}">
          <p14:sldIdLst>
            <p14:sldId id="425"/>
            <p14:sldId id="426"/>
            <p14:sldId id="427"/>
            <p14:sldId id="434"/>
            <p14:sldId id="432"/>
            <p14:sldId id="435"/>
            <p14:sldId id="433"/>
            <p14:sldId id="428"/>
            <p14:sldId id="436"/>
            <p14:sldId id="431"/>
            <p14:sldId id="429"/>
            <p14:sldId id="437"/>
            <p14:sldId id="438"/>
            <p14:sldId id="430"/>
            <p14:sldId id="439"/>
            <p14:sldId id="44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300"/>
    <a:srgbClr val="4F81BD"/>
    <a:srgbClr val="D0D8E8"/>
    <a:srgbClr val="006600"/>
    <a:srgbClr val="FFEFBD"/>
    <a:srgbClr val="FFFF8F"/>
    <a:srgbClr val="FFEEB7"/>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88528" autoAdjust="0"/>
  </p:normalViewPr>
  <p:slideViewPr>
    <p:cSldViewPr>
      <p:cViewPr varScale="1">
        <p:scale>
          <a:sx n="96" d="100"/>
          <a:sy n="96" d="100"/>
        </p:scale>
        <p:origin x="486" y="90"/>
      </p:cViewPr>
      <p:guideLst>
        <p:guide orient="horz" pos="2160"/>
        <p:guide pos="2880"/>
      </p:guideLst>
    </p:cSldViewPr>
  </p:slideViewPr>
  <p:outlineViewPr>
    <p:cViewPr>
      <p:scale>
        <a:sx n="50" d="100"/>
        <a:sy n="50" d="100"/>
      </p:scale>
      <p:origin x="0" y="-6402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noProof="0" dirty="0"/>
              <a:t>LO 7-2: Illustrate the difference between interest calculated on a straight basis and on a discount basis.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noProof="0" dirty="0"/>
          </a:p>
          <a:p>
            <a:r>
              <a:rPr kumimoji="1" lang="en-US" sz="1200" b="0" i="0" u="none" strike="noStrike" kern="1200" baseline="0" noProof="0" dirty="0">
                <a:solidFill>
                  <a:schemeClr val="tx1"/>
                </a:solidFill>
                <a:latin typeface="Times New Roman" pitchFamily="18" charset="0"/>
                <a:ea typeface="+mn-ea"/>
                <a:cs typeface="+mn-cs"/>
              </a:rPr>
              <a:t>Lenders calculate interest on either a straight (interest-bearing, or simple interest) basis or on a discount (non-interest-bearing) basis. The straight calculation involves charging interest on the money available to the borrower for the length of time it was borrowed. To illustrate, </a:t>
            </a:r>
            <a:r>
              <a:rPr lang="en-US" noProof="0" dirty="0"/>
              <a:t>assume that $1,000 is borrowed for one year at an interest rate of 12 percent. Interest is the product of the principal, interest rate, and time, which is $120. At the maturity date of the note, the borrower will repay the principal of $1,000 plus the interest owed of $120.</a:t>
            </a:r>
            <a:endParaRPr lang="en-US" altLang="en-US" dirty="0"/>
          </a:p>
        </p:txBody>
      </p:sp>
    </p:spTree>
    <p:extLst>
      <p:ext uri="{BB962C8B-B14F-4D97-AF65-F5344CB8AC3E}">
        <p14:creationId xmlns:p14="http://schemas.microsoft.com/office/powerpoint/2010/main" val="1653792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At the maturity date of the note, the borrower will repay the principal of $1,000 plus the interest owed of $120. </a:t>
            </a:r>
          </a:p>
          <a:p>
            <a:endParaRPr kumimoji="1" lang="en-US" sz="1200" b="0" i="0" u="none" strike="noStrike" kern="1200" baseline="0" dirty="0">
              <a:solidFill>
                <a:schemeClr val="tx1"/>
              </a:solidFill>
              <a:latin typeface="Times New Roman" pitchFamily="18" charset="0"/>
              <a:ea typeface="+mn-ea"/>
              <a:cs typeface="+mn-cs"/>
            </a:endParaRPr>
          </a:p>
          <a:p>
            <a:r>
              <a:rPr kumimoji="1" lang="en-US" sz="1200" b="0" i="0" u="none" strike="noStrike" kern="1200" baseline="0" dirty="0">
                <a:solidFill>
                  <a:schemeClr val="tx1"/>
                </a:solidFill>
                <a:latin typeface="Times New Roman" pitchFamily="18" charset="0"/>
                <a:ea typeface="+mn-ea"/>
                <a:cs typeface="+mn-cs"/>
              </a:rPr>
              <a:t>The amount of the liability on the date the money is borrowed is the present value of the amount to be repaid in the future, calculated at the effective interest rate—which is the rate of return desired by the lender.</a:t>
            </a:r>
            <a:endParaRPr lang="en-US" altLang="en-US" dirty="0"/>
          </a:p>
        </p:txBody>
      </p:sp>
    </p:spTree>
    <p:extLst>
      <p:ext uri="{BB962C8B-B14F-4D97-AF65-F5344CB8AC3E}">
        <p14:creationId xmlns:p14="http://schemas.microsoft.com/office/powerpoint/2010/main" val="3204921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For a loan on which interest is calculated on a straight basis, interest is accrued each period.</a:t>
            </a:r>
            <a:endParaRPr lang="en-US" altLang="en-US" dirty="0"/>
          </a:p>
        </p:txBody>
      </p:sp>
    </p:spTree>
    <p:extLst>
      <p:ext uri="{BB962C8B-B14F-4D97-AF65-F5344CB8AC3E}">
        <p14:creationId xmlns:p14="http://schemas.microsoft.com/office/powerpoint/2010/main" val="2124683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a:t>Interest on a discount loan is based on the principal amount of the loan, but the interest is subtracted from the principal at the beginning of the loan, and only the difference is made available to the borrower.</a:t>
            </a:r>
            <a:endParaRPr lang="en-US" altLang="en-US" dirty="0"/>
          </a:p>
        </p:txBody>
      </p:sp>
    </p:spTree>
    <p:extLst>
      <p:ext uri="{BB962C8B-B14F-4D97-AF65-F5344CB8AC3E}">
        <p14:creationId xmlns:p14="http://schemas.microsoft.com/office/powerpoint/2010/main" val="1340476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At the maturity of the note, the borrower will pay just the principal of $1,000 because the interest of $120 has already been paid—it was subtracted from the principal amount when the loan was obtained.</a:t>
            </a:r>
            <a:endParaRPr lang="en-US" altLang="en-US" dirty="0"/>
          </a:p>
        </p:txBody>
      </p:sp>
    </p:spTree>
    <p:extLst>
      <p:ext uri="{BB962C8B-B14F-4D97-AF65-F5344CB8AC3E}">
        <p14:creationId xmlns:p14="http://schemas.microsoft.com/office/powerpoint/2010/main" val="579841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Because the full principal amount is not available to the borrower, the effective interest rate (APR) on a discount basis is much higher than the rate used in the lending agreement to calculate the interest.</a:t>
            </a:r>
          </a:p>
          <a:p>
            <a:r>
              <a:rPr lang="en-US" dirty="0"/>
              <a:t>An installment loan is repaid periodically over the life of the loan, so only about half of the proceeds (on average) are available for use throughout the life of the loan. Thus, the effective interest rate is about twice that of a term loan requiring a lump-sum repayment of principal at the maturity date.</a:t>
            </a:r>
            <a:endParaRPr lang="en-US" altLang="en-US" dirty="0"/>
          </a:p>
        </p:txBody>
      </p:sp>
    </p:spTree>
    <p:extLst>
      <p:ext uri="{BB962C8B-B14F-4D97-AF65-F5344CB8AC3E}">
        <p14:creationId xmlns:p14="http://schemas.microsoft.com/office/powerpoint/2010/main" val="36690795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Interest Payable is a current liability because it will be paid within a year of the balance sheet date. It may be disclosed in a separate caption or included with other accrued liabilities in the current liability section of the balance sheet.</a:t>
            </a:r>
          </a:p>
          <a:p>
            <a:r>
              <a:rPr kumimoji="1" lang="en-US" sz="1200" b="0" i="0" u="none" strike="noStrike" kern="1200" baseline="0" dirty="0">
                <a:solidFill>
                  <a:schemeClr val="tx1"/>
                </a:solidFill>
                <a:latin typeface="Times New Roman" pitchFamily="18" charset="0"/>
                <a:ea typeface="+mn-ea"/>
                <a:cs typeface="+mn-cs"/>
              </a:rPr>
              <a:t>For a loan on which interest is calculated on a discount basis, the amount of cash proceeds represents the initial carrying value of the liability.</a:t>
            </a:r>
            <a:endParaRPr lang="en-US" altLang="en-US" dirty="0"/>
          </a:p>
        </p:txBody>
      </p:sp>
    </p:spTree>
    <p:extLst>
      <p:ext uri="{BB962C8B-B14F-4D97-AF65-F5344CB8AC3E}">
        <p14:creationId xmlns:p14="http://schemas.microsoft.com/office/powerpoint/2010/main" val="2159168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dirty="0"/>
              <a:t>The entry to record the proceeds of a discounted note is shown in the slide.</a:t>
            </a:r>
            <a:endParaRPr lang="en-US" altLang="en-US" dirty="0"/>
          </a:p>
        </p:txBody>
      </p:sp>
    </p:spTree>
    <p:extLst>
      <p:ext uri="{BB962C8B-B14F-4D97-AF65-F5344CB8AC3E}">
        <p14:creationId xmlns:p14="http://schemas.microsoft.com/office/powerpoint/2010/main" val="1440556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The Discount on Short-Term Debt account is a contra liability, classified as a reduction of Short-Term Debt on the balance sheet. </a:t>
            </a:r>
          </a:p>
          <a:p>
            <a:r>
              <a:rPr kumimoji="1" lang="en-US" sz="1200" b="0" i="0" u="none" strike="noStrike" kern="1200" baseline="0" dirty="0">
                <a:solidFill>
                  <a:schemeClr val="tx1"/>
                </a:solidFill>
                <a:latin typeface="Times New Roman" pitchFamily="18" charset="0"/>
                <a:ea typeface="+mn-ea"/>
                <a:cs typeface="+mn-cs"/>
              </a:rPr>
              <a:t>The amortization of the discount to interest expense affects neither cash nor interest payable. Net income decreases as interest expense is recorded, and the carrying value of short-term debt increases as the discount is amortized.</a:t>
            </a:r>
            <a:endParaRPr lang="en-US" altLang="en-US" dirty="0"/>
          </a:p>
        </p:txBody>
      </p:sp>
    </p:spTree>
    <p:extLst>
      <p:ext uri="{BB962C8B-B14F-4D97-AF65-F5344CB8AC3E}">
        <p14:creationId xmlns:p14="http://schemas.microsoft.com/office/powerpoint/2010/main" val="1041668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Any portion of a long-term borrowing that is to be repaid within a year of the balance sheet date is reclassified from the noncurrent liability section of the balance sheet to the Current Maturities of Long-term Debt account. </a:t>
            </a:r>
            <a:r>
              <a:rPr lang="en-IN" dirty="0"/>
              <a:t>These amounts are reported in the current liability section but separately from short-term debt because the liability arose from a long-term borrowing transaction. Interest payable on long-term debt is classified with other interest payable and may be combined with other accrued liabilities for reporting purposes.</a:t>
            </a:r>
            <a:endParaRPr lang="en-US" altLang="en-US" dirty="0"/>
          </a:p>
        </p:txBody>
      </p:sp>
    </p:spTree>
    <p:extLst>
      <p:ext uri="{BB962C8B-B14F-4D97-AF65-F5344CB8AC3E}">
        <p14:creationId xmlns:p14="http://schemas.microsoft.com/office/powerpoint/2010/main" val="1560026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b="0" i="0" dirty="0">
              <a:ea typeface="ＭＳ Ｐゴシック" panose="020B0600070205080204" pitchFamily="34" charset="-128"/>
            </a:endParaRPr>
          </a:p>
          <a:p>
            <a:pPr eaLnBrk="1" hangingPunct="1">
              <a:lnSpc>
                <a:spcPct val="90000"/>
              </a:lnSpc>
              <a:spcBef>
                <a:spcPct val="50000"/>
              </a:spcBef>
            </a:pPr>
            <a:r>
              <a:rPr lang="en-US" altLang="en-US" b="0" i="0" dirty="0">
                <a:latin typeface="Calibri" panose="020F0502020204030204" pitchFamily="34" charset="0"/>
              </a:rPr>
              <a:t>CHAPTER 7: Accounting for and Presentation of Liabilities</a:t>
            </a:r>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Amounts owed to suppliers for goods and services that have been provided on credit are the principal components of accounts payable. Accounts payable to suppliers that permit a cash discount for prompt payment are not usually reduced by the amount of the cash discount expected to be taken. Accounts payable for firms that record purchases net of anticipated cash discounts will be reported at the amount expected to be paid.</a:t>
            </a:r>
          </a:p>
        </p:txBody>
      </p:sp>
    </p:spTree>
    <p:extLst>
      <p:ext uri="{BB962C8B-B14F-4D97-AF65-F5344CB8AC3E}">
        <p14:creationId xmlns:p14="http://schemas.microsoft.com/office/powerpoint/2010/main" val="3422556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Purchase transactions for which a cash discount is allowed are recorded using either the gross or the net method. The difference between the two is the timing of the recognition of cash discounts. The gross method results in recognizing cash discounts only when invoices are paid within the discount period. The net method recognizes cash discounts when purchases are initially recorded, under the assumption that all discounts will be taken; an expense is then recognized if a discount is not taken.</a:t>
            </a:r>
            <a:endParaRPr lang="en-US" altLang="en-US" dirty="0"/>
          </a:p>
        </p:txBody>
      </p:sp>
    </p:spTree>
    <p:extLst>
      <p:ext uri="{BB962C8B-B14F-4D97-AF65-F5344CB8AC3E}">
        <p14:creationId xmlns:p14="http://schemas.microsoft.com/office/powerpoint/2010/main" val="28482141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LO 7-3: Discuss what unearned revenues are and how they are presented in the balance sheet.</a:t>
            </a:r>
          </a:p>
          <a:p>
            <a:pPr>
              <a:defRPr/>
            </a:pPr>
            <a:endParaRPr lang="en-US" dirty="0"/>
          </a:p>
          <a:p>
            <a:pPr>
              <a:defRPr/>
            </a:pPr>
            <a:r>
              <a:rPr lang="en-US" dirty="0"/>
              <a:t>Unearned revenue is created when customers pay for services or products before delivery. Unearned revenue, or a deferred credit, is included in current liabilities. Unearned revenues must then be allocated to the fiscal periods in which the services are performed or the products are delivered, in accordance with the matching concept.</a:t>
            </a:r>
            <a:endParaRPr lang="en-US" altLang="en-US" dirty="0"/>
          </a:p>
        </p:txBody>
      </p:sp>
    </p:spTree>
    <p:extLst>
      <p:ext uri="{BB962C8B-B14F-4D97-AF65-F5344CB8AC3E}">
        <p14:creationId xmlns:p14="http://schemas.microsoft.com/office/powerpoint/2010/main" val="1702634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kumimoji="1" lang="en-US" sz="1200" b="0" i="0" u="none" strike="noStrike" kern="1200" baseline="0" dirty="0">
                <a:solidFill>
                  <a:schemeClr val="tx1"/>
                </a:solidFill>
                <a:latin typeface="Times New Roman" pitchFamily="18" charset="0"/>
                <a:ea typeface="+mn-ea"/>
                <a:cs typeface="+mn-cs"/>
              </a:rPr>
              <a:t>To illustrate the concept of unearned revenue, assume that a magazine publisher requires a subscriber to pay in advance for a subscription.</a:t>
            </a:r>
            <a:endParaRPr lang="en-US" altLang="en-US" dirty="0"/>
          </a:p>
        </p:txBody>
      </p:sp>
    </p:spTree>
    <p:extLst>
      <p:ext uri="{BB962C8B-B14F-4D97-AF65-F5344CB8AC3E}">
        <p14:creationId xmlns:p14="http://schemas.microsoft.com/office/powerpoint/2010/main" val="1194143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Deposits received from customers are also accounted for as deferred credits. If the deposit is an advance payment for a product or service, the deposit is transferred from a liability account to a revenue account when the product or service is delivered. Unearned revenues/deferred credits are usually classified with other accrued liabilities in the current liability section of the balance sheet.</a:t>
            </a:r>
            <a:endParaRPr lang="en-US" altLang="en-US" dirty="0"/>
          </a:p>
        </p:txBody>
      </p:sp>
    </p:spTree>
    <p:extLst>
      <p:ext uri="{BB962C8B-B14F-4D97-AF65-F5344CB8AC3E}">
        <p14:creationId xmlns:p14="http://schemas.microsoft.com/office/powerpoint/2010/main" val="28892948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b="0" noProof="0" dirty="0"/>
              <a:t>LO 7-4: Describe the accounting for an employer’s liability for payroll and payroll taxes.</a:t>
            </a:r>
          </a:p>
          <a:p>
            <a:pPr>
              <a:defRPr/>
            </a:pPr>
            <a:endParaRPr lang="en-US" b="0" noProof="0" dirty="0"/>
          </a:p>
          <a:p>
            <a:pPr>
              <a:defRPr/>
            </a:pPr>
            <a:r>
              <a:rPr lang="en-US" b="0" noProof="0" dirty="0"/>
              <a:t>The total wages earned by employees for a payroll period, including bonuses and overtime pay, are referred to as their gross pay. From this amount, several deductions are subtracted to arrive at the net pay (take-home pay) that each employee will receive. </a:t>
            </a:r>
            <a:r>
              <a:rPr kumimoji="1" lang="en-US" sz="1200" b="0" i="0" u="none" strike="noStrike" kern="1200" baseline="0" noProof="0" dirty="0">
                <a:solidFill>
                  <a:schemeClr val="tx1"/>
                </a:solidFill>
                <a:latin typeface="Times New Roman" pitchFamily="18" charset="0"/>
                <a:ea typeface="+mn-ea"/>
                <a:cs typeface="+mn-cs"/>
              </a:rPr>
              <a:t>The largest deductions are normally for federal and state income tax withholdings and FICA tax withholdings, but employees frequently make voluntary contributions for hospitalization insurance, contributory pension plans, union dues, the United Way, and a variety of other items.</a:t>
            </a:r>
            <a:endParaRPr lang="en-US" altLang="en-US" dirty="0"/>
          </a:p>
        </p:txBody>
      </p:sp>
    </p:spTree>
    <p:extLst>
      <p:ext uri="{BB962C8B-B14F-4D97-AF65-F5344CB8AC3E}">
        <p14:creationId xmlns:p14="http://schemas.microsoft.com/office/powerpoint/2010/main" val="2525608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Most employers are also subject to federal and state payroll taxes based on the amount of compensation paid to their employees. These taxes, assessed directly against the employer, include federal and state unemployment taxes and the employer’s share of FICA tax. The liabilities for accrued payroll, payroll withholdings, and accrued payroll taxes are usually classified with other accrued liabilities in the current liability section of the balance sheet. </a:t>
            </a:r>
            <a:endParaRPr lang="en-US" i="0" u="none" dirty="0"/>
          </a:p>
        </p:txBody>
      </p:sp>
    </p:spTree>
    <p:extLst>
      <p:ext uri="{BB962C8B-B14F-4D97-AF65-F5344CB8AC3E}">
        <p14:creationId xmlns:p14="http://schemas.microsoft.com/office/powerpoint/2010/main" val="1966825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Employer taxes are appropriately recognized when compensation expense is accrued. This involves recognizing payroll tax expense and a related liability. When the taxes are paid, both cash and the liability are reduced.</a:t>
            </a:r>
            <a:endParaRPr lang="en-US" altLang="en-US" dirty="0"/>
          </a:p>
        </p:txBody>
      </p:sp>
    </p:spTree>
    <p:extLst>
      <p:ext uri="{BB962C8B-B14F-4D97-AF65-F5344CB8AC3E}">
        <p14:creationId xmlns:p14="http://schemas.microsoft.com/office/powerpoint/2010/main" val="2483453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noProof="0" dirty="0"/>
              <a:t>LO 7-5: Discuss the importance of making estimates for certain accrued liabilities and show how these items are presented in the balance sheet.</a:t>
            </a:r>
          </a:p>
          <a:p>
            <a:pPr>
              <a:defRPr/>
            </a:pPr>
            <a:endParaRPr lang="en-US"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Other accrued liabilities such as advertising and insurance obligations include the accrued payroll accounts and most unearned revenue/deferred credit accounts. Accrued property taxes, accrued interest (if not reported separately), estimated warranty liabilities, and other accrued expenses are included in this description.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To illustrate, assume that Cruisers Inc. operates in a city in which real estate tax bills for one year are not issued until April of the following year and are payable in July. Thus, an adjustment must be made on December 31, 2019, to record the estimated property tax expense for the year then ended.</a:t>
            </a:r>
            <a:endParaRPr lang="en-US" altLang="en-US" dirty="0"/>
          </a:p>
        </p:txBody>
      </p:sp>
    </p:spTree>
    <p:extLst>
      <p:ext uri="{BB962C8B-B14F-4D97-AF65-F5344CB8AC3E}">
        <p14:creationId xmlns:p14="http://schemas.microsoft.com/office/powerpoint/2010/main" val="698927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When the tax bill is received at some point in April 2020, the payable account must be adjusted (up or down) to reflect the amount actually owed in July. </a:t>
            </a:r>
            <a:r>
              <a:rPr kumimoji="1" lang="en-US" sz="1200" b="0" i="0" u="none" strike="noStrike" kern="1200" baseline="0" dirty="0">
                <a:solidFill>
                  <a:schemeClr val="tx1"/>
                </a:solidFill>
                <a:latin typeface="Times New Roman" pitchFamily="18" charset="0"/>
                <a:ea typeface="+mn-ea"/>
                <a:cs typeface="+mn-cs"/>
              </a:rPr>
              <a:t>The adjustment also affects the current year’s property tax expense account. The liability and expense amounts reported in the previous year are not retroactively restated because the estimates used were based on the best information available at the time. A firm’s estimated liability under product warranty or performance guarantees is another example of an accrued liability. It is appropriate to recognize the estimated warranty expense that will be incurred on a product in the same period in which the revenue from the sale is recorded.</a:t>
            </a:r>
            <a:endParaRPr lang="en-US" altLang="en-US" dirty="0"/>
          </a:p>
        </p:txBody>
      </p:sp>
    </p:spTree>
    <p:extLst>
      <p:ext uri="{BB962C8B-B14F-4D97-AF65-F5344CB8AC3E}">
        <p14:creationId xmlns:p14="http://schemas.microsoft.com/office/powerpoint/2010/main" val="4246785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After studying this chapter, you should understand and be able to:</a:t>
            </a:r>
          </a:p>
          <a:p>
            <a:pPr marL="342900" indent="-342900">
              <a:defRPr/>
            </a:pPr>
            <a:r>
              <a:rPr lang="en-US" altLang="en-US" dirty="0">
                <a:latin typeface="Arial Narrow" pitchFamily="34" charset="0"/>
              </a:rPr>
              <a:t>LO 7-1: Show the financial statement presentation of short-term debt and current maturities of long-term debt.</a:t>
            </a:r>
          </a:p>
          <a:p>
            <a:pPr marL="342900" indent="-342900">
              <a:defRPr/>
            </a:pPr>
            <a:r>
              <a:rPr lang="en-US" altLang="en-US" dirty="0">
                <a:latin typeface="Arial Narrow" pitchFamily="34" charset="0"/>
              </a:rPr>
              <a:t>LO 7-2: Illustrate the difference between interest calculated on a straight basis and on a discount basis.</a:t>
            </a:r>
          </a:p>
          <a:p>
            <a:pPr marL="342900" indent="-342900">
              <a:defRPr/>
            </a:pPr>
            <a:r>
              <a:rPr lang="en-US" altLang="en-US" dirty="0">
                <a:latin typeface="Arial Narrow" pitchFamily="34" charset="0"/>
              </a:rPr>
              <a:t>LO 7-3: Discuss what unearned revenues are and how they are presented in the balance sheet.</a:t>
            </a:r>
          </a:p>
          <a:p>
            <a:pPr marL="342900" indent="-342900">
              <a:defRPr/>
            </a:pPr>
            <a:r>
              <a:rPr lang="en-US" altLang="en-US" dirty="0">
                <a:latin typeface="Arial Narrow" pitchFamily="34" charset="0"/>
              </a:rPr>
              <a:t>LO 7-4: Describe the accounting for an employer’s liability for payroll and payroll taxes.</a:t>
            </a:r>
          </a:p>
          <a:p>
            <a:pPr marL="342900" indent="-342900">
              <a:defRPr/>
            </a:pPr>
            <a:r>
              <a:rPr lang="en-US" altLang="en-US" dirty="0">
                <a:latin typeface="Arial Narrow" pitchFamily="34" charset="0"/>
              </a:rPr>
              <a:t>LO 7-5: Discuss the importance of making estimates for certain accrued liabilities and show how these items are presented in the balance sheet.</a:t>
            </a:r>
          </a:p>
          <a:p>
            <a:pPr marL="342900" indent="-342900">
              <a:defRPr/>
            </a:pPr>
            <a:r>
              <a:rPr lang="en-US" altLang="en-US" dirty="0">
                <a:latin typeface="Arial Narrow" pitchFamily="34" charset="0"/>
              </a:rPr>
              <a:t>LO 7-6: Explain what financial leverage is and how it is provided by long-term debt.</a:t>
            </a:r>
          </a:p>
          <a:p>
            <a:pPr marL="342900" indent="-342900">
              <a:defRPr/>
            </a:pPr>
            <a:r>
              <a:rPr lang="en-US" altLang="en-US" dirty="0">
                <a:latin typeface="Arial Narrow" pitchFamily="34" charset="0"/>
              </a:rPr>
              <a:t>LO 7-7: Describe the different characteristics of a bond, which is the formal document representing most long-term debt.</a:t>
            </a:r>
          </a:p>
          <a:p>
            <a:pPr marL="342900" indent="-342900">
              <a:defRPr/>
            </a:pPr>
            <a:r>
              <a:rPr lang="en-US" altLang="en-US" dirty="0">
                <a:latin typeface="Arial Narrow" pitchFamily="34" charset="0"/>
              </a:rPr>
              <a:t>LO 7-8: Describe why bond discount or premium arises and how it is accounted for.</a:t>
            </a:r>
          </a:p>
          <a:p>
            <a:pPr marL="342900" indent="-342900">
              <a:defRPr/>
            </a:pPr>
            <a:r>
              <a:rPr lang="en-US" altLang="en-US" dirty="0">
                <a:latin typeface="Arial Narrow" pitchFamily="34" charset="0"/>
              </a:rPr>
              <a:t>LO 7-9: Explain what deferred tax liabilities are and why they arise.</a:t>
            </a:r>
            <a:endParaRPr lang="en-US" dirty="0">
              <a:latin typeface="Arial Narrow" pitchFamily="34" charset="0"/>
            </a:endParaRP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When the tax bill is received at some point in April 2020, the payable account must be adjusted (up or down) to reflect the amount actually owed in July. </a:t>
            </a:r>
            <a:r>
              <a:rPr kumimoji="1" lang="en-US" sz="1200" b="0" i="0" u="none" strike="noStrike" kern="1200" baseline="0" dirty="0">
                <a:solidFill>
                  <a:schemeClr val="tx1"/>
                </a:solidFill>
                <a:latin typeface="Times New Roman" pitchFamily="18" charset="0"/>
                <a:ea typeface="+mn-ea"/>
                <a:cs typeface="+mn-cs"/>
              </a:rPr>
              <a:t>The adjustment also affects the current year’s property tax expense account. The liability and expense amounts reported in the previous year are not retroactively restated because the estimates used were based on the best information available at the time. A firm’s estimated liability under product warranty or performance guarantees is another example of an accrued liability. It is appropriate to recognize the estimated warranty expense that will be incurred on a product in the same period in which the revenue from the sale is recorded.</a:t>
            </a:r>
            <a:endParaRPr lang="en-US" altLang="en-US" dirty="0"/>
          </a:p>
        </p:txBody>
      </p:sp>
    </p:spTree>
    <p:extLst>
      <p:ext uri="{BB962C8B-B14F-4D97-AF65-F5344CB8AC3E}">
        <p14:creationId xmlns:p14="http://schemas.microsoft.com/office/powerpoint/2010/main" val="10101766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mn-ea"/>
                <a:cs typeface="+mn-cs"/>
              </a:rPr>
              <a:t>The entry to accrue the estimated warranty liability in the fiscal period in which the product is sold is shown in the slide. The entry to record actual warranty cost in the fiscal period in which the warranty is honored is also shown in the slide.</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Although the expense and liability must be estimated, recent experience and statistical analysis can be used to develop accurate estimates. </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The accrual for income taxes is usually shown separately because of its significance. The current liability for income taxes is related to the long-term liability for deferred taxes.</a:t>
            </a:r>
            <a:endParaRPr lang="en-US" i="0" u="none" dirty="0"/>
          </a:p>
        </p:txBody>
      </p:sp>
    </p:spTree>
    <p:extLst>
      <p:ext uri="{BB962C8B-B14F-4D97-AF65-F5344CB8AC3E}">
        <p14:creationId xmlns:p14="http://schemas.microsoft.com/office/powerpoint/2010/main" val="4013940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noProof="0" dirty="0"/>
              <a:t>LO 7-6: Explain what financial leverage is and how it is provided by long-term debt.</a:t>
            </a:r>
          </a:p>
          <a:p>
            <a:pPr>
              <a:defRPr/>
            </a:pPr>
            <a:endParaRPr lang="en-US" noProof="0" dirty="0"/>
          </a:p>
          <a:p>
            <a:pPr>
              <a:defRPr/>
            </a:pPr>
            <a:r>
              <a:rPr lang="en-US" noProof="0" dirty="0"/>
              <a:t>An advantage of using debt is that interest expense is deductible in calculating taxable income, whereas dividends are not. Thus, debt usually has a lower economic cost to the firm than stockholders’ equity. </a:t>
            </a:r>
          </a:p>
          <a:p>
            <a:pPr>
              <a:defRPr/>
            </a:pPr>
            <a:endParaRPr lang="en-US" noProof="0" dirty="0"/>
          </a:p>
          <a:p>
            <a:pPr>
              <a:defRPr/>
            </a:pPr>
            <a:r>
              <a:rPr lang="en-US" noProof="0" dirty="0"/>
              <a:t>Long-term debt can provide favorable financial leverage. Financial leverage is the difference between the rate of return earned on assets (ROI) and the rate of return earned on stockholders’ equity (ROE). This difference results from the fact that the interest cost of debt is usually a fixed percentage, which is not a function of the return on assets.</a:t>
            </a:r>
            <a:endParaRPr lang="en-US" altLang="en-US" dirty="0"/>
          </a:p>
        </p:txBody>
      </p:sp>
    </p:spTree>
    <p:extLst>
      <p:ext uri="{BB962C8B-B14F-4D97-AF65-F5344CB8AC3E}">
        <p14:creationId xmlns:p14="http://schemas.microsoft.com/office/powerpoint/2010/main" val="879000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kumimoji="1" lang="en-US" sz="1200" b="0" i="0" u="none" strike="noStrike" kern="1200" baseline="0" noProof="0" dirty="0">
                <a:solidFill>
                  <a:schemeClr val="tx1"/>
                </a:solidFill>
                <a:latin typeface="Times New Roman" pitchFamily="18" charset="0"/>
                <a:ea typeface="+mn-ea"/>
                <a:cs typeface="+mn-cs"/>
              </a:rPr>
              <a:t>ROI in this chapter is modified to be based on income from operations and total assets rather than net income and total assets. Income from operations (which is net income before interest expense) is used because the interest expense reflects a financing decision, not an operating result. Thus, ROI becomes an evaluation of the operating activities of the firm.</a:t>
            </a:r>
            <a:endParaRPr lang="en-US" altLang="en-US" dirty="0"/>
          </a:p>
        </p:txBody>
      </p:sp>
    </p:spTree>
    <p:extLst>
      <p:ext uri="{BB962C8B-B14F-4D97-AF65-F5344CB8AC3E}">
        <p14:creationId xmlns:p14="http://schemas.microsoft.com/office/powerpoint/2010/main" val="11775559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Analysis: </a:t>
            </a:r>
          </a:p>
          <a:p>
            <a:r>
              <a:rPr kumimoji="1" lang="en-US" sz="1200" b="0" i="0" u="none" strike="noStrike" kern="1200" baseline="0" dirty="0">
                <a:solidFill>
                  <a:schemeClr val="tx1"/>
                </a:solidFill>
                <a:latin typeface="Times New Roman" pitchFamily="18" charset="0"/>
                <a:ea typeface="+mn-ea"/>
                <a:cs typeface="+mn-cs"/>
              </a:rPr>
              <a:t>In this case, ROI is the same for both firms because the operating results did not differ—each firm was able to earn 12% on the assets it had available to use. What differed was the way in which the assets were financed (capital structure). The firm with financial leverage has a higher return on stockholders’ equity because it was able to borrow money at a cost of 10% and use the money to buy assets on which it earned 12%. Thus, ROE will be higher than ROI for a firm with positive financial leverage. The excess return on borrowed funds is the reward to stockholders for taking the risk of borrowing money at a fixed cost.</a:t>
            </a:r>
            <a:endParaRPr lang="en-US" i="0" u="none" dirty="0"/>
          </a:p>
        </p:txBody>
      </p:sp>
    </p:spTree>
    <p:extLst>
      <p:ext uri="{BB962C8B-B14F-4D97-AF65-F5344CB8AC3E}">
        <p14:creationId xmlns:p14="http://schemas.microsoft.com/office/powerpoint/2010/main" val="27305201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i="0" dirty="0"/>
              <a:t>LO 7-7: Describe the different characteristics of a bond, which is the formal document representing most long-term debt.</a:t>
            </a:r>
          </a:p>
          <a:p>
            <a:endParaRPr lang="en-US" i="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i="0" dirty="0"/>
              <a:t>A bond or bond payable is a formal document, usually issued in denominations of $1,000. </a:t>
            </a:r>
            <a:r>
              <a:rPr kumimoji="1" lang="en-US" sz="1200" b="0" i="0" u="none" strike="noStrike" kern="1200" baseline="0" dirty="0">
                <a:solidFill>
                  <a:schemeClr val="tx1"/>
                </a:solidFill>
                <a:latin typeface="Times New Roman" pitchFamily="18" charset="0"/>
                <a:ea typeface="+mn-ea"/>
                <a:cs typeface="+mn-cs"/>
              </a:rPr>
              <a:t>Bond prices, both when the bonds are issued and later when they are bought and sold in the market, are expressed as a percentage of the bond’s face amount. </a:t>
            </a:r>
            <a:r>
              <a:rPr kumimoji="1" lang="en-US" sz="1200" b="0" i="0" kern="1200" dirty="0">
                <a:solidFill>
                  <a:schemeClr val="tx1"/>
                </a:solidFill>
                <a:latin typeface="Times New Roman" pitchFamily="18" charset="0"/>
                <a:ea typeface="+mn-ea"/>
                <a:cs typeface="+mn-cs"/>
              </a:rPr>
              <a:t>Face </a:t>
            </a:r>
            <a:r>
              <a:rPr kumimoji="1" lang="en-US" sz="1200" i="0" kern="1200" dirty="0">
                <a:solidFill>
                  <a:schemeClr val="tx1"/>
                </a:solidFill>
                <a:latin typeface="Times New Roman" pitchFamily="18" charset="0"/>
                <a:ea typeface="+mn-ea"/>
                <a:cs typeface="+mn-cs"/>
              </a:rPr>
              <a:t>amount is the principal amount printed on the face of the bond. When a bond has a market value greater than its face amount, it is trading at a premium; the amount of the bond premium is the excess of its market value over its face amount. Bond discount is the excess of the face amount over market value.</a:t>
            </a:r>
            <a:endParaRPr lang="en-US" altLang="en-US" dirty="0"/>
          </a:p>
        </p:txBody>
      </p:sp>
    </p:spTree>
    <p:extLst>
      <p:ext uri="{BB962C8B-B14F-4D97-AF65-F5344CB8AC3E}">
        <p14:creationId xmlns:p14="http://schemas.microsoft.com/office/powerpoint/2010/main" val="19603412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Accounting and financial reporting considerations for bonds can be classified into three categories: the original issuance of bonds, the recognition of interest expense, and the accounting for bond retirements or conversions.</a:t>
            </a:r>
            <a:endParaRPr lang="en-US" altLang="en-US" dirty="0"/>
          </a:p>
        </p:txBody>
      </p:sp>
    </p:spTree>
    <p:extLst>
      <p:ext uri="{BB962C8B-B14F-4D97-AF65-F5344CB8AC3E}">
        <p14:creationId xmlns:p14="http://schemas.microsoft.com/office/powerpoint/2010/main" val="442445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If a bond is issued at its face amount, the effect on the financial statements is straightforward. </a:t>
            </a:r>
            <a:r>
              <a:rPr kumimoji="1" lang="en-US" sz="1200" b="0" i="0" u="none" strike="noStrike" kern="1200" baseline="0" dirty="0">
                <a:solidFill>
                  <a:schemeClr val="tx1"/>
                </a:solidFill>
                <a:latin typeface="Times New Roman" pitchFamily="18" charset="0"/>
                <a:ea typeface="+mn-ea"/>
                <a:cs typeface="+mn-cs"/>
              </a:rPr>
              <a:t>As was the case with short-term notes payable, the bonds payable liability is reported at the present value of amounts to be paid in the future with respect to the bonds, discounted at the return on investment desired by the lender (bondholder). </a:t>
            </a:r>
          </a:p>
          <a:p>
            <a:r>
              <a:rPr kumimoji="1" lang="en-US" sz="1200" b="0" i="0" u="none" strike="noStrike" kern="1200" baseline="0" dirty="0">
                <a:solidFill>
                  <a:schemeClr val="tx1"/>
                </a:solidFill>
                <a:latin typeface="Times New Roman" pitchFamily="18" charset="0"/>
                <a:ea typeface="+mn-ea"/>
                <a:cs typeface="+mn-cs"/>
              </a:rPr>
              <a:t>The present value of the liability is the sum of the discounted principal and interest payments.</a:t>
            </a:r>
            <a:endParaRPr lang="en-US" i="0" u="none" dirty="0"/>
          </a:p>
        </p:txBody>
      </p:sp>
    </p:spTree>
    <p:extLst>
      <p:ext uri="{BB962C8B-B14F-4D97-AF65-F5344CB8AC3E}">
        <p14:creationId xmlns:p14="http://schemas.microsoft.com/office/powerpoint/2010/main" val="11235945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LO 7-8: Describe why bond discount or premium arises and how it is accounted for.</a:t>
            </a:r>
          </a:p>
          <a:p>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Bond premium or discount arises from a difference between the stated interest rate and the market interest rate at the date the bonds are issued. Thus, the premium or discount will affect the amount of interest expense to be recognized by the issuing firm over the life of the bonds.</a:t>
            </a:r>
          </a:p>
          <a:p>
            <a:pPr marL="0" indent="0">
              <a:buFont typeface="Arial" panose="020B0604020202020204" pitchFamily="34" charset="0"/>
              <a:buNone/>
            </a:pPr>
            <a:r>
              <a:rPr lang="en-US" sz="1200" dirty="0"/>
              <a:t>Bond discount is classified in the balance sheet as a contra account to the Bonds Payable liability. </a:t>
            </a:r>
          </a:p>
          <a:p>
            <a:pPr marL="0" indent="0">
              <a:buFont typeface="Arial" panose="020B0604020202020204" pitchFamily="34" charset="0"/>
              <a:buNone/>
            </a:pPr>
            <a:r>
              <a:rPr lang="en-US" sz="1200" dirty="0"/>
              <a:t>Bond premium is classified in the balance sheet as an addition to the Bonds Payable liability.</a:t>
            </a:r>
            <a:endParaRPr lang="en-US" altLang="en-US" dirty="0"/>
          </a:p>
        </p:txBody>
      </p:sp>
    </p:spTree>
    <p:extLst>
      <p:ext uri="{BB962C8B-B14F-4D97-AF65-F5344CB8AC3E}">
        <p14:creationId xmlns:p14="http://schemas.microsoft.com/office/powerpoint/2010/main" val="19315029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Whether a bond is issued at a premium or a discount, the bond’s carrying value will converge to its face amount over the life of the bond as the premium or discount is amortized.</a:t>
            </a:r>
            <a:endParaRPr lang="en-US" altLang="en-US" dirty="0"/>
          </a:p>
        </p:txBody>
      </p:sp>
    </p:spTree>
    <p:extLst>
      <p:ext uri="{BB962C8B-B14F-4D97-AF65-F5344CB8AC3E}">
        <p14:creationId xmlns:p14="http://schemas.microsoft.com/office/powerpoint/2010/main" val="2925662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7-1: Show the financial statement presentation of short-term debt and current maturities of long-term debt.</a:t>
            </a:r>
          </a:p>
          <a:p>
            <a:endParaRPr lang="en-US" altLang="en-US" dirty="0"/>
          </a:p>
          <a:p>
            <a:r>
              <a:rPr lang="en-US" altLang="en-US" dirty="0"/>
              <a:t>Liabilities are </a:t>
            </a:r>
            <a:r>
              <a:rPr lang="en-US" sz="1200" dirty="0"/>
              <a:t>obligations of an entity or </a:t>
            </a:r>
            <a:r>
              <a:rPr lang="en-US" altLang="en-US" dirty="0"/>
              <a:t>“probable future sacrifices of economic benefits arising from present obligations of a particular entity to transfer assets or provide services to other entities in the future as a result of past transactions or events.” The term accrued expenses is used on some balance sheets to describe liabilities </a:t>
            </a:r>
            <a:r>
              <a:rPr lang="en-US" sz="1200" dirty="0"/>
              <a:t>resulting from the accrual of expenses</a:t>
            </a:r>
            <a:r>
              <a:rPr lang="en-US" altLang="en-US" dirty="0"/>
              <a:t>. Current liabilities are those liabilities that are expected to be paid within a year of the balance sheet date. </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Discount or premium usually is amortized on a straight-line basis over the life of the bonds because the amounts involved are often immaterial. However, it is more appropriate to use a compound interest method that results in amortization related to the carrying value of the bonds. This is referred to as the </a:t>
            </a:r>
            <a:r>
              <a:rPr kumimoji="1" lang="en-US" sz="1200" b="0" i="1" u="none" strike="noStrike" kern="1200" baseline="0" dirty="0">
                <a:solidFill>
                  <a:schemeClr val="tx1"/>
                </a:solidFill>
                <a:latin typeface="Times New Roman" pitchFamily="18" charset="0"/>
                <a:ea typeface="+mn-ea"/>
                <a:cs typeface="+mn-cs"/>
              </a:rPr>
              <a:t>effective interest method </a:t>
            </a:r>
            <a:r>
              <a:rPr kumimoji="1" lang="en-US" sz="1200" b="0" i="0" u="none" strike="noStrike" kern="1200" baseline="0" dirty="0">
                <a:solidFill>
                  <a:schemeClr val="tx1"/>
                </a:solidFill>
                <a:latin typeface="Times New Roman" pitchFamily="18" charset="0"/>
                <a:ea typeface="+mn-ea"/>
                <a:cs typeface="+mn-cs"/>
              </a:rPr>
              <a:t>and is used when the amount of discount or premium amortization is deemed material. When the effective interest method is used, amortization is smallest in the first year of the bond’s life, and it increases in each subsequent year.</a:t>
            </a:r>
            <a:endParaRPr lang="en-US" altLang="en-US" dirty="0"/>
          </a:p>
        </p:txBody>
      </p:sp>
    </p:spTree>
    <p:extLst>
      <p:ext uri="{BB962C8B-B14F-4D97-AF65-F5344CB8AC3E}">
        <p14:creationId xmlns:p14="http://schemas.microsoft.com/office/powerpoint/2010/main" val="20304207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Bonds payable are reported on the balance sheet at their carrying value. Sometimes this amount is referred to as the book value of the bonds. As discount is amortized over the life of a bond, the carrying value of the bond increases. At the maturity date, the bond’s carrying value is equal to its face amount because the bond discount has been fully amortized. Likewise, as premium is amortized, the carrying value of the bond decreases until it equals the face amount at maturity.</a:t>
            </a:r>
            <a:endParaRPr lang="en-US" altLang="en-US" dirty="0"/>
          </a:p>
        </p:txBody>
      </p:sp>
    </p:spTree>
    <p:extLst>
      <p:ext uri="{BB962C8B-B14F-4D97-AF65-F5344CB8AC3E}">
        <p14:creationId xmlns:p14="http://schemas.microsoft.com/office/powerpoint/2010/main" val="13591257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US" sz="1200" dirty="0"/>
              <a:t>Most bonds are callable bonds; this means the issuer may choose to call the bonds and pay off the bondholders before the scheduled maturity date. </a:t>
            </a:r>
            <a:r>
              <a:rPr kumimoji="1" lang="en-US" sz="1200" b="0" i="0" u="none" strike="noStrike" kern="1200" baseline="0" dirty="0">
                <a:solidFill>
                  <a:schemeClr val="tx1"/>
                </a:solidFill>
                <a:latin typeface="Times New Roman" pitchFamily="18" charset="0"/>
                <a:ea typeface="+mn-ea"/>
                <a:cs typeface="+mn-cs"/>
              </a:rPr>
              <a:t>Bonds will be called if market interest rates have dropped sufficiently below the stated rate being paid on the bonds and the firm can save interest costs by redeeming the existing bonds and refinancing by issuing new bonds at a lower rate. Likewise, if the firm has excess cash that will not be needed in operations in the immediate future, it can redeem the bonds and save more interest expense than could be earned (as interest income) by investing the excess cash. </a:t>
            </a:r>
          </a:p>
          <a:p>
            <a:pPr marL="0" indent="0">
              <a:buNone/>
            </a:pPr>
            <a:r>
              <a:rPr kumimoji="1" lang="en-US" sz="1200" b="0" i="0" u="none" strike="noStrike" kern="1200" baseline="0" dirty="0">
                <a:solidFill>
                  <a:schemeClr val="tx1"/>
                </a:solidFill>
                <a:latin typeface="Times New Roman" pitchFamily="18" charset="0"/>
                <a:ea typeface="+mn-ea"/>
                <a:cs typeface="+mn-cs"/>
              </a:rPr>
              <a:t>If the bonds are called or redeemed prior to maturity, it is appropriate to write off the unamortized balance of premium or discount as part of the transaction. Because a call premium typically is involved in an early retirement of bonds, a loss on the retirement usually will be recognized—although a gain on the retirement is also possible.</a:t>
            </a:r>
            <a:endParaRPr lang="en-US" altLang="en-US" dirty="0"/>
          </a:p>
        </p:txBody>
      </p:sp>
    </p:spTree>
    <p:extLst>
      <p:ext uri="{BB962C8B-B14F-4D97-AF65-F5344CB8AC3E}">
        <p14:creationId xmlns:p14="http://schemas.microsoft.com/office/powerpoint/2010/main" val="40357129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The gain or loss on the retirement of the bonds is reported as other income or expense in the income statement. The gain or loss is not considered part of operating income or interest expense. The firm is willing to retire the bonds and recognize the loss because it will save, in future interest expense, more than the loss incurred.</a:t>
            </a:r>
            <a:endParaRPr lang="en-US" i="0" u="none" dirty="0"/>
          </a:p>
        </p:txBody>
      </p:sp>
    </p:spTree>
    <p:extLst>
      <p:ext uri="{BB962C8B-B14F-4D97-AF65-F5344CB8AC3E}">
        <p14:creationId xmlns:p14="http://schemas.microsoft.com/office/powerpoint/2010/main" val="27131697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A discussion of bonds involves specialized terminology. </a:t>
            </a:r>
          </a:p>
          <a:p>
            <a:r>
              <a:rPr kumimoji="1" lang="en-US" sz="1200" b="0" i="0" u="none" strike="noStrike" kern="1200" baseline="0" dirty="0">
                <a:solidFill>
                  <a:schemeClr val="tx1"/>
                </a:solidFill>
                <a:latin typeface="Times New Roman" pitchFamily="18" charset="0"/>
                <a:ea typeface="+mn-ea"/>
                <a:cs typeface="+mn-cs"/>
              </a:rPr>
              <a:t>The contract between the issuer of the bonds and the bondholders is the bond indenture, and it is frequently administered by a third party, the trustee of bonds—often a bank trust department. Bonds are issued in one of two forms: registered bonds and coupon bonds. </a:t>
            </a:r>
          </a:p>
          <a:p>
            <a:r>
              <a:rPr kumimoji="1" lang="en-US" sz="1200" b="0" i="0" u="none" strike="noStrike" kern="1200" baseline="0" dirty="0">
                <a:solidFill>
                  <a:schemeClr val="tx1"/>
                </a:solidFill>
                <a:latin typeface="Times New Roman" pitchFamily="18" charset="0"/>
                <a:ea typeface="+mn-ea"/>
                <a:cs typeface="+mn-cs"/>
              </a:rPr>
              <a:t>Bonds are also classified according to the security, or collateral, that is pledged by the issuer. Debenture bonds (or debentures) are bonds that are secured only by the general credit of the issuer and, thus, are considered to be unsecured debt securities because they are not secured by specific assets. Mortgage bonds are secured by a lien against real estate owned by the issuer. Collateral trust bonds are secured by the pledge of securities or other intangible property. </a:t>
            </a:r>
          </a:p>
          <a:p>
            <a:r>
              <a:rPr kumimoji="1" lang="en-US" sz="1200" b="0" i="0" u="none" strike="noStrike" kern="1200" baseline="0" dirty="0">
                <a:solidFill>
                  <a:schemeClr val="tx1"/>
                </a:solidFill>
                <a:latin typeface="Times New Roman" pitchFamily="18" charset="0"/>
                <a:ea typeface="+mn-ea"/>
                <a:cs typeface="+mn-cs"/>
              </a:rPr>
              <a:t>Another classification of bonds relates to when the bonds mature. Term bonds require a lump-sum repayment of the face amount of the bond at the maturity date. Serial bonds are repaid in installments. The installments may or may not be equal in amount; the first installment is usually scheduled for a date several years after the issuance of the bonds. Convertible bonds may be converted into common stock of the issuer corporation at the option of the bondholder.</a:t>
            </a:r>
            <a:endParaRPr lang="en-US" altLang="en-US" dirty="0"/>
          </a:p>
        </p:txBody>
      </p:sp>
    </p:spTree>
    <p:extLst>
      <p:ext uri="{BB962C8B-B14F-4D97-AF65-F5344CB8AC3E}">
        <p14:creationId xmlns:p14="http://schemas.microsoft.com/office/powerpoint/2010/main" val="24158436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LO 7-9: Explain what deferred </a:t>
            </a:r>
            <a:r>
              <a:rPr kumimoji="1" lang="en-US" sz="1200" b="0" i="0" u="none" strike="noStrike" kern="1200" baseline="0" dirty="0">
                <a:solidFill>
                  <a:schemeClr val="tx1"/>
                </a:solidFill>
                <a:latin typeface="Times New Roman" pitchFamily="18" charset="0"/>
                <a:ea typeface="+mn-ea"/>
                <a:cs typeface="+mn-cs"/>
              </a:rPr>
              <a:t>tax liabilities </a:t>
            </a:r>
            <a:r>
              <a:rPr lang="en-US" dirty="0"/>
              <a:t>are and why they arise.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indent="0">
              <a:buNone/>
            </a:pPr>
            <a:r>
              <a:rPr lang="en-US" sz="1200" dirty="0"/>
              <a:t>Deferred tax liability is a long-term liability that arises because of temporary differences between when an item is recognized for book and tax purposes. The most significant temporary difference item resulting in a deferred income tax liability for most firms relates to depreciation expense. A </a:t>
            </a:r>
            <a:r>
              <a:rPr kumimoji="1" lang="en-US" sz="1200" b="0" i="0" u="none" strike="noStrike" kern="1200" baseline="0" dirty="0">
                <a:solidFill>
                  <a:schemeClr val="tx1"/>
                </a:solidFill>
                <a:latin typeface="Times New Roman" pitchFamily="18" charset="0"/>
                <a:ea typeface="+mn-ea"/>
                <a:cs typeface="+mn-cs"/>
              </a:rPr>
              <a:t>firm may use straight-line depreciation for financial reporting and use the Modified Accelerated Cost Recovery System (prescribed by the Internal Revenue Code) for income tax determination. Thus, depreciation deductions for tax purposes are taken earlier than depreciation expense is recognized for book purposes. This temporary difference will eventually reverse; over the life of the asset, the same total amount of book and tax depreciation will be reported.</a:t>
            </a:r>
            <a:endParaRPr lang="en-US" i="0" u="none" dirty="0"/>
          </a:p>
        </p:txBody>
      </p:sp>
    </p:spTree>
    <p:extLst>
      <p:ext uri="{BB962C8B-B14F-4D97-AF65-F5344CB8AC3E}">
        <p14:creationId xmlns:p14="http://schemas.microsoft.com/office/powerpoint/2010/main" val="13490652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If income tax rates do not decrease, the deferred income tax liability of most firms will increase over time. As firms grow, more and more depreciable assets are acquired, and price-level increases cause costs for (new) replacement assets to be higher than the cost of (old) assets being replaced. Thus, the temporary difference between book and tax depreciation grows each year because the excess of book depreciation over income tax depreciation for older assets is more than offset by the excess of tax depreciation over book depreciation for newer assets.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Some accountants have questioned the appropriateness of showing deferred taxes as a liability because in the aggregate the balance of this account has grown larger and larger for many firms and therefore never seems to become payable.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Accounting for deferred tax items is an extremely complex issue that has caused a great deal of debate within the accounting profession.</a:t>
            </a:r>
            <a:endParaRPr lang="en-US" altLang="en-US" dirty="0"/>
          </a:p>
        </p:txBody>
      </p:sp>
    </p:spTree>
    <p:extLst>
      <p:ext uri="{BB962C8B-B14F-4D97-AF65-F5344CB8AC3E}">
        <p14:creationId xmlns:p14="http://schemas.microsoft.com/office/powerpoint/2010/main" val="13944793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Frequently included in this balance sheet category are obligations to pension plans and other employee benefit plans, including deferred compensation and bonus plans. Expenses of these plans are accrued and reflected in the income statement of the fiscal period in which the benefit is earned by the employee. Because benefits are frequently conditional upon continued employment, future salary levels, and other factors, actuaries and other experts estimate the expense to be reported in a given fiscal period. In 2006, the FASB issued an accounting standard to increase the uniformity of accounting for pensions. </a:t>
            </a:r>
          </a:p>
          <a:p>
            <a:r>
              <a:rPr kumimoji="1" lang="en-US" sz="1200" b="0" i="0" u="none" strike="noStrike" kern="1200" baseline="0" dirty="0">
                <a:solidFill>
                  <a:schemeClr val="tx1"/>
                </a:solidFill>
                <a:latin typeface="Times New Roman" pitchFamily="18" charset="0"/>
                <a:ea typeface="+mn-ea"/>
                <a:cs typeface="+mn-cs"/>
              </a:rPr>
              <a:t>An issue closely related to pensions is the accounting for postretirement benefit plans other than pensions. The 2006 standard that requires balance sheet recognition of an asset (for overfunded) or liability (for underfunded) pension plans applies to other postretirement benefit plans as well, although for pragmatic reasons the reporting entity’s benefit obligation is measured in a different manner.</a:t>
            </a:r>
            <a:endParaRPr lang="en-US" altLang="en-US" dirty="0"/>
          </a:p>
        </p:txBody>
      </p:sp>
    </p:spTree>
    <p:extLst>
      <p:ext uri="{BB962C8B-B14F-4D97-AF65-F5344CB8AC3E}">
        <p14:creationId xmlns:p14="http://schemas.microsoft.com/office/powerpoint/2010/main" val="12232168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Although minority interest was included with noncurrent liabilities in most consolidated balance sheets, some accountants believed that it should have been shown as a separate item between liabilities and stockholders’ equity because this amount is not really a liability representing a fixed claim against the consolidated entity. In December 2007, the FASB issued a standard that took this position one step further by requiring that noncontrolling interest be reported within equity, but separate from the parent company’s equity, in the consolidated balance sheets of all reporting entities beginning in 2009. </a:t>
            </a:r>
            <a:r>
              <a:rPr kumimoji="1" lang="en-US" sz="1200" b="0" i="0" u="none" strike="noStrike" kern="1200" baseline="0" dirty="0">
                <a:solidFill>
                  <a:schemeClr val="tx1"/>
                </a:solidFill>
                <a:latin typeface="Times New Roman" pitchFamily="18" charset="0"/>
                <a:ea typeface="+mn-ea"/>
                <a:cs typeface="+mn-cs"/>
              </a:rPr>
              <a:t>This item is no longer reported as a liability, although some financial analysts may continue to treat it as though it were, particularly in their calculations of debt (or financial leverage) measures.</a:t>
            </a:r>
            <a:endParaRPr lang="en-US" altLang="en-US" dirty="0"/>
          </a:p>
        </p:txBody>
      </p:sp>
    </p:spTree>
    <p:extLst>
      <p:ext uri="{BB962C8B-B14F-4D97-AF65-F5344CB8AC3E}">
        <p14:creationId xmlns:p14="http://schemas.microsoft.com/office/powerpoint/2010/main" val="35320168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Contingent liabilities are potential claims on a company’s resources arising from such things as pending litigation, environmental hazards, casualty losses to property, and product warranties. A firm should recognize a loss and record the related liability on its books only in cases where the following two conditions have been met: First, it must be probable that the loss will be confirmed by a future transaction or event; and second, the amount of the loss must be reasonably estimable.</a:t>
            </a:r>
            <a:endParaRPr lang="en-US" altLang="en-US" dirty="0"/>
          </a:p>
        </p:txBody>
      </p:sp>
    </p:spTree>
    <p:extLst>
      <p:ext uri="{BB962C8B-B14F-4D97-AF65-F5344CB8AC3E}">
        <p14:creationId xmlns:p14="http://schemas.microsoft.com/office/powerpoint/2010/main" val="4233913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The recognition of a liability involves recognizing that an expense has been recorded. </a:t>
            </a:r>
            <a:r>
              <a:rPr lang="en-US" dirty="0">
                <a:solidFill>
                  <a:schemeClr val="accent1">
                    <a:lumMod val="50000"/>
                  </a:schemeClr>
                </a:solidFill>
              </a:rPr>
              <a:t>Expenses reduce net income, and lower net income means lower ROI.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7</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807530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349621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349369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634608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1509821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6432581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4582043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1885379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58027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Current liabilities include accounts payable, short-term debt, current maturities of long-term debt, unearned revenue or deferred credits, and other accrued liabilities. </a:t>
            </a:r>
          </a:p>
          <a:p>
            <a:pPr>
              <a:defRPr/>
            </a:pPr>
            <a:r>
              <a:rPr lang="en-US" dirty="0"/>
              <a:t>Noncurrent liabilities include long-term debt, deferred tax liabilities, and minority interest in subsidiaries.</a:t>
            </a:r>
            <a:endParaRPr lang="en-US" altLang="en-US" dirty="0"/>
          </a:p>
        </p:txBody>
      </p:sp>
    </p:spTree>
    <p:extLst>
      <p:ext uri="{BB962C8B-B14F-4D97-AF65-F5344CB8AC3E}">
        <p14:creationId xmlns:p14="http://schemas.microsoft.com/office/powerpoint/2010/main" val="18916189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6557311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783288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577437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3991086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3618048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769884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mn-ea"/>
                <a:cs typeface="+mn-cs"/>
              </a:rPr>
              <a:t>Most firms experience seasonal fluctuations during the year in the demand for their products or services. Their inventory of products will be increased in order to meet the demand. To finance this inventory increase and keep their payments to suppliers and employees current, most firms will obtain a working capital loan from their banks. This type of short-term loan is made with the expectation that it will be repaid from the collection of accounts receivable that will be generated by the sale of inventory. The short-term loan usually has a maturity date specifying when the loan is to be repaid. Sometimes a firm will negotiate a revolving line of credit with its bank. The credit line represents a predetermined maximum loan amount, but the firm has flexibility in the timing and amount borrowed. There may be a specified repayment schedule or an agreement that all amounts borrowed will be repaid by a particular date.</a:t>
            </a:r>
            <a:endParaRPr lang="en-US" altLang="en-US" dirty="0"/>
          </a:p>
        </p:txBody>
      </p:sp>
    </p:spTree>
    <p:extLst>
      <p:ext uri="{BB962C8B-B14F-4D97-AF65-F5344CB8AC3E}">
        <p14:creationId xmlns:p14="http://schemas.microsoft.com/office/powerpoint/2010/main" val="2561665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The short-term debt resulting from this type of transaction is sometimes called a note payable. The note is a formal promise to pay a stated amount at a stated date, usually with interest at a stated rate and sometimes secured by collateral.</a:t>
            </a:r>
            <a:endParaRPr lang="en-US" altLang="en-US" dirty="0"/>
          </a:p>
        </p:txBody>
      </p:sp>
    </p:spTree>
    <p:extLst>
      <p:ext uri="{BB962C8B-B14F-4D97-AF65-F5344CB8AC3E}">
        <p14:creationId xmlns:p14="http://schemas.microsoft.com/office/powerpoint/2010/main" val="3324161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200" b="0" i="0" u="none" dirty="0">
                <a:latin typeface="Arial" panose="020B0604020202020204" pitchFamily="34" charset="0"/>
              </a:rPr>
              <a:t>Interest expense is associated with almost any borrowing, and it is appropriate to record interest expense for each fiscal period during which the money is borrowed. </a:t>
            </a:r>
            <a:r>
              <a:rPr kumimoji="1" lang="en-US" sz="1200" b="0" i="0" u="none" strike="noStrike" kern="1200" baseline="0" dirty="0">
                <a:solidFill>
                  <a:schemeClr val="tx1"/>
                </a:solidFill>
                <a:latin typeface="Times New Roman" pitchFamily="18" charset="0"/>
                <a:ea typeface="+mn-ea"/>
                <a:cs typeface="+mn-cs"/>
              </a:rPr>
              <a:t>Prime rate is the term frequently used to express the interest rate on short-term loans. The prime rate is established by the lender, presumably for its most creditworthy borrowers, but is in reality a benchmark rate. The prime rate is raised or lowered by the lender in response to credit market forces.</a:t>
            </a:r>
            <a:endParaRPr lang="en-US" altLang="en-US" dirty="0"/>
          </a:p>
        </p:txBody>
      </p:sp>
    </p:spTree>
    <p:extLst>
      <p:ext uri="{BB962C8B-B14F-4D97-AF65-F5344CB8AC3E}">
        <p14:creationId xmlns:p14="http://schemas.microsoft.com/office/powerpoint/2010/main" val="3958300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0635368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theme" Target="../theme/theme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7 -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 id="2147485210" r:id="rId4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7 -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slide" Target="slide5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slide" Target="slide53.xml"/><Relationship Id="rId4" Type="http://schemas.openxmlformats.org/officeDocument/2006/relationships/slide" Target="slide5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slide" Target="slide55.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slide" Target="slide55.xml"/><Relationship Id="rId4" Type="http://schemas.openxmlformats.org/officeDocument/2006/relationships/slide" Target="slide5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slide" Target="slide57.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slide" Target="slide58.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slide" Target="slide58.xml"/><Relationship Id="rId4" Type="http://schemas.openxmlformats.org/officeDocument/2006/relationships/slide" Target="slide59.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slide" Target="slide60.xml"/><Relationship Id="rId5" Type="http://schemas.openxmlformats.org/officeDocument/2006/relationships/image" Target="../media/image28.png"/><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slide" Target="slide61.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slide" Target="slide61.xml"/><Relationship Id="rId4" Type="http://schemas.openxmlformats.org/officeDocument/2006/relationships/slide" Target="slide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slide" Target="slide61.xml"/><Relationship Id="rId4" Type="http://schemas.openxmlformats.org/officeDocument/2006/relationships/slide" Target="slide63.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slide" Target="slide64.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slide" Target="slide64.xml"/><Relationship Id="rId4" Type="http://schemas.openxmlformats.org/officeDocument/2006/relationships/slide" Target="slide65.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slide" Target="slide64.xml"/><Relationship Id="rId4" Type="http://schemas.openxmlformats.org/officeDocument/2006/relationships/slide" Target="slide66.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1.xml"/><Relationship Id="rId1" Type="http://schemas.openxmlformats.org/officeDocument/2006/relationships/slideLayout" Target="../slideLayouts/slideLayout41.xml"/></Relationships>
</file>

<file path=ppt/slides/_rels/slide5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2.xml"/><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3.xml"/><Relationship Id="rId1" Type="http://schemas.openxmlformats.org/officeDocument/2006/relationships/slideLayout" Target="../slideLayouts/slideLayout41.xml"/><Relationship Id="rId4" Type="http://schemas.openxmlformats.org/officeDocument/2006/relationships/slide" Target="slide12.xml"/></Relationships>
</file>

<file path=ppt/slides/_rels/slide5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54.xml"/><Relationship Id="rId1" Type="http://schemas.openxmlformats.org/officeDocument/2006/relationships/slideLayout" Target="../slideLayouts/slideLayout41.xml"/></Relationships>
</file>

<file path=ppt/slides/_rels/slide5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55.xml"/><Relationship Id="rId1" Type="http://schemas.openxmlformats.org/officeDocument/2006/relationships/slideLayout" Target="../slideLayouts/slideLayout41.xml"/><Relationship Id="rId4" Type="http://schemas.openxmlformats.org/officeDocument/2006/relationships/slide" Target="slide18.xml"/></Relationships>
</file>

<file path=ppt/slides/_rels/slide5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56.xml"/><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57.xml"/><Relationship Id="rId1" Type="http://schemas.openxmlformats.org/officeDocument/2006/relationships/slideLayout" Target="../slideLayouts/slideLayout41.xml"/></Relationships>
</file>

<file path=ppt/slides/_rels/slide5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58.xml"/><Relationship Id="rId1" Type="http://schemas.openxmlformats.org/officeDocument/2006/relationships/slideLayout" Target="../slideLayouts/slideLayout41.xml"/><Relationship Id="rId4" Type="http://schemas.openxmlformats.org/officeDocument/2006/relationships/slide" Target="slide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59.xml"/><Relationship Id="rId1" Type="http://schemas.openxmlformats.org/officeDocument/2006/relationships/slideLayout" Target="../slideLayouts/slideLayout41.xml"/></Relationships>
</file>

<file path=ppt/slides/_rels/slide6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60.xml"/><Relationship Id="rId1" Type="http://schemas.openxmlformats.org/officeDocument/2006/relationships/slideLayout" Target="../slideLayouts/slideLayout41.xml"/></Relationships>
</file>

<file path=ppt/slides/_rels/slide6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61.xml"/><Relationship Id="rId1" Type="http://schemas.openxmlformats.org/officeDocument/2006/relationships/slideLayout" Target="../slideLayouts/slideLayout41.xml"/><Relationship Id="rId4" Type="http://schemas.openxmlformats.org/officeDocument/2006/relationships/slide" Target="slide37.xml"/></Relationships>
</file>

<file path=ppt/slides/_rels/slide6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62.xml"/><Relationship Id="rId1" Type="http://schemas.openxmlformats.org/officeDocument/2006/relationships/slideLayout" Target="../slideLayouts/slideLayout41.xml"/><Relationship Id="rId4" Type="http://schemas.openxmlformats.org/officeDocument/2006/relationships/slide" Target="slide37.xml"/></Relationships>
</file>

<file path=ppt/slides/_rels/slide6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3.xml"/><Relationship Id="rId1" Type="http://schemas.openxmlformats.org/officeDocument/2006/relationships/slideLayout" Target="../slideLayouts/slideLayout41.xml"/></Relationships>
</file>

<file path=ppt/slides/_rels/slide6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64.xml"/><Relationship Id="rId1" Type="http://schemas.openxmlformats.org/officeDocument/2006/relationships/slideLayout" Target="../slideLayouts/slideLayout41.xml"/><Relationship Id="rId4" Type="http://schemas.openxmlformats.org/officeDocument/2006/relationships/slide" Target="slide41.xml"/></Relationships>
</file>

<file path=ppt/slides/_rels/slide6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65.xml"/><Relationship Id="rId1" Type="http://schemas.openxmlformats.org/officeDocument/2006/relationships/slideLayout" Target="../slideLayouts/slideLayout41.xml"/><Relationship Id="rId4" Type="http://schemas.openxmlformats.org/officeDocument/2006/relationships/slide" Target="slide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slide" Target="slide5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Interest Calculation Methods </a:t>
            </a:r>
            <a:r>
              <a:rPr lang="en-US" altLang="en-US" sz="1000" b="0" dirty="0"/>
              <a:t>1</a:t>
            </a:r>
          </a:p>
        </p:txBody>
      </p:sp>
      <p:sp>
        <p:nvSpPr>
          <p:cNvPr id="2" name="Content Placeholder 1"/>
          <p:cNvSpPr>
            <a:spLocks noGrp="1"/>
          </p:cNvSpPr>
          <p:nvPr>
            <p:ph idx="1"/>
          </p:nvPr>
        </p:nvSpPr>
        <p:spPr>
          <a:xfrm>
            <a:off x="457200" y="1447800"/>
            <a:ext cx="8229600" cy="4648200"/>
          </a:xfrm>
        </p:spPr>
        <p:txBody>
          <a:bodyPr/>
          <a:lstStyle/>
          <a:p>
            <a:pPr marL="0" indent="0">
              <a:spcBef>
                <a:spcPts val="500"/>
              </a:spcBef>
              <a:buNone/>
            </a:pPr>
            <a:r>
              <a:rPr lang="en-US" sz="3000" b="1" dirty="0"/>
              <a:t>Straight Interest</a:t>
            </a:r>
            <a:endParaRPr lang="en-US" sz="3000" b="1" dirty="0">
              <a:solidFill>
                <a:schemeClr val="accent1">
                  <a:lumMod val="50000"/>
                </a:schemeClr>
              </a:solidFill>
            </a:endParaRPr>
          </a:p>
          <a:p>
            <a:pPr marL="0" indent="0">
              <a:spcBef>
                <a:spcPts val="500"/>
              </a:spcBef>
              <a:buNone/>
            </a:pPr>
            <a:r>
              <a:rPr lang="en-US" dirty="0"/>
              <a:t>The straight calculation involves charging interest on the money available to the borrower for the length of time it was borrowed. </a:t>
            </a:r>
          </a:p>
          <a:p>
            <a:pPr marL="0" indent="0">
              <a:spcBef>
                <a:spcPts val="500"/>
              </a:spcBef>
              <a:buNone/>
            </a:pPr>
            <a:r>
              <a:rPr lang="en-US" dirty="0"/>
              <a:t>Assume that $1,000 is borrowed for one year at an interest rate of 12 percent. The interest calculation—straight basis is made as follows:</a:t>
            </a:r>
          </a:p>
          <a:p>
            <a:pPr marL="630238" indent="0">
              <a:spcBef>
                <a:spcPts val="500"/>
              </a:spcBef>
              <a:buNone/>
            </a:pPr>
            <a:r>
              <a:rPr lang="en-US" dirty="0"/>
              <a:t>Interest = Principal × Rate × Time (in years)</a:t>
            </a:r>
          </a:p>
          <a:p>
            <a:pPr marL="1971675" indent="0">
              <a:spcBef>
                <a:spcPts val="500"/>
              </a:spcBef>
              <a:buNone/>
            </a:pPr>
            <a:r>
              <a:rPr lang="en-US" dirty="0"/>
              <a:t>= $1,000 × 0.12 × 1 = $120</a:t>
            </a:r>
            <a:endParaRPr lang="en-IN" dirty="0">
              <a:solidFill>
                <a:schemeClr val="bg1"/>
              </a:solidFill>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111580675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Interest Calculation Methods </a:t>
            </a:r>
            <a:r>
              <a:rPr lang="en-US" altLang="en-US" sz="1000" b="0" dirty="0"/>
              <a:t>2</a:t>
            </a:r>
            <a:endParaRPr lang="en-US" altLang="en-US" b="0" dirty="0"/>
          </a:p>
        </p:txBody>
      </p:sp>
      <p:sp>
        <p:nvSpPr>
          <p:cNvPr id="2" name="Content Placeholder 1"/>
          <p:cNvSpPr>
            <a:spLocks noGrp="1"/>
          </p:cNvSpPr>
          <p:nvPr>
            <p:ph idx="1"/>
          </p:nvPr>
        </p:nvSpPr>
        <p:spPr>
          <a:xfrm>
            <a:off x="457200" y="1479550"/>
            <a:ext cx="8382000" cy="3092450"/>
          </a:xfrm>
        </p:spPr>
        <p:txBody>
          <a:bodyPr/>
          <a:lstStyle/>
          <a:p>
            <a:pPr marL="0" indent="0" eaLnBrk="1" hangingPunct="1">
              <a:spcBef>
                <a:spcPct val="50000"/>
              </a:spcBef>
              <a:buNone/>
              <a:defRPr/>
            </a:pPr>
            <a:r>
              <a:rPr lang="en-US" sz="3000" b="1" dirty="0"/>
              <a:t>Straight Interest</a:t>
            </a:r>
          </a:p>
          <a:p>
            <a:pPr marL="0" indent="0">
              <a:buNone/>
            </a:pPr>
            <a:r>
              <a:rPr lang="en-US" dirty="0"/>
              <a:t>At the maturity date of the note, the borrower will repay the principal of $1,000 plus the interest owed of $120. The borrower’s effective interest rate—the annual percentage rate (A</a:t>
            </a:r>
            <a:r>
              <a:rPr lang="en-US" sz="100" dirty="0"/>
              <a:t> </a:t>
            </a:r>
            <a:r>
              <a:rPr lang="en-US" dirty="0"/>
              <a:t>P</a:t>
            </a:r>
            <a:r>
              <a:rPr lang="en-US" sz="100" dirty="0"/>
              <a:t> </a:t>
            </a:r>
            <a:r>
              <a:rPr lang="en-US" dirty="0"/>
              <a:t>R)—is 12 percent:</a:t>
            </a:r>
            <a:endParaRPr lang="en-IN" dirty="0">
              <a:solidFill>
                <a:schemeClr val="bg1"/>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025353132"/>
              </p:ext>
            </p:extLst>
          </p:nvPr>
        </p:nvGraphicFramePr>
        <p:xfrm>
          <a:off x="538734" y="4724400"/>
          <a:ext cx="8112900" cy="907365"/>
        </p:xfrm>
        <a:graphic>
          <a:graphicData uri="http://schemas.openxmlformats.org/presentationml/2006/ole">
            <mc:AlternateContent xmlns:mc="http://schemas.openxmlformats.org/markup-compatibility/2006">
              <mc:Choice xmlns:v="urn:schemas-microsoft-com:vml" Requires="v">
                <p:oleObj spid="_x0000_s87272" name="Equation" r:id="rId4" imgW="3860640" imgH="431640" progId="Equation.DSMT4">
                  <p:embed/>
                </p:oleObj>
              </mc:Choice>
              <mc:Fallback>
                <p:oleObj name="Equation" r:id="rId4" imgW="3860640" imgH="431640" progId="Equation.DSMT4">
                  <p:embed/>
                  <p:pic>
                    <p:nvPicPr>
                      <p:cNvPr id="0" name=""/>
                      <p:cNvPicPr/>
                      <p:nvPr/>
                    </p:nvPicPr>
                    <p:blipFill>
                      <a:blip r:embed="rId5"/>
                      <a:stretch>
                        <a:fillRect/>
                      </a:stretch>
                    </p:blipFill>
                    <p:spPr>
                      <a:xfrm>
                        <a:off x="538734" y="4724400"/>
                        <a:ext cx="8112900" cy="907365"/>
                      </a:xfrm>
                      <a:prstGeom prst="rect">
                        <a:avLst/>
                      </a:prstGeom>
                    </p:spPr>
                  </p:pic>
                </p:oleObj>
              </mc:Fallback>
            </mc:AlternateContent>
          </a:graphicData>
        </a:graphic>
      </p:graphicFrame>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95493346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Interest Calculation Methods </a:t>
            </a:r>
            <a:r>
              <a:rPr lang="en-US" altLang="en-US" sz="1000" b="0" dirty="0"/>
              <a:t>3</a:t>
            </a:r>
            <a:endParaRPr lang="en-US" altLang="en-US" b="0" dirty="0"/>
          </a:p>
        </p:txBody>
      </p:sp>
      <p:sp>
        <p:nvSpPr>
          <p:cNvPr id="2" name="Content Placeholder 1"/>
          <p:cNvSpPr>
            <a:spLocks noGrp="1"/>
          </p:cNvSpPr>
          <p:nvPr>
            <p:ph idx="1"/>
          </p:nvPr>
        </p:nvSpPr>
        <p:spPr>
          <a:xfrm>
            <a:off x="457200" y="1479549"/>
            <a:ext cx="8229600" cy="1703906"/>
          </a:xfrm>
        </p:spPr>
        <p:txBody>
          <a:bodyPr/>
          <a:lstStyle/>
          <a:p>
            <a:pPr marL="0" indent="0">
              <a:spcBef>
                <a:spcPts val="500"/>
              </a:spcBef>
              <a:spcAft>
                <a:spcPts val="200"/>
              </a:spcAft>
              <a:buNone/>
            </a:pPr>
            <a:r>
              <a:rPr lang="en-US" sz="3000" b="1" dirty="0"/>
              <a:t>Straight Interest</a:t>
            </a:r>
            <a:endParaRPr lang="en-US" sz="3000" b="1" dirty="0">
              <a:solidFill>
                <a:schemeClr val="accent1">
                  <a:lumMod val="50000"/>
                </a:schemeClr>
              </a:solidFill>
              <a:cs typeface="Arial" panose="020B0604020202020204" pitchFamily="34" charset="0"/>
            </a:endParaRPr>
          </a:p>
          <a:p>
            <a:pPr marL="0" indent="0">
              <a:lnSpc>
                <a:spcPct val="90000"/>
              </a:lnSpc>
              <a:spcBef>
                <a:spcPts val="0"/>
              </a:spcBef>
              <a:buNone/>
            </a:pPr>
            <a:r>
              <a:rPr lang="en-US" sz="2800" dirty="0"/>
              <a:t>For a loan on which interest is calculated on a straight basis, interest is accrued each period. Here is the effect of this accrual on the financial statements:</a:t>
            </a:r>
            <a:endParaRPr lang="en-IN" sz="2800" dirty="0">
              <a:solidFill>
                <a:schemeClr val="bg1"/>
              </a:solidFill>
              <a:cs typeface="Arial" panose="020B0604020202020204" pitchFamily="34" charset="0"/>
            </a:endParaRPr>
          </a:p>
        </p:txBody>
      </p:sp>
      <p:pic>
        <p:nvPicPr>
          <p:cNvPr id="10" name="Picture 9" descr="Horizontal model of the effects of interest accrual on a loan.&#10;">
            <a:extLst>
              <a:ext uri="{FF2B5EF4-FFF2-40B4-BE49-F238E27FC236}">
                <a16:creationId xmlns:a16="http://schemas.microsoft.com/office/drawing/2014/main" id="{E10CC92E-DDF1-46F8-BF52-B707E9FAC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5978" y="3328619"/>
            <a:ext cx="6245422" cy="1016300"/>
          </a:xfrm>
          <a:prstGeom prst="rect">
            <a:avLst/>
          </a:prstGeom>
        </p:spPr>
      </p:pic>
      <p:sp>
        <p:nvSpPr>
          <p:cNvPr id="3" name="Content Placeholder 2"/>
          <p:cNvSpPr>
            <a:spLocks noGrp="1"/>
          </p:cNvSpPr>
          <p:nvPr>
            <p:ph idx="13"/>
          </p:nvPr>
        </p:nvSpPr>
        <p:spPr>
          <a:xfrm>
            <a:off x="457200" y="4389073"/>
            <a:ext cx="8229600" cy="487727"/>
          </a:xfrm>
        </p:spPr>
        <p:txBody>
          <a:bodyPr/>
          <a:lstStyle/>
          <a:p>
            <a:pPr marL="0" indent="0">
              <a:buNone/>
              <a:defRPr/>
            </a:pPr>
            <a:r>
              <a:rPr lang="en-US" sz="2800" dirty="0"/>
              <a:t>The entry to record accrued interest is as follows:</a:t>
            </a:r>
            <a:endParaRPr lang="en-IN" sz="2800" dirty="0"/>
          </a:p>
        </p:txBody>
      </p:sp>
      <p:pic>
        <p:nvPicPr>
          <p:cNvPr id="9" name="Picture 8" descr="Journal entry debiting Interest Expense and crediting Interest Payable with the explanation Accrued interest for period.">
            <a:extLst>
              <a:ext uri="{FF2B5EF4-FFF2-40B4-BE49-F238E27FC236}">
                <a16:creationId xmlns:a16="http://schemas.microsoft.com/office/drawing/2014/main" id="{E6733628-C6FC-406D-9312-832EA0EAC9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6037" y="4991142"/>
            <a:ext cx="6590403" cy="779574"/>
          </a:xfrm>
          <a:prstGeom prst="rect">
            <a:avLst/>
          </a:prstGeom>
        </p:spPr>
      </p:pic>
      <p:sp>
        <p:nvSpPr>
          <p:cNvPr id="4" name="Content Placeholder 3"/>
          <p:cNvSpPr>
            <a:spLocks noGrp="1"/>
          </p:cNvSpPr>
          <p:nvPr>
            <p:ph idx="14"/>
          </p:nvPr>
        </p:nvSpPr>
        <p:spPr>
          <a:xfrm>
            <a:off x="3375547" y="5961058"/>
            <a:ext cx="2392907" cy="229001"/>
          </a:xfrm>
        </p:spPr>
        <p:txBody>
          <a:bodyPr/>
          <a:lstStyle/>
          <a:p>
            <a:pPr marL="0" indent="0" algn="ctr">
              <a:buNone/>
            </a:pPr>
            <a:r>
              <a:rPr lang="en-IN" sz="900" dirty="0">
                <a:hlinkClick r:id="rId5" action="ppaction://hlinksldjump"/>
              </a:rPr>
              <a:t>Access the text alternative for slide images.</a:t>
            </a:r>
            <a:endParaRPr lang="en-US" sz="900" dirty="0">
              <a:hlinkClick r:id="rId5" action="ppaction://hlinksldjump"/>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84590660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Interest Calculation Methods </a:t>
            </a:r>
            <a:r>
              <a:rPr lang="en-US" altLang="en-US" sz="1000" b="0" dirty="0"/>
              <a:t>4</a:t>
            </a:r>
            <a:endParaRPr lang="en-US" altLang="en-US" b="0" dirty="0"/>
          </a:p>
        </p:txBody>
      </p:sp>
      <p:sp>
        <p:nvSpPr>
          <p:cNvPr id="2" name="Content Placeholder 1"/>
          <p:cNvSpPr>
            <a:spLocks noGrp="1"/>
          </p:cNvSpPr>
          <p:nvPr>
            <p:ph idx="1"/>
          </p:nvPr>
        </p:nvSpPr>
        <p:spPr>
          <a:xfrm>
            <a:off x="457200" y="1447800"/>
            <a:ext cx="8229600" cy="4267200"/>
          </a:xfrm>
        </p:spPr>
        <p:txBody>
          <a:bodyPr/>
          <a:lstStyle/>
          <a:p>
            <a:pPr marL="0" indent="0">
              <a:spcBef>
                <a:spcPts val="500"/>
              </a:spcBef>
              <a:buNone/>
            </a:pPr>
            <a:r>
              <a:rPr lang="en-IN" sz="3000" b="1" dirty="0"/>
              <a:t>Interest Paid on Discount Basis</a:t>
            </a:r>
            <a:endParaRPr lang="en-US" sz="3000" b="1" dirty="0">
              <a:solidFill>
                <a:schemeClr val="accent1">
                  <a:lumMod val="50000"/>
                </a:schemeClr>
              </a:solidFill>
            </a:endParaRPr>
          </a:p>
          <a:p>
            <a:pPr marL="0" indent="0">
              <a:buNone/>
            </a:pPr>
            <a:r>
              <a:rPr lang="en-US" sz="2800" dirty="0"/>
              <a:t>Interest on a </a:t>
            </a:r>
            <a:r>
              <a:rPr lang="en-US" sz="2800" b="1" dirty="0"/>
              <a:t>discount loan </a:t>
            </a:r>
            <a:r>
              <a:rPr lang="en-US" sz="2800" dirty="0"/>
              <a:t>is based on the principal amount of the loan, but the interest is subtracted from the principal at the beginning of the loan, and only the difference is made available to the borrower.</a:t>
            </a:r>
          </a:p>
          <a:p>
            <a:pPr marL="0" indent="0">
              <a:buNone/>
            </a:pPr>
            <a:r>
              <a:rPr lang="en-US" sz="2800" dirty="0"/>
              <a:t>Assume that $1,000 is borrowed for one year at an interest rate of 12 percent.</a:t>
            </a:r>
          </a:p>
          <a:p>
            <a:pPr marL="0" indent="0">
              <a:buNone/>
            </a:pPr>
            <a:r>
              <a:rPr lang="en-US" sz="2800" dirty="0"/>
              <a:t>In this case, the loan proceeds would be $880 ($1,000 </a:t>
            </a:r>
            <a:r>
              <a:rPr lang="en-IN" sz="2800" dirty="0"/>
              <a:t>−</a:t>
            </a:r>
            <a:r>
              <a:rPr lang="en-US" sz="2800" dirty="0"/>
              <a:t> $120).</a:t>
            </a:r>
            <a:endParaRPr lang="en-IN" sz="2800" dirty="0">
              <a:solidFill>
                <a:schemeClr val="bg1"/>
              </a:solidFill>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244296652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altLang="en-US" dirty="0"/>
              <a:t>Interest Calculation Methods </a:t>
            </a:r>
            <a:r>
              <a:rPr lang="en-US" altLang="en-US" sz="1000" dirty="0"/>
              <a:t>5</a:t>
            </a:r>
            <a:endParaRPr lang="en-US" altLang="en-US" dirty="0"/>
          </a:p>
        </p:txBody>
      </p:sp>
      <p:sp>
        <p:nvSpPr>
          <p:cNvPr id="2" name="Content Placeholder 1"/>
          <p:cNvSpPr>
            <a:spLocks noGrp="1"/>
          </p:cNvSpPr>
          <p:nvPr>
            <p:ph idx="1"/>
          </p:nvPr>
        </p:nvSpPr>
        <p:spPr>
          <a:xfrm>
            <a:off x="457200" y="1448727"/>
            <a:ext cx="8458200" cy="2539527"/>
          </a:xfrm>
        </p:spPr>
        <p:txBody>
          <a:bodyPr/>
          <a:lstStyle/>
          <a:p>
            <a:pPr marL="0" indent="0">
              <a:spcBef>
                <a:spcPts val="500"/>
              </a:spcBef>
              <a:buNone/>
            </a:pPr>
            <a:r>
              <a:rPr lang="en-IN" sz="3000" b="1" dirty="0"/>
              <a:t>Interest Paid on Discount Basis</a:t>
            </a:r>
            <a:endParaRPr lang="en-US" sz="3000" b="1" dirty="0">
              <a:solidFill>
                <a:schemeClr val="accent1">
                  <a:lumMod val="50000"/>
                </a:schemeClr>
              </a:solidFill>
              <a:cs typeface="Arial" panose="020B0604020202020204" pitchFamily="34" charset="0"/>
            </a:endParaRPr>
          </a:p>
          <a:p>
            <a:pPr marL="0" indent="0">
              <a:lnSpc>
                <a:spcPct val="90000"/>
              </a:lnSpc>
              <a:spcBef>
                <a:spcPts val="500"/>
              </a:spcBef>
              <a:buNone/>
            </a:pPr>
            <a:r>
              <a:rPr lang="en-US" sz="2800" dirty="0"/>
              <a:t>At the maturity of the note, the borrower will pay just the principal of $1,000 because the interest of $120 has already been paid—it was subtracted from the principal amount when the loan was obtained. These relationships are illustrated on the following timeline:</a:t>
            </a:r>
            <a:endParaRPr lang="en-IN" sz="2800" dirty="0">
              <a:solidFill>
                <a:schemeClr val="bg1"/>
              </a:solidFill>
              <a:cs typeface="Arial" panose="020B0604020202020204" pitchFamily="34" charset="0"/>
            </a:endParaRPr>
          </a:p>
        </p:txBody>
      </p:sp>
      <p:pic>
        <p:nvPicPr>
          <p:cNvPr id="10" name="Picture 9" descr="Timeline of bond cash flow over 8 years.&#10;&#10;">
            <a:extLst>
              <a:ext uri="{FF2B5EF4-FFF2-40B4-BE49-F238E27FC236}">
                <a16:creationId xmlns:a16="http://schemas.microsoft.com/office/drawing/2014/main" id="{BC342242-DEE7-47CE-8EDB-0780CB87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060" y="4010361"/>
            <a:ext cx="5082983" cy="1892241"/>
          </a:xfrm>
          <a:prstGeom prst="rect">
            <a:avLst/>
          </a:prstGeom>
        </p:spPr>
      </p:pic>
      <p:sp>
        <p:nvSpPr>
          <p:cNvPr id="6" name="Content Placeholder 3"/>
          <p:cNvSpPr>
            <a:spLocks noGrp="1"/>
          </p:cNvSpPr>
          <p:nvPr>
            <p:ph idx="14"/>
          </p:nvPr>
        </p:nvSpPr>
        <p:spPr>
          <a:xfrm>
            <a:off x="3375547" y="6018808"/>
            <a:ext cx="2392907" cy="229001"/>
          </a:xfrm>
        </p:spPr>
        <p:txBody>
          <a:bodyPr/>
          <a:lstStyle/>
          <a:p>
            <a:pPr marL="0" indent="0" algn="ctr">
              <a:buNone/>
            </a:pPr>
            <a:r>
              <a:rPr lang="en-IN" sz="900" dirty="0">
                <a:hlinkClick r:id="rId4" action="ppaction://hlinksldjump"/>
              </a:rPr>
              <a:t>Access the text alternative for slide images.</a:t>
            </a:r>
            <a:endParaRPr lang="en-US" sz="900" dirty="0">
              <a:hlinkClick r:id="rId5" action="ppaction://hlinksldjump"/>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18364501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Interest Calculation Methods</a:t>
            </a:r>
            <a:r>
              <a:rPr lang="en-US" altLang="en-US" b="0" dirty="0"/>
              <a:t> </a:t>
            </a:r>
            <a:r>
              <a:rPr lang="en-US" altLang="en-US" sz="1000" b="0" dirty="0"/>
              <a:t>6</a:t>
            </a:r>
            <a:endParaRPr lang="en-US" altLang="en-US" b="0" dirty="0"/>
          </a:p>
        </p:txBody>
      </p:sp>
      <p:sp>
        <p:nvSpPr>
          <p:cNvPr id="2" name="Content Placeholder 1"/>
          <p:cNvSpPr>
            <a:spLocks noGrp="1"/>
          </p:cNvSpPr>
          <p:nvPr>
            <p:ph idx="1"/>
          </p:nvPr>
        </p:nvSpPr>
        <p:spPr>
          <a:xfrm>
            <a:off x="457200" y="1448727"/>
            <a:ext cx="8229600" cy="2056473"/>
          </a:xfrm>
        </p:spPr>
        <p:txBody>
          <a:bodyPr/>
          <a:lstStyle/>
          <a:p>
            <a:pPr marL="0" indent="0">
              <a:buNone/>
            </a:pPr>
            <a:r>
              <a:rPr lang="en-IN" sz="3000" b="1" dirty="0"/>
              <a:t>Interest Paid on Discount Basis</a:t>
            </a:r>
          </a:p>
          <a:p>
            <a:pPr marL="0" indent="0">
              <a:buNone/>
            </a:pPr>
            <a:r>
              <a:rPr lang="en-US" sz="2400" dirty="0"/>
              <a:t>Because the full principal amount is not available to the borrower, the effective interest rate (A</a:t>
            </a:r>
            <a:r>
              <a:rPr lang="en-US" sz="100" dirty="0"/>
              <a:t> </a:t>
            </a:r>
            <a:r>
              <a:rPr lang="en-US" sz="2400" dirty="0"/>
              <a:t>P</a:t>
            </a:r>
            <a:r>
              <a:rPr lang="en-US" sz="100" dirty="0"/>
              <a:t> </a:t>
            </a:r>
            <a:r>
              <a:rPr lang="en-US" sz="2400" dirty="0"/>
              <a:t>R) on a discount basis is much higher than the rate used in the lending agreement to calculate the interest:</a:t>
            </a:r>
            <a:endParaRPr lang="en-IN" sz="2400" dirty="0">
              <a:solidFill>
                <a:schemeClr val="bg1"/>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886740637"/>
              </p:ext>
            </p:extLst>
          </p:nvPr>
        </p:nvGraphicFramePr>
        <p:xfrm>
          <a:off x="744858" y="3655993"/>
          <a:ext cx="7674832" cy="883616"/>
        </p:xfrm>
        <a:graphic>
          <a:graphicData uri="http://schemas.openxmlformats.org/presentationml/2006/ole">
            <mc:AlternateContent xmlns:mc="http://schemas.openxmlformats.org/markup-compatibility/2006">
              <mc:Choice xmlns:v="urn:schemas-microsoft-com:vml" Requires="v">
                <p:oleObj spid="_x0000_s88280" name="Equation" r:id="rId4" imgW="3860640" imgH="444240" progId="Equation.DSMT4">
                  <p:embed/>
                </p:oleObj>
              </mc:Choice>
              <mc:Fallback>
                <p:oleObj name="Equation" r:id="rId4" imgW="3860640" imgH="444240" progId="Equation.DSMT4">
                  <p:embed/>
                  <p:pic>
                    <p:nvPicPr>
                      <p:cNvPr id="0" name=""/>
                      <p:cNvPicPr/>
                      <p:nvPr/>
                    </p:nvPicPr>
                    <p:blipFill>
                      <a:blip r:embed="rId5"/>
                      <a:stretch>
                        <a:fillRect/>
                      </a:stretch>
                    </p:blipFill>
                    <p:spPr>
                      <a:xfrm>
                        <a:off x="744858" y="3655993"/>
                        <a:ext cx="7674832" cy="883616"/>
                      </a:xfrm>
                      <a:prstGeom prst="rect">
                        <a:avLst/>
                      </a:prstGeom>
                    </p:spPr>
                  </p:pic>
                </p:oleObj>
              </mc:Fallback>
            </mc:AlternateContent>
          </a:graphicData>
        </a:graphic>
      </p:graphicFrame>
      <p:sp>
        <p:nvSpPr>
          <p:cNvPr id="3" name="Content Placeholder 2"/>
          <p:cNvSpPr>
            <a:spLocks noGrp="1"/>
          </p:cNvSpPr>
          <p:nvPr>
            <p:ph idx="13"/>
          </p:nvPr>
        </p:nvSpPr>
        <p:spPr>
          <a:xfrm>
            <a:off x="457200" y="4619832"/>
            <a:ext cx="8229600" cy="1536922"/>
          </a:xfrm>
        </p:spPr>
        <p:txBody>
          <a:bodyPr/>
          <a:lstStyle/>
          <a:p>
            <a:pPr marL="0" indent="0">
              <a:buNone/>
              <a:defRPr/>
            </a:pPr>
            <a:r>
              <a:rPr lang="en-US" sz="2400" dirty="0"/>
              <a:t>Applying present value analysis, the carrying value of the liability on the date the money is borrowed represents the amount to be repaid, $1,000, multiplied by the present value factor for 13.6% for one year.</a:t>
            </a:r>
            <a:endParaRPr lang="en-IN" sz="2400"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59324235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89172"/>
            <a:ext cx="8229600" cy="653606"/>
          </a:xfrm>
        </p:spPr>
        <p:txBody>
          <a:bodyPr/>
          <a:lstStyle/>
          <a:p>
            <a:r>
              <a:rPr lang="en-US" dirty="0"/>
              <a:t>Interest Payable </a:t>
            </a:r>
            <a:r>
              <a:rPr lang="en-US" sz="1000" b="0" dirty="0"/>
              <a:t>1</a:t>
            </a:r>
            <a:endParaRPr lang="en-US" altLang="en-US" sz="1000" b="0" dirty="0"/>
          </a:p>
        </p:txBody>
      </p:sp>
      <p:sp>
        <p:nvSpPr>
          <p:cNvPr id="2" name="Content Placeholder 1"/>
          <p:cNvSpPr>
            <a:spLocks noGrp="1"/>
          </p:cNvSpPr>
          <p:nvPr>
            <p:ph idx="1"/>
          </p:nvPr>
        </p:nvSpPr>
        <p:spPr>
          <a:xfrm>
            <a:off x="457200" y="1342771"/>
            <a:ext cx="8534400" cy="2695829"/>
          </a:xfrm>
        </p:spPr>
        <p:txBody>
          <a:bodyPr/>
          <a:lstStyle/>
          <a:p>
            <a:pPr marL="0" indent="0">
              <a:lnSpc>
                <a:spcPct val="90000"/>
              </a:lnSpc>
              <a:spcAft>
                <a:spcPts val="200"/>
              </a:spcAft>
              <a:buNone/>
            </a:pPr>
            <a:r>
              <a:rPr lang="en-US" sz="2200" b="1" dirty="0"/>
              <a:t>Interest Payable is a current liability because it will be paid within a year of the balance sheet date. It may be disclosed in a separate caption or included with other accrued liabilities in the current liability section of the balance sheet.</a:t>
            </a:r>
          </a:p>
          <a:p>
            <a:pPr marL="0" indent="0">
              <a:lnSpc>
                <a:spcPct val="90000"/>
              </a:lnSpc>
              <a:spcAft>
                <a:spcPts val="200"/>
              </a:spcAft>
              <a:buNone/>
            </a:pPr>
            <a:r>
              <a:rPr lang="en-US" sz="2200" b="1" dirty="0"/>
              <a:t>For a loan on which interest is calculated on a discount basis, the amount of cash proceeds represents the initial carrying value of the liability.</a:t>
            </a:r>
          </a:p>
          <a:p>
            <a:pPr marL="0" indent="0">
              <a:lnSpc>
                <a:spcPct val="90000"/>
              </a:lnSpc>
              <a:spcAft>
                <a:spcPts val="200"/>
              </a:spcAft>
              <a:buNone/>
            </a:pPr>
            <a:r>
              <a:rPr lang="en-IN" sz="2200" b="1" dirty="0"/>
              <a:t>The effect on the financial statements of the borrower is as follows:</a:t>
            </a:r>
            <a:endParaRPr lang="en-US" sz="2200" b="1" dirty="0"/>
          </a:p>
        </p:txBody>
      </p:sp>
      <p:pic>
        <p:nvPicPr>
          <p:cNvPr id="9" name="Picture 8" descr="Balance Sheet financial statement has entries of Cash plus 880 under the Assets head. Under Liabilities are Short-Term Debt plus 1,000 and Discount on Short-Term Debt minus 120.">
            <a:extLst>
              <a:ext uri="{FF2B5EF4-FFF2-40B4-BE49-F238E27FC236}">
                <a16:creationId xmlns:a16="http://schemas.microsoft.com/office/drawing/2014/main" id="{547AF515-A0B6-47DC-8E1D-AE622F6C0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636" y="4267200"/>
            <a:ext cx="5333884" cy="1618089"/>
          </a:xfrm>
          <a:prstGeom prst="rect">
            <a:avLst/>
          </a:prstGeom>
        </p:spPr>
      </p:pic>
      <p:sp>
        <p:nvSpPr>
          <p:cNvPr id="10" name="Content Placeholder 9"/>
          <p:cNvSpPr>
            <a:spLocks noGrp="1"/>
          </p:cNvSpPr>
          <p:nvPr>
            <p:ph idx="16"/>
          </p:nvPr>
        </p:nvSpPr>
        <p:spPr>
          <a:xfrm>
            <a:off x="457200" y="6255921"/>
            <a:ext cx="7391400" cy="251901"/>
          </a:xfrm>
        </p:spPr>
        <p:txBody>
          <a:bodyPr/>
          <a:lstStyle/>
          <a:p>
            <a:pPr marL="0" indent="0">
              <a:buNone/>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25136950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dirty="0"/>
              <a:t>Interest Payable </a:t>
            </a:r>
            <a:r>
              <a:rPr lang="en-US" sz="1000" b="0" dirty="0"/>
              <a:t>2</a:t>
            </a:r>
            <a:endParaRPr lang="en-US" altLang="en-US" b="0" dirty="0"/>
          </a:p>
        </p:txBody>
      </p:sp>
      <p:sp>
        <p:nvSpPr>
          <p:cNvPr id="2" name="Content Placeholder 1"/>
          <p:cNvSpPr>
            <a:spLocks noGrp="1"/>
          </p:cNvSpPr>
          <p:nvPr>
            <p:ph idx="1"/>
          </p:nvPr>
        </p:nvSpPr>
        <p:spPr>
          <a:xfrm>
            <a:off x="457200" y="1447800"/>
            <a:ext cx="8229600" cy="838199"/>
          </a:xfrm>
        </p:spPr>
        <p:txBody>
          <a:bodyPr/>
          <a:lstStyle/>
          <a:p>
            <a:pPr marL="0" indent="0">
              <a:spcBef>
                <a:spcPts val="500"/>
              </a:spcBef>
              <a:buNone/>
            </a:pPr>
            <a:r>
              <a:rPr lang="en-US" sz="2400" b="1" dirty="0"/>
              <a:t>The entry to record the proceeds of a discounted note is as follows:</a:t>
            </a:r>
            <a:endParaRPr lang="en-IN" sz="2400" dirty="0">
              <a:solidFill>
                <a:schemeClr val="bg1"/>
              </a:solidFill>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136576893"/>
              </p:ext>
            </p:extLst>
          </p:nvPr>
        </p:nvGraphicFramePr>
        <p:xfrm>
          <a:off x="1143003" y="2514600"/>
          <a:ext cx="6629397" cy="111252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370840">
                <a:tc>
                  <a:txBody>
                    <a:bodyPr/>
                    <a:lstStyle/>
                    <a:p>
                      <a:r>
                        <a:rPr lang="en-IN" b="0" dirty="0" smtClean="0">
                          <a:solidFill>
                            <a:schemeClr val="tx1"/>
                          </a:solidFill>
                        </a:rPr>
                        <a:t>Dr.  </a:t>
                      </a:r>
                      <a:r>
                        <a:rPr lang="en-IN" b="0" dirty="0" smtClean="0">
                          <a:solidFill>
                            <a:schemeClr val="tx1"/>
                          </a:solidFill>
                        </a:rPr>
                        <a:t>Cash</a:t>
                      </a:r>
                      <a:endParaRPr lang="en-IN"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b="0" dirty="0" smtClean="0">
                          <a:solidFill>
                            <a:schemeClr val="tx1"/>
                          </a:solidFill>
                        </a:rPr>
                        <a:t>880</a:t>
                      </a:r>
                      <a:endParaRPr lang="en-IN"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b="0" dirty="0" smtClean="0"/>
                        <a:t>Blank</a:t>
                      </a:r>
                      <a:endParaRPr lang="en-IN"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dirty="0" smtClean="0">
                          <a:solidFill>
                            <a:schemeClr val="tx1"/>
                          </a:solidFill>
                        </a:rPr>
                        <a:t>Dr.  Discount on Short-Term Debt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b="0" dirty="0" smtClean="0">
                          <a:solidFill>
                            <a:schemeClr val="tx1"/>
                          </a:solidFill>
                        </a:rPr>
                        <a:t>120</a:t>
                      </a:r>
                      <a:endParaRPr lang="en-IN"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5709543"/>
                  </a:ext>
                </a:extLst>
              </a:tr>
              <a:tr h="370840">
                <a:tc>
                  <a:txBody>
                    <a:bodyPr/>
                    <a:lstStyle/>
                    <a:p>
                      <a:pPr marL="271463" indent="0"/>
                      <a:r>
                        <a:rPr lang="en-IN" dirty="0" smtClean="0"/>
                        <a:t>Cr. Cash</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dirty="0" smtClean="0">
                          <a:solidFill>
                            <a:srgbClr val="FFFFFF"/>
                          </a:solidFill>
                        </a:rPr>
                        <a:t>Blank</a:t>
                      </a:r>
                      <a:endParaRPr lang="en-IN"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dirty="0" smtClean="0"/>
                        <a:t>1,000</a:t>
                      </a:r>
                      <a:endParaRPr lang="en-IN"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bl>
          </a:graphicData>
        </a:graphic>
      </p:graphicFrame>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245824791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518882"/>
            <a:ext cx="8229600" cy="594187"/>
          </a:xfrm>
        </p:spPr>
        <p:txBody>
          <a:bodyPr/>
          <a:lstStyle/>
          <a:p>
            <a:r>
              <a:rPr lang="en-US" sz="4000" dirty="0"/>
              <a:t>Discount on Short-Term Debt Account</a:t>
            </a:r>
            <a:endParaRPr lang="en-US" altLang="en-US" sz="4000" dirty="0"/>
          </a:p>
        </p:txBody>
      </p:sp>
      <p:sp>
        <p:nvSpPr>
          <p:cNvPr id="2" name="Content Placeholder 1"/>
          <p:cNvSpPr>
            <a:spLocks noGrp="1"/>
          </p:cNvSpPr>
          <p:nvPr>
            <p:ph idx="1"/>
          </p:nvPr>
        </p:nvSpPr>
        <p:spPr>
          <a:xfrm>
            <a:off x="457200" y="1311573"/>
            <a:ext cx="8229600" cy="1584027"/>
          </a:xfrm>
        </p:spPr>
        <p:txBody>
          <a:bodyPr/>
          <a:lstStyle/>
          <a:p>
            <a:pPr marL="0" indent="0">
              <a:lnSpc>
                <a:spcPct val="90000"/>
              </a:lnSpc>
              <a:spcBef>
                <a:spcPts val="500"/>
              </a:spcBef>
              <a:buNone/>
            </a:pPr>
            <a:r>
              <a:rPr lang="en-US" sz="2800" dirty="0"/>
              <a:t>The Discount on Short-Term Debt account is a contra liability, classified as a reduction of Short-Term Debt on the balance sheet. As interest expense is incurred, the Discount on Short-Term Debt is amortized as follows:</a:t>
            </a:r>
            <a:endParaRPr lang="en-IN" sz="2800" dirty="0">
              <a:solidFill>
                <a:schemeClr val="bg1"/>
              </a:solidFill>
              <a:cs typeface="Arial" panose="020B0604020202020204" pitchFamily="34" charset="0"/>
            </a:endParaRPr>
          </a:p>
        </p:txBody>
      </p:sp>
      <p:pic>
        <p:nvPicPr>
          <p:cNvPr id="11" name="Picture 10" descr="Horizontal model of the effects of an amortized discount on short-term debt.&#10;">
            <a:extLst>
              <a:ext uri="{FF2B5EF4-FFF2-40B4-BE49-F238E27FC236}">
                <a16:creationId xmlns:a16="http://schemas.microsoft.com/office/drawing/2014/main" id="{C5753BAE-D369-4383-8274-9BFBE59F2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450" y="3115828"/>
            <a:ext cx="7424804" cy="1329714"/>
          </a:xfrm>
          <a:prstGeom prst="rect">
            <a:avLst/>
          </a:prstGeom>
        </p:spPr>
      </p:pic>
      <p:sp>
        <p:nvSpPr>
          <p:cNvPr id="3" name="Content Placeholder 2"/>
          <p:cNvSpPr>
            <a:spLocks noGrp="1"/>
          </p:cNvSpPr>
          <p:nvPr>
            <p:ph idx="13"/>
          </p:nvPr>
        </p:nvSpPr>
        <p:spPr>
          <a:xfrm>
            <a:off x="457200" y="4617673"/>
            <a:ext cx="8229600" cy="487727"/>
          </a:xfrm>
        </p:spPr>
        <p:txBody>
          <a:bodyPr/>
          <a:lstStyle/>
          <a:p>
            <a:pPr marL="0" indent="0">
              <a:buNone/>
              <a:defRPr/>
            </a:pPr>
            <a:r>
              <a:rPr lang="en-US" sz="2800" dirty="0"/>
              <a:t>The entry is as follows:</a:t>
            </a:r>
            <a:endParaRPr lang="en-IN" sz="2800" dirty="0"/>
          </a:p>
        </p:txBody>
      </p:sp>
      <p:pic>
        <p:nvPicPr>
          <p:cNvPr id="10" name="Picture 9" descr="Journal entry debiting Interest Expense and crediting Discount on Short-Term Debt.&#10;">
            <a:extLst>
              <a:ext uri="{FF2B5EF4-FFF2-40B4-BE49-F238E27FC236}">
                <a16:creationId xmlns:a16="http://schemas.microsoft.com/office/drawing/2014/main" id="{FEC1D515-ECE4-4BA6-81CF-EEA9B75FB1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1339" y="5221845"/>
            <a:ext cx="6801323" cy="569355"/>
          </a:xfrm>
          <a:prstGeom prst="rect">
            <a:avLst/>
          </a:prstGeom>
        </p:spPr>
      </p:pic>
      <p:sp>
        <p:nvSpPr>
          <p:cNvPr id="4" name="Content Placeholder 3"/>
          <p:cNvSpPr>
            <a:spLocks noGrp="1"/>
          </p:cNvSpPr>
          <p:nvPr>
            <p:ph idx="14"/>
          </p:nvPr>
        </p:nvSpPr>
        <p:spPr>
          <a:xfrm>
            <a:off x="3380089" y="5981500"/>
            <a:ext cx="2383823" cy="229001"/>
          </a:xfrm>
        </p:spPr>
        <p:txBody>
          <a:bodyPr/>
          <a:lstStyle/>
          <a:p>
            <a:pPr marL="0" indent="0" algn="ctr">
              <a:buNone/>
            </a:pPr>
            <a:r>
              <a:rPr lang="en-IN" sz="900" dirty="0">
                <a:hlinkClick r:id="rId5" action="ppaction://hlinksldjump"/>
              </a:rPr>
              <a:t>Access the text alternative for slide images.</a:t>
            </a:r>
            <a:endParaRPr lang="en-US" sz="900" dirty="0">
              <a:hlinkClick r:id="rId5" action="ppaction://hlinksldjump"/>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2893979136"/>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sz="4000" dirty="0"/>
              <a:t>Current Maturities of Long-Term Debt</a:t>
            </a:r>
          </a:p>
        </p:txBody>
      </p:sp>
      <p:sp>
        <p:nvSpPr>
          <p:cNvPr id="2" name="Content Placeholder 1"/>
          <p:cNvSpPr>
            <a:spLocks noGrp="1"/>
          </p:cNvSpPr>
          <p:nvPr>
            <p:ph idx="1"/>
          </p:nvPr>
        </p:nvSpPr>
        <p:spPr>
          <a:xfrm>
            <a:off x="457200" y="1479549"/>
            <a:ext cx="8229600" cy="2330451"/>
          </a:xfrm>
        </p:spPr>
        <p:txBody>
          <a:bodyPr/>
          <a:lstStyle/>
          <a:p>
            <a:pPr marL="0" indent="0">
              <a:spcBef>
                <a:spcPts val="500"/>
              </a:spcBef>
              <a:buNone/>
            </a:pPr>
            <a:r>
              <a:rPr lang="en-US" sz="2800" dirty="0"/>
              <a:t>Any portion of a long-term borrowing that is to be repaid</a:t>
            </a:r>
            <a:r>
              <a:rPr lang="en-US" sz="100" dirty="0">
                <a:solidFill>
                  <a:schemeClr val="bg1"/>
                </a:solidFill>
              </a:rPr>
              <a:t> begin underline </a:t>
            </a:r>
            <a:r>
              <a:rPr lang="en-US" sz="2800" u="sng" dirty="0"/>
              <a:t>within a year of the balance sheet date</a:t>
            </a:r>
            <a:r>
              <a:rPr lang="en-US" sz="100" dirty="0">
                <a:solidFill>
                  <a:schemeClr val="bg1"/>
                </a:solidFill>
              </a:rPr>
              <a:t> end underline </a:t>
            </a:r>
            <a:r>
              <a:rPr lang="en-US" sz="2800" dirty="0"/>
              <a:t>is</a:t>
            </a:r>
            <a:r>
              <a:rPr lang="en-US" sz="100" dirty="0">
                <a:solidFill>
                  <a:schemeClr val="bg1"/>
                </a:solidFill>
              </a:rPr>
              <a:t> begin underline </a:t>
            </a:r>
            <a:r>
              <a:rPr lang="en-US" sz="2800" u="sng" dirty="0"/>
              <a:t>reclassified</a:t>
            </a:r>
            <a:r>
              <a:rPr lang="en-US" sz="100" dirty="0">
                <a:solidFill>
                  <a:schemeClr val="bg1"/>
                </a:solidFill>
              </a:rPr>
              <a:t> end underline </a:t>
            </a:r>
            <a:r>
              <a:rPr lang="en-US" sz="2800" dirty="0"/>
              <a:t>from the </a:t>
            </a:r>
            <a:r>
              <a:rPr lang="en-US" sz="2800" i="1" dirty="0"/>
              <a:t>noncurrent</a:t>
            </a:r>
            <a:r>
              <a:rPr lang="en-US" sz="2800" dirty="0"/>
              <a:t> liability section of the balance sheet to the C</a:t>
            </a:r>
            <a:r>
              <a:rPr lang="en-US" sz="2800" i="1" dirty="0"/>
              <a:t>urrent Maturities of Long-term Debt </a:t>
            </a:r>
            <a:r>
              <a:rPr lang="en-US" sz="2800" dirty="0"/>
              <a:t>account.</a:t>
            </a:r>
            <a:endParaRPr lang="en-IN" sz="28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143272524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r>
              <a:rPr lang="en-US" altLang="en-US" sz="3600" b="1" dirty="0">
                <a:solidFill>
                  <a:schemeClr val="tx1"/>
                </a:solidFill>
              </a:rPr>
              <a:t>CHAPTER 7: </a:t>
            </a:r>
            <a:r>
              <a:rPr lang="en-US" altLang="en-US" sz="3600" b="1" i="1" dirty="0">
                <a:solidFill>
                  <a:srgbClr val="000000"/>
                </a:solidFill>
              </a:rPr>
              <a:t>Accounting for and Presentation of Liabilities</a:t>
            </a:r>
            <a:endParaRPr lang="en-IN" sz="3600" dirty="0">
              <a:solidFill>
                <a:srgbClr val="000000"/>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Accounts Payable </a:t>
            </a:r>
            <a:r>
              <a:rPr lang="en-US" altLang="en-US" sz="1000" b="0" dirty="0"/>
              <a:t>1</a:t>
            </a:r>
          </a:p>
        </p:txBody>
      </p:sp>
      <p:sp>
        <p:nvSpPr>
          <p:cNvPr id="2" name="Content Placeholder 1"/>
          <p:cNvSpPr>
            <a:spLocks noGrp="1"/>
          </p:cNvSpPr>
          <p:nvPr>
            <p:ph idx="1"/>
          </p:nvPr>
        </p:nvSpPr>
        <p:spPr>
          <a:xfrm>
            <a:off x="457200" y="1479549"/>
            <a:ext cx="8229600" cy="3854451"/>
          </a:xfrm>
        </p:spPr>
        <p:txBody>
          <a:bodyPr/>
          <a:lstStyle/>
          <a:p>
            <a:pPr marL="0" indent="0">
              <a:spcBef>
                <a:spcPts val="1500"/>
              </a:spcBef>
              <a:buNone/>
            </a:pPr>
            <a:r>
              <a:rPr lang="en-US" altLang="en-US" sz="2400" b="1" dirty="0"/>
              <a:t>Amounts owed to suppliers for goods and services that have been provided on credit are the principal components of accounts payable.</a:t>
            </a:r>
          </a:p>
          <a:p>
            <a:pPr marL="0" indent="0">
              <a:spcBef>
                <a:spcPts val="1500"/>
              </a:spcBef>
              <a:buNone/>
            </a:pPr>
            <a:r>
              <a:rPr lang="en-US" altLang="en-US" sz="2400" b="1" dirty="0"/>
              <a:t>Accounts payable to suppliers that permit a cash discount for prompt payment are not usually reduced by the amount of the cash discount expected to be taken.</a:t>
            </a:r>
          </a:p>
          <a:p>
            <a:pPr marL="0" indent="0">
              <a:spcBef>
                <a:spcPts val="1500"/>
              </a:spcBef>
              <a:buNone/>
            </a:pPr>
            <a:r>
              <a:rPr lang="en-US" altLang="en-US" sz="2400" b="1" dirty="0"/>
              <a:t>Accounts payable for firms that record purchases net of anticipated cash discounts will be reported at the amount expected to be paid.</a:t>
            </a:r>
            <a:endParaRPr lang="en-IN" sz="24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7549400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Accounts Payable </a:t>
            </a:r>
            <a:r>
              <a:rPr lang="en-US" altLang="en-US" sz="1000" b="0" dirty="0"/>
              <a:t>2</a:t>
            </a:r>
            <a:endParaRPr lang="en-US" altLang="en-US" b="0" dirty="0"/>
          </a:p>
        </p:txBody>
      </p:sp>
      <p:sp>
        <p:nvSpPr>
          <p:cNvPr id="2" name="Content Placeholder 1"/>
          <p:cNvSpPr>
            <a:spLocks noGrp="1"/>
          </p:cNvSpPr>
          <p:nvPr>
            <p:ph idx="1"/>
          </p:nvPr>
        </p:nvSpPr>
        <p:spPr>
          <a:xfrm>
            <a:off x="457200" y="1479549"/>
            <a:ext cx="8229600" cy="4159251"/>
          </a:xfrm>
        </p:spPr>
        <p:txBody>
          <a:bodyPr/>
          <a:lstStyle/>
          <a:p>
            <a:pPr marL="0" indent="0">
              <a:spcBef>
                <a:spcPts val="1500"/>
              </a:spcBef>
              <a:buNone/>
            </a:pPr>
            <a:r>
              <a:rPr lang="en-US" altLang="en-US" sz="2400" b="1" dirty="0"/>
              <a:t>Purchase transactions for which a cash discount is allowed are recorded using either the gross or the net method. The difference between the two is the timing of the recognition of cash discounts.</a:t>
            </a:r>
          </a:p>
          <a:p>
            <a:pPr marL="0" indent="0">
              <a:spcBef>
                <a:spcPts val="1500"/>
              </a:spcBef>
              <a:buNone/>
            </a:pPr>
            <a:r>
              <a:rPr lang="en-US" altLang="en-US" sz="2400" b="1" dirty="0"/>
              <a:t>The gross method results in recognizing cash discounts only when invoices are paid within the discount period.</a:t>
            </a:r>
          </a:p>
          <a:p>
            <a:pPr marL="0" indent="0">
              <a:spcBef>
                <a:spcPts val="1500"/>
              </a:spcBef>
              <a:buNone/>
            </a:pPr>
            <a:r>
              <a:rPr lang="en-US" altLang="en-US" sz="2400" b="1" dirty="0"/>
              <a:t>The net method recognizes cash discounts when purchases are initially recorded, under the assumption that all discounts will be taken; an expense is then recognized if a discount is not taken.</a:t>
            </a:r>
            <a:endParaRPr lang="en-IN" sz="24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7-2: </a:t>
            </a:r>
            <a:r>
              <a:rPr lang="en-IN" altLang="en-US" sz="1100" b="1" dirty="0"/>
              <a:t>Illustrate the difference between interest calculated on a straight basis and on a discount basis</a:t>
            </a:r>
            <a:r>
              <a:rPr lang="en-US" altLang="en-US" sz="1100" b="1" dirty="0"/>
              <a:t>.</a:t>
            </a:r>
          </a:p>
        </p:txBody>
      </p:sp>
    </p:spTree>
    <p:extLst>
      <p:ext uri="{BB962C8B-B14F-4D97-AF65-F5344CB8AC3E}">
        <p14:creationId xmlns:p14="http://schemas.microsoft.com/office/powerpoint/2010/main" val="351071070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sz="3800" dirty="0"/>
              <a:t>Unearned Revenue or Deferred Credits </a:t>
            </a:r>
            <a:r>
              <a:rPr lang="en-US" altLang="en-US" sz="1000" b="0" dirty="0"/>
              <a:t>1</a:t>
            </a:r>
          </a:p>
        </p:txBody>
      </p:sp>
      <p:sp>
        <p:nvSpPr>
          <p:cNvPr id="2" name="Content Placeholder 1"/>
          <p:cNvSpPr>
            <a:spLocks noGrp="1"/>
          </p:cNvSpPr>
          <p:nvPr>
            <p:ph idx="1"/>
          </p:nvPr>
        </p:nvSpPr>
        <p:spPr>
          <a:xfrm>
            <a:off x="457200" y="1479549"/>
            <a:ext cx="8229600" cy="2863851"/>
          </a:xfrm>
        </p:spPr>
        <p:txBody>
          <a:bodyPr/>
          <a:lstStyle/>
          <a:p>
            <a:pPr marL="0" indent="0">
              <a:spcBef>
                <a:spcPts val="1500"/>
              </a:spcBef>
              <a:buNone/>
            </a:pPr>
            <a:r>
              <a:rPr lang="en-US" sz="2400" b="1" i="1" u="sng" dirty="0"/>
              <a:t>Unearned revenue</a:t>
            </a:r>
            <a:r>
              <a:rPr lang="en-US" sz="2400" dirty="0"/>
              <a:t> is created when customers pay for services or products before delivery.</a:t>
            </a:r>
            <a:endParaRPr lang="en-US" altLang="en-US" sz="2400" b="1" dirty="0"/>
          </a:p>
          <a:p>
            <a:pPr marL="0" indent="0">
              <a:spcBef>
                <a:spcPts val="1500"/>
              </a:spcBef>
              <a:buNone/>
            </a:pPr>
            <a:r>
              <a:rPr lang="en-US" sz="2400" dirty="0"/>
              <a:t>Unearned revenue, or a deferred credit, is included in current liabilities. Unearned revenues must then be allocated to the fiscal periods in which the services are performed or the products are delivered, in accordance with the matching concept.</a:t>
            </a:r>
            <a:endParaRPr lang="en-US" altLang="en-US" sz="24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7-3: Discuss what unearned revenues are and how they are presented in the balance sheet.</a:t>
            </a:r>
          </a:p>
        </p:txBody>
      </p:sp>
    </p:spTree>
    <p:extLst>
      <p:ext uri="{BB962C8B-B14F-4D97-AF65-F5344CB8AC3E}">
        <p14:creationId xmlns:p14="http://schemas.microsoft.com/office/powerpoint/2010/main" val="71239822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sz="3800" dirty="0"/>
              <a:t>Unearned Revenue or Deferred Credits </a:t>
            </a:r>
            <a:r>
              <a:rPr lang="en-US" altLang="en-US" sz="1000" b="0" dirty="0"/>
              <a:t>2</a:t>
            </a:r>
            <a:endParaRPr lang="en-US" altLang="en-US" sz="3800" b="0" dirty="0"/>
          </a:p>
        </p:txBody>
      </p:sp>
      <p:sp>
        <p:nvSpPr>
          <p:cNvPr id="2" name="Content Placeholder 1"/>
          <p:cNvSpPr>
            <a:spLocks noGrp="1"/>
          </p:cNvSpPr>
          <p:nvPr>
            <p:ph idx="1"/>
          </p:nvPr>
        </p:nvSpPr>
        <p:spPr>
          <a:xfrm>
            <a:off x="457200" y="1481137"/>
            <a:ext cx="8229600" cy="1185863"/>
          </a:xfrm>
        </p:spPr>
        <p:txBody>
          <a:bodyPr/>
          <a:lstStyle/>
          <a:p>
            <a:pPr marL="0" indent="0">
              <a:spcBef>
                <a:spcPts val="1500"/>
              </a:spcBef>
              <a:buNone/>
            </a:pPr>
            <a:r>
              <a:rPr lang="en-US" sz="2400" b="1" dirty="0"/>
              <a:t>Assume that a magazine publisher requires a subscriber to pay in advance for a subscription. Here are the financial statement effects of this transaction and the subsequent adjustment.</a:t>
            </a:r>
            <a:endParaRPr lang="en-US" altLang="en-US" sz="2400" b="1" dirty="0"/>
          </a:p>
        </p:txBody>
      </p:sp>
      <p:pic>
        <p:nvPicPr>
          <p:cNvPr id="9" name="Picture 8" descr="Horizontal model of the effects of a transaction paying in advance for a magazine subscription.&#10;">
            <a:extLst>
              <a:ext uri="{FF2B5EF4-FFF2-40B4-BE49-F238E27FC236}">
                <a16:creationId xmlns:a16="http://schemas.microsoft.com/office/drawing/2014/main" id="{9995E466-4032-4CA3-A4A3-CA42D89DD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8863" y="2971800"/>
            <a:ext cx="6781800" cy="2913526"/>
          </a:xfrm>
          <a:prstGeom prst="rect">
            <a:avLst/>
          </a:prstGeom>
        </p:spPr>
      </p:pic>
      <p:sp>
        <p:nvSpPr>
          <p:cNvPr id="7" name="Content Placeholder 3"/>
          <p:cNvSpPr>
            <a:spLocks noGrp="1"/>
          </p:cNvSpPr>
          <p:nvPr>
            <p:ph idx="14"/>
          </p:nvPr>
        </p:nvSpPr>
        <p:spPr>
          <a:xfrm>
            <a:off x="3380089" y="5981500"/>
            <a:ext cx="2383823" cy="229001"/>
          </a:xfrm>
        </p:spPr>
        <p:txBody>
          <a:bodyPr/>
          <a:lstStyle/>
          <a:p>
            <a:pPr marL="0" indent="0" algn="ctr">
              <a:buNone/>
            </a:pPr>
            <a:r>
              <a:rPr lang="en-IN" sz="900" dirty="0">
                <a:hlinkClick r:id="rId4" action="ppaction://hlinksldjump"/>
              </a:rPr>
              <a:t>Access the text alternative for slide images.</a:t>
            </a:r>
            <a:endParaRPr lang="en-US" sz="900" dirty="0">
              <a:hlinkClick r:id="rId5" action="ppaction://hlinksldjump"/>
            </a:endParaRPr>
          </a:p>
        </p:txBody>
      </p:sp>
      <p:sp>
        <p:nvSpPr>
          <p:cNvPr id="6" name="Content Placeholder 5"/>
          <p:cNvSpPr>
            <a:spLocks noGrp="1"/>
          </p:cNvSpPr>
          <p:nvPr>
            <p:ph idx="16"/>
          </p:nvPr>
        </p:nvSpPr>
        <p:spPr>
          <a:xfrm>
            <a:off x="457200" y="6255561"/>
            <a:ext cx="8229600" cy="277091"/>
          </a:xfrm>
        </p:spPr>
        <p:txBody>
          <a:bodyPr/>
          <a:lstStyle/>
          <a:p>
            <a:pPr marL="0" indent="0">
              <a:buNone/>
            </a:pPr>
            <a:r>
              <a:rPr lang="en-US" altLang="en-US" sz="1100" b="1" dirty="0"/>
              <a:t>Learning Objective 7-3: Discuss what unearned revenues are and how they are presented in the balance sheet.</a:t>
            </a:r>
          </a:p>
        </p:txBody>
      </p:sp>
    </p:spTree>
    <p:extLst>
      <p:ext uri="{BB962C8B-B14F-4D97-AF65-F5344CB8AC3E}">
        <p14:creationId xmlns:p14="http://schemas.microsoft.com/office/powerpoint/2010/main" val="322375276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altLang="en-US" sz="3800" dirty="0"/>
              <a:t>Unearned Revenue or Deferred Credits </a:t>
            </a:r>
            <a:r>
              <a:rPr lang="en-US" altLang="en-US" sz="1000" b="0" dirty="0"/>
              <a:t>3</a:t>
            </a:r>
            <a:endParaRPr lang="en-US" altLang="en-US" sz="3800" b="0" dirty="0"/>
          </a:p>
        </p:txBody>
      </p:sp>
      <p:sp>
        <p:nvSpPr>
          <p:cNvPr id="2" name="Content Placeholder 1"/>
          <p:cNvSpPr>
            <a:spLocks noGrp="1"/>
          </p:cNvSpPr>
          <p:nvPr>
            <p:ph idx="1"/>
          </p:nvPr>
        </p:nvSpPr>
        <p:spPr>
          <a:xfrm>
            <a:off x="457200" y="1479549"/>
            <a:ext cx="8382000" cy="456599"/>
          </a:xfrm>
        </p:spPr>
        <p:txBody>
          <a:bodyPr/>
          <a:lstStyle/>
          <a:p>
            <a:pPr marL="0" indent="0">
              <a:spcBef>
                <a:spcPts val="500"/>
              </a:spcBef>
              <a:buNone/>
            </a:pPr>
            <a:r>
              <a:rPr lang="en-IN" sz="2400" b="1" dirty="0"/>
              <a:t>The entry to record cash received with subscription is as follows:</a:t>
            </a:r>
            <a:endParaRPr lang="en-IN" sz="2400" dirty="0">
              <a:solidFill>
                <a:schemeClr val="bg1"/>
              </a:solidFill>
              <a:cs typeface="Arial" panose="020B0604020202020204" pitchFamily="34" charset="0"/>
            </a:endParaRPr>
          </a:p>
        </p:txBody>
      </p:sp>
      <p:pic>
        <p:nvPicPr>
          <p:cNvPr id="9" name="Picture 8" descr="Journal entry debiting Cash and crediting Unearned Subscription Revenue.">
            <a:extLst>
              <a:ext uri="{FF2B5EF4-FFF2-40B4-BE49-F238E27FC236}">
                <a16:creationId xmlns:a16="http://schemas.microsoft.com/office/drawing/2014/main" id="{2C09A775-370C-40A6-9AE1-B8C155082E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725" y="2174696"/>
            <a:ext cx="7626549" cy="693323"/>
          </a:xfrm>
          <a:prstGeom prst="rect">
            <a:avLst/>
          </a:prstGeom>
        </p:spPr>
      </p:pic>
      <p:sp>
        <p:nvSpPr>
          <p:cNvPr id="3" name="Content Placeholder 2"/>
          <p:cNvSpPr>
            <a:spLocks noGrp="1"/>
          </p:cNvSpPr>
          <p:nvPr>
            <p:ph idx="13"/>
          </p:nvPr>
        </p:nvSpPr>
        <p:spPr>
          <a:xfrm>
            <a:off x="457200" y="3206392"/>
            <a:ext cx="8229600" cy="838200"/>
          </a:xfrm>
        </p:spPr>
        <p:txBody>
          <a:bodyPr/>
          <a:lstStyle/>
          <a:p>
            <a:pPr marL="0" indent="0">
              <a:buNone/>
              <a:defRPr/>
            </a:pPr>
            <a:r>
              <a:rPr lang="en-IN" sz="2400" b="1" dirty="0"/>
              <a:t>The entry to record the adjustment for revenue earned during the fiscal period would be the following:</a:t>
            </a:r>
            <a:endParaRPr lang="en-IN" sz="2400" dirty="0"/>
          </a:p>
        </p:txBody>
      </p:sp>
      <p:pic>
        <p:nvPicPr>
          <p:cNvPr id="11" name="Picture 10" descr="Journal entry debiting Unearned Subscription Revenue and crediting Subscription Revenue.">
            <a:extLst>
              <a:ext uri="{FF2B5EF4-FFF2-40B4-BE49-F238E27FC236}">
                <a16:creationId xmlns:a16="http://schemas.microsoft.com/office/drawing/2014/main" id="{3AF579B2-FAD9-4B84-8A6B-E41CAC325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725" y="4271487"/>
            <a:ext cx="7626549" cy="693954"/>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7-3: Discuss what unearned revenues are and how they are presented in the balance sheet.</a:t>
            </a:r>
          </a:p>
        </p:txBody>
      </p:sp>
    </p:spTree>
    <p:extLst>
      <p:ext uri="{BB962C8B-B14F-4D97-AF65-F5344CB8AC3E}">
        <p14:creationId xmlns:p14="http://schemas.microsoft.com/office/powerpoint/2010/main" val="404437987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sz="4000" dirty="0"/>
              <a:t>Payroll Taxes and Other Withholdings</a:t>
            </a:r>
            <a:endParaRPr lang="en-US" altLang="en-US" sz="3800" dirty="0"/>
          </a:p>
        </p:txBody>
      </p:sp>
      <p:pic>
        <p:nvPicPr>
          <p:cNvPr id="2" name="Picture 1" descr="Diagram shows equation Gross Pay minus Deductions equals Net Pay and lists items deducted from gross pay. Deductions are FICA taxes, Federal and State Income Taxes, Federal and State Payroll Taxes for the Employer, and Voluntary contributions by employe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934" y="1692784"/>
            <a:ext cx="7863870" cy="4006948"/>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7-4: Describe the accounting for an employer’s liability for payroll and payroll taxes.</a:t>
            </a:r>
          </a:p>
        </p:txBody>
      </p:sp>
    </p:spTree>
    <p:extLst>
      <p:ext uri="{BB962C8B-B14F-4D97-AF65-F5344CB8AC3E}">
        <p14:creationId xmlns:p14="http://schemas.microsoft.com/office/powerpoint/2010/main" val="4039837769"/>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20543"/>
            <a:ext cx="8229600" cy="790864"/>
          </a:xfrm>
        </p:spPr>
        <p:txBody>
          <a:bodyPr/>
          <a:lstStyle/>
          <a:p>
            <a:r>
              <a:rPr lang="en-US" dirty="0"/>
              <a:t>Payroll Taxes </a:t>
            </a:r>
            <a:r>
              <a:rPr lang="en-US" sz="1000" b="0" dirty="0"/>
              <a:t>1</a:t>
            </a:r>
            <a:endParaRPr lang="en-US" altLang="en-US" sz="1000" b="0" dirty="0"/>
          </a:p>
        </p:txBody>
      </p:sp>
      <p:sp>
        <p:nvSpPr>
          <p:cNvPr id="2" name="Content Placeholder 1"/>
          <p:cNvSpPr>
            <a:spLocks noGrp="1"/>
          </p:cNvSpPr>
          <p:nvPr>
            <p:ph idx="1"/>
          </p:nvPr>
        </p:nvSpPr>
        <p:spPr>
          <a:xfrm>
            <a:off x="457200" y="1371600"/>
            <a:ext cx="8458200" cy="500063"/>
          </a:xfrm>
        </p:spPr>
        <p:txBody>
          <a:bodyPr/>
          <a:lstStyle/>
          <a:p>
            <a:pPr marL="0" indent="0">
              <a:buNone/>
            </a:pPr>
            <a:r>
              <a:rPr lang="en-US" sz="2400" dirty="0"/>
              <a:t>The </a:t>
            </a:r>
            <a:r>
              <a:rPr lang="en-IN" sz="2400" dirty="0"/>
              <a:t>effect of payroll taxes on the financial statements </a:t>
            </a:r>
            <a:r>
              <a:rPr lang="en-US" sz="2400" dirty="0"/>
              <a:t>is as follows:</a:t>
            </a:r>
            <a:endParaRPr lang="en-IN" sz="100" dirty="0">
              <a:solidFill>
                <a:schemeClr val="bg1"/>
              </a:solidFill>
            </a:endParaRPr>
          </a:p>
        </p:txBody>
      </p:sp>
      <p:pic>
        <p:nvPicPr>
          <p:cNvPr id="11" name="Picture 10" descr="Horizontal model of the effects of a payroll obligation.&#10;">
            <a:extLst>
              <a:ext uri="{FF2B5EF4-FFF2-40B4-BE49-F238E27FC236}">
                <a16:creationId xmlns:a16="http://schemas.microsoft.com/office/drawing/2014/main" id="{D863F604-8E9B-4C7A-BE53-4E71B8CE9F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5068" y="1989655"/>
            <a:ext cx="6065483" cy="1527398"/>
          </a:xfrm>
          <a:prstGeom prst="rect">
            <a:avLst/>
          </a:prstGeom>
        </p:spPr>
      </p:pic>
      <p:sp>
        <p:nvSpPr>
          <p:cNvPr id="3" name="Content Placeholder 2"/>
          <p:cNvSpPr>
            <a:spLocks noGrp="1"/>
          </p:cNvSpPr>
          <p:nvPr>
            <p:ph idx="13"/>
          </p:nvPr>
        </p:nvSpPr>
        <p:spPr>
          <a:xfrm>
            <a:off x="457200" y="3647326"/>
            <a:ext cx="8229600" cy="423863"/>
          </a:xfrm>
        </p:spPr>
        <p:txBody>
          <a:bodyPr/>
          <a:lstStyle/>
          <a:p>
            <a:pPr marL="0" indent="0">
              <a:buNone/>
              <a:defRPr/>
            </a:pPr>
            <a:r>
              <a:rPr lang="en-US" sz="2400" dirty="0"/>
              <a:t>The entry to record a firm’s payroll obligation is as follows:</a:t>
            </a:r>
            <a:endParaRPr lang="en-IN" sz="2600" dirty="0"/>
          </a:p>
        </p:txBody>
      </p:sp>
      <p:pic>
        <p:nvPicPr>
          <p:cNvPr id="10" name="Picture 9" descr="Journal entry debiting Wages Expense (for gross pay) and crediting Wages Payable (or Accrued Payroll, for net pay) and Withholding Liabilities (various descriptions). &#10;">
            <a:extLst>
              <a:ext uri="{FF2B5EF4-FFF2-40B4-BE49-F238E27FC236}">
                <a16:creationId xmlns:a16="http://schemas.microsoft.com/office/drawing/2014/main" id="{B1B2ACA7-D612-4E76-85E1-B36283D73D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5206" y="4231081"/>
            <a:ext cx="6354771" cy="753759"/>
          </a:xfrm>
          <a:prstGeom prst="rect">
            <a:avLst/>
          </a:prstGeom>
        </p:spPr>
      </p:pic>
      <p:sp>
        <p:nvSpPr>
          <p:cNvPr id="4" name="Content Placeholder 3"/>
          <p:cNvSpPr>
            <a:spLocks noGrp="1"/>
          </p:cNvSpPr>
          <p:nvPr>
            <p:ph idx="14"/>
          </p:nvPr>
        </p:nvSpPr>
        <p:spPr>
          <a:xfrm>
            <a:off x="457200" y="5142947"/>
            <a:ext cx="8229600" cy="705135"/>
          </a:xfrm>
        </p:spPr>
        <p:txBody>
          <a:bodyPr anchor="ctr"/>
          <a:lstStyle/>
          <a:p>
            <a:pPr marL="0" indent="0">
              <a:buNone/>
            </a:pPr>
            <a:r>
              <a:rPr lang="en-US" sz="2400" dirty="0"/>
              <a:t>When the withholdings are paid, both cash and the appropriate withholding liability are reduced.</a:t>
            </a:r>
            <a:endParaRPr lang="en-US" sz="2400" b="1" dirty="0"/>
          </a:p>
        </p:txBody>
      </p:sp>
      <p:sp>
        <p:nvSpPr>
          <p:cNvPr id="5" name="Content Placeholder 4"/>
          <p:cNvSpPr>
            <a:spLocks noGrp="1"/>
          </p:cNvSpPr>
          <p:nvPr>
            <p:ph idx="16"/>
          </p:nvPr>
        </p:nvSpPr>
        <p:spPr>
          <a:xfrm>
            <a:off x="3186062" y="5984813"/>
            <a:ext cx="2771876" cy="207818"/>
          </a:xfrm>
        </p:spPr>
        <p:txBody>
          <a:bodyPr/>
          <a:lstStyle/>
          <a:p>
            <a:pPr marL="0" indent="0" algn="ctr">
              <a:buNone/>
            </a:pPr>
            <a:r>
              <a:rPr lang="en-IN" sz="900" dirty="0">
                <a:hlinkClick r:id="rId5" action="ppaction://hlinksldjump"/>
              </a:rPr>
              <a:t>Access the text alternative for slide images.</a:t>
            </a:r>
          </a:p>
        </p:txBody>
      </p:sp>
      <p:sp>
        <p:nvSpPr>
          <p:cNvPr id="17" name="Content Placeholder 7"/>
          <p:cNvSpPr>
            <a:spLocks noGrp="1"/>
          </p:cNvSpPr>
          <p:nvPr>
            <p:ph idx="15"/>
          </p:nvPr>
        </p:nvSpPr>
        <p:spPr>
          <a:xfrm>
            <a:off x="457200" y="6248400"/>
            <a:ext cx="8229600" cy="228600"/>
          </a:xfrm>
        </p:spPr>
        <p:txBody>
          <a:bodyPr/>
          <a:lstStyle/>
          <a:p>
            <a:pPr marL="0" indent="0">
              <a:buNone/>
              <a:defRPr/>
            </a:pPr>
            <a:r>
              <a:rPr lang="en-US" altLang="en-US" sz="1100" b="1" dirty="0"/>
              <a:t>Learning Objective 7-4: Describe the accounting for an employer’s liability for payroll and payroll taxes.</a:t>
            </a:r>
          </a:p>
        </p:txBody>
      </p:sp>
    </p:spTree>
    <p:extLst>
      <p:ext uri="{BB962C8B-B14F-4D97-AF65-F5344CB8AC3E}">
        <p14:creationId xmlns:p14="http://schemas.microsoft.com/office/powerpoint/2010/main" val="374890142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dirty="0"/>
              <a:t>Payroll Taxes </a:t>
            </a:r>
            <a:r>
              <a:rPr lang="en-US" sz="1000" b="0" dirty="0"/>
              <a:t>2</a:t>
            </a:r>
            <a:endParaRPr lang="en-US" altLang="en-US" b="0" dirty="0"/>
          </a:p>
        </p:txBody>
      </p:sp>
      <p:sp>
        <p:nvSpPr>
          <p:cNvPr id="2" name="Content Placeholder 1"/>
          <p:cNvSpPr>
            <a:spLocks noGrp="1"/>
          </p:cNvSpPr>
          <p:nvPr>
            <p:ph idx="1"/>
          </p:nvPr>
        </p:nvSpPr>
        <p:spPr>
          <a:xfrm>
            <a:off x="457200" y="1479549"/>
            <a:ext cx="8305800" cy="1568451"/>
          </a:xfrm>
        </p:spPr>
        <p:txBody>
          <a:bodyPr/>
          <a:lstStyle/>
          <a:p>
            <a:pPr marL="0" indent="0">
              <a:spcBef>
                <a:spcPts val="500"/>
              </a:spcBef>
              <a:buNone/>
            </a:pPr>
            <a:r>
              <a:rPr lang="en-US" sz="2400" dirty="0"/>
              <a:t>Employer taxes are appropriately recognized when compensation expense is accrued. This involves recognizing payroll tax expense and a related liability. When the taxes are paid, both cash and the liability are reduced.</a:t>
            </a:r>
            <a:endParaRPr lang="en-IN" sz="2400" dirty="0">
              <a:solidFill>
                <a:schemeClr val="bg1"/>
              </a:solidFill>
              <a:cs typeface="Arial" panose="020B0604020202020204" pitchFamily="34" charset="0"/>
            </a:endParaRPr>
          </a:p>
        </p:txBody>
      </p:sp>
      <p:pic>
        <p:nvPicPr>
          <p:cNvPr id="8" name="Picture 7" descr="Journal entry debiting Payroll Tax Expense and crediting Payroll Taxes Payable (or Accrued Payroll Taxes). ">
            <a:extLst>
              <a:ext uri="{FF2B5EF4-FFF2-40B4-BE49-F238E27FC236}">
                <a16:creationId xmlns:a16="http://schemas.microsoft.com/office/drawing/2014/main" id="{CBA887D1-ADC3-439E-B7FB-6FC86EB28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455" y="3261259"/>
            <a:ext cx="7745475" cy="669534"/>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7-4: Describe the accounting for an employer’s liability for payroll and payroll taxes.</a:t>
            </a:r>
          </a:p>
        </p:txBody>
      </p:sp>
    </p:spTree>
    <p:extLst>
      <p:ext uri="{BB962C8B-B14F-4D97-AF65-F5344CB8AC3E}">
        <p14:creationId xmlns:p14="http://schemas.microsoft.com/office/powerpoint/2010/main" val="427151316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dirty="0"/>
              <a:t>Other Accrued Liabilities </a:t>
            </a:r>
            <a:r>
              <a:rPr lang="en-US" sz="1000" b="0" dirty="0"/>
              <a:t>1</a:t>
            </a:r>
            <a:endParaRPr lang="en-US" altLang="en-US" sz="1000" b="0" dirty="0"/>
          </a:p>
        </p:txBody>
      </p:sp>
      <p:sp>
        <p:nvSpPr>
          <p:cNvPr id="2" name="Content Placeholder 1"/>
          <p:cNvSpPr>
            <a:spLocks noGrp="1"/>
          </p:cNvSpPr>
          <p:nvPr>
            <p:ph idx="1"/>
          </p:nvPr>
        </p:nvSpPr>
        <p:spPr>
          <a:xfrm>
            <a:off x="457200" y="1479549"/>
            <a:ext cx="8229600" cy="3930651"/>
          </a:xfrm>
        </p:spPr>
        <p:txBody>
          <a:bodyPr/>
          <a:lstStyle/>
          <a:p>
            <a:pPr marL="0" indent="0">
              <a:spcBef>
                <a:spcPts val="500"/>
              </a:spcBef>
              <a:spcAft>
                <a:spcPts val="500"/>
              </a:spcAft>
              <a:buNone/>
            </a:pPr>
            <a:r>
              <a:rPr lang="en-US" sz="2400" dirty="0"/>
              <a:t>Other accrued liabilities include the accrued payroll accounts and most unearned revenue/deferred credit accounts. Accrued property taxes, accrued interest (if not reported separately), estimated warranty liabilities, and other accrued expenses are included in this description.</a:t>
            </a:r>
          </a:p>
          <a:p>
            <a:pPr marL="0" indent="0">
              <a:spcBef>
                <a:spcPts val="500"/>
              </a:spcBef>
              <a:buNone/>
            </a:pPr>
            <a:r>
              <a:rPr lang="en-US" sz="2400" dirty="0"/>
              <a:t>Assume that Cruisers Inc. operates in a city in which real estate tax bills for one year are not issued until April of the following year and are payable in July. Thus, an adjustment must be made on December 31, 2019, to record the estimated property tax expense for the year then ended.</a:t>
            </a:r>
            <a:endParaRPr lang="en-IN" sz="24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7-5: </a:t>
            </a:r>
            <a:r>
              <a:rPr lang="en-IN" altLang="en-US" sz="1100" b="1" dirty="0"/>
              <a:t>Discuss the importance of making estimates for certain accrued liabilities and show how these items are presented in the balance sheet</a:t>
            </a:r>
            <a:r>
              <a:rPr lang="en-US" altLang="en-US" sz="1100" b="1" dirty="0"/>
              <a:t>.</a:t>
            </a:r>
          </a:p>
        </p:txBody>
      </p:sp>
    </p:spTree>
    <p:extLst>
      <p:ext uri="{BB962C8B-B14F-4D97-AF65-F5344CB8AC3E}">
        <p14:creationId xmlns:p14="http://schemas.microsoft.com/office/powerpoint/2010/main" val="241428577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dirty="0"/>
              <a:t>Other Accrued Liabilities </a:t>
            </a:r>
            <a:r>
              <a:rPr lang="en-US" sz="1000" b="0" dirty="0"/>
              <a:t>2</a:t>
            </a:r>
            <a:endParaRPr lang="en-US" altLang="en-US" sz="1000" b="0" dirty="0"/>
          </a:p>
        </p:txBody>
      </p:sp>
      <p:sp>
        <p:nvSpPr>
          <p:cNvPr id="2" name="Content Placeholder 1"/>
          <p:cNvSpPr>
            <a:spLocks noGrp="1"/>
          </p:cNvSpPr>
          <p:nvPr>
            <p:ph idx="1"/>
          </p:nvPr>
        </p:nvSpPr>
        <p:spPr>
          <a:xfrm>
            <a:off x="457200" y="1479549"/>
            <a:ext cx="8229600" cy="447719"/>
          </a:xfrm>
        </p:spPr>
        <p:txBody>
          <a:bodyPr/>
          <a:lstStyle/>
          <a:p>
            <a:pPr marL="0" indent="0">
              <a:spcBef>
                <a:spcPts val="500"/>
              </a:spcBef>
              <a:buNone/>
            </a:pPr>
            <a:r>
              <a:rPr lang="en-US" sz="2400" dirty="0"/>
              <a:t>The entry of this adjustment on the financial statements follows:</a:t>
            </a:r>
            <a:endParaRPr lang="en-IN" sz="2400" dirty="0">
              <a:solidFill>
                <a:schemeClr val="bg1"/>
              </a:solidFill>
              <a:cs typeface="Arial" panose="020B0604020202020204" pitchFamily="34" charset="0"/>
            </a:endParaRPr>
          </a:p>
        </p:txBody>
      </p:sp>
      <p:pic>
        <p:nvPicPr>
          <p:cNvPr id="10" name="Picture 9" descr="Horizontal model of the effects of estimated property tax.&#10;">
            <a:extLst>
              <a:ext uri="{FF2B5EF4-FFF2-40B4-BE49-F238E27FC236}">
                <a16:creationId xmlns:a16="http://schemas.microsoft.com/office/drawing/2014/main" id="{539FFCBD-ED3D-4C71-B2AB-A393A5178E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593" y="2239151"/>
            <a:ext cx="7320458" cy="1494649"/>
          </a:xfrm>
          <a:prstGeom prst="rect">
            <a:avLst/>
          </a:prstGeom>
        </p:spPr>
      </p:pic>
      <p:sp>
        <p:nvSpPr>
          <p:cNvPr id="3" name="Content Placeholder 2"/>
          <p:cNvSpPr>
            <a:spLocks noGrp="1"/>
          </p:cNvSpPr>
          <p:nvPr>
            <p:ph idx="13"/>
          </p:nvPr>
        </p:nvSpPr>
        <p:spPr>
          <a:xfrm>
            <a:off x="457200" y="4129045"/>
            <a:ext cx="8229600" cy="443388"/>
          </a:xfrm>
        </p:spPr>
        <p:txBody>
          <a:bodyPr/>
          <a:lstStyle/>
          <a:p>
            <a:pPr marL="0" indent="0">
              <a:buNone/>
              <a:defRPr/>
            </a:pPr>
            <a:r>
              <a:rPr lang="en-US" sz="2400" dirty="0"/>
              <a:t>The entry is as follows:</a:t>
            </a:r>
            <a:endParaRPr lang="en-IN" sz="2400" dirty="0"/>
          </a:p>
        </p:txBody>
      </p:sp>
      <p:pic>
        <p:nvPicPr>
          <p:cNvPr id="9" name="Picture 8" descr="Journal entry debiting Property Taxes Expense and crediting Property Taxes Payable.&#10;">
            <a:extLst>
              <a:ext uri="{FF2B5EF4-FFF2-40B4-BE49-F238E27FC236}">
                <a16:creationId xmlns:a16="http://schemas.microsoft.com/office/drawing/2014/main" id="{B62728A8-9BE6-42B8-AE58-25430033BE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2593" y="4805780"/>
            <a:ext cx="7342909" cy="614694"/>
          </a:xfrm>
          <a:prstGeom prst="rect">
            <a:avLst/>
          </a:prstGeom>
        </p:spPr>
      </p:pic>
      <p:sp>
        <p:nvSpPr>
          <p:cNvPr id="4" name="Content Placeholder 3"/>
          <p:cNvSpPr>
            <a:spLocks noGrp="1"/>
          </p:cNvSpPr>
          <p:nvPr>
            <p:ph idx="14"/>
          </p:nvPr>
        </p:nvSpPr>
        <p:spPr>
          <a:xfrm>
            <a:off x="3493851" y="5831895"/>
            <a:ext cx="2383823" cy="229001"/>
          </a:xfrm>
        </p:spPr>
        <p:txBody>
          <a:bodyPr/>
          <a:lstStyle/>
          <a:p>
            <a:pPr marL="0" indent="0" algn="ctr">
              <a:buNone/>
            </a:pPr>
            <a:r>
              <a:rPr lang="en-IN" sz="900" dirty="0">
                <a:hlinkClick r:id="rId5" action="ppaction://hlinksldjump"/>
              </a:rPr>
              <a:t>Access the text alternative for slide images.</a:t>
            </a:r>
            <a:endParaRPr lang="en-US" sz="900" dirty="0">
              <a:hlinkClick r:id="rId5" action="ppaction://hlinksldjump"/>
            </a:endParaRPr>
          </a:p>
        </p:txBody>
      </p:sp>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7-5: </a:t>
            </a:r>
            <a:r>
              <a:rPr lang="en-IN" altLang="en-US" sz="1100" b="1" dirty="0"/>
              <a:t>Discuss the importance of making estimates for certain accrued liabilities and show how these items are presented in the balance sheet</a:t>
            </a:r>
            <a:r>
              <a:rPr lang="en-US" altLang="en-US" sz="1100" b="1" dirty="0"/>
              <a:t>.</a:t>
            </a:r>
          </a:p>
        </p:txBody>
      </p:sp>
    </p:spTree>
    <p:extLst>
      <p:ext uri="{BB962C8B-B14F-4D97-AF65-F5344CB8AC3E}">
        <p14:creationId xmlns:p14="http://schemas.microsoft.com/office/powerpoint/2010/main" val="149336643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43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800600"/>
          </a:xfrm>
        </p:spPr>
        <p:txBody>
          <a:bodyPr>
            <a:noAutofit/>
          </a:bodyPr>
          <a:lstStyle/>
          <a:p>
            <a:pPr marL="0" indent="0">
              <a:spcBef>
                <a:spcPts val="800"/>
              </a:spcBef>
              <a:buNone/>
              <a:defRPr/>
            </a:pPr>
            <a:r>
              <a:rPr lang="en-US" sz="2200" b="1" dirty="0"/>
              <a:t>After studying this chapter, you should understand and be able to:</a:t>
            </a:r>
          </a:p>
          <a:p>
            <a:pPr marL="717550" indent="-717550">
              <a:spcBef>
                <a:spcPts val="400"/>
              </a:spcBef>
              <a:buNone/>
              <a:defRPr/>
            </a:pPr>
            <a:r>
              <a:rPr lang="en-US" sz="1700" b="1" dirty="0"/>
              <a:t>L</a:t>
            </a:r>
            <a:r>
              <a:rPr lang="en-US" sz="100" b="1" dirty="0"/>
              <a:t> </a:t>
            </a:r>
            <a:r>
              <a:rPr lang="en-US" sz="1700" b="1" dirty="0"/>
              <a:t>O 7-1: </a:t>
            </a:r>
            <a:r>
              <a:rPr lang="en-US" altLang="en-US" sz="1700" b="1" dirty="0"/>
              <a:t>Show the financial statement presentation of short-term debt and current maturities of long-term debt.</a:t>
            </a:r>
            <a:endParaRPr lang="en-US" sz="1700" b="1" dirty="0"/>
          </a:p>
          <a:p>
            <a:pPr marL="717550" indent="-717550">
              <a:spcBef>
                <a:spcPts val="400"/>
              </a:spcBef>
              <a:buNone/>
              <a:defRPr/>
            </a:pPr>
            <a:r>
              <a:rPr lang="en-US" sz="1700" b="1" dirty="0"/>
              <a:t>L</a:t>
            </a:r>
            <a:r>
              <a:rPr lang="en-US" sz="100" b="1" dirty="0"/>
              <a:t> </a:t>
            </a:r>
            <a:r>
              <a:rPr lang="en-US" sz="1700" b="1" dirty="0"/>
              <a:t>O 7-2: </a:t>
            </a:r>
            <a:r>
              <a:rPr lang="en-US" altLang="en-US" sz="1700" b="1" dirty="0"/>
              <a:t>Illustrate the difference between interest calculated on a straight basis and on a discount basis.</a:t>
            </a:r>
            <a:endParaRPr lang="en-US" sz="1700" b="1" dirty="0"/>
          </a:p>
          <a:p>
            <a:pPr marL="717550" indent="-717550">
              <a:spcBef>
                <a:spcPts val="400"/>
              </a:spcBef>
              <a:buNone/>
              <a:defRPr/>
            </a:pPr>
            <a:r>
              <a:rPr lang="en-US" sz="1700" b="1" dirty="0"/>
              <a:t>L</a:t>
            </a:r>
            <a:r>
              <a:rPr lang="en-US" sz="100" b="1" dirty="0"/>
              <a:t> </a:t>
            </a:r>
            <a:r>
              <a:rPr lang="en-US" sz="1700" b="1" dirty="0"/>
              <a:t>O 7-3: </a:t>
            </a:r>
            <a:r>
              <a:rPr lang="en-US" altLang="en-US" sz="1700" b="1" dirty="0"/>
              <a:t>Discuss what unearned revenues are and how they are presented in the balance sheet.</a:t>
            </a:r>
            <a:endParaRPr lang="en-US" sz="1700" b="1" dirty="0"/>
          </a:p>
          <a:p>
            <a:pPr marL="717550" indent="-717550">
              <a:spcBef>
                <a:spcPts val="400"/>
              </a:spcBef>
              <a:buNone/>
              <a:defRPr/>
            </a:pPr>
            <a:r>
              <a:rPr lang="en-US" sz="1700" b="1" dirty="0"/>
              <a:t>L</a:t>
            </a:r>
            <a:r>
              <a:rPr lang="en-US" sz="100" b="1" dirty="0"/>
              <a:t> </a:t>
            </a:r>
            <a:r>
              <a:rPr lang="en-US" sz="1700" b="1" dirty="0"/>
              <a:t>O 7-4: </a:t>
            </a:r>
            <a:r>
              <a:rPr lang="en-US" altLang="en-US" sz="1700" b="1" dirty="0"/>
              <a:t>Describe the accounting for an employer’s liability for payroll and payroll taxes.</a:t>
            </a:r>
            <a:endParaRPr lang="en-US" sz="1700" b="1" dirty="0"/>
          </a:p>
          <a:p>
            <a:pPr marL="717550" indent="-717550">
              <a:spcBef>
                <a:spcPts val="400"/>
              </a:spcBef>
              <a:buNone/>
              <a:defRPr/>
            </a:pPr>
            <a:r>
              <a:rPr lang="en-US" sz="1700" b="1" dirty="0"/>
              <a:t>L</a:t>
            </a:r>
            <a:r>
              <a:rPr lang="en-US" sz="100" b="1" dirty="0"/>
              <a:t> </a:t>
            </a:r>
            <a:r>
              <a:rPr lang="en-US" sz="1700" b="1" dirty="0"/>
              <a:t>O 7-5: </a:t>
            </a:r>
            <a:r>
              <a:rPr lang="en-US" altLang="en-US" sz="1700" b="1" dirty="0"/>
              <a:t>Discuss the importance of making estimates for certain accrued liabilities and show how these items are presented in the balance sheet.</a:t>
            </a:r>
            <a:endParaRPr lang="en-US" sz="1700" b="1" dirty="0"/>
          </a:p>
          <a:p>
            <a:pPr marL="717550" indent="-717550">
              <a:spcBef>
                <a:spcPts val="400"/>
              </a:spcBef>
              <a:buNone/>
              <a:defRPr/>
            </a:pPr>
            <a:r>
              <a:rPr lang="en-US" sz="1700" b="1" dirty="0"/>
              <a:t>L</a:t>
            </a:r>
            <a:r>
              <a:rPr lang="en-US" sz="100" b="1" dirty="0"/>
              <a:t> </a:t>
            </a:r>
            <a:r>
              <a:rPr lang="en-US" sz="1700" b="1" dirty="0"/>
              <a:t>O 7-6: </a:t>
            </a:r>
            <a:r>
              <a:rPr lang="en-US" altLang="en-US" sz="1700" b="1" dirty="0"/>
              <a:t>Explain what financial leverage is and how it is provided by long-term debt.</a:t>
            </a:r>
            <a:endParaRPr lang="en-US" sz="1700" b="1" dirty="0"/>
          </a:p>
          <a:p>
            <a:pPr marL="717550" indent="-717550">
              <a:spcBef>
                <a:spcPts val="400"/>
              </a:spcBef>
              <a:buNone/>
              <a:defRPr/>
            </a:pPr>
            <a:r>
              <a:rPr lang="en-US" sz="1700" b="1" dirty="0"/>
              <a:t>L</a:t>
            </a:r>
            <a:r>
              <a:rPr lang="en-US" sz="100" b="1" dirty="0"/>
              <a:t> </a:t>
            </a:r>
            <a:r>
              <a:rPr lang="en-US" sz="1700" b="1" dirty="0"/>
              <a:t>O 7-7: </a:t>
            </a:r>
            <a:r>
              <a:rPr lang="en-US" altLang="en-US" sz="1700" b="1" dirty="0"/>
              <a:t>Describe the different characteristics of a bond, which is the formal document representing most long-term debt.</a:t>
            </a:r>
          </a:p>
          <a:p>
            <a:pPr marL="717550" indent="-717550">
              <a:spcBef>
                <a:spcPts val="400"/>
              </a:spcBef>
              <a:buNone/>
              <a:defRPr/>
            </a:pPr>
            <a:r>
              <a:rPr lang="en-US" sz="1700" b="1" dirty="0"/>
              <a:t>L</a:t>
            </a:r>
            <a:r>
              <a:rPr lang="en-US" sz="100" b="1" dirty="0"/>
              <a:t> </a:t>
            </a:r>
            <a:r>
              <a:rPr lang="en-US" sz="1700" b="1" dirty="0"/>
              <a:t>O 7-8: </a:t>
            </a:r>
            <a:r>
              <a:rPr lang="en-US" altLang="en-US" sz="1700" b="1" dirty="0"/>
              <a:t>Describe why bond discount or premium arises and how it is accounted for.</a:t>
            </a:r>
          </a:p>
          <a:p>
            <a:pPr marL="717550" indent="-717550">
              <a:spcBef>
                <a:spcPts val="400"/>
              </a:spcBef>
              <a:buNone/>
              <a:defRPr/>
            </a:pPr>
            <a:r>
              <a:rPr lang="en-US" sz="1700" b="1" dirty="0"/>
              <a:t>L</a:t>
            </a:r>
            <a:r>
              <a:rPr lang="en-US" sz="100" b="1" dirty="0"/>
              <a:t> </a:t>
            </a:r>
            <a:r>
              <a:rPr lang="en-US" sz="1700" b="1" dirty="0"/>
              <a:t>O 7-9: </a:t>
            </a:r>
            <a:r>
              <a:rPr lang="en-US" altLang="en-US" sz="1700" b="1" dirty="0"/>
              <a:t>Explain what deferred tax liabilities are and why they arise.</a:t>
            </a:r>
            <a:endParaRPr lang="en-US" sz="1700" b="1" dirty="0"/>
          </a:p>
        </p:txBody>
      </p:sp>
    </p:spTree>
    <p:extLst>
      <p:ext uri="{BB962C8B-B14F-4D97-AF65-F5344CB8AC3E}">
        <p14:creationId xmlns:p14="http://schemas.microsoft.com/office/powerpoint/2010/main" val="40952103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dirty="0"/>
              <a:t>Other Accrued Liabilities </a:t>
            </a:r>
            <a:r>
              <a:rPr lang="en-US" sz="1000" b="0" dirty="0"/>
              <a:t>3</a:t>
            </a:r>
            <a:endParaRPr lang="en-US" altLang="en-US" sz="1000" b="0" dirty="0"/>
          </a:p>
        </p:txBody>
      </p:sp>
      <p:sp>
        <p:nvSpPr>
          <p:cNvPr id="2" name="Content Placeholder 1"/>
          <p:cNvSpPr>
            <a:spLocks noGrp="1"/>
          </p:cNvSpPr>
          <p:nvPr>
            <p:ph idx="1"/>
          </p:nvPr>
        </p:nvSpPr>
        <p:spPr>
          <a:xfrm>
            <a:off x="457200" y="1479549"/>
            <a:ext cx="8458200" cy="1843819"/>
          </a:xfrm>
        </p:spPr>
        <p:txBody>
          <a:bodyPr/>
          <a:lstStyle/>
          <a:p>
            <a:pPr marL="0" indent="0">
              <a:lnSpc>
                <a:spcPct val="90000"/>
              </a:lnSpc>
              <a:spcBef>
                <a:spcPts val="500"/>
              </a:spcBef>
              <a:spcAft>
                <a:spcPts val="300"/>
              </a:spcAft>
              <a:buNone/>
            </a:pPr>
            <a:r>
              <a:rPr lang="en-US" sz="2400" dirty="0"/>
              <a:t>When the tax bill is received at some point in April 2020, the payable account must be adjusted (up or down) to reflect the amount actually owed in July.</a:t>
            </a:r>
          </a:p>
          <a:p>
            <a:pPr marL="0" indent="0">
              <a:lnSpc>
                <a:spcPct val="90000"/>
              </a:lnSpc>
              <a:spcBef>
                <a:spcPts val="500"/>
              </a:spcBef>
              <a:buNone/>
            </a:pPr>
            <a:r>
              <a:rPr lang="en-US" sz="2400" dirty="0"/>
              <a:t>The following financial statement effects occur in the fiscal periods in which the product is sold and the warranty is honored:</a:t>
            </a:r>
            <a:endParaRPr lang="en-IN" sz="2400" dirty="0">
              <a:solidFill>
                <a:schemeClr val="bg1"/>
              </a:solidFill>
              <a:cs typeface="Arial" panose="020B0604020202020204" pitchFamily="34" charset="0"/>
            </a:endParaRPr>
          </a:p>
        </p:txBody>
      </p:sp>
      <p:pic>
        <p:nvPicPr>
          <p:cNvPr id="8" name="Picture 7" descr="Horizontal model of the effects of a transaction paying a tax bill.&#10;">
            <a:extLst>
              <a:ext uri="{FF2B5EF4-FFF2-40B4-BE49-F238E27FC236}">
                <a16:creationId xmlns:a16="http://schemas.microsoft.com/office/drawing/2014/main" id="{914FB1ED-371B-430B-B7C2-335055E0C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4426" y="3429000"/>
            <a:ext cx="5103749" cy="2261625"/>
          </a:xfrm>
          <a:prstGeom prst="rect">
            <a:avLst/>
          </a:prstGeom>
        </p:spPr>
      </p:pic>
      <p:sp>
        <p:nvSpPr>
          <p:cNvPr id="6" name="Content Placeholder 3"/>
          <p:cNvSpPr>
            <a:spLocks noGrp="1"/>
          </p:cNvSpPr>
          <p:nvPr>
            <p:ph idx="14"/>
          </p:nvPr>
        </p:nvSpPr>
        <p:spPr>
          <a:xfrm>
            <a:off x="3493851" y="5831895"/>
            <a:ext cx="2383823" cy="229001"/>
          </a:xfrm>
        </p:spPr>
        <p:txBody>
          <a:bodyPr/>
          <a:lstStyle/>
          <a:p>
            <a:pPr marL="0" indent="0" algn="ctr">
              <a:buNone/>
            </a:pPr>
            <a:r>
              <a:rPr lang="en-IN" sz="900" dirty="0">
                <a:hlinkClick r:id="rId4" action="ppaction://hlinksldjump"/>
              </a:rPr>
              <a:t>Access the text alternative for slide images.</a:t>
            </a:r>
            <a:endParaRPr lang="en-US" sz="900" dirty="0">
              <a:hlinkClick r:id="rId5" action="ppaction://hlinksldjump"/>
            </a:endParaRPr>
          </a:p>
        </p:txBody>
      </p:sp>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7-5: </a:t>
            </a:r>
            <a:r>
              <a:rPr lang="en-IN" altLang="en-US" sz="1100" b="1" dirty="0"/>
              <a:t>Discuss the importance of making estimates for certain accrued liabilities and show how these items are presented in the balance sheet</a:t>
            </a:r>
            <a:r>
              <a:rPr lang="en-US" altLang="en-US" sz="1100" b="1" dirty="0"/>
              <a:t>.</a:t>
            </a:r>
          </a:p>
        </p:txBody>
      </p:sp>
    </p:spTree>
    <p:extLst>
      <p:ext uri="{BB962C8B-B14F-4D97-AF65-F5344CB8AC3E}">
        <p14:creationId xmlns:p14="http://schemas.microsoft.com/office/powerpoint/2010/main" val="927663988"/>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20543"/>
            <a:ext cx="8229600" cy="790864"/>
          </a:xfrm>
        </p:spPr>
        <p:txBody>
          <a:bodyPr/>
          <a:lstStyle/>
          <a:p>
            <a:r>
              <a:rPr lang="en-US" dirty="0"/>
              <a:t>Other Accrued Liabilities </a:t>
            </a:r>
            <a:r>
              <a:rPr lang="en-US" sz="1000" b="0" dirty="0"/>
              <a:t>4</a:t>
            </a:r>
            <a:endParaRPr lang="en-US" altLang="en-US" b="0" dirty="0"/>
          </a:p>
        </p:txBody>
      </p:sp>
      <p:sp>
        <p:nvSpPr>
          <p:cNvPr id="2" name="Content Placeholder 1"/>
          <p:cNvSpPr>
            <a:spLocks noGrp="1"/>
          </p:cNvSpPr>
          <p:nvPr>
            <p:ph idx="1"/>
          </p:nvPr>
        </p:nvSpPr>
        <p:spPr>
          <a:xfrm>
            <a:off x="457200" y="1455901"/>
            <a:ext cx="8229600" cy="765778"/>
          </a:xfrm>
        </p:spPr>
        <p:txBody>
          <a:bodyPr/>
          <a:lstStyle/>
          <a:p>
            <a:pPr marL="0" indent="0">
              <a:lnSpc>
                <a:spcPct val="90000"/>
              </a:lnSpc>
              <a:buNone/>
            </a:pPr>
            <a:r>
              <a:rPr lang="en-US" sz="2400" dirty="0"/>
              <a:t>Here is the entry to accrue the estimated warranty liability in the fiscal period in which the product is sold:</a:t>
            </a:r>
            <a:endParaRPr lang="en-IN" sz="100" dirty="0">
              <a:solidFill>
                <a:schemeClr val="bg1"/>
              </a:solidFill>
            </a:endParaRPr>
          </a:p>
        </p:txBody>
      </p:sp>
      <p:pic>
        <p:nvPicPr>
          <p:cNvPr id="11" name="Picture 10" descr="Journal entry debiting Warranty Expense and crediting Estimated Warranty Liability.&#10;">
            <a:extLst>
              <a:ext uri="{FF2B5EF4-FFF2-40B4-BE49-F238E27FC236}">
                <a16:creationId xmlns:a16="http://schemas.microsoft.com/office/drawing/2014/main" id="{043C8373-2E37-42F4-BD94-34AD51E59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273" y="2404187"/>
            <a:ext cx="7481455" cy="634253"/>
          </a:xfrm>
          <a:prstGeom prst="rect">
            <a:avLst/>
          </a:prstGeom>
        </p:spPr>
      </p:pic>
      <p:sp>
        <p:nvSpPr>
          <p:cNvPr id="3" name="Content Placeholder 2"/>
          <p:cNvSpPr>
            <a:spLocks noGrp="1"/>
          </p:cNvSpPr>
          <p:nvPr>
            <p:ph idx="13"/>
          </p:nvPr>
        </p:nvSpPr>
        <p:spPr>
          <a:xfrm>
            <a:off x="457200" y="3297148"/>
            <a:ext cx="8229600" cy="738952"/>
          </a:xfrm>
        </p:spPr>
        <p:txBody>
          <a:bodyPr/>
          <a:lstStyle/>
          <a:p>
            <a:pPr marL="0" indent="0">
              <a:lnSpc>
                <a:spcPct val="90000"/>
              </a:lnSpc>
              <a:buNone/>
              <a:defRPr/>
            </a:pPr>
            <a:r>
              <a:rPr lang="en-US" sz="2400" dirty="0"/>
              <a:t>The entry to record actual warranty cost in the fiscal period in which the warranty is honored is as follows:</a:t>
            </a:r>
            <a:endParaRPr lang="en-IN" sz="2600" dirty="0"/>
          </a:p>
        </p:txBody>
      </p:sp>
      <p:pic>
        <p:nvPicPr>
          <p:cNvPr id="12" name="Picture 11" descr="Journal entry debiting Estimated Warranty Liability and crediting Cash (or Repair Parts Inventory).">
            <a:extLst>
              <a:ext uri="{FF2B5EF4-FFF2-40B4-BE49-F238E27FC236}">
                <a16:creationId xmlns:a16="http://schemas.microsoft.com/office/drawing/2014/main" id="{DED426BE-176F-4D9C-87F3-209A6941E3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273" y="4218188"/>
            <a:ext cx="7481455" cy="613234"/>
          </a:xfrm>
          <a:prstGeom prst="rect">
            <a:avLst/>
          </a:prstGeom>
        </p:spPr>
      </p:pic>
      <p:sp>
        <p:nvSpPr>
          <p:cNvPr id="4" name="Content Placeholder 3"/>
          <p:cNvSpPr>
            <a:spLocks noGrp="1"/>
          </p:cNvSpPr>
          <p:nvPr>
            <p:ph idx="14"/>
          </p:nvPr>
        </p:nvSpPr>
        <p:spPr>
          <a:xfrm>
            <a:off x="457200" y="5059412"/>
            <a:ext cx="8229600" cy="641032"/>
          </a:xfrm>
        </p:spPr>
        <p:txBody>
          <a:bodyPr anchor="ctr"/>
          <a:lstStyle/>
          <a:p>
            <a:pPr marL="0" indent="0">
              <a:lnSpc>
                <a:spcPct val="90000"/>
              </a:lnSpc>
              <a:buNone/>
            </a:pPr>
            <a:r>
              <a:rPr lang="en-US" sz="2400" dirty="0"/>
              <a:t>The accrual for income taxes is usually shown separately because of its significance.</a:t>
            </a:r>
            <a:endParaRPr lang="en-US" sz="2400" b="1" dirty="0"/>
          </a:p>
        </p:txBody>
      </p:sp>
      <p:sp>
        <p:nvSpPr>
          <p:cNvPr id="17" name="Content Placeholder 7"/>
          <p:cNvSpPr>
            <a:spLocks noGrp="1"/>
          </p:cNvSpPr>
          <p:nvPr>
            <p:ph idx="15"/>
          </p:nvPr>
        </p:nvSpPr>
        <p:spPr>
          <a:xfrm>
            <a:off x="457200" y="6096000"/>
            <a:ext cx="7315200" cy="381000"/>
          </a:xfrm>
        </p:spPr>
        <p:txBody>
          <a:bodyPr/>
          <a:lstStyle/>
          <a:p>
            <a:pPr marL="0" indent="0">
              <a:buNone/>
              <a:defRPr/>
            </a:pPr>
            <a:r>
              <a:rPr lang="en-US" altLang="en-US" sz="1100" b="1" dirty="0"/>
              <a:t>Learning Objective 7-5: </a:t>
            </a:r>
            <a:r>
              <a:rPr lang="en-IN" altLang="en-US" sz="1100" b="1" dirty="0"/>
              <a:t>Discuss the importance of making estimates for certain accrued liabilities and show how these items are presented in the balance sheet</a:t>
            </a:r>
            <a:r>
              <a:rPr lang="en-US" altLang="en-US" sz="1100" b="1" dirty="0"/>
              <a:t>.</a:t>
            </a:r>
          </a:p>
        </p:txBody>
      </p:sp>
    </p:spTree>
    <p:extLst>
      <p:ext uri="{BB962C8B-B14F-4D97-AF65-F5344CB8AC3E}">
        <p14:creationId xmlns:p14="http://schemas.microsoft.com/office/powerpoint/2010/main" val="2738202397"/>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Noncurrent Liabilities</a:t>
            </a:r>
          </a:p>
        </p:txBody>
      </p:sp>
      <p:sp>
        <p:nvSpPr>
          <p:cNvPr id="2" name="Content Placeholder 1"/>
          <p:cNvSpPr>
            <a:spLocks noGrp="1"/>
          </p:cNvSpPr>
          <p:nvPr>
            <p:ph idx="1"/>
          </p:nvPr>
        </p:nvSpPr>
        <p:spPr>
          <a:xfrm>
            <a:off x="457200" y="1479549"/>
            <a:ext cx="8229600" cy="4006851"/>
          </a:xfrm>
        </p:spPr>
        <p:txBody>
          <a:bodyPr/>
          <a:lstStyle/>
          <a:p>
            <a:pPr marL="0" indent="0">
              <a:spcBef>
                <a:spcPts val="1500"/>
              </a:spcBef>
              <a:buNone/>
            </a:pPr>
            <a:r>
              <a:rPr lang="en-US" altLang="en-US" sz="3600" b="1" dirty="0"/>
              <a:t>Long-Term Debt</a:t>
            </a:r>
          </a:p>
          <a:p>
            <a:pPr marL="0" indent="0">
              <a:spcBef>
                <a:spcPts val="1500"/>
              </a:spcBef>
              <a:buNone/>
            </a:pPr>
            <a:r>
              <a:rPr lang="en-IN" sz="2400" b="1" dirty="0"/>
              <a:t>An advantage of using debt is that interest expense is deductible in calculating taxable income, whereas dividends are not. Thus, debt usually has a lower economic cost to the firm than stockholders’ equity.</a:t>
            </a:r>
          </a:p>
          <a:p>
            <a:pPr marL="0" indent="0">
              <a:spcBef>
                <a:spcPts val="1500"/>
              </a:spcBef>
              <a:buNone/>
            </a:pPr>
            <a:r>
              <a:rPr lang="en-US" sz="2400" b="1" dirty="0">
                <a:solidFill>
                  <a:schemeClr val="tx2">
                    <a:lumMod val="50000"/>
                  </a:schemeClr>
                </a:solidFill>
              </a:rPr>
              <a:t>Long-term debt can provide favorable financial leverage. Financial leverage is the difference between the rate of return earned on assets (R</a:t>
            </a:r>
            <a:r>
              <a:rPr lang="en-US" sz="100" b="1" dirty="0">
                <a:solidFill>
                  <a:schemeClr val="tx2">
                    <a:lumMod val="50000"/>
                  </a:schemeClr>
                </a:solidFill>
              </a:rPr>
              <a:t> </a:t>
            </a:r>
            <a:r>
              <a:rPr lang="en-US" sz="2400" b="1" dirty="0">
                <a:solidFill>
                  <a:schemeClr val="tx2">
                    <a:lumMod val="50000"/>
                  </a:schemeClr>
                </a:solidFill>
              </a:rPr>
              <a:t>O</a:t>
            </a:r>
            <a:r>
              <a:rPr lang="en-US" sz="100" b="1" dirty="0">
                <a:solidFill>
                  <a:schemeClr val="tx2">
                    <a:lumMod val="50000"/>
                  </a:schemeClr>
                </a:solidFill>
              </a:rPr>
              <a:t> </a:t>
            </a:r>
            <a:r>
              <a:rPr lang="en-US" sz="2400" b="1" dirty="0">
                <a:solidFill>
                  <a:schemeClr val="tx2">
                    <a:lumMod val="50000"/>
                  </a:schemeClr>
                </a:solidFill>
              </a:rPr>
              <a:t>I) and the rate of return earned on stockholders’ equity (R</a:t>
            </a:r>
            <a:r>
              <a:rPr lang="en-US" sz="100" b="1" dirty="0">
                <a:solidFill>
                  <a:schemeClr val="tx2">
                    <a:lumMod val="50000"/>
                  </a:schemeClr>
                </a:solidFill>
              </a:rPr>
              <a:t> </a:t>
            </a:r>
            <a:r>
              <a:rPr lang="en-US" sz="2400" b="1" dirty="0">
                <a:solidFill>
                  <a:schemeClr val="tx2">
                    <a:lumMod val="50000"/>
                  </a:schemeClr>
                </a:solidFill>
              </a:rPr>
              <a:t>O</a:t>
            </a:r>
            <a:r>
              <a:rPr lang="en-US" sz="100" b="1" dirty="0">
                <a:solidFill>
                  <a:schemeClr val="tx2">
                    <a:lumMod val="50000"/>
                  </a:schemeClr>
                </a:solidFill>
              </a:rPr>
              <a:t> </a:t>
            </a:r>
            <a:r>
              <a:rPr lang="en-US" sz="2400" b="1" dirty="0">
                <a:solidFill>
                  <a:schemeClr val="tx2">
                    <a:lumMod val="50000"/>
                  </a:schemeClr>
                </a:solidFill>
              </a:rPr>
              <a:t>E).</a:t>
            </a:r>
            <a:endParaRPr lang="en-US" altLang="en-US" sz="2400" b="1" dirty="0">
              <a:solidFill>
                <a:schemeClr val="tx2">
                  <a:lumMod val="50000"/>
                </a:schemeClr>
              </a:solidFill>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7-6: Explain what financial leverage is and how it is provided by long-term debt.</a:t>
            </a:r>
          </a:p>
        </p:txBody>
      </p:sp>
    </p:spTree>
    <p:extLst>
      <p:ext uri="{BB962C8B-B14F-4D97-AF65-F5344CB8AC3E}">
        <p14:creationId xmlns:p14="http://schemas.microsoft.com/office/powerpoint/2010/main" val="388331551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Financial Leverage </a:t>
            </a:r>
            <a:r>
              <a:rPr lang="en-US" altLang="en-US" sz="1000" b="0" dirty="0"/>
              <a:t>1</a:t>
            </a:r>
          </a:p>
        </p:txBody>
      </p:sp>
      <p:sp>
        <p:nvSpPr>
          <p:cNvPr id="2" name="Content Placeholder 1"/>
          <p:cNvSpPr>
            <a:spLocks noGrp="1"/>
          </p:cNvSpPr>
          <p:nvPr>
            <p:ph idx="1"/>
          </p:nvPr>
        </p:nvSpPr>
        <p:spPr>
          <a:xfrm>
            <a:off x="457200" y="1479549"/>
            <a:ext cx="8229600" cy="4159251"/>
          </a:xfrm>
        </p:spPr>
        <p:txBody>
          <a:bodyPr/>
          <a:lstStyle/>
          <a:p>
            <a:pPr marL="0" indent="0">
              <a:buNone/>
            </a:pPr>
            <a:r>
              <a:rPr lang="en-US" sz="2800" dirty="0"/>
              <a:t>Assumptions:</a:t>
            </a:r>
          </a:p>
          <a:p>
            <a:pPr marL="0" indent="0">
              <a:buNone/>
            </a:pPr>
            <a:r>
              <a:rPr lang="en-US" sz="2800" dirty="0"/>
              <a:t>Two firms have the same assets and operating income. Current liabilities and income taxes are ignored for simplification. The firm without financial leverage has, by definition, no long-term debt. The firm with financial leverage has a capital structure that is 40% long-term debt with an interest rate of 10%, and 60% stockholders’ equity. Return on investment and return on equity follow for each firm.</a:t>
            </a:r>
            <a:endParaRPr lang="en-US" altLang="en-US" sz="28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7-6: Explain what financial leverage is and how it is provided by long-term debt.</a:t>
            </a:r>
          </a:p>
        </p:txBody>
      </p:sp>
    </p:spTree>
    <p:extLst>
      <p:ext uri="{BB962C8B-B14F-4D97-AF65-F5344CB8AC3E}">
        <p14:creationId xmlns:p14="http://schemas.microsoft.com/office/powerpoint/2010/main" val="2538927531"/>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altLang="en-US" dirty="0"/>
              <a:t>Financial Leverage </a:t>
            </a:r>
            <a:r>
              <a:rPr lang="en-US" altLang="en-US" sz="1000" b="0" dirty="0"/>
              <a:t>2</a:t>
            </a:r>
            <a:endParaRPr lang="en-US" altLang="en-US" b="0" dirty="0"/>
          </a:p>
        </p:txBody>
      </p:sp>
      <p:pic>
        <p:nvPicPr>
          <p:cNvPr id="10" name="Picture 9" descr="Balance sheet for two firms, one with financial leverage and one without.&#10;">
            <a:extLst>
              <a:ext uri="{FF2B5EF4-FFF2-40B4-BE49-F238E27FC236}">
                <a16:creationId xmlns:a16="http://schemas.microsoft.com/office/drawing/2014/main" id="{BCA6AA6D-CF30-49A6-BB6E-20A535395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5862" y="1441031"/>
            <a:ext cx="4672276" cy="1672790"/>
          </a:xfrm>
          <a:prstGeom prst="rect">
            <a:avLst/>
          </a:prstGeom>
        </p:spPr>
      </p:pic>
      <p:pic>
        <p:nvPicPr>
          <p:cNvPr id="13" name="Picture 12" descr="Income statement for two firms, one with financial leverage and one without.&#10;">
            <a:extLst>
              <a:ext uri="{FF2B5EF4-FFF2-40B4-BE49-F238E27FC236}">
                <a16:creationId xmlns:a16="http://schemas.microsoft.com/office/drawing/2014/main" id="{5EF5484D-FE38-4754-AE2F-3278C3B71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5862" y="3217459"/>
            <a:ext cx="4753315" cy="997369"/>
          </a:xfrm>
          <a:prstGeom prst="rect">
            <a:avLst/>
          </a:prstGeom>
        </p:spPr>
      </p:pic>
      <p:pic>
        <p:nvPicPr>
          <p:cNvPr id="11" name="Picture 10" descr="ROI and ROE calculations&#10;">
            <a:extLst>
              <a:ext uri="{FF2B5EF4-FFF2-40B4-BE49-F238E27FC236}">
                <a16:creationId xmlns:a16="http://schemas.microsoft.com/office/drawing/2014/main" id="{6657E469-0021-4341-8E40-D86258D95F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2341" y="4310718"/>
            <a:ext cx="4631311" cy="1565063"/>
          </a:xfrm>
          <a:prstGeom prst="rect">
            <a:avLst/>
          </a:prstGeom>
        </p:spPr>
      </p:pic>
      <p:sp>
        <p:nvSpPr>
          <p:cNvPr id="17" name="Content Placeholder 7"/>
          <p:cNvSpPr>
            <a:spLocks noGrp="1"/>
          </p:cNvSpPr>
          <p:nvPr>
            <p:ph idx="15"/>
          </p:nvPr>
        </p:nvSpPr>
        <p:spPr>
          <a:xfrm>
            <a:off x="457200" y="6248400"/>
            <a:ext cx="7696200" cy="228600"/>
          </a:xfrm>
        </p:spPr>
        <p:txBody>
          <a:bodyPr/>
          <a:lstStyle/>
          <a:p>
            <a:pPr marL="0" indent="0">
              <a:buNone/>
              <a:defRPr/>
            </a:pPr>
            <a:r>
              <a:rPr lang="en-US" altLang="en-US" sz="1100" b="1" dirty="0"/>
              <a:t>Learning Objective 7-6: Explain what financial leverage is and how it is provided by long-term debt.</a:t>
            </a:r>
          </a:p>
        </p:txBody>
      </p:sp>
      <p:sp>
        <p:nvSpPr>
          <p:cNvPr id="12" name="Content Placeholder 3"/>
          <p:cNvSpPr>
            <a:spLocks noGrp="1"/>
          </p:cNvSpPr>
          <p:nvPr>
            <p:ph idx="14"/>
          </p:nvPr>
        </p:nvSpPr>
        <p:spPr>
          <a:xfrm>
            <a:off x="3559777" y="6019800"/>
            <a:ext cx="2383823" cy="208183"/>
          </a:xfrm>
        </p:spPr>
        <p:txBody>
          <a:bodyPr/>
          <a:lstStyle/>
          <a:p>
            <a:pPr marL="0" indent="0" algn="ctr">
              <a:buNone/>
            </a:pPr>
            <a:r>
              <a:rPr lang="en-IN" sz="900" dirty="0">
                <a:hlinkClick r:id="rId6" action="ppaction://hlinksldjump"/>
              </a:rPr>
              <a:t>Access the text alternative for slide images.</a:t>
            </a:r>
            <a:endParaRPr lang="en-US" sz="900" dirty="0">
              <a:hlinkClick r:id="rId6" action="ppaction://hlinksldjump"/>
            </a:endParaRPr>
          </a:p>
        </p:txBody>
      </p:sp>
    </p:spTree>
    <p:extLst>
      <p:ext uri="{BB962C8B-B14F-4D97-AF65-F5344CB8AC3E}">
        <p14:creationId xmlns:p14="http://schemas.microsoft.com/office/powerpoint/2010/main" val="2800407268"/>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dirty="0"/>
              <a:t>Bonds Payable – Terminologies</a:t>
            </a:r>
            <a:endParaRPr lang="en-US" altLang="en-US" dirty="0"/>
          </a:p>
        </p:txBody>
      </p:sp>
      <p:sp>
        <p:nvSpPr>
          <p:cNvPr id="2" name="Content Placeholder 1"/>
          <p:cNvSpPr>
            <a:spLocks noGrp="1"/>
          </p:cNvSpPr>
          <p:nvPr>
            <p:ph idx="1"/>
          </p:nvPr>
        </p:nvSpPr>
        <p:spPr>
          <a:xfrm>
            <a:off x="457200" y="1479549"/>
            <a:ext cx="8229600" cy="3778251"/>
          </a:xfrm>
        </p:spPr>
        <p:txBody>
          <a:bodyPr/>
          <a:lstStyle/>
          <a:p>
            <a:pPr marL="0" indent="0">
              <a:spcBef>
                <a:spcPts val="1000"/>
              </a:spcBef>
              <a:buNone/>
            </a:pPr>
            <a:r>
              <a:rPr lang="en-US" sz="2400" dirty="0"/>
              <a:t>A </a:t>
            </a:r>
            <a:r>
              <a:rPr lang="en-US" sz="2400" i="1" dirty="0"/>
              <a:t>bond</a:t>
            </a:r>
            <a:r>
              <a:rPr lang="en-US" sz="2400" dirty="0"/>
              <a:t> or </a:t>
            </a:r>
            <a:r>
              <a:rPr lang="en-US" sz="2400" i="1" dirty="0"/>
              <a:t>bond payable </a:t>
            </a:r>
            <a:r>
              <a:rPr lang="en-US" sz="2400" dirty="0"/>
              <a:t>is a formal document, usually issued in denominations of $1,000.</a:t>
            </a:r>
          </a:p>
          <a:p>
            <a:pPr marL="0" indent="0">
              <a:spcBef>
                <a:spcPts val="1000"/>
              </a:spcBef>
              <a:buNone/>
            </a:pPr>
            <a:r>
              <a:rPr lang="en-US" sz="2400" i="1" dirty="0"/>
              <a:t>Face amount </a:t>
            </a:r>
            <a:r>
              <a:rPr lang="en-US" sz="2400" dirty="0"/>
              <a:t>is the principal amount printed on the face of the bond.</a:t>
            </a:r>
          </a:p>
          <a:p>
            <a:pPr marL="0" indent="0">
              <a:spcBef>
                <a:spcPts val="1000"/>
              </a:spcBef>
              <a:buNone/>
            </a:pPr>
            <a:r>
              <a:rPr lang="en-US" sz="2400" dirty="0"/>
              <a:t>When a bond has a market value greater than its face amount, it is trading at a premium; the amount of the </a:t>
            </a:r>
            <a:r>
              <a:rPr lang="en-US" sz="2400" i="1" dirty="0"/>
              <a:t>bond premium </a:t>
            </a:r>
            <a:r>
              <a:rPr lang="en-US" sz="2400" dirty="0"/>
              <a:t>is the excess of its market value over its face amount.</a:t>
            </a:r>
          </a:p>
          <a:p>
            <a:pPr marL="0" indent="0">
              <a:spcBef>
                <a:spcPts val="1000"/>
              </a:spcBef>
              <a:buNone/>
            </a:pPr>
            <a:r>
              <a:rPr lang="en-US" sz="2400" i="1" dirty="0"/>
              <a:t>Bond discount </a:t>
            </a:r>
            <a:r>
              <a:rPr lang="en-US" sz="2400" dirty="0"/>
              <a:t>is the excess of the face amount over market value.</a:t>
            </a:r>
            <a:endParaRPr lang="en-IN" sz="24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7-7: </a:t>
            </a:r>
            <a:r>
              <a:rPr lang="en-IN" altLang="en-US" sz="1100" b="1" dirty="0"/>
              <a:t>Describe the different characteristics of a bond, which is the formal document representing most long-term debt</a:t>
            </a:r>
            <a:r>
              <a:rPr lang="en-US" altLang="en-US" sz="1100" b="1" dirty="0"/>
              <a:t>.</a:t>
            </a:r>
          </a:p>
        </p:txBody>
      </p:sp>
    </p:spTree>
    <p:extLst>
      <p:ext uri="{BB962C8B-B14F-4D97-AF65-F5344CB8AC3E}">
        <p14:creationId xmlns:p14="http://schemas.microsoft.com/office/powerpoint/2010/main" val="992116865"/>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dirty="0"/>
              <a:t>Bonds Payable</a:t>
            </a:r>
            <a:endParaRPr lang="en-US" altLang="en-US" dirty="0"/>
          </a:p>
        </p:txBody>
      </p:sp>
      <p:sp>
        <p:nvSpPr>
          <p:cNvPr id="2" name="Content Placeholder 1"/>
          <p:cNvSpPr>
            <a:spLocks noGrp="1"/>
          </p:cNvSpPr>
          <p:nvPr>
            <p:ph idx="1"/>
          </p:nvPr>
        </p:nvSpPr>
        <p:spPr>
          <a:xfrm>
            <a:off x="457200" y="1479549"/>
            <a:ext cx="8229600" cy="3321051"/>
          </a:xfrm>
        </p:spPr>
        <p:txBody>
          <a:bodyPr/>
          <a:lstStyle/>
          <a:p>
            <a:pPr marL="0" indent="0">
              <a:spcBef>
                <a:spcPts val="1000"/>
              </a:spcBef>
              <a:spcAft>
                <a:spcPts val="1000"/>
              </a:spcAft>
              <a:buNone/>
            </a:pPr>
            <a:r>
              <a:rPr lang="en-US" dirty="0"/>
              <a:t>Accounting and financial reporting considerations for bonds can be classified into three categories:</a:t>
            </a:r>
          </a:p>
          <a:p>
            <a:pPr marL="0" indent="0">
              <a:buNone/>
            </a:pPr>
            <a:r>
              <a:rPr lang="en-US" sz="2800" b="1" dirty="0"/>
              <a:t>Original issuance of bonds</a:t>
            </a:r>
          </a:p>
          <a:p>
            <a:pPr marL="0" indent="0">
              <a:buNone/>
            </a:pPr>
            <a:r>
              <a:rPr lang="en-US" sz="2800" b="1" dirty="0"/>
              <a:t>Recognition of interest expense</a:t>
            </a:r>
          </a:p>
          <a:p>
            <a:pPr marL="0" indent="0">
              <a:buNone/>
            </a:pPr>
            <a:r>
              <a:rPr lang="en-US" sz="2800" b="1" dirty="0"/>
              <a:t>Accounting for bond retirements or conversions</a:t>
            </a:r>
            <a:endParaRPr lang="en-IN" sz="2800" dirty="0">
              <a:solidFill>
                <a:schemeClr val="bg1"/>
              </a:solidFill>
              <a:cs typeface="Arial" panose="020B0604020202020204" pitchFamily="34" charset="0"/>
            </a:endParaRPr>
          </a:p>
        </p:txBody>
      </p:sp>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7-7: </a:t>
            </a:r>
            <a:r>
              <a:rPr lang="en-IN" altLang="en-US" sz="1100" b="1" dirty="0"/>
              <a:t>Describe the different characteristics of a bond, which is the formal document representing most long-term debt</a:t>
            </a:r>
            <a:r>
              <a:rPr lang="en-US" altLang="en-US" sz="1100" b="1" dirty="0"/>
              <a:t>.</a:t>
            </a:r>
          </a:p>
        </p:txBody>
      </p:sp>
    </p:spTree>
    <p:extLst>
      <p:ext uri="{BB962C8B-B14F-4D97-AF65-F5344CB8AC3E}">
        <p14:creationId xmlns:p14="http://schemas.microsoft.com/office/powerpoint/2010/main" val="58261276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dirty="0"/>
              <a:t>Original Issuance of Bonds Payable</a:t>
            </a:r>
            <a:endParaRPr lang="en-US" altLang="en-US" dirty="0"/>
          </a:p>
        </p:txBody>
      </p:sp>
      <p:sp>
        <p:nvSpPr>
          <p:cNvPr id="2" name="Content Placeholder 1"/>
          <p:cNvSpPr>
            <a:spLocks noGrp="1"/>
          </p:cNvSpPr>
          <p:nvPr>
            <p:ph idx="1"/>
          </p:nvPr>
        </p:nvSpPr>
        <p:spPr>
          <a:xfrm>
            <a:off x="457200" y="1371600"/>
            <a:ext cx="8229600" cy="683366"/>
          </a:xfrm>
        </p:spPr>
        <p:txBody>
          <a:bodyPr/>
          <a:lstStyle/>
          <a:p>
            <a:pPr marL="0" indent="0">
              <a:buNone/>
            </a:pPr>
            <a:r>
              <a:rPr lang="en-US" sz="2000" dirty="0"/>
              <a:t>If a bond is issued at its face amount, the effect on the financial statements is straightforward:</a:t>
            </a:r>
            <a:endParaRPr lang="en-IN" sz="2000" dirty="0">
              <a:solidFill>
                <a:schemeClr val="bg1"/>
              </a:solidFill>
            </a:endParaRPr>
          </a:p>
        </p:txBody>
      </p:sp>
      <p:pic>
        <p:nvPicPr>
          <p:cNvPr id="12" name="Picture 11" descr="Horizontal model of the effects of original issuance of bonds payable. &#10;">
            <a:extLst>
              <a:ext uri="{FF2B5EF4-FFF2-40B4-BE49-F238E27FC236}">
                <a16:creationId xmlns:a16="http://schemas.microsoft.com/office/drawing/2014/main" id="{DB309F25-7C3A-45D2-A12C-258BFFBBAB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9382" y="2189227"/>
            <a:ext cx="6171570" cy="1088441"/>
          </a:xfrm>
          <a:prstGeom prst="rect">
            <a:avLst/>
          </a:prstGeom>
        </p:spPr>
      </p:pic>
      <p:sp>
        <p:nvSpPr>
          <p:cNvPr id="3" name="Content Placeholder 2"/>
          <p:cNvSpPr>
            <a:spLocks noGrp="1"/>
          </p:cNvSpPr>
          <p:nvPr>
            <p:ph idx="13"/>
          </p:nvPr>
        </p:nvSpPr>
        <p:spPr>
          <a:xfrm>
            <a:off x="457200" y="3396689"/>
            <a:ext cx="8229600" cy="335280"/>
          </a:xfrm>
        </p:spPr>
        <p:txBody>
          <a:bodyPr anchor="ctr"/>
          <a:lstStyle/>
          <a:p>
            <a:pPr marL="0" indent="0">
              <a:buNone/>
              <a:defRPr/>
            </a:pPr>
            <a:r>
              <a:rPr lang="en-US" sz="2000" dirty="0"/>
              <a:t>The journal entry is the following:</a:t>
            </a:r>
            <a:endParaRPr lang="en-IN" sz="2000" dirty="0"/>
          </a:p>
        </p:txBody>
      </p:sp>
      <p:pic>
        <p:nvPicPr>
          <p:cNvPr id="10" name="Picture 9" descr="Journal entry debiting Cash and crediting Bonds Payable. Explanation is Issuance of bonds at face amount.&#10;">
            <a:extLst>
              <a:ext uri="{FF2B5EF4-FFF2-40B4-BE49-F238E27FC236}">
                <a16:creationId xmlns:a16="http://schemas.microsoft.com/office/drawing/2014/main" id="{6E5134B2-D351-4C64-A8CC-F936BF258A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9382" y="3838589"/>
            <a:ext cx="6541618" cy="774507"/>
          </a:xfrm>
          <a:prstGeom prst="rect">
            <a:avLst/>
          </a:prstGeom>
        </p:spPr>
      </p:pic>
      <p:sp>
        <p:nvSpPr>
          <p:cNvPr id="4" name="Content Placeholder 3"/>
          <p:cNvSpPr>
            <a:spLocks noGrp="1"/>
          </p:cNvSpPr>
          <p:nvPr>
            <p:ph idx="14"/>
          </p:nvPr>
        </p:nvSpPr>
        <p:spPr>
          <a:xfrm>
            <a:off x="457200" y="4784173"/>
            <a:ext cx="8229600" cy="945274"/>
          </a:xfrm>
        </p:spPr>
        <p:txBody>
          <a:bodyPr anchor="ctr"/>
          <a:lstStyle/>
          <a:p>
            <a:pPr marL="0" indent="0">
              <a:buNone/>
            </a:pPr>
            <a:r>
              <a:rPr lang="en-US" sz="2000" dirty="0"/>
              <a:t>The bonds payable liability is reported at the present value of amounts to be paid in the future with respect to the bonds, discounted at the return on investment desired by the lender (bondholder).</a:t>
            </a:r>
            <a:endParaRPr lang="en-US" sz="2000" b="1" dirty="0"/>
          </a:p>
        </p:txBody>
      </p:sp>
      <p:sp>
        <p:nvSpPr>
          <p:cNvPr id="11" name="Content Placeholder 3"/>
          <p:cNvSpPr>
            <a:spLocks noGrp="1"/>
          </p:cNvSpPr>
          <p:nvPr>
            <p:ph idx="14"/>
          </p:nvPr>
        </p:nvSpPr>
        <p:spPr>
          <a:xfrm>
            <a:off x="3660434" y="5800225"/>
            <a:ext cx="2204132" cy="229001"/>
          </a:xfrm>
        </p:spPr>
        <p:txBody>
          <a:bodyPr/>
          <a:lstStyle/>
          <a:p>
            <a:pPr marL="0" indent="0" algn="ctr">
              <a:buNone/>
            </a:pPr>
            <a:r>
              <a:rPr lang="en-US" sz="900" dirty="0">
                <a:hlinkClick r:id="rId5"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5"/>
          </p:nvPr>
        </p:nvSpPr>
        <p:spPr>
          <a:xfrm>
            <a:off x="457200" y="6096000"/>
            <a:ext cx="7239000" cy="381000"/>
          </a:xfrm>
        </p:spPr>
        <p:txBody>
          <a:bodyPr/>
          <a:lstStyle/>
          <a:p>
            <a:pPr marL="0" indent="0">
              <a:buNone/>
              <a:defRPr/>
            </a:pPr>
            <a:r>
              <a:rPr lang="en-US" altLang="en-US" sz="1100" b="1" dirty="0"/>
              <a:t>Learning Objective 7-7: </a:t>
            </a:r>
            <a:r>
              <a:rPr lang="en-IN" altLang="en-US" sz="1100" b="1" dirty="0"/>
              <a:t>Describe the different characteristics of a bond, which is the formal document representing most long-term debt</a:t>
            </a:r>
            <a:r>
              <a:rPr lang="en-US" altLang="en-US" sz="1100" b="1" dirty="0"/>
              <a:t>.</a:t>
            </a:r>
          </a:p>
        </p:txBody>
      </p:sp>
    </p:spTree>
    <p:extLst>
      <p:ext uri="{BB962C8B-B14F-4D97-AF65-F5344CB8AC3E}">
        <p14:creationId xmlns:p14="http://schemas.microsoft.com/office/powerpoint/2010/main" val="111785707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65982"/>
            <a:ext cx="8229600" cy="1099986"/>
          </a:xfrm>
        </p:spPr>
        <p:txBody>
          <a:bodyPr/>
          <a:lstStyle/>
          <a:p>
            <a:r>
              <a:rPr lang="en-US" sz="3600" dirty="0"/>
              <a:t>Recognition of Interest Expense on Bonds Payable </a:t>
            </a:r>
            <a:r>
              <a:rPr lang="en-US" sz="1000" b="0" dirty="0"/>
              <a:t>1</a:t>
            </a:r>
            <a:endParaRPr lang="en-US" altLang="en-US" sz="1000" b="0" dirty="0"/>
          </a:p>
        </p:txBody>
      </p:sp>
      <p:sp>
        <p:nvSpPr>
          <p:cNvPr id="2" name="Content Placeholder 1"/>
          <p:cNvSpPr>
            <a:spLocks noGrp="1"/>
          </p:cNvSpPr>
          <p:nvPr>
            <p:ph idx="1"/>
          </p:nvPr>
        </p:nvSpPr>
        <p:spPr>
          <a:xfrm>
            <a:off x="457200" y="1479549"/>
            <a:ext cx="8229600" cy="4311651"/>
          </a:xfrm>
        </p:spPr>
        <p:txBody>
          <a:bodyPr/>
          <a:lstStyle/>
          <a:p>
            <a:pPr marL="0" indent="0">
              <a:lnSpc>
                <a:spcPct val="90000"/>
              </a:lnSpc>
              <a:spcAft>
                <a:spcPts val="500"/>
              </a:spcAft>
              <a:buNone/>
            </a:pPr>
            <a:r>
              <a:rPr lang="en-US" sz="2800" dirty="0"/>
              <a:t>Bond premium or discount arises from a difference between the stated interest rate and the market interest rate at the date the bonds are issued. Thus, the premium or discount will affect the amount of interest expense to be recognized by the issuing firm over the life of the bonds.</a:t>
            </a:r>
          </a:p>
          <a:p>
            <a:pPr marL="0" indent="0">
              <a:lnSpc>
                <a:spcPct val="90000"/>
              </a:lnSpc>
              <a:spcAft>
                <a:spcPts val="500"/>
              </a:spcAft>
              <a:buNone/>
            </a:pPr>
            <a:r>
              <a:rPr lang="en-US" sz="2800" dirty="0"/>
              <a:t>Bond discount is classified in the balance sheet as a contra account to the Bonds Payable liability.</a:t>
            </a:r>
          </a:p>
          <a:p>
            <a:pPr marL="0" indent="0">
              <a:lnSpc>
                <a:spcPct val="90000"/>
              </a:lnSpc>
              <a:spcAft>
                <a:spcPts val="500"/>
              </a:spcAft>
              <a:buNone/>
            </a:pPr>
            <a:r>
              <a:rPr lang="en-US" sz="2800" dirty="0"/>
              <a:t>Bond premium is classified in the balance sheet as an addition to the Bonds Payable liability.</a:t>
            </a:r>
            <a:endParaRPr lang="en-US" altLang="en-US" sz="28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369807569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71428"/>
            <a:ext cx="8229600" cy="1089095"/>
          </a:xfrm>
        </p:spPr>
        <p:txBody>
          <a:bodyPr/>
          <a:lstStyle/>
          <a:p>
            <a:pPr>
              <a:tabLst>
                <a:tab pos="3941763" algn="l"/>
              </a:tabLst>
            </a:pPr>
            <a:r>
              <a:rPr lang="en-US" sz="3600" dirty="0"/>
              <a:t>Recognition of Interest Expense on Bonds Payable </a:t>
            </a:r>
            <a:r>
              <a:rPr lang="en-US" sz="1000" b="0" dirty="0"/>
              <a:t>2</a:t>
            </a:r>
            <a:endParaRPr lang="en-US" altLang="en-US" sz="3600" b="0" dirty="0"/>
          </a:p>
        </p:txBody>
      </p:sp>
      <p:sp>
        <p:nvSpPr>
          <p:cNvPr id="2" name="Content Placeholder 1"/>
          <p:cNvSpPr>
            <a:spLocks noGrp="1"/>
          </p:cNvSpPr>
          <p:nvPr>
            <p:ph idx="1"/>
          </p:nvPr>
        </p:nvSpPr>
        <p:spPr>
          <a:xfrm>
            <a:off x="457200" y="1479550"/>
            <a:ext cx="8229600" cy="1706798"/>
          </a:xfrm>
        </p:spPr>
        <p:txBody>
          <a:bodyPr/>
          <a:lstStyle/>
          <a:p>
            <a:pPr marL="0" indent="0">
              <a:spcBef>
                <a:spcPts val="500"/>
              </a:spcBef>
              <a:spcAft>
                <a:spcPts val="300"/>
              </a:spcAft>
              <a:buNone/>
            </a:pPr>
            <a:r>
              <a:rPr lang="en-US" sz="2000" b="1" dirty="0"/>
              <a:t>Whether a bond is issued at a premium or a discount, the bond’s carrying value will converge to its face amount over the life of the bond as the premium or discount is amortized.</a:t>
            </a:r>
          </a:p>
          <a:p>
            <a:pPr marL="0" indent="0">
              <a:spcBef>
                <a:spcPts val="500"/>
              </a:spcBef>
              <a:buNone/>
            </a:pPr>
            <a:r>
              <a:rPr lang="en-IN" sz="2000" b="1" dirty="0"/>
              <a:t>The financial statement effects of recording the interest accrual, interest payment, and discount or premium amortization are as follows:</a:t>
            </a:r>
            <a:endParaRPr lang="en-IN" sz="2000" dirty="0">
              <a:solidFill>
                <a:schemeClr val="bg1"/>
              </a:solidFill>
              <a:cs typeface="Arial" panose="020B0604020202020204" pitchFamily="34" charset="0"/>
            </a:endParaRPr>
          </a:p>
        </p:txBody>
      </p:sp>
      <p:pic>
        <p:nvPicPr>
          <p:cNvPr id="7" name="Picture 6" descr="Horizontal model of the effects of a transaction recognizing interest expense on bonds payable.&#10;">
            <a:extLst>
              <a:ext uri="{FF2B5EF4-FFF2-40B4-BE49-F238E27FC236}">
                <a16:creationId xmlns:a16="http://schemas.microsoft.com/office/drawing/2014/main" id="{C9BD2958-F5B0-443F-A0E0-7B4526BF3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9499" y="3243452"/>
            <a:ext cx="4459906" cy="2784900"/>
          </a:xfrm>
          <a:prstGeom prst="rect">
            <a:avLst/>
          </a:prstGeom>
        </p:spPr>
      </p:pic>
      <p:sp>
        <p:nvSpPr>
          <p:cNvPr id="6" name="Content Placeholder 3"/>
          <p:cNvSpPr>
            <a:spLocks noGrp="1"/>
          </p:cNvSpPr>
          <p:nvPr>
            <p:ph idx="14"/>
          </p:nvPr>
        </p:nvSpPr>
        <p:spPr>
          <a:xfrm>
            <a:off x="3660434" y="6067125"/>
            <a:ext cx="2204132" cy="178566"/>
          </a:xfrm>
        </p:spPr>
        <p:txBody>
          <a:bodyPr/>
          <a:lstStyle/>
          <a:p>
            <a:pPr marL="0" indent="0" algn="ctr">
              <a:buNone/>
            </a:pPr>
            <a:r>
              <a:rPr lang="en-US" sz="900" dirty="0">
                <a:hlinkClick r:id="rId4"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310479940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6104" y="381000"/>
            <a:ext cx="8305800" cy="869950"/>
          </a:xfrm>
        </p:spPr>
        <p:txBody>
          <a:bodyPr/>
          <a:lstStyle/>
          <a:p>
            <a:r>
              <a:rPr lang="en-US" altLang="en-US" dirty="0"/>
              <a:t>Nature of Liabilities </a:t>
            </a:r>
            <a:r>
              <a:rPr lang="en-US" altLang="en-US" sz="1000" b="0" dirty="0"/>
              <a:t>1</a:t>
            </a:r>
            <a:endParaRPr lang="en-IN" sz="1000" b="0" dirty="0"/>
          </a:p>
        </p:txBody>
      </p:sp>
      <p:sp>
        <p:nvSpPr>
          <p:cNvPr id="3" name="Content Placeholder 2"/>
          <p:cNvSpPr>
            <a:spLocks noGrp="1"/>
          </p:cNvSpPr>
          <p:nvPr>
            <p:ph idx="1"/>
          </p:nvPr>
        </p:nvSpPr>
        <p:spPr>
          <a:xfrm>
            <a:off x="457200" y="1481137"/>
            <a:ext cx="8229600" cy="4310063"/>
          </a:xfrm>
        </p:spPr>
        <p:txBody>
          <a:bodyPr/>
          <a:lstStyle/>
          <a:p>
            <a:pPr marL="291600" indent="-291600">
              <a:defRPr/>
            </a:pPr>
            <a:r>
              <a:rPr lang="en-US" sz="2600" b="1" i="1" dirty="0"/>
              <a:t>Liabilities</a:t>
            </a:r>
            <a:r>
              <a:rPr lang="en-US" sz="2600" dirty="0"/>
              <a:t> are obligations of an entity or “probable future sacrifices of economic benefits arising from present obligations of a particular entity to transfer assets or provide services to other entities in the future as a result of past transactions or events.”</a:t>
            </a:r>
          </a:p>
          <a:p>
            <a:pPr marL="291600" indent="-291600">
              <a:defRPr/>
            </a:pPr>
            <a:r>
              <a:rPr lang="en-US" sz="2600" dirty="0"/>
              <a:t>The term </a:t>
            </a:r>
            <a:r>
              <a:rPr lang="en-US" sz="2600" b="1" i="1" dirty="0"/>
              <a:t>accrued expenses</a:t>
            </a:r>
            <a:r>
              <a:rPr lang="en-US" sz="2600" b="1" dirty="0"/>
              <a:t> </a:t>
            </a:r>
            <a:r>
              <a:rPr lang="en-US" sz="2600" dirty="0"/>
              <a:t>is used on some balance sheets to describe liabilities resulting from the accrual of expenses.</a:t>
            </a:r>
          </a:p>
          <a:p>
            <a:pPr marL="291600" indent="-291600">
              <a:tabLst>
                <a:tab pos="1973263" algn="l"/>
              </a:tabLst>
              <a:defRPr/>
            </a:pPr>
            <a:r>
              <a:rPr lang="en-US" sz="2600" b="1" i="1" dirty="0"/>
              <a:t>Current liabilities </a:t>
            </a:r>
            <a:r>
              <a:rPr lang="en-US" sz="2600" dirty="0"/>
              <a:t>are those liabilities that are expected to be paid</a:t>
            </a:r>
            <a:r>
              <a:rPr lang="en-US" sz="100" dirty="0">
                <a:solidFill>
                  <a:schemeClr val="bg1"/>
                </a:solidFill>
              </a:rPr>
              <a:t> begin underline </a:t>
            </a:r>
            <a:r>
              <a:rPr lang="en-US" sz="2600" u="sng" dirty="0"/>
              <a:t>within a year</a:t>
            </a:r>
            <a:r>
              <a:rPr lang="en-US" sz="100" dirty="0">
                <a:solidFill>
                  <a:schemeClr val="bg1"/>
                </a:solidFill>
              </a:rPr>
              <a:t> end underline </a:t>
            </a:r>
            <a:r>
              <a:rPr lang="en-US" sz="2600" dirty="0"/>
              <a:t>of the balance sheet date.</a:t>
            </a:r>
            <a:endParaRPr lang="en-US" altLang="en-US" sz="2600" dirty="0"/>
          </a:p>
        </p:txBody>
      </p:sp>
      <p:sp>
        <p:nvSpPr>
          <p:cNvPr id="8" name="Content Placeholder 7"/>
          <p:cNvSpPr>
            <a:spLocks noGrp="1"/>
          </p:cNvSpPr>
          <p:nvPr>
            <p:ph idx="16"/>
          </p:nvPr>
        </p:nvSpPr>
        <p:spPr>
          <a:xfrm>
            <a:off x="457200" y="6248400"/>
            <a:ext cx="7696200" cy="2286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extLst>
      <p:ext uri="{BB962C8B-B14F-4D97-AF65-F5344CB8AC3E}">
        <p14:creationId xmlns:p14="http://schemas.microsoft.com/office/powerpoint/2010/main" val="995613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60482"/>
            <a:ext cx="8229600" cy="1110986"/>
          </a:xfrm>
        </p:spPr>
        <p:txBody>
          <a:bodyPr/>
          <a:lstStyle/>
          <a:p>
            <a:pPr>
              <a:tabLst>
                <a:tab pos="3941763" algn="l"/>
              </a:tabLst>
            </a:pPr>
            <a:r>
              <a:rPr lang="en-US" sz="3600" dirty="0"/>
              <a:t>Recognition of Interest Expense on Bonds Payable </a:t>
            </a:r>
            <a:r>
              <a:rPr lang="en-US" sz="1000" b="0" dirty="0"/>
              <a:t>3</a:t>
            </a:r>
            <a:endParaRPr lang="en-US" altLang="en-US" sz="3600" b="0" dirty="0"/>
          </a:p>
        </p:txBody>
      </p:sp>
      <p:sp>
        <p:nvSpPr>
          <p:cNvPr id="2" name="Content Placeholder 1"/>
          <p:cNvSpPr>
            <a:spLocks noGrp="1"/>
          </p:cNvSpPr>
          <p:nvPr>
            <p:ph idx="1"/>
          </p:nvPr>
        </p:nvSpPr>
        <p:spPr>
          <a:xfrm>
            <a:off x="457200" y="1479549"/>
            <a:ext cx="8229600" cy="425451"/>
          </a:xfrm>
        </p:spPr>
        <p:txBody>
          <a:bodyPr/>
          <a:lstStyle/>
          <a:p>
            <a:pPr marL="0" indent="0">
              <a:spcBef>
                <a:spcPts val="500"/>
              </a:spcBef>
              <a:buNone/>
            </a:pPr>
            <a:r>
              <a:rPr lang="en-IN" sz="2400" dirty="0"/>
              <a:t>These entries record the financial statement effects:</a:t>
            </a:r>
            <a:endParaRPr lang="en-IN" sz="2400" dirty="0">
              <a:solidFill>
                <a:schemeClr val="bg1"/>
              </a:solidFill>
              <a:cs typeface="Arial" panose="020B0604020202020204" pitchFamily="34" charset="0"/>
            </a:endParaRPr>
          </a:p>
        </p:txBody>
      </p:sp>
      <p:pic>
        <p:nvPicPr>
          <p:cNvPr id="8" name="Picture 7" descr="Series of journal entries recording recognition of interest expense on bonds payable.&#10;">
            <a:extLst>
              <a:ext uri="{FF2B5EF4-FFF2-40B4-BE49-F238E27FC236}">
                <a16:creationId xmlns:a16="http://schemas.microsoft.com/office/drawing/2014/main" id="{FF84437D-084D-42C0-9949-E133C8B4E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2238905"/>
            <a:ext cx="6781800" cy="2942695"/>
          </a:xfrm>
          <a:prstGeom prst="rect">
            <a:avLst/>
          </a:prstGeom>
        </p:spPr>
      </p:pic>
      <p:sp>
        <p:nvSpPr>
          <p:cNvPr id="6" name="Content Placeholder 3"/>
          <p:cNvSpPr>
            <a:spLocks noGrp="1"/>
          </p:cNvSpPr>
          <p:nvPr>
            <p:ph idx="14"/>
          </p:nvPr>
        </p:nvSpPr>
        <p:spPr>
          <a:xfrm>
            <a:off x="3660434" y="6067125"/>
            <a:ext cx="2204132" cy="178566"/>
          </a:xfrm>
        </p:spPr>
        <p:txBody>
          <a:bodyPr/>
          <a:lstStyle/>
          <a:p>
            <a:pPr marL="0" indent="0" algn="ctr">
              <a:buNone/>
            </a:pPr>
            <a:r>
              <a:rPr lang="en-US" sz="900" dirty="0">
                <a:hlinkClick r:id="rId4"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100509134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65982"/>
            <a:ext cx="8229600" cy="1099986"/>
          </a:xfrm>
        </p:spPr>
        <p:txBody>
          <a:bodyPr/>
          <a:lstStyle/>
          <a:p>
            <a:r>
              <a:rPr lang="en-US" sz="3600" dirty="0"/>
              <a:t>Retirements and Conversions of Bonds Payable </a:t>
            </a:r>
            <a:r>
              <a:rPr lang="en-US" sz="1000" b="0" dirty="0"/>
              <a:t>1</a:t>
            </a:r>
            <a:endParaRPr lang="en-US" altLang="en-US" sz="1000" b="0" dirty="0"/>
          </a:p>
        </p:txBody>
      </p:sp>
      <p:sp>
        <p:nvSpPr>
          <p:cNvPr id="2" name="Content Placeholder 1"/>
          <p:cNvSpPr>
            <a:spLocks noGrp="1"/>
          </p:cNvSpPr>
          <p:nvPr>
            <p:ph idx="1"/>
          </p:nvPr>
        </p:nvSpPr>
        <p:spPr>
          <a:xfrm>
            <a:off x="457200" y="1479549"/>
            <a:ext cx="8229600" cy="958851"/>
          </a:xfrm>
        </p:spPr>
        <p:txBody>
          <a:bodyPr/>
          <a:lstStyle/>
          <a:p>
            <a:pPr marL="0" indent="0">
              <a:spcBef>
                <a:spcPts val="500"/>
              </a:spcBef>
              <a:buNone/>
            </a:pPr>
            <a:r>
              <a:rPr lang="en-IN" sz="2800" dirty="0"/>
              <a:t>When bonds are paid off (or retired) at maturity, the effect on the financial statements is as follows:</a:t>
            </a:r>
            <a:endParaRPr lang="en-IN" sz="2800" dirty="0">
              <a:solidFill>
                <a:schemeClr val="bg1"/>
              </a:solidFill>
              <a:cs typeface="Arial" panose="020B0604020202020204" pitchFamily="34" charset="0"/>
            </a:endParaRPr>
          </a:p>
        </p:txBody>
      </p:sp>
      <p:pic>
        <p:nvPicPr>
          <p:cNvPr id="11" name="Picture 10" descr="Horizontal model of the effects of paying off or retiring bonds at maturity.&#10;">
            <a:extLst>
              <a:ext uri="{FF2B5EF4-FFF2-40B4-BE49-F238E27FC236}">
                <a16:creationId xmlns:a16="http://schemas.microsoft.com/office/drawing/2014/main" id="{F3D16E0C-C29B-445F-8C78-5BC60C8DF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2676214"/>
            <a:ext cx="7467600" cy="1281904"/>
          </a:xfrm>
          <a:prstGeom prst="rect">
            <a:avLst/>
          </a:prstGeom>
        </p:spPr>
      </p:pic>
      <p:sp>
        <p:nvSpPr>
          <p:cNvPr id="3" name="Content Placeholder 2"/>
          <p:cNvSpPr>
            <a:spLocks noGrp="1"/>
          </p:cNvSpPr>
          <p:nvPr>
            <p:ph idx="13"/>
          </p:nvPr>
        </p:nvSpPr>
        <p:spPr>
          <a:xfrm>
            <a:off x="457200" y="4232096"/>
            <a:ext cx="8229600" cy="457200"/>
          </a:xfrm>
        </p:spPr>
        <p:txBody>
          <a:bodyPr/>
          <a:lstStyle/>
          <a:p>
            <a:pPr marL="0" indent="0">
              <a:buNone/>
              <a:defRPr/>
            </a:pPr>
            <a:r>
              <a:rPr lang="en-IN" sz="2800" dirty="0"/>
              <a:t>The entry is as follows:</a:t>
            </a:r>
          </a:p>
        </p:txBody>
      </p:sp>
      <p:pic>
        <p:nvPicPr>
          <p:cNvPr id="10" name="Picture 9" descr="Journal entry debiting Bonds Payable and crediting Cash.&#10;">
            <a:extLst>
              <a:ext uri="{FF2B5EF4-FFF2-40B4-BE49-F238E27FC236}">
                <a16:creationId xmlns:a16="http://schemas.microsoft.com/office/drawing/2014/main" id="{ABA6EE10-DCBB-45A0-8C46-9F38F7EAD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563" y="4931746"/>
            <a:ext cx="7620000" cy="645410"/>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
        <p:nvSpPr>
          <p:cNvPr id="9" name="Content Placeholder 3"/>
          <p:cNvSpPr>
            <a:spLocks noGrp="1"/>
          </p:cNvSpPr>
          <p:nvPr>
            <p:ph idx="14"/>
          </p:nvPr>
        </p:nvSpPr>
        <p:spPr>
          <a:xfrm>
            <a:off x="3468218" y="5908406"/>
            <a:ext cx="2588564" cy="251901"/>
          </a:xfrm>
        </p:spPr>
        <p:txBody>
          <a:bodyPr/>
          <a:lstStyle/>
          <a:p>
            <a:pPr marL="0" indent="0" algn="ctr">
              <a:buNone/>
            </a:pPr>
            <a:r>
              <a:rPr lang="en-US" sz="900" dirty="0">
                <a:hlinkClick r:id="rId5" action="ppaction://hlinksldjump"/>
              </a:rPr>
              <a:t>Access the text alternative for slide images.</a:t>
            </a:r>
            <a:endParaRPr lang="en-US" sz="900" b="1" dirty="0">
              <a:hlinkClick r:id="rId5" action="ppaction://hlinksldjump"/>
            </a:endParaRPr>
          </a:p>
        </p:txBody>
      </p:sp>
    </p:spTree>
    <p:extLst>
      <p:ext uri="{BB962C8B-B14F-4D97-AF65-F5344CB8AC3E}">
        <p14:creationId xmlns:p14="http://schemas.microsoft.com/office/powerpoint/2010/main" val="294997949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65982"/>
            <a:ext cx="8229600" cy="1099986"/>
          </a:xfrm>
        </p:spPr>
        <p:txBody>
          <a:bodyPr/>
          <a:lstStyle/>
          <a:p>
            <a:r>
              <a:rPr lang="en-US" sz="3600" dirty="0"/>
              <a:t>Retirements and Conversions of Bonds Payable </a:t>
            </a:r>
            <a:r>
              <a:rPr lang="en-US" sz="1000" b="0" dirty="0"/>
              <a:t>2</a:t>
            </a:r>
            <a:endParaRPr lang="en-US" altLang="en-US" sz="3600" b="0" dirty="0"/>
          </a:p>
        </p:txBody>
      </p:sp>
      <p:sp>
        <p:nvSpPr>
          <p:cNvPr id="2" name="Content Placeholder 1"/>
          <p:cNvSpPr>
            <a:spLocks noGrp="1"/>
          </p:cNvSpPr>
          <p:nvPr>
            <p:ph idx="1"/>
          </p:nvPr>
        </p:nvSpPr>
        <p:spPr>
          <a:xfrm>
            <a:off x="457200" y="1479549"/>
            <a:ext cx="8229600" cy="3854451"/>
          </a:xfrm>
        </p:spPr>
        <p:txBody>
          <a:bodyPr/>
          <a:lstStyle/>
          <a:p>
            <a:pPr marL="0" indent="0">
              <a:spcAft>
                <a:spcPts val="300"/>
              </a:spcAft>
              <a:buNone/>
            </a:pPr>
            <a:r>
              <a:rPr lang="en-US" sz="2800" dirty="0"/>
              <a:t>Most bonds are callable bonds; this means the issuer may choose to call the bonds and pay off the bondholders before the scheduled maturity date.</a:t>
            </a:r>
          </a:p>
          <a:p>
            <a:pPr marL="0" indent="0">
              <a:spcAft>
                <a:spcPts val="300"/>
              </a:spcAft>
              <a:buNone/>
            </a:pPr>
            <a:r>
              <a:rPr lang="en-US" sz="2800" dirty="0"/>
              <a:t>The issuer usually is required to pay a call premium to bondholders if the bond is called.</a:t>
            </a:r>
          </a:p>
          <a:p>
            <a:pPr marL="0" indent="0">
              <a:spcAft>
                <a:spcPts val="300"/>
              </a:spcAft>
              <a:buNone/>
            </a:pPr>
            <a:r>
              <a:rPr lang="en-US" sz="2800" dirty="0"/>
              <a:t>If the bonds are called or redeemed prior to maturity, it is appropriate to write off the unamortized balance of premium or discount as part of the transaction.</a:t>
            </a:r>
            <a:endParaRPr lang="en-US" altLang="en-US" sz="28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3168971751"/>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271428"/>
            <a:ext cx="8229600" cy="1089095"/>
          </a:xfrm>
        </p:spPr>
        <p:txBody>
          <a:bodyPr/>
          <a:lstStyle/>
          <a:p>
            <a:r>
              <a:rPr lang="en-US" sz="3600" dirty="0"/>
              <a:t>Retirements and Conversions of Bonds Payable </a:t>
            </a:r>
            <a:r>
              <a:rPr lang="en-US" sz="1000" b="0" dirty="0"/>
              <a:t>3</a:t>
            </a:r>
            <a:endParaRPr lang="en-US" altLang="en-US" sz="3600" b="0" dirty="0"/>
          </a:p>
        </p:txBody>
      </p:sp>
      <p:sp>
        <p:nvSpPr>
          <p:cNvPr id="2" name="Content Placeholder 1"/>
          <p:cNvSpPr>
            <a:spLocks noGrp="1"/>
          </p:cNvSpPr>
          <p:nvPr>
            <p:ph idx="1"/>
          </p:nvPr>
        </p:nvSpPr>
        <p:spPr>
          <a:xfrm>
            <a:off x="457200" y="1481137"/>
            <a:ext cx="8229600" cy="1193272"/>
          </a:xfrm>
        </p:spPr>
        <p:txBody>
          <a:bodyPr/>
          <a:lstStyle/>
          <a:p>
            <a:pPr marL="0" indent="0">
              <a:buNone/>
            </a:pPr>
            <a:r>
              <a:rPr lang="en-US" sz="2400" dirty="0"/>
              <a:t>Here are the financial statement effects of recording an early retirement of $100,000 face amount bonds having a book value of $95,000 by redeeming them for a total payment of $102,000:</a:t>
            </a:r>
            <a:endParaRPr lang="en-IN" sz="2400" dirty="0">
              <a:solidFill>
                <a:schemeClr val="bg1"/>
              </a:solidFill>
            </a:endParaRPr>
          </a:p>
        </p:txBody>
      </p:sp>
      <p:pic>
        <p:nvPicPr>
          <p:cNvPr id="11" name="Picture 10" descr="Horizontal model of the effects of recording an early retirement of bonds.&#10;">
            <a:extLst>
              <a:ext uri="{FF2B5EF4-FFF2-40B4-BE49-F238E27FC236}">
                <a16:creationId xmlns:a16="http://schemas.microsoft.com/office/drawing/2014/main" id="{C1CF4285-C0F3-41A8-AC98-A80B3E5813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5807" y="2694560"/>
            <a:ext cx="5972385" cy="1563679"/>
          </a:xfrm>
          <a:prstGeom prst="rect">
            <a:avLst/>
          </a:prstGeom>
        </p:spPr>
      </p:pic>
      <p:sp>
        <p:nvSpPr>
          <p:cNvPr id="3" name="Content Placeholder 2"/>
          <p:cNvSpPr>
            <a:spLocks noGrp="1"/>
          </p:cNvSpPr>
          <p:nvPr>
            <p:ph idx="13"/>
          </p:nvPr>
        </p:nvSpPr>
        <p:spPr>
          <a:xfrm>
            <a:off x="457200" y="4304488"/>
            <a:ext cx="3505200" cy="382429"/>
          </a:xfrm>
        </p:spPr>
        <p:txBody>
          <a:bodyPr/>
          <a:lstStyle/>
          <a:p>
            <a:pPr marL="0" indent="0">
              <a:buNone/>
              <a:defRPr/>
            </a:pPr>
            <a:r>
              <a:rPr lang="en-US" sz="2000" dirty="0"/>
              <a:t>The journal entry is as follows:</a:t>
            </a:r>
            <a:endParaRPr lang="en-IN" sz="2000" dirty="0"/>
          </a:p>
        </p:txBody>
      </p:sp>
      <p:graphicFrame>
        <p:nvGraphicFramePr>
          <p:cNvPr id="9" name="Table 8"/>
          <p:cNvGraphicFramePr>
            <a:graphicFrameLocks noGrp="1"/>
          </p:cNvGraphicFramePr>
          <p:nvPr>
            <p:extLst>
              <p:ext uri="{D42A27DB-BD31-4B8C-83A1-F6EECF244321}">
                <p14:modId xmlns:p14="http://schemas.microsoft.com/office/powerpoint/2010/main" val="2606397148"/>
              </p:ext>
            </p:extLst>
          </p:nvPr>
        </p:nvGraphicFramePr>
        <p:xfrm>
          <a:off x="1143003" y="4679112"/>
          <a:ext cx="6629397" cy="134112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161290">
                <a:tc>
                  <a:txBody>
                    <a:bodyPr/>
                    <a:lstStyle/>
                    <a:p>
                      <a:r>
                        <a:rPr lang="en-IN" sz="1600" b="0" dirty="0" smtClean="0">
                          <a:solidFill>
                            <a:schemeClr val="tx1"/>
                          </a:solidFill>
                        </a:rPr>
                        <a:t>Dr.  Bonds Payable</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solidFill>
                            <a:schemeClr val="tx1"/>
                          </a:solidFill>
                        </a:rPr>
                        <a:t>1000,000</a:t>
                      </a:r>
                      <a:endParaRPr lang="en-IN" sz="1600"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t>Blank</a:t>
                      </a:r>
                      <a:endParaRPr lang="en-IN" sz="1600"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161290">
                <a:tc>
                  <a:txBody>
                    <a:bodyPr/>
                    <a:lstStyle/>
                    <a:p>
                      <a:r>
                        <a:rPr lang="en-IN" sz="1600" b="0" dirty="0" smtClean="0">
                          <a:solidFill>
                            <a:schemeClr val="tx1"/>
                          </a:solidFill>
                        </a:rPr>
                        <a:t>Dr.  Loss</a:t>
                      </a:r>
                      <a:r>
                        <a:rPr lang="en-IN" sz="1600" b="0" baseline="0" dirty="0" smtClean="0">
                          <a:solidFill>
                            <a:schemeClr val="tx1"/>
                          </a:solidFill>
                        </a:rPr>
                        <a:t> on Retirement of Bonds</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chemeClr val="tx1"/>
                          </a:solidFill>
                        </a:rPr>
                        <a:t>7,000</a:t>
                      </a:r>
                      <a:endParaRPr lang="en-IN" sz="160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161290">
                <a:tc>
                  <a:txBody>
                    <a:bodyPr/>
                    <a:lstStyle/>
                    <a:p>
                      <a:pPr marL="271463" marR="0" indent="0" algn="l" defTabSz="914400" rtl="0" eaLnBrk="1" fontAlgn="auto" latinLnBrk="0" hangingPunct="1">
                        <a:lnSpc>
                          <a:spcPct val="100000"/>
                        </a:lnSpc>
                        <a:spcBef>
                          <a:spcPts val="0"/>
                        </a:spcBef>
                        <a:spcAft>
                          <a:spcPts val="0"/>
                        </a:spcAft>
                        <a:buClrTx/>
                        <a:buSzTx/>
                        <a:buFontTx/>
                        <a:buNone/>
                        <a:tabLst/>
                        <a:defRPr/>
                      </a:pPr>
                      <a:r>
                        <a:rPr lang="en-IN" sz="1600" dirty="0" smtClean="0"/>
                        <a:t>Cr. 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102,000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4923347"/>
                  </a:ext>
                </a:extLst>
              </a:tr>
              <a:tr h="161290">
                <a:tc>
                  <a:txBody>
                    <a:bodyPr/>
                    <a:lstStyle/>
                    <a:p>
                      <a:pPr marL="271463" indent="0"/>
                      <a:r>
                        <a:rPr lang="en-IN" sz="1600" dirty="0" smtClean="0"/>
                        <a:t>Cr. Discount on Bonds Payable</a:t>
                      </a:r>
                      <a:endParaRPr lang="en-IN"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5,000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9156465"/>
                  </a:ext>
                </a:extLst>
              </a:tr>
            </a:tbl>
          </a:graphicData>
        </a:graphic>
      </p:graphicFrame>
      <p:sp>
        <p:nvSpPr>
          <p:cNvPr id="8" name="Content Placeholder 3"/>
          <p:cNvSpPr>
            <a:spLocks noGrp="1"/>
          </p:cNvSpPr>
          <p:nvPr>
            <p:ph idx="14"/>
          </p:nvPr>
        </p:nvSpPr>
        <p:spPr>
          <a:xfrm>
            <a:off x="3468218" y="6042442"/>
            <a:ext cx="2588564" cy="214828"/>
          </a:xfrm>
        </p:spPr>
        <p:txBody>
          <a:bodyPr/>
          <a:lstStyle/>
          <a:p>
            <a:pPr marL="0" indent="0" algn="ctr">
              <a:buNone/>
            </a:pPr>
            <a:r>
              <a:rPr lang="en-US" sz="900" dirty="0">
                <a:hlinkClick r:id="rId4"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5"/>
          </p:nvPr>
        </p:nvSpPr>
        <p:spPr>
          <a:xfrm>
            <a:off x="457200" y="6248400"/>
            <a:ext cx="82296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39091464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altLang="en-US" dirty="0"/>
              <a:t>Bonds</a:t>
            </a:r>
          </a:p>
        </p:txBody>
      </p:sp>
      <p:pic>
        <p:nvPicPr>
          <p:cNvPr id="2" name="Picture 1" descr="Diagram of Bond terminology labels, which include Bond Indenture, Debenture Bonds, Collateral trust Bonds, Mortgage Bonds, Term Bonds, Serial Bonds, Convertible Bonds, Coupon Bonds, Registered Bonds, and Trustee of Bonds."/>
          <p:cNvPicPr>
            <a:picLocks noChangeAspect="1"/>
          </p:cNvPicPr>
          <p:nvPr/>
        </p:nvPicPr>
        <p:blipFill>
          <a:blip r:embed="rId3"/>
          <a:stretch>
            <a:fillRect/>
          </a:stretch>
        </p:blipFill>
        <p:spPr>
          <a:xfrm>
            <a:off x="893200" y="1428426"/>
            <a:ext cx="7661748" cy="4362774"/>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7-8: </a:t>
            </a:r>
            <a:r>
              <a:rPr lang="en-IN" altLang="en-US" sz="1100" b="1" dirty="0"/>
              <a:t>Describe why bond discount or premium arises and how it is accounted for.</a:t>
            </a:r>
            <a:endParaRPr lang="en-US" altLang="en-US" sz="1100" b="1" dirty="0"/>
          </a:p>
        </p:txBody>
      </p:sp>
    </p:spTree>
    <p:extLst>
      <p:ext uri="{BB962C8B-B14F-4D97-AF65-F5344CB8AC3E}">
        <p14:creationId xmlns:p14="http://schemas.microsoft.com/office/powerpoint/2010/main" val="2435491082"/>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Deferred Tax Liability </a:t>
            </a:r>
            <a:r>
              <a:rPr lang="en-US" altLang="en-US" sz="1000" dirty="0"/>
              <a:t>1</a:t>
            </a:r>
          </a:p>
        </p:txBody>
      </p:sp>
      <p:sp>
        <p:nvSpPr>
          <p:cNvPr id="2" name="Content Placeholder 1"/>
          <p:cNvSpPr>
            <a:spLocks noGrp="1"/>
          </p:cNvSpPr>
          <p:nvPr>
            <p:ph idx="1"/>
          </p:nvPr>
        </p:nvSpPr>
        <p:spPr>
          <a:xfrm>
            <a:off x="457200" y="1483361"/>
            <a:ext cx="8458200" cy="2789564"/>
          </a:xfrm>
        </p:spPr>
        <p:txBody>
          <a:bodyPr/>
          <a:lstStyle/>
          <a:p>
            <a:pPr marL="0" indent="0">
              <a:lnSpc>
                <a:spcPct val="90000"/>
              </a:lnSpc>
              <a:spcBef>
                <a:spcPts val="400"/>
              </a:spcBef>
              <a:spcAft>
                <a:spcPts val="300"/>
              </a:spcAft>
              <a:buNone/>
            </a:pPr>
            <a:r>
              <a:rPr lang="en-IN" sz="2400" dirty="0"/>
              <a:t>Deferred tax liability is a long-term liability, which is provided for temporary differences between income tax and financial statement recognition of revenues and expenses. The most significant temporary difference item resulting in a deferred income tax liability for most firms relates to depreciation expense.</a:t>
            </a:r>
          </a:p>
          <a:p>
            <a:pPr marL="0" indent="0">
              <a:lnSpc>
                <a:spcPct val="90000"/>
              </a:lnSpc>
              <a:spcBef>
                <a:spcPts val="400"/>
              </a:spcBef>
              <a:spcAft>
                <a:spcPts val="300"/>
              </a:spcAft>
              <a:buNone/>
            </a:pPr>
            <a:r>
              <a:rPr lang="en-US" sz="2400" dirty="0"/>
              <a:t>The effect on the financial statements of accruing income taxes when an increase in the deferred income tax liability is required is straightforward.</a:t>
            </a:r>
            <a:endParaRPr lang="en-IN" sz="2400" dirty="0">
              <a:solidFill>
                <a:schemeClr val="bg1"/>
              </a:solidFill>
            </a:endParaRPr>
          </a:p>
        </p:txBody>
      </p:sp>
      <p:pic>
        <p:nvPicPr>
          <p:cNvPr id="9" name="Picture 8" descr="Horizontal model of the effects of recording deferred tax liability.&#10;">
            <a:extLst>
              <a:ext uri="{FF2B5EF4-FFF2-40B4-BE49-F238E27FC236}">
                <a16:creationId xmlns:a16="http://schemas.microsoft.com/office/drawing/2014/main" id="{DA303769-7E64-4095-B94D-FD69955B7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0265" y="4501525"/>
            <a:ext cx="6423471" cy="1518275"/>
          </a:xfrm>
          <a:prstGeom prst="rect">
            <a:avLst/>
          </a:prstGeom>
        </p:spPr>
      </p:pic>
      <p:sp>
        <p:nvSpPr>
          <p:cNvPr id="6" name="Content Placeholder 3"/>
          <p:cNvSpPr>
            <a:spLocks noGrp="1"/>
          </p:cNvSpPr>
          <p:nvPr>
            <p:ph idx="14"/>
          </p:nvPr>
        </p:nvSpPr>
        <p:spPr>
          <a:xfrm>
            <a:off x="3468218" y="6046633"/>
            <a:ext cx="2588564" cy="206446"/>
          </a:xfrm>
        </p:spPr>
        <p:txBody>
          <a:bodyPr/>
          <a:lstStyle/>
          <a:p>
            <a:pPr marL="0" indent="0" algn="ctr">
              <a:buNone/>
            </a:pPr>
            <a:r>
              <a:rPr lang="en-US" sz="900" dirty="0">
                <a:hlinkClick r:id="rId4"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5"/>
          </p:nvPr>
        </p:nvSpPr>
        <p:spPr>
          <a:xfrm>
            <a:off x="457200" y="6248400"/>
            <a:ext cx="7696200" cy="228600"/>
          </a:xfrm>
        </p:spPr>
        <p:txBody>
          <a:bodyPr/>
          <a:lstStyle/>
          <a:p>
            <a:pPr marL="0" indent="0">
              <a:buNone/>
              <a:defRPr/>
            </a:pPr>
            <a:r>
              <a:rPr lang="en-US" altLang="en-US" sz="1100" b="1" dirty="0"/>
              <a:t>Learning Objective 7-9: </a:t>
            </a:r>
            <a:r>
              <a:rPr lang="en-IN" altLang="en-US" sz="1100" b="1" dirty="0"/>
              <a:t>Explain what deferred tax liabilities are and why they arise.</a:t>
            </a:r>
            <a:endParaRPr lang="en-US" altLang="en-US" sz="1100" b="1" dirty="0"/>
          </a:p>
        </p:txBody>
      </p:sp>
    </p:spTree>
    <p:extLst>
      <p:ext uri="{BB962C8B-B14F-4D97-AF65-F5344CB8AC3E}">
        <p14:creationId xmlns:p14="http://schemas.microsoft.com/office/powerpoint/2010/main" val="298631053"/>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Deferred Tax Liability </a:t>
            </a:r>
            <a:r>
              <a:rPr lang="en-US" altLang="en-US" sz="1000" b="0" dirty="0"/>
              <a:t>2</a:t>
            </a:r>
            <a:endParaRPr lang="en-US" altLang="en-US" b="0" dirty="0"/>
          </a:p>
        </p:txBody>
      </p:sp>
      <p:sp>
        <p:nvSpPr>
          <p:cNvPr id="2" name="Content Placeholder 1"/>
          <p:cNvSpPr>
            <a:spLocks noGrp="1"/>
          </p:cNvSpPr>
          <p:nvPr>
            <p:ph idx="1"/>
          </p:nvPr>
        </p:nvSpPr>
        <p:spPr>
          <a:xfrm>
            <a:off x="457200" y="1479549"/>
            <a:ext cx="8229600" cy="442405"/>
          </a:xfrm>
        </p:spPr>
        <p:txBody>
          <a:bodyPr/>
          <a:lstStyle/>
          <a:p>
            <a:pPr marL="0" indent="0">
              <a:spcBef>
                <a:spcPts val="500"/>
              </a:spcBef>
              <a:buNone/>
            </a:pPr>
            <a:r>
              <a:rPr lang="en-US" sz="2400" dirty="0"/>
              <a:t>The entry is as follows:</a:t>
            </a:r>
            <a:endParaRPr lang="en-IN" sz="2400" dirty="0">
              <a:solidFill>
                <a:schemeClr val="bg1"/>
              </a:solidFill>
              <a:cs typeface="Arial" panose="020B0604020202020204" pitchFamily="34" charset="0"/>
            </a:endParaRPr>
          </a:p>
        </p:txBody>
      </p:sp>
      <p:pic>
        <p:nvPicPr>
          <p:cNvPr id="10" name="Picture 9" descr="Journal entry debiting Income Tax Expense and crediting Income Taxes Payable and Deferred Tax Liabilities. Explanation reads &quot;To accrue current and deferred income taxes.&quot;">
            <a:extLst>
              <a:ext uri="{FF2B5EF4-FFF2-40B4-BE49-F238E27FC236}">
                <a16:creationId xmlns:a16="http://schemas.microsoft.com/office/drawing/2014/main" id="{53A9EF6D-FE69-4F60-9A1E-65FCE69354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876" y="2171101"/>
            <a:ext cx="6990248" cy="1049491"/>
          </a:xfrm>
          <a:prstGeom prst="rect">
            <a:avLst/>
          </a:prstGeom>
        </p:spPr>
      </p:pic>
      <p:sp>
        <p:nvSpPr>
          <p:cNvPr id="3" name="Content Placeholder 2"/>
          <p:cNvSpPr>
            <a:spLocks noGrp="1"/>
          </p:cNvSpPr>
          <p:nvPr>
            <p:ph idx="13"/>
          </p:nvPr>
        </p:nvSpPr>
        <p:spPr>
          <a:xfrm>
            <a:off x="457200" y="3505200"/>
            <a:ext cx="8229600" cy="838200"/>
          </a:xfrm>
        </p:spPr>
        <p:txBody>
          <a:bodyPr/>
          <a:lstStyle/>
          <a:p>
            <a:pPr marL="0" indent="0">
              <a:buNone/>
              <a:defRPr/>
            </a:pPr>
            <a:r>
              <a:rPr lang="en-US" sz="2400" dirty="0"/>
              <a:t>If income tax rates do not decrease, the deferred income tax liability of most firms will increase over time.</a:t>
            </a:r>
            <a:endParaRPr lang="en-IN" sz="2400"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7-9: </a:t>
            </a:r>
            <a:r>
              <a:rPr lang="en-IN" altLang="en-US" sz="1100" b="1" dirty="0"/>
              <a:t>Explain what deferred tax liabilities are and why they arise.</a:t>
            </a:r>
            <a:endParaRPr lang="en-US" altLang="en-US" sz="1100" b="1" dirty="0"/>
          </a:p>
        </p:txBody>
      </p:sp>
    </p:spTree>
    <p:extLst>
      <p:ext uri="{BB962C8B-B14F-4D97-AF65-F5344CB8AC3E}">
        <p14:creationId xmlns:p14="http://schemas.microsoft.com/office/powerpoint/2010/main" val="1873803331"/>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Other Noncurrent Liabilities </a:t>
            </a:r>
            <a:r>
              <a:rPr lang="en-US" altLang="en-US" sz="1000" b="0" dirty="0"/>
              <a:t>1</a:t>
            </a:r>
          </a:p>
        </p:txBody>
      </p:sp>
      <p:sp>
        <p:nvSpPr>
          <p:cNvPr id="2" name="Content Placeholder 1"/>
          <p:cNvSpPr>
            <a:spLocks noGrp="1"/>
          </p:cNvSpPr>
          <p:nvPr>
            <p:ph idx="1"/>
          </p:nvPr>
        </p:nvSpPr>
        <p:spPr>
          <a:xfrm>
            <a:off x="457200" y="1479549"/>
            <a:ext cx="8229600" cy="3854451"/>
          </a:xfrm>
        </p:spPr>
        <p:txBody>
          <a:bodyPr/>
          <a:lstStyle/>
          <a:p>
            <a:pPr marL="0" indent="0">
              <a:spcAft>
                <a:spcPts val="500"/>
              </a:spcAft>
              <a:buNone/>
            </a:pPr>
            <a:r>
              <a:rPr lang="en-US" sz="2600" dirty="0">
                <a:solidFill>
                  <a:schemeClr val="tx2">
                    <a:lumMod val="50000"/>
                  </a:schemeClr>
                </a:solidFill>
              </a:rPr>
              <a:t>Obligations to pension plans and other employee benefit plans, including deferred compensation and bonus plans are included in this category.</a:t>
            </a:r>
          </a:p>
          <a:p>
            <a:pPr marL="0" indent="0">
              <a:spcAft>
                <a:spcPts val="500"/>
              </a:spcAft>
              <a:buNone/>
            </a:pPr>
            <a:r>
              <a:rPr lang="en-US" sz="2400" dirty="0">
                <a:solidFill>
                  <a:schemeClr val="tx2">
                    <a:lumMod val="50000"/>
                  </a:schemeClr>
                </a:solidFill>
              </a:rPr>
              <a:t>Expenses relating to these plans are</a:t>
            </a:r>
            <a:r>
              <a:rPr lang="en-US" sz="100" dirty="0">
                <a:solidFill>
                  <a:schemeClr val="bg1"/>
                </a:solidFill>
              </a:rPr>
              <a:t> begin underline </a:t>
            </a:r>
            <a:r>
              <a:rPr lang="en-US" sz="2400" b="1" i="1" u="sng" dirty="0">
                <a:solidFill>
                  <a:schemeClr val="tx2">
                    <a:lumMod val="50000"/>
                  </a:schemeClr>
                </a:solidFill>
              </a:rPr>
              <a:t>accrued</a:t>
            </a:r>
            <a:r>
              <a:rPr lang="en-US" sz="100" dirty="0">
                <a:solidFill>
                  <a:schemeClr val="bg1"/>
                </a:solidFill>
              </a:rPr>
              <a:t> end underline </a:t>
            </a:r>
            <a:r>
              <a:rPr lang="en-US" sz="2400" dirty="0">
                <a:solidFill>
                  <a:schemeClr val="tx2">
                    <a:lumMod val="50000"/>
                  </a:schemeClr>
                </a:solidFill>
              </a:rPr>
              <a:t>and reflected in the income statement of the fiscal period in which the benefits are earned by the employees.</a:t>
            </a:r>
          </a:p>
          <a:p>
            <a:pPr marL="0" indent="0">
              <a:spcAft>
                <a:spcPts val="500"/>
              </a:spcAft>
              <a:buNone/>
            </a:pPr>
            <a:r>
              <a:rPr lang="en-US" sz="2400" dirty="0">
                <a:solidFill>
                  <a:schemeClr val="tx2">
                    <a:lumMod val="50000"/>
                  </a:schemeClr>
                </a:solidFill>
              </a:rPr>
              <a:t>Some companies pay</a:t>
            </a:r>
            <a:r>
              <a:rPr lang="en-US" sz="100" dirty="0">
                <a:solidFill>
                  <a:schemeClr val="bg1"/>
                </a:solidFill>
              </a:rPr>
              <a:t> begin underline </a:t>
            </a:r>
            <a:r>
              <a:rPr lang="en-US" sz="2400" b="1" i="1" u="sng" dirty="0">
                <a:solidFill>
                  <a:schemeClr val="tx2">
                    <a:lumMod val="50000"/>
                  </a:schemeClr>
                </a:solidFill>
              </a:rPr>
              <a:t>postretirement</a:t>
            </a:r>
            <a:r>
              <a:rPr lang="en-US" sz="100" dirty="0">
                <a:solidFill>
                  <a:schemeClr val="bg1"/>
                </a:solidFill>
              </a:rPr>
              <a:t> end underline </a:t>
            </a:r>
            <a:r>
              <a:rPr lang="en-US" sz="2400" dirty="0">
                <a:solidFill>
                  <a:schemeClr val="tx2">
                    <a:lumMod val="50000"/>
                  </a:schemeClr>
                </a:solidFill>
              </a:rPr>
              <a:t>benefits. For pragmatic reasons, postretirement benefits are measured in a different manner.</a:t>
            </a:r>
            <a:endParaRPr lang="en-US" altLang="en-US" sz="24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7-9: </a:t>
            </a:r>
            <a:r>
              <a:rPr lang="en-IN" altLang="en-US" sz="1100" b="1" dirty="0"/>
              <a:t>Explain what deferred tax liabilities are and why they arise.</a:t>
            </a:r>
            <a:endParaRPr lang="en-US" altLang="en-US" sz="1100" b="1" dirty="0"/>
          </a:p>
        </p:txBody>
      </p:sp>
    </p:spTree>
    <p:extLst>
      <p:ext uri="{BB962C8B-B14F-4D97-AF65-F5344CB8AC3E}">
        <p14:creationId xmlns:p14="http://schemas.microsoft.com/office/powerpoint/2010/main" val="162411353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Other Noncurrent Liabilities </a:t>
            </a:r>
            <a:r>
              <a:rPr lang="en-US" altLang="en-US" sz="1000" b="0" dirty="0"/>
              <a:t>2</a:t>
            </a:r>
            <a:endParaRPr lang="en-US" altLang="en-US" b="0" dirty="0"/>
          </a:p>
        </p:txBody>
      </p:sp>
      <p:sp>
        <p:nvSpPr>
          <p:cNvPr id="2" name="Content Placeholder 1"/>
          <p:cNvSpPr>
            <a:spLocks noGrp="1"/>
          </p:cNvSpPr>
          <p:nvPr>
            <p:ph idx="1"/>
          </p:nvPr>
        </p:nvSpPr>
        <p:spPr>
          <a:xfrm>
            <a:off x="457200" y="1479549"/>
            <a:ext cx="8229600" cy="2940051"/>
          </a:xfrm>
        </p:spPr>
        <p:txBody>
          <a:bodyPr/>
          <a:lstStyle/>
          <a:p>
            <a:pPr marL="0" indent="0">
              <a:buNone/>
            </a:pPr>
            <a:r>
              <a:rPr lang="en-US" b="1" dirty="0">
                <a:solidFill>
                  <a:schemeClr val="tx2">
                    <a:lumMod val="50000"/>
                  </a:schemeClr>
                </a:solidFill>
              </a:rPr>
              <a:t>Minority Interest in Subsidiaries</a:t>
            </a:r>
          </a:p>
          <a:p>
            <a:pPr marL="0" indent="0" eaLnBrk="1" hangingPunct="1">
              <a:spcBef>
                <a:spcPct val="50000"/>
              </a:spcBef>
              <a:buNone/>
              <a:defRPr/>
            </a:pPr>
            <a:r>
              <a:rPr lang="en-US" sz="2400" dirty="0">
                <a:solidFill>
                  <a:schemeClr val="tx2">
                    <a:lumMod val="50000"/>
                  </a:schemeClr>
                </a:solidFill>
              </a:rPr>
              <a:t>Minority interest is no longer reported as a liability.</a:t>
            </a:r>
          </a:p>
          <a:p>
            <a:pPr marL="0" indent="0" eaLnBrk="1" hangingPunct="1">
              <a:spcBef>
                <a:spcPct val="50000"/>
              </a:spcBef>
              <a:buNone/>
              <a:defRPr/>
            </a:pPr>
            <a:r>
              <a:rPr lang="en-US" sz="2400" dirty="0">
                <a:solidFill>
                  <a:schemeClr val="tx2">
                    <a:lumMod val="50000"/>
                  </a:schemeClr>
                </a:solidFill>
              </a:rPr>
              <a:t>In December 2007, the F</a:t>
            </a:r>
            <a:r>
              <a:rPr lang="en-US" sz="100" dirty="0">
                <a:solidFill>
                  <a:schemeClr val="tx2">
                    <a:lumMod val="50000"/>
                  </a:schemeClr>
                </a:solidFill>
              </a:rPr>
              <a:t> </a:t>
            </a:r>
            <a:r>
              <a:rPr lang="en-US" sz="2400" dirty="0">
                <a:solidFill>
                  <a:schemeClr val="tx2">
                    <a:lumMod val="50000"/>
                  </a:schemeClr>
                </a:solidFill>
              </a:rPr>
              <a:t>A</a:t>
            </a:r>
            <a:r>
              <a:rPr lang="en-US" sz="100" dirty="0">
                <a:solidFill>
                  <a:schemeClr val="tx2">
                    <a:lumMod val="50000"/>
                  </a:schemeClr>
                </a:solidFill>
              </a:rPr>
              <a:t> </a:t>
            </a:r>
            <a:r>
              <a:rPr lang="en-US" sz="2400" dirty="0">
                <a:solidFill>
                  <a:schemeClr val="tx2">
                    <a:lumMod val="50000"/>
                  </a:schemeClr>
                </a:solidFill>
              </a:rPr>
              <a:t>S</a:t>
            </a:r>
            <a:r>
              <a:rPr lang="en-US" sz="100" dirty="0">
                <a:solidFill>
                  <a:schemeClr val="tx2">
                    <a:lumMod val="50000"/>
                  </a:schemeClr>
                </a:solidFill>
              </a:rPr>
              <a:t> </a:t>
            </a:r>
            <a:r>
              <a:rPr lang="en-US" sz="2400" dirty="0">
                <a:solidFill>
                  <a:schemeClr val="tx2">
                    <a:lumMod val="50000"/>
                  </a:schemeClr>
                </a:solidFill>
              </a:rPr>
              <a:t>B issued a standard requiring that noncontrolling interest be reported within equity, but separate from the parent company’s equity, in the consolidated balance sheets of all reporting entities beginning in 2009.</a:t>
            </a:r>
            <a:endParaRPr lang="en-US" altLang="en-US" sz="24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7-9: </a:t>
            </a:r>
            <a:r>
              <a:rPr lang="en-IN" altLang="en-US" sz="1100" b="1" dirty="0"/>
              <a:t>Explain what deferred tax liabilities are and why they arise.</a:t>
            </a:r>
            <a:endParaRPr lang="en-US" altLang="en-US" sz="1100" b="1" dirty="0"/>
          </a:p>
        </p:txBody>
      </p:sp>
    </p:spTree>
    <p:extLst>
      <p:ext uri="{BB962C8B-B14F-4D97-AF65-F5344CB8AC3E}">
        <p14:creationId xmlns:p14="http://schemas.microsoft.com/office/powerpoint/2010/main" val="391888059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56492"/>
            <a:ext cx="8229600" cy="718967"/>
          </a:xfrm>
        </p:spPr>
        <p:txBody>
          <a:bodyPr/>
          <a:lstStyle/>
          <a:p>
            <a:r>
              <a:rPr lang="en-US" altLang="en-US" dirty="0"/>
              <a:t>Other Noncurrent Liabilities </a:t>
            </a:r>
            <a:r>
              <a:rPr lang="en-US" altLang="en-US" sz="1000" b="0" dirty="0"/>
              <a:t>3</a:t>
            </a:r>
            <a:endParaRPr lang="en-US" altLang="en-US" b="0" dirty="0"/>
          </a:p>
        </p:txBody>
      </p:sp>
      <p:sp>
        <p:nvSpPr>
          <p:cNvPr id="2" name="Content Placeholder 1"/>
          <p:cNvSpPr>
            <a:spLocks noGrp="1"/>
          </p:cNvSpPr>
          <p:nvPr>
            <p:ph idx="1"/>
          </p:nvPr>
        </p:nvSpPr>
        <p:spPr>
          <a:xfrm>
            <a:off x="457200" y="1479549"/>
            <a:ext cx="8229600" cy="2635251"/>
          </a:xfrm>
        </p:spPr>
        <p:txBody>
          <a:bodyPr/>
          <a:lstStyle/>
          <a:p>
            <a:pPr marL="0" indent="0">
              <a:buNone/>
            </a:pPr>
            <a:r>
              <a:rPr lang="en-US" b="1" dirty="0">
                <a:solidFill>
                  <a:schemeClr val="accent1">
                    <a:lumMod val="50000"/>
                  </a:schemeClr>
                </a:solidFill>
              </a:rPr>
              <a:t>Contingent Liabilities</a:t>
            </a:r>
            <a:endParaRPr lang="en-US" b="1" dirty="0">
              <a:solidFill>
                <a:schemeClr val="tx2">
                  <a:lumMod val="50000"/>
                </a:schemeClr>
              </a:solidFill>
            </a:endParaRPr>
          </a:p>
          <a:p>
            <a:pPr marL="0" indent="0" eaLnBrk="1" hangingPunct="1">
              <a:spcBef>
                <a:spcPct val="50000"/>
              </a:spcBef>
              <a:buNone/>
              <a:defRPr/>
            </a:pPr>
            <a:r>
              <a:rPr lang="en-US" sz="2800" b="1" dirty="0">
                <a:solidFill>
                  <a:schemeClr val="tx2">
                    <a:lumMod val="50000"/>
                  </a:schemeClr>
                </a:solidFill>
              </a:rPr>
              <a:t>Contingent liabilities are</a:t>
            </a:r>
            <a:r>
              <a:rPr lang="en-US" sz="100" b="1" dirty="0">
                <a:solidFill>
                  <a:schemeClr val="bg1"/>
                </a:solidFill>
              </a:rPr>
              <a:t> begin underline </a:t>
            </a:r>
            <a:r>
              <a:rPr lang="en-US" sz="2800" b="1" i="1" u="sng" dirty="0">
                <a:solidFill>
                  <a:schemeClr val="tx2">
                    <a:lumMod val="50000"/>
                  </a:schemeClr>
                </a:solidFill>
              </a:rPr>
              <a:t>potential claims</a:t>
            </a:r>
            <a:r>
              <a:rPr lang="en-US" sz="100" dirty="0">
                <a:solidFill>
                  <a:schemeClr val="bg1"/>
                </a:solidFill>
              </a:rPr>
              <a:t> end underline </a:t>
            </a:r>
            <a:r>
              <a:rPr lang="en-US" sz="2800" b="1" dirty="0">
                <a:solidFill>
                  <a:schemeClr val="tx2">
                    <a:lumMod val="50000"/>
                  </a:schemeClr>
                </a:solidFill>
              </a:rPr>
              <a:t>on a company’s resources arising from such things as pending litigation, environmental hazards, casualty losses to property, and product warranties</a:t>
            </a:r>
            <a:r>
              <a:rPr lang="en-US" sz="2800" dirty="0">
                <a:solidFill>
                  <a:schemeClr val="tx2">
                    <a:lumMod val="50000"/>
                  </a:schemeClr>
                </a:solidFill>
              </a:rPr>
              <a:t>.</a:t>
            </a:r>
            <a:endParaRPr lang="en-US" altLang="en-US" sz="2800" b="1" dirty="0"/>
          </a:p>
        </p:txBody>
      </p:sp>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7-9: </a:t>
            </a:r>
            <a:r>
              <a:rPr lang="en-IN" altLang="en-US" sz="1100" b="1" dirty="0"/>
              <a:t>Explain what deferred tax liabilities are and why they arise.</a:t>
            </a:r>
            <a:endParaRPr lang="en-US" altLang="en-US" sz="1100" b="1" dirty="0"/>
          </a:p>
        </p:txBody>
      </p:sp>
    </p:spTree>
    <p:extLst>
      <p:ext uri="{BB962C8B-B14F-4D97-AF65-F5344CB8AC3E}">
        <p14:creationId xmlns:p14="http://schemas.microsoft.com/office/powerpoint/2010/main" val="137867980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Nature of Liabilities </a:t>
            </a:r>
            <a:r>
              <a:rPr lang="en-US" altLang="en-US" sz="1000" b="0" dirty="0"/>
              <a:t>2</a:t>
            </a:r>
            <a:endParaRPr lang="en-US" altLang="en-US" b="0" dirty="0"/>
          </a:p>
        </p:txBody>
      </p:sp>
      <p:sp>
        <p:nvSpPr>
          <p:cNvPr id="2" name="Content Placeholder 1"/>
          <p:cNvSpPr>
            <a:spLocks noGrp="1"/>
          </p:cNvSpPr>
          <p:nvPr>
            <p:ph idx="1"/>
          </p:nvPr>
        </p:nvSpPr>
        <p:spPr>
          <a:xfrm>
            <a:off x="457200" y="1481137"/>
            <a:ext cx="8229600" cy="2100263"/>
          </a:xfrm>
        </p:spPr>
        <p:txBody>
          <a:bodyPr/>
          <a:lstStyle/>
          <a:p>
            <a:pPr marL="0" indent="0">
              <a:buNone/>
              <a:defRPr/>
            </a:pPr>
            <a:r>
              <a:rPr lang="en-US" dirty="0">
                <a:solidFill>
                  <a:schemeClr val="accent1">
                    <a:lumMod val="50000"/>
                  </a:schemeClr>
                </a:solidFill>
              </a:rPr>
              <a:t>The recognition of a liability involves recognizing that an expense has been recorded.</a:t>
            </a:r>
          </a:p>
          <a:p>
            <a:pPr marL="291600" lvl="1" indent="-291600">
              <a:spcBef>
                <a:spcPts val="1000"/>
              </a:spcBef>
              <a:buFont typeface="Arial" panose="020B0604020202020204" pitchFamily="34" charset="0"/>
              <a:buChar char="•"/>
              <a:defRPr/>
            </a:pPr>
            <a:r>
              <a:rPr lang="en-US" dirty="0">
                <a:solidFill>
                  <a:schemeClr val="accent1">
                    <a:lumMod val="50000"/>
                  </a:schemeClr>
                </a:solidFill>
              </a:rPr>
              <a:t>Expenses reduce net income, and lower net income means lower R</a:t>
            </a:r>
            <a:r>
              <a:rPr lang="en-US" sz="100" dirty="0">
                <a:solidFill>
                  <a:schemeClr val="accent1">
                    <a:lumMod val="50000"/>
                  </a:schemeClr>
                </a:solidFill>
              </a:rPr>
              <a:t> </a:t>
            </a:r>
            <a:r>
              <a:rPr lang="en-US" dirty="0">
                <a:solidFill>
                  <a:schemeClr val="accent1">
                    <a:lumMod val="50000"/>
                  </a:schemeClr>
                </a:solidFill>
              </a:rPr>
              <a:t>O</a:t>
            </a:r>
            <a:r>
              <a:rPr lang="en-US" sz="100" dirty="0">
                <a:solidFill>
                  <a:schemeClr val="accent1">
                    <a:lumMod val="50000"/>
                  </a:schemeClr>
                </a:solidFill>
              </a:rPr>
              <a:t> </a:t>
            </a:r>
            <a:r>
              <a:rPr lang="en-US" dirty="0">
                <a:solidFill>
                  <a:schemeClr val="accent1">
                    <a:lumMod val="50000"/>
                  </a:schemeClr>
                </a:solidFill>
              </a:rPr>
              <a:t>I.</a:t>
            </a:r>
            <a:endParaRPr lang="en-US" sz="100" b="1" dirty="0">
              <a:solidFill>
                <a:schemeClr val="bg1"/>
              </a:solidFill>
            </a:endParaRPr>
          </a:p>
        </p:txBody>
      </p:sp>
      <p:pic>
        <p:nvPicPr>
          <p:cNvPr id="5" name="Picture 4" descr="Box labeled ROI which equals Return on Investment"/>
          <p:cNvPicPr>
            <a:picLocks noChangeAspect="1"/>
          </p:cNvPicPr>
          <p:nvPr/>
        </p:nvPicPr>
        <p:blipFill>
          <a:blip r:embed="rId3"/>
          <a:stretch>
            <a:fillRect/>
          </a:stretch>
        </p:blipFill>
        <p:spPr>
          <a:xfrm>
            <a:off x="3038475" y="3733800"/>
            <a:ext cx="3067050" cy="1971675"/>
          </a:xfrm>
          <a:prstGeom prst="rect">
            <a:avLst/>
          </a:prstGeom>
        </p:spPr>
      </p:pic>
      <p:sp>
        <p:nvSpPr>
          <p:cNvPr id="11" name="Content Placeholder 7"/>
          <p:cNvSpPr>
            <a:spLocks noGrp="1"/>
          </p:cNvSpPr>
          <p:nvPr>
            <p:ph idx="16"/>
          </p:nvPr>
        </p:nvSpPr>
        <p:spPr>
          <a:xfrm>
            <a:off x="457200" y="6248400"/>
            <a:ext cx="7848600" cy="2286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7</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963105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285049"/>
            <a:ext cx="8610600" cy="801503"/>
          </a:xfrm>
        </p:spPr>
        <p:txBody>
          <a:bodyPr/>
          <a:lstStyle/>
          <a:p>
            <a:r>
              <a:rPr lang="en-US" altLang="en-US" dirty="0"/>
              <a:t>Current Liabilities </a:t>
            </a:r>
            <a:r>
              <a:rPr lang="en-US" altLang="en-US" sz="1000" b="0" dirty="0"/>
              <a:t>2</a:t>
            </a:r>
            <a:r>
              <a:rPr lang="en-US" altLang="en-US" dirty="0"/>
              <a:t> </a:t>
            </a:r>
            <a:r>
              <a:rPr lang="en-US" dirty="0"/>
              <a:t>- Text Alternative</a:t>
            </a:r>
            <a:endParaRPr lang="en-US" altLang="en-US" dirty="0"/>
          </a:p>
        </p:txBody>
      </p:sp>
      <p:sp>
        <p:nvSpPr>
          <p:cNvPr id="2" name="Content Placeholder 1"/>
          <p:cNvSpPr>
            <a:spLocks noGrp="1"/>
          </p:cNvSpPr>
          <p:nvPr>
            <p:ph idx="1"/>
          </p:nvPr>
        </p:nvSpPr>
        <p:spPr>
          <a:xfrm>
            <a:off x="609600" y="1371600"/>
            <a:ext cx="8229600" cy="1676400"/>
          </a:xfrm>
        </p:spPr>
        <p:txBody>
          <a:bodyPr/>
          <a:lstStyle/>
          <a:p>
            <a:pPr marL="0" indent="0">
              <a:buNone/>
              <a:defRPr/>
            </a:pPr>
            <a:r>
              <a:rPr lang="en-IN" sz="2400" dirty="0"/>
              <a:t>For the effects of a short-term borrowing transaction, the horizontal model shows: a Cash increase under Assets and a Short-Term Debt increase under Liabilities on the balance sheet side of the model.</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682597561"/>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Interest Calculation Methods </a:t>
            </a:r>
            <a:r>
              <a:rPr lang="en-US" altLang="en-US" sz="1000" b="0" dirty="0"/>
              <a:t>3</a:t>
            </a:r>
            <a:r>
              <a:rPr lang="en-US" altLang="en-US" sz="3600" dirty="0"/>
              <a:t> </a:t>
            </a:r>
            <a:r>
              <a:rPr lang="en-US" sz="3600" dirty="0"/>
              <a:t>- Text Alternative</a:t>
            </a:r>
            <a:endParaRPr lang="en-US" altLang="en-US" sz="3600" dirty="0"/>
          </a:p>
        </p:txBody>
      </p:sp>
      <p:sp>
        <p:nvSpPr>
          <p:cNvPr id="2" name="Content Placeholder 1"/>
          <p:cNvSpPr>
            <a:spLocks noGrp="1"/>
          </p:cNvSpPr>
          <p:nvPr>
            <p:ph idx="1"/>
          </p:nvPr>
        </p:nvSpPr>
        <p:spPr>
          <a:xfrm>
            <a:off x="609600" y="1524000"/>
            <a:ext cx="8229600" cy="2438400"/>
          </a:xfrm>
        </p:spPr>
        <p:txBody>
          <a:bodyPr/>
          <a:lstStyle/>
          <a:p>
            <a:pPr marL="0" indent="0">
              <a:buNone/>
              <a:defRPr/>
            </a:pPr>
            <a:r>
              <a:rPr lang="en-IN" sz="2600" dirty="0"/>
              <a:t>For the effects of interest accrual on a loan, the horizontal model shows: an Interest Payable increase under Liabilities on the balance sheet side, and an Interest Expense decrease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688061962"/>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Interest Calculation Methods </a:t>
            </a:r>
            <a:r>
              <a:rPr lang="en-US" altLang="en-US" sz="1000" b="0" dirty="0"/>
              <a:t>5</a:t>
            </a:r>
            <a:r>
              <a:rPr lang="en-US" altLang="en-US" sz="3600" dirty="0" smtClean="0"/>
              <a:t> </a:t>
            </a:r>
            <a:r>
              <a:rPr lang="en-US" sz="3600" dirty="0"/>
              <a:t>- Text Alternative</a:t>
            </a:r>
            <a:endParaRPr lang="en-US" altLang="en-US" sz="3600" dirty="0"/>
          </a:p>
        </p:txBody>
      </p:sp>
      <p:sp>
        <p:nvSpPr>
          <p:cNvPr id="2" name="Content Placeholder 1"/>
          <p:cNvSpPr>
            <a:spLocks noGrp="1"/>
          </p:cNvSpPr>
          <p:nvPr>
            <p:ph idx="1"/>
          </p:nvPr>
        </p:nvSpPr>
        <p:spPr>
          <a:xfrm>
            <a:off x="609600" y="1524000"/>
            <a:ext cx="8229600" cy="3276600"/>
          </a:xfrm>
        </p:spPr>
        <p:txBody>
          <a:bodyPr/>
          <a:lstStyle/>
          <a:p>
            <a:pPr marL="0" indent="0">
              <a:buNone/>
              <a:defRPr/>
            </a:pPr>
            <a:r>
              <a:rPr lang="en-IN" sz="2400" dirty="0" smtClean="0"/>
              <a:t>On </a:t>
            </a:r>
            <a:r>
              <a:rPr lang="en-IN" sz="2400" dirty="0"/>
              <a:t>the left of the timeline is today, and on the right is 8 years. Today: Interest paid annually = Stated rate divided by 2 times Face amount, or 5% times $1,000 equals $50. Multiply $50 by 10.1059 (from Table 6-5, 6%, 16 periods), with a result of $505.30. </a:t>
            </a:r>
          </a:p>
          <a:p>
            <a:pPr marL="0" indent="0">
              <a:buNone/>
              <a:defRPr/>
            </a:pPr>
            <a:r>
              <a:rPr lang="en-IN" sz="2400" dirty="0"/>
              <a:t>At the far right is Maturity value (face amount) of $1,000. This times 0.3936 (Table 6-4, 6%, 16 periods) equals 393.60. Added to the $505.30 gives us $898.90 proceeds.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55586924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3600" dirty="0"/>
              <a:t>Discount on Short-Term Debt Account - Text Alternative</a:t>
            </a:r>
            <a:endParaRPr lang="en-US" altLang="en-US" sz="3600" dirty="0"/>
          </a:p>
        </p:txBody>
      </p:sp>
      <p:sp>
        <p:nvSpPr>
          <p:cNvPr id="2" name="Content Placeholder 1"/>
          <p:cNvSpPr>
            <a:spLocks noGrp="1"/>
          </p:cNvSpPr>
          <p:nvPr>
            <p:ph idx="1"/>
          </p:nvPr>
        </p:nvSpPr>
        <p:spPr>
          <a:xfrm>
            <a:off x="609600" y="1524000"/>
            <a:ext cx="8229600" cy="2286000"/>
          </a:xfrm>
        </p:spPr>
        <p:txBody>
          <a:bodyPr/>
          <a:lstStyle/>
          <a:p>
            <a:pPr marL="0" indent="0">
              <a:buNone/>
              <a:defRPr/>
            </a:pPr>
            <a:r>
              <a:rPr lang="en-IN" sz="2600" dirty="0"/>
              <a:t>For the effect of amortizing a discount on short-term debt, the horizontal model shows: a Discount on Short-Term Debt increase under Liabilities on the balance sheet side, and an Interest Expense decrease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4082380026"/>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3600" dirty="0"/>
              <a:t>Unearned Revenue or Deferred Credits </a:t>
            </a:r>
            <a:r>
              <a:rPr lang="en-US" altLang="en-US" sz="900" b="0" dirty="0"/>
              <a:t>2</a:t>
            </a:r>
            <a:r>
              <a:rPr lang="en-US" sz="3600" dirty="0" smtClean="0"/>
              <a:t> </a:t>
            </a:r>
            <a:r>
              <a:rPr lang="en-US" sz="3600" dirty="0"/>
              <a:t>- Text Alternative</a:t>
            </a:r>
            <a:endParaRPr lang="en-US" altLang="en-US" sz="3600" dirty="0"/>
          </a:p>
        </p:txBody>
      </p:sp>
      <p:sp>
        <p:nvSpPr>
          <p:cNvPr id="2" name="Content Placeholder 1"/>
          <p:cNvSpPr>
            <a:spLocks noGrp="1"/>
          </p:cNvSpPr>
          <p:nvPr>
            <p:ph idx="1"/>
          </p:nvPr>
        </p:nvSpPr>
        <p:spPr>
          <a:xfrm>
            <a:off x="609600" y="1524000"/>
            <a:ext cx="8229600" cy="3276600"/>
          </a:xfrm>
        </p:spPr>
        <p:txBody>
          <a:bodyPr/>
          <a:lstStyle/>
          <a:p>
            <a:pPr marL="0" indent="0">
              <a:buNone/>
              <a:defRPr/>
            </a:pPr>
            <a:r>
              <a:rPr lang="en-IN" sz="2600" dirty="0" smtClean="0"/>
              <a:t>To </a:t>
            </a:r>
            <a:r>
              <a:rPr lang="en-IN" sz="2600" dirty="0"/>
              <a:t>record Cash received with subscription, Cash under Assets is increased and Unearned Subscription Revenue increased under Liabilities on the balance sheet side. Also to record adjustments in fiscal period in which revenue is earned (magazines delivered), Unearned Subscription Revenue is then decreased.</a:t>
            </a:r>
          </a:p>
          <a:p>
            <a:pPr marL="0" indent="0">
              <a:buNone/>
              <a:defRPr/>
            </a:pPr>
            <a:r>
              <a:rPr lang="en-IN" sz="2600" dirty="0"/>
              <a:t>Subscription Revenue is increased under Revenues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1814768402"/>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dirty="0"/>
              <a:t>Payroll Taxes </a:t>
            </a:r>
            <a:r>
              <a:rPr lang="en-US" sz="1000" b="0" dirty="0"/>
              <a:t>1</a:t>
            </a:r>
            <a:r>
              <a:rPr lang="en-US" dirty="0"/>
              <a:t> - Text Alternative</a:t>
            </a:r>
            <a:endParaRPr lang="en-US" altLang="en-US" dirty="0"/>
          </a:p>
        </p:txBody>
      </p:sp>
      <p:sp>
        <p:nvSpPr>
          <p:cNvPr id="2" name="Content Placeholder 1"/>
          <p:cNvSpPr>
            <a:spLocks noGrp="1"/>
          </p:cNvSpPr>
          <p:nvPr>
            <p:ph idx="1"/>
          </p:nvPr>
        </p:nvSpPr>
        <p:spPr>
          <a:xfrm>
            <a:off x="609600" y="1524000"/>
            <a:ext cx="8229600" cy="2286000"/>
          </a:xfrm>
        </p:spPr>
        <p:txBody>
          <a:bodyPr/>
          <a:lstStyle/>
          <a:p>
            <a:pPr marL="0" indent="0">
              <a:buNone/>
              <a:defRPr/>
            </a:pPr>
            <a:r>
              <a:rPr lang="en-IN" sz="2600" dirty="0"/>
              <a:t>For the effect of a payroll obligation, the horizontal model shows: a Wages Payable increase and a Withholding Liabilities increase under Liabilities on the balance sheet side, and a Wages Expense decrease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757928438"/>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5250"/>
            <a:ext cx="8229600" cy="1257300"/>
          </a:xfrm>
        </p:spPr>
        <p:txBody>
          <a:bodyPr/>
          <a:lstStyle/>
          <a:p>
            <a:r>
              <a:rPr lang="en-US" dirty="0"/>
              <a:t>Other Accrued Liabilities </a:t>
            </a:r>
            <a:r>
              <a:rPr lang="en-US" sz="1000" b="0" dirty="0"/>
              <a:t>2</a:t>
            </a:r>
            <a:r>
              <a:rPr lang="en-US" dirty="0"/>
              <a:t> - Text Alternative</a:t>
            </a:r>
            <a:endParaRPr lang="en-US" altLang="en-US" dirty="0"/>
          </a:p>
        </p:txBody>
      </p:sp>
      <p:sp>
        <p:nvSpPr>
          <p:cNvPr id="2" name="Content Placeholder 1"/>
          <p:cNvSpPr>
            <a:spLocks noGrp="1"/>
          </p:cNvSpPr>
          <p:nvPr>
            <p:ph idx="1"/>
          </p:nvPr>
        </p:nvSpPr>
        <p:spPr>
          <a:xfrm>
            <a:off x="609600" y="1600200"/>
            <a:ext cx="8229600" cy="2209800"/>
          </a:xfrm>
        </p:spPr>
        <p:txBody>
          <a:bodyPr/>
          <a:lstStyle/>
          <a:p>
            <a:pPr marL="0" indent="0">
              <a:buNone/>
              <a:defRPr/>
            </a:pPr>
            <a:r>
              <a:rPr lang="en-IN" sz="2600" dirty="0"/>
              <a:t>For the effect of estimated property taxes, the horizontal model shows: Property Tax Payable increases under Liabilities on the balance sheet side, and Property Tax Expense decreases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683857820"/>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5250"/>
            <a:ext cx="8229600" cy="1257300"/>
          </a:xfrm>
        </p:spPr>
        <p:txBody>
          <a:bodyPr/>
          <a:lstStyle/>
          <a:p>
            <a:r>
              <a:rPr lang="en-US" dirty="0"/>
              <a:t>Other Accrued Liabilities </a:t>
            </a:r>
            <a:r>
              <a:rPr lang="en-US" sz="1000" b="0" dirty="0"/>
              <a:t>3</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609600" y="1600200"/>
            <a:ext cx="8229600" cy="3962400"/>
          </a:xfrm>
        </p:spPr>
        <p:txBody>
          <a:bodyPr/>
          <a:lstStyle/>
          <a:p>
            <a:pPr marL="0" indent="0">
              <a:buNone/>
              <a:defRPr/>
            </a:pPr>
            <a:r>
              <a:rPr lang="en-IN" sz="2600" dirty="0" smtClean="0"/>
              <a:t>To </a:t>
            </a:r>
            <a:r>
              <a:rPr lang="en-IN" sz="2600" dirty="0"/>
              <a:t>record transaction for Fiscal period in which product is sold, Estimated Warranty Liability is increased under Liabilities on the balance sheet side. Also to record transactions in fiscal period in which warranty is </a:t>
            </a:r>
            <a:r>
              <a:rPr lang="en-IN" sz="2600" dirty="0" err="1"/>
              <a:t>honored</a:t>
            </a:r>
            <a:r>
              <a:rPr lang="en-IN" sz="2600" dirty="0"/>
              <a:t>, Cash and/or Repair Parts Inventory is decreased under Assets and Estimated Warranty Liability under Liabilities is also decreased. On the income statement side, Warranty Expense under Expenses is decreased.</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64503323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Nature of Liabilities </a:t>
            </a:r>
            <a:r>
              <a:rPr lang="en-US" altLang="en-US" sz="1000" b="0" dirty="0"/>
              <a:t>3</a:t>
            </a:r>
            <a:endParaRPr lang="en-US" altLang="en-US" b="0" dirty="0"/>
          </a:p>
        </p:txBody>
      </p:sp>
      <p:sp>
        <p:nvSpPr>
          <p:cNvPr id="2" name="Content Placeholder 1"/>
          <p:cNvSpPr>
            <a:spLocks noGrp="1"/>
          </p:cNvSpPr>
          <p:nvPr>
            <p:ph idx="1"/>
          </p:nvPr>
        </p:nvSpPr>
        <p:spPr>
          <a:xfrm>
            <a:off x="457200" y="1479549"/>
            <a:ext cx="8229600" cy="2850905"/>
          </a:xfrm>
        </p:spPr>
        <p:txBody>
          <a:bodyPr/>
          <a:lstStyle/>
          <a:p>
            <a:pPr marL="0" indent="0" defTabSz="900113" eaLnBrk="1" hangingPunct="1">
              <a:spcBef>
                <a:spcPct val="50000"/>
              </a:spcBef>
              <a:buNone/>
              <a:defRPr/>
            </a:pPr>
            <a:r>
              <a:rPr lang="en-US" sz="2400" b="1" i="1" u="sng" dirty="0"/>
              <a:t>Current</a:t>
            </a:r>
            <a:r>
              <a:rPr lang="en-US" sz="2400" b="1" u="sng" dirty="0"/>
              <a:t> liabilities include:</a:t>
            </a:r>
          </a:p>
          <a:p>
            <a:pPr marL="291600" indent="-291600" defTabSz="900113" eaLnBrk="1" hangingPunct="1">
              <a:spcBef>
                <a:spcPts val="300"/>
              </a:spcBef>
              <a:defRPr/>
            </a:pPr>
            <a:r>
              <a:rPr lang="en-US" sz="2400" dirty="0"/>
              <a:t>Accounts payable.</a:t>
            </a:r>
          </a:p>
          <a:p>
            <a:pPr marL="291600" indent="-291600" defTabSz="900113" eaLnBrk="1" hangingPunct="1">
              <a:spcBef>
                <a:spcPts val="300"/>
              </a:spcBef>
              <a:defRPr/>
            </a:pPr>
            <a:r>
              <a:rPr lang="en-US" sz="2400" dirty="0"/>
              <a:t>Short-term debt.</a:t>
            </a:r>
          </a:p>
          <a:p>
            <a:pPr marL="291600" indent="-291600" defTabSz="900113" eaLnBrk="1" hangingPunct="1">
              <a:spcBef>
                <a:spcPts val="300"/>
              </a:spcBef>
              <a:defRPr/>
            </a:pPr>
            <a:r>
              <a:rPr lang="en-US" sz="2400" dirty="0"/>
              <a:t>Current maturities of long-term debt.</a:t>
            </a:r>
          </a:p>
          <a:p>
            <a:pPr marL="291600" indent="-291600" defTabSz="900113" eaLnBrk="1" hangingPunct="1">
              <a:spcBef>
                <a:spcPts val="300"/>
              </a:spcBef>
              <a:defRPr/>
            </a:pPr>
            <a:r>
              <a:rPr lang="en-US" sz="2400" dirty="0"/>
              <a:t>Unearned revenue or deferred credits.</a:t>
            </a:r>
          </a:p>
          <a:p>
            <a:pPr marL="291600" indent="-291600" defTabSz="900113" eaLnBrk="1" hangingPunct="1">
              <a:spcBef>
                <a:spcPts val="300"/>
              </a:spcBef>
              <a:defRPr/>
            </a:pPr>
            <a:r>
              <a:rPr lang="en-IN" sz="2400" dirty="0"/>
              <a:t>Payroll taxes and other withholdings.</a:t>
            </a:r>
            <a:endParaRPr lang="en-US" sz="2400" dirty="0"/>
          </a:p>
          <a:p>
            <a:pPr marL="291600" indent="-291600" defTabSz="900113" eaLnBrk="1" hangingPunct="1">
              <a:spcBef>
                <a:spcPts val="300"/>
              </a:spcBef>
              <a:defRPr/>
            </a:pPr>
            <a:r>
              <a:rPr lang="en-US" sz="2400" dirty="0"/>
              <a:t>Other accrued liabilities.</a:t>
            </a:r>
            <a:endParaRPr lang="en-IN" sz="2400" dirty="0">
              <a:solidFill>
                <a:schemeClr val="bg1"/>
              </a:solidFill>
            </a:endParaRPr>
          </a:p>
        </p:txBody>
      </p:sp>
      <p:sp>
        <p:nvSpPr>
          <p:cNvPr id="3" name="Content Placeholder 2"/>
          <p:cNvSpPr>
            <a:spLocks noGrp="1"/>
          </p:cNvSpPr>
          <p:nvPr>
            <p:ph idx="13"/>
          </p:nvPr>
        </p:nvSpPr>
        <p:spPr>
          <a:xfrm>
            <a:off x="457200" y="4452033"/>
            <a:ext cx="8229600" cy="1674789"/>
          </a:xfrm>
        </p:spPr>
        <p:txBody>
          <a:bodyPr/>
          <a:lstStyle/>
          <a:p>
            <a:pPr marL="0" indent="0" eaLnBrk="1" hangingPunct="1">
              <a:spcBef>
                <a:spcPct val="50000"/>
              </a:spcBef>
              <a:buNone/>
              <a:defRPr/>
            </a:pPr>
            <a:r>
              <a:rPr lang="en-US" sz="2400" b="1" i="1" u="sng" dirty="0">
                <a:solidFill>
                  <a:schemeClr val="accent1">
                    <a:lumMod val="50000"/>
                  </a:schemeClr>
                </a:solidFill>
              </a:rPr>
              <a:t>Noncurrent</a:t>
            </a:r>
            <a:r>
              <a:rPr lang="en-US" sz="2400" b="1" u="sng" dirty="0">
                <a:solidFill>
                  <a:schemeClr val="accent1">
                    <a:lumMod val="50000"/>
                  </a:schemeClr>
                </a:solidFill>
              </a:rPr>
              <a:t> liabilities include:</a:t>
            </a:r>
          </a:p>
          <a:p>
            <a:pPr marL="291600" indent="-291600" eaLnBrk="1" hangingPunct="1">
              <a:spcBef>
                <a:spcPts val="300"/>
              </a:spcBef>
              <a:defRPr/>
            </a:pPr>
            <a:r>
              <a:rPr lang="en-US" sz="2400" dirty="0">
                <a:solidFill>
                  <a:schemeClr val="accent1">
                    <a:lumMod val="50000"/>
                  </a:schemeClr>
                </a:solidFill>
              </a:rPr>
              <a:t>Long-term debt.</a:t>
            </a:r>
          </a:p>
          <a:p>
            <a:pPr marL="291600" indent="-291600" eaLnBrk="1" hangingPunct="1">
              <a:spcBef>
                <a:spcPts val="300"/>
              </a:spcBef>
              <a:defRPr/>
            </a:pPr>
            <a:r>
              <a:rPr lang="en-US" sz="2400" dirty="0">
                <a:solidFill>
                  <a:schemeClr val="accent1">
                    <a:lumMod val="50000"/>
                  </a:schemeClr>
                </a:solidFill>
              </a:rPr>
              <a:t>Deferred tax liabilities.</a:t>
            </a:r>
          </a:p>
          <a:p>
            <a:pPr marL="291600" indent="-291600" eaLnBrk="1" hangingPunct="1">
              <a:spcBef>
                <a:spcPts val="300"/>
              </a:spcBef>
              <a:defRPr/>
            </a:pPr>
            <a:r>
              <a:rPr lang="en-US" sz="2400" dirty="0">
                <a:solidFill>
                  <a:schemeClr val="accent1">
                    <a:lumMod val="50000"/>
                  </a:schemeClr>
                </a:solidFill>
              </a:rPr>
              <a:t>Minority interest in subsidiaries.</a:t>
            </a:r>
          </a:p>
        </p:txBody>
      </p:sp>
      <p:sp>
        <p:nvSpPr>
          <p:cNvPr id="17" name="Content Placeholder 7"/>
          <p:cNvSpPr>
            <a:spLocks noGrp="1"/>
          </p:cNvSpPr>
          <p:nvPr>
            <p:ph idx="16"/>
          </p:nvPr>
        </p:nvSpPr>
        <p:spPr>
          <a:xfrm>
            <a:off x="457200" y="6248400"/>
            <a:ext cx="7772400" cy="2286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extLst>
      <p:ext uri="{BB962C8B-B14F-4D97-AF65-F5344CB8AC3E}">
        <p14:creationId xmlns:p14="http://schemas.microsoft.com/office/powerpoint/2010/main" val="247899346"/>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143000"/>
          </a:xfrm>
        </p:spPr>
        <p:txBody>
          <a:bodyPr/>
          <a:lstStyle/>
          <a:p>
            <a:r>
              <a:rPr lang="en-US" altLang="en-US" dirty="0"/>
              <a:t>Financial Leverage </a:t>
            </a:r>
            <a:r>
              <a:rPr lang="en-US" altLang="en-US" sz="1000" b="0" dirty="0"/>
              <a:t>2</a:t>
            </a:r>
            <a:r>
              <a:rPr lang="en-US" dirty="0"/>
              <a:t> - Text Alternative</a:t>
            </a:r>
            <a:endParaRPr lang="en-US" altLang="en-US" dirty="0"/>
          </a:p>
        </p:txBody>
      </p:sp>
      <p:sp>
        <p:nvSpPr>
          <p:cNvPr id="2" name="Content Placeholder 1"/>
          <p:cNvSpPr>
            <a:spLocks noGrp="1"/>
          </p:cNvSpPr>
          <p:nvPr>
            <p:ph idx="1"/>
          </p:nvPr>
        </p:nvSpPr>
        <p:spPr>
          <a:xfrm>
            <a:off x="609600" y="1600200"/>
            <a:ext cx="8229600" cy="4495800"/>
          </a:xfrm>
        </p:spPr>
        <p:txBody>
          <a:bodyPr/>
          <a:lstStyle/>
          <a:p>
            <a:pPr marL="0" indent="0">
              <a:buNone/>
              <a:defRPr/>
            </a:pPr>
            <a:r>
              <a:rPr lang="en-IN" sz="2200" dirty="0"/>
              <a:t>Balance sheets for Firm without Leverage: Assets ($10,000), Liabilities ($0), Stockholders' equity ($10,000), and Total liabilities and stockholder's equity ($10,000). For Firm with Leverage: Assets ($10,000), Liabilities (10% interest) ($4,000), Stockholders' equity ($6,000), and Total liabilities and stockholder's equity ($10,000). </a:t>
            </a:r>
          </a:p>
          <a:p>
            <a:pPr marL="0" indent="0">
              <a:buNone/>
              <a:defRPr/>
            </a:pPr>
            <a:r>
              <a:rPr lang="en-IN" sz="2200" dirty="0"/>
              <a:t>Income statement for Firm without Leverage: Income from operations ($1,200), Interest expense ($0), and Net income ($1,200). For Firm with Leverage: Income from operations ($1,200), Interest expense ($400), and Net income ($800).</a:t>
            </a:r>
          </a:p>
          <a:p>
            <a:pPr marL="0" indent="0">
              <a:buNone/>
              <a:defRPr/>
            </a:pPr>
            <a:r>
              <a:rPr lang="en-IN" sz="2200" dirty="0">
                <a:cs typeface="Arial" pitchFamily="34" charset="0"/>
              </a:rPr>
              <a:t>ROI equals $1,200 divided by $10,000 equals 12%. ROE equals $1,200 divided by $10,000 equals 12%. And ROE equals $800 divided by $6,000 equals 13.3%.</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354526741"/>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9060"/>
            <a:ext cx="8229600" cy="1173480"/>
          </a:xfrm>
        </p:spPr>
        <p:txBody>
          <a:bodyPr/>
          <a:lstStyle/>
          <a:p>
            <a:r>
              <a:rPr lang="en-US" sz="3800" dirty="0"/>
              <a:t>Original Issuance of Bonds Payable - Text Alternative</a:t>
            </a:r>
            <a:endParaRPr lang="en-US" altLang="en-US" sz="3800" dirty="0"/>
          </a:p>
        </p:txBody>
      </p:sp>
      <p:sp>
        <p:nvSpPr>
          <p:cNvPr id="2" name="Content Placeholder 1"/>
          <p:cNvSpPr>
            <a:spLocks noGrp="1"/>
          </p:cNvSpPr>
          <p:nvPr>
            <p:ph idx="1"/>
          </p:nvPr>
        </p:nvSpPr>
        <p:spPr>
          <a:xfrm>
            <a:off x="609600" y="1371600"/>
            <a:ext cx="8229600" cy="1752600"/>
          </a:xfrm>
        </p:spPr>
        <p:txBody>
          <a:bodyPr/>
          <a:lstStyle/>
          <a:p>
            <a:pPr marL="0" indent="0">
              <a:buNone/>
              <a:defRPr/>
            </a:pPr>
            <a:r>
              <a:rPr lang="en-IN" sz="2600" dirty="0"/>
              <a:t>For the effect of original issuance of bonds payable, the horizontal model shows: Cash increases under Assets and Bonds Payable increases under Liabilities on the balance sheet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109655439"/>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9060"/>
            <a:ext cx="8229600" cy="1173480"/>
          </a:xfrm>
        </p:spPr>
        <p:txBody>
          <a:bodyPr/>
          <a:lstStyle/>
          <a:p>
            <a:r>
              <a:rPr lang="en-US" sz="4000" dirty="0"/>
              <a:t>Recognition of Interest Expense on Bonds Payable </a:t>
            </a:r>
            <a:r>
              <a:rPr lang="en-US" sz="1000" b="0" dirty="0"/>
              <a:t>2</a:t>
            </a:r>
            <a:r>
              <a:rPr lang="en-US" sz="3800" dirty="0" smtClean="0"/>
              <a:t> </a:t>
            </a:r>
            <a:r>
              <a:rPr lang="en-US" sz="3800" dirty="0"/>
              <a:t>- Text Alternative</a:t>
            </a:r>
            <a:endParaRPr lang="en-US" altLang="en-US" sz="3800" dirty="0"/>
          </a:p>
        </p:txBody>
      </p:sp>
      <p:sp>
        <p:nvSpPr>
          <p:cNvPr id="2" name="Content Placeholder 1"/>
          <p:cNvSpPr>
            <a:spLocks noGrp="1"/>
          </p:cNvSpPr>
          <p:nvPr>
            <p:ph idx="1"/>
          </p:nvPr>
        </p:nvSpPr>
        <p:spPr>
          <a:xfrm>
            <a:off x="609600" y="1371600"/>
            <a:ext cx="8229600" cy="4495800"/>
          </a:xfrm>
        </p:spPr>
        <p:txBody>
          <a:bodyPr/>
          <a:lstStyle/>
          <a:p>
            <a:pPr marL="0" indent="0">
              <a:buNone/>
              <a:defRPr/>
            </a:pPr>
            <a:r>
              <a:rPr lang="en-IN" sz="2000" dirty="0" smtClean="0"/>
              <a:t>To record transaction for interest accrual (each fiscal period, perhaps monthly), Interest Payable is increased under Liabilities on the balance sheet side. On the income statement side, Interest Expense under Expenses is decreased.</a:t>
            </a:r>
          </a:p>
          <a:p>
            <a:pPr marL="0" indent="0">
              <a:buNone/>
              <a:defRPr/>
            </a:pPr>
            <a:r>
              <a:rPr lang="en-IN" sz="2000" dirty="0" smtClean="0"/>
              <a:t>Also, to record interest payment (periodically, perhaps </a:t>
            </a:r>
            <a:r>
              <a:rPr lang="en-IN" sz="2000" dirty="0" err="1" smtClean="0"/>
              <a:t>semiannually</a:t>
            </a:r>
            <a:r>
              <a:rPr lang="en-IN" sz="2000" dirty="0" smtClean="0"/>
              <a:t>), Cash is decreased under Assets and Interest Payable under Liabilities is also decreased. </a:t>
            </a:r>
          </a:p>
          <a:p>
            <a:pPr marL="0" indent="0">
              <a:buNone/>
              <a:defRPr/>
            </a:pPr>
            <a:r>
              <a:rPr lang="en-IN" sz="2000" dirty="0" smtClean="0"/>
              <a:t>To record Amortization (each time interest is accrued) as a Discount, the account Discount on Bonds Payable is increased under Liabilities. On the income statement side, Interest Expense under Expenses is decreased, indicating an increase in interest expense. As a Premium, the account Premium on Bonds Payable is decreased under Liabilities. On the income statement side, Interest Expense under Expenses is increased, indicating a decrease in interest expense.</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70635534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9060"/>
            <a:ext cx="8229600" cy="1173480"/>
          </a:xfrm>
        </p:spPr>
        <p:txBody>
          <a:bodyPr/>
          <a:lstStyle/>
          <a:p>
            <a:r>
              <a:rPr lang="en-US" sz="4000" dirty="0"/>
              <a:t>Recognition of Interest Expense on Bonds Payable </a:t>
            </a:r>
            <a:r>
              <a:rPr lang="en-US" sz="1000" b="0" dirty="0" smtClean="0"/>
              <a:t>3</a:t>
            </a:r>
            <a:r>
              <a:rPr lang="en-US" sz="3800" dirty="0" smtClean="0"/>
              <a:t> </a:t>
            </a:r>
            <a:r>
              <a:rPr lang="en-US" sz="3800" dirty="0"/>
              <a:t>- Text Alternative</a:t>
            </a:r>
            <a:endParaRPr lang="en-US" altLang="en-US" sz="3800" dirty="0"/>
          </a:p>
        </p:txBody>
      </p:sp>
      <p:sp>
        <p:nvSpPr>
          <p:cNvPr id="2" name="Content Placeholder 1"/>
          <p:cNvSpPr>
            <a:spLocks noGrp="1"/>
          </p:cNvSpPr>
          <p:nvPr>
            <p:ph idx="1"/>
          </p:nvPr>
        </p:nvSpPr>
        <p:spPr>
          <a:xfrm>
            <a:off x="609600" y="1371600"/>
            <a:ext cx="8229600" cy="3657600"/>
          </a:xfrm>
        </p:spPr>
        <p:txBody>
          <a:bodyPr/>
          <a:lstStyle/>
          <a:p>
            <a:pPr marL="0" indent="0">
              <a:buNone/>
              <a:defRPr/>
            </a:pPr>
            <a:r>
              <a:rPr lang="en-IN" sz="2200" dirty="0" smtClean="0"/>
              <a:t>Interest </a:t>
            </a:r>
            <a:r>
              <a:rPr lang="en-IN" sz="2200" dirty="0"/>
              <a:t>Expense is debited while Interest Payable is credited. Explanation is Interest accrual (each fiscal period, perhaps monthly).</a:t>
            </a:r>
          </a:p>
          <a:p>
            <a:pPr marL="0" indent="0">
              <a:buNone/>
              <a:defRPr/>
            </a:pPr>
            <a:r>
              <a:rPr lang="en-IN" sz="2200" dirty="0"/>
              <a:t>Interest Payable is debited while Cash is credited. Explanation is Interest payment (periodically, perhaps </a:t>
            </a:r>
            <a:r>
              <a:rPr lang="en-IN" sz="2200" dirty="0" err="1"/>
              <a:t>semiannually</a:t>
            </a:r>
            <a:r>
              <a:rPr lang="en-IN" sz="2200" dirty="0"/>
              <a:t>).</a:t>
            </a:r>
          </a:p>
          <a:p>
            <a:pPr marL="0" indent="0">
              <a:buNone/>
              <a:defRPr/>
            </a:pPr>
            <a:r>
              <a:rPr lang="en-IN" sz="2200" dirty="0"/>
              <a:t>Interest Expense is debited while Discount on Bonds Payable is credited. Explanation is Amortization of discount (each time interest is  accrued).</a:t>
            </a:r>
          </a:p>
          <a:p>
            <a:pPr marL="0" indent="0">
              <a:buNone/>
              <a:defRPr/>
            </a:pPr>
            <a:r>
              <a:rPr lang="en-IN" sz="2200" dirty="0"/>
              <a:t>Premium on Bonds Payable is debited while Interest Expense is credited. Explanation is Amortization of premium (each time interest is  accrued).</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1277699619"/>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3800" dirty="0"/>
              <a:t>Retirements and Conversions of Bonds Payable </a:t>
            </a:r>
            <a:r>
              <a:rPr lang="en-US" sz="1000" b="0" dirty="0"/>
              <a:t>1</a:t>
            </a:r>
            <a:r>
              <a:rPr lang="en-US" sz="3800" dirty="0"/>
              <a:t> - Text Alternative</a:t>
            </a:r>
            <a:endParaRPr lang="en-US" altLang="en-US" sz="3800" dirty="0"/>
          </a:p>
        </p:txBody>
      </p:sp>
      <p:sp>
        <p:nvSpPr>
          <p:cNvPr id="2" name="Content Placeholder 1"/>
          <p:cNvSpPr>
            <a:spLocks noGrp="1"/>
          </p:cNvSpPr>
          <p:nvPr>
            <p:ph idx="1"/>
          </p:nvPr>
        </p:nvSpPr>
        <p:spPr>
          <a:xfrm>
            <a:off x="609600" y="1371600"/>
            <a:ext cx="8229600" cy="1828800"/>
          </a:xfrm>
        </p:spPr>
        <p:txBody>
          <a:bodyPr/>
          <a:lstStyle/>
          <a:p>
            <a:pPr marL="0" indent="0">
              <a:buNone/>
              <a:defRPr/>
            </a:pPr>
            <a:r>
              <a:rPr lang="en-IN" sz="2600" dirty="0"/>
              <a:t>For the effects of paying off or retiring bonds at maturity, the horizontal model shows: Cash decreases under Assets and Bonds Payable decreases under Liabilities on the balance sheet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4056587106"/>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3800" dirty="0" smtClean="0"/>
              <a:t>Retirements and Conversions of Bonds Payable </a:t>
            </a:r>
            <a:r>
              <a:rPr lang="en-US" sz="1000" b="0" dirty="0" smtClean="0"/>
              <a:t>3</a:t>
            </a:r>
            <a:r>
              <a:rPr lang="en-US" sz="3800" dirty="0" smtClean="0"/>
              <a:t> </a:t>
            </a:r>
            <a:r>
              <a:rPr lang="en-US" sz="3800" dirty="0"/>
              <a:t>- Text Alternative</a:t>
            </a:r>
            <a:endParaRPr lang="en-US" altLang="en-US" sz="3800" dirty="0"/>
          </a:p>
        </p:txBody>
      </p:sp>
      <p:sp>
        <p:nvSpPr>
          <p:cNvPr id="2" name="Content Placeholder 1"/>
          <p:cNvSpPr>
            <a:spLocks noGrp="1"/>
          </p:cNvSpPr>
          <p:nvPr>
            <p:ph idx="1"/>
          </p:nvPr>
        </p:nvSpPr>
        <p:spPr>
          <a:xfrm>
            <a:off x="609600" y="1371600"/>
            <a:ext cx="8229600" cy="2590800"/>
          </a:xfrm>
        </p:spPr>
        <p:txBody>
          <a:bodyPr/>
          <a:lstStyle/>
          <a:p>
            <a:pPr marL="0" indent="0">
              <a:buNone/>
              <a:defRPr/>
            </a:pPr>
            <a:r>
              <a:rPr lang="en-IN" sz="2600" dirty="0" smtClean="0"/>
              <a:t>Cash </a:t>
            </a:r>
            <a:r>
              <a:rPr lang="en-IN" sz="2600" dirty="0"/>
              <a:t>decreases under Assets for 102,000 and Bonds Payable decreases under Liabilities for 100,000 on the balance sheet side of the model. Then, Discount on Bonds Payable is increased 5,000 under Liabilities. On the Income Statement side, Loss on Retirement of Bonds is decreased 7,000 under Expenses.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25737721"/>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t>Deferred Tax Liability </a:t>
            </a:r>
            <a:r>
              <a:rPr lang="en-US" altLang="en-US" sz="900" dirty="0"/>
              <a:t>1</a:t>
            </a:r>
            <a:r>
              <a:rPr lang="en-US" sz="3800" dirty="0" smtClean="0"/>
              <a:t> </a:t>
            </a:r>
            <a:r>
              <a:rPr lang="en-US" sz="3800" dirty="0"/>
              <a:t>- Text Alternative</a:t>
            </a:r>
            <a:endParaRPr lang="en-US" altLang="en-US" sz="3800" dirty="0"/>
          </a:p>
        </p:txBody>
      </p:sp>
      <p:sp>
        <p:nvSpPr>
          <p:cNvPr id="2" name="Content Placeholder 1"/>
          <p:cNvSpPr>
            <a:spLocks noGrp="1"/>
          </p:cNvSpPr>
          <p:nvPr>
            <p:ph idx="1"/>
          </p:nvPr>
        </p:nvSpPr>
        <p:spPr>
          <a:xfrm>
            <a:off x="609600" y="1371600"/>
            <a:ext cx="8229600" cy="2590800"/>
          </a:xfrm>
        </p:spPr>
        <p:txBody>
          <a:bodyPr/>
          <a:lstStyle/>
          <a:p>
            <a:pPr marL="0" indent="0">
              <a:buNone/>
              <a:defRPr/>
            </a:pPr>
            <a:r>
              <a:rPr lang="en-IN" sz="2600" dirty="0" smtClean="0"/>
              <a:t>Income </a:t>
            </a:r>
            <a:r>
              <a:rPr lang="en-IN" sz="2600" dirty="0"/>
              <a:t>Taxes Payable increases under Liabilities on the balance sheet side of the model. On the Income Statement side, Income Tax Expense is decreased under Expenses. Then, back on the balance sheet side, Deferred Tax Liabilities are increased under Liabilities.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51289282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Current Liabilities </a:t>
            </a:r>
            <a:r>
              <a:rPr lang="en-US" altLang="en-US" sz="1000" b="0" dirty="0"/>
              <a:t>1</a:t>
            </a:r>
          </a:p>
        </p:txBody>
      </p:sp>
      <p:sp>
        <p:nvSpPr>
          <p:cNvPr id="2" name="Content Placeholder 1"/>
          <p:cNvSpPr>
            <a:spLocks noGrp="1"/>
          </p:cNvSpPr>
          <p:nvPr>
            <p:ph idx="1"/>
          </p:nvPr>
        </p:nvSpPr>
        <p:spPr>
          <a:xfrm>
            <a:off x="457200" y="1447800"/>
            <a:ext cx="8229600" cy="3657600"/>
          </a:xfrm>
        </p:spPr>
        <p:txBody>
          <a:bodyPr/>
          <a:lstStyle/>
          <a:p>
            <a:pPr marL="0" indent="0">
              <a:buNone/>
            </a:pPr>
            <a:r>
              <a:rPr lang="en-US" b="1" dirty="0">
                <a:solidFill>
                  <a:schemeClr val="accent1">
                    <a:lumMod val="50000"/>
                  </a:schemeClr>
                </a:solidFill>
              </a:rPr>
              <a:t>Short-Term Debt</a:t>
            </a:r>
          </a:p>
          <a:p>
            <a:pPr marL="0" indent="0">
              <a:spcAft>
                <a:spcPts val="800"/>
              </a:spcAft>
              <a:buNone/>
            </a:pPr>
            <a:r>
              <a:rPr lang="en-US" altLang="en-US" sz="2000" b="1" dirty="0"/>
              <a:t>Firms may have to increase their inventory during periods of high demand for their products. To finance this increase, they may obtain a working capital loan from a bank. This type of short-term loan is made with the expectation that it will be repaid from the collection of accounts receivable that will be generated by the sale of inventory.</a:t>
            </a:r>
          </a:p>
          <a:p>
            <a:pPr marL="0" indent="0">
              <a:buNone/>
            </a:pPr>
            <a:r>
              <a:rPr lang="en-US" altLang="en-US" sz="2000" b="1" dirty="0"/>
              <a:t>The short-term loan has a maturity date specifying when the loan is to be repaid. Sometimes a firm will negotiate a revolving line of credit with its bank. The credit line represents a predetermined maximum loan amount, but the firm has flexibility in the timing and amount borrowed.</a:t>
            </a:r>
            <a:endParaRPr lang="en-IN" sz="2000" dirty="0">
              <a:solidFill>
                <a:schemeClr val="bg1"/>
              </a:solidFill>
            </a:endParaRPr>
          </a:p>
        </p:txBody>
      </p:sp>
      <p:sp>
        <p:nvSpPr>
          <p:cNvPr id="17"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extLst>
      <p:ext uri="{BB962C8B-B14F-4D97-AF65-F5344CB8AC3E}">
        <p14:creationId xmlns:p14="http://schemas.microsoft.com/office/powerpoint/2010/main" val="354612194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20543"/>
            <a:ext cx="8229600" cy="790864"/>
          </a:xfrm>
        </p:spPr>
        <p:txBody>
          <a:bodyPr/>
          <a:lstStyle/>
          <a:p>
            <a:r>
              <a:rPr lang="en-US" altLang="en-US" dirty="0"/>
              <a:t>Current Liabilities </a:t>
            </a:r>
            <a:r>
              <a:rPr lang="en-US" altLang="en-US" sz="1000" b="0" dirty="0"/>
              <a:t>2</a:t>
            </a:r>
            <a:endParaRPr lang="en-US" altLang="en-US" b="0" dirty="0"/>
          </a:p>
        </p:txBody>
      </p:sp>
      <p:sp>
        <p:nvSpPr>
          <p:cNvPr id="2" name="Content Placeholder 1"/>
          <p:cNvSpPr>
            <a:spLocks noGrp="1"/>
          </p:cNvSpPr>
          <p:nvPr>
            <p:ph idx="1"/>
          </p:nvPr>
        </p:nvSpPr>
        <p:spPr>
          <a:xfrm>
            <a:off x="457200" y="1448728"/>
            <a:ext cx="8229600" cy="1263650"/>
          </a:xfrm>
        </p:spPr>
        <p:txBody>
          <a:bodyPr/>
          <a:lstStyle/>
          <a:p>
            <a:pPr marL="0" indent="0">
              <a:buNone/>
            </a:pPr>
            <a:r>
              <a:rPr lang="en-US" b="1" dirty="0">
                <a:solidFill>
                  <a:schemeClr val="accent1">
                    <a:lumMod val="50000"/>
                  </a:schemeClr>
                </a:solidFill>
                <a:cs typeface="Arial" panose="020B0604020202020204" pitchFamily="34" charset="0"/>
              </a:rPr>
              <a:t>Short-Term Debt</a:t>
            </a:r>
          </a:p>
          <a:p>
            <a:pPr marL="0" indent="0">
              <a:buNone/>
            </a:pPr>
            <a:r>
              <a:rPr lang="en-US" altLang="en-US" sz="2200" b="1" dirty="0"/>
              <a:t>A short-term borrowing transaction has the following effect on the financial statements:</a:t>
            </a:r>
            <a:endParaRPr lang="en-IN" sz="2200" dirty="0">
              <a:solidFill>
                <a:schemeClr val="bg1"/>
              </a:solidFill>
              <a:cs typeface="Arial" panose="020B0604020202020204" pitchFamily="34" charset="0"/>
            </a:endParaRPr>
          </a:p>
        </p:txBody>
      </p:sp>
      <p:pic>
        <p:nvPicPr>
          <p:cNvPr id="9" name="Picture 8">
            <a:extLst>
              <a:ext uri="{FF2B5EF4-FFF2-40B4-BE49-F238E27FC236}">
                <a16:creationId xmlns:a16="http://schemas.microsoft.com/office/drawing/2014/main" id="{279FD10A-FE00-48B6-8E46-6BCAABE6E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297" y="2950838"/>
            <a:ext cx="6809547" cy="1106089"/>
          </a:xfrm>
          <a:prstGeom prst="rect">
            <a:avLst/>
          </a:prstGeom>
        </p:spPr>
      </p:pic>
      <p:sp>
        <p:nvSpPr>
          <p:cNvPr id="3" name="Content Placeholder 2"/>
          <p:cNvSpPr>
            <a:spLocks noGrp="1"/>
          </p:cNvSpPr>
          <p:nvPr>
            <p:ph idx="13"/>
          </p:nvPr>
        </p:nvSpPr>
        <p:spPr>
          <a:xfrm>
            <a:off x="457200" y="4221311"/>
            <a:ext cx="8229600" cy="403080"/>
          </a:xfrm>
        </p:spPr>
        <p:txBody>
          <a:bodyPr/>
          <a:lstStyle/>
          <a:p>
            <a:pPr marL="0" indent="0">
              <a:buNone/>
              <a:defRPr/>
            </a:pPr>
            <a:r>
              <a:rPr lang="en-US" altLang="en-US" sz="2200" b="1" dirty="0"/>
              <a:t>The entry to record the loan is as follows:</a:t>
            </a:r>
            <a:endParaRPr lang="en-IN" sz="2200" dirty="0"/>
          </a:p>
        </p:txBody>
      </p:sp>
      <p:pic>
        <p:nvPicPr>
          <p:cNvPr id="10" name="Picture 9" descr="Journal entry debiting Cash and crediting Short-term debt.">
            <a:extLst>
              <a:ext uri="{FF2B5EF4-FFF2-40B4-BE49-F238E27FC236}">
                <a16:creationId xmlns:a16="http://schemas.microsoft.com/office/drawing/2014/main" id="{2023173F-6772-474B-86D8-B74732C636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524" y="4778162"/>
            <a:ext cx="7414953" cy="885468"/>
          </a:xfrm>
          <a:prstGeom prst="rect">
            <a:avLst/>
          </a:prstGeom>
        </p:spPr>
      </p:pic>
      <p:sp>
        <p:nvSpPr>
          <p:cNvPr id="4" name="Content Placeholder 3"/>
          <p:cNvSpPr>
            <a:spLocks noGrp="1"/>
          </p:cNvSpPr>
          <p:nvPr>
            <p:ph idx="14"/>
          </p:nvPr>
        </p:nvSpPr>
        <p:spPr>
          <a:xfrm>
            <a:off x="3429000" y="5852351"/>
            <a:ext cx="2667000" cy="304800"/>
          </a:xfrm>
        </p:spPr>
        <p:txBody>
          <a:bodyPr/>
          <a:lstStyle/>
          <a:p>
            <a:pPr marL="0" indent="0" algn="ctr">
              <a:buNone/>
            </a:pPr>
            <a:r>
              <a:rPr lang="en-US" sz="900" dirty="0">
                <a:hlinkClick r:id="rId5" action="ppaction://hlinksldjump"/>
              </a:rPr>
              <a:t>Access the text alternative for slide images.</a:t>
            </a:r>
            <a:endParaRPr lang="en-US" sz="900" b="1" dirty="0">
              <a:hlinkClick r:id="rId5" action="ppaction://hlinksldjump"/>
            </a:endParaRPr>
          </a:p>
        </p:txBody>
      </p:sp>
      <p:sp>
        <p:nvSpPr>
          <p:cNvPr id="17" name="Content Placeholder 7"/>
          <p:cNvSpPr>
            <a:spLocks noGrp="1"/>
          </p:cNvSpPr>
          <p:nvPr>
            <p:ph idx="16"/>
          </p:nvPr>
        </p:nvSpPr>
        <p:spPr>
          <a:xfrm>
            <a:off x="457200" y="6248400"/>
            <a:ext cx="7772400" cy="3048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extLst>
      <p:ext uri="{BB962C8B-B14F-4D97-AF65-F5344CB8AC3E}">
        <p14:creationId xmlns:p14="http://schemas.microsoft.com/office/powerpoint/2010/main" val="419178437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Current Liabilities </a:t>
            </a:r>
            <a:r>
              <a:rPr lang="en-US" altLang="en-US" sz="1000" b="0" dirty="0"/>
              <a:t>3</a:t>
            </a:r>
            <a:endParaRPr lang="en-US" altLang="en-US" b="0" dirty="0"/>
          </a:p>
        </p:txBody>
      </p:sp>
      <p:sp>
        <p:nvSpPr>
          <p:cNvPr id="2" name="Content Placeholder 1"/>
          <p:cNvSpPr>
            <a:spLocks noGrp="1"/>
          </p:cNvSpPr>
          <p:nvPr>
            <p:ph idx="1"/>
          </p:nvPr>
        </p:nvSpPr>
        <p:spPr>
          <a:xfrm>
            <a:off x="457200" y="1447800"/>
            <a:ext cx="8229600" cy="3505200"/>
          </a:xfrm>
        </p:spPr>
        <p:txBody>
          <a:bodyPr/>
          <a:lstStyle/>
          <a:p>
            <a:pPr marL="0" indent="0">
              <a:buNone/>
            </a:pPr>
            <a:r>
              <a:rPr lang="en-US" b="1" dirty="0">
                <a:solidFill>
                  <a:schemeClr val="accent1">
                    <a:lumMod val="50000"/>
                  </a:schemeClr>
                </a:solidFill>
              </a:rPr>
              <a:t>Interest Expense</a:t>
            </a:r>
          </a:p>
          <a:p>
            <a:pPr marL="0" indent="0">
              <a:buNone/>
            </a:pPr>
            <a:r>
              <a:rPr lang="en-US" altLang="en-US" sz="2000" b="1" dirty="0"/>
              <a:t>Interest expense is associated with almost any borrowing, and it is appropriate to record interest expense for each fiscal period during which the money is borrowed.</a:t>
            </a:r>
          </a:p>
          <a:p>
            <a:pPr marL="0" indent="0" eaLnBrk="1" hangingPunct="1">
              <a:spcBef>
                <a:spcPct val="50000"/>
              </a:spcBef>
              <a:buNone/>
            </a:pPr>
            <a:r>
              <a:rPr lang="en-US" altLang="en-US" sz="2000" b="1" dirty="0"/>
              <a:t>Prime rate is the term frequently used to express the interest rate on short-term loans. The prime rate is established by the lender, presumably for its most creditworthy borrowers, but is in reality a benchmark rate.</a:t>
            </a:r>
          </a:p>
          <a:p>
            <a:pPr marL="0" indent="0" eaLnBrk="1" hangingPunct="1">
              <a:spcBef>
                <a:spcPct val="50000"/>
              </a:spcBef>
              <a:buNone/>
            </a:pPr>
            <a:r>
              <a:rPr lang="en-US" altLang="en-US" sz="2000" b="1" dirty="0"/>
              <a:t>The prime rate is raised or lowered by the lender in response to credit market forces.</a:t>
            </a:r>
            <a:endParaRPr lang="en-IN" sz="2000" dirty="0">
              <a:solidFill>
                <a:schemeClr val="bg1"/>
              </a:solidFill>
            </a:endParaRPr>
          </a:p>
        </p:txBody>
      </p:sp>
      <p:sp>
        <p:nvSpPr>
          <p:cNvPr id="17"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7-1: Show the financial statement presentation of short-term debt and current maturities of long-term debt.</a:t>
            </a:r>
          </a:p>
        </p:txBody>
      </p:sp>
    </p:spTree>
    <p:extLst>
      <p:ext uri="{BB962C8B-B14F-4D97-AF65-F5344CB8AC3E}">
        <p14:creationId xmlns:p14="http://schemas.microsoft.com/office/powerpoint/2010/main" val="842654446"/>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efbe98a9c6cfc96a94b3c2b8d323817a86e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8469BC-8061-450E-A3E9-B62929EFD076}">
  <ds:schemaRefs>
    <ds:schemaRef ds:uri="http://schemas.microsoft.com/office/2006/documentManagement/types"/>
    <ds:schemaRef ds:uri="8f5cc36b-c016-4758-adce-9e0f69c0453c"/>
    <ds:schemaRef ds:uri="http://schemas.microsoft.com/office/2006/metadata/properties"/>
    <ds:schemaRef ds:uri="http://purl.org/dc/dcmitype/"/>
    <ds:schemaRef ds:uri="http://schemas.openxmlformats.org/package/2006/metadata/core-properties"/>
    <ds:schemaRef ds:uri="http://schemas.microsoft.com/office/infopath/2007/PartnerControls"/>
    <ds:schemaRef ds:uri="http://www.w3.org/XML/1998/namespace"/>
    <ds:schemaRef ds:uri="http://purl.org/dc/elements/1.1/"/>
    <ds:schemaRef ds:uri="http://purl.org/dc/terms/"/>
    <ds:schemaRef ds:uri="dd132adf-85ac-4a18-8a8f-eabd02632a11"/>
  </ds:schemaRefs>
</ds:datastoreItem>
</file>

<file path=customXml/itemProps3.xml><?xml version="1.0" encoding="utf-8"?>
<ds:datastoreItem xmlns:ds="http://schemas.openxmlformats.org/officeDocument/2006/customXml" ds:itemID="{D2B173D3-82C2-472E-A788-621A50B8FC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9514</Words>
  <Application>Microsoft Office PowerPoint</Application>
  <PresentationFormat>On-screen Show (4:3)</PresentationFormat>
  <Paragraphs>425</Paragraphs>
  <Slides>66</Slides>
  <Notes>65</Notes>
  <HiddenSlides>16</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66</vt:i4>
      </vt:variant>
    </vt:vector>
  </HeadingPairs>
  <TitlesOfParts>
    <vt:vector size="78" baseType="lpstr">
      <vt:lpstr>ＭＳ Ｐゴシック</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Nature of Liabilities 1</vt:lpstr>
      <vt:lpstr>Nature of Liabilities 2</vt:lpstr>
      <vt:lpstr>Nature of Liabilities 3</vt:lpstr>
      <vt:lpstr>Current Liabilities 1</vt:lpstr>
      <vt:lpstr>Current Liabilities 2</vt:lpstr>
      <vt:lpstr>Current Liabilities 3</vt:lpstr>
      <vt:lpstr>Interest Calculation Methods 1</vt:lpstr>
      <vt:lpstr>Interest Calculation Methods 2</vt:lpstr>
      <vt:lpstr>Interest Calculation Methods 3</vt:lpstr>
      <vt:lpstr>Interest Calculation Methods 4</vt:lpstr>
      <vt:lpstr>Interest Calculation Methods 5</vt:lpstr>
      <vt:lpstr>Interest Calculation Methods 6</vt:lpstr>
      <vt:lpstr>Interest Payable 1</vt:lpstr>
      <vt:lpstr>Interest Payable 2</vt:lpstr>
      <vt:lpstr>Discount on Short-Term Debt Account</vt:lpstr>
      <vt:lpstr>Current Maturities of Long-Term Debt</vt:lpstr>
      <vt:lpstr>Accounts Payable 1</vt:lpstr>
      <vt:lpstr>Accounts Payable 2</vt:lpstr>
      <vt:lpstr>Unearned Revenue or Deferred Credits 1</vt:lpstr>
      <vt:lpstr>Unearned Revenue or Deferred Credits 2</vt:lpstr>
      <vt:lpstr>Unearned Revenue or Deferred Credits 3</vt:lpstr>
      <vt:lpstr>Payroll Taxes and Other Withholdings</vt:lpstr>
      <vt:lpstr>Payroll Taxes 1</vt:lpstr>
      <vt:lpstr>Payroll Taxes 2</vt:lpstr>
      <vt:lpstr>Other Accrued Liabilities 1</vt:lpstr>
      <vt:lpstr>Other Accrued Liabilities 2</vt:lpstr>
      <vt:lpstr>Other Accrued Liabilities 3</vt:lpstr>
      <vt:lpstr>Other Accrued Liabilities 4</vt:lpstr>
      <vt:lpstr>Noncurrent Liabilities</vt:lpstr>
      <vt:lpstr>Financial Leverage 1</vt:lpstr>
      <vt:lpstr>Financial Leverage 2</vt:lpstr>
      <vt:lpstr>Bonds Payable – Terminologies</vt:lpstr>
      <vt:lpstr>Bonds Payable</vt:lpstr>
      <vt:lpstr>Original Issuance of Bonds Payable</vt:lpstr>
      <vt:lpstr>Recognition of Interest Expense on Bonds Payable 1</vt:lpstr>
      <vt:lpstr>Recognition of Interest Expense on Bonds Payable 2</vt:lpstr>
      <vt:lpstr>Recognition of Interest Expense on Bonds Payable 3</vt:lpstr>
      <vt:lpstr>Retirements and Conversions of Bonds Payable 1</vt:lpstr>
      <vt:lpstr>Retirements and Conversions of Bonds Payable 2</vt:lpstr>
      <vt:lpstr>Retirements and Conversions of Bonds Payable 3</vt:lpstr>
      <vt:lpstr>Bonds</vt:lpstr>
      <vt:lpstr>Deferred Tax Liability 1</vt:lpstr>
      <vt:lpstr>Deferred Tax Liability 2</vt:lpstr>
      <vt:lpstr>Other Noncurrent Liabilities 1</vt:lpstr>
      <vt:lpstr>Other Noncurrent Liabilities 2</vt:lpstr>
      <vt:lpstr>Other Noncurrent Liabilities 3</vt:lpstr>
      <vt:lpstr>End of Chapter 7</vt:lpstr>
      <vt:lpstr>Accessibility Content: Text Alternatives for Images</vt:lpstr>
      <vt:lpstr>Current Liabilities 2 - Text Alternative</vt:lpstr>
      <vt:lpstr>Interest Calculation Methods 3 - Text Alternative</vt:lpstr>
      <vt:lpstr>Interest Calculation Methods 5 - Text Alternative</vt:lpstr>
      <vt:lpstr>Discount on Short-Term Debt Account - Text Alternative</vt:lpstr>
      <vt:lpstr>Unearned Revenue or Deferred Credits 2 - Text Alternative</vt:lpstr>
      <vt:lpstr>Payroll Taxes 1 - Text Alternative</vt:lpstr>
      <vt:lpstr>Other Accrued Liabilities 2 - Text Alternative</vt:lpstr>
      <vt:lpstr>Other Accrued Liabilities 3 - Text Alternative</vt:lpstr>
      <vt:lpstr>Financial Leverage 2 - Text Alternative</vt:lpstr>
      <vt:lpstr>Original Issuance of Bonds Payable - Text Alternative</vt:lpstr>
      <vt:lpstr>Recognition of Interest Expense on Bonds Payable 2 - Text Alternative</vt:lpstr>
      <vt:lpstr>Recognition of Interest Expense on Bonds Payable 3 - Text Alternative</vt:lpstr>
      <vt:lpstr>Retirements and Conversions of Bonds Payable 1 - Text Alternative</vt:lpstr>
      <vt:lpstr>Retirements and Conversions of Bonds Payable 3 - Text Alternative</vt:lpstr>
      <vt:lpstr>Deferred Tax Liability 1 -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2019-02-15T07:17:16Z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