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88"/>
  </p:notesMasterIdLst>
  <p:handoutMasterIdLst>
    <p:handoutMasterId r:id="rId89"/>
  </p:handoutMasterIdLst>
  <p:sldIdLst>
    <p:sldId id="353" r:id="rId6"/>
    <p:sldId id="376" r:id="rId7"/>
    <p:sldId id="362" r:id="rId8"/>
    <p:sldId id="363" r:id="rId9"/>
    <p:sldId id="358" r:id="rId10"/>
    <p:sldId id="339" r:id="rId11"/>
    <p:sldId id="340"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80" r:id="rId25"/>
    <p:sldId id="381" r:id="rId26"/>
    <p:sldId id="382" r:id="rId27"/>
    <p:sldId id="383" r:id="rId28"/>
    <p:sldId id="384" r:id="rId29"/>
    <p:sldId id="385" r:id="rId30"/>
    <p:sldId id="386" r:id="rId31"/>
    <p:sldId id="387" r:id="rId32"/>
    <p:sldId id="388" r:id="rId33"/>
    <p:sldId id="389" r:id="rId34"/>
    <p:sldId id="390" r:id="rId35"/>
    <p:sldId id="391" r:id="rId36"/>
    <p:sldId id="392" r:id="rId37"/>
    <p:sldId id="393" r:id="rId38"/>
    <p:sldId id="394" r:id="rId39"/>
    <p:sldId id="395" r:id="rId40"/>
    <p:sldId id="396" r:id="rId41"/>
    <p:sldId id="397" r:id="rId42"/>
    <p:sldId id="398" r:id="rId43"/>
    <p:sldId id="399" r:id="rId44"/>
    <p:sldId id="400" r:id="rId45"/>
    <p:sldId id="401" r:id="rId46"/>
    <p:sldId id="402" r:id="rId47"/>
    <p:sldId id="403" r:id="rId48"/>
    <p:sldId id="404" r:id="rId49"/>
    <p:sldId id="405" r:id="rId50"/>
    <p:sldId id="406" r:id="rId51"/>
    <p:sldId id="407" r:id="rId52"/>
    <p:sldId id="408" r:id="rId53"/>
    <p:sldId id="409" r:id="rId54"/>
    <p:sldId id="410" r:id="rId55"/>
    <p:sldId id="411" r:id="rId56"/>
    <p:sldId id="412" r:id="rId57"/>
    <p:sldId id="413" r:id="rId58"/>
    <p:sldId id="414" r:id="rId59"/>
    <p:sldId id="415" r:id="rId60"/>
    <p:sldId id="416" r:id="rId61"/>
    <p:sldId id="417" r:id="rId62"/>
    <p:sldId id="418" r:id="rId63"/>
    <p:sldId id="419" r:id="rId64"/>
    <p:sldId id="420" r:id="rId65"/>
    <p:sldId id="421" r:id="rId66"/>
    <p:sldId id="422" r:id="rId67"/>
    <p:sldId id="423" r:id="rId68"/>
    <p:sldId id="300" r:id="rId69"/>
    <p:sldId id="377" r:id="rId70"/>
    <p:sldId id="424" r:id="rId71"/>
    <p:sldId id="435" r:id="rId72"/>
    <p:sldId id="432" r:id="rId73"/>
    <p:sldId id="436" r:id="rId74"/>
    <p:sldId id="437" r:id="rId75"/>
    <p:sldId id="438" r:id="rId76"/>
    <p:sldId id="439" r:id="rId77"/>
    <p:sldId id="441" r:id="rId78"/>
    <p:sldId id="425" r:id="rId79"/>
    <p:sldId id="434" r:id="rId80"/>
    <p:sldId id="426" r:id="rId81"/>
    <p:sldId id="427" r:id="rId82"/>
    <p:sldId id="442" r:id="rId83"/>
    <p:sldId id="443" r:id="rId84"/>
    <p:sldId id="444" r:id="rId85"/>
    <p:sldId id="430" r:id="rId86"/>
    <p:sldId id="431" r:id="rId87"/>
  </p:sldIdLst>
  <p:sldSz cx="9144000" cy="6858000" type="screen4x3"/>
  <p:notesSz cx="7010400" cy="9296400"/>
  <p:custDataLst>
    <p:tags r:id="rId90"/>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39"/>
            <p14:sldId id="340"/>
            <p14:sldId id="364"/>
            <p14:sldId id="365"/>
            <p14:sldId id="366"/>
            <p14:sldId id="367"/>
            <p14:sldId id="368"/>
            <p14:sldId id="369"/>
            <p14:sldId id="370"/>
            <p14:sldId id="371"/>
            <p14:sldId id="372"/>
            <p14:sldId id="373"/>
            <p14:sldId id="374"/>
            <p14:sldId id="375"/>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300"/>
          </p14:sldIdLst>
        </p14:section>
        <p14:section name="Appendix: Image Descriptions for Unsighted Students" id="{4DC16525-F101-4040-8B09-A7FBE7C9C607}">
          <p14:sldIdLst>
            <p14:sldId id="377"/>
            <p14:sldId id="424"/>
            <p14:sldId id="435"/>
            <p14:sldId id="432"/>
            <p14:sldId id="436"/>
            <p14:sldId id="437"/>
            <p14:sldId id="438"/>
            <p14:sldId id="439"/>
            <p14:sldId id="441"/>
            <p14:sldId id="425"/>
            <p14:sldId id="434"/>
            <p14:sldId id="426"/>
            <p14:sldId id="427"/>
            <p14:sldId id="442"/>
            <p14:sldId id="443"/>
            <p14:sldId id="444"/>
            <p14:sldId id="430"/>
            <p14:sldId id="43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88528" autoAdjust="0"/>
  </p:normalViewPr>
  <p:slideViewPr>
    <p:cSldViewPr>
      <p:cViewPr varScale="1">
        <p:scale>
          <a:sx n="98" d="100"/>
          <a:sy n="98" d="100"/>
        </p:scale>
        <p:origin x="252" y="96"/>
      </p:cViewPr>
      <p:guideLst>
        <p:guide orient="horz" pos="2160"/>
        <p:guide pos="2880"/>
      </p:guideLst>
    </p:cSldViewPr>
  </p:slideViewPr>
  <p:outlineViewPr>
    <p:cViewPr>
      <p:scale>
        <a:sx n="66" d="100"/>
        <a:sy n="66" d="100"/>
      </p:scale>
      <p:origin x="0" y="-16263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gs" Target="tags/tag1.xml"/><Relationship Id="rId95"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notesMaster" Target="notesMasters/notesMaster1.xml"/><Relationship Id="rId9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The cost is apportioned to the land and building based on the percentage of each asset's appraised value to the total appraised value. For example, the land is appraised at $87,500 and the building is appraised at $162,500, for a total of $250,000 appraised value. The percentage of value assigned to the land is 35 percent ($87,500 divided by $250,000) and the percentage assigned to the building is 65 percent ($162,500 divided by $250,000). The purchase cost is multiplied by the percentage for each asset to arrive at $70,000 ($200,000 times 35 percent) as the value of the land and $130,000 ($200,000 times 65 percent) as the value of the building.</a:t>
            </a:r>
          </a:p>
        </p:txBody>
      </p:sp>
    </p:spTree>
    <p:extLst>
      <p:ext uri="{BB962C8B-B14F-4D97-AF65-F5344CB8AC3E}">
        <p14:creationId xmlns:p14="http://schemas.microsoft.com/office/powerpoint/2010/main" val="380709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Capitalized costs for buildings and equipment include purchase price, architectural fees, cost of permits, installation costs, transportation costs, and excavation and construction costs.</a:t>
            </a:r>
          </a:p>
        </p:txBody>
      </p:sp>
    </p:spTree>
    <p:extLst>
      <p:ext uri="{BB962C8B-B14F-4D97-AF65-F5344CB8AC3E}">
        <p14:creationId xmlns:p14="http://schemas.microsoft.com/office/powerpoint/2010/main" val="30010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87568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solidFill>
                <a:srgbClr val="000000"/>
              </a:solidFill>
            </a:endParaRPr>
          </a:p>
        </p:txBody>
      </p:sp>
    </p:spTree>
    <p:extLst>
      <p:ext uri="{BB962C8B-B14F-4D97-AF65-F5344CB8AC3E}">
        <p14:creationId xmlns:p14="http://schemas.microsoft.com/office/powerpoint/2010/main" val="3014018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01968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LO 6-2: Discuss how the terms </a:t>
            </a:r>
            <a:r>
              <a:rPr lang="en-US" i="1" dirty="0"/>
              <a:t>capitalize</a:t>
            </a:r>
            <a:r>
              <a:rPr lang="en-US" dirty="0"/>
              <a:t> and </a:t>
            </a:r>
            <a:r>
              <a:rPr lang="en-US" i="1" dirty="0"/>
              <a:t>expense</a:t>
            </a:r>
            <a:r>
              <a:rPr lang="en-US" dirty="0"/>
              <a:t> are used with respect to property, plant, and equipment</a:t>
            </a:r>
            <a:r>
              <a:rPr kumimoji="0" lang="en-US" dirty="0"/>
              <a:t>.</a:t>
            </a:r>
          </a:p>
          <a:p>
            <a:pPr>
              <a:defRPr/>
            </a:pPr>
            <a:endParaRPr kumimoji="0" lang="en-US" dirty="0"/>
          </a:p>
          <a:p>
            <a:pPr>
              <a:defRPr/>
            </a:pPr>
            <a:r>
              <a:rPr lang="en-US" dirty="0"/>
              <a:t>The original cost of noncurrent assets represents the prepaid cost of economic benefits that will be received in future years. Depreciation is the allocation of the cost of an asset to the years in which the benefits of the asset are expected to be received. It is an application of the matching concept. </a:t>
            </a:r>
          </a:p>
          <a:p>
            <a:pPr>
              <a:defRPr/>
            </a:pPr>
            <a:r>
              <a:rPr lang="en-US" dirty="0"/>
              <a:t>The acquisition cost of the asset (unused) is presented on the balance sheet and the expense cost (used) is reported on the income statement. Depreciation is not an attempt to recognize a loss in market value or any difference between the original cost and the replacement cost of an asset. In fact, the market value of noncurrent assets may actually increase as they are used but “appreciation” is not presently recorded.</a:t>
            </a:r>
          </a:p>
        </p:txBody>
      </p:sp>
    </p:spTree>
    <p:extLst>
      <p:ext uri="{BB962C8B-B14F-4D97-AF65-F5344CB8AC3E}">
        <p14:creationId xmlns:p14="http://schemas.microsoft.com/office/powerpoint/2010/main" val="543912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Depreciation expense is recorded in each fiscal period. Depreciation expense is debited and the contra asset account, accumulated depreciation, is credited. Contra asset accounts are used to segregate total depreciation recorded from the original cost of the asset.</a:t>
            </a:r>
          </a:p>
        </p:txBody>
      </p:sp>
    </p:spTree>
    <p:extLst>
      <p:ext uri="{BB962C8B-B14F-4D97-AF65-F5344CB8AC3E}">
        <p14:creationId xmlns:p14="http://schemas.microsoft.com/office/powerpoint/2010/main" val="4159241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Accumulated depreciation would appear on the balance sheet as follows: An asset is reported at cost; the accumulated depreciation is reported as a reduction in the cost to arrive at the net book value of the asset. For example, the asset, building, is reported at $100,000 less the accumulated depreciation of $15,000, which yields a net book value of $85,000 for the building. </a:t>
            </a:r>
          </a:p>
        </p:txBody>
      </p:sp>
    </p:spTree>
    <p:extLst>
      <p:ext uri="{BB962C8B-B14F-4D97-AF65-F5344CB8AC3E}">
        <p14:creationId xmlns:p14="http://schemas.microsoft.com/office/powerpoint/2010/main" val="2209669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Depreciation expense is the calculated amount of depreciation for the current accounting period that is reported on the income statement. Accumulated depreciation, a contra asset account, includes the total amount of depreciation that has been recorded for an asset as of the balance sheet date.</a:t>
            </a:r>
          </a:p>
        </p:txBody>
      </p:sp>
    </p:spTree>
    <p:extLst>
      <p:ext uri="{BB962C8B-B14F-4D97-AF65-F5344CB8AC3E}">
        <p14:creationId xmlns:p14="http://schemas.microsoft.com/office/powerpoint/2010/main" val="3621759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LO 6-3: Describe alternative methods of calculating depreciation for financial accounting purposes and compare the relative effects of each on the income statement and the balance sheet</a:t>
            </a:r>
            <a:r>
              <a:rPr kumimoji="0" lang="en-US" dirty="0">
                <a:solidFill>
                  <a:srgbClr val="800000"/>
                </a:solidFill>
              </a:rPr>
              <a:t>.</a:t>
            </a:r>
          </a:p>
          <a:p>
            <a:pPr>
              <a:defRPr/>
            </a:pPr>
            <a:r>
              <a:rPr lang="en-US" dirty="0"/>
              <a:t>Management may decide to use an accelerated depreciation method rather than a straight-line method for the financial accounting records. In the early years of an asset's life, accelerated depreciation methods result in greater depreciation expense and lower net income than straight-line depreciation.</a:t>
            </a:r>
          </a:p>
        </p:txBody>
      </p:sp>
    </p:spTree>
    <p:extLst>
      <p:ext uri="{BB962C8B-B14F-4D97-AF65-F5344CB8AC3E}">
        <p14:creationId xmlns:p14="http://schemas.microsoft.com/office/powerpoint/2010/main" val="176026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dirty="0">
                <a:latin typeface="Calibri" panose="020F0502020204030204" pitchFamily="34" charset="0"/>
              </a:rPr>
              <a:t>CHAPTER 6: </a:t>
            </a:r>
            <a:r>
              <a:rPr lang="en-US" altLang="en-US" dirty="0"/>
              <a:t> </a:t>
            </a:r>
            <a:r>
              <a:rPr lang="en-US" altLang="en-US" b="1" i="1" dirty="0">
                <a:latin typeface="Calibri" panose="020F0502020204030204" pitchFamily="34" charset="0"/>
              </a:rPr>
              <a:t>Accounting for and Presentation of Property, Plant, and Equipment and Other Noncurrent Assets</a:t>
            </a:r>
            <a:endParaRPr lang="en-US" altLang="en-US" i="1" dirty="0">
              <a:latin typeface="Calibri" panose="020F0502020204030204" pitchFamily="34" charset="0"/>
            </a:endParaRP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Straight-line methods include straight-line and units-of-production. Accelerated methods include sum-of-the-years’-digits and declining-balance.</a:t>
            </a:r>
          </a:p>
        </p:txBody>
      </p:sp>
    </p:spTree>
    <p:extLst>
      <p:ext uri="{BB962C8B-B14F-4D97-AF65-F5344CB8AC3E}">
        <p14:creationId xmlns:p14="http://schemas.microsoft.com/office/powerpoint/2010/main" val="1465907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straight-line method for calculating annual depreciation expense is as follows: Cost minus the estimated salvage value (the depreciable amount) of the asset divided by its estimated useful life. </a:t>
            </a:r>
            <a:r>
              <a:rPr lang="en-US" dirty="0">
                <a:solidFill>
                  <a:schemeClr val="accent1">
                    <a:lumMod val="50000"/>
                  </a:schemeClr>
                </a:solidFill>
              </a:rPr>
              <a:t>On December 31, 2019, equipment was purchased for $50,000 cash. The equipment has an estimated useful life of five years and an estimated salvage value of $5,000.</a:t>
            </a:r>
            <a:endParaRPr lang="en-US" dirty="0"/>
          </a:p>
        </p:txBody>
      </p:sp>
    </p:spTree>
    <p:extLst>
      <p:ext uri="{BB962C8B-B14F-4D97-AF65-F5344CB8AC3E}">
        <p14:creationId xmlns:p14="http://schemas.microsoft.com/office/powerpoint/2010/main" val="1411243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Hence, $50,000 less $5,000 (salvage value) divided by five years estimated useful life equals $9,000 annual depreciation expense.</a:t>
            </a:r>
          </a:p>
        </p:txBody>
      </p:sp>
    </p:spTree>
    <p:extLst>
      <p:ext uri="{BB962C8B-B14F-4D97-AF65-F5344CB8AC3E}">
        <p14:creationId xmlns:p14="http://schemas.microsoft.com/office/powerpoint/2010/main" val="3532874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 depreciation schedule is used to calculate the annual depreciation expense, the annual accumulated depreciation amount, the accumulated depreciation balance, and the un-depreciated balance or net book value (NBV) in separate columns. The columns are summed. Depreciation expense and accumulated depreciation totals should equal $45,000, the depreciable amount, and the NBV column should equal $5,000, the salvage value. Note that the asset cannot be depreciated below its salvage value of $5,000.</a:t>
            </a:r>
          </a:p>
        </p:txBody>
      </p:sp>
    </p:spTree>
    <p:extLst>
      <p:ext uri="{BB962C8B-B14F-4D97-AF65-F5344CB8AC3E}">
        <p14:creationId xmlns:p14="http://schemas.microsoft.com/office/powerpoint/2010/main" val="1383745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buFont typeface="Times New Roman" panose="02020603050405020304" pitchFamily="18" charset="0"/>
              <a:buNone/>
            </a:pPr>
            <a:r>
              <a:rPr lang="en-US" altLang="en-US" dirty="0"/>
              <a:t>Depreciation expense is reported on the income statement. Accumulated depreciation is used to calculate the net book value of the asset, which is reported on the balance sheet.</a:t>
            </a:r>
          </a:p>
        </p:txBody>
      </p:sp>
    </p:spTree>
    <p:extLst>
      <p:ext uri="{BB962C8B-B14F-4D97-AF65-F5344CB8AC3E}">
        <p14:creationId xmlns:p14="http://schemas.microsoft.com/office/powerpoint/2010/main" val="7778378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units-of-production method calculates the depreciation expense per unit produced. The formula is similar to the straight-line method. Cost minus estimated salvage value is divided by the estimated total units to be made, rather than the asset's useful life. Once the per unit depreciation expense is calculated, it is multiplied by the number of units produced during the year to calculate the annual depreciation expense.</a:t>
            </a:r>
          </a:p>
        </p:txBody>
      </p:sp>
    </p:spTree>
    <p:extLst>
      <p:ext uri="{BB962C8B-B14F-4D97-AF65-F5344CB8AC3E}">
        <p14:creationId xmlns:p14="http://schemas.microsoft.com/office/powerpoint/2010/main" val="33047175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On December 31, 2019, equipment was purchased for $50,000 cash. The equipment is expected to produce 100,000 units during its useful life and has an estimated salvage value of $5,000. If 22,000 units were produced in 2020, </a:t>
            </a:r>
            <a:r>
              <a:rPr lang="en-US" b="1" dirty="0"/>
              <a:t>the first year that the asset was used, </a:t>
            </a:r>
            <a:r>
              <a:rPr lang="en-US" dirty="0"/>
              <a:t>what is the amount of depreciation expense?</a:t>
            </a:r>
          </a:p>
        </p:txBody>
      </p:sp>
    </p:spTree>
    <p:extLst>
      <p:ext uri="{BB962C8B-B14F-4D97-AF65-F5344CB8AC3E}">
        <p14:creationId xmlns:p14="http://schemas.microsoft.com/office/powerpoint/2010/main" val="1811069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Depreciation expense per unit equals $50,000 minus $5,000 (salvage value) divided by 100,000, which is estimated total units produced. Depreciation expense equals $0.45 per unit. The annual depreciation expense is calculated by multiplying the per unit depreciation expense of $0.45 by the 22,000 units produced this year. Annual depreciation expense for 2020 equals $9,900. </a:t>
            </a:r>
          </a:p>
        </p:txBody>
      </p:sp>
    </p:spTree>
    <p:extLst>
      <p:ext uri="{BB962C8B-B14F-4D97-AF65-F5344CB8AC3E}">
        <p14:creationId xmlns:p14="http://schemas.microsoft.com/office/powerpoint/2010/main" val="19218313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units-of-production depreciation schedule is used to record the number of units produced each year, the annual depreciation expense, the accumulated depreciation balance, and the undepreciated balance or net book value (NBV). Total number of units equals the estimated 100,000 units. Depreciation expense and the accumulated depreciation balance total $45,000, the depreciable amount, and the undepreciated balance equals $5,000, the salvage value. No depreciation expense is recorded if the equipment is idle, as in the year 2019.</a:t>
            </a:r>
          </a:p>
        </p:txBody>
      </p:sp>
    </p:spTree>
    <p:extLst>
      <p:ext uri="{BB962C8B-B14F-4D97-AF65-F5344CB8AC3E}">
        <p14:creationId xmlns:p14="http://schemas.microsoft.com/office/powerpoint/2010/main" val="1836906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declining-balance method calculates depreciation expense at double the straight-line depreciation rate. To calculate the double straight-line rate, divide one by the estimated number of years of useful life and then multiply that number by two. Since we are using two times the straight-line rate, sometimes this method is called the Double-Declining-Balance Method.</a:t>
            </a:r>
          </a:p>
        </p:txBody>
      </p:sp>
    </p:spTree>
    <p:extLst>
      <p:ext uri="{BB962C8B-B14F-4D97-AF65-F5344CB8AC3E}">
        <p14:creationId xmlns:p14="http://schemas.microsoft.com/office/powerpoint/2010/main" val="1394139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400" dirty="0"/>
              <a:t>After studying this chapter, you should understand and be able to:</a:t>
            </a:r>
          </a:p>
          <a:p>
            <a:pPr marL="685800" indent="-685800">
              <a:defRPr/>
            </a:pPr>
            <a:r>
              <a:rPr lang="en-US" altLang="en-US" dirty="0">
                <a:latin typeface="Arial Narrow" pitchFamily="34" charset="0"/>
              </a:rPr>
              <a:t>LO 6-1: Explain how the cost of land, buildings, and equipment is reported on the balance sheet.</a:t>
            </a:r>
          </a:p>
          <a:p>
            <a:pPr marL="685800" indent="-685800">
              <a:defRPr/>
            </a:pPr>
            <a:r>
              <a:rPr lang="en-US" altLang="en-US" dirty="0">
                <a:latin typeface="Arial Narrow" pitchFamily="34" charset="0"/>
              </a:rPr>
              <a:t>LO 6-2: Discuss how the terms </a:t>
            </a:r>
            <a:r>
              <a:rPr lang="en-US" altLang="en-US" i="1" dirty="0">
                <a:latin typeface="Arial Narrow" pitchFamily="34" charset="0"/>
              </a:rPr>
              <a:t>capitalize</a:t>
            </a:r>
            <a:r>
              <a:rPr lang="en-US" altLang="en-US" dirty="0">
                <a:latin typeface="Arial Narrow" pitchFamily="34" charset="0"/>
              </a:rPr>
              <a:t> and </a:t>
            </a:r>
            <a:r>
              <a:rPr lang="en-US" altLang="en-US" i="1" dirty="0">
                <a:latin typeface="Arial Narrow" pitchFamily="34" charset="0"/>
              </a:rPr>
              <a:t>expense</a:t>
            </a:r>
            <a:r>
              <a:rPr lang="en-US" altLang="en-US" dirty="0">
                <a:latin typeface="Arial Narrow" pitchFamily="34" charset="0"/>
              </a:rPr>
              <a:t> are used with respect to property, plant, and equipment.</a:t>
            </a:r>
          </a:p>
          <a:p>
            <a:pPr marL="457200" indent="-685800" algn="l" rtl="0" eaLnBrk="0" fontAlgn="base" hangingPunct="0">
              <a:spcBef>
                <a:spcPts val="0"/>
              </a:spcBef>
              <a:spcAft>
                <a:spcPct val="0"/>
              </a:spcAft>
              <a:buFont typeface="Arial" panose="020B0604020202020204" pitchFamily="34" charset="0"/>
              <a:buNone/>
              <a:defRPr/>
            </a:pPr>
            <a:r>
              <a:rPr kumimoji="1" lang="en-US" altLang="en-US" sz="1200" kern="1200" dirty="0">
                <a:solidFill>
                  <a:schemeClr val="tx1"/>
                </a:solidFill>
                <a:latin typeface="Arial Narrow" pitchFamily="34" charset="0"/>
                <a:ea typeface="+mn-ea"/>
                <a:cs typeface="+mn-cs"/>
              </a:rPr>
              <a:t>LO 6-3: Describe alternative methods of calculating depreciation for financial accounting purposes and compare the relative effects of each on the income statement and the balance sheet.</a:t>
            </a:r>
          </a:p>
          <a:p>
            <a:pPr marL="685800" indent="-685800">
              <a:defRPr/>
            </a:pPr>
            <a:r>
              <a:rPr lang="en-US" altLang="en-US" dirty="0">
                <a:latin typeface="Arial Narrow" pitchFamily="34" charset="0"/>
              </a:rPr>
              <a:t>LO 6-4: Describe the accounting treatment of repair and maintenance expenditures.</a:t>
            </a:r>
          </a:p>
          <a:p>
            <a:pPr marL="685800" indent="-685800">
              <a:defRPr/>
            </a:pPr>
            <a:r>
              <a:rPr lang="en-US" altLang="en-US" dirty="0">
                <a:latin typeface="Arial Narrow" pitchFamily="34" charset="0"/>
              </a:rPr>
              <a:t>LO 6-5: Explain why depreciation for income tax purposes is an important concern of taxpayers and how tax depreciation differs from financial accounting depreciation.</a:t>
            </a:r>
          </a:p>
          <a:p>
            <a:pPr marL="685800" indent="-685800">
              <a:defRPr/>
            </a:pPr>
            <a:r>
              <a:rPr lang="en-US" altLang="en-US" dirty="0">
                <a:latin typeface="Arial Narrow" pitchFamily="34" charset="0"/>
              </a:rPr>
              <a:t>LO 6-6: Describe the effect on the financial statements of the disposition of noncurrent assets, either by sale or abandonment.</a:t>
            </a:r>
          </a:p>
          <a:p>
            <a:pPr marL="685800" indent="-685800">
              <a:defRPr/>
            </a:pPr>
            <a:r>
              <a:rPr lang="en-US" altLang="en-US" dirty="0">
                <a:latin typeface="Arial Narrow" pitchFamily="34" charset="0"/>
              </a:rPr>
              <a:t>LO 6-7: Describe the difference between an operating lease and a financing lease.</a:t>
            </a:r>
          </a:p>
          <a:p>
            <a:pPr marL="685800" indent="-685800">
              <a:defRPr/>
            </a:pPr>
            <a:r>
              <a:rPr lang="en-US" altLang="en-US" dirty="0">
                <a:latin typeface="Arial Narrow" pitchFamily="34" charset="0"/>
              </a:rPr>
              <a:t>LO 6-8: Explain the similarities in the financial statement effects of buying an asset compared to using a financial lease to acquire the rights to an asset.</a:t>
            </a:r>
          </a:p>
          <a:p>
            <a:pPr marL="685800" indent="-685800">
              <a:defRPr/>
            </a:pPr>
            <a:r>
              <a:rPr lang="en-US" altLang="en-US" dirty="0">
                <a:latin typeface="Arial Narrow" pitchFamily="34" charset="0"/>
              </a:rPr>
              <a:t>LO 6-9: Discuss the meaning of various intangible assets, how their values are measured, and how their costs are reflected in the income statement.</a:t>
            </a:r>
          </a:p>
          <a:p>
            <a:pPr marL="742950" indent="-742950">
              <a:defRPr/>
            </a:pPr>
            <a:r>
              <a:rPr lang="en-US" altLang="en-US" dirty="0">
                <a:latin typeface="Arial Narrow" pitchFamily="34" charset="0"/>
              </a:rPr>
              <a:t>LO 6-10: Explain the role of time value of money concepts in financial reporting and their usefulness in decision making.</a:t>
            </a:r>
            <a:endParaRPr lang="en-US" sz="1400" dirty="0"/>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0" dirty="0">
                <a:solidFill>
                  <a:schemeClr val="accent1">
                    <a:lumMod val="50000"/>
                  </a:schemeClr>
                </a:solidFill>
                <a:latin typeface="Arial" charset="0"/>
              </a:rPr>
              <a:t>At the beginning of 2019</a:t>
            </a:r>
            <a:r>
              <a:rPr lang="en-US" dirty="0"/>
              <a:t>, equipment was purchased for $22,000 cash. The equipment has an estimated useful life of five years and an estimated salvage value of $2,000. Calculate the depreciation expense for 2020 and 2021.</a:t>
            </a:r>
          </a:p>
        </p:txBody>
      </p:sp>
    </p:spTree>
    <p:extLst>
      <p:ext uri="{BB962C8B-B14F-4D97-AF65-F5344CB8AC3E}">
        <p14:creationId xmlns:p14="http://schemas.microsoft.com/office/powerpoint/2010/main" val="26358508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For reporting to stockholders, most firms use the straight-line depreciation method because in the early years of an asset’s life, it results in lower depreciation expense and hence higher reported net income than does accelerated depreciation. </a:t>
            </a:r>
            <a:endParaRPr lang="en-US" dirty="0"/>
          </a:p>
        </p:txBody>
      </p:sp>
    </p:spTree>
    <p:extLst>
      <p:ext uri="{BB962C8B-B14F-4D97-AF65-F5344CB8AC3E}">
        <p14:creationId xmlns:p14="http://schemas.microsoft.com/office/powerpoint/2010/main" val="40866680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When accelerated depreciation is less than straight-line depreciation, total</a:t>
            </a:r>
            <a:r>
              <a:rPr kumimoji="1" lang="en-US" sz="1200" b="0" i="1"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depreciation expense using the straight-line method will still be less than under an accelerated method if the amount invested in new assets has grown each year. </a:t>
            </a:r>
            <a:endParaRPr lang="en-US" dirty="0"/>
          </a:p>
        </p:txBody>
      </p:sp>
    </p:spTree>
    <p:extLst>
      <p:ext uri="{BB962C8B-B14F-4D97-AF65-F5344CB8AC3E}">
        <p14:creationId xmlns:p14="http://schemas.microsoft.com/office/powerpoint/2010/main" val="12768680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units-of-production depreciation method is based on periodic use and life expressed in terms of asset utilization.</a:t>
            </a:r>
          </a:p>
        </p:txBody>
      </p:sp>
    </p:spTree>
    <p:extLst>
      <p:ext uri="{BB962C8B-B14F-4D97-AF65-F5344CB8AC3E}">
        <p14:creationId xmlns:p14="http://schemas.microsoft.com/office/powerpoint/2010/main" val="41382584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The declining-balance calculation is known as double-declining balance because the depreciation rate used is double the straight-line rate. In some instances, the rate used is 1.5 times the straight-line rate; this is referred to as 150 percent declining-balance depreciation. Whatever rate is used, a constant percentage is applied each year to the declining balance of the net book value. </a:t>
            </a:r>
            <a:endParaRPr lang="en-US" b="0" i="0" dirty="0"/>
          </a:p>
        </p:txBody>
      </p:sp>
    </p:spTree>
    <p:extLst>
      <p:ext uri="{BB962C8B-B14F-4D97-AF65-F5344CB8AC3E}">
        <p14:creationId xmlns:p14="http://schemas.microsoft.com/office/powerpoint/2010/main" val="17158373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*Depreciation expense at the end of the asset’s life is equal to an amount that will cause the net book value to equal the asset’s estimated salvage value.</a:t>
            </a:r>
          </a:p>
          <a:p>
            <a:r>
              <a:rPr lang="en-US" dirty="0"/>
              <a:t>Note that the total depreciation expense for the five years is the same for both methods; it is the pattern of the expense that differs. Because depreciation is an expense, the effect on operating income calculated by alternative methods will be the opposite; the 2019 operating income will be higher if the straight-line method is used and lower if the declining-balance method is used.</a:t>
            </a:r>
          </a:p>
        </p:txBody>
      </p:sp>
    </p:spTree>
    <p:extLst>
      <p:ext uri="{BB962C8B-B14F-4D97-AF65-F5344CB8AC3E}">
        <p14:creationId xmlns:p14="http://schemas.microsoft.com/office/powerpoint/2010/main" val="13026293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Preventative maintenance expenditures and routine repair costs are clearly expenses of the period in which they are incurred. There is a gray area with respect to some maintenance expenditures, however, and accountants’ judgments may differ. In practice, most accountants decide in favor of expensing rather than capitalizing.</a:t>
            </a:r>
          </a:p>
        </p:txBody>
      </p:sp>
    </p:spTree>
    <p:extLst>
      <p:ext uri="{BB962C8B-B14F-4D97-AF65-F5344CB8AC3E}">
        <p14:creationId xmlns:p14="http://schemas.microsoft.com/office/powerpoint/2010/main" val="3426928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6-5: Explain why depreciation for income tax purposes is an important concern of taxpayers and how tax depreciation differs from financial accounting depreciation. </a:t>
            </a:r>
          </a:p>
          <a:p>
            <a:pPr>
              <a:defRPr/>
            </a:pPr>
            <a:endParaRPr kumimoji="0" lang="en-US" dirty="0">
              <a:solidFill>
                <a:srgbClr val="800000"/>
              </a:solidFill>
            </a:endParaRPr>
          </a:p>
          <a:p>
            <a:pPr>
              <a:defRPr/>
            </a:pPr>
            <a:r>
              <a:rPr lang="en-US" dirty="0"/>
              <a:t>The ACRS rules simplified the determination of useful life and allowed rapid write-off patterns similar to the declining-balance methods, so most firms started using ACRS for tax purposes. In the Tax Reform Act of 1986, Congress changed the original ACRS provisions. The system has since been referred to as the Modified Accelerated Cost Recovery System (MACRS). Recovery periods were lengthened, additional categories for classifying assets were created, and the method of calculating the depreciation deduction was specified.</a:t>
            </a:r>
          </a:p>
        </p:txBody>
      </p:sp>
    </p:spTree>
    <p:extLst>
      <p:ext uri="{BB962C8B-B14F-4D97-AF65-F5344CB8AC3E}">
        <p14:creationId xmlns:p14="http://schemas.microsoft.com/office/powerpoint/2010/main" val="39815919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3798370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Note that this entry does not affect </a:t>
            </a:r>
            <a:r>
              <a:rPr kumimoji="1" lang="en-US" sz="1200" b="0" i="1" u="none" strike="noStrike" kern="1200" baseline="0" dirty="0">
                <a:solidFill>
                  <a:schemeClr val="tx1"/>
                </a:solidFill>
                <a:latin typeface="Times New Roman" pitchFamily="18" charset="0"/>
                <a:ea typeface="+mn-ea"/>
                <a:cs typeface="+mn-cs"/>
              </a:rPr>
              <a:t>total </a:t>
            </a:r>
            <a:r>
              <a:rPr kumimoji="1" lang="en-US" sz="1200" b="0" i="0" u="none" strike="noStrike" kern="1200" baseline="0" dirty="0">
                <a:solidFill>
                  <a:schemeClr val="tx1"/>
                </a:solidFill>
                <a:latin typeface="Times New Roman" pitchFamily="18" charset="0"/>
                <a:ea typeface="+mn-ea"/>
                <a:cs typeface="+mn-cs"/>
              </a:rPr>
              <a:t>assets or any other parts of the financial statements. </a:t>
            </a:r>
            <a:endParaRPr lang="en-US" dirty="0"/>
          </a:p>
        </p:txBody>
      </p:sp>
    </p:spTree>
    <p:extLst>
      <p:ext uri="{BB962C8B-B14F-4D97-AF65-F5344CB8AC3E}">
        <p14:creationId xmlns:p14="http://schemas.microsoft.com/office/powerpoint/2010/main" val="1597535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Noncurrent assets include land, buildings, and equipment (less accumulated depreciation), intangible assets, and natural resources.</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If an asset is sold at a value greater than the book value, record a gain (credit). If an asset is sold at a value lesser than the book value, record a loss (debit). If an asset is sold at a value that equals the book value, there is no gain or loss.</a:t>
            </a:r>
          </a:p>
        </p:txBody>
      </p:sp>
    </p:spTree>
    <p:extLst>
      <p:ext uri="{BB962C8B-B14F-4D97-AF65-F5344CB8AC3E}">
        <p14:creationId xmlns:p14="http://schemas.microsoft.com/office/powerpoint/2010/main" val="8647721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6-7: Describe the difference between an operating lease and a financing lease</a:t>
            </a:r>
            <a:r>
              <a:rPr kumimoji="0" lang="en-US" dirty="0">
                <a:solidFill>
                  <a:srgbClr val="800000"/>
                </a:solidFill>
              </a:rPr>
              <a:t>.</a:t>
            </a:r>
          </a:p>
          <a:p>
            <a:pPr>
              <a:defRPr/>
            </a:pPr>
            <a:endParaRPr kumimoji="0" lang="en-US" dirty="0">
              <a:solidFill>
                <a:srgbClr val="800000"/>
              </a:solidFill>
            </a:endParaRPr>
          </a:p>
          <a:p>
            <a:pPr>
              <a:defRPr/>
            </a:pPr>
            <a:r>
              <a:rPr lang="en-US" dirty="0"/>
              <a:t>An operating lease is an agreement for the use of an asset that does not involve any attributes of ownership. A financing lease results in the lessee (renter) assuming virtually all of the benefits and risks of ownership for the leased asset.</a:t>
            </a:r>
          </a:p>
        </p:txBody>
      </p:sp>
    </p:spTree>
    <p:extLst>
      <p:ext uri="{BB962C8B-B14F-4D97-AF65-F5344CB8AC3E}">
        <p14:creationId xmlns:p14="http://schemas.microsoft.com/office/powerpoint/2010/main" val="640939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altLang="en-US" sz="1200" b="0" dirty="0">
                <a:solidFill>
                  <a:schemeClr val="tx1"/>
                </a:solidFill>
                <a:latin typeface="Arial Narrow" pitchFamily="34" charset="0"/>
              </a:rPr>
              <a:t>Learning Objective 6-7: Describe the difference between an operating lease and a financing lease.</a:t>
            </a:r>
          </a:p>
          <a:p>
            <a:pPr marL="228600" indent="-228600">
              <a:defRPr/>
            </a:pPr>
            <a:endParaRPr lang="en-US" altLang="en-US" dirty="0"/>
          </a:p>
          <a:p>
            <a:pPr marL="228600" indent="-228600">
              <a:defRPr/>
            </a:pPr>
            <a:r>
              <a:rPr lang="en-US" altLang="en-US" dirty="0"/>
              <a:t>Capital Lease Characteristics:</a:t>
            </a:r>
          </a:p>
          <a:p>
            <a:pPr marL="228600" indent="-228600">
              <a:buFont typeface="+mj-lt"/>
              <a:buAutoNum type="arabicPeriod"/>
              <a:defRPr/>
            </a:pPr>
            <a:r>
              <a:rPr lang="en-US" altLang="en-US" dirty="0"/>
              <a:t>It transfers ownership of the asset to the lessee at the end of the lease term.</a:t>
            </a:r>
          </a:p>
          <a:p>
            <a:pPr marL="228600" indent="-228600">
              <a:buFont typeface="+mj-lt"/>
              <a:buAutoNum type="arabicPeriod"/>
              <a:defRPr/>
            </a:pPr>
            <a:r>
              <a:rPr lang="en-US" altLang="en-US" dirty="0"/>
              <a:t>It permits the lessee to purchase the asset for a nominal sum at the end of the lease term.</a:t>
            </a:r>
          </a:p>
          <a:p>
            <a:pPr marL="228600" indent="-228600">
              <a:buFont typeface="+mj-lt"/>
              <a:buAutoNum type="arabicPeriod"/>
              <a:defRPr/>
            </a:pPr>
            <a:r>
              <a:rPr lang="en-US" altLang="en-US" dirty="0"/>
              <a:t>The lease term is primarily for the remaining economic life of the leased asset.</a:t>
            </a:r>
          </a:p>
          <a:p>
            <a:pPr marL="228600" indent="-228600">
              <a:buFont typeface="+mj-lt"/>
              <a:buAutoNum type="arabicPeriod"/>
              <a:defRPr/>
            </a:pPr>
            <a:r>
              <a:rPr lang="en-US" altLang="en-US" dirty="0"/>
              <a:t>The present value of the lease payments and residual value guarantees is equal, to or more than, substantially all of the fair value of the leased asset. </a:t>
            </a:r>
          </a:p>
          <a:p>
            <a:pPr marL="228600" indent="-228600">
              <a:buFont typeface="+mj-lt"/>
              <a:buAutoNum type="arabicPeriod"/>
              <a:defRPr/>
            </a:pPr>
            <a:r>
              <a:rPr lang="en-US" altLang="en-US" dirty="0"/>
              <a:t>The leased asset has no alternative use to the lessor at the end of its lease term because of its specialized nature.</a:t>
            </a:r>
          </a:p>
          <a:p>
            <a:pPr>
              <a:defRPr/>
            </a:pPr>
            <a:endParaRPr lang="en-US" altLang="en-US" dirty="0"/>
          </a:p>
          <a:p>
            <a:pPr marL="228600" indent="-228600">
              <a:defRPr/>
            </a:pPr>
            <a:r>
              <a:rPr lang="en-US" altLang="en-US" dirty="0"/>
              <a:t>A lease is classified as a financial lease if it meets any one of these characteristics.</a:t>
            </a:r>
          </a:p>
        </p:txBody>
      </p:sp>
    </p:spTree>
    <p:extLst>
      <p:ext uri="{BB962C8B-B14F-4D97-AF65-F5344CB8AC3E}">
        <p14:creationId xmlns:p14="http://schemas.microsoft.com/office/powerpoint/2010/main" val="1134222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6-8: Explain the similarities in the financial statement effects of buying an asset compared to using a financing lease to acquire the rights to an asset</a:t>
            </a:r>
            <a:r>
              <a:rPr kumimoji="0" lang="en-US" dirty="0">
                <a:solidFill>
                  <a:srgbClr val="800000"/>
                </a:solidFill>
              </a:rPr>
              <a:t>.</a:t>
            </a:r>
          </a:p>
          <a:p>
            <a:pPr>
              <a:defRPr/>
            </a:pPr>
            <a:endParaRPr kumimoji="0" lang="en-US" dirty="0">
              <a:solidFill>
                <a:srgbClr val="800000"/>
              </a:solidFill>
            </a:endParaRPr>
          </a:p>
          <a:p>
            <a:pPr>
              <a:defRPr/>
            </a:pPr>
            <a:r>
              <a:rPr lang="en-US" dirty="0"/>
              <a:t>Should you buy or lease an asset? To buy the computer equipment at a cost of $217,765, you could issue a 10 percent, six-year note payable with an annual payment of $50,000. Or, you could lease the computer equipment at an annual lease of $50,000. Note that the present value of the lease payments, at 10 percent for six years, is $217,765. </a:t>
            </a:r>
          </a:p>
        </p:txBody>
      </p:sp>
    </p:spTree>
    <p:extLst>
      <p:ext uri="{BB962C8B-B14F-4D97-AF65-F5344CB8AC3E}">
        <p14:creationId xmlns:p14="http://schemas.microsoft.com/office/powerpoint/2010/main" val="35797188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If purchased, the computer equipment is reported on the balance sheet as an asset and a note payable at a value of $217,765. Annual depreciation will be recorded in the accumulated depreciation account. The annual note payment will decrease the balance in note payable. Depreciation expense and interest expense as incurred will be reported on the income statement.</a:t>
            </a:r>
          </a:p>
        </p:txBody>
      </p:sp>
    </p:spTree>
    <p:extLst>
      <p:ext uri="{BB962C8B-B14F-4D97-AF65-F5344CB8AC3E}">
        <p14:creationId xmlns:p14="http://schemas.microsoft.com/office/powerpoint/2010/main" val="303207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If leased, the computer equipment is reported on the balance sheet as an asset and a note payable at a value of $217,765. Annual depreciation is recorded in the accumulated depreciation account. The annual lease payment will decrease the lease liability. Depreciation expense and interest expense as incurred would be reported on the income statement.</a:t>
            </a:r>
          </a:p>
          <a:p>
            <a:pPr>
              <a:defRPr/>
            </a:pPr>
            <a:r>
              <a:rPr lang="en-US" dirty="0"/>
              <a:t>Leasing the computer is essentially the same as buying it. Both methods of acquiring the asset yield the same economic impact and the same effect on the financial statements.</a:t>
            </a:r>
          </a:p>
        </p:txBody>
      </p:sp>
    </p:spTree>
    <p:extLst>
      <p:ext uri="{BB962C8B-B14F-4D97-AF65-F5344CB8AC3E}">
        <p14:creationId xmlns:p14="http://schemas.microsoft.com/office/powerpoint/2010/main" val="32603910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6-9: Discuss the meaning of various intangible assets, how their values are measured, and how their costs are reflected in the income statement</a:t>
            </a:r>
            <a:r>
              <a:rPr kumimoji="0" lang="en-US" dirty="0">
                <a:solidFill>
                  <a:srgbClr val="800000"/>
                </a:solidFill>
              </a:rPr>
              <a:t>.</a:t>
            </a:r>
          </a:p>
          <a:p>
            <a:pPr>
              <a:defRPr/>
            </a:pPr>
            <a:endParaRPr kumimoji="0" lang="en-US" dirty="0">
              <a:solidFill>
                <a:srgbClr val="800000"/>
              </a:solidFill>
            </a:endParaRPr>
          </a:p>
          <a:p>
            <a:pPr>
              <a:defRPr/>
            </a:pPr>
            <a:r>
              <a:rPr lang="en-US" dirty="0"/>
              <a:t>Intangible assets are noncurrent assets without physical substance. The useful life of intangible assets is often difficult to determine. Intangible assets often provide exclusive rights or privileges, and they are usually acquired for operational use.</a:t>
            </a:r>
          </a:p>
        </p:txBody>
      </p:sp>
    </p:spTree>
    <p:extLst>
      <p:ext uri="{BB962C8B-B14F-4D97-AF65-F5344CB8AC3E}">
        <p14:creationId xmlns:p14="http://schemas.microsoft.com/office/powerpoint/2010/main" val="7746977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Intangible assets are recorded at current cash equivalent cost, including purchase price, legal fees, and filing fees. Intangible assets include patents, copyrights, leaseholds, leasehold improvements, franchises and licenses, trademarks and trade names, and goodwill.</a:t>
            </a:r>
          </a:p>
        </p:txBody>
      </p:sp>
    </p:spTree>
    <p:extLst>
      <p:ext uri="{BB962C8B-B14F-4D97-AF65-F5344CB8AC3E}">
        <p14:creationId xmlns:p14="http://schemas.microsoft.com/office/powerpoint/2010/main" val="26709701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Amortization is the term used to refer to the allocation of the cost of an intangible asset over its useful life. Most intangibles are amortized on a straight-line basis based on the useful life to the entity. A patent is granted for 20 years, a registered trademark has unlimited life, and a copyright is granted for a period of time equal to the life of the writer or artist, plus 70 years. Using the straight-line method, an intangible asset is amortized over its legal or useful life, whichever is less. </a:t>
            </a:r>
          </a:p>
        </p:txBody>
      </p:sp>
    </p:spTree>
    <p:extLst>
      <p:ext uri="{BB962C8B-B14F-4D97-AF65-F5344CB8AC3E}">
        <p14:creationId xmlns:p14="http://schemas.microsoft.com/office/powerpoint/2010/main" val="346205564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851438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Recording the acquisition, use (depreciation, maintenance, and repair costs), and disposal of noncurrent assets are primary issues in accounting.</a:t>
            </a:r>
          </a:p>
          <a:p>
            <a:pPr marL="228600" indent="-228600">
              <a:defRPr/>
            </a:pPr>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Goodwill</a:t>
            </a:r>
            <a:r>
              <a:rPr kumimoji="1" lang="en-US" sz="1200" b="1" i="0"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results from the purchase of one firm by another for a price that is greater than the fair value of the net assets acquired. Goodwill is an intangible asset and is not</a:t>
            </a:r>
            <a:r>
              <a:rPr kumimoji="1" lang="en-US" sz="1200" b="0" i="1" u="none" strike="noStrike" kern="1200" baseline="0" dirty="0">
                <a:solidFill>
                  <a:schemeClr val="tx1"/>
                </a:solidFill>
                <a:latin typeface="Times New Roman" pitchFamily="18" charset="0"/>
                <a:ea typeface="+mn-ea"/>
                <a:cs typeface="+mn-cs"/>
              </a:rPr>
              <a:t> </a:t>
            </a:r>
            <a:r>
              <a:rPr kumimoji="1" lang="en-US" sz="1200" b="0" i="0" u="none" strike="noStrike" kern="1200" baseline="0" dirty="0">
                <a:solidFill>
                  <a:schemeClr val="tx1"/>
                </a:solidFill>
                <a:latin typeface="Times New Roman" pitchFamily="18" charset="0"/>
                <a:ea typeface="+mn-ea"/>
                <a:cs typeface="+mn-cs"/>
              </a:rPr>
              <a:t>amortized. </a:t>
            </a:r>
            <a:endParaRPr lang="en-US" dirty="0"/>
          </a:p>
        </p:txBody>
      </p:sp>
    </p:spTree>
    <p:extLst>
      <p:ext uri="{BB962C8B-B14F-4D97-AF65-F5344CB8AC3E}">
        <p14:creationId xmlns:p14="http://schemas.microsoft.com/office/powerpoint/2010/main" val="5836393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21685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50000"/>
              </a:spcBef>
              <a:defRPr/>
            </a:pPr>
            <a:r>
              <a:rPr lang="en-US" dirty="0">
                <a:cs typeface="Times New Roman" pitchFamily="18" charset="0"/>
              </a:rPr>
              <a:t>Goodwill is not amortized. Instead, it is tested annually for impairment. If the book value of goodwill exceeds its fair value, an impairment loss will be recorded. </a:t>
            </a:r>
          </a:p>
        </p:txBody>
      </p:sp>
    </p:spTree>
    <p:extLst>
      <p:ext uri="{BB962C8B-B14F-4D97-AF65-F5344CB8AC3E}">
        <p14:creationId xmlns:p14="http://schemas.microsoft.com/office/powerpoint/2010/main" val="41891444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The total cost of a natural resource, including exploration and development, is charged to depletion expense in the income statement over the periods benefited. A natural resource is extracted from the natural environment and reported at cost less accumulated </a:t>
            </a:r>
            <a:r>
              <a:rPr lang="en-US" b="1" dirty="0"/>
              <a:t>depletion</a:t>
            </a:r>
            <a:r>
              <a:rPr lang="en-US" dirty="0"/>
              <a:t>.</a:t>
            </a:r>
          </a:p>
        </p:txBody>
      </p:sp>
    </p:spTree>
    <p:extLst>
      <p:ext uri="{BB962C8B-B14F-4D97-AF65-F5344CB8AC3E}">
        <p14:creationId xmlns:p14="http://schemas.microsoft.com/office/powerpoint/2010/main" val="9326636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Depletion is the term used to refer to the allocation of the cost of a natural resource over its useful life. The process is similar to units-of-production depreciation. Estimating depletion expense is very complex. Depletion expense allowed for federal income tax purposes frequently differs from that recognized for financial accounting purposes because, from time to time, tax laws have been used to provide special incentives to develop natural resources.</a:t>
            </a:r>
          </a:p>
        </p:txBody>
      </p:sp>
    </p:spTree>
    <p:extLst>
      <p:ext uri="{BB962C8B-B14F-4D97-AF65-F5344CB8AC3E}">
        <p14:creationId xmlns:p14="http://schemas.microsoft.com/office/powerpoint/2010/main" val="37255526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Other noncurrent assets include long-term investments, notes receivables (with maturities more than a year after the balance sheet date), and long-term deferred income tax assets. When these assets become current, they will be reclassified to the current assets section of the balance sheet.</a:t>
            </a:r>
          </a:p>
        </p:txBody>
      </p:sp>
    </p:spTree>
    <p:extLst>
      <p:ext uri="{BB962C8B-B14F-4D97-AF65-F5344CB8AC3E}">
        <p14:creationId xmlns:p14="http://schemas.microsoft.com/office/powerpoint/2010/main" val="18065357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6-10: Explain the role of time value of money concepts in financial reporting and their usefulness in decision making</a:t>
            </a:r>
            <a:r>
              <a:rPr kumimoji="0" lang="en-US" dirty="0">
                <a:solidFill>
                  <a:srgbClr val="800000"/>
                </a:solidFill>
              </a:rPr>
              <a:t>.</a:t>
            </a:r>
          </a:p>
          <a:p>
            <a:pPr>
              <a:defRPr/>
            </a:pPr>
            <a:endParaRPr kumimoji="0" lang="en-US" dirty="0">
              <a:solidFill>
                <a:srgbClr val="800000"/>
              </a:solidFill>
            </a:endParaRPr>
          </a:p>
          <a:p>
            <a:pPr>
              <a:defRPr/>
            </a:pPr>
            <a:r>
              <a:rPr lang="en-US" dirty="0"/>
              <a:t>Future value and present value are time value of money applications. The future value of money is used to determine the value at some future date of an investment made today.  Future value refers to the amount accumulated when interest on an investment is compounded for a given number of periods. For example, an investment of $1,000 today will return $1,464 four years from now if it is invested at a 10 percent interest rate.</a:t>
            </a:r>
          </a:p>
          <a:p>
            <a:pPr>
              <a:defRPr/>
            </a:pPr>
            <a:r>
              <a:rPr lang="en-US" dirty="0"/>
              <a:t>Present value analysis involves looking at the same compound interest concept from the opposite perspective. The present value of money is used to determine the value now of an amount to be received or paid at some future date. If a specified amount of money is needed in four years, then calculate the amount of money to invest today at a given rate of interest to yield that specified amount. For example, if $1,464 is needed in four years, then invest $1,000 today at a 10 percent interest rate.</a:t>
            </a:r>
          </a:p>
        </p:txBody>
      </p:sp>
    </p:spTree>
    <p:extLst>
      <p:ext uri="{BB962C8B-B14F-4D97-AF65-F5344CB8AC3E}">
        <p14:creationId xmlns:p14="http://schemas.microsoft.com/office/powerpoint/2010/main" val="40411678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6</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575302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51459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LO 6-1: Explain how the cost of land, buildings, and equipment is reported on the balance sheet</a:t>
            </a:r>
            <a:r>
              <a:rPr kumimoji="0" lang="en-US" dirty="0"/>
              <a:t>.</a:t>
            </a:r>
          </a:p>
          <a:p>
            <a:pPr>
              <a:defRPr/>
            </a:pPr>
            <a:endParaRPr kumimoji="0" lang="en-US" dirty="0"/>
          </a:p>
          <a:p>
            <a:pPr>
              <a:spcBef>
                <a:spcPct val="50000"/>
              </a:spcBef>
              <a:defRPr/>
            </a:pPr>
            <a:r>
              <a:rPr lang="en-US" dirty="0"/>
              <a:t>The acquisition cost of land includes all the costs incurred to get the land ready for use.  Capitalized costs include the purchase price, real estate commissions, title and legal fees, costs of razing a building on the land, and delinquent taxes. Note that land is not depreciated.</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0428732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9015010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328745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3352016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911761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9211614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504118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696799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145469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6276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When land is sold, the difference between the selling price and cost will be a gain or loss to be reported in the income statement of the period in which the sale occurred.</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15196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749720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669661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0686506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4510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entire $134,000 gain will be reported in this year’s income statement. The gain will not be included with operating income; it will be highlighted in the income statement as a nonrecurring, </a:t>
            </a:r>
            <a:r>
              <a:rPr lang="en-US" altLang="en-US" dirty="0" err="1"/>
              <a:t>nonoperating</a:t>
            </a:r>
            <a:r>
              <a:rPr lang="en-US" altLang="en-US" dirty="0"/>
              <a:t> item (usually reported as an element of “other income or expense”), so financial statement users will not be led to expect a similar gain in future years.</a:t>
            </a:r>
          </a:p>
        </p:txBody>
      </p:sp>
    </p:spTree>
    <p:extLst>
      <p:ext uri="{BB962C8B-B14F-4D97-AF65-F5344CB8AC3E}">
        <p14:creationId xmlns:p14="http://schemas.microsoft.com/office/powerpoint/2010/main" val="173379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dirty="0"/>
              <a:t>The total cost of a basket purchase, a combined purchase of land and a building, is allocated to each asset on the basis of relative market values, and each asset is recorded separately. </a:t>
            </a:r>
          </a:p>
          <a:p>
            <a:pPr>
              <a:defRPr/>
            </a:pPr>
            <a:r>
              <a:rPr lang="en-US" dirty="0"/>
              <a:t>On January 1, </a:t>
            </a:r>
            <a:r>
              <a:rPr lang="en-US" dirty="0" err="1"/>
              <a:t>UpCo</a:t>
            </a:r>
            <a:r>
              <a:rPr lang="en-US" dirty="0"/>
              <a:t> purchased land and a building for $200,000 cash. The appraised value of the building is $162,500 and of the land is $87,500. How much of the $200,000 purchase price will be charged to the building and land accounts?</a:t>
            </a:r>
          </a:p>
        </p:txBody>
      </p:sp>
    </p:spTree>
    <p:extLst>
      <p:ext uri="{BB962C8B-B14F-4D97-AF65-F5344CB8AC3E}">
        <p14:creationId xmlns:p14="http://schemas.microsoft.com/office/powerpoint/2010/main" val="123447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440267" y="5655468"/>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04114836"/>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theme" Target="../theme/theme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6 -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 id="2147485210" r:id="rId4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6 -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6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slide" Target="slide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6.jpg"/><Relationship Id="rId5" Type="http://schemas.openxmlformats.org/officeDocument/2006/relationships/image" Target="../media/image15.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notesSlide" Target="../notesSlides/notesSlide22.xml"/><Relationship Id="rId7" Type="http://schemas.openxmlformats.org/officeDocument/2006/relationships/image" Target="../media/image18.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7.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slide" Target="slide68.xml"/><Relationship Id="rId5" Type="http://schemas.openxmlformats.org/officeDocument/2006/relationships/slide" Target="slide69.xml"/><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9.jpg"/><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slide" Target="slide68.xml"/><Relationship Id="rId4" Type="http://schemas.openxmlformats.org/officeDocument/2006/relationships/slide" Target="slide7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slide" Target="slide68.xml"/><Relationship Id="rId4" Type="http://schemas.openxmlformats.org/officeDocument/2006/relationships/slide" Target="slide71.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slide" Target="slide68.xml"/><Relationship Id="rId4" Type="http://schemas.openxmlformats.org/officeDocument/2006/relationships/slide" Target="slide7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7.wmf"/><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28.wmf"/><Relationship Id="rId4" Type="http://schemas.openxmlformats.org/officeDocument/2006/relationships/oleObject" Target="../embeddings/oleObject5.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29.wmf"/><Relationship Id="rId4" Type="http://schemas.openxmlformats.org/officeDocument/2006/relationships/oleObject" Target="../embeddings/oleObject6.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30.wmf"/><Relationship Id="rId4" Type="http://schemas.openxmlformats.org/officeDocument/2006/relationships/oleObject" Target="../embeddings/oleObject7.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33.jp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36.jpg"/></Relationships>
</file>

<file path=ppt/slides/_rels/slide4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slide" Target="slide76.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5.xml"/><Relationship Id="rId1" Type="http://schemas.openxmlformats.org/officeDocument/2006/relationships/slideLayout" Target="../slideLayouts/slideLayout3.xml"/><Relationship Id="rId5" Type="http://schemas.openxmlformats.org/officeDocument/2006/relationships/slide" Target="slide77.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slide" Target="slide7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slide" Target="slide7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slide" Target="slide8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6.xml"/><Relationship Id="rId1" Type="http://schemas.openxmlformats.org/officeDocument/2006/relationships/slideLayout" Target="../slideLayouts/slideLayout3.xml"/><Relationship Id="rId5" Type="http://schemas.openxmlformats.org/officeDocument/2006/relationships/slide" Target="slide82.xml"/><Relationship Id="rId4" Type="http://schemas.openxmlformats.org/officeDocument/2006/relationships/image" Target="../media/image46.jp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58.xml"/><Relationship Id="rId1" Type="http://schemas.openxmlformats.org/officeDocument/2006/relationships/slideLayout" Target="../slideLayouts/slideLayout41.xml"/></Relationships>
</file>

<file path=ppt/slides/_rels/slide6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59.xml"/><Relationship Id="rId1" Type="http://schemas.openxmlformats.org/officeDocument/2006/relationships/slideLayout" Target="../slideLayouts/slideLayout41.xml"/></Relationships>
</file>

<file path=ppt/slides/_rels/slide6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60.xml"/><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61.xml"/><Relationship Id="rId1" Type="http://schemas.openxmlformats.org/officeDocument/2006/relationships/slideLayout" Target="../slideLayouts/slideLayout41.xml"/><Relationship Id="rId4" Type="http://schemas.openxmlformats.org/officeDocument/2006/relationships/slide" Target="slide1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66.xml"/></Relationships>
</file>

<file path=ppt/slides/_rels/slide7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62.xml"/><Relationship Id="rId1" Type="http://schemas.openxmlformats.org/officeDocument/2006/relationships/slideLayout" Target="../slideLayouts/slideLayout41.xml"/><Relationship Id="rId4" Type="http://schemas.openxmlformats.org/officeDocument/2006/relationships/slide" Target="slide19.xml"/></Relationships>
</file>

<file path=ppt/slides/_rels/slide7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63.xml"/><Relationship Id="rId1" Type="http://schemas.openxmlformats.org/officeDocument/2006/relationships/slideLayout" Target="../slideLayouts/slideLayout41.xml"/><Relationship Id="rId4" Type="http://schemas.openxmlformats.org/officeDocument/2006/relationships/slide" Target="slide19.xml"/></Relationships>
</file>

<file path=ppt/slides/_rels/slide7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64.xml"/><Relationship Id="rId1" Type="http://schemas.openxmlformats.org/officeDocument/2006/relationships/slideLayout" Target="../slideLayouts/slideLayout41.xml"/><Relationship Id="rId4" Type="http://schemas.openxmlformats.org/officeDocument/2006/relationships/slide" Target="slide19.xml"/></Relationships>
</file>

<file path=ppt/slides/_rels/slide7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65.xml"/><Relationship Id="rId1" Type="http://schemas.openxmlformats.org/officeDocument/2006/relationships/slideLayout" Target="../slideLayouts/slideLayout41.xml"/><Relationship Id="rId4" Type="http://schemas.openxmlformats.org/officeDocument/2006/relationships/slide" Target="slide19.xml"/></Relationships>
</file>

<file path=ppt/slides/_rels/slide7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6.xml"/><Relationship Id="rId1" Type="http://schemas.openxmlformats.org/officeDocument/2006/relationships/slideLayout" Target="../slideLayouts/slideLayout41.xml"/></Relationships>
</file>

<file path=ppt/slides/_rels/slide7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67.xml"/><Relationship Id="rId1" Type="http://schemas.openxmlformats.org/officeDocument/2006/relationships/slideLayout" Target="../slideLayouts/slideLayout41.xml"/></Relationships>
</file>

<file path=ppt/slides/_rels/slide7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8.xml"/><Relationship Id="rId1" Type="http://schemas.openxmlformats.org/officeDocument/2006/relationships/slideLayout" Target="../slideLayouts/slideLayout41.xml"/></Relationships>
</file>

<file path=ppt/slides/_rels/slide7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notesSlide" Target="../notesSlides/notesSlide69.xml"/><Relationship Id="rId1" Type="http://schemas.openxmlformats.org/officeDocument/2006/relationships/slideLayout" Target="../slideLayouts/slideLayout41.xml"/></Relationships>
</file>

<file path=ppt/slides/_rels/slide7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70.xml"/><Relationship Id="rId1" Type="http://schemas.openxmlformats.org/officeDocument/2006/relationships/slideLayout" Target="../slideLayouts/slideLayout41.xml"/></Relationships>
</file>

<file path=ppt/slides/_rels/slide7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71.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72.xml"/><Relationship Id="rId1" Type="http://schemas.openxmlformats.org/officeDocument/2006/relationships/slideLayout" Target="../slideLayouts/slideLayout41.xml"/></Relationships>
</file>

<file path=ppt/slides/_rels/slide81.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73.xml"/><Relationship Id="rId1" Type="http://schemas.openxmlformats.org/officeDocument/2006/relationships/slideLayout" Target="../slideLayouts/slideLayout41.xml"/></Relationships>
</file>

<file path=ppt/slides/_rels/slide8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74.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Basket Purchase </a:t>
            </a:r>
            <a:r>
              <a:rPr lang="en-US" altLang="en-US" sz="1000" b="0" dirty="0"/>
              <a:t>2</a:t>
            </a:r>
          </a:p>
        </p:txBody>
      </p:sp>
      <p:pic>
        <p:nvPicPr>
          <p:cNvPr id="3" name="Picture 2" descr="5-column table apportioning land and building cost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546" y="1702954"/>
            <a:ext cx="7342909" cy="3452092"/>
          </a:xfrm>
          <a:prstGeom prst="rect">
            <a:avLst/>
          </a:prstGeom>
        </p:spPr>
      </p:pic>
      <p:sp>
        <p:nvSpPr>
          <p:cNvPr id="5" name="Content Placeholder 7"/>
          <p:cNvSpPr>
            <a:spLocks noGrp="1"/>
          </p:cNvSpPr>
          <p:nvPr>
            <p:ph idx="16"/>
          </p:nvPr>
        </p:nvSpPr>
        <p:spPr>
          <a:xfrm>
            <a:off x="2819400" y="5867400"/>
            <a:ext cx="36576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latin typeface="+mj-lt"/>
              </a:rPr>
              <a:t>Learning Objective 6-1: Illustrate the expansion of the basic accounting equation to include revenues and expenses.</a:t>
            </a:r>
          </a:p>
        </p:txBody>
      </p:sp>
    </p:spTree>
    <p:extLst>
      <p:ext uri="{BB962C8B-B14F-4D97-AF65-F5344CB8AC3E}">
        <p14:creationId xmlns:p14="http://schemas.microsoft.com/office/powerpoint/2010/main" val="281020794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Buildings and Equipment</a:t>
            </a:r>
            <a:endParaRPr lang="en-US" altLang="en-US" sz="1000" dirty="0"/>
          </a:p>
        </p:txBody>
      </p:sp>
      <p:sp>
        <p:nvSpPr>
          <p:cNvPr id="2" name="Content Placeholder 1"/>
          <p:cNvSpPr>
            <a:spLocks noGrp="1"/>
          </p:cNvSpPr>
          <p:nvPr>
            <p:ph idx="1"/>
          </p:nvPr>
        </p:nvSpPr>
        <p:spPr>
          <a:xfrm>
            <a:off x="452387" y="1676400"/>
            <a:ext cx="8534400" cy="457200"/>
          </a:xfrm>
        </p:spPr>
        <p:txBody>
          <a:bodyPr/>
          <a:lstStyle/>
          <a:p>
            <a:pPr eaLnBrk="1" hangingPunct="1">
              <a:lnSpc>
                <a:spcPct val="90000"/>
              </a:lnSpc>
              <a:buClr>
                <a:srgbClr val="990000"/>
              </a:buClr>
              <a:buSzPct val="65000"/>
              <a:buNone/>
              <a:defRPr/>
            </a:pPr>
            <a:r>
              <a:rPr lang="en-US" sz="2400" b="1" dirty="0">
                <a:latin typeface="+mj-lt"/>
              </a:rPr>
              <a:t>All costs incurred to get an asset ready for use are capitalized.</a:t>
            </a:r>
          </a:p>
        </p:txBody>
      </p:sp>
      <p:pic>
        <p:nvPicPr>
          <p:cNvPr id="3" name="Picture 2" descr="7 labels hover around a box reading Buildings and Equipment. They are: Purchase price, Architectural fees, Cost of permits, Installation and shakedown costs, Transportation costs, Excavation and construction costs, and Interest cost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879" y="2389091"/>
            <a:ext cx="7119059" cy="3621191"/>
          </a:xfrm>
          <a:prstGeom prst="rect">
            <a:avLst/>
          </a:prstGeom>
        </p:spPr>
      </p:pic>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6-1: Illustrate the expansion of the basic accounting equation to include revenues and expenses.</a:t>
            </a:r>
          </a:p>
        </p:txBody>
      </p:sp>
    </p:spTree>
    <p:extLst>
      <p:ext uri="{BB962C8B-B14F-4D97-AF65-F5344CB8AC3E}">
        <p14:creationId xmlns:p14="http://schemas.microsoft.com/office/powerpoint/2010/main" val="306606856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dirty="0"/>
              <a:t>Capitalizing versus Expensing </a:t>
            </a:r>
            <a:r>
              <a:rPr lang="en-US" sz="1000" b="0" dirty="0"/>
              <a:t>1</a:t>
            </a:r>
            <a:endParaRPr lang="en-US" altLang="en-US" sz="1000" b="0" dirty="0"/>
          </a:p>
        </p:txBody>
      </p:sp>
      <p:sp>
        <p:nvSpPr>
          <p:cNvPr id="4" name="Content Placeholder 3"/>
          <p:cNvSpPr>
            <a:spLocks noGrp="1"/>
          </p:cNvSpPr>
          <p:nvPr>
            <p:ph idx="1"/>
          </p:nvPr>
        </p:nvSpPr>
        <p:spPr>
          <a:xfrm>
            <a:off x="457200" y="1481137"/>
            <a:ext cx="8229600" cy="4005263"/>
          </a:xfrm>
        </p:spPr>
        <p:txBody>
          <a:bodyPr/>
          <a:lstStyle/>
          <a:p>
            <a:r>
              <a:rPr lang="en-US" dirty="0"/>
              <a:t>An expenditure involves using an asset (usually cash) or incurring a liability to acquire goods, services, or other economic benefits. Whenever a firm buys something, it has made an expenditure. All expenditures must be accounted for as either assets (capitalizing an expenditure) or expenses (expensing an expenditure).</a:t>
            </a:r>
          </a:p>
        </p:txBody>
      </p:sp>
      <p:sp>
        <p:nvSpPr>
          <p:cNvPr id="16" name="Content Placeholder 7"/>
          <p:cNvSpPr>
            <a:spLocks noGrp="1"/>
          </p:cNvSpPr>
          <p:nvPr>
            <p:ph idx="16"/>
          </p:nvPr>
        </p:nvSpPr>
        <p:spPr>
          <a:xfrm>
            <a:off x="457200" y="6251030"/>
            <a:ext cx="7543800" cy="236480"/>
          </a:xfrm>
        </p:spPr>
        <p:txBody>
          <a:bodyPr/>
          <a:lstStyle/>
          <a:p>
            <a:pPr marL="0" indent="0">
              <a:buNone/>
              <a:defRPr/>
            </a:pPr>
            <a:r>
              <a:rPr lang="en-US" altLang="en-US" sz="1100" b="1" dirty="0">
                <a:latin typeface="+mj-lt"/>
              </a:rPr>
              <a:t>Learning Objective 6-2: Discuss how the terms capitalize and expense are used with respect to property, plant, and equipment.</a:t>
            </a:r>
          </a:p>
        </p:txBody>
      </p:sp>
    </p:spTree>
    <p:extLst>
      <p:ext uri="{BB962C8B-B14F-4D97-AF65-F5344CB8AC3E}">
        <p14:creationId xmlns:p14="http://schemas.microsoft.com/office/powerpoint/2010/main" val="65980728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dirty="0"/>
              <a:t>Capitalizing versus Expensing </a:t>
            </a:r>
            <a:r>
              <a:rPr lang="en-US" sz="1000" b="0" dirty="0"/>
              <a:t>2</a:t>
            </a:r>
            <a:endParaRPr lang="en-US" altLang="en-US" sz="1000" b="0" dirty="0"/>
          </a:p>
        </p:txBody>
      </p:sp>
      <p:sp>
        <p:nvSpPr>
          <p:cNvPr id="4" name="Content Placeholder 3"/>
          <p:cNvSpPr>
            <a:spLocks noGrp="1"/>
          </p:cNvSpPr>
          <p:nvPr>
            <p:ph idx="1"/>
          </p:nvPr>
        </p:nvSpPr>
        <p:spPr>
          <a:xfrm>
            <a:off x="457200" y="1602007"/>
            <a:ext cx="8382000" cy="4386263"/>
          </a:xfrm>
        </p:spPr>
        <p:txBody>
          <a:bodyPr/>
          <a:lstStyle/>
          <a:p>
            <a:pPr marL="291600" indent="-291600">
              <a:lnSpc>
                <a:spcPct val="90000"/>
              </a:lnSpc>
              <a:spcBef>
                <a:spcPts val="600"/>
              </a:spcBef>
            </a:pPr>
            <a:r>
              <a:rPr lang="en-US" sz="2800" dirty="0"/>
              <a:t>Expenditures should be capitalized if the item acquired will have an economic benefit to the entity that extends beyond the end of the current fiscal year. However, expenditures for preventive maintenance and normal repairs, even though they are needed to maintain the usefulness of the asset over a number of years, are expensed as incurred. The capitalize versus expense issue is resolved by applying the matching concept, under which costs incurred in generating revenues are subtracted from revenues in the period in which the revenues are earned.</a:t>
            </a:r>
          </a:p>
        </p:txBody>
      </p:sp>
      <p:sp>
        <p:nvSpPr>
          <p:cNvPr id="16" name="Content Placeholder 7"/>
          <p:cNvSpPr>
            <a:spLocks noGrp="1"/>
          </p:cNvSpPr>
          <p:nvPr>
            <p:ph idx="16"/>
          </p:nvPr>
        </p:nvSpPr>
        <p:spPr>
          <a:xfrm>
            <a:off x="457200" y="6248400"/>
            <a:ext cx="7620000" cy="304800"/>
          </a:xfrm>
        </p:spPr>
        <p:txBody>
          <a:bodyPr/>
          <a:lstStyle/>
          <a:p>
            <a:pPr marL="0" indent="0">
              <a:buNone/>
              <a:defRPr/>
            </a:pPr>
            <a:r>
              <a:rPr lang="en-US" altLang="en-US" sz="1100" b="1" dirty="0">
                <a:latin typeface="+mj-lt"/>
              </a:rPr>
              <a:t>Learning Objective 6-2: Discuss how the terms capitalize and expense are used with respect to property, plant, and equipment.</a:t>
            </a:r>
          </a:p>
        </p:txBody>
      </p:sp>
    </p:spTree>
    <p:extLst>
      <p:ext uri="{BB962C8B-B14F-4D97-AF65-F5344CB8AC3E}">
        <p14:creationId xmlns:p14="http://schemas.microsoft.com/office/powerpoint/2010/main" val="399602755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dirty="0"/>
              <a:t>Capitalizing versus Expensing </a:t>
            </a:r>
            <a:r>
              <a:rPr lang="en-US" sz="1000" b="0" dirty="0"/>
              <a:t>3</a:t>
            </a:r>
            <a:endParaRPr lang="en-US" altLang="en-US" sz="1000" b="0" dirty="0"/>
          </a:p>
        </p:txBody>
      </p:sp>
      <p:sp>
        <p:nvSpPr>
          <p:cNvPr id="2" name="Content Placeholder 1"/>
          <p:cNvSpPr>
            <a:spLocks noGrp="1"/>
          </p:cNvSpPr>
          <p:nvPr>
            <p:ph idx="1"/>
          </p:nvPr>
        </p:nvSpPr>
        <p:spPr>
          <a:xfrm>
            <a:off x="457200" y="1600200"/>
            <a:ext cx="8229600" cy="4114800"/>
          </a:xfrm>
        </p:spPr>
        <p:txBody>
          <a:bodyPr/>
          <a:lstStyle/>
          <a:p>
            <a:pPr marL="291600" indent="-291600">
              <a:lnSpc>
                <a:spcPct val="90000"/>
              </a:lnSpc>
              <a:spcBef>
                <a:spcPts val="600"/>
              </a:spcBef>
              <a:spcAft>
                <a:spcPts val="600"/>
              </a:spcAft>
            </a:pPr>
            <a:r>
              <a:rPr lang="en-US" sz="2800" dirty="0"/>
              <a:t>When an expenditure is capitalized, plant assets increase.</a:t>
            </a:r>
          </a:p>
          <a:p>
            <a:pPr marL="291600" indent="-291600">
              <a:lnSpc>
                <a:spcPct val="90000"/>
              </a:lnSpc>
              <a:spcBef>
                <a:spcPts val="600"/>
              </a:spcBef>
              <a:spcAft>
                <a:spcPts val="600"/>
              </a:spcAft>
            </a:pPr>
            <a:r>
              <a:rPr lang="en-US" sz="2800" dirty="0"/>
              <a:t>If the expenditure is expensed, the full cost is reflected in the current period’s income statement.</a:t>
            </a:r>
          </a:p>
          <a:p>
            <a:pPr marL="291600" indent="-291600">
              <a:lnSpc>
                <a:spcPct val="90000"/>
              </a:lnSpc>
              <a:spcBef>
                <a:spcPts val="600"/>
              </a:spcBef>
              <a:spcAft>
                <a:spcPts val="600"/>
              </a:spcAft>
            </a:pPr>
            <a:r>
              <a:rPr lang="en-US" sz="2800" dirty="0"/>
              <a:t>The materiality concept is often applied to the issue of accounting for capital expenditures.</a:t>
            </a:r>
          </a:p>
          <a:p>
            <a:pPr marL="291600" indent="-291600">
              <a:lnSpc>
                <a:spcPct val="90000"/>
              </a:lnSpc>
              <a:spcBef>
                <a:spcPts val="600"/>
              </a:spcBef>
              <a:spcAft>
                <a:spcPts val="600"/>
              </a:spcAft>
            </a:pPr>
            <a:r>
              <a:rPr lang="en-US" sz="2800" dirty="0"/>
              <a:t>The potential income tax reduction in the current year that results from expensing influences the capitalize versus expense decision.</a:t>
            </a:r>
          </a:p>
        </p:txBody>
      </p:sp>
      <p:sp>
        <p:nvSpPr>
          <p:cNvPr id="16" name="Content Placeholder 7"/>
          <p:cNvSpPr>
            <a:spLocks noGrp="1"/>
          </p:cNvSpPr>
          <p:nvPr>
            <p:ph idx="16"/>
          </p:nvPr>
        </p:nvSpPr>
        <p:spPr>
          <a:xfrm>
            <a:off x="457200" y="6248400"/>
            <a:ext cx="7543800" cy="304800"/>
          </a:xfrm>
        </p:spPr>
        <p:txBody>
          <a:bodyPr/>
          <a:lstStyle/>
          <a:p>
            <a:pPr marL="0" indent="0">
              <a:buNone/>
              <a:defRPr/>
            </a:pPr>
            <a:r>
              <a:rPr lang="en-US" altLang="en-US" sz="1100" b="1" dirty="0">
                <a:latin typeface="+mj-lt"/>
              </a:rPr>
              <a:t>Learning Objective 6-2: Discuss how the terms capitalize and expense are used with respect to property, plant, and equipment.</a:t>
            </a:r>
          </a:p>
        </p:txBody>
      </p:sp>
    </p:spTree>
    <p:extLst>
      <p:ext uri="{BB962C8B-B14F-4D97-AF65-F5344CB8AC3E}">
        <p14:creationId xmlns:p14="http://schemas.microsoft.com/office/powerpoint/2010/main" val="53468152"/>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Depreciation </a:t>
            </a:r>
            <a:r>
              <a:rPr lang="en-US" altLang="en-US" sz="1000" b="0" dirty="0"/>
              <a:t>1</a:t>
            </a:r>
          </a:p>
        </p:txBody>
      </p:sp>
      <p:sp>
        <p:nvSpPr>
          <p:cNvPr id="2" name="Content Placeholder 1"/>
          <p:cNvSpPr>
            <a:spLocks noGrp="1"/>
          </p:cNvSpPr>
          <p:nvPr>
            <p:ph idx="1"/>
          </p:nvPr>
        </p:nvSpPr>
        <p:spPr>
          <a:xfrm>
            <a:off x="457200" y="1590675"/>
            <a:ext cx="8382000" cy="1685925"/>
          </a:xfrm>
        </p:spPr>
        <p:txBody>
          <a:bodyPr/>
          <a:lstStyle/>
          <a:p>
            <a:pPr marL="0" indent="0">
              <a:lnSpc>
                <a:spcPct val="90000"/>
              </a:lnSpc>
              <a:spcBef>
                <a:spcPct val="40000"/>
              </a:spcBef>
              <a:buNone/>
              <a:defRPr/>
            </a:pPr>
            <a:r>
              <a:rPr lang="en-US" sz="2900" b="1" dirty="0"/>
              <a:t>Depreciation</a:t>
            </a:r>
            <a:r>
              <a:rPr lang="en-US" sz="2900" b="1" dirty="0">
                <a:solidFill>
                  <a:schemeClr val="accent1"/>
                </a:solidFill>
              </a:rPr>
              <a:t> </a:t>
            </a:r>
            <a:r>
              <a:rPr lang="en-US" sz="2900" b="1" dirty="0">
                <a:solidFill>
                  <a:schemeClr val="accent1">
                    <a:lumMod val="50000"/>
                  </a:schemeClr>
                </a:solidFill>
              </a:rPr>
              <a:t>is the allocation of the cost of an asset to the years in which the benefits of the asset are expected to be received. It is an application of the </a:t>
            </a:r>
            <a:r>
              <a:rPr lang="en-US" sz="2900" b="1" dirty="0"/>
              <a:t>matching concept.</a:t>
            </a:r>
          </a:p>
        </p:txBody>
      </p:sp>
      <p:pic>
        <p:nvPicPr>
          <p:cNvPr id="4" name="Picture 3" descr="An arrow labeled cost allocation points right. To the left of the arrow are Balance Sheet, Acquisition Cost, and (Unused). To the right of the arrow are Income Statement, Expense, and (Us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820" y="3505200"/>
            <a:ext cx="6638841" cy="1963447"/>
          </a:xfrm>
          <a:prstGeom prst="rect">
            <a:avLst/>
          </a:prstGeom>
        </p:spPr>
      </p:pic>
      <p:sp>
        <p:nvSpPr>
          <p:cNvPr id="3" name="Content Placeholder 2"/>
          <p:cNvSpPr>
            <a:spLocks noGrp="1"/>
          </p:cNvSpPr>
          <p:nvPr>
            <p:ph idx="13"/>
          </p:nvPr>
        </p:nvSpPr>
        <p:spPr>
          <a:xfrm>
            <a:off x="475648" y="5604500"/>
            <a:ext cx="5544152" cy="512587"/>
          </a:xfrm>
        </p:spPr>
        <p:txBody>
          <a:bodyPr/>
          <a:lstStyle/>
          <a:p>
            <a:pPr marL="0" indent="0" eaLnBrk="1" hangingPunct="1">
              <a:buNone/>
              <a:defRPr/>
            </a:pPr>
            <a:r>
              <a:rPr lang="en-US" sz="3000" b="1" dirty="0">
                <a:solidFill>
                  <a:schemeClr val="accent1">
                    <a:lumMod val="50000"/>
                  </a:schemeClr>
                </a:solidFill>
              </a:rPr>
              <a:t>Does not reflect decline in value</a:t>
            </a:r>
          </a:p>
        </p:txBody>
      </p:sp>
      <p:sp>
        <p:nvSpPr>
          <p:cNvPr id="8" name="Content Placeholder 7"/>
          <p:cNvSpPr>
            <a:spLocks noGrp="1"/>
          </p:cNvSpPr>
          <p:nvPr>
            <p:ph idx="16"/>
          </p:nvPr>
        </p:nvSpPr>
        <p:spPr>
          <a:xfrm>
            <a:off x="457200" y="6249387"/>
            <a:ext cx="7696200" cy="251263"/>
          </a:xfrm>
        </p:spPr>
        <p:txBody>
          <a:bodyPr/>
          <a:lstStyle/>
          <a:p>
            <a:pPr marL="0" indent="0">
              <a:buNone/>
              <a:defRPr/>
            </a:pPr>
            <a:r>
              <a:rPr lang="en-US" altLang="en-US" sz="1100" b="1" dirty="0"/>
              <a:t>Learning Objective 6-2: Discuss how the terms capitalize and expense are used with respect to property, plant, and equipment.</a:t>
            </a:r>
          </a:p>
        </p:txBody>
      </p:sp>
    </p:spTree>
    <p:extLst>
      <p:ext uri="{BB962C8B-B14F-4D97-AF65-F5344CB8AC3E}">
        <p14:creationId xmlns:p14="http://schemas.microsoft.com/office/powerpoint/2010/main" val="74551867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90728"/>
            <a:ext cx="8229600" cy="869950"/>
          </a:xfrm>
        </p:spPr>
        <p:txBody>
          <a:bodyPr/>
          <a:lstStyle/>
          <a:p>
            <a:r>
              <a:rPr lang="en-US" altLang="en-US" dirty="0"/>
              <a:t>Depreciation </a:t>
            </a:r>
            <a:r>
              <a:rPr lang="en-US" altLang="en-US" sz="1000" b="0" dirty="0"/>
              <a:t>2</a:t>
            </a:r>
          </a:p>
        </p:txBody>
      </p:sp>
      <p:sp>
        <p:nvSpPr>
          <p:cNvPr id="2" name="Content Placeholder 1"/>
          <p:cNvSpPr>
            <a:spLocks noGrp="1"/>
          </p:cNvSpPr>
          <p:nvPr>
            <p:ph idx="1"/>
          </p:nvPr>
        </p:nvSpPr>
        <p:spPr>
          <a:xfrm>
            <a:off x="457200" y="1524000"/>
            <a:ext cx="8458200" cy="990600"/>
          </a:xfrm>
        </p:spPr>
        <p:txBody>
          <a:bodyPr/>
          <a:lstStyle/>
          <a:p>
            <a:pPr marL="0" indent="0">
              <a:spcBef>
                <a:spcPct val="50000"/>
              </a:spcBef>
              <a:buNone/>
              <a:defRPr/>
            </a:pPr>
            <a:r>
              <a:rPr lang="en-US" sz="2900" b="1" dirty="0">
                <a:solidFill>
                  <a:schemeClr val="accent1">
                    <a:lumMod val="50000"/>
                  </a:schemeClr>
                </a:solidFill>
                <a:latin typeface="+mj-lt"/>
              </a:rPr>
              <a:t>Depreciation expense is recorded in each fiscal period.</a:t>
            </a:r>
          </a:p>
        </p:txBody>
      </p:sp>
      <p:pic>
        <p:nvPicPr>
          <p:cNvPr id="5" name="Picture 4" descr="Journal entry with Depreciation Expense debited and Accumulated Depreciation credited. A callout box titled &quot;contra-asset&quot; points to accumulated depreci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957" y="2835730"/>
            <a:ext cx="7687623" cy="2012040"/>
          </a:xfrm>
          <a:prstGeom prst="rect">
            <a:avLst/>
          </a:prstGeom>
        </p:spPr>
      </p:pic>
      <p:sp>
        <p:nvSpPr>
          <p:cNvPr id="8" name="Content Placeholder 7"/>
          <p:cNvSpPr>
            <a:spLocks noGrp="1"/>
          </p:cNvSpPr>
          <p:nvPr>
            <p:ph idx="16"/>
          </p:nvPr>
        </p:nvSpPr>
        <p:spPr>
          <a:xfrm>
            <a:off x="457200" y="6248400"/>
            <a:ext cx="7620000" cy="304800"/>
          </a:xfrm>
        </p:spPr>
        <p:txBody>
          <a:bodyPr/>
          <a:lstStyle/>
          <a:p>
            <a:pPr marL="0" indent="0">
              <a:buNone/>
              <a:defRPr/>
            </a:pPr>
            <a:r>
              <a:rPr lang="en-US" altLang="en-US" sz="1100" b="1" dirty="0">
                <a:latin typeface="+mj-lt"/>
              </a:rPr>
              <a:t>Learning Objective 6-2: Discuss how the terms capitalize and expense are used with respect to property, plant, and equipment.</a:t>
            </a:r>
          </a:p>
        </p:txBody>
      </p:sp>
    </p:spTree>
    <p:extLst>
      <p:ext uri="{BB962C8B-B14F-4D97-AF65-F5344CB8AC3E}">
        <p14:creationId xmlns:p14="http://schemas.microsoft.com/office/powerpoint/2010/main" val="86433640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3410"/>
            <a:ext cx="8229600" cy="869950"/>
          </a:xfrm>
        </p:spPr>
        <p:txBody>
          <a:bodyPr/>
          <a:lstStyle/>
          <a:p>
            <a:r>
              <a:rPr lang="en-US" altLang="en-US" dirty="0"/>
              <a:t>Depreciation </a:t>
            </a:r>
            <a:r>
              <a:rPr lang="en-US" altLang="en-US" sz="1000" b="0" dirty="0"/>
              <a:t>3</a:t>
            </a:r>
          </a:p>
        </p:txBody>
      </p:sp>
      <p:sp>
        <p:nvSpPr>
          <p:cNvPr id="11" name="Content Placeholder 10"/>
          <p:cNvSpPr>
            <a:spLocks noGrp="1"/>
          </p:cNvSpPr>
          <p:nvPr>
            <p:ph idx="1"/>
          </p:nvPr>
        </p:nvSpPr>
        <p:spPr>
          <a:xfrm>
            <a:off x="457200" y="1511232"/>
            <a:ext cx="8229600" cy="563617"/>
          </a:xfrm>
        </p:spPr>
        <p:txBody>
          <a:bodyPr/>
          <a:lstStyle/>
          <a:p>
            <a:pPr marL="0" indent="0">
              <a:buNone/>
            </a:pPr>
            <a:r>
              <a:rPr lang="en-US" sz="3600" b="1" dirty="0">
                <a:solidFill>
                  <a:schemeClr val="accent1">
                    <a:lumMod val="50000"/>
                  </a:schemeClr>
                </a:solidFill>
                <a:latin typeface="+mj-lt"/>
              </a:rPr>
              <a:t>Balance Sheet Presentation</a:t>
            </a:r>
          </a:p>
        </p:txBody>
      </p:sp>
      <p:graphicFrame>
        <p:nvGraphicFramePr>
          <p:cNvPr id="2" name="Table 1"/>
          <p:cNvGraphicFramePr>
            <a:graphicFrameLocks noGrp="1"/>
          </p:cNvGraphicFramePr>
          <p:nvPr>
            <p:extLst>
              <p:ext uri="{D42A27DB-BD31-4B8C-83A1-F6EECF244321}">
                <p14:modId xmlns:p14="http://schemas.microsoft.com/office/powerpoint/2010/main" val="2883396733"/>
              </p:ext>
            </p:extLst>
          </p:nvPr>
        </p:nvGraphicFramePr>
        <p:xfrm>
          <a:off x="1524000" y="2545080"/>
          <a:ext cx="6096000" cy="1112520"/>
        </p:xfrm>
        <a:graphic>
          <a:graphicData uri="http://schemas.openxmlformats.org/drawingml/2006/table">
            <a:tbl>
              <a:tblPr firstRow="1" bandRow="1">
                <a:tableStyleId>{2D5ABB26-0587-4C30-8999-92F81FD0307C}</a:tableStyleId>
              </a:tblPr>
              <a:tblGrid>
                <a:gridCol w="4876800">
                  <a:extLst>
                    <a:ext uri="{9D8B030D-6E8A-4147-A177-3AD203B41FA5}">
                      <a16:colId xmlns:a16="http://schemas.microsoft.com/office/drawing/2014/main" val="1374440684"/>
                    </a:ext>
                  </a:extLst>
                </a:gridCol>
                <a:gridCol w="1219200">
                  <a:extLst>
                    <a:ext uri="{9D8B030D-6E8A-4147-A177-3AD203B41FA5}">
                      <a16:colId xmlns:a16="http://schemas.microsoft.com/office/drawing/2014/main" val="3359975973"/>
                    </a:ext>
                  </a:extLst>
                </a:gridCol>
              </a:tblGrid>
              <a:tr h="370840">
                <a:tc>
                  <a:txBody>
                    <a:bodyPr/>
                    <a:lstStyle/>
                    <a:p>
                      <a:r>
                        <a:rPr lang="en-US" dirty="0" smtClean="0"/>
                        <a:t>Building</a:t>
                      </a:r>
                      <a:endParaRPr lang="en-US" b="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r"/>
                      <a:r>
                        <a:rPr lang="en-US" dirty="0" smtClean="0"/>
                        <a:t>$100,000</a:t>
                      </a:r>
                      <a:endParaRPr lang="en-US" b="0" dirty="0"/>
                    </a:p>
                  </a:txBody>
                  <a:tcPr marR="1828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17113105"/>
                  </a:ext>
                </a:extLst>
              </a:tr>
              <a:tr h="370840">
                <a:tc>
                  <a:txBody>
                    <a:bodyPr/>
                    <a:lstStyle/>
                    <a:p>
                      <a:r>
                        <a:rPr lang="en-US" dirty="0" smtClean="0"/>
                        <a:t>Less: Accumulated depreciation</a:t>
                      </a:r>
                      <a:endParaRPr lang="en-US" b="0" dirty="0"/>
                    </a:p>
                  </a:txBody>
                  <a:tcPr>
                    <a:lnL w="12700" cap="flat" cmpd="sng" algn="ctr">
                      <a:solidFill>
                        <a:schemeClr val="tx1"/>
                      </a:solidFill>
                      <a:prstDash val="solid"/>
                      <a:round/>
                      <a:headEnd type="none" w="med" len="med"/>
                      <a:tailEnd type="none" w="med" len="med"/>
                    </a:lnL>
                  </a:tcPr>
                </a:tc>
                <a:tc>
                  <a:txBody>
                    <a:bodyPr/>
                    <a:lstStyle/>
                    <a:p>
                      <a:pPr algn="r"/>
                      <a:r>
                        <a:rPr lang="en-US" u="sng" dirty="0" smtClean="0"/>
                        <a:t>   (15,000)</a:t>
                      </a:r>
                      <a:endParaRPr lang="en-US" b="0" u="sng" dirty="0"/>
                    </a:p>
                  </a:txBody>
                  <a:tcPr marR="182880">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79052253"/>
                  </a:ext>
                </a:extLst>
              </a:tr>
              <a:tr h="370840">
                <a:tc>
                  <a:txBody>
                    <a:bodyPr/>
                    <a:lstStyle/>
                    <a:p>
                      <a:r>
                        <a:rPr lang="en-US" dirty="0" smtClean="0"/>
                        <a:t>Net book value of building</a:t>
                      </a:r>
                      <a:endParaRPr lang="en-US" b="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dirty="0" smtClean="0"/>
                        <a:t>$ 85,000</a:t>
                      </a:r>
                      <a:endParaRPr lang="en-US" b="0" dirty="0"/>
                    </a:p>
                  </a:txBody>
                  <a:tcPr marR="18288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5128277"/>
                  </a:ext>
                </a:extLst>
              </a:tr>
            </a:tbl>
          </a:graphicData>
        </a:graphic>
      </p:graphicFrame>
      <p:sp>
        <p:nvSpPr>
          <p:cNvPr id="10" name="Content Placeholder 9"/>
          <p:cNvSpPr>
            <a:spLocks noGrp="1"/>
          </p:cNvSpPr>
          <p:nvPr>
            <p:ph idx="13"/>
          </p:nvPr>
        </p:nvSpPr>
        <p:spPr>
          <a:xfrm>
            <a:off x="4419600" y="4098016"/>
            <a:ext cx="533400" cy="419506"/>
          </a:xfrm>
        </p:spPr>
        <p:txBody>
          <a:bodyPr/>
          <a:lstStyle/>
          <a:p>
            <a:pPr marL="0" indent="0">
              <a:buNone/>
            </a:pPr>
            <a:r>
              <a:rPr lang="en-US" sz="1800" dirty="0"/>
              <a:t>Or</a:t>
            </a:r>
          </a:p>
        </p:txBody>
      </p:sp>
      <p:graphicFrame>
        <p:nvGraphicFramePr>
          <p:cNvPr id="3" name="Table 2"/>
          <p:cNvGraphicFramePr>
            <a:graphicFrameLocks noGrp="1"/>
          </p:cNvGraphicFramePr>
          <p:nvPr>
            <p:extLst>
              <p:ext uri="{D42A27DB-BD31-4B8C-83A1-F6EECF244321}">
                <p14:modId xmlns:p14="http://schemas.microsoft.com/office/powerpoint/2010/main" val="3216020630"/>
              </p:ext>
            </p:extLst>
          </p:nvPr>
        </p:nvGraphicFramePr>
        <p:xfrm>
          <a:off x="1524000" y="4876800"/>
          <a:ext cx="6705600" cy="370840"/>
        </p:xfrm>
        <a:graphic>
          <a:graphicData uri="http://schemas.openxmlformats.org/drawingml/2006/table">
            <a:tbl>
              <a:tblPr firstRow="1" bandRow="1">
                <a:tableStyleId>{2D5ABB26-0587-4C30-8999-92F81FD0307C}</a:tableStyleId>
              </a:tblPr>
              <a:tblGrid>
                <a:gridCol w="5486400">
                  <a:extLst>
                    <a:ext uri="{9D8B030D-6E8A-4147-A177-3AD203B41FA5}">
                      <a16:colId xmlns:a16="http://schemas.microsoft.com/office/drawing/2014/main" val="277407285"/>
                    </a:ext>
                  </a:extLst>
                </a:gridCol>
                <a:gridCol w="1219200">
                  <a:extLst>
                    <a:ext uri="{9D8B030D-6E8A-4147-A177-3AD203B41FA5}">
                      <a16:colId xmlns:a16="http://schemas.microsoft.com/office/drawing/2014/main" val="3433578516"/>
                    </a:ext>
                  </a:extLst>
                </a:gridCol>
              </a:tblGrid>
              <a:tr h="370840">
                <a:tc>
                  <a:txBody>
                    <a:bodyPr/>
                    <a:lstStyle/>
                    <a:p>
                      <a:r>
                        <a:rPr lang="en-US" dirty="0" smtClean="0"/>
                        <a:t>Building, less accumulated depreciation of $15,000</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$85,000</a:t>
                      </a: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7249637"/>
                  </a:ext>
                </a:extLst>
              </a:tr>
            </a:tbl>
          </a:graphicData>
        </a:graphic>
      </p:graphicFrame>
      <p:sp>
        <p:nvSpPr>
          <p:cNvPr id="8" name="Content Placeholder 7"/>
          <p:cNvSpPr>
            <a:spLocks noGrp="1"/>
          </p:cNvSpPr>
          <p:nvPr>
            <p:ph idx="16"/>
          </p:nvPr>
        </p:nvSpPr>
        <p:spPr>
          <a:xfrm>
            <a:off x="457200" y="6248399"/>
            <a:ext cx="7620000" cy="228601"/>
          </a:xfrm>
        </p:spPr>
        <p:txBody>
          <a:bodyPr/>
          <a:lstStyle/>
          <a:p>
            <a:pPr marL="0" indent="0">
              <a:buNone/>
              <a:defRPr/>
            </a:pPr>
            <a:r>
              <a:rPr lang="en-US" altLang="en-US" sz="1100" b="1" dirty="0"/>
              <a:t>Learning Objective 6-2: Discuss how the terms capitalize and expense are used with respect to property, plant, and equipment.</a:t>
            </a:r>
          </a:p>
        </p:txBody>
      </p:sp>
    </p:spTree>
    <p:extLst>
      <p:ext uri="{BB962C8B-B14F-4D97-AF65-F5344CB8AC3E}">
        <p14:creationId xmlns:p14="http://schemas.microsoft.com/office/powerpoint/2010/main" val="378585269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3410"/>
            <a:ext cx="8229600" cy="869950"/>
          </a:xfrm>
        </p:spPr>
        <p:txBody>
          <a:bodyPr/>
          <a:lstStyle/>
          <a:p>
            <a:r>
              <a:rPr lang="en-US" altLang="en-US" dirty="0"/>
              <a:t>Depreciation </a:t>
            </a:r>
            <a:r>
              <a:rPr lang="en-US" altLang="en-US" sz="1000" b="0" dirty="0"/>
              <a:t>4</a:t>
            </a:r>
          </a:p>
        </p:txBody>
      </p:sp>
      <p:pic>
        <p:nvPicPr>
          <p:cNvPr id="4" name="Picture 3" descr="Simple flowchart showing Depreciation Expense leading to Depreciation for the current year leading to Income State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9883" y="1516561"/>
            <a:ext cx="7141770" cy="1729647"/>
          </a:xfrm>
          <a:prstGeom prst="rect">
            <a:avLst/>
          </a:prstGeom>
        </p:spPr>
      </p:pic>
      <p:pic>
        <p:nvPicPr>
          <p:cNvPr id="5" name="Picture 4" descr="Simple flowchart showing Accumulated Depreciation leading to Total depreciation recorded as of balance sheet date leading to Balance Shee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561" y="3953353"/>
            <a:ext cx="7275679" cy="1707328"/>
          </a:xfrm>
          <a:prstGeom prst="rect">
            <a:avLst/>
          </a:prstGeom>
        </p:spPr>
      </p:pic>
      <p:sp>
        <p:nvSpPr>
          <p:cNvPr id="8" name="Content Placeholder 7"/>
          <p:cNvSpPr>
            <a:spLocks noGrp="1"/>
          </p:cNvSpPr>
          <p:nvPr>
            <p:ph idx="16"/>
          </p:nvPr>
        </p:nvSpPr>
        <p:spPr>
          <a:xfrm>
            <a:off x="457200" y="6248400"/>
            <a:ext cx="7620000" cy="228600"/>
          </a:xfrm>
        </p:spPr>
        <p:txBody>
          <a:bodyPr/>
          <a:lstStyle/>
          <a:p>
            <a:pPr marL="0" indent="0">
              <a:buNone/>
              <a:defRPr/>
            </a:pPr>
            <a:r>
              <a:rPr lang="en-US" altLang="en-US" sz="1100" b="1" dirty="0">
                <a:latin typeface="+mj-lt"/>
              </a:rPr>
              <a:t>Learning Objective 6-2: Discuss how the terms capitalize and expense are used with respect to property, plant, and equipment.</a:t>
            </a:r>
          </a:p>
        </p:txBody>
      </p:sp>
    </p:spTree>
    <p:extLst>
      <p:ext uri="{BB962C8B-B14F-4D97-AF65-F5344CB8AC3E}">
        <p14:creationId xmlns:p14="http://schemas.microsoft.com/office/powerpoint/2010/main" val="109105664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3410"/>
            <a:ext cx="8229600" cy="869950"/>
          </a:xfrm>
        </p:spPr>
        <p:txBody>
          <a:bodyPr/>
          <a:lstStyle/>
          <a:p>
            <a:r>
              <a:rPr lang="en-US" altLang="en-US" dirty="0"/>
              <a:t>Depreciation Methods </a:t>
            </a:r>
            <a:r>
              <a:rPr lang="en-US" altLang="en-US" sz="1000" b="0" dirty="0"/>
              <a:t>1</a:t>
            </a:r>
          </a:p>
        </p:txBody>
      </p:sp>
      <p:sp>
        <p:nvSpPr>
          <p:cNvPr id="7" name="Content Placeholder 5"/>
          <p:cNvSpPr>
            <a:spLocks noGrp="1"/>
          </p:cNvSpPr>
          <p:nvPr>
            <p:ph idx="14"/>
          </p:nvPr>
        </p:nvSpPr>
        <p:spPr>
          <a:xfrm>
            <a:off x="457200" y="1600200"/>
            <a:ext cx="8229600" cy="1905000"/>
          </a:xfrm>
        </p:spPr>
        <p:txBody>
          <a:bodyPr/>
          <a:lstStyle/>
          <a:p>
            <a:pPr marL="0" indent="0">
              <a:buNone/>
            </a:pPr>
            <a:r>
              <a:rPr lang="en-US" altLang="en-US" sz="2900" b="1" dirty="0">
                <a:latin typeface="+mj-lt"/>
              </a:rPr>
              <a:t>In the early years of an asset’s life, </a:t>
            </a:r>
            <a:r>
              <a:rPr lang="en-US" altLang="en-US" sz="2900" b="1" u="sng" dirty="0">
                <a:latin typeface="+mj-lt"/>
              </a:rPr>
              <a:t>accelerated depreciation methods </a:t>
            </a:r>
            <a:r>
              <a:rPr lang="en-US" altLang="en-US" sz="2900" b="1" dirty="0">
                <a:latin typeface="+mj-lt"/>
              </a:rPr>
              <a:t>result in greater depreciation expense and lower net income than straight-line depreciation.</a:t>
            </a:r>
          </a:p>
        </p:txBody>
      </p:sp>
      <p:pic>
        <p:nvPicPr>
          <p:cNvPr id="9" name="Picture 8" descr="Two line graphs of depreciation expense patterns: straight-line and accelerated.&#10;">
            <a:extLst>
              <a:ext uri="{FF2B5EF4-FFF2-40B4-BE49-F238E27FC236}">
                <a16:creationId xmlns:a16="http://schemas.microsoft.com/office/drawing/2014/main" id="{A8BDB711-9E7E-4A8C-BAF6-564CA2E94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8789" y="3656753"/>
            <a:ext cx="4893571" cy="2006059"/>
          </a:xfrm>
          <a:prstGeom prst="rect">
            <a:avLst/>
          </a:prstGeom>
        </p:spPr>
      </p:pic>
      <p:sp>
        <p:nvSpPr>
          <p:cNvPr id="13" name="Content Placeholder 2"/>
          <p:cNvSpPr>
            <a:spLocks noGrp="1"/>
          </p:cNvSpPr>
          <p:nvPr>
            <p:ph idx="13"/>
          </p:nvPr>
        </p:nvSpPr>
        <p:spPr>
          <a:xfrm>
            <a:off x="21336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8" name="Content Placeholder 7"/>
          <p:cNvSpPr>
            <a:spLocks noGrp="1"/>
          </p:cNvSpPr>
          <p:nvPr>
            <p:ph idx="16"/>
          </p:nvPr>
        </p:nvSpPr>
        <p:spPr>
          <a:xfrm>
            <a:off x="457200" y="6163375"/>
            <a:ext cx="7467600" cy="381000"/>
          </a:xfrm>
        </p:spPr>
        <p:txBody>
          <a:bodyPr/>
          <a:lstStyle/>
          <a:p>
            <a:pPr marL="0" indent="0">
              <a:buNone/>
              <a:defRPr/>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57335797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2206627"/>
          </a:xfrm>
        </p:spPr>
        <p:txBody>
          <a:bodyPr/>
          <a:lstStyle/>
          <a:p>
            <a:r>
              <a:rPr lang="en-US" altLang="en-US" sz="3600" b="1" dirty="0">
                <a:solidFill>
                  <a:schemeClr val="tx1"/>
                </a:solidFill>
              </a:rPr>
              <a:t>CHAPTER 6: </a:t>
            </a:r>
            <a:r>
              <a:rPr lang="en-US" altLang="en-US" sz="3600" b="1" i="1" dirty="0">
                <a:solidFill>
                  <a:schemeClr val="tx1"/>
                </a:solidFill>
              </a:rPr>
              <a:t>Accounting for and Presentation of Property, Plant, and Equipment and Other Noncurrent Assets</a:t>
            </a:r>
            <a:endParaRPr lang="en-IN" sz="3600" dirty="0">
              <a:solidFill>
                <a:schemeClr val="tx1"/>
              </a:solidFill>
            </a:endParaRPr>
          </a:p>
        </p:txBody>
      </p:sp>
      <p:sp>
        <p:nvSpPr>
          <p:cNvPr id="8" name="Content Placeholder 7"/>
          <p:cNvSpPr>
            <a:spLocks noGrp="1"/>
          </p:cNvSpPr>
          <p:nvPr>
            <p:ph sz="quarter" idx="11"/>
          </p:nvPr>
        </p:nvSpPr>
        <p:spPr>
          <a:xfrm>
            <a:off x="1066800" y="4831063"/>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Depreciation Methods </a:t>
            </a:r>
            <a:r>
              <a:rPr lang="en-US" altLang="en-US" sz="1000" b="0" dirty="0"/>
              <a:t>2</a:t>
            </a:r>
            <a:endParaRPr lang="en-IN" sz="1000" b="0" dirty="0"/>
          </a:p>
        </p:txBody>
      </p:sp>
      <p:sp>
        <p:nvSpPr>
          <p:cNvPr id="10" name="Content Placeholder 2"/>
          <p:cNvSpPr>
            <a:spLocks noGrp="1"/>
          </p:cNvSpPr>
          <p:nvPr>
            <p:ph idx="1"/>
          </p:nvPr>
        </p:nvSpPr>
        <p:spPr>
          <a:xfrm>
            <a:off x="457200" y="1481137"/>
            <a:ext cx="3733800" cy="1536369"/>
          </a:xfrm>
        </p:spPr>
        <p:txBody>
          <a:bodyPr/>
          <a:lstStyle/>
          <a:p>
            <a:pPr marL="0" indent="0" eaLnBrk="1" hangingPunct="1">
              <a:spcBef>
                <a:spcPct val="50000"/>
              </a:spcBef>
              <a:buNone/>
              <a:defRPr/>
            </a:pPr>
            <a:r>
              <a:rPr lang="en-US" sz="2400" b="1" u="sng" dirty="0"/>
              <a:t>Straight-line methods</a:t>
            </a:r>
          </a:p>
          <a:p>
            <a:pPr marL="0" indent="0" eaLnBrk="1" hangingPunct="1">
              <a:spcBef>
                <a:spcPct val="50000"/>
              </a:spcBef>
              <a:buNone/>
              <a:defRPr/>
            </a:pPr>
            <a:r>
              <a:rPr lang="en-US" sz="2400" b="1" dirty="0"/>
              <a:t>Straight-line</a:t>
            </a:r>
          </a:p>
          <a:p>
            <a:pPr marL="0" indent="0" eaLnBrk="1" hangingPunct="1">
              <a:spcBef>
                <a:spcPct val="50000"/>
              </a:spcBef>
              <a:buNone/>
              <a:defRPr/>
            </a:pPr>
            <a:r>
              <a:rPr lang="en-US" sz="2400" b="1" dirty="0"/>
              <a:t>Units-of-production</a:t>
            </a:r>
          </a:p>
        </p:txBody>
      </p:sp>
      <p:sp>
        <p:nvSpPr>
          <p:cNvPr id="12" name="Content Placeholder 2"/>
          <p:cNvSpPr>
            <a:spLocks noGrp="1"/>
          </p:cNvSpPr>
          <p:nvPr>
            <p:ph idx="1"/>
          </p:nvPr>
        </p:nvSpPr>
        <p:spPr>
          <a:xfrm>
            <a:off x="4764590" y="1481137"/>
            <a:ext cx="3922210" cy="1536369"/>
          </a:xfrm>
        </p:spPr>
        <p:txBody>
          <a:bodyPr/>
          <a:lstStyle/>
          <a:p>
            <a:pPr marL="0" indent="0" eaLnBrk="1" hangingPunct="1">
              <a:spcBef>
                <a:spcPct val="50000"/>
              </a:spcBef>
              <a:buNone/>
              <a:defRPr/>
            </a:pPr>
            <a:r>
              <a:rPr lang="en-US" sz="2400" b="1" u="sng" dirty="0"/>
              <a:t>Accelerated methods</a:t>
            </a:r>
          </a:p>
          <a:p>
            <a:pPr marL="0" indent="0" eaLnBrk="1" hangingPunct="1">
              <a:spcBef>
                <a:spcPct val="50000"/>
              </a:spcBef>
              <a:buNone/>
              <a:defRPr/>
            </a:pPr>
            <a:r>
              <a:rPr lang="en-US" sz="2400" b="1" dirty="0"/>
              <a:t>Sum-of-the-years’-digits</a:t>
            </a:r>
          </a:p>
          <a:p>
            <a:pPr marL="0" indent="0" eaLnBrk="1" hangingPunct="1">
              <a:spcBef>
                <a:spcPct val="50000"/>
              </a:spcBef>
              <a:buNone/>
              <a:defRPr/>
            </a:pPr>
            <a:r>
              <a:rPr lang="en-US" sz="2400" b="1" dirty="0"/>
              <a:t>Declining-balance</a:t>
            </a:r>
          </a:p>
        </p:txBody>
      </p:sp>
      <p:pic>
        <p:nvPicPr>
          <p:cNvPr id="13" name="Picture 12" descr="The two graphs from previous slide are repeated he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3182855"/>
            <a:ext cx="6002767" cy="2822831"/>
          </a:xfrm>
          <a:prstGeom prst="rect">
            <a:avLst/>
          </a:prstGeom>
        </p:spPr>
      </p:pic>
      <p:sp>
        <p:nvSpPr>
          <p:cNvPr id="8" name="Content Placeholder 7"/>
          <p:cNvSpPr>
            <a:spLocks noGrp="1"/>
          </p:cNvSpPr>
          <p:nvPr>
            <p:ph idx="16"/>
          </p:nvPr>
        </p:nvSpPr>
        <p:spPr>
          <a:xfrm>
            <a:off x="457200" y="6171035"/>
            <a:ext cx="7467600" cy="389325"/>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8472460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Straight-Line Method </a:t>
            </a:r>
            <a:r>
              <a:rPr lang="en-US" altLang="en-US" sz="1000" b="0" dirty="0"/>
              <a:t>1</a:t>
            </a:r>
            <a:endParaRPr lang="en-IN" sz="1000" b="0" dirty="0"/>
          </a:p>
        </p:txBody>
      </p:sp>
      <p:sp>
        <p:nvSpPr>
          <p:cNvPr id="3" name="Content Placeholder 2"/>
          <p:cNvSpPr>
            <a:spLocks noGrp="1"/>
          </p:cNvSpPr>
          <p:nvPr>
            <p:ph idx="1"/>
          </p:nvPr>
        </p:nvSpPr>
        <p:spPr>
          <a:xfrm>
            <a:off x="457200" y="1513221"/>
            <a:ext cx="8115300" cy="495952"/>
          </a:xfrm>
        </p:spPr>
        <p:txBody>
          <a:bodyPr/>
          <a:lstStyle/>
          <a:p>
            <a:pPr marL="0" indent="0">
              <a:buNone/>
            </a:pPr>
            <a:r>
              <a:rPr lang="en-US" altLang="en-US" sz="2800" b="1" dirty="0">
                <a:latin typeface="+mj-lt"/>
              </a:rPr>
              <a:t>Formula</a:t>
            </a:r>
          </a:p>
        </p:txBody>
      </p:sp>
      <p:graphicFrame>
        <p:nvGraphicFramePr>
          <p:cNvPr id="10" name="Object 9"/>
          <p:cNvGraphicFramePr>
            <a:graphicFrameLocks noChangeAspect="1"/>
          </p:cNvGraphicFramePr>
          <p:nvPr>
            <p:extLst>
              <p:ext uri="{D42A27DB-BD31-4B8C-83A1-F6EECF244321}">
                <p14:modId xmlns:p14="http://schemas.microsoft.com/office/powerpoint/2010/main" val="985751849"/>
              </p:ext>
            </p:extLst>
          </p:nvPr>
        </p:nvGraphicFramePr>
        <p:xfrm>
          <a:off x="727075" y="2227263"/>
          <a:ext cx="8024813" cy="857250"/>
        </p:xfrm>
        <a:graphic>
          <a:graphicData uri="http://schemas.openxmlformats.org/presentationml/2006/ole">
            <mc:AlternateContent xmlns:mc="http://schemas.openxmlformats.org/markup-compatibility/2006">
              <mc:Choice xmlns:v="urn:schemas-microsoft-com:vml" Requires="v">
                <p:oleObj spid="_x0000_s87167" name="Equation" r:id="rId4" imgW="4038480" imgH="431640" progId="Equation.DSMT4">
                  <p:embed/>
                </p:oleObj>
              </mc:Choice>
              <mc:Fallback>
                <p:oleObj name="Equation" r:id="rId4" imgW="4038480" imgH="431640" progId="Equation.DSMT4">
                  <p:embed/>
                  <p:pic>
                    <p:nvPicPr>
                      <p:cNvPr id="0" name=""/>
                      <p:cNvPicPr/>
                      <p:nvPr/>
                    </p:nvPicPr>
                    <p:blipFill>
                      <a:blip r:embed="rId5"/>
                      <a:stretch>
                        <a:fillRect/>
                      </a:stretch>
                    </p:blipFill>
                    <p:spPr>
                      <a:xfrm>
                        <a:off x="727075" y="2227263"/>
                        <a:ext cx="8024813" cy="857250"/>
                      </a:xfrm>
                      <a:prstGeom prst="rect">
                        <a:avLst/>
                      </a:prstGeom>
                    </p:spPr>
                  </p:pic>
                </p:oleObj>
              </mc:Fallback>
            </mc:AlternateContent>
          </a:graphicData>
        </a:graphic>
      </p:graphicFrame>
      <p:sp>
        <p:nvSpPr>
          <p:cNvPr id="5" name="Content Placeholder 4"/>
          <p:cNvSpPr>
            <a:spLocks noGrp="1"/>
          </p:cNvSpPr>
          <p:nvPr>
            <p:ph idx="13"/>
          </p:nvPr>
        </p:nvSpPr>
        <p:spPr>
          <a:xfrm>
            <a:off x="457200" y="3505200"/>
            <a:ext cx="5029200" cy="2362200"/>
          </a:xfrm>
        </p:spPr>
        <p:txBody>
          <a:bodyPr/>
          <a:lstStyle/>
          <a:p>
            <a:pPr>
              <a:lnSpc>
                <a:spcPct val="90000"/>
              </a:lnSpc>
              <a:buFont typeface="Wingdings" pitchFamily="2" charset="2"/>
              <a:buNone/>
              <a:defRPr/>
            </a:pPr>
            <a:r>
              <a:rPr lang="en-US" sz="2600" b="1" dirty="0">
                <a:solidFill>
                  <a:schemeClr val="accent1">
                    <a:lumMod val="50000"/>
                  </a:schemeClr>
                </a:solidFill>
              </a:rPr>
              <a:t>EXAMPLE</a:t>
            </a:r>
          </a:p>
          <a:p>
            <a:pPr marL="0" indent="0">
              <a:lnSpc>
                <a:spcPct val="90000"/>
              </a:lnSpc>
              <a:buFont typeface="Wingdings" pitchFamily="2" charset="2"/>
              <a:buNone/>
              <a:defRPr/>
            </a:pPr>
            <a:r>
              <a:rPr lang="en-US" sz="2600" b="1" dirty="0">
                <a:solidFill>
                  <a:schemeClr val="accent1">
                    <a:lumMod val="50000"/>
                  </a:schemeClr>
                </a:solidFill>
              </a:rPr>
              <a:t>On December 31, 2019, equipment was purchased for $50,000 cash. The equipment has an estimated useful life of five years and an estimated salvage value of $5,000.</a:t>
            </a:r>
            <a:endParaRPr lang="en-IN" sz="2600" dirty="0"/>
          </a:p>
        </p:txBody>
      </p:sp>
      <p:pic>
        <p:nvPicPr>
          <p:cNvPr id="9" name="Picture 8">
            <a:extLst>
              <a:ext uri="{C183D7F6-B498-43B3-948B-1728B52AA6E4}">
                <adec:decorative xmlns:adec="http://schemas.microsoft.com/office/drawing/2017/decorative" xmlns=""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6267" y="3962400"/>
            <a:ext cx="2890533" cy="1673466"/>
          </a:xfrm>
          <a:prstGeom prst="rect">
            <a:avLst/>
          </a:prstGeom>
        </p:spPr>
      </p:pic>
      <p:sp>
        <p:nvSpPr>
          <p:cNvPr id="6" name="Content Placeholder 5"/>
          <p:cNvSpPr>
            <a:spLocks noGrp="1"/>
          </p:cNvSpPr>
          <p:nvPr>
            <p:ph idx="14"/>
          </p:nvPr>
        </p:nvSpPr>
        <p:spPr>
          <a:xfrm>
            <a:off x="457200" y="6161690"/>
            <a:ext cx="7467600" cy="407545"/>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2683940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Straight-Line Method </a:t>
            </a:r>
            <a:r>
              <a:rPr lang="en-US" altLang="en-US" sz="1000" b="0" dirty="0"/>
              <a:t>2</a:t>
            </a:r>
            <a:endParaRPr lang="en-IN" sz="1000" b="0" dirty="0"/>
          </a:p>
        </p:txBody>
      </p:sp>
      <p:graphicFrame>
        <p:nvGraphicFramePr>
          <p:cNvPr id="9" name="Object 8"/>
          <p:cNvGraphicFramePr>
            <a:graphicFrameLocks noChangeAspect="1"/>
          </p:cNvGraphicFramePr>
          <p:nvPr>
            <p:extLst>
              <p:ext uri="{D42A27DB-BD31-4B8C-83A1-F6EECF244321}">
                <p14:modId xmlns:p14="http://schemas.microsoft.com/office/powerpoint/2010/main" val="1688729974"/>
              </p:ext>
            </p:extLst>
          </p:nvPr>
        </p:nvGraphicFramePr>
        <p:xfrm>
          <a:off x="533400" y="1770250"/>
          <a:ext cx="8243274" cy="885450"/>
        </p:xfrm>
        <a:graphic>
          <a:graphicData uri="http://schemas.openxmlformats.org/presentationml/2006/ole">
            <mc:AlternateContent xmlns:mc="http://schemas.openxmlformats.org/markup-compatibility/2006">
              <mc:Choice xmlns:v="urn:schemas-microsoft-com:vml" Requires="v">
                <p:oleObj spid="_x0000_s88318" name="Equation" r:id="rId4" imgW="4025880" imgH="431640" progId="Equation.DSMT4">
                  <p:embed/>
                </p:oleObj>
              </mc:Choice>
              <mc:Fallback>
                <p:oleObj name="Equation" r:id="rId4" imgW="4025880" imgH="431640" progId="Equation.DSMT4">
                  <p:embed/>
                  <p:pic>
                    <p:nvPicPr>
                      <p:cNvPr id="10" name="Object 9"/>
                      <p:cNvPicPr/>
                      <p:nvPr/>
                    </p:nvPicPr>
                    <p:blipFill>
                      <a:blip r:embed="rId5"/>
                      <a:stretch>
                        <a:fillRect/>
                      </a:stretch>
                    </p:blipFill>
                    <p:spPr>
                      <a:xfrm>
                        <a:off x="533400" y="1770250"/>
                        <a:ext cx="8243274" cy="88545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751114911"/>
              </p:ext>
            </p:extLst>
          </p:nvPr>
        </p:nvGraphicFramePr>
        <p:xfrm>
          <a:off x="584196" y="3088239"/>
          <a:ext cx="6941532" cy="948223"/>
        </p:xfrm>
        <a:graphic>
          <a:graphicData uri="http://schemas.openxmlformats.org/presentationml/2006/ole">
            <mc:AlternateContent xmlns:mc="http://schemas.openxmlformats.org/markup-compatibility/2006">
              <mc:Choice xmlns:v="urn:schemas-microsoft-com:vml" Requires="v">
                <p:oleObj spid="_x0000_s88319" name="Equation" r:id="rId6" imgW="3162240" imgH="431640" progId="Equation.DSMT4">
                  <p:embed/>
                </p:oleObj>
              </mc:Choice>
              <mc:Fallback>
                <p:oleObj name="Equation" r:id="rId6" imgW="3162240" imgH="431640" progId="Equation.DSMT4">
                  <p:embed/>
                  <p:pic>
                    <p:nvPicPr>
                      <p:cNvPr id="9" name="Object 8"/>
                      <p:cNvPicPr/>
                      <p:nvPr/>
                    </p:nvPicPr>
                    <p:blipFill>
                      <a:blip r:embed="rId7"/>
                      <a:stretch>
                        <a:fillRect/>
                      </a:stretch>
                    </p:blipFill>
                    <p:spPr>
                      <a:xfrm>
                        <a:off x="584196" y="3088239"/>
                        <a:ext cx="6941532" cy="948223"/>
                      </a:xfrm>
                      <a:prstGeom prst="rect">
                        <a:avLst/>
                      </a:prstGeom>
                    </p:spPr>
                  </p:pic>
                </p:oleObj>
              </mc:Fallback>
            </mc:AlternateContent>
          </a:graphicData>
        </a:graphic>
      </p:graphicFrame>
      <p:sp>
        <p:nvSpPr>
          <p:cNvPr id="3" name="Content Placeholder 2"/>
          <p:cNvSpPr>
            <a:spLocks noGrp="1"/>
          </p:cNvSpPr>
          <p:nvPr>
            <p:ph idx="1"/>
          </p:nvPr>
        </p:nvSpPr>
        <p:spPr>
          <a:xfrm>
            <a:off x="551454" y="4424261"/>
            <a:ext cx="5909912" cy="659196"/>
          </a:xfrm>
        </p:spPr>
        <p:txBody>
          <a:bodyPr/>
          <a:lstStyle/>
          <a:p>
            <a:pPr marL="0" indent="0">
              <a:lnSpc>
                <a:spcPct val="120000"/>
              </a:lnSpc>
              <a:buNone/>
              <a:defRPr/>
            </a:pPr>
            <a:r>
              <a:rPr lang="en-US" altLang="en-US" sz="2800" b="1" dirty="0">
                <a:solidFill>
                  <a:schemeClr val="accent1">
                    <a:lumMod val="50000"/>
                  </a:schemeClr>
                </a:solidFill>
              </a:rPr>
              <a:t>Annual Depreciation Expense = $9,000 </a:t>
            </a:r>
          </a:p>
        </p:txBody>
      </p:sp>
      <p:pic>
        <p:nvPicPr>
          <p:cNvPr id="11" name="Picture 10">
            <a:extLst>
              <a:ext uri="{C183D7F6-B498-43B3-948B-1728B52AA6E4}">
                <adec:decorative xmlns:adec="http://schemas.microsoft.com/office/drawing/2017/decorative" xmlns=""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67500" y="4399965"/>
            <a:ext cx="2171700" cy="1257302"/>
          </a:xfrm>
          <a:prstGeom prst="rect">
            <a:avLst/>
          </a:prstGeom>
        </p:spPr>
      </p:pic>
      <p:sp>
        <p:nvSpPr>
          <p:cNvPr id="8" name="Content Placeholder 7"/>
          <p:cNvSpPr>
            <a:spLocks noGrp="1"/>
          </p:cNvSpPr>
          <p:nvPr>
            <p:ph idx="16"/>
          </p:nvPr>
        </p:nvSpPr>
        <p:spPr>
          <a:xfrm>
            <a:off x="457201" y="6169202"/>
            <a:ext cx="7068527" cy="405018"/>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826704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Straight-Line Method </a:t>
            </a:r>
            <a:r>
              <a:rPr lang="en-US" altLang="en-US" sz="1000" b="0" dirty="0"/>
              <a:t>3</a:t>
            </a:r>
            <a:endParaRPr lang="en-IN" sz="1000" b="0" dirty="0"/>
          </a:p>
        </p:txBody>
      </p:sp>
      <p:pic>
        <p:nvPicPr>
          <p:cNvPr id="9" name="Picture 8" descr="Depreciation table for five years is shown. &#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898" y="1470801"/>
            <a:ext cx="6674202" cy="3224975"/>
          </a:xfrm>
          <a:prstGeom prst="rect">
            <a:avLst/>
          </a:prstGeom>
        </p:spPr>
      </p:pic>
      <p:pic>
        <p:nvPicPr>
          <p:cNvPr id="10" name="Picture 9">
            <a:extLst>
              <a:ext uri="{C183D7F6-B498-43B3-948B-1728B52AA6E4}">
                <adec:decorative xmlns:adec="http://schemas.microsoft.com/office/drawing/2017/decorative" xmlns=""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077" y="4899313"/>
            <a:ext cx="1862765" cy="1078447"/>
          </a:xfrm>
          <a:prstGeom prst="rect">
            <a:avLst/>
          </a:prstGeom>
        </p:spPr>
      </p:pic>
      <p:sp>
        <p:nvSpPr>
          <p:cNvPr id="3" name="Content Placeholder 2"/>
          <p:cNvSpPr>
            <a:spLocks noGrp="1"/>
          </p:cNvSpPr>
          <p:nvPr>
            <p:ph idx="1"/>
          </p:nvPr>
        </p:nvSpPr>
        <p:spPr>
          <a:xfrm>
            <a:off x="4022900" y="5073446"/>
            <a:ext cx="3597100" cy="814259"/>
          </a:xfrm>
        </p:spPr>
        <p:txBody>
          <a:bodyPr/>
          <a:lstStyle/>
          <a:p>
            <a:pPr marL="0" indent="0">
              <a:buNone/>
            </a:pPr>
            <a:r>
              <a:rPr lang="en-US" altLang="en-US" sz="2400" b="1" dirty="0">
                <a:solidFill>
                  <a:schemeClr val="accent1">
                    <a:lumMod val="50000"/>
                  </a:schemeClr>
                </a:solidFill>
              </a:rPr>
              <a:t>Depreciation stops when NBV = SALVAGE VALUE!</a:t>
            </a:r>
          </a:p>
        </p:txBody>
      </p:sp>
      <p:sp>
        <p:nvSpPr>
          <p:cNvPr id="7" name="Content Placeholder 2"/>
          <p:cNvSpPr>
            <a:spLocks noGrp="1"/>
          </p:cNvSpPr>
          <p:nvPr>
            <p:ph idx="13"/>
          </p:nvPr>
        </p:nvSpPr>
        <p:spPr>
          <a:xfrm>
            <a:off x="2133600" y="5981588"/>
            <a:ext cx="4724400" cy="219487"/>
          </a:xfrm>
        </p:spPr>
        <p:txBody>
          <a:bodyPr/>
          <a:lstStyle/>
          <a:p>
            <a:pPr marL="0" indent="0" algn="ctr">
              <a:buNone/>
            </a:pPr>
            <a:r>
              <a:rPr lang="en-US" sz="900" dirty="0">
                <a:hlinkClick r:id="rId5" action="ppaction://hlinksldjump"/>
              </a:rPr>
              <a:t>Access the text alternative for slide images.</a:t>
            </a:r>
            <a:endParaRPr lang="en-IN" sz="900" dirty="0">
              <a:hlinkClick r:id="rId6" action="ppaction://hlinksldjump"/>
            </a:endParaRPr>
          </a:p>
        </p:txBody>
      </p:sp>
      <p:sp>
        <p:nvSpPr>
          <p:cNvPr id="5" name="Content Placeholder 4"/>
          <p:cNvSpPr>
            <a:spLocks noGrp="1"/>
          </p:cNvSpPr>
          <p:nvPr>
            <p:ph idx="13"/>
          </p:nvPr>
        </p:nvSpPr>
        <p:spPr>
          <a:xfrm>
            <a:off x="457200" y="6164241"/>
            <a:ext cx="7451900" cy="385330"/>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27072431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Straight-Line Method </a:t>
            </a:r>
            <a:r>
              <a:rPr lang="en-US" altLang="en-US" sz="1000" b="0" dirty="0"/>
              <a:t>4</a:t>
            </a:r>
            <a:endParaRPr lang="en-IN" sz="1000" b="0" dirty="0"/>
          </a:p>
        </p:txBody>
      </p:sp>
      <p:pic>
        <p:nvPicPr>
          <p:cNvPr id="10" name="Picture 9" descr="Graph shows depreciation expense as a function of year, for the year ended in December 31, 2019 through 2023. A horizontal line shows a depreciation expense of $9k for all 5 yea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717" y="1568554"/>
            <a:ext cx="3984683" cy="1804383"/>
          </a:xfrm>
          <a:prstGeom prst="rect">
            <a:avLst/>
          </a:prstGeom>
        </p:spPr>
      </p:pic>
      <p:sp>
        <p:nvSpPr>
          <p:cNvPr id="3" name="Content Placeholder 2"/>
          <p:cNvSpPr>
            <a:spLocks noGrp="1"/>
          </p:cNvSpPr>
          <p:nvPr>
            <p:ph idx="1"/>
          </p:nvPr>
        </p:nvSpPr>
        <p:spPr>
          <a:xfrm>
            <a:off x="5181600" y="1787066"/>
            <a:ext cx="3048000" cy="1032334"/>
          </a:xfrm>
        </p:spPr>
        <p:txBody>
          <a:bodyPr/>
          <a:lstStyle/>
          <a:p>
            <a:pPr marL="0" indent="0">
              <a:buNone/>
            </a:pPr>
            <a:r>
              <a:rPr lang="en-US" altLang="en-US" sz="2000" b="1" dirty="0">
                <a:solidFill>
                  <a:srgbClr val="080000"/>
                </a:solidFill>
                <a:latin typeface="Calibri" panose="020F0502020204030204" pitchFamily="34" charset="0"/>
              </a:rPr>
              <a:t>Depreciation Expense is reported on the Income Statement.</a:t>
            </a:r>
          </a:p>
        </p:txBody>
      </p:sp>
      <p:sp>
        <p:nvSpPr>
          <p:cNvPr id="5" name="Content Placeholder 4"/>
          <p:cNvSpPr>
            <a:spLocks noGrp="1"/>
          </p:cNvSpPr>
          <p:nvPr>
            <p:ph idx="13"/>
          </p:nvPr>
        </p:nvSpPr>
        <p:spPr>
          <a:xfrm>
            <a:off x="709381" y="3767137"/>
            <a:ext cx="2895600" cy="728663"/>
          </a:xfrm>
        </p:spPr>
        <p:txBody>
          <a:bodyPr/>
          <a:lstStyle/>
          <a:p>
            <a:pPr marL="0" indent="0">
              <a:buNone/>
            </a:pPr>
            <a:r>
              <a:rPr lang="en-US" altLang="en-US" sz="2000" b="1" dirty="0">
                <a:solidFill>
                  <a:schemeClr val="accent1">
                    <a:lumMod val="50000"/>
                  </a:schemeClr>
                </a:solidFill>
                <a:latin typeface="Calibri" panose="020F0502020204030204" pitchFamily="34" charset="0"/>
              </a:rPr>
              <a:t>Book Value is reported on the Balance Sheet.</a:t>
            </a:r>
          </a:p>
        </p:txBody>
      </p:sp>
      <p:pic>
        <p:nvPicPr>
          <p:cNvPr id="12" name="Picture 11" descr="Graph shows book value as a function of year, as of December 31. The equation is linear with a negative slope, beginning at (2019, $41k) and ending at (2023, $5k), dropping in $9k increments for the years in betwe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8439" y="3882950"/>
            <a:ext cx="4158761" cy="2060650"/>
          </a:xfrm>
          <a:prstGeom prst="rect">
            <a:avLst/>
          </a:prstGeom>
        </p:spPr>
      </p:pic>
      <p:pic>
        <p:nvPicPr>
          <p:cNvPr id="11" name="Picture 10">
            <a:extLst>
              <a:ext uri="{C183D7F6-B498-43B3-948B-1728B52AA6E4}">
                <adec:decorative xmlns:adec="http://schemas.microsoft.com/office/drawing/2017/decorative" xmlns=""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217" y="4853769"/>
            <a:ext cx="1938401" cy="1122235"/>
          </a:xfrm>
          <a:prstGeom prst="rect">
            <a:avLst/>
          </a:prstGeom>
        </p:spPr>
      </p:pic>
      <p:sp>
        <p:nvSpPr>
          <p:cNvPr id="7" name="Content Placeholder 6"/>
          <p:cNvSpPr>
            <a:spLocks noGrp="1"/>
          </p:cNvSpPr>
          <p:nvPr>
            <p:ph idx="15"/>
          </p:nvPr>
        </p:nvSpPr>
        <p:spPr>
          <a:xfrm>
            <a:off x="457200" y="6165438"/>
            <a:ext cx="7391400" cy="423863"/>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6954856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Units-of-Production Method </a:t>
            </a:r>
            <a:r>
              <a:rPr lang="en-US" altLang="en-US" sz="1000" b="0" dirty="0"/>
              <a:t>1</a:t>
            </a:r>
            <a:endParaRPr lang="en-IN" sz="1000" b="0" dirty="0"/>
          </a:p>
        </p:txBody>
      </p:sp>
      <p:pic>
        <p:nvPicPr>
          <p:cNvPr id="9" name="Picture 8" descr="Two related equations for units of production method of solving for depreciation expense per unit produced.&#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825" y="1545308"/>
            <a:ext cx="7699775" cy="4211742"/>
          </a:xfrm>
          <a:prstGeom prst="rect">
            <a:avLst/>
          </a:prstGeom>
        </p:spPr>
      </p:pic>
      <p:sp>
        <p:nvSpPr>
          <p:cNvPr id="5" name="Content Placeholder 2"/>
          <p:cNvSpPr>
            <a:spLocks noGrp="1"/>
          </p:cNvSpPr>
          <p:nvPr>
            <p:ph idx="13"/>
          </p:nvPr>
        </p:nvSpPr>
        <p:spPr>
          <a:xfrm>
            <a:off x="2133600" y="5981588"/>
            <a:ext cx="4724400" cy="219487"/>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8" name="Content Placeholder 7"/>
          <p:cNvSpPr>
            <a:spLocks noGrp="1"/>
          </p:cNvSpPr>
          <p:nvPr>
            <p:ph idx="16"/>
          </p:nvPr>
        </p:nvSpPr>
        <p:spPr>
          <a:xfrm>
            <a:off x="457200" y="6144418"/>
            <a:ext cx="7543800" cy="423863"/>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0303721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Units-of-Production Method </a:t>
            </a:r>
            <a:r>
              <a:rPr lang="en-US" altLang="en-US" sz="1000" b="0" dirty="0"/>
              <a:t>2</a:t>
            </a:r>
            <a:endParaRPr lang="en-IN" sz="1000" b="0" dirty="0"/>
          </a:p>
        </p:txBody>
      </p:sp>
      <p:sp>
        <p:nvSpPr>
          <p:cNvPr id="5" name="Content Placeholder 4"/>
          <p:cNvSpPr>
            <a:spLocks noGrp="1"/>
          </p:cNvSpPr>
          <p:nvPr>
            <p:ph idx="1"/>
          </p:nvPr>
        </p:nvSpPr>
        <p:spPr>
          <a:xfrm>
            <a:off x="457200" y="1481137"/>
            <a:ext cx="8229600" cy="1947863"/>
          </a:xfrm>
        </p:spPr>
        <p:txBody>
          <a:bodyPr/>
          <a:lstStyle/>
          <a:p>
            <a:pPr marL="0" indent="0">
              <a:buNone/>
            </a:pPr>
            <a:r>
              <a:rPr lang="en-US" sz="3000" b="1" dirty="0">
                <a:solidFill>
                  <a:schemeClr val="accent1">
                    <a:lumMod val="50000"/>
                  </a:schemeClr>
                </a:solidFill>
              </a:rPr>
              <a:t>On December 31, 2019, equipment was purchased for $50,000 cash. The equipment is expected to produce 100,000 units during its useful life and has an estimated salvage value of $5,000.</a:t>
            </a:r>
            <a:endParaRPr lang="en-IN" sz="3000" dirty="0"/>
          </a:p>
        </p:txBody>
      </p:sp>
      <p:sp>
        <p:nvSpPr>
          <p:cNvPr id="8" name="Content Placeholder 7"/>
          <p:cNvSpPr>
            <a:spLocks noGrp="1"/>
          </p:cNvSpPr>
          <p:nvPr>
            <p:ph idx="15"/>
          </p:nvPr>
        </p:nvSpPr>
        <p:spPr>
          <a:xfrm>
            <a:off x="457200" y="3657600"/>
            <a:ext cx="8229600" cy="1447800"/>
          </a:xfrm>
        </p:spPr>
        <p:txBody>
          <a:bodyPr/>
          <a:lstStyle/>
          <a:p>
            <a:pPr marL="0" indent="0">
              <a:buNone/>
            </a:pPr>
            <a:r>
              <a:rPr lang="en-US" sz="3000" b="1" dirty="0"/>
              <a:t>If 22,000 units were produced in 2020, the first year that the asset was used, what is the amount of depreciation expense?</a:t>
            </a:r>
          </a:p>
        </p:txBody>
      </p:sp>
      <p:sp>
        <p:nvSpPr>
          <p:cNvPr id="9" name="Content Placeholder 8"/>
          <p:cNvSpPr>
            <a:spLocks noGrp="1"/>
          </p:cNvSpPr>
          <p:nvPr>
            <p:ph idx="16"/>
          </p:nvPr>
        </p:nvSpPr>
        <p:spPr>
          <a:xfrm>
            <a:off x="457200" y="6141436"/>
            <a:ext cx="7467600" cy="423863"/>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9893071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Units-of-Production Method </a:t>
            </a:r>
            <a:r>
              <a:rPr lang="en-US" altLang="en-US" sz="1000" b="0" dirty="0"/>
              <a:t>3</a:t>
            </a:r>
            <a:endParaRPr lang="en-IN" sz="1000" b="0" dirty="0"/>
          </a:p>
        </p:txBody>
      </p:sp>
      <p:pic>
        <p:nvPicPr>
          <p:cNvPr id="4" name="Picture 3" descr="Two related equations for units of production method of solving for depreciation expense per unit produced.&#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912" y="1556980"/>
            <a:ext cx="7753431" cy="4247144"/>
          </a:xfrm>
          <a:prstGeom prst="rect">
            <a:avLst/>
          </a:prstGeom>
        </p:spPr>
      </p:pic>
      <p:sp>
        <p:nvSpPr>
          <p:cNvPr id="5" name="Content Placeholder 2"/>
          <p:cNvSpPr>
            <a:spLocks noGrp="1"/>
          </p:cNvSpPr>
          <p:nvPr>
            <p:ph idx="13"/>
          </p:nvPr>
        </p:nvSpPr>
        <p:spPr>
          <a:xfrm>
            <a:off x="2133600" y="5992965"/>
            <a:ext cx="4724400" cy="196732"/>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3" name="Content Placeholder 2"/>
          <p:cNvSpPr>
            <a:spLocks noGrp="1"/>
          </p:cNvSpPr>
          <p:nvPr>
            <p:ph idx="1"/>
          </p:nvPr>
        </p:nvSpPr>
        <p:spPr>
          <a:xfrm>
            <a:off x="457200" y="6144418"/>
            <a:ext cx="7543800" cy="423863"/>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9235088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Calibri" panose="020F0502020204030204" pitchFamily="34" charset="0"/>
              </a:rPr>
              <a:t>Units-of-Production Method </a:t>
            </a:r>
            <a:r>
              <a:rPr lang="en-US" altLang="en-US" sz="1000" b="0" dirty="0">
                <a:latin typeface="Calibri" panose="020F0502020204030204" pitchFamily="34" charset="0"/>
              </a:rPr>
              <a:t>4</a:t>
            </a:r>
            <a:endParaRPr lang="en-IN" sz="1000" b="0" dirty="0">
              <a:latin typeface="Calibri" panose="020F0502020204030204" pitchFamily="34" charset="0"/>
            </a:endParaRPr>
          </a:p>
        </p:txBody>
      </p:sp>
      <p:pic>
        <p:nvPicPr>
          <p:cNvPr id="3" name="Picture 2" descr="Units-of-production depreciation table for six years is shown.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40" y="1618590"/>
            <a:ext cx="7708921" cy="3827464"/>
          </a:xfrm>
          <a:prstGeom prst="rect">
            <a:avLst/>
          </a:prstGeom>
        </p:spPr>
      </p:pic>
      <p:sp>
        <p:nvSpPr>
          <p:cNvPr id="5" name="Content Placeholder 2"/>
          <p:cNvSpPr>
            <a:spLocks noGrp="1"/>
          </p:cNvSpPr>
          <p:nvPr>
            <p:ph idx="1"/>
          </p:nvPr>
        </p:nvSpPr>
        <p:spPr>
          <a:xfrm>
            <a:off x="457200" y="5518469"/>
            <a:ext cx="8229600" cy="396256"/>
          </a:xfrm>
        </p:spPr>
        <p:txBody>
          <a:bodyPr/>
          <a:lstStyle/>
          <a:p>
            <a:pPr marL="0" indent="0">
              <a:buNone/>
            </a:pPr>
            <a:r>
              <a:rPr lang="en-US" altLang="en-US" sz="2400" b="1" dirty="0">
                <a:solidFill>
                  <a:schemeClr val="accent1">
                    <a:lumMod val="50000"/>
                  </a:schemeClr>
                </a:solidFill>
              </a:rPr>
              <a:t> *No depreciation expense is recorded if the equipment is idle.</a:t>
            </a:r>
          </a:p>
        </p:txBody>
      </p:sp>
      <p:sp>
        <p:nvSpPr>
          <p:cNvPr id="6" name="Content Placeholder 2"/>
          <p:cNvSpPr>
            <a:spLocks noGrp="1"/>
          </p:cNvSpPr>
          <p:nvPr>
            <p:ph idx="13"/>
          </p:nvPr>
        </p:nvSpPr>
        <p:spPr>
          <a:xfrm>
            <a:off x="2133600" y="5998666"/>
            <a:ext cx="4724400" cy="185330"/>
          </a:xfrm>
        </p:spPr>
        <p:txBody>
          <a:bodyPr/>
          <a:lstStyle/>
          <a:p>
            <a:pPr marL="0" indent="0" algn="ctr">
              <a:buNone/>
            </a:pPr>
            <a:r>
              <a:rPr lang="en-US" sz="900" dirty="0">
                <a:hlinkClick r:id="rId4" action="ppaction://hlinksldjump"/>
              </a:rPr>
              <a:t>Access the text alternative for slide images.</a:t>
            </a:r>
            <a:endParaRPr lang="en-IN" sz="900" dirty="0">
              <a:hlinkClick r:id="rId5" action="ppaction://hlinksldjump"/>
            </a:endParaRPr>
          </a:p>
        </p:txBody>
      </p:sp>
      <p:sp>
        <p:nvSpPr>
          <p:cNvPr id="8" name="Content Placeholder 7"/>
          <p:cNvSpPr>
            <a:spLocks noGrp="1"/>
          </p:cNvSpPr>
          <p:nvPr>
            <p:ph idx="16"/>
          </p:nvPr>
        </p:nvSpPr>
        <p:spPr>
          <a:xfrm>
            <a:off x="457200" y="6144418"/>
            <a:ext cx="7543800" cy="423863"/>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41106794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Declining-Balance Method</a:t>
            </a:r>
            <a:endParaRPr lang="en-IN" dirty="0"/>
          </a:p>
        </p:txBody>
      </p:sp>
      <p:pic>
        <p:nvPicPr>
          <p:cNvPr id="9" name="Picture 8" descr="Equation of Annual Depreciation Expense equals Double the Straight-line Depreciation Rate times Book Value at Beginning of Year. The Double the straight-line rate is broken down to 1 divided by life in years multiplied by 2.&#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236" y="1635956"/>
            <a:ext cx="7757404" cy="3012244"/>
          </a:xfrm>
          <a:prstGeom prst="rect">
            <a:avLst/>
          </a:prstGeom>
        </p:spPr>
      </p:pic>
      <p:sp>
        <p:nvSpPr>
          <p:cNvPr id="3" name="Content Placeholder 2"/>
          <p:cNvSpPr>
            <a:spLocks noGrp="1"/>
          </p:cNvSpPr>
          <p:nvPr>
            <p:ph idx="1"/>
          </p:nvPr>
        </p:nvSpPr>
        <p:spPr>
          <a:xfrm>
            <a:off x="588580" y="3328522"/>
            <a:ext cx="3555241" cy="2310278"/>
          </a:xfrm>
        </p:spPr>
        <p:txBody>
          <a:bodyPr/>
          <a:lstStyle/>
          <a:p>
            <a:pPr marL="0" indent="0">
              <a:buNone/>
            </a:pPr>
            <a:r>
              <a:rPr lang="en-US" altLang="en-US" sz="2400" b="1" dirty="0">
                <a:latin typeface="+mj-lt"/>
              </a:rPr>
              <a:t>Since we are using two times the straight-line rate, this is called the </a:t>
            </a:r>
            <a:r>
              <a:rPr lang="en-US" altLang="en-US" sz="2400" b="1" i="1" dirty="0">
                <a:solidFill>
                  <a:schemeClr val="accent1">
                    <a:lumMod val="50000"/>
                  </a:schemeClr>
                </a:solidFill>
                <a:latin typeface="+mj-lt"/>
              </a:rPr>
              <a:t>Declining-Balance Method or </a:t>
            </a:r>
            <a:r>
              <a:rPr lang="en-US" altLang="en-US" sz="2400" b="1" dirty="0">
                <a:solidFill>
                  <a:schemeClr val="accent1">
                    <a:lumMod val="50000"/>
                  </a:schemeClr>
                </a:solidFill>
                <a:latin typeface="+mj-lt"/>
              </a:rPr>
              <a:t>(</a:t>
            </a:r>
            <a:r>
              <a:rPr lang="en-US" altLang="en-US" sz="2400" b="1" i="1" dirty="0">
                <a:solidFill>
                  <a:schemeClr val="accent1">
                    <a:lumMod val="50000"/>
                  </a:schemeClr>
                </a:solidFill>
                <a:latin typeface="+mj-lt"/>
              </a:rPr>
              <a:t>Double-Declining Balance Method)</a:t>
            </a:r>
          </a:p>
        </p:txBody>
      </p:sp>
      <p:sp>
        <p:nvSpPr>
          <p:cNvPr id="6" name="Content Placeholder 5"/>
          <p:cNvSpPr>
            <a:spLocks noGrp="1"/>
          </p:cNvSpPr>
          <p:nvPr>
            <p:ph idx="14"/>
          </p:nvPr>
        </p:nvSpPr>
        <p:spPr>
          <a:xfrm>
            <a:off x="457200" y="6146974"/>
            <a:ext cx="7543800" cy="406226"/>
          </a:xfrm>
        </p:spPr>
        <p:txBody>
          <a:bodyPr/>
          <a:lstStyle/>
          <a:p>
            <a:pPr marL="0" indent="0">
              <a:buNone/>
            </a:pPr>
            <a:r>
              <a:rPr lang="en-US" altLang="en-US" sz="1100" b="1" dirty="0">
                <a:latin typeface="+mj-lt"/>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655638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229600" cy="718967"/>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457200" y="1351280"/>
            <a:ext cx="8458200" cy="5049520"/>
          </a:xfrm>
        </p:spPr>
        <p:txBody>
          <a:bodyPr>
            <a:noAutofit/>
          </a:bodyPr>
          <a:lstStyle/>
          <a:p>
            <a:pPr marL="0" indent="0">
              <a:spcBef>
                <a:spcPts val="500"/>
              </a:spcBef>
              <a:spcAft>
                <a:spcPts val="200"/>
              </a:spcAft>
              <a:buNone/>
              <a:defRPr/>
            </a:pPr>
            <a:r>
              <a:rPr lang="en-US" sz="2200" b="1" dirty="0"/>
              <a:t>After studying this chapter, you should understand and be able to:</a:t>
            </a:r>
          </a:p>
          <a:p>
            <a:pPr marL="0" indent="0">
              <a:lnSpc>
                <a:spcPct val="90000"/>
              </a:lnSpc>
              <a:spcBef>
                <a:spcPts val="500"/>
              </a:spcBef>
              <a:spcAft>
                <a:spcPts val="200"/>
              </a:spcAft>
              <a:buNone/>
              <a:defRPr/>
            </a:pPr>
            <a:r>
              <a:rPr lang="en-US" altLang="en-US" sz="1600" b="1" dirty="0"/>
              <a:t>L</a:t>
            </a:r>
            <a:r>
              <a:rPr lang="en-US" altLang="en-US" sz="100" b="1" dirty="0"/>
              <a:t> </a:t>
            </a:r>
            <a:r>
              <a:rPr lang="en-US" altLang="en-US" sz="1600" b="1" dirty="0"/>
              <a:t>O 6-1: Explain how the cost of land, buildings, and equipment is reported on the balance sheet.</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6-2: Discuss how the terms </a:t>
            </a:r>
            <a:r>
              <a:rPr lang="en-US" altLang="en-US" sz="1600" b="1" i="1" dirty="0"/>
              <a:t>capitalize</a:t>
            </a:r>
            <a:r>
              <a:rPr lang="en-US" altLang="en-US" sz="1600" b="1" dirty="0"/>
              <a:t> and </a:t>
            </a:r>
            <a:r>
              <a:rPr lang="en-US" altLang="en-US" sz="1600" b="1" i="1" dirty="0"/>
              <a:t>expense</a:t>
            </a:r>
            <a:r>
              <a:rPr lang="en-US" altLang="en-US" sz="1600" b="1" dirty="0"/>
              <a:t> are used with respect to property, plant, and equipment.</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6-3: Describe alternative methods of calculating depreciation for financial accounting purposes and compare the relative effects of each on the income statement and the balance sheet.</a:t>
            </a:r>
          </a:p>
          <a:p>
            <a:pPr marL="0" indent="0">
              <a:lnSpc>
                <a:spcPct val="90000"/>
              </a:lnSpc>
              <a:spcBef>
                <a:spcPts val="500"/>
              </a:spcBef>
              <a:spcAft>
                <a:spcPts val="200"/>
              </a:spcAft>
              <a:buNone/>
              <a:defRPr/>
            </a:pPr>
            <a:r>
              <a:rPr lang="en-US" altLang="en-US" sz="1600" b="1" dirty="0"/>
              <a:t>L</a:t>
            </a:r>
            <a:r>
              <a:rPr lang="en-US" altLang="en-US" sz="100" b="1" dirty="0"/>
              <a:t> </a:t>
            </a:r>
            <a:r>
              <a:rPr lang="en-US" altLang="en-US" sz="1600" b="1" dirty="0"/>
              <a:t>O 6-4: Describe the accounting treatment of repair and maintenance expenditures.</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6-5: Explain why depreciation for income tax purposes is an important concern of taxpayers and how tax depreciation differs from financial accounting depreciation.</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6-6: Describe the effect on the financial statements of the disposition of noncurrent assets, either by sale or abandonment.</a:t>
            </a:r>
          </a:p>
          <a:p>
            <a:pPr marL="0" indent="0">
              <a:lnSpc>
                <a:spcPct val="90000"/>
              </a:lnSpc>
              <a:spcBef>
                <a:spcPts val="500"/>
              </a:spcBef>
              <a:spcAft>
                <a:spcPts val="200"/>
              </a:spcAft>
              <a:buNone/>
              <a:defRPr/>
            </a:pPr>
            <a:r>
              <a:rPr lang="en-US" altLang="en-US" sz="1600" b="1" dirty="0"/>
              <a:t>L</a:t>
            </a:r>
            <a:r>
              <a:rPr lang="en-US" altLang="en-US" sz="100" b="1" dirty="0"/>
              <a:t> </a:t>
            </a:r>
            <a:r>
              <a:rPr lang="en-US" altLang="en-US" sz="1600" b="1" dirty="0"/>
              <a:t>O 6-7: Describe the difference between an operating lease and a financing lease.</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6-8: Explain the similarities in the financial statement effects of buying an asset compared to using a financial lease to acquire the rights to an asset.</a:t>
            </a:r>
          </a:p>
          <a:p>
            <a:pPr marL="630238" indent="-630238">
              <a:lnSpc>
                <a:spcPct val="90000"/>
              </a:lnSpc>
              <a:spcBef>
                <a:spcPts val="500"/>
              </a:spcBef>
              <a:spcAft>
                <a:spcPts val="200"/>
              </a:spcAft>
              <a:buNone/>
              <a:defRPr/>
            </a:pPr>
            <a:r>
              <a:rPr lang="en-US" altLang="en-US" sz="1600" b="1" dirty="0"/>
              <a:t>L</a:t>
            </a:r>
            <a:r>
              <a:rPr lang="en-US" altLang="en-US" sz="100" b="1" dirty="0"/>
              <a:t> </a:t>
            </a:r>
            <a:r>
              <a:rPr lang="en-US" altLang="en-US" sz="1600" b="1" dirty="0"/>
              <a:t>O 6-9: Discuss the meaning of various intangible assets, how their values are measured, and how their costs are reflected in the income statement.</a:t>
            </a:r>
          </a:p>
          <a:p>
            <a:pPr marL="720725" indent="-720725">
              <a:lnSpc>
                <a:spcPct val="90000"/>
              </a:lnSpc>
              <a:spcBef>
                <a:spcPts val="500"/>
              </a:spcBef>
              <a:spcAft>
                <a:spcPts val="200"/>
              </a:spcAft>
              <a:buNone/>
              <a:defRPr/>
            </a:pPr>
            <a:r>
              <a:rPr lang="en-US" altLang="en-US" sz="1600" b="1" dirty="0"/>
              <a:t>L</a:t>
            </a:r>
            <a:r>
              <a:rPr lang="en-US" altLang="en-US" sz="100" b="1" dirty="0"/>
              <a:t> </a:t>
            </a:r>
            <a:r>
              <a:rPr lang="en-US" altLang="en-US" sz="1600" b="1" dirty="0"/>
              <a:t>O 6-10: Explain the role of time value of money concepts in financial reporting and their usefulness in decision making.</a:t>
            </a:r>
          </a:p>
        </p:txBody>
      </p:sp>
    </p:spTree>
    <p:extLst>
      <p:ext uri="{BB962C8B-B14F-4D97-AF65-F5344CB8AC3E}">
        <p14:creationId xmlns:p14="http://schemas.microsoft.com/office/powerpoint/2010/main" val="40952103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80" y="239109"/>
            <a:ext cx="8382000" cy="1143001"/>
          </a:xfrm>
        </p:spPr>
        <p:txBody>
          <a:bodyPr/>
          <a:lstStyle/>
          <a:p>
            <a:r>
              <a:rPr lang="en-US" altLang="en-US" dirty="0"/>
              <a:t>Depreciation Calculation Methods </a:t>
            </a:r>
            <a:r>
              <a:rPr lang="en-US" altLang="en-US" sz="1000" b="0" dirty="0"/>
              <a:t>1</a:t>
            </a:r>
            <a:endParaRPr lang="en-IN" sz="1000" b="0" dirty="0"/>
          </a:p>
        </p:txBody>
      </p:sp>
      <p:sp>
        <p:nvSpPr>
          <p:cNvPr id="3" name="Content Placeholder 2"/>
          <p:cNvSpPr>
            <a:spLocks noGrp="1"/>
          </p:cNvSpPr>
          <p:nvPr>
            <p:ph idx="1"/>
          </p:nvPr>
        </p:nvSpPr>
        <p:spPr>
          <a:xfrm>
            <a:off x="457200" y="1600200"/>
            <a:ext cx="8229600" cy="3581400"/>
          </a:xfrm>
        </p:spPr>
        <p:txBody>
          <a:bodyPr/>
          <a:lstStyle/>
          <a:p>
            <a:pPr marL="0" indent="0">
              <a:buNone/>
            </a:pPr>
            <a:r>
              <a:rPr lang="en-US" b="1" dirty="0">
                <a:solidFill>
                  <a:schemeClr val="accent1">
                    <a:lumMod val="50000"/>
                  </a:schemeClr>
                </a:solidFill>
                <a:latin typeface="Calibri" panose="020F0502020204030204" pitchFamily="34" charset="0"/>
              </a:rPr>
              <a:t>Cruisers Inc. purchased a molding machine at the beginning of 2019 at a cost of $22,000. The machine is estimated to have a useful life to Cruisers of five years and an estimated salvage value of $2,000. It is estimated that the machine will produce 200 boat hulls before it wears out.</a:t>
            </a:r>
          </a:p>
        </p:txBody>
      </p:sp>
      <p:sp>
        <p:nvSpPr>
          <p:cNvPr id="8" name="Content Placeholder 7"/>
          <p:cNvSpPr>
            <a:spLocks noGrp="1"/>
          </p:cNvSpPr>
          <p:nvPr>
            <p:ph idx="16"/>
          </p:nvPr>
        </p:nvSpPr>
        <p:spPr>
          <a:xfrm>
            <a:off x="457200" y="6142321"/>
            <a:ext cx="7391400" cy="423863"/>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35119107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436180" y="239109"/>
            <a:ext cx="8382000" cy="1143001"/>
          </a:xfrm>
        </p:spPr>
        <p:txBody>
          <a:bodyPr/>
          <a:lstStyle/>
          <a:p>
            <a:r>
              <a:rPr lang="en-US" altLang="en-US" dirty="0"/>
              <a:t>Depreciation Calculation Methods </a:t>
            </a:r>
            <a:r>
              <a:rPr lang="en-US" altLang="en-US" sz="1000" b="0" dirty="0"/>
              <a:t>2</a:t>
            </a:r>
            <a:endParaRPr lang="en-IN" sz="1000" b="0" dirty="0"/>
          </a:p>
        </p:txBody>
      </p:sp>
      <p:sp>
        <p:nvSpPr>
          <p:cNvPr id="3" name="Content Placeholder 2"/>
          <p:cNvSpPr>
            <a:spLocks noGrp="1"/>
          </p:cNvSpPr>
          <p:nvPr>
            <p:ph idx="1"/>
          </p:nvPr>
        </p:nvSpPr>
        <p:spPr>
          <a:xfrm>
            <a:off x="457200" y="1600200"/>
            <a:ext cx="8229600" cy="652463"/>
          </a:xfrm>
        </p:spPr>
        <p:txBody>
          <a:bodyPr/>
          <a:lstStyle/>
          <a:p>
            <a:pPr marL="0" indent="0">
              <a:buNone/>
            </a:pPr>
            <a:r>
              <a:rPr lang="en-US" dirty="0"/>
              <a:t>a. Straight-line depreciation:</a:t>
            </a:r>
          </a:p>
        </p:txBody>
      </p:sp>
      <p:graphicFrame>
        <p:nvGraphicFramePr>
          <p:cNvPr id="9" name="Object 8"/>
          <p:cNvGraphicFramePr>
            <a:graphicFrameLocks noChangeAspect="1"/>
          </p:cNvGraphicFramePr>
          <p:nvPr>
            <p:extLst>
              <p:ext uri="{D42A27DB-BD31-4B8C-83A1-F6EECF244321}">
                <p14:modId xmlns:p14="http://schemas.microsoft.com/office/powerpoint/2010/main" val="2229445794"/>
              </p:ext>
            </p:extLst>
          </p:nvPr>
        </p:nvGraphicFramePr>
        <p:xfrm>
          <a:off x="730250" y="2587625"/>
          <a:ext cx="7981950" cy="2139950"/>
        </p:xfrm>
        <a:graphic>
          <a:graphicData uri="http://schemas.openxmlformats.org/presentationml/2006/ole">
            <mc:AlternateContent xmlns:mc="http://schemas.openxmlformats.org/markup-compatibility/2006">
              <mc:Choice xmlns:v="urn:schemas-microsoft-com:vml" Requires="v">
                <p:oleObj spid="_x0000_s89215" name="Equation" r:id="rId4" imgW="3936960" imgH="1054080" progId="Equation.DSMT4">
                  <p:embed/>
                </p:oleObj>
              </mc:Choice>
              <mc:Fallback>
                <p:oleObj name="Equation" r:id="rId4" imgW="3936960" imgH="1054080" progId="Equation.DSMT4">
                  <p:embed/>
                  <p:pic>
                    <p:nvPicPr>
                      <p:cNvPr id="9" name="Object 8"/>
                      <p:cNvPicPr/>
                      <p:nvPr/>
                    </p:nvPicPr>
                    <p:blipFill>
                      <a:blip r:embed="rId5"/>
                      <a:stretch>
                        <a:fillRect/>
                      </a:stretch>
                    </p:blipFill>
                    <p:spPr>
                      <a:xfrm>
                        <a:off x="730250" y="2587625"/>
                        <a:ext cx="7981950" cy="2139950"/>
                      </a:xfrm>
                      <a:prstGeom prst="rect">
                        <a:avLst/>
                      </a:prstGeom>
                    </p:spPr>
                  </p:pic>
                </p:oleObj>
              </mc:Fallback>
            </mc:AlternateContent>
          </a:graphicData>
        </a:graphic>
      </p:graphicFrame>
      <p:sp>
        <p:nvSpPr>
          <p:cNvPr id="8" name="Content Placeholder 7"/>
          <p:cNvSpPr>
            <a:spLocks noGrp="1"/>
          </p:cNvSpPr>
          <p:nvPr>
            <p:ph idx="16"/>
          </p:nvPr>
        </p:nvSpPr>
        <p:spPr>
          <a:xfrm>
            <a:off x="457200" y="6144418"/>
            <a:ext cx="7467600" cy="423863"/>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21901861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436180" y="381232"/>
            <a:ext cx="8382000" cy="858754"/>
          </a:xfrm>
        </p:spPr>
        <p:txBody>
          <a:bodyPr/>
          <a:lstStyle/>
          <a:p>
            <a:r>
              <a:rPr lang="en-US" altLang="en-US" dirty="0"/>
              <a:t>Depreciation Calculation Methods </a:t>
            </a:r>
            <a:r>
              <a:rPr lang="en-US" altLang="en-US" sz="1000" b="0" dirty="0"/>
              <a:t>3</a:t>
            </a:r>
            <a:endParaRPr lang="en-IN" sz="1000" b="0" dirty="0"/>
          </a:p>
        </p:txBody>
      </p:sp>
      <p:sp>
        <p:nvSpPr>
          <p:cNvPr id="3" name="Content Placeholder 2"/>
          <p:cNvSpPr>
            <a:spLocks noGrp="1"/>
          </p:cNvSpPr>
          <p:nvPr>
            <p:ph idx="1"/>
          </p:nvPr>
        </p:nvSpPr>
        <p:spPr>
          <a:xfrm>
            <a:off x="457200" y="1565217"/>
            <a:ext cx="8229600" cy="1566863"/>
          </a:xfrm>
        </p:spPr>
        <p:txBody>
          <a:bodyPr/>
          <a:lstStyle/>
          <a:p>
            <a:pPr marL="0" indent="0">
              <a:buNone/>
            </a:pPr>
            <a:r>
              <a:rPr lang="en-US" dirty="0"/>
              <a:t>Alternatively, a straight-line depreciation rate could be determined and multiplied by the amount to be depreciated:</a:t>
            </a:r>
          </a:p>
        </p:txBody>
      </p:sp>
      <p:graphicFrame>
        <p:nvGraphicFramePr>
          <p:cNvPr id="9" name="Object 8"/>
          <p:cNvGraphicFramePr>
            <a:graphicFrameLocks noChangeAspect="1"/>
          </p:cNvGraphicFramePr>
          <p:nvPr>
            <p:extLst>
              <p:ext uri="{D42A27DB-BD31-4B8C-83A1-F6EECF244321}">
                <p14:modId xmlns:p14="http://schemas.microsoft.com/office/powerpoint/2010/main" val="1471551206"/>
              </p:ext>
            </p:extLst>
          </p:nvPr>
        </p:nvGraphicFramePr>
        <p:xfrm>
          <a:off x="749080" y="3429000"/>
          <a:ext cx="7588250" cy="938213"/>
        </p:xfrm>
        <a:graphic>
          <a:graphicData uri="http://schemas.openxmlformats.org/presentationml/2006/ole">
            <mc:AlternateContent xmlns:mc="http://schemas.openxmlformats.org/markup-compatibility/2006">
              <mc:Choice xmlns:v="urn:schemas-microsoft-com:vml" Requires="v">
                <p:oleObj spid="_x0000_s90238" name="Equation" r:id="rId4" imgW="3492360" imgH="431640" progId="Equation.DSMT4">
                  <p:embed/>
                </p:oleObj>
              </mc:Choice>
              <mc:Fallback>
                <p:oleObj name="Equation" r:id="rId4" imgW="3492360" imgH="431640" progId="Equation.DSMT4">
                  <p:embed/>
                  <p:pic>
                    <p:nvPicPr>
                      <p:cNvPr id="0" name=""/>
                      <p:cNvPicPr/>
                      <p:nvPr/>
                    </p:nvPicPr>
                    <p:blipFill>
                      <a:blip r:embed="rId5"/>
                      <a:stretch>
                        <a:fillRect/>
                      </a:stretch>
                    </p:blipFill>
                    <p:spPr>
                      <a:xfrm>
                        <a:off x="749080" y="3429000"/>
                        <a:ext cx="7588250" cy="938213"/>
                      </a:xfrm>
                      <a:prstGeom prst="rect">
                        <a:avLst/>
                      </a:prstGeom>
                    </p:spPr>
                  </p:pic>
                </p:oleObj>
              </mc:Fallback>
            </mc:AlternateContent>
          </a:graphicData>
        </a:graphic>
      </p:graphicFrame>
      <p:sp>
        <p:nvSpPr>
          <p:cNvPr id="7" name="Content Placeholder 6"/>
          <p:cNvSpPr>
            <a:spLocks noGrp="1"/>
          </p:cNvSpPr>
          <p:nvPr>
            <p:ph idx="15"/>
          </p:nvPr>
        </p:nvSpPr>
        <p:spPr>
          <a:xfrm>
            <a:off x="685800" y="4605337"/>
            <a:ext cx="7126013" cy="500063"/>
          </a:xfrm>
        </p:spPr>
        <p:txBody>
          <a:bodyPr/>
          <a:lstStyle/>
          <a:p>
            <a:pPr marL="0" indent="0">
              <a:buNone/>
            </a:pPr>
            <a:r>
              <a:rPr lang="en-US" altLang="en-US" sz="2400" dirty="0"/>
              <a:t>Annual depreciation expense = 20% × $20,000 = $4,000</a:t>
            </a:r>
          </a:p>
        </p:txBody>
      </p:sp>
      <p:sp>
        <p:nvSpPr>
          <p:cNvPr id="8" name="Content Placeholder 7"/>
          <p:cNvSpPr>
            <a:spLocks noGrp="1"/>
          </p:cNvSpPr>
          <p:nvPr>
            <p:ph idx="16"/>
          </p:nvPr>
        </p:nvSpPr>
        <p:spPr>
          <a:xfrm>
            <a:off x="457117" y="6140079"/>
            <a:ext cx="7467683" cy="383439"/>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0691492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436180" y="381232"/>
            <a:ext cx="8382000" cy="858754"/>
          </a:xfrm>
        </p:spPr>
        <p:txBody>
          <a:bodyPr/>
          <a:lstStyle/>
          <a:p>
            <a:r>
              <a:rPr lang="en-US" altLang="en-US" dirty="0"/>
              <a:t>Depreciation Calculation Methods </a:t>
            </a:r>
            <a:r>
              <a:rPr lang="en-US" altLang="en-US" sz="1000" b="0" dirty="0"/>
              <a:t>4</a:t>
            </a:r>
            <a:endParaRPr lang="en-IN" sz="1000" b="0" dirty="0"/>
          </a:p>
        </p:txBody>
      </p:sp>
      <p:sp>
        <p:nvSpPr>
          <p:cNvPr id="3" name="Content Placeholder 2"/>
          <p:cNvSpPr>
            <a:spLocks noGrp="1"/>
          </p:cNvSpPr>
          <p:nvPr>
            <p:ph idx="1"/>
          </p:nvPr>
        </p:nvSpPr>
        <p:spPr>
          <a:xfrm>
            <a:off x="457200" y="1481137"/>
            <a:ext cx="8229600" cy="576263"/>
          </a:xfrm>
        </p:spPr>
        <p:txBody>
          <a:bodyPr/>
          <a:lstStyle/>
          <a:p>
            <a:pPr marL="0" indent="0">
              <a:buNone/>
            </a:pPr>
            <a:r>
              <a:rPr lang="en-US" dirty="0"/>
              <a:t>b. Units-of-production depreciation:</a:t>
            </a:r>
          </a:p>
        </p:txBody>
      </p:sp>
      <p:graphicFrame>
        <p:nvGraphicFramePr>
          <p:cNvPr id="9" name="Object 8"/>
          <p:cNvGraphicFramePr>
            <a:graphicFrameLocks noChangeAspect="1"/>
          </p:cNvGraphicFramePr>
          <p:nvPr>
            <p:extLst>
              <p:ext uri="{D42A27DB-BD31-4B8C-83A1-F6EECF244321}">
                <p14:modId xmlns:p14="http://schemas.microsoft.com/office/powerpoint/2010/main" val="2147646574"/>
              </p:ext>
            </p:extLst>
          </p:nvPr>
        </p:nvGraphicFramePr>
        <p:xfrm>
          <a:off x="592426" y="2438400"/>
          <a:ext cx="7959148" cy="1733262"/>
        </p:xfrm>
        <a:graphic>
          <a:graphicData uri="http://schemas.openxmlformats.org/presentationml/2006/ole">
            <mc:AlternateContent xmlns:mc="http://schemas.openxmlformats.org/markup-compatibility/2006">
              <mc:Choice xmlns:v="urn:schemas-microsoft-com:vml" Requires="v">
                <p:oleObj spid="_x0000_s91261" name="Equation" r:id="rId4" imgW="4724280" imgH="1028520" progId="Equation.DSMT4">
                  <p:embed/>
                </p:oleObj>
              </mc:Choice>
              <mc:Fallback>
                <p:oleObj name="Equation" r:id="rId4" imgW="4724280" imgH="1028520" progId="Equation.DSMT4">
                  <p:embed/>
                  <p:pic>
                    <p:nvPicPr>
                      <p:cNvPr id="0" name=""/>
                      <p:cNvPicPr/>
                      <p:nvPr/>
                    </p:nvPicPr>
                    <p:blipFill>
                      <a:blip r:embed="rId5"/>
                      <a:stretch>
                        <a:fillRect/>
                      </a:stretch>
                    </p:blipFill>
                    <p:spPr>
                      <a:xfrm>
                        <a:off x="592426" y="2438400"/>
                        <a:ext cx="7959148" cy="1733262"/>
                      </a:xfrm>
                      <a:prstGeom prst="rect">
                        <a:avLst/>
                      </a:prstGeom>
                    </p:spPr>
                  </p:pic>
                </p:oleObj>
              </mc:Fallback>
            </mc:AlternateContent>
          </a:graphicData>
        </a:graphic>
      </p:graphicFrame>
      <p:sp>
        <p:nvSpPr>
          <p:cNvPr id="5" name="Content Placeholder 4"/>
          <p:cNvSpPr>
            <a:spLocks noGrp="1"/>
          </p:cNvSpPr>
          <p:nvPr>
            <p:ph idx="13"/>
          </p:nvPr>
        </p:nvSpPr>
        <p:spPr>
          <a:xfrm>
            <a:off x="457200" y="4697487"/>
            <a:ext cx="8229600" cy="1109663"/>
          </a:xfrm>
        </p:spPr>
        <p:txBody>
          <a:bodyPr/>
          <a:lstStyle/>
          <a:p>
            <a:pPr marL="0" indent="0">
              <a:buNone/>
            </a:pPr>
            <a:r>
              <a:rPr lang="en-US" dirty="0"/>
              <a:t>Each year’s depreciation expense would be $100 multiplied by the number of hulls produced.</a:t>
            </a:r>
          </a:p>
        </p:txBody>
      </p:sp>
      <p:sp>
        <p:nvSpPr>
          <p:cNvPr id="7" name="Content Placeholder 6"/>
          <p:cNvSpPr>
            <a:spLocks noGrp="1"/>
          </p:cNvSpPr>
          <p:nvPr>
            <p:ph idx="15"/>
          </p:nvPr>
        </p:nvSpPr>
        <p:spPr>
          <a:xfrm>
            <a:off x="457200" y="6145358"/>
            <a:ext cx="7543800" cy="388421"/>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4330510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36180" y="338295"/>
            <a:ext cx="8382000" cy="944629"/>
          </a:xfrm>
        </p:spPr>
        <p:txBody>
          <a:bodyPr/>
          <a:lstStyle/>
          <a:p>
            <a:r>
              <a:rPr lang="en-US" altLang="en-US" dirty="0"/>
              <a:t>Depreciation Calculation Methods </a:t>
            </a:r>
            <a:r>
              <a:rPr lang="en-US" altLang="en-US" sz="1000" b="0" dirty="0"/>
              <a:t>5</a:t>
            </a:r>
            <a:endParaRPr lang="en-IN" sz="1000" b="0" dirty="0"/>
          </a:p>
        </p:txBody>
      </p:sp>
      <p:sp>
        <p:nvSpPr>
          <p:cNvPr id="3" name="Content Placeholder 2"/>
          <p:cNvSpPr>
            <a:spLocks noGrp="1"/>
          </p:cNvSpPr>
          <p:nvPr>
            <p:ph idx="1"/>
          </p:nvPr>
        </p:nvSpPr>
        <p:spPr>
          <a:xfrm>
            <a:off x="457200" y="1481137"/>
            <a:ext cx="8229600" cy="562077"/>
          </a:xfrm>
        </p:spPr>
        <p:txBody>
          <a:bodyPr/>
          <a:lstStyle/>
          <a:p>
            <a:pPr marL="0" indent="0">
              <a:buNone/>
            </a:pPr>
            <a:r>
              <a:rPr lang="en-US" dirty="0"/>
              <a:t>c. Declining-balance depreciation:</a:t>
            </a:r>
          </a:p>
        </p:txBody>
      </p:sp>
      <p:sp>
        <p:nvSpPr>
          <p:cNvPr id="6" name="Content Placeholder 5"/>
          <p:cNvSpPr>
            <a:spLocks noGrp="1"/>
          </p:cNvSpPr>
          <p:nvPr>
            <p:ph idx="14"/>
          </p:nvPr>
        </p:nvSpPr>
        <p:spPr>
          <a:xfrm>
            <a:off x="609600" y="2438401"/>
            <a:ext cx="8090836" cy="865570"/>
          </a:xfrm>
        </p:spPr>
        <p:txBody>
          <a:bodyPr/>
          <a:lstStyle/>
          <a:p>
            <a:pPr marL="3224213" indent="-3224213">
              <a:buNone/>
            </a:pPr>
            <a:r>
              <a:rPr lang="en-IN" altLang="en-US" sz="2000" dirty="0">
                <a:latin typeface="Calibri" panose="020F0502020204030204" pitchFamily="34" charset="0"/>
              </a:rPr>
              <a:t>Annual depreciation expense = Double the straight − line depreciation rate </a:t>
            </a:r>
            <a:r>
              <a:rPr lang="en-US" altLang="en-US" sz="2000" dirty="0">
                <a:latin typeface="Calibri" panose="020F0502020204030204" pitchFamily="34" charset="0"/>
              </a:rPr>
              <a:t>× Asset’s net book value at beginning of year</a:t>
            </a:r>
          </a:p>
        </p:txBody>
      </p:sp>
      <p:graphicFrame>
        <p:nvGraphicFramePr>
          <p:cNvPr id="9" name="Object 8"/>
          <p:cNvGraphicFramePr>
            <a:graphicFrameLocks noChangeAspect="1"/>
          </p:cNvGraphicFramePr>
          <p:nvPr>
            <p:extLst>
              <p:ext uri="{D42A27DB-BD31-4B8C-83A1-F6EECF244321}">
                <p14:modId xmlns:p14="http://schemas.microsoft.com/office/powerpoint/2010/main" val="628903711"/>
              </p:ext>
            </p:extLst>
          </p:nvPr>
        </p:nvGraphicFramePr>
        <p:xfrm>
          <a:off x="1317625" y="3354388"/>
          <a:ext cx="6550025" cy="784225"/>
        </p:xfrm>
        <a:graphic>
          <a:graphicData uri="http://schemas.openxmlformats.org/presentationml/2006/ole">
            <mc:AlternateContent xmlns:mc="http://schemas.openxmlformats.org/markup-compatibility/2006">
              <mc:Choice xmlns:v="urn:schemas-microsoft-com:vml" Requires="v">
                <p:oleObj spid="_x0000_s92285" name="Equation" r:id="rId4" imgW="3504960" imgH="419040" progId="Equation.DSMT4">
                  <p:embed/>
                </p:oleObj>
              </mc:Choice>
              <mc:Fallback>
                <p:oleObj name="Equation" r:id="rId4" imgW="3504960" imgH="419040" progId="Equation.DSMT4">
                  <p:embed/>
                  <p:pic>
                    <p:nvPicPr>
                      <p:cNvPr id="0" name=""/>
                      <p:cNvPicPr/>
                      <p:nvPr/>
                    </p:nvPicPr>
                    <p:blipFill>
                      <a:blip r:embed="rId5"/>
                      <a:stretch>
                        <a:fillRect/>
                      </a:stretch>
                    </p:blipFill>
                    <p:spPr>
                      <a:xfrm>
                        <a:off x="1317625" y="3354388"/>
                        <a:ext cx="6550025" cy="784225"/>
                      </a:xfrm>
                      <a:prstGeom prst="rect">
                        <a:avLst/>
                      </a:prstGeom>
                    </p:spPr>
                  </p:pic>
                </p:oleObj>
              </mc:Fallback>
            </mc:AlternateContent>
          </a:graphicData>
        </a:graphic>
      </p:graphicFrame>
      <p:sp>
        <p:nvSpPr>
          <p:cNvPr id="5" name="Content Placeholder 4"/>
          <p:cNvSpPr>
            <a:spLocks noGrp="1"/>
          </p:cNvSpPr>
          <p:nvPr>
            <p:ph idx="13"/>
          </p:nvPr>
        </p:nvSpPr>
        <p:spPr>
          <a:xfrm>
            <a:off x="470836" y="4876800"/>
            <a:ext cx="8229600" cy="1033463"/>
          </a:xfrm>
        </p:spPr>
        <p:txBody>
          <a:bodyPr/>
          <a:lstStyle/>
          <a:p>
            <a:pPr marL="0" indent="0">
              <a:buNone/>
            </a:pPr>
            <a:r>
              <a:rPr lang="en-US" dirty="0"/>
              <a:t>Double the straight-line depreciation rate is 40 percent.</a:t>
            </a:r>
          </a:p>
        </p:txBody>
      </p:sp>
      <p:sp>
        <p:nvSpPr>
          <p:cNvPr id="8" name="Content Placeholder 7"/>
          <p:cNvSpPr>
            <a:spLocks noGrp="1"/>
          </p:cNvSpPr>
          <p:nvPr>
            <p:ph idx="16"/>
          </p:nvPr>
        </p:nvSpPr>
        <p:spPr>
          <a:xfrm>
            <a:off x="457200" y="6140671"/>
            <a:ext cx="7467600" cy="381000"/>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3107292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436180" y="228600"/>
            <a:ext cx="8382000" cy="858754"/>
          </a:xfrm>
        </p:spPr>
        <p:txBody>
          <a:bodyPr/>
          <a:lstStyle/>
          <a:p>
            <a:r>
              <a:rPr lang="en-US" altLang="en-US" dirty="0"/>
              <a:t>Depreciation Calculation Methods </a:t>
            </a:r>
            <a:r>
              <a:rPr lang="en-US" altLang="en-US" sz="1000" b="0" dirty="0"/>
              <a:t>6</a:t>
            </a:r>
            <a:endParaRPr lang="en-IN" sz="1000" b="0" dirty="0"/>
          </a:p>
        </p:txBody>
      </p:sp>
      <p:graphicFrame>
        <p:nvGraphicFramePr>
          <p:cNvPr id="4" name="Table 3"/>
          <p:cNvGraphicFramePr>
            <a:graphicFrameLocks noGrp="1"/>
          </p:cNvGraphicFramePr>
          <p:nvPr>
            <p:extLst>
              <p:ext uri="{D42A27DB-BD31-4B8C-83A1-F6EECF244321}">
                <p14:modId xmlns:p14="http://schemas.microsoft.com/office/powerpoint/2010/main" val="2947549033"/>
              </p:ext>
            </p:extLst>
          </p:nvPr>
        </p:nvGraphicFramePr>
        <p:xfrm>
          <a:off x="914400" y="1143000"/>
          <a:ext cx="7474227" cy="2352259"/>
        </p:xfrm>
        <a:graphic>
          <a:graphicData uri="http://schemas.openxmlformats.org/drawingml/2006/table">
            <a:tbl>
              <a:tblPr firstRow="1" bandRow="1">
                <a:tableStyleId>{2D5ABB26-0587-4C30-8999-92F81FD0307C}</a:tableStyleId>
              </a:tblPr>
              <a:tblGrid>
                <a:gridCol w="610141">
                  <a:extLst>
                    <a:ext uri="{9D8B030D-6E8A-4147-A177-3AD203B41FA5}">
                      <a16:colId xmlns:a16="http://schemas.microsoft.com/office/drawing/2014/main" val="2271855222"/>
                    </a:ext>
                  </a:extLst>
                </a:gridCol>
                <a:gridCol w="1449085">
                  <a:extLst>
                    <a:ext uri="{9D8B030D-6E8A-4147-A177-3AD203B41FA5}">
                      <a16:colId xmlns:a16="http://schemas.microsoft.com/office/drawing/2014/main" val="3317292358"/>
                    </a:ext>
                  </a:extLst>
                </a:gridCol>
                <a:gridCol w="533873">
                  <a:extLst>
                    <a:ext uri="{9D8B030D-6E8A-4147-A177-3AD203B41FA5}">
                      <a16:colId xmlns:a16="http://schemas.microsoft.com/office/drawing/2014/main" val="3713743242"/>
                    </a:ext>
                  </a:extLst>
                </a:gridCol>
                <a:gridCol w="686409">
                  <a:extLst>
                    <a:ext uri="{9D8B030D-6E8A-4147-A177-3AD203B41FA5}">
                      <a16:colId xmlns:a16="http://schemas.microsoft.com/office/drawing/2014/main" val="3189611770"/>
                    </a:ext>
                  </a:extLst>
                </a:gridCol>
                <a:gridCol w="381338">
                  <a:extLst>
                    <a:ext uri="{9D8B030D-6E8A-4147-A177-3AD203B41FA5}">
                      <a16:colId xmlns:a16="http://schemas.microsoft.com/office/drawing/2014/main" val="2819543654"/>
                    </a:ext>
                  </a:extLst>
                </a:gridCol>
                <a:gridCol w="1372817">
                  <a:extLst>
                    <a:ext uri="{9D8B030D-6E8A-4147-A177-3AD203B41FA5}">
                      <a16:colId xmlns:a16="http://schemas.microsoft.com/office/drawing/2014/main" val="806645848"/>
                    </a:ext>
                  </a:extLst>
                </a:gridCol>
                <a:gridCol w="1372817">
                  <a:extLst>
                    <a:ext uri="{9D8B030D-6E8A-4147-A177-3AD203B41FA5}">
                      <a16:colId xmlns:a16="http://schemas.microsoft.com/office/drawing/2014/main" val="329249148"/>
                    </a:ext>
                  </a:extLst>
                </a:gridCol>
                <a:gridCol w="1067747">
                  <a:extLst>
                    <a:ext uri="{9D8B030D-6E8A-4147-A177-3AD203B41FA5}">
                      <a16:colId xmlns:a16="http://schemas.microsoft.com/office/drawing/2014/main" val="484640465"/>
                    </a:ext>
                  </a:extLst>
                </a:gridCol>
              </a:tblGrid>
              <a:tr h="8206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rPr>
                        <a:t>Blank</a:t>
                      </a:r>
                    </a:p>
                  </a:txBody>
                  <a:tcPr/>
                </a:tc>
                <a:tc>
                  <a:txBody>
                    <a:bodyPr/>
                    <a:lstStyle/>
                    <a:p>
                      <a:pPr algn="ctr"/>
                      <a:r>
                        <a:rPr lang="en-US" sz="1400" b="1" dirty="0" smtClean="0"/>
                        <a:t>Net Book Value at Beginning</a:t>
                      </a:r>
                      <a:r>
                        <a:rPr lang="en-US" sz="1400" b="1" baseline="0" dirty="0" smtClean="0"/>
                        <a:t> of Year</a:t>
                      </a:r>
                      <a:endParaRPr lang="en-US"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600" b="0" dirty="0" smtClean="0">
                          <a:solidFill>
                            <a:schemeClr val="bg1"/>
                          </a:solidFill>
                        </a:rPr>
                        <a:t>Blank</a:t>
                      </a:r>
                    </a:p>
                  </a:txBody>
                  <a:tcPr/>
                </a:tc>
                <a:tc>
                  <a:txBody>
                    <a:bodyPr/>
                    <a:lstStyle/>
                    <a:p>
                      <a:r>
                        <a:rPr lang="en-US" sz="1400" b="1" dirty="0" smtClean="0"/>
                        <a:t>Factor</a:t>
                      </a:r>
                      <a:endParaRPr lang="en-US"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600" b="0" dirty="0" smtClean="0">
                          <a:solidFill>
                            <a:schemeClr val="bg1"/>
                          </a:solidFill>
                        </a:rPr>
                        <a:t>Blank</a:t>
                      </a:r>
                    </a:p>
                  </a:txBody>
                  <a:tcPr/>
                </a:tc>
                <a:tc>
                  <a:txBody>
                    <a:bodyPr/>
                    <a:lstStyle/>
                    <a:p>
                      <a:pPr algn="ctr"/>
                      <a:r>
                        <a:rPr lang="en-US" sz="1400" b="1" dirty="0" smtClean="0"/>
                        <a:t>Depreciation Expense for the year</a:t>
                      </a:r>
                      <a:endParaRPr lang="en-US" sz="1400" b="1" dirty="0"/>
                    </a:p>
                  </a:txBody>
                  <a:tcPr/>
                </a:tc>
                <a:tc>
                  <a:txBody>
                    <a:bodyPr/>
                    <a:lstStyle/>
                    <a:p>
                      <a:pPr algn="ctr"/>
                      <a:r>
                        <a:rPr lang="en-US" sz="1400" b="1" dirty="0" smtClean="0"/>
                        <a:t>Accumulated Depreciation</a:t>
                      </a:r>
                      <a:endParaRPr lang="en-US" sz="1400" b="1" dirty="0"/>
                    </a:p>
                  </a:txBody>
                  <a:tcPr/>
                </a:tc>
                <a:tc>
                  <a:txBody>
                    <a:bodyPr/>
                    <a:lstStyle/>
                    <a:p>
                      <a:pPr algn="ctr"/>
                      <a:r>
                        <a:rPr lang="en-US" sz="1400" b="1" dirty="0" smtClean="0"/>
                        <a:t>Net Book Value at End of Year</a:t>
                      </a:r>
                      <a:endParaRPr lang="en-US" sz="1400" b="1" dirty="0"/>
                    </a:p>
                  </a:txBody>
                  <a:tcPr/>
                </a:tc>
                <a:extLst>
                  <a:ext uri="{0D108BD9-81ED-4DB2-BD59-A6C34878D82A}">
                    <a16:rowId xmlns:a16="http://schemas.microsoft.com/office/drawing/2014/main" val="1212114784"/>
                  </a:ext>
                </a:extLst>
              </a:tr>
              <a:tr h="306323">
                <a:tc>
                  <a:txBody>
                    <a:bodyPr/>
                    <a:lstStyle/>
                    <a:p>
                      <a:pPr algn="ctr"/>
                      <a:r>
                        <a:rPr lang="en-US" sz="1400" dirty="0" smtClean="0"/>
                        <a:t>2019</a:t>
                      </a:r>
                      <a:endParaRPr lang="en-US" sz="1400" dirty="0"/>
                    </a:p>
                  </a:txBody>
                  <a:tcPr/>
                </a:tc>
                <a:tc>
                  <a:txBody>
                    <a:bodyPr/>
                    <a:lstStyle/>
                    <a:p>
                      <a:pPr algn="ctr"/>
                      <a:r>
                        <a:rPr lang="en-US" sz="1400" dirty="0" smtClean="0"/>
                        <a:t>$22,000</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0.4</a:t>
                      </a:r>
                    </a:p>
                  </a:txBody>
                  <a:tcPr/>
                </a:tc>
                <a:tc>
                  <a:txBody>
                    <a:bodyPr/>
                    <a:lstStyle/>
                    <a:p>
                      <a:pPr algn="ctr"/>
                      <a:r>
                        <a:rPr lang="en-US" sz="1400" dirty="0" smtClean="0"/>
                        <a:t>=</a:t>
                      </a:r>
                      <a:endParaRPr lang="en-US" sz="1400" dirty="0"/>
                    </a:p>
                  </a:txBody>
                  <a:tcPr/>
                </a:tc>
                <a:tc>
                  <a:txBody>
                    <a:bodyPr/>
                    <a:lstStyle/>
                    <a:p>
                      <a:pPr algn="ctr"/>
                      <a:r>
                        <a:rPr lang="en-US" sz="1400" dirty="0" smtClean="0"/>
                        <a:t>$ 8,800</a:t>
                      </a:r>
                      <a:endParaRPr lang="en-US" sz="1400" dirty="0"/>
                    </a:p>
                  </a:txBody>
                  <a:tcPr/>
                </a:tc>
                <a:tc>
                  <a:txBody>
                    <a:bodyPr/>
                    <a:lstStyle/>
                    <a:p>
                      <a:pPr algn="ctr"/>
                      <a:r>
                        <a:rPr lang="en-US" sz="1400" dirty="0" smtClean="0"/>
                        <a:t>$ 8,800</a:t>
                      </a:r>
                      <a:endParaRPr lang="en-US" sz="1400" dirty="0"/>
                    </a:p>
                  </a:txBody>
                  <a:tcPr/>
                </a:tc>
                <a:tc>
                  <a:txBody>
                    <a:bodyPr/>
                    <a:lstStyle/>
                    <a:p>
                      <a:pPr algn="ctr"/>
                      <a:r>
                        <a:rPr lang="en-US" sz="1400" dirty="0" smtClean="0"/>
                        <a:t>$ 13,200</a:t>
                      </a:r>
                      <a:endParaRPr lang="en-US" sz="1400" dirty="0"/>
                    </a:p>
                  </a:txBody>
                  <a:tcPr/>
                </a:tc>
                <a:extLst>
                  <a:ext uri="{0D108BD9-81ED-4DB2-BD59-A6C34878D82A}">
                    <a16:rowId xmlns:a16="http://schemas.microsoft.com/office/drawing/2014/main" val="1447369707"/>
                  </a:ext>
                </a:extLst>
              </a:tr>
              <a:tr h="306323">
                <a:tc>
                  <a:txBody>
                    <a:bodyPr/>
                    <a:lstStyle/>
                    <a:p>
                      <a:pPr algn="ctr"/>
                      <a:r>
                        <a:rPr lang="en-US" sz="1400" dirty="0" smtClean="0"/>
                        <a:t>2020</a:t>
                      </a:r>
                      <a:endParaRPr lang="en-US" sz="1400" dirty="0"/>
                    </a:p>
                  </a:txBody>
                  <a:tcPr/>
                </a:tc>
                <a:tc>
                  <a:txBody>
                    <a:bodyPr/>
                    <a:lstStyle/>
                    <a:p>
                      <a:pPr algn="ctr"/>
                      <a:r>
                        <a:rPr lang="en-US" sz="1400" dirty="0" smtClean="0"/>
                        <a:t>13,200</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0.4</a:t>
                      </a:r>
                    </a:p>
                  </a:txBody>
                  <a:tcPr/>
                </a:tc>
                <a:tc>
                  <a:txBody>
                    <a:bodyPr/>
                    <a:lstStyle/>
                    <a:p>
                      <a:pPr algn="ctr"/>
                      <a:r>
                        <a:rPr lang="en-US" sz="1400" dirty="0" smtClean="0"/>
                        <a:t>=</a:t>
                      </a:r>
                      <a:endParaRPr lang="en-US" sz="1400" dirty="0"/>
                    </a:p>
                  </a:txBody>
                  <a:tcPr/>
                </a:tc>
                <a:tc>
                  <a:txBody>
                    <a:bodyPr/>
                    <a:lstStyle/>
                    <a:p>
                      <a:pPr algn="ctr"/>
                      <a:r>
                        <a:rPr lang="en-US" sz="1400" dirty="0" smtClean="0"/>
                        <a:t>5,280</a:t>
                      </a:r>
                      <a:endParaRPr lang="en-US" sz="1400" dirty="0"/>
                    </a:p>
                  </a:txBody>
                  <a:tcPr/>
                </a:tc>
                <a:tc>
                  <a:txBody>
                    <a:bodyPr/>
                    <a:lstStyle/>
                    <a:p>
                      <a:pPr algn="ctr"/>
                      <a:r>
                        <a:rPr lang="en-US" sz="1400" dirty="0" smtClean="0"/>
                        <a:t>14,080</a:t>
                      </a:r>
                      <a:endParaRPr lang="en-US" sz="1400" dirty="0"/>
                    </a:p>
                  </a:txBody>
                  <a:tcPr/>
                </a:tc>
                <a:tc>
                  <a:txBody>
                    <a:bodyPr/>
                    <a:lstStyle/>
                    <a:p>
                      <a:pPr algn="ctr"/>
                      <a:r>
                        <a:rPr lang="en-US" sz="1400" dirty="0" smtClean="0"/>
                        <a:t>7,920</a:t>
                      </a:r>
                      <a:endParaRPr lang="en-US" sz="1400" dirty="0"/>
                    </a:p>
                  </a:txBody>
                  <a:tcPr/>
                </a:tc>
                <a:extLst>
                  <a:ext uri="{0D108BD9-81ED-4DB2-BD59-A6C34878D82A}">
                    <a16:rowId xmlns:a16="http://schemas.microsoft.com/office/drawing/2014/main" val="1037641069"/>
                  </a:ext>
                </a:extLst>
              </a:tr>
              <a:tr h="306323">
                <a:tc>
                  <a:txBody>
                    <a:bodyPr/>
                    <a:lstStyle/>
                    <a:p>
                      <a:pPr algn="ctr"/>
                      <a:r>
                        <a:rPr lang="en-US" sz="1400" dirty="0" smtClean="0"/>
                        <a:t>2021</a:t>
                      </a:r>
                      <a:endParaRPr lang="en-US" sz="1400" dirty="0"/>
                    </a:p>
                  </a:txBody>
                  <a:tcPr/>
                </a:tc>
                <a:tc>
                  <a:txBody>
                    <a:bodyPr/>
                    <a:lstStyle/>
                    <a:p>
                      <a:pPr algn="ctr"/>
                      <a:r>
                        <a:rPr lang="en-US" sz="1400" dirty="0" smtClean="0"/>
                        <a:t>7,920</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0.4</a:t>
                      </a:r>
                    </a:p>
                  </a:txBody>
                  <a:tcPr/>
                </a:tc>
                <a:tc>
                  <a:txBody>
                    <a:bodyPr/>
                    <a:lstStyle/>
                    <a:p>
                      <a:pPr algn="ctr"/>
                      <a:r>
                        <a:rPr lang="en-US" sz="1400" dirty="0" smtClean="0"/>
                        <a:t>=</a:t>
                      </a:r>
                      <a:endParaRPr lang="en-US" sz="1400" dirty="0"/>
                    </a:p>
                  </a:txBody>
                  <a:tcPr/>
                </a:tc>
                <a:tc>
                  <a:txBody>
                    <a:bodyPr/>
                    <a:lstStyle/>
                    <a:p>
                      <a:pPr algn="ctr"/>
                      <a:r>
                        <a:rPr lang="en-US" sz="1400" dirty="0" smtClean="0"/>
                        <a:t>3,168</a:t>
                      </a:r>
                      <a:endParaRPr lang="en-US" sz="1400" dirty="0"/>
                    </a:p>
                  </a:txBody>
                  <a:tcPr/>
                </a:tc>
                <a:tc>
                  <a:txBody>
                    <a:bodyPr/>
                    <a:lstStyle/>
                    <a:p>
                      <a:pPr algn="ctr"/>
                      <a:r>
                        <a:rPr lang="en-US" sz="1400" dirty="0" smtClean="0"/>
                        <a:t>17,248</a:t>
                      </a:r>
                      <a:endParaRPr lang="en-US" sz="1400" dirty="0"/>
                    </a:p>
                  </a:txBody>
                  <a:tcPr/>
                </a:tc>
                <a:tc>
                  <a:txBody>
                    <a:bodyPr/>
                    <a:lstStyle/>
                    <a:p>
                      <a:pPr algn="ctr"/>
                      <a:r>
                        <a:rPr lang="en-US" sz="1400" dirty="0" smtClean="0"/>
                        <a:t>4,752</a:t>
                      </a:r>
                      <a:endParaRPr lang="en-US" sz="1400" dirty="0"/>
                    </a:p>
                  </a:txBody>
                  <a:tcPr/>
                </a:tc>
                <a:extLst>
                  <a:ext uri="{0D108BD9-81ED-4DB2-BD59-A6C34878D82A}">
                    <a16:rowId xmlns:a16="http://schemas.microsoft.com/office/drawing/2014/main" val="2934455364"/>
                  </a:ext>
                </a:extLst>
              </a:tr>
              <a:tr h="306323">
                <a:tc>
                  <a:txBody>
                    <a:bodyPr/>
                    <a:lstStyle/>
                    <a:p>
                      <a:pPr algn="ctr"/>
                      <a:r>
                        <a:rPr lang="en-US" sz="1400" dirty="0" smtClean="0"/>
                        <a:t>2022</a:t>
                      </a:r>
                      <a:endParaRPr lang="en-US" sz="1400" dirty="0"/>
                    </a:p>
                  </a:txBody>
                  <a:tcPr/>
                </a:tc>
                <a:tc>
                  <a:txBody>
                    <a:bodyPr/>
                    <a:lstStyle/>
                    <a:p>
                      <a:pPr algn="ctr"/>
                      <a:r>
                        <a:rPr lang="en-US" sz="1400" dirty="0" smtClean="0"/>
                        <a:t>4,752</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0.4</a:t>
                      </a:r>
                    </a:p>
                  </a:txBody>
                  <a:tcPr/>
                </a:tc>
                <a:tc>
                  <a:txBody>
                    <a:bodyPr/>
                    <a:lstStyle/>
                    <a:p>
                      <a:pPr algn="ctr"/>
                      <a:r>
                        <a:rPr lang="en-US" sz="1400" dirty="0" smtClean="0"/>
                        <a:t>=</a:t>
                      </a:r>
                      <a:endParaRPr lang="en-US" sz="1400" dirty="0"/>
                    </a:p>
                  </a:txBody>
                  <a:tcPr/>
                </a:tc>
                <a:tc>
                  <a:txBody>
                    <a:bodyPr/>
                    <a:lstStyle/>
                    <a:p>
                      <a:pPr algn="ctr"/>
                      <a:r>
                        <a:rPr lang="en-US" sz="1400" dirty="0" smtClean="0"/>
                        <a:t>1,901</a:t>
                      </a:r>
                      <a:endParaRPr lang="en-US" sz="1400" dirty="0"/>
                    </a:p>
                  </a:txBody>
                  <a:tcPr/>
                </a:tc>
                <a:tc>
                  <a:txBody>
                    <a:bodyPr/>
                    <a:lstStyle/>
                    <a:p>
                      <a:pPr algn="ctr"/>
                      <a:r>
                        <a:rPr lang="en-US" sz="1400" dirty="0" smtClean="0"/>
                        <a:t>19,149</a:t>
                      </a:r>
                      <a:endParaRPr lang="en-US" sz="1400" dirty="0"/>
                    </a:p>
                  </a:txBody>
                  <a:tcPr/>
                </a:tc>
                <a:tc>
                  <a:txBody>
                    <a:bodyPr/>
                    <a:lstStyle/>
                    <a:p>
                      <a:pPr algn="ctr"/>
                      <a:r>
                        <a:rPr lang="en-US" sz="1400" dirty="0" smtClean="0"/>
                        <a:t>2,851</a:t>
                      </a:r>
                      <a:endParaRPr lang="en-US" sz="1400" dirty="0"/>
                    </a:p>
                  </a:txBody>
                  <a:tcPr/>
                </a:tc>
                <a:extLst>
                  <a:ext uri="{0D108BD9-81ED-4DB2-BD59-A6C34878D82A}">
                    <a16:rowId xmlns:a16="http://schemas.microsoft.com/office/drawing/2014/main" val="1262103414"/>
                  </a:ext>
                </a:extLst>
              </a:tr>
              <a:tr h="306323">
                <a:tc>
                  <a:txBody>
                    <a:bodyPr/>
                    <a:lstStyle/>
                    <a:p>
                      <a:pPr algn="ctr"/>
                      <a:r>
                        <a:rPr lang="en-US" sz="1400" dirty="0" smtClean="0"/>
                        <a:t>2023</a:t>
                      </a:r>
                      <a:endParaRPr lang="en-US" sz="1400" dirty="0"/>
                    </a:p>
                  </a:txBody>
                  <a:tcPr/>
                </a:tc>
                <a:tc>
                  <a:txBody>
                    <a:bodyPr/>
                    <a:lstStyle/>
                    <a:p>
                      <a:pPr algn="ctr"/>
                      <a:r>
                        <a:rPr lang="en-US" sz="1400" dirty="0" smtClean="0"/>
                        <a:t>2,851</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0.4</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851</a:t>
                      </a:r>
                      <a:endParaRPr lang="en-US" sz="1400" dirty="0"/>
                    </a:p>
                  </a:txBody>
                  <a:tcPr/>
                </a:tc>
                <a:tc>
                  <a:txBody>
                    <a:bodyPr/>
                    <a:lstStyle/>
                    <a:p>
                      <a:pPr algn="ctr"/>
                      <a:r>
                        <a:rPr lang="en-US" sz="1400" dirty="0" smtClean="0"/>
                        <a:t>20,000</a:t>
                      </a:r>
                      <a:endParaRPr lang="en-US" sz="1400" dirty="0"/>
                    </a:p>
                  </a:txBody>
                  <a:tcPr/>
                </a:tc>
                <a:tc>
                  <a:txBody>
                    <a:bodyPr/>
                    <a:lstStyle/>
                    <a:p>
                      <a:pPr algn="ctr"/>
                      <a:r>
                        <a:rPr lang="en-US" sz="1400" dirty="0" smtClean="0"/>
                        <a:t>2,000</a:t>
                      </a:r>
                      <a:endParaRPr lang="en-US" sz="1400" dirty="0"/>
                    </a:p>
                  </a:txBody>
                  <a:tcPr/>
                </a:tc>
                <a:extLst>
                  <a:ext uri="{0D108BD9-81ED-4DB2-BD59-A6C34878D82A}">
                    <a16:rowId xmlns:a16="http://schemas.microsoft.com/office/drawing/2014/main" val="3310129569"/>
                  </a:ext>
                </a:extLst>
              </a:tr>
            </a:tbl>
          </a:graphicData>
        </a:graphic>
      </p:graphicFrame>
      <p:sp>
        <p:nvSpPr>
          <p:cNvPr id="3" name="Content Placeholder 2"/>
          <p:cNvSpPr>
            <a:spLocks noGrp="1"/>
          </p:cNvSpPr>
          <p:nvPr>
            <p:ph idx="1"/>
          </p:nvPr>
        </p:nvSpPr>
        <p:spPr>
          <a:xfrm>
            <a:off x="399676" y="3505200"/>
            <a:ext cx="6694751" cy="394535"/>
          </a:xfrm>
        </p:spPr>
        <p:txBody>
          <a:bodyPr/>
          <a:lstStyle/>
          <a:p>
            <a:pPr marL="0" indent="0">
              <a:buNone/>
            </a:pPr>
            <a:r>
              <a:rPr lang="en-US" sz="2400" dirty="0"/>
              <a:t>Recap of depreciation expense by year and method:</a:t>
            </a:r>
          </a:p>
        </p:txBody>
      </p:sp>
      <p:graphicFrame>
        <p:nvGraphicFramePr>
          <p:cNvPr id="5" name="Table 4"/>
          <p:cNvGraphicFramePr>
            <a:graphicFrameLocks noGrp="1"/>
          </p:cNvGraphicFramePr>
          <p:nvPr>
            <p:extLst>
              <p:ext uri="{D42A27DB-BD31-4B8C-83A1-F6EECF244321}">
                <p14:modId xmlns:p14="http://schemas.microsoft.com/office/powerpoint/2010/main" val="2788724669"/>
              </p:ext>
            </p:extLst>
          </p:nvPr>
        </p:nvGraphicFramePr>
        <p:xfrm>
          <a:off x="3074505" y="4002156"/>
          <a:ext cx="3959086" cy="2133600"/>
        </p:xfrm>
        <a:graphic>
          <a:graphicData uri="http://schemas.openxmlformats.org/drawingml/2006/table">
            <a:tbl>
              <a:tblPr firstRow="1" bandRow="1">
                <a:tableStyleId>{2D5ABB26-0587-4C30-8999-92F81FD0307C}</a:tableStyleId>
              </a:tblPr>
              <a:tblGrid>
                <a:gridCol w="685800">
                  <a:extLst>
                    <a:ext uri="{9D8B030D-6E8A-4147-A177-3AD203B41FA5}">
                      <a16:colId xmlns:a16="http://schemas.microsoft.com/office/drawing/2014/main" val="2543954898"/>
                    </a:ext>
                  </a:extLst>
                </a:gridCol>
                <a:gridCol w="1523998">
                  <a:extLst>
                    <a:ext uri="{9D8B030D-6E8A-4147-A177-3AD203B41FA5}">
                      <a16:colId xmlns:a16="http://schemas.microsoft.com/office/drawing/2014/main" val="2091257959"/>
                    </a:ext>
                  </a:extLst>
                </a:gridCol>
                <a:gridCol w="1749288">
                  <a:extLst>
                    <a:ext uri="{9D8B030D-6E8A-4147-A177-3AD203B41FA5}">
                      <a16:colId xmlns:a16="http://schemas.microsoft.com/office/drawing/2014/main" val="1758137315"/>
                    </a:ext>
                  </a:extLst>
                </a:gridCol>
              </a:tblGrid>
              <a:tr h="250372">
                <a:tc>
                  <a:txBody>
                    <a:bodyPr/>
                    <a:lstStyle/>
                    <a:p>
                      <a:r>
                        <a:rPr lang="en-US" sz="1400" dirty="0" smtClean="0">
                          <a:solidFill>
                            <a:schemeClr val="bg1"/>
                          </a:solidFill>
                        </a:rPr>
                        <a:t>Blank</a:t>
                      </a:r>
                      <a:endParaRPr lang="en-US" sz="1400" dirty="0">
                        <a:solidFill>
                          <a:schemeClr val="bg1"/>
                        </a:solidFill>
                      </a:endParaRPr>
                    </a:p>
                  </a:txBody>
                  <a:tcPr/>
                </a:tc>
                <a:tc>
                  <a:txBody>
                    <a:bodyPr/>
                    <a:lstStyle/>
                    <a:p>
                      <a:pPr algn="ctr"/>
                      <a:r>
                        <a:rPr lang="en-US" sz="1400" b="1" dirty="0" smtClean="0"/>
                        <a:t>Straight-Line</a:t>
                      </a:r>
                      <a:endParaRPr lang="en-US" sz="1400" b="1" dirty="0"/>
                    </a:p>
                  </a:txBody>
                  <a:tcPr/>
                </a:tc>
                <a:tc>
                  <a:txBody>
                    <a:bodyPr/>
                    <a:lstStyle/>
                    <a:p>
                      <a:pPr algn="ctr"/>
                      <a:r>
                        <a:rPr lang="en-US" sz="1400" b="1" dirty="0" smtClean="0"/>
                        <a:t>Declining-Balance</a:t>
                      </a:r>
                      <a:endParaRPr lang="en-US" sz="1400" b="1" dirty="0"/>
                    </a:p>
                  </a:txBody>
                  <a:tcPr/>
                </a:tc>
                <a:extLst>
                  <a:ext uri="{0D108BD9-81ED-4DB2-BD59-A6C34878D82A}">
                    <a16:rowId xmlns:a16="http://schemas.microsoft.com/office/drawing/2014/main" val="3774299324"/>
                  </a:ext>
                </a:extLst>
              </a:tr>
              <a:tr h="250372">
                <a:tc>
                  <a:txBody>
                    <a:bodyPr/>
                    <a:lstStyle/>
                    <a:p>
                      <a:r>
                        <a:rPr lang="en-US" sz="1400" dirty="0" smtClean="0"/>
                        <a:t>2019</a:t>
                      </a:r>
                      <a:endParaRPr lang="en-US" sz="1400" dirty="0"/>
                    </a:p>
                  </a:txBody>
                  <a:tcPr/>
                </a:tc>
                <a:tc>
                  <a:txBody>
                    <a:bodyPr/>
                    <a:lstStyle/>
                    <a:p>
                      <a:pPr algn="r"/>
                      <a:r>
                        <a:rPr lang="en-US" sz="1400" dirty="0" smtClean="0"/>
                        <a:t>$ 4,000</a:t>
                      </a:r>
                      <a:endParaRPr lang="en-US" sz="1400" dirty="0"/>
                    </a:p>
                  </a:txBody>
                  <a:tcPr marR="182880"/>
                </a:tc>
                <a:tc>
                  <a:txBody>
                    <a:bodyPr/>
                    <a:lstStyle/>
                    <a:p>
                      <a:pPr algn="r"/>
                      <a:r>
                        <a:rPr lang="en-US" sz="1400" dirty="0" smtClean="0"/>
                        <a:t>$ 8,800</a:t>
                      </a:r>
                      <a:endParaRPr lang="en-US" sz="1400" dirty="0"/>
                    </a:p>
                  </a:txBody>
                  <a:tcPr marR="182880"/>
                </a:tc>
                <a:extLst>
                  <a:ext uri="{0D108BD9-81ED-4DB2-BD59-A6C34878D82A}">
                    <a16:rowId xmlns:a16="http://schemas.microsoft.com/office/drawing/2014/main" val="1793137068"/>
                  </a:ext>
                </a:extLst>
              </a:tr>
              <a:tr h="250372">
                <a:tc>
                  <a:txBody>
                    <a:bodyPr/>
                    <a:lstStyle/>
                    <a:p>
                      <a:r>
                        <a:rPr lang="en-US" sz="1400" dirty="0" smtClean="0"/>
                        <a:t>2020</a:t>
                      </a:r>
                      <a:endParaRPr lang="en-US" sz="1400" dirty="0"/>
                    </a:p>
                  </a:txBody>
                  <a:tcPr/>
                </a:tc>
                <a:tc>
                  <a:txBody>
                    <a:bodyPr/>
                    <a:lstStyle/>
                    <a:p>
                      <a:pPr algn="r"/>
                      <a:r>
                        <a:rPr lang="en-US" sz="1400" dirty="0" smtClean="0"/>
                        <a:t>4,000</a:t>
                      </a:r>
                      <a:endParaRPr lang="en-US" sz="1400" dirty="0"/>
                    </a:p>
                  </a:txBody>
                  <a:tcPr marR="182880"/>
                </a:tc>
                <a:tc>
                  <a:txBody>
                    <a:bodyPr/>
                    <a:lstStyle/>
                    <a:p>
                      <a:pPr algn="r"/>
                      <a:r>
                        <a:rPr lang="en-US" sz="1400" dirty="0" smtClean="0"/>
                        <a:t>5,280</a:t>
                      </a:r>
                      <a:endParaRPr lang="en-US" sz="1400" dirty="0"/>
                    </a:p>
                  </a:txBody>
                  <a:tcPr marR="182880"/>
                </a:tc>
                <a:extLst>
                  <a:ext uri="{0D108BD9-81ED-4DB2-BD59-A6C34878D82A}">
                    <a16:rowId xmlns:a16="http://schemas.microsoft.com/office/drawing/2014/main" val="2676232618"/>
                  </a:ext>
                </a:extLst>
              </a:tr>
              <a:tr h="250372">
                <a:tc>
                  <a:txBody>
                    <a:bodyPr/>
                    <a:lstStyle/>
                    <a:p>
                      <a:r>
                        <a:rPr lang="en-US" sz="1400" dirty="0" smtClean="0"/>
                        <a:t>2021</a:t>
                      </a:r>
                      <a:endParaRPr lang="en-US" sz="1400" dirty="0"/>
                    </a:p>
                  </a:txBody>
                  <a:tcPr/>
                </a:tc>
                <a:tc>
                  <a:txBody>
                    <a:bodyPr/>
                    <a:lstStyle/>
                    <a:p>
                      <a:pPr algn="r"/>
                      <a:r>
                        <a:rPr lang="en-US" sz="1400" dirty="0" smtClean="0"/>
                        <a:t>4,000</a:t>
                      </a:r>
                      <a:endParaRPr lang="en-US" sz="1400" dirty="0"/>
                    </a:p>
                  </a:txBody>
                  <a:tcPr marR="182880"/>
                </a:tc>
                <a:tc>
                  <a:txBody>
                    <a:bodyPr/>
                    <a:lstStyle/>
                    <a:p>
                      <a:pPr algn="r"/>
                      <a:r>
                        <a:rPr lang="en-US" sz="1400" dirty="0" smtClean="0"/>
                        <a:t>3,168</a:t>
                      </a:r>
                      <a:endParaRPr lang="en-US" sz="1400" dirty="0"/>
                    </a:p>
                  </a:txBody>
                  <a:tcPr marR="182880"/>
                </a:tc>
                <a:extLst>
                  <a:ext uri="{0D108BD9-81ED-4DB2-BD59-A6C34878D82A}">
                    <a16:rowId xmlns:a16="http://schemas.microsoft.com/office/drawing/2014/main" val="160297752"/>
                  </a:ext>
                </a:extLst>
              </a:tr>
              <a:tr h="250372">
                <a:tc>
                  <a:txBody>
                    <a:bodyPr/>
                    <a:lstStyle/>
                    <a:p>
                      <a:r>
                        <a:rPr lang="en-US" sz="1400" dirty="0" smtClean="0"/>
                        <a:t>2022</a:t>
                      </a:r>
                      <a:endParaRPr lang="en-US" sz="1400" dirty="0"/>
                    </a:p>
                  </a:txBody>
                  <a:tcPr/>
                </a:tc>
                <a:tc>
                  <a:txBody>
                    <a:bodyPr/>
                    <a:lstStyle/>
                    <a:p>
                      <a:pPr algn="r"/>
                      <a:r>
                        <a:rPr lang="en-US" sz="1400" dirty="0" smtClean="0"/>
                        <a:t>4,000</a:t>
                      </a:r>
                      <a:endParaRPr lang="en-US" sz="1400" dirty="0"/>
                    </a:p>
                  </a:txBody>
                  <a:tcPr marR="182880"/>
                </a:tc>
                <a:tc>
                  <a:txBody>
                    <a:bodyPr/>
                    <a:lstStyle/>
                    <a:p>
                      <a:pPr algn="r"/>
                      <a:r>
                        <a:rPr lang="en-US" sz="1400" dirty="0" smtClean="0"/>
                        <a:t>1,901</a:t>
                      </a:r>
                      <a:endParaRPr lang="en-US" sz="1400" dirty="0"/>
                    </a:p>
                  </a:txBody>
                  <a:tcPr marR="182880"/>
                </a:tc>
                <a:extLst>
                  <a:ext uri="{0D108BD9-81ED-4DB2-BD59-A6C34878D82A}">
                    <a16:rowId xmlns:a16="http://schemas.microsoft.com/office/drawing/2014/main" val="2130356574"/>
                  </a:ext>
                </a:extLst>
              </a:tr>
              <a:tr h="250372">
                <a:tc>
                  <a:txBody>
                    <a:bodyPr/>
                    <a:lstStyle/>
                    <a:p>
                      <a:r>
                        <a:rPr lang="en-US" sz="1400" dirty="0" smtClean="0"/>
                        <a:t>2023</a:t>
                      </a:r>
                      <a:endParaRPr lang="en-US" sz="1400" dirty="0"/>
                    </a:p>
                  </a:txBody>
                  <a:tcPr/>
                </a:tc>
                <a:tc>
                  <a:txBody>
                    <a:bodyPr/>
                    <a:lstStyle/>
                    <a:p>
                      <a:pPr algn="r"/>
                      <a:r>
                        <a:rPr lang="en-US" sz="1400" u="sng" dirty="0" smtClean="0"/>
                        <a:t>    4,000</a:t>
                      </a:r>
                      <a:endParaRPr lang="en-US" sz="1400" u="sng" dirty="0"/>
                    </a:p>
                  </a:txBody>
                  <a:tcPr marR="182880"/>
                </a:tc>
                <a:tc>
                  <a:txBody>
                    <a:bodyPr/>
                    <a:lstStyle/>
                    <a:p>
                      <a:pPr algn="r"/>
                      <a:r>
                        <a:rPr lang="en-US" sz="1400" u="sng" dirty="0" smtClean="0"/>
                        <a:t>        851</a:t>
                      </a:r>
                      <a:endParaRPr lang="en-US" sz="1400" u="sng" dirty="0"/>
                    </a:p>
                  </a:txBody>
                  <a:tcPr marR="182880"/>
                </a:tc>
                <a:extLst>
                  <a:ext uri="{0D108BD9-81ED-4DB2-BD59-A6C34878D82A}">
                    <a16:rowId xmlns:a16="http://schemas.microsoft.com/office/drawing/2014/main" val="2010064735"/>
                  </a:ext>
                </a:extLst>
              </a:tr>
              <a:tr h="250372">
                <a:tc>
                  <a:txBody>
                    <a:bodyPr/>
                    <a:lstStyle/>
                    <a:p>
                      <a:r>
                        <a:rPr lang="en-US" sz="1400" dirty="0" smtClean="0"/>
                        <a:t>Total</a:t>
                      </a:r>
                      <a:endParaRPr lang="en-US" sz="1400" dirty="0"/>
                    </a:p>
                  </a:txBody>
                  <a:tcPr/>
                </a:tc>
                <a:tc>
                  <a:txBody>
                    <a:bodyPr/>
                    <a:lstStyle/>
                    <a:p>
                      <a:pPr algn="r"/>
                      <a:r>
                        <a:rPr lang="en-US" sz="1400" u="dbl" baseline="0" dirty="0" smtClean="0"/>
                        <a:t>$20,000</a:t>
                      </a:r>
                      <a:endParaRPr lang="en-US" sz="1400" u="dbl" baseline="0" dirty="0"/>
                    </a:p>
                  </a:txBody>
                  <a:tcPr marR="182880"/>
                </a:tc>
                <a:tc>
                  <a:txBody>
                    <a:bodyPr/>
                    <a:lstStyle/>
                    <a:p>
                      <a:pPr algn="r"/>
                      <a:r>
                        <a:rPr lang="en-US" sz="1400" u="dbl" baseline="0" dirty="0" smtClean="0"/>
                        <a:t>$20,000</a:t>
                      </a:r>
                      <a:endParaRPr lang="en-US" sz="1400" u="dbl" baseline="0" dirty="0"/>
                    </a:p>
                  </a:txBody>
                  <a:tcPr marR="182880"/>
                </a:tc>
                <a:extLst>
                  <a:ext uri="{0D108BD9-81ED-4DB2-BD59-A6C34878D82A}">
                    <a16:rowId xmlns:a16="http://schemas.microsoft.com/office/drawing/2014/main" val="2304669437"/>
                  </a:ext>
                </a:extLst>
              </a:tr>
            </a:tbl>
          </a:graphicData>
        </a:graphic>
      </p:graphicFrame>
      <p:sp>
        <p:nvSpPr>
          <p:cNvPr id="8" name="Content Placeholder 7"/>
          <p:cNvSpPr>
            <a:spLocks noGrp="1"/>
          </p:cNvSpPr>
          <p:nvPr>
            <p:ph idx="16"/>
          </p:nvPr>
        </p:nvSpPr>
        <p:spPr>
          <a:xfrm>
            <a:off x="457200" y="6144825"/>
            <a:ext cx="7543800" cy="385330"/>
          </a:xfrm>
        </p:spPr>
        <p:txBody>
          <a:bodyPr/>
          <a:lstStyle/>
          <a:p>
            <a:pPr marL="0" indent="0">
              <a:buNone/>
            </a:pPr>
            <a:r>
              <a:rPr lang="en-US" altLang="en-US" sz="1100" b="1" dirty="0">
                <a:latin typeface="Calibri" panose="020F0502020204030204" pitchFamily="34" charset="0"/>
              </a:rPr>
              <a:t>Learning Objective 6-3: Describe alternative methods of calculating depreciation for financial accounting purposes and compare the relative effects of each on the income statement and the balance sheet.</a:t>
            </a:r>
          </a:p>
        </p:txBody>
      </p:sp>
    </p:spTree>
    <p:extLst>
      <p:ext uri="{BB962C8B-B14F-4D97-AF65-F5344CB8AC3E}">
        <p14:creationId xmlns:p14="http://schemas.microsoft.com/office/powerpoint/2010/main" val="17939997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US" altLang="en-US" sz="4000" dirty="0"/>
              <a:t>Repair and Maintenance Expenditures</a:t>
            </a:r>
            <a:endParaRPr lang="en-IN" sz="4000" dirty="0"/>
          </a:p>
        </p:txBody>
      </p:sp>
      <p:sp>
        <p:nvSpPr>
          <p:cNvPr id="3" name="Content Placeholder 2"/>
          <p:cNvSpPr>
            <a:spLocks noGrp="1"/>
          </p:cNvSpPr>
          <p:nvPr>
            <p:ph idx="1"/>
          </p:nvPr>
        </p:nvSpPr>
        <p:spPr>
          <a:xfrm>
            <a:off x="457200" y="1481137"/>
            <a:ext cx="8229600" cy="2328863"/>
          </a:xfrm>
        </p:spPr>
        <p:txBody>
          <a:bodyPr/>
          <a:lstStyle/>
          <a:p>
            <a:pPr marL="0" indent="0">
              <a:buNone/>
            </a:pPr>
            <a:r>
              <a:rPr lang="en-US" altLang="en-US" sz="3600" b="1" dirty="0">
                <a:solidFill>
                  <a:schemeClr val="tx2">
                    <a:lumMod val="50000"/>
                  </a:schemeClr>
                </a:solidFill>
                <a:latin typeface="Calibri" panose="020F0502020204030204" pitchFamily="34" charset="0"/>
              </a:rPr>
              <a:t>Preventative maintenance expenditures and routine repair costs are clearly expenses of the period in which they are incurred.</a:t>
            </a:r>
          </a:p>
        </p:txBody>
      </p:sp>
      <p:sp>
        <p:nvSpPr>
          <p:cNvPr id="8" name="Content Placeholder 7"/>
          <p:cNvSpPr>
            <a:spLocks noGrp="1"/>
          </p:cNvSpPr>
          <p:nvPr>
            <p:ph idx="16"/>
          </p:nvPr>
        </p:nvSpPr>
        <p:spPr>
          <a:xfrm>
            <a:off x="457200" y="6220618"/>
            <a:ext cx="7162800" cy="271463"/>
          </a:xfrm>
        </p:spPr>
        <p:txBody>
          <a:bodyPr/>
          <a:lstStyle/>
          <a:p>
            <a:pPr marL="0" indent="0">
              <a:buNone/>
            </a:pPr>
            <a:r>
              <a:rPr lang="en-US" altLang="en-US" sz="1100" b="1" dirty="0">
                <a:latin typeface="Calibri" panose="020F0502020204030204" pitchFamily="34" charset="0"/>
              </a:rPr>
              <a:t>Learning Objective 6-4: Describe the accounting treatment of repair and maintenance expenditures.</a:t>
            </a:r>
          </a:p>
        </p:txBody>
      </p:sp>
    </p:spTree>
    <p:extLst>
      <p:ext uri="{BB962C8B-B14F-4D97-AF65-F5344CB8AC3E}">
        <p14:creationId xmlns:p14="http://schemas.microsoft.com/office/powerpoint/2010/main" val="18084843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Depreciation for Tax Reporting</a:t>
            </a:r>
            <a:endParaRPr lang="en-IN" dirty="0"/>
          </a:p>
        </p:txBody>
      </p:sp>
      <p:sp>
        <p:nvSpPr>
          <p:cNvPr id="3" name="Content Placeholder 2"/>
          <p:cNvSpPr>
            <a:spLocks noGrp="1"/>
          </p:cNvSpPr>
          <p:nvPr>
            <p:ph idx="1"/>
          </p:nvPr>
        </p:nvSpPr>
        <p:spPr>
          <a:xfrm>
            <a:off x="457200" y="1481137"/>
            <a:ext cx="8229600" cy="1795463"/>
          </a:xfrm>
        </p:spPr>
        <p:txBody>
          <a:bodyPr/>
          <a:lstStyle/>
          <a:p>
            <a:pPr marL="0" indent="0">
              <a:buNone/>
            </a:pPr>
            <a:r>
              <a:rPr lang="en-US" sz="2800" b="1" dirty="0">
                <a:solidFill>
                  <a:schemeClr val="tx2">
                    <a:lumMod val="50000"/>
                  </a:schemeClr>
                </a:solidFill>
              </a:rPr>
              <a:t>Most corporations use the </a:t>
            </a:r>
            <a:r>
              <a:rPr lang="en-US" sz="2800" b="1" i="1" dirty="0">
                <a:solidFill>
                  <a:schemeClr val="tx2">
                    <a:lumMod val="50000"/>
                  </a:schemeClr>
                </a:solidFill>
              </a:rPr>
              <a:t>Accelerated Cost Recovery System</a:t>
            </a:r>
            <a:r>
              <a:rPr lang="en-US" sz="2800" b="1" dirty="0">
                <a:solidFill>
                  <a:schemeClr val="tx2">
                    <a:lumMod val="50000"/>
                  </a:schemeClr>
                </a:solidFill>
              </a:rPr>
              <a:t> (</a:t>
            </a:r>
            <a:r>
              <a:rPr lang="en-US" sz="2800" b="1" i="1" dirty="0">
                <a:solidFill>
                  <a:schemeClr val="tx2">
                    <a:lumMod val="50000"/>
                  </a:schemeClr>
                </a:solidFill>
              </a:rPr>
              <a:t>A</a:t>
            </a:r>
            <a:r>
              <a:rPr lang="en-US" sz="100" b="1" i="1" dirty="0">
                <a:solidFill>
                  <a:schemeClr val="tx2">
                    <a:lumMod val="50000"/>
                  </a:schemeClr>
                </a:solidFill>
              </a:rPr>
              <a:t> </a:t>
            </a:r>
            <a:r>
              <a:rPr lang="en-US" sz="2800" b="1" i="1" dirty="0">
                <a:solidFill>
                  <a:schemeClr val="tx2">
                    <a:lumMod val="50000"/>
                  </a:schemeClr>
                </a:solidFill>
              </a:rPr>
              <a:t>C</a:t>
            </a:r>
            <a:r>
              <a:rPr lang="en-US" sz="100" b="1" i="1" dirty="0">
                <a:solidFill>
                  <a:schemeClr val="tx2">
                    <a:lumMod val="50000"/>
                  </a:schemeClr>
                </a:solidFill>
              </a:rPr>
              <a:t> </a:t>
            </a:r>
            <a:r>
              <a:rPr lang="en-US" sz="2800" b="1" i="1" dirty="0">
                <a:solidFill>
                  <a:schemeClr val="tx2">
                    <a:lumMod val="50000"/>
                  </a:schemeClr>
                </a:solidFill>
              </a:rPr>
              <a:t>R</a:t>
            </a:r>
            <a:r>
              <a:rPr lang="en-US" sz="100" b="1" i="1" dirty="0">
                <a:solidFill>
                  <a:schemeClr val="tx2">
                    <a:lumMod val="50000"/>
                  </a:schemeClr>
                </a:solidFill>
              </a:rPr>
              <a:t> </a:t>
            </a:r>
            <a:r>
              <a:rPr lang="en-US" sz="2800" b="1" i="1" dirty="0">
                <a:solidFill>
                  <a:schemeClr val="tx2">
                    <a:lumMod val="50000"/>
                  </a:schemeClr>
                </a:solidFill>
              </a:rPr>
              <a:t>S</a:t>
            </a:r>
            <a:r>
              <a:rPr lang="en-US" sz="2800" b="1" dirty="0">
                <a:solidFill>
                  <a:schemeClr val="tx2">
                    <a:lumMod val="50000"/>
                  </a:schemeClr>
                </a:solidFill>
              </a:rPr>
              <a:t>) for tax purposes.</a:t>
            </a:r>
            <a:br>
              <a:rPr lang="en-US" sz="2800" b="1" dirty="0">
                <a:solidFill>
                  <a:schemeClr val="tx2">
                    <a:lumMod val="50000"/>
                  </a:schemeClr>
                </a:solidFill>
              </a:rPr>
            </a:br>
            <a:r>
              <a:rPr lang="en-US" sz="2800" b="1" dirty="0">
                <a:solidFill>
                  <a:schemeClr val="tx2">
                    <a:lumMod val="50000"/>
                  </a:schemeClr>
                </a:solidFill>
              </a:rPr>
              <a:t>A</a:t>
            </a:r>
            <a:r>
              <a:rPr lang="en-US" sz="100" b="1" i="1" dirty="0">
                <a:solidFill>
                  <a:schemeClr val="tx2">
                    <a:lumMod val="50000"/>
                  </a:schemeClr>
                </a:solidFill>
              </a:rPr>
              <a:t> </a:t>
            </a:r>
            <a:r>
              <a:rPr lang="en-US" sz="2800" b="1" i="1" dirty="0">
                <a:solidFill>
                  <a:schemeClr val="tx2">
                    <a:lumMod val="50000"/>
                  </a:schemeClr>
                </a:solidFill>
              </a:rPr>
              <a:t>C</a:t>
            </a:r>
            <a:r>
              <a:rPr lang="en-US" sz="100" b="1" i="1" dirty="0">
                <a:solidFill>
                  <a:schemeClr val="tx2">
                    <a:lumMod val="50000"/>
                  </a:schemeClr>
                </a:solidFill>
              </a:rPr>
              <a:t> </a:t>
            </a:r>
            <a:r>
              <a:rPr lang="en-US" sz="2800" b="1" i="1" dirty="0">
                <a:solidFill>
                  <a:schemeClr val="tx2">
                    <a:lumMod val="50000"/>
                  </a:schemeClr>
                </a:solidFill>
              </a:rPr>
              <a:t>R</a:t>
            </a:r>
            <a:r>
              <a:rPr lang="en-US" sz="100" b="1" i="1" dirty="0">
                <a:solidFill>
                  <a:schemeClr val="tx2">
                    <a:lumMod val="50000"/>
                  </a:schemeClr>
                </a:solidFill>
              </a:rPr>
              <a:t> </a:t>
            </a:r>
            <a:r>
              <a:rPr lang="en-US" sz="2800" b="1" i="1" dirty="0">
                <a:solidFill>
                  <a:schemeClr val="tx2">
                    <a:lumMod val="50000"/>
                  </a:schemeClr>
                </a:solidFill>
              </a:rPr>
              <a:t>S</a:t>
            </a:r>
            <a:r>
              <a:rPr lang="en-US" sz="2800" b="1" dirty="0">
                <a:solidFill>
                  <a:schemeClr val="tx2">
                    <a:lumMod val="50000"/>
                  </a:schemeClr>
                </a:solidFill>
              </a:rPr>
              <a:t> rules simplified the determination of useful life and allowed rapid write-off patterns.</a:t>
            </a:r>
          </a:p>
        </p:txBody>
      </p:sp>
      <p:sp>
        <p:nvSpPr>
          <p:cNvPr id="7" name="Content Placeholder 6"/>
          <p:cNvSpPr>
            <a:spLocks noGrp="1"/>
          </p:cNvSpPr>
          <p:nvPr>
            <p:ph idx="15"/>
          </p:nvPr>
        </p:nvSpPr>
        <p:spPr>
          <a:xfrm>
            <a:off x="457200" y="3424238"/>
            <a:ext cx="8229600" cy="2595562"/>
          </a:xfrm>
        </p:spPr>
        <p:txBody>
          <a:bodyPr/>
          <a:lstStyle/>
          <a:p>
            <a:pPr marL="0" indent="0">
              <a:buNone/>
            </a:pPr>
            <a:r>
              <a:rPr lang="en-US" sz="2800" b="1" dirty="0">
                <a:solidFill>
                  <a:schemeClr val="tx2">
                    <a:lumMod val="50000"/>
                  </a:schemeClr>
                </a:solidFill>
              </a:rPr>
              <a:t>A</a:t>
            </a:r>
            <a:r>
              <a:rPr lang="en-US" sz="100" b="1" dirty="0">
                <a:solidFill>
                  <a:schemeClr val="tx2">
                    <a:lumMod val="50000"/>
                  </a:schemeClr>
                </a:solidFill>
              </a:rPr>
              <a:t> </a:t>
            </a:r>
            <a:r>
              <a:rPr lang="en-US" sz="2800" b="1" dirty="0">
                <a:solidFill>
                  <a:schemeClr val="tx2">
                    <a:lumMod val="50000"/>
                  </a:schemeClr>
                </a:solidFill>
              </a:rPr>
              <a:t>C</a:t>
            </a:r>
            <a:r>
              <a:rPr lang="en-US" sz="100" b="1" dirty="0">
                <a:solidFill>
                  <a:schemeClr val="tx2">
                    <a:lumMod val="50000"/>
                  </a:schemeClr>
                </a:solidFill>
              </a:rPr>
              <a:t> </a:t>
            </a:r>
            <a:r>
              <a:rPr lang="en-US" sz="2800" b="1" dirty="0">
                <a:solidFill>
                  <a:schemeClr val="tx2">
                    <a:lumMod val="50000"/>
                  </a:schemeClr>
                </a:solidFill>
              </a:rPr>
              <a:t>R</a:t>
            </a:r>
            <a:r>
              <a:rPr lang="en-US" sz="100" b="1" dirty="0">
                <a:solidFill>
                  <a:schemeClr val="tx2">
                    <a:lumMod val="50000"/>
                  </a:schemeClr>
                </a:solidFill>
              </a:rPr>
              <a:t> </a:t>
            </a:r>
            <a:r>
              <a:rPr lang="en-US" sz="2800" b="1" dirty="0">
                <a:solidFill>
                  <a:schemeClr val="tx2">
                    <a:lumMod val="50000"/>
                  </a:schemeClr>
                </a:solidFill>
              </a:rPr>
              <a:t>S</a:t>
            </a:r>
            <a:r>
              <a:rPr lang="en-US" altLang="en-US" sz="2800" b="1" dirty="0">
                <a:solidFill>
                  <a:schemeClr val="tx2">
                    <a:lumMod val="50000"/>
                  </a:schemeClr>
                </a:solidFill>
              </a:rPr>
              <a:t> used relatively short, and arbitrary, useful lives, and ignored salvage value.</a:t>
            </a:r>
            <a:endParaRPr lang="en-IN" altLang="en-US" sz="2800" dirty="0"/>
          </a:p>
          <a:p>
            <a:pPr marL="0" indent="0">
              <a:buNone/>
            </a:pPr>
            <a:r>
              <a:rPr lang="en-US" altLang="en-US" sz="2800" b="1" dirty="0">
                <a:solidFill>
                  <a:schemeClr val="tx2">
                    <a:lumMod val="50000"/>
                  </a:schemeClr>
                </a:solidFill>
              </a:rPr>
              <a:t>Congress changed the original A</a:t>
            </a:r>
            <a:r>
              <a:rPr lang="en-US" altLang="en-US" sz="100" b="1" dirty="0">
                <a:solidFill>
                  <a:schemeClr val="tx2">
                    <a:lumMod val="50000"/>
                  </a:schemeClr>
                </a:solidFill>
              </a:rPr>
              <a:t> </a:t>
            </a:r>
            <a:r>
              <a:rPr lang="en-US" altLang="en-US" sz="2800" b="1" dirty="0">
                <a:solidFill>
                  <a:schemeClr val="tx2">
                    <a:lumMod val="50000"/>
                  </a:schemeClr>
                </a:solidFill>
              </a:rPr>
              <a:t>C</a:t>
            </a:r>
            <a:r>
              <a:rPr lang="en-US" altLang="en-US" sz="100" b="1" dirty="0">
                <a:solidFill>
                  <a:schemeClr val="tx2">
                    <a:lumMod val="50000"/>
                  </a:schemeClr>
                </a:solidFill>
              </a:rPr>
              <a:t> </a:t>
            </a:r>
            <a:r>
              <a:rPr lang="en-US" altLang="en-US" sz="2800" b="1" dirty="0">
                <a:solidFill>
                  <a:schemeClr val="tx2">
                    <a:lumMod val="50000"/>
                  </a:schemeClr>
                </a:solidFill>
              </a:rPr>
              <a:t>R</a:t>
            </a:r>
            <a:r>
              <a:rPr lang="en-US" altLang="en-US" sz="100" b="1" dirty="0">
                <a:solidFill>
                  <a:schemeClr val="tx2">
                    <a:lumMod val="50000"/>
                  </a:schemeClr>
                </a:solidFill>
              </a:rPr>
              <a:t> </a:t>
            </a:r>
            <a:r>
              <a:rPr lang="en-US" altLang="en-US" sz="2800" b="1" dirty="0">
                <a:solidFill>
                  <a:schemeClr val="tx2">
                    <a:lumMod val="50000"/>
                  </a:schemeClr>
                </a:solidFill>
              </a:rPr>
              <a:t>S provisions in the Tax Reform Act of 19</a:t>
            </a:r>
            <a:r>
              <a:rPr lang="en-US" altLang="en-US" sz="100" b="1" dirty="0">
                <a:solidFill>
                  <a:schemeClr val="tx2">
                    <a:lumMod val="50000"/>
                  </a:schemeClr>
                </a:solidFill>
              </a:rPr>
              <a:t> </a:t>
            </a:r>
            <a:r>
              <a:rPr lang="en-US" altLang="en-US" sz="2800" b="1" dirty="0">
                <a:solidFill>
                  <a:schemeClr val="tx2">
                    <a:lumMod val="50000"/>
                  </a:schemeClr>
                </a:solidFill>
              </a:rPr>
              <a:t>86.</a:t>
            </a:r>
          </a:p>
          <a:p>
            <a:pPr marL="291600" lvl="1" indent="-291600">
              <a:lnSpc>
                <a:spcPct val="90000"/>
              </a:lnSpc>
              <a:spcBef>
                <a:spcPts val="600"/>
              </a:spcBef>
              <a:buClr>
                <a:schemeClr val="tx1"/>
              </a:buClr>
              <a:buFont typeface="Arial" panose="020B0604020202020204" pitchFamily="34" charset="0"/>
              <a:buChar char="•"/>
            </a:pPr>
            <a:r>
              <a:rPr lang="en-US" altLang="en-US" sz="2400" b="1" dirty="0">
                <a:solidFill>
                  <a:schemeClr val="tx2">
                    <a:lumMod val="50000"/>
                  </a:schemeClr>
                </a:solidFill>
              </a:rPr>
              <a:t>The system is now called the Modified Accelerated Cost Recovery System (M</a:t>
            </a:r>
            <a:r>
              <a:rPr lang="en-US" altLang="en-US" sz="100" b="1" dirty="0">
                <a:solidFill>
                  <a:schemeClr val="tx2">
                    <a:lumMod val="50000"/>
                  </a:schemeClr>
                </a:solidFill>
              </a:rPr>
              <a:t> </a:t>
            </a:r>
            <a:r>
              <a:rPr lang="en-US" altLang="en-US" sz="2400" b="1" dirty="0">
                <a:solidFill>
                  <a:schemeClr val="tx2">
                    <a:lumMod val="50000"/>
                  </a:schemeClr>
                </a:solidFill>
              </a:rPr>
              <a:t>A</a:t>
            </a:r>
            <a:r>
              <a:rPr lang="en-US" altLang="en-US" sz="100" b="1" dirty="0">
                <a:solidFill>
                  <a:schemeClr val="tx2">
                    <a:lumMod val="50000"/>
                  </a:schemeClr>
                </a:solidFill>
              </a:rPr>
              <a:t> </a:t>
            </a:r>
            <a:r>
              <a:rPr lang="en-US" altLang="en-US" sz="2400" b="1" dirty="0">
                <a:solidFill>
                  <a:schemeClr val="tx2">
                    <a:lumMod val="50000"/>
                  </a:schemeClr>
                </a:solidFill>
              </a:rPr>
              <a:t>C</a:t>
            </a:r>
            <a:r>
              <a:rPr lang="en-US" altLang="en-US" sz="100" b="1" dirty="0">
                <a:solidFill>
                  <a:schemeClr val="tx2">
                    <a:lumMod val="50000"/>
                  </a:schemeClr>
                </a:solidFill>
              </a:rPr>
              <a:t> </a:t>
            </a:r>
            <a:r>
              <a:rPr lang="en-US" altLang="en-US" sz="2400" b="1" dirty="0">
                <a:solidFill>
                  <a:schemeClr val="tx2">
                    <a:lumMod val="50000"/>
                  </a:schemeClr>
                </a:solidFill>
              </a:rPr>
              <a:t>R</a:t>
            </a:r>
            <a:r>
              <a:rPr lang="en-US" altLang="en-US" sz="100" b="1" dirty="0">
                <a:solidFill>
                  <a:schemeClr val="tx2">
                    <a:lumMod val="50000"/>
                  </a:schemeClr>
                </a:solidFill>
              </a:rPr>
              <a:t> </a:t>
            </a:r>
            <a:r>
              <a:rPr lang="en-US" altLang="en-US" sz="2400" b="1" dirty="0">
                <a:solidFill>
                  <a:schemeClr val="tx2">
                    <a:lumMod val="50000"/>
                  </a:schemeClr>
                </a:solidFill>
              </a:rPr>
              <a:t>S)</a:t>
            </a:r>
            <a:endParaRPr lang="en-US" altLang="en-US" sz="2400" b="1" i="1" dirty="0">
              <a:solidFill>
                <a:schemeClr val="tx2">
                  <a:lumMod val="50000"/>
                </a:schemeClr>
              </a:solidFill>
            </a:endParaRPr>
          </a:p>
        </p:txBody>
      </p:sp>
      <p:sp>
        <p:nvSpPr>
          <p:cNvPr id="8" name="Content Placeholder 7"/>
          <p:cNvSpPr>
            <a:spLocks noGrp="1"/>
          </p:cNvSpPr>
          <p:nvPr>
            <p:ph idx="16"/>
          </p:nvPr>
        </p:nvSpPr>
        <p:spPr>
          <a:xfrm>
            <a:off x="457200" y="6119812"/>
            <a:ext cx="7696200" cy="473075"/>
          </a:xfrm>
        </p:spPr>
        <p:txBody>
          <a:bodyPr/>
          <a:lstStyle/>
          <a:p>
            <a:pPr marL="0" indent="0">
              <a:buNone/>
            </a:pPr>
            <a:r>
              <a:rPr lang="en-US" altLang="en-US" sz="1100" b="1" dirty="0">
                <a:latin typeface="Calibri" panose="020F0502020204030204" pitchFamily="34" charset="0"/>
              </a:rPr>
              <a:t>Learning Objective 6-5: Explain why depreciation for income tax purposes is an important concern of taxpayers and how tax depreciation differs from financial accounting depreciation.</a:t>
            </a:r>
          </a:p>
        </p:txBody>
      </p:sp>
    </p:spTree>
    <p:extLst>
      <p:ext uri="{BB962C8B-B14F-4D97-AF65-F5344CB8AC3E}">
        <p14:creationId xmlns:p14="http://schemas.microsoft.com/office/powerpoint/2010/main" val="5273653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1</a:t>
            </a:r>
            <a:endParaRPr lang="en-IN" sz="1000" b="0" dirty="0"/>
          </a:p>
        </p:txBody>
      </p:sp>
      <p:sp>
        <p:nvSpPr>
          <p:cNvPr id="3" name="Content Placeholder 2"/>
          <p:cNvSpPr>
            <a:spLocks noGrp="1"/>
          </p:cNvSpPr>
          <p:nvPr>
            <p:ph idx="1"/>
          </p:nvPr>
        </p:nvSpPr>
        <p:spPr>
          <a:xfrm>
            <a:off x="457200" y="1481137"/>
            <a:ext cx="8229600" cy="2405063"/>
          </a:xfrm>
        </p:spPr>
        <p:txBody>
          <a:bodyPr/>
          <a:lstStyle/>
          <a:p>
            <a:pPr marL="0" indent="0">
              <a:lnSpc>
                <a:spcPct val="90000"/>
              </a:lnSpc>
              <a:spcAft>
                <a:spcPts val="500"/>
              </a:spcAft>
              <a:buNone/>
            </a:pPr>
            <a:r>
              <a:rPr lang="en-US" sz="2800" dirty="0"/>
              <a:t>When a depreciable asset is sold or scrapped, both the asset and its related accumulated depreciation account must be removed from the books.</a:t>
            </a:r>
          </a:p>
          <a:p>
            <a:pPr marL="291600" lvl="1" indent="-291600">
              <a:lnSpc>
                <a:spcPct val="90000"/>
              </a:lnSpc>
              <a:spcBef>
                <a:spcPts val="500"/>
              </a:spcBef>
              <a:buFont typeface="Arial" panose="020B0604020202020204" pitchFamily="34" charset="0"/>
              <a:buChar char="•"/>
            </a:pPr>
            <a:r>
              <a:rPr lang="en-US" sz="2400" dirty="0"/>
              <a:t>For example, scrapping a fully depreciated piece of equipment, for which no salvage value had been estimated, would produce the following financial statement effects:</a:t>
            </a:r>
          </a:p>
        </p:txBody>
      </p:sp>
      <p:pic>
        <p:nvPicPr>
          <p:cNvPr id="9" name="Picture 8" descr="Table showing on the left the heading Balance Sheet with accounting equation: Assets equal Liabilities plus Stockholders' equity. On the right is Income Statement, where Net income equals Revenues minus Expenses. Under Assets at the left are minus Equipment and plus Accumulated Depreciation.">
            <a:extLst>
              <a:ext uri="{FF2B5EF4-FFF2-40B4-BE49-F238E27FC236}">
                <a16:creationId xmlns:a16="http://schemas.microsoft.com/office/drawing/2014/main" id="{A488933A-0FFA-4F77-ADEA-5FCBB0BECA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110" y="4152145"/>
            <a:ext cx="7268473" cy="1539205"/>
          </a:xfrm>
          <a:prstGeom prst="rect">
            <a:avLst/>
          </a:prstGeom>
        </p:spPr>
      </p:pic>
      <p:sp>
        <p:nvSpPr>
          <p:cNvPr id="5" name="Content Placeholder 4"/>
          <p:cNvSpPr>
            <a:spLocks noGrp="1"/>
          </p:cNvSpPr>
          <p:nvPr>
            <p:ph idx="13"/>
          </p:nvPr>
        </p:nvSpPr>
        <p:spPr>
          <a:xfrm>
            <a:off x="457200" y="6190348"/>
            <a:ext cx="7637646" cy="362852"/>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26560287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2</a:t>
            </a:r>
            <a:endParaRPr lang="en-IN" sz="1000" b="0" dirty="0"/>
          </a:p>
        </p:txBody>
      </p:sp>
      <p:sp>
        <p:nvSpPr>
          <p:cNvPr id="3" name="Content Placeholder 2"/>
          <p:cNvSpPr>
            <a:spLocks noGrp="1"/>
          </p:cNvSpPr>
          <p:nvPr>
            <p:ph idx="1"/>
          </p:nvPr>
        </p:nvSpPr>
        <p:spPr>
          <a:xfrm>
            <a:off x="457200" y="1589690"/>
            <a:ext cx="8229600" cy="500063"/>
          </a:xfrm>
        </p:spPr>
        <p:txBody>
          <a:bodyPr/>
          <a:lstStyle/>
          <a:p>
            <a:pPr marL="291600" indent="-291600">
              <a:lnSpc>
                <a:spcPct val="90000"/>
              </a:lnSpc>
              <a:spcBef>
                <a:spcPts val="800"/>
              </a:spcBef>
            </a:pPr>
            <a:r>
              <a:rPr lang="en-US" sz="2800" dirty="0"/>
              <a:t>The entry would be as follows:</a:t>
            </a:r>
          </a:p>
        </p:txBody>
      </p:sp>
      <p:pic>
        <p:nvPicPr>
          <p:cNvPr id="9" name="Picture 8" descr="Journal entry debiting Accumulated Depreciation and crediting Equipment.">
            <a:extLst>
              <a:ext uri="{FF2B5EF4-FFF2-40B4-BE49-F238E27FC236}">
                <a16:creationId xmlns:a16="http://schemas.microsoft.com/office/drawing/2014/main" id="{ED2A3BBF-6A90-4CFE-AE5A-3318752CDF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488" y="2514600"/>
            <a:ext cx="7885112" cy="725315"/>
          </a:xfrm>
          <a:prstGeom prst="rect">
            <a:avLst/>
          </a:prstGeom>
        </p:spPr>
      </p:pic>
      <p:sp>
        <p:nvSpPr>
          <p:cNvPr id="7" name="Content Placeholder 6"/>
          <p:cNvSpPr>
            <a:spLocks noGrp="1"/>
          </p:cNvSpPr>
          <p:nvPr>
            <p:ph idx="15"/>
          </p:nvPr>
        </p:nvSpPr>
        <p:spPr>
          <a:xfrm>
            <a:off x="457200" y="6183712"/>
            <a:ext cx="7620000" cy="381515"/>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30850167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869950"/>
          </a:xfrm>
        </p:spPr>
        <p:txBody>
          <a:bodyPr/>
          <a:lstStyle/>
          <a:p>
            <a:r>
              <a:rPr lang="en-US" altLang="en-US" dirty="0"/>
              <a:t>Noncurrent Assets</a:t>
            </a:r>
            <a:endParaRPr lang="en-IN" dirty="0"/>
          </a:p>
        </p:txBody>
      </p:sp>
      <p:pic>
        <p:nvPicPr>
          <p:cNvPr id="6" name="Picture 5" descr="Listing of the following items: Land, Buildings, Equipment, Intangible Assets, Natural Resourc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779254"/>
            <a:ext cx="3421805" cy="3940842"/>
          </a:xfrm>
          <a:prstGeom prst="rect">
            <a:avLst/>
          </a:prstGeom>
        </p:spPr>
      </p:pic>
      <p:sp>
        <p:nvSpPr>
          <p:cNvPr id="4" name="Content Placeholder 3"/>
          <p:cNvSpPr>
            <a:spLocks noGrp="1"/>
          </p:cNvSpPr>
          <p:nvPr>
            <p:ph idx="1"/>
          </p:nvPr>
        </p:nvSpPr>
        <p:spPr>
          <a:xfrm>
            <a:off x="4343400" y="2590800"/>
            <a:ext cx="4343400" cy="1828800"/>
          </a:xfrm>
        </p:spPr>
        <p:txBody>
          <a:bodyPr/>
          <a:lstStyle/>
          <a:p>
            <a:pPr marL="403200" indent="-403200" eaLnBrk="1" hangingPunct="1">
              <a:lnSpc>
                <a:spcPct val="90000"/>
              </a:lnSpc>
              <a:spcBef>
                <a:spcPts val="1000"/>
              </a:spcBef>
              <a:spcAft>
                <a:spcPts val="500"/>
              </a:spcAft>
              <a:buFont typeface="+mj-lt"/>
              <a:buAutoNum type="arabicPeriod"/>
              <a:defRPr/>
            </a:pPr>
            <a:r>
              <a:rPr lang="en-US" sz="2200" b="1" dirty="0"/>
              <a:t>Classified as assets because they are owned by the organization.</a:t>
            </a:r>
          </a:p>
          <a:p>
            <a:pPr marL="403200" indent="-403200" eaLnBrk="1" hangingPunct="1">
              <a:lnSpc>
                <a:spcPct val="90000"/>
              </a:lnSpc>
              <a:spcBef>
                <a:spcPts val="1000"/>
              </a:spcBef>
              <a:spcAft>
                <a:spcPts val="500"/>
              </a:spcAft>
              <a:buFont typeface="+mj-lt"/>
              <a:buAutoNum type="arabicPeriod"/>
              <a:defRPr/>
            </a:pPr>
            <a:r>
              <a:rPr lang="en-US" sz="2200" b="1" dirty="0"/>
              <a:t>Have the ability to generate revenue for more than one year.</a:t>
            </a:r>
          </a:p>
        </p:txBody>
      </p:sp>
    </p:spTree>
    <p:extLst>
      <p:ext uri="{BB962C8B-B14F-4D97-AF65-F5344CB8AC3E}">
        <p14:creationId xmlns:p14="http://schemas.microsoft.com/office/powerpoint/2010/main" val="995613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3</a:t>
            </a:r>
            <a:endParaRPr lang="en-IN" sz="1000" b="0" dirty="0"/>
          </a:p>
        </p:txBody>
      </p:sp>
      <p:sp>
        <p:nvSpPr>
          <p:cNvPr id="5" name="Content Placeholder 4"/>
          <p:cNvSpPr>
            <a:spLocks noGrp="1"/>
          </p:cNvSpPr>
          <p:nvPr>
            <p:ph idx="1"/>
          </p:nvPr>
        </p:nvSpPr>
        <p:spPr>
          <a:xfrm>
            <a:off x="449816" y="1589690"/>
            <a:ext cx="8229600" cy="2405063"/>
          </a:xfrm>
        </p:spPr>
        <p:txBody>
          <a:bodyPr/>
          <a:lstStyle/>
          <a:p>
            <a:pPr marL="291600" indent="-291600">
              <a:lnSpc>
                <a:spcPct val="90000"/>
              </a:lnSpc>
              <a:spcBef>
                <a:spcPts val="500"/>
              </a:spcBef>
            </a:pPr>
            <a:r>
              <a:rPr lang="en-US" sz="2800" dirty="0"/>
              <a:t>When the asset being disposed of has a positive net book value, either because a salvage value was estimated or because it has not reached the end of its estimated useful life to the firm, a gain or loss on the disposal will result unless the asset is sold for a price that is equal to the net book value.</a:t>
            </a:r>
          </a:p>
        </p:txBody>
      </p:sp>
      <p:sp>
        <p:nvSpPr>
          <p:cNvPr id="9" name="Content Placeholder 8"/>
          <p:cNvSpPr>
            <a:spLocks noGrp="1"/>
          </p:cNvSpPr>
          <p:nvPr>
            <p:ph idx="16"/>
          </p:nvPr>
        </p:nvSpPr>
        <p:spPr>
          <a:xfrm>
            <a:off x="460326" y="6186865"/>
            <a:ext cx="7772400" cy="385330"/>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22405765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4</a:t>
            </a:r>
            <a:endParaRPr lang="en-IN" sz="1000" b="0" dirty="0"/>
          </a:p>
        </p:txBody>
      </p:sp>
      <p:sp>
        <p:nvSpPr>
          <p:cNvPr id="3" name="Content Placeholder 2"/>
          <p:cNvSpPr>
            <a:spLocks noGrp="1"/>
          </p:cNvSpPr>
          <p:nvPr>
            <p:ph idx="1"/>
          </p:nvPr>
        </p:nvSpPr>
        <p:spPr>
          <a:xfrm>
            <a:off x="457200" y="1588867"/>
            <a:ext cx="8229600" cy="1459133"/>
          </a:xfrm>
        </p:spPr>
        <p:txBody>
          <a:bodyPr/>
          <a:lstStyle/>
          <a:p>
            <a:pPr marL="291600" indent="-291600">
              <a:lnSpc>
                <a:spcPct val="90000"/>
              </a:lnSpc>
              <a:spcBef>
                <a:spcPts val="500"/>
              </a:spcBef>
            </a:pPr>
            <a:r>
              <a:rPr lang="en-US" sz="2600" dirty="0"/>
              <a:t>For example, if equipment that cost $6,000 when it was new has a net book value equal to its estimated salvage value of $900 and is sold for $1,200, the following financial statement effects would occur:</a:t>
            </a:r>
          </a:p>
        </p:txBody>
      </p:sp>
      <p:pic>
        <p:nvPicPr>
          <p:cNvPr id="5" name="Picture 4" descr="Horizontal model of the effects of selling equipment at a gain on the financial statements.&#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029" y="3216948"/>
            <a:ext cx="5214971" cy="1701892"/>
          </a:xfrm>
          <a:prstGeom prst="rect">
            <a:avLst/>
          </a:prstGeom>
        </p:spPr>
      </p:pic>
      <p:sp>
        <p:nvSpPr>
          <p:cNvPr id="6" name="Content Placeholder 2"/>
          <p:cNvSpPr>
            <a:spLocks noGrp="1"/>
          </p:cNvSpPr>
          <p:nvPr>
            <p:ph idx="1"/>
          </p:nvPr>
        </p:nvSpPr>
        <p:spPr>
          <a:xfrm>
            <a:off x="685800" y="5004381"/>
            <a:ext cx="6324600" cy="825245"/>
          </a:xfrm>
        </p:spPr>
        <p:txBody>
          <a:bodyPr/>
          <a:lstStyle/>
          <a:p>
            <a:pPr marL="0" indent="714375">
              <a:buNone/>
            </a:pPr>
            <a:r>
              <a:rPr lang="en-IN" sz="1400" dirty="0">
                <a:solidFill>
                  <a:schemeClr val="tx2">
                    <a:lumMod val="75000"/>
                  </a:schemeClr>
                </a:solidFill>
              </a:rPr>
              <a:t>*Net book value = Cost − Accumulated depreciation</a:t>
            </a:r>
          </a:p>
          <a:p>
            <a:pPr marL="0" indent="1619250">
              <a:buNone/>
            </a:pPr>
            <a:r>
              <a:rPr lang="en-IN" sz="1400" dirty="0">
                <a:solidFill>
                  <a:schemeClr val="tx2">
                    <a:lumMod val="75000"/>
                  </a:schemeClr>
                </a:solidFill>
              </a:rPr>
              <a:t>900 = 6,000 − Accumulated depreciation</a:t>
            </a:r>
          </a:p>
          <a:p>
            <a:pPr marL="0" indent="0">
              <a:buNone/>
            </a:pPr>
            <a:r>
              <a:rPr lang="en-IN" sz="1400" dirty="0">
                <a:solidFill>
                  <a:schemeClr val="tx2">
                    <a:lumMod val="75000"/>
                  </a:schemeClr>
                </a:solidFill>
              </a:rPr>
              <a:t>Accumulated depreciation = 5,100</a:t>
            </a:r>
          </a:p>
        </p:txBody>
      </p:sp>
      <p:sp>
        <p:nvSpPr>
          <p:cNvPr id="7" name="Content Placeholder 2"/>
          <p:cNvSpPr>
            <a:spLocks noGrp="1"/>
          </p:cNvSpPr>
          <p:nvPr>
            <p:ph idx="1"/>
          </p:nvPr>
        </p:nvSpPr>
        <p:spPr>
          <a:xfrm>
            <a:off x="3380089" y="5928217"/>
            <a:ext cx="2383823" cy="243983"/>
          </a:xfrm>
        </p:spPr>
        <p:txBody>
          <a:bodyPr/>
          <a:lstStyle/>
          <a:p>
            <a:pPr marL="0" indent="0" algn="ctr">
              <a:buNone/>
            </a:pPr>
            <a:r>
              <a:rPr lang="en-US" sz="900" dirty="0">
                <a:hlinkClick r:id="rId3" action="ppaction://hlinksldjump"/>
              </a:rPr>
              <a:t>Access the text alternative for slide images.</a:t>
            </a:r>
            <a:endParaRPr lang="en-IN" sz="900" dirty="0">
              <a:hlinkClick r:id="rId3" action="ppaction://hlinksldjump"/>
            </a:endParaRPr>
          </a:p>
        </p:txBody>
      </p:sp>
      <p:sp>
        <p:nvSpPr>
          <p:cNvPr id="8" name="Content Placeholder 7"/>
          <p:cNvSpPr>
            <a:spLocks noGrp="1"/>
          </p:cNvSpPr>
          <p:nvPr>
            <p:ph idx="16"/>
          </p:nvPr>
        </p:nvSpPr>
        <p:spPr>
          <a:xfrm>
            <a:off x="457200" y="6184704"/>
            <a:ext cx="7620000" cy="385330"/>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6689374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5</a:t>
            </a:r>
            <a:endParaRPr lang="en-IN" sz="1000" b="0" dirty="0"/>
          </a:p>
        </p:txBody>
      </p:sp>
      <p:sp>
        <p:nvSpPr>
          <p:cNvPr id="3" name="Content Placeholder 2"/>
          <p:cNvSpPr>
            <a:spLocks noGrp="1"/>
          </p:cNvSpPr>
          <p:nvPr>
            <p:ph idx="1"/>
          </p:nvPr>
        </p:nvSpPr>
        <p:spPr>
          <a:xfrm>
            <a:off x="457200" y="1591497"/>
            <a:ext cx="8229600" cy="500063"/>
          </a:xfrm>
        </p:spPr>
        <p:txBody>
          <a:bodyPr/>
          <a:lstStyle/>
          <a:p>
            <a:pPr marL="291600" indent="-291600">
              <a:lnSpc>
                <a:spcPct val="90000"/>
              </a:lnSpc>
              <a:spcBef>
                <a:spcPts val="1000"/>
              </a:spcBef>
            </a:pPr>
            <a:r>
              <a:rPr lang="en-US" sz="2800" dirty="0"/>
              <a:t>Here is the entry to record the sale of equipment:</a:t>
            </a:r>
          </a:p>
        </p:txBody>
      </p:sp>
      <p:graphicFrame>
        <p:nvGraphicFramePr>
          <p:cNvPr id="4" name="Table 3"/>
          <p:cNvGraphicFramePr>
            <a:graphicFrameLocks noGrp="1"/>
          </p:cNvGraphicFramePr>
          <p:nvPr>
            <p:extLst>
              <p:ext uri="{D42A27DB-BD31-4B8C-83A1-F6EECF244321}">
                <p14:modId xmlns:p14="http://schemas.microsoft.com/office/powerpoint/2010/main" val="2370263993"/>
              </p:ext>
            </p:extLst>
          </p:nvPr>
        </p:nvGraphicFramePr>
        <p:xfrm>
          <a:off x="838200" y="2286000"/>
          <a:ext cx="7315200" cy="1828800"/>
        </p:xfrm>
        <a:graphic>
          <a:graphicData uri="http://schemas.openxmlformats.org/drawingml/2006/table">
            <a:tbl>
              <a:tblPr firstRow="1" bandRow="1">
                <a:tableStyleId>{2D5ABB26-0587-4C30-8999-92F81FD0307C}</a:tableStyleId>
              </a:tblPr>
              <a:tblGrid>
                <a:gridCol w="4876800">
                  <a:extLst>
                    <a:ext uri="{9D8B030D-6E8A-4147-A177-3AD203B41FA5}">
                      <a16:colId xmlns:a16="http://schemas.microsoft.com/office/drawing/2014/main" val="3477908124"/>
                    </a:ext>
                  </a:extLst>
                </a:gridCol>
                <a:gridCol w="1219200">
                  <a:extLst>
                    <a:ext uri="{9D8B030D-6E8A-4147-A177-3AD203B41FA5}">
                      <a16:colId xmlns:a16="http://schemas.microsoft.com/office/drawing/2014/main" val="349526004"/>
                    </a:ext>
                  </a:extLst>
                </a:gridCol>
                <a:gridCol w="1219200">
                  <a:extLst>
                    <a:ext uri="{9D8B030D-6E8A-4147-A177-3AD203B41FA5}">
                      <a16:colId xmlns:a16="http://schemas.microsoft.com/office/drawing/2014/main" val="3948303033"/>
                    </a:ext>
                  </a:extLst>
                </a:gridCol>
              </a:tblGrid>
              <a:tr h="335280">
                <a:tc>
                  <a:txBody>
                    <a:bodyPr/>
                    <a:lstStyle/>
                    <a:p>
                      <a:r>
                        <a:rPr lang="en-US" dirty="0" smtClean="0"/>
                        <a:t>Dr.</a:t>
                      </a:r>
                      <a:r>
                        <a:rPr lang="en-US" baseline="0" dirty="0" smtClean="0"/>
                        <a:t> Cash</a:t>
                      </a:r>
                      <a:endParaRPr lang="en-US" dirty="0"/>
                    </a:p>
                  </a:txBody>
                  <a:tcPr/>
                </a:tc>
                <a:tc>
                  <a:txBody>
                    <a:bodyPr/>
                    <a:lstStyle/>
                    <a:p>
                      <a:pPr algn="r"/>
                      <a:r>
                        <a:rPr lang="en-US" dirty="0" smtClean="0"/>
                        <a:t>1,200</a:t>
                      </a:r>
                      <a:endParaRPr lang="en-US" dirty="0"/>
                    </a:p>
                  </a:txBody>
                  <a:tcPr marL="0" marR="182880"/>
                </a:tc>
                <a:tc>
                  <a:txBody>
                    <a:bodyPr/>
                    <a:lstStyle/>
                    <a:p>
                      <a:pPr algn="r"/>
                      <a:r>
                        <a:rPr lang="en-US" dirty="0" smtClean="0">
                          <a:solidFill>
                            <a:schemeClr val="bg1"/>
                          </a:solidFill>
                        </a:rPr>
                        <a:t>Blank</a:t>
                      </a:r>
                      <a:endParaRPr lang="en-US" dirty="0">
                        <a:solidFill>
                          <a:schemeClr val="bg1"/>
                        </a:solidFill>
                      </a:endParaRPr>
                    </a:p>
                  </a:txBody>
                  <a:tcPr marL="0" marR="182880"/>
                </a:tc>
                <a:extLst>
                  <a:ext uri="{0D108BD9-81ED-4DB2-BD59-A6C34878D82A}">
                    <a16:rowId xmlns:a16="http://schemas.microsoft.com/office/drawing/2014/main" val="2452427439"/>
                  </a:ext>
                </a:extLst>
              </a:tr>
              <a:tr h="335280">
                <a:tc>
                  <a:txBody>
                    <a:bodyPr/>
                    <a:lstStyle/>
                    <a:p>
                      <a:r>
                        <a:rPr lang="en-US" dirty="0" smtClean="0"/>
                        <a:t>Dr. Accumulated Depreciation</a:t>
                      </a:r>
                      <a:endParaRPr lang="en-US" dirty="0"/>
                    </a:p>
                  </a:txBody>
                  <a:tcPr/>
                </a:tc>
                <a:tc>
                  <a:txBody>
                    <a:bodyPr/>
                    <a:lstStyle/>
                    <a:p>
                      <a:pPr algn="r"/>
                      <a:r>
                        <a:rPr lang="en-US" dirty="0" smtClean="0"/>
                        <a:t>5,100</a:t>
                      </a:r>
                      <a:endParaRPr lang="en-US" dirty="0"/>
                    </a:p>
                  </a:txBody>
                  <a:tcPr marL="0" marR="182880"/>
                </a:tc>
                <a:tc>
                  <a:txBody>
                    <a:bodyPr/>
                    <a:lstStyle/>
                    <a:p>
                      <a:pPr algn="r"/>
                      <a:r>
                        <a:rPr lang="en-US" dirty="0" smtClean="0">
                          <a:solidFill>
                            <a:schemeClr val="bg1"/>
                          </a:solidFill>
                        </a:rPr>
                        <a:t>Blank</a:t>
                      </a:r>
                      <a:endParaRPr lang="en-US" dirty="0">
                        <a:solidFill>
                          <a:schemeClr val="bg1"/>
                        </a:solidFill>
                      </a:endParaRPr>
                    </a:p>
                  </a:txBody>
                  <a:tcPr marL="0" marR="182880"/>
                </a:tc>
                <a:extLst>
                  <a:ext uri="{0D108BD9-81ED-4DB2-BD59-A6C34878D82A}">
                    <a16:rowId xmlns:a16="http://schemas.microsoft.com/office/drawing/2014/main" val="788879215"/>
                  </a:ext>
                </a:extLst>
              </a:tr>
              <a:tr h="335280">
                <a:tc>
                  <a:txBody>
                    <a:bodyPr/>
                    <a:lstStyle/>
                    <a:p>
                      <a:r>
                        <a:rPr lang="en-US" dirty="0" smtClean="0"/>
                        <a:t>Cr. Equipment</a:t>
                      </a:r>
                      <a:endParaRPr lang="en-US" dirty="0"/>
                    </a:p>
                  </a:txBody>
                  <a:tcPr marL="457200"/>
                </a:tc>
                <a:tc>
                  <a:txBody>
                    <a:bodyPr/>
                    <a:lstStyle/>
                    <a:p>
                      <a:pPr algn="r"/>
                      <a:r>
                        <a:rPr lang="en-US" dirty="0" smtClean="0">
                          <a:solidFill>
                            <a:schemeClr val="bg1"/>
                          </a:solidFill>
                        </a:rPr>
                        <a:t>Blank</a:t>
                      </a:r>
                      <a:endParaRPr lang="en-US" dirty="0">
                        <a:solidFill>
                          <a:schemeClr val="bg1"/>
                        </a:solidFill>
                      </a:endParaRPr>
                    </a:p>
                  </a:txBody>
                  <a:tcPr marL="0" marR="182880"/>
                </a:tc>
                <a:tc>
                  <a:txBody>
                    <a:bodyPr/>
                    <a:lstStyle/>
                    <a:p>
                      <a:pPr algn="r"/>
                      <a:r>
                        <a:rPr lang="en-US" dirty="0" smtClean="0"/>
                        <a:t>6,000</a:t>
                      </a:r>
                      <a:endParaRPr lang="en-US" dirty="0"/>
                    </a:p>
                  </a:txBody>
                  <a:tcPr marL="0" marR="182880"/>
                </a:tc>
                <a:extLst>
                  <a:ext uri="{0D108BD9-81ED-4DB2-BD59-A6C34878D82A}">
                    <a16:rowId xmlns:a16="http://schemas.microsoft.com/office/drawing/2014/main" val="956462054"/>
                  </a:ext>
                </a:extLst>
              </a:tr>
              <a:tr h="335280">
                <a:tc>
                  <a:txBody>
                    <a:bodyPr/>
                    <a:lstStyle/>
                    <a:p>
                      <a:r>
                        <a:rPr lang="en-US" dirty="0" smtClean="0"/>
                        <a:t>Cr. Gain on Sale of Equipment</a:t>
                      </a:r>
                      <a:endParaRPr lang="en-US"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Blank</a:t>
                      </a:r>
                    </a:p>
                  </a:txBody>
                  <a:tcPr marL="0" marR="182880"/>
                </a:tc>
                <a:tc>
                  <a:txBody>
                    <a:bodyPr/>
                    <a:lstStyle/>
                    <a:p>
                      <a:pPr algn="r"/>
                      <a:r>
                        <a:rPr lang="en-US" dirty="0" smtClean="0"/>
                        <a:t>300</a:t>
                      </a:r>
                      <a:endParaRPr lang="en-US" dirty="0"/>
                    </a:p>
                  </a:txBody>
                  <a:tcPr marL="0" marR="182880"/>
                </a:tc>
                <a:extLst>
                  <a:ext uri="{0D108BD9-81ED-4DB2-BD59-A6C34878D82A}">
                    <a16:rowId xmlns:a16="http://schemas.microsoft.com/office/drawing/2014/main" val="3816981025"/>
                  </a:ext>
                </a:extLst>
              </a:tr>
              <a:tr h="335280">
                <a:tc>
                  <a:txBody>
                    <a:bodyPr/>
                    <a:lstStyle/>
                    <a:p>
                      <a:r>
                        <a:rPr lang="en-US" dirty="0" smtClean="0"/>
                        <a:t>Sold equipment.</a:t>
                      </a:r>
                      <a:endParaRPr lang="en-US" dirty="0"/>
                    </a:p>
                  </a:txBody>
                  <a:tcPr marL="18288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Blank</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Blank</a:t>
                      </a:r>
                    </a:p>
                  </a:txBody>
                  <a:tcPr/>
                </a:tc>
                <a:extLst>
                  <a:ext uri="{0D108BD9-81ED-4DB2-BD59-A6C34878D82A}">
                    <a16:rowId xmlns:a16="http://schemas.microsoft.com/office/drawing/2014/main" val="409007096"/>
                  </a:ext>
                </a:extLst>
              </a:tr>
            </a:tbl>
          </a:graphicData>
        </a:graphic>
      </p:graphicFrame>
      <p:sp>
        <p:nvSpPr>
          <p:cNvPr id="8" name="Content Placeholder 7"/>
          <p:cNvSpPr>
            <a:spLocks noGrp="1"/>
          </p:cNvSpPr>
          <p:nvPr>
            <p:ph idx="16"/>
          </p:nvPr>
        </p:nvSpPr>
        <p:spPr>
          <a:xfrm>
            <a:off x="457200" y="6186865"/>
            <a:ext cx="7696200" cy="385330"/>
          </a:xfrm>
        </p:spPr>
        <p:txBody>
          <a:bodyPr/>
          <a:lstStyle/>
          <a:p>
            <a:pPr marL="0" indent="0">
              <a:buNone/>
            </a:pPr>
            <a:r>
              <a:rPr lang="en-US" altLang="en-US" sz="1100" b="1" dirty="0">
                <a:latin typeface="+mj-lt"/>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37559170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Disposal of Depreciable Assets </a:t>
            </a:r>
            <a:r>
              <a:rPr lang="en-US" sz="1000" b="0" dirty="0"/>
              <a:t>6</a:t>
            </a:r>
            <a:endParaRPr lang="en-IN" sz="1000" b="0" dirty="0"/>
          </a:p>
        </p:txBody>
      </p:sp>
      <p:sp>
        <p:nvSpPr>
          <p:cNvPr id="3" name="Content Placeholder 2"/>
          <p:cNvSpPr>
            <a:spLocks noGrp="1"/>
          </p:cNvSpPr>
          <p:nvPr>
            <p:ph idx="1"/>
          </p:nvPr>
        </p:nvSpPr>
        <p:spPr>
          <a:xfrm>
            <a:off x="457200" y="1540066"/>
            <a:ext cx="8229600" cy="1196017"/>
          </a:xfrm>
        </p:spPr>
        <p:txBody>
          <a:bodyPr/>
          <a:lstStyle/>
          <a:p>
            <a:pPr marL="291600" indent="-291600">
              <a:lnSpc>
                <a:spcPct val="90000"/>
              </a:lnSpc>
              <a:spcBef>
                <a:spcPts val="600"/>
              </a:spcBef>
            </a:pPr>
            <a:r>
              <a:rPr lang="en-US" sz="2800" dirty="0"/>
              <a:t>Assume that the equipment had to be scrapped without receiving any proceeds. The effect of this entry on the financial statements looks like this:</a:t>
            </a:r>
          </a:p>
        </p:txBody>
      </p:sp>
      <p:pic>
        <p:nvPicPr>
          <p:cNvPr id="9" name="Picture 8" descr="Horizontal model of the effects of scrapping equipment with a loss.&#10;">
            <a:extLst>
              <a:ext uri="{FF2B5EF4-FFF2-40B4-BE49-F238E27FC236}">
                <a16:creationId xmlns:a16="http://schemas.microsoft.com/office/drawing/2014/main" id="{5CB608D9-9FA4-44FF-8140-190C6DD113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6882" y="2819400"/>
            <a:ext cx="5120316" cy="1341364"/>
          </a:xfrm>
          <a:prstGeom prst="rect">
            <a:avLst/>
          </a:prstGeom>
        </p:spPr>
      </p:pic>
      <p:sp>
        <p:nvSpPr>
          <p:cNvPr id="5" name="Content Placeholder 4"/>
          <p:cNvSpPr>
            <a:spLocks noGrp="1"/>
          </p:cNvSpPr>
          <p:nvPr>
            <p:ph idx="13"/>
          </p:nvPr>
        </p:nvSpPr>
        <p:spPr>
          <a:xfrm>
            <a:off x="457200" y="4210456"/>
            <a:ext cx="4419600" cy="354427"/>
          </a:xfrm>
        </p:spPr>
        <p:txBody>
          <a:bodyPr/>
          <a:lstStyle/>
          <a:p>
            <a:pPr marL="291600" indent="-291600">
              <a:lnSpc>
                <a:spcPct val="90000"/>
              </a:lnSpc>
              <a:spcBef>
                <a:spcPts val="600"/>
              </a:spcBef>
            </a:pPr>
            <a:r>
              <a:rPr lang="en-US" sz="2400" dirty="0"/>
              <a:t>The entry would be as follows:</a:t>
            </a:r>
          </a:p>
        </p:txBody>
      </p:sp>
      <p:graphicFrame>
        <p:nvGraphicFramePr>
          <p:cNvPr id="12" name="Table 11"/>
          <p:cNvGraphicFramePr>
            <a:graphicFrameLocks noGrp="1"/>
          </p:cNvGraphicFramePr>
          <p:nvPr>
            <p:extLst>
              <p:ext uri="{D42A27DB-BD31-4B8C-83A1-F6EECF244321}">
                <p14:modId xmlns:p14="http://schemas.microsoft.com/office/powerpoint/2010/main" val="2687577553"/>
              </p:ext>
            </p:extLst>
          </p:nvPr>
        </p:nvGraphicFramePr>
        <p:xfrm>
          <a:off x="1676400" y="4648200"/>
          <a:ext cx="6060318" cy="1219200"/>
        </p:xfrm>
        <a:graphic>
          <a:graphicData uri="http://schemas.openxmlformats.org/drawingml/2006/table">
            <a:tbl>
              <a:tblPr firstRow="1" bandRow="1">
                <a:tableStyleId>{2D5ABB26-0587-4C30-8999-92F81FD0307C}</a:tableStyleId>
              </a:tblPr>
              <a:tblGrid>
                <a:gridCol w="4040212">
                  <a:extLst>
                    <a:ext uri="{9D8B030D-6E8A-4147-A177-3AD203B41FA5}">
                      <a16:colId xmlns:a16="http://schemas.microsoft.com/office/drawing/2014/main" val="3477908124"/>
                    </a:ext>
                  </a:extLst>
                </a:gridCol>
                <a:gridCol w="1010053">
                  <a:extLst>
                    <a:ext uri="{9D8B030D-6E8A-4147-A177-3AD203B41FA5}">
                      <a16:colId xmlns:a16="http://schemas.microsoft.com/office/drawing/2014/main" val="349526004"/>
                    </a:ext>
                  </a:extLst>
                </a:gridCol>
                <a:gridCol w="1010053">
                  <a:extLst>
                    <a:ext uri="{9D8B030D-6E8A-4147-A177-3AD203B41FA5}">
                      <a16:colId xmlns:a16="http://schemas.microsoft.com/office/drawing/2014/main" val="3948303033"/>
                    </a:ext>
                  </a:extLst>
                </a:gridCol>
              </a:tblGrid>
              <a:tr h="282804">
                <a:tc>
                  <a:txBody>
                    <a:bodyPr/>
                    <a:lstStyle/>
                    <a:p>
                      <a:r>
                        <a:rPr lang="en-US" sz="1400" dirty="0" smtClean="0"/>
                        <a:t>Dr.</a:t>
                      </a:r>
                      <a:r>
                        <a:rPr lang="en-US" sz="1400" baseline="0" dirty="0" smtClean="0"/>
                        <a:t> Accumulated Depreciation</a:t>
                      </a:r>
                      <a:endParaRPr lang="en-US" sz="1400" dirty="0"/>
                    </a:p>
                  </a:txBody>
                  <a:tcPr/>
                </a:tc>
                <a:tc>
                  <a:txBody>
                    <a:bodyPr/>
                    <a:lstStyle/>
                    <a:p>
                      <a:pPr algn="r"/>
                      <a:r>
                        <a:rPr lang="en-US" sz="1400" dirty="0" smtClean="0"/>
                        <a:t>5,100</a:t>
                      </a:r>
                      <a:endParaRPr lang="en-US" sz="1400" dirty="0"/>
                    </a:p>
                  </a:txBody>
                  <a:tcPr marL="0" marR="182880"/>
                </a:tc>
                <a:tc>
                  <a:txBody>
                    <a:bodyPr/>
                    <a:lstStyle/>
                    <a:p>
                      <a:pPr algn="r"/>
                      <a:r>
                        <a:rPr lang="en-US" sz="1400" dirty="0" smtClean="0">
                          <a:solidFill>
                            <a:schemeClr val="bg1"/>
                          </a:solidFill>
                        </a:rPr>
                        <a:t>Blank</a:t>
                      </a:r>
                      <a:endParaRPr lang="en-US" sz="1400" dirty="0">
                        <a:solidFill>
                          <a:schemeClr val="bg1"/>
                        </a:solidFill>
                      </a:endParaRPr>
                    </a:p>
                  </a:txBody>
                  <a:tcPr marL="0" marR="182880"/>
                </a:tc>
                <a:extLst>
                  <a:ext uri="{0D108BD9-81ED-4DB2-BD59-A6C34878D82A}">
                    <a16:rowId xmlns:a16="http://schemas.microsoft.com/office/drawing/2014/main" val="2452427439"/>
                  </a:ext>
                </a:extLst>
              </a:tr>
              <a:tr h="282804">
                <a:tc>
                  <a:txBody>
                    <a:bodyPr/>
                    <a:lstStyle/>
                    <a:p>
                      <a:r>
                        <a:rPr lang="en-US" sz="1400" dirty="0" smtClean="0"/>
                        <a:t>Dr. Loss</a:t>
                      </a:r>
                      <a:r>
                        <a:rPr lang="en-US" sz="1400" baseline="0" dirty="0" smtClean="0"/>
                        <a:t> on Disposal of Equipment</a:t>
                      </a:r>
                      <a:endParaRPr lang="en-US" sz="1400" dirty="0"/>
                    </a:p>
                  </a:txBody>
                  <a:tcPr/>
                </a:tc>
                <a:tc>
                  <a:txBody>
                    <a:bodyPr/>
                    <a:lstStyle/>
                    <a:p>
                      <a:pPr algn="r"/>
                      <a:r>
                        <a:rPr lang="en-US" sz="1400" dirty="0" smtClean="0"/>
                        <a:t>900</a:t>
                      </a:r>
                      <a:endParaRPr lang="en-US" sz="1400" dirty="0"/>
                    </a:p>
                  </a:txBody>
                  <a:tcPr marL="0" marR="182880"/>
                </a:tc>
                <a:tc>
                  <a:txBody>
                    <a:bodyPr/>
                    <a:lstStyle/>
                    <a:p>
                      <a:pPr algn="r"/>
                      <a:r>
                        <a:rPr lang="en-US" sz="1400" dirty="0" smtClean="0">
                          <a:solidFill>
                            <a:schemeClr val="bg1"/>
                          </a:solidFill>
                        </a:rPr>
                        <a:t>Blank</a:t>
                      </a:r>
                      <a:endParaRPr lang="en-US" sz="1400" dirty="0">
                        <a:solidFill>
                          <a:schemeClr val="bg1"/>
                        </a:solidFill>
                      </a:endParaRPr>
                    </a:p>
                  </a:txBody>
                  <a:tcPr marL="0" marR="182880"/>
                </a:tc>
                <a:extLst>
                  <a:ext uri="{0D108BD9-81ED-4DB2-BD59-A6C34878D82A}">
                    <a16:rowId xmlns:a16="http://schemas.microsoft.com/office/drawing/2014/main" val="788879215"/>
                  </a:ext>
                </a:extLst>
              </a:tr>
              <a:tr h="282804">
                <a:tc>
                  <a:txBody>
                    <a:bodyPr/>
                    <a:lstStyle/>
                    <a:p>
                      <a:r>
                        <a:rPr lang="en-US" sz="1400" dirty="0" smtClean="0"/>
                        <a:t>Cr. Equipment</a:t>
                      </a:r>
                      <a:endParaRPr lang="en-US" sz="1400"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Blank</a:t>
                      </a:r>
                    </a:p>
                  </a:txBody>
                  <a:tcPr marL="0" marR="182880"/>
                </a:tc>
                <a:tc>
                  <a:txBody>
                    <a:bodyPr/>
                    <a:lstStyle/>
                    <a:p>
                      <a:pPr algn="r"/>
                      <a:r>
                        <a:rPr lang="en-US" sz="1400" dirty="0" smtClean="0"/>
                        <a:t>6,000</a:t>
                      </a:r>
                      <a:endParaRPr lang="en-US" sz="1400" dirty="0"/>
                    </a:p>
                  </a:txBody>
                  <a:tcPr marL="0" marR="182880"/>
                </a:tc>
                <a:extLst>
                  <a:ext uri="{0D108BD9-81ED-4DB2-BD59-A6C34878D82A}">
                    <a16:rowId xmlns:a16="http://schemas.microsoft.com/office/drawing/2014/main" val="3816981025"/>
                  </a:ext>
                </a:extLst>
              </a:tr>
              <a:tr h="282804">
                <a:tc>
                  <a:txBody>
                    <a:bodyPr/>
                    <a:lstStyle/>
                    <a:p>
                      <a:r>
                        <a:rPr lang="en-US" sz="1400" dirty="0" smtClean="0"/>
                        <a:t>Scrapped equipment.</a:t>
                      </a:r>
                      <a:endParaRPr lang="en-US" sz="1400" dirty="0"/>
                    </a:p>
                  </a:txBody>
                  <a:tcPr marL="18288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Blank</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bg1"/>
                          </a:solidFill>
                        </a:rPr>
                        <a:t>Blank</a:t>
                      </a:r>
                    </a:p>
                  </a:txBody>
                  <a:tcPr/>
                </a:tc>
                <a:extLst>
                  <a:ext uri="{0D108BD9-81ED-4DB2-BD59-A6C34878D82A}">
                    <a16:rowId xmlns:a16="http://schemas.microsoft.com/office/drawing/2014/main" val="409007096"/>
                  </a:ext>
                </a:extLst>
              </a:tr>
            </a:tbl>
          </a:graphicData>
        </a:graphic>
      </p:graphicFrame>
      <p:sp>
        <p:nvSpPr>
          <p:cNvPr id="11" name="Content Placeholder 7"/>
          <p:cNvSpPr>
            <a:spLocks noGrp="1"/>
          </p:cNvSpPr>
          <p:nvPr>
            <p:ph idx="16"/>
          </p:nvPr>
        </p:nvSpPr>
        <p:spPr>
          <a:xfrm>
            <a:off x="3432474" y="5947919"/>
            <a:ext cx="2507653" cy="251901"/>
          </a:xfrm>
        </p:spPr>
        <p:txBody>
          <a:bodyPr/>
          <a:lstStyle/>
          <a:p>
            <a:pPr marL="0" indent="0" algn="ctr">
              <a:buNone/>
            </a:pPr>
            <a:r>
              <a:rPr lang="en-US" sz="900" dirty="0">
                <a:hlinkClick r:id="rId3" action="ppaction://hlinksldjump"/>
              </a:rPr>
              <a:t>Access the text alternative for slide images.</a:t>
            </a:r>
            <a:endParaRPr lang="en-IN" sz="900" dirty="0">
              <a:hlinkClick r:id="rId3" action="ppaction://hlinksldjump"/>
            </a:endParaRPr>
          </a:p>
        </p:txBody>
      </p:sp>
      <p:sp>
        <p:nvSpPr>
          <p:cNvPr id="8" name="Content Placeholder 7"/>
          <p:cNvSpPr>
            <a:spLocks noGrp="1"/>
          </p:cNvSpPr>
          <p:nvPr>
            <p:ph idx="16"/>
          </p:nvPr>
        </p:nvSpPr>
        <p:spPr>
          <a:xfrm>
            <a:off x="459689" y="6183533"/>
            <a:ext cx="7772400" cy="414337"/>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3107639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Disposal of Depreciable Assets </a:t>
            </a:r>
            <a:r>
              <a:rPr lang="en-US" altLang="en-US" sz="1000" b="0" dirty="0"/>
              <a:t>7</a:t>
            </a:r>
            <a:endParaRPr lang="en-IN" sz="1000" b="0" dirty="0"/>
          </a:p>
        </p:txBody>
      </p:sp>
      <p:sp>
        <p:nvSpPr>
          <p:cNvPr id="3" name="Content Placeholder 2"/>
          <p:cNvSpPr>
            <a:spLocks noGrp="1"/>
          </p:cNvSpPr>
          <p:nvPr>
            <p:ph idx="1"/>
          </p:nvPr>
        </p:nvSpPr>
        <p:spPr>
          <a:xfrm>
            <a:off x="457200" y="1621220"/>
            <a:ext cx="8229600" cy="576263"/>
          </a:xfrm>
        </p:spPr>
        <p:txBody>
          <a:bodyPr/>
          <a:lstStyle/>
          <a:p>
            <a:pPr marL="0" indent="0">
              <a:buNone/>
            </a:pPr>
            <a:r>
              <a:rPr lang="en-US" sz="3400" b="1" dirty="0">
                <a:latin typeface="Calibri" panose="020F0502020204030204" pitchFamily="34" charset="0"/>
              </a:rPr>
              <a:t>Determining Gain or Loss</a:t>
            </a:r>
          </a:p>
        </p:txBody>
      </p:sp>
      <p:sp>
        <p:nvSpPr>
          <p:cNvPr id="5" name="Content Placeholder 4"/>
          <p:cNvSpPr>
            <a:spLocks noGrp="1"/>
          </p:cNvSpPr>
          <p:nvPr>
            <p:ph idx="13"/>
          </p:nvPr>
        </p:nvSpPr>
        <p:spPr>
          <a:xfrm>
            <a:off x="457200" y="2347142"/>
            <a:ext cx="8229600" cy="1767658"/>
          </a:xfrm>
        </p:spPr>
        <p:txBody>
          <a:bodyPr/>
          <a:lstStyle/>
          <a:p>
            <a:pPr marL="291600" indent="-291600">
              <a:lnSpc>
                <a:spcPct val="90000"/>
              </a:lnSpc>
              <a:spcBef>
                <a:spcPts val="1000"/>
              </a:spcBef>
              <a:spcAft>
                <a:spcPts val="500"/>
              </a:spcAft>
            </a:pPr>
            <a:r>
              <a:rPr lang="en-US" altLang="en-US" b="1" dirty="0">
                <a:latin typeface="+mj-lt"/>
              </a:rPr>
              <a:t>Cash &gt; BV, record a gain (credit).</a:t>
            </a:r>
          </a:p>
          <a:p>
            <a:pPr marL="291600" indent="-291600">
              <a:lnSpc>
                <a:spcPct val="90000"/>
              </a:lnSpc>
              <a:spcBef>
                <a:spcPts val="1000"/>
              </a:spcBef>
              <a:spcAft>
                <a:spcPts val="500"/>
              </a:spcAft>
            </a:pPr>
            <a:r>
              <a:rPr lang="en-US" altLang="en-US" b="1" dirty="0">
                <a:latin typeface="+mj-lt"/>
              </a:rPr>
              <a:t>Cash &lt; BV, record a loss (debit).</a:t>
            </a:r>
          </a:p>
          <a:p>
            <a:pPr marL="291600" indent="-291600">
              <a:lnSpc>
                <a:spcPct val="90000"/>
              </a:lnSpc>
              <a:spcBef>
                <a:spcPts val="1000"/>
              </a:spcBef>
              <a:spcAft>
                <a:spcPts val="500"/>
              </a:spcAft>
            </a:pPr>
            <a:r>
              <a:rPr lang="en-US" altLang="en-US" b="1" dirty="0">
                <a:latin typeface="+mj-lt"/>
              </a:rPr>
              <a:t>Cash = BV, no gain or loss.</a:t>
            </a:r>
          </a:p>
        </p:txBody>
      </p:sp>
      <p:sp>
        <p:nvSpPr>
          <p:cNvPr id="6" name="Content Placeholder 5"/>
          <p:cNvSpPr>
            <a:spLocks noGrp="1"/>
          </p:cNvSpPr>
          <p:nvPr>
            <p:ph idx="14"/>
          </p:nvPr>
        </p:nvSpPr>
        <p:spPr>
          <a:xfrm>
            <a:off x="3352800" y="4495800"/>
            <a:ext cx="2081825" cy="1131491"/>
          </a:xfrm>
        </p:spPr>
        <p:txBody>
          <a:bodyPr/>
          <a:lstStyle/>
          <a:p>
            <a:pPr marL="0" indent="0" algn="ctr">
              <a:lnSpc>
                <a:spcPct val="90000"/>
              </a:lnSpc>
              <a:buNone/>
              <a:defRPr/>
            </a:pPr>
            <a:r>
              <a:rPr lang="en-US" altLang="en-US" sz="2400" b="1" dirty="0">
                <a:latin typeface="Calibri" panose="020F0502020204030204" pitchFamily="34" charset="0"/>
              </a:rPr>
              <a:t>Recording a</a:t>
            </a:r>
            <a:br>
              <a:rPr lang="en-US" altLang="en-US" sz="2400" b="1" dirty="0">
                <a:latin typeface="Calibri" panose="020F0502020204030204" pitchFamily="34" charset="0"/>
              </a:rPr>
            </a:br>
            <a:r>
              <a:rPr lang="en-US" altLang="en-US" sz="2400" b="1" dirty="0">
                <a:latin typeface="Calibri" panose="020F0502020204030204" pitchFamily="34" charset="0"/>
              </a:rPr>
              <a:t>gain (credit)</a:t>
            </a:r>
          </a:p>
          <a:p>
            <a:pPr marL="0" indent="0" algn="ctr">
              <a:lnSpc>
                <a:spcPct val="90000"/>
              </a:lnSpc>
              <a:buNone/>
              <a:defRPr/>
            </a:pPr>
            <a:r>
              <a:rPr lang="en-US" altLang="en-US" sz="2400" b="1" dirty="0">
                <a:latin typeface="Calibri" panose="020F0502020204030204" pitchFamily="34" charset="0"/>
              </a:rPr>
              <a:t>or loss (debit)</a:t>
            </a:r>
          </a:p>
        </p:txBody>
      </p:sp>
      <p:sp>
        <p:nvSpPr>
          <p:cNvPr id="9" name="Content Placeholder 7"/>
          <p:cNvSpPr>
            <a:spLocks noGrp="1"/>
          </p:cNvSpPr>
          <p:nvPr>
            <p:ph idx="16"/>
          </p:nvPr>
        </p:nvSpPr>
        <p:spPr>
          <a:xfrm>
            <a:off x="459689" y="6183533"/>
            <a:ext cx="7772400" cy="414337"/>
          </a:xfrm>
        </p:spPr>
        <p:txBody>
          <a:bodyPr/>
          <a:lstStyle/>
          <a:p>
            <a:pPr marL="0" indent="0">
              <a:buNone/>
            </a:pPr>
            <a:r>
              <a:rPr lang="en-US" altLang="en-US" sz="1100" b="1" dirty="0">
                <a:latin typeface="Calibri" panose="020F0502020204030204" pitchFamily="34" charset="0"/>
              </a:rPr>
              <a:t>Learning Objective 6-6: Describe the effect on the financial statements of the disposition of noncurrent assets, either by sale or abandonment.</a:t>
            </a:r>
          </a:p>
        </p:txBody>
      </p:sp>
    </p:spTree>
    <p:extLst>
      <p:ext uri="{BB962C8B-B14F-4D97-AF65-F5344CB8AC3E}">
        <p14:creationId xmlns:p14="http://schemas.microsoft.com/office/powerpoint/2010/main" val="23515736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Assets Acquired by Lease </a:t>
            </a:r>
            <a:r>
              <a:rPr lang="en-US" altLang="en-US" sz="1000" b="0" dirty="0"/>
              <a:t>1</a:t>
            </a:r>
            <a:endParaRPr lang="en-IN" sz="1000" b="0" dirty="0"/>
          </a:p>
        </p:txBody>
      </p:sp>
      <p:sp>
        <p:nvSpPr>
          <p:cNvPr id="5" name="Content Placeholder 4"/>
          <p:cNvSpPr>
            <a:spLocks noGrp="1"/>
          </p:cNvSpPr>
          <p:nvPr>
            <p:ph idx="1"/>
          </p:nvPr>
        </p:nvSpPr>
        <p:spPr>
          <a:xfrm>
            <a:off x="457200" y="1633537"/>
            <a:ext cx="8229600" cy="1338263"/>
          </a:xfrm>
        </p:spPr>
        <p:txBody>
          <a:bodyPr/>
          <a:lstStyle/>
          <a:p>
            <a:pPr marL="0" indent="0">
              <a:buNone/>
            </a:pPr>
            <a:r>
              <a:rPr lang="en-US" altLang="en-US" sz="2800" b="1" dirty="0">
                <a:solidFill>
                  <a:schemeClr val="accent1">
                    <a:lumMod val="50000"/>
                  </a:schemeClr>
                </a:solidFill>
                <a:latin typeface="Calibri" panose="020F0502020204030204" pitchFamily="34" charset="0"/>
              </a:rPr>
              <a:t>An</a:t>
            </a:r>
            <a:r>
              <a:rPr lang="en-US" altLang="en-US" sz="100" b="1" dirty="0">
                <a:solidFill>
                  <a:schemeClr val="bg1"/>
                </a:solidFill>
                <a:latin typeface="Calibri" panose="020F0502020204030204" pitchFamily="34" charset="0"/>
              </a:rPr>
              <a:t> begin underline </a:t>
            </a:r>
            <a:r>
              <a:rPr lang="en-US" altLang="en-US" sz="2800" b="1" i="1" u="sng" dirty="0">
                <a:solidFill>
                  <a:schemeClr val="accent1">
                    <a:lumMod val="50000"/>
                  </a:schemeClr>
                </a:solidFill>
                <a:latin typeface="Calibri" panose="020F0502020204030204" pitchFamily="34" charset="0"/>
              </a:rPr>
              <a:t>operating lease</a:t>
            </a:r>
            <a:r>
              <a:rPr lang="en-US" altLang="en-US" sz="100" b="1" i="1" dirty="0">
                <a:solidFill>
                  <a:schemeClr val="bg1"/>
                </a:solidFill>
                <a:latin typeface="Calibri" panose="020F0502020204030204" pitchFamily="34" charset="0"/>
              </a:rPr>
              <a:t> </a:t>
            </a:r>
            <a:r>
              <a:rPr lang="en-US" altLang="en-US" sz="100" b="1" dirty="0">
                <a:solidFill>
                  <a:schemeClr val="bg1"/>
                </a:solidFill>
                <a:latin typeface="Calibri" panose="020F0502020204030204" pitchFamily="34" charset="0"/>
              </a:rPr>
              <a:t>end underline</a:t>
            </a:r>
            <a:r>
              <a:rPr lang="en-US" altLang="en-US" sz="100" b="1" i="1" dirty="0">
                <a:solidFill>
                  <a:schemeClr val="bg1"/>
                </a:solidFill>
                <a:latin typeface="Calibri" panose="020F0502020204030204" pitchFamily="34" charset="0"/>
              </a:rPr>
              <a:t> </a:t>
            </a:r>
            <a:r>
              <a:rPr lang="en-US" altLang="en-US" sz="2800" b="1" dirty="0">
                <a:solidFill>
                  <a:schemeClr val="accent1">
                    <a:lumMod val="50000"/>
                  </a:schemeClr>
                </a:solidFill>
                <a:latin typeface="Calibri" panose="020F0502020204030204" pitchFamily="34" charset="0"/>
              </a:rPr>
              <a:t>is an agreement for the use of an asset that does not involve any substantial attributes of ownership.</a:t>
            </a:r>
          </a:p>
        </p:txBody>
      </p:sp>
      <p:sp>
        <p:nvSpPr>
          <p:cNvPr id="6" name="Content Placeholder 5"/>
          <p:cNvSpPr>
            <a:spLocks noGrp="1"/>
          </p:cNvSpPr>
          <p:nvPr>
            <p:ph idx="13"/>
          </p:nvPr>
        </p:nvSpPr>
        <p:spPr>
          <a:xfrm>
            <a:off x="533400" y="3352800"/>
            <a:ext cx="8229600" cy="1371600"/>
          </a:xfrm>
        </p:spPr>
        <p:txBody>
          <a:bodyPr/>
          <a:lstStyle/>
          <a:p>
            <a:pPr marL="0" indent="0">
              <a:buNone/>
            </a:pPr>
            <a:r>
              <a:rPr lang="en-US" sz="2800" b="1" dirty="0">
                <a:solidFill>
                  <a:schemeClr val="tx2">
                    <a:lumMod val="50000"/>
                  </a:schemeClr>
                </a:solidFill>
                <a:latin typeface="Calibri" panose="020F0502020204030204" pitchFamily="34" charset="0"/>
              </a:rPr>
              <a:t>A</a:t>
            </a:r>
            <a:r>
              <a:rPr lang="en-US" altLang="en-US" sz="100" b="1" dirty="0">
                <a:solidFill>
                  <a:schemeClr val="bg1"/>
                </a:solidFill>
                <a:latin typeface="Calibri" panose="020F0502020204030204" pitchFamily="34" charset="0"/>
              </a:rPr>
              <a:t> begin underline</a:t>
            </a:r>
            <a:r>
              <a:rPr lang="en-US" sz="100" b="1" dirty="0">
                <a:solidFill>
                  <a:schemeClr val="bg1"/>
                </a:solidFill>
                <a:latin typeface="Calibri" panose="020F0502020204030204" pitchFamily="34" charset="0"/>
              </a:rPr>
              <a:t> </a:t>
            </a:r>
            <a:r>
              <a:rPr lang="en-US" sz="2800" b="1" u="sng" dirty="0">
                <a:solidFill>
                  <a:srgbClr val="C00000"/>
                </a:solidFill>
                <a:latin typeface="Calibri" panose="020F0502020204030204" pitchFamily="34" charset="0"/>
              </a:rPr>
              <a:t>financing lease</a:t>
            </a:r>
            <a:r>
              <a:rPr lang="en-US" sz="100" b="1" dirty="0">
                <a:solidFill>
                  <a:schemeClr val="bg1"/>
                </a:solidFill>
                <a:latin typeface="Calibri" panose="020F0502020204030204" pitchFamily="34" charset="0"/>
              </a:rPr>
              <a:t> </a:t>
            </a:r>
            <a:r>
              <a:rPr lang="en-US" altLang="en-US" sz="100" b="1" dirty="0">
                <a:solidFill>
                  <a:schemeClr val="bg1"/>
                </a:solidFill>
                <a:latin typeface="Calibri" panose="020F0502020204030204" pitchFamily="34" charset="0"/>
              </a:rPr>
              <a:t>end underline</a:t>
            </a:r>
            <a:r>
              <a:rPr lang="en-US" sz="100" b="1" dirty="0">
                <a:solidFill>
                  <a:schemeClr val="bg1"/>
                </a:solidFill>
                <a:latin typeface="Calibri" panose="020F0502020204030204" pitchFamily="34" charset="0"/>
              </a:rPr>
              <a:t> </a:t>
            </a:r>
            <a:r>
              <a:rPr lang="en-US" sz="2800" b="1" dirty="0">
                <a:solidFill>
                  <a:schemeClr val="tx2">
                    <a:lumMod val="50000"/>
                  </a:schemeClr>
                </a:solidFill>
                <a:latin typeface="Calibri" panose="020F0502020204030204" pitchFamily="34" charset="0"/>
              </a:rPr>
              <a:t>results in the lessee (renter) assuming virtually all of the benefits and risks of ownership for the leased asset.</a:t>
            </a:r>
          </a:p>
        </p:txBody>
      </p:sp>
      <p:sp>
        <p:nvSpPr>
          <p:cNvPr id="9" name="Content Placeholder 8"/>
          <p:cNvSpPr>
            <a:spLocks noGrp="1"/>
          </p:cNvSpPr>
          <p:nvPr>
            <p:ph idx="16"/>
          </p:nvPr>
        </p:nvSpPr>
        <p:spPr>
          <a:xfrm>
            <a:off x="457200" y="6248400"/>
            <a:ext cx="7772400" cy="271463"/>
          </a:xfrm>
        </p:spPr>
        <p:txBody>
          <a:bodyPr/>
          <a:lstStyle/>
          <a:p>
            <a:pPr marL="0" indent="0">
              <a:buNone/>
            </a:pPr>
            <a:r>
              <a:rPr lang="en-US" altLang="en-US" sz="1100" b="1" dirty="0">
                <a:latin typeface="Calibri" panose="020F0502020204030204" pitchFamily="34" charset="0"/>
              </a:rPr>
              <a:t>Learning Objective 6-7: Describe the difference between an operating lease and a financing lease.</a:t>
            </a:r>
          </a:p>
        </p:txBody>
      </p:sp>
    </p:spTree>
    <p:extLst>
      <p:ext uri="{BB962C8B-B14F-4D97-AF65-F5344CB8AC3E}">
        <p14:creationId xmlns:p14="http://schemas.microsoft.com/office/powerpoint/2010/main" val="137653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Assets Acquired by Lease </a:t>
            </a:r>
            <a:r>
              <a:rPr lang="en-US" altLang="en-US" sz="1000" b="0" dirty="0"/>
              <a:t>2</a:t>
            </a:r>
            <a:endParaRPr lang="en-IN" sz="1000" b="0" dirty="0"/>
          </a:p>
        </p:txBody>
      </p:sp>
      <p:sp>
        <p:nvSpPr>
          <p:cNvPr id="3" name="Content Placeholder 2"/>
          <p:cNvSpPr>
            <a:spLocks noGrp="1"/>
          </p:cNvSpPr>
          <p:nvPr>
            <p:ph idx="1"/>
          </p:nvPr>
        </p:nvSpPr>
        <p:spPr>
          <a:xfrm>
            <a:off x="457200" y="1481137"/>
            <a:ext cx="8229600" cy="3776663"/>
          </a:xfrm>
        </p:spPr>
        <p:txBody>
          <a:bodyPr/>
          <a:lstStyle/>
          <a:p>
            <a:pPr marL="0" indent="0">
              <a:spcAft>
                <a:spcPts val="500"/>
              </a:spcAft>
              <a:buNone/>
              <a:defRPr/>
            </a:pPr>
            <a:r>
              <a:rPr lang="en-US" altLang="en-US" sz="2000" b="1" dirty="0">
                <a:solidFill>
                  <a:schemeClr val="accent1">
                    <a:lumMod val="50000"/>
                  </a:schemeClr>
                </a:solidFill>
                <a:latin typeface="Calibri" panose="020F0502020204030204" pitchFamily="34" charset="0"/>
              </a:rPr>
              <a:t>*</a:t>
            </a:r>
            <a:r>
              <a:rPr lang="en-US" altLang="en-US" sz="2000" b="1" u="sng" dirty="0">
                <a:solidFill>
                  <a:schemeClr val="accent1">
                    <a:lumMod val="50000"/>
                  </a:schemeClr>
                </a:solidFill>
                <a:latin typeface="Calibri" panose="020F0502020204030204" pitchFamily="34" charset="0"/>
              </a:rPr>
              <a:t>Capital Lease Characteristics:</a:t>
            </a:r>
          </a:p>
          <a:p>
            <a:pPr marL="403200" indent="-403200">
              <a:lnSpc>
                <a:spcPct val="90000"/>
              </a:lnSpc>
              <a:buFontTx/>
              <a:buAutoNum type="arabicPeriod"/>
              <a:defRPr/>
            </a:pPr>
            <a:r>
              <a:rPr lang="en-US" altLang="en-US" sz="2000" b="1" dirty="0">
                <a:solidFill>
                  <a:schemeClr val="accent1">
                    <a:lumMod val="50000"/>
                  </a:schemeClr>
                </a:solidFill>
                <a:latin typeface="Calibri" panose="020F0502020204030204" pitchFamily="34" charset="0"/>
              </a:rPr>
              <a:t>It transfers ownership of the asset to the lessee at the end of the lease term.</a:t>
            </a:r>
          </a:p>
          <a:p>
            <a:pPr marL="403200" indent="-403200">
              <a:lnSpc>
                <a:spcPct val="90000"/>
              </a:lnSpc>
              <a:buFontTx/>
              <a:buAutoNum type="arabicPeriod"/>
              <a:defRPr/>
            </a:pPr>
            <a:r>
              <a:rPr lang="en-US" altLang="en-US" sz="2000" b="1" dirty="0">
                <a:solidFill>
                  <a:schemeClr val="accent1">
                    <a:lumMod val="50000"/>
                  </a:schemeClr>
                </a:solidFill>
                <a:latin typeface="Calibri" panose="020F0502020204030204" pitchFamily="34" charset="0"/>
              </a:rPr>
              <a:t>It permits the lessee to purchase the asset for a nominal sum at the end of the lease term.</a:t>
            </a:r>
          </a:p>
          <a:p>
            <a:pPr marL="403200" indent="-403200">
              <a:lnSpc>
                <a:spcPct val="90000"/>
              </a:lnSpc>
              <a:buFontTx/>
              <a:buAutoNum type="arabicPeriod"/>
              <a:defRPr/>
            </a:pPr>
            <a:r>
              <a:rPr lang="en-US" altLang="en-US" sz="2000" b="1" dirty="0">
                <a:solidFill>
                  <a:schemeClr val="accent1">
                    <a:lumMod val="50000"/>
                  </a:schemeClr>
                </a:solidFill>
                <a:latin typeface="Calibri" panose="020F0502020204030204" pitchFamily="34" charset="0"/>
              </a:rPr>
              <a:t>The lease term is primarily for the remaining economic life of the leased asset.</a:t>
            </a:r>
          </a:p>
          <a:p>
            <a:pPr marL="403200" indent="-403200">
              <a:lnSpc>
                <a:spcPct val="90000"/>
              </a:lnSpc>
              <a:buFontTx/>
              <a:buAutoNum type="arabicPeriod"/>
              <a:defRPr/>
            </a:pPr>
            <a:r>
              <a:rPr lang="en-US" altLang="en-US" sz="2000" b="1" dirty="0">
                <a:solidFill>
                  <a:schemeClr val="accent1">
                    <a:lumMod val="50000"/>
                  </a:schemeClr>
                </a:solidFill>
                <a:latin typeface="Calibri" panose="020F0502020204030204" pitchFamily="34" charset="0"/>
              </a:rPr>
              <a:t>The present value of the lease payments and residual value guarantees is equal, to or more than, substantially all of the fair value of the leased asset.</a:t>
            </a:r>
          </a:p>
          <a:p>
            <a:pPr marL="403200" indent="-403200">
              <a:lnSpc>
                <a:spcPct val="90000"/>
              </a:lnSpc>
              <a:buFontTx/>
              <a:buAutoNum type="arabicPeriod"/>
              <a:defRPr/>
            </a:pPr>
            <a:r>
              <a:rPr lang="en-US" altLang="en-US" sz="2000" b="1" dirty="0">
                <a:solidFill>
                  <a:schemeClr val="accent1">
                    <a:lumMod val="50000"/>
                  </a:schemeClr>
                </a:solidFill>
                <a:latin typeface="Calibri" panose="020F0502020204030204" pitchFamily="34" charset="0"/>
              </a:rPr>
              <a:t>The leased asset has no alternative use to the lessor at the end of its lease term because of its specialized nature.</a:t>
            </a:r>
          </a:p>
        </p:txBody>
      </p:sp>
      <p:sp>
        <p:nvSpPr>
          <p:cNvPr id="8" name="Content Placeholder 7"/>
          <p:cNvSpPr>
            <a:spLocks noGrp="1"/>
          </p:cNvSpPr>
          <p:nvPr>
            <p:ph idx="16"/>
          </p:nvPr>
        </p:nvSpPr>
        <p:spPr>
          <a:xfrm>
            <a:off x="457200" y="5410200"/>
            <a:ext cx="8229600" cy="423863"/>
          </a:xfrm>
        </p:spPr>
        <p:txBody>
          <a:bodyPr/>
          <a:lstStyle/>
          <a:p>
            <a:pPr marL="0" indent="0">
              <a:buNone/>
            </a:pPr>
            <a:r>
              <a:rPr lang="en-US" altLang="en-US" sz="2000" b="1" dirty="0">
                <a:latin typeface="Calibri" panose="020F0502020204030204" pitchFamily="34" charset="0"/>
              </a:rPr>
              <a:t>Only one criteria needs to be met!</a:t>
            </a:r>
          </a:p>
        </p:txBody>
      </p:sp>
      <p:sp>
        <p:nvSpPr>
          <p:cNvPr id="7" name="Content Placeholder 6"/>
          <p:cNvSpPr>
            <a:spLocks noGrp="1"/>
          </p:cNvSpPr>
          <p:nvPr>
            <p:ph idx="15"/>
          </p:nvPr>
        </p:nvSpPr>
        <p:spPr>
          <a:xfrm>
            <a:off x="457200" y="6246429"/>
            <a:ext cx="7706627" cy="271463"/>
          </a:xfrm>
        </p:spPr>
        <p:txBody>
          <a:bodyPr/>
          <a:lstStyle/>
          <a:p>
            <a:pPr marL="0" indent="0">
              <a:buNone/>
            </a:pPr>
            <a:r>
              <a:rPr lang="en-US" altLang="en-US" sz="1100" b="1" dirty="0">
                <a:latin typeface="Calibri" panose="020F0502020204030204" pitchFamily="34" charset="0"/>
              </a:rPr>
              <a:t>Learning Objective 6-7: Describe the difference between an operating lease and a financing lease.</a:t>
            </a:r>
          </a:p>
        </p:txBody>
      </p:sp>
    </p:spTree>
    <p:extLst>
      <p:ext uri="{BB962C8B-B14F-4D97-AF65-F5344CB8AC3E}">
        <p14:creationId xmlns:p14="http://schemas.microsoft.com/office/powerpoint/2010/main" val="9899727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Buy or Lease an Asset? </a:t>
            </a:r>
            <a:r>
              <a:rPr lang="en-US" altLang="en-US" sz="1000" b="0" dirty="0"/>
              <a:t>1</a:t>
            </a:r>
            <a:endParaRPr lang="en-IN" sz="1000" b="0" dirty="0"/>
          </a:p>
        </p:txBody>
      </p:sp>
      <p:pic>
        <p:nvPicPr>
          <p:cNvPr id="9" name="Picture 8" descr="Arrow reading Bu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960956"/>
            <a:ext cx="2006600" cy="1092200"/>
          </a:xfrm>
          <a:prstGeom prst="rect">
            <a:avLst/>
          </a:prstGeom>
        </p:spPr>
      </p:pic>
      <p:sp>
        <p:nvSpPr>
          <p:cNvPr id="3" name="Content Placeholder 2"/>
          <p:cNvSpPr>
            <a:spLocks noGrp="1"/>
          </p:cNvSpPr>
          <p:nvPr>
            <p:ph idx="1"/>
          </p:nvPr>
        </p:nvSpPr>
        <p:spPr>
          <a:xfrm>
            <a:off x="533400" y="3352800"/>
            <a:ext cx="3733800" cy="1988624"/>
          </a:xfrm>
        </p:spPr>
        <p:txBody>
          <a:bodyPr/>
          <a:lstStyle/>
          <a:p>
            <a:pPr marL="0" indent="0">
              <a:spcAft>
                <a:spcPts val="800"/>
              </a:spcAft>
              <a:buNone/>
            </a:pPr>
            <a:r>
              <a:rPr lang="en-US" sz="2600" u="sng" dirty="0">
                <a:solidFill>
                  <a:schemeClr val="tx2">
                    <a:lumMod val="50000"/>
                  </a:schemeClr>
                </a:solidFill>
                <a:latin typeface="Calibri" panose="020F0502020204030204" pitchFamily="34" charset="0"/>
              </a:rPr>
              <a:t>Computer Equipment</a:t>
            </a:r>
            <a:endParaRPr lang="en-US" sz="2600" dirty="0">
              <a:solidFill>
                <a:schemeClr val="tx2">
                  <a:lumMod val="50000"/>
                </a:schemeClr>
              </a:solidFill>
              <a:latin typeface="Calibri" panose="020F0502020204030204" pitchFamily="34" charset="0"/>
            </a:endParaRPr>
          </a:p>
          <a:p>
            <a:pPr marL="0" indent="0">
              <a:spcAft>
                <a:spcPts val="800"/>
              </a:spcAft>
              <a:buNone/>
            </a:pPr>
            <a:r>
              <a:rPr lang="en-US" sz="2600" dirty="0">
                <a:solidFill>
                  <a:schemeClr val="tx2">
                    <a:lumMod val="50000"/>
                  </a:schemeClr>
                </a:solidFill>
                <a:latin typeface="Calibri" panose="020F0502020204030204" pitchFamily="34" charset="0"/>
              </a:rPr>
              <a:t>Cost: $217,765 Issue a 10%, 6 year Note Payable Annual payment: $50,000.</a:t>
            </a:r>
          </a:p>
        </p:txBody>
      </p:sp>
      <p:pic>
        <p:nvPicPr>
          <p:cNvPr id="10" name="Picture 9" descr="Arrow reading Leas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6100" y="1903711"/>
            <a:ext cx="1854200" cy="1092200"/>
          </a:xfrm>
          <a:prstGeom prst="rect">
            <a:avLst/>
          </a:prstGeom>
        </p:spPr>
      </p:pic>
      <p:sp>
        <p:nvSpPr>
          <p:cNvPr id="7" name="Content Placeholder 6"/>
          <p:cNvSpPr>
            <a:spLocks noGrp="1"/>
          </p:cNvSpPr>
          <p:nvPr>
            <p:ph idx="15"/>
          </p:nvPr>
        </p:nvSpPr>
        <p:spPr>
          <a:xfrm>
            <a:off x="5029200" y="3352800"/>
            <a:ext cx="3657600" cy="2133600"/>
          </a:xfrm>
        </p:spPr>
        <p:txBody>
          <a:bodyPr/>
          <a:lstStyle/>
          <a:p>
            <a:pPr marL="0" indent="0">
              <a:spcAft>
                <a:spcPts val="800"/>
              </a:spcAft>
              <a:buNone/>
            </a:pPr>
            <a:r>
              <a:rPr lang="en-US" altLang="en-US" sz="2400" u="sng" dirty="0">
                <a:latin typeface="Calibri" panose="020F0502020204030204" pitchFamily="34" charset="0"/>
              </a:rPr>
              <a:t>Computer Equipment</a:t>
            </a:r>
            <a:endParaRPr lang="en-US" altLang="en-US" sz="2400" dirty="0">
              <a:latin typeface="Calibri" panose="020F0502020204030204" pitchFamily="34" charset="0"/>
            </a:endParaRPr>
          </a:p>
          <a:p>
            <a:pPr marL="0" indent="0">
              <a:buNone/>
            </a:pPr>
            <a:r>
              <a:rPr lang="en-US" altLang="en-US" sz="2400" dirty="0">
                <a:latin typeface="Calibri" panose="020F0502020204030204" pitchFamily="34" charset="0"/>
              </a:rPr>
              <a:t>Annual payment: $50,000.</a:t>
            </a:r>
            <a:br>
              <a:rPr lang="en-US" altLang="en-US" sz="2400" dirty="0">
                <a:latin typeface="Calibri" panose="020F0502020204030204" pitchFamily="34" charset="0"/>
              </a:rPr>
            </a:br>
            <a:r>
              <a:rPr lang="en-US" altLang="en-US" sz="2400" dirty="0">
                <a:latin typeface="Calibri" panose="020F0502020204030204" pitchFamily="34" charset="0"/>
              </a:rPr>
              <a:t>Present Value of Lease payments: $50,000 @ 10%, 6 years = $217,765</a:t>
            </a:r>
          </a:p>
        </p:txBody>
      </p:sp>
      <p:sp>
        <p:nvSpPr>
          <p:cNvPr id="5" name="Content Placeholder 4"/>
          <p:cNvSpPr>
            <a:spLocks noGrp="1"/>
          </p:cNvSpPr>
          <p:nvPr>
            <p:ph idx="13"/>
          </p:nvPr>
        </p:nvSpPr>
        <p:spPr>
          <a:xfrm>
            <a:off x="457201" y="6142599"/>
            <a:ext cx="7620000" cy="424306"/>
          </a:xfrm>
        </p:spPr>
        <p:txBody>
          <a:bodyPr/>
          <a:lstStyle/>
          <a:p>
            <a:pPr marL="0" indent="0">
              <a:buNone/>
            </a:pPr>
            <a:r>
              <a:rPr lang="en-US" altLang="en-US" sz="1100" b="1" dirty="0">
                <a:latin typeface="Calibri" panose="020F0502020204030204" pitchFamily="34" charset="0"/>
              </a:rPr>
              <a:t>Learning Objective 6-8: Explain the similarities in the financial statement effects of buying an asset compared to using a financing lease to acquire the rights to an asset.</a:t>
            </a:r>
          </a:p>
        </p:txBody>
      </p:sp>
    </p:spTree>
    <p:extLst>
      <p:ext uri="{BB962C8B-B14F-4D97-AF65-F5344CB8AC3E}">
        <p14:creationId xmlns:p14="http://schemas.microsoft.com/office/powerpoint/2010/main" val="903958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Buy or Lease an Asset? </a:t>
            </a:r>
            <a:r>
              <a:rPr lang="en-US" altLang="en-US" sz="1000" b="0" dirty="0"/>
              <a:t>2</a:t>
            </a:r>
            <a:endParaRPr lang="en-IN" sz="1000" b="0" dirty="0"/>
          </a:p>
        </p:txBody>
      </p:sp>
      <p:pic>
        <p:nvPicPr>
          <p:cNvPr id="9" name="Picture 8" descr="Arrow reading Bu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130807"/>
            <a:ext cx="714835" cy="1050592"/>
          </a:xfrm>
          <a:prstGeom prst="rect">
            <a:avLst/>
          </a:prstGeom>
        </p:spPr>
      </p:pic>
      <p:pic>
        <p:nvPicPr>
          <p:cNvPr id="10" name="Picture 9" descr="Horizontal model of the effects of borrowing a note to buy equipment.&#10;">
            <a:extLst>
              <a:ext uri="{FF2B5EF4-FFF2-40B4-BE49-F238E27FC236}">
                <a16:creationId xmlns:a16="http://schemas.microsoft.com/office/drawing/2014/main" id="{217E03EB-3A98-4DC7-B1EE-6FE5E3523C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7556" y="2032612"/>
            <a:ext cx="6173573" cy="1254792"/>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367070507"/>
              </p:ext>
            </p:extLst>
          </p:nvPr>
        </p:nvGraphicFramePr>
        <p:xfrm>
          <a:off x="1676400" y="4038600"/>
          <a:ext cx="6060318" cy="731520"/>
        </p:xfrm>
        <a:graphic>
          <a:graphicData uri="http://schemas.openxmlformats.org/drawingml/2006/table">
            <a:tbl>
              <a:tblPr firstRow="1" bandRow="1">
                <a:tableStyleId>{2D5ABB26-0587-4C30-8999-92F81FD0307C}</a:tableStyleId>
              </a:tblPr>
              <a:tblGrid>
                <a:gridCol w="4040212">
                  <a:extLst>
                    <a:ext uri="{9D8B030D-6E8A-4147-A177-3AD203B41FA5}">
                      <a16:colId xmlns:a16="http://schemas.microsoft.com/office/drawing/2014/main" val="3477908124"/>
                    </a:ext>
                  </a:extLst>
                </a:gridCol>
                <a:gridCol w="1010053">
                  <a:extLst>
                    <a:ext uri="{9D8B030D-6E8A-4147-A177-3AD203B41FA5}">
                      <a16:colId xmlns:a16="http://schemas.microsoft.com/office/drawing/2014/main" val="349526004"/>
                    </a:ext>
                  </a:extLst>
                </a:gridCol>
                <a:gridCol w="1010053">
                  <a:extLst>
                    <a:ext uri="{9D8B030D-6E8A-4147-A177-3AD203B41FA5}">
                      <a16:colId xmlns:a16="http://schemas.microsoft.com/office/drawing/2014/main" val="3948303033"/>
                    </a:ext>
                  </a:extLst>
                </a:gridCol>
              </a:tblGrid>
              <a:tr h="282804">
                <a:tc>
                  <a:txBody>
                    <a:bodyPr/>
                    <a:lstStyle/>
                    <a:p>
                      <a:r>
                        <a:rPr lang="en-US" sz="1800" dirty="0" smtClean="0"/>
                        <a:t>Dr. </a:t>
                      </a:r>
                      <a:r>
                        <a:rPr lang="en-US" sz="1800" baseline="0" dirty="0" smtClean="0"/>
                        <a:t>Equipment</a:t>
                      </a:r>
                      <a:endParaRPr lang="en-US" sz="1800" dirty="0"/>
                    </a:p>
                  </a:txBody>
                  <a:tcPr/>
                </a:tc>
                <a:tc>
                  <a:txBody>
                    <a:bodyPr/>
                    <a:lstStyle/>
                    <a:p>
                      <a:pPr algn="r"/>
                      <a:r>
                        <a:rPr lang="en-US" sz="1800" dirty="0" smtClean="0"/>
                        <a:t>217,765</a:t>
                      </a:r>
                      <a:endParaRPr lang="en-US" sz="1800" dirty="0"/>
                    </a:p>
                  </a:txBody>
                  <a:tcPr marL="0" marR="182880"/>
                </a:tc>
                <a:tc>
                  <a:txBody>
                    <a:bodyPr/>
                    <a:lstStyle/>
                    <a:p>
                      <a:pPr algn="r"/>
                      <a:r>
                        <a:rPr lang="en-US" sz="1800" dirty="0" smtClean="0">
                          <a:solidFill>
                            <a:schemeClr val="bg1"/>
                          </a:solidFill>
                        </a:rPr>
                        <a:t>Blank</a:t>
                      </a:r>
                      <a:endParaRPr lang="en-US" sz="1800" dirty="0">
                        <a:solidFill>
                          <a:schemeClr val="bg1"/>
                        </a:solidFill>
                      </a:endParaRPr>
                    </a:p>
                  </a:txBody>
                  <a:tcPr marL="0" marR="182880"/>
                </a:tc>
                <a:extLst>
                  <a:ext uri="{0D108BD9-81ED-4DB2-BD59-A6C34878D82A}">
                    <a16:rowId xmlns:a16="http://schemas.microsoft.com/office/drawing/2014/main" val="788879215"/>
                  </a:ext>
                </a:extLst>
              </a:tr>
              <a:tr h="282804">
                <a:tc>
                  <a:txBody>
                    <a:bodyPr/>
                    <a:lstStyle/>
                    <a:p>
                      <a:r>
                        <a:rPr lang="en-US" sz="1800" dirty="0" smtClean="0"/>
                        <a:t>Cr. Note Payable</a:t>
                      </a:r>
                      <a:endParaRPr lang="en-US" sz="1800"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tc>
                  <a:txBody>
                    <a:bodyPr/>
                    <a:lstStyle/>
                    <a:p>
                      <a:pPr algn="r"/>
                      <a:r>
                        <a:rPr lang="en-US" sz="1800" dirty="0" smtClean="0"/>
                        <a:t>217,765</a:t>
                      </a:r>
                      <a:endParaRPr lang="en-US" sz="1800" dirty="0"/>
                    </a:p>
                  </a:txBody>
                  <a:tcPr marL="0" marR="182880"/>
                </a:tc>
                <a:extLst>
                  <a:ext uri="{0D108BD9-81ED-4DB2-BD59-A6C34878D82A}">
                    <a16:rowId xmlns:a16="http://schemas.microsoft.com/office/drawing/2014/main" val="3816981025"/>
                  </a:ext>
                </a:extLst>
              </a:tr>
            </a:tbl>
          </a:graphicData>
        </a:graphic>
      </p:graphicFrame>
      <p:sp>
        <p:nvSpPr>
          <p:cNvPr id="7" name="Content Placeholder 8"/>
          <p:cNvSpPr>
            <a:spLocks noGrp="1"/>
          </p:cNvSpPr>
          <p:nvPr>
            <p:ph idx="17"/>
          </p:nvPr>
        </p:nvSpPr>
        <p:spPr>
          <a:xfrm>
            <a:off x="2819400" y="5714999"/>
            <a:ext cx="3962400" cy="304801"/>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8" name="Content Placeholder 7"/>
          <p:cNvSpPr>
            <a:spLocks noGrp="1"/>
          </p:cNvSpPr>
          <p:nvPr>
            <p:ph idx="16"/>
          </p:nvPr>
        </p:nvSpPr>
        <p:spPr>
          <a:xfrm>
            <a:off x="458804" y="6144418"/>
            <a:ext cx="7162800" cy="423863"/>
          </a:xfrm>
        </p:spPr>
        <p:txBody>
          <a:bodyPr/>
          <a:lstStyle/>
          <a:p>
            <a:pPr marL="0" indent="0">
              <a:buNone/>
            </a:pPr>
            <a:r>
              <a:rPr lang="en-US" altLang="en-US" sz="1100" b="1" dirty="0">
                <a:latin typeface="Calibri" panose="020F0502020204030204" pitchFamily="34" charset="0"/>
              </a:rPr>
              <a:t>Learning Objective 6-8: Explain the similarities in the financial statement effects of buying an asset compared to using a financing lease to acquire the rights to an asset.</a:t>
            </a:r>
          </a:p>
        </p:txBody>
      </p:sp>
    </p:spTree>
    <p:extLst>
      <p:ext uri="{BB962C8B-B14F-4D97-AF65-F5344CB8AC3E}">
        <p14:creationId xmlns:p14="http://schemas.microsoft.com/office/powerpoint/2010/main" val="7513639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Buy or Lease an Asset? </a:t>
            </a:r>
            <a:r>
              <a:rPr lang="en-US" altLang="en-US" sz="1000" b="0" dirty="0"/>
              <a:t>3</a:t>
            </a:r>
            <a:endParaRPr lang="en-IN" sz="1000" b="0" dirty="0"/>
          </a:p>
        </p:txBody>
      </p:sp>
      <p:pic>
        <p:nvPicPr>
          <p:cNvPr id="9" name="Picture 8" descr="Arrow reading Leas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325" y="1900091"/>
            <a:ext cx="740251" cy="1071709"/>
          </a:xfrm>
          <a:prstGeom prst="rect">
            <a:avLst/>
          </a:prstGeom>
        </p:spPr>
      </p:pic>
      <p:pic>
        <p:nvPicPr>
          <p:cNvPr id="10" name="Picture 9" descr="Horizontal model of the effects of a note payable for purchasing equipment.&#10;">
            <a:extLst>
              <a:ext uri="{FF2B5EF4-FFF2-40B4-BE49-F238E27FC236}">
                <a16:creationId xmlns:a16="http://schemas.microsoft.com/office/drawing/2014/main" id="{D45CAD12-3F32-4F15-85BA-7CC032D514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000" y="1849480"/>
            <a:ext cx="5881231" cy="1198520"/>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846328249"/>
              </p:ext>
            </p:extLst>
          </p:nvPr>
        </p:nvGraphicFramePr>
        <p:xfrm>
          <a:off x="1676400" y="3657600"/>
          <a:ext cx="6060318" cy="731520"/>
        </p:xfrm>
        <a:graphic>
          <a:graphicData uri="http://schemas.openxmlformats.org/drawingml/2006/table">
            <a:tbl>
              <a:tblPr firstRow="1" bandRow="1">
                <a:tableStyleId>{2D5ABB26-0587-4C30-8999-92F81FD0307C}</a:tableStyleId>
              </a:tblPr>
              <a:tblGrid>
                <a:gridCol w="4040212">
                  <a:extLst>
                    <a:ext uri="{9D8B030D-6E8A-4147-A177-3AD203B41FA5}">
                      <a16:colId xmlns:a16="http://schemas.microsoft.com/office/drawing/2014/main" val="3477908124"/>
                    </a:ext>
                  </a:extLst>
                </a:gridCol>
                <a:gridCol w="1010053">
                  <a:extLst>
                    <a:ext uri="{9D8B030D-6E8A-4147-A177-3AD203B41FA5}">
                      <a16:colId xmlns:a16="http://schemas.microsoft.com/office/drawing/2014/main" val="349526004"/>
                    </a:ext>
                  </a:extLst>
                </a:gridCol>
                <a:gridCol w="1010053">
                  <a:extLst>
                    <a:ext uri="{9D8B030D-6E8A-4147-A177-3AD203B41FA5}">
                      <a16:colId xmlns:a16="http://schemas.microsoft.com/office/drawing/2014/main" val="3948303033"/>
                    </a:ext>
                  </a:extLst>
                </a:gridCol>
              </a:tblGrid>
              <a:tr h="282804">
                <a:tc>
                  <a:txBody>
                    <a:bodyPr/>
                    <a:lstStyle/>
                    <a:p>
                      <a:r>
                        <a:rPr lang="en-US" sz="1800" dirty="0" smtClean="0"/>
                        <a:t>Dr. </a:t>
                      </a:r>
                      <a:r>
                        <a:rPr lang="en-US" sz="1800" baseline="0" dirty="0" smtClean="0"/>
                        <a:t>Right-of-Use Asset</a:t>
                      </a:r>
                      <a:endParaRPr lang="en-US" sz="1800" dirty="0"/>
                    </a:p>
                  </a:txBody>
                  <a:tcPr/>
                </a:tc>
                <a:tc>
                  <a:txBody>
                    <a:bodyPr/>
                    <a:lstStyle/>
                    <a:p>
                      <a:pPr algn="r"/>
                      <a:r>
                        <a:rPr lang="en-US" sz="1800" dirty="0" smtClean="0"/>
                        <a:t>217,765</a:t>
                      </a:r>
                      <a:endParaRPr lang="en-US" sz="1800" dirty="0"/>
                    </a:p>
                  </a:txBody>
                  <a:tcPr marL="0" marR="182880"/>
                </a:tc>
                <a:tc>
                  <a:txBody>
                    <a:bodyPr/>
                    <a:lstStyle/>
                    <a:p>
                      <a:pPr algn="r"/>
                      <a:r>
                        <a:rPr lang="en-US" sz="1800" dirty="0" smtClean="0">
                          <a:solidFill>
                            <a:schemeClr val="bg1"/>
                          </a:solidFill>
                        </a:rPr>
                        <a:t>Blank</a:t>
                      </a:r>
                      <a:endParaRPr lang="en-US" sz="1800" dirty="0">
                        <a:solidFill>
                          <a:schemeClr val="bg1"/>
                        </a:solidFill>
                      </a:endParaRPr>
                    </a:p>
                  </a:txBody>
                  <a:tcPr marL="0" marR="182880"/>
                </a:tc>
                <a:extLst>
                  <a:ext uri="{0D108BD9-81ED-4DB2-BD59-A6C34878D82A}">
                    <a16:rowId xmlns:a16="http://schemas.microsoft.com/office/drawing/2014/main" val="788879215"/>
                  </a:ext>
                </a:extLst>
              </a:tr>
              <a:tr h="282804">
                <a:tc>
                  <a:txBody>
                    <a:bodyPr/>
                    <a:lstStyle/>
                    <a:p>
                      <a:r>
                        <a:rPr lang="en-US" sz="1800" dirty="0" smtClean="0"/>
                        <a:t>Cr. Lease</a:t>
                      </a:r>
                      <a:r>
                        <a:rPr lang="en-US" sz="1800" baseline="0" dirty="0" smtClean="0"/>
                        <a:t> Liability</a:t>
                      </a:r>
                      <a:endParaRPr lang="en-US" sz="1800"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tc>
                  <a:txBody>
                    <a:bodyPr/>
                    <a:lstStyle/>
                    <a:p>
                      <a:pPr algn="r"/>
                      <a:r>
                        <a:rPr lang="en-US" sz="1800" dirty="0" smtClean="0"/>
                        <a:t>217,765</a:t>
                      </a:r>
                      <a:endParaRPr lang="en-US" sz="1800" dirty="0"/>
                    </a:p>
                  </a:txBody>
                  <a:tcPr marL="0" marR="182880"/>
                </a:tc>
                <a:extLst>
                  <a:ext uri="{0D108BD9-81ED-4DB2-BD59-A6C34878D82A}">
                    <a16:rowId xmlns:a16="http://schemas.microsoft.com/office/drawing/2014/main" val="3816981025"/>
                  </a:ext>
                </a:extLst>
              </a:tr>
            </a:tbl>
          </a:graphicData>
        </a:graphic>
      </p:graphicFrame>
      <p:sp>
        <p:nvSpPr>
          <p:cNvPr id="3" name="Content Placeholder 2"/>
          <p:cNvSpPr>
            <a:spLocks noGrp="1"/>
          </p:cNvSpPr>
          <p:nvPr>
            <p:ph idx="1"/>
          </p:nvPr>
        </p:nvSpPr>
        <p:spPr>
          <a:xfrm>
            <a:off x="462815" y="4876800"/>
            <a:ext cx="8229600" cy="583616"/>
          </a:xfrm>
        </p:spPr>
        <p:txBody>
          <a:bodyPr/>
          <a:lstStyle/>
          <a:p>
            <a:pPr marL="0" indent="0">
              <a:buNone/>
            </a:pPr>
            <a:r>
              <a:rPr lang="en-US" altLang="en-US" sz="1600" b="1" dirty="0">
                <a:latin typeface="Calibri" panose="020F0502020204030204" pitchFamily="34" charset="0"/>
              </a:rPr>
              <a:t>Leasing the computer is essentially the same as buying it. Both methods of acquiring the asset yield the same economic impact and the same effect on the financial statements.</a:t>
            </a:r>
          </a:p>
        </p:txBody>
      </p:sp>
      <p:sp>
        <p:nvSpPr>
          <p:cNvPr id="8" name="Content Placeholder 8"/>
          <p:cNvSpPr>
            <a:spLocks noGrp="1"/>
          </p:cNvSpPr>
          <p:nvPr>
            <p:ph idx="17"/>
          </p:nvPr>
        </p:nvSpPr>
        <p:spPr>
          <a:xfrm>
            <a:off x="2819400" y="5714999"/>
            <a:ext cx="3962400" cy="304801"/>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5" name="Content Placeholder 4"/>
          <p:cNvSpPr>
            <a:spLocks noGrp="1"/>
          </p:cNvSpPr>
          <p:nvPr>
            <p:ph idx="13"/>
          </p:nvPr>
        </p:nvSpPr>
        <p:spPr>
          <a:xfrm>
            <a:off x="457200" y="6146796"/>
            <a:ext cx="7543800" cy="385330"/>
          </a:xfrm>
        </p:spPr>
        <p:txBody>
          <a:bodyPr/>
          <a:lstStyle/>
          <a:p>
            <a:pPr marL="0" indent="0">
              <a:buNone/>
            </a:pPr>
            <a:r>
              <a:rPr lang="en-US" altLang="en-US" sz="1100" b="1" dirty="0">
                <a:latin typeface="Calibri" panose="020F0502020204030204" pitchFamily="34" charset="0"/>
              </a:rPr>
              <a:t>Learning Objective 6-8: Explain the similarities in the financial statement effects of buying an asset compared to using a financing lease to acquire the rights to an asset.</a:t>
            </a:r>
          </a:p>
        </p:txBody>
      </p:sp>
    </p:spTree>
    <p:extLst>
      <p:ext uri="{BB962C8B-B14F-4D97-AF65-F5344CB8AC3E}">
        <p14:creationId xmlns:p14="http://schemas.microsoft.com/office/powerpoint/2010/main" val="41010956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198926"/>
            <a:ext cx="8229600" cy="1464283"/>
          </a:xfrm>
        </p:spPr>
        <p:txBody>
          <a:bodyPr/>
          <a:lstStyle/>
          <a:p>
            <a:r>
              <a:rPr lang="en-US" altLang="en-US" dirty="0"/>
              <a:t>Accounting for Noncurrent Assets: Primary Issues</a:t>
            </a:r>
          </a:p>
        </p:txBody>
      </p:sp>
      <p:sp>
        <p:nvSpPr>
          <p:cNvPr id="2" name="Content Placeholder 1"/>
          <p:cNvSpPr>
            <a:spLocks noGrp="1"/>
          </p:cNvSpPr>
          <p:nvPr>
            <p:ph idx="1"/>
          </p:nvPr>
        </p:nvSpPr>
        <p:spPr>
          <a:xfrm>
            <a:off x="2714031" y="1981200"/>
            <a:ext cx="3839169" cy="928078"/>
          </a:xfrm>
        </p:spPr>
        <p:txBody>
          <a:bodyPr/>
          <a:lstStyle/>
          <a:p>
            <a:pPr marL="0" indent="0" algn="ctr">
              <a:spcBef>
                <a:spcPct val="50000"/>
              </a:spcBef>
              <a:buNone/>
              <a:defRPr/>
            </a:pPr>
            <a:r>
              <a:rPr lang="en-US" altLang="en-US" sz="2800" b="1" dirty="0">
                <a:solidFill>
                  <a:schemeClr val="accent1">
                    <a:lumMod val="50000"/>
                  </a:schemeClr>
                </a:solidFill>
                <a:latin typeface="+mj-lt"/>
              </a:rPr>
              <a:t>Decline in asset value over its useful life</a:t>
            </a:r>
          </a:p>
        </p:txBody>
      </p:sp>
      <p:pic>
        <p:nvPicPr>
          <p:cNvPr id="5" name="Picture 4" descr="A 3-part panel that reads: (1) &#10;Accounting for acquisition of assets; (2) Accounting for the use (depreciation) of assets and Accounting for maintenance and repair costs; and (3) Accounting for the disposition of asset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0966" y="3008544"/>
            <a:ext cx="7058634" cy="3086148"/>
          </a:xfrm>
          <a:prstGeom prst="rect">
            <a:avLst/>
          </a:prstGeom>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Intangible Assets </a:t>
            </a:r>
            <a:r>
              <a:rPr lang="en-US" altLang="en-US" sz="1000" b="0" dirty="0"/>
              <a:t>1</a:t>
            </a:r>
            <a:endParaRPr lang="en-IN" sz="1000" b="0" dirty="0"/>
          </a:p>
        </p:txBody>
      </p:sp>
      <p:pic>
        <p:nvPicPr>
          <p:cNvPr id="9" name="Picture 8" descr="An oval reading Intangible Assets with four boxed labels surrounding i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139" y="1600951"/>
            <a:ext cx="7812722" cy="4229893"/>
          </a:xfrm>
          <a:prstGeom prst="rect">
            <a:avLst/>
          </a:prstGeom>
        </p:spPr>
      </p:pic>
      <p:sp>
        <p:nvSpPr>
          <p:cNvPr id="5" name="Content Placeholder 8"/>
          <p:cNvSpPr>
            <a:spLocks noGrp="1"/>
          </p:cNvSpPr>
          <p:nvPr>
            <p:ph idx="17"/>
          </p:nvPr>
        </p:nvSpPr>
        <p:spPr>
          <a:xfrm>
            <a:off x="2819400" y="5973365"/>
            <a:ext cx="3962400" cy="206768"/>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63617" y="6143303"/>
            <a:ext cx="7543800" cy="385330"/>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1064576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Intangible Assets </a:t>
            </a:r>
            <a:r>
              <a:rPr lang="en-US" altLang="en-US" sz="1000" b="0" dirty="0"/>
              <a:t>2</a:t>
            </a:r>
            <a:endParaRPr lang="en-IN" sz="1000" b="0" dirty="0"/>
          </a:p>
        </p:txBody>
      </p:sp>
      <p:sp>
        <p:nvSpPr>
          <p:cNvPr id="3" name="Content Placeholder 2"/>
          <p:cNvSpPr>
            <a:spLocks noGrp="1"/>
          </p:cNvSpPr>
          <p:nvPr>
            <p:ph idx="1"/>
          </p:nvPr>
        </p:nvSpPr>
        <p:spPr>
          <a:xfrm>
            <a:off x="457200" y="1481137"/>
            <a:ext cx="8229600" cy="957263"/>
          </a:xfrm>
        </p:spPr>
        <p:txBody>
          <a:bodyPr/>
          <a:lstStyle/>
          <a:p>
            <a:pPr marL="0" indent="0">
              <a:buNone/>
            </a:pPr>
            <a:r>
              <a:rPr lang="en-US" altLang="en-US" sz="2800" b="1" dirty="0">
                <a:solidFill>
                  <a:schemeClr val="tx2"/>
                </a:solidFill>
              </a:rPr>
              <a:t>Record at current cash equivalent cost, including purchase price, legal fees, and filing fees</a:t>
            </a:r>
          </a:p>
        </p:txBody>
      </p:sp>
      <p:sp>
        <p:nvSpPr>
          <p:cNvPr id="7" name="Content Placeholder 6"/>
          <p:cNvSpPr>
            <a:spLocks noGrp="1"/>
          </p:cNvSpPr>
          <p:nvPr>
            <p:ph idx="15"/>
          </p:nvPr>
        </p:nvSpPr>
        <p:spPr>
          <a:xfrm>
            <a:off x="457200" y="2590800"/>
            <a:ext cx="5562600" cy="3200400"/>
          </a:xfrm>
        </p:spPr>
        <p:txBody>
          <a:bodyPr/>
          <a:lstStyle/>
          <a:p>
            <a:pPr marL="291600" indent="-291600">
              <a:lnSpc>
                <a:spcPct val="90000"/>
              </a:lnSpc>
              <a:spcBef>
                <a:spcPts val="600"/>
              </a:spcBef>
              <a:buClr>
                <a:schemeClr val="tx1"/>
              </a:buClr>
            </a:pPr>
            <a:r>
              <a:rPr lang="en-US" altLang="en-US" sz="2800" b="1" dirty="0">
                <a:solidFill>
                  <a:schemeClr val="tx2"/>
                </a:solidFill>
              </a:rPr>
              <a:t>Patents.</a:t>
            </a:r>
          </a:p>
          <a:p>
            <a:pPr marL="291600" indent="-291600">
              <a:lnSpc>
                <a:spcPct val="90000"/>
              </a:lnSpc>
              <a:spcBef>
                <a:spcPts val="600"/>
              </a:spcBef>
              <a:buClr>
                <a:schemeClr val="tx1"/>
              </a:buClr>
            </a:pPr>
            <a:r>
              <a:rPr lang="en-US" altLang="en-US" sz="2800" b="1" dirty="0">
                <a:solidFill>
                  <a:schemeClr val="tx2"/>
                </a:solidFill>
              </a:rPr>
              <a:t>Copyrights.</a:t>
            </a:r>
          </a:p>
          <a:p>
            <a:pPr marL="291600" indent="-291600">
              <a:lnSpc>
                <a:spcPct val="90000"/>
              </a:lnSpc>
              <a:spcBef>
                <a:spcPts val="600"/>
              </a:spcBef>
              <a:buClr>
                <a:schemeClr val="tx1"/>
              </a:buClr>
            </a:pPr>
            <a:r>
              <a:rPr lang="en-US" altLang="en-US" sz="2800" b="1" dirty="0">
                <a:solidFill>
                  <a:schemeClr val="tx2"/>
                </a:solidFill>
              </a:rPr>
              <a:t>Leaseholds.</a:t>
            </a:r>
          </a:p>
          <a:p>
            <a:pPr marL="291600" indent="-291600">
              <a:lnSpc>
                <a:spcPct val="90000"/>
              </a:lnSpc>
              <a:spcBef>
                <a:spcPts val="600"/>
              </a:spcBef>
              <a:buClr>
                <a:schemeClr val="tx1"/>
              </a:buClr>
            </a:pPr>
            <a:r>
              <a:rPr lang="en-US" altLang="en-US" sz="2800" b="1" dirty="0">
                <a:solidFill>
                  <a:schemeClr val="tx2"/>
                </a:solidFill>
              </a:rPr>
              <a:t>Leasehold improvements.</a:t>
            </a:r>
          </a:p>
          <a:p>
            <a:pPr marL="291600" indent="-291600">
              <a:lnSpc>
                <a:spcPct val="90000"/>
              </a:lnSpc>
              <a:spcBef>
                <a:spcPts val="600"/>
              </a:spcBef>
              <a:buClr>
                <a:schemeClr val="tx1"/>
              </a:buClr>
            </a:pPr>
            <a:r>
              <a:rPr lang="en-US" altLang="en-US" sz="2800" b="1" dirty="0">
                <a:solidFill>
                  <a:schemeClr val="tx2"/>
                </a:solidFill>
              </a:rPr>
              <a:t>Franchises and licenses.</a:t>
            </a:r>
          </a:p>
          <a:p>
            <a:pPr marL="291600" indent="-291600">
              <a:lnSpc>
                <a:spcPct val="90000"/>
              </a:lnSpc>
              <a:spcBef>
                <a:spcPts val="600"/>
              </a:spcBef>
              <a:buClr>
                <a:schemeClr val="tx1"/>
              </a:buClr>
            </a:pPr>
            <a:r>
              <a:rPr lang="en-US" altLang="en-US" sz="2800" b="1" dirty="0">
                <a:solidFill>
                  <a:schemeClr val="tx2"/>
                </a:solidFill>
              </a:rPr>
              <a:t>Trademarks and brand names.</a:t>
            </a:r>
          </a:p>
          <a:p>
            <a:pPr marL="291600" indent="-291600">
              <a:lnSpc>
                <a:spcPct val="90000"/>
              </a:lnSpc>
              <a:spcBef>
                <a:spcPts val="600"/>
              </a:spcBef>
              <a:buClr>
                <a:schemeClr val="tx1"/>
              </a:buClr>
            </a:pPr>
            <a:r>
              <a:rPr lang="en-US" altLang="en-US" sz="2800" b="1" dirty="0">
                <a:solidFill>
                  <a:schemeClr val="tx2"/>
                </a:solidFill>
              </a:rPr>
              <a:t>Goodwill.</a:t>
            </a:r>
          </a:p>
        </p:txBody>
      </p:sp>
      <p:sp>
        <p:nvSpPr>
          <p:cNvPr id="5" name="Content Placeholder 7"/>
          <p:cNvSpPr>
            <a:spLocks noGrp="1"/>
          </p:cNvSpPr>
          <p:nvPr>
            <p:ph idx="16"/>
          </p:nvPr>
        </p:nvSpPr>
        <p:spPr>
          <a:xfrm>
            <a:off x="463617" y="6143303"/>
            <a:ext cx="7543800" cy="385330"/>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7058216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Intangible Assets </a:t>
            </a:r>
            <a:r>
              <a:rPr lang="en-US" altLang="en-US" sz="1000" b="0" dirty="0"/>
              <a:t>3</a:t>
            </a:r>
            <a:endParaRPr lang="en-IN" sz="1000" b="0" dirty="0"/>
          </a:p>
        </p:txBody>
      </p:sp>
      <p:sp>
        <p:nvSpPr>
          <p:cNvPr id="3" name="Content Placeholder 2"/>
          <p:cNvSpPr>
            <a:spLocks noGrp="1"/>
          </p:cNvSpPr>
          <p:nvPr>
            <p:ph idx="1"/>
          </p:nvPr>
        </p:nvSpPr>
        <p:spPr>
          <a:xfrm>
            <a:off x="457200" y="1424943"/>
            <a:ext cx="8333874" cy="1394457"/>
          </a:xfrm>
        </p:spPr>
        <p:txBody>
          <a:bodyPr/>
          <a:lstStyle/>
          <a:p>
            <a:pPr marL="0" indent="0">
              <a:buNone/>
            </a:pPr>
            <a:r>
              <a:rPr lang="en-US" altLang="en-US" sz="2800" b="1" i="1" u="sng" dirty="0">
                <a:solidFill>
                  <a:schemeClr val="tx2"/>
                </a:solidFill>
                <a:latin typeface="Calibri" panose="020F0502020204030204" pitchFamily="34" charset="0"/>
              </a:rPr>
              <a:t>Amortization</a:t>
            </a:r>
            <a:r>
              <a:rPr lang="en-US" altLang="en-US" sz="2800" b="1" dirty="0">
                <a:solidFill>
                  <a:schemeClr val="tx2"/>
                </a:solidFill>
                <a:latin typeface="Calibri" panose="020F0502020204030204" pitchFamily="34" charset="0"/>
              </a:rPr>
              <a:t> is the term used to refer to the allocation of the cost of an intangible asset over its useful life. The process is similar to straight-line depreciation.</a:t>
            </a:r>
          </a:p>
        </p:txBody>
      </p:sp>
      <p:sp>
        <p:nvSpPr>
          <p:cNvPr id="7" name="Content Placeholder 6"/>
          <p:cNvSpPr>
            <a:spLocks noGrp="1"/>
          </p:cNvSpPr>
          <p:nvPr>
            <p:ph idx="15"/>
          </p:nvPr>
        </p:nvSpPr>
        <p:spPr>
          <a:xfrm>
            <a:off x="457200" y="2924054"/>
            <a:ext cx="8281737" cy="476349"/>
          </a:xfrm>
        </p:spPr>
        <p:txBody>
          <a:bodyPr/>
          <a:lstStyle/>
          <a:p>
            <a:pPr marL="291600" lvl="1" indent="-291600">
              <a:lnSpc>
                <a:spcPct val="90000"/>
              </a:lnSpc>
              <a:spcBef>
                <a:spcPts val="600"/>
              </a:spcBef>
              <a:buClr>
                <a:schemeClr val="tx1"/>
              </a:buClr>
              <a:buFont typeface="Arial" panose="020B0604020202020204" pitchFamily="34" charset="0"/>
              <a:buChar char="•"/>
            </a:pPr>
            <a:r>
              <a:rPr lang="en-US" altLang="en-US" dirty="0">
                <a:solidFill>
                  <a:schemeClr val="tx2"/>
                </a:solidFill>
              </a:rPr>
              <a:t>Registered Trademark </a:t>
            </a:r>
            <a:r>
              <a:rPr lang="en-US" altLang="en-US" dirty="0"/>
              <a:t>= Unlimited life.</a:t>
            </a:r>
          </a:p>
        </p:txBody>
      </p:sp>
      <p:sp>
        <p:nvSpPr>
          <p:cNvPr id="5" name="Content Placeholder 4"/>
          <p:cNvSpPr>
            <a:spLocks noGrp="1"/>
          </p:cNvSpPr>
          <p:nvPr>
            <p:ph idx="13"/>
          </p:nvPr>
        </p:nvSpPr>
        <p:spPr>
          <a:xfrm>
            <a:off x="1005528" y="3511579"/>
            <a:ext cx="1593605" cy="1033578"/>
          </a:xfrm>
        </p:spPr>
        <p:txBody>
          <a:bodyPr/>
          <a:lstStyle/>
          <a:p>
            <a:pPr marL="0" lvl="1" indent="0" algn="ctr">
              <a:buNone/>
              <a:defRPr/>
            </a:pPr>
            <a:r>
              <a:rPr lang="en-US" sz="4000" dirty="0">
                <a:solidFill>
                  <a:schemeClr val="tx2"/>
                </a:solidFill>
              </a:rPr>
              <a:t>Patent</a:t>
            </a:r>
            <a:endParaRPr lang="en-US" dirty="0">
              <a:solidFill>
                <a:srgbClr val="C00000"/>
              </a:solidFill>
            </a:endParaRPr>
          </a:p>
          <a:p>
            <a:pPr marL="0" indent="0" algn="ctr">
              <a:buNone/>
              <a:defRPr/>
            </a:pPr>
            <a:r>
              <a:rPr lang="en-US" sz="1800" b="1" dirty="0">
                <a:solidFill>
                  <a:schemeClr val="tx2"/>
                </a:solidFill>
              </a:rPr>
              <a:t>20 years</a:t>
            </a:r>
          </a:p>
        </p:txBody>
      </p:sp>
      <p:sp>
        <p:nvSpPr>
          <p:cNvPr id="9" name="Content Placeholder 14"/>
          <p:cNvSpPr>
            <a:spLocks noGrp="1"/>
          </p:cNvSpPr>
          <p:nvPr>
            <p:ph idx="17"/>
          </p:nvPr>
        </p:nvSpPr>
        <p:spPr>
          <a:xfrm>
            <a:off x="4229490" y="3532599"/>
            <a:ext cx="2372738" cy="1033578"/>
          </a:xfrm>
        </p:spPr>
        <p:txBody>
          <a:bodyPr/>
          <a:lstStyle/>
          <a:p>
            <a:pPr marL="0" lvl="1" indent="0" algn="ctr">
              <a:buNone/>
              <a:defRPr/>
            </a:pPr>
            <a:r>
              <a:rPr lang="en-US" sz="4000" dirty="0">
                <a:solidFill>
                  <a:schemeClr val="tx2"/>
                </a:solidFill>
              </a:rPr>
              <a:t>Copyright</a:t>
            </a:r>
            <a:endParaRPr lang="en-US" dirty="0">
              <a:solidFill>
                <a:schemeClr val="tx2"/>
              </a:solidFill>
            </a:endParaRPr>
          </a:p>
          <a:p>
            <a:pPr marL="0" indent="0" algn="ctr">
              <a:buNone/>
              <a:defRPr/>
            </a:pPr>
            <a:r>
              <a:rPr lang="en-US" sz="1800" dirty="0">
                <a:solidFill>
                  <a:schemeClr val="tx2"/>
                </a:solidFill>
              </a:rPr>
              <a:t>Life of artist + 70 years</a:t>
            </a:r>
          </a:p>
        </p:txBody>
      </p:sp>
      <p:sp>
        <p:nvSpPr>
          <p:cNvPr id="8" name="Content Placeholder 7"/>
          <p:cNvSpPr>
            <a:spLocks noGrp="1"/>
          </p:cNvSpPr>
          <p:nvPr>
            <p:ph idx="16"/>
          </p:nvPr>
        </p:nvSpPr>
        <p:spPr>
          <a:xfrm>
            <a:off x="457200" y="4660588"/>
            <a:ext cx="8333874" cy="1411403"/>
          </a:xfrm>
        </p:spPr>
        <p:txBody>
          <a:bodyPr/>
          <a:lstStyle/>
          <a:p>
            <a:pPr marL="291600" indent="-291600">
              <a:lnSpc>
                <a:spcPct val="90000"/>
              </a:lnSpc>
              <a:spcBef>
                <a:spcPts val="500"/>
              </a:spcBef>
            </a:pPr>
            <a:r>
              <a:rPr lang="en-US" altLang="en-US" dirty="0"/>
              <a:t>Use the straight-line method.</a:t>
            </a:r>
          </a:p>
          <a:p>
            <a:pPr marL="291600" indent="-291600">
              <a:lnSpc>
                <a:spcPct val="90000"/>
              </a:lnSpc>
              <a:spcBef>
                <a:spcPts val="500"/>
              </a:spcBef>
            </a:pPr>
            <a:r>
              <a:rPr lang="en-US" altLang="en-US" dirty="0"/>
              <a:t>Amortize over legal life or useful life, whichever is less.</a:t>
            </a:r>
          </a:p>
        </p:txBody>
      </p:sp>
      <p:sp>
        <p:nvSpPr>
          <p:cNvPr id="10" name="Content Placeholder 7"/>
          <p:cNvSpPr>
            <a:spLocks noGrp="1"/>
          </p:cNvSpPr>
          <p:nvPr>
            <p:ph idx="16"/>
          </p:nvPr>
        </p:nvSpPr>
        <p:spPr>
          <a:xfrm>
            <a:off x="463617" y="6143303"/>
            <a:ext cx="7543800" cy="385330"/>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4026400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Leasehold improvements</a:t>
            </a:r>
            <a:endParaRPr lang="en-IN" dirty="0"/>
          </a:p>
        </p:txBody>
      </p:sp>
      <p:sp>
        <p:nvSpPr>
          <p:cNvPr id="10" name="Content Placeholder 9"/>
          <p:cNvSpPr>
            <a:spLocks noGrp="1"/>
          </p:cNvSpPr>
          <p:nvPr>
            <p:ph idx="1"/>
          </p:nvPr>
        </p:nvSpPr>
        <p:spPr>
          <a:xfrm>
            <a:off x="457200" y="1547650"/>
            <a:ext cx="8229600" cy="4005263"/>
          </a:xfrm>
        </p:spPr>
        <p:txBody>
          <a:bodyPr/>
          <a:lstStyle/>
          <a:p>
            <a:pPr marL="291600" indent="-295200">
              <a:lnSpc>
                <a:spcPct val="90000"/>
              </a:lnSpc>
              <a:spcBef>
                <a:spcPts val="600"/>
              </a:spcBef>
            </a:pPr>
            <a:r>
              <a:rPr lang="en-US" sz="2800" dirty="0"/>
              <a:t>When the tenant of an office building makes modifications to the office space, such as having private offices constructed, the cost of these modifications is a capital expenditure to be amortized over their useful life to the tenant or over the life of the lease, whichever is shorter.</a:t>
            </a:r>
          </a:p>
          <a:p>
            <a:pPr marL="291600" indent="-295200">
              <a:lnSpc>
                <a:spcPct val="90000"/>
              </a:lnSpc>
              <a:spcBef>
                <a:spcPts val="600"/>
              </a:spcBef>
            </a:pPr>
            <a:r>
              <a:rPr lang="en-US" sz="2800" dirty="0"/>
              <a:t>Entities that use rented facilities extensively, such as smaller shops or retail store chains that operate in shopping malls, may have a significant amount of </a:t>
            </a:r>
            <a:r>
              <a:rPr lang="en-US" sz="2800" b="1" dirty="0"/>
              <a:t>leasehold improvements</a:t>
            </a:r>
            <a:r>
              <a:rPr lang="en-US" sz="2800" dirty="0"/>
              <a:t>.</a:t>
            </a:r>
          </a:p>
        </p:txBody>
      </p:sp>
      <p:sp>
        <p:nvSpPr>
          <p:cNvPr id="6" name="Content Placeholder 7"/>
          <p:cNvSpPr>
            <a:spLocks noGrp="1"/>
          </p:cNvSpPr>
          <p:nvPr>
            <p:ph idx="16"/>
          </p:nvPr>
        </p:nvSpPr>
        <p:spPr>
          <a:xfrm>
            <a:off x="463617" y="6143303"/>
            <a:ext cx="7543800" cy="385330"/>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7889487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1</a:t>
            </a:r>
            <a:endParaRPr lang="en-IN" sz="1000" b="0" dirty="0"/>
          </a:p>
        </p:txBody>
      </p:sp>
      <p:pic>
        <p:nvPicPr>
          <p:cNvPr id="10" name="Picture 9" descr="Box labeled Goodwill points to three descriptive box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220" y="1566052"/>
            <a:ext cx="7466647" cy="4279948"/>
          </a:xfrm>
          <a:prstGeom prst="rect">
            <a:avLst/>
          </a:prstGeom>
        </p:spPr>
      </p:pic>
      <p:sp>
        <p:nvSpPr>
          <p:cNvPr id="5" name="Content Placeholder 8"/>
          <p:cNvSpPr>
            <a:spLocks noGrp="1"/>
          </p:cNvSpPr>
          <p:nvPr>
            <p:ph idx="17"/>
          </p:nvPr>
        </p:nvSpPr>
        <p:spPr>
          <a:xfrm>
            <a:off x="2819400" y="5973365"/>
            <a:ext cx="3962400" cy="206768"/>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3" name="Content Placeholder 2"/>
          <p:cNvSpPr>
            <a:spLocks noGrp="1"/>
          </p:cNvSpPr>
          <p:nvPr>
            <p:ph idx="1"/>
          </p:nvPr>
        </p:nvSpPr>
        <p:spPr>
          <a:xfrm>
            <a:off x="467710" y="6144418"/>
            <a:ext cx="7620000" cy="423863"/>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4976324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2</a:t>
            </a:r>
            <a:endParaRPr lang="en-IN" sz="1000" b="0" dirty="0"/>
          </a:p>
        </p:txBody>
      </p:sp>
      <p:sp>
        <p:nvSpPr>
          <p:cNvPr id="3" name="Content Placeholder 2"/>
          <p:cNvSpPr>
            <a:spLocks noGrp="1"/>
          </p:cNvSpPr>
          <p:nvPr>
            <p:ph idx="1"/>
          </p:nvPr>
        </p:nvSpPr>
        <p:spPr>
          <a:xfrm>
            <a:off x="457200" y="1502980"/>
            <a:ext cx="8229600" cy="3657600"/>
          </a:xfrm>
        </p:spPr>
        <p:txBody>
          <a:bodyPr/>
          <a:lstStyle/>
          <a:p>
            <a:pPr marL="0" indent="0">
              <a:buNone/>
            </a:pPr>
            <a:r>
              <a:rPr lang="en-US" altLang="en-US" b="1" dirty="0">
                <a:solidFill>
                  <a:schemeClr val="tx2"/>
                </a:solidFill>
              </a:rPr>
              <a:t>Cruisers Inc. purchased a business by paying $1,000,000 in cash and assuming a note payable liability of $100,000. The fair value of the net assets acquired was $700,000, assigned as follows: Inventory, $250,000; Land, $150,000; Buildings, $400,000; and Notes Payable, $100,000.</a:t>
            </a:r>
          </a:p>
        </p:txBody>
      </p:sp>
      <p:sp>
        <p:nvSpPr>
          <p:cNvPr id="5" name="Content Placeholder 4"/>
          <p:cNvSpPr>
            <a:spLocks noGrp="1"/>
          </p:cNvSpPr>
          <p:nvPr>
            <p:ph idx="13"/>
          </p:nvPr>
        </p:nvSpPr>
        <p:spPr>
          <a:xfrm>
            <a:off x="467710" y="6143950"/>
            <a:ext cx="7620000" cy="376155"/>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76837381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3</a:t>
            </a:r>
            <a:endParaRPr lang="en-IN" sz="1000" b="0" dirty="0"/>
          </a:p>
        </p:txBody>
      </p:sp>
      <p:sp>
        <p:nvSpPr>
          <p:cNvPr id="3" name="Content Placeholder 2"/>
          <p:cNvSpPr>
            <a:spLocks noGrp="1"/>
          </p:cNvSpPr>
          <p:nvPr>
            <p:ph idx="1"/>
          </p:nvPr>
        </p:nvSpPr>
        <p:spPr>
          <a:xfrm>
            <a:off x="457200" y="1481137"/>
            <a:ext cx="8229600" cy="999123"/>
          </a:xfrm>
        </p:spPr>
        <p:txBody>
          <a:bodyPr/>
          <a:lstStyle/>
          <a:p>
            <a:pPr marL="0" indent="0">
              <a:buNone/>
            </a:pPr>
            <a:r>
              <a:rPr lang="en-US" altLang="en-US" b="1" dirty="0">
                <a:solidFill>
                  <a:schemeClr val="tx2"/>
                </a:solidFill>
              </a:rPr>
              <a:t>Here is the effect of this transaction on the financial statements:</a:t>
            </a:r>
          </a:p>
        </p:txBody>
      </p:sp>
      <p:pic>
        <p:nvPicPr>
          <p:cNvPr id="10" name="Picture 9" descr="Horizontal model of the effects of purchasing a business where purchase price is greater than the fair value of the net assets acquired.&#10;">
            <a:extLst>
              <a:ext uri="{FF2B5EF4-FFF2-40B4-BE49-F238E27FC236}">
                <a16:creationId xmlns:a16="http://schemas.microsoft.com/office/drawing/2014/main" id="{0B655156-DE49-44CD-8EBB-C84085783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245" y="2773589"/>
            <a:ext cx="6843510" cy="3093811"/>
          </a:xfrm>
          <a:prstGeom prst="rect">
            <a:avLst/>
          </a:prstGeom>
        </p:spPr>
      </p:pic>
      <p:sp>
        <p:nvSpPr>
          <p:cNvPr id="6" name="Content Placeholder 8"/>
          <p:cNvSpPr>
            <a:spLocks noGrp="1"/>
          </p:cNvSpPr>
          <p:nvPr>
            <p:ph idx="17"/>
          </p:nvPr>
        </p:nvSpPr>
        <p:spPr>
          <a:xfrm>
            <a:off x="2819400" y="5973365"/>
            <a:ext cx="3962400" cy="206768"/>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63617" y="6143303"/>
            <a:ext cx="7543800" cy="385330"/>
          </a:xfrm>
        </p:spPr>
        <p:txBody>
          <a:bodyPr/>
          <a:lstStyle/>
          <a:p>
            <a:pPr marL="0" indent="0">
              <a:buNone/>
            </a:pPr>
            <a:r>
              <a:rPr lang="en-US" altLang="en-US" sz="1100" b="1" dirty="0">
                <a:latin typeface="+mj-lt"/>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124049278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4</a:t>
            </a:r>
            <a:endParaRPr lang="en-IN" sz="1000" b="0" dirty="0"/>
          </a:p>
        </p:txBody>
      </p:sp>
      <p:sp>
        <p:nvSpPr>
          <p:cNvPr id="3" name="Content Placeholder 2"/>
          <p:cNvSpPr>
            <a:spLocks noGrp="1"/>
          </p:cNvSpPr>
          <p:nvPr>
            <p:ph idx="1"/>
          </p:nvPr>
        </p:nvSpPr>
        <p:spPr>
          <a:xfrm>
            <a:off x="457200" y="1481137"/>
            <a:ext cx="8229600" cy="626269"/>
          </a:xfrm>
        </p:spPr>
        <p:txBody>
          <a:bodyPr/>
          <a:lstStyle/>
          <a:p>
            <a:pPr marL="0" indent="0">
              <a:buNone/>
            </a:pPr>
            <a:r>
              <a:rPr lang="en-US" altLang="en-US" b="1" dirty="0">
                <a:solidFill>
                  <a:schemeClr val="tx2"/>
                </a:solidFill>
              </a:rPr>
              <a:t>The entry would be as follows:</a:t>
            </a:r>
          </a:p>
        </p:txBody>
      </p:sp>
      <p:graphicFrame>
        <p:nvGraphicFramePr>
          <p:cNvPr id="6" name="Table 5"/>
          <p:cNvGraphicFramePr>
            <a:graphicFrameLocks noGrp="1"/>
          </p:cNvGraphicFramePr>
          <p:nvPr>
            <p:extLst>
              <p:ext uri="{D42A27DB-BD31-4B8C-83A1-F6EECF244321}">
                <p14:modId xmlns:p14="http://schemas.microsoft.com/office/powerpoint/2010/main" val="1388631980"/>
              </p:ext>
            </p:extLst>
          </p:nvPr>
        </p:nvGraphicFramePr>
        <p:xfrm>
          <a:off x="1447800" y="2362200"/>
          <a:ext cx="6248400" cy="2194560"/>
        </p:xfrm>
        <a:graphic>
          <a:graphicData uri="http://schemas.openxmlformats.org/drawingml/2006/table">
            <a:tbl>
              <a:tblPr firstRow="1" bandRow="1">
                <a:tableStyleId>{2D5ABB26-0587-4C30-8999-92F81FD0307C}</a:tableStyleId>
              </a:tblPr>
              <a:tblGrid>
                <a:gridCol w="4040212">
                  <a:extLst>
                    <a:ext uri="{9D8B030D-6E8A-4147-A177-3AD203B41FA5}">
                      <a16:colId xmlns:a16="http://schemas.microsoft.com/office/drawing/2014/main" val="3477908124"/>
                    </a:ext>
                  </a:extLst>
                </a:gridCol>
                <a:gridCol w="1010053">
                  <a:extLst>
                    <a:ext uri="{9D8B030D-6E8A-4147-A177-3AD203B41FA5}">
                      <a16:colId xmlns:a16="http://schemas.microsoft.com/office/drawing/2014/main" val="349526004"/>
                    </a:ext>
                  </a:extLst>
                </a:gridCol>
                <a:gridCol w="1198135">
                  <a:extLst>
                    <a:ext uri="{9D8B030D-6E8A-4147-A177-3AD203B41FA5}">
                      <a16:colId xmlns:a16="http://schemas.microsoft.com/office/drawing/2014/main" val="3948303033"/>
                    </a:ext>
                  </a:extLst>
                </a:gridCol>
              </a:tblGrid>
              <a:tr h="282804">
                <a:tc>
                  <a:txBody>
                    <a:bodyPr/>
                    <a:lstStyle/>
                    <a:p>
                      <a:r>
                        <a:rPr lang="en-US" sz="1800" dirty="0" smtClean="0"/>
                        <a:t>Dr. </a:t>
                      </a:r>
                      <a:r>
                        <a:rPr lang="en-US" sz="1800" baseline="0" dirty="0" smtClean="0"/>
                        <a:t>Inventory</a:t>
                      </a:r>
                      <a:endParaRPr lang="en-US" sz="1800" dirty="0"/>
                    </a:p>
                  </a:txBody>
                  <a:tcPr/>
                </a:tc>
                <a:tc>
                  <a:txBody>
                    <a:bodyPr/>
                    <a:lstStyle/>
                    <a:p>
                      <a:pPr algn="r"/>
                      <a:r>
                        <a:rPr lang="en-US" sz="1800" dirty="0" smtClean="0"/>
                        <a:t>250,000</a:t>
                      </a:r>
                      <a:endParaRPr lang="en-US" sz="1800" dirty="0"/>
                    </a:p>
                  </a:txBody>
                  <a:tcPr marL="0" marR="182880"/>
                </a:tc>
                <a:tc>
                  <a:txBody>
                    <a:bodyPr/>
                    <a:lstStyle/>
                    <a:p>
                      <a:pPr algn="r"/>
                      <a:r>
                        <a:rPr lang="en-US" sz="1800" dirty="0" smtClean="0">
                          <a:solidFill>
                            <a:schemeClr val="bg1"/>
                          </a:solidFill>
                        </a:rPr>
                        <a:t>Blank</a:t>
                      </a:r>
                      <a:endParaRPr lang="en-US" sz="1800" dirty="0">
                        <a:solidFill>
                          <a:schemeClr val="bg1"/>
                        </a:solidFill>
                      </a:endParaRPr>
                    </a:p>
                  </a:txBody>
                  <a:tcPr marL="0" marR="182880"/>
                </a:tc>
                <a:extLst>
                  <a:ext uri="{0D108BD9-81ED-4DB2-BD59-A6C34878D82A}">
                    <a16:rowId xmlns:a16="http://schemas.microsoft.com/office/drawing/2014/main" val="788879215"/>
                  </a:ext>
                </a:extLst>
              </a:tr>
              <a:tr h="282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Dr. </a:t>
                      </a:r>
                      <a:r>
                        <a:rPr lang="en-US" sz="1800" baseline="0" dirty="0" smtClean="0"/>
                        <a:t>Land</a:t>
                      </a:r>
                      <a:endParaRPr lang="en-US" sz="1800" dirty="0" smtClean="0"/>
                    </a:p>
                  </a:txBody>
                  <a:tcPr/>
                </a:tc>
                <a:tc>
                  <a:txBody>
                    <a:bodyPr/>
                    <a:lstStyle/>
                    <a:p>
                      <a:pPr algn="r"/>
                      <a:r>
                        <a:rPr lang="en-US" sz="1800" dirty="0" smtClean="0"/>
                        <a:t>150,000</a:t>
                      </a:r>
                      <a:endParaRPr lang="en-US" sz="1800" dirty="0"/>
                    </a:p>
                  </a:txBody>
                  <a:tcPr marL="0" marR="18288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extLst>
                  <a:ext uri="{0D108BD9-81ED-4DB2-BD59-A6C34878D82A}">
                    <a16:rowId xmlns:a16="http://schemas.microsoft.com/office/drawing/2014/main" val="2063585492"/>
                  </a:ext>
                </a:extLst>
              </a:tr>
              <a:tr h="282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Dr. </a:t>
                      </a:r>
                      <a:r>
                        <a:rPr lang="en-US" sz="1800" baseline="0" dirty="0" smtClean="0"/>
                        <a:t>Buildings</a:t>
                      </a:r>
                      <a:endParaRPr lang="en-US" sz="1800" dirty="0" smtClean="0"/>
                    </a:p>
                  </a:txBody>
                  <a:tcPr/>
                </a:tc>
                <a:tc>
                  <a:txBody>
                    <a:bodyPr/>
                    <a:lstStyle/>
                    <a:p>
                      <a:pPr algn="r"/>
                      <a:r>
                        <a:rPr lang="en-US" sz="1800" dirty="0" smtClean="0"/>
                        <a:t>400,000</a:t>
                      </a:r>
                      <a:endParaRPr lang="en-US" sz="1800" dirty="0"/>
                    </a:p>
                  </a:txBody>
                  <a:tcPr marL="0" marR="18288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extLst>
                  <a:ext uri="{0D108BD9-81ED-4DB2-BD59-A6C34878D82A}">
                    <a16:rowId xmlns:a16="http://schemas.microsoft.com/office/drawing/2014/main" val="2893981672"/>
                  </a:ext>
                </a:extLst>
              </a:tr>
              <a:tr h="282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Dr. </a:t>
                      </a:r>
                      <a:r>
                        <a:rPr lang="en-US" sz="1800" baseline="0" dirty="0" smtClean="0"/>
                        <a:t>Goodwill</a:t>
                      </a:r>
                      <a:endParaRPr lang="en-US" sz="1800" dirty="0" smtClean="0"/>
                    </a:p>
                  </a:txBody>
                  <a:tcPr/>
                </a:tc>
                <a:tc>
                  <a:txBody>
                    <a:bodyPr/>
                    <a:lstStyle/>
                    <a:p>
                      <a:pPr algn="r"/>
                      <a:r>
                        <a:rPr lang="en-US" sz="1800" dirty="0" smtClean="0"/>
                        <a:t>300,000</a:t>
                      </a:r>
                      <a:endParaRPr lang="en-US" sz="1800" dirty="0"/>
                    </a:p>
                  </a:txBody>
                  <a:tcPr marL="0" marR="18288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extLst>
                  <a:ext uri="{0D108BD9-81ED-4DB2-BD59-A6C34878D82A}">
                    <a16:rowId xmlns:a16="http://schemas.microsoft.com/office/drawing/2014/main" val="3433405418"/>
                  </a:ext>
                </a:extLst>
              </a:tr>
              <a:tr h="282804">
                <a:tc>
                  <a:txBody>
                    <a:bodyPr/>
                    <a:lstStyle/>
                    <a:p>
                      <a:r>
                        <a:rPr lang="en-US" sz="1800" dirty="0" smtClean="0"/>
                        <a:t>Cr. Notes</a:t>
                      </a:r>
                      <a:r>
                        <a:rPr lang="en-US" sz="1800" baseline="0" dirty="0" smtClean="0"/>
                        <a:t> Payable</a:t>
                      </a:r>
                      <a:endParaRPr lang="en-US" sz="1800"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tc>
                  <a:txBody>
                    <a:bodyPr/>
                    <a:lstStyle/>
                    <a:p>
                      <a:pPr algn="r"/>
                      <a:r>
                        <a:rPr lang="en-US" sz="1800" dirty="0" smtClean="0">
                          <a:solidFill>
                            <a:schemeClr val="tx1"/>
                          </a:solidFill>
                        </a:rPr>
                        <a:t>100,000</a:t>
                      </a:r>
                      <a:endParaRPr lang="en-US" sz="1800" dirty="0">
                        <a:solidFill>
                          <a:schemeClr val="tx1"/>
                        </a:solidFill>
                      </a:endParaRPr>
                    </a:p>
                  </a:txBody>
                  <a:tcPr marL="0" marR="182880"/>
                </a:tc>
                <a:extLst>
                  <a:ext uri="{0D108BD9-81ED-4DB2-BD59-A6C34878D82A}">
                    <a16:rowId xmlns:a16="http://schemas.microsoft.com/office/drawing/2014/main" val="3816981025"/>
                  </a:ext>
                </a:extLst>
              </a:tr>
              <a:tr h="282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Cr. Cash</a:t>
                      </a:r>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tc>
                  <a:txBody>
                    <a:bodyPr/>
                    <a:lstStyle/>
                    <a:p>
                      <a:pPr algn="r"/>
                      <a:r>
                        <a:rPr lang="en-US" sz="1800" dirty="0" smtClean="0"/>
                        <a:t>1,000,000</a:t>
                      </a:r>
                      <a:endParaRPr lang="en-US" sz="1800" dirty="0"/>
                    </a:p>
                  </a:txBody>
                  <a:tcPr marL="0" marR="182880"/>
                </a:tc>
                <a:extLst>
                  <a:ext uri="{0D108BD9-81ED-4DB2-BD59-A6C34878D82A}">
                    <a16:rowId xmlns:a16="http://schemas.microsoft.com/office/drawing/2014/main" val="1957243364"/>
                  </a:ext>
                </a:extLst>
              </a:tr>
            </a:tbl>
          </a:graphicData>
        </a:graphic>
      </p:graphicFrame>
      <p:sp>
        <p:nvSpPr>
          <p:cNvPr id="5" name="Content Placeholder 4"/>
          <p:cNvSpPr>
            <a:spLocks noGrp="1"/>
          </p:cNvSpPr>
          <p:nvPr>
            <p:ph idx="13"/>
          </p:nvPr>
        </p:nvSpPr>
        <p:spPr>
          <a:xfrm>
            <a:off x="457200" y="6144418"/>
            <a:ext cx="7543800" cy="423863"/>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229987081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5</a:t>
            </a:r>
            <a:endParaRPr lang="en-IN" sz="1000" b="0" dirty="0"/>
          </a:p>
        </p:txBody>
      </p:sp>
      <p:sp>
        <p:nvSpPr>
          <p:cNvPr id="3" name="Content Placeholder 2"/>
          <p:cNvSpPr>
            <a:spLocks noGrp="1"/>
          </p:cNvSpPr>
          <p:nvPr>
            <p:ph idx="1"/>
          </p:nvPr>
        </p:nvSpPr>
        <p:spPr>
          <a:xfrm>
            <a:off x="457200" y="1447800"/>
            <a:ext cx="8229600" cy="1329563"/>
          </a:xfrm>
        </p:spPr>
        <p:txBody>
          <a:bodyPr/>
          <a:lstStyle/>
          <a:p>
            <a:pPr marL="0" indent="0">
              <a:buNone/>
            </a:pPr>
            <a:r>
              <a:rPr lang="en-US" altLang="en-US" sz="2000" dirty="0"/>
              <a:t>In the preceding Cruisers example, assume that three years after the business was acquired, the fair value of the resulting goodwill of $300,000 was determined to be only $180,000. Here would be the effects on the financial statements of the impairment loss adjustment:</a:t>
            </a:r>
          </a:p>
        </p:txBody>
      </p:sp>
      <p:pic>
        <p:nvPicPr>
          <p:cNvPr id="10" name="Picture 9" descr="Horizontal model of the effects of goodwill impairment.&#10;">
            <a:extLst>
              <a:ext uri="{FF2B5EF4-FFF2-40B4-BE49-F238E27FC236}">
                <a16:creationId xmlns:a16="http://schemas.microsoft.com/office/drawing/2014/main" id="{3770839B-E269-4DF6-81F5-9A40AE8BF0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638" y="2892852"/>
            <a:ext cx="6368528" cy="1449748"/>
          </a:xfrm>
          <a:prstGeom prst="rect">
            <a:avLst/>
          </a:prstGeom>
        </p:spPr>
      </p:pic>
      <p:sp>
        <p:nvSpPr>
          <p:cNvPr id="5" name="Content Placeholder 4"/>
          <p:cNvSpPr>
            <a:spLocks noGrp="1"/>
          </p:cNvSpPr>
          <p:nvPr>
            <p:ph idx="13"/>
          </p:nvPr>
        </p:nvSpPr>
        <p:spPr>
          <a:xfrm>
            <a:off x="466023" y="4495800"/>
            <a:ext cx="8229600" cy="364331"/>
          </a:xfrm>
        </p:spPr>
        <p:txBody>
          <a:bodyPr/>
          <a:lstStyle/>
          <a:p>
            <a:pPr marL="0" indent="0">
              <a:buNone/>
            </a:pPr>
            <a:r>
              <a:rPr lang="en-US" altLang="en-US" sz="2000" dirty="0"/>
              <a:t>The entry for the impairment loss would be as follows:</a:t>
            </a:r>
          </a:p>
        </p:txBody>
      </p:sp>
      <p:graphicFrame>
        <p:nvGraphicFramePr>
          <p:cNvPr id="9" name="Table 8"/>
          <p:cNvGraphicFramePr>
            <a:graphicFrameLocks noGrp="1"/>
          </p:cNvGraphicFramePr>
          <p:nvPr>
            <p:extLst>
              <p:ext uri="{D42A27DB-BD31-4B8C-83A1-F6EECF244321}">
                <p14:modId xmlns:p14="http://schemas.microsoft.com/office/powerpoint/2010/main" val="3886010547"/>
              </p:ext>
            </p:extLst>
          </p:nvPr>
        </p:nvGraphicFramePr>
        <p:xfrm>
          <a:off x="1676400" y="4965648"/>
          <a:ext cx="6060318" cy="731520"/>
        </p:xfrm>
        <a:graphic>
          <a:graphicData uri="http://schemas.openxmlformats.org/drawingml/2006/table">
            <a:tbl>
              <a:tblPr firstRow="1" bandRow="1">
                <a:tableStyleId>{2D5ABB26-0587-4C30-8999-92F81FD0307C}</a:tableStyleId>
              </a:tblPr>
              <a:tblGrid>
                <a:gridCol w="4040212">
                  <a:extLst>
                    <a:ext uri="{9D8B030D-6E8A-4147-A177-3AD203B41FA5}">
                      <a16:colId xmlns:a16="http://schemas.microsoft.com/office/drawing/2014/main" val="3477908124"/>
                    </a:ext>
                  </a:extLst>
                </a:gridCol>
                <a:gridCol w="1010053">
                  <a:extLst>
                    <a:ext uri="{9D8B030D-6E8A-4147-A177-3AD203B41FA5}">
                      <a16:colId xmlns:a16="http://schemas.microsoft.com/office/drawing/2014/main" val="349526004"/>
                    </a:ext>
                  </a:extLst>
                </a:gridCol>
                <a:gridCol w="1010053">
                  <a:extLst>
                    <a:ext uri="{9D8B030D-6E8A-4147-A177-3AD203B41FA5}">
                      <a16:colId xmlns:a16="http://schemas.microsoft.com/office/drawing/2014/main" val="3948303033"/>
                    </a:ext>
                  </a:extLst>
                </a:gridCol>
              </a:tblGrid>
              <a:tr h="282804">
                <a:tc>
                  <a:txBody>
                    <a:bodyPr/>
                    <a:lstStyle/>
                    <a:p>
                      <a:r>
                        <a:rPr lang="en-US" sz="1800" dirty="0" smtClean="0"/>
                        <a:t>Dr. </a:t>
                      </a:r>
                      <a:r>
                        <a:rPr lang="en-US" sz="1800" baseline="0" dirty="0" smtClean="0"/>
                        <a:t>Goodwill impairment loss</a:t>
                      </a:r>
                      <a:endParaRPr lang="en-US" sz="1800" dirty="0"/>
                    </a:p>
                  </a:txBody>
                  <a:tcPr/>
                </a:tc>
                <a:tc>
                  <a:txBody>
                    <a:bodyPr/>
                    <a:lstStyle/>
                    <a:p>
                      <a:pPr algn="r"/>
                      <a:r>
                        <a:rPr lang="en-US" sz="1800" dirty="0" smtClean="0"/>
                        <a:t>120,000</a:t>
                      </a:r>
                      <a:endParaRPr lang="en-US" sz="1800" dirty="0"/>
                    </a:p>
                  </a:txBody>
                  <a:tcPr marL="0" marR="182880"/>
                </a:tc>
                <a:tc>
                  <a:txBody>
                    <a:bodyPr/>
                    <a:lstStyle/>
                    <a:p>
                      <a:pPr algn="r"/>
                      <a:r>
                        <a:rPr lang="en-US" sz="1800" dirty="0" smtClean="0">
                          <a:solidFill>
                            <a:schemeClr val="bg1"/>
                          </a:solidFill>
                        </a:rPr>
                        <a:t>0Blank</a:t>
                      </a:r>
                      <a:endParaRPr lang="en-US" sz="1800" dirty="0">
                        <a:solidFill>
                          <a:schemeClr val="bg1"/>
                        </a:solidFill>
                      </a:endParaRPr>
                    </a:p>
                  </a:txBody>
                  <a:tcPr marL="0" marR="182880"/>
                </a:tc>
                <a:extLst>
                  <a:ext uri="{0D108BD9-81ED-4DB2-BD59-A6C34878D82A}">
                    <a16:rowId xmlns:a16="http://schemas.microsoft.com/office/drawing/2014/main" val="788879215"/>
                  </a:ext>
                </a:extLst>
              </a:tr>
              <a:tr h="282804">
                <a:tc>
                  <a:txBody>
                    <a:bodyPr/>
                    <a:lstStyle/>
                    <a:p>
                      <a:r>
                        <a:rPr lang="en-US" sz="1800" dirty="0" smtClean="0"/>
                        <a:t>Cr. Goodwill</a:t>
                      </a:r>
                      <a:endParaRPr lang="en-US" sz="1800" dirty="0"/>
                    </a:p>
                  </a:txBody>
                  <a:tcPr marL="457200"/>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Blank</a:t>
                      </a:r>
                    </a:p>
                  </a:txBody>
                  <a:tcPr marL="0" marR="182880"/>
                </a:tc>
                <a:tc>
                  <a:txBody>
                    <a:bodyPr/>
                    <a:lstStyle/>
                    <a:p>
                      <a:pPr algn="r"/>
                      <a:r>
                        <a:rPr lang="en-US" sz="1800" dirty="0" smtClean="0"/>
                        <a:t>120,000</a:t>
                      </a:r>
                      <a:endParaRPr lang="en-US" sz="1800" dirty="0"/>
                    </a:p>
                  </a:txBody>
                  <a:tcPr marL="0" marR="182880"/>
                </a:tc>
                <a:extLst>
                  <a:ext uri="{0D108BD9-81ED-4DB2-BD59-A6C34878D82A}">
                    <a16:rowId xmlns:a16="http://schemas.microsoft.com/office/drawing/2014/main" val="3816981025"/>
                  </a:ext>
                </a:extLst>
              </a:tr>
            </a:tbl>
          </a:graphicData>
        </a:graphic>
      </p:graphicFrame>
      <p:sp>
        <p:nvSpPr>
          <p:cNvPr id="8" name="Content Placeholder 8"/>
          <p:cNvSpPr>
            <a:spLocks noGrp="1"/>
          </p:cNvSpPr>
          <p:nvPr>
            <p:ph idx="17"/>
          </p:nvPr>
        </p:nvSpPr>
        <p:spPr>
          <a:xfrm>
            <a:off x="2819400" y="5714999"/>
            <a:ext cx="3962400" cy="304801"/>
          </a:xfrm>
        </p:spPr>
        <p:txBody>
          <a:bodyPr/>
          <a:lstStyle/>
          <a:p>
            <a:pPr marL="0" indent="0" algn="ctr">
              <a:buNone/>
            </a:pPr>
            <a:r>
              <a:rPr lang="en-US" sz="900" dirty="0">
                <a:hlinkClick r:id="rId3" action="ppaction://hlinksldjump"/>
              </a:rPr>
              <a:t>Access the text alternative for slide images.</a:t>
            </a:r>
            <a:endParaRPr lang="en-IN" sz="900" dirty="0"/>
          </a:p>
        </p:txBody>
      </p:sp>
      <p:sp>
        <p:nvSpPr>
          <p:cNvPr id="6" name="Content Placeholder 5"/>
          <p:cNvSpPr>
            <a:spLocks noGrp="1"/>
          </p:cNvSpPr>
          <p:nvPr>
            <p:ph idx="14"/>
          </p:nvPr>
        </p:nvSpPr>
        <p:spPr>
          <a:xfrm>
            <a:off x="457200" y="6141243"/>
            <a:ext cx="7543800" cy="411957"/>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3437304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Goodwill </a:t>
            </a:r>
            <a:r>
              <a:rPr lang="en-US" altLang="en-US" sz="1000" b="0" dirty="0"/>
              <a:t>6</a:t>
            </a:r>
            <a:endParaRPr lang="en-IN" sz="1000" b="0" dirty="0"/>
          </a:p>
        </p:txBody>
      </p:sp>
      <p:sp>
        <p:nvSpPr>
          <p:cNvPr id="5" name="Content Placeholder 4"/>
          <p:cNvSpPr>
            <a:spLocks noGrp="1"/>
          </p:cNvSpPr>
          <p:nvPr>
            <p:ph idx="1"/>
          </p:nvPr>
        </p:nvSpPr>
        <p:spPr>
          <a:xfrm>
            <a:off x="457200" y="1481137"/>
            <a:ext cx="8229600" cy="2176463"/>
          </a:xfrm>
        </p:spPr>
        <p:txBody>
          <a:bodyPr/>
          <a:lstStyle/>
          <a:p>
            <a:pPr marL="0" indent="0">
              <a:spcAft>
                <a:spcPts val="600"/>
              </a:spcAft>
              <a:buNone/>
            </a:pPr>
            <a:r>
              <a:rPr lang="en-US" altLang="en-US" sz="2800" b="1" dirty="0">
                <a:solidFill>
                  <a:schemeClr val="tx2"/>
                </a:solidFill>
                <a:latin typeface="Calibri" panose="020F0502020204030204" pitchFamily="34" charset="0"/>
              </a:rPr>
              <a:t>Goodwill is</a:t>
            </a:r>
            <a:r>
              <a:rPr lang="en-US" altLang="en-US" sz="100" b="1" dirty="0">
                <a:solidFill>
                  <a:schemeClr val="bg1"/>
                </a:solidFill>
                <a:latin typeface="Calibri" panose="020F0502020204030204" pitchFamily="34" charset="0"/>
              </a:rPr>
              <a:t> begin underline </a:t>
            </a:r>
            <a:r>
              <a:rPr lang="en-US" altLang="en-US" sz="2800" b="1" u="sng" dirty="0">
                <a:solidFill>
                  <a:schemeClr val="tx2"/>
                </a:solidFill>
                <a:latin typeface="Calibri" panose="020F0502020204030204" pitchFamily="34" charset="0"/>
              </a:rPr>
              <a:t>not</a:t>
            </a:r>
            <a:r>
              <a:rPr lang="en-US" altLang="en-US" sz="100" b="1" dirty="0">
                <a:solidFill>
                  <a:schemeClr val="bg1"/>
                </a:solidFill>
                <a:latin typeface="Calibri" panose="020F0502020204030204" pitchFamily="34" charset="0"/>
              </a:rPr>
              <a:t> end underline </a:t>
            </a:r>
            <a:r>
              <a:rPr lang="en-US" altLang="en-US" sz="2800" b="1" dirty="0">
                <a:solidFill>
                  <a:schemeClr val="tx2"/>
                </a:solidFill>
                <a:latin typeface="Calibri" panose="020F0502020204030204" pitchFamily="34" charset="0"/>
              </a:rPr>
              <a:t>amortized.</a:t>
            </a:r>
          </a:p>
          <a:p>
            <a:pPr marL="0" indent="0">
              <a:buNone/>
            </a:pPr>
            <a:r>
              <a:rPr lang="en-US" altLang="en-US" sz="2800" b="1" dirty="0">
                <a:solidFill>
                  <a:schemeClr val="tx2"/>
                </a:solidFill>
                <a:latin typeface="Calibri" panose="020F0502020204030204" pitchFamily="34" charset="0"/>
              </a:rPr>
              <a:t>Instead, it is tested annually for impairment. If the book value of goodwill exceeds its fair value, an impairment loss will be recorded equal to that excess.</a:t>
            </a:r>
          </a:p>
        </p:txBody>
      </p:sp>
      <p:sp>
        <p:nvSpPr>
          <p:cNvPr id="10" name="Content Placeholder 9"/>
          <p:cNvSpPr>
            <a:spLocks noGrp="1"/>
          </p:cNvSpPr>
          <p:nvPr>
            <p:ph idx="17"/>
          </p:nvPr>
        </p:nvSpPr>
        <p:spPr>
          <a:xfrm>
            <a:off x="457200" y="6148775"/>
            <a:ext cx="7467600" cy="414935"/>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15755744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t>Land </a:t>
            </a:r>
            <a:r>
              <a:rPr lang="en-US" altLang="en-US" sz="1000" b="0" dirty="0"/>
              <a:t>1</a:t>
            </a:r>
          </a:p>
        </p:txBody>
      </p:sp>
      <p:sp>
        <p:nvSpPr>
          <p:cNvPr id="5" name="Content Placeholder 4"/>
          <p:cNvSpPr>
            <a:spLocks noGrp="1"/>
          </p:cNvSpPr>
          <p:nvPr>
            <p:ph idx="1"/>
          </p:nvPr>
        </p:nvSpPr>
        <p:spPr>
          <a:xfrm>
            <a:off x="609600" y="1481137"/>
            <a:ext cx="3429000" cy="804863"/>
          </a:xfrm>
        </p:spPr>
        <p:txBody>
          <a:bodyPr/>
          <a:lstStyle/>
          <a:p>
            <a:pPr marL="0" indent="0">
              <a:buNone/>
            </a:pPr>
            <a:r>
              <a:rPr lang="en-US" sz="2400" b="1" dirty="0">
                <a:solidFill>
                  <a:schemeClr val="accent1">
                    <a:lumMod val="50000"/>
                  </a:schemeClr>
                </a:solidFill>
                <a:latin typeface="+mj-lt"/>
              </a:rPr>
              <a:t>Land is a non-depreciable asset.</a:t>
            </a:r>
          </a:p>
        </p:txBody>
      </p:sp>
      <p:sp>
        <p:nvSpPr>
          <p:cNvPr id="6" name="Content Placeholder 5"/>
          <p:cNvSpPr>
            <a:spLocks noGrp="1"/>
          </p:cNvSpPr>
          <p:nvPr>
            <p:ph idx="13"/>
          </p:nvPr>
        </p:nvSpPr>
        <p:spPr>
          <a:xfrm>
            <a:off x="4648200" y="1481137"/>
            <a:ext cx="4267200" cy="814489"/>
          </a:xfrm>
        </p:spPr>
        <p:txBody>
          <a:bodyPr/>
          <a:lstStyle/>
          <a:p>
            <a:pPr marL="0" indent="0">
              <a:buNone/>
            </a:pPr>
            <a:r>
              <a:rPr lang="en-US" sz="2400" b="1" dirty="0">
                <a:solidFill>
                  <a:schemeClr val="accent1">
                    <a:lumMod val="50000"/>
                  </a:schemeClr>
                </a:solidFill>
                <a:latin typeface="+mj-lt"/>
              </a:rPr>
              <a:t>All the costs incurred to get land ready for use are capitalized.</a:t>
            </a:r>
            <a:endParaRPr lang="en-US" sz="2400" dirty="0">
              <a:solidFill>
                <a:schemeClr val="accent1">
                  <a:lumMod val="50000"/>
                </a:schemeClr>
              </a:solidFill>
              <a:latin typeface="+mj-lt"/>
            </a:endParaRPr>
          </a:p>
        </p:txBody>
      </p:sp>
      <p:pic>
        <p:nvPicPr>
          <p:cNvPr id="2" name="Picture 1" descr="Six labeled boxes hover around a central box reading Land. These six boxes are: Title insurance premiums, Delinquent taxes, Razing costs of building on the land, Title and legal fees, Real estate commissions, and Purchase pri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1136" y="2803316"/>
            <a:ext cx="6661727" cy="2944091"/>
          </a:xfrm>
          <a:prstGeom prst="rect">
            <a:avLst/>
          </a:prstGeom>
        </p:spPr>
      </p:pic>
      <p:sp>
        <p:nvSpPr>
          <p:cNvPr id="17" name="Content Placeholder 7"/>
          <p:cNvSpPr>
            <a:spLocks noGrp="1"/>
          </p:cNvSpPr>
          <p:nvPr>
            <p:ph idx="16"/>
          </p:nvPr>
        </p:nvSpPr>
        <p:spPr>
          <a:xfrm>
            <a:off x="457200" y="6248400"/>
            <a:ext cx="7315200" cy="228600"/>
          </a:xfrm>
        </p:spPr>
        <p:txBody>
          <a:bodyPr/>
          <a:lstStyle/>
          <a:p>
            <a:pPr marL="0" indent="0">
              <a:buNone/>
              <a:defRPr/>
            </a:pPr>
            <a:r>
              <a:rPr lang="en-US" altLang="en-US" sz="1100" b="1" dirty="0">
                <a:latin typeface="+mj-lt"/>
              </a:rPr>
              <a:t>Learning Objective 6-1: Explain how the cost of land, buildings, and equipment is reported on the balance sheet.</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Natural Resources </a:t>
            </a:r>
            <a:r>
              <a:rPr lang="en-US" altLang="en-US" sz="1000" b="0" dirty="0"/>
              <a:t>1</a:t>
            </a:r>
            <a:endParaRPr lang="en-IN" sz="1000" b="0" dirty="0"/>
          </a:p>
        </p:txBody>
      </p:sp>
      <p:sp>
        <p:nvSpPr>
          <p:cNvPr id="3" name="Content Placeholder 2"/>
          <p:cNvSpPr>
            <a:spLocks noGrp="1"/>
          </p:cNvSpPr>
          <p:nvPr>
            <p:ph idx="1"/>
          </p:nvPr>
        </p:nvSpPr>
        <p:spPr>
          <a:xfrm>
            <a:off x="457200" y="1568671"/>
            <a:ext cx="3962400" cy="2252663"/>
          </a:xfrm>
        </p:spPr>
        <p:txBody>
          <a:bodyPr/>
          <a:lstStyle/>
          <a:p>
            <a:pPr marL="0" indent="0">
              <a:buNone/>
            </a:pPr>
            <a:r>
              <a:rPr lang="en-US" altLang="en-US" sz="2800" b="1" dirty="0">
                <a:latin typeface="Calibri" panose="020F0502020204030204" pitchFamily="34" charset="0"/>
              </a:rPr>
              <a:t>Total cost, including exploration and development, is charged to depletion expense over periods benefited.</a:t>
            </a:r>
          </a:p>
        </p:txBody>
      </p:sp>
      <p:sp>
        <p:nvSpPr>
          <p:cNvPr id="7" name="Content Placeholder 6"/>
          <p:cNvSpPr>
            <a:spLocks noGrp="1"/>
          </p:cNvSpPr>
          <p:nvPr>
            <p:ph idx="15"/>
          </p:nvPr>
        </p:nvSpPr>
        <p:spPr>
          <a:xfrm>
            <a:off x="5029200" y="1568670"/>
            <a:ext cx="3640668" cy="2252663"/>
          </a:xfrm>
        </p:spPr>
        <p:txBody>
          <a:bodyPr/>
          <a:lstStyle/>
          <a:p>
            <a:pPr marL="0" indent="0">
              <a:buNone/>
            </a:pPr>
            <a:r>
              <a:rPr lang="en-US" altLang="en-US" sz="2800" b="1" dirty="0">
                <a:solidFill>
                  <a:schemeClr val="tx2"/>
                </a:solidFill>
                <a:latin typeface="Calibri" panose="020F0502020204030204" pitchFamily="34" charset="0"/>
              </a:rPr>
              <a:t>Extracted from the natural environment and reported at cost less accumulated depletion</a:t>
            </a:r>
          </a:p>
        </p:txBody>
      </p:sp>
      <p:sp>
        <p:nvSpPr>
          <p:cNvPr id="5" name="Content Placeholder 4"/>
          <p:cNvSpPr>
            <a:spLocks noGrp="1"/>
          </p:cNvSpPr>
          <p:nvPr>
            <p:ph idx="13"/>
          </p:nvPr>
        </p:nvSpPr>
        <p:spPr>
          <a:xfrm>
            <a:off x="468429" y="4075730"/>
            <a:ext cx="8229600" cy="492524"/>
          </a:xfrm>
        </p:spPr>
        <p:txBody>
          <a:bodyPr/>
          <a:lstStyle/>
          <a:p>
            <a:pPr marL="0" indent="0" algn="ctr">
              <a:buNone/>
            </a:pPr>
            <a:r>
              <a:rPr lang="en-US" altLang="en-US" sz="2800" b="1" dirty="0">
                <a:latin typeface="Calibri" panose="020F0502020204030204" pitchFamily="34" charset="0"/>
              </a:rPr>
              <a:t>Examples: Oil, coal, and gold</a:t>
            </a:r>
          </a:p>
        </p:txBody>
      </p:sp>
      <p:sp>
        <p:nvSpPr>
          <p:cNvPr id="9" name="Content Placeholder 9"/>
          <p:cNvSpPr>
            <a:spLocks noGrp="1"/>
          </p:cNvSpPr>
          <p:nvPr>
            <p:ph idx="17"/>
          </p:nvPr>
        </p:nvSpPr>
        <p:spPr>
          <a:xfrm>
            <a:off x="457200" y="6148775"/>
            <a:ext cx="7467600" cy="414935"/>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566562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Natural Resources </a:t>
            </a:r>
            <a:r>
              <a:rPr lang="en-US" altLang="en-US" sz="1000" b="0" dirty="0"/>
              <a:t>2</a:t>
            </a:r>
            <a:endParaRPr lang="en-IN" sz="1000" b="0" dirty="0"/>
          </a:p>
        </p:txBody>
      </p:sp>
      <p:sp>
        <p:nvSpPr>
          <p:cNvPr id="3" name="Content Placeholder 2"/>
          <p:cNvSpPr>
            <a:spLocks noGrp="1"/>
          </p:cNvSpPr>
          <p:nvPr>
            <p:ph idx="1"/>
          </p:nvPr>
        </p:nvSpPr>
        <p:spPr>
          <a:xfrm>
            <a:off x="457200" y="1447801"/>
            <a:ext cx="8229600" cy="2895600"/>
          </a:xfrm>
        </p:spPr>
        <p:txBody>
          <a:bodyPr/>
          <a:lstStyle/>
          <a:p>
            <a:pPr marL="0" indent="0">
              <a:buNone/>
            </a:pPr>
            <a:r>
              <a:rPr lang="en-US" altLang="en-US" sz="3600" b="1" i="1" u="sng" dirty="0">
                <a:solidFill>
                  <a:schemeClr val="tx2"/>
                </a:solidFill>
                <a:latin typeface="Calibri" panose="020F0502020204030204" pitchFamily="34" charset="0"/>
              </a:rPr>
              <a:t>Depletion</a:t>
            </a:r>
            <a:r>
              <a:rPr lang="en-US" altLang="en-US" sz="3600" b="1" dirty="0">
                <a:latin typeface="Calibri" panose="020F0502020204030204" pitchFamily="34" charset="0"/>
              </a:rPr>
              <a:t> is the term used to refer to the allocation of the cost of a natural resource over its useful life.</a:t>
            </a:r>
            <a:br>
              <a:rPr lang="en-US" altLang="en-US" sz="3600" b="1" dirty="0">
                <a:latin typeface="Calibri" panose="020F0502020204030204" pitchFamily="34" charset="0"/>
              </a:rPr>
            </a:br>
            <a:r>
              <a:rPr lang="en-US" altLang="en-US" sz="3600" b="1" dirty="0">
                <a:latin typeface="Calibri" panose="020F0502020204030204" pitchFamily="34" charset="0"/>
              </a:rPr>
              <a:t>The process is similar to units-of-production depreciation.</a:t>
            </a:r>
          </a:p>
        </p:txBody>
      </p:sp>
      <p:sp>
        <p:nvSpPr>
          <p:cNvPr id="6" name="Content Placeholder 9"/>
          <p:cNvSpPr>
            <a:spLocks noGrp="1"/>
          </p:cNvSpPr>
          <p:nvPr>
            <p:ph idx="17"/>
          </p:nvPr>
        </p:nvSpPr>
        <p:spPr>
          <a:xfrm>
            <a:off x="457200" y="6148775"/>
            <a:ext cx="7467600" cy="414935"/>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3451307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Other Noncurrent Assets</a:t>
            </a:r>
            <a:endParaRPr lang="en-IN" dirty="0"/>
          </a:p>
        </p:txBody>
      </p:sp>
      <p:sp>
        <p:nvSpPr>
          <p:cNvPr id="3" name="Content Placeholder 2"/>
          <p:cNvSpPr>
            <a:spLocks noGrp="1"/>
          </p:cNvSpPr>
          <p:nvPr>
            <p:ph idx="1"/>
          </p:nvPr>
        </p:nvSpPr>
        <p:spPr>
          <a:xfrm>
            <a:off x="457200" y="1481137"/>
            <a:ext cx="8229600" cy="2024063"/>
          </a:xfrm>
        </p:spPr>
        <p:txBody>
          <a:bodyPr/>
          <a:lstStyle/>
          <a:p>
            <a:pPr marL="0" indent="0" eaLnBrk="1" hangingPunct="1">
              <a:spcBef>
                <a:spcPct val="50000"/>
              </a:spcBef>
              <a:buSzPct val="150000"/>
              <a:buNone/>
              <a:defRPr/>
            </a:pPr>
            <a:r>
              <a:rPr lang="en-US" b="1" dirty="0">
                <a:latin typeface="Calibri" panose="020F0502020204030204" pitchFamily="34" charset="0"/>
              </a:rPr>
              <a:t>Long-term Investments </a:t>
            </a:r>
          </a:p>
          <a:p>
            <a:pPr marL="0" indent="0" eaLnBrk="1" hangingPunct="1">
              <a:spcBef>
                <a:spcPct val="50000"/>
              </a:spcBef>
              <a:buSzPct val="150000"/>
              <a:buNone/>
              <a:defRPr/>
            </a:pPr>
            <a:r>
              <a:rPr lang="en-US" b="1" dirty="0">
                <a:latin typeface="Calibri" panose="020F0502020204030204" pitchFamily="34" charset="0"/>
              </a:rPr>
              <a:t>Notes Receivables (with maturities more than a year after the balance sheet date) </a:t>
            </a:r>
          </a:p>
          <a:p>
            <a:pPr marL="0" indent="0" eaLnBrk="1" hangingPunct="1">
              <a:spcBef>
                <a:spcPct val="50000"/>
              </a:spcBef>
              <a:buSzPct val="150000"/>
              <a:buNone/>
              <a:defRPr/>
            </a:pPr>
            <a:r>
              <a:rPr lang="en-US" b="1" dirty="0">
                <a:latin typeface="Calibri" panose="020F0502020204030204" pitchFamily="34" charset="0"/>
              </a:rPr>
              <a:t>Long-term Deferred Income Tax Assets</a:t>
            </a:r>
          </a:p>
        </p:txBody>
      </p:sp>
      <p:sp>
        <p:nvSpPr>
          <p:cNvPr id="7" name="Content Placeholder 6"/>
          <p:cNvSpPr>
            <a:spLocks noGrp="1"/>
          </p:cNvSpPr>
          <p:nvPr>
            <p:ph idx="15"/>
          </p:nvPr>
        </p:nvSpPr>
        <p:spPr>
          <a:xfrm>
            <a:off x="457200" y="4083846"/>
            <a:ext cx="8458200" cy="1486282"/>
          </a:xfrm>
        </p:spPr>
        <p:txBody>
          <a:bodyPr/>
          <a:lstStyle/>
          <a:p>
            <a:pPr marL="0" indent="0">
              <a:buNone/>
            </a:pPr>
            <a:r>
              <a:rPr lang="en-US" altLang="en-US" sz="2800" b="1" dirty="0">
                <a:latin typeface="Calibri" panose="020F0502020204030204" pitchFamily="34" charset="0"/>
              </a:rPr>
              <a:t>When these assets become current, they will be reclassified to the current assets section of the balance sheet.</a:t>
            </a:r>
          </a:p>
        </p:txBody>
      </p:sp>
      <p:sp>
        <p:nvSpPr>
          <p:cNvPr id="9" name="Content Placeholder 9"/>
          <p:cNvSpPr>
            <a:spLocks noGrp="1"/>
          </p:cNvSpPr>
          <p:nvPr>
            <p:ph idx="17"/>
          </p:nvPr>
        </p:nvSpPr>
        <p:spPr>
          <a:xfrm>
            <a:off x="457200" y="6148775"/>
            <a:ext cx="7467600" cy="414935"/>
          </a:xfrm>
        </p:spPr>
        <p:txBody>
          <a:bodyPr/>
          <a:lstStyle/>
          <a:p>
            <a:pPr marL="0" indent="0">
              <a:buNone/>
            </a:pPr>
            <a:r>
              <a:rPr lang="en-US" altLang="en-US" sz="1100" b="1" dirty="0">
                <a:latin typeface="Calibri" panose="020F0502020204030204" pitchFamily="34" charset="0"/>
              </a:rPr>
              <a:t>Learning Objective 6-9: Discuss the meaning of various intangible assets, how their values are measured, and how their costs are reflected in the income statement.</a:t>
            </a:r>
          </a:p>
        </p:txBody>
      </p:sp>
    </p:spTree>
    <p:extLst>
      <p:ext uri="{BB962C8B-B14F-4D97-AF65-F5344CB8AC3E}">
        <p14:creationId xmlns:p14="http://schemas.microsoft.com/office/powerpoint/2010/main" val="397226446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Time Value of Money</a:t>
            </a:r>
            <a:endParaRPr lang="en-IN" dirty="0"/>
          </a:p>
        </p:txBody>
      </p:sp>
      <p:sp>
        <p:nvSpPr>
          <p:cNvPr id="3" name="Content Placeholder 2"/>
          <p:cNvSpPr>
            <a:spLocks noGrp="1"/>
          </p:cNvSpPr>
          <p:nvPr>
            <p:ph idx="1"/>
          </p:nvPr>
        </p:nvSpPr>
        <p:spPr>
          <a:xfrm>
            <a:off x="457200" y="1481137"/>
            <a:ext cx="8001000" cy="804863"/>
          </a:xfrm>
        </p:spPr>
        <p:txBody>
          <a:bodyPr/>
          <a:lstStyle/>
          <a:p>
            <a:pPr marL="0" indent="0">
              <a:buNone/>
            </a:pPr>
            <a:r>
              <a:rPr lang="en-US" sz="2200" b="1" dirty="0">
                <a:solidFill>
                  <a:schemeClr val="accent1">
                    <a:lumMod val="50000"/>
                  </a:schemeClr>
                </a:solidFill>
                <a:latin typeface="Calibri" panose="020F0502020204030204" pitchFamily="34" charset="0"/>
              </a:rPr>
              <a:t>Future Value</a:t>
            </a:r>
            <a:r>
              <a:rPr lang="en-US" sz="2200" b="1" dirty="0">
                <a:solidFill>
                  <a:srgbClr val="2E0000"/>
                </a:solidFill>
                <a:latin typeface="Calibri" panose="020F0502020204030204" pitchFamily="34" charset="0"/>
              </a:rPr>
              <a:t>: </a:t>
            </a:r>
            <a:r>
              <a:rPr lang="en-US" sz="2200" dirty="0">
                <a:solidFill>
                  <a:srgbClr val="2E0000"/>
                </a:solidFill>
                <a:latin typeface="Calibri" panose="020F0502020204030204" pitchFamily="34" charset="0"/>
              </a:rPr>
              <a:t>The value at some future date of an investment made today.</a:t>
            </a:r>
            <a:endParaRPr lang="en-IN" sz="2200" dirty="0">
              <a:latin typeface="Calibri" panose="020F0502020204030204" pitchFamily="34" charset="0"/>
            </a:endParaRPr>
          </a:p>
        </p:txBody>
      </p:sp>
      <p:pic>
        <p:nvPicPr>
          <p:cNvPr id="10" name="Picture 9" descr="First of two time lines on this slide; this one shows future value&#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812" y="2438400"/>
            <a:ext cx="6799419" cy="825174"/>
          </a:xfrm>
          <a:prstGeom prst="rect">
            <a:avLst/>
          </a:prstGeom>
        </p:spPr>
      </p:pic>
      <p:sp>
        <p:nvSpPr>
          <p:cNvPr id="5" name="Content Placeholder 4"/>
          <p:cNvSpPr>
            <a:spLocks noGrp="1"/>
          </p:cNvSpPr>
          <p:nvPr>
            <p:ph idx="13"/>
          </p:nvPr>
        </p:nvSpPr>
        <p:spPr>
          <a:xfrm>
            <a:off x="457200" y="3536730"/>
            <a:ext cx="8229600" cy="728663"/>
          </a:xfrm>
        </p:spPr>
        <p:txBody>
          <a:bodyPr/>
          <a:lstStyle/>
          <a:p>
            <a:pPr marL="0" indent="0">
              <a:buNone/>
            </a:pPr>
            <a:r>
              <a:rPr lang="en-US" sz="2200" b="1" dirty="0">
                <a:solidFill>
                  <a:schemeClr val="accent1">
                    <a:lumMod val="50000"/>
                  </a:schemeClr>
                </a:solidFill>
                <a:latin typeface="Calibri" panose="020F0502020204030204" pitchFamily="34" charset="0"/>
              </a:rPr>
              <a:t>Present Value</a:t>
            </a:r>
            <a:r>
              <a:rPr lang="en-US" sz="2200" dirty="0">
                <a:solidFill>
                  <a:srgbClr val="2E0000"/>
                </a:solidFill>
                <a:latin typeface="Calibri" panose="020F0502020204030204" pitchFamily="34" charset="0"/>
              </a:rPr>
              <a:t>: The value now of an amount to be received or paid at some future date.</a:t>
            </a:r>
          </a:p>
        </p:txBody>
      </p:sp>
      <p:pic>
        <p:nvPicPr>
          <p:cNvPr id="11" name="Picture 10" descr="Second of two time lines on this slide; this one shows present value&#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0812" y="4481176"/>
            <a:ext cx="6803846" cy="997020"/>
          </a:xfrm>
          <a:prstGeom prst="rect">
            <a:avLst/>
          </a:prstGeom>
        </p:spPr>
      </p:pic>
      <p:sp>
        <p:nvSpPr>
          <p:cNvPr id="8" name="Content Placeholder 8"/>
          <p:cNvSpPr>
            <a:spLocks noGrp="1"/>
          </p:cNvSpPr>
          <p:nvPr>
            <p:ph idx="17"/>
          </p:nvPr>
        </p:nvSpPr>
        <p:spPr>
          <a:xfrm>
            <a:off x="2819400" y="5714999"/>
            <a:ext cx="3962400" cy="304801"/>
          </a:xfrm>
        </p:spPr>
        <p:txBody>
          <a:bodyPr/>
          <a:lstStyle/>
          <a:p>
            <a:pPr marL="0" indent="0" algn="ctr">
              <a:buNone/>
            </a:pPr>
            <a:r>
              <a:rPr lang="en-US" sz="900" dirty="0">
                <a:hlinkClick r:id="rId5" action="ppaction://hlinksldjump"/>
              </a:rPr>
              <a:t>Access the text alternative for slide images.</a:t>
            </a:r>
            <a:endParaRPr lang="en-IN" sz="900" dirty="0"/>
          </a:p>
        </p:txBody>
      </p:sp>
      <p:sp>
        <p:nvSpPr>
          <p:cNvPr id="6" name="Content Placeholder 5"/>
          <p:cNvSpPr>
            <a:spLocks noGrp="1"/>
          </p:cNvSpPr>
          <p:nvPr>
            <p:ph idx="14"/>
          </p:nvPr>
        </p:nvSpPr>
        <p:spPr>
          <a:xfrm>
            <a:off x="457200" y="6172200"/>
            <a:ext cx="7696200" cy="381000"/>
          </a:xfrm>
        </p:spPr>
        <p:txBody>
          <a:bodyPr/>
          <a:lstStyle/>
          <a:p>
            <a:pPr marL="0" indent="0">
              <a:buNone/>
            </a:pPr>
            <a:r>
              <a:rPr lang="en-US" altLang="en-US" sz="1100" b="1" dirty="0">
                <a:latin typeface="Calibri" panose="020F0502020204030204" pitchFamily="34" charset="0"/>
              </a:rPr>
              <a:t>Learning Objective 6-10: Explain the role of time value of money concepts in financial reporting and their usefulness in decision making.</a:t>
            </a:r>
          </a:p>
        </p:txBody>
      </p:sp>
    </p:spTree>
    <p:extLst>
      <p:ext uri="{BB962C8B-B14F-4D97-AF65-F5344CB8AC3E}">
        <p14:creationId xmlns:p14="http://schemas.microsoft.com/office/powerpoint/2010/main" val="960848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6</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Land </a:t>
            </a:r>
            <a:r>
              <a:rPr lang="en-US" altLang="en-US" sz="1000" b="0" dirty="0"/>
              <a:t>2</a:t>
            </a:r>
            <a:r>
              <a:rPr lang="en-US" dirty="0"/>
              <a:t> - Text Alternative</a:t>
            </a:r>
            <a:endParaRPr lang="en-US" altLang="en-US" dirty="0"/>
          </a:p>
        </p:txBody>
      </p:sp>
      <p:sp>
        <p:nvSpPr>
          <p:cNvPr id="2" name="Content Placeholder 1"/>
          <p:cNvSpPr>
            <a:spLocks noGrp="1"/>
          </p:cNvSpPr>
          <p:nvPr>
            <p:ph idx="1"/>
          </p:nvPr>
        </p:nvSpPr>
        <p:spPr>
          <a:xfrm>
            <a:off x="457200" y="1371600"/>
            <a:ext cx="8382000" cy="2743200"/>
          </a:xfrm>
        </p:spPr>
        <p:txBody>
          <a:bodyPr/>
          <a:lstStyle/>
          <a:p>
            <a:pPr marL="0" indent="0">
              <a:buNone/>
              <a:defRPr/>
            </a:pPr>
            <a:r>
              <a:rPr lang="en-IN" sz="2600" dirty="0"/>
              <a:t>On the left, the balance sheet consists of Assets = Liabilities + Stockholders' Equity and shows a Cash increase of 140,000 and a Land decrease of 6.000, both under Assets. On the right, the income statement consists of Net Income = Revenues - Expenses, with a Gain on Sale of Land increase of 134,000 under Expenses.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93372191"/>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Basket Purchase </a:t>
            </a:r>
            <a:r>
              <a:rPr lang="en-US" altLang="en-US" sz="1000" b="0" dirty="0"/>
              <a:t>2</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3810000"/>
          </a:xfrm>
        </p:spPr>
        <p:txBody>
          <a:bodyPr/>
          <a:lstStyle/>
          <a:p>
            <a:pPr marL="0" indent="0">
              <a:buNone/>
              <a:defRPr/>
            </a:pPr>
            <a:r>
              <a:rPr lang="en-IN" sz="2200" dirty="0" smtClean="0"/>
              <a:t>Table </a:t>
            </a:r>
            <a:r>
              <a:rPr lang="en-IN" sz="2200" dirty="0"/>
              <a:t>has the following column headings: Asset, Appraised Value (</a:t>
            </a:r>
            <a:r>
              <a:rPr lang="en-IN" sz="2200" dirty="0" err="1"/>
              <a:t>labeled</a:t>
            </a:r>
            <a:r>
              <a:rPr lang="en-IN" sz="2200" dirty="0"/>
              <a:t> a), Percent of Value (</a:t>
            </a:r>
            <a:r>
              <a:rPr lang="en-IN" sz="2200" dirty="0" err="1"/>
              <a:t>labeled</a:t>
            </a:r>
            <a:r>
              <a:rPr lang="en-IN" sz="2200" dirty="0"/>
              <a:t> b with an asterisk), Purchase Price (</a:t>
            </a:r>
            <a:r>
              <a:rPr lang="en-IN" sz="2200" dirty="0" err="1"/>
              <a:t>labeled</a:t>
            </a:r>
            <a:r>
              <a:rPr lang="en-IN" sz="2200" dirty="0"/>
              <a:t> c), Apportioned Cost (</a:t>
            </a:r>
            <a:r>
              <a:rPr lang="en-IN" sz="2200" dirty="0" err="1"/>
              <a:t>labeled</a:t>
            </a:r>
            <a:r>
              <a:rPr lang="en-IN" sz="2200" dirty="0"/>
              <a:t> b times c). Under the headings are three rows as follows:</a:t>
            </a:r>
          </a:p>
          <a:p>
            <a:pPr marL="0" indent="0">
              <a:buNone/>
              <a:defRPr/>
            </a:pPr>
            <a:r>
              <a:rPr lang="en-IN" sz="2200" dirty="0"/>
              <a:t>Land, $87,500, 35%, times $200,000, equals $70,000</a:t>
            </a:r>
          </a:p>
          <a:p>
            <a:pPr marL="0" indent="0">
              <a:buNone/>
              <a:defRPr/>
            </a:pPr>
            <a:r>
              <a:rPr lang="en-IN" sz="2200" dirty="0"/>
              <a:t>Building, 162,500, 65%, times 200,000, equals 130,000. </a:t>
            </a:r>
          </a:p>
          <a:p>
            <a:pPr marL="0" indent="0">
              <a:buNone/>
              <a:defRPr/>
            </a:pPr>
            <a:r>
              <a:rPr lang="en-IN" sz="2200" dirty="0"/>
              <a:t>Total line is $250,000 appraised value, 1005, and apportioned cost of $200,000. </a:t>
            </a:r>
          </a:p>
          <a:p>
            <a:pPr marL="0" indent="0">
              <a:buNone/>
              <a:defRPr/>
            </a:pPr>
            <a:r>
              <a:rPr lang="en-IN" sz="2200" dirty="0"/>
              <a:t>Table footnotes are asterisk $87,500 divided by $250,000 equals 35% and $162,500 divided by $250,000 equals 65%.</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18663961"/>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229600" cy="1181178"/>
          </a:xfrm>
        </p:spPr>
        <p:txBody>
          <a:bodyPr/>
          <a:lstStyle/>
          <a:p>
            <a:r>
              <a:rPr lang="en-US" altLang="en-US" dirty="0"/>
              <a:t>Depreciation Methods </a:t>
            </a:r>
            <a:r>
              <a:rPr lang="en-US" altLang="en-US" sz="1000" b="0" dirty="0"/>
              <a:t>1</a:t>
            </a:r>
            <a:r>
              <a:rPr lang="en-US" dirty="0"/>
              <a:t> - Text Alternative</a:t>
            </a:r>
            <a:endParaRPr lang="en-US" altLang="en-US" dirty="0"/>
          </a:p>
        </p:txBody>
      </p:sp>
      <p:sp>
        <p:nvSpPr>
          <p:cNvPr id="2" name="Content Placeholder 1"/>
          <p:cNvSpPr>
            <a:spLocks noGrp="1"/>
          </p:cNvSpPr>
          <p:nvPr>
            <p:ph idx="1"/>
          </p:nvPr>
        </p:nvSpPr>
        <p:spPr>
          <a:xfrm>
            <a:off x="457200" y="1371600"/>
            <a:ext cx="8382000" cy="3429000"/>
          </a:xfrm>
        </p:spPr>
        <p:txBody>
          <a:bodyPr/>
          <a:lstStyle/>
          <a:p>
            <a:pPr marL="0" indent="0">
              <a:spcAft>
                <a:spcPts val="500"/>
              </a:spcAft>
              <a:buNone/>
              <a:defRPr/>
            </a:pPr>
            <a:r>
              <a:rPr lang="en-IN" sz="2600" dirty="0"/>
              <a:t>Two line graphs show the patterns presented by Annual depreciation expense (in dollars) mapped on the y-axis and Years of life (of the asset) on the x-axis. Straight-line depreciation appears as a straight line, parallel to the y-axis.</a:t>
            </a:r>
          </a:p>
          <a:p>
            <a:pPr marL="0" indent="0">
              <a:spcAft>
                <a:spcPts val="500"/>
              </a:spcAft>
              <a:buNone/>
              <a:defRPr/>
            </a:pPr>
            <a:r>
              <a:rPr lang="en-IN" sz="2600" dirty="0"/>
              <a:t>The second graph, for accelerated depreciation, shows a concave line that almost touches the y-axis at the top of the graph and almost touches the x axis at the bottom of the graph.</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41208174"/>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229600" cy="1181178"/>
          </a:xfrm>
        </p:spPr>
        <p:txBody>
          <a:bodyPr/>
          <a:lstStyle/>
          <a:p>
            <a:r>
              <a:rPr lang="en-US" altLang="en-US" dirty="0"/>
              <a:t>Straight-Line Method </a:t>
            </a:r>
            <a:r>
              <a:rPr lang="en-US" altLang="en-US" sz="1000" b="0" dirty="0"/>
              <a:t>3</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3886200"/>
          </a:xfrm>
        </p:spPr>
        <p:txBody>
          <a:bodyPr/>
          <a:lstStyle/>
          <a:p>
            <a:pPr marL="0" indent="0">
              <a:spcAft>
                <a:spcPts val="500"/>
              </a:spcAft>
              <a:buNone/>
              <a:defRPr/>
            </a:pPr>
            <a:r>
              <a:rPr lang="en-IN" sz="2400" dirty="0" smtClean="0"/>
              <a:t>Years </a:t>
            </a:r>
            <a:r>
              <a:rPr lang="en-IN" sz="2400" dirty="0"/>
              <a:t>2019 through 2023 data for four columns are shown. The first two columns are Depreciation Expense (debit) and Accumulated Depreciation (credit) and the amount for each year in each column is 9,000, totaling $45,000 for each of these columns. The accumulated depreciation balance column grows by $9,000 each year so is $9,000 in 2019 and $45,000 by 2023. The last column is Undepreciated Balance (</a:t>
            </a:r>
            <a:r>
              <a:rPr lang="en-IN" sz="2400" dirty="0" smtClean="0"/>
              <a:t>N</a:t>
            </a:r>
            <a:r>
              <a:rPr lang="en-IN" sz="100" dirty="0" smtClean="0"/>
              <a:t> </a:t>
            </a:r>
            <a:r>
              <a:rPr lang="en-IN" sz="2400" dirty="0" smtClean="0"/>
              <a:t>B</a:t>
            </a:r>
            <a:r>
              <a:rPr lang="en-IN" sz="100" dirty="0" smtClean="0"/>
              <a:t> </a:t>
            </a:r>
            <a:r>
              <a:rPr lang="en-IN" sz="2400" dirty="0" smtClean="0"/>
              <a:t>V</a:t>
            </a:r>
            <a:r>
              <a:rPr lang="en-IN" sz="2400" dirty="0"/>
              <a:t>) and its values are, for years 2019 through 2023 respectively, 41,000, 32,000, 23,000, 14,000, and 5,000. The $5,000 is noted as being the salvage value.</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51076931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456492"/>
            <a:ext cx="8229600" cy="718967"/>
          </a:xfrm>
        </p:spPr>
        <p:txBody>
          <a:bodyPr/>
          <a:lstStyle/>
          <a:p>
            <a:r>
              <a:rPr lang="en-US" altLang="en-US" dirty="0"/>
              <a:t>Land </a:t>
            </a:r>
            <a:r>
              <a:rPr lang="en-US" altLang="en-US" sz="1000" b="0" dirty="0"/>
              <a:t>2</a:t>
            </a:r>
          </a:p>
        </p:txBody>
      </p:sp>
      <p:sp>
        <p:nvSpPr>
          <p:cNvPr id="4" name="Content Placeholder 3"/>
          <p:cNvSpPr>
            <a:spLocks noGrp="1"/>
          </p:cNvSpPr>
          <p:nvPr>
            <p:ph idx="1"/>
          </p:nvPr>
        </p:nvSpPr>
        <p:spPr>
          <a:xfrm>
            <a:off x="457200" y="1371600"/>
            <a:ext cx="8534400" cy="2286000"/>
          </a:xfrm>
        </p:spPr>
        <p:txBody>
          <a:bodyPr/>
          <a:lstStyle/>
          <a:p>
            <a:pPr marL="0" indent="0">
              <a:buNone/>
            </a:pPr>
            <a:r>
              <a:rPr lang="en-US" sz="2900" b="1" dirty="0"/>
              <a:t>Assume that a parcel of land on which Cruisers Inc. had once operated a plant is sold this year for a price of $140,000 and the land had cost $6,000 when it was acquired 35 years earlier. The effect of this transaction on the financial statements would be as follows:</a:t>
            </a:r>
          </a:p>
        </p:txBody>
      </p:sp>
      <p:pic>
        <p:nvPicPr>
          <p:cNvPr id="9" name="Picture 2" descr="Horizontal model of the effect of purchase and sale of land on financial statements &#10;">
            <a:extLst>
              <a:ext uri="{FF2B5EF4-FFF2-40B4-BE49-F238E27FC236}">
                <a16:creationId xmlns:a16="http://schemas.microsoft.com/office/drawing/2014/main" id="{87BE91B3-3ADF-4142-A64B-1DF606D8E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520" y="3966470"/>
            <a:ext cx="6683320" cy="1596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7"/>
          <p:cNvSpPr>
            <a:spLocks noGrp="1"/>
          </p:cNvSpPr>
          <p:nvPr>
            <p:ph idx="16"/>
          </p:nvPr>
        </p:nvSpPr>
        <p:spPr>
          <a:xfrm>
            <a:off x="2819400" y="5867400"/>
            <a:ext cx="3657600" cy="2286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6" name="Content Placeholder 7"/>
          <p:cNvSpPr>
            <a:spLocks noGrp="1"/>
          </p:cNvSpPr>
          <p:nvPr>
            <p:ph idx="16"/>
          </p:nvPr>
        </p:nvSpPr>
        <p:spPr>
          <a:xfrm>
            <a:off x="457200" y="6248400"/>
            <a:ext cx="7315200" cy="228600"/>
          </a:xfrm>
        </p:spPr>
        <p:txBody>
          <a:bodyPr/>
          <a:lstStyle/>
          <a:p>
            <a:pPr marL="0" indent="0">
              <a:buNone/>
              <a:defRPr/>
            </a:pPr>
            <a:r>
              <a:rPr lang="en-US" altLang="en-US" sz="1100" b="1" dirty="0">
                <a:latin typeface="+mj-lt"/>
              </a:rPr>
              <a:t>Learning Objective 6-1: Illustrate the expansion of the basic accounting equation to include revenues and expenses.</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229600" cy="1181178"/>
          </a:xfrm>
        </p:spPr>
        <p:txBody>
          <a:bodyPr/>
          <a:lstStyle/>
          <a:p>
            <a:r>
              <a:rPr lang="en-US" altLang="en-US" dirty="0"/>
              <a:t>Units-of-Production Method </a:t>
            </a:r>
            <a:r>
              <a:rPr lang="en-US" altLang="en-US" sz="1000" b="0" dirty="0"/>
              <a:t>1</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3886200"/>
          </a:xfrm>
        </p:spPr>
        <p:txBody>
          <a:bodyPr/>
          <a:lstStyle/>
          <a:p>
            <a:pPr marL="0" indent="0">
              <a:spcAft>
                <a:spcPts val="500"/>
              </a:spcAft>
              <a:buNone/>
              <a:defRPr/>
            </a:pPr>
            <a:r>
              <a:rPr lang="en-IN" sz="2400" dirty="0" smtClean="0"/>
              <a:t>Step </a:t>
            </a:r>
            <a:r>
              <a:rPr lang="en-IN" sz="2400" dirty="0"/>
              <a:t>1 equation solving for depreciation expense per unit produced equals cost minus estimated salvage value over estimated total units to be made. This leads to the equation in step 2 where annual depreciation expense is found by taking depreciation expense per unit produced from the previous equation and multiplying by number of units produced during the year.</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4089807973"/>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229600" cy="1181178"/>
          </a:xfrm>
        </p:spPr>
        <p:txBody>
          <a:bodyPr/>
          <a:lstStyle/>
          <a:p>
            <a:r>
              <a:rPr lang="en-US" altLang="en-US" dirty="0"/>
              <a:t>Units-of-Production Method </a:t>
            </a:r>
            <a:r>
              <a:rPr lang="en-US" altLang="en-US" sz="1000" b="0" dirty="0" smtClean="0"/>
              <a:t>3</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3886200"/>
          </a:xfrm>
        </p:spPr>
        <p:txBody>
          <a:bodyPr/>
          <a:lstStyle/>
          <a:p>
            <a:pPr marL="0" indent="0">
              <a:spcAft>
                <a:spcPts val="500"/>
              </a:spcAft>
              <a:buNone/>
              <a:defRPr/>
            </a:pPr>
            <a:r>
              <a:rPr lang="en-IN" sz="2400" dirty="0" smtClean="0"/>
              <a:t>Step </a:t>
            </a:r>
            <a:r>
              <a:rPr lang="en-IN" sz="2400" dirty="0"/>
              <a:t>1 equation solving for depreciation expense per unit produced equals $50,000 minus $5,000 over 100,000 to equal $0.45 per unit. This leads to the equation in step 2 where annual depreciation expense is found by taking the $0.45 depreciation expense per unit produced from the previous equation and multiplying by 22,000 to derive $9,900.</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4068150692"/>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229600" cy="1181178"/>
          </a:xfrm>
        </p:spPr>
        <p:txBody>
          <a:bodyPr/>
          <a:lstStyle/>
          <a:p>
            <a:r>
              <a:rPr lang="en-US" altLang="en-US" dirty="0"/>
              <a:t>Units-of-Production Method </a:t>
            </a:r>
            <a:r>
              <a:rPr lang="en-US" altLang="en-US" sz="1000" b="0" dirty="0"/>
              <a:t>4</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371600"/>
            <a:ext cx="8382000" cy="4495800"/>
          </a:xfrm>
        </p:spPr>
        <p:txBody>
          <a:bodyPr/>
          <a:lstStyle/>
          <a:p>
            <a:pPr marL="0" indent="0">
              <a:spcAft>
                <a:spcPts val="500"/>
              </a:spcAft>
              <a:buNone/>
              <a:defRPr/>
            </a:pPr>
            <a:r>
              <a:rPr lang="en-IN" sz="2000" dirty="0" smtClean="0"/>
              <a:t>Years </a:t>
            </a:r>
            <a:r>
              <a:rPr lang="en-IN" sz="2000" dirty="0"/>
              <a:t>2019 through 2024 data for four columns are shown. The columns read across as Year, Units, Depreciation Expense, Accumulated Depreciation Balance, and Undepreciated Balance (book value).  The row for 2019 has an entry in the last column of $50,000. The other year rows read across as follows:</a:t>
            </a:r>
          </a:p>
          <a:p>
            <a:pPr marL="0" indent="0">
              <a:spcAft>
                <a:spcPts val="500"/>
              </a:spcAft>
              <a:buNone/>
              <a:defRPr/>
            </a:pPr>
            <a:r>
              <a:rPr lang="en-IN" sz="2000" dirty="0"/>
              <a:t>2020: 22,000 units, $9,900 depreciation expense, $9,000 accumulated depreciation balance, and $40,1000 undepreciated balance (book value). 2021: 28,000, 12,600, 22,500, 27,500.</a:t>
            </a:r>
          </a:p>
          <a:p>
            <a:pPr marL="0" indent="0">
              <a:spcAft>
                <a:spcPts val="500"/>
              </a:spcAft>
              <a:buNone/>
              <a:defRPr/>
            </a:pPr>
            <a:r>
              <a:rPr lang="en-IN" sz="2000" dirty="0"/>
              <a:t>2022 (notation that no depreciation expense is recorded if the equipment is idle): blank, blank, 22,500, 27,500. </a:t>
            </a:r>
          </a:p>
          <a:p>
            <a:pPr marL="0" indent="0">
              <a:spcAft>
                <a:spcPts val="500"/>
              </a:spcAft>
              <a:buNone/>
              <a:defRPr/>
            </a:pPr>
            <a:r>
              <a:rPr lang="en-IN" sz="2000" dirty="0"/>
              <a:t>2023: 32,000, 14,400, 36,900, 13,100.</a:t>
            </a:r>
          </a:p>
          <a:p>
            <a:pPr marL="0" indent="0">
              <a:spcAft>
                <a:spcPts val="500"/>
              </a:spcAft>
              <a:buNone/>
              <a:defRPr/>
            </a:pPr>
            <a:r>
              <a:rPr lang="en-IN" sz="2000" dirty="0"/>
              <a:t>2024: 18,000, 8,100, 45,000, and 5,000. The $5,000 is listed as being the salvage value. The total of units column is $100,000. The total depreciation expense is $45,000.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94035706"/>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05931"/>
            <a:ext cx="8382000" cy="1181178"/>
          </a:xfrm>
        </p:spPr>
        <p:txBody>
          <a:bodyPr/>
          <a:lstStyle/>
          <a:p>
            <a:r>
              <a:rPr lang="en-US" altLang="en-US" dirty="0"/>
              <a:t>Depreciation Calculation Methods </a:t>
            </a:r>
            <a:r>
              <a:rPr lang="en-US" altLang="en-US" sz="1000" b="0" dirty="0"/>
              <a:t>6</a:t>
            </a:r>
            <a:r>
              <a:rPr lang="en-US" dirty="0" smtClean="0"/>
              <a:t> </a:t>
            </a:r>
            <a:r>
              <a:rPr lang="en-US" dirty="0"/>
              <a:t>- Text </a:t>
            </a:r>
            <a:r>
              <a:rPr lang="en-US" dirty="0" smtClean="0"/>
              <a:t>Alternative </a:t>
            </a:r>
            <a:r>
              <a:rPr lang="en-US" sz="1000" b="0" dirty="0" smtClean="0"/>
              <a:t>2</a:t>
            </a:r>
            <a:endParaRPr lang="en-US" altLang="en-US" sz="1000" b="0" dirty="0"/>
          </a:p>
        </p:txBody>
      </p:sp>
      <p:sp>
        <p:nvSpPr>
          <p:cNvPr id="2" name="Content Placeholder 1"/>
          <p:cNvSpPr>
            <a:spLocks noGrp="1"/>
          </p:cNvSpPr>
          <p:nvPr>
            <p:ph idx="1"/>
          </p:nvPr>
        </p:nvSpPr>
        <p:spPr>
          <a:xfrm>
            <a:off x="457200" y="1371600"/>
            <a:ext cx="8382000" cy="4495800"/>
          </a:xfrm>
        </p:spPr>
        <p:txBody>
          <a:bodyPr/>
          <a:lstStyle/>
          <a:p>
            <a:pPr marL="0" indent="0">
              <a:spcAft>
                <a:spcPts val="500"/>
              </a:spcAft>
              <a:buNone/>
              <a:defRPr/>
            </a:pPr>
            <a:r>
              <a:rPr lang="en-IN" sz="2000" dirty="0" smtClean="0"/>
              <a:t>Years </a:t>
            </a:r>
            <a:r>
              <a:rPr lang="en-IN" sz="2000" dirty="0"/>
              <a:t>are 2019 through 2023 with a total row as well. There are two amount columns: Straight-line then Declining-Balance. The rows read across as follows:</a:t>
            </a:r>
          </a:p>
          <a:p>
            <a:pPr marL="0" indent="0">
              <a:spcAft>
                <a:spcPts val="500"/>
              </a:spcAft>
              <a:buNone/>
              <a:defRPr/>
            </a:pPr>
            <a:r>
              <a:rPr lang="en-IN" sz="2000" dirty="0"/>
              <a:t>2019: $4,000, $8,800</a:t>
            </a:r>
          </a:p>
          <a:p>
            <a:pPr marL="0" indent="0">
              <a:spcAft>
                <a:spcPts val="500"/>
              </a:spcAft>
              <a:buNone/>
              <a:defRPr/>
            </a:pPr>
            <a:r>
              <a:rPr lang="en-IN" sz="2000" dirty="0"/>
              <a:t>2020: $4,000, $5,280</a:t>
            </a:r>
          </a:p>
          <a:p>
            <a:pPr marL="0" indent="0">
              <a:spcAft>
                <a:spcPts val="500"/>
              </a:spcAft>
              <a:buNone/>
              <a:defRPr/>
            </a:pPr>
            <a:r>
              <a:rPr lang="en-IN" sz="2000" dirty="0"/>
              <a:t>2021: $4,000, $3,168</a:t>
            </a:r>
          </a:p>
          <a:p>
            <a:pPr marL="0" indent="0">
              <a:spcAft>
                <a:spcPts val="500"/>
              </a:spcAft>
              <a:buNone/>
              <a:defRPr/>
            </a:pPr>
            <a:r>
              <a:rPr lang="en-IN" sz="2000" dirty="0"/>
              <a:t>2022: $4,000, $1,901</a:t>
            </a:r>
          </a:p>
          <a:p>
            <a:pPr marL="0" indent="0">
              <a:spcAft>
                <a:spcPts val="500"/>
              </a:spcAft>
              <a:buNone/>
              <a:defRPr/>
            </a:pPr>
            <a:r>
              <a:rPr lang="en-IN" sz="2000" dirty="0"/>
              <a:t>2023: $4,000, $851</a:t>
            </a:r>
          </a:p>
          <a:p>
            <a:pPr marL="0" indent="0">
              <a:spcAft>
                <a:spcPts val="500"/>
              </a:spcAft>
              <a:buNone/>
              <a:defRPr/>
            </a:pPr>
            <a:r>
              <a:rPr lang="en-IN" sz="2000" dirty="0"/>
              <a:t>Total:  $20,000, $20,000</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4058117295"/>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5250"/>
            <a:ext cx="8229600" cy="1257300"/>
          </a:xfrm>
        </p:spPr>
        <p:txBody>
          <a:bodyPr/>
          <a:lstStyle/>
          <a:p>
            <a:r>
              <a:rPr lang="en-US" dirty="0"/>
              <a:t>Disposal of Depreciable Assets </a:t>
            </a:r>
            <a:r>
              <a:rPr lang="en-US" sz="1000" b="0" dirty="0"/>
              <a:t>4</a:t>
            </a:r>
            <a:r>
              <a:rPr lang="en-US" dirty="0"/>
              <a:t> - Text Alternative</a:t>
            </a:r>
            <a:endParaRPr lang="en-US" altLang="en-US" dirty="0"/>
          </a:p>
        </p:txBody>
      </p:sp>
      <p:sp>
        <p:nvSpPr>
          <p:cNvPr id="2" name="Content Placeholder 1"/>
          <p:cNvSpPr>
            <a:spLocks noGrp="1"/>
          </p:cNvSpPr>
          <p:nvPr>
            <p:ph idx="1"/>
          </p:nvPr>
        </p:nvSpPr>
        <p:spPr>
          <a:xfrm>
            <a:off x="457200" y="1600200"/>
            <a:ext cx="8382000" cy="2819400"/>
          </a:xfrm>
        </p:spPr>
        <p:txBody>
          <a:bodyPr/>
          <a:lstStyle/>
          <a:p>
            <a:pPr marL="0" indent="0">
              <a:buNone/>
              <a:defRPr/>
            </a:pPr>
            <a:r>
              <a:rPr lang="en-IN" sz="2600" dirty="0"/>
              <a:t>For the effect of selling equipment at a gain, the horizontal model shows Cash increases of $1,200, Accumulated Depreciation increases of $5,100, and Equipment decreases of $6,000, all under Assets on the balance sheet side and a Gain on Sale of Equipment increase of $300 under Revenues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3671204677"/>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5250"/>
            <a:ext cx="8229600" cy="1257300"/>
          </a:xfrm>
        </p:spPr>
        <p:txBody>
          <a:bodyPr/>
          <a:lstStyle/>
          <a:p>
            <a:r>
              <a:rPr lang="en-US" dirty="0"/>
              <a:t>Disposal of Depreciable Assets </a:t>
            </a:r>
            <a:r>
              <a:rPr lang="en-US" sz="1000" b="0" dirty="0"/>
              <a:t>6</a:t>
            </a:r>
            <a:r>
              <a:rPr lang="en-US" dirty="0"/>
              <a:t> - Text Alternative</a:t>
            </a:r>
            <a:endParaRPr lang="en-US" altLang="en-US" dirty="0"/>
          </a:p>
        </p:txBody>
      </p:sp>
      <p:sp>
        <p:nvSpPr>
          <p:cNvPr id="2" name="Content Placeholder 1"/>
          <p:cNvSpPr>
            <a:spLocks noGrp="1"/>
          </p:cNvSpPr>
          <p:nvPr>
            <p:ph idx="1"/>
          </p:nvPr>
        </p:nvSpPr>
        <p:spPr>
          <a:xfrm>
            <a:off x="457200" y="1600200"/>
            <a:ext cx="8382000" cy="2667000"/>
          </a:xfrm>
        </p:spPr>
        <p:txBody>
          <a:bodyPr/>
          <a:lstStyle/>
          <a:p>
            <a:pPr marL="0" indent="0">
              <a:buNone/>
              <a:defRPr/>
            </a:pPr>
            <a:r>
              <a:rPr lang="en-IN" sz="2600" dirty="0"/>
              <a:t>For the effect of scrapping equipment with a loss, the horizontal model shows an Accumulated Depreciation increase of $5,100 and an Equipment decrease of $6,000, both under Assets on the balance sheet side and a Loss on Disposal of Equipment decrease of $900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047499424"/>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5250"/>
            <a:ext cx="8229600" cy="1257300"/>
          </a:xfrm>
        </p:spPr>
        <p:txBody>
          <a:bodyPr/>
          <a:lstStyle/>
          <a:p>
            <a:r>
              <a:rPr lang="en-US" altLang="en-US" dirty="0"/>
              <a:t>Buy or Lease an Asset? </a:t>
            </a:r>
            <a:r>
              <a:rPr lang="en-US" altLang="en-US" sz="1000" b="0" dirty="0"/>
              <a:t>2</a:t>
            </a:r>
            <a:r>
              <a:rPr lang="en-US" dirty="0"/>
              <a:t> - Text Alternative</a:t>
            </a:r>
            <a:endParaRPr lang="en-US" altLang="en-US" dirty="0"/>
          </a:p>
        </p:txBody>
      </p:sp>
      <p:sp>
        <p:nvSpPr>
          <p:cNvPr id="2" name="Content Placeholder 1"/>
          <p:cNvSpPr>
            <a:spLocks noGrp="1"/>
          </p:cNvSpPr>
          <p:nvPr>
            <p:ph idx="1"/>
          </p:nvPr>
        </p:nvSpPr>
        <p:spPr>
          <a:xfrm>
            <a:off x="457200" y="1600200"/>
            <a:ext cx="8382000" cy="2133600"/>
          </a:xfrm>
        </p:spPr>
        <p:txBody>
          <a:bodyPr/>
          <a:lstStyle/>
          <a:p>
            <a:pPr marL="0" indent="0">
              <a:buNone/>
              <a:defRPr/>
            </a:pPr>
            <a:r>
              <a:rPr lang="en-IN" sz="2600" dirty="0"/>
              <a:t>For the effects of borrowing a note to buy equipment, the horizontal model shows: an Equipment increase of $217,765 under Assets and a Note Payable increase of $217,765 under Liabilities on the balance sheet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0792155"/>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82590"/>
            <a:ext cx="8229600" cy="1290828"/>
          </a:xfrm>
        </p:spPr>
        <p:txBody>
          <a:bodyPr/>
          <a:lstStyle/>
          <a:p>
            <a:r>
              <a:rPr lang="en-US" altLang="en-US" dirty="0"/>
              <a:t>Buy or Lease an Asset? </a:t>
            </a:r>
            <a:r>
              <a:rPr lang="en-US" altLang="en-US" sz="1000" b="0" dirty="0"/>
              <a:t>3</a:t>
            </a:r>
            <a:r>
              <a:rPr lang="en-US" dirty="0"/>
              <a:t> - Text Alternative</a:t>
            </a:r>
            <a:endParaRPr lang="en-US" altLang="en-US" dirty="0"/>
          </a:p>
        </p:txBody>
      </p:sp>
      <p:sp>
        <p:nvSpPr>
          <p:cNvPr id="2" name="Content Placeholder 1"/>
          <p:cNvSpPr>
            <a:spLocks noGrp="1"/>
          </p:cNvSpPr>
          <p:nvPr>
            <p:ph idx="1"/>
          </p:nvPr>
        </p:nvSpPr>
        <p:spPr>
          <a:xfrm>
            <a:off x="457200" y="1600200"/>
            <a:ext cx="8382000" cy="2286000"/>
          </a:xfrm>
        </p:spPr>
        <p:txBody>
          <a:bodyPr/>
          <a:lstStyle/>
          <a:p>
            <a:pPr marL="0" indent="0">
              <a:buNone/>
              <a:defRPr/>
            </a:pPr>
            <a:r>
              <a:rPr lang="en-IN" sz="2600" dirty="0"/>
              <a:t>For the effects of a note payable to buy equipment, the horizontal model shows: a Right-of-Use Asset increase of $217,765 under Assets and a Lease Liability increase of $217,765 under Liabilities on the balance sheet side of the model.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973124005"/>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82590"/>
            <a:ext cx="8229600" cy="1290828"/>
          </a:xfrm>
        </p:spPr>
        <p:txBody>
          <a:bodyPr/>
          <a:lstStyle/>
          <a:p>
            <a:r>
              <a:rPr lang="en-US" altLang="en-US" dirty="0"/>
              <a:t>Intangible Assets </a:t>
            </a:r>
            <a:r>
              <a:rPr lang="en-US" altLang="en-US" sz="1000" b="0" dirty="0"/>
              <a:t>1</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600200"/>
            <a:ext cx="8382000" cy="2514600"/>
          </a:xfrm>
        </p:spPr>
        <p:txBody>
          <a:bodyPr/>
          <a:lstStyle/>
          <a:p>
            <a:pPr marL="0" indent="0">
              <a:buNone/>
              <a:defRPr/>
            </a:pPr>
            <a:r>
              <a:rPr lang="en-IN" sz="2600" dirty="0" smtClean="0"/>
              <a:t>Labels </a:t>
            </a:r>
            <a:r>
              <a:rPr lang="en-IN" sz="2600" dirty="0"/>
              <a:t>read as follows:</a:t>
            </a:r>
          </a:p>
          <a:p>
            <a:pPr marL="0" indent="0">
              <a:buNone/>
              <a:defRPr/>
            </a:pPr>
            <a:r>
              <a:rPr lang="en-IN" sz="2600" dirty="0"/>
              <a:t>Noncurrent assets without physical </a:t>
            </a:r>
            <a:r>
              <a:rPr lang="en-IN" sz="2600" dirty="0" smtClean="0"/>
              <a:t>substance.</a:t>
            </a:r>
            <a:endParaRPr lang="en-IN" sz="2600" dirty="0"/>
          </a:p>
          <a:p>
            <a:pPr marL="0" indent="0">
              <a:buNone/>
              <a:defRPr/>
            </a:pPr>
            <a:r>
              <a:rPr lang="en-IN" sz="2600" dirty="0"/>
              <a:t>Useful life is often difficult to </a:t>
            </a:r>
            <a:r>
              <a:rPr lang="en-IN" sz="2600" dirty="0" smtClean="0"/>
              <a:t>determine.</a:t>
            </a:r>
            <a:endParaRPr lang="en-IN" sz="2600" dirty="0"/>
          </a:p>
          <a:p>
            <a:pPr marL="0" indent="0">
              <a:buNone/>
              <a:defRPr/>
            </a:pPr>
            <a:r>
              <a:rPr lang="en-IN" sz="2600" dirty="0"/>
              <a:t>Often provide exclusive rights or </a:t>
            </a:r>
            <a:r>
              <a:rPr lang="en-IN" sz="2600" dirty="0" smtClean="0"/>
              <a:t>privileges.</a:t>
            </a:r>
            <a:endParaRPr lang="en-IN" sz="2600" dirty="0"/>
          </a:p>
          <a:p>
            <a:pPr marL="0" indent="0">
              <a:buNone/>
              <a:defRPr/>
            </a:pPr>
            <a:r>
              <a:rPr lang="en-IN" sz="2600" dirty="0"/>
              <a:t>Usually acquired for operational </a:t>
            </a:r>
            <a:r>
              <a:rPr lang="en-IN" sz="2600" dirty="0" smtClean="0"/>
              <a:t>use.</a:t>
            </a:r>
            <a:endParaRPr lang="en-IN" sz="26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990691954"/>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82590"/>
            <a:ext cx="8229600" cy="1290828"/>
          </a:xfrm>
        </p:spPr>
        <p:txBody>
          <a:bodyPr/>
          <a:lstStyle/>
          <a:p>
            <a:r>
              <a:rPr lang="en-US" altLang="en-US" dirty="0"/>
              <a:t>Goodwill </a:t>
            </a:r>
            <a:r>
              <a:rPr lang="en-US" altLang="en-US" sz="1000" b="0" dirty="0"/>
              <a:t>1</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600200"/>
            <a:ext cx="8382000" cy="2514600"/>
          </a:xfrm>
        </p:spPr>
        <p:txBody>
          <a:bodyPr/>
          <a:lstStyle/>
          <a:p>
            <a:pPr marL="0" indent="0">
              <a:buNone/>
              <a:defRPr/>
            </a:pPr>
            <a:r>
              <a:rPr lang="en-IN" sz="2600" dirty="0" smtClean="0"/>
              <a:t>First </a:t>
            </a:r>
            <a:r>
              <a:rPr lang="en-IN" sz="2600" dirty="0"/>
              <a:t>label reads: Results from the purchase of one firm by </a:t>
            </a:r>
            <a:r>
              <a:rPr lang="en-IN" sz="2600" dirty="0" smtClean="0"/>
              <a:t>another.</a:t>
            </a:r>
            <a:endParaRPr lang="en-IN" sz="2600" dirty="0"/>
          </a:p>
          <a:p>
            <a:pPr marL="0" indent="0">
              <a:buNone/>
              <a:defRPr/>
            </a:pPr>
            <a:r>
              <a:rPr lang="en-IN" sz="2600" dirty="0"/>
              <a:t>Second reads: The purchase price is greater than the fair value of the net assets </a:t>
            </a:r>
            <a:r>
              <a:rPr lang="en-IN" sz="2600" dirty="0" smtClean="0"/>
              <a:t>acquired.</a:t>
            </a:r>
            <a:endParaRPr lang="en-IN" sz="2600" dirty="0"/>
          </a:p>
          <a:p>
            <a:pPr marL="0" indent="0">
              <a:buNone/>
              <a:defRPr/>
            </a:pPr>
            <a:r>
              <a:rPr lang="en-IN" sz="2600" dirty="0"/>
              <a:t>Third reads: Intangible asset and not </a:t>
            </a:r>
            <a:r>
              <a:rPr lang="en-IN" sz="2600" dirty="0" smtClean="0"/>
              <a:t>amortized.</a:t>
            </a:r>
            <a:endParaRPr lang="en-IN" sz="26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28415649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Land </a:t>
            </a:r>
            <a:r>
              <a:rPr lang="en-US" altLang="en-US" sz="1000" b="0" dirty="0"/>
              <a:t>3</a:t>
            </a:r>
          </a:p>
        </p:txBody>
      </p:sp>
      <p:sp>
        <p:nvSpPr>
          <p:cNvPr id="2" name="Content Placeholder 1"/>
          <p:cNvSpPr>
            <a:spLocks noGrp="1"/>
          </p:cNvSpPr>
          <p:nvPr>
            <p:ph idx="1"/>
          </p:nvPr>
        </p:nvSpPr>
        <p:spPr>
          <a:xfrm>
            <a:off x="457200" y="1481138"/>
            <a:ext cx="8229600" cy="564306"/>
          </a:xfrm>
        </p:spPr>
        <p:txBody>
          <a:bodyPr/>
          <a:lstStyle/>
          <a:p>
            <a:pPr>
              <a:buFont typeface="Wingdings" pitchFamily="2" charset="2"/>
              <a:buNone/>
              <a:defRPr/>
            </a:pPr>
            <a:r>
              <a:rPr lang="en-US" b="1" dirty="0"/>
              <a:t>The entry for this transaction is as follows:</a:t>
            </a:r>
          </a:p>
        </p:txBody>
      </p:sp>
      <p:graphicFrame>
        <p:nvGraphicFramePr>
          <p:cNvPr id="7" name="Table 6"/>
          <p:cNvGraphicFramePr>
            <a:graphicFrameLocks noGrp="1"/>
          </p:cNvGraphicFramePr>
          <p:nvPr>
            <p:extLst>
              <p:ext uri="{D42A27DB-BD31-4B8C-83A1-F6EECF244321}">
                <p14:modId xmlns:p14="http://schemas.microsoft.com/office/powerpoint/2010/main" val="3890780363"/>
              </p:ext>
            </p:extLst>
          </p:nvPr>
        </p:nvGraphicFramePr>
        <p:xfrm>
          <a:off x="1143003" y="2362200"/>
          <a:ext cx="6629397" cy="1097280"/>
        </p:xfrm>
        <a:graphic>
          <a:graphicData uri="http://schemas.openxmlformats.org/drawingml/2006/table">
            <a:tbl>
              <a:tblPr firstRow="1" bandRow="1">
                <a:tableStyleId>{5C22544A-7EE6-4342-B048-85BDC9FD1C3A}</a:tableStyleId>
              </a:tblPr>
              <a:tblGrid>
                <a:gridCol w="4343397">
                  <a:extLst>
                    <a:ext uri="{9D8B030D-6E8A-4147-A177-3AD203B41FA5}">
                      <a16:colId xmlns:a16="http://schemas.microsoft.com/office/drawing/2014/main" val="310241822"/>
                    </a:ext>
                  </a:extLst>
                </a:gridCol>
                <a:gridCol w="1143000">
                  <a:extLst>
                    <a:ext uri="{9D8B030D-6E8A-4147-A177-3AD203B41FA5}">
                      <a16:colId xmlns:a16="http://schemas.microsoft.com/office/drawing/2014/main" val="2916185177"/>
                    </a:ext>
                  </a:extLst>
                </a:gridCol>
                <a:gridCol w="1143000">
                  <a:extLst>
                    <a:ext uri="{9D8B030D-6E8A-4147-A177-3AD203B41FA5}">
                      <a16:colId xmlns:a16="http://schemas.microsoft.com/office/drawing/2014/main" val="3594988866"/>
                    </a:ext>
                  </a:extLst>
                </a:gridCol>
              </a:tblGrid>
              <a:tr h="152400">
                <a:tc>
                  <a:txBody>
                    <a:bodyPr/>
                    <a:lstStyle/>
                    <a:p>
                      <a:r>
                        <a:rPr lang="en-IN" b="0" dirty="0" smtClean="0">
                          <a:solidFill>
                            <a:schemeClr val="tx1"/>
                          </a:solidFill>
                        </a:rPr>
                        <a:t>Dr.  </a:t>
                      </a:r>
                      <a:r>
                        <a:rPr lang="en-IN" b="0" dirty="0" smtClean="0">
                          <a:solidFill>
                            <a:schemeClr val="tx1"/>
                          </a:solidFill>
                        </a:rPr>
                        <a:t>Cash</a:t>
                      </a:r>
                      <a:endParaRPr lang="en-IN"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smtClean="0">
                          <a:solidFill>
                            <a:schemeClr val="tx1"/>
                          </a:solidFill>
                        </a:rPr>
                        <a:t>140,000</a:t>
                      </a:r>
                      <a:endParaRPr lang="en-IN" b="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b="0" dirty="0" smtClean="0"/>
                        <a:t>Blank</a:t>
                      </a:r>
                      <a:endParaRPr lang="en-IN"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5350990"/>
                  </a:ext>
                </a:extLst>
              </a:tr>
              <a:tr h="152400">
                <a:tc>
                  <a:txBody>
                    <a:bodyPr/>
                    <a:lstStyle/>
                    <a:p>
                      <a:pPr marL="271463" indent="0"/>
                      <a:r>
                        <a:rPr lang="en-IN" dirty="0" smtClean="0"/>
                        <a:t>Cr. </a:t>
                      </a:r>
                      <a:r>
                        <a:rPr lang="en-IN" dirty="0" smtClean="0"/>
                        <a:t>Land</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smtClean="0">
                          <a:solidFill>
                            <a:srgbClr val="FFFFFF"/>
                          </a:solidFill>
                        </a:rPr>
                        <a:t>Blank</a:t>
                      </a:r>
                      <a:endParaRPr lang="en-IN" dirty="0">
                        <a:solidFill>
                          <a:srgbClr val="FFFFFF"/>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IN" dirty="0" smtClean="0"/>
                        <a:t>6,000</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9361607"/>
                  </a:ext>
                </a:extLst>
              </a:tr>
              <a:tr h="152400">
                <a:tc>
                  <a:txBody>
                    <a:bodyPr/>
                    <a:lstStyle/>
                    <a:p>
                      <a:pPr marL="271463" indent="0"/>
                      <a:r>
                        <a:rPr lang="en-IN" dirty="0" smtClean="0"/>
                        <a:t>Cr. Gain on Sale</a:t>
                      </a:r>
                      <a:r>
                        <a:rPr lang="en-IN" baseline="0" dirty="0" smtClean="0"/>
                        <a:t> of Land</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smtClean="0">
                          <a:solidFill>
                            <a:srgbClr val="FFFFFF"/>
                          </a:solidFill>
                        </a:rPr>
                        <a:t>Blank</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dirty="0" smtClean="0"/>
                        <a:t>134,000</a:t>
                      </a:r>
                      <a:endParaRPr lang="en-I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73037956"/>
                  </a:ext>
                </a:extLst>
              </a:tr>
            </a:tbl>
          </a:graphicData>
        </a:graphic>
      </p:graphicFrame>
      <p:sp>
        <p:nvSpPr>
          <p:cNvPr id="3" name="Content Placeholder 2"/>
          <p:cNvSpPr>
            <a:spLocks noGrp="1"/>
          </p:cNvSpPr>
          <p:nvPr>
            <p:ph idx="14"/>
          </p:nvPr>
        </p:nvSpPr>
        <p:spPr>
          <a:xfrm>
            <a:off x="494097" y="3810000"/>
            <a:ext cx="8229600" cy="1103889"/>
          </a:xfrm>
        </p:spPr>
        <p:txBody>
          <a:bodyPr/>
          <a:lstStyle/>
          <a:p>
            <a:pPr marL="0" indent="0">
              <a:buNone/>
            </a:pPr>
            <a:r>
              <a:rPr lang="en-US" b="1" dirty="0"/>
              <a:t>The entire $134,000 gain will be reported in this year’s income statement.</a:t>
            </a:r>
          </a:p>
        </p:txBody>
      </p:sp>
      <p:sp>
        <p:nvSpPr>
          <p:cNvPr id="16" name="Content Placeholder 7"/>
          <p:cNvSpPr>
            <a:spLocks noGrp="1"/>
          </p:cNvSpPr>
          <p:nvPr>
            <p:ph idx="13"/>
          </p:nvPr>
        </p:nvSpPr>
        <p:spPr>
          <a:xfrm>
            <a:off x="457200" y="6246010"/>
            <a:ext cx="7848600" cy="263460"/>
          </a:xfrm>
        </p:spPr>
        <p:txBody>
          <a:bodyPr/>
          <a:lstStyle/>
          <a:p>
            <a:pPr marL="0" indent="0">
              <a:buNone/>
              <a:defRPr/>
            </a:pPr>
            <a:r>
              <a:rPr lang="en-US" altLang="en-US" sz="1100" b="1" dirty="0">
                <a:latin typeface="+mj-lt"/>
              </a:rPr>
              <a:t>Learning Objective 6-1: Illustrate the expansion of the basic accounting equation to include revenues and expenses.</a:t>
            </a:r>
          </a:p>
        </p:txBody>
      </p:sp>
    </p:spTree>
    <p:extLst>
      <p:ext uri="{BB962C8B-B14F-4D97-AF65-F5344CB8AC3E}">
        <p14:creationId xmlns:p14="http://schemas.microsoft.com/office/powerpoint/2010/main" val="1533541254"/>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82590"/>
            <a:ext cx="8229600" cy="1290828"/>
          </a:xfrm>
        </p:spPr>
        <p:txBody>
          <a:bodyPr/>
          <a:lstStyle/>
          <a:p>
            <a:r>
              <a:rPr lang="en-US" altLang="en-US" dirty="0"/>
              <a:t>Goodwill </a:t>
            </a:r>
            <a:r>
              <a:rPr lang="en-US" altLang="en-US" sz="1000" b="0" dirty="0" smtClean="0"/>
              <a:t>3</a:t>
            </a:r>
            <a:r>
              <a:rPr lang="en-US" dirty="0" smtClean="0"/>
              <a:t> </a:t>
            </a:r>
            <a:r>
              <a:rPr lang="en-US" dirty="0"/>
              <a:t>- Text Alternative</a:t>
            </a:r>
            <a:endParaRPr lang="en-US" altLang="en-US" dirty="0"/>
          </a:p>
        </p:txBody>
      </p:sp>
      <p:sp>
        <p:nvSpPr>
          <p:cNvPr id="2" name="Content Placeholder 1"/>
          <p:cNvSpPr>
            <a:spLocks noGrp="1"/>
          </p:cNvSpPr>
          <p:nvPr>
            <p:ph idx="1"/>
          </p:nvPr>
        </p:nvSpPr>
        <p:spPr>
          <a:xfrm>
            <a:off x="457200" y="1600200"/>
            <a:ext cx="8382000" cy="2514600"/>
          </a:xfrm>
        </p:spPr>
        <p:txBody>
          <a:bodyPr/>
          <a:lstStyle/>
          <a:p>
            <a:pPr marL="0" indent="0">
              <a:buNone/>
              <a:defRPr/>
            </a:pPr>
            <a:r>
              <a:rPr lang="en-IN" sz="2600" dirty="0" smtClean="0"/>
              <a:t>Under </a:t>
            </a:r>
            <a:r>
              <a:rPr lang="en-IN" sz="2600" dirty="0"/>
              <a:t>Assets on the balance sheet side are Inventory plus 250,000, Land plus 150,000, Buildings plus 400,000, Goodwill plus 300,000, and Cash minus 1,000,000. Under Liabilities is Notes Payable plus 100,000.</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6087821"/>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dirty="0"/>
              <a:t>Goodwill </a:t>
            </a:r>
            <a:r>
              <a:rPr lang="en-US" altLang="en-US" sz="1000" b="0" dirty="0"/>
              <a:t>5</a:t>
            </a:r>
            <a:r>
              <a:rPr lang="en-US" dirty="0"/>
              <a:t> - Text Alternative</a:t>
            </a:r>
            <a:endParaRPr lang="en-US" altLang="en-US" dirty="0"/>
          </a:p>
        </p:txBody>
      </p:sp>
      <p:sp>
        <p:nvSpPr>
          <p:cNvPr id="2" name="Content Placeholder 1"/>
          <p:cNvSpPr>
            <a:spLocks noGrp="1"/>
          </p:cNvSpPr>
          <p:nvPr>
            <p:ph idx="1"/>
          </p:nvPr>
        </p:nvSpPr>
        <p:spPr>
          <a:xfrm>
            <a:off x="457200" y="1602548"/>
            <a:ext cx="8382000" cy="2359852"/>
          </a:xfrm>
        </p:spPr>
        <p:txBody>
          <a:bodyPr/>
          <a:lstStyle/>
          <a:p>
            <a:pPr marL="0" indent="0">
              <a:buNone/>
              <a:defRPr/>
            </a:pPr>
            <a:r>
              <a:rPr lang="en-IN" sz="2600" dirty="0"/>
              <a:t>For the effect of goodwill impairment, the horizontal model shows: a Goodwill decrease of $120,000 under Assets on the balance sheet side and a Goodwill Impairment Loss decrease of $120,000 under Expenses on the income statement side of the model.</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239102984"/>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143000"/>
          </a:xfrm>
        </p:spPr>
        <p:txBody>
          <a:bodyPr/>
          <a:lstStyle/>
          <a:p>
            <a:r>
              <a:rPr lang="en-US" altLang="en-US" dirty="0"/>
              <a:t>Time Value of Money </a:t>
            </a:r>
            <a:r>
              <a:rPr lang="en-US" dirty="0"/>
              <a:t>- Text Alternative</a:t>
            </a:r>
            <a:endParaRPr lang="en-US" altLang="en-US" dirty="0"/>
          </a:p>
        </p:txBody>
      </p:sp>
      <p:sp>
        <p:nvSpPr>
          <p:cNvPr id="2" name="Content Placeholder 1"/>
          <p:cNvSpPr>
            <a:spLocks noGrp="1"/>
          </p:cNvSpPr>
          <p:nvPr>
            <p:ph idx="1"/>
          </p:nvPr>
        </p:nvSpPr>
        <p:spPr>
          <a:xfrm>
            <a:off x="457200" y="1658010"/>
            <a:ext cx="8382000" cy="3200400"/>
          </a:xfrm>
        </p:spPr>
        <p:txBody>
          <a:bodyPr/>
          <a:lstStyle/>
          <a:p>
            <a:pPr marL="0" indent="0">
              <a:spcAft>
                <a:spcPts val="500"/>
              </a:spcAft>
              <a:buNone/>
              <a:defRPr/>
            </a:pPr>
            <a:r>
              <a:rPr lang="en-IN" sz="2600" dirty="0"/>
              <a:t>This time line shows that if $1,000 is invested in a savings account earning interest at the rate of 10% compounded annually, and if the account is left alone for four years, the future value of the account will be $1,464.</a:t>
            </a:r>
          </a:p>
          <a:p>
            <a:pPr marL="0" indent="0">
              <a:buNone/>
              <a:defRPr/>
            </a:pPr>
            <a:r>
              <a:rPr lang="en-IN" sz="2600" dirty="0"/>
              <a:t>The second time line shows that the present value of $1,464 to be received four years from now, assuming an interest rate of 10% compounded annually, is $1,000.</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66448228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Basket Purchase </a:t>
            </a:r>
            <a:r>
              <a:rPr lang="en-US" altLang="en-US" sz="1000" b="0" dirty="0"/>
              <a:t>1</a:t>
            </a:r>
          </a:p>
        </p:txBody>
      </p:sp>
      <p:sp>
        <p:nvSpPr>
          <p:cNvPr id="5" name="Content Placeholder 4"/>
          <p:cNvSpPr>
            <a:spLocks noGrp="1"/>
          </p:cNvSpPr>
          <p:nvPr>
            <p:ph idx="13"/>
          </p:nvPr>
        </p:nvSpPr>
        <p:spPr>
          <a:xfrm>
            <a:off x="457200" y="1676400"/>
            <a:ext cx="8229600" cy="1371600"/>
          </a:xfrm>
        </p:spPr>
        <p:txBody>
          <a:bodyPr/>
          <a:lstStyle/>
          <a:p>
            <a:pPr marL="0" indent="0">
              <a:buNone/>
            </a:pPr>
            <a:r>
              <a:rPr lang="en-US" sz="2600" b="1" dirty="0">
                <a:solidFill>
                  <a:schemeClr val="accent1">
                    <a:lumMod val="50000"/>
                  </a:schemeClr>
                </a:solidFill>
              </a:rPr>
              <a:t>The total cost of a combined purchase of land and a building is allocated to each asset on the basis of</a:t>
            </a:r>
            <a:r>
              <a:rPr lang="en-US" sz="100" b="1" dirty="0">
                <a:solidFill>
                  <a:schemeClr val="bg1"/>
                </a:solidFill>
              </a:rPr>
              <a:t> begin underline </a:t>
            </a:r>
            <a:r>
              <a:rPr lang="en-US" sz="2600" b="1" u="sng" dirty="0">
                <a:solidFill>
                  <a:schemeClr val="accent1">
                    <a:lumMod val="50000"/>
                  </a:schemeClr>
                </a:solidFill>
              </a:rPr>
              <a:t>relative market values,</a:t>
            </a:r>
            <a:r>
              <a:rPr lang="en-US" sz="100" b="1" dirty="0">
                <a:solidFill>
                  <a:schemeClr val="bg1"/>
                </a:solidFill>
              </a:rPr>
              <a:t> end underline </a:t>
            </a:r>
            <a:r>
              <a:rPr lang="en-US" sz="2600" b="1" dirty="0">
                <a:solidFill>
                  <a:schemeClr val="accent1">
                    <a:lumMod val="50000"/>
                  </a:schemeClr>
                </a:solidFill>
              </a:rPr>
              <a:t>and each asset is recorded separately.</a:t>
            </a:r>
          </a:p>
        </p:txBody>
      </p:sp>
      <p:sp>
        <p:nvSpPr>
          <p:cNvPr id="6" name="Content Placeholder 5"/>
          <p:cNvSpPr>
            <a:spLocks noGrp="1"/>
          </p:cNvSpPr>
          <p:nvPr>
            <p:ph idx="14"/>
          </p:nvPr>
        </p:nvSpPr>
        <p:spPr>
          <a:xfrm>
            <a:off x="457200" y="3276600"/>
            <a:ext cx="8229600" cy="2133600"/>
          </a:xfrm>
        </p:spPr>
        <p:txBody>
          <a:bodyPr/>
          <a:lstStyle/>
          <a:p>
            <a:pPr marL="0" indent="0">
              <a:spcAft>
                <a:spcPts val="1000"/>
              </a:spcAft>
              <a:buNone/>
            </a:pPr>
            <a:r>
              <a:rPr lang="en-US" sz="2600" b="1" dirty="0">
                <a:solidFill>
                  <a:schemeClr val="accent1">
                    <a:lumMod val="50000"/>
                  </a:schemeClr>
                </a:solidFill>
              </a:rPr>
              <a:t>On January 1, UpCo purchased land and building for $200,000 cash. The appraised value for the building is $162,500 and for the land is $87,500.</a:t>
            </a:r>
            <a:endParaRPr lang="en-US" sz="1000" b="1" dirty="0">
              <a:solidFill>
                <a:schemeClr val="accent1">
                  <a:lumMod val="50000"/>
                </a:schemeClr>
              </a:solidFill>
            </a:endParaRPr>
          </a:p>
          <a:p>
            <a:pPr marL="0" indent="0">
              <a:lnSpc>
                <a:spcPct val="80000"/>
              </a:lnSpc>
              <a:buFont typeface="Wingdings" pitchFamily="2" charset="2"/>
              <a:buNone/>
              <a:defRPr/>
            </a:pPr>
            <a:r>
              <a:rPr lang="en-US" sz="2600" b="1" dirty="0">
                <a:solidFill>
                  <a:schemeClr val="accent1">
                    <a:lumMod val="50000"/>
                  </a:schemeClr>
                </a:solidFill>
              </a:rPr>
              <a:t>How much of the $200,000 purchase price will be charged to the building and land accounts?</a:t>
            </a:r>
          </a:p>
        </p:txBody>
      </p:sp>
      <p:sp>
        <p:nvSpPr>
          <p:cNvPr id="16" name="Content Placeholder 7"/>
          <p:cNvSpPr>
            <a:spLocks noGrp="1"/>
          </p:cNvSpPr>
          <p:nvPr>
            <p:ph idx="1"/>
          </p:nvPr>
        </p:nvSpPr>
        <p:spPr>
          <a:xfrm>
            <a:off x="457200" y="6250207"/>
            <a:ext cx="7848600" cy="271463"/>
          </a:xfrm>
        </p:spPr>
        <p:txBody>
          <a:bodyPr/>
          <a:lstStyle/>
          <a:p>
            <a:pPr marL="0" indent="0">
              <a:buNone/>
              <a:defRPr/>
            </a:pPr>
            <a:r>
              <a:rPr lang="en-US" altLang="en-US" sz="1100" b="1" dirty="0">
                <a:latin typeface="+mj-lt"/>
              </a:rPr>
              <a:t>Learning Objective 6-1: Illustrate the expansion of the basic accounting equation to include revenues and expenses.</a:t>
            </a:r>
          </a:p>
        </p:txBody>
      </p:sp>
    </p:spTree>
    <p:extLst>
      <p:ext uri="{BB962C8B-B14F-4D97-AF65-F5344CB8AC3E}">
        <p14:creationId xmlns:p14="http://schemas.microsoft.com/office/powerpoint/2010/main" val="202441437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344fd98ab744348b3ca22aa0763392d9f08fb2"/>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schemas.microsoft.com/office/2006/documentManagement/types"/>
    <ds:schemaRef ds:uri="http://purl.org/dc/elements/1.1/"/>
    <ds:schemaRef ds:uri="http://purl.org/dc/dcmitype/"/>
    <ds:schemaRef ds:uri="http://www.w3.org/XML/1998/namespace"/>
    <ds:schemaRef ds:uri="http://schemas.microsoft.com/office/2006/metadata/properties"/>
    <ds:schemaRef ds:uri="8f5cc36b-c016-4758-adce-9e0f69c0453c"/>
    <ds:schemaRef ds:uri="http://schemas.microsoft.com/office/infopath/2007/PartnerControls"/>
    <ds:schemaRef ds:uri="http://schemas.openxmlformats.org/package/2006/metadata/core-properties"/>
    <ds:schemaRef ds:uri="dd132adf-85ac-4a18-8a8f-eabd02632a11"/>
    <ds:schemaRef ds:uri="http://purl.org/dc/te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9141</Words>
  <Application>Microsoft Office PowerPoint</Application>
  <PresentationFormat>On-screen Show (4:3)</PresentationFormat>
  <Paragraphs>590</Paragraphs>
  <Slides>82</Slides>
  <Notes>74</Notes>
  <HiddenSlides>18</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93" baseType="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Noncurrent Assets</vt:lpstr>
      <vt:lpstr>Accounting for Noncurrent Assets: Primary Issues</vt:lpstr>
      <vt:lpstr>Land 1</vt:lpstr>
      <vt:lpstr>Land 2</vt:lpstr>
      <vt:lpstr>Land 3</vt:lpstr>
      <vt:lpstr>Basket Purchase 1</vt:lpstr>
      <vt:lpstr>Basket Purchase 2</vt:lpstr>
      <vt:lpstr>Buildings and Equipment</vt:lpstr>
      <vt:lpstr>Capitalizing versus Expensing 1</vt:lpstr>
      <vt:lpstr>Capitalizing versus Expensing 2</vt:lpstr>
      <vt:lpstr>Capitalizing versus Expensing 3</vt:lpstr>
      <vt:lpstr>Depreciation 1</vt:lpstr>
      <vt:lpstr>Depreciation 2</vt:lpstr>
      <vt:lpstr>Depreciation 3</vt:lpstr>
      <vt:lpstr>Depreciation 4</vt:lpstr>
      <vt:lpstr>Depreciation Methods 1</vt:lpstr>
      <vt:lpstr>Depreciation Methods 2</vt:lpstr>
      <vt:lpstr>Straight-Line Method 1</vt:lpstr>
      <vt:lpstr>Straight-Line Method 2</vt:lpstr>
      <vt:lpstr>Straight-Line Method 3</vt:lpstr>
      <vt:lpstr>Straight-Line Method 4</vt:lpstr>
      <vt:lpstr>Units-of-Production Method 1</vt:lpstr>
      <vt:lpstr>Units-of-Production Method 2</vt:lpstr>
      <vt:lpstr>Units-of-Production Method 3</vt:lpstr>
      <vt:lpstr>Units-of-Production Method 4</vt:lpstr>
      <vt:lpstr>Declining-Balance Method</vt:lpstr>
      <vt:lpstr>Depreciation Calculation Methods 1</vt:lpstr>
      <vt:lpstr>Depreciation Calculation Methods 2</vt:lpstr>
      <vt:lpstr>Depreciation Calculation Methods 3</vt:lpstr>
      <vt:lpstr>Depreciation Calculation Methods 4</vt:lpstr>
      <vt:lpstr>Depreciation Calculation Methods 5</vt:lpstr>
      <vt:lpstr>Depreciation Calculation Methods 6</vt:lpstr>
      <vt:lpstr>Repair and Maintenance Expenditures</vt:lpstr>
      <vt:lpstr>Depreciation for Tax Reporting</vt:lpstr>
      <vt:lpstr>Disposal of Depreciable Assets 1</vt:lpstr>
      <vt:lpstr>Disposal of Depreciable Assets 2</vt:lpstr>
      <vt:lpstr>Disposal of Depreciable Assets 3</vt:lpstr>
      <vt:lpstr>Disposal of Depreciable Assets 4</vt:lpstr>
      <vt:lpstr>Disposal of Depreciable Assets 5</vt:lpstr>
      <vt:lpstr>Disposal of Depreciable Assets 6</vt:lpstr>
      <vt:lpstr>Disposal of Depreciable Assets 7</vt:lpstr>
      <vt:lpstr>Assets Acquired by Lease 1</vt:lpstr>
      <vt:lpstr>Assets Acquired by Lease 2</vt:lpstr>
      <vt:lpstr>Buy or Lease an Asset? 1</vt:lpstr>
      <vt:lpstr>Buy or Lease an Asset? 2</vt:lpstr>
      <vt:lpstr>Buy or Lease an Asset? 3</vt:lpstr>
      <vt:lpstr>Intangible Assets 1</vt:lpstr>
      <vt:lpstr>Intangible Assets 2</vt:lpstr>
      <vt:lpstr>Intangible Assets 3</vt:lpstr>
      <vt:lpstr>Leasehold improvements</vt:lpstr>
      <vt:lpstr>Goodwill 1</vt:lpstr>
      <vt:lpstr>Goodwill 2</vt:lpstr>
      <vt:lpstr>Goodwill 3</vt:lpstr>
      <vt:lpstr>Goodwill 4</vt:lpstr>
      <vt:lpstr>Goodwill 5</vt:lpstr>
      <vt:lpstr>Goodwill 6</vt:lpstr>
      <vt:lpstr>Natural Resources 1</vt:lpstr>
      <vt:lpstr>Natural Resources 2</vt:lpstr>
      <vt:lpstr>Other Noncurrent Assets</vt:lpstr>
      <vt:lpstr>Time Value of Money</vt:lpstr>
      <vt:lpstr>End of Chapter 6</vt:lpstr>
      <vt:lpstr>Accessibility Content: Text Alternatives for Images</vt:lpstr>
      <vt:lpstr>Land 2 - Text Alternative</vt:lpstr>
      <vt:lpstr>Basket Purchase 2 - Text Alternative</vt:lpstr>
      <vt:lpstr>Depreciation Methods 1 - Text Alternative</vt:lpstr>
      <vt:lpstr>Straight-Line Method 3 - Text Alternative</vt:lpstr>
      <vt:lpstr>Units-of-Production Method 1 - Text Alternative</vt:lpstr>
      <vt:lpstr>Units-of-Production Method 3 - Text Alternative</vt:lpstr>
      <vt:lpstr>Units-of-Production Method 4 - Text Alternative</vt:lpstr>
      <vt:lpstr>Depreciation Calculation Methods 6 - Text Alternative 2</vt:lpstr>
      <vt:lpstr>Disposal of Depreciable Assets 4 - Text Alternative</vt:lpstr>
      <vt:lpstr>Disposal of Depreciable Assets 6 - Text Alternative</vt:lpstr>
      <vt:lpstr>Buy or Lease an Asset? 2 - Text Alternative</vt:lpstr>
      <vt:lpstr>Buy or Lease an Asset? 3 - Text Alternative</vt:lpstr>
      <vt:lpstr>Intangible Assets 1 - Text Alternative</vt:lpstr>
      <vt:lpstr>Goodwill 1 - Text Alternative</vt:lpstr>
      <vt:lpstr>Goodwill 3 - Text Alternative</vt:lpstr>
      <vt:lpstr>Goodwill 5 - Text Alternative</vt:lpstr>
      <vt:lpstr>Time Value of Money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2019-02-15T06:49:36Z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