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974" r:id="rId4"/>
  </p:sldMasterIdLst>
  <p:notesMasterIdLst>
    <p:notesMasterId r:id="rId44"/>
  </p:notesMasterIdLst>
  <p:handoutMasterIdLst>
    <p:handoutMasterId r:id="rId45"/>
  </p:handoutMasterIdLst>
  <p:sldIdLst>
    <p:sldId id="624" r:id="rId5"/>
    <p:sldId id="625" r:id="rId6"/>
    <p:sldId id="407" r:id="rId7"/>
    <p:sldId id="626" r:id="rId8"/>
    <p:sldId id="562" r:id="rId9"/>
    <p:sldId id="563" r:id="rId10"/>
    <p:sldId id="565" r:id="rId11"/>
    <p:sldId id="627" r:id="rId12"/>
    <p:sldId id="567" r:id="rId13"/>
    <p:sldId id="628" r:id="rId14"/>
    <p:sldId id="629" r:id="rId15"/>
    <p:sldId id="630" r:id="rId16"/>
    <p:sldId id="633" r:id="rId17"/>
    <p:sldId id="634" r:id="rId18"/>
    <p:sldId id="635" r:id="rId19"/>
    <p:sldId id="636" r:id="rId20"/>
    <p:sldId id="637" r:id="rId21"/>
    <p:sldId id="638" r:id="rId22"/>
    <p:sldId id="579" r:id="rId23"/>
    <p:sldId id="591" r:id="rId24"/>
    <p:sldId id="639" r:id="rId25"/>
    <p:sldId id="641" r:id="rId26"/>
    <p:sldId id="640" r:id="rId27"/>
    <p:sldId id="599" r:id="rId28"/>
    <p:sldId id="600" r:id="rId29"/>
    <p:sldId id="601" r:id="rId30"/>
    <p:sldId id="602" r:id="rId31"/>
    <p:sldId id="603" r:id="rId32"/>
    <p:sldId id="606" r:id="rId33"/>
    <p:sldId id="608" r:id="rId34"/>
    <p:sldId id="610" r:id="rId35"/>
    <p:sldId id="611" r:id="rId36"/>
    <p:sldId id="614" r:id="rId37"/>
    <p:sldId id="616" r:id="rId38"/>
    <p:sldId id="618" r:id="rId39"/>
    <p:sldId id="620" r:id="rId40"/>
    <p:sldId id="631" r:id="rId41"/>
    <p:sldId id="632" r:id="rId42"/>
    <p:sldId id="408" r:id="rId43"/>
  </p:sldIdLst>
  <p:sldSz cx="9144000" cy="6858000" type="screen4x3"/>
  <p:notesSz cx="7010400" cy="9296400"/>
  <p:custDataLst>
    <p:tags r:id="rId46"/>
  </p:custDataLst>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B"/>
    <a:srgbClr val="DCE6F2"/>
    <a:srgbClr val="376092"/>
    <a:srgbClr val="FFFFE7"/>
    <a:srgbClr val="10253F"/>
    <a:srgbClr val="E3EBF5"/>
    <a:srgbClr val="FFF4D1"/>
    <a:srgbClr val="000000"/>
    <a:srgbClr val="0000FF"/>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91" autoAdjust="0"/>
    <p:restoredTop sz="53055" autoAdjust="0"/>
  </p:normalViewPr>
  <p:slideViewPr>
    <p:cSldViewPr>
      <p:cViewPr varScale="1">
        <p:scale>
          <a:sx n="44" d="100"/>
          <a:sy n="44" d="100"/>
        </p:scale>
        <p:origin x="2106" y="4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25" d="100"/>
        <a:sy n="125" d="100"/>
      </p:scale>
      <p:origin x="0" y="0"/>
    </p:cViewPr>
  </p:notesTextViewPr>
  <p:sorterViewPr>
    <p:cViewPr>
      <p:scale>
        <a:sx n="100" d="100"/>
        <a:sy n="100" d="100"/>
      </p:scale>
      <p:origin x="0" y="5184"/>
    </p:cViewPr>
  </p:sorterViewPr>
  <p:notesViewPr>
    <p:cSldViewPr>
      <p:cViewPr>
        <p:scale>
          <a:sx n="66" d="100"/>
          <a:sy n="66" d="100"/>
        </p:scale>
        <p:origin x="2742" y="3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slide" Target="slides/slide2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0" name="Text Box 6">
            <a:extLst>
              <a:ext uri="{FF2B5EF4-FFF2-40B4-BE49-F238E27FC236}">
                <a16:creationId xmlns:a16="http://schemas.microsoft.com/office/drawing/2014/main" id="{75CEADB3-9BF5-4F43-982D-955F2FB23D93}"/>
              </a:ext>
            </a:extLst>
          </p:cNvPr>
          <p:cNvSpPr txBox="1">
            <a:spLocks noChangeArrowheads="1"/>
          </p:cNvSpPr>
          <p:nvPr/>
        </p:nvSpPr>
        <p:spPr bwMode="auto">
          <a:xfrm>
            <a:off x="5842000" y="0"/>
            <a:ext cx="1168400" cy="279400"/>
          </a:xfrm>
          <a:prstGeom prst="rect">
            <a:avLst/>
          </a:prstGeom>
          <a:noFill/>
          <a:ln w="9525">
            <a:noFill/>
            <a:miter lim="800000"/>
            <a:headEnd/>
            <a:tailEnd/>
          </a:ln>
        </p:spPr>
        <p:txBody>
          <a:bodyPr lIns="93177" tIns="46589" rIns="93177" bIns="46589">
            <a:spAutoFit/>
          </a:bodyPr>
          <a:lstStyle>
            <a:lvl1pPr defTabSz="931863">
              <a:defRPr sz="2400">
                <a:solidFill>
                  <a:schemeClr val="tx1"/>
                </a:solidFill>
                <a:latin typeface="Tahoma" panose="020B0604030504040204" pitchFamily="34" charset="0"/>
                <a:ea typeface="ＭＳ Ｐゴシック" panose="020B0600070205080204" pitchFamily="34" charset="-128"/>
              </a:defRPr>
            </a:lvl1pPr>
            <a:lvl2pPr marL="742950" indent="-285750" defTabSz="931863">
              <a:defRPr sz="2400">
                <a:solidFill>
                  <a:schemeClr val="tx1"/>
                </a:solidFill>
                <a:latin typeface="Tahoma" panose="020B0604030504040204" pitchFamily="34" charset="0"/>
                <a:ea typeface="ＭＳ Ｐゴシック" panose="020B0600070205080204" pitchFamily="34" charset="-128"/>
              </a:defRPr>
            </a:lvl2pPr>
            <a:lvl3pPr marL="1143000" indent="-228600" defTabSz="931863">
              <a:defRPr sz="2400">
                <a:solidFill>
                  <a:schemeClr val="tx1"/>
                </a:solidFill>
                <a:latin typeface="Tahoma" panose="020B0604030504040204" pitchFamily="34" charset="0"/>
                <a:ea typeface="ＭＳ Ｐゴシック" panose="020B0600070205080204" pitchFamily="34" charset="-128"/>
              </a:defRPr>
            </a:lvl3pPr>
            <a:lvl4pPr marL="1600200" indent="-228600" defTabSz="931863">
              <a:defRPr sz="2400">
                <a:solidFill>
                  <a:schemeClr val="tx1"/>
                </a:solidFill>
                <a:latin typeface="Tahoma" panose="020B0604030504040204" pitchFamily="34" charset="0"/>
                <a:ea typeface="ＭＳ Ｐゴシック" panose="020B0600070205080204" pitchFamily="34" charset="-128"/>
              </a:defRPr>
            </a:lvl4pPr>
            <a:lvl5pPr marL="2057400" indent="-228600" defTabSz="931863">
              <a:defRPr sz="2400">
                <a:solidFill>
                  <a:schemeClr val="tx1"/>
                </a:solidFill>
                <a:latin typeface="Tahoma" panose="020B0604030504040204" pitchFamily="34" charset="0"/>
                <a:ea typeface="ＭＳ Ｐゴシック" panose="020B0600070205080204" pitchFamily="34" charset="-128"/>
              </a:defRPr>
            </a:lvl5pPr>
            <a:lvl6pPr marL="25146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defTabSz="931863"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r" eaLnBrk="1" hangingPunct="1">
              <a:spcBef>
                <a:spcPct val="50000"/>
              </a:spcBef>
              <a:defRPr/>
            </a:pPr>
            <a:r>
              <a:rPr lang="en-US" altLang="en-US" sz="1200" dirty="0">
                <a:latin typeface="Arial" panose="020B0604020202020204" pitchFamily="34" charset="0"/>
              </a:rPr>
              <a:t>15-</a:t>
            </a:r>
            <a:fld id="{1FDCEED1-A90C-4B4A-A34B-B6EDFFC340D3}" type="slidenum">
              <a:rPr lang="en-US" altLang="en-US" sz="1200" smtClean="0">
                <a:latin typeface="Arial" panose="020B0604020202020204" pitchFamily="34" charset="0"/>
              </a:rPr>
              <a:pPr algn="r" eaLnBrk="1" hangingPunct="1">
                <a:spcBef>
                  <a:spcPct val="50000"/>
                </a:spcBef>
                <a:defRPr/>
              </a:pPr>
              <a:t>‹#›</a:t>
            </a:fld>
            <a:endParaRPr lang="en-US" altLang="en-US" sz="1200" dirty="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5DA0C1D-8809-4067-BA78-6FC05583DE45}"/>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12291" name="Rectangle 4">
            <a:extLst>
              <a:ext uri="{FF2B5EF4-FFF2-40B4-BE49-F238E27FC236}">
                <a16:creationId xmlns:a16="http://schemas.microsoft.com/office/drawing/2014/main" id="{CA984085-D5C5-470A-8AD7-D00429A7C6C3}"/>
              </a:ext>
            </a:extLst>
          </p:cNvPr>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16AE1951-0518-4588-9642-AEB5B62E1A41}"/>
              </a:ext>
            </a:extLst>
          </p:cNvPr>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582" name="Rectangle 6">
            <a:extLst>
              <a:ext uri="{FF2B5EF4-FFF2-40B4-BE49-F238E27FC236}">
                <a16:creationId xmlns:a16="http://schemas.microsoft.com/office/drawing/2014/main" id="{F13F4306-4C94-4D29-9A83-FB96576F73A7}"/>
              </a:ext>
            </a:extLst>
          </p:cNvPr>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l" defTabSz="931863" eaLnBrk="1" hangingPunct="1">
              <a:defRPr sz="1200">
                <a:latin typeface="Times New Roman" pitchFamily="18" charset="0"/>
                <a:ea typeface="+mn-ea"/>
              </a:defRPr>
            </a:lvl1pPr>
          </a:lstStyle>
          <a:p>
            <a:pPr>
              <a:defRPr/>
            </a:pPr>
            <a:endParaRPr lang="en-US" dirty="0"/>
          </a:p>
        </p:txBody>
      </p:sp>
      <p:sp>
        <p:nvSpPr>
          <p:cNvPr id="68614" name="TextBox 8">
            <a:extLst>
              <a:ext uri="{FF2B5EF4-FFF2-40B4-BE49-F238E27FC236}">
                <a16:creationId xmlns:a16="http://schemas.microsoft.com/office/drawing/2014/main" id="{DC8AC2F7-E9A5-4E34-8EF4-EC476285A568}"/>
              </a:ext>
            </a:extLst>
          </p:cNvPr>
          <p:cNvSpPr txBox="1">
            <a:spLocks noChangeArrowheads="1"/>
          </p:cNvSpPr>
          <p:nvPr/>
        </p:nvSpPr>
        <p:spPr bwMode="auto">
          <a:xfrm>
            <a:off x="5791200" y="0"/>
            <a:ext cx="1219200" cy="246063"/>
          </a:xfrm>
          <a:prstGeom prst="rect">
            <a:avLst/>
          </a:prstGeom>
          <a:noFill/>
          <a:ln w="9525">
            <a:noFill/>
            <a:miter lim="800000"/>
            <a:headEnd/>
            <a:tailEnd/>
          </a:ln>
        </p:spPr>
        <p:txBody>
          <a:bodyPr>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r">
              <a:defRPr/>
            </a:pPr>
            <a:r>
              <a:rPr lang="en-US" altLang="en-US" sz="1000" dirty="0"/>
              <a:t>15-</a:t>
            </a:r>
            <a:fld id="{8F150056-3831-4659-9B7F-66E20F9A83E9}" type="slidenum">
              <a:rPr lang="en-US" altLang="en-US" sz="1000" smtClean="0"/>
              <a:pPr algn="r">
                <a:defRPr/>
              </a:pPr>
              <a:t>‹#›</a:t>
            </a:fld>
            <a:endParaRPr lang="en-US" altLang="en-US" sz="1000"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D0C74AB-6572-4133-9B8F-968891C6EF21}"/>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A1134FBF-0926-40BA-A499-0514A686711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Accounting: What the Numbers Mean</a:t>
            </a:r>
          </a:p>
          <a:p>
            <a:pPr eaLnBrk="1" hangingPunct="1"/>
            <a:r>
              <a:rPr lang="en-US" altLang="en-US" dirty="0">
                <a:ea typeface="ＭＳ Ｐゴシック" panose="020B0600070205080204" pitchFamily="34" charset="-128"/>
              </a:rPr>
              <a:t>Twelfth Edition</a:t>
            </a:r>
          </a:p>
          <a:p>
            <a:pPr eaLnBrk="1" hangingPunct="1"/>
            <a:r>
              <a:rPr lang="en-US" altLang="en-US" dirty="0">
                <a:ea typeface="ＭＳ Ｐゴシック" panose="020B0600070205080204" pitchFamily="34" charset="-128"/>
              </a:rPr>
              <a:t>Marshall, McManus, and Viele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Now suppose you find out that the budget amount was based on the expectation that 120 hulls would be built during March but that 100 hulls were actually built. Because we know that some of these product costs are variable and would change in total as more or less activity occurs, it does not make sense to compare costs that were budgeted for 120 hulls to actual costs incurred to produce 100 hulls. To make this performance report more useful for managers, a flexible budget can be used.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kumimoji="1" lang="en-US" sz="1200" b="0" i="0" u="none" strike="noStrike" kern="1200" baseline="0" noProof="0" dirty="0">
                <a:solidFill>
                  <a:schemeClr val="tx1"/>
                </a:solidFill>
                <a:latin typeface="Times New Roman" pitchFamily="18" charset="0"/>
                <a:ea typeface="ＭＳ Ｐゴシック" charset="0"/>
                <a:cs typeface="+mn-cs"/>
              </a:rPr>
              <a:t>Notice that the variable rates for direct materials, direct labor, and variable overhead are used to calculate a budget allowance for any level of activity—but in particular for the level of activity achieved this period—so that a valid comparison can be made against actual costs incurred for that level of activity. </a:t>
            </a:r>
            <a:r>
              <a:rPr lang="en-US" noProof="0" dirty="0"/>
              <a:t>Adjusting the original budget so it reflects budgeted amounts for actual activity is called flexing the budget.</a:t>
            </a:r>
          </a:p>
        </p:txBody>
      </p:sp>
    </p:spTree>
    <p:extLst>
      <p:ext uri="{BB962C8B-B14F-4D97-AF65-F5344CB8AC3E}">
        <p14:creationId xmlns:p14="http://schemas.microsoft.com/office/powerpoint/2010/main" val="85129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variances now are relatively insignificant, and the initial conclusion made from this report is the correct one: The production manager is performing according to plan for the number of hulls that were actually produced.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endParaRPr lang="en-US" noProof="0" dirty="0"/>
          </a:p>
        </p:txBody>
      </p:sp>
    </p:spTree>
    <p:extLst>
      <p:ext uri="{BB962C8B-B14F-4D97-AF65-F5344CB8AC3E}">
        <p14:creationId xmlns:p14="http://schemas.microsoft.com/office/powerpoint/2010/main" val="1945906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C8C387A-6434-4A84-8D3A-55F0C47723CC}"/>
              </a:ext>
            </a:extLst>
          </p:cNvPr>
          <p:cNvSpPr>
            <a:spLocks noGrp="1" noRot="1" noChangeAspect="1" noChangeArrowheads="1" noTextEdit="1"/>
          </p:cNvSpPr>
          <p:nvPr>
            <p:ph type="sldImg"/>
          </p:nvPr>
        </p:nvSpPr>
        <p:spPr>
          <a:ln/>
        </p:spPr>
      </p:sp>
      <p:sp>
        <p:nvSpPr>
          <p:cNvPr id="35843" name="Rectangle 3">
            <a:extLst>
              <a:ext uri="{FF2B5EF4-FFF2-40B4-BE49-F238E27FC236}">
                <a16:creationId xmlns:a16="http://schemas.microsoft.com/office/drawing/2014/main" id="{95B22678-7181-444D-8A32-1536475A926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i="0" noProof="0" dirty="0">
                <a:solidFill>
                  <a:srgbClr val="080000"/>
                </a:solidFill>
                <a:ea typeface="ＭＳ Ｐゴシック" panose="020B0600070205080204" pitchFamily="34" charset="-128"/>
                <a:cs typeface="Times New Roman" panose="02020603050405020304" pitchFamily="18" charset="0"/>
              </a:rPr>
              <a:t>LO 15-4: Calculate and explain the two components of a standard cost variance.</a:t>
            </a:r>
          </a:p>
          <a:p>
            <a:endParaRPr lang="en-US" altLang="en-US" b="0" i="0" noProof="0" dirty="0">
              <a:solidFill>
                <a:srgbClr val="080000"/>
              </a:solidFill>
              <a:ea typeface="ＭＳ Ｐゴシック" panose="020B0600070205080204" pitchFamily="34" charset="-128"/>
              <a:cs typeface="Times New Roman" panose="02020603050405020304" pitchFamily="18" charset="0"/>
            </a:endParaRPr>
          </a:p>
          <a:p>
            <a:r>
              <a:rPr kumimoji="1" lang="en-US" sz="1200" b="0" i="0" u="none" strike="noStrike" kern="1200" baseline="0" noProof="0" dirty="0">
                <a:solidFill>
                  <a:schemeClr val="tx1"/>
                </a:solidFill>
                <a:latin typeface="Times New Roman" pitchFamily="18" charset="0"/>
                <a:ea typeface="ＭＳ Ｐゴシック" charset="0"/>
                <a:cs typeface="+mn-cs"/>
              </a:rPr>
              <a:t>The total variance for any particular cost component is referred to as the budget variance because it represents the difference between actual cost and standard cost. The budget variance is caused by two factors: the difference between actual and standard unit costs of the input, and the difference between actual and standard quantities of the input. </a:t>
            </a:r>
          </a:p>
          <a:p>
            <a:endParaRPr lang="en-US" altLang="en-US" i="0" noProof="0" dirty="0">
              <a:solidFill>
                <a:srgbClr val="080000"/>
              </a:solidFill>
              <a:ea typeface="ＭＳ Ｐゴシック" panose="020B0600070205080204" pitchFamily="34" charset="-128"/>
              <a:cs typeface="Times New Roman" panose="02020603050405020304" pitchFamily="18" charset="0"/>
            </a:endParaRPr>
          </a:p>
          <a:p>
            <a:r>
              <a:rPr lang="en-US" altLang="en-US" i="0" noProof="0" dirty="0">
                <a:ea typeface="ＭＳ Ｐゴシック" panose="020B0600070205080204" pitchFamily="34" charset="-128"/>
              </a:rPr>
              <a:t>A cost per unit of input variance is the difference between actual and standard unit costs of the input. A quantity variance is the difference between actual and standard quantities of the input. </a:t>
            </a:r>
            <a:r>
              <a:rPr kumimoji="1" lang="en-US" sz="1200" b="0" i="0" u="none" strike="noStrike" kern="1200" baseline="0" noProof="0" dirty="0">
                <a:solidFill>
                  <a:schemeClr val="tx1"/>
                </a:solidFill>
                <a:latin typeface="Times New Roman" pitchFamily="18" charset="0"/>
                <a:ea typeface="ＭＳ Ｐゴシック" charset="0"/>
                <a:cs typeface="+mn-cs"/>
              </a:rPr>
              <a:t>The cost per unit of input variance will be referred to as a price, rate, or spending variance, and the quantity variance will be referred to as a usage or efficiency variance. </a:t>
            </a:r>
            <a:endParaRPr lang="en-US" altLang="en-US" i="0" noProof="0" dirty="0">
              <a:ea typeface="ＭＳ Ｐゴシック" panose="020B0600070205080204" pitchFamily="34" charset="-128"/>
            </a:endParaRPr>
          </a:p>
        </p:txBody>
      </p:sp>
    </p:spTree>
    <p:extLst>
      <p:ext uri="{BB962C8B-B14F-4D97-AF65-F5344CB8AC3E}">
        <p14:creationId xmlns:p14="http://schemas.microsoft.com/office/powerpoint/2010/main" val="1712256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kern="1200" noProof="0" dirty="0">
                <a:solidFill>
                  <a:schemeClr val="accent1">
                    <a:lumMod val="50000"/>
                  </a:schemeClr>
                </a:solidFill>
                <a:latin typeface="Arial" charset="0"/>
                <a:ea typeface="ＭＳ Ｐゴシック" charset="0"/>
                <a:cs typeface="+mn-cs"/>
              </a:rPr>
              <a:t>Assume that 100 hulls were produced by SeaCruiser last month. The following table summarizes the actual and standard labor hours and the hourly rates for build-up labor inputs. </a:t>
            </a:r>
          </a:p>
          <a:p>
            <a:endParaRPr lang="en-US" noProof="0" dirty="0"/>
          </a:p>
          <a:p>
            <a:r>
              <a:rPr lang="en-US" noProof="0" dirty="0"/>
              <a:t>The actual costs for last month amount to $32,893 (</a:t>
            </a:r>
            <a:r>
              <a:rPr lang="en-US" altLang="en-US" noProof="0" dirty="0">
                <a:ea typeface="ＭＳ Ｐゴシック" panose="020B0600070205080204" pitchFamily="34" charset="-128"/>
              </a:rPr>
              <a:t>2,540 hours × $12.95/hr).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standard </a:t>
            </a:r>
            <a:r>
              <a:rPr lang="en-US" noProof="0" dirty="0"/>
              <a:t>costs for last month amount to $33,280 (2,600 </a:t>
            </a:r>
            <a:r>
              <a:rPr lang="en-US" altLang="en-US" noProof="0" dirty="0">
                <a:ea typeface="ＭＳ Ｐゴシック" panose="020B0600070205080204" pitchFamily="34" charset="-128"/>
              </a:rPr>
              <a:t>hours × $12.80/hr).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budget variance for labor hours is 60 and is 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budget variance for hourly rates is $0.15 and is unfavorable.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ea typeface="ＭＳ Ｐゴシック" panose="020B0600070205080204" pitchFamily="34" charset="-128"/>
              </a:rPr>
              <a:t>The budget variance for the total costs is $387 and is favorable.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The analysis of the budget variance into the cost per unit of input variance and the quantity variance is as follows: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en-US" sz="1200" b="0" i="0" u="none" strike="noStrike" kern="1200" baseline="0" noProof="0" dirty="0">
              <a:solidFill>
                <a:schemeClr val="tx1"/>
              </a:solidFill>
              <a:latin typeface="Times New Roman" pitchFamily="18" charset="0"/>
              <a:ea typeface="ＭＳ Ｐゴシック" charset="0"/>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Variance due to rate difference is $381 ($0.15/hr × 2,540 hours) and is unfavorable.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Variance due to hours difference is $768 (60 hours × $12.80) and is favorable.</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Budget variance is $387 ($768 − $381) and is favorable.</a:t>
            </a:r>
          </a:p>
        </p:txBody>
      </p:sp>
    </p:spTree>
    <p:extLst>
      <p:ext uri="{BB962C8B-B14F-4D97-AF65-F5344CB8AC3E}">
        <p14:creationId xmlns:p14="http://schemas.microsoft.com/office/powerpoint/2010/main" val="1663358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cost per unit of input variance (due to the difference between the actual and standard hourly pay rates) is called the direct labor rate variance. The quantity variance (due to the difference between the actual hours worked and the standard hours allowed) is called the direct labor efficiency variance because it relates to the efficiency with which labor was used. </a:t>
            </a:r>
          </a:p>
          <a:p>
            <a:r>
              <a:rPr kumimoji="1" lang="en-US" sz="1200" b="0" i="0" u="none" strike="noStrike" kern="1200" baseline="0" noProof="0" dirty="0">
                <a:solidFill>
                  <a:schemeClr val="tx1"/>
                </a:solidFill>
                <a:latin typeface="Times New Roman" pitchFamily="18" charset="0"/>
                <a:ea typeface="ＭＳ Ｐゴシック" charset="0"/>
                <a:cs typeface="+mn-cs"/>
              </a:rPr>
              <a:t>The variances are labeled favorable or unfavorable based on the arithmetic difference between actual and standard, but these labels are not necessarily synonymous with “good” and “bad,” respectively.</a:t>
            </a:r>
            <a:endParaRPr lang="en-US" b="0" noProof="0" dirty="0"/>
          </a:p>
        </p:txBody>
      </p:sp>
    </p:spTree>
    <p:extLst>
      <p:ext uri="{BB962C8B-B14F-4D97-AF65-F5344CB8AC3E}">
        <p14:creationId xmlns:p14="http://schemas.microsoft.com/office/powerpoint/2010/main" val="3816469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lang="en-US" altLang="en-US" dirty="0">
                <a:solidFill>
                  <a:srgbClr val="080000"/>
                </a:solidFill>
                <a:ea typeface="ＭＳ Ｐゴシック" panose="020B0600070205080204" pitchFamily="34" charset="-128"/>
                <a:cs typeface="Times New Roman" panose="02020603050405020304" pitchFamily="18" charset="0"/>
              </a:rPr>
              <a:t>LO 15-5: Name and compare the specific variances assigned to different product inputs.</a:t>
            </a:r>
          </a:p>
          <a:p>
            <a:pPr algn="l">
              <a:spcBef>
                <a:spcPct val="50000"/>
              </a:spcBef>
              <a:defRPr/>
            </a:pPr>
            <a:endParaRPr kumimoji="1" lang="en-US" sz="1200" kern="1200" noProof="0" dirty="0">
              <a:solidFill>
                <a:schemeClr val="accent1">
                  <a:lumMod val="50000"/>
                </a:schemeClr>
              </a:solidFill>
              <a:latin typeface="Arial" charset="0"/>
              <a:ea typeface="ＭＳ Ｐゴシック" charset="0"/>
              <a:cs typeface="+mn-cs"/>
            </a:endParaRPr>
          </a:p>
          <a:p>
            <a:pPr algn="l">
              <a:spcBef>
                <a:spcPct val="50000"/>
              </a:spcBef>
              <a:defRPr/>
            </a:pPr>
            <a:r>
              <a:rPr kumimoji="1" lang="en-US" sz="1200" kern="1200" noProof="0" dirty="0">
                <a:solidFill>
                  <a:schemeClr val="accent1">
                    <a:lumMod val="50000"/>
                  </a:schemeClr>
                </a:solidFill>
                <a:latin typeface="Arial" charset="0"/>
                <a:ea typeface="ＭＳ Ｐゴシック" charset="0"/>
                <a:cs typeface="+mn-cs"/>
              </a:rPr>
              <a:t>Budget variance for raw materials and variable overhead can be analyzed and separated into the two components. The label assigned to each of the components varies from input to input, but the calculations are the same.</a:t>
            </a:r>
          </a:p>
          <a:p>
            <a:pPr algn="l">
              <a:spcBef>
                <a:spcPct val="50000"/>
              </a:spcBef>
              <a:defRPr/>
            </a:pPr>
            <a:r>
              <a:rPr kumimoji="1" lang="en-US" sz="1200" kern="1200" noProof="0" dirty="0">
                <a:solidFill>
                  <a:schemeClr val="accent1">
                    <a:lumMod val="50000"/>
                  </a:schemeClr>
                </a:solidFill>
                <a:latin typeface="Arial" charset="0"/>
                <a:ea typeface="ＭＳ Ｐゴシック" charset="0"/>
                <a:cs typeface="+mn-cs"/>
              </a:rPr>
              <a:t>The labels generally used are raw materials price variance, raw materials usage variance, variable overhead spending variance, and variable overhead efficiency variance. </a:t>
            </a:r>
          </a:p>
        </p:txBody>
      </p:sp>
    </p:spTree>
    <p:extLst>
      <p:ext uri="{BB962C8B-B14F-4D97-AF65-F5344CB8AC3E}">
        <p14:creationId xmlns:p14="http://schemas.microsoft.com/office/powerpoint/2010/main" val="1389605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The general model for calculating each variance is as follows: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Cost per unit of input variance = (Standard cost per unit − Actual cost per unit) × Actual quantity used </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i="0" u="none" strike="noStrike" kern="1200" baseline="0" noProof="0" dirty="0">
                <a:solidFill>
                  <a:schemeClr val="tx1"/>
                </a:solidFill>
                <a:latin typeface="Times New Roman" pitchFamily="18" charset="0"/>
                <a:ea typeface="ＭＳ Ｐゴシック" charset="0"/>
                <a:cs typeface="+mn-cs"/>
              </a:rPr>
              <a:t>Quantity variance = (Standard quantity allowed − Actual quantity used) × Standard cost per unit </a:t>
            </a:r>
          </a:p>
        </p:txBody>
      </p:sp>
    </p:spTree>
    <p:extLst>
      <p:ext uri="{BB962C8B-B14F-4D97-AF65-F5344CB8AC3E}">
        <p14:creationId xmlns:p14="http://schemas.microsoft.com/office/powerpoint/2010/main" val="3463778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Assumptions: The performance report shown in the slide summarizes budget and actual usage and costs for the items shown for a month in which 100 SeaCruiser hulls were produced.</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lang="en-US" noProof="0" dirty="0"/>
              <a:t>Required: Analyze the budget variance for each item by calculating the cost per unit of input and quantity variances.</a:t>
            </a:r>
          </a:p>
        </p:txBody>
      </p:sp>
    </p:spTree>
    <p:extLst>
      <p:ext uri="{BB962C8B-B14F-4D97-AF65-F5344CB8AC3E}">
        <p14:creationId xmlns:p14="http://schemas.microsoft.com/office/powerpoint/2010/main" val="1953681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Calculation of standard cost variances is shown in the slide:</a:t>
            </a:r>
          </a:p>
          <a:p>
            <a:endParaRPr lang="en-US" noProof="0" dirty="0"/>
          </a:p>
          <a:p>
            <a:r>
              <a:rPr lang="en-US" noProof="0" dirty="0"/>
              <a:t>Cost per unit of input variance = (Standard cost per unit − Actual cost per unit) × Actual quantity used </a:t>
            </a:r>
          </a:p>
          <a:p>
            <a:endParaRPr lang="en-US" noProof="0" dirty="0"/>
          </a:p>
          <a:p>
            <a:r>
              <a:rPr lang="en-US" noProof="0" dirty="0">
                <a:solidFill>
                  <a:schemeClr val="tx1"/>
                </a:solidFill>
              </a:rPr>
              <a:t>Raw materials price variance is $1,125 [($2.10/yd − $2.05/yd) × 22,500 yd] and is favorable.</a:t>
            </a:r>
            <a:endParaRPr lang="en-US" noProof="0" dirty="0"/>
          </a:p>
          <a:p>
            <a:r>
              <a:rPr lang="en-US" noProof="0" dirty="0">
                <a:solidFill>
                  <a:schemeClr val="tx1"/>
                </a:solidFill>
              </a:rPr>
              <a:t>Direct labor rate variance is $381 [($12.80/hr − $12.95/hr) × 2,540 hr] and is unfavorable.</a:t>
            </a:r>
          </a:p>
          <a:p>
            <a:r>
              <a:rPr lang="en-US" noProof="0" dirty="0">
                <a:solidFill>
                  <a:schemeClr val="tx1"/>
                </a:solidFill>
              </a:rPr>
              <a:t>Variable overhead spending variance is 0 [($3.20/hr − $3.20/hr) × 2,540 hr].</a:t>
            </a:r>
          </a:p>
          <a:p>
            <a:endParaRPr lang="en-US" noProof="0" dirty="0">
              <a:solidFill>
                <a:schemeClr val="tx1"/>
              </a:solidFill>
            </a:endParaRPr>
          </a:p>
          <a:p>
            <a:r>
              <a:rPr lang="en-US" noProof="0" dirty="0"/>
              <a:t>Quantity variance = (Standard quantity allowed − Actual quantity used) × Standard cost per unit</a:t>
            </a:r>
          </a:p>
          <a:p>
            <a:endParaRPr lang="en-US" noProof="0" dirty="0"/>
          </a:p>
          <a:p>
            <a:r>
              <a:rPr lang="en-US" noProof="0" dirty="0">
                <a:solidFill>
                  <a:schemeClr val="tx1"/>
                </a:solidFill>
              </a:rPr>
              <a:t>Raw materials usage variance is $1,470 U {[(218 yd × 100 hulls) − 22,500 yd] × $2.10} and is unfavorable.</a:t>
            </a:r>
          </a:p>
          <a:p>
            <a:r>
              <a:rPr lang="en-US" noProof="0" dirty="0">
                <a:solidFill>
                  <a:schemeClr val="tx1"/>
                </a:solidFill>
              </a:rPr>
              <a:t>Direct labor efficiency variance is $768 {[(26 hr × 100 hulls) − 2,540 hr] × $12.80} and is favorable.</a:t>
            </a:r>
          </a:p>
          <a:p>
            <a:r>
              <a:rPr lang="en-US" noProof="0" dirty="0">
                <a:solidFill>
                  <a:schemeClr val="tx1"/>
                </a:solidFill>
              </a:rPr>
              <a:t>Variable overhead efficiency variance is $192 {[(26 hr × 100 hulls) − 2,540 hr] × $3.20} and is favorable.</a:t>
            </a:r>
            <a:endParaRPr lang="en-US" noProof="0" dirty="0"/>
          </a:p>
        </p:txBody>
      </p:sp>
    </p:spTree>
    <p:extLst>
      <p:ext uri="{BB962C8B-B14F-4D97-AF65-F5344CB8AC3E}">
        <p14:creationId xmlns:p14="http://schemas.microsoft.com/office/powerpoint/2010/main" val="7487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CA1B032D-484A-4EBC-B9D8-B198A44F92EA}"/>
              </a:ext>
            </a:extLst>
          </p:cNvPr>
          <p:cNvSpPr>
            <a:spLocks noGrp="1" noRot="1" noChangeAspect="1" noChangeArrowheads="1" noTextEdit="1"/>
          </p:cNvSpPr>
          <p:nvPr>
            <p:ph type="sldImg"/>
          </p:nvPr>
        </p:nvSpPr>
        <p:spPr>
          <a:ln/>
        </p:spPr>
      </p:sp>
      <p:sp>
        <p:nvSpPr>
          <p:cNvPr id="41987" name="Rectangle 3">
            <a:extLst>
              <a:ext uri="{FF2B5EF4-FFF2-40B4-BE49-F238E27FC236}">
                <a16:creationId xmlns:a16="http://schemas.microsoft.com/office/drawing/2014/main" id="{B5C55602-F154-4E9B-83F5-08D9EF965B0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80000"/>
                </a:solidFill>
                <a:ea typeface="ＭＳ Ｐゴシック" panose="020B0600070205080204" pitchFamily="34" charset="-128"/>
              </a:rPr>
              <a:t>The price variance equation can be stated as AQ(SC </a:t>
            </a:r>
            <a:r>
              <a:rPr lang="en-US" dirty="0">
                <a:solidFill>
                  <a:schemeClr val="tx1"/>
                </a:solidFill>
              </a:rPr>
              <a:t>−</a:t>
            </a:r>
            <a:r>
              <a:rPr lang="en-US" altLang="en-US" dirty="0">
                <a:solidFill>
                  <a:srgbClr val="080000"/>
                </a:solidFill>
                <a:ea typeface="ＭＳ Ｐゴシック" panose="020B0600070205080204" pitchFamily="34" charset="-128"/>
              </a:rPr>
              <a:t> AC), where: </a:t>
            </a:r>
            <a:r>
              <a:rPr kumimoji="0" lang="en-US" altLang="en-US" dirty="0">
                <a:solidFill>
                  <a:srgbClr val="080000"/>
                </a:solidFill>
                <a:ea typeface="ＭＳ Ｐゴシック" panose="020B0600070205080204" pitchFamily="34" charset="-128"/>
              </a:rPr>
              <a:t>AQ = Actual Quantity, SC= Standard Cost, and AC = Actual Cost.</a:t>
            </a:r>
          </a:p>
          <a:p>
            <a:endParaRPr kumimoji="0" lang="en-US" altLang="en-US" dirty="0">
              <a:solidFill>
                <a:srgbClr val="080000"/>
              </a:solidFill>
              <a:ea typeface="ＭＳ Ｐゴシック" panose="020B0600070205080204" pitchFamily="34" charset="-128"/>
            </a:endParaRPr>
          </a:p>
          <a:p>
            <a:r>
              <a:rPr lang="en-US" altLang="en-US" dirty="0">
                <a:solidFill>
                  <a:srgbClr val="080000"/>
                </a:solidFill>
                <a:ea typeface="ＭＳ Ｐゴシック" panose="020B0600070205080204" pitchFamily="34" charset="-128"/>
              </a:rPr>
              <a:t>The usage variance equation can be stated as SC(SQ </a:t>
            </a:r>
            <a:r>
              <a:rPr lang="en-US" dirty="0">
                <a:solidFill>
                  <a:schemeClr val="tx1"/>
                </a:solidFill>
              </a:rPr>
              <a:t>−</a:t>
            </a:r>
            <a:r>
              <a:rPr lang="en-US" altLang="en-US" dirty="0">
                <a:solidFill>
                  <a:srgbClr val="080000"/>
                </a:solidFill>
                <a:ea typeface="ＭＳ Ｐゴシック" panose="020B0600070205080204" pitchFamily="34" charset="-128"/>
              </a:rPr>
              <a:t> AQ), where: </a:t>
            </a:r>
            <a:r>
              <a:rPr kumimoji="0" lang="en-US" altLang="en-US" dirty="0">
                <a:solidFill>
                  <a:srgbClr val="080000"/>
                </a:solidFill>
                <a:ea typeface="ＭＳ Ｐゴシック" panose="020B0600070205080204" pitchFamily="34" charset="-128"/>
              </a:rPr>
              <a:t>AQ = Actual Quantity, SC = Standard Cost, and SQ = Standard Quantity.</a:t>
            </a:r>
          </a:p>
          <a:p>
            <a:endParaRPr lang="en-US" altLang="en-US" dirty="0">
              <a:solidFill>
                <a:srgbClr val="080000"/>
              </a:solidFill>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60E2F330-7C30-4DB3-9894-40B92C53B8D2}"/>
              </a:ext>
            </a:extLst>
          </p:cNvPr>
          <p:cNvSpPr txBox="1">
            <a:spLocks noGrp="1" noChangeArrowheads="1"/>
          </p:cNvSpPr>
          <p:nvPr/>
        </p:nvSpPr>
        <p:spPr bwMode="auto">
          <a:xfrm>
            <a:off x="3884613" y="8659813"/>
            <a:ext cx="29718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a:fld id="{73501C2E-7426-4731-AEFA-D7F7D96BC9CD}" type="slidenum">
              <a:rPr lang="en-US" altLang="en-US" sz="1200">
                <a:solidFill>
                  <a:srgbClr val="000000"/>
                </a:solidFill>
                <a:latin typeface="Times" panose="02020603050405020304" pitchFamily="18" charset="0"/>
              </a:rPr>
              <a:pPr algn="r"/>
              <a:t>2</a:t>
            </a:fld>
            <a:endParaRPr lang="en-US" altLang="en-US" sz="1200" dirty="0">
              <a:solidFill>
                <a:srgbClr val="000000"/>
              </a:solidFill>
              <a:latin typeface="Times" panose="02020603050405020304" pitchFamily="18" charset="0"/>
            </a:endParaRPr>
          </a:p>
        </p:txBody>
      </p:sp>
      <p:sp>
        <p:nvSpPr>
          <p:cNvPr id="17411" name="Rectangle 2">
            <a:extLst>
              <a:ext uri="{FF2B5EF4-FFF2-40B4-BE49-F238E27FC236}">
                <a16:creationId xmlns:a16="http://schemas.microsoft.com/office/drawing/2014/main" id="{4E45FDC9-1085-4C2B-9C9D-002C1F52B04F}"/>
              </a:ext>
            </a:extLst>
          </p:cNvPr>
          <p:cNvSpPr>
            <a:spLocks noGrp="1" noRot="1" noChangeAspect="1" noChangeArrowheads="1" noTextEdit="1"/>
          </p:cNvSpPr>
          <p:nvPr>
            <p:ph type="sldImg"/>
          </p:nvPr>
        </p:nvSpPr>
        <p:spPr>
          <a:xfrm>
            <a:off x="1152525" y="684213"/>
            <a:ext cx="4557713" cy="3417887"/>
          </a:xfrm>
          <a:ln/>
        </p:spPr>
      </p:sp>
      <p:sp>
        <p:nvSpPr>
          <p:cNvPr id="100356" name="Rectangle 3">
            <a:extLst>
              <a:ext uri="{FF2B5EF4-FFF2-40B4-BE49-F238E27FC236}">
                <a16:creationId xmlns:a16="http://schemas.microsoft.com/office/drawing/2014/main" id="{6FF5F71A-E95F-4FBB-90FE-33AA38DC4AE7}"/>
              </a:ext>
            </a:extLst>
          </p:cNvPr>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p>
            <a:pPr eaLnBrk="1" hangingPunct="1">
              <a:defRPr/>
            </a:pPr>
            <a:endParaRPr lang="en-US" altLang="en-US" dirty="0">
              <a:ea typeface="ＭＳ Ｐゴシック" panose="020B0600070205080204" pitchFamily="34" charset="-128"/>
            </a:endParaRPr>
          </a:p>
          <a:p>
            <a:pPr>
              <a:defRPr/>
            </a:pPr>
            <a:r>
              <a:rPr lang="en-US" altLang="en-US" dirty="0">
                <a:latin typeface="Calibri" panose="020F0502020204030204" pitchFamily="34" charset="0"/>
              </a:rPr>
              <a:t>CHAPTER 15</a:t>
            </a:r>
            <a:r>
              <a:rPr lang="en-US" altLang="en-US" b="1" dirty="0">
                <a:latin typeface="Calibri" panose="020F0502020204030204" pitchFamily="34" charset="0"/>
              </a:rPr>
              <a:t>: </a:t>
            </a:r>
            <a:r>
              <a:rPr lang="en-US" dirty="0">
                <a:solidFill>
                  <a:schemeClr val="bg1">
                    <a:lumMod val="75000"/>
                  </a:schemeClr>
                </a:solidFill>
              </a:rPr>
              <a:t>Cost Control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FCA88ED0-B704-4D6B-AB46-375FC436FC27}"/>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95381C22-E270-4A3D-9C96-035D700CDCD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noProof="0" dirty="0">
                <a:solidFill>
                  <a:srgbClr val="080000"/>
                </a:solidFill>
                <a:ea typeface="ＭＳ Ｐゴシック" panose="020B0600070205080204" pitchFamily="34" charset="-128"/>
                <a:cs typeface="Times New Roman" panose="02020603050405020304" pitchFamily="18" charset="0"/>
              </a:rPr>
              <a:t>LO 15-6: Analyze and explain how the control of fixed overhead variances and that of variable cost variances differ.</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ea typeface="ＭＳ Ｐゴシック" panose="020B0600070205080204" pitchFamily="34" charset="-128"/>
              </a:rPr>
              <a:t>Overhead costs are applied to products and services using a predetermined overhead application rate. The difference between the actual fixed overhead expenditures and the fixed overhead that was budgeted for the period gives the budget variance. </a:t>
            </a:r>
          </a:p>
          <a:p>
            <a:r>
              <a:rPr kumimoji="1" lang="en-US" sz="1200" b="0" i="0" u="none" strike="noStrike" kern="1200" baseline="0" noProof="0" dirty="0">
                <a:solidFill>
                  <a:schemeClr val="tx1"/>
                </a:solidFill>
                <a:latin typeface="Times New Roman" pitchFamily="18" charset="0"/>
                <a:ea typeface="ＭＳ Ｐゴシック" charset="0"/>
                <a:cs typeface="+mn-cs"/>
              </a:rPr>
              <a:t>If actual activity is different from planned activity, the amount of fixed overhead applied to production will be different from that planned to be applied. This variance is called a volume variance. Remember that because fixed costs do not behave on a per unit basis, it is not appropriate to make any per unit fixed overhead variance calculations.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noProof="0" dirty="0">
                <a:ea typeface="ＭＳ Ｐゴシック" panose="020B0600070205080204" pitchFamily="34" charset="-128"/>
              </a:rPr>
              <a:t>A budget variance results from paying more or less than expected for overhead items. A volume variance results from operating at an activity level different from the planned activity. </a:t>
            </a:r>
          </a:p>
          <a:p>
            <a:endParaRPr lang="en-US" altLang="en-US" b="0" noProof="0" dirty="0">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To illustrate the calculation of fixed overhead variances, the following information for Cruisers, Inc. has been provided. </a:t>
            </a:r>
            <a:endParaRPr lang="en-US" noProof="0" dirty="0"/>
          </a:p>
        </p:txBody>
      </p:sp>
    </p:spTree>
    <p:extLst>
      <p:ext uri="{BB962C8B-B14F-4D97-AF65-F5344CB8AC3E}">
        <p14:creationId xmlns:p14="http://schemas.microsoft.com/office/powerpoint/2010/main" val="9647271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the information provided, the </a:t>
            </a:r>
            <a:r>
              <a:rPr kumimoji="1" lang="en-US" sz="1000" kern="1200" dirty="0">
                <a:solidFill>
                  <a:schemeClr val="tx1"/>
                </a:solidFill>
                <a:latin typeface="Arial" charset="0"/>
                <a:ea typeface="ＭＳ Ｐゴシック" charset="0"/>
                <a:cs typeface="+mn-cs"/>
              </a:rPr>
              <a:t>fixed manufacturing overhead account would appear as shown in the slide.</a:t>
            </a:r>
            <a:endParaRPr lang="en-US" dirty="0"/>
          </a:p>
        </p:txBody>
      </p:sp>
    </p:spTree>
    <p:extLst>
      <p:ext uri="{BB962C8B-B14F-4D97-AF65-F5344CB8AC3E}">
        <p14:creationId xmlns:p14="http://schemas.microsoft.com/office/powerpoint/2010/main" val="588838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overapplied overhead is made up of a budget variance and a volume variance and is shown in the slide.</a:t>
            </a:r>
            <a:endParaRPr lang="en-US" noProof="0" dirty="0"/>
          </a:p>
        </p:txBody>
      </p:sp>
    </p:spTree>
    <p:extLst>
      <p:ext uri="{BB962C8B-B14F-4D97-AF65-F5344CB8AC3E}">
        <p14:creationId xmlns:p14="http://schemas.microsoft.com/office/powerpoint/2010/main" val="3865948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0FC7FDD4-902A-480C-8EE6-8DC00DC15037}"/>
              </a:ext>
            </a:extLst>
          </p:cNvPr>
          <p:cNvSpPr>
            <a:spLocks noGrp="1" noRot="1" noChangeAspect="1" noChangeArrowheads="1" noTextEdit="1"/>
          </p:cNvSpPr>
          <p:nvPr>
            <p:ph type="sldImg"/>
          </p:nvPr>
        </p:nvSpPr>
        <p:spPr>
          <a:ln/>
        </p:spPr>
      </p:sp>
      <p:sp>
        <p:nvSpPr>
          <p:cNvPr id="56323" name="Rectangle 3">
            <a:extLst>
              <a:ext uri="{FF2B5EF4-FFF2-40B4-BE49-F238E27FC236}">
                <a16:creationId xmlns:a16="http://schemas.microsoft.com/office/drawing/2014/main" id="{12F40C19-5C31-4068-A830-DF319A5FD71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solidFill>
                  <a:srgbClr val="080000"/>
                </a:solidFill>
                <a:ea typeface="ＭＳ Ｐゴシック" panose="020B0600070205080204" pitchFamily="34" charset="-128"/>
                <a:cs typeface="Times New Roman" panose="02020603050405020304" pitchFamily="18" charset="0"/>
              </a:rPr>
              <a:t>LO 15-7: Illustrate the alternative methods of accounting for variances.</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a:p>
            <a:r>
              <a:rPr lang="en-US" altLang="en-US" noProof="0" dirty="0">
                <a:ea typeface="ＭＳ Ｐゴシック" panose="020B0600070205080204" pitchFamily="34" charset="-128"/>
              </a:rPr>
              <a:t>Usually, if the net total of all of the favorable and unfavorable variances is not significant relative to the total of all production costs incurred during the period, the net variance will simply be included with cost of goods sold in the income statement.</a:t>
            </a:r>
          </a:p>
          <a:p>
            <a:endParaRPr lang="en-US" altLang="en-US" noProof="0" dirty="0">
              <a:ea typeface="ＭＳ Ｐゴシック" panose="020B0600070205080204" pitchFamily="34" charset="-128"/>
            </a:endParaRPr>
          </a:p>
          <a:p>
            <a:r>
              <a:rPr lang="en-US" altLang="en-US" u="none" noProof="0" dirty="0">
                <a:ea typeface="ＭＳ Ｐゴシック" panose="020B0600070205080204" pitchFamily="34" charset="-128"/>
              </a:rPr>
              <a:t>If </a:t>
            </a:r>
            <a:r>
              <a:rPr lang="en-US" altLang="en-US" noProof="0" dirty="0">
                <a:ea typeface="ＭＳ Ｐゴシック" panose="020B0600070205080204" pitchFamily="34" charset="-128"/>
              </a:rPr>
              <a:t>the net variance is significant relative to total production costs, it may be allocated between inventories and cost of goods sold in proportion to the standard costs included in these accounts.</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On the other hand, if the standards represent currently attainable targets, a net unfavorable variance can be interpreted as the cost of production inefficiencies that should be recognized as an expense of the current period.</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a:p>
            <a:r>
              <a:rPr lang="en-US" altLang="en-US" noProof="0" dirty="0">
                <a:solidFill>
                  <a:srgbClr val="080000"/>
                </a:solidFill>
                <a:ea typeface="ＭＳ Ｐゴシック" panose="020B0600070205080204" pitchFamily="34" charset="-128"/>
                <a:cs typeface="Times New Roman" panose="02020603050405020304" pitchFamily="18" charset="0"/>
              </a:rPr>
              <a:t>A net variance that is favorable would indicate that the standards were too loose, and so it would be appropriate to allocate the variance between inventory and cost of goods sold.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6FA68663-6C02-44C1-9630-48B4BFC6FC59}"/>
              </a:ext>
            </a:extLst>
          </p:cNvPr>
          <p:cNvSpPr>
            <a:spLocks noGrp="1" noRot="1" noChangeAspect="1" noChangeArrowheads="1" noTextEdit="1"/>
          </p:cNvSpPr>
          <p:nvPr>
            <p:ph type="sldImg"/>
          </p:nvPr>
        </p:nvSpPr>
        <p:spPr>
          <a:ln/>
        </p:spPr>
      </p:sp>
      <p:sp>
        <p:nvSpPr>
          <p:cNvPr id="58371" name="Rectangle 3">
            <a:extLst>
              <a:ext uri="{FF2B5EF4-FFF2-40B4-BE49-F238E27FC236}">
                <a16:creationId xmlns:a16="http://schemas.microsoft.com/office/drawing/2014/main" id="{17FFBA1D-4B5D-4F1E-A1BC-5A0958C9453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noProof="0" dirty="0">
                <a:solidFill>
                  <a:srgbClr val="080000"/>
                </a:solidFill>
                <a:ea typeface="ＭＳ Ｐゴシック" panose="020B0600070205080204" pitchFamily="34" charset="-128"/>
                <a:cs typeface="Times New Roman" panose="02020603050405020304" pitchFamily="18" charset="0"/>
              </a:rPr>
              <a:t>LO 15-8: Demonstrate how the operating results of segments of an organization can be reported most meaningfully.</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ea typeface="ＭＳ Ｐゴシック" panose="020B0600070205080204" pitchFamily="34" charset="-128"/>
              </a:rPr>
              <a:t>A segment of an organization is a division, product line, sales territory, or other organizational unit. Management frequently reports company results by segment in such a way that the total income for each segment equals the total company net income.</a:t>
            </a:r>
          </a:p>
          <a:p>
            <a:endParaRPr lang="en-US" altLang="en-US" b="0"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For example, assume that Cruisers Inc. has three divisions: sailboats, motorboats, and repair parts. </a:t>
            </a:r>
            <a:r>
              <a:rPr lang="en-US" altLang="en-US" b="0" noProof="0" dirty="0">
                <a:solidFill>
                  <a:srgbClr val="080000"/>
                </a:solidFill>
                <a:ea typeface="ＭＳ Ｐゴシック" panose="020B0600070205080204" pitchFamily="34" charset="-128"/>
                <a:cs typeface="Times New Roman" panose="02020603050405020304" pitchFamily="18" charset="0"/>
              </a:rPr>
              <a:t>Cruisers reports the sales, variable expenses, fixed expenses, and operating income for a recent quarter. Operating income for the company is $38,000. Operating income (loss) for the divisions are as follows: the sailboat division, $28,000; the motorboat division, $16,000; and the repair parts division, $(6,000). Should the repair parts division be discontinued? Let's take a closer look at fixed expenses before we decide.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9F40FB22-1618-4586-9AA0-4A08AE7D21A9}"/>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AAD649EC-28F8-466B-AEF3-E749B2A740D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Direct fixed expenses are incurred within a division. Common fixed expenses are incurred elsewhere and would continue to be incurred even if a division is discontinued. An analysis of fixed expenses shows that for the repair parts division, the direct fixed expenses are $30,000 and common fixed expenses are $16,000. The total fixed expenses for the repair parts division amounts to $46,000 (sum of direct fixed expenses and common fixed expenses). Similarly, the total fixed expenses for the motorboat division is $72,000, for the sailboat division is $164,000, and for the total company is $282,000.</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6AD16DDE-F525-4531-A9BF-AA6C0C7EAC36}"/>
              </a:ext>
            </a:extLst>
          </p:cNvPr>
          <p:cNvSpPr>
            <a:spLocks noGrp="1" noRot="1" noChangeAspect="1" noChangeArrowheads="1" noTextEdit="1"/>
          </p:cNvSpPr>
          <p:nvPr>
            <p:ph type="sldImg"/>
          </p:nvPr>
        </p:nvSpPr>
        <p:spPr>
          <a:ln/>
        </p:spPr>
      </p:sp>
      <p:sp>
        <p:nvSpPr>
          <p:cNvPr id="62467" name="Rectangle 3">
            <a:extLst>
              <a:ext uri="{FF2B5EF4-FFF2-40B4-BE49-F238E27FC236}">
                <a16:creationId xmlns:a16="http://schemas.microsoft.com/office/drawing/2014/main" id="{9092FBD6-1B85-4DAB-8EA0-8FD4A8A8E36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 segment margin is a division's contribution to overall operations (sales minus variable costs minus direct fixed expenses). Common fixed expenses will be incurred whether or not the repair parts division is discontinued. Segment margin, $10,000, is the repair parts division's contribution to overall operations. In other words, Cruisers net income will be $10,000 less if the repair parts division is discontinued.</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73DC8140-8DD3-492C-8B6F-39F4FD895585}"/>
              </a:ext>
            </a:extLst>
          </p:cNvPr>
          <p:cNvSpPr>
            <a:spLocks noGrp="1" noRot="1" noChangeAspect="1" noChangeArrowheads="1" noTextEdit="1"/>
          </p:cNvSpPr>
          <p:nvPr>
            <p:ph type="sldImg"/>
          </p:nvPr>
        </p:nvSpPr>
        <p:spPr>
          <a:ln/>
        </p:spPr>
      </p:sp>
      <p:sp>
        <p:nvSpPr>
          <p:cNvPr id="64515" name="Rectangle 3">
            <a:extLst>
              <a:ext uri="{FF2B5EF4-FFF2-40B4-BE49-F238E27FC236}">
                <a16:creationId xmlns:a16="http://schemas.microsoft.com/office/drawing/2014/main" id="{9070CCA9-1DAA-4AA3-9810-0C844706BE2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i="0" noProof="0" dirty="0">
                <a:ea typeface="ＭＳ Ｐゴシック" panose="020B0600070205080204" pitchFamily="34" charset="-128"/>
              </a:rPr>
              <a:t>Sometimes the segments of an organization are referred to as responsibility centers, cost centers, profit centers, or investment centers.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A responsibility center is an element of the organization over which a manager has been assigned responsibility and authority, and for which performance is evaluated.</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A cost center does not directly generate any revenue for the organization. For example, the industrial engineering department would be a cost center. An organizational segment that is responsible for selling a product, like the sailboat division of Cruisers, could be either a profit center or an investment center.</a:t>
            </a:r>
          </a:p>
          <a:p>
            <a:endParaRPr lang="en-US" altLang="en-US" noProof="0" dirty="0">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599F2435-537A-4BD1-A05D-C12499310698}"/>
              </a:ext>
            </a:extLst>
          </p:cNvPr>
          <p:cNvSpPr>
            <a:spLocks noGrp="1" noRot="1" noChangeAspect="1" noChangeArrowheads="1" noTextEdit="1"/>
          </p:cNvSpPr>
          <p:nvPr>
            <p:ph type="sldImg"/>
          </p:nvPr>
        </p:nvSpPr>
        <p:spPr>
          <a:ln/>
        </p:spPr>
      </p:sp>
      <p:sp>
        <p:nvSpPr>
          <p:cNvPr id="66563" name="Rectangle 3">
            <a:extLst>
              <a:ext uri="{FF2B5EF4-FFF2-40B4-BE49-F238E27FC236}">
                <a16:creationId xmlns:a16="http://schemas.microsoft.com/office/drawing/2014/main" id="{2416A33C-104F-455E-AE4F-844A052F7D7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Methods of evaluating responsibility centers (segments) are as follows:</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Cost centers: Actual costs incurred are compared to budgeted costs.</a:t>
            </a:r>
          </a:p>
          <a:p>
            <a:r>
              <a:rPr lang="en-US" altLang="en-US" noProof="0" dirty="0">
                <a:ea typeface="ＭＳ Ｐゴシック" panose="020B0600070205080204" pitchFamily="34" charset="-128"/>
              </a:rPr>
              <a:t>Profit centers: Actual segment margin is compared to budgeted segment margin.</a:t>
            </a:r>
          </a:p>
          <a:p>
            <a:r>
              <a:rPr lang="en-US" altLang="en-US" noProof="0" dirty="0">
                <a:ea typeface="ＭＳ Ｐゴシック" panose="020B0600070205080204" pitchFamily="34" charset="-128"/>
              </a:rPr>
              <a:t>Investment centers: Actual and budgeted return on investment (ROI) are compared based on segment margin and assets controlled by the segment.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3031420B-BC9E-410B-B58E-FB61D697D285}"/>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BB950994-A85A-4D56-96EF-6848B9C74E50}"/>
              </a:ext>
            </a:extLst>
          </p:cNvPr>
          <p:cNvSpPr>
            <a:spLocks noGrp="1" noChangeArrowheads="1"/>
          </p:cNvSpPr>
          <p:nvPr>
            <p:ph type="body" idx="1"/>
          </p:nvPr>
        </p:nvSpPr>
        <p:spPr>
          <a:xfrm>
            <a:off x="935038" y="4343400"/>
            <a:ext cx="5140325" cy="4183063"/>
          </a:xfrm>
          <a:ln/>
        </p:spPr>
        <p:txBody>
          <a:bodyPr/>
          <a:lstStyle/>
          <a:p>
            <a:pPr>
              <a:defRPr/>
            </a:pPr>
            <a:r>
              <a:rPr lang="en-US" dirty="0">
                <a:solidFill>
                  <a:srgbClr val="080000"/>
                </a:solidFill>
                <a:ea typeface="+mn-ea"/>
                <a:cs typeface="Times New Roman" pitchFamily="18" charset="0"/>
              </a:rPr>
              <a:t>After studying this chapter, you should understand and be able to:</a:t>
            </a:r>
            <a:br>
              <a:rPr lang="en-US" dirty="0">
                <a:solidFill>
                  <a:srgbClr val="080000"/>
                </a:solidFill>
                <a:ea typeface="+mn-ea"/>
                <a:cs typeface="Times New Roman" pitchFamily="18" charset="0"/>
              </a:rPr>
            </a:br>
            <a:endParaRPr lang="en-US" dirty="0">
              <a:solidFill>
                <a:srgbClr val="080000"/>
              </a:solidFill>
              <a:ea typeface="+mn-ea"/>
              <a:cs typeface="Times New Roman" pitchFamily="18" charset="0"/>
            </a:endParaRPr>
          </a:p>
          <a:p>
            <a:pPr marL="796925" indent="-796925">
              <a:defRPr/>
            </a:pPr>
            <a:r>
              <a:rPr lang="en-US" altLang="en-US" dirty="0">
                <a:latin typeface="Arial Narrow" pitchFamily="34" charset="0"/>
              </a:rPr>
              <a:t>LO 15-1: Explain why all costs are controllable by someone at some time, but in the short run, some costs may be classified as noncontrollable.</a:t>
            </a:r>
          </a:p>
          <a:p>
            <a:pPr marL="796925" indent="-796925">
              <a:defRPr/>
            </a:pPr>
            <a:r>
              <a:rPr lang="en-US" altLang="en-US" dirty="0">
                <a:latin typeface="Arial Narrow" pitchFamily="34" charset="0"/>
              </a:rPr>
              <a:t>LO 15-2: Discuss how performance reporting facilitates the management by exception process.</a:t>
            </a:r>
          </a:p>
          <a:p>
            <a:pPr marL="796925" indent="-796925">
              <a:defRPr/>
            </a:pPr>
            <a:r>
              <a:rPr lang="en-US" altLang="en-US" dirty="0">
                <a:latin typeface="Arial Narrow" pitchFamily="34" charset="0"/>
              </a:rPr>
              <a:t>LO 15-3: Construct a flexible budget and describe how it is used.</a:t>
            </a:r>
          </a:p>
          <a:p>
            <a:pPr marL="796925" indent="-796925">
              <a:defRPr/>
            </a:pPr>
            <a:r>
              <a:rPr lang="en-US" altLang="en-US" dirty="0">
                <a:latin typeface="Arial Narrow" pitchFamily="34" charset="0"/>
              </a:rPr>
              <a:t>LO 15-4: Calculate and explain the two components of a standard cost variance.</a:t>
            </a:r>
          </a:p>
          <a:p>
            <a:pPr marL="796925" indent="-796925">
              <a:defRPr/>
            </a:pPr>
            <a:r>
              <a:rPr lang="en-US" altLang="en-US" dirty="0">
                <a:latin typeface="Arial Narrow" pitchFamily="34" charset="0"/>
              </a:rPr>
              <a:t>LO 15-5: Name and compare the specific variances assigned to different product inputs.</a:t>
            </a:r>
          </a:p>
          <a:p>
            <a:pPr marL="796925" indent="-796925">
              <a:defRPr/>
            </a:pPr>
            <a:r>
              <a:rPr lang="en-US" altLang="en-US" dirty="0">
                <a:latin typeface="Arial Narrow" pitchFamily="34" charset="0"/>
              </a:rPr>
              <a:t>LO 15-6: Analyze and explain how the control of fixed overhead variances and that of variable cost variances differ.</a:t>
            </a:r>
          </a:p>
          <a:p>
            <a:pPr marL="796925" indent="-796925">
              <a:defRPr/>
            </a:pPr>
            <a:r>
              <a:rPr lang="en-US" altLang="en-US" dirty="0">
                <a:latin typeface="Arial Narrow" pitchFamily="34" charset="0"/>
              </a:rPr>
              <a:t>LO 15-7: Illustrate the alternative methods of accounting for variances.</a:t>
            </a:r>
          </a:p>
          <a:p>
            <a:pPr marL="796925" indent="-796925">
              <a:defRPr/>
            </a:pPr>
            <a:r>
              <a:rPr lang="en-US" altLang="en-US" dirty="0">
                <a:latin typeface="Arial Narrow" pitchFamily="34" charset="0"/>
              </a:rPr>
              <a:t>LO 15-8: Demonstrate how the operating results of segments of an organization can be reported most meaningfully.</a:t>
            </a:r>
          </a:p>
          <a:p>
            <a:pPr marL="796925" indent="-796925">
              <a:defRPr/>
            </a:pPr>
            <a:r>
              <a:rPr lang="en-US" altLang="en-US" dirty="0">
                <a:latin typeface="Arial Narrow" pitchFamily="34" charset="0"/>
              </a:rPr>
              <a:t>LO 15-9: Explain and compare how return on investment and residual income are used to evaluate investment center performance.</a:t>
            </a:r>
          </a:p>
          <a:p>
            <a:pPr marL="796925" indent="-796925">
              <a:defRPr/>
            </a:pPr>
            <a:r>
              <a:rPr lang="en-US" altLang="en-US" dirty="0">
                <a:latin typeface="Arial Narrow" pitchFamily="34" charset="0"/>
              </a:rPr>
              <a:t>LO 15-10: Explain the benefits of a balanced scorecard.</a:t>
            </a:r>
          </a:p>
          <a:p>
            <a:pPr>
              <a:spcBef>
                <a:spcPct val="50000"/>
              </a:spcBef>
              <a:defRPr/>
            </a:pPr>
            <a:endParaRPr lang="en-US" dirty="0">
              <a:solidFill>
                <a:srgbClr val="000000"/>
              </a:solidFill>
              <a:ea typeface="+mn-ea"/>
              <a:cs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43014CFD-D5E1-42F3-88C8-72F21378149B}"/>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46AA29F9-8D70-4A71-BB4A-36E156CAE61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80000"/>
                </a:solidFill>
                <a:ea typeface="ＭＳ Ｐゴシック" panose="020B0600070205080204" pitchFamily="34" charset="-128"/>
                <a:cs typeface="Times New Roman" panose="02020603050405020304" pitchFamily="18" charset="0"/>
              </a:rPr>
              <a:t>LO 15-9: Explain and compare how return on investment and residual income are used to evaluate investment center performance.</a:t>
            </a:r>
          </a:p>
          <a:p>
            <a:r>
              <a:rPr lang="en-US" altLang="en-US" dirty="0">
                <a:solidFill>
                  <a:srgbClr val="080000"/>
                </a:solidFill>
                <a:ea typeface="ＭＳ Ｐゴシック" panose="020B0600070205080204" pitchFamily="34" charset="-128"/>
                <a:cs typeface="Times New Roman" panose="02020603050405020304" pitchFamily="18" charset="0"/>
              </a:rPr>
              <a:t> </a:t>
            </a:r>
          </a:p>
          <a:p>
            <a:r>
              <a:rPr lang="en-US" altLang="en-US" dirty="0">
                <a:solidFill>
                  <a:srgbClr val="080000"/>
                </a:solidFill>
                <a:ea typeface="ＭＳ Ｐゴシック" panose="020B0600070205080204" pitchFamily="34" charset="-128"/>
                <a:cs typeface="Times New Roman" panose="02020603050405020304" pitchFamily="18" charset="0"/>
              </a:rPr>
              <a:t>Return on investment (ROI) is the ratio of segment margin to the investment used to generate the segment margin. ROI equals segment margin divided by divisional operating assets.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Or, we can also say that ROI equals margin (segment margin divided by sales) times turnover (sales divided by operating assets).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55A22BF7-6319-4618-98BA-2EB5F94DE672}"/>
              </a:ext>
            </a:extLst>
          </p:cNvPr>
          <p:cNvSpPr>
            <a:spLocks noGrp="1" noRot="1" noChangeAspect="1" noChangeArrowheads="1" noTextEdit="1"/>
          </p:cNvSpPr>
          <p:nvPr>
            <p:ph type="sldImg"/>
          </p:nvPr>
        </p:nvSpPr>
        <p:spPr>
          <a:ln/>
        </p:spPr>
      </p:sp>
      <p:sp>
        <p:nvSpPr>
          <p:cNvPr id="70659" name="Rectangle 3">
            <a:extLst>
              <a:ext uri="{FF2B5EF4-FFF2-40B4-BE49-F238E27FC236}">
                <a16:creationId xmlns:a16="http://schemas.microsoft.com/office/drawing/2014/main" id="{29AED545-F7FF-470B-9C45-4EC26BA1487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Let's compute the margin, turnover, and ROI for Cruisers' segments.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Margin is calculated by dividing segment margin by sales. Turnover is calculated by dividing sales by operating assets. ROI is margin times turnover. The margin, turnover, and ROI data for Cruisers are illustrated on this slide.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9A0F2520-E8E5-4BF5-8E3A-2836E7ED8338}"/>
              </a:ext>
            </a:extLst>
          </p:cNvPr>
          <p:cNvSpPr>
            <a:spLocks noGrp="1" noRot="1" noChangeAspect="1" noChangeArrowheads="1" noTextEdit="1"/>
          </p:cNvSpPr>
          <p:nvPr>
            <p:ph type="sldImg"/>
          </p:nvPr>
        </p:nvSpPr>
        <p:spPr>
          <a:ln/>
        </p:spPr>
      </p:sp>
      <p:sp>
        <p:nvSpPr>
          <p:cNvPr id="72707" name="Rectangle 3">
            <a:extLst>
              <a:ext uri="{FF2B5EF4-FFF2-40B4-BE49-F238E27FC236}">
                <a16:creationId xmlns:a16="http://schemas.microsoft.com/office/drawing/2014/main" id="{175DF12F-F797-485E-877A-CE4F45333F5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ea typeface="ＭＳ Ｐゴシック" panose="020B0600070205080204" pitchFamily="34" charset="-128"/>
              </a:rPr>
              <a:t>There are three ways to improve ROI: 1) Increase sales prices, 2) Decrease expenses, and 3) Lower invested capital.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C766EB73-A5A5-47F2-BA38-CC66AE988C9E}"/>
              </a:ext>
            </a:extLst>
          </p:cNvPr>
          <p:cNvSpPr>
            <a:spLocks noGrp="1" noRot="1" noChangeAspect="1" noChangeArrowheads="1" noTextEdit="1"/>
          </p:cNvSpPr>
          <p:nvPr>
            <p:ph type="sldImg"/>
          </p:nvPr>
        </p:nvSpPr>
        <p:spPr>
          <a:ln/>
        </p:spPr>
      </p:sp>
      <p:sp>
        <p:nvSpPr>
          <p:cNvPr id="74755" name="Rectangle 3">
            <a:extLst>
              <a:ext uri="{FF2B5EF4-FFF2-40B4-BE49-F238E27FC236}">
                <a16:creationId xmlns:a16="http://schemas.microsoft.com/office/drawing/2014/main" id="{C7C87A6D-40C3-4EA7-B599-B6893EA019D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Residual income is another performance measure. Operating income less required ROI equals residual income. Required ROI in dollars is the product of operating assets and required ROI percentage.</a:t>
            </a:r>
            <a:endParaRPr lang="en-US" altLang="en-US" u="none" noProof="0" dirty="0">
              <a:ea typeface="ＭＳ Ｐゴシック" panose="020B0600070205080204" pitchFamily="34" charset="-128"/>
            </a:endParaRP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Let's calculate the residual income for Cruisers using the total company information. </a:t>
            </a:r>
          </a:p>
          <a:p>
            <a:endParaRPr lang="en-US" altLang="en-US" noProof="0" dirty="0">
              <a:ea typeface="ＭＳ Ｐゴシック" panose="020B0600070205080204"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CCA736BC-BF0A-4B62-AFCB-4FD1EA06E8FA}"/>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346915DF-0A51-4B09-839C-D2D7D92130A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US" altLang="en-US" noProof="0" dirty="0">
                <a:ea typeface="ＭＳ Ｐゴシック" panose="020B0600070205080204" pitchFamily="34" charset="-128"/>
              </a:rPr>
              <a:t>Let</a:t>
            </a:r>
            <a:r>
              <a:rPr kumimoji="0" lang="en-US" altLang="ja-JP" noProof="0" dirty="0">
                <a:ea typeface="ＭＳ Ｐゴシック" panose="020B0600070205080204" pitchFamily="34" charset="-128"/>
              </a:rPr>
              <a:t>’s calculate the residual income for Cruisers using the total company information. </a:t>
            </a:r>
            <a:endParaRPr lang="en-US" altLang="en-US" noProof="0" dirty="0">
              <a:ea typeface="ＭＳ Ｐゴシック" panose="020B0600070205080204" pitchFamily="34" charset="-128"/>
            </a:endParaRPr>
          </a:p>
          <a:p>
            <a:endParaRPr lang="en-US" altLang="en-US" noProof="0" dirty="0">
              <a:ea typeface="ＭＳ Ｐゴシック" panose="020B0600070205080204" pitchFamily="34" charset="-128"/>
            </a:endParaRPr>
          </a:p>
          <a:p>
            <a:r>
              <a:rPr lang="en-US" altLang="ja-JP" noProof="0" dirty="0">
                <a:ea typeface="ＭＳ Ｐゴシック" panose="020B0600070205080204" pitchFamily="34" charset="-128"/>
              </a:rPr>
              <a:t>Residual income is $30,000 [segment margin ($150,000) less the required ROI ($120,000)]. Required ROI is $120,000 [operating assets ($1,200,000) multiplied by required ROI % (0.10)].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Now let's find residual income for each of the divisions. </a:t>
            </a:r>
          </a:p>
          <a:p>
            <a:endParaRPr kumimoji="0" lang="en-US" altLang="en-US" noProof="0" dirty="0">
              <a:ea typeface="ＭＳ Ｐゴシック" panose="020B0600070205080204"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DA29A3AF-A932-457D-B8BF-95982BC67A89}"/>
              </a:ext>
            </a:extLst>
          </p:cNvPr>
          <p:cNvSpPr>
            <a:spLocks noGrp="1" noRot="1" noChangeAspect="1" noChangeArrowheads="1" noTextEdit="1"/>
          </p:cNvSpPr>
          <p:nvPr>
            <p:ph type="sldImg"/>
          </p:nvPr>
        </p:nvSpPr>
        <p:spPr>
          <a:ln/>
        </p:spPr>
      </p:sp>
      <p:sp>
        <p:nvSpPr>
          <p:cNvPr id="78851" name="Rectangle 3">
            <a:extLst>
              <a:ext uri="{FF2B5EF4-FFF2-40B4-BE49-F238E27FC236}">
                <a16:creationId xmlns:a16="http://schemas.microsoft.com/office/drawing/2014/main" id="{E84B230F-995E-4623-9CC0-6ABCC33F3A4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noProof="0" dirty="0">
                <a:ea typeface="ＭＳ Ｐゴシック" panose="020B0600070205080204" pitchFamily="34" charset="-128"/>
              </a:rPr>
              <a:t>Residual income for each division is shown on this slide.</a:t>
            </a:r>
          </a:p>
          <a:p>
            <a:endParaRPr lang="en-US" altLang="en-US" noProof="0" dirty="0">
              <a:ea typeface="ＭＳ Ｐゴシック" panose="020B0600070205080204" pitchFamily="34" charset="-128"/>
            </a:endParaRPr>
          </a:p>
          <a:p>
            <a:r>
              <a:rPr kumimoji="1" lang="en-US" sz="1200" b="0" i="0" u="none" strike="noStrike" kern="1200" baseline="0" noProof="0" dirty="0">
                <a:solidFill>
                  <a:schemeClr val="tx1"/>
                </a:solidFill>
                <a:latin typeface="Times New Roman" pitchFamily="18" charset="0"/>
                <a:ea typeface="ＭＳ Ｐゴシック" charset="0"/>
                <a:cs typeface="+mn-cs"/>
              </a:rPr>
              <a:t>Residual income is positive when the investment center is earning an ROI greater than the required ROI, 10 percent in this example. Using residual income would allow the manager of the sailboat division to invest in the new sailboat line with an expected return of 13.5 percent because any opportunity that provides at least a 10 percent ROI would increase the division’s residual income. </a:t>
            </a:r>
            <a:endParaRPr lang="en-US" altLang="en-US" noProof="0" dirty="0">
              <a:ea typeface="ＭＳ Ｐゴシック" panose="020B0600070205080204" pitchFamily="34" charset="-128"/>
            </a:endParaRPr>
          </a:p>
          <a:p>
            <a:endParaRPr lang="en-US" altLang="en-US" noProof="0" dirty="0">
              <a:ea typeface="ＭＳ Ｐゴシック" panose="020B0600070205080204"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EF83472A-C881-404F-B0ED-21E4A7814F2D}"/>
              </a:ext>
            </a:extLst>
          </p:cNvPr>
          <p:cNvSpPr>
            <a:spLocks noChangeArrowheads="1"/>
          </p:cNvSpPr>
          <p:nvPr/>
        </p:nvSpPr>
        <p:spPr bwMode="auto">
          <a:xfrm>
            <a:off x="3971925"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endParaRPr lang="en-US" altLang="en-US" dirty="0"/>
          </a:p>
        </p:txBody>
      </p:sp>
      <p:sp>
        <p:nvSpPr>
          <p:cNvPr id="80899" name="Rectangle 3">
            <a:extLst>
              <a:ext uri="{FF2B5EF4-FFF2-40B4-BE49-F238E27FC236}">
                <a16:creationId xmlns:a16="http://schemas.microsoft.com/office/drawing/2014/main" id="{F27A1846-4234-4EF5-8D59-1D135081E7D8}"/>
              </a:ext>
            </a:extLst>
          </p:cNvPr>
          <p:cNvSpPr>
            <a:spLocks noChangeArrowheads="1"/>
          </p:cNvSpPr>
          <p:nvPr/>
        </p:nvSpPr>
        <p:spPr bwMode="auto">
          <a:xfrm>
            <a:off x="3971925"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412" tIns="0" rIns="19412" bIns="0" anchor="b"/>
          <a:lstStyle>
            <a:lvl1pPr defTabSz="931863">
              <a:defRPr>
                <a:solidFill>
                  <a:schemeClr val="tx1"/>
                </a:solidFill>
                <a:latin typeface="Tahoma" panose="020B0604030504040204" pitchFamily="34" charset="0"/>
                <a:ea typeface="ＭＳ Ｐゴシック" panose="020B0600070205080204" pitchFamily="34" charset="-128"/>
              </a:defRPr>
            </a:lvl1pPr>
            <a:lvl2pPr marL="742950" indent="-285750" defTabSz="931863">
              <a:defRPr>
                <a:solidFill>
                  <a:schemeClr val="tx1"/>
                </a:solidFill>
                <a:latin typeface="Tahoma" panose="020B0604030504040204" pitchFamily="34" charset="0"/>
                <a:ea typeface="ＭＳ Ｐゴシック" panose="020B0600070205080204" pitchFamily="34" charset="-128"/>
              </a:defRPr>
            </a:lvl2pPr>
            <a:lvl3pPr marL="1143000" indent="-228600" defTabSz="931863">
              <a:defRPr>
                <a:solidFill>
                  <a:schemeClr val="tx1"/>
                </a:solidFill>
                <a:latin typeface="Tahoma" panose="020B0604030504040204" pitchFamily="34" charset="0"/>
                <a:ea typeface="ＭＳ Ｐゴシック" panose="020B0600070205080204" pitchFamily="34" charset="-128"/>
              </a:defRPr>
            </a:lvl3pPr>
            <a:lvl4pPr marL="1600200" indent="-228600" defTabSz="931863">
              <a:defRPr>
                <a:solidFill>
                  <a:schemeClr val="tx1"/>
                </a:solidFill>
                <a:latin typeface="Tahoma" panose="020B0604030504040204" pitchFamily="34" charset="0"/>
                <a:ea typeface="ＭＳ Ｐゴシック" panose="020B0600070205080204" pitchFamily="34" charset="-128"/>
              </a:defRPr>
            </a:lvl4pPr>
            <a:lvl5pPr marL="2057400" indent="-228600" defTabSz="931863">
              <a:defRPr>
                <a:solidFill>
                  <a:schemeClr val="tx1"/>
                </a:solidFill>
                <a:latin typeface="Tahoma" panose="020B0604030504040204" pitchFamily="34" charset="0"/>
                <a:ea typeface="ＭＳ Ｐゴシック" panose="020B0600070205080204" pitchFamily="34" charset="-128"/>
              </a:defRPr>
            </a:lvl5pPr>
            <a:lvl6pPr marL="25146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defTabSz="931863"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r" eaLnBrk="1" hangingPunct="1"/>
            <a:endParaRPr lang="en-US" altLang="en-US" sz="1000" i="1" dirty="0">
              <a:latin typeface="Times New Roman" panose="02020603050405020304" pitchFamily="18" charset="0"/>
            </a:endParaRPr>
          </a:p>
        </p:txBody>
      </p:sp>
      <p:sp>
        <p:nvSpPr>
          <p:cNvPr id="80900" name="Rectangle 4">
            <a:extLst>
              <a:ext uri="{FF2B5EF4-FFF2-40B4-BE49-F238E27FC236}">
                <a16:creationId xmlns:a16="http://schemas.microsoft.com/office/drawing/2014/main" id="{11F8AEAE-749C-4CE8-B8A7-5A748A9A28BA}"/>
              </a:ext>
            </a:extLst>
          </p:cNvPr>
          <p:cNvSpPr>
            <a:spLocks noChangeArrowheads="1"/>
          </p:cNvSpPr>
          <p:nvPr/>
        </p:nvSpPr>
        <p:spPr bwMode="auto">
          <a:xfrm>
            <a:off x="0" y="8831263"/>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endParaRPr lang="en-US" altLang="en-US" dirty="0"/>
          </a:p>
        </p:txBody>
      </p:sp>
      <p:sp>
        <p:nvSpPr>
          <p:cNvPr id="80901" name="Rectangle 5">
            <a:extLst>
              <a:ext uri="{FF2B5EF4-FFF2-40B4-BE49-F238E27FC236}">
                <a16:creationId xmlns:a16="http://schemas.microsoft.com/office/drawing/2014/main" id="{ADC687EF-7ABD-46E8-B5C0-2F177B7549C0}"/>
              </a:ext>
            </a:extLst>
          </p:cNvPr>
          <p:cNvSpPr>
            <a:spLocks noChangeArrowheads="1"/>
          </p:cNvSpPr>
          <p:nvPr/>
        </p:nvSpPr>
        <p:spPr bwMode="auto">
          <a:xfrm>
            <a:off x="0" y="0"/>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endParaRPr lang="en-US" altLang="en-US" dirty="0"/>
          </a:p>
        </p:txBody>
      </p:sp>
      <p:sp>
        <p:nvSpPr>
          <p:cNvPr id="80902" name="Rectangle 6">
            <a:extLst>
              <a:ext uri="{FF2B5EF4-FFF2-40B4-BE49-F238E27FC236}">
                <a16:creationId xmlns:a16="http://schemas.microsoft.com/office/drawing/2014/main" id="{AE2ED66B-90FB-4DD7-BF2D-B385B5725356}"/>
              </a:ext>
            </a:extLst>
          </p:cNvPr>
          <p:cNvSpPr>
            <a:spLocks noGrp="1" noRot="1" noChangeAspect="1" noChangeArrowheads="1" noTextEdit="1"/>
          </p:cNvSpPr>
          <p:nvPr>
            <p:ph type="sldImg"/>
          </p:nvPr>
        </p:nvSpPr>
        <p:spPr>
          <a:xfrm>
            <a:off x="1190625" y="703263"/>
            <a:ext cx="4630738" cy="3473450"/>
          </a:xfrm>
          <a:ln w="12700" cap="flat">
            <a:solidFill>
              <a:schemeClr val="tx1"/>
            </a:solidFill>
          </a:ln>
        </p:spPr>
      </p:sp>
      <p:sp>
        <p:nvSpPr>
          <p:cNvPr id="80903" name="Rectangle 7">
            <a:extLst>
              <a:ext uri="{FF2B5EF4-FFF2-40B4-BE49-F238E27FC236}">
                <a16:creationId xmlns:a16="http://schemas.microsoft.com/office/drawing/2014/main" id="{6C2311D4-17CC-4702-94DA-F3F0BA63C4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07" tIns="45295" rIns="92207" bIns="45295"/>
          <a:lstStyle/>
          <a:p>
            <a:r>
              <a:rPr lang="en-US" altLang="en-US" noProof="0" dirty="0">
                <a:solidFill>
                  <a:srgbClr val="080000"/>
                </a:solidFill>
                <a:ea typeface="ＭＳ Ｐゴシック" panose="020B0600070205080204" pitchFamily="34" charset="-128"/>
                <a:cs typeface="Times New Roman" panose="02020603050405020304" pitchFamily="18" charset="0"/>
              </a:rPr>
              <a:t>LO 15-10: Explain the benefits of a balanced scorecard.</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a:p>
            <a:r>
              <a:rPr lang="en-US" altLang="en-US" noProof="0" dirty="0">
                <a:solidFill>
                  <a:srgbClr val="080000"/>
                </a:solidFill>
                <a:ea typeface="ＭＳ Ｐゴシック" panose="020B0600070205080204" pitchFamily="34" charset="-128"/>
                <a:cs typeface="Times New Roman" panose="02020603050405020304" pitchFamily="18" charset="0"/>
              </a:rPr>
              <a:t>The balanced scorecard is a set of integrated financial and operating performance measures that highlight and communicate an organization’s strategic goals and priorities.</a:t>
            </a:r>
          </a:p>
          <a:p>
            <a:endParaRPr lang="en-US" altLang="en-US" noProof="0" dirty="0">
              <a:solidFill>
                <a:srgbClr val="080000"/>
              </a:solidFill>
              <a:ea typeface="ＭＳ Ｐゴシック" panose="020B0600070205080204" pitchFamily="34" charset="-128"/>
              <a:cs typeface="Times New Roman" panose="02020603050405020304"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7C2AB77E-F629-43D9-BE2B-0F82062407EA}"/>
              </a:ext>
            </a:extLst>
          </p:cNvPr>
          <p:cNvSpPr>
            <a:spLocks noGrp="1" noRot="1" noChangeAspect="1" noChangeArrowheads="1" noTextEdit="1"/>
          </p:cNvSpPr>
          <p:nvPr>
            <p:ph type="sldImg"/>
          </p:nvPr>
        </p:nvSpPr>
        <p:spPr>
          <a:ln/>
        </p:spPr>
      </p:sp>
      <p:sp>
        <p:nvSpPr>
          <p:cNvPr id="82947" name="Rectangle 3">
            <a:extLst>
              <a:ext uri="{FF2B5EF4-FFF2-40B4-BE49-F238E27FC236}">
                <a16:creationId xmlns:a16="http://schemas.microsoft.com/office/drawing/2014/main" id="{2A1F0011-74C6-4797-9090-92D9EDD7F7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The balanced scorecard framework is integrated through four key perspectives: the financial perspective, which is concerned with financial performance and improvements; the customer perspective, which is concerned with customer satisfaction and the organization’s ability to serve the customer in a timely manner; the internal business process perspective, which is concerned with improvements in key operating areas to achieve greater efficiency and productivity; and the learning and growth perspective, which is concerned with empowering employees with new knowledge resources. </a:t>
            </a:r>
            <a:endParaRPr lang="en-US" altLang="en-US" noProof="0" dirty="0">
              <a:ea typeface="ＭＳ Ｐゴシック" panose="020B0600070205080204" pitchFamily="34" charset="-128"/>
            </a:endParaRPr>
          </a:p>
        </p:txBody>
      </p:sp>
    </p:spTree>
    <p:extLst>
      <p:ext uri="{BB962C8B-B14F-4D97-AF65-F5344CB8AC3E}">
        <p14:creationId xmlns:p14="http://schemas.microsoft.com/office/powerpoint/2010/main" val="10364852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Within each perspective, the organization will define several key objectives and related performance measurement targets, as illustrated in the exhibit. </a:t>
            </a:r>
          </a:p>
          <a:p>
            <a:endParaRPr kumimoji="1" lang="en-US" sz="1200" b="0" i="0" u="none" strike="noStrike" kern="1200" baseline="0" noProof="0" dirty="0">
              <a:solidFill>
                <a:schemeClr val="tx1"/>
              </a:solidFill>
              <a:latin typeface="Times New Roman" pitchFamily="18" charset="0"/>
              <a:ea typeface="ＭＳ Ｐゴシック" charset="0"/>
              <a:cs typeface="+mn-cs"/>
            </a:endParaRPr>
          </a:p>
          <a:p>
            <a:r>
              <a:rPr lang="en-US" noProof="0" dirty="0"/>
              <a:t>The organizational investment flow and return on investment flow in the exhibit illustrate the integrative nature of this measurement and reporting concept.</a:t>
            </a:r>
          </a:p>
        </p:txBody>
      </p:sp>
    </p:spTree>
    <p:extLst>
      <p:ext uri="{BB962C8B-B14F-4D97-AF65-F5344CB8AC3E}">
        <p14:creationId xmlns:p14="http://schemas.microsoft.com/office/powerpoint/2010/main" val="22693006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35A53555-60D1-4D1E-9FEC-E17CE17121F9}"/>
              </a:ext>
            </a:extLst>
          </p:cNvPr>
          <p:cNvSpPr>
            <a:spLocks noGrp="1" noRot="1" noChangeAspect="1" noChangeArrowheads="1" noTextEdit="1"/>
          </p:cNvSpPr>
          <p:nvPr>
            <p:ph type="sldImg"/>
          </p:nvPr>
        </p:nvSpPr>
        <p:spPr>
          <a:ln/>
        </p:spPr>
      </p:sp>
      <p:sp>
        <p:nvSpPr>
          <p:cNvPr id="84995" name="Rectangle 3">
            <a:extLst>
              <a:ext uri="{FF2B5EF4-FFF2-40B4-BE49-F238E27FC236}">
                <a16:creationId xmlns:a16="http://schemas.microsoft.com/office/drawing/2014/main" id="{6C6B8C14-5B56-4A70-A6F7-1CDDEDF9C87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ea typeface="ＭＳ Ｐゴシック" panose="020B0600070205080204" pitchFamily="34" charset="-128"/>
              </a:rPr>
              <a:t>End of Chapter 15</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88242D7A-8FFF-44ED-B4C9-A0A6EC2327FD}"/>
              </a:ext>
            </a:extLst>
          </p:cNvPr>
          <p:cNvSpPr>
            <a:spLocks noGrp="1" noRot="1" noChangeAspect="1" noChangeArrowheads="1" noTextEdit="1"/>
          </p:cNvSpPr>
          <p:nvPr>
            <p:ph type="sldImg"/>
          </p:nvPr>
        </p:nvSpPr>
        <p:spPr>
          <a:ln/>
        </p:spPr>
      </p:sp>
      <p:sp>
        <p:nvSpPr>
          <p:cNvPr id="80899" name="Rectangle 3">
            <a:extLst>
              <a:ext uri="{FF2B5EF4-FFF2-40B4-BE49-F238E27FC236}">
                <a16:creationId xmlns:a16="http://schemas.microsoft.com/office/drawing/2014/main" id="{F0F53F28-06F3-47E5-8DD6-DF5FE6887AA6}"/>
              </a:ext>
            </a:extLst>
          </p:cNvPr>
          <p:cNvSpPr>
            <a:spLocks noGrp="1" noChangeArrowheads="1"/>
          </p:cNvSpPr>
          <p:nvPr>
            <p:ph type="body" idx="1"/>
          </p:nvPr>
        </p:nvSpPr>
        <p:spPr>
          <a:ln/>
        </p:spPr>
        <p:txBody>
          <a:bodyPr/>
          <a:lstStyle/>
          <a:p>
            <a:pPr eaLnBrk="1" hangingPunct="1">
              <a:defRPr/>
            </a:pPr>
            <a:r>
              <a:rPr lang="en-US" altLang="en-US" dirty="0">
                <a:ea typeface="ＭＳ Ｐゴシック" panose="020B0600070205080204" pitchFamily="34" charset="-128"/>
                <a:cs typeface="Times New Roman" panose="02020603050405020304" pitchFamily="18" charset="0"/>
              </a:rPr>
              <a:t>The decision-making process begins with strategic, operational, and financial planning. These plans are implemented during the decision-making process to execute operational activities. These activities help collect data and provide performance feedback. This data help analyze the performance. The feedback generated from the analysis is then used to refine the process.</a:t>
            </a:r>
          </a:p>
          <a:p>
            <a:pPr eaLnBrk="1" hangingPunct="1">
              <a:defRPr/>
            </a:pPr>
            <a:endParaRPr lang="en-US" altLang="en-US" dirty="0">
              <a:ea typeface="ＭＳ Ｐゴシック" panose="020B0600070205080204" pitchFamily="34" charset="-128"/>
              <a:cs typeface="Times New Roman" panose="02020603050405020304" pitchFamily="18" charset="0"/>
            </a:endParaRPr>
          </a:p>
          <a:p>
            <a:pPr eaLnBrk="1" hangingPunct="1">
              <a:defRPr/>
            </a:pPr>
            <a:endParaRPr lang="en-US" altLang="en-US" dirty="0">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2886955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D186DBC0-C129-48D3-BBB2-B2EF93D80AD6}"/>
              </a:ext>
            </a:extLst>
          </p:cNvPr>
          <p:cNvSpPr>
            <a:spLocks noGrp="1" noRot="1" noChangeAspect="1" noChangeArrowheads="1" noTextEdit="1"/>
          </p:cNvSpPr>
          <p:nvPr>
            <p:ph type="sldImg"/>
          </p:nvPr>
        </p:nvSpPr>
        <p:spPr>
          <a:ln/>
        </p:spPr>
      </p:sp>
      <p:sp>
        <p:nvSpPr>
          <p:cNvPr id="23555" name="Rectangle 3">
            <a:extLst>
              <a:ext uri="{FF2B5EF4-FFF2-40B4-BE49-F238E27FC236}">
                <a16:creationId xmlns:a16="http://schemas.microsoft.com/office/drawing/2014/main" id="{24012E91-E582-4AD3-9EB4-CB8EAB8BFA2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noProof="0" dirty="0">
                <a:solidFill>
                  <a:srgbClr val="080000"/>
                </a:solidFill>
                <a:ea typeface="ＭＳ Ｐゴシック" panose="020B0600070205080204" pitchFamily="34" charset="-128"/>
                <a:cs typeface="Times New Roman" panose="02020603050405020304" pitchFamily="18" charset="0"/>
              </a:rPr>
              <a:t>LO 15-1: Explain why all costs are controllable by someone at some time, but in the short run, some costs may be classified as noncontrollable.</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Costs that may not be controllable in the short run are controllable in the long run.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E6C79818-3887-4FF1-B1A3-CC26AEF2B7E7}"/>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77DBF57F-7FF0-44E4-8340-9A81D083DF3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solidFill>
                  <a:srgbClr val="080000"/>
                </a:solidFill>
                <a:ea typeface="ＭＳ Ｐゴシック" panose="020B0600070205080204" pitchFamily="34" charset="-128"/>
                <a:cs typeface="Times New Roman" panose="02020603050405020304" pitchFamily="18" charset="0"/>
              </a:rPr>
              <a:t>LO 15-2: Discuss how performance reporting facilitates the management by exception process.</a:t>
            </a:r>
          </a:p>
          <a:p>
            <a:endParaRPr lang="en-US" altLang="en-US" dirty="0">
              <a:solidFill>
                <a:srgbClr val="FFFF00"/>
              </a:solidFill>
              <a:ea typeface="ＭＳ Ｐゴシック" panose="020B0600070205080204" pitchFamily="34" charset="-128"/>
            </a:endParaRPr>
          </a:p>
          <a:p>
            <a:r>
              <a:rPr lang="en-US" altLang="en-US" dirty="0">
                <a:ea typeface="ＭＳ Ｐゴシック" panose="020B0600070205080204" pitchFamily="34" charset="-128"/>
              </a:rPr>
              <a:t>A variance for an activity equals the budgeted amount less the actual amount.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Favorable variances occur when actual revenues are greater than budgeted revenues and when actual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 are less than budgeted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Unfavorable variances occur when actual revenues are less than budgeted revenues and when actual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 are greater than budgeted </a:t>
            </a:r>
            <a:r>
              <a:rPr kumimoji="1" lang="en-US" sz="1200" kern="1200" dirty="0">
                <a:solidFill>
                  <a:srgbClr val="000000"/>
                </a:solidFill>
                <a:latin typeface="Arial" pitchFamily="34" charset="0"/>
                <a:ea typeface="ＭＳ Ｐゴシック" charset="0"/>
                <a:cs typeface="+mn-cs"/>
              </a:rPr>
              <a:t>expenses</a:t>
            </a:r>
            <a:r>
              <a:rPr lang="en-US" altLang="en-US" dirty="0">
                <a:ea typeface="ＭＳ Ｐゴシック" panose="020B0600070205080204" pitchFamily="34" charset="-128"/>
              </a:rP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56CBA8E6-FD99-448D-86BC-19BB61E26990}"/>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32BF4BE1-4658-45C9-A68D-05C60D57472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u="none" kern="1200" noProof="0" dirty="0">
                <a:solidFill>
                  <a:srgbClr val="000000"/>
                </a:solidFill>
                <a:latin typeface="Arial" pitchFamily="34" charset="0"/>
                <a:ea typeface="ＭＳ Ｐゴシック" charset="0"/>
                <a:cs typeface="+mn-cs"/>
              </a:rPr>
              <a:t>The explanation column of the performance report is used to communicate to upper-level managers concise explanations of significant variances. Because top management probably doesn’t want to be inundated with details, a system of responsibility reporting is used by many organizations.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sz="1200" u="none" kern="1200" noProof="0" dirty="0">
              <a:solidFill>
                <a:srgbClr val="000000"/>
              </a:solidFill>
              <a:latin typeface="Arial" pitchFamily="34" charset="0"/>
              <a:ea typeface="ＭＳ Ｐゴシック" charset="0"/>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u="none" kern="1200" noProof="0" dirty="0">
                <a:solidFill>
                  <a:srgbClr val="000000"/>
                </a:solidFill>
                <a:latin typeface="Arial" pitchFamily="34" charset="0"/>
                <a:ea typeface="ＭＳ Ｐゴシック" charset="0"/>
                <a:cs typeface="+mn-cs"/>
              </a:rPr>
              <a:t>Responsibility reporting involves successive degrees of summarization, so that each layer of management receives detailed performance reports for the activities directly associated with that layer but summaries of the results of activities of lower layers in the chain of command. For example, </a:t>
            </a:r>
            <a:r>
              <a:rPr lang="en-US" altLang="en-US" noProof="0" dirty="0">
                <a:ea typeface="ＭＳ Ｐゴシック" panose="020B0600070205080204" pitchFamily="34" charset="-128"/>
              </a:rPr>
              <a:t>a department manager receives detailed reports, but a store manager receives summarized information from each department. </a:t>
            </a:r>
          </a:p>
          <a:p>
            <a:endParaRPr lang="en-US" altLang="en-US" noProof="0" dirty="0">
              <a:ea typeface="ＭＳ Ｐゴシック" panose="020B0600070205080204" pitchFamily="34" charset="-128"/>
            </a:endParaRPr>
          </a:p>
          <a:p>
            <a:r>
              <a:rPr lang="en-US" altLang="en-US" noProof="0" dirty="0">
                <a:ea typeface="ＭＳ Ｐゴシック" panose="020B0600070205080204" pitchFamily="34" charset="-128"/>
              </a:rPr>
              <a:t>Management by exception is frequently used in connection with performance reporting to permit managers to concentrate their attention on only those activities that are not performing according to plan. To facilitate the use of management by exception, the variance is frequently expressed as a percentage of the budget, and only those variances in excess of a predetermined percentage are investigated.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200" b="0" i="0" u="none" strike="noStrike" kern="1200" baseline="0" noProof="0" dirty="0">
                <a:solidFill>
                  <a:schemeClr val="tx1"/>
                </a:solidFill>
                <a:latin typeface="Times New Roman" pitchFamily="18" charset="0"/>
                <a:ea typeface="ＭＳ Ｐゴシック" charset="0"/>
                <a:cs typeface="+mn-cs"/>
              </a:rPr>
              <a:t>A performance report for the April 2019 production of SeaCruiser sailboats made by Cruisers Inc. is presented in the exhibit. Actual costs in this exhibit have been brought forward from Exhibit 13-6. This exhibit is perhaps helpful to top management’s determination of why budgeted results were not achieved but is not very useful for operating managers and supervisors. </a:t>
            </a:r>
            <a:endParaRPr lang="en-US" noProof="0" dirty="0"/>
          </a:p>
        </p:txBody>
      </p:sp>
    </p:spTree>
    <p:extLst>
      <p:ext uri="{BB962C8B-B14F-4D97-AF65-F5344CB8AC3E}">
        <p14:creationId xmlns:p14="http://schemas.microsoft.com/office/powerpoint/2010/main" val="3827278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FE439516-9B27-4D89-9861-E0073785E025}"/>
              </a:ext>
            </a:extLst>
          </p:cNvPr>
          <p:cNvSpPr>
            <a:spLocks noGrp="1" noRot="1" noChangeAspect="1" noChangeArrowheads="1" noTextEdit="1"/>
          </p:cNvSpPr>
          <p:nvPr>
            <p:ph type="sldImg"/>
          </p:nvPr>
        </p:nvSpPr>
        <p:spPr>
          <a:ln/>
        </p:spPr>
      </p:sp>
      <p:sp>
        <p:nvSpPr>
          <p:cNvPr id="29699" name="Rectangle 3">
            <a:extLst>
              <a:ext uri="{FF2B5EF4-FFF2-40B4-BE49-F238E27FC236}">
                <a16:creationId xmlns:a16="http://schemas.microsoft.com/office/drawing/2014/main" id="{C79F27D0-57C3-4756-AD21-5E349725DC1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0" noProof="0" dirty="0">
                <a:solidFill>
                  <a:srgbClr val="080000"/>
                </a:solidFill>
                <a:ea typeface="ＭＳ Ｐゴシック" panose="020B0600070205080204" pitchFamily="34" charset="-128"/>
                <a:cs typeface="Times New Roman" panose="02020603050405020304" pitchFamily="18" charset="0"/>
              </a:rPr>
              <a:t>LO 15-3: Construct a flexible budget and describe how it is used.</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solidFill>
                  <a:srgbClr val="080000"/>
                </a:solidFill>
                <a:ea typeface="ＭＳ Ｐゴシック" panose="020B0600070205080204" pitchFamily="34" charset="-128"/>
                <a:cs typeface="Times New Roman" panose="02020603050405020304" pitchFamily="18" charset="0"/>
              </a:rPr>
              <a:t>Flexible budgets are </a:t>
            </a:r>
            <a:r>
              <a:rPr kumimoji="1" lang="en-US" sz="1200" b="0" i="0" u="none" strike="noStrike" kern="1200" baseline="0" noProof="0" dirty="0">
                <a:solidFill>
                  <a:schemeClr val="tx1"/>
                </a:solidFill>
                <a:latin typeface="Times New Roman" pitchFamily="18" charset="0"/>
                <a:ea typeface="ＭＳ Ｐゴシック" charset="0"/>
                <a:cs typeface="+mn-cs"/>
              </a:rPr>
              <a:t>based on the actual level of activity, rather than the planned level of activity used to establish the original budget</a:t>
            </a:r>
            <a:r>
              <a:rPr lang="en-US" altLang="en-US" b="0" noProof="0" dirty="0">
                <a:solidFill>
                  <a:srgbClr val="080000"/>
                </a:solidFill>
                <a:ea typeface="ＭＳ Ｐゴシック" panose="020B0600070205080204" pitchFamily="34" charset="-128"/>
                <a:cs typeface="Times New Roman" panose="02020603050405020304" pitchFamily="18" charset="0"/>
              </a:rPr>
              <a:t>. They may be prepared for any activity level within the relevant range. Flexible budgets reveal variances due to effective cost control or lack of cost control. They can also improve performance evaluation. </a:t>
            </a:r>
          </a:p>
          <a:p>
            <a:endParaRPr lang="en-US" altLang="en-US" b="0" noProof="0" dirty="0">
              <a:solidFill>
                <a:srgbClr val="080000"/>
              </a:solidFill>
              <a:ea typeface="ＭＳ Ｐゴシック" panose="020B0600070205080204" pitchFamily="34" charset="-128"/>
              <a:cs typeface="Times New Roman" panose="02020603050405020304" pitchFamily="18" charset="0"/>
            </a:endParaRPr>
          </a:p>
          <a:p>
            <a:r>
              <a:rPr lang="en-US" altLang="en-US" b="0" noProof="0" dirty="0">
                <a:ea typeface="ＭＳ Ｐゴシック" panose="020B0600070205080204" pitchFamily="34" charset="-128"/>
              </a:rPr>
              <a:t>Flexible budgeting means that the budget allowance for variable costs should be flexed to show the costs that should have been incurred for the level of activity actually experienced.</a:t>
            </a:r>
          </a:p>
          <a:p>
            <a:endParaRPr lang="en-US" altLang="en-US" b="0" noProof="0" dirty="0">
              <a:ea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sz="1200" b="0" kern="1200" noProof="0" dirty="0">
                <a:solidFill>
                  <a:schemeClr val="tx1"/>
                </a:solidFill>
                <a:latin typeface="Arial Narrow" panose="020B0606020202030204" pitchFamily="34" charset="0"/>
                <a:ea typeface="ＭＳ Ｐゴシック" charset="0"/>
                <a:cs typeface="+mn-cs"/>
              </a:rPr>
              <a:t>Using a flexible budget approach does not affect the predetermined overhead application rate used to apply overhead to production.</a:t>
            </a:r>
          </a:p>
          <a:p>
            <a:endParaRPr lang="en-US" altLang="en-US" b="0" noProof="0" dirty="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3600"/>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732304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447800" y="18288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EED383A2-3C0A-417D-B3E4-737BA5DFB05B}"/>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273760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053306"/>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862808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579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4">
            <a:extLst>
              <a:ext uri="{FF2B5EF4-FFF2-40B4-BE49-F238E27FC236}">
                <a16:creationId xmlns:a16="http://schemas.microsoft.com/office/drawing/2014/main" id="{473B64E7-906D-40EC-A1CB-BFD57EBC9A3A}"/>
              </a:ext>
            </a:extLst>
          </p:cNvPr>
          <p:cNvSpPr>
            <a:spLocks noGrp="1" noChangeArrowheads="1"/>
          </p:cNvSpPr>
          <p:nvPr>
            <p:ph type="ftr" sz="quarter" idx="10"/>
          </p:nvPr>
        </p:nvSpPr>
        <p:spPr>
          <a:xfrm>
            <a:off x="228600" y="64770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961871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900484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Rectangle 6">
            <a:extLst>
              <a:ext uri="{FF2B5EF4-FFF2-40B4-BE49-F238E27FC236}">
                <a16:creationId xmlns:a16="http://schemas.microsoft.com/office/drawing/2014/main" id="{504FB0F1-AEAB-434C-A457-9367B7865A6D}"/>
              </a:ext>
            </a:extLst>
          </p:cNvPr>
          <p:cNvSpPr>
            <a:spLocks noGrp="1" noChangeArrowheads="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Tree>
    <p:extLst>
      <p:ext uri="{BB962C8B-B14F-4D97-AF65-F5344CB8AC3E}">
        <p14:creationId xmlns:p14="http://schemas.microsoft.com/office/powerpoint/2010/main" val="1745798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7245476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252105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533800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592932"/>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412382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09360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869950"/>
          </a:xfrm>
        </p:spPr>
        <p:txBody>
          <a:bodyPr/>
          <a:lstStyle>
            <a:lvl1pPr>
              <a:defRPr b="1"/>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07492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31863" y="1219200"/>
            <a:ext cx="7678737"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94896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488255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649742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9604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4094238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285750" y="503238"/>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40101794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1757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05029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356634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20780"/>
            <a:ext cx="8229600" cy="92545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137602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4572" y="914399"/>
            <a:ext cx="8229600" cy="762001"/>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35445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49835"/>
            <a:ext cx="8229600" cy="79796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296056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6330C8-048D-4BE3-842B-F0A23EA49AD4}"/>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69028493-A2C7-46A3-82AD-AA53B3F6AC3F}"/>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50504E49-A1EC-4601-99E3-BED1D01974E4}"/>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a:solidFill>
                  <a:srgbClr val="000000"/>
                </a:solidFill>
                <a:latin typeface="Arial" panose="020B0604020202020204" pitchFamily="34" charset="0"/>
              </a:defRPr>
            </a:lvl1pPr>
          </a:lstStyle>
          <a:p>
            <a:pPr>
              <a:defRPr/>
            </a:pPr>
            <a:fld id="{0D4CBCB4-BB86-48D8-8A78-F1B9D7A0A5A0}" type="slidenum">
              <a:rPr lang="en-US" altLang="en-US"/>
              <a:pPr>
                <a:defRPr/>
              </a:pPr>
              <a:t>‹#›</a:t>
            </a:fld>
            <a:endParaRPr lang="en-US" altLang="en-US" dirty="0"/>
          </a:p>
        </p:txBody>
      </p:sp>
    </p:spTree>
    <p:extLst>
      <p:ext uri="{BB962C8B-B14F-4D97-AF65-F5344CB8AC3E}">
        <p14:creationId xmlns:p14="http://schemas.microsoft.com/office/powerpoint/2010/main" val="23251047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142631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2625"/>
            <a:ext cx="8229600" cy="963613"/>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07319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sic 1">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72966" y="685800"/>
            <a:ext cx="8229600" cy="1050132"/>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2057399"/>
            <a:ext cx="7886700" cy="4119563"/>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5157974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88731" y="673484"/>
            <a:ext cx="8229600" cy="11430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0869808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519764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09600"/>
            <a:ext cx="8229600" cy="8080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801484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220824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5486925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28297" y="838200"/>
            <a:ext cx="8229600" cy="8382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6074099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4669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2920440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731838"/>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334520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1945" y="685800"/>
            <a:ext cx="8229600" cy="914400"/>
          </a:xfrm>
          <a:prstGeom prst="rect">
            <a:avLst/>
          </a:prstGeom>
          <a:noFill/>
          <a:ln>
            <a:noFill/>
          </a:ln>
          <a:extLst/>
        </p:spPr>
        <p:txBody>
          <a:bodyPr/>
          <a:lstStyle/>
          <a:p>
            <a:pPr lvl="0"/>
            <a:r>
              <a:rPr lang="en-US" altLang="en-US" dirty="0"/>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150238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113D0A-D409-41EC-A382-38209C6AE498}"/>
              </a:ext>
            </a:extLst>
          </p:cNvPr>
          <p:cNvSpPr>
            <a:spLocks noGrp="1"/>
          </p:cNvSpPr>
          <p:nvPr>
            <p:ph type="dt" sz="half" idx="10"/>
          </p:nvPr>
        </p:nvSpPr>
        <p:spPr>
          <a:xfrm>
            <a:off x="457200" y="6356350"/>
            <a:ext cx="2133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4" name="Footer Placeholder 3">
            <a:extLst>
              <a:ext uri="{FF2B5EF4-FFF2-40B4-BE49-F238E27FC236}">
                <a16:creationId xmlns:a16="http://schemas.microsoft.com/office/drawing/2014/main" id="{DF58AF47-4175-400F-853C-E9FE68EDD006}"/>
              </a:ext>
            </a:extLst>
          </p:cNvPr>
          <p:cNvSpPr>
            <a:spLocks noGrp="1"/>
          </p:cNvSpPr>
          <p:nvPr>
            <p:ph type="ftr" sz="quarter" idx="11"/>
          </p:nvPr>
        </p:nvSpPr>
        <p:spPr>
          <a:xfrm>
            <a:off x="3124200" y="6356350"/>
            <a:ext cx="2895600" cy="365125"/>
          </a:xfrm>
          <a:prstGeom prst="rect">
            <a:avLst/>
          </a:prstGeom>
        </p:spPr>
        <p:txBody>
          <a:bodyPr/>
          <a:lstStyle>
            <a:lvl1pPr algn="ctr" eaLnBrk="1" hangingPunct="1">
              <a:defRPr>
                <a:solidFill>
                  <a:prstClr val="black"/>
                </a:solidFill>
                <a:latin typeface="Arial" panose="020B0604020202020204" pitchFamily="34" charset="0"/>
              </a:defRPr>
            </a:lvl1pPr>
          </a:lstStyle>
          <a:p>
            <a:pPr>
              <a:defRPr/>
            </a:pPr>
            <a:endParaRPr lang="en-US" dirty="0"/>
          </a:p>
        </p:txBody>
      </p:sp>
      <p:sp>
        <p:nvSpPr>
          <p:cNvPr id="5" name="Slide Number Placeholder 4">
            <a:extLst>
              <a:ext uri="{FF2B5EF4-FFF2-40B4-BE49-F238E27FC236}">
                <a16:creationId xmlns:a16="http://schemas.microsoft.com/office/drawing/2014/main" id="{436330BE-851C-42FD-80D9-A566D5539183}"/>
              </a:ext>
            </a:extLst>
          </p:cNvPr>
          <p:cNvSpPr>
            <a:spLocks noGrp="1"/>
          </p:cNvSpPr>
          <p:nvPr>
            <p:ph type="sldNum" sz="quarter" idx="12"/>
          </p:nvPr>
        </p:nvSpPr>
        <p:spPr>
          <a:xfrm>
            <a:off x="6553200" y="6356350"/>
            <a:ext cx="2133600" cy="365125"/>
          </a:xfrm>
          <a:prstGeom prst="rect">
            <a:avLst/>
          </a:prstGeom>
        </p:spPr>
        <p:txBody>
          <a:bodyPr anchor="t"/>
          <a:lstStyle>
            <a:lvl1pPr algn="ctr" eaLnBrk="1" hangingPunct="1">
              <a:defRPr>
                <a:solidFill>
                  <a:srgbClr val="000000"/>
                </a:solidFill>
                <a:latin typeface="Arial" panose="020B0604020202020204" pitchFamily="34" charset="0"/>
              </a:defRPr>
            </a:lvl1pPr>
          </a:lstStyle>
          <a:p>
            <a:pPr>
              <a:defRPr/>
            </a:pPr>
            <a:fld id="{C1337BFA-BC6F-4ED0-854D-E171A8E5CA35}" type="slidenum">
              <a:rPr lang="en-US" altLang="en-US"/>
              <a:pPr>
                <a:defRPr/>
              </a:pPr>
              <a:t>‹#›</a:t>
            </a:fld>
            <a:endParaRPr lang="en-US" altLang="en-US" dirty="0"/>
          </a:p>
        </p:txBody>
      </p:sp>
    </p:spTree>
    <p:extLst>
      <p:ext uri="{BB962C8B-B14F-4D97-AF65-F5344CB8AC3E}">
        <p14:creationId xmlns:p14="http://schemas.microsoft.com/office/powerpoint/2010/main" val="2728222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685800"/>
            <a:ext cx="8229600" cy="7318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2302647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05015"/>
            <a:ext cx="8229600" cy="971385"/>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9966722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6556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314855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884238"/>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211692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31063755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AutoShape 47">
            <a:extLst>
              <a:ext uri="{FF2B5EF4-FFF2-40B4-BE49-F238E27FC236}">
                <a16:creationId xmlns:a16="http://schemas.microsoft.com/office/drawing/2014/main" id="{537B8232-8BC6-430D-BF26-5F5867626010}"/>
              </a:ext>
            </a:extLst>
          </p:cNvPr>
          <p:cNvSpPr>
            <a:spLocks noChangeAspect="1" noChangeArrowheads="1" noTextEdit="1"/>
          </p:cNvSpPr>
          <p:nvPr userDrawn="1"/>
        </p:nvSpPr>
        <p:spPr bwMode="auto">
          <a:xfrm>
            <a:off x="0" y="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 name="Rectangle 49">
            <a:extLst>
              <a:ext uri="{FF2B5EF4-FFF2-40B4-BE49-F238E27FC236}">
                <a16:creationId xmlns:a16="http://schemas.microsoft.com/office/drawing/2014/main" id="{57185A24-63BB-497B-8E2A-41A3E8D548B2}"/>
              </a:ext>
            </a:extLst>
          </p:cNvPr>
          <p:cNvSpPr>
            <a:spLocks noChangeArrowheads="1"/>
          </p:cNvSpPr>
          <p:nvPr userDrawn="1"/>
        </p:nvSpPr>
        <p:spPr bwMode="auto">
          <a:xfrm>
            <a:off x="0" y="0"/>
            <a:ext cx="9144000" cy="2438400"/>
          </a:xfrm>
          <a:prstGeom prst="rect">
            <a:avLst/>
          </a:prstGeom>
          <a:noFill/>
          <a:ln>
            <a:noFill/>
          </a:ln>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defRPr/>
            </a:pPr>
            <a:endParaRPr lang="en-US" altLang="en-US" dirty="0"/>
          </a:p>
        </p:txBody>
      </p:sp>
      <p:sp>
        <p:nvSpPr>
          <p:cNvPr id="4" name="Rectangle 53">
            <a:extLst>
              <a:ext uri="{FF2B5EF4-FFF2-40B4-BE49-F238E27FC236}">
                <a16:creationId xmlns:a16="http://schemas.microsoft.com/office/drawing/2014/main" id="{25F1C4C7-0FC5-406D-B550-248EFF9DF5BE}"/>
              </a:ext>
            </a:extLst>
          </p:cNvPr>
          <p:cNvSpPr>
            <a:spLocks noChangeArrowheads="1"/>
          </p:cNvSpPr>
          <p:nvPr/>
        </p:nvSpPr>
        <p:spPr bwMode="auto">
          <a:xfrm>
            <a:off x="-685800" y="6577013"/>
            <a:ext cx="1943100" cy="273050"/>
          </a:xfrm>
          <a:prstGeom prst="rect">
            <a:avLst/>
          </a:prstGeom>
          <a:noFill/>
          <a:ln>
            <a:noFill/>
          </a:ln>
          <a:extLst/>
        </p:spPr>
        <p:txBody>
          <a:bodyPr lIns="90488" tIns="44450" rIns="90488" bIns="44450">
            <a:spAutoFit/>
          </a:bodyPr>
          <a:lstStyle>
            <a:lvl1pPr algn="ctr">
              <a:defRPr>
                <a:solidFill>
                  <a:schemeClr val="tx1"/>
                </a:solidFill>
                <a:latin typeface="Tahoma" panose="020B0604030504040204" pitchFamily="34" charset="0"/>
              </a:defRPr>
            </a:lvl1pPr>
            <a:lvl2pPr marL="742950" indent="-285750" algn="ctr">
              <a:defRPr>
                <a:solidFill>
                  <a:schemeClr val="tx1"/>
                </a:solidFill>
                <a:latin typeface="Tahoma" panose="020B0604030504040204" pitchFamily="34" charset="0"/>
              </a:defRPr>
            </a:lvl2pPr>
            <a:lvl3pPr marL="1143000" indent="-228600" algn="ctr">
              <a:defRPr>
                <a:solidFill>
                  <a:schemeClr val="tx1"/>
                </a:solidFill>
                <a:latin typeface="Tahoma" panose="020B0604030504040204" pitchFamily="34" charset="0"/>
              </a:defRPr>
            </a:lvl3pPr>
            <a:lvl4pPr marL="1600200" indent="-228600" algn="ctr">
              <a:defRPr>
                <a:solidFill>
                  <a:schemeClr val="tx1"/>
                </a:solidFill>
                <a:latin typeface="Tahoma" panose="020B0604030504040204" pitchFamily="34" charset="0"/>
              </a:defRPr>
            </a:lvl4pPr>
            <a:lvl5pPr marL="2057400" indent="-228600" algn="ctr">
              <a:defRPr>
                <a:solidFill>
                  <a:schemeClr val="tx1"/>
                </a:solidFill>
                <a:latin typeface="Tahoma" panose="020B0604030504040204" pitchFamily="34" charset="0"/>
              </a:defRPr>
            </a:lvl5pPr>
            <a:lvl6pPr marL="2514600" indent="-228600" algn="ctr" eaLnBrk="0" fontAlgn="base" hangingPunct="0">
              <a:spcBef>
                <a:spcPct val="0"/>
              </a:spcBef>
              <a:spcAft>
                <a:spcPct val="0"/>
              </a:spcAft>
              <a:defRPr>
                <a:solidFill>
                  <a:schemeClr val="tx1"/>
                </a:solidFill>
                <a:latin typeface="Tahoma" panose="020B0604030504040204" pitchFamily="34" charset="0"/>
              </a:defRPr>
            </a:lvl6pPr>
            <a:lvl7pPr marL="2971800" indent="-228600" algn="ctr" eaLnBrk="0" fontAlgn="base" hangingPunct="0">
              <a:spcBef>
                <a:spcPct val="0"/>
              </a:spcBef>
              <a:spcAft>
                <a:spcPct val="0"/>
              </a:spcAft>
              <a:defRPr>
                <a:solidFill>
                  <a:schemeClr val="tx1"/>
                </a:solidFill>
                <a:latin typeface="Tahoma" panose="020B0604030504040204" pitchFamily="34" charset="0"/>
              </a:defRPr>
            </a:lvl7pPr>
            <a:lvl8pPr marL="3429000" indent="-228600" algn="ctr" eaLnBrk="0" fontAlgn="base" hangingPunct="0">
              <a:spcBef>
                <a:spcPct val="0"/>
              </a:spcBef>
              <a:spcAft>
                <a:spcPct val="0"/>
              </a:spcAft>
              <a:defRPr>
                <a:solidFill>
                  <a:schemeClr val="tx1"/>
                </a:solidFill>
                <a:latin typeface="Tahoma" panose="020B0604030504040204" pitchFamily="34" charset="0"/>
              </a:defRPr>
            </a:lvl8pPr>
            <a:lvl9pPr marL="3886200" indent="-228600" algn="ctr" eaLnBrk="0" fontAlgn="base" hangingPunct="0">
              <a:spcBef>
                <a:spcPct val="0"/>
              </a:spcBef>
              <a:spcAft>
                <a:spcPct val="0"/>
              </a:spcAft>
              <a:defRPr>
                <a:solidFill>
                  <a:schemeClr val="tx1"/>
                </a:solidFill>
                <a:latin typeface="Tahoma" panose="020B0604030504040204" pitchFamily="34" charset="0"/>
              </a:defRPr>
            </a:lvl9pPr>
          </a:lstStyle>
          <a:p>
            <a:pPr algn="l">
              <a:spcBef>
                <a:spcPct val="50000"/>
              </a:spcBef>
              <a:defRPr/>
            </a:pPr>
            <a:endParaRPr lang="en-US" altLang="en-US" sz="1200" b="1" i="1" dirty="0">
              <a:latin typeface="Book Antiqua" panose="02040602050305030304" pitchFamily="18" charset="0"/>
            </a:endParaRPr>
          </a:p>
        </p:txBody>
      </p:sp>
    </p:spTree>
    <p:extLst>
      <p:ext uri="{BB962C8B-B14F-4D97-AF65-F5344CB8AC3E}">
        <p14:creationId xmlns:p14="http://schemas.microsoft.com/office/powerpoint/2010/main" val="360803215"/>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1">
            <a:extLst>
              <a:ext uri="{FF2B5EF4-FFF2-40B4-BE49-F238E27FC236}">
                <a16:creationId xmlns:a16="http://schemas.microsoft.com/office/drawing/2014/main" id="{14A77764-5DB8-42D4-B188-4C43FFDF6032}"/>
              </a:ext>
            </a:extLst>
          </p:cNvPr>
          <p:cNvSpPr>
            <a:spLocks noGrp="1"/>
          </p:cNvSpPr>
          <p:nvPr>
            <p:ph type="sldNum" sz="quarter" idx="10"/>
          </p:nvPr>
        </p:nvSpPr>
        <p:spPr>
          <a:xfrm>
            <a:off x="6457950" y="6356350"/>
            <a:ext cx="2057400" cy="365125"/>
          </a:xfrm>
          <a:prstGeom prst="rect">
            <a:avLst/>
          </a:prstGeom>
        </p:spPr>
        <p:txBody>
          <a:bodyPr/>
          <a:lstStyle>
            <a:lvl1pPr algn="ctr">
              <a:defRPr/>
            </a:lvl1pPr>
          </a:lstStyle>
          <a:p>
            <a:pPr>
              <a:defRPr/>
            </a:pPr>
            <a:fld id="{FD37D32E-3C4D-484E-AE04-620DB10B17BF}" type="slidenum">
              <a:rPr lang="en-US" altLang="en-US"/>
              <a:pPr>
                <a:defRPr/>
              </a:pPr>
              <a:t>‹#›</a:t>
            </a:fld>
            <a:endParaRPr lang="en-US" altLang="en-US" dirty="0"/>
          </a:p>
        </p:txBody>
      </p:sp>
    </p:spTree>
    <p:extLst>
      <p:ext uri="{BB962C8B-B14F-4D97-AF65-F5344CB8AC3E}">
        <p14:creationId xmlns:p14="http://schemas.microsoft.com/office/powerpoint/2010/main" val="7382128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sp>
        <p:nvSpPr>
          <p:cNvPr id="8" name="Title Placeholder 1"/>
          <p:cNvSpPr>
            <a:spLocks noGrp="1"/>
          </p:cNvSpPr>
          <p:nvPr>
            <p:ph type="title"/>
          </p:nvPr>
        </p:nvSpPr>
        <p:spPr bwMode="auto">
          <a:xfrm>
            <a:off x="457200" y="762000"/>
            <a:ext cx="8229600" cy="914400"/>
          </a:xfrm>
          <a:prstGeom prst="rect">
            <a:avLst/>
          </a:prstGeom>
          <a:noFill/>
          <a:ln>
            <a:noFill/>
          </a:ln>
          <a:extLst/>
        </p:spPr>
        <p:txBody>
          <a:bodyPr/>
          <a:lstStyle/>
          <a:p>
            <a:pPr lvl="0"/>
            <a:r>
              <a:rPr lang="en-US" altLang="en-US"/>
              <a:t>Click to edit Master title style</a:t>
            </a:r>
          </a:p>
        </p:txBody>
      </p:sp>
      <p:sp>
        <p:nvSpPr>
          <p:cNvPr id="12" name="Text Placeholder 2"/>
          <p:cNvSpPr>
            <a:spLocks noGrp="1"/>
          </p:cNvSpPr>
          <p:nvPr>
            <p:ph idx="1"/>
          </p:nvPr>
        </p:nvSpPr>
        <p:spPr>
          <a:xfrm>
            <a:off x="628650" y="1825625"/>
            <a:ext cx="7886700" cy="4351338"/>
          </a:xfrm>
          <a:prstGeom prst="rect">
            <a:avLst/>
          </a:prstGeom>
        </p:spPr>
        <p:txBody>
          <a:bodyPr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746073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60638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2840" y="277813"/>
            <a:ext cx="6858000" cy="1143000"/>
          </a:xfrm>
        </p:spPr>
        <p:txBody>
          <a:bodyPr/>
          <a:lstStyle/>
          <a:p>
            <a:r>
              <a:rPr lang="en-US"/>
              <a:t>Click to edit Master title style</a:t>
            </a:r>
          </a:p>
        </p:txBody>
      </p:sp>
      <p:sp>
        <p:nvSpPr>
          <p:cNvPr id="3" name="ClipArt Placeholder 2"/>
          <p:cNvSpPr>
            <a:spLocks noGrp="1"/>
          </p:cNvSpPr>
          <p:nvPr>
            <p:ph type="clipArt" sz="half" idx="1"/>
          </p:nvPr>
        </p:nvSpPr>
        <p:spPr>
          <a:xfrm>
            <a:off x="457200" y="1600200"/>
            <a:ext cx="4038600" cy="4530725"/>
          </a:xfrm>
        </p:spPr>
        <p:txBody>
          <a:bodyPr/>
          <a:lstStyle/>
          <a:p>
            <a:pPr lvl="0"/>
            <a:endParaRPr lang="en-US" noProof="0" dirty="0"/>
          </a:p>
        </p:txBody>
      </p:sp>
      <p:sp>
        <p:nvSpPr>
          <p:cNvPr id="4" name="Text Placeholder 3"/>
          <p:cNvSpPr>
            <a:spLocks noGrp="1"/>
          </p:cNvSpPr>
          <p:nvPr>
            <p:ph type="body"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9">
            <a:extLst>
              <a:ext uri="{FF2B5EF4-FFF2-40B4-BE49-F238E27FC236}">
                <a16:creationId xmlns:a16="http://schemas.microsoft.com/office/drawing/2014/main" id="{0C68CACF-A4D9-4653-B415-FE3F86F4712F}"/>
              </a:ext>
            </a:extLst>
          </p:cNvPr>
          <p:cNvSpPr>
            <a:spLocks noGrp="1" noChangeArrowheads="1"/>
          </p:cNvSpPr>
          <p:nvPr>
            <p:ph type="dt" sz="half" idx="10"/>
          </p:nvPr>
        </p:nvSpPr>
        <p:spPr>
          <a:xfrm>
            <a:off x="457200" y="6278563"/>
            <a:ext cx="2133600" cy="457200"/>
          </a:xfrm>
          <a:prstGeom prst="rect">
            <a:avLst/>
          </a:prstGeom>
        </p:spPr>
        <p:txBody>
          <a:bodyPr/>
          <a:lstStyle>
            <a:lvl1pPr algn="ctr">
              <a:defRPr/>
            </a:lvl1pPr>
          </a:lstStyle>
          <a:p>
            <a:pPr>
              <a:defRPr/>
            </a:pPr>
            <a:endParaRPr lang="en-US" dirty="0"/>
          </a:p>
        </p:txBody>
      </p:sp>
      <p:sp>
        <p:nvSpPr>
          <p:cNvPr id="6" name="Rectangle 40">
            <a:extLst>
              <a:ext uri="{FF2B5EF4-FFF2-40B4-BE49-F238E27FC236}">
                <a16:creationId xmlns:a16="http://schemas.microsoft.com/office/drawing/2014/main" id="{4F5DB562-D268-4A78-9F9C-A187F180054E}"/>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lvl1pPr>
          </a:lstStyle>
          <a:p>
            <a:pPr>
              <a:defRPr/>
            </a:pPr>
            <a:endParaRPr lang="en-US" dirty="0"/>
          </a:p>
        </p:txBody>
      </p:sp>
      <p:sp>
        <p:nvSpPr>
          <p:cNvPr id="7" name="Rectangle 41">
            <a:extLst>
              <a:ext uri="{FF2B5EF4-FFF2-40B4-BE49-F238E27FC236}">
                <a16:creationId xmlns:a16="http://schemas.microsoft.com/office/drawing/2014/main" id="{E1BCE7D9-BE57-489D-8A64-5CFCBC6AB7D3}"/>
              </a:ext>
            </a:extLst>
          </p:cNvPr>
          <p:cNvSpPr>
            <a:spLocks noGrp="1" noChangeArrowheads="1"/>
          </p:cNvSpPr>
          <p:nvPr>
            <p:ph type="sldNum" sz="quarter" idx="12"/>
          </p:nvPr>
        </p:nvSpPr>
        <p:spPr>
          <a:xfrm>
            <a:off x="6457950" y="6356350"/>
            <a:ext cx="2057400" cy="365125"/>
          </a:xfrm>
          <a:prstGeom prst="rect">
            <a:avLst/>
          </a:prstGeom>
        </p:spPr>
        <p:txBody>
          <a:bodyPr/>
          <a:lstStyle>
            <a:lvl1pPr algn="ctr">
              <a:defRPr/>
            </a:lvl1pPr>
          </a:lstStyle>
          <a:p>
            <a:pPr>
              <a:defRPr/>
            </a:pPr>
            <a:fld id="{58F32DED-3164-4FBA-AD1F-AC6A017DF854}" type="slidenum">
              <a:rPr lang="en-US" altLang="en-US"/>
              <a:pPr>
                <a:defRPr/>
              </a:pPr>
              <a:t>‹#›</a:t>
            </a:fld>
            <a:endParaRPr lang="en-US" altLang="en-US" dirty="0"/>
          </a:p>
        </p:txBody>
      </p:sp>
    </p:spTree>
    <p:extLst>
      <p:ext uri="{BB962C8B-B14F-4D97-AF65-F5344CB8AC3E}">
        <p14:creationId xmlns:p14="http://schemas.microsoft.com/office/powerpoint/2010/main" val="24227171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7813"/>
            <a:ext cx="68580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39">
            <a:extLst>
              <a:ext uri="{FF2B5EF4-FFF2-40B4-BE49-F238E27FC236}">
                <a16:creationId xmlns:a16="http://schemas.microsoft.com/office/drawing/2014/main" id="{07DF2E46-75C5-43FF-A41E-C437262151AE}"/>
              </a:ext>
            </a:extLst>
          </p:cNvPr>
          <p:cNvSpPr>
            <a:spLocks noGrp="1" noChangeArrowheads="1"/>
          </p:cNvSpPr>
          <p:nvPr>
            <p:ph type="dt" sz="half" idx="10"/>
          </p:nvPr>
        </p:nvSpPr>
        <p:spPr>
          <a:xfrm>
            <a:off x="457200" y="6278563"/>
            <a:ext cx="2133600" cy="457200"/>
          </a:xfrm>
          <a:prstGeom prst="rect">
            <a:avLst/>
          </a:prstGeom>
        </p:spPr>
        <p:txBody>
          <a:bodyPr/>
          <a:lstStyle>
            <a:lvl1pPr algn="ctr">
              <a:defRPr/>
            </a:lvl1pPr>
          </a:lstStyle>
          <a:p>
            <a:pPr>
              <a:defRPr/>
            </a:pPr>
            <a:endParaRPr lang="en-US" dirty="0"/>
          </a:p>
        </p:txBody>
      </p:sp>
      <p:sp>
        <p:nvSpPr>
          <p:cNvPr id="5" name="Rectangle 40">
            <a:extLst>
              <a:ext uri="{FF2B5EF4-FFF2-40B4-BE49-F238E27FC236}">
                <a16:creationId xmlns:a16="http://schemas.microsoft.com/office/drawing/2014/main" id="{524FD684-6062-4E78-8D49-1FBDDC468E06}"/>
              </a:ext>
            </a:extLst>
          </p:cNvPr>
          <p:cNvSpPr>
            <a:spLocks noGrp="1" noChangeArrowheads="1"/>
          </p:cNvSpPr>
          <p:nvPr>
            <p:ph type="ftr" sz="quarter" idx="11"/>
          </p:nvPr>
        </p:nvSpPr>
        <p:spPr>
          <a:xfrm>
            <a:off x="3124200" y="6278563"/>
            <a:ext cx="2895600" cy="457200"/>
          </a:xfrm>
          <a:prstGeom prst="rect">
            <a:avLst/>
          </a:prstGeom>
        </p:spPr>
        <p:txBody>
          <a:bodyPr/>
          <a:lstStyle>
            <a:lvl1pPr algn="ctr">
              <a:defRPr/>
            </a:lvl1pPr>
          </a:lstStyle>
          <a:p>
            <a:pPr>
              <a:defRPr/>
            </a:pPr>
            <a:endParaRPr lang="en-US" dirty="0"/>
          </a:p>
        </p:txBody>
      </p:sp>
      <p:sp>
        <p:nvSpPr>
          <p:cNvPr id="6" name="Rectangle 41">
            <a:extLst>
              <a:ext uri="{FF2B5EF4-FFF2-40B4-BE49-F238E27FC236}">
                <a16:creationId xmlns:a16="http://schemas.microsoft.com/office/drawing/2014/main" id="{38986410-071E-43A9-BFE9-8073BC83137B}"/>
              </a:ext>
            </a:extLst>
          </p:cNvPr>
          <p:cNvSpPr>
            <a:spLocks noGrp="1" noChangeArrowheads="1"/>
          </p:cNvSpPr>
          <p:nvPr>
            <p:ph type="sldNum" sz="quarter" idx="12"/>
          </p:nvPr>
        </p:nvSpPr>
        <p:spPr>
          <a:xfrm>
            <a:off x="6457950" y="6356350"/>
            <a:ext cx="2057400" cy="365125"/>
          </a:xfrm>
          <a:prstGeom prst="rect">
            <a:avLst/>
          </a:prstGeom>
        </p:spPr>
        <p:txBody>
          <a:bodyPr/>
          <a:lstStyle>
            <a:lvl1pPr algn="ctr">
              <a:defRPr/>
            </a:lvl1pPr>
          </a:lstStyle>
          <a:p>
            <a:pPr>
              <a:defRPr/>
            </a:pPr>
            <a:fld id="{F3DA2ABE-BA1A-4EEB-AD54-0E653461B716}" type="slidenum">
              <a:rPr lang="en-US" altLang="en-US"/>
              <a:pPr>
                <a:defRPr/>
              </a:pPr>
              <a:t>‹#›</a:t>
            </a:fld>
            <a:endParaRPr lang="en-US" altLang="en-US" dirty="0"/>
          </a:p>
        </p:txBody>
      </p:sp>
    </p:spTree>
    <p:extLst>
      <p:ext uri="{BB962C8B-B14F-4D97-AF65-F5344CB8AC3E}">
        <p14:creationId xmlns:p14="http://schemas.microsoft.com/office/powerpoint/2010/main" val="3613324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54"/>
            <a:ext cx="8229600" cy="913646"/>
          </a:xfrm>
        </p:spPr>
        <p:txBody>
          <a:bodyPr/>
          <a:lstStyle>
            <a:lvl1pPr>
              <a:defRPr sz="3600" b="1"/>
            </a:lvl1pPr>
          </a:lstStyle>
          <a:p>
            <a:r>
              <a:rPr lang="en-US"/>
              <a:t>Click to edit Master title style</a:t>
            </a:r>
          </a:p>
        </p:txBody>
      </p:sp>
    </p:spTree>
    <p:extLst>
      <p:ext uri="{BB962C8B-B14F-4D97-AF65-F5344CB8AC3E}">
        <p14:creationId xmlns:p14="http://schemas.microsoft.com/office/powerpoint/2010/main" val="1860892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7244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66257" y="762000"/>
            <a:ext cx="8001000" cy="654050"/>
          </a:xfrm>
        </p:spPr>
        <p:txBody>
          <a:bodyPr/>
          <a:lstStyle>
            <a:lvl1pPr algn="ctr">
              <a:defRPr/>
            </a:lvl1pPr>
          </a:lstStyle>
          <a:p>
            <a:r>
              <a:rPr lang="en-US"/>
              <a:t>Click to edit Master title style</a:t>
            </a:r>
          </a:p>
        </p:txBody>
      </p:sp>
      <p:sp>
        <p:nvSpPr>
          <p:cNvPr id="11" name="Content Placeholder 10"/>
          <p:cNvSpPr>
            <a:spLocks noGrp="1"/>
          </p:cNvSpPr>
          <p:nvPr>
            <p:ph sz="quarter" idx="2"/>
          </p:nvPr>
        </p:nvSpPr>
        <p:spPr>
          <a:xfrm>
            <a:off x="733425"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648200" y="2362200"/>
            <a:ext cx="3657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6007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242" name="Rectangle 2"/>
          <p:cNvSpPr>
            <a:spLocks noGrp="1" noChangeArrowheads="1"/>
          </p:cNvSpPr>
          <p:nvPr>
            <p:ph type="subTitle" idx="1"/>
          </p:nvPr>
        </p:nvSpPr>
        <p:spPr>
          <a:xfrm>
            <a:off x="1752600" y="457200"/>
            <a:ext cx="5638800" cy="1905000"/>
          </a:xfrm>
        </p:spPr>
        <p:txBody>
          <a:bodyPr/>
          <a:lstStyle>
            <a:lvl1pPr marL="0" indent="0">
              <a:buFont typeface="Wingdings" pitchFamily="2" charset="2"/>
              <a:buNone/>
              <a:defRPr/>
            </a:lvl1pPr>
          </a:lstStyle>
          <a:p>
            <a:r>
              <a:rPr lang="en-US"/>
              <a:t>Click to edit Master subtitle style</a:t>
            </a:r>
          </a:p>
        </p:txBody>
      </p:sp>
      <p:sp>
        <p:nvSpPr>
          <p:cNvPr id="3" name="Rectangle 4">
            <a:extLst>
              <a:ext uri="{FF2B5EF4-FFF2-40B4-BE49-F238E27FC236}">
                <a16:creationId xmlns:a16="http://schemas.microsoft.com/office/drawing/2014/main" id="{A579BC09-C9CF-4D8E-8CD5-8F71A9E4631C}"/>
              </a:ext>
            </a:extLst>
          </p:cNvPr>
          <p:cNvSpPr>
            <a:spLocks noGrp="1" noChangeArrowheads="1"/>
          </p:cNvSpPr>
          <p:nvPr>
            <p:ph type="ftr" sz="quarter" idx="10"/>
          </p:nvPr>
        </p:nvSpPr>
        <p:spPr>
          <a:xfrm>
            <a:off x="304800" y="6248400"/>
            <a:ext cx="8534400" cy="228600"/>
          </a:xfrm>
          <a:prstGeom prst="rect">
            <a:avLst/>
          </a:prstGeom>
        </p:spPr>
        <p:txBody>
          <a:bodyPr/>
          <a:lstStyle>
            <a:lvl1pPr algn="ctr" eaLnBrk="1" hangingPunct="1">
              <a:defRPr sz="800">
                <a:solidFill>
                  <a:prstClr val="black"/>
                </a:solidFill>
                <a:latin typeface="+mn-lt"/>
              </a:defRPr>
            </a:lvl1pPr>
          </a:lstStyle>
          <a:p>
            <a:pPr>
              <a:defRPr/>
            </a:pPr>
            <a:r>
              <a:rPr lang="en-US" dirty="0"/>
              <a:t>Copyright © 2015 McGraw-Hill Education. All rights reserved. No reproduction or distribution without the prior written consent of McGraw-Hill Education.</a:t>
            </a:r>
          </a:p>
          <a:p>
            <a:pPr>
              <a:defRPr/>
            </a:pPr>
            <a:endParaRPr lang="en-US" dirty="0"/>
          </a:p>
        </p:txBody>
      </p:sp>
    </p:spTree>
    <p:extLst>
      <p:ext uri="{BB962C8B-B14F-4D97-AF65-F5344CB8AC3E}">
        <p14:creationId xmlns:p14="http://schemas.microsoft.com/office/powerpoint/2010/main" val="1345863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4DAB2B6-8A30-4434-B1CF-FC0A4F19A70F}"/>
              </a:ext>
            </a:extLst>
          </p:cNvPr>
          <p:cNvSpPr>
            <a:spLocks noGrp="1"/>
          </p:cNvSpPr>
          <p:nvPr>
            <p:ph type="title"/>
          </p:nvPr>
        </p:nvSpPr>
        <p:spPr bwMode="auto">
          <a:xfrm>
            <a:off x="457200" y="228600"/>
            <a:ext cx="822960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D867E8E-3262-4C83-AB46-0F26CF4C9A20}"/>
              </a:ext>
            </a:extLst>
          </p:cNvPr>
          <p:cNvSpPr>
            <a:spLocks noGrp="1"/>
          </p:cNvSpPr>
          <p:nvPr>
            <p:ph type="body" idx="1"/>
          </p:nvPr>
        </p:nvSpPr>
        <p:spPr bwMode="auto">
          <a:xfrm>
            <a:off x="457200" y="1863725"/>
            <a:ext cx="8229600"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a:extLst>
              <a:ext uri="{FF2B5EF4-FFF2-40B4-BE49-F238E27FC236}">
                <a16:creationId xmlns:a16="http://schemas.microsoft.com/office/drawing/2014/main" id="{951BFCE3-FD52-4061-8557-3385E28C076C}"/>
              </a:ext>
            </a:extLst>
          </p:cNvPr>
          <p:cNvSpPr txBox="1"/>
          <p:nvPr/>
        </p:nvSpPr>
        <p:spPr>
          <a:xfrm>
            <a:off x="8428038" y="6389688"/>
            <a:ext cx="641350" cy="246062"/>
          </a:xfrm>
          <a:prstGeom prst="rect">
            <a:avLst/>
          </a:prstGeom>
          <a:solidFill>
            <a:schemeClr val="tx2">
              <a:lumMod val="75000"/>
            </a:schemeClr>
          </a:solidFill>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defRPr/>
            </a:pPr>
            <a:r>
              <a:rPr lang="en-US" altLang="en-US" sz="1000" dirty="0">
                <a:solidFill>
                  <a:srgbClr val="FFFFFF"/>
                </a:solidFill>
                <a:latin typeface="Calibri" panose="020F0502020204030204" pitchFamily="34" charset="0"/>
                <a:cs typeface="Arial" panose="020B0604020202020204" pitchFamily="34" charset="0"/>
              </a:rPr>
              <a:t>15 - </a:t>
            </a:r>
            <a:fld id="{8EE673BC-C473-41A0-8FC3-0973FEF0A3C0}" type="slidenum">
              <a:rPr lang="en-US" altLang="en-US" sz="1000" smtClean="0">
                <a:solidFill>
                  <a:srgbClr val="FFFFFF"/>
                </a:solidFill>
                <a:latin typeface="Calibri" panose="020F0502020204030204" pitchFamily="34" charset="0"/>
                <a:cs typeface="Arial" panose="020B0604020202020204" pitchFamily="34" charset="0"/>
              </a:rPr>
              <a:pPr algn="ctr" eaLnBrk="1" hangingPunct="1">
                <a:defRPr/>
              </a:pPr>
              <a:t>‹#›</a:t>
            </a:fld>
            <a:endParaRPr lang="en-US" altLang="en-US" sz="1000" dirty="0">
              <a:solidFill>
                <a:srgbClr val="FFFFFF"/>
              </a:solidFill>
              <a:latin typeface="Calibri" panose="020F0502020204030204" pitchFamily="34" charset="0"/>
              <a:cs typeface="Arial" panose="020B0604020202020204" pitchFamily="34" charset="0"/>
            </a:endParaRPr>
          </a:p>
        </p:txBody>
      </p:sp>
      <p:sp>
        <p:nvSpPr>
          <p:cNvPr id="10245" name="Rectangle 7">
            <a:extLst>
              <a:ext uri="{FF2B5EF4-FFF2-40B4-BE49-F238E27FC236}">
                <a16:creationId xmlns:a16="http://schemas.microsoft.com/office/drawing/2014/main" id="{307971C4-641F-4C55-93D2-05B790DAF24E}"/>
              </a:ext>
            </a:extLst>
          </p:cNvPr>
          <p:cNvSpPr>
            <a:spLocks noChangeArrowheads="1"/>
          </p:cNvSpPr>
          <p:nvPr userDrawn="1"/>
        </p:nvSpPr>
        <p:spPr bwMode="auto">
          <a:xfrm rot="16200000">
            <a:off x="-3238500" y="3314700"/>
            <a:ext cx="6858000" cy="228600"/>
          </a:xfrm>
          <a:prstGeom prst="rect">
            <a:avLst/>
          </a:prstGeom>
          <a:solidFill>
            <a:schemeClr val="tx2">
              <a:lumMod val="60000"/>
              <a:lumOff val="40000"/>
            </a:schemeClr>
          </a:solidFill>
          <a:ln w="28575" algn="ctr">
            <a:solidFill>
              <a:srgbClr val="445583"/>
            </a:solidFill>
            <a:miter lim="800000"/>
            <a:headEnd/>
            <a:tailEnd/>
          </a:ln>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defRPr/>
            </a:pPr>
            <a:endParaRPr lang="en-US" dirty="0">
              <a:solidFill>
                <a:srgbClr val="FFFFFF"/>
              </a:solidFill>
              <a:latin typeface="Palatino Linotype" panose="02040502050505030304" pitchFamily="18" charset="0"/>
              <a:cs typeface="Arial" panose="020B0604020202020204" pitchFamily="34" charset="0"/>
            </a:endParaRPr>
          </a:p>
        </p:txBody>
      </p:sp>
      <p:sp>
        <p:nvSpPr>
          <p:cNvPr id="9" name="Text Box 54">
            <a:extLst>
              <a:ext uri="{FF2B5EF4-FFF2-40B4-BE49-F238E27FC236}">
                <a16:creationId xmlns:a16="http://schemas.microsoft.com/office/drawing/2014/main" id="{CA5DB90A-64FE-46B5-A635-DB367A3D85C7}"/>
              </a:ext>
            </a:extLst>
          </p:cNvPr>
          <p:cNvSpPr txBox="1">
            <a:spLocks noChangeArrowheads="1"/>
          </p:cNvSpPr>
          <p:nvPr userDrawn="1"/>
        </p:nvSpPr>
        <p:spPr bwMode="auto">
          <a:xfrm>
            <a:off x="-533400" y="6559550"/>
            <a:ext cx="8686800" cy="225425"/>
          </a:xfrm>
          <a:prstGeom prst="rect">
            <a:avLst/>
          </a:prstGeom>
          <a:noFill/>
          <a:ln>
            <a:noFill/>
          </a:ln>
          <a:extLst/>
        </p:spPr>
        <p:txBody>
          <a:bodyPr lIns="71731" tIns="35866" rIns="71731" bIns="35866">
            <a:spAutoFit/>
          </a:bodyPr>
          <a:lstStyle>
            <a:lvl1pPr algn="ctr" defTabSz="717550">
              <a:defRPr>
                <a:solidFill>
                  <a:schemeClr val="tx1"/>
                </a:solidFill>
                <a:latin typeface="Tahoma" panose="020B0604030504040204" pitchFamily="34" charset="0"/>
              </a:defRPr>
            </a:lvl1pPr>
            <a:lvl2pPr marL="742950" indent="-285750" algn="ctr" defTabSz="717550">
              <a:defRPr>
                <a:solidFill>
                  <a:schemeClr val="tx1"/>
                </a:solidFill>
                <a:latin typeface="Tahoma" panose="020B0604030504040204" pitchFamily="34" charset="0"/>
              </a:defRPr>
            </a:lvl2pPr>
            <a:lvl3pPr marL="1143000" indent="-228600" algn="ctr" defTabSz="717550">
              <a:defRPr>
                <a:solidFill>
                  <a:schemeClr val="tx1"/>
                </a:solidFill>
                <a:latin typeface="Tahoma" panose="020B0604030504040204" pitchFamily="34" charset="0"/>
              </a:defRPr>
            </a:lvl3pPr>
            <a:lvl4pPr marL="1600200" indent="-228600" algn="ctr" defTabSz="717550">
              <a:defRPr>
                <a:solidFill>
                  <a:schemeClr val="tx1"/>
                </a:solidFill>
                <a:latin typeface="Tahoma" panose="020B0604030504040204" pitchFamily="34" charset="0"/>
              </a:defRPr>
            </a:lvl4pPr>
            <a:lvl5pPr marL="2057400" indent="-228600" algn="ctr" defTabSz="717550">
              <a:defRPr>
                <a:solidFill>
                  <a:schemeClr val="tx1"/>
                </a:solidFill>
                <a:latin typeface="Tahoma" panose="020B0604030504040204" pitchFamily="34" charset="0"/>
              </a:defRPr>
            </a:lvl5pPr>
            <a:lvl6pPr marL="2514600" indent="-228600" algn="ctr" defTabSz="717550" eaLnBrk="0" fontAlgn="base" hangingPunct="0">
              <a:spcBef>
                <a:spcPct val="0"/>
              </a:spcBef>
              <a:spcAft>
                <a:spcPct val="0"/>
              </a:spcAft>
              <a:defRPr>
                <a:solidFill>
                  <a:schemeClr val="tx1"/>
                </a:solidFill>
                <a:latin typeface="Tahoma" panose="020B0604030504040204" pitchFamily="34" charset="0"/>
              </a:defRPr>
            </a:lvl6pPr>
            <a:lvl7pPr marL="2971800" indent="-228600" algn="ctr" defTabSz="717550" eaLnBrk="0" fontAlgn="base" hangingPunct="0">
              <a:spcBef>
                <a:spcPct val="0"/>
              </a:spcBef>
              <a:spcAft>
                <a:spcPct val="0"/>
              </a:spcAft>
              <a:defRPr>
                <a:solidFill>
                  <a:schemeClr val="tx1"/>
                </a:solidFill>
                <a:latin typeface="Tahoma" panose="020B0604030504040204" pitchFamily="34" charset="0"/>
              </a:defRPr>
            </a:lvl7pPr>
            <a:lvl8pPr marL="3429000" indent="-228600" algn="ctr" defTabSz="717550" eaLnBrk="0" fontAlgn="base" hangingPunct="0">
              <a:spcBef>
                <a:spcPct val="0"/>
              </a:spcBef>
              <a:spcAft>
                <a:spcPct val="0"/>
              </a:spcAft>
              <a:defRPr>
                <a:solidFill>
                  <a:schemeClr val="tx1"/>
                </a:solidFill>
                <a:latin typeface="Tahoma" panose="020B0604030504040204" pitchFamily="34" charset="0"/>
              </a:defRPr>
            </a:lvl8pPr>
            <a:lvl9pPr marL="3886200" indent="-228600" algn="ctr" defTabSz="717550" eaLnBrk="0" fontAlgn="base" hangingPunct="0">
              <a:spcBef>
                <a:spcPct val="0"/>
              </a:spcBef>
              <a:spcAft>
                <a:spcPct val="0"/>
              </a:spcAft>
              <a:defRPr>
                <a:solidFill>
                  <a:schemeClr val="tx1"/>
                </a:solidFill>
                <a:latin typeface="Tahoma" panose="020B0604030504040204" pitchFamily="34" charset="0"/>
              </a:defRPr>
            </a:lvl9pPr>
          </a:lstStyle>
          <a:p>
            <a:pPr algn="r">
              <a:lnSpc>
                <a:spcPct val="90000"/>
              </a:lnSpc>
              <a:defRPr/>
            </a:pPr>
            <a:r>
              <a:rPr lang="en-US" sz="1100" i="1" dirty="0">
                <a:solidFill>
                  <a:schemeClr val="tx2">
                    <a:lumMod val="75000"/>
                  </a:schemeClr>
                </a:solidFill>
                <a:latin typeface="Arial Narrow" panose="020B0606020202030204" pitchFamily="34" charset="0"/>
              </a:rPr>
              <a:t>Copyright © 2020 McGraw-Hill Education. All rights reserved. No reproduction or distribution without the prior written consent of McGraw-Hill Education.</a:t>
            </a:r>
            <a:endParaRPr lang="en-US" altLang="en-US" sz="1100" b="1" dirty="0">
              <a:solidFill>
                <a:schemeClr val="tx2">
                  <a:lumMod val="75000"/>
                </a:schemeClr>
              </a:solidFill>
              <a:latin typeface="Arial Narrow" panose="020B0606020202030204" pitchFamily="34" charset="0"/>
            </a:endParaRPr>
          </a:p>
        </p:txBody>
      </p:sp>
    </p:spTree>
  </p:cSld>
  <p:clrMap bg1="lt1" tx1="dk1" bg2="lt2" tx2="dk2" accent1="accent1" accent2="accent2" accent3="accent3" accent4="accent4" accent5="accent5" accent6="accent6" hlink="hlink" folHlink="folHlink"/>
  <p:sldLayoutIdLst>
    <p:sldLayoutId id="2147484097" r:id="rId1"/>
    <p:sldLayoutId id="2147484098" r:id="rId2"/>
    <p:sldLayoutId id="2147484138" r:id="rId3"/>
    <p:sldLayoutId id="2147484099" r:id="rId4"/>
    <p:sldLayoutId id="2147484100" r:id="rId5"/>
    <p:sldLayoutId id="2147484101" r:id="rId6"/>
    <p:sldLayoutId id="2147484102" r:id="rId7"/>
    <p:sldLayoutId id="2147484103" r:id="rId8"/>
    <p:sldLayoutId id="2147484139" r:id="rId9"/>
    <p:sldLayoutId id="2147484140" r:id="rId10"/>
    <p:sldLayoutId id="2147484104" r:id="rId11"/>
    <p:sldLayoutId id="2147484141" r:id="rId12"/>
    <p:sldLayoutId id="2147484105" r:id="rId13"/>
    <p:sldLayoutId id="2147484142" r:id="rId14"/>
    <p:sldLayoutId id="2147484106" r:id="rId15"/>
    <p:sldLayoutId id="2147484107" r:id="rId16"/>
    <p:sldLayoutId id="2147484108" r:id="rId17"/>
    <p:sldLayoutId id="2147484109" r:id="rId18"/>
    <p:sldLayoutId id="2147484110" r:id="rId19"/>
    <p:sldLayoutId id="2147484111" r:id="rId20"/>
    <p:sldLayoutId id="2147484112" r:id="rId21"/>
    <p:sldLayoutId id="2147484113" r:id="rId22"/>
    <p:sldLayoutId id="2147484114" r:id="rId23"/>
    <p:sldLayoutId id="2147484115" r:id="rId24"/>
    <p:sldLayoutId id="2147484116" r:id="rId25"/>
    <p:sldLayoutId id="2147484117" r:id="rId26"/>
    <p:sldLayoutId id="2147484118" r:id="rId27"/>
    <p:sldLayoutId id="2147484119" r:id="rId28"/>
    <p:sldLayoutId id="2147484120" r:id="rId29"/>
    <p:sldLayoutId id="2147484121" r:id="rId30"/>
    <p:sldLayoutId id="2147484122" r:id="rId31"/>
    <p:sldLayoutId id="2147484123" r:id="rId32"/>
    <p:sldLayoutId id="2147484124" r:id="rId33"/>
    <p:sldLayoutId id="2147484125" r:id="rId34"/>
    <p:sldLayoutId id="2147484126" r:id="rId35"/>
    <p:sldLayoutId id="2147484127" r:id="rId36"/>
    <p:sldLayoutId id="2147484128" r:id="rId37"/>
    <p:sldLayoutId id="2147484129" r:id="rId38"/>
    <p:sldLayoutId id="2147484130" r:id="rId39"/>
    <p:sldLayoutId id="2147484131" r:id="rId40"/>
    <p:sldLayoutId id="2147484143" r:id="rId41"/>
    <p:sldLayoutId id="2147484132" r:id="rId42"/>
    <p:sldLayoutId id="2147484133" r:id="rId43"/>
    <p:sldLayoutId id="2147484134" r:id="rId44"/>
    <p:sldLayoutId id="2147484135" r:id="rId45"/>
    <p:sldLayoutId id="2147484136" r:id="rId46"/>
    <p:sldLayoutId id="2147484144" r:id="rId47"/>
    <p:sldLayoutId id="2147484145" r:id="rId48"/>
    <p:sldLayoutId id="2147484137" r:id="rId49"/>
    <p:sldLayoutId id="2147484146" r:id="rId50"/>
    <p:sldLayoutId id="2147484147" r:id="rId51"/>
  </p:sldLayoutIdLst>
  <p:hf hdr="0" ftr="0" dt="0"/>
  <p:txStyles>
    <p:titleStyle>
      <a:lvl1pPr algn="ctr" rtl="0" eaLnBrk="0" fontAlgn="base" hangingPunct="0">
        <a:spcBef>
          <a:spcPct val="0"/>
        </a:spcBef>
        <a:spcAft>
          <a:spcPct val="0"/>
        </a:spcAft>
        <a:defRPr sz="4000" kern="1200">
          <a:solidFill>
            <a:schemeClr val="tx1"/>
          </a:solidFill>
          <a:latin typeface="+mj-lt"/>
          <a:ea typeface="+mj-ea"/>
          <a:cs typeface="+mj-cs"/>
        </a:defRPr>
      </a:lvl1pPr>
      <a:lvl2pPr algn="ctr" rtl="0" eaLnBrk="0" fontAlgn="base" hangingPunct="0">
        <a:spcBef>
          <a:spcPct val="0"/>
        </a:spcBef>
        <a:spcAft>
          <a:spcPct val="0"/>
        </a:spcAft>
        <a:defRPr sz="4000">
          <a:solidFill>
            <a:schemeClr val="tx1"/>
          </a:solidFill>
          <a:latin typeface="Calibri" pitchFamily="-107" charset="0"/>
        </a:defRPr>
      </a:lvl2pPr>
      <a:lvl3pPr algn="ctr" rtl="0" eaLnBrk="0" fontAlgn="base" hangingPunct="0">
        <a:spcBef>
          <a:spcPct val="0"/>
        </a:spcBef>
        <a:spcAft>
          <a:spcPct val="0"/>
        </a:spcAft>
        <a:defRPr sz="4000">
          <a:solidFill>
            <a:schemeClr val="tx1"/>
          </a:solidFill>
          <a:latin typeface="Calibri" pitchFamily="-107" charset="0"/>
        </a:defRPr>
      </a:lvl3pPr>
      <a:lvl4pPr algn="ctr" rtl="0" eaLnBrk="0" fontAlgn="base" hangingPunct="0">
        <a:spcBef>
          <a:spcPct val="0"/>
        </a:spcBef>
        <a:spcAft>
          <a:spcPct val="0"/>
        </a:spcAft>
        <a:defRPr sz="4000">
          <a:solidFill>
            <a:schemeClr val="tx1"/>
          </a:solidFill>
          <a:latin typeface="Calibri" pitchFamily="-107" charset="0"/>
        </a:defRPr>
      </a:lvl4pPr>
      <a:lvl5pPr algn="ctr" rtl="0" eaLnBrk="0" fontAlgn="base" hangingPunct="0">
        <a:spcBef>
          <a:spcPct val="0"/>
        </a:spcBef>
        <a:spcAft>
          <a:spcPct val="0"/>
        </a:spcAft>
        <a:defRPr sz="4000">
          <a:solidFill>
            <a:schemeClr val="tx1"/>
          </a:solidFill>
          <a:latin typeface="Calibri" pitchFamily="-107" charset="0"/>
        </a:defRPr>
      </a:lvl5pPr>
      <a:lvl6pPr marL="457200" algn="ctr" rtl="0" eaLnBrk="1" fontAlgn="base" hangingPunct="1">
        <a:spcBef>
          <a:spcPct val="0"/>
        </a:spcBef>
        <a:spcAft>
          <a:spcPct val="0"/>
        </a:spcAft>
        <a:defRPr sz="4400">
          <a:solidFill>
            <a:schemeClr val="tx1"/>
          </a:solidFill>
          <a:latin typeface="Calibri" pitchFamily="-107" charset="0"/>
        </a:defRPr>
      </a:lvl6pPr>
      <a:lvl7pPr marL="914400" algn="ctr" rtl="0" eaLnBrk="1" fontAlgn="base" hangingPunct="1">
        <a:spcBef>
          <a:spcPct val="0"/>
        </a:spcBef>
        <a:spcAft>
          <a:spcPct val="0"/>
        </a:spcAft>
        <a:defRPr sz="4400">
          <a:solidFill>
            <a:schemeClr val="tx1"/>
          </a:solidFill>
          <a:latin typeface="Calibri" pitchFamily="-107" charset="0"/>
        </a:defRPr>
      </a:lvl7pPr>
      <a:lvl8pPr marL="1371600" algn="ctr" rtl="0" eaLnBrk="1" fontAlgn="base" hangingPunct="1">
        <a:spcBef>
          <a:spcPct val="0"/>
        </a:spcBef>
        <a:spcAft>
          <a:spcPct val="0"/>
        </a:spcAft>
        <a:defRPr sz="4400">
          <a:solidFill>
            <a:schemeClr val="tx1"/>
          </a:solidFill>
          <a:latin typeface="Calibri" pitchFamily="-107" charset="0"/>
        </a:defRPr>
      </a:lvl8pPr>
      <a:lvl9pPr marL="1828800" algn="ctr" rtl="0" eaLnBrk="1" fontAlgn="base" hangingPunct="1">
        <a:spcBef>
          <a:spcPct val="0"/>
        </a:spcBef>
        <a:spcAft>
          <a:spcPct val="0"/>
        </a:spcAft>
        <a:defRPr sz="4400">
          <a:solidFill>
            <a:schemeClr val="tx1"/>
          </a:solidFill>
          <a:latin typeface="Calibri" pitchFamily="-107"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5.tmp"/></Relationships>
</file>

<file path=ppt/slides/_rels/slide11.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8.tm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2">
            <a:extLst>
              <a:ext uri="{FF2B5EF4-FFF2-40B4-BE49-F238E27FC236}">
                <a16:creationId xmlns:a16="http://schemas.microsoft.com/office/drawing/2014/main" id="{6372D239-FC0F-42DB-99DE-0DB1891ECE11}"/>
              </a:ext>
            </a:extLst>
          </p:cNvPr>
          <p:cNvSpPr txBox="1">
            <a:spLocks noChangeArrowheads="1"/>
          </p:cNvSpPr>
          <p:nvPr/>
        </p:nvSpPr>
        <p:spPr bwMode="auto">
          <a:xfrm>
            <a:off x="4648200" y="7620000"/>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800" dirty="0">
              <a:latin typeface="Tahoma" panose="020B0604030504040204" pitchFamily="34" charset="0"/>
            </a:endParaRPr>
          </a:p>
        </p:txBody>
      </p:sp>
      <p:sp>
        <p:nvSpPr>
          <p:cNvPr id="14339" name="Rectangle 14">
            <a:extLst>
              <a:ext uri="{FF2B5EF4-FFF2-40B4-BE49-F238E27FC236}">
                <a16:creationId xmlns:a16="http://schemas.microsoft.com/office/drawing/2014/main" id="{B898114A-FB6B-4F3D-89D2-4821FB9AB014}"/>
              </a:ext>
            </a:extLst>
          </p:cNvPr>
          <p:cNvSpPr>
            <a:spLocks noChangeArrowheads="1"/>
          </p:cNvSpPr>
          <p:nvPr/>
        </p:nvSpPr>
        <p:spPr bwMode="auto">
          <a:xfrm>
            <a:off x="-685800" y="6577013"/>
            <a:ext cx="19431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1200" b="1" i="1" dirty="0">
              <a:latin typeface="Book Antiqua" panose="02040602050305030304" pitchFamily="18" charset="0"/>
            </a:endParaRPr>
          </a:p>
        </p:txBody>
      </p:sp>
      <p:pic>
        <p:nvPicPr>
          <p:cNvPr id="5" name="Picture 4" descr="A display in a store&#10;&#10;Description generated with high confidence">
            <a:extLst>
              <a:ext uri="{FF2B5EF4-FFF2-40B4-BE49-F238E27FC236}">
                <a16:creationId xmlns:a16="http://schemas.microsoft.com/office/drawing/2014/main" id="{4FAD634E-B005-4401-9543-A279926DC4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1355" y="0"/>
            <a:ext cx="530129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E6057-A88A-4AF4-96AE-55AED0C95603}"/>
              </a:ext>
            </a:extLst>
          </p:cNvPr>
          <p:cNvSpPr>
            <a:spLocks noGrp="1"/>
          </p:cNvSpPr>
          <p:nvPr>
            <p:ph type="title"/>
          </p:nvPr>
        </p:nvSpPr>
        <p:spPr/>
        <p:txBody>
          <a:bodyPr/>
          <a:lstStyle/>
          <a:p>
            <a:r>
              <a:rPr lang="en-US" altLang="en-US" dirty="0">
                <a:ea typeface="ＭＳ Ｐゴシック" panose="020B0600070205080204" pitchFamily="34" charset="-128"/>
              </a:rPr>
              <a:t>The Flexible Budget</a:t>
            </a:r>
            <a:endParaRPr lang="en-US" dirty="0"/>
          </a:p>
        </p:txBody>
      </p:sp>
      <p:pic>
        <p:nvPicPr>
          <p:cNvPr id="4" name="Picture 3">
            <a:extLst>
              <a:ext uri="{FF2B5EF4-FFF2-40B4-BE49-F238E27FC236}">
                <a16:creationId xmlns:a16="http://schemas.microsoft.com/office/drawing/2014/main" id="{28B0AEBD-FBE1-4195-B33B-68B33E1AF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450" y="1926918"/>
            <a:ext cx="6515100" cy="1809103"/>
          </a:xfrm>
          <a:prstGeom prst="rect">
            <a:avLst/>
          </a:prstGeom>
        </p:spPr>
      </p:pic>
      <p:sp>
        <p:nvSpPr>
          <p:cNvPr id="7" name="Text Box 1029">
            <a:extLst>
              <a:ext uri="{FF2B5EF4-FFF2-40B4-BE49-F238E27FC236}">
                <a16:creationId xmlns:a16="http://schemas.microsoft.com/office/drawing/2014/main" id="{7F09DD19-136F-4E06-900B-5ECB3E9E407C}"/>
              </a:ext>
            </a:extLst>
          </p:cNvPr>
          <p:cNvSpPr txBox="1">
            <a:spLocks noChangeArrowheads="1"/>
          </p:cNvSpPr>
          <p:nvPr/>
        </p:nvSpPr>
        <p:spPr bwMode="auto">
          <a:xfrm>
            <a:off x="457200" y="1066800"/>
            <a:ext cx="8229600" cy="646331"/>
          </a:xfrm>
          <a:prstGeom prst="rect">
            <a:avLst/>
          </a:prstGeom>
          <a:solidFill>
            <a:srgbClr val="FFFF9B"/>
          </a:solidFill>
          <a:ln w="38100">
            <a:solidFill>
              <a:schemeClr val="accent1">
                <a:lumMod val="50000"/>
              </a:schemeClr>
            </a:solidFill>
            <a:miter lim="800000"/>
            <a:headEnd/>
            <a:tailEnd/>
          </a:ln>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IN" altLang="en-US" sz="1800" dirty="0">
                <a:latin typeface="Arial" panose="020B0604020202020204" pitchFamily="34" charset="0"/>
              </a:rPr>
              <a:t>Consider the following partial performance report for the hull manufacturing department of Cruisers Inc. for the month of March:</a:t>
            </a:r>
            <a:endParaRPr lang="en-US" altLang="en-US" sz="1800" dirty="0">
              <a:latin typeface="Arial" panose="020B0604020202020204" pitchFamily="34" charset="0"/>
            </a:endParaRPr>
          </a:p>
        </p:txBody>
      </p:sp>
      <p:sp>
        <p:nvSpPr>
          <p:cNvPr id="8" name="Text Box 1029">
            <a:extLst>
              <a:ext uri="{FF2B5EF4-FFF2-40B4-BE49-F238E27FC236}">
                <a16:creationId xmlns:a16="http://schemas.microsoft.com/office/drawing/2014/main" id="{E4F694BD-CB84-47B3-B1FC-383C52872DAF}"/>
              </a:ext>
            </a:extLst>
          </p:cNvPr>
          <p:cNvSpPr txBox="1">
            <a:spLocks noChangeArrowheads="1"/>
          </p:cNvSpPr>
          <p:nvPr/>
        </p:nvSpPr>
        <p:spPr bwMode="auto">
          <a:xfrm>
            <a:off x="442451" y="3858558"/>
            <a:ext cx="8259098" cy="369332"/>
          </a:xfrm>
          <a:prstGeom prst="rect">
            <a:avLst/>
          </a:prstGeom>
          <a:solidFill>
            <a:srgbClr val="FFFF9B"/>
          </a:solidFill>
          <a:ln w="38100">
            <a:solidFill>
              <a:schemeClr val="accent1">
                <a:lumMod val="50000"/>
              </a:schemeClr>
            </a:solidFill>
            <a:miter lim="800000"/>
            <a:headEnd/>
            <a:tailEnd/>
          </a:ln>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IN" altLang="en-US" sz="1800" dirty="0">
                <a:latin typeface="Arial" panose="020B0604020202020204" pitchFamily="34" charset="0"/>
              </a:rPr>
              <a:t>A flexible budget can be prepared for any level of activity, as illustrated here:</a:t>
            </a:r>
            <a:endParaRPr lang="en-US" altLang="en-US" sz="1800" dirty="0">
              <a:latin typeface="Arial" panose="020B0604020202020204" pitchFamily="34" charset="0"/>
            </a:endParaRPr>
          </a:p>
        </p:txBody>
      </p:sp>
      <p:pic>
        <p:nvPicPr>
          <p:cNvPr id="10" name="Picture 9">
            <a:extLst>
              <a:ext uri="{FF2B5EF4-FFF2-40B4-BE49-F238E27FC236}">
                <a16:creationId xmlns:a16="http://schemas.microsoft.com/office/drawing/2014/main" id="{8C872B45-235B-42D2-826C-E35AE3C162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3550" y="4350427"/>
            <a:ext cx="6096000" cy="1800846"/>
          </a:xfrm>
          <a:prstGeom prst="rect">
            <a:avLst/>
          </a:prstGeom>
        </p:spPr>
      </p:pic>
      <p:sp>
        <p:nvSpPr>
          <p:cNvPr id="11" name="Rounded Rectangle 11">
            <a:extLst>
              <a:ext uri="{FF2B5EF4-FFF2-40B4-BE49-F238E27FC236}">
                <a16:creationId xmlns:a16="http://schemas.microsoft.com/office/drawing/2014/main" id="{DE9D1D3F-7FD7-4DA4-A0AE-7929178059FD}"/>
              </a:ext>
            </a:extLst>
          </p:cNvPr>
          <p:cNvSpPr/>
          <p:nvPr/>
        </p:nvSpPr>
        <p:spPr>
          <a:xfrm>
            <a:off x="447675" y="6289675"/>
            <a:ext cx="4733925" cy="2635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15-3: Construct a flexible budget and describe how it is used.</a:t>
            </a:r>
          </a:p>
        </p:txBody>
      </p:sp>
    </p:spTree>
    <p:extLst>
      <p:ext uri="{BB962C8B-B14F-4D97-AF65-F5344CB8AC3E}">
        <p14:creationId xmlns:p14="http://schemas.microsoft.com/office/powerpoint/2010/main" val="538735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E6057-A88A-4AF4-96AE-55AED0C95603}"/>
              </a:ext>
            </a:extLst>
          </p:cNvPr>
          <p:cNvSpPr>
            <a:spLocks noGrp="1"/>
          </p:cNvSpPr>
          <p:nvPr>
            <p:ph type="title"/>
          </p:nvPr>
        </p:nvSpPr>
        <p:spPr/>
        <p:txBody>
          <a:bodyPr/>
          <a:lstStyle/>
          <a:p>
            <a:r>
              <a:rPr lang="en-US" altLang="en-US" dirty="0">
                <a:ea typeface="ＭＳ Ｐゴシック" panose="020B0600070205080204" pitchFamily="34" charset="-128"/>
              </a:rPr>
              <a:t>The Flexible Budget</a:t>
            </a:r>
            <a:endParaRPr lang="en-US" dirty="0"/>
          </a:p>
        </p:txBody>
      </p:sp>
      <p:sp>
        <p:nvSpPr>
          <p:cNvPr id="7" name="Text Box 1029">
            <a:extLst>
              <a:ext uri="{FF2B5EF4-FFF2-40B4-BE49-F238E27FC236}">
                <a16:creationId xmlns:a16="http://schemas.microsoft.com/office/drawing/2014/main" id="{7F09DD19-136F-4E06-900B-5ECB3E9E407C}"/>
              </a:ext>
            </a:extLst>
          </p:cNvPr>
          <p:cNvSpPr txBox="1">
            <a:spLocks noChangeArrowheads="1"/>
          </p:cNvSpPr>
          <p:nvPr/>
        </p:nvSpPr>
        <p:spPr bwMode="auto">
          <a:xfrm>
            <a:off x="609600" y="1444956"/>
            <a:ext cx="8229600" cy="830997"/>
          </a:xfrm>
          <a:prstGeom prst="rect">
            <a:avLst/>
          </a:prstGeom>
          <a:solidFill>
            <a:srgbClr val="FFFF9B"/>
          </a:solidFill>
          <a:ln w="38100">
            <a:solidFill>
              <a:schemeClr val="accent1">
                <a:lumMod val="50000"/>
              </a:schemeClr>
            </a:solidFill>
            <a:miter lim="800000"/>
            <a:headEnd/>
            <a:tailEnd/>
          </a:ln>
        </p:spPr>
        <p:txBody>
          <a:bodyPr wrap="squar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IN" altLang="en-US" dirty="0">
                <a:latin typeface="Arial" panose="020B0604020202020204" pitchFamily="34" charset="0"/>
              </a:rPr>
              <a:t>The performance report using the flexible budget approach would look like this:</a:t>
            </a:r>
            <a:endParaRPr lang="en-US" altLang="en-US" dirty="0">
              <a:latin typeface="Arial" panose="020B0604020202020204" pitchFamily="34" charset="0"/>
            </a:endParaRPr>
          </a:p>
        </p:txBody>
      </p:sp>
      <p:sp>
        <p:nvSpPr>
          <p:cNvPr id="11" name="Rounded Rectangle 11">
            <a:extLst>
              <a:ext uri="{FF2B5EF4-FFF2-40B4-BE49-F238E27FC236}">
                <a16:creationId xmlns:a16="http://schemas.microsoft.com/office/drawing/2014/main" id="{DE9D1D3F-7FD7-4DA4-A0AE-7929178059FD}"/>
              </a:ext>
            </a:extLst>
          </p:cNvPr>
          <p:cNvSpPr/>
          <p:nvPr/>
        </p:nvSpPr>
        <p:spPr>
          <a:xfrm>
            <a:off x="447675" y="6289675"/>
            <a:ext cx="4733925" cy="2635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15-3: Construct a flexible budget and describe how it is used.</a:t>
            </a:r>
          </a:p>
        </p:txBody>
      </p:sp>
      <p:pic>
        <p:nvPicPr>
          <p:cNvPr id="5" name="Picture 4">
            <a:extLst>
              <a:ext uri="{FF2B5EF4-FFF2-40B4-BE49-F238E27FC236}">
                <a16:creationId xmlns:a16="http://schemas.microsoft.com/office/drawing/2014/main" id="{60C65854-D915-4187-9283-49BABBCA6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451" y="2797684"/>
            <a:ext cx="8259098" cy="2130438"/>
          </a:xfrm>
          <a:prstGeom prst="rect">
            <a:avLst/>
          </a:prstGeom>
        </p:spPr>
      </p:pic>
    </p:spTree>
    <p:extLst>
      <p:ext uri="{BB962C8B-B14F-4D97-AF65-F5344CB8AC3E}">
        <p14:creationId xmlns:p14="http://schemas.microsoft.com/office/powerpoint/2010/main" val="3453163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032">
            <a:extLst>
              <a:ext uri="{FF2B5EF4-FFF2-40B4-BE49-F238E27FC236}">
                <a16:creationId xmlns:a16="http://schemas.microsoft.com/office/drawing/2014/main" id="{4F01D04F-497B-42F3-93E7-EB3A199321DC}"/>
              </a:ext>
            </a:extLst>
          </p:cNvPr>
          <p:cNvSpPr>
            <a:spLocks noChangeArrowheads="1"/>
          </p:cNvSpPr>
          <p:nvPr/>
        </p:nvSpPr>
        <p:spPr bwMode="auto">
          <a:xfrm>
            <a:off x="1166018" y="1898189"/>
            <a:ext cx="1762919"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b="1" dirty="0">
                <a:solidFill>
                  <a:schemeClr val="accent1">
                    <a:lumMod val="50000"/>
                  </a:schemeClr>
                </a:solidFill>
                <a:latin typeface="Arial" panose="020B0604020202020204" pitchFamily="34" charset="0"/>
              </a:rPr>
              <a:t>Budget Variance</a:t>
            </a:r>
          </a:p>
        </p:txBody>
      </p:sp>
      <p:grpSp>
        <p:nvGrpSpPr>
          <p:cNvPr id="2" name="Group 1033">
            <a:extLst>
              <a:ext uri="{FF2B5EF4-FFF2-40B4-BE49-F238E27FC236}">
                <a16:creationId xmlns:a16="http://schemas.microsoft.com/office/drawing/2014/main" id="{D1E04128-6D88-4678-B7D7-0542127CE3AE}"/>
              </a:ext>
            </a:extLst>
          </p:cNvPr>
          <p:cNvGrpSpPr>
            <a:grpSpLocks/>
          </p:cNvGrpSpPr>
          <p:nvPr/>
        </p:nvGrpSpPr>
        <p:grpSpPr bwMode="auto">
          <a:xfrm>
            <a:off x="2986087" y="735013"/>
            <a:ext cx="4886325" cy="1674812"/>
            <a:chOff x="1981" y="1095"/>
            <a:chExt cx="3078" cy="1055"/>
          </a:xfrm>
        </p:grpSpPr>
        <p:sp>
          <p:nvSpPr>
            <p:cNvPr id="11282" name="Rectangle 1034">
              <a:extLst>
                <a:ext uri="{FF2B5EF4-FFF2-40B4-BE49-F238E27FC236}">
                  <a16:creationId xmlns:a16="http://schemas.microsoft.com/office/drawing/2014/main" id="{E30CFCC1-866E-4E46-BBA1-84BA5388FBFE}"/>
                </a:ext>
              </a:extLst>
            </p:cNvPr>
            <p:cNvSpPr>
              <a:spLocks noChangeArrowheads="1"/>
            </p:cNvSpPr>
            <p:nvPr/>
          </p:nvSpPr>
          <p:spPr bwMode="auto">
            <a:xfrm>
              <a:off x="2676" y="1095"/>
              <a:ext cx="2383" cy="483"/>
            </a:xfrm>
            <a:prstGeom prst="rect">
              <a:avLst/>
            </a:prstGeom>
            <a:noFill/>
            <a:ln w="12700">
              <a:noFill/>
              <a:miter lim="800000"/>
              <a:headEnd/>
              <a:tailEnd/>
            </a:ln>
          </p:spPr>
          <p:txBody>
            <a:bodyPr wrap="square" lIns="90488" tIns="44450" rIns="90488" bIns="44450">
              <a:spAutoFit/>
            </a:bodyPr>
            <a:lstStyle/>
            <a:p>
              <a:pPr>
                <a:defRPr/>
              </a:pPr>
              <a:r>
                <a:rPr lang="en-IN" sz="2200" dirty="0">
                  <a:solidFill>
                    <a:schemeClr val="accent5">
                      <a:lumMod val="25000"/>
                    </a:schemeClr>
                  </a:solidFill>
                  <a:latin typeface="Arial" charset="0"/>
                  <a:ea typeface="+mn-ea"/>
                </a:rPr>
                <a:t>The total variance for any particular cost component</a:t>
              </a:r>
              <a:endParaRPr lang="en-US" sz="2200" dirty="0">
                <a:solidFill>
                  <a:schemeClr val="accent5">
                    <a:lumMod val="25000"/>
                  </a:schemeClr>
                </a:solidFill>
                <a:latin typeface="Arial" charset="0"/>
                <a:ea typeface="+mn-ea"/>
              </a:endParaRPr>
            </a:p>
          </p:txBody>
        </p:sp>
        <p:sp>
          <p:nvSpPr>
            <p:cNvPr id="11283" name="Line 1035">
              <a:extLst>
                <a:ext uri="{FF2B5EF4-FFF2-40B4-BE49-F238E27FC236}">
                  <a16:creationId xmlns:a16="http://schemas.microsoft.com/office/drawing/2014/main" id="{06D5757B-1568-4698-89A5-7154143ED69B}"/>
                </a:ext>
              </a:extLst>
            </p:cNvPr>
            <p:cNvSpPr>
              <a:spLocks noChangeShapeType="1"/>
            </p:cNvSpPr>
            <p:nvPr/>
          </p:nvSpPr>
          <p:spPr bwMode="auto">
            <a:xfrm flipV="1">
              <a:off x="1981" y="1384"/>
              <a:ext cx="659" cy="766"/>
            </a:xfrm>
            <a:prstGeom prst="line">
              <a:avLst/>
            </a:prstGeom>
            <a:noFill/>
            <a:ln w="25400">
              <a:solidFill>
                <a:schemeClr val="tx2">
                  <a:lumMod val="50000"/>
                </a:schemeClr>
              </a:solidFill>
              <a:round/>
              <a:headEnd/>
              <a:tailEnd type="triangle" w="med" len="med"/>
            </a:ln>
          </p:spPr>
          <p:txBody>
            <a:bodyPr wrap="none" anchor="ctr"/>
            <a:lstStyle/>
            <a:p>
              <a:pPr algn="ctr">
                <a:defRPr/>
              </a:pPr>
              <a:endParaRPr lang="en-US" dirty="0">
                <a:solidFill>
                  <a:schemeClr val="accent5">
                    <a:lumMod val="25000"/>
                  </a:schemeClr>
                </a:solidFill>
                <a:ea typeface="+mn-ea"/>
              </a:endParaRPr>
            </a:p>
          </p:txBody>
        </p:sp>
      </p:grpSp>
      <p:grpSp>
        <p:nvGrpSpPr>
          <p:cNvPr id="3" name="Group 1036">
            <a:extLst>
              <a:ext uri="{FF2B5EF4-FFF2-40B4-BE49-F238E27FC236}">
                <a16:creationId xmlns:a16="http://schemas.microsoft.com/office/drawing/2014/main" id="{13F364A0-0CA0-4ECF-97F4-8830E2A84F81}"/>
              </a:ext>
            </a:extLst>
          </p:cNvPr>
          <p:cNvGrpSpPr>
            <a:grpSpLocks/>
          </p:cNvGrpSpPr>
          <p:nvPr/>
        </p:nvGrpSpPr>
        <p:grpSpPr bwMode="auto">
          <a:xfrm>
            <a:off x="2986088" y="1681162"/>
            <a:ext cx="5092701" cy="1104899"/>
            <a:chOff x="1981" y="1691"/>
            <a:chExt cx="3208" cy="696"/>
          </a:xfrm>
        </p:grpSpPr>
        <p:sp>
          <p:nvSpPr>
            <p:cNvPr id="11280" name="Rectangle 1037">
              <a:extLst>
                <a:ext uri="{FF2B5EF4-FFF2-40B4-BE49-F238E27FC236}">
                  <a16:creationId xmlns:a16="http://schemas.microsoft.com/office/drawing/2014/main" id="{D683ED7E-6F21-42AF-88D0-03C991778E0E}"/>
                </a:ext>
              </a:extLst>
            </p:cNvPr>
            <p:cNvSpPr>
              <a:spLocks noChangeArrowheads="1"/>
            </p:cNvSpPr>
            <p:nvPr/>
          </p:nvSpPr>
          <p:spPr bwMode="auto">
            <a:xfrm>
              <a:off x="2676" y="1691"/>
              <a:ext cx="2513" cy="696"/>
            </a:xfrm>
            <a:prstGeom prst="rect">
              <a:avLst/>
            </a:prstGeom>
            <a:noFill/>
            <a:ln w="12700">
              <a:noFill/>
              <a:miter lim="800000"/>
              <a:headEnd/>
              <a:tailEnd/>
            </a:ln>
          </p:spPr>
          <p:txBody>
            <a:bodyPr wrap="square" lIns="90488" tIns="44450" rIns="90488" bIns="44450">
              <a:spAutoFit/>
            </a:bodyPr>
            <a:lstStyle/>
            <a:p>
              <a:pPr>
                <a:defRPr/>
              </a:pPr>
              <a:r>
                <a:rPr lang="en-IN" sz="2200" dirty="0">
                  <a:solidFill>
                    <a:schemeClr val="accent5">
                      <a:lumMod val="25000"/>
                    </a:schemeClr>
                  </a:solidFill>
                  <a:latin typeface="Arial" charset="0"/>
                  <a:ea typeface="+mn-ea"/>
                </a:rPr>
                <a:t>Represents the difference between actual cost and</a:t>
              </a:r>
            </a:p>
            <a:p>
              <a:pPr>
                <a:defRPr/>
              </a:pPr>
              <a:r>
                <a:rPr lang="en-IN" sz="2200" dirty="0">
                  <a:solidFill>
                    <a:schemeClr val="accent5">
                      <a:lumMod val="25000"/>
                    </a:schemeClr>
                  </a:solidFill>
                  <a:latin typeface="Arial" charset="0"/>
                  <a:ea typeface="+mn-ea"/>
                </a:rPr>
                <a:t>standard cost</a:t>
              </a:r>
              <a:endParaRPr lang="en-US" sz="2200" dirty="0">
                <a:solidFill>
                  <a:schemeClr val="accent5">
                    <a:lumMod val="25000"/>
                  </a:schemeClr>
                </a:solidFill>
                <a:latin typeface="Arial" charset="0"/>
                <a:ea typeface="+mn-ea"/>
              </a:endParaRPr>
            </a:p>
          </p:txBody>
        </p:sp>
        <p:sp>
          <p:nvSpPr>
            <p:cNvPr id="11281" name="Line 1038">
              <a:extLst>
                <a:ext uri="{FF2B5EF4-FFF2-40B4-BE49-F238E27FC236}">
                  <a16:creationId xmlns:a16="http://schemas.microsoft.com/office/drawing/2014/main" id="{09EF1125-9193-4337-9A47-0431B887EF29}"/>
                </a:ext>
              </a:extLst>
            </p:cNvPr>
            <p:cNvSpPr>
              <a:spLocks noChangeShapeType="1"/>
            </p:cNvSpPr>
            <p:nvPr/>
          </p:nvSpPr>
          <p:spPr bwMode="auto">
            <a:xfrm flipV="1">
              <a:off x="1981" y="2019"/>
              <a:ext cx="695" cy="131"/>
            </a:xfrm>
            <a:prstGeom prst="line">
              <a:avLst/>
            </a:prstGeom>
            <a:noFill/>
            <a:ln w="25400">
              <a:solidFill>
                <a:schemeClr val="tx2">
                  <a:lumMod val="50000"/>
                </a:schemeClr>
              </a:solidFill>
              <a:round/>
              <a:headEnd/>
              <a:tailEnd type="triangle" w="med" len="med"/>
            </a:ln>
          </p:spPr>
          <p:txBody>
            <a:bodyPr wrap="none" anchor="ctr"/>
            <a:lstStyle/>
            <a:p>
              <a:pPr algn="ctr">
                <a:defRPr/>
              </a:pPr>
              <a:endParaRPr lang="en-US" dirty="0">
                <a:solidFill>
                  <a:schemeClr val="accent5">
                    <a:lumMod val="25000"/>
                  </a:schemeClr>
                </a:solidFill>
                <a:ea typeface="+mn-ea"/>
              </a:endParaRPr>
            </a:p>
          </p:txBody>
        </p:sp>
      </p:grpSp>
      <p:grpSp>
        <p:nvGrpSpPr>
          <p:cNvPr id="5" name="Group 1042">
            <a:extLst>
              <a:ext uri="{FF2B5EF4-FFF2-40B4-BE49-F238E27FC236}">
                <a16:creationId xmlns:a16="http://schemas.microsoft.com/office/drawing/2014/main" id="{3A9EF0F3-ACC9-4255-AD7F-94BCBCA700BB}"/>
              </a:ext>
            </a:extLst>
          </p:cNvPr>
          <p:cNvGrpSpPr>
            <a:grpSpLocks/>
          </p:cNvGrpSpPr>
          <p:nvPr/>
        </p:nvGrpSpPr>
        <p:grpSpPr bwMode="auto">
          <a:xfrm>
            <a:off x="2986088" y="2362200"/>
            <a:ext cx="5580063" cy="1612901"/>
            <a:chOff x="1981" y="2120"/>
            <a:chExt cx="3515" cy="1016"/>
          </a:xfrm>
        </p:grpSpPr>
        <p:sp>
          <p:nvSpPr>
            <p:cNvPr id="11276" name="Rectangle 1043">
              <a:extLst>
                <a:ext uri="{FF2B5EF4-FFF2-40B4-BE49-F238E27FC236}">
                  <a16:creationId xmlns:a16="http://schemas.microsoft.com/office/drawing/2014/main" id="{DA13FBEA-5B95-4A43-A29F-881D05EAE1F4}"/>
                </a:ext>
              </a:extLst>
            </p:cNvPr>
            <p:cNvSpPr>
              <a:spLocks noChangeArrowheads="1"/>
            </p:cNvSpPr>
            <p:nvPr/>
          </p:nvSpPr>
          <p:spPr bwMode="auto">
            <a:xfrm>
              <a:off x="2726" y="2440"/>
              <a:ext cx="2770" cy="696"/>
            </a:xfrm>
            <a:prstGeom prst="rect">
              <a:avLst/>
            </a:prstGeom>
            <a:noFill/>
            <a:ln w="12700">
              <a:noFill/>
              <a:miter lim="800000"/>
              <a:headEnd/>
              <a:tailEnd/>
            </a:ln>
          </p:spPr>
          <p:txBody>
            <a:bodyPr lIns="90488" tIns="44450" rIns="90488" bIns="44450">
              <a:spAutoFit/>
            </a:bodyPr>
            <a:lstStyle/>
            <a:p>
              <a:pPr>
                <a:spcBef>
                  <a:spcPct val="50000"/>
                </a:spcBef>
                <a:defRPr/>
              </a:pPr>
              <a:r>
                <a:rPr lang="en-US" sz="2200" dirty="0">
                  <a:solidFill>
                    <a:schemeClr val="accent5">
                      <a:lumMod val="25000"/>
                    </a:schemeClr>
                  </a:solidFill>
                  <a:latin typeface="Arial" charset="0"/>
                  <a:ea typeface="+mn-ea"/>
                </a:rPr>
                <a:t>Caused by two factors: </a:t>
              </a:r>
              <a:r>
                <a:rPr lang="en-IN" sz="2200" dirty="0">
                  <a:solidFill>
                    <a:schemeClr val="accent5">
                      <a:lumMod val="25000"/>
                    </a:schemeClr>
                  </a:solidFill>
                  <a:latin typeface="Arial" charset="0"/>
                  <a:ea typeface="+mn-ea"/>
                </a:rPr>
                <a:t>Cost per unit of input variance and quantity variance</a:t>
              </a:r>
              <a:r>
                <a:rPr lang="en-US" sz="2200" dirty="0">
                  <a:solidFill>
                    <a:schemeClr val="accent5">
                      <a:lumMod val="25000"/>
                    </a:schemeClr>
                  </a:solidFill>
                  <a:latin typeface="Arial" charset="0"/>
                  <a:ea typeface="+mn-ea"/>
                </a:rPr>
                <a:t> </a:t>
              </a:r>
            </a:p>
          </p:txBody>
        </p:sp>
        <p:sp>
          <p:nvSpPr>
            <p:cNvPr id="11277" name="Line 1044">
              <a:extLst>
                <a:ext uri="{FF2B5EF4-FFF2-40B4-BE49-F238E27FC236}">
                  <a16:creationId xmlns:a16="http://schemas.microsoft.com/office/drawing/2014/main" id="{50540B30-2D2C-4140-AC6E-6936B422C111}"/>
                </a:ext>
              </a:extLst>
            </p:cNvPr>
            <p:cNvSpPr>
              <a:spLocks noChangeShapeType="1"/>
            </p:cNvSpPr>
            <p:nvPr/>
          </p:nvSpPr>
          <p:spPr bwMode="auto">
            <a:xfrm>
              <a:off x="1981" y="2120"/>
              <a:ext cx="743" cy="527"/>
            </a:xfrm>
            <a:prstGeom prst="line">
              <a:avLst/>
            </a:prstGeom>
            <a:noFill/>
            <a:ln w="25400">
              <a:solidFill>
                <a:schemeClr val="tx2">
                  <a:lumMod val="50000"/>
                </a:schemeClr>
              </a:solidFill>
              <a:round/>
              <a:headEnd/>
              <a:tailEnd type="triangle" w="med" len="med"/>
            </a:ln>
          </p:spPr>
          <p:txBody>
            <a:bodyPr wrap="none" anchor="ctr"/>
            <a:lstStyle/>
            <a:p>
              <a:pPr algn="ctr">
                <a:defRPr/>
              </a:pPr>
              <a:endParaRPr lang="en-US" dirty="0">
                <a:solidFill>
                  <a:schemeClr val="accent5">
                    <a:lumMod val="25000"/>
                  </a:schemeClr>
                </a:solidFill>
                <a:ea typeface="+mn-ea"/>
              </a:endParaRPr>
            </a:p>
          </p:txBody>
        </p:sp>
      </p:grpSp>
      <p:sp>
        <p:nvSpPr>
          <p:cNvPr id="34824" name="Title 19">
            <a:extLst>
              <a:ext uri="{FF2B5EF4-FFF2-40B4-BE49-F238E27FC236}">
                <a16:creationId xmlns:a16="http://schemas.microsoft.com/office/drawing/2014/main" id="{D9E79D3C-87CE-4D97-9228-FE2FED223F02}"/>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Variable Cost Variances</a:t>
            </a:r>
          </a:p>
        </p:txBody>
      </p:sp>
      <p:sp>
        <p:nvSpPr>
          <p:cNvPr id="22" name="Rounded Rectangle 21">
            <a:extLst>
              <a:ext uri="{FF2B5EF4-FFF2-40B4-BE49-F238E27FC236}">
                <a16:creationId xmlns:a16="http://schemas.microsoft.com/office/drawing/2014/main" id="{0B350D25-1411-4664-B6CC-79A410F0A8D4}"/>
              </a:ext>
            </a:extLst>
          </p:cNvPr>
          <p:cNvSpPr/>
          <p:nvPr/>
        </p:nvSpPr>
        <p:spPr>
          <a:xfrm>
            <a:off x="447675" y="6289675"/>
            <a:ext cx="5648325" cy="2794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15-4: Calculate and explain the two components of a standard cost variance.</a:t>
            </a:r>
          </a:p>
        </p:txBody>
      </p:sp>
      <p:sp>
        <p:nvSpPr>
          <p:cNvPr id="47" name="Rectangle 9">
            <a:extLst>
              <a:ext uri="{FF2B5EF4-FFF2-40B4-BE49-F238E27FC236}">
                <a16:creationId xmlns:a16="http://schemas.microsoft.com/office/drawing/2014/main" id="{341ED729-B1C9-4F3A-9073-DA6952E89F6F}"/>
              </a:ext>
            </a:extLst>
          </p:cNvPr>
          <p:cNvSpPr>
            <a:spLocks noChangeArrowheads="1"/>
          </p:cNvSpPr>
          <p:nvPr/>
        </p:nvSpPr>
        <p:spPr bwMode="auto">
          <a:xfrm>
            <a:off x="904875" y="4500562"/>
            <a:ext cx="3252788" cy="396875"/>
          </a:xfrm>
          <a:prstGeom prst="rect">
            <a:avLst/>
          </a:prstGeom>
          <a:solidFill>
            <a:schemeClr val="accent1">
              <a:lumMod val="20000"/>
              <a:lumOff val="80000"/>
            </a:schemeClr>
          </a:solidFill>
          <a:ln w="28575">
            <a:solidFill>
              <a:schemeClr val="tx1"/>
            </a:solidFill>
            <a:miter lim="800000"/>
            <a:headEnd/>
            <a:tailEnd/>
          </a:ln>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000" b="1" dirty="0">
                <a:latin typeface="Arial Narrow" panose="020B0606020202030204" pitchFamily="34" charset="0"/>
              </a:rPr>
              <a:t>Cost per Unit of Input Variance</a:t>
            </a:r>
          </a:p>
        </p:txBody>
      </p:sp>
      <p:sp>
        <p:nvSpPr>
          <p:cNvPr id="43" name="Rectangle 15">
            <a:extLst>
              <a:ext uri="{FF2B5EF4-FFF2-40B4-BE49-F238E27FC236}">
                <a16:creationId xmlns:a16="http://schemas.microsoft.com/office/drawing/2014/main" id="{5801F6C4-E8B4-40C1-AFFC-376D7C5A7B55}"/>
              </a:ext>
            </a:extLst>
          </p:cNvPr>
          <p:cNvSpPr>
            <a:spLocks noChangeArrowheads="1"/>
          </p:cNvSpPr>
          <p:nvPr/>
        </p:nvSpPr>
        <p:spPr bwMode="auto">
          <a:xfrm>
            <a:off x="736600" y="4983162"/>
            <a:ext cx="3616325" cy="705321"/>
          </a:xfrm>
          <a:prstGeom prst="rect">
            <a:avLst/>
          </a:prstGeom>
          <a:noFill/>
          <a:ln>
            <a:noFill/>
          </a:ln>
          <a:extLst>
            <a:ext uri="{91240B29-F687-4F45-9708-019B960494DF}">
              <a14:hiddenLine xmlns:a14="http://schemas.microsoft.com/office/drawing/2010/main" w="28575">
                <a:solidFill>
                  <a:srgbClr val="000000"/>
                </a:solidFill>
                <a:miter lim="800000"/>
                <a:headEnd/>
                <a:tailEnd/>
              </a14:hiddenLine>
            </a:ex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000" b="1" dirty="0">
                <a:solidFill>
                  <a:schemeClr val="accent1">
                    <a:lumMod val="50000"/>
                  </a:schemeClr>
                </a:solidFill>
                <a:latin typeface="Arial Narrow" panose="020B0606020202030204" pitchFamily="34" charset="0"/>
              </a:rPr>
              <a:t>The </a:t>
            </a:r>
            <a:r>
              <a:rPr lang="en-IN" altLang="en-US" sz="2000" b="1" dirty="0">
                <a:solidFill>
                  <a:schemeClr val="accent1">
                    <a:lumMod val="50000"/>
                  </a:schemeClr>
                </a:solidFill>
                <a:latin typeface="Arial Narrow" panose="020B0606020202030204" pitchFamily="34" charset="0"/>
              </a:rPr>
              <a:t>difference between </a:t>
            </a:r>
            <a:r>
              <a:rPr lang="en-IN" altLang="en-US" sz="2000" b="1" u="sng" dirty="0">
                <a:solidFill>
                  <a:schemeClr val="accent1">
                    <a:lumMod val="50000"/>
                  </a:schemeClr>
                </a:solidFill>
                <a:latin typeface="Arial Narrow" panose="020B0606020202030204" pitchFamily="34" charset="0"/>
              </a:rPr>
              <a:t>actual</a:t>
            </a:r>
            <a:r>
              <a:rPr lang="en-IN" altLang="en-US" sz="2000" b="1" dirty="0">
                <a:solidFill>
                  <a:schemeClr val="accent1">
                    <a:lumMod val="50000"/>
                  </a:schemeClr>
                </a:solidFill>
                <a:latin typeface="Arial Narrow" panose="020B0606020202030204" pitchFamily="34" charset="0"/>
              </a:rPr>
              <a:t> and </a:t>
            </a:r>
            <a:r>
              <a:rPr lang="en-IN" altLang="en-US" sz="2000" b="1" u="sng" dirty="0">
                <a:solidFill>
                  <a:schemeClr val="accent1">
                    <a:lumMod val="50000"/>
                  </a:schemeClr>
                </a:solidFill>
                <a:latin typeface="Arial Narrow" panose="020B0606020202030204" pitchFamily="34" charset="0"/>
              </a:rPr>
              <a:t>standard unit costs </a:t>
            </a:r>
            <a:r>
              <a:rPr lang="en-IN" altLang="en-US" sz="2000" b="1" dirty="0">
                <a:solidFill>
                  <a:schemeClr val="accent1">
                    <a:lumMod val="50000"/>
                  </a:schemeClr>
                </a:solidFill>
                <a:latin typeface="Arial Narrow" panose="020B0606020202030204" pitchFamily="34" charset="0"/>
              </a:rPr>
              <a:t>of the input</a:t>
            </a:r>
            <a:endParaRPr lang="en-US" altLang="en-US" sz="2000" b="1" u="sng" dirty="0">
              <a:solidFill>
                <a:schemeClr val="accent1">
                  <a:lumMod val="50000"/>
                </a:schemeClr>
              </a:solidFill>
              <a:latin typeface="Arial Narrow" panose="020B0606020202030204" pitchFamily="34" charset="0"/>
            </a:endParaRPr>
          </a:p>
        </p:txBody>
      </p:sp>
      <p:grpSp>
        <p:nvGrpSpPr>
          <p:cNvPr id="35" name="Group 19">
            <a:extLst>
              <a:ext uri="{FF2B5EF4-FFF2-40B4-BE49-F238E27FC236}">
                <a16:creationId xmlns:a16="http://schemas.microsoft.com/office/drawing/2014/main" id="{70267C37-1FE9-4531-8F7F-E692A2937E27}"/>
              </a:ext>
            </a:extLst>
          </p:cNvPr>
          <p:cNvGrpSpPr>
            <a:grpSpLocks/>
          </p:cNvGrpSpPr>
          <p:nvPr/>
        </p:nvGrpSpPr>
        <p:grpSpPr bwMode="auto">
          <a:xfrm>
            <a:off x="5713413" y="4495800"/>
            <a:ext cx="2365375" cy="419100"/>
            <a:chOff x="3915" y="1649"/>
            <a:chExt cx="1702" cy="296"/>
          </a:xfrm>
        </p:grpSpPr>
        <p:sp>
          <p:nvSpPr>
            <p:cNvPr id="38" name="Rectangle 21">
              <a:extLst>
                <a:ext uri="{FF2B5EF4-FFF2-40B4-BE49-F238E27FC236}">
                  <a16:creationId xmlns:a16="http://schemas.microsoft.com/office/drawing/2014/main" id="{E8C72306-DE75-4C94-A32A-E3C886F2DA70}"/>
                </a:ext>
              </a:extLst>
            </p:cNvPr>
            <p:cNvSpPr>
              <a:spLocks noChangeArrowheads="1"/>
            </p:cNvSpPr>
            <p:nvPr/>
          </p:nvSpPr>
          <p:spPr bwMode="auto">
            <a:xfrm>
              <a:off x="3915" y="1649"/>
              <a:ext cx="1702" cy="284"/>
            </a:xfrm>
            <a:prstGeom prst="rect">
              <a:avLst/>
            </a:prstGeom>
            <a:solidFill>
              <a:schemeClr val="accent1">
                <a:lumMod val="20000"/>
                <a:lumOff val="80000"/>
              </a:schemeClr>
            </a:solidFill>
            <a:ln w="28575">
              <a:solidFill>
                <a:schemeClr val="tx1"/>
              </a:solidFill>
              <a:miter lim="800000"/>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endParaRPr lang="en-US" altLang="en-US" sz="1800" dirty="0"/>
            </a:p>
          </p:txBody>
        </p:sp>
        <p:sp>
          <p:nvSpPr>
            <p:cNvPr id="37" name="Rectangle 23">
              <a:extLst>
                <a:ext uri="{FF2B5EF4-FFF2-40B4-BE49-F238E27FC236}">
                  <a16:creationId xmlns:a16="http://schemas.microsoft.com/office/drawing/2014/main" id="{C683C4C9-5515-45F0-B5E3-EC44F7F5AF26}"/>
                </a:ext>
              </a:extLst>
            </p:cNvPr>
            <p:cNvSpPr>
              <a:spLocks noChangeArrowheads="1"/>
            </p:cNvSpPr>
            <p:nvPr/>
          </p:nvSpPr>
          <p:spPr bwMode="auto">
            <a:xfrm>
              <a:off x="4061" y="1664"/>
              <a:ext cx="1407" cy="281"/>
            </a:xfrm>
            <a:prstGeom prst="rect">
              <a:avLst/>
            </a:prstGeom>
            <a:noFill/>
            <a:ln w="28575">
              <a:noFill/>
              <a:miter lim="800000"/>
              <a:headEnd/>
              <a:tailEnd/>
            </a:ln>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000" b="1" dirty="0">
                  <a:solidFill>
                    <a:schemeClr val="accent1">
                      <a:lumMod val="50000"/>
                    </a:schemeClr>
                  </a:solidFill>
                  <a:latin typeface="Arial Narrow" panose="020B0606020202030204" pitchFamily="34" charset="0"/>
                </a:rPr>
                <a:t>Quantity Variance</a:t>
              </a:r>
            </a:p>
          </p:txBody>
        </p:sp>
      </p:grpSp>
      <p:sp>
        <p:nvSpPr>
          <p:cNvPr id="33" name="Rectangle 27">
            <a:extLst>
              <a:ext uri="{FF2B5EF4-FFF2-40B4-BE49-F238E27FC236}">
                <a16:creationId xmlns:a16="http://schemas.microsoft.com/office/drawing/2014/main" id="{CF26560D-FCBB-4E83-9F55-B4BDF658D9EA}"/>
              </a:ext>
            </a:extLst>
          </p:cNvPr>
          <p:cNvSpPr>
            <a:spLocks noChangeArrowheads="1"/>
          </p:cNvSpPr>
          <p:nvPr/>
        </p:nvSpPr>
        <p:spPr bwMode="auto">
          <a:xfrm>
            <a:off x="4953000" y="4972050"/>
            <a:ext cx="3746500" cy="705321"/>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sz="2000" b="1" dirty="0">
                <a:solidFill>
                  <a:schemeClr val="accent1">
                    <a:lumMod val="50000"/>
                  </a:schemeClr>
                </a:solidFill>
                <a:latin typeface="Arial Narrow" panose="020B0606020202030204" pitchFamily="34" charset="0"/>
              </a:rPr>
              <a:t>The </a:t>
            </a:r>
            <a:r>
              <a:rPr lang="en-IN" altLang="en-US" sz="2000" b="1" dirty="0">
                <a:solidFill>
                  <a:schemeClr val="accent1">
                    <a:lumMod val="50000"/>
                  </a:schemeClr>
                </a:solidFill>
                <a:latin typeface="Arial Narrow" panose="020B0606020202030204" pitchFamily="34" charset="0"/>
              </a:rPr>
              <a:t>difference between </a:t>
            </a:r>
            <a:r>
              <a:rPr lang="en-IN" altLang="en-US" sz="2000" b="1" u="sng" dirty="0">
                <a:solidFill>
                  <a:schemeClr val="accent1">
                    <a:lumMod val="50000"/>
                  </a:schemeClr>
                </a:solidFill>
                <a:latin typeface="Arial Narrow" panose="020B0606020202030204" pitchFamily="34" charset="0"/>
              </a:rPr>
              <a:t>actual</a:t>
            </a:r>
            <a:r>
              <a:rPr lang="en-IN" altLang="en-US" sz="2000" b="1" dirty="0">
                <a:solidFill>
                  <a:schemeClr val="accent1">
                    <a:lumMod val="50000"/>
                  </a:schemeClr>
                </a:solidFill>
                <a:latin typeface="Arial Narrow" panose="020B0606020202030204" pitchFamily="34" charset="0"/>
              </a:rPr>
              <a:t> and </a:t>
            </a:r>
            <a:r>
              <a:rPr lang="en-IN" altLang="en-US" sz="2000" b="1" u="sng" dirty="0">
                <a:solidFill>
                  <a:schemeClr val="accent1">
                    <a:lumMod val="50000"/>
                  </a:schemeClr>
                </a:solidFill>
                <a:latin typeface="Arial Narrow" panose="020B0606020202030204" pitchFamily="34" charset="0"/>
              </a:rPr>
              <a:t>standard quantities </a:t>
            </a:r>
            <a:r>
              <a:rPr lang="en-IN" altLang="en-US" sz="2000" b="1" dirty="0">
                <a:solidFill>
                  <a:schemeClr val="accent1">
                    <a:lumMod val="50000"/>
                  </a:schemeClr>
                </a:solidFill>
                <a:latin typeface="Arial Narrow" panose="020B0606020202030204" pitchFamily="34" charset="0"/>
              </a:rPr>
              <a:t>of the input</a:t>
            </a:r>
            <a:endParaRPr lang="en-US" altLang="en-US" sz="2000" b="1" u="sng" dirty="0">
              <a:solidFill>
                <a:schemeClr val="accent1">
                  <a:lumMod val="50000"/>
                </a:schemeClr>
              </a:solidFill>
              <a:latin typeface="Arial Narrow" panose="020B0606020202030204" pitchFamily="34" charset="0"/>
            </a:endParaRPr>
          </a:p>
        </p:txBody>
      </p:sp>
    </p:spTree>
    <p:extLst>
      <p:ext uri="{BB962C8B-B14F-4D97-AF65-F5344CB8AC3E}">
        <p14:creationId xmlns:p14="http://schemas.microsoft.com/office/powerpoint/2010/main" val="14192048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5F072-37FE-4A87-A142-697571E2F43C}"/>
              </a:ext>
            </a:extLst>
          </p:cNvPr>
          <p:cNvSpPr>
            <a:spLocks noGrp="1"/>
          </p:cNvSpPr>
          <p:nvPr>
            <p:ph type="title"/>
          </p:nvPr>
        </p:nvSpPr>
        <p:spPr/>
        <p:txBody>
          <a:bodyPr/>
          <a:lstStyle/>
          <a:p>
            <a:r>
              <a:rPr lang="en-IN" altLang="en-US" dirty="0">
                <a:ea typeface="ＭＳ Ｐゴシック" panose="020B0600070205080204" pitchFamily="34" charset="-128"/>
              </a:rPr>
              <a:t>Analysis of Variable Cost Variances</a:t>
            </a:r>
            <a:endParaRPr lang="en-US" dirty="0"/>
          </a:p>
        </p:txBody>
      </p:sp>
      <p:sp>
        <p:nvSpPr>
          <p:cNvPr id="3" name="Rectangle 20">
            <a:extLst>
              <a:ext uri="{FF2B5EF4-FFF2-40B4-BE49-F238E27FC236}">
                <a16:creationId xmlns:a16="http://schemas.microsoft.com/office/drawing/2014/main" id="{BC4D9D9F-4F48-4FC6-9D8C-003ED880951F}"/>
              </a:ext>
            </a:extLst>
          </p:cNvPr>
          <p:cNvSpPr>
            <a:spLocks noChangeArrowheads="1"/>
          </p:cNvSpPr>
          <p:nvPr/>
        </p:nvSpPr>
        <p:spPr bwMode="auto">
          <a:xfrm>
            <a:off x="866775" y="838200"/>
            <a:ext cx="7820025" cy="1013098"/>
          </a:xfrm>
          <a:prstGeom prst="rect">
            <a:avLst/>
          </a:prstGeom>
          <a:solidFill>
            <a:schemeClr val="accent1">
              <a:lumMod val="20000"/>
              <a:lumOff val="80000"/>
            </a:schemeClr>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US" sz="2000" dirty="0">
                <a:solidFill>
                  <a:schemeClr val="accent1">
                    <a:lumMod val="50000"/>
                  </a:schemeClr>
                </a:solidFill>
                <a:latin typeface="Arial" charset="0"/>
                <a:ea typeface="+mn-ea"/>
              </a:rPr>
              <a:t>Assume that 100 hulls were produced by SeaCruiser last month. The following table summarizes the actual and standard labor hours and the hourly rates for build-up labor inputs. </a:t>
            </a:r>
          </a:p>
        </p:txBody>
      </p:sp>
      <p:pic>
        <p:nvPicPr>
          <p:cNvPr id="5" name="Picture 4">
            <a:extLst>
              <a:ext uri="{FF2B5EF4-FFF2-40B4-BE49-F238E27FC236}">
                <a16:creationId xmlns:a16="http://schemas.microsoft.com/office/drawing/2014/main" id="{778C4C92-3548-46D6-9185-93377132E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710" y="2491613"/>
            <a:ext cx="7024578" cy="1246296"/>
          </a:xfrm>
          <a:prstGeom prst="rect">
            <a:avLst/>
          </a:prstGeom>
        </p:spPr>
      </p:pic>
      <p:sp>
        <p:nvSpPr>
          <p:cNvPr id="6" name="Rectangle 20">
            <a:extLst>
              <a:ext uri="{FF2B5EF4-FFF2-40B4-BE49-F238E27FC236}">
                <a16:creationId xmlns:a16="http://schemas.microsoft.com/office/drawing/2014/main" id="{C9F26BBD-F7C8-4952-9AC7-9AB6263E5542}"/>
              </a:ext>
            </a:extLst>
          </p:cNvPr>
          <p:cNvSpPr>
            <a:spLocks noChangeArrowheads="1"/>
          </p:cNvSpPr>
          <p:nvPr/>
        </p:nvSpPr>
        <p:spPr bwMode="auto">
          <a:xfrm>
            <a:off x="773917" y="3810000"/>
            <a:ext cx="7820025" cy="705321"/>
          </a:xfrm>
          <a:prstGeom prst="rect">
            <a:avLst/>
          </a:prstGeom>
          <a:solidFill>
            <a:schemeClr val="accent1">
              <a:lumMod val="20000"/>
              <a:lumOff val="80000"/>
            </a:schemeClr>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IN" sz="2000" dirty="0">
                <a:solidFill>
                  <a:schemeClr val="accent1">
                    <a:lumMod val="50000"/>
                  </a:schemeClr>
                </a:solidFill>
                <a:latin typeface="Arial" charset="0"/>
                <a:ea typeface="+mn-ea"/>
              </a:rPr>
              <a:t>The analysis of the budget variance into the cost per unit of input variance and the quantity variance is as follows:</a:t>
            </a:r>
            <a:endParaRPr lang="en-US" sz="2000" dirty="0">
              <a:solidFill>
                <a:schemeClr val="accent1">
                  <a:lumMod val="50000"/>
                </a:schemeClr>
              </a:solidFill>
              <a:latin typeface="Arial" charset="0"/>
              <a:ea typeface="+mn-ea"/>
            </a:endParaRPr>
          </a:p>
        </p:txBody>
      </p:sp>
      <p:sp>
        <p:nvSpPr>
          <p:cNvPr id="7" name="Rectangle 20">
            <a:extLst>
              <a:ext uri="{FF2B5EF4-FFF2-40B4-BE49-F238E27FC236}">
                <a16:creationId xmlns:a16="http://schemas.microsoft.com/office/drawing/2014/main" id="{EAD8269A-01AA-4AF1-B11F-13A0452927C6}"/>
              </a:ext>
            </a:extLst>
          </p:cNvPr>
          <p:cNvSpPr>
            <a:spLocks noChangeArrowheads="1"/>
          </p:cNvSpPr>
          <p:nvPr/>
        </p:nvSpPr>
        <p:spPr bwMode="auto">
          <a:xfrm>
            <a:off x="866775" y="1988103"/>
            <a:ext cx="7215723" cy="335989"/>
          </a:xfrm>
          <a:prstGeom prst="rect">
            <a:avLst/>
          </a:prstGeom>
          <a:solidFill>
            <a:srgbClr val="FFFF9B"/>
          </a:solid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US" sz="1600" dirty="0">
                <a:solidFill>
                  <a:schemeClr val="accent1">
                    <a:lumMod val="50000"/>
                  </a:schemeClr>
                </a:solidFill>
                <a:latin typeface="Arial" charset="0"/>
                <a:ea typeface="+mn-ea"/>
              </a:rPr>
              <a:t>Note that variances are also indicated (F is favorable, U is unfavorable).</a:t>
            </a:r>
          </a:p>
        </p:txBody>
      </p:sp>
      <p:pic>
        <p:nvPicPr>
          <p:cNvPr id="9" name="Picture 8">
            <a:extLst>
              <a:ext uri="{FF2B5EF4-FFF2-40B4-BE49-F238E27FC236}">
                <a16:creationId xmlns:a16="http://schemas.microsoft.com/office/drawing/2014/main" id="{33E33197-DE4C-4060-8689-B487075860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9791" y="4682842"/>
            <a:ext cx="5284417" cy="1529487"/>
          </a:xfrm>
          <a:prstGeom prst="rect">
            <a:avLst/>
          </a:prstGeom>
        </p:spPr>
      </p:pic>
      <p:sp>
        <p:nvSpPr>
          <p:cNvPr id="8" name="Rounded Rectangle 21">
            <a:extLst>
              <a:ext uri="{FF2B5EF4-FFF2-40B4-BE49-F238E27FC236}">
                <a16:creationId xmlns:a16="http://schemas.microsoft.com/office/drawing/2014/main" id="{A731CE7E-20EB-4025-A410-DAB829EDD4E1}"/>
              </a:ext>
            </a:extLst>
          </p:cNvPr>
          <p:cNvSpPr/>
          <p:nvPr/>
        </p:nvSpPr>
        <p:spPr>
          <a:xfrm>
            <a:off x="447675" y="6289675"/>
            <a:ext cx="5648325" cy="2794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15-4: Calculate and explain the two components of a standard cost variance.</a:t>
            </a:r>
          </a:p>
        </p:txBody>
      </p:sp>
    </p:spTree>
    <p:extLst>
      <p:ext uri="{BB962C8B-B14F-4D97-AF65-F5344CB8AC3E}">
        <p14:creationId xmlns:p14="http://schemas.microsoft.com/office/powerpoint/2010/main" val="9428716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3BA2F-A41E-4E4C-937C-70932DCE925D}"/>
              </a:ext>
            </a:extLst>
          </p:cNvPr>
          <p:cNvSpPr>
            <a:spLocks noGrp="1"/>
          </p:cNvSpPr>
          <p:nvPr>
            <p:ph type="title"/>
          </p:nvPr>
        </p:nvSpPr>
        <p:spPr/>
        <p:txBody>
          <a:bodyPr/>
          <a:lstStyle/>
          <a:p>
            <a:r>
              <a:rPr lang="en-US" altLang="en-US" dirty="0">
                <a:ea typeface="ＭＳ Ｐゴシック" panose="020B0600070205080204" pitchFamily="34" charset="-128"/>
              </a:rPr>
              <a:t>Variable Cost Variances</a:t>
            </a:r>
            <a:endParaRPr lang="en-US" dirty="0"/>
          </a:p>
        </p:txBody>
      </p:sp>
      <p:sp>
        <p:nvSpPr>
          <p:cNvPr id="3" name="Rectangle 20">
            <a:extLst>
              <a:ext uri="{FF2B5EF4-FFF2-40B4-BE49-F238E27FC236}">
                <a16:creationId xmlns:a16="http://schemas.microsoft.com/office/drawing/2014/main" id="{37FB81D4-5207-4841-8724-91586C86880A}"/>
              </a:ext>
            </a:extLst>
          </p:cNvPr>
          <p:cNvSpPr>
            <a:spLocks noChangeArrowheads="1"/>
          </p:cNvSpPr>
          <p:nvPr/>
        </p:nvSpPr>
        <p:spPr bwMode="auto">
          <a:xfrm>
            <a:off x="835777" y="1440767"/>
            <a:ext cx="7820025" cy="2244204"/>
          </a:xfrm>
          <a:prstGeom prst="rect">
            <a:avLst/>
          </a:prstGeom>
          <a:solidFill>
            <a:schemeClr val="accent1">
              <a:lumMod val="20000"/>
              <a:lumOff val="80000"/>
            </a:schemeClr>
          </a:solidFill>
          <a:ln w="50800">
            <a:solidFill>
              <a:schemeClr val="accent1">
                <a:lumMod val="50000"/>
              </a:schemeClr>
            </a:solidFill>
            <a:miter lim="800000"/>
            <a:headEnd/>
            <a:tailEnd/>
          </a:ln>
        </p:spPr>
        <p:txBody>
          <a:bodyPr lIns="90488" tIns="44450" rIns="90488" bIns="44450">
            <a:spAutoFit/>
          </a:bodyPr>
          <a:lstStyle/>
          <a:p>
            <a:pPr>
              <a:spcBef>
                <a:spcPct val="50000"/>
              </a:spcBef>
              <a:defRPr/>
            </a:pPr>
            <a:r>
              <a:rPr lang="en-US" sz="2000" dirty="0">
                <a:solidFill>
                  <a:schemeClr val="accent1">
                    <a:lumMod val="50000"/>
                  </a:schemeClr>
                </a:solidFill>
                <a:latin typeface="Arial" charset="0"/>
              </a:rPr>
              <a:t>Direct labor rate variance: </a:t>
            </a:r>
            <a:r>
              <a:rPr lang="en-US" sz="2000" dirty="0">
                <a:solidFill>
                  <a:schemeClr val="accent1">
                    <a:lumMod val="50000"/>
                  </a:schemeClr>
                </a:solidFill>
                <a:latin typeface="Arial" charset="0"/>
                <a:ea typeface="+mn-ea"/>
              </a:rPr>
              <a:t>The cost per unit of input variance (due to the difference between the actual and standard hourly pay rates)</a:t>
            </a:r>
          </a:p>
          <a:p>
            <a:pPr>
              <a:spcBef>
                <a:spcPct val="50000"/>
              </a:spcBef>
              <a:defRPr/>
            </a:pPr>
            <a:endParaRPr lang="en-US" sz="2000" dirty="0">
              <a:solidFill>
                <a:schemeClr val="accent1">
                  <a:lumMod val="50000"/>
                </a:schemeClr>
              </a:solidFill>
              <a:latin typeface="Arial" charset="0"/>
              <a:ea typeface="+mn-ea"/>
            </a:endParaRPr>
          </a:p>
          <a:p>
            <a:pPr>
              <a:spcBef>
                <a:spcPct val="50000"/>
              </a:spcBef>
              <a:defRPr/>
            </a:pPr>
            <a:r>
              <a:rPr lang="en-US" sz="2000" dirty="0">
                <a:solidFill>
                  <a:schemeClr val="accent1">
                    <a:lumMod val="50000"/>
                  </a:schemeClr>
                </a:solidFill>
                <a:latin typeface="Arial" charset="0"/>
              </a:rPr>
              <a:t>Direct labor efficiency variance: The quantity variance (due to the difference between the actual hours worked and the standard hours allowed)</a:t>
            </a:r>
            <a:endParaRPr lang="en-US" sz="2000" dirty="0">
              <a:solidFill>
                <a:schemeClr val="accent1">
                  <a:lumMod val="50000"/>
                </a:schemeClr>
              </a:solidFill>
              <a:latin typeface="Arial" charset="0"/>
              <a:ea typeface="+mn-ea"/>
            </a:endParaRPr>
          </a:p>
        </p:txBody>
      </p:sp>
      <p:sp>
        <p:nvSpPr>
          <p:cNvPr id="5" name="Rectangle 20">
            <a:extLst>
              <a:ext uri="{FF2B5EF4-FFF2-40B4-BE49-F238E27FC236}">
                <a16:creationId xmlns:a16="http://schemas.microsoft.com/office/drawing/2014/main" id="{4514901D-E803-41E5-A9BE-3AA162842364}"/>
              </a:ext>
            </a:extLst>
          </p:cNvPr>
          <p:cNvSpPr>
            <a:spLocks noChangeArrowheads="1"/>
          </p:cNvSpPr>
          <p:nvPr/>
        </p:nvSpPr>
        <p:spPr bwMode="auto">
          <a:xfrm>
            <a:off x="824153" y="4102817"/>
            <a:ext cx="7820025" cy="1320874"/>
          </a:xfrm>
          <a:prstGeom prst="rect">
            <a:avLst/>
          </a:prstGeom>
          <a:solidFill>
            <a:schemeClr val="accent1">
              <a:lumMod val="20000"/>
              <a:lumOff val="80000"/>
            </a:schemeClr>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US" sz="2000" dirty="0">
                <a:solidFill>
                  <a:schemeClr val="accent1">
                    <a:lumMod val="50000"/>
                  </a:schemeClr>
                </a:solidFill>
                <a:latin typeface="Arial" charset="0"/>
                <a:ea typeface="+mn-ea"/>
              </a:rPr>
              <a:t>The variances are labeled favorable or unfavorable based on the arithmetic difference between actual and standard, but these labels are not necessarily synonymous with “good” and “bad,” respectively.</a:t>
            </a:r>
          </a:p>
        </p:txBody>
      </p:sp>
      <p:sp>
        <p:nvSpPr>
          <p:cNvPr id="6" name="Rounded Rectangle 21">
            <a:extLst>
              <a:ext uri="{FF2B5EF4-FFF2-40B4-BE49-F238E27FC236}">
                <a16:creationId xmlns:a16="http://schemas.microsoft.com/office/drawing/2014/main" id="{594ACD05-CA7F-47DB-B901-BE8C1BB689A5}"/>
              </a:ext>
            </a:extLst>
          </p:cNvPr>
          <p:cNvSpPr/>
          <p:nvPr/>
        </p:nvSpPr>
        <p:spPr>
          <a:xfrm>
            <a:off x="447675" y="6289675"/>
            <a:ext cx="5648325" cy="2794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15-4: Calculate and explain the two components of a standard cost variance.</a:t>
            </a:r>
          </a:p>
        </p:txBody>
      </p:sp>
    </p:spTree>
    <p:extLst>
      <p:ext uri="{BB962C8B-B14F-4D97-AF65-F5344CB8AC3E}">
        <p14:creationId xmlns:p14="http://schemas.microsoft.com/office/powerpoint/2010/main" val="1718991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18426-ADE0-4B07-88A3-BF455397E80B}"/>
              </a:ext>
            </a:extLst>
          </p:cNvPr>
          <p:cNvSpPr>
            <a:spLocks noGrp="1"/>
          </p:cNvSpPr>
          <p:nvPr>
            <p:ph type="title"/>
          </p:nvPr>
        </p:nvSpPr>
        <p:spPr/>
        <p:txBody>
          <a:bodyPr/>
          <a:lstStyle/>
          <a:p>
            <a:r>
              <a:rPr lang="en-IN" dirty="0"/>
              <a:t>Specific Variances Assigned to Different Product Inputs</a:t>
            </a:r>
            <a:endParaRPr lang="en-US" dirty="0"/>
          </a:p>
        </p:txBody>
      </p:sp>
      <p:sp>
        <p:nvSpPr>
          <p:cNvPr id="3" name="Rectangle 20">
            <a:extLst>
              <a:ext uri="{FF2B5EF4-FFF2-40B4-BE49-F238E27FC236}">
                <a16:creationId xmlns:a16="http://schemas.microsoft.com/office/drawing/2014/main" id="{1488DB18-65D2-45C7-9B9C-241976F8FE4C}"/>
              </a:ext>
            </a:extLst>
          </p:cNvPr>
          <p:cNvSpPr>
            <a:spLocks noChangeArrowheads="1"/>
          </p:cNvSpPr>
          <p:nvPr/>
        </p:nvSpPr>
        <p:spPr bwMode="auto">
          <a:xfrm>
            <a:off x="661987" y="1030908"/>
            <a:ext cx="7820025" cy="2398092"/>
          </a:xfrm>
          <a:prstGeom prst="rect">
            <a:avLst/>
          </a:prstGeom>
          <a:solidFill>
            <a:schemeClr val="accent1">
              <a:lumMod val="20000"/>
              <a:lumOff val="80000"/>
            </a:schemeClr>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US" sz="2000" dirty="0">
                <a:solidFill>
                  <a:schemeClr val="accent1">
                    <a:lumMod val="50000"/>
                  </a:schemeClr>
                </a:solidFill>
                <a:latin typeface="Arial" charset="0"/>
                <a:ea typeface="+mn-ea"/>
              </a:rPr>
              <a:t>Budget variance for raw materials and variable overhead can be analyzed and separated into the two components. The label assigned to each of the components varies from input to input, but the calculations are the same.</a:t>
            </a:r>
          </a:p>
          <a:p>
            <a:pPr algn="ctr">
              <a:spcBef>
                <a:spcPct val="50000"/>
              </a:spcBef>
              <a:defRPr/>
            </a:pPr>
            <a:r>
              <a:rPr lang="en-US" sz="2000" dirty="0">
                <a:solidFill>
                  <a:schemeClr val="accent1">
                    <a:lumMod val="50000"/>
                  </a:schemeClr>
                </a:solidFill>
                <a:latin typeface="Arial" charset="0"/>
                <a:ea typeface="+mn-ea"/>
              </a:rPr>
              <a:t>The labels generally used are raw materials price variance, raw materials usage variance, variable overhead spending variance, and variable overhead efficiency variance. </a:t>
            </a:r>
          </a:p>
        </p:txBody>
      </p:sp>
      <p:sp>
        <p:nvSpPr>
          <p:cNvPr id="4" name="Rectangle 20">
            <a:extLst>
              <a:ext uri="{FF2B5EF4-FFF2-40B4-BE49-F238E27FC236}">
                <a16:creationId xmlns:a16="http://schemas.microsoft.com/office/drawing/2014/main" id="{92F49B88-5868-473F-9BBC-CB6B11FCC10A}"/>
              </a:ext>
            </a:extLst>
          </p:cNvPr>
          <p:cNvSpPr>
            <a:spLocks noChangeArrowheads="1"/>
          </p:cNvSpPr>
          <p:nvPr/>
        </p:nvSpPr>
        <p:spPr bwMode="auto">
          <a:xfrm>
            <a:off x="661986" y="3573922"/>
            <a:ext cx="7820025" cy="397545"/>
          </a:xfrm>
          <a:prstGeom prst="rect">
            <a:avLst/>
          </a:prstGeom>
          <a:solidFill>
            <a:srgbClr val="FFFF9B"/>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IN" sz="2000" dirty="0">
                <a:solidFill>
                  <a:schemeClr val="accent1">
                    <a:lumMod val="50000"/>
                  </a:schemeClr>
                </a:solidFill>
                <a:latin typeface="Arial" charset="0"/>
                <a:ea typeface="+mn-ea"/>
              </a:rPr>
              <a:t>Variable manufacturing cost variances are summarized here:</a:t>
            </a:r>
            <a:endParaRPr lang="en-US" sz="2000" dirty="0">
              <a:solidFill>
                <a:schemeClr val="accent1">
                  <a:lumMod val="50000"/>
                </a:schemeClr>
              </a:solidFill>
              <a:latin typeface="Arial" charset="0"/>
              <a:ea typeface="+mn-ea"/>
            </a:endParaRPr>
          </a:p>
        </p:txBody>
      </p:sp>
      <p:pic>
        <p:nvPicPr>
          <p:cNvPr id="6" name="Picture 5">
            <a:extLst>
              <a:ext uri="{FF2B5EF4-FFF2-40B4-BE49-F238E27FC236}">
                <a16:creationId xmlns:a16="http://schemas.microsoft.com/office/drawing/2014/main" id="{563AD249-9EE3-4EFA-ABD9-EE75F8033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4092943"/>
            <a:ext cx="6096000" cy="2107821"/>
          </a:xfrm>
          <a:prstGeom prst="rect">
            <a:avLst/>
          </a:prstGeom>
        </p:spPr>
      </p:pic>
      <p:sp>
        <p:nvSpPr>
          <p:cNvPr id="7" name="Rounded Rectangle 21">
            <a:extLst>
              <a:ext uri="{FF2B5EF4-FFF2-40B4-BE49-F238E27FC236}">
                <a16:creationId xmlns:a16="http://schemas.microsoft.com/office/drawing/2014/main" id="{A786BABC-EF01-450D-9092-048A66979DAA}"/>
              </a:ext>
            </a:extLst>
          </p:cNvPr>
          <p:cNvSpPr/>
          <p:nvPr/>
        </p:nvSpPr>
        <p:spPr>
          <a:xfrm>
            <a:off x="447675" y="6289675"/>
            <a:ext cx="5648325" cy="2794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15-4: Calculate and explain the two components of a standard cost variance.</a:t>
            </a:r>
          </a:p>
        </p:txBody>
      </p:sp>
    </p:spTree>
    <p:extLst>
      <p:ext uri="{BB962C8B-B14F-4D97-AF65-F5344CB8AC3E}">
        <p14:creationId xmlns:p14="http://schemas.microsoft.com/office/powerpoint/2010/main" val="2035318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E8DD-E3AA-4B42-A41C-E6D9A7A56A83}"/>
              </a:ext>
            </a:extLst>
          </p:cNvPr>
          <p:cNvSpPr>
            <a:spLocks noGrp="1"/>
          </p:cNvSpPr>
          <p:nvPr>
            <p:ph type="title"/>
          </p:nvPr>
        </p:nvSpPr>
        <p:spPr/>
        <p:txBody>
          <a:bodyPr/>
          <a:lstStyle/>
          <a:p>
            <a:r>
              <a:rPr lang="en-IN" dirty="0"/>
              <a:t>Specific Variances Assigned to Different Product Inputs</a:t>
            </a:r>
            <a:endParaRPr lang="en-US" dirty="0"/>
          </a:p>
        </p:txBody>
      </p:sp>
      <p:sp>
        <p:nvSpPr>
          <p:cNvPr id="3" name="Rectangle 20">
            <a:extLst>
              <a:ext uri="{FF2B5EF4-FFF2-40B4-BE49-F238E27FC236}">
                <a16:creationId xmlns:a16="http://schemas.microsoft.com/office/drawing/2014/main" id="{AFE641C0-BE72-45CD-BBD4-9AAE4AA2FE29}"/>
              </a:ext>
            </a:extLst>
          </p:cNvPr>
          <p:cNvSpPr>
            <a:spLocks noChangeArrowheads="1"/>
          </p:cNvSpPr>
          <p:nvPr/>
        </p:nvSpPr>
        <p:spPr bwMode="auto">
          <a:xfrm>
            <a:off x="661987" y="1030908"/>
            <a:ext cx="7820025" cy="397545"/>
          </a:xfrm>
          <a:prstGeom prst="rect">
            <a:avLst/>
          </a:prstGeom>
          <a:solidFill>
            <a:schemeClr val="accent1">
              <a:lumMod val="20000"/>
              <a:lumOff val="80000"/>
            </a:schemeClr>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IN" sz="2000" dirty="0">
                <a:solidFill>
                  <a:schemeClr val="accent1">
                    <a:lumMod val="50000"/>
                  </a:schemeClr>
                </a:solidFill>
                <a:latin typeface="Arial" charset="0"/>
                <a:ea typeface="+mn-ea"/>
              </a:rPr>
              <a:t>The general model for calculating each variance is:</a:t>
            </a:r>
            <a:endParaRPr lang="en-US" sz="2000" dirty="0">
              <a:solidFill>
                <a:schemeClr val="accent1">
                  <a:lumMod val="50000"/>
                </a:schemeClr>
              </a:solidFill>
              <a:latin typeface="Arial" charset="0"/>
              <a:ea typeface="+mn-ea"/>
            </a:endParaRPr>
          </a:p>
        </p:txBody>
      </p:sp>
      <p:sp>
        <p:nvSpPr>
          <p:cNvPr id="4" name="Rectangle 20">
            <a:extLst>
              <a:ext uri="{FF2B5EF4-FFF2-40B4-BE49-F238E27FC236}">
                <a16:creationId xmlns:a16="http://schemas.microsoft.com/office/drawing/2014/main" id="{A39028A9-1683-47E7-B8DB-61F91B90A63D}"/>
              </a:ext>
            </a:extLst>
          </p:cNvPr>
          <p:cNvSpPr>
            <a:spLocks noChangeArrowheads="1"/>
          </p:cNvSpPr>
          <p:nvPr/>
        </p:nvSpPr>
        <p:spPr bwMode="auto">
          <a:xfrm>
            <a:off x="661987" y="1600200"/>
            <a:ext cx="1456762" cy="920765"/>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Cost per unit of input variance</a:t>
            </a:r>
            <a:endParaRPr lang="en-US" dirty="0">
              <a:solidFill>
                <a:schemeClr val="accent1">
                  <a:lumMod val="50000"/>
                </a:schemeClr>
              </a:solidFill>
              <a:latin typeface="Arial" charset="0"/>
              <a:ea typeface="+mn-ea"/>
            </a:endParaRPr>
          </a:p>
        </p:txBody>
      </p:sp>
      <p:sp>
        <p:nvSpPr>
          <p:cNvPr id="6" name="Rectangle 20">
            <a:extLst>
              <a:ext uri="{FF2B5EF4-FFF2-40B4-BE49-F238E27FC236}">
                <a16:creationId xmlns:a16="http://schemas.microsoft.com/office/drawing/2014/main" id="{DD20B35C-A458-4911-806D-E074B50A0535}"/>
              </a:ext>
            </a:extLst>
          </p:cNvPr>
          <p:cNvSpPr>
            <a:spLocks noChangeArrowheads="1"/>
          </p:cNvSpPr>
          <p:nvPr/>
        </p:nvSpPr>
        <p:spPr bwMode="auto">
          <a:xfrm>
            <a:off x="2438400" y="1907977"/>
            <a:ext cx="609600" cy="366767"/>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a:t>
            </a:r>
            <a:endParaRPr lang="en-US" dirty="0">
              <a:solidFill>
                <a:schemeClr val="accent1">
                  <a:lumMod val="50000"/>
                </a:schemeClr>
              </a:solidFill>
              <a:latin typeface="Arial" charset="0"/>
              <a:ea typeface="+mn-ea"/>
            </a:endParaRPr>
          </a:p>
        </p:txBody>
      </p:sp>
      <p:sp>
        <p:nvSpPr>
          <p:cNvPr id="7" name="Rectangle 20">
            <a:extLst>
              <a:ext uri="{FF2B5EF4-FFF2-40B4-BE49-F238E27FC236}">
                <a16:creationId xmlns:a16="http://schemas.microsoft.com/office/drawing/2014/main" id="{9E3143D9-7E22-4464-B0D1-67BBC5E4F16C}"/>
              </a:ext>
            </a:extLst>
          </p:cNvPr>
          <p:cNvSpPr>
            <a:spLocks noChangeArrowheads="1"/>
          </p:cNvSpPr>
          <p:nvPr/>
        </p:nvSpPr>
        <p:spPr bwMode="auto">
          <a:xfrm>
            <a:off x="3302431" y="1600200"/>
            <a:ext cx="2158138" cy="920765"/>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(Standard cost per unit − Actual cost per unit)</a:t>
            </a:r>
          </a:p>
        </p:txBody>
      </p:sp>
      <p:sp>
        <p:nvSpPr>
          <p:cNvPr id="8" name="Rectangle 20">
            <a:extLst>
              <a:ext uri="{FF2B5EF4-FFF2-40B4-BE49-F238E27FC236}">
                <a16:creationId xmlns:a16="http://schemas.microsoft.com/office/drawing/2014/main" id="{4A3FE1DC-D548-426E-BFEA-8035D4591C8E}"/>
              </a:ext>
            </a:extLst>
          </p:cNvPr>
          <p:cNvSpPr>
            <a:spLocks noChangeArrowheads="1"/>
          </p:cNvSpPr>
          <p:nvPr/>
        </p:nvSpPr>
        <p:spPr bwMode="auto">
          <a:xfrm>
            <a:off x="5735666" y="1907977"/>
            <a:ext cx="609600" cy="397545"/>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US" dirty="0"/>
              <a:t>×</a:t>
            </a:r>
            <a:endParaRPr lang="en-US" sz="2000" dirty="0">
              <a:solidFill>
                <a:schemeClr val="accent1">
                  <a:lumMod val="50000"/>
                </a:schemeClr>
              </a:solidFill>
              <a:latin typeface="Arial" charset="0"/>
              <a:ea typeface="+mn-ea"/>
            </a:endParaRPr>
          </a:p>
        </p:txBody>
      </p:sp>
      <p:sp>
        <p:nvSpPr>
          <p:cNvPr id="9" name="Rectangle 20">
            <a:extLst>
              <a:ext uri="{FF2B5EF4-FFF2-40B4-BE49-F238E27FC236}">
                <a16:creationId xmlns:a16="http://schemas.microsoft.com/office/drawing/2014/main" id="{1FE1C438-9651-409A-AEA5-6D174DD85B6D}"/>
              </a:ext>
            </a:extLst>
          </p:cNvPr>
          <p:cNvSpPr>
            <a:spLocks noChangeArrowheads="1"/>
          </p:cNvSpPr>
          <p:nvPr/>
        </p:nvSpPr>
        <p:spPr bwMode="auto">
          <a:xfrm>
            <a:off x="6644251" y="1754088"/>
            <a:ext cx="2158138" cy="643766"/>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Actual quantity used</a:t>
            </a:r>
          </a:p>
        </p:txBody>
      </p:sp>
      <p:sp>
        <p:nvSpPr>
          <p:cNvPr id="10" name="Rectangle 20">
            <a:extLst>
              <a:ext uri="{FF2B5EF4-FFF2-40B4-BE49-F238E27FC236}">
                <a16:creationId xmlns:a16="http://schemas.microsoft.com/office/drawing/2014/main" id="{D5FE663C-99B8-4935-84E5-592C41320551}"/>
              </a:ext>
            </a:extLst>
          </p:cNvPr>
          <p:cNvSpPr>
            <a:spLocks noChangeArrowheads="1"/>
          </p:cNvSpPr>
          <p:nvPr/>
        </p:nvSpPr>
        <p:spPr bwMode="auto">
          <a:xfrm>
            <a:off x="661987" y="2820888"/>
            <a:ext cx="1547814" cy="643766"/>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Quantity variance</a:t>
            </a:r>
            <a:endParaRPr lang="en-US" dirty="0">
              <a:solidFill>
                <a:schemeClr val="accent1">
                  <a:lumMod val="50000"/>
                </a:schemeClr>
              </a:solidFill>
              <a:latin typeface="Arial" charset="0"/>
              <a:ea typeface="+mn-ea"/>
            </a:endParaRPr>
          </a:p>
        </p:txBody>
      </p:sp>
      <p:sp>
        <p:nvSpPr>
          <p:cNvPr id="11" name="Rectangle 20">
            <a:extLst>
              <a:ext uri="{FF2B5EF4-FFF2-40B4-BE49-F238E27FC236}">
                <a16:creationId xmlns:a16="http://schemas.microsoft.com/office/drawing/2014/main" id="{8B5A35C6-93E5-403F-8B03-983E564E75D5}"/>
              </a:ext>
            </a:extLst>
          </p:cNvPr>
          <p:cNvSpPr>
            <a:spLocks noChangeArrowheads="1"/>
          </p:cNvSpPr>
          <p:nvPr/>
        </p:nvSpPr>
        <p:spPr bwMode="auto">
          <a:xfrm>
            <a:off x="2438400" y="2974775"/>
            <a:ext cx="609600" cy="366767"/>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a:t>
            </a:r>
            <a:endParaRPr lang="en-US" dirty="0">
              <a:solidFill>
                <a:schemeClr val="accent1">
                  <a:lumMod val="50000"/>
                </a:schemeClr>
              </a:solidFill>
              <a:latin typeface="Arial" charset="0"/>
              <a:ea typeface="+mn-ea"/>
            </a:endParaRPr>
          </a:p>
        </p:txBody>
      </p:sp>
      <p:sp>
        <p:nvSpPr>
          <p:cNvPr id="12" name="Rectangle 20">
            <a:extLst>
              <a:ext uri="{FF2B5EF4-FFF2-40B4-BE49-F238E27FC236}">
                <a16:creationId xmlns:a16="http://schemas.microsoft.com/office/drawing/2014/main" id="{0EC3B0FE-40EE-49F9-8C80-380ADA32ED39}"/>
              </a:ext>
            </a:extLst>
          </p:cNvPr>
          <p:cNvSpPr>
            <a:spLocks noChangeArrowheads="1"/>
          </p:cNvSpPr>
          <p:nvPr/>
        </p:nvSpPr>
        <p:spPr bwMode="auto">
          <a:xfrm>
            <a:off x="3302431" y="2667000"/>
            <a:ext cx="2158138" cy="920765"/>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(Standard quantity allowed − Actual quantity used)</a:t>
            </a:r>
          </a:p>
        </p:txBody>
      </p:sp>
      <p:sp>
        <p:nvSpPr>
          <p:cNvPr id="13" name="Rectangle 20">
            <a:extLst>
              <a:ext uri="{FF2B5EF4-FFF2-40B4-BE49-F238E27FC236}">
                <a16:creationId xmlns:a16="http://schemas.microsoft.com/office/drawing/2014/main" id="{8FCB7F80-852B-47E6-B19D-EE646A097601}"/>
              </a:ext>
            </a:extLst>
          </p:cNvPr>
          <p:cNvSpPr>
            <a:spLocks noChangeArrowheads="1"/>
          </p:cNvSpPr>
          <p:nvPr/>
        </p:nvSpPr>
        <p:spPr bwMode="auto">
          <a:xfrm>
            <a:off x="5735666" y="2974774"/>
            <a:ext cx="609600" cy="397545"/>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US" dirty="0"/>
              <a:t>×</a:t>
            </a:r>
            <a:endParaRPr lang="en-US" sz="2000" dirty="0">
              <a:solidFill>
                <a:schemeClr val="accent1">
                  <a:lumMod val="50000"/>
                </a:schemeClr>
              </a:solidFill>
              <a:latin typeface="Arial" charset="0"/>
              <a:ea typeface="+mn-ea"/>
            </a:endParaRPr>
          </a:p>
        </p:txBody>
      </p:sp>
      <p:sp>
        <p:nvSpPr>
          <p:cNvPr id="14" name="Rectangle 20">
            <a:extLst>
              <a:ext uri="{FF2B5EF4-FFF2-40B4-BE49-F238E27FC236}">
                <a16:creationId xmlns:a16="http://schemas.microsoft.com/office/drawing/2014/main" id="{E3111C2C-50EE-4619-A613-C8ECBB004591}"/>
              </a:ext>
            </a:extLst>
          </p:cNvPr>
          <p:cNvSpPr>
            <a:spLocks noChangeArrowheads="1"/>
          </p:cNvSpPr>
          <p:nvPr/>
        </p:nvSpPr>
        <p:spPr bwMode="auto">
          <a:xfrm>
            <a:off x="6662332" y="2800568"/>
            <a:ext cx="2158138" cy="643766"/>
          </a:xfrm>
          <a:prstGeom prst="rect">
            <a:avLst/>
          </a:prstGeom>
          <a:noFill/>
          <a:ln w="50800">
            <a:solidFill>
              <a:schemeClr val="accent1">
                <a:lumMod val="50000"/>
              </a:schemeClr>
            </a:solidFill>
            <a:miter lim="800000"/>
            <a:headEnd/>
            <a:tailEnd/>
          </a:ln>
        </p:spPr>
        <p:txBody>
          <a:bodyPr wrap="square" lIns="90488" tIns="44450" rIns="90488" bIns="44450">
            <a:spAutoFit/>
          </a:bodyPr>
          <a:lstStyle/>
          <a:p>
            <a:pPr algn="ctr">
              <a:spcBef>
                <a:spcPct val="50000"/>
              </a:spcBef>
              <a:defRPr/>
            </a:pPr>
            <a:r>
              <a:rPr lang="en-IN" dirty="0">
                <a:solidFill>
                  <a:schemeClr val="accent1">
                    <a:lumMod val="50000"/>
                  </a:schemeClr>
                </a:solidFill>
                <a:latin typeface="Arial" charset="0"/>
                <a:ea typeface="+mn-ea"/>
              </a:rPr>
              <a:t>Standard cost per unit</a:t>
            </a:r>
          </a:p>
        </p:txBody>
      </p:sp>
      <p:sp>
        <p:nvSpPr>
          <p:cNvPr id="15" name="Rectangle 20">
            <a:extLst>
              <a:ext uri="{FF2B5EF4-FFF2-40B4-BE49-F238E27FC236}">
                <a16:creationId xmlns:a16="http://schemas.microsoft.com/office/drawing/2014/main" id="{07B1CADE-EC7E-4E90-8A9A-B037A796804B}"/>
              </a:ext>
            </a:extLst>
          </p:cNvPr>
          <p:cNvSpPr>
            <a:spLocks noChangeArrowheads="1"/>
          </p:cNvSpPr>
          <p:nvPr/>
        </p:nvSpPr>
        <p:spPr bwMode="auto">
          <a:xfrm>
            <a:off x="683942" y="3764577"/>
            <a:ext cx="7820025" cy="397545"/>
          </a:xfrm>
          <a:prstGeom prst="rect">
            <a:avLst/>
          </a:prstGeom>
          <a:solidFill>
            <a:srgbClr val="FFFF9B"/>
          </a:solidFill>
          <a:ln w="50800">
            <a:solidFill>
              <a:schemeClr val="accent1">
                <a:lumMod val="50000"/>
              </a:schemeClr>
            </a:solidFill>
            <a:miter lim="800000"/>
            <a:headEnd/>
            <a:tailEnd/>
          </a:ln>
        </p:spPr>
        <p:txBody>
          <a:bodyPr lIns="90488" tIns="44450" rIns="90488" bIns="44450">
            <a:spAutoFit/>
          </a:bodyPr>
          <a:lstStyle/>
          <a:p>
            <a:pPr algn="ctr">
              <a:spcBef>
                <a:spcPct val="50000"/>
              </a:spcBef>
              <a:defRPr/>
            </a:pPr>
            <a:r>
              <a:rPr lang="en-IN" sz="2000" dirty="0">
                <a:solidFill>
                  <a:schemeClr val="accent1">
                    <a:lumMod val="50000"/>
                  </a:schemeClr>
                </a:solidFill>
                <a:latin typeface="Arial" charset="0"/>
                <a:ea typeface="+mn-ea"/>
              </a:rPr>
              <a:t>This model can also be expressed in the following way:</a:t>
            </a:r>
            <a:endParaRPr lang="en-US" sz="2000" dirty="0">
              <a:solidFill>
                <a:schemeClr val="accent1">
                  <a:lumMod val="50000"/>
                </a:schemeClr>
              </a:solidFill>
              <a:latin typeface="Arial" charset="0"/>
              <a:ea typeface="+mn-ea"/>
            </a:endParaRPr>
          </a:p>
        </p:txBody>
      </p:sp>
      <p:pic>
        <p:nvPicPr>
          <p:cNvPr id="17" name="Picture 16">
            <a:extLst>
              <a:ext uri="{FF2B5EF4-FFF2-40B4-BE49-F238E27FC236}">
                <a16:creationId xmlns:a16="http://schemas.microsoft.com/office/drawing/2014/main" id="{888F5830-7DAD-49F2-AE4C-DE73280174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0932" y="4318897"/>
            <a:ext cx="6345266" cy="1877806"/>
          </a:xfrm>
          <a:prstGeom prst="rect">
            <a:avLst/>
          </a:prstGeom>
        </p:spPr>
      </p:pic>
    </p:spTree>
    <p:extLst>
      <p:ext uri="{BB962C8B-B14F-4D97-AF65-F5344CB8AC3E}">
        <p14:creationId xmlns:p14="http://schemas.microsoft.com/office/powerpoint/2010/main" val="1177839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50DFC-6D28-4635-8A30-A7F941948837}"/>
              </a:ext>
            </a:extLst>
          </p:cNvPr>
          <p:cNvSpPr>
            <a:spLocks noGrp="1"/>
          </p:cNvSpPr>
          <p:nvPr>
            <p:ph type="title"/>
          </p:nvPr>
        </p:nvSpPr>
        <p:spPr/>
        <p:txBody>
          <a:bodyPr/>
          <a:lstStyle/>
          <a:p>
            <a:r>
              <a:rPr lang="en-IN" dirty="0"/>
              <a:t>Calculation of Standard Cost Variances</a:t>
            </a:r>
            <a:endParaRPr lang="en-US" dirty="0"/>
          </a:p>
        </p:txBody>
      </p:sp>
      <p:sp>
        <p:nvSpPr>
          <p:cNvPr id="3" name="Rectangle 20">
            <a:extLst>
              <a:ext uri="{FF2B5EF4-FFF2-40B4-BE49-F238E27FC236}">
                <a16:creationId xmlns:a16="http://schemas.microsoft.com/office/drawing/2014/main" id="{618A6569-AF61-4F2D-A44C-608848E161C8}"/>
              </a:ext>
            </a:extLst>
          </p:cNvPr>
          <p:cNvSpPr>
            <a:spLocks noChangeArrowheads="1"/>
          </p:cNvSpPr>
          <p:nvPr/>
        </p:nvSpPr>
        <p:spPr bwMode="auto">
          <a:xfrm>
            <a:off x="807283" y="914400"/>
            <a:ext cx="7346118" cy="920765"/>
          </a:xfrm>
          <a:prstGeom prst="rect">
            <a:avLst/>
          </a:prstGeom>
          <a:solidFill>
            <a:schemeClr val="accent1">
              <a:lumMod val="20000"/>
              <a:lumOff val="80000"/>
            </a:schemeClr>
          </a:solidFill>
          <a:ln w="50800">
            <a:solidFill>
              <a:srgbClr val="DCE6F2"/>
            </a:solidFill>
            <a:miter lim="800000"/>
            <a:headEnd/>
            <a:tailEnd/>
          </a:ln>
        </p:spPr>
        <p:txBody>
          <a:bodyPr wrap="square" lIns="90488" tIns="44450" rIns="90488" bIns="44450">
            <a:spAutoFit/>
          </a:bodyPr>
          <a:lstStyle/>
          <a:p>
            <a:pPr algn="ctr">
              <a:spcBef>
                <a:spcPct val="50000"/>
              </a:spcBef>
              <a:defRPr/>
            </a:pPr>
            <a:r>
              <a:rPr lang="en-IN" dirty="0">
                <a:latin typeface="Arial" charset="0"/>
                <a:ea typeface="+mn-ea"/>
              </a:rPr>
              <a:t>Assumptions: The following performance report summarizes budget and actual usage and costs for the items shown for a month in which 100 SeaCruiser hulls were produced:</a:t>
            </a:r>
            <a:endParaRPr lang="en-US" dirty="0">
              <a:latin typeface="Arial" charset="0"/>
              <a:ea typeface="+mn-ea"/>
            </a:endParaRPr>
          </a:p>
        </p:txBody>
      </p:sp>
      <p:pic>
        <p:nvPicPr>
          <p:cNvPr id="5" name="Picture 4">
            <a:extLst>
              <a:ext uri="{FF2B5EF4-FFF2-40B4-BE49-F238E27FC236}">
                <a16:creationId xmlns:a16="http://schemas.microsoft.com/office/drawing/2014/main" id="{E2AE29DF-38AE-4B32-85E5-1479F6B17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934656"/>
            <a:ext cx="5588749" cy="3810000"/>
          </a:xfrm>
          <a:prstGeom prst="rect">
            <a:avLst/>
          </a:prstGeom>
        </p:spPr>
      </p:pic>
      <p:sp>
        <p:nvSpPr>
          <p:cNvPr id="6" name="Rectangle 20">
            <a:extLst>
              <a:ext uri="{FF2B5EF4-FFF2-40B4-BE49-F238E27FC236}">
                <a16:creationId xmlns:a16="http://schemas.microsoft.com/office/drawing/2014/main" id="{104263B7-2913-4BD5-B9F2-0C9EE1BD464D}"/>
              </a:ext>
            </a:extLst>
          </p:cNvPr>
          <p:cNvSpPr>
            <a:spLocks noChangeArrowheads="1"/>
          </p:cNvSpPr>
          <p:nvPr/>
        </p:nvSpPr>
        <p:spPr bwMode="auto">
          <a:xfrm>
            <a:off x="874525" y="5844148"/>
            <a:ext cx="7278876" cy="643766"/>
          </a:xfrm>
          <a:prstGeom prst="rect">
            <a:avLst/>
          </a:prstGeom>
          <a:solidFill>
            <a:schemeClr val="accent1">
              <a:lumMod val="20000"/>
              <a:lumOff val="80000"/>
            </a:schemeClr>
          </a:solidFill>
          <a:ln w="50800">
            <a:solidFill>
              <a:srgbClr val="DCE6F2"/>
            </a:solidFill>
            <a:miter lim="800000"/>
            <a:headEnd/>
            <a:tailEnd/>
          </a:ln>
        </p:spPr>
        <p:txBody>
          <a:bodyPr wrap="square" lIns="90488" tIns="44450" rIns="90488" bIns="44450">
            <a:spAutoFit/>
          </a:bodyPr>
          <a:lstStyle/>
          <a:p>
            <a:pPr algn="ctr">
              <a:spcBef>
                <a:spcPct val="50000"/>
              </a:spcBef>
              <a:defRPr/>
            </a:pPr>
            <a:r>
              <a:rPr lang="en-US" dirty="0">
                <a:latin typeface="Arial" charset="0"/>
                <a:ea typeface="+mn-ea"/>
              </a:rPr>
              <a:t>Required: Analyze the budget variance for each item by calculating the cost per unit of input and quantity variances.</a:t>
            </a:r>
          </a:p>
        </p:txBody>
      </p:sp>
    </p:spTree>
    <p:extLst>
      <p:ext uri="{BB962C8B-B14F-4D97-AF65-F5344CB8AC3E}">
        <p14:creationId xmlns:p14="http://schemas.microsoft.com/office/powerpoint/2010/main" val="33381737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28E03-7627-4161-99AD-DE585D6F77B8}"/>
              </a:ext>
            </a:extLst>
          </p:cNvPr>
          <p:cNvSpPr>
            <a:spLocks noGrp="1"/>
          </p:cNvSpPr>
          <p:nvPr>
            <p:ph type="title"/>
          </p:nvPr>
        </p:nvSpPr>
        <p:spPr/>
        <p:txBody>
          <a:bodyPr/>
          <a:lstStyle/>
          <a:p>
            <a:r>
              <a:rPr lang="en-IN" dirty="0"/>
              <a:t>Calculation of Standard Cost Variances</a:t>
            </a:r>
            <a:endParaRPr lang="en-US" dirty="0"/>
          </a:p>
        </p:txBody>
      </p:sp>
      <p:sp>
        <p:nvSpPr>
          <p:cNvPr id="3" name="Rectangle 20">
            <a:extLst>
              <a:ext uri="{FF2B5EF4-FFF2-40B4-BE49-F238E27FC236}">
                <a16:creationId xmlns:a16="http://schemas.microsoft.com/office/drawing/2014/main" id="{4B8BBA21-3A44-49B0-AA3E-15AD24AF3FA3}"/>
              </a:ext>
            </a:extLst>
          </p:cNvPr>
          <p:cNvSpPr>
            <a:spLocks noChangeArrowheads="1"/>
          </p:cNvSpPr>
          <p:nvPr/>
        </p:nvSpPr>
        <p:spPr bwMode="auto">
          <a:xfrm>
            <a:off x="609600" y="1066800"/>
            <a:ext cx="7278876" cy="366767"/>
          </a:xfrm>
          <a:prstGeom prst="rect">
            <a:avLst/>
          </a:prstGeom>
          <a:solidFill>
            <a:srgbClr val="FFFF9B"/>
          </a:solidFill>
          <a:ln w="50800">
            <a:solidFill>
              <a:schemeClr val="tx1"/>
            </a:solidFill>
            <a:miter lim="800000"/>
            <a:headEnd/>
            <a:tailEnd/>
          </a:ln>
        </p:spPr>
        <p:txBody>
          <a:bodyPr wrap="square" lIns="90488" tIns="44450" rIns="90488" bIns="44450">
            <a:spAutoFit/>
          </a:bodyPr>
          <a:lstStyle/>
          <a:p>
            <a:pPr>
              <a:spcBef>
                <a:spcPct val="50000"/>
              </a:spcBef>
              <a:defRPr/>
            </a:pPr>
            <a:r>
              <a:rPr lang="en-US" dirty="0">
                <a:latin typeface="Arial" charset="0"/>
                <a:ea typeface="+mn-ea"/>
              </a:rPr>
              <a:t>Solution:</a:t>
            </a:r>
          </a:p>
        </p:txBody>
      </p:sp>
      <p:sp>
        <p:nvSpPr>
          <p:cNvPr id="5" name="Rectangle 4">
            <a:extLst>
              <a:ext uri="{FF2B5EF4-FFF2-40B4-BE49-F238E27FC236}">
                <a16:creationId xmlns:a16="http://schemas.microsoft.com/office/drawing/2014/main" id="{52B7173D-BFF6-4DA3-8F6A-C4E26567EF1E}"/>
              </a:ext>
            </a:extLst>
          </p:cNvPr>
          <p:cNvSpPr/>
          <p:nvPr/>
        </p:nvSpPr>
        <p:spPr>
          <a:xfrm>
            <a:off x="577312" y="1585967"/>
            <a:ext cx="8382000" cy="4387325"/>
          </a:xfrm>
          <a:prstGeom prst="rect">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50000"/>
              </a:spcBef>
              <a:defRPr/>
            </a:pPr>
            <a:r>
              <a:rPr lang="en-US" sz="2000" b="1" dirty="0">
                <a:solidFill>
                  <a:schemeClr val="tx1"/>
                </a:solidFill>
              </a:rPr>
              <a:t>Cost per unit of input variance = (Standard cost per unit − Actual cost per 			             unit) × Actual quantity used </a:t>
            </a:r>
          </a:p>
          <a:p>
            <a:pPr algn="ctr">
              <a:spcBef>
                <a:spcPct val="50000"/>
              </a:spcBef>
              <a:defRPr/>
            </a:pPr>
            <a:r>
              <a:rPr lang="en-US" dirty="0">
                <a:solidFill>
                  <a:schemeClr val="tx1"/>
                </a:solidFill>
              </a:rPr>
              <a:t>Raw materials price variance = ($2.10/yd − $2.05/yd) × 22,500 yd </a:t>
            </a:r>
            <a:r>
              <a:rPr lang="en-US" dirty="0">
                <a:solidFill>
                  <a:schemeClr val="tx1"/>
                </a:solidFill>
                <a:latin typeface="Arial" charset="0"/>
              </a:rPr>
              <a:t>= </a:t>
            </a:r>
            <a:r>
              <a:rPr lang="en-US" dirty="0">
                <a:solidFill>
                  <a:schemeClr val="tx1"/>
                </a:solidFill>
              </a:rPr>
              <a:t>$1,125 F</a:t>
            </a:r>
          </a:p>
          <a:p>
            <a:pPr algn="ctr">
              <a:spcBef>
                <a:spcPct val="50000"/>
              </a:spcBef>
              <a:defRPr/>
            </a:pPr>
            <a:r>
              <a:rPr lang="en-US" dirty="0">
                <a:solidFill>
                  <a:schemeClr val="tx1"/>
                </a:solidFill>
              </a:rPr>
              <a:t>Direct labor rate variance = ($12.80/hr − $12.95/hr) × 2,540 hr = $381 U </a:t>
            </a:r>
          </a:p>
          <a:p>
            <a:pPr algn="ctr">
              <a:spcBef>
                <a:spcPct val="50000"/>
              </a:spcBef>
              <a:defRPr/>
            </a:pPr>
            <a:r>
              <a:rPr lang="en-US" dirty="0">
                <a:solidFill>
                  <a:schemeClr val="tx1"/>
                </a:solidFill>
              </a:rPr>
              <a:t>Variable overhead spending variance = ($3.20/hr − $3.20/hr) × 2,540 hr = 0</a:t>
            </a:r>
          </a:p>
          <a:p>
            <a:pPr>
              <a:spcBef>
                <a:spcPct val="50000"/>
              </a:spcBef>
              <a:defRPr/>
            </a:pPr>
            <a:r>
              <a:rPr lang="en-US" sz="2000" b="1" dirty="0">
                <a:solidFill>
                  <a:schemeClr val="tx1"/>
                </a:solidFill>
              </a:rPr>
              <a:t>Quantity variance = (Standard quantity allowed − Actual quantity used)  		      × Standard cost per unit</a:t>
            </a:r>
          </a:p>
          <a:p>
            <a:pPr algn="ctr">
              <a:spcBef>
                <a:spcPct val="50000"/>
              </a:spcBef>
              <a:defRPr/>
            </a:pPr>
            <a:r>
              <a:rPr lang="en-US" dirty="0">
                <a:solidFill>
                  <a:schemeClr val="tx1"/>
                </a:solidFill>
              </a:rPr>
              <a:t>Raw materials usage variance = [(218 yd × 100 hulls) − 22,500 yd] × $2.10 = $1,470 U </a:t>
            </a:r>
          </a:p>
          <a:p>
            <a:pPr algn="ctr">
              <a:spcBef>
                <a:spcPct val="50000"/>
              </a:spcBef>
              <a:defRPr/>
            </a:pPr>
            <a:r>
              <a:rPr lang="en-US" dirty="0">
                <a:solidFill>
                  <a:schemeClr val="tx1"/>
                </a:solidFill>
              </a:rPr>
              <a:t>Direct labor efficiency variance = [(26 hr × 100 hulls) − 2,540 hr] × $12.80 = $768 F </a:t>
            </a:r>
          </a:p>
          <a:p>
            <a:pPr algn="ctr">
              <a:spcBef>
                <a:spcPct val="50000"/>
              </a:spcBef>
              <a:defRPr/>
            </a:pPr>
            <a:r>
              <a:rPr lang="en-US" dirty="0">
                <a:solidFill>
                  <a:schemeClr val="tx1"/>
                </a:solidFill>
              </a:rPr>
              <a:t>Variable overhead efficiency variance = [(26 hr × 100 hulls) − 2,540 hr] × $3.20 = $192 F </a:t>
            </a:r>
            <a:endParaRPr lang="en-US" b="1" dirty="0">
              <a:solidFill>
                <a:schemeClr val="tx1"/>
              </a:solidFill>
              <a:latin typeface="Arial" charset="0"/>
            </a:endParaRPr>
          </a:p>
        </p:txBody>
      </p:sp>
    </p:spTree>
    <p:extLst>
      <p:ext uri="{BB962C8B-B14F-4D97-AF65-F5344CB8AC3E}">
        <p14:creationId xmlns:p14="http://schemas.microsoft.com/office/powerpoint/2010/main" val="3684372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9">
            <a:extLst>
              <a:ext uri="{FF2B5EF4-FFF2-40B4-BE49-F238E27FC236}">
                <a16:creationId xmlns:a16="http://schemas.microsoft.com/office/drawing/2014/main" id="{A2F613E2-EE4E-4932-85A5-A712F4C9EE4A}"/>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Standard Cost Variance Analysis</a:t>
            </a:r>
          </a:p>
        </p:txBody>
      </p:sp>
      <p:grpSp>
        <p:nvGrpSpPr>
          <p:cNvPr id="40963" name="Group 3">
            <a:extLst>
              <a:ext uri="{FF2B5EF4-FFF2-40B4-BE49-F238E27FC236}">
                <a16:creationId xmlns:a16="http://schemas.microsoft.com/office/drawing/2014/main" id="{99606AEA-D7A2-4F38-BB6C-FAF1E5B9D8F3}"/>
              </a:ext>
            </a:extLst>
          </p:cNvPr>
          <p:cNvGrpSpPr>
            <a:grpSpLocks/>
          </p:cNvGrpSpPr>
          <p:nvPr/>
        </p:nvGrpSpPr>
        <p:grpSpPr bwMode="auto">
          <a:xfrm>
            <a:off x="307975" y="1577975"/>
            <a:ext cx="8759825" cy="1751013"/>
            <a:chOff x="290" y="1249"/>
            <a:chExt cx="5518" cy="1103"/>
          </a:xfrm>
        </p:grpSpPr>
        <p:sp>
          <p:nvSpPr>
            <p:cNvPr id="40971" name="Rectangle 4">
              <a:extLst>
                <a:ext uri="{FF2B5EF4-FFF2-40B4-BE49-F238E27FC236}">
                  <a16:creationId xmlns:a16="http://schemas.microsoft.com/office/drawing/2014/main" id="{0F7EDD93-6519-411D-BFC5-79E10A7AA510}"/>
                </a:ext>
              </a:extLst>
            </p:cNvPr>
            <p:cNvSpPr>
              <a:spLocks noChangeArrowheads="1"/>
            </p:cNvSpPr>
            <p:nvPr/>
          </p:nvSpPr>
          <p:spPr bwMode="auto">
            <a:xfrm>
              <a:off x="290" y="1249"/>
              <a:ext cx="5518" cy="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80000"/>
                </a:lnSpc>
                <a:buFontTx/>
                <a:buNone/>
              </a:pPr>
              <a:r>
                <a:rPr lang="en-US" altLang="en-US" sz="2400" b="1" dirty="0">
                  <a:latin typeface="Arial" panose="020B0604020202020204" pitchFamily="34" charset="0"/>
                </a:rPr>
                <a:t>  </a:t>
              </a:r>
              <a:r>
                <a:rPr lang="en-US" altLang="en-US" sz="2400" b="1" dirty="0">
                  <a:solidFill>
                    <a:srgbClr val="FF0000"/>
                  </a:solidFill>
                  <a:latin typeface="Arial" panose="020B0604020202020204" pitchFamily="34" charset="0"/>
                </a:rPr>
                <a:t>A</a:t>
              </a:r>
              <a:r>
                <a:rPr lang="en-US" altLang="en-US" sz="2400" b="1" dirty="0">
                  <a:latin typeface="Arial" panose="020B0604020202020204" pitchFamily="34" charset="0"/>
                </a:rPr>
                <a:t>ctual Quantity       </a:t>
              </a:r>
              <a:r>
                <a:rPr lang="en-US" altLang="en-US" sz="2400" b="1" dirty="0">
                  <a:solidFill>
                    <a:srgbClr val="FF0000"/>
                  </a:solidFill>
                  <a:latin typeface="Arial" panose="020B0604020202020204" pitchFamily="34" charset="0"/>
                </a:rPr>
                <a:t>A</a:t>
              </a:r>
              <a:r>
                <a:rPr lang="en-US" altLang="en-US" sz="2400" b="1" dirty="0">
                  <a:latin typeface="Arial" panose="020B0604020202020204" pitchFamily="34" charset="0"/>
                </a:rPr>
                <a:t>ctual Quantity	    </a:t>
              </a:r>
              <a:r>
                <a:rPr lang="en-US" altLang="en-US" sz="2400" b="1" dirty="0">
                  <a:solidFill>
                    <a:srgbClr val="FF0000"/>
                  </a:solidFill>
                  <a:latin typeface="Arial" panose="020B0604020202020204" pitchFamily="34" charset="0"/>
                </a:rPr>
                <a:t>S</a:t>
              </a:r>
              <a:r>
                <a:rPr lang="en-US" altLang="en-US" sz="2400" b="1" dirty="0">
                  <a:latin typeface="Arial" panose="020B0604020202020204" pitchFamily="34" charset="0"/>
                </a:rPr>
                <a:t>tandard Quantity</a:t>
              </a:r>
              <a:br>
                <a:rPr lang="en-US" altLang="en-US" sz="2400" b="1" dirty="0">
                  <a:latin typeface="Arial" panose="020B0604020202020204" pitchFamily="34" charset="0"/>
                </a:rPr>
              </a:br>
              <a:r>
                <a:rPr lang="en-US" altLang="en-US" sz="2400" b="1" dirty="0">
                  <a:latin typeface="Arial" panose="020B0604020202020204" pitchFamily="34" charset="0"/>
                </a:rPr>
                <a:t>            ×                                 ×                                   × </a:t>
              </a:r>
              <a:br>
                <a:rPr lang="en-US" altLang="en-US" sz="2400" b="1" dirty="0">
                  <a:latin typeface="Arial" panose="020B0604020202020204" pitchFamily="34" charset="0"/>
                </a:rPr>
              </a:br>
              <a:r>
                <a:rPr lang="en-US" altLang="en-US" sz="2400" b="1" dirty="0">
                  <a:latin typeface="Arial" panose="020B0604020202020204" pitchFamily="34" charset="0"/>
                </a:rPr>
                <a:t>    </a:t>
              </a:r>
              <a:r>
                <a:rPr lang="en-US" altLang="en-US" sz="2400" b="1" dirty="0">
                  <a:solidFill>
                    <a:srgbClr val="FF0000"/>
                  </a:solidFill>
                  <a:latin typeface="Arial" panose="020B0604020202020204" pitchFamily="34" charset="0"/>
                </a:rPr>
                <a:t>A</a:t>
              </a:r>
              <a:r>
                <a:rPr lang="en-US" altLang="en-US" sz="2400" b="1" dirty="0">
                  <a:latin typeface="Arial" panose="020B0604020202020204" pitchFamily="34" charset="0"/>
                </a:rPr>
                <a:t>ctual Cost           </a:t>
              </a:r>
              <a:r>
                <a:rPr lang="en-US" altLang="en-US" sz="2400" b="1" dirty="0">
                  <a:solidFill>
                    <a:srgbClr val="FF0000"/>
                  </a:solidFill>
                  <a:latin typeface="Arial" panose="020B0604020202020204" pitchFamily="34" charset="0"/>
                </a:rPr>
                <a:t>S</a:t>
              </a:r>
              <a:r>
                <a:rPr lang="en-US" altLang="en-US" sz="2400" b="1" dirty="0">
                  <a:latin typeface="Arial" panose="020B0604020202020204" pitchFamily="34" charset="0"/>
                </a:rPr>
                <a:t>tandard Cost          </a:t>
              </a:r>
              <a:r>
                <a:rPr lang="en-US" altLang="en-US" sz="2400" b="1" dirty="0">
                  <a:solidFill>
                    <a:srgbClr val="FF0000"/>
                  </a:solidFill>
                  <a:latin typeface="Arial" panose="020B0604020202020204" pitchFamily="34" charset="0"/>
                </a:rPr>
                <a:t>S</a:t>
              </a:r>
              <a:r>
                <a:rPr lang="en-US" altLang="en-US" sz="2400" b="1" dirty="0">
                  <a:latin typeface="Arial" panose="020B0604020202020204" pitchFamily="34" charset="0"/>
                </a:rPr>
                <a:t>tandard Cost</a:t>
              </a:r>
            </a:p>
          </p:txBody>
        </p:sp>
        <p:sp>
          <p:nvSpPr>
            <p:cNvPr id="40972" name="Line 5">
              <a:extLst>
                <a:ext uri="{FF2B5EF4-FFF2-40B4-BE49-F238E27FC236}">
                  <a16:creationId xmlns:a16="http://schemas.microsoft.com/office/drawing/2014/main" id="{E8DAB678-6068-467D-B5C4-582462913031}"/>
                </a:ext>
              </a:extLst>
            </p:cNvPr>
            <p:cNvSpPr>
              <a:spLocks noChangeShapeType="1"/>
            </p:cNvSpPr>
            <p:nvPr/>
          </p:nvSpPr>
          <p:spPr bwMode="auto">
            <a:xfrm>
              <a:off x="449" y="1824"/>
              <a:ext cx="1376" cy="0"/>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3" name="Line 6">
              <a:extLst>
                <a:ext uri="{FF2B5EF4-FFF2-40B4-BE49-F238E27FC236}">
                  <a16:creationId xmlns:a16="http://schemas.microsoft.com/office/drawing/2014/main" id="{3176A016-BDAC-48F1-9397-FBFA45FC02DD}"/>
                </a:ext>
              </a:extLst>
            </p:cNvPr>
            <p:cNvSpPr>
              <a:spLocks noChangeShapeType="1"/>
            </p:cNvSpPr>
            <p:nvPr/>
          </p:nvSpPr>
          <p:spPr bwMode="auto">
            <a:xfrm>
              <a:off x="2265" y="1824"/>
              <a:ext cx="1376" cy="0"/>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4" name="Line 7">
              <a:extLst>
                <a:ext uri="{FF2B5EF4-FFF2-40B4-BE49-F238E27FC236}">
                  <a16:creationId xmlns:a16="http://schemas.microsoft.com/office/drawing/2014/main" id="{D06C8637-D05B-49A0-AB59-2E6A440840A8}"/>
                </a:ext>
              </a:extLst>
            </p:cNvPr>
            <p:cNvSpPr>
              <a:spLocks noChangeShapeType="1"/>
            </p:cNvSpPr>
            <p:nvPr/>
          </p:nvSpPr>
          <p:spPr bwMode="auto">
            <a:xfrm>
              <a:off x="4081" y="1824"/>
              <a:ext cx="1520" cy="0"/>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5" name="Line 8">
              <a:extLst>
                <a:ext uri="{FF2B5EF4-FFF2-40B4-BE49-F238E27FC236}">
                  <a16:creationId xmlns:a16="http://schemas.microsoft.com/office/drawing/2014/main" id="{B4AAD935-7D84-4DE5-A71C-1150BE4B1551}"/>
                </a:ext>
              </a:extLst>
            </p:cNvPr>
            <p:cNvSpPr>
              <a:spLocks noChangeShapeType="1"/>
            </p:cNvSpPr>
            <p:nvPr/>
          </p:nvSpPr>
          <p:spPr bwMode="auto">
            <a:xfrm>
              <a:off x="1137" y="1824"/>
              <a:ext cx="0" cy="296"/>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6" name="Line 9">
              <a:extLst>
                <a:ext uri="{FF2B5EF4-FFF2-40B4-BE49-F238E27FC236}">
                  <a16:creationId xmlns:a16="http://schemas.microsoft.com/office/drawing/2014/main" id="{3C4479DB-D8C3-4C47-B9B1-B7FDB9234904}"/>
                </a:ext>
              </a:extLst>
            </p:cNvPr>
            <p:cNvSpPr>
              <a:spLocks noChangeShapeType="1"/>
            </p:cNvSpPr>
            <p:nvPr/>
          </p:nvSpPr>
          <p:spPr bwMode="auto">
            <a:xfrm flipV="1">
              <a:off x="2545" y="1816"/>
              <a:ext cx="0" cy="304"/>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7" name="Line 10">
              <a:extLst>
                <a:ext uri="{FF2B5EF4-FFF2-40B4-BE49-F238E27FC236}">
                  <a16:creationId xmlns:a16="http://schemas.microsoft.com/office/drawing/2014/main" id="{A421F9CD-17C9-43C8-A1E7-EA98269C9D39}"/>
                </a:ext>
              </a:extLst>
            </p:cNvPr>
            <p:cNvSpPr>
              <a:spLocks noChangeShapeType="1"/>
            </p:cNvSpPr>
            <p:nvPr/>
          </p:nvSpPr>
          <p:spPr bwMode="auto">
            <a:xfrm>
              <a:off x="3361" y="1824"/>
              <a:ext cx="0" cy="296"/>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8" name="Line 11">
              <a:extLst>
                <a:ext uri="{FF2B5EF4-FFF2-40B4-BE49-F238E27FC236}">
                  <a16:creationId xmlns:a16="http://schemas.microsoft.com/office/drawing/2014/main" id="{5D966A36-6C58-4B0A-A392-4D2403A9BEDE}"/>
                </a:ext>
              </a:extLst>
            </p:cNvPr>
            <p:cNvSpPr>
              <a:spLocks noChangeShapeType="1"/>
            </p:cNvSpPr>
            <p:nvPr/>
          </p:nvSpPr>
          <p:spPr bwMode="auto">
            <a:xfrm flipV="1">
              <a:off x="4841" y="1816"/>
              <a:ext cx="0" cy="304"/>
            </a:xfrm>
            <a:prstGeom prst="line">
              <a:avLst/>
            </a:prstGeom>
            <a:noFill/>
            <a:ln w="28575">
              <a:solidFill>
                <a:srgbClr val="00008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0979" name="Line 12">
              <a:extLst>
                <a:ext uri="{FF2B5EF4-FFF2-40B4-BE49-F238E27FC236}">
                  <a16:creationId xmlns:a16="http://schemas.microsoft.com/office/drawing/2014/main" id="{6DDC307B-7DDE-4347-96CD-81384EB2BAAF}"/>
                </a:ext>
              </a:extLst>
            </p:cNvPr>
            <p:cNvSpPr>
              <a:spLocks noChangeShapeType="1"/>
            </p:cNvSpPr>
            <p:nvPr/>
          </p:nvSpPr>
          <p:spPr bwMode="auto">
            <a:xfrm>
              <a:off x="4128" y="2128"/>
              <a:ext cx="0" cy="224"/>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40980" name="Line 13">
              <a:extLst>
                <a:ext uri="{FF2B5EF4-FFF2-40B4-BE49-F238E27FC236}">
                  <a16:creationId xmlns:a16="http://schemas.microsoft.com/office/drawing/2014/main" id="{F6E14046-41CD-4C1D-A451-1D96B1293296}"/>
                </a:ext>
              </a:extLst>
            </p:cNvPr>
            <p:cNvSpPr>
              <a:spLocks noChangeShapeType="1"/>
            </p:cNvSpPr>
            <p:nvPr/>
          </p:nvSpPr>
          <p:spPr bwMode="auto">
            <a:xfrm>
              <a:off x="1824" y="2128"/>
              <a:ext cx="0" cy="224"/>
            </a:xfrm>
            <a:prstGeom prst="line">
              <a:avLst/>
            </a:prstGeom>
            <a:noFill/>
            <a:ln w="28575">
              <a:solidFill>
                <a:srgbClr val="00008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cxnSp>
          <p:nvCxnSpPr>
            <p:cNvPr id="45" name="AutoShape 16">
              <a:extLst>
                <a:ext uri="{FF2B5EF4-FFF2-40B4-BE49-F238E27FC236}">
                  <a16:creationId xmlns:a16="http://schemas.microsoft.com/office/drawing/2014/main" id="{C10D41A5-8046-4FF9-AE55-5F9EB24DE557}"/>
                </a:ext>
              </a:extLst>
            </p:cNvPr>
            <p:cNvCxnSpPr>
              <a:cxnSpLocks noChangeShapeType="1"/>
              <a:stCxn id="40975" idx="1"/>
              <a:endCxn id="40976" idx="0"/>
            </p:cNvCxnSpPr>
            <p:nvPr/>
          </p:nvCxnSpPr>
          <p:spPr bwMode="auto">
            <a:xfrm>
              <a:off x="1137" y="2129"/>
              <a:ext cx="1408" cy="0"/>
            </a:xfrm>
            <a:prstGeom prst="straightConnector1">
              <a:avLst/>
            </a:prstGeom>
            <a:noFill/>
            <a:ln w="28575">
              <a:solidFill>
                <a:schemeClr val="bg2">
                  <a:lumMod val="50000"/>
                </a:schemeClr>
              </a:solidFill>
              <a:round/>
              <a:headEnd/>
              <a:tailEnd/>
            </a:ln>
          </p:spPr>
        </p:cxnSp>
        <p:cxnSp>
          <p:nvCxnSpPr>
            <p:cNvPr id="46" name="AutoShape 17">
              <a:extLst>
                <a:ext uri="{FF2B5EF4-FFF2-40B4-BE49-F238E27FC236}">
                  <a16:creationId xmlns:a16="http://schemas.microsoft.com/office/drawing/2014/main" id="{69F066EF-D1BB-44C6-B2F0-59D6B495AF01}"/>
                </a:ext>
              </a:extLst>
            </p:cNvPr>
            <p:cNvCxnSpPr>
              <a:cxnSpLocks noChangeShapeType="1"/>
              <a:stCxn id="40977" idx="1"/>
              <a:endCxn id="40978" idx="0"/>
            </p:cNvCxnSpPr>
            <p:nvPr/>
          </p:nvCxnSpPr>
          <p:spPr bwMode="auto">
            <a:xfrm>
              <a:off x="3361" y="2129"/>
              <a:ext cx="1480" cy="0"/>
            </a:xfrm>
            <a:prstGeom prst="straightConnector1">
              <a:avLst/>
            </a:prstGeom>
            <a:noFill/>
            <a:ln w="28575">
              <a:solidFill>
                <a:schemeClr val="bg2">
                  <a:lumMod val="50000"/>
                </a:schemeClr>
              </a:solidFill>
              <a:round/>
              <a:headEnd/>
              <a:tailEnd/>
            </a:ln>
          </p:spPr>
        </p:cxnSp>
      </p:grpSp>
      <p:grpSp>
        <p:nvGrpSpPr>
          <p:cNvPr id="40964" name="Group 1">
            <a:extLst>
              <a:ext uri="{FF2B5EF4-FFF2-40B4-BE49-F238E27FC236}">
                <a16:creationId xmlns:a16="http://schemas.microsoft.com/office/drawing/2014/main" id="{0BE7EE42-5AD0-4169-A5DB-A31B03A0CDD2}"/>
              </a:ext>
            </a:extLst>
          </p:cNvPr>
          <p:cNvGrpSpPr>
            <a:grpSpLocks/>
          </p:cNvGrpSpPr>
          <p:nvPr/>
        </p:nvGrpSpPr>
        <p:grpSpPr bwMode="auto">
          <a:xfrm>
            <a:off x="457200" y="3217863"/>
            <a:ext cx="8339138" cy="2801427"/>
            <a:chOff x="393700" y="3735388"/>
            <a:chExt cx="8339138" cy="2801427"/>
          </a:xfrm>
        </p:grpSpPr>
        <p:sp>
          <p:nvSpPr>
            <p:cNvPr id="59393" name="Rectangle 3">
              <a:extLst>
                <a:ext uri="{FF2B5EF4-FFF2-40B4-BE49-F238E27FC236}">
                  <a16:creationId xmlns:a16="http://schemas.microsoft.com/office/drawing/2014/main" id="{503A68AC-259B-40B4-9CEC-B42E96106253}"/>
                </a:ext>
              </a:extLst>
            </p:cNvPr>
            <p:cNvSpPr>
              <a:spLocks noChangeArrowheads="1"/>
            </p:cNvSpPr>
            <p:nvPr/>
          </p:nvSpPr>
          <p:spPr bwMode="auto">
            <a:xfrm>
              <a:off x="393700" y="5046663"/>
              <a:ext cx="8339138" cy="1490152"/>
            </a:xfrm>
            <a:prstGeom prst="rect">
              <a:avLst/>
            </a:prstGeom>
            <a:solidFill>
              <a:srgbClr val="FFFFCC"/>
            </a:solidFill>
            <a:ln w="28575">
              <a:solidFill>
                <a:schemeClr val="accent1">
                  <a:lumMod val="50000"/>
                </a:schemeClr>
              </a:solidFill>
              <a:miter lim="800000"/>
              <a:headEnd/>
              <a:tailEnd/>
            </a:ln>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spcBef>
                  <a:spcPct val="50000"/>
                </a:spcBef>
                <a:defRPr/>
              </a:pPr>
              <a:r>
                <a:rPr lang="en-US" altLang="en-US" sz="2600" b="1" dirty="0">
                  <a:solidFill>
                    <a:schemeClr val="bg1"/>
                  </a:solidFill>
                  <a:latin typeface="Arial" panose="020B0604020202020204" pitchFamily="34" charset="0"/>
                </a:rPr>
                <a:t>            </a:t>
              </a:r>
              <a:r>
                <a:rPr lang="en-US" altLang="en-US" sz="2600" b="1" dirty="0">
                  <a:solidFill>
                    <a:srgbClr val="FC0128"/>
                  </a:solidFill>
                  <a:latin typeface="Arial" panose="020B0604020202020204" pitchFamily="34" charset="0"/>
                </a:rPr>
                <a:t>AQ(SC − A</a:t>
              </a:r>
              <a:r>
                <a:rPr lang="en-US" altLang="en-US" sz="2600" b="1" dirty="0">
                  <a:solidFill>
                    <a:srgbClr val="FE042E"/>
                  </a:solidFill>
                  <a:latin typeface="Arial" panose="020B0604020202020204" pitchFamily="34" charset="0"/>
                </a:rPr>
                <a:t>C</a:t>
              </a:r>
              <a:r>
                <a:rPr lang="en-US" altLang="en-US" sz="2600" b="1" dirty="0">
                  <a:solidFill>
                    <a:srgbClr val="FC0128"/>
                  </a:solidFill>
                  <a:latin typeface="Arial" panose="020B0604020202020204" pitchFamily="34" charset="0"/>
                </a:rPr>
                <a:t>)                     SC(SQ − AQ)</a:t>
              </a:r>
              <a:endParaRPr lang="en-US" altLang="en-US" sz="2600" b="1" dirty="0">
                <a:solidFill>
                  <a:schemeClr val="bg1"/>
                </a:solidFill>
                <a:latin typeface="Arial" panose="020B0604020202020204" pitchFamily="34" charset="0"/>
              </a:endParaRPr>
            </a:p>
            <a:p>
              <a:pPr>
                <a:spcBef>
                  <a:spcPct val="50000"/>
                </a:spcBef>
                <a:defRPr/>
              </a:pPr>
              <a:r>
                <a:rPr lang="en-US" altLang="en-US" sz="2600" b="1" dirty="0">
                  <a:solidFill>
                    <a:srgbClr val="FC0128"/>
                  </a:solidFill>
                  <a:latin typeface="Arial" panose="020B0604020202020204" pitchFamily="34" charset="0"/>
                </a:rPr>
                <a:t>   AQ </a:t>
              </a:r>
              <a:r>
                <a:rPr lang="en-US" altLang="en-US" sz="2600" b="1" dirty="0">
                  <a:latin typeface="Arial" panose="020B0604020202020204" pitchFamily="34" charset="0"/>
                </a:rPr>
                <a:t>= </a:t>
              </a:r>
              <a:r>
                <a:rPr lang="en-US" altLang="en-US" sz="2600" b="1" dirty="0">
                  <a:solidFill>
                    <a:srgbClr val="FF0000"/>
                  </a:solidFill>
                  <a:latin typeface="Arial" panose="020B0604020202020204" pitchFamily="34" charset="0"/>
                </a:rPr>
                <a:t>A</a:t>
              </a:r>
              <a:r>
                <a:rPr lang="en-US" altLang="en-US" sz="2600" b="1" dirty="0">
                  <a:latin typeface="Arial" panose="020B0604020202020204" pitchFamily="34" charset="0"/>
                </a:rPr>
                <a:t>ctual</a:t>
              </a:r>
              <a:r>
                <a:rPr lang="en-US" altLang="en-US" sz="2600" b="1" dirty="0">
                  <a:solidFill>
                    <a:srgbClr val="0000FF"/>
                  </a:solidFill>
                  <a:latin typeface="Arial" panose="020B0604020202020204" pitchFamily="34" charset="0"/>
                </a:rPr>
                <a:t> </a:t>
              </a:r>
              <a:r>
                <a:rPr lang="en-US" altLang="en-US" sz="2600" b="1" dirty="0">
                  <a:solidFill>
                    <a:srgbClr val="FF0000"/>
                  </a:solidFill>
                  <a:latin typeface="Arial" panose="020B0604020202020204" pitchFamily="34" charset="0"/>
                </a:rPr>
                <a:t>Q</a:t>
              </a:r>
              <a:r>
                <a:rPr lang="en-US" altLang="en-US" sz="2600" b="1" dirty="0">
                  <a:latin typeface="Arial" panose="020B0604020202020204" pitchFamily="34" charset="0"/>
                </a:rPr>
                <a:t>uantity</a:t>
              </a:r>
              <a:r>
                <a:rPr lang="en-US" altLang="en-US" sz="2600" b="1" dirty="0">
                  <a:solidFill>
                    <a:srgbClr val="0000FF"/>
                  </a:solidFill>
                  <a:latin typeface="Arial" panose="020B0604020202020204" pitchFamily="34" charset="0"/>
                </a:rPr>
                <a:t>         </a:t>
              </a:r>
              <a:r>
                <a:rPr lang="en-US" altLang="en-US" sz="2600" b="1" dirty="0">
                  <a:solidFill>
                    <a:srgbClr val="FC0128"/>
                  </a:solidFill>
                  <a:latin typeface="Arial" panose="020B0604020202020204" pitchFamily="34" charset="0"/>
                </a:rPr>
                <a:t>SC</a:t>
              </a:r>
              <a:r>
                <a:rPr lang="en-US" altLang="en-US" sz="2600" b="1" dirty="0">
                  <a:solidFill>
                    <a:schemeClr val="bg1"/>
                  </a:solidFill>
                  <a:latin typeface="Arial" panose="020B0604020202020204" pitchFamily="34" charset="0"/>
                </a:rPr>
                <a:t> </a:t>
              </a:r>
              <a:r>
                <a:rPr lang="en-US" altLang="en-US" sz="2600" b="1" dirty="0">
                  <a:latin typeface="Arial" panose="020B0604020202020204" pitchFamily="34" charset="0"/>
                </a:rPr>
                <a:t>= </a:t>
              </a:r>
              <a:r>
                <a:rPr lang="en-US" altLang="en-US" sz="2600" b="1" dirty="0">
                  <a:solidFill>
                    <a:srgbClr val="FF0000"/>
                  </a:solidFill>
                  <a:latin typeface="Arial" panose="020B0604020202020204" pitchFamily="34" charset="0"/>
                </a:rPr>
                <a:t>S</a:t>
              </a:r>
              <a:r>
                <a:rPr lang="en-US" altLang="en-US" sz="2600" b="1" dirty="0">
                  <a:latin typeface="Arial" panose="020B0604020202020204" pitchFamily="34" charset="0"/>
                </a:rPr>
                <a:t>tandard</a:t>
              </a:r>
              <a:r>
                <a:rPr lang="en-US" altLang="en-US" sz="2600" b="1" dirty="0">
                  <a:solidFill>
                    <a:srgbClr val="0000FF"/>
                  </a:solidFill>
                  <a:latin typeface="Arial" panose="020B0604020202020204" pitchFamily="34" charset="0"/>
                </a:rPr>
                <a:t> </a:t>
              </a:r>
              <a:r>
                <a:rPr lang="en-US" altLang="en-US" sz="2600" b="1" dirty="0">
                  <a:solidFill>
                    <a:srgbClr val="FF0000"/>
                  </a:solidFill>
                  <a:latin typeface="Arial" panose="020B0604020202020204" pitchFamily="34" charset="0"/>
                </a:rPr>
                <a:t>C</a:t>
              </a:r>
              <a:r>
                <a:rPr lang="en-US" altLang="en-US" sz="2600" b="1" dirty="0">
                  <a:latin typeface="Arial" panose="020B0604020202020204" pitchFamily="34" charset="0"/>
                </a:rPr>
                <a:t>ost</a:t>
              </a:r>
              <a:br>
                <a:rPr lang="en-US" altLang="en-US" sz="2600" b="1" dirty="0">
                  <a:solidFill>
                    <a:schemeClr val="accent2"/>
                  </a:solidFill>
                  <a:latin typeface="Arial" panose="020B0604020202020204" pitchFamily="34" charset="0"/>
                </a:rPr>
              </a:br>
              <a:r>
                <a:rPr lang="en-US" altLang="en-US" sz="2600" b="1" dirty="0">
                  <a:solidFill>
                    <a:schemeClr val="bg1"/>
                  </a:solidFill>
                  <a:latin typeface="Arial" panose="020B0604020202020204" pitchFamily="34" charset="0"/>
                </a:rPr>
                <a:t>   </a:t>
              </a:r>
              <a:r>
                <a:rPr lang="en-US" altLang="en-US" sz="2600" b="1" dirty="0">
                  <a:solidFill>
                    <a:srgbClr val="FC0128"/>
                  </a:solidFill>
                  <a:latin typeface="Arial" panose="020B0604020202020204" pitchFamily="34" charset="0"/>
                </a:rPr>
                <a:t>AC</a:t>
              </a:r>
              <a:r>
                <a:rPr lang="en-US" altLang="en-US" sz="2600" b="1" dirty="0">
                  <a:solidFill>
                    <a:schemeClr val="bg1"/>
                  </a:solidFill>
                  <a:latin typeface="Arial" panose="020B0604020202020204" pitchFamily="34" charset="0"/>
                </a:rPr>
                <a:t> </a:t>
              </a:r>
              <a:r>
                <a:rPr lang="en-US" altLang="en-US" sz="2600" b="1" dirty="0">
                  <a:latin typeface="Arial" panose="020B0604020202020204" pitchFamily="34" charset="0"/>
                </a:rPr>
                <a:t>=</a:t>
              </a:r>
              <a:r>
                <a:rPr lang="en-US" altLang="en-US" sz="2600" b="1" dirty="0">
                  <a:solidFill>
                    <a:srgbClr val="0000FF"/>
                  </a:solidFill>
                  <a:latin typeface="Arial" panose="020B0604020202020204" pitchFamily="34" charset="0"/>
                </a:rPr>
                <a:t> </a:t>
              </a:r>
              <a:r>
                <a:rPr lang="en-US" altLang="en-US" sz="2600" b="1" dirty="0">
                  <a:solidFill>
                    <a:srgbClr val="FF0000"/>
                  </a:solidFill>
                  <a:latin typeface="Arial" panose="020B0604020202020204" pitchFamily="34" charset="0"/>
                </a:rPr>
                <a:t>A</a:t>
              </a:r>
              <a:r>
                <a:rPr lang="en-US" altLang="en-US" sz="2600" b="1" dirty="0">
                  <a:latin typeface="Arial" panose="020B0604020202020204" pitchFamily="34" charset="0"/>
                </a:rPr>
                <a:t>ctual</a:t>
              </a:r>
              <a:r>
                <a:rPr lang="en-US" altLang="en-US" sz="2600" b="1" dirty="0">
                  <a:solidFill>
                    <a:srgbClr val="0000FF"/>
                  </a:solidFill>
                  <a:latin typeface="Arial" panose="020B0604020202020204" pitchFamily="34" charset="0"/>
                </a:rPr>
                <a:t> </a:t>
              </a:r>
              <a:r>
                <a:rPr lang="en-US" altLang="en-US" sz="2600" b="1" dirty="0">
                  <a:solidFill>
                    <a:srgbClr val="FF0000"/>
                  </a:solidFill>
                  <a:latin typeface="Arial" panose="020B0604020202020204" pitchFamily="34" charset="0"/>
                </a:rPr>
                <a:t>C</a:t>
              </a:r>
              <a:r>
                <a:rPr lang="en-US" altLang="en-US" sz="2600" b="1" dirty="0">
                  <a:latin typeface="Arial" panose="020B0604020202020204" pitchFamily="34" charset="0"/>
                </a:rPr>
                <a:t>ost  </a:t>
              </a:r>
              <a:r>
                <a:rPr lang="en-US" altLang="en-US" sz="2600" b="1" dirty="0">
                  <a:solidFill>
                    <a:srgbClr val="0000FF"/>
                  </a:solidFill>
                  <a:latin typeface="Arial" panose="020B0604020202020204" pitchFamily="34" charset="0"/>
                </a:rPr>
                <a:t>             </a:t>
              </a:r>
              <a:r>
                <a:rPr lang="en-US" altLang="en-US" sz="2600" b="1" dirty="0">
                  <a:solidFill>
                    <a:srgbClr val="FC0128"/>
                  </a:solidFill>
                  <a:latin typeface="Arial" panose="020B0604020202020204" pitchFamily="34" charset="0"/>
                </a:rPr>
                <a:t>SQ </a:t>
              </a:r>
              <a:r>
                <a:rPr lang="en-US" altLang="en-US" sz="2600" b="1" dirty="0">
                  <a:latin typeface="Arial" panose="020B0604020202020204" pitchFamily="34" charset="0"/>
                </a:rPr>
                <a:t>=</a:t>
              </a:r>
              <a:r>
                <a:rPr lang="en-US" altLang="en-US" sz="2600" b="1" dirty="0">
                  <a:solidFill>
                    <a:srgbClr val="0000FF"/>
                  </a:solidFill>
                  <a:latin typeface="Arial" panose="020B0604020202020204" pitchFamily="34" charset="0"/>
                </a:rPr>
                <a:t> </a:t>
              </a:r>
              <a:r>
                <a:rPr lang="en-US" altLang="en-US" sz="2600" b="1" dirty="0">
                  <a:solidFill>
                    <a:srgbClr val="FF0000"/>
                  </a:solidFill>
                  <a:latin typeface="Arial" panose="020B0604020202020204" pitchFamily="34" charset="0"/>
                </a:rPr>
                <a:t>S</a:t>
              </a:r>
              <a:r>
                <a:rPr lang="en-US" altLang="en-US" sz="2600" b="1" dirty="0">
                  <a:latin typeface="Arial" panose="020B0604020202020204" pitchFamily="34" charset="0"/>
                </a:rPr>
                <a:t>tandard</a:t>
              </a:r>
              <a:r>
                <a:rPr lang="en-US" altLang="en-US" sz="2600" b="1" dirty="0">
                  <a:solidFill>
                    <a:srgbClr val="0000FF"/>
                  </a:solidFill>
                  <a:latin typeface="Arial" panose="020B0604020202020204" pitchFamily="34" charset="0"/>
                </a:rPr>
                <a:t> </a:t>
              </a:r>
              <a:r>
                <a:rPr lang="en-US" altLang="en-US" sz="2600" b="1" dirty="0">
                  <a:solidFill>
                    <a:srgbClr val="FF0000"/>
                  </a:solidFill>
                  <a:latin typeface="Arial" panose="020B0604020202020204" pitchFamily="34" charset="0"/>
                </a:rPr>
                <a:t>Q</a:t>
              </a:r>
              <a:r>
                <a:rPr lang="en-US" altLang="en-US" sz="2600" b="1" dirty="0">
                  <a:latin typeface="Arial" panose="020B0604020202020204" pitchFamily="34" charset="0"/>
                </a:rPr>
                <a:t>uantity</a:t>
              </a:r>
              <a:r>
                <a:rPr lang="en-US" altLang="en-US" sz="2600" b="1" dirty="0">
                  <a:solidFill>
                    <a:srgbClr val="0000FF"/>
                  </a:solidFill>
                  <a:latin typeface="Arial" panose="020B0604020202020204" pitchFamily="34" charset="0"/>
                </a:rPr>
                <a:t>  </a:t>
              </a:r>
            </a:p>
          </p:txBody>
        </p:sp>
        <p:sp>
          <p:nvSpPr>
            <p:cNvPr id="40967" name="Line 31">
              <a:extLst>
                <a:ext uri="{FF2B5EF4-FFF2-40B4-BE49-F238E27FC236}">
                  <a16:creationId xmlns:a16="http://schemas.microsoft.com/office/drawing/2014/main" id="{E83D1E80-EF8E-470D-9E1C-BB5690E8CB02}"/>
                </a:ext>
              </a:extLst>
            </p:cNvPr>
            <p:cNvSpPr>
              <a:spLocks noChangeShapeType="1"/>
            </p:cNvSpPr>
            <p:nvPr/>
          </p:nvSpPr>
          <p:spPr bwMode="auto">
            <a:xfrm>
              <a:off x="6345238" y="4673600"/>
              <a:ext cx="0" cy="355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40968" name="Line 32">
              <a:extLst>
                <a:ext uri="{FF2B5EF4-FFF2-40B4-BE49-F238E27FC236}">
                  <a16:creationId xmlns:a16="http://schemas.microsoft.com/office/drawing/2014/main" id="{D99FCADF-164F-4502-BFFA-76C3654FD3DC}"/>
                </a:ext>
              </a:extLst>
            </p:cNvPr>
            <p:cNvSpPr>
              <a:spLocks noChangeShapeType="1"/>
            </p:cNvSpPr>
            <p:nvPr/>
          </p:nvSpPr>
          <p:spPr bwMode="auto">
            <a:xfrm>
              <a:off x="2667000" y="4673600"/>
              <a:ext cx="0" cy="35560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40969" name="Rectangle 14">
              <a:extLst>
                <a:ext uri="{FF2B5EF4-FFF2-40B4-BE49-F238E27FC236}">
                  <a16:creationId xmlns:a16="http://schemas.microsoft.com/office/drawing/2014/main" id="{F8B945BF-6326-42C2-B36C-FC20AF77879A}"/>
                </a:ext>
              </a:extLst>
            </p:cNvPr>
            <p:cNvSpPr>
              <a:spLocks noChangeArrowheads="1"/>
            </p:cNvSpPr>
            <p:nvPr/>
          </p:nvSpPr>
          <p:spPr bwMode="auto">
            <a:xfrm>
              <a:off x="612775" y="3735388"/>
              <a:ext cx="3883025"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800" b="1" dirty="0">
                  <a:latin typeface="Arial" panose="020B0604020202020204" pitchFamily="34" charset="0"/>
                </a:rPr>
                <a:t>Cost per Unit of</a:t>
              </a:r>
              <a:br>
                <a:rPr lang="en-US" altLang="en-US" sz="2800" b="1" dirty="0">
                  <a:latin typeface="Arial" panose="020B0604020202020204" pitchFamily="34" charset="0"/>
                </a:rPr>
              </a:br>
              <a:r>
                <a:rPr lang="en-US" altLang="en-US" sz="2800" b="1" dirty="0">
                  <a:latin typeface="Arial" panose="020B0604020202020204" pitchFamily="34" charset="0"/>
                </a:rPr>
                <a:t>Input Variance</a:t>
              </a:r>
            </a:p>
          </p:txBody>
        </p:sp>
        <p:sp>
          <p:nvSpPr>
            <p:cNvPr id="40970" name="Rectangle 15">
              <a:extLst>
                <a:ext uri="{FF2B5EF4-FFF2-40B4-BE49-F238E27FC236}">
                  <a16:creationId xmlns:a16="http://schemas.microsoft.com/office/drawing/2014/main" id="{A74B6A43-8105-4572-BD2D-397408E51FA6}"/>
                </a:ext>
              </a:extLst>
            </p:cNvPr>
            <p:cNvSpPr>
              <a:spLocks noChangeArrowheads="1"/>
            </p:cNvSpPr>
            <p:nvPr/>
          </p:nvSpPr>
          <p:spPr bwMode="auto">
            <a:xfrm>
              <a:off x="5359400" y="3735388"/>
              <a:ext cx="1919288"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800" b="1" dirty="0">
                  <a:latin typeface="Arial" panose="020B0604020202020204" pitchFamily="34" charset="0"/>
                </a:rPr>
                <a:t>Quantity</a:t>
              </a:r>
              <a:br>
                <a:rPr lang="en-US" altLang="en-US" sz="2800" b="1" dirty="0">
                  <a:latin typeface="Arial" panose="020B0604020202020204" pitchFamily="34" charset="0"/>
                </a:rPr>
              </a:br>
              <a:r>
                <a:rPr lang="en-US" altLang="en-US" sz="2800" b="1" dirty="0">
                  <a:latin typeface="Arial" panose="020B0604020202020204" pitchFamily="34" charset="0"/>
                </a:rPr>
                <a:t>Variance</a:t>
              </a:r>
            </a:p>
          </p:txBody>
        </p:sp>
      </p:grpSp>
      <p:sp>
        <p:nvSpPr>
          <p:cNvPr id="24" name="Rounded Rectangle 23">
            <a:extLst>
              <a:ext uri="{FF2B5EF4-FFF2-40B4-BE49-F238E27FC236}">
                <a16:creationId xmlns:a16="http://schemas.microsoft.com/office/drawing/2014/main" id="{3DDE8BE0-883B-408D-8DC4-6EFC09A2E80C}"/>
              </a:ext>
            </a:extLst>
          </p:cNvPr>
          <p:cNvSpPr/>
          <p:nvPr/>
        </p:nvSpPr>
        <p:spPr>
          <a:xfrm>
            <a:off x="447675" y="6289675"/>
            <a:ext cx="5648325" cy="2794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15-4: Calculate and explain the two components of a standard cost variance.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a:extLst>
              <a:ext uri="{FF2B5EF4-FFF2-40B4-BE49-F238E27FC236}">
                <a16:creationId xmlns:a16="http://schemas.microsoft.com/office/drawing/2014/main" id="{EE42DA15-9376-45FE-839D-45FD6209B6DB}"/>
              </a:ext>
            </a:extLst>
          </p:cNvPr>
          <p:cNvSpPr>
            <a:spLocks noGrp="1" noChangeArrowheads="1"/>
          </p:cNvSpPr>
          <p:nvPr>
            <p:ph type="subTitle" idx="1"/>
          </p:nvPr>
        </p:nvSpPr>
        <p:spPr>
          <a:xfrm>
            <a:off x="1905000" y="4217988"/>
            <a:ext cx="5105400" cy="1336675"/>
          </a:xfrm>
          <a:effectLst>
            <a:outerShdw dist="17961" dir="2700000" algn="ctr" rotWithShape="0">
              <a:schemeClr val="bg2"/>
            </a:outerShdw>
          </a:effectLst>
        </p:spPr>
        <p:txBody>
          <a:bodyPr/>
          <a:lstStyle/>
          <a:p>
            <a:pPr algn="ctr" eaLnBrk="1" hangingPunct="1"/>
            <a:r>
              <a:rPr lang="en-US" altLang="en-US" sz="2800" b="1" dirty="0">
                <a:solidFill>
                  <a:srgbClr val="002060"/>
                </a:solidFill>
              </a:rPr>
              <a:t>Marshall, McManus, and Viele</a:t>
            </a:r>
          </a:p>
          <a:p>
            <a:pPr algn="ctr" eaLnBrk="1" hangingPunct="1"/>
            <a:r>
              <a:rPr lang="en-US" altLang="en-US" sz="2800" b="1" dirty="0">
                <a:solidFill>
                  <a:srgbClr val="002060"/>
                </a:solidFill>
              </a:rPr>
              <a:t>12th Edition</a:t>
            </a:r>
          </a:p>
          <a:p>
            <a:pPr eaLnBrk="1" hangingPunct="1"/>
            <a:r>
              <a:rPr lang="en-US" altLang="en-US" sz="3900" b="1" dirty="0">
                <a:solidFill>
                  <a:srgbClr val="002060"/>
                </a:solidFill>
              </a:rPr>
              <a:t> 	</a:t>
            </a:r>
            <a:endParaRPr lang="en-US" altLang="en-US" b="1" dirty="0">
              <a:solidFill>
                <a:srgbClr val="002060"/>
              </a:solidFill>
            </a:endParaRPr>
          </a:p>
        </p:txBody>
      </p:sp>
      <p:sp>
        <p:nvSpPr>
          <p:cNvPr id="16387" name="Rectangle 2">
            <a:extLst>
              <a:ext uri="{FF2B5EF4-FFF2-40B4-BE49-F238E27FC236}">
                <a16:creationId xmlns:a16="http://schemas.microsoft.com/office/drawing/2014/main" id="{3F2058CE-BE37-4001-BF96-BB209BA63599}"/>
              </a:ext>
            </a:extLst>
          </p:cNvPr>
          <p:cNvSpPr>
            <a:spLocks noGrp="1" noChangeArrowheads="1"/>
          </p:cNvSpPr>
          <p:nvPr>
            <p:ph type="title" idx="4294967295"/>
          </p:nvPr>
        </p:nvSpPr>
        <p:spPr>
          <a:xfrm>
            <a:off x="1366838" y="465138"/>
            <a:ext cx="6440487" cy="1219200"/>
          </a:xfrm>
        </p:spPr>
        <p:txBody>
          <a:bodyPr/>
          <a:lstStyle/>
          <a:p>
            <a:pPr eaLnBrk="1" hangingPunct="1"/>
            <a:r>
              <a:rPr lang="en-US" altLang="en-US" b="1" dirty="0"/>
              <a:t>Accounting</a:t>
            </a:r>
            <a:br>
              <a:rPr lang="en-US" altLang="en-US" b="1" dirty="0"/>
            </a:br>
            <a:r>
              <a:rPr lang="en-US" altLang="en-US" b="1" dirty="0"/>
              <a:t>What the Numbers Mean</a:t>
            </a:r>
          </a:p>
        </p:txBody>
      </p:sp>
      <p:sp>
        <p:nvSpPr>
          <p:cNvPr id="16388" name="Text Box 5">
            <a:extLst>
              <a:ext uri="{FF2B5EF4-FFF2-40B4-BE49-F238E27FC236}">
                <a16:creationId xmlns:a16="http://schemas.microsoft.com/office/drawing/2014/main" id="{D4CF8CDA-821E-46FC-A88D-1FDBA078FF84}"/>
              </a:ext>
            </a:extLst>
          </p:cNvPr>
          <p:cNvSpPr txBox="1">
            <a:spLocks noChangeArrowheads="1"/>
          </p:cNvSpPr>
          <p:nvPr/>
        </p:nvSpPr>
        <p:spPr bwMode="auto">
          <a:xfrm>
            <a:off x="685800" y="4191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endParaRPr lang="en-US" altLang="en-US" sz="2400" dirty="0">
              <a:solidFill>
                <a:srgbClr val="000000"/>
              </a:solidFill>
              <a:latin typeface="Times New Roman" panose="02020603050405020304" pitchFamily="18" charset="0"/>
            </a:endParaRPr>
          </a:p>
        </p:txBody>
      </p:sp>
      <p:sp>
        <p:nvSpPr>
          <p:cNvPr id="78853" name="Rectangle 2">
            <a:extLst>
              <a:ext uri="{FF2B5EF4-FFF2-40B4-BE49-F238E27FC236}">
                <a16:creationId xmlns:a16="http://schemas.microsoft.com/office/drawing/2014/main" id="{A769F840-96C3-49B2-980B-22EE2A0B46C9}"/>
              </a:ext>
            </a:extLst>
          </p:cNvPr>
          <p:cNvSpPr txBox="1">
            <a:spLocks noChangeArrowheads="1"/>
          </p:cNvSpPr>
          <p:nvPr/>
        </p:nvSpPr>
        <p:spPr bwMode="auto">
          <a:xfrm>
            <a:off x="1371600" y="2590800"/>
            <a:ext cx="644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lnSpc>
                <a:spcPct val="90000"/>
              </a:lnSpc>
              <a:spcBef>
                <a:spcPct val="50000"/>
              </a:spcBef>
              <a:defRPr/>
            </a:pPr>
            <a:br>
              <a:rPr lang="en-US" altLang="en-US" sz="3600" b="1" dirty="0">
                <a:latin typeface="Calibri" panose="020F0502020204030204" pitchFamily="34" charset="0"/>
              </a:rPr>
            </a:br>
            <a:r>
              <a:rPr lang="en-US" altLang="en-US" sz="3600" b="1" dirty="0">
                <a:latin typeface="Calibri" panose="020F0502020204030204" pitchFamily="34" charset="0"/>
              </a:rPr>
              <a:t>CHAPTER 15: </a:t>
            </a:r>
            <a:r>
              <a:rPr lang="en-US" sz="3600" b="1" i="1" dirty="0">
                <a:solidFill>
                  <a:srgbClr val="000000"/>
                </a:solidFill>
                <a:latin typeface="Calibri" panose="020F0502020204030204" pitchFamily="34" charset="0"/>
                <a:ea typeface="+mn-ea"/>
              </a:rPr>
              <a:t>Cost Control</a:t>
            </a:r>
          </a:p>
          <a:p>
            <a:pPr algn="ctr" eaLnBrk="1" hangingPunct="1">
              <a:lnSpc>
                <a:spcPct val="90000"/>
              </a:lnSpc>
              <a:spcBef>
                <a:spcPct val="50000"/>
              </a:spcBef>
              <a:defRPr/>
            </a:pPr>
            <a:endParaRPr lang="en-US" altLang="en-US" sz="3600" b="1" i="1" dirty="0">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Line 11">
            <a:extLst>
              <a:ext uri="{FF2B5EF4-FFF2-40B4-BE49-F238E27FC236}">
                <a16:creationId xmlns:a16="http://schemas.microsoft.com/office/drawing/2014/main" id="{5D849989-7106-490D-B844-9DF22DC2890F}"/>
              </a:ext>
            </a:extLst>
          </p:cNvPr>
          <p:cNvSpPr>
            <a:spLocks noChangeShapeType="1"/>
          </p:cNvSpPr>
          <p:nvPr/>
        </p:nvSpPr>
        <p:spPr bwMode="auto">
          <a:xfrm>
            <a:off x="549275" y="2736850"/>
            <a:ext cx="1930400" cy="0"/>
          </a:xfrm>
          <a:prstGeom prst="line">
            <a:avLst/>
          </a:prstGeom>
          <a:noFill/>
          <a:ln w="25400">
            <a:solidFill>
              <a:srgbClr val="000066"/>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9156" name="Line 12">
            <a:extLst>
              <a:ext uri="{FF2B5EF4-FFF2-40B4-BE49-F238E27FC236}">
                <a16:creationId xmlns:a16="http://schemas.microsoft.com/office/drawing/2014/main" id="{400C50C9-1A96-4D44-863B-F8A016FBEC42}"/>
              </a:ext>
            </a:extLst>
          </p:cNvPr>
          <p:cNvSpPr>
            <a:spLocks noChangeShapeType="1"/>
          </p:cNvSpPr>
          <p:nvPr/>
        </p:nvSpPr>
        <p:spPr bwMode="auto">
          <a:xfrm>
            <a:off x="3419475" y="2736850"/>
            <a:ext cx="2243138" cy="0"/>
          </a:xfrm>
          <a:prstGeom prst="line">
            <a:avLst/>
          </a:prstGeom>
          <a:noFill/>
          <a:ln w="25400">
            <a:solidFill>
              <a:srgbClr val="000066"/>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9157" name="Line 13">
            <a:extLst>
              <a:ext uri="{FF2B5EF4-FFF2-40B4-BE49-F238E27FC236}">
                <a16:creationId xmlns:a16="http://schemas.microsoft.com/office/drawing/2014/main" id="{FE880776-FA0C-4440-92C2-C6C473253640}"/>
              </a:ext>
            </a:extLst>
          </p:cNvPr>
          <p:cNvSpPr>
            <a:spLocks noChangeShapeType="1"/>
          </p:cNvSpPr>
          <p:nvPr/>
        </p:nvSpPr>
        <p:spPr bwMode="auto">
          <a:xfrm>
            <a:off x="6140450" y="2668588"/>
            <a:ext cx="2320925" cy="0"/>
          </a:xfrm>
          <a:prstGeom prst="line">
            <a:avLst/>
          </a:prstGeom>
          <a:noFill/>
          <a:ln w="25400">
            <a:solidFill>
              <a:srgbClr val="000066"/>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9159" name="Rectangle 26">
            <a:extLst>
              <a:ext uri="{FF2B5EF4-FFF2-40B4-BE49-F238E27FC236}">
                <a16:creationId xmlns:a16="http://schemas.microsoft.com/office/drawing/2014/main" id="{184DBDAF-59DB-420E-89DC-F20AC2A8DF94}"/>
              </a:ext>
            </a:extLst>
          </p:cNvPr>
          <p:cNvSpPr>
            <a:spLocks noChangeArrowheads="1"/>
          </p:cNvSpPr>
          <p:nvPr/>
        </p:nvSpPr>
        <p:spPr bwMode="auto">
          <a:xfrm>
            <a:off x="381000" y="1447800"/>
            <a:ext cx="8524875" cy="127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80000"/>
              </a:lnSpc>
              <a:buFontTx/>
              <a:buNone/>
            </a:pPr>
            <a:r>
              <a:rPr lang="en-US" altLang="en-US" sz="2400" b="1" dirty="0">
                <a:solidFill>
                  <a:schemeClr val="tx2"/>
                </a:solidFill>
                <a:latin typeface="Arial" panose="020B0604020202020204" pitchFamily="34" charset="0"/>
              </a:rPr>
              <a:t>                       			           </a:t>
            </a:r>
            <a:br>
              <a:rPr lang="en-US" altLang="en-US" sz="2400" b="1" dirty="0">
                <a:solidFill>
                  <a:schemeClr val="tx2"/>
                </a:solidFill>
                <a:latin typeface="Arial" panose="020B0604020202020204" pitchFamily="34" charset="0"/>
              </a:rPr>
            </a:br>
            <a:r>
              <a:rPr lang="en-US" altLang="en-US" sz="2400" b="1" dirty="0">
                <a:solidFill>
                  <a:schemeClr val="tx2"/>
                </a:solidFill>
                <a:latin typeface="Arial" panose="020B0604020202020204" pitchFamily="34" charset="0"/>
              </a:rPr>
              <a:t>  </a:t>
            </a:r>
            <a:r>
              <a:rPr lang="en-US" altLang="en-US" sz="2400" b="1" dirty="0">
                <a:solidFill>
                  <a:srgbClr val="000066"/>
                </a:solidFill>
                <a:latin typeface="Arial" panose="020B0604020202020204" pitchFamily="34" charset="0"/>
              </a:rPr>
              <a:t>Actual Fixed                    Fixed                           Fixed</a:t>
            </a:r>
            <a:br>
              <a:rPr lang="en-US" altLang="en-US" sz="2400" b="1" dirty="0">
                <a:solidFill>
                  <a:srgbClr val="000066"/>
                </a:solidFill>
                <a:latin typeface="Arial" panose="020B0604020202020204" pitchFamily="34" charset="0"/>
              </a:rPr>
            </a:br>
            <a:r>
              <a:rPr lang="en-US" altLang="en-US" sz="2400" b="1" dirty="0">
                <a:solidFill>
                  <a:srgbClr val="000066"/>
                </a:solidFill>
                <a:latin typeface="Arial" panose="020B0604020202020204" pitchFamily="34" charset="0"/>
              </a:rPr>
              <a:t>    Overhead                   Overhead                    Overhead                     </a:t>
            </a:r>
            <a:br>
              <a:rPr lang="en-US" altLang="en-US" sz="2400" b="1" dirty="0">
                <a:solidFill>
                  <a:srgbClr val="000066"/>
                </a:solidFill>
                <a:latin typeface="Arial" panose="020B0604020202020204" pitchFamily="34" charset="0"/>
              </a:rPr>
            </a:br>
            <a:r>
              <a:rPr lang="en-US" altLang="en-US" sz="2400" b="1" dirty="0">
                <a:solidFill>
                  <a:srgbClr val="000066"/>
                </a:solidFill>
                <a:latin typeface="Arial" panose="020B0604020202020204" pitchFamily="34" charset="0"/>
              </a:rPr>
              <a:t>     Incurred                       Budget                       Applied </a:t>
            </a:r>
          </a:p>
        </p:txBody>
      </p:sp>
      <p:sp>
        <p:nvSpPr>
          <p:cNvPr id="49160" name="Title 6">
            <a:extLst>
              <a:ext uri="{FF2B5EF4-FFF2-40B4-BE49-F238E27FC236}">
                <a16:creationId xmlns:a16="http://schemas.microsoft.com/office/drawing/2014/main" id="{474D5447-6FBC-408A-B1B8-E04A3EC7CA83}"/>
              </a:ext>
            </a:extLst>
          </p:cNvPr>
          <p:cNvSpPr>
            <a:spLocks noGrp="1"/>
          </p:cNvSpPr>
          <p:nvPr>
            <p:ph type="title"/>
          </p:nvPr>
        </p:nvSpPr>
        <p:spPr>
          <a:xfrm>
            <a:off x="457200" y="0"/>
            <a:ext cx="8229600" cy="914400"/>
          </a:xfrm>
        </p:spPr>
        <p:txBody>
          <a:bodyPr/>
          <a:lstStyle/>
          <a:p>
            <a:r>
              <a:rPr lang="en-US" altLang="en-US" sz="3400" dirty="0">
                <a:ea typeface="ＭＳ Ｐゴシック" panose="020B0600070205080204" pitchFamily="34" charset="-128"/>
              </a:rPr>
              <a:t>Analysis of Fixed Overhead Variances</a:t>
            </a:r>
          </a:p>
        </p:txBody>
      </p:sp>
      <p:sp>
        <p:nvSpPr>
          <p:cNvPr id="20" name="Rounded Rectangle 19">
            <a:extLst>
              <a:ext uri="{FF2B5EF4-FFF2-40B4-BE49-F238E27FC236}">
                <a16:creationId xmlns:a16="http://schemas.microsoft.com/office/drawing/2014/main" id="{D6D5374B-E25B-47AA-B096-AD60BEBA3517}"/>
              </a:ext>
            </a:extLst>
          </p:cNvPr>
          <p:cNvSpPr/>
          <p:nvPr/>
        </p:nvSpPr>
        <p:spPr>
          <a:xfrm>
            <a:off x="381000" y="6273800"/>
            <a:ext cx="7477125" cy="2667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30000"/>
              </a:spcBef>
              <a:defRPr/>
            </a:pPr>
            <a:r>
              <a:rPr lang="en-US" altLang="en-US" sz="1100" b="1" dirty="0">
                <a:solidFill>
                  <a:schemeClr val="tx1"/>
                </a:solidFill>
                <a:latin typeface="Arial Narrow" pitchFamily="34" charset="0"/>
              </a:rPr>
              <a:t>Learning Objective 15-6: Analyze and explain how the control of fixed overhead variances and that of variable cost variances differ.</a:t>
            </a:r>
          </a:p>
        </p:txBody>
      </p:sp>
      <p:sp>
        <p:nvSpPr>
          <p:cNvPr id="49162" name="Rectangle 20">
            <a:extLst>
              <a:ext uri="{FF2B5EF4-FFF2-40B4-BE49-F238E27FC236}">
                <a16:creationId xmlns:a16="http://schemas.microsoft.com/office/drawing/2014/main" id="{5241EE09-4E24-43DE-BA17-89B5BBE34B7E}"/>
              </a:ext>
            </a:extLst>
          </p:cNvPr>
          <p:cNvSpPr>
            <a:spLocks noChangeArrowheads="1"/>
          </p:cNvSpPr>
          <p:nvPr/>
        </p:nvSpPr>
        <p:spPr bwMode="auto">
          <a:xfrm>
            <a:off x="1323975" y="3384550"/>
            <a:ext cx="2422525"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50000"/>
              </a:spcBef>
              <a:buFontTx/>
              <a:buNone/>
            </a:pPr>
            <a:r>
              <a:rPr lang="en-US" altLang="en-US" sz="2200" b="1" dirty="0">
                <a:solidFill>
                  <a:srgbClr val="C00000"/>
                </a:solidFill>
                <a:latin typeface="Arial" panose="020B0604020202020204" pitchFamily="34" charset="0"/>
              </a:rPr>
              <a:t>Budget Variance</a:t>
            </a:r>
          </a:p>
        </p:txBody>
      </p:sp>
      <p:sp>
        <p:nvSpPr>
          <p:cNvPr id="49163" name="Rectangle 21">
            <a:extLst>
              <a:ext uri="{FF2B5EF4-FFF2-40B4-BE49-F238E27FC236}">
                <a16:creationId xmlns:a16="http://schemas.microsoft.com/office/drawing/2014/main" id="{D3EA3995-BC55-4CAB-A138-1747511DB02E}"/>
              </a:ext>
            </a:extLst>
          </p:cNvPr>
          <p:cNvSpPr>
            <a:spLocks noChangeArrowheads="1"/>
          </p:cNvSpPr>
          <p:nvPr/>
        </p:nvSpPr>
        <p:spPr bwMode="auto">
          <a:xfrm>
            <a:off x="5314950" y="3398838"/>
            <a:ext cx="24542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90000"/>
              </a:lnSpc>
              <a:spcBef>
                <a:spcPct val="50000"/>
              </a:spcBef>
              <a:buFontTx/>
              <a:buNone/>
            </a:pPr>
            <a:r>
              <a:rPr lang="en-US" altLang="en-US" sz="2200" b="1" dirty="0">
                <a:solidFill>
                  <a:srgbClr val="C00000"/>
                </a:solidFill>
                <a:latin typeface="Arial" panose="020B0604020202020204" pitchFamily="34" charset="0"/>
              </a:rPr>
              <a:t>Volume Variance</a:t>
            </a:r>
          </a:p>
        </p:txBody>
      </p:sp>
      <p:sp>
        <p:nvSpPr>
          <p:cNvPr id="49164" name="Freeform 12">
            <a:extLst>
              <a:ext uri="{FF2B5EF4-FFF2-40B4-BE49-F238E27FC236}">
                <a16:creationId xmlns:a16="http://schemas.microsoft.com/office/drawing/2014/main" id="{91EF3DF5-F7B8-4637-A931-B5504190B5B7}"/>
              </a:ext>
            </a:extLst>
          </p:cNvPr>
          <p:cNvSpPr>
            <a:spLocks/>
          </p:cNvSpPr>
          <p:nvPr/>
        </p:nvSpPr>
        <p:spPr bwMode="auto">
          <a:xfrm>
            <a:off x="4846638" y="3033713"/>
            <a:ext cx="3067050" cy="434975"/>
          </a:xfrm>
          <a:custGeom>
            <a:avLst/>
            <a:gdLst>
              <a:gd name="T0" fmla="*/ 2147483646 w 1980"/>
              <a:gd name="T1" fmla="*/ 317417987 h 390"/>
              <a:gd name="T2" fmla="*/ 2147483646 w 1980"/>
              <a:gd name="T3" fmla="*/ 303726313 h 390"/>
              <a:gd name="T4" fmla="*/ 2147483646 w 1980"/>
              <a:gd name="T5" fmla="*/ 278830128 h 390"/>
              <a:gd name="T6" fmla="*/ 2147483646 w 1980"/>
              <a:gd name="T7" fmla="*/ 241486967 h 390"/>
              <a:gd name="T8" fmla="*/ 2147483646 w 1980"/>
              <a:gd name="T9" fmla="*/ 194185109 h 390"/>
              <a:gd name="T10" fmla="*/ 2147483646 w 1980"/>
              <a:gd name="T11" fmla="*/ 139415064 h 390"/>
              <a:gd name="T12" fmla="*/ 2147483646 w 1980"/>
              <a:gd name="T13" fmla="*/ 79666229 h 390"/>
              <a:gd name="T14" fmla="*/ 2147483646 w 1980"/>
              <a:gd name="T15" fmla="*/ 16182185 h 390"/>
              <a:gd name="T16" fmla="*/ 2147483646 w 1980"/>
              <a:gd name="T17" fmla="*/ 26140882 h 390"/>
              <a:gd name="T18" fmla="*/ 2147483646 w 1980"/>
              <a:gd name="T19" fmla="*/ 79666229 h 390"/>
              <a:gd name="T20" fmla="*/ 2147483646 w 1980"/>
              <a:gd name="T21" fmla="*/ 126966972 h 390"/>
              <a:gd name="T22" fmla="*/ 2147483646 w 1980"/>
              <a:gd name="T23" fmla="*/ 166800644 h 390"/>
              <a:gd name="T24" fmla="*/ 2147483646 w 1980"/>
              <a:gd name="T25" fmla="*/ 197919202 h 390"/>
              <a:gd name="T26" fmla="*/ 2147483646 w 1980"/>
              <a:gd name="T27" fmla="*/ 216590782 h 390"/>
              <a:gd name="T28" fmla="*/ 2147483646 w 1980"/>
              <a:gd name="T29" fmla="*/ 224060084 h 390"/>
              <a:gd name="T30" fmla="*/ 2147483646 w 1980"/>
              <a:gd name="T31" fmla="*/ 226549479 h 390"/>
              <a:gd name="T32" fmla="*/ 2147483646 w 1980"/>
              <a:gd name="T33" fmla="*/ 240242269 h 390"/>
              <a:gd name="T34" fmla="*/ 2147483646 w 1980"/>
              <a:gd name="T35" fmla="*/ 265137338 h 390"/>
              <a:gd name="T36" fmla="*/ 2147483646 w 1980"/>
              <a:gd name="T37" fmla="*/ 301235802 h 390"/>
              <a:gd name="T38" fmla="*/ 2147483646 w 1980"/>
              <a:gd name="T39" fmla="*/ 343558869 h 390"/>
              <a:gd name="T40" fmla="*/ 2147483646 w 1980"/>
              <a:gd name="T41" fmla="*/ 393350123 h 390"/>
              <a:gd name="T42" fmla="*/ 2147483646 w 1980"/>
              <a:gd name="T43" fmla="*/ 420734588 h 390"/>
              <a:gd name="T44" fmla="*/ 2147483646 w 1980"/>
              <a:gd name="T45" fmla="*/ 393350123 h 390"/>
              <a:gd name="T46" fmla="*/ 2147483646 w 1980"/>
              <a:gd name="T47" fmla="*/ 343558869 h 390"/>
              <a:gd name="T48" fmla="*/ 2147483646 w 1980"/>
              <a:gd name="T49" fmla="*/ 301235802 h 390"/>
              <a:gd name="T50" fmla="*/ 2147483646 w 1980"/>
              <a:gd name="T51" fmla="*/ 265137338 h 390"/>
              <a:gd name="T52" fmla="*/ 2042012459 w 1980"/>
              <a:gd name="T53" fmla="*/ 240242269 h 390"/>
              <a:gd name="T54" fmla="*/ 1907636943 w 1980"/>
              <a:gd name="T55" fmla="*/ 226549479 h 390"/>
              <a:gd name="T56" fmla="*/ 626280767 w 1980"/>
              <a:gd name="T57" fmla="*/ 224060084 h 390"/>
              <a:gd name="T58" fmla="*/ 477508705 w 1980"/>
              <a:gd name="T59" fmla="*/ 216590782 h 390"/>
              <a:gd name="T60" fmla="*/ 338335889 w 1980"/>
              <a:gd name="T61" fmla="*/ 197919202 h 390"/>
              <a:gd name="T62" fmla="*/ 215959045 w 1980"/>
              <a:gd name="T63" fmla="*/ 166800644 h 390"/>
              <a:gd name="T64" fmla="*/ 115178571 w 1980"/>
              <a:gd name="T65" fmla="*/ 126966972 h 390"/>
              <a:gd name="T66" fmla="*/ 45590614 w 1980"/>
              <a:gd name="T67" fmla="*/ 79666229 h 390"/>
              <a:gd name="T68" fmla="*/ 7198273 w 1980"/>
              <a:gd name="T69" fmla="*/ 26140882 h 390"/>
              <a:gd name="T70" fmla="*/ 4798849 w 1980"/>
              <a:gd name="T71" fmla="*/ 16182185 h 390"/>
              <a:gd name="T72" fmla="*/ 31194067 w 1980"/>
              <a:gd name="T73" fmla="*/ 79666229 h 390"/>
              <a:gd name="T74" fmla="*/ 95981626 w 1980"/>
              <a:gd name="T75" fmla="*/ 139415064 h 390"/>
              <a:gd name="T76" fmla="*/ 194362676 w 1980"/>
              <a:gd name="T77" fmla="*/ 194185109 h 390"/>
              <a:gd name="T78" fmla="*/ 316739520 w 1980"/>
              <a:gd name="T79" fmla="*/ 241486967 h 390"/>
              <a:gd name="T80" fmla="*/ 463112158 w 1980"/>
              <a:gd name="T81" fmla="*/ 278830128 h 390"/>
              <a:gd name="T82" fmla="*/ 628680191 w 1980"/>
              <a:gd name="T83" fmla="*/ 303726313 h 390"/>
              <a:gd name="T84" fmla="*/ 801448047 w 1980"/>
              <a:gd name="T85" fmla="*/ 317417987 h 390"/>
              <a:gd name="T86" fmla="*/ 1926833888 w 1980"/>
              <a:gd name="T87" fmla="*/ 319907383 h 390"/>
              <a:gd name="T88" fmla="*/ 2054009581 w 1980"/>
              <a:gd name="T89" fmla="*/ 326131986 h 390"/>
              <a:gd name="T90" fmla="*/ 2147483646 w 1980"/>
              <a:gd name="T91" fmla="*/ 344803567 h 390"/>
              <a:gd name="T92" fmla="*/ 2147483646 w 1980"/>
              <a:gd name="T93" fmla="*/ 375923240 h 390"/>
              <a:gd name="T94" fmla="*/ 2147483646 w 1980"/>
              <a:gd name="T95" fmla="*/ 414511099 h 390"/>
              <a:gd name="T96" fmla="*/ 2147483646 w 1980"/>
              <a:gd name="T97" fmla="*/ 459322447 h 390"/>
              <a:gd name="T98" fmla="*/ 2147483646 w 1980"/>
              <a:gd name="T99" fmla="*/ 484218631 h 390"/>
              <a:gd name="T100" fmla="*/ 2147483646 w 1980"/>
              <a:gd name="T101" fmla="*/ 438161471 h 390"/>
              <a:gd name="T102" fmla="*/ 2147483646 w 1980"/>
              <a:gd name="T103" fmla="*/ 395839519 h 390"/>
              <a:gd name="T104" fmla="*/ 2147483646 w 1980"/>
              <a:gd name="T105" fmla="*/ 360985753 h 390"/>
              <a:gd name="T106" fmla="*/ 2147483646 w 1980"/>
              <a:gd name="T107" fmla="*/ 336089568 h 390"/>
              <a:gd name="T108" fmla="*/ 2147483646 w 1980"/>
              <a:gd name="T109" fmla="*/ 322397893 h 390"/>
              <a:gd name="T110" fmla="*/ 2147483646 w 1980"/>
              <a:gd name="T111" fmla="*/ 319907383 h 39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80"/>
              <a:gd name="T169" fmla="*/ 0 h 390"/>
              <a:gd name="T170" fmla="*/ 1980 w 1980"/>
              <a:gd name="T171" fmla="*/ 390 h 39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80" h="390">
                <a:moveTo>
                  <a:pt x="1608" y="257"/>
                </a:moveTo>
                <a:lnTo>
                  <a:pt x="1645" y="255"/>
                </a:lnTo>
                <a:lnTo>
                  <a:pt x="1681" y="251"/>
                </a:lnTo>
                <a:lnTo>
                  <a:pt x="1718" y="244"/>
                </a:lnTo>
                <a:lnTo>
                  <a:pt x="1753" y="235"/>
                </a:lnTo>
                <a:lnTo>
                  <a:pt x="1787" y="224"/>
                </a:lnTo>
                <a:lnTo>
                  <a:pt x="1819" y="209"/>
                </a:lnTo>
                <a:lnTo>
                  <a:pt x="1849" y="194"/>
                </a:lnTo>
                <a:lnTo>
                  <a:pt x="1876" y="176"/>
                </a:lnTo>
                <a:lnTo>
                  <a:pt x="1900" y="156"/>
                </a:lnTo>
                <a:lnTo>
                  <a:pt x="1922" y="135"/>
                </a:lnTo>
                <a:lnTo>
                  <a:pt x="1940" y="112"/>
                </a:lnTo>
                <a:lnTo>
                  <a:pt x="1955" y="89"/>
                </a:lnTo>
                <a:lnTo>
                  <a:pt x="1966" y="64"/>
                </a:lnTo>
                <a:lnTo>
                  <a:pt x="1975" y="39"/>
                </a:lnTo>
                <a:lnTo>
                  <a:pt x="1978" y="13"/>
                </a:lnTo>
                <a:lnTo>
                  <a:pt x="1979" y="0"/>
                </a:lnTo>
                <a:lnTo>
                  <a:pt x="1978" y="21"/>
                </a:lnTo>
                <a:lnTo>
                  <a:pt x="1972" y="43"/>
                </a:lnTo>
                <a:lnTo>
                  <a:pt x="1961" y="64"/>
                </a:lnTo>
                <a:lnTo>
                  <a:pt x="1949" y="83"/>
                </a:lnTo>
                <a:lnTo>
                  <a:pt x="1933" y="102"/>
                </a:lnTo>
                <a:lnTo>
                  <a:pt x="1913" y="119"/>
                </a:lnTo>
                <a:lnTo>
                  <a:pt x="1891" y="134"/>
                </a:lnTo>
                <a:lnTo>
                  <a:pt x="1866" y="148"/>
                </a:lnTo>
                <a:lnTo>
                  <a:pt x="1839" y="159"/>
                </a:lnTo>
                <a:lnTo>
                  <a:pt x="1810" y="168"/>
                </a:lnTo>
                <a:lnTo>
                  <a:pt x="1781" y="174"/>
                </a:lnTo>
                <a:lnTo>
                  <a:pt x="1751" y="179"/>
                </a:lnTo>
                <a:lnTo>
                  <a:pt x="1719" y="180"/>
                </a:lnTo>
                <a:lnTo>
                  <a:pt x="1214" y="180"/>
                </a:lnTo>
                <a:lnTo>
                  <a:pt x="1185" y="182"/>
                </a:lnTo>
                <a:lnTo>
                  <a:pt x="1157" y="186"/>
                </a:lnTo>
                <a:lnTo>
                  <a:pt x="1129" y="193"/>
                </a:lnTo>
                <a:lnTo>
                  <a:pt x="1103" y="202"/>
                </a:lnTo>
                <a:lnTo>
                  <a:pt x="1080" y="213"/>
                </a:lnTo>
                <a:lnTo>
                  <a:pt x="1058" y="227"/>
                </a:lnTo>
                <a:lnTo>
                  <a:pt x="1038" y="242"/>
                </a:lnTo>
                <a:lnTo>
                  <a:pt x="1022" y="258"/>
                </a:lnTo>
                <a:lnTo>
                  <a:pt x="1010" y="276"/>
                </a:lnTo>
                <a:lnTo>
                  <a:pt x="1000" y="295"/>
                </a:lnTo>
                <a:lnTo>
                  <a:pt x="994" y="316"/>
                </a:lnTo>
                <a:lnTo>
                  <a:pt x="991" y="335"/>
                </a:lnTo>
                <a:lnTo>
                  <a:pt x="990" y="338"/>
                </a:lnTo>
                <a:lnTo>
                  <a:pt x="990" y="335"/>
                </a:lnTo>
                <a:lnTo>
                  <a:pt x="986" y="316"/>
                </a:lnTo>
                <a:lnTo>
                  <a:pt x="980" y="295"/>
                </a:lnTo>
                <a:lnTo>
                  <a:pt x="971" y="276"/>
                </a:lnTo>
                <a:lnTo>
                  <a:pt x="958" y="258"/>
                </a:lnTo>
                <a:lnTo>
                  <a:pt x="941" y="242"/>
                </a:lnTo>
                <a:lnTo>
                  <a:pt x="922" y="227"/>
                </a:lnTo>
                <a:lnTo>
                  <a:pt x="900" y="213"/>
                </a:lnTo>
                <a:lnTo>
                  <a:pt x="876" y="202"/>
                </a:lnTo>
                <a:lnTo>
                  <a:pt x="851" y="193"/>
                </a:lnTo>
                <a:lnTo>
                  <a:pt x="824" y="186"/>
                </a:lnTo>
                <a:lnTo>
                  <a:pt x="795" y="182"/>
                </a:lnTo>
                <a:lnTo>
                  <a:pt x="766" y="180"/>
                </a:lnTo>
                <a:lnTo>
                  <a:pt x="261" y="180"/>
                </a:lnTo>
                <a:lnTo>
                  <a:pt x="231" y="179"/>
                </a:lnTo>
                <a:lnTo>
                  <a:pt x="199" y="174"/>
                </a:lnTo>
                <a:lnTo>
                  <a:pt x="169" y="168"/>
                </a:lnTo>
                <a:lnTo>
                  <a:pt x="141" y="159"/>
                </a:lnTo>
                <a:lnTo>
                  <a:pt x="115" y="148"/>
                </a:lnTo>
                <a:lnTo>
                  <a:pt x="90" y="134"/>
                </a:lnTo>
                <a:lnTo>
                  <a:pt x="67" y="119"/>
                </a:lnTo>
                <a:lnTo>
                  <a:pt x="48" y="102"/>
                </a:lnTo>
                <a:lnTo>
                  <a:pt x="32" y="83"/>
                </a:lnTo>
                <a:lnTo>
                  <a:pt x="19" y="64"/>
                </a:lnTo>
                <a:lnTo>
                  <a:pt x="9" y="43"/>
                </a:lnTo>
                <a:lnTo>
                  <a:pt x="3" y="21"/>
                </a:lnTo>
                <a:lnTo>
                  <a:pt x="0" y="0"/>
                </a:lnTo>
                <a:lnTo>
                  <a:pt x="2" y="13"/>
                </a:lnTo>
                <a:lnTo>
                  <a:pt x="6" y="39"/>
                </a:lnTo>
                <a:lnTo>
                  <a:pt x="13" y="64"/>
                </a:lnTo>
                <a:lnTo>
                  <a:pt x="25" y="89"/>
                </a:lnTo>
                <a:lnTo>
                  <a:pt x="40" y="112"/>
                </a:lnTo>
                <a:lnTo>
                  <a:pt x="59" y="135"/>
                </a:lnTo>
                <a:lnTo>
                  <a:pt x="81" y="156"/>
                </a:lnTo>
                <a:lnTo>
                  <a:pt x="105" y="176"/>
                </a:lnTo>
                <a:lnTo>
                  <a:pt x="132" y="194"/>
                </a:lnTo>
                <a:lnTo>
                  <a:pt x="161" y="209"/>
                </a:lnTo>
                <a:lnTo>
                  <a:pt x="193" y="224"/>
                </a:lnTo>
                <a:lnTo>
                  <a:pt x="227" y="235"/>
                </a:lnTo>
                <a:lnTo>
                  <a:pt x="262" y="244"/>
                </a:lnTo>
                <a:lnTo>
                  <a:pt x="299" y="251"/>
                </a:lnTo>
                <a:lnTo>
                  <a:pt x="334" y="255"/>
                </a:lnTo>
                <a:lnTo>
                  <a:pt x="372" y="257"/>
                </a:lnTo>
                <a:lnTo>
                  <a:pt x="803" y="257"/>
                </a:lnTo>
                <a:lnTo>
                  <a:pt x="830" y="259"/>
                </a:lnTo>
                <a:lnTo>
                  <a:pt x="856" y="262"/>
                </a:lnTo>
                <a:lnTo>
                  <a:pt x="879" y="269"/>
                </a:lnTo>
                <a:lnTo>
                  <a:pt x="903" y="277"/>
                </a:lnTo>
                <a:lnTo>
                  <a:pt x="923" y="289"/>
                </a:lnTo>
                <a:lnTo>
                  <a:pt x="943" y="302"/>
                </a:lnTo>
                <a:lnTo>
                  <a:pt x="958" y="317"/>
                </a:lnTo>
                <a:lnTo>
                  <a:pt x="971" y="333"/>
                </a:lnTo>
                <a:lnTo>
                  <a:pt x="980" y="350"/>
                </a:lnTo>
                <a:lnTo>
                  <a:pt x="986" y="369"/>
                </a:lnTo>
                <a:lnTo>
                  <a:pt x="990" y="387"/>
                </a:lnTo>
                <a:lnTo>
                  <a:pt x="990" y="389"/>
                </a:lnTo>
                <a:lnTo>
                  <a:pt x="992" y="370"/>
                </a:lnTo>
                <a:lnTo>
                  <a:pt x="997" y="352"/>
                </a:lnTo>
                <a:lnTo>
                  <a:pt x="1007" y="335"/>
                </a:lnTo>
                <a:lnTo>
                  <a:pt x="1019" y="318"/>
                </a:lnTo>
                <a:lnTo>
                  <a:pt x="1035" y="304"/>
                </a:lnTo>
                <a:lnTo>
                  <a:pt x="1053" y="290"/>
                </a:lnTo>
                <a:lnTo>
                  <a:pt x="1073" y="279"/>
                </a:lnTo>
                <a:lnTo>
                  <a:pt x="1097" y="270"/>
                </a:lnTo>
                <a:lnTo>
                  <a:pt x="1120" y="263"/>
                </a:lnTo>
                <a:lnTo>
                  <a:pt x="1146" y="259"/>
                </a:lnTo>
                <a:lnTo>
                  <a:pt x="1172" y="257"/>
                </a:lnTo>
                <a:lnTo>
                  <a:pt x="1175" y="257"/>
                </a:lnTo>
                <a:lnTo>
                  <a:pt x="1608" y="257"/>
                </a:lnTo>
              </a:path>
            </a:pathLst>
          </a:custGeom>
          <a:solidFill>
            <a:srgbClr val="000066"/>
          </a:solidFill>
          <a:ln w="12700" cap="rnd" cmpd="sng">
            <a:solidFill>
              <a:srgbClr val="000066"/>
            </a:solidFill>
            <a:prstDash val="solid"/>
            <a:round/>
            <a:headEnd type="none" w="med" len="med"/>
            <a:tailEnd type="none" w="med" len="med"/>
          </a:ln>
        </p:spPr>
        <p:txBody>
          <a:bodyPr/>
          <a:lstStyle/>
          <a:p>
            <a:endParaRPr lang="en-US" dirty="0"/>
          </a:p>
        </p:txBody>
      </p:sp>
      <p:sp>
        <p:nvSpPr>
          <p:cNvPr id="49165" name="Freeform 12">
            <a:extLst>
              <a:ext uri="{FF2B5EF4-FFF2-40B4-BE49-F238E27FC236}">
                <a16:creationId xmlns:a16="http://schemas.microsoft.com/office/drawing/2014/main" id="{92C28956-EDAD-4167-9EFE-51F24EE41E2C}"/>
              </a:ext>
            </a:extLst>
          </p:cNvPr>
          <p:cNvSpPr>
            <a:spLocks/>
          </p:cNvSpPr>
          <p:nvPr/>
        </p:nvSpPr>
        <p:spPr bwMode="auto">
          <a:xfrm>
            <a:off x="946150" y="3048000"/>
            <a:ext cx="3067050" cy="368300"/>
          </a:xfrm>
          <a:custGeom>
            <a:avLst/>
            <a:gdLst>
              <a:gd name="T0" fmla="*/ 2147483646 w 1980"/>
              <a:gd name="T1" fmla="*/ 227350646 h 390"/>
              <a:gd name="T2" fmla="*/ 2147483646 w 1980"/>
              <a:gd name="T3" fmla="*/ 217543478 h 390"/>
              <a:gd name="T4" fmla="*/ 2147483646 w 1980"/>
              <a:gd name="T5" fmla="*/ 199712092 h 390"/>
              <a:gd name="T6" fmla="*/ 2147483646 w 1980"/>
              <a:gd name="T7" fmla="*/ 172965012 h 390"/>
              <a:gd name="T8" fmla="*/ 2147483646 w 1980"/>
              <a:gd name="T9" fmla="*/ 139085190 h 390"/>
              <a:gd name="T10" fmla="*/ 2147483646 w 1980"/>
              <a:gd name="T11" fmla="*/ 99855574 h 390"/>
              <a:gd name="T12" fmla="*/ 2147483646 w 1980"/>
              <a:gd name="T13" fmla="*/ 57061002 h 390"/>
              <a:gd name="T14" fmla="*/ 2147483646 w 1980"/>
              <a:gd name="T15" fmla="*/ 11590118 h 390"/>
              <a:gd name="T16" fmla="*/ 2147483646 w 1980"/>
              <a:gd name="T17" fmla="*/ 18722861 h 390"/>
              <a:gd name="T18" fmla="*/ 2147483646 w 1980"/>
              <a:gd name="T19" fmla="*/ 57061002 h 390"/>
              <a:gd name="T20" fmla="*/ 2147483646 w 1980"/>
              <a:gd name="T21" fmla="*/ 90939881 h 390"/>
              <a:gd name="T22" fmla="*/ 2147483646 w 1980"/>
              <a:gd name="T23" fmla="*/ 119470854 h 390"/>
              <a:gd name="T24" fmla="*/ 2147483646 w 1980"/>
              <a:gd name="T25" fmla="*/ 141759614 h 390"/>
              <a:gd name="T26" fmla="*/ 2147483646 w 1980"/>
              <a:gd name="T27" fmla="*/ 155133626 h 390"/>
              <a:gd name="T28" fmla="*/ 2147483646 w 1980"/>
              <a:gd name="T29" fmla="*/ 160482475 h 390"/>
              <a:gd name="T30" fmla="*/ 2147483646 w 1980"/>
              <a:gd name="T31" fmla="*/ 162266369 h 390"/>
              <a:gd name="T32" fmla="*/ 2147483646 w 1980"/>
              <a:gd name="T33" fmla="*/ 172073537 h 390"/>
              <a:gd name="T34" fmla="*/ 2147483646 w 1980"/>
              <a:gd name="T35" fmla="*/ 189904924 h 390"/>
              <a:gd name="T36" fmla="*/ 2147483646 w 1980"/>
              <a:gd name="T37" fmla="*/ 215760528 h 390"/>
              <a:gd name="T38" fmla="*/ 2147483646 w 1980"/>
              <a:gd name="T39" fmla="*/ 246073507 h 390"/>
              <a:gd name="T40" fmla="*/ 2147483646 w 1980"/>
              <a:gd name="T41" fmla="*/ 281736279 h 390"/>
              <a:gd name="T42" fmla="*/ 2147483646 w 1980"/>
              <a:gd name="T43" fmla="*/ 301351559 h 390"/>
              <a:gd name="T44" fmla="*/ 2147483646 w 1980"/>
              <a:gd name="T45" fmla="*/ 281736279 h 390"/>
              <a:gd name="T46" fmla="*/ 2147483646 w 1980"/>
              <a:gd name="T47" fmla="*/ 246073507 h 390"/>
              <a:gd name="T48" fmla="*/ 2147483646 w 1980"/>
              <a:gd name="T49" fmla="*/ 215760528 h 390"/>
              <a:gd name="T50" fmla="*/ 2147483646 w 1980"/>
              <a:gd name="T51" fmla="*/ 189904924 h 390"/>
              <a:gd name="T52" fmla="*/ 2042012459 w 1980"/>
              <a:gd name="T53" fmla="*/ 172073537 h 390"/>
              <a:gd name="T54" fmla="*/ 1907636943 w 1980"/>
              <a:gd name="T55" fmla="*/ 162266369 h 390"/>
              <a:gd name="T56" fmla="*/ 626280767 w 1980"/>
              <a:gd name="T57" fmla="*/ 160482475 h 390"/>
              <a:gd name="T58" fmla="*/ 477508705 w 1980"/>
              <a:gd name="T59" fmla="*/ 155133626 h 390"/>
              <a:gd name="T60" fmla="*/ 338335889 w 1980"/>
              <a:gd name="T61" fmla="*/ 141759614 h 390"/>
              <a:gd name="T62" fmla="*/ 215959045 w 1980"/>
              <a:gd name="T63" fmla="*/ 119470854 h 390"/>
              <a:gd name="T64" fmla="*/ 115178571 w 1980"/>
              <a:gd name="T65" fmla="*/ 90939881 h 390"/>
              <a:gd name="T66" fmla="*/ 45590614 w 1980"/>
              <a:gd name="T67" fmla="*/ 57061002 h 390"/>
              <a:gd name="T68" fmla="*/ 7198273 w 1980"/>
              <a:gd name="T69" fmla="*/ 18722861 h 390"/>
              <a:gd name="T70" fmla="*/ 4798849 w 1980"/>
              <a:gd name="T71" fmla="*/ 11590118 h 390"/>
              <a:gd name="T72" fmla="*/ 31194067 w 1980"/>
              <a:gd name="T73" fmla="*/ 57061002 h 390"/>
              <a:gd name="T74" fmla="*/ 95981626 w 1980"/>
              <a:gd name="T75" fmla="*/ 99855574 h 390"/>
              <a:gd name="T76" fmla="*/ 194362676 w 1980"/>
              <a:gd name="T77" fmla="*/ 139085190 h 390"/>
              <a:gd name="T78" fmla="*/ 316739520 w 1980"/>
              <a:gd name="T79" fmla="*/ 172965012 h 390"/>
              <a:gd name="T80" fmla="*/ 463112158 w 1980"/>
              <a:gd name="T81" fmla="*/ 199712092 h 390"/>
              <a:gd name="T82" fmla="*/ 628680191 w 1980"/>
              <a:gd name="T83" fmla="*/ 217543478 h 390"/>
              <a:gd name="T84" fmla="*/ 801448047 w 1980"/>
              <a:gd name="T85" fmla="*/ 227350646 h 390"/>
              <a:gd name="T86" fmla="*/ 1926833888 w 1980"/>
              <a:gd name="T87" fmla="*/ 229133595 h 390"/>
              <a:gd name="T88" fmla="*/ 2054009581 w 1980"/>
              <a:gd name="T89" fmla="*/ 233591914 h 390"/>
              <a:gd name="T90" fmla="*/ 2147483646 w 1980"/>
              <a:gd name="T91" fmla="*/ 246964982 h 390"/>
              <a:gd name="T92" fmla="*/ 2147483646 w 1980"/>
              <a:gd name="T93" fmla="*/ 269254686 h 390"/>
              <a:gd name="T94" fmla="*/ 2147483646 w 1980"/>
              <a:gd name="T95" fmla="*/ 296893241 h 390"/>
              <a:gd name="T96" fmla="*/ 2147483646 w 1980"/>
              <a:gd name="T97" fmla="*/ 328990113 h 390"/>
              <a:gd name="T98" fmla="*/ 2147483646 w 1980"/>
              <a:gd name="T99" fmla="*/ 346821499 h 390"/>
              <a:gd name="T100" fmla="*/ 2147483646 w 1980"/>
              <a:gd name="T101" fmla="*/ 313833152 h 390"/>
              <a:gd name="T102" fmla="*/ 2147483646 w 1980"/>
              <a:gd name="T103" fmla="*/ 283520173 h 390"/>
              <a:gd name="T104" fmla="*/ 2147483646 w 1980"/>
              <a:gd name="T105" fmla="*/ 258556044 h 390"/>
              <a:gd name="T106" fmla="*/ 2147483646 w 1980"/>
              <a:gd name="T107" fmla="*/ 240724657 h 390"/>
              <a:gd name="T108" fmla="*/ 2147483646 w 1980"/>
              <a:gd name="T109" fmla="*/ 230917489 h 390"/>
              <a:gd name="T110" fmla="*/ 2147483646 w 1980"/>
              <a:gd name="T111" fmla="*/ 229133595 h 39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80"/>
              <a:gd name="T169" fmla="*/ 0 h 390"/>
              <a:gd name="T170" fmla="*/ 1980 w 1980"/>
              <a:gd name="T171" fmla="*/ 390 h 39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80" h="390">
                <a:moveTo>
                  <a:pt x="1608" y="257"/>
                </a:moveTo>
                <a:lnTo>
                  <a:pt x="1645" y="255"/>
                </a:lnTo>
                <a:lnTo>
                  <a:pt x="1681" y="251"/>
                </a:lnTo>
                <a:lnTo>
                  <a:pt x="1718" y="244"/>
                </a:lnTo>
                <a:lnTo>
                  <a:pt x="1753" y="235"/>
                </a:lnTo>
                <a:lnTo>
                  <a:pt x="1787" y="224"/>
                </a:lnTo>
                <a:lnTo>
                  <a:pt x="1819" y="209"/>
                </a:lnTo>
                <a:lnTo>
                  <a:pt x="1849" y="194"/>
                </a:lnTo>
                <a:lnTo>
                  <a:pt x="1876" y="176"/>
                </a:lnTo>
                <a:lnTo>
                  <a:pt x="1900" y="156"/>
                </a:lnTo>
                <a:lnTo>
                  <a:pt x="1922" y="135"/>
                </a:lnTo>
                <a:lnTo>
                  <a:pt x="1940" y="112"/>
                </a:lnTo>
                <a:lnTo>
                  <a:pt x="1955" y="89"/>
                </a:lnTo>
                <a:lnTo>
                  <a:pt x="1966" y="64"/>
                </a:lnTo>
                <a:lnTo>
                  <a:pt x="1975" y="39"/>
                </a:lnTo>
                <a:lnTo>
                  <a:pt x="1978" y="13"/>
                </a:lnTo>
                <a:lnTo>
                  <a:pt x="1979" y="0"/>
                </a:lnTo>
                <a:lnTo>
                  <a:pt x="1978" y="21"/>
                </a:lnTo>
                <a:lnTo>
                  <a:pt x="1972" y="43"/>
                </a:lnTo>
                <a:lnTo>
                  <a:pt x="1961" y="64"/>
                </a:lnTo>
                <a:lnTo>
                  <a:pt x="1949" y="83"/>
                </a:lnTo>
                <a:lnTo>
                  <a:pt x="1933" y="102"/>
                </a:lnTo>
                <a:lnTo>
                  <a:pt x="1913" y="119"/>
                </a:lnTo>
                <a:lnTo>
                  <a:pt x="1891" y="134"/>
                </a:lnTo>
                <a:lnTo>
                  <a:pt x="1866" y="148"/>
                </a:lnTo>
                <a:lnTo>
                  <a:pt x="1839" y="159"/>
                </a:lnTo>
                <a:lnTo>
                  <a:pt x="1810" y="168"/>
                </a:lnTo>
                <a:lnTo>
                  <a:pt x="1781" y="174"/>
                </a:lnTo>
                <a:lnTo>
                  <a:pt x="1751" y="179"/>
                </a:lnTo>
                <a:lnTo>
                  <a:pt x="1719" y="180"/>
                </a:lnTo>
                <a:lnTo>
                  <a:pt x="1214" y="180"/>
                </a:lnTo>
                <a:lnTo>
                  <a:pt x="1185" y="182"/>
                </a:lnTo>
                <a:lnTo>
                  <a:pt x="1157" y="186"/>
                </a:lnTo>
                <a:lnTo>
                  <a:pt x="1129" y="193"/>
                </a:lnTo>
                <a:lnTo>
                  <a:pt x="1103" y="202"/>
                </a:lnTo>
                <a:lnTo>
                  <a:pt x="1080" y="213"/>
                </a:lnTo>
                <a:lnTo>
                  <a:pt x="1058" y="227"/>
                </a:lnTo>
                <a:lnTo>
                  <a:pt x="1038" y="242"/>
                </a:lnTo>
                <a:lnTo>
                  <a:pt x="1022" y="258"/>
                </a:lnTo>
                <a:lnTo>
                  <a:pt x="1010" y="276"/>
                </a:lnTo>
                <a:lnTo>
                  <a:pt x="1000" y="295"/>
                </a:lnTo>
                <a:lnTo>
                  <a:pt x="994" y="316"/>
                </a:lnTo>
                <a:lnTo>
                  <a:pt x="991" y="335"/>
                </a:lnTo>
                <a:lnTo>
                  <a:pt x="990" y="338"/>
                </a:lnTo>
                <a:lnTo>
                  <a:pt x="990" y="335"/>
                </a:lnTo>
                <a:lnTo>
                  <a:pt x="986" y="316"/>
                </a:lnTo>
                <a:lnTo>
                  <a:pt x="980" y="295"/>
                </a:lnTo>
                <a:lnTo>
                  <a:pt x="971" y="276"/>
                </a:lnTo>
                <a:lnTo>
                  <a:pt x="958" y="258"/>
                </a:lnTo>
                <a:lnTo>
                  <a:pt x="941" y="242"/>
                </a:lnTo>
                <a:lnTo>
                  <a:pt x="922" y="227"/>
                </a:lnTo>
                <a:lnTo>
                  <a:pt x="900" y="213"/>
                </a:lnTo>
                <a:lnTo>
                  <a:pt x="876" y="202"/>
                </a:lnTo>
                <a:lnTo>
                  <a:pt x="851" y="193"/>
                </a:lnTo>
                <a:lnTo>
                  <a:pt x="824" y="186"/>
                </a:lnTo>
                <a:lnTo>
                  <a:pt x="795" y="182"/>
                </a:lnTo>
                <a:lnTo>
                  <a:pt x="766" y="180"/>
                </a:lnTo>
                <a:lnTo>
                  <a:pt x="261" y="180"/>
                </a:lnTo>
                <a:lnTo>
                  <a:pt x="231" y="179"/>
                </a:lnTo>
                <a:lnTo>
                  <a:pt x="199" y="174"/>
                </a:lnTo>
                <a:lnTo>
                  <a:pt x="169" y="168"/>
                </a:lnTo>
                <a:lnTo>
                  <a:pt x="141" y="159"/>
                </a:lnTo>
                <a:lnTo>
                  <a:pt x="115" y="148"/>
                </a:lnTo>
                <a:lnTo>
                  <a:pt x="90" y="134"/>
                </a:lnTo>
                <a:lnTo>
                  <a:pt x="67" y="119"/>
                </a:lnTo>
                <a:lnTo>
                  <a:pt x="48" y="102"/>
                </a:lnTo>
                <a:lnTo>
                  <a:pt x="32" y="83"/>
                </a:lnTo>
                <a:lnTo>
                  <a:pt x="19" y="64"/>
                </a:lnTo>
                <a:lnTo>
                  <a:pt x="9" y="43"/>
                </a:lnTo>
                <a:lnTo>
                  <a:pt x="3" y="21"/>
                </a:lnTo>
                <a:lnTo>
                  <a:pt x="0" y="0"/>
                </a:lnTo>
                <a:lnTo>
                  <a:pt x="2" y="13"/>
                </a:lnTo>
                <a:lnTo>
                  <a:pt x="6" y="39"/>
                </a:lnTo>
                <a:lnTo>
                  <a:pt x="13" y="64"/>
                </a:lnTo>
                <a:lnTo>
                  <a:pt x="25" y="89"/>
                </a:lnTo>
                <a:lnTo>
                  <a:pt x="40" y="112"/>
                </a:lnTo>
                <a:lnTo>
                  <a:pt x="59" y="135"/>
                </a:lnTo>
                <a:lnTo>
                  <a:pt x="81" y="156"/>
                </a:lnTo>
                <a:lnTo>
                  <a:pt x="105" y="176"/>
                </a:lnTo>
                <a:lnTo>
                  <a:pt x="132" y="194"/>
                </a:lnTo>
                <a:lnTo>
                  <a:pt x="161" y="209"/>
                </a:lnTo>
                <a:lnTo>
                  <a:pt x="193" y="224"/>
                </a:lnTo>
                <a:lnTo>
                  <a:pt x="227" y="235"/>
                </a:lnTo>
                <a:lnTo>
                  <a:pt x="262" y="244"/>
                </a:lnTo>
                <a:lnTo>
                  <a:pt x="299" y="251"/>
                </a:lnTo>
                <a:lnTo>
                  <a:pt x="334" y="255"/>
                </a:lnTo>
                <a:lnTo>
                  <a:pt x="372" y="257"/>
                </a:lnTo>
                <a:lnTo>
                  <a:pt x="803" y="257"/>
                </a:lnTo>
                <a:lnTo>
                  <a:pt x="830" y="259"/>
                </a:lnTo>
                <a:lnTo>
                  <a:pt x="856" y="262"/>
                </a:lnTo>
                <a:lnTo>
                  <a:pt x="879" y="269"/>
                </a:lnTo>
                <a:lnTo>
                  <a:pt x="903" y="277"/>
                </a:lnTo>
                <a:lnTo>
                  <a:pt x="923" y="289"/>
                </a:lnTo>
                <a:lnTo>
                  <a:pt x="943" y="302"/>
                </a:lnTo>
                <a:lnTo>
                  <a:pt x="958" y="317"/>
                </a:lnTo>
                <a:lnTo>
                  <a:pt x="971" y="333"/>
                </a:lnTo>
                <a:lnTo>
                  <a:pt x="980" y="350"/>
                </a:lnTo>
                <a:lnTo>
                  <a:pt x="986" y="369"/>
                </a:lnTo>
                <a:lnTo>
                  <a:pt x="990" y="387"/>
                </a:lnTo>
                <a:lnTo>
                  <a:pt x="990" y="389"/>
                </a:lnTo>
                <a:lnTo>
                  <a:pt x="992" y="370"/>
                </a:lnTo>
                <a:lnTo>
                  <a:pt x="997" y="352"/>
                </a:lnTo>
                <a:lnTo>
                  <a:pt x="1007" y="335"/>
                </a:lnTo>
                <a:lnTo>
                  <a:pt x="1019" y="318"/>
                </a:lnTo>
                <a:lnTo>
                  <a:pt x="1035" y="304"/>
                </a:lnTo>
                <a:lnTo>
                  <a:pt x="1053" y="290"/>
                </a:lnTo>
                <a:lnTo>
                  <a:pt x="1073" y="279"/>
                </a:lnTo>
                <a:lnTo>
                  <a:pt x="1097" y="270"/>
                </a:lnTo>
                <a:lnTo>
                  <a:pt x="1120" y="263"/>
                </a:lnTo>
                <a:lnTo>
                  <a:pt x="1146" y="259"/>
                </a:lnTo>
                <a:lnTo>
                  <a:pt x="1172" y="257"/>
                </a:lnTo>
                <a:lnTo>
                  <a:pt x="1175" y="257"/>
                </a:lnTo>
                <a:lnTo>
                  <a:pt x="1608" y="257"/>
                </a:lnTo>
              </a:path>
            </a:pathLst>
          </a:custGeom>
          <a:solidFill>
            <a:srgbClr val="000066"/>
          </a:solidFill>
          <a:ln w="12700" cap="rnd" cmpd="sng">
            <a:solidFill>
              <a:srgbClr val="000066"/>
            </a:solidFill>
            <a:prstDash val="solid"/>
            <a:round/>
            <a:headEnd type="none" w="med" len="med"/>
            <a:tailEnd type="none" w="med" len="med"/>
          </a:ln>
        </p:spPr>
        <p:txBody>
          <a:bodyPr/>
          <a:lstStyle/>
          <a:p>
            <a:endParaRPr lang="en-US" dirty="0"/>
          </a:p>
        </p:txBody>
      </p:sp>
      <p:sp>
        <p:nvSpPr>
          <p:cNvPr id="4" name="TextBox 3">
            <a:extLst>
              <a:ext uri="{FF2B5EF4-FFF2-40B4-BE49-F238E27FC236}">
                <a16:creationId xmlns:a16="http://schemas.microsoft.com/office/drawing/2014/main" id="{71DA113E-2403-4F57-91EB-8E182C22F64B}"/>
              </a:ext>
            </a:extLst>
          </p:cNvPr>
          <p:cNvSpPr txBox="1"/>
          <p:nvPr/>
        </p:nvSpPr>
        <p:spPr>
          <a:xfrm>
            <a:off x="911225" y="815975"/>
            <a:ext cx="7578725" cy="646113"/>
          </a:xfrm>
          <a:prstGeom prst="rect">
            <a:avLst/>
          </a:prstGeom>
          <a:solidFill>
            <a:srgbClr val="FFFFE7"/>
          </a:solidFill>
        </p:spPr>
        <p:txBody>
          <a:bodyPr>
            <a:spAutoFit/>
          </a:bodyPr>
          <a:lstStyle/>
          <a:p>
            <a:pPr algn="ctr" eaLnBrk="1" hangingPunct="1">
              <a:spcBef>
                <a:spcPct val="40000"/>
              </a:spcBef>
              <a:buClr>
                <a:srgbClr val="990000"/>
              </a:buClr>
              <a:buSzPct val="65000"/>
              <a:buFont typeface="Wingdings" panose="05000000000000000000" pitchFamily="2" charset="2"/>
              <a:buNone/>
              <a:defRPr/>
            </a:pPr>
            <a:r>
              <a:rPr lang="en-US" altLang="en-US" dirty="0">
                <a:solidFill>
                  <a:schemeClr val="accent1">
                    <a:lumMod val="50000"/>
                  </a:schemeClr>
                </a:solidFill>
                <a:latin typeface="Arial" panose="020B0604020202020204" pitchFamily="34" charset="0"/>
              </a:rPr>
              <a:t>Overhead costs are applied to products and services using a predetermined overhead application rate</a:t>
            </a:r>
          </a:p>
        </p:txBody>
      </p:sp>
      <p:sp>
        <p:nvSpPr>
          <p:cNvPr id="25" name="Rectangle 3">
            <a:extLst>
              <a:ext uri="{FF2B5EF4-FFF2-40B4-BE49-F238E27FC236}">
                <a16:creationId xmlns:a16="http://schemas.microsoft.com/office/drawing/2014/main" id="{40F74580-6E0C-46AC-BDB1-2756658DDC95}"/>
              </a:ext>
            </a:extLst>
          </p:cNvPr>
          <p:cNvSpPr>
            <a:spLocks noChangeArrowheads="1"/>
          </p:cNvSpPr>
          <p:nvPr/>
        </p:nvSpPr>
        <p:spPr bwMode="auto">
          <a:xfrm>
            <a:off x="873125" y="3900488"/>
            <a:ext cx="3868737" cy="2179638"/>
          </a:xfrm>
          <a:prstGeom prst="rect">
            <a:avLst/>
          </a:prstGeom>
          <a:solidFill>
            <a:schemeClr val="accent1">
              <a:lumMod val="20000"/>
              <a:lumOff val="80000"/>
            </a:schemeClr>
          </a:solidFill>
          <a:ln w="38100" cmpd="dbl">
            <a:solidFill>
              <a:srgbClr val="000000"/>
            </a:solidFill>
            <a:miter lim="800000"/>
            <a:headEnd/>
            <a:tailEnd/>
          </a:ln>
        </p:spPr>
        <p:txBody>
          <a:bodyPr lIns="90488" tIns="44450" rIns="90488" bIns="44450"/>
          <a:lstStyle/>
          <a:p>
            <a:pPr marL="342900" indent="-342900" algn="ctr" eaLnBrk="1" hangingPunct="1">
              <a:spcBef>
                <a:spcPct val="20000"/>
              </a:spcBef>
              <a:buClr>
                <a:srgbClr val="990000"/>
              </a:buClr>
              <a:buSzPct val="65000"/>
              <a:buFont typeface="Wingdings" pitchFamily="2" charset="2"/>
              <a:buNone/>
              <a:defRPr/>
            </a:pPr>
            <a:r>
              <a:rPr lang="en-US" sz="2600" dirty="0">
                <a:latin typeface="Arial" charset="0"/>
                <a:ea typeface="+mn-ea"/>
              </a:rPr>
              <a:t>Budget Variance</a:t>
            </a:r>
          </a:p>
          <a:p>
            <a:pPr marL="742950" lvl="1" indent="-285750" algn="ctr" eaLnBrk="1" hangingPunct="1">
              <a:spcBef>
                <a:spcPct val="20000"/>
              </a:spcBef>
              <a:buClr>
                <a:schemeClr val="bg2"/>
              </a:buClr>
              <a:defRPr/>
            </a:pPr>
            <a:endParaRPr lang="en-US" sz="2800" dirty="0">
              <a:latin typeface="Arial" charset="0"/>
              <a:ea typeface="+mn-ea"/>
            </a:endParaRPr>
          </a:p>
        </p:txBody>
      </p:sp>
      <p:sp>
        <p:nvSpPr>
          <p:cNvPr id="26" name="Rectangle 4">
            <a:extLst>
              <a:ext uri="{FF2B5EF4-FFF2-40B4-BE49-F238E27FC236}">
                <a16:creationId xmlns:a16="http://schemas.microsoft.com/office/drawing/2014/main" id="{E93A795F-DA79-4534-88ED-A13A5E409959}"/>
              </a:ext>
            </a:extLst>
          </p:cNvPr>
          <p:cNvSpPr>
            <a:spLocks noChangeArrowheads="1"/>
          </p:cNvSpPr>
          <p:nvPr/>
        </p:nvSpPr>
        <p:spPr bwMode="auto">
          <a:xfrm>
            <a:off x="4953000" y="3886200"/>
            <a:ext cx="3924300" cy="2179638"/>
          </a:xfrm>
          <a:prstGeom prst="rect">
            <a:avLst/>
          </a:prstGeom>
          <a:solidFill>
            <a:srgbClr val="FFFFE7"/>
          </a:solidFill>
          <a:ln w="38100" cmpd="dbl">
            <a:solidFill>
              <a:srgbClr val="000000"/>
            </a:solidFill>
            <a:miter lim="800000"/>
            <a:headEnd/>
            <a:tailEnd/>
          </a:ln>
        </p:spPr>
        <p:txBody>
          <a:bodyPr lIns="90488" tIns="44450" rIns="90488" bIns="44450"/>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rgbClr val="990000"/>
              </a:buClr>
              <a:buSzPct val="65000"/>
              <a:buFont typeface="Wingdings" panose="05000000000000000000" pitchFamily="2" charset="2"/>
              <a:buNone/>
            </a:pPr>
            <a:r>
              <a:rPr lang="en-US" altLang="en-US" sz="2600" dirty="0">
                <a:latin typeface="Arial" panose="020B0604020202020204" pitchFamily="34" charset="0"/>
              </a:rPr>
              <a:t>Volume Variance</a:t>
            </a:r>
          </a:p>
          <a:p>
            <a:pPr lvl="1" eaLnBrk="1" latinLnBrk="1" hangingPunct="1">
              <a:buClr>
                <a:schemeClr val="bg2"/>
              </a:buClr>
              <a:buFontTx/>
              <a:buNone/>
            </a:pPr>
            <a:endParaRPr lang="en-US" altLang="en-US" dirty="0">
              <a:latin typeface="Arial" panose="020B0604020202020204" pitchFamily="34" charset="0"/>
            </a:endParaRPr>
          </a:p>
        </p:txBody>
      </p:sp>
      <p:sp>
        <p:nvSpPr>
          <p:cNvPr id="27" name="Rectangle 6">
            <a:extLst>
              <a:ext uri="{FF2B5EF4-FFF2-40B4-BE49-F238E27FC236}">
                <a16:creationId xmlns:a16="http://schemas.microsoft.com/office/drawing/2014/main" id="{C8F264E8-066F-418B-AC00-A6B718A661F2}"/>
              </a:ext>
            </a:extLst>
          </p:cNvPr>
          <p:cNvSpPr>
            <a:spLocks noChangeArrowheads="1"/>
          </p:cNvSpPr>
          <p:nvPr/>
        </p:nvSpPr>
        <p:spPr bwMode="auto">
          <a:xfrm>
            <a:off x="962025" y="4498975"/>
            <a:ext cx="36909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defRPr/>
            </a:pPr>
            <a:r>
              <a:rPr lang="en-US" altLang="en-US" dirty="0">
                <a:solidFill>
                  <a:schemeClr val="accent1">
                    <a:lumMod val="50000"/>
                  </a:schemeClr>
                </a:solidFill>
                <a:latin typeface="Arial" panose="020B0604020202020204" pitchFamily="34" charset="0"/>
              </a:rPr>
              <a:t>Results from paying more</a:t>
            </a:r>
            <a:br>
              <a:rPr lang="en-US" altLang="en-US" dirty="0">
                <a:solidFill>
                  <a:schemeClr val="accent1">
                    <a:lumMod val="50000"/>
                  </a:schemeClr>
                </a:solidFill>
                <a:latin typeface="Arial" panose="020B0604020202020204" pitchFamily="34" charset="0"/>
              </a:rPr>
            </a:br>
            <a:r>
              <a:rPr lang="en-US" altLang="en-US" dirty="0">
                <a:solidFill>
                  <a:schemeClr val="accent1">
                    <a:lumMod val="50000"/>
                  </a:schemeClr>
                </a:solidFill>
                <a:latin typeface="Arial" panose="020B0604020202020204" pitchFamily="34" charset="0"/>
              </a:rPr>
              <a:t>or less than expected for</a:t>
            </a:r>
            <a:br>
              <a:rPr lang="en-US" altLang="en-US" dirty="0">
                <a:solidFill>
                  <a:schemeClr val="accent1">
                    <a:lumMod val="50000"/>
                  </a:schemeClr>
                </a:solidFill>
                <a:latin typeface="Arial" panose="020B0604020202020204" pitchFamily="34" charset="0"/>
              </a:rPr>
            </a:br>
            <a:r>
              <a:rPr lang="en-US" altLang="en-US" dirty="0">
                <a:solidFill>
                  <a:schemeClr val="accent1">
                    <a:lumMod val="50000"/>
                  </a:schemeClr>
                </a:solidFill>
                <a:latin typeface="Arial" panose="020B0604020202020204" pitchFamily="34" charset="0"/>
              </a:rPr>
              <a:t>overhead items</a:t>
            </a:r>
          </a:p>
        </p:txBody>
      </p:sp>
      <p:sp>
        <p:nvSpPr>
          <p:cNvPr id="29" name="Rectangle 9">
            <a:extLst>
              <a:ext uri="{FF2B5EF4-FFF2-40B4-BE49-F238E27FC236}">
                <a16:creationId xmlns:a16="http://schemas.microsoft.com/office/drawing/2014/main" id="{9D390683-7C43-4A36-B5D1-454302954CFA}"/>
              </a:ext>
            </a:extLst>
          </p:cNvPr>
          <p:cNvSpPr>
            <a:spLocks noChangeArrowheads="1"/>
          </p:cNvSpPr>
          <p:nvPr/>
        </p:nvSpPr>
        <p:spPr bwMode="auto">
          <a:xfrm>
            <a:off x="5274468" y="4357572"/>
            <a:ext cx="3281363" cy="156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a:spcBef>
                <a:spcPct val="50000"/>
              </a:spcBef>
              <a:defRPr/>
            </a:pPr>
            <a:r>
              <a:rPr lang="en-US" altLang="en-US" dirty="0">
                <a:solidFill>
                  <a:schemeClr val="accent1">
                    <a:lumMod val="50000"/>
                  </a:schemeClr>
                </a:solidFill>
                <a:latin typeface="Arial" panose="020B0604020202020204" pitchFamily="34" charset="0"/>
              </a:rPr>
              <a:t>Results from operating</a:t>
            </a:r>
            <a:br>
              <a:rPr lang="en-US" altLang="en-US" dirty="0">
                <a:solidFill>
                  <a:schemeClr val="accent1">
                    <a:lumMod val="50000"/>
                  </a:schemeClr>
                </a:solidFill>
                <a:latin typeface="Arial" panose="020B0604020202020204" pitchFamily="34" charset="0"/>
              </a:rPr>
            </a:br>
            <a:r>
              <a:rPr lang="en-US" altLang="en-US" dirty="0">
                <a:solidFill>
                  <a:schemeClr val="accent1">
                    <a:lumMod val="50000"/>
                  </a:schemeClr>
                </a:solidFill>
                <a:latin typeface="Arial" panose="020B0604020202020204" pitchFamily="34" charset="0"/>
              </a:rPr>
              <a:t>at an activity level</a:t>
            </a:r>
            <a:br>
              <a:rPr lang="en-US" altLang="en-US" dirty="0">
                <a:solidFill>
                  <a:schemeClr val="accent1">
                    <a:lumMod val="50000"/>
                  </a:schemeClr>
                </a:solidFill>
                <a:latin typeface="Arial" panose="020B0604020202020204" pitchFamily="34" charset="0"/>
              </a:rPr>
            </a:br>
            <a:r>
              <a:rPr lang="en-US" altLang="en-US" dirty="0">
                <a:solidFill>
                  <a:schemeClr val="accent1">
                    <a:lumMod val="50000"/>
                  </a:schemeClr>
                </a:solidFill>
                <a:latin typeface="Arial" panose="020B0604020202020204" pitchFamily="34" charset="0"/>
              </a:rPr>
              <a:t>different from the</a:t>
            </a:r>
            <a:br>
              <a:rPr lang="en-US" altLang="en-US" dirty="0">
                <a:solidFill>
                  <a:schemeClr val="accent1">
                    <a:lumMod val="50000"/>
                  </a:schemeClr>
                </a:solidFill>
                <a:latin typeface="Arial" panose="020B0604020202020204" pitchFamily="34" charset="0"/>
              </a:rPr>
            </a:br>
            <a:r>
              <a:rPr lang="en-US" altLang="en-US" dirty="0">
                <a:solidFill>
                  <a:schemeClr val="accent1">
                    <a:lumMod val="50000"/>
                  </a:schemeClr>
                </a:solidFill>
                <a:latin typeface="Arial" panose="020B0604020202020204" pitchFamily="34" charset="0"/>
              </a:rPr>
              <a:t>planned activity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1DA70-B6B6-4798-8A12-8E4F8AAB6330}"/>
              </a:ext>
            </a:extLst>
          </p:cNvPr>
          <p:cNvSpPr>
            <a:spLocks noGrp="1"/>
          </p:cNvSpPr>
          <p:nvPr>
            <p:ph type="title"/>
          </p:nvPr>
        </p:nvSpPr>
        <p:spPr/>
        <p:txBody>
          <a:bodyPr/>
          <a:lstStyle/>
          <a:p>
            <a:r>
              <a:rPr lang="en-US" altLang="en-US" dirty="0">
                <a:ea typeface="ＭＳ Ｐゴシック" panose="020B0600070205080204" pitchFamily="34" charset="-128"/>
              </a:rPr>
              <a:t>Example - Fixed Overhead Variances</a:t>
            </a:r>
            <a:endParaRPr lang="en-US" dirty="0"/>
          </a:p>
        </p:txBody>
      </p:sp>
      <p:sp>
        <p:nvSpPr>
          <p:cNvPr id="3" name="TextBox 2">
            <a:extLst>
              <a:ext uri="{FF2B5EF4-FFF2-40B4-BE49-F238E27FC236}">
                <a16:creationId xmlns:a16="http://schemas.microsoft.com/office/drawing/2014/main" id="{60A3D0B5-2F49-4E9E-BB01-CAD617EBA32A}"/>
              </a:ext>
            </a:extLst>
          </p:cNvPr>
          <p:cNvSpPr txBox="1"/>
          <p:nvPr/>
        </p:nvSpPr>
        <p:spPr>
          <a:xfrm>
            <a:off x="1152525" y="952093"/>
            <a:ext cx="6838950" cy="590550"/>
          </a:xfrm>
          <a:prstGeom prst="rect">
            <a:avLst/>
          </a:prstGeom>
          <a:solidFill>
            <a:srgbClr val="FFFFE7"/>
          </a:solidFill>
        </p:spPr>
        <p:txBody>
          <a:bodyPr>
            <a:spAutoFit/>
          </a:bodyPr>
          <a:lstStyle/>
          <a:p>
            <a:pPr algn="ctr">
              <a:lnSpc>
                <a:spcPct val="90000"/>
              </a:lnSpc>
              <a:spcBef>
                <a:spcPct val="65000"/>
              </a:spcBef>
              <a:defRPr/>
            </a:pPr>
            <a:r>
              <a:rPr lang="en-US" altLang="en-US" b="1" dirty="0">
                <a:solidFill>
                  <a:schemeClr val="accent1">
                    <a:lumMod val="50000"/>
                  </a:schemeClr>
                </a:solidFill>
                <a:latin typeface="Arial" panose="020B0604020202020204" pitchFamily="34" charset="0"/>
              </a:rPr>
              <a:t>Cruisers, Inc. has the following budgeted fixed overhead information for the year:</a:t>
            </a:r>
          </a:p>
        </p:txBody>
      </p:sp>
      <p:pic>
        <p:nvPicPr>
          <p:cNvPr id="5" name="Picture 4">
            <a:extLst>
              <a:ext uri="{FF2B5EF4-FFF2-40B4-BE49-F238E27FC236}">
                <a16:creationId xmlns:a16="http://schemas.microsoft.com/office/drawing/2014/main" id="{54CFCFCD-2E95-4F98-88EF-F69AD61F7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835" y="1781865"/>
            <a:ext cx="6543675" cy="1647135"/>
          </a:xfrm>
          <a:prstGeom prst="rect">
            <a:avLst/>
          </a:prstGeom>
        </p:spPr>
      </p:pic>
      <p:sp>
        <p:nvSpPr>
          <p:cNvPr id="6" name="Rectangle 20">
            <a:extLst>
              <a:ext uri="{FF2B5EF4-FFF2-40B4-BE49-F238E27FC236}">
                <a16:creationId xmlns:a16="http://schemas.microsoft.com/office/drawing/2014/main" id="{575332C1-77CD-456D-B82E-1510D33C11F4}"/>
              </a:ext>
            </a:extLst>
          </p:cNvPr>
          <p:cNvSpPr>
            <a:spLocks noChangeArrowheads="1"/>
          </p:cNvSpPr>
          <p:nvPr/>
        </p:nvSpPr>
        <p:spPr bwMode="auto">
          <a:xfrm>
            <a:off x="1087120" y="3811732"/>
            <a:ext cx="7278876" cy="2167260"/>
          </a:xfrm>
          <a:prstGeom prst="rect">
            <a:avLst/>
          </a:prstGeom>
          <a:solidFill>
            <a:schemeClr val="accent1">
              <a:lumMod val="20000"/>
              <a:lumOff val="80000"/>
            </a:schemeClr>
          </a:solidFill>
          <a:ln w="50800">
            <a:solidFill>
              <a:srgbClr val="DCE6F2"/>
            </a:solidFill>
            <a:miter lim="800000"/>
            <a:headEnd/>
            <a:tailEnd/>
          </a:ln>
        </p:spPr>
        <p:txBody>
          <a:bodyPr wrap="square" lIns="90488" tIns="44450" rIns="90488" bIns="44450">
            <a:spAutoFit/>
          </a:bodyPr>
          <a:lstStyle/>
          <a:p>
            <a:pPr>
              <a:spcBef>
                <a:spcPct val="50000"/>
              </a:spcBef>
              <a:defRPr/>
            </a:pPr>
            <a:r>
              <a:rPr lang="en-US" dirty="0">
                <a:latin typeface="Arial" charset="0"/>
                <a:ea typeface="+mn-ea"/>
              </a:rPr>
              <a:t>Assume that:</a:t>
            </a:r>
          </a:p>
          <a:p>
            <a:pPr>
              <a:spcBef>
                <a:spcPct val="50000"/>
              </a:spcBef>
              <a:defRPr/>
            </a:pPr>
            <a:r>
              <a:rPr lang="en-US" dirty="0">
                <a:latin typeface="Arial" charset="0"/>
                <a:ea typeface="+mn-ea"/>
              </a:rPr>
              <a:t>Actual fixed manufacturing overhead for the year = $3,327,500 </a:t>
            </a:r>
          </a:p>
          <a:p>
            <a:pPr>
              <a:spcBef>
                <a:spcPct val="50000"/>
              </a:spcBef>
              <a:defRPr/>
            </a:pPr>
            <a:r>
              <a:rPr lang="en-US" dirty="0">
                <a:latin typeface="Arial" charset="0"/>
                <a:ea typeface="+mn-ea"/>
              </a:rPr>
              <a:t>Actual level of production = 1,288 sailboats </a:t>
            </a:r>
          </a:p>
          <a:p>
            <a:pPr>
              <a:spcBef>
                <a:spcPct val="50000"/>
              </a:spcBef>
              <a:defRPr/>
            </a:pPr>
            <a:r>
              <a:rPr lang="en-US" dirty="0">
                <a:latin typeface="Arial" charset="0"/>
                <a:ea typeface="+mn-ea"/>
              </a:rPr>
              <a:t>Standard direct labor hours allowed for actual production during the year = 309,120 hours (1,288 actual sailboats × 240 standard hours allowed per sailboat)</a:t>
            </a:r>
          </a:p>
        </p:txBody>
      </p:sp>
    </p:spTree>
    <p:extLst>
      <p:ext uri="{BB962C8B-B14F-4D97-AF65-F5344CB8AC3E}">
        <p14:creationId xmlns:p14="http://schemas.microsoft.com/office/powerpoint/2010/main" val="4220462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1DA70-B6B6-4798-8A12-8E4F8AAB6330}"/>
              </a:ext>
            </a:extLst>
          </p:cNvPr>
          <p:cNvSpPr>
            <a:spLocks noGrp="1"/>
          </p:cNvSpPr>
          <p:nvPr>
            <p:ph type="title"/>
          </p:nvPr>
        </p:nvSpPr>
        <p:spPr/>
        <p:txBody>
          <a:bodyPr/>
          <a:lstStyle/>
          <a:p>
            <a:r>
              <a:rPr lang="en-US" altLang="en-US" dirty="0">
                <a:ea typeface="ＭＳ Ｐゴシック" panose="020B0600070205080204" pitchFamily="34" charset="-128"/>
              </a:rPr>
              <a:t>Example - Fixed Overhead Variances</a:t>
            </a:r>
            <a:endParaRPr lang="en-US" dirty="0"/>
          </a:p>
        </p:txBody>
      </p:sp>
      <p:sp>
        <p:nvSpPr>
          <p:cNvPr id="7" name="Rectangle 20">
            <a:extLst>
              <a:ext uri="{FF2B5EF4-FFF2-40B4-BE49-F238E27FC236}">
                <a16:creationId xmlns:a16="http://schemas.microsoft.com/office/drawing/2014/main" id="{0C1916B8-47FD-4ECB-B034-576668C2533F}"/>
              </a:ext>
            </a:extLst>
          </p:cNvPr>
          <p:cNvSpPr>
            <a:spLocks noChangeArrowheads="1"/>
          </p:cNvSpPr>
          <p:nvPr/>
        </p:nvSpPr>
        <p:spPr bwMode="auto">
          <a:xfrm>
            <a:off x="967239" y="1676400"/>
            <a:ext cx="7278876" cy="366767"/>
          </a:xfrm>
          <a:prstGeom prst="rect">
            <a:avLst/>
          </a:prstGeom>
          <a:solidFill>
            <a:schemeClr val="accent1">
              <a:lumMod val="20000"/>
              <a:lumOff val="80000"/>
            </a:schemeClr>
          </a:solidFill>
          <a:ln w="50800">
            <a:solidFill>
              <a:srgbClr val="DCE6F2"/>
            </a:solidFill>
            <a:miter lim="800000"/>
            <a:headEnd/>
            <a:tailEnd/>
          </a:ln>
        </p:spPr>
        <p:txBody>
          <a:bodyPr wrap="square" lIns="90488" tIns="44450" rIns="90488" bIns="44450">
            <a:spAutoFit/>
          </a:bodyPr>
          <a:lstStyle/>
          <a:p>
            <a:pPr>
              <a:spcBef>
                <a:spcPct val="50000"/>
              </a:spcBef>
              <a:defRPr/>
            </a:pPr>
            <a:r>
              <a:rPr lang="en-US" dirty="0">
                <a:latin typeface="Arial" charset="0"/>
                <a:ea typeface="+mn-ea"/>
              </a:rPr>
              <a:t>The Fixed Manufacturing Overhead account would appear as follows:</a:t>
            </a:r>
          </a:p>
        </p:txBody>
      </p:sp>
      <p:pic>
        <p:nvPicPr>
          <p:cNvPr id="9" name="Picture 8">
            <a:extLst>
              <a:ext uri="{FF2B5EF4-FFF2-40B4-BE49-F238E27FC236}">
                <a16:creationId xmlns:a16="http://schemas.microsoft.com/office/drawing/2014/main" id="{2CE8E1BD-F266-4055-AFCE-057DACA74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884" y="2438400"/>
            <a:ext cx="7348231" cy="2598857"/>
          </a:xfrm>
          <a:prstGeom prst="rect">
            <a:avLst/>
          </a:prstGeom>
        </p:spPr>
      </p:pic>
    </p:spTree>
    <p:extLst>
      <p:ext uri="{BB962C8B-B14F-4D97-AF65-F5344CB8AC3E}">
        <p14:creationId xmlns:p14="http://schemas.microsoft.com/office/powerpoint/2010/main" val="1378017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EC95E-680F-4432-BB95-F2FD9A980503}"/>
              </a:ext>
            </a:extLst>
          </p:cNvPr>
          <p:cNvSpPr>
            <a:spLocks noGrp="1"/>
          </p:cNvSpPr>
          <p:nvPr>
            <p:ph type="title"/>
          </p:nvPr>
        </p:nvSpPr>
        <p:spPr/>
        <p:txBody>
          <a:bodyPr/>
          <a:lstStyle/>
          <a:p>
            <a:r>
              <a:rPr lang="en-US" altLang="en-US" dirty="0">
                <a:ea typeface="ＭＳ Ｐゴシック" panose="020B0600070205080204" pitchFamily="34" charset="-128"/>
              </a:rPr>
              <a:t>Example - Fixed Overhead Variances</a:t>
            </a:r>
            <a:endParaRPr lang="en-US" dirty="0"/>
          </a:p>
        </p:txBody>
      </p:sp>
      <p:sp>
        <p:nvSpPr>
          <p:cNvPr id="3" name="Rectangle 20">
            <a:extLst>
              <a:ext uri="{FF2B5EF4-FFF2-40B4-BE49-F238E27FC236}">
                <a16:creationId xmlns:a16="http://schemas.microsoft.com/office/drawing/2014/main" id="{BBD8D7AB-C7DE-4AA8-8E5A-740892F65923}"/>
              </a:ext>
            </a:extLst>
          </p:cNvPr>
          <p:cNvSpPr>
            <a:spLocks noChangeArrowheads="1"/>
          </p:cNvSpPr>
          <p:nvPr/>
        </p:nvSpPr>
        <p:spPr bwMode="auto">
          <a:xfrm>
            <a:off x="685800" y="1066800"/>
            <a:ext cx="7278876" cy="643766"/>
          </a:xfrm>
          <a:prstGeom prst="rect">
            <a:avLst/>
          </a:prstGeom>
          <a:solidFill>
            <a:schemeClr val="accent1">
              <a:lumMod val="20000"/>
              <a:lumOff val="80000"/>
            </a:schemeClr>
          </a:solidFill>
          <a:ln w="50800">
            <a:solidFill>
              <a:srgbClr val="DCE6F2"/>
            </a:solidFill>
            <a:miter lim="800000"/>
            <a:headEnd/>
            <a:tailEnd/>
          </a:ln>
        </p:spPr>
        <p:txBody>
          <a:bodyPr wrap="square" lIns="90488" tIns="44450" rIns="90488" bIns="44450">
            <a:spAutoFit/>
          </a:bodyPr>
          <a:lstStyle/>
          <a:p>
            <a:pPr>
              <a:spcBef>
                <a:spcPct val="50000"/>
              </a:spcBef>
              <a:defRPr/>
            </a:pPr>
            <a:r>
              <a:rPr lang="en-IN" dirty="0">
                <a:latin typeface="Arial" charset="0"/>
                <a:ea typeface="+mn-ea"/>
              </a:rPr>
              <a:t>The overapplied overhead is made up of a budget variance and a volume variance, as follows:</a:t>
            </a:r>
            <a:endParaRPr lang="en-US" dirty="0">
              <a:latin typeface="Arial" charset="0"/>
              <a:ea typeface="+mn-ea"/>
            </a:endParaRPr>
          </a:p>
        </p:txBody>
      </p:sp>
      <p:pic>
        <p:nvPicPr>
          <p:cNvPr id="7" name="Picture 6">
            <a:extLst>
              <a:ext uri="{FF2B5EF4-FFF2-40B4-BE49-F238E27FC236}">
                <a16:creationId xmlns:a16="http://schemas.microsoft.com/office/drawing/2014/main" id="{D34B670D-F745-48AA-8147-D9A0C29CEC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220" y="1862966"/>
            <a:ext cx="8146580" cy="3820568"/>
          </a:xfrm>
          <a:prstGeom prst="rect">
            <a:avLst/>
          </a:prstGeom>
        </p:spPr>
      </p:pic>
    </p:spTree>
    <p:extLst>
      <p:ext uri="{BB962C8B-B14F-4D97-AF65-F5344CB8AC3E}">
        <p14:creationId xmlns:p14="http://schemas.microsoft.com/office/powerpoint/2010/main" val="2959963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20">
            <a:extLst>
              <a:ext uri="{FF2B5EF4-FFF2-40B4-BE49-F238E27FC236}">
                <a16:creationId xmlns:a16="http://schemas.microsoft.com/office/drawing/2014/main" id="{969128B3-7A98-4296-A0C0-25E0523CB9AC}"/>
              </a:ext>
            </a:extLst>
          </p:cNvPr>
          <p:cNvSpPr>
            <a:spLocks noGrp="1"/>
          </p:cNvSpPr>
          <p:nvPr>
            <p:ph type="title"/>
          </p:nvPr>
        </p:nvSpPr>
        <p:spPr>
          <a:xfrm>
            <a:off x="612775" y="44450"/>
            <a:ext cx="8229600" cy="869950"/>
          </a:xfrm>
        </p:spPr>
        <p:txBody>
          <a:bodyPr/>
          <a:lstStyle/>
          <a:p>
            <a:r>
              <a:rPr lang="en-US" altLang="en-US" dirty="0">
                <a:ea typeface="ＭＳ Ｐゴシック" panose="020B0600070205080204" pitchFamily="34" charset="-128"/>
              </a:rPr>
              <a:t>Accounting for Variances</a:t>
            </a:r>
          </a:p>
        </p:txBody>
      </p:sp>
      <p:sp>
        <p:nvSpPr>
          <p:cNvPr id="55305" name="Line 53">
            <a:extLst>
              <a:ext uri="{FF2B5EF4-FFF2-40B4-BE49-F238E27FC236}">
                <a16:creationId xmlns:a16="http://schemas.microsoft.com/office/drawing/2014/main" id="{FC55A30C-AA19-4809-9E07-5972899571EC}"/>
              </a:ext>
            </a:extLst>
          </p:cNvPr>
          <p:cNvSpPr>
            <a:spLocks noChangeShapeType="1"/>
          </p:cNvSpPr>
          <p:nvPr/>
        </p:nvSpPr>
        <p:spPr bwMode="auto">
          <a:xfrm flipH="1">
            <a:off x="2740025" y="3643312"/>
            <a:ext cx="1677988" cy="704850"/>
          </a:xfrm>
          <a:prstGeom prst="line">
            <a:avLst/>
          </a:prstGeom>
          <a:solidFill>
            <a:schemeClr val="accent1">
              <a:lumMod val="20000"/>
              <a:lumOff val="80000"/>
            </a:schemeClr>
          </a:solidFill>
          <a:ln w="57150">
            <a:solidFill>
              <a:schemeClr val="accent1">
                <a:lumMod val="75000"/>
              </a:schemeClr>
            </a:solidFill>
            <a:round/>
            <a:headEnd/>
            <a:tailEnd type="triangle" w="med" len="med"/>
          </a:ln>
          <a:extLst/>
        </p:spPr>
        <p:txBody>
          <a:bodyPr wrap="none"/>
          <a:lstStyle/>
          <a:p>
            <a:pPr>
              <a:defRPr/>
            </a:pPr>
            <a:endParaRPr lang="en-US" dirty="0"/>
          </a:p>
        </p:txBody>
      </p:sp>
      <p:grpSp>
        <p:nvGrpSpPr>
          <p:cNvPr id="3" name="Group 2">
            <a:extLst>
              <a:ext uri="{FF2B5EF4-FFF2-40B4-BE49-F238E27FC236}">
                <a16:creationId xmlns:a16="http://schemas.microsoft.com/office/drawing/2014/main" id="{C18BF719-4B00-4FC7-97CA-C54E134B7A8C}"/>
              </a:ext>
            </a:extLst>
          </p:cNvPr>
          <p:cNvGrpSpPr>
            <a:grpSpLocks/>
          </p:cNvGrpSpPr>
          <p:nvPr/>
        </p:nvGrpSpPr>
        <p:grpSpPr bwMode="auto">
          <a:xfrm>
            <a:off x="668338" y="1030287"/>
            <a:ext cx="2733675" cy="4824413"/>
            <a:chOff x="667590" y="1184169"/>
            <a:chExt cx="2734450" cy="4823937"/>
          </a:xfrm>
        </p:grpSpPr>
        <p:sp>
          <p:nvSpPr>
            <p:cNvPr id="2" name="Rectangle 5">
              <a:extLst>
                <a:ext uri="{FF2B5EF4-FFF2-40B4-BE49-F238E27FC236}">
                  <a16:creationId xmlns:a16="http://schemas.microsoft.com/office/drawing/2014/main" id="{20F969BB-F3C3-469E-8983-8A88E29A2415}"/>
                </a:ext>
              </a:extLst>
            </p:cNvPr>
            <p:cNvSpPr>
              <a:spLocks noChangeArrowheads="1"/>
            </p:cNvSpPr>
            <p:nvPr/>
          </p:nvSpPr>
          <p:spPr bwMode="auto">
            <a:xfrm>
              <a:off x="667590" y="3258827"/>
              <a:ext cx="2734450" cy="353977"/>
            </a:xfrm>
            <a:prstGeom prst="rect">
              <a:avLst/>
            </a:prstGeom>
            <a:solidFill>
              <a:srgbClr val="FFFF9B"/>
            </a:solidFill>
            <a:ln w="25400">
              <a:solidFill>
                <a:schemeClr val="accent1">
                  <a:lumMod val="75000"/>
                </a:schemeClr>
              </a:solidFill>
              <a:miter lim="800000"/>
              <a:headEnd/>
              <a:tailEnd/>
            </a:ln>
          </p:spPr>
          <p:txBody>
            <a:bodyPr lIns="0" tIns="0" rIns="0"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defRPr/>
              </a:pPr>
              <a:r>
                <a:rPr lang="en-US" altLang="en-US" sz="2000" b="1" dirty="0">
                  <a:latin typeface="Arial Narrow" panose="020B0606020202030204" pitchFamily="34" charset="0"/>
                </a:rPr>
                <a:t>Net variance is included in</a:t>
              </a:r>
            </a:p>
          </p:txBody>
        </p:sp>
        <p:sp>
          <p:nvSpPr>
            <p:cNvPr id="60423" name="AutoShape 13">
              <a:extLst>
                <a:ext uri="{FF2B5EF4-FFF2-40B4-BE49-F238E27FC236}">
                  <a16:creationId xmlns:a16="http://schemas.microsoft.com/office/drawing/2014/main" id="{30BCFA66-151E-42FF-BC4F-89008581D17D}"/>
                </a:ext>
              </a:extLst>
            </p:cNvPr>
            <p:cNvSpPr>
              <a:spLocks noChangeArrowheads="1"/>
            </p:cNvSpPr>
            <p:nvPr/>
          </p:nvSpPr>
          <p:spPr bwMode="auto">
            <a:xfrm>
              <a:off x="1232900" y="4438223"/>
              <a:ext cx="1603830" cy="1569883"/>
            </a:xfrm>
            <a:prstGeom prst="flowChartMagneticDisk">
              <a:avLst/>
            </a:prstGeom>
            <a:solidFill>
              <a:schemeClr val="accent1">
                <a:lumMod val="20000"/>
                <a:lumOff val="80000"/>
              </a:schemeClr>
            </a:solidFill>
            <a:ln w="9525">
              <a:solidFill>
                <a:schemeClr val="tx1"/>
              </a:solidFill>
              <a:round/>
              <a:headEnd/>
              <a:tailEnd/>
            </a:ln>
          </p:spPr>
          <p:txBody>
            <a:bodyPr wrap="none"/>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ts val="2500"/>
                </a:lnSpc>
                <a:defRPr/>
              </a:pPr>
              <a:r>
                <a:rPr lang="en-US" altLang="en-US" sz="1800" dirty="0">
                  <a:latin typeface="Arial" panose="020B0604020202020204" pitchFamily="34" charset="0"/>
                </a:rPr>
                <a:t>Cost of </a:t>
              </a:r>
            </a:p>
            <a:p>
              <a:pPr algn="ctr" eaLnBrk="1" hangingPunct="1">
                <a:lnSpc>
                  <a:spcPts val="2500"/>
                </a:lnSpc>
                <a:defRPr/>
              </a:pPr>
              <a:r>
                <a:rPr lang="en-US" altLang="en-US" sz="1800" dirty="0">
                  <a:latin typeface="Arial" panose="020B0604020202020204" pitchFamily="34" charset="0"/>
                </a:rPr>
                <a:t>Goods</a:t>
              </a:r>
            </a:p>
            <a:p>
              <a:pPr algn="ctr" eaLnBrk="1" hangingPunct="1">
                <a:lnSpc>
                  <a:spcPts val="2500"/>
                </a:lnSpc>
                <a:defRPr/>
              </a:pPr>
              <a:r>
                <a:rPr lang="en-US" altLang="en-US" sz="1800" dirty="0">
                  <a:latin typeface="Arial" panose="020B0604020202020204" pitchFamily="34" charset="0"/>
                </a:rPr>
                <a:t>Sold</a:t>
              </a:r>
            </a:p>
          </p:txBody>
        </p:sp>
        <p:sp>
          <p:nvSpPr>
            <p:cNvPr id="60426" name="Rectangle 18">
              <a:extLst>
                <a:ext uri="{FF2B5EF4-FFF2-40B4-BE49-F238E27FC236}">
                  <a16:creationId xmlns:a16="http://schemas.microsoft.com/office/drawing/2014/main" id="{9DB8BAAF-D450-4734-B7FB-11C4DF264C70}"/>
                </a:ext>
              </a:extLst>
            </p:cNvPr>
            <p:cNvSpPr>
              <a:spLocks noChangeArrowheads="1"/>
            </p:cNvSpPr>
            <p:nvPr/>
          </p:nvSpPr>
          <p:spPr bwMode="auto">
            <a:xfrm>
              <a:off x="1104899" y="1184169"/>
              <a:ext cx="1859832" cy="969723"/>
            </a:xfrm>
            <a:prstGeom prst="rect">
              <a:avLst/>
            </a:prstGeom>
            <a:solidFill>
              <a:srgbClr val="E3EBF5"/>
            </a:solidFill>
            <a:ln w="76200">
              <a:solidFill>
                <a:schemeClr val="accent1">
                  <a:lumMod val="50000"/>
                </a:schemeClr>
              </a:solidFill>
              <a:miter lim="800000"/>
              <a:headEnd/>
              <a:tailEnd/>
            </a:ln>
            <a:effectLst/>
            <a:scene3d>
              <a:camera prst="orthographicFront">
                <a:rot lat="0" lon="0" rev="0"/>
              </a:camera>
              <a:lightRig rig="chilly" dir="b">
                <a:rot lat="0" lon="0" rev="18480000"/>
              </a:lightRig>
            </a:scene3d>
            <a:sp3d prstMaterial="clear">
              <a:bevelT h="63500"/>
            </a:sp3d>
          </p:spPr>
          <p:txBody>
            <a:bodyPr wrap="none" anchor="ctr">
              <a:flatTx/>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ts val="2500"/>
                </a:lnSpc>
                <a:defRPr/>
              </a:pPr>
              <a:r>
                <a:rPr lang="en-US" altLang="en-US" sz="1800" b="1" dirty="0">
                  <a:latin typeface="Arial" panose="020B0604020202020204" pitchFamily="34" charset="0"/>
                </a:rPr>
                <a:t>Insignificant</a:t>
              </a:r>
              <a:r>
                <a:rPr lang="en-US" altLang="en-US" sz="1800" dirty="0">
                  <a:latin typeface="Arial" panose="020B0604020202020204" pitchFamily="34" charset="0"/>
                </a:rPr>
                <a:t> </a:t>
              </a:r>
            </a:p>
            <a:p>
              <a:pPr algn="ctr" eaLnBrk="1" hangingPunct="1">
                <a:lnSpc>
                  <a:spcPts val="2500"/>
                </a:lnSpc>
                <a:defRPr/>
              </a:pPr>
              <a:r>
                <a:rPr lang="en-US" altLang="en-US" sz="1800" dirty="0">
                  <a:latin typeface="Arial" panose="020B0604020202020204" pitchFamily="34" charset="0"/>
                </a:rPr>
                <a:t>Net </a:t>
              </a:r>
            </a:p>
            <a:p>
              <a:pPr algn="ctr" eaLnBrk="1" hangingPunct="1">
                <a:lnSpc>
                  <a:spcPts val="2500"/>
                </a:lnSpc>
                <a:defRPr/>
              </a:pPr>
              <a:r>
                <a:rPr lang="en-US" altLang="en-US" sz="1800" dirty="0">
                  <a:latin typeface="Arial" panose="020B0604020202020204" pitchFamily="34" charset="0"/>
                </a:rPr>
                <a:t>Variance</a:t>
              </a:r>
            </a:p>
          </p:txBody>
        </p:sp>
        <p:sp>
          <p:nvSpPr>
            <p:cNvPr id="55309" name="Down Arrow 22">
              <a:extLst>
                <a:ext uri="{FF2B5EF4-FFF2-40B4-BE49-F238E27FC236}">
                  <a16:creationId xmlns:a16="http://schemas.microsoft.com/office/drawing/2014/main" id="{8A5DE62E-E30F-417D-AF72-29C6E2DCF439}"/>
                </a:ext>
              </a:extLst>
            </p:cNvPr>
            <p:cNvSpPr>
              <a:spLocks noChangeArrowheads="1"/>
            </p:cNvSpPr>
            <p:nvPr/>
          </p:nvSpPr>
          <p:spPr bwMode="auto">
            <a:xfrm>
              <a:off x="1874432" y="2158798"/>
              <a:ext cx="320766" cy="834943"/>
            </a:xfrm>
            <a:prstGeom prst="downArrow">
              <a:avLst>
                <a:gd name="adj1" fmla="val 50000"/>
                <a:gd name="adj2" fmla="val 50033"/>
              </a:avLst>
            </a:prstGeom>
            <a:solidFill>
              <a:schemeClr val="accent1">
                <a:lumMod val="20000"/>
                <a:lumOff val="80000"/>
              </a:schemeClr>
            </a:solidFill>
            <a:ln w="9525">
              <a:solidFill>
                <a:schemeClr val="accent1">
                  <a:lumMod val="75000"/>
                  <a:alpha val="50195"/>
                </a:schemeClr>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endParaRPr lang="en-US" altLang="en-US" sz="1800" dirty="0">
                <a:latin typeface="Tahoma" panose="020B0604030504040204" pitchFamily="34" charset="0"/>
              </a:endParaRPr>
            </a:p>
          </p:txBody>
        </p:sp>
        <p:sp>
          <p:nvSpPr>
            <p:cNvPr id="55310" name="Down Arrow 23">
              <a:extLst>
                <a:ext uri="{FF2B5EF4-FFF2-40B4-BE49-F238E27FC236}">
                  <a16:creationId xmlns:a16="http://schemas.microsoft.com/office/drawing/2014/main" id="{C8600FBC-FF4D-41A9-B11E-6ED2036717E6}"/>
                </a:ext>
              </a:extLst>
            </p:cNvPr>
            <p:cNvSpPr>
              <a:spLocks noChangeArrowheads="1"/>
            </p:cNvSpPr>
            <p:nvPr/>
          </p:nvSpPr>
          <p:spPr bwMode="auto">
            <a:xfrm>
              <a:off x="1874432" y="3908050"/>
              <a:ext cx="320766" cy="442869"/>
            </a:xfrm>
            <a:prstGeom prst="downArrow">
              <a:avLst>
                <a:gd name="adj1" fmla="val 50000"/>
                <a:gd name="adj2" fmla="val 49998"/>
              </a:avLst>
            </a:prstGeom>
            <a:solidFill>
              <a:schemeClr val="accent1">
                <a:lumMod val="20000"/>
                <a:lumOff val="80000"/>
              </a:schemeClr>
            </a:solidFill>
            <a:ln w="9525">
              <a:solidFill>
                <a:schemeClr val="accent1">
                  <a:lumMod val="75000"/>
                  <a:alpha val="50195"/>
                </a:schemeClr>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endParaRPr lang="en-US" altLang="en-US" sz="1800" dirty="0">
                <a:latin typeface="Tahoma" panose="020B0604030504040204" pitchFamily="34" charset="0"/>
              </a:endParaRPr>
            </a:p>
          </p:txBody>
        </p:sp>
      </p:grpSp>
      <p:grpSp>
        <p:nvGrpSpPr>
          <p:cNvPr id="6" name="Group 5">
            <a:extLst>
              <a:ext uri="{FF2B5EF4-FFF2-40B4-BE49-F238E27FC236}">
                <a16:creationId xmlns:a16="http://schemas.microsoft.com/office/drawing/2014/main" id="{25A1D380-AF7C-4DF0-8F5E-E781A92F2601}"/>
              </a:ext>
            </a:extLst>
          </p:cNvPr>
          <p:cNvGrpSpPr>
            <a:grpSpLocks/>
          </p:cNvGrpSpPr>
          <p:nvPr/>
        </p:nvGrpSpPr>
        <p:grpSpPr bwMode="auto">
          <a:xfrm>
            <a:off x="3605213" y="1057275"/>
            <a:ext cx="2179637" cy="4810125"/>
            <a:chOff x="3509855" y="1198688"/>
            <a:chExt cx="2180492" cy="4809418"/>
          </a:xfrm>
        </p:grpSpPr>
        <p:sp>
          <p:nvSpPr>
            <p:cNvPr id="28" name="Rectangle 18">
              <a:extLst>
                <a:ext uri="{FF2B5EF4-FFF2-40B4-BE49-F238E27FC236}">
                  <a16:creationId xmlns:a16="http://schemas.microsoft.com/office/drawing/2014/main" id="{C3F86776-D12C-4C80-BC89-B227F87DFE22}"/>
                </a:ext>
              </a:extLst>
            </p:cNvPr>
            <p:cNvSpPr>
              <a:spLocks noChangeArrowheads="1"/>
            </p:cNvSpPr>
            <p:nvPr/>
          </p:nvSpPr>
          <p:spPr bwMode="auto">
            <a:xfrm>
              <a:off x="3638492" y="1198688"/>
              <a:ext cx="1859692" cy="980931"/>
            </a:xfrm>
            <a:prstGeom prst="rect">
              <a:avLst/>
            </a:prstGeom>
            <a:solidFill>
              <a:schemeClr val="accent1">
                <a:lumMod val="20000"/>
                <a:lumOff val="80000"/>
                <a:alpha val="0"/>
              </a:schemeClr>
            </a:solidFill>
            <a:ln w="57150">
              <a:solidFill>
                <a:schemeClr val="accent1">
                  <a:lumMod val="50000"/>
                </a:schemeClr>
              </a:solidFill>
              <a:miter lim="800000"/>
              <a:headEnd/>
              <a:tailEnd/>
            </a:ln>
            <a:effectLst/>
            <a:scene3d>
              <a:camera prst="legacyPerspectiveTop"/>
              <a:lightRig rig="legacyFlat3" dir="b"/>
            </a:scene3d>
            <a:sp3d contourW="12700" prstMaterial="legacyMatte">
              <a:bevelT w="13500" h="13500" prst="angle"/>
              <a:bevelB w="13500" h="13500" prst="angle"/>
              <a:extrusionClr>
                <a:schemeClr val="bg1"/>
              </a:extrusionClr>
              <a:contourClr>
                <a:schemeClr val="bg1"/>
              </a:contourClr>
            </a:sp3d>
          </p:spPr>
          <p:txBody>
            <a:bodyPr wrap="none" anchor="ctr">
              <a:flatTx/>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ts val="2500"/>
                </a:lnSpc>
                <a:defRPr/>
              </a:pPr>
              <a:r>
                <a:rPr lang="en-US" altLang="en-US" sz="1800" b="1" dirty="0">
                  <a:latin typeface="Arial" panose="020B0604020202020204" pitchFamily="34" charset="0"/>
                </a:rPr>
                <a:t>Significant </a:t>
              </a:r>
            </a:p>
            <a:p>
              <a:pPr algn="ctr" eaLnBrk="1" hangingPunct="1">
                <a:lnSpc>
                  <a:spcPts val="2500"/>
                </a:lnSpc>
                <a:defRPr/>
              </a:pPr>
              <a:r>
                <a:rPr lang="en-US" altLang="en-US" sz="1800" dirty="0">
                  <a:latin typeface="Arial" panose="020B0604020202020204" pitchFamily="34" charset="0"/>
                </a:rPr>
                <a:t>Net </a:t>
              </a:r>
            </a:p>
            <a:p>
              <a:pPr algn="ctr" eaLnBrk="1" hangingPunct="1">
                <a:lnSpc>
                  <a:spcPts val="2500"/>
                </a:lnSpc>
                <a:defRPr/>
              </a:pPr>
              <a:r>
                <a:rPr lang="en-US" altLang="en-US" sz="1800" dirty="0">
                  <a:latin typeface="Arial" panose="020B0604020202020204" pitchFamily="34" charset="0"/>
                </a:rPr>
                <a:t>Variance</a:t>
              </a:r>
            </a:p>
          </p:txBody>
        </p:sp>
        <p:sp>
          <p:nvSpPr>
            <p:cNvPr id="60424" name="AutoShape 14">
              <a:extLst>
                <a:ext uri="{FF2B5EF4-FFF2-40B4-BE49-F238E27FC236}">
                  <a16:creationId xmlns:a16="http://schemas.microsoft.com/office/drawing/2014/main" id="{4B4108B4-EFF1-4D52-B1EA-01B23395727D}"/>
                </a:ext>
              </a:extLst>
            </p:cNvPr>
            <p:cNvSpPr>
              <a:spLocks noChangeArrowheads="1"/>
            </p:cNvSpPr>
            <p:nvPr/>
          </p:nvSpPr>
          <p:spPr bwMode="auto">
            <a:xfrm>
              <a:off x="3767131" y="4501789"/>
              <a:ext cx="1602415" cy="1506317"/>
            </a:xfrm>
            <a:prstGeom prst="flowChartMagneticDisk">
              <a:avLst/>
            </a:prstGeom>
            <a:solidFill>
              <a:schemeClr val="accent1">
                <a:lumMod val="20000"/>
                <a:lumOff val="80000"/>
              </a:schemeClr>
            </a:solidFill>
            <a:ln w="9525">
              <a:solidFill>
                <a:schemeClr val="tx1"/>
              </a:solidFill>
              <a:round/>
              <a:headEnd/>
              <a:tailEnd/>
            </a:ln>
          </p:spPr>
          <p:txBody>
            <a:bodyPr wrap="none" anchor="ct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ts val="2500"/>
                </a:lnSpc>
                <a:defRPr/>
              </a:pPr>
              <a:r>
                <a:rPr lang="en-US" altLang="en-US" sz="1800" dirty="0">
                  <a:latin typeface="Arial" panose="020B0604020202020204" pitchFamily="34" charset="0"/>
                </a:rPr>
                <a:t>Inventory</a:t>
              </a:r>
            </a:p>
          </p:txBody>
        </p:sp>
        <p:sp>
          <p:nvSpPr>
            <p:cNvPr id="55306" name="Line 54">
              <a:extLst>
                <a:ext uri="{FF2B5EF4-FFF2-40B4-BE49-F238E27FC236}">
                  <a16:creationId xmlns:a16="http://schemas.microsoft.com/office/drawing/2014/main" id="{6AA1441F-E549-41BA-B9D8-ABF2E1DE455F}"/>
                </a:ext>
              </a:extLst>
            </p:cNvPr>
            <p:cNvSpPr>
              <a:spLocks noChangeShapeType="1"/>
            </p:cNvSpPr>
            <p:nvPr/>
          </p:nvSpPr>
          <p:spPr bwMode="auto">
            <a:xfrm flipH="1">
              <a:off x="4600895" y="3782758"/>
              <a:ext cx="0" cy="731729"/>
            </a:xfrm>
            <a:prstGeom prst="line">
              <a:avLst/>
            </a:prstGeom>
            <a:solidFill>
              <a:schemeClr val="accent1">
                <a:lumMod val="20000"/>
                <a:lumOff val="80000"/>
              </a:schemeClr>
            </a:solidFill>
            <a:ln w="57150">
              <a:solidFill>
                <a:schemeClr val="accent1">
                  <a:lumMod val="75000"/>
                </a:schemeClr>
              </a:solidFill>
              <a:round/>
              <a:headEnd/>
              <a:tailEnd type="triangle" w="med" len="med"/>
            </a:ln>
            <a:extLst/>
          </p:spPr>
          <p:txBody>
            <a:bodyPr wrap="none"/>
            <a:lstStyle/>
            <a:p>
              <a:pPr>
                <a:defRPr/>
              </a:pPr>
              <a:endParaRPr lang="en-US" dirty="0"/>
            </a:p>
          </p:txBody>
        </p:sp>
        <p:sp>
          <p:nvSpPr>
            <p:cNvPr id="55311" name="Down Arrow 24">
              <a:extLst>
                <a:ext uri="{FF2B5EF4-FFF2-40B4-BE49-F238E27FC236}">
                  <a16:creationId xmlns:a16="http://schemas.microsoft.com/office/drawing/2014/main" id="{656EED18-64D1-4874-95DC-7CC7D22DF8D2}"/>
                </a:ext>
              </a:extLst>
            </p:cNvPr>
            <p:cNvSpPr>
              <a:spLocks noChangeArrowheads="1"/>
            </p:cNvSpPr>
            <p:nvPr/>
          </p:nvSpPr>
          <p:spPr bwMode="auto">
            <a:xfrm>
              <a:off x="4407144" y="2158984"/>
              <a:ext cx="320801" cy="834902"/>
            </a:xfrm>
            <a:prstGeom prst="downArrow">
              <a:avLst>
                <a:gd name="adj1" fmla="val 50000"/>
                <a:gd name="adj2" fmla="val 50033"/>
              </a:avLst>
            </a:prstGeom>
            <a:solidFill>
              <a:schemeClr val="accent1">
                <a:lumMod val="20000"/>
                <a:lumOff val="80000"/>
              </a:schemeClr>
            </a:solidFill>
            <a:ln w="9525">
              <a:solidFill>
                <a:schemeClr val="accent1">
                  <a:lumMod val="75000"/>
                  <a:alpha val="50195"/>
                </a:schemeClr>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endParaRPr lang="en-US" altLang="en-US" sz="1800" dirty="0">
                <a:latin typeface="Tahoma" panose="020B0604030504040204" pitchFamily="34" charset="0"/>
              </a:endParaRPr>
            </a:p>
          </p:txBody>
        </p:sp>
        <p:sp>
          <p:nvSpPr>
            <p:cNvPr id="55315" name="Rectangle 8">
              <a:extLst>
                <a:ext uri="{FF2B5EF4-FFF2-40B4-BE49-F238E27FC236}">
                  <a16:creationId xmlns:a16="http://schemas.microsoft.com/office/drawing/2014/main" id="{993C7209-727A-47AE-B50A-2EA6C5A1AC4F}"/>
                </a:ext>
              </a:extLst>
            </p:cNvPr>
            <p:cNvSpPr>
              <a:spLocks noChangeArrowheads="1"/>
            </p:cNvSpPr>
            <p:nvPr/>
          </p:nvSpPr>
          <p:spPr bwMode="auto">
            <a:xfrm>
              <a:off x="3509855" y="3139915"/>
              <a:ext cx="2180492" cy="642843"/>
            </a:xfrm>
            <a:prstGeom prst="rect">
              <a:avLst/>
            </a:prstGeom>
            <a:solidFill>
              <a:schemeClr val="accent1">
                <a:lumMod val="20000"/>
                <a:lumOff val="80000"/>
              </a:schemeClr>
            </a:solidFill>
            <a:ln w="25400">
              <a:solidFill>
                <a:schemeClr val="accent1">
                  <a:lumMod val="75000"/>
                </a:schemeClr>
              </a:solidFill>
              <a:miter lim="800000"/>
              <a:headEnd/>
              <a:tailEnd/>
            </a:ln>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defRPr/>
              </a:pPr>
              <a:r>
                <a:rPr lang="en-US" altLang="en-US" sz="1800" b="1" dirty="0">
                  <a:latin typeface="Arial" panose="020B0604020202020204" pitchFamily="34" charset="0"/>
                </a:rPr>
                <a:t>Net variance is allocated between</a:t>
              </a:r>
            </a:p>
          </p:txBody>
        </p:sp>
      </p:grpSp>
      <p:sp>
        <p:nvSpPr>
          <p:cNvPr id="23" name="Rounded Rectangle 22">
            <a:extLst>
              <a:ext uri="{FF2B5EF4-FFF2-40B4-BE49-F238E27FC236}">
                <a16:creationId xmlns:a16="http://schemas.microsoft.com/office/drawing/2014/main" id="{E36D7B36-0AC5-4847-BA27-122C5561E9D6}"/>
              </a:ext>
            </a:extLst>
          </p:cNvPr>
          <p:cNvSpPr/>
          <p:nvPr/>
        </p:nvSpPr>
        <p:spPr>
          <a:xfrm>
            <a:off x="381000" y="6248400"/>
            <a:ext cx="4987925" cy="3175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15-7: Illustrate the alternative methods of accounting for variances.</a:t>
            </a:r>
          </a:p>
        </p:txBody>
      </p:sp>
      <p:grpSp>
        <p:nvGrpSpPr>
          <p:cNvPr id="5" name="Group 4">
            <a:extLst>
              <a:ext uri="{FF2B5EF4-FFF2-40B4-BE49-F238E27FC236}">
                <a16:creationId xmlns:a16="http://schemas.microsoft.com/office/drawing/2014/main" id="{69A32A69-7261-485A-8D30-0CF48A04BCA6}"/>
              </a:ext>
            </a:extLst>
          </p:cNvPr>
          <p:cNvGrpSpPr>
            <a:grpSpLocks/>
          </p:cNvGrpSpPr>
          <p:nvPr/>
        </p:nvGrpSpPr>
        <p:grpSpPr bwMode="auto">
          <a:xfrm>
            <a:off x="6065837" y="838200"/>
            <a:ext cx="2193925" cy="5552065"/>
            <a:chOff x="6065873" y="838345"/>
            <a:chExt cx="2194302" cy="5320450"/>
          </a:xfrm>
        </p:grpSpPr>
        <p:sp>
          <p:nvSpPr>
            <p:cNvPr id="55312" name="Down Arrow 25">
              <a:extLst>
                <a:ext uri="{FF2B5EF4-FFF2-40B4-BE49-F238E27FC236}">
                  <a16:creationId xmlns:a16="http://schemas.microsoft.com/office/drawing/2014/main" id="{9E5B1669-1662-4ACF-A821-FAB2ADD95FBF}"/>
                </a:ext>
              </a:extLst>
            </p:cNvPr>
            <p:cNvSpPr>
              <a:spLocks noChangeArrowheads="1"/>
            </p:cNvSpPr>
            <p:nvPr/>
          </p:nvSpPr>
          <p:spPr bwMode="auto">
            <a:xfrm>
              <a:off x="7005836" y="2124152"/>
              <a:ext cx="263569" cy="412728"/>
            </a:xfrm>
            <a:prstGeom prst="downArrow">
              <a:avLst>
                <a:gd name="adj1" fmla="val 50000"/>
                <a:gd name="adj2" fmla="val 49978"/>
              </a:avLst>
            </a:prstGeom>
            <a:solidFill>
              <a:schemeClr val="accent1">
                <a:lumMod val="20000"/>
                <a:lumOff val="80000"/>
              </a:schemeClr>
            </a:solidFill>
            <a:ln w="9525">
              <a:solidFill>
                <a:schemeClr val="accent1">
                  <a:lumMod val="75000"/>
                  <a:alpha val="50195"/>
                </a:schemeClr>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endParaRPr lang="en-US" altLang="en-US" sz="1800" dirty="0">
                <a:latin typeface="Tahoma" panose="020B0604030504040204" pitchFamily="34" charset="0"/>
              </a:endParaRPr>
            </a:p>
          </p:txBody>
        </p:sp>
        <p:sp>
          <p:nvSpPr>
            <p:cNvPr id="55313" name="Down Arrow 26">
              <a:extLst>
                <a:ext uri="{FF2B5EF4-FFF2-40B4-BE49-F238E27FC236}">
                  <a16:creationId xmlns:a16="http://schemas.microsoft.com/office/drawing/2014/main" id="{D76DB0EF-00B4-40F8-A92B-4578421CD0A6}"/>
                </a:ext>
              </a:extLst>
            </p:cNvPr>
            <p:cNvSpPr>
              <a:spLocks noChangeArrowheads="1"/>
            </p:cNvSpPr>
            <p:nvPr/>
          </p:nvSpPr>
          <p:spPr bwMode="auto">
            <a:xfrm>
              <a:off x="7005835" y="4265577"/>
              <a:ext cx="319142" cy="442890"/>
            </a:xfrm>
            <a:prstGeom prst="downArrow">
              <a:avLst>
                <a:gd name="adj1" fmla="val 50000"/>
                <a:gd name="adj2" fmla="val 49998"/>
              </a:avLst>
            </a:prstGeom>
            <a:solidFill>
              <a:schemeClr val="accent1">
                <a:lumMod val="20000"/>
                <a:lumOff val="80000"/>
              </a:schemeClr>
            </a:solidFill>
            <a:ln w="9525">
              <a:solidFill>
                <a:schemeClr val="accent1">
                  <a:lumMod val="75000"/>
                  <a:alpha val="50195"/>
                </a:schemeClr>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endParaRPr lang="en-US" altLang="en-US" sz="1800" dirty="0">
                <a:latin typeface="Tahoma" panose="020B0604030504040204" pitchFamily="34" charset="0"/>
              </a:endParaRPr>
            </a:p>
          </p:txBody>
        </p:sp>
        <p:sp>
          <p:nvSpPr>
            <p:cNvPr id="55299" name="Rectangle 9">
              <a:extLst>
                <a:ext uri="{FF2B5EF4-FFF2-40B4-BE49-F238E27FC236}">
                  <a16:creationId xmlns:a16="http://schemas.microsoft.com/office/drawing/2014/main" id="{4D5C6A05-35BE-41F9-90B4-94EB8128F685}"/>
                </a:ext>
              </a:extLst>
            </p:cNvPr>
            <p:cNvSpPr>
              <a:spLocks noChangeArrowheads="1"/>
            </p:cNvSpPr>
            <p:nvPr/>
          </p:nvSpPr>
          <p:spPr bwMode="auto">
            <a:xfrm>
              <a:off x="6065873" y="2570940"/>
              <a:ext cx="2194302" cy="1813222"/>
            </a:xfrm>
            <a:prstGeom prst="rect">
              <a:avLst/>
            </a:prstGeom>
            <a:solidFill>
              <a:schemeClr val="accent1">
                <a:lumMod val="20000"/>
                <a:lumOff val="80000"/>
              </a:schemeClr>
            </a:solidFill>
            <a:ln w="25400">
              <a:solidFill>
                <a:schemeClr val="accent1">
                  <a:lumMod val="75000"/>
                </a:schemeClr>
              </a:solidFill>
              <a:miter lim="800000"/>
              <a:headEnd/>
              <a:tailEnd/>
            </a:ln>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defRPr/>
              </a:pPr>
              <a:r>
                <a:rPr lang="en-US" altLang="en-US" sz="1600" b="1" dirty="0">
                  <a:latin typeface="Arial" panose="020B0604020202020204" pitchFamily="34" charset="0"/>
                </a:rPr>
                <a:t>Net unfavorable variance </a:t>
              </a:r>
              <a:r>
                <a:rPr lang="en-IN" altLang="en-US" sz="1600" b="1" dirty="0">
                  <a:latin typeface="Arial" panose="020B0604020202020204" pitchFamily="34" charset="0"/>
                </a:rPr>
                <a:t>can be interpreted as the cost of production inefficiencies that should be recognized as a</a:t>
              </a:r>
              <a:endParaRPr lang="en-US" altLang="en-US" sz="1600" b="1" dirty="0">
                <a:latin typeface="Arial" panose="020B0604020202020204" pitchFamily="34" charset="0"/>
              </a:endParaRPr>
            </a:p>
          </p:txBody>
        </p:sp>
        <p:sp>
          <p:nvSpPr>
            <p:cNvPr id="60422" name="AutoShape 12">
              <a:extLst>
                <a:ext uri="{FF2B5EF4-FFF2-40B4-BE49-F238E27FC236}">
                  <a16:creationId xmlns:a16="http://schemas.microsoft.com/office/drawing/2014/main" id="{00327BDE-9B83-41C5-9D13-5EB060F94328}"/>
                </a:ext>
              </a:extLst>
            </p:cNvPr>
            <p:cNvSpPr>
              <a:spLocks noChangeArrowheads="1"/>
            </p:cNvSpPr>
            <p:nvPr/>
          </p:nvSpPr>
          <p:spPr bwMode="auto">
            <a:xfrm>
              <a:off x="6359612" y="4715105"/>
              <a:ext cx="1597299" cy="1443690"/>
            </a:xfrm>
            <a:prstGeom prst="flowChartMagneticDisk">
              <a:avLst/>
            </a:prstGeom>
            <a:solidFill>
              <a:schemeClr val="accent1">
                <a:lumMod val="20000"/>
                <a:lumOff val="80000"/>
              </a:schemeClr>
            </a:solidFill>
            <a:ln w="9525">
              <a:solidFill>
                <a:schemeClr val="tx1"/>
              </a:solidFill>
              <a:round/>
              <a:headEnd/>
              <a:tailEnd/>
            </a:ln>
          </p:spPr>
          <p:txBody>
            <a:bodyPr wrap="none"/>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ts val="2500"/>
                </a:lnSpc>
                <a:defRPr/>
              </a:pPr>
              <a:r>
                <a:rPr lang="en-US" altLang="en-US" sz="1800" dirty="0">
                  <a:latin typeface="Arial" panose="020B0604020202020204" pitchFamily="34" charset="0"/>
                </a:rPr>
                <a:t>Current </a:t>
              </a:r>
            </a:p>
            <a:p>
              <a:pPr algn="ctr" eaLnBrk="1" hangingPunct="1">
                <a:lnSpc>
                  <a:spcPts val="2500"/>
                </a:lnSpc>
                <a:defRPr/>
              </a:pPr>
              <a:r>
                <a:rPr lang="en-US" altLang="en-US" sz="1800" dirty="0">
                  <a:latin typeface="Arial" panose="020B0604020202020204" pitchFamily="34" charset="0"/>
                </a:rPr>
                <a:t>Period</a:t>
              </a:r>
            </a:p>
            <a:p>
              <a:pPr algn="ctr" eaLnBrk="1" hangingPunct="1">
                <a:lnSpc>
                  <a:spcPts val="2500"/>
                </a:lnSpc>
                <a:defRPr/>
              </a:pPr>
              <a:r>
                <a:rPr lang="en-US" altLang="en-US" sz="1800" dirty="0">
                  <a:latin typeface="Arial" panose="020B0604020202020204" pitchFamily="34" charset="0"/>
                </a:rPr>
                <a:t>Expense</a:t>
              </a:r>
            </a:p>
          </p:txBody>
        </p:sp>
        <p:sp>
          <p:nvSpPr>
            <p:cNvPr id="60425" name="Rectangle 16">
              <a:extLst>
                <a:ext uri="{FF2B5EF4-FFF2-40B4-BE49-F238E27FC236}">
                  <a16:creationId xmlns:a16="http://schemas.microsoft.com/office/drawing/2014/main" id="{5D7A5DB8-9E81-4072-BDF8-44F34F530DD7}"/>
                </a:ext>
              </a:extLst>
            </p:cNvPr>
            <p:cNvSpPr>
              <a:spLocks noChangeArrowheads="1"/>
            </p:cNvSpPr>
            <p:nvPr/>
          </p:nvSpPr>
          <p:spPr bwMode="auto">
            <a:xfrm>
              <a:off x="6107156" y="838345"/>
              <a:ext cx="2084745" cy="1285808"/>
            </a:xfrm>
            <a:prstGeom prst="rect">
              <a:avLst/>
            </a:prstGeom>
            <a:solidFill>
              <a:schemeClr val="accent1">
                <a:lumMod val="20000"/>
                <a:lumOff val="80000"/>
                <a:alpha val="18000"/>
              </a:schemeClr>
            </a:solidFill>
            <a:ln w="38100">
              <a:solidFill>
                <a:schemeClr val="tx1"/>
              </a:solidFill>
              <a:miter lim="800000"/>
              <a:headEnd/>
              <a:tailEnd/>
            </a:ln>
            <a:effectLst>
              <a:outerShdw blurRad="50800" dist="50800" dir="5400000" algn="ctr" rotWithShape="0">
                <a:schemeClr val="accent1">
                  <a:lumMod val="20000"/>
                  <a:lumOff val="80000"/>
                  <a:alpha val="0"/>
                </a:schemeClr>
              </a:outerShdw>
            </a:effectLst>
            <a:scene3d>
              <a:camera prst="legacyObliqueTopRight"/>
              <a:lightRig rig="legacyFlat3" dir="b"/>
            </a:scene3d>
            <a:sp3d extrusionH="31750" contourW="6350" prstMaterial="legacyMatte">
              <a:bevelT w="13500" h="13500" prst="angle"/>
              <a:bevelB w="13500" h="13500" prst="angle"/>
              <a:extrusionClr>
                <a:schemeClr val="bg1"/>
              </a:extrusionClr>
              <a:contourClr>
                <a:schemeClr val="bg1"/>
              </a:contourClr>
            </a:sp3d>
          </p:spPr>
          <p:txBody>
            <a:bodyPr wrap="none" anchor="ctr">
              <a:flatTx/>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lnSpc>
                  <a:spcPts val="2500"/>
                </a:lnSpc>
                <a:defRPr/>
              </a:pPr>
              <a:r>
                <a:rPr lang="en-US" altLang="en-US" sz="1800" b="1" dirty="0">
                  <a:latin typeface="Arial" panose="020B0604020202020204" pitchFamily="34" charset="0"/>
                </a:rPr>
                <a:t>Significant</a:t>
              </a:r>
            </a:p>
            <a:p>
              <a:pPr algn="ctr" eaLnBrk="1" hangingPunct="1">
                <a:lnSpc>
                  <a:spcPts val="2500"/>
                </a:lnSpc>
                <a:defRPr/>
              </a:pPr>
              <a:r>
                <a:rPr lang="en-US" altLang="en-US" sz="1800" b="1" dirty="0">
                  <a:latin typeface="Arial" panose="020B0604020202020204" pitchFamily="34" charset="0"/>
                </a:rPr>
                <a:t>Unfavorable Net</a:t>
              </a:r>
            </a:p>
            <a:p>
              <a:pPr algn="ctr" eaLnBrk="1" hangingPunct="1">
                <a:lnSpc>
                  <a:spcPts val="2500"/>
                </a:lnSpc>
                <a:defRPr/>
              </a:pPr>
              <a:r>
                <a:rPr lang="en-US" altLang="en-US" sz="1800" b="1" dirty="0">
                  <a:latin typeface="Arial" panose="020B0604020202020204" pitchFamily="34" charset="0"/>
                </a:rPr>
                <a:t>Variance </a:t>
              </a:r>
              <a:r>
                <a:rPr lang="en-US" altLang="en-US" sz="1800" dirty="0">
                  <a:latin typeface="Arial" panose="020B0604020202020204" pitchFamily="34" charset="0"/>
                </a:rPr>
                <a:t>and</a:t>
              </a:r>
              <a:br>
                <a:rPr lang="en-US" altLang="en-US" sz="1800" dirty="0">
                  <a:latin typeface="Arial" panose="020B0604020202020204" pitchFamily="34" charset="0"/>
                </a:rPr>
              </a:br>
              <a:r>
                <a:rPr lang="en-US" altLang="en-US" sz="1800" dirty="0">
                  <a:latin typeface="Arial" panose="020B0604020202020204" pitchFamily="34" charset="0"/>
                </a:rPr>
                <a:t>current standards</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Text Box 9">
            <a:extLst>
              <a:ext uri="{FF2B5EF4-FFF2-40B4-BE49-F238E27FC236}">
                <a16:creationId xmlns:a16="http://schemas.microsoft.com/office/drawing/2014/main" id="{0428248A-C564-4229-B8FB-9E4F58C08FC8}"/>
              </a:ext>
            </a:extLst>
          </p:cNvPr>
          <p:cNvSpPr txBox="1">
            <a:spLocks noChangeArrowheads="1"/>
          </p:cNvSpPr>
          <p:nvPr/>
        </p:nvSpPr>
        <p:spPr bwMode="auto">
          <a:xfrm>
            <a:off x="619125" y="1944688"/>
            <a:ext cx="8229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sz="2000" dirty="0">
                <a:solidFill>
                  <a:schemeClr val="accent1">
                    <a:lumMod val="50000"/>
                  </a:schemeClr>
                </a:solidFill>
                <a:latin typeface="Arial" panose="020B0604020202020204" pitchFamily="34" charset="0"/>
              </a:rPr>
              <a:t> </a:t>
            </a:r>
            <a:r>
              <a:rPr lang="en-IN" sz="2000" dirty="0">
                <a:solidFill>
                  <a:schemeClr val="accent1">
                    <a:lumMod val="50000"/>
                  </a:schemeClr>
                </a:solidFill>
                <a:latin typeface="Arial" panose="020B0604020202020204" pitchFamily="34" charset="0"/>
              </a:rPr>
              <a:t>Cruisers Inc. has three divisions: sailboats, motorboats, and</a:t>
            </a:r>
          </a:p>
          <a:p>
            <a:pPr eaLnBrk="1" hangingPunct="1">
              <a:spcBef>
                <a:spcPct val="0"/>
              </a:spcBef>
              <a:buFontTx/>
              <a:buNone/>
              <a:defRPr/>
            </a:pPr>
            <a:r>
              <a:rPr lang="en-IN" sz="2000" dirty="0">
                <a:solidFill>
                  <a:schemeClr val="accent1">
                    <a:lumMod val="50000"/>
                  </a:schemeClr>
                </a:solidFill>
                <a:latin typeface="Arial" panose="020B0604020202020204" pitchFamily="34" charset="0"/>
              </a:rPr>
              <a:t>repair parts. The following income statement might be prepared:</a:t>
            </a:r>
            <a:endParaRPr lang="en-US" altLang="en-US" sz="2000" dirty="0">
              <a:solidFill>
                <a:schemeClr val="accent1">
                  <a:lumMod val="50000"/>
                </a:schemeClr>
              </a:solidFill>
              <a:latin typeface="Arial" panose="020B0604020202020204" pitchFamily="34" charset="0"/>
            </a:endParaRPr>
          </a:p>
        </p:txBody>
      </p:sp>
      <p:sp>
        <p:nvSpPr>
          <p:cNvPr id="57354" name="Text Box 11">
            <a:extLst>
              <a:ext uri="{FF2B5EF4-FFF2-40B4-BE49-F238E27FC236}">
                <a16:creationId xmlns:a16="http://schemas.microsoft.com/office/drawing/2014/main" id="{A52257B7-2119-41B1-A843-35619A79588B}"/>
              </a:ext>
            </a:extLst>
          </p:cNvPr>
          <p:cNvSpPr txBox="1">
            <a:spLocks noChangeArrowheads="1"/>
          </p:cNvSpPr>
          <p:nvPr/>
        </p:nvSpPr>
        <p:spPr bwMode="auto">
          <a:xfrm>
            <a:off x="1243014" y="5486860"/>
            <a:ext cx="5994404" cy="36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1800" b="1" dirty="0">
                <a:solidFill>
                  <a:schemeClr val="accent1">
                    <a:lumMod val="75000"/>
                  </a:schemeClr>
                </a:solidFill>
                <a:latin typeface="Arial" panose="020B0604020202020204" pitchFamily="34" charset="0"/>
              </a:rPr>
              <a:t> Should the Repair Parts Division be discontinued?</a:t>
            </a:r>
          </a:p>
        </p:txBody>
      </p:sp>
      <p:sp>
        <p:nvSpPr>
          <p:cNvPr id="262156" name="Text Box 12">
            <a:extLst>
              <a:ext uri="{FF2B5EF4-FFF2-40B4-BE49-F238E27FC236}">
                <a16:creationId xmlns:a16="http://schemas.microsoft.com/office/drawing/2014/main" id="{F9D8400C-5566-404A-ACC3-7D905857D6DF}"/>
              </a:ext>
            </a:extLst>
          </p:cNvPr>
          <p:cNvSpPr txBox="1">
            <a:spLocks noChangeArrowheads="1"/>
          </p:cNvSpPr>
          <p:nvPr/>
        </p:nvSpPr>
        <p:spPr bwMode="auto">
          <a:xfrm>
            <a:off x="515938" y="5773738"/>
            <a:ext cx="83200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solidFill>
                  <a:srgbClr val="0000FF"/>
                </a:solidFill>
                <a:latin typeface="Arial" panose="020B0604020202020204" pitchFamily="34" charset="0"/>
              </a:rPr>
              <a:t> </a:t>
            </a:r>
            <a:r>
              <a:rPr lang="en-US" altLang="en-US" sz="1800" b="1" dirty="0">
                <a:latin typeface="Arial" panose="020B0604020202020204" pitchFamily="34" charset="0"/>
              </a:rPr>
              <a:t>Let</a:t>
            </a:r>
            <a:r>
              <a:rPr lang="ja-JP" altLang="en-US" sz="1800" b="1" dirty="0">
                <a:latin typeface="Arial" panose="020B0604020202020204" pitchFamily="34" charset="0"/>
              </a:rPr>
              <a:t>’</a:t>
            </a:r>
            <a:r>
              <a:rPr lang="en-US" altLang="ja-JP" sz="1800" b="1" dirty="0">
                <a:latin typeface="Arial" panose="020B0604020202020204" pitchFamily="34" charset="0"/>
              </a:rPr>
              <a:t>s take a closer look at fixed expenses before we decide.</a:t>
            </a:r>
            <a:endParaRPr lang="en-US" altLang="en-US" sz="1800" b="1" dirty="0">
              <a:latin typeface="Arial" panose="020B0604020202020204" pitchFamily="34" charset="0"/>
            </a:endParaRPr>
          </a:p>
        </p:txBody>
      </p:sp>
      <p:sp>
        <p:nvSpPr>
          <p:cNvPr id="57350" name="Title 9">
            <a:extLst>
              <a:ext uri="{FF2B5EF4-FFF2-40B4-BE49-F238E27FC236}">
                <a16:creationId xmlns:a16="http://schemas.microsoft.com/office/drawing/2014/main" id="{11808810-383C-4BC0-8C69-9A00D5286C3F}"/>
              </a:ext>
            </a:extLst>
          </p:cNvPr>
          <p:cNvSpPr>
            <a:spLocks noGrp="1"/>
          </p:cNvSpPr>
          <p:nvPr>
            <p:ph type="title"/>
          </p:nvPr>
        </p:nvSpPr>
        <p:spPr>
          <a:xfrm>
            <a:off x="619125" y="73025"/>
            <a:ext cx="8229600" cy="914400"/>
          </a:xfrm>
        </p:spPr>
        <p:txBody>
          <a:bodyPr/>
          <a:lstStyle/>
          <a:p>
            <a:r>
              <a:rPr lang="en-US" altLang="en-US" sz="3400" dirty="0">
                <a:ea typeface="ＭＳ Ｐゴシック" panose="020B0600070205080204" pitchFamily="34" charset="-128"/>
              </a:rPr>
              <a:t>Reporting for Segments of an Organization</a:t>
            </a:r>
          </a:p>
        </p:txBody>
      </p:sp>
      <p:sp>
        <p:nvSpPr>
          <p:cNvPr id="12" name="Rounded Rectangle 11">
            <a:extLst>
              <a:ext uri="{FF2B5EF4-FFF2-40B4-BE49-F238E27FC236}">
                <a16:creationId xmlns:a16="http://schemas.microsoft.com/office/drawing/2014/main" id="{92D995BF-2F7B-47AB-83CA-AED3E6C3808D}"/>
              </a:ext>
            </a:extLst>
          </p:cNvPr>
          <p:cNvSpPr/>
          <p:nvPr/>
        </p:nvSpPr>
        <p:spPr>
          <a:xfrm>
            <a:off x="354013" y="6316663"/>
            <a:ext cx="7772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15-8: </a:t>
            </a:r>
            <a:r>
              <a:rPr lang="en-US" altLang="en-US" sz="1100"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
        <p:nvSpPr>
          <p:cNvPr id="57352" name="TextBox 2">
            <a:extLst>
              <a:ext uri="{FF2B5EF4-FFF2-40B4-BE49-F238E27FC236}">
                <a16:creationId xmlns:a16="http://schemas.microsoft.com/office/drawing/2014/main" id="{A6646626-91C5-4727-B09B-E34AA9329E23}"/>
              </a:ext>
            </a:extLst>
          </p:cNvPr>
          <p:cNvSpPr txBox="1">
            <a:spLocks noChangeArrowheads="1"/>
          </p:cNvSpPr>
          <p:nvPr/>
        </p:nvSpPr>
        <p:spPr bwMode="auto">
          <a:xfrm>
            <a:off x="528638" y="874713"/>
            <a:ext cx="8320087" cy="1016000"/>
          </a:xfrm>
          <a:prstGeom prst="rect">
            <a:avLst/>
          </a:prstGeom>
          <a:solidFill>
            <a:srgbClr val="FFFFE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r>
              <a:rPr lang="en-US" altLang="en-US" sz="2000" dirty="0">
                <a:latin typeface="Arial Narrow" panose="020B0606020202030204" pitchFamily="34" charset="0"/>
              </a:rPr>
              <a:t>A </a:t>
            </a:r>
            <a:r>
              <a:rPr lang="en-US" altLang="en-US" sz="2000" b="1" dirty="0">
                <a:latin typeface="Arial Narrow" panose="020B0606020202030204" pitchFamily="34" charset="0"/>
              </a:rPr>
              <a:t>segment</a:t>
            </a:r>
            <a:r>
              <a:rPr lang="en-US" altLang="en-US" sz="2000" dirty="0">
                <a:latin typeface="Arial Narrow" panose="020B0606020202030204" pitchFamily="34" charset="0"/>
              </a:rPr>
              <a:t> of an organization is a division, product line, sales territory, or other organizational unit. Management frequently reports company results by segment in such a way that the total income for each segment equals the total company net income.</a:t>
            </a:r>
          </a:p>
        </p:txBody>
      </p:sp>
      <p:pic>
        <p:nvPicPr>
          <p:cNvPr id="4" name="Picture 3">
            <a:extLst>
              <a:ext uri="{FF2B5EF4-FFF2-40B4-BE49-F238E27FC236}">
                <a16:creationId xmlns:a16="http://schemas.microsoft.com/office/drawing/2014/main" id="{614883D1-731E-4276-A6CC-0D9976735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8711" y="2667000"/>
            <a:ext cx="6772275" cy="282486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Text Box 4">
            <a:extLst>
              <a:ext uri="{FF2B5EF4-FFF2-40B4-BE49-F238E27FC236}">
                <a16:creationId xmlns:a16="http://schemas.microsoft.com/office/drawing/2014/main" id="{4B5FF7CE-7E97-4957-B100-34DC07D82C4A}"/>
              </a:ext>
            </a:extLst>
          </p:cNvPr>
          <p:cNvSpPr txBox="1">
            <a:spLocks noChangeArrowheads="1"/>
          </p:cNvSpPr>
          <p:nvPr/>
        </p:nvSpPr>
        <p:spPr bwMode="auto">
          <a:xfrm>
            <a:off x="2014538" y="1173163"/>
            <a:ext cx="55864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dirty="0">
                <a:solidFill>
                  <a:schemeClr val="accent1">
                    <a:lumMod val="75000"/>
                  </a:schemeClr>
                </a:solidFill>
                <a:latin typeface="Arial" panose="020B0604020202020204" pitchFamily="34" charset="0"/>
              </a:rPr>
              <a:t>Analysis of fixed expenses shows:</a:t>
            </a:r>
          </a:p>
        </p:txBody>
      </p:sp>
      <p:sp>
        <p:nvSpPr>
          <p:cNvPr id="297989" name="Text Box 5">
            <a:extLst>
              <a:ext uri="{FF2B5EF4-FFF2-40B4-BE49-F238E27FC236}">
                <a16:creationId xmlns:a16="http://schemas.microsoft.com/office/drawing/2014/main" id="{62D96AD9-9C8D-4FF5-A928-978BD4B89A40}"/>
              </a:ext>
            </a:extLst>
          </p:cNvPr>
          <p:cNvSpPr txBox="1">
            <a:spLocks noChangeArrowheads="1"/>
          </p:cNvSpPr>
          <p:nvPr/>
        </p:nvSpPr>
        <p:spPr bwMode="auto">
          <a:xfrm>
            <a:off x="1041400" y="4341813"/>
            <a:ext cx="7256463" cy="460375"/>
          </a:xfrm>
          <a:prstGeom prst="rect">
            <a:avLst/>
          </a:prstGeom>
          <a:solidFill>
            <a:srgbClr val="D9D9D9"/>
          </a:solidFill>
          <a:ln w="28575">
            <a:solidFill>
              <a:schemeClr val="tx1"/>
            </a:solidFill>
            <a:miter lim="800000"/>
            <a:headEnd/>
            <a:tailEnd/>
          </a:ln>
          <a:effectLst>
            <a:outerShdw dist="71842" dir="2700000" algn="ctr" rotWithShape="0">
              <a:schemeClr val="bg2"/>
            </a:outerShdw>
          </a:effectLst>
        </p:spPr>
        <p:txBody>
          <a:bodyPr wrap="none">
            <a:spAutoFit/>
          </a:bodyPr>
          <a:lstStyle/>
          <a:p>
            <a:pPr algn="ctr" eaLnBrk="1" hangingPunct="1">
              <a:defRPr/>
            </a:pPr>
            <a:r>
              <a:rPr lang="en-US" sz="2400" b="1" u="sng" dirty="0">
                <a:latin typeface="Arial" pitchFamily="34" charset="0"/>
                <a:ea typeface="+mn-ea"/>
              </a:rPr>
              <a:t>Direct</a:t>
            </a:r>
            <a:r>
              <a:rPr lang="en-US" sz="2400" dirty="0">
                <a:latin typeface="Arial" pitchFamily="34" charset="0"/>
                <a:ea typeface="+mn-ea"/>
              </a:rPr>
              <a:t> fixed expenses are incurred within a division.</a:t>
            </a:r>
          </a:p>
        </p:txBody>
      </p:sp>
      <p:sp>
        <p:nvSpPr>
          <p:cNvPr id="297990" name="Text Box 6">
            <a:extLst>
              <a:ext uri="{FF2B5EF4-FFF2-40B4-BE49-F238E27FC236}">
                <a16:creationId xmlns:a16="http://schemas.microsoft.com/office/drawing/2014/main" id="{20C5EC91-F01D-4136-AD36-2D55C5687C72}"/>
              </a:ext>
            </a:extLst>
          </p:cNvPr>
          <p:cNvSpPr txBox="1">
            <a:spLocks noChangeArrowheads="1"/>
          </p:cNvSpPr>
          <p:nvPr/>
        </p:nvSpPr>
        <p:spPr bwMode="auto">
          <a:xfrm>
            <a:off x="665361" y="4988808"/>
            <a:ext cx="8037787" cy="1200329"/>
          </a:xfrm>
          <a:prstGeom prst="rect">
            <a:avLst/>
          </a:prstGeom>
          <a:solidFill>
            <a:schemeClr val="accent1">
              <a:lumMod val="20000"/>
              <a:lumOff val="80000"/>
            </a:schemeClr>
          </a:solidFill>
          <a:ln w="28575">
            <a:solidFill>
              <a:schemeClr val="tx1"/>
            </a:solidFill>
            <a:miter lim="800000"/>
            <a:headEnd/>
            <a:tailEnd/>
          </a:ln>
          <a:effectLst>
            <a:outerShdw dist="71842" dir="2700000" algn="ctr" rotWithShape="0">
              <a:schemeClr val="bg2"/>
            </a:outerShdw>
          </a:effectLst>
        </p:spPr>
        <p:txBody>
          <a:bodyPr wrap="square">
            <a:spAutoFit/>
          </a:bodyPr>
          <a:lstStyle/>
          <a:p>
            <a:pPr algn="ctr" eaLnBrk="1" hangingPunct="1">
              <a:defRPr/>
            </a:pPr>
            <a:r>
              <a:rPr lang="en-US" sz="2400" b="1" u="sng" dirty="0">
                <a:latin typeface="Arial" pitchFamily="34" charset="0"/>
                <a:ea typeface="+mn-ea"/>
              </a:rPr>
              <a:t>Common</a:t>
            </a:r>
            <a:r>
              <a:rPr lang="en-US" sz="2400" dirty="0">
                <a:latin typeface="Arial" pitchFamily="34" charset="0"/>
                <a:ea typeface="+mn-ea"/>
              </a:rPr>
              <a:t> fixed expenses are incurred elsewhere</a:t>
            </a:r>
            <a:br>
              <a:rPr lang="en-US" sz="2400" dirty="0">
                <a:latin typeface="Arial" pitchFamily="34" charset="0"/>
                <a:ea typeface="+mn-ea"/>
              </a:rPr>
            </a:br>
            <a:r>
              <a:rPr lang="en-US" sz="2400" dirty="0">
                <a:latin typeface="Arial" pitchFamily="34" charset="0"/>
                <a:ea typeface="+mn-ea"/>
              </a:rPr>
              <a:t>and would continue to be incurred even if a division is discontinued.</a:t>
            </a:r>
          </a:p>
        </p:txBody>
      </p:sp>
      <p:sp>
        <p:nvSpPr>
          <p:cNvPr id="59398" name="Title 9">
            <a:extLst>
              <a:ext uri="{FF2B5EF4-FFF2-40B4-BE49-F238E27FC236}">
                <a16:creationId xmlns:a16="http://schemas.microsoft.com/office/drawing/2014/main" id="{3B537AA7-D573-48D3-881F-1C49EA25E444}"/>
              </a:ext>
            </a:extLst>
          </p:cNvPr>
          <p:cNvSpPr>
            <a:spLocks noGrp="1"/>
          </p:cNvSpPr>
          <p:nvPr>
            <p:ph type="title"/>
          </p:nvPr>
        </p:nvSpPr>
        <p:spPr>
          <a:xfrm>
            <a:off x="469900" y="155575"/>
            <a:ext cx="8229600" cy="914400"/>
          </a:xfrm>
        </p:spPr>
        <p:txBody>
          <a:bodyPr/>
          <a:lstStyle/>
          <a:p>
            <a:r>
              <a:rPr lang="en-US" altLang="en-US" dirty="0">
                <a:ea typeface="ＭＳ Ｐゴシック" panose="020B0600070205080204" pitchFamily="34" charset="-128"/>
              </a:rPr>
              <a:t>Reporting for Segments of an Organization</a:t>
            </a:r>
          </a:p>
        </p:txBody>
      </p:sp>
      <p:sp>
        <p:nvSpPr>
          <p:cNvPr id="11" name="Rounded Rectangle 10">
            <a:extLst>
              <a:ext uri="{FF2B5EF4-FFF2-40B4-BE49-F238E27FC236}">
                <a16:creationId xmlns:a16="http://schemas.microsoft.com/office/drawing/2014/main" id="{3D1DCDD3-45F3-44DF-8FD5-0A0E0007DF24}"/>
              </a:ext>
            </a:extLst>
          </p:cNvPr>
          <p:cNvSpPr/>
          <p:nvPr/>
        </p:nvSpPr>
        <p:spPr>
          <a:xfrm>
            <a:off x="354013" y="6316663"/>
            <a:ext cx="7772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15-8: </a:t>
            </a:r>
            <a:r>
              <a:rPr lang="en-US" altLang="en-US" sz="1100"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pic>
        <p:nvPicPr>
          <p:cNvPr id="3" name="Picture 2">
            <a:extLst>
              <a:ext uri="{FF2B5EF4-FFF2-40B4-BE49-F238E27FC236}">
                <a16:creationId xmlns:a16="http://schemas.microsoft.com/office/drawing/2014/main" id="{B433DDFC-5C5F-416D-B77E-8BC6B755B9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605" y="1960562"/>
            <a:ext cx="8369300" cy="200168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6" name="Text Box 7">
            <a:extLst>
              <a:ext uri="{FF2B5EF4-FFF2-40B4-BE49-F238E27FC236}">
                <a16:creationId xmlns:a16="http://schemas.microsoft.com/office/drawing/2014/main" id="{72587DE9-F2BB-4A74-A8A0-C2D34CFBBE81}"/>
              </a:ext>
            </a:extLst>
          </p:cNvPr>
          <p:cNvSpPr txBox="1">
            <a:spLocks noChangeArrowheads="1"/>
          </p:cNvSpPr>
          <p:nvPr/>
        </p:nvSpPr>
        <p:spPr bwMode="auto">
          <a:xfrm>
            <a:off x="1424055" y="5336084"/>
            <a:ext cx="6440353" cy="769441"/>
          </a:xfrm>
          <a:prstGeom prst="rect">
            <a:avLst/>
          </a:prstGeom>
          <a:solidFill>
            <a:schemeClr val="accent1">
              <a:lumMod val="20000"/>
              <a:lumOff val="80000"/>
            </a:schemeClr>
          </a:solidFill>
          <a:ln w="9525">
            <a:solidFill>
              <a:schemeClr val="tx2"/>
            </a:solidFill>
            <a:miter lim="800000"/>
            <a:headEnd/>
            <a:tailEnd/>
          </a:ln>
        </p:spPr>
        <p:txBody>
          <a:bodyPr wrap="non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US" altLang="en-US" sz="2200" b="1" dirty="0">
                <a:latin typeface="Arial" panose="020B0604020202020204" pitchFamily="34" charset="0"/>
              </a:rPr>
              <a:t>Cruisers, Inc.’</a:t>
            </a:r>
            <a:r>
              <a:rPr lang="en-US" altLang="ja-JP" sz="2200" b="1" dirty="0">
                <a:latin typeface="Arial" panose="020B0604020202020204" pitchFamily="34" charset="0"/>
              </a:rPr>
              <a:t>s net income will be $10,000 less</a:t>
            </a:r>
            <a:br>
              <a:rPr lang="en-US" altLang="ja-JP" sz="2200" b="1" dirty="0">
                <a:latin typeface="Arial" panose="020B0604020202020204" pitchFamily="34" charset="0"/>
              </a:rPr>
            </a:br>
            <a:r>
              <a:rPr lang="en-US" altLang="ja-JP" sz="2200" b="1" dirty="0">
                <a:latin typeface="Arial" panose="020B0604020202020204" pitchFamily="34" charset="0"/>
              </a:rPr>
              <a:t>if the repair parts division is discontinued.</a:t>
            </a:r>
            <a:endParaRPr lang="en-US" altLang="en-US" sz="2200" b="1" dirty="0">
              <a:latin typeface="Arial" panose="020B0604020202020204" pitchFamily="34" charset="0"/>
            </a:endParaRPr>
          </a:p>
        </p:txBody>
      </p:sp>
      <p:sp>
        <p:nvSpPr>
          <p:cNvPr id="19464" name="Rectangle 11">
            <a:extLst>
              <a:ext uri="{FF2B5EF4-FFF2-40B4-BE49-F238E27FC236}">
                <a16:creationId xmlns:a16="http://schemas.microsoft.com/office/drawing/2014/main" id="{5A72FAFE-EF32-4608-91E5-3A6C309F1570}"/>
              </a:ext>
            </a:extLst>
          </p:cNvPr>
          <p:cNvSpPr>
            <a:spLocks noChangeArrowheads="1"/>
          </p:cNvSpPr>
          <p:nvPr/>
        </p:nvSpPr>
        <p:spPr bwMode="auto">
          <a:xfrm>
            <a:off x="524873" y="1085252"/>
            <a:ext cx="8385969" cy="705321"/>
          </a:xfrm>
          <a:prstGeom prst="rect">
            <a:avLst/>
          </a:prstGeom>
          <a:solidFill>
            <a:srgbClr val="FFFFE7"/>
          </a:solidFill>
          <a:ln w="57150" cmpd="thinThick">
            <a:solidFill>
              <a:schemeClr val="tx2"/>
            </a:solidFill>
            <a:miter lim="800000"/>
            <a:headEnd/>
            <a:tailEnd/>
          </a:ln>
        </p:spPr>
        <p:txBody>
          <a:bodyPr wrap="square"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defRPr/>
            </a:pPr>
            <a:r>
              <a:rPr lang="en-IN" altLang="en-US" sz="2000" b="1" dirty="0">
                <a:latin typeface="Arial" panose="020B0604020202020204" pitchFamily="34" charset="0"/>
              </a:rPr>
              <a:t>Segment margin is a division’s contribution to overall operations. For instance, this is the repair parts division’s segment margin.</a:t>
            </a:r>
            <a:endParaRPr lang="en-US" altLang="en-US" sz="2000" b="1" dirty="0">
              <a:latin typeface="Arial" panose="020B0604020202020204" pitchFamily="34" charset="0"/>
            </a:endParaRPr>
          </a:p>
        </p:txBody>
      </p:sp>
      <p:sp>
        <p:nvSpPr>
          <p:cNvPr id="61445" name="Title 9">
            <a:extLst>
              <a:ext uri="{FF2B5EF4-FFF2-40B4-BE49-F238E27FC236}">
                <a16:creationId xmlns:a16="http://schemas.microsoft.com/office/drawing/2014/main" id="{C7E13088-D83F-4729-A062-0FA42FB820C8}"/>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Reporting for Segments of an Organization</a:t>
            </a:r>
          </a:p>
        </p:txBody>
      </p:sp>
      <p:sp>
        <p:nvSpPr>
          <p:cNvPr id="16" name="Rounded Rectangle 15">
            <a:extLst>
              <a:ext uri="{FF2B5EF4-FFF2-40B4-BE49-F238E27FC236}">
                <a16:creationId xmlns:a16="http://schemas.microsoft.com/office/drawing/2014/main" id="{9E45EC82-6A25-414B-98A8-94428986868E}"/>
              </a:ext>
            </a:extLst>
          </p:cNvPr>
          <p:cNvSpPr/>
          <p:nvPr/>
        </p:nvSpPr>
        <p:spPr>
          <a:xfrm>
            <a:off x="354013" y="6316663"/>
            <a:ext cx="7772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15-8: </a:t>
            </a:r>
            <a:r>
              <a:rPr lang="en-US" altLang="en-US" sz="1100"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pic>
        <p:nvPicPr>
          <p:cNvPr id="6" name="Picture 5">
            <a:extLst>
              <a:ext uri="{FF2B5EF4-FFF2-40B4-BE49-F238E27FC236}">
                <a16:creationId xmlns:a16="http://schemas.microsoft.com/office/drawing/2014/main" id="{2A7523ED-E73A-4C67-B245-A19A3436A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9595" y="2102535"/>
            <a:ext cx="6296526" cy="3048182"/>
          </a:xfrm>
          <a:prstGeom prst="rect">
            <a:avLst/>
          </a:prstGeom>
        </p:spPr>
      </p:pic>
      <p:sp>
        <p:nvSpPr>
          <p:cNvPr id="61449" name="Line 12">
            <a:extLst>
              <a:ext uri="{FF2B5EF4-FFF2-40B4-BE49-F238E27FC236}">
                <a16:creationId xmlns:a16="http://schemas.microsoft.com/office/drawing/2014/main" id="{6505F80F-17BE-40DA-AEF6-FB8B157BEE5B}"/>
              </a:ext>
            </a:extLst>
          </p:cNvPr>
          <p:cNvSpPr>
            <a:spLocks noChangeShapeType="1"/>
          </p:cNvSpPr>
          <p:nvPr/>
        </p:nvSpPr>
        <p:spPr bwMode="auto">
          <a:xfrm>
            <a:off x="6159256" y="1736416"/>
            <a:ext cx="698744" cy="2455843"/>
          </a:xfrm>
          <a:prstGeom prst="line">
            <a:avLst/>
          </a:prstGeom>
          <a:solidFill>
            <a:srgbClr val="FFFFE7"/>
          </a:solidFill>
          <a:ln w="57150">
            <a:solidFill>
              <a:schemeClr val="tx2"/>
            </a:solidFill>
            <a:round/>
            <a:headEnd/>
            <a:tailEnd type="triangle" w="med" len="med"/>
          </a:ln>
          <a:extLst/>
        </p:spPr>
        <p:txBody>
          <a:bodyPr wrap="none"/>
          <a:lstStyle/>
          <a:p>
            <a:pPr>
              <a:defRPr/>
            </a:pPr>
            <a:endParaRPr lang="en-US" dirty="0"/>
          </a:p>
        </p:txBody>
      </p:sp>
      <p:sp>
        <p:nvSpPr>
          <p:cNvPr id="61448" name="Oval 6">
            <a:extLst>
              <a:ext uri="{FF2B5EF4-FFF2-40B4-BE49-F238E27FC236}">
                <a16:creationId xmlns:a16="http://schemas.microsoft.com/office/drawing/2014/main" id="{B42DFA1B-DD7C-4F64-BA60-3A3FE5A56368}"/>
              </a:ext>
            </a:extLst>
          </p:cNvPr>
          <p:cNvSpPr>
            <a:spLocks noChangeArrowheads="1"/>
          </p:cNvSpPr>
          <p:nvPr/>
        </p:nvSpPr>
        <p:spPr bwMode="auto">
          <a:xfrm>
            <a:off x="6575068" y="4192259"/>
            <a:ext cx="1227868" cy="466028"/>
          </a:xfrm>
          <a:prstGeom prst="ellipse">
            <a:avLst/>
          </a:prstGeom>
          <a:noFill/>
          <a:ln w="38100">
            <a:solidFill>
              <a:schemeClr val="tx2"/>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endParaRPr lang="en-US" altLang="en-US" sz="1800" dirty="0">
              <a:latin typeface="Tahoma" panose="020B060403050404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9">
            <a:extLst>
              <a:ext uri="{FF2B5EF4-FFF2-40B4-BE49-F238E27FC236}">
                <a16:creationId xmlns:a16="http://schemas.microsoft.com/office/drawing/2014/main" id="{01F980C3-F29B-48CE-B2FD-6C1B0AD3910A}"/>
              </a:ext>
            </a:extLst>
          </p:cNvPr>
          <p:cNvSpPr>
            <a:spLocks noGrp="1"/>
          </p:cNvSpPr>
          <p:nvPr>
            <p:ph type="title"/>
          </p:nvPr>
        </p:nvSpPr>
        <p:spPr>
          <a:xfrm>
            <a:off x="457200" y="93663"/>
            <a:ext cx="8229600" cy="914400"/>
          </a:xfrm>
        </p:spPr>
        <p:txBody>
          <a:bodyPr/>
          <a:lstStyle/>
          <a:p>
            <a:r>
              <a:rPr lang="en-US" altLang="en-US" sz="3400" dirty="0">
                <a:ea typeface="ＭＳ Ｐゴシック" panose="020B0600070205080204" pitchFamily="34" charset="-128"/>
              </a:rPr>
              <a:t>Reporting for Segments</a:t>
            </a:r>
            <a:br>
              <a:rPr lang="en-US" altLang="en-US" sz="3400" dirty="0">
                <a:ea typeface="ＭＳ Ｐゴシック" panose="020B0600070205080204" pitchFamily="34" charset="-128"/>
              </a:rPr>
            </a:br>
            <a:r>
              <a:rPr lang="en-US" altLang="en-US" sz="3400" dirty="0">
                <a:ea typeface="ＭＳ Ｐゴシック" panose="020B0600070205080204" pitchFamily="34" charset="-128"/>
              </a:rPr>
              <a:t>of an Organization</a:t>
            </a:r>
          </a:p>
        </p:txBody>
      </p:sp>
      <p:sp>
        <p:nvSpPr>
          <p:cNvPr id="7" name="Rounded Rectangle 6">
            <a:extLst>
              <a:ext uri="{FF2B5EF4-FFF2-40B4-BE49-F238E27FC236}">
                <a16:creationId xmlns:a16="http://schemas.microsoft.com/office/drawing/2014/main" id="{4007694C-3022-417E-B104-2DD904115D1E}"/>
              </a:ext>
            </a:extLst>
          </p:cNvPr>
          <p:cNvSpPr/>
          <p:nvPr/>
        </p:nvSpPr>
        <p:spPr>
          <a:xfrm>
            <a:off x="354013" y="6316663"/>
            <a:ext cx="7772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15-8: </a:t>
            </a:r>
            <a:r>
              <a:rPr lang="en-US" altLang="en-US" sz="1100"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
        <p:nvSpPr>
          <p:cNvPr id="300045" name="Rectangle 13">
            <a:extLst>
              <a:ext uri="{FF2B5EF4-FFF2-40B4-BE49-F238E27FC236}">
                <a16:creationId xmlns:a16="http://schemas.microsoft.com/office/drawing/2014/main" id="{C3856C6E-F3C2-4581-A94F-52CFDA6E67B8}"/>
              </a:ext>
            </a:extLst>
          </p:cNvPr>
          <p:cNvSpPr>
            <a:spLocks noChangeArrowheads="1"/>
          </p:cNvSpPr>
          <p:nvPr/>
        </p:nvSpPr>
        <p:spPr bwMode="auto">
          <a:xfrm>
            <a:off x="549275" y="3127375"/>
            <a:ext cx="8267700" cy="847725"/>
          </a:xfrm>
          <a:prstGeom prst="rect">
            <a:avLst/>
          </a:prstGeom>
          <a:solidFill>
            <a:schemeClr val="tx2"/>
          </a:solidFill>
          <a:ln w="12700">
            <a:noFill/>
            <a:miter lim="800000"/>
            <a:headEnd/>
            <a:tailEnd/>
          </a:ln>
          <a:effectLst/>
        </p:spPr>
        <p:txBody>
          <a:bodyPr lIns="90488" tIns="44450" rIns="90488" bIns="44450"/>
          <a:lstStyle/>
          <a:p>
            <a:pPr marL="1604963" indent="-1604963" eaLnBrk="1" hangingPunct="1">
              <a:buClr>
                <a:srgbClr val="990000"/>
              </a:buClr>
              <a:buSzPct val="65000"/>
              <a:buFont typeface="Wingdings" pitchFamily="2" charset="2"/>
              <a:buNone/>
              <a:defRPr/>
            </a:pPr>
            <a:r>
              <a:rPr lang="en-US" sz="2200" b="1" u="sng" dirty="0">
                <a:solidFill>
                  <a:schemeClr val="bg1"/>
                </a:solidFill>
                <a:latin typeface="Arial Narrow" panose="020B0606020202030204" pitchFamily="34" charset="0"/>
                <a:ea typeface="+mn-ea"/>
              </a:rPr>
              <a:t> Cost Center:</a:t>
            </a:r>
            <a:r>
              <a:rPr lang="en-US" sz="2200" dirty="0">
                <a:solidFill>
                  <a:schemeClr val="bg1"/>
                </a:solidFill>
                <a:latin typeface="Arial Narrow" panose="020B0606020202030204" pitchFamily="34" charset="0"/>
                <a:ea typeface="+mn-ea"/>
              </a:rPr>
              <a:t> A responsibility center</a:t>
            </a:r>
            <a:r>
              <a:rPr lang="en-US" sz="2200" u="sng" dirty="0">
                <a:solidFill>
                  <a:schemeClr val="bg1"/>
                </a:solidFill>
                <a:latin typeface="Arial Narrow" panose="020B0606020202030204" pitchFamily="34" charset="0"/>
                <a:ea typeface="+mn-ea"/>
              </a:rPr>
              <a:t> for </a:t>
            </a:r>
            <a:r>
              <a:rPr lang="en-US" sz="2200" dirty="0">
                <a:solidFill>
                  <a:schemeClr val="bg1"/>
                </a:solidFill>
                <a:latin typeface="Arial Narrow" panose="020B0606020202030204" pitchFamily="34" charset="0"/>
                <a:ea typeface="+mn-ea"/>
              </a:rPr>
              <a:t>which performance is evaluated by comparing actual cost with budgeted cost.</a:t>
            </a:r>
          </a:p>
        </p:txBody>
      </p:sp>
      <p:sp>
        <p:nvSpPr>
          <p:cNvPr id="9" name="Rectangle 6">
            <a:extLst>
              <a:ext uri="{FF2B5EF4-FFF2-40B4-BE49-F238E27FC236}">
                <a16:creationId xmlns:a16="http://schemas.microsoft.com/office/drawing/2014/main" id="{B4B28594-3E06-4B78-BF90-0B4C3ACB5A16}"/>
              </a:ext>
            </a:extLst>
          </p:cNvPr>
          <p:cNvSpPr>
            <a:spLocks noChangeArrowheads="1"/>
          </p:cNvSpPr>
          <p:nvPr/>
        </p:nvSpPr>
        <p:spPr bwMode="auto">
          <a:xfrm>
            <a:off x="525463" y="4146550"/>
            <a:ext cx="8291512" cy="823913"/>
          </a:xfrm>
          <a:prstGeom prst="rect">
            <a:avLst/>
          </a:prstGeom>
          <a:solidFill>
            <a:schemeClr val="accent1">
              <a:lumMod val="20000"/>
              <a:lumOff val="80000"/>
            </a:schemeClr>
          </a:solidFill>
          <a:ln w="12700">
            <a:noFill/>
            <a:miter lim="800000"/>
            <a:headEnd/>
            <a:tailEnd/>
          </a:ln>
          <a:effectLst/>
        </p:spPr>
        <p:txBody>
          <a:bodyPr lIns="90488" tIns="44450" rIns="90488" bIns="44450"/>
          <a:lstStyle/>
          <a:p>
            <a:pPr marL="1765300" indent="-1765300" eaLnBrk="1" hangingPunct="1">
              <a:buClr>
                <a:srgbClr val="990000"/>
              </a:buClr>
              <a:buSzPct val="65000"/>
              <a:buFont typeface="Wingdings" pitchFamily="2" charset="2"/>
              <a:buNone/>
              <a:defRPr/>
            </a:pPr>
            <a:r>
              <a:rPr lang="en-US" sz="2200" dirty="0">
                <a:solidFill>
                  <a:srgbClr val="FF0000"/>
                </a:solidFill>
                <a:effectLst>
                  <a:outerShdw blurRad="38100" dist="38100" dir="2700000" algn="tl">
                    <a:srgbClr val="000000"/>
                  </a:outerShdw>
                </a:effectLst>
                <a:latin typeface="Arial Narrow" panose="020B0606020202030204" pitchFamily="34" charset="0"/>
                <a:ea typeface="+mn-ea"/>
              </a:rPr>
              <a:t> </a:t>
            </a:r>
            <a:r>
              <a:rPr lang="en-US" sz="2200" b="1" u="sng" dirty="0">
                <a:latin typeface="Arial Narrow" panose="020B0606020202030204" pitchFamily="34" charset="0"/>
                <a:ea typeface="+mn-ea"/>
              </a:rPr>
              <a:t>Profit Center:</a:t>
            </a:r>
            <a:r>
              <a:rPr lang="en-US" sz="2200" dirty="0">
                <a:latin typeface="Arial Narrow" panose="020B0606020202030204" pitchFamily="34" charset="0"/>
                <a:ea typeface="+mn-ea"/>
              </a:rPr>
              <a:t> A responsibility center </a:t>
            </a:r>
            <a:r>
              <a:rPr lang="en-US" sz="2200" u="sng" dirty="0">
                <a:latin typeface="Arial Narrow" panose="020B0606020202030204" pitchFamily="34" charset="0"/>
                <a:ea typeface="+mn-ea"/>
              </a:rPr>
              <a:t>for</a:t>
            </a:r>
            <a:r>
              <a:rPr lang="en-US" sz="2200" dirty="0">
                <a:latin typeface="Arial Narrow" panose="020B0606020202030204" pitchFamily="34" charset="0"/>
                <a:ea typeface="+mn-ea"/>
              </a:rPr>
              <a:t> which performance is evaluated by comparing actual profit with budgeted profit.</a:t>
            </a:r>
          </a:p>
        </p:txBody>
      </p:sp>
      <p:sp>
        <p:nvSpPr>
          <p:cNvPr id="2" name="Rectangle 1">
            <a:extLst>
              <a:ext uri="{FF2B5EF4-FFF2-40B4-BE49-F238E27FC236}">
                <a16:creationId xmlns:a16="http://schemas.microsoft.com/office/drawing/2014/main" id="{421B3D93-0FB2-4036-8320-30C9107EAC1F}"/>
              </a:ext>
            </a:extLst>
          </p:cNvPr>
          <p:cNvSpPr/>
          <p:nvPr/>
        </p:nvSpPr>
        <p:spPr>
          <a:xfrm>
            <a:off x="585788" y="5141913"/>
            <a:ext cx="8231187" cy="1006429"/>
          </a:xfrm>
          <a:prstGeom prst="rect">
            <a:avLst/>
          </a:prstGeom>
          <a:solidFill>
            <a:srgbClr val="FFFFE7"/>
          </a:solidFill>
        </p:spPr>
        <p:txBody>
          <a:bodyPr>
            <a:spAutoFit/>
          </a:bodyPr>
          <a:lstStyle/>
          <a:p>
            <a:pPr marL="2293938" indent="-2293938" eaLnBrk="1" hangingPunct="1">
              <a:lnSpc>
                <a:spcPct val="90000"/>
              </a:lnSpc>
              <a:spcBef>
                <a:spcPct val="20000"/>
              </a:spcBef>
              <a:buClr>
                <a:srgbClr val="990000"/>
              </a:buClr>
              <a:buSzPct val="65000"/>
              <a:buFont typeface="Wingdings" pitchFamily="2" charset="2"/>
              <a:buNone/>
              <a:defRPr/>
            </a:pPr>
            <a:r>
              <a:rPr lang="en-US" sz="2200" b="1" u="sng" dirty="0">
                <a:solidFill>
                  <a:schemeClr val="accent1">
                    <a:lumMod val="50000"/>
                  </a:schemeClr>
                </a:solidFill>
                <a:latin typeface="Arial Narrow" panose="020B0606020202030204" pitchFamily="34" charset="0"/>
                <a:ea typeface="+mn-ea"/>
              </a:rPr>
              <a:t>Investment Center:</a:t>
            </a:r>
            <a:r>
              <a:rPr lang="en-US" sz="2200" dirty="0">
                <a:solidFill>
                  <a:schemeClr val="accent1">
                    <a:lumMod val="50000"/>
                  </a:schemeClr>
                </a:solidFill>
                <a:latin typeface="Arial Narrow" panose="020B0606020202030204" pitchFamily="34" charset="0"/>
                <a:ea typeface="+mn-ea"/>
              </a:rPr>
              <a:t> A responsibility center </a:t>
            </a:r>
            <a:r>
              <a:rPr lang="en-US" sz="2200" u="sng" dirty="0">
                <a:solidFill>
                  <a:schemeClr val="accent1">
                    <a:lumMod val="50000"/>
                  </a:schemeClr>
                </a:solidFill>
                <a:latin typeface="Arial Narrow" panose="020B0606020202030204" pitchFamily="34" charset="0"/>
                <a:ea typeface="+mn-ea"/>
              </a:rPr>
              <a:t>for</a:t>
            </a:r>
            <a:r>
              <a:rPr lang="en-US" sz="2200" dirty="0">
                <a:solidFill>
                  <a:schemeClr val="accent1">
                    <a:lumMod val="50000"/>
                  </a:schemeClr>
                </a:solidFill>
                <a:latin typeface="Arial Narrow" panose="020B0606020202030204" pitchFamily="34" charset="0"/>
                <a:ea typeface="+mn-ea"/>
              </a:rPr>
              <a:t> which performance is evaluated by comparing actual return on investment with budgeted return on investment.</a:t>
            </a:r>
          </a:p>
        </p:txBody>
      </p:sp>
      <p:sp>
        <p:nvSpPr>
          <p:cNvPr id="63495" name="TextBox 3">
            <a:extLst>
              <a:ext uri="{FF2B5EF4-FFF2-40B4-BE49-F238E27FC236}">
                <a16:creationId xmlns:a16="http://schemas.microsoft.com/office/drawing/2014/main" id="{CF7F64EC-980E-4796-9998-1599CB28C022}"/>
              </a:ext>
            </a:extLst>
          </p:cNvPr>
          <p:cNvSpPr txBox="1">
            <a:spLocks noChangeArrowheads="1"/>
          </p:cNvSpPr>
          <p:nvPr/>
        </p:nvSpPr>
        <p:spPr bwMode="auto">
          <a:xfrm>
            <a:off x="558800" y="1133475"/>
            <a:ext cx="8305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r>
              <a:rPr lang="en-US" altLang="en-US" dirty="0"/>
              <a:t>Sometimes the segments of an organization are referred to as </a:t>
            </a:r>
            <a:r>
              <a:rPr lang="en-US" altLang="en-US" i="1" dirty="0"/>
              <a:t>responsibility centers, cost centers, profit centers</a:t>
            </a:r>
            <a:r>
              <a:rPr lang="en-US" altLang="en-US" dirty="0"/>
              <a:t>, or </a:t>
            </a:r>
            <a:r>
              <a:rPr lang="en-US" altLang="en-US" i="1" dirty="0"/>
              <a:t>investment centers</a:t>
            </a:r>
            <a:r>
              <a:rPr lang="en-US" altLang="en-US" dirty="0"/>
              <a:t>. </a:t>
            </a:r>
          </a:p>
        </p:txBody>
      </p:sp>
      <p:sp>
        <p:nvSpPr>
          <p:cNvPr id="5" name="TextBox 4">
            <a:extLst>
              <a:ext uri="{FF2B5EF4-FFF2-40B4-BE49-F238E27FC236}">
                <a16:creationId xmlns:a16="http://schemas.microsoft.com/office/drawing/2014/main" id="{A59CF8AF-EEF4-4577-91A9-F1A1A2DA5988}"/>
              </a:ext>
            </a:extLst>
          </p:cNvPr>
          <p:cNvSpPr txBox="1"/>
          <p:nvPr/>
        </p:nvSpPr>
        <p:spPr>
          <a:xfrm>
            <a:off x="585788" y="1930400"/>
            <a:ext cx="8231187" cy="1108075"/>
          </a:xfrm>
          <a:prstGeom prst="rect">
            <a:avLst/>
          </a:prstGeom>
          <a:solidFill>
            <a:srgbClr val="FFF4D1"/>
          </a:solidFill>
        </p:spPr>
        <p:txBody>
          <a:bodyPr>
            <a:spAutoFit/>
          </a:bodyPr>
          <a:lstStyle/>
          <a:p>
            <a:pPr marL="2630488" indent="-2630488">
              <a:defRPr/>
            </a:pPr>
            <a:r>
              <a:rPr kumimoji="1" lang="en-US" sz="2200" b="1" u="sng" dirty="0">
                <a:solidFill>
                  <a:schemeClr val="tx2">
                    <a:lumMod val="50000"/>
                  </a:schemeClr>
                </a:solidFill>
                <a:latin typeface="+mn-lt"/>
                <a:ea typeface="ＭＳ Ｐゴシック" charset="0"/>
              </a:rPr>
              <a:t>Responsibility Center</a:t>
            </a:r>
            <a:r>
              <a:rPr kumimoji="1" lang="en-US" sz="2200" dirty="0">
                <a:solidFill>
                  <a:schemeClr val="tx2">
                    <a:lumMod val="50000"/>
                  </a:schemeClr>
                </a:solidFill>
                <a:latin typeface="+mn-lt"/>
                <a:ea typeface="ＭＳ Ｐゴシック" charset="0"/>
              </a:rPr>
              <a:t>: </a:t>
            </a:r>
            <a:r>
              <a:rPr kumimoji="1" lang="en-US" sz="2200" dirty="0">
                <a:solidFill>
                  <a:schemeClr val="tx2">
                    <a:lumMod val="50000"/>
                  </a:schemeClr>
                </a:solidFill>
                <a:latin typeface="Arial Narrow" panose="020B0606020202030204" pitchFamily="34" charset="0"/>
                <a:ea typeface="ＭＳ Ｐゴシック" charset="0"/>
              </a:rPr>
              <a:t>An element of the organization over which a manager has been assigned responsibility and authority, and for which performance is evaluated</a:t>
            </a:r>
            <a:endParaRPr lang="en-US" altLang="en-US" sz="2200" dirty="0">
              <a:solidFill>
                <a:schemeClr val="tx2">
                  <a:lumMod val="50000"/>
                </a:schemeClr>
              </a:solidFill>
              <a:latin typeface="Arial Narrow" panose="020B060602020203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Group 3">
            <a:extLst>
              <a:ext uri="{FF2B5EF4-FFF2-40B4-BE49-F238E27FC236}">
                <a16:creationId xmlns:a16="http://schemas.microsoft.com/office/drawing/2014/main" id="{F686BC7D-68CA-41A9-83BA-84C56678E241}"/>
              </a:ext>
            </a:extLst>
          </p:cNvPr>
          <p:cNvGrpSpPr>
            <a:grpSpLocks/>
          </p:cNvGrpSpPr>
          <p:nvPr/>
        </p:nvGrpSpPr>
        <p:grpSpPr bwMode="auto">
          <a:xfrm>
            <a:off x="808038" y="1066800"/>
            <a:ext cx="7818425" cy="5136828"/>
            <a:chOff x="381000" y="1439863"/>
            <a:chExt cx="8305800" cy="5280079"/>
          </a:xfrm>
        </p:grpSpPr>
        <p:sp>
          <p:nvSpPr>
            <p:cNvPr id="65541" name="Rectangle 7">
              <a:extLst>
                <a:ext uri="{FF2B5EF4-FFF2-40B4-BE49-F238E27FC236}">
                  <a16:creationId xmlns:a16="http://schemas.microsoft.com/office/drawing/2014/main" id="{B568A07D-86AC-47E8-AADE-51D90B3D98DB}"/>
                </a:ext>
              </a:extLst>
            </p:cNvPr>
            <p:cNvSpPr>
              <a:spLocks noChangeArrowheads="1"/>
            </p:cNvSpPr>
            <p:nvPr/>
          </p:nvSpPr>
          <p:spPr bwMode="auto">
            <a:xfrm>
              <a:off x="382588" y="2144713"/>
              <a:ext cx="1231220" cy="8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solidFill>
                    <a:srgbClr val="C00000"/>
                  </a:solidFill>
                  <a:latin typeface="Arial" panose="020B0604020202020204" pitchFamily="34" charset="0"/>
                </a:rPr>
                <a:t>Cost</a:t>
              </a:r>
            </a:p>
            <a:p>
              <a:pPr eaLnBrk="1" hangingPunct="1">
                <a:spcBef>
                  <a:spcPct val="0"/>
                </a:spcBef>
                <a:buFontTx/>
                <a:buNone/>
              </a:pPr>
              <a:r>
                <a:rPr lang="en-US" altLang="en-US" sz="2400" b="1" dirty="0">
                  <a:solidFill>
                    <a:srgbClr val="C00000"/>
                  </a:solidFill>
                  <a:latin typeface="Arial" panose="020B0604020202020204" pitchFamily="34" charset="0"/>
                </a:rPr>
                <a:t>Center</a:t>
              </a:r>
            </a:p>
          </p:txBody>
        </p:sp>
        <p:sp>
          <p:nvSpPr>
            <p:cNvPr id="65542" name="Rectangle 8">
              <a:extLst>
                <a:ext uri="{FF2B5EF4-FFF2-40B4-BE49-F238E27FC236}">
                  <a16:creationId xmlns:a16="http://schemas.microsoft.com/office/drawing/2014/main" id="{84D2A2EC-7D31-430C-96C5-CD5D1E995B8C}"/>
                </a:ext>
              </a:extLst>
            </p:cNvPr>
            <p:cNvSpPr>
              <a:spLocks noChangeArrowheads="1"/>
            </p:cNvSpPr>
            <p:nvPr/>
          </p:nvSpPr>
          <p:spPr bwMode="auto">
            <a:xfrm>
              <a:off x="3810000" y="2144713"/>
              <a:ext cx="4800600" cy="8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solidFill>
                    <a:srgbClr val="C00000"/>
                  </a:solidFill>
                  <a:latin typeface="Arial" panose="020B0604020202020204" pitchFamily="34" charset="0"/>
                </a:rPr>
                <a:t>Actual costs incurred are compared to budgeted costs.</a:t>
              </a:r>
            </a:p>
          </p:txBody>
        </p:sp>
        <p:sp>
          <p:nvSpPr>
            <p:cNvPr id="65543" name="Rectangle 9">
              <a:extLst>
                <a:ext uri="{FF2B5EF4-FFF2-40B4-BE49-F238E27FC236}">
                  <a16:creationId xmlns:a16="http://schemas.microsoft.com/office/drawing/2014/main" id="{AC1AAD88-2875-472A-A7B5-294A17A4D710}"/>
                </a:ext>
              </a:extLst>
            </p:cNvPr>
            <p:cNvSpPr>
              <a:spLocks noChangeArrowheads="1"/>
            </p:cNvSpPr>
            <p:nvPr/>
          </p:nvSpPr>
          <p:spPr bwMode="auto">
            <a:xfrm>
              <a:off x="382588" y="3484312"/>
              <a:ext cx="1231220" cy="8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solidFill>
                    <a:srgbClr val="000000"/>
                  </a:solidFill>
                  <a:latin typeface="Arial" panose="020B0604020202020204" pitchFamily="34" charset="0"/>
                </a:rPr>
                <a:t>Profit</a:t>
              </a:r>
            </a:p>
            <a:p>
              <a:pPr eaLnBrk="1" hangingPunct="1">
                <a:spcBef>
                  <a:spcPct val="0"/>
                </a:spcBef>
                <a:buFontTx/>
                <a:buNone/>
              </a:pPr>
              <a:r>
                <a:rPr lang="en-US" altLang="en-US" sz="2400" b="1" dirty="0">
                  <a:solidFill>
                    <a:srgbClr val="000000"/>
                  </a:solidFill>
                  <a:latin typeface="Arial" panose="020B0604020202020204" pitchFamily="34" charset="0"/>
                </a:rPr>
                <a:t>Center</a:t>
              </a:r>
            </a:p>
          </p:txBody>
        </p:sp>
        <p:sp>
          <p:nvSpPr>
            <p:cNvPr id="65544" name="Rectangle 10">
              <a:extLst>
                <a:ext uri="{FF2B5EF4-FFF2-40B4-BE49-F238E27FC236}">
                  <a16:creationId xmlns:a16="http://schemas.microsoft.com/office/drawing/2014/main" id="{A2A610EB-9F56-4A7B-AED3-11B536E9F8F2}"/>
                </a:ext>
              </a:extLst>
            </p:cNvPr>
            <p:cNvSpPr>
              <a:spLocks noChangeArrowheads="1"/>
            </p:cNvSpPr>
            <p:nvPr/>
          </p:nvSpPr>
          <p:spPr bwMode="auto">
            <a:xfrm>
              <a:off x="4327525" y="2930525"/>
              <a:ext cx="231775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69638" name="Rectangle 11">
              <a:extLst>
                <a:ext uri="{FF2B5EF4-FFF2-40B4-BE49-F238E27FC236}">
                  <a16:creationId xmlns:a16="http://schemas.microsoft.com/office/drawing/2014/main" id="{98221327-993F-4C04-981C-D2A44D4AB79A}"/>
                </a:ext>
              </a:extLst>
            </p:cNvPr>
            <p:cNvSpPr>
              <a:spLocks noChangeArrowheads="1"/>
            </p:cNvSpPr>
            <p:nvPr/>
          </p:nvSpPr>
          <p:spPr bwMode="auto">
            <a:xfrm>
              <a:off x="382686" y="4941643"/>
              <a:ext cx="1920905" cy="85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400" b="1" dirty="0">
                  <a:solidFill>
                    <a:schemeClr val="tx2">
                      <a:lumMod val="60000"/>
                      <a:lumOff val="40000"/>
                    </a:schemeClr>
                  </a:solidFill>
                  <a:latin typeface="Arial" panose="020B0604020202020204" pitchFamily="34" charset="0"/>
                </a:rPr>
                <a:t>Investment</a:t>
              </a:r>
            </a:p>
            <a:p>
              <a:pPr eaLnBrk="1" hangingPunct="1">
                <a:spcBef>
                  <a:spcPct val="0"/>
                </a:spcBef>
                <a:buFontTx/>
                <a:buNone/>
                <a:defRPr/>
              </a:pPr>
              <a:r>
                <a:rPr lang="en-US" altLang="en-US" sz="2400" b="1" dirty="0">
                  <a:solidFill>
                    <a:schemeClr val="tx2">
                      <a:lumMod val="60000"/>
                      <a:lumOff val="40000"/>
                    </a:schemeClr>
                  </a:solidFill>
                  <a:latin typeface="Arial" panose="020B0604020202020204" pitchFamily="34" charset="0"/>
                </a:rPr>
                <a:t>Center</a:t>
              </a:r>
            </a:p>
          </p:txBody>
        </p:sp>
        <p:sp>
          <p:nvSpPr>
            <p:cNvPr id="69639" name="Rectangle 12">
              <a:extLst>
                <a:ext uri="{FF2B5EF4-FFF2-40B4-BE49-F238E27FC236}">
                  <a16:creationId xmlns:a16="http://schemas.microsoft.com/office/drawing/2014/main" id="{919B5DC7-7FCA-49A1-97D5-7A6159A3D067}"/>
                </a:ext>
              </a:extLst>
            </p:cNvPr>
            <p:cNvSpPr>
              <a:spLocks noChangeArrowheads="1"/>
            </p:cNvSpPr>
            <p:nvPr/>
          </p:nvSpPr>
          <p:spPr bwMode="auto">
            <a:xfrm>
              <a:off x="3809572" y="4729513"/>
              <a:ext cx="4523085" cy="199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IN" altLang="en-US" sz="2400" b="1" dirty="0">
                  <a:solidFill>
                    <a:schemeClr val="tx2">
                      <a:lumMod val="60000"/>
                      <a:lumOff val="40000"/>
                    </a:schemeClr>
                  </a:solidFill>
                  <a:latin typeface="Arial" panose="020B0604020202020204" pitchFamily="34" charset="0"/>
                </a:rPr>
                <a:t>Actual and budgeted return on investment (ROI) are compared based on segment margin and assets controlled by the segment.</a:t>
              </a:r>
              <a:endParaRPr lang="en-US" altLang="en-US" sz="2400" b="1" dirty="0">
                <a:solidFill>
                  <a:schemeClr val="tx2">
                    <a:lumMod val="60000"/>
                    <a:lumOff val="40000"/>
                  </a:schemeClr>
                </a:solidFill>
                <a:latin typeface="Arial" panose="020B0604020202020204" pitchFamily="34" charset="0"/>
              </a:endParaRPr>
            </a:p>
          </p:txBody>
        </p:sp>
        <p:sp>
          <p:nvSpPr>
            <p:cNvPr id="69640" name="Rectangle 13">
              <a:extLst>
                <a:ext uri="{FF2B5EF4-FFF2-40B4-BE49-F238E27FC236}">
                  <a16:creationId xmlns:a16="http://schemas.microsoft.com/office/drawing/2014/main" id="{90D74361-E148-4EC6-9A0A-7E3951EB58EA}"/>
                </a:ext>
              </a:extLst>
            </p:cNvPr>
            <p:cNvSpPr>
              <a:spLocks noChangeArrowheads="1"/>
            </p:cNvSpPr>
            <p:nvPr/>
          </p:nvSpPr>
          <p:spPr bwMode="auto">
            <a:xfrm>
              <a:off x="3809572" y="1439863"/>
              <a:ext cx="4523085" cy="59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b="1" u="sng" dirty="0">
                  <a:solidFill>
                    <a:schemeClr val="tx2">
                      <a:lumMod val="50000"/>
                    </a:schemeClr>
                  </a:solidFill>
                  <a:latin typeface="Arial" panose="020B0604020202020204" pitchFamily="34" charset="0"/>
                </a:rPr>
                <a:t>Evaluation Measures</a:t>
              </a:r>
            </a:p>
          </p:txBody>
        </p:sp>
        <p:sp>
          <p:nvSpPr>
            <p:cNvPr id="69641" name="Line 16">
              <a:extLst>
                <a:ext uri="{FF2B5EF4-FFF2-40B4-BE49-F238E27FC236}">
                  <a16:creationId xmlns:a16="http://schemas.microsoft.com/office/drawing/2014/main" id="{1B96B765-963E-41AC-AC84-F2C655E343EF}"/>
                </a:ext>
              </a:extLst>
            </p:cNvPr>
            <p:cNvSpPr>
              <a:spLocks noChangeShapeType="1"/>
            </p:cNvSpPr>
            <p:nvPr/>
          </p:nvSpPr>
          <p:spPr bwMode="auto">
            <a:xfrm flipV="1">
              <a:off x="2465464" y="5434438"/>
              <a:ext cx="1268218" cy="11422"/>
            </a:xfrm>
            <a:prstGeom prst="line">
              <a:avLst/>
            </a:prstGeom>
            <a:noFill/>
            <a:ln w="57150">
              <a:solidFill>
                <a:schemeClr val="tx2">
                  <a:lumMod val="60000"/>
                  <a:lumOff val="4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dirty="0"/>
            </a:p>
          </p:txBody>
        </p:sp>
        <p:sp>
          <p:nvSpPr>
            <p:cNvPr id="65549" name="Rectangle 17">
              <a:extLst>
                <a:ext uri="{FF2B5EF4-FFF2-40B4-BE49-F238E27FC236}">
                  <a16:creationId xmlns:a16="http://schemas.microsoft.com/office/drawing/2014/main" id="{A4267677-12DA-4F9B-A0DA-132F72E8D4F7}"/>
                </a:ext>
              </a:extLst>
            </p:cNvPr>
            <p:cNvSpPr>
              <a:spLocks noChangeArrowheads="1"/>
            </p:cNvSpPr>
            <p:nvPr/>
          </p:nvSpPr>
          <p:spPr bwMode="auto">
            <a:xfrm>
              <a:off x="3810000" y="3319663"/>
              <a:ext cx="4876800" cy="123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b="1" dirty="0">
                  <a:solidFill>
                    <a:srgbClr val="000000"/>
                  </a:solidFill>
                  <a:latin typeface="Arial" panose="020B0604020202020204" pitchFamily="34" charset="0"/>
                </a:rPr>
                <a:t>Actual segment margin is</a:t>
              </a:r>
              <a:br>
                <a:rPr lang="en-US" altLang="en-US" sz="2400" b="1" dirty="0">
                  <a:solidFill>
                    <a:srgbClr val="000000"/>
                  </a:solidFill>
                  <a:latin typeface="Arial" panose="020B0604020202020204" pitchFamily="34" charset="0"/>
                </a:rPr>
              </a:br>
              <a:r>
                <a:rPr lang="en-US" altLang="en-US" sz="2400" b="1" dirty="0">
                  <a:solidFill>
                    <a:srgbClr val="000000"/>
                  </a:solidFill>
                  <a:latin typeface="Arial" panose="020B0604020202020204" pitchFamily="34" charset="0"/>
                </a:rPr>
                <a:t>compared to budgeted</a:t>
              </a:r>
              <a:br>
                <a:rPr lang="en-US" altLang="en-US" sz="2400" b="1" dirty="0">
                  <a:solidFill>
                    <a:srgbClr val="000000"/>
                  </a:solidFill>
                  <a:latin typeface="Arial" panose="020B0604020202020204" pitchFamily="34" charset="0"/>
                </a:rPr>
              </a:br>
              <a:r>
                <a:rPr lang="en-US" altLang="en-US" sz="2400" b="1" dirty="0">
                  <a:solidFill>
                    <a:srgbClr val="000000"/>
                  </a:solidFill>
                  <a:latin typeface="Arial" panose="020B0604020202020204" pitchFamily="34" charset="0"/>
                </a:rPr>
                <a:t>segment margin.</a:t>
              </a:r>
            </a:p>
          </p:txBody>
        </p:sp>
        <p:sp>
          <p:nvSpPr>
            <p:cNvPr id="65550" name="Line 18">
              <a:extLst>
                <a:ext uri="{FF2B5EF4-FFF2-40B4-BE49-F238E27FC236}">
                  <a16:creationId xmlns:a16="http://schemas.microsoft.com/office/drawing/2014/main" id="{358138A0-69F0-4F79-BCF0-C725E0493F5D}"/>
                </a:ext>
              </a:extLst>
            </p:cNvPr>
            <p:cNvSpPr>
              <a:spLocks noChangeShapeType="1"/>
            </p:cNvSpPr>
            <p:nvPr/>
          </p:nvSpPr>
          <p:spPr bwMode="auto">
            <a:xfrm flipV="1">
              <a:off x="2362201" y="3800589"/>
              <a:ext cx="1371598" cy="18722"/>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65551" name="Line 19">
              <a:extLst>
                <a:ext uri="{FF2B5EF4-FFF2-40B4-BE49-F238E27FC236}">
                  <a16:creationId xmlns:a16="http://schemas.microsoft.com/office/drawing/2014/main" id="{2EEC3358-7E24-4323-ACDC-EE336DEA2B38}"/>
                </a:ext>
              </a:extLst>
            </p:cNvPr>
            <p:cNvSpPr>
              <a:spLocks noChangeShapeType="1"/>
            </p:cNvSpPr>
            <p:nvPr/>
          </p:nvSpPr>
          <p:spPr bwMode="auto">
            <a:xfrm>
              <a:off x="2465388" y="2614875"/>
              <a:ext cx="1268412" cy="1325"/>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69645" name="Rectangle 21">
              <a:extLst>
                <a:ext uri="{FF2B5EF4-FFF2-40B4-BE49-F238E27FC236}">
                  <a16:creationId xmlns:a16="http://schemas.microsoft.com/office/drawing/2014/main" id="{0DB142D4-69A9-4B01-9BF1-5AE4C1E602DA}"/>
                </a:ext>
              </a:extLst>
            </p:cNvPr>
            <p:cNvSpPr>
              <a:spLocks noChangeArrowheads="1"/>
            </p:cNvSpPr>
            <p:nvPr/>
          </p:nvSpPr>
          <p:spPr bwMode="auto">
            <a:xfrm>
              <a:off x="381000" y="1448022"/>
              <a:ext cx="2033870" cy="598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b="1" u="sng" dirty="0">
                  <a:solidFill>
                    <a:schemeClr val="tx2">
                      <a:lumMod val="50000"/>
                    </a:schemeClr>
                  </a:solidFill>
                  <a:latin typeface="Arial" panose="020B0604020202020204" pitchFamily="34" charset="0"/>
                </a:rPr>
                <a:t>Segment</a:t>
              </a:r>
            </a:p>
          </p:txBody>
        </p:sp>
      </p:grpSp>
      <p:sp>
        <p:nvSpPr>
          <p:cNvPr id="65539" name="Title 15">
            <a:extLst>
              <a:ext uri="{FF2B5EF4-FFF2-40B4-BE49-F238E27FC236}">
                <a16:creationId xmlns:a16="http://schemas.microsoft.com/office/drawing/2014/main" id="{E37D7408-C138-42B3-8566-ED992FC0E36C}"/>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Methods of Evaluating Segments</a:t>
            </a:r>
          </a:p>
        </p:txBody>
      </p:sp>
      <p:sp>
        <p:nvSpPr>
          <p:cNvPr id="19" name="Rounded Rectangle 18">
            <a:extLst>
              <a:ext uri="{FF2B5EF4-FFF2-40B4-BE49-F238E27FC236}">
                <a16:creationId xmlns:a16="http://schemas.microsoft.com/office/drawing/2014/main" id="{3A1F842F-68DD-4868-9F64-00CBF5A0B22A}"/>
              </a:ext>
            </a:extLst>
          </p:cNvPr>
          <p:cNvSpPr/>
          <p:nvPr/>
        </p:nvSpPr>
        <p:spPr>
          <a:xfrm>
            <a:off x="354013" y="6316663"/>
            <a:ext cx="7772400"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15-8: </a:t>
            </a:r>
            <a:r>
              <a:rPr lang="en-US" altLang="en-US" sz="1100" dirty="0">
                <a:solidFill>
                  <a:srgbClr val="080000"/>
                </a:solidFill>
                <a:ea typeface="ＭＳ Ｐゴシック" panose="020B0600070205080204" pitchFamily="34" charset="-128"/>
                <a:cs typeface="Times New Roman" panose="02020603050405020304" pitchFamily="18" charset="0"/>
              </a:rPr>
              <a:t>Demonstrate how the operating results of segments of an organization can be reported most meaningfully.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7">
            <a:extLst>
              <a:ext uri="{FF2B5EF4-FFF2-40B4-BE49-F238E27FC236}">
                <a16:creationId xmlns:a16="http://schemas.microsoft.com/office/drawing/2014/main" id="{CE49642D-6FF1-4E74-80A7-F55D71D0192B}"/>
              </a:ext>
            </a:extLst>
          </p:cNvPr>
          <p:cNvSpPr>
            <a:spLocks noGrp="1"/>
          </p:cNvSpPr>
          <p:nvPr>
            <p:ph type="title"/>
          </p:nvPr>
        </p:nvSpPr>
        <p:spPr/>
        <p:txBody>
          <a:bodyPr/>
          <a:lstStyle/>
          <a:p>
            <a:r>
              <a:rPr lang="en-US" altLang="en-US" dirty="0"/>
              <a:t>Learning Objectives</a:t>
            </a:r>
          </a:p>
        </p:txBody>
      </p:sp>
      <p:sp>
        <p:nvSpPr>
          <p:cNvPr id="48131" name="Rectangle 7">
            <a:extLst>
              <a:ext uri="{FF2B5EF4-FFF2-40B4-BE49-F238E27FC236}">
                <a16:creationId xmlns:a16="http://schemas.microsoft.com/office/drawing/2014/main" id="{9B577EFC-AC7E-42C7-B0D2-8B8D693832FF}"/>
              </a:ext>
            </a:extLst>
          </p:cNvPr>
          <p:cNvSpPr>
            <a:spLocks noChangeArrowheads="1"/>
          </p:cNvSpPr>
          <p:nvPr/>
        </p:nvSpPr>
        <p:spPr bwMode="auto">
          <a:xfrm>
            <a:off x="569913" y="958850"/>
            <a:ext cx="8382000" cy="4862870"/>
          </a:xfrm>
          <a:prstGeom prst="rect">
            <a:avLst/>
          </a:prstGeom>
          <a:noFill/>
          <a:ln w="9525" algn="ctr">
            <a:noFill/>
            <a:miter lim="800000"/>
            <a:headEnd/>
            <a:tailEnd/>
          </a:ln>
        </p:spPr>
        <p:txBody>
          <a:bodyPr>
            <a:spAutoFit/>
          </a:bodyPr>
          <a:lstStyle>
            <a:lvl1pPr marL="346075" indent="-346075">
              <a:defRPr sz="2400">
                <a:solidFill>
                  <a:schemeClr val="tx1"/>
                </a:solidFill>
                <a:latin typeface="Tahoma" panose="020B0604030504040204" pitchFamily="34" charset="0"/>
                <a:ea typeface="ＭＳ Ｐゴシック" panose="020B0600070205080204" pitchFamily="34" charset="-128"/>
              </a:defRPr>
            </a:lvl1pPr>
            <a:lvl2pPr marL="746125"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defRPr/>
            </a:pPr>
            <a:r>
              <a:rPr lang="en-US" altLang="en-US" sz="2200" b="1" dirty="0">
                <a:latin typeface="Arial Narrow" pitchFamily="34" charset="0"/>
                <a:ea typeface="+mn-ea"/>
              </a:rPr>
              <a:t>After studying this chapter, you should understand and be able to:</a:t>
            </a:r>
            <a:br>
              <a:rPr lang="en-US" altLang="en-US" sz="1800" b="1" dirty="0">
                <a:solidFill>
                  <a:srgbClr val="800000"/>
                </a:solidFill>
                <a:latin typeface="Arial" panose="020B0604020202020204" pitchFamily="34" charset="0"/>
              </a:rPr>
            </a:br>
            <a:endParaRPr lang="en-US" altLang="en-US" sz="1800" b="1" dirty="0">
              <a:solidFill>
                <a:srgbClr val="800000"/>
              </a:solidFill>
              <a:latin typeface="Arial" panose="020B0604020202020204" pitchFamily="34" charset="0"/>
            </a:endParaRPr>
          </a:p>
          <a:p>
            <a:pPr marL="796925" indent="-796925">
              <a:defRPr/>
            </a:pPr>
            <a:r>
              <a:rPr lang="en-US" altLang="en-US" sz="1800" b="1" dirty="0">
                <a:latin typeface="Arial Narrow" pitchFamily="34" charset="0"/>
              </a:rPr>
              <a:t>LO 15-1: Explain why all costs are controllable by someone at some time, but in the short run, some costs may be classified as noncontrollable.</a:t>
            </a:r>
          </a:p>
          <a:p>
            <a:pPr marL="796925" indent="-796925">
              <a:defRPr/>
            </a:pPr>
            <a:r>
              <a:rPr lang="en-US" altLang="en-US" sz="1800" b="1" dirty="0">
                <a:latin typeface="Arial Narrow" pitchFamily="34" charset="0"/>
              </a:rPr>
              <a:t>LO 15-2: Discuss how performance reporting facilitates the management by exception process.</a:t>
            </a:r>
          </a:p>
          <a:p>
            <a:pPr marL="796925" indent="-796925">
              <a:defRPr/>
            </a:pPr>
            <a:r>
              <a:rPr lang="en-US" altLang="en-US" sz="1800" b="1" dirty="0">
                <a:latin typeface="Arial Narrow" pitchFamily="34" charset="0"/>
              </a:rPr>
              <a:t>LO 15-3: Construct a flexible budget and describe how it is used.</a:t>
            </a:r>
          </a:p>
          <a:p>
            <a:pPr marL="796925" indent="-796925">
              <a:defRPr/>
            </a:pPr>
            <a:r>
              <a:rPr lang="en-US" altLang="en-US" sz="1800" b="1" dirty="0">
                <a:latin typeface="Arial Narrow" pitchFamily="34" charset="0"/>
              </a:rPr>
              <a:t>LO 15-4: Calculate and explain the two components of a standard cost variance.</a:t>
            </a:r>
          </a:p>
          <a:p>
            <a:pPr marL="796925" indent="-796925">
              <a:defRPr/>
            </a:pPr>
            <a:r>
              <a:rPr lang="en-US" altLang="en-US" sz="1800" b="1" dirty="0">
                <a:latin typeface="Arial Narrow" pitchFamily="34" charset="0"/>
              </a:rPr>
              <a:t>LO 15-5: Name and compare the specific variances assigned to different product inputs.</a:t>
            </a:r>
          </a:p>
          <a:p>
            <a:pPr marL="796925" indent="-796925">
              <a:defRPr/>
            </a:pPr>
            <a:r>
              <a:rPr lang="en-US" altLang="en-US" sz="1800" b="1" dirty="0">
                <a:latin typeface="Arial Narrow" pitchFamily="34" charset="0"/>
              </a:rPr>
              <a:t>LO 15-6: Analyze and explain how the control of fixed overhead variances and that of variable cost variances differ.</a:t>
            </a:r>
          </a:p>
          <a:p>
            <a:pPr marL="796925" indent="-796925">
              <a:defRPr/>
            </a:pPr>
            <a:r>
              <a:rPr lang="en-US" altLang="en-US" sz="1800" b="1" dirty="0">
                <a:latin typeface="Arial Narrow" pitchFamily="34" charset="0"/>
              </a:rPr>
              <a:t>LO 15-7: Illustrate the alternative methods of accounting for variances.</a:t>
            </a:r>
          </a:p>
          <a:p>
            <a:pPr marL="796925" indent="-796925">
              <a:defRPr/>
            </a:pPr>
            <a:r>
              <a:rPr lang="en-US" altLang="en-US" sz="1800" b="1" dirty="0">
                <a:latin typeface="Arial Narrow" pitchFamily="34" charset="0"/>
              </a:rPr>
              <a:t>LO 15-8: Demonstrate how the operating results of segments of an organization can be reported most meaningfully.</a:t>
            </a:r>
          </a:p>
          <a:p>
            <a:pPr marL="796925" indent="-796925">
              <a:defRPr/>
            </a:pPr>
            <a:r>
              <a:rPr lang="en-US" altLang="en-US" sz="1800" b="1" dirty="0">
                <a:latin typeface="Arial Narrow" pitchFamily="34" charset="0"/>
              </a:rPr>
              <a:t>LO 15-9: Explain and compare how return on investment and residual income are used to evaluate investment center performance.</a:t>
            </a:r>
          </a:p>
          <a:p>
            <a:pPr marL="796925" indent="-796925">
              <a:defRPr/>
            </a:pPr>
            <a:r>
              <a:rPr lang="en-US" altLang="en-US" sz="1800" b="1" dirty="0">
                <a:latin typeface="Arial Narrow" pitchFamily="34" charset="0"/>
              </a:rPr>
              <a:t>LO 15-10: Explain the benefits of a balanced scorecard.</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8">
            <a:extLst>
              <a:ext uri="{FF2B5EF4-FFF2-40B4-BE49-F238E27FC236}">
                <a16:creationId xmlns:a16="http://schemas.microsoft.com/office/drawing/2014/main" id="{109175D8-7BAF-49E1-9C13-546F9634AFF6}"/>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Analysis of Investment Centers</a:t>
            </a:r>
          </a:p>
        </p:txBody>
      </p:sp>
      <p:grpSp>
        <p:nvGrpSpPr>
          <p:cNvPr id="2" name="Group 1">
            <a:extLst>
              <a:ext uri="{FF2B5EF4-FFF2-40B4-BE49-F238E27FC236}">
                <a16:creationId xmlns:a16="http://schemas.microsoft.com/office/drawing/2014/main" id="{A4C4118B-4F81-44D6-879A-AB75C6994E8B}"/>
              </a:ext>
            </a:extLst>
          </p:cNvPr>
          <p:cNvGrpSpPr>
            <a:grpSpLocks/>
          </p:cNvGrpSpPr>
          <p:nvPr/>
        </p:nvGrpSpPr>
        <p:grpSpPr bwMode="auto">
          <a:xfrm>
            <a:off x="762000" y="3760788"/>
            <a:ext cx="7207250" cy="1739900"/>
            <a:chOff x="304800" y="3683000"/>
            <a:chExt cx="8064796" cy="2717800"/>
          </a:xfrm>
        </p:grpSpPr>
        <p:sp>
          <p:nvSpPr>
            <p:cNvPr id="73730" name="Rectangle 9">
              <a:extLst>
                <a:ext uri="{FF2B5EF4-FFF2-40B4-BE49-F238E27FC236}">
                  <a16:creationId xmlns:a16="http://schemas.microsoft.com/office/drawing/2014/main" id="{697C106F-378F-480F-8560-A478BECDDA30}"/>
                </a:ext>
              </a:extLst>
            </p:cNvPr>
            <p:cNvSpPr>
              <a:spLocks noChangeArrowheads="1"/>
            </p:cNvSpPr>
            <p:nvPr/>
          </p:nvSpPr>
          <p:spPr bwMode="auto">
            <a:xfrm>
              <a:off x="5371055" y="3683000"/>
              <a:ext cx="2998541" cy="1291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2400" b="1" dirty="0">
                  <a:solidFill>
                    <a:schemeClr val="accent1">
                      <a:lumMod val="50000"/>
                    </a:schemeClr>
                  </a:solidFill>
                  <a:latin typeface="Arial" panose="020B0604020202020204" pitchFamily="34" charset="0"/>
                </a:rPr>
                <a:t>Sales</a:t>
              </a:r>
            </a:p>
            <a:p>
              <a:pPr algn="ctr" eaLnBrk="1" hangingPunct="1">
                <a:spcBef>
                  <a:spcPct val="0"/>
                </a:spcBef>
                <a:buFontTx/>
                <a:buNone/>
                <a:defRPr/>
              </a:pPr>
              <a:r>
                <a:rPr lang="en-US" altLang="en-US" sz="2400" b="1" dirty="0">
                  <a:solidFill>
                    <a:schemeClr val="accent1">
                      <a:lumMod val="50000"/>
                    </a:schemeClr>
                  </a:solidFill>
                  <a:latin typeface="Arial" panose="020B0604020202020204" pitchFamily="34" charset="0"/>
                </a:rPr>
                <a:t>Operating assets</a:t>
              </a:r>
            </a:p>
          </p:txBody>
        </p:sp>
        <p:sp>
          <p:nvSpPr>
            <p:cNvPr id="73734" name="Rectangle 14">
              <a:extLst>
                <a:ext uri="{FF2B5EF4-FFF2-40B4-BE49-F238E27FC236}">
                  <a16:creationId xmlns:a16="http://schemas.microsoft.com/office/drawing/2014/main" id="{6BA09D33-2413-4957-AFF1-3CDA8086FFA8}"/>
                </a:ext>
              </a:extLst>
            </p:cNvPr>
            <p:cNvSpPr>
              <a:spLocks noChangeArrowheads="1"/>
            </p:cNvSpPr>
            <p:nvPr/>
          </p:nvSpPr>
          <p:spPr bwMode="auto">
            <a:xfrm>
              <a:off x="304800" y="3911136"/>
              <a:ext cx="1302252" cy="717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400" b="1" dirty="0">
                  <a:solidFill>
                    <a:schemeClr val="accent1">
                      <a:lumMod val="50000"/>
                    </a:schemeClr>
                  </a:solidFill>
                  <a:latin typeface="Arial" panose="020B0604020202020204" pitchFamily="34" charset="0"/>
                </a:rPr>
                <a:t>ROI  = </a:t>
              </a:r>
            </a:p>
          </p:txBody>
        </p:sp>
        <p:sp>
          <p:nvSpPr>
            <p:cNvPr id="73735" name="Rectangle 15">
              <a:extLst>
                <a:ext uri="{FF2B5EF4-FFF2-40B4-BE49-F238E27FC236}">
                  <a16:creationId xmlns:a16="http://schemas.microsoft.com/office/drawing/2014/main" id="{75903885-82D5-41DE-A738-5BC1CF097F26}"/>
                </a:ext>
              </a:extLst>
            </p:cNvPr>
            <p:cNvSpPr>
              <a:spLocks noChangeArrowheads="1"/>
            </p:cNvSpPr>
            <p:nvPr/>
          </p:nvSpPr>
          <p:spPr bwMode="auto">
            <a:xfrm>
              <a:off x="1713475" y="3683000"/>
              <a:ext cx="2900839" cy="1291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2400" b="1" dirty="0">
                  <a:solidFill>
                    <a:schemeClr val="accent1">
                      <a:lumMod val="50000"/>
                    </a:schemeClr>
                  </a:solidFill>
                  <a:latin typeface="Arial" panose="020B0604020202020204" pitchFamily="34" charset="0"/>
                </a:rPr>
                <a:t>Segment margin</a:t>
              </a:r>
            </a:p>
            <a:p>
              <a:pPr algn="ctr" eaLnBrk="1" hangingPunct="1">
                <a:spcBef>
                  <a:spcPct val="0"/>
                </a:spcBef>
                <a:buFontTx/>
                <a:buNone/>
                <a:defRPr/>
              </a:pPr>
              <a:r>
                <a:rPr lang="en-US" altLang="en-US" sz="2400" b="1" dirty="0">
                  <a:solidFill>
                    <a:schemeClr val="accent1">
                      <a:lumMod val="50000"/>
                    </a:schemeClr>
                  </a:solidFill>
                  <a:latin typeface="Arial" panose="020B0604020202020204" pitchFamily="34" charset="0"/>
                </a:rPr>
                <a:t>Sales</a:t>
              </a:r>
            </a:p>
          </p:txBody>
        </p:sp>
        <p:sp>
          <p:nvSpPr>
            <p:cNvPr id="73736" name="Line 16">
              <a:extLst>
                <a:ext uri="{FF2B5EF4-FFF2-40B4-BE49-F238E27FC236}">
                  <a16:creationId xmlns:a16="http://schemas.microsoft.com/office/drawing/2014/main" id="{1DD51A9C-DF47-4C31-9D0E-4B8BCB58658B}"/>
                </a:ext>
              </a:extLst>
            </p:cNvPr>
            <p:cNvSpPr>
              <a:spLocks noChangeShapeType="1"/>
            </p:cNvSpPr>
            <p:nvPr/>
          </p:nvSpPr>
          <p:spPr bwMode="auto">
            <a:xfrm>
              <a:off x="1853809" y="4330213"/>
              <a:ext cx="2668133" cy="0"/>
            </a:xfrm>
            <a:prstGeom prst="line">
              <a:avLst/>
            </a:prstGeom>
            <a:noFill/>
            <a:ln w="25400">
              <a:solidFill>
                <a:schemeClr val="accent1">
                  <a:lumMod val="50000"/>
                </a:schemeClr>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US" dirty="0"/>
            </a:p>
          </p:txBody>
        </p:sp>
        <p:sp>
          <p:nvSpPr>
            <p:cNvPr id="73737" name="Rectangle 17">
              <a:extLst>
                <a:ext uri="{FF2B5EF4-FFF2-40B4-BE49-F238E27FC236}">
                  <a16:creationId xmlns:a16="http://schemas.microsoft.com/office/drawing/2014/main" id="{CF01FF21-02D8-439B-B7ED-FD27A7C31E8B}"/>
                </a:ext>
              </a:extLst>
            </p:cNvPr>
            <p:cNvSpPr>
              <a:spLocks noChangeArrowheads="1"/>
            </p:cNvSpPr>
            <p:nvPr/>
          </p:nvSpPr>
          <p:spPr bwMode="auto">
            <a:xfrm>
              <a:off x="4791953" y="3988008"/>
              <a:ext cx="609301" cy="81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b="1" dirty="0">
                  <a:solidFill>
                    <a:schemeClr val="accent1">
                      <a:lumMod val="50000"/>
                    </a:schemeClr>
                  </a:solidFill>
                  <a:latin typeface="Arial" panose="020B0604020202020204" pitchFamily="34" charset="0"/>
                </a:rPr>
                <a:t>×</a:t>
              </a:r>
            </a:p>
          </p:txBody>
        </p:sp>
        <p:sp>
          <p:nvSpPr>
            <p:cNvPr id="73738" name="Line 18">
              <a:extLst>
                <a:ext uri="{FF2B5EF4-FFF2-40B4-BE49-F238E27FC236}">
                  <a16:creationId xmlns:a16="http://schemas.microsoft.com/office/drawing/2014/main" id="{C24C18A0-16EE-4BFA-99A8-042A5163104B}"/>
                </a:ext>
              </a:extLst>
            </p:cNvPr>
            <p:cNvSpPr>
              <a:spLocks noChangeShapeType="1"/>
            </p:cNvSpPr>
            <p:nvPr/>
          </p:nvSpPr>
          <p:spPr bwMode="auto">
            <a:xfrm>
              <a:off x="5410136" y="4330213"/>
              <a:ext cx="2947026" cy="0"/>
            </a:xfrm>
            <a:prstGeom prst="line">
              <a:avLst/>
            </a:prstGeom>
            <a:noFill/>
            <a:ln w="25400">
              <a:solidFill>
                <a:schemeClr val="accent1">
                  <a:lumMod val="50000"/>
                </a:schemeClr>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US" dirty="0"/>
            </a:p>
          </p:txBody>
        </p:sp>
        <p:sp>
          <p:nvSpPr>
            <p:cNvPr id="73739" name="Line 20">
              <a:extLst>
                <a:ext uri="{FF2B5EF4-FFF2-40B4-BE49-F238E27FC236}">
                  <a16:creationId xmlns:a16="http://schemas.microsoft.com/office/drawing/2014/main" id="{49E9D1C3-FF14-4A06-9FFB-F3AD2309F48C}"/>
                </a:ext>
              </a:extLst>
            </p:cNvPr>
            <p:cNvSpPr>
              <a:spLocks noChangeShapeType="1"/>
            </p:cNvSpPr>
            <p:nvPr/>
          </p:nvSpPr>
          <p:spPr bwMode="auto">
            <a:xfrm flipH="1" flipV="1">
              <a:off x="3118597" y="4974946"/>
              <a:ext cx="56844" cy="689369"/>
            </a:xfrm>
            <a:prstGeom prst="line">
              <a:avLst/>
            </a:prstGeom>
            <a:noFill/>
            <a:ln w="381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dirty="0"/>
            </a:p>
          </p:txBody>
        </p:sp>
        <p:sp>
          <p:nvSpPr>
            <p:cNvPr id="53260" name="Rectangle 21">
              <a:extLst>
                <a:ext uri="{FF2B5EF4-FFF2-40B4-BE49-F238E27FC236}">
                  <a16:creationId xmlns:a16="http://schemas.microsoft.com/office/drawing/2014/main" id="{5CB88F25-5152-4349-AC15-AF841ED24D25}"/>
                </a:ext>
              </a:extLst>
            </p:cNvPr>
            <p:cNvSpPr>
              <a:spLocks noChangeArrowheads="1"/>
            </p:cNvSpPr>
            <p:nvPr/>
          </p:nvSpPr>
          <p:spPr bwMode="auto">
            <a:xfrm>
              <a:off x="2133600" y="5511800"/>
              <a:ext cx="2108200" cy="889000"/>
            </a:xfrm>
            <a:prstGeom prst="rect">
              <a:avLst/>
            </a:prstGeom>
            <a:solidFill>
              <a:schemeClr val="accent1">
                <a:lumMod val="20000"/>
                <a:lumOff val="80000"/>
              </a:schemeClr>
            </a:solidFill>
            <a:ln w="25400">
              <a:solidFill>
                <a:schemeClr val="accent1">
                  <a:lumMod val="50000"/>
                </a:schemeClr>
              </a:solidFill>
              <a:miter lim="800000"/>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90488" tIns="44450" rIns="90488" bIns="44450" anchor="ctr"/>
            <a:lstStyle/>
            <a:p>
              <a:pPr algn="ctr" eaLnBrk="1" hangingPunct="1">
                <a:defRPr/>
              </a:pPr>
              <a:r>
                <a:rPr lang="en-US" sz="2400" b="1" dirty="0">
                  <a:solidFill>
                    <a:srgbClr val="414141"/>
                  </a:solidFill>
                  <a:latin typeface="Arial" pitchFamily="34" charset="0"/>
                  <a:ea typeface="+mn-ea"/>
                </a:rPr>
                <a:t>Margin</a:t>
              </a:r>
            </a:p>
          </p:txBody>
        </p:sp>
        <p:sp>
          <p:nvSpPr>
            <p:cNvPr id="73741" name="Line 23">
              <a:extLst>
                <a:ext uri="{FF2B5EF4-FFF2-40B4-BE49-F238E27FC236}">
                  <a16:creationId xmlns:a16="http://schemas.microsoft.com/office/drawing/2014/main" id="{ABE93687-26D7-4521-8FC2-88F0FFBAD1FD}"/>
                </a:ext>
              </a:extLst>
            </p:cNvPr>
            <p:cNvSpPr>
              <a:spLocks noChangeShapeType="1"/>
            </p:cNvSpPr>
            <p:nvPr/>
          </p:nvSpPr>
          <p:spPr bwMode="auto">
            <a:xfrm flipV="1">
              <a:off x="6882761" y="5014622"/>
              <a:ext cx="72831" cy="572822"/>
            </a:xfrm>
            <a:prstGeom prst="line">
              <a:avLst/>
            </a:prstGeom>
            <a:noFill/>
            <a:ln w="381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dirty="0"/>
            </a:p>
          </p:txBody>
        </p:sp>
        <p:sp>
          <p:nvSpPr>
            <p:cNvPr id="53262" name="Rectangle 24">
              <a:extLst>
                <a:ext uri="{FF2B5EF4-FFF2-40B4-BE49-F238E27FC236}">
                  <a16:creationId xmlns:a16="http://schemas.microsoft.com/office/drawing/2014/main" id="{21E4D6BA-0A58-4652-BADB-7DFD47B1488E}"/>
                </a:ext>
              </a:extLst>
            </p:cNvPr>
            <p:cNvSpPr>
              <a:spLocks noChangeArrowheads="1"/>
            </p:cNvSpPr>
            <p:nvPr/>
          </p:nvSpPr>
          <p:spPr bwMode="auto">
            <a:xfrm>
              <a:off x="5816600" y="5511800"/>
              <a:ext cx="2108200" cy="889000"/>
            </a:xfrm>
            <a:prstGeom prst="rect">
              <a:avLst/>
            </a:prstGeom>
            <a:solidFill>
              <a:schemeClr val="tx2">
                <a:lumMod val="50000"/>
              </a:schemeClr>
            </a:solidFill>
            <a:ln w="25400">
              <a:solidFill>
                <a:srgbClr val="FFFFE7"/>
              </a:solidFill>
              <a:miter lim="800000"/>
              <a:headEnd/>
              <a:tailEnd/>
            </a:ln>
            <a:effectLst/>
            <a:scene3d>
              <a:camera prst="orthographicFront">
                <a:rot lat="0" lon="0" rev="0"/>
              </a:camera>
              <a:lightRig rig="glow" dir="t">
                <a:rot lat="0" lon="0" rev="14100000"/>
              </a:lightRig>
            </a:scene3d>
            <a:sp3d prstMaterial="softEdge">
              <a:bevelT w="127000" prst="artDeco"/>
            </a:sp3d>
          </p:spPr>
          <p:txBody>
            <a:bodyPr wrap="none" lIns="90488" tIns="44450" rIns="90488" bIns="44450" anchor="ctr"/>
            <a:lstStyle/>
            <a:p>
              <a:pPr algn="ctr" eaLnBrk="1" hangingPunct="1">
                <a:defRPr/>
              </a:pPr>
              <a:r>
                <a:rPr lang="en-US" sz="2400" b="1" dirty="0">
                  <a:solidFill>
                    <a:schemeClr val="bg1"/>
                  </a:solidFill>
                  <a:latin typeface="Arial" pitchFamily="34" charset="0"/>
                  <a:ea typeface="+mn-ea"/>
                </a:rPr>
                <a:t>Turnover</a:t>
              </a:r>
            </a:p>
          </p:txBody>
        </p:sp>
      </p:grpSp>
      <p:sp>
        <p:nvSpPr>
          <p:cNvPr id="67588" name="TextBox 21">
            <a:extLst>
              <a:ext uri="{FF2B5EF4-FFF2-40B4-BE49-F238E27FC236}">
                <a16:creationId xmlns:a16="http://schemas.microsoft.com/office/drawing/2014/main" id="{A9A32CC4-ADB5-4E61-9E94-1A2C048D28B7}"/>
              </a:ext>
            </a:extLst>
          </p:cNvPr>
          <p:cNvSpPr txBox="1">
            <a:spLocks noChangeArrowheads="1"/>
          </p:cNvSpPr>
          <p:nvPr/>
        </p:nvSpPr>
        <p:spPr bwMode="auto">
          <a:xfrm>
            <a:off x="1031875" y="690563"/>
            <a:ext cx="67818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20000"/>
              </a:spcBef>
              <a:buClr>
                <a:srgbClr val="990000"/>
              </a:buClr>
              <a:buSzPct val="65000"/>
              <a:buFont typeface="Wingdings" panose="05000000000000000000" pitchFamily="2" charset="2"/>
              <a:buNone/>
            </a:pPr>
            <a:r>
              <a:rPr lang="en-US" altLang="en-US" sz="2200" b="1" dirty="0">
                <a:latin typeface="Arial" panose="020B0604020202020204" pitchFamily="34" charset="0"/>
              </a:rPr>
              <a:t>Return on investment (ROI) is the ratio of</a:t>
            </a:r>
            <a:br>
              <a:rPr lang="en-US" altLang="en-US" sz="2200" b="1" dirty="0">
                <a:latin typeface="Arial" panose="020B0604020202020204" pitchFamily="34" charset="0"/>
              </a:rPr>
            </a:br>
            <a:r>
              <a:rPr lang="en-US" altLang="en-US" sz="2200" b="1" dirty="0">
                <a:latin typeface="Arial" panose="020B0604020202020204" pitchFamily="34" charset="0"/>
              </a:rPr>
              <a:t>segment margin to the investment used to generate the segment margin.</a:t>
            </a:r>
          </a:p>
        </p:txBody>
      </p:sp>
      <p:grpSp>
        <p:nvGrpSpPr>
          <p:cNvPr id="4" name="Group 3">
            <a:extLst>
              <a:ext uri="{FF2B5EF4-FFF2-40B4-BE49-F238E27FC236}">
                <a16:creationId xmlns:a16="http://schemas.microsoft.com/office/drawing/2014/main" id="{19EB78C6-6197-4461-B028-12167AD5D519}"/>
              </a:ext>
            </a:extLst>
          </p:cNvPr>
          <p:cNvGrpSpPr>
            <a:grpSpLocks/>
          </p:cNvGrpSpPr>
          <p:nvPr/>
        </p:nvGrpSpPr>
        <p:grpSpPr bwMode="auto">
          <a:xfrm>
            <a:off x="1031875" y="2005013"/>
            <a:ext cx="7543800" cy="1074737"/>
            <a:chOff x="1032287" y="2005101"/>
            <a:chExt cx="7543800" cy="1074653"/>
          </a:xfrm>
        </p:grpSpPr>
        <p:sp>
          <p:nvSpPr>
            <p:cNvPr id="21" name="Line 21">
              <a:extLst>
                <a:ext uri="{FF2B5EF4-FFF2-40B4-BE49-F238E27FC236}">
                  <a16:creationId xmlns:a16="http://schemas.microsoft.com/office/drawing/2014/main" id="{735E45D1-5085-4DF2-84A5-2BFBE2F2AAA5}"/>
                </a:ext>
              </a:extLst>
            </p:cNvPr>
            <p:cNvSpPr>
              <a:spLocks noChangeShapeType="1"/>
            </p:cNvSpPr>
            <p:nvPr/>
          </p:nvSpPr>
          <p:spPr bwMode="auto">
            <a:xfrm>
              <a:off x="2757900" y="2519411"/>
              <a:ext cx="4751387" cy="0"/>
            </a:xfrm>
            <a:prstGeom prst="line">
              <a:avLst/>
            </a:prstGeom>
            <a:noFill/>
            <a:ln w="28575">
              <a:solidFill>
                <a:schemeClr val="accent1">
                  <a:lumMod val="50000"/>
                </a:schemeClr>
              </a:solidFill>
              <a:round/>
              <a:headEnd/>
              <a:tailEnd/>
            </a:ln>
          </p:spPr>
          <p:txBody>
            <a:bodyPr wrap="none"/>
            <a:lstStyle/>
            <a:p>
              <a:pPr algn="ctr">
                <a:defRPr/>
              </a:pPr>
              <a:endParaRPr lang="en-US" dirty="0">
                <a:effectLst>
                  <a:outerShdw blurRad="38100" dist="38100" dir="2700000" algn="tl">
                    <a:srgbClr val="000000">
                      <a:alpha val="43137"/>
                    </a:srgbClr>
                  </a:outerShdw>
                </a:effectLst>
                <a:ea typeface="+mn-ea"/>
              </a:endParaRPr>
            </a:p>
          </p:txBody>
        </p:sp>
        <p:sp>
          <p:nvSpPr>
            <p:cNvPr id="23" name="Rectangle 19">
              <a:extLst>
                <a:ext uri="{FF2B5EF4-FFF2-40B4-BE49-F238E27FC236}">
                  <a16:creationId xmlns:a16="http://schemas.microsoft.com/office/drawing/2014/main" id="{38E10630-863B-4CBB-9746-8736252E34B0}"/>
                </a:ext>
              </a:extLst>
            </p:cNvPr>
            <p:cNvSpPr>
              <a:spLocks noChangeArrowheads="1"/>
            </p:cNvSpPr>
            <p:nvPr/>
          </p:nvSpPr>
          <p:spPr bwMode="auto">
            <a:xfrm>
              <a:off x="1032287" y="2184474"/>
              <a:ext cx="1828800" cy="698445"/>
            </a:xfrm>
            <a:prstGeom prst="rect">
              <a:avLst/>
            </a:prstGeom>
            <a:noFill/>
            <a:ln w="12700">
              <a:noFill/>
              <a:miter lim="800000"/>
              <a:headEnd/>
              <a:tailEnd/>
            </a:ln>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defRPr/>
              </a:pPr>
              <a:r>
                <a:rPr lang="en-US" altLang="en-US" sz="4000" b="1" dirty="0">
                  <a:solidFill>
                    <a:schemeClr val="accent1">
                      <a:lumMod val="50000"/>
                    </a:schemeClr>
                  </a:solidFill>
                  <a:latin typeface="Arial" panose="020B0604020202020204" pitchFamily="34" charset="0"/>
                </a:rPr>
                <a:t>ROI =  </a:t>
              </a:r>
            </a:p>
          </p:txBody>
        </p:sp>
        <p:sp>
          <p:nvSpPr>
            <p:cNvPr id="24" name="Rectangle 20">
              <a:extLst>
                <a:ext uri="{FF2B5EF4-FFF2-40B4-BE49-F238E27FC236}">
                  <a16:creationId xmlns:a16="http://schemas.microsoft.com/office/drawing/2014/main" id="{64258E90-C77E-4D33-93D6-BB04D8D44774}"/>
                </a:ext>
              </a:extLst>
            </p:cNvPr>
            <p:cNvSpPr>
              <a:spLocks noChangeArrowheads="1"/>
            </p:cNvSpPr>
            <p:nvPr/>
          </p:nvSpPr>
          <p:spPr bwMode="auto">
            <a:xfrm>
              <a:off x="2556287" y="2005101"/>
              <a:ext cx="6019800" cy="1074653"/>
            </a:xfrm>
            <a:prstGeom prst="rect">
              <a:avLst/>
            </a:prstGeom>
            <a:noFill/>
            <a:ln w="12700">
              <a:noFill/>
              <a:miter lim="800000"/>
              <a:headEnd/>
              <a:tailEnd/>
            </a:ln>
          </p:spPr>
          <p:txBody>
            <a:bodyPr lIns="90488" tIns="44450" rIns="90488" bIns="44450">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eaLnBrk="1" hangingPunct="1">
                <a:defRPr/>
              </a:pPr>
              <a:r>
                <a:rPr lang="en-US" altLang="en-US" sz="3200" dirty="0">
                  <a:solidFill>
                    <a:schemeClr val="accent1">
                      <a:lumMod val="50000"/>
                    </a:schemeClr>
                  </a:solidFill>
                  <a:latin typeface="Arial" panose="020B0604020202020204" pitchFamily="34" charset="0"/>
                </a:rPr>
                <a:t>        Segment margin</a:t>
              </a:r>
            </a:p>
            <a:p>
              <a:pPr eaLnBrk="1" hangingPunct="1">
                <a:defRPr/>
              </a:pPr>
              <a:r>
                <a:rPr lang="en-US" altLang="en-US" sz="3200" dirty="0">
                  <a:solidFill>
                    <a:schemeClr val="accent1">
                      <a:lumMod val="50000"/>
                    </a:schemeClr>
                  </a:solidFill>
                  <a:latin typeface="Arial" panose="020B0604020202020204" pitchFamily="34" charset="0"/>
                </a:rPr>
                <a:t>Divisional operating assets</a:t>
              </a:r>
            </a:p>
          </p:txBody>
        </p:sp>
      </p:grpSp>
      <p:sp>
        <p:nvSpPr>
          <p:cNvPr id="25" name="Rounded Rectangle 24">
            <a:extLst>
              <a:ext uri="{FF2B5EF4-FFF2-40B4-BE49-F238E27FC236}">
                <a16:creationId xmlns:a16="http://schemas.microsoft.com/office/drawing/2014/main" id="{595A6A77-ACC2-4B4F-8E16-2501707E26AF}"/>
              </a:ext>
            </a:extLst>
          </p:cNvPr>
          <p:cNvSpPr/>
          <p:nvPr/>
        </p:nvSpPr>
        <p:spPr>
          <a:xfrm>
            <a:off x="354013" y="6121400"/>
            <a:ext cx="80279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15-9: Explain and compare how return on investment and residual income are used to evaluate investment center performance.</a:t>
            </a:r>
          </a:p>
        </p:txBody>
      </p:sp>
      <p:sp>
        <p:nvSpPr>
          <p:cNvPr id="3" name="TextBox 2">
            <a:extLst>
              <a:ext uri="{FF2B5EF4-FFF2-40B4-BE49-F238E27FC236}">
                <a16:creationId xmlns:a16="http://schemas.microsoft.com/office/drawing/2014/main" id="{458F2E01-5EA2-435E-9DBF-5C42459EADA2}"/>
              </a:ext>
            </a:extLst>
          </p:cNvPr>
          <p:cNvSpPr txBox="1"/>
          <p:nvPr/>
        </p:nvSpPr>
        <p:spPr>
          <a:xfrm>
            <a:off x="3886200" y="3079750"/>
            <a:ext cx="1798638" cy="584200"/>
          </a:xfrm>
          <a:prstGeom prst="rect">
            <a:avLst/>
          </a:prstGeom>
          <a:noFill/>
        </p:spPr>
        <p:txBody>
          <a:bodyPr>
            <a:spAutoFit/>
          </a:bodyPr>
          <a:lstStyle/>
          <a:p>
            <a:pPr>
              <a:defRPr/>
            </a:pPr>
            <a:r>
              <a:rPr lang="en-US" sz="3200" b="1" dirty="0">
                <a:solidFill>
                  <a:schemeClr val="accent1">
                    <a:lumMod val="75000"/>
                  </a:schemeClr>
                </a:solidFill>
              </a:rPr>
              <a:t>OR. . .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3">
            <a:extLst>
              <a:ext uri="{FF2B5EF4-FFF2-40B4-BE49-F238E27FC236}">
                <a16:creationId xmlns:a16="http://schemas.microsoft.com/office/drawing/2014/main" id="{D2399F0A-CE73-498E-957C-CC841CC03090}"/>
              </a:ext>
            </a:extLst>
          </p:cNvPr>
          <p:cNvSpPr txBox="1">
            <a:spLocks noChangeArrowheads="1"/>
          </p:cNvSpPr>
          <p:nvPr/>
        </p:nvSpPr>
        <p:spPr bwMode="auto">
          <a:xfrm>
            <a:off x="647700" y="698500"/>
            <a:ext cx="8339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latin typeface="Arial" panose="020B0604020202020204" pitchFamily="34" charset="0"/>
              </a:rPr>
              <a:t>Cruisers, Inc. reports the following for a recent quarter:</a:t>
            </a:r>
          </a:p>
        </p:txBody>
      </p:sp>
      <p:sp>
        <p:nvSpPr>
          <p:cNvPr id="69636" name="Title 8">
            <a:extLst>
              <a:ext uri="{FF2B5EF4-FFF2-40B4-BE49-F238E27FC236}">
                <a16:creationId xmlns:a16="http://schemas.microsoft.com/office/drawing/2014/main" id="{616E81E0-55BD-4683-8D0E-34AC525F917C}"/>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Analysis of Investment Centers</a:t>
            </a:r>
          </a:p>
        </p:txBody>
      </p:sp>
      <p:sp>
        <p:nvSpPr>
          <p:cNvPr id="8" name="Text Box 20">
            <a:extLst>
              <a:ext uri="{FF2B5EF4-FFF2-40B4-BE49-F238E27FC236}">
                <a16:creationId xmlns:a16="http://schemas.microsoft.com/office/drawing/2014/main" id="{13817FD7-7364-404D-953F-155D2DE545D8}"/>
              </a:ext>
            </a:extLst>
          </p:cNvPr>
          <p:cNvSpPr txBox="1">
            <a:spLocks noChangeArrowheads="1"/>
          </p:cNvSpPr>
          <p:nvPr/>
        </p:nvSpPr>
        <p:spPr bwMode="auto">
          <a:xfrm>
            <a:off x="771525" y="1184275"/>
            <a:ext cx="82026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r>
              <a:rPr lang="en-US" altLang="en-US" sz="2000" b="1" dirty="0">
                <a:solidFill>
                  <a:schemeClr val="accent1">
                    <a:lumMod val="75000"/>
                  </a:schemeClr>
                </a:solidFill>
                <a:latin typeface="Arial" panose="020B0604020202020204" pitchFamily="34" charset="0"/>
              </a:rPr>
              <a:t>With this data, we can </a:t>
            </a:r>
            <a:r>
              <a:rPr lang="en-US" altLang="ja-JP" sz="2000" b="1" dirty="0">
                <a:solidFill>
                  <a:schemeClr val="accent1">
                    <a:lumMod val="75000"/>
                  </a:schemeClr>
                </a:solidFill>
                <a:latin typeface="Arial" panose="020B0604020202020204" pitchFamily="34" charset="0"/>
              </a:rPr>
              <a:t>compute the margin, turnover, and </a:t>
            </a:r>
            <a:br>
              <a:rPr lang="en-US" altLang="ja-JP" sz="2000" b="1" dirty="0">
                <a:solidFill>
                  <a:schemeClr val="accent1">
                    <a:lumMod val="75000"/>
                  </a:schemeClr>
                </a:solidFill>
                <a:latin typeface="Arial" panose="020B0604020202020204" pitchFamily="34" charset="0"/>
              </a:rPr>
            </a:br>
            <a:r>
              <a:rPr lang="en-US" altLang="ja-JP" sz="2000" b="1" dirty="0">
                <a:solidFill>
                  <a:schemeClr val="accent1">
                    <a:lumMod val="75000"/>
                  </a:schemeClr>
                </a:solidFill>
                <a:latin typeface="Arial" panose="020B0604020202020204" pitchFamily="34" charset="0"/>
              </a:rPr>
              <a:t>ROI for different divisions of Cruiser.</a:t>
            </a:r>
            <a:endParaRPr lang="en-US" altLang="en-US" sz="2000" b="1" dirty="0">
              <a:solidFill>
                <a:schemeClr val="accent1">
                  <a:lumMod val="75000"/>
                </a:schemeClr>
              </a:solidFill>
              <a:latin typeface="Arial" panose="020B0604020202020204" pitchFamily="34" charset="0"/>
            </a:endParaRPr>
          </a:p>
        </p:txBody>
      </p:sp>
      <p:sp>
        <p:nvSpPr>
          <p:cNvPr id="9" name="Rounded Rectangle 8">
            <a:extLst>
              <a:ext uri="{FF2B5EF4-FFF2-40B4-BE49-F238E27FC236}">
                <a16:creationId xmlns:a16="http://schemas.microsoft.com/office/drawing/2014/main" id="{32CF16AA-934A-4494-88B2-7C760972E00D}"/>
              </a:ext>
            </a:extLst>
          </p:cNvPr>
          <p:cNvSpPr/>
          <p:nvPr/>
        </p:nvSpPr>
        <p:spPr>
          <a:xfrm>
            <a:off x="354013" y="6121400"/>
            <a:ext cx="80279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15-9: Explain and compare how return on investment and residual income are used to evaluate investment center performance.</a:t>
            </a:r>
          </a:p>
        </p:txBody>
      </p:sp>
      <p:sp>
        <p:nvSpPr>
          <p:cNvPr id="2" name="TextBox 1">
            <a:extLst>
              <a:ext uri="{FF2B5EF4-FFF2-40B4-BE49-F238E27FC236}">
                <a16:creationId xmlns:a16="http://schemas.microsoft.com/office/drawing/2014/main" id="{1F5D68DD-10F8-4018-81A0-DEBCFE8F2CF9}"/>
              </a:ext>
            </a:extLst>
          </p:cNvPr>
          <p:cNvSpPr txBox="1">
            <a:spLocks noChangeArrowheads="1"/>
          </p:cNvSpPr>
          <p:nvPr/>
        </p:nvSpPr>
        <p:spPr bwMode="auto">
          <a:xfrm>
            <a:off x="2158351" y="5341766"/>
            <a:ext cx="1651650" cy="369332"/>
          </a:xfrm>
          <a:prstGeom prst="rect">
            <a:avLst/>
          </a:prstGeom>
          <a:solidFill>
            <a:srgbClr val="FFFFE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r>
              <a:rPr lang="en-US" altLang="en-US" b="1" dirty="0">
                <a:latin typeface="Arial Narrow" panose="020B0606020202030204" pitchFamily="34" charset="0"/>
              </a:rPr>
              <a:t>Margin</a:t>
            </a:r>
          </a:p>
        </p:txBody>
      </p:sp>
      <p:sp>
        <p:nvSpPr>
          <p:cNvPr id="6" name="TextBox 5">
            <a:extLst>
              <a:ext uri="{FF2B5EF4-FFF2-40B4-BE49-F238E27FC236}">
                <a16:creationId xmlns:a16="http://schemas.microsoft.com/office/drawing/2014/main" id="{173FC49B-8A52-41D8-8A9C-A2A4FCDC6C90}"/>
              </a:ext>
            </a:extLst>
          </p:cNvPr>
          <p:cNvSpPr txBox="1"/>
          <p:nvPr/>
        </p:nvSpPr>
        <p:spPr>
          <a:xfrm>
            <a:off x="4572000" y="5370017"/>
            <a:ext cx="2514600" cy="369332"/>
          </a:xfrm>
          <a:prstGeom prst="rect">
            <a:avLst/>
          </a:prstGeom>
          <a:solidFill>
            <a:schemeClr val="accent1">
              <a:lumMod val="20000"/>
              <a:lumOff val="80000"/>
            </a:schemeClr>
          </a:solidFill>
          <a:ln>
            <a:solidFill>
              <a:schemeClr val="tx2">
                <a:lumMod val="60000"/>
                <a:lumOff val="40000"/>
              </a:schemeClr>
            </a:solidFill>
          </a:ln>
        </p:spPr>
        <p:txBody>
          <a:bodyPr>
            <a:spAutoFit/>
          </a:bodyPr>
          <a:lstStyle/>
          <a:p>
            <a:pPr algn="ctr">
              <a:defRPr/>
            </a:pPr>
            <a:r>
              <a:rPr lang="en-US" altLang="en-US" b="1" dirty="0">
                <a:latin typeface="Arial Narrow" panose="020B0606020202030204" pitchFamily="34" charset="0"/>
              </a:rPr>
              <a:t>Turnover</a:t>
            </a:r>
            <a:endParaRPr lang="en-US" b="1" dirty="0">
              <a:latin typeface="Arial Narrow" panose="020B0606020202030204" pitchFamily="34" charset="0"/>
            </a:endParaRPr>
          </a:p>
        </p:txBody>
      </p:sp>
      <p:sp>
        <p:nvSpPr>
          <p:cNvPr id="28" name="Rectangle 17">
            <a:extLst>
              <a:ext uri="{FF2B5EF4-FFF2-40B4-BE49-F238E27FC236}">
                <a16:creationId xmlns:a16="http://schemas.microsoft.com/office/drawing/2014/main" id="{3A1B1B33-E587-46A2-9F25-E66AAC1DAD4A}"/>
              </a:ext>
            </a:extLst>
          </p:cNvPr>
          <p:cNvSpPr>
            <a:spLocks noChangeArrowheads="1"/>
          </p:cNvSpPr>
          <p:nvPr/>
        </p:nvSpPr>
        <p:spPr bwMode="auto">
          <a:xfrm>
            <a:off x="3667223" y="5389563"/>
            <a:ext cx="415179" cy="36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1800" b="1" dirty="0">
                <a:solidFill>
                  <a:schemeClr val="accent1">
                    <a:lumMod val="50000"/>
                  </a:schemeClr>
                </a:solidFill>
                <a:latin typeface="Arial" panose="020B0604020202020204" pitchFamily="34" charset="0"/>
              </a:rPr>
              <a:t>×</a:t>
            </a:r>
          </a:p>
        </p:txBody>
      </p:sp>
      <p:sp>
        <p:nvSpPr>
          <p:cNvPr id="29" name="Rectangle 17">
            <a:extLst>
              <a:ext uri="{FF2B5EF4-FFF2-40B4-BE49-F238E27FC236}">
                <a16:creationId xmlns:a16="http://schemas.microsoft.com/office/drawing/2014/main" id="{B8495B3F-BDD3-4074-A572-FB2ED377FA55}"/>
              </a:ext>
            </a:extLst>
          </p:cNvPr>
          <p:cNvSpPr>
            <a:spLocks noChangeArrowheads="1"/>
          </p:cNvSpPr>
          <p:nvPr/>
        </p:nvSpPr>
        <p:spPr bwMode="auto">
          <a:xfrm>
            <a:off x="755650" y="5273675"/>
            <a:ext cx="11303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b="1" dirty="0">
                <a:solidFill>
                  <a:schemeClr val="accent1">
                    <a:lumMod val="50000"/>
                  </a:schemeClr>
                </a:solidFill>
                <a:latin typeface="Arial" panose="020B0604020202020204" pitchFamily="34" charset="0"/>
              </a:rPr>
              <a:t>ROI =</a:t>
            </a:r>
          </a:p>
        </p:txBody>
      </p:sp>
      <p:pic>
        <p:nvPicPr>
          <p:cNvPr id="4" name="Picture 3">
            <a:extLst>
              <a:ext uri="{FF2B5EF4-FFF2-40B4-BE49-F238E27FC236}">
                <a16:creationId xmlns:a16="http://schemas.microsoft.com/office/drawing/2014/main" id="{BDDCAD4D-7946-4D20-9F56-0B63536263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606" y="2016563"/>
            <a:ext cx="6604794" cy="2914901"/>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a:extLst>
              <a:ext uri="{FF2B5EF4-FFF2-40B4-BE49-F238E27FC236}">
                <a16:creationId xmlns:a16="http://schemas.microsoft.com/office/drawing/2014/main" id="{813FC7D2-255C-4825-B2E2-ECD95FA15EC2}"/>
              </a:ext>
            </a:extLst>
          </p:cNvPr>
          <p:cNvSpPr>
            <a:spLocks noChangeArrowheads="1"/>
          </p:cNvSpPr>
          <p:nvPr/>
        </p:nvSpPr>
        <p:spPr bwMode="auto">
          <a:xfrm>
            <a:off x="1141413" y="2606675"/>
            <a:ext cx="2063066" cy="1382430"/>
          </a:xfrm>
          <a:prstGeom prst="rect">
            <a:avLst/>
          </a:prstGeom>
          <a:solidFill>
            <a:srgbClr val="E3EBF5"/>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chemeClr val="tx1"/>
              </a:buClr>
              <a:buFont typeface="Wingdings" panose="05000000000000000000" pitchFamily="2" charset="2"/>
              <a:buChar char=""/>
            </a:pPr>
            <a:r>
              <a:rPr lang="en-US" altLang="en-US" sz="2800" b="1" dirty="0">
                <a:latin typeface="Arial" panose="020B0604020202020204" pitchFamily="34" charset="0"/>
              </a:rPr>
              <a:t> Increase</a:t>
            </a:r>
            <a:br>
              <a:rPr lang="en-US" altLang="en-US" sz="2800" b="1" dirty="0">
                <a:latin typeface="Arial" panose="020B0604020202020204" pitchFamily="34" charset="0"/>
              </a:rPr>
            </a:br>
            <a:r>
              <a:rPr lang="en-US" altLang="en-US" sz="2800" b="1" dirty="0">
                <a:latin typeface="Arial" panose="020B0604020202020204" pitchFamily="34" charset="0"/>
              </a:rPr>
              <a:t>    Sales</a:t>
            </a:r>
            <a:br>
              <a:rPr lang="en-US" altLang="en-US" sz="2800" b="1" dirty="0">
                <a:latin typeface="Arial" panose="020B0604020202020204" pitchFamily="34" charset="0"/>
              </a:rPr>
            </a:br>
            <a:r>
              <a:rPr lang="en-US" altLang="en-US" sz="2800" b="1" dirty="0">
                <a:latin typeface="Arial" panose="020B0604020202020204" pitchFamily="34" charset="0"/>
              </a:rPr>
              <a:t>    Prices</a:t>
            </a:r>
          </a:p>
        </p:txBody>
      </p:sp>
      <p:sp>
        <p:nvSpPr>
          <p:cNvPr id="71683" name="Rectangle 7">
            <a:extLst>
              <a:ext uri="{FF2B5EF4-FFF2-40B4-BE49-F238E27FC236}">
                <a16:creationId xmlns:a16="http://schemas.microsoft.com/office/drawing/2014/main" id="{7BF1E733-F49C-424F-AEF7-D3D93B196EDD}"/>
              </a:ext>
            </a:extLst>
          </p:cNvPr>
          <p:cNvSpPr>
            <a:spLocks noChangeArrowheads="1"/>
          </p:cNvSpPr>
          <p:nvPr/>
        </p:nvSpPr>
        <p:spPr bwMode="auto">
          <a:xfrm>
            <a:off x="3456492" y="2826543"/>
            <a:ext cx="2298700" cy="942975"/>
          </a:xfrm>
          <a:prstGeom prst="rect">
            <a:avLst/>
          </a:prstGeom>
          <a:solidFill>
            <a:srgbClr val="E3EBF5"/>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chemeClr val="tx1"/>
              </a:buClr>
              <a:buFont typeface="Wingdings" panose="05000000000000000000" pitchFamily="2" charset="2"/>
              <a:buChar char=""/>
            </a:pPr>
            <a:r>
              <a:rPr lang="en-US" altLang="en-US" sz="2800" b="1" dirty="0">
                <a:latin typeface="Arial" panose="020B0604020202020204" pitchFamily="34" charset="0"/>
              </a:rPr>
              <a:t> Decrease</a:t>
            </a:r>
            <a:br>
              <a:rPr lang="en-US" altLang="en-US" sz="2800" b="1" dirty="0">
                <a:latin typeface="Arial" panose="020B0604020202020204" pitchFamily="34" charset="0"/>
              </a:rPr>
            </a:br>
            <a:r>
              <a:rPr lang="en-US" altLang="en-US" sz="2800" b="1" dirty="0">
                <a:latin typeface="Arial" panose="020B0604020202020204" pitchFamily="34" charset="0"/>
              </a:rPr>
              <a:t>    Expenses</a:t>
            </a:r>
          </a:p>
        </p:txBody>
      </p:sp>
      <p:sp>
        <p:nvSpPr>
          <p:cNvPr id="71684" name="Rectangle 8">
            <a:extLst>
              <a:ext uri="{FF2B5EF4-FFF2-40B4-BE49-F238E27FC236}">
                <a16:creationId xmlns:a16="http://schemas.microsoft.com/office/drawing/2014/main" id="{45D8AF70-BB50-4690-B908-CA2532E5CF50}"/>
              </a:ext>
            </a:extLst>
          </p:cNvPr>
          <p:cNvSpPr>
            <a:spLocks noChangeArrowheads="1"/>
          </p:cNvSpPr>
          <p:nvPr/>
        </p:nvSpPr>
        <p:spPr bwMode="auto">
          <a:xfrm>
            <a:off x="5937250" y="2606675"/>
            <a:ext cx="2290763" cy="1370013"/>
          </a:xfrm>
          <a:prstGeom prst="rect">
            <a:avLst/>
          </a:prstGeom>
          <a:solidFill>
            <a:srgbClr val="E3EBF5"/>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chemeClr val="tx1"/>
              </a:buClr>
              <a:buFont typeface="Wingdings" panose="05000000000000000000" pitchFamily="2" charset="2"/>
              <a:buChar char=""/>
            </a:pPr>
            <a:r>
              <a:rPr lang="en-US" altLang="en-US" sz="2800" b="1" dirty="0">
                <a:latin typeface="Arial" panose="020B0604020202020204" pitchFamily="34" charset="0"/>
              </a:rPr>
              <a:t> Lower</a:t>
            </a:r>
          </a:p>
          <a:p>
            <a:pPr eaLnBrk="1" hangingPunct="1">
              <a:spcBef>
                <a:spcPct val="0"/>
              </a:spcBef>
              <a:buFontTx/>
              <a:buNone/>
            </a:pPr>
            <a:r>
              <a:rPr lang="en-US" altLang="en-US" sz="2800" b="1" dirty="0">
                <a:latin typeface="Arial" panose="020B0604020202020204" pitchFamily="34" charset="0"/>
              </a:rPr>
              <a:t>    Invested</a:t>
            </a:r>
            <a:br>
              <a:rPr lang="en-US" altLang="en-US" sz="2800" b="1" dirty="0">
                <a:latin typeface="Arial" panose="020B0604020202020204" pitchFamily="34" charset="0"/>
              </a:rPr>
            </a:br>
            <a:r>
              <a:rPr lang="en-US" altLang="en-US" sz="2800" b="1" dirty="0">
                <a:latin typeface="Arial" panose="020B0604020202020204" pitchFamily="34" charset="0"/>
              </a:rPr>
              <a:t>    Capital </a:t>
            </a:r>
          </a:p>
        </p:txBody>
      </p:sp>
      <p:sp>
        <p:nvSpPr>
          <p:cNvPr id="79877" name="Rectangle 9">
            <a:extLst>
              <a:ext uri="{FF2B5EF4-FFF2-40B4-BE49-F238E27FC236}">
                <a16:creationId xmlns:a16="http://schemas.microsoft.com/office/drawing/2014/main" id="{CA81C988-5D55-4438-91B5-9119CA492FFA}"/>
              </a:ext>
            </a:extLst>
          </p:cNvPr>
          <p:cNvSpPr>
            <a:spLocks noChangeArrowheads="1"/>
          </p:cNvSpPr>
          <p:nvPr/>
        </p:nvSpPr>
        <p:spPr bwMode="auto">
          <a:xfrm>
            <a:off x="266700" y="5213350"/>
            <a:ext cx="8610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Clr>
                <a:srgbClr val="990000"/>
              </a:buClr>
              <a:buSzPct val="65000"/>
              <a:buFont typeface="Wingdings" panose="05000000000000000000" pitchFamily="2" charset="2"/>
              <a:buNone/>
              <a:defRPr/>
            </a:pPr>
            <a:r>
              <a:rPr lang="en-US" altLang="en-US" sz="3000" b="1" dirty="0">
                <a:solidFill>
                  <a:schemeClr val="tx2">
                    <a:lumMod val="50000"/>
                  </a:schemeClr>
                </a:solidFill>
                <a:latin typeface="Arial" panose="020B0604020202020204" pitchFamily="34" charset="0"/>
              </a:rPr>
              <a:t>Three ways to improve ROI</a:t>
            </a:r>
          </a:p>
        </p:txBody>
      </p:sp>
      <p:sp>
        <p:nvSpPr>
          <p:cNvPr id="71686" name="Title 8">
            <a:extLst>
              <a:ext uri="{FF2B5EF4-FFF2-40B4-BE49-F238E27FC236}">
                <a16:creationId xmlns:a16="http://schemas.microsoft.com/office/drawing/2014/main" id="{ADC5BD5B-F718-45E6-B6EF-E8B3935A5375}"/>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Analysis of Investment Centers</a:t>
            </a:r>
          </a:p>
        </p:txBody>
      </p:sp>
      <p:sp>
        <p:nvSpPr>
          <p:cNvPr id="11" name="Rounded Rectangle 10">
            <a:extLst>
              <a:ext uri="{FF2B5EF4-FFF2-40B4-BE49-F238E27FC236}">
                <a16:creationId xmlns:a16="http://schemas.microsoft.com/office/drawing/2014/main" id="{EDAC9EB9-B9AE-4E66-9D90-DA1C389B220A}"/>
              </a:ext>
            </a:extLst>
          </p:cNvPr>
          <p:cNvSpPr/>
          <p:nvPr/>
        </p:nvSpPr>
        <p:spPr>
          <a:xfrm>
            <a:off x="354013" y="6121400"/>
            <a:ext cx="80279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15-9: Explain and compare how return on investment and residual income are used to evaluate investment center performance.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4">
            <a:extLst>
              <a:ext uri="{FF2B5EF4-FFF2-40B4-BE49-F238E27FC236}">
                <a16:creationId xmlns:a16="http://schemas.microsoft.com/office/drawing/2014/main" id="{621660AB-AA4D-4F94-BDD3-8EEB223953ED}"/>
              </a:ext>
            </a:extLst>
          </p:cNvPr>
          <p:cNvSpPr>
            <a:spLocks noChangeArrowheads="1"/>
          </p:cNvSpPr>
          <p:nvPr/>
        </p:nvSpPr>
        <p:spPr bwMode="auto">
          <a:xfrm>
            <a:off x="1028700" y="914400"/>
            <a:ext cx="70866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defRPr/>
            </a:pPr>
            <a:r>
              <a:rPr lang="en-US" altLang="en-US" sz="2400" b="1" dirty="0">
                <a:solidFill>
                  <a:schemeClr val="accent1">
                    <a:lumMod val="50000"/>
                  </a:schemeClr>
                </a:solidFill>
                <a:latin typeface="Arial" panose="020B0604020202020204" pitchFamily="34" charset="0"/>
              </a:rPr>
              <a:t>Operating income less required ROI on operating assets = Residual Income</a:t>
            </a:r>
          </a:p>
        </p:txBody>
      </p:sp>
      <p:sp>
        <p:nvSpPr>
          <p:cNvPr id="73731" name="Title 5">
            <a:extLst>
              <a:ext uri="{FF2B5EF4-FFF2-40B4-BE49-F238E27FC236}">
                <a16:creationId xmlns:a16="http://schemas.microsoft.com/office/drawing/2014/main" id="{CDEC7526-FC1C-49E5-9C1C-5BD226B21E34}"/>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Residual Income:</a:t>
            </a:r>
            <a:r>
              <a:rPr lang="en-US" altLang="en-US" dirty="0">
                <a:ea typeface="ＭＳ Ｐゴシック" panose="020B0600070205080204" pitchFamily="34" charset="-128"/>
                <a:cs typeface="Arial" panose="020B0604020202020204" pitchFamily="34" charset="0"/>
              </a:rPr>
              <a:t> Another Measure</a:t>
            </a:r>
            <a:endParaRPr lang="en-US" altLang="en-US" dirty="0">
              <a:ea typeface="ＭＳ Ｐゴシック" panose="020B0600070205080204" pitchFamily="34" charset="-128"/>
            </a:endParaRPr>
          </a:p>
        </p:txBody>
      </p:sp>
      <p:sp>
        <p:nvSpPr>
          <p:cNvPr id="8" name="Rounded Rectangle 7">
            <a:extLst>
              <a:ext uri="{FF2B5EF4-FFF2-40B4-BE49-F238E27FC236}">
                <a16:creationId xmlns:a16="http://schemas.microsoft.com/office/drawing/2014/main" id="{973015EC-D212-4735-97A7-0A31E783F388}"/>
              </a:ext>
            </a:extLst>
          </p:cNvPr>
          <p:cNvSpPr/>
          <p:nvPr/>
        </p:nvSpPr>
        <p:spPr>
          <a:xfrm>
            <a:off x="354013" y="6121400"/>
            <a:ext cx="80279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15-9: Explain and compare how return on investment and residual income are used to evaluate investment center performance.</a:t>
            </a:r>
          </a:p>
        </p:txBody>
      </p:sp>
      <p:sp>
        <p:nvSpPr>
          <p:cNvPr id="9" name="Rectangle 2">
            <a:extLst>
              <a:ext uri="{FF2B5EF4-FFF2-40B4-BE49-F238E27FC236}">
                <a16:creationId xmlns:a16="http://schemas.microsoft.com/office/drawing/2014/main" id="{C0ECAAFA-D0EA-46A7-975B-C37B311670BD}"/>
              </a:ext>
            </a:extLst>
          </p:cNvPr>
          <p:cNvSpPr>
            <a:spLocks noChangeArrowheads="1"/>
          </p:cNvSpPr>
          <p:nvPr/>
        </p:nvSpPr>
        <p:spPr bwMode="auto">
          <a:xfrm>
            <a:off x="762000" y="1828800"/>
            <a:ext cx="4241800" cy="1498600"/>
          </a:xfrm>
          <a:prstGeom prst="rect">
            <a:avLst/>
          </a:prstGeom>
          <a:solidFill>
            <a:srgbClr val="FFFFCC"/>
          </a:solidFill>
          <a:ln w="25400">
            <a:solidFill>
              <a:schemeClr val="tx2"/>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dirty="0">
                <a:solidFill>
                  <a:srgbClr val="414141"/>
                </a:solidFill>
                <a:latin typeface="Arial" panose="020B0604020202020204" pitchFamily="34" charset="0"/>
              </a:rPr>
              <a:t>   </a:t>
            </a:r>
            <a:r>
              <a:rPr lang="en-US" altLang="en-US" sz="2800" dirty="0">
                <a:solidFill>
                  <a:schemeClr val="accent1">
                    <a:lumMod val="75000"/>
                  </a:schemeClr>
                </a:solidFill>
                <a:latin typeface="Arial" panose="020B0604020202020204" pitchFamily="34" charset="0"/>
              </a:rPr>
              <a:t>Operating income</a:t>
            </a:r>
          </a:p>
          <a:p>
            <a:pPr eaLnBrk="1" hangingPunct="1">
              <a:spcBef>
                <a:spcPct val="0"/>
              </a:spcBef>
              <a:buFontTx/>
              <a:buNone/>
              <a:defRPr/>
            </a:pPr>
            <a:r>
              <a:rPr lang="en-US" altLang="en-US" sz="2800" dirty="0">
                <a:solidFill>
                  <a:schemeClr val="accent1">
                    <a:lumMod val="75000"/>
                  </a:schemeClr>
                </a:solidFill>
                <a:latin typeface="Arial" panose="020B0604020202020204" pitchFamily="34" charset="0"/>
              </a:rPr>
              <a:t>– </a:t>
            </a:r>
            <a:r>
              <a:rPr lang="en-US" altLang="en-US" sz="2800" u="sng" dirty="0">
                <a:solidFill>
                  <a:schemeClr val="accent1">
                    <a:lumMod val="75000"/>
                  </a:schemeClr>
                </a:solidFill>
                <a:latin typeface="Arial" panose="020B0604020202020204" pitchFamily="34" charset="0"/>
              </a:rPr>
              <a:t>Required ROI $</a:t>
            </a:r>
            <a:endParaRPr lang="en-US" altLang="en-US" sz="2800" dirty="0">
              <a:solidFill>
                <a:schemeClr val="accent1">
                  <a:lumMod val="75000"/>
                </a:schemeClr>
              </a:solidFill>
              <a:latin typeface="Arial" panose="020B0604020202020204" pitchFamily="34" charset="0"/>
            </a:endParaRPr>
          </a:p>
          <a:p>
            <a:pPr eaLnBrk="1" hangingPunct="1">
              <a:spcBef>
                <a:spcPct val="0"/>
              </a:spcBef>
              <a:buFontTx/>
              <a:buNone/>
              <a:defRPr/>
            </a:pPr>
            <a:r>
              <a:rPr lang="en-US" altLang="en-US" sz="2800" dirty="0">
                <a:solidFill>
                  <a:srgbClr val="C00000"/>
                </a:solidFill>
                <a:latin typeface="Arial" panose="020B0604020202020204" pitchFamily="34" charset="0"/>
              </a:rPr>
              <a:t>= Residual income </a:t>
            </a:r>
          </a:p>
        </p:txBody>
      </p:sp>
      <p:grpSp>
        <p:nvGrpSpPr>
          <p:cNvPr id="10" name="Group 3">
            <a:extLst>
              <a:ext uri="{FF2B5EF4-FFF2-40B4-BE49-F238E27FC236}">
                <a16:creationId xmlns:a16="http://schemas.microsoft.com/office/drawing/2014/main" id="{00998F89-D141-40F0-90C5-F491745F009A}"/>
              </a:ext>
            </a:extLst>
          </p:cNvPr>
          <p:cNvGrpSpPr>
            <a:grpSpLocks/>
          </p:cNvGrpSpPr>
          <p:nvPr/>
        </p:nvGrpSpPr>
        <p:grpSpPr bwMode="auto">
          <a:xfrm>
            <a:off x="4130675" y="2590800"/>
            <a:ext cx="1574800" cy="1422400"/>
            <a:chOff x="2226" y="1496"/>
            <a:chExt cx="992" cy="896"/>
          </a:xfrm>
        </p:grpSpPr>
        <p:sp>
          <p:nvSpPr>
            <p:cNvPr id="73737" name="Line 4">
              <a:extLst>
                <a:ext uri="{FF2B5EF4-FFF2-40B4-BE49-F238E27FC236}">
                  <a16:creationId xmlns:a16="http://schemas.microsoft.com/office/drawing/2014/main" id="{5284D645-013D-4F35-A249-B231A1865646}"/>
                </a:ext>
              </a:extLst>
            </p:cNvPr>
            <p:cNvSpPr>
              <a:spLocks noChangeShapeType="1"/>
            </p:cNvSpPr>
            <p:nvPr/>
          </p:nvSpPr>
          <p:spPr bwMode="auto">
            <a:xfrm flipV="1">
              <a:off x="3201" y="1496"/>
              <a:ext cx="0" cy="896"/>
            </a:xfrm>
            <a:prstGeom prst="line">
              <a:avLst/>
            </a:prstGeom>
            <a:noFill/>
            <a:ln w="508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73738" name="Line 5">
              <a:extLst>
                <a:ext uri="{FF2B5EF4-FFF2-40B4-BE49-F238E27FC236}">
                  <a16:creationId xmlns:a16="http://schemas.microsoft.com/office/drawing/2014/main" id="{712BD92E-F237-4D5F-A2C4-575479DDDE0C}"/>
                </a:ext>
              </a:extLst>
            </p:cNvPr>
            <p:cNvSpPr>
              <a:spLocks noChangeShapeType="1"/>
            </p:cNvSpPr>
            <p:nvPr/>
          </p:nvSpPr>
          <p:spPr bwMode="auto">
            <a:xfrm flipH="1">
              <a:off x="2226" y="1505"/>
              <a:ext cx="992" cy="0"/>
            </a:xfrm>
            <a:prstGeom prst="line">
              <a:avLst/>
            </a:prstGeom>
            <a:noFill/>
            <a:ln w="508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13" name="Rectangle 6">
            <a:extLst>
              <a:ext uri="{FF2B5EF4-FFF2-40B4-BE49-F238E27FC236}">
                <a16:creationId xmlns:a16="http://schemas.microsoft.com/office/drawing/2014/main" id="{39DBF2FE-A3AE-4E5D-BC6A-818FD73C4B88}"/>
              </a:ext>
            </a:extLst>
          </p:cNvPr>
          <p:cNvSpPr>
            <a:spLocks noChangeArrowheads="1"/>
          </p:cNvSpPr>
          <p:nvPr/>
        </p:nvSpPr>
        <p:spPr bwMode="auto">
          <a:xfrm>
            <a:off x="3076575" y="3609975"/>
            <a:ext cx="4241800" cy="1498600"/>
          </a:xfrm>
          <a:prstGeom prst="rect">
            <a:avLst/>
          </a:prstGeom>
          <a:solidFill>
            <a:srgbClr val="E3EBF5"/>
          </a:solidFill>
          <a:ln w="25400">
            <a:solidFill>
              <a:schemeClr val="tx2"/>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dirty="0">
                <a:solidFill>
                  <a:srgbClr val="414141"/>
                </a:solidFill>
                <a:latin typeface="Arial" panose="020B0604020202020204" pitchFamily="34" charset="0"/>
              </a:rPr>
              <a:t>   Operating assets</a:t>
            </a:r>
          </a:p>
          <a:p>
            <a:pPr eaLnBrk="1" hangingPunct="1">
              <a:spcBef>
                <a:spcPct val="0"/>
              </a:spcBef>
              <a:buFontTx/>
              <a:buNone/>
              <a:defRPr/>
            </a:pPr>
            <a:r>
              <a:rPr lang="en-US" altLang="en-US" sz="2800" dirty="0">
                <a:solidFill>
                  <a:srgbClr val="414141"/>
                </a:solidFill>
                <a:latin typeface="Arial" panose="020B0604020202020204" pitchFamily="34" charset="0"/>
              </a:rPr>
              <a:t>×</a:t>
            </a:r>
            <a:r>
              <a:rPr lang="en-US" altLang="en-US" sz="2800" dirty="0">
                <a:solidFill>
                  <a:srgbClr val="438E00"/>
                </a:solidFill>
                <a:latin typeface="Arial" panose="020B0604020202020204" pitchFamily="34" charset="0"/>
              </a:rPr>
              <a:t> </a:t>
            </a:r>
            <a:r>
              <a:rPr lang="en-US" altLang="en-US" sz="2800" u="sng" dirty="0">
                <a:solidFill>
                  <a:srgbClr val="006600"/>
                </a:solidFill>
                <a:latin typeface="Arial" panose="020B0604020202020204" pitchFamily="34" charset="0"/>
              </a:rPr>
              <a:t>Required ROI %</a:t>
            </a:r>
            <a:endParaRPr lang="en-US" altLang="en-US" sz="2800" dirty="0">
              <a:solidFill>
                <a:srgbClr val="006600"/>
              </a:solidFill>
              <a:latin typeface="Arial" panose="020B0604020202020204" pitchFamily="34" charset="0"/>
            </a:endParaRPr>
          </a:p>
          <a:p>
            <a:pPr eaLnBrk="1" hangingPunct="1">
              <a:spcBef>
                <a:spcPct val="0"/>
              </a:spcBef>
              <a:buFontTx/>
              <a:buNone/>
              <a:defRPr/>
            </a:pPr>
            <a:r>
              <a:rPr lang="en-US" altLang="en-US" sz="2800" dirty="0">
                <a:solidFill>
                  <a:schemeClr val="accent1">
                    <a:lumMod val="75000"/>
                  </a:schemeClr>
                </a:solidFill>
                <a:latin typeface="Arial" panose="020B0604020202020204" pitchFamily="34" charset="0"/>
              </a:rPr>
              <a:t>=</a:t>
            </a:r>
            <a:r>
              <a:rPr lang="en-US" altLang="en-US" sz="2800" dirty="0">
                <a:solidFill>
                  <a:srgbClr val="414141"/>
                </a:solidFill>
                <a:latin typeface="Arial" panose="020B0604020202020204" pitchFamily="34" charset="0"/>
              </a:rPr>
              <a:t> </a:t>
            </a:r>
            <a:r>
              <a:rPr lang="en-US" altLang="en-US" sz="2800" dirty="0">
                <a:solidFill>
                  <a:schemeClr val="accent1">
                    <a:lumMod val="75000"/>
                  </a:schemeClr>
                </a:solidFill>
                <a:latin typeface="Arial" panose="020B0604020202020204" pitchFamily="34" charset="0"/>
              </a:rPr>
              <a:t>Required ROI $</a:t>
            </a:r>
          </a:p>
        </p:txBody>
      </p:sp>
      <p:sp>
        <p:nvSpPr>
          <p:cNvPr id="2" name="Rectangle 1">
            <a:extLst>
              <a:ext uri="{FF2B5EF4-FFF2-40B4-BE49-F238E27FC236}">
                <a16:creationId xmlns:a16="http://schemas.microsoft.com/office/drawing/2014/main" id="{5A736487-25F2-4F6B-B5D7-0CB9E75BBEEF}"/>
              </a:ext>
            </a:extLst>
          </p:cNvPr>
          <p:cNvSpPr>
            <a:spLocks noChangeArrowheads="1"/>
          </p:cNvSpPr>
          <p:nvPr/>
        </p:nvSpPr>
        <p:spPr bwMode="auto">
          <a:xfrm>
            <a:off x="1371600" y="5291138"/>
            <a:ext cx="73152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30000"/>
              </a:spcBef>
            </a:pPr>
            <a:r>
              <a:rPr lang="en-US" altLang="en-US" sz="2200" dirty="0"/>
              <a:t>Let's calculate the residual income for Cruisers using the total company information.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9">
            <a:extLst>
              <a:ext uri="{FF2B5EF4-FFF2-40B4-BE49-F238E27FC236}">
                <a16:creationId xmlns:a16="http://schemas.microsoft.com/office/drawing/2014/main" id="{3D44FC68-62DA-4CC7-AE0D-4F1976B69E41}"/>
              </a:ext>
            </a:extLst>
          </p:cNvPr>
          <p:cNvSpPr>
            <a:spLocks noChangeArrowheads="1"/>
          </p:cNvSpPr>
          <p:nvPr/>
        </p:nvSpPr>
        <p:spPr bwMode="auto">
          <a:xfrm>
            <a:off x="609600" y="1612900"/>
            <a:ext cx="5715000" cy="1498600"/>
          </a:xfrm>
          <a:prstGeom prst="rect">
            <a:avLst/>
          </a:prstGeom>
          <a:solidFill>
            <a:srgbClr val="FFFFCC"/>
          </a:solidFill>
          <a:ln w="25400">
            <a:solidFill>
              <a:schemeClr val="tx2">
                <a:lumMod val="50000"/>
              </a:schemeClr>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dirty="0">
                <a:solidFill>
                  <a:schemeClr val="tx2">
                    <a:lumMod val="50000"/>
                  </a:schemeClr>
                </a:solidFill>
                <a:latin typeface="Arial" panose="020B0604020202020204" pitchFamily="34" charset="0"/>
              </a:rPr>
              <a:t>   Segment margin	= $150,000</a:t>
            </a:r>
          </a:p>
          <a:p>
            <a:pPr eaLnBrk="1" hangingPunct="1">
              <a:spcBef>
                <a:spcPct val="0"/>
              </a:spcBef>
              <a:buFontTx/>
              <a:buNone/>
              <a:defRPr/>
            </a:pPr>
            <a:r>
              <a:rPr lang="en-US" altLang="en-US" sz="2800" dirty="0">
                <a:solidFill>
                  <a:schemeClr val="tx2">
                    <a:lumMod val="50000"/>
                  </a:schemeClr>
                </a:solidFill>
                <a:latin typeface="Arial" panose="020B0604020202020204" pitchFamily="34" charset="0"/>
              </a:rPr>
              <a:t>– </a:t>
            </a:r>
            <a:r>
              <a:rPr lang="en-US" altLang="en-US" sz="2800" u="sng" dirty="0">
                <a:solidFill>
                  <a:schemeClr val="tx2">
                    <a:lumMod val="50000"/>
                  </a:schemeClr>
                </a:solidFill>
                <a:latin typeface="Arial" panose="020B0604020202020204" pitchFamily="34" charset="0"/>
              </a:rPr>
              <a:t>Required ROI 		=   120,000</a:t>
            </a:r>
            <a:r>
              <a:rPr lang="en-US" altLang="en-US" sz="2800" dirty="0">
                <a:solidFill>
                  <a:schemeClr val="tx2">
                    <a:lumMod val="50000"/>
                  </a:schemeClr>
                </a:solidFill>
                <a:latin typeface="Arial" panose="020B0604020202020204" pitchFamily="34" charset="0"/>
              </a:rPr>
              <a:t>  </a:t>
            </a:r>
          </a:p>
          <a:p>
            <a:pPr eaLnBrk="1" hangingPunct="1">
              <a:spcBef>
                <a:spcPct val="0"/>
              </a:spcBef>
              <a:buFontTx/>
              <a:buNone/>
              <a:defRPr/>
            </a:pPr>
            <a:r>
              <a:rPr lang="en-US" altLang="en-US" sz="2800" dirty="0">
                <a:solidFill>
                  <a:srgbClr val="C00000"/>
                </a:solidFill>
                <a:latin typeface="Arial" panose="020B0604020202020204" pitchFamily="34" charset="0"/>
              </a:rPr>
              <a:t>= Residual income </a:t>
            </a:r>
            <a:r>
              <a:rPr lang="en-US" altLang="en-US" sz="2800" dirty="0">
                <a:solidFill>
                  <a:schemeClr val="tx2">
                    <a:lumMod val="50000"/>
                  </a:schemeClr>
                </a:solidFill>
                <a:latin typeface="Arial" panose="020B0604020202020204" pitchFamily="34" charset="0"/>
              </a:rPr>
              <a:t>	= $  30,000</a:t>
            </a:r>
          </a:p>
        </p:txBody>
      </p:sp>
      <p:grpSp>
        <p:nvGrpSpPr>
          <p:cNvPr id="75779" name="Group 11">
            <a:extLst>
              <a:ext uri="{FF2B5EF4-FFF2-40B4-BE49-F238E27FC236}">
                <a16:creationId xmlns:a16="http://schemas.microsoft.com/office/drawing/2014/main" id="{75D5C102-A7BA-4507-9487-A3EA60528C85}"/>
              </a:ext>
            </a:extLst>
          </p:cNvPr>
          <p:cNvGrpSpPr>
            <a:grpSpLocks/>
          </p:cNvGrpSpPr>
          <p:nvPr/>
        </p:nvGrpSpPr>
        <p:grpSpPr bwMode="auto">
          <a:xfrm>
            <a:off x="6324600" y="2363788"/>
            <a:ext cx="1012825" cy="1422400"/>
            <a:chOff x="2226" y="1496"/>
            <a:chExt cx="992" cy="896"/>
          </a:xfrm>
        </p:grpSpPr>
        <p:sp>
          <p:nvSpPr>
            <p:cNvPr id="90121" name="Line 12">
              <a:extLst>
                <a:ext uri="{FF2B5EF4-FFF2-40B4-BE49-F238E27FC236}">
                  <a16:creationId xmlns:a16="http://schemas.microsoft.com/office/drawing/2014/main" id="{5BC3493A-1885-403F-9ACB-B94988077536}"/>
                </a:ext>
              </a:extLst>
            </p:cNvPr>
            <p:cNvSpPr>
              <a:spLocks noChangeShapeType="1"/>
            </p:cNvSpPr>
            <p:nvPr/>
          </p:nvSpPr>
          <p:spPr bwMode="auto">
            <a:xfrm flipV="1">
              <a:off x="3201" y="1496"/>
              <a:ext cx="0" cy="896"/>
            </a:xfrm>
            <a:prstGeom prst="line">
              <a:avLst/>
            </a:prstGeom>
            <a:noFill/>
            <a:ln w="50800">
              <a:solidFill>
                <a:schemeClr val="accent1">
                  <a:lumMod val="75000"/>
                </a:schemeClr>
              </a:solidFill>
              <a:round/>
              <a:headEnd/>
              <a:tailEnd/>
            </a:ln>
            <a:extLst>
              <a:ext uri="{909E8E84-426E-40DD-AFC4-6F175D3DCCD1}">
                <a14:hiddenFill xmlns:a14="http://schemas.microsoft.com/office/drawing/2010/main">
                  <a:noFill/>
                </a14:hiddenFill>
              </a:ext>
            </a:extLst>
          </p:spPr>
          <p:txBody>
            <a:bodyPr wrap="none" anchor="ctr"/>
            <a:lstStyle/>
            <a:p>
              <a:pPr>
                <a:defRPr/>
              </a:pPr>
              <a:endParaRPr lang="en-US" dirty="0"/>
            </a:p>
          </p:txBody>
        </p:sp>
        <p:sp>
          <p:nvSpPr>
            <p:cNvPr id="90122" name="Line 13">
              <a:extLst>
                <a:ext uri="{FF2B5EF4-FFF2-40B4-BE49-F238E27FC236}">
                  <a16:creationId xmlns:a16="http://schemas.microsoft.com/office/drawing/2014/main" id="{AB34B2F8-2865-45B8-AEFD-FBE147C106D8}"/>
                </a:ext>
              </a:extLst>
            </p:cNvPr>
            <p:cNvSpPr>
              <a:spLocks noChangeShapeType="1"/>
            </p:cNvSpPr>
            <p:nvPr/>
          </p:nvSpPr>
          <p:spPr bwMode="auto">
            <a:xfrm flipH="1">
              <a:off x="2226" y="1505"/>
              <a:ext cx="992" cy="0"/>
            </a:xfrm>
            <a:prstGeom prst="line">
              <a:avLst/>
            </a:prstGeom>
            <a:noFill/>
            <a:ln w="50800">
              <a:solidFill>
                <a:schemeClr val="accent1">
                  <a:lumMod val="75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en-US" dirty="0"/>
            </a:p>
          </p:txBody>
        </p:sp>
      </p:grpSp>
      <p:sp>
        <p:nvSpPr>
          <p:cNvPr id="90117" name="Rectangle 10">
            <a:extLst>
              <a:ext uri="{FF2B5EF4-FFF2-40B4-BE49-F238E27FC236}">
                <a16:creationId xmlns:a16="http://schemas.microsoft.com/office/drawing/2014/main" id="{30EE53D4-0659-4722-B836-FFE84E3797B4}"/>
              </a:ext>
            </a:extLst>
          </p:cNvPr>
          <p:cNvSpPr>
            <a:spLocks noChangeArrowheads="1"/>
          </p:cNvSpPr>
          <p:nvPr/>
        </p:nvSpPr>
        <p:spPr bwMode="auto">
          <a:xfrm>
            <a:off x="1828800" y="3454400"/>
            <a:ext cx="6172200" cy="1498600"/>
          </a:xfrm>
          <a:prstGeom prst="rect">
            <a:avLst/>
          </a:prstGeom>
          <a:solidFill>
            <a:schemeClr val="accent1">
              <a:lumMod val="20000"/>
              <a:lumOff val="80000"/>
            </a:schemeClr>
          </a:solidFill>
          <a:ln w="25400">
            <a:solidFill>
              <a:schemeClr val="accent1">
                <a:lumMod val="75000"/>
              </a:schemeClr>
            </a:solidFill>
            <a:miter lim="800000"/>
            <a:headEnd/>
            <a:tailEnd/>
          </a:ln>
        </p:spPr>
        <p:txBody>
          <a:bodyPr wrap="none" lIns="90488" tIns="44450" rIns="90488" bIns="4445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defRPr/>
            </a:pPr>
            <a:r>
              <a:rPr lang="en-US" altLang="en-US" sz="2800" dirty="0">
                <a:solidFill>
                  <a:srgbClr val="414141"/>
                </a:solidFill>
                <a:latin typeface="Arial" panose="020B0604020202020204" pitchFamily="34" charset="0"/>
              </a:rPr>
              <a:t>   Operating assets</a:t>
            </a:r>
            <a:r>
              <a:rPr lang="en-US" altLang="en-US" sz="2800" dirty="0">
                <a:latin typeface="Arial" panose="020B0604020202020204" pitchFamily="34" charset="0"/>
              </a:rPr>
              <a:t>	= </a:t>
            </a:r>
            <a:r>
              <a:rPr lang="en-US" altLang="en-US" sz="2800" dirty="0">
                <a:solidFill>
                  <a:srgbClr val="006600"/>
                </a:solidFill>
                <a:latin typeface="Arial" panose="020B0604020202020204" pitchFamily="34" charset="0"/>
              </a:rPr>
              <a:t> </a:t>
            </a:r>
            <a:r>
              <a:rPr lang="en-US" altLang="en-US" sz="2800" dirty="0">
                <a:latin typeface="Arial" panose="020B0604020202020204" pitchFamily="34" charset="0"/>
              </a:rPr>
              <a:t>$1,200,000</a:t>
            </a:r>
          </a:p>
          <a:p>
            <a:pPr eaLnBrk="1" hangingPunct="1">
              <a:spcBef>
                <a:spcPct val="0"/>
              </a:spcBef>
              <a:buFontTx/>
              <a:buNone/>
              <a:defRPr/>
            </a:pPr>
            <a:r>
              <a:rPr lang="en-US" altLang="en-US" sz="2800" dirty="0">
                <a:solidFill>
                  <a:srgbClr val="006600"/>
                </a:solidFill>
                <a:latin typeface="Arial" panose="020B0604020202020204" pitchFamily="34" charset="0"/>
              </a:rPr>
              <a:t>× </a:t>
            </a:r>
            <a:r>
              <a:rPr lang="en-US" altLang="en-US" sz="2800" u="sng" dirty="0">
                <a:solidFill>
                  <a:srgbClr val="006600"/>
                </a:solidFill>
                <a:latin typeface="Arial" panose="020B0604020202020204" pitchFamily="34" charset="0"/>
              </a:rPr>
              <a:t>Required ROI %	=     	  ×  10%</a:t>
            </a:r>
            <a:endParaRPr lang="en-US" altLang="en-US" sz="2800" dirty="0">
              <a:solidFill>
                <a:srgbClr val="006600"/>
              </a:solidFill>
              <a:latin typeface="Arial" panose="020B0604020202020204" pitchFamily="34" charset="0"/>
            </a:endParaRPr>
          </a:p>
          <a:p>
            <a:pPr eaLnBrk="1" hangingPunct="1">
              <a:spcBef>
                <a:spcPct val="0"/>
              </a:spcBef>
              <a:buFontTx/>
              <a:buNone/>
              <a:defRPr/>
            </a:pPr>
            <a:r>
              <a:rPr lang="en-US" altLang="en-US" sz="2800" dirty="0">
                <a:solidFill>
                  <a:srgbClr val="414141"/>
                </a:solidFill>
                <a:latin typeface="Arial" panose="020B0604020202020204" pitchFamily="34" charset="0"/>
              </a:rPr>
              <a:t>= </a:t>
            </a:r>
            <a:r>
              <a:rPr lang="en-US" altLang="en-US" sz="2800" dirty="0">
                <a:solidFill>
                  <a:schemeClr val="accent1">
                    <a:lumMod val="75000"/>
                  </a:schemeClr>
                </a:solidFill>
                <a:latin typeface="Arial" panose="020B0604020202020204" pitchFamily="34" charset="0"/>
              </a:rPr>
              <a:t>Required ROI	</a:t>
            </a:r>
            <a:r>
              <a:rPr lang="en-US" altLang="en-US" sz="2800" dirty="0">
                <a:solidFill>
                  <a:srgbClr val="FC0128"/>
                </a:solidFill>
                <a:latin typeface="Arial" panose="020B0604020202020204" pitchFamily="34" charset="0"/>
              </a:rPr>
              <a:t>	</a:t>
            </a:r>
            <a:r>
              <a:rPr lang="en-US" altLang="en-US" sz="2800" dirty="0">
                <a:solidFill>
                  <a:schemeClr val="accent1">
                    <a:lumMod val="75000"/>
                  </a:schemeClr>
                </a:solidFill>
                <a:latin typeface="Arial" panose="020B0604020202020204" pitchFamily="34" charset="0"/>
              </a:rPr>
              <a:t>=  $  120,000</a:t>
            </a:r>
          </a:p>
        </p:txBody>
      </p:sp>
      <p:sp>
        <p:nvSpPr>
          <p:cNvPr id="75781" name="Title 11">
            <a:extLst>
              <a:ext uri="{FF2B5EF4-FFF2-40B4-BE49-F238E27FC236}">
                <a16:creationId xmlns:a16="http://schemas.microsoft.com/office/drawing/2014/main" id="{1E09607F-98B3-4132-A6DD-1F60D18D4277}"/>
              </a:ext>
            </a:extLst>
          </p:cNvPr>
          <p:cNvSpPr>
            <a:spLocks noGrp="1"/>
          </p:cNvSpPr>
          <p:nvPr>
            <p:ph type="title"/>
          </p:nvPr>
        </p:nvSpPr>
        <p:spPr>
          <a:xfrm>
            <a:off x="1143000" y="152400"/>
            <a:ext cx="6858000" cy="1143000"/>
          </a:xfrm>
        </p:spPr>
        <p:txBody>
          <a:bodyPr/>
          <a:lstStyle/>
          <a:p>
            <a:r>
              <a:rPr lang="en-IN" altLang="en-US" dirty="0">
                <a:ea typeface="ＭＳ Ｐゴシック" panose="020B0600070205080204" pitchFamily="34" charset="-128"/>
              </a:rPr>
              <a:t>Residual Income for Cruisers Using Total Company Information:</a:t>
            </a:r>
            <a:endParaRPr lang="en-US" altLang="en-US" dirty="0">
              <a:ea typeface="ＭＳ Ｐゴシック" panose="020B0600070205080204" pitchFamily="34" charset="-128"/>
            </a:endParaRPr>
          </a:p>
        </p:txBody>
      </p:sp>
      <p:sp>
        <p:nvSpPr>
          <p:cNvPr id="13" name="Rounded Rectangle 12">
            <a:extLst>
              <a:ext uri="{FF2B5EF4-FFF2-40B4-BE49-F238E27FC236}">
                <a16:creationId xmlns:a16="http://schemas.microsoft.com/office/drawing/2014/main" id="{94853A49-1AAD-4CAB-8804-B48E374F2692}"/>
              </a:ext>
            </a:extLst>
          </p:cNvPr>
          <p:cNvSpPr/>
          <p:nvPr/>
        </p:nvSpPr>
        <p:spPr>
          <a:xfrm>
            <a:off x="354013" y="6121400"/>
            <a:ext cx="80279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15-9: Explain and compare how return on investment and residual income are used to evaluate investment center performance.</a:t>
            </a:r>
          </a:p>
        </p:txBody>
      </p:sp>
      <p:sp>
        <p:nvSpPr>
          <p:cNvPr id="3" name="Rectangle 2">
            <a:extLst>
              <a:ext uri="{FF2B5EF4-FFF2-40B4-BE49-F238E27FC236}">
                <a16:creationId xmlns:a16="http://schemas.microsoft.com/office/drawing/2014/main" id="{A09C4921-CF5A-4A10-9EE6-F3E48F3D70D9}"/>
              </a:ext>
            </a:extLst>
          </p:cNvPr>
          <p:cNvSpPr>
            <a:spLocks noChangeArrowheads="1"/>
          </p:cNvSpPr>
          <p:nvPr/>
        </p:nvSpPr>
        <p:spPr bwMode="auto">
          <a:xfrm>
            <a:off x="3657600" y="5213350"/>
            <a:ext cx="4572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dirty="0"/>
              <a:t>Now let's find the residual income for each of the divisions.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Title 11">
            <a:extLst>
              <a:ext uri="{FF2B5EF4-FFF2-40B4-BE49-F238E27FC236}">
                <a16:creationId xmlns:a16="http://schemas.microsoft.com/office/drawing/2014/main" id="{E3281D38-BDD2-4C24-BB63-82E81B9EECBE}"/>
              </a:ext>
            </a:extLst>
          </p:cNvPr>
          <p:cNvSpPr>
            <a:spLocks noGrp="1"/>
          </p:cNvSpPr>
          <p:nvPr>
            <p:ph type="title"/>
          </p:nvPr>
        </p:nvSpPr>
        <p:spPr>
          <a:xfrm>
            <a:off x="1143000" y="202037"/>
            <a:ext cx="6858000" cy="1143000"/>
          </a:xfrm>
        </p:spPr>
        <p:txBody>
          <a:bodyPr/>
          <a:lstStyle/>
          <a:p>
            <a:r>
              <a:rPr lang="en-IN" altLang="en-US" sz="3600" dirty="0">
                <a:ea typeface="ＭＳ Ｐゴシック" panose="020B0600070205080204" pitchFamily="34" charset="-128"/>
              </a:rPr>
              <a:t>Residual Income for Each of Cruiser’s Divisions</a:t>
            </a:r>
            <a:endParaRPr lang="en-US" altLang="en-US" sz="3600" dirty="0">
              <a:ea typeface="ＭＳ Ｐゴシック" panose="020B0600070205080204" pitchFamily="34" charset="-128"/>
            </a:endParaRPr>
          </a:p>
        </p:txBody>
      </p:sp>
      <p:sp>
        <p:nvSpPr>
          <p:cNvPr id="7" name="Rounded Rectangle 6">
            <a:extLst>
              <a:ext uri="{FF2B5EF4-FFF2-40B4-BE49-F238E27FC236}">
                <a16:creationId xmlns:a16="http://schemas.microsoft.com/office/drawing/2014/main" id="{0F01804D-866B-4019-9A0E-3280AAF5C859}"/>
              </a:ext>
            </a:extLst>
          </p:cNvPr>
          <p:cNvSpPr/>
          <p:nvPr/>
        </p:nvSpPr>
        <p:spPr>
          <a:xfrm>
            <a:off x="354013" y="6121400"/>
            <a:ext cx="80279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15-9: Explain and compare how return on investment and residual income are used to evaluate investment center performance.</a:t>
            </a:r>
          </a:p>
        </p:txBody>
      </p:sp>
      <p:pic>
        <p:nvPicPr>
          <p:cNvPr id="4" name="Picture 3">
            <a:extLst>
              <a:ext uri="{FF2B5EF4-FFF2-40B4-BE49-F238E27FC236}">
                <a16:creationId xmlns:a16="http://schemas.microsoft.com/office/drawing/2014/main" id="{5FC6AEBB-8B82-440B-A0CE-8C26FFCE61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003" y="1345037"/>
            <a:ext cx="8027987" cy="2870745"/>
          </a:xfrm>
          <a:prstGeom prst="rect">
            <a:avLst/>
          </a:prstGeom>
        </p:spPr>
      </p:pic>
      <p:sp>
        <p:nvSpPr>
          <p:cNvPr id="11" name="Rectangle 4">
            <a:extLst>
              <a:ext uri="{FF2B5EF4-FFF2-40B4-BE49-F238E27FC236}">
                <a16:creationId xmlns:a16="http://schemas.microsoft.com/office/drawing/2014/main" id="{F568E49E-BE97-44B7-94DD-8639BB7CC499}"/>
              </a:ext>
            </a:extLst>
          </p:cNvPr>
          <p:cNvSpPr txBox="1">
            <a:spLocks noChangeArrowheads="1"/>
          </p:cNvSpPr>
          <p:nvPr/>
        </p:nvSpPr>
        <p:spPr bwMode="auto">
          <a:xfrm>
            <a:off x="707003" y="4412874"/>
            <a:ext cx="8185150" cy="1543574"/>
          </a:xfrm>
          <a:prstGeom prst="rect">
            <a:avLst/>
          </a:prstGeom>
          <a:solidFill>
            <a:srgbClr val="1025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90000"/>
              </a:lnSpc>
              <a:buFont typeface="Wingdings" panose="05000000000000000000" pitchFamily="2" charset="2"/>
              <a:buNone/>
            </a:pPr>
            <a:r>
              <a:rPr lang="en-IN" altLang="en-US" sz="2200" dirty="0">
                <a:solidFill>
                  <a:schemeClr val="bg1"/>
                </a:solidFill>
                <a:latin typeface="Arial" panose="020B0604020202020204" pitchFamily="34" charset="0"/>
                <a:ea typeface="ＭＳ Ｐゴシック" panose="020B0600070205080204" pitchFamily="34" charset="-128"/>
              </a:rPr>
              <a:t>Using residual income helps the manager of the sailboat division to decide to invest in the new sailboat line with an expected return of 13.5 percent because any opportunity that provides at least a 10 percent ROI would increase the division’s residual income.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B8EE8241-3FC7-4C12-A357-FB927E3F4517}"/>
              </a:ext>
            </a:extLst>
          </p:cNvPr>
          <p:cNvSpPr>
            <a:spLocks noChangeArrowheads="1"/>
          </p:cNvSpPr>
          <p:nvPr/>
        </p:nvSpPr>
        <p:spPr bwMode="auto">
          <a:xfrm>
            <a:off x="6096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79875" name="Rectangle 3">
            <a:extLst>
              <a:ext uri="{FF2B5EF4-FFF2-40B4-BE49-F238E27FC236}">
                <a16:creationId xmlns:a16="http://schemas.microsoft.com/office/drawing/2014/main" id="{DA05AB12-B615-459C-9A37-050947BF139E}"/>
              </a:ext>
            </a:extLst>
          </p:cNvPr>
          <p:cNvSpPr>
            <a:spLocks noChangeArrowheads="1"/>
          </p:cNvSpPr>
          <p:nvPr/>
        </p:nvSpPr>
        <p:spPr bwMode="auto">
          <a:xfrm>
            <a:off x="30480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dirty="0">
              <a:latin typeface="Tahoma" panose="020B0604030504040204" pitchFamily="34" charset="0"/>
            </a:endParaRPr>
          </a:p>
        </p:txBody>
      </p:sp>
      <p:sp>
        <p:nvSpPr>
          <p:cNvPr id="79876" name="Title 9">
            <a:extLst>
              <a:ext uri="{FF2B5EF4-FFF2-40B4-BE49-F238E27FC236}">
                <a16:creationId xmlns:a16="http://schemas.microsoft.com/office/drawing/2014/main" id="{CC4C63DD-0AA7-48A7-BD04-B57D4B8F2DA2}"/>
              </a:ext>
            </a:extLst>
          </p:cNvPr>
          <p:cNvSpPr>
            <a:spLocks noGrp="1"/>
          </p:cNvSpPr>
          <p:nvPr>
            <p:ph type="title"/>
          </p:nvPr>
        </p:nvSpPr>
        <p:spPr/>
        <p:txBody>
          <a:bodyPr/>
          <a:lstStyle/>
          <a:p>
            <a:r>
              <a:rPr lang="en-US" altLang="en-US" dirty="0">
                <a:ea typeface="ＭＳ Ｐゴシック" panose="020B0600070205080204" pitchFamily="34" charset="-128"/>
              </a:rPr>
              <a:t>The Balanced Scorecard</a:t>
            </a:r>
          </a:p>
        </p:txBody>
      </p:sp>
      <p:sp>
        <p:nvSpPr>
          <p:cNvPr id="79877" name="Rectangle 4">
            <a:extLst>
              <a:ext uri="{FF2B5EF4-FFF2-40B4-BE49-F238E27FC236}">
                <a16:creationId xmlns:a16="http://schemas.microsoft.com/office/drawing/2014/main" id="{53DA3D1F-4FD1-4393-B924-D8F78146A3C9}"/>
              </a:ext>
            </a:extLst>
          </p:cNvPr>
          <p:cNvSpPr>
            <a:spLocks noGrp="1" noChangeArrowheads="1"/>
          </p:cNvSpPr>
          <p:nvPr>
            <p:ph idx="1"/>
          </p:nvPr>
        </p:nvSpPr>
        <p:spPr>
          <a:xfrm>
            <a:off x="765875" y="1236743"/>
            <a:ext cx="7772400" cy="1720850"/>
          </a:xfrm>
        </p:spPr>
        <p:txBody>
          <a:bodyPr lIns="90488" tIns="44450" rIns="90488" bIns="44450"/>
          <a:lstStyle/>
          <a:p>
            <a:pPr algn="ctr">
              <a:lnSpc>
                <a:spcPct val="90000"/>
              </a:lnSpc>
              <a:buFont typeface="Wingdings" panose="05000000000000000000" pitchFamily="2" charset="2"/>
              <a:buNone/>
            </a:pPr>
            <a:r>
              <a:rPr lang="en-IN" altLang="en-US" sz="3000" dirty="0">
                <a:solidFill>
                  <a:schemeClr val="tx2"/>
                </a:solidFill>
                <a:latin typeface="Arial" panose="020B0604020202020204" pitchFamily="34" charset="0"/>
                <a:ea typeface="ＭＳ Ｐゴシック" panose="020B0600070205080204" pitchFamily="34" charset="-128"/>
              </a:rPr>
              <a:t>Set of integrated financial and operating performance measures that highlight and communicate an organization’s strategic goals and priorities</a:t>
            </a:r>
            <a:endParaRPr lang="en-US" altLang="en-US" sz="3000" dirty="0">
              <a:solidFill>
                <a:schemeClr val="tx2"/>
              </a:solidFill>
              <a:latin typeface="Arial" panose="020B0604020202020204" pitchFamily="34" charset="0"/>
              <a:ea typeface="ＭＳ Ｐゴシック" panose="020B0600070205080204" pitchFamily="34" charset="-128"/>
            </a:endParaRPr>
          </a:p>
        </p:txBody>
      </p:sp>
      <p:sp>
        <p:nvSpPr>
          <p:cNvPr id="12" name="Rounded Rectangle 11">
            <a:extLst>
              <a:ext uri="{FF2B5EF4-FFF2-40B4-BE49-F238E27FC236}">
                <a16:creationId xmlns:a16="http://schemas.microsoft.com/office/drawing/2014/main" id="{6361A3BF-EC2B-49EA-85DA-8133B575E1FD}"/>
              </a:ext>
            </a:extLst>
          </p:cNvPr>
          <p:cNvSpPr/>
          <p:nvPr/>
        </p:nvSpPr>
        <p:spPr>
          <a:xfrm>
            <a:off x="354013" y="6121400"/>
            <a:ext cx="41417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15-10: Explain the benefits of a balanced scorecard.</a:t>
            </a:r>
          </a:p>
        </p:txBody>
      </p:sp>
      <p:sp>
        <p:nvSpPr>
          <p:cNvPr id="10" name="Rectangle 4">
            <a:extLst>
              <a:ext uri="{FF2B5EF4-FFF2-40B4-BE49-F238E27FC236}">
                <a16:creationId xmlns:a16="http://schemas.microsoft.com/office/drawing/2014/main" id="{9BA37682-BF1B-4309-AED2-3C79DC390A79}"/>
              </a:ext>
            </a:extLst>
          </p:cNvPr>
          <p:cNvSpPr txBox="1">
            <a:spLocks noChangeArrowheads="1"/>
          </p:cNvSpPr>
          <p:nvPr/>
        </p:nvSpPr>
        <p:spPr bwMode="auto">
          <a:xfrm>
            <a:off x="762000" y="3459997"/>
            <a:ext cx="7772400"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90000"/>
              </a:lnSpc>
              <a:buFont typeface="Wingdings" panose="05000000000000000000" pitchFamily="2" charset="2"/>
              <a:buNone/>
            </a:pPr>
            <a:r>
              <a:rPr lang="en-IN" altLang="en-US" sz="3000" dirty="0">
                <a:solidFill>
                  <a:schemeClr val="tx2"/>
                </a:solidFill>
                <a:latin typeface="Arial" panose="020B0604020202020204" pitchFamily="34" charset="0"/>
                <a:ea typeface="ＭＳ Ｐゴシック" panose="020B0600070205080204" pitchFamily="34" charset="-128"/>
              </a:rPr>
              <a:t>Provides an analytical framework to support an organizationally integrated planning and performance measurement system</a:t>
            </a:r>
            <a:endParaRPr lang="en-US" altLang="en-US" sz="3000" dirty="0">
              <a:solidFill>
                <a:schemeClr val="tx2"/>
              </a:solidFill>
              <a:latin typeface="Arial" panose="020B0604020202020204" pitchFamily="34" charset="0"/>
              <a:ea typeface="ＭＳ Ｐゴシック" panose="020B0600070205080204" pitchFamily="34" charset="-12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9">
            <a:extLst>
              <a:ext uri="{FF2B5EF4-FFF2-40B4-BE49-F238E27FC236}">
                <a16:creationId xmlns:a16="http://schemas.microsoft.com/office/drawing/2014/main" id="{29D3C454-155A-4A23-A469-EF8794D047E3}"/>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The Balanced Scorecard: Key Perspectives</a:t>
            </a:r>
          </a:p>
        </p:txBody>
      </p:sp>
      <p:sp>
        <p:nvSpPr>
          <p:cNvPr id="2" name="Rectangle 1">
            <a:extLst>
              <a:ext uri="{FF2B5EF4-FFF2-40B4-BE49-F238E27FC236}">
                <a16:creationId xmlns:a16="http://schemas.microsoft.com/office/drawing/2014/main" id="{1117D11A-0CDC-4E15-BCAB-37ED2874292C}"/>
              </a:ext>
            </a:extLst>
          </p:cNvPr>
          <p:cNvSpPr/>
          <p:nvPr/>
        </p:nvSpPr>
        <p:spPr>
          <a:xfrm>
            <a:off x="3116262" y="838200"/>
            <a:ext cx="3055935" cy="1098551"/>
          </a:xfrm>
          <a:prstGeom prst="rect">
            <a:avLst/>
          </a:prstGeom>
          <a:solidFill>
            <a:srgbClr val="DCE6F2"/>
          </a:solidFill>
          <a:ln>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85000"/>
              </a:lnSpc>
              <a:defRPr/>
            </a:pPr>
            <a:r>
              <a:rPr lang="en-US" altLang="en-US" b="1" u="sng" dirty="0">
                <a:solidFill>
                  <a:schemeClr val="tx1"/>
                </a:solidFill>
                <a:latin typeface="Arial" panose="020B0604020202020204" pitchFamily="34" charset="0"/>
                <a:ea typeface="ＭＳ Ｐゴシック" panose="020B0600070205080204" pitchFamily="34" charset="-128"/>
              </a:rPr>
              <a:t>Financial Perspective</a:t>
            </a:r>
          </a:p>
          <a:p>
            <a:pPr algn="ctr" eaLnBrk="1" hangingPunct="1">
              <a:lnSpc>
                <a:spcPct val="85000"/>
              </a:lnSpc>
              <a:defRPr/>
            </a:pPr>
            <a:r>
              <a:rPr lang="en-IN" altLang="en-US" b="1" dirty="0">
                <a:solidFill>
                  <a:schemeClr val="tx1"/>
                </a:solidFill>
                <a:latin typeface="Arial" panose="020B0604020202020204" pitchFamily="34" charset="0"/>
                <a:ea typeface="ＭＳ Ｐゴシック" panose="020B0600070205080204" pitchFamily="34" charset="-128"/>
              </a:rPr>
              <a:t>Concerned with financial performance and improvements</a:t>
            </a:r>
            <a:endParaRPr lang="en-US" altLang="en-US" b="1" dirty="0">
              <a:solidFill>
                <a:schemeClr val="tx1"/>
              </a:solidFill>
              <a:latin typeface="Arial" panose="020B0604020202020204" pitchFamily="34" charset="0"/>
              <a:ea typeface="ＭＳ Ｐゴシック" panose="020B0600070205080204" pitchFamily="34" charset="-128"/>
            </a:endParaRPr>
          </a:p>
        </p:txBody>
      </p:sp>
      <p:sp>
        <p:nvSpPr>
          <p:cNvPr id="16" name="Rectangle 15">
            <a:extLst>
              <a:ext uri="{FF2B5EF4-FFF2-40B4-BE49-F238E27FC236}">
                <a16:creationId xmlns:a16="http://schemas.microsoft.com/office/drawing/2014/main" id="{81D916F7-53A6-4B22-8D76-7B1184E26825}"/>
              </a:ext>
            </a:extLst>
          </p:cNvPr>
          <p:cNvSpPr/>
          <p:nvPr/>
        </p:nvSpPr>
        <p:spPr>
          <a:xfrm>
            <a:off x="457200" y="2481503"/>
            <a:ext cx="2839161" cy="1547572"/>
          </a:xfrm>
          <a:prstGeom prst="rect">
            <a:avLst/>
          </a:prstGeom>
          <a:solidFill>
            <a:srgbClr val="FFFFE7"/>
          </a:solidFill>
          <a:ln>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85000"/>
              </a:lnSpc>
              <a:defRPr/>
            </a:pPr>
            <a:r>
              <a:rPr lang="en-US" altLang="en-US" b="1" u="sng" dirty="0">
                <a:solidFill>
                  <a:schemeClr val="tx1"/>
                </a:solidFill>
                <a:latin typeface="Arial" panose="020B0604020202020204" pitchFamily="34" charset="0"/>
                <a:ea typeface="ＭＳ Ｐゴシック" panose="020B0600070205080204" pitchFamily="34" charset="-128"/>
              </a:rPr>
              <a:t>Learning and Growth</a:t>
            </a:r>
            <a:br>
              <a:rPr lang="en-US" altLang="en-US" b="1" u="sng" dirty="0">
                <a:solidFill>
                  <a:schemeClr val="tx1"/>
                </a:solidFill>
                <a:latin typeface="Arial" panose="020B0604020202020204" pitchFamily="34" charset="0"/>
                <a:ea typeface="ＭＳ Ｐゴシック" panose="020B0600070205080204" pitchFamily="34" charset="-128"/>
              </a:rPr>
            </a:br>
            <a:r>
              <a:rPr lang="en-US" altLang="en-US" b="1" u="sng" dirty="0">
                <a:solidFill>
                  <a:schemeClr val="tx1"/>
                </a:solidFill>
                <a:latin typeface="Arial" panose="020B0604020202020204" pitchFamily="34" charset="0"/>
                <a:ea typeface="ＭＳ Ｐゴシック" panose="020B0600070205080204" pitchFamily="34" charset="-128"/>
              </a:rPr>
              <a:t> Perspective</a:t>
            </a:r>
          </a:p>
          <a:p>
            <a:pPr algn="ctr" eaLnBrk="1" hangingPunct="1">
              <a:lnSpc>
                <a:spcPct val="85000"/>
              </a:lnSpc>
              <a:defRPr/>
            </a:pPr>
            <a:r>
              <a:rPr lang="en-IN" altLang="en-US" b="1" dirty="0">
                <a:solidFill>
                  <a:schemeClr val="tx1"/>
                </a:solidFill>
                <a:latin typeface="Arial" panose="020B0604020202020204" pitchFamily="34" charset="0"/>
                <a:ea typeface="ＭＳ Ｐゴシック" panose="020B0600070205080204" pitchFamily="34" charset="-128"/>
              </a:rPr>
              <a:t>Concerned with empowering employees with new knowledge resources</a:t>
            </a:r>
            <a:endParaRPr lang="en-US" altLang="en-US" b="1" dirty="0">
              <a:solidFill>
                <a:schemeClr val="tx1"/>
              </a:solidFill>
              <a:latin typeface="Arial" panose="020B0604020202020204" pitchFamily="34" charset="0"/>
              <a:ea typeface="ＭＳ Ｐゴシック" panose="020B0600070205080204" pitchFamily="34" charset="-128"/>
            </a:endParaRPr>
          </a:p>
        </p:txBody>
      </p:sp>
      <p:sp>
        <p:nvSpPr>
          <p:cNvPr id="20" name="Rectangle 19">
            <a:extLst>
              <a:ext uri="{FF2B5EF4-FFF2-40B4-BE49-F238E27FC236}">
                <a16:creationId xmlns:a16="http://schemas.microsoft.com/office/drawing/2014/main" id="{4F53125D-41E2-45FC-B36C-9E2A3564BCC4}"/>
              </a:ext>
            </a:extLst>
          </p:cNvPr>
          <p:cNvSpPr/>
          <p:nvPr/>
        </p:nvSpPr>
        <p:spPr>
          <a:xfrm>
            <a:off x="5993690" y="2342423"/>
            <a:ext cx="3043757" cy="1686652"/>
          </a:xfrm>
          <a:prstGeom prst="rect">
            <a:avLst/>
          </a:prstGeom>
          <a:solidFill>
            <a:srgbClr val="FFFFE7"/>
          </a:solidFill>
          <a:ln>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85000"/>
              </a:lnSpc>
              <a:defRPr/>
            </a:pPr>
            <a:r>
              <a:rPr lang="en-US" altLang="en-US" b="1" u="sng" dirty="0">
                <a:solidFill>
                  <a:schemeClr val="tx1"/>
                </a:solidFill>
                <a:latin typeface="Arial" panose="020B0604020202020204" pitchFamily="34" charset="0"/>
                <a:ea typeface="ＭＳ Ｐゴシック" panose="020B0600070205080204" pitchFamily="34" charset="-128"/>
              </a:rPr>
              <a:t>Internal Business</a:t>
            </a:r>
            <a:br>
              <a:rPr lang="en-US" altLang="en-US" b="1" u="sng" dirty="0">
                <a:solidFill>
                  <a:schemeClr val="tx1"/>
                </a:solidFill>
                <a:latin typeface="Arial" panose="020B0604020202020204" pitchFamily="34" charset="0"/>
                <a:ea typeface="ＭＳ Ｐゴシック" panose="020B0600070205080204" pitchFamily="34" charset="-128"/>
              </a:rPr>
            </a:br>
            <a:r>
              <a:rPr lang="en-US" altLang="en-US" b="1" u="sng" dirty="0">
                <a:solidFill>
                  <a:schemeClr val="tx1"/>
                </a:solidFill>
                <a:latin typeface="Arial" panose="020B0604020202020204" pitchFamily="34" charset="0"/>
                <a:ea typeface="ＭＳ Ｐゴシック" panose="020B0600070205080204" pitchFamily="34" charset="-128"/>
              </a:rPr>
              <a:t>Process Perspective</a:t>
            </a:r>
          </a:p>
          <a:p>
            <a:pPr algn="ctr" eaLnBrk="1" hangingPunct="1">
              <a:lnSpc>
                <a:spcPct val="85000"/>
              </a:lnSpc>
              <a:defRPr/>
            </a:pPr>
            <a:r>
              <a:rPr lang="en-IN" altLang="en-US" b="1" dirty="0">
                <a:solidFill>
                  <a:schemeClr val="tx1"/>
                </a:solidFill>
                <a:latin typeface="Arial" panose="020B0604020202020204" pitchFamily="34" charset="0"/>
                <a:ea typeface="ＭＳ Ｐゴシック" panose="020B0600070205080204" pitchFamily="34" charset="-128"/>
              </a:rPr>
              <a:t>Concerned with improvements in key operating areas to achieve greater efficiency and productivity</a:t>
            </a:r>
            <a:endParaRPr lang="en-US" altLang="en-US" b="1" dirty="0">
              <a:solidFill>
                <a:schemeClr val="tx1"/>
              </a:solidFill>
              <a:latin typeface="Arial" panose="020B0604020202020204" pitchFamily="34" charset="0"/>
              <a:ea typeface="ＭＳ Ｐゴシック" panose="020B0600070205080204" pitchFamily="34" charset="-128"/>
            </a:endParaRPr>
          </a:p>
        </p:txBody>
      </p:sp>
      <p:sp>
        <p:nvSpPr>
          <p:cNvPr id="17" name="Rectangle 16">
            <a:extLst>
              <a:ext uri="{FF2B5EF4-FFF2-40B4-BE49-F238E27FC236}">
                <a16:creationId xmlns:a16="http://schemas.microsoft.com/office/drawing/2014/main" id="{5E51484A-2C60-4A3E-9735-1F6244981B45}"/>
              </a:ext>
            </a:extLst>
          </p:cNvPr>
          <p:cNvSpPr/>
          <p:nvPr/>
        </p:nvSpPr>
        <p:spPr>
          <a:xfrm>
            <a:off x="3044032" y="4334908"/>
            <a:ext cx="3055935" cy="1538842"/>
          </a:xfrm>
          <a:prstGeom prst="rect">
            <a:avLst/>
          </a:prstGeom>
          <a:solidFill>
            <a:srgbClr val="DCE6F2"/>
          </a:solidFill>
          <a:ln>
            <a:solidFill>
              <a:srgbClr val="3760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lnSpc>
                <a:spcPct val="85000"/>
              </a:lnSpc>
              <a:defRPr/>
            </a:pPr>
            <a:r>
              <a:rPr lang="en-US" altLang="en-US" b="1" u="sng" dirty="0">
                <a:solidFill>
                  <a:schemeClr val="tx1"/>
                </a:solidFill>
                <a:latin typeface="Arial" panose="020B0604020202020204" pitchFamily="34" charset="0"/>
                <a:ea typeface="ＭＳ Ｐゴシック" panose="020B0600070205080204" pitchFamily="34" charset="-128"/>
              </a:rPr>
              <a:t>Customer Perspective</a:t>
            </a:r>
          </a:p>
          <a:p>
            <a:pPr algn="ctr" eaLnBrk="1" hangingPunct="1">
              <a:lnSpc>
                <a:spcPct val="85000"/>
              </a:lnSpc>
              <a:defRPr/>
            </a:pPr>
            <a:r>
              <a:rPr lang="en-IN" altLang="en-US" b="1" dirty="0">
                <a:solidFill>
                  <a:schemeClr val="tx1"/>
                </a:solidFill>
                <a:latin typeface="Arial" panose="020B0604020202020204" pitchFamily="34" charset="0"/>
                <a:ea typeface="ＭＳ Ｐゴシック" panose="020B0600070205080204" pitchFamily="34" charset="-128"/>
              </a:rPr>
              <a:t>Concerned with customer satisfaction and the organization’s ability to serve the customer in a timely manner</a:t>
            </a:r>
            <a:endParaRPr lang="en-US" altLang="en-US" b="1" dirty="0">
              <a:solidFill>
                <a:schemeClr val="tx1"/>
              </a:solidFill>
              <a:latin typeface="Arial" panose="020B0604020202020204" pitchFamily="34" charset="0"/>
              <a:ea typeface="ＭＳ Ｐゴシック" panose="020B0600070205080204" pitchFamily="34" charset="-128"/>
            </a:endParaRPr>
          </a:p>
        </p:txBody>
      </p:sp>
      <p:cxnSp>
        <p:nvCxnSpPr>
          <p:cNvPr id="100358" name="AutoShape 7">
            <a:extLst>
              <a:ext uri="{FF2B5EF4-FFF2-40B4-BE49-F238E27FC236}">
                <a16:creationId xmlns:a16="http://schemas.microsoft.com/office/drawing/2014/main" id="{01897613-34F4-41DD-B11D-22CD618B1C16}"/>
              </a:ext>
            </a:extLst>
          </p:cNvPr>
          <p:cNvCxnSpPr>
            <a:cxnSpLocks noChangeShapeType="1"/>
            <a:endCxn id="20" idx="1"/>
          </p:cNvCxnSpPr>
          <p:nvPr/>
        </p:nvCxnSpPr>
        <p:spPr bwMode="auto">
          <a:xfrm>
            <a:off x="3296361" y="3149548"/>
            <a:ext cx="2697329" cy="36201"/>
          </a:xfrm>
          <a:prstGeom prst="straightConnector1">
            <a:avLst/>
          </a:prstGeom>
          <a:ln>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cxnSp>
        <p:nvCxnSpPr>
          <p:cNvPr id="100359" name="AutoShape 8">
            <a:extLst>
              <a:ext uri="{FF2B5EF4-FFF2-40B4-BE49-F238E27FC236}">
                <a16:creationId xmlns:a16="http://schemas.microsoft.com/office/drawing/2014/main" id="{F198AE27-F31C-46E7-8649-823F13759EF8}"/>
              </a:ext>
            </a:extLst>
          </p:cNvPr>
          <p:cNvCxnSpPr>
            <a:cxnSpLocks noChangeShapeType="1"/>
          </p:cNvCxnSpPr>
          <p:nvPr/>
        </p:nvCxnSpPr>
        <p:spPr bwMode="auto">
          <a:xfrm flipH="1">
            <a:off x="4645025" y="1905000"/>
            <a:ext cx="0" cy="2427288"/>
          </a:xfrm>
          <a:prstGeom prst="straightConnector1">
            <a:avLst/>
          </a:prstGeom>
          <a:noFill/>
          <a:ln w="28575">
            <a:solidFill>
              <a:schemeClr val="accent1">
                <a:lumMod val="75000"/>
              </a:scheme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0360" name="AutoShape 9">
            <a:extLst>
              <a:ext uri="{FF2B5EF4-FFF2-40B4-BE49-F238E27FC236}">
                <a16:creationId xmlns:a16="http://schemas.microsoft.com/office/drawing/2014/main" id="{9DC93BC4-BEC9-48EF-8769-415E9F955BBD}"/>
              </a:ext>
            </a:extLst>
          </p:cNvPr>
          <p:cNvCxnSpPr>
            <a:cxnSpLocks noChangeShapeType="1"/>
          </p:cNvCxnSpPr>
          <p:nvPr/>
        </p:nvCxnSpPr>
        <p:spPr bwMode="auto">
          <a:xfrm>
            <a:off x="6170613" y="1129626"/>
            <a:ext cx="1144587" cy="1212797"/>
          </a:xfrm>
          <a:prstGeom prst="straightConnector1">
            <a:avLst/>
          </a:prstGeom>
          <a:noFill/>
          <a:ln w="28575">
            <a:solidFill>
              <a:schemeClr val="accent1">
                <a:lumMod val="75000"/>
              </a:scheme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0361" name="AutoShape 10">
            <a:extLst>
              <a:ext uri="{FF2B5EF4-FFF2-40B4-BE49-F238E27FC236}">
                <a16:creationId xmlns:a16="http://schemas.microsoft.com/office/drawing/2014/main" id="{5CA936FF-DAB8-4F55-B9FC-888EF2EB3CF5}"/>
              </a:ext>
            </a:extLst>
          </p:cNvPr>
          <p:cNvCxnSpPr>
            <a:cxnSpLocks noChangeShapeType="1"/>
          </p:cNvCxnSpPr>
          <p:nvPr/>
        </p:nvCxnSpPr>
        <p:spPr bwMode="auto">
          <a:xfrm flipH="1">
            <a:off x="6099967" y="4029075"/>
            <a:ext cx="889000" cy="1077912"/>
          </a:xfrm>
          <a:prstGeom prst="straightConnector1">
            <a:avLst/>
          </a:prstGeom>
          <a:noFill/>
          <a:ln w="28575">
            <a:solidFill>
              <a:schemeClr val="accent1">
                <a:lumMod val="75000"/>
              </a:scheme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0362" name="AutoShape 11">
            <a:extLst>
              <a:ext uri="{FF2B5EF4-FFF2-40B4-BE49-F238E27FC236}">
                <a16:creationId xmlns:a16="http://schemas.microsoft.com/office/drawing/2014/main" id="{FCCBCC5B-32D4-4108-98AA-99D56F6E6337}"/>
              </a:ext>
            </a:extLst>
          </p:cNvPr>
          <p:cNvCxnSpPr>
            <a:cxnSpLocks noChangeShapeType="1"/>
          </p:cNvCxnSpPr>
          <p:nvPr/>
        </p:nvCxnSpPr>
        <p:spPr bwMode="auto">
          <a:xfrm flipH="1" flipV="1">
            <a:off x="2033589" y="3999020"/>
            <a:ext cx="1010443" cy="1081087"/>
          </a:xfrm>
          <a:prstGeom prst="straightConnector1">
            <a:avLst/>
          </a:prstGeom>
          <a:noFill/>
          <a:ln w="28575">
            <a:solidFill>
              <a:schemeClr val="accent1">
                <a:lumMod val="75000"/>
              </a:scheme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0363" name="AutoShape 12">
            <a:extLst>
              <a:ext uri="{FF2B5EF4-FFF2-40B4-BE49-F238E27FC236}">
                <a16:creationId xmlns:a16="http://schemas.microsoft.com/office/drawing/2014/main" id="{38A7C4E4-3957-4889-A5CF-514A496409A6}"/>
              </a:ext>
            </a:extLst>
          </p:cNvPr>
          <p:cNvCxnSpPr>
            <a:cxnSpLocks noChangeShapeType="1"/>
            <a:stCxn id="16" idx="0"/>
          </p:cNvCxnSpPr>
          <p:nvPr/>
        </p:nvCxnSpPr>
        <p:spPr bwMode="auto">
          <a:xfrm flipV="1">
            <a:off x="1876781" y="1157381"/>
            <a:ext cx="1211616" cy="1324122"/>
          </a:xfrm>
          <a:prstGeom prst="straightConnector1">
            <a:avLst/>
          </a:prstGeom>
          <a:noFill/>
          <a:ln w="28575">
            <a:solidFill>
              <a:schemeClr val="accent1">
                <a:lumMod val="75000"/>
              </a:schemeClr>
            </a:solidFill>
            <a:round/>
            <a:headEnd type="triangle" w="med" len="med"/>
            <a:tailEnd type="triangle" w="med" len="med"/>
          </a:ln>
          <a:extLst>
            <a:ext uri="{909E8E84-426E-40DD-AFC4-6F175D3DCCD1}">
              <a14:hiddenFill xmlns:a14="http://schemas.microsoft.com/office/drawing/2010/main">
                <a:noFill/>
              </a14:hiddenFill>
            </a:ext>
          </a:extLst>
        </p:spPr>
      </p:cxnSp>
      <p:sp>
        <p:nvSpPr>
          <p:cNvPr id="322573" name="Oval 13">
            <a:extLst>
              <a:ext uri="{FF2B5EF4-FFF2-40B4-BE49-F238E27FC236}">
                <a16:creationId xmlns:a16="http://schemas.microsoft.com/office/drawing/2014/main" id="{F4956A61-5EB9-413C-A1DB-A44519B57FA2}"/>
              </a:ext>
            </a:extLst>
          </p:cNvPr>
          <p:cNvSpPr>
            <a:spLocks noChangeArrowheads="1"/>
          </p:cNvSpPr>
          <p:nvPr/>
        </p:nvSpPr>
        <p:spPr bwMode="auto">
          <a:xfrm>
            <a:off x="3962400" y="2490788"/>
            <a:ext cx="1401763" cy="1290637"/>
          </a:xfrm>
          <a:prstGeom prst="ellipse">
            <a:avLst/>
          </a:prstGeom>
          <a:solidFill>
            <a:schemeClr val="bg1">
              <a:lumMod val="20000"/>
              <a:lumOff val="80000"/>
            </a:schemeClr>
          </a:solidFill>
          <a:ln w="76200">
            <a:solidFill>
              <a:schemeClr val="tx2">
                <a:lumMod val="75000"/>
              </a:schemeClr>
            </a:solidFill>
            <a:round/>
            <a:headEnd/>
            <a:tailEnd/>
          </a:ln>
        </p:spPr>
        <p:txBody>
          <a:bodyPr wrap="none" lIns="90488" tIns="44450" rIns="90488" bIns="44450" anchor="ctr"/>
          <a:lstStyle/>
          <a:p>
            <a:pPr algn="ctr" eaLnBrk="1" hangingPunct="1">
              <a:defRPr/>
            </a:pPr>
            <a:r>
              <a:rPr lang="en-US" sz="2000" b="1" dirty="0">
                <a:solidFill>
                  <a:schemeClr val="accent1">
                    <a:lumMod val="75000"/>
                  </a:schemeClr>
                </a:solidFill>
                <a:latin typeface="Arial" charset="0"/>
                <a:ea typeface="+mn-ea"/>
              </a:rPr>
              <a:t>Integrated</a:t>
            </a:r>
            <a:br>
              <a:rPr lang="en-US" sz="2000" b="1" dirty="0">
                <a:solidFill>
                  <a:srgbClr val="500093"/>
                </a:solidFill>
                <a:latin typeface="Arial" charset="0"/>
                <a:ea typeface="+mn-ea"/>
              </a:rPr>
            </a:br>
            <a:r>
              <a:rPr lang="en-US" sz="2000" b="1" dirty="0">
                <a:solidFill>
                  <a:schemeClr val="accent1">
                    <a:lumMod val="75000"/>
                  </a:schemeClr>
                </a:solidFill>
                <a:latin typeface="Arial" charset="0"/>
                <a:ea typeface="+mn-ea"/>
              </a:rPr>
              <a:t>measures</a:t>
            </a:r>
          </a:p>
        </p:txBody>
      </p:sp>
      <p:sp>
        <p:nvSpPr>
          <p:cNvPr id="18" name="Rounded Rectangle 17">
            <a:extLst>
              <a:ext uri="{FF2B5EF4-FFF2-40B4-BE49-F238E27FC236}">
                <a16:creationId xmlns:a16="http://schemas.microsoft.com/office/drawing/2014/main" id="{BFEC69D1-2917-45A1-AA8D-B10A0CC08CBA}"/>
              </a:ext>
            </a:extLst>
          </p:cNvPr>
          <p:cNvSpPr/>
          <p:nvPr/>
        </p:nvSpPr>
        <p:spPr>
          <a:xfrm>
            <a:off x="354013" y="6121400"/>
            <a:ext cx="4141787" cy="355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15-10: Explain the benefits of a balanced scorecard.</a:t>
            </a:r>
          </a:p>
        </p:txBody>
      </p:sp>
    </p:spTree>
    <p:extLst>
      <p:ext uri="{BB962C8B-B14F-4D97-AF65-F5344CB8AC3E}">
        <p14:creationId xmlns:p14="http://schemas.microsoft.com/office/powerpoint/2010/main" val="34254802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02FF2-408F-4E84-A713-BED8AE14B05B}"/>
              </a:ext>
            </a:extLst>
          </p:cNvPr>
          <p:cNvSpPr>
            <a:spLocks noGrp="1"/>
          </p:cNvSpPr>
          <p:nvPr>
            <p:ph type="title"/>
          </p:nvPr>
        </p:nvSpPr>
        <p:spPr/>
        <p:txBody>
          <a:bodyPr/>
          <a:lstStyle/>
          <a:p>
            <a:r>
              <a:rPr lang="en-US" altLang="en-US" dirty="0">
                <a:ea typeface="ＭＳ Ｐゴシック" panose="020B0600070205080204" pitchFamily="34" charset="-128"/>
              </a:rPr>
              <a:t>The Balanced Scorecard</a:t>
            </a:r>
            <a:endParaRPr lang="en-US" dirty="0"/>
          </a:p>
        </p:txBody>
      </p:sp>
      <p:sp>
        <p:nvSpPr>
          <p:cNvPr id="3" name="Rectangle 20">
            <a:extLst>
              <a:ext uri="{FF2B5EF4-FFF2-40B4-BE49-F238E27FC236}">
                <a16:creationId xmlns:a16="http://schemas.microsoft.com/office/drawing/2014/main" id="{4969371F-6C9A-41CD-AA64-6DBF608BCB88}"/>
              </a:ext>
            </a:extLst>
          </p:cNvPr>
          <p:cNvSpPr>
            <a:spLocks noChangeArrowheads="1"/>
          </p:cNvSpPr>
          <p:nvPr/>
        </p:nvSpPr>
        <p:spPr bwMode="auto">
          <a:xfrm>
            <a:off x="467532" y="1143000"/>
            <a:ext cx="8229600" cy="1105431"/>
          </a:xfrm>
          <a:prstGeom prst="rect">
            <a:avLst/>
          </a:prstGeom>
          <a:solidFill>
            <a:schemeClr val="accent1">
              <a:lumMod val="20000"/>
              <a:lumOff val="80000"/>
            </a:schemeClr>
          </a:solidFill>
          <a:ln w="12700">
            <a:noFill/>
            <a:miter lim="800000"/>
            <a:headEnd/>
            <a:tailEnd/>
          </a:ln>
        </p:spPr>
        <p:txBody>
          <a:bodyPr wrap="square" lIns="90488" tIns="44450" rIns="90488" bIns="44450">
            <a:spAutoFit/>
          </a:bodyPr>
          <a:lstStyle/>
          <a:p>
            <a:pPr>
              <a:defRPr/>
            </a:pPr>
            <a:r>
              <a:rPr lang="en-IN" sz="2200" dirty="0">
                <a:solidFill>
                  <a:schemeClr val="accent5">
                    <a:lumMod val="10000"/>
                  </a:schemeClr>
                </a:solidFill>
                <a:latin typeface="Arial" charset="0"/>
                <a:ea typeface="+mn-ea"/>
              </a:rPr>
              <a:t>Within each perspective, the organization will define several</a:t>
            </a:r>
          </a:p>
          <a:p>
            <a:pPr>
              <a:defRPr/>
            </a:pPr>
            <a:r>
              <a:rPr lang="en-IN" sz="2200" dirty="0">
                <a:solidFill>
                  <a:schemeClr val="accent5">
                    <a:lumMod val="10000"/>
                  </a:schemeClr>
                </a:solidFill>
                <a:latin typeface="Arial" charset="0"/>
                <a:ea typeface="+mn-ea"/>
              </a:rPr>
              <a:t>key objectives and related performance measurement targets, as illustrated in the exhibit.</a:t>
            </a:r>
            <a:endParaRPr lang="en-US" sz="2200" dirty="0">
              <a:solidFill>
                <a:schemeClr val="accent5">
                  <a:lumMod val="10000"/>
                </a:schemeClr>
              </a:solidFill>
              <a:latin typeface="Arial" charset="0"/>
              <a:ea typeface="+mn-ea"/>
            </a:endParaRPr>
          </a:p>
        </p:txBody>
      </p:sp>
      <p:pic>
        <p:nvPicPr>
          <p:cNvPr id="5" name="Picture 4">
            <a:extLst>
              <a:ext uri="{FF2B5EF4-FFF2-40B4-BE49-F238E27FC236}">
                <a16:creationId xmlns:a16="http://schemas.microsoft.com/office/drawing/2014/main" id="{5C22393A-A9C7-4F1E-BE8E-CC9AED1F5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4695" y="2477031"/>
            <a:ext cx="5015273" cy="3448571"/>
          </a:xfrm>
          <a:prstGeom prst="rect">
            <a:avLst/>
          </a:prstGeom>
        </p:spPr>
      </p:pic>
    </p:spTree>
    <p:extLst>
      <p:ext uri="{BB962C8B-B14F-4D97-AF65-F5344CB8AC3E}">
        <p14:creationId xmlns:p14="http://schemas.microsoft.com/office/powerpoint/2010/main" val="2260350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4">
            <a:extLst>
              <a:ext uri="{FF2B5EF4-FFF2-40B4-BE49-F238E27FC236}">
                <a16:creationId xmlns:a16="http://schemas.microsoft.com/office/drawing/2014/main" id="{805D20F4-4301-48D7-9890-5005B53B13AC}"/>
              </a:ext>
            </a:extLst>
          </p:cNvPr>
          <p:cNvSpPr>
            <a:spLocks noGrp="1"/>
          </p:cNvSpPr>
          <p:nvPr>
            <p:ph type="title"/>
          </p:nvPr>
        </p:nvSpPr>
        <p:spPr>
          <a:xfrm>
            <a:off x="1143000" y="2857500"/>
            <a:ext cx="6858000" cy="1143000"/>
          </a:xfrm>
        </p:spPr>
        <p:txBody>
          <a:bodyPr/>
          <a:lstStyle/>
          <a:p>
            <a:r>
              <a:rPr lang="en-US" altLang="en-US" dirty="0">
                <a:ea typeface="ＭＳ Ｐゴシック" panose="020B0600070205080204" pitchFamily="34" charset="-128"/>
              </a:rPr>
              <a:t>End of Chapter 15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7">
            <a:extLst>
              <a:ext uri="{FF2B5EF4-FFF2-40B4-BE49-F238E27FC236}">
                <a16:creationId xmlns:a16="http://schemas.microsoft.com/office/drawing/2014/main" id="{327E9CCE-9AA1-47F1-92EC-E5AC5246CB75}"/>
              </a:ext>
            </a:extLst>
          </p:cNvPr>
          <p:cNvSpPr>
            <a:spLocks noGrp="1"/>
          </p:cNvSpPr>
          <p:nvPr>
            <p:ph type="title"/>
          </p:nvPr>
        </p:nvSpPr>
        <p:spPr/>
        <p:txBody>
          <a:bodyPr/>
          <a:lstStyle/>
          <a:p>
            <a:r>
              <a:rPr lang="en-US" altLang="en-US" dirty="0">
                <a:ea typeface="ＭＳ Ｐゴシック" panose="020B0600070205080204" pitchFamily="34" charset="-128"/>
              </a:rPr>
              <a:t>Planning and Control Cycle</a:t>
            </a:r>
          </a:p>
        </p:txBody>
      </p:sp>
      <p:pic>
        <p:nvPicPr>
          <p:cNvPr id="3" name="Picture 2">
            <a:extLst>
              <a:ext uri="{FF2B5EF4-FFF2-40B4-BE49-F238E27FC236}">
                <a16:creationId xmlns:a16="http://schemas.microsoft.com/office/drawing/2014/main" id="{A61CE2FE-D317-486A-9E41-91DD90C448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846" y="1627135"/>
            <a:ext cx="7922308" cy="3603729"/>
          </a:xfrm>
          <a:prstGeom prst="rect">
            <a:avLst/>
          </a:prstGeom>
        </p:spPr>
      </p:pic>
    </p:spTree>
    <p:extLst>
      <p:ext uri="{BB962C8B-B14F-4D97-AF65-F5344CB8AC3E}">
        <p14:creationId xmlns:p14="http://schemas.microsoft.com/office/powerpoint/2010/main" val="939911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8">
            <a:extLst>
              <a:ext uri="{FF2B5EF4-FFF2-40B4-BE49-F238E27FC236}">
                <a16:creationId xmlns:a16="http://schemas.microsoft.com/office/drawing/2014/main" id="{FA528223-119C-4416-9A23-D7D4F26B7B91}"/>
              </a:ext>
            </a:extLst>
          </p:cNvPr>
          <p:cNvSpPr>
            <a:spLocks noChangeArrowheads="1"/>
          </p:cNvSpPr>
          <p:nvPr/>
        </p:nvSpPr>
        <p:spPr bwMode="auto">
          <a:xfrm>
            <a:off x="2984500" y="4989513"/>
            <a:ext cx="13684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b="1" dirty="0">
                <a:solidFill>
                  <a:srgbClr val="000000"/>
                </a:solidFill>
                <a:latin typeface="Arial" panose="020B0604020202020204" pitchFamily="34" charset="0"/>
              </a:rPr>
              <a:t>Time</a:t>
            </a:r>
          </a:p>
        </p:txBody>
      </p:sp>
      <p:sp>
        <p:nvSpPr>
          <p:cNvPr id="22531" name="Rectangle 59">
            <a:extLst>
              <a:ext uri="{FF2B5EF4-FFF2-40B4-BE49-F238E27FC236}">
                <a16:creationId xmlns:a16="http://schemas.microsoft.com/office/drawing/2014/main" id="{ADC80D99-8FBB-436D-A1F7-9E08B4F79D0C}"/>
              </a:ext>
            </a:extLst>
          </p:cNvPr>
          <p:cNvSpPr>
            <a:spLocks noChangeArrowheads="1"/>
          </p:cNvSpPr>
          <p:nvPr/>
        </p:nvSpPr>
        <p:spPr bwMode="auto">
          <a:xfrm rot="-5400000">
            <a:off x="-514350" y="2933700"/>
            <a:ext cx="330993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US" altLang="en-US" sz="2400" b="1" dirty="0">
                <a:solidFill>
                  <a:srgbClr val="000000"/>
                </a:solidFill>
                <a:latin typeface="Arial" panose="020B0604020202020204" pitchFamily="34" charset="0"/>
              </a:rPr>
              <a:t>Degree of Control</a:t>
            </a:r>
          </a:p>
        </p:txBody>
      </p:sp>
      <p:grpSp>
        <p:nvGrpSpPr>
          <p:cNvPr id="22532" name="Group 1">
            <a:extLst>
              <a:ext uri="{FF2B5EF4-FFF2-40B4-BE49-F238E27FC236}">
                <a16:creationId xmlns:a16="http://schemas.microsoft.com/office/drawing/2014/main" id="{DF654FA2-1F7C-453A-859F-3F130E7B286E}"/>
              </a:ext>
            </a:extLst>
          </p:cNvPr>
          <p:cNvGrpSpPr>
            <a:grpSpLocks/>
          </p:cNvGrpSpPr>
          <p:nvPr/>
        </p:nvGrpSpPr>
        <p:grpSpPr bwMode="auto">
          <a:xfrm>
            <a:off x="1382713" y="1720850"/>
            <a:ext cx="6462712" cy="3200400"/>
            <a:chOff x="954088" y="2133600"/>
            <a:chExt cx="7934448" cy="3886200"/>
          </a:xfrm>
        </p:grpSpPr>
        <p:sp>
          <p:nvSpPr>
            <p:cNvPr id="22535" name="Line 69">
              <a:extLst>
                <a:ext uri="{FF2B5EF4-FFF2-40B4-BE49-F238E27FC236}">
                  <a16:creationId xmlns:a16="http://schemas.microsoft.com/office/drawing/2014/main" id="{FA409F91-FA24-428D-B49E-311CFA6CFB7C}"/>
                </a:ext>
              </a:extLst>
            </p:cNvPr>
            <p:cNvSpPr>
              <a:spLocks noChangeShapeType="1"/>
            </p:cNvSpPr>
            <p:nvPr/>
          </p:nvSpPr>
          <p:spPr bwMode="auto">
            <a:xfrm flipV="1">
              <a:off x="954088" y="2133600"/>
              <a:ext cx="0" cy="38862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22536" name="Line 70">
              <a:extLst>
                <a:ext uri="{FF2B5EF4-FFF2-40B4-BE49-F238E27FC236}">
                  <a16:creationId xmlns:a16="http://schemas.microsoft.com/office/drawing/2014/main" id="{C2E5E45D-1B8C-40CB-B135-0D49AB5BCC20}"/>
                </a:ext>
              </a:extLst>
            </p:cNvPr>
            <p:cNvSpPr>
              <a:spLocks noChangeShapeType="1"/>
            </p:cNvSpPr>
            <p:nvPr/>
          </p:nvSpPr>
          <p:spPr bwMode="auto">
            <a:xfrm>
              <a:off x="954088" y="6019800"/>
              <a:ext cx="54102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dirty="0"/>
            </a:p>
          </p:txBody>
        </p:sp>
        <p:sp>
          <p:nvSpPr>
            <p:cNvPr id="22537" name="Line 71">
              <a:extLst>
                <a:ext uri="{FF2B5EF4-FFF2-40B4-BE49-F238E27FC236}">
                  <a16:creationId xmlns:a16="http://schemas.microsoft.com/office/drawing/2014/main" id="{87D49B62-EA6F-45A7-84DF-72C39AA61BE3}"/>
                </a:ext>
              </a:extLst>
            </p:cNvPr>
            <p:cNvSpPr>
              <a:spLocks noChangeShapeType="1"/>
            </p:cNvSpPr>
            <p:nvPr/>
          </p:nvSpPr>
          <p:spPr bwMode="auto">
            <a:xfrm flipV="1">
              <a:off x="954088" y="2438400"/>
              <a:ext cx="4800600" cy="35814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6151" name="Text Box 72">
              <a:extLst>
                <a:ext uri="{FF2B5EF4-FFF2-40B4-BE49-F238E27FC236}">
                  <a16:creationId xmlns:a16="http://schemas.microsoft.com/office/drawing/2014/main" id="{6422ED51-EB43-49A2-9504-4B1A59153BEB}"/>
                </a:ext>
              </a:extLst>
            </p:cNvPr>
            <p:cNvSpPr txBox="1">
              <a:spLocks noChangeArrowheads="1"/>
            </p:cNvSpPr>
            <p:nvPr/>
          </p:nvSpPr>
          <p:spPr bwMode="auto">
            <a:xfrm>
              <a:off x="4475961" y="3777910"/>
              <a:ext cx="4412575" cy="1906474"/>
            </a:xfrm>
            <a:prstGeom prst="rect">
              <a:avLst/>
            </a:prstGeom>
            <a:solidFill>
              <a:schemeClr val="accent1">
                <a:lumMod val="20000"/>
                <a:lumOff val="80000"/>
              </a:schemeClr>
            </a:solidFill>
            <a:ln w="38100">
              <a:solidFill>
                <a:schemeClr val="tx2">
                  <a:lumMod val="75000"/>
                </a:schemeClr>
              </a:solidFill>
              <a:miter lim="800000"/>
              <a:headEnd/>
              <a:tailEnd/>
            </a:ln>
            <a:effectLst>
              <a:outerShdw dist="71842" dir="2700000" algn="ctr" rotWithShape="0">
                <a:srgbClr val="CC3300"/>
              </a:outerShdw>
            </a:effectLst>
          </p:spPr>
          <p:txBody>
            <a:bodyPr wrap="none">
              <a:spAutoFit/>
            </a:bodyPr>
            <a:lstStyle/>
            <a:p>
              <a:pPr algn="ctr" eaLnBrk="1" hangingPunct="1">
                <a:defRPr/>
              </a:pPr>
              <a:r>
                <a:rPr lang="en-US" sz="2400" dirty="0">
                  <a:solidFill>
                    <a:srgbClr val="000000"/>
                  </a:solidFill>
                  <a:latin typeface="Arial" pitchFamily="34" charset="0"/>
                  <a:ea typeface="+mn-ea"/>
                </a:rPr>
                <a:t>Costs that may not</a:t>
              </a:r>
              <a:br>
                <a:rPr lang="en-US" sz="2400" dirty="0">
                  <a:solidFill>
                    <a:srgbClr val="000000"/>
                  </a:solidFill>
                  <a:latin typeface="Arial" pitchFamily="34" charset="0"/>
                  <a:ea typeface="+mn-ea"/>
                </a:rPr>
              </a:br>
              <a:r>
                <a:rPr lang="en-US" sz="2400" dirty="0">
                  <a:solidFill>
                    <a:srgbClr val="000000"/>
                  </a:solidFill>
                  <a:latin typeface="Arial" pitchFamily="34" charset="0"/>
                  <a:ea typeface="+mn-ea"/>
                </a:rPr>
                <a:t>be controllable in the</a:t>
              </a:r>
              <a:br>
                <a:rPr lang="en-US" sz="2400" dirty="0">
                  <a:solidFill>
                    <a:srgbClr val="000000"/>
                  </a:solidFill>
                  <a:latin typeface="Arial" pitchFamily="34" charset="0"/>
                  <a:ea typeface="+mn-ea"/>
                </a:rPr>
              </a:br>
              <a:r>
                <a:rPr lang="en-US" sz="2400" dirty="0">
                  <a:solidFill>
                    <a:srgbClr val="000000"/>
                  </a:solidFill>
                  <a:latin typeface="Arial" pitchFamily="34" charset="0"/>
                  <a:ea typeface="+mn-ea"/>
                </a:rPr>
                <a:t>short run are controllable</a:t>
              </a:r>
              <a:br>
                <a:rPr lang="en-US" sz="2400" dirty="0">
                  <a:solidFill>
                    <a:srgbClr val="000000"/>
                  </a:solidFill>
                  <a:latin typeface="Arial" pitchFamily="34" charset="0"/>
                  <a:ea typeface="+mn-ea"/>
                </a:rPr>
              </a:br>
              <a:r>
                <a:rPr lang="en-US" sz="2400" dirty="0">
                  <a:solidFill>
                    <a:srgbClr val="000000"/>
                  </a:solidFill>
                  <a:latin typeface="Arial" pitchFamily="34" charset="0"/>
                  <a:ea typeface="+mn-ea"/>
                </a:rPr>
                <a:t>in the long run.</a:t>
              </a:r>
            </a:p>
          </p:txBody>
        </p:sp>
      </p:grpSp>
      <p:sp>
        <p:nvSpPr>
          <p:cNvPr id="22533" name="Title 9">
            <a:extLst>
              <a:ext uri="{FF2B5EF4-FFF2-40B4-BE49-F238E27FC236}">
                <a16:creationId xmlns:a16="http://schemas.microsoft.com/office/drawing/2014/main" id="{BA60CB9E-E6C5-4179-BB73-1510B45FFE7D}"/>
              </a:ext>
            </a:extLst>
          </p:cNvPr>
          <p:cNvSpPr>
            <a:spLocks noGrp="1"/>
          </p:cNvSpPr>
          <p:nvPr>
            <p:ph type="title"/>
          </p:nvPr>
        </p:nvSpPr>
        <p:spPr>
          <a:xfrm>
            <a:off x="711200" y="277813"/>
            <a:ext cx="7705725" cy="1143000"/>
          </a:xfrm>
        </p:spPr>
        <p:txBody>
          <a:bodyPr/>
          <a:lstStyle/>
          <a:p>
            <a:r>
              <a:rPr lang="en-US" altLang="en-US" dirty="0">
                <a:ea typeface="ＭＳ Ｐゴシック" panose="020B0600070205080204" pitchFamily="34" charset="-128"/>
              </a:rPr>
              <a:t>Cost Classification According</a:t>
            </a:r>
            <a:br>
              <a:rPr lang="en-US" altLang="en-US" dirty="0">
                <a:ea typeface="ＭＳ Ｐゴシック" panose="020B0600070205080204" pitchFamily="34" charset="-128"/>
              </a:rPr>
            </a:br>
            <a:r>
              <a:rPr lang="en-US" altLang="en-US" dirty="0">
                <a:ea typeface="ＭＳ Ｐゴシック" panose="020B0600070205080204" pitchFamily="34" charset="-128"/>
              </a:rPr>
              <a:t>to a Time-Frame Perspective</a:t>
            </a:r>
          </a:p>
        </p:txBody>
      </p:sp>
      <p:sp>
        <p:nvSpPr>
          <p:cNvPr id="12" name="Rounded Rectangle 11">
            <a:extLst>
              <a:ext uri="{FF2B5EF4-FFF2-40B4-BE49-F238E27FC236}">
                <a16:creationId xmlns:a16="http://schemas.microsoft.com/office/drawing/2014/main" id="{1E9D5228-D8BA-42C2-87D8-5267BD1372DF}"/>
              </a:ext>
            </a:extLst>
          </p:cNvPr>
          <p:cNvSpPr/>
          <p:nvPr/>
        </p:nvSpPr>
        <p:spPr>
          <a:xfrm>
            <a:off x="447675" y="6176963"/>
            <a:ext cx="7808913" cy="3810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15-1: Explain why all costs are controllable by someone at </a:t>
            </a:r>
            <a:r>
              <a:rPr lang="en-IN" altLang="en-US" sz="1100" b="1" dirty="0">
                <a:solidFill>
                  <a:schemeClr val="tx1"/>
                </a:solidFill>
                <a:latin typeface="Arial Narrow" pitchFamily="34" charset="0"/>
              </a:rPr>
              <a:t>some time, but in the short run, some </a:t>
            </a:r>
            <a:r>
              <a:rPr lang="en-US" altLang="en-US" sz="1100" b="1" dirty="0">
                <a:solidFill>
                  <a:schemeClr val="tx1"/>
                </a:solidFill>
                <a:latin typeface="Arial Narrow" pitchFamily="34" charset="0"/>
              </a:rPr>
              <a:t>costs may be classified as noncontrollable.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4">
            <a:extLst>
              <a:ext uri="{FF2B5EF4-FFF2-40B4-BE49-F238E27FC236}">
                <a16:creationId xmlns:a16="http://schemas.microsoft.com/office/drawing/2014/main" id="{7FAFD3A3-1612-4088-BB7F-208EFC68BF42}"/>
              </a:ext>
            </a:extLst>
          </p:cNvPr>
          <p:cNvSpPr txBox="1">
            <a:spLocks noChangeArrowheads="1"/>
          </p:cNvSpPr>
          <p:nvPr/>
        </p:nvSpPr>
        <p:spPr bwMode="auto">
          <a:xfrm>
            <a:off x="814388" y="1924050"/>
            <a:ext cx="1160462" cy="438150"/>
          </a:xfrm>
          <a:prstGeom prst="rect">
            <a:avLst/>
          </a:prstGeom>
          <a:solidFill>
            <a:schemeClr val="accent1">
              <a:lumMod val="20000"/>
              <a:lumOff val="80000"/>
            </a:schemeClr>
          </a:solidFill>
          <a:ln w="38100">
            <a:solidFill>
              <a:schemeClr val="accent1">
                <a:lumMod val="50000"/>
              </a:schemeClr>
            </a:solidFill>
            <a:miter lim="800000"/>
            <a:headEnd/>
            <a:tailEnd/>
          </a:ln>
        </p:spPr>
        <p:txBody>
          <a:bodyPr wrap="non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US" altLang="en-US" dirty="0">
                <a:solidFill>
                  <a:srgbClr val="000000"/>
                </a:solidFill>
                <a:latin typeface="Arial" panose="020B0604020202020204" pitchFamily="34" charset="0"/>
              </a:rPr>
              <a:t>Activity</a:t>
            </a:r>
          </a:p>
        </p:txBody>
      </p:sp>
      <p:sp>
        <p:nvSpPr>
          <p:cNvPr id="39940" name="Text Box 5">
            <a:extLst>
              <a:ext uri="{FF2B5EF4-FFF2-40B4-BE49-F238E27FC236}">
                <a16:creationId xmlns:a16="http://schemas.microsoft.com/office/drawing/2014/main" id="{09A3CD97-3D6B-4974-9CF2-978BB1A536F2}"/>
              </a:ext>
            </a:extLst>
          </p:cNvPr>
          <p:cNvSpPr txBox="1">
            <a:spLocks noChangeArrowheads="1"/>
          </p:cNvSpPr>
          <p:nvPr/>
        </p:nvSpPr>
        <p:spPr bwMode="auto">
          <a:xfrm>
            <a:off x="2181276" y="1752600"/>
            <a:ext cx="1269899" cy="830997"/>
          </a:xfrm>
          <a:prstGeom prst="rect">
            <a:avLst/>
          </a:prstGeom>
          <a:solidFill>
            <a:srgbClr val="FFFFCC"/>
          </a:solidFill>
          <a:ln w="38100">
            <a:solidFill>
              <a:schemeClr val="accent1">
                <a:lumMod val="50000"/>
              </a:schemeClr>
            </a:solidFill>
            <a:miter lim="800000"/>
            <a:headEnd/>
            <a:tailEnd/>
          </a:ln>
        </p:spPr>
        <p:txBody>
          <a:bodyPr wrap="none">
            <a:spAutoFit/>
          </a:bodyPr>
          <a:lstStyle/>
          <a:p>
            <a:pPr algn="ctr" eaLnBrk="1" hangingPunct="1">
              <a:defRPr/>
            </a:pPr>
            <a:r>
              <a:rPr lang="en-US" sz="2400" dirty="0">
                <a:solidFill>
                  <a:srgbClr val="000000"/>
                </a:solidFill>
                <a:latin typeface="Arial Narrow" panose="020B0606020202030204" pitchFamily="34" charset="0"/>
                <a:ea typeface="+mn-ea"/>
              </a:rPr>
              <a:t>Budgeted</a:t>
            </a:r>
            <a:br>
              <a:rPr lang="en-US" sz="2400" dirty="0">
                <a:solidFill>
                  <a:srgbClr val="000000"/>
                </a:solidFill>
                <a:latin typeface="Arial Narrow" panose="020B0606020202030204" pitchFamily="34" charset="0"/>
                <a:ea typeface="+mn-ea"/>
              </a:rPr>
            </a:br>
            <a:r>
              <a:rPr lang="en-US" sz="2400" dirty="0">
                <a:solidFill>
                  <a:srgbClr val="000000"/>
                </a:solidFill>
                <a:latin typeface="Arial Narrow" panose="020B0606020202030204" pitchFamily="34" charset="0"/>
                <a:ea typeface="+mn-ea"/>
              </a:rPr>
              <a:t>Amount</a:t>
            </a:r>
          </a:p>
        </p:txBody>
      </p:sp>
      <p:sp>
        <p:nvSpPr>
          <p:cNvPr id="39941" name="Text Box 6">
            <a:extLst>
              <a:ext uri="{FF2B5EF4-FFF2-40B4-BE49-F238E27FC236}">
                <a16:creationId xmlns:a16="http://schemas.microsoft.com/office/drawing/2014/main" id="{EEF2FC39-990A-49A9-A95A-D13E3A12E4EC}"/>
              </a:ext>
            </a:extLst>
          </p:cNvPr>
          <p:cNvSpPr txBox="1">
            <a:spLocks noChangeArrowheads="1"/>
          </p:cNvSpPr>
          <p:nvPr/>
        </p:nvSpPr>
        <p:spPr bwMode="auto">
          <a:xfrm>
            <a:off x="3746500" y="1752600"/>
            <a:ext cx="1055688" cy="788988"/>
          </a:xfrm>
          <a:prstGeom prst="rect">
            <a:avLst/>
          </a:prstGeom>
          <a:solidFill>
            <a:srgbClr val="FFFFCC"/>
          </a:solidFill>
          <a:ln w="38100">
            <a:solidFill>
              <a:schemeClr val="accent1">
                <a:lumMod val="50000"/>
              </a:schemeClr>
            </a:solidFill>
            <a:miter lim="800000"/>
            <a:headEnd/>
            <a:tailEnd/>
          </a:ln>
        </p:spPr>
        <p:txBody>
          <a:bodyPr wrap="none">
            <a:spAutoFit/>
          </a:bodyPr>
          <a:lstStyle/>
          <a:p>
            <a:pPr algn="ctr" eaLnBrk="1" hangingPunct="1">
              <a:defRPr/>
            </a:pPr>
            <a:r>
              <a:rPr lang="en-US" sz="2400" dirty="0">
                <a:solidFill>
                  <a:srgbClr val="000000"/>
                </a:solidFill>
                <a:latin typeface="Arial Narrow" panose="020B0606020202030204" pitchFamily="34" charset="0"/>
                <a:ea typeface="+mn-ea"/>
              </a:rPr>
              <a:t>Actual</a:t>
            </a:r>
            <a:br>
              <a:rPr lang="en-US" sz="2400" dirty="0">
                <a:solidFill>
                  <a:srgbClr val="000000"/>
                </a:solidFill>
                <a:latin typeface="Arial Narrow" panose="020B0606020202030204" pitchFamily="34" charset="0"/>
                <a:ea typeface="+mn-ea"/>
              </a:rPr>
            </a:br>
            <a:r>
              <a:rPr lang="en-US" sz="2400" dirty="0">
                <a:solidFill>
                  <a:srgbClr val="000000"/>
                </a:solidFill>
                <a:latin typeface="Arial Narrow" panose="020B0606020202030204" pitchFamily="34" charset="0"/>
                <a:ea typeface="+mn-ea"/>
              </a:rPr>
              <a:t>Amount</a:t>
            </a:r>
          </a:p>
        </p:txBody>
      </p:sp>
      <p:sp>
        <p:nvSpPr>
          <p:cNvPr id="26628" name="Text Box 8">
            <a:extLst>
              <a:ext uri="{FF2B5EF4-FFF2-40B4-BE49-F238E27FC236}">
                <a16:creationId xmlns:a16="http://schemas.microsoft.com/office/drawing/2014/main" id="{F9F34D6F-86C6-4C34-8103-D708E6814CF0}"/>
              </a:ext>
            </a:extLst>
          </p:cNvPr>
          <p:cNvSpPr txBox="1">
            <a:spLocks noChangeArrowheads="1"/>
          </p:cNvSpPr>
          <p:nvPr/>
        </p:nvSpPr>
        <p:spPr bwMode="auto">
          <a:xfrm>
            <a:off x="6719888" y="1924050"/>
            <a:ext cx="1649412" cy="460375"/>
          </a:xfrm>
          <a:prstGeom prst="rect">
            <a:avLst/>
          </a:prstGeom>
          <a:solidFill>
            <a:schemeClr val="accent1">
              <a:lumMod val="20000"/>
              <a:lumOff val="80000"/>
            </a:schemeClr>
          </a:solidFill>
          <a:ln w="38100">
            <a:solidFill>
              <a:schemeClr val="accent1">
                <a:lumMod val="50000"/>
              </a:schemeClr>
            </a:solidFill>
            <a:miter lim="800000"/>
            <a:headEnd/>
            <a:tailEnd/>
          </a:ln>
        </p:spPr>
        <p:txBody>
          <a:bodyPr wrap="none">
            <a:spAutoFit/>
          </a:bodyPr>
          <a:lstStyle>
            <a:lvl1pPr>
              <a:defRPr sz="2400">
                <a:solidFill>
                  <a:schemeClr val="tx1"/>
                </a:solidFill>
                <a:latin typeface="Tahoma" panose="020B0604030504040204" pitchFamily="34" charset="0"/>
                <a:ea typeface="ＭＳ Ｐゴシック" panose="020B0600070205080204" pitchFamily="34" charset="-128"/>
              </a:defRPr>
            </a:lvl1pPr>
            <a:lvl2pPr marL="742950" indent="-285750">
              <a:defRPr sz="2400">
                <a:solidFill>
                  <a:schemeClr val="tx1"/>
                </a:solidFill>
                <a:latin typeface="Tahoma" panose="020B0604030504040204" pitchFamily="34" charset="0"/>
                <a:ea typeface="ＭＳ Ｐゴシック" panose="020B0600070205080204" pitchFamily="34" charset="-128"/>
              </a:defRPr>
            </a:lvl2pPr>
            <a:lvl3pPr marL="1143000" indent="-228600">
              <a:defRPr sz="2400">
                <a:solidFill>
                  <a:schemeClr val="tx1"/>
                </a:solidFill>
                <a:latin typeface="Tahoma" panose="020B0604030504040204" pitchFamily="34" charset="0"/>
                <a:ea typeface="ＭＳ Ｐゴシック" panose="020B0600070205080204" pitchFamily="34" charset="-128"/>
              </a:defRPr>
            </a:lvl3pPr>
            <a:lvl4pPr marL="1600200" indent="-228600">
              <a:defRPr sz="2400">
                <a:solidFill>
                  <a:schemeClr val="tx1"/>
                </a:solidFill>
                <a:latin typeface="Tahoma" panose="020B0604030504040204" pitchFamily="34" charset="0"/>
                <a:ea typeface="ＭＳ Ｐゴシック" panose="020B0600070205080204" pitchFamily="34" charset="-128"/>
              </a:defRPr>
            </a:lvl4pPr>
            <a:lvl5pPr marL="2057400" indent="-228600">
              <a:defRPr sz="2400">
                <a:solidFill>
                  <a:schemeClr val="tx1"/>
                </a:solidFill>
                <a:latin typeface="Tahoma" panose="020B0604030504040204" pitchFamily="34"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ahoma" panose="020B0604030504040204" pitchFamily="34" charset="0"/>
                <a:ea typeface="ＭＳ Ｐゴシック" panose="020B0600070205080204" pitchFamily="34" charset="-128"/>
              </a:defRPr>
            </a:lvl9pPr>
          </a:lstStyle>
          <a:p>
            <a:pPr algn="ctr" eaLnBrk="1" hangingPunct="1">
              <a:defRPr/>
            </a:pPr>
            <a:r>
              <a:rPr lang="en-US" altLang="en-US" dirty="0">
                <a:solidFill>
                  <a:srgbClr val="000000"/>
                </a:solidFill>
                <a:latin typeface="Arial Narrow" panose="020B0606020202030204" pitchFamily="34" charset="0"/>
              </a:rPr>
              <a:t>Explanation?</a:t>
            </a:r>
          </a:p>
        </p:txBody>
      </p:sp>
      <p:sp>
        <p:nvSpPr>
          <p:cNvPr id="26629" name="Text Box 10">
            <a:extLst>
              <a:ext uri="{FF2B5EF4-FFF2-40B4-BE49-F238E27FC236}">
                <a16:creationId xmlns:a16="http://schemas.microsoft.com/office/drawing/2014/main" id="{FE1E9A19-BD62-4146-9B0F-8988DA022800}"/>
              </a:ext>
            </a:extLst>
          </p:cNvPr>
          <p:cNvSpPr txBox="1">
            <a:spLocks noChangeArrowheads="1"/>
          </p:cNvSpPr>
          <p:nvPr/>
        </p:nvSpPr>
        <p:spPr bwMode="auto">
          <a:xfrm>
            <a:off x="3379788" y="1809750"/>
            <a:ext cx="406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400" dirty="0">
                <a:solidFill>
                  <a:srgbClr val="080000"/>
                </a:solidFill>
                <a:latin typeface="Britannic Bold" panose="020B0903060703020204" pitchFamily="34" charset="0"/>
              </a:rPr>
              <a:t>—</a:t>
            </a:r>
            <a:endParaRPr lang="en-US" altLang="en-US" sz="2400" dirty="0">
              <a:solidFill>
                <a:srgbClr val="080000"/>
              </a:solidFill>
              <a:latin typeface="Times New Roman" panose="02020603050405020304" pitchFamily="18" charset="0"/>
            </a:endParaRPr>
          </a:p>
        </p:txBody>
      </p:sp>
      <p:sp>
        <p:nvSpPr>
          <p:cNvPr id="26630" name="Text Box 11">
            <a:extLst>
              <a:ext uri="{FF2B5EF4-FFF2-40B4-BE49-F238E27FC236}">
                <a16:creationId xmlns:a16="http://schemas.microsoft.com/office/drawing/2014/main" id="{F9E27413-800E-4636-9D49-943FE84657EC}"/>
              </a:ext>
            </a:extLst>
          </p:cNvPr>
          <p:cNvSpPr txBox="1">
            <a:spLocks noChangeArrowheads="1"/>
          </p:cNvSpPr>
          <p:nvPr/>
        </p:nvSpPr>
        <p:spPr bwMode="auto">
          <a:xfrm>
            <a:off x="4814888" y="1809750"/>
            <a:ext cx="3952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800" b="1" dirty="0">
                <a:solidFill>
                  <a:srgbClr val="080000"/>
                </a:solidFill>
                <a:latin typeface="Times New Roman" panose="02020603050405020304" pitchFamily="18" charset="0"/>
              </a:rPr>
              <a:t>=</a:t>
            </a:r>
          </a:p>
        </p:txBody>
      </p:sp>
      <p:sp>
        <p:nvSpPr>
          <p:cNvPr id="71692" name="Text Box 12">
            <a:extLst>
              <a:ext uri="{FF2B5EF4-FFF2-40B4-BE49-F238E27FC236}">
                <a16:creationId xmlns:a16="http://schemas.microsoft.com/office/drawing/2014/main" id="{6E2D6A79-5C45-4434-93E7-A854FF1254F6}"/>
              </a:ext>
            </a:extLst>
          </p:cNvPr>
          <p:cNvSpPr txBox="1">
            <a:spLocks noChangeArrowheads="1"/>
          </p:cNvSpPr>
          <p:nvPr/>
        </p:nvSpPr>
        <p:spPr bwMode="auto">
          <a:xfrm>
            <a:off x="2555443" y="3635583"/>
            <a:ext cx="6181725" cy="2123658"/>
          </a:xfrm>
          <a:prstGeom prst="rect">
            <a:avLst/>
          </a:prstGeom>
          <a:solidFill>
            <a:srgbClr val="E9D7AA"/>
          </a:solidFill>
          <a:ln w="38100">
            <a:solidFill>
              <a:schemeClr val="accent1">
                <a:lumMod val="50000"/>
              </a:schemeClr>
            </a:solidFill>
            <a:miter lim="800000"/>
            <a:headEnd/>
            <a:tailEnd/>
          </a:ln>
          <a:effectLst>
            <a:outerShdw dist="71842" dir="2700000" algn="ctr" rotWithShape="0">
              <a:srgbClr val="990000"/>
            </a:outerShdw>
          </a:effectLst>
        </p:spPr>
        <p:txBody>
          <a:bodyPr wrap="square">
            <a:spAutoFit/>
          </a:bodyPr>
          <a:lstStyle/>
          <a:p>
            <a:pPr eaLnBrk="1" hangingPunct="1">
              <a:defRPr/>
            </a:pPr>
            <a:r>
              <a:rPr lang="en-US" sz="2200" u="sng" dirty="0">
                <a:solidFill>
                  <a:srgbClr val="000000"/>
                </a:solidFill>
                <a:latin typeface="Arial" pitchFamily="34" charset="0"/>
                <a:ea typeface="+mn-ea"/>
              </a:rPr>
              <a:t>Favorable</a:t>
            </a:r>
          </a:p>
          <a:p>
            <a:pPr lvl="1" eaLnBrk="1" hangingPunct="1">
              <a:buFont typeface="Wingdings" pitchFamily="2" charset="2"/>
              <a:buChar char="§"/>
              <a:defRPr/>
            </a:pPr>
            <a:r>
              <a:rPr lang="en-US" sz="2200" dirty="0">
                <a:solidFill>
                  <a:srgbClr val="000000"/>
                </a:solidFill>
                <a:latin typeface="Arial" pitchFamily="34" charset="0"/>
                <a:ea typeface="+mn-ea"/>
              </a:rPr>
              <a:t>Actual revenues &gt; Budgeted revenues</a:t>
            </a:r>
          </a:p>
          <a:p>
            <a:pPr lvl="1" eaLnBrk="1" hangingPunct="1">
              <a:buFont typeface="Wingdings" pitchFamily="2" charset="2"/>
              <a:buChar char="§"/>
              <a:defRPr/>
            </a:pPr>
            <a:r>
              <a:rPr lang="en-US" sz="2200" dirty="0">
                <a:solidFill>
                  <a:srgbClr val="000000"/>
                </a:solidFill>
                <a:latin typeface="Arial" pitchFamily="34" charset="0"/>
                <a:ea typeface="+mn-ea"/>
              </a:rPr>
              <a:t>Actual expenses &lt; Budgeted </a:t>
            </a:r>
            <a:r>
              <a:rPr lang="en-US" sz="2200" dirty="0">
                <a:solidFill>
                  <a:srgbClr val="000000"/>
                </a:solidFill>
                <a:latin typeface="Arial" pitchFamily="34" charset="0"/>
              </a:rPr>
              <a:t>expenses</a:t>
            </a:r>
            <a:endParaRPr lang="en-US" sz="2200" dirty="0">
              <a:solidFill>
                <a:srgbClr val="000000"/>
              </a:solidFill>
              <a:latin typeface="Arial" pitchFamily="34" charset="0"/>
              <a:ea typeface="+mn-ea"/>
            </a:endParaRPr>
          </a:p>
          <a:p>
            <a:pPr eaLnBrk="1" hangingPunct="1">
              <a:defRPr/>
            </a:pPr>
            <a:r>
              <a:rPr lang="en-US" sz="2200" u="sng" dirty="0">
                <a:solidFill>
                  <a:srgbClr val="000000"/>
                </a:solidFill>
                <a:latin typeface="Arial" pitchFamily="34" charset="0"/>
                <a:ea typeface="+mn-ea"/>
              </a:rPr>
              <a:t>Unfavorable</a:t>
            </a:r>
          </a:p>
          <a:p>
            <a:pPr lvl="1" eaLnBrk="1" hangingPunct="1">
              <a:buFont typeface="Wingdings" pitchFamily="2" charset="2"/>
              <a:buChar char="§"/>
              <a:defRPr/>
            </a:pPr>
            <a:r>
              <a:rPr lang="en-US" sz="2200" dirty="0">
                <a:solidFill>
                  <a:srgbClr val="000000"/>
                </a:solidFill>
                <a:latin typeface="Arial" pitchFamily="34" charset="0"/>
                <a:ea typeface="+mn-ea"/>
              </a:rPr>
              <a:t>Actual revenues &lt; Budgeted revenues</a:t>
            </a:r>
          </a:p>
          <a:p>
            <a:pPr lvl="1" eaLnBrk="1" hangingPunct="1">
              <a:buFont typeface="Wingdings" pitchFamily="2" charset="2"/>
              <a:buChar char="§"/>
              <a:defRPr/>
            </a:pPr>
            <a:r>
              <a:rPr lang="en-US" sz="2200" dirty="0">
                <a:solidFill>
                  <a:srgbClr val="000000"/>
                </a:solidFill>
                <a:latin typeface="Arial" pitchFamily="34" charset="0"/>
                <a:ea typeface="+mn-ea"/>
              </a:rPr>
              <a:t>Actual </a:t>
            </a:r>
            <a:r>
              <a:rPr lang="en-US" sz="2200" dirty="0">
                <a:solidFill>
                  <a:srgbClr val="000000"/>
                </a:solidFill>
                <a:latin typeface="Arial" pitchFamily="34" charset="0"/>
              </a:rPr>
              <a:t>expenses </a:t>
            </a:r>
            <a:r>
              <a:rPr lang="en-US" sz="2200" dirty="0">
                <a:solidFill>
                  <a:srgbClr val="000000"/>
                </a:solidFill>
                <a:latin typeface="Arial" pitchFamily="34" charset="0"/>
                <a:ea typeface="+mn-ea"/>
              </a:rPr>
              <a:t>&gt; Budgeted </a:t>
            </a:r>
            <a:r>
              <a:rPr lang="en-US" sz="2200" dirty="0">
                <a:solidFill>
                  <a:srgbClr val="000000"/>
                </a:solidFill>
                <a:latin typeface="Arial" pitchFamily="34" charset="0"/>
              </a:rPr>
              <a:t>expenses</a:t>
            </a:r>
            <a:endParaRPr lang="en-US" sz="2200" dirty="0">
              <a:solidFill>
                <a:srgbClr val="000000"/>
              </a:solidFill>
              <a:latin typeface="Arial" pitchFamily="34" charset="0"/>
              <a:ea typeface="+mn-ea"/>
            </a:endParaRPr>
          </a:p>
        </p:txBody>
      </p:sp>
      <p:sp>
        <p:nvSpPr>
          <p:cNvPr id="26632" name="Line 13">
            <a:extLst>
              <a:ext uri="{FF2B5EF4-FFF2-40B4-BE49-F238E27FC236}">
                <a16:creationId xmlns:a16="http://schemas.microsoft.com/office/drawing/2014/main" id="{142D30FF-BD11-4F3D-8E0D-A4F194AF1DB0}"/>
              </a:ext>
            </a:extLst>
          </p:cNvPr>
          <p:cNvSpPr>
            <a:spLocks noChangeShapeType="1"/>
          </p:cNvSpPr>
          <p:nvPr/>
        </p:nvSpPr>
        <p:spPr bwMode="auto">
          <a:xfrm flipH="1">
            <a:off x="5207000" y="2214563"/>
            <a:ext cx="695325" cy="865187"/>
          </a:xfrm>
          <a:prstGeom prst="line">
            <a:avLst/>
          </a:prstGeom>
          <a:noFill/>
          <a:ln w="762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lstStyle/>
          <a:p>
            <a:pPr algn="ctr">
              <a:defRPr/>
            </a:pPr>
            <a:endParaRPr lang="en-US" dirty="0"/>
          </a:p>
        </p:txBody>
      </p:sp>
      <p:sp>
        <p:nvSpPr>
          <p:cNvPr id="39947" name="Text Box 7">
            <a:extLst>
              <a:ext uri="{FF2B5EF4-FFF2-40B4-BE49-F238E27FC236}">
                <a16:creationId xmlns:a16="http://schemas.microsoft.com/office/drawing/2014/main" id="{A0D21191-53CD-41D9-84CF-54A6B31DF822}"/>
              </a:ext>
            </a:extLst>
          </p:cNvPr>
          <p:cNvSpPr txBox="1">
            <a:spLocks noChangeArrowheads="1"/>
          </p:cNvSpPr>
          <p:nvPr/>
        </p:nvSpPr>
        <p:spPr bwMode="auto">
          <a:xfrm>
            <a:off x="5213350" y="1898650"/>
            <a:ext cx="1165225" cy="438150"/>
          </a:xfrm>
          <a:prstGeom prst="rect">
            <a:avLst/>
          </a:prstGeom>
          <a:solidFill>
            <a:srgbClr val="FFFFCC"/>
          </a:solidFill>
          <a:ln w="38100">
            <a:solidFill>
              <a:schemeClr val="accent1">
                <a:lumMod val="50000"/>
              </a:schemeClr>
            </a:solidFill>
            <a:miter lim="800000"/>
            <a:headEnd/>
            <a:tailEnd/>
          </a:ln>
        </p:spPr>
        <p:txBody>
          <a:bodyPr wrap="none">
            <a:spAutoFit/>
          </a:bodyPr>
          <a:lstStyle/>
          <a:p>
            <a:pPr algn="ctr" eaLnBrk="1" hangingPunct="1">
              <a:defRPr/>
            </a:pPr>
            <a:r>
              <a:rPr lang="en-US" sz="2400" dirty="0">
                <a:solidFill>
                  <a:srgbClr val="000000"/>
                </a:solidFill>
                <a:latin typeface="Arial Narrow" panose="020B0606020202030204" pitchFamily="34" charset="0"/>
                <a:ea typeface="+mn-ea"/>
              </a:rPr>
              <a:t>Variance</a:t>
            </a:r>
          </a:p>
        </p:txBody>
      </p:sp>
      <p:sp>
        <p:nvSpPr>
          <p:cNvPr id="24587" name="Title 13">
            <a:extLst>
              <a:ext uri="{FF2B5EF4-FFF2-40B4-BE49-F238E27FC236}">
                <a16:creationId xmlns:a16="http://schemas.microsoft.com/office/drawing/2014/main" id="{C05D347A-44E2-4CF4-B45F-D7839073AF7C}"/>
              </a:ext>
            </a:extLst>
          </p:cNvPr>
          <p:cNvSpPr>
            <a:spLocks noGrp="1"/>
          </p:cNvSpPr>
          <p:nvPr>
            <p:ph type="title"/>
          </p:nvPr>
        </p:nvSpPr>
        <p:spPr>
          <a:xfrm>
            <a:off x="457200" y="0"/>
            <a:ext cx="8229600" cy="914400"/>
          </a:xfrm>
        </p:spPr>
        <p:txBody>
          <a:bodyPr/>
          <a:lstStyle/>
          <a:p>
            <a:r>
              <a:rPr lang="en-IN" altLang="en-US" dirty="0">
                <a:ea typeface="ＭＳ Ｐゴシック" panose="020B0600070205080204" pitchFamily="34" charset="-128"/>
              </a:rPr>
              <a:t>Characteristics of a Performance Report</a:t>
            </a:r>
            <a:endParaRPr lang="en-US" altLang="en-US" dirty="0">
              <a:ea typeface="ＭＳ Ｐゴシック" panose="020B0600070205080204" pitchFamily="34" charset="-128"/>
            </a:endParaRPr>
          </a:p>
        </p:txBody>
      </p:sp>
      <p:sp>
        <p:nvSpPr>
          <p:cNvPr id="17" name="Rounded Rectangle 16">
            <a:extLst>
              <a:ext uri="{FF2B5EF4-FFF2-40B4-BE49-F238E27FC236}">
                <a16:creationId xmlns:a16="http://schemas.microsoft.com/office/drawing/2014/main" id="{7EBCB606-5942-48CD-9D1D-68A645C2A90C}"/>
              </a:ext>
            </a:extLst>
          </p:cNvPr>
          <p:cNvSpPr/>
          <p:nvPr/>
        </p:nvSpPr>
        <p:spPr>
          <a:xfrm>
            <a:off x="447675" y="6324600"/>
            <a:ext cx="6486525"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15-2: Discuss how performance reporting facilitates the management by exception process.</a:t>
            </a:r>
          </a:p>
        </p:txBody>
      </p:sp>
      <p:sp>
        <p:nvSpPr>
          <p:cNvPr id="5" name="TextBox 4">
            <a:extLst>
              <a:ext uri="{FF2B5EF4-FFF2-40B4-BE49-F238E27FC236}">
                <a16:creationId xmlns:a16="http://schemas.microsoft.com/office/drawing/2014/main" id="{1C03D328-2F8C-4603-B0A8-6511FD5CC24B}"/>
              </a:ext>
            </a:extLst>
          </p:cNvPr>
          <p:cNvSpPr txBox="1"/>
          <p:nvPr/>
        </p:nvSpPr>
        <p:spPr>
          <a:xfrm>
            <a:off x="1219200" y="762000"/>
            <a:ext cx="6858000" cy="830263"/>
          </a:xfrm>
          <a:prstGeom prst="rect">
            <a:avLst/>
          </a:prstGeom>
          <a:solidFill>
            <a:schemeClr val="accent1">
              <a:lumMod val="20000"/>
              <a:lumOff val="80000"/>
            </a:schemeClr>
          </a:solidFill>
        </p:spPr>
        <p:txBody>
          <a:bodyPr>
            <a:spAutoFit/>
          </a:bodyPr>
          <a:lstStyle/>
          <a:p>
            <a:pPr algn="ctr">
              <a:defRPr/>
            </a:pPr>
            <a:r>
              <a:rPr lang="en-US" altLang="en-US" sz="2400" dirty="0"/>
              <a:t>A variance for an activity equals the budgeted amount less the actual amount.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3">
            <a:extLst>
              <a:ext uri="{FF2B5EF4-FFF2-40B4-BE49-F238E27FC236}">
                <a16:creationId xmlns:a16="http://schemas.microsoft.com/office/drawing/2014/main" id="{9A4977EA-2A39-4BC9-A421-DF1B65A7C4B9}"/>
              </a:ext>
            </a:extLst>
          </p:cNvPr>
          <p:cNvSpPr>
            <a:spLocks noGrp="1"/>
          </p:cNvSpPr>
          <p:nvPr>
            <p:ph type="title"/>
          </p:nvPr>
        </p:nvSpPr>
        <p:spPr>
          <a:xfrm>
            <a:off x="457200" y="0"/>
            <a:ext cx="8229600" cy="914400"/>
          </a:xfrm>
        </p:spPr>
        <p:txBody>
          <a:bodyPr/>
          <a:lstStyle/>
          <a:p>
            <a:r>
              <a:rPr lang="en-IN" altLang="en-US" dirty="0">
                <a:ea typeface="ＭＳ Ｐゴシック" panose="020B0600070205080204" pitchFamily="34" charset="-128"/>
              </a:rPr>
              <a:t>Characteristics of a Performance Report</a:t>
            </a:r>
            <a:endParaRPr lang="en-US" altLang="en-US" dirty="0">
              <a:ea typeface="ＭＳ Ｐゴシック" panose="020B0600070205080204" pitchFamily="34" charset="-128"/>
            </a:endParaRPr>
          </a:p>
        </p:txBody>
      </p:sp>
      <p:sp>
        <p:nvSpPr>
          <p:cNvPr id="14" name="Rectangle 20">
            <a:extLst>
              <a:ext uri="{FF2B5EF4-FFF2-40B4-BE49-F238E27FC236}">
                <a16:creationId xmlns:a16="http://schemas.microsoft.com/office/drawing/2014/main" id="{5BA0C526-5EEC-42EA-8AA3-5B0D8BF3A060}"/>
              </a:ext>
            </a:extLst>
          </p:cNvPr>
          <p:cNvSpPr>
            <a:spLocks noChangeArrowheads="1"/>
          </p:cNvSpPr>
          <p:nvPr/>
        </p:nvSpPr>
        <p:spPr bwMode="auto">
          <a:xfrm>
            <a:off x="990600" y="833438"/>
            <a:ext cx="7543800" cy="2804357"/>
          </a:xfrm>
          <a:prstGeom prst="rect">
            <a:avLst/>
          </a:prstGeom>
          <a:solidFill>
            <a:schemeClr val="accent1">
              <a:lumMod val="20000"/>
              <a:lumOff val="80000"/>
            </a:schemeClr>
          </a:solidFill>
          <a:ln w="38100">
            <a:solidFill>
              <a:schemeClr val="accent1">
                <a:lumMod val="50000"/>
              </a:schemeClr>
            </a:solidFill>
            <a:miter lim="800000"/>
            <a:headEnd/>
            <a:tailEnd/>
          </a:ln>
          <a:effectLst>
            <a:outerShdw dist="71842" dir="2700000" algn="ctr" rotWithShape="0">
              <a:schemeClr val="bg2"/>
            </a:outerShdw>
          </a:effectLst>
        </p:spPr>
        <p:txBody>
          <a:bodyPr lIns="90488" tIns="44450" rIns="90488" bIns="44450">
            <a:spAutoFit/>
          </a:bodyPr>
          <a:lstStyle/>
          <a:p>
            <a:pPr algn="ctr">
              <a:lnSpc>
                <a:spcPct val="90000"/>
              </a:lnSpc>
              <a:spcBef>
                <a:spcPct val="35000"/>
              </a:spcBef>
              <a:defRPr/>
            </a:pPr>
            <a:r>
              <a:rPr lang="en-US" sz="2800" u="sng" dirty="0">
                <a:solidFill>
                  <a:srgbClr val="000000"/>
                </a:solidFill>
                <a:latin typeface="Arial" pitchFamily="34" charset="0"/>
                <a:ea typeface="+mn-ea"/>
              </a:rPr>
              <a:t>Responsibility reporting </a:t>
            </a:r>
            <a:r>
              <a:rPr lang="en-IN" sz="2800" dirty="0">
                <a:solidFill>
                  <a:srgbClr val="000000"/>
                </a:solidFill>
                <a:latin typeface="Arial" pitchFamily="34" charset="0"/>
                <a:ea typeface="+mn-ea"/>
              </a:rPr>
              <a:t>involves successive degrees of summarization, so that each layer of management receives detailed performance reports for the activities directly associated with that layer but summaries of the results of activities of lower layers in the chain of command.</a:t>
            </a:r>
            <a:endParaRPr lang="en-US" sz="2800" dirty="0">
              <a:solidFill>
                <a:srgbClr val="000000"/>
              </a:solidFill>
              <a:latin typeface="Arial" pitchFamily="34" charset="0"/>
              <a:ea typeface="+mn-ea"/>
            </a:endParaRPr>
          </a:p>
        </p:txBody>
      </p:sp>
      <p:sp>
        <p:nvSpPr>
          <p:cNvPr id="12" name="Rounded Rectangle 11">
            <a:extLst>
              <a:ext uri="{FF2B5EF4-FFF2-40B4-BE49-F238E27FC236}">
                <a16:creationId xmlns:a16="http://schemas.microsoft.com/office/drawing/2014/main" id="{90292640-8348-4D86-B624-04D77D9961C2}"/>
              </a:ext>
            </a:extLst>
          </p:cNvPr>
          <p:cNvSpPr/>
          <p:nvPr/>
        </p:nvSpPr>
        <p:spPr>
          <a:xfrm>
            <a:off x="447675" y="6324600"/>
            <a:ext cx="6486525"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15-2: Discuss how performance reporting facilitates the management by exception process.</a:t>
            </a:r>
          </a:p>
        </p:txBody>
      </p:sp>
      <p:sp>
        <p:nvSpPr>
          <p:cNvPr id="26636" name="Rectangle 21">
            <a:extLst>
              <a:ext uri="{FF2B5EF4-FFF2-40B4-BE49-F238E27FC236}">
                <a16:creationId xmlns:a16="http://schemas.microsoft.com/office/drawing/2014/main" id="{9ED1EE3E-F066-447B-B447-D5177D332F8D}"/>
              </a:ext>
            </a:extLst>
          </p:cNvPr>
          <p:cNvSpPr>
            <a:spLocks noChangeArrowheads="1"/>
          </p:cNvSpPr>
          <p:nvPr/>
        </p:nvSpPr>
        <p:spPr bwMode="auto">
          <a:xfrm>
            <a:off x="447675" y="3776236"/>
            <a:ext cx="2695575" cy="1105762"/>
          </a:xfrm>
          <a:prstGeom prst="rect">
            <a:avLst/>
          </a:prstGeom>
          <a:solidFill>
            <a:srgbClr val="FFFF9B"/>
          </a:solidFill>
          <a:ln>
            <a:noFill/>
          </a:ln>
          <a:extLst>
            <a:ext uri="{91240B29-F687-4F45-9708-019B960494DF}">
              <a14:hiddenLine xmlns:a14="http://schemas.microsoft.com/office/drawing/2010/main" w="50800">
                <a:solidFill>
                  <a:srgbClr val="000000"/>
                </a:solidFill>
                <a:miter lim="800000"/>
                <a:headEnd/>
                <a:tailEnd/>
              </a14:hiddenLine>
            </a:ext>
          </a:extLst>
        </p:spPr>
        <p:txBody>
          <a:bodyPr lIns="90488" tIns="44450" rIns="90488" bIns="4445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200" dirty="0">
                <a:solidFill>
                  <a:srgbClr val="000000"/>
                </a:solidFill>
                <a:latin typeface="Arial Narrow" panose="020B0606020202030204" pitchFamily="34" charset="0"/>
              </a:rPr>
              <a:t>A department manager</a:t>
            </a:r>
            <a:br>
              <a:rPr lang="en-US" altLang="en-US" sz="2200" dirty="0">
                <a:solidFill>
                  <a:srgbClr val="000000"/>
                </a:solidFill>
                <a:latin typeface="Arial Narrow" panose="020B0606020202030204" pitchFamily="34" charset="0"/>
              </a:rPr>
            </a:br>
            <a:r>
              <a:rPr lang="en-US" altLang="en-US" sz="2200" dirty="0">
                <a:solidFill>
                  <a:srgbClr val="000000"/>
                </a:solidFill>
                <a:latin typeface="Arial Narrow" panose="020B0606020202030204" pitchFamily="34" charset="0"/>
              </a:rPr>
              <a:t> receives detailed reports.</a:t>
            </a:r>
          </a:p>
        </p:txBody>
      </p:sp>
      <p:sp>
        <p:nvSpPr>
          <p:cNvPr id="1030" name="Rectangle 22">
            <a:extLst>
              <a:ext uri="{FF2B5EF4-FFF2-40B4-BE49-F238E27FC236}">
                <a16:creationId xmlns:a16="http://schemas.microsoft.com/office/drawing/2014/main" id="{DF387A29-9DAE-4BBE-A59F-1FCF506AEEB3}"/>
              </a:ext>
            </a:extLst>
          </p:cNvPr>
          <p:cNvSpPr>
            <a:spLocks noChangeArrowheads="1"/>
          </p:cNvSpPr>
          <p:nvPr/>
        </p:nvSpPr>
        <p:spPr bwMode="auto">
          <a:xfrm>
            <a:off x="457200" y="5013512"/>
            <a:ext cx="2819400" cy="1105431"/>
          </a:xfrm>
          <a:prstGeom prst="rect">
            <a:avLst/>
          </a:prstGeom>
          <a:solidFill>
            <a:srgbClr val="FFFF9B"/>
          </a:solidFill>
          <a:ln w="50800">
            <a:noFill/>
            <a:miter lim="800000"/>
            <a:headEnd/>
            <a:tailEnd/>
          </a:ln>
        </p:spPr>
        <p:txBody>
          <a:bodyPr lIns="90488" tIns="44450" rIns="90488" bIns="44450">
            <a:spAutoFit/>
          </a:bodyPr>
          <a:lstStyle/>
          <a:p>
            <a:pPr algn="ctr">
              <a:spcBef>
                <a:spcPct val="50000"/>
              </a:spcBef>
              <a:defRPr/>
            </a:pPr>
            <a:r>
              <a:rPr lang="en-US" sz="2200" dirty="0">
                <a:solidFill>
                  <a:schemeClr val="accent5">
                    <a:lumMod val="25000"/>
                  </a:schemeClr>
                </a:solidFill>
                <a:latin typeface="Arial Narrow" panose="020B0606020202030204" pitchFamily="34" charset="0"/>
                <a:ea typeface="+mn-ea"/>
              </a:rPr>
              <a:t>A store manager receives summarized information from each department.</a:t>
            </a:r>
          </a:p>
        </p:txBody>
      </p:sp>
      <p:sp>
        <p:nvSpPr>
          <p:cNvPr id="13" name="Rectangle 5">
            <a:extLst>
              <a:ext uri="{FF2B5EF4-FFF2-40B4-BE49-F238E27FC236}">
                <a16:creationId xmlns:a16="http://schemas.microsoft.com/office/drawing/2014/main" id="{E943B2C0-3FC9-42D1-99FE-C78E10418861}"/>
              </a:ext>
            </a:extLst>
          </p:cNvPr>
          <p:cNvSpPr>
            <a:spLocks noChangeArrowheads="1"/>
          </p:cNvSpPr>
          <p:nvPr/>
        </p:nvSpPr>
        <p:spPr bwMode="auto">
          <a:xfrm>
            <a:off x="4295775" y="4073147"/>
            <a:ext cx="4400550" cy="1917961"/>
          </a:xfrm>
          <a:prstGeom prst="rect">
            <a:avLst/>
          </a:prstGeom>
          <a:solidFill>
            <a:schemeClr val="accent1">
              <a:lumMod val="20000"/>
              <a:lumOff val="80000"/>
            </a:schemeClr>
          </a:solidFill>
          <a:ln w="50800">
            <a:noFill/>
            <a:miter lim="800000"/>
            <a:headEnd/>
            <a:tailEnd/>
          </a:ln>
        </p:spPr>
        <p:txBody>
          <a:bodyPr lIns="90488" tIns="44450" rIns="90488" bIns="44450">
            <a:spAutoFit/>
          </a:bodyPr>
          <a:lstStyle/>
          <a:p>
            <a:pPr algn="ctr">
              <a:lnSpc>
                <a:spcPct val="90000"/>
              </a:lnSpc>
              <a:spcBef>
                <a:spcPct val="35000"/>
              </a:spcBef>
              <a:defRPr/>
            </a:pPr>
            <a:r>
              <a:rPr lang="en-US" sz="2200" b="1" u="sng" dirty="0">
                <a:solidFill>
                  <a:schemeClr val="accent1">
                    <a:lumMod val="50000"/>
                  </a:schemeClr>
                </a:solidFill>
                <a:latin typeface="Arial" charset="0"/>
                <a:ea typeface="+mn-ea"/>
              </a:rPr>
              <a:t>Management by exception </a:t>
            </a:r>
            <a:r>
              <a:rPr lang="en-IN" sz="2200" b="1" dirty="0">
                <a:solidFill>
                  <a:schemeClr val="accent1">
                    <a:lumMod val="50000"/>
                  </a:schemeClr>
                </a:solidFill>
                <a:latin typeface="Arial" charset="0"/>
                <a:ea typeface="+mn-ea"/>
              </a:rPr>
              <a:t>permits managers to concentrate their attention on only those activities that are not performing according to plan.</a:t>
            </a:r>
            <a:endParaRPr lang="en-US" sz="2200" b="1" dirty="0">
              <a:solidFill>
                <a:schemeClr val="accent1">
                  <a:lumMod val="50000"/>
                </a:schemeClr>
              </a:solidFill>
              <a:latin typeface="Arial" charset="0"/>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FDB2-A937-431C-B0A1-3F7032CB098A}"/>
              </a:ext>
            </a:extLst>
          </p:cNvPr>
          <p:cNvSpPr>
            <a:spLocks noGrp="1"/>
          </p:cNvSpPr>
          <p:nvPr>
            <p:ph type="title"/>
          </p:nvPr>
        </p:nvSpPr>
        <p:spPr/>
        <p:txBody>
          <a:bodyPr/>
          <a:lstStyle/>
          <a:p>
            <a:r>
              <a:rPr lang="en-US" dirty="0"/>
              <a:t>Performance Report Illustration</a:t>
            </a:r>
          </a:p>
        </p:txBody>
      </p:sp>
      <p:pic>
        <p:nvPicPr>
          <p:cNvPr id="4" name="Picture 3">
            <a:extLst>
              <a:ext uri="{FF2B5EF4-FFF2-40B4-BE49-F238E27FC236}">
                <a16:creationId xmlns:a16="http://schemas.microsoft.com/office/drawing/2014/main" id="{8643765E-AFEA-408A-9654-019541F6C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84701"/>
            <a:ext cx="8534400" cy="3288597"/>
          </a:xfrm>
          <a:prstGeom prst="rect">
            <a:avLst/>
          </a:prstGeom>
        </p:spPr>
      </p:pic>
      <p:sp>
        <p:nvSpPr>
          <p:cNvPr id="5" name="Rounded Rectangle 11">
            <a:extLst>
              <a:ext uri="{FF2B5EF4-FFF2-40B4-BE49-F238E27FC236}">
                <a16:creationId xmlns:a16="http://schemas.microsoft.com/office/drawing/2014/main" id="{2FB2690C-6B31-4FD2-8B98-B2D57B4FCD74}"/>
              </a:ext>
            </a:extLst>
          </p:cNvPr>
          <p:cNvSpPr/>
          <p:nvPr/>
        </p:nvSpPr>
        <p:spPr>
          <a:xfrm>
            <a:off x="447675" y="6324600"/>
            <a:ext cx="6486525" cy="2286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15-2: Discuss how performance reporting facilitates the management by exception process.</a:t>
            </a:r>
          </a:p>
        </p:txBody>
      </p:sp>
    </p:spTree>
    <p:extLst>
      <p:ext uri="{BB962C8B-B14F-4D97-AF65-F5344CB8AC3E}">
        <p14:creationId xmlns:p14="http://schemas.microsoft.com/office/powerpoint/2010/main" val="262517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13">
            <a:extLst>
              <a:ext uri="{FF2B5EF4-FFF2-40B4-BE49-F238E27FC236}">
                <a16:creationId xmlns:a16="http://schemas.microsoft.com/office/drawing/2014/main" id="{9E91F4D3-B942-45BB-BA73-B78A2BBDE92D}"/>
              </a:ext>
            </a:extLst>
          </p:cNvPr>
          <p:cNvSpPr>
            <a:spLocks noChangeShapeType="1"/>
          </p:cNvSpPr>
          <p:nvPr/>
        </p:nvSpPr>
        <p:spPr bwMode="auto">
          <a:xfrm flipV="1">
            <a:off x="2782888" y="1427163"/>
            <a:ext cx="1141412" cy="1300162"/>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sp>
        <p:nvSpPr>
          <p:cNvPr id="34819" name="Line 14">
            <a:extLst>
              <a:ext uri="{FF2B5EF4-FFF2-40B4-BE49-F238E27FC236}">
                <a16:creationId xmlns:a16="http://schemas.microsoft.com/office/drawing/2014/main" id="{7281E2B5-CFED-4213-B8EC-2E7F46B27FBC}"/>
              </a:ext>
            </a:extLst>
          </p:cNvPr>
          <p:cNvSpPr>
            <a:spLocks noChangeShapeType="1"/>
          </p:cNvSpPr>
          <p:nvPr/>
        </p:nvSpPr>
        <p:spPr bwMode="auto">
          <a:xfrm flipV="1">
            <a:off x="2782888" y="2341563"/>
            <a:ext cx="1079500" cy="323850"/>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sp>
        <p:nvSpPr>
          <p:cNvPr id="34820" name="Line 15">
            <a:extLst>
              <a:ext uri="{FF2B5EF4-FFF2-40B4-BE49-F238E27FC236}">
                <a16:creationId xmlns:a16="http://schemas.microsoft.com/office/drawing/2014/main" id="{B449CAB0-CF89-497D-9CC6-B9FB357689EB}"/>
              </a:ext>
            </a:extLst>
          </p:cNvPr>
          <p:cNvSpPr>
            <a:spLocks noChangeShapeType="1"/>
          </p:cNvSpPr>
          <p:nvPr/>
        </p:nvSpPr>
        <p:spPr bwMode="auto">
          <a:xfrm>
            <a:off x="2782888" y="2665413"/>
            <a:ext cx="1141412" cy="406400"/>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sp>
        <p:nvSpPr>
          <p:cNvPr id="34821" name="Line 16">
            <a:extLst>
              <a:ext uri="{FF2B5EF4-FFF2-40B4-BE49-F238E27FC236}">
                <a16:creationId xmlns:a16="http://schemas.microsoft.com/office/drawing/2014/main" id="{DF6C292E-D9C1-4E5A-A8C5-E572206E5D07}"/>
              </a:ext>
            </a:extLst>
          </p:cNvPr>
          <p:cNvSpPr>
            <a:spLocks noChangeShapeType="1"/>
          </p:cNvSpPr>
          <p:nvPr/>
        </p:nvSpPr>
        <p:spPr bwMode="auto">
          <a:xfrm>
            <a:off x="2843213" y="2665413"/>
            <a:ext cx="1196975" cy="1093787"/>
          </a:xfrm>
          <a:prstGeom prst="line">
            <a:avLst/>
          </a:prstGeom>
          <a:noFill/>
          <a:ln w="254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wrap="none" anchor="ctr"/>
          <a:lstStyle/>
          <a:p>
            <a:pPr algn="ctr">
              <a:defRPr/>
            </a:pPr>
            <a:endParaRPr lang="en-US" dirty="0"/>
          </a:p>
        </p:txBody>
      </p:sp>
      <p:sp>
        <p:nvSpPr>
          <p:cNvPr id="3082" name="Rectangle 19">
            <a:extLst>
              <a:ext uri="{FF2B5EF4-FFF2-40B4-BE49-F238E27FC236}">
                <a16:creationId xmlns:a16="http://schemas.microsoft.com/office/drawing/2014/main" id="{A874CBFC-005C-4230-916F-B134FDA25121}"/>
              </a:ext>
            </a:extLst>
          </p:cNvPr>
          <p:cNvSpPr>
            <a:spLocks noChangeArrowheads="1"/>
          </p:cNvSpPr>
          <p:nvPr/>
        </p:nvSpPr>
        <p:spPr bwMode="auto">
          <a:xfrm>
            <a:off x="4102100" y="3694113"/>
            <a:ext cx="4584700" cy="428625"/>
          </a:xfrm>
          <a:prstGeom prst="rect">
            <a:avLst/>
          </a:prstGeom>
          <a:solidFill>
            <a:srgbClr val="FFFF9B"/>
          </a:solidFill>
          <a:ln w="12700">
            <a:noFill/>
            <a:miter lim="800000"/>
            <a:headEnd/>
            <a:tailEnd/>
          </a:ln>
        </p:spPr>
        <p:txBody>
          <a:bodyPr lIns="90488" tIns="44450" rIns="90488" bIns="44450">
            <a:spAutoFit/>
          </a:bodyPr>
          <a:lstStyle/>
          <a:p>
            <a:pPr>
              <a:defRPr/>
            </a:pPr>
            <a:r>
              <a:rPr lang="en-US" sz="2200" dirty="0">
                <a:solidFill>
                  <a:schemeClr val="accent5">
                    <a:lumMod val="10000"/>
                  </a:schemeClr>
                </a:solidFill>
                <a:latin typeface="Arial" charset="0"/>
                <a:ea typeface="+mn-ea"/>
              </a:rPr>
              <a:t>Improve performance evaluation</a:t>
            </a:r>
          </a:p>
        </p:txBody>
      </p:sp>
      <p:sp>
        <p:nvSpPr>
          <p:cNvPr id="3083" name="Rectangle 20">
            <a:extLst>
              <a:ext uri="{FF2B5EF4-FFF2-40B4-BE49-F238E27FC236}">
                <a16:creationId xmlns:a16="http://schemas.microsoft.com/office/drawing/2014/main" id="{38C7DC2D-A082-403E-91BE-A708BACDB153}"/>
              </a:ext>
            </a:extLst>
          </p:cNvPr>
          <p:cNvSpPr>
            <a:spLocks noChangeArrowheads="1"/>
          </p:cNvSpPr>
          <p:nvPr/>
        </p:nvSpPr>
        <p:spPr bwMode="auto">
          <a:xfrm>
            <a:off x="4102100" y="2073275"/>
            <a:ext cx="4584700" cy="766763"/>
          </a:xfrm>
          <a:prstGeom prst="rect">
            <a:avLst/>
          </a:prstGeom>
          <a:solidFill>
            <a:schemeClr val="accent1">
              <a:lumMod val="20000"/>
              <a:lumOff val="80000"/>
            </a:schemeClr>
          </a:solidFill>
          <a:ln w="12700">
            <a:noFill/>
            <a:miter lim="800000"/>
            <a:headEnd/>
            <a:tailEnd/>
          </a:ln>
        </p:spPr>
        <p:txBody>
          <a:bodyPr lIns="90488" tIns="44450" rIns="90488" bIns="44450">
            <a:spAutoFit/>
          </a:bodyPr>
          <a:lstStyle/>
          <a:p>
            <a:pPr>
              <a:defRPr/>
            </a:pPr>
            <a:r>
              <a:rPr lang="en-US" sz="2200" dirty="0">
                <a:solidFill>
                  <a:schemeClr val="accent5">
                    <a:lumMod val="10000"/>
                  </a:schemeClr>
                </a:solidFill>
                <a:latin typeface="Arial" charset="0"/>
                <a:ea typeface="+mn-ea"/>
              </a:rPr>
              <a:t>May be prepared for any activity </a:t>
            </a:r>
            <a:br>
              <a:rPr lang="en-US" sz="2200" dirty="0">
                <a:solidFill>
                  <a:schemeClr val="accent5">
                    <a:lumMod val="10000"/>
                  </a:schemeClr>
                </a:solidFill>
                <a:latin typeface="Arial" charset="0"/>
                <a:ea typeface="+mn-ea"/>
              </a:rPr>
            </a:br>
            <a:r>
              <a:rPr lang="en-US" sz="2200" dirty="0">
                <a:solidFill>
                  <a:schemeClr val="accent5">
                    <a:lumMod val="10000"/>
                  </a:schemeClr>
                </a:solidFill>
                <a:latin typeface="Arial" charset="0"/>
                <a:ea typeface="+mn-ea"/>
              </a:rPr>
              <a:t>level within the relevant range</a:t>
            </a:r>
          </a:p>
        </p:txBody>
      </p:sp>
      <p:sp>
        <p:nvSpPr>
          <p:cNvPr id="3084" name="Rectangle 21">
            <a:extLst>
              <a:ext uri="{FF2B5EF4-FFF2-40B4-BE49-F238E27FC236}">
                <a16:creationId xmlns:a16="http://schemas.microsoft.com/office/drawing/2014/main" id="{8EBE5424-096F-4B55-BF4A-5636356B6E2D}"/>
              </a:ext>
            </a:extLst>
          </p:cNvPr>
          <p:cNvSpPr>
            <a:spLocks noChangeArrowheads="1"/>
          </p:cNvSpPr>
          <p:nvPr/>
        </p:nvSpPr>
        <p:spPr bwMode="auto">
          <a:xfrm>
            <a:off x="4102100" y="873125"/>
            <a:ext cx="4584700" cy="1104900"/>
          </a:xfrm>
          <a:prstGeom prst="rect">
            <a:avLst/>
          </a:prstGeom>
          <a:solidFill>
            <a:srgbClr val="FFFF9B"/>
          </a:solidFill>
          <a:ln w="12700">
            <a:noFill/>
            <a:miter lim="800000"/>
            <a:headEnd/>
            <a:tailEnd/>
          </a:ln>
        </p:spPr>
        <p:txBody>
          <a:bodyPr lIns="90488" tIns="44450" rIns="90488" bIns="44450">
            <a:spAutoFit/>
          </a:bodyPr>
          <a:lstStyle/>
          <a:p>
            <a:pPr>
              <a:defRPr/>
            </a:pPr>
            <a:r>
              <a:rPr lang="en-IN" sz="2200" dirty="0">
                <a:solidFill>
                  <a:schemeClr val="accent5">
                    <a:lumMod val="10000"/>
                  </a:schemeClr>
                </a:solidFill>
                <a:latin typeface="Arial" charset="0"/>
                <a:ea typeface="+mn-ea"/>
              </a:rPr>
              <a:t>Based on the actual level of activity, rather than the planned level of activity</a:t>
            </a:r>
            <a:endParaRPr lang="en-US" sz="2200" dirty="0">
              <a:solidFill>
                <a:schemeClr val="accent5">
                  <a:lumMod val="10000"/>
                </a:schemeClr>
              </a:solidFill>
              <a:latin typeface="Arial" charset="0"/>
              <a:ea typeface="+mn-ea"/>
            </a:endParaRPr>
          </a:p>
        </p:txBody>
      </p:sp>
      <p:sp>
        <p:nvSpPr>
          <p:cNvPr id="3085" name="Rectangle 22">
            <a:extLst>
              <a:ext uri="{FF2B5EF4-FFF2-40B4-BE49-F238E27FC236}">
                <a16:creationId xmlns:a16="http://schemas.microsoft.com/office/drawing/2014/main" id="{862913FF-9532-4A86-97B2-1D11C3365CEF}"/>
              </a:ext>
            </a:extLst>
          </p:cNvPr>
          <p:cNvSpPr>
            <a:spLocks noChangeArrowheads="1"/>
          </p:cNvSpPr>
          <p:nvPr/>
        </p:nvSpPr>
        <p:spPr bwMode="auto">
          <a:xfrm>
            <a:off x="4084638" y="2889250"/>
            <a:ext cx="4602162" cy="766763"/>
          </a:xfrm>
          <a:prstGeom prst="rect">
            <a:avLst/>
          </a:prstGeom>
          <a:solidFill>
            <a:schemeClr val="accent1">
              <a:lumMod val="20000"/>
              <a:lumOff val="80000"/>
            </a:schemeClr>
          </a:solidFill>
          <a:ln w="12700">
            <a:noFill/>
            <a:miter lim="800000"/>
            <a:headEnd/>
            <a:tailEnd/>
          </a:ln>
        </p:spPr>
        <p:txBody>
          <a:bodyPr lIns="90488" tIns="44450" rIns="90488" bIns="44450">
            <a:spAutoFit/>
          </a:bodyPr>
          <a:lstStyle/>
          <a:p>
            <a:pPr>
              <a:defRPr/>
            </a:pPr>
            <a:r>
              <a:rPr lang="en-US" sz="2200" dirty="0">
                <a:solidFill>
                  <a:schemeClr val="accent5">
                    <a:lumMod val="10000"/>
                  </a:schemeClr>
                </a:solidFill>
                <a:latin typeface="Arial" charset="0"/>
                <a:ea typeface="+mn-ea"/>
              </a:rPr>
              <a:t>Reveal variances due to effective </a:t>
            </a:r>
          </a:p>
          <a:p>
            <a:pPr>
              <a:defRPr/>
            </a:pPr>
            <a:r>
              <a:rPr lang="en-US" sz="2200" dirty="0">
                <a:solidFill>
                  <a:schemeClr val="accent5">
                    <a:lumMod val="10000"/>
                  </a:schemeClr>
                </a:solidFill>
                <a:latin typeface="Arial" charset="0"/>
                <a:ea typeface="+mn-ea"/>
              </a:rPr>
              <a:t>cost control or lack of cost control</a:t>
            </a:r>
          </a:p>
        </p:txBody>
      </p:sp>
      <p:sp>
        <p:nvSpPr>
          <p:cNvPr id="28685" name="Title 19">
            <a:extLst>
              <a:ext uri="{FF2B5EF4-FFF2-40B4-BE49-F238E27FC236}">
                <a16:creationId xmlns:a16="http://schemas.microsoft.com/office/drawing/2014/main" id="{39F1ECE0-58F6-41BE-A0F8-D20DCD091931}"/>
              </a:ext>
            </a:extLst>
          </p:cNvPr>
          <p:cNvSpPr>
            <a:spLocks noGrp="1"/>
          </p:cNvSpPr>
          <p:nvPr>
            <p:ph type="title"/>
          </p:nvPr>
        </p:nvSpPr>
        <p:spPr>
          <a:xfrm>
            <a:off x="457200" y="0"/>
            <a:ext cx="8229600" cy="914400"/>
          </a:xfrm>
        </p:spPr>
        <p:txBody>
          <a:bodyPr/>
          <a:lstStyle/>
          <a:p>
            <a:r>
              <a:rPr lang="en-US" altLang="en-US" dirty="0">
                <a:ea typeface="ＭＳ Ｐゴシック" panose="020B0600070205080204" pitchFamily="34" charset="-128"/>
              </a:rPr>
              <a:t>The Flexible Budget</a:t>
            </a:r>
          </a:p>
        </p:txBody>
      </p:sp>
      <p:sp>
        <p:nvSpPr>
          <p:cNvPr id="22" name="Rectangle 19">
            <a:extLst>
              <a:ext uri="{FF2B5EF4-FFF2-40B4-BE49-F238E27FC236}">
                <a16:creationId xmlns:a16="http://schemas.microsoft.com/office/drawing/2014/main" id="{C3F35691-7F7D-4B5C-86F1-D26A7A9D924F}"/>
              </a:ext>
            </a:extLst>
          </p:cNvPr>
          <p:cNvSpPr>
            <a:spLocks noChangeArrowheads="1"/>
          </p:cNvSpPr>
          <p:nvPr/>
        </p:nvSpPr>
        <p:spPr bwMode="auto">
          <a:xfrm>
            <a:off x="700087" y="4259316"/>
            <a:ext cx="8443913" cy="952499"/>
          </a:xfrm>
          <a:prstGeom prst="rect">
            <a:avLst/>
          </a:prstGeom>
          <a:noFill/>
          <a:ln w="12700">
            <a:noFill/>
            <a:miter lim="800000"/>
            <a:headEnd/>
            <a:tailEnd/>
          </a:ln>
        </p:spPr>
        <p:txBody>
          <a:bodyPr lIns="90488" tIns="44450" rIns="90488" bIns="44450"/>
          <a:lstStyle/>
          <a:p>
            <a:pPr algn="ctr" eaLnBrk="1" hangingPunct="1">
              <a:lnSpc>
                <a:spcPct val="90000"/>
              </a:lnSpc>
              <a:spcBef>
                <a:spcPct val="40000"/>
              </a:spcBef>
              <a:buClr>
                <a:srgbClr val="990000"/>
              </a:buClr>
              <a:buSzPct val="65000"/>
              <a:defRPr/>
            </a:pPr>
            <a:r>
              <a:rPr lang="en-IN" sz="2200" b="1" dirty="0">
                <a:solidFill>
                  <a:schemeClr val="accent1">
                    <a:lumMod val="75000"/>
                  </a:schemeClr>
                </a:solidFill>
                <a:latin typeface="Arial Narrow" panose="020B0606020202030204" pitchFamily="34" charset="0"/>
                <a:ea typeface="+mn-ea"/>
              </a:rPr>
              <a:t>Flexible budgeting means that the budget allowance for variable costs should be flexed to show the costs that should have been incurred for the level of activity actually experienced.</a:t>
            </a:r>
          </a:p>
        </p:txBody>
      </p:sp>
      <p:sp>
        <p:nvSpPr>
          <p:cNvPr id="23" name="Rounded Rectangle 22">
            <a:extLst>
              <a:ext uri="{FF2B5EF4-FFF2-40B4-BE49-F238E27FC236}">
                <a16:creationId xmlns:a16="http://schemas.microsoft.com/office/drawing/2014/main" id="{E5B2D4B2-4E51-4FE5-B8E1-1EB086BA8CA3}"/>
              </a:ext>
            </a:extLst>
          </p:cNvPr>
          <p:cNvSpPr/>
          <p:nvPr/>
        </p:nvSpPr>
        <p:spPr>
          <a:xfrm>
            <a:off x="447675" y="6289675"/>
            <a:ext cx="4733925" cy="26352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en-US" sz="1100" b="1" dirty="0">
                <a:solidFill>
                  <a:schemeClr val="tx1"/>
                </a:solidFill>
                <a:latin typeface="Arial Narrow" pitchFamily="34" charset="0"/>
              </a:rPr>
              <a:t>Learning Objective 15-3: Construct a flexible budget and describe how it is used.</a:t>
            </a:r>
          </a:p>
        </p:txBody>
      </p:sp>
      <p:sp>
        <p:nvSpPr>
          <p:cNvPr id="21" name="Rectangle 19">
            <a:extLst>
              <a:ext uri="{FF2B5EF4-FFF2-40B4-BE49-F238E27FC236}">
                <a16:creationId xmlns:a16="http://schemas.microsoft.com/office/drawing/2014/main" id="{4E1A5897-E10D-4F9A-B5D4-327627480DEC}"/>
              </a:ext>
            </a:extLst>
          </p:cNvPr>
          <p:cNvSpPr>
            <a:spLocks noChangeArrowheads="1"/>
          </p:cNvSpPr>
          <p:nvPr/>
        </p:nvSpPr>
        <p:spPr bwMode="auto">
          <a:xfrm>
            <a:off x="1384301" y="2258581"/>
            <a:ext cx="1354137" cy="766877"/>
          </a:xfrm>
          <a:prstGeom prst="rect">
            <a:avLst/>
          </a:prstGeom>
          <a:noFill/>
          <a:ln w="12700">
            <a:noFill/>
            <a:miter lim="800000"/>
            <a:headEnd/>
            <a:tailEnd/>
          </a:ln>
        </p:spPr>
        <p:txBody>
          <a:bodyPr wrap="square" lIns="90488" tIns="44450" rIns="90488" bIns="44450">
            <a:spAutoFit/>
          </a:bodyPr>
          <a:lstStyle/>
          <a:p>
            <a:pPr>
              <a:defRPr/>
            </a:pPr>
            <a:r>
              <a:rPr lang="en-US" sz="2200" b="1" dirty="0">
                <a:solidFill>
                  <a:schemeClr val="accent5">
                    <a:lumMod val="10000"/>
                  </a:schemeClr>
                </a:solidFill>
                <a:latin typeface="Arial" charset="0"/>
                <a:ea typeface="+mn-ea"/>
              </a:rPr>
              <a:t>Flexible Budgets</a:t>
            </a:r>
          </a:p>
        </p:txBody>
      </p:sp>
      <p:sp>
        <p:nvSpPr>
          <p:cNvPr id="24" name="Rectangle 19">
            <a:extLst>
              <a:ext uri="{FF2B5EF4-FFF2-40B4-BE49-F238E27FC236}">
                <a16:creationId xmlns:a16="http://schemas.microsoft.com/office/drawing/2014/main" id="{B6B503A9-8909-4E43-A675-970716055841}"/>
              </a:ext>
            </a:extLst>
          </p:cNvPr>
          <p:cNvSpPr>
            <a:spLocks noChangeArrowheads="1"/>
          </p:cNvSpPr>
          <p:nvPr/>
        </p:nvSpPr>
        <p:spPr bwMode="auto">
          <a:xfrm>
            <a:off x="533400" y="5348393"/>
            <a:ext cx="8443913" cy="782691"/>
          </a:xfrm>
          <a:prstGeom prst="rect">
            <a:avLst/>
          </a:prstGeom>
          <a:solidFill>
            <a:srgbClr val="FFFF9B"/>
          </a:solidFill>
          <a:ln w="12700">
            <a:noFill/>
            <a:miter lim="800000"/>
            <a:headEnd/>
            <a:tailEnd/>
          </a:ln>
        </p:spPr>
        <p:txBody>
          <a:bodyPr lIns="90488" tIns="44450" rIns="90488" bIns="44450"/>
          <a:lstStyle/>
          <a:p>
            <a:pPr algn="ctr" eaLnBrk="1" hangingPunct="1">
              <a:lnSpc>
                <a:spcPct val="90000"/>
              </a:lnSpc>
              <a:spcBef>
                <a:spcPct val="40000"/>
              </a:spcBef>
              <a:buClr>
                <a:srgbClr val="990000"/>
              </a:buClr>
              <a:buSzPct val="65000"/>
              <a:defRPr/>
            </a:pPr>
            <a:r>
              <a:rPr lang="en-IN" sz="2200" b="1" dirty="0">
                <a:latin typeface="Arial Narrow" panose="020B0606020202030204" pitchFamily="34" charset="0"/>
                <a:ea typeface="+mn-ea"/>
              </a:rPr>
              <a:t>Using a flexible budget approach does not affect the predetermined overhead application rate used to apply overhead to production.</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5087&quot;&gt;&lt;property id=&quot;20148&quot; value=&quot;5&quot;/&gt;&lt;property id=&quot;20300&quot; value=&quot;Slide 1&quot;/&gt;&lt;property id=&quot;20307&quot; value=&quot;623&quot;/&gt;&lt;/object&gt;&lt;object type=&quot;3&quot; unique_id=&quot;15088&quot;&gt;&lt;property id=&quot;20148&quot; value=&quot;5&quot;/&gt;&lt;property id=&quot;20300&quot; value=&quot;Slide 2 - &amp;quot;Chapter 15&amp;quot;&quot;/&gt;&lt;property id=&quot;20307&quot; value=&quot;406&quot;/&gt;&lt;/object&gt;&lt;object type=&quot;3&quot; unique_id=&quot;15089&quot;&gt;&lt;property id=&quot;20148&quot; value=&quot;5&quot;/&gt;&lt;property id=&quot;20300&quot; value=&quot;Slide 3 - &amp;quot;Learning Objectives&amp;quot;&quot;/&gt;&lt;property id=&quot;20307&quot; value=&quot;407&quot;/&gt;&lt;/object&gt;&lt;object type=&quot;3&quot; unique_id=&quot;15090&quot;&gt;&lt;property id=&quot;20148&quot; value=&quot;5&quot;/&gt;&lt;property id=&quot;20300&quot; value=&quot;Slide 4 - &amp;quot;Control&amp;quot;&quot;/&gt;&lt;property id=&quot;20307&quot; value=&quot;335&quot;/&gt;&lt;/object&gt;&lt;object type=&quot;3&quot; unique_id=&quot;15091&quot;&gt;&lt;property id=&quot;20148&quot; value=&quot;5&quot;/&gt;&lt;property id=&quot;20300&quot; value=&quot;Slide 5 - &amp;quot;Cost Classification According&amp;#x0D;&amp;#x0A;to a Time-Frame Perspective&amp;quot;&quot;/&gt;&lt;property id=&quot;20307&quot; value=&quot;562&quot;/&gt;&lt;/object&gt;&lt;object type=&quot;3&quot; unique_id=&quot;15092&quot;&gt;&lt;property id=&quot;20148&quot; value=&quot;5&quot;/&gt;&lt;property id=&quot;20300&quot; value=&quot;Slide 6 - &amp;quot;Performance Report Characteristics &amp;quot;&quot;/&gt;&lt;property id=&quot;20307&quot; value=&quot;563&quot;/&gt;&lt;/object&gt;&lt;object type=&quot;3&quot; unique_id=&quot;15093&quot;&gt;&lt;property id=&quot;20148&quot; value=&quot;5&quot;/&gt;&lt;property id=&quot;20300&quot; value=&quot;Slide 7 - &amp;quot;Performance Report Characteristics &amp;quot;&quot;/&gt;&lt;property id=&quot;20307&quot; value=&quot;564&quot;/&gt;&lt;/object&gt;&lt;object type=&quot;3&quot; unique_id=&quot;15094&quot;&gt;&lt;property id=&quot;20148&quot; value=&quot;5&quot;/&gt;&lt;property id=&quot;20300&quot; value=&quot;Slide 8 - &amp;quot;Performance Report Characteristics &amp;quot;&quot;/&gt;&lt;property id=&quot;20307&quot; value=&quot;565&quot;/&gt;&lt;/object&gt;&lt;object type=&quot;3&quot; unique_id=&quot;15095&quot;&gt;&lt;property id=&quot;20148&quot; value=&quot;5&quot;/&gt;&lt;property id=&quot;20300&quot; value=&quot;Slide 9 - &amp;quot;Performance Report Characteristics &amp;quot;&quot;/&gt;&lt;property id=&quot;20307&quot; value=&quot;566&quot;/&gt;&lt;/object&gt;&lt;object type=&quot;3&quot; unique_id=&quot;15096&quot;&gt;&lt;property id=&quot;20148&quot; value=&quot;5&quot;/&gt;&lt;property id=&quot;20300&quot; value=&quot;Slide 10 - &amp;quot;The Flexible Budget&amp;quot;&quot;/&gt;&lt;property id=&quot;20307&quot; value=&quot;567&quot;/&gt;&lt;/object&gt;&lt;object type=&quot;3&quot; unique_id=&quot;15097&quot;&gt;&lt;property id=&quot;20148&quot; value=&quot;5&quot;/&gt;&lt;property id=&quot;20300&quot; value=&quot;Slide 11 - &amp;quot;The Flexible Budget&amp;quot;&quot;/&gt;&lt;property id=&quot;20307&quot; value=&quot;568&quot;/&gt;&lt;/object&gt;&lt;object type=&quot;3&quot; unique_id=&quot;15098&quot;&gt;&lt;property id=&quot;20148&quot; value=&quot;5&quot;/&gt;&lt;property id=&quot;20300&quot; value=&quot;Slide 12 - &amp;quot;The Flexible Budget&amp;quot;&quot;/&gt;&lt;property id=&quot;20307&quot; value=&quot;569&quot;/&gt;&lt;/object&gt;&lt;object type=&quot;3&quot; unique_id=&quot;15099&quot;&gt;&lt;property id=&quot;20148&quot; value=&quot;5&quot;/&gt;&lt;property id=&quot;20300&quot; value=&quot;Slide 13 - &amp;quot;The Flexible Budget&amp;quot;&quot;/&gt;&lt;property id=&quot;20307&quot; value=&quot;570&quot;/&gt;&lt;/object&gt;&lt;object type=&quot;3&quot; unique_id=&quot;15100&quot;&gt;&lt;property id=&quot;20148&quot; value=&quot;5&quot;/&gt;&lt;property id=&quot;20300&quot; value=&quot;Slide 14 - &amp;quot;The Flexible Budget&amp;quot;&quot;/&gt;&lt;property id=&quot;20307&quot; value=&quot;571&quot;/&gt;&lt;/object&gt;&lt;object type=&quot;3&quot; unique_id=&quot;15101&quot;&gt;&lt;property id=&quot;20148&quot; value=&quot;5&quot;/&gt;&lt;property id=&quot;20300&quot; value=&quot;Slide 15 - &amp;quot;The Flexible Budget&amp;quot;&quot;/&gt;&lt;property id=&quot;20307&quot; value=&quot;572&quot;/&gt;&lt;/object&gt;&lt;object type=&quot;3&quot; unique_id=&quot;15102&quot;&gt;&lt;property id=&quot;20148&quot; value=&quot;5&quot;/&gt;&lt;property id=&quot;20300&quot; value=&quot;Slide 16 - &amp;quot;The Flexible Budget&amp;quot;&quot;/&gt;&lt;property id=&quot;20307&quot; value=&quot;573&quot;/&gt;&lt;/object&gt;&lt;object type=&quot;3&quot; unique_id=&quot;15103&quot;&gt;&lt;property id=&quot;20148&quot; value=&quot;5&quot;/&gt;&lt;property id=&quot;20300&quot; value=&quot;Slide 17 - &amp;quot;The Flexible Budget&amp;quot;&quot;/&gt;&lt;property id=&quot;20307&quot; value=&quot;574&quot;/&gt;&lt;/object&gt;&lt;object type=&quot;3&quot; unique_id=&quot;15104&quot;&gt;&lt;property id=&quot;20148&quot; value=&quot;5&quot;/&gt;&lt;property id=&quot;20300&quot; value=&quot;Slide 18 - &amp;quot;Standard Cost Variance Analysis&amp;quot;&quot;/&gt;&lt;property id=&quot;20307&quot; value=&quot;575&quot;/&gt;&lt;/object&gt;&lt;object type=&quot;3&quot; unique_id=&quot;15105&quot;&gt;&lt;property id=&quot;20148&quot; value=&quot;5&quot;/&gt;&lt;property id=&quot;20300&quot; value=&quot;Slide 19 - &amp;quot;Standard Cost Variance Analysis&amp;quot;&quot;/&gt;&lt;property id=&quot;20307&quot; value=&quot;576&quot;/&gt;&lt;/object&gt;&lt;object type=&quot;3&quot; unique_id=&quot;15106&quot;&gt;&lt;property id=&quot;20148&quot; value=&quot;5&quot;/&gt;&lt;property id=&quot;20300&quot; value=&quot;Slide 20 - &amp;quot;Standard Cost Variance Analysis&amp;quot;&quot;/&gt;&lt;property id=&quot;20307&quot; value=&quot;577&quot;/&gt;&lt;/object&gt;&lt;object type=&quot;3&quot; unique_id=&quot;15107&quot;&gt;&lt;property id=&quot;20148&quot; value=&quot;5&quot;/&gt;&lt;property id=&quot;20300&quot; value=&quot;Slide 21 - &amp;quot;Standard Cost Variance Analysis&amp;quot;&quot;/&gt;&lt;property id=&quot;20307&quot; value=&quot;578&quot;/&gt;&lt;/object&gt;&lt;object type=&quot;3&quot; unique_id=&quot;15108&quot;&gt;&lt;property id=&quot;20148&quot; value=&quot;5&quot;/&gt;&lt;property id=&quot;20300&quot; value=&quot;Slide 22 - &amp;quot;Standard Cost Variance Analysis&amp;quot;&quot;/&gt;&lt;property id=&quot;20307&quot; value=&quot;579&quot;/&gt;&lt;/object&gt;&lt;object type=&quot;3&quot; unique_id=&quot;15109&quot;&gt;&lt;property id=&quot;20148&quot; value=&quot;5&quot;/&gt;&lt;property id=&quot;20300&quot; value=&quot;Slide 23 - &amp;quot;Calculating Labor Rate and Efficiency Variances&amp;quot;&quot;/&gt;&lt;property id=&quot;20307&quot; value=&quot;580&quot;/&gt;&lt;/object&gt;&lt;object type=&quot;3&quot; unique_id=&quot;15110&quot;&gt;&lt;property id=&quot;20148&quot; value=&quot;5&quot;/&gt;&lt;property id=&quot;20300&quot; value=&quot;Slide 24 - &amp;quot;Calculating Labor Rate&amp;#x0D;&amp;#x0A;and Efficiency Variances&amp;quot;&quot;/&gt;&lt;property id=&quot;20307&quot; value=&quot;584&quot;/&gt;&lt;/object&gt;&lt;object type=&quot;3&quot; unique_id=&quot;15111&quot;&gt;&lt;property id=&quot;20148&quot; value=&quot;5&quot;/&gt;&lt;property id=&quot;20300&quot; value=&quot;Slide 25 - &amp;quot;Labor Variances Summary&amp;quot;&quot;/&gt;&lt;property id=&quot;20307&quot; value=&quot;585&quot;/&gt;&lt;/object&gt;&lt;object type=&quot;3&quot; unique_id=&quot;15112&quot;&gt;&lt;property id=&quot;20148&quot; value=&quot;5&quot;/&gt;&lt;property id=&quot;20300&quot; value=&quot;Slide 26 - &amp;quot;Calculating Material Price and Usage Variances&amp;quot;&quot;/&gt;&lt;property id=&quot;20307&quot; value=&quot;583&quot;/&gt;&lt;/object&gt;&lt;object type=&quot;3&quot; unique_id=&quot;15113&quot;&gt;&lt;property id=&quot;20148&quot; value=&quot;5&quot;/&gt;&lt;property id=&quot;20300&quot; value=&quot;Slide 27 - &amp;quot;Calculating Materials Price&amp;#x0D;&amp;#x0A;and Usage Variances&amp;quot;&quot;/&gt;&lt;property id=&quot;20307&quot; value=&quot;581&quot;/&gt;&lt;/object&gt;&lt;object type=&quot;3&quot; unique_id=&quot;15114&quot;&gt;&lt;property id=&quot;20148&quot; value=&quot;5&quot;/&gt;&lt;property id=&quot;20300&quot; value=&quot;Slide 28 - &amp;quot;Materials Variances Summary&amp;quot;&quot;/&gt;&lt;property id=&quot;20307&quot; value=&quot;582&quot;/&gt;&lt;/object&gt;&lt;object type=&quot;3&quot; unique_id=&quot;15115&quot;&gt;&lt;property id=&quot;20148&quot; value=&quot;5&quot;/&gt;&lt;property id=&quot;20300&quot; value=&quot;Slide 29 - &amp;quot;Calculating Variable Overhead Spending and Efficiency Variances&amp;quot;&quot;/&gt;&lt;property id=&quot;20307&quot; value=&quot;586&quot;/&gt;&lt;/object&gt;&lt;object type=&quot;3&quot; unique_id=&quot;15116&quot;&gt;&lt;property id=&quot;20148&quot; value=&quot;5&quot;/&gt;&lt;property id=&quot;20300&quot; value=&quot;Slide 30 - &amp;quot;Calculating Variable Overhead Spending and Efficiency Variances&amp;quot;&quot;/&gt;&lt;property id=&quot;20307&quot; value=&quot;587&quot;/&gt;&lt;/object&gt;&lt;object type=&quot;3&quot; unique_id=&quot;15117&quot;&gt;&lt;property id=&quot;20148&quot; value=&quot;5&quot;/&gt;&lt;property id=&quot;20300&quot; value=&quot;Slide 31 - &amp;quot;Variable Overhead&amp;#x0D;&amp;#x0A;Variances Summary&amp;quot;&quot;/&gt;&lt;property id=&quot;20307&quot; value=&quot;588&quot;/&gt;&lt;/object&gt;&lt;object type=&quot;3&quot; unique_id=&quot;15118&quot;&gt;&lt;property id=&quot;20148&quot; value=&quot;5&quot;/&gt;&lt;property id=&quot;20300&quot; value=&quot;Slide 32 - &amp;quot;Analysis of Fixed&amp;#x0D;&amp;#x0A;Overhead Variances&amp;quot;&quot;/&gt;&lt;property id=&quot;20307&quot; value=&quot;589&quot;/&gt;&lt;/object&gt;&lt;object type=&quot;3&quot; unique_id=&quot;15119&quot;&gt;&lt;property id=&quot;20148&quot; value=&quot;5&quot;/&gt;&lt;property id=&quot;20300&quot; value=&quot;Slide 33 - &amp;quot;Analysis of Fixed&amp;#x0D;&amp;#x0A;Overhead Variances&amp;quot;&quot;/&gt;&lt;property id=&quot;20307&quot; value=&quot;590&quot;/&gt;&lt;/object&gt;&lt;object type=&quot;3&quot; unique_id=&quot;15120&quot;&gt;&lt;property id=&quot;20148&quot; value=&quot;5&quot;/&gt;&lt;property id=&quot;20300&quot; value=&quot;Slide 34 - &amp;quot;Analysis of Fixed&amp;#x0D;&amp;#x0A;Overhead Variances&amp;quot;&quot;/&gt;&lt;property id=&quot;20307&quot; value=&quot;591&quot;/&gt;&lt;/object&gt;&lt;object type=&quot;3&quot; unique_id=&quot;15121&quot;&gt;&lt;property id=&quot;20148&quot; value=&quot;5&quot;/&gt;&lt;property id=&quot;20300&quot; value=&quot;Slide 35 - &amp;quot;Analysis of Fixed&amp;#x0D;&amp;#x0A;Overhead Variances&amp;quot;&quot;/&gt;&lt;property id=&quot;20307&quot; value=&quot;592&quot;/&gt;&lt;/object&gt;&lt;object type=&quot;3&quot; unique_id=&quot;15122&quot;&gt;&lt;property id=&quot;20148&quot; value=&quot;5&quot;/&gt;&lt;property id=&quot;20300&quot; value=&quot;Slide 36 - &amp;quot;Analysis of Fixed&amp;#x0D;&amp;#x0A;Overhead Variances&amp;quot;&quot;/&gt;&lt;property id=&quot;20307&quot; value=&quot;593&quot;/&gt;&lt;/object&gt;&lt;object type=&quot;3&quot; unique_id=&quot;15123&quot;&gt;&lt;property id=&quot;20148&quot; value=&quot;5&quot;/&gt;&lt;property id=&quot;20300&quot; value=&quot;Slide 37 - &amp;quot;Analysis of Fixed&amp;#x0D;&amp;#x0A;Overhead Variances&amp;quot;&quot;/&gt;&lt;property id=&quot;20307&quot; value=&quot;594&quot;/&gt;&lt;/object&gt;&lt;object type=&quot;3&quot; unique_id=&quot;15124&quot;&gt;&lt;property id=&quot;20148&quot; value=&quot;5&quot;/&gt;&lt;property id=&quot;20300&quot; value=&quot;Slide 38 - &amp;quot;Volume Variance – A Closer Look&amp;quot;&quot;/&gt;&lt;property id=&quot;20307&quot; value=&quot;595&quot;/&gt;&lt;/object&gt;&lt;object type=&quot;3&quot; unique_id=&quot;15125&quot;&gt;&lt;property id=&quot;20148&quot; value=&quot;5&quot;/&gt;&lt;property id=&quot;20300&quot; value=&quot;Slide 39 - &amp;quot;Volume Variance – A Closer Look&amp;quot;&quot;/&gt;&lt;property id=&quot;20307&quot; value=&quot;596&quot;/&gt;&lt;/object&gt;&lt;object type=&quot;3&quot; unique_id=&quot;15126&quot;&gt;&lt;property id=&quot;20148&quot; value=&quot;5&quot;/&gt;&lt;property id=&quot;20300&quot; value=&quot;Slide 40 - &amp;quot;Volume Variance – A Closer Look&amp;quot;&quot;/&gt;&lt;property id=&quot;20307&quot; value=&quot;597&quot;/&gt;&lt;/object&gt;&lt;object type=&quot;3&quot; unique_id=&quot;15127&quot;&gt;&lt;property id=&quot;20148&quot; value=&quot;5&quot;/&gt;&lt;property id=&quot;20300&quot; value=&quot;Slide 41 - &amp;quot;Volume Variance – A Closer Look&amp;quot;&quot;/&gt;&lt;property id=&quot;20307&quot; value=&quot;598&quot;/&gt;&lt;/object&gt;&lt;object type=&quot;3&quot; unique_id=&quot;15128&quot;&gt;&lt;property id=&quot;20148&quot; value=&quot;5&quot;/&gt;&lt;property id=&quot;20300&quot; value=&quot;Slide 42 - &amp;quot;Accounting for Variances&amp;quot;&quot;/&gt;&lt;property id=&quot;20307&quot; value=&quot;599&quot;/&gt;&lt;/object&gt;&lt;object type=&quot;3&quot; unique_id=&quot;15129&quot;&gt;&lt;property id=&quot;20148&quot; value=&quot;5&quot;/&gt;&lt;property id=&quot;20300&quot; value=&quot;Slide 43 - &amp;quot;Reporting for Segments&amp;#x0D;&amp;#x0A;of an Organization&amp;quot;&quot;/&gt;&lt;property id=&quot;20307&quot; value=&quot;600&quot;/&gt;&lt;/object&gt;&lt;object type=&quot;3&quot; unique_id=&quot;15130&quot;&gt;&lt;property id=&quot;20148&quot; value=&quot;5&quot;/&gt;&lt;property id=&quot;20300&quot; value=&quot;Slide 44 - &amp;quot;Reporting for Segments&amp;#x0D;&amp;#x0A;of an Organization&amp;quot;&quot;/&gt;&lt;property id=&quot;20307&quot; value=&quot;601&quot;/&gt;&lt;/object&gt;&lt;object type=&quot;3&quot; unique_id=&quot;15131&quot;&gt;&lt;property id=&quot;20148&quot; value=&quot;5&quot;/&gt;&lt;property id=&quot;20300&quot; value=&quot;Slide 45 - &amp;quot;Reporting for Segments&amp;#x0D;&amp;#x0A;of an Organization&amp;quot;&quot;/&gt;&lt;property id=&quot;20307&quot; value=&quot;602&quot;/&gt;&lt;/object&gt;&lt;object type=&quot;3&quot; unique_id=&quot;15132&quot;&gt;&lt;property id=&quot;20148&quot; value=&quot;5&quot;/&gt;&lt;property id=&quot;20300&quot; value=&quot;Slide 46 - &amp;quot;Reporting for Segments&amp;#x0D;&amp;#x0A;of an Organization&amp;quot;&quot;/&gt;&lt;property id=&quot;20307&quot; value=&quot;603&quot;/&gt;&lt;/object&gt;&lt;object type=&quot;3&quot; unique_id=&quot;15133&quot;&gt;&lt;property id=&quot;20148&quot; value=&quot;5&quot;/&gt;&lt;property id=&quot;20300&quot; value=&quot;Slide 47 - &amp;quot;Reporting for Segments&amp;#x0D;&amp;#x0A;of an Organization&amp;quot;&quot;/&gt;&lt;property id=&quot;20307&quot; value=&quot;604&quot;/&gt;&lt;/object&gt;&lt;object type=&quot;3&quot; unique_id=&quot;15134&quot;&gt;&lt;property id=&quot;20148&quot; value=&quot;5&quot;/&gt;&lt;property id=&quot;20300&quot; value=&quot;Slide 48 - &amp;quot;Reporting for Segments&amp;#x0D;&amp;#x0A;of an Organization&amp;quot;&quot;/&gt;&lt;property id=&quot;20307&quot; value=&quot;605&quot;/&gt;&lt;/object&gt;&lt;object type=&quot;3&quot; unique_id=&quot;15135&quot;&gt;&lt;property id=&quot;20148&quot; value=&quot;5&quot;/&gt;&lt;property id=&quot;20300&quot; value=&quot;Slide 49 - &amp;quot;Methods of Evaluating Segments&amp;quot;&quot;/&gt;&lt;property id=&quot;20307&quot; value=&quot;606&quot;/&gt;&lt;/object&gt;&lt;object type=&quot;3&quot; unique_id=&quot;15136&quot;&gt;&lt;property id=&quot;20148&quot; value=&quot;5&quot;/&gt;&lt;property id=&quot;20300&quot; value=&quot;Slide 50 - &amp;quot;Analysis of Investment Centers&amp;quot;&quot;/&gt;&lt;property id=&quot;20307&quot; value=&quot;607&quot;/&gt;&lt;/object&gt;&lt;object type=&quot;3&quot; unique_id=&quot;15137&quot;&gt;&lt;property id=&quot;20148&quot; value=&quot;5&quot;/&gt;&lt;property id=&quot;20300&quot; value=&quot;Slide 51 - &amp;quot;Analysis of Investment Centers&amp;quot;&quot;/&gt;&lt;property id=&quot;20307&quot; value=&quot;608&quot;/&gt;&lt;/object&gt;&lt;object type=&quot;3&quot; unique_id=&quot;15138&quot;&gt;&lt;property id=&quot;20148&quot; value=&quot;5&quot;/&gt;&lt;property id=&quot;20300&quot; value=&quot;Slide 52 - &amp;quot;Analysis of Investment Centers&amp;quot;&quot;/&gt;&lt;property id=&quot;20307&quot; value=&quot;609&quot;/&gt;&lt;/object&gt;&lt;object type=&quot;3&quot; unique_id=&quot;15139&quot;&gt;&lt;property id=&quot;20148&quot; value=&quot;5&quot;/&gt;&lt;property id=&quot;20300&quot; value=&quot;Slide 53 - &amp;quot;Analysis of Investment Centers&amp;quot;&quot;/&gt;&lt;property id=&quot;20307&quot; value=&quot;610&quot;/&gt;&lt;/object&gt;&lt;object type=&quot;3&quot; unique_id=&quot;15140&quot;&gt;&lt;property id=&quot;20148&quot; value=&quot;5&quot;/&gt;&lt;property id=&quot;20300&quot; value=&quot;Slide 54 - &amp;quot;Analysis of Investment Centers&amp;quot;&quot;/&gt;&lt;property id=&quot;20307&quot; value=&quot;611&quot;/&gt;&lt;/object&gt;&lt;object type=&quot;3&quot; unique_id=&quot;15141&quot;&gt;&lt;property id=&quot;20148&quot; value=&quot;5&quot;/&gt;&lt;property id=&quot;20300&quot; value=&quot;Slide 55 - &amp;quot;ROI and Dysfunctional Behavior&amp;quot;&quot;/&gt;&lt;property id=&quot;20307&quot; value=&quot;612&quot;/&gt;&lt;/object&gt;&lt;object type=&quot;3&quot; unique_id=&quot;15142&quot;&gt;&lt;property id=&quot;20148&quot; value=&quot;5&quot;/&gt;&lt;property id=&quot;20300&quot; value=&quot;Slide 56 - &amp;quot;ROI and Dysfunctional Behavior&amp;quot;&quot;/&gt;&lt;property id=&quot;20307&quot; value=&quot;613&quot;/&gt;&lt;/object&gt;&lt;object type=&quot;3&quot; unique_id=&quot;15143&quot;&gt;&lt;property id=&quot;20148&quot; value=&quot;5&quot;/&gt;&lt;property id=&quot;20300&quot; value=&quot;Slide 57 - &amp;quot;Residual Income – Another Measure&amp;quot;&quot;/&gt;&lt;property id=&quot;20307&quot; value=&quot;614&quot;/&gt;&lt;/object&gt;&lt;object type=&quot;3&quot; unique_id=&quot;15144&quot;&gt;&lt;property id=&quot;20148&quot; value=&quot;5&quot;/&gt;&lt;property id=&quot;20300&quot; value=&quot;Slide 58 - &amp;quot;Residual Income&amp;quot;&quot;/&gt;&lt;property id=&quot;20307&quot; value=&quot;615&quot;/&gt;&lt;/object&gt;&lt;object type=&quot;3&quot; unique_id=&quot;15145&quot;&gt;&lt;property id=&quot;20148&quot; value=&quot;5&quot;/&gt;&lt;property id=&quot;20300&quot; value=&quot;Slide 59 - &amp;quot;Residual Income&amp;quot;&quot;/&gt;&lt;property id=&quot;20307&quot; value=&quot;616&quot;/&gt;&lt;/object&gt;&lt;object type=&quot;3&quot; unique_id=&quot;15146&quot;&gt;&lt;property id=&quot;20148&quot; value=&quot;5&quot;/&gt;&lt;property id=&quot;20300&quot; value=&quot;Slide 60 - &amp;quot;Residual Income&amp;quot;&quot;/&gt;&lt;property id=&quot;20307&quot; value=&quot;617&quot;/&gt;&lt;/object&gt;&lt;object type=&quot;3&quot; unique_id=&quot;15147&quot;&gt;&lt;property id=&quot;20148&quot; value=&quot;5&quot;/&gt;&lt;property id=&quot;20300&quot; value=&quot;Slide 61 - &amp;quot;Residual Income&amp;quot;&quot;/&gt;&lt;property id=&quot;20307&quot; value=&quot;618&quot;/&gt;&lt;/object&gt;&lt;object type=&quot;3&quot; unique_id=&quot;15148&quot;&gt;&lt;property id=&quot;20148&quot; value=&quot;5&quot;/&gt;&lt;property id=&quot;20300&quot; value=&quot;Slide 62 - &amp;quot;Residual Income&amp;quot;&quot;/&gt;&lt;property id=&quot;20307&quot; value=&quot;619&quot;/&gt;&lt;/object&gt;&lt;object type=&quot;3&quot; unique_id=&quot;15149&quot;&gt;&lt;property id=&quot;20148&quot; value=&quot;5&quot;/&gt;&lt;property id=&quot;20300&quot; value=&quot;Slide 63 - &amp;quot;The Balanced Scorecard&amp;quot;&quot;/&gt;&lt;property id=&quot;20307&quot; value=&quot;620&quot;/&gt;&lt;/object&gt;&lt;object type=&quot;3&quot; unique_id=&quot;15150&quot;&gt;&lt;property id=&quot;20148&quot; value=&quot;5&quot;/&gt;&lt;property id=&quot;20300&quot; value=&quot;Slide 64 - &amp;quot;The Balanced Scorecard&amp;quot;&quot;/&gt;&lt;property id=&quot;20307&quot; value=&quot;621&quot;/&gt;&lt;/object&gt;&lt;object type=&quot;3&quot; unique_id=&quot;15151&quot;&gt;&lt;property id=&quot;20148&quot; value=&quot;5&quot;/&gt;&lt;property id=&quot;20300&quot; value=&quot;Slide 65 - &amp;quot;End of Chapter 15&amp;quot;&quot;/&gt;&lt;property id=&quot;20307&quot; value=&quot;408&quot;/&gt;&lt;/object&gt;&lt;/object&gt;&lt;/object&gt;&lt;/database&gt;"/>
  <p:tag name="SECTOMILLISECCONVERTED" val="1"/>
</p:tagLst>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A26ED4B6-2EDF-4D4E-A9D5-0B48D44D5D2C}" vid="{D0A826FA-DA5C-48EE-A1D2-DE16C198289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B1605E6CAFF34DA7688D4A3DE741FC" ma:contentTypeVersion="" ma:contentTypeDescription="Create a new document." ma:contentTypeScope="" ma:versionID="31dd0d97917c7f25579fca928881bc0a">
  <xsd:schema xmlns:xsd="http://www.w3.org/2001/XMLSchema" xmlns:xs="http://www.w3.org/2001/XMLSchema" xmlns:p="http://schemas.microsoft.com/office/2006/metadata/properties" xmlns:ns2="dd132adf-85ac-4a18-8a8f-eabd02632a11" xmlns:ns3="8f5cc36b-c016-4758-adce-9e0f69c0453c" targetNamespace="http://schemas.microsoft.com/office/2006/metadata/properties" ma:root="true" ma:fieldsID="d302b10108aa58b891c69f68f64dae08" ns2:_="" ns3:_="">
    <xsd:import namespace="dd132adf-85ac-4a18-8a8f-eabd02632a11"/>
    <xsd:import namespace="8f5cc36b-c016-4758-adce-9e0f69c0453c"/>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132adf-85ac-4a18-8a8f-eabd02632a11"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8f5cc36b-c016-4758-adce-9e0f69c0453c"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10DEB3-05F6-4976-9241-FAAE2909B1C3}"/>
</file>

<file path=customXml/itemProps2.xml><?xml version="1.0" encoding="utf-8"?>
<ds:datastoreItem xmlns:ds="http://schemas.openxmlformats.org/officeDocument/2006/customXml" ds:itemID="{D3710B7F-55D1-4F6B-BD5F-D93B6B931593}">
  <ds:schemaRefs>
    <ds:schemaRef ds:uri="http://schemas.microsoft.com/office/2006/metadata/properties"/>
    <ds:schemaRef ds:uri="http://schemas.microsoft.com/office/infopath/2007/PartnerControls"/>
    <ds:schemaRef ds:uri="2cdc3de2-46a5-45a2-bc6c-3b74ae1e8cf2"/>
  </ds:schemaRefs>
</ds:datastoreItem>
</file>

<file path=customXml/itemProps3.xml><?xml version="1.0" encoding="utf-8"?>
<ds:datastoreItem xmlns:ds="http://schemas.openxmlformats.org/officeDocument/2006/customXml" ds:itemID="{37BBFB8E-491E-4B4B-97C4-5F759AE2741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Balance</Template>
  <TotalTime>0</TotalTime>
  <Words>4709</Words>
  <Application>Microsoft Office PowerPoint</Application>
  <PresentationFormat>On-screen Show (4:3)</PresentationFormat>
  <Paragraphs>425</Paragraphs>
  <Slides>39</Slides>
  <Notes>39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39</vt:i4>
      </vt:variant>
    </vt:vector>
  </HeadingPairs>
  <TitlesOfParts>
    <vt:vector size="51" baseType="lpstr">
      <vt:lpstr>ＭＳ Ｐゴシック</vt:lpstr>
      <vt:lpstr>Arial</vt:lpstr>
      <vt:lpstr>Arial Narrow</vt:lpstr>
      <vt:lpstr>Book Antiqua</vt:lpstr>
      <vt:lpstr>Britannic Bold</vt:lpstr>
      <vt:lpstr>Calibri</vt:lpstr>
      <vt:lpstr>Palatino Linotype</vt:lpstr>
      <vt:lpstr>Tahoma</vt:lpstr>
      <vt:lpstr>Times</vt:lpstr>
      <vt:lpstr>Times New Roman</vt:lpstr>
      <vt:lpstr>Wingdings</vt:lpstr>
      <vt:lpstr>Theme1</vt:lpstr>
      <vt:lpstr>PowerPoint Presentation</vt:lpstr>
      <vt:lpstr>Accounting What the Numbers Mean</vt:lpstr>
      <vt:lpstr>Learning Objectives</vt:lpstr>
      <vt:lpstr>Planning and Control Cycle</vt:lpstr>
      <vt:lpstr>Cost Classification According to a Time-Frame Perspective</vt:lpstr>
      <vt:lpstr>Characteristics of a Performance Report</vt:lpstr>
      <vt:lpstr>Characteristics of a Performance Report</vt:lpstr>
      <vt:lpstr>Performance Report Illustration</vt:lpstr>
      <vt:lpstr>The Flexible Budget</vt:lpstr>
      <vt:lpstr>The Flexible Budget</vt:lpstr>
      <vt:lpstr>The Flexible Budget</vt:lpstr>
      <vt:lpstr>Variable Cost Variances</vt:lpstr>
      <vt:lpstr>Analysis of Variable Cost Variances</vt:lpstr>
      <vt:lpstr>Variable Cost Variances</vt:lpstr>
      <vt:lpstr>Specific Variances Assigned to Different Product Inputs</vt:lpstr>
      <vt:lpstr>Specific Variances Assigned to Different Product Inputs</vt:lpstr>
      <vt:lpstr>Calculation of Standard Cost Variances</vt:lpstr>
      <vt:lpstr>Calculation of Standard Cost Variances</vt:lpstr>
      <vt:lpstr>Standard Cost Variance Analysis</vt:lpstr>
      <vt:lpstr>Analysis of Fixed Overhead Variances</vt:lpstr>
      <vt:lpstr>Example - Fixed Overhead Variances</vt:lpstr>
      <vt:lpstr>Example - Fixed Overhead Variances</vt:lpstr>
      <vt:lpstr>Example - Fixed Overhead Variances</vt:lpstr>
      <vt:lpstr>Accounting for Variances</vt:lpstr>
      <vt:lpstr>Reporting for Segments of an Organization</vt:lpstr>
      <vt:lpstr>Reporting for Segments of an Organization</vt:lpstr>
      <vt:lpstr>Reporting for Segments of an Organization</vt:lpstr>
      <vt:lpstr>Reporting for Segments of an Organization</vt:lpstr>
      <vt:lpstr>Methods of Evaluating Segments</vt:lpstr>
      <vt:lpstr>Analysis of Investment Centers</vt:lpstr>
      <vt:lpstr>Analysis of Investment Centers</vt:lpstr>
      <vt:lpstr>Analysis of Investment Centers</vt:lpstr>
      <vt:lpstr>Residual Income: Another Measure</vt:lpstr>
      <vt:lpstr>Residual Income for Cruisers Using Total Company Information:</vt:lpstr>
      <vt:lpstr>Residual Income for Each of Cruiser’s Divisions</vt:lpstr>
      <vt:lpstr>The Balanced Scorecard</vt:lpstr>
      <vt:lpstr>The Balanced Scorecard: Key Perspectives</vt:lpstr>
      <vt:lpstr>The Balanced Scorecard</vt:lpstr>
      <vt:lpstr>End of Chapter 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
  <cp:lastModifiedBy/>
  <cp:revision>168</cp:revision>
  <cp:lastPrinted>1601-01-01T00:00:00Z</cp:lastPrinted>
  <dcterms:created xsi:type="dcterms:W3CDTF">2001-12-18T21:21:13Z</dcterms:created>
  <dcterms:modified xsi:type="dcterms:W3CDTF">2018-11-30T06:11:41Z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0x010100E3B1605E6CAFF34DA7688D4A3DE741FC</vt:lpwstr>
  </property>
</Properties>
</file>