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961" r:id="rId4"/>
  </p:sldMasterIdLst>
  <p:notesMasterIdLst>
    <p:notesMasterId r:id="rId47"/>
  </p:notesMasterIdLst>
  <p:handoutMasterIdLst>
    <p:handoutMasterId r:id="rId48"/>
  </p:handoutMasterIdLst>
  <p:sldIdLst>
    <p:sldId id="561" r:id="rId5"/>
    <p:sldId id="562" r:id="rId6"/>
    <p:sldId id="407" r:id="rId7"/>
    <p:sldId id="563" r:id="rId8"/>
    <p:sldId id="564" r:id="rId9"/>
    <p:sldId id="565" r:id="rId10"/>
    <p:sldId id="484" r:id="rId11"/>
    <p:sldId id="566" r:id="rId12"/>
    <p:sldId id="567" r:id="rId13"/>
    <p:sldId id="568" r:id="rId14"/>
    <p:sldId id="569" r:id="rId15"/>
    <p:sldId id="570" r:id="rId16"/>
    <p:sldId id="489" r:id="rId17"/>
    <p:sldId id="488" r:id="rId18"/>
    <p:sldId id="491" r:id="rId19"/>
    <p:sldId id="571" r:id="rId20"/>
    <p:sldId id="572" r:id="rId21"/>
    <p:sldId id="573" r:id="rId22"/>
    <p:sldId id="589" r:id="rId23"/>
    <p:sldId id="590" r:id="rId24"/>
    <p:sldId id="574" r:id="rId25"/>
    <p:sldId id="576" r:id="rId26"/>
    <p:sldId id="577" r:id="rId27"/>
    <p:sldId id="575" r:id="rId28"/>
    <p:sldId id="591" r:id="rId29"/>
    <p:sldId id="580" r:id="rId30"/>
    <p:sldId id="581" r:id="rId31"/>
    <p:sldId id="582" r:id="rId32"/>
    <p:sldId id="583" r:id="rId33"/>
    <p:sldId id="584" r:id="rId34"/>
    <p:sldId id="585" r:id="rId35"/>
    <p:sldId id="586" r:id="rId36"/>
    <p:sldId id="587" r:id="rId37"/>
    <p:sldId id="546" r:id="rId38"/>
    <p:sldId id="579" r:id="rId39"/>
    <p:sldId id="548" r:id="rId40"/>
    <p:sldId id="578" r:id="rId41"/>
    <p:sldId id="554" r:id="rId42"/>
    <p:sldId id="555" r:id="rId43"/>
    <p:sldId id="588" r:id="rId44"/>
    <p:sldId id="558" r:id="rId45"/>
    <p:sldId id="408" r:id="rId46"/>
  </p:sldIdLst>
  <p:sldSz cx="9144000" cy="6858000" type="screen4x3"/>
  <p:notesSz cx="7010400" cy="9296400"/>
  <p:custDataLst>
    <p:tags r:id="rId49"/>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0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9"/>
    <a:srgbClr val="DCE6F2"/>
    <a:srgbClr val="FFF4D1"/>
    <a:srgbClr val="FFFF66"/>
    <a:srgbClr val="0000FF"/>
    <a:srgbClr val="000000"/>
    <a:srgbClr val="080000"/>
    <a:srgbClr val="FF9900"/>
    <a:srgbClr val="2E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90" autoAdjust="0"/>
    <p:restoredTop sz="61596" autoAdjust="0"/>
  </p:normalViewPr>
  <p:slideViewPr>
    <p:cSldViewPr>
      <p:cViewPr varScale="1">
        <p:scale>
          <a:sx n="40" d="100"/>
          <a:sy n="40" d="100"/>
        </p:scale>
        <p:origin x="2448" y="60"/>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5275"/>
    </p:cViewPr>
  </p:sorterViewPr>
  <p:notesViewPr>
    <p:cSldViewPr>
      <p:cViewPr>
        <p:scale>
          <a:sx n="66" d="100"/>
          <a:sy n="66" d="100"/>
        </p:scale>
        <p:origin x="-3091" y="-11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slide" Target="slides/slide38.xml"/><Relationship Id="rId1" Type="http://schemas.openxmlformats.org/officeDocument/2006/relationships/slide" Target="slides/slide3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42" name="Text Box 6">
            <a:extLst>
              <a:ext uri="{FF2B5EF4-FFF2-40B4-BE49-F238E27FC236}">
                <a16:creationId xmlns:a16="http://schemas.microsoft.com/office/drawing/2014/main" id="{C4CD20FC-4461-4522-882F-0CF921327C26}"/>
              </a:ext>
            </a:extLst>
          </p:cNvPr>
          <p:cNvSpPr txBox="1">
            <a:spLocks noChangeArrowheads="1"/>
          </p:cNvSpPr>
          <p:nvPr/>
        </p:nvSpPr>
        <p:spPr bwMode="auto">
          <a:xfrm>
            <a:off x="5842000" y="0"/>
            <a:ext cx="1168400" cy="279400"/>
          </a:xfrm>
          <a:prstGeom prst="rect">
            <a:avLst/>
          </a:prstGeom>
          <a:noFill/>
          <a:ln w="9525">
            <a:noFill/>
            <a:miter lim="800000"/>
            <a:headEnd/>
            <a:tailEnd/>
          </a:ln>
        </p:spPr>
        <p:txBody>
          <a:bodyPr lIns="93177" tIns="46589" rIns="93177" bIns="46589">
            <a:spAutoFit/>
          </a:bodyPr>
          <a:lstStyle>
            <a:lvl1pPr defTabSz="931863">
              <a:defRPr sz="2400">
                <a:solidFill>
                  <a:schemeClr val="tx1"/>
                </a:solidFill>
                <a:latin typeface="Tahoma" panose="020B0604030504040204" pitchFamily="34" charset="0"/>
                <a:ea typeface="ＭＳ Ｐゴシック" panose="020B0600070205080204" pitchFamily="34" charset="-128"/>
              </a:defRPr>
            </a:lvl1pPr>
            <a:lvl2pPr marL="742950" indent="-285750" defTabSz="931863">
              <a:defRPr sz="2400">
                <a:solidFill>
                  <a:schemeClr val="tx1"/>
                </a:solidFill>
                <a:latin typeface="Tahoma" panose="020B0604030504040204" pitchFamily="34" charset="0"/>
                <a:ea typeface="ＭＳ Ｐゴシック" panose="020B0600070205080204" pitchFamily="34" charset="-128"/>
              </a:defRPr>
            </a:lvl2pPr>
            <a:lvl3pPr marL="1143000" indent="-228600" defTabSz="931863">
              <a:defRPr sz="2400">
                <a:solidFill>
                  <a:schemeClr val="tx1"/>
                </a:solidFill>
                <a:latin typeface="Tahoma" panose="020B0604030504040204" pitchFamily="34" charset="0"/>
                <a:ea typeface="ＭＳ Ｐゴシック" panose="020B0600070205080204" pitchFamily="34" charset="-128"/>
              </a:defRPr>
            </a:lvl3pPr>
            <a:lvl4pPr marL="1600200" indent="-228600" defTabSz="931863">
              <a:defRPr sz="2400">
                <a:solidFill>
                  <a:schemeClr val="tx1"/>
                </a:solidFill>
                <a:latin typeface="Tahoma" panose="020B0604030504040204" pitchFamily="34" charset="0"/>
                <a:ea typeface="ＭＳ Ｐゴシック" panose="020B0600070205080204" pitchFamily="34" charset="-128"/>
              </a:defRPr>
            </a:lvl4pPr>
            <a:lvl5pPr marL="2057400" indent="-228600" defTabSz="931863">
              <a:defRPr sz="2400">
                <a:solidFill>
                  <a:schemeClr val="tx1"/>
                </a:solidFill>
                <a:latin typeface="Tahoma" panose="020B0604030504040204" pitchFamily="34" charset="0"/>
                <a:ea typeface="ＭＳ Ｐゴシック" panose="020B0600070205080204" pitchFamily="34" charset="-128"/>
              </a:defRPr>
            </a:lvl5pPr>
            <a:lvl6pPr marL="25146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50000"/>
              </a:spcBef>
              <a:defRPr/>
            </a:pPr>
            <a:r>
              <a:rPr lang="en-US" altLang="en-US" sz="1200" dirty="0">
                <a:latin typeface="Arial" panose="020B0604020202020204" pitchFamily="34" charset="0"/>
              </a:rPr>
              <a:t>14-</a:t>
            </a:r>
            <a:fld id="{1730CAA6-8582-4177-A401-A74C0EAA60E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626FED38-4D4F-4884-8370-9B976D1F9C6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ea typeface="+mn-ea"/>
              </a:defRPr>
            </a:lvl1pPr>
          </a:lstStyle>
          <a:p>
            <a:pPr>
              <a:defRPr/>
            </a:pPr>
            <a:endParaRPr lang="en-US" dirty="0"/>
          </a:p>
        </p:txBody>
      </p:sp>
      <p:sp>
        <p:nvSpPr>
          <p:cNvPr id="12291" name="Rectangle 4">
            <a:extLst>
              <a:ext uri="{FF2B5EF4-FFF2-40B4-BE49-F238E27FC236}">
                <a16:creationId xmlns:a16="http://schemas.microsoft.com/office/drawing/2014/main" id="{DFC17FDC-0B34-4CB4-A08B-57CC9A8A8C1C}"/>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53DF5CA-8017-4154-B84B-B1D57A81D8E2}"/>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293B217A-62AC-47DE-9A25-381EA205392E}"/>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ea typeface="+mn-ea"/>
              </a:defRPr>
            </a:lvl1pPr>
          </a:lstStyle>
          <a:p>
            <a:pPr>
              <a:defRPr/>
            </a:pPr>
            <a:endParaRPr lang="en-US" dirty="0"/>
          </a:p>
        </p:txBody>
      </p:sp>
      <p:sp>
        <p:nvSpPr>
          <p:cNvPr id="82950" name="TextBox 8">
            <a:extLst>
              <a:ext uri="{FF2B5EF4-FFF2-40B4-BE49-F238E27FC236}">
                <a16:creationId xmlns:a16="http://schemas.microsoft.com/office/drawing/2014/main" id="{6E62CCBE-82B2-48D7-A628-CF5FAF3CB223}"/>
              </a:ext>
            </a:extLst>
          </p:cNvPr>
          <p:cNvSpPr txBox="1">
            <a:spLocks noChangeArrowheads="1"/>
          </p:cNvSpPr>
          <p:nvPr/>
        </p:nvSpPr>
        <p:spPr bwMode="auto">
          <a:xfrm>
            <a:off x="5791200" y="0"/>
            <a:ext cx="1219200" cy="246063"/>
          </a:xfrm>
          <a:prstGeom prst="rect">
            <a:avLst/>
          </a:prstGeom>
          <a:noFill/>
          <a:ln w="9525">
            <a:noFill/>
            <a:miter lim="800000"/>
            <a:headEnd/>
            <a:tailEnd/>
          </a:ln>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r">
              <a:defRPr/>
            </a:pPr>
            <a:r>
              <a:rPr lang="en-US" altLang="en-US" sz="1000" dirty="0"/>
              <a:t>14-</a:t>
            </a:r>
            <a:fld id="{FC10D5E9-1FFD-4500-8EB5-62F63BA68E3F}"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082A0D8A-2184-4632-B6F1-2BEA35AA2FD9}"/>
              </a:ext>
            </a:extLst>
          </p:cNvPr>
          <p:cNvSpPr>
            <a:spLocks noGrp="1" noRot="1" noChangeAspect="1" noChangeArrowheads="1" noTextEdit="1"/>
          </p:cNvSpPr>
          <p:nvPr>
            <p:ph type="sldImg"/>
          </p:nvPr>
        </p:nvSpPr>
        <p:spPr>
          <a:ln/>
        </p:spPr>
      </p:sp>
      <p:sp>
        <p:nvSpPr>
          <p:cNvPr id="15363" name="Rectangle 3">
            <a:extLst>
              <a:ext uri="{FF2B5EF4-FFF2-40B4-BE49-F238E27FC236}">
                <a16:creationId xmlns:a16="http://schemas.microsoft.com/office/drawing/2014/main" id="{F8DD64F4-ECF5-41CF-88D1-A0220DCF2E8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Accounting: What the Numbers Mean</a:t>
            </a:r>
          </a:p>
          <a:p>
            <a:pPr eaLnBrk="1" hangingPunct="1"/>
            <a:r>
              <a:rPr lang="en-US" altLang="en-US" dirty="0">
                <a:ea typeface="ＭＳ Ｐゴシック" panose="020B0600070205080204" pitchFamily="34" charset="-128"/>
              </a:rPr>
              <a:t>Twelfth Edition</a:t>
            </a:r>
          </a:p>
          <a:p>
            <a:pPr eaLnBrk="1" hangingPunct="1"/>
            <a:r>
              <a:rPr lang="en-US" altLang="en-US" dirty="0">
                <a:ea typeface="ＭＳ Ｐゴシック" panose="020B0600070205080204" pitchFamily="34" charset="-128"/>
              </a:rPr>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Arial" panose="020B0604020202020204" pitchFamily="34" charset="0"/>
              <a:buNone/>
              <a:defRPr/>
            </a:pPr>
            <a:r>
              <a:rPr kumimoji="1" lang="en-US" sz="1200" kern="1200" dirty="0">
                <a:solidFill>
                  <a:schemeClr val="tx1"/>
                </a:solidFill>
                <a:latin typeface="Times New Roman" pitchFamily="18" charset="0"/>
                <a:ea typeface="ＭＳ Ｐゴシック" charset="0"/>
                <a:cs typeface="+mn-cs"/>
              </a:rPr>
              <a:t>LO 14-3: </a:t>
            </a:r>
            <a:r>
              <a:rPr kumimoji="1" lang="en-US" sz="1200" kern="1200" dirty="0">
                <a:solidFill>
                  <a:srgbClr val="000000"/>
                </a:solidFill>
                <a:latin typeface="Times New Roman" pitchFamily="18" charset="0"/>
                <a:ea typeface="ＭＳ Ｐゴシック" charset="0"/>
                <a:cs typeface="Times New Roman" pitchFamily="18" charset="0"/>
              </a:rPr>
              <a:t>Compare how alternative budget time frames can be used.</a:t>
            </a:r>
          </a:p>
          <a:p>
            <a:pPr marL="0" indent="0" eaLnBrk="1" hangingPunct="1">
              <a:buFont typeface="Arial" panose="020B0604020202020204" pitchFamily="34" charset="0"/>
              <a:buNone/>
              <a:defRPr/>
            </a:pPr>
            <a:endParaRPr kumimoji="1" lang="en-US" sz="1200" kern="1200" dirty="0">
              <a:solidFill>
                <a:srgbClr val="FFFF00"/>
              </a:solidFill>
              <a:effectLst>
                <a:outerShdw blurRad="38100" dist="38100" dir="2700000" algn="tl">
                  <a:srgbClr val="C0C0C0"/>
                </a:outerShdw>
              </a:effectLst>
              <a:latin typeface="Times New Roman" pitchFamily="18" charset="0"/>
              <a:ea typeface="ＭＳ Ｐゴシック" charset="0"/>
              <a:cs typeface="+mn-cs"/>
            </a:endParaRPr>
          </a:p>
          <a:p>
            <a:pPr marL="0" indent="0" eaLnBrk="1" hangingPunct="1">
              <a:buFont typeface="Arial" panose="020B0604020202020204" pitchFamily="34" charset="0"/>
              <a:buNone/>
              <a:defRPr/>
            </a:pPr>
            <a:r>
              <a:rPr kumimoji="1" lang="en-US" sz="1200" kern="1200" dirty="0">
                <a:solidFill>
                  <a:schemeClr val="tx1"/>
                </a:solidFill>
                <a:latin typeface="Times New Roman" pitchFamily="18" charset="0"/>
                <a:ea typeface="ＭＳ Ｐゴシック" charset="0"/>
                <a:cs typeface="+mn-cs"/>
              </a:rPr>
              <a:t>A </a:t>
            </a:r>
            <a:r>
              <a:rPr kumimoji="1" lang="en-US" sz="1200" b="1" kern="1200" dirty="0">
                <a:solidFill>
                  <a:schemeClr val="tx1"/>
                </a:solidFill>
                <a:latin typeface="Times New Roman" pitchFamily="18" charset="0"/>
                <a:ea typeface="ＭＳ Ｐゴシック" charset="0"/>
                <a:cs typeface="+mn-cs"/>
              </a:rPr>
              <a:t>single-period budget </a:t>
            </a:r>
            <a:r>
              <a:rPr kumimoji="1" lang="en-US" sz="1200" kern="1200" dirty="0">
                <a:solidFill>
                  <a:schemeClr val="tx1"/>
                </a:solidFill>
                <a:latin typeface="Times New Roman" pitchFamily="18" charset="0"/>
                <a:ea typeface="ＭＳ Ｐゴシック" charset="0"/>
                <a:cs typeface="+mn-cs"/>
              </a:rPr>
              <a:t>for a fiscal year would be prepared in the months preceding the beginning of the year and used for the entire year. The disadvantage of this approach is that some budget estimates must be made more than a year in advance.</a:t>
            </a:r>
          </a:p>
          <a:p>
            <a:pPr marL="0" indent="0" eaLnBrk="1" hangingPunct="1">
              <a:buFont typeface="Arial" panose="020B0604020202020204" pitchFamily="34" charset="0"/>
              <a:buNone/>
              <a:defRPr/>
            </a:pPr>
            <a:endParaRPr kumimoji="1" lang="en-US" sz="1200" kern="1200" dirty="0">
              <a:solidFill>
                <a:schemeClr val="tx1"/>
              </a:solidFill>
              <a:latin typeface="Times New Roman" pitchFamily="18" charset="0"/>
              <a:ea typeface="ＭＳ Ｐゴシック" charset="0"/>
              <a:cs typeface="+mn-cs"/>
            </a:endParaRPr>
          </a:p>
          <a:p>
            <a:pPr marL="0" indent="0" eaLnBrk="1" hangingPunct="1">
              <a:buFont typeface="Arial" panose="020B0604020202020204" pitchFamily="34" charset="0"/>
              <a:buNone/>
              <a:defRPr/>
            </a:pPr>
            <a:r>
              <a:rPr kumimoji="1" lang="en-US" sz="1200" kern="1200" dirty="0">
                <a:solidFill>
                  <a:schemeClr val="tx1"/>
                </a:solidFill>
                <a:latin typeface="Times New Roman" pitchFamily="18" charset="0"/>
                <a:ea typeface="ＭＳ Ｐゴシック" charset="0"/>
                <a:cs typeface="+mn-cs"/>
              </a:rPr>
              <a:t>A multiperiod or </a:t>
            </a:r>
            <a:r>
              <a:rPr kumimoji="1" lang="en-US" sz="1200" b="1" kern="1200" dirty="0">
                <a:solidFill>
                  <a:schemeClr val="tx1"/>
                </a:solidFill>
                <a:latin typeface="Times New Roman" pitchFamily="18" charset="0"/>
                <a:ea typeface="ＭＳ Ｐゴシック" charset="0"/>
                <a:cs typeface="+mn-cs"/>
              </a:rPr>
              <a:t>rolling budget </a:t>
            </a:r>
            <a:r>
              <a:rPr kumimoji="1" lang="en-US" sz="1200" kern="1200" dirty="0">
                <a:solidFill>
                  <a:schemeClr val="tx1"/>
                </a:solidFill>
                <a:latin typeface="Times New Roman" pitchFamily="18" charset="0"/>
                <a:ea typeface="ＭＳ Ｐゴシック" charset="0"/>
                <a:cs typeface="+mn-cs"/>
              </a:rPr>
              <a:t>involves planning for segments of a year on a repetitive basis. As illustrated, this budget is usually a four-quarter budget that rolls forward one quarter as the current quarter is completed. The budget prepared in the last quarter of 2018 contains the next four quarters of operation in 2019. The budget as of the 2019 first quarter contains the last three quarters of 2019 and the first quarter of 2020. The process will continue each quarter as illustrated on the slide. The advantage of such a </a:t>
            </a:r>
            <a:r>
              <a:rPr kumimoji="1" lang="en-US" sz="1200" b="1" kern="1200" dirty="0">
                <a:solidFill>
                  <a:schemeClr val="tx1"/>
                </a:solidFill>
                <a:latin typeface="Times New Roman" pitchFamily="18" charset="0"/>
                <a:ea typeface="ＭＳ Ｐゴシック" charset="0"/>
                <a:cs typeface="+mn-cs"/>
              </a:rPr>
              <a:t>continuous budget</a:t>
            </a:r>
            <a:r>
              <a:rPr kumimoji="1" lang="en-US" sz="1200" kern="1200" dirty="0">
                <a:solidFill>
                  <a:schemeClr val="tx1"/>
                </a:solidFill>
                <a:latin typeface="Times New Roman" pitchFamily="18" charset="0"/>
                <a:ea typeface="ＭＳ Ｐゴシック" charset="0"/>
                <a:cs typeface="+mn-cs"/>
              </a:rPr>
              <a:t> is that the final budget for any quarter should be much more accurate because it has been prepared more recently.</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51399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altLang="en-US" sz="1200" b="0" dirty="0">
                <a:solidFill>
                  <a:schemeClr val="tx1"/>
                </a:solidFill>
                <a:latin typeface="Arial Narrow" pitchFamily="34" charset="0"/>
              </a:rPr>
              <a:t>Learning Objective 14-4: Demonstrate the impact of the sales forecast (or revenue budget) on the overall operating budget.</a:t>
            </a:r>
          </a:p>
          <a:p>
            <a:pPr marL="0" indent="0" eaLnBrk="1" hangingPunct="1">
              <a:buFont typeface="Arial" panose="020B0604020202020204" pitchFamily="34" charset="0"/>
              <a:buNone/>
              <a:defRPr/>
            </a:pPr>
            <a:endParaRPr lang="en-US" altLang="en-US" dirty="0">
              <a:ea typeface="ＭＳ Ｐゴシック" panose="020B0600070205080204" pitchFamily="34" charset="-128"/>
            </a:endParaRPr>
          </a:p>
          <a:p>
            <a:pPr marL="0" indent="0" eaLnBrk="1" hangingPunct="1">
              <a:buFont typeface="Arial" panose="020B0604020202020204" pitchFamily="34" charset="0"/>
              <a:buNone/>
              <a:defRPr/>
            </a:pPr>
            <a:r>
              <a:rPr kumimoji="1" lang="en-US" sz="1200" b="0" i="0" u="none" strike="noStrike" kern="1200" baseline="0" dirty="0">
                <a:solidFill>
                  <a:schemeClr val="tx1"/>
                </a:solidFill>
                <a:latin typeface="Times New Roman" pitchFamily="18" charset="0"/>
                <a:ea typeface="ＭＳ Ｐゴシック" charset="0"/>
                <a:cs typeface="+mn-cs"/>
              </a:rPr>
              <a:t>The key to every budget is the forecast of “activity” that is expected during the budget period. This is usually a sales or revenue forecast developed using an estimate of the physical quantity of goods or services to be sold multiplied by the expected selling price per unit. </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4127456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 typeface="Arial" panose="020B0604020202020204" pitchFamily="34" charset="0"/>
              <a:buNone/>
              <a:defRPr/>
            </a:pPr>
            <a:r>
              <a:rPr lang="en-US" altLang="en-US" dirty="0">
                <a:ea typeface="ＭＳ Ｐゴシック" panose="020B0600070205080204" pitchFamily="34" charset="-128"/>
              </a:rPr>
              <a:t>The sales forecast is the most challenging part of the budget to develop accurately because the organization has little or no control over a number of factors that influence revenue-producing activities. These include the state of the economy, regulatory restrictions, seasonal demand variations, and competitors’ actions.</a:t>
            </a:r>
          </a:p>
        </p:txBody>
      </p:sp>
    </p:spTree>
    <p:extLst>
      <p:ext uri="{BB962C8B-B14F-4D97-AF65-F5344CB8AC3E}">
        <p14:creationId xmlns:p14="http://schemas.microsoft.com/office/powerpoint/2010/main" val="1070708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A8896991-981C-42E9-B5A6-F81D28C20B7F}"/>
              </a:ext>
            </a:extLst>
          </p:cNvPr>
          <p:cNvSpPr>
            <a:spLocks noGrp="1" noRot="1" noChangeAspect="1" noChangeArrowheads="1" noTextEdit="1"/>
          </p:cNvSpPr>
          <p:nvPr>
            <p:ph type="sldImg"/>
          </p:nvPr>
        </p:nvSpPr>
        <p:spPr>
          <a:ln/>
        </p:spPr>
      </p:sp>
      <p:sp>
        <p:nvSpPr>
          <p:cNvPr id="29699" name="Rectangle 3">
            <a:extLst>
              <a:ext uri="{FF2B5EF4-FFF2-40B4-BE49-F238E27FC236}">
                <a16:creationId xmlns:a16="http://schemas.microsoft.com/office/drawing/2014/main" id="{D7B5A1E0-55D9-46E2-A7A4-5B71EEB5242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The sales budget relies on estimated unit sales and estimated unit price, which are developed from an analysis of economic and market conditions and forecasts of customer needs provided by marketing personnel.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702A4E52-029E-4C5A-88EA-6386A98801A2}"/>
              </a:ext>
            </a:extLst>
          </p:cNvPr>
          <p:cNvSpPr>
            <a:spLocks noGrp="1" noRot="1" noChangeAspect="1" noChangeArrowheads="1" noTextEdit="1"/>
          </p:cNvSpPr>
          <p:nvPr>
            <p:ph type="sldImg"/>
          </p:nvPr>
        </p:nvSpPr>
        <p:spPr>
          <a:ln/>
        </p:spPr>
      </p:sp>
      <p:sp>
        <p:nvSpPr>
          <p:cNvPr id="104452" name="Rectangle 3">
            <a:extLst>
              <a:ext uri="{FF2B5EF4-FFF2-40B4-BE49-F238E27FC236}">
                <a16:creationId xmlns:a16="http://schemas.microsoft.com/office/drawing/2014/main" id="{00E45B38-A280-4F43-AC10-BB22140DD422}"/>
              </a:ext>
            </a:extLst>
          </p:cNvPr>
          <p:cNvSpPr>
            <a:spLocks noGrp="1" noChangeArrowheads="1"/>
          </p:cNvSpPr>
          <p:nvPr>
            <p:ph type="body" idx="1"/>
          </p:nvPr>
        </p:nvSpPr>
        <p:spPr>
          <a:ln/>
        </p:spPr>
        <p:txBody>
          <a:bodyPr/>
          <a:lstStyle/>
          <a:p>
            <a:pPr eaLnBrk="1" hangingPunct="1">
              <a:defRPr/>
            </a:pPr>
            <a:r>
              <a:rPr lang="en-US" altLang="en-US" dirty="0">
                <a:ea typeface="ＭＳ Ｐゴシック" panose="020B0600070205080204" pitchFamily="34" charset="-128"/>
              </a:rPr>
              <a:t>LO 14-4: </a:t>
            </a:r>
            <a:r>
              <a:rPr lang="en-US" altLang="en-US" dirty="0">
                <a:solidFill>
                  <a:srgbClr val="000000"/>
                </a:solidFill>
                <a:ea typeface="ＭＳ Ｐゴシック" panose="020B0600070205080204" pitchFamily="34" charset="-128"/>
                <a:cs typeface="Times New Roman" panose="02020603050405020304" pitchFamily="18" charset="0"/>
              </a:rPr>
              <a:t>Demonstrate the impact of the sales forecast (or revenue budget) on the overall operating budget.</a:t>
            </a:r>
          </a:p>
          <a:p>
            <a:pPr eaLnBrk="1" hangingPunct="1">
              <a:defRPr/>
            </a:pPr>
            <a:endParaRPr lang="en-US" altLang="en-US" dirty="0">
              <a:solidFill>
                <a:srgbClr val="FFFF00"/>
              </a:solidFill>
              <a:effectLst>
                <a:outerShdw blurRad="38100" dist="38100" dir="2700000" algn="tl">
                  <a:srgbClr val="C0C0C0"/>
                </a:outerShdw>
              </a:effectLst>
              <a:ea typeface="ＭＳ Ｐゴシック" panose="020B0600070205080204" pitchFamily="34" charset="-128"/>
            </a:endParaRPr>
          </a:p>
          <a:p>
            <a:pPr eaLnBrk="1" hangingPunct="1">
              <a:defRPr/>
            </a:pPr>
            <a:r>
              <a:rPr kumimoji="1" lang="en-US" sz="1200" b="0" i="0" u="none" strike="noStrike" kern="1200" baseline="0" dirty="0">
                <a:solidFill>
                  <a:schemeClr val="tx1"/>
                </a:solidFill>
                <a:latin typeface="Times New Roman" pitchFamily="18" charset="0"/>
                <a:ea typeface="ＭＳ Ｐゴシック" charset="0"/>
                <a:cs typeface="+mn-cs"/>
              </a:rPr>
              <a:t>After the sales forecast has been developed, the other budgets can be prepared because the items being budgeted are a function of sales (or a similar measure of activity). For example, the quantity of product to purchase or manufacture depends on planned sales and desired inventory levels. Selling expenses will be a function of sales, and other operating expenses depend on quantities purchased (or manufactured) and sold. After revenues and expenses have been forecast, an income statement can be completed. Next, the cash budget (or projected statement of cash flows) can be prepared, given the budgeted operating results and plans for investing and financing activities. Finally, by considering all these expectations, a balance sheet as of the end of the period can be prepared. </a:t>
            </a:r>
            <a:endParaRPr lang="en-US" altLang="en-US" dirty="0">
              <a:ea typeface="ＭＳ Ｐゴシック" panose="020B0600070205080204"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471E92D2-70CA-4EAA-B80A-AC9B9AF86680}"/>
              </a:ext>
            </a:extLst>
          </p:cNvPr>
          <p:cNvSpPr>
            <a:spLocks noGrp="1" noRot="1" noChangeAspect="1" noChangeArrowheads="1" noTextEdit="1"/>
          </p:cNvSpPr>
          <p:nvPr>
            <p:ph type="sldImg"/>
          </p:nvPr>
        </p:nvSpPr>
        <p:spPr>
          <a:ln/>
        </p:spPr>
      </p:sp>
      <p:sp>
        <p:nvSpPr>
          <p:cNvPr id="107524" name="Rectangle 3">
            <a:extLst>
              <a:ext uri="{FF2B5EF4-FFF2-40B4-BE49-F238E27FC236}">
                <a16:creationId xmlns:a16="http://schemas.microsoft.com/office/drawing/2014/main" id="{1E183F63-562E-40F2-B412-DE2CA2464A82}"/>
              </a:ext>
            </a:extLst>
          </p:cNvPr>
          <p:cNvSpPr>
            <a:spLocks noGrp="1" noChangeArrowheads="1"/>
          </p:cNvSpPr>
          <p:nvPr>
            <p:ph type="body" idx="1"/>
          </p:nvPr>
        </p:nvSpPr>
        <p:spPr>
          <a:ln/>
        </p:spPr>
        <p:txBody>
          <a:bodyPr/>
          <a:lstStyle/>
          <a:p>
            <a:pPr eaLnBrk="1" hangingPunct="1">
              <a:defRPr/>
            </a:pPr>
            <a:r>
              <a:rPr lang="en-US" dirty="0">
                <a:ea typeface="+mn-ea"/>
              </a:rPr>
              <a:t>Jones Company is preparing budgets for the quarter ending March 31st for its one product that sells for $25 per unit. Budgeted sales for the next four months are as follows:</a:t>
            </a:r>
          </a:p>
          <a:p>
            <a:pPr eaLnBrk="1" hangingPunct="1">
              <a:defRPr/>
            </a:pPr>
            <a:endParaRPr lang="en-US" dirty="0">
              <a:ea typeface="+mn-ea"/>
            </a:endParaRPr>
          </a:p>
          <a:p>
            <a:pPr eaLnBrk="1" hangingPunct="1">
              <a:defRPr/>
            </a:pPr>
            <a:r>
              <a:rPr lang="en-US" dirty="0">
                <a:ea typeface="+mn-ea"/>
              </a:rPr>
              <a:t>Jan: 10,000 × $25 = $250,000</a:t>
            </a:r>
          </a:p>
          <a:p>
            <a:pPr eaLnBrk="1" hangingPunct="1">
              <a:defRPr/>
            </a:pPr>
            <a:r>
              <a:rPr lang="en-US" dirty="0">
                <a:ea typeface="+mn-ea"/>
              </a:rPr>
              <a:t>Feb: 12,000 </a:t>
            </a:r>
            <a:r>
              <a:rPr kumimoji="1" lang="en-US" sz="1200" kern="1200" dirty="0">
                <a:solidFill>
                  <a:schemeClr val="tx1"/>
                </a:solidFill>
                <a:latin typeface="Times New Roman" pitchFamily="18" charset="0"/>
                <a:ea typeface="ＭＳ Ｐゴシック" charset="0"/>
                <a:cs typeface="+mn-cs"/>
              </a:rPr>
              <a:t>× </a:t>
            </a:r>
            <a:r>
              <a:rPr lang="en-US" dirty="0">
                <a:ea typeface="+mn-ea"/>
              </a:rPr>
              <a:t>$25 = $300,000</a:t>
            </a:r>
          </a:p>
          <a:p>
            <a:pPr eaLnBrk="1" hangingPunct="1">
              <a:defRPr/>
            </a:pPr>
            <a:r>
              <a:rPr lang="en-US" dirty="0">
                <a:ea typeface="+mn-ea"/>
              </a:rPr>
              <a:t>Mar: 15,000 </a:t>
            </a:r>
            <a:r>
              <a:rPr kumimoji="1" lang="en-US" sz="1200" kern="1200" dirty="0">
                <a:solidFill>
                  <a:schemeClr val="tx1"/>
                </a:solidFill>
                <a:latin typeface="Times New Roman" pitchFamily="18" charset="0"/>
                <a:ea typeface="ＭＳ Ｐゴシック" charset="0"/>
                <a:cs typeface="+mn-cs"/>
              </a:rPr>
              <a:t>×</a:t>
            </a:r>
            <a:r>
              <a:rPr lang="en-US" dirty="0">
                <a:ea typeface="+mn-ea"/>
              </a:rPr>
              <a:t> $25 = $375,000</a:t>
            </a:r>
          </a:p>
          <a:p>
            <a:pPr eaLnBrk="1" hangingPunct="1">
              <a:defRPr/>
            </a:pPr>
            <a:r>
              <a:rPr lang="en-US" dirty="0">
                <a:ea typeface="+mn-ea"/>
              </a:rPr>
              <a:t>Apr: 11,000 </a:t>
            </a:r>
            <a:r>
              <a:rPr kumimoji="1" lang="en-US" sz="1200" kern="1200" dirty="0">
                <a:solidFill>
                  <a:schemeClr val="tx1"/>
                </a:solidFill>
                <a:latin typeface="Times New Roman" pitchFamily="18" charset="0"/>
                <a:ea typeface="ＭＳ Ｐゴシック" charset="0"/>
                <a:cs typeface="+mn-cs"/>
              </a:rPr>
              <a:t>×</a:t>
            </a:r>
            <a:r>
              <a:rPr lang="en-US" dirty="0">
                <a:ea typeface="+mn-ea"/>
              </a:rPr>
              <a:t> $25 = $275,000</a:t>
            </a:r>
          </a:p>
          <a:p>
            <a:pPr eaLnBrk="1" hangingPunct="1">
              <a:defRPr/>
            </a:pPr>
            <a:endParaRPr lang="en-US" dirty="0">
              <a:ea typeface="+mn-ea"/>
            </a:endParaRPr>
          </a:p>
          <a:p>
            <a:pPr eaLnBrk="1" hangingPunct="1">
              <a:defRPr/>
            </a:pPr>
            <a:r>
              <a:rPr lang="en-US" dirty="0">
                <a:ea typeface="+mn-ea"/>
              </a:rPr>
              <a:t>Note that April budgeted sales numbers are needed for March ending inventory computations.</a:t>
            </a:r>
          </a:p>
          <a:p>
            <a:pPr marL="228600" indent="-228600" eaLnBrk="1" hangingPunct="1">
              <a:defRPr/>
            </a:pPr>
            <a:endParaRPr lang="en-US" dirty="0">
              <a:ea typeface="+mn-e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Learning Objective 14-5: Prepare a purchases/production budget.</a:t>
            </a:r>
          </a:p>
          <a:p>
            <a:endParaRPr lang="en-US" dirty="0"/>
          </a:p>
          <a:p>
            <a:r>
              <a:rPr lang="en-US" dirty="0"/>
              <a:t>The model used to determine cost of goods sold under a periodic inventory system can be modified to be used to determine the quantity of merchandise to be purchased or manufactured. The steps to use the model are as follows:</a:t>
            </a:r>
          </a:p>
          <a:p>
            <a:pPr marL="171450" indent="-171450">
              <a:buFont typeface="Arial" panose="020B0604020202020204" pitchFamily="34" charset="0"/>
              <a:buChar char="•"/>
            </a:pPr>
            <a:r>
              <a:rPr lang="en-US" dirty="0"/>
              <a:t>First enter the beginning and ending inventory quantities based on the firm’s inventory management policies.</a:t>
            </a:r>
          </a:p>
          <a:p>
            <a:pPr marL="171450" indent="-171450">
              <a:buFont typeface="Arial" panose="020B0604020202020204" pitchFamily="34" charset="0"/>
              <a:buChar char="•"/>
            </a:pPr>
            <a:r>
              <a:rPr lang="en-US" dirty="0"/>
              <a:t>Next enter the quantity of goods sold from the sales forecast.</a:t>
            </a:r>
          </a:p>
          <a:p>
            <a:pPr marL="171450" indent="-171450">
              <a:buFont typeface="Arial" panose="020B0604020202020204" pitchFamily="34" charset="0"/>
              <a:buChar char="•"/>
            </a:pPr>
            <a:r>
              <a:rPr lang="en-US" dirty="0"/>
              <a:t>The goods available for sale amount in units is then calculated by working from the bottom up—the ending inventory is added to quantity of goods sold.</a:t>
            </a:r>
          </a:p>
          <a:p>
            <a:pPr marL="171450" indent="-171450">
              <a:buFont typeface="Arial" panose="020B0604020202020204" pitchFamily="34" charset="0"/>
              <a:buChar char="•"/>
            </a:pPr>
            <a:r>
              <a:rPr lang="en-US" dirty="0"/>
              <a:t>Finally, the beginning inventory is subtracted from goods available for sale to get the purchase or production quantity.</a:t>
            </a:r>
          </a:p>
          <a:p>
            <a:endParaRPr lang="en-US" dirty="0"/>
          </a:p>
          <a:p>
            <a:r>
              <a:rPr lang="en-US" dirty="0"/>
              <a:t>When the number of units to be produced is known, the quantity of each raw material input to be purchased would be forecast using the same model. The quantity of each raw material used per unit of production must be substituted into the model.</a:t>
            </a:r>
          </a:p>
        </p:txBody>
      </p:sp>
    </p:spTree>
    <p:extLst>
      <p:ext uri="{BB962C8B-B14F-4D97-AF65-F5344CB8AC3E}">
        <p14:creationId xmlns:p14="http://schemas.microsoft.com/office/powerpoint/2010/main" val="33378473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Calculation of the purchase or production quantity in a traditional equation format is presented.</a:t>
            </a:r>
            <a:endParaRPr lang="en-US" dirty="0"/>
          </a:p>
        </p:txBody>
      </p:sp>
    </p:spTree>
    <p:extLst>
      <p:ext uri="{BB962C8B-B14F-4D97-AF65-F5344CB8AC3E}">
        <p14:creationId xmlns:p14="http://schemas.microsoft.com/office/powerpoint/2010/main" val="15312640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Assumptions have been listed.</a:t>
            </a:r>
          </a:p>
        </p:txBody>
      </p:sp>
    </p:spTree>
    <p:extLst>
      <p:ext uri="{BB962C8B-B14F-4D97-AF65-F5344CB8AC3E}">
        <p14:creationId xmlns:p14="http://schemas.microsoft.com/office/powerpoint/2010/main" val="3221810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Production budget calculations have been presented.</a:t>
            </a:r>
          </a:p>
        </p:txBody>
      </p:sp>
    </p:spTree>
    <p:extLst>
      <p:ext uri="{BB962C8B-B14F-4D97-AF65-F5344CB8AC3E}">
        <p14:creationId xmlns:p14="http://schemas.microsoft.com/office/powerpoint/2010/main" val="653302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8C8FAB5E-3285-4FBD-BB28-A50E9D10BA0E}"/>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lgn="ctr">
              <a:defRPr>
                <a:solidFill>
                  <a:schemeClr val="tx1"/>
                </a:solidFill>
                <a:latin typeface="Tahoma" panose="020B0604030504040204" pitchFamily="34" charset="0"/>
                <a:ea typeface="ＭＳ Ｐゴシック" panose="020B0600070205080204" pitchFamily="34" charset="-128"/>
              </a:defRPr>
            </a:lvl1pPr>
            <a:lvl2pPr marL="742950" indent="-285750" algn="ctr">
              <a:defRPr>
                <a:solidFill>
                  <a:schemeClr val="tx1"/>
                </a:solidFill>
                <a:latin typeface="Tahoma" panose="020B0604030504040204" pitchFamily="34" charset="0"/>
                <a:ea typeface="ＭＳ Ｐゴシック" panose="020B0600070205080204" pitchFamily="34" charset="-128"/>
              </a:defRPr>
            </a:lvl2pPr>
            <a:lvl3pPr marL="1143000" indent="-228600" algn="ctr">
              <a:defRPr>
                <a:solidFill>
                  <a:schemeClr val="tx1"/>
                </a:solidFill>
                <a:latin typeface="Tahoma" panose="020B0604030504040204" pitchFamily="34" charset="0"/>
                <a:ea typeface="ＭＳ Ｐゴシック" panose="020B0600070205080204" pitchFamily="34" charset="-128"/>
              </a:defRPr>
            </a:lvl3pPr>
            <a:lvl4pPr marL="1600200" indent="-228600" algn="ctr">
              <a:defRPr>
                <a:solidFill>
                  <a:schemeClr val="tx1"/>
                </a:solidFill>
                <a:latin typeface="Tahoma" panose="020B0604030504040204" pitchFamily="34" charset="0"/>
                <a:ea typeface="ＭＳ Ｐゴシック" panose="020B0600070205080204" pitchFamily="34" charset="-128"/>
              </a:defRPr>
            </a:lvl4pPr>
            <a:lvl5pPr marL="2057400" indent="-228600" algn="ctr">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fld id="{D83F6764-A531-44A3-8F83-844E9A37C30B}"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17411" name="Rectangle 2">
            <a:extLst>
              <a:ext uri="{FF2B5EF4-FFF2-40B4-BE49-F238E27FC236}">
                <a16:creationId xmlns:a16="http://schemas.microsoft.com/office/drawing/2014/main" id="{279B8675-4226-4EA2-82DC-7AFA9A0CF23E}"/>
              </a:ext>
            </a:extLst>
          </p:cNvPr>
          <p:cNvSpPr>
            <a:spLocks noGrp="1" noRot="1" noChangeAspect="1" noChangeArrowheads="1" noTextEdit="1"/>
          </p:cNvSpPr>
          <p:nvPr>
            <p:ph type="sldImg"/>
          </p:nvPr>
        </p:nvSpPr>
        <p:spPr>
          <a:xfrm>
            <a:off x="1152525" y="684213"/>
            <a:ext cx="4557713" cy="3417887"/>
          </a:xfrm>
          <a:ln/>
        </p:spPr>
      </p:sp>
      <p:sp>
        <p:nvSpPr>
          <p:cNvPr id="17412" name="Rectangle 3">
            <a:extLst>
              <a:ext uri="{FF2B5EF4-FFF2-40B4-BE49-F238E27FC236}">
                <a16:creationId xmlns:a16="http://schemas.microsoft.com/office/drawing/2014/main" id="{47A27046-5C5E-4FA5-A896-806CD1440D4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lnSpc>
                <a:spcPct val="90000"/>
              </a:lnSpc>
              <a:spcBef>
                <a:spcPct val="50000"/>
              </a:spcBef>
            </a:pPr>
            <a:r>
              <a:rPr lang="en-US" altLang="en-US" dirty="0">
                <a:latin typeface="Calibri" panose="020F0502020204030204" pitchFamily="34" charset="0"/>
                <a:ea typeface="ＭＳ Ｐゴシック" panose="020B0600070205080204" pitchFamily="34" charset="-128"/>
              </a:rPr>
              <a:t>CHAPTER 14: </a:t>
            </a:r>
            <a:r>
              <a:rPr lang="en-US" altLang="en-US" b="1" i="1" dirty="0">
                <a:latin typeface="Calibri" panose="020F0502020204030204" pitchFamily="34" charset="0"/>
                <a:ea typeface="ＭＳ Ｐゴシック" panose="020B0600070205080204" pitchFamily="34" charset="-128"/>
              </a:rPr>
              <a:t>Cost Planning</a:t>
            </a:r>
            <a:endParaRPr lang="en-US" altLang="en-US" dirty="0">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Raw materials purchases budget calculations have been presented. </a:t>
            </a:r>
          </a:p>
          <a:p>
            <a:endParaRPr kumimoji="1" lang="en-US" sz="1200" b="0" i="0" u="none" strike="noStrike" kern="1200" baseline="0" dirty="0">
              <a:solidFill>
                <a:schemeClr val="tx1"/>
              </a:solidFill>
              <a:latin typeface="Times New Roman" pitchFamily="18" charset="0"/>
              <a:ea typeface="ＭＳ Ｐゴシック" charset="0"/>
              <a:cs typeface="+mn-cs"/>
            </a:endParaRPr>
          </a:p>
          <a:p>
            <a:r>
              <a:rPr kumimoji="1" lang="en-US" sz="1200" b="0" i="0" u="none" strike="noStrike" kern="1200" baseline="0" dirty="0">
                <a:solidFill>
                  <a:schemeClr val="tx1"/>
                </a:solidFill>
                <a:latin typeface="Times New Roman" pitchFamily="18" charset="0"/>
                <a:ea typeface="ＭＳ Ｐゴシック" charset="0"/>
                <a:cs typeface="+mn-cs"/>
              </a:rPr>
              <a:t>Note that the purchases budget for March cannot be established until the sales budget for May is available, because the inventory of finished goods at the end of March is a function of April production requirements. </a:t>
            </a:r>
          </a:p>
          <a:p>
            <a:r>
              <a:rPr kumimoji="1" lang="en-US" sz="1200" b="0" i="0" u="none" strike="noStrike" kern="1200" baseline="0" dirty="0">
                <a:solidFill>
                  <a:schemeClr val="tx1"/>
                </a:solidFill>
                <a:latin typeface="Times New Roman" pitchFamily="18" charset="0"/>
                <a:ea typeface="ＭＳ Ｐゴシック" charset="0"/>
                <a:cs typeface="+mn-cs"/>
              </a:rPr>
              <a:t>*Won’t be known until the April production budget is established. </a:t>
            </a:r>
            <a:endParaRPr lang="en-US" b="0" dirty="0"/>
          </a:p>
        </p:txBody>
      </p:sp>
    </p:spTree>
    <p:extLst>
      <p:ext uri="{BB962C8B-B14F-4D97-AF65-F5344CB8AC3E}">
        <p14:creationId xmlns:p14="http://schemas.microsoft.com/office/powerpoint/2010/main" val="36033559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Budgeted purchases using the gross profit ratio is illustrated. </a:t>
            </a:r>
            <a:endParaRPr lang="en-US" dirty="0"/>
          </a:p>
        </p:txBody>
      </p:sp>
    </p:spTree>
    <p:extLst>
      <p:ext uri="{BB962C8B-B14F-4D97-AF65-F5344CB8AC3E}">
        <p14:creationId xmlns:p14="http://schemas.microsoft.com/office/powerpoint/2010/main" val="2030858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Budget calculations have been presented.</a:t>
            </a:r>
            <a:endParaRPr lang="en-US" dirty="0"/>
          </a:p>
        </p:txBody>
      </p:sp>
    </p:spTree>
    <p:extLst>
      <p:ext uri="{BB962C8B-B14F-4D97-AF65-F5344CB8AC3E}">
        <p14:creationId xmlns:p14="http://schemas.microsoft.com/office/powerpoint/2010/main" val="799557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 participative budgeting system, the manager of each department or cost responsibility center will submit the anticipated cost of the department’s planned activities, along with descriptions of the activities and explanations of significant differences from past experience. After review by higher levels of management, and perhaps negotiation, a final budget will be established. </a:t>
            </a:r>
          </a:p>
          <a:p>
            <a:r>
              <a:rPr lang="en-US" dirty="0"/>
              <a:t>Operating managers have a natural tendency to submit budget estimates that are slightly higher than what the costs are really expected to be. This practice gives the manager some budget slack for contingencies or cost increases that may not have been anticipated. Adding budget slack or “padding the budget” can result in a significantly misleading budget for the organization as a whole.</a:t>
            </a:r>
          </a:p>
        </p:txBody>
      </p:sp>
    </p:spTree>
    <p:extLst>
      <p:ext uri="{BB962C8B-B14F-4D97-AF65-F5344CB8AC3E}">
        <p14:creationId xmlns:p14="http://schemas.microsoft.com/office/powerpoint/2010/main" val="9281276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Assumptions have been presented.</a:t>
            </a:r>
          </a:p>
        </p:txBody>
      </p:sp>
    </p:spTree>
    <p:extLst>
      <p:ext uri="{BB962C8B-B14F-4D97-AF65-F5344CB8AC3E}">
        <p14:creationId xmlns:p14="http://schemas.microsoft.com/office/powerpoint/2010/main" val="33132199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Budget calculations have been presented.</a:t>
            </a:r>
          </a:p>
        </p:txBody>
      </p:sp>
    </p:spTree>
    <p:extLst>
      <p:ext uri="{BB962C8B-B14F-4D97-AF65-F5344CB8AC3E}">
        <p14:creationId xmlns:p14="http://schemas.microsoft.com/office/powerpoint/2010/main" val="16584525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LO 14-7: </a:t>
            </a:r>
            <a:r>
              <a:rPr kumimoji="1" lang="en-US" sz="1200" b="0" i="0" u="none" strike="noStrike" kern="1200" baseline="0" dirty="0">
                <a:solidFill>
                  <a:schemeClr val="tx1"/>
                </a:solidFill>
                <a:latin typeface="Times New Roman" pitchFamily="18" charset="0"/>
                <a:ea typeface="ＭＳ Ｐゴシック" charset="0"/>
                <a:cs typeface="+mn-cs"/>
              </a:rPr>
              <a:t>Explain why and how a budgeted income statement and balance sheet are prepared, and prepare a cash budget</a:t>
            </a:r>
            <a:r>
              <a:rPr lang="en-US" altLang="en-US" dirty="0">
                <a:solidFill>
                  <a:srgbClr val="000000"/>
                </a:solidFill>
                <a:ea typeface="ＭＳ Ｐゴシック" panose="020B0600070205080204" pitchFamily="34" charset="-128"/>
                <a:cs typeface="Times New Roman" panose="02020603050405020304" pitchFamily="18" charset="0"/>
              </a:rPr>
              <a:t>.</a:t>
            </a:r>
          </a:p>
          <a:p>
            <a:endParaRPr kumimoji="1" lang="en-US" sz="1200" b="0" i="0" u="none" strike="noStrike" kern="1200" baseline="0" dirty="0">
              <a:solidFill>
                <a:schemeClr val="tx1"/>
              </a:solidFill>
              <a:latin typeface="Times New Roman" pitchFamily="18" charset="0"/>
              <a:ea typeface="ＭＳ Ｐゴシック" charset="0"/>
              <a:cs typeface="+mn-cs"/>
            </a:endParaRPr>
          </a:p>
          <a:p>
            <a:r>
              <a:rPr kumimoji="1" lang="en-US" sz="1200" b="0" i="0" u="none" strike="noStrike" kern="1200" baseline="0" dirty="0">
                <a:solidFill>
                  <a:schemeClr val="tx1"/>
                </a:solidFill>
                <a:latin typeface="Times New Roman" pitchFamily="18" charset="0"/>
                <a:ea typeface="ＭＳ Ｐゴシック" charset="0"/>
                <a:cs typeface="+mn-cs"/>
              </a:rPr>
              <a:t>In many cases, if the budgeted income statement shows unacceptable results, top management will request that operating departments review their budget proposals and make appropriate adjustments so that profitability goals can be achieved. </a:t>
            </a:r>
            <a:endParaRPr lang="en-US" dirty="0"/>
          </a:p>
        </p:txBody>
      </p:sp>
    </p:spTree>
    <p:extLst>
      <p:ext uri="{BB962C8B-B14F-4D97-AF65-F5344CB8AC3E}">
        <p14:creationId xmlns:p14="http://schemas.microsoft.com/office/powerpoint/2010/main" val="36729319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Assume that, based on past experience, the entity expects that 25 percent of a month’s sales will be collected in the month of sale, 60 percent will be collected in the month following the month of sale, and 12 percent will be collected in the second month following the month of sale. (The last 3 percent will be collected over several months but is ignored in the budgeting process because of its relatively small amount and uncertain collection pattern. Some of these accounts may eventually be written off as uncollectible.)</a:t>
            </a:r>
          </a:p>
        </p:txBody>
      </p:sp>
    </p:spTree>
    <p:extLst>
      <p:ext uri="{BB962C8B-B14F-4D97-AF65-F5344CB8AC3E}">
        <p14:creationId xmlns:p14="http://schemas.microsoft.com/office/powerpoint/2010/main" val="16961581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The cash budget is very much like a budgeted statement of cash flows but with a relatively short time frame. </a:t>
            </a:r>
            <a:endParaRPr lang="en-US" dirty="0"/>
          </a:p>
        </p:txBody>
      </p:sp>
    </p:spTree>
    <p:extLst>
      <p:ext uri="{BB962C8B-B14F-4D97-AF65-F5344CB8AC3E}">
        <p14:creationId xmlns:p14="http://schemas.microsoft.com/office/powerpoint/2010/main" val="34933285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this cash receipts forecast were being made in late December for the next four months, collections of sales made prior to January probably would be based on an estimate of when the accounts receivable at the end of December would be collected. This approach, and an alternative format for the cash receipts forecast analysis is presented on the slide.</a:t>
            </a:r>
          </a:p>
          <a:p>
            <a:endParaRPr lang="en-US" dirty="0"/>
          </a:p>
          <a:p>
            <a:r>
              <a:rPr lang="en-US" dirty="0"/>
              <a:t>Note that the difference between the budgeted cash receipts for March and April in the two formats is the estimated collections of December 31 accounts receivable. Even though the estimated collections from sales occur over three months, the estimated collections of December 31 accounts receivable are more realistically spread over a longer period, and it has been recognized that not all of the receivables are likely to be collected.</a:t>
            </a:r>
          </a:p>
        </p:txBody>
      </p:sp>
    </p:spTree>
    <p:extLst>
      <p:ext uri="{BB962C8B-B14F-4D97-AF65-F5344CB8AC3E}">
        <p14:creationId xmlns:p14="http://schemas.microsoft.com/office/powerpoint/2010/main" val="301913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2CF0AC08-B644-4DC9-B1AE-7C176F43ED73}"/>
              </a:ext>
            </a:extLst>
          </p:cNvPr>
          <p:cNvSpPr>
            <a:spLocks noGrp="1" noRot="1" noChangeAspect="1" noChangeArrowheads="1" noTextEdit="1"/>
          </p:cNvSpPr>
          <p:nvPr>
            <p:ph type="sldImg"/>
          </p:nvPr>
        </p:nvSpPr>
        <p:spPr>
          <a:ln/>
        </p:spPr>
      </p:sp>
      <p:sp>
        <p:nvSpPr>
          <p:cNvPr id="21506" name="Rectangle 3">
            <a:extLst>
              <a:ext uri="{FF2B5EF4-FFF2-40B4-BE49-F238E27FC236}">
                <a16:creationId xmlns:a16="http://schemas.microsoft.com/office/drawing/2014/main" id="{766915B4-8325-4C30-BC3E-330F870AB564}"/>
              </a:ext>
            </a:extLst>
          </p:cNvPr>
          <p:cNvSpPr>
            <a:spLocks noGrp="1" noChangeArrowheads="1"/>
          </p:cNvSpPr>
          <p:nvPr>
            <p:ph type="body" idx="1"/>
          </p:nvPr>
        </p:nvSpPr>
        <p:spPr>
          <a:xfrm>
            <a:off x="935038" y="4343400"/>
            <a:ext cx="5140325" cy="418306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defRPr/>
            </a:pPr>
            <a:r>
              <a:rPr lang="en-US" altLang="en-US" dirty="0">
                <a:solidFill>
                  <a:srgbClr val="000000"/>
                </a:solidFill>
                <a:ea typeface="ＭＳ Ｐゴシック" panose="020B0600070205080204" pitchFamily="34" charset="-128"/>
                <a:cs typeface="Times New Roman" panose="02020603050405020304" pitchFamily="18" charset="0"/>
              </a:rPr>
              <a:t>After studying this chapter, you should understand and be able to:</a:t>
            </a:r>
          </a:p>
          <a:p>
            <a:pPr>
              <a:spcBef>
                <a:spcPct val="50000"/>
              </a:spcBef>
              <a:defRPr/>
            </a:pPr>
            <a:endParaRPr lang="en-US" altLang="en-US" dirty="0">
              <a:solidFill>
                <a:srgbClr val="000000"/>
              </a:solidFill>
              <a:ea typeface="ＭＳ Ｐゴシック" panose="020B0600070205080204" pitchFamily="34" charset="-128"/>
              <a:cs typeface="Times New Roman" panose="02020603050405020304" pitchFamily="18" charset="0"/>
            </a:endParaRPr>
          </a:p>
          <a:p>
            <a:pPr marL="746125" indent="-746125">
              <a:defRPr/>
            </a:pPr>
            <a:r>
              <a:rPr lang="en-US" altLang="en-US" dirty="0">
                <a:latin typeface="Arial Narrow" pitchFamily="34" charset="0"/>
              </a:rPr>
              <a:t>LO 14-1: Describe cost terminology that relates to the budgeting process.</a:t>
            </a:r>
          </a:p>
          <a:p>
            <a:pPr marL="746125" indent="-746125">
              <a:defRPr/>
            </a:pPr>
            <a:r>
              <a:rPr lang="en-US" altLang="en-US" dirty="0">
                <a:latin typeface="Arial Narrow" pitchFamily="34" charset="0"/>
              </a:rPr>
              <a:t>LO 14-2: Explain why budgets are useful and how management philosophy can influence the budgeting process.</a:t>
            </a:r>
          </a:p>
          <a:p>
            <a:pPr marL="746125" indent="-746125">
              <a:defRPr/>
            </a:pPr>
            <a:r>
              <a:rPr lang="en-US" altLang="en-US" dirty="0">
                <a:latin typeface="Arial Narrow" pitchFamily="34" charset="0"/>
              </a:rPr>
              <a:t>LO 14-3: Compare how alternative budget time frames can be used.</a:t>
            </a:r>
          </a:p>
          <a:p>
            <a:pPr marL="746125" indent="-746125">
              <a:defRPr/>
            </a:pPr>
            <a:r>
              <a:rPr lang="en-US" altLang="en-US" dirty="0">
                <a:latin typeface="Arial Narrow" pitchFamily="34" charset="0"/>
              </a:rPr>
              <a:t>LO 14-4: Demonstrate the impact of the sales forecast (or revenue budget) on the overall operating budget.</a:t>
            </a:r>
          </a:p>
          <a:p>
            <a:pPr marL="746125" indent="-746125">
              <a:defRPr/>
            </a:pPr>
            <a:r>
              <a:rPr lang="en-US" altLang="en-US" dirty="0">
                <a:latin typeface="Arial Narrow" pitchFamily="34" charset="0"/>
              </a:rPr>
              <a:t>LO 14-5: Prepare a purchases/production budget.</a:t>
            </a:r>
          </a:p>
          <a:p>
            <a:pPr marL="746125" indent="-746125">
              <a:defRPr/>
            </a:pPr>
            <a:r>
              <a:rPr lang="en-US" altLang="en-US" dirty="0">
                <a:latin typeface="Arial Narrow" pitchFamily="34" charset="0"/>
              </a:rPr>
              <a:t>LO 14-6: Illustrate the importance of cost behavior patterns in developing the operating expense budget.</a:t>
            </a:r>
          </a:p>
          <a:p>
            <a:pPr marL="746125" indent="-746125">
              <a:defRPr/>
            </a:pPr>
            <a:r>
              <a:rPr lang="en-US" altLang="en-US" dirty="0">
                <a:latin typeface="Arial Narrow" pitchFamily="34" charset="0"/>
              </a:rPr>
              <a:t>LO 14-7: Explain why and how a budgeted income statement and balance sheet are prepared.</a:t>
            </a:r>
          </a:p>
          <a:p>
            <a:pPr marL="746125" indent="-746125">
              <a:defRPr/>
            </a:pPr>
            <a:r>
              <a:rPr lang="en-US" altLang="en-US" dirty="0">
                <a:latin typeface="Arial Narrow" pitchFamily="34" charset="0"/>
              </a:rPr>
              <a:t>LO 14-8: Prepare a cash budget.</a:t>
            </a:r>
          </a:p>
          <a:p>
            <a:pPr marL="746125" indent="-746125">
              <a:defRPr/>
            </a:pPr>
            <a:r>
              <a:rPr lang="en-US" altLang="en-US" dirty="0">
                <a:latin typeface="Arial Narrow" pitchFamily="34" charset="0"/>
              </a:rPr>
              <a:t>LO 14-9: Explain why and how standards are useful in the planning and control process.</a:t>
            </a:r>
          </a:p>
          <a:p>
            <a:pPr marL="746125" indent="-746125">
              <a:defRPr/>
            </a:pPr>
            <a:r>
              <a:rPr lang="en-US" altLang="en-US" dirty="0">
                <a:latin typeface="Arial Narrow" pitchFamily="34" charset="0"/>
              </a:rPr>
              <a:t>LO 14-10: Determine how the standard cost of a product is developed.</a:t>
            </a:r>
          </a:p>
          <a:p>
            <a:pPr marL="746125" indent="-746125">
              <a:defRPr/>
            </a:pPr>
            <a:r>
              <a:rPr lang="en-US" altLang="en-US" dirty="0">
                <a:latin typeface="Arial Narrow" pitchFamily="34" charset="0"/>
              </a:rPr>
              <a:t>LO 14-11: Describe how standard costs are used in the cost accounting system.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cash disbursement side, the payment pattern for purchases must be determined.</a:t>
            </a:r>
          </a:p>
          <a:p>
            <a:r>
              <a:rPr lang="en-US" dirty="0"/>
              <a:t>If suppliers’ terms are 2/10, net 30, the financial manager will assume that two-thirds of a month’s purchases will be paid for in the same month as the purchase, and one-third will be paid for in the subsequent month. As was the case for the cash receipts forecast, the accuracy of the cash payments forecast is a function of the accuracy of the sales forecast and the payment pattern estimates.</a:t>
            </a:r>
          </a:p>
        </p:txBody>
      </p:sp>
    </p:spTree>
    <p:extLst>
      <p:ext uri="{BB962C8B-B14F-4D97-AF65-F5344CB8AC3E}">
        <p14:creationId xmlns:p14="http://schemas.microsoft.com/office/powerpoint/2010/main" val="28165191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illustrates a cash budget format and shows sources of the budget amounts.</a:t>
            </a:r>
          </a:p>
        </p:txBody>
      </p:sp>
    </p:spTree>
    <p:extLst>
      <p:ext uri="{BB962C8B-B14F-4D97-AF65-F5344CB8AC3E}">
        <p14:creationId xmlns:p14="http://schemas.microsoft.com/office/powerpoint/2010/main" val="42472144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cash budget continues from the previous slide.</a:t>
            </a:r>
          </a:p>
        </p:txBody>
      </p:sp>
    </p:spTree>
    <p:extLst>
      <p:ext uri="{BB962C8B-B14F-4D97-AF65-F5344CB8AC3E}">
        <p14:creationId xmlns:p14="http://schemas.microsoft.com/office/powerpoint/2010/main" val="261738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budgeted balance sheet uses data from all the other budgets. Management uses this budget to evaluate the entity’s projected financial position. If the result is not satisfactory, appropriate operating, investing, and financing plans will be revised.</a:t>
            </a:r>
          </a:p>
          <a:p>
            <a:endParaRPr lang="en-US" dirty="0"/>
          </a:p>
        </p:txBody>
      </p:sp>
    </p:spTree>
    <p:extLst>
      <p:ext uri="{BB962C8B-B14F-4D97-AF65-F5344CB8AC3E}">
        <p14:creationId xmlns:p14="http://schemas.microsoft.com/office/powerpoint/2010/main" val="42056787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9CB87A0-0C2E-4CA8-9B77-915CF5D27873}"/>
              </a:ext>
            </a:extLst>
          </p:cNvPr>
          <p:cNvSpPr>
            <a:spLocks noGrp="1" noRot="1" noChangeAspect="1" noChangeArrowheads="1" noTextEdit="1"/>
          </p:cNvSpPr>
          <p:nvPr>
            <p:ph type="sldImg"/>
          </p:nvPr>
        </p:nvSpPr>
        <p:spPr>
          <a:ln/>
        </p:spPr>
      </p:sp>
      <p:sp>
        <p:nvSpPr>
          <p:cNvPr id="66563" name="Rectangle 3">
            <a:extLst>
              <a:ext uri="{FF2B5EF4-FFF2-40B4-BE49-F238E27FC236}">
                <a16:creationId xmlns:a16="http://schemas.microsoft.com/office/drawing/2014/main" id="{DE098DE9-FA6A-415C-BF2D-74ADA731D73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LO 14-8: </a:t>
            </a:r>
            <a:r>
              <a:rPr lang="en-US" altLang="en-US" dirty="0">
                <a:solidFill>
                  <a:srgbClr val="000000"/>
                </a:solidFill>
                <a:ea typeface="ＭＳ Ｐゴシック" panose="020B0600070205080204" pitchFamily="34" charset="-128"/>
                <a:cs typeface="Times New Roman" panose="02020603050405020304" pitchFamily="18" charset="0"/>
              </a:rPr>
              <a:t>Explain why and how standards are useful in the planning and control process.</a:t>
            </a:r>
          </a:p>
          <a:p>
            <a:pPr eaLnBrk="1" hangingPunct="1"/>
            <a:endParaRPr lang="en-US" altLang="en-US" dirty="0">
              <a:solidFill>
                <a:srgbClr val="000000"/>
              </a:solidFill>
              <a:ea typeface="ＭＳ Ｐゴシック" panose="020B0600070205080204" pitchFamily="34" charset="-128"/>
              <a:cs typeface="Times New Roman" panose="02020603050405020304" pitchFamily="18" charset="0"/>
            </a:endParaRPr>
          </a:p>
          <a:p>
            <a:pPr eaLnBrk="1" hangingPunct="1"/>
            <a:r>
              <a:rPr lang="en-US" altLang="en-US" dirty="0">
                <a:ea typeface="ＭＳ Ｐゴシック" panose="020B0600070205080204" pitchFamily="34" charset="-128"/>
              </a:rPr>
              <a:t>Standard costs are based on carefully predetermined amounts. They are used for planning material, labor, and overhead requirements. Standard costs are the expected level of performance and are considered the benchmarks for measuring performance. </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standard cost has two elements: the quantity of input and the cost per unit of input. Because the standard represents a unit budget (i.e., the expected quantity and cost of the resources required to produce a unit of product or provide a unit of service), standards are used extensively in the budget preparation process. After the sales forecast has been developed and expressed in units, standards are used to plan for the inputs that will need to be provided to make the product or provide the service.</a:t>
            </a:r>
          </a:p>
        </p:txBody>
      </p:sp>
    </p:spTree>
    <p:extLst>
      <p:ext uri="{BB962C8B-B14F-4D97-AF65-F5344CB8AC3E}">
        <p14:creationId xmlns:p14="http://schemas.microsoft.com/office/powerpoint/2010/main" val="26702109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F8617DCC-3BF4-4737-9D91-56025A43EF65}"/>
              </a:ext>
            </a:extLst>
          </p:cNvPr>
          <p:cNvSpPr>
            <a:spLocks noGrp="1" noRot="1" noChangeAspect="1" noChangeArrowheads="1" noTextEdit="1"/>
          </p:cNvSpPr>
          <p:nvPr>
            <p:ph type="sldImg"/>
          </p:nvPr>
        </p:nvSpPr>
        <p:spPr>
          <a:solidFill>
            <a:srgbClr val="FFFFFF"/>
          </a:solidFill>
          <a:ln/>
        </p:spPr>
      </p:sp>
      <p:sp>
        <p:nvSpPr>
          <p:cNvPr id="165895" name="Rectangle 7">
            <a:extLst>
              <a:ext uri="{FF2B5EF4-FFF2-40B4-BE49-F238E27FC236}">
                <a16:creationId xmlns:a16="http://schemas.microsoft.com/office/drawing/2014/main" id="{E9D76365-5F9C-49F4-9741-803C8A3C314C}"/>
              </a:ext>
            </a:extLst>
          </p:cNvPr>
          <p:cNvSpPr>
            <a:spLocks noGrp="1" noChangeArrowheads="1"/>
          </p:cNvSpPr>
          <p:nvPr>
            <p:ph type="body" idx="1"/>
          </p:nvPr>
        </p:nvSpPr>
        <p:spPr>
          <a:ln/>
        </p:spPr>
        <p:txBody>
          <a:bodyPr/>
          <a:lstStyle/>
          <a:p>
            <a:pPr eaLnBrk="1" hangingPunct="1">
              <a:defRPr/>
            </a:pPr>
            <a:r>
              <a:rPr lang="en-US" dirty="0">
                <a:ea typeface="+mn-ea"/>
              </a:rPr>
              <a:t>LO 14-9: </a:t>
            </a:r>
            <a:r>
              <a:rPr lang="en-US" dirty="0">
                <a:solidFill>
                  <a:srgbClr val="000000"/>
                </a:solidFill>
                <a:ea typeface="+mn-ea"/>
                <a:cs typeface="Times New Roman" pitchFamily="18" charset="0"/>
              </a:rPr>
              <a:t>Determine how the standard cost of a product is developed.</a:t>
            </a:r>
          </a:p>
          <a:p>
            <a:pPr eaLnBrk="1" hangingPunct="1">
              <a:defRPr/>
            </a:pPr>
            <a:endParaRPr lang="en-US" dirty="0">
              <a:solidFill>
                <a:srgbClr val="FFFF00"/>
              </a:solidFill>
              <a:effectLst>
                <a:outerShdw blurRad="38100" dist="38100" dir="2700000" algn="tl">
                  <a:srgbClr val="C0C0C0"/>
                </a:outerShdw>
              </a:effectLst>
              <a:ea typeface="+mn-ea"/>
            </a:endParaRPr>
          </a:p>
          <a:p>
            <a:pPr eaLnBrk="1" hangingPunct="1">
              <a:defRPr/>
            </a:pPr>
            <a:r>
              <a:rPr lang="en-US" altLang="en-US" dirty="0">
                <a:ea typeface="ＭＳ Ｐゴシック" panose="020B0600070205080204" pitchFamily="34" charset="-128"/>
              </a:rPr>
              <a:t>Standards are not the same as budgets. A standard is the expected cost for one unit, and a budget is the expected cost for all units. </a:t>
            </a:r>
            <a:endParaRPr lang="en-US" dirty="0">
              <a:ea typeface="+mn-ea"/>
            </a:endParaRPr>
          </a:p>
          <a:p>
            <a:pPr eaLnBrk="1" hangingPunct="1">
              <a:defRPr/>
            </a:pPr>
            <a:endParaRPr lang="en-US" dirty="0">
              <a:ea typeface="+mn-ea"/>
            </a:endParaRPr>
          </a:p>
          <a:p>
            <a:pPr eaLnBrk="1" hangingPunct="1">
              <a:defRPr/>
            </a:pPr>
            <a:r>
              <a:rPr lang="en-US" altLang="en-US" dirty="0">
                <a:ea typeface="ＭＳ Ｐゴシック" panose="020B0600070205080204" pitchFamily="34" charset="-128"/>
              </a:rPr>
              <a:t>Attainable standards should be set versus ideal standards and they should be at levels that are currently achievable with reasonable and efficient effort. Managers agree that ideal standards, based on perfection, are unattainable and discourage most employees. There are three strategic approaches to developing standards: ideal, or engineered, standards; attainable standards; and past experience standards.</a:t>
            </a:r>
          </a:p>
          <a:p>
            <a:pPr eaLnBrk="1" hangingPunct="1">
              <a:defRPr/>
            </a:pPr>
            <a:r>
              <a:rPr lang="en-US" altLang="en-US" dirty="0">
                <a:ea typeface="ＭＳ Ｐゴシック" panose="020B0600070205080204" pitchFamily="34" charset="-128"/>
              </a:rPr>
              <a:t>Standards should not be based on past experience because past experience contains inefficiencies and provides little incentive for improvement.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Because standards are budgets for individual of product, all the management philosophy and individual behavior considerations identified in the discussion of the budgeting process in general also apply to standards. </a:t>
            </a:r>
            <a:endParaRPr lang="en-US" dirty="0"/>
          </a:p>
        </p:txBody>
      </p:sp>
    </p:spTree>
    <p:extLst>
      <p:ext uri="{BB962C8B-B14F-4D97-AF65-F5344CB8AC3E}">
        <p14:creationId xmlns:p14="http://schemas.microsoft.com/office/powerpoint/2010/main" val="10513173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6E4D4696-2CB5-4256-B97D-FAD84365FC33}"/>
              </a:ext>
            </a:extLst>
          </p:cNvPr>
          <p:cNvSpPr>
            <a:spLocks noGrp="1" noRot="1" noChangeAspect="1" noChangeArrowheads="1" noTextEdit="1"/>
          </p:cNvSpPr>
          <p:nvPr>
            <p:ph type="sldImg"/>
          </p:nvPr>
        </p:nvSpPr>
        <p:spPr>
          <a:ln/>
        </p:spPr>
      </p:sp>
      <p:sp>
        <p:nvSpPr>
          <p:cNvPr id="172036" name="Rectangle 3">
            <a:extLst>
              <a:ext uri="{FF2B5EF4-FFF2-40B4-BE49-F238E27FC236}">
                <a16:creationId xmlns:a16="http://schemas.microsoft.com/office/drawing/2014/main" id="{B4AF2686-7723-4903-B0D0-9BDD38009FCC}"/>
              </a:ext>
            </a:extLst>
          </p:cNvPr>
          <p:cNvSpPr>
            <a:spLocks noGrp="1" noChangeArrowheads="1"/>
          </p:cNvSpPr>
          <p:nvPr>
            <p:ph type="body" idx="1"/>
          </p:nvPr>
        </p:nvSpPr>
        <p:spPr>
          <a:ln/>
        </p:spPr>
        <p:txBody>
          <a:bodyPr/>
          <a:lstStyle/>
          <a:p>
            <a:pPr eaLnBrk="1" hangingPunct="1">
              <a:defRPr/>
            </a:pPr>
            <a:r>
              <a:rPr lang="en-US" dirty="0">
                <a:ea typeface="+mn-ea"/>
              </a:rPr>
              <a:t>LO 14-10: </a:t>
            </a:r>
            <a:r>
              <a:rPr lang="en-US" dirty="0">
                <a:solidFill>
                  <a:srgbClr val="000000"/>
                </a:solidFill>
                <a:ea typeface="+mn-ea"/>
                <a:cs typeface="Times New Roman" pitchFamily="18" charset="0"/>
              </a:rPr>
              <a:t>Describe how standard costs are used in the cost accounting system.</a:t>
            </a:r>
          </a:p>
          <a:p>
            <a:pPr eaLnBrk="1" hangingPunct="1">
              <a:defRPr/>
            </a:pPr>
            <a:endParaRPr lang="en-US" dirty="0">
              <a:solidFill>
                <a:srgbClr val="FFFF00"/>
              </a:solidFill>
              <a:effectLst>
                <a:outerShdw blurRad="38100" dist="38100" dir="2700000" algn="tl">
                  <a:srgbClr val="C0C0C0"/>
                </a:outerShdw>
              </a:effectLst>
              <a:ea typeface="+mn-ea"/>
            </a:endParaRPr>
          </a:p>
          <a:p>
            <a:pPr eaLnBrk="1" hangingPunct="1">
              <a:defRPr/>
            </a:pPr>
            <a:r>
              <a:rPr lang="en-US" dirty="0">
                <a:ea typeface="+mn-ea"/>
              </a:rPr>
              <a:t>The process of establishing a standard cost for a product involves aggregating the individual standard costs for each of the inputs to the product: raw materials, direct labor, and manufacturing overhead. Developing the standard cost for each unit of input involves estimating costs for the budget period. The purchasing agent will provide input for raw material costs; the human resources department will be involved in establishing standard labor rates; and the production, purchasing, and human resources departments will provide data for estimating the various overhead costs.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4E43EECD-189C-4751-89DD-9FD9A1CEE0B5}"/>
              </a:ext>
            </a:extLst>
          </p:cNvPr>
          <p:cNvSpPr>
            <a:spLocks noGrp="1" noRot="1" noChangeAspect="1" noChangeArrowheads="1" noTextEdit="1"/>
          </p:cNvSpPr>
          <p:nvPr>
            <p:ph type="sldImg"/>
          </p:nvPr>
        </p:nvSpPr>
        <p:spPr>
          <a:ln/>
        </p:spPr>
      </p:sp>
      <p:sp>
        <p:nvSpPr>
          <p:cNvPr id="72707" name="Rectangle 3">
            <a:extLst>
              <a:ext uri="{FF2B5EF4-FFF2-40B4-BE49-F238E27FC236}">
                <a16:creationId xmlns:a16="http://schemas.microsoft.com/office/drawing/2014/main" id="{822553E4-C1E4-4789-B2E1-E1B0759590B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Because of the necessity to recognize cost behavior patterns for planning and control purposes, overhead costs will be classified as variable or fixed. Variable overhead usually will be expressed in terms of direct labor hours, machine hours, or some other physical measure that reflects the causes of overhead expenditures. Fixed overhead is expressed as a total cost per accounting period for planning and control purposes, and it is allocated to individual products for product costing purposes.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To budget effectively a clear understanding of cost behavior, </a:t>
            </a:r>
            <a:r>
              <a:rPr kumimoji="1" lang="en-US" sz="1200" b="0" i="1" u="none" strike="noStrike" kern="1200" baseline="0" dirty="0">
                <a:solidFill>
                  <a:schemeClr val="tx1"/>
                </a:solidFill>
                <a:latin typeface="Times New Roman" pitchFamily="18" charset="0"/>
                <a:ea typeface="ＭＳ Ｐゴシック" charset="0"/>
                <a:cs typeface="+mn-cs"/>
              </a:rPr>
              <a:t>variable and fixed costs, </a:t>
            </a:r>
            <a:r>
              <a:rPr kumimoji="1" lang="en-US" sz="1200" b="0" i="0" u="none" strike="noStrike" kern="1200" baseline="0" dirty="0">
                <a:solidFill>
                  <a:schemeClr val="tx1"/>
                </a:solidFill>
                <a:latin typeface="Times New Roman" pitchFamily="18" charset="0"/>
                <a:ea typeface="ＭＳ Ｐゴシック" charset="0"/>
                <a:cs typeface="+mn-cs"/>
              </a:rPr>
              <a:t>it is necessary to appreciate how costs are expected to change as budgeted levels of activity change. Fixed costs classified according to a time-frame perspective are known as </a:t>
            </a:r>
            <a:r>
              <a:rPr kumimoji="1" lang="en-US" sz="1200" b="0" i="1" u="none" strike="noStrike" kern="1200" baseline="0" dirty="0">
                <a:solidFill>
                  <a:schemeClr val="tx1"/>
                </a:solidFill>
                <a:latin typeface="Times New Roman" pitchFamily="18" charset="0"/>
                <a:ea typeface="ＭＳ Ｐゴシック" charset="0"/>
                <a:cs typeface="+mn-cs"/>
              </a:rPr>
              <a:t>committed costs </a:t>
            </a:r>
            <a:r>
              <a:rPr kumimoji="1" lang="en-US" sz="1200" b="0" i="0" u="none" strike="noStrike" kern="1200" baseline="0" dirty="0">
                <a:solidFill>
                  <a:schemeClr val="tx1"/>
                </a:solidFill>
                <a:latin typeface="Times New Roman" pitchFamily="18" charset="0"/>
                <a:ea typeface="ＭＳ Ｐゴシック" charset="0"/>
                <a:cs typeface="+mn-cs"/>
              </a:rPr>
              <a:t>and </a:t>
            </a:r>
            <a:r>
              <a:rPr kumimoji="1" lang="en-US" sz="1200" b="0" i="1" u="none" strike="noStrike" kern="1200" baseline="0" dirty="0">
                <a:solidFill>
                  <a:schemeClr val="tx1"/>
                </a:solidFill>
                <a:latin typeface="Times New Roman" pitchFamily="18" charset="0"/>
                <a:ea typeface="ＭＳ Ｐゴシック" charset="0"/>
                <a:cs typeface="+mn-cs"/>
              </a:rPr>
              <a:t>discretionary costs. </a:t>
            </a:r>
            <a:r>
              <a:rPr kumimoji="1" lang="en-US" sz="1200" b="0" i="0" u="none" strike="noStrike" kern="1200" baseline="0" dirty="0">
                <a:solidFill>
                  <a:schemeClr val="tx1"/>
                </a:solidFill>
                <a:latin typeface="Times New Roman" pitchFamily="18" charset="0"/>
                <a:ea typeface="ＭＳ Ｐゴシック" charset="0"/>
                <a:cs typeface="+mn-cs"/>
              </a:rPr>
              <a:t>A committed cost is one that will be incurred to execute long-range policy decisions to which the firm has committed. A discretionary cost is one that can be adjusted in the short run at management’s discretion. </a:t>
            </a:r>
            <a:endParaRPr lang="en-US" dirty="0"/>
          </a:p>
        </p:txBody>
      </p:sp>
    </p:spTree>
    <p:extLst>
      <p:ext uri="{BB962C8B-B14F-4D97-AF65-F5344CB8AC3E}">
        <p14:creationId xmlns:p14="http://schemas.microsoft.com/office/powerpoint/2010/main" val="2060852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EDCF2376-B136-4560-B30F-0FFE74844A16}"/>
              </a:ext>
            </a:extLst>
          </p:cNvPr>
          <p:cNvSpPr>
            <a:spLocks noGrp="1" noRot="1" noChangeAspect="1" noChangeArrowheads="1" noTextEdit="1"/>
          </p:cNvSpPr>
          <p:nvPr>
            <p:ph type="sldImg"/>
          </p:nvPr>
        </p:nvSpPr>
        <p:spPr>
          <a:ln/>
        </p:spPr>
      </p:sp>
      <p:sp>
        <p:nvSpPr>
          <p:cNvPr id="76803" name="Rectangle 3">
            <a:extLst>
              <a:ext uri="{FF2B5EF4-FFF2-40B4-BE49-F238E27FC236}">
                <a16:creationId xmlns:a16="http://schemas.microsoft.com/office/drawing/2014/main" id="{D17D9501-1850-4CE6-B677-3D2FB2F0ED6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Note: For consistency purposes, the total variable and fixed manufacturing overhead cost equals $14 per direct labor hour. This is the predetermined overhead application rate used for cost accounting. The fixed overhead component of that rate is determined; the variable component is developed by building a standard based on the relationship between the elements of variable overhead (e.g., utilities and maintenance) and the chosen activity base. In this example, that activity base is direct labor hours, but it can be any other physical measure that has a causal relationship with the cost.</a:t>
            </a:r>
          </a:p>
        </p:txBody>
      </p:sp>
    </p:spTree>
    <p:extLst>
      <p:ext uri="{BB962C8B-B14F-4D97-AF65-F5344CB8AC3E}">
        <p14:creationId xmlns:p14="http://schemas.microsoft.com/office/powerpoint/2010/main" val="18995450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F0BD1AF8-528F-44EE-B344-229D36D4BB0A}"/>
              </a:ext>
            </a:extLst>
          </p:cNvPr>
          <p:cNvSpPr>
            <a:spLocks noGrp="1" noRot="1" noChangeAspect="1" noChangeArrowheads="1" noTextEdit="1"/>
          </p:cNvSpPr>
          <p:nvPr>
            <p:ph type="sldImg"/>
          </p:nvPr>
        </p:nvSpPr>
        <p:spPr>
          <a:ln/>
        </p:spPr>
      </p:sp>
      <p:sp>
        <p:nvSpPr>
          <p:cNvPr id="78851" name="Rectangle 3">
            <a:extLst>
              <a:ext uri="{FF2B5EF4-FFF2-40B4-BE49-F238E27FC236}">
                <a16:creationId xmlns:a16="http://schemas.microsoft.com/office/drawing/2014/main" id="{55177C7C-0A6B-4181-9128-DA072310EF6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Other uses of standards include machine usage, inventory control, quality control, training levels, sales level, safety goals, and service levels.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43FCE911-4104-43E4-96FC-385591C4C12F}"/>
              </a:ext>
            </a:extLst>
          </p:cNvPr>
          <p:cNvSpPr>
            <a:spLocks noGrp="1" noRot="1" noChangeAspect="1" noChangeArrowheads="1" noTextEdit="1"/>
          </p:cNvSpPr>
          <p:nvPr>
            <p:ph type="sldImg"/>
          </p:nvPr>
        </p:nvSpPr>
        <p:spPr>
          <a:ln/>
        </p:spPr>
      </p:sp>
      <p:sp>
        <p:nvSpPr>
          <p:cNvPr id="80899" name="Rectangle 3">
            <a:extLst>
              <a:ext uri="{FF2B5EF4-FFF2-40B4-BE49-F238E27FC236}">
                <a16:creationId xmlns:a16="http://schemas.microsoft.com/office/drawing/2014/main" id="{12FD978B-6062-47BA-8B32-2CA3370E615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End of Chapter 14</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 14-1: Describe cost terminology that relates to the budgeting process.</a:t>
            </a:r>
          </a:p>
          <a:p>
            <a:endParaRPr lang="en-US" dirty="0"/>
          </a:p>
          <a:p>
            <a:r>
              <a:rPr lang="en-US" dirty="0"/>
              <a:t>Fixed costs classified according to a timeframe perspective are known as committed costs and discretionary costs. </a:t>
            </a:r>
          </a:p>
          <a:p>
            <a:r>
              <a:rPr lang="en-US" dirty="0"/>
              <a:t>A committed cost is one that will be incurred to execute long-range policy decisions to which the firm has “committed.” Collectively, these committed cost investments provide the organization with the capacity resources necessary to carry out the basic activities along its value chain.</a:t>
            </a:r>
          </a:p>
          <a:p>
            <a:r>
              <a:rPr lang="en-US" dirty="0"/>
              <a:t>A discretionary cost is one that can be adjusted in the short run (usually on an annual basis) as management evaluates the organization’s available resources and prioritizes the annual budget requests.</a:t>
            </a:r>
          </a:p>
        </p:txBody>
      </p:sp>
    </p:spTree>
    <p:extLst>
      <p:ext uri="{BB962C8B-B14F-4D97-AF65-F5344CB8AC3E}">
        <p14:creationId xmlns:p14="http://schemas.microsoft.com/office/powerpoint/2010/main" val="4280839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respect to committed costs, the control issue for managers is whether the cost is appropriate for the value received from the expenditure. On the other hand, when adding or curtailing discretionary costs, managers do have short-term discretion about the level of cost to be incurred. As suggested by the preceding examples, significant nonfinancial considerations also must be evaluated with respect to discretionary costs for establishing priorities. The examples of committed and discretionary costs are presented above.</a:t>
            </a:r>
          </a:p>
        </p:txBody>
      </p:sp>
    </p:spTree>
    <p:extLst>
      <p:ext uri="{BB962C8B-B14F-4D97-AF65-F5344CB8AC3E}">
        <p14:creationId xmlns:p14="http://schemas.microsoft.com/office/powerpoint/2010/main" val="3164377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038BD21D-4CAC-4AD5-BB73-92F49FE91D5D}"/>
              </a:ext>
            </a:extLst>
          </p:cNvPr>
          <p:cNvSpPr>
            <a:spLocks noGrp="1" noRot="1" noChangeAspect="1" noChangeArrowheads="1" noTextEdit="1"/>
          </p:cNvSpPr>
          <p:nvPr>
            <p:ph type="sldImg"/>
          </p:nvPr>
        </p:nvSpPr>
        <p:spPr>
          <a:ln/>
        </p:spPr>
      </p:sp>
      <p:sp>
        <p:nvSpPr>
          <p:cNvPr id="100356" name="Rectangle 3">
            <a:extLst>
              <a:ext uri="{FF2B5EF4-FFF2-40B4-BE49-F238E27FC236}">
                <a16:creationId xmlns:a16="http://schemas.microsoft.com/office/drawing/2014/main" id="{BDA3C984-A491-4947-9652-2DED459997CD}"/>
              </a:ext>
            </a:extLst>
          </p:cNvPr>
          <p:cNvSpPr>
            <a:spLocks noGrp="1" noChangeArrowheads="1"/>
          </p:cNvSpPr>
          <p:nvPr>
            <p:ph type="body" idx="1"/>
          </p:nvPr>
        </p:nvSpPr>
        <p:spPr>
          <a:ln/>
        </p:spPr>
        <p:txBody>
          <a:bodyPr/>
          <a:lstStyle/>
          <a:p>
            <a:pPr eaLnBrk="1" hangingPunct="1">
              <a:defRPr/>
            </a:pPr>
            <a:r>
              <a:rPr lang="en-US" dirty="0">
                <a:ea typeface="+mn-ea"/>
              </a:rPr>
              <a:t>LO 14-2: </a:t>
            </a:r>
            <a:r>
              <a:rPr lang="en-US" dirty="0">
                <a:solidFill>
                  <a:srgbClr val="000000"/>
                </a:solidFill>
                <a:ea typeface="+mn-ea"/>
                <a:cs typeface="Times New Roman" pitchFamily="18" charset="0"/>
              </a:rPr>
              <a:t>Explain why budgets are useful and how management philosophy can influence the budgeting process.</a:t>
            </a:r>
          </a:p>
          <a:p>
            <a:pPr eaLnBrk="1" hangingPunct="1">
              <a:defRPr/>
            </a:pPr>
            <a:endParaRPr lang="en-US" dirty="0">
              <a:solidFill>
                <a:srgbClr val="FFFF00"/>
              </a:solidFill>
              <a:effectLst>
                <a:outerShdw blurRad="38100" dist="38100" dir="2700000" algn="tl">
                  <a:srgbClr val="C0C0C0"/>
                </a:outerShdw>
              </a:effectLst>
              <a:ea typeface="+mn-ea"/>
            </a:endParaRPr>
          </a:p>
          <a:p>
            <a:pPr eaLnBrk="1" hangingPunct="1">
              <a:defRPr/>
            </a:pPr>
            <a:r>
              <a:rPr lang="en-US" u="none" dirty="0">
                <a:ea typeface="+mn-ea"/>
              </a:rPr>
              <a:t>Budgeting aids in enhanced managerial responsibility and it helps coordinate activities, make performance evaluations, and assign decision-making responsibilities.</a:t>
            </a:r>
          </a:p>
          <a:p>
            <a:pPr eaLnBrk="1" hangingPunct="1">
              <a:defRPr/>
            </a:pPr>
            <a:endParaRPr lang="en-US" dirty="0">
              <a:ea typeface="+mn-ea"/>
            </a:endParaRPr>
          </a:p>
          <a:p>
            <a:pPr eaLnBrk="1" hangingPunct="1">
              <a:defRPr/>
            </a:pPr>
            <a:r>
              <a:rPr lang="en-US" dirty="0"/>
              <a:t>The budget should be seen as a guide that reflects management’s best thinking at the time it is prepared.</a:t>
            </a:r>
          </a:p>
          <a:p>
            <a:pPr eaLnBrk="1" hangingPunct="1">
              <a:defRPr/>
            </a:pPr>
            <a:endParaRPr lang="en-US" dirty="0"/>
          </a:p>
          <a:p>
            <a:pPr eaLnBrk="1" hangingPunct="1">
              <a:defRPr/>
            </a:pPr>
            <a:r>
              <a:rPr lang="en-US" dirty="0"/>
              <a:t>The objective of the organization should not be to have actual results equal budgeted results; the objective should be to operate profitably, as expressed and measured by rate of return, growth in profits, market share, levels of service, and other metrics that reflect the mission and strategy of the organization.</a:t>
            </a:r>
          </a:p>
          <a:p>
            <a:pPr marL="228600" indent="-228600" eaLnBrk="1" hangingPunct="1">
              <a:defRPr/>
            </a:pPr>
            <a:endParaRPr lang="en-US" dirty="0">
              <a:ea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These differences are extreme, and one approach is not necessarily better than the other in all situations. A participative approach would result in lower-level managers identifying more closely with and likely “owning” the budget objectives; but there may be times, such as when a firm is under heavy pressure to survive, that dictated objectives are appropriate. </a:t>
            </a:r>
            <a:endParaRPr lang="en-US" dirty="0"/>
          </a:p>
        </p:txBody>
      </p:sp>
    </p:spTree>
    <p:extLst>
      <p:ext uri="{BB962C8B-B14F-4D97-AF65-F5344CB8AC3E}">
        <p14:creationId xmlns:p14="http://schemas.microsoft.com/office/powerpoint/2010/main" val="918164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Again, these differences are extreme. A disadvantage of the incremental approach is that inefficiencies in the present way of doing things tend to be carried into the future, and those organizations that embarked on a purely zero-based budgeting program all but discontinued it because of the heavy administrative and recordkeeping burdens it requires. </a:t>
            </a:r>
            <a:endParaRPr lang="en-US" dirty="0"/>
          </a:p>
        </p:txBody>
      </p:sp>
    </p:spTree>
    <p:extLst>
      <p:ext uri="{BB962C8B-B14F-4D97-AF65-F5344CB8AC3E}">
        <p14:creationId xmlns:p14="http://schemas.microsoft.com/office/powerpoint/2010/main" val="490449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265064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81A6FAF5-B1B3-4398-AD3E-18CEF3B27142}"/>
              </a:ext>
            </a:extLst>
          </p:cNvPr>
          <p:cNvSpPr>
            <a:spLocks noGrp="1" noChangeArrowheads="1"/>
          </p:cNvSpPr>
          <p:nvPr>
            <p:ph type="ftr" sz="quarter" idx="10"/>
          </p:nvPr>
        </p:nvSpPr>
        <p:spPr>
          <a:xfrm>
            <a:off x="228600" y="6477000"/>
            <a:ext cx="8534400" cy="228600"/>
          </a:xfrm>
          <a:prstGeom prst="rect">
            <a:avLst/>
          </a:prstGeom>
        </p:spPr>
        <p:txBody>
          <a:bodyPr/>
          <a:lstStyle>
            <a:lvl1pPr algn="ct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444611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lvl1pPr>
              <a:defRPr b="1"/>
            </a:lvl1p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110333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8CB7C46-E441-41CB-B348-D43088A17930}"/>
              </a:ext>
            </a:extLst>
          </p:cNvPr>
          <p:cNvSpPr>
            <a:spLocks noGrp="1" noChangeArrowheads="1"/>
          </p:cNvSpPr>
          <p:nvPr>
            <p:ph type="ftr" sz="quarter" idx="10"/>
          </p:nvPr>
        </p:nvSpPr>
        <p:spPr>
          <a:xfrm>
            <a:off x="228600" y="6477000"/>
            <a:ext cx="8534400" cy="228600"/>
          </a:xfrm>
          <a:prstGeom prst="rect">
            <a:avLst/>
          </a:prstGeom>
        </p:spPr>
        <p:txBody>
          <a:bodyPr/>
          <a:lstStyle>
            <a:lvl1pPr algn="ct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4057588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669900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CD6B1569-1216-4F4F-8DE7-3D2E94402982}"/>
              </a:ext>
            </a:extLst>
          </p:cNvPr>
          <p:cNvSpPr>
            <a:spLocks noGrp="1" noChangeArrowheads="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6559242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319287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80103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928672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195494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67406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485880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769520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67792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362658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401596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779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13806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046359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826581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25916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93934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E57F9F8-8D92-4348-B814-73C3DC548068}"/>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B90EE35-73B8-4403-B83A-0097B5C37E1E}"/>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3E3C44B-7464-4307-851C-9786EBDE78E7}"/>
              </a:ext>
            </a:extLst>
          </p:cNvPr>
          <p:cNvSpPr>
            <a:spLocks noGrp="1"/>
          </p:cNvSpPr>
          <p:nvPr>
            <p:ph type="sldNum" sz="quarter" idx="12"/>
          </p:nvPr>
        </p:nvSpPr>
        <p:spPr>
          <a:xfrm>
            <a:off x="6553200" y="6356350"/>
            <a:ext cx="2133600" cy="365125"/>
          </a:xfrm>
          <a:prstGeom prst="rect">
            <a:avLst/>
          </a:prstGeom>
        </p:spPr>
        <p:txBody>
          <a:bodyPr anchor="t"/>
          <a:lstStyle>
            <a:lvl1pPr algn="ctr" eaLnBrk="1" hangingPunct="1">
              <a:defRPr smtClean="0">
                <a:solidFill>
                  <a:srgbClr val="000000"/>
                </a:solidFill>
                <a:latin typeface="Arial" panose="020B0604020202020204" pitchFamily="34" charset="0"/>
              </a:defRPr>
            </a:lvl1pPr>
          </a:lstStyle>
          <a:p>
            <a:pPr>
              <a:defRPr/>
            </a:pPr>
            <a:fld id="{C36F9738-0C67-4DBA-A84C-1AE896BA22F1}" type="slidenum">
              <a:rPr lang="en-US" altLang="en-US"/>
              <a:pPr>
                <a:defRPr/>
              </a:pPr>
              <a:t>‹#›</a:t>
            </a:fld>
            <a:endParaRPr lang="en-US" altLang="en-US" dirty="0"/>
          </a:p>
        </p:txBody>
      </p:sp>
    </p:spTree>
    <p:extLst>
      <p:ext uri="{BB962C8B-B14F-4D97-AF65-F5344CB8AC3E}">
        <p14:creationId xmlns:p14="http://schemas.microsoft.com/office/powerpoint/2010/main" val="10929208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185725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2190700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291143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36805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783311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646787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389487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672821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018327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276527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363056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396544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47E37D-55DD-4729-BCF2-5D22C1C4703E}"/>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D112EB63-FA94-4F21-909B-8D3AAA30003F}"/>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5A2A3F4A-5ED9-493E-9495-8FCD9A5C94BD}"/>
              </a:ext>
            </a:extLst>
          </p:cNvPr>
          <p:cNvSpPr>
            <a:spLocks noGrp="1"/>
          </p:cNvSpPr>
          <p:nvPr>
            <p:ph type="sldNum" sz="quarter" idx="12"/>
          </p:nvPr>
        </p:nvSpPr>
        <p:spPr>
          <a:xfrm>
            <a:off x="6553200" y="6356350"/>
            <a:ext cx="2133600" cy="365125"/>
          </a:xfrm>
          <a:prstGeom prst="rect">
            <a:avLst/>
          </a:prstGeom>
        </p:spPr>
        <p:txBody>
          <a:bodyPr anchor="t"/>
          <a:lstStyle>
            <a:lvl1pPr algn="ctr" eaLnBrk="1" hangingPunct="1">
              <a:defRPr smtClean="0">
                <a:solidFill>
                  <a:srgbClr val="000000"/>
                </a:solidFill>
                <a:latin typeface="Arial" panose="020B0604020202020204" pitchFamily="34" charset="0"/>
              </a:defRPr>
            </a:lvl1pPr>
          </a:lstStyle>
          <a:p>
            <a:pPr>
              <a:defRPr/>
            </a:pPr>
            <a:fld id="{F7CABDBB-CC02-446E-BAC3-8D3822D3B672}" type="slidenum">
              <a:rPr lang="en-US" altLang="en-US"/>
              <a:pPr>
                <a:defRPr/>
              </a:pPr>
              <a:t>‹#›</a:t>
            </a:fld>
            <a:endParaRPr lang="en-US" altLang="en-US" dirty="0"/>
          </a:p>
        </p:txBody>
      </p:sp>
    </p:spTree>
    <p:extLst>
      <p:ext uri="{BB962C8B-B14F-4D97-AF65-F5344CB8AC3E}">
        <p14:creationId xmlns:p14="http://schemas.microsoft.com/office/powerpoint/2010/main" val="4230680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5105453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460745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1887089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438138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532358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D2755606-D223-4C16-8EB6-E8DCF29D15D9}"/>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0813C28C-20E7-4B6F-8F39-B4A45D5B3B90}"/>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7FBCD8C2-D93A-4115-A2F1-C46015E15A21}"/>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2782904247"/>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0946E5F1-B13A-48C0-A31F-E19855C7A3D8}"/>
              </a:ext>
            </a:extLst>
          </p:cNvPr>
          <p:cNvSpPr>
            <a:spLocks noGrp="1"/>
          </p:cNvSpPr>
          <p:nvPr>
            <p:ph type="sldNum" sz="quarter" idx="10"/>
          </p:nvPr>
        </p:nvSpPr>
        <p:spPr>
          <a:xfrm>
            <a:off x="6457950" y="6356350"/>
            <a:ext cx="2057400" cy="365125"/>
          </a:xfrm>
          <a:prstGeom prst="rect">
            <a:avLst/>
          </a:prstGeom>
        </p:spPr>
        <p:txBody>
          <a:bodyPr/>
          <a:lstStyle>
            <a:lvl1pPr algn="ctr">
              <a:defRPr smtClean="0"/>
            </a:lvl1pPr>
          </a:lstStyle>
          <a:p>
            <a:pPr>
              <a:defRPr/>
            </a:pPr>
            <a:fld id="{22A86CE1-CF5A-4EB8-966C-7F08D4A2ECDD}" type="slidenum">
              <a:rPr lang="en-US" altLang="en-US"/>
              <a:pPr>
                <a:defRPr/>
              </a:pPr>
              <a:t>‹#›</a:t>
            </a:fld>
            <a:endParaRPr lang="en-US" altLang="en-US" dirty="0"/>
          </a:p>
        </p:txBody>
      </p:sp>
    </p:spTree>
    <p:extLst>
      <p:ext uri="{BB962C8B-B14F-4D97-AF65-F5344CB8AC3E}">
        <p14:creationId xmlns:p14="http://schemas.microsoft.com/office/powerpoint/2010/main" val="18025286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165017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9FD87C4B-B869-4310-9C08-F38C51F75EBB}"/>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E5DFC559-28DA-470F-BBD3-135E7D2B182B}"/>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AFDE2E4E-3887-4428-829E-00CFFB50B936}"/>
              </a:ext>
            </a:extLst>
          </p:cNvPr>
          <p:cNvSpPr>
            <a:spLocks noGrp="1"/>
          </p:cNvSpPr>
          <p:nvPr>
            <p:ph type="sldNum" sz="quarter" idx="12"/>
          </p:nvPr>
        </p:nvSpPr>
        <p:spPr>
          <a:xfrm>
            <a:off x="6553200" y="6356350"/>
            <a:ext cx="2133600" cy="365125"/>
          </a:xfrm>
          <a:prstGeom prst="rect">
            <a:avLst/>
          </a:prstGeom>
        </p:spPr>
        <p:txBody>
          <a:bodyPr anchor="t"/>
          <a:lstStyle>
            <a:lvl1pPr algn="ctr" eaLnBrk="1" hangingPunct="1">
              <a:defRPr smtClean="0">
                <a:solidFill>
                  <a:srgbClr val="000000"/>
                </a:solidFill>
                <a:latin typeface="Arial" panose="020B0604020202020204" pitchFamily="34" charset="0"/>
              </a:defRPr>
            </a:lvl1pPr>
          </a:lstStyle>
          <a:p>
            <a:pPr>
              <a:defRPr/>
            </a:pPr>
            <a:fld id="{7B7DBA30-14BB-44ED-B212-60416F1B9E24}" type="slidenum">
              <a:rPr lang="en-US" altLang="en-US"/>
              <a:pPr>
                <a:defRPr/>
              </a:pPr>
              <a:t>‹#›</a:t>
            </a:fld>
            <a:endParaRPr lang="en-US" altLang="en-US" dirty="0"/>
          </a:p>
        </p:txBody>
      </p:sp>
    </p:spTree>
    <p:extLst>
      <p:ext uri="{BB962C8B-B14F-4D97-AF65-F5344CB8AC3E}">
        <p14:creationId xmlns:p14="http://schemas.microsoft.com/office/powerpoint/2010/main" val="3106512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C99FF56-DDF9-4F05-872D-8F97684016EC}"/>
              </a:ext>
            </a:extLst>
          </p:cNvPr>
          <p:cNvSpPr>
            <a:spLocks noGrp="1" noChangeArrowheads="1"/>
          </p:cNvSpPr>
          <p:nvPr>
            <p:ph type="dt" sz="half" idx="10"/>
          </p:nvPr>
        </p:nvSpPr>
        <p:spPr>
          <a:xfrm>
            <a:off x="457200" y="6278563"/>
            <a:ext cx="2133600" cy="457200"/>
          </a:xfrm>
          <a:prstGeom prst="rect">
            <a:avLst/>
          </a:prstGeom>
        </p:spPr>
        <p:txBody>
          <a:bodyPr/>
          <a:lstStyle>
            <a:lvl1pPr algn="ctr">
              <a:defRPr/>
            </a:lvl1pPr>
          </a:lstStyle>
          <a:p>
            <a:pPr>
              <a:defRPr/>
            </a:pPr>
            <a:endParaRPr lang="en-US" dirty="0"/>
          </a:p>
        </p:txBody>
      </p:sp>
      <p:sp>
        <p:nvSpPr>
          <p:cNvPr id="6" name="Rectangle 40">
            <a:extLst>
              <a:ext uri="{FF2B5EF4-FFF2-40B4-BE49-F238E27FC236}">
                <a16:creationId xmlns:a16="http://schemas.microsoft.com/office/drawing/2014/main" id="{18F797EF-DF9D-4DAE-B3CC-9D91BB8516DB}"/>
              </a:ext>
            </a:extLst>
          </p:cNvPr>
          <p:cNvSpPr>
            <a:spLocks noGrp="1" noChangeArrowheads="1"/>
          </p:cNvSpPr>
          <p:nvPr>
            <p:ph type="ftr" sz="quarter" idx="11"/>
          </p:nvPr>
        </p:nvSpPr>
        <p:spPr>
          <a:xfrm>
            <a:off x="3124200" y="6278563"/>
            <a:ext cx="2895600" cy="457200"/>
          </a:xfrm>
          <a:prstGeom prst="rect">
            <a:avLst/>
          </a:prstGeom>
        </p:spPr>
        <p:txBody>
          <a:bodyPr/>
          <a:lstStyle>
            <a:lvl1pPr algn="ctr">
              <a:defRPr/>
            </a:lvl1pPr>
          </a:lstStyle>
          <a:p>
            <a:pPr>
              <a:defRPr/>
            </a:pPr>
            <a:endParaRPr lang="en-US" dirty="0"/>
          </a:p>
        </p:txBody>
      </p:sp>
      <p:sp>
        <p:nvSpPr>
          <p:cNvPr id="7" name="Rectangle 41">
            <a:extLst>
              <a:ext uri="{FF2B5EF4-FFF2-40B4-BE49-F238E27FC236}">
                <a16:creationId xmlns:a16="http://schemas.microsoft.com/office/drawing/2014/main" id="{B3D8915E-FEA6-479B-AFBF-2FFBB1277458}"/>
              </a:ext>
            </a:extLst>
          </p:cNvPr>
          <p:cNvSpPr>
            <a:spLocks noGrp="1" noChangeArrowheads="1"/>
          </p:cNvSpPr>
          <p:nvPr>
            <p:ph type="sldNum" sz="quarter" idx="12"/>
          </p:nvPr>
        </p:nvSpPr>
        <p:spPr>
          <a:xfrm>
            <a:off x="6457950" y="6356350"/>
            <a:ext cx="2057400" cy="365125"/>
          </a:xfrm>
          <a:prstGeom prst="rect">
            <a:avLst/>
          </a:prstGeom>
        </p:spPr>
        <p:txBody>
          <a:bodyPr/>
          <a:lstStyle>
            <a:lvl1pPr algn="ctr">
              <a:defRPr smtClean="0"/>
            </a:lvl1pPr>
          </a:lstStyle>
          <a:p>
            <a:pPr>
              <a:defRPr/>
            </a:pPr>
            <a:fld id="{DA6ED634-54CA-4BC4-8690-A99A757650D2}" type="slidenum">
              <a:rPr lang="en-US" altLang="en-US"/>
              <a:pPr>
                <a:defRPr/>
              </a:pPr>
              <a:t>‹#›</a:t>
            </a:fld>
            <a:endParaRPr lang="en-US" altLang="en-US" dirty="0"/>
          </a:p>
        </p:txBody>
      </p:sp>
    </p:spTree>
    <p:extLst>
      <p:ext uri="{BB962C8B-B14F-4D97-AF65-F5344CB8AC3E}">
        <p14:creationId xmlns:p14="http://schemas.microsoft.com/office/powerpoint/2010/main" val="16523535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7813"/>
            <a:ext cx="68580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39">
            <a:extLst>
              <a:ext uri="{FF2B5EF4-FFF2-40B4-BE49-F238E27FC236}">
                <a16:creationId xmlns:a16="http://schemas.microsoft.com/office/drawing/2014/main" id="{9AFE4456-9F98-459F-A9C7-2285E453A602}"/>
              </a:ext>
            </a:extLst>
          </p:cNvPr>
          <p:cNvSpPr>
            <a:spLocks noGrp="1" noChangeArrowheads="1"/>
          </p:cNvSpPr>
          <p:nvPr>
            <p:ph type="dt" sz="half" idx="10"/>
          </p:nvPr>
        </p:nvSpPr>
        <p:spPr>
          <a:xfrm>
            <a:off x="457200" y="6278563"/>
            <a:ext cx="2133600" cy="457200"/>
          </a:xfrm>
          <a:prstGeom prst="rect">
            <a:avLst/>
          </a:prstGeom>
        </p:spPr>
        <p:txBody>
          <a:bodyPr/>
          <a:lstStyle>
            <a:lvl1pPr algn="ctr">
              <a:defRPr/>
            </a:lvl1pPr>
          </a:lstStyle>
          <a:p>
            <a:pPr>
              <a:defRPr/>
            </a:pPr>
            <a:endParaRPr lang="en-US" dirty="0"/>
          </a:p>
        </p:txBody>
      </p:sp>
      <p:sp>
        <p:nvSpPr>
          <p:cNvPr id="5" name="Rectangle 40">
            <a:extLst>
              <a:ext uri="{FF2B5EF4-FFF2-40B4-BE49-F238E27FC236}">
                <a16:creationId xmlns:a16="http://schemas.microsoft.com/office/drawing/2014/main" id="{B7CA4279-ADA7-495E-97AB-D5F920853C1C}"/>
              </a:ext>
            </a:extLst>
          </p:cNvPr>
          <p:cNvSpPr>
            <a:spLocks noGrp="1" noChangeArrowheads="1"/>
          </p:cNvSpPr>
          <p:nvPr>
            <p:ph type="ftr" sz="quarter" idx="11"/>
          </p:nvPr>
        </p:nvSpPr>
        <p:spPr>
          <a:xfrm>
            <a:off x="3124200" y="6278563"/>
            <a:ext cx="2895600" cy="457200"/>
          </a:xfrm>
          <a:prstGeom prst="rect">
            <a:avLst/>
          </a:prstGeom>
        </p:spPr>
        <p:txBody>
          <a:bodyPr/>
          <a:lstStyle>
            <a:lvl1pPr algn="ctr">
              <a:defRPr/>
            </a:lvl1pPr>
          </a:lstStyle>
          <a:p>
            <a:pPr>
              <a:defRPr/>
            </a:pPr>
            <a:endParaRPr lang="en-US" dirty="0"/>
          </a:p>
        </p:txBody>
      </p:sp>
      <p:sp>
        <p:nvSpPr>
          <p:cNvPr id="6" name="Rectangle 41">
            <a:extLst>
              <a:ext uri="{FF2B5EF4-FFF2-40B4-BE49-F238E27FC236}">
                <a16:creationId xmlns:a16="http://schemas.microsoft.com/office/drawing/2014/main" id="{8FB90FF1-6B44-49CA-8973-728C8131C8C2}"/>
              </a:ext>
            </a:extLst>
          </p:cNvPr>
          <p:cNvSpPr>
            <a:spLocks noGrp="1" noChangeArrowheads="1"/>
          </p:cNvSpPr>
          <p:nvPr>
            <p:ph type="sldNum" sz="quarter" idx="12"/>
          </p:nvPr>
        </p:nvSpPr>
        <p:spPr>
          <a:xfrm>
            <a:off x="6457950" y="6356350"/>
            <a:ext cx="2057400" cy="365125"/>
          </a:xfrm>
          <a:prstGeom prst="rect">
            <a:avLst/>
          </a:prstGeom>
        </p:spPr>
        <p:txBody>
          <a:bodyPr/>
          <a:lstStyle>
            <a:lvl1pPr algn="ctr">
              <a:defRPr smtClean="0"/>
            </a:lvl1pPr>
          </a:lstStyle>
          <a:p>
            <a:pPr>
              <a:defRPr/>
            </a:pPr>
            <a:fld id="{40374D20-9367-4F5F-BDCA-536DE2F836A3}" type="slidenum">
              <a:rPr lang="en-US" altLang="en-US"/>
              <a:pPr>
                <a:defRPr/>
              </a:pPr>
              <a:t>‹#›</a:t>
            </a:fld>
            <a:endParaRPr lang="en-US" altLang="en-US" dirty="0"/>
          </a:p>
        </p:txBody>
      </p:sp>
    </p:spTree>
    <p:extLst>
      <p:ext uri="{BB962C8B-B14F-4D97-AF65-F5344CB8AC3E}">
        <p14:creationId xmlns:p14="http://schemas.microsoft.com/office/powerpoint/2010/main" val="2402040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lvl1pPr>
              <a:defRPr b="1"/>
            </a:lvl1pPr>
          </a:lstStyle>
          <a:p>
            <a:r>
              <a:rPr lang="en-US"/>
              <a:t>Click to edit Master title style</a:t>
            </a:r>
          </a:p>
        </p:txBody>
      </p:sp>
    </p:spTree>
    <p:extLst>
      <p:ext uri="{BB962C8B-B14F-4D97-AF65-F5344CB8AC3E}">
        <p14:creationId xmlns:p14="http://schemas.microsoft.com/office/powerpoint/2010/main" val="1328888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0931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761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Tree>
    <p:extLst>
      <p:ext uri="{BB962C8B-B14F-4D97-AF65-F5344CB8AC3E}">
        <p14:creationId xmlns:p14="http://schemas.microsoft.com/office/powerpoint/2010/main" val="177458400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F3CA2E27-7740-412F-A5C8-8577E142F48A}"/>
              </a:ext>
            </a:extLst>
          </p:cNvPr>
          <p:cNvSpPr>
            <a:spLocks noGrp="1"/>
          </p:cNvSpPr>
          <p:nvPr>
            <p:ph type="title"/>
          </p:nvPr>
        </p:nvSpPr>
        <p:spPr bwMode="auto">
          <a:xfrm>
            <a:off x="506413" y="3175"/>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95D5EB10-BFE2-4960-99F9-FFF0C95CBE4D}"/>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68CCF8FD-6445-45BD-9FE8-F9B6534077BF}"/>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14 - </a:t>
            </a:r>
            <a:fld id="{B7C416D8-6029-4214-B5D2-A02AEEF8CDD8}"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CA108D26-D965-4125-9ACA-B2CD581F342C}"/>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9" name="Text Box 54">
            <a:extLst>
              <a:ext uri="{FF2B5EF4-FFF2-40B4-BE49-F238E27FC236}">
                <a16:creationId xmlns:a16="http://schemas.microsoft.com/office/drawing/2014/main" id="{93682E89-EA53-459E-9FA1-457060A40F18}"/>
              </a:ext>
            </a:extLst>
          </p:cNvPr>
          <p:cNvSpPr txBox="1">
            <a:spLocks noChangeArrowheads="1"/>
          </p:cNvSpPr>
          <p:nvPr userDrawn="1"/>
        </p:nvSpPr>
        <p:spPr bwMode="auto">
          <a:xfrm>
            <a:off x="-533400" y="6559550"/>
            <a:ext cx="8686800" cy="225425"/>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023" r:id="rId1"/>
    <p:sldLayoutId id="2147484024" r:id="rId2"/>
    <p:sldLayoutId id="2147484064" r:id="rId3"/>
    <p:sldLayoutId id="2147484025" r:id="rId4"/>
    <p:sldLayoutId id="2147484065" r:id="rId5"/>
    <p:sldLayoutId id="2147484026" r:id="rId6"/>
    <p:sldLayoutId id="2147484027" r:id="rId7"/>
    <p:sldLayoutId id="2147484028" r:id="rId8"/>
    <p:sldLayoutId id="2147484029" r:id="rId9"/>
    <p:sldLayoutId id="2147484066" r:id="rId10"/>
    <p:sldLayoutId id="2147484030" r:id="rId11"/>
    <p:sldLayoutId id="2147484067" r:id="rId12"/>
    <p:sldLayoutId id="2147484031" r:id="rId13"/>
    <p:sldLayoutId id="2147484068" r:id="rId14"/>
    <p:sldLayoutId id="2147484032" r:id="rId15"/>
    <p:sldLayoutId id="2147484033" r:id="rId16"/>
    <p:sldLayoutId id="2147484034" r:id="rId17"/>
    <p:sldLayoutId id="2147484035" r:id="rId18"/>
    <p:sldLayoutId id="2147484036" r:id="rId19"/>
    <p:sldLayoutId id="2147484037" r:id="rId20"/>
    <p:sldLayoutId id="2147484038" r:id="rId21"/>
    <p:sldLayoutId id="2147484039" r:id="rId22"/>
    <p:sldLayoutId id="2147484040" r:id="rId23"/>
    <p:sldLayoutId id="2147484041" r:id="rId24"/>
    <p:sldLayoutId id="2147484042" r:id="rId25"/>
    <p:sldLayoutId id="2147484043" r:id="rId26"/>
    <p:sldLayoutId id="2147484044" r:id="rId27"/>
    <p:sldLayoutId id="2147484045" r:id="rId28"/>
    <p:sldLayoutId id="2147484046" r:id="rId29"/>
    <p:sldLayoutId id="2147484047" r:id="rId30"/>
    <p:sldLayoutId id="2147484048" r:id="rId31"/>
    <p:sldLayoutId id="2147484049" r:id="rId32"/>
    <p:sldLayoutId id="2147484050" r:id="rId33"/>
    <p:sldLayoutId id="2147484051" r:id="rId34"/>
    <p:sldLayoutId id="2147484052" r:id="rId35"/>
    <p:sldLayoutId id="2147484053" r:id="rId36"/>
    <p:sldLayoutId id="2147484054" r:id="rId37"/>
    <p:sldLayoutId id="2147484055" r:id="rId38"/>
    <p:sldLayoutId id="2147484056" r:id="rId39"/>
    <p:sldLayoutId id="2147484057" r:id="rId40"/>
    <p:sldLayoutId id="2147484069" r:id="rId41"/>
    <p:sldLayoutId id="2147484058" r:id="rId42"/>
    <p:sldLayoutId id="2147484059" r:id="rId43"/>
    <p:sldLayoutId id="2147484060" r:id="rId44"/>
    <p:sldLayoutId id="2147484061" r:id="rId45"/>
    <p:sldLayoutId id="2147484062" r:id="rId46"/>
    <p:sldLayoutId id="2147484070" r:id="rId47"/>
    <p:sldLayoutId id="2147484071" r:id="rId48"/>
    <p:sldLayoutId id="2147484063" r:id="rId49"/>
    <p:sldLayoutId id="2147484072" r:id="rId50"/>
    <p:sldLayoutId id="2147484073" r:id="rId5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107" charset="0"/>
        </a:defRPr>
      </a:lvl2pPr>
      <a:lvl3pPr algn="ctr" rtl="0" eaLnBrk="0" fontAlgn="base" hangingPunct="0">
        <a:spcBef>
          <a:spcPct val="0"/>
        </a:spcBef>
        <a:spcAft>
          <a:spcPct val="0"/>
        </a:spcAft>
        <a:defRPr sz="3600">
          <a:solidFill>
            <a:schemeClr val="tx1"/>
          </a:solidFill>
          <a:latin typeface="Calibri" pitchFamily="-107" charset="0"/>
        </a:defRPr>
      </a:lvl3pPr>
      <a:lvl4pPr algn="ctr" rtl="0" eaLnBrk="0" fontAlgn="base" hangingPunct="0">
        <a:spcBef>
          <a:spcPct val="0"/>
        </a:spcBef>
        <a:spcAft>
          <a:spcPct val="0"/>
        </a:spcAft>
        <a:defRPr sz="3600">
          <a:solidFill>
            <a:schemeClr val="tx1"/>
          </a:solidFill>
          <a:latin typeface="Calibri" pitchFamily="-107" charset="0"/>
        </a:defRPr>
      </a:lvl4pPr>
      <a:lvl5pPr algn="ctr" rtl="0" eaLnBrk="0" fontAlgn="base" hangingPunct="0">
        <a:spcBef>
          <a:spcPct val="0"/>
        </a:spcBef>
        <a:spcAft>
          <a:spcPct val="0"/>
        </a:spcAft>
        <a:defRPr sz="36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4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12">
            <a:extLst>
              <a:ext uri="{FF2B5EF4-FFF2-40B4-BE49-F238E27FC236}">
                <a16:creationId xmlns:a16="http://schemas.microsoft.com/office/drawing/2014/main" id="{1D23D6C6-5BCB-4427-9367-F3813325E527}"/>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800" dirty="0">
              <a:latin typeface="Tahoma" panose="020B0604030504040204" pitchFamily="34" charset="0"/>
            </a:endParaRPr>
          </a:p>
        </p:txBody>
      </p:sp>
      <p:sp>
        <p:nvSpPr>
          <p:cNvPr id="14339" name="Rectangle 14">
            <a:extLst>
              <a:ext uri="{FF2B5EF4-FFF2-40B4-BE49-F238E27FC236}">
                <a16:creationId xmlns:a16="http://schemas.microsoft.com/office/drawing/2014/main" id="{E54C3693-5695-478C-87B7-415A61FB27A7}"/>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200" b="1" i="1" dirty="0">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id="{13DDD3F0-E525-48CF-90B3-524950D7CB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BA1AD-83EF-423B-89E7-E191269275E3}"/>
              </a:ext>
            </a:extLst>
          </p:cNvPr>
          <p:cNvSpPr>
            <a:spLocks noGrp="1"/>
          </p:cNvSpPr>
          <p:nvPr>
            <p:ph type="title"/>
          </p:nvPr>
        </p:nvSpPr>
        <p:spPr>
          <a:xfrm>
            <a:off x="523875" y="0"/>
            <a:ext cx="8229600" cy="1053306"/>
          </a:xfrm>
        </p:spPr>
        <p:txBody>
          <a:bodyPr/>
          <a:lstStyle/>
          <a:p>
            <a:r>
              <a:rPr lang="en-US" altLang="en-US" b="1" dirty="0">
                <a:ea typeface="ＭＳ Ｐゴシック" panose="020B0600070205080204" pitchFamily="34" charset="-128"/>
              </a:rPr>
              <a:t>The Budget Time Frame</a:t>
            </a:r>
            <a:endParaRPr lang="en-US" b="1" dirty="0"/>
          </a:p>
        </p:txBody>
      </p:sp>
      <p:sp>
        <p:nvSpPr>
          <p:cNvPr id="6" name="Rounded Rectangle 48">
            <a:extLst>
              <a:ext uri="{FF2B5EF4-FFF2-40B4-BE49-F238E27FC236}">
                <a16:creationId xmlns:a16="http://schemas.microsoft.com/office/drawing/2014/main" id="{BBE80324-FB20-43CA-8BF6-082C29840DE5}"/>
              </a:ext>
            </a:extLst>
          </p:cNvPr>
          <p:cNvSpPr/>
          <p:nvPr/>
        </p:nvSpPr>
        <p:spPr>
          <a:xfrm>
            <a:off x="523875" y="6248400"/>
            <a:ext cx="477837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14-3: </a:t>
            </a:r>
            <a:r>
              <a:rPr lang="en-US" sz="1100" b="1" dirty="0">
                <a:solidFill>
                  <a:schemeClr val="tx1"/>
                </a:solidFill>
                <a:latin typeface="Arial Narrow" pitchFamily="34" charset="0"/>
              </a:rPr>
              <a:t>Compare how alternative budget time frames can be used.</a:t>
            </a:r>
          </a:p>
        </p:txBody>
      </p:sp>
      <p:pic>
        <p:nvPicPr>
          <p:cNvPr id="4" name="Picture 3" descr="A screenshot of a cell phone&#10;&#10;Description generated with very high confidence">
            <a:extLst>
              <a:ext uri="{FF2B5EF4-FFF2-40B4-BE49-F238E27FC236}">
                <a16:creationId xmlns:a16="http://schemas.microsoft.com/office/drawing/2014/main" id="{9611D47E-1310-44D7-9096-03334371C1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644" y="1053306"/>
            <a:ext cx="7324711" cy="4866269"/>
          </a:xfrm>
          <a:prstGeom prst="rect">
            <a:avLst/>
          </a:prstGeom>
        </p:spPr>
      </p:pic>
    </p:spTree>
    <p:extLst>
      <p:ext uri="{BB962C8B-B14F-4D97-AF65-F5344CB8AC3E}">
        <p14:creationId xmlns:p14="http://schemas.microsoft.com/office/powerpoint/2010/main" val="2292996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BA1AD-83EF-423B-89E7-E191269275E3}"/>
              </a:ext>
            </a:extLst>
          </p:cNvPr>
          <p:cNvSpPr>
            <a:spLocks noGrp="1"/>
          </p:cNvSpPr>
          <p:nvPr>
            <p:ph type="title"/>
          </p:nvPr>
        </p:nvSpPr>
        <p:spPr>
          <a:xfrm>
            <a:off x="457200" y="111125"/>
            <a:ext cx="8229600" cy="1053306"/>
          </a:xfrm>
        </p:spPr>
        <p:txBody>
          <a:bodyPr/>
          <a:lstStyle/>
          <a:p>
            <a:r>
              <a:rPr lang="en-US" altLang="en-US" b="1" dirty="0"/>
              <a:t>The Budgeting Process</a:t>
            </a:r>
            <a:endParaRPr lang="en-US" b="1" dirty="0"/>
          </a:p>
        </p:txBody>
      </p:sp>
      <p:sp>
        <p:nvSpPr>
          <p:cNvPr id="4" name="Content Placeholder 3">
            <a:extLst>
              <a:ext uri="{FF2B5EF4-FFF2-40B4-BE49-F238E27FC236}">
                <a16:creationId xmlns:a16="http://schemas.microsoft.com/office/drawing/2014/main" id="{A877F5F7-C5D1-477B-9B10-6E00EB30A493}"/>
              </a:ext>
            </a:extLst>
          </p:cNvPr>
          <p:cNvSpPr>
            <a:spLocks noGrp="1"/>
          </p:cNvSpPr>
          <p:nvPr>
            <p:ph idx="1"/>
          </p:nvPr>
        </p:nvSpPr>
        <p:spPr>
          <a:xfrm>
            <a:off x="628650" y="1126331"/>
            <a:ext cx="8058150" cy="1603375"/>
          </a:xfrm>
          <a:solidFill>
            <a:srgbClr val="DCE6F2"/>
          </a:solidFill>
        </p:spPr>
        <p:txBody>
          <a:bodyPr>
            <a:normAutofit/>
          </a:bodyPr>
          <a:lstStyle/>
          <a:p>
            <a:pPr marL="0" indent="0">
              <a:buNone/>
            </a:pPr>
            <a:r>
              <a:rPr lang="en-US" sz="2400" dirty="0"/>
              <a:t>The </a:t>
            </a:r>
            <a:r>
              <a:rPr lang="en-US" sz="2400" b="1" dirty="0"/>
              <a:t>operating budget</a:t>
            </a:r>
            <a:r>
              <a:rPr lang="en-US" sz="2400" dirty="0"/>
              <a:t>, sometimes called the </a:t>
            </a:r>
            <a:r>
              <a:rPr lang="en-US" sz="2400" b="1" dirty="0"/>
              <a:t>master budget</a:t>
            </a:r>
            <a:r>
              <a:rPr lang="en-US" sz="2400" dirty="0"/>
              <a:t>, is the operating plan expressed in financial terms; it is made up of a number of detailed budgets with commonsense dependencies that must be appreciated.</a:t>
            </a:r>
            <a:endParaRPr lang="en-US" sz="2400" u="sng" dirty="0"/>
          </a:p>
        </p:txBody>
      </p:sp>
      <p:sp>
        <p:nvSpPr>
          <p:cNvPr id="5" name="Rounded Rectangle 60">
            <a:extLst>
              <a:ext uri="{FF2B5EF4-FFF2-40B4-BE49-F238E27FC236}">
                <a16:creationId xmlns:a16="http://schemas.microsoft.com/office/drawing/2014/main" id="{3AF2EB9C-4910-46DE-BAC0-95AF7812F8DB}"/>
              </a:ext>
            </a:extLst>
          </p:cNvPr>
          <p:cNvSpPr/>
          <p:nvPr/>
        </p:nvSpPr>
        <p:spPr>
          <a:xfrm>
            <a:off x="523875" y="6248400"/>
            <a:ext cx="706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14-4: Demonstrate the impact of the sales forecast (or revenue budget) on the overall operating budget.</a:t>
            </a:r>
          </a:p>
        </p:txBody>
      </p:sp>
      <p:pic>
        <p:nvPicPr>
          <p:cNvPr id="6" name="Picture 5" descr="A screenshot of a cell phone&#10;&#10;Description generated with very high confidence">
            <a:extLst>
              <a:ext uri="{FF2B5EF4-FFF2-40B4-BE49-F238E27FC236}">
                <a16:creationId xmlns:a16="http://schemas.microsoft.com/office/drawing/2014/main" id="{9C289206-1084-4247-8649-ECAF6E3B2B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4955" y="2858705"/>
            <a:ext cx="4014090" cy="3191257"/>
          </a:xfrm>
          <a:prstGeom prst="rect">
            <a:avLst/>
          </a:prstGeom>
        </p:spPr>
      </p:pic>
    </p:spTree>
    <p:extLst>
      <p:ext uri="{BB962C8B-B14F-4D97-AF65-F5344CB8AC3E}">
        <p14:creationId xmlns:p14="http://schemas.microsoft.com/office/powerpoint/2010/main" val="34120359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BA1AD-83EF-423B-89E7-E191269275E3}"/>
              </a:ext>
            </a:extLst>
          </p:cNvPr>
          <p:cNvSpPr>
            <a:spLocks noGrp="1"/>
          </p:cNvSpPr>
          <p:nvPr>
            <p:ph type="title"/>
          </p:nvPr>
        </p:nvSpPr>
        <p:spPr>
          <a:xfrm>
            <a:off x="457200" y="111125"/>
            <a:ext cx="8229600" cy="1053306"/>
          </a:xfrm>
        </p:spPr>
        <p:txBody>
          <a:bodyPr/>
          <a:lstStyle/>
          <a:p>
            <a:r>
              <a:rPr lang="en-US" altLang="en-US" b="1" dirty="0"/>
              <a:t>Sales Forecast on Operating Budgets</a:t>
            </a:r>
            <a:endParaRPr lang="en-US" b="1" dirty="0"/>
          </a:p>
        </p:txBody>
      </p:sp>
      <p:sp>
        <p:nvSpPr>
          <p:cNvPr id="4" name="Content Placeholder 3">
            <a:extLst>
              <a:ext uri="{FF2B5EF4-FFF2-40B4-BE49-F238E27FC236}">
                <a16:creationId xmlns:a16="http://schemas.microsoft.com/office/drawing/2014/main" id="{A877F5F7-C5D1-477B-9B10-6E00EB30A493}"/>
              </a:ext>
            </a:extLst>
          </p:cNvPr>
          <p:cNvSpPr>
            <a:spLocks noGrp="1"/>
          </p:cNvSpPr>
          <p:nvPr>
            <p:ph idx="1"/>
          </p:nvPr>
        </p:nvSpPr>
        <p:spPr>
          <a:xfrm>
            <a:off x="781050" y="2217737"/>
            <a:ext cx="7905750" cy="2264570"/>
          </a:xfrm>
          <a:solidFill>
            <a:srgbClr val="FFFFC9"/>
          </a:solidFill>
        </p:spPr>
        <p:txBody>
          <a:bodyPr>
            <a:noAutofit/>
          </a:bodyPr>
          <a:lstStyle/>
          <a:p>
            <a:pPr marL="0" indent="0" algn="ctr">
              <a:buNone/>
            </a:pPr>
            <a:r>
              <a:rPr lang="en-US" b="1" dirty="0"/>
              <a:t>Sales forecast </a:t>
            </a:r>
            <a:r>
              <a:rPr lang="en-US" dirty="0"/>
              <a:t>is the expected sales for future periods.</a:t>
            </a:r>
          </a:p>
          <a:p>
            <a:pPr marL="0" indent="0" algn="ctr">
              <a:buNone/>
            </a:pPr>
            <a:r>
              <a:rPr lang="en-US" dirty="0"/>
              <a:t>Most challenging part of the budget to develop accurately</a:t>
            </a:r>
          </a:p>
        </p:txBody>
      </p:sp>
      <p:sp>
        <p:nvSpPr>
          <p:cNvPr id="5" name="Rounded Rectangle 60">
            <a:extLst>
              <a:ext uri="{FF2B5EF4-FFF2-40B4-BE49-F238E27FC236}">
                <a16:creationId xmlns:a16="http://schemas.microsoft.com/office/drawing/2014/main" id="{3AF2EB9C-4910-46DE-BAC0-95AF7812F8DB}"/>
              </a:ext>
            </a:extLst>
          </p:cNvPr>
          <p:cNvSpPr/>
          <p:nvPr/>
        </p:nvSpPr>
        <p:spPr>
          <a:xfrm>
            <a:off x="523875" y="6248400"/>
            <a:ext cx="706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14-4: Demonstrate the impact of the sales forecast (or revenue budget) on the overall operating budget.</a:t>
            </a:r>
          </a:p>
        </p:txBody>
      </p:sp>
    </p:spTree>
    <p:extLst>
      <p:ext uri="{BB962C8B-B14F-4D97-AF65-F5344CB8AC3E}">
        <p14:creationId xmlns:p14="http://schemas.microsoft.com/office/powerpoint/2010/main" val="2420812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5C0C93F8-2E89-4510-BBB7-CDD36477AD71}"/>
              </a:ext>
            </a:extLst>
          </p:cNvPr>
          <p:cNvGrpSpPr>
            <a:grpSpLocks/>
          </p:cNvGrpSpPr>
          <p:nvPr/>
        </p:nvGrpSpPr>
        <p:grpSpPr bwMode="auto">
          <a:xfrm>
            <a:off x="2162174" y="842964"/>
            <a:ext cx="4835525" cy="4038600"/>
            <a:chOff x="1363" y="920"/>
            <a:chExt cx="3046" cy="2544"/>
          </a:xfrm>
          <a:solidFill>
            <a:schemeClr val="accent1"/>
          </a:solidFill>
        </p:grpSpPr>
        <p:sp>
          <p:nvSpPr>
            <p:cNvPr id="36869" name="Line 3">
              <a:extLst>
                <a:ext uri="{FF2B5EF4-FFF2-40B4-BE49-F238E27FC236}">
                  <a16:creationId xmlns:a16="http://schemas.microsoft.com/office/drawing/2014/main" id="{864799C5-3DA0-4B36-B517-6BA7E780C995}"/>
                </a:ext>
              </a:extLst>
            </p:cNvPr>
            <p:cNvSpPr>
              <a:spLocks noChangeShapeType="1"/>
            </p:cNvSpPr>
            <p:nvPr/>
          </p:nvSpPr>
          <p:spPr bwMode="auto">
            <a:xfrm flipV="1">
              <a:off x="3778" y="2824"/>
              <a:ext cx="0" cy="640"/>
            </a:xfrm>
            <a:prstGeom prst="line">
              <a:avLst/>
            </a:prstGeom>
            <a:grpFill/>
            <a:ln w="28575">
              <a:solidFill>
                <a:schemeClr val="accent1">
                  <a:lumMod val="75000"/>
                </a:schemeClr>
              </a:solidFill>
              <a:round/>
              <a:headEnd/>
              <a:tailEnd type="triangle" w="med" len="med"/>
            </a:ln>
            <a:extLst/>
          </p:spPr>
          <p:txBody>
            <a:bodyPr wrap="none" anchor="ctr"/>
            <a:lstStyle/>
            <a:p>
              <a:pPr algn="ctr">
                <a:defRPr/>
              </a:pPr>
              <a:endParaRPr lang="en-US" dirty="0">
                <a:solidFill>
                  <a:schemeClr val="bg1"/>
                </a:solidFill>
              </a:endParaRPr>
            </a:p>
          </p:txBody>
        </p:sp>
        <p:sp>
          <p:nvSpPr>
            <p:cNvPr id="36870" name="Line 4">
              <a:extLst>
                <a:ext uri="{FF2B5EF4-FFF2-40B4-BE49-F238E27FC236}">
                  <a16:creationId xmlns:a16="http://schemas.microsoft.com/office/drawing/2014/main" id="{837F3F32-92E2-4151-8E4E-180E31BB5130}"/>
                </a:ext>
              </a:extLst>
            </p:cNvPr>
            <p:cNvSpPr>
              <a:spLocks noChangeShapeType="1"/>
            </p:cNvSpPr>
            <p:nvPr/>
          </p:nvSpPr>
          <p:spPr bwMode="auto">
            <a:xfrm flipV="1">
              <a:off x="1994" y="2824"/>
              <a:ext cx="0" cy="640"/>
            </a:xfrm>
            <a:prstGeom prst="line">
              <a:avLst/>
            </a:prstGeom>
            <a:grpFill/>
            <a:ln w="28575">
              <a:solidFill>
                <a:schemeClr val="accent1">
                  <a:lumMod val="75000"/>
                </a:schemeClr>
              </a:solidFill>
              <a:round/>
              <a:headEnd/>
              <a:tailEnd type="triangle" w="med" len="med"/>
            </a:ln>
            <a:extLst/>
          </p:spPr>
          <p:txBody>
            <a:bodyPr wrap="none" anchor="ctr"/>
            <a:lstStyle/>
            <a:p>
              <a:pPr algn="ctr">
                <a:defRPr/>
              </a:pPr>
              <a:endParaRPr lang="en-US" dirty="0">
                <a:solidFill>
                  <a:schemeClr val="bg1"/>
                </a:solidFill>
              </a:endParaRPr>
            </a:p>
          </p:txBody>
        </p:sp>
        <p:sp>
          <p:nvSpPr>
            <p:cNvPr id="36871" name="Line 5">
              <a:extLst>
                <a:ext uri="{FF2B5EF4-FFF2-40B4-BE49-F238E27FC236}">
                  <a16:creationId xmlns:a16="http://schemas.microsoft.com/office/drawing/2014/main" id="{FA756F1F-BF39-4FA5-B793-BDFB51828DC7}"/>
                </a:ext>
              </a:extLst>
            </p:cNvPr>
            <p:cNvSpPr>
              <a:spLocks noChangeShapeType="1"/>
            </p:cNvSpPr>
            <p:nvPr/>
          </p:nvSpPr>
          <p:spPr bwMode="auto">
            <a:xfrm flipV="1">
              <a:off x="1994" y="1851"/>
              <a:ext cx="0" cy="640"/>
            </a:xfrm>
            <a:prstGeom prst="line">
              <a:avLst/>
            </a:prstGeom>
            <a:grpFill/>
            <a:ln w="28575">
              <a:solidFill>
                <a:schemeClr val="accent1">
                  <a:lumMod val="75000"/>
                </a:schemeClr>
              </a:solidFill>
              <a:round/>
              <a:headEnd/>
              <a:tailEnd type="triangle" w="med" len="med"/>
            </a:ln>
            <a:extLst/>
          </p:spPr>
          <p:txBody>
            <a:bodyPr wrap="none" anchor="ctr"/>
            <a:lstStyle/>
            <a:p>
              <a:pPr algn="ctr">
                <a:defRPr/>
              </a:pPr>
              <a:endParaRPr lang="en-US" dirty="0">
                <a:solidFill>
                  <a:schemeClr val="bg1"/>
                </a:solidFill>
              </a:endParaRPr>
            </a:p>
          </p:txBody>
        </p:sp>
        <p:sp>
          <p:nvSpPr>
            <p:cNvPr id="36872" name="Line 6">
              <a:extLst>
                <a:ext uri="{FF2B5EF4-FFF2-40B4-BE49-F238E27FC236}">
                  <a16:creationId xmlns:a16="http://schemas.microsoft.com/office/drawing/2014/main" id="{8BB64BFA-BDD9-4847-B5C1-3841153D8335}"/>
                </a:ext>
              </a:extLst>
            </p:cNvPr>
            <p:cNvSpPr>
              <a:spLocks noChangeShapeType="1"/>
            </p:cNvSpPr>
            <p:nvPr/>
          </p:nvSpPr>
          <p:spPr bwMode="auto">
            <a:xfrm flipV="1">
              <a:off x="3778" y="1864"/>
              <a:ext cx="0" cy="592"/>
            </a:xfrm>
            <a:prstGeom prst="line">
              <a:avLst/>
            </a:prstGeom>
            <a:grpFill/>
            <a:ln w="28575">
              <a:solidFill>
                <a:schemeClr val="accent1">
                  <a:lumMod val="75000"/>
                </a:schemeClr>
              </a:solidFill>
              <a:round/>
              <a:headEnd/>
              <a:tailEnd type="triangle" w="med" len="med"/>
            </a:ln>
            <a:extLst/>
          </p:spPr>
          <p:txBody>
            <a:bodyPr wrap="none" anchor="ctr"/>
            <a:lstStyle/>
            <a:p>
              <a:pPr algn="ctr">
                <a:defRPr/>
              </a:pPr>
              <a:endParaRPr lang="en-US" dirty="0">
                <a:solidFill>
                  <a:schemeClr val="bg1"/>
                </a:solidFill>
              </a:endParaRPr>
            </a:p>
          </p:txBody>
        </p:sp>
        <p:sp>
          <p:nvSpPr>
            <p:cNvPr id="36873" name="AutoShape 7">
              <a:extLst>
                <a:ext uri="{FF2B5EF4-FFF2-40B4-BE49-F238E27FC236}">
                  <a16:creationId xmlns:a16="http://schemas.microsoft.com/office/drawing/2014/main" id="{21F0D21A-C560-49D0-9795-901FF8272054}"/>
                </a:ext>
              </a:extLst>
            </p:cNvPr>
            <p:cNvSpPr>
              <a:spLocks noChangeArrowheads="1"/>
            </p:cNvSpPr>
            <p:nvPr/>
          </p:nvSpPr>
          <p:spPr bwMode="auto">
            <a:xfrm>
              <a:off x="1650" y="920"/>
              <a:ext cx="2480" cy="944"/>
            </a:xfrm>
            <a:prstGeom prst="triangle">
              <a:avLst>
                <a:gd name="adj" fmla="val 49995"/>
              </a:avLst>
            </a:prstGeom>
            <a:grpFill/>
            <a:ln w="25400">
              <a:solidFill>
                <a:schemeClr val="accent1">
                  <a:lumMod val="75000"/>
                </a:schemeClr>
              </a:solidFill>
              <a:miter lim="800000"/>
              <a:headEnd/>
              <a:tailEnd/>
            </a:ln>
          </p:spPr>
          <p:txBody>
            <a:bodyPr wrap="none"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endParaRPr lang="en-US" altLang="en-US" sz="1800" dirty="0">
                <a:solidFill>
                  <a:schemeClr val="bg1"/>
                </a:solidFill>
              </a:endParaRPr>
            </a:p>
          </p:txBody>
        </p:sp>
        <p:sp>
          <p:nvSpPr>
            <p:cNvPr id="69643" name="Rectangle 8">
              <a:extLst>
                <a:ext uri="{FF2B5EF4-FFF2-40B4-BE49-F238E27FC236}">
                  <a16:creationId xmlns:a16="http://schemas.microsoft.com/office/drawing/2014/main" id="{CB6F27C1-97B3-441E-BAC1-A169893E85A4}"/>
                </a:ext>
              </a:extLst>
            </p:cNvPr>
            <p:cNvSpPr>
              <a:spLocks noChangeArrowheads="1"/>
            </p:cNvSpPr>
            <p:nvPr/>
          </p:nvSpPr>
          <p:spPr bwMode="auto">
            <a:xfrm>
              <a:off x="2353" y="1153"/>
              <a:ext cx="1102" cy="677"/>
            </a:xfrm>
            <a:prstGeom prst="rect">
              <a:avLst/>
            </a:prstGeom>
            <a:noFill/>
            <a:ln w="12700">
              <a:noFill/>
              <a:miter lim="800000"/>
              <a:headEnd/>
              <a:tailEnd/>
            </a:ln>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spcBef>
                  <a:spcPct val="50000"/>
                </a:spcBef>
                <a:defRPr/>
              </a:pPr>
              <a:r>
                <a:rPr lang="en-US" altLang="en-US" sz="3200" b="1" dirty="0">
                  <a:solidFill>
                    <a:schemeClr val="bg1"/>
                  </a:solidFill>
                  <a:latin typeface="Arial" panose="020B0604020202020204" pitchFamily="34" charset="0"/>
                </a:rPr>
                <a:t>Sales</a:t>
              </a:r>
              <a:br>
                <a:rPr lang="en-US" altLang="en-US" sz="3200" b="1" dirty="0">
                  <a:solidFill>
                    <a:schemeClr val="bg1"/>
                  </a:solidFill>
                  <a:latin typeface="Arial" panose="020B0604020202020204" pitchFamily="34" charset="0"/>
                </a:rPr>
              </a:br>
              <a:r>
                <a:rPr lang="en-US" altLang="en-US" sz="3200" b="1" dirty="0">
                  <a:solidFill>
                    <a:schemeClr val="bg1"/>
                  </a:solidFill>
                  <a:latin typeface="Arial" panose="020B0604020202020204" pitchFamily="34" charset="0"/>
                </a:rPr>
                <a:t>Budget</a:t>
              </a:r>
            </a:p>
          </p:txBody>
        </p:sp>
        <p:sp>
          <p:nvSpPr>
            <p:cNvPr id="69644" name="Rectangle 9">
              <a:extLst>
                <a:ext uri="{FF2B5EF4-FFF2-40B4-BE49-F238E27FC236}">
                  <a16:creationId xmlns:a16="http://schemas.microsoft.com/office/drawing/2014/main" id="{E2D496CF-17B4-4655-ABD8-C7F61F3004F6}"/>
                </a:ext>
              </a:extLst>
            </p:cNvPr>
            <p:cNvSpPr>
              <a:spLocks noChangeArrowheads="1"/>
            </p:cNvSpPr>
            <p:nvPr/>
          </p:nvSpPr>
          <p:spPr bwMode="auto">
            <a:xfrm>
              <a:off x="1363" y="2301"/>
              <a:ext cx="1262" cy="532"/>
            </a:xfrm>
            <a:prstGeom prst="rect">
              <a:avLst/>
            </a:prstGeom>
            <a:grpFill/>
            <a:ln w="25400">
              <a:solidFill>
                <a:schemeClr val="accent1">
                  <a:lumMod val="75000"/>
                </a:schemeClr>
              </a:solidFill>
              <a:miter lim="800000"/>
              <a:headEnd/>
              <a:tailEnd/>
            </a:ln>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spcBef>
                  <a:spcPct val="50000"/>
                </a:spcBef>
                <a:defRPr/>
              </a:pPr>
              <a:r>
                <a:rPr lang="en-US" altLang="en-US" b="1" dirty="0">
                  <a:solidFill>
                    <a:schemeClr val="bg1"/>
                  </a:solidFill>
                  <a:latin typeface="Arial" panose="020B0604020202020204" pitchFamily="34" charset="0"/>
                </a:rPr>
                <a:t>Estimated</a:t>
              </a:r>
              <a:br>
                <a:rPr lang="en-US" altLang="en-US" b="1" dirty="0">
                  <a:solidFill>
                    <a:schemeClr val="bg1"/>
                  </a:solidFill>
                  <a:latin typeface="Arial" panose="020B0604020202020204" pitchFamily="34" charset="0"/>
                </a:rPr>
              </a:br>
              <a:r>
                <a:rPr lang="en-US" altLang="en-US" b="1" dirty="0">
                  <a:solidFill>
                    <a:schemeClr val="bg1"/>
                  </a:solidFill>
                  <a:latin typeface="Arial" panose="020B0604020202020204" pitchFamily="34" charset="0"/>
                </a:rPr>
                <a:t>Unit Sales</a:t>
              </a:r>
            </a:p>
          </p:txBody>
        </p:sp>
        <p:sp>
          <p:nvSpPr>
            <p:cNvPr id="69645" name="Rectangle 10">
              <a:extLst>
                <a:ext uri="{FF2B5EF4-FFF2-40B4-BE49-F238E27FC236}">
                  <a16:creationId xmlns:a16="http://schemas.microsoft.com/office/drawing/2014/main" id="{A13E4F03-88C5-4FBA-A87E-54682F30FBBA}"/>
                </a:ext>
              </a:extLst>
            </p:cNvPr>
            <p:cNvSpPr>
              <a:spLocks noChangeArrowheads="1"/>
            </p:cNvSpPr>
            <p:nvPr/>
          </p:nvSpPr>
          <p:spPr bwMode="auto">
            <a:xfrm>
              <a:off x="3147" y="2301"/>
              <a:ext cx="1262" cy="532"/>
            </a:xfrm>
            <a:prstGeom prst="rect">
              <a:avLst/>
            </a:prstGeom>
            <a:grpFill/>
            <a:ln w="25400">
              <a:solidFill>
                <a:schemeClr val="accent1">
                  <a:lumMod val="75000"/>
                </a:schemeClr>
              </a:solidFill>
              <a:miter lim="800000"/>
              <a:headEnd/>
              <a:tailEnd/>
            </a:ln>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spcBef>
                  <a:spcPct val="50000"/>
                </a:spcBef>
                <a:defRPr/>
              </a:pPr>
              <a:r>
                <a:rPr lang="en-US" altLang="en-US" b="1" dirty="0">
                  <a:solidFill>
                    <a:schemeClr val="bg1"/>
                  </a:solidFill>
                  <a:latin typeface="Arial" panose="020B0604020202020204" pitchFamily="34" charset="0"/>
                </a:rPr>
                <a:t>Estimated</a:t>
              </a:r>
              <a:br>
                <a:rPr lang="en-US" altLang="en-US" b="1" dirty="0">
                  <a:solidFill>
                    <a:schemeClr val="bg1"/>
                  </a:solidFill>
                  <a:latin typeface="Arial" panose="020B0604020202020204" pitchFamily="34" charset="0"/>
                </a:rPr>
              </a:br>
              <a:r>
                <a:rPr lang="en-US" altLang="en-US" b="1" dirty="0">
                  <a:solidFill>
                    <a:schemeClr val="bg1"/>
                  </a:solidFill>
                  <a:latin typeface="Arial" panose="020B0604020202020204" pitchFamily="34" charset="0"/>
                </a:rPr>
                <a:t>Unit Price</a:t>
              </a:r>
            </a:p>
          </p:txBody>
        </p:sp>
      </p:grpSp>
      <p:sp>
        <p:nvSpPr>
          <p:cNvPr id="28675" name="Rectangle 11">
            <a:extLst>
              <a:ext uri="{FF2B5EF4-FFF2-40B4-BE49-F238E27FC236}">
                <a16:creationId xmlns:a16="http://schemas.microsoft.com/office/drawing/2014/main" id="{59C23E86-808C-46A6-8B3C-AB4420BB52BA}"/>
              </a:ext>
            </a:extLst>
          </p:cNvPr>
          <p:cNvSpPr>
            <a:spLocks noChangeArrowheads="1"/>
          </p:cNvSpPr>
          <p:nvPr/>
        </p:nvSpPr>
        <p:spPr bwMode="auto">
          <a:xfrm>
            <a:off x="523875" y="4211638"/>
            <a:ext cx="8328025" cy="1736725"/>
          </a:xfrm>
          <a:prstGeom prst="rect">
            <a:avLst/>
          </a:prstGeom>
          <a:solidFill>
            <a:srgbClr val="FFFFC9"/>
          </a:solidFill>
          <a:ln w="25400">
            <a:solidFill>
              <a:schemeClr val="tx2"/>
            </a:solidFill>
            <a:miter lim="800000"/>
            <a:headEnd/>
            <a:tailEnd/>
          </a:ln>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95000"/>
              </a:lnSpc>
              <a:spcBef>
                <a:spcPct val="45000"/>
              </a:spcBef>
              <a:buFontTx/>
              <a:buNone/>
            </a:pPr>
            <a:r>
              <a:rPr lang="en-US" altLang="en-US" sz="2400" b="1" dirty="0">
                <a:solidFill>
                  <a:schemeClr val="tx2"/>
                </a:solidFill>
                <a:latin typeface="Arial" panose="020B0604020202020204" pitchFamily="34" charset="0"/>
              </a:rPr>
              <a:t>Analysis of economic and market conditions</a:t>
            </a:r>
            <a:br>
              <a:rPr lang="en-US" altLang="en-US" sz="2400" b="1" dirty="0">
                <a:solidFill>
                  <a:schemeClr val="tx2"/>
                </a:solidFill>
                <a:latin typeface="Arial" panose="020B0604020202020204" pitchFamily="34" charset="0"/>
              </a:rPr>
            </a:br>
            <a:r>
              <a:rPr lang="en-US" altLang="en-US" sz="4000" dirty="0">
                <a:solidFill>
                  <a:schemeClr val="tx2"/>
                </a:solidFill>
                <a:latin typeface="Arial" panose="020B0604020202020204" pitchFamily="34" charset="0"/>
              </a:rPr>
              <a:t>+</a:t>
            </a:r>
            <a:br>
              <a:rPr lang="en-US" altLang="en-US" sz="4000" dirty="0">
                <a:solidFill>
                  <a:schemeClr val="tx2"/>
                </a:solidFill>
                <a:latin typeface="Arial" panose="020B0604020202020204" pitchFamily="34" charset="0"/>
              </a:rPr>
            </a:br>
            <a:r>
              <a:rPr lang="en-US" altLang="en-US" sz="2400" b="1" dirty="0">
                <a:solidFill>
                  <a:schemeClr val="tx2"/>
                </a:solidFill>
                <a:latin typeface="Arial" panose="020B0604020202020204" pitchFamily="34" charset="0"/>
              </a:rPr>
              <a:t>Forecasts of customer needs provided by marketing personnel</a:t>
            </a:r>
          </a:p>
        </p:txBody>
      </p:sp>
      <p:sp>
        <p:nvSpPr>
          <p:cNvPr id="28676" name="Title 15">
            <a:extLst>
              <a:ext uri="{FF2B5EF4-FFF2-40B4-BE49-F238E27FC236}">
                <a16:creationId xmlns:a16="http://schemas.microsoft.com/office/drawing/2014/main" id="{F0575EAF-91A8-428F-B595-B91ADAE55FF6}"/>
              </a:ext>
            </a:extLst>
          </p:cNvPr>
          <p:cNvSpPr>
            <a:spLocks noGrp="1"/>
          </p:cNvSpPr>
          <p:nvPr>
            <p:ph type="title"/>
          </p:nvPr>
        </p:nvSpPr>
        <p:spPr>
          <a:xfrm>
            <a:off x="1150938" y="22225"/>
            <a:ext cx="6858000" cy="820738"/>
          </a:xfrm>
        </p:spPr>
        <p:txBody>
          <a:bodyPr/>
          <a:lstStyle/>
          <a:p>
            <a:r>
              <a:rPr lang="en-US" altLang="en-US" dirty="0">
                <a:ea typeface="ＭＳ Ｐゴシック" panose="020B0600070205080204" pitchFamily="34" charset="-128"/>
              </a:rPr>
              <a:t>Sales Budget</a:t>
            </a:r>
          </a:p>
        </p:txBody>
      </p:sp>
      <p:sp>
        <p:nvSpPr>
          <p:cNvPr id="17" name="Rounded Rectangle 16">
            <a:extLst>
              <a:ext uri="{FF2B5EF4-FFF2-40B4-BE49-F238E27FC236}">
                <a16:creationId xmlns:a16="http://schemas.microsoft.com/office/drawing/2014/main" id="{2A0D3BE3-C051-456B-A7EF-656E36A77227}"/>
              </a:ext>
            </a:extLst>
          </p:cNvPr>
          <p:cNvSpPr/>
          <p:nvPr/>
        </p:nvSpPr>
        <p:spPr>
          <a:xfrm>
            <a:off x="523875" y="6248400"/>
            <a:ext cx="706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14-4: Demonstrate the impact of the sales forecast (or revenue budget) on the overall operating budget.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55">
            <a:extLst>
              <a:ext uri="{FF2B5EF4-FFF2-40B4-BE49-F238E27FC236}">
                <a16:creationId xmlns:a16="http://schemas.microsoft.com/office/drawing/2014/main" id="{C5E40BAD-9CF3-440B-980F-1265546C397D}"/>
              </a:ext>
            </a:extLst>
          </p:cNvPr>
          <p:cNvSpPr>
            <a:spLocks noGrp="1"/>
          </p:cNvSpPr>
          <p:nvPr>
            <p:ph type="title"/>
          </p:nvPr>
        </p:nvSpPr>
        <p:spPr>
          <a:xfrm>
            <a:off x="-90913" y="236035"/>
            <a:ext cx="4403725" cy="1659413"/>
          </a:xfrm>
        </p:spPr>
        <p:txBody>
          <a:bodyPr/>
          <a:lstStyle/>
          <a:p>
            <a:r>
              <a:rPr lang="en-US" altLang="en-US" dirty="0">
                <a:ea typeface="ＭＳ Ｐゴシック" panose="020B0600070205080204" pitchFamily="34" charset="-128"/>
              </a:rPr>
              <a:t>The Budgeting </a:t>
            </a:r>
            <a:br>
              <a:rPr lang="en-US" altLang="en-US" dirty="0">
                <a:ea typeface="ＭＳ Ｐゴシック" panose="020B0600070205080204" pitchFamily="34" charset="-128"/>
              </a:rPr>
            </a:br>
            <a:r>
              <a:rPr lang="en-US" altLang="en-US" dirty="0">
                <a:ea typeface="ＭＳ Ｐゴシック" panose="020B0600070205080204" pitchFamily="34" charset="-128"/>
              </a:rPr>
              <a:t>Process</a:t>
            </a:r>
          </a:p>
        </p:txBody>
      </p:sp>
      <p:sp>
        <p:nvSpPr>
          <p:cNvPr id="61" name="Rounded Rectangle 60">
            <a:extLst>
              <a:ext uri="{FF2B5EF4-FFF2-40B4-BE49-F238E27FC236}">
                <a16:creationId xmlns:a16="http://schemas.microsoft.com/office/drawing/2014/main" id="{B0913638-68AF-4806-80A5-14775C975ACB}"/>
              </a:ext>
            </a:extLst>
          </p:cNvPr>
          <p:cNvSpPr/>
          <p:nvPr/>
        </p:nvSpPr>
        <p:spPr>
          <a:xfrm>
            <a:off x="523875" y="6248400"/>
            <a:ext cx="706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14-4: Demonstrate the impact of the sales forecast (or revenue budget) on the overall operating budget.</a:t>
            </a:r>
          </a:p>
        </p:txBody>
      </p:sp>
      <p:pic>
        <p:nvPicPr>
          <p:cNvPr id="4" name="Picture 3" descr="A screenshot of a cell phone&#10;&#10;Description automatically generated">
            <a:extLst>
              <a:ext uri="{FF2B5EF4-FFF2-40B4-BE49-F238E27FC236}">
                <a16:creationId xmlns:a16="http://schemas.microsoft.com/office/drawing/2014/main" id="{AA22B721-FD18-47FF-9F58-A1C300FE98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1962" y="236035"/>
            <a:ext cx="4403725" cy="575191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a:extLst>
              <a:ext uri="{FF2B5EF4-FFF2-40B4-BE49-F238E27FC236}">
                <a16:creationId xmlns:a16="http://schemas.microsoft.com/office/drawing/2014/main" id="{B2306C12-607C-4D91-9081-E06CB782F756}"/>
              </a:ext>
            </a:extLst>
          </p:cNvPr>
          <p:cNvSpPr>
            <a:spLocks noGrp="1" noChangeArrowheads="1"/>
          </p:cNvSpPr>
          <p:nvPr>
            <p:ph type="body" idx="4294967295"/>
          </p:nvPr>
        </p:nvSpPr>
        <p:spPr>
          <a:xfrm>
            <a:off x="881063" y="993775"/>
            <a:ext cx="7881937" cy="3276600"/>
          </a:xfrm>
        </p:spPr>
        <p:txBody>
          <a:bodyPr lIns="90488" tIns="44450" rIns="90488" bIns="44450"/>
          <a:lstStyle/>
          <a:p>
            <a:pPr marL="0" indent="0" algn="ctr" defTabSz="809625">
              <a:buFont typeface="Wingdings" panose="05000000000000000000" pitchFamily="2" charset="2"/>
              <a:buNone/>
              <a:tabLst>
                <a:tab pos="1082675" algn="l"/>
              </a:tabLst>
              <a:defRPr/>
            </a:pPr>
            <a:r>
              <a:rPr lang="en-US" sz="2400" b="1" dirty="0">
                <a:latin typeface="+mj-lt"/>
              </a:rPr>
              <a:t>Jones Co. is preparing budgets for the quarter ending March 31 for its one product that sells for $25 per unit. Budgeted sales for the next four months are as follows:</a:t>
            </a:r>
          </a:p>
          <a:p>
            <a:pPr marL="0" indent="0" defTabSz="809625">
              <a:spcBef>
                <a:spcPct val="50000"/>
              </a:spcBef>
              <a:buFont typeface="Wingdings" panose="05000000000000000000" pitchFamily="2" charset="2"/>
              <a:buNone/>
              <a:tabLst>
                <a:tab pos="1082675" algn="l"/>
              </a:tabLst>
              <a:defRPr/>
            </a:pPr>
            <a:r>
              <a:rPr lang="en-US" sz="2400" b="1" dirty="0">
                <a:latin typeface="+mj-lt"/>
              </a:rPr>
              <a:t>	</a:t>
            </a:r>
            <a:r>
              <a:rPr lang="en-US" sz="2400" b="1" dirty="0">
                <a:solidFill>
                  <a:schemeClr val="accent1">
                    <a:lumMod val="75000"/>
                  </a:schemeClr>
                </a:solidFill>
                <a:latin typeface="+mj-lt"/>
              </a:rPr>
              <a:t>Jan	 10,000 units @ $25 = $250,000</a:t>
            </a:r>
            <a:br>
              <a:rPr lang="en-US" sz="2400" b="1" dirty="0">
                <a:solidFill>
                  <a:schemeClr val="accent1">
                    <a:lumMod val="75000"/>
                  </a:schemeClr>
                </a:solidFill>
                <a:latin typeface="+mj-lt"/>
              </a:rPr>
            </a:br>
            <a:r>
              <a:rPr lang="en-US" sz="2400" b="1" dirty="0">
                <a:solidFill>
                  <a:schemeClr val="accent1">
                    <a:lumMod val="75000"/>
                  </a:schemeClr>
                </a:solidFill>
                <a:latin typeface="+mj-lt"/>
              </a:rPr>
              <a:t>	Feb	 12,000 units @ $25 = $300,000</a:t>
            </a:r>
            <a:br>
              <a:rPr lang="en-US" sz="2400" b="1" dirty="0">
                <a:solidFill>
                  <a:schemeClr val="accent1">
                    <a:lumMod val="75000"/>
                  </a:schemeClr>
                </a:solidFill>
                <a:latin typeface="+mj-lt"/>
              </a:rPr>
            </a:br>
            <a:r>
              <a:rPr lang="en-US" sz="2400" b="1" dirty="0">
                <a:solidFill>
                  <a:schemeClr val="accent1">
                    <a:lumMod val="75000"/>
                  </a:schemeClr>
                </a:solidFill>
                <a:latin typeface="+mj-lt"/>
              </a:rPr>
              <a:t>	Mar	 15,000 units @ $25 = $375,000</a:t>
            </a:r>
            <a:br>
              <a:rPr lang="en-US" sz="2400" b="1" dirty="0">
                <a:solidFill>
                  <a:schemeClr val="accent1">
                    <a:lumMod val="75000"/>
                  </a:schemeClr>
                </a:solidFill>
                <a:latin typeface="+mj-lt"/>
              </a:rPr>
            </a:br>
            <a:r>
              <a:rPr lang="en-US" sz="2400" b="1" dirty="0">
                <a:solidFill>
                  <a:schemeClr val="accent1">
                    <a:lumMod val="75000"/>
                  </a:schemeClr>
                </a:solidFill>
                <a:latin typeface="+mj-lt"/>
              </a:rPr>
              <a:t>	Apr	 11,000 units @ $25 = $275,000	</a:t>
            </a:r>
          </a:p>
        </p:txBody>
      </p:sp>
      <p:sp>
        <p:nvSpPr>
          <p:cNvPr id="38915" name="Rectangle 4">
            <a:extLst>
              <a:ext uri="{FF2B5EF4-FFF2-40B4-BE49-F238E27FC236}">
                <a16:creationId xmlns:a16="http://schemas.microsoft.com/office/drawing/2014/main" id="{2C1A9167-9E5D-4B2F-8314-0CECD041D4AD}"/>
              </a:ext>
            </a:extLst>
          </p:cNvPr>
          <p:cNvSpPr>
            <a:spLocks noChangeArrowheads="1"/>
          </p:cNvSpPr>
          <p:nvPr/>
        </p:nvSpPr>
        <p:spPr bwMode="auto">
          <a:xfrm>
            <a:off x="2362200" y="4054475"/>
            <a:ext cx="4699000" cy="584200"/>
          </a:xfrm>
          <a:prstGeom prst="rect">
            <a:avLst/>
          </a:prstGeom>
          <a:solidFill>
            <a:srgbClr val="FFFFFF"/>
          </a:solidFill>
          <a:ln w="25400">
            <a:solidFill>
              <a:schemeClr val="accent1"/>
            </a:solidFill>
            <a:miter lim="800000"/>
            <a:headEnd/>
            <a:tailEnd/>
          </a:ln>
        </p:spPr>
        <p:txBody>
          <a:bodyPr wrap="none" lIns="46038" tIns="46038" rIns="46038" bIns="46038"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defRPr/>
            </a:pPr>
            <a:r>
              <a:rPr lang="en-US" altLang="en-US" sz="3200" b="1" dirty="0">
                <a:solidFill>
                  <a:schemeClr val="accent1">
                    <a:lumMod val="75000"/>
                  </a:schemeClr>
                </a:solidFill>
                <a:latin typeface="Arial" panose="020B0604020202020204" pitchFamily="34" charset="0"/>
              </a:rPr>
              <a:t>The Sales Budget</a:t>
            </a:r>
          </a:p>
        </p:txBody>
      </p:sp>
      <p:sp>
        <p:nvSpPr>
          <p:cNvPr id="30724" name="Line 5">
            <a:extLst>
              <a:ext uri="{FF2B5EF4-FFF2-40B4-BE49-F238E27FC236}">
                <a16:creationId xmlns:a16="http://schemas.microsoft.com/office/drawing/2014/main" id="{253AC0C5-290A-4146-BD80-798EF9952C8F}"/>
              </a:ext>
            </a:extLst>
          </p:cNvPr>
          <p:cNvSpPr>
            <a:spLocks noChangeShapeType="1"/>
          </p:cNvSpPr>
          <p:nvPr/>
        </p:nvSpPr>
        <p:spPr bwMode="auto">
          <a:xfrm flipV="1">
            <a:off x="1201738" y="3886200"/>
            <a:ext cx="855662" cy="1235075"/>
          </a:xfrm>
          <a:prstGeom prst="line">
            <a:avLst/>
          </a:prstGeom>
          <a:noFill/>
          <a:ln w="254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30725" name="Rectangle 6">
            <a:extLst>
              <a:ext uri="{FF2B5EF4-FFF2-40B4-BE49-F238E27FC236}">
                <a16:creationId xmlns:a16="http://schemas.microsoft.com/office/drawing/2014/main" id="{CA274C9C-D00E-4C4B-963F-B6935E8035C6}"/>
              </a:ext>
            </a:extLst>
          </p:cNvPr>
          <p:cNvSpPr>
            <a:spLocks noChangeArrowheads="1"/>
          </p:cNvSpPr>
          <p:nvPr/>
        </p:nvSpPr>
        <p:spPr bwMode="auto">
          <a:xfrm>
            <a:off x="469978" y="5003800"/>
            <a:ext cx="8610600" cy="762000"/>
          </a:xfrm>
          <a:prstGeom prst="rect">
            <a:avLst/>
          </a:prstGeom>
          <a:solidFill>
            <a:srgbClr val="FFFFC9"/>
          </a:solidFill>
          <a:ln w="25400">
            <a:solidFill>
              <a:schemeClr val="accent1"/>
            </a:solidFill>
            <a:miter lim="800000"/>
            <a:headEnd/>
            <a:tailEnd/>
          </a:ln>
        </p:spPr>
        <p:txBody>
          <a:bodyPr wrap="none"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400" b="1" dirty="0">
                <a:latin typeface="Arial" panose="020B0604020202020204" pitchFamily="34" charset="0"/>
              </a:rPr>
              <a:t>The April budget  is needed for computing </a:t>
            </a:r>
            <a:br>
              <a:rPr lang="en-US" altLang="en-US" sz="2400" b="1" dirty="0">
                <a:latin typeface="Arial" panose="020B0604020202020204" pitchFamily="34" charset="0"/>
              </a:rPr>
            </a:br>
            <a:r>
              <a:rPr lang="en-US" altLang="en-US" sz="2400" b="1" dirty="0">
                <a:latin typeface="Arial" panose="020B0604020202020204" pitchFamily="34" charset="0"/>
              </a:rPr>
              <a:t>inventory at the end of March.</a:t>
            </a:r>
          </a:p>
        </p:txBody>
      </p:sp>
      <p:sp>
        <p:nvSpPr>
          <p:cNvPr id="30726" name="Title 7">
            <a:extLst>
              <a:ext uri="{FF2B5EF4-FFF2-40B4-BE49-F238E27FC236}">
                <a16:creationId xmlns:a16="http://schemas.microsoft.com/office/drawing/2014/main" id="{E6A3B8C3-F36B-42C3-8DAF-532081B3F68B}"/>
              </a:ext>
            </a:extLst>
          </p:cNvPr>
          <p:cNvSpPr txBox="1">
            <a:spLocks/>
          </p:cNvSpPr>
          <p:nvPr/>
        </p:nvSpPr>
        <p:spPr bwMode="auto">
          <a:xfrm>
            <a:off x="881063" y="88900"/>
            <a:ext cx="74072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3600" dirty="0">
                <a:solidFill>
                  <a:schemeClr val="tx2"/>
                </a:solidFill>
                <a:latin typeface="Arial" panose="020B0604020202020204" pitchFamily="34" charset="0"/>
              </a:rPr>
              <a:t>Preparing the Master Budget</a:t>
            </a:r>
          </a:p>
        </p:txBody>
      </p:sp>
      <p:sp>
        <p:nvSpPr>
          <p:cNvPr id="12" name="Rounded Rectangle 11">
            <a:extLst>
              <a:ext uri="{FF2B5EF4-FFF2-40B4-BE49-F238E27FC236}">
                <a16:creationId xmlns:a16="http://schemas.microsoft.com/office/drawing/2014/main" id="{515E6A3C-8B06-4E1C-9A2E-75DEED19E222}"/>
              </a:ext>
            </a:extLst>
          </p:cNvPr>
          <p:cNvSpPr/>
          <p:nvPr/>
        </p:nvSpPr>
        <p:spPr>
          <a:xfrm>
            <a:off x="523875" y="6248400"/>
            <a:ext cx="7061200"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14-4: Demonstrate the impact of the sales forecast (or revenue budget) on the overall operating budget.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665BFA-603D-4925-A223-407FD7F2796E}"/>
              </a:ext>
            </a:extLst>
          </p:cNvPr>
          <p:cNvSpPr>
            <a:spLocks noGrp="1"/>
          </p:cNvSpPr>
          <p:nvPr>
            <p:ph type="title"/>
          </p:nvPr>
        </p:nvSpPr>
        <p:spPr/>
        <p:txBody>
          <a:bodyPr/>
          <a:lstStyle/>
          <a:p>
            <a:r>
              <a:rPr lang="en-US" dirty="0"/>
              <a:t>The Purchases/Production Budget</a:t>
            </a:r>
          </a:p>
        </p:txBody>
      </p:sp>
      <p:sp>
        <p:nvSpPr>
          <p:cNvPr id="5" name="Rounded Rectangle 11">
            <a:extLst>
              <a:ext uri="{FF2B5EF4-FFF2-40B4-BE49-F238E27FC236}">
                <a16:creationId xmlns:a16="http://schemas.microsoft.com/office/drawing/2014/main" id="{7F88E80F-6794-4B0C-92CF-663D90F0D833}"/>
              </a:ext>
            </a:extLst>
          </p:cNvPr>
          <p:cNvSpPr/>
          <p:nvPr/>
        </p:nvSpPr>
        <p:spPr>
          <a:xfrm>
            <a:off x="523875" y="6248400"/>
            <a:ext cx="4200526"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14-5: Prepare a purchases/production budget.</a:t>
            </a:r>
          </a:p>
        </p:txBody>
      </p:sp>
      <p:pic>
        <p:nvPicPr>
          <p:cNvPr id="8" name="Picture 7" descr="A screenshot of a computer&#10;&#10;Description automatically generated">
            <a:extLst>
              <a:ext uri="{FF2B5EF4-FFF2-40B4-BE49-F238E27FC236}">
                <a16:creationId xmlns:a16="http://schemas.microsoft.com/office/drawing/2014/main" id="{A4B7C304-5A40-4CE6-BE72-406664C82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773" y="2214452"/>
            <a:ext cx="7779255" cy="2429095"/>
          </a:xfrm>
          <a:prstGeom prst="rect">
            <a:avLst/>
          </a:prstGeom>
        </p:spPr>
      </p:pic>
    </p:spTree>
    <p:extLst>
      <p:ext uri="{BB962C8B-B14F-4D97-AF65-F5344CB8AC3E}">
        <p14:creationId xmlns:p14="http://schemas.microsoft.com/office/powerpoint/2010/main" val="36579691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665BFA-603D-4925-A223-407FD7F2796E}"/>
              </a:ext>
            </a:extLst>
          </p:cNvPr>
          <p:cNvSpPr>
            <a:spLocks noGrp="1"/>
          </p:cNvSpPr>
          <p:nvPr>
            <p:ph type="title"/>
          </p:nvPr>
        </p:nvSpPr>
        <p:spPr/>
        <p:txBody>
          <a:bodyPr/>
          <a:lstStyle/>
          <a:p>
            <a:r>
              <a:rPr lang="en-US" dirty="0"/>
              <a:t>The Purchases/Production Budget</a:t>
            </a:r>
          </a:p>
        </p:txBody>
      </p:sp>
      <p:sp>
        <p:nvSpPr>
          <p:cNvPr id="4" name="Content Placeholder 3">
            <a:extLst>
              <a:ext uri="{FF2B5EF4-FFF2-40B4-BE49-F238E27FC236}">
                <a16:creationId xmlns:a16="http://schemas.microsoft.com/office/drawing/2014/main" id="{CC5C818C-E56D-438C-B877-18F966EB2F3D}"/>
              </a:ext>
            </a:extLst>
          </p:cNvPr>
          <p:cNvSpPr>
            <a:spLocks noGrp="1"/>
          </p:cNvSpPr>
          <p:nvPr>
            <p:ph idx="1"/>
          </p:nvPr>
        </p:nvSpPr>
        <p:spPr>
          <a:xfrm>
            <a:off x="609601" y="1478575"/>
            <a:ext cx="8229600" cy="1380713"/>
          </a:xfrm>
          <a:solidFill>
            <a:srgbClr val="FFF4D1"/>
          </a:solidFill>
        </p:spPr>
        <p:txBody>
          <a:bodyPr/>
          <a:lstStyle/>
          <a:p>
            <a:pPr marL="0" indent="0" algn="ctr">
              <a:buNone/>
            </a:pPr>
            <a:r>
              <a:rPr lang="en-US" sz="2800" dirty="0"/>
              <a:t>The model can be rearranged to permit calculation of the purchase or production quantity in a traditional equation format:</a:t>
            </a:r>
          </a:p>
        </p:txBody>
      </p:sp>
      <p:pic>
        <p:nvPicPr>
          <p:cNvPr id="6" name="Picture 5" descr="A screenshot of a cell phone&#10;&#10;Description generated with high confidence">
            <a:extLst>
              <a:ext uri="{FF2B5EF4-FFF2-40B4-BE49-F238E27FC236}">
                <a16:creationId xmlns:a16="http://schemas.microsoft.com/office/drawing/2014/main" id="{C7EF52E9-E353-44CF-9A86-8B86AD1BD6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1" y="3217099"/>
            <a:ext cx="8229600" cy="1735494"/>
          </a:xfrm>
          <a:prstGeom prst="rect">
            <a:avLst/>
          </a:prstGeom>
        </p:spPr>
      </p:pic>
      <p:sp>
        <p:nvSpPr>
          <p:cNvPr id="7" name="Rounded Rectangle 11">
            <a:extLst>
              <a:ext uri="{FF2B5EF4-FFF2-40B4-BE49-F238E27FC236}">
                <a16:creationId xmlns:a16="http://schemas.microsoft.com/office/drawing/2014/main" id="{1FBAA444-5DA8-41E2-BB65-C469AE9AD378}"/>
              </a:ext>
            </a:extLst>
          </p:cNvPr>
          <p:cNvSpPr/>
          <p:nvPr/>
        </p:nvSpPr>
        <p:spPr>
          <a:xfrm>
            <a:off x="523875" y="6248400"/>
            <a:ext cx="4200526"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14-5: Prepare a purchases/production budget.</a:t>
            </a:r>
          </a:p>
        </p:txBody>
      </p:sp>
    </p:spTree>
    <p:extLst>
      <p:ext uri="{BB962C8B-B14F-4D97-AF65-F5344CB8AC3E}">
        <p14:creationId xmlns:p14="http://schemas.microsoft.com/office/powerpoint/2010/main" val="40455155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665BFA-603D-4925-A223-407FD7F2796E}"/>
              </a:ext>
            </a:extLst>
          </p:cNvPr>
          <p:cNvSpPr>
            <a:spLocks noGrp="1"/>
          </p:cNvSpPr>
          <p:nvPr>
            <p:ph type="title"/>
          </p:nvPr>
        </p:nvSpPr>
        <p:spPr/>
        <p:txBody>
          <a:bodyPr/>
          <a:lstStyle/>
          <a:p>
            <a:r>
              <a:rPr lang="en-US" dirty="0"/>
              <a:t>Production Budget and Raw Materials Purchases Budget Illustration</a:t>
            </a:r>
          </a:p>
        </p:txBody>
      </p:sp>
      <p:sp>
        <p:nvSpPr>
          <p:cNvPr id="2" name="Content Placeholder 1">
            <a:extLst>
              <a:ext uri="{FF2B5EF4-FFF2-40B4-BE49-F238E27FC236}">
                <a16:creationId xmlns:a16="http://schemas.microsoft.com/office/drawing/2014/main" id="{B38028CA-D85A-49BF-95D2-B790CB214B1D}"/>
              </a:ext>
            </a:extLst>
          </p:cNvPr>
          <p:cNvSpPr>
            <a:spLocks noGrp="1"/>
          </p:cNvSpPr>
          <p:nvPr>
            <p:ph idx="1"/>
          </p:nvPr>
        </p:nvSpPr>
        <p:spPr>
          <a:xfrm>
            <a:off x="523875" y="1143000"/>
            <a:ext cx="8229600" cy="4876800"/>
          </a:xfrm>
          <a:solidFill>
            <a:srgbClr val="FFFFC9"/>
          </a:solidFill>
        </p:spPr>
        <p:txBody>
          <a:bodyPr/>
          <a:lstStyle/>
          <a:p>
            <a:pPr marL="0" indent="0">
              <a:buNone/>
            </a:pPr>
            <a:r>
              <a:rPr lang="en-US" sz="2800" dirty="0"/>
              <a:t>Assumptions: </a:t>
            </a:r>
          </a:p>
          <a:p>
            <a:pPr marL="457200" lvl="1" indent="0">
              <a:buNone/>
            </a:pPr>
            <a:r>
              <a:rPr lang="en-US" sz="2400" dirty="0"/>
              <a:t>Sales forecast in units per month: </a:t>
            </a:r>
          </a:p>
          <a:p>
            <a:pPr marL="800100" lvl="2" indent="0">
              <a:buNone/>
            </a:pPr>
            <a:r>
              <a:rPr lang="en-US" sz="2000" dirty="0"/>
              <a:t>	January 		10,000 units 	</a:t>
            </a:r>
          </a:p>
          <a:p>
            <a:pPr marL="800100" lvl="2" indent="0">
              <a:buNone/>
            </a:pPr>
            <a:r>
              <a:rPr lang="en-US" sz="2000" dirty="0"/>
              <a:t>	February 	12,000 units 	</a:t>
            </a:r>
          </a:p>
          <a:p>
            <a:pPr marL="800100" lvl="2" indent="0">
              <a:buNone/>
            </a:pPr>
            <a:r>
              <a:rPr lang="en-US" sz="2000" dirty="0"/>
              <a:t>	March 		15,000 units 	</a:t>
            </a:r>
          </a:p>
          <a:p>
            <a:pPr marL="800100" lvl="2" indent="0">
              <a:buNone/>
            </a:pPr>
            <a:r>
              <a:rPr lang="en-US" sz="2000" dirty="0"/>
              <a:t>	April 		11,000 units</a:t>
            </a:r>
          </a:p>
          <a:p>
            <a:pPr marL="457200" lvl="1" indent="0">
              <a:buNone/>
            </a:pPr>
            <a:r>
              <a:rPr lang="en-US" sz="2400" dirty="0"/>
              <a:t>Inventory policy:</a:t>
            </a:r>
          </a:p>
          <a:p>
            <a:pPr marL="914400" lvl="2" indent="0">
              <a:buNone/>
            </a:pPr>
            <a:r>
              <a:rPr lang="en-US" sz="2000" dirty="0"/>
              <a:t>Finished goods ending inventory should equal 1.4 times the subsequent month’s forecasted sales. Raw materials ending inventory should equal 50 percent of the subsequent month’s budgeted raw material usage.</a:t>
            </a:r>
          </a:p>
          <a:p>
            <a:pPr marL="457200" lvl="1" indent="0">
              <a:buNone/>
            </a:pPr>
            <a:r>
              <a:rPr lang="en-US" sz="2400" dirty="0"/>
              <a:t>Three pounds of raw materials are required for each unit of finished product.</a:t>
            </a:r>
          </a:p>
        </p:txBody>
      </p:sp>
      <p:sp>
        <p:nvSpPr>
          <p:cNvPr id="8" name="Rounded Rectangle 11">
            <a:extLst>
              <a:ext uri="{FF2B5EF4-FFF2-40B4-BE49-F238E27FC236}">
                <a16:creationId xmlns:a16="http://schemas.microsoft.com/office/drawing/2014/main" id="{4C47A983-F7E1-472B-A03B-D368FFD9CA9B}"/>
              </a:ext>
            </a:extLst>
          </p:cNvPr>
          <p:cNvSpPr/>
          <p:nvPr/>
        </p:nvSpPr>
        <p:spPr>
          <a:xfrm>
            <a:off x="523875" y="6248400"/>
            <a:ext cx="4200526"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14-5: Prepare a purchases/production budget.</a:t>
            </a:r>
          </a:p>
        </p:txBody>
      </p:sp>
    </p:spTree>
    <p:extLst>
      <p:ext uri="{BB962C8B-B14F-4D97-AF65-F5344CB8AC3E}">
        <p14:creationId xmlns:p14="http://schemas.microsoft.com/office/powerpoint/2010/main" val="3702696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665BFA-603D-4925-A223-407FD7F2796E}"/>
              </a:ext>
            </a:extLst>
          </p:cNvPr>
          <p:cNvSpPr>
            <a:spLocks noGrp="1"/>
          </p:cNvSpPr>
          <p:nvPr>
            <p:ph type="title"/>
          </p:nvPr>
        </p:nvSpPr>
        <p:spPr/>
        <p:txBody>
          <a:bodyPr/>
          <a:lstStyle/>
          <a:p>
            <a:r>
              <a:rPr lang="en-US" dirty="0"/>
              <a:t>Production Budget and Raw Materials Purchases Budget Illustration</a:t>
            </a:r>
          </a:p>
        </p:txBody>
      </p:sp>
      <p:sp>
        <p:nvSpPr>
          <p:cNvPr id="2" name="Content Placeholder 1">
            <a:extLst>
              <a:ext uri="{FF2B5EF4-FFF2-40B4-BE49-F238E27FC236}">
                <a16:creationId xmlns:a16="http://schemas.microsoft.com/office/drawing/2014/main" id="{2FC57FAD-1887-45E9-998D-C048A26754DB}"/>
              </a:ext>
            </a:extLst>
          </p:cNvPr>
          <p:cNvSpPr>
            <a:spLocks noGrp="1"/>
          </p:cNvSpPr>
          <p:nvPr>
            <p:ph idx="1"/>
          </p:nvPr>
        </p:nvSpPr>
        <p:spPr>
          <a:xfrm>
            <a:off x="1777206" y="1297781"/>
            <a:ext cx="5589587" cy="494883"/>
          </a:xfrm>
          <a:solidFill>
            <a:srgbClr val="FFF4D1"/>
          </a:solidFill>
        </p:spPr>
        <p:txBody>
          <a:bodyPr/>
          <a:lstStyle/>
          <a:p>
            <a:pPr marL="0" indent="0" algn="ctr">
              <a:buNone/>
            </a:pPr>
            <a:r>
              <a:rPr lang="en-US" dirty="0"/>
              <a:t>Production budget calculations</a:t>
            </a:r>
          </a:p>
        </p:txBody>
      </p:sp>
      <p:pic>
        <p:nvPicPr>
          <p:cNvPr id="4" name="Picture 3" descr="A screenshot of a cell phone&#10;&#10;Description generated with very high confidence">
            <a:extLst>
              <a:ext uri="{FF2B5EF4-FFF2-40B4-BE49-F238E27FC236}">
                <a16:creationId xmlns:a16="http://schemas.microsoft.com/office/drawing/2014/main" id="{CF6578B7-5B29-49E2-A0AE-5B991BE3C44B}"/>
              </a:ext>
            </a:extLst>
          </p:cNvPr>
          <p:cNvPicPr>
            <a:picLocks noChangeAspect="1"/>
          </p:cNvPicPr>
          <p:nvPr/>
        </p:nvPicPr>
        <p:blipFill rotWithShape="1">
          <a:blip r:embed="rId3">
            <a:extLst>
              <a:ext uri="{28A0092B-C50C-407E-A947-70E740481C1C}">
                <a14:useLocalDpi xmlns:a14="http://schemas.microsoft.com/office/drawing/2010/main" val="0"/>
              </a:ext>
            </a:extLst>
          </a:blip>
          <a:srcRect t="5765"/>
          <a:stretch/>
        </p:blipFill>
        <p:spPr>
          <a:xfrm>
            <a:off x="529845" y="2173277"/>
            <a:ext cx="8389111" cy="3694510"/>
          </a:xfrm>
          <a:prstGeom prst="rect">
            <a:avLst/>
          </a:prstGeom>
        </p:spPr>
      </p:pic>
      <p:sp>
        <p:nvSpPr>
          <p:cNvPr id="8" name="Rounded Rectangle 11">
            <a:extLst>
              <a:ext uri="{FF2B5EF4-FFF2-40B4-BE49-F238E27FC236}">
                <a16:creationId xmlns:a16="http://schemas.microsoft.com/office/drawing/2014/main" id="{47A810AA-833A-4B72-B299-E4E181F502DD}"/>
              </a:ext>
            </a:extLst>
          </p:cNvPr>
          <p:cNvSpPr/>
          <p:nvPr/>
        </p:nvSpPr>
        <p:spPr>
          <a:xfrm>
            <a:off x="523875" y="6248400"/>
            <a:ext cx="4200526"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14-5: Prepare a purchases/production budget.</a:t>
            </a:r>
          </a:p>
        </p:txBody>
      </p:sp>
    </p:spTree>
    <p:extLst>
      <p:ext uri="{BB962C8B-B14F-4D97-AF65-F5344CB8AC3E}">
        <p14:creationId xmlns:p14="http://schemas.microsoft.com/office/powerpoint/2010/main" val="10763768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a:extLst>
              <a:ext uri="{FF2B5EF4-FFF2-40B4-BE49-F238E27FC236}">
                <a16:creationId xmlns:a16="http://schemas.microsoft.com/office/drawing/2014/main" id="{1A27E4F3-AFE1-4586-8075-D0417A4AA42E}"/>
              </a:ext>
            </a:extLst>
          </p:cNvPr>
          <p:cNvSpPr>
            <a:spLocks noGrp="1" noChangeArrowheads="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r>
              <a:rPr lang="en-US" altLang="en-US" sz="2800" b="1" dirty="0">
                <a:solidFill>
                  <a:srgbClr val="002060"/>
                </a:solidFill>
              </a:rPr>
              <a:t>Marshall, McManus, and Viele</a:t>
            </a:r>
          </a:p>
          <a:p>
            <a:pPr algn="ctr" eaLnBrk="1" hangingPunct="1"/>
            <a:r>
              <a:rPr lang="en-US" altLang="en-US" sz="2800" b="1" dirty="0">
                <a:solidFill>
                  <a:srgbClr val="002060"/>
                </a:solidFill>
              </a:rPr>
              <a:t>12th Edition</a:t>
            </a:r>
          </a:p>
          <a:p>
            <a:pPr eaLnBrk="1" hangingPunct="1"/>
            <a:r>
              <a:rPr lang="en-US" altLang="en-US" sz="3900" b="1" dirty="0">
                <a:solidFill>
                  <a:srgbClr val="002060"/>
                </a:solidFill>
              </a:rPr>
              <a:t> 	</a:t>
            </a:r>
            <a:endParaRPr lang="en-US" altLang="en-US" b="1" dirty="0">
              <a:solidFill>
                <a:srgbClr val="002060"/>
              </a:solidFill>
            </a:endParaRPr>
          </a:p>
        </p:txBody>
      </p:sp>
      <p:sp>
        <p:nvSpPr>
          <p:cNvPr id="16387" name="Rectangle 2">
            <a:extLst>
              <a:ext uri="{FF2B5EF4-FFF2-40B4-BE49-F238E27FC236}">
                <a16:creationId xmlns:a16="http://schemas.microsoft.com/office/drawing/2014/main" id="{BEC87A17-9348-4AC7-B288-1E6E793380E2}"/>
              </a:ext>
            </a:extLst>
          </p:cNvPr>
          <p:cNvSpPr>
            <a:spLocks noGrp="1" noChangeArrowheads="1"/>
          </p:cNvSpPr>
          <p:nvPr>
            <p:ph type="title" idx="4294967295"/>
          </p:nvPr>
        </p:nvSpPr>
        <p:spPr>
          <a:xfrm>
            <a:off x="1237456" y="693737"/>
            <a:ext cx="6440487"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16388" name="Text Box 5">
            <a:extLst>
              <a:ext uri="{FF2B5EF4-FFF2-40B4-BE49-F238E27FC236}">
                <a16:creationId xmlns:a16="http://schemas.microsoft.com/office/drawing/2014/main" id="{FD0CD755-2C8F-4168-8C20-44431D32F56F}"/>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2400" dirty="0">
              <a:solidFill>
                <a:srgbClr val="000000"/>
              </a:solidFill>
              <a:latin typeface="Times New Roman" panose="02020603050405020304" pitchFamily="18" charset="0"/>
            </a:endParaRPr>
          </a:p>
        </p:txBody>
      </p:sp>
      <p:sp>
        <p:nvSpPr>
          <p:cNvPr id="78853" name="Rectangle 2">
            <a:extLst>
              <a:ext uri="{FF2B5EF4-FFF2-40B4-BE49-F238E27FC236}">
                <a16:creationId xmlns:a16="http://schemas.microsoft.com/office/drawing/2014/main" id="{6E3C0AC8-1C62-4695-8788-55A7EDE2DD6E}"/>
              </a:ext>
            </a:extLst>
          </p:cNvPr>
          <p:cNvSpPr txBox="1">
            <a:spLocks noChangeArrowheads="1"/>
          </p:cNvSpPr>
          <p:nvPr/>
        </p:nvSpPr>
        <p:spPr bwMode="auto">
          <a:xfrm>
            <a:off x="1371600" y="2590800"/>
            <a:ext cx="644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lnSpc>
                <a:spcPct val="90000"/>
              </a:lnSpc>
              <a:spcBef>
                <a:spcPct val="50000"/>
              </a:spcBef>
              <a:defRPr/>
            </a:pPr>
            <a:br>
              <a:rPr lang="en-US" altLang="en-US" sz="3600" b="1" dirty="0">
                <a:latin typeface="Calibri" panose="020F0502020204030204" pitchFamily="34" charset="0"/>
              </a:rPr>
            </a:br>
            <a:r>
              <a:rPr lang="en-US" altLang="en-US" sz="3600" b="1" dirty="0">
                <a:latin typeface="Calibri" panose="020F0502020204030204" pitchFamily="34" charset="0"/>
              </a:rPr>
              <a:t>CHAPTER 14: </a:t>
            </a:r>
            <a:r>
              <a:rPr lang="en-US" sz="3600" b="1" i="1" dirty="0">
                <a:latin typeface="Calibri" panose="020F0502020204030204" pitchFamily="34" charset="0"/>
                <a:ea typeface="+mn-ea"/>
              </a:rPr>
              <a:t>Cost Planning</a:t>
            </a:r>
          </a:p>
          <a:p>
            <a:pPr algn="ctr" eaLnBrk="1" hangingPunct="1">
              <a:lnSpc>
                <a:spcPct val="90000"/>
              </a:lnSpc>
              <a:spcBef>
                <a:spcPct val="50000"/>
              </a:spcBef>
              <a:defRPr/>
            </a:pPr>
            <a:endParaRPr lang="en-US" altLang="en-US" sz="3600" b="1" i="1" dirty="0">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665BFA-603D-4925-A223-407FD7F2796E}"/>
              </a:ext>
            </a:extLst>
          </p:cNvPr>
          <p:cNvSpPr>
            <a:spLocks noGrp="1"/>
          </p:cNvSpPr>
          <p:nvPr>
            <p:ph type="title"/>
          </p:nvPr>
        </p:nvSpPr>
        <p:spPr>
          <a:xfrm>
            <a:off x="457200" y="76200"/>
            <a:ext cx="8229600" cy="869950"/>
          </a:xfrm>
        </p:spPr>
        <p:txBody>
          <a:bodyPr/>
          <a:lstStyle/>
          <a:p>
            <a:r>
              <a:rPr lang="en-US" dirty="0"/>
              <a:t>Production Budget and Raw Materials Purchases Budget Illustration</a:t>
            </a:r>
          </a:p>
        </p:txBody>
      </p:sp>
      <p:pic>
        <p:nvPicPr>
          <p:cNvPr id="6" name="Picture 5" descr="A screenshot of a social media post&#10;&#10;Description generated with very high confidence">
            <a:extLst>
              <a:ext uri="{FF2B5EF4-FFF2-40B4-BE49-F238E27FC236}">
                <a16:creationId xmlns:a16="http://schemas.microsoft.com/office/drawing/2014/main" id="{AD1C8A68-B9B2-4E73-ACE0-28EFC7157EA7}"/>
              </a:ext>
            </a:extLst>
          </p:cNvPr>
          <p:cNvPicPr>
            <a:picLocks noChangeAspect="1"/>
          </p:cNvPicPr>
          <p:nvPr/>
        </p:nvPicPr>
        <p:blipFill rotWithShape="1">
          <a:blip r:embed="rId3">
            <a:extLst>
              <a:ext uri="{28A0092B-C50C-407E-A947-70E740481C1C}">
                <a14:useLocalDpi xmlns:a14="http://schemas.microsoft.com/office/drawing/2010/main" val="0"/>
              </a:ext>
            </a:extLst>
          </a:blip>
          <a:srcRect t="4434" b="17337"/>
          <a:stretch/>
        </p:blipFill>
        <p:spPr>
          <a:xfrm>
            <a:off x="694075" y="2246708"/>
            <a:ext cx="8060652" cy="3657601"/>
          </a:xfrm>
          <a:prstGeom prst="rect">
            <a:avLst/>
          </a:prstGeom>
        </p:spPr>
      </p:pic>
      <p:sp>
        <p:nvSpPr>
          <p:cNvPr id="7" name="Rounded Rectangle 11">
            <a:extLst>
              <a:ext uri="{FF2B5EF4-FFF2-40B4-BE49-F238E27FC236}">
                <a16:creationId xmlns:a16="http://schemas.microsoft.com/office/drawing/2014/main" id="{D7821345-1AB4-4946-9962-3F09F61C798C}"/>
              </a:ext>
            </a:extLst>
          </p:cNvPr>
          <p:cNvSpPr/>
          <p:nvPr/>
        </p:nvSpPr>
        <p:spPr>
          <a:xfrm>
            <a:off x="523875" y="6248400"/>
            <a:ext cx="4200526"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14-5: Prepare a purchases/production budget.</a:t>
            </a:r>
          </a:p>
        </p:txBody>
      </p:sp>
      <p:sp>
        <p:nvSpPr>
          <p:cNvPr id="5" name="Content Placeholder 1">
            <a:extLst>
              <a:ext uri="{FF2B5EF4-FFF2-40B4-BE49-F238E27FC236}">
                <a16:creationId xmlns:a16="http://schemas.microsoft.com/office/drawing/2014/main" id="{7F96AF17-530B-41B4-BD0F-FB91A28FBE68}"/>
              </a:ext>
            </a:extLst>
          </p:cNvPr>
          <p:cNvSpPr>
            <a:spLocks noGrp="1"/>
          </p:cNvSpPr>
          <p:nvPr>
            <p:ph idx="1"/>
          </p:nvPr>
        </p:nvSpPr>
        <p:spPr>
          <a:xfrm>
            <a:off x="506413" y="1297781"/>
            <a:ext cx="8229600" cy="604836"/>
          </a:xfrm>
          <a:solidFill>
            <a:srgbClr val="FFFFC9"/>
          </a:solidFill>
        </p:spPr>
        <p:txBody>
          <a:bodyPr/>
          <a:lstStyle/>
          <a:p>
            <a:pPr marL="0" indent="0" algn="ctr">
              <a:buNone/>
            </a:pPr>
            <a:r>
              <a:rPr lang="en-US" dirty="0"/>
              <a:t>Raw materials purchases budget calculations</a:t>
            </a:r>
          </a:p>
        </p:txBody>
      </p:sp>
    </p:spTree>
    <p:extLst>
      <p:ext uri="{BB962C8B-B14F-4D97-AF65-F5344CB8AC3E}">
        <p14:creationId xmlns:p14="http://schemas.microsoft.com/office/powerpoint/2010/main" val="23999508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7DB57-E148-430D-B4F0-749C237DE126}"/>
              </a:ext>
            </a:extLst>
          </p:cNvPr>
          <p:cNvSpPr>
            <a:spLocks noGrp="1"/>
          </p:cNvSpPr>
          <p:nvPr>
            <p:ph type="title"/>
          </p:nvPr>
        </p:nvSpPr>
        <p:spPr>
          <a:xfrm>
            <a:off x="506413" y="83741"/>
            <a:ext cx="8229600" cy="869950"/>
          </a:xfrm>
        </p:spPr>
        <p:txBody>
          <a:bodyPr/>
          <a:lstStyle/>
          <a:p>
            <a:r>
              <a:rPr lang="en-US" dirty="0"/>
              <a:t>Budgeted Purchases Using the Gross Profit Ratio</a:t>
            </a:r>
          </a:p>
        </p:txBody>
      </p:sp>
      <p:sp>
        <p:nvSpPr>
          <p:cNvPr id="3" name="Content Placeholder 2">
            <a:extLst>
              <a:ext uri="{FF2B5EF4-FFF2-40B4-BE49-F238E27FC236}">
                <a16:creationId xmlns:a16="http://schemas.microsoft.com/office/drawing/2014/main" id="{A03BA467-F09A-4240-A6E8-06E0A864C466}"/>
              </a:ext>
            </a:extLst>
          </p:cNvPr>
          <p:cNvSpPr>
            <a:spLocks noGrp="1"/>
          </p:cNvSpPr>
          <p:nvPr>
            <p:ph idx="1"/>
          </p:nvPr>
        </p:nvSpPr>
        <p:spPr>
          <a:xfrm>
            <a:off x="609601" y="1469826"/>
            <a:ext cx="8229600" cy="4262438"/>
          </a:xfrm>
          <a:solidFill>
            <a:srgbClr val="DCE6F2"/>
          </a:solidFill>
        </p:spPr>
        <p:txBody>
          <a:bodyPr/>
          <a:lstStyle/>
          <a:p>
            <a:pPr marL="0" indent="0">
              <a:buNone/>
            </a:pPr>
            <a:r>
              <a:rPr lang="en-US" dirty="0"/>
              <a:t>Assumptions:</a:t>
            </a:r>
          </a:p>
          <a:p>
            <a:pPr marL="457200" lvl="1" indent="0">
              <a:buNone/>
            </a:pPr>
            <a:r>
              <a:rPr lang="en-US" dirty="0"/>
              <a:t>Sales forecast as shown in the next slide</a:t>
            </a:r>
          </a:p>
          <a:p>
            <a:pPr marL="457200" lvl="1" indent="0">
              <a:buNone/>
            </a:pPr>
            <a:r>
              <a:rPr lang="en-US" dirty="0"/>
              <a:t>Gross profit ratio budgeted at 30 percent.</a:t>
            </a:r>
          </a:p>
          <a:p>
            <a:pPr marL="457200" lvl="1" indent="0">
              <a:buNone/>
            </a:pPr>
            <a:r>
              <a:rPr lang="en-US" dirty="0"/>
              <a:t>Ending inventory estimated to be 80 percent of next month’s cost of goods sold</a:t>
            </a:r>
          </a:p>
          <a:p>
            <a:pPr marL="0" indent="0">
              <a:buNone/>
            </a:pPr>
            <a:r>
              <a:rPr lang="en-US" dirty="0"/>
              <a:t>Required:</a:t>
            </a:r>
          </a:p>
          <a:p>
            <a:pPr marL="457200" lvl="1" indent="0">
              <a:buNone/>
            </a:pPr>
            <a:r>
              <a:rPr lang="en-US" dirty="0"/>
              <a:t>Calculate the budgeted purchases for April, May, and June.</a:t>
            </a:r>
          </a:p>
        </p:txBody>
      </p:sp>
      <p:sp>
        <p:nvSpPr>
          <p:cNvPr id="5" name="Rounded Rectangle 11">
            <a:extLst>
              <a:ext uri="{FF2B5EF4-FFF2-40B4-BE49-F238E27FC236}">
                <a16:creationId xmlns:a16="http://schemas.microsoft.com/office/drawing/2014/main" id="{B89D23B0-21EC-44B6-8EB0-08947666974C}"/>
              </a:ext>
            </a:extLst>
          </p:cNvPr>
          <p:cNvSpPr/>
          <p:nvPr/>
        </p:nvSpPr>
        <p:spPr>
          <a:xfrm>
            <a:off x="523875" y="6248400"/>
            <a:ext cx="4200526"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14-5: Prepare a purchases/production budget.</a:t>
            </a:r>
          </a:p>
        </p:txBody>
      </p:sp>
    </p:spTree>
    <p:extLst>
      <p:ext uri="{BB962C8B-B14F-4D97-AF65-F5344CB8AC3E}">
        <p14:creationId xmlns:p14="http://schemas.microsoft.com/office/powerpoint/2010/main" val="1521283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7DB57-E148-430D-B4F0-749C237DE126}"/>
              </a:ext>
            </a:extLst>
          </p:cNvPr>
          <p:cNvSpPr>
            <a:spLocks noGrp="1"/>
          </p:cNvSpPr>
          <p:nvPr>
            <p:ph type="title"/>
          </p:nvPr>
        </p:nvSpPr>
        <p:spPr>
          <a:xfrm>
            <a:off x="506413" y="41275"/>
            <a:ext cx="8229600" cy="869950"/>
          </a:xfrm>
        </p:spPr>
        <p:txBody>
          <a:bodyPr/>
          <a:lstStyle/>
          <a:p>
            <a:r>
              <a:rPr lang="en-US" dirty="0"/>
              <a:t>Budgeted Purchases Using the Gross Profit Ratio</a:t>
            </a:r>
          </a:p>
        </p:txBody>
      </p:sp>
      <p:sp>
        <p:nvSpPr>
          <p:cNvPr id="7" name="Content Placeholder 3">
            <a:extLst>
              <a:ext uri="{FF2B5EF4-FFF2-40B4-BE49-F238E27FC236}">
                <a16:creationId xmlns:a16="http://schemas.microsoft.com/office/drawing/2014/main" id="{589AC900-4F54-4826-B69C-355B33428E49}"/>
              </a:ext>
            </a:extLst>
          </p:cNvPr>
          <p:cNvSpPr>
            <a:spLocks noGrp="1"/>
          </p:cNvSpPr>
          <p:nvPr>
            <p:ph idx="1"/>
          </p:nvPr>
        </p:nvSpPr>
        <p:spPr>
          <a:xfrm>
            <a:off x="3009900" y="1185132"/>
            <a:ext cx="3124200" cy="471297"/>
          </a:xfrm>
          <a:solidFill>
            <a:srgbClr val="FFF4D1"/>
          </a:solidFill>
        </p:spPr>
        <p:txBody>
          <a:bodyPr/>
          <a:lstStyle/>
          <a:p>
            <a:pPr marL="0" indent="0" algn="ctr">
              <a:buNone/>
            </a:pPr>
            <a:r>
              <a:rPr lang="en-US" sz="2800" dirty="0"/>
              <a:t>Budget calculations</a:t>
            </a:r>
          </a:p>
        </p:txBody>
      </p:sp>
      <p:pic>
        <p:nvPicPr>
          <p:cNvPr id="9" name="Picture 8" descr="A screenshot of a cell phone&#10;&#10;Description generated with very high confidence">
            <a:extLst>
              <a:ext uri="{FF2B5EF4-FFF2-40B4-BE49-F238E27FC236}">
                <a16:creationId xmlns:a16="http://schemas.microsoft.com/office/drawing/2014/main" id="{449E37E4-1EB6-46E9-9524-CA33059BFD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129" y="1930337"/>
            <a:ext cx="8403434" cy="3614992"/>
          </a:xfrm>
          <a:prstGeom prst="rect">
            <a:avLst/>
          </a:prstGeom>
        </p:spPr>
      </p:pic>
      <p:sp>
        <p:nvSpPr>
          <p:cNvPr id="10" name="Rounded Rectangle 11">
            <a:extLst>
              <a:ext uri="{FF2B5EF4-FFF2-40B4-BE49-F238E27FC236}">
                <a16:creationId xmlns:a16="http://schemas.microsoft.com/office/drawing/2014/main" id="{9779CC9C-5F91-48E0-901C-9ABA361649B1}"/>
              </a:ext>
            </a:extLst>
          </p:cNvPr>
          <p:cNvSpPr/>
          <p:nvPr/>
        </p:nvSpPr>
        <p:spPr>
          <a:xfrm>
            <a:off x="523875" y="6248400"/>
            <a:ext cx="4200526"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14-5: Prepare a purchases/production budget.</a:t>
            </a:r>
          </a:p>
        </p:txBody>
      </p:sp>
    </p:spTree>
    <p:extLst>
      <p:ext uri="{BB962C8B-B14F-4D97-AF65-F5344CB8AC3E}">
        <p14:creationId xmlns:p14="http://schemas.microsoft.com/office/powerpoint/2010/main" val="1256664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0A297E-300F-4839-99A2-8CD63314D849}"/>
              </a:ext>
            </a:extLst>
          </p:cNvPr>
          <p:cNvSpPr>
            <a:spLocks noGrp="1"/>
          </p:cNvSpPr>
          <p:nvPr>
            <p:ph type="title"/>
          </p:nvPr>
        </p:nvSpPr>
        <p:spPr/>
        <p:txBody>
          <a:bodyPr/>
          <a:lstStyle/>
          <a:p>
            <a:r>
              <a:rPr lang="en-US" dirty="0"/>
              <a:t>Operating Expense Budget</a:t>
            </a:r>
          </a:p>
        </p:txBody>
      </p:sp>
      <p:sp>
        <p:nvSpPr>
          <p:cNvPr id="4" name="Content Placeholder 3">
            <a:extLst>
              <a:ext uri="{FF2B5EF4-FFF2-40B4-BE49-F238E27FC236}">
                <a16:creationId xmlns:a16="http://schemas.microsoft.com/office/drawing/2014/main" id="{377C9513-311F-4C81-96AE-4ADF347DB472}"/>
              </a:ext>
            </a:extLst>
          </p:cNvPr>
          <p:cNvSpPr>
            <a:spLocks noGrp="1"/>
          </p:cNvSpPr>
          <p:nvPr>
            <p:ph idx="1"/>
          </p:nvPr>
        </p:nvSpPr>
        <p:spPr>
          <a:xfrm>
            <a:off x="609601" y="826856"/>
            <a:ext cx="8229600" cy="3733800"/>
          </a:xfrm>
          <a:solidFill>
            <a:srgbClr val="DCE6F2"/>
          </a:solidFill>
        </p:spPr>
        <p:txBody>
          <a:bodyPr/>
          <a:lstStyle/>
          <a:p>
            <a:pPr marL="0" indent="0" algn="ctr">
              <a:buNone/>
            </a:pPr>
            <a:r>
              <a:rPr lang="en-US" dirty="0"/>
              <a:t>Prepared by managers in a participative budgeting system</a:t>
            </a:r>
          </a:p>
          <a:p>
            <a:pPr marL="457200" lvl="1" indent="0" algn="ctr">
              <a:buNone/>
            </a:pPr>
            <a:r>
              <a:rPr lang="en-US" dirty="0"/>
              <a:t>Budget contains the anticipated cost of the department’s planned activities, along with descriptions of the activities and explanations of significant differences from past experience</a:t>
            </a:r>
          </a:p>
          <a:p>
            <a:pPr marL="457200" lvl="1" indent="0" algn="ctr">
              <a:buNone/>
            </a:pPr>
            <a:r>
              <a:rPr lang="en-US" dirty="0"/>
              <a:t>Final budget is established after review by higher levels of management</a:t>
            </a:r>
          </a:p>
        </p:txBody>
      </p:sp>
      <p:sp>
        <p:nvSpPr>
          <p:cNvPr id="5" name="Rounded Rectangle 11">
            <a:extLst>
              <a:ext uri="{FF2B5EF4-FFF2-40B4-BE49-F238E27FC236}">
                <a16:creationId xmlns:a16="http://schemas.microsoft.com/office/drawing/2014/main" id="{78FEFE3E-E2AC-4C95-B77F-7A5777F848D4}"/>
              </a:ext>
            </a:extLst>
          </p:cNvPr>
          <p:cNvSpPr/>
          <p:nvPr/>
        </p:nvSpPr>
        <p:spPr>
          <a:xfrm>
            <a:off x="523875" y="6248400"/>
            <a:ext cx="4200526"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14-5: Prepare a purchases/production budget.</a:t>
            </a:r>
          </a:p>
        </p:txBody>
      </p:sp>
      <p:sp>
        <p:nvSpPr>
          <p:cNvPr id="6" name="Content Placeholder 3">
            <a:extLst>
              <a:ext uri="{FF2B5EF4-FFF2-40B4-BE49-F238E27FC236}">
                <a16:creationId xmlns:a16="http://schemas.microsoft.com/office/drawing/2014/main" id="{010160DE-514A-4B12-9A4D-9DF7B5EBFA57}"/>
              </a:ext>
            </a:extLst>
          </p:cNvPr>
          <p:cNvSpPr txBox="1">
            <a:spLocks/>
          </p:cNvSpPr>
          <p:nvPr/>
        </p:nvSpPr>
        <p:spPr bwMode="auto">
          <a:xfrm>
            <a:off x="606773" y="4648200"/>
            <a:ext cx="8229600" cy="1600200"/>
          </a:xfrm>
          <a:prstGeom prst="rect">
            <a:avLst/>
          </a:prstGeom>
          <a:solidFill>
            <a:srgbClr val="FFF4D1"/>
          </a:solidFill>
          <a:ln>
            <a:noFill/>
          </a:ln>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dirty="0"/>
              <a:t>Managers may add some budget slack, which would result in a misleading budget for the organization as a whole.</a:t>
            </a:r>
          </a:p>
        </p:txBody>
      </p:sp>
    </p:spTree>
    <p:extLst>
      <p:ext uri="{BB962C8B-B14F-4D97-AF65-F5344CB8AC3E}">
        <p14:creationId xmlns:p14="http://schemas.microsoft.com/office/powerpoint/2010/main" val="2163398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6FF20-29CB-4575-B4C7-838BE8FAE15D}"/>
              </a:ext>
            </a:extLst>
          </p:cNvPr>
          <p:cNvSpPr>
            <a:spLocks noGrp="1"/>
          </p:cNvSpPr>
          <p:nvPr>
            <p:ph type="title"/>
          </p:nvPr>
        </p:nvSpPr>
        <p:spPr/>
        <p:txBody>
          <a:bodyPr/>
          <a:lstStyle/>
          <a:p>
            <a:r>
              <a:rPr lang="en-US" dirty="0"/>
              <a:t>The Operating Expense Budget</a:t>
            </a:r>
          </a:p>
        </p:txBody>
      </p:sp>
      <p:sp>
        <p:nvSpPr>
          <p:cNvPr id="3" name="Content Placeholder 2">
            <a:extLst>
              <a:ext uri="{FF2B5EF4-FFF2-40B4-BE49-F238E27FC236}">
                <a16:creationId xmlns:a16="http://schemas.microsoft.com/office/drawing/2014/main" id="{C6686552-0379-446B-851F-98A7C091AAEE}"/>
              </a:ext>
            </a:extLst>
          </p:cNvPr>
          <p:cNvSpPr>
            <a:spLocks noGrp="1"/>
          </p:cNvSpPr>
          <p:nvPr>
            <p:ph idx="1"/>
          </p:nvPr>
        </p:nvSpPr>
        <p:spPr>
          <a:xfrm>
            <a:off x="2857500" y="1636556"/>
            <a:ext cx="3429000" cy="573243"/>
          </a:xfrm>
          <a:solidFill>
            <a:srgbClr val="FFFFC9"/>
          </a:solidFill>
        </p:spPr>
        <p:txBody>
          <a:bodyPr/>
          <a:lstStyle/>
          <a:p>
            <a:pPr marL="0" indent="0" algn="ctr">
              <a:buNone/>
            </a:pPr>
            <a:r>
              <a:rPr lang="en-US" dirty="0"/>
              <a:t>Assumptions</a:t>
            </a:r>
          </a:p>
        </p:txBody>
      </p:sp>
      <p:pic>
        <p:nvPicPr>
          <p:cNvPr id="4" name="Picture 3" descr="A screenshot of text&#10;&#10;Description generated with very high confidence">
            <a:extLst>
              <a:ext uri="{FF2B5EF4-FFF2-40B4-BE49-F238E27FC236}">
                <a16:creationId xmlns:a16="http://schemas.microsoft.com/office/drawing/2014/main" id="{AB1C1974-075E-46E4-9539-F66FCB18166E}"/>
              </a:ext>
            </a:extLst>
          </p:cNvPr>
          <p:cNvPicPr>
            <a:picLocks noChangeAspect="1"/>
          </p:cNvPicPr>
          <p:nvPr/>
        </p:nvPicPr>
        <p:blipFill rotWithShape="1">
          <a:blip r:embed="rId3">
            <a:extLst>
              <a:ext uri="{28A0092B-C50C-407E-A947-70E740481C1C}">
                <a14:useLocalDpi xmlns:a14="http://schemas.microsoft.com/office/drawing/2010/main" val="0"/>
              </a:ext>
            </a:extLst>
          </a:blip>
          <a:srcRect t="4079" b="85897"/>
          <a:stretch/>
        </p:blipFill>
        <p:spPr>
          <a:xfrm>
            <a:off x="525463" y="2636838"/>
            <a:ext cx="8382000" cy="869950"/>
          </a:xfrm>
          <a:prstGeom prst="rect">
            <a:avLst/>
          </a:prstGeom>
        </p:spPr>
      </p:pic>
      <p:sp>
        <p:nvSpPr>
          <p:cNvPr id="5" name="Rounded Rectangle 11">
            <a:extLst>
              <a:ext uri="{FF2B5EF4-FFF2-40B4-BE49-F238E27FC236}">
                <a16:creationId xmlns:a16="http://schemas.microsoft.com/office/drawing/2014/main" id="{C90E1098-95E8-44BB-9BE2-7EE46843E95C}"/>
              </a:ext>
            </a:extLst>
          </p:cNvPr>
          <p:cNvSpPr/>
          <p:nvPr/>
        </p:nvSpPr>
        <p:spPr>
          <a:xfrm>
            <a:off x="457201" y="6019800"/>
            <a:ext cx="6934200" cy="4572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14-6: Illustrate the importance of cost behavior patterns in developing the operating expense budget..</a:t>
            </a:r>
          </a:p>
        </p:txBody>
      </p:sp>
    </p:spTree>
    <p:extLst>
      <p:ext uri="{BB962C8B-B14F-4D97-AF65-F5344CB8AC3E}">
        <p14:creationId xmlns:p14="http://schemas.microsoft.com/office/powerpoint/2010/main" val="24017100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6FF20-29CB-4575-B4C7-838BE8FAE15D}"/>
              </a:ext>
            </a:extLst>
          </p:cNvPr>
          <p:cNvSpPr>
            <a:spLocks noGrp="1"/>
          </p:cNvSpPr>
          <p:nvPr>
            <p:ph type="title"/>
          </p:nvPr>
        </p:nvSpPr>
        <p:spPr/>
        <p:txBody>
          <a:bodyPr/>
          <a:lstStyle/>
          <a:p>
            <a:r>
              <a:rPr lang="en-US" dirty="0"/>
              <a:t>The Operating Expense Budget</a:t>
            </a:r>
          </a:p>
        </p:txBody>
      </p:sp>
      <p:sp>
        <p:nvSpPr>
          <p:cNvPr id="3" name="Content Placeholder 2">
            <a:extLst>
              <a:ext uri="{FF2B5EF4-FFF2-40B4-BE49-F238E27FC236}">
                <a16:creationId xmlns:a16="http://schemas.microsoft.com/office/drawing/2014/main" id="{7003CFF2-84D5-4429-9DF4-EBD3D247B3C3}"/>
              </a:ext>
            </a:extLst>
          </p:cNvPr>
          <p:cNvSpPr>
            <a:spLocks noGrp="1"/>
          </p:cNvSpPr>
          <p:nvPr>
            <p:ph idx="1"/>
          </p:nvPr>
        </p:nvSpPr>
        <p:spPr>
          <a:xfrm>
            <a:off x="2690018" y="671513"/>
            <a:ext cx="3763963" cy="566736"/>
          </a:xfrm>
          <a:solidFill>
            <a:srgbClr val="DCE6F2"/>
          </a:solidFill>
        </p:spPr>
        <p:txBody>
          <a:bodyPr/>
          <a:lstStyle/>
          <a:p>
            <a:pPr marL="0" indent="0" algn="ctr">
              <a:buNone/>
            </a:pPr>
            <a:r>
              <a:rPr lang="en-US" dirty="0"/>
              <a:t>Budget calculations</a:t>
            </a:r>
          </a:p>
        </p:txBody>
      </p:sp>
      <p:pic>
        <p:nvPicPr>
          <p:cNvPr id="4" name="Picture 3" descr="A screenshot of text&#10;&#10;Description generated with very high confidence">
            <a:extLst>
              <a:ext uri="{FF2B5EF4-FFF2-40B4-BE49-F238E27FC236}">
                <a16:creationId xmlns:a16="http://schemas.microsoft.com/office/drawing/2014/main" id="{AB1C1974-075E-46E4-9539-F66FCB18166E}"/>
              </a:ext>
            </a:extLst>
          </p:cNvPr>
          <p:cNvPicPr>
            <a:picLocks noChangeAspect="1"/>
          </p:cNvPicPr>
          <p:nvPr/>
        </p:nvPicPr>
        <p:blipFill rotWithShape="1">
          <a:blip r:embed="rId3">
            <a:extLst>
              <a:ext uri="{28A0092B-C50C-407E-A947-70E740481C1C}">
                <a14:useLocalDpi xmlns:a14="http://schemas.microsoft.com/office/drawing/2010/main" val="0"/>
              </a:ext>
            </a:extLst>
          </a:blip>
          <a:srcRect t="18109"/>
          <a:stretch/>
        </p:blipFill>
        <p:spPr>
          <a:xfrm>
            <a:off x="1752599" y="1319212"/>
            <a:ext cx="5740266" cy="4867275"/>
          </a:xfrm>
          <a:prstGeom prst="rect">
            <a:avLst/>
          </a:prstGeom>
        </p:spPr>
      </p:pic>
      <p:sp>
        <p:nvSpPr>
          <p:cNvPr id="5" name="Rounded Rectangle 11">
            <a:extLst>
              <a:ext uri="{FF2B5EF4-FFF2-40B4-BE49-F238E27FC236}">
                <a16:creationId xmlns:a16="http://schemas.microsoft.com/office/drawing/2014/main" id="{F5E9F9FE-920A-42EA-B619-0FF99AADE174}"/>
              </a:ext>
            </a:extLst>
          </p:cNvPr>
          <p:cNvSpPr/>
          <p:nvPr/>
        </p:nvSpPr>
        <p:spPr>
          <a:xfrm>
            <a:off x="457201" y="6134100"/>
            <a:ext cx="6934200"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14-6: Illustrate the importance of cost behavior patterns in developing the operating expense budget..</a:t>
            </a:r>
          </a:p>
        </p:txBody>
      </p:sp>
    </p:spTree>
    <p:extLst>
      <p:ext uri="{BB962C8B-B14F-4D97-AF65-F5344CB8AC3E}">
        <p14:creationId xmlns:p14="http://schemas.microsoft.com/office/powerpoint/2010/main" val="40773037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E78DC2-3D5C-4526-94C5-6A8C4D4359FC}"/>
              </a:ext>
            </a:extLst>
          </p:cNvPr>
          <p:cNvSpPr>
            <a:spLocks noGrp="1"/>
          </p:cNvSpPr>
          <p:nvPr>
            <p:ph type="title"/>
          </p:nvPr>
        </p:nvSpPr>
        <p:spPr>
          <a:xfrm>
            <a:off x="457200" y="154384"/>
            <a:ext cx="8229600" cy="1053306"/>
          </a:xfrm>
        </p:spPr>
        <p:txBody>
          <a:bodyPr/>
          <a:lstStyle/>
          <a:p>
            <a:r>
              <a:rPr lang="en-US" b="1" dirty="0"/>
              <a:t>The Budgeted Income Statement</a:t>
            </a:r>
            <a:endParaRPr lang="en-US" dirty="0"/>
          </a:p>
        </p:txBody>
      </p:sp>
      <p:sp>
        <p:nvSpPr>
          <p:cNvPr id="4" name="Content Placeholder 3">
            <a:extLst>
              <a:ext uri="{FF2B5EF4-FFF2-40B4-BE49-F238E27FC236}">
                <a16:creationId xmlns:a16="http://schemas.microsoft.com/office/drawing/2014/main" id="{B4858739-154B-4A06-BB3F-4DCEB8B1AADC}"/>
              </a:ext>
            </a:extLst>
          </p:cNvPr>
          <p:cNvSpPr>
            <a:spLocks noGrp="1"/>
          </p:cNvSpPr>
          <p:nvPr>
            <p:ph idx="1"/>
          </p:nvPr>
        </p:nvSpPr>
        <p:spPr>
          <a:xfrm>
            <a:off x="765175" y="2459328"/>
            <a:ext cx="7886700" cy="2221310"/>
          </a:xfrm>
          <a:solidFill>
            <a:srgbClr val="FFF4D1"/>
          </a:solidFill>
        </p:spPr>
        <p:txBody>
          <a:bodyPr/>
          <a:lstStyle/>
          <a:p>
            <a:pPr marL="0" indent="0" algn="ctr">
              <a:buNone/>
            </a:pPr>
            <a:r>
              <a:rPr lang="en-US" dirty="0"/>
              <a:t>The sales forecast, cost of goods sold budget, and operating expense budget data are used by management accountants to prepare a budgeted income statement.</a:t>
            </a:r>
          </a:p>
        </p:txBody>
      </p:sp>
      <p:sp>
        <p:nvSpPr>
          <p:cNvPr id="5" name="Rounded Rectangle 33">
            <a:extLst>
              <a:ext uri="{FF2B5EF4-FFF2-40B4-BE49-F238E27FC236}">
                <a16:creationId xmlns:a16="http://schemas.microsoft.com/office/drawing/2014/main" id="{49AFBEAA-9859-481C-8E29-F2C6211681BD}"/>
              </a:ext>
            </a:extLst>
          </p:cNvPr>
          <p:cNvSpPr/>
          <p:nvPr/>
        </p:nvSpPr>
        <p:spPr>
          <a:xfrm>
            <a:off x="523875" y="6248400"/>
            <a:ext cx="7750175" cy="29004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3887196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0FAC1-F49C-457B-907E-8F107524E4DC}"/>
              </a:ext>
            </a:extLst>
          </p:cNvPr>
          <p:cNvSpPr>
            <a:spLocks noGrp="1"/>
          </p:cNvSpPr>
          <p:nvPr>
            <p:ph type="title"/>
          </p:nvPr>
        </p:nvSpPr>
        <p:spPr/>
        <p:txBody>
          <a:bodyPr/>
          <a:lstStyle/>
          <a:p>
            <a:r>
              <a:rPr lang="en-US" dirty="0"/>
              <a:t>The Cash Budget</a:t>
            </a:r>
          </a:p>
        </p:txBody>
      </p:sp>
      <p:sp>
        <p:nvSpPr>
          <p:cNvPr id="3" name="Content Placeholder 2">
            <a:extLst>
              <a:ext uri="{FF2B5EF4-FFF2-40B4-BE49-F238E27FC236}">
                <a16:creationId xmlns:a16="http://schemas.microsoft.com/office/drawing/2014/main" id="{7B562D15-0A6A-4C19-BD37-101F561DCDF0}"/>
              </a:ext>
            </a:extLst>
          </p:cNvPr>
          <p:cNvSpPr>
            <a:spLocks noGrp="1"/>
          </p:cNvSpPr>
          <p:nvPr>
            <p:ph idx="1"/>
          </p:nvPr>
        </p:nvSpPr>
        <p:spPr>
          <a:xfrm>
            <a:off x="527592" y="1676400"/>
            <a:ext cx="8229600" cy="3505200"/>
          </a:xfrm>
          <a:solidFill>
            <a:srgbClr val="FFF4D1"/>
          </a:solidFill>
        </p:spPr>
        <p:txBody>
          <a:bodyPr/>
          <a:lstStyle/>
          <a:p>
            <a:pPr marL="0" indent="0" algn="ctr">
              <a:buNone/>
            </a:pPr>
            <a:r>
              <a:rPr lang="en-US" dirty="0"/>
              <a:t>Assume that, based on past experience, the entity expects that 25 percent of a month’s sales will be collected in the month of sale, 60 percent will be collected in the month following the month of sale, and 12 percent will be collected in the second month following the month of sale.</a:t>
            </a:r>
          </a:p>
        </p:txBody>
      </p:sp>
      <p:sp>
        <p:nvSpPr>
          <p:cNvPr id="4" name="Rounded Rectangle 33">
            <a:extLst>
              <a:ext uri="{FF2B5EF4-FFF2-40B4-BE49-F238E27FC236}">
                <a16:creationId xmlns:a16="http://schemas.microsoft.com/office/drawing/2014/main" id="{751547DA-3F2B-4D4F-95C9-87035BB9FCF0}"/>
              </a:ext>
            </a:extLst>
          </p:cNvPr>
          <p:cNvSpPr/>
          <p:nvPr/>
        </p:nvSpPr>
        <p:spPr>
          <a:xfrm>
            <a:off x="523875" y="6248400"/>
            <a:ext cx="7750175" cy="29004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4131464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0FAC1-F49C-457B-907E-8F107524E4DC}"/>
              </a:ext>
            </a:extLst>
          </p:cNvPr>
          <p:cNvSpPr>
            <a:spLocks noGrp="1"/>
          </p:cNvSpPr>
          <p:nvPr>
            <p:ph type="title"/>
          </p:nvPr>
        </p:nvSpPr>
        <p:spPr/>
        <p:txBody>
          <a:bodyPr/>
          <a:lstStyle/>
          <a:p>
            <a:r>
              <a:rPr lang="en-US" dirty="0"/>
              <a:t>The Cash Budget</a:t>
            </a:r>
          </a:p>
        </p:txBody>
      </p:sp>
      <p:sp>
        <p:nvSpPr>
          <p:cNvPr id="3" name="Content Placeholder 2">
            <a:extLst>
              <a:ext uri="{FF2B5EF4-FFF2-40B4-BE49-F238E27FC236}">
                <a16:creationId xmlns:a16="http://schemas.microsoft.com/office/drawing/2014/main" id="{7B562D15-0A6A-4C19-BD37-101F561DCDF0}"/>
              </a:ext>
            </a:extLst>
          </p:cNvPr>
          <p:cNvSpPr>
            <a:spLocks noGrp="1"/>
          </p:cNvSpPr>
          <p:nvPr>
            <p:ph idx="1"/>
          </p:nvPr>
        </p:nvSpPr>
        <p:spPr>
          <a:xfrm>
            <a:off x="506413" y="1297781"/>
            <a:ext cx="8229600" cy="1066618"/>
          </a:xfrm>
          <a:solidFill>
            <a:srgbClr val="FFFFC9"/>
          </a:solidFill>
        </p:spPr>
        <p:txBody>
          <a:bodyPr/>
          <a:lstStyle/>
          <a:p>
            <a:pPr marL="0" indent="0" algn="ctr">
              <a:buNone/>
            </a:pPr>
            <a:r>
              <a:rPr lang="en-US" dirty="0"/>
              <a:t>A cash receipts analysis for March and April might look like this:</a:t>
            </a:r>
          </a:p>
        </p:txBody>
      </p:sp>
      <p:pic>
        <p:nvPicPr>
          <p:cNvPr id="5" name="Picture 4" descr="A screenshot of a cell phone&#10;&#10;Description generated with very high confidence">
            <a:extLst>
              <a:ext uri="{FF2B5EF4-FFF2-40B4-BE49-F238E27FC236}">
                <a16:creationId xmlns:a16="http://schemas.microsoft.com/office/drawing/2014/main" id="{2113706A-C434-476B-91A7-C1DDBE759C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2743200"/>
            <a:ext cx="7543800" cy="2013926"/>
          </a:xfrm>
          <a:prstGeom prst="rect">
            <a:avLst/>
          </a:prstGeom>
        </p:spPr>
      </p:pic>
      <p:sp>
        <p:nvSpPr>
          <p:cNvPr id="6" name="Rounded Rectangle 33">
            <a:extLst>
              <a:ext uri="{FF2B5EF4-FFF2-40B4-BE49-F238E27FC236}">
                <a16:creationId xmlns:a16="http://schemas.microsoft.com/office/drawing/2014/main" id="{A109ED6E-C25A-4957-92F6-2322E2B3F79F}"/>
              </a:ext>
            </a:extLst>
          </p:cNvPr>
          <p:cNvSpPr/>
          <p:nvPr/>
        </p:nvSpPr>
        <p:spPr>
          <a:xfrm>
            <a:off x="523875" y="6248400"/>
            <a:ext cx="7750175" cy="29004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15504088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0FAC1-F49C-457B-907E-8F107524E4DC}"/>
              </a:ext>
            </a:extLst>
          </p:cNvPr>
          <p:cNvSpPr>
            <a:spLocks noGrp="1"/>
          </p:cNvSpPr>
          <p:nvPr>
            <p:ph type="title"/>
          </p:nvPr>
        </p:nvSpPr>
        <p:spPr/>
        <p:txBody>
          <a:bodyPr/>
          <a:lstStyle/>
          <a:p>
            <a:r>
              <a:rPr lang="en-US" dirty="0"/>
              <a:t>The Cash Budget</a:t>
            </a:r>
          </a:p>
        </p:txBody>
      </p:sp>
      <p:sp>
        <p:nvSpPr>
          <p:cNvPr id="3" name="Content Placeholder 2">
            <a:extLst>
              <a:ext uri="{FF2B5EF4-FFF2-40B4-BE49-F238E27FC236}">
                <a16:creationId xmlns:a16="http://schemas.microsoft.com/office/drawing/2014/main" id="{7B562D15-0A6A-4C19-BD37-101F561DCDF0}"/>
              </a:ext>
            </a:extLst>
          </p:cNvPr>
          <p:cNvSpPr>
            <a:spLocks noGrp="1"/>
          </p:cNvSpPr>
          <p:nvPr>
            <p:ph idx="1"/>
          </p:nvPr>
        </p:nvSpPr>
        <p:spPr>
          <a:xfrm>
            <a:off x="506413" y="1297781"/>
            <a:ext cx="8229600" cy="1216819"/>
          </a:xfrm>
          <a:solidFill>
            <a:srgbClr val="DCE6F2"/>
          </a:solidFill>
        </p:spPr>
        <p:txBody>
          <a:bodyPr/>
          <a:lstStyle/>
          <a:p>
            <a:pPr marL="0" indent="0" algn="ctr">
              <a:buNone/>
            </a:pPr>
            <a:r>
              <a:rPr lang="en-US" dirty="0"/>
              <a:t>An alternative format for the cash receipts forecast analysis would look like this:</a:t>
            </a:r>
          </a:p>
        </p:txBody>
      </p:sp>
      <p:pic>
        <p:nvPicPr>
          <p:cNvPr id="5" name="Picture 4" descr="A screenshot of a cell phone&#10;&#10;Description generated with very high confidence">
            <a:extLst>
              <a:ext uri="{FF2B5EF4-FFF2-40B4-BE49-F238E27FC236}">
                <a16:creationId xmlns:a16="http://schemas.microsoft.com/office/drawing/2014/main" id="{65444D3D-7FEA-4449-9703-F4BF392B79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2737647"/>
            <a:ext cx="7772400" cy="2822572"/>
          </a:xfrm>
          <a:prstGeom prst="rect">
            <a:avLst/>
          </a:prstGeom>
        </p:spPr>
      </p:pic>
      <p:sp>
        <p:nvSpPr>
          <p:cNvPr id="6" name="Rounded Rectangle 33">
            <a:extLst>
              <a:ext uri="{FF2B5EF4-FFF2-40B4-BE49-F238E27FC236}">
                <a16:creationId xmlns:a16="http://schemas.microsoft.com/office/drawing/2014/main" id="{41FD2E30-A104-4A17-B238-4B0D86E86306}"/>
              </a:ext>
            </a:extLst>
          </p:cNvPr>
          <p:cNvSpPr/>
          <p:nvPr/>
        </p:nvSpPr>
        <p:spPr>
          <a:xfrm>
            <a:off x="523875" y="6248400"/>
            <a:ext cx="7750175" cy="29004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3559720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7">
            <a:extLst>
              <a:ext uri="{FF2B5EF4-FFF2-40B4-BE49-F238E27FC236}">
                <a16:creationId xmlns:a16="http://schemas.microsoft.com/office/drawing/2014/main" id="{0C624931-5768-4622-919E-C892B40701D1}"/>
              </a:ext>
            </a:extLst>
          </p:cNvPr>
          <p:cNvSpPr>
            <a:spLocks noGrp="1"/>
          </p:cNvSpPr>
          <p:nvPr>
            <p:ph type="title"/>
          </p:nvPr>
        </p:nvSpPr>
        <p:spPr/>
        <p:txBody>
          <a:bodyPr/>
          <a:lstStyle/>
          <a:p>
            <a:r>
              <a:rPr lang="en-US" altLang="en-US" dirty="0">
                <a:ea typeface="ＭＳ Ｐゴシック" panose="020B0600070205080204" pitchFamily="34" charset="-128"/>
              </a:rPr>
              <a:t>Learning Objectives</a:t>
            </a:r>
          </a:p>
        </p:txBody>
      </p:sp>
      <p:sp>
        <p:nvSpPr>
          <p:cNvPr id="20482" name="Rectangle 7">
            <a:extLst>
              <a:ext uri="{FF2B5EF4-FFF2-40B4-BE49-F238E27FC236}">
                <a16:creationId xmlns:a16="http://schemas.microsoft.com/office/drawing/2014/main" id="{5DACDA0E-7156-426E-B6AD-1A3082C4C10F}"/>
              </a:ext>
            </a:extLst>
          </p:cNvPr>
          <p:cNvSpPr>
            <a:spLocks noChangeArrowheads="1"/>
          </p:cNvSpPr>
          <p:nvPr/>
        </p:nvSpPr>
        <p:spPr bwMode="auto">
          <a:xfrm>
            <a:off x="685800" y="1162050"/>
            <a:ext cx="7556500" cy="4955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3038" algn="l"/>
                <a:tab pos="457200" algn="l"/>
              </a:tabLst>
              <a:defRPr sz="2400">
                <a:solidFill>
                  <a:schemeClr val="tx1"/>
                </a:solidFill>
                <a:latin typeface="Tahoma" panose="020B0604030504040204" pitchFamily="34" charset="0"/>
                <a:ea typeface="ＭＳ Ｐゴシック" panose="020B0600070205080204" pitchFamily="34" charset="-128"/>
              </a:defRPr>
            </a:lvl1pPr>
            <a:lvl2pPr marL="742950" indent="-285750">
              <a:tabLst>
                <a:tab pos="173038" algn="l"/>
                <a:tab pos="457200" algn="l"/>
              </a:tabLst>
              <a:defRPr sz="2400">
                <a:solidFill>
                  <a:schemeClr val="tx1"/>
                </a:solidFill>
                <a:latin typeface="Tahoma" panose="020B0604030504040204" pitchFamily="34" charset="0"/>
                <a:ea typeface="ＭＳ Ｐゴシック" panose="020B0600070205080204" pitchFamily="34" charset="-128"/>
              </a:defRPr>
            </a:lvl2pPr>
            <a:lvl3pPr marL="1143000" indent="-228600">
              <a:tabLst>
                <a:tab pos="173038" algn="l"/>
                <a:tab pos="457200" algn="l"/>
              </a:tabLst>
              <a:defRPr sz="2400">
                <a:solidFill>
                  <a:schemeClr val="tx1"/>
                </a:solidFill>
                <a:latin typeface="Tahoma" panose="020B0604030504040204" pitchFamily="34" charset="0"/>
                <a:ea typeface="ＭＳ Ｐゴシック" panose="020B0600070205080204" pitchFamily="34" charset="-128"/>
              </a:defRPr>
            </a:lvl3pPr>
            <a:lvl4pPr marL="1600200" indent="-228600">
              <a:tabLst>
                <a:tab pos="173038" algn="l"/>
                <a:tab pos="457200" algn="l"/>
              </a:tabLst>
              <a:defRPr sz="2400">
                <a:solidFill>
                  <a:schemeClr val="tx1"/>
                </a:solidFill>
                <a:latin typeface="Tahoma" panose="020B0604030504040204" pitchFamily="34" charset="0"/>
                <a:ea typeface="ＭＳ Ｐゴシック" panose="020B0600070205080204" pitchFamily="34" charset="-128"/>
              </a:defRPr>
            </a:lvl4pPr>
            <a:lvl5pPr marL="2057400" indent="-228600">
              <a:tabLst>
                <a:tab pos="173038" algn="l"/>
                <a:tab pos="457200" algn="l"/>
              </a:tabLst>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tabLst>
                <a:tab pos="173038" algn="l"/>
                <a:tab pos="457200" algn="l"/>
              </a:tabLs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tabLst>
                <a:tab pos="173038" algn="l"/>
                <a:tab pos="457200" algn="l"/>
              </a:tabLs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tabLst>
                <a:tab pos="173038" algn="l"/>
                <a:tab pos="457200" algn="l"/>
              </a:tabLs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tabLst>
                <a:tab pos="173038" algn="l"/>
                <a:tab pos="457200" algn="l"/>
              </a:tabLs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sz="2200" b="1" dirty="0">
                <a:latin typeface="Arial Narrow" pitchFamily="34" charset="0"/>
                <a:ea typeface="+mn-ea"/>
              </a:rPr>
              <a:t>After studying this chapter, you should understand and be able to:</a:t>
            </a:r>
            <a:br>
              <a:rPr lang="en-US" altLang="en-US" sz="2200" b="1" dirty="0">
                <a:latin typeface="Arial Narrow" pitchFamily="34" charset="0"/>
                <a:ea typeface="+mn-ea"/>
              </a:rPr>
            </a:br>
            <a:endParaRPr lang="en-US" altLang="en-US" sz="2200" b="1" dirty="0">
              <a:latin typeface="Arial Narrow" pitchFamily="34" charset="0"/>
              <a:ea typeface="+mn-ea"/>
            </a:endParaRPr>
          </a:p>
          <a:p>
            <a:pPr marL="746125" indent="-746125">
              <a:tabLst/>
              <a:defRPr/>
            </a:pPr>
            <a:r>
              <a:rPr lang="en-US" altLang="en-US" sz="1700" b="1" dirty="0">
                <a:latin typeface="Arial Narrow" pitchFamily="34" charset="0"/>
              </a:rPr>
              <a:t>LO 14-1: </a:t>
            </a:r>
            <a:r>
              <a:rPr lang="en-US" altLang="en-US" sz="1700" b="1" dirty="0">
                <a:latin typeface="Arial Narrow" pitchFamily="34" charset="0"/>
                <a:ea typeface="+mn-ea"/>
              </a:rPr>
              <a:t>Describe cost terminology that relates to the budgeting process.</a:t>
            </a:r>
          </a:p>
          <a:p>
            <a:pPr marL="746125" indent="-746125">
              <a:tabLst/>
              <a:defRPr/>
            </a:pPr>
            <a:r>
              <a:rPr lang="en-US" altLang="en-US" sz="1700" b="1" dirty="0">
                <a:latin typeface="Arial Narrow" pitchFamily="34" charset="0"/>
              </a:rPr>
              <a:t>LO 14-2: </a:t>
            </a:r>
            <a:r>
              <a:rPr lang="en-US" altLang="en-US" sz="1700" b="1" dirty="0">
                <a:latin typeface="Arial Narrow" pitchFamily="34" charset="0"/>
                <a:ea typeface="+mn-ea"/>
              </a:rPr>
              <a:t>Explain why budgets are useful and how management philosophy can</a:t>
            </a:r>
            <a:br>
              <a:rPr lang="en-US" altLang="en-US" sz="1700" b="1" dirty="0">
                <a:latin typeface="Arial Narrow" pitchFamily="34" charset="0"/>
                <a:ea typeface="+mn-ea"/>
              </a:rPr>
            </a:br>
            <a:r>
              <a:rPr lang="en-US" altLang="en-US" sz="1700" b="1" dirty="0">
                <a:latin typeface="Arial Narrow" pitchFamily="34" charset="0"/>
                <a:ea typeface="+mn-ea"/>
              </a:rPr>
              <a:t> influence the budgeting process.</a:t>
            </a:r>
          </a:p>
          <a:p>
            <a:pPr marL="746125" indent="-746125">
              <a:tabLst/>
              <a:defRPr/>
            </a:pPr>
            <a:r>
              <a:rPr lang="en-US" altLang="en-US" sz="1700" b="1" dirty="0">
                <a:latin typeface="Arial Narrow" pitchFamily="34" charset="0"/>
              </a:rPr>
              <a:t>LO 14-3: </a:t>
            </a:r>
            <a:r>
              <a:rPr lang="en-US" altLang="en-US" sz="1700" b="1" dirty="0">
                <a:latin typeface="Arial Narrow" pitchFamily="34" charset="0"/>
                <a:ea typeface="+mn-ea"/>
              </a:rPr>
              <a:t>Compare how alternative budget time frames can be used.</a:t>
            </a:r>
          </a:p>
          <a:p>
            <a:pPr marL="746125" indent="-746125">
              <a:tabLst/>
              <a:defRPr/>
            </a:pPr>
            <a:r>
              <a:rPr lang="en-US" altLang="en-US" sz="1700" b="1" dirty="0">
                <a:latin typeface="Arial Narrow" pitchFamily="34" charset="0"/>
              </a:rPr>
              <a:t>LO 14-4: </a:t>
            </a:r>
            <a:r>
              <a:rPr lang="en-US" altLang="en-US" sz="1700" b="1" dirty="0">
                <a:latin typeface="Arial Narrow" pitchFamily="34" charset="0"/>
                <a:ea typeface="+mn-ea"/>
              </a:rPr>
              <a:t>Demonstrate the impact of the sales forecast (or revenue budget) on the overall operating budget.</a:t>
            </a:r>
          </a:p>
          <a:p>
            <a:pPr marL="746125" indent="-746125">
              <a:tabLst/>
              <a:defRPr/>
            </a:pPr>
            <a:r>
              <a:rPr lang="en-US" altLang="en-US" sz="1700" b="1" dirty="0">
                <a:latin typeface="Arial Narrow" pitchFamily="34" charset="0"/>
              </a:rPr>
              <a:t>LO 14-5: </a:t>
            </a:r>
            <a:r>
              <a:rPr lang="en-US" altLang="en-US" sz="1700" b="1" dirty="0">
                <a:latin typeface="Arial Narrow" pitchFamily="34" charset="0"/>
                <a:ea typeface="+mn-ea"/>
              </a:rPr>
              <a:t>Prepare a purchases/production budget.</a:t>
            </a:r>
          </a:p>
          <a:p>
            <a:pPr marL="746125" indent="-746125">
              <a:tabLst/>
              <a:defRPr/>
            </a:pPr>
            <a:r>
              <a:rPr lang="en-US" altLang="en-US" sz="1700" b="1" dirty="0">
                <a:latin typeface="Arial Narrow" pitchFamily="34" charset="0"/>
              </a:rPr>
              <a:t>LO 14-6: </a:t>
            </a:r>
            <a:r>
              <a:rPr lang="en-US" altLang="en-US" sz="1700" b="1" dirty="0">
                <a:latin typeface="Arial Narrow" pitchFamily="34" charset="0"/>
                <a:ea typeface="+mn-ea"/>
              </a:rPr>
              <a:t>Illustrate the importance of cost behavior patterns in developing the operating expense budget.</a:t>
            </a:r>
          </a:p>
          <a:p>
            <a:pPr marL="746125" indent="-746125">
              <a:tabLst/>
              <a:defRPr/>
            </a:pPr>
            <a:r>
              <a:rPr lang="en-US" altLang="en-US" sz="1700" b="1" dirty="0">
                <a:latin typeface="Arial Narrow" pitchFamily="34" charset="0"/>
              </a:rPr>
              <a:t>LO 14-7: </a:t>
            </a:r>
            <a:r>
              <a:rPr lang="en-US" altLang="en-US" sz="1700" b="1" dirty="0">
                <a:latin typeface="Arial Narrow" pitchFamily="34" charset="0"/>
                <a:ea typeface="+mn-ea"/>
              </a:rPr>
              <a:t>Explain why and how a budgeted income statement and balance sheet</a:t>
            </a:r>
            <a:br>
              <a:rPr lang="en-US" altLang="en-US" sz="1700" b="1" dirty="0">
                <a:latin typeface="Arial Narrow" pitchFamily="34" charset="0"/>
                <a:ea typeface="+mn-ea"/>
              </a:rPr>
            </a:br>
            <a:r>
              <a:rPr lang="en-US" altLang="en-US" sz="1700" b="1" dirty="0">
                <a:latin typeface="Arial Narrow" pitchFamily="34" charset="0"/>
                <a:ea typeface="+mn-ea"/>
              </a:rPr>
              <a:t>are prepared</a:t>
            </a:r>
          </a:p>
          <a:p>
            <a:pPr marL="746125" indent="-746125">
              <a:tabLst/>
              <a:defRPr/>
            </a:pPr>
            <a:r>
              <a:rPr lang="en-US" altLang="en-US" sz="1700" b="1" dirty="0">
                <a:latin typeface="Arial Narrow" pitchFamily="34" charset="0"/>
              </a:rPr>
              <a:t>LO 14-8: P</a:t>
            </a:r>
            <a:r>
              <a:rPr lang="en-US" altLang="en-US" sz="1700" b="1" dirty="0">
                <a:latin typeface="Arial Narrow" pitchFamily="34" charset="0"/>
                <a:ea typeface="+mn-ea"/>
              </a:rPr>
              <a:t>repare a cash budget.</a:t>
            </a:r>
          </a:p>
          <a:p>
            <a:pPr marL="746125" indent="-746125">
              <a:tabLst/>
              <a:defRPr/>
            </a:pPr>
            <a:r>
              <a:rPr lang="en-US" altLang="en-US" sz="1700" b="1" dirty="0">
                <a:latin typeface="Arial Narrow" pitchFamily="34" charset="0"/>
              </a:rPr>
              <a:t>LO 14-9: </a:t>
            </a:r>
            <a:r>
              <a:rPr lang="en-US" altLang="en-US" sz="1700" b="1" dirty="0">
                <a:latin typeface="Arial Narrow" pitchFamily="34" charset="0"/>
                <a:ea typeface="+mn-ea"/>
              </a:rPr>
              <a:t>Explain why and how standards are useful in the planning and control </a:t>
            </a:r>
            <a:br>
              <a:rPr lang="en-US" altLang="en-US" sz="1700" b="1" dirty="0">
                <a:latin typeface="Arial Narrow" pitchFamily="34" charset="0"/>
                <a:ea typeface="+mn-ea"/>
              </a:rPr>
            </a:br>
            <a:r>
              <a:rPr lang="en-US" altLang="en-US" sz="1700" b="1" dirty="0">
                <a:latin typeface="Arial Narrow" pitchFamily="34" charset="0"/>
                <a:ea typeface="+mn-ea"/>
              </a:rPr>
              <a:t>process.</a:t>
            </a:r>
          </a:p>
          <a:p>
            <a:pPr marL="746125" indent="-746125">
              <a:tabLst/>
              <a:defRPr/>
            </a:pPr>
            <a:r>
              <a:rPr lang="en-US" altLang="en-US" sz="1700" b="1" dirty="0">
                <a:latin typeface="Arial Narrow" pitchFamily="34" charset="0"/>
              </a:rPr>
              <a:t>LO 14-10: </a:t>
            </a:r>
            <a:r>
              <a:rPr lang="en-US" altLang="en-US" sz="1700" b="1" dirty="0">
                <a:latin typeface="Arial Narrow" pitchFamily="34" charset="0"/>
                <a:ea typeface="+mn-ea"/>
              </a:rPr>
              <a:t>Determine how the standard cost of a product is developed.</a:t>
            </a:r>
          </a:p>
          <a:p>
            <a:pPr marL="746125" indent="-746125">
              <a:tabLst/>
              <a:defRPr/>
            </a:pPr>
            <a:r>
              <a:rPr lang="en-US" altLang="en-US" sz="1700" b="1" dirty="0">
                <a:latin typeface="Arial Narrow" pitchFamily="34" charset="0"/>
              </a:rPr>
              <a:t>LO 14-11: </a:t>
            </a:r>
            <a:r>
              <a:rPr lang="en-US" altLang="en-US" sz="1700" b="1" dirty="0">
                <a:latin typeface="Arial Narrow" pitchFamily="34" charset="0"/>
                <a:ea typeface="+mn-ea"/>
              </a:rPr>
              <a:t>Describe how standard costs are used in the cost accounting system.</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0FAC1-F49C-457B-907E-8F107524E4DC}"/>
              </a:ext>
            </a:extLst>
          </p:cNvPr>
          <p:cNvSpPr>
            <a:spLocks noGrp="1"/>
          </p:cNvSpPr>
          <p:nvPr>
            <p:ph type="title"/>
          </p:nvPr>
        </p:nvSpPr>
        <p:spPr/>
        <p:txBody>
          <a:bodyPr/>
          <a:lstStyle/>
          <a:p>
            <a:r>
              <a:rPr lang="en-US" dirty="0"/>
              <a:t>The Cash Budget</a:t>
            </a:r>
          </a:p>
        </p:txBody>
      </p:sp>
      <p:sp>
        <p:nvSpPr>
          <p:cNvPr id="3" name="Content Placeholder 2">
            <a:extLst>
              <a:ext uri="{FF2B5EF4-FFF2-40B4-BE49-F238E27FC236}">
                <a16:creationId xmlns:a16="http://schemas.microsoft.com/office/drawing/2014/main" id="{7B562D15-0A6A-4C19-BD37-101F561DCDF0}"/>
              </a:ext>
            </a:extLst>
          </p:cNvPr>
          <p:cNvSpPr>
            <a:spLocks noGrp="1"/>
          </p:cNvSpPr>
          <p:nvPr>
            <p:ph idx="1"/>
          </p:nvPr>
        </p:nvSpPr>
        <p:spPr>
          <a:xfrm>
            <a:off x="525463" y="1140290"/>
            <a:ext cx="8229600" cy="1660525"/>
          </a:xfrm>
          <a:solidFill>
            <a:schemeClr val="accent6">
              <a:lumMod val="20000"/>
              <a:lumOff val="80000"/>
            </a:schemeClr>
          </a:solidFill>
        </p:spPr>
        <p:txBody>
          <a:bodyPr/>
          <a:lstStyle/>
          <a:p>
            <a:pPr marL="0" indent="0" algn="ctr">
              <a:buNone/>
            </a:pPr>
            <a:r>
              <a:rPr lang="en-US" dirty="0"/>
              <a:t>A cash disbursements forecast for purchases budgeted for the months of April through June would look like this: </a:t>
            </a:r>
          </a:p>
        </p:txBody>
      </p:sp>
      <p:pic>
        <p:nvPicPr>
          <p:cNvPr id="5" name="Picture 4" descr="A screenshot of a cell phone&#10;&#10;Description generated with very high confidence">
            <a:extLst>
              <a:ext uri="{FF2B5EF4-FFF2-40B4-BE49-F238E27FC236}">
                <a16:creationId xmlns:a16="http://schemas.microsoft.com/office/drawing/2014/main" id="{4508E240-9A4E-48D1-AC4E-E7977988B6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364" y="2819400"/>
            <a:ext cx="8248650" cy="2845920"/>
          </a:xfrm>
          <a:prstGeom prst="rect">
            <a:avLst/>
          </a:prstGeom>
        </p:spPr>
      </p:pic>
      <p:sp>
        <p:nvSpPr>
          <p:cNvPr id="6" name="Rounded Rectangle 33">
            <a:extLst>
              <a:ext uri="{FF2B5EF4-FFF2-40B4-BE49-F238E27FC236}">
                <a16:creationId xmlns:a16="http://schemas.microsoft.com/office/drawing/2014/main" id="{9D3BFB81-E4C7-47E9-B995-78BC2D6402B3}"/>
              </a:ext>
            </a:extLst>
          </p:cNvPr>
          <p:cNvSpPr/>
          <p:nvPr/>
        </p:nvSpPr>
        <p:spPr>
          <a:xfrm>
            <a:off x="523875" y="6248400"/>
            <a:ext cx="7750175" cy="29004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12071217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706A4-62A3-4B2D-A099-F3D1781FA968}"/>
              </a:ext>
            </a:extLst>
          </p:cNvPr>
          <p:cNvSpPr>
            <a:spLocks noGrp="1"/>
          </p:cNvSpPr>
          <p:nvPr>
            <p:ph type="title"/>
          </p:nvPr>
        </p:nvSpPr>
        <p:spPr/>
        <p:txBody>
          <a:bodyPr/>
          <a:lstStyle/>
          <a:p>
            <a:r>
              <a:rPr lang="en-US" dirty="0"/>
              <a:t>Cash Budget Illustration and Assumptions</a:t>
            </a:r>
          </a:p>
        </p:txBody>
      </p:sp>
      <p:pic>
        <p:nvPicPr>
          <p:cNvPr id="5" name="Picture 4" descr="A screenshot of a social media post&#10;&#10;Description generated with very high confidence">
            <a:extLst>
              <a:ext uri="{FF2B5EF4-FFF2-40B4-BE49-F238E27FC236}">
                <a16:creationId xmlns:a16="http://schemas.microsoft.com/office/drawing/2014/main" id="{DF1DEE09-848B-4303-80CA-DD828A46B778}"/>
              </a:ext>
            </a:extLst>
          </p:cNvPr>
          <p:cNvPicPr>
            <a:picLocks noChangeAspect="1"/>
          </p:cNvPicPr>
          <p:nvPr/>
        </p:nvPicPr>
        <p:blipFill rotWithShape="1">
          <a:blip r:embed="rId3">
            <a:extLst>
              <a:ext uri="{28A0092B-C50C-407E-A947-70E740481C1C}">
                <a14:useLocalDpi xmlns:a14="http://schemas.microsoft.com/office/drawing/2010/main" val="0"/>
              </a:ext>
            </a:extLst>
          </a:blip>
          <a:srcRect b="56620"/>
          <a:stretch/>
        </p:blipFill>
        <p:spPr>
          <a:xfrm>
            <a:off x="685800" y="1600200"/>
            <a:ext cx="8218745" cy="3657600"/>
          </a:xfrm>
          <a:prstGeom prst="rect">
            <a:avLst/>
          </a:prstGeom>
        </p:spPr>
      </p:pic>
      <p:sp>
        <p:nvSpPr>
          <p:cNvPr id="6" name="Rounded Rectangle 33">
            <a:extLst>
              <a:ext uri="{FF2B5EF4-FFF2-40B4-BE49-F238E27FC236}">
                <a16:creationId xmlns:a16="http://schemas.microsoft.com/office/drawing/2014/main" id="{6278EB87-CECE-4352-8C6B-26E4739802F3}"/>
              </a:ext>
            </a:extLst>
          </p:cNvPr>
          <p:cNvSpPr/>
          <p:nvPr/>
        </p:nvSpPr>
        <p:spPr>
          <a:xfrm>
            <a:off x="523875" y="6248400"/>
            <a:ext cx="7750175" cy="29004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17606261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706A4-62A3-4B2D-A099-F3D1781FA968}"/>
              </a:ext>
            </a:extLst>
          </p:cNvPr>
          <p:cNvSpPr>
            <a:spLocks noGrp="1"/>
          </p:cNvSpPr>
          <p:nvPr>
            <p:ph type="title"/>
          </p:nvPr>
        </p:nvSpPr>
        <p:spPr/>
        <p:txBody>
          <a:bodyPr/>
          <a:lstStyle/>
          <a:p>
            <a:r>
              <a:rPr lang="en-US" dirty="0"/>
              <a:t>Cash Budget Illustration and Assumptions</a:t>
            </a:r>
          </a:p>
        </p:txBody>
      </p:sp>
      <p:grpSp>
        <p:nvGrpSpPr>
          <p:cNvPr id="6" name="Group 5">
            <a:extLst>
              <a:ext uri="{FF2B5EF4-FFF2-40B4-BE49-F238E27FC236}">
                <a16:creationId xmlns:a16="http://schemas.microsoft.com/office/drawing/2014/main" id="{F3444AEE-3342-4AF3-AE09-2D59B4330839}"/>
              </a:ext>
            </a:extLst>
          </p:cNvPr>
          <p:cNvGrpSpPr/>
          <p:nvPr/>
        </p:nvGrpSpPr>
        <p:grpSpPr>
          <a:xfrm>
            <a:off x="1447800" y="826530"/>
            <a:ext cx="6701632" cy="5204940"/>
            <a:chOff x="776633" y="873125"/>
            <a:chExt cx="7570788" cy="5532053"/>
          </a:xfrm>
        </p:grpSpPr>
        <p:pic>
          <p:nvPicPr>
            <p:cNvPr id="3" name="Picture 2" descr="A screenshot of a social media post&#10;&#10;Description generated with very high confidence">
              <a:extLst>
                <a:ext uri="{FF2B5EF4-FFF2-40B4-BE49-F238E27FC236}">
                  <a16:creationId xmlns:a16="http://schemas.microsoft.com/office/drawing/2014/main" id="{F7B2EE2F-E903-4325-B464-E8E170644883}"/>
                </a:ext>
              </a:extLst>
            </p:cNvPr>
            <p:cNvPicPr>
              <a:picLocks noChangeAspect="1"/>
            </p:cNvPicPr>
            <p:nvPr/>
          </p:nvPicPr>
          <p:blipFill rotWithShape="1">
            <a:blip r:embed="rId3">
              <a:extLst>
                <a:ext uri="{28A0092B-C50C-407E-A947-70E740481C1C}">
                  <a14:useLocalDpi xmlns:a14="http://schemas.microsoft.com/office/drawing/2010/main" val="0"/>
                </a:ext>
              </a:extLst>
            </a:blip>
            <a:srcRect b="85540"/>
            <a:stretch/>
          </p:blipFill>
          <p:spPr>
            <a:xfrm>
              <a:off x="796579" y="873125"/>
              <a:ext cx="7550842" cy="1120121"/>
            </a:xfrm>
            <a:prstGeom prst="rect">
              <a:avLst/>
            </a:prstGeom>
          </p:spPr>
        </p:pic>
        <p:pic>
          <p:nvPicPr>
            <p:cNvPr id="5" name="Picture 4" descr="A screenshot of a social media post&#10;&#10;Description generated with very high confidence">
              <a:extLst>
                <a:ext uri="{FF2B5EF4-FFF2-40B4-BE49-F238E27FC236}">
                  <a16:creationId xmlns:a16="http://schemas.microsoft.com/office/drawing/2014/main" id="{DE174743-0811-44CB-9C4C-3FCFEF74A7D6}"/>
                </a:ext>
              </a:extLst>
            </p:cNvPr>
            <p:cNvPicPr>
              <a:picLocks noChangeAspect="1"/>
            </p:cNvPicPr>
            <p:nvPr/>
          </p:nvPicPr>
          <p:blipFill rotWithShape="1">
            <a:blip r:embed="rId3">
              <a:extLst>
                <a:ext uri="{28A0092B-C50C-407E-A947-70E740481C1C}">
                  <a14:useLocalDpi xmlns:a14="http://schemas.microsoft.com/office/drawing/2010/main" val="0"/>
                </a:ext>
              </a:extLst>
            </a:blip>
            <a:srcRect t="43195"/>
            <a:stretch/>
          </p:blipFill>
          <p:spPr>
            <a:xfrm>
              <a:off x="776633" y="1993246"/>
              <a:ext cx="7570788" cy="4411932"/>
            </a:xfrm>
            <a:prstGeom prst="rect">
              <a:avLst/>
            </a:prstGeom>
          </p:spPr>
        </p:pic>
      </p:grpSp>
      <p:sp>
        <p:nvSpPr>
          <p:cNvPr id="7" name="Rounded Rectangle 33">
            <a:extLst>
              <a:ext uri="{FF2B5EF4-FFF2-40B4-BE49-F238E27FC236}">
                <a16:creationId xmlns:a16="http://schemas.microsoft.com/office/drawing/2014/main" id="{44024AB4-EDC0-4D00-8D30-2ADFB68E7344}"/>
              </a:ext>
            </a:extLst>
          </p:cNvPr>
          <p:cNvSpPr/>
          <p:nvPr/>
        </p:nvSpPr>
        <p:spPr>
          <a:xfrm>
            <a:off x="523875" y="6248400"/>
            <a:ext cx="7750175" cy="29004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42340690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613C9-9641-44ED-A9BD-FD71A60C486B}"/>
              </a:ext>
            </a:extLst>
          </p:cNvPr>
          <p:cNvSpPr>
            <a:spLocks noGrp="1"/>
          </p:cNvSpPr>
          <p:nvPr>
            <p:ph type="title"/>
          </p:nvPr>
        </p:nvSpPr>
        <p:spPr/>
        <p:txBody>
          <a:bodyPr/>
          <a:lstStyle/>
          <a:p>
            <a:r>
              <a:rPr lang="en-US" dirty="0"/>
              <a:t>The Budgeted Balance Sheet</a:t>
            </a:r>
          </a:p>
        </p:txBody>
      </p:sp>
      <p:sp>
        <p:nvSpPr>
          <p:cNvPr id="3" name="Content Placeholder 2">
            <a:extLst>
              <a:ext uri="{FF2B5EF4-FFF2-40B4-BE49-F238E27FC236}">
                <a16:creationId xmlns:a16="http://schemas.microsoft.com/office/drawing/2014/main" id="{41F0F9B3-3EDB-41F1-AC93-5D947B17BE4D}"/>
              </a:ext>
            </a:extLst>
          </p:cNvPr>
          <p:cNvSpPr>
            <a:spLocks noGrp="1"/>
          </p:cNvSpPr>
          <p:nvPr>
            <p:ph idx="1"/>
          </p:nvPr>
        </p:nvSpPr>
        <p:spPr>
          <a:xfrm>
            <a:off x="548036" y="2570248"/>
            <a:ext cx="8229600" cy="1752600"/>
          </a:xfrm>
          <a:solidFill>
            <a:schemeClr val="accent6">
              <a:lumMod val="20000"/>
              <a:lumOff val="80000"/>
            </a:schemeClr>
          </a:solidFill>
        </p:spPr>
        <p:txBody>
          <a:bodyPr/>
          <a:lstStyle/>
          <a:p>
            <a:pPr marL="0" indent="0" algn="ctr">
              <a:buNone/>
            </a:pPr>
            <a:r>
              <a:rPr lang="en-US" dirty="0"/>
              <a:t>The impact of all of the other budgets on the balance sheet is determined, and a budgeted balance sheet is prepared.</a:t>
            </a:r>
          </a:p>
        </p:txBody>
      </p:sp>
      <p:sp>
        <p:nvSpPr>
          <p:cNvPr id="4" name="Rounded Rectangle 33">
            <a:extLst>
              <a:ext uri="{FF2B5EF4-FFF2-40B4-BE49-F238E27FC236}">
                <a16:creationId xmlns:a16="http://schemas.microsoft.com/office/drawing/2014/main" id="{96DE529A-78CC-4E66-ACE1-7B3E4D0B7FF7}"/>
              </a:ext>
            </a:extLst>
          </p:cNvPr>
          <p:cNvSpPr/>
          <p:nvPr/>
        </p:nvSpPr>
        <p:spPr>
          <a:xfrm>
            <a:off x="523875" y="6248400"/>
            <a:ext cx="7750175" cy="29004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4200312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7">
            <a:extLst>
              <a:ext uri="{FF2B5EF4-FFF2-40B4-BE49-F238E27FC236}">
                <a16:creationId xmlns:a16="http://schemas.microsoft.com/office/drawing/2014/main" id="{16232DA2-A090-43C5-86D9-3B73C6FAFC46}"/>
              </a:ext>
            </a:extLst>
          </p:cNvPr>
          <p:cNvSpPr txBox="1">
            <a:spLocks/>
          </p:cNvSpPr>
          <p:nvPr/>
        </p:nvSpPr>
        <p:spPr>
          <a:xfrm>
            <a:off x="1143000" y="236538"/>
            <a:ext cx="6858000" cy="841375"/>
          </a:xfrm>
          <a:prstGeom prst="rect">
            <a:avLst/>
          </a:prstGeom>
          <a:solidFill>
            <a:schemeClr val="accent1">
              <a:lumMod val="50000"/>
            </a:schemeClr>
          </a:solidFill>
        </p:spPr>
        <p:txBody>
          <a:bodyPr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3600" b="1" dirty="0">
                <a:solidFill>
                  <a:schemeClr val="bg1"/>
                </a:solidFill>
                <a:latin typeface="Arial" panose="020B0604020202020204" pitchFamily="34" charset="0"/>
              </a:rPr>
              <a:t>Standard Costs</a:t>
            </a:r>
          </a:p>
        </p:txBody>
      </p:sp>
      <p:sp>
        <p:nvSpPr>
          <p:cNvPr id="149508" name="Rectangle 4">
            <a:extLst>
              <a:ext uri="{FF2B5EF4-FFF2-40B4-BE49-F238E27FC236}">
                <a16:creationId xmlns:a16="http://schemas.microsoft.com/office/drawing/2014/main" id="{F96621D6-21F5-4DFD-9DCC-BEB013FDB671}"/>
              </a:ext>
            </a:extLst>
          </p:cNvPr>
          <p:cNvSpPr>
            <a:spLocks noChangeArrowheads="1"/>
          </p:cNvSpPr>
          <p:nvPr/>
        </p:nvSpPr>
        <p:spPr bwMode="auto">
          <a:xfrm>
            <a:off x="1057275" y="3262313"/>
            <a:ext cx="17557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b="1" dirty="0">
                <a:solidFill>
                  <a:schemeClr val="accent1">
                    <a:lumMod val="50000"/>
                  </a:schemeClr>
                </a:solidFill>
                <a:latin typeface="Arial" panose="020B0604020202020204" pitchFamily="34" charset="0"/>
              </a:rPr>
              <a:t>Standard</a:t>
            </a:r>
            <a:br>
              <a:rPr lang="en-US" altLang="en-US" b="1" dirty="0">
                <a:solidFill>
                  <a:schemeClr val="accent1">
                    <a:lumMod val="50000"/>
                  </a:schemeClr>
                </a:solidFill>
                <a:latin typeface="Arial" panose="020B0604020202020204" pitchFamily="34" charset="0"/>
              </a:rPr>
            </a:br>
            <a:r>
              <a:rPr lang="en-US" altLang="en-US" b="1" dirty="0">
                <a:solidFill>
                  <a:schemeClr val="accent1">
                    <a:lumMod val="50000"/>
                  </a:schemeClr>
                </a:solidFill>
                <a:latin typeface="Arial" panose="020B0604020202020204" pitchFamily="34" charset="0"/>
              </a:rPr>
              <a:t> Costs are </a:t>
            </a:r>
          </a:p>
        </p:txBody>
      </p:sp>
      <p:grpSp>
        <p:nvGrpSpPr>
          <p:cNvPr id="2" name="Group 5">
            <a:extLst>
              <a:ext uri="{FF2B5EF4-FFF2-40B4-BE49-F238E27FC236}">
                <a16:creationId xmlns:a16="http://schemas.microsoft.com/office/drawing/2014/main" id="{B298417C-3D1F-44B4-AC10-0A5D92B4491B}"/>
              </a:ext>
            </a:extLst>
          </p:cNvPr>
          <p:cNvGrpSpPr>
            <a:grpSpLocks/>
          </p:cNvGrpSpPr>
          <p:nvPr/>
        </p:nvGrpSpPr>
        <p:grpSpPr bwMode="auto">
          <a:xfrm>
            <a:off x="2768600" y="1676400"/>
            <a:ext cx="5232400" cy="2146300"/>
            <a:chOff x="1744" y="1056"/>
            <a:chExt cx="3296" cy="1352"/>
          </a:xfrm>
        </p:grpSpPr>
        <p:sp>
          <p:nvSpPr>
            <p:cNvPr id="149521" name="Rectangle 6">
              <a:extLst>
                <a:ext uri="{FF2B5EF4-FFF2-40B4-BE49-F238E27FC236}">
                  <a16:creationId xmlns:a16="http://schemas.microsoft.com/office/drawing/2014/main" id="{B9B46904-7BF6-4EA7-888B-401F9933D753}"/>
                </a:ext>
              </a:extLst>
            </p:cNvPr>
            <p:cNvSpPr>
              <a:spLocks noChangeArrowheads="1"/>
            </p:cNvSpPr>
            <p:nvPr/>
          </p:nvSpPr>
          <p:spPr bwMode="auto">
            <a:xfrm>
              <a:off x="2663" y="1056"/>
              <a:ext cx="2377"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b="1" dirty="0">
                  <a:solidFill>
                    <a:schemeClr val="accent1">
                      <a:lumMod val="50000"/>
                    </a:schemeClr>
                  </a:solidFill>
                  <a:latin typeface="Arial" panose="020B0604020202020204" pitchFamily="34" charset="0"/>
                </a:rPr>
                <a:t>Based on carefully</a:t>
              </a:r>
              <a:br>
                <a:rPr lang="en-US" altLang="en-US" b="1" dirty="0">
                  <a:solidFill>
                    <a:schemeClr val="accent1">
                      <a:lumMod val="50000"/>
                    </a:schemeClr>
                  </a:solidFill>
                  <a:latin typeface="Arial" panose="020B0604020202020204" pitchFamily="34" charset="0"/>
                </a:rPr>
              </a:br>
              <a:r>
                <a:rPr lang="en-US" altLang="en-US" b="1" dirty="0">
                  <a:solidFill>
                    <a:schemeClr val="accent1">
                      <a:lumMod val="50000"/>
                    </a:schemeClr>
                  </a:solidFill>
                  <a:latin typeface="Arial" panose="020B0604020202020204" pitchFamily="34" charset="0"/>
                </a:rPr>
                <a:t>predetermined amounts</a:t>
              </a:r>
            </a:p>
          </p:txBody>
        </p:sp>
        <p:sp>
          <p:nvSpPr>
            <p:cNvPr id="149522" name="Line 7">
              <a:extLst>
                <a:ext uri="{FF2B5EF4-FFF2-40B4-BE49-F238E27FC236}">
                  <a16:creationId xmlns:a16="http://schemas.microsoft.com/office/drawing/2014/main" id="{B9C83CC1-4D21-4483-A8F9-2AFDFFFC4A99}"/>
                </a:ext>
              </a:extLst>
            </p:cNvPr>
            <p:cNvSpPr>
              <a:spLocks noChangeShapeType="1"/>
            </p:cNvSpPr>
            <p:nvPr/>
          </p:nvSpPr>
          <p:spPr bwMode="auto">
            <a:xfrm flipV="1">
              <a:off x="1744" y="1384"/>
              <a:ext cx="896" cy="1024"/>
            </a:xfrm>
            <a:prstGeom prst="line">
              <a:avLst/>
            </a:prstGeom>
            <a:noFill/>
            <a:ln w="254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defRPr/>
              </a:pPr>
              <a:endParaRPr lang="en-US" dirty="0">
                <a:solidFill>
                  <a:schemeClr val="accent1">
                    <a:lumMod val="50000"/>
                  </a:schemeClr>
                </a:solidFill>
              </a:endParaRPr>
            </a:p>
          </p:txBody>
        </p:sp>
      </p:grpSp>
      <p:grpSp>
        <p:nvGrpSpPr>
          <p:cNvPr id="3" name="Group 8">
            <a:extLst>
              <a:ext uri="{FF2B5EF4-FFF2-40B4-BE49-F238E27FC236}">
                <a16:creationId xmlns:a16="http://schemas.microsoft.com/office/drawing/2014/main" id="{9BEF4248-9B2D-47E5-A3F0-54CDDC6A4669}"/>
              </a:ext>
            </a:extLst>
          </p:cNvPr>
          <p:cNvGrpSpPr>
            <a:grpSpLocks/>
          </p:cNvGrpSpPr>
          <p:nvPr/>
        </p:nvGrpSpPr>
        <p:grpSpPr bwMode="auto">
          <a:xfrm>
            <a:off x="2768600" y="2905125"/>
            <a:ext cx="6427788" cy="841375"/>
            <a:chOff x="1744" y="1830"/>
            <a:chExt cx="4049" cy="530"/>
          </a:xfrm>
        </p:grpSpPr>
        <p:sp>
          <p:nvSpPr>
            <p:cNvPr id="149519" name="Rectangle 9">
              <a:extLst>
                <a:ext uri="{FF2B5EF4-FFF2-40B4-BE49-F238E27FC236}">
                  <a16:creationId xmlns:a16="http://schemas.microsoft.com/office/drawing/2014/main" id="{31F05E52-1073-4E66-8C26-990FD7639F87}"/>
                </a:ext>
              </a:extLst>
            </p:cNvPr>
            <p:cNvSpPr>
              <a:spLocks noChangeArrowheads="1"/>
            </p:cNvSpPr>
            <p:nvPr/>
          </p:nvSpPr>
          <p:spPr bwMode="auto">
            <a:xfrm>
              <a:off x="2557" y="1830"/>
              <a:ext cx="3236"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b="1" dirty="0">
                  <a:solidFill>
                    <a:schemeClr val="accent1">
                      <a:lumMod val="50000"/>
                    </a:schemeClr>
                  </a:solidFill>
                  <a:latin typeface="Arial" panose="020B0604020202020204" pitchFamily="34" charset="0"/>
                </a:rPr>
                <a:t>Used for planning material, labor, </a:t>
              </a:r>
              <a:br>
                <a:rPr lang="en-US" altLang="en-US" b="1" dirty="0">
                  <a:solidFill>
                    <a:schemeClr val="accent1">
                      <a:lumMod val="50000"/>
                    </a:schemeClr>
                  </a:solidFill>
                  <a:latin typeface="Arial" panose="020B0604020202020204" pitchFamily="34" charset="0"/>
                </a:rPr>
              </a:br>
              <a:r>
                <a:rPr lang="en-US" altLang="en-US" b="1" dirty="0">
                  <a:solidFill>
                    <a:schemeClr val="accent1">
                      <a:lumMod val="50000"/>
                    </a:schemeClr>
                  </a:solidFill>
                  <a:latin typeface="Arial" panose="020B0604020202020204" pitchFamily="34" charset="0"/>
                </a:rPr>
                <a:t>and overhead requirements</a:t>
              </a:r>
            </a:p>
          </p:txBody>
        </p:sp>
        <p:sp>
          <p:nvSpPr>
            <p:cNvPr id="149520" name="Line 10">
              <a:extLst>
                <a:ext uri="{FF2B5EF4-FFF2-40B4-BE49-F238E27FC236}">
                  <a16:creationId xmlns:a16="http://schemas.microsoft.com/office/drawing/2014/main" id="{6DA64604-978A-4412-85B5-662AFDE41D72}"/>
                </a:ext>
              </a:extLst>
            </p:cNvPr>
            <p:cNvSpPr>
              <a:spLocks noChangeShapeType="1"/>
            </p:cNvSpPr>
            <p:nvPr/>
          </p:nvSpPr>
          <p:spPr bwMode="auto">
            <a:xfrm flipV="1">
              <a:off x="1744" y="2104"/>
              <a:ext cx="848" cy="256"/>
            </a:xfrm>
            <a:prstGeom prst="line">
              <a:avLst/>
            </a:prstGeom>
            <a:noFill/>
            <a:ln w="254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defRPr/>
              </a:pPr>
              <a:endParaRPr lang="en-US" dirty="0"/>
            </a:p>
          </p:txBody>
        </p:sp>
      </p:grpSp>
      <p:grpSp>
        <p:nvGrpSpPr>
          <p:cNvPr id="4" name="Group 11">
            <a:extLst>
              <a:ext uri="{FF2B5EF4-FFF2-40B4-BE49-F238E27FC236}">
                <a16:creationId xmlns:a16="http://schemas.microsoft.com/office/drawing/2014/main" id="{CEA2A6A3-1774-4E38-9D78-9638E0C76E76}"/>
              </a:ext>
            </a:extLst>
          </p:cNvPr>
          <p:cNvGrpSpPr>
            <a:grpSpLocks/>
          </p:cNvGrpSpPr>
          <p:nvPr/>
        </p:nvGrpSpPr>
        <p:grpSpPr bwMode="auto">
          <a:xfrm>
            <a:off x="2768600" y="3746500"/>
            <a:ext cx="4394200" cy="1054100"/>
            <a:chOff x="1744" y="2360"/>
            <a:chExt cx="2768" cy="664"/>
          </a:xfrm>
        </p:grpSpPr>
        <p:sp>
          <p:nvSpPr>
            <p:cNvPr id="149517" name="Rectangle 12">
              <a:extLst>
                <a:ext uri="{FF2B5EF4-FFF2-40B4-BE49-F238E27FC236}">
                  <a16:creationId xmlns:a16="http://schemas.microsoft.com/office/drawing/2014/main" id="{DB05B056-A4EC-472F-BFF3-A7104711C9F6}"/>
                </a:ext>
              </a:extLst>
            </p:cNvPr>
            <p:cNvSpPr>
              <a:spLocks noChangeArrowheads="1"/>
            </p:cNvSpPr>
            <p:nvPr/>
          </p:nvSpPr>
          <p:spPr bwMode="auto">
            <a:xfrm>
              <a:off x="2673" y="2502"/>
              <a:ext cx="1839"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b="1" dirty="0">
                  <a:solidFill>
                    <a:schemeClr val="accent1">
                      <a:lumMod val="50000"/>
                    </a:schemeClr>
                  </a:solidFill>
                  <a:latin typeface="Arial" panose="020B0604020202020204" pitchFamily="34" charset="0"/>
                </a:rPr>
                <a:t>The expected level</a:t>
              </a:r>
              <a:br>
                <a:rPr lang="en-US" altLang="en-US" b="1" dirty="0">
                  <a:solidFill>
                    <a:schemeClr val="accent1">
                      <a:lumMod val="50000"/>
                    </a:schemeClr>
                  </a:solidFill>
                  <a:latin typeface="Arial" panose="020B0604020202020204" pitchFamily="34" charset="0"/>
                </a:rPr>
              </a:br>
              <a:r>
                <a:rPr lang="en-US" altLang="en-US" b="1" dirty="0">
                  <a:solidFill>
                    <a:schemeClr val="accent1">
                      <a:lumMod val="50000"/>
                    </a:schemeClr>
                  </a:solidFill>
                  <a:latin typeface="Arial" panose="020B0604020202020204" pitchFamily="34" charset="0"/>
                </a:rPr>
                <a:t>of performance</a:t>
              </a:r>
            </a:p>
          </p:txBody>
        </p:sp>
        <p:sp>
          <p:nvSpPr>
            <p:cNvPr id="149518" name="Line 13">
              <a:extLst>
                <a:ext uri="{FF2B5EF4-FFF2-40B4-BE49-F238E27FC236}">
                  <a16:creationId xmlns:a16="http://schemas.microsoft.com/office/drawing/2014/main" id="{EBE149F4-8EB6-4146-BC36-725BD2582444}"/>
                </a:ext>
              </a:extLst>
            </p:cNvPr>
            <p:cNvSpPr>
              <a:spLocks noChangeShapeType="1"/>
            </p:cNvSpPr>
            <p:nvPr/>
          </p:nvSpPr>
          <p:spPr bwMode="auto">
            <a:xfrm>
              <a:off x="1744" y="2360"/>
              <a:ext cx="896" cy="320"/>
            </a:xfrm>
            <a:prstGeom prst="line">
              <a:avLst/>
            </a:prstGeom>
            <a:noFill/>
            <a:ln w="254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defRPr/>
              </a:pPr>
              <a:endParaRPr lang="en-US" dirty="0"/>
            </a:p>
          </p:txBody>
        </p:sp>
      </p:grpSp>
      <p:grpSp>
        <p:nvGrpSpPr>
          <p:cNvPr id="5" name="Group 14">
            <a:extLst>
              <a:ext uri="{FF2B5EF4-FFF2-40B4-BE49-F238E27FC236}">
                <a16:creationId xmlns:a16="http://schemas.microsoft.com/office/drawing/2014/main" id="{6C337635-844C-4DE1-9659-C14D8FE146AC}"/>
              </a:ext>
            </a:extLst>
          </p:cNvPr>
          <p:cNvGrpSpPr>
            <a:grpSpLocks/>
          </p:cNvGrpSpPr>
          <p:nvPr/>
        </p:nvGrpSpPr>
        <p:grpSpPr bwMode="auto">
          <a:xfrm>
            <a:off x="2844800" y="3746500"/>
            <a:ext cx="4864100" cy="2187575"/>
            <a:chOff x="1792" y="2360"/>
            <a:chExt cx="3064" cy="1378"/>
          </a:xfrm>
        </p:grpSpPr>
        <p:sp>
          <p:nvSpPr>
            <p:cNvPr id="149515" name="Rectangle 15">
              <a:extLst>
                <a:ext uri="{FF2B5EF4-FFF2-40B4-BE49-F238E27FC236}">
                  <a16:creationId xmlns:a16="http://schemas.microsoft.com/office/drawing/2014/main" id="{D6795828-ED19-4B69-90EE-40D83AD4E9A1}"/>
                </a:ext>
              </a:extLst>
            </p:cNvPr>
            <p:cNvSpPr>
              <a:spLocks noChangeArrowheads="1"/>
            </p:cNvSpPr>
            <p:nvPr/>
          </p:nvSpPr>
          <p:spPr bwMode="auto">
            <a:xfrm>
              <a:off x="2448" y="3216"/>
              <a:ext cx="2408"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spcBef>
                  <a:spcPct val="50000"/>
                </a:spcBef>
                <a:defRPr/>
              </a:pPr>
              <a:r>
                <a:rPr lang="en-US" altLang="en-US" b="1" dirty="0">
                  <a:solidFill>
                    <a:schemeClr val="accent1">
                      <a:lumMod val="50000"/>
                    </a:schemeClr>
                  </a:solidFill>
                  <a:latin typeface="Arial" panose="020B0604020202020204" pitchFamily="34" charset="0"/>
                </a:rPr>
                <a:t>Benchmarks for</a:t>
              </a:r>
              <a:br>
                <a:rPr lang="en-US" altLang="en-US" b="1" dirty="0">
                  <a:solidFill>
                    <a:schemeClr val="accent1">
                      <a:lumMod val="50000"/>
                    </a:schemeClr>
                  </a:solidFill>
                  <a:latin typeface="Arial" panose="020B0604020202020204" pitchFamily="34" charset="0"/>
                </a:rPr>
              </a:br>
              <a:r>
                <a:rPr lang="en-US" altLang="en-US" b="1" dirty="0">
                  <a:solidFill>
                    <a:schemeClr val="accent1">
                      <a:lumMod val="50000"/>
                    </a:schemeClr>
                  </a:solidFill>
                  <a:latin typeface="Arial" panose="020B0604020202020204" pitchFamily="34" charset="0"/>
                </a:rPr>
                <a:t>measuring performance</a:t>
              </a:r>
            </a:p>
          </p:txBody>
        </p:sp>
        <p:sp>
          <p:nvSpPr>
            <p:cNvPr id="149516" name="Line 16">
              <a:extLst>
                <a:ext uri="{FF2B5EF4-FFF2-40B4-BE49-F238E27FC236}">
                  <a16:creationId xmlns:a16="http://schemas.microsoft.com/office/drawing/2014/main" id="{6623877D-69C8-4021-B610-10DAE97F2DF7}"/>
                </a:ext>
              </a:extLst>
            </p:cNvPr>
            <p:cNvSpPr>
              <a:spLocks noChangeShapeType="1"/>
            </p:cNvSpPr>
            <p:nvPr/>
          </p:nvSpPr>
          <p:spPr bwMode="auto">
            <a:xfrm>
              <a:off x="1792" y="2360"/>
              <a:ext cx="896" cy="1040"/>
            </a:xfrm>
            <a:prstGeom prst="line">
              <a:avLst/>
            </a:prstGeom>
            <a:noFill/>
            <a:ln w="254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defRPr/>
              </a:pPr>
              <a:endParaRPr lang="en-US" dirty="0"/>
            </a:p>
          </p:txBody>
        </p:sp>
      </p:grpSp>
      <p:sp>
        <p:nvSpPr>
          <p:cNvPr id="149514" name="AutoShape 18">
            <a:extLst>
              <a:ext uri="{FF2B5EF4-FFF2-40B4-BE49-F238E27FC236}">
                <a16:creationId xmlns:a16="http://schemas.microsoft.com/office/drawing/2014/main" id="{AAA96557-D09B-4737-8DE8-F5020BBAF6D4}"/>
              </a:ext>
            </a:extLst>
          </p:cNvPr>
          <p:cNvSpPr>
            <a:spLocks noChangeArrowheads="1"/>
          </p:cNvSpPr>
          <p:nvPr/>
        </p:nvSpPr>
        <p:spPr bwMode="auto">
          <a:xfrm>
            <a:off x="2686050" y="3587750"/>
            <a:ext cx="368300" cy="292100"/>
          </a:xfrm>
          <a:prstGeom prst="star16">
            <a:avLst>
              <a:gd name="adj" fmla="val 37500"/>
            </a:avLst>
          </a:prstGeom>
          <a:solidFill>
            <a:schemeClr val="accent1">
              <a:lumMod val="50000"/>
            </a:schemeClr>
          </a:solidFill>
          <a:ln w="12700">
            <a:solidFill>
              <a:schemeClr val="accent1">
                <a:lumMod val="50000"/>
              </a:schemeClr>
            </a:solidFill>
            <a:miter lim="800000"/>
            <a:headEnd/>
            <a:tailEnd/>
          </a:ln>
        </p:spPr>
        <p:txBody>
          <a:bodyPr wrap="none"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endParaRPr lang="en-US" altLang="en-US" sz="1800" dirty="0"/>
          </a:p>
        </p:txBody>
      </p:sp>
      <p:sp>
        <p:nvSpPr>
          <p:cNvPr id="25" name="Rounded Rectangle 24">
            <a:extLst>
              <a:ext uri="{FF2B5EF4-FFF2-40B4-BE49-F238E27FC236}">
                <a16:creationId xmlns:a16="http://schemas.microsoft.com/office/drawing/2014/main" id="{EEBC7AFC-7D20-4808-B12D-A433A2892E6C}"/>
              </a:ext>
            </a:extLst>
          </p:cNvPr>
          <p:cNvSpPr/>
          <p:nvPr/>
        </p:nvSpPr>
        <p:spPr>
          <a:xfrm>
            <a:off x="523875" y="6248400"/>
            <a:ext cx="595312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14-8: Explain why and how standards are useful in the planning and control process.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BF0BA-EB0F-4F62-B256-352DE0159784}"/>
              </a:ext>
            </a:extLst>
          </p:cNvPr>
          <p:cNvSpPr>
            <a:spLocks noGrp="1"/>
          </p:cNvSpPr>
          <p:nvPr>
            <p:ph type="title"/>
          </p:nvPr>
        </p:nvSpPr>
        <p:spPr>
          <a:xfrm>
            <a:off x="457200" y="152400"/>
            <a:ext cx="8229600" cy="731838"/>
          </a:xfrm>
        </p:spPr>
        <p:txBody>
          <a:bodyPr/>
          <a:lstStyle/>
          <a:p>
            <a:r>
              <a:rPr lang="en-US" b="1" dirty="0"/>
              <a:t>Standard Costs</a:t>
            </a:r>
          </a:p>
        </p:txBody>
      </p:sp>
      <p:sp>
        <p:nvSpPr>
          <p:cNvPr id="3" name="Content Placeholder 2">
            <a:extLst>
              <a:ext uri="{FF2B5EF4-FFF2-40B4-BE49-F238E27FC236}">
                <a16:creationId xmlns:a16="http://schemas.microsoft.com/office/drawing/2014/main" id="{41ED31CD-6E74-45D2-9F19-2265430040A6}"/>
              </a:ext>
            </a:extLst>
          </p:cNvPr>
          <p:cNvSpPr>
            <a:spLocks noGrp="1"/>
          </p:cNvSpPr>
          <p:nvPr>
            <p:ph idx="1"/>
          </p:nvPr>
        </p:nvSpPr>
        <p:spPr>
          <a:xfrm>
            <a:off x="628650" y="1689807"/>
            <a:ext cx="7886700" cy="1767681"/>
          </a:xfrm>
          <a:solidFill>
            <a:srgbClr val="FFFFC9"/>
          </a:solidFill>
        </p:spPr>
        <p:txBody>
          <a:bodyPr/>
          <a:lstStyle/>
          <a:p>
            <a:pPr marL="0" indent="0" algn="ctr">
              <a:buNone/>
            </a:pPr>
            <a:r>
              <a:rPr lang="en-US" dirty="0"/>
              <a:t>Elements of a standard cost </a:t>
            </a:r>
          </a:p>
          <a:p>
            <a:pPr marL="457200" lvl="1" indent="0" algn="ctr">
              <a:buNone/>
            </a:pPr>
            <a:r>
              <a:rPr lang="en-US" dirty="0"/>
              <a:t>The quantity of input </a:t>
            </a:r>
          </a:p>
          <a:p>
            <a:pPr marL="457200" lvl="1" indent="0" algn="ctr">
              <a:buNone/>
            </a:pPr>
            <a:r>
              <a:rPr lang="en-US" dirty="0"/>
              <a:t>The cost per unit of input</a:t>
            </a:r>
          </a:p>
        </p:txBody>
      </p:sp>
      <p:sp>
        <p:nvSpPr>
          <p:cNvPr id="4" name="Rounded Rectangle 24">
            <a:extLst>
              <a:ext uri="{FF2B5EF4-FFF2-40B4-BE49-F238E27FC236}">
                <a16:creationId xmlns:a16="http://schemas.microsoft.com/office/drawing/2014/main" id="{D25FFD0E-02FD-458A-AB62-E09837BAEEF2}"/>
              </a:ext>
            </a:extLst>
          </p:cNvPr>
          <p:cNvSpPr/>
          <p:nvPr/>
        </p:nvSpPr>
        <p:spPr>
          <a:xfrm>
            <a:off x="523875" y="6248400"/>
            <a:ext cx="595312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14-8: Explain why and how standards are useful in the planning and control process.</a:t>
            </a:r>
          </a:p>
        </p:txBody>
      </p:sp>
      <p:sp>
        <p:nvSpPr>
          <p:cNvPr id="5" name="Content Placeholder 2">
            <a:extLst>
              <a:ext uri="{FF2B5EF4-FFF2-40B4-BE49-F238E27FC236}">
                <a16:creationId xmlns:a16="http://schemas.microsoft.com/office/drawing/2014/main" id="{E569EF1F-9D22-4517-9671-7D52A56D6288}"/>
              </a:ext>
            </a:extLst>
          </p:cNvPr>
          <p:cNvSpPr txBox="1">
            <a:spLocks/>
          </p:cNvSpPr>
          <p:nvPr/>
        </p:nvSpPr>
        <p:spPr bwMode="auto">
          <a:xfrm>
            <a:off x="628650" y="3969103"/>
            <a:ext cx="7886700" cy="1767681"/>
          </a:xfrm>
          <a:prstGeom prst="rect">
            <a:avLst/>
          </a:prstGeom>
          <a:solidFill>
            <a:schemeClr val="accent6">
              <a:lumMod val="20000"/>
              <a:lumOff val="80000"/>
            </a:schemeClr>
          </a:solidFill>
          <a:ln>
            <a:noFill/>
          </a:ln>
          <a:extLst/>
        </p:spPr>
        <p:txBody>
          <a:bodyPr vert="horz" wrap="square" lIns="91440" tIns="45720" rIns="91440" bIns="45720" numCol="1" rtlCol="0" anchor="t" anchorCtr="0" compatLnSpc="1">
            <a:prstTxWarp prst="textNoShape">
              <a:avLst/>
            </a:prstTxWarp>
            <a:norm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dirty="0"/>
              <a:t>Standards are used extensively in the budget preparation process because the standard represents a unit budget.</a:t>
            </a:r>
          </a:p>
        </p:txBody>
      </p:sp>
    </p:spTree>
    <p:extLst>
      <p:ext uri="{BB962C8B-B14F-4D97-AF65-F5344CB8AC3E}">
        <p14:creationId xmlns:p14="http://schemas.microsoft.com/office/powerpoint/2010/main" val="2230146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61F371A-C838-4194-96A7-AF4850EE0BFE}"/>
              </a:ext>
            </a:extLst>
          </p:cNvPr>
          <p:cNvSpPr txBox="1">
            <a:spLocks/>
          </p:cNvSpPr>
          <p:nvPr/>
        </p:nvSpPr>
        <p:spPr>
          <a:xfrm>
            <a:off x="1133475" y="155575"/>
            <a:ext cx="6858000" cy="560388"/>
          </a:xfrm>
          <a:prstGeom prst="rect">
            <a:avLst/>
          </a:prstGeom>
        </p:spPr>
        <p:txBody>
          <a:bodyPr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3600" b="1" dirty="0">
                <a:latin typeface="+mj-lt"/>
                <a:cs typeface="+mj-cs"/>
              </a:rPr>
              <a:t>Developing Standards</a:t>
            </a:r>
          </a:p>
        </p:txBody>
      </p:sp>
      <p:sp>
        <p:nvSpPr>
          <p:cNvPr id="67589" name="Rectangle 1">
            <a:extLst>
              <a:ext uri="{FF2B5EF4-FFF2-40B4-BE49-F238E27FC236}">
                <a16:creationId xmlns:a16="http://schemas.microsoft.com/office/drawing/2014/main" id="{70FF1858-8D7C-45F9-9E06-94E4DC173E98}"/>
              </a:ext>
            </a:extLst>
          </p:cNvPr>
          <p:cNvSpPr>
            <a:spLocks noChangeArrowheads="1"/>
          </p:cNvSpPr>
          <p:nvPr/>
        </p:nvSpPr>
        <p:spPr bwMode="auto">
          <a:xfrm>
            <a:off x="1470818" y="1479465"/>
            <a:ext cx="6202363" cy="461962"/>
          </a:xfrm>
          <a:prstGeom prst="rect">
            <a:avLst/>
          </a:prstGeom>
          <a:solidFill>
            <a:srgbClr val="FFFFC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ctr">
              <a:defRPr>
                <a:solidFill>
                  <a:schemeClr val="tx1"/>
                </a:solidFill>
                <a:latin typeface="Tahoma" panose="020B0604030504040204" pitchFamily="34" charset="0"/>
                <a:ea typeface="ＭＳ Ｐゴシック" panose="020B0600070205080204" pitchFamily="34" charset="-128"/>
              </a:defRPr>
            </a:lvl1pPr>
            <a:lvl2pPr marL="742950" indent="-285750" algn="ctr">
              <a:defRPr>
                <a:solidFill>
                  <a:schemeClr val="tx1"/>
                </a:solidFill>
                <a:latin typeface="Tahoma" panose="020B0604030504040204" pitchFamily="34" charset="0"/>
                <a:ea typeface="ＭＳ Ｐゴシック" panose="020B0600070205080204" pitchFamily="34" charset="-128"/>
              </a:defRPr>
            </a:lvl2pPr>
            <a:lvl3pPr marL="1143000" indent="-228600" algn="ctr">
              <a:defRPr>
                <a:solidFill>
                  <a:schemeClr val="tx1"/>
                </a:solidFill>
                <a:latin typeface="Tahoma" panose="020B0604030504040204" pitchFamily="34" charset="0"/>
                <a:ea typeface="ＭＳ Ｐゴシック" panose="020B0600070205080204" pitchFamily="34" charset="-128"/>
              </a:defRPr>
            </a:lvl3pPr>
            <a:lvl4pPr marL="1600200" indent="-228600" algn="ctr">
              <a:defRPr>
                <a:solidFill>
                  <a:schemeClr val="tx1"/>
                </a:solidFill>
                <a:latin typeface="Tahoma" panose="020B0604030504040204" pitchFamily="34" charset="0"/>
                <a:ea typeface="ＭＳ Ｐゴシック" panose="020B0600070205080204" pitchFamily="34" charset="-128"/>
              </a:defRPr>
            </a:lvl4pPr>
            <a:lvl5pPr marL="2057400" indent="-228600" algn="ctr">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20000"/>
              </a:spcBef>
            </a:pPr>
            <a:r>
              <a:rPr lang="en-US" altLang="en-US" sz="2400" b="1" dirty="0">
                <a:latin typeface="Arial" panose="020B0604020202020204" pitchFamily="34" charset="0"/>
              </a:rPr>
              <a:t>Standards are </a:t>
            </a:r>
            <a:r>
              <a:rPr lang="en-US" altLang="en-US" sz="2400" b="1" u="sng" dirty="0">
                <a:latin typeface="Arial" panose="020B0604020202020204" pitchFamily="34" charset="0"/>
              </a:rPr>
              <a:t>not</a:t>
            </a:r>
            <a:r>
              <a:rPr lang="en-US" altLang="en-US" sz="2400" b="1" dirty="0">
                <a:latin typeface="Arial" panose="020B0604020202020204" pitchFamily="34" charset="0"/>
              </a:rPr>
              <a:t> the same as budgets. </a:t>
            </a:r>
          </a:p>
        </p:txBody>
      </p:sp>
      <p:sp>
        <p:nvSpPr>
          <p:cNvPr id="3" name="Rectangle 2">
            <a:extLst>
              <a:ext uri="{FF2B5EF4-FFF2-40B4-BE49-F238E27FC236}">
                <a16:creationId xmlns:a16="http://schemas.microsoft.com/office/drawing/2014/main" id="{CB9F70DC-6559-4339-86BE-F4940B191F11}"/>
              </a:ext>
            </a:extLst>
          </p:cNvPr>
          <p:cNvSpPr/>
          <p:nvPr/>
        </p:nvSpPr>
        <p:spPr>
          <a:xfrm>
            <a:off x="1584158" y="2256546"/>
            <a:ext cx="5926138" cy="674687"/>
          </a:xfrm>
          <a:prstGeom prst="rect">
            <a:avLst/>
          </a:prstGeom>
          <a:solidFill>
            <a:schemeClr val="accent1">
              <a:lumMod val="20000"/>
              <a:lumOff val="80000"/>
            </a:schemeClr>
          </a:solidFill>
        </p:spPr>
        <p:txBody>
          <a:bodyPr>
            <a:spAutoFit/>
          </a:bodyPr>
          <a:lstStyle/>
          <a:p>
            <a:pPr lvl="1" algn="ctr">
              <a:lnSpc>
                <a:spcPct val="85000"/>
              </a:lnSpc>
              <a:spcBef>
                <a:spcPct val="40000"/>
              </a:spcBef>
              <a:defRPr/>
            </a:pPr>
            <a:r>
              <a:rPr lang="en-US" altLang="en-US" b="1" dirty="0">
                <a:latin typeface="Rockwell" panose="02060603020205020403" pitchFamily="18" charset="0"/>
              </a:rPr>
              <a:t>A </a:t>
            </a:r>
            <a:r>
              <a:rPr lang="en-US" altLang="en-US" b="1" u="sng" dirty="0">
                <a:latin typeface="Rockwell" panose="02060603020205020403" pitchFamily="18" charset="0"/>
              </a:rPr>
              <a:t>standard</a:t>
            </a:r>
            <a:r>
              <a:rPr lang="en-US" altLang="en-US" b="1" dirty="0">
                <a:latin typeface="Rockwell" panose="02060603020205020403" pitchFamily="18" charset="0"/>
              </a:rPr>
              <a:t> is the expected cost for one unit.</a:t>
            </a:r>
          </a:p>
          <a:p>
            <a:pPr lvl="1" algn="ctr">
              <a:lnSpc>
                <a:spcPct val="85000"/>
              </a:lnSpc>
              <a:spcBef>
                <a:spcPct val="40000"/>
              </a:spcBef>
              <a:defRPr/>
            </a:pPr>
            <a:r>
              <a:rPr lang="en-US" altLang="en-US" b="1" dirty="0">
                <a:latin typeface="Rockwell" panose="02060603020205020403" pitchFamily="18" charset="0"/>
              </a:rPr>
              <a:t>A </a:t>
            </a:r>
            <a:r>
              <a:rPr lang="en-US" altLang="en-US" b="1" u="sng" dirty="0">
                <a:latin typeface="Rockwell" panose="02060603020205020403" pitchFamily="18" charset="0"/>
              </a:rPr>
              <a:t>budget</a:t>
            </a:r>
            <a:r>
              <a:rPr lang="en-US" altLang="en-US" b="1" dirty="0">
                <a:latin typeface="Rockwell" panose="02060603020205020403" pitchFamily="18" charset="0"/>
              </a:rPr>
              <a:t> is the expected cost for </a:t>
            </a:r>
            <a:r>
              <a:rPr lang="en-US" altLang="en-US" b="1" u="sng" dirty="0">
                <a:latin typeface="Rockwell" panose="02060603020205020403" pitchFamily="18" charset="0"/>
              </a:rPr>
              <a:t>all units.</a:t>
            </a:r>
          </a:p>
        </p:txBody>
      </p:sp>
      <p:sp>
        <p:nvSpPr>
          <p:cNvPr id="6" name="TextBox 5">
            <a:extLst>
              <a:ext uri="{FF2B5EF4-FFF2-40B4-BE49-F238E27FC236}">
                <a16:creationId xmlns:a16="http://schemas.microsoft.com/office/drawing/2014/main" id="{19A30637-5320-4EEF-9A73-AEE8476B60C7}"/>
              </a:ext>
            </a:extLst>
          </p:cNvPr>
          <p:cNvSpPr txBox="1">
            <a:spLocks noChangeArrowheads="1"/>
          </p:cNvSpPr>
          <p:nvPr/>
        </p:nvSpPr>
        <p:spPr bwMode="auto">
          <a:xfrm>
            <a:off x="2774950" y="3246352"/>
            <a:ext cx="3594100" cy="1200150"/>
          </a:xfrm>
          <a:prstGeom prst="rect">
            <a:avLst/>
          </a:prstGeom>
          <a:solidFill>
            <a:srgbClr val="FFF4D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a:solidFill>
                  <a:schemeClr val="tx1"/>
                </a:solidFill>
                <a:latin typeface="Tahoma" panose="020B0604030504040204" pitchFamily="34" charset="0"/>
                <a:ea typeface="ＭＳ Ｐゴシック" panose="020B0600070205080204" pitchFamily="34" charset="-128"/>
              </a:defRPr>
            </a:lvl1pPr>
            <a:lvl2pPr marL="742950" indent="-285750" algn="ctr">
              <a:defRPr>
                <a:solidFill>
                  <a:schemeClr val="tx1"/>
                </a:solidFill>
                <a:latin typeface="Tahoma" panose="020B0604030504040204" pitchFamily="34" charset="0"/>
                <a:ea typeface="ＭＳ Ｐゴシック" panose="020B0600070205080204" pitchFamily="34" charset="-128"/>
              </a:defRPr>
            </a:lvl2pPr>
            <a:lvl3pPr marL="1143000" indent="-228600" algn="ctr">
              <a:defRPr>
                <a:solidFill>
                  <a:schemeClr val="tx1"/>
                </a:solidFill>
                <a:latin typeface="Tahoma" panose="020B0604030504040204" pitchFamily="34" charset="0"/>
                <a:ea typeface="ＭＳ Ｐゴシック" panose="020B0600070205080204" pitchFamily="34" charset="-128"/>
              </a:defRPr>
            </a:lvl3pPr>
            <a:lvl4pPr marL="1600200" indent="-228600" algn="ctr">
              <a:defRPr>
                <a:solidFill>
                  <a:schemeClr val="tx1"/>
                </a:solidFill>
                <a:latin typeface="Tahoma" panose="020B0604030504040204" pitchFamily="34" charset="0"/>
                <a:ea typeface="ＭＳ Ｐゴシック" panose="020B0600070205080204" pitchFamily="34" charset="-128"/>
              </a:defRPr>
            </a:lvl4pPr>
            <a:lvl5pPr marL="2057400" indent="-228600" algn="ctr">
              <a:defRPr>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eaLnBrk="1" hangingPunct="1"/>
            <a:r>
              <a:rPr lang="en-US" altLang="en-US" b="1" i="1" dirty="0">
                <a:latin typeface="Arial Narrow" panose="020B0606020202030204" pitchFamily="34" charset="0"/>
              </a:rPr>
              <a:t>Attainable</a:t>
            </a:r>
            <a:r>
              <a:rPr lang="en-US" altLang="en-US" dirty="0">
                <a:latin typeface="Arial Narrow" panose="020B0606020202030204" pitchFamily="34" charset="0"/>
              </a:rPr>
              <a:t> standards should be set versus </a:t>
            </a:r>
            <a:r>
              <a:rPr lang="en-US" altLang="en-US" b="1" i="1" dirty="0">
                <a:latin typeface="Arial Narrow" panose="020B0606020202030204" pitchFamily="34" charset="0"/>
              </a:rPr>
              <a:t>ideal</a:t>
            </a:r>
            <a:r>
              <a:rPr lang="en-US" altLang="en-US" dirty="0">
                <a:latin typeface="Arial Narrow" panose="020B0606020202030204" pitchFamily="34" charset="0"/>
              </a:rPr>
              <a:t> standards and they should be at levels that are currently achievable with reasonable and efficient effort. </a:t>
            </a:r>
          </a:p>
        </p:txBody>
      </p:sp>
      <p:sp>
        <p:nvSpPr>
          <p:cNvPr id="11" name="TextBox 10">
            <a:extLst>
              <a:ext uri="{FF2B5EF4-FFF2-40B4-BE49-F238E27FC236}">
                <a16:creationId xmlns:a16="http://schemas.microsoft.com/office/drawing/2014/main" id="{76BBE2D1-F8C8-4C3C-B69E-BF87A1A81CFD}"/>
              </a:ext>
            </a:extLst>
          </p:cNvPr>
          <p:cNvSpPr txBox="1"/>
          <p:nvPr/>
        </p:nvSpPr>
        <p:spPr>
          <a:xfrm>
            <a:off x="2581274" y="4747376"/>
            <a:ext cx="4240213" cy="1200150"/>
          </a:xfrm>
          <a:prstGeom prst="rect">
            <a:avLst/>
          </a:prstGeom>
          <a:solidFill>
            <a:schemeClr val="tx2">
              <a:lumMod val="75000"/>
            </a:schemeClr>
          </a:solidFill>
        </p:spPr>
        <p:txBody>
          <a:bodyPr>
            <a:spAutoFit/>
          </a:bodyPr>
          <a:lstStyle/>
          <a:p>
            <a:pPr algn="ctr" eaLnBrk="1" hangingPunct="1">
              <a:spcBef>
                <a:spcPct val="30000"/>
              </a:spcBef>
              <a:defRPr/>
            </a:pPr>
            <a:r>
              <a:rPr lang="en-US" altLang="en-US" dirty="0">
                <a:solidFill>
                  <a:schemeClr val="bg1"/>
                </a:solidFill>
                <a:ea typeface="Tahoma" panose="020B0604030504040204" pitchFamily="34" charset="0"/>
                <a:cs typeface="Tahoma" panose="020B0604030504040204" pitchFamily="34" charset="0"/>
              </a:rPr>
              <a:t>Standards should not be based on past experience because past experience contains inefficiencies and provides little incentive for improvement. </a:t>
            </a:r>
          </a:p>
        </p:txBody>
      </p:sp>
      <p:sp>
        <p:nvSpPr>
          <p:cNvPr id="15" name="Rounded Rectangle 14">
            <a:extLst>
              <a:ext uri="{FF2B5EF4-FFF2-40B4-BE49-F238E27FC236}">
                <a16:creationId xmlns:a16="http://schemas.microsoft.com/office/drawing/2014/main" id="{0588259F-ACA2-4C54-9708-D74663F845D5}"/>
              </a:ext>
            </a:extLst>
          </p:cNvPr>
          <p:cNvSpPr/>
          <p:nvPr/>
        </p:nvSpPr>
        <p:spPr>
          <a:xfrm>
            <a:off x="523875" y="6248400"/>
            <a:ext cx="488632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14-9: </a:t>
            </a:r>
            <a:r>
              <a:rPr lang="en-US" sz="1100" b="1" dirty="0">
                <a:solidFill>
                  <a:schemeClr val="tx1"/>
                </a:solidFill>
                <a:latin typeface="Arial Narrow" pitchFamily="34" charset="0"/>
              </a:rPr>
              <a:t>Determine how the standard cost of a product is developed.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945F8-7FC5-4562-B34E-10FEF46A7E86}"/>
              </a:ext>
            </a:extLst>
          </p:cNvPr>
          <p:cNvSpPr>
            <a:spLocks noGrp="1"/>
          </p:cNvSpPr>
          <p:nvPr>
            <p:ph type="title"/>
          </p:nvPr>
        </p:nvSpPr>
        <p:spPr>
          <a:xfrm>
            <a:off x="457200" y="71437"/>
            <a:ext cx="8229600" cy="1053306"/>
          </a:xfrm>
        </p:spPr>
        <p:txBody>
          <a:bodyPr/>
          <a:lstStyle/>
          <a:p>
            <a:r>
              <a:rPr lang="en-US" altLang="en-US" b="1" dirty="0"/>
              <a:t>Developing Standards</a:t>
            </a:r>
            <a:endParaRPr lang="en-US" dirty="0"/>
          </a:p>
        </p:txBody>
      </p:sp>
      <p:sp>
        <p:nvSpPr>
          <p:cNvPr id="3" name="Content Placeholder 2">
            <a:extLst>
              <a:ext uri="{FF2B5EF4-FFF2-40B4-BE49-F238E27FC236}">
                <a16:creationId xmlns:a16="http://schemas.microsoft.com/office/drawing/2014/main" id="{846DAA6A-7087-41C7-9614-16F11F08238A}"/>
              </a:ext>
            </a:extLst>
          </p:cNvPr>
          <p:cNvSpPr>
            <a:spLocks noGrp="1"/>
          </p:cNvSpPr>
          <p:nvPr>
            <p:ph idx="1"/>
          </p:nvPr>
        </p:nvSpPr>
        <p:spPr>
          <a:xfrm>
            <a:off x="742950" y="1105701"/>
            <a:ext cx="7886700" cy="1831975"/>
          </a:xfrm>
          <a:solidFill>
            <a:srgbClr val="DCE6F2"/>
          </a:solidFill>
        </p:spPr>
        <p:txBody>
          <a:bodyPr>
            <a:normAutofit/>
          </a:bodyPr>
          <a:lstStyle/>
          <a:p>
            <a:pPr marL="0" indent="0" algn="ctr">
              <a:buNone/>
            </a:pPr>
            <a:r>
              <a:rPr lang="en-US" sz="2800" dirty="0"/>
              <a:t>The following table summarizes the performance expectations and related behavioral responses from employees that would likely be experienced with each standard setting strategy: </a:t>
            </a:r>
          </a:p>
        </p:txBody>
      </p:sp>
      <p:pic>
        <p:nvPicPr>
          <p:cNvPr id="5" name="Picture 4" descr="A screenshot of a cell phone&#10;&#10;Description generated with very high confidence">
            <a:extLst>
              <a:ext uri="{FF2B5EF4-FFF2-40B4-BE49-F238E27FC236}">
                <a16:creationId xmlns:a16="http://schemas.microsoft.com/office/drawing/2014/main" id="{F7AE8B3F-C7E3-42D3-845A-F9B704A9EE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235340"/>
            <a:ext cx="8458200" cy="2417732"/>
          </a:xfrm>
          <a:prstGeom prst="rect">
            <a:avLst/>
          </a:prstGeom>
        </p:spPr>
      </p:pic>
      <p:sp>
        <p:nvSpPr>
          <p:cNvPr id="7" name="Rounded Rectangle 14">
            <a:extLst>
              <a:ext uri="{FF2B5EF4-FFF2-40B4-BE49-F238E27FC236}">
                <a16:creationId xmlns:a16="http://schemas.microsoft.com/office/drawing/2014/main" id="{54AD5EEF-FCE6-4B83-AAEE-CA1B616D04F7}"/>
              </a:ext>
            </a:extLst>
          </p:cNvPr>
          <p:cNvSpPr/>
          <p:nvPr/>
        </p:nvSpPr>
        <p:spPr>
          <a:xfrm>
            <a:off x="523875" y="6248400"/>
            <a:ext cx="488632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14-9: </a:t>
            </a:r>
            <a:r>
              <a:rPr lang="en-US" sz="1100" b="1" dirty="0">
                <a:solidFill>
                  <a:schemeClr val="tx1"/>
                </a:solidFill>
                <a:latin typeface="Arial Narrow" pitchFamily="34" charset="0"/>
              </a:rPr>
              <a:t>Determine how the standard cost of a product is developed.</a:t>
            </a:r>
          </a:p>
        </p:txBody>
      </p:sp>
    </p:spTree>
    <p:extLst>
      <p:ext uri="{BB962C8B-B14F-4D97-AF65-F5344CB8AC3E}">
        <p14:creationId xmlns:p14="http://schemas.microsoft.com/office/powerpoint/2010/main" val="27935264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8" name="Line 141">
            <a:extLst>
              <a:ext uri="{FF2B5EF4-FFF2-40B4-BE49-F238E27FC236}">
                <a16:creationId xmlns:a16="http://schemas.microsoft.com/office/drawing/2014/main" id="{5FCE73CA-7483-42EB-A758-CE2A73F5D6F5}"/>
              </a:ext>
            </a:extLst>
          </p:cNvPr>
          <p:cNvSpPr>
            <a:spLocks noChangeShapeType="1"/>
          </p:cNvSpPr>
          <p:nvPr/>
        </p:nvSpPr>
        <p:spPr bwMode="auto">
          <a:xfrm>
            <a:off x="4538150" y="3514803"/>
            <a:ext cx="0" cy="5842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91139" name="AutoShape 3">
            <a:extLst>
              <a:ext uri="{FF2B5EF4-FFF2-40B4-BE49-F238E27FC236}">
                <a16:creationId xmlns:a16="http://schemas.microsoft.com/office/drawing/2014/main" id="{9044C7B4-599A-449A-A466-9CEC2FC63EF7}"/>
              </a:ext>
            </a:extLst>
          </p:cNvPr>
          <p:cNvSpPr>
            <a:spLocks noChangeArrowheads="1"/>
          </p:cNvSpPr>
          <p:nvPr/>
        </p:nvSpPr>
        <p:spPr bwMode="auto">
          <a:xfrm>
            <a:off x="3279424" y="4113957"/>
            <a:ext cx="2463533" cy="1892458"/>
          </a:xfrm>
          <a:prstGeom prst="octagon">
            <a:avLst>
              <a:gd name="adj" fmla="val 29282"/>
            </a:avLst>
          </a:prstGeom>
          <a:solidFill>
            <a:schemeClr val="accent1">
              <a:lumMod val="20000"/>
              <a:lumOff val="80000"/>
            </a:schemeClr>
          </a:solidFill>
          <a:ln w="25400">
            <a:solidFill>
              <a:schemeClr val="tx1"/>
            </a:solidFill>
            <a:miter lim="800000"/>
            <a:headEnd/>
            <a:tailEnd/>
          </a:ln>
        </p:spPr>
        <p:txBody>
          <a:bodyPr wrap="none" anchor="ctr"/>
          <a:lstStyle/>
          <a:p>
            <a:pPr algn="ctr">
              <a:defRPr/>
            </a:pPr>
            <a:endParaRPr lang="en-US" dirty="0">
              <a:ea typeface="+mn-ea"/>
            </a:endParaRPr>
          </a:p>
        </p:txBody>
      </p:sp>
      <p:sp>
        <p:nvSpPr>
          <p:cNvPr id="91141" name="AutoShape 138">
            <a:extLst>
              <a:ext uri="{FF2B5EF4-FFF2-40B4-BE49-F238E27FC236}">
                <a16:creationId xmlns:a16="http://schemas.microsoft.com/office/drawing/2014/main" id="{E323D10E-1E93-4E57-B2F7-A985A22C754E}"/>
              </a:ext>
            </a:extLst>
          </p:cNvPr>
          <p:cNvSpPr>
            <a:spLocks noChangeArrowheads="1"/>
          </p:cNvSpPr>
          <p:nvPr/>
        </p:nvSpPr>
        <p:spPr bwMode="auto">
          <a:xfrm>
            <a:off x="3337486" y="2592343"/>
            <a:ext cx="2271208" cy="969164"/>
          </a:xfrm>
          <a:prstGeom prst="roundRect">
            <a:avLst>
              <a:gd name="adj" fmla="val 12495"/>
            </a:avLst>
          </a:prstGeom>
          <a:solidFill>
            <a:schemeClr val="accent1">
              <a:lumMod val="20000"/>
              <a:lumOff val="80000"/>
            </a:schemeClr>
          </a:solidFill>
          <a:ln w="25400">
            <a:solidFill>
              <a:schemeClr val="tx1"/>
            </a:solidFill>
            <a:round/>
            <a:headEnd/>
            <a:tailEnd/>
          </a:ln>
        </p:spPr>
        <p:txBody>
          <a:bodyPr wrap="none" anchor="ctr"/>
          <a:lstStyle/>
          <a:p>
            <a:pPr algn="ctr">
              <a:defRPr/>
            </a:pPr>
            <a:endParaRPr lang="en-US" dirty="0">
              <a:solidFill>
                <a:schemeClr val="accent1">
                  <a:lumMod val="50000"/>
                </a:schemeClr>
              </a:solidFill>
              <a:ea typeface="+mn-ea"/>
            </a:endParaRPr>
          </a:p>
        </p:txBody>
      </p:sp>
      <p:sp>
        <p:nvSpPr>
          <p:cNvPr id="165891" name="Rectangle 139">
            <a:extLst>
              <a:ext uri="{FF2B5EF4-FFF2-40B4-BE49-F238E27FC236}">
                <a16:creationId xmlns:a16="http://schemas.microsoft.com/office/drawing/2014/main" id="{F2EDEA0F-8C47-405F-8D9F-2F6833B7EACA}"/>
              </a:ext>
            </a:extLst>
          </p:cNvPr>
          <p:cNvSpPr>
            <a:spLocks noChangeArrowheads="1"/>
          </p:cNvSpPr>
          <p:nvPr/>
        </p:nvSpPr>
        <p:spPr bwMode="auto">
          <a:xfrm>
            <a:off x="3272709" y="2693187"/>
            <a:ext cx="2432148"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b="1" dirty="0">
                <a:solidFill>
                  <a:schemeClr val="accent1">
                    <a:lumMod val="50000"/>
                  </a:schemeClr>
                </a:solidFill>
                <a:latin typeface="Arial" panose="020B0604020202020204" pitchFamily="34" charset="0"/>
              </a:rPr>
              <a:t>Standard labor rates</a:t>
            </a:r>
          </a:p>
        </p:txBody>
      </p:sp>
      <p:sp>
        <p:nvSpPr>
          <p:cNvPr id="165892" name="Rectangle 140">
            <a:extLst>
              <a:ext uri="{FF2B5EF4-FFF2-40B4-BE49-F238E27FC236}">
                <a16:creationId xmlns:a16="http://schemas.microsoft.com/office/drawing/2014/main" id="{BA26BB89-E9B1-48AF-9E73-D883A2CDF23C}"/>
              </a:ext>
            </a:extLst>
          </p:cNvPr>
          <p:cNvSpPr>
            <a:spLocks noChangeArrowheads="1"/>
          </p:cNvSpPr>
          <p:nvPr/>
        </p:nvSpPr>
        <p:spPr bwMode="auto">
          <a:xfrm>
            <a:off x="3011472" y="4560573"/>
            <a:ext cx="2999756" cy="1013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2000" b="1" dirty="0">
                <a:solidFill>
                  <a:schemeClr val="accent1">
                    <a:lumMod val="50000"/>
                  </a:schemeClr>
                </a:solidFill>
                <a:latin typeface="Arial" panose="020B0604020202020204" pitchFamily="34" charset="0"/>
              </a:rPr>
              <a:t>Established by the human resource department</a:t>
            </a:r>
          </a:p>
        </p:txBody>
      </p:sp>
      <p:sp>
        <p:nvSpPr>
          <p:cNvPr id="69639" name="AutoShape 142">
            <a:extLst>
              <a:ext uri="{FF2B5EF4-FFF2-40B4-BE49-F238E27FC236}">
                <a16:creationId xmlns:a16="http://schemas.microsoft.com/office/drawing/2014/main" id="{EE0930FA-8A00-4B39-9214-F272DB77B8E5}"/>
              </a:ext>
            </a:extLst>
          </p:cNvPr>
          <p:cNvSpPr>
            <a:spLocks noChangeArrowheads="1"/>
          </p:cNvSpPr>
          <p:nvPr/>
        </p:nvSpPr>
        <p:spPr bwMode="auto">
          <a:xfrm>
            <a:off x="598471" y="2658378"/>
            <a:ext cx="2374900" cy="969164"/>
          </a:xfrm>
          <a:prstGeom prst="roundRect">
            <a:avLst>
              <a:gd name="adj" fmla="val 12495"/>
            </a:avLst>
          </a:prstGeom>
          <a:solidFill>
            <a:srgbClr val="FFF4D1"/>
          </a:solidFill>
          <a:ln w="25400">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95000"/>
              </a:lnSpc>
              <a:spcBef>
                <a:spcPct val="55000"/>
              </a:spcBef>
              <a:buClr>
                <a:schemeClr val="tx1"/>
              </a:buClr>
              <a:buSzPct val="65000"/>
              <a:buFont typeface="Wingdings" panose="05000000000000000000" pitchFamily="2" charset="2"/>
              <a:buNone/>
            </a:pPr>
            <a:endParaRPr lang="en-US" altLang="en-US" sz="5400" dirty="0">
              <a:latin typeface="Arial" panose="020B0604020202020204" pitchFamily="34" charset="0"/>
            </a:endParaRPr>
          </a:p>
        </p:txBody>
      </p:sp>
      <p:sp>
        <p:nvSpPr>
          <p:cNvPr id="69640" name="Rectangle 143">
            <a:extLst>
              <a:ext uri="{FF2B5EF4-FFF2-40B4-BE49-F238E27FC236}">
                <a16:creationId xmlns:a16="http://schemas.microsoft.com/office/drawing/2014/main" id="{FD124348-2611-445B-A918-ABC8DF32DCB8}"/>
              </a:ext>
            </a:extLst>
          </p:cNvPr>
          <p:cNvSpPr>
            <a:spLocks noChangeArrowheads="1"/>
          </p:cNvSpPr>
          <p:nvPr/>
        </p:nvSpPr>
        <p:spPr bwMode="auto">
          <a:xfrm>
            <a:off x="541940" y="2705214"/>
            <a:ext cx="2592371"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Raw material costs</a:t>
            </a:r>
          </a:p>
        </p:txBody>
      </p:sp>
      <p:sp>
        <p:nvSpPr>
          <p:cNvPr id="69641" name="AutoShape 144">
            <a:extLst>
              <a:ext uri="{FF2B5EF4-FFF2-40B4-BE49-F238E27FC236}">
                <a16:creationId xmlns:a16="http://schemas.microsoft.com/office/drawing/2014/main" id="{6EA0300B-1672-4481-93B5-B533C27FA0C8}"/>
              </a:ext>
            </a:extLst>
          </p:cNvPr>
          <p:cNvSpPr>
            <a:spLocks noChangeArrowheads="1"/>
          </p:cNvSpPr>
          <p:nvPr/>
        </p:nvSpPr>
        <p:spPr bwMode="auto">
          <a:xfrm>
            <a:off x="381000" y="4296679"/>
            <a:ext cx="2753312" cy="1534156"/>
          </a:xfrm>
          <a:prstGeom prst="octagon">
            <a:avLst>
              <a:gd name="adj" fmla="val 29282"/>
            </a:avLst>
          </a:prstGeom>
          <a:solidFill>
            <a:srgbClr val="FFF4D1"/>
          </a:solidFill>
          <a:ln w="25400">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dirty="0">
              <a:latin typeface="Tahoma" panose="020B0604030504040204" pitchFamily="34" charset="0"/>
            </a:endParaRPr>
          </a:p>
        </p:txBody>
      </p:sp>
      <p:sp>
        <p:nvSpPr>
          <p:cNvPr id="69642" name="Rectangle 145">
            <a:extLst>
              <a:ext uri="{FF2B5EF4-FFF2-40B4-BE49-F238E27FC236}">
                <a16:creationId xmlns:a16="http://schemas.microsoft.com/office/drawing/2014/main" id="{C710EA3D-6117-4626-AF28-60BA51E76FA1}"/>
              </a:ext>
            </a:extLst>
          </p:cNvPr>
          <p:cNvSpPr>
            <a:spLocks noChangeArrowheads="1"/>
          </p:cNvSpPr>
          <p:nvPr/>
        </p:nvSpPr>
        <p:spPr bwMode="auto">
          <a:xfrm>
            <a:off x="402827" y="4768694"/>
            <a:ext cx="2793607" cy="70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000" b="1" dirty="0">
                <a:latin typeface="Arial" panose="020B0604020202020204" pitchFamily="34" charset="0"/>
              </a:rPr>
              <a:t>Based on inputs from purchasing agent</a:t>
            </a:r>
          </a:p>
        </p:txBody>
      </p:sp>
      <p:sp>
        <p:nvSpPr>
          <p:cNvPr id="69643" name="Line 146">
            <a:extLst>
              <a:ext uri="{FF2B5EF4-FFF2-40B4-BE49-F238E27FC236}">
                <a16:creationId xmlns:a16="http://schemas.microsoft.com/office/drawing/2014/main" id="{433B35AE-FA8F-4BB4-805C-2976037BFAD5}"/>
              </a:ext>
            </a:extLst>
          </p:cNvPr>
          <p:cNvSpPr>
            <a:spLocks noChangeShapeType="1"/>
          </p:cNvSpPr>
          <p:nvPr/>
        </p:nvSpPr>
        <p:spPr bwMode="auto">
          <a:xfrm>
            <a:off x="1817671" y="3656757"/>
            <a:ext cx="0" cy="5842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69644" name="Title 217">
            <a:extLst>
              <a:ext uri="{FF2B5EF4-FFF2-40B4-BE49-F238E27FC236}">
                <a16:creationId xmlns:a16="http://schemas.microsoft.com/office/drawing/2014/main" id="{5DC9E99B-5584-40F0-BF8F-FCD7A8EF80F9}"/>
              </a:ext>
            </a:extLst>
          </p:cNvPr>
          <p:cNvSpPr>
            <a:spLocks noGrp="1"/>
          </p:cNvSpPr>
          <p:nvPr>
            <p:ph type="title"/>
          </p:nvPr>
        </p:nvSpPr>
        <p:spPr/>
        <p:txBody>
          <a:bodyPr/>
          <a:lstStyle/>
          <a:p>
            <a:r>
              <a:rPr lang="en-US" altLang="en-US" dirty="0">
                <a:ea typeface="ＭＳ Ｐゴシック" panose="020B0600070205080204" pitchFamily="34" charset="-128"/>
              </a:rPr>
              <a:t>Costing Products with Standard Costs</a:t>
            </a:r>
          </a:p>
        </p:txBody>
      </p:sp>
      <p:sp>
        <p:nvSpPr>
          <p:cNvPr id="17" name="Rounded Rectangle 16">
            <a:extLst>
              <a:ext uri="{FF2B5EF4-FFF2-40B4-BE49-F238E27FC236}">
                <a16:creationId xmlns:a16="http://schemas.microsoft.com/office/drawing/2014/main" id="{625AD5C0-21B8-48F4-9BCC-478E2747CBF2}"/>
              </a:ext>
            </a:extLst>
          </p:cNvPr>
          <p:cNvSpPr/>
          <p:nvPr/>
        </p:nvSpPr>
        <p:spPr>
          <a:xfrm>
            <a:off x="523875" y="6248400"/>
            <a:ext cx="572452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14-10: </a:t>
            </a:r>
            <a:r>
              <a:rPr lang="en-US" sz="1100" b="1" dirty="0">
                <a:solidFill>
                  <a:schemeClr val="tx1"/>
                </a:solidFill>
                <a:latin typeface="Arial Narrow" pitchFamily="34" charset="0"/>
              </a:rPr>
              <a:t>Describe how standard costs are used in the cost accounting system.</a:t>
            </a:r>
          </a:p>
        </p:txBody>
      </p:sp>
      <p:sp>
        <p:nvSpPr>
          <p:cNvPr id="16" name="AutoShape 142">
            <a:extLst>
              <a:ext uri="{FF2B5EF4-FFF2-40B4-BE49-F238E27FC236}">
                <a16:creationId xmlns:a16="http://schemas.microsoft.com/office/drawing/2014/main" id="{00BD99C2-AD01-41C8-BE37-D285361458CA}"/>
              </a:ext>
            </a:extLst>
          </p:cNvPr>
          <p:cNvSpPr>
            <a:spLocks noChangeArrowheads="1"/>
          </p:cNvSpPr>
          <p:nvPr/>
        </p:nvSpPr>
        <p:spPr bwMode="auto">
          <a:xfrm>
            <a:off x="6087648" y="2622821"/>
            <a:ext cx="2374900" cy="969164"/>
          </a:xfrm>
          <a:prstGeom prst="roundRect">
            <a:avLst>
              <a:gd name="adj" fmla="val 12495"/>
            </a:avLst>
          </a:prstGeom>
          <a:solidFill>
            <a:srgbClr val="FFF4D1"/>
          </a:solidFill>
          <a:ln w="25400">
            <a:solidFill>
              <a:schemeClr val="tx1"/>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95000"/>
              </a:lnSpc>
              <a:spcBef>
                <a:spcPct val="55000"/>
              </a:spcBef>
              <a:buClr>
                <a:schemeClr val="tx1"/>
              </a:buClr>
              <a:buSzPct val="65000"/>
              <a:buFont typeface="Wingdings" panose="05000000000000000000" pitchFamily="2" charset="2"/>
              <a:buNone/>
            </a:pPr>
            <a:endParaRPr lang="en-US" altLang="en-US" sz="5400" dirty="0">
              <a:latin typeface="Arial" panose="020B0604020202020204" pitchFamily="34" charset="0"/>
            </a:endParaRPr>
          </a:p>
        </p:txBody>
      </p:sp>
      <p:sp>
        <p:nvSpPr>
          <p:cNvPr id="18" name="Rectangle 143">
            <a:extLst>
              <a:ext uri="{FF2B5EF4-FFF2-40B4-BE49-F238E27FC236}">
                <a16:creationId xmlns:a16="http://schemas.microsoft.com/office/drawing/2014/main" id="{768E7997-19EB-4CE5-B0CB-CA848357E5B2}"/>
              </a:ext>
            </a:extLst>
          </p:cNvPr>
          <p:cNvSpPr>
            <a:spLocks noChangeArrowheads="1"/>
          </p:cNvSpPr>
          <p:nvPr/>
        </p:nvSpPr>
        <p:spPr bwMode="auto">
          <a:xfrm>
            <a:off x="6072296" y="2686371"/>
            <a:ext cx="2592371"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latin typeface="Arial" panose="020B0604020202020204" pitchFamily="34" charset="0"/>
              </a:rPr>
              <a:t>Overhead</a:t>
            </a:r>
            <a:br>
              <a:rPr lang="en-US" altLang="en-US" sz="2400" b="1" dirty="0">
                <a:latin typeface="Arial" panose="020B0604020202020204" pitchFamily="34" charset="0"/>
              </a:rPr>
            </a:br>
            <a:r>
              <a:rPr lang="en-US" altLang="en-US" sz="2400" b="1" dirty="0">
                <a:latin typeface="Arial" panose="020B0604020202020204" pitchFamily="34" charset="0"/>
              </a:rPr>
              <a:t>costs</a:t>
            </a:r>
          </a:p>
        </p:txBody>
      </p:sp>
      <p:sp>
        <p:nvSpPr>
          <p:cNvPr id="19" name="AutoShape 144">
            <a:extLst>
              <a:ext uri="{FF2B5EF4-FFF2-40B4-BE49-F238E27FC236}">
                <a16:creationId xmlns:a16="http://schemas.microsoft.com/office/drawing/2014/main" id="{525CD770-FD62-44FA-B60F-B0E03D5CA7C9}"/>
              </a:ext>
            </a:extLst>
          </p:cNvPr>
          <p:cNvSpPr>
            <a:spLocks noChangeArrowheads="1"/>
          </p:cNvSpPr>
          <p:nvPr/>
        </p:nvSpPr>
        <p:spPr bwMode="auto">
          <a:xfrm>
            <a:off x="5900374" y="4267200"/>
            <a:ext cx="3069011" cy="1708308"/>
          </a:xfrm>
          <a:prstGeom prst="octagon">
            <a:avLst>
              <a:gd name="adj" fmla="val 29282"/>
            </a:avLst>
          </a:prstGeom>
          <a:solidFill>
            <a:srgbClr val="FFF4D1"/>
          </a:solidFill>
          <a:ln w="25400">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dirty="0">
              <a:latin typeface="Tahoma" panose="020B0604030504040204" pitchFamily="34" charset="0"/>
            </a:endParaRPr>
          </a:p>
        </p:txBody>
      </p:sp>
      <p:sp>
        <p:nvSpPr>
          <p:cNvPr id="20" name="Rectangle 145">
            <a:extLst>
              <a:ext uri="{FF2B5EF4-FFF2-40B4-BE49-F238E27FC236}">
                <a16:creationId xmlns:a16="http://schemas.microsoft.com/office/drawing/2014/main" id="{26E60056-BD52-445B-9559-A65BCB7F4E15}"/>
              </a:ext>
            </a:extLst>
          </p:cNvPr>
          <p:cNvSpPr>
            <a:spLocks noChangeArrowheads="1"/>
          </p:cNvSpPr>
          <p:nvPr/>
        </p:nvSpPr>
        <p:spPr bwMode="auto">
          <a:xfrm>
            <a:off x="5888069" y="4368585"/>
            <a:ext cx="3143866" cy="1320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000" b="1" dirty="0">
                <a:latin typeface="Arial" panose="020B0604020202020204" pitchFamily="34" charset="0"/>
              </a:rPr>
              <a:t>Based on the data provided by production, purchasing, and human resources departments</a:t>
            </a:r>
          </a:p>
        </p:txBody>
      </p:sp>
      <p:sp>
        <p:nvSpPr>
          <p:cNvPr id="21" name="Line 146">
            <a:extLst>
              <a:ext uri="{FF2B5EF4-FFF2-40B4-BE49-F238E27FC236}">
                <a16:creationId xmlns:a16="http://schemas.microsoft.com/office/drawing/2014/main" id="{C1D80626-11D8-471A-B10C-5955E2CCAF72}"/>
              </a:ext>
            </a:extLst>
          </p:cNvPr>
          <p:cNvSpPr>
            <a:spLocks noChangeShapeType="1"/>
          </p:cNvSpPr>
          <p:nvPr/>
        </p:nvSpPr>
        <p:spPr bwMode="auto">
          <a:xfrm>
            <a:off x="7275098" y="3627542"/>
            <a:ext cx="0" cy="5842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22" name="AutoShape 138">
            <a:extLst>
              <a:ext uri="{FF2B5EF4-FFF2-40B4-BE49-F238E27FC236}">
                <a16:creationId xmlns:a16="http://schemas.microsoft.com/office/drawing/2014/main" id="{A391A223-64CE-49CC-8ACA-1B5B931AC113}"/>
              </a:ext>
            </a:extLst>
          </p:cNvPr>
          <p:cNvSpPr>
            <a:spLocks noChangeArrowheads="1"/>
          </p:cNvSpPr>
          <p:nvPr/>
        </p:nvSpPr>
        <p:spPr bwMode="auto">
          <a:xfrm>
            <a:off x="605252" y="1256919"/>
            <a:ext cx="8081548" cy="989704"/>
          </a:xfrm>
          <a:prstGeom prst="roundRect">
            <a:avLst>
              <a:gd name="adj" fmla="val 12495"/>
            </a:avLst>
          </a:prstGeom>
          <a:solidFill>
            <a:srgbClr val="FFFFC9"/>
          </a:solidFill>
          <a:ln w="25400">
            <a:solidFill>
              <a:schemeClr val="tx1"/>
            </a:solidFill>
            <a:round/>
            <a:headEnd/>
            <a:tailEnd/>
          </a:ln>
        </p:spPr>
        <p:txBody>
          <a:bodyPr wrap="none" anchor="ctr"/>
          <a:lstStyle/>
          <a:p>
            <a:pPr algn="ctr">
              <a:defRPr/>
            </a:pPr>
            <a:r>
              <a:rPr lang="en-US" sz="2400" dirty="0">
                <a:solidFill>
                  <a:schemeClr val="accent1">
                    <a:lumMod val="50000"/>
                  </a:schemeClr>
                </a:solidFill>
                <a:latin typeface="Arial" panose="020B0604020202020204" pitchFamily="34" charset="0"/>
                <a:ea typeface="+mn-ea"/>
                <a:cs typeface="Arial" panose="020B0604020202020204" pitchFamily="34" charset="0"/>
              </a:rPr>
              <a:t>Developing the standard cost for each unit of input</a:t>
            </a:r>
            <a:br>
              <a:rPr lang="en-US" sz="2400" dirty="0">
                <a:solidFill>
                  <a:schemeClr val="accent1">
                    <a:lumMod val="50000"/>
                  </a:schemeClr>
                </a:solidFill>
                <a:latin typeface="Arial" panose="020B0604020202020204" pitchFamily="34" charset="0"/>
                <a:ea typeface="+mn-ea"/>
                <a:cs typeface="Arial" panose="020B0604020202020204" pitchFamily="34" charset="0"/>
              </a:rPr>
            </a:br>
            <a:r>
              <a:rPr lang="en-US" sz="2400" dirty="0">
                <a:solidFill>
                  <a:schemeClr val="accent1">
                    <a:lumMod val="50000"/>
                  </a:schemeClr>
                </a:solidFill>
                <a:latin typeface="Arial" panose="020B0604020202020204" pitchFamily="34" charset="0"/>
                <a:ea typeface="+mn-ea"/>
                <a:cs typeface="Arial" panose="020B0604020202020204" pitchFamily="34" charset="0"/>
              </a:rPr>
              <a:t>involves estimating costs for the budget period.</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itle 217">
            <a:extLst>
              <a:ext uri="{FF2B5EF4-FFF2-40B4-BE49-F238E27FC236}">
                <a16:creationId xmlns:a16="http://schemas.microsoft.com/office/drawing/2014/main" id="{5D79742B-FDC8-4545-88C4-040DF1D8DCFA}"/>
              </a:ext>
            </a:extLst>
          </p:cNvPr>
          <p:cNvSpPr txBox="1">
            <a:spLocks/>
          </p:cNvSpPr>
          <p:nvPr/>
        </p:nvSpPr>
        <p:spPr>
          <a:xfrm>
            <a:off x="1133475" y="144463"/>
            <a:ext cx="6858000" cy="1143000"/>
          </a:xfrm>
          <a:prstGeom prst="rect">
            <a:avLst/>
          </a:prstGeom>
        </p:spPr>
        <p:txBody>
          <a:bodyPr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3600" b="1" dirty="0">
                <a:latin typeface="+mj-lt"/>
                <a:cs typeface="+mj-cs"/>
              </a:rPr>
              <a:t>Costing Products with Standard Costs</a:t>
            </a:r>
          </a:p>
        </p:txBody>
      </p:sp>
      <p:grpSp>
        <p:nvGrpSpPr>
          <p:cNvPr id="71683" name="Group 1">
            <a:extLst>
              <a:ext uri="{FF2B5EF4-FFF2-40B4-BE49-F238E27FC236}">
                <a16:creationId xmlns:a16="http://schemas.microsoft.com/office/drawing/2014/main" id="{4F5AD086-A2F1-411F-9D5D-90495D2D09ED}"/>
              </a:ext>
            </a:extLst>
          </p:cNvPr>
          <p:cNvGrpSpPr>
            <a:grpSpLocks/>
          </p:cNvGrpSpPr>
          <p:nvPr/>
        </p:nvGrpSpPr>
        <p:grpSpPr bwMode="auto">
          <a:xfrm>
            <a:off x="662402" y="1924050"/>
            <a:ext cx="7731238" cy="4196592"/>
            <a:chOff x="197915" y="1739900"/>
            <a:chExt cx="8697642" cy="4828054"/>
          </a:xfrm>
        </p:grpSpPr>
        <p:sp>
          <p:nvSpPr>
            <p:cNvPr id="167937" name="AutoShape 3" descr="White marble">
              <a:extLst>
                <a:ext uri="{FF2B5EF4-FFF2-40B4-BE49-F238E27FC236}">
                  <a16:creationId xmlns:a16="http://schemas.microsoft.com/office/drawing/2014/main" id="{D4C9E8D2-C94A-458C-B4A4-60340AFCF968}"/>
                </a:ext>
              </a:extLst>
            </p:cNvPr>
            <p:cNvSpPr>
              <a:spLocks noChangeArrowheads="1"/>
            </p:cNvSpPr>
            <p:nvPr/>
          </p:nvSpPr>
          <p:spPr bwMode="auto">
            <a:xfrm>
              <a:off x="1435696" y="1739900"/>
              <a:ext cx="2107406" cy="1041032"/>
            </a:xfrm>
            <a:prstGeom prst="roundRect">
              <a:avLst>
                <a:gd name="adj" fmla="val 12495"/>
              </a:avLst>
            </a:prstGeom>
            <a:solidFill>
              <a:schemeClr val="tx2">
                <a:lumMod val="75000"/>
              </a:schemeClr>
            </a:solidFill>
            <a:ln w="25400">
              <a:solidFill>
                <a:schemeClr val="tx1"/>
              </a:solidFill>
              <a:round/>
              <a:headEnd/>
              <a:tailEnd/>
            </a:ln>
          </p:spPr>
          <p:txBody>
            <a:bodyPr wrap="none"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2800" b="1" dirty="0">
                  <a:solidFill>
                    <a:schemeClr val="bg1"/>
                  </a:solidFill>
                  <a:latin typeface="Arial" panose="020B0604020202020204" pitchFamily="34" charset="0"/>
                </a:rPr>
                <a:t>Variable</a:t>
              </a:r>
              <a:br>
                <a:rPr lang="en-US" altLang="en-US" sz="2800" b="1" dirty="0">
                  <a:solidFill>
                    <a:schemeClr val="bg1"/>
                  </a:solidFill>
                  <a:latin typeface="Arial" panose="020B0604020202020204" pitchFamily="34" charset="0"/>
                </a:rPr>
              </a:br>
              <a:r>
                <a:rPr lang="en-US" altLang="en-US" sz="2800" b="1" dirty="0">
                  <a:solidFill>
                    <a:schemeClr val="bg1"/>
                  </a:solidFill>
                  <a:latin typeface="Arial" panose="020B0604020202020204" pitchFamily="34" charset="0"/>
                </a:rPr>
                <a:t>overhead</a:t>
              </a:r>
            </a:p>
          </p:txBody>
        </p:sp>
        <p:sp>
          <p:nvSpPr>
            <p:cNvPr id="167938" name="AutoShape 4" descr="White marble">
              <a:extLst>
                <a:ext uri="{FF2B5EF4-FFF2-40B4-BE49-F238E27FC236}">
                  <a16:creationId xmlns:a16="http://schemas.microsoft.com/office/drawing/2014/main" id="{0FAF07DA-E468-417D-8FFD-99891563E291}"/>
                </a:ext>
              </a:extLst>
            </p:cNvPr>
            <p:cNvSpPr>
              <a:spLocks noChangeArrowheads="1"/>
            </p:cNvSpPr>
            <p:nvPr/>
          </p:nvSpPr>
          <p:spPr bwMode="auto">
            <a:xfrm>
              <a:off x="558601" y="3519565"/>
              <a:ext cx="3861197" cy="3022644"/>
            </a:xfrm>
            <a:prstGeom prst="octagon">
              <a:avLst>
                <a:gd name="adj" fmla="val 29282"/>
              </a:avLst>
            </a:prstGeom>
            <a:solidFill>
              <a:schemeClr val="tx2">
                <a:lumMod val="75000"/>
              </a:schemeClr>
            </a:solidFill>
            <a:ln w="25400">
              <a:solidFill>
                <a:schemeClr val="tx1"/>
              </a:solidFill>
              <a:miter lim="800000"/>
              <a:headEnd/>
              <a:tailEnd/>
            </a:ln>
          </p:spPr>
          <p:txBody>
            <a:bodyPr wrap="none"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endParaRPr lang="en-US" altLang="en-US" sz="1800" dirty="0">
                <a:solidFill>
                  <a:schemeClr val="bg1"/>
                </a:solidFill>
              </a:endParaRPr>
            </a:p>
          </p:txBody>
        </p:sp>
        <p:sp>
          <p:nvSpPr>
            <p:cNvPr id="71687" name="Rectangle 5">
              <a:extLst>
                <a:ext uri="{FF2B5EF4-FFF2-40B4-BE49-F238E27FC236}">
                  <a16:creationId xmlns:a16="http://schemas.microsoft.com/office/drawing/2014/main" id="{7A368019-9C55-48D2-AC54-A72514A7A287}"/>
                </a:ext>
              </a:extLst>
            </p:cNvPr>
            <p:cNvSpPr>
              <a:spLocks noChangeArrowheads="1"/>
            </p:cNvSpPr>
            <p:nvPr/>
          </p:nvSpPr>
          <p:spPr bwMode="auto">
            <a:xfrm>
              <a:off x="197915" y="4118004"/>
              <a:ext cx="4582568" cy="2227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400" b="1" dirty="0">
                  <a:solidFill>
                    <a:schemeClr val="bg1"/>
                  </a:solidFill>
                  <a:latin typeface="Arial" panose="020B0604020202020204" pitchFamily="34" charset="0"/>
                </a:rPr>
                <a:t>Expressed in terms</a:t>
              </a:r>
              <a:br>
                <a:rPr lang="en-US" altLang="en-US" sz="2400" b="1" dirty="0">
                  <a:solidFill>
                    <a:schemeClr val="bg1"/>
                  </a:solidFill>
                  <a:latin typeface="Arial" panose="020B0604020202020204" pitchFamily="34" charset="0"/>
                </a:rPr>
              </a:br>
              <a:r>
                <a:rPr lang="en-US" altLang="en-US" sz="2400" b="1" dirty="0">
                  <a:solidFill>
                    <a:schemeClr val="bg1"/>
                  </a:solidFill>
                  <a:latin typeface="Arial" panose="020B0604020202020204" pitchFamily="34" charset="0"/>
                </a:rPr>
                <a:t>of direct labor hours, machine hours, or </a:t>
              </a:r>
              <a:br>
                <a:rPr lang="en-US" altLang="en-US" sz="2400" b="1" dirty="0">
                  <a:solidFill>
                    <a:schemeClr val="bg1"/>
                  </a:solidFill>
                  <a:latin typeface="Arial" panose="020B0604020202020204" pitchFamily="34" charset="0"/>
                </a:rPr>
              </a:br>
              <a:r>
                <a:rPr lang="en-US" altLang="en-US" sz="2400" b="1" dirty="0">
                  <a:solidFill>
                    <a:schemeClr val="bg1"/>
                  </a:solidFill>
                  <a:latin typeface="Arial" panose="020B0604020202020204" pitchFamily="34" charset="0"/>
                </a:rPr>
                <a:t>some other physical measure</a:t>
              </a:r>
            </a:p>
          </p:txBody>
        </p:sp>
        <p:sp>
          <p:nvSpPr>
            <p:cNvPr id="71688" name="Line 6">
              <a:extLst>
                <a:ext uri="{FF2B5EF4-FFF2-40B4-BE49-F238E27FC236}">
                  <a16:creationId xmlns:a16="http://schemas.microsoft.com/office/drawing/2014/main" id="{C4344A0B-6489-4A21-99D8-BC36C50B8EF7}"/>
                </a:ext>
              </a:extLst>
            </p:cNvPr>
            <p:cNvSpPr>
              <a:spLocks noChangeShapeType="1"/>
            </p:cNvSpPr>
            <p:nvPr/>
          </p:nvSpPr>
          <p:spPr bwMode="auto">
            <a:xfrm>
              <a:off x="2489200" y="2813050"/>
              <a:ext cx="0" cy="5842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71689" name="AutoShape 111" descr="Bouquet">
              <a:extLst>
                <a:ext uri="{FF2B5EF4-FFF2-40B4-BE49-F238E27FC236}">
                  <a16:creationId xmlns:a16="http://schemas.microsoft.com/office/drawing/2014/main" id="{A2A3B866-93FF-46A8-AFC5-28C59EA7A46E}"/>
                </a:ext>
              </a:extLst>
            </p:cNvPr>
            <p:cNvSpPr>
              <a:spLocks noChangeArrowheads="1"/>
            </p:cNvSpPr>
            <p:nvPr/>
          </p:nvSpPr>
          <p:spPr bwMode="auto">
            <a:xfrm>
              <a:off x="5034757" y="3545353"/>
              <a:ext cx="3860800" cy="3022601"/>
            </a:xfrm>
            <a:prstGeom prst="octagon">
              <a:avLst>
                <a:gd name="adj" fmla="val 29282"/>
              </a:avLst>
            </a:prstGeom>
            <a:solidFill>
              <a:srgbClr val="FFFFC9"/>
            </a:solidFill>
            <a:ln w="25400">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dirty="0">
                <a:latin typeface="Tahoma" panose="020B0604030504040204" pitchFamily="34" charset="0"/>
              </a:endParaRPr>
            </a:p>
          </p:txBody>
        </p:sp>
        <p:sp>
          <p:nvSpPr>
            <p:cNvPr id="167942" name="AutoShape 112" descr="Bouquet">
              <a:extLst>
                <a:ext uri="{FF2B5EF4-FFF2-40B4-BE49-F238E27FC236}">
                  <a16:creationId xmlns:a16="http://schemas.microsoft.com/office/drawing/2014/main" id="{2677871F-39B3-4CCF-B9C4-B4E32C6F7C81}"/>
                </a:ext>
              </a:extLst>
            </p:cNvPr>
            <p:cNvSpPr>
              <a:spLocks noChangeArrowheads="1"/>
            </p:cNvSpPr>
            <p:nvPr/>
          </p:nvSpPr>
          <p:spPr bwMode="auto">
            <a:xfrm>
              <a:off x="5889824" y="1739900"/>
              <a:ext cx="2107406" cy="1041032"/>
            </a:xfrm>
            <a:prstGeom prst="roundRect">
              <a:avLst>
                <a:gd name="adj" fmla="val 12495"/>
              </a:avLst>
            </a:prstGeom>
            <a:solidFill>
              <a:srgbClr val="FFFFC9"/>
            </a:solidFill>
            <a:ln w="25400">
              <a:solidFill>
                <a:schemeClr val="tx1"/>
              </a:solidFill>
              <a:round/>
              <a:headEnd/>
              <a:tailEnd/>
            </a:ln>
          </p:spPr>
          <p:txBody>
            <a:bodyPr wrap="none"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2800" b="1" dirty="0">
                  <a:solidFill>
                    <a:schemeClr val="accent1">
                      <a:lumMod val="50000"/>
                    </a:schemeClr>
                  </a:solidFill>
                  <a:latin typeface="Arial" panose="020B0604020202020204" pitchFamily="34" charset="0"/>
                </a:rPr>
                <a:t>Fixed </a:t>
              </a:r>
              <a:br>
                <a:rPr lang="en-US" altLang="en-US" sz="2800" b="1" dirty="0">
                  <a:solidFill>
                    <a:schemeClr val="accent1">
                      <a:lumMod val="50000"/>
                    </a:schemeClr>
                  </a:solidFill>
                  <a:latin typeface="Arial" panose="020B0604020202020204" pitchFamily="34" charset="0"/>
                </a:rPr>
              </a:br>
              <a:r>
                <a:rPr lang="en-US" altLang="en-US" sz="2800" b="1" dirty="0">
                  <a:solidFill>
                    <a:schemeClr val="accent1">
                      <a:lumMod val="50000"/>
                    </a:schemeClr>
                  </a:solidFill>
                  <a:latin typeface="Arial" panose="020B0604020202020204" pitchFamily="34" charset="0"/>
                </a:rPr>
                <a:t>overhead</a:t>
              </a:r>
            </a:p>
          </p:txBody>
        </p:sp>
        <p:sp>
          <p:nvSpPr>
            <p:cNvPr id="167943" name="Rectangle 113">
              <a:extLst>
                <a:ext uri="{FF2B5EF4-FFF2-40B4-BE49-F238E27FC236}">
                  <a16:creationId xmlns:a16="http://schemas.microsoft.com/office/drawing/2014/main" id="{2F074CE3-0CC3-4FBD-B9C5-BA3D8D29ABAC}"/>
                </a:ext>
              </a:extLst>
            </p:cNvPr>
            <p:cNvSpPr>
              <a:spLocks noChangeArrowheads="1"/>
            </p:cNvSpPr>
            <p:nvPr/>
          </p:nvSpPr>
          <p:spPr bwMode="auto">
            <a:xfrm>
              <a:off x="5087937" y="4155204"/>
              <a:ext cx="3807620" cy="1802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b="1" dirty="0">
                  <a:solidFill>
                    <a:schemeClr val="accent1">
                      <a:lumMod val="50000"/>
                    </a:schemeClr>
                  </a:solidFill>
                  <a:latin typeface="Arial" panose="020B0604020202020204" pitchFamily="34" charset="0"/>
                </a:rPr>
                <a:t>Expressed as a total cost per accounting period for planning and control purposes</a:t>
              </a:r>
            </a:p>
          </p:txBody>
        </p:sp>
        <p:sp>
          <p:nvSpPr>
            <p:cNvPr id="71692" name="Line 114">
              <a:extLst>
                <a:ext uri="{FF2B5EF4-FFF2-40B4-BE49-F238E27FC236}">
                  <a16:creationId xmlns:a16="http://schemas.microsoft.com/office/drawing/2014/main" id="{18451D58-6126-43DC-B7F6-3998E21C0132}"/>
                </a:ext>
              </a:extLst>
            </p:cNvPr>
            <p:cNvSpPr>
              <a:spLocks noChangeShapeType="1"/>
            </p:cNvSpPr>
            <p:nvPr/>
          </p:nvSpPr>
          <p:spPr bwMode="auto">
            <a:xfrm>
              <a:off x="6943725" y="2813050"/>
              <a:ext cx="0" cy="58420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17" name="Rounded Rectangle 16">
            <a:extLst>
              <a:ext uri="{FF2B5EF4-FFF2-40B4-BE49-F238E27FC236}">
                <a16:creationId xmlns:a16="http://schemas.microsoft.com/office/drawing/2014/main" id="{D79C0907-089F-45B0-B9AD-2E487F3B49ED}"/>
              </a:ext>
            </a:extLst>
          </p:cNvPr>
          <p:cNvSpPr/>
          <p:nvPr/>
        </p:nvSpPr>
        <p:spPr>
          <a:xfrm>
            <a:off x="523875" y="6248400"/>
            <a:ext cx="572452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14-10: </a:t>
            </a:r>
            <a:r>
              <a:rPr lang="en-US" sz="1100" b="1" dirty="0">
                <a:solidFill>
                  <a:schemeClr val="tx1"/>
                </a:solidFill>
                <a:latin typeface="Arial Narrow" pitchFamily="34" charset="0"/>
              </a:rPr>
              <a:t>Describe how standard costs are used in the cost accounting system.</a:t>
            </a:r>
          </a:p>
        </p:txBody>
      </p:sp>
      <p:sp>
        <p:nvSpPr>
          <p:cNvPr id="13" name="AutoShape 138">
            <a:extLst>
              <a:ext uri="{FF2B5EF4-FFF2-40B4-BE49-F238E27FC236}">
                <a16:creationId xmlns:a16="http://schemas.microsoft.com/office/drawing/2014/main" id="{D23A7750-B67A-4509-8D0A-D2DEBEC1BFA5}"/>
              </a:ext>
            </a:extLst>
          </p:cNvPr>
          <p:cNvSpPr>
            <a:spLocks noChangeArrowheads="1"/>
          </p:cNvSpPr>
          <p:nvPr/>
        </p:nvSpPr>
        <p:spPr bwMode="auto">
          <a:xfrm>
            <a:off x="605252" y="1256919"/>
            <a:ext cx="8081548" cy="571881"/>
          </a:xfrm>
          <a:prstGeom prst="roundRect">
            <a:avLst>
              <a:gd name="adj" fmla="val 12495"/>
            </a:avLst>
          </a:prstGeom>
          <a:solidFill>
            <a:srgbClr val="FFF4D1"/>
          </a:solidFill>
          <a:ln w="25400">
            <a:solidFill>
              <a:schemeClr val="tx1"/>
            </a:solidFill>
            <a:round/>
            <a:headEnd/>
            <a:tailEnd/>
          </a:ln>
        </p:spPr>
        <p:txBody>
          <a:bodyPr wrap="none" anchor="ctr"/>
          <a:lstStyle/>
          <a:p>
            <a:pPr algn="ctr">
              <a:defRPr/>
            </a:pPr>
            <a:r>
              <a:rPr lang="en-US" sz="2400" dirty="0">
                <a:solidFill>
                  <a:schemeClr val="accent1">
                    <a:lumMod val="50000"/>
                  </a:schemeClr>
                </a:solidFill>
                <a:latin typeface="Arial" panose="020B0604020202020204" pitchFamily="34" charset="0"/>
                <a:ea typeface="+mn-ea"/>
                <a:cs typeface="Arial" panose="020B0604020202020204" pitchFamily="34" charset="0"/>
              </a:rPr>
              <a:t>Overhead costs will be classified as variable or fixed.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F3E6C-24CF-492C-9610-54C0E1D36E04}"/>
              </a:ext>
            </a:extLst>
          </p:cNvPr>
          <p:cNvSpPr>
            <a:spLocks noGrp="1"/>
          </p:cNvSpPr>
          <p:nvPr>
            <p:ph type="title"/>
          </p:nvPr>
        </p:nvSpPr>
        <p:spPr/>
        <p:txBody>
          <a:bodyPr/>
          <a:lstStyle/>
          <a:p>
            <a:r>
              <a:rPr lang="en-US" b="1" dirty="0"/>
              <a:t>Cost Classifications—The Big Picture</a:t>
            </a:r>
          </a:p>
        </p:txBody>
      </p:sp>
      <p:sp>
        <p:nvSpPr>
          <p:cNvPr id="4" name="Rounded Rectangle 8">
            <a:extLst>
              <a:ext uri="{FF2B5EF4-FFF2-40B4-BE49-F238E27FC236}">
                <a16:creationId xmlns:a16="http://schemas.microsoft.com/office/drawing/2014/main" id="{75A900C9-6216-4A1F-A777-BDCB98E9FFFB}"/>
              </a:ext>
            </a:extLst>
          </p:cNvPr>
          <p:cNvSpPr/>
          <p:nvPr/>
        </p:nvSpPr>
        <p:spPr>
          <a:xfrm>
            <a:off x="523875" y="6248400"/>
            <a:ext cx="511492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14-1: Describe cost terminology that relates to the budgeting process.</a:t>
            </a:r>
          </a:p>
        </p:txBody>
      </p:sp>
      <p:pic>
        <p:nvPicPr>
          <p:cNvPr id="5" name="Picture 4" descr="A screenshot of a cell phone&#10;&#10;Description generated with very high confidence">
            <a:extLst>
              <a:ext uri="{FF2B5EF4-FFF2-40B4-BE49-F238E27FC236}">
                <a16:creationId xmlns:a16="http://schemas.microsoft.com/office/drawing/2014/main" id="{CD9A549B-20AC-4209-AF74-5E14BEB8D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1874" y="1627188"/>
            <a:ext cx="7371630" cy="4468812"/>
          </a:xfrm>
          <a:prstGeom prst="rect">
            <a:avLst/>
          </a:prstGeom>
        </p:spPr>
      </p:pic>
    </p:spTree>
    <p:extLst>
      <p:ext uri="{BB962C8B-B14F-4D97-AF65-F5344CB8AC3E}">
        <p14:creationId xmlns:p14="http://schemas.microsoft.com/office/powerpoint/2010/main" val="18872327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3">
            <a:extLst>
              <a:ext uri="{FF2B5EF4-FFF2-40B4-BE49-F238E27FC236}">
                <a16:creationId xmlns:a16="http://schemas.microsoft.com/office/drawing/2014/main" id="{F8DD6132-3CA2-44BB-8D42-1789719409FD}"/>
              </a:ext>
            </a:extLst>
          </p:cNvPr>
          <p:cNvSpPr>
            <a:spLocks noChangeArrowheads="1"/>
          </p:cNvSpPr>
          <p:nvPr/>
        </p:nvSpPr>
        <p:spPr bwMode="auto">
          <a:xfrm>
            <a:off x="1143000" y="1420813"/>
            <a:ext cx="6858000" cy="459100"/>
          </a:xfrm>
          <a:prstGeom prst="rect">
            <a:avLst/>
          </a:prstGeom>
          <a:solidFill>
            <a:srgbClr val="DCE6F2"/>
          </a:solidFill>
          <a:ln>
            <a:noFill/>
          </a:ln>
          <a:extLst/>
        </p:spPr>
        <p:txBody>
          <a:bodyPr wrap="squar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spcBef>
                <a:spcPct val="50000"/>
              </a:spcBef>
              <a:defRPr/>
            </a:pPr>
            <a:r>
              <a:rPr lang="en-US" altLang="en-US" dirty="0">
                <a:latin typeface="Arial" panose="020B0604020202020204" pitchFamily="34" charset="0"/>
              </a:rPr>
              <a:t> </a:t>
            </a:r>
            <a:r>
              <a:rPr lang="en-US" altLang="en-US" dirty="0">
                <a:solidFill>
                  <a:schemeClr val="tx2">
                    <a:lumMod val="75000"/>
                  </a:schemeClr>
                </a:solidFill>
                <a:latin typeface="Arial" panose="020B0604020202020204" pitchFamily="34" charset="0"/>
              </a:rPr>
              <a:t>Standard costs for a product might look like this:</a:t>
            </a:r>
          </a:p>
        </p:txBody>
      </p:sp>
      <p:sp>
        <p:nvSpPr>
          <p:cNvPr id="8" name="Title 217">
            <a:extLst>
              <a:ext uri="{FF2B5EF4-FFF2-40B4-BE49-F238E27FC236}">
                <a16:creationId xmlns:a16="http://schemas.microsoft.com/office/drawing/2014/main" id="{56CF8030-7203-488C-8A19-1BC2AADA1E22}"/>
              </a:ext>
            </a:extLst>
          </p:cNvPr>
          <p:cNvSpPr txBox="1">
            <a:spLocks/>
          </p:cNvSpPr>
          <p:nvPr/>
        </p:nvSpPr>
        <p:spPr>
          <a:xfrm>
            <a:off x="1133475" y="277813"/>
            <a:ext cx="6858000" cy="1143000"/>
          </a:xfrm>
          <a:prstGeom prst="rect">
            <a:avLst/>
          </a:prstGeom>
        </p:spPr>
        <p:txBody>
          <a:bodyPr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3600" b="1" dirty="0">
                <a:latin typeface="+mj-lt"/>
                <a:cs typeface="+mj-cs"/>
              </a:rPr>
              <a:t>Costing Products with</a:t>
            </a:r>
            <a:br>
              <a:rPr lang="en-US" altLang="en-US" sz="3600" b="1" dirty="0">
                <a:latin typeface="+mj-lt"/>
                <a:cs typeface="+mj-cs"/>
              </a:rPr>
            </a:br>
            <a:r>
              <a:rPr lang="en-US" altLang="en-US" sz="3600" b="1" dirty="0">
                <a:latin typeface="+mj-lt"/>
                <a:cs typeface="+mj-cs"/>
              </a:rPr>
              <a:t>Standard Costs</a:t>
            </a:r>
          </a:p>
        </p:txBody>
      </p:sp>
      <p:sp>
        <p:nvSpPr>
          <p:cNvPr id="9" name="Rounded Rectangle 8">
            <a:extLst>
              <a:ext uri="{FF2B5EF4-FFF2-40B4-BE49-F238E27FC236}">
                <a16:creationId xmlns:a16="http://schemas.microsoft.com/office/drawing/2014/main" id="{D26DECA0-063B-4BAF-93E8-AB100A294FEC}"/>
              </a:ext>
            </a:extLst>
          </p:cNvPr>
          <p:cNvSpPr/>
          <p:nvPr/>
        </p:nvSpPr>
        <p:spPr>
          <a:xfrm>
            <a:off x="523875" y="6248400"/>
            <a:ext cx="572452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14-10: </a:t>
            </a:r>
            <a:r>
              <a:rPr lang="en-US" sz="1100" b="1" dirty="0">
                <a:solidFill>
                  <a:schemeClr val="tx1"/>
                </a:solidFill>
                <a:latin typeface="Arial Narrow" pitchFamily="34" charset="0"/>
              </a:rPr>
              <a:t>Describe how standard costs are used in the cost accounting system.</a:t>
            </a:r>
          </a:p>
        </p:txBody>
      </p:sp>
      <p:grpSp>
        <p:nvGrpSpPr>
          <p:cNvPr id="6" name="Group 5">
            <a:extLst>
              <a:ext uri="{FF2B5EF4-FFF2-40B4-BE49-F238E27FC236}">
                <a16:creationId xmlns:a16="http://schemas.microsoft.com/office/drawing/2014/main" id="{05B51618-72B2-45A4-96A3-8B188B3E7AB7}"/>
              </a:ext>
            </a:extLst>
          </p:cNvPr>
          <p:cNvGrpSpPr/>
          <p:nvPr/>
        </p:nvGrpSpPr>
        <p:grpSpPr>
          <a:xfrm>
            <a:off x="1242579" y="2013646"/>
            <a:ext cx="6658841" cy="4101020"/>
            <a:chOff x="1524000" y="1964784"/>
            <a:chExt cx="6658841" cy="4101020"/>
          </a:xfrm>
        </p:grpSpPr>
        <p:pic>
          <p:nvPicPr>
            <p:cNvPr id="3" name="Picture 2" descr="A screenshot of a cell phone&#10;&#10;Description generated with very high confidence">
              <a:extLst>
                <a:ext uri="{FF2B5EF4-FFF2-40B4-BE49-F238E27FC236}">
                  <a16:creationId xmlns:a16="http://schemas.microsoft.com/office/drawing/2014/main" id="{DEAD036D-6E17-4600-9A4E-4877D2B895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964784"/>
              <a:ext cx="6658841" cy="2928432"/>
            </a:xfrm>
            <a:prstGeom prst="rect">
              <a:avLst/>
            </a:prstGeom>
          </p:spPr>
        </p:pic>
        <p:pic>
          <p:nvPicPr>
            <p:cNvPr id="5" name="Picture 4">
              <a:extLst>
                <a:ext uri="{FF2B5EF4-FFF2-40B4-BE49-F238E27FC236}">
                  <a16:creationId xmlns:a16="http://schemas.microsoft.com/office/drawing/2014/main" id="{97C4D5B6-FB7B-4892-A1F4-F4573DBBAF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4893216"/>
              <a:ext cx="6658841" cy="1172588"/>
            </a:xfrm>
            <a:prstGeom prst="rect">
              <a:avLst/>
            </a:prstGeom>
          </p:spPr>
        </p:pic>
      </p:grpSp>
    </p:spTree>
    <p:extLst>
      <p:ext uri="{BB962C8B-B14F-4D97-AF65-F5344CB8AC3E}">
        <p14:creationId xmlns:p14="http://schemas.microsoft.com/office/powerpoint/2010/main" val="4009859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3" name="Text Box 3" descr="Blue tissue paper">
            <a:extLst>
              <a:ext uri="{FF2B5EF4-FFF2-40B4-BE49-F238E27FC236}">
                <a16:creationId xmlns:a16="http://schemas.microsoft.com/office/drawing/2014/main" id="{2002E5E8-482D-4E6A-B04E-D759B1EDB502}"/>
              </a:ext>
            </a:extLst>
          </p:cNvPr>
          <p:cNvSpPr txBox="1">
            <a:spLocks noChangeArrowheads="1"/>
          </p:cNvSpPr>
          <p:nvPr/>
        </p:nvSpPr>
        <p:spPr bwMode="auto">
          <a:xfrm>
            <a:off x="1803400" y="1832372"/>
            <a:ext cx="1371600" cy="984250"/>
          </a:xfrm>
          <a:prstGeom prst="rect">
            <a:avLst/>
          </a:prstGeom>
          <a:solidFill>
            <a:srgbClr val="FFFFC9"/>
          </a:solidFill>
          <a:ln w="38100">
            <a:solidFill>
              <a:schemeClr val="tx1"/>
            </a:solidFill>
            <a:miter lim="800000"/>
            <a:headEnd/>
            <a:tailEnd/>
          </a:ln>
          <a:effectLst>
            <a:outerShdw blurRad="63500" dist="71842" dir="2700000" algn="ctr" rotWithShape="0">
              <a:schemeClr val="bg2">
                <a:alpha val="74998"/>
              </a:schemeClr>
            </a:outerShdw>
          </a:effectLst>
        </p:spPr>
        <p:txBody>
          <a:bodyPr wrap="none">
            <a:spAutoFit/>
          </a:bodyPr>
          <a:lstStyle/>
          <a:p>
            <a:pPr algn="ctr" eaLnBrk="1" hangingPunct="1">
              <a:defRPr/>
            </a:pPr>
            <a:r>
              <a:rPr lang="en-US" sz="2800" dirty="0">
                <a:solidFill>
                  <a:schemeClr val="tx2">
                    <a:lumMod val="75000"/>
                  </a:schemeClr>
                </a:solidFill>
                <a:latin typeface="Arial" pitchFamily="34" charset="0"/>
                <a:ea typeface="+mn-ea"/>
              </a:rPr>
              <a:t>Quality</a:t>
            </a:r>
            <a:br>
              <a:rPr lang="en-US" sz="2800" dirty="0">
                <a:solidFill>
                  <a:schemeClr val="tx2">
                    <a:lumMod val="75000"/>
                  </a:schemeClr>
                </a:solidFill>
                <a:latin typeface="Arial" pitchFamily="34" charset="0"/>
                <a:ea typeface="+mn-ea"/>
              </a:rPr>
            </a:br>
            <a:r>
              <a:rPr lang="en-US" sz="2800" dirty="0">
                <a:solidFill>
                  <a:schemeClr val="tx2">
                    <a:lumMod val="75000"/>
                  </a:schemeClr>
                </a:solidFill>
                <a:latin typeface="Arial" pitchFamily="34" charset="0"/>
                <a:ea typeface="+mn-ea"/>
              </a:rPr>
              <a:t>Control</a:t>
            </a:r>
          </a:p>
        </p:txBody>
      </p:sp>
      <p:sp>
        <p:nvSpPr>
          <p:cNvPr id="665604" name="Text Box 4" descr="Parchment">
            <a:extLst>
              <a:ext uri="{FF2B5EF4-FFF2-40B4-BE49-F238E27FC236}">
                <a16:creationId xmlns:a16="http://schemas.microsoft.com/office/drawing/2014/main" id="{2ADA4102-09B4-44E3-999D-9AA9D6E7AC89}"/>
              </a:ext>
            </a:extLst>
          </p:cNvPr>
          <p:cNvSpPr txBox="1">
            <a:spLocks noChangeArrowheads="1"/>
          </p:cNvSpPr>
          <p:nvPr/>
        </p:nvSpPr>
        <p:spPr bwMode="auto">
          <a:xfrm>
            <a:off x="801687" y="3304381"/>
            <a:ext cx="1687513" cy="984250"/>
          </a:xfrm>
          <a:prstGeom prst="rect">
            <a:avLst/>
          </a:prstGeom>
          <a:blipFill dpi="0" rotWithShape="0">
            <a:blip r:embed="rId3"/>
            <a:srcRect/>
            <a:tile tx="0" ty="0" sx="100000" sy="100000" flip="none" algn="tl"/>
          </a:blipFill>
          <a:ln w="38100">
            <a:solidFill>
              <a:schemeClr val="tx1"/>
            </a:solidFill>
            <a:miter lim="800000"/>
            <a:headEnd/>
            <a:tailEnd/>
          </a:ln>
          <a:effectLst>
            <a:outerShdw blurRad="63500" dist="71842" dir="2700000" algn="ctr" rotWithShape="0">
              <a:schemeClr val="bg2">
                <a:alpha val="74998"/>
              </a:schemeClr>
            </a:outerShdw>
          </a:effectLst>
        </p:spPr>
        <p:txBody>
          <a:bodyPr wrap="none">
            <a:spAutoFit/>
          </a:bodyPr>
          <a:lstStyle/>
          <a:p>
            <a:pPr algn="ctr" eaLnBrk="1" hangingPunct="1">
              <a:defRPr/>
            </a:pPr>
            <a:r>
              <a:rPr lang="en-US" sz="2800" dirty="0">
                <a:solidFill>
                  <a:schemeClr val="tx2">
                    <a:lumMod val="75000"/>
                  </a:schemeClr>
                </a:solidFill>
                <a:latin typeface="Arial" pitchFamily="34" charset="0"/>
                <a:ea typeface="+mn-ea"/>
              </a:rPr>
              <a:t>Inventory</a:t>
            </a:r>
            <a:br>
              <a:rPr lang="en-US" sz="2800" dirty="0">
                <a:solidFill>
                  <a:schemeClr val="tx2">
                    <a:lumMod val="75000"/>
                  </a:schemeClr>
                </a:solidFill>
                <a:latin typeface="Arial" pitchFamily="34" charset="0"/>
                <a:ea typeface="+mn-ea"/>
              </a:rPr>
            </a:br>
            <a:r>
              <a:rPr lang="en-US" sz="2800" dirty="0">
                <a:solidFill>
                  <a:schemeClr val="tx2">
                    <a:lumMod val="75000"/>
                  </a:schemeClr>
                </a:solidFill>
                <a:latin typeface="Arial" pitchFamily="34" charset="0"/>
                <a:ea typeface="+mn-ea"/>
              </a:rPr>
              <a:t>Control</a:t>
            </a:r>
          </a:p>
        </p:txBody>
      </p:sp>
      <p:sp>
        <p:nvSpPr>
          <p:cNvPr id="665605" name="Text Box 5" descr="Newsprint">
            <a:extLst>
              <a:ext uri="{FF2B5EF4-FFF2-40B4-BE49-F238E27FC236}">
                <a16:creationId xmlns:a16="http://schemas.microsoft.com/office/drawing/2014/main" id="{B970D903-BD75-4647-AEF0-441D3227EF8A}"/>
              </a:ext>
            </a:extLst>
          </p:cNvPr>
          <p:cNvSpPr txBox="1">
            <a:spLocks noChangeArrowheads="1"/>
          </p:cNvSpPr>
          <p:nvPr/>
        </p:nvSpPr>
        <p:spPr bwMode="auto">
          <a:xfrm>
            <a:off x="523875" y="4836319"/>
            <a:ext cx="1570037" cy="984250"/>
          </a:xfrm>
          <a:prstGeom prst="rect">
            <a:avLst/>
          </a:prstGeom>
          <a:solidFill>
            <a:schemeClr val="accent1">
              <a:lumMod val="20000"/>
              <a:lumOff val="80000"/>
            </a:schemeClr>
          </a:solidFill>
          <a:ln w="38100">
            <a:solidFill>
              <a:schemeClr val="tx1"/>
            </a:solidFill>
            <a:miter lim="800000"/>
            <a:headEnd/>
            <a:tailEnd/>
          </a:ln>
          <a:effectLst>
            <a:outerShdw blurRad="63500" dist="71842" dir="2700000" algn="ctr" rotWithShape="0">
              <a:schemeClr val="bg2">
                <a:alpha val="74998"/>
              </a:schemeClr>
            </a:outerShdw>
          </a:effectLst>
        </p:spPr>
        <p:txBody>
          <a:bodyPr wrap="none">
            <a:spAutoFit/>
          </a:bodyPr>
          <a:lstStyle/>
          <a:p>
            <a:pPr algn="ctr" eaLnBrk="1" hangingPunct="1">
              <a:defRPr/>
            </a:pPr>
            <a:r>
              <a:rPr lang="en-US" sz="2800" dirty="0">
                <a:solidFill>
                  <a:schemeClr val="tx2">
                    <a:lumMod val="75000"/>
                  </a:schemeClr>
                </a:solidFill>
                <a:latin typeface="Arial" pitchFamily="34" charset="0"/>
                <a:ea typeface="+mn-ea"/>
              </a:rPr>
              <a:t>Machine</a:t>
            </a:r>
            <a:br>
              <a:rPr lang="en-US" sz="2800" dirty="0">
                <a:solidFill>
                  <a:schemeClr val="tx2">
                    <a:lumMod val="75000"/>
                  </a:schemeClr>
                </a:solidFill>
                <a:latin typeface="Arial" pitchFamily="34" charset="0"/>
                <a:ea typeface="+mn-ea"/>
              </a:rPr>
            </a:br>
            <a:r>
              <a:rPr lang="en-US" sz="2800" dirty="0">
                <a:solidFill>
                  <a:schemeClr val="tx2">
                    <a:lumMod val="75000"/>
                  </a:schemeClr>
                </a:solidFill>
                <a:latin typeface="Arial" pitchFamily="34" charset="0"/>
                <a:ea typeface="+mn-ea"/>
              </a:rPr>
              <a:t>Usage</a:t>
            </a:r>
          </a:p>
        </p:txBody>
      </p:sp>
      <p:sp>
        <p:nvSpPr>
          <p:cNvPr id="665606" name="Text Box 6" descr="Bouquet">
            <a:extLst>
              <a:ext uri="{FF2B5EF4-FFF2-40B4-BE49-F238E27FC236}">
                <a16:creationId xmlns:a16="http://schemas.microsoft.com/office/drawing/2014/main" id="{BF0DBD68-8B05-4C98-A5AE-E55A7C14D41B}"/>
              </a:ext>
            </a:extLst>
          </p:cNvPr>
          <p:cNvSpPr txBox="1">
            <a:spLocks noChangeArrowheads="1"/>
          </p:cNvSpPr>
          <p:nvPr/>
        </p:nvSpPr>
        <p:spPr bwMode="auto">
          <a:xfrm>
            <a:off x="7277100" y="4841082"/>
            <a:ext cx="1409700" cy="984250"/>
          </a:xfrm>
          <a:prstGeom prst="rect">
            <a:avLst/>
          </a:prstGeom>
          <a:solidFill>
            <a:srgbClr val="FFF4D1"/>
          </a:solidFill>
          <a:ln w="38100">
            <a:solidFill>
              <a:schemeClr val="accent1">
                <a:lumMod val="75000"/>
              </a:schemeClr>
            </a:solidFill>
            <a:miter lim="800000"/>
            <a:headEnd/>
            <a:tailEnd/>
          </a:ln>
          <a:effectLst>
            <a:outerShdw blurRad="63500" dist="71842" dir="2700000" algn="ctr" rotWithShape="0">
              <a:schemeClr val="bg2">
                <a:alpha val="74998"/>
              </a:schemeClr>
            </a:outerShdw>
          </a:effectLst>
        </p:spPr>
        <p:txBody>
          <a:bodyPr wrap="none">
            <a:spAutoFit/>
          </a:bodyPr>
          <a:lstStyle/>
          <a:p>
            <a:pPr algn="ctr" eaLnBrk="1" hangingPunct="1">
              <a:defRPr/>
            </a:pPr>
            <a:r>
              <a:rPr lang="en-US" sz="2800" dirty="0">
                <a:solidFill>
                  <a:schemeClr val="tx2">
                    <a:lumMod val="75000"/>
                  </a:schemeClr>
                </a:solidFill>
                <a:latin typeface="Arial" pitchFamily="34" charset="0"/>
                <a:ea typeface="+mn-ea"/>
              </a:rPr>
              <a:t>Service</a:t>
            </a:r>
            <a:br>
              <a:rPr lang="en-US" sz="2800" dirty="0">
                <a:solidFill>
                  <a:schemeClr val="tx2">
                    <a:lumMod val="75000"/>
                  </a:schemeClr>
                </a:solidFill>
                <a:latin typeface="Arial" pitchFamily="34" charset="0"/>
                <a:ea typeface="+mn-ea"/>
              </a:rPr>
            </a:br>
            <a:r>
              <a:rPr lang="en-US" sz="2800" dirty="0">
                <a:solidFill>
                  <a:schemeClr val="tx2">
                    <a:lumMod val="75000"/>
                  </a:schemeClr>
                </a:solidFill>
                <a:latin typeface="Arial" pitchFamily="34" charset="0"/>
                <a:ea typeface="+mn-ea"/>
              </a:rPr>
              <a:t>Levels</a:t>
            </a:r>
          </a:p>
        </p:txBody>
      </p:sp>
      <p:sp>
        <p:nvSpPr>
          <p:cNvPr id="665607" name="Text Box 7" descr="White marble">
            <a:extLst>
              <a:ext uri="{FF2B5EF4-FFF2-40B4-BE49-F238E27FC236}">
                <a16:creationId xmlns:a16="http://schemas.microsoft.com/office/drawing/2014/main" id="{1705A05A-0611-4349-ACE8-712AC0DB19BC}"/>
              </a:ext>
            </a:extLst>
          </p:cNvPr>
          <p:cNvSpPr txBox="1">
            <a:spLocks noChangeArrowheads="1"/>
          </p:cNvSpPr>
          <p:nvPr/>
        </p:nvSpPr>
        <p:spPr bwMode="auto">
          <a:xfrm>
            <a:off x="5942014" y="1832372"/>
            <a:ext cx="1252537" cy="984250"/>
          </a:xfrm>
          <a:prstGeom prst="rect">
            <a:avLst/>
          </a:prstGeom>
          <a:solidFill>
            <a:srgbClr val="FFF4D1"/>
          </a:solidFill>
          <a:ln w="38100">
            <a:solidFill>
              <a:schemeClr val="tx1"/>
            </a:solidFill>
            <a:miter lim="800000"/>
            <a:headEnd/>
            <a:tailEnd/>
          </a:ln>
          <a:effectLst>
            <a:outerShdw blurRad="63500" dist="71842" dir="2700000" algn="ctr" rotWithShape="0">
              <a:schemeClr val="bg2">
                <a:alpha val="74998"/>
              </a:schemeClr>
            </a:outerShdw>
          </a:effectLst>
        </p:spPr>
        <p:txBody>
          <a:bodyPr wrap="none">
            <a:spAutoFit/>
          </a:bodyPr>
          <a:lstStyle/>
          <a:p>
            <a:pPr algn="ctr" eaLnBrk="1" hangingPunct="1">
              <a:defRPr/>
            </a:pPr>
            <a:r>
              <a:rPr lang="en-US" sz="2800" dirty="0">
                <a:solidFill>
                  <a:schemeClr val="tx2">
                    <a:lumMod val="75000"/>
                  </a:schemeClr>
                </a:solidFill>
                <a:latin typeface="Arial" pitchFamily="34" charset="0"/>
                <a:ea typeface="+mn-ea"/>
              </a:rPr>
              <a:t>Sales</a:t>
            </a:r>
            <a:br>
              <a:rPr lang="en-US" sz="2800" dirty="0">
                <a:solidFill>
                  <a:schemeClr val="tx2">
                    <a:lumMod val="75000"/>
                  </a:schemeClr>
                </a:solidFill>
                <a:latin typeface="Arial" pitchFamily="34" charset="0"/>
                <a:ea typeface="+mn-ea"/>
              </a:rPr>
            </a:br>
            <a:r>
              <a:rPr lang="en-US" sz="2800" dirty="0">
                <a:solidFill>
                  <a:schemeClr val="tx2">
                    <a:lumMod val="75000"/>
                  </a:schemeClr>
                </a:solidFill>
                <a:latin typeface="Arial" pitchFamily="34" charset="0"/>
                <a:ea typeface="+mn-ea"/>
              </a:rPr>
              <a:t>Levels</a:t>
            </a:r>
          </a:p>
        </p:txBody>
      </p:sp>
      <p:sp>
        <p:nvSpPr>
          <p:cNvPr id="665608" name="Text Box 8" descr="Recycled paper">
            <a:extLst>
              <a:ext uri="{FF2B5EF4-FFF2-40B4-BE49-F238E27FC236}">
                <a16:creationId xmlns:a16="http://schemas.microsoft.com/office/drawing/2014/main" id="{A87DA581-6E38-482C-8B3B-79ACCCF4F31F}"/>
              </a:ext>
            </a:extLst>
          </p:cNvPr>
          <p:cNvSpPr txBox="1">
            <a:spLocks noChangeArrowheads="1"/>
          </p:cNvSpPr>
          <p:nvPr/>
        </p:nvSpPr>
        <p:spPr bwMode="auto">
          <a:xfrm>
            <a:off x="6985000" y="3304381"/>
            <a:ext cx="1230313" cy="984250"/>
          </a:xfrm>
          <a:prstGeom prst="rect">
            <a:avLst/>
          </a:prstGeom>
          <a:solidFill>
            <a:srgbClr val="FFFFC9"/>
          </a:solidFill>
          <a:ln w="38100">
            <a:solidFill>
              <a:schemeClr val="accent1">
                <a:lumMod val="75000"/>
              </a:schemeClr>
            </a:solidFill>
            <a:miter lim="800000"/>
            <a:headEnd/>
            <a:tailEnd/>
          </a:ln>
          <a:effectLst>
            <a:outerShdw blurRad="63500" dist="71842" dir="2700000" algn="ctr" rotWithShape="0">
              <a:schemeClr val="bg2">
                <a:alpha val="74998"/>
              </a:schemeClr>
            </a:outerShdw>
          </a:effectLst>
        </p:spPr>
        <p:txBody>
          <a:bodyPr wrap="none">
            <a:spAutoFit/>
          </a:bodyPr>
          <a:lstStyle/>
          <a:p>
            <a:pPr algn="ctr" eaLnBrk="1" hangingPunct="1">
              <a:defRPr/>
            </a:pPr>
            <a:r>
              <a:rPr lang="en-US" sz="2800" dirty="0">
                <a:solidFill>
                  <a:schemeClr val="tx2">
                    <a:lumMod val="75000"/>
                  </a:schemeClr>
                </a:solidFill>
                <a:latin typeface="Arial" pitchFamily="34" charset="0"/>
                <a:ea typeface="+mn-ea"/>
              </a:rPr>
              <a:t>Safety</a:t>
            </a:r>
            <a:br>
              <a:rPr lang="en-US" sz="2800" dirty="0">
                <a:solidFill>
                  <a:schemeClr val="tx2">
                    <a:lumMod val="75000"/>
                  </a:schemeClr>
                </a:solidFill>
                <a:latin typeface="Arial" pitchFamily="34" charset="0"/>
                <a:ea typeface="+mn-ea"/>
              </a:rPr>
            </a:br>
            <a:r>
              <a:rPr lang="en-US" sz="2800" dirty="0">
                <a:solidFill>
                  <a:schemeClr val="tx2">
                    <a:lumMod val="75000"/>
                  </a:schemeClr>
                </a:solidFill>
                <a:latin typeface="Arial" pitchFamily="34" charset="0"/>
                <a:ea typeface="+mn-ea"/>
              </a:rPr>
              <a:t>Goals</a:t>
            </a:r>
          </a:p>
        </p:txBody>
      </p:sp>
      <p:sp>
        <p:nvSpPr>
          <p:cNvPr id="665609" name="Text Box 9" descr="Bouquet">
            <a:extLst>
              <a:ext uri="{FF2B5EF4-FFF2-40B4-BE49-F238E27FC236}">
                <a16:creationId xmlns:a16="http://schemas.microsoft.com/office/drawing/2014/main" id="{0D35BAF4-D119-4F78-AFA4-7A7BB018EDBA}"/>
              </a:ext>
            </a:extLst>
          </p:cNvPr>
          <p:cNvSpPr txBox="1">
            <a:spLocks noChangeArrowheads="1"/>
          </p:cNvSpPr>
          <p:nvPr/>
        </p:nvSpPr>
        <p:spPr bwMode="auto">
          <a:xfrm>
            <a:off x="3761581" y="1589484"/>
            <a:ext cx="1511300" cy="984250"/>
          </a:xfrm>
          <a:prstGeom prst="rect">
            <a:avLst/>
          </a:prstGeom>
          <a:solidFill>
            <a:schemeClr val="accent1">
              <a:lumMod val="20000"/>
              <a:lumOff val="80000"/>
            </a:schemeClr>
          </a:solidFill>
          <a:ln w="38100">
            <a:solidFill>
              <a:schemeClr val="accent1">
                <a:lumMod val="75000"/>
              </a:schemeClr>
            </a:solidFill>
            <a:miter lim="800000"/>
            <a:headEnd/>
            <a:tailEnd/>
          </a:ln>
          <a:effectLst>
            <a:outerShdw blurRad="63500" dist="71842" dir="2700000" algn="ctr" rotWithShape="0">
              <a:schemeClr val="bg2">
                <a:alpha val="74998"/>
              </a:schemeClr>
            </a:outerShdw>
          </a:effectLst>
        </p:spPr>
        <p:txBody>
          <a:bodyPr wrap="none">
            <a:spAutoFit/>
          </a:bodyPr>
          <a:lstStyle/>
          <a:p>
            <a:pPr algn="ctr" eaLnBrk="1" hangingPunct="1">
              <a:defRPr/>
            </a:pPr>
            <a:r>
              <a:rPr lang="en-US" sz="2800" dirty="0">
                <a:solidFill>
                  <a:schemeClr val="tx2">
                    <a:lumMod val="75000"/>
                  </a:schemeClr>
                </a:solidFill>
                <a:latin typeface="Arial" pitchFamily="34" charset="0"/>
                <a:ea typeface="+mn-ea"/>
              </a:rPr>
              <a:t>Training</a:t>
            </a:r>
            <a:br>
              <a:rPr lang="en-US" sz="2800" dirty="0">
                <a:solidFill>
                  <a:schemeClr val="tx2">
                    <a:lumMod val="75000"/>
                  </a:schemeClr>
                </a:solidFill>
                <a:latin typeface="Arial" pitchFamily="34" charset="0"/>
                <a:ea typeface="+mn-ea"/>
              </a:rPr>
            </a:br>
            <a:r>
              <a:rPr lang="en-US" sz="2800" dirty="0">
                <a:solidFill>
                  <a:schemeClr val="tx2">
                    <a:lumMod val="75000"/>
                  </a:schemeClr>
                </a:solidFill>
                <a:latin typeface="Arial" pitchFamily="34" charset="0"/>
                <a:ea typeface="+mn-ea"/>
              </a:rPr>
              <a:t>Levels</a:t>
            </a:r>
          </a:p>
        </p:txBody>
      </p:sp>
      <p:sp>
        <p:nvSpPr>
          <p:cNvPr id="77833" name="Title 13">
            <a:extLst>
              <a:ext uri="{FF2B5EF4-FFF2-40B4-BE49-F238E27FC236}">
                <a16:creationId xmlns:a16="http://schemas.microsoft.com/office/drawing/2014/main" id="{708E6DD1-E124-4875-8301-691BBC865105}"/>
              </a:ext>
            </a:extLst>
          </p:cNvPr>
          <p:cNvSpPr>
            <a:spLocks noGrp="1"/>
          </p:cNvSpPr>
          <p:nvPr>
            <p:ph type="title"/>
          </p:nvPr>
        </p:nvSpPr>
        <p:spPr/>
        <p:txBody>
          <a:bodyPr/>
          <a:lstStyle/>
          <a:p>
            <a:r>
              <a:rPr lang="en-US" altLang="en-US" dirty="0">
                <a:ea typeface="ＭＳ Ｐゴシック" panose="020B0600070205080204" pitchFamily="34" charset="-128"/>
              </a:rPr>
              <a:t>Other Uses of Standards</a:t>
            </a:r>
          </a:p>
        </p:txBody>
      </p:sp>
      <p:sp>
        <p:nvSpPr>
          <p:cNvPr id="15" name="Rounded Rectangle 14">
            <a:extLst>
              <a:ext uri="{FF2B5EF4-FFF2-40B4-BE49-F238E27FC236}">
                <a16:creationId xmlns:a16="http://schemas.microsoft.com/office/drawing/2014/main" id="{38633BC0-6D06-4170-881E-0F3E0B6B3B66}"/>
              </a:ext>
            </a:extLst>
          </p:cNvPr>
          <p:cNvSpPr/>
          <p:nvPr/>
        </p:nvSpPr>
        <p:spPr>
          <a:xfrm>
            <a:off x="523875" y="6248400"/>
            <a:ext cx="572452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14-10: </a:t>
            </a:r>
            <a:r>
              <a:rPr lang="en-US" sz="1100" b="1" dirty="0">
                <a:solidFill>
                  <a:schemeClr val="tx1"/>
                </a:solidFill>
                <a:latin typeface="Arial Narrow" pitchFamily="34" charset="0"/>
              </a:rPr>
              <a:t>Describe how standard costs are used in the cost accounting system.</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4">
            <a:extLst>
              <a:ext uri="{FF2B5EF4-FFF2-40B4-BE49-F238E27FC236}">
                <a16:creationId xmlns:a16="http://schemas.microsoft.com/office/drawing/2014/main" id="{65C02CDB-0CDA-4AD2-BEC7-E546B00664E1}"/>
              </a:ext>
            </a:extLst>
          </p:cNvPr>
          <p:cNvSpPr>
            <a:spLocks noGrp="1"/>
          </p:cNvSpPr>
          <p:nvPr>
            <p:ph type="title"/>
          </p:nvPr>
        </p:nvSpPr>
        <p:spPr>
          <a:xfrm>
            <a:off x="1143000" y="3048000"/>
            <a:ext cx="6858000" cy="1143000"/>
          </a:xfrm>
        </p:spPr>
        <p:txBody>
          <a:bodyPr/>
          <a:lstStyle/>
          <a:p>
            <a:r>
              <a:rPr lang="en-US" altLang="en-US" dirty="0">
                <a:ea typeface="ＭＳ Ｐゴシック" panose="020B0600070205080204" pitchFamily="34" charset="-128"/>
              </a:rPr>
              <a:t>End of Chapter 14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C1D82-E4BD-41F3-AAA4-FDA6528C6B89}"/>
              </a:ext>
            </a:extLst>
          </p:cNvPr>
          <p:cNvSpPr>
            <a:spLocks noGrp="1"/>
          </p:cNvSpPr>
          <p:nvPr>
            <p:ph type="title"/>
          </p:nvPr>
        </p:nvSpPr>
        <p:spPr/>
        <p:txBody>
          <a:bodyPr/>
          <a:lstStyle/>
          <a:p>
            <a:r>
              <a:rPr lang="en-US" b="1" dirty="0"/>
              <a:t>Cost Classification According to a</a:t>
            </a:r>
            <a:br>
              <a:rPr lang="en-US" b="1" dirty="0"/>
            </a:br>
            <a:r>
              <a:rPr lang="en-US" b="1" dirty="0"/>
              <a:t>Time-Frame Perspective</a:t>
            </a:r>
          </a:p>
        </p:txBody>
      </p:sp>
      <p:sp>
        <p:nvSpPr>
          <p:cNvPr id="7" name="Rounded Rectangle 8">
            <a:extLst>
              <a:ext uri="{FF2B5EF4-FFF2-40B4-BE49-F238E27FC236}">
                <a16:creationId xmlns:a16="http://schemas.microsoft.com/office/drawing/2014/main" id="{FEF47DAA-B3D4-4AE3-BA72-EFA6173789D7}"/>
              </a:ext>
            </a:extLst>
          </p:cNvPr>
          <p:cNvSpPr/>
          <p:nvPr/>
        </p:nvSpPr>
        <p:spPr>
          <a:xfrm>
            <a:off x="523875" y="6248400"/>
            <a:ext cx="511492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14-1: Describe cost terminology that relates to the budgeting process.</a:t>
            </a:r>
          </a:p>
        </p:txBody>
      </p:sp>
      <p:sp>
        <p:nvSpPr>
          <p:cNvPr id="5" name="Rectangle 4">
            <a:extLst>
              <a:ext uri="{FF2B5EF4-FFF2-40B4-BE49-F238E27FC236}">
                <a16:creationId xmlns:a16="http://schemas.microsoft.com/office/drawing/2014/main" id="{D9867A3A-9323-4888-90CC-8A09146095B8}"/>
              </a:ext>
            </a:extLst>
          </p:cNvPr>
          <p:cNvSpPr/>
          <p:nvPr/>
        </p:nvSpPr>
        <p:spPr>
          <a:xfrm>
            <a:off x="571500" y="2562323"/>
            <a:ext cx="8001000" cy="1384995"/>
          </a:xfrm>
          <a:prstGeom prst="rect">
            <a:avLst/>
          </a:prstGeom>
          <a:solidFill>
            <a:schemeClr val="accent1">
              <a:lumMod val="20000"/>
              <a:lumOff val="80000"/>
            </a:schemeClr>
          </a:solidFill>
        </p:spPr>
        <p:txBody>
          <a:bodyPr>
            <a:spAutoFit/>
          </a:bodyPr>
          <a:lstStyle/>
          <a:p>
            <a:pPr algn="ctr">
              <a:spcBef>
                <a:spcPct val="20000"/>
              </a:spcBef>
            </a:pPr>
            <a:r>
              <a:rPr lang="en-US" sz="2800" dirty="0">
                <a:latin typeface="+mn-lt"/>
                <a:ea typeface="+mn-ea"/>
              </a:rPr>
              <a:t>Fixed costs classified according to a time-frame perspective are known as committed costs and discretionary costs.</a:t>
            </a:r>
          </a:p>
        </p:txBody>
      </p:sp>
    </p:spTree>
    <p:extLst>
      <p:ext uri="{BB962C8B-B14F-4D97-AF65-F5344CB8AC3E}">
        <p14:creationId xmlns:p14="http://schemas.microsoft.com/office/powerpoint/2010/main" val="2349030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D3D78AE-20CE-4C42-A132-531C0A1CB5AD}"/>
              </a:ext>
            </a:extLst>
          </p:cNvPr>
          <p:cNvSpPr>
            <a:spLocks noGrp="1"/>
          </p:cNvSpPr>
          <p:nvPr>
            <p:ph type="title"/>
          </p:nvPr>
        </p:nvSpPr>
        <p:spPr/>
        <p:txBody>
          <a:bodyPr/>
          <a:lstStyle/>
          <a:p>
            <a:r>
              <a:rPr lang="en-US" b="1" dirty="0"/>
              <a:t>Committed and Discretionary Costs: Examples</a:t>
            </a:r>
          </a:p>
        </p:txBody>
      </p:sp>
      <p:sp>
        <p:nvSpPr>
          <p:cNvPr id="5" name="Content Placeholder 4">
            <a:extLst>
              <a:ext uri="{FF2B5EF4-FFF2-40B4-BE49-F238E27FC236}">
                <a16:creationId xmlns:a16="http://schemas.microsoft.com/office/drawing/2014/main" id="{3F7D80C7-E1AE-41CB-9298-6234D8563B65}"/>
              </a:ext>
            </a:extLst>
          </p:cNvPr>
          <p:cNvSpPr>
            <a:spLocks noGrp="1"/>
          </p:cNvSpPr>
          <p:nvPr>
            <p:ph sz="half" idx="1"/>
          </p:nvPr>
        </p:nvSpPr>
        <p:spPr>
          <a:xfrm>
            <a:off x="476251" y="1428750"/>
            <a:ext cx="4038600" cy="4648200"/>
          </a:xfrm>
          <a:solidFill>
            <a:srgbClr val="FFF4D1"/>
          </a:solidFill>
        </p:spPr>
        <p:txBody>
          <a:bodyPr/>
          <a:lstStyle/>
          <a:p>
            <a:pPr marL="0" indent="0" algn="ctr">
              <a:buNone/>
            </a:pPr>
            <a:r>
              <a:rPr lang="en-US" dirty="0"/>
              <a:t>Committed Costs</a:t>
            </a:r>
          </a:p>
          <a:p>
            <a:pPr lvl="1">
              <a:buFont typeface="Arial" panose="020B0604020202020204" pitchFamily="34" charset="0"/>
              <a:buChar char="•"/>
            </a:pPr>
            <a:r>
              <a:rPr lang="en-US" dirty="0"/>
              <a:t>Salaries of top management</a:t>
            </a:r>
          </a:p>
          <a:p>
            <a:pPr lvl="1">
              <a:buFont typeface="Arial" panose="020B0604020202020204" pitchFamily="34" charset="0"/>
              <a:buChar char="•"/>
            </a:pPr>
            <a:r>
              <a:rPr lang="en-US" dirty="0"/>
              <a:t>Real estate taxes</a:t>
            </a:r>
          </a:p>
          <a:p>
            <a:pPr lvl="1">
              <a:buFont typeface="Arial" panose="020B0604020202020204" pitchFamily="34" charset="0"/>
              <a:buChar char="•"/>
            </a:pPr>
            <a:r>
              <a:rPr lang="en-US" dirty="0"/>
              <a:t>Technology infrastructure</a:t>
            </a:r>
          </a:p>
          <a:p>
            <a:pPr lvl="1">
              <a:buFont typeface="Arial" panose="020B0604020202020204" pitchFamily="34" charset="0"/>
              <a:buChar char="•"/>
            </a:pPr>
            <a:r>
              <a:rPr lang="en-US" dirty="0"/>
              <a:t>Quality control</a:t>
            </a:r>
          </a:p>
          <a:p>
            <a:pPr lvl="1">
              <a:buFont typeface="Arial" panose="020B0604020202020204" pitchFamily="34" charset="0"/>
              <a:buChar char="•"/>
            </a:pPr>
            <a:r>
              <a:rPr lang="en-US" dirty="0"/>
              <a:t>Depreciation</a:t>
            </a:r>
          </a:p>
          <a:p>
            <a:pPr lvl="1">
              <a:buFont typeface="Arial" panose="020B0604020202020204" pitchFamily="34" charset="0"/>
              <a:buChar char="•"/>
            </a:pPr>
            <a:r>
              <a:rPr lang="en-US" dirty="0"/>
              <a:t>Insurance</a:t>
            </a:r>
          </a:p>
        </p:txBody>
      </p:sp>
      <p:sp>
        <p:nvSpPr>
          <p:cNvPr id="6" name="Content Placeholder 5">
            <a:extLst>
              <a:ext uri="{FF2B5EF4-FFF2-40B4-BE49-F238E27FC236}">
                <a16:creationId xmlns:a16="http://schemas.microsoft.com/office/drawing/2014/main" id="{86F30FFB-3AB4-42C4-B6A5-447E63E58A64}"/>
              </a:ext>
            </a:extLst>
          </p:cNvPr>
          <p:cNvSpPr>
            <a:spLocks noGrp="1"/>
          </p:cNvSpPr>
          <p:nvPr>
            <p:ph sz="half" idx="2"/>
          </p:nvPr>
        </p:nvSpPr>
        <p:spPr>
          <a:xfrm>
            <a:off x="4800600" y="1428750"/>
            <a:ext cx="4152898" cy="4648200"/>
          </a:xfrm>
          <a:solidFill>
            <a:srgbClr val="FFFFC9"/>
          </a:solidFill>
        </p:spPr>
        <p:txBody>
          <a:bodyPr/>
          <a:lstStyle/>
          <a:p>
            <a:pPr marL="0" indent="0" algn="ctr">
              <a:buNone/>
            </a:pPr>
            <a:r>
              <a:rPr lang="en-US" dirty="0"/>
              <a:t>Discretionary Costs</a:t>
            </a:r>
          </a:p>
          <a:p>
            <a:pPr lvl="1">
              <a:buFont typeface="Arial" panose="020B0604020202020204" pitchFamily="34" charset="0"/>
              <a:buChar char="•"/>
            </a:pPr>
            <a:r>
              <a:rPr lang="en-US" dirty="0"/>
              <a:t>Company softball team</a:t>
            </a:r>
          </a:p>
          <a:p>
            <a:pPr lvl="1">
              <a:buFont typeface="Arial" panose="020B0604020202020204" pitchFamily="34" charset="0"/>
              <a:buChar char="•"/>
            </a:pPr>
            <a:r>
              <a:rPr lang="en-US" dirty="0"/>
              <a:t>Advertising expenditures</a:t>
            </a:r>
          </a:p>
          <a:p>
            <a:pPr lvl="1">
              <a:buFont typeface="Arial" panose="020B0604020202020204" pitchFamily="34" charset="0"/>
              <a:buChar char="•"/>
            </a:pPr>
            <a:r>
              <a:rPr lang="en-US" dirty="0"/>
              <a:t>Charitable contributions</a:t>
            </a:r>
          </a:p>
          <a:p>
            <a:pPr lvl="1">
              <a:buFont typeface="Arial" panose="020B0604020202020204" pitchFamily="34" charset="0"/>
              <a:buChar char="•"/>
            </a:pPr>
            <a:r>
              <a:rPr lang="en-US" dirty="0"/>
              <a:t>Management development programs</a:t>
            </a:r>
          </a:p>
          <a:p>
            <a:pPr lvl="1">
              <a:buFont typeface="Arial" panose="020B0604020202020204" pitchFamily="34" charset="0"/>
              <a:buChar char="•"/>
            </a:pPr>
            <a:r>
              <a:rPr lang="en-US" dirty="0"/>
              <a:t>Internships for college students</a:t>
            </a:r>
          </a:p>
          <a:p>
            <a:pPr lvl="1">
              <a:buFont typeface="Arial" panose="020B0604020202020204" pitchFamily="34" charset="0"/>
              <a:buChar char="•"/>
            </a:pPr>
            <a:r>
              <a:rPr lang="en-US" dirty="0"/>
              <a:t>Employee tuition reimbursement program</a:t>
            </a:r>
          </a:p>
          <a:p>
            <a:pPr lvl="1">
              <a:buFont typeface="Arial" panose="020B0604020202020204" pitchFamily="34" charset="0"/>
              <a:buChar char="•"/>
            </a:pPr>
            <a:r>
              <a:rPr lang="en-US" dirty="0"/>
              <a:t>Copy machine upgrades</a:t>
            </a:r>
          </a:p>
        </p:txBody>
      </p:sp>
      <p:sp>
        <p:nvSpPr>
          <p:cNvPr id="7" name="Rounded Rectangle 8">
            <a:extLst>
              <a:ext uri="{FF2B5EF4-FFF2-40B4-BE49-F238E27FC236}">
                <a16:creationId xmlns:a16="http://schemas.microsoft.com/office/drawing/2014/main" id="{6CBF4FEB-234A-40F5-BFF8-5AB0986A42AE}"/>
              </a:ext>
            </a:extLst>
          </p:cNvPr>
          <p:cNvSpPr/>
          <p:nvPr/>
        </p:nvSpPr>
        <p:spPr>
          <a:xfrm>
            <a:off x="523875" y="6248400"/>
            <a:ext cx="5114925" cy="3048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en-US" sz="1100" b="1" dirty="0">
                <a:solidFill>
                  <a:schemeClr val="tx1"/>
                </a:solidFill>
                <a:latin typeface="Arial Narrow" pitchFamily="34" charset="0"/>
              </a:rPr>
              <a:t>Learning Objective 14-1: Describe cost terminology that relates to the budgeting process.</a:t>
            </a:r>
          </a:p>
        </p:txBody>
      </p:sp>
    </p:spTree>
    <p:extLst>
      <p:ext uri="{BB962C8B-B14F-4D97-AF65-F5344CB8AC3E}">
        <p14:creationId xmlns:p14="http://schemas.microsoft.com/office/powerpoint/2010/main" val="28518915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6">
            <a:extLst>
              <a:ext uri="{FF2B5EF4-FFF2-40B4-BE49-F238E27FC236}">
                <a16:creationId xmlns:a16="http://schemas.microsoft.com/office/drawing/2014/main" id="{9393EC7E-F1A1-4CB6-87DF-012288B7E1CF}"/>
              </a:ext>
            </a:extLst>
          </p:cNvPr>
          <p:cNvGrpSpPr>
            <a:grpSpLocks/>
          </p:cNvGrpSpPr>
          <p:nvPr/>
        </p:nvGrpSpPr>
        <p:grpSpPr bwMode="auto">
          <a:xfrm>
            <a:off x="914400" y="1049338"/>
            <a:ext cx="7540625" cy="3644900"/>
            <a:chOff x="204788" y="1738313"/>
            <a:chExt cx="8759826" cy="4537075"/>
          </a:xfrm>
        </p:grpSpPr>
        <p:grpSp>
          <p:nvGrpSpPr>
            <p:cNvPr id="22534" name="Group 3">
              <a:extLst>
                <a:ext uri="{FF2B5EF4-FFF2-40B4-BE49-F238E27FC236}">
                  <a16:creationId xmlns:a16="http://schemas.microsoft.com/office/drawing/2014/main" id="{BB5952EF-35C3-4B8D-80B7-32D45B924950}"/>
                </a:ext>
              </a:extLst>
            </p:cNvPr>
            <p:cNvGrpSpPr>
              <a:grpSpLocks/>
            </p:cNvGrpSpPr>
            <p:nvPr/>
          </p:nvGrpSpPr>
          <p:grpSpPr bwMode="auto">
            <a:xfrm>
              <a:off x="3355975" y="3389313"/>
              <a:ext cx="2463800" cy="1092200"/>
              <a:chOff x="2114" y="2135"/>
              <a:chExt cx="1552" cy="688"/>
            </a:xfrm>
          </p:grpSpPr>
          <p:sp>
            <p:nvSpPr>
              <p:cNvPr id="26640" name="Oval 4">
                <a:extLst>
                  <a:ext uri="{FF2B5EF4-FFF2-40B4-BE49-F238E27FC236}">
                    <a16:creationId xmlns:a16="http://schemas.microsoft.com/office/drawing/2014/main" id="{09788E16-0675-41A6-9345-D8FCBFE8C6C6}"/>
                  </a:ext>
                </a:extLst>
              </p:cNvPr>
              <p:cNvSpPr>
                <a:spLocks noChangeArrowheads="1"/>
              </p:cNvSpPr>
              <p:nvPr/>
            </p:nvSpPr>
            <p:spPr bwMode="auto">
              <a:xfrm>
                <a:off x="2114" y="2134"/>
                <a:ext cx="1552" cy="688"/>
              </a:xfrm>
              <a:prstGeom prst="ellipse">
                <a:avLst/>
              </a:prstGeom>
              <a:solidFill>
                <a:schemeClr val="accent1">
                  <a:lumMod val="20000"/>
                  <a:lumOff val="80000"/>
                </a:schemeClr>
              </a:solidFill>
              <a:ln w="50800">
                <a:solidFill>
                  <a:schemeClr val="accent1"/>
                </a:solidFill>
                <a:round/>
                <a:headEnd/>
                <a:tailEnd/>
              </a:ln>
            </p:spPr>
            <p:txBody>
              <a:bodyPr wrap="none"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endParaRPr lang="en-US" altLang="en-US" sz="1800" dirty="0"/>
              </a:p>
            </p:txBody>
          </p:sp>
          <p:sp>
            <p:nvSpPr>
              <p:cNvPr id="26641" name="Rectangle 5">
                <a:extLst>
                  <a:ext uri="{FF2B5EF4-FFF2-40B4-BE49-F238E27FC236}">
                    <a16:creationId xmlns:a16="http://schemas.microsoft.com/office/drawing/2014/main" id="{3855B788-A4E9-42C5-8EB2-4AE6074D74D9}"/>
                  </a:ext>
                </a:extLst>
              </p:cNvPr>
              <p:cNvSpPr>
                <a:spLocks noChangeArrowheads="1"/>
              </p:cNvSpPr>
              <p:nvPr/>
            </p:nvSpPr>
            <p:spPr bwMode="auto">
              <a:xfrm>
                <a:off x="2232" y="2249"/>
                <a:ext cx="1316"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3200" b="1" dirty="0">
                    <a:solidFill>
                      <a:schemeClr val="accent1">
                        <a:lumMod val="50000"/>
                      </a:schemeClr>
                    </a:solidFill>
                    <a:latin typeface="Arial" panose="020B0604020202020204" pitchFamily="34" charset="0"/>
                  </a:rPr>
                  <a:t>Benefits</a:t>
                </a:r>
              </a:p>
            </p:txBody>
          </p:sp>
        </p:grpSp>
        <p:grpSp>
          <p:nvGrpSpPr>
            <p:cNvPr id="22535" name="Group 17">
              <a:extLst>
                <a:ext uri="{FF2B5EF4-FFF2-40B4-BE49-F238E27FC236}">
                  <a16:creationId xmlns:a16="http://schemas.microsoft.com/office/drawing/2014/main" id="{3BD6EA6F-93F8-456C-BDE5-DF769199D74C}"/>
                </a:ext>
              </a:extLst>
            </p:cNvPr>
            <p:cNvGrpSpPr>
              <a:grpSpLocks/>
            </p:cNvGrpSpPr>
            <p:nvPr/>
          </p:nvGrpSpPr>
          <p:grpSpPr bwMode="auto">
            <a:xfrm>
              <a:off x="2552700" y="1738313"/>
              <a:ext cx="4024313" cy="1636712"/>
              <a:chOff x="1608" y="1095"/>
              <a:chExt cx="2535" cy="1031"/>
            </a:xfrm>
          </p:grpSpPr>
          <p:sp>
            <p:nvSpPr>
              <p:cNvPr id="26638" name="Rectangle 8">
                <a:extLst>
                  <a:ext uri="{FF2B5EF4-FFF2-40B4-BE49-F238E27FC236}">
                    <a16:creationId xmlns:a16="http://schemas.microsoft.com/office/drawing/2014/main" id="{54BAED9C-E421-4BA4-82E8-7186E2BE7ABC}"/>
                  </a:ext>
                </a:extLst>
              </p:cNvPr>
              <p:cNvSpPr>
                <a:spLocks noChangeArrowheads="1"/>
              </p:cNvSpPr>
              <p:nvPr/>
            </p:nvSpPr>
            <p:spPr bwMode="auto">
              <a:xfrm>
                <a:off x="1608" y="1095"/>
                <a:ext cx="2535"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b="1" dirty="0">
                    <a:solidFill>
                      <a:schemeClr val="accent1">
                        <a:lumMod val="50000"/>
                      </a:schemeClr>
                    </a:solidFill>
                    <a:latin typeface="Arial" panose="020B0604020202020204" pitchFamily="34" charset="0"/>
                  </a:rPr>
                  <a:t>Enhanced managerial</a:t>
                </a:r>
                <a:br>
                  <a:rPr lang="en-US" altLang="en-US" b="1" dirty="0">
                    <a:solidFill>
                      <a:schemeClr val="accent1">
                        <a:lumMod val="50000"/>
                      </a:schemeClr>
                    </a:solidFill>
                    <a:latin typeface="Arial" panose="020B0604020202020204" pitchFamily="34" charset="0"/>
                  </a:rPr>
                </a:br>
                <a:r>
                  <a:rPr lang="en-US" altLang="en-US" b="1" dirty="0">
                    <a:solidFill>
                      <a:schemeClr val="accent1">
                        <a:lumMod val="50000"/>
                      </a:schemeClr>
                    </a:solidFill>
                    <a:latin typeface="Arial" panose="020B0604020202020204" pitchFamily="34" charset="0"/>
                  </a:rPr>
                  <a:t>responsibility</a:t>
                </a:r>
              </a:p>
            </p:txBody>
          </p:sp>
          <p:sp>
            <p:nvSpPr>
              <p:cNvPr id="22546" name="Line 9">
                <a:extLst>
                  <a:ext uri="{FF2B5EF4-FFF2-40B4-BE49-F238E27FC236}">
                    <a16:creationId xmlns:a16="http://schemas.microsoft.com/office/drawing/2014/main" id="{90FD2709-C546-4A6A-B402-C83DC09FBA95}"/>
                  </a:ext>
                </a:extLst>
              </p:cNvPr>
              <p:cNvSpPr>
                <a:spLocks noChangeShapeType="1"/>
              </p:cNvSpPr>
              <p:nvPr/>
            </p:nvSpPr>
            <p:spPr bwMode="auto">
              <a:xfrm>
                <a:off x="2876" y="1694"/>
                <a:ext cx="0" cy="432"/>
              </a:xfrm>
              <a:prstGeom prst="line">
                <a:avLst/>
              </a:prstGeom>
              <a:noFill/>
              <a:ln w="25400">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grpSp>
        <p:grpSp>
          <p:nvGrpSpPr>
            <p:cNvPr id="22536" name="Group 16">
              <a:extLst>
                <a:ext uri="{FF2B5EF4-FFF2-40B4-BE49-F238E27FC236}">
                  <a16:creationId xmlns:a16="http://schemas.microsoft.com/office/drawing/2014/main" id="{3B22D278-02CF-4532-A382-6E54CC92AF58}"/>
                </a:ext>
              </a:extLst>
            </p:cNvPr>
            <p:cNvGrpSpPr>
              <a:grpSpLocks/>
            </p:cNvGrpSpPr>
            <p:nvPr/>
          </p:nvGrpSpPr>
          <p:grpSpPr bwMode="auto">
            <a:xfrm>
              <a:off x="1735139" y="4495800"/>
              <a:ext cx="5711825" cy="1779588"/>
              <a:chOff x="1093" y="2832"/>
              <a:chExt cx="3598" cy="1121"/>
            </a:xfrm>
          </p:grpSpPr>
          <p:sp>
            <p:nvSpPr>
              <p:cNvPr id="22543" name="Line 10">
                <a:extLst>
                  <a:ext uri="{FF2B5EF4-FFF2-40B4-BE49-F238E27FC236}">
                    <a16:creationId xmlns:a16="http://schemas.microsoft.com/office/drawing/2014/main" id="{68D446D7-BB52-4A24-A254-8D0140BF9231}"/>
                  </a:ext>
                </a:extLst>
              </p:cNvPr>
              <p:cNvSpPr>
                <a:spLocks noChangeShapeType="1"/>
              </p:cNvSpPr>
              <p:nvPr/>
            </p:nvSpPr>
            <p:spPr bwMode="auto">
              <a:xfrm flipV="1">
                <a:off x="2876" y="2832"/>
                <a:ext cx="0" cy="384"/>
              </a:xfrm>
              <a:prstGeom prst="line">
                <a:avLst/>
              </a:prstGeom>
              <a:noFill/>
              <a:ln w="25400">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26637" name="Rectangle 11">
                <a:extLst>
                  <a:ext uri="{FF2B5EF4-FFF2-40B4-BE49-F238E27FC236}">
                    <a16:creationId xmlns:a16="http://schemas.microsoft.com/office/drawing/2014/main" id="{2B06B007-D5EC-4FB2-B2A1-89833EAB6185}"/>
                  </a:ext>
                </a:extLst>
              </p:cNvPr>
              <p:cNvSpPr>
                <a:spLocks noChangeArrowheads="1"/>
              </p:cNvSpPr>
              <p:nvPr/>
            </p:nvSpPr>
            <p:spPr bwMode="auto">
              <a:xfrm>
                <a:off x="1093" y="3303"/>
                <a:ext cx="3598"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b="1" dirty="0">
                    <a:solidFill>
                      <a:schemeClr val="accent1">
                        <a:lumMod val="50000"/>
                      </a:schemeClr>
                    </a:solidFill>
                    <a:latin typeface="Arial" panose="020B0604020202020204" pitchFamily="34" charset="0"/>
                  </a:rPr>
                  <a:t>Assignment of decision-making </a:t>
                </a:r>
                <a:br>
                  <a:rPr lang="en-US" altLang="en-US" b="1" dirty="0">
                    <a:solidFill>
                      <a:schemeClr val="accent1">
                        <a:lumMod val="50000"/>
                      </a:schemeClr>
                    </a:solidFill>
                    <a:latin typeface="Arial" panose="020B0604020202020204" pitchFamily="34" charset="0"/>
                  </a:rPr>
                </a:br>
                <a:r>
                  <a:rPr lang="en-US" altLang="en-US" b="1" dirty="0">
                    <a:solidFill>
                      <a:schemeClr val="accent1">
                        <a:lumMod val="50000"/>
                      </a:schemeClr>
                    </a:solidFill>
                    <a:latin typeface="Arial" panose="020B0604020202020204" pitchFamily="34" charset="0"/>
                  </a:rPr>
                  <a:t>responsibilities</a:t>
                </a:r>
              </a:p>
            </p:txBody>
          </p:sp>
        </p:grpSp>
        <p:grpSp>
          <p:nvGrpSpPr>
            <p:cNvPr id="22537" name="Group 18">
              <a:extLst>
                <a:ext uri="{FF2B5EF4-FFF2-40B4-BE49-F238E27FC236}">
                  <a16:creationId xmlns:a16="http://schemas.microsoft.com/office/drawing/2014/main" id="{62A566A4-E9C3-48D6-A35A-CB71E1A7DD3B}"/>
                </a:ext>
              </a:extLst>
            </p:cNvPr>
            <p:cNvGrpSpPr>
              <a:grpSpLocks/>
            </p:cNvGrpSpPr>
            <p:nvPr/>
          </p:nvGrpSpPr>
          <p:grpSpPr bwMode="auto">
            <a:xfrm>
              <a:off x="5822951" y="3494088"/>
              <a:ext cx="3141663" cy="1031875"/>
              <a:chOff x="3668" y="2201"/>
              <a:chExt cx="1979" cy="650"/>
            </a:xfrm>
          </p:grpSpPr>
          <p:sp>
            <p:nvSpPr>
              <p:cNvPr id="26634" name="Rectangle 7">
                <a:extLst>
                  <a:ext uri="{FF2B5EF4-FFF2-40B4-BE49-F238E27FC236}">
                    <a16:creationId xmlns:a16="http://schemas.microsoft.com/office/drawing/2014/main" id="{EF063501-12C3-4ED9-BF4D-8E11E6D184C4}"/>
                  </a:ext>
                </a:extLst>
              </p:cNvPr>
              <p:cNvSpPr>
                <a:spLocks noChangeArrowheads="1"/>
              </p:cNvSpPr>
              <p:nvPr/>
            </p:nvSpPr>
            <p:spPr bwMode="auto">
              <a:xfrm>
                <a:off x="4089" y="2202"/>
                <a:ext cx="1558"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b="1" dirty="0">
                    <a:solidFill>
                      <a:schemeClr val="accent1">
                        <a:lumMod val="50000"/>
                      </a:schemeClr>
                    </a:solidFill>
                    <a:latin typeface="Arial" panose="020B0604020202020204" pitchFamily="34" charset="0"/>
                  </a:rPr>
                  <a:t>Performance</a:t>
                </a:r>
                <a:br>
                  <a:rPr lang="en-US" altLang="en-US" b="1" dirty="0">
                    <a:solidFill>
                      <a:schemeClr val="accent1">
                        <a:lumMod val="50000"/>
                      </a:schemeClr>
                    </a:solidFill>
                    <a:latin typeface="Arial" panose="020B0604020202020204" pitchFamily="34" charset="0"/>
                  </a:rPr>
                </a:br>
                <a:r>
                  <a:rPr lang="en-US" altLang="en-US" b="1" dirty="0">
                    <a:solidFill>
                      <a:schemeClr val="accent1">
                        <a:lumMod val="50000"/>
                      </a:schemeClr>
                    </a:solidFill>
                    <a:latin typeface="Arial" panose="020B0604020202020204" pitchFamily="34" charset="0"/>
                  </a:rPr>
                  <a:t>evaluation</a:t>
                </a:r>
              </a:p>
            </p:txBody>
          </p:sp>
          <p:sp>
            <p:nvSpPr>
              <p:cNvPr id="22542" name="Line 12">
                <a:extLst>
                  <a:ext uri="{FF2B5EF4-FFF2-40B4-BE49-F238E27FC236}">
                    <a16:creationId xmlns:a16="http://schemas.microsoft.com/office/drawing/2014/main" id="{0C129363-0F80-4B16-8B7F-0267574B9FEA}"/>
                  </a:ext>
                </a:extLst>
              </p:cNvPr>
              <p:cNvSpPr>
                <a:spLocks noChangeShapeType="1"/>
              </p:cNvSpPr>
              <p:nvPr/>
            </p:nvSpPr>
            <p:spPr bwMode="auto">
              <a:xfrm>
                <a:off x="3668" y="2479"/>
                <a:ext cx="308" cy="0"/>
              </a:xfrm>
              <a:prstGeom prst="line">
                <a:avLst/>
              </a:prstGeom>
              <a:noFill/>
              <a:ln w="2540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grpSp>
        <p:grpSp>
          <p:nvGrpSpPr>
            <p:cNvPr id="22538" name="Group 15">
              <a:extLst>
                <a:ext uri="{FF2B5EF4-FFF2-40B4-BE49-F238E27FC236}">
                  <a16:creationId xmlns:a16="http://schemas.microsoft.com/office/drawing/2014/main" id="{D9D10634-3F8A-44F1-BE09-CC8F08578975}"/>
                </a:ext>
              </a:extLst>
            </p:cNvPr>
            <p:cNvGrpSpPr>
              <a:grpSpLocks/>
            </p:cNvGrpSpPr>
            <p:nvPr/>
          </p:nvGrpSpPr>
          <p:grpSpPr bwMode="auto">
            <a:xfrm>
              <a:off x="204788" y="3487738"/>
              <a:ext cx="3157537" cy="1031875"/>
              <a:chOff x="129" y="2197"/>
              <a:chExt cx="1989" cy="650"/>
            </a:xfrm>
          </p:grpSpPr>
          <p:sp>
            <p:nvSpPr>
              <p:cNvPr id="26632" name="Rectangle 6">
                <a:extLst>
                  <a:ext uri="{FF2B5EF4-FFF2-40B4-BE49-F238E27FC236}">
                    <a16:creationId xmlns:a16="http://schemas.microsoft.com/office/drawing/2014/main" id="{47463231-0786-46DC-AAEE-1EA12A9A498D}"/>
                  </a:ext>
                </a:extLst>
              </p:cNvPr>
              <p:cNvSpPr>
                <a:spLocks noChangeArrowheads="1"/>
              </p:cNvSpPr>
              <p:nvPr/>
            </p:nvSpPr>
            <p:spPr bwMode="auto">
              <a:xfrm>
                <a:off x="129" y="2197"/>
                <a:ext cx="1579"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b="1" dirty="0">
                    <a:solidFill>
                      <a:schemeClr val="accent1">
                        <a:lumMod val="50000"/>
                      </a:schemeClr>
                    </a:solidFill>
                    <a:latin typeface="Arial" panose="020B0604020202020204" pitchFamily="34" charset="0"/>
                  </a:rPr>
                  <a:t>Coordination</a:t>
                </a:r>
                <a:br>
                  <a:rPr lang="en-US" altLang="en-US" b="1" dirty="0">
                    <a:solidFill>
                      <a:schemeClr val="accent1">
                        <a:lumMod val="50000"/>
                      </a:schemeClr>
                    </a:solidFill>
                    <a:latin typeface="Arial" panose="020B0604020202020204" pitchFamily="34" charset="0"/>
                  </a:rPr>
                </a:br>
                <a:r>
                  <a:rPr lang="en-US" altLang="en-US" b="1" dirty="0">
                    <a:solidFill>
                      <a:schemeClr val="accent1">
                        <a:lumMod val="50000"/>
                      </a:schemeClr>
                    </a:solidFill>
                    <a:latin typeface="Arial" panose="020B0604020202020204" pitchFamily="34" charset="0"/>
                  </a:rPr>
                  <a:t>of activities</a:t>
                </a:r>
              </a:p>
            </p:txBody>
          </p:sp>
          <p:sp>
            <p:nvSpPr>
              <p:cNvPr id="22540" name="Line 13">
                <a:extLst>
                  <a:ext uri="{FF2B5EF4-FFF2-40B4-BE49-F238E27FC236}">
                    <a16:creationId xmlns:a16="http://schemas.microsoft.com/office/drawing/2014/main" id="{B496F3F9-0706-4C3E-B4ED-40591C06CB98}"/>
                  </a:ext>
                </a:extLst>
              </p:cNvPr>
              <p:cNvSpPr>
                <a:spLocks noChangeShapeType="1"/>
              </p:cNvSpPr>
              <p:nvPr/>
            </p:nvSpPr>
            <p:spPr bwMode="auto">
              <a:xfrm>
                <a:off x="1708" y="2479"/>
                <a:ext cx="410" cy="0"/>
              </a:xfrm>
              <a:prstGeom prst="line">
                <a:avLst/>
              </a:prstGeom>
              <a:noFill/>
              <a:ln w="25400">
                <a:solidFill>
                  <a:schemeClr val="accent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grpSp>
      </p:grpSp>
      <p:sp>
        <p:nvSpPr>
          <p:cNvPr id="22531" name="Title 10">
            <a:extLst>
              <a:ext uri="{FF2B5EF4-FFF2-40B4-BE49-F238E27FC236}">
                <a16:creationId xmlns:a16="http://schemas.microsoft.com/office/drawing/2014/main" id="{BA0D0DB5-124D-4294-BDDF-77DA2F20D2BB}"/>
              </a:ext>
            </a:extLst>
          </p:cNvPr>
          <p:cNvSpPr txBox="1">
            <a:spLocks/>
          </p:cNvSpPr>
          <p:nvPr/>
        </p:nvSpPr>
        <p:spPr bwMode="auto">
          <a:xfrm>
            <a:off x="1133475" y="-93663"/>
            <a:ext cx="6858000"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3600" dirty="0">
                <a:solidFill>
                  <a:schemeClr val="tx2"/>
                </a:solidFill>
                <a:latin typeface="Arial" panose="020B0604020202020204" pitchFamily="34" charset="0"/>
              </a:rPr>
              <a:t>Budgeting</a:t>
            </a:r>
          </a:p>
        </p:txBody>
      </p:sp>
      <p:sp>
        <p:nvSpPr>
          <p:cNvPr id="2" name="Rectangle 1">
            <a:extLst>
              <a:ext uri="{FF2B5EF4-FFF2-40B4-BE49-F238E27FC236}">
                <a16:creationId xmlns:a16="http://schemas.microsoft.com/office/drawing/2014/main" id="{98880A96-CACB-407A-A5BD-117656389456}"/>
              </a:ext>
            </a:extLst>
          </p:cNvPr>
          <p:cNvSpPr/>
          <p:nvPr/>
        </p:nvSpPr>
        <p:spPr>
          <a:xfrm>
            <a:off x="609600" y="5002213"/>
            <a:ext cx="8001000" cy="646331"/>
          </a:xfrm>
          <a:prstGeom prst="rect">
            <a:avLst/>
          </a:prstGeom>
          <a:solidFill>
            <a:srgbClr val="DCE6F2"/>
          </a:solidFill>
        </p:spPr>
        <p:txBody>
          <a:bodyPr>
            <a:spAutoFit/>
          </a:bodyPr>
          <a:lstStyle/>
          <a:p>
            <a:pPr algn="ctr" eaLnBrk="1" hangingPunct="1">
              <a:defRPr/>
            </a:pPr>
            <a:r>
              <a:rPr lang="en-US" dirty="0"/>
              <a:t>The budget should be seen as a guide that reflects management’s best thinking at the time it is prepared.</a:t>
            </a:r>
          </a:p>
        </p:txBody>
      </p:sp>
      <p:sp>
        <p:nvSpPr>
          <p:cNvPr id="23" name="Rounded Rectangle 22">
            <a:extLst>
              <a:ext uri="{FF2B5EF4-FFF2-40B4-BE49-F238E27FC236}">
                <a16:creationId xmlns:a16="http://schemas.microsoft.com/office/drawing/2014/main" id="{072B2ACC-04F3-47F3-9FF2-12F9584D8CC4}"/>
              </a:ext>
            </a:extLst>
          </p:cNvPr>
          <p:cNvSpPr/>
          <p:nvPr/>
        </p:nvSpPr>
        <p:spPr>
          <a:xfrm>
            <a:off x="523875" y="6248400"/>
            <a:ext cx="7467600" cy="261938"/>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14-2: </a:t>
            </a:r>
            <a:r>
              <a:rPr lang="en-US" sz="1100" b="1" dirty="0">
                <a:solidFill>
                  <a:schemeClr val="tx1"/>
                </a:solidFill>
                <a:latin typeface="Arial Narrow" pitchFamily="34" charset="0"/>
              </a:rPr>
              <a:t>Explain why budgets are useful and how management philosophy can influence the budgeting process.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4A20D-AD29-40E4-ABD1-6A8045CB1E36}"/>
              </a:ext>
            </a:extLst>
          </p:cNvPr>
          <p:cNvSpPr>
            <a:spLocks noGrp="1"/>
          </p:cNvSpPr>
          <p:nvPr>
            <p:ph type="title"/>
          </p:nvPr>
        </p:nvSpPr>
        <p:spPr/>
        <p:txBody>
          <a:bodyPr/>
          <a:lstStyle/>
          <a:p>
            <a:r>
              <a:rPr lang="en-US" b="1" dirty="0"/>
              <a:t>Differences in the Budgeting Process</a:t>
            </a:r>
          </a:p>
        </p:txBody>
      </p:sp>
      <p:sp>
        <p:nvSpPr>
          <p:cNvPr id="3" name="Content Placeholder 2">
            <a:extLst>
              <a:ext uri="{FF2B5EF4-FFF2-40B4-BE49-F238E27FC236}">
                <a16:creationId xmlns:a16="http://schemas.microsoft.com/office/drawing/2014/main" id="{6102AF74-9584-45B2-BA7B-3DF343CFE823}"/>
              </a:ext>
            </a:extLst>
          </p:cNvPr>
          <p:cNvSpPr>
            <a:spLocks noGrp="1"/>
          </p:cNvSpPr>
          <p:nvPr>
            <p:ph idx="1"/>
          </p:nvPr>
        </p:nvSpPr>
        <p:spPr>
          <a:xfrm>
            <a:off x="628650" y="1975644"/>
            <a:ext cx="7886700" cy="1687512"/>
          </a:xfrm>
          <a:solidFill>
            <a:srgbClr val="FFF4D1"/>
          </a:solidFill>
        </p:spPr>
        <p:txBody>
          <a:bodyPr>
            <a:noAutofit/>
          </a:bodyPr>
          <a:lstStyle/>
          <a:p>
            <a:pPr marL="0" indent="0" algn="ctr">
              <a:buNone/>
            </a:pPr>
            <a:r>
              <a:rPr lang="en-US" sz="2800" b="1" dirty="0"/>
              <a:t>Top-down budgeting </a:t>
            </a:r>
            <a:endParaRPr lang="en-US" sz="2800" dirty="0"/>
          </a:p>
          <a:p>
            <a:pPr marL="457200" lvl="1" indent="0" algn="ctr">
              <a:buNone/>
            </a:pPr>
            <a:r>
              <a:rPr lang="en-US" sz="2400" dirty="0"/>
              <a:t>Authoritarian approach that implies that little or no input during the budget process will originate with lower levels of management</a:t>
            </a:r>
          </a:p>
        </p:txBody>
      </p:sp>
      <p:sp>
        <p:nvSpPr>
          <p:cNvPr id="4" name="Rounded Rectangle 22">
            <a:extLst>
              <a:ext uri="{FF2B5EF4-FFF2-40B4-BE49-F238E27FC236}">
                <a16:creationId xmlns:a16="http://schemas.microsoft.com/office/drawing/2014/main" id="{E331E651-9C51-4FEC-9221-F637BC08A35E}"/>
              </a:ext>
            </a:extLst>
          </p:cNvPr>
          <p:cNvSpPr/>
          <p:nvPr/>
        </p:nvSpPr>
        <p:spPr>
          <a:xfrm>
            <a:off x="523875" y="6248400"/>
            <a:ext cx="7467600" cy="261938"/>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14-2: </a:t>
            </a:r>
            <a:r>
              <a:rPr lang="en-US" sz="1100" b="1" dirty="0">
                <a:solidFill>
                  <a:schemeClr val="tx1"/>
                </a:solidFill>
                <a:latin typeface="Arial Narrow" pitchFamily="34" charset="0"/>
              </a:rPr>
              <a:t>Explain why budgets are useful and how management philosophy can influence the budgeting process.</a:t>
            </a:r>
          </a:p>
        </p:txBody>
      </p:sp>
      <p:sp>
        <p:nvSpPr>
          <p:cNvPr id="5" name="Content Placeholder 2">
            <a:extLst>
              <a:ext uri="{FF2B5EF4-FFF2-40B4-BE49-F238E27FC236}">
                <a16:creationId xmlns:a16="http://schemas.microsoft.com/office/drawing/2014/main" id="{2E7C0A01-CC77-4365-A8BB-F18002C25E2E}"/>
              </a:ext>
            </a:extLst>
          </p:cNvPr>
          <p:cNvSpPr txBox="1">
            <a:spLocks/>
          </p:cNvSpPr>
          <p:nvPr/>
        </p:nvSpPr>
        <p:spPr bwMode="auto">
          <a:xfrm>
            <a:off x="628650" y="4038600"/>
            <a:ext cx="7886700" cy="1879600"/>
          </a:xfrm>
          <a:prstGeom prst="rect">
            <a:avLst/>
          </a:prstGeom>
          <a:solidFill>
            <a:srgbClr val="DCE6F2"/>
          </a:solidFill>
          <a:ln>
            <a:noFill/>
          </a:ln>
          <a:extLst/>
        </p:spPr>
        <p:txBody>
          <a:bodyPr vert="horz" wrap="square" lIns="91440" tIns="45720" rIns="91440" bIns="45720" numCol="1" rtlCol="0"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800" b="1" dirty="0"/>
              <a:t>Participative budgeting </a:t>
            </a:r>
            <a:endParaRPr lang="en-US" sz="2800" dirty="0"/>
          </a:p>
          <a:p>
            <a:pPr marL="457200" lvl="1" indent="0" algn="ctr">
              <a:buNone/>
            </a:pPr>
            <a:r>
              <a:rPr lang="en-US" sz="2400" dirty="0"/>
              <a:t>Interactive, collaborative approach in which lower-level managers provide significant input to the budgeting process</a:t>
            </a:r>
          </a:p>
        </p:txBody>
      </p:sp>
    </p:spTree>
    <p:extLst>
      <p:ext uri="{BB962C8B-B14F-4D97-AF65-F5344CB8AC3E}">
        <p14:creationId xmlns:p14="http://schemas.microsoft.com/office/powerpoint/2010/main" val="10938307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4A20D-AD29-40E4-ABD1-6A8045CB1E36}"/>
              </a:ext>
            </a:extLst>
          </p:cNvPr>
          <p:cNvSpPr>
            <a:spLocks noGrp="1"/>
          </p:cNvSpPr>
          <p:nvPr>
            <p:ph type="title"/>
          </p:nvPr>
        </p:nvSpPr>
        <p:spPr/>
        <p:txBody>
          <a:bodyPr/>
          <a:lstStyle/>
          <a:p>
            <a:r>
              <a:rPr lang="en-US" b="1" dirty="0"/>
              <a:t>Differences in the Budgeting Process</a:t>
            </a:r>
          </a:p>
        </p:txBody>
      </p:sp>
      <p:sp>
        <p:nvSpPr>
          <p:cNvPr id="3" name="Content Placeholder 2">
            <a:extLst>
              <a:ext uri="{FF2B5EF4-FFF2-40B4-BE49-F238E27FC236}">
                <a16:creationId xmlns:a16="http://schemas.microsoft.com/office/drawing/2014/main" id="{6102AF74-9584-45B2-BA7B-3DF343CFE823}"/>
              </a:ext>
            </a:extLst>
          </p:cNvPr>
          <p:cNvSpPr>
            <a:spLocks noGrp="1"/>
          </p:cNvSpPr>
          <p:nvPr>
            <p:ph idx="1"/>
          </p:nvPr>
        </p:nvSpPr>
        <p:spPr>
          <a:xfrm>
            <a:off x="704850" y="1555748"/>
            <a:ext cx="7886700" cy="2154238"/>
          </a:xfrm>
          <a:solidFill>
            <a:srgbClr val="FFF4D1"/>
          </a:solidFill>
        </p:spPr>
        <p:txBody>
          <a:bodyPr>
            <a:noAutofit/>
          </a:bodyPr>
          <a:lstStyle/>
          <a:p>
            <a:pPr marL="0" indent="0" algn="ctr">
              <a:buNone/>
            </a:pPr>
            <a:r>
              <a:rPr lang="en-US" sz="2800" b="1" dirty="0"/>
              <a:t>Incremental budgeting</a:t>
            </a:r>
          </a:p>
          <a:p>
            <a:pPr marL="457200" lvl="1" indent="0" algn="ctr">
              <a:buNone/>
            </a:pPr>
            <a:r>
              <a:rPr lang="en-US" sz="2400" dirty="0"/>
              <a:t>Starts with actual performance for the current period. The manager first determines what the revenues and/or costs have been recently and then adjusts these amounts for changes that are expected to occur in the next period</a:t>
            </a:r>
            <a:endParaRPr lang="en-US" sz="2000" dirty="0"/>
          </a:p>
        </p:txBody>
      </p:sp>
      <p:sp>
        <p:nvSpPr>
          <p:cNvPr id="4" name="Rounded Rectangle 22">
            <a:extLst>
              <a:ext uri="{FF2B5EF4-FFF2-40B4-BE49-F238E27FC236}">
                <a16:creationId xmlns:a16="http://schemas.microsoft.com/office/drawing/2014/main" id="{4EAC36D1-9928-4F69-A422-D83949240E1F}"/>
              </a:ext>
            </a:extLst>
          </p:cNvPr>
          <p:cNvSpPr/>
          <p:nvPr/>
        </p:nvSpPr>
        <p:spPr>
          <a:xfrm>
            <a:off x="523875" y="6248400"/>
            <a:ext cx="7467600" cy="261938"/>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en-US" sz="1100" b="1" dirty="0">
                <a:solidFill>
                  <a:schemeClr val="tx1"/>
                </a:solidFill>
                <a:latin typeface="Arial Narrow" pitchFamily="34" charset="0"/>
              </a:rPr>
              <a:t>Learning Objective 14-2: </a:t>
            </a:r>
            <a:r>
              <a:rPr lang="en-US" sz="1100" b="1" dirty="0">
                <a:solidFill>
                  <a:schemeClr val="tx1"/>
                </a:solidFill>
                <a:latin typeface="Arial Narrow" pitchFamily="34" charset="0"/>
              </a:rPr>
              <a:t>Explain why budgets are useful and how management philosophy can influence the budgeting process.</a:t>
            </a:r>
          </a:p>
        </p:txBody>
      </p:sp>
      <p:sp>
        <p:nvSpPr>
          <p:cNvPr id="5" name="Content Placeholder 2">
            <a:extLst>
              <a:ext uri="{FF2B5EF4-FFF2-40B4-BE49-F238E27FC236}">
                <a16:creationId xmlns:a16="http://schemas.microsoft.com/office/drawing/2014/main" id="{EE236131-0A45-4262-8DB8-7D0CDC952D6F}"/>
              </a:ext>
            </a:extLst>
          </p:cNvPr>
          <p:cNvSpPr txBox="1">
            <a:spLocks/>
          </p:cNvSpPr>
          <p:nvPr/>
        </p:nvSpPr>
        <p:spPr bwMode="auto">
          <a:xfrm>
            <a:off x="733425" y="3788568"/>
            <a:ext cx="7886700" cy="2459832"/>
          </a:xfrm>
          <a:prstGeom prst="rect">
            <a:avLst/>
          </a:prstGeom>
          <a:solidFill>
            <a:srgbClr val="DCE6F2"/>
          </a:solidFill>
          <a:ln>
            <a:noFill/>
          </a:ln>
          <a:extLst/>
        </p:spPr>
        <p:txBody>
          <a:bodyPr vert="horz" wrap="square" lIns="91440" tIns="45720" rIns="91440" bIns="45720" numCol="1" rtlCol="0"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800" b="1" dirty="0"/>
              <a:t>Zero-based budgeting</a:t>
            </a:r>
            <a:r>
              <a:rPr lang="en-US" sz="2800" dirty="0"/>
              <a:t> </a:t>
            </a:r>
          </a:p>
          <a:p>
            <a:pPr marL="457200" lvl="1" indent="0" algn="ctr">
              <a:buNone/>
            </a:pPr>
            <a:r>
              <a:rPr lang="en-US" sz="2400" dirty="0"/>
              <a:t>Starts with a clean slate and involves identifying, justifying and prioritizing the activities carried out by a department, determining the costs associated with each, and then authorizing for the future only those activities that satisfy certain priority constraints</a:t>
            </a:r>
          </a:p>
        </p:txBody>
      </p:sp>
    </p:spTree>
    <p:extLst>
      <p:ext uri="{BB962C8B-B14F-4D97-AF65-F5344CB8AC3E}">
        <p14:creationId xmlns:p14="http://schemas.microsoft.com/office/powerpoint/2010/main" val="34104011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4610&quot;&gt;&lt;property id=&quot;20148&quot; value=&quot;5&quot;/&gt;&lt;property id=&quot;20300&quot; value=&quot;Slide 1&quot;/&gt;&lt;property id=&quot;20307&quot; value=&quot;560&quot;/&gt;&lt;/object&gt;&lt;object type=&quot;3&quot; unique_id=&quot;14611&quot;&gt;&lt;property id=&quot;20148&quot; value=&quot;5&quot;/&gt;&lt;property id=&quot;20300&quot; value=&quot;Slide 2 - &amp;quot;Chapter 14&amp;quot;&quot;/&gt;&lt;property id=&quot;20307&quot; value=&quot;406&quot;/&gt;&lt;/object&gt;&lt;object type=&quot;3&quot; unique_id=&quot;14612&quot;&gt;&lt;property id=&quot;20148&quot; value=&quot;5&quot;/&gt;&lt;property id=&quot;20300&quot; value=&quot;Slide 3 - &amp;quot;Learning Objectives&amp;quot;&quot;/&gt;&lt;property id=&quot;20307&quot; value=&quot;407&quot;/&gt;&lt;/object&gt;&lt;object type=&quot;3&quot; unique_id=&quot;14613&quot;&gt;&lt;property id=&quot;20148&quot; value=&quot;5&quot;/&gt;&lt;property id=&quot;20300&quot; value=&quot;Slide 4 - &amp;quot;Planning&amp;quot;&quot;/&gt;&lt;property id=&quot;20307&quot; value=&quot;335&quot;/&gt;&lt;/object&gt;&lt;object type=&quot;3&quot; unique_id=&quot;14614&quot;&gt;&lt;property id=&quot;20148&quot; value=&quot;5&quot;/&gt;&lt;property id=&quot;20300&quot; value=&quot;Slide 5 - &amp;quot;Budgeting&amp;quot;&quot;/&gt;&lt;property id=&quot;20307&quot; value=&quot;483&quot;/&gt;&lt;/object&gt;&lt;object type=&quot;3&quot; unique_id=&quot;14615&quot;&gt;&lt;property id=&quot;20148&quot; value=&quot;5&quot;/&gt;&lt;property id=&quot;20300&quot; value=&quot;Slide 6&quot;/&gt;&lt;property id=&quot;20307&quot; value=&quot;484&quot;/&gt;&lt;/object&gt;&lt;object type=&quot;3&quot; unique_id=&quot;14616&quot;&gt;&lt;property id=&quot;20148&quot; value=&quot;5&quot;/&gt;&lt;property id=&quot;20300&quot; value=&quot;Slide 7 - &amp;quot;Participative Budgeting&amp;quot;&quot;/&gt;&lt;property id=&quot;20307&quot; value=&quot;485&quot;/&gt;&lt;/object&gt;&lt;object type=&quot;3&quot; unique_id=&quot;14617&quot;&gt;&lt;property id=&quot;20148&quot; value=&quot;5&quot;/&gt;&lt;property id=&quot;20300&quot; value=&quot;Slide 8 - &amp;quot;The Budget Time Frame&amp;quot;&quot;/&gt;&lt;property id=&quot;20307&quot; value=&quot;486&quot;/&gt;&lt;/object&gt;&lt;object type=&quot;3&quot; unique_id=&quot;14618&quot;&gt;&lt;property id=&quot;20148&quot; value=&quot;5&quot;/&gt;&lt;property id=&quot;20300&quot; value=&quot;Slide 9&quot;/&gt;&lt;property id=&quot;20307&quot; value=&quot;487&quot;/&gt;&lt;/object&gt;&lt;object type=&quot;3&quot; unique_id=&quot;14619&quot;&gt;&lt;property id=&quot;20148&quot; value=&quot;5&quot;/&gt;&lt;property id=&quot;20300&quot; value=&quot;Slide 10 - &amp;quot;The Budgeting Process&amp;quot;&quot;/&gt;&lt;property id=&quot;20307&quot; value=&quot;488&quot;/&gt;&lt;/object&gt;&lt;object type=&quot;3&quot; unique_id=&quot;14620&quot;&gt;&lt;property id=&quot;20148&quot; value=&quot;5&quot;/&gt;&lt;property id=&quot;20300&quot; value=&quot;Slide 11 - &amp;quot;Sales Budget&amp;quot;&quot;/&gt;&lt;property id=&quot;20307&quot; value=&quot;489&quot;/&gt;&lt;/object&gt;&lt;object type=&quot;3&quot; unique_id=&quot;14621&quot;&gt;&lt;property id=&quot;20148&quot; value=&quot;5&quot;/&gt;&lt;property id=&quot;20300&quot; value=&quot;Slide 12&quot;/&gt;&lt;property id=&quot;20307&quot; value=&quot;491&quot;/&gt;&lt;/object&gt;&lt;object type=&quot;3&quot; unique_id=&quot;14622&quot;&gt;&lt;property id=&quot;20148&quot; value=&quot;5&quot;/&gt;&lt;property id=&quot;20300&quot; value=&quot;Slide 13 - &amp;quot;Inventory Flows&amp;amp;#x09;&amp;quot;&quot;/&gt;&lt;property id=&quot;20307&quot; value=&quot;492&quot;/&gt;&lt;/object&gt;&lt;object type=&quot;3&quot; unique_id=&quot;14623&quot;&gt;&lt;property id=&quot;20148&quot; value=&quot;5&quot;/&gt;&lt;property id=&quot;20300&quot; value=&quot;Slide 14 - &amp;quot;The Production Budget&amp;quot;&quot;/&gt;&lt;property id=&quot;20307&quot; value=&quot;493&quot;/&gt;&lt;/object&gt;&lt;object type=&quot;3&quot; unique_id=&quot;14624&quot;&gt;&lt;property id=&quot;20148&quot; value=&quot;5&quot;/&gt;&lt;property id=&quot;20300&quot; value=&quot;Slide 15&quot;/&gt;&lt;property id=&quot;20307&quot; value=&quot;494&quot;/&gt;&lt;/object&gt;&lt;object type=&quot;3&quot; unique_id=&quot;14625&quot;&gt;&lt;property id=&quot;20148&quot; value=&quot;5&quot;/&gt;&lt;property id=&quot;20300&quot; value=&quot;Slide 16&quot;/&gt;&lt;property id=&quot;20307&quot; value=&quot;495&quot;/&gt;&lt;/object&gt;&lt;object type=&quot;3&quot; unique_id=&quot;14626&quot;&gt;&lt;property id=&quot;20148&quot; value=&quot;5&quot;/&gt;&lt;property id=&quot;20300&quot; value=&quot;Slide 17&quot;/&gt;&lt;property id=&quot;20307&quot; value=&quot;496&quot;/&gt;&lt;/object&gt;&lt;object type=&quot;3&quot; unique_id=&quot;14627&quot;&gt;&lt;property id=&quot;20148&quot; value=&quot;5&quot;/&gt;&lt;property id=&quot;20300&quot; value=&quot;Slide 18&quot;/&gt;&lt;property id=&quot;20307&quot; value=&quot;497&quot;/&gt;&lt;/object&gt;&lt;object type=&quot;3&quot; unique_id=&quot;14628&quot;&gt;&lt;property id=&quot;20148&quot; value=&quot;5&quot;/&gt;&lt;property id=&quot;20300&quot; value=&quot;Slide 19&quot;/&gt;&lt;property id=&quot;20307&quot; value=&quot;498&quot;/&gt;&lt;/object&gt;&lt;object type=&quot;3&quot; unique_id=&quot;14629&quot;&gt;&lt;property id=&quot;20148&quot; value=&quot;5&quot;/&gt;&lt;property id=&quot;20300&quot; value=&quot;Slide 20&quot;/&gt;&lt;property id=&quot;20307&quot; value=&quot;499&quot;/&gt;&lt;/object&gt;&lt;object type=&quot;3&quot; unique_id=&quot;14630&quot;&gt;&lt;property id=&quot;20148&quot; value=&quot;5&quot;/&gt;&lt;property id=&quot;20300&quot; value=&quot;Slide 21&quot;/&gt;&lt;property id=&quot;20307&quot; value=&quot;500&quot;/&gt;&lt;/object&gt;&lt;object type=&quot;3&quot; unique_id=&quot;14631&quot;&gt;&lt;property id=&quot;20148&quot; value=&quot;5&quot;/&gt;&lt;property id=&quot;20300&quot; value=&quot;Slide 22&quot;/&gt;&lt;property id=&quot;20307&quot; value=&quot;501&quot;/&gt;&lt;/object&gt;&lt;object type=&quot;3&quot; unique_id=&quot;14632&quot;&gt;&lt;property id=&quot;20148&quot; value=&quot;5&quot;/&gt;&lt;property id=&quot;20300&quot; value=&quot;Slide 23&quot;/&gt;&lt;property id=&quot;20307&quot; value=&quot;502&quot;/&gt;&lt;/object&gt;&lt;object type=&quot;3&quot; unique_id=&quot;14633&quot;&gt;&lt;property id=&quot;20148&quot; value=&quot;5&quot;/&gt;&lt;property id=&quot;20300&quot; value=&quot;Slide 24&quot;/&gt;&lt;property id=&quot;20307&quot; value=&quot;503&quot;/&gt;&lt;/object&gt;&lt;object type=&quot;3&quot; unique_id=&quot;14634&quot;&gt;&lt;property id=&quot;20148&quot; value=&quot;5&quot;/&gt;&lt;property id=&quot;20300&quot; value=&quot;Slide 25&quot;/&gt;&lt;property id=&quot;20307&quot; value=&quot;504&quot;/&gt;&lt;/object&gt;&lt;object type=&quot;3&quot; unique_id=&quot;14635&quot;&gt;&lt;property id=&quot;20148&quot; value=&quot;5&quot;/&gt;&lt;property id=&quot;20300&quot; value=&quot;Slide 26 - &amp;quot;Direct Labor Budget&amp;quot;&quot;/&gt;&lt;property id=&quot;20307&quot; value=&quot;505&quot;/&gt;&lt;/object&gt;&lt;object type=&quot;3&quot; unique_id=&quot;14636&quot;&gt;&lt;property id=&quot;20148&quot; value=&quot;5&quot;/&gt;&lt;property id=&quot;20300&quot; value=&quot;Slide 27&quot;/&gt;&lt;property id=&quot;20307&quot; value=&quot;506&quot;/&gt;&lt;/object&gt;&lt;object type=&quot;3&quot; unique_id=&quot;14637&quot;&gt;&lt;property id=&quot;20148&quot; value=&quot;5&quot;/&gt;&lt;property id=&quot;20300&quot; value=&quot;Slide 28&quot;/&gt;&lt;property id=&quot;20307&quot; value=&quot;507&quot;/&gt;&lt;/object&gt;&lt;object type=&quot;3&quot; unique_id=&quot;14638&quot;&gt;&lt;property id=&quot;20148&quot; value=&quot;5&quot;/&gt;&lt;property id=&quot;20300&quot; value=&quot;Slide 29&quot;/&gt;&lt;property id=&quot;20307&quot; value=&quot;508&quot;/&gt;&lt;/object&gt;&lt;object type=&quot;3&quot; unique_id=&quot;14639&quot;&gt;&lt;property id=&quot;20148&quot; value=&quot;5&quot;/&gt;&lt;property id=&quot;20300&quot; value=&quot;Slide 30 - &amp;quot;The Production Budget&amp;quot;&quot;/&gt;&lt;property id=&quot;20307&quot; value=&quot;509&quot;/&gt;&lt;/object&gt;&lt;object type=&quot;3&quot; unique_id=&quot;14640&quot;&gt;&lt;property id=&quot;20148&quot; value=&quot;5&quot;/&gt;&lt;property id=&quot;20300&quot; value=&quot;Slide 31 - &amp;quot;Manufacturing Overhead Budget&amp;quot;&quot;/&gt;&lt;property id=&quot;20307&quot; value=&quot;510&quot;/&gt;&lt;/object&gt;&lt;object type=&quot;3&quot; unique_id=&quot;14641&quot;&gt;&lt;property id=&quot;20148&quot; value=&quot;5&quot;/&gt;&lt;property id=&quot;20300&quot; value=&quot;Slide 32 - &amp;quot;Manufacturing Overhead Budget&amp;quot;&quot;/&gt;&lt;property id=&quot;20307&quot; value=&quot;511&quot;/&gt;&lt;/object&gt;&lt;object type=&quot;3&quot; unique_id=&quot;14642&quot;&gt;&lt;property id=&quot;20148&quot; value=&quot;5&quot;/&gt;&lt;property id=&quot;20300&quot; value=&quot;Slide 33&quot;/&gt;&lt;property id=&quot;20307&quot; value=&quot;512&quot;/&gt;&lt;/object&gt;&lt;object type=&quot;3&quot; unique_id=&quot;14643&quot;&gt;&lt;property id=&quot;20148&quot; value=&quot;5&quot;/&gt;&lt;property id=&quot;20300&quot; value=&quot;Slide 34&quot;/&gt;&lt;property id=&quot;20307&quot; value=&quot;513&quot;/&gt;&lt;/object&gt;&lt;object type=&quot;3&quot; unique_id=&quot;14644&quot;&gt;&lt;property id=&quot;20148&quot; value=&quot;5&quot;/&gt;&lt;property id=&quot;20300&quot; value=&quot;Slide 35&quot;/&gt;&lt;property id=&quot;20307&quot; value=&quot;514&quot;/&gt;&lt;/object&gt;&lt;object type=&quot;3&quot; unique_id=&quot;14645&quot;&gt;&lt;property id=&quot;20148&quot; value=&quot;5&quot;/&gt;&lt;property id=&quot;20300&quot; value=&quot;Slide 36&quot;/&gt;&lt;property id=&quot;20307&quot; value=&quot;515&quot;/&gt;&lt;/object&gt;&lt;object type=&quot;3&quot; unique_id=&quot;14646&quot;&gt;&lt;property id=&quot;20148&quot; value=&quot;5&quot;/&gt;&lt;property id=&quot;20300&quot; value=&quot;Slide 37&quot;/&gt;&lt;property id=&quot;20307&quot; value=&quot;516&quot;/&gt;&lt;/object&gt;&lt;object type=&quot;3&quot; unique_id=&quot;14647&quot;&gt;&lt;property id=&quot;20148&quot; value=&quot;5&quot;/&gt;&lt;property id=&quot;20300&quot; value=&quot;Slide 38 - &amp;quot;Budgeted Income Statement&amp;quot;&quot;/&gt;&lt;property id=&quot;20307&quot; value=&quot;517&quot;/&gt;&lt;/object&gt;&lt;object type=&quot;3&quot; unique_id=&quot;14648&quot;&gt;&lt;property id=&quot;20148&quot; value=&quot;5&quot;/&gt;&lt;property id=&quot;20300&quot; value=&quot;Slide 39&quot;/&gt;&lt;property id=&quot;20307&quot; value=&quot;518&quot;/&gt;&lt;/object&gt;&lt;object type=&quot;3&quot; unique_id=&quot;14649&quot;&gt;&lt;property id=&quot;20148&quot; value=&quot;5&quot;/&gt;&lt;property id=&quot;20300&quot; value=&quot;Slide 40&quot;/&gt;&lt;property id=&quot;20307&quot; value=&quot;519&quot;/&gt;&lt;/object&gt;&lt;object type=&quot;3&quot; unique_id=&quot;14650&quot;&gt;&lt;property id=&quot;20148&quot; value=&quot;5&quot;/&gt;&lt;property id=&quot;20300&quot; value=&quot;Slide 41&quot;/&gt;&lt;property id=&quot;20307&quot; value=&quot;520&quot;/&gt;&lt;/object&gt;&lt;object type=&quot;3&quot; unique_id=&quot;14651&quot;&gt;&lt;property id=&quot;20148&quot; value=&quot;5&quot;/&gt;&lt;property id=&quot;20300&quot; value=&quot;Slide 42&quot;/&gt;&lt;property id=&quot;20307&quot; value=&quot;521&quot;/&gt;&lt;/object&gt;&lt;object type=&quot;3&quot; unique_id=&quot;14652&quot;&gt;&lt;property id=&quot;20148&quot; value=&quot;5&quot;/&gt;&lt;property id=&quot;20300&quot; value=&quot;Slide 43&quot;/&gt;&lt;property id=&quot;20307&quot; value=&quot;522&quot;/&gt;&lt;/object&gt;&lt;object type=&quot;3&quot; unique_id=&quot;14653&quot;&gt;&lt;property id=&quot;20148&quot; value=&quot;5&quot;/&gt;&lt;property id=&quot;20300&quot; value=&quot;Slide 44&quot;/&gt;&lt;property id=&quot;20307&quot; value=&quot;523&quot;/&gt;&lt;/object&gt;&lt;object type=&quot;3&quot; unique_id=&quot;14654&quot;&gt;&lt;property id=&quot;20148&quot; value=&quot;5&quot;/&gt;&lt;property id=&quot;20300&quot; value=&quot;Slide 45 - &amp;quot;Cash Receipts Budget&amp;quot;&quot;/&gt;&lt;property id=&quot;20307&quot; value=&quot;524&quot;/&gt;&lt;/object&gt;&lt;object type=&quot;3&quot; unique_id=&quot;14655&quot;&gt;&lt;property id=&quot;20148&quot; value=&quot;5&quot;/&gt;&lt;property id=&quot;20300&quot; value=&quot;Slide 46&quot;/&gt;&lt;property id=&quot;20307&quot; value=&quot;525&quot;/&gt;&lt;/object&gt;&lt;object type=&quot;3&quot; unique_id=&quot;14656&quot;&gt;&lt;property id=&quot;20148&quot; value=&quot;5&quot;/&gt;&lt;property id=&quot;20300&quot; value=&quot;Slide 47&quot;/&gt;&lt;property id=&quot;20307&quot; value=&quot;526&quot;/&gt;&lt;/object&gt;&lt;object type=&quot;3&quot; unique_id=&quot;14657&quot;&gt;&lt;property id=&quot;20148&quot; value=&quot;5&quot;/&gt;&lt;property id=&quot;20300&quot; value=&quot;Slide 48&quot;/&gt;&lt;property id=&quot;20307&quot; value=&quot;527&quot;/&gt;&lt;/object&gt;&lt;object type=&quot;3&quot; unique_id=&quot;14658&quot;&gt;&lt;property id=&quot;20148&quot; value=&quot;5&quot;/&gt;&lt;property id=&quot;20300&quot; value=&quot;Slide 49&quot;/&gt;&lt;property id=&quot;20307&quot; value=&quot;528&quot;/&gt;&lt;/object&gt;&lt;object type=&quot;3&quot; unique_id=&quot;14659&quot;&gt;&lt;property id=&quot;20148&quot; value=&quot;5&quot;/&gt;&lt;property id=&quot;20300&quot; value=&quot;Slide 50 - &amp;quot;Cash Payments for Materials&amp;quot;&quot;/&gt;&lt;property id=&quot;20307&quot; value=&quot;529&quot;/&gt;&lt;/object&gt;&lt;object type=&quot;3&quot; unique_id=&quot;14660&quot;&gt;&lt;property id=&quot;20148&quot; value=&quot;5&quot;/&gt;&lt;property id=&quot;20300&quot; value=&quot;Slide 51&quot;/&gt;&lt;property id=&quot;20307&quot; value=&quot;530&quot;/&gt;&lt;/object&gt;&lt;object type=&quot;3&quot; unique_id=&quot;14661&quot;&gt;&lt;property id=&quot;20148&quot; value=&quot;5&quot;/&gt;&lt;property id=&quot;20300&quot; value=&quot;Slide 52&quot;/&gt;&lt;property id=&quot;20307&quot; value=&quot;531&quot;/&gt;&lt;/object&gt;&lt;object type=&quot;3&quot; unique_id=&quot;14662&quot;&gt;&lt;property id=&quot;20148&quot; value=&quot;5&quot;/&gt;&lt;property id=&quot;20300&quot; value=&quot;Slide 53&quot;/&gt;&lt;property id=&quot;20307&quot; value=&quot;532&quot;/&gt;&lt;/object&gt;&lt;object type=&quot;3&quot; unique_id=&quot;14663&quot;&gt;&lt;property id=&quot;20148&quot; value=&quot;5&quot;/&gt;&lt;property id=&quot;20300&quot; value=&quot;Slide 54&quot;/&gt;&lt;property id=&quot;20307&quot; value=&quot;533&quot;/&gt;&lt;/object&gt;&lt;object type=&quot;3&quot; unique_id=&quot;14664&quot;&gt;&lt;property id=&quot;20148&quot; value=&quot;5&quot;/&gt;&lt;property id=&quot;20300&quot; value=&quot;Slide 55 - &amp;quot;Comprehensive Cash Budget&amp;quot;&quot;/&gt;&lt;property id=&quot;20307&quot; value=&quot;534&quot;/&gt;&lt;/object&gt;&lt;object type=&quot;3&quot; unique_id=&quot;14665&quot;&gt;&lt;property id=&quot;20148&quot; value=&quot;5&quot;/&gt;&lt;property id=&quot;20300&quot; value=&quot;Slide 56 - &amp;quot;Comprehensive Cash Budget&amp;quot;&quot;/&gt;&lt;property id=&quot;20307&quot; value=&quot;535&quot;/&gt;&lt;/object&gt;&lt;object type=&quot;3&quot; unique_id=&quot;14666&quot;&gt;&lt;property id=&quot;20148&quot; value=&quot;5&quot;/&gt;&lt;property id=&quot;20300&quot; value=&quot;Slide 57&quot;/&gt;&lt;property id=&quot;20307&quot; value=&quot;536&quot;/&gt;&lt;/object&gt;&lt;object type=&quot;3&quot; unique_id=&quot;14667&quot;&gt;&lt;property id=&quot;20148&quot; value=&quot;5&quot;/&gt;&lt;property id=&quot;20300&quot; value=&quot;Slide 58&quot;/&gt;&lt;property id=&quot;20307&quot; value=&quot;537&quot;/&gt;&lt;/object&gt;&lt;object type=&quot;3&quot; unique_id=&quot;14668&quot;&gt;&lt;property id=&quot;20148&quot; value=&quot;5&quot;/&gt;&lt;property id=&quot;20300&quot; value=&quot;Slide 59&quot;/&gt;&lt;property id=&quot;20307&quot; value=&quot;538&quot;/&gt;&lt;/object&gt;&lt;object type=&quot;3&quot; unique_id=&quot;14669&quot;&gt;&lt;property id=&quot;20148&quot; value=&quot;5&quot;/&gt;&lt;property id=&quot;20300&quot; value=&quot;Slide 60&quot;/&gt;&lt;property id=&quot;20307&quot; value=&quot;539&quot;/&gt;&lt;/object&gt;&lt;object type=&quot;3&quot; unique_id=&quot;14670&quot;&gt;&lt;property id=&quot;20148&quot; value=&quot;5&quot;/&gt;&lt;property id=&quot;20300&quot; value=&quot;Slide 61&quot;/&gt;&lt;property id=&quot;20307&quot; value=&quot;540&quot;/&gt;&lt;/object&gt;&lt;object type=&quot;3&quot; unique_id=&quot;14671&quot;&gt;&lt;property id=&quot;20148&quot; value=&quot;5&quot;/&gt;&lt;property id=&quot;20300&quot; value=&quot;Slide 62 - &amp;quot;Budgeted Balance Sheet&amp;quot;&quot;/&gt;&lt;property id=&quot;20307&quot; value=&quot;541&quot;/&gt;&lt;/object&gt;&lt;object type=&quot;3&quot; unique_id=&quot;14672&quot;&gt;&lt;property id=&quot;20148&quot; value=&quot;5&quot;/&gt;&lt;property id=&quot;20300&quot; value=&quot;Slide 63&quot;/&gt;&lt;property id=&quot;20307&quot; value=&quot;542&quot;/&gt;&lt;/object&gt;&lt;object type=&quot;3&quot; unique_id=&quot;14673&quot;&gt;&lt;property id=&quot;20148&quot; value=&quot;5&quot;/&gt;&lt;property id=&quot;20300&quot; value=&quot;Slide 64&quot;/&gt;&lt;property id=&quot;20307&quot; value=&quot;543&quot;/&gt;&lt;/object&gt;&lt;object type=&quot;3&quot; unique_id=&quot;14674&quot;&gt;&lt;property id=&quot;20148&quot; value=&quot;5&quot;/&gt;&lt;property id=&quot;20300&quot; value=&quot;Slide 65&quot;/&gt;&lt;property id=&quot;20307&quot; value=&quot;544&quot;/&gt;&lt;/object&gt;&lt;object type=&quot;3&quot; unique_id=&quot;14675&quot;&gt;&lt;property id=&quot;20148&quot; value=&quot;5&quot;/&gt;&lt;property id=&quot;20300&quot; value=&quot;Slide 66&quot;/&gt;&lt;property id=&quot;20307&quot; value=&quot;546&quot;/&gt;&lt;/object&gt;&lt;object type=&quot;3&quot; unique_id=&quot;14676&quot;&gt;&lt;property id=&quot;20148&quot; value=&quot;5&quot;/&gt;&lt;property id=&quot;20300&quot; value=&quot;Slide 67&quot;/&gt;&lt;property id=&quot;20307&quot; value=&quot;547&quot;/&gt;&lt;/object&gt;&lt;object type=&quot;3&quot; unique_id=&quot;14677&quot;&gt;&lt;property id=&quot;20148&quot; value=&quot;5&quot;/&gt;&lt;property id=&quot;20300&quot; value=&quot;Slide 68&quot;/&gt;&lt;property id=&quot;20307&quot; value=&quot;548&quot;/&gt;&lt;/object&gt;&lt;object type=&quot;3&quot; unique_id=&quot;14678&quot;&gt;&lt;property id=&quot;20148&quot; value=&quot;5&quot;/&gt;&lt;property id=&quot;20300&quot; value=&quot;Slide 69&quot;/&gt;&lt;property id=&quot;20307&quot; value=&quot;549&quot;/&gt;&lt;/object&gt;&lt;object type=&quot;3&quot; unique_id=&quot;14679&quot;&gt;&lt;property id=&quot;20148&quot; value=&quot;5&quot;/&gt;&lt;property id=&quot;20300&quot; value=&quot;Slide 70&quot;/&gt;&lt;property id=&quot;20307&quot; value=&quot;550&quot;/&gt;&lt;/object&gt;&lt;object type=&quot;3&quot; unique_id=&quot;14680&quot;&gt;&lt;property id=&quot;20148&quot; value=&quot;5&quot;/&gt;&lt;property id=&quot;20300&quot; value=&quot;Slide 71&quot;/&gt;&lt;property id=&quot;20307&quot; value=&quot;551&quot;/&gt;&lt;/object&gt;&lt;object type=&quot;3&quot; unique_id=&quot;14681&quot;&gt;&lt;property id=&quot;20148&quot; value=&quot;5&quot;/&gt;&lt;property id=&quot;20300&quot; value=&quot;Slide 72&quot;/&gt;&lt;property id=&quot;20307&quot; value=&quot;552&quot;/&gt;&lt;/object&gt;&lt;object type=&quot;3&quot; unique_id=&quot;14682&quot;&gt;&lt;property id=&quot;20148&quot; value=&quot;5&quot;/&gt;&lt;property id=&quot;20300&quot; value=&quot;Slide 73&quot;/&gt;&lt;property id=&quot;20307&quot; value=&quot;553&quot;/&gt;&lt;/object&gt;&lt;object type=&quot;3&quot; unique_id=&quot;14683&quot;&gt;&lt;property id=&quot;20148&quot; value=&quot;5&quot;/&gt;&lt;property id=&quot;20300&quot; value=&quot;Slide 74 - &amp;quot;Costing Products with&amp;#x0D;&amp;#x0A;Standard Costs&amp;quot;&quot;/&gt;&lt;property id=&quot;20307&quot; value=&quot;554&quot;/&gt;&lt;/object&gt;&lt;object type=&quot;3&quot; unique_id=&quot;14684&quot;&gt;&lt;property id=&quot;20148&quot; value=&quot;5&quot;/&gt;&lt;property id=&quot;20300&quot; value=&quot;Slide 75&quot;/&gt;&lt;property id=&quot;20307&quot; value=&quot;555&quot;/&gt;&lt;/object&gt;&lt;object type=&quot;3&quot; unique_id=&quot;14685&quot;&gt;&lt;property id=&quot;20148&quot; value=&quot;5&quot;/&gt;&lt;property id=&quot;20300&quot; value=&quot;Slide 76&quot;/&gt;&lt;property id=&quot;20307&quot; value=&quot;556&quot;/&gt;&lt;/object&gt;&lt;object type=&quot;3&quot; unique_id=&quot;14686&quot;&gt;&lt;property id=&quot;20148&quot; value=&quot;5&quot;/&gt;&lt;property id=&quot;20300&quot; value=&quot;Slide 77&quot;/&gt;&lt;property id=&quot;20307&quot; value=&quot;557&quot;/&gt;&lt;/object&gt;&lt;object type=&quot;3&quot; unique_id=&quot;14687&quot;&gt;&lt;property id=&quot;20148&quot; value=&quot;5&quot;/&gt;&lt;property id=&quot;20300&quot; value=&quot;Slide 78 - &amp;quot;Other Uses of Standards&amp;quot;&quot;/&gt;&lt;property id=&quot;20307&quot; value=&quot;558&quot;/&gt;&lt;/object&gt;&lt;object type=&quot;3&quot; unique_id=&quot;14688&quot;&gt;&lt;property id=&quot;20148&quot; value=&quot;5&quot;/&gt;&lt;property id=&quot;20300&quot; value=&quot;Slide 79 - &amp;quot;End of Chapter 14&amp;quot;&quot;/&gt;&lt;property id=&quot;20307&quot; value=&quot;408&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8FD61B1-5026-478D-8D3B-0362E28F284C}">
  <ds:schemaRefs>
    <ds:schemaRef ds:uri="http://schemas.microsoft.com/sharepoint/v3/contenttype/forms"/>
  </ds:schemaRefs>
</ds:datastoreItem>
</file>

<file path=customXml/itemProps2.xml><?xml version="1.0" encoding="utf-8"?>
<ds:datastoreItem xmlns:ds="http://schemas.openxmlformats.org/officeDocument/2006/customXml" ds:itemID="{B955D40A-0A50-4451-8FCC-6DB3767FFEC9}">
  <ds:schemaRefs>
    <ds:schemaRef ds:uri="http://purl.org/dc/elements/1.1/"/>
    <ds:schemaRef ds:uri="http://schemas.microsoft.com/office/2006/metadata/properties"/>
    <ds:schemaRef ds:uri="http://schemas.microsoft.com/office/2006/documentManagement/types"/>
    <ds:schemaRef ds:uri="2cdc3de2-46a5-45a2-bc6c-3b74ae1e8cf2"/>
    <ds:schemaRef ds:uri="http://purl.org/dc/terms/"/>
    <ds:schemaRef ds:uri="http://schemas.openxmlformats.org/package/2006/metadata/core-properties"/>
    <ds:schemaRef ds:uri="http://purl.org/dc/dcmitype/"/>
    <ds:schemaRef ds:uri="http://schemas.microsoft.com/office/infopath/2007/PartnerControls"/>
    <ds:schemaRef ds:uri="3b891efd-a537-4e57-a9a6-7bde74ae8a20"/>
    <ds:schemaRef ds:uri="http://www.w3.org/XML/1998/namespace"/>
  </ds:schemaRefs>
</ds:datastoreItem>
</file>

<file path=customXml/itemProps3.xml><?xml version="1.0" encoding="utf-8"?>
<ds:datastoreItem xmlns:ds="http://schemas.openxmlformats.org/officeDocument/2006/customXml" ds:itemID="{3035897F-0C45-4B1F-8105-BF02517B25C5}"/>
</file>

<file path=docProps/app.xml><?xml version="1.0" encoding="utf-8"?>
<Properties xmlns="http://schemas.openxmlformats.org/officeDocument/2006/extended-properties" xmlns:vt="http://schemas.openxmlformats.org/officeDocument/2006/docPropsVTypes">
  <Template>Balance</Template>
  <TotalTime>0</TotalTime>
  <Words>4555</Words>
  <Application>Microsoft Office PowerPoint</Application>
  <PresentationFormat>On-screen Show (4:3)</PresentationFormat>
  <Paragraphs>310</Paragraphs>
  <Slides>42</Slides>
  <Notes>42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42</vt:i4>
      </vt:variant>
    </vt:vector>
  </HeadingPairs>
  <TitlesOfParts>
    <vt:vector size="54" baseType="lpstr">
      <vt:lpstr>ＭＳ Ｐゴシック</vt:lpstr>
      <vt:lpstr>Arial</vt:lpstr>
      <vt:lpstr>Arial Narrow</vt:lpstr>
      <vt:lpstr>Book Antiqua</vt:lpstr>
      <vt:lpstr>Calibri</vt:lpstr>
      <vt:lpstr>Palatino Linotype</vt:lpstr>
      <vt:lpstr>Rockwell</vt:lpstr>
      <vt:lpstr>Tahoma</vt:lpstr>
      <vt:lpstr>Times</vt:lpstr>
      <vt:lpstr>Times New Roman</vt:lpstr>
      <vt:lpstr>Wingdings</vt:lpstr>
      <vt:lpstr>Theme1</vt:lpstr>
      <vt:lpstr>PowerPoint Presentation</vt:lpstr>
      <vt:lpstr>Accounting What the Numbers Mean</vt:lpstr>
      <vt:lpstr>Learning Objectives</vt:lpstr>
      <vt:lpstr>Cost Classifications—The Big Picture</vt:lpstr>
      <vt:lpstr>Cost Classification According to a Time-Frame Perspective</vt:lpstr>
      <vt:lpstr>Committed and Discretionary Costs: Examples</vt:lpstr>
      <vt:lpstr>PowerPoint Presentation</vt:lpstr>
      <vt:lpstr>Differences in the Budgeting Process</vt:lpstr>
      <vt:lpstr>Differences in the Budgeting Process</vt:lpstr>
      <vt:lpstr>The Budget Time Frame</vt:lpstr>
      <vt:lpstr>The Budgeting Process</vt:lpstr>
      <vt:lpstr>Sales Forecast on Operating Budgets</vt:lpstr>
      <vt:lpstr>Sales Budget</vt:lpstr>
      <vt:lpstr>The Budgeting  Process</vt:lpstr>
      <vt:lpstr>PowerPoint Presentation</vt:lpstr>
      <vt:lpstr>The Purchases/Production Budget</vt:lpstr>
      <vt:lpstr>The Purchases/Production Budget</vt:lpstr>
      <vt:lpstr>Production Budget and Raw Materials Purchases Budget Illustration</vt:lpstr>
      <vt:lpstr>Production Budget and Raw Materials Purchases Budget Illustration</vt:lpstr>
      <vt:lpstr>Production Budget and Raw Materials Purchases Budget Illustration</vt:lpstr>
      <vt:lpstr>Budgeted Purchases Using the Gross Profit Ratio</vt:lpstr>
      <vt:lpstr>Budgeted Purchases Using the Gross Profit Ratio</vt:lpstr>
      <vt:lpstr>Operating Expense Budget</vt:lpstr>
      <vt:lpstr>The Operating Expense Budget</vt:lpstr>
      <vt:lpstr>The Operating Expense Budget</vt:lpstr>
      <vt:lpstr>The Budgeted Income Statement</vt:lpstr>
      <vt:lpstr>The Cash Budget</vt:lpstr>
      <vt:lpstr>The Cash Budget</vt:lpstr>
      <vt:lpstr>The Cash Budget</vt:lpstr>
      <vt:lpstr>The Cash Budget</vt:lpstr>
      <vt:lpstr>Cash Budget Illustration and Assumptions</vt:lpstr>
      <vt:lpstr>Cash Budget Illustration and Assumptions</vt:lpstr>
      <vt:lpstr>The Budgeted Balance Sheet</vt:lpstr>
      <vt:lpstr>PowerPoint Presentation</vt:lpstr>
      <vt:lpstr>Standard Costs</vt:lpstr>
      <vt:lpstr>PowerPoint Presentation</vt:lpstr>
      <vt:lpstr>Developing Standards</vt:lpstr>
      <vt:lpstr>Costing Products with Standard Costs</vt:lpstr>
      <vt:lpstr>PowerPoint Presentation</vt:lpstr>
      <vt:lpstr>PowerPoint Presentation</vt:lpstr>
      <vt:lpstr>Other Uses of Standards</vt:lpstr>
      <vt:lpstr>End of Chapter 14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164</cp:revision>
  <cp:lastPrinted>1601-01-01T00:00:00Z</cp:lastPrinted>
  <dcterms:created xsi:type="dcterms:W3CDTF">2001-12-18T21:21:13Z</dcterms:created>
  <dcterms:modified xsi:type="dcterms:W3CDTF">2018-11-26T07:49:42Z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