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57" r:id="rId4"/>
  </p:sldMasterIdLst>
  <p:notesMasterIdLst>
    <p:notesMasterId r:id="rId47"/>
  </p:notesMasterIdLst>
  <p:handoutMasterIdLst>
    <p:handoutMasterId r:id="rId48"/>
  </p:handoutMasterIdLst>
  <p:sldIdLst>
    <p:sldId id="482" r:id="rId5"/>
    <p:sldId id="483" r:id="rId6"/>
    <p:sldId id="407" r:id="rId7"/>
    <p:sldId id="417" r:id="rId8"/>
    <p:sldId id="484" r:id="rId9"/>
    <p:sldId id="418" r:id="rId10"/>
    <p:sldId id="419" r:id="rId11"/>
    <p:sldId id="420" r:id="rId12"/>
    <p:sldId id="485" r:id="rId13"/>
    <p:sldId id="424" r:id="rId14"/>
    <p:sldId id="425" r:id="rId15"/>
    <p:sldId id="498" r:id="rId16"/>
    <p:sldId id="499" r:id="rId17"/>
    <p:sldId id="500" r:id="rId18"/>
    <p:sldId id="486" r:id="rId19"/>
    <p:sldId id="487" r:id="rId20"/>
    <p:sldId id="488" r:id="rId21"/>
    <p:sldId id="433" r:id="rId22"/>
    <p:sldId id="489" r:id="rId23"/>
    <p:sldId id="490" r:id="rId24"/>
    <p:sldId id="434" r:id="rId25"/>
    <p:sldId id="501" r:id="rId26"/>
    <p:sldId id="502" r:id="rId27"/>
    <p:sldId id="503" r:id="rId28"/>
    <p:sldId id="451" r:id="rId29"/>
    <p:sldId id="491" r:id="rId30"/>
    <p:sldId id="454" r:id="rId31"/>
    <p:sldId id="455" r:id="rId32"/>
    <p:sldId id="456" r:id="rId33"/>
    <p:sldId id="458" r:id="rId34"/>
    <p:sldId id="460" r:id="rId35"/>
    <p:sldId id="492" r:id="rId36"/>
    <p:sldId id="462" r:id="rId37"/>
    <p:sldId id="468" r:id="rId38"/>
    <p:sldId id="471" r:id="rId39"/>
    <p:sldId id="472" r:id="rId40"/>
    <p:sldId id="493" r:id="rId41"/>
    <p:sldId id="475" r:id="rId42"/>
    <p:sldId id="495" r:id="rId43"/>
    <p:sldId id="479" r:id="rId44"/>
    <p:sldId id="497" r:id="rId45"/>
    <p:sldId id="408" r:id="rId46"/>
  </p:sldIdLst>
  <p:sldSz cx="9144000" cy="6858000" type="screen4x3"/>
  <p:notesSz cx="7010400" cy="9296400"/>
  <p:custDataLst>
    <p:tags r:id="rId49"/>
  </p:custDataLst>
  <p:defaultTextStyle>
    <a:defPPr>
      <a:defRPr lang="en-US"/>
    </a:defPPr>
    <a:lvl1pPr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ctr"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2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5F1"/>
    <a:srgbClr val="DCE6F2"/>
    <a:srgbClr val="FFFF99"/>
    <a:srgbClr val="FFEAA7"/>
    <a:srgbClr val="2E0000"/>
    <a:srgbClr val="0000FF"/>
    <a:srgbClr val="000000"/>
    <a:srgbClr val="FF9900"/>
    <a:srgbClr val="0800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59314" autoAdjust="0"/>
  </p:normalViewPr>
  <p:slideViewPr>
    <p:cSldViewPr>
      <p:cViewPr varScale="1">
        <p:scale>
          <a:sx n="49" d="100"/>
          <a:sy n="49" d="100"/>
        </p:scale>
        <p:origin x="2286" y="5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3091" y="-1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11.xml"/><Relationship Id="rId7" Type="http://schemas.openxmlformats.org/officeDocument/2006/relationships/slide" Target="slides/slide41.xml"/><Relationship Id="rId2" Type="http://schemas.openxmlformats.org/officeDocument/2006/relationships/slide" Target="slides/slide10.xml"/><Relationship Id="rId1" Type="http://schemas.openxmlformats.org/officeDocument/2006/relationships/slide" Target="slides/slide9.xml"/><Relationship Id="rId6" Type="http://schemas.openxmlformats.org/officeDocument/2006/relationships/slide" Target="slides/slide33.xml"/><Relationship Id="rId5" Type="http://schemas.openxmlformats.org/officeDocument/2006/relationships/slide" Target="slides/slide21.xml"/><Relationship Id="rId4"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Text Box 6">
            <a:extLst>
              <a:ext uri="{FF2B5EF4-FFF2-40B4-BE49-F238E27FC236}">
                <a16:creationId xmlns:a16="http://schemas.microsoft.com/office/drawing/2014/main" id="{7380331E-6323-43D1-9E40-B905EB59F4B4}"/>
              </a:ext>
            </a:extLst>
          </p:cNvPr>
          <p:cNvSpPr txBox="1">
            <a:spLocks noChangeArrowheads="1"/>
          </p:cNvSpPr>
          <p:nvPr/>
        </p:nvSpPr>
        <p:spPr bwMode="auto">
          <a:xfrm>
            <a:off x="5842000" y="0"/>
            <a:ext cx="1168400" cy="279400"/>
          </a:xfrm>
          <a:prstGeom prst="rect">
            <a:avLst/>
          </a:prstGeom>
          <a:noFill/>
          <a:ln w="9525">
            <a:noFill/>
            <a:miter lim="800000"/>
            <a:headEnd/>
            <a:tailEnd/>
          </a:ln>
        </p:spPr>
        <p:txBody>
          <a:bodyPr lIns="93177" tIns="46589" rIns="93177" bIns="46589">
            <a:spAutoFit/>
          </a:bodyPr>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pPr>
            <a:r>
              <a:rPr lang="en-US" altLang="en-US" sz="1200" dirty="0">
                <a:latin typeface="Arial" panose="020B0604020202020204" pitchFamily="34" charset="0"/>
              </a:rPr>
              <a:t>13-</a:t>
            </a:r>
            <a:fld id="{E70ADBBF-38CA-4E7B-855B-F9CE5B6BED4D}" type="slidenum">
              <a:rPr lang="en-US" altLang="en-US" sz="1200">
                <a:latin typeface="Arial" panose="020B0604020202020204" pitchFamily="34" charset="0"/>
              </a:rPr>
              <a:pPr algn="r" eaLnBrk="1" hangingPunct="1">
                <a:spcBef>
                  <a:spcPct val="50000"/>
                </a:spcBef>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651CC3CB-1035-49B7-A07B-056050523202}"/>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54275" name="Rectangle 4">
            <a:extLst>
              <a:ext uri="{FF2B5EF4-FFF2-40B4-BE49-F238E27FC236}">
                <a16:creationId xmlns:a16="http://schemas.microsoft.com/office/drawing/2014/main" id="{B084AD0F-56E5-40C7-AE1C-F90D9BB70A84}"/>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93D5B677-0766-4EF6-BD61-5EB20C169902}"/>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4582" name="Rectangle 6">
            <a:extLst>
              <a:ext uri="{FF2B5EF4-FFF2-40B4-BE49-F238E27FC236}">
                <a16:creationId xmlns:a16="http://schemas.microsoft.com/office/drawing/2014/main" id="{4C007221-256E-4B9C-A579-7B54344C219C}"/>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70662" name="TextBox 8">
            <a:extLst>
              <a:ext uri="{FF2B5EF4-FFF2-40B4-BE49-F238E27FC236}">
                <a16:creationId xmlns:a16="http://schemas.microsoft.com/office/drawing/2014/main" id="{8ADE7B49-7931-42F3-9618-5AA431CC91D4}"/>
              </a:ext>
            </a:extLst>
          </p:cNvPr>
          <p:cNvSpPr txBox="1">
            <a:spLocks noChangeArrowheads="1"/>
          </p:cNvSpPr>
          <p:nvPr/>
        </p:nvSpPr>
        <p:spPr bwMode="auto">
          <a:xfrm>
            <a:off x="5791200" y="0"/>
            <a:ext cx="1219200" cy="246063"/>
          </a:xfrm>
          <a:prstGeom prst="rect">
            <a:avLst/>
          </a:prstGeom>
          <a:noFill/>
          <a:ln w="9525">
            <a:noFill/>
            <a:miter lim="800000"/>
            <a:headEnd/>
            <a:tailEnd/>
          </a:ln>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r>
              <a:rPr lang="en-US" altLang="en-US" sz="1000" dirty="0"/>
              <a:t>13-</a:t>
            </a:r>
            <a:fld id="{D5050D04-6BE6-43CF-A351-49945C436DC0}" type="slidenum">
              <a:rPr lang="en-US" altLang="en-US" sz="1000"/>
              <a:pPr algn="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7E92BEBA-95F7-4425-B73E-3F8542763AE9}"/>
              </a:ext>
            </a:extLst>
          </p:cNvPr>
          <p:cNvSpPr>
            <a:spLocks noGrp="1" noRot="1" noChangeAspect="1" noChangeArrowheads="1" noTextEdit="1"/>
          </p:cNvSpPr>
          <p:nvPr>
            <p:ph type="sldImg"/>
          </p:nvPr>
        </p:nvSpPr>
        <p:spPr>
          <a:ln/>
        </p:spPr>
      </p:sp>
      <p:sp>
        <p:nvSpPr>
          <p:cNvPr id="55299" name="Rectangle 3">
            <a:extLst>
              <a:ext uri="{FF2B5EF4-FFF2-40B4-BE49-F238E27FC236}">
                <a16:creationId xmlns:a16="http://schemas.microsoft.com/office/drawing/2014/main" id="{E211CBB2-E0C1-4E33-B5F5-DF8A14447C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F3C99E07-F091-42D1-9C0C-23AC118836F0}"/>
              </a:ext>
            </a:extLst>
          </p:cNvPr>
          <p:cNvSpPr>
            <a:spLocks noGrp="1" noRot="1" noChangeAspect="1" noChangeArrowheads="1" noTextEdit="1"/>
          </p:cNvSpPr>
          <p:nvPr>
            <p:ph type="sldImg"/>
          </p:nvPr>
        </p:nvSpPr>
        <p:spPr>
          <a:ln/>
        </p:spPr>
      </p:sp>
      <p:sp>
        <p:nvSpPr>
          <p:cNvPr id="63491" name="Rectangle 3">
            <a:extLst>
              <a:ext uri="{FF2B5EF4-FFF2-40B4-BE49-F238E27FC236}">
                <a16:creationId xmlns:a16="http://schemas.microsoft.com/office/drawing/2014/main" id="{1A6416E9-9A30-4367-B2BD-4066506B1BA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sz="1200" noProof="0" dirty="0"/>
              <a:t>Product costing for a manufacturing firm is more complex than for a merchandising firm because making a product is more complex than buying an already finished product. </a:t>
            </a:r>
          </a:p>
          <a:p>
            <a:pPr>
              <a:defRPr/>
            </a:pPr>
            <a:r>
              <a:rPr lang="en-US" sz="1200" u="none" noProof="0" dirty="0"/>
              <a:t>The cost of the product is recorded and reported as an asset (inventory) until the product is sold, at which point the cost is transferred to the income statement (cost of goods sold) as an expense to be matched with the revenue that resulted from the sale. The cost associated with each of the manufacturing inputs is classified as raw materials, direct labor, or manufacturing overhead.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3B0739D6-7B38-47FF-800C-8480BFBFCD2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27073093-D6F7-4A3F-B73A-D0EE2992EB3F}"/>
              </a:ext>
            </a:extLst>
          </p:cNvPr>
          <p:cNvSpPr>
            <a:spLocks noGrp="1" noChangeArrowheads="1"/>
          </p:cNvSpPr>
          <p:nvPr>
            <p:ph type="body" idx="1"/>
          </p:nvPr>
        </p:nvSpPr>
        <p:spPr>
          <a:ln/>
        </p:spPr>
        <p:txBody>
          <a:bodyPr/>
          <a:lstStyle/>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Raw materials are the ingredients of the product—the materials that are put into the production process and from which the finished product is made. For example, corn is the raw material of a corn processor, and one of the processor’s finished products may be corn syrup. The candy manufacturer uses the corn syrup as a raw material of its products. </a:t>
            </a:r>
          </a:p>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Direct labor is the effort provided by workers who are directly involved with the manufacture of the product. For example, workers who perform machine operations on raw materials, workers who operate or control raw material conversion equipment (e.g., melters, mixers, heat treaters, coolers, and evaporators), and workers who assemble or package the product are directly involved in manufacturing activities. </a:t>
            </a:r>
            <a:endParaRPr lang="en-US" b="0" noProof="0" dirty="0">
              <a:ea typeface="+mn-ea"/>
            </a:endParaRPr>
          </a:p>
          <a:p>
            <a:pPr marL="0" indent="0" algn="l">
              <a:buFont typeface="Arial" panose="020B0604020202020204" pitchFamily="34" charset="0"/>
              <a:buNone/>
              <a:defRPr/>
            </a:pPr>
            <a:r>
              <a:rPr lang="en-US" b="0" noProof="0" dirty="0">
                <a:ea typeface="+mn-ea"/>
              </a:rPr>
              <a:t>Manufacturing overhead, or overhead, includes all manufacturing costs except those for raw materials and direct labor. Examples of overhead costs include factory utilities, indirect materials (e.g., nails, thread, glue) for the product, maintenance and housekeeping costs (both materials and labor), depreciation expense for the factory building and production equipment, and compensation of production managers and supervisors.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Product Costs are recorded in the inventory account as assets in the balance sheet. When products are sold, product costs are transferred to Cost of Goods Sold, an expense on the income statement. </a:t>
            </a:r>
          </a:p>
          <a:p>
            <a:endParaRPr lang="en-US"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the effect of product costs on the financial statements when viewed as transactions in the horizontal model.</a:t>
            </a:r>
            <a:endParaRPr lang="en-US" noProof="0" dirty="0"/>
          </a:p>
        </p:txBody>
      </p:sp>
    </p:spTree>
    <p:extLst>
      <p:ext uri="{BB962C8B-B14F-4D97-AF65-F5344CB8AC3E}">
        <p14:creationId xmlns:p14="http://schemas.microsoft.com/office/powerpoint/2010/main" val="948670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Period costs, such as selling and administrative costs, are recognized as expenses in the income statement as soon as they're incurred.</a:t>
            </a:r>
          </a:p>
          <a:p>
            <a:endParaRPr lang="en-US"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the effect of period costs on the financial statements when viewed as transactions in the horizontal model.</a:t>
            </a:r>
            <a:endParaRPr lang="en-US" noProof="0" dirty="0"/>
          </a:p>
        </p:txBody>
      </p:sp>
    </p:spTree>
    <p:extLst>
      <p:ext uri="{BB962C8B-B14F-4D97-AF65-F5344CB8AC3E}">
        <p14:creationId xmlns:p14="http://schemas.microsoft.com/office/powerpoint/2010/main" val="6035421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This exhibit </a:t>
            </a:r>
            <a:r>
              <a:rPr kumimoji="1" lang="en-US" sz="1200" b="0" i="0" u="none" strike="noStrike" kern="1200" baseline="0" noProof="0" dirty="0">
                <a:solidFill>
                  <a:schemeClr val="tx1"/>
                </a:solidFill>
                <a:latin typeface="Times New Roman" pitchFamily="18" charset="0"/>
                <a:ea typeface="ＭＳ Ｐゴシック" charset="0"/>
                <a:cs typeface="+mn-cs"/>
              </a:rPr>
              <a:t>provides a cost flow view of the differences in accounting for product and period costs and their impact on the financial statements.</a:t>
            </a:r>
            <a:endParaRPr lang="en-US" noProof="0" dirty="0"/>
          </a:p>
        </p:txBody>
      </p:sp>
    </p:spTree>
    <p:extLst>
      <p:ext uri="{BB962C8B-B14F-4D97-AF65-F5344CB8AC3E}">
        <p14:creationId xmlns:p14="http://schemas.microsoft.com/office/powerpoint/2010/main" val="1581325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0D083874-76DB-4A16-B310-85F314761F37}"/>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70E59E15-1A4C-4ABD-A681-A28ED981146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rPr>
              <a:t>LO 13-5: Explain the general operation of a product costing system and illustrate how costs flow through the inventory accounts to cost of goods sold. </a:t>
            </a:r>
          </a:p>
          <a:p>
            <a:endParaRPr lang="en-US" altLang="en-US" dirty="0">
              <a:solidFill>
                <a:srgbClr val="000000"/>
              </a:solidFill>
              <a:ea typeface="ＭＳ Ｐゴシック" panose="020B0600070205080204" pitchFamily="34" charset="-128"/>
            </a:endParaRPr>
          </a:p>
          <a:p>
            <a:pPr algn="l">
              <a:defRPr/>
            </a:pPr>
            <a:r>
              <a:rPr lang="en-US" sz="1200" dirty="0"/>
              <a:t>A manufacturing cost accounting system involves three inventory accounts: Raw Materials, Work in Process, and Finished Goods.</a:t>
            </a:r>
          </a:p>
          <a:p>
            <a:pPr algn="l">
              <a:defRPr/>
            </a:pPr>
            <a:endParaRPr lang="en-US" sz="1200" dirty="0"/>
          </a:p>
          <a:p>
            <a:pPr algn="l">
              <a:defRPr/>
            </a:pPr>
            <a:r>
              <a:rPr lang="en-US" sz="1200" dirty="0"/>
              <a:t>Raw Materials Inventory holds the cost of parts, assemblies, and materials that will be used in the manufacturing process.</a:t>
            </a:r>
          </a:p>
          <a:p>
            <a:pPr algn="l">
              <a:defRPr/>
            </a:pPr>
            <a:r>
              <a:rPr lang="en-US" sz="1200" dirty="0"/>
              <a:t>Work in Process Inventory is used to accumulate all of the manufacturing costs, including raw materials, direct labor, and manufacturing overhead while the product is being manufactured.</a:t>
            </a:r>
          </a:p>
          <a:p>
            <a:pPr algn="l">
              <a:defRPr/>
            </a:pPr>
            <a:r>
              <a:rPr lang="en-US" sz="1200" dirty="0"/>
              <a:t>Finished Goods Inventory holds the total cost of items manufactured that are now complete and available for sale.</a:t>
            </a:r>
          </a:p>
        </p:txBody>
      </p:sp>
    </p:spTree>
    <p:extLst>
      <p:ext uri="{BB962C8B-B14F-4D97-AF65-F5344CB8AC3E}">
        <p14:creationId xmlns:p14="http://schemas.microsoft.com/office/powerpoint/2010/main" val="96272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and compares the flow of product costs for a manufacturing firm and a merchandising firm. Section I of the exhibit illustrates the transaction effect of the cost flows on the financial statements when viewed in the horizontal model. </a:t>
            </a:r>
            <a:endParaRPr lang="en-US" noProof="0" dirty="0"/>
          </a:p>
        </p:txBody>
      </p:sp>
    </p:spTree>
    <p:extLst>
      <p:ext uri="{BB962C8B-B14F-4D97-AF65-F5344CB8AC3E}">
        <p14:creationId xmlns:p14="http://schemas.microsoft.com/office/powerpoint/2010/main" val="2001472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This exhibit provides a cost flow view and presents a logical way to think about the sequence of activities involved in the conversion of raw materials into a finished product that is ultimately sold. </a:t>
            </a:r>
            <a:endParaRPr lang="en-US" noProof="0" dirty="0"/>
          </a:p>
        </p:txBody>
      </p:sp>
    </p:spTree>
    <p:extLst>
      <p:ext uri="{BB962C8B-B14F-4D97-AF65-F5344CB8AC3E}">
        <p14:creationId xmlns:p14="http://schemas.microsoft.com/office/powerpoint/2010/main" val="2065979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191523EE-8F44-47FD-A9A8-2A2D269B0B1C}"/>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B2D44462-BA3A-4A3C-9F6C-350B5B6BC8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solidFill>
                  <a:srgbClr val="000000"/>
                </a:solidFill>
                <a:ea typeface="ＭＳ Ｐゴシック" panose="020B0600070205080204" pitchFamily="34" charset="-128"/>
              </a:rPr>
              <a:t>LO 13-6: Calculate predetermined overhead application rates and demonstrate how they are used.</a:t>
            </a:r>
          </a:p>
          <a:p>
            <a:endParaRPr lang="en-US" altLang="en-US" b="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Most cost systems apply overhead to production by using a single surrogate measure of overhead behavior. The </a:t>
            </a:r>
            <a:r>
              <a:rPr lang="en-US" altLang="en-US" b="0" noProof="0" dirty="0">
                <a:solidFill>
                  <a:srgbClr val="000000"/>
                </a:solidFill>
                <a:ea typeface="ＭＳ Ｐゴシック" panose="020B0600070205080204" pitchFamily="34" charset="-128"/>
              </a:rPr>
              <a:t>assumption is that overhead is incurred because products are being made, and the number of direct labor hours (or other base) used on a particular production run is a fair indicator of the overhead incurred for that production run.</a:t>
            </a:r>
          </a:p>
          <a:p>
            <a:r>
              <a:rPr kumimoji="1" lang="en-US" sz="1200" b="0" i="0" u="none" strike="noStrike" kern="1200" baseline="0" dirty="0">
                <a:solidFill>
                  <a:schemeClr val="tx1"/>
                </a:solidFill>
                <a:latin typeface="Times New Roman" pitchFamily="18" charset="0"/>
                <a:ea typeface="ＭＳ Ｐゴシック" charset="0"/>
                <a:cs typeface="+mn-cs"/>
              </a:rPr>
              <a:t>Estimated total overhead cost is divided by the estimated total direct labor hours (or other base) to get a predetermined overhead application rate per direct labor hour (or other base).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overhead application rate used by Cruisers Inc. is $14/direct labor hour.</a:t>
            </a:r>
            <a:endParaRPr lang="en-US" dirty="0"/>
          </a:p>
        </p:txBody>
      </p:sp>
    </p:spTree>
    <p:extLst>
      <p:ext uri="{BB962C8B-B14F-4D97-AF65-F5344CB8AC3E}">
        <p14:creationId xmlns:p14="http://schemas.microsoft.com/office/powerpoint/2010/main" val="4102638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EF4966EB-6187-4D88-9F23-EE0AA16E3FDB}"/>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6B4AE607-2A1B-4709-98AF-67203479BB45}"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56323" name="Rectangle 2">
            <a:extLst>
              <a:ext uri="{FF2B5EF4-FFF2-40B4-BE49-F238E27FC236}">
                <a16:creationId xmlns:a16="http://schemas.microsoft.com/office/drawing/2014/main" id="{399EBEA4-2E3A-49E1-9504-10E33036B8FA}"/>
              </a:ext>
            </a:extLst>
          </p:cNvPr>
          <p:cNvSpPr>
            <a:spLocks noGrp="1" noRot="1" noChangeAspect="1" noChangeArrowheads="1" noTextEdit="1"/>
          </p:cNvSpPr>
          <p:nvPr>
            <p:ph type="sldImg"/>
          </p:nvPr>
        </p:nvSpPr>
        <p:spPr>
          <a:xfrm>
            <a:off x="1152525" y="684213"/>
            <a:ext cx="4557713" cy="3417887"/>
          </a:xfrm>
          <a:ln/>
        </p:spPr>
      </p:sp>
      <p:sp>
        <p:nvSpPr>
          <p:cNvPr id="56324" name="Rectangle 3">
            <a:extLst>
              <a:ext uri="{FF2B5EF4-FFF2-40B4-BE49-F238E27FC236}">
                <a16:creationId xmlns:a16="http://schemas.microsoft.com/office/drawing/2014/main" id="{0D918881-BC5C-4D66-A056-49AE955B97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endParaRPr lang="en-US" altLang="en-US" b="0" i="0" dirty="0">
              <a:ea typeface="ＭＳ Ｐゴシック" panose="020B0600070205080204" pitchFamily="34" charset="-128"/>
            </a:endParaRPr>
          </a:p>
          <a:p>
            <a:pPr eaLnBrk="1" hangingPunct="1">
              <a:lnSpc>
                <a:spcPct val="90000"/>
              </a:lnSpc>
              <a:spcBef>
                <a:spcPct val="50000"/>
              </a:spcBef>
            </a:pPr>
            <a:r>
              <a:rPr lang="en-US" altLang="en-US" b="0" i="0" dirty="0">
                <a:latin typeface="Calibri" panose="020F0502020204030204" pitchFamily="34" charset="0"/>
                <a:ea typeface="ＭＳ Ｐゴシック" panose="020B0600070205080204" pitchFamily="34" charset="-128"/>
              </a:rPr>
              <a:t>CHAPTER 13: Cost Accounting and Reporting</a:t>
            </a:r>
            <a:endParaRPr lang="en-US" altLang="en-US" b="0" i="0"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total manufacturing cots incurred by Cruisers Inc. is $987,710. The cost per boat is $11,485.</a:t>
            </a:r>
          </a:p>
        </p:txBody>
      </p:sp>
    </p:spTree>
    <p:extLst>
      <p:ext uri="{BB962C8B-B14F-4D97-AF65-F5344CB8AC3E}">
        <p14:creationId xmlns:p14="http://schemas.microsoft.com/office/powerpoint/2010/main" val="445818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3B93D75F-4910-481D-A1A9-0E324F633BEB}"/>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id="{66A1E377-A522-47AA-B4B4-D69608BE0A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Overhead is applied based on estimates and determined before the period begins. Overhead applied equals predetermined overhead rate times actual activity (actual amount of the cost driver such as units produced, direct labor hours, or machine hours incurred during the period).</a:t>
            </a:r>
          </a:p>
          <a:p>
            <a:endParaRPr lang="en-US" altLang="en-US" dirty="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The difference between the total overhead costs actually incurred and the costs applied to production during the year is called overapplied overhead or underapplied overhead. At the end of the year, if the overapplied or underapplied overhead is small relative to total overhead costs incurred, it is transferred to cost of goods sold. If it is material in amount, it is allocated between inventories and cost of goods sold in proportion to the total overhead included in each. On a monthly basis, the overapplied or underapplied overhead is carried forward in the Manufacturing Overhead account.</a:t>
            </a:r>
          </a:p>
        </p:txBody>
      </p:sp>
    </p:spTree>
    <p:extLst>
      <p:ext uri="{BB962C8B-B14F-4D97-AF65-F5344CB8AC3E}">
        <p14:creationId xmlns:p14="http://schemas.microsoft.com/office/powerpoint/2010/main" val="905003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Explanation of transactions: </a:t>
            </a:r>
          </a:p>
          <a:p>
            <a:r>
              <a:rPr kumimoji="1" lang="en-US" sz="1200" b="0" i="0" u="none" strike="noStrike" kern="1200" baseline="0" noProof="0" dirty="0">
                <a:solidFill>
                  <a:schemeClr val="tx1"/>
                </a:solidFill>
                <a:latin typeface="Times New Roman" pitchFamily="18" charset="0"/>
                <a:ea typeface="ＭＳ Ｐゴシック" charset="0"/>
                <a:cs typeface="+mn-cs"/>
              </a:rPr>
              <a:t>(1) Purchase of raw materials on account. </a:t>
            </a:r>
          </a:p>
          <a:p>
            <a:r>
              <a:rPr kumimoji="1" lang="en-US" sz="1200" b="0" i="0" u="none" strike="noStrike" kern="1200" baseline="0" noProof="0" dirty="0">
                <a:solidFill>
                  <a:schemeClr val="tx1"/>
                </a:solidFill>
                <a:latin typeface="Times New Roman" pitchFamily="18" charset="0"/>
                <a:ea typeface="ＭＳ Ｐゴシック" charset="0"/>
                <a:cs typeface="+mn-cs"/>
              </a:rPr>
              <a:t>(2) Cost of raw materials used is transferred to Work in Process. </a:t>
            </a:r>
          </a:p>
          <a:p>
            <a:r>
              <a:rPr kumimoji="1" lang="en-US" sz="1200" b="0" i="0" u="none" strike="noStrike" kern="1200" baseline="0" noProof="0" dirty="0">
                <a:solidFill>
                  <a:schemeClr val="tx1"/>
                </a:solidFill>
                <a:latin typeface="Times New Roman" pitchFamily="18" charset="0"/>
                <a:ea typeface="ＭＳ Ｐゴシック" charset="0"/>
                <a:cs typeface="+mn-cs"/>
              </a:rPr>
              <a:t>(3) Direct labor costs for the month increase Work in Process and increase Wages Payable.* </a:t>
            </a:r>
          </a:p>
          <a:p>
            <a:r>
              <a:rPr kumimoji="1" lang="en-US" sz="1200" b="0" i="0" u="none" strike="noStrike" kern="1200" baseline="0" noProof="0" dirty="0">
                <a:solidFill>
                  <a:schemeClr val="tx1"/>
                </a:solidFill>
                <a:latin typeface="Times New Roman" pitchFamily="18" charset="0"/>
                <a:ea typeface="ＭＳ Ｐゴシック" charset="0"/>
                <a:cs typeface="+mn-cs"/>
              </a:rPr>
              <a:t>(4) Actual manufacturing overhead costs incurred for the month increase Manufacturing Overhead and increase Accounts Payable, Accrued Wages Payable, or Other Accrued Liabilities.* </a:t>
            </a:r>
          </a:p>
          <a:p>
            <a:r>
              <a:rPr kumimoji="1" lang="en-US" sz="1200" b="0" i="0" u="none" strike="noStrike" kern="1200" baseline="0" noProof="0" dirty="0">
                <a:solidFill>
                  <a:schemeClr val="tx1"/>
                </a:solidFill>
                <a:latin typeface="Times New Roman" pitchFamily="18" charset="0"/>
                <a:ea typeface="ＭＳ Ｐゴシック" charset="0"/>
                <a:cs typeface="+mn-cs"/>
              </a:rPr>
              <a:t>(5) Manufacturing Overhead is applied to Work in Process using the predetermined overhead application rate and the actual activity base (direct labor hours, for example). </a:t>
            </a:r>
          </a:p>
          <a:p>
            <a:r>
              <a:rPr kumimoji="1" lang="en-US" sz="1200" b="0" i="0" u="none" strike="noStrike" kern="1200" baseline="0" noProof="0" dirty="0">
                <a:solidFill>
                  <a:schemeClr val="tx1"/>
                </a:solidFill>
                <a:latin typeface="Times New Roman" pitchFamily="18" charset="0"/>
                <a:ea typeface="ＭＳ Ｐゴシック" charset="0"/>
                <a:cs typeface="+mn-cs"/>
              </a:rPr>
              <a:t>(6) Cost of goods manufactured is transferred from Work in Process to Finished Goods. </a:t>
            </a:r>
          </a:p>
          <a:p>
            <a:r>
              <a:rPr kumimoji="1" lang="en-US" sz="1200" b="0" i="0" u="none" strike="noStrike" kern="1200" baseline="0" noProof="0" dirty="0">
                <a:solidFill>
                  <a:schemeClr val="tx1"/>
                </a:solidFill>
                <a:latin typeface="Times New Roman" pitchFamily="18" charset="0"/>
                <a:ea typeface="ＭＳ Ｐゴシック" charset="0"/>
                <a:cs typeface="+mn-cs"/>
              </a:rPr>
              <a:t>(7) Cost of goods sold is transferred from Finished Goods inventory to Cost of Goods Sold. </a:t>
            </a:r>
          </a:p>
          <a:p>
            <a:r>
              <a:rPr kumimoji="1" lang="en-US" sz="1200" b="0" i="0" u="none" strike="noStrike" kern="1200" baseline="0" noProof="0" dirty="0">
                <a:solidFill>
                  <a:schemeClr val="tx1"/>
                </a:solidFill>
                <a:latin typeface="Times New Roman" pitchFamily="18" charset="0"/>
                <a:ea typeface="ＭＳ Ｐゴシック" charset="0"/>
                <a:cs typeface="+mn-cs"/>
              </a:rPr>
              <a:t>*Some transactions may result in a decrease of Cash if cash payment occurs at the time of the transaction. 	</a:t>
            </a:r>
          </a:p>
          <a:p>
            <a:endParaRPr lang="en-US" noProof="0" dirty="0"/>
          </a:p>
        </p:txBody>
      </p:sp>
    </p:spTree>
    <p:extLst>
      <p:ext uri="{BB962C8B-B14F-4D97-AF65-F5344CB8AC3E}">
        <p14:creationId xmlns:p14="http://schemas.microsoft.com/office/powerpoint/2010/main" val="1331935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00646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BD3757B8-519B-4054-A660-C90179F8DB02}"/>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CF306486-4E2E-4471-B0E2-03FA6AE62D9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00000"/>
                </a:solidFill>
                <a:ea typeface="ＭＳ Ｐゴシック" panose="020B0600070205080204" pitchFamily="34" charset="-128"/>
              </a:rPr>
              <a:t>LO 13-7: Prepare and interpret a statement of cost of goods manufactured.</a:t>
            </a:r>
          </a:p>
          <a:p>
            <a:r>
              <a:rPr lang="en-US" altLang="en-US" dirty="0">
                <a:solidFill>
                  <a:srgbClr val="000000"/>
                </a:solidFill>
                <a:ea typeface="ＭＳ Ｐゴシック" panose="020B0600070205080204" pitchFamily="34" charset="-128"/>
              </a:rPr>
              <a:t> </a:t>
            </a:r>
          </a:p>
          <a:p>
            <a:r>
              <a:rPr lang="en-US" altLang="en-US" dirty="0">
                <a:solidFill>
                  <a:srgbClr val="000000"/>
                </a:solidFill>
                <a:ea typeface="ＭＳ Ｐゴシック" panose="020B0600070205080204" pitchFamily="34" charset="-128"/>
              </a:rPr>
              <a:t>A statement of cost of goods manufactured is prepared to assist managers in understanding and evaluating the overall cost of manufacturing products. </a:t>
            </a:r>
            <a:r>
              <a:rPr lang="en-US" altLang="en-US" dirty="0">
                <a:ea typeface="ＭＳ Ｐゴシック" panose="020B0600070205080204" pitchFamily="34" charset="-128"/>
              </a:rPr>
              <a:t>We will use the following information to prepare a statement of cost of goods manufactured for Cruisers for the month of April: </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March 31: $126,900</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April 30: $106,250</a:t>
            </a:r>
          </a:p>
          <a:p>
            <a:pPr marL="171450" indent="-171450">
              <a:buFont typeface="Arial" panose="020B0604020202020204" pitchFamily="34" charset="0"/>
              <a:buChar char="•"/>
            </a:pPr>
            <a:r>
              <a:rPr lang="en-US" altLang="en-US" dirty="0">
                <a:ea typeface="ＭＳ Ｐゴシック" panose="020B0600070205080204" pitchFamily="34" charset="-128"/>
              </a:rPr>
              <a:t>Raw materials purchases during April: $347,860</a:t>
            </a:r>
          </a:p>
          <a:p>
            <a:pPr marL="171450" indent="-171450">
              <a:buFont typeface="Arial" panose="020B0604020202020204" pitchFamily="34" charset="0"/>
              <a:buChar char="•"/>
            </a:pPr>
            <a:r>
              <a:rPr lang="en-US" altLang="en-US" dirty="0">
                <a:ea typeface="ＭＳ Ｐゴシック" panose="020B0600070205080204" pitchFamily="34" charset="-128"/>
              </a:rPr>
              <a:t>Direct labor costs: $330,240</a:t>
            </a:r>
          </a:p>
          <a:p>
            <a:pPr marL="171450" indent="-171450">
              <a:buFont typeface="Arial" panose="020B0604020202020204" pitchFamily="34" charset="0"/>
              <a:buChar char="•"/>
            </a:pPr>
            <a:r>
              <a:rPr lang="en-US" altLang="en-US" dirty="0">
                <a:ea typeface="ＭＳ Ｐゴシック" panose="020B0600070205080204" pitchFamily="34" charset="-128"/>
              </a:rPr>
              <a:t>Manufacturing overhead applied: $288,960</a:t>
            </a:r>
          </a:p>
          <a:p>
            <a:pPr marL="171450" indent="-171450">
              <a:buFont typeface="Arial" panose="020B0604020202020204" pitchFamily="34" charset="0"/>
              <a:buChar char="•"/>
            </a:pPr>
            <a:r>
              <a:rPr lang="en-US" altLang="en-US" dirty="0">
                <a:ea typeface="ＭＳ Ｐゴシック" panose="020B0600070205080204" pitchFamily="34" charset="-128"/>
              </a:rPr>
              <a:t>Assumption: No WIP inventories </a:t>
            </a:r>
          </a:p>
          <a:p>
            <a:endParaRPr lang="en-US" altLang="en-US" dirty="0">
              <a:solidFill>
                <a:srgbClr val="000000"/>
              </a:solidFill>
              <a:ea typeface="ＭＳ Ｐゴシック" panose="020B0600070205080204" pitchFamily="34" charset="-128"/>
            </a:endParaRPr>
          </a:p>
          <a:p>
            <a:endParaRPr lang="en-US" altLang="en-US" dirty="0">
              <a:solidFill>
                <a:srgbClr val="000000"/>
              </a:solidFill>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F8B22D6A-4EDC-4882-B229-2DE08F5CC407}"/>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42104922-13BF-4C97-86E3-F28809745E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00000"/>
                </a:solidFill>
                <a:ea typeface="ＭＳ Ｐゴシック" panose="020B0600070205080204" pitchFamily="34" charset="-128"/>
              </a:rPr>
              <a:t>Manufacturing costs can be summarized and reported in a statement of cost of goods manufactured. </a:t>
            </a:r>
            <a:r>
              <a:rPr kumimoji="1" lang="en-US" sz="1200" b="0" i="0" u="none" strike="noStrike" kern="1200" baseline="0" noProof="0" dirty="0">
                <a:solidFill>
                  <a:schemeClr val="tx1"/>
                </a:solidFill>
                <a:latin typeface="Times New Roman" pitchFamily="18" charset="0"/>
                <a:ea typeface="ＭＳ Ｐゴシック" charset="0"/>
                <a:cs typeface="+mn-cs"/>
              </a:rPr>
              <a:t>Such a statement using amounts for Cruisers for April is illustrated in the exhibit.</a:t>
            </a:r>
          </a:p>
          <a:p>
            <a:r>
              <a:rPr kumimoji="1" lang="en-US" sz="1200" b="0" i="0" u="none" strike="noStrike" kern="1200" baseline="0" noProof="0" dirty="0">
                <a:solidFill>
                  <a:schemeClr val="tx1"/>
                </a:solidFill>
                <a:latin typeface="Times New Roman" pitchFamily="18" charset="0"/>
                <a:ea typeface="ＭＳ Ｐゴシック" charset="0"/>
                <a:cs typeface="+mn-cs"/>
              </a:rPr>
              <a:t>Although it was assumed that there were no beginning or ending inventories for work in process, this exhibit illustrates how work in process balances would be reported in this statement. </a:t>
            </a:r>
          </a:p>
          <a:p>
            <a:endParaRPr lang="en-US" altLang="en-US" noProof="0" dirty="0">
              <a:solidFill>
                <a:srgbClr val="000000"/>
              </a:solidFill>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Notice that the three products costs are shown on the schedule: raw materials, direct labor, and manufacturing overhead. The cost of the goods manufactured during April is $987,710, which will be transferred to finished goods inventory.</a:t>
            </a:r>
            <a:endParaRPr lang="en-US" altLang="en-US" noProof="0" dirty="0">
              <a:ea typeface="ＭＳ Ｐゴシック" panose="020B0600070205080204" pitchFamily="34" charset="-128"/>
            </a:endParaRPr>
          </a:p>
          <a:p>
            <a:endParaRPr lang="en-US" altLang="en-US" noProof="0" dirty="0">
              <a:solidFill>
                <a:srgbClr val="000000"/>
              </a:solidFill>
              <a:ea typeface="ＭＳ Ｐゴシック" panose="020B0600070205080204" pitchFamily="34" charset="-128"/>
            </a:endParaRPr>
          </a:p>
          <a:p>
            <a:endParaRPr lang="en-US" altLang="en-US" noProof="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2325117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53293F20-FA4F-4CA3-AD0C-990A149AB907}"/>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66958302-2EC7-4B1D-A5FA-B05ED3AF56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To calculate cost of goods sold for April, the cost of goods manufactured</a:t>
            </a:r>
            <a:r>
              <a:rPr lang="en-US" altLang="en-US" noProof="0" dirty="0">
                <a:ea typeface="ＭＳ Ｐゴシック" panose="020B0600070205080204" pitchFamily="34" charset="-128"/>
              </a:rPr>
              <a:t>, $987,710,</a:t>
            </a:r>
            <a:r>
              <a:rPr kumimoji="1" lang="en-US" sz="1200" b="0" i="0" u="none" strike="noStrike" kern="1200" baseline="0" noProof="0" dirty="0">
                <a:solidFill>
                  <a:schemeClr val="tx1"/>
                </a:solidFill>
                <a:latin typeface="Times New Roman" pitchFamily="18" charset="0"/>
                <a:ea typeface="ＭＳ Ｐゴシック" charset="0"/>
                <a:cs typeface="+mn-cs"/>
              </a:rPr>
              <a:t> is added to the beginning inventory of finished goods</a:t>
            </a:r>
            <a:r>
              <a:rPr lang="en-US" altLang="en-US" noProof="0" dirty="0">
                <a:ea typeface="ＭＳ Ｐゴシック" panose="020B0600070205080204" pitchFamily="34" charset="-128"/>
              </a:rPr>
              <a:t>, $243,820,</a:t>
            </a:r>
            <a:r>
              <a:rPr kumimoji="1" lang="en-US" sz="1200" b="0" i="0" u="none" strike="noStrike" kern="1200" baseline="0" noProof="0" dirty="0">
                <a:solidFill>
                  <a:schemeClr val="tx1"/>
                </a:solidFill>
                <a:latin typeface="Times New Roman" pitchFamily="18" charset="0"/>
                <a:ea typeface="ＭＳ Ｐゴシック" charset="0"/>
                <a:cs typeface="+mn-cs"/>
              </a:rPr>
              <a:t> to get the cost of goods available for sale, $1,231,530. The cost of the ending inventory of finished goods</a:t>
            </a:r>
            <a:r>
              <a:rPr lang="en-US" altLang="en-US" noProof="0" dirty="0">
                <a:ea typeface="ＭＳ Ｐゴシック" panose="020B0600070205080204" pitchFamily="34" charset="-128"/>
              </a:rPr>
              <a:t>, $127,600, </a:t>
            </a:r>
            <a:r>
              <a:rPr kumimoji="1" lang="en-US" sz="1200" b="0" i="0" u="none" strike="noStrike" kern="1200" baseline="0" noProof="0" dirty="0">
                <a:solidFill>
                  <a:schemeClr val="tx1"/>
                </a:solidFill>
                <a:latin typeface="Times New Roman" pitchFamily="18" charset="0"/>
                <a:ea typeface="ＭＳ Ｐゴシック" charset="0"/>
                <a:cs typeface="+mn-cs"/>
              </a:rPr>
              <a:t>is then subtracted from goods available for sale to arrive at the cost of goods sold</a:t>
            </a:r>
            <a:r>
              <a:rPr lang="en-US" altLang="en-US" noProof="0" dirty="0">
                <a:ea typeface="ＭＳ Ｐゴシック" panose="020B0600070205080204" pitchFamily="34" charset="-128"/>
              </a:rPr>
              <a:t>, $1,103,930.</a:t>
            </a:r>
            <a:r>
              <a:rPr kumimoji="1" lang="en-US" sz="1200" b="0" i="0" u="none" strike="noStrike" kern="1200" baseline="0" noProof="0" dirty="0">
                <a:solidFill>
                  <a:schemeClr val="tx1"/>
                </a:solidFill>
                <a:latin typeface="Times New Roman" pitchFamily="18" charset="0"/>
                <a:ea typeface="ＭＳ Ｐゴシック" charset="0"/>
                <a:cs typeface="+mn-cs"/>
              </a:rPr>
              <a:t> </a:t>
            </a:r>
            <a:endParaRPr lang="en-US" altLang="en-US" noProof="0" dirty="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9D43E279-C36C-4D02-9464-477A079F282C}"/>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A1AD4F02-D0D7-4A9D-BB3C-09EC5BBDCB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The income statement is prepared using established financial accounting procedures. Sales and expense values are assumed amounts. </a:t>
            </a:r>
          </a:p>
          <a:p>
            <a:endParaRPr lang="en-US" altLang="en-US"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In the exhibit, notice that selling, general, and administrative expenses represent a significant portion of the total expenses. Nonoperating expenses reported for interest and income taxes also are significant. </a:t>
            </a:r>
            <a:endParaRPr lang="en-US" altLang="en-US" noProof="0" dirty="0">
              <a:ea typeface="ＭＳ Ｐゴシック" panose="020B0600070205080204" pitchFamily="34" charset="-128"/>
            </a:endParaRPr>
          </a:p>
          <a:p>
            <a:endParaRPr lang="en-US" altLang="en-US" noProof="0" dirty="0">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24B2442F-F3F6-46C5-8228-5D198DFE2DD7}"/>
              </a:ext>
            </a:extLst>
          </p:cNvPr>
          <p:cNvSpPr>
            <a:spLocks noGrp="1" noRot="1" noChangeAspect="1" noChangeArrowheads="1" noTextEdit="1"/>
          </p:cNvSpPr>
          <p:nvPr>
            <p:ph type="sldImg"/>
          </p:nvPr>
        </p:nvSpPr>
        <p:spPr>
          <a:ln/>
        </p:spPr>
      </p:sp>
      <p:sp>
        <p:nvSpPr>
          <p:cNvPr id="79875" name="Rectangle 3">
            <a:extLst>
              <a:ext uri="{FF2B5EF4-FFF2-40B4-BE49-F238E27FC236}">
                <a16:creationId xmlns:a16="http://schemas.microsoft.com/office/drawing/2014/main" id="{5DBD7943-F8A6-4B45-9D7E-ED6063B1D3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job order costing system is used when discrete products, such as sailboats, are manufactured. Each production run is treated as a separate “job.” Costs are accumulated for each job.</a:t>
            </a:r>
            <a:endParaRPr lang="en-US" altLang="en-US" b="0" noProof="0" dirty="0">
              <a:solidFill>
                <a:srgbClr val="000000"/>
              </a:solidFill>
              <a:ea typeface="ＭＳ Ｐゴシック" panose="020B0600070205080204" pitchFamily="34" charset="-128"/>
            </a:endParaRPr>
          </a:p>
          <a:p>
            <a:endParaRPr lang="en-US" altLang="en-US" b="0" noProof="0" dirty="0">
              <a:solidFill>
                <a:srgbClr val="000000"/>
              </a:solidFill>
              <a:ea typeface="ＭＳ Ｐゴシック" panose="020B0600070205080204" pitchFamily="34" charset="-128"/>
            </a:endParaRPr>
          </a:p>
          <a:p>
            <a:r>
              <a:rPr lang="en-US" altLang="en-US" b="0" noProof="0" dirty="0">
                <a:solidFill>
                  <a:srgbClr val="000000"/>
                </a:solidFill>
                <a:ea typeface="ＭＳ Ｐゴシック" panose="020B0600070205080204" pitchFamily="34" charset="-128"/>
              </a:rPr>
              <a:t>Job order costing is used to account for the production of large, unique, high-cost items that are built to order, rather than mass produced. Many costs can be directly traced to each job.</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0EB7602-5E01-44E9-A176-38B1690F9E10}"/>
              </a:ext>
            </a:extLst>
          </p:cNvPr>
          <p:cNvSpPr>
            <a:spLocks noGrp="1" noRot="1" noChangeAspect="1" noChangeArrowheads="1" noTextEdit="1"/>
          </p:cNvSpPr>
          <p:nvPr>
            <p:ph type="sldImg"/>
          </p:nvPr>
        </p:nvSpPr>
        <p:spPr>
          <a:ln/>
        </p:spPr>
      </p:sp>
      <p:sp>
        <p:nvSpPr>
          <p:cNvPr id="22530" name="Rectangle 3">
            <a:extLst>
              <a:ext uri="{FF2B5EF4-FFF2-40B4-BE49-F238E27FC236}">
                <a16:creationId xmlns:a16="http://schemas.microsoft.com/office/drawing/2014/main" id="{1A3E76D8-EE65-4687-A6E0-D3F4F85FAB58}"/>
              </a:ext>
            </a:extLst>
          </p:cNvPr>
          <p:cNvSpPr>
            <a:spLocks noGrp="1" noChangeArrowheads="1"/>
          </p:cNvSpPr>
          <p:nvPr>
            <p:ph type="body" idx="1"/>
          </p:nvPr>
        </p:nvSpPr>
        <p:spPr>
          <a:xfrm>
            <a:off x="935038" y="4343400"/>
            <a:ext cx="5140325" cy="4183063"/>
          </a:xfrm>
          <a:ln/>
        </p:spPr>
        <p:txBody>
          <a:bodyPr/>
          <a:lstStyle/>
          <a:p>
            <a:pPr>
              <a:spcBef>
                <a:spcPct val="50000"/>
              </a:spcBef>
              <a:defRPr/>
            </a:pPr>
            <a:r>
              <a:rPr lang="en-US" dirty="0">
                <a:solidFill>
                  <a:srgbClr val="000000"/>
                </a:solidFill>
                <a:ea typeface="ＭＳ Ｐゴシック" pitchFamily="34" charset="-128"/>
                <a:cs typeface="Times New Roman" pitchFamily="18" charset="0"/>
              </a:rPr>
              <a:t>After studying this chapter, you should understand and be able to:</a:t>
            </a:r>
          </a:p>
          <a:p>
            <a:pPr>
              <a:spcBef>
                <a:spcPct val="50000"/>
              </a:spcBef>
              <a:defRPr/>
            </a:pPr>
            <a:endParaRPr lang="en-US" dirty="0">
              <a:solidFill>
                <a:srgbClr val="000000"/>
              </a:solidFill>
              <a:ea typeface="ＭＳ Ｐゴシック" pitchFamily="34" charset="-128"/>
              <a:cs typeface="Times New Roman" pitchFamily="18" charset="0"/>
            </a:endParaRPr>
          </a:p>
          <a:p>
            <a:pPr marL="747713" indent="-747713">
              <a:defRPr/>
            </a:pPr>
            <a:r>
              <a:rPr lang="en-US" altLang="en-US" dirty="0">
                <a:latin typeface="Arial Narrow" pitchFamily="34" charset="0"/>
              </a:rPr>
              <a:t>LO 13-1: Explain the role of cost accounting as it relates to financial and managerial accounting.</a:t>
            </a:r>
          </a:p>
          <a:p>
            <a:pPr marL="747713" indent="-747713">
              <a:defRPr/>
            </a:pPr>
            <a:r>
              <a:rPr lang="en-US" altLang="en-US" dirty="0">
                <a:latin typeface="Arial Narrow" pitchFamily="34" charset="0"/>
              </a:rPr>
              <a:t>LO 13-2: Describe how cost management plays a strategic role in the organization</a:t>
            </a:r>
            <a:r>
              <a:rPr lang="ja-JP" altLang="en-US" dirty="0">
                <a:latin typeface="Arial Narrow" pitchFamily="34" charset="0"/>
              </a:rPr>
              <a:t>’</a:t>
            </a:r>
            <a:r>
              <a:rPr lang="en-US" altLang="ja-JP" dirty="0">
                <a:latin typeface="Arial Narrow" pitchFamily="34" charset="0"/>
              </a:rPr>
              <a:t>s value chain.</a:t>
            </a:r>
          </a:p>
          <a:p>
            <a:pPr marL="747713" indent="-747713">
              <a:defRPr/>
            </a:pPr>
            <a:r>
              <a:rPr lang="en-US" altLang="en-US" dirty="0">
                <a:latin typeface="Arial Narrow" pitchFamily="34" charset="0"/>
              </a:rPr>
              <a:t>LO 13-3: Contrast direct and indirect costs and illustrate how they relate to a product or activity.</a:t>
            </a:r>
          </a:p>
          <a:p>
            <a:pPr marL="747713" indent="-747713">
              <a:defRPr/>
            </a:pPr>
            <a:r>
              <a:rPr lang="en-US" altLang="en-US" dirty="0">
                <a:latin typeface="Arial Narrow" pitchFamily="34" charset="0"/>
              </a:rPr>
              <a:t>LO 13-4: Distinguish between product costs and period costs and identify the three components of product cost.</a:t>
            </a:r>
          </a:p>
          <a:p>
            <a:pPr marL="747713" indent="-747713">
              <a:defRPr/>
            </a:pPr>
            <a:r>
              <a:rPr lang="en-US" altLang="en-US" dirty="0">
                <a:latin typeface="Arial Narrow" pitchFamily="34" charset="0"/>
              </a:rPr>
              <a:t>LO 13-5: Explain the general operation of a product costing system and illustrate how costs flow through the inventory accounts to cost of goods sold.</a:t>
            </a:r>
          </a:p>
          <a:p>
            <a:pPr marL="747713" indent="-747713">
              <a:defRPr/>
            </a:pPr>
            <a:r>
              <a:rPr lang="en-US" altLang="en-US" dirty="0">
                <a:latin typeface="Arial Narrow" pitchFamily="34" charset="0"/>
              </a:rPr>
              <a:t>LO 13-6: Calculate predetermined overhead application rates and demonstrate how they are used.</a:t>
            </a:r>
          </a:p>
          <a:p>
            <a:pPr marL="747713" indent="-747713">
              <a:defRPr/>
            </a:pPr>
            <a:r>
              <a:rPr lang="en-US" altLang="en-US" dirty="0">
                <a:latin typeface="Arial Narrow" pitchFamily="34" charset="0"/>
              </a:rPr>
              <a:t>LO 13-7: Prepare and interpret a statement of cost of goods manufactured.</a:t>
            </a:r>
          </a:p>
          <a:p>
            <a:pPr marL="747713" indent="-747713">
              <a:defRPr/>
            </a:pPr>
            <a:r>
              <a:rPr lang="en-US" altLang="en-US" dirty="0">
                <a:latin typeface="Arial Narrow" pitchFamily="34" charset="0"/>
              </a:rPr>
              <a:t>LO 13-8: Explain and illustrate the difference between absorption and direct (or variable) costing.</a:t>
            </a:r>
          </a:p>
          <a:p>
            <a:pPr marL="747713" indent="-747713">
              <a:defRPr/>
            </a:pPr>
            <a:r>
              <a:rPr lang="en-US" altLang="en-US" dirty="0">
                <a:latin typeface="Arial Narrow" pitchFamily="34" charset="0"/>
              </a:rPr>
              <a:t>LO 13-9: Perform activity-based costing and describe activity-based management.</a:t>
            </a:r>
          </a:p>
          <a:p>
            <a:pPr>
              <a:spcBef>
                <a:spcPct val="50000"/>
              </a:spcBef>
              <a:defRPr/>
            </a:pPr>
            <a:endParaRPr lang="en-US" dirty="0">
              <a:solidFill>
                <a:srgbClr val="800000"/>
              </a:solidFill>
              <a:latin typeface="Arial" pitchFamily="34" charset="0"/>
            </a:endParaRPr>
          </a:p>
          <a:p>
            <a:pPr>
              <a:spcBef>
                <a:spcPct val="50000"/>
              </a:spcBef>
              <a:defRPr/>
            </a:pPr>
            <a:endParaRPr lang="en-US" dirty="0">
              <a:solidFill>
                <a:srgbClr val="000000"/>
              </a:solidFill>
              <a:ea typeface="ＭＳ Ｐゴシック" pitchFamily="34" charset="-128"/>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BA9F3064-47A5-48DD-B848-68BF2910C08E}"/>
              </a:ext>
            </a:extLst>
          </p:cNvPr>
          <p:cNvSpPr>
            <a:spLocks noGrp="1" noRot="1" noChangeAspect="1" noChangeArrowheads="1" noTextEdit="1"/>
          </p:cNvSpPr>
          <p:nvPr>
            <p:ph type="sldImg"/>
          </p:nvPr>
        </p:nvSpPr>
        <p:spPr>
          <a:ln/>
        </p:spPr>
      </p:sp>
      <p:sp>
        <p:nvSpPr>
          <p:cNvPr id="81923" name="Rectangle 3">
            <a:extLst>
              <a:ext uri="{FF2B5EF4-FFF2-40B4-BE49-F238E27FC236}">
                <a16:creationId xmlns:a16="http://schemas.microsoft.com/office/drawing/2014/main" id="{1CBB28C3-E469-4AA3-87BD-2D479BEE0A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When the manufacturing environment involves essentially homogeneous products that are made in a more or less continuous process, frequently involving several departments, it is not feasible to accumulate product cost by job, so a process costing system is used. In process costing, costs are accumulated by department (rather than by job) and are assigned to the products that are processed through the department. </a:t>
            </a:r>
          </a:p>
          <a:p>
            <a:pPr eaLnBrk="1" hangingPunct="1">
              <a:lnSpc>
                <a:spcPct val="90000"/>
              </a:lnSpc>
              <a:spcBef>
                <a:spcPct val="40000"/>
              </a:spcBef>
              <a:buSzPct val="75000"/>
            </a:pPr>
            <a:endParaRPr kumimoji="1" lang="en-US" sz="1200" b="0" i="0" u="none" strike="noStrike" kern="1200" baseline="0" noProof="0" dirty="0">
              <a:solidFill>
                <a:schemeClr val="tx1"/>
              </a:solidFill>
              <a:latin typeface="Times New Roman" pitchFamily="18" charset="0"/>
              <a:ea typeface="ＭＳ Ｐゴシック" charset="0"/>
              <a:cs typeface="+mn-cs"/>
            </a:endParaRPr>
          </a:p>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The processing of corn into meal, starch, and syrup is an example of an activity for which process costing would be applicable. </a:t>
            </a:r>
          </a:p>
          <a:p>
            <a:pPr eaLnBrk="1" hangingPunct="1">
              <a:lnSpc>
                <a:spcPct val="90000"/>
              </a:lnSpc>
              <a:spcBef>
                <a:spcPct val="40000"/>
              </a:spcBef>
              <a:buSzPct val="75000"/>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Because of the likelihood of a certain number of units remaining in process at the end of any given period, for process costing, production during the month is stated in equivalent units of production—the number of units that would have been produced if all production efforts during the month had resulted in completed products.</a:t>
            </a:r>
          </a:p>
          <a:p>
            <a:pPr eaLnBrk="1" hangingPunct="1">
              <a:lnSpc>
                <a:spcPct val="90000"/>
              </a:lnSpc>
              <a:spcBef>
                <a:spcPct val="40000"/>
              </a:spcBef>
              <a:buSzPct val="75000"/>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marL="0" marR="0" lvl="0" indent="0" algn="l" defTabSz="914400" rtl="0" eaLnBrk="1" fontAlgn="base" latinLnBrk="0" hangingPunct="1">
              <a:lnSpc>
                <a:spcPct val="90000"/>
              </a:lnSpc>
              <a:spcBef>
                <a:spcPct val="40000"/>
              </a:spcBef>
              <a:spcAft>
                <a:spcPct val="0"/>
              </a:spcAft>
              <a:buClrTx/>
              <a:buSzPct val="75000"/>
              <a:buFontTx/>
              <a:buNone/>
              <a:tabLst/>
              <a:defRPr/>
            </a:pPr>
            <a:r>
              <a:rPr lang="en-US" noProof="0" dirty="0">
                <a:latin typeface="Arial" pitchFamily="34" charset="0"/>
              </a:rPr>
              <a:t>Assembly department equivalent units of production = Units completed and transferred + (units in process × percent complete)</a:t>
            </a:r>
          </a:p>
          <a:p>
            <a:pPr eaLnBrk="1" hangingPunct="1">
              <a:lnSpc>
                <a:spcPct val="90000"/>
              </a:lnSpc>
              <a:spcBef>
                <a:spcPct val="40000"/>
              </a:spcBef>
              <a:buSzPct val="75000"/>
            </a:pPr>
            <a:endParaRPr lang="en-US" altLang="en-US" b="0" noProof="0" dirty="0">
              <a:ea typeface="ＭＳ Ｐゴシック" panose="020B0600070205080204"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17C728D4-E7E1-4F89-A735-2C6FA78B173C}"/>
              </a:ext>
            </a:extLst>
          </p:cNvPr>
          <p:cNvSpPr>
            <a:spLocks noGrp="1" noRot="1" noChangeAspect="1" noChangeArrowheads="1" noTextEdit="1"/>
          </p:cNvSpPr>
          <p:nvPr>
            <p:ph type="sldImg"/>
          </p:nvPr>
        </p:nvSpPr>
        <p:spPr>
          <a:ln/>
        </p:spPr>
      </p:sp>
      <p:sp>
        <p:nvSpPr>
          <p:cNvPr id="119811" name="Rectangle 3">
            <a:extLst>
              <a:ext uri="{FF2B5EF4-FFF2-40B4-BE49-F238E27FC236}">
                <a16:creationId xmlns:a16="http://schemas.microsoft.com/office/drawing/2014/main" id="{88485C21-84AB-4976-828D-5243EDEB13E9}"/>
              </a:ext>
            </a:extLst>
          </p:cNvPr>
          <p:cNvSpPr>
            <a:spLocks noGrp="1" noChangeArrowheads="1"/>
          </p:cNvSpPr>
          <p:nvPr>
            <p:ph type="body" idx="1"/>
          </p:nvPr>
        </p:nvSpPr>
        <p:spPr>
          <a:ln/>
        </p:spPr>
        <p:txBody>
          <a:bodyPr/>
          <a:lstStyle/>
          <a:p>
            <a:pPr>
              <a:defRPr/>
            </a:pPr>
            <a:r>
              <a:rPr lang="en-US" u="none" dirty="0">
                <a:solidFill>
                  <a:srgbClr val="000000"/>
                </a:solidFill>
                <a:ea typeface="ＭＳ Ｐゴシック" pitchFamily="34" charset="-128"/>
              </a:rPr>
              <a:t>LO 13-8: </a:t>
            </a:r>
            <a:r>
              <a:rPr lang="en-US" dirty="0">
                <a:solidFill>
                  <a:srgbClr val="000000"/>
                </a:solidFill>
                <a:ea typeface="ＭＳ Ｐゴシック" pitchFamily="34" charset="-128"/>
              </a:rPr>
              <a:t>Explain and illustrate the difference between absorption and direct (or variable) costing.</a:t>
            </a:r>
          </a:p>
          <a:p>
            <a:pPr>
              <a:defRPr/>
            </a:pPr>
            <a:endParaRPr lang="en-US" dirty="0">
              <a:solidFill>
                <a:srgbClr val="000000"/>
              </a:solidFill>
              <a:ea typeface="ＭＳ Ｐゴシック" pitchFamily="34" charset="-128"/>
            </a:endParaRPr>
          </a:p>
          <a:p>
            <a:pPr>
              <a:defRPr/>
            </a:pPr>
            <a:r>
              <a:rPr lang="en-US" dirty="0">
                <a:ea typeface="+mn-ea"/>
              </a:rPr>
              <a:t>Absorption costing recognizes direct materials, direct labor, and variable and fixed manufacturing overhead costs as product costs. Only variable and fixed selling and administrative expenses are included in period costs.</a:t>
            </a:r>
          </a:p>
          <a:p>
            <a:pPr>
              <a:defRPr/>
            </a:pPr>
            <a:endParaRPr lang="en-US" dirty="0">
              <a:ea typeface="+mn-ea"/>
            </a:endParaRPr>
          </a:p>
          <a:p>
            <a:pPr>
              <a:defRPr/>
            </a:pPr>
            <a:r>
              <a:rPr lang="en-US" dirty="0">
                <a:ea typeface="+mn-ea"/>
              </a:rPr>
              <a:t>Variable costing </a:t>
            </a:r>
            <a:r>
              <a:rPr lang="en-US" u="none" dirty="0">
                <a:ea typeface="+mn-ea"/>
              </a:rPr>
              <a:t>recognizes</a:t>
            </a:r>
            <a:r>
              <a:rPr lang="en-US" dirty="0">
                <a:ea typeface="+mn-ea"/>
              </a:rPr>
              <a:t> direct materials, direct labor, and variable manufacturing overhead as product costs. Fixed manufacturing overhead and variable and fixed selling and administrative expenses are </a:t>
            </a:r>
            <a:r>
              <a:rPr kumimoji="1" lang="en-US" sz="1200" kern="1200" dirty="0">
                <a:solidFill>
                  <a:schemeClr val="tx1"/>
                </a:solidFill>
                <a:latin typeface="Times New Roman" pitchFamily="18" charset="0"/>
                <a:ea typeface="ＭＳ Ｐゴシック" charset="0"/>
                <a:cs typeface="+mn-cs"/>
              </a:rPr>
              <a:t>included in period costs</a:t>
            </a:r>
            <a:r>
              <a:rPr lang="en-US" dirty="0">
                <a:ea typeface="+mn-ea"/>
              </a:rPr>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Under absorption costing, both variable and fixed manufacturing overhead are applied to work in process. Under variable, or direct, costing, however, only variable manufacturing overhead is applied to work in process; fixed manufacturing overhead is recorded as an operating expense when incurred.</a:t>
            </a:r>
          </a:p>
        </p:txBody>
      </p:sp>
    </p:spTree>
    <p:extLst>
      <p:ext uri="{BB962C8B-B14F-4D97-AF65-F5344CB8AC3E}">
        <p14:creationId xmlns:p14="http://schemas.microsoft.com/office/powerpoint/2010/main" val="4104994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AF37F52B-07A9-426F-BA67-569B18E7F167}"/>
              </a:ext>
            </a:extLst>
          </p:cNvPr>
          <p:cNvSpPr>
            <a:spLocks noGrp="1" noRot="1" noChangeAspect="1" noChangeArrowheads="1" noTextEdit="1"/>
          </p:cNvSpPr>
          <p:nvPr>
            <p:ph type="sldImg"/>
          </p:nvPr>
        </p:nvSpPr>
        <p:spPr>
          <a:xfrm>
            <a:off x="1182688" y="696913"/>
            <a:ext cx="4648200" cy="3486150"/>
          </a:xfrm>
          <a:solidFill>
            <a:srgbClr val="FFFFFF"/>
          </a:solidFill>
          <a:ln/>
        </p:spPr>
      </p:sp>
      <p:sp>
        <p:nvSpPr>
          <p:cNvPr id="121859" name="Rectangle 3">
            <a:extLst>
              <a:ext uri="{FF2B5EF4-FFF2-40B4-BE49-F238E27FC236}">
                <a16:creationId xmlns:a16="http://schemas.microsoft.com/office/drawing/2014/main" id="{4C6C4013-6481-4B5A-951F-9C3996BBBC12}"/>
              </a:ext>
            </a:extLst>
          </p:cNvPr>
          <p:cNvSpPr>
            <a:spLocks noGrp="1" noChangeArrowheads="1"/>
          </p:cNvSpPr>
          <p:nvPr>
            <p:ph type="body" idx="1"/>
          </p:nvPr>
        </p:nvSpPr>
        <p:spPr>
          <a:solidFill>
            <a:srgbClr val="FFFFFF"/>
          </a:solidFill>
          <a:ln/>
        </p:spPr>
        <p:txBody>
          <a:bodyPr/>
          <a:lstStyle/>
          <a:p>
            <a:pPr>
              <a:defRPr/>
            </a:pPr>
            <a:r>
              <a:rPr lang="en-US" noProof="0" dirty="0">
                <a:ea typeface="+mn-ea"/>
              </a:rPr>
              <a:t>All manufacturing costs must be assigned to products to properly match revenues and costs in absorption costing. In variable costing, fixed costs are not really the costs of any particular product. </a:t>
            </a:r>
          </a:p>
          <a:p>
            <a:pPr>
              <a:defRPr/>
            </a:pPr>
            <a:r>
              <a:rPr lang="en-US" noProof="0" dirty="0">
                <a:ea typeface="+mn-ea"/>
              </a:rPr>
              <a:t>In absorption costing, depreciation, taxes, insurance, and salaries are treated as essential costs to products as variable costs. Variable costing views these costs as capacity costs that will be incurred even if nothing is produced.</a:t>
            </a:r>
          </a:p>
          <a:p>
            <a:pPr>
              <a:defRPr/>
            </a:pPr>
            <a:endParaRPr lang="en-US" noProof="0" dirty="0"/>
          </a:p>
          <a:p>
            <a:pPr>
              <a:defRPr/>
            </a:pPr>
            <a:r>
              <a:rPr lang="en-US" noProof="0" dirty="0"/>
              <a:t>From a variable costing viewpoint, absorption costing product costs may be misleading for decision making. However, absorption costing views the costs as the numbers that appear on our external reports.</a:t>
            </a:r>
          </a:p>
          <a:p>
            <a:pPr>
              <a:defRPr/>
            </a:pPr>
            <a:endParaRPr lang="en-US" noProof="0" dirty="0">
              <a:ea typeface="+mn-ea"/>
            </a:endParaRPr>
          </a:p>
          <a:p>
            <a:pPr>
              <a:defRPr/>
            </a:pPr>
            <a:endParaRPr lang="en-US" noProof="0" dirty="0">
              <a:ea typeface="+mn-ea"/>
            </a:endParaRPr>
          </a:p>
          <a:p>
            <a:pPr marL="228600" indent="-228600">
              <a:defRPr/>
            </a:pPr>
            <a:endParaRPr lang="en-US" noProof="0" dirty="0">
              <a:ea typeface="+mn-ea"/>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D899E39D-F0E3-4574-8C22-919830922CE2}"/>
              </a:ext>
            </a:extLst>
          </p:cNvPr>
          <p:cNvSpPr>
            <a:spLocks noGrp="1" noRot="1" noChangeAspect="1" noChangeArrowheads="1" noTextEdit="1"/>
          </p:cNvSpPr>
          <p:nvPr>
            <p:ph type="sldImg"/>
          </p:nvPr>
        </p:nvSpPr>
        <p:spPr>
          <a:ln/>
        </p:spPr>
      </p:sp>
      <p:sp>
        <p:nvSpPr>
          <p:cNvPr id="126979" name="Rectangle 3">
            <a:extLst>
              <a:ext uri="{FF2B5EF4-FFF2-40B4-BE49-F238E27FC236}">
                <a16:creationId xmlns:a16="http://schemas.microsoft.com/office/drawing/2014/main" id="{FE2DE9E5-20E3-4691-9586-2E031024B5BB}"/>
              </a:ext>
            </a:extLst>
          </p:cNvPr>
          <p:cNvSpPr>
            <a:spLocks noGrp="1" noChangeArrowheads="1"/>
          </p:cNvSpPr>
          <p:nvPr>
            <p:ph type="body" idx="1"/>
          </p:nvPr>
        </p:nvSpPr>
        <p:spPr>
          <a:ln/>
        </p:spPr>
        <p:txBody>
          <a:bodyPr/>
          <a:lstStyle/>
          <a:p>
            <a:pPr>
              <a:defRPr/>
            </a:pPr>
            <a:r>
              <a:rPr lang="en-US" b="0" noProof="0" dirty="0">
                <a:solidFill>
                  <a:srgbClr val="000000"/>
                </a:solidFill>
              </a:rPr>
              <a:t>LO 13-9: Perform activity-based costing and describe activity-based management.</a:t>
            </a:r>
          </a:p>
          <a:p>
            <a:pPr>
              <a:defRPr/>
            </a:pPr>
            <a:endParaRPr lang="en-US" b="0" noProof="0" dirty="0">
              <a:solidFill>
                <a:srgbClr val="000000"/>
              </a:solidFill>
            </a:endParaRPr>
          </a:p>
          <a:p>
            <a:pPr>
              <a:defRPr/>
            </a:pPr>
            <a:r>
              <a:rPr lang="en-US" b="0" noProof="0" dirty="0"/>
              <a:t>One of the most difficult tasks in computing accurate unit costs lies in determining the proper amount of overhead cost that should be assigned to each job.</a:t>
            </a:r>
          </a:p>
          <a:p>
            <a:pPr eaLnBrk="1" hangingPunct="1">
              <a:defRPr/>
            </a:pPr>
            <a:r>
              <a:rPr kumimoji="1" lang="en-US" sz="1200" b="0" kern="1200" noProof="0" dirty="0">
                <a:solidFill>
                  <a:schemeClr val="accent1">
                    <a:lumMod val="50000"/>
                  </a:schemeClr>
                </a:solidFill>
                <a:latin typeface="Arial" pitchFamily="34" charset="0"/>
                <a:ea typeface="ＭＳ Ｐゴシック" charset="0"/>
                <a:cs typeface="+mn-cs"/>
              </a:rPr>
              <a:t>An ABC system involves identifying the activity that causes the incurrence of a cost; this activity is known as a cost driver. </a:t>
            </a:r>
            <a:r>
              <a:rPr kumimoji="1" lang="en-US" sz="1200" b="0" i="0" u="none" strike="noStrike" kern="1200" baseline="0" dirty="0">
                <a:solidFill>
                  <a:schemeClr val="tx1"/>
                </a:solidFill>
                <a:latin typeface="Times New Roman" pitchFamily="18" charset="0"/>
                <a:ea typeface="ＭＳ Ｐゴシック" charset="0"/>
                <a:cs typeface="+mn-cs"/>
              </a:rPr>
              <a:t>Examples of cost drivers are machine setup, quality inspection, production order preparation, and materials handling activities.</a:t>
            </a:r>
            <a:endParaRPr kumimoji="1" lang="en-US" sz="1200" b="0" kern="1200" noProof="0" dirty="0">
              <a:solidFill>
                <a:schemeClr val="accent1">
                  <a:lumMod val="50000"/>
                </a:schemeClr>
              </a:solidFill>
              <a:latin typeface="Arial" pitchFamily="34" charset="0"/>
              <a:ea typeface="ＭＳ Ｐゴシック" charset="0"/>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noProof="0" dirty="0">
                <a:solidFill>
                  <a:schemeClr val="accent1">
                    <a:lumMod val="50000"/>
                  </a:schemeClr>
                </a:solidFill>
              </a:rPr>
              <a:t>The number of times each activity is performed and the total cost of the activity are estimated, and a predetermined cost per activity is calculated. These activity-based costs are applied to products, manufacturing processes, and even administrative and marketing efforts.</a:t>
            </a:r>
            <a:endParaRPr lang="en-US" b="0" noProof="0" dirty="0">
              <a:ea typeface="+mn-ea"/>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89F1A6F5-2AC4-4924-8676-60D2B07AF90A}"/>
              </a:ext>
            </a:extLst>
          </p:cNvPr>
          <p:cNvSpPr>
            <a:spLocks noGrp="1" noRot="1" noChangeAspect="1" noChangeArrowheads="1" noTextEdit="1"/>
          </p:cNvSpPr>
          <p:nvPr>
            <p:ph type="sldImg"/>
          </p:nvPr>
        </p:nvSpPr>
        <p:spPr>
          <a:ln/>
        </p:spPr>
      </p:sp>
      <p:sp>
        <p:nvSpPr>
          <p:cNvPr id="87043" name="Rectangle 3">
            <a:extLst>
              <a:ext uri="{FF2B5EF4-FFF2-40B4-BE49-F238E27FC236}">
                <a16:creationId xmlns:a16="http://schemas.microsoft.com/office/drawing/2014/main" id="{735571E5-4CCB-4EB6-B4EE-913E19B2899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ABC systems have led to more accurate costing than traditional overhead application methods and have supported more effective management of the production, administrative, and marketing functions.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Activity-based costing should be especially emphasized in organizations where multiple products require differing amounts of manufacturing and other value chain activities. </a:t>
            </a:r>
            <a:r>
              <a:rPr kumimoji="1" lang="en-US" sz="1200" b="0" i="0" u="none" strike="noStrike" kern="1200" baseline="0" noProof="0" dirty="0">
                <a:solidFill>
                  <a:schemeClr val="tx1"/>
                </a:solidFill>
                <a:latin typeface="Times New Roman" pitchFamily="18" charset="0"/>
                <a:ea typeface="ＭＳ Ｐゴシック" charset="0"/>
                <a:cs typeface="+mn-cs"/>
              </a:rPr>
              <a:t>Given a basic difference in the complexity of each product, the more diverse an organization’s product mix is, the more inaccurate it will be to utilize an overhead application rate based on a single cost driver, such as direct labor hours. </a:t>
            </a:r>
            <a:endParaRPr lang="en-US" altLang="en-US" noProof="0" dirty="0">
              <a:ea typeface="ＭＳ Ｐゴシック" panose="020B0600070205080204"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75C63B2A-DF1A-4FEB-9B82-EF780FA2C402}"/>
              </a:ext>
            </a:extLst>
          </p:cNvPr>
          <p:cNvSpPr>
            <a:spLocks noGrp="1" noRot="1" noChangeAspect="1" noChangeArrowheads="1" noTextEdit="1"/>
          </p:cNvSpPr>
          <p:nvPr>
            <p:ph type="sldImg"/>
          </p:nvPr>
        </p:nvSpPr>
        <p:spPr>
          <a:ln/>
        </p:spPr>
      </p:sp>
      <p:sp>
        <p:nvSpPr>
          <p:cNvPr id="88067" name="Rectangle 3">
            <a:extLst>
              <a:ext uri="{FF2B5EF4-FFF2-40B4-BE49-F238E27FC236}">
                <a16:creationId xmlns:a16="http://schemas.microsoft.com/office/drawing/2014/main" id="{8864CCE0-012B-4218-840E-554FF15B00F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r>
              <a:rPr lang="en-US" altLang="en-US" noProof="0" dirty="0">
                <a:ea typeface="ＭＳ Ｐゴシック" panose="020B0600070205080204" pitchFamily="34" charset="-128"/>
              </a:rPr>
              <a:t>Activity-Based costing procedures include the following: </a:t>
            </a:r>
          </a:p>
          <a:p>
            <a:pPr marL="228600" indent="-228600"/>
            <a:endParaRPr lang="en-US" altLang="en-US" noProof="0" dirty="0">
              <a:ea typeface="ＭＳ Ｐゴシック" panose="020B0600070205080204" pitchFamily="34" charset="-128"/>
            </a:endParaRPr>
          </a:p>
          <a:p>
            <a:pPr marL="228600" indent="-228600">
              <a:buFontTx/>
              <a:buAutoNum type="arabicPeriod"/>
            </a:pPr>
            <a:r>
              <a:rPr lang="en-US" altLang="en-US" noProof="0" dirty="0">
                <a:ea typeface="ＭＳ Ｐゴシック" panose="020B0600070205080204" pitchFamily="34" charset="-128"/>
              </a:rPr>
              <a:t>Identify activities that consume resources.</a:t>
            </a:r>
          </a:p>
          <a:p>
            <a:pPr marL="228600" indent="-228600">
              <a:buFontTx/>
              <a:buAutoNum type="arabicPeriod"/>
            </a:pPr>
            <a:r>
              <a:rPr lang="en-US" altLang="en-US" noProof="0" dirty="0">
                <a:ea typeface="ＭＳ Ｐゴシック" panose="020B0600070205080204" pitchFamily="34" charset="-128"/>
              </a:rPr>
              <a:t>Assign costs to a cost pool for each activity.</a:t>
            </a:r>
          </a:p>
          <a:p>
            <a:pPr marL="228600" indent="-228600">
              <a:buFontTx/>
              <a:buAutoNum type="arabicPeriod"/>
            </a:pPr>
            <a:r>
              <a:rPr lang="en-US" altLang="en-US" noProof="0" dirty="0">
                <a:ea typeface="ＭＳ Ｐゴシック" panose="020B0600070205080204" pitchFamily="34" charset="-128"/>
              </a:rPr>
              <a:t>Identify cost drivers associated with each activity.</a:t>
            </a:r>
          </a:p>
          <a:p>
            <a:pPr marL="228600" indent="-228600">
              <a:buFontTx/>
              <a:buAutoNum type="arabicPeriod"/>
            </a:pPr>
            <a:r>
              <a:rPr lang="en-US" altLang="en-US" noProof="0" dirty="0">
                <a:ea typeface="ＭＳ Ｐゴシック" panose="020B0600070205080204" pitchFamily="34" charset="-128"/>
              </a:rPr>
              <a:t>Compute the overhead rate for each cost pool (Computed by dividing estimated overhead costs in activity cost pool by estimated number of activity units).</a:t>
            </a:r>
          </a:p>
          <a:p>
            <a:pPr marL="228600" indent="-228600">
              <a:buFontTx/>
              <a:buAutoNum type="arabicPeriod"/>
            </a:pPr>
            <a:r>
              <a:rPr lang="en-US" altLang="en-US" noProof="0" dirty="0">
                <a:ea typeface="ＭＳ Ｐゴシック" panose="020B0600070205080204" pitchFamily="34" charset="-128"/>
              </a:rPr>
              <a:t>Assign costs to products using the computed overhead rate. </a:t>
            </a:r>
            <a:r>
              <a:rPr lang="en-US" altLang="en-US" u="none" noProof="0" dirty="0">
                <a:ea typeface="ＭＳ Ｐゴシック" panose="020B0600070205080204" pitchFamily="34" charset="-128"/>
              </a:rPr>
              <a:t>(The cost can be calculated by multiplying overhead rate and actual activity.)</a:t>
            </a:r>
          </a:p>
          <a:p>
            <a:pPr marL="228600" indent="-228600"/>
            <a:endParaRPr lang="en-US" altLang="en-US" noProof="0" dirty="0">
              <a:ea typeface="ＭＳ Ｐゴシック" panose="020B0600070205080204"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C8D17CD8-A50C-4582-99CA-7C132C8A2BEE}"/>
              </a:ext>
            </a:extLst>
          </p:cNvPr>
          <p:cNvSpPr>
            <a:spLocks noGrp="1" noRot="1" noChangeAspect="1" noChangeArrowheads="1" noTextEdit="1"/>
          </p:cNvSpPr>
          <p:nvPr>
            <p:ph type="sldImg"/>
          </p:nvPr>
        </p:nvSpPr>
        <p:spPr>
          <a:ln/>
        </p:spPr>
      </p:sp>
      <p:sp>
        <p:nvSpPr>
          <p:cNvPr id="141314" name="Rectangle 3">
            <a:extLst>
              <a:ext uri="{FF2B5EF4-FFF2-40B4-BE49-F238E27FC236}">
                <a16:creationId xmlns:a16="http://schemas.microsoft.com/office/drawing/2014/main" id="{0FB4C082-418A-4E12-B804-B2F7981D06AE}"/>
              </a:ext>
            </a:extLst>
          </p:cNvPr>
          <p:cNvSpPr>
            <a:spLocks noGrp="1" noChangeArrowheads="1"/>
          </p:cNvSpPr>
          <p:nvPr>
            <p:ph type="body" idx="1"/>
          </p:nvPr>
        </p:nvSpPr>
        <p:spPr>
          <a:ln/>
        </p:spPr>
        <p:txBody>
          <a:bodyPr/>
          <a:lstStyle/>
          <a:p>
            <a:pPr>
              <a:defRPr/>
            </a:pPr>
            <a:r>
              <a:rPr lang="en-US" noProof="0" dirty="0">
                <a:solidFill>
                  <a:schemeClr val="accent1">
                    <a:lumMod val="50000"/>
                  </a:schemeClr>
                </a:solidFill>
                <a:latin typeface="Arial" pitchFamily="34" charset="0"/>
              </a:rPr>
              <a:t>Let</a:t>
            </a:r>
            <a:r>
              <a:rPr lang="en-US" altLang="ja-JP" noProof="0" dirty="0">
                <a:solidFill>
                  <a:schemeClr val="accent1">
                    <a:lumMod val="50000"/>
                  </a:schemeClr>
                </a:solidFill>
                <a:latin typeface="Arial" pitchFamily="34" charset="0"/>
              </a:rPr>
              <a:t>’s look at an example comparing traditional costing with ABC. We will start with traditional costing</a:t>
            </a:r>
            <a:r>
              <a:rPr lang="en-US" altLang="ja-JP" sz="1600" noProof="0" dirty="0">
                <a:solidFill>
                  <a:schemeClr val="accent1">
                    <a:lumMod val="50000"/>
                  </a:schemeClr>
                </a:solidFill>
                <a:latin typeface="Arial" pitchFamily="34" charset="0"/>
              </a:rPr>
              <a:t>.</a:t>
            </a:r>
            <a:endParaRPr lang="en-US" sz="1600" noProof="0" dirty="0">
              <a:solidFill>
                <a:schemeClr val="accent1">
                  <a:lumMod val="50000"/>
                </a:schemeClr>
              </a:solidFill>
              <a:latin typeface="Arial" pitchFamily="34" charset="0"/>
            </a:endParaRPr>
          </a:p>
          <a:p>
            <a:pPr>
              <a:defRPr/>
            </a:pPr>
            <a:r>
              <a:rPr lang="en-US" noProof="0" dirty="0">
                <a:ea typeface="ＭＳ Ｐゴシック" pitchFamily="34" charset="-128"/>
              </a:rPr>
              <a:t>Cruisers Inc. produced 86 SeaCruiser sailboats during April; a total of 20,640 labor hours were worked. Overhead is applied at the rate of $14 per direct labor hour. </a:t>
            </a:r>
          </a:p>
          <a:p>
            <a:pPr>
              <a:defRPr/>
            </a:pPr>
            <a:endParaRPr lang="en-US" noProof="0" dirty="0">
              <a:ea typeface="ＭＳ Ｐゴシック" pitchFamily="34" charset="-128"/>
            </a:endParaRPr>
          </a:p>
          <a:p>
            <a:pPr>
              <a:defRPr/>
            </a:pPr>
            <a:r>
              <a:rPr lang="en-US" noProof="0" dirty="0">
                <a:ea typeface="ＭＳ Ｐゴシック" pitchFamily="34" charset="-128"/>
              </a:rPr>
              <a:t>Production for April was 86 sailboats requiring 20,640 hours. Overhead applied using traditional costing is $288,960.</a:t>
            </a:r>
          </a:p>
          <a:p>
            <a:pPr>
              <a:defRPr/>
            </a:pPr>
            <a:endParaRPr lang="en-US" noProof="0" dirty="0">
              <a:ea typeface="ＭＳ Ｐゴシック" pitchFamily="34" charset="-128"/>
            </a:endParaRPr>
          </a:p>
        </p:txBody>
      </p:sp>
    </p:spTree>
    <p:extLst>
      <p:ext uri="{BB962C8B-B14F-4D97-AF65-F5344CB8AC3E}">
        <p14:creationId xmlns:p14="http://schemas.microsoft.com/office/powerpoint/2010/main" val="42491041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5D4D0488-BBCC-4340-90D9-7D665281C85C}"/>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FE3A8802-123B-4B57-AF52-FEC06514C20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Cruisers plans to adopt activity-based costing and identifies the activities and costs for computing overhead rates. A predetermined rate per unit of activity is calculated for each identified cost activity. The same amount of annual overhead, $4,200,000, is estimated.</a:t>
            </a:r>
          </a:p>
          <a:p>
            <a:endParaRPr lang="en-US" altLang="en-US" dirty="0">
              <a:ea typeface="ＭＳ Ｐゴシック" panose="020B0600070205080204"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5D4D0488-BBCC-4340-90D9-7D665281C85C}"/>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FE3A8802-123B-4B57-AF52-FEC06514C20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sz="1200" noProof="0" dirty="0">
                <a:solidFill>
                  <a:schemeClr val="accent1">
                    <a:lumMod val="50000"/>
                  </a:schemeClr>
                </a:solidFill>
                <a:latin typeface="Arial" pitchFamily="34" charset="0"/>
              </a:rPr>
              <a:t>Actual activity levels required to produce 86 SeaCruiser sailboats in April and manufacturing overhead applied are shown in the exhibit.</a:t>
            </a:r>
          </a:p>
          <a:p>
            <a:pPr eaLnBrk="1" hangingPunct="1">
              <a:defRPr/>
            </a:pPr>
            <a:endParaRPr lang="en-US" sz="1200" noProof="0" dirty="0">
              <a:solidFill>
                <a:schemeClr val="accent1">
                  <a:lumMod val="50000"/>
                </a:schemeClr>
              </a:solidFill>
              <a:latin typeface="Arial"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200" kern="1200" noProof="0" dirty="0">
                <a:solidFill>
                  <a:schemeClr val="tx1"/>
                </a:solidFill>
                <a:latin typeface="Times New Roman" pitchFamily="18" charset="0"/>
                <a:ea typeface="ＭＳ Ｐゴシック" charset="0"/>
                <a:cs typeface="+mn-cs"/>
              </a:rPr>
              <a:t>Using the predetermined rate, the overhead is applied to actual units of activity. For example, 11 production orders were prepared at a rate of $750 per order, for a total of $8,250.</a:t>
            </a:r>
          </a:p>
          <a:p>
            <a:pPr eaLnBrk="1" hangingPunct="1">
              <a:defRPr/>
            </a:pPr>
            <a:endParaRPr lang="en-US" sz="1200" noProof="0" dirty="0">
              <a:solidFill>
                <a:schemeClr val="accent1">
                  <a:lumMod val="50000"/>
                </a:schemeClr>
              </a:solidFill>
              <a:latin typeface="Arial" pitchFamily="34" charset="0"/>
            </a:endParaRPr>
          </a:p>
        </p:txBody>
      </p:sp>
    </p:spTree>
    <p:extLst>
      <p:ext uri="{BB962C8B-B14F-4D97-AF65-F5344CB8AC3E}">
        <p14:creationId xmlns:p14="http://schemas.microsoft.com/office/powerpoint/2010/main" val="2939756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C7BDC6DB-4857-40A5-A98A-11F7D8D23BFE}"/>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D2A82B8B-2D15-4CAD-91C9-EEE6B4871E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00000"/>
                </a:solidFill>
                <a:ea typeface="ＭＳ Ｐゴシック" panose="020B0600070205080204" pitchFamily="34" charset="-128"/>
              </a:rPr>
              <a:t>LO 13-1: Explain the role of cost accounting as it relates to financial and managerial accounting.</a:t>
            </a:r>
          </a:p>
          <a:p>
            <a:endParaRPr lang="en-US" altLang="en-US" noProof="0" dirty="0">
              <a:solidFill>
                <a:srgbClr val="000000"/>
              </a:solidFill>
              <a:ea typeface="ＭＳ Ｐゴシック" panose="020B0600070205080204" pitchFamily="34" charset="-128"/>
            </a:endParaRPr>
          </a:p>
          <a:p>
            <a:r>
              <a:rPr lang="en-US" altLang="en-US" noProof="0" dirty="0">
                <a:ea typeface="ＭＳ Ｐゴシック" panose="020B0600070205080204" pitchFamily="34" charset="-128"/>
              </a:rPr>
              <a:t>In financial accounting, the focus is on external reporting. In managerial accounting, the focus is on internal reporting. In cost accounting, the focus is on cost accumulation and assignment.</a:t>
            </a:r>
          </a:p>
          <a:p>
            <a:r>
              <a:rPr lang="en-US" altLang="en-US" noProof="0" dirty="0">
                <a:ea typeface="ＭＳ Ｐゴシック" panose="020B0600070205080204" pitchFamily="34" charset="-128"/>
              </a:rPr>
              <a:t>Cost accounting system reports the cost of goods manufactured and sold, as well as the cost of goods manufactured and not sold—inventory valuation—along with other costs that are carried in the accounts of a manufacturing company.</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 accounting is a subset of both financial and managerial accounting that relates primarily to the accumulation and determination of product, process, or services costs.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1A07F63E-1395-4B17-A620-31320344DFD4}"/>
              </a:ext>
            </a:extLst>
          </p:cNvPr>
          <p:cNvSpPr>
            <a:spLocks noGrp="1" noRot="1" noChangeAspect="1" noChangeArrowheads="1" noTextEdit="1"/>
          </p:cNvSpPr>
          <p:nvPr>
            <p:ph type="sldImg"/>
          </p:nvPr>
        </p:nvSpPr>
        <p:spPr>
          <a:ln/>
        </p:spPr>
      </p:sp>
      <p:sp>
        <p:nvSpPr>
          <p:cNvPr id="94211" name="Rectangle 3">
            <a:extLst>
              <a:ext uri="{FF2B5EF4-FFF2-40B4-BE49-F238E27FC236}">
                <a16:creationId xmlns:a16="http://schemas.microsoft.com/office/drawing/2014/main" id="{3E85308B-BAB8-4736-B27E-B5D64DB3B9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Notice that the $316,640 of manufacturing overhead applied to the production of the 86 SeaCruiser sailboats in April using activity-based costing is different from the $288,960 applied (using a rate based on direct labor hours).</a:t>
            </a:r>
            <a:endParaRPr lang="en-US" altLang="en-US" noProof="0" dirty="0">
              <a:ea typeface="ＭＳ Ｐゴシック" panose="020B0600070205080204"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191523EE-8F44-47FD-A9A8-2A2D269B0B1C}"/>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B2D44462-BA3A-4A3C-9F6C-350B5B6BC89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00000"/>
                </a:solidFill>
                <a:ea typeface="ＭＳ Ｐゴシック" panose="020B0600070205080204" pitchFamily="34" charset="-128"/>
              </a:rPr>
              <a:t>Activity-based management (ABM) is the use of activity-based costing information to support the decision-making process.</a:t>
            </a:r>
          </a:p>
          <a:p>
            <a:endParaRPr lang="en-US" altLang="en-US" noProof="0" dirty="0">
              <a:solidFill>
                <a:srgbClr val="000000"/>
              </a:solidFill>
              <a:ea typeface="ＭＳ Ｐゴシック" panose="020B0600070205080204" pitchFamily="34" charset="-128"/>
            </a:endParaRPr>
          </a:p>
          <a:p>
            <a:r>
              <a:rPr lang="en-US" altLang="en-US" noProof="0" dirty="0">
                <a:solidFill>
                  <a:srgbClr val="000000"/>
                </a:solidFill>
                <a:ea typeface="ＭＳ Ｐゴシック" panose="020B0600070205080204" pitchFamily="34" charset="-128"/>
              </a:rPr>
              <a:t>Managers seeking to achieve the broad range of organizational objectives encompassed in the value chain use ABM. The application of this tool is limited only by the collective imagination of the management team and can be relevant to efforts focusing on customer satisfaction, operational productivity and efficiency, product or process design, product mix, and profit and performance measurement, to name just a few.</a:t>
            </a:r>
          </a:p>
          <a:p>
            <a:endParaRPr lang="en-US" altLang="en-US" noProof="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13213338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6BB02C31-EB1F-4346-8890-72A537E1A96F}"/>
              </a:ext>
            </a:extLst>
          </p:cNvPr>
          <p:cNvSpPr>
            <a:spLocks noGrp="1" noRot="1" noChangeAspect="1" noChangeArrowheads="1" noTextEdit="1"/>
          </p:cNvSpPr>
          <p:nvPr>
            <p:ph type="sldImg"/>
          </p:nvPr>
        </p:nvSpPr>
        <p:spPr>
          <a:ln/>
        </p:spPr>
      </p:sp>
      <p:sp>
        <p:nvSpPr>
          <p:cNvPr id="95235" name="Rectangle 3">
            <a:extLst>
              <a:ext uri="{FF2B5EF4-FFF2-40B4-BE49-F238E27FC236}">
                <a16:creationId xmlns:a16="http://schemas.microsoft.com/office/drawing/2014/main" id="{F9877388-A5C1-4642-8A37-02E69BF44F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13</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Cost management is the process of using cost information from the accounting system to manage the activities of the organization.</a:t>
            </a:r>
            <a:endParaRPr lang="en-US" b="0" noProof="0" dirty="0"/>
          </a:p>
        </p:txBody>
      </p:sp>
    </p:spTree>
    <p:extLst>
      <p:ext uri="{BB962C8B-B14F-4D97-AF65-F5344CB8AC3E}">
        <p14:creationId xmlns:p14="http://schemas.microsoft.com/office/powerpoint/2010/main" val="3182222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F6F8ECC2-4255-424B-BF2A-683B680EA8DA}"/>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84450707-9C56-4156-B67E-921B8EC743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solidFill>
                  <a:srgbClr val="000000"/>
                </a:solidFill>
                <a:ea typeface="ＭＳ Ｐゴシック" panose="020B0600070205080204" pitchFamily="34" charset="-128"/>
              </a:rPr>
              <a:t>LO 13-2: Describe how cost management plays a strategic role in the organization</a:t>
            </a:r>
            <a:r>
              <a:rPr lang="en-US" altLang="ja-JP" b="0" noProof="0" dirty="0">
                <a:solidFill>
                  <a:srgbClr val="000000"/>
                </a:solidFill>
                <a:ea typeface="ＭＳ Ｐゴシック" panose="020B0600070205080204" pitchFamily="34" charset="-128"/>
              </a:rPr>
              <a:t>’s value chain.</a:t>
            </a:r>
          </a:p>
          <a:p>
            <a:endParaRPr lang="en-US" altLang="en-US" b="0" noProof="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Value chain is the sequence of functions and related activities that, over the life of a product or service, can ultimately create a “value” difference for the customer. </a:t>
            </a:r>
          </a:p>
          <a:p>
            <a:r>
              <a:rPr kumimoji="1" lang="en-US" sz="1200" b="0" i="0" u="none" strike="noStrike" kern="1200" baseline="0" noProof="0" dirty="0">
                <a:solidFill>
                  <a:schemeClr val="tx1"/>
                </a:solidFill>
                <a:latin typeface="Times New Roman" pitchFamily="18" charset="0"/>
                <a:ea typeface="ＭＳ Ｐゴシック" charset="0"/>
                <a:cs typeface="+mn-cs"/>
              </a:rPr>
              <a:t>The sequence of functions that compose the value chain is as follows: research and development, design, production, marketing, distribution, and customer service. The desired ROI is the goal of the value chain functions. </a:t>
            </a:r>
            <a:endParaRPr lang="en-US" altLang="en-US" b="0" noProof="0" dirty="0">
              <a:solidFill>
                <a:srgbClr val="000000"/>
              </a:solidFill>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6595F061-2307-407B-AA7E-17B4B4CCB11A}"/>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EA4BAE2D-C283-41B4-8D53-3FAF53097A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cost object may represent a job, a machine, a product line, a service activity, a department, a plant, a customer, a sales territory, a division of the corporation, or any other organizational reference point where a need to understand cost exists.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kumimoji="1" lang="en-US" sz="1200" b="0" i="0" u="none" strike="noStrike" kern="1200" baseline="0" noProof="0" dirty="0">
                <a:solidFill>
                  <a:schemeClr val="tx1"/>
                </a:solidFill>
                <a:latin typeface="Times New Roman" pitchFamily="18" charset="0"/>
                <a:ea typeface="ＭＳ Ｐゴシック" charset="0"/>
                <a:cs typeface="+mn-cs"/>
              </a:rPr>
              <a:t>Cost accumulation is the process of collecting and recording transaction data through the accounting information system. These systems can be highly automated and provide a real-time view of cost information to allow timely decisions as the activity is occurring. The total amount of cost accumulated by the system is then logically categorized in different ways, such as by the production department. This classification of cost emphasizes the managerial point of reference and is referred to as a cost pool. Cost assignment is the process of attributing an appropriate amount of cost in the cost pool to each cost object. </a:t>
            </a:r>
            <a:endParaRPr lang="en-US" altLang="en-US" b="0" noProof="0" dirty="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D1F664E4-6828-4CAB-9901-E96090956724}"/>
              </a:ext>
            </a:extLst>
          </p:cNvPr>
          <p:cNvSpPr>
            <a:spLocks noGrp="1" noRot="1" noChangeAspect="1" noChangeArrowheads="1" noTextEdit="1"/>
          </p:cNvSpPr>
          <p:nvPr>
            <p:ph type="sldImg"/>
          </p:nvPr>
        </p:nvSpPr>
        <p:spPr>
          <a:ln/>
        </p:spPr>
      </p:sp>
      <p:sp>
        <p:nvSpPr>
          <p:cNvPr id="61443" name="Rectangle 3">
            <a:extLst>
              <a:ext uri="{FF2B5EF4-FFF2-40B4-BE49-F238E27FC236}">
                <a16:creationId xmlns:a16="http://schemas.microsoft.com/office/drawing/2014/main" id="{4EBCB547-2B57-4DDA-98A8-1F76709540D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00000"/>
                </a:solidFill>
                <a:ea typeface="ＭＳ Ｐゴシック" panose="020B0600070205080204" pitchFamily="34" charset="-128"/>
              </a:rPr>
              <a:t>LO 13-3: Contrast direct and indirect costs and illustrate how they relate to a product or activity.</a:t>
            </a:r>
          </a:p>
          <a:p>
            <a:endParaRPr lang="en-US" altLang="en-US" noProof="0" dirty="0">
              <a:solidFill>
                <a:srgbClr val="000000"/>
              </a:solidFill>
              <a:ea typeface="ＭＳ Ｐゴシック" panose="020B0600070205080204" pitchFamily="34" charset="-128"/>
            </a:endParaRPr>
          </a:p>
          <a:p>
            <a:r>
              <a:rPr lang="en-US" altLang="en-US" noProof="0" dirty="0">
                <a:solidFill>
                  <a:srgbClr val="000000"/>
                </a:solidFill>
                <a:ea typeface="ＭＳ Ｐゴシック" panose="020B0600070205080204" pitchFamily="34" charset="-128"/>
              </a:rPr>
              <a:t>Direct costs can be easily and conveniently traced to a unit of product or other cost objective. Direct costs would not be incurred if the product or activity were discontinued. Indirect costs cannot be easily and conveniently traced to a unit of product or other cost object. Indirect costs would be incurred even if the product or activity were discontinued.</a:t>
            </a:r>
          </a:p>
          <a:p>
            <a:endParaRPr lang="en-US" altLang="en-US" noProof="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The classification of a cost as direct or indirect is significant only in the context of the cost’s relationship to a product or activity. In fact, some costs are commonly treated as indirect costs even though they could be theoretically treated as direct costs. </a:t>
            </a:r>
            <a:endParaRPr lang="en-US" altLang="en-US" noProof="0" dirty="0">
              <a:solidFill>
                <a:srgbClr val="000000"/>
              </a:solidFill>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5AE497C0-CB8E-4387-A251-F1C59BEACF79}"/>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id="{55617658-E267-4BED-B4E7-CCE6BE7646DF}"/>
              </a:ext>
            </a:extLst>
          </p:cNvPr>
          <p:cNvSpPr>
            <a:spLocks noGrp="1" noChangeArrowheads="1"/>
          </p:cNvSpPr>
          <p:nvPr>
            <p:ph type="body" idx="1"/>
          </p:nvPr>
        </p:nvSpPr>
        <p:spPr>
          <a:ln/>
        </p:spPr>
        <p:txBody>
          <a:bodyPr/>
          <a:lstStyle/>
          <a:p>
            <a:pPr>
              <a:defRPr/>
            </a:pPr>
            <a:r>
              <a:rPr lang="en-US" noProof="0" dirty="0">
                <a:solidFill>
                  <a:srgbClr val="000000"/>
                </a:solidFill>
                <a:ea typeface="+mn-ea"/>
              </a:rPr>
              <a:t>LO 13-4: Distinguish between product costs and period costs and identify the three components of product cost.</a:t>
            </a:r>
          </a:p>
          <a:p>
            <a:pPr>
              <a:defRPr/>
            </a:pPr>
            <a:endParaRPr lang="en-US" noProof="0" dirty="0">
              <a:solidFill>
                <a:srgbClr val="000000"/>
              </a:solidFill>
              <a:ea typeface="+mn-ea"/>
            </a:endParaRPr>
          </a:p>
          <a:p>
            <a:pPr>
              <a:defRPr/>
            </a:pPr>
            <a:r>
              <a:rPr lang="en-US" noProof="0" dirty="0">
                <a:solidFill>
                  <a:srgbClr val="000000"/>
                </a:solidFill>
                <a:ea typeface="+mn-ea"/>
              </a:rPr>
              <a:t>Merchandisers buy and sell finished goods. Manufacturers buy raw materials to produce finished goods, which are then sold to customers. </a:t>
            </a:r>
          </a:p>
          <a:p>
            <a:pPr>
              <a:defRPr/>
            </a:pPr>
            <a:endParaRPr lang="en-US" noProof="0" dirty="0">
              <a:solidFill>
                <a:srgbClr val="000000"/>
              </a:solidFill>
              <a:ea typeface="+mn-ea"/>
            </a:endParaRPr>
          </a:p>
          <a:p>
            <a:pPr>
              <a:defRPr/>
            </a:pPr>
            <a:r>
              <a:rPr lang="en-US" noProof="0" dirty="0">
                <a:solidFill>
                  <a:srgbClr val="000000"/>
                </a:solidFill>
                <a:ea typeface="+mn-ea"/>
              </a:rPr>
              <a:t>The cost of the product is recorded and reported as an asset (inventory) until the product is sold, at which point the cost is transferred to the income statement (cost of goods sold) as an expense to be matched with the revenue that resulted from the sale.</a:t>
            </a:r>
          </a:p>
        </p:txBody>
      </p:sp>
    </p:spTree>
    <p:extLst>
      <p:ext uri="{BB962C8B-B14F-4D97-AF65-F5344CB8AC3E}">
        <p14:creationId xmlns:p14="http://schemas.microsoft.com/office/powerpoint/2010/main" val="895590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748691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AB5D5E6-32A0-48D3-9A48-9D7A8C76897E}"/>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443053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32817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59A59233-8EF0-41C4-9331-D090F827140A}"/>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505192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51937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C4A3E403-A2A6-4F10-A671-BB670BD5BE55}"/>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5776247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9848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61908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1421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38571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57098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065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3396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8245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150414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98961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674280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070649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409179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016946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2997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675018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77145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1CE434-2B03-4EC9-8002-5EE94682F2F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ECE1E298-2899-401C-8E2B-CE5020658F60}"/>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ACF00771-0895-4067-8322-454D7B825E1B}"/>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20571B00-04B3-494D-9168-E7895924634B}" type="slidenum">
              <a:rPr lang="en-US" altLang="en-US"/>
              <a:pPr/>
              <a:t>‹#›</a:t>
            </a:fld>
            <a:endParaRPr lang="en-US" altLang="en-US" dirty="0"/>
          </a:p>
        </p:txBody>
      </p:sp>
    </p:spTree>
    <p:extLst>
      <p:ext uri="{BB962C8B-B14F-4D97-AF65-F5344CB8AC3E}">
        <p14:creationId xmlns:p14="http://schemas.microsoft.com/office/powerpoint/2010/main" val="42501649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011203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734066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74977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123542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130008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131111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85762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065020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087624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863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37462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945668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1DF0FBF-A8CE-4A57-A829-39D4B4F890A9}"/>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EB65C8E8-8DEF-4D60-8F86-7BE0B6EF7C8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35CEA3B7-FB26-4F46-8448-B3303D86E4F1}"/>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B3733066-32DF-48C8-B9A5-3B1221B7B6C5}" type="slidenum">
              <a:rPr lang="en-US" altLang="en-US"/>
              <a:pPr/>
              <a:t>‹#›</a:t>
            </a:fld>
            <a:endParaRPr lang="en-US" altLang="en-US" dirty="0"/>
          </a:p>
        </p:txBody>
      </p:sp>
    </p:spTree>
    <p:extLst>
      <p:ext uri="{BB962C8B-B14F-4D97-AF65-F5344CB8AC3E}">
        <p14:creationId xmlns:p14="http://schemas.microsoft.com/office/powerpoint/2010/main" val="2980967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253846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739760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158559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622016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326264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AE6CD11B-3AFA-40B7-BA02-FEDAE9DF592C}"/>
              </a:ext>
            </a:extLst>
          </p:cNvPr>
          <p:cNvSpPr>
            <a:spLocks noChangeAspect="1" noChangeArrowheads="1" noTextEdit="1"/>
          </p:cNvSpPr>
          <p:nvPr userDrawn="1"/>
        </p:nvSpPr>
        <p:spPr bwMode="auto">
          <a:xfrm>
            <a:off x="0" y="0"/>
            <a:ext cx="9144000" cy="6858000"/>
          </a:xfrm>
          <a:prstGeom prst="rect">
            <a:avLst/>
          </a:prstGeom>
          <a:solidFill>
            <a:schemeClr val="bg1"/>
          </a:solidFill>
          <a:ln w="9525">
            <a:noFill/>
            <a:miter lim="800000"/>
            <a:headEnd/>
            <a:tailEnd/>
          </a:ln>
        </p:spPr>
        <p:txBody>
          <a:bodyPr/>
          <a:lstStyle/>
          <a:p>
            <a:pPr>
              <a:defRPr/>
            </a:pPr>
            <a:endParaRPr lang="en-US" dirty="0"/>
          </a:p>
        </p:txBody>
      </p:sp>
      <p:sp>
        <p:nvSpPr>
          <p:cNvPr id="3" name="Rectangle 49">
            <a:extLst>
              <a:ext uri="{FF2B5EF4-FFF2-40B4-BE49-F238E27FC236}">
                <a16:creationId xmlns:a16="http://schemas.microsoft.com/office/drawing/2014/main" id="{2D601B65-4958-4B8D-AB40-407119C802A1}"/>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sp>
        <p:nvSpPr>
          <p:cNvPr id="4" name="Rectangle 53">
            <a:extLst>
              <a:ext uri="{FF2B5EF4-FFF2-40B4-BE49-F238E27FC236}">
                <a16:creationId xmlns:a16="http://schemas.microsoft.com/office/drawing/2014/main" id="{F0ADAE75-F6BE-4FD0-BD8E-E11CE928B78D}"/>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1756623810"/>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71A773E7-A23C-4302-8207-D9DBDAF4B749}"/>
              </a:ext>
            </a:extLst>
          </p:cNvPr>
          <p:cNvSpPr>
            <a:spLocks noGrp="1"/>
          </p:cNvSpPr>
          <p:nvPr>
            <p:ph type="sldNum" sz="quarter" idx="10"/>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A718773-E3B8-4B2B-BA30-FECDDBB04B77}" type="slidenum">
              <a:rPr lang="en-US" altLang="en-US"/>
              <a:pPr/>
              <a:t>‹#›</a:t>
            </a:fld>
            <a:endParaRPr lang="en-US" altLang="en-US" dirty="0"/>
          </a:p>
        </p:txBody>
      </p:sp>
    </p:spTree>
    <p:extLst>
      <p:ext uri="{BB962C8B-B14F-4D97-AF65-F5344CB8AC3E}">
        <p14:creationId xmlns:p14="http://schemas.microsoft.com/office/powerpoint/2010/main" val="38884269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244069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E311657-0CFA-4F2A-8C95-307919277104}"/>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64F27B25-AAEE-4E06-A97B-EC7997714167}"/>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5160CCB9-BA9C-4168-B765-E4B120B8BB17}"/>
              </a:ext>
            </a:extLst>
          </p:cNvPr>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000000"/>
                </a:solidFill>
                <a:latin typeface="Arial" panose="020B0604020202020204" pitchFamily="34" charset="0"/>
              </a:defRPr>
            </a:lvl1pPr>
          </a:lstStyle>
          <a:p>
            <a:fld id="{945F3AD3-84E9-4CDC-97AC-0F891A4A55C4}" type="slidenum">
              <a:rPr lang="en-US" altLang="en-US"/>
              <a:pPr/>
              <a:t>‹#›</a:t>
            </a:fld>
            <a:endParaRPr lang="en-US" altLang="en-US" dirty="0"/>
          </a:p>
        </p:txBody>
      </p:sp>
    </p:spTree>
    <p:extLst>
      <p:ext uri="{BB962C8B-B14F-4D97-AF65-F5344CB8AC3E}">
        <p14:creationId xmlns:p14="http://schemas.microsoft.com/office/powerpoint/2010/main" val="12846301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2F2CE55B-85F0-43CA-ACD4-0C9EBA551F45}"/>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06FDC49A-5323-4936-A6B8-1AD75E45310E}"/>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CEB2D2C8-350A-4BB2-85FA-C587133A667E}"/>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EB8A633-E5D4-404D-A879-383670239AB7}" type="slidenum">
              <a:rPr lang="en-US" altLang="en-US"/>
              <a:pPr/>
              <a:t>‹#›</a:t>
            </a:fld>
            <a:endParaRPr lang="en-US" altLang="en-US" dirty="0"/>
          </a:p>
        </p:txBody>
      </p:sp>
    </p:spTree>
    <p:extLst>
      <p:ext uri="{BB962C8B-B14F-4D97-AF65-F5344CB8AC3E}">
        <p14:creationId xmlns:p14="http://schemas.microsoft.com/office/powerpoint/2010/main" val="2634883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35804AA3-D4A4-42CA-BEB1-32AA75164A09}"/>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5" name="Rectangle 40">
            <a:extLst>
              <a:ext uri="{FF2B5EF4-FFF2-40B4-BE49-F238E27FC236}">
                <a16:creationId xmlns:a16="http://schemas.microsoft.com/office/drawing/2014/main" id="{62B232DC-4AEC-49FB-900B-C283C68D80B4}"/>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6" name="Rectangle 41">
            <a:extLst>
              <a:ext uri="{FF2B5EF4-FFF2-40B4-BE49-F238E27FC236}">
                <a16:creationId xmlns:a16="http://schemas.microsoft.com/office/drawing/2014/main" id="{EE69248F-2978-463C-AA23-5E1726EC34CB}"/>
              </a:ext>
            </a:extLst>
          </p:cNvPr>
          <p:cNvSpPr>
            <a:spLocks noGrp="1" noChangeArrowheads="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255F575C-11F4-4717-AF1A-30C7840039E5}" type="slidenum">
              <a:rPr lang="en-US" altLang="en-US"/>
              <a:pPr/>
              <a:t>‹#›</a:t>
            </a:fld>
            <a:endParaRPr lang="en-US" altLang="en-US" dirty="0"/>
          </a:p>
        </p:txBody>
      </p:sp>
    </p:spTree>
    <p:extLst>
      <p:ext uri="{BB962C8B-B14F-4D97-AF65-F5344CB8AC3E}">
        <p14:creationId xmlns:p14="http://schemas.microsoft.com/office/powerpoint/2010/main" val="2738494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Tree>
    <p:extLst>
      <p:ext uri="{BB962C8B-B14F-4D97-AF65-F5344CB8AC3E}">
        <p14:creationId xmlns:p14="http://schemas.microsoft.com/office/powerpoint/2010/main" val="1424891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0422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1975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418EE82C-7924-48F5-981C-E85F703779FC}"/>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31439863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Title Placeholder 1">
            <a:extLst>
              <a:ext uri="{FF2B5EF4-FFF2-40B4-BE49-F238E27FC236}">
                <a16:creationId xmlns:a16="http://schemas.microsoft.com/office/drawing/2014/main" id="{CBDF9687-DD78-44C5-B8B5-A0864CD1FB65}"/>
              </a:ext>
            </a:extLst>
          </p:cNvPr>
          <p:cNvSpPr>
            <a:spLocks noGrp="1"/>
          </p:cNvSpPr>
          <p:nvPr>
            <p:ph type="title"/>
          </p:nvPr>
        </p:nvSpPr>
        <p:spPr bwMode="auto">
          <a:xfrm>
            <a:off x="457200" y="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4339" name="Text Placeholder 2">
            <a:extLst>
              <a:ext uri="{FF2B5EF4-FFF2-40B4-BE49-F238E27FC236}">
                <a16:creationId xmlns:a16="http://schemas.microsoft.com/office/drawing/2014/main" id="{72361D1E-691E-4899-8320-2C7C8B957A3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C89AA638-F17F-442A-BF35-AA3FB036D71E}"/>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1000" dirty="0">
                <a:solidFill>
                  <a:srgbClr val="FFFFFF"/>
                </a:solidFill>
                <a:latin typeface="Calibri" panose="020F0502020204030204" pitchFamily="34" charset="0"/>
                <a:cs typeface="Arial" panose="020B0604020202020204" pitchFamily="34" charset="0"/>
              </a:rPr>
              <a:t>13 - </a:t>
            </a:r>
            <a:fld id="{432E9071-1A4D-42E2-995F-D8129AE3C703}" type="slidenum">
              <a:rPr lang="en-US" altLang="en-US" sz="1000">
                <a:solidFill>
                  <a:srgbClr val="FFFFFF"/>
                </a:solidFill>
                <a:latin typeface="Calibri" panose="020F0502020204030204" pitchFamily="34" charset="0"/>
                <a:cs typeface="Arial" panose="020B0604020202020204" pitchFamily="34" charset="0"/>
              </a:rPr>
              <a:pPr eaLnBrk="1" hangingPunct="1"/>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34376408-98F2-41F0-97F4-688EA93A9A77}"/>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679FD8C6-1AB0-4897-985D-DC6C1B96196A}"/>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020" r:id="rId1"/>
    <p:sldLayoutId id="2147484021" r:id="rId2"/>
    <p:sldLayoutId id="2147484060" r:id="rId3"/>
    <p:sldLayoutId id="2147484022" r:id="rId4"/>
    <p:sldLayoutId id="2147484061" r:id="rId5"/>
    <p:sldLayoutId id="2147484023" r:id="rId6"/>
    <p:sldLayoutId id="2147484024" r:id="rId7"/>
    <p:sldLayoutId id="2147484025" r:id="rId8"/>
    <p:sldLayoutId id="2147484062" r:id="rId9"/>
    <p:sldLayoutId id="2147484063" r:id="rId10"/>
    <p:sldLayoutId id="2147484026" r:id="rId11"/>
    <p:sldLayoutId id="2147484064" r:id="rId12"/>
    <p:sldLayoutId id="2147484027" r:id="rId13"/>
    <p:sldLayoutId id="2147484065" r:id="rId14"/>
    <p:sldLayoutId id="2147484028" r:id="rId15"/>
    <p:sldLayoutId id="2147484029" r:id="rId16"/>
    <p:sldLayoutId id="2147484030" r:id="rId17"/>
    <p:sldLayoutId id="2147484031" r:id="rId18"/>
    <p:sldLayoutId id="2147484032" r:id="rId19"/>
    <p:sldLayoutId id="2147484033" r:id="rId20"/>
    <p:sldLayoutId id="2147484034" r:id="rId21"/>
    <p:sldLayoutId id="2147484035" r:id="rId22"/>
    <p:sldLayoutId id="2147484036" r:id="rId23"/>
    <p:sldLayoutId id="2147484037" r:id="rId24"/>
    <p:sldLayoutId id="2147484038" r:id="rId25"/>
    <p:sldLayoutId id="2147484039" r:id="rId26"/>
    <p:sldLayoutId id="2147484040" r:id="rId27"/>
    <p:sldLayoutId id="2147484041" r:id="rId28"/>
    <p:sldLayoutId id="2147484042" r:id="rId29"/>
    <p:sldLayoutId id="2147484043" r:id="rId30"/>
    <p:sldLayoutId id="2147484044" r:id="rId31"/>
    <p:sldLayoutId id="2147484045" r:id="rId32"/>
    <p:sldLayoutId id="2147484046" r:id="rId33"/>
    <p:sldLayoutId id="2147484047" r:id="rId34"/>
    <p:sldLayoutId id="2147484048" r:id="rId35"/>
    <p:sldLayoutId id="2147484049" r:id="rId36"/>
    <p:sldLayoutId id="2147484050" r:id="rId37"/>
    <p:sldLayoutId id="2147484051" r:id="rId38"/>
    <p:sldLayoutId id="2147484052" r:id="rId39"/>
    <p:sldLayoutId id="2147484053" r:id="rId40"/>
    <p:sldLayoutId id="2147484066" r:id="rId41"/>
    <p:sldLayoutId id="2147484054" r:id="rId42"/>
    <p:sldLayoutId id="2147484055" r:id="rId43"/>
    <p:sldLayoutId id="2147484056" r:id="rId44"/>
    <p:sldLayoutId id="2147484057" r:id="rId45"/>
    <p:sldLayoutId id="2147484058" r:id="rId46"/>
    <p:sldLayoutId id="2147484067" r:id="rId47"/>
    <p:sldLayoutId id="2147484068" r:id="rId48"/>
    <p:sldLayoutId id="2147484059" r:id="rId49"/>
    <p:sldLayoutId id="2147484069" r:id="rId50"/>
    <p:sldLayoutId id="2147484070" r:id="rId51"/>
  </p:sldLayoutIdLst>
  <p:hf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9.emf"/><Relationship Id="rId4"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2">
            <a:extLst>
              <a:ext uri="{FF2B5EF4-FFF2-40B4-BE49-F238E27FC236}">
                <a16:creationId xmlns:a16="http://schemas.microsoft.com/office/drawing/2014/main" id="{837C087A-18E2-4560-834A-0A6E143D768C}"/>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dirty="0"/>
          </a:p>
        </p:txBody>
      </p:sp>
      <p:sp>
        <p:nvSpPr>
          <p:cNvPr id="26627" name="Rectangle 14">
            <a:extLst>
              <a:ext uri="{FF2B5EF4-FFF2-40B4-BE49-F238E27FC236}">
                <a16:creationId xmlns:a16="http://schemas.microsoft.com/office/drawing/2014/main" id="{BBC581F5-4E75-469B-B23F-FFC28DCB1AB5}"/>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4FAD634E-B005-4401-9543-A279926DC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73">
            <a:extLst>
              <a:ext uri="{FF2B5EF4-FFF2-40B4-BE49-F238E27FC236}">
                <a16:creationId xmlns:a16="http://schemas.microsoft.com/office/drawing/2014/main" id="{70AFE793-8011-41EA-89BE-05EF5316435F}"/>
              </a:ext>
            </a:extLst>
          </p:cNvPr>
          <p:cNvSpPr>
            <a:spLocks noGrp="1"/>
          </p:cNvSpPr>
          <p:nvPr>
            <p:ph type="title"/>
          </p:nvPr>
        </p:nvSpPr>
        <p:spPr/>
        <p:txBody>
          <a:bodyPr/>
          <a:lstStyle/>
          <a:p>
            <a:r>
              <a:rPr lang="en-US" altLang="en-US" dirty="0">
                <a:ea typeface="ＭＳ Ｐゴシック" panose="020B0600070205080204" pitchFamily="34" charset="-128"/>
              </a:rPr>
              <a:t>Product Costs </a:t>
            </a:r>
          </a:p>
        </p:txBody>
      </p:sp>
      <p:sp>
        <p:nvSpPr>
          <p:cNvPr id="17" name="TextBox 16">
            <a:extLst>
              <a:ext uri="{FF2B5EF4-FFF2-40B4-BE49-F238E27FC236}">
                <a16:creationId xmlns:a16="http://schemas.microsoft.com/office/drawing/2014/main" id="{8FEB34B3-0187-4ACF-A3DD-9896D17B3146}"/>
              </a:ext>
            </a:extLst>
          </p:cNvPr>
          <p:cNvSpPr txBox="1"/>
          <p:nvPr/>
        </p:nvSpPr>
        <p:spPr>
          <a:xfrm>
            <a:off x="477253" y="1381036"/>
            <a:ext cx="8305800" cy="1200329"/>
          </a:xfrm>
          <a:prstGeom prst="rect">
            <a:avLst/>
          </a:prstGeom>
          <a:solidFill>
            <a:schemeClr val="accent1">
              <a:lumMod val="20000"/>
              <a:lumOff val="80000"/>
            </a:schemeClr>
          </a:solidFill>
        </p:spPr>
        <p:txBody>
          <a:bodyPr>
            <a:spAutoFit/>
          </a:bodyPr>
          <a:lstStyle/>
          <a:p>
            <a:pPr>
              <a:defRPr/>
            </a:pPr>
            <a:r>
              <a:rPr lang="en-US" sz="2400" dirty="0"/>
              <a:t>Product costing for a manufacturing firm is more complex than for a merchandising firm because making a product is more complex than buying an already finished product. </a:t>
            </a:r>
          </a:p>
        </p:txBody>
      </p:sp>
      <p:sp>
        <p:nvSpPr>
          <p:cNvPr id="19" name="Rounded Rectangle 18">
            <a:extLst>
              <a:ext uri="{FF2B5EF4-FFF2-40B4-BE49-F238E27FC236}">
                <a16:creationId xmlns:a16="http://schemas.microsoft.com/office/drawing/2014/main" id="{5E7D1E97-43B6-4173-A136-CA769F2E8480}"/>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
        <p:nvSpPr>
          <p:cNvPr id="18" name="TextBox 17">
            <a:extLst>
              <a:ext uri="{FF2B5EF4-FFF2-40B4-BE49-F238E27FC236}">
                <a16:creationId xmlns:a16="http://schemas.microsoft.com/office/drawing/2014/main" id="{E5B3E4E0-1495-4B09-88F0-F342DDE1D220}"/>
              </a:ext>
            </a:extLst>
          </p:cNvPr>
          <p:cNvSpPr txBox="1"/>
          <p:nvPr/>
        </p:nvSpPr>
        <p:spPr>
          <a:xfrm>
            <a:off x="477253" y="2744822"/>
            <a:ext cx="8305800" cy="3416320"/>
          </a:xfrm>
          <a:prstGeom prst="rect">
            <a:avLst/>
          </a:prstGeom>
          <a:solidFill>
            <a:schemeClr val="accent1">
              <a:lumMod val="20000"/>
              <a:lumOff val="80000"/>
            </a:schemeClr>
          </a:solidFill>
        </p:spPr>
        <p:txBody>
          <a:bodyPr>
            <a:spAutoFit/>
          </a:bodyPr>
          <a:lstStyle/>
          <a:p>
            <a:pPr>
              <a:defRPr/>
            </a:pPr>
            <a:r>
              <a:rPr lang="en-US" sz="2400" dirty="0"/>
              <a:t>The cost of the product is recorded and reported as an asset (inventory) until the product is sold, at which point the cost is transferred to the income statement (cost of goods sold) as an expense to be matched with the revenue that resulted from the sale.</a:t>
            </a:r>
          </a:p>
          <a:p>
            <a:pPr>
              <a:defRPr/>
            </a:pPr>
            <a:endParaRPr lang="en-US" sz="2400" dirty="0"/>
          </a:p>
          <a:p>
            <a:pPr>
              <a:defRPr/>
            </a:pPr>
            <a:r>
              <a:rPr lang="en-US" sz="2400" dirty="0"/>
              <a:t>The cost associated with each of the manufacturing inputs is classified as raw materials, direct labor, or manufacturing overhead.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65">
            <a:extLst>
              <a:ext uri="{FF2B5EF4-FFF2-40B4-BE49-F238E27FC236}">
                <a16:creationId xmlns:a16="http://schemas.microsoft.com/office/drawing/2014/main" id="{AC20B36F-0AA2-4679-A40D-28B526E0093C}"/>
              </a:ext>
            </a:extLst>
          </p:cNvPr>
          <p:cNvSpPr>
            <a:spLocks noGrp="1"/>
          </p:cNvSpPr>
          <p:nvPr>
            <p:ph type="title"/>
          </p:nvPr>
        </p:nvSpPr>
        <p:spPr/>
        <p:txBody>
          <a:bodyPr/>
          <a:lstStyle/>
          <a:p>
            <a:r>
              <a:rPr lang="en-US" altLang="en-US" dirty="0">
                <a:ea typeface="ＭＳ Ｐゴシック" panose="020B0600070205080204" pitchFamily="34" charset="-128"/>
              </a:rPr>
              <a:t>Product Costs of Making a Car </a:t>
            </a:r>
          </a:p>
        </p:txBody>
      </p:sp>
      <p:sp>
        <p:nvSpPr>
          <p:cNvPr id="675843" name="Rectangle 3">
            <a:extLst>
              <a:ext uri="{FF2B5EF4-FFF2-40B4-BE49-F238E27FC236}">
                <a16:creationId xmlns:a16="http://schemas.microsoft.com/office/drawing/2014/main" id="{2BC35716-9726-4658-8BF2-4DFF7D6AF191}"/>
              </a:ext>
            </a:extLst>
          </p:cNvPr>
          <p:cNvSpPr>
            <a:spLocks noGrp="1" noChangeArrowheads="1"/>
          </p:cNvSpPr>
          <p:nvPr>
            <p:ph idx="1"/>
          </p:nvPr>
        </p:nvSpPr>
        <p:spPr>
          <a:xfrm>
            <a:off x="457200" y="1143000"/>
            <a:ext cx="8382000" cy="762000"/>
          </a:xfrm>
        </p:spPr>
        <p:txBody>
          <a:bodyPr lIns="90488" tIns="44450" rIns="90488" bIns="44450"/>
          <a:lstStyle/>
          <a:p>
            <a:pPr>
              <a:lnSpc>
                <a:spcPct val="90000"/>
              </a:lnSpc>
              <a:spcBef>
                <a:spcPct val="30000"/>
              </a:spcBef>
              <a:buFont typeface="Wingdings" pitchFamily="2" charset="2"/>
              <a:buNone/>
              <a:defRPr/>
            </a:pPr>
            <a:r>
              <a:rPr lang="en-US" sz="2500" b="1" i="1" dirty="0">
                <a:solidFill>
                  <a:srgbClr val="000000"/>
                </a:solidFill>
                <a:effectLst>
                  <a:outerShdw blurRad="38100" dist="38100" dir="2700000" algn="tl">
                    <a:srgbClr val="FFFFFF"/>
                  </a:outerShdw>
                </a:effectLst>
                <a:latin typeface="Arial" pitchFamily="34" charset="0"/>
                <a:ea typeface="ＭＳ Ｐゴシック" pitchFamily="34" charset="-128"/>
              </a:rPr>
              <a:t> Raw materials </a:t>
            </a:r>
            <a:r>
              <a:rPr lang="en-US" sz="2500" dirty="0">
                <a:solidFill>
                  <a:srgbClr val="000000"/>
                </a:solidFill>
                <a:effectLst>
                  <a:outerShdw blurRad="38100" dist="38100" dir="2700000" algn="tl">
                    <a:srgbClr val="FFFFFF"/>
                  </a:outerShdw>
                </a:effectLst>
                <a:latin typeface="Arial" pitchFamily="34" charset="0"/>
                <a:ea typeface="ＭＳ Ｐゴシック" pitchFamily="34" charset="-128"/>
              </a:rPr>
              <a:t>are the ingredients of the product.</a:t>
            </a:r>
          </a:p>
        </p:txBody>
      </p:sp>
      <p:sp>
        <p:nvSpPr>
          <p:cNvPr id="675844" name="Rectangle 4">
            <a:extLst>
              <a:ext uri="{FF2B5EF4-FFF2-40B4-BE49-F238E27FC236}">
                <a16:creationId xmlns:a16="http://schemas.microsoft.com/office/drawing/2014/main" id="{4CB65674-D18D-491B-A907-6CD0688CA94A}"/>
              </a:ext>
            </a:extLst>
          </p:cNvPr>
          <p:cNvSpPr>
            <a:spLocks noChangeArrowheads="1"/>
          </p:cNvSpPr>
          <p:nvPr/>
        </p:nvSpPr>
        <p:spPr bwMode="auto">
          <a:xfrm>
            <a:off x="667753" y="1743714"/>
            <a:ext cx="7010400" cy="428322"/>
          </a:xfrm>
          <a:prstGeom prst="rect">
            <a:avLst/>
          </a:prstGeom>
          <a:solidFill>
            <a:schemeClr val="accent1">
              <a:lumMod val="20000"/>
              <a:lumOff val="80000"/>
            </a:schemeClr>
          </a:solidFill>
          <a:ln w="25400">
            <a:solidFill>
              <a:schemeClr val="accent1">
                <a:lumMod val="50000"/>
              </a:schemeClr>
            </a:solidFill>
            <a:miter lim="800000"/>
            <a:headEnd/>
            <a:tailEnd/>
          </a:ln>
          <a:effectLst>
            <a:outerShdw dist="53882" dir="2700000" algn="ctr" rotWithShape="0">
              <a:schemeClr val="tx1"/>
            </a:outerShdw>
          </a:effectLst>
        </p:spPr>
        <p:txBody>
          <a:bodyPr wrap="square" lIns="90488" tIns="44450" rIns="90488" bIns="44450">
            <a:spAutoFit/>
          </a:bodyPr>
          <a:lstStyle/>
          <a:p>
            <a:pPr algn="l">
              <a:spcBef>
                <a:spcPct val="50000"/>
              </a:spcBef>
              <a:defRPr/>
            </a:pPr>
            <a:r>
              <a:rPr lang="en-US" sz="2200" dirty="0">
                <a:solidFill>
                  <a:schemeClr val="tx2">
                    <a:lumMod val="50000"/>
                  </a:schemeClr>
                </a:solidFill>
                <a:latin typeface="Arial" pitchFamily="34" charset="0"/>
              </a:rPr>
              <a:t>Example: </a:t>
            </a:r>
            <a:r>
              <a:rPr lang="en-IN" sz="2200" dirty="0">
                <a:solidFill>
                  <a:schemeClr val="tx2">
                    <a:lumMod val="50000"/>
                  </a:schemeClr>
                </a:solidFill>
                <a:latin typeface="Arial" pitchFamily="34" charset="0"/>
              </a:rPr>
              <a:t>Corn is the raw material of a corn processor.</a:t>
            </a:r>
            <a:endParaRPr lang="en-US" sz="2200" dirty="0">
              <a:solidFill>
                <a:schemeClr val="tx2">
                  <a:lumMod val="50000"/>
                </a:schemeClr>
              </a:solidFill>
              <a:latin typeface="Arial" pitchFamily="34" charset="0"/>
            </a:endParaRPr>
          </a:p>
        </p:txBody>
      </p:sp>
      <p:sp>
        <p:nvSpPr>
          <p:cNvPr id="9" name="Rectangle 8">
            <a:extLst>
              <a:ext uri="{FF2B5EF4-FFF2-40B4-BE49-F238E27FC236}">
                <a16:creationId xmlns:a16="http://schemas.microsoft.com/office/drawing/2014/main" id="{AA0FAC64-2729-4C8E-924D-F438912C9CD7}"/>
              </a:ext>
            </a:extLst>
          </p:cNvPr>
          <p:cNvSpPr/>
          <p:nvPr/>
        </p:nvSpPr>
        <p:spPr>
          <a:xfrm>
            <a:off x="647700" y="2316083"/>
            <a:ext cx="7848600" cy="862013"/>
          </a:xfrm>
          <a:prstGeom prst="rect">
            <a:avLst/>
          </a:prstGeom>
        </p:spPr>
        <p:txBody>
          <a:bodyPr>
            <a:spAutoFit/>
          </a:bodyPr>
          <a:lstStyle/>
          <a:p>
            <a:pPr algn="l">
              <a:defRPr/>
            </a:pPr>
            <a:r>
              <a:rPr lang="en-US" sz="2500" b="1" i="1" dirty="0">
                <a:solidFill>
                  <a:srgbClr val="000000"/>
                </a:solidFill>
                <a:latin typeface="Arial" pitchFamily="34" charset="0"/>
              </a:rPr>
              <a:t>Direct labor </a:t>
            </a:r>
            <a:r>
              <a:rPr lang="en-US" sz="2500" dirty="0">
                <a:solidFill>
                  <a:srgbClr val="000000"/>
                </a:solidFill>
                <a:effectLst>
                  <a:outerShdw blurRad="38100" dist="38100" dir="2700000" algn="tl">
                    <a:srgbClr val="FFFFFF"/>
                  </a:outerShdw>
                </a:effectLst>
                <a:latin typeface="Arial" pitchFamily="34" charset="0"/>
              </a:rPr>
              <a:t>is the effort provided by workers who are directly involved with the manufacture of the product.</a:t>
            </a:r>
          </a:p>
        </p:txBody>
      </p:sp>
      <p:sp>
        <p:nvSpPr>
          <p:cNvPr id="10" name="Rectangle 43">
            <a:extLst>
              <a:ext uri="{FF2B5EF4-FFF2-40B4-BE49-F238E27FC236}">
                <a16:creationId xmlns:a16="http://schemas.microsoft.com/office/drawing/2014/main" id="{96B0C155-D454-4CB8-8CE7-2E24A2DDDD79}"/>
              </a:ext>
            </a:extLst>
          </p:cNvPr>
          <p:cNvSpPr>
            <a:spLocks noChangeArrowheads="1"/>
          </p:cNvSpPr>
          <p:nvPr/>
        </p:nvSpPr>
        <p:spPr bwMode="auto">
          <a:xfrm>
            <a:off x="509587" y="3322143"/>
            <a:ext cx="8347075" cy="766877"/>
          </a:xfrm>
          <a:prstGeom prst="rect">
            <a:avLst/>
          </a:prstGeom>
          <a:solidFill>
            <a:schemeClr val="accent1">
              <a:lumMod val="20000"/>
              <a:lumOff val="80000"/>
            </a:schemeClr>
          </a:solidFill>
          <a:ln w="25400">
            <a:solidFill>
              <a:schemeClr val="accent1">
                <a:lumMod val="50000"/>
              </a:schemeClr>
            </a:solidFill>
            <a:miter lim="800000"/>
            <a:headEnd/>
            <a:tailEnd/>
          </a:ln>
          <a:effectLst>
            <a:outerShdw dist="53882" dir="2700000" algn="ctr" rotWithShape="0">
              <a:schemeClr val="tx1"/>
            </a:outerShdw>
          </a:effectLst>
        </p:spPr>
        <p:txBody>
          <a:bodyPr wrap="square" lIns="90488" tIns="44450" rIns="90488" bIns="44450">
            <a:spAutoFit/>
          </a:bodyPr>
          <a:lstStyle/>
          <a:p>
            <a:pPr algn="l">
              <a:spcBef>
                <a:spcPct val="50000"/>
              </a:spcBef>
              <a:defRPr/>
            </a:pPr>
            <a:r>
              <a:rPr lang="en-US" sz="2200" dirty="0">
                <a:solidFill>
                  <a:schemeClr val="tx2">
                    <a:lumMod val="50000"/>
                  </a:schemeClr>
                </a:solidFill>
                <a:latin typeface="Arial" pitchFamily="34" charset="0"/>
              </a:rPr>
              <a:t>Example: </a:t>
            </a:r>
            <a:r>
              <a:rPr lang="en-IN" sz="2200" dirty="0">
                <a:solidFill>
                  <a:schemeClr val="tx2">
                    <a:lumMod val="50000"/>
                  </a:schemeClr>
                </a:solidFill>
                <a:latin typeface="Arial" pitchFamily="34" charset="0"/>
              </a:rPr>
              <a:t>Workers who perform machine operations on raw materials</a:t>
            </a:r>
            <a:endParaRPr lang="en-US" sz="2200" dirty="0">
              <a:solidFill>
                <a:schemeClr val="tx2">
                  <a:lumMod val="50000"/>
                </a:schemeClr>
              </a:solidFill>
              <a:latin typeface="Arial" pitchFamily="34" charset="0"/>
            </a:endParaRPr>
          </a:p>
        </p:txBody>
      </p:sp>
      <p:sp>
        <p:nvSpPr>
          <p:cNvPr id="11" name="Rectangle 10">
            <a:extLst>
              <a:ext uri="{FF2B5EF4-FFF2-40B4-BE49-F238E27FC236}">
                <a16:creationId xmlns:a16="http://schemas.microsoft.com/office/drawing/2014/main" id="{472058DC-F04C-45F0-AABC-6FCA31A08088}"/>
              </a:ext>
            </a:extLst>
          </p:cNvPr>
          <p:cNvSpPr/>
          <p:nvPr/>
        </p:nvSpPr>
        <p:spPr>
          <a:xfrm>
            <a:off x="581526" y="4212542"/>
            <a:ext cx="8229600" cy="862013"/>
          </a:xfrm>
          <a:prstGeom prst="rect">
            <a:avLst/>
          </a:prstGeom>
        </p:spPr>
        <p:txBody>
          <a:bodyPr>
            <a:spAutoFit/>
          </a:bodyPr>
          <a:lstStyle/>
          <a:p>
            <a:pPr algn="l">
              <a:defRPr/>
            </a:pPr>
            <a:r>
              <a:rPr lang="en-US" sz="2500" b="1" i="1" dirty="0">
                <a:solidFill>
                  <a:srgbClr val="000000"/>
                </a:solidFill>
                <a:effectLst>
                  <a:outerShdw blurRad="38100" dist="38100" dir="2700000" algn="tl">
                    <a:srgbClr val="FFFFFF"/>
                  </a:outerShdw>
                </a:effectLst>
                <a:latin typeface="Arial" pitchFamily="34" charset="0"/>
              </a:rPr>
              <a:t>Manufacturing overhead </a:t>
            </a:r>
            <a:r>
              <a:rPr lang="en-US" sz="2500" dirty="0">
                <a:solidFill>
                  <a:srgbClr val="000000"/>
                </a:solidFill>
                <a:effectLst>
                  <a:outerShdw blurRad="38100" dist="38100" dir="2700000" algn="tl">
                    <a:srgbClr val="FFFFFF"/>
                  </a:outerShdw>
                </a:effectLst>
                <a:latin typeface="Arial" pitchFamily="34" charset="0"/>
              </a:rPr>
              <a:t>includes all manufacturing costs except those for raw materials and direct labor.</a:t>
            </a:r>
          </a:p>
        </p:txBody>
      </p:sp>
      <p:sp>
        <p:nvSpPr>
          <p:cNvPr id="12" name="Rectangle 6">
            <a:extLst>
              <a:ext uri="{FF2B5EF4-FFF2-40B4-BE49-F238E27FC236}">
                <a16:creationId xmlns:a16="http://schemas.microsoft.com/office/drawing/2014/main" id="{49AE524F-17E7-4014-AFE3-66814A755E53}"/>
              </a:ext>
            </a:extLst>
          </p:cNvPr>
          <p:cNvSpPr>
            <a:spLocks noChangeArrowheads="1"/>
          </p:cNvSpPr>
          <p:nvPr/>
        </p:nvSpPr>
        <p:spPr bwMode="auto">
          <a:xfrm>
            <a:off x="533400" y="5295900"/>
            <a:ext cx="8299450" cy="699166"/>
          </a:xfrm>
          <a:prstGeom prst="rect">
            <a:avLst/>
          </a:prstGeom>
          <a:solidFill>
            <a:schemeClr val="accent1">
              <a:lumMod val="20000"/>
              <a:lumOff val="80000"/>
            </a:schemeClr>
          </a:solidFill>
          <a:ln w="38100">
            <a:solidFill>
              <a:schemeClr val="tx1"/>
            </a:solidFill>
            <a:miter lim="800000"/>
            <a:headEnd/>
            <a:tailEnd/>
          </a:ln>
          <a:effectLst>
            <a:outerShdw dist="71842" dir="2700000" algn="ctr" rotWithShape="0">
              <a:schemeClr val="bg2"/>
            </a:outerShdw>
          </a:effectLst>
        </p:spPr>
        <p:txBody>
          <a:bodyPr lIns="90488" tIns="44450" rIns="90488" bIns="44450">
            <a:spAutoFit/>
          </a:bodyPr>
          <a:lstStyle/>
          <a:p>
            <a:pPr algn="l">
              <a:lnSpc>
                <a:spcPct val="90000"/>
              </a:lnSpc>
              <a:spcBef>
                <a:spcPct val="40000"/>
              </a:spcBef>
              <a:defRPr/>
            </a:pPr>
            <a:r>
              <a:rPr lang="en-US" sz="2200" dirty="0">
                <a:solidFill>
                  <a:schemeClr val="tx2">
                    <a:lumMod val="50000"/>
                  </a:schemeClr>
                </a:solidFill>
                <a:latin typeface="Arial" pitchFamily="34" charset="0"/>
              </a:rPr>
              <a:t>Examples: Factory utilities, indirect materials f</a:t>
            </a:r>
            <a:r>
              <a:rPr lang="en-IN" sz="2200" dirty="0">
                <a:solidFill>
                  <a:schemeClr val="tx2">
                    <a:lumMod val="50000"/>
                  </a:schemeClr>
                </a:solidFill>
                <a:latin typeface="Arial" pitchFamily="34" charset="0"/>
              </a:rPr>
              <a:t>or the product, and maintenance and housekeeping costs</a:t>
            </a:r>
            <a:endParaRPr lang="en-US" sz="2200" dirty="0">
              <a:solidFill>
                <a:schemeClr val="tx2">
                  <a:lumMod val="50000"/>
                </a:schemeClr>
              </a:solidFill>
              <a:latin typeface="Arial" pitchFamily="34" charset="0"/>
            </a:endParaRPr>
          </a:p>
        </p:txBody>
      </p:sp>
      <p:sp>
        <p:nvSpPr>
          <p:cNvPr id="13" name="Rounded Rectangle 12">
            <a:extLst>
              <a:ext uri="{FF2B5EF4-FFF2-40B4-BE49-F238E27FC236}">
                <a16:creationId xmlns:a16="http://schemas.microsoft.com/office/drawing/2014/main" id="{4DB5C13E-2768-4A72-BC5D-33A415CAD886}"/>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A6D66-BE1F-4935-B7A7-F6414B19C3EF}"/>
              </a:ext>
            </a:extLst>
          </p:cNvPr>
          <p:cNvSpPr>
            <a:spLocks noGrp="1"/>
          </p:cNvSpPr>
          <p:nvPr>
            <p:ph type="title"/>
          </p:nvPr>
        </p:nvSpPr>
        <p:spPr/>
        <p:txBody>
          <a:bodyPr/>
          <a:lstStyle/>
          <a:p>
            <a:r>
              <a:rPr lang="en-IN" altLang="en-US" dirty="0">
                <a:ea typeface="ＭＳ Ｐゴシック" panose="020B0600070205080204" pitchFamily="34" charset="-128"/>
              </a:rPr>
              <a:t>Product Costs Viewed as Transactions in the Horizontal Model</a:t>
            </a:r>
            <a:endParaRPr lang="en-US" dirty="0">
              <a:ea typeface="ＭＳ Ｐゴシック" panose="020B0600070205080204" pitchFamily="34" charset="-128"/>
            </a:endParaRPr>
          </a:p>
        </p:txBody>
      </p:sp>
      <p:pic>
        <p:nvPicPr>
          <p:cNvPr id="4" name="Picture 3">
            <a:extLst>
              <a:ext uri="{FF2B5EF4-FFF2-40B4-BE49-F238E27FC236}">
                <a16:creationId xmlns:a16="http://schemas.microsoft.com/office/drawing/2014/main" id="{57861F3F-6F70-4951-ACC1-770214AD87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828800"/>
            <a:ext cx="7162800" cy="3840013"/>
          </a:xfrm>
          <a:prstGeom prst="rect">
            <a:avLst/>
          </a:prstGeom>
        </p:spPr>
      </p:pic>
      <p:sp>
        <p:nvSpPr>
          <p:cNvPr id="5" name="Rounded Rectangle 12">
            <a:extLst>
              <a:ext uri="{FF2B5EF4-FFF2-40B4-BE49-F238E27FC236}">
                <a16:creationId xmlns:a16="http://schemas.microsoft.com/office/drawing/2014/main" id="{837FAE0F-1794-4B85-9BA6-A9549D179E3F}"/>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Tree>
    <p:extLst>
      <p:ext uri="{BB962C8B-B14F-4D97-AF65-F5344CB8AC3E}">
        <p14:creationId xmlns:p14="http://schemas.microsoft.com/office/powerpoint/2010/main" val="34360377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1C75D-E498-4BDE-AF52-7A63603BD96C}"/>
              </a:ext>
            </a:extLst>
          </p:cNvPr>
          <p:cNvSpPr>
            <a:spLocks noGrp="1"/>
          </p:cNvSpPr>
          <p:nvPr>
            <p:ph type="title"/>
          </p:nvPr>
        </p:nvSpPr>
        <p:spPr/>
        <p:txBody>
          <a:bodyPr/>
          <a:lstStyle/>
          <a:p>
            <a:r>
              <a:rPr lang="en-US" altLang="en-US" dirty="0">
                <a:ea typeface="ＭＳ Ｐゴシック" panose="020B0600070205080204" pitchFamily="34" charset="-128"/>
              </a:rPr>
              <a:t>Period Costs </a:t>
            </a:r>
            <a:r>
              <a:rPr lang="en-IN" altLang="en-US" dirty="0">
                <a:ea typeface="ＭＳ Ｐゴシック" panose="020B0600070205080204" pitchFamily="34" charset="-128"/>
              </a:rPr>
              <a:t>Viewed as Transactions in the Horizontal Model</a:t>
            </a:r>
            <a:endParaRPr lang="en-US" dirty="0"/>
          </a:p>
        </p:txBody>
      </p:sp>
      <p:pic>
        <p:nvPicPr>
          <p:cNvPr id="4" name="Picture 3">
            <a:extLst>
              <a:ext uri="{FF2B5EF4-FFF2-40B4-BE49-F238E27FC236}">
                <a16:creationId xmlns:a16="http://schemas.microsoft.com/office/drawing/2014/main" id="{24A25015-278D-42BA-8781-EAF99D36E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 y="1828800"/>
            <a:ext cx="8289367" cy="2438400"/>
          </a:xfrm>
          <a:prstGeom prst="rect">
            <a:avLst/>
          </a:prstGeom>
        </p:spPr>
      </p:pic>
      <p:sp>
        <p:nvSpPr>
          <p:cNvPr id="5" name="Rounded Rectangle 12">
            <a:extLst>
              <a:ext uri="{FF2B5EF4-FFF2-40B4-BE49-F238E27FC236}">
                <a16:creationId xmlns:a16="http://schemas.microsoft.com/office/drawing/2014/main" id="{6B590F66-5C33-4B39-8D07-CB75F2542C15}"/>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Tree>
    <p:extLst>
      <p:ext uri="{BB962C8B-B14F-4D97-AF65-F5344CB8AC3E}">
        <p14:creationId xmlns:p14="http://schemas.microsoft.com/office/powerpoint/2010/main" val="751188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73BA8-E606-4D97-BBEE-369C99AB2A64}"/>
              </a:ext>
            </a:extLst>
          </p:cNvPr>
          <p:cNvSpPr>
            <a:spLocks noGrp="1"/>
          </p:cNvSpPr>
          <p:nvPr>
            <p:ph type="title"/>
          </p:nvPr>
        </p:nvSpPr>
        <p:spPr/>
        <p:txBody>
          <a:bodyPr/>
          <a:lstStyle/>
          <a:p>
            <a:r>
              <a:rPr lang="en-US" altLang="en-US" dirty="0">
                <a:ea typeface="ＭＳ Ｐゴシック" panose="020B0600070205080204" pitchFamily="34" charset="-128"/>
              </a:rPr>
              <a:t>Product Costs and Period Costs </a:t>
            </a:r>
            <a:r>
              <a:rPr lang="en-IN" altLang="en-US" dirty="0">
                <a:ea typeface="ＭＳ Ｐゴシック" panose="020B0600070205080204" pitchFamily="34" charset="-128"/>
              </a:rPr>
              <a:t>Viewed as a Flow of Costs</a:t>
            </a:r>
            <a:endParaRPr lang="en-US" dirty="0"/>
          </a:p>
        </p:txBody>
      </p:sp>
      <p:pic>
        <p:nvPicPr>
          <p:cNvPr id="4" name="Picture 3">
            <a:extLst>
              <a:ext uri="{FF2B5EF4-FFF2-40B4-BE49-F238E27FC236}">
                <a16:creationId xmlns:a16="http://schemas.microsoft.com/office/drawing/2014/main" id="{6EA1BF6D-54D9-4C76-80C0-D680D5B6A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752600"/>
            <a:ext cx="8229600" cy="3740191"/>
          </a:xfrm>
          <a:prstGeom prst="rect">
            <a:avLst/>
          </a:prstGeom>
        </p:spPr>
      </p:pic>
      <p:sp>
        <p:nvSpPr>
          <p:cNvPr id="5" name="Rounded Rectangle 12">
            <a:extLst>
              <a:ext uri="{FF2B5EF4-FFF2-40B4-BE49-F238E27FC236}">
                <a16:creationId xmlns:a16="http://schemas.microsoft.com/office/drawing/2014/main" id="{773FF00A-5FF7-4583-AAF8-FB97D2E7B248}"/>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Tree>
    <p:extLst>
      <p:ext uri="{BB962C8B-B14F-4D97-AF65-F5344CB8AC3E}">
        <p14:creationId xmlns:p14="http://schemas.microsoft.com/office/powerpoint/2010/main" val="3747938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itle 30">
            <a:extLst>
              <a:ext uri="{FF2B5EF4-FFF2-40B4-BE49-F238E27FC236}">
                <a16:creationId xmlns:a16="http://schemas.microsoft.com/office/drawing/2014/main" id="{3CABBED4-389D-44CD-9BE5-1AEE0ECF7086}"/>
              </a:ext>
            </a:extLst>
          </p:cNvPr>
          <p:cNvSpPr>
            <a:spLocks noGrp="1"/>
          </p:cNvSpPr>
          <p:nvPr>
            <p:ph type="title"/>
          </p:nvPr>
        </p:nvSpPr>
        <p:spPr/>
        <p:txBody>
          <a:bodyPr/>
          <a:lstStyle/>
          <a:p>
            <a:r>
              <a:rPr lang="en-US" altLang="en-US" dirty="0">
                <a:ea typeface="ＭＳ Ｐゴシック" panose="020B0600070205080204" pitchFamily="34" charset="-128"/>
              </a:rPr>
              <a:t>Cost Accounting Systems</a:t>
            </a:r>
          </a:p>
        </p:txBody>
      </p:sp>
      <p:sp>
        <p:nvSpPr>
          <p:cNvPr id="14" name="Rounded Rectangle 13">
            <a:extLst>
              <a:ext uri="{FF2B5EF4-FFF2-40B4-BE49-F238E27FC236}">
                <a16:creationId xmlns:a16="http://schemas.microsoft.com/office/drawing/2014/main" id="{FBA2E88B-D3AA-4CE9-AED8-10906A116F94}"/>
              </a:ext>
            </a:extLst>
          </p:cNvPr>
          <p:cNvSpPr/>
          <p:nvPr/>
        </p:nvSpPr>
        <p:spPr>
          <a:xfrm>
            <a:off x="457200" y="6172200"/>
            <a:ext cx="7391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13-5: Explain the general operation of a product costing system and illustrate how costs flow through the inventory accounts to cost of goods sold. </a:t>
            </a:r>
          </a:p>
        </p:txBody>
      </p:sp>
      <p:sp>
        <p:nvSpPr>
          <p:cNvPr id="12" name="TextBox 11">
            <a:extLst>
              <a:ext uri="{FF2B5EF4-FFF2-40B4-BE49-F238E27FC236}">
                <a16:creationId xmlns:a16="http://schemas.microsoft.com/office/drawing/2014/main" id="{28295E2E-1DAC-4C0B-885A-A4E34842C623}"/>
              </a:ext>
            </a:extLst>
          </p:cNvPr>
          <p:cNvSpPr txBox="1"/>
          <p:nvPr/>
        </p:nvSpPr>
        <p:spPr>
          <a:xfrm>
            <a:off x="609600" y="1143000"/>
            <a:ext cx="8305800" cy="4893647"/>
          </a:xfrm>
          <a:prstGeom prst="rect">
            <a:avLst/>
          </a:prstGeom>
          <a:solidFill>
            <a:schemeClr val="accent1">
              <a:lumMod val="20000"/>
              <a:lumOff val="80000"/>
            </a:schemeClr>
          </a:solidFill>
        </p:spPr>
        <p:txBody>
          <a:bodyPr>
            <a:spAutoFit/>
          </a:bodyPr>
          <a:lstStyle/>
          <a:p>
            <a:pPr algn="l">
              <a:defRPr/>
            </a:pPr>
            <a:r>
              <a:rPr lang="en-US" sz="2400" dirty="0"/>
              <a:t>A manufacturing cost accounting system involves three inventory accounts: Raw Materials, Work in Process, and Finished Goods.</a:t>
            </a:r>
          </a:p>
          <a:p>
            <a:pPr algn="l">
              <a:defRPr/>
            </a:pPr>
            <a:endParaRPr lang="en-US" sz="2400" dirty="0"/>
          </a:p>
          <a:p>
            <a:pPr algn="l">
              <a:defRPr/>
            </a:pPr>
            <a:r>
              <a:rPr lang="en-US" sz="2400" b="1" dirty="0"/>
              <a:t>Raw Materials Inventory </a:t>
            </a:r>
            <a:r>
              <a:rPr lang="en-US" sz="2400" dirty="0"/>
              <a:t>holds the cost of parts, assemblies, and materials that will be used in the manufacturing process.</a:t>
            </a:r>
          </a:p>
          <a:p>
            <a:pPr algn="l">
              <a:defRPr/>
            </a:pPr>
            <a:r>
              <a:rPr lang="en-US" sz="2400" b="1" dirty="0"/>
              <a:t>Work in Process Inventory </a:t>
            </a:r>
            <a:r>
              <a:rPr lang="en-US" sz="2400" dirty="0"/>
              <a:t>is used to accumulate all of the manufacturing costs, including raw materials, direct labor, and manufacturing overhead while the product is being manufactured.</a:t>
            </a:r>
          </a:p>
          <a:p>
            <a:pPr algn="l">
              <a:defRPr/>
            </a:pPr>
            <a:r>
              <a:rPr lang="en-US" sz="2400" b="1" dirty="0"/>
              <a:t>Finished Goods Inventory </a:t>
            </a:r>
            <a:r>
              <a:rPr lang="en-US" sz="2400" dirty="0"/>
              <a:t>holds the total cost of items manufactured that are now complete and available for sale.</a:t>
            </a:r>
          </a:p>
        </p:txBody>
      </p:sp>
    </p:spTree>
    <p:extLst>
      <p:ext uri="{BB962C8B-B14F-4D97-AF65-F5344CB8AC3E}">
        <p14:creationId xmlns:p14="http://schemas.microsoft.com/office/powerpoint/2010/main" val="118582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C3967-2A73-4B7F-BF24-AB2A35CA0022}"/>
              </a:ext>
            </a:extLst>
          </p:cNvPr>
          <p:cNvSpPr>
            <a:spLocks noGrp="1"/>
          </p:cNvSpPr>
          <p:nvPr>
            <p:ph type="title"/>
          </p:nvPr>
        </p:nvSpPr>
        <p:spPr/>
        <p:txBody>
          <a:bodyPr/>
          <a:lstStyle/>
          <a:p>
            <a:r>
              <a:rPr lang="en-IN" b="0" dirty="0"/>
              <a:t>Flow of Cost Comparison—Manufacturer and Merchandiser</a:t>
            </a:r>
            <a:endParaRPr lang="en-US" dirty="0"/>
          </a:p>
        </p:txBody>
      </p:sp>
      <p:pic>
        <p:nvPicPr>
          <p:cNvPr id="6" name="Picture 5">
            <a:extLst>
              <a:ext uri="{FF2B5EF4-FFF2-40B4-BE49-F238E27FC236}">
                <a16:creationId xmlns:a16="http://schemas.microsoft.com/office/drawing/2014/main" id="{02C9E287-86E8-4169-BCF0-A5F4669C6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730" y="1494945"/>
            <a:ext cx="6868540" cy="4477710"/>
          </a:xfrm>
          <a:prstGeom prst="rect">
            <a:avLst/>
          </a:prstGeom>
        </p:spPr>
      </p:pic>
      <p:sp>
        <p:nvSpPr>
          <p:cNvPr id="4" name="Rounded Rectangle 13">
            <a:extLst>
              <a:ext uri="{FF2B5EF4-FFF2-40B4-BE49-F238E27FC236}">
                <a16:creationId xmlns:a16="http://schemas.microsoft.com/office/drawing/2014/main" id="{91165459-4D85-4F1B-85E7-CFF4EBE9D9EE}"/>
              </a:ext>
            </a:extLst>
          </p:cNvPr>
          <p:cNvSpPr/>
          <p:nvPr/>
        </p:nvSpPr>
        <p:spPr>
          <a:xfrm>
            <a:off x="457200" y="6172200"/>
            <a:ext cx="7391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13-5: Explain the general operation of a product costing system and illustrate how costs flow through the inventory accounts to cost of goods sold. </a:t>
            </a:r>
          </a:p>
        </p:txBody>
      </p:sp>
    </p:spTree>
    <p:extLst>
      <p:ext uri="{BB962C8B-B14F-4D97-AF65-F5344CB8AC3E}">
        <p14:creationId xmlns:p14="http://schemas.microsoft.com/office/powerpoint/2010/main" val="3780518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E6154-BD91-48D4-B9D9-CBE043CFCCA8}"/>
              </a:ext>
            </a:extLst>
          </p:cNvPr>
          <p:cNvSpPr>
            <a:spLocks noGrp="1"/>
          </p:cNvSpPr>
          <p:nvPr>
            <p:ph type="title"/>
          </p:nvPr>
        </p:nvSpPr>
        <p:spPr/>
        <p:txBody>
          <a:bodyPr/>
          <a:lstStyle/>
          <a:p>
            <a:r>
              <a:rPr lang="en-IN" b="0" dirty="0"/>
              <a:t>Flow of Cost Comparison—Manufacturer and Merchandiser</a:t>
            </a:r>
            <a:endParaRPr lang="en-US" dirty="0"/>
          </a:p>
        </p:txBody>
      </p:sp>
      <p:pic>
        <p:nvPicPr>
          <p:cNvPr id="4" name="Picture 3">
            <a:extLst>
              <a:ext uri="{FF2B5EF4-FFF2-40B4-BE49-F238E27FC236}">
                <a16:creationId xmlns:a16="http://schemas.microsoft.com/office/drawing/2014/main" id="{C240B76A-9245-4111-B0C9-4AFDACEA15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419" y="1395456"/>
            <a:ext cx="6565181" cy="4564935"/>
          </a:xfrm>
          <a:prstGeom prst="rect">
            <a:avLst/>
          </a:prstGeom>
        </p:spPr>
      </p:pic>
      <p:sp>
        <p:nvSpPr>
          <p:cNvPr id="5" name="Rounded Rectangle 13">
            <a:extLst>
              <a:ext uri="{FF2B5EF4-FFF2-40B4-BE49-F238E27FC236}">
                <a16:creationId xmlns:a16="http://schemas.microsoft.com/office/drawing/2014/main" id="{C48B880B-ECE8-4067-9F4A-EFDC30D51378}"/>
              </a:ext>
            </a:extLst>
          </p:cNvPr>
          <p:cNvSpPr/>
          <p:nvPr/>
        </p:nvSpPr>
        <p:spPr>
          <a:xfrm>
            <a:off x="457200" y="6172200"/>
            <a:ext cx="73914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13-5: Explain the general operation of a product costing system and illustrate how costs flow through the inventory accounts to cost of goods sold. </a:t>
            </a:r>
          </a:p>
        </p:txBody>
      </p:sp>
    </p:spTree>
    <p:extLst>
      <p:ext uri="{BB962C8B-B14F-4D97-AF65-F5344CB8AC3E}">
        <p14:creationId xmlns:p14="http://schemas.microsoft.com/office/powerpoint/2010/main" val="261204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7" name="Rectangle 3">
            <a:extLst>
              <a:ext uri="{FF2B5EF4-FFF2-40B4-BE49-F238E27FC236}">
                <a16:creationId xmlns:a16="http://schemas.microsoft.com/office/drawing/2014/main" id="{19CA44D6-FD7A-4840-97AA-B3A1FDABE387}"/>
              </a:ext>
            </a:extLst>
          </p:cNvPr>
          <p:cNvSpPr>
            <a:spLocks noChangeArrowheads="1"/>
          </p:cNvSpPr>
          <p:nvPr/>
        </p:nvSpPr>
        <p:spPr bwMode="auto">
          <a:xfrm>
            <a:off x="725905" y="4359442"/>
            <a:ext cx="7924800" cy="1574800"/>
          </a:xfrm>
          <a:prstGeom prst="rect">
            <a:avLst/>
          </a:prstGeom>
          <a:solidFill>
            <a:srgbClr val="FFEAA7"/>
          </a:solidFill>
          <a:ln w="25400">
            <a:solidFill>
              <a:schemeClr val="accent1">
                <a:lumMod val="50000"/>
              </a:schemeClr>
            </a:solidFill>
            <a:miter lim="800000"/>
            <a:headEnd/>
            <a:tailEnd/>
          </a:ln>
          <a:effectLst/>
        </p:spPr>
        <p:txBody>
          <a:bodyPr wrap="none" anchor="ctr"/>
          <a:lstStyle/>
          <a:p>
            <a:pPr>
              <a:defRPr/>
            </a:pPr>
            <a:endParaRPr lang="en-US" dirty="0">
              <a:solidFill>
                <a:schemeClr val="accent1">
                  <a:lumMod val="50000"/>
                </a:schemeClr>
              </a:solidFill>
              <a:ea typeface="+mn-ea"/>
            </a:endParaRPr>
          </a:p>
        </p:txBody>
      </p:sp>
      <p:sp>
        <p:nvSpPr>
          <p:cNvPr id="58376" name="Rectangle 4">
            <a:extLst>
              <a:ext uri="{FF2B5EF4-FFF2-40B4-BE49-F238E27FC236}">
                <a16:creationId xmlns:a16="http://schemas.microsoft.com/office/drawing/2014/main" id="{5A36E64A-2E52-4444-92CD-C393A90B7B43}"/>
              </a:ext>
            </a:extLst>
          </p:cNvPr>
          <p:cNvSpPr>
            <a:spLocks noChangeArrowheads="1"/>
          </p:cNvSpPr>
          <p:nvPr/>
        </p:nvSpPr>
        <p:spPr bwMode="auto">
          <a:xfrm>
            <a:off x="3960664" y="4588042"/>
            <a:ext cx="4551357" cy="381000"/>
          </a:xfrm>
          <a:prstGeom prst="rect">
            <a:avLst/>
          </a:prstGeom>
          <a:solidFill>
            <a:srgbClr val="FFEAA7"/>
          </a:solidFill>
          <a:ln w="12700">
            <a:noFill/>
            <a:miter lim="800000"/>
            <a:headEnd/>
            <a:tailEnd/>
          </a:ln>
        </p:spPr>
        <p:txBody>
          <a:bodyPr wrap="none" lIns="90488" tIns="44450" rIns="90488" bIns="44450">
            <a:spAutoFit/>
          </a:bodyPr>
          <a:lstStyle/>
          <a:p>
            <a:pPr>
              <a:lnSpc>
                <a:spcPct val="90000"/>
              </a:lnSpc>
              <a:defRPr/>
            </a:pPr>
            <a:r>
              <a:rPr lang="en-US" sz="2100" b="1" dirty="0">
                <a:solidFill>
                  <a:schemeClr val="accent1">
                    <a:lumMod val="50000"/>
                  </a:schemeClr>
                </a:solidFill>
                <a:latin typeface="Arial" pitchFamily="34" charset="0"/>
              </a:rPr>
              <a:t>Estimated total overhead cost</a:t>
            </a:r>
          </a:p>
        </p:txBody>
      </p:sp>
      <p:sp>
        <p:nvSpPr>
          <p:cNvPr id="58377" name="Rectangle 5">
            <a:extLst>
              <a:ext uri="{FF2B5EF4-FFF2-40B4-BE49-F238E27FC236}">
                <a16:creationId xmlns:a16="http://schemas.microsoft.com/office/drawing/2014/main" id="{ED9E8A4B-95B6-4B81-BB4C-89884C698CAA}"/>
              </a:ext>
            </a:extLst>
          </p:cNvPr>
          <p:cNvSpPr>
            <a:spLocks noChangeArrowheads="1"/>
          </p:cNvSpPr>
          <p:nvPr/>
        </p:nvSpPr>
        <p:spPr bwMode="auto">
          <a:xfrm>
            <a:off x="4156983" y="5170655"/>
            <a:ext cx="4164122" cy="381000"/>
          </a:xfrm>
          <a:prstGeom prst="rect">
            <a:avLst/>
          </a:prstGeom>
          <a:solidFill>
            <a:srgbClr val="FFEAA7"/>
          </a:solidFill>
          <a:ln w="12700">
            <a:noFill/>
            <a:miter lim="800000"/>
            <a:headEnd/>
            <a:tailEnd/>
          </a:ln>
        </p:spPr>
        <p:txBody>
          <a:bodyPr wrap="none" lIns="90488" tIns="44450" rIns="90488" bIns="44450">
            <a:spAutoFit/>
          </a:bodyPr>
          <a:lstStyle/>
          <a:p>
            <a:pPr>
              <a:lnSpc>
                <a:spcPct val="90000"/>
              </a:lnSpc>
              <a:defRPr/>
            </a:pPr>
            <a:r>
              <a:rPr lang="en-US" sz="2100" b="1" dirty="0">
                <a:solidFill>
                  <a:schemeClr val="accent1">
                    <a:lumMod val="50000"/>
                  </a:schemeClr>
                </a:solidFill>
                <a:latin typeface="Arial" pitchFamily="34" charset="0"/>
              </a:rPr>
              <a:t>Estimated total labor hours</a:t>
            </a:r>
          </a:p>
        </p:txBody>
      </p:sp>
      <p:sp>
        <p:nvSpPr>
          <p:cNvPr id="58378" name="Rectangle 6">
            <a:extLst>
              <a:ext uri="{FF2B5EF4-FFF2-40B4-BE49-F238E27FC236}">
                <a16:creationId xmlns:a16="http://schemas.microsoft.com/office/drawing/2014/main" id="{A0C4CD69-9E42-44C7-A355-54DE997F7F0D}"/>
              </a:ext>
            </a:extLst>
          </p:cNvPr>
          <p:cNvSpPr>
            <a:spLocks noChangeArrowheads="1"/>
          </p:cNvSpPr>
          <p:nvPr/>
        </p:nvSpPr>
        <p:spPr bwMode="auto">
          <a:xfrm>
            <a:off x="1035693" y="4446755"/>
            <a:ext cx="2391849" cy="1196975"/>
          </a:xfrm>
          <a:prstGeom prst="rect">
            <a:avLst/>
          </a:prstGeom>
          <a:solidFill>
            <a:srgbClr val="FFEAA7"/>
          </a:solidFill>
          <a:ln w="12700">
            <a:noFill/>
            <a:miter lim="800000"/>
            <a:headEnd/>
            <a:tailEnd/>
          </a:ln>
        </p:spPr>
        <p:txBody>
          <a:bodyPr wrap="square" lIns="90488" tIns="44450" rIns="90488" bIns="44450">
            <a:spAutoFit/>
          </a:bodyPr>
          <a:lstStyle/>
          <a:p>
            <a:pPr algn="l">
              <a:spcBef>
                <a:spcPct val="50000"/>
              </a:spcBef>
              <a:defRPr/>
            </a:pPr>
            <a:r>
              <a:rPr lang="en-US" sz="2400" b="1" dirty="0">
                <a:solidFill>
                  <a:schemeClr val="accent1">
                    <a:lumMod val="50000"/>
                  </a:schemeClr>
                </a:solidFill>
                <a:latin typeface="Arial" pitchFamily="34" charset="0"/>
              </a:rPr>
              <a:t>Predetermined overhead application rate</a:t>
            </a:r>
          </a:p>
        </p:txBody>
      </p:sp>
      <p:sp>
        <p:nvSpPr>
          <p:cNvPr id="58379" name="Line 7">
            <a:extLst>
              <a:ext uri="{FF2B5EF4-FFF2-40B4-BE49-F238E27FC236}">
                <a16:creationId xmlns:a16="http://schemas.microsoft.com/office/drawing/2014/main" id="{A1C29C4C-7606-40E0-961F-2AC03B81C60F}"/>
              </a:ext>
            </a:extLst>
          </p:cNvPr>
          <p:cNvSpPr>
            <a:spLocks noChangeShapeType="1"/>
          </p:cNvSpPr>
          <p:nvPr/>
        </p:nvSpPr>
        <p:spPr bwMode="auto">
          <a:xfrm flipV="1">
            <a:off x="4349700" y="5045242"/>
            <a:ext cx="3767882" cy="0"/>
          </a:xfrm>
          <a:prstGeom prst="line">
            <a:avLst/>
          </a:prstGeom>
          <a:solidFill>
            <a:srgbClr val="FFEAA7"/>
          </a:solidFill>
          <a:ln w="25400">
            <a:solidFill>
              <a:schemeClr val="accent1">
                <a:lumMod val="50000"/>
              </a:schemeClr>
            </a:solidFill>
            <a:round/>
            <a:headEnd/>
            <a:tailEnd/>
          </a:ln>
        </p:spPr>
        <p:txBody>
          <a:bodyPr wrap="none" anchor="ctr"/>
          <a:lstStyle/>
          <a:p>
            <a:pPr>
              <a:defRPr/>
            </a:pPr>
            <a:endParaRPr lang="en-US" dirty="0"/>
          </a:p>
        </p:txBody>
      </p:sp>
      <p:sp>
        <p:nvSpPr>
          <p:cNvPr id="38915" name="Title 30">
            <a:extLst>
              <a:ext uri="{FF2B5EF4-FFF2-40B4-BE49-F238E27FC236}">
                <a16:creationId xmlns:a16="http://schemas.microsoft.com/office/drawing/2014/main" id="{4C2E3921-E0DF-45D3-A919-9ED81F8FE8B2}"/>
              </a:ext>
            </a:extLst>
          </p:cNvPr>
          <p:cNvSpPr>
            <a:spLocks noGrp="1"/>
          </p:cNvSpPr>
          <p:nvPr>
            <p:ph type="title"/>
          </p:nvPr>
        </p:nvSpPr>
        <p:spPr/>
        <p:txBody>
          <a:bodyPr/>
          <a:lstStyle/>
          <a:p>
            <a:r>
              <a:rPr lang="en-US" altLang="en-US" dirty="0">
                <a:ea typeface="ＭＳ Ｐゴシック" panose="020B0600070205080204" pitchFamily="34" charset="-128"/>
              </a:rPr>
              <a:t>Cost Accounting Systems</a:t>
            </a:r>
          </a:p>
        </p:txBody>
      </p:sp>
      <p:sp>
        <p:nvSpPr>
          <p:cNvPr id="681992" name="Rectangle 8">
            <a:extLst>
              <a:ext uri="{FF2B5EF4-FFF2-40B4-BE49-F238E27FC236}">
                <a16:creationId xmlns:a16="http://schemas.microsoft.com/office/drawing/2014/main" id="{E1AC7B9A-BECB-4825-BFDE-516C7DBAC31D}"/>
              </a:ext>
            </a:extLst>
          </p:cNvPr>
          <p:cNvSpPr>
            <a:spLocks noGrp="1" noChangeArrowheads="1"/>
          </p:cNvSpPr>
          <p:nvPr>
            <p:ph idx="1"/>
          </p:nvPr>
        </p:nvSpPr>
        <p:spPr>
          <a:xfrm>
            <a:off x="445168" y="939800"/>
            <a:ext cx="8229600" cy="3073400"/>
          </a:xfrm>
        </p:spPr>
        <p:txBody>
          <a:bodyPr lIns="90488" tIns="44450" rIns="90488" bIns="44450"/>
          <a:lstStyle/>
          <a:p>
            <a:pPr algn="ctr">
              <a:buFont typeface="Wingdings" pitchFamily="2" charset="2"/>
              <a:buNone/>
              <a:defRPr/>
            </a:pPr>
            <a:r>
              <a:rPr lang="en-US" sz="2800" b="1" dirty="0">
                <a:solidFill>
                  <a:schemeClr val="accent1">
                    <a:lumMod val="50000"/>
                  </a:schemeClr>
                </a:solidFill>
                <a:latin typeface="+mj-lt"/>
              </a:rPr>
              <a:t>Most cost systems apply overhead to production by using a single surrogate measure of overhead behavior. The assumption is that overhead is incurred because products are being made, and the number of direct labor hours (or other base) used on a particular production run is a fair indicator of the overhead incurred for that production run.</a:t>
            </a:r>
          </a:p>
        </p:txBody>
      </p:sp>
      <p:sp>
        <p:nvSpPr>
          <p:cNvPr id="15" name="Rounded Rectangle 14">
            <a:extLst>
              <a:ext uri="{FF2B5EF4-FFF2-40B4-BE49-F238E27FC236}">
                <a16:creationId xmlns:a16="http://schemas.microsoft.com/office/drawing/2014/main" id="{146729B7-AF0F-455B-A9D7-E669CE693598}"/>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13-6: Calculate predetermined overhead application rates and demonstrate how they are used.</a:t>
            </a:r>
          </a:p>
        </p:txBody>
      </p:sp>
      <p:sp>
        <p:nvSpPr>
          <p:cNvPr id="13" name="Rectangle 6">
            <a:extLst>
              <a:ext uri="{FF2B5EF4-FFF2-40B4-BE49-F238E27FC236}">
                <a16:creationId xmlns:a16="http://schemas.microsoft.com/office/drawing/2014/main" id="{3E9150D6-0C38-493C-B272-2E69E6D3B64C}"/>
              </a:ext>
            </a:extLst>
          </p:cNvPr>
          <p:cNvSpPr>
            <a:spLocks noChangeArrowheads="1"/>
          </p:cNvSpPr>
          <p:nvPr/>
        </p:nvSpPr>
        <p:spPr bwMode="auto">
          <a:xfrm>
            <a:off x="3562090" y="4815692"/>
            <a:ext cx="456209" cy="459100"/>
          </a:xfrm>
          <a:prstGeom prst="rect">
            <a:avLst/>
          </a:prstGeom>
          <a:solidFill>
            <a:srgbClr val="FFEAA7"/>
          </a:solidFill>
          <a:ln w="12700">
            <a:noFill/>
            <a:miter lim="800000"/>
            <a:headEnd/>
            <a:tailEnd/>
          </a:ln>
        </p:spPr>
        <p:txBody>
          <a:bodyPr wrap="square" lIns="90488" tIns="44450" rIns="90488" bIns="44450">
            <a:spAutoFit/>
          </a:bodyPr>
          <a:lstStyle/>
          <a:p>
            <a:pPr algn="l">
              <a:spcBef>
                <a:spcPct val="50000"/>
              </a:spcBef>
              <a:defRPr/>
            </a:pPr>
            <a:r>
              <a:rPr lang="en-US" sz="2400" b="1" dirty="0">
                <a:solidFill>
                  <a:schemeClr val="accent1">
                    <a:lumMod val="50000"/>
                  </a:schemeClr>
                </a:solidFill>
                <a:latin typeface="Arial" pitchFamily="34" charset="0"/>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F7F8E-0CED-4A07-A1B9-24F9D4C8C7D3}"/>
              </a:ext>
            </a:extLst>
          </p:cNvPr>
          <p:cNvSpPr>
            <a:spLocks noGrp="1"/>
          </p:cNvSpPr>
          <p:nvPr>
            <p:ph type="title"/>
          </p:nvPr>
        </p:nvSpPr>
        <p:spPr/>
        <p:txBody>
          <a:bodyPr/>
          <a:lstStyle/>
          <a:p>
            <a:r>
              <a:rPr lang="en-IN" dirty="0"/>
              <a:t>Calculation of Predetermined Overhead Application Rate</a:t>
            </a:r>
            <a:endParaRPr lang="en-US" dirty="0"/>
          </a:p>
        </p:txBody>
      </p:sp>
      <p:sp>
        <p:nvSpPr>
          <p:cNvPr id="4" name="Content Placeholder 3">
            <a:extLst>
              <a:ext uri="{FF2B5EF4-FFF2-40B4-BE49-F238E27FC236}">
                <a16:creationId xmlns:a16="http://schemas.microsoft.com/office/drawing/2014/main" id="{E6B8B5EE-BE45-455F-A46E-A3C608EE1B46}"/>
              </a:ext>
            </a:extLst>
          </p:cNvPr>
          <p:cNvSpPr>
            <a:spLocks noGrp="1"/>
          </p:cNvSpPr>
          <p:nvPr>
            <p:ph idx="1"/>
          </p:nvPr>
        </p:nvSpPr>
        <p:spPr>
          <a:xfrm>
            <a:off x="457200" y="1297781"/>
            <a:ext cx="8229600" cy="2512219"/>
          </a:xfrm>
        </p:spPr>
        <p:txBody>
          <a:bodyPr/>
          <a:lstStyle/>
          <a:p>
            <a:pPr marL="0" indent="0">
              <a:buNone/>
            </a:pPr>
            <a:r>
              <a:rPr lang="en-US" sz="2400" dirty="0"/>
              <a:t>Assumptions: </a:t>
            </a:r>
          </a:p>
          <a:p>
            <a:pPr marL="0" indent="0">
              <a:buNone/>
            </a:pPr>
            <a:r>
              <a:rPr lang="en-US" sz="2400" dirty="0"/>
              <a:t>Cruisers Inc. incurs overhead costs in proportion to the number of direct labor hours worked; therefore, the predetermined overhead application rate is based on direct labor hours.</a:t>
            </a:r>
          </a:p>
          <a:p>
            <a:pPr marL="0" indent="0">
              <a:buNone/>
            </a:pPr>
            <a:r>
              <a:rPr lang="en-US" sz="2400" dirty="0"/>
              <a:t>The estimated annual production level is 1,250 sailboats, and each sailboat should require 240 direct labor hours to complete.</a:t>
            </a:r>
          </a:p>
          <a:p>
            <a:pPr marL="0" indent="0">
              <a:buNone/>
            </a:pPr>
            <a:endParaRPr lang="en-US" sz="2400" dirty="0"/>
          </a:p>
        </p:txBody>
      </p:sp>
      <p:sp>
        <p:nvSpPr>
          <p:cNvPr id="5" name="Content Placeholder 3">
            <a:extLst>
              <a:ext uri="{FF2B5EF4-FFF2-40B4-BE49-F238E27FC236}">
                <a16:creationId xmlns:a16="http://schemas.microsoft.com/office/drawing/2014/main" id="{937624D6-6088-44D6-B3D8-4473582BC8AA}"/>
              </a:ext>
            </a:extLst>
          </p:cNvPr>
          <p:cNvSpPr txBox="1">
            <a:spLocks/>
          </p:cNvSpPr>
          <p:nvPr/>
        </p:nvSpPr>
        <p:spPr bwMode="auto">
          <a:xfrm>
            <a:off x="461211" y="3781593"/>
            <a:ext cx="842210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200" b="1" dirty="0"/>
              <a:t>Estimated total overhead cost to be incurred for the year: $4,200,000.</a:t>
            </a:r>
          </a:p>
          <a:p>
            <a:pPr marL="0" indent="0">
              <a:buNone/>
            </a:pPr>
            <a:r>
              <a:rPr lang="en-US" sz="2200" b="1" dirty="0"/>
              <a:t>Estimated total direct labor hours to be worked in the year: 300,000.</a:t>
            </a:r>
          </a:p>
        </p:txBody>
      </p:sp>
      <p:grpSp>
        <p:nvGrpSpPr>
          <p:cNvPr id="6" name="Group 23">
            <a:extLst>
              <a:ext uri="{FF2B5EF4-FFF2-40B4-BE49-F238E27FC236}">
                <a16:creationId xmlns:a16="http://schemas.microsoft.com/office/drawing/2014/main" id="{95C44268-238D-4D03-8D06-0E3587FFEF08}"/>
              </a:ext>
            </a:extLst>
          </p:cNvPr>
          <p:cNvGrpSpPr>
            <a:grpSpLocks/>
          </p:cNvGrpSpPr>
          <p:nvPr/>
        </p:nvGrpSpPr>
        <p:grpSpPr bwMode="auto">
          <a:xfrm>
            <a:off x="811212" y="4760119"/>
            <a:ext cx="7875588" cy="1600200"/>
            <a:chOff x="702" y="770"/>
            <a:chExt cx="4400" cy="1125"/>
          </a:xfrm>
        </p:grpSpPr>
        <p:sp>
          <p:nvSpPr>
            <p:cNvPr id="7" name="Rectangle 11">
              <a:extLst>
                <a:ext uri="{FF2B5EF4-FFF2-40B4-BE49-F238E27FC236}">
                  <a16:creationId xmlns:a16="http://schemas.microsoft.com/office/drawing/2014/main" id="{06CECA19-C146-4911-B892-CF74AB7D5B39}"/>
                </a:ext>
              </a:extLst>
            </p:cNvPr>
            <p:cNvSpPr>
              <a:spLocks noChangeArrowheads="1"/>
            </p:cNvSpPr>
            <p:nvPr/>
          </p:nvSpPr>
          <p:spPr bwMode="auto">
            <a:xfrm>
              <a:off x="702" y="770"/>
              <a:ext cx="4400" cy="1125"/>
            </a:xfrm>
            <a:prstGeom prst="rect">
              <a:avLst/>
            </a:prstGeom>
            <a:solidFill>
              <a:srgbClr val="FFFF99"/>
            </a:solidFill>
            <a:ln w="25400">
              <a:solidFill>
                <a:schemeClr val="accent2">
                  <a:lumMod val="50000"/>
                </a:schemeClr>
              </a:solidFill>
              <a:miter lim="800000"/>
              <a:headEnd/>
              <a:tailEnd/>
            </a:ln>
            <a:effectLst/>
          </p:spPr>
          <p:txBody>
            <a:bodyPr wrap="none" anchor="ctr"/>
            <a:lstStyle/>
            <a:p>
              <a:pPr>
                <a:defRPr/>
              </a:pPr>
              <a:endParaRPr lang="en-US" dirty="0">
                <a:ea typeface="+mn-ea"/>
              </a:endParaRPr>
            </a:p>
          </p:txBody>
        </p:sp>
        <p:sp>
          <p:nvSpPr>
            <p:cNvPr id="8" name="Rectangle 12">
              <a:extLst>
                <a:ext uri="{FF2B5EF4-FFF2-40B4-BE49-F238E27FC236}">
                  <a16:creationId xmlns:a16="http://schemas.microsoft.com/office/drawing/2014/main" id="{F13B0DFC-34AF-411C-878F-0A1D321EE025}"/>
                </a:ext>
              </a:extLst>
            </p:cNvPr>
            <p:cNvSpPr>
              <a:spLocks noChangeArrowheads="1"/>
            </p:cNvSpPr>
            <p:nvPr/>
          </p:nvSpPr>
          <p:spPr bwMode="auto">
            <a:xfrm>
              <a:off x="1937" y="861"/>
              <a:ext cx="1937" cy="238"/>
            </a:xfrm>
            <a:prstGeom prst="rect">
              <a:avLst/>
            </a:prstGeom>
            <a:solidFill>
              <a:srgbClr val="FFFF99"/>
            </a:solidFill>
            <a:ln w="12700">
              <a:noFill/>
              <a:miter lim="800000"/>
              <a:headEnd/>
              <a:tailEnd/>
            </a:ln>
            <a:effectLst/>
          </p:spPr>
          <p:txBody>
            <a:bodyPr wrap="square" lIns="90488" tIns="44450" rIns="90488" bIns="44450">
              <a:spAutoFit/>
            </a:bodyPr>
            <a:lstStyle/>
            <a:p>
              <a:pPr>
                <a:lnSpc>
                  <a:spcPct val="90000"/>
                </a:lnSpc>
                <a:defRPr/>
              </a:pPr>
              <a:r>
                <a:rPr lang="en-US" b="1" dirty="0">
                  <a:solidFill>
                    <a:schemeClr val="accent1">
                      <a:lumMod val="75000"/>
                    </a:schemeClr>
                  </a:solidFill>
                  <a:latin typeface="Arial" pitchFamily="34" charset="0"/>
                  <a:ea typeface="+mn-ea"/>
                </a:rPr>
                <a:t>Estimated total overhead cost</a:t>
              </a:r>
            </a:p>
          </p:txBody>
        </p:sp>
        <p:sp>
          <p:nvSpPr>
            <p:cNvPr id="9" name="Rectangle 13">
              <a:extLst>
                <a:ext uri="{FF2B5EF4-FFF2-40B4-BE49-F238E27FC236}">
                  <a16:creationId xmlns:a16="http://schemas.microsoft.com/office/drawing/2014/main" id="{294D31C8-7FA9-4B97-BF3D-40CD106D19F1}"/>
                </a:ext>
              </a:extLst>
            </p:cNvPr>
            <p:cNvSpPr>
              <a:spLocks noChangeArrowheads="1"/>
            </p:cNvSpPr>
            <p:nvPr/>
          </p:nvSpPr>
          <p:spPr bwMode="auto">
            <a:xfrm>
              <a:off x="1937" y="1179"/>
              <a:ext cx="2158" cy="238"/>
            </a:xfrm>
            <a:prstGeom prst="rect">
              <a:avLst/>
            </a:prstGeom>
            <a:solidFill>
              <a:srgbClr val="FFFF99"/>
            </a:solidFill>
            <a:ln w="12700">
              <a:noFill/>
              <a:miter lim="800000"/>
              <a:headEnd/>
              <a:tailEnd/>
            </a:ln>
            <a:effectLst/>
          </p:spPr>
          <p:txBody>
            <a:bodyPr wrap="none" lIns="90488" tIns="44450" rIns="90488" bIns="44450">
              <a:spAutoFit/>
            </a:bodyPr>
            <a:lstStyle/>
            <a:p>
              <a:pPr>
                <a:lnSpc>
                  <a:spcPct val="90000"/>
                </a:lnSpc>
                <a:defRPr/>
              </a:pPr>
              <a:r>
                <a:rPr lang="en-US" b="1" dirty="0">
                  <a:solidFill>
                    <a:schemeClr val="accent1">
                      <a:lumMod val="75000"/>
                    </a:schemeClr>
                  </a:solidFill>
                  <a:latin typeface="Arial" pitchFamily="34" charset="0"/>
                  <a:ea typeface="+mn-ea"/>
                </a:rPr>
                <a:t>Estimated total direct labor hours</a:t>
              </a:r>
            </a:p>
          </p:txBody>
        </p:sp>
        <p:sp>
          <p:nvSpPr>
            <p:cNvPr id="10" name="Rectangle 14">
              <a:extLst>
                <a:ext uri="{FF2B5EF4-FFF2-40B4-BE49-F238E27FC236}">
                  <a16:creationId xmlns:a16="http://schemas.microsoft.com/office/drawing/2014/main" id="{EE9FD6CD-042A-4188-A83F-15BED9BAEE81}"/>
                </a:ext>
              </a:extLst>
            </p:cNvPr>
            <p:cNvSpPr>
              <a:spLocks noChangeArrowheads="1"/>
            </p:cNvSpPr>
            <p:nvPr/>
          </p:nvSpPr>
          <p:spPr bwMode="auto">
            <a:xfrm>
              <a:off x="824" y="915"/>
              <a:ext cx="830" cy="647"/>
            </a:xfrm>
            <a:prstGeom prst="rect">
              <a:avLst/>
            </a:prstGeom>
            <a:solidFill>
              <a:srgbClr val="FFFF99"/>
            </a:solidFill>
            <a:ln w="12700">
              <a:noFill/>
              <a:miter lim="800000"/>
              <a:headEnd/>
              <a:tailEnd/>
            </a:ln>
            <a:effectLst/>
          </p:spPr>
          <p:txBody>
            <a:bodyPr wrap="square" lIns="90488" tIns="44450" rIns="90488" bIns="44450">
              <a:spAutoFit/>
            </a:bodyPr>
            <a:lstStyle/>
            <a:p>
              <a:pPr algn="l">
                <a:spcBef>
                  <a:spcPct val="50000"/>
                </a:spcBef>
                <a:defRPr/>
              </a:pPr>
              <a:r>
                <a:rPr lang="en-US" b="1" dirty="0">
                  <a:solidFill>
                    <a:schemeClr val="accent1">
                      <a:lumMod val="75000"/>
                    </a:schemeClr>
                  </a:solidFill>
                  <a:latin typeface="Arial" pitchFamily="34" charset="0"/>
                  <a:ea typeface="+mn-ea"/>
                </a:rPr>
                <a:t>Overhead application rate</a:t>
              </a:r>
            </a:p>
          </p:txBody>
        </p:sp>
        <p:sp>
          <p:nvSpPr>
            <p:cNvPr id="11" name="Line 15">
              <a:extLst>
                <a:ext uri="{FF2B5EF4-FFF2-40B4-BE49-F238E27FC236}">
                  <a16:creationId xmlns:a16="http://schemas.microsoft.com/office/drawing/2014/main" id="{B70D428D-0C5C-4F54-A395-2DC335033D7B}"/>
                </a:ext>
              </a:extLst>
            </p:cNvPr>
            <p:cNvSpPr>
              <a:spLocks noChangeShapeType="1"/>
            </p:cNvSpPr>
            <p:nvPr/>
          </p:nvSpPr>
          <p:spPr bwMode="auto">
            <a:xfrm flipV="1">
              <a:off x="1909" y="1130"/>
              <a:ext cx="1937" cy="0"/>
            </a:xfrm>
            <a:prstGeom prst="line">
              <a:avLst/>
            </a:prstGeom>
            <a:noFill/>
            <a:ln w="25400">
              <a:solidFill>
                <a:schemeClr val="tx2"/>
              </a:solidFill>
              <a:round/>
              <a:headEnd/>
              <a:tailEnd/>
            </a:ln>
            <a:effectLst/>
          </p:spPr>
          <p:txBody>
            <a:bodyPr wrap="none" anchor="ctr"/>
            <a:lstStyle/>
            <a:p>
              <a:pPr>
                <a:defRPr/>
              </a:pPr>
              <a:endParaRPr lang="en-US" dirty="0">
                <a:ea typeface="+mn-ea"/>
              </a:endParaRPr>
            </a:p>
          </p:txBody>
        </p:sp>
      </p:grpSp>
      <p:sp>
        <p:nvSpPr>
          <p:cNvPr id="12" name="Rectangle 14">
            <a:extLst>
              <a:ext uri="{FF2B5EF4-FFF2-40B4-BE49-F238E27FC236}">
                <a16:creationId xmlns:a16="http://schemas.microsoft.com/office/drawing/2014/main" id="{88B21BA1-A04F-462E-B9C9-7E4F1AE90065}"/>
              </a:ext>
            </a:extLst>
          </p:cNvPr>
          <p:cNvSpPr>
            <a:spLocks noChangeArrowheads="1"/>
          </p:cNvSpPr>
          <p:nvPr/>
        </p:nvSpPr>
        <p:spPr bwMode="auto">
          <a:xfrm>
            <a:off x="2629781" y="5029200"/>
            <a:ext cx="342019" cy="366767"/>
          </a:xfrm>
          <a:prstGeom prst="rect">
            <a:avLst/>
          </a:prstGeom>
          <a:solidFill>
            <a:srgbClr val="FFFF99"/>
          </a:solidFill>
          <a:ln w="12700">
            <a:noFill/>
            <a:miter lim="800000"/>
            <a:headEnd/>
            <a:tailEnd/>
          </a:ln>
          <a:effectLst/>
        </p:spPr>
        <p:txBody>
          <a:bodyPr wrap="square" lIns="90488" tIns="44450" rIns="90488" bIns="44450">
            <a:spAutoFit/>
          </a:bodyPr>
          <a:lstStyle/>
          <a:p>
            <a:pPr algn="l">
              <a:spcBef>
                <a:spcPct val="50000"/>
              </a:spcBef>
              <a:defRPr/>
            </a:pPr>
            <a:r>
              <a:rPr lang="en-US" b="1" dirty="0">
                <a:solidFill>
                  <a:schemeClr val="accent1">
                    <a:lumMod val="75000"/>
                  </a:schemeClr>
                </a:solidFill>
                <a:latin typeface="Arial" pitchFamily="34" charset="0"/>
                <a:ea typeface="+mn-ea"/>
              </a:rPr>
              <a:t>=</a:t>
            </a:r>
          </a:p>
        </p:txBody>
      </p:sp>
      <p:sp>
        <p:nvSpPr>
          <p:cNvPr id="13" name="Rectangle 14">
            <a:extLst>
              <a:ext uri="{FF2B5EF4-FFF2-40B4-BE49-F238E27FC236}">
                <a16:creationId xmlns:a16="http://schemas.microsoft.com/office/drawing/2014/main" id="{FE7D1445-615A-4F4C-B7A3-DCE2F0B9AF56}"/>
              </a:ext>
            </a:extLst>
          </p:cNvPr>
          <p:cNvSpPr>
            <a:spLocks noChangeArrowheads="1"/>
          </p:cNvSpPr>
          <p:nvPr/>
        </p:nvSpPr>
        <p:spPr bwMode="auto">
          <a:xfrm>
            <a:off x="2629781" y="5729233"/>
            <a:ext cx="342019" cy="366767"/>
          </a:xfrm>
          <a:prstGeom prst="rect">
            <a:avLst/>
          </a:prstGeom>
          <a:solidFill>
            <a:srgbClr val="FFFF99"/>
          </a:solidFill>
          <a:ln w="12700">
            <a:noFill/>
            <a:miter lim="800000"/>
            <a:headEnd/>
            <a:tailEnd/>
          </a:ln>
          <a:effectLst/>
        </p:spPr>
        <p:txBody>
          <a:bodyPr wrap="square" lIns="90488" tIns="44450" rIns="90488" bIns="44450">
            <a:spAutoFit/>
          </a:bodyPr>
          <a:lstStyle/>
          <a:p>
            <a:pPr algn="l">
              <a:spcBef>
                <a:spcPct val="50000"/>
              </a:spcBef>
              <a:defRPr/>
            </a:pPr>
            <a:r>
              <a:rPr lang="en-US" b="1" dirty="0">
                <a:solidFill>
                  <a:schemeClr val="accent1">
                    <a:lumMod val="75000"/>
                  </a:schemeClr>
                </a:solidFill>
                <a:latin typeface="Arial" pitchFamily="34" charset="0"/>
                <a:ea typeface="+mn-ea"/>
              </a:rPr>
              <a:t>=</a:t>
            </a:r>
          </a:p>
        </p:txBody>
      </p:sp>
      <p:sp>
        <p:nvSpPr>
          <p:cNvPr id="14" name="Rectangle 12">
            <a:extLst>
              <a:ext uri="{FF2B5EF4-FFF2-40B4-BE49-F238E27FC236}">
                <a16:creationId xmlns:a16="http://schemas.microsoft.com/office/drawing/2014/main" id="{B6C8B226-E88D-4EF9-8BFC-C213081597AA}"/>
              </a:ext>
            </a:extLst>
          </p:cNvPr>
          <p:cNvSpPr>
            <a:spLocks noChangeArrowheads="1"/>
          </p:cNvSpPr>
          <p:nvPr/>
        </p:nvSpPr>
        <p:spPr bwMode="auto">
          <a:xfrm>
            <a:off x="2819400" y="5794205"/>
            <a:ext cx="5628569" cy="339067"/>
          </a:xfrm>
          <a:prstGeom prst="rect">
            <a:avLst/>
          </a:prstGeom>
          <a:solidFill>
            <a:srgbClr val="FFFF99"/>
          </a:solidFill>
          <a:ln w="12700">
            <a:noFill/>
            <a:miter lim="800000"/>
            <a:headEnd/>
            <a:tailEnd/>
          </a:ln>
          <a:effectLst/>
        </p:spPr>
        <p:txBody>
          <a:bodyPr wrap="square" lIns="90488" tIns="44450" rIns="90488" bIns="44450">
            <a:spAutoFit/>
          </a:bodyPr>
          <a:lstStyle/>
          <a:p>
            <a:pPr>
              <a:lnSpc>
                <a:spcPct val="90000"/>
              </a:lnSpc>
              <a:defRPr/>
            </a:pPr>
            <a:r>
              <a:rPr lang="en-US" b="1" dirty="0">
                <a:solidFill>
                  <a:schemeClr val="accent1">
                    <a:lumMod val="75000"/>
                  </a:schemeClr>
                </a:solidFill>
                <a:latin typeface="Arial" pitchFamily="34" charset="0"/>
                <a:ea typeface="+mn-ea"/>
              </a:rPr>
              <a:t>$4,200,000/300,000 hours = $14/direct labor hour</a:t>
            </a:r>
          </a:p>
        </p:txBody>
      </p:sp>
    </p:spTree>
    <p:extLst>
      <p:ext uri="{BB962C8B-B14F-4D97-AF65-F5344CB8AC3E}">
        <p14:creationId xmlns:p14="http://schemas.microsoft.com/office/powerpoint/2010/main" val="1799919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a:extLst>
              <a:ext uri="{FF2B5EF4-FFF2-40B4-BE49-F238E27FC236}">
                <a16:creationId xmlns:a16="http://schemas.microsoft.com/office/drawing/2014/main" id="{A5CDFD76-347D-4A2D-A4E1-1E93C703E411}"/>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defRPr/>
            </a:pPr>
            <a:r>
              <a:rPr lang="en-US" altLang="en-US" sz="2800" b="1" dirty="0">
                <a:solidFill>
                  <a:srgbClr val="002060"/>
                </a:solidFill>
              </a:rPr>
              <a:t>Marshall, McManus, and Viele</a:t>
            </a:r>
          </a:p>
          <a:p>
            <a:pPr algn="ctr" eaLnBrk="1" hangingPunct="1">
              <a:defRPr/>
            </a:pPr>
            <a:r>
              <a:rPr lang="en-US" altLang="en-US" sz="2800" b="1" dirty="0">
                <a:solidFill>
                  <a:srgbClr val="002060"/>
                </a:solidFill>
              </a:rPr>
              <a:t>12th Edition</a:t>
            </a:r>
          </a:p>
          <a:p>
            <a:pPr eaLnBrk="1" hangingPunct="1">
              <a:defRPr/>
            </a:pPr>
            <a:r>
              <a:rPr lang="en-US" altLang="en-US" sz="3900" b="1" dirty="0">
                <a:solidFill>
                  <a:srgbClr val="002060"/>
                </a:solidFill>
              </a:rPr>
              <a:t> 	</a:t>
            </a:r>
            <a:endParaRPr lang="en-US" altLang="en-US" b="1" dirty="0">
              <a:solidFill>
                <a:srgbClr val="002060"/>
              </a:solidFill>
            </a:endParaRPr>
          </a:p>
        </p:txBody>
      </p:sp>
      <p:sp>
        <p:nvSpPr>
          <p:cNvPr id="27651" name="Rectangle 2">
            <a:extLst>
              <a:ext uri="{FF2B5EF4-FFF2-40B4-BE49-F238E27FC236}">
                <a16:creationId xmlns:a16="http://schemas.microsoft.com/office/drawing/2014/main" id="{AFE09756-2BB7-414B-9686-68FB375F847B}"/>
              </a:ext>
            </a:extLst>
          </p:cNvPr>
          <p:cNvSpPr>
            <a:spLocks noGrp="1" noChangeArrowheads="1"/>
          </p:cNvSpPr>
          <p:nvPr>
            <p:ph type="title" idx="4294967295"/>
          </p:nvPr>
        </p:nvSpPr>
        <p:spPr>
          <a:xfrm>
            <a:off x="1371600" y="457200"/>
            <a:ext cx="6440488"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27652" name="Text Box 5">
            <a:extLst>
              <a:ext uri="{FF2B5EF4-FFF2-40B4-BE49-F238E27FC236}">
                <a16:creationId xmlns:a16="http://schemas.microsoft.com/office/drawing/2014/main" id="{BC446C5B-ACB7-4C4E-AAAE-A6D9F4EEBCFE}"/>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id="{C4786692-DF36-4174-8E1A-E2F2C9F6508C}"/>
              </a:ext>
            </a:extLst>
          </p:cNvPr>
          <p:cNvSpPr txBox="1">
            <a:spLocks noChangeArrowheads="1"/>
          </p:cNvSpPr>
          <p:nvPr/>
        </p:nvSpPr>
        <p:spPr bwMode="auto">
          <a:xfrm>
            <a:off x="1371600" y="2590800"/>
            <a:ext cx="6440488" cy="1219200"/>
          </a:xfrm>
          <a:prstGeom prst="rect">
            <a:avLst/>
          </a:prstGeom>
          <a:noFill/>
          <a:ln w="9525">
            <a:noFill/>
            <a:miter lim="800000"/>
            <a:headEnd/>
            <a:tailEnd/>
          </a:ln>
        </p:spPr>
        <p:txBody>
          <a:bodyPr anchor="ctr"/>
          <a:lstStyle/>
          <a:p>
            <a:pPr eaLnBrk="1" hangingPunct="1">
              <a:lnSpc>
                <a:spcPct val="90000"/>
              </a:lnSpc>
              <a:spcBef>
                <a:spcPct val="50000"/>
              </a:spcBef>
              <a:defRPr/>
            </a:pPr>
            <a:br>
              <a:rPr lang="en-US" altLang="en-US" sz="3600" b="1" dirty="0">
                <a:latin typeface="Calibri" pitchFamily="34" charset="0"/>
              </a:rPr>
            </a:br>
            <a:r>
              <a:rPr lang="en-US" altLang="en-US" sz="3600" b="1" dirty="0">
                <a:latin typeface="Calibri" pitchFamily="34" charset="0"/>
              </a:rPr>
              <a:t>CHAPTER 13: </a:t>
            </a:r>
            <a:r>
              <a:rPr lang="en-US" altLang="en-US" sz="3600" b="1" i="1" dirty="0">
                <a:latin typeface="Calibri" pitchFamily="34" charset="0"/>
                <a:ea typeface="+mn-ea"/>
              </a:rPr>
              <a:t>Cost Accounting and Reporting</a:t>
            </a:r>
          </a:p>
          <a:p>
            <a:pPr eaLnBrk="1" hangingPunct="1">
              <a:lnSpc>
                <a:spcPct val="90000"/>
              </a:lnSpc>
              <a:spcBef>
                <a:spcPct val="50000"/>
              </a:spcBef>
              <a:defRPr/>
            </a:pPr>
            <a:endParaRPr lang="en-US" altLang="en-US" sz="3600" b="1" i="1" dirty="0">
              <a:latin typeface="Calibri" pitchFamily="34" charset="0"/>
            </a:endParaRPr>
          </a:p>
          <a:p>
            <a:pPr eaLnBrk="1" hangingPunct="1">
              <a:lnSpc>
                <a:spcPct val="90000"/>
              </a:lnSpc>
              <a:spcBef>
                <a:spcPct val="50000"/>
              </a:spcBef>
              <a:defRPr/>
            </a:pPr>
            <a:endParaRPr lang="en-US" altLang="en-US" sz="3600" b="1" i="1" dirty="0">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71172-CB92-46A2-8F96-55FE44D8F503}"/>
              </a:ext>
            </a:extLst>
          </p:cNvPr>
          <p:cNvSpPr>
            <a:spLocks noGrp="1"/>
          </p:cNvSpPr>
          <p:nvPr>
            <p:ph type="title"/>
          </p:nvPr>
        </p:nvSpPr>
        <p:spPr/>
        <p:txBody>
          <a:bodyPr/>
          <a:lstStyle/>
          <a:p>
            <a:r>
              <a:rPr lang="en-US" dirty="0"/>
              <a:t>Calculation of Product Cost</a:t>
            </a:r>
          </a:p>
        </p:txBody>
      </p:sp>
      <p:sp>
        <p:nvSpPr>
          <p:cNvPr id="3" name="Content Placeholder 2">
            <a:extLst>
              <a:ext uri="{FF2B5EF4-FFF2-40B4-BE49-F238E27FC236}">
                <a16:creationId xmlns:a16="http://schemas.microsoft.com/office/drawing/2014/main" id="{7E22E529-D872-4725-9971-7C97C9CC4CF6}"/>
              </a:ext>
            </a:extLst>
          </p:cNvPr>
          <p:cNvSpPr>
            <a:spLocks noGrp="1"/>
          </p:cNvSpPr>
          <p:nvPr>
            <p:ph idx="1"/>
          </p:nvPr>
        </p:nvSpPr>
        <p:spPr>
          <a:xfrm>
            <a:off x="457200" y="990600"/>
            <a:ext cx="7848600" cy="2057400"/>
          </a:xfrm>
          <a:solidFill>
            <a:srgbClr val="FFFF99"/>
          </a:solidFill>
          <a:ln>
            <a:solidFill>
              <a:schemeClr val="tx1"/>
            </a:solidFill>
          </a:ln>
        </p:spPr>
        <p:txBody>
          <a:bodyPr/>
          <a:lstStyle/>
          <a:p>
            <a:pPr marL="0" indent="0">
              <a:buNone/>
            </a:pPr>
            <a:r>
              <a:rPr lang="en-US" sz="2400" dirty="0"/>
              <a:t>Assumptions: Cruisers Inc. produced 86 SeaCruiser sailboats during April; a total of 20,640 labor hours were worked, and the following costs were incurred:</a:t>
            </a:r>
          </a:p>
          <a:p>
            <a:pPr marL="0" indent="0">
              <a:buNone/>
            </a:pPr>
            <a:r>
              <a:rPr lang="en-US" sz="2000" b="1" dirty="0"/>
              <a:t>Raw materials . . . . . . . . . . . . . . . . . . . . . . . . . . . . . . . . . . . .  $368,510</a:t>
            </a:r>
          </a:p>
          <a:p>
            <a:pPr marL="0" indent="0">
              <a:buNone/>
            </a:pPr>
            <a:r>
              <a:rPr lang="en-US" sz="2000" b="1" dirty="0"/>
              <a:t>Direct labor . . . . . . . . . . . . . . . . . . . . . . . . . . . . . . . . . . . . .     330,240</a:t>
            </a:r>
          </a:p>
        </p:txBody>
      </p:sp>
      <p:sp>
        <p:nvSpPr>
          <p:cNvPr id="4" name="Content Placeholder 2">
            <a:extLst>
              <a:ext uri="{FF2B5EF4-FFF2-40B4-BE49-F238E27FC236}">
                <a16:creationId xmlns:a16="http://schemas.microsoft.com/office/drawing/2014/main" id="{B76D7462-82E3-467A-A232-6362641ED0DC}"/>
              </a:ext>
            </a:extLst>
          </p:cNvPr>
          <p:cNvSpPr txBox="1">
            <a:spLocks/>
          </p:cNvSpPr>
          <p:nvPr/>
        </p:nvSpPr>
        <p:spPr bwMode="auto">
          <a:xfrm>
            <a:off x="473243" y="3108158"/>
            <a:ext cx="7836568" cy="3429000"/>
          </a:xfrm>
          <a:prstGeom prst="rect">
            <a:avLst/>
          </a:prstGeom>
          <a:solidFill>
            <a:srgbClr val="DCE6F2"/>
          </a:solidFill>
          <a:ln>
            <a:solidFill>
              <a:schemeClr val="tx1"/>
            </a:solid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200" dirty="0"/>
              <a:t>The cost of each boat is determined by dividing the total manufacturing costs incurred by the number of boats produced:</a:t>
            </a:r>
          </a:p>
          <a:p>
            <a:pPr marL="0" indent="0">
              <a:buFont typeface="Arial" panose="020B0604020202020204" pitchFamily="34" charset="0"/>
              <a:buNone/>
            </a:pPr>
            <a:r>
              <a:rPr lang="en-US" sz="2000" b="1" dirty="0"/>
              <a:t>Raw materials . . . . . . . . . . . . . . . . . . . . . . . . . . . . . . . . . . . .  $368,510</a:t>
            </a:r>
          </a:p>
          <a:p>
            <a:pPr marL="0" indent="0">
              <a:buFont typeface="Arial" panose="020B0604020202020204" pitchFamily="34" charset="0"/>
              <a:buNone/>
            </a:pPr>
            <a:r>
              <a:rPr lang="en-US" sz="2000" b="1" dirty="0"/>
              <a:t>Direct labor . . . . . . . . . . . . . . . . . . . . . . . . . . . . . . . . . . . . . .    330,240</a:t>
            </a:r>
          </a:p>
          <a:p>
            <a:pPr marL="0" indent="0">
              <a:buFont typeface="Arial" panose="020B0604020202020204" pitchFamily="34" charset="0"/>
              <a:buNone/>
            </a:pPr>
            <a:r>
              <a:rPr lang="en-US" sz="2000" b="1" dirty="0"/>
              <a:t>Overhead (20,640 direct labor hours × the overhead</a:t>
            </a:r>
          </a:p>
          <a:p>
            <a:pPr marL="0" indent="0">
              <a:buFont typeface="Arial" panose="020B0604020202020204" pitchFamily="34" charset="0"/>
              <a:buNone/>
            </a:pPr>
            <a:r>
              <a:rPr lang="en-US" sz="2000" b="1" dirty="0"/>
              <a:t>application rate of $14/hour) . . . . . . . . . . . . . . . . . . . . . . .      288,960</a:t>
            </a:r>
          </a:p>
          <a:p>
            <a:pPr marL="0" indent="0">
              <a:buFont typeface="Arial" panose="020B0604020202020204" pitchFamily="34" charset="0"/>
              <a:buNone/>
            </a:pPr>
            <a:r>
              <a:rPr lang="en-US" sz="2000" b="1" dirty="0"/>
              <a:t>Total manufacturing cost incurred . . . . . . . . . . . . . . . . . . .    $987,710</a:t>
            </a:r>
          </a:p>
          <a:p>
            <a:pPr marL="0" indent="0">
              <a:buFont typeface="Arial" panose="020B0604020202020204" pitchFamily="34" charset="0"/>
              <a:buNone/>
            </a:pPr>
            <a:endParaRPr lang="en-US" sz="2000" b="1" dirty="0"/>
          </a:p>
          <a:p>
            <a:pPr marL="0" indent="0">
              <a:spcBef>
                <a:spcPts val="100"/>
              </a:spcBef>
              <a:buFont typeface="Arial" panose="020B0604020202020204" pitchFamily="34" charset="0"/>
              <a:buNone/>
            </a:pPr>
            <a:r>
              <a:rPr lang="en-US" sz="2000" b="1" dirty="0"/>
              <a:t>Cost per boat ($987,710/86 boats) . . . . . . . . . .  . . . . . . . . .   $ 11,485</a:t>
            </a:r>
            <a:endParaRPr lang="en-US" sz="2200" b="1" dirty="0"/>
          </a:p>
        </p:txBody>
      </p:sp>
      <p:sp>
        <p:nvSpPr>
          <p:cNvPr id="5" name="Line 15">
            <a:extLst>
              <a:ext uri="{FF2B5EF4-FFF2-40B4-BE49-F238E27FC236}">
                <a16:creationId xmlns:a16="http://schemas.microsoft.com/office/drawing/2014/main" id="{1833C001-95B4-47FD-A9A9-176BFF3B4532}"/>
              </a:ext>
            </a:extLst>
          </p:cNvPr>
          <p:cNvSpPr>
            <a:spLocks noChangeShapeType="1"/>
          </p:cNvSpPr>
          <p:nvPr/>
        </p:nvSpPr>
        <p:spPr bwMode="auto">
          <a:xfrm flipV="1">
            <a:off x="6477001" y="5352144"/>
            <a:ext cx="1371600" cy="0"/>
          </a:xfrm>
          <a:prstGeom prst="line">
            <a:avLst/>
          </a:prstGeom>
          <a:noFill/>
          <a:ln w="25400">
            <a:solidFill>
              <a:schemeClr val="tx1"/>
            </a:solidFill>
            <a:round/>
            <a:headEnd/>
            <a:tailEnd/>
          </a:ln>
          <a:effectLst/>
        </p:spPr>
        <p:txBody>
          <a:bodyPr wrap="none" anchor="ctr"/>
          <a:lstStyle/>
          <a:p>
            <a:pPr>
              <a:defRPr/>
            </a:pPr>
            <a:endParaRPr lang="en-US" dirty="0">
              <a:ea typeface="+mn-ea"/>
            </a:endParaRPr>
          </a:p>
        </p:txBody>
      </p:sp>
      <p:sp>
        <p:nvSpPr>
          <p:cNvPr id="7" name="Line 15">
            <a:extLst>
              <a:ext uri="{FF2B5EF4-FFF2-40B4-BE49-F238E27FC236}">
                <a16:creationId xmlns:a16="http://schemas.microsoft.com/office/drawing/2014/main" id="{3DAB4E9A-D81D-4B51-BA77-6262521D98B3}"/>
              </a:ext>
            </a:extLst>
          </p:cNvPr>
          <p:cNvSpPr>
            <a:spLocks noChangeShapeType="1"/>
          </p:cNvSpPr>
          <p:nvPr/>
        </p:nvSpPr>
        <p:spPr bwMode="auto">
          <a:xfrm flipV="1">
            <a:off x="6541169" y="6400800"/>
            <a:ext cx="1371600" cy="0"/>
          </a:xfrm>
          <a:prstGeom prst="line">
            <a:avLst/>
          </a:prstGeom>
          <a:noFill/>
          <a:ln w="25400">
            <a:solidFill>
              <a:schemeClr val="tx1"/>
            </a:solidFill>
            <a:round/>
            <a:headEnd/>
            <a:tailEnd/>
          </a:ln>
          <a:effectLst/>
        </p:spPr>
        <p:txBody>
          <a:bodyPr wrap="none" anchor="ctr"/>
          <a:lstStyle/>
          <a:p>
            <a:pPr>
              <a:defRPr/>
            </a:pPr>
            <a:endParaRPr lang="en-US" dirty="0">
              <a:ea typeface="+mn-ea"/>
            </a:endParaRPr>
          </a:p>
        </p:txBody>
      </p:sp>
      <p:sp>
        <p:nvSpPr>
          <p:cNvPr id="8" name="Line 15">
            <a:extLst>
              <a:ext uri="{FF2B5EF4-FFF2-40B4-BE49-F238E27FC236}">
                <a16:creationId xmlns:a16="http://schemas.microsoft.com/office/drawing/2014/main" id="{938CF771-A2D7-4C7F-95C0-9E49604DA3A1}"/>
              </a:ext>
            </a:extLst>
          </p:cNvPr>
          <p:cNvSpPr>
            <a:spLocks noChangeShapeType="1"/>
          </p:cNvSpPr>
          <p:nvPr/>
        </p:nvSpPr>
        <p:spPr bwMode="auto">
          <a:xfrm flipV="1">
            <a:off x="6553200" y="6477000"/>
            <a:ext cx="1371600" cy="0"/>
          </a:xfrm>
          <a:prstGeom prst="line">
            <a:avLst/>
          </a:prstGeom>
          <a:noFill/>
          <a:ln w="25400">
            <a:solidFill>
              <a:schemeClr val="tx1"/>
            </a:solidFill>
            <a:round/>
            <a:headEnd/>
            <a:tailEnd/>
          </a:ln>
          <a:effectLst/>
        </p:spPr>
        <p:txBody>
          <a:bodyPr wrap="none" anchor="ctr"/>
          <a:lstStyle/>
          <a:p>
            <a:pPr>
              <a:defRPr/>
            </a:pPr>
            <a:endParaRPr lang="en-US" dirty="0">
              <a:ea typeface="+mn-ea"/>
            </a:endParaRPr>
          </a:p>
        </p:txBody>
      </p:sp>
      <p:sp>
        <p:nvSpPr>
          <p:cNvPr id="9" name="Line 15">
            <a:extLst>
              <a:ext uri="{FF2B5EF4-FFF2-40B4-BE49-F238E27FC236}">
                <a16:creationId xmlns:a16="http://schemas.microsoft.com/office/drawing/2014/main" id="{86ADE698-A3C8-4C8F-9740-E601153F47E2}"/>
              </a:ext>
            </a:extLst>
          </p:cNvPr>
          <p:cNvSpPr>
            <a:spLocks noChangeShapeType="1"/>
          </p:cNvSpPr>
          <p:nvPr/>
        </p:nvSpPr>
        <p:spPr bwMode="auto">
          <a:xfrm flipV="1">
            <a:off x="6477000" y="5791200"/>
            <a:ext cx="1371600" cy="0"/>
          </a:xfrm>
          <a:prstGeom prst="line">
            <a:avLst/>
          </a:prstGeom>
          <a:noFill/>
          <a:ln w="25400">
            <a:solidFill>
              <a:schemeClr val="tx1"/>
            </a:solidFill>
            <a:round/>
            <a:headEnd/>
            <a:tailEnd/>
          </a:ln>
          <a:effectLst/>
        </p:spPr>
        <p:txBody>
          <a:bodyPr wrap="none" anchor="ctr"/>
          <a:lstStyle/>
          <a:p>
            <a:pPr>
              <a:defRPr/>
            </a:pPr>
            <a:endParaRPr lang="en-US" dirty="0">
              <a:ea typeface="+mn-ea"/>
            </a:endParaRPr>
          </a:p>
        </p:txBody>
      </p:sp>
      <p:sp>
        <p:nvSpPr>
          <p:cNvPr id="10" name="Line 15">
            <a:extLst>
              <a:ext uri="{FF2B5EF4-FFF2-40B4-BE49-F238E27FC236}">
                <a16:creationId xmlns:a16="http://schemas.microsoft.com/office/drawing/2014/main" id="{5AC5A4A4-EB75-4613-9A16-B88480C5C3A9}"/>
              </a:ext>
            </a:extLst>
          </p:cNvPr>
          <p:cNvSpPr>
            <a:spLocks noChangeShapeType="1"/>
          </p:cNvSpPr>
          <p:nvPr/>
        </p:nvSpPr>
        <p:spPr bwMode="auto">
          <a:xfrm flipV="1">
            <a:off x="6489031" y="5867400"/>
            <a:ext cx="1371600" cy="0"/>
          </a:xfrm>
          <a:prstGeom prst="line">
            <a:avLst/>
          </a:prstGeom>
          <a:noFill/>
          <a:ln w="25400">
            <a:solidFill>
              <a:schemeClr val="tx1"/>
            </a:solidFill>
            <a:round/>
            <a:headEnd/>
            <a:tailEnd/>
          </a:ln>
          <a:effectLst/>
        </p:spPr>
        <p:txBody>
          <a:bodyPr wrap="none" anchor="ctr"/>
          <a:lstStyle/>
          <a:p>
            <a:pPr>
              <a:defRPr/>
            </a:pPr>
            <a:endParaRPr lang="en-US" dirty="0">
              <a:ea typeface="+mn-ea"/>
            </a:endParaRPr>
          </a:p>
        </p:txBody>
      </p:sp>
    </p:spTree>
    <p:extLst>
      <p:ext uri="{BB962C8B-B14F-4D97-AF65-F5344CB8AC3E}">
        <p14:creationId xmlns:p14="http://schemas.microsoft.com/office/powerpoint/2010/main" val="2425601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2" name="Rectangle 4">
            <a:extLst>
              <a:ext uri="{FF2B5EF4-FFF2-40B4-BE49-F238E27FC236}">
                <a16:creationId xmlns:a16="http://schemas.microsoft.com/office/drawing/2014/main" id="{2C29F836-3EC6-47E9-A1B4-3287E0E3AE91}"/>
              </a:ext>
            </a:extLst>
          </p:cNvPr>
          <p:cNvSpPr>
            <a:spLocks noChangeArrowheads="1"/>
          </p:cNvSpPr>
          <p:nvPr/>
        </p:nvSpPr>
        <p:spPr bwMode="auto">
          <a:xfrm>
            <a:off x="609600" y="3774352"/>
            <a:ext cx="7975600" cy="846137"/>
          </a:xfrm>
          <a:prstGeom prst="rect">
            <a:avLst/>
          </a:prstGeom>
          <a:solidFill>
            <a:schemeClr val="accent1">
              <a:lumMod val="20000"/>
              <a:lumOff val="80000"/>
            </a:schemeClr>
          </a:solidFill>
          <a:ln w="25400">
            <a:solidFill>
              <a:schemeClr val="accent1">
                <a:lumMod val="20000"/>
                <a:lumOff val="80000"/>
              </a:schemeClr>
            </a:solidFill>
            <a:miter lim="800000"/>
            <a:headEnd/>
            <a:tailEnd/>
          </a:ln>
          <a:effectLst/>
        </p:spPr>
        <p:txBody>
          <a:bodyPr wrap="none" anchor="ctr"/>
          <a:lstStyle/>
          <a:p>
            <a:pPr>
              <a:defRPr/>
            </a:pPr>
            <a:endParaRPr lang="en-US" sz="2800" dirty="0">
              <a:solidFill>
                <a:schemeClr val="accent1">
                  <a:lumMod val="50000"/>
                </a:schemeClr>
              </a:solidFill>
              <a:latin typeface="Times New Roman" pitchFamily="18" charset="0"/>
              <a:ea typeface="+mn-ea"/>
            </a:endParaRPr>
          </a:p>
        </p:txBody>
      </p:sp>
      <p:sp>
        <p:nvSpPr>
          <p:cNvPr id="60418" name="Rectangle 5">
            <a:extLst>
              <a:ext uri="{FF2B5EF4-FFF2-40B4-BE49-F238E27FC236}">
                <a16:creationId xmlns:a16="http://schemas.microsoft.com/office/drawing/2014/main" id="{DF2CB894-361B-494C-B0C4-7D8C1F902F0F}"/>
              </a:ext>
            </a:extLst>
          </p:cNvPr>
          <p:cNvSpPr>
            <a:spLocks noChangeArrowheads="1"/>
          </p:cNvSpPr>
          <p:nvPr/>
        </p:nvSpPr>
        <p:spPr bwMode="auto">
          <a:xfrm>
            <a:off x="1131888" y="3839440"/>
            <a:ext cx="7402512" cy="828432"/>
          </a:xfrm>
          <a:prstGeom prst="rect">
            <a:avLst/>
          </a:prstGeom>
          <a:solidFill>
            <a:schemeClr val="accent1">
              <a:lumMod val="20000"/>
              <a:lumOff val="80000"/>
            </a:schemeClr>
          </a:solidFill>
          <a:ln w="12700">
            <a:noFill/>
            <a:miter lim="800000"/>
            <a:headEnd/>
            <a:tailEnd/>
          </a:ln>
        </p:spPr>
        <p:txBody>
          <a:bodyPr wrap="square" lIns="90488" tIns="44450" rIns="90488" bIns="44450">
            <a:spAutoFit/>
          </a:bodyPr>
          <a:lstStyle/>
          <a:p>
            <a:pPr algn="l">
              <a:spcBef>
                <a:spcPct val="50000"/>
              </a:spcBef>
              <a:defRPr/>
            </a:pPr>
            <a:r>
              <a:rPr lang="en-US" sz="2400" b="1" dirty="0">
                <a:solidFill>
                  <a:schemeClr val="accent1">
                    <a:lumMod val="50000"/>
                  </a:schemeClr>
                </a:solidFill>
                <a:latin typeface="Arial" pitchFamily="34" charset="0"/>
              </a:rPr>
              <a:t>Overhead applied  = Predetermined overhead rate   			×   Actual activity </a:t>
            </a:r>
          </a:p>
        </p:txBody>
      </p:sp>
      <p:sp>
        <p:nvSpPr>
          <p:cNvPr id="60419" name="Freeform 6">
            <a:extLst>
              <a:ext uri="{FF2B5EF4-FFF2-40B4-BE49-F238E27FC236}">
                <a16:creationId xmlns:a16="http://schemas.microsoft.com/office/drawing/2014/main" id="{4EB63A86-53F1-4E4C-B170-1350513D10DD}"/>
              </a:ext>
            </a:extLst>
          </p:cNvPr>
          <p:cNvSpPr>
            <a:spLocks/>
          </p:cNvSpPr>
          <p:nvPr/>
        </p:nvSpPr>
        <p:spPr bwMode="auto">
          <a:xfrm>
            <a:off x="5308600" y="4343400"/>
            <a:ext cx="1905000" cy="1143000"/>
          </a:xfrm>
          <a:custGeom>
            <a:avLst/>
            <a:gdLst>
              <a:gd name="T0" fmla="*/ 2147483647 w 14694"/>
              <a:gd name="T1" fmla="*/ 2147483647 h 10469"/>
              <a:gd name="T2" fmla="*/ 2147483647 w 14694"/>
              <a:gd name="T3" fmla="*/ 2147483647 h 10469"/>
              <a:gd name="T4" fmla="*/ 2147483647 w 14694"/>
              <a:gd name="T5" fmla="*/ 2147483647 h 10469"/>
              <a:gd name="T6" fmla="*/ 2147483647 w 14694"/>
              <a:gd name="T7" fmla="*/ 2147483647 h 10469"/>
              <a:gd name="T8" fmla="*/ 2147483647 w 14694"/>
              <a:gd name="T9" fmla="*/ 2147483647 h 10469"/>
              <a:gd name="T10" fmla="*/ 2147483647 w 14694"/>
              <a:gd name="T11" fmla="*/ 2147483647 h 10469"/>
              <a:gd name="T12" fmla="*/ 2147483647 w 14694"/>
              <a:gd name="T13" fmla="*/ 2147483647 h 10469"/>
              <a:gd name="T14" fmla="*/ 2147483647 w 14694"/>
              <a:gd name="T15" fmla="*/ 2147483647 h 10469"/>
              <a:gd name="T16" fmla="*/ 2147483647 w 14694"/>
              <a:gd name="T17" fmla="*/ 2147483647 h 10469"/>
              <a:gd name="T18" fmla="*/ 2147483647 w 14694"/>
              <a:gd name="T19" fmla="*/ 2147483647 h 10469"/>
              <a:gd name="T20" fmla="*/ 2147483647 w 14694"/>
              <a:gd name="T21" fmla="*/ 2147483647 h 10469"/>
              <a:gd name="T22" fmla="*/ 2147483647 w 14694"/>
              <a:gd name="T23" fmla="*/ 2147483647 h 10469"/>
              <a:gd name="T24" fmla="*/ 2147483647 w 14694"/>
              <a:gd name="T25" fmla="*/ 2147483647 h 10469"/>
              <a:gd name="T26" fmla="*/ 2147483647 w 14694"/>
              <a:gd name="T27" fmla="*/ 2147483647 h 10469"/>
              <a:gd name="T28" fmla="*/ 2147483647 w 14694"/>
              <a:gd name="T29" fmla="*/ 2147483647 h 10469"/>
              <a:gd name="T30" fmla="*/ 2147483647 w 14694"/>
              <a:gd name="T31" fmla="*/ 2147483647 h 10469"/>
              <a:gd name="T32" fmla="*/ 2147483647 w 14694"/>
              <a:gd name="T33" fmla="*/ 2147483647 h 10469"/>
              <a:gd name="T34" fmla="*/ 2147483647 w 14694"/>
              <a:gd name="T35" fmla="*/ 2147483647 h 10469"/>
              <a:gd name="T36" fmla="*/ 0 w 14694"/>
              <a:gd name="T37" fmla="*/ 2147483647 h 10469"/>
              <a:gd name="T38" fmla="*/ 2147483647 w 14694"/>
              <a:gd name="T39" fmla="*/ 2147483647 h 10469"/>
              <a:gd name="T40" fmla="*/ 2147483647 w 14694"/>
              <a:gd name="T41" fmla="*/ 2147483647 h 10469"/>
              <a:gd name="T42" fmla="*/ 2147483647 w 14694"/>
              <a:gd name="T43" fmla="*/ 2147483647 h 10469"/>
              <a:gd name="T44" fmla="*/ 2147483647 w 14694"/>
              <a:gd name="T45" fmla="*/ 2147483647 h 10469"/>
              <a:gd name="T46" fmla="*/ 2147483647 w 14694"/>
              <a:gd name="T47" fmla="*/ 2147483647 h 10469"/>
              <a:gd name="T48" fmla="*/ 2147483647 w 14694"/>
              <a:gd name="T49" fmla="*/ 2147483647 h 10469"/>
              <a:gd name="T50" fmla="*/ 2147483647 w 14694"/>
              <a:gd name="T51" fmla="*/ 2147483647 h 10469"/>
              <a:gd name="T52" fmla="*/ 2147483647 w 14694"/>
              <a:gd name="T53" fmla="*/ 2147483647 h 10469"/>
              <a:gd name="T54" fmla="*/ 2147483647 w 14694"/>
              <a:gd name="T55" fmla="*/ 2147483647 h 10469"/>
              <a:gd name="T56" fmla="*/ 2147483647 w 14694"/>
              <a:gd name="T57" fmla="*/ 2147483647 h 10469"/>
              <a:gd name="T58" fmla="*/ 2147483647 w 14694"/>
              <a:gd name="T59" fmla="*/ 2147483647 h 10469"/>
              <a:gd name="T60" fmla="*/ 2147483647 w 14694"/>
              <a:gd name="T61" fmla="*/ 2147483647 h 10469"/>
              <a:gd name="T62" fmla="*/ 2147483647 w 14694"/>
              <a:gd name="T63" fmla="*/ 2147483647 h 10469"/>
              <a:gd name="T64" fmla="*/ 2147483647 w 14694"/>
              <a:gd name="T65" fmla="*/ 2147483647 h 10469"/>
              <a:gd name="T66" fmla="*/ 2147483647 w 14694"/>
              <a:gd name="T67" fmla="*/ 2147483647 h 10469"/>
              <a:gd name="T68" fmla="*/ 2147483647 w 14694"/>
              <a:gd name="T69" fmla="*/ 0 h 10469"/>
              <a:gd name="T70" fmla="*/ 2147483647 w 14694"/>
              <a:gd name="T71" fmla="*/ 2147483647 h 10469"/>
              <a:gd name="T72" fmla="*/ 2147483647 w 14694"/>
              <a:gd name="T73" fmla="*/ 2147483647 h 104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694"/>
              <a:gd name="T112" fmla="*/ 0 h 10469"/>
              <a:gd name="T113" fmla="*/ 14694 w 14694"/>
              <a:gd name="T114" fmla="*/ 10469 h 1046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694" h="10469">
                <a:moveTo>
                  <a:pt x="13047" y="2175"/>
                </a:moveTo>
                <a:lnTo>
                  <a:pt x="12939" y="2638"/>
                </a:lnTo>
                <a:lnTo>
                  <a:pt x="12778" y="3371"/>
                </a:lnTo>
                <a:lnTo>
                  <a:pt x="12499" y="4117"/>
                </a:lnTo>
                <a:lnTo>
                  <a:pt x="12134" y="4849"/>
                </a:lnTo>
                <a:lnTo>
                  <a:pt x="11671" y="5534"/>
                </a:lnTo>
                <a:lnTo>
                  <a:pt x="11096" y="6193"/>
                </a:lnTo>
                <a:lnTo>
                  <a:pt x="10487" y="6841"/>
                </a:lnTo>
                <a:lnTo>
                  <a:pt x="9720" y="7452"/>
                </a:lnTo>
                <a:lnTo>
                  <a:pt x="8903" y="8003"/>
                </a:lnTo>
                <a:lnTo>
                  <a:pt x="8011" y="8503"/>
                </a:lnTo>
                <a:lnTo>
                  <a:pt x="7074" y="8941"/>
                </a:lnTo>
                <a:lnTo>
                  <a:pt x="6073" y="9358"/>
                </a:lnTo>
                <a:lnTo>
                  <a:pt x="5001" y="9712"/>
                </a:lnTo>
                <a:lnTo>
                  <a:pt x="3904" y="9981"/>
                </a:lnTo>
                <a:lnTo>
                  <a:pt x="2757" y="10202"/>
                </a:lnTo>
                <a:lnTo>
                  <a:pt x="1598" y="10360"/>
                </a:lnTo>
                <a:lnTo>
                  <a:pt x="392" y="10469"/>
                </a:lnTo>
                <a:lnTo>
                  <a:pt x="0" y="10469"/>
                </a:lnTo>
                <a:lnTo>
                  <a:pt x="1537" y="10275"/>
                </a:lnTo>
                <a:lnTo>
                  <a:pt x="2537" y="10055"/>
                </a:lnTo>
                <a:lnTo>
                  <a:pt x="3512" y="9736"/>
                </a:lnTo>
                <a:lnTo>
                  <a:pt x="4416" y="9322"/>
                </a:lnTo>
                <a:lnTo>
                  <a:pt x="5270" y="8869"/>
                </a:lnTo>
                <a:lnTo>
                  <a:pt x="6110" y="8320"/>
                </a:lnTo>
                <a:lnTo>
                  <a:pt x="6854" y="7721"/>
                </a:lnTo>
                <a:lnTo>
                  <a:pt x="7513" y="7050"/>
                </a:lnTo>
                <a:lnTo>
                  <a:pt x="8073" y="6315"/>
                </a:lnTo>
                <a:lnTo>
                  <a:pt x="8598" y="5534"/>
                </a:lnTo>
                <a:lnTo>
                  <a:pt x="8987" y="4726"/>
                </a:lnTo>
                <a:lnTo>
                  <a:pt x="9280" y="3884"/>
                </a:lnTo>
                <a:lnTo>
                  <a:pt x="9475" y="3053"/>
                </a:lnTo>
                <a:lnTo>
                  <a:pt x="9586" y="2175"/>
                </a:lnTo>
                <a:lnTo>
                  <a:pt x="7903" y="2150"/>
                </a:lnTo>
                <a:lnTo>
                  <a:pt x="11293" y="0"/>
                </a:lnTo>
                <a:lnTo>
                  <a:pt x="14694" y="2150"/>
                </a:lnTo>
                <a:lnTo>
                  <a:pt x="13047" y="2175"/>
                </a:lnTo>
                <a:close/>
              </a:path>
            </a:pathLst>
          </a:custGeom>
          <a:solidFill>
            <a:schemeClr val="accent1">
              <a:lumMod val="50000"/>
            </a:schemeClr>
          </a:solidFill>
          <a:ln w="0">
            <a:solidFill>
              <a:srgbClr val="000000"/>
            </a:solidFill>
            <a:prstDash val="solid"/>
            <a:round/>
            <a:headEnd/>
            <a:tailEnd/>
          </a:ln>
        </p:spPr>
        <p:txBody>
          <a:bodyPr/>
          <a:lstStyle/>
          <a:p>
            <a:pPr>
              <a:defRPr/>
            </a:pPr>
            <a:endParaRPr lang="en-US" dirty="0"/>
          </a:p>
        </p:txBody>
      </p:sp>
      <p:sp>
        <p:nvSpPr>
          <p:cNvPr id="683015" name="Rectangle 7">
            <a:extLst>
              <a:ext uri="{FF2B5EF4-FFF2-40B4-BE49-F238E27FC236}">
                <a16:creationId xmlns:a16="http://schemas.microsoft.com/office/drawing/2014/main" id="{91BCA6D5-3826-465F-8CAC-E0651C7CD573}"/>
              </a:ext>
            </a:extLst>
          </p:cNvPr>
          <p:cNvSpPr>
            <a:spLocks noChangeArrowheads="1"/>
          </p:cNvSpPr>
          <p:nvPr/>
        </p:nvSpPr>
        <p:spPr bwMode="auto">
          <a:xfrm>
            <a:off x="1236662" y="4783795"/>
            <a:ext cx="4918075" cy="1320874"/>
          </a:xfrm>
          <a:prstGeom prst="rect">
            <a:avLst/>
          </a:prstGeom>
          <a:solidFill>
            <a:schemeClr val="bg1">
              <a:lumMod val="20000"/>
              <a:lumOff val="80000"/>
            </a:schemeClr>
          </a:solidFill>
          <a:ln w="38100">
            <a:solidFill>
              <a:schemeClr val="accent1"/>
            </a:solidFill>
            <a:miter lim="800000"/>
            <a:headEnd/>
            <a:tailEnd/>
          </a:ln>
          <a:effectLst/>
        </p:spPr>
        <p:txBody>
          <a:bodyPr lIns="90488" tIns="44450" rIns="90488" bIns="44450">
            <a:spAutoFit/>
          </a:bodyPr>
          <a:lstStyle/>
          <a:p>
            <a:pPr>
              <a:spcBef>
                <a:spcPct val="50000"/>
              </a:spcBef>
              <a:defRPr/>
            </a:pPr>
            <a:r>
              <a:rPr lang="en-US" sz="2000" b="1" dirty="0">
                <a:solidFill>
                  <a:schemeClr val="accent1">
                    <a:lumMod val="75000"/>
                  </a:schemeClr>
                </a:solidFill>
                <a:latin typeface="Arial" pitchFamily="34" charset="0"/>
                <a:ea typeface="+mn-ea"/>
              </a:rPr>
              <a:t>Actual</a:t>
            </a:r>
            <a:r>
              <a:rPr lang="en-US" sz="2000" b="1" dirty="0">
                <a:solidFill>
                  <a:schemeClr val="accent1">
                    <a:lumMod val="50000"/>
                  </a:schemeClr>
                </a:solidFill>
                <a:latin typeface="Arial" pitchFamily="34" charset="0"/>
                <a:ea typeface="+mn-ea"/>
              </a:rPr>
              <a:t> amount of </a:t>
            </a:r>
            <a:r>
              <a:rPr lang="en-US" sz="2000" b="1" dirty="0">
                <a:solidFill>
                  <a:schemeClr val="accent1">
                    <a:lumMod val="75000"/>
                  </a:schemeClr>
                </a:solidFill>
                <a:latin typeface="Arial" pitchFamily="34" charset="0"/>
                <a:ea typeface="+mn-ea"/>
              </a:rPr>
              <a:t>cost drivers </a:t>
            </a:r>
            <a:r>
              <a:rPr lang="en-US" sz="2000" b="1" dirty="0">
                <a:solidFill>
                  <a:schemeClr val="accent1">
                    <a:lumMod val="50000"/>
                  </a:schemeClr>
                </a:solidFill>
                <a:latin typeface="Arial" pitchFamily="34" charset="0"/>
                <a:ea typeface="+mn-ea"/>
              </a:rPr>
              <a:t>such as units produced, direct labor hours, or machine hours incurred during the period</a:t>
            </a:r>
          </a:p>
        </p:txBody>
      </p:sp>
      <p:sp>
        <p:nvSpPr>
          <p:cNvPr id="60421" name="Freeform 8">
            <a:extLst>
              <a:ext uri="{FF2B5EF4-FFF2-40B4-BE49-F238E27FC236}">
                <a16:creationId xmlns:a16="http://schemas.microsoft.com/office/drawing/2014/main" id="{C9C37EDB-A91C-423E-9576-110C9C391D0C}"/>
              </a:ext>
            </a:extLst>
          </p:cNvPr>
          <p:cNvSpPr>
            <a:spLocks/>
          </p:cNvSpPr>
          <p:nvPr/>
        </p:nvSpPr>
        <p:spPr bwMode="auto">
          <a:xfrm flipV="1">
            <a:off x="3327400" y="2888672"/>
            <a:ext cx="1905000" cy="990600"/>
          </a:xfrm>
          <a:custGeom>
            <a:avLst/>
            <a:gdLst>
              <a:gd name="T0" fmla="*/ 2147483647 w 14694"/>
              <a:gd name="T1" fmla="*/ 2147483647 h 10469"/>
              <a:gd name="T2" fmla="*/ 2147483647 w 14694"/>
              <a:gd name="T3" fmla="*/ 2147483647 h 10469"/>
              <a:gd name="T4" fmla="*/ 2147483647 w 14694"/>
              <a:gd name="T5" fmla="*/ 2147483647 h 10469"/>
              <a:gd name="T6" fmla="*/ 2147483647 w 14694"/>
              <a:gd name="T7" fmla="*/ 2147483647 h 10469"/>
              <a:gd name="T8" fmla="*/ 2147483647 w 14694"/>
              <a:gd name="T9" fmla="*/ 2147483647 h 10469"/>
              <a:gd name="T10" fmla="*/ 2147483647 w 14694"/>
              <a:gd name="T11" fmla="*/ 2147483647 h 10469"/>
              <a:gd name="T12" fmla="*/ 2147483647 w 14694"/>
              <a:gd name="T13" fmla="*/ 2147483647 h 10469"/>
              <a:gd name="T14" fmla="*/ 2147483647 w 14694"/>
              <a:gd name="T15" fmla="*/ 2147483647 h 10469"/>
              <a:gd name="T16" fmla="*/ 2147483647 w 14694"/>
              <a:gd name="T17" fmla="*/ 2147483647 h 10469"/>
              <a:gd name="T18" fmla="*/ 2147483647 w 14694"/>
              <a:gd name="T19" fmla="*/ 2147483647 h 10469"/>
              <a:gd name="T20" fmla="*/ 2147483647 w 14694"/>
              <a:gd name="T21" fmla="*/ 2147483647 h 10469"/>
              <a:gd name="T22" fmla="*/ 2147483647 w 14694"/>
              <a:gd name="T23" fmla="*/ 2147483647 h 10469"/>
              <a:gd name="T24" fmla="*/ 2147483647 w 14694"/>
              <a:gd name="T25" fmla="*/ 2147483647 h 10469"/>
              <a:gd name="T26" fmla="*/ 2147483647 w 14694"/>
              <a:gd name="T27" fmla="*/ 2147483647 h 10469"/>
              <a:gd name="T28" fmla="*/ 2147483647 w 14694"/>
              <a:gd name="T29" fmla="*/ 2147483647 h 10469"/>
              <a:gd name="T30" fmla="*/ 2147483647 w 14694"/>
              <a:gd name="T31" fmla="*/ 2147483647 h 10469"/>
              <a:gd name="T32" fmla="*/ 2147483647 w 14694"/>
              <a:gd name="T33" fmla="*/ 2147483647 h 10469"/>
              <a:gd name="T34" fmla="*/ 2147483647 w 14694"/>
              <a:gd name="T35" fmla="*/ 2147483647 h 10469"/>
              <a:gd name="T36" fmla="*/ 0 w 14694"/>
              <a:gd name="T37" fmla="*/ 2147483647 h 10469"/>
              <a:gd name="T38" fmla="*/ 2147483647 w 14694"/>
              <a:gd name="T39" fmla="*/ 2147483647 h 10469"/>
              <a:gd name="T40" fmla="*/ 2147483647 w 14694"/>
              <a:gd name="T41" fmla="*/ 2147483647 h 10469"/>
              <a:gd name="T42" fmla="*/ 2147483647 w 14694"/>
              <a:gd name="T43" fmla="*/ 2147483647 h 10469"/>
              <a:gd name="T44" fmla="*/ 2147483647 w 14694"/>
              <a:gd name="T45" fmla="*/ 2147483647 h 10469"/>
              <a:gd name="T46" fmla="*/ 2147483647 w 14694"/>
              <a:gd name="T47" fmla="*/ 2147483647 h 10469"/>
              <a:gd name="T48" fmla="*/ 2147483647 w 14694"/>
              <a:gd name="T49" fmla="*/ 2147483647 h 10469"/>
              <a:gd name="T50" fmla="*/ 2147483647 w 14694"/>
              <a:gd name="T51" fmla="*/ 2147483647 h 10469"/>
              <a:gd name="T52" fmla="*/ 2147483647 w 14694"/>
              <a:gd name="T53" fmla="*/ 2147483647 h 10469"/>
              <a:gd name="T54" fmla="*/ 2147483647 w 14694"/>
              <a:gd name="T55" fmla="*/ 2147483647 h 10469"/>
              <a:gd name="T56" fmla="*/ 2147483647 w 14694"/>
              <a:gd name="T57" fmla="*/ 2147483647 h 10469"/>
              <a:gd name="T58" fmla="*/ 2147483647 w 14694"/>
              <a:gd name="T59" fmla="*/ 2147483647 h 10469"/>
              <a:gd name="T60" fmla="*/ 2147483647 w 14694"/>
              <a:gd name="T61" fmla="*/ 2147483647 h 10469"/>
              <a:gd name="T62" fmla="*/ 2147483647 w 14694"/>
              <a:gd name="T63" fmla="*/ 2147483647 h 10469"/>
              <a:gd name="T64" fmla="*/ 2147483647 w 14694"/>
              <a:gd name="T65" fmla="*/ 2147483647 h 10469"/>
              <a:gd name="T66" fmla="*/ 2147483647 w 14694"/>
              <a:gd name="T67" fmla="*/ 2147483647 h 10469"/>
              <a:gd name="T68" fmla="*/ 2147483647 w 14694"/>
              <a:gd name="T69" fmla="*/ 0 h 10469"/>
              <a:gd name="T70" fmla="*/ 2147483647 w 14694"/>
              <a:gd name="T71" fmla="*/ 2147483647 h 10469"/>
              <a:gd name="T72" fmla="*/ 2147483647 w 14694"/>
              <a:gd name="T73" fmla="*/ 2147483647 h 1046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694"/>
              <a:gd name="T112" fmla="*/ 0 h 10469"/>
              <a:gd name="T113" fmla="*/ 14694 w 14694"/>
              <a:gd name="T114" fmla="*/ 10469 h 1046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694" h="10469">
                <a:moveTo>
                  <a:pt x="13047" y="2175"/>
                </a:moveTo>
                <a:lnTo>
                  <a:pt x="12939" y="2638"/>
                </a:lnTo>
                <a:lnTo>
                  <a:pt x="12778" y="3371"/>
                </a:lnTo>
                <a:lnTo>
                  <a:pt x="12499" y="4117"/>
                </a:lnTo>
                <a:lnTo>
                  <a:pt x="12134" y="4849"/>
                </a:lnTo>
                <a:lnTo>
                  <a:pt x="11671" y="5534"/>
                </a:lnTo>
                <a:lnTo>
                  <a:pt x="11096" y="6193"/>
                </a:lnTo>
                <a:lnTo>
                  <a:pt x="10487" y="6841"/>
                </a:lnTo>
                <a:lnTo>
                  <a:pt x="9720" y="7452"/>
                </a:lnTo>
                <a:lnTo>
                  <a:pt x="8903" y="8003"/>
                </a:lnTo>
                <a:lnTo>
                  <a:pt x="8011" y="8503"/>
                </a:lnTo>
                <a:lnTo>
                  <a:pt x="7074" y="8941"/>
                </a:lnTo>
                <a:lnTo>
                  <a:pt x="6073" y="9358"/>
                </a:lnTo>
                <a:lnTo>
                  <a:pt x="5001" y="9712"/>
                </a:lnTo>
                <a:lnTo>
                  <a:pt x="3904" y="9981"/>
                </a:lnTo>
                <a:lnTo>
                  <a:pt x="2757" y="10202"/>
                </a:lnTo>
                <a:lnTo>
                  <a:pt x="1598" y="10360"/>
                </a:lnTo>
                <a:lnTo>
                  <a:pt x="392" y="10469"/>
                </a:lnTo>
                <a:lnTo>
                  <a:pt x="0" y="10469"/>
                </a:lnTo>
                <a:lnTo>
                  <a:pt x="1537" y="10275"/>
                </a:lnTo>
                <a:lnTo>
                  <a:pt x="2537" y="10055"/>
                </a:lnTo>
                <a:lnTo>
                  <a:pt x="3512" y="9736"/>
                </a:lnTo>
                <a:lnTo>
                  <a:pt x="4416" y="9322"/>
                </a:lnTo>
                <a:lnTo>
                  <a:pt x="5270" y="8869"/>
                </a:lnTo>
                <a:lnTo>
                  <a:pt x="6110" y="8320"/>
                </a:lnTo>
                <a:lnTo>
                  <a:pt x="6854" y="7721"/>
                </a:lnTo>
                <a:lnTo>
                  <a:pt x="7513" y="7050"/>
                </a:lnTo>
                <a:lnTo>
                  <a:pt x="8073" y="6315"/>
                </a:lnTo>
                <a:lnTo>
                  <a:pt x="8598" y="5534"/>
                </a:lnTo>
                <a:lnTo>
                  <a:pt x="8987" y="4726"/>
                </a:lnTo>
                <a:lnTo>
                  <a:pt x="9280" y="3884"/>
                </a:lnTo>
                <a:lnTo>
                  <a:pt x="9475" y="3053"/>
                </a:lnTo>
                <a:lnTo>
                  <a:pt x="9586" y="2175"/>
                </a:lnTo>
                <a:lnTo>
                  <a:pt x="7903" y="2150"/>
                </a:lnTo>
                <a:lnTo>
                  <a:pt x="11293" y="0"/>
                </a:lnTo>
                <a:lnTo>
                  <a:pt x="14694" y="2150"/>
                </a:lnTo>
                <a:lnTo>
                  <a:pt x="13047" y="2175"/>
                </a:lnTo>
                <a:close/>
              </a:path>
            </a:pathLst>
          </a:custGeom>
          <a:solidFill>
            <a:schemeClr val="accent1">
              <a:lumMod val="50000"/>
            </a:schemeClr>
          </a:solidFill>
          <a:ln w="0">
            <a:solidFill>
              <a:srgbClr val="000000"/>
            </a:solidFill>
            <a:prstDash val="solid"/>
            <a:round/>
            <a:headEnd/>
            <a:tailEnd/>
          </a:ln>
        </p:spPr>
        <p:txBody>
          <a:bodyPr/>
          <a:lstStyle/>
          <a:p>
            <a:pPr>
              <a:defRPr/>
            </a:pPr>
            <a:endParaRPr lang="en-US" dirty="0"/>
          </a:p>
        </p:txBody>
      </p:sp>
      <p:sp>
        <p:nvSpPr>
          <p:cNvPr id="683017" name="Rectangle 9">
            <a:extLst>
              <a:ext uri="{FF2B5EF4-FFF2-40B4-BE49-F238E27FC236}">
                <a16:creationId xmlns:a16="http://schemas.microsoft.com/office/drawing/2014/main" id="{FF24FA5B-56F2-48B5-8EFA-36660585D942}"/>
              </a:ext>
            </a:extLst>
          </p:cNvPr>
          <p:cNvSpPr>
            <a:spLocks noChangeArrowheads="1"/>
          </p:cNvSpPr>
          <p:nvPr/>
        </p:nvSpPr>
        <p:spPr bwMode="auto">
          <a:xfrm>
            <a:off x="736600" y="1752600"/>
            <a:ext cx="3651250" cy="1179513"/>
          </a:xfrm>
          <a:prstGeom prst="rect">
            <a:avLst/>
          </a:prstGeom>
          <a:solidFill>
            <a:schemeClr val="accent1">
              <a:lumMod val="20000"/>
              <a:lumOff val="80000"/>
            </a:schemeClr>
          </a:solidFill>
          <a:ln w="38100">
            <a:solidFill>
              <a:schemeClr val="accent1">
                <a:lumMod val="50000"/>
              </a:schemeClr>
            </a:solidFill>
            <a:miter lim="800000"/>
            <a:headEnd/>
            <a:tailEnd/>
          </a:ln>
          <a:effectLst/>
        </p:spPr>
        <p:txBody>
          <a:bodyPr lIns="90488" tIns="44450" rIns="90488" bIns="44450">
            <a:spAutoFit/>
          </a:bodyPr>
          <a:lstStyle/>
          <a:p>
            <a:pPr>
              <a:spcBef>
                <a:spcPct val="50000"/>
              </a:spcBef>
              <a:defRPr/>
            </a:pPr>
            <a:r>
              <a:rPr lang="en-US" sz="2300" b="1" dirty="0">
                <a:solidFill>
                  <a:schemeClr val="accent1">
                    <a:lumMod val="75000"/>
                  </a:schemeClr>
                </a:solidFill>
                <a:latin typeface="Arial" pitchFamily="34" charset="0"/>
                <a:ea typeface="+mn-ea"/>
              </a:rPr>
              <a:t>Based on </a:t>
            </a:r>
            <a:r>
              <a:rPr lang="en-US" sz="2300" b="1" u="sng" dirty="0">
                <a:solidFill>
                  <a:schemeClr val="accent1">
                    <a:lumMod val="75000"/>
                  </a:schemeClr>
                </a:solidFill>
                <a:latin typeface="Arial" pitchFamily="34" charset="0"/>
                <a:ea typeface="+mn-ea"/>
              </a:rPr>
              <a:t>estimates</a:t>
            </a:r>
            <a:r>
              <a:rPr lang="en-US" sz="2300" b="1" dirty="0">
                <a:solidFill>
                  <a:schemeClr val="accent1">
                    <a:lumMod val="75000"/>
                  </a:schemeClr>
                </a:solidFill>
                <a:latin typeface="Arial" pitchFamily="34" charset="0"/>
                <a:ea typeface="+mn-ea"/>
              </a:rPr>
              <a:t> and determined before the period begins</a:t>
            </a:r>
          </a:p>
        </p:txBody>
      </p:sp>
      <p:sp>
        <p:nvSpPr>
          <p:cNvPr id="39944" name="Title 30">
            <a:extLst>
              <a:ext uri="{FF2B5EF4-FFF2-40B4-BE49-F238E27FC236}">
                <a16:creationId xmlns:a16="http://schemas.microsoft.com/office/drawing/2014/main" id="{1B6591CC-0EE6-4B45-BF01-5C5E4E841989}"/>
              </a:ext>
            </a:extLst>
          </p:cNvPr>
          <p:cNvSpPr>
            <a:spLocks noGrp="1"/>
          </p:cNvSpPr>
          <p:nvPr>
            <p:ph type="title"/>
          </p:nvPr>
        </p:nvSpPr>
        <p:spPr/>
        <p:txBody>
          <a:bodyPr/>
          <a:lstStyle/>
          <a:p>
            <a:r>
              <a:rPr lang="en-US" altLang="en-US" dirty="0">
                <a:ea typeface="ＭＳ Ｐゴシック" panose="020B0600070205080204" pitchFamily="34" charset="-128"/>
              </a:rPr>
              <a:t>Cost Accounting Systems</a:t>
            </a:r>
          </a:p>
        </p:txBody>
      </p:sp>
      <p:sp>
        <p:nvSpPr>
          <p:cNvPr id="12" name="Rounded Rectangle 11">
            <a:extLst>
              <a:ext uri="{FF2B5EF4-FFF2-40B4-BE49-F238E27FC236}">
                <a16:creationId xmlns:a16="http://schemas.microsoft.com/office/drawing/2014/main" id="{F0ADBD13-1847-416E-8F1C-8F0FB830F5A8}"/>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13-6: Calculate predetermined overhead application rates and demonstrate how they are used.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359CD-2A26-49F0-A007-D7B8AE650A5A}"/>
              </a:ext>
            </a:extLst>
          </p:cNvPr>
          <p:cNvSpPr>
            <a:spLocks noGrp="1"/>
          </p:cNvSpPr>
          <p:nvPr>
            <p:ph type="title"/>
          </p:nvPr>
        </p:nvSpPr>
        <p:spPr/>
        <p:txBody>
          <a:bodyPr/>
          <a:lstStyle/>
          <a:p>
            <a:r>
              <a:rPr lang="en-US" dirty="0"/>
              <a:t>Overapplied/Underapplied Overhead</a:t>
            </a:r>
          </a:p>
        </p:txBody>
      </p:sp>
      <p:sp>
        <p:nvSpPr>
          <p:cNvPr id="4" name="Rectangle 3">
            <a:extLst>
              <a:ext uri="{FF2B5EF4-FFF2-40B4-BE49-F238E27FC236}">
                <a16:creationId xmlns:a16="http://schemas.microsoft.com/office/drawing/2014/main" id="{0DCCFB50-AC7F-494F-BA14-098D5BD2E827}"/>
              </a:ext>
            </a:extLst>
          </p:cNvPr>
          <p:cNvSpPr>
            <a:spLocks noChangeArrowheads="1"/>
          </p:cNvSpPr>
          <p:nvPr/>
        </p:nvSpPr>
        <p:spPr bwMode="auto">
          <a:xfrm>
            <a:off x="685800" y="1600200"/>
            <a:ext cx="7772400" cy="1196975"/>
          </a:xfrm>
          <a:prstGeom prst="rect">
            <a:avLst/>
          </a:prstGeom>
          <a:solidFill>
            <a:schemeClr val="accent1">
              <a:lumMod val="20000"/>
              <a:lumOff val="80000"/>
            </a:schemeClr>
          </a:solidFill>
          <a:ln w="12700">
            <a:solidFill>
              <a:schemeClr val="bg2"/>
            </a:solidFill>
            <a:miter lim="800000"/>
            <a:headEnd/>
            <a:tailEnd/>
          </a:ln>
          <a:effectLst>
            <a:outerShdw dist="107763" dir="2700000" algn="ctr" rotWithShape="0">
              <a:schemeClr val="bg2"/>
            </a:outerShdw>
          </a:effectLst>
        </p:spPr>
        <p:txBody>
          <a:bodyPr wrap="square" lIns="90488" tIns="44450" rIns="90488" bIns="44450">
            <a:spAutoFit/>
          </a:bodyPr>
          <a:lstStyle/>
          <a:p>
            <a:pPr eaLnBrk="1" hangingPunct="1">
              <a:spcBef>
                <a:spcPct val="50000"/>
              </a:spcBef>
              <a:defRPr/>
            </a:pPr>
            <a:r>
              <a:rPr lang="en-IN" sz="2400" b="1" dirty="0">
                <a:solidFill>
                  <a:schemeClr val="accent1">
                    <a:lumMod val="75000"/>
                  </a:schemeClr>
                </a:solidFill>
                <a:latin typeface="Arial" pitchFamily="34" charset="0"/>
                <a:ea typeface="+mn-ea"/>
              </a:rPr>
              <a:t>Difference between the total overhead costs actually incurred and the costs applied to production during the year</a:t>
            </a:r>
            <a:endParaRPr lang="en-US" sz="2400" b="1" dirty="0">
              <a:solidFill>
                <a:schemeClr val="accent1">
                  <a:lumMod val="75000"/>
                </a:schemeClr>
              </a:solidFill>
              <a:latin typeface="Arial" pitchFamily="34" charset="0"/>
              <a:ea typeface="+mn-ea"/>
            </a:endParaRPr>
          </a:p>
        </p:txBody>
      </p:sp>
    </p:spTree>
    <p:extLst>
      <p:ext uri="{BB962C8B-B14F-4D97-AF65-F5344CB8AC3E}">
        <p14:creationId xmlns:p14="http://schemas.microsoft.com/office/powerpoint/2010/main" val="3693070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22651-9382-43A2-8FF2-20E394662FDD}"/>
              </a:ext>
            </a:extLst>
          </p:cNvPr>
          <p:cNvSpPr>
            <a:spLocks noGrp="1"/>
          </p:cNvSpPr>
          <p:nvPr>
            <p:ph type="title"/>
          </p:nvPr>
        </p:nvSpPr>
        <p:spPr/>
        <p:txBody>
          <a:bodyPr/>
          <a:lstStyle/>
          <a:p>
            <a:r>
              <a:rPr lang="en-IN" sz="3200" b="0" dirty="0"/>
              <a:t>Cruisers Inc. Flow of Costs for April Viewed as Transactions in the Horizontal Model</a:t>
            </a:r>
            <a:endParaRPr lang="en-US" sz="3200" dirty="0"/>
          </a:p>
        </p:txBody>
      </p:sp>
      <p:pic>
        <p:nvPicPr>
          <p:cNvPr id="5" name="Picture 4">
            <a:extLst>
              <a:ext uri="{FF2B5EF4-FFF2-40B4-BE49-F238E27FC236}">
                <a16:creationId xmlns:a16="http://schemas.microsoft.com/office/drawing/2014/main" id="{D4ABC505-6D47-402E-8E44-2052D0D086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219200"/>
            <a:ext cx="7543800" cy="4926733"/>
          </a:xfrm>
          <a:prstGeom prst="rect">
            <a:avLst/>
          </a:prstGeom>
        </p:spPr>
      </p:pic>
      <p:sp>
        <p:nvSpPr>
          <p:cNvPr id="6" name="Rounded Rectangle 30">
            <a:extLst>
              <a:ext uri="{FF2B5EF4-FFF2-40B4-BE49-F238E27FC236}">
                <a16:creationId xmlns:a16="http://schemas.microsoft.com/office/drawing/2014/main" id="{C1B5C98B-8292-4D22-ACD0-7FAAF5929FD4}"/>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13-6: Calculate predetermined overhead application rates and demonstrate how they are used.</a:t>
            </a:r>
          </a:p>
        </p:txBody>
      </p:sp>
    </p:spTree>
    <p:extLst>
      <p:ext uri="{BB962C8B-B14F-4D97-AF65-F5344CB8AC3E}">
        <p14:creationId xmlns:p14="http://schemas.microsoft.com/office/powerpoint/2010/main" val="3435286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5D87D-A467-4CA6-A79B-D394A768D04D}"/>
              </a:ext>
            </a:extLst>
          </p:cNvPr>
          <p:cNvSpPr>
            <a:spLocks noGrp="1"/>
          </p:cNvSpPr>
          <p:nvPr>
            <p:ph type="title"/>
          </p:nvPr>
        </p:nvSpPr>
        <p:spPr/>
        <p:txBody>
          <a:bodyPr/>
          <a:lstStyle/>
          <a:p>
            <a:r>
              <a:rPr lang="en-IN" b="0" dirty="0"/>
              <a:t>Cruisers Inc. Flow of Costs for April Viewed as a Flow of Costs</a:t>
            </a:r>
            <a:endParaRPr lang="en-US" dirty="0"/>
          </a:p>
        </p:txBody>
      </p:sp>
      <p:pic>
        <p:nvPicPr>
          <p:cNvPr id="5" name="Picture 4">
            <a:extLst>
              <a:ext uri="{FF2B5EF4-FFF2-40B4-BE49-F238E27FC236}">
                <a16:creationId xmlns:a16="http://schemas.microsoft.com/office/drawing/2014/main" id="{B99981F1-A04C-490B-803A-469C5CB8F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447800"/>
            <a:ext cx="7086600" cy="4340641"/>
          </a:xfrm>
          <a:prstGeom prst="rect">
            <a:avLst/>
          </a:prstGeom>
        </p:spPr>
      </p:pic>
      <p:sp>
        <p:nvSpPr>
          <p:cNvPr id="6" name="Rounded Rectangle 30">
            <a:extLst>
              <a:ext uri="{FF2B5EF4-FFF2-40B4-BE49-F238E27FC236}">
                <a16:creationId xmlns:a16="http://schemas.microsoft.com/office/drawing/2014/main" id="{2B219277-90F9-4E5F-9A3C-94A4C5CBF41B}"/>
              </a:ext>
            </a:extLst>
          </p:cNvPr>
          <p:cNvSpPr/>
          <p:nvPr/>
        </p:nvSpPr>
        <p:spPr>
          <a:xfrm>
            <a:off x="457200" y="6198967"/>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13-6: Calculate predetermined overhead application rates and demonstrate how they are used.</a:t>
            </a:r>
          </a:p>
        </p:txBody>
      </p:sp>
    </p:spTree>
    <p:extLst>
      <p:ext uri="{BB962C8B-B14F-4D97-AF65-F5344CB8AC3E}">
        <p14:creationId xmlns:p14="http://schemas.microsoft.com/office/powerpoint/2010/main" val="780905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9" name="Rectangle 3">
            <a:extLst>
              <a:ext uri="{FF2B5EF4-FFF2-40B4-BE49-F238E27FC236}">
                <a16:creationId xmlns:a16="http://schemas.microsoft.com/office/drawing/2014/main" id="{6F6F8509-682D-49C9-BBA7-DCC0E22E527C}"/>
              </a:ext>
            </a:extLst>
          </p:cNvPr>
          <p:cNvSpPr>
            <a:spLocks noChangeArrowheads="1"/>
          </p:cNvSpPr>
          <p:nvPr/>
        </p:nvSpPr>
        <p:spPr bwMode="auto">
          <a:xfrm>
            <a:off x="609599" y="1108568"/>
            <a:ext cx="8234363" cy="1196975"/>
          </a:xfrm>
          <a:prstGeom prst="rect">
            <a:avLst/>
          </a:prstGeom>
          <a:solidFill>
            <a:schemeClr val="accent1">
              <a:lumMod val="20000"/>
              <a:lumOff val="80000"/>
            </a:schemeClr>
          </a:solidFill>
          <a:ln w="12700">
            <a:solidFill>
              <a:schemeClr val="bg2"/>
            </a:solidFill>
            <a:miter lim="800000"/>
            <a:headEnd/>
            <a:tailEnd/>
          </a:ln>
          <a:effectLst>
            <a:outerShdw dist="107763" dir="2700000" algn="ctr" rotWithShape="0">
              <a:schemeClr val="bg2"/>
            </a:outerShdw>
          </a:effectLst>
        </p:spPr>
        <p:txBody>
          <a:bodyPr lIns="90488" tIns="44450" rIns="90488" bIns="44450">
            <a:spAutoFit/>
          </a:bodyPr>
          <a:lstStyle/>
          <a:p>
            <a:pPr eaLnBrk="1" hangingPunct="1">
              <a:spcBef>
                <a:spcPct val="50000"/>
              </a:spcBef>
              <a:defRPr/>
            </a:pPr>
            <a:r>
              <a:rPr lang="en-US" sz="2400" b="1" dirty="0">
                <a:solidFill>
                  <a:schemeClr val="accent1">
                    <a:lumMod val="75000"/>
                  </a:schemeClr>
                </a:solidFill>
                <a:latin typeface="Arial" pitchFamily="34" charset="0"/>
                <a:ea typeface="+mn-ea"/>
              </a:rPr>
              <a:t>A </a:t>
            </a:r>
            <a:r>
              <a:rPr lang="en-US" sz="2400" b="1" i="1" u="sng" dirty="0">
                <a:solidFill>
                  <a:schemeClr val="accent1">
                    <a:lumMod val="75000"/>
                  </a:schemeClr>
                </a:solidFill>
                <a:latin typeface="Arial" pitchFamily="34" charset="0"/>
                <a:ea typeface="+mn-ea"/>
              </a:rPr>
              <a:t>statement of cost of goods manufactured </a:t>
            </a:r>
            <a:r>
              <a:rPr lang="en-US" sz="2400" b="1" dirty="0">
                <a:solidFill>
                  <a:schemeClr val="accent1">
                    <a:lumMod val="75000"/>
                  </a:schemeClr>
                </a:solidFill>
                <a:latin typeface="Arial" pitchFamily="34" charset="0"/>
                <a:ea typeface="+mn-ea"/>
              </a:rPr>
              <a:t>is prepared to assist managers in understanding and evaluating the overall cost of manufacturing products.</a:t>
            </a:r>
          </a:p>
        </p:txBody>
      </p:sp>
      <p:sp>
        <p:nvSpPr>
          <p:cNvPr id="45059" name="Title 30">
            <a:extLst>
              <a:ext uri="{FF2B5EF4-FFF2-40B4-BE49-F238E27FC236}">
                <a16:creationId xmlns:a16="http://schemas.microsoft.com/office/drawing/2014/main" id="{80CF0395-525A-4896-B09F-E4641D448316}"/>
              </a:ext>
            </a:extLst>
          </p:cNvPr>
          <p:cNvSpPr>
            <a:spLocks noGrp="1"/>
          </p:cNvSpPr>
          <p:nvPr>
            <p:ph type="title"/>
          </p:nvPr>
        </p:nvSpPr>
        <p:spPr>
          <a:xfrm>
            <a:off x="457200" y="0"/>
            <a:ext cx="8229600" cy="1143000"/>
          </a:xfrm>
        </p:spPr>
        <p:txBody>
          <a:bodyPr/>
          <a:lstStyle/>
          <a:p>
            <a:r>
              <a:rPr lang="en-IN" altLang="en-US" dirty="0">
                <a:ea typeface="ＭＳ Ｐゴシック" panose="020B0600070205080204" pitchFamily="34" charset="-128"/>
              </a:rPr>
              <a:t>Statement of Cost of Goods Manufactured</a:t>
            </a:r>
            <a:endParaRPr lang="en-US" altLang="en-US" dirty="0">
              <a:ea typeface="ＭＳ Ｐゴシック" panose="020B0600070205080204" pitchFamily="34" charset="-128"/>
            </a:endParaRPr>
          </a:p>
        </p:txBody>
      </p:sp>
      <p:sp>
        <p:nvSpPr>
          <p:cNvPr id="8" name="Rectangle 3">
            <a:extLst>
              <a:ext uri="{FF2B5EF4-FFF2-40B4-BE49-F238E27FC236}">
                <a16:creationId xmlns:a16="http://schemas.microsoft.com/office/drawing/2014/main" id="{1B0C3654-0C9D-434E-9A8B-D23FEB23B573}"/>
              </a:ext>
            </a:extLst>
          </p:cNvPr>
          <p:cNvSpPr>
            <a:spLocks noChangeArrowheads="1"/>
          </p:cNvSpPr>
          <p:nvPr/>
        </p:nvSpPr>
        <p:spPr bwMode="auto">
          <a:xfrm>
            <a:off x="1983581" y="2438400"/>
            <a:ext cx="5486400" cy="3671888"/>
          </a:xfrm>
          <a:prstGeom prst="rect">
            <a:avLst/>
          </a:prstGeom>
          <a:solidFill>
            <a:srgbClr val="FFEAA7"/>
          </a:solidFill>
          <a:ln w="28575">
            <a:solidFill>
              <a:schemeClr val="bg2"/>
            </a:solidFill>
            <a:miter lim="800000"/>
            <a:headEnd/>
            <a:tailEnd/>
          </a:ln>
          <a:effectLst>
            <a:outerShdw dist="107763" dir="2700000" algn="ctr" rotWithShape="0">
              <a:schemeClr val="bg2"/>
            </a:outerShdw>
          </a:effectLst>
        </p:spPr>
        <p:txBody>
          <a:bodyPr lIns="90488" tIns="44450" rIns="90488" bIns="44450">
            <a:spAutoFit/>
          </a:bodyPr>
          <a:lstStyle/>
          <a:p>
            <a:pPr eaLnBrk="1" hangingPunct="1">
              <a:spcBef>
                <a:spcPct val="50000"/>
              </a:spcBef>
              <a:defRPr/>
            </a:pPr>
            <a:r>
              <a:rPr lang="en-US" b="1" dirty="0">
                <a:solidFill>
                  <a:schemeClr val="accent1">
                    <a:lumMod val="50000"/>
                  </a:schemeClr>
                </a:solidFill>
                <a:latin typeface="Arial" pitchFamily="34" charset="0"/>
                <a:ea typeface="+mn-ea"/>
              </a:rPr>
              <a:t>Use the following information to prepare a statement of cost of goods manufactured for Cruisers, Inc. for the month of April:</a:t>
            </a:r>
          </a:p>
          <a:p>
            <a:pPr algn="l" eaLnBrk="1" hangingPunct="1">
              <a:spcBef>
                <a:spcPct val="20000"/>
              </a:spcBef>
              <a:defRPr/>
            </a:pPr>
            <a:endParaRPr lang="en-US" sz="500" b="1" dirty="0">
              <a:solidFill>
                <a:schemeClr val="accent1">
                  <a:lumMod val="50000"/>
                </a:schemeClr>
              </a:solidFill>
              <a:latin typeface="Arial" pitchFamily="34" charset="0"/>
              <a:ea typeface="+mn-ea"/>
            </a:endParaRPr>
          </a:p>
          <a:p>
            <a:pPr eaLnBrk="1" hangingPunct="1">
              <a:spcBef>
                <a:spcPct val="20000"/>
              </a:spcBef>
              <a:defRPr/>
            </a:pPr>
            <a:r>
              <a:rPr lang="en-US" b="1" dirty="0">
                <a:solidFill>
                  <a:schemeClr val="accent1">
                    <a:lumMod val="50000"/>
                  </a:schemeClr>
                </a:solidFill>
                <a:latin typeface="Arial" pitchFamily="34" charset="0"/>
                <a:ea typeface="+mn-ea"/>
              </a:rPr>
              <a:t>Raw materials inventory:</a:t>
            </a:r>
          </a:p>
          <a:p>
            <a:pPr eaLnBrk="1" hangingPunct="1">
              <a:spcBef>
                <a:spcPct val="20000"/>
              </a:spcBef>
              <a:defRPr/>
            </a:pPr>
            <a:r>
              <a:rPr lang="en-US" b="1" dirty="0">
                <a:solidFill>
                  <a:schemeClr val="accent1">
                    <a:lumMod val="50000"/>
                  </a:schemeClr>
                </a:solidFill>
                <a:latin typeface="Arial" pitchFamily="34" charset="0"/>
                <a:ea typeface="+mn-ea"/>
              </a:rPr>
              <a:t>    March 31     $126,900</a:t>
            </a:r>
          </a:p>
          <a:p>
            <a:pPr eaLnBrk="1" hangingPunct="1">
              <a:spcBef>
                <a:spcPct val="20000"/>
              </a:spcBef>
              <a:defRPr/>
            </a:pPr>
            <a:r>
              <a:rPr lang="en-US" b="1" dirty="0">
                <a:solidFill>
                  <a:schemeClr val="accent1">
                    <a:lumMod val="50000"/>
                  </a:schemeClr>
                </a:solidFill>
                <a:latin typeface="Arial" pitchFamily="34" charset="0"/>
                <a:ea typeface="+mn-ea"/>
              </a:rPr>
              <a:t>    April 30        $106,250</a:t>
            </a:r>
          </a:p>
          <a:p>
            <a:pPr eaLnBrk="1" hangingPunct="1">
              <a:spcBef>
                <a:spcPct val="20000"/>
              </a:spcBef>
              <a:defRPr/>
            </a:pPr>
            <a:r>
              <a:rPr lang="en-US" b="1" dirty="0">
                <a:solidFill>
                  <a:schemeClr val="accent1">
                    <a:lumMod val="50000"/>
                  </a:schemeClr>
                </a:solidFill>
                <a:latin typeface="Arial" pitchFamily="34" charset="0"/>
                <a:ea typeface="+mn-ea"/>
              </a:rPr>
              <a:t>Raw materials purchases:</a:t>
            </a:r>
          </a:p>
          <a:p>
            <a:pPr eaLnBrk="1" hangingPunct="1">
              <a:spcBef>
                <a:spcPct val="20000"/>
              </a:spcBef>
              <a:defRPr/>
            </a:pPr>
            <a:r>
              <a:rPr lang="en-US" b="1" dirty="0">
                <a:solidFill>
                  <a:schemeClr val="accent1">
                    <a:lumMod val="50000"/>
                  </a:schemeClr>
                </a:solidFill>
                <a:latin typeface="Arial" pitchFamily="34" charset="0"/>
                <a:ea typeface="+mn-ea"/>
              </a:rPr>
              <a:t>    April             $347,860</a:t>
            </a:r>
          </a:p>
          <a:p>
            <a:pPr eaLnBrk="1" hangingPunct="1">
              <a:spcBef>
                <a:spcPct val="20000"/>
              </a:spcBef>
              <a:defRPr/>
            </a:pPr>
            <a:r>
              <a:rPr lang="en-US" b="1" dirty="0">
                <a:solidFill>
                  <a:schemeClr val="accent1">
                    <a:lumMod val="50000"/>
                  </a:schemeClr>
                </a:solidFill>
                <a:latin typeface="Arial" pitchFamily="34" charset="0"/>
                <a:ea typeface="+mn-ea"/>
              </a:rPr>
              <a:t>Direct labor costs: $330,240</a:t>
            </a:r>
          </a:p>
          <a:p>
            <a:pPr eaLnBrk="1" hangingPunct="1">
              <a:spcBef>
                <a:spcPct val="20000"/>
              </a:spcBef>
              <a:defRPr/>
            </a:pPr>
            <a:r>
              <a:rPr lang="en-US" b="1" dirty="0">
                <a:solidFill>
                  <a:schemeClr val="accent1">
                    <a:lumMod val="50000"/>
                  </a:schemeClr>
                </a:solidFill>
                <a:latin typeface="Arial" pitchFamily="34" charset="0"/>
                <a:ea typeface="+mn-ea"/>
              </a:rPr>
              <a:t>MOH Applied: $288,960</a:t>
            </a:r>
          </a:p>
          <a:p>
            <a:pPr eaLnBrk="1" hangingPunct="1">
              <a:spcBef>
                <a:spcPct val="20000"/>
              </a:spcBef>
              <a:defRPr/>
            </a:pPr>
            <a:r>
              <a:rPr lang="en-US" b="1" dirty="0">
                <a:solidFill>
                  <a:schemeClr val="accent1">
                    <a:lumMod val="50000"/>
                  </a:schemeClr>
                </a:solidFill>
                <a:latin typeface="Arial" pitchFamily="34" charset="0"/>
                <a:ea typeface="+mn-ea"/>
              </a:rPr>
              <a:t>Assume no WIP inventories</a:t>
            </a:r>
          </a:p>
        </p:txBody>
      </p:sp>
      <p:sp>
        <p:nvSpPr>
          <p:cNvPr id="10" name="Rounded Rectangle 9">
            <a:extLst>
              <a:ext uri="{FF2B5EF4-FFF2-40B4-BE49-F238E27FC236}">
                <a16:creationId xmlns:a16="http://schemas.microsoft.com/office/drawing/2014/main" id="{E49A5837-0716-4343-BB35-2358409DB051}"/>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9" name="Rectangle 3">
            <a:extLst>
              <a:ext uri="{FF2B5EF4-FFF2-40B4-BE49-F238E27FC236}">
                <a16:creationId xmlns:a16="http://schemas.microsoft.com/office/drawing/2014/main" id="{EC2AF815-5F54-4FC5-A905-11B779463705}"/>
              </a:ext>
            </a:extLst>
          </p:cNvPr>
          <p:cNvSpPr>
            <a:spLocks noChangeArrowheads="1"/>
          </p:cNvSpPr>
          <p:nvPr/>
        </p:nvSpPr>
        <p:spPr bwMode="auto">
          <a:xfrm>
            <a:off x="609600" y="914400"/>
            <a:ext cx="8234363" cy="1613262"/>
          </a:xfrm>
          <a:prstGeom prst="rect">
            <a:avLst/>
          </a:prstGeom>
          <a:solidFill>
            <a:schemeClr val="accent1">
              <a:lumMod val="20000"/>
              <a:lumOff val="80000"/>
            </a:schemeClr>
          </a:solidFill>
          <a:ln w="12700">
            <a:solidFill>
              <a:schemeClr val="bg2"/>
            </a:solidFill>
            <a:miter lim="800000"/>
            <a:headEnd/>
            <a:tailEnd/>
          </a:ln>
          <a:effectLst>
            <a:outerShdw dist="107763" dir="2700000" algn="ctr" rotWithShape="0">
              <a:schemeClr val="bg2"/>
            </a:outerShdw>
          </a:effectLst>
        </p:spPr>
        <p:txBody>
          <a:bodyPr lIns="90488" tIns="44450" rIns="90488" bIns="44450">
            <a:spAutoFit/>
          </a:bodyPr>
          <a:lstStyle/>
          <a:p>
            <a:pPr eaLnBrk="1" hangingPunct="1">
              <a:spcBef>
                <a:spcPct val="50000"/>
              </a:spcBef>
              <a:defRPr/>
            </a:pPr>
            <a:r>
              <a:rPr lang="en-US" sz="2200" b="1" dirty="0">
                <a:solidFill>
                  <a:schemeClr val="accent1">
                    <a:lumMod val="75000"/>
                  </a:schemeClr>
                </a:solidFill>
                <a:latin typeface="Arial" pitchFamily="34" charset="0"/>
                <a:ea typeface="+mn-ea"/>
              </a:rPr>
              <a:t>Manufacturing costs can be summarized and reported in a statement of cost of goods manufactured. </a:t>
            </a:r>
          </a:p>
          <a:p>
            <a:pPr eaLnBrk="1" hangingPunct="1">
              <a:spcBef>
                <a:spcPct val="50000"/>
              </a:spcBef>
              <a:defRPr/>
            </a:pPr>
            <a:r>
              <a:rPr lang="en-US" sz="2200" b="1" dirty="0">
                <a:solidFill>
                  <a:schemeClr val="accent1">
                    <a:lumMod val="75000"/>
                  </a:schemeClr>
                </a:solidFill>
                <a:latin typeface="Arial" pitchFamily="34" charset="0"/>
                <a:ea typeface="+mn-ea"/>
              </a:rPr>
              <a:t>Such a statement using amounts for Cruisers for April is illustrated in the exhibit given below. </a:t>
            </a:r>
          </a:p>
        </p:txBody>
      </p:sp>
      <p:sp>
        <p:nvSpPr>
          <p:cNvPr id="45059" name="Title 30">
            <a:extLst>
              <a:ext uri="{FF2B5EF4-FFF2-40B4-BE49-F238E27FC236}">
                <a16:creationId xmlns:a16="http://schemas.microsoft.com/office/drawing/2014/main" id="{4BA74BF9-B012-4422-AC9A-176F8E4EA75D}"/>
              </a:ext>
            </a:extLst>
          </p:cNvPr>
          <p:cNvSpPr>
            <a:spLocks noGrp="1"/>
          </p:cNvSpPr>
          <p:nvPr>
            <p:ph type="title"/>
          </p:nvPr>
        </p:nvSpPr>
        <p:spPr>
          <a:xfrm>
            <a:off x="457200" y="0"/>
            <a:ext cx="8229600" cy="1143000"/>
          </a:xfrm>
        </p:spPr>
        <p:txBody>
          <a:bodyPr/>
          <a:lstStyle/>
          <a:p>
            <a:r>
              <a:rPr lang="en-IN" altLang="en-US" sz="3600" dirty="0">
                <a:ea typeface="ＭＳ Ｐゴシック" panose="020B0600070205080204" pitchFamily="34" charset="-128"/>
              </a:rPr>
              <a:t>Statement of Cost of Goods Manufactured</a:t>
            </a:r>
            <a:endParaRPr lang="en-US" altLang="en-US" sz="3600" dirty="0">
              <a:ea typeface="ＭＳ Ｐゴシック" panose="020B0600070205080204" pitchFamily="34" charset="-128"/>
            </a:endParaRPr>
          </a:p>
        </p:txBody>
      </p:sp>
      <p:sp>
        <p:nvSpPr>
          <p:cNvPr id="10" name="Rounded Rectangle 9">
            <a:extLst>
              <a:ext uri="{FF2B5EF4-FFF2-40B4-BE49-F238E27FC236}">
                <a16:creationId xmlns:a16="http://schemas.microsoft.com/office/drawing/2014/main" id="{4A61E74E-B010-4EE4-872A-89F98EB64CE1}"/>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pic>
        <p:nvPicPr>
          <p:cNvPr id="3" name="Picture 2">
            <a:extLst>
              <a:ext uri="{FF2B5EF4-FFF2-40B4-BE49-F238E27FC236}">
                <a16:creationId xmlns:a16="http://schemas.microsoft.com/office/drawing/2014/main" id="{BA336974-B635-42C0-BE15-8DA5059C5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743200"/>
            <a:ext cx="5791200" cy="3358896"/>
          </a:xfrm>
          <a:prstGeom prst="rect">
            <a:avLst/>
          </a:prstGeom>
        </p:spPr>
      </p:pic>
    </p:spTree>
    <p:extLst>
      <p:ext uri="{BB962C8B-B14F-4D97-AF65-F5344CB8AC3E}">
        <p14:creationId xmlns:p14="http://schemas.microsoft.com/office/powerpoint/2010/main" val="31604856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5F1E9E-5C4E-44FE-8BBA-A87A25AEC1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4143" y="994226"/>
            <a:ext cx="6476946" cy="1825174"/>
          </a:xfrm>
          <a:prstGeom prst="rect">
            <a:avLst/>
          </a:prstGeom>
        </p:spPr>
      </p:pic>
      <p:sp>
        <p:nvSpPr>
          <p:cNvPr id="712708" name="Rectangle 4">
            <a:extLst>
              <a:ext uri="{FF2B5EF4-FFF2-40B4-BE49-F238E27FC236}">
                <a16:creationId xmlns:a16="http://schemas.microsoft.com/office/drawing/2014/main" id="{F3259AC8-259C-4665-8A27-76170141A2F0}"/>
              </a:ext>
            </a:extLst>
          </p:cNvPr>
          <p:cNvSpPr>
            <a:spLocks noChangeArrowheads="1"/>
          </p:cNvSpPr>
          <p:nvPr/>
        </p:nvSpPr>
        <p:spPr bwMode="auto">
          <a:xfrm>
            <a:off x="5867400" y="3429000"/>
            <a:ext cx="2819400" cy="2674938"/>
          </a:xfrm>
          <a:prstGeom prst="rect">
            <a:avLst/>
          </a:prstGeom>
          <a:solidFill>
            <a:schemeClr val="accent1">
              <a:lumMod val="20000"/>
              <a:lumOff val="80000"/>
            </a:schemeClr>
          </a:solidFill>
          <a:ln w="12700">
            <a:solidFill>
              <a:schemeClr val="bg2"/>
            </a:solidFill>
            <a:miter lim="800000"/>
            <a:headEnd/>
            <a:tailEnd/>
          </a:ln>
          <a:effectLst>
            <a:outerShdw dist="107763" dir="2700000" algn="ctr" rotWithShape="0">
              <a:schemeClr val="bg2"/>
            </a:outerShdw>
          </a:effectLst>
        </p:spPr>
        <p:txBody>
          <a:bodyPr lIns="90488" tIns="44450" rIns="90488" bIns="44450">
            <a:spAutoFit/>
          </a:bodyPr>
          <a:lstStyle/>
          <a:p>
            <a:pPr eaLnBrk="1" hangingPunct="1">
              <a:spcBef>
                <a:spcPct val="50000"/>
              </a:spcBef>
              <a:defRPr/>
            </a:pPr>
            <a:r>
              <a:rPr lang="en-US" sz="2400" b="1" dirty="0">
                <a:solidFill>
                  <a:schemeClr val="accent1">
                    <a:lumMod val="50000"/>
                  </a:schemeClr>
                </a:solidFill>
                <a:latin typeface="Arial" pitchFamily="34" charset="0"/>
                <a:ea typeface="+mn-ea"/>
              </a:rPr>
              <a:t>The cost of goods manufactured during the period is used to compute the cost of goods sold for the period.</a:t>
            </a:r>
          </a:p>
        </p:txBody>
      </p:sp>
      <p:sp>
        <p:nvSpPr>
          <p:cNvPr id="4101" name="Line 5">
            <a:extLst>
              <a:ext uri="{FF2B5EF4-FFF2-40B4-BE49-F238E27FC236}">
                <a16:creationId xmlns:a16="http://schemas.microsoft.com/office/drawing/2014/main" id="{26B61984-932F-4BFE-A26F-66DB502937D8}"/>
              </a:ext>
            </a:extLst>
          </p:cNvPr>
          <p:cNvSpPr>
            <a:spLocks noChangeShapeType="1"/>
          </p:cNvSpPr>
          <p:nvPr/>
        </p:nvSpPr>
        <p:spPr bwMode="auto">
          <a:xfrm flipH="1" flipV="1">
            <a:off x="5715000" y="1658256"/>
            <a:ext cx="0" cy="436154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12711" name="Text Box 7">
            <a:extLst>
              <a:ext uri="{FF2B5EF4-FFF2-40B4-BE49-F238E27FC236}">
                <a16:creationId xmlns:a16="http://schemas.microsoft.com/office/drawing/2014/main" id="{601F8F58-82F0-4587-BE85-74E379E5EC65}"/>
              </a:ext>
            </a:extLst>
          </p:cNvPr>
          <p:cNvSpPr txBox="1">
            <a:spLocks noChangeArrowheads="1"/>
          </p:cNvSpPr>
          <p:nvPr/>
        </p:nvSpPr>
        <p:spPr bwMode="auto">
          <a:xfrm>
            <a:off x="457200" y="1062560"/>
            <a:ext cx="1676400" cy="1570038"/>
          </a:xfrm>
          <a:prstGeom prst="rect">
            <a:avLst/>
          </a:prstGeom>
          <a:solidFill>
            <a:srgbClr val="FFEAA7"/>
          </a:solidFill>
          <a:ln w="28575">
            <a:solidFill>
              <a:schemeClr val="tx1"/>
            </a:solidFill>
            <a:miter lim="800000"/>
            <a:headEnd/>
            <a:tailEnd/>
          </a:ln>
          <a:effectLst>
            <a:outerShdw dist="71842" dir="2700000" algn="ctr" rotWithShape="0">
              <a:schemeClr val="bg2"/>
            </a:outerShdw>
          </a:effectLst>
        </p:spPr>
        <p:txBody>
          <a:bodyPr>
            <a:spAutoFit/>
          </a:bodyPr>
          <a:lstStyle/>
          <a:p>
            <a:pPr eaLnBrk="1" hangingPunct="1">
              <a:defRPr/>
            </a:pPr>
            <a:r>
              <a:rPr lang="en-US" sz="1600" dirty="0">
                <a:latin typeface="Arial" pitchFamily="34" charset="0"/>
              </a:rPr>
              <a:t>Beginning and ending finished goods inventory amounts are assumed values.</a:t>
            </a:r>
          </a:p>
        </p:txBody>
      </p:sp>
      <p:sp>
        <p:nvSpPr>
          <p:cNvPr id="4103" name="Line 10">
            <a:extLst>
              <a:ext uri="{FF2B5EF4-FFF2-40B4-BE49-F238E27FC236}">
                <a16:creationId xmlns:a16="http://schemas.microsoft.com/office/drawing/2014/main" id="{B276029F-C944-4C79-8961-A86AFF8C7648}"/>
              </a:ext>
            </a:extLst>
          </p:cNvPr>
          <p:cNvSpPr>
            <a:spLocks noChangeShapeType="1"/>
          </p:cNvSpPr>
          <p:nvPr/>
        </p:nvSpPr>
        <p:spPr bwMode="auto">
          <a:xfrm>
            <a:off x="5410200" y="6019800"/>
            <a:ext cx="30480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4104" name="Line 13">
            <a:extLst>
              <a:ext uri="{FF2B5EF4-FFF2-40B4-BE49-F238E27FC236}">
                <a16:creationId xmlns:a16="http://schemas.microsoft.com/office/drawing/2014/main" id="{DD9FD2B9-E725-4B64-9443-FF61213E969E}"/>
              </a:ext>
            </a:extLst>
          </p:cNvPr>
          <p:cNvSpPr>
            <a:spLocks noChangeShapeType="1"/>
          </p:cNvSpPr>
          <p:nvPr/>
        </p:nvSpPr>
        <p:spPr bwMode="auto">
          <a:xfrm>
            <a:off x="5715000" y="1658256"/>
            <a:ext cx="1600200" cy="0"/>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4105" name="Title 30">
            <a:extLst>
              <a:ext uri="{FF2B5EF4-FFF2-40B4-BE49-F238E27FC236}">
                <a16:creationId xmlns:a16="http://schemas.microsoft.com/office/drawing/2014/main" id="{E2ECCF09-D5B2-46F1-B4A7-BDD09EB6C31F}"/>
              </a:ext>
            </a:extLst>
          </p:cNvPr>
          <p:cNvSpPr>
            <a:spLocks noGrp="1"/>
          </p:cNvSpPr>
          <p:nvPr>
            <p:ph type="title"/>
          </p:nvPr>
        </p:nvSpPr>
        <p:spPr>
          <a:xfrm>
            <a:off x="609600" y="0"/>
            <a:ext cx="8229600" cy="914400"/>
          </a:xfrm>
        </p:spPr>
        <p:txBody>
          <a:bodyPr/>
          <a:lstStyle/>
          <a:p>
            <a:r>
              <a:rPr lang="en-IN" altLang="en-US" dirty="0">
                <a:ea typeface="ＭＳ Ｐゴシック" panose="020B0600070205080204" pitchFamily="34" charset="-128"/>
              </a:rPr>
              <a:t>Statement of Cost of Goods Manufactured</a:t>
            </a:r>
            <a:endParaRPr lang="en-US" altLang="en-US" dirty="0">
              <a:ea typeface="ＭＳ Ｐゴシック" panose="020B0600070205080204" pitchFamily="34" charset="-128"/>
            </a:endParaRPr>
          </a:p>
        </p:txBody>
      </p:sp>
      <p:sp>
        <p:nvSpPr>
          <p:cNvPr id="14" name="Rounded Rectangle 13">
            <a:extLst>
              <a:ext uri="{FF2B5EF4-FFF2-40B4-BE49-F238E27FC236}">
                <a16:creationId xmlns:a16="http://schemas.microsoft.com/office/drawing/2014/main" id="{4FE3FCED-9D2C-45C7-B6BA-E1619EEE2C7D}"/>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pic>
        <p:nvPicPr>
          <p:cNvPr id="12" name="Picture 11">
            <a:extLst>
              <a:ext uri="{FF2B5EF4-FFF2-40B4-BE49-F238E27FC236}">
                <a16:creationId xmlns:a16="http://schemas.microsoft.com/office/drawing/2014/main" id="{3BE7690E-6F7C-4BF0-9A58-369F115ECE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74" y="3324228"/>
            <a:ext cx="4910298" cy="284797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1027">
            <a:extLst>
              <a:ext uri="{FF2B5EF4-FFF2-40B4-BE49-F238E27FC236}">
                <a16:creationId xmlns:a16="http://schemas.microsoft.com/office/drawing/2014/main" id="{D713C63A-FFBF-4507-AE9E-26FB3793C1EA}"/>
              </a:ext>
            </a:extLst>
          </p:cNvPr>
          <p:cNvSpPr>
            <a:spLocks noChangeArrowheads="1"/>
          </p:cNvSpPr>
          <p:nvPr/>
        </p:nvSpPr>
        <p:spPr bwMode="auto">
          <a:xfrm>
            <a:off x="457200" y="1295400"/>
            <a:ext cx="2362200"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2200" b="1" dirty="0">
                <a:solidFill>
                  <a:srgbClr val="006666"/>
                </a:solidFill>
                <a:latin typeface="Arial" panose="020B0604020202020204" pitchFamily="34" charset="0"/>
              </a:rPr>
              <a:t>The income statement is prepared using established financial accounting procedures.</a:t>
            </a:r>
          </a:p>
        </p:txBody>
      </p:sp>
      <p:sp>
        <p:nvSpPr>
          <p:cNvPr id="713733" name="Text Box 1029">
            <a:extLst>
              <a:ext uri="{FF2B5EF4-FFF2-40B4-BE49-F238E27FC236}">
                <a16:creationId xmlns:a16="http://schemas.microsoft.com/office/drawing/2014/main" id="{58145D3F-1DA4-484B-B8C6-23451C896267}"/>
              </a:ext>
            </a:extLst>
          </p:cNvPr>
          <p:cNvSpPr txBox="1">
            <a:spLocks noChangeArrowheads="1"/>
          </p:cNvSpPr>
          <p:nvPr/>
        </p:nvSpPr>
        <p:spPr bwMode="auto">
          <a:xfrm>
            <a:off x="533400" y="3962400"/>
            <a:ext cx="1976438" cy="1946275"/>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wrap="none">
            <a:spAutoFit/>
          </a:bodyPr>
          <a:lstStyle/>
          <a:p>
            <a:pPr eaLnBrk="1" hangingPunct="1">
              <a:defRPr/>
            </a:pPr>
            <a:r>
              <a:rPr lang="en-US" sz="2400" dirty="0">
                <a:latin typeface="Arial" pitchFamily="34" charset="0"/>
              </a:rPr>
              <a:t>Sales and</a:t>
            </a:r>
            <a:br>
              <a:rPr lang="en-US" sz="2400" dirty="0">
                <a:latin typeface="Arial" pitchFamily="34" charset="0"/>
              </a:rPr>
            </a:br>
            <a:r>
              <a:rPr lang="en-US" sz="2400" dirty="0">
                <a:latin typeface="Arial" pitchFamily="34" charset="0"/>
              </a:rPr>
              <a:t>expense</a:t>
            </a:r>
            <a:br>
              <a:rPr lang="en-US" sz="2400" dirty="0">
                <a:latin typeface="Arial" pitchFamily="34" charset="0"/>
              </a:rPr>
            </a:br>
            <a:r>
              <a:rPr lang="en-US" sz="2400" dirty="0">
                <a:latin typeface="Arial" pitchFamily="34" charset="0"/>
              </a:rPr>
              <a:t> values</a:t>
            </a:r>
            <a:br>
              <a:rPr lang="en-US" sz="2400" dirty="0">
                <a:latin typeface="Arial" pitchFamily="34" charset="0"/>
              </a:rPr>
            </a:br>
            <a:r>
              <a:rPr lang="en-US" sz="2400" dirty="0">
                <a:latin typeface="Arial" pitchFamily="34" charset="0"/>
              </a:rPr>
              <a:t>are assumed</a:t>
            </a:r>
            <a:br>
              <a:rPr lang="en-US" sz="2400" dirty="0">
                <a:latin typeface="Arial" pitchFamily="34" charset="0"/>
              </a:rPr>
            </a:br>
            <a:r>
              <a:rPr lang="en-US" sz="2400" dirty="0">
                <a:latin typeface="Arial" pitchFamily="34" charset="0"/>
              </a:rPr>
              <a:t> amounts.</a:t>
            </a:r>
          </a:p>
        </p:txBody>
      </p:sp>
      <p:sp>
        <p:nvSpPr>
          <p:cNvPr id="5125" name="Title 30">
            <a:extLst>
              <a:ext uri="{FF2B5EF4-FFF2-40B4-BE49-F238E27FC236}">
                <a16:creationId xmlns:a16="http://schemas.microsoft.com/office/drawing/2014/main" id="{D31391B8-2F98-456C-9263-ABFBBCF4D56F}"/>
              </a:ext>
            </a:extLst>
          </p:cNvPr>
          <p:cNvSpPr>
            <a:spLocks noGrp="1"/>
          </p:cNvSpPr>
          <p:nvPr>
            <p:ph type="title"/>
          </p:nvPr>
        </p:nvSpPr>
        <p:spPr>
          <a:xfrm>
            <a:off x="1133475" y="152400"/>
            <a:ext cx="6858000" cy="1143000"/>
          </a:xfrm>
        </p:spPr>
        <p:txBody>
          <a:bodyPr/>
          <a:lstStyle/>
          <a:p>
            <a:r>
              <a:rPr lang="en-US" altLang="en-US" dirty="0">
                <a:ea typeface="ＭＳ Ｐゴシック" panose="020B0600070205080204" pitchFamily="34" charset="-128"/>
              </a:rPr>
              <a:t>Cost Accounting Systems</a:t>
            </a:r>
          </a:p>
        </p:txBody>
      </p:sp>
      <p:sp>
        <p:nvSpPr>
          <p:cNvPr id="9" name="Rounded Rectangle 8">
            <a:extLst>
              <a:ext uri="{FF2B5EF4-FFF2-40B4-BE49-F238E27FC236}">
                <a16:creationId xmlns:a16="http://schemas.microsoft.com/office/drawing/2014/main" id="{329C06B7-71E4-40F6-803B-EB8426EC06A6}"/>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pic>
        <p:nvPicPr>
          <p:cNvPr id="3" name="Picture 2">
            <a:extLst>
              <a:ext uri="{FF2B5EF4-FFF2-40B4-BE49-F238E27FC236}">
                <a16:creationId xmlns:a16="http://schemas.microsoft.com/office/drawing/2014/main" id="{D3011833-14F8-4160-89F0-56FF0DE9E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3562" y="1447800"/>
            <a:ext cx="6001837" cy="280669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18">
            <a:extLst>
              <a:ext uri="{FF2B5EF4-FFF2-40B4-BE49-F238E27FC236}">
                <a16:creationId xmlns:a16="http://schemas.microsoft.com/office/drawing/2014/main" id="{D535AEDE-97B7-4896-8606-4D98551D88DC}"/>
              </a:ext>
            </a:extLst>
          </p:cNvPr>
          <p:cNvGrpSpPr>
            <a:grpSpLocks/>
          </p:cNvGrpSpPr>
          <p:nvPr/>
        </p:nvGrpSpPr>
        <p:grpSpPr bwMode="auto">
          <a:xfrm>
            <a:off x="1524000" y="1295400"/>
            <a:ext cx="7031038" cy="2032000"/>
            <a:chOff x="1524000" y="1524000"/>
            <a:chExt cx="7031038" cy="2032000"/>
          </a:xfrm>
        </p:grpSpPr>
        <p:grpSp>
          <p:nvGrpSpPr>
            <p:cNvPr id="3" name="Group 2">
              <a:extLst>
                <a:ext uri="{FF2B5EF4-FFF2-40B4-BE49-F238E27FC236}">
                  <a16:creationId xmlns:a16="http://schemas.microsoft.com/office/drawing/2014/main" id="{5B98CD9B-04B3-4389-98E5-A244DAC6BA31}"/>
                </a:ext>
              </a:extLst>
            </p:cNvPr>
            <p:cNvGrpSpPr>
              <a:grpSpLocks/>
            </p:cNvGrpSpPr>
            <p:nvPr/>
          </p:nvGrpSpPr>
          <p:grpSpPr bwMode="auto">
            <a:xfrm>
              <a:off x="1524000" y="1524000"/>
              <a:ext cx="7031038" cy="2032000"/>
              <a:chOff x="976" y="1016"/>
              <a:chExt cx="4429" cy="1280"/>
            </a:xfrm>
            <a:solidFill>
              <a:schemeClr val="accent1">
                <a:lumMod val="20000"/>
                <a:lumOff val="80000"/>
              </a:schemeClr>
            </a:solidFill>
          </p:grpSpPr>
          <p:sp>
            <p:nvSpPr>
              <p:cNvPr id="105481" name="Rectangle 3">
                <a:extLst>
                  <a:ext uri="{FF2B5EF4-FFF2-40B4-BE49-F238E27FC236}">
                    <a16:creationId xmlns:a16="http://schemas.microsoft.com/office/drawing/2014/main" id="{2BCFA204-6A88-4A40-A13D-A5E243944E3C}"/>
                  </a:ext>
                </a:extLst>
              </p:cNvPr>
              <p:cNvSpPr>
                <a:spLocks noChangeArrowheads="1"/>
              </p:cNvSpPr>
              <p:nvPr/>
            </p:nvSpPr>
            <p:spPr bwMode="auto">
              <a:xfrm>
                <a:off x="977" y="1020"/>
                <a:ext cx="1298" cy="770"/>
              </a:xfrm>
              <a:prstGeom prst="rect">
                <a:avLst/>
              </a:prstGeom>
              <a:grpFill/>
              <a:ln w="25400">
                <a:solidFill>
                  <a:schemeClr val="tx2"/>
                </a:solidFill>
                <a:miter lim="800000"/>
                <a:headEnd/>
                <a:tailEnd/>
              </a:ln>
            </p:spPr>
            <p:txBody>
              <a:bodyPr wrap="none" anchor="ctr"/>
              <a:lstStyle/>
              <a:p>
                <a:pPr>
                  <a:defRPr/>
                </a:pPr>
                <a:endParaRPr lang="en-US" dirty="0"/>
              </a:p>
            </p:txBody>
          </p:sp>
          <p:sp>
            <p:nvSpPr>
              <p:cNvPr id="105482" name="Freeform 4">
                <a:extLst>
                  <a:ext uri="{FF2B5EF4-FFF2-40B4-BE49-F238E27FC236}">
                    <a16:creationId xmlns:a16="http://schemas.microsoft.com/office/drawing/2014/main" id="{6CA25028-7DD8-409B-940A-7CB142BA2253}"/>
                  </a:ext>
                </a:extLst>
              </p:cNvPr>
              <p:cNvSpPr>
                <a:spLocks/>
              </p:cNvSpPr>
              <p:nvPr/>
            </p:nvSpPr>
            <p:spPr bwMode="auto">
              <a:xfrm>
                <a:off x="2288" y="1016"/>
                <a:ext cx="3117" cy="1280"/>
              </a:xfrm>
              <a:custGeom>
                <a:avLst/>
                <a:gdLst>
                  <a:gd name="T0" fmla="*/ 0 w 3117"/>
                  <a:gd name="T1" fmla="*/ 0 h 1280"/>
                  <a:gd name="T2" fmla="*/ 3116 w 3117"/>
                  <a:gd name="T3" fmla="*/ 1279 h 1280"/>
                  <a:gd name="T4" fmla="*/ 0 w 3117"/>
                  <a:gd name="T5" fmla="*/ 787 h 1280"/>
                  <a:gd name="T6" fmla="*/ 0 w 3117"/>
                  <a:gd name="T7" fmla="*/ 0 h 1280"/>
                  <a:gd name="T8" fmla="*/ 0 60000 65536"/>
                  <a:gd name="T9" fmla="*/ 0 60000 65536"/>
                  <a:gd name="T10" fmla="*/ 0 60000 65536"/>
                  <a:gd name="T11" fmla="*/ 0 60000 65536"/>
                  <a:gd name="T12" fmla="*/ 0 w 3117"/>
                  <a:gd name="T13" fmla="*/ 0 h 1280"/>
                  <a:gd name="T14" fmla="*/ 3117 w 3117"/>
                  <a:gd name="T15" fmla="*/ 1280 h 1280"/>
                </a:gdLst>
                <a:ahLst/>
                <a:cxnLst>
                  <a:cxn ang="T8">
                    <a:pos x="T0" y="T1"/>
                  </a:cxn>
                  <a:cxn ang="T9">
                    <a:pos x="T2" y="T3"/>
                  </a:cxn>
                  <a:cxn ang="T10">
                    <a:pos x="T4" y="T5"/>
                  </a:cxn>
                  <a:cxn ang="T11">
                    <a:pos x="T6" y="T7"/>
                  </a:cxn>
                </a:cxnLst>
                <a:rect l="T12" t="T13" r="T14" b="T15"/>
                <a:pathLst>
                  <a:path w="3117" h="1280">
                    <a:moveTo>
                      <a:pt x="0" y="0"/>
                    </a:moveTo>
                    <a:lnTo>
                      <a:pt x="3116" y="1279"/>
                    </a:lnTo>
                    <a:lnTo>
                      <a:pt x="0" y="787"/>
                    </a:lnTo>
                    <a:lnTo>
                      <a:pt x="0" y="0"/>
                    </a:lnTo>
                  </a:path>
                </a:pathLst>
              </a:custGeom>
              <a:grpFill/>
              <a:ln w="25400" cap="rnd" cmpd="sng">
                <a:solidFill>
                  <a:schemeClr val="tx2"/>
                </a:solidFill>
                <a:prstDash val="solid"/>
                <a:round/>
                <a:headEnd type="none" w="med" len="med"/>
                <a:tailEnd type="none" w="med" len="med"/>
              </a:ln>
            </p:spPr>
            <p:txBody>
              <a:bodyPr/>
              <a:lstStyle/>
              <a:p>
                <a:pPr>
                  <a:defRPr/>
                </a:pPr>
                <a:endParaRPr lang="en-US" dirty="0"/>
              </a:p>
            </p:txBody>
          </p:sp>
          <p:sp>
            <p:nvSpPr>
              <p:cNvPr id="105483" name="Freeform 5">
                <a:extLst>
                  <a:ext uri="{FF2B5EF4-FFF2-40B4-BE49-F238E27FC236}">
                    <a16:creationId xmlns:a16="http://schemas.microsoft.com/office/drawing/2014/main" id="{8A81AE02-2506-44E3-9C7C-1CC168A76ECD}"/>
                  </a:ext>
                </a:extLst>
              </p:cNvPr>
              <p:cNvSpPr>
                <a:spLocks/>
              </p:cNvSpPr>
              <p:nvPr/>
            </p:nvSpPr>
            <p:spPr bwMode="auto">
              <a:xfrm>
                <a:off x="976" y="1803"/>
                <a:ext cx="4429" cy="493"/>
              </a:xfrm>
              <a:custGeom>
                <a:avLst/>
                <a:gdLst>
                  <a:gd name="T0" fmla="*/ 0 w 4429"/>
                  <a:gd name="T1" fmla="*/ 0 h 493"/>
                  <a:gd name="T2" fmla="*/ 1312 w 4429"/>
                  <a:gd name="T3" fmla="*/ 0 h 493"/>
                  <a:gd name="T4" fmla="*/ 4428 w 4429"/>
                  <a:gd name="T5" fmla="*/ 492 h 493"/>
                  <a:gd name="T6" fmla="*/ 0 w 4429"/>
                  <a:gd name="T7" fmla="*/ 0 h 493"/>
                  <a:gd name="T8" fmla="*/ 0 60000 65536"/>
                  <a:gd name="T9" fmla="*/ 0 60000 65536"/>
                  <a:gd name="T10" fmla="*/ 0 60000 65536"/>
                  <a:gd name="T11" fmla="*/ 0 60000 65536"/>
                  <a:gd name="T12" fmla="*/ 0 w 4429"/>
                  <a:gd name="T13" fmla="*/ 0 h 493"/>
                  <a:gd name="T14" fmla="*/ 4429 w 4429"/>
                  <a:gd name="T15" fmla="*/ 493 h 493"/>
                </a:gdLst>
                <a:ahLst/>
                <a:cxnLst>
                  <a:cxn ang="T8">
                    <a:pos x="T0" y="T1"/>
                  </a:cxn>
                  <a:cxn ang="T9">
                    <a:pos x="T2" y="T3"/>
                  </a:cxn>
                  <a:cxn ang="T10">
                    <a:pos x="T4" y="T5"/>
                  </a:cxn>
                  <a:cxn ang="T11">
                    <a:pos x="T6" y="T7"/>
                  </a:cxn>
                </a:cxnLst>
                <a:rect l="T12" t="T13" r="T14" b="T15"/>
                <a:pathLst>
                  <a:path w="4429" h="493">
                    <a:moveTo>
                      <a:pt x="0" y="0"/>
                    </a:moveTo>
                    <a:lnTo>
                      <a:pt x="1312" y="0"/>
                    </a:lnTo>
                    <a:lnTo>
                      <a:pt x="4428" y="492"/>
                    </a:lnTo>
                    <a:lnTo>
                      <a:pt x="0" y="0"/>
                    </a:lnTo>
                  </a:path>
                </a:pathLst>
              </a:custGeom>
              <a:grpFill/>
              <a:ln w="25400" cap="rnd" cmpd="sng">
                <a:solidFill>
                  <a:schemeClr val="tx2"/>
                </a:solidFill>
                <a:prstDash val="solid"/>
                <a:round/>
                <a:headEnd type="none" w="med" len="med"/>
                <a:tailEnd type="none" w="med" len="med"/>
              </a:ln>
            </p:spPr>
            <p:txBody>
              <a:bodyPr/>
              <a:lstStyle/>
              <a:p>
                <a:pPr>
                  <a:defRPr/>
                </a:pPr>
                <a:endParaRPr lang="en-US" dirty="0"/>
              </a:p>
            </p:txBody>
          </p:sp>
          <p:grpSp>
            <p:nvGrpSpPr>
              <p:cNvPr id="4" name="Group 6">
                <a:extLst>
                  <a:ext uri="{FF2B5EF4-FFF2-40B4-BE49-F238E27FC236}">
                    <a16:creationId xmlns:a16="http://schemas.microsoft.com/office/drawing/2014/main" id="{A6559576-2641-4C08-B01F-B8D167F4C597}"/>
                  </a:ext>
                </a:extLst>
              </p:cNvPr>
              <p:cNvGrpSpPr>
                <a:grpSpLocks/>
              </p:cNvGrpSpPr>
              <p:nvPr/>
            </p:nvGrpSpPr>
            <p:grpSpPr bwMode="auto">
              <a:xfrm>
                <a:off x="2780" y="1016"/>
                <a:ext cx="2625" cy="1280"/>
                <a:chOff x="2780" y="1016"/>
                <a:chExt cx="2625" cy="1280"/>
              </a:xfrm>
              <a:grpFill/>
            </p:grpSpPr>
            <p:sp>
              <p:nvSpPr>
                <p:cNvPr id="105485" name="Rectangle 7">
                  <a:extLst>
                    <a:ext uri="{FF2B5EF4-FFF2-40B4-BE49-F238E27FC236}">
                      <a16:creationId xmlns:a16="http://schemas.microsoft.com/office/drawing/2014/main" id="{EA1D08AB-EA3C-4744-AEFA-EE9656E35B15}"/>
                    </a:ext>
                  </a:extLst>
                </p:cNvPr>
                <p:cNvSpPr>
                  <a:spLocks noChangeArrowheads="1"/>
                </p:cNvSpPr>
                <p:nvPr/>
              </p:nvSpPr>
              <p:spPr bwMode="auto">
                <a:xfrm>
                  <a:off x="2781" y="1020"/>
                  <a:ext cx="1298" cy="770"/>
                </a:xfrm>
                <a:prstGeom prst="rect">
                  <a:avLst/>
                </a:prstGeom>
                <a:grpFill/>
                <a:ln w="25400">
                  <a:solidFill>
                    <a:schemeClr val="tx2"/>
                  </a:solidFill>
                  <a:miter lim="800000"/>
                  <a:headEnd/>
                  <a:tailEnd/>
                </a:ln>
              </p:spPr>
              <p:txBody>
                <a:bodyPr wrap="none" anchor="ctr"/>
                <a:lstStyle/>
                <a:p>
                  <a:pPr>
                    <a:defRPr/>
                  </a:pPr>
                  <a:endParaRPr lang="en-US" dirty="0"/>
                </a:p>
              </p:txBody>
            </p:sp>
            <p:sp>
              <p:nvSpPr>
                <p:cNvPr id="105486" name="Freeform 8">
                  <a:extLst>
                    <a:ext uri="{FF2B5EF4-FFF2-40B4-BE49-F238E27FC236}">
                      <a16:creationId xmlns:a16="http://schemas.microsoft.com/office/drawing/2014/main" id="{6E1896A2-45CC-450B-8B64-AF51579B1DEB}"/>
                    </a:ext>
                  </a:extLst>
                </p:cNvPr>
                <p:cNvSpPr>
                  <a:spLocks/>
                </p:cNvSpPr>
                <p:nvPr/>
              </p:nvSpPr>
              <p:spPr bwMode="auto">
                <a:xfrm>
                  <a:off x="4092" y="1016"/>
                  <a:ext cx="1313" cy="1280"/>
                </a:xfrm>
                <a:custGeom>
                  <a:avLst/>
                  <a:gdLst>
                    <a:gd name="T0" fmla="*/ 0 w 1313"/>
                    <a:gd name="T1" fmla="*/ 0 h 1280"/>
                    <a:gd name="T2" fmla="*/ 1312 w 1313"/>
                    <a:gd name="T3" fmla="*/ 1279 h 1280"/>
                    <a:gd name="T4" fmla="*/ 0 w 1313"/>
                    <a:gd name="T5" fmla="*/ 787 h 1280"/>
                    <a:gd name="T6" fmla="*/ 0 w 1313"/>
                    <a:gd name="T7" fmla="*/ 0 h 1280"/>
                    <a:gd name="T8" fmla="*/ 0 60000 65536"/>
                    <a:gd name="T9" fmla="*/ 0 60000 65536"/>
                    <a:gd name="T10" fmla="*/ 0 60000 65536"/>
                    <a:gd name="T11" fmla="*/ 0 60000 65536"/>
                    <a:gd name="T12" fmla="*/ 0 w 1313"/>
                    <a:gd name="T13" fmla="*/ 0 h 1280"/>
                    <a:gd name="T14" fmla="*/ 1313 w 1313"/>
                    <a:gd name="T15" fmla="*/ 1280 h 1280"/>
                  </a:gdLst>
                  <a:ahLst/>
                  <a:cxnLst>
                    <a:cxn ang="T8">
                      <a:pos x="T0" y="T1"/>
                    </a:cxn>
                    <a:cxn ang="T9">
                      <a:pos x="T2" y="T3"/>
                    </a:cxn>
                    <a:cxn ang="T10">
                      <a:pos x="T4" y="T5"/>
                    </a:cxn>
                    <a:cxn ang="T11">
                      <a:pos x="T6" y="T7"/>
                    </a:cxn>
                  </a:cxnLst>
                  <a:rect l="T12" t="T13" r="T14" b="T15"/>
                  <a:pathLst>
                    <a:path w="1313" h="1280">
                      <a:moveTo>
                        <a:pt x="0" y="0"/>
                      </a:moveTo>
                      <a:lnTo>
                        <a:pt x="1312" y="1279"/>
                      </a:lnTo>
                      <a:lnTo>
                        <a:pt x="0" y="787"/>
                      </a:lnTo>
                      <a:lnTo>
                        <a:pt x="0" y="0"/>
                      </a:lnTo>
                    </a:path>
                  </a:pathLst>
                </a:custGeom>
                <a:grpFill/>
                <a:ln w="25400" cap="rnd" cmpd="sng">
                  <a:solidFill>
                    <a:schemeClr val="tx2"/>
                  </a:solidFill>
                  <a:prstDash val="solid"/>
                  <a:round/>
                  <a:headEnd type="none" w="med" len="med"/>
                  <a:tailEnd type="none" w="med" len="med"/>
                </a:ln>
              </p:spPr>
              <p:txBody>
                <a:bodyPr/>
                <a:lstStyle/>
                <a:p>
                  <a:pPr>
                    <a:defRPr/>
                  </a:pPr>
                  <a:endParaRPr lang="en-US" dirty="0"/>
                </a:p>
              </p:txBody>
            </p:sp>
            <p:sp>
              <p:nvSpPr>
                <p:cNvPr id="105487" name="Freeform 9">
                  <a:extLst>
                    <a:ext uri="{FF2B5EF4-FFF2-40B4-BE49-F238E27FC236}">
                      <a16:creationId xmlns:a16="http://schemas.microsoft.com/office/drawing/2014/main" id="{12CE1B55-981F-49C1-975B-EF2843FE42E0}"/>
                    </a:ext>
                  </a:extLst>
                </p:cNvPr>
                <p:cNvSpPr>
                  <a:spLocks/>
                </p:cNvSpPr>
                <p:nvPr/>
              </p:nvSpPr>
              <p:spPr bwMode="auto">
                <a:xfrm>
                  <a:off x="2780" y="1803"/>
                  <a:ext cx="2625" cy="493"/>
                </a:xfrm>
                <a:custGeom>
                  <a:avLst/>
                  <a:gdLst>
                    <a:gd name="T0" fmla="*/ 0 w 2625"/>
                    <a:gd name="T1" fmla="*/ 0 h 493"/>
                    <a:gd name="T2" fmla="*/ 1312 w 2625"/>
                    <a:gd name="T3" fmla="*/ 0 h 493"/>
                    <a:gd name="T4" fmla="*/ 2624 w 2625"/>
                    <a:gd name="T5" fmla="*/ 492 h 493"/>
                    <a:gd name="T6" fmla="*/ 0 w 2625"/>
                    <a:gd name="T7" fmla="*/ 0 h 493"/>
                    <a:gd name="T8" fmla="*/ 0 60000 65536"/>
                    <a:gd name="T9" fmla="*/ 0 60000 65536"/>
                    <a:gd name="T10" fmla="*/ 0 60000 65536"/>
                    <a:gd name="T11" fmla="*/ 0 60000 65536"/>
                    <a:gd name="T12" fmla="*/ 0 w 2625"/>
                    <a:gd name="T13" fmla="*/ 0 h 493"/>
                    <a:gd name="T14" fmla="*/ 2625 w 2625"/>
                    <a:gd name="T15" fmla="*/ 493 h 493"/>
                  </a:gdLst>
                  <a:ahLst/>
                  <a:cxnLst>
                    <a:cxn ang="T8">
                      <a:pos x="T0" y="T1"/>
                    </a:cxn>
                    <a:cxn ang="T9">
                      <a:pos x="T2" y="T3"/>
                    </a:cxn>
                    <a:cxn ang="T10">
                      <a:pos x="T4" y="T5"/>
                    </a:cxn>
                    <a:cxn ang="T11">
                      <a:pos x="T6" y="T7"/>
                    </a:cxn>
                  </a:cxnLst>
                  <a:rect l="T12" t="T13" r="T14" b="T15"/>
                  <a:pathLst>
                    <a:path w="2625" h="493">
                      <a:moveTo>
                        <a:pt x="0" y="0"/>
                      </a:moveTo>
                      <a:lnTo>
                        <a:pt x="1312" y="0"/>
                      </a:lnTo>
                      <a:lnTo>
                        <a:pt x="2624" y="492"/>
                      </a:lnTo>
                      <a:lnTo>
                        <a:pt x="0" y="0"/>
                      </a:lnTo>
                    </a:path>
                  </a:pathLst>
                </a:custGeom>
                <a:grpFill/>
                <a:ln w="25400" cap="rnd" cmpd="sng">
                  <a:solidFill>
                    <a:schemeClr val="tx2"/>
                  </a:solidFill>
                  <a:prstDash val="solid"/>
                  <a:round/>
                  <a:headEnd type="none" w="med" len="med"/>
                  <a:tailEnd type="none" w="med" len="med"/>
                </a:ln>
              </p:spPr>
              <p:txBody>
                <a:bodyPr/>
                <a:lstStyle/>
                <a:p>
                  <a:pPr>
                    <a:defRPr/>
                  </a:pPr>
                  <a:endParaRPr lang="en-US" dirty="0"/>
                </a:p>
              </p:txBody>
            </p:sp>
          </p:grpSp>
        </p:grpSp>
        <p:sp>
          <p:nvSpPr>
            <p:cNvPr id="46089" name="Rectangle 10">
              <a:extLst>
                <a:ext uri="{FF2B5EF4-FFF2-40B4-BE49-F238E27FC236}">
                  <a16:creationId xmlns:a16="http://schemas.microsoft.com/office/drawing/2014/main" id="{0E6CE2CD-AA62-41C0-8D02-1AF4BFDDDBF6}"/>
                </a:ext>
              </a:extLst>
            </p:cNvPr>
            <p:cNvSpPr>
              <a:spLocks noChangeArrowheads="1"/>
            </p:cNvSpPr>
            <p:nvPr/>
          </p:nvSpPr>
          <p:spPr bwMode="auto">
            <a:xfrm>
              <a:off x="1524000" y="1524000"/>
              <a:ext cx="20669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3400" dirty="0">
                  <a:solidFill>
                    <a:srgbClr val="000000"/>
                  </a:solidFill>
                  <a:latin typeface="Arial" panose="020B0604020202020204" pitchFamily="34" charset="0"/>
                </a:rPr>
                <a:t>Process</a:t>
              </a:r>
              <a:br>
                <a:rPr lang="en-US" altLang="en-US" sz="3400" dirty="0">
                  <a:solidFill>
                    <a:srgbClr val="000000"/>
                  </a:solidFill>
                  <a:latin typeface="Arial" panose="020B0604020202020204" pitchFamily="34" charset="0"/>
                </a:rPr>
              </a:br>
              <a:r>
                <a:rPr lang="en-US" altLang="en-US" sz="3400" dirty="0">
                  <a:solidFill>
                    <a:srgbClr val="000000"/>
                  </a:solidFill>
                  <a:latin typeface="Arial" panose="020B0604020202020204" pitchFamily="34" charset="0"/>
                </a:rPr>
                <a:t>Costing</a:t>
              </a:r>
            </a:p>
          </p:txBody>
        </p:sp>
        <p:sp>
          <p:nvSpPr>
            <p:cNvPr id="46090" name="Rectangle 11">
              <a:extLst>
                <a:ext uri="{FF2B5EF4-FFF2-40B4-BE49-F238E27FC236}">
                  <a16:creationId xmlns:a16="http://schemas.microsoft.com/office/drawing/2014/main" id="{45F98542-34B3-4086-9D9D-CCDA31AE5ACC}"/>
                </a:ext>
              </a:extLst>
            </p:cNvPr>
            <p:cNvSpPr>
              <a:spLocks noChangeArrowheads="1"/>
            </p:cNvSpPr>
            <p:nvPr/>
          </p:nvSpPr>
          <p:spPr bwMode="auto">
            <a:xfrm>
              <a:off x="4267200" y="1600200"/>
              <a:ext cx="22955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3400" dirty="0">
                  <a:solidFill>
                    <a:srgbClr val="0000FF"/>
                  </a:solidFill>
                  <a:latin typeface="Arial" panose="020B0604020202020204" pitchFamily="34" charset="0"/>
                </a:rPr>
                <a:t>Job Order</a:t>
              </a:r>
              <a:br>
                <a:rPr lang="en-US" altLang="en-US" sz="3400" dirty="0">
                  <a:solidFill>
                    <a:srgbClr val="0000FF"/>
                  </a:solidFill>
                  <a:latin typeface="Arial" panose="020B0604020202020204" pitchFamily="34" charset="0"/>
                </a:rPr>
              </a:br>
              <a:r>
                <a:rPr lang="en-US" altLang="en-US" sz="3400" dirty="0">
                  <a:solidFill>
                    <a:srgbClr val="0000FF"/>
                  </a:solidFill>
                  <a:latin typeface="Arial" panose="020B0604020202020204" pitchFamily="34" charset="0"/>
                </a:rPr>
                <a:t>Costing</a:t>
              </a:r>
            </a:p>
          </p:txBody>
        </p:sp>
      </p:grpSp>
      <p:grpSp>
        <p:nvGrpSpPr>
          <p:cNvPr id="5" name="Group 12">
            <a:extLst>
              <a:ext uri="{FF2B5EF4-FFF2-40B4-BE49-F238E27FC236}">
                <a16:creationId xmlns:a16="http://schemas.microsoft.com/office/drawing/2014/main" id="{D453A49B-FECE-4AEE-B83D-7DE1A27DBD30}"/>
              </a:ext>
            </a:extLst>
          </p:cNvPr>
          <p:cNvGrpSpPr>
            <a:grpSpLocks/>
          </p:cNvGrpSpPr>
          <p:nvPr/>
        </p:nvGrpSpPr>
        <p:grpSpPr bwMode="auto">
          <a:xfrm>
            <a:off x="533400" y="2514600"/>
            <a:ext cx="8305800" cy="3665474"/>
            <a:chOff x="692" y="1354"/>
            <a:chExt cx="4067" cy="2714"/>
          </a:xfrm>
        </p:grpSpPr>
        <p:sp>
          <p:nvSpPr>
            <p:cNvPr id="105479" name="AutoShape 13">
              <a:extLst>
                <a:ext uri="{FF2B5EF4-FFF2-40B4-BE49-F238E27FC236}">
                  <a16:creationId xmlns:a16="http://schemas.microsoft.com/office/drawing/2014/main" id="{036F51EF-FDDC-48E9-8CA3-6A833F9B2E55}"/>
                </a:ext>
              </a:extLst>
            </p:cNvPr>
            <p:cNvSpPr>
              <a:spLocks noChangeArrowheads="1"/>
            </p:cNvSpPr>
            <p:nvPr/>
          </p:nvSpPr>
          <p:spPr bwMode="auto">
            <a:xfrm rot="-5400000">
              <a:off x="2399" y="1835"/>
              <a:ext cx="1386" cy="424"/>
            </a:xfrm>
            <a:prstGeom prst="rightArrow">
              <a:avLst>
                <a:gd name="adj1" fmla="val 50000"/>
                <a:gd name="adj2" fmla="val 66982"/>
              </a:avLst>
            </a:prstGeom>
            <a:solidFill>
              <a:schemeClr val="accent1">
                <a:lumMod val="75000"/>
              </a:schemeClr>
            </a:solidFill>
            <a:ln w="12700">
              <a:solidFill>
                <a:schemeClr val="tx2"/>
              </a:solidFill>
              <a:miter lim="800000"/>
              <a:headEnd/>
              <a:tailEnd/>
            </a:ln>
          </p:spPr>
          <p:txBody>
            <a:bodyPr vert="eaVert" wrap="none" anchor="ctr"/>
            <a:lstStyle/>
            <a:p>
              <a:pPr>
                <a:defRPr/>
              </a:pPr>
              <a:endParaRPr lang="en-US" dirty="0"/>
            </a:p>
          </p:txBody>
        </p:sp>
        <p:sp>
          <p:nvSpPr>
            <p:cNvPr id="706574" name="Rectangle 14">
              <a:extLst>
                <a:ext uri="{FF2B5EF4-FFF2-40B4-BE49-F238E27FC236}">
                  <a16:creationId xmlns:a16="http://schemas.microsoft.com/office/drawing/2014/main" id="{74F0FC1A-8BBF-4F5D-BA3F-FCE7079A93D9}"/>
                </a:ext>
              </a:extLst>
            </p:cNvPr>
            <p:cNvSpPr>
              <a:spLocks noChangeArrowheads="1"/>
            </p:cNvSpPr>
            <p:nvPr/>
          </p:nvSpPr>
          <p:spPr bwMode="auto">
            <a:xfrm>
              <a:off x="692" y="2347"/>
              <a:ext cx="4067" cy="1721"/>
            </a:xfrm>
            <a:prstGeom prst="rect">
              <a:avLst/>
            </a:prstGeom>
            <a:solidFill>
              <a:schemeClr val="accent1">
                <a:lumMod val="20000"/>
                <a:lumOff val="80000"/>
              </a:schemeClr>
            </a:solidFill>
            <a:ln w="25400">
              <a:solidFill>
                <a:schemeClr val="tx2"/>
              </a:solidFill>
              <a:miter lim="800000"/>
              <a:headEnd/>
              <a:tailEnd/>
            </a:ln>
            <a:effectLst/>
          </p:spPr>
          <p:txBody>
            <a:bodyPr lIns="90488" tIns="44450" rIns="90488" bIns="44450">
              <a:spAutoFit/>
            </a:bodyPr>
            <a:lstStyle/>
            <a:p>
              <a:pPr algn="l" eaLnBrk="1" hangingPunct="1">
                <a:lnSpc>
                  <a:spcPct val="90000"/>
                </a:lnSpc>
                <a:spcBef>
                  <a:spcPct val="40000"/>
                </a:spcBef>
                <a:buSzPct val="75000"/>
                <a:buFont typeface="Arial" pitchFamily="34" charset="0"/>
                <a:buChar char="■"/>
                <a:defRPr/>
              </a:pPr>
              <a:r>
                <a:rPr lang="en-US" sz="2200" b="1" dirty="0">
                  <a:latin typeface="Arial" pitchFamily="34" charset="0"/>
                </a:rPr>
                <a:t> Costs are accumulated for each job</a:t>
              </a:r>
            </a:p>
            <a:p>
              <a:pPr algn="l" eaLnBrk="1" hangingPunct="1">
                <a:lnSpc>
                  <a:spcPct val="90000"/>
                </a:lnSpc>
                <a:spcBef>
                  <a:spcPct val="40000"/>
                </a:spcBef>
                <a:buSzPct val="75000"/>
                <a:buFont typeface="Arial" pitchFamily="34" charset="0"/>
                <a:buChar char="■"/>
                <a:defRPr/>
              </a:pPr>
              <a:r>
                <a:rPr lang="en-IN" sz="2200" b="1" dirty="0">
                  <a:latin typeface="Arial" pitchFamily="34" charset="0"/>
                </a:rPr>
                <a:t> Used when discrete products, such as sailboats, are manufactured</a:t>
              </a:r>
              <a:endParaRPr lang="en-US" sz="2200" b="1" dirty="0">
                <a:latin typeface="Arial" pitchFamily="34" charset="0"/>
              </a:endParaRPr>
            </a:p>
            <a:p>
              <a:pPr algn="l" eaLnBrk="1" hangingPunct="1">
                <a:lnSpc>
                  <a:spcPct val="90000"/>
                </a:lnSpc>
                <a:spcBef>
                  <a:spcPct val="40000"/>
                </a:spcBef>
                <a:buSzPct val="75000"/>
                <a:buFont typeface="Arial" pitchFamily="34" charset="0"/>
                <a:buChar char="■"/>
                <a:defRPr/>
              </a:pPr>
              <a:r>
                <a:rPr lang="en-US" sz="2200" b="1" dirty="0">
                  <a:latin typeface="Arial" pitchFamily="34" charset="0"/>
                </a:rPr>
                <a:t> Used for products that are built to order rather than mass produced</a:t>
              </a:r>
            </a:p>
            <a:p>
              <a:pPr algn="l" eaLnBrk="1" hangingPunct="1">
                <a:lnSpc>
                  <a:spcPct val="90000"/>
                </a:lnSpc>
                <a:spcBef>
                  <a:spcPct val="40000"/>
                </a:spcBef>
                <a:buSzPct val="75000"/>
                <a:buFont typeface="Arial" pitchFamily="34" charset="0"/>
                <a:buChar char="■"/>
                <a:defRPr/>
              </a:pPr>
              <a:r>
                <a:rPr lang="en-US" sz="2200" b="1" dirty="0">
                  <a:latin typeface="Arial" pitchFamily="34" charset="0"/>
                </a:rPr>
                <a:t> Many costs can be directly traced to each job</a:t>
              </a:r>
            </a:p>
          </p:txBody>
        </p:sp>
      </p:grpSp>
      <p:sp>
        <p:nvSpPr>
          <p:cNvPr id="46084" name="Title 30">
            <a:extLst>
              <a:ext uri="{FF2B5EF4-FFF2-40B4-BE49-F238E27FC236}">
                <a16:creationId xmlns:a16="http://schemas.microsoft.com/office/drawing/2014/main" id="{9E98D740-2F03-4151-BA7E-C2B6F8170955}"/>
              </a:ext>
            </a:extLst>
          </p:cNvPr>
          <p:cNvSpPr>
            <a:spLocks noGrp="1"/>
          </p:cNvSpPr>
          <p:nvPr>
            <p:ph type="title"/>
          </p:nvPr>
        </p:nvSpPr>
        <p:spPr/>
        <p:txBody>
          <a:bodyPr/>
          <a:lstStyle/>
          <a:p>
            <a:r>
              <a:rPr lang="en-US" altLang="en-US" sz="3600" dirty="0">
                <a:ea typeface="ＭＳ Ｐゴシック" panose="020B0600070205080204" pitchFamily="34" charset="-128"/>
              </a:rPr>
              <a:t>Cost Accounting Systems</a:t>
            </a:r>
          </a:p>
        </p:txBody>
      </p:sp>
      <p:sp>
        <p:nvSpPr>
          <p:cNvPr id="21" name="Rounded Rectangle 20">
            <a:extLst>
              <a:ext uri="{FF2B5EF4-FFF2-40B4-BE49-F238E27FC236}">
                <a16:creationId xmlns:a16="http://schemas.microsoft.com/office/drawing/2014/main" id="{2E0649BF-700A-4AB0-A945-32B4B7E4B6D7}"/>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7">
            <a:extLst>
              <a:ext uri="{FF2B5EF4-FFF2-40B4-BE49-F238E27FC236}">
                <a16:creationId xmlns:a16="http://schemas.microsoft.com/office/drawing/2014/main" id="{24E4D09E-F9F7-446D-A611-A109F0F7FDEA}"/>
              </a:ext>
            </a:extLst>
          </p:cNvPr>
          <p:cNvSpPr>
            <a:spLocks noGrp="1"/>
          </p:cNvSpPr>
          <p:nvPr>
            <p:ph type="title"/>
          </p:nvPr>
        </p:nvSpPr>
        <p:spPr/>
        <p:txBody>
          <a:bodyPr/>
          <a:lstStyle/>
          <a:p>
            <a:r>
              <a:rPr lang="en-US" altLang="en-US" dirty="0">
                <a:ea typeface="ＭＳ Ｐゴシック" panose="020B0600070205080204" pitchFamily="34" charset="-128"/>
              </a:rPr>
              <a:t>Learning Objectives</a:t>
            </a:r>
          </a:p>
        </p:txBody>
      </p:sp>
      <p:sp>
        <p:nvSpPr>
          <p:cNvPr id="28675" name="Text Box 4">
            <a:extLst>
              <a:ext uri="{FF2B5EF4-FFF2-40B4-BE49-F238E27FC236}">
                <a16:creationId xmlns:a16="http://schemas.microsoft.com/office/drawing/2014/main" id="{05DC2E06-48C4-4B44-B434-723A5F824C51}"/>
              </a:ext>
            </a:extLst>
          </p:cNvPr>
          <p:cNvSpPr txBox="1">
            <a:spLocks noChangeArrowheads="1"/>
          </p:cNvSpPr>
          <p:nvPr/>
        </p:nvSpPr>
        <p:spPr bwMode="auto">
          <a:xfrm>
            <a:off x="0" y="152400"/>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l" eaLnBrk="1" hangingPunct="1">
              <a:spcBef>
                <a:spcPct val="50000"/>
              </a:spcBef>
            </a:pPr>
            <a:endParaRPr lang="en-US" altLang="en-US" sz="2400" dirty="0">
              <a:latin typeface="Arial" panose="020B0604020202020204" pitchFamily="34" charset="0"/>
            </a:endParaRPr>
          </a:p>
        </p:txBody>
      </p:sp>
      <p:sp>
        <p:nvSpPr>
          <p:cNvPr id="21507" name="Text Box 12">
            <a:extLst>
              <a:ext uri="{FF2B5EF4-FFF2-40B4-BE49-F238E27FC236}">
                <a16:creationId xmlns:a16="http://schemas.microsoft.com/office/drawing/2014/main" id="{AAB5CA3A-184A-4380-A188-3A7405C51C78}"/>
              </a:ext>
            </a:extLst>
          </p:cNvPr>
          <p:cNvSpPr txBox="1">
            <a:spLocks noChangeArrowheads="1"/>
          </p:cNvSpPr>
          <p:nvPr/>
        </p:nvSpPr>
        <p:spPr bwMode="auto">
          <a:xfrm>
            <a:off x="685800" y="914400"/>
            <a:ext cx="8077200" cy="5516563"/>
          </a:xfrm>
          <a:prstGeom prst="rect">
            <a:avLst/>
          </a:prstGeom>
          <a:noFill/>
          <a:ln w="9525">
            <a:noFill/>
            <a:miter lim="800000"/>
            <a:headEnd/>
            <a:tailEnd/>
          </a:ln>
        </p:spPr>
        <p:txBody>
          <a:bodyPr>
            <a:spAutoFit/>
          </a:bodyPr>
          <a:lstStyle/>
          <a:p>
            <a:pPr algn="l">
              <a:spcBef>
                <a:spcPct val="50000"/>
              </a:spcBef>
              <a:defRPr/>
            </a:pPr>
            <a:r>
              <a:rPr lang="en-US" altLang="en-US" sz="2200" b="1" dirty="0">
                <a:latin typeface="Arial Narrow" pitchFamily="34" charset="0"/>
                <a:ea typeface="+mn-ea"/>
              </a:rPr>
              <a:t>After studying this chapter, you should understand and be able to:</a:t>
            </a:r>
          </a:p>
          <a:p>
            <a:pPr algn="l">
              <a:spcBef>
                <a:spcPct val="50000"/>
              </a:spcBef>
              <a:defRPr/>
            </a:pPr>
            <a:endParaRPr lang="en-US" altLang="en-US" sz="1300" b="1" dirty="0">
              <a:latin typeface="Arial Narrow" pitchFamily="34" charset="0"/>
              <a:ea typeface="+mn-ea"/>
            </a:endParaRPr>
          </a:p>
          <a:p>
            <a:pPr marL="747713" indent="-747713" algn="l">
              <a:defRPr/>
            </a:pPr>
            <a:r>
              <a:rPr lang="en-US" altLang="en-US" sz="1700" b="1" dirty="0">
                <a:latin typeface="Arial Narrow" pitchFamily="34" charset="0"/>
              </a:rPr>
              <a:t>LO 13-1: </a:t>
            </a:r>
            <a:r>
              <a:rPr lang="en-US" altLang="en-US" sz="1700" b="1" dirty="0">
                <a:latin typeface="Arial Narrow" pitchFamily="34" charset="0"/>
                <a:ea typeface="+mn-ea"/>
              </a:rPr>
              <a:t>Explain the role of cost accounting as it relates to financial and managerial accounting.</a:t>
            </a:r>
          </a:p>
          <a:p>
            <a:pPr marL="747713" indent="-747713" algn="l">
              <a:defRPr/>
            </a:pPr>
            <a:r>
              <a:rPr lang="en-US" altLang="en-US" sz="1700" b="1" dirty="0">
                <a:latin typeface="Arial Narrow" pitchFamily="34" charset="0"/>
                <a:ea typeface="+mn-ea"/>
              </a:rPr>
              <a:t>LO 13-2: Describe how cost management plays a strategic role in the organization</a:t>
            </a:r>
            <a:r>
              <a:rPr lang="ja-JP" altLang="en-US" sz="1700" b="1" dirty="0">
                <a:latin typeface="Arial Narrow" pitchFamily="34" charset="0"/>
                <a:ea typeface="+mn-ea"/>
              </a:rPr>
              <a:t>’</a:t>
            </a:r>
            <a:r>
              <a:rPr lang="en-US" altLang="ja-JP" sz="1700" b="1" dirty="0">
                <a:latin typeface="Arial Narrow" pitchFamily="34" charset="0"/>
                <a:ea typeface="+mn-ea"/>
              </a:rPr>
              <a:t>s value chain.</a:t>
            </a:r>
          </a:p>
          <a:p>
            <a:pPr marL="747713" indent="-747713" algn="l">
              <a:defRPr/>
            </a:pPr>
            <a:r>
              <a:rPr lang="en-US" altLang="en-US" sz="1700" b="1" dirty="0">
                <a:latin typeface="Arial Narrow" pitchFamily="34" charset="0"/>
                <a:ea typeface="+mn-ea"/>
              </a:rPr>
              <a:t>LO 13-3: Contrast direct and indirect costs and illustrate how they relate to a product or activity.</a:t>
            </a:r>
          </a:p>
          <a:p>
            <a:pPr marL="747713" indent="-747713" algn="l">
              <a:defRPr/>
            </a:pPr>
            <a:r>
              <a:rPr lang="en-US" altLang="en-US" sz="1700" b="1" dirty="0">
                <a:latin typeface="Arial Narrow" pitchFamily="34" charset="0"/>
                <a:ea typeface="+mn-ea"/>
              </a:rPr>
              <a:t>LO 13-4: Distinguish between product costs and period costs and identify the three</a:t>
            </a:r>
            <a:br>
              <a:rPr lang="en-US" altLang="en-US" sz="1700" b="1" dirty="0">
                <a:latin typeface="Arial Narrow" pitchFamily="34" charset="0"/>
                <a:ea typeface="+mn-ea"/>
              </a:rPr>
            </a:br>
            <a:r>
              <a:rPr lang="en-US" altLang="en-US" sz="1700" b="1" dirty="0">
                <a:latin typeface="Arial Narrow" pitchFamily="34" charset="0"/>
                <a:ea typeface="+mn-ea"/>
              </a:rPr>
              <a:t> components of product cost.</a:t>
            </a:r>
          </a:p>
          <a:p>
            <a:pPr marL="747713" indent="-747713" algn="l">
              <a:defRPr/>
            </a:pPr>
            <a:r>
              <a:rPr lang="en-US" altLang="en-US" sz="1700" b="1" dirty="0">
                <a:latin typeface="Arial Narrow" pitchFamily="34" charset="0"/>
                <a:ea typeface="+mn-ea"/>
              </a:rPr>
              <a:t>LO 13-5: Explain the general operation of a product costing system and illustrate how costs flow through the inventory accounts to cost of goods sold.</a:t>
            </a:r>
          </a:p>
          <a:p>
            <a:pPr marL="747713" indent="-747713" algn="l">
              <a:defRPr/>
            </a:pPr>
            <a:r>
              <a:rPr lang="en-US" altLang="en-US" sz="1700" b="1" dirty="0">
                <a:latin typeface="Arial Narrow" pitchFamily="34" charset="0"/>
                <a:ea typeface="+mn-ea"/>
              </a:rPr>
              <a:t>LO 13-6: Calculate predetermined overhead application rates and demonstrate how they are</a:t>
            </a:r>
            <a:br>
              <a:rPr lang="en-US" altLang="en-US" sz="1700" b="1" dirty="0">
                <a:latin typeface="Arial Narrow" pitchFamily="34" charset="0"/>
                <a:ea typeface="+mn-ea"/>
              </a:rPr>
            </a:br>
            <a:r>
              <a:rPr lang="en-US" altLang="en-US" sz="1700" b="1" dirty="0">
                <a:latin typeface="Arial Narrow" pitchFamily="34" charset="0"/>
                <a:ea typeface="+mn-ea"/>
              </a:rPr>
              <a:t> used.</a:t>
            </a:r>
          </a:p>
          <a:p>
            <a:pPr marL="747713" indent="-747713" algn="l">
              <a:defRPr/>
            </a:pPr>
            <a:r>
              <a:rPr lang="en-US" altLang="en-US" sz="1700" b="1" dirty="0">
                <a:latin typeface="Arial Narrow" pitchFamily="34" charset="0"/>
                <a:ea typeface="+mn-ea"/>
              </a:rPr>
              <a:t>LO 13-7: Prepare and interpret a statement of cost of goods manufactured.</a:t>
            </a:r>
          </a:p>
          <a:p>
            <a:pPr marL="747713" indent="-747713" algn="l">
              <a:defRPr/>
            </a:pPr>
            <a:r>
              <a:rPr lang="en-US" altLang="en-US" sz="1700" b="1" dirty="0">
                <a:latin typeface="Arial Narrow" pitchFamily="34" charset="0"/>
                <a:ea typeface="+mn-ea"/>
              </a:rPr>
              <a:t>LO 13-8: Explain and illustrate the difference between absorption and direct (or variable) costing.</a:t>
            </a:r>
          </a:p>
          <a:p>
            <a:pPr marL="747713" indent="-747713" algn="l">
              <a:defRPr/>
            </a:pPr>
            <a:r>
              <a:rPr lang="en-US" altLang="en-US" sz="1700" b="1" dirty="0">
                <a:latin typeface="Arial Narrow" pitchFamily="34" charset="0"/>
                <a:ea typeface="+mn-ea"/>
              </a:rPr>
              <a:t>LO 13-9: Perform activity-based costing and describe activity-based management.</a:t>
            </a:r>
          </a:p>
          <a:p>
            <a:pPr algn="l">
              <a:spcBef>
                <a:spcPct val="50000"/>
              </a:spcBef>
              <a:defRPr/>
            </a:pPr>
            <a:endParaRPr lang="en-US" sz="1700" b="1" dirty="0">
              <a:solidFill>
                <a:srgbClr val="800000"/>
              </a:solidFill>
              <a:latin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1EF11EEA-E652-4032-8018-4DABCA421740}"/>
              </a:ext>
            </a:extLst>
          </p:cNvPr>
          <p:cNvGrpSpPr>
            <a:grpSpLocks/>
          </p:cNvGrpSpPr>
          <p:nvPr/>
        </p:nvGrpSpPr>
        <p:grpSpPr bwMode="auto">
          <a:xfrm>
            <a:off x="1524000" y="1143000"/>
            <a:ext cx="7031038" cy="2032000"/>
            <a:chOff x="976" y="1016"/>
            <a:chExt cx="4429" cy="1280"/>
          </a:xfrm>
          <a:solidFill>
            <a:schemeClr val="accent1">
              <a:lumMod val="20000"/>
              <a:lumOff val="80000"/>
            </a:schemeClr>
          </a:solidFill>
        </p:grpSpPr>
        <p:sp>
          <p:nvSpPr>
            <p:cNvPr id="109577" name="Rectangle 3">
              <a:extLst>
                <a:ext uri="{FF2B5EF4-FFF2-40B4-BE49-F238E27FC236}">
                  <a16:creationId xmlns:a16="http://schemas.microsoft.com/office/drawing/2014/main" id="{2BB65D52-D0A4-4C10-9680-CD778104BBBC}"/>
                </a:ext>
              </a:extLst>
            </p:cNvPr>
            <p:cNvSpPr>
              <a:spLocks noChangeArrowheads="1"/>
            </p:cNvSpPr>
            <p:nvPr/>
          </p:nvSpPr>
          <p:spPr bwMode="auto">
            <a:xfrm>
              <a:off x="977" y="1020"/>
              <a:ext cx="1298" cy="770"/>
            </a:xfrm>
            <a:prstGeom prst="rect">
              <a:avLst/>
            </a:prstGeom>
            <a:grpFill/>
            <a:ln w="25400">
              <a:solidFill>
                <a:srgbClr val="000000"/>
              </a:solidFill>
              <a:miter lim="800000"/>
              <a:headEnd/>
              <a:tailEnd/>
            </a:ln>
          </p:spPr>
          <p:txBody>
            <a:bodyPr wrap="none" anchor="ctr"/>
            <a:lstStyle/>
            <a:p>
              <a:pPr>
                <a:defRPr/>
              </a:pPr>
              <a:endParaRPr lang="en-US" dirty="0"/>
            </a:p>
          </p:txBody>
        </p:sp>
        <p:sp>
          <p:nvSpPr>
            <p:cNvPr id="109578" name="Freeform 4">
              <a:extLst>
                <a:ext uri="{FF2B5EF4-FFF2-40B4-BE49-F238E27FC236}">
                  <a16:creationId xmlns:a16="http://schemas.microsoft.com/office/drawing/2014/main" id="{07A38739-3251-45A2-A2E2-0390CE878F0E}"/>
                </a:ext>
              </a:extLst>
            </p:cNvPr>
            <p:cNvSpPr>
              <a:spLocks/>
            </p:cNvSpPr>
            <p:nvPr/>
          </p:nvSpPr>
          <p:spPr bwMode="auto">
            <a:xfrm>
              <a:off x="2288" y="1016"/>
              <a:ext cx="3117" cy="1280"/>
            </a:xfrm>
            <a:custGeom>
              <a:avLst/>
              <a:gdLst>
                <a:gd name="T0" fmla="*/ 0 w 3117"/>
                <a:gd name="T1" fmla="*/ 0 h 1280"/>
                <a:gd name="T2" fmla="*/ 3116 w 3117"/>
                <a:gd name="T3" fmla="*/ 1279 h 1280"/>
                <a:gd name="T4" fmla="*/ 0 w 3117"/>
                <a:gd name="T5" fmla="*/ 787 h 1280"/>
                <a:gd name="T6" fmla="*/ 0 w 3117"/>
                <a:gd name="T7" fmla="*/ 0 h 1280"/>
                <a:gd name="T8" fmla="*/ 0 60000 65536"/>
                <a:gd name="T9" fmla="*/ 0 60000 65536"/>
                <a:gd name="T10" fmla="*/ 0 60000 65536"/>
                <a:gd name="T11" fmla="*/ 0 60000 65536"/>
                <a:gd name="T12" fmla="*/ 0 w 3117"/>
                <a:gd name="T13" fmla="*/ 0 h 1280"/>
                <a:gd name="T14" fmla="*/ 3117 w 3117"/>
                <a:gd name="T15" fmla="*/ 1280 h 1280"/>
              </a:gdLst>
              <a:ahLst/>
              <a:cxnLst>
                <a:cxn ang="T8">
                  <a:pos x="T0" y="T1"/>
                </a:cxn>
                <a:cxn ang="T9">
                  <a:pos x="T2" y="T3"/>
                </a:cxn>
                <a:cxn ang="T10">
                  <a:pos x="T4" y="T5"/>
                </a:cxn>
                <a:cxn ang="T11">
                  <a:pos x="T6" y="T7"/>
                </a:cxn>
              </a:cxnLst>
              <a:rect l="T12" t="T13" r="T14" b="T15"/>
              <a:pathLst>
                <a:path w="3117" h="1280">
                  <a:moveTo>
                    <a:pt x="0" y="0"/>
                  </a:moveTo>
                  <a:lnTo>
                    <a:pt x="3116" y="1279"/>
                  </a:lnTo>
                  <a:lnTo>
                    <a:pt x="0" y="787"/>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sp>
          <p:nvSpPr>
            <p:cNvPr id="109579" name="Freeform 5">
              <a:extLst>
                <a:ext uri="{FF2B5EF4-FFF2-40B4-BE49-F238E27FC236}">
                  <a16:creationId xmlns:a16="http://schemas.microsoft.com/office/drawing/2014/main" id="{24A67391-FDD7-4427-B5D9-445E63799B6C}"/>
                </a:ext>
              </a:extLst>
            </p:cNvPr>
            <p:cNvSpPr>
              <a:spLocks/>
            </p:cNvSpPr>
            <p:nvPr/>
          </p:nvSpPr>
          <p:spPr bwMode="auto">
            <a:xfrm>
              <a:off x="976" y="1803"/>
              <a:ext cx="4429" cy="493"/>
            </a:xfrm>
            <a:custGeom>
              <a:avLst/>
              <a:gdLst>
                <a:gd name="T0" fmla="*/ 0 w 4429"/>
                <a:gd name="T1" fmla="*/ 0 h 493"/>
                <a:gd name="T2" fmla="*/ 1312 w 4429"/>
                <a:gd name="T3" fmla="*/ 0 h 493"/>
                <a:gd name="T4" fmla="*/ 4428 w 4429"/>
                <a:gd name="T5" fmla="*/ 492 h 493"/>
                <a:gd name="T6" fmla="*/ 0 w 4429"/>
                <a:gd name="T7" fmla="*/ 0 h 493"/>
                <a:gd name="T8" fmla="*/ 0 60000 65536"/>
                <a:gd name="T9" fmla="*/ 0 60000 65536"/>
                <a:gd name="T10" fmla="*/ 0 60000 65536"/>
                <a:gd name="T11" fmla="*/ 0 60000 65536"/>
                <a:gd name="T12" fmla="*/ 0 w 4429"/>
                <a:gd name="T13" fmla="*/ 0 h 493"/>
                <a:gd name="T14" fmla="*/ 4429 w 4429"/>
                <a:gd name="T15" fmla="*/ 493 h 493"/>
              </a:gdLst>
              <a:ahLst/>
              <a:cxnLst>
                <a:cxn ang="T8">
                  <a:pos x="T0" y="T1"/>
                </a:cxn>
                <a:cxn ang="T9">
                  <a:pos x="T2" y="T3"/>
                </a:cxn>
                <a:cxn ang="T10">
                  <a:pos x="T4" y="T5"/>
                </a:cxn>
                <a:cxn ang="T11">
                  <a:pos x="T6" y="T7"/>
                </a:cxn>
              </a:cxnLst>
              <a:rect l="T12" t="T13" r="T14" b="T15"/>
              <a:pathLst>
                <a:path w="4429" h="493">
                  <a:moveTo>
                    <a:pt x="0" y="0"/>
                  </a:moveTo>
                  <a:lnTo>
                    <a:pt x="1312" y="0"/>
                  </a:lnTo>
                  <a:lnTo>
                    <a:pt x="4428" y="492"/>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grpSp>
          <p:nvGrpSpPr>
            <p:cNvPr id="3" name="Group 6">
              <a:extLst>
                <a:ext uri="{FF2B5EF4-FFF2-40B4-BE49-F238E27FC236}">
                  <a16:creationId xmlns:a16="http://schemas.microsoft.com/office/drawing/2014/main" id="{797DC9B2-F190-43BA-8050-9969D6D7DA2A}"/>
                </a:ext>
              </a:extLst>
            </p:cNvPr>
            <p:cNvGrpSpPr>
              <a:grpSpLocks/>
            </p:cNvGrpSpPr>
            <p:nvPr/>
          </p:nvGrpSpPr>
          <p:grpSpPr bwMode="auto">
            <a:xfrm>
              <a:off x="2780" y="1016"/>
              <a:ext cx="2625" cy="1280"/>
              <a:chOff x="2780" y="1016"/>
              <a:chExt cx="2625" cy="1280"/>
            </a:xfrm>
            <a:grpFill/>
          </p:grpSpPr>
          <p:sp>
            <p:nvSpPr>
              <p:cNvPr id="109581" name="Rectangle 7">
                <a:extLst>
                  <a:ext uri="{FF2B5EF4-FFF2-40B4-BE49-F238E27FC236}">
                    <a16:creationId xmlns:a16="http://schemas.microsoft.com/office/drawing/2014/main" id="{F065BA05-A57E-4769-8F07-E162C60E4EC9}"/>
                  </a:ext>
                </a:extLst>
              </p:cNvPr>
              <p:cNvSpPr>
                <a:spLocks noChangeArrowheads="1"/>
              </p:cNvSpPr>
              <p:nvPr/>
            </p:nvSpPr>
            <p:spPr bwMode="auto">
              <a:xfrm>
                <a:off x="2781" y="1020"/>
                <a:ext cx="1298" cy="770"/>
              </a:xfrm>
              <a:prstGeom prst="rect">
                <a:avLst/>
              </a:prstGeom>
              <a:grpFill/>
              <a:ln w="25400">
                <a:solidFill>
                  <a:srgbClr val="000000"/>
                </a:solidFill>
                <a:miter lim="800000"/>
                <a:headEnd/>
                <a:tailEnd/>
              </a:ln>
            </p:spPr>
            <p:txBody>
              <a:bodyPr wrap="none" anchor="ctr"/>
              <a:lstStyle/>
              <a:p>
                <a:pPr>
                  <a:defRPr/>
                </a:pPr>
                <a:endParaRPr lang="en-US" dirty="0"/>
              </a:p>
            </p:txBody>
          </p:sp>
          <p:sp>
            <p:nvSpPr>
              <p:cNvPr id="109582" name="Freeform 8">
                <a:extLst>
                  <a:ext uri="{FF2B5EF4-FFF2-40B4-BE49-F238E27FC236}">
                    <a16:creationId xmlns:a16="http://schemas.microsoft.com/office/drawing/2014/main" id="{598F4F4D-CFCA-4263-A3F5-72F244AA5CFB}"/>
                  </a:ext>
                </a:extLst>
              </p:cNvPr>
              <p:cNvSpPr>
                <a:spLocks/>
              </p:cNvSpPr>
              <p:nvPr/>
            </p:nvSpPr>
            <p:spPr bwMode="auto">
              <a:xfrm>
                <a:off x="4092" y="1016"/>
                <a:ext cx="1313" cy="1280"/>
              </a:xfrm>
              <a:custGeom>
                <a:avLst/>
                <a:gdLst>
                  <a:gd name="T0" fmla="*/ 0 w 1313"/>
                  <a:gd name="T1" fmla="*/ 0 h 1280"/>
                  <a:gd name="T2" fmla="*/ 1312 w 1313"/>
                  <a:gd name="T3" fmla="*/ 1279 h 1280"/>
                  <a:gd name="T4" fmla="*/ 0 w 1313"/>
                  <a:gd name="T5" fmla="*/ 787 h 1280"/>
                  <a:gd name="T6" fmla="*/ 0 w 1313"/>
                  <a:gd name="T7" fmla="*/ 0 h 1280"/>
                  <a:gd name="T8" fmla="*/ 0 60000 65536"/>
                  <a:gd name="T9" fmla="*/ 0 60000 65536"/>
                  <a:gd name="T10" fmla="*/ 0 60000 65536"/>
                  <a:gd name="T11" fmla="*/ 0 60000 65536"/>
                  <a:gd name="T12" fmla="*/ 0 w 1313"/>
                  <a:gd name="T13" fmla="*/ 0 h 1280"/>
                  <a:gd name="T14" fmla="*/ 1313 w 1313"/>
                  <a:gd name="T15" fmla="*/ 1280 h 1280"/>
                </a:gdLst>
                <a:ahLst/>
                <a:cxnLst>
                  <a:cxn ang="T8">
                    <a:pos x="T0" y="T1"/>
                  </a:cxn>
                  <a:cxn ang="T9">
                    <a:pos x="T2" y="T3"/>
                  </a:cxn>
                  <a:cxn ang="T10">
                    <a:pos x="T4" y="T5"/>
                  </a:cxn>
                  <a:cxn ang="T11">
                    <a:pos x="T6" y="T7"/>
                  </a:cxn>
                </a:cxnLst>
                <a:rect l="T12" t="T13" r="T14" b="T15"/>
                <a:pathLst>
                  <a:path w="1313" h="1280">
                    <a:moveTo>
                      <a:pt x="0" y="0"/>
                    </a:moveTo>
                    <a:lnTo>
                      <a:pt x="1312" y="1279"/>
                    </a:lnTo>
                    <a:lnTo>
                      <a:pt x="0" y="787"/>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sp>
            <p:nvSpPr>
              <p:cNvPr id="109583" name="Freeform 9">
                <a:extLst>
                  <a:ext uri="{FF2B5EF4-FFF2-40B4-BE49-F238E27FC236}">
                    <a16:creationId xmlns:a16="http://schemas.microsoft.com/office/drawing/2014/main" id="{B4BFC125-F22E-457B-BDA2-F25BEF9ECDF1}"/>
                  </a:ext>
                </a:extLst>
              </p:cNvPr>
              <p:cNvSpPr>
                <a:spLocks/>
              </p:cNvSpPr>
              <p:nvPr/>
            </p:nvSpPr>
            <p:spPr bwMode="auto">
              <a:xfrm>
                <a:off x="2780" y="1803"/>
                <a:ext cx="2625" cy="493"/>
              </a:xfrm>
              <a:custGeom>
                <a:avLst/>
                <a:gdLst>
                  <a:gd name="T0" fmla="*/ 0 w 2625"/>
                  <a:gd name="T1" fmla="*/ 0 h 493"/>
                  <a:gd name="T2" fmla="*/ 1312 w 2625"/>
                  <a:gd name="T3" fmla="*/ 0 h 493"/>
                  <a:gd name="T4" fmla="*/ 2624 w 2625"/>
                  <a:gd name="T5" fmla="*/ 492 h 493"/>
                  <a:gd name="T6" fmla="*/ 0 w 2625"/>
                  <a:gd name="T7" fmla="*/ 0 h 493"/>
                  <a:gd name="T8" fmla="*/ 0 60000 65536"/>
                  <a:gd name="T9" fmla="*/ 0 60000 65536"/>
                  <a:gd name="T10" fmla="*/ 0 60000 65536"/>
                  <a:gd name="T11" fmla="*/ 0 60000 65536"/>
                  <a:gd name="T12" fmla="*/ 0 w 2625"/>
                  <a:gd name="T13" fmla="*/ 0 h 493"/>
                  <a:gd name="T14" fmla="*/ 2625 w 2625"/>
                  <a:gd name="T15" fmla="*/ 493 h 493"/>
                </a:gdLst>
                <a:ahLst/>
                <a:cxnLst>
                  <a:cxn ang="T8">
                    <a:pos x="T0" y="T1"/>
                  </a:cxn>
                  <a:cxn ang="T9">
                    <a:pos x="T2" y="T3"/>
                  </a:cxn>
                  <a:cxn ang="T10">
                    <a:pos x="T4" y="T5"/>
                  </a:cxn>
                  <a:cxn ang="T11">
                    <a:pos x="T6" y="T7"/>
                  </a:cxn>
                </a:cxnLst>
                <a:rect l="T12" t="T13" r="T14" b="T15"/>
                <a:pathLst>
                  <a:path w="2625" h="493">
                    <a:moveTo>
                      <a:pt x="0" y="0"/>
                    </a:moveTo>
                    <a:lnTo>
                      <a:pt x="1312" y="0"/>
                    </a:lnTo>
                    <a:lnTo>
                      <a:pt x="2624" y="492"/>
                    </a:lnTo>
                    <a:lnTo>
                      <a:pt x="0" y="0"/>
                    </a:lnTo>
                  </a:path>
                </a:pathLst>
              </a:custGeom>
              <a:grpFill/>
              <a:ln w="25400" cap="rnd" cmpd="sng">
                <a:solidFill>
                  <a:srgbClr val="000000"/>
                </a:solidFill>
                <a:prstDash val="solid"/>
                <a:round/>
                <a:headEnd type="none" w="med" len="med"/>
                <a:tailEnd type="none" w="med" len="med"/>
              </a:ln>
            </p:spPr>
            <p:txBody>
              <a:bodyPr/>
              <a:lstStyle/>
              <a:p>
                <a:pPr>
                  <a:defRPr/>
                </a:pPr>
                <a:endParaRPr lang="en-US" dirty="0"/>
              </a:p>
            </p:txBody>
          </p:sp>
        </p:grpSp>
      </p:grpSp>
      <p:sp>
        <p:nvSpPr>
          <p:cNvPr id="47107" name="Rectangle 10">
            <a:extLst>
              <a:ext uri="{FF2B5EF4-FFF2-40B4-BE49-F238E27FC236}">
                <a16:creationId xmlns:a16="http://schemas.microsoft.com/office/drawing/2014/main" id="{CD9F2140-F534-4B54-9007-86855D2E501D}"/>
              </a:ext>
            </a:extLst>
          </p:cNvPr>
          <p:cNvSpPr>
            <a:spLocks noChangeArrowheads="1"/>
          </p:cNvSpPr>
          <p:nvPr/>
        </p:nvSpPr>
        <p:spPr bwMode="auto">
          <a:xfrm>
            <a:off x="1447800" y="1143000"/>
            <a:ext cx="1990725"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spcBef>
                <a:spcPct val="50000"/>
              </a:spcBef>
            </a:pPr>
            <a:r>
              <a:rPr lang="en-US" altLang="en-US" sz="3400" dirty="0">
                <a:solidFill>
                  <a:srgbClr val="0000FF"/>
                </a:solidFill>
                <a:latin typeface="Arial" panose="020B0604020202020204" pitchFamily="34" charset="0"/>
              </a:rPr>
              <a:t>Process</a:t>
            </a:r>
            <a:br>
              <a:rPr lang="en-US" altLang="en-US" sz="3400" dirty="0">
                <a:solidFill>
                  <a:srgbClr val="0000FF"/>
                </a:solidFill>
                <a:latin typeface="Arial" panose="020B0604020202020204" pitchFamily="34" charset="0"/>
              </a:rPr>
            </a:br>
            <a:r>
              <a:rPr lang="en-US" altLang="en-US" sz="3400" dirty="0">
                <a:solidFill>
                  <a:srgbClr val="0000FF"/>
                </a:solidFill>
                <a:latin typeface="Arial" panose="020B0604020202020204" pitchFamily="34" charset="0"/>
              </a:rPr>
              <a:t>Costing</a:t>
            </a:r>
          </a:p>
        </p:txBody>
      </p:sp>
      <p:sp>
        <p:nvSpPr>
          <p:cNvPr id="109572" name="Rectangle 11">
            <a:extLst>
              <a:ext uri="{FF2B5EF4-FFF2-40B4-BE49-F238E27FC236}">
                <a16:creationId xmlns:a16="http://schemas.microsoft.com/office/drawing/2014/main" id="{42D5EEC2-2582-425C-807D-63F7146641E2}"/>
              </a:ext>
            </a:extLst>
          </p:cNvPr>
          <p:cNvSpPr>
            <a:spLocks noChangeArrowheads="1"/>
          </p:cNvSpPr>
          <p:nvPr/>
        </p:nvSpPr>
        <p:spPr bwMode="auto">
          <a:xfrm>
            <a:off x="4267200" y="1143000"/>
            <a:ext cx="2295525" cy="1136650"/>
          </a:xfrm>
          <a:prstGeom prst="rect">
            <a:avLst/>
          </a:prstGeom>
          <a:noFill/>
          <a:ln w="12700">
            <a:noFill/>
            <a:miter lim="800000"/>
            <a:headEnd/>
            <a:tailEnd/>
          </a:ln>
        </p:spPr>
        <p:txBody>
          <a:bodyPr lIns="90488" tIns="44450" rIns="90488" bIns="44450">
            <a:spAutoFit/>
          </a:bodyPr>
          <a:lstStyle/>
          <a:p>
            <a:pPr eaLnBrk="1" hangingPunct="1">
              <a:spcBef>
                <a:spcPct val="50000"/>
              </a:spcBef>
              <a:defRPr/>
            </a:pPr>
            <a:r>
              <a:rPr lang="en-US" sz="3400" dirty="0">
                <a:solidFill>
                  <a:schemeClr val="accent1">
                    <a:lumMod val="50000"/>
                  </a:schemeClr>
                </a:solidFill>
                <a:latin typeface="Arial" pitchFamily="34" charset="0"/>
              </a:rPr>
              <a:t>Job Order</a:t>
            </a:r>
            <a:br>
              <a:rPr lang="en-US" sz="3400" dirty="0">
                <a:solidFill>
                  <a:schemeClr val="accent1">
                    <a:lumMod val="50000"/>
                  </a:schemeClr>
                </a:solidFill>
                <a:latin typeface="Arial" pitchFamily="34" charset="0"/>
              </a:rPr>
            </a:br>
            <a:r>
              <a:rPr lang="en-US" sz="3400" dirty="0">
                <a:solidFill>
                  <a:schemeClr val="accent1">
                    <a:lumMod val="50000"/>
                  </a:schemeClr>
                </a:solidFill>
                <a:latin typeface="Arial" pitchFamily="34" charset="0"/>
              </a:rPr>
              <a:t>Costing</a:t>
            </a:r>
          </a:p>
        </p:txBody>
      </p:sp>
      <p:grpSp>
        <p:nvGrpSpPr>
          <p:cNvPr id="4" name="Group 10">
            <a:extLst>
              <a:ext uri="{FF2B5EF4-FFF2-40B4-BE49-F238E27FC236}">
                <a16:creationId xmlns:a16="http://schemas.microsoft.com/office/drawing/2014/main" id="{E7D67330-DA38-4558-96F2-0E9E034508CC}"/>
              </a:ext>
            </a:extLst>
          </p:cNvPr>
          <p:cNvGrpSpPr>
            <a:grpSpLocks/>
          </p:cNvGrpSpPr>
          <p:nvPr/>
        </p:nvGrpSpPr>
        <p:grpSpPr bwMode="auto">
          <a:xfrm>
            <a:off x="609600" y="2438400"/>
            <a:ext cx="6172200" cy="2713048"/>
            <a:chOff x="617" y="1834"/>
            <a:chExt cx="3813" cy="1531"/>
          </a:xfrm>
        </p:grpSpPr>
        <p:sp>
          <p:nvSpPr>
            <p:cNvPr id="109575" name="AutoShape 11">
              <a:extLst>
                <a:ext uri="{FF2B5EF4-FFF2-40B4-BE49-F238E27FC236}">
                  <a16:creationId xmlns:a16="http://schemas.microsoft.com/office/drawing/2014/main" id="{7FC1F7FD-6827-4DB7-BBD8-F2B85B068F96}"/>
                </a:ext>
              </a:extLst>
            </p:cNvPr>
            <p:cNvSpPr>
              <a:spLocks noChangeArrowheads="1"/>
            </p:cNvSpPr>
            <p:nvPr/>
          </p:nvSpPr>
          <p:spPr bwMode="auto">
            <a:xfrm rot="16200000">
              <a:off x="1458" y="1893"/>
              <a:ext cx="542" cy="424"/>
            </a:xfrm>
            <a:prstGeom prst="rightArrow">
              <a:avLst>
                <a:gd name="adj1" fmla="val 50000"/>
                <a:gd name="adj2" fmla="val 66987"/>
              </a:avLst>
            </a:prstGeom>
            <a:solidFill>
              <a:schemeClr val="accent1">
                <a:lumMod val="75000"/>
              </a:schemeClr>
            </a:solidFill>
            <a:ln w="12700">
              <a:solidFill>
                <a:srgbClr val="2E0000"/>
              </a:solidFill>
              <a:miter lim="800000"/>
              <a:headEnd/>
              <a:tailEnd/>
            </a:ln>
          </p:spPr>
          <p:txBody>
            <a:bodyPr vert="eaVert" wrap="none" anchor="ctr"/>
            <a:lstStyle/>
            <a:p>
              <a:pPr>
                <a:defRPr/>
              </a:pPr>
              <a:endParaRPr lang="en-US" dirty="0"/>
            </a:p>
          </p:txBody>
        </p:sp>
        <p:sp>
          <p:nvSpPr>
            <p:cNvPr id="109576" name="Rectangle 12">
              <a:extLst>
                <a:ext uri="{FF2B5EF4-FFF2-40B4-BE49-F238E27FC236}">
                  <a16:creationId xmlns:a16="http://schemas.microsoft.com/office/drawing/2014/main" id="{60915DD1-1520-493D-BBCC-F06A54F1723F}"/>
                </a:ext>
              </a:extLst>
            </p:cNvPr>
            <p:cNvSpPr>
              <a:spLocks noChangeArrowheads="1"/>
            </p:cNvSpPr>
            <p:nvPr/>
          </p:nvSpPr>
          <p:spPr bwMode="auto">
            <a:xfrm>
              <a:off x="617" y="2345"/>
              <a:ext cx="3813" cy="1020"/>
            </a:xfrm>
            <a:prstGeom prst="rect">
              <a:avLst/>
            </a:prstGeom>
            <a:solidFill>
              <a:schemeClr val="accent1">
                <a:lumMod val="20000"/>
                <a:lumOff val="80000"/>
              </a:schemeClr>
            </a:solidFill>
            <a:ln w="25400">
              <a:solidFill>
                <a:srgbClr val="2E0000"/>
              </a:solidFill>
              <a:miter lim="800000"/>
              <a:headEnd/>
              <a:tailEnd/>
            </a:ln>
          </p:spPr>
          <p:txBody>
            <a:bodyPr lIns="90488" tIns="44450" rIns="90488" bIns="44450">
              <a:spAutoFit/>
            </a:bodyPr>
            <a:lstStyle/>
            <a:p>
              <a:pPr marL="228600" indent="-228600" algn="l" eaLnBrk="1" hangingPunct="1">
                <a:lnSpc>
                  <a:spcPct val="90000"/>
                </a:lnSpc>
                <a:spcBef>
                  <a:spcPct val="40000"/>
                </a:spcBef>
                <a:buSzPct val="75000"/>
                <a:buFont typeface="Arial" pitchFamily="34" charset="0"/>
                <a:buChar char="•"/>
                <a:defRPr/>
              </a:pPr>
              <a:r>
                <a:rPr lang="en-US" b="1" dirty="0">
                  <a:solidFill>
                    <a:schemeClr val="accent1">
                      <a:lumMod val="50000"/>
                    </a:schemeClr>
                  </a:solidFill>
                  <a:latin typeface="Arial" pitchFamily="34" charset="0"/>
                </a:rPr>
                <a:t>Costs are accumulated by department </a:t>
              </a:r>
              <a:r>
                <a:rPr lang="en-IN" b="1" dirty="0">
                  <a:solidFill>
                    <a:schemeClr val="accent1">
                      <a:lumMod val="50000"/>
                    </a:schemeClr>
                  </a:solidFill>
                  <a:latin typeface="Arial" pitchFamily="34" charset="0"/>
                </a:rPr>
                <a:t>and are assigned to the products that are processed through the department</a:t>
              </a:r>
              <a:endParaRPr lang="en-US" b="1" dirty="0">
                <a:solidFill>
                  <a:schemeClr val="accent1">
                    <a:lumMod val="50000"/>
                  </a:schemeClr>
                </a:solidFill>
                <a:latin typeface="Arial" pitchFamily="34" charset="0"/>
              </a:endParaRPr>
            </a:p>
            <a:p>
              <a:pPr marL="228600" indent="-228600" algn="l" eaLnBrk="1" hangingPunct="1">
                <a:lnSpc>
                  <a:spcPct val="90000"/>
                </a:lnSpc>
                <a:spcBef>
                  <a:spcPct val="40000"/>
                </a:spcBef>
                <a:buSzPct val="75000"/>
                <a:buFont typeface="Arial" pitchFamily="34" charset="0"/>
                <a:buChar char="•"/>
                <a:defRPr/>
              </a:pPr>
              <a:r>
                <a:rPr lang="en-US" b="1" dirty="0">
                  <a:solidFill>
                    <a:schemeClr val="accent1">
                      <a:lumMod val="50000"/>
                    </a:schemeClr>
                  </a:solidFill>
                  <a:latin typeface="Arial" pitchFamily="34" charset="0"/>
                </a:rPr>
                <a:t>Used to account for the production of homogeneous products that are made in a continuous process</a:t>
              </a:r>
            </a:p>
            <a:p>
              <a:pPr marL="228600" indent="-228600" algn="l" eaLnBrk="1" hangingPunct="1">
                <a:lnSpc>
                  <a:spcPct val="90000"/>
                </a:lnSpc>
                <a:spcBef>
                  <a:spcPct val="40000"/>
                </a:spcBef>
                <a:buSzPct val="75000"/>
                <a:buFont typeface="Arial" pitchFamily="34" charset="0"/>
                <a:buChar char="•"/>
                <a:defRPr/>
              </a:pPr>
              <a:r>
                <a:rPr lang="en-US" b="1" dirty="0">
                  <a:solidFill>
                    <a:schemeClr val="accent1">
                      <a:lumMod val="50000"/>
                    </a:schemeClr>
                  </a:solidFill>
                  <a:latin typeface="Arial" pitchFamily="34" charset="0"/>
                </a:rPr>
                <a:t>Production is stated in “</a:t>
              </a:r>
              <a:r>
                <a:rPr lang="en-US" altLang="ja-JP" b="1" dirty="0">
                  <a:solidFill>
                    <a:schemeClr val="accent1">
                      <a:lumMod val="50000"/>
                    </a:schemeClr>
                  </a:solidFill>
                  <a:latin typeface="Arial" pitchFamily="34" charset="0"/>
                </a:rPr>
                <a:t>equivalent” units</a:t>
              </a:r>
              <a:endParaRPr lang="en-US" b="1" dirty="0">
                <a:solidFill>
                  <a:schemeClr val="accent1">
                    <a:lumMod val="50000"/>
                  </a:schemeClr>
                </a:solidFill>
                <a:latin typeface="Arial" pitchFamily="34" charset="0"/>
              </a:endParaRPr>
            </a:p>
          </p:txBody>
        </p:sp>
      </p:grpSp>
      <p:sp>
        <p:nvSpPr>
          <p:cNvPr id="47110" name="Title 30">
            <a:extLst>
              <a:ext uri="{FF2B5EF4-FFF2-40B4-BE49-F238E27FC236}">
                <a16:creationId xmlns:a16="http://schemas.microsoft.com/office/drawing/2014/main" id="{193753FB-E06E-4DDD-9C5D-E2BAB43D531E}"/>
              </a:ext>
            </a:extLst>
          </p:cNvPr>
          <p:cNvSpPr>
            <a:spLocks noGrp="1"/>
          </p:cNvSpPr>
          <p:nvPr>
            <p:ph type="title"/>
          </p:nvPr>
        </p:nvSpPr>
        <p:spPr>
          <a:xfrm>
            <a:off x="457200" y="76200"/>
            <a:ext cx="8229600" cy="1143000"/>
          </a:xfrm>
        </p:spPr>
        <p:txBody>
          <a:bodyPr/>
          <a:lstStyle/>
          <a:p>
            <a:r>
              <a:rPr lang="en-US" altLang="en-US" sz="3600" dirty="0">
                <a:ea typeface="ＭＳ Ｐゴシック" panose="020B0600070205080204" pitchFamily="34" charset="-128"/>
              </a:rPr>
              <a:t>Cost Accounting Systems</a:t>
            </a:r>
          </a:p>
        </p:txBody>
      </p:sp>
      <p:sp>
        <p:nvSpPr>
          <p:cNvPr id="22" name="TextBox 21">
            <a:extLst>
              <a:ext uri="{FF2B5EF4-FFF2-40B4-BE49-F238E27FC236}">
                <a16:creationId xmlns:a16="http://schemas.microsoft.com/office/drawing/2014/main" id="{B4AC4AFF-E10A-4C76-87F8-EAB12F889E18}"/>
              </a:ext>
            </a:extLst>
          </p:cNvPr>
          <p:cNvSpPr txBox="1"/>
          <p:nvPr/>
        </p:nvSpPr>
        <p:spPr>
          <a:xfrm>
            <a:off x="6858000" y="3352800"/>
            <a:ext cx="1981200" cy="1200329"/>
          </a:xfrm>
          <a:prstGeom prst="rect">
            <a:avLst/>
          </a:prstGeom>
          <a:solidFill>
            <a:srgbClr val="FFEAA7"/>
          </a:solidFill>
        </p:spPr>
        <p:txBody>
          <a:bodyPr>
            <a:spAutoFit/>
          </a:bodyPr>
          <a:lstStyle/>
          <a:p>
            <a:pPr algn="l">
              <a:defRPr/>
            </a:pPr>
            <a:r>
              <a:rPr lang="en-US" b="1" dirty="0">
                <a:solidFill>
                  <a:schemeClr val="accent1">
                    <a:lumMod val="50000"/>
                  </a:schemeClr>
                </a:solidFill>
                <a:latin typeface="Arial Narrow" pitchFamily="34" charset="0"/>
              </a:rPr>
              <a:t>Example:</a:t>
            </a:r>
          </a:p>
          <a:p>
            <a:pPr algn="l">
              <a:defRPr/>
            </a:pPr>
            <a:r>
              <a:rPr lang="en-IN" b="1" dirty="0">
                <a:solidFill>
                  <a:schemeClr val="accent1">
                    <a:lumMod val="50000"/>
                  </a:schemeClr>
                </a:solidFill>
                <a:latin typeface="Arial Narrow" pitchFamily="34" charset="0"/>
              </a:rPr>
              <a:t>Processing of corn into meal, starch, and syrup</a:t>
            </a:r>
            <a:endParaRPr lang="en-US" b="1" dirty="0">
              <a:solidFill>
                <a:schemeClr val="accent1">
                  <a:lumMod val="50000"/>
                </a:schemeClr>
              </a:solidFill>
              <a:latin typeface="Arial Narrow" pitchFamily="34" charset="0"/>
            </a:endParaRPr>
          </a:p>
        </p:txBody>
      </p:sp>
      <p:sp>
        <p:nvSpPr>
          <p:cNvPr id="24" name="Rounded Rectangle 23">
            <a:extLst>
              <a:ext uri="{FF2B5EF4-FFF2-40B4-BE49-F238E27FC236}">
                <a16:creationId xmlns:a16="http://schemas.microsoft.com/office/drawing/2014/main" id="{647E1895-111C-4D48-932B-E9DB3D05F22E}"/>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13-7: Prepare and interpret a statement of cost of goods manufactured.</a:t>
            </a:r>
          </a:p>
        </p:txBody>
      </p:sp>
      <p:sp>
        <p:nvSpPr>
          <p:cNvPr id="20" name="Text Box 1029">
            <a:extLst>
              <a:ext uri="{FF2B5EF4-FFF2-40B4-BE49-F238E27FC236}">
                <a16:creationId xmlns:a16="http://schemas.microsoft.com/office/drawing/2014/main" id="{AFC82634-E1A2-46A2-A8F0-421DB5654A7A}"/>
              </a:ext>
            </a:extLst>
          </p:cNvPr>
          <p:cNvSpPr txBox="1">
            <a:spLocks noChangeArrowheads="1"/>
          </p:cNvSpPr>
          <p:nvPr/>
        </p:nvSpPr>
        <p:spPr bwMode="auto">
          <a:xfrm>
            <a:off x="533400" y="5509664"/>
            <a:ext cx="3345418" cy="646331"/>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wrap="square">
            <a:spAutoFit/>
          </a:bodyPr>
          <a:lstStyle/>
          <a:p>
            <a:pPr eaLnBrk="1" hangingPunct="1">
              <a:defRPr/>
            </a:pPr>
            <a:r>
              <a:rPr lang="en-US" dirty="0">
                <a:latin typeface="Arial" pitchFamily="34" charset="0"/>
              </a:rPr>
              <a:t>Assembly department equivalent units of production</a:t>
            </a:r>
          </a:p>
        </p:txBody>
      </p:sp>
      <p:sp>
        <p:nvSpPr>
          <p:cNvPr id="21" name="Text Box 1029">
            <a:extLst>
              <a:ext uri="{FF2B5EF4-FFF2-40B4-BE49-F238E27FC236}">
                <a16:creationId xmlns:a16="http://schemas.microsoft.com/office/drawing/2014/main" id="{6B748A33-802C-426B-BCEE-56A8C6EE0502}"/>
              </a:ext>
            </a:extLst>
          </p:cNvPr>
          <p:cNvSpPr txBox="1">
            <a:spLocks noChangeArrowheads="1"/>
          </p:cNvSpPr>
          <p:nvPr/>
        </p:nvSpPr>
        <p:spPr bwMode="auto">
          <a:xfrm>
            <a:off x="4507592" y="5509664"/>
            <a:ext cx="4560208" cy="646331"/>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wrap="square">
            <a:spAutoFit/>
          </a:bodyPr>
          <a:lstStyle/>
          <a:p>
            <a:pPr eaLnBrk="1" hangingPunct="1">
              <a:defRPr/>
            </a:pPr>
            <a:r>
              <a:rPr lang="en-IN" dirty="0">
                <a:latin typeface="Arial" pitchFamily="34" charset="0"/>
              </a:rPr>
              <a:t>Units completed and transferred + (units in process × percent complete)</a:t>
            </a:r>
            <a:endParaRPr lang="en-US" dirty="0">
              <a:latin typeface="Arial" pitchFamily="34" charset="0"/>
            </a:endParaRPr>
          </a:p>
        </p:txBody>
      </p:sp>
      <p:sp>
        <p:nvSpPr>
          <p:cNvPr id="23" name="Text Box 1029">
            <a:extLst>
              <a:ext uri="{FF2B5EF4-FFF2-40B4-BE49-F238E27FC236}">
                <a16:creationId xmlns:a16="http://schemas.microsoft.com/office/drawing/2014/main" id="{50594CF0-583B-4E7C-BEDA-6046A1F2710A}"/>
              </a:ext>
            </a:extLst>
          </p:cNvPr>
          <p:cNvSpPr txBox="1">
            <a:spLocks noChangeArrowheads="1"/>
          </p:cNvSpPr>
          <p:nvPr/>
        </p:nvSpPr>
        <p:spPr bwMode="auto">
          <a:xfrm>
            <a:off x="3991428" y="5662064"/>
            <a:ext cx="381000" cy="369332"/>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wrap="square">
            <a:spAutoFit/>
          </a:bodyPr>
          <a:lstStyle/>
          <a:p>
            <a:pPr eaLnBrk="1" hangingPunct="1">
              <a:defRPr/>
            </a:pPr>
            <a:r>
              <a:rPr lang="en-US" dirty="0">
                <a:latin typeface="Arial" pitchFamily="34" charset="0"/>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a:extLst>
              <a:ext uri="{FF2B5EF4-FFF2-40B4-BE49-F238E27FC236}">
                <a16:creationId xmlns:a16="http://schemas.microsoft.com/office/drawing/2014/main" id="{5C5527F8-516D-407F-8BE2-86F754B75174}"/>
              </a:ext>
            </a:extLst>
          </p:cNvPr>
          <p:cNvGrpSpPr>
            <a:grpSpLocks/>
          </p:cNvGrpSpPr>
          <p:nvPr/>
        </p:nvGrpSpPr>
        <p:grpSpPr bwMode="auto">
          <a:xfrm>
            <a:off x="1981200" y="2133600"/>
            <a:ext cx="5334000" cy="3200400"/>
            <a:chOff x="1248" y="1632"/>
            <a:chExt cx="3360" cy="2016"/>
          </a:xfrm>
        </p:grpSpPr>
        <p:sp>
          <p:nvSpPr>
            <p:cNvPr id="113683" name="Rectangle 3">
              <a:extLst>
                <a:ext uri="{FF2B5EF4-FFF2-40B4-BE49-F238E27FC236}">
                  <a16:creationId xmlns:a16="http://schemas.microsoft.com/office/drawing/2014/main" id="{7DCB3965-C0C5-4149-8F68-8B92C2596CC3}"/>
                </a:ext>
              </a:extLst>
            </p:cNvPr>
            <p:cNvSpPr>
              <a:spLocks noChangeArrowheads="1"/>
            </p:cNvSpPr>
            <p:nvPr/>
          </p:nvSpPr>
          <p:spPr bwMode="auto">
            <a:xfrm>
              <a:off x="1248" y="1632"/>
              <a:ext cx="3360" cy="336"/>
            </a:xfrm>
            <a:prstGeom prst="rect">
              <a:avLst/>
            </a:prstGeom>
            <a:solidFill>
              <a:srgbClr val="CCECFF"/>
            </a:solidFill>
            <a:ln w="28575">
              <a:solidFill>
                <a:schemeClr val="accent1">
                  <a:lumMod val="50000"/>
                </a:schemeClr>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Direct Materials</a:t>
              </a:r>
            </a:p>
          </p:txBody>
        </p:sp>
        <p:sp>
          <p:nvSpPr>
            <p:cNvPr id="113684" name="Rectangle 4">
              <a:extLst>
                <a:ext uri="{FF2B5EF4-FFF2-40B4-BE49-F238E27FC236}">
                  <a16:creationId xmlns:a16="http://schemas.microsoft.com/office/drawing/2014/main" id="{891175D5-15C4-402E-9097-641703D3166F}"/>
                </a:ext>
              </a:extLst>
            </p:cNvPr>
            <p:cNvSpPr>
              <a:spLocks noChangeArrowheads="1"/>
            </p:cNvSpPr>
            <p:nvPr/>
          </p:nvSpPr>
          <p:spPr bwMode="auto">
            <a:xfrm>
              <a:off x="1248" y="1968"/>
              <a:ext cx="3360" cy="336"/>
            </a:xfrm>
            <a:prstGeom prst="rect">
              <a:avLst/>
            </a:prstGeom>
            <a:solidFill>
              <a:srgbClr val="FFCC99"/>
            </a:solidFill>
            <a:ln w="28575">
              <a:solidFill>
                <a:schemeClr val="tx1"/>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Direct Labor</a:t>
              </a:r>
            </a:p>
          </p:txBody>
        </p:sp>
        <p:sp>
          <p:nvSpPr>
            <p:cNvPr id="113685" name="Rectangle 5">
              <a:extLst>
                <a:ext uri="{FF2B5EF4-FFF2-40B4-BE49-F238E27FC236}">
                  <a16:creationId xmlns:a16="http://schemas.microsoft.com/office/drawing/2014/main" id="{489B4AF7-BD9C-4D28-BF6E-FBD7FB9D9FDD}"/>
                </a:ext>
              </a:extLst>
            </p:cNvPr>
            <p:cNvSpPr>
              <a:spLocks noChangeArrowheads="1"/>
            </p:cNvSpPr>
            <p:nvPr/>
          </p:nvSpPr>
          <p:spPr bwMode="auto">
            <a:xfrm>
              <a:off x="1248" y="2304"/>
              <a:ext cx="3360" cy="336"/>
            </a:xfrm>
            <a:prstGeom prst="rect">
              <a:avLst/>
            </a:prstGeom>
            <a:solidFill>
              <a:srgbClr val="CCCCFF"/>
            </a:solidFill>
            <a:ln w="28575">
              <a:solidFill>
                <a:schemeClr val="tx1"/>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Variable Manufacturing Overhead</a:t>
              </a:r>
            </a:p>
          </p:txBody>
        </p:sp>
        <p:sp>
          <p:nvSpPr>
            <p:cNvPr id="113686" name="Rectangle 6">
              <a:extLst>
                <a:ext uri="{FF2B5EF4-FFF2-40B4-BE49-F238E27FC236}">
                  <a16:creationId xmlns:a16="http://schemas.microsoft.com/office/drawing/2014/main" id="{46C951D7-4324-4634-8BF4-66EF4C3A979E}"/>
                </a:ext>
              </a:extLst>
            </p:cNvPr>
            <p:cNvSpPr>
              <a:spLocks noChangeArrowheads="1"/>
            </p:cNvSpPr>
            <p:nvPr/>
          </p:nvSpPr>
          <p:spPr bwMode="auto">
            <a:xfrm>
              <a:off x="1248" y="2640"/>
              <a:ext cx="3360" cy="336"/>
            </a:xfrm>
            <a:prstGeom prst="rect">
              <a:avLst/>
            </a:prstGeom>
            <a:solidFill>
              <a:srgbClr val="EAEAEA"/>
            </a:solidFill>
            <a:ln w="28575">
              <a:solidFill>
                <a:schemeClr val="tx1"/>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Fixed Manufacturing Overhead</a:t>
              </a:r>
            </a:p>
          </p:txBody>
        </p:sp>
        <p:sp>
          <p:nvSpPr>
            <p:cNvPr id="113687" name="Rectangle 7">
              <a:extLst>
                <a:ext uri="{FF2B5EF4-FFF2-40B4-BE49-F238E27FC236}">
                  <a16:creationId xmlns:a16="http://schemas.microsoft.com/office/drawing/2014/main" id="{5D0B3031-16E7-4609-A928-D01881B3EC56}"/>
                </a:ext>
              </a:extLst>
            </p:cNvPr>
            <p:cNvSpPr>
              <a:spLocks noChangeArrowheads="1"/>
            </p:cNvSpPr>
            <p:nvPr/>
          </p:nvSpPr>
          <p:spPr bwMode="auto">
            <a:xfrm>
              <a:off x="1248" y="2976"/>
              <a:ext cx="3360" cy="336"/>
            </a:xfrm>
            <a:prstGeom prst="rect">
              <a:avLst/>
            </a:prstGeom>
            <a:solidFill>
              <a:srgbClr val="CCFF99"/>
            </a:solidFill>
            <a:ln w="28575">
              <a:solidFill>
                <a:schemeClr val="tx1"/>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Variable Selling and Administrative Expenses</a:t>
              </a:r>
            </a:p>
          </p:txBody>
        </p:sp>
        <p:sp>
          <p:nvSpPr>
            <p:cNvPr id="113688" name="Rectangle 8">
              <a:extLst>
                <a:ext uri="{FF2B5EF4-FFF2-40B4-BE49-F238E27FC236}">
                  <a16:creationId xmlns:a16="http://schemas.microsoft.com/office/drawing/2014/main" id="{9EB40489-AC25-4E12-8998-8FFAF6451299}"/>
                </a:ext>
              </a:extLst>
            </p:cNvPr>
            <p:cNvSpPr>
              <a:spLocks noChangeArrowheads="1"/>
            </p:cNvSpPr>
            <p:nvPr/>
          </p:nvSpPr>
          <p:spPr bwMode="auto">
            <a:xfrm>
              <a:off x="1248" y="3312"/>
              <a:ext cx="3360" cy="336"/>
            </a:xfrm>
            <a:prstGeom prst="rect">
              <a:avLst/>
            </a:prstGeom>
            <a:solidFill>
              <a:srgbClr val="FFCCFF"/>
            </a:solidFill>
            <a:ln w="28575">
              <a:solidFill>
                <a:schemeClr val="tx1"/>
              </a:solidFill>
              <a:miter lim="800000"/>
              <a:headEnd/>
              <a:tailEnd/>
            </a:ln>
          </p:spPr>
          <p:txBody>
            <a:bodyPr wrap="none" anchor="ctr"/>
            <a:lstStyle/>
            <a:p>
              <a:pPr algn="l" eaLnBrk="1" hangingPunct="1">
                <a:defRPr/>
              </a:pPr>
              <a:r>
                <a:rPr lang="en-US" sz="2000" dirty="0">
                  <a:solidFill>
                    <a:schemeClr val="accent1">
                      <a:lumMod val="50000"/>
                    </a:schemeClr>
                  </a:solidFill>
                  <a:latin typeface="Arial" pitchFamily="34" charset="0"/>
                </a:rPr>
                <a:t>Fixed Selling and Administrative Expenses</a:t>
              </a:r>
            </a:p>
          </p:txBody>
        </p:sp>
      </p:grpSp>
      <p:sp>
        <p:nvSpPr>
          <p:cNvPr id="820233" name="Text Box 9">
            <a:extLst>
              <a:ext uri="{FF2B5EF4-FFF2-40B4-BE49-F238E27FC236}">
                <a16:creationId xmlns:a16="http://schemas.microsoft.com/office/drawing/2014/main" id="{B9DD535B-FC93-489C-B7DD-B50C0B874720}"/>
              </a:ext>
            </a:extLst>
          </p:cNvPr>
          <p:cNvSpPr txBox="1">
            <a:spLocks noChangeArrowheads="1"/>
          </p:cNvSpPr>
          <p:nvPr/>
        </p:nvSpPr>
        <p:spPr bwMode="auto">
          <a:xfrm>
            <a:off x="7543800" y="1371600"/>
            <a:ext cx="1317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400" b="1" dirty="0">
                <a:latin typeface="Times New Roman" panose="02020603050405020304" pitchFamily="18" charset="0"/>
              </a:rPr>
              <a:t>Variable</a:t>
            </a:r>
            <a:br>
              <a:rPr lang="en-US" altLang="en-US" sz="2400" b="1" dirty="0">
                <a:latin typeface="Times New Roman" panose="02020603050405020304" pitchFamily="18" charset="0"/>
              </a:rPr>
            </a:br>
            <a:r>
              <a:rPr lang="en-US" altLang="en-US" sz="2400" b="1" dirty="0">
                <a:latin typeface="Times New Roman" panose="02020603050405020304" pitchFamily="18" charset="0"/>
              </a:rPr>
              <a:t>Costing</a:t>
            </a:r>
          </a:p>
        </p:txBody>
      </p:sp>
      <p:sp>
        <p:nvSpPr>
          <p:cNvPr id="820234" name="Text Box 10">
            <a:extLst>
              <a:ext uri="{FF2B5EF4-FFF2-40B4-BE49-F238E27FC236}">
                <a16:creationId xmlns:a16="http://schemas.microsoft.com/office/drawing/2014/main" id="{54B8D81A-4B3D-42B1-B349-C16A2488714D}"/>
              </a:ext>
            </a:extLst>
          </p:cNvPr>
          <p:cNvSpPr txBox="1">
            <a:spLocks noChangeArrowheads="1"/>
          </p:cNvSpPr>
          <p:nvPr/>
        </p:nvSpPr>
        <p:spPr bwMode="auto">
          <a:xfrm>
            <a:off x="381000" y="1295400"/>
            <a:ext cx="1658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400" b="1" dirty="0">
                <a:latin typeface="Times New Roman" panose="02020603050405020304" pitchFamily="18" charset="0"/>
              </a:rPr>
              <a:t>Absorption</a:t>
            </a:r>
            <a:br>
              <a:rPr lang="en-US" altLang="en-US" sz="2400" b="1" dirty="0">
                <a:latin typeface="Times New Roman" panose="02020603050405020304" pitchFamily="18" charset="0"/>
              </a:rPr>
            </a:br>
            <a:r>
              <a:rPr lang="en-US" altLang="en-US" sz="2400" b="1" dirty="0">
                <a:latin typeface="Times New Roman" panose="02020603050405020304" pitchFamily="18" charset="0"/>
              </a:rPr>
              <a:t>Costing</a:t>
            </a:r>
          </a:p>
        </p:txBody>
      </p:sp>
      <p:grpSp>
        <p:nvGrpSpPr>
          <p:cNvPr id="3" name="Group 11">
            <a:extLst>
              <a:ext uri="{FF2B5EF4-FFF2-40B4-BE49-F238E27FC236}">
                <a16:creationId xmlns:a16="http://schemas.microsoft.com/office/drawing/2014/main" id="{69E673CA-463A-4A3C-89C8-CB91870B5949}"/>
              </a:ext>
            </a:extLst>
          </p:cNvPr>
          <p:cNvGrpSpPr>
            <a:grpSpLocks/>
          </p:cNvGrpSpPr>
          <p:nvPr/>
        </p:nvGrpSpPr>
        <p:grpSpPr bwMode="auto">
          <a:xfrm>
            <a:off x="7162800" y="2209800"/>
            <a:ext cx="1752600" cy="3200400"/>
            <a:chOff x="4656" y="1632"/>
            <a:chExt cx="1008" cy="2016"/>
          </a:xfrm>
        </p:grpSpPr>
        <p:grpSp>
          <p:nvGrpSpPr>
            <p:cNvPr id="48143" name="Group 12">
              <a:extLst>
                <a:ext uri="{FF2B5EF4-FFF2-40B4-BE49-F238E27FC236}">
                  <a16:creationId xmlns:a16="http://schemas.microsoft.com/office/drawing/2014/main" id="{F9AAD153-ECDD-4A8A-A1C4-AF3E2172A31D}"/>
                </a:ext>
              </a:extLst>
            </p:cNvPr>
            <p:cNvGrpSpPr>
              <a:grpSpLocks/>
            </p:cNvGrpSpPr>
            <p:nvPr/>
          </p:nvGrpSpPr>
          <p:grpSpPr bwMode="auto">
            <a:xfrm>
              <a:off x="4896" y="1632"/>
              <a:ext cx="768" cy="2016"/>
              <a:chOff x="4896" y="1632"/>
              <a:chExt cx="768" cy="2016"/>
            </a:xfrm>
          </p:grpSpPr>
          <p:sp>
            <p:nvSpPr>
              <p:cNvPr id="820237" name="Rectangle 13">
                <a:extLst>
                  <a:ext uri="{FF2B5EF4-FFF2-40B4-BE49-F238E27FC236}">
                    <a16:creationId xmlns:a16="http://schemas.microsoft.com/office/drawing/2014/main" id="{C6696D71-83E5-43CB-918D-6E6A5CE270CF}"/>
                  </a:ext>
                </a:extLst>
              </p:cNvPr>
              <p:cNvSpPr>
                <a:spLocks noChangeArrowheads="1"/>
              </p:cNvSpPr>
              <p:nvPr/>
            </p:nvSpPr>
            <p:spPr bwMode="auto">
              <a:xfrm>
                <a:off x="4896" y="1632"/>
                <a:ext cx="768" cy="1008"/>
              </a:xfrm>
              <a:prstGeom prst="rect">
                <a:avLst/>
              </a:prstGeom>
              <a:solidFill>
                <a:srgbClr val="FFEAA7"/>
              </a:solidFill>
              <a:ln w="28575">
                <a:solidFill>
                  <a:schemeClr val="tx1"/>
                </a:solidFill>
                <a:miter lim="800000"/>
                <a:headEnd/>
                <a:tailEnd/>
              </a:ln>
              <a:effectLst/>
            </p:spPr>
            <p:txBody>
              <a:bodyPr wrap="none" anchor="ctr"/>
              <a:lstStyle/>
              <a:p>
                <a:pPr eaLnBrk="1" hangingPunct="1">
                  <a:defRPr/>
                </a:pPr>
                <a:r>
                  <a:rPr lang="en-US" sz="2400" b="1" dirty="0">
                    <a:solidFill>
                      <a:schemeClr val="accent1">
                        <a:lumMod val="50000"/>
                      </a:schemeClr>
                    </a:solidFill>
                    <a:latin typeface="Arial" pitchFamily="34" charset="0"/>
                  </a:rPr>
                  <a:t>Product</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Costs</a:t>
                </a:r>
              </a:p>
            </p:txBody>
          </p:sp>
          <p:sp>
            <p:nvSpPr>
              <p:cNvPr id="820238" name="Rectangle 14">
                <a:extLst>
                  <a:ext uri="{FF2B5EF4-FFF2-40B4-BE49-F238E27FC236}">
                    <a16:creationId xmlns:a16="http://schemas.microsoft.com/office/drawing/2014/main" id="{5FA634B8-4F82-492A-B3D5-A48B05E6455D}"/>
                  </a:ext>
                </a:extLst>
              </p:cNvPr>
              <p:cNvSpPr>
                <a:spLocks noChangeArrowheads="1"/>
              </p:cNvSpPr>
              <p:nvPr/>
            </p:nvSpPr>
            <p:spPr bwMode="auto">
              <a:xfrm>
                <a:off x="4896" y="2640"/>
                <a:ext cx="768" cy="1008"/>
              </a:xfrm>
              <a:prstGeom prst="rect">
                <a:avLst/>
              </a:prstGeom>
              <a:solidFill>
                <a:schemeClr val="accent1">
                  <a:lumMod val="20000"/>
                  <a:lumOff val="80000"/>
                </a:schemeClr>
              </a:solidFill>
              <a:ln w="28575">
                <a:solidFill>
                  <a:schemeClr val="tx1"/>
                </a:solidFill>
                <a:miter lim="800000"/>
                <a:headEnd/>
                <a:tailEnd/>
              </a:ln>
              <a:effectLst/>
            </p:spPr>
            <p:txBody>
              <a:bodyPr wrap="none" anchor="ctr"/>
              <a:lstStyle/>
              <a:p>
                <a:pPr eaLnBrk="1" hangingPunct="1">
                  <a:defRPr/>
                </a:pPr>
                <a:r>
                  <a:rPr lang="en-US" sz="2400" b="1" dirty="0">
                    <a:solidFill>
                      <a:schemeClr val="accent1">
                        <a:lumMod val="50000"/>
                      </a:schemeClr>
                    </a:solidFill>
                    <a:latin typeface="Arial" pitchFamily="34" charset="0"/>
                  </a:rPr>
                  <a:t>Period</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Costs</a:t>
                </a:r>
              </a:p>
            </p:txBody>
          </p:sp>
        </p:grpSp>
        <p:sp>
          <p:nvSpPr>
            <p:cNvPr id="820239" name="AutoShape 15">
              <a:extLst>
                <a:ext uri="{FF2B5EF4-FFF2-40B4-BE49-F238E27FC236}">
                  <a16:creationId xmlns:a16="http://schemas.microsoft.com/office/drawing/2014/main" id="{428FE3E9-01A2-4AE3-A2A8-518D9667CF0F}"/>
                </a:ext>
              </a:extLst>
            </p:cNvPr>
            <p:cNvSpPr>
              <a:spLocks/>
            </p:cNvSpPr>
            <p:nvPr/>
          </p:nvSpPr>
          <p:spPr bwMode="auto">
            <a:xfrm>
              <a:off x="4656" y="1632"/>
              <a:ext cx="192" cy="1002"/>
            </a:xfrm>
            <a:prstGeom prst="rightBrace">
              <a:avLst>
                <a:gd name="adj1" fmla="val 43490"/>
                <a:gd name="adj2" fmla="val 50000"/>
              </a:avLst>
            </a:prstGeom>
            <a:noFill/>
            <a:ln w="57150">
              <a:solidFill>
                <a:schemeClr val="accent1">
                  <a:lumMod val="50000"/>
                </a:schemeClr>
              </a:solidFill>
              <a:round/>
              <a:headEnd/>
              <a:tailEnd/>
            </a:ln>
            <a:effectLst/>
          </p:spPr>
          <p:txBody>
            <a:bodyPr wrap="none" anchor="ctr"/>
            <a:lstStyle/>
            <a:p>
              <a:pPr>
                <a:defRPr/>
              </a:pPr>
              <a:endParaRPr lang="en-US" dirty="0">
                <a:effectLst>
                  <a:outerShdw blurRad="38100" dist="38100" dir="2700000" algn="tl">
                    <a:srgbClr val="000000">
                      <a:alpha val="43137"/>
                    </a:srgbClr>
                  </a:outerShdw>
                </a:effectLst>
                <a:latin typeface="+mj-lt"/>
                <a:ea typeface="+mn-ea"/>
              </a:endParaRPr>
            </a:p>
          </p:txBody>
        </p:sp>
        <p:sp>
          <p:nvSpPr>
            <p:cNvPr id="820240" name="AutoShape 16">
              <a:extLst>
                <a:ext uri="{FF2B5EF4-FFF2-40B4-BE49-F238E27FC236}">
                  <a16:creationId xmlns:a16="http://schemas.microsoft.com/office/drawing/2014/main" id="{C36E3C58-03A9-431D-BB8E-2F4C936EEABF}"/>
                </a:ext>
              </a:extLst>
            </p:cNvPr>
            <p:cNvSpPr>
              <a:spLocks/>
            </p:cNvSpPr>
            <p:nvPr/>
          </p:nvSpPr>
          <p:spPr bwMode="auto">
            <a:xfrm>
              <a:off x="4656" y="2632"/>
              <a:ext cx="192" cy="1002"/>
            </a:xfrm>
            <a:prstGeom prst="rightBrace">
              <a:avLst>
                <a:gd name="adj1" fmla="val 43490"/>
                <a:gd name="adj2" fmla="val 50000"/>
              </a:avLst>
            </a:prstGeom>
            <a:noFill/>
            <a:ln w="57150">
              <a:solidFill>
                <a:schemeClr val="accent1">
                  <a:lumMod val="50000"/>
                </a:schemeClr>
              </a:solidFill>
              <a:round/>
              <a:headEnd/>
              <a:tailEnd/>
            </a:ln>
            <a:effectLst/>
          </p:spPr>
          <p:txBody>
            <a:bodyPr wrap="none" anchor="ctr"/>
            <a:lstStyle/>
            <a:p>
              <a:pPr>
                <a:defRPr/>
              </a:pPr>
              <a:endParaRPr lang="en-US" dirty="0">
                <a:effectLst>
                  <a:outerShdw blurRad="38100" dist="38100" dir="2700000" algn="tl">
                    <a:srgbClr val="000000">
                      <a:alpha val="43137"/>
                    </a:srgbClr>
                  </a:outerShdw>
                </a:effectLst>
                <a:latin typeface="+mj-lt"/>
                <a:ea typeface="+mn-ea"/>
              </a:endParaRPr>
            </a:p>
          </p:txBody>
        </p:sp>
      </p:grpSp>
      <p:grpSp>
        <p:nvGrpSpPr>
          <p:cNvPr id="5" name="Group 17">
            <a:extLst>
              <a:ext uri="{FF2B5EF4-FFF2-40B4-BE49-F238E27FC236}">
                <a16:creationId xmlns:a16="http://schemas.microsoft.com/office/drawing/2014/main" id="{023EFCB5-C6A5-4709-91BD-69B51B5023D8}"/>
              </a:ext>
            </a:extLst>
          </p:cNvPr>
          <p:cNvGrpSpPr>
            <a:grpSpLocks/>
          </p:cNvGrpSpPr>
          <p:nvPr/>
        </p:nvGrpSpPr>
        <p:grpSpPr bwMode="auto">
          <a:xfrm>
            <a:off x="381000" y="2133600"/>
            <a:ext cx="1643063" cy="3200400"/>
            <a:chOff x="288" y="1632"/>
            <a:chExt cx="906" cy="2016"/>
          </a:xfrm>
        </p:grpSpPr>
        <p:grpSp>
          <p:nvGrpSpPr>
            <p:cNvPr id="48138" name="Group 18">
              <a:extLst>
                <a:ext uri="{FF2B5EF4-FFF2-40B4-BE49-F238E27FC236}">
                  <a16:creationId xmlns:a16="http://schemas.microsoft.com/office/drawing/2014/main" id="{1ADAF4F7-E8B4-437C-9C8F-604DB87FEAD3}"/>
                </a:ext>
              </a:extLst>
            </p:cNvPr>
            <p:cNvGrpSpPr>
              <a:grpSpLocks/>
            </p:cNvGrpSpPr>
            <p:nvPr/>
          </p:nvGrpSpPr>
          <p:grpSpPr bwMode="auto">
            <a:xfrm>
              <a:off x="288" y="1632"/>
              <a:ext cx="768" cy="2016"/>
              <a:chOff x="240" y="1632"/>
              <a:chExt cx="768" cy="2016"/>
            </a:xfrm>
          </p:grpSpPr>
          <p:sp>
            <p:nvSpPr>
              <p:cNvPr id="820243" name="Rectangle 19">
                <a:extLst>
                  <a:ext uri="{FF2B5EF4-FFF2-40B4-BE49-F238E27FC236}">
                    <a16:creationId xmlns:a16="http://schemas.microsoft.com/office/drawing/2014/main" id="{0F5EA04A-C279-462E-BE94-C39D5180044A}"/>
                  </a:ext>
                </a:extLst>
              </p:cNvPr>
              <p:cNvSpPr>
                <a:spLocks noChangeArrowheads="1"/>
              </p:cNvSpPr>
              <p:nvPr/>
            </p:nvSpPr>
            <p:spPr bwMode="auto">
              <a:xfrm>
                <a:off x="240" y="1632"/>
                <a:ext cx="768" cy="1344"/>
              </a:xfrm>
              <a:prstGeom prst="rect">
                <a:avLst/>
              </a:prstGeom>
              <a:solidFill>
                <a:srgbClr val="FFEAA7"/>
              </a:solidFill>
              <a:ln w="28575">
                <a:solidFill>
                  <a:schemeClr val="tx1"/>
                </a:solidFill>
                <a:miter lim="800000"/>
                <a:headEnd/>
                <a:tailEnd/>
              </a:ln>
              <a:effectLst/>
            </p:spPr>
            <p:txBody>
              <a:bodyPr wrap="none" anchor="ctr"/>
              <a:lstStyle/>
              <a:p>
                <a:pPr eaLnBrk="1" hangingPunct="1">
                  <a:defRPr/>
                </a:pPr>
                <a:r>
                  <a:rPr lang="en-US" sz="2400" b="1" dirty="0">
                    <a:solidFill>
                      <a:schemeClr val="accent1">
                        <a:lumMod val="50000"/>
                      </a:schemeClr>
                    </a:solidFill>
                    <a:latin typeface="Arial" pitchFamily="34" charset="0"/>
                  </a:rPr>
                  <a:t>Product</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Costs</a:t>
                </a:r>
              </a:p>
            </p:txBody>
          </p:sp>
          <p:sp>
            <p:nvSpPr>
              <p:cNvPr id="820244" name="Rectangle 20">
                <a:extLst>
                  <a:ext uri="{FF2B5EF4-FFF2-40B4-BE49-F238E27FC236}">
                    <a16:creationId xmlns:a16="http://schemas.microsoft.com/office/drawing/2014/main" id="{9C486A42-5404-4B1E-99D5-ECED863C08DF}"/>
                  </a:ext>
                </a:extLst>
              </p:cNvPr>
              <p:cNvSpPr>
                <a:spLocks noChangeArrowheads="1"/>
              </p:cNvSpPr>
              <p:nvPr/>
            </p:nvSpPr>
            <p:spPr bwMode="auto">
              <a:xfrm>
                <a:off x="240" y="2976"/>
                <a:ext cx="768" cy="672"/>
              </a:xfrm>
              <a:prstGeom prst="rect">
                <a:avLst/>
              </a:prstGeom>
              <a:solidFill>
                <a:schemeClr val="accent1">
                  <a:lumMod val="20000"/>
                  <a:lumOff val="80000"/>
                </a:schemeClr>
              </a:solidFill>
              <a:ln w="28575">
                <a:solidFill>
                  <a:schemeClr val="tx1"/>
                </a:solidFill>
                <a:miter lim="800000"/>
                <a:headEnd/>
                <a:tailEnd/>
              </a:ln>
              <a:effectLst/>
            </p:spPr>
            <p:txBody>
              <a:bodyPr wrap="none" anchor="ctr"/>
              <a:lstStyle/>
              <a:p>
                <a:pPr eaLnBrk="1" hangingPunct="1">
                  <a:defRPr/>
                </a:pPr>
                <a:r>
                  <a:rPr lang="en-US" sz="2400" b="1" dirty="0">
                    <a:solidFill>
                      <a:schemeClr val="accent1">
                        <a:lumMod val="50000"/>
                      </a:schemeClr>
                    </a:solidFill>
                    <a:latin typeface="Arial" pitchFamily="34" charset="0"/>
                  </a:rPr>
                  <a:t>Period</a:t>
                </a:r>
                <a:br>
                  <a:rPr lang="en-US" sz="2400" b="1" dirty="0">
                    <a:solidFill>
                      <a:schemeClr val="accent1">
                        <a:lumMod val="50000"/>
                      </a:schemeClr>
                    </a:solidFill>
                    <a:latin typeface="Arial" pitchFamily="34" charset="0"/>
                  </a:rPr>
                </a:br>
                <a:r>
                  <a:rPr lang="en-US" sz="2400" b="1" dirty="0">
                    <a:solidFill>
                      <a:schemeClr val="accent1">
                        <a:lumMod val="50000"/>
                      </a:schemeClr>
                    </a:solidFill>
                    <a:latin typeface="Arial" pitchFamily="34" charset="0"/>
                  </a:rPr>
                  <a:t>Costs</a:t>
                </a:r>
              </a:p>
            </p:txBody>
          </p:sp>
        </p:grpSp>
        <p:sp>
          <p:nvSpPr>
            <p:cNvPr id="820245" name="AutoShape 21">
              <a:extLst>
                <a:ext uri="{FF2B5EF4-FFF2-40B4-BE49-F238E27FC236}">
                  <a16:creationId xmlns:a16="http://schemas.microsoft.com/office/drawing/2014/main" id="{616ACF75-D79B-48AE-9BA6-3E559043826F}"/>
                </a:ext>
              </a:extLst>
            </p:cNvPr>
            <p:cNvSpPr>
              <a:spLocks/>
            </p:cNvSpPr>
            <p:nvPr/>
          </p:nvSpPr>
          <p:spPr bwMode="auto">
            <a:xfrm flipH="1">
              <a:off x="1002" y="1632"/>
              <a:ext cx="168" cy="1344"/>
            </a:xfrm>
            <a:prstGeom prst="rightBrace">
              <a:avLst>
                <a:gd name="adj1" fmla="val 58333"/>
                <a:gd name="adj2" fmla="val 50000"/>
              </a:avLst>
            </a:prstGeom>
            <a:noFill/>
            <a:ln w="57150">
              <a:solidFill>
                <a:schemeClr val="accent1">
                  <a:lumMod val="50000"/>
                </a:schemeClr>
              </a:solidFill>
              <a:round/>
              <a:headEnd/>
              <a:tailEnd/>
            </a:ln>
            <a:effectLst/>
          </p:spPr>
          <p:txBody>
            <a:bodyPr wrap="none" anchor="ctr"/>
            <a:lstStyle/>
            <a:p>
              <a:pPr>
                <a:defRPr/>
              </a:pPr>
              <a:endParaRPr lang="en-US" dirty="0">
                <a:effectLst>
                  <a:outerShdw blurRad="38100" dist="38100" dir="2700000" algn="tl">
                    <a:srgbClr val="000000">
                      <a:alpha val="43137"/>
                    </a:srgbClr>
                  </a:outerShdw>
                </a:effectLst>
                <a:ea typeface="+mn-ea"/>
              </a:endParaRPr>
            </a:p>
          </p:txBody>
        </p:sp>
        <p:sp>
          <p:nvSpPr>
            <p:cNvPr id="820246" name="AutoShape 22">
              <a:extLst>
                <a:ext uri="{FF2B5EF4-FFF2-40B4-BE49-F238E27FC236}">
                  <a16:creationId xmlns:a16="http://schemas.microsoft.com/office/drawing/2014/main" id="{D3BAA23B-6266-4A22-9C8D-1775628A17B0}"/>
                </a:ext>
              </a:extLst>
            </p:cNvPr>
            <p:cNvSpPr>
              <a:spLocks/>
            </p:cNvSpPr>
            <p:nvPr/>
          </p:nvSpPr>
          <p:spPr bwMode="auto">
            <a:xfrm flipH="1">
              <a:off x="1002" y="2976"/>
              <a:ext cx="192" cy="666"/>
            </a:xfrm>
            <a:prstGeom prst="rightBrace">
              <a:avLst>
                <a:gd name="adj1" fmla="val 28906"/>
                <a:gd name="adj2" fmla="val 50000"/>
              </a:avLst>
            </a:prstGeom>
            <a:noFill/>
            <a:ln w="57150">
              <a:solidFill>
                <a:schemeClr val="accent1">
                  <a:lumMod val="50000"/>
                </a:schemeClr>
              </a:solidFill>
              <a:round/>
              <a:headEnd/>
              <a:tailEnd/>
            </a:ln>
            <a:effectLst/>
          </p:spPr>
          <p:txBody>
            <a:bodyPr wrap="none" anchor="ctr"/>
            <a:lstStyle/>
            <a:p>
              <a:pPr>
                <a:defRPr/>
              </a:pPr>
              <a:endParaRPr lang="en-US" dirty="0">
                <a:effectLst>
                  <a:outerShdw blurRad="38100" dist="38100" dir="2700000" algn="tl">
                    <a:srgbClr val="000000">
                      <a:alpha val="43137"/>
                    </a:srgbClr>
                  </a:outerShdw>
                </a:effectLst>
                <a:ea typeface="+mn-ea"/>
              </a:endParaRPr>
            </a:p>
          </p:txBody>
        </p:sp>
      </p:grpSp>
      <p:sp>
        <p:nvSpPr>
          <p:cNvPr id="820249" name="Rectangle 25">
            <a:extLst>
              <a:ext uri="{FF2B5EF4-FFF2-40B4-BE49-F238E27FC236}">
                <a16:creationId xmlns:a16="http://schemas.microsoft.com/office/drawing/2014/main" id="{EAA181BC-0653-4D7C-93A7-AB6C207DB058}"/>
              </a:ext>
            </a:extLst>
          </p:cNvPr>
          <p:cNvSpPr>
            <a:spLocks noChangeArrowheads="1"/>
          </p:cNvSpPr>
          <p:nvPr/>
        </p:nvSpPr>
        <p:spPr bwMode="auto">
          <a:xfrm>
            <a:off x="990600" y="762000"/>
            <a:ext cx="7391400" cy="523875"/>
          </a:xfrm>
          <a:prstGeom prst="rect">
            <a:avLst/>
          </a:prstGeom>
          <a:solidFill>
            <a:schemeClr val="bg1">
              <a:lumMod val="20000"/>
              <a:lumOff val="80000"/>
            </a:schemeClr>
          </a:solidFill>
          <a:ln w="38100">
            <a:noFill/>
            <a:miter lim="800000"/>
            <a:headEnd/>
            <a:tailEnd/>
          </a:ln>
          <a:effectLst/>
        </p:spPr>
        <p:txBody>
          <a:bodyPr>
            <a:spAutoFit/>
          </a:bodyPr>
          <a:lstStyle/>
          <a:p>
            <a:pPr eaLnBrk="1" hangingPunct="1">
              <a:defRPr/>
            </a:pPr>
            <a:r>
              <a:rPr lang="en-US" sz="2800" b="1" dirty="0">
                <a:solidFill>
                  <a:schemeClr val="accent1">
                    <a:lumMod val="50000"/>
                  </a:schemeClr>
                </a:solidFill>
                <a:latin typeface="Arial" pitchFamily="34" charset="0"/>
                <a:ea typeface="+mn-ea"/>
              </a:rPr>
              <a:t> Absorption Costing and Variable Costing</a:t>
            </a:r>
          </a:p>
        </p:txBody>
      </p:sp>
      <p:sp>
        <p:nvSpPr>
          <p:cNvPr id="48136" name="Title 30">
            <a:extLst>
              <a:ext uri="{FF2B5EF4-FFF2-40B4-BE49-F238E27FC236}">
                <a16:creationId xmlns:a16="http://schemas.microsoft.com/office/drawing/2014/main" id="{51127B36-FFDA-466D-B844-603480356AB1}"/>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Cost Accounting Methods</a:t>
            </a:r>
          </a:p>
        </p:txBody>
      </p:sp>
      <p:sp>
        <p:nvSpPr>
          <p:cNvPr id="28" name="Rounded Rectangle 27">
            <a:extLst>
              <a:ext uri="{FF2B5EF4-FFF2-40B4-BE49-F238E27FC236}">
                <a16:creationId xmlns:a16="http://schemas.microsoft.com/office/drawing/2014/main" id="{8C2AEBFD-D3D5-436B-BB76-9C297ECC9952}"/>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13-8: Explain and illustrate the difference between absorption and direct (or variable) costing.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C123A-C8C3-4A4B-8598-19BCF6B387ED}"/>
              </a:ext>
            </a:extLst>
          </p:cNvPr>
          <p:cNvSpPr>
            <a:spLocks noGrp="1"/>
          </p:cNvSpPr>
          <p:nvPr>
            <p:ph type="title"/>
          </p:nvPr>
        </p:nvSpPr>
        <p:spPr/>
        <p:txBody>
          <a:bodyPr/>
          <a:lstStyle/>
          <a:p>
            <a:r>
              <a:rPr lang="en-IN" dirty="0"/>
              <a:t>Cost Flows—Absorption Costing and Direct (Variable) Costing</a:t>
            </a:r>
            <a:endParaRPr lang="en-US" dirty="0"/>
          </a:p>
        </p:txBody>
      </p:sp>
      <p:pic>
        <p:nvPicPr>
          <p:cNvPr id="4" name="Picture 3">
            <a:extLst>
              <a:ext uri="{FF2B5EF4-FFF2-40B4-BE49-F238E27FC236}">
                <a16:creationId xmlns:a16="http://schemas.microsoft.com/office/drawing/2014/main" id="{010634B0-5887-4A21-A448-5E4A8BC4C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072" y="1524000"/>
            <a:ext cx="7007855" cy="4822935"/>
          </a:xfrm>
          <a:prstGeom prst="rect">
            <a:avLst/>
          </a:prstGeom>
        </p:spPr>
      </p:pic>
    </p:spTree>
    <p:extLst>
      <p:ext uri="{BB962C8B-B14F-4D97-AF65-F5344CB8AC3E}">
        <p14:creationId xmlns:p14="http://schemas.microsoft.com/office/powerpoint/2010/main" val="10110500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902" name="Rectangle 6">
            <a:extLst>
              <a:ext uri="{FF2B5EF4-FFF2-40B4-BE49-F238E27FC236}">
                <a16:creationId xmlns:a16="http://schemas.microsoft.com/office/drawing/2014/main" id="{7E98ADF4-3541-439C-8642-971679E85097}"/>
              </a:ext>
            </a:extLst>
          </p:cNvPr>
          <p:cNvSpPr>
            <a:spLocks noChangeArrowheads="1"/>
          </p:cNvSpPr>
          <p:nvPr/>
        </p:nvSpPr>
        <p:spPr bwMode="auto">
          <a:xfrm flipH="1">
            <a:off x="4724400" y="1905000"/>
            <a:ext cx="4038600" cy="1196975"/>
          </a:xfrm>
          <a:prstGeom prst="rect">
            <a:avLst/>
          </a:prstGeom>
          <a:noFill/>
          <a:ln w="12700">
            <a:noFill/>
            <a:miter lim="800000"/>
            <a:headEnd/>
            <a:tailEnd/>
          </a:ln>
          <a:effectLst/>
        </p:spPr>
        <p:txBody>
          <a:bodyPr lIns="90488" tIns="44450" rIns="90488" bIns="44450">
            <a:spAutoFit/>
          </a:bodyPr>
          <a:lstStyle/>
          <a:p>
            <a:pPr eaLnBrk="1" hangingPunct="1">
              <a:defRPr/>
            </a:pPr>
            <a:r>
              <a:rPr lang="en-US" sz="2400" b="1" u="sng" dirty="0">
                <a:solidFill>
                  <a:schemeClr val="tx2"/>
                </a:solidFill>
                <a:latin typeface="Arial" pitchFamily="34" charset="0"/>
                <a:ea typeface="+mn-ea"/>
              </a:rPr>
              <a:t>Fixed costs </a:t>
            </a:r>
            <a:r>
              <a:rPr lang="en-US" sz="2400" b="1" dirty="0">
                <a:solidFill>
                  <a:schemeClr val="tx2"/>
                </a:solidFill>
                <a:latin typeface="Arial" pitchFamily="34" charset="0"/>
                <a:ea typeface="+mn-ea"/>
              </a:rPr>
              <a:t>are </a:t>
            </a:r>
            <a:r>
              <a:rPr lang="en-US" sz="2400" b="1" u="sng" dirty="0">
                <a:solidFill>
                  <a:schemeClr val="tx2"/>
                </a:solidFill>
                <a:latin typeface="Arial" pitchFamily="34" charset="0"/>
                <a:ea typeface="+mn-ea"/>
              </a:rPr>
              <a:t>not</a:t>
            </a:r>
            <a:r>
              <a:rPr lang="en-US" sz="2400" b="1" dirty="0">
                <a:solidFill>
                  <a:schemeClr val="tx2"/>
                </a:solidFill>
                <a:latin typeface="Arial" pitchFamily="34" charset="0"/>
                <a:ea typeface="+mn-ea"/>
              </a:rPr>
              <a:t> really the costs of any particular</a:t>
            </a:r>
            <a:br>
              <a:rPr lang="en-US" sz="2400" b="1" dirty="0">
                <a:solidFill>
                  <a:schemeClr val="tx2"/>
                </a:solidFill>
                <a:latin typeface="Arial" pitchFamily="34" charset="0"/>
                <a:ea typeface="+mn-ea"/>
              </a:rPr>
            </a:br>
            <a:r>
              <a:rPr lang="en-US" sz="2400" b="1" dirty="0">
                <a:solidFill>
                  <a:schemeClr val="tx2"/>
                </a:solidFill>
                <a:latin typeface="Arial" pitchFamily="34" charset="0"/>
                <a:ea typeface="+mn-ea"/>
              </a:rPr>
              <a:t>product.</a:t>
            </a:r>
          </a:p>
        </p:txBody>
      </p:sp>
      <p:sp>
        <p:nvSpPr>
          <p:cNvPr id="117776" name="Text Box 9">
            <a:extLst>
              <a:ext uri="{FF2B5EF4-FFF2-40B4-BE49-F238E27FC236}">
                <a16:creationId xmlns:a16="http://schemas.microsoft.com/office/drawing/2014/main" id="{CE3ABAD7-9BDA-49B0-9777-6F72E2CA652B}"/>
              </a:ext>
            </a:extLst>
          </p:cNvPr>
          <p:cNvSpPr txBox="1">
            <a:spLocks noChangeArrowheads="1"/>
          </p:cNvSpPr>
          <p:nvPr/>
        </p:nvSpPr>
        <p:spPr bwMode="auto">
          <a:xfrm>
            <a:off x="5867400" y="990600"/>
            <a:ext cx="1562100" cy="954088"/>
          </a:xfrm>
          <a:prstGeom prst="rect">
            <a:avLst/>
          </a:prstGeom>
          <a:noFill/>
          <a:ln w="9525">
            <a:noFill/>
            <a:miter lim="800000"/>
            <a:headEnd/>
            <a:tailEnd/>
          </a:ln>
        </p:spPr>
        <p:txBody>
          <a:bodyPr wrap="none">
            <a:spAutoFit/>
          </a:bodyPr>
          <a:lstStyle/>
          <a:p>
            <a:pPr eaLnBrk="1" hangingPunct="1">
              <a:defRPr/>
            </a:pPr>
            <a:r>
              <a:rPr lang="en-US" sz="2800" b="1" dirty="0">
                <a:solidFill>
                  <a:schemeClr val="accent1">
                    <a:lumMod val="50000"/>
                  </a:schemeClr>
                </a:solidFill>
                <a:latin typeface="Arial" pitchFamily="34" charset="0"/>
              </a:rPr>
              <a:t>Variable</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Costing</a:t>
            </a:r>
          </a:p>
        </p:txBody>
      </p:sp>
      <p:sp>
        <p:nvSpPr>
          <p:cNvPr id="50180" name="Text Box 13">
            <a:extLst>
              <a:ext uri="{FF2B5EF4-FFF2-40B4-BE49-F238E27FC236}">
                <a16:creationId xmlns:a16="http://schemas.microsoft.com/office/drawing/2014/main" id="{0D4F06BD-9A0C-41F2-9DCF-005F4C8C0C3A}"/>
              </a:ext>
            </a:extLst>
          </p:cNvPr>
          <p:cNvSpPr txBox="1">
            <a:spLocks noChangeArrowheads="1"/>
          </p:cNvSpPr>
          <p:nvPr/>
        </p:nvSpPr>
        <p:spPr bwMode="auto">
          <a:xfrm>
            <a:off x="1447800" y="1066800"/>
            <a:ext cx="21018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800" b="1" dirty="0">
                <a:solidFill>
                  <a:srgbClr val="0066FF"/>
                </a:solidFill>
                <a:latin typeface="Arial" panose="020B0604020202020204" pitchFamily="34" charset="0"/>
              </a:rPr>
              <a:t>Absorption</a:t>
            </a:r>
            <a:br>
              <a:rPr lang="en-US" altLang="en-US" sz="2800" b="1" dirty="0">
                <a:solidFill>
                  <a:srgbClr val="0066FF"/>
                </a:solidFill>
                <a:latin typeface="Arial" panose="020B0604020202020204" pitchFamily="34" charset="0"/>
              </a:rPr>
            </a:br>
            <a:r>
              <a:rPr lang="en-US" altLang="en-US" sz="2800" b="1" dirty="0">
                <a:solidFill>
                  <a:srgbClr val="0066FF"/>
                </a:solidFill>
                <a:latin typeface="Arial" panose="020B0604020202020204" pitchFamily="34" charset="0"/>
              </a:rPr>
              <a:t>Costing</a:t>
            </a:r>
          </a:p>
        </p:txBody>
      </p:sp>
      <p:sp>
        <p:nvSpPr>
          <p:cNvPr id="720912" name="Rectangle 16">
            <a:extLst>
              <a:ext uri="{FF2B5EF4-FFF2-40B4-BE49-F238E27FC236}">
                <a16:creationId xmlns:a16="http://schemas.microsoft.com/office/drawing/2014/main" id="{0E23F07B-B321-42DC-B689-0BC802FD902C}"/>
              </a:ext>
            </a:extLst>
          </p:cNvPr>
          <p:cNvSpPr>
            <a:spLocks noChangeArrowheads="1"/>
          </p:cNvSpPr>
          <p:nvPr/>
        </p:nvSpPr>
        <p:spPr bwMode="auto">
          <a:xfrm flipH="1">
            <a:off x="457200" y="2057400"/>
            <a:ext cx="41910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200" u="sng" dirty="0">
                <a:solidFill>
                  <a:schemeClr val="tx2"/>
                </a:solidFill>
                <a:latin typeface="Arial" panose="020B0604020202020204" pitchFamily="34" charset="0"/>
              </a:rPr>
              <a:t>All manufacturing costs</a:t>
            </a:r>
            <a:r>
              <a:rPr lang="en-US" altLang="en-US" sz="2200" dirty="0">
                <a:solidFill>
                  <a:schemeClr val="tx2"/>
                </a:solidFill>
                <a:latin typeface="Arial" panose="020B0604020202020204" pitchFamily="34" charset="0"/>
              </a:rPr>
              <a:t> must be assigned to products to properly match revenues and costs.</a:t>
            </a:r>
          </a:p>
        </p:txBody>
      </p:sp>
      <p:sp>
        <p:nvSpPr>
          <p:cNvPr id="50182" name="Title 35">
            <a:extLst>
              <a:ext uri="{FF2B5EF4-FFF2-40B4-BE49-F238E27FC236}">
                <a16:creationId xmlns:a16="http://schemas.microsoft.com/office/drawing/2014/main" id="{EDE5142D-0DB4-4FE9-811C-7A339FBCDEB4}"/>
              </a:ext>
            </a:extLst>
          </p:cNvPr>
          <p:cNvSpPr>
            <a:spLocks noGrp="1"/>
          </p:cNvSpPr>
          <p:nvPr>
            <p:ph type="title"/>
          </p:nvPr>
        </p:nvSpPr>
        <p:spPr>
          <a:xfrm>
            <a:off x="1143000" y="0"/>
            <a:ext cx="6858000" cy="1143000"/>
          </a:xfrm>
        </p:spPr>
        <p:txBody>
          <a:bodyPr/>
          <a:lstStyle/>
          <a:p>
            <a:r>
              <a:rPr lang="en-US" altLang="en-US" sz="3600" dirty="0">
                <a:ea typeface="ＭＳ Ｐゴシック" panose="020B0600070205080204" pitchFamily="34" charset="-128"/>
              </a:rPr>
              <a:t>Absorption versus Variable Costing</a:t>
            </a:r>
          </a:p>
        </p:txBody>
      </p:sp>
      <p:sp>
        <p:nvSpPr>
          <p:cNvPr id="20" name="Rectangle 19">
            <a:extLst>
              <a:ext uri="{FF2B5EF4-FFF2-40B4-BE49-F238E27FC236}">
                <a16:creationId xmlns:a16="http://schemas.microsoft.com/office/drawing/2014/main" id="{96F3A86A-4FCC-4FF0-AF44-138C15B054D9}"/>
              </a:ext>
            </a:extLst>
          </p:cNvPr>
          <p:cNvSpPr>
            <a:spLocks noChangeArrowheads="1"/>
          </p:cNvSpPr>
          <p:nvPr/>
        </p:nvSpPr>
        <p:spPr bwMode="auto">
          <a:xfrm>
            <a:off x="762000" y="3276600"/>
            <a:ext cx="3505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000" b="1" dirty="0">
                <a:latin typeface="Arial" panose="020B0604020202020204" pitchFamily="34" charset="0"/>
              </a:rPr>
              <a:t>Depreciation, taxes, insurance, and salaries are just as essential to products as variable costs.</a:t>
            </a:r>
          </a:p>
        </p:txBody>
      </p:sp>
      <p:sp>
        <p:nvSpPr>
          <p:cNvPr id="21" name="Rectangle 20">
            <a:extLst>
              <a:ext uri="{FF2B5EF4-FFF2-40B4-BE49-F238E27FC236}">
                <a16:creationId xmlns:a16="http://schemas.microsoft.com/office/drawing/2014/main" id="{09401955-BAE8-4E70-83D7-53536C9F9D4A}"/>
              </a:ext>
            </a:extLst>
          </p:cNvPr>
          <p:cNvSpPr>
            <a:spLocks noChangeArrowheads="1"/>
          </p:cNvSpPr>
          <p:nvPr/>
        </p:nvSpPr>
        <p:spPr bwMode="auto">
          <a:xfrm>
            <a:off x="4572000" y="3276600"/>
            <a:ext cx="42672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IN" altLang="en-US" sz="2000" b="1" dirty="0">
                <a:latin typeface="Arial" panose="020B0604020202020204" pitchFamily="34" charset="0"/>
              </a:rPr>
              <a:t>Depreciation, taxes, insurance, and salaries are capacity costs and will be incurred even if nothing is produced.</a:t>
            </a:r>
            <a:endParaRPr lang="en-US" altLang="en-US" sz="2000" b="1" dirty="0">
              <a:latin typeface="Arial" panose="020B0604020202020204" pitchFamily="34" charset="0"/>
            </a:endParaRPr>
          </a:p>
        </p:txBody>
      </p:sp>
      <p:sp>
        <p:nvSpPr>
          <p:cNvPr id="23" name="TextBox 22">
            <a:extLst>
              <a:ext uri="{FF2B5EF4-FFF2-40B4-BE49-F238E27FC236}">
                <a16:creationId xmlns:a16="http://schemas.microsoft.com/office/drawing/2014/main" id="{F04EE9C9-DF64-4F1B-9834-11650FD54087}"/>
              </a:ext>
            </a:extLst>
          </p:cNvPr>
          <p:cNvSpPr txBox="1">
            <a:spLocks noChangeArrowheads="1"/>
          </p:cNvSpPr>
          <p:nvPr/>
        </p:nvSpPr>
        <p:spPr bwMode="auto">
          <a:xfrm>
            <a:off x="990600" y="4648200"/>
            <a:ext cx="7391400" cy="1570038"/>
          </a:xfrm>
          <a:prstGeom prst="rect">
            <a:avLst/>
          </a:prstGeom>
          <a:solidFill>
            <a:srgbClr val="FFEAA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30000"/>
              </a:spcBef>
            </a:pPr>
            <a:r>
              <a:rPr kumimoji="1" lang="en-US" altLang="en-US" sz="2400" b="1" dirty="0">
                <a:latin typeface="Times New Roman" panose="02020603050405020304" pitchFamily="18" charset="0"/>
              </a:rPr>
              <a:t>From a variable costing viewpoint, absorption costing product costs may be misleading for decision making. However, absorption costing views the costs as the numbers that appear on our external reports.</a:t>
            </a:r>
          </a:p>
        </p:txBody>
      </p:sp>
      <p:sp>
        <p:nvSpPr>
          <p:cNvPr id="24" name="Rounded Rectangle 23">
            <a:extLst>
              <a:ext uri="{FF2B5EF4-FFF2-40B4-BE49-F238E27FC236}">
                <a16:creationId xmlns:a16="http://schemas.microsoft.com/office/drawing/2014/main" id="{6535AD58-7237-4A51-AE37-C3FDDCF689A1}"/>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13-8: Explain and illustrate the difference between absorption and direct (or variable) costing.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4" name="Rectangle 2">
            <a:extLst>
              <a:ext uri="{FF2B5EF4-FFF2-40B4-BE49-F238E27FC236}">
                <a16:creationId xmlns:a16="http://schemas.microsoft.com/office/drawing/2014/main" id="{E71636B1-B7AC-4039-9F87-F003FF5C44C0}"/>
              </a:ext>
            </a:extLst>
          </p:cNvPr>
          <p:cNvSpPr>
            <a:spLocks noChangeArrowheads="1"/>
          </p:cNvSpPr>
          <p:nvPr/>
        </p:nvSpPr>
        <p:spPr bwMode="auto">
          <a:xfrm>
            <a:off x="723900" y="2514600"/>
            <a:ext cx="7696200" cy="1197764"/>
          </a:xfrm>
          <a:prstGeom prst="rect">
            <a:avLst/>
          </a:prstGeom>
          <a:solidFill>
            <a:schemeClr val="accent1">
              <a:lumMod val="20000"/>
              <a:lumOff val="80000"/>
            </a:schemeClr>
          </a:solidFill>
          <a:ln w="12700" cmpd="thinThick">
            <a:solidFill>
              <a:schemeClr val="accent1">
                <a:lumMod val="50000"/>
              </a:schemeClr>
            </a:solidFill>
            <a:miter lim="800000"/>
            <a:headEnd/>
            <a:tailEnd/>
          </a:ln>
          <a:effectLst>
            <a:outerShdw blurRad="63500" dist="38100" dir="2700000" algn="tl" rotWithShape="0">
              <a:srgbClr val="000000">
                <a:alpha val="39999"/>
              </a:srgbClr>
            </a:outerShdw>
          </a:effectLst>
        </p:spPr>
        <p:txBody>
          <a:bodyPr lIns="90488" tIns="44450" rIns="90488" bIns="44450">
            <a:spAutoFit/>
          </a:bodyPr>
          <a:lstStyle/>
          <a:p>
            <a:pPr eaLnBrk="1" hangingPunct="1">
              <a:defRPr/>
            </a:pPr>
            <a:r>
              <a:rPr lang="en-IN" sz="2400" b="1" dirty="0">
                <a:solidFill>
                  <a:schemeClr val="accent1">
                    <a:lumMod val="50000"/>
                  </a:schemeClr>
                </a:solidFill>
                <a:latin typeface="Arial" pitchFamily="34" charset="0"/>
                <a:ea typeface="+mn-ea"/>
              </a:rPr>
              <a:t>An ABC system involves identifying the activity that causes the incurrence of a cost; this activity is known as a cost driver.</a:t>
            </a:r>
            <a:endParaRPr lang="en-US" sz="2400" b="1" dirty="0">
              <a:solidFill>
                <a:schemeClr val="accent1">
                  <a:lumMod val="50000"/>
                </a:schemeClr>
              </a:solidFill>
              <a:latin typeface="Arial" pitchFamily="34" charset="0"/>
              <a:ea typeface="+mn-ea"/>
            </a:endParaRPr>
          </a:p>
        </p:txBody>
      </p:sp>
      <p:sp>
        <p:nvSpPr>
          <p:cNvPr id="51203" name="Title 27">
            <a:extLst>
              <a:ext uri="{FF2B5EF4-FFF2-40B4-BE49-F238E27FC236}">
                <a16:creationId xmlns:a16="http://schemas.microsoft.com/office/drawing/2014/main" id="{FF5CC068-7774-461F-8A8A-DBE79F7738EA}"/>
              </a:ext>
            </a:extLst>
          </p:cNvPr>
          <p:cNvSpPr>
            <a:spLocks noGrp="1"/>
          </p:cNvSpPr>
          <p:nvPr>
            <p:ph type="title"/>
          </p:nvPr>
        </p:nvSpPr>
        <p:spPr/>
        <p:txBody>
          <a:bodyPr/>
          <a:lstStyle/>
          <a:p>
            <a:r>
              <a:rPr lang="en-US" altLang="en-US" dirty="0">
                <a:ea typeface="ＭＳ Ｐゴシック" panose="020B0600070205080204" pitchFamily="34" charset="-128"/>
              </a:rPr>
              <a:t>Activity-Based Costing (ABC)</a:t>
            </a:r>
          </a:p>
        </p:txBody>
      </p:sp>
      <p:sp>
        <p:nvSpPr>
          <p:cNvPr id="43" name="Rectangle 2">
            <a:extLst>
              <a:ext uri="{FF2B5EF4-FFF2-40B4-BE49-F238E27FC236}">
                <a16:creationId xmlns:a16="http://schemas.microsoft.com/office/drawing/2014/main" id="{1CE90884-0CE8-45C5-BEDA-9AEDF1307AEB}"/>
              </a:ext>
            </a:extLst>
          </p:cNvPr>
          <p:cNvSpPr txBox="1">
            <a:spLocks noChangeArrowheads="1"/>
          </p:cNvSpPr>
          <p:nvPr/>
        </p:nvSpPr>
        <p:spPr bwMode="auto">
          <a:xfrm>
            <a:off x="381000" y="1295400"/>
            <a:ext cx="7772400" cy="1371600"/>
          </a:xfrm>
          <a:prstGeom prst="rect">
            <a:avLst/>
          </a:prstGeom>
          <a:noFill/>
          <a:ln w="9525">
            <a:noFill/>
            <a:miter lim="800000"/>
            <a:headEnd/>
            <a:tailEnd/>
          </a:ln>
        </p:spPr>
        <p:txBody>
          <a:bodyPr lIns="90488" tIns="44450" rIns="90488" bIns="44450"/>
          <a:lstStyle/>
          <a:p>
            <a:pPr marL="342900" indent="-342900">
              <a:lnSpc>
                <a:spcPct val="90000"/>
              </a:lnSpc>
              <a:spcBef>
                <a:spcPct val="20000"/>
              </a:spcBef>
              <a:buFont typeface="Wingdings" pitchFamily="2" charset="2"/>
              <a:buNone/>
              <a:defRPr/>
            </a:pPr>
            <a:r>
              <a:rPr lang="en-US" sz="2400" b="1" dirty="0">
                <a:solidFill>
                  <a:schemeClr val="accent1">
                    <a:lumMod val="50000"/>
                  </a:schemeClr>
                </a:solidFill>
                <a:latin typeface="+mj-lt"/>
                <a:ea typeface="+mn-ea"/>
              </a:rPr>
              <a:t> One of the most difficult tasks in computing accurate unit costs lies in determining the proper amount of overhead cost that should be assigned to each job.</a:t>
            </a:r>
          </a:p>
        </p:txBody>
      </p:sp>
      <p:sp>
        <p:nvSpPr>
          <p:cNvPr id="44" name="Rounded Rectangle 43">
            <a:extLst>
              <a:ext uri="{FF2B5EF4-FFF2-40B4-BE49-F238E27FC236}">
                <a16:creationId xmlns:a16="http://schemas.microsoft.com/office/drawing/2014/main" id="{7393AF72-8DB2-441D-A9DC-405A94BB4285}"/>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8">
            <a:extLst>
              <a:ext uri="{FF2B5EF4-FFF2-40B4-BE49-F238E27FC236}">
                <a16:creationId xmlns:a16="http://schemas.microsoft.com/office/drawing/2014/main" id="{800E0C7D-2F83-4712-9451-3B4A480F042E}"/>
              </a:ext>
            </a:extLst>
          </p:cNvPr>
          <p:cNvSpPr>
            <a:spLocks noGrp="1"/>
          </p:cNvSpPr>
          <p:nvPr>
            <p:ph type="title"/>
          </p:nvPr>
        </p:nvSpPr>
        <p:spPr/>
        <p:txBody>
          <a:bodyPr/>
          <a:lstStyle/>
          <a:p>
            <a:r>
              <a:rPr lang="en-US" altLang="en-US" dirty="0">
                <a:ea typeface="ＭＳ Ｐゴシック" panose="020B0600070205080204" pitchFamily="34" charset="-128"/>
              </a:rPr>
              <a:t>Activity-Based Costing (ABC)</a:t>
            </a:r>
          </a:p>
        </p:txBody>
      </p:sp>
      <p:sp>
        <p:nvSpPr>
          <p:cNvPr id="733186" name="Rectangle 2">
            <a:extLst>
              <a:ext uri="{FF2B5EF4-FFF2-40B4-BE49-F238E27FC236}">
                <a16:creationId xmlns:a16="http://schemas.microsoft.com/office/drawing/2014/main" id="{02EC9FCA-E8CD-49BB-BC00-5A6AF17B7B0B}"/>
              </a:ext>
            </a:extLst>
          </p:cNvPr>
          <p:cNvSpPr>
            <a:spLocks noGrp="1" noChangeArrowheads="1"/>
          </p:cNvSpPr>
          <p:nvPr>
            <p:ph type="body" idx="4294967295"/>
          </p:nvPr>
        </p:nvSpPr>
        <p:spPr>
          <a:xfrm>
            <a:off x="990600" y="1219200"/>
            <a:ext cx="7467600" cy="4724400"/>
          </a:xfrm>
          <a:solidFill>
            <a:schemeClr val="bg1">
              <a:lumMod val="20000"/>
              <a:lumOff val="80000"/>
            </a:schemeClr>
          </a:solidFill>
          <a:ln w="28575">
            <a:solidFill>
              <a:srgbClr val="0000FF"/>
            </a:solidFill>
          </a:ln>
        </p:spPr>
        <p:txBody>
          <a:bodyPr lIns="90488" tIns="44450" rIns="90488" bIns="44450"/>
          <a:lstStyle/>
          <a:p>
            <a:pPr marL="0" indent="0">
              <a:lnSpc>
                <a:spcPct val="95000"/>
              </a:lnSpc>
              <a:spcBef>
                <a:spcPct val="75000"/>
              </a:spcBef>
              <a:buNone/>
              <a:defRPr/>
            </a:pPr>
            <a:r>
              <a:rPr lang="en-IN" sz="2800" b="1" dirty="0">
                <a:solidFill>
                  <a:schemeClr val="accent1">
                    <a:lumMod val="50000"/>
                  </a:schemeClr>
                </a:solidFill>
                <a:latin typeface="+mj-lt"/>
              </a:rPr>
              <a:t>ABC systems have led to more accurate costing than traditional overhead application methods and have supported more effective management of the production, administrative, and marketing functions</a:t>
            </a:r>
            <a:r>
              <a:rPr lang="en-US" sz="2800" b="1" dirty="0">
                <a:solidFill>
                  <a:schemeClr val="accent1">
                    <a:lumMod val="50000"/>
                  </a:schemeClr>
                </a:solidFill>
                <a:latin typeface="+mj-lt"/>
              </a:rPr>
              <a:t>.</a:t>
            </a:r>
          </a:p>
          <a:p>
            <a:pPr marL="0" indent="0">
              <a:lnSpc>
                <a:spcPct val="95000"/>
              </a:lnSpc>
              <a:spcBef>
                <a:spcPct val="75000"/>
              </a:spcBef>
              <a:buNone/>
              <a:defRPr/>
            </a:pPr>
            <a:r>
              <a:rPr lang="en-IN" sz="2800" b="1" dirty="0">
                <a:solidFill>
                  <a:schemeClr val="accent1">
                    <a:lumMod val="50000"/>
                  </a:schemeClr>
                </a:solidFill>
                <a:latin typeface="+mj-lt"/>
              </a:rPr>
              <a:t>Activity-based costing should be especially emphasized in organizations where multiple products require differing amounts of manufacturing and other value chain activities.</a:t>
            </a:r>
            <a:endParaRPr lang="en-US" sz="2400" b="1" dirty="0">
              <a:solidFill>
                <a:schemeClr val="accent1">
                  <a:lumMod val="50000"/>
                </a:schemeClr>
              </a:solidFill>
              <a:latin typeface="+mj-lt"/>
            </a:endParaRPr>
          </a:p>
        </p:txBody>
      </p:sp>
      <p:sp>
        <p:nvSpPr>
          <p:cNvPr id="8" name="Rounded Rectangle 7">
            <a:extLst>
              <a:ext uri="{FF2B5EF4-FFF2-40B4-BE49-F238E27FC236}">
                <a16:creationId xmlns:a16="http://schemas.microsoft.com/office/drawing/2014/main" id="{0C06496B-B8BD-4627-AF97-95EEC60E4D90}"/>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62FB7D7E-1593-493B-A451-02E51E7A03D7}"/>
              </a:ext>
            </a:extLst>
          </p:cNvPr>
          <p:cNvGrpSpPr>
            <a:grpSpLocks/>
          </p:cNvGrpSpPr>
          <p:nvPr/>
        </p:nvGrpSpPr>
        <p:grpSpPr bwMode="auto">
          <a:xfrm>
            <a:off x="1828800" y="5105400"/>
            <a:ext cx="3298825" cy="766762"/>
            <a:chOff x="1126" y="3395"/>
            <a:chExt cx="2078" cy="483"/>
          </a:xfrm>
          <a:solidFill>
            <a:schemeClr val="accent1">
              <a:lumMod val="20000"/>
              <a:lumOff val="80000"/>
            </a:schemeClr>
          </a:solidFill>
        </p:grpSpPr>
        <p:sp>
          <p:nvSpPr>
            <p:cNvPr id="136203" name="Rectangle 3">
              <a:extLst>
                <a:ext uri="{FF2B5EF4-FFF2-40B4-BE49-F238E27FC236}">
                  <a16:creationId xmlns:a16="http://schemas.microsoft.com/office/drawing/2014/main" id="{436F03D7-1524-48A2-9288-28182AD90F29}"/>
                </a:ext>
              </a:extLst>
            </p:cNvPr>
            <p:cNvSpPr>
              <a:spLocks noChangeArrowheads="1"/>
            </p:cNvSpPr>
            <p:nvPr/>
          </p:nvSpPr>
          <p:spPr bwMode="auto">
            <a:xfrm>
              <a:off x="1126" y="3395"/>
              <a:ext cx="2078" cy="483"/>
            </a:xfrm>
            <a:prstGeom prst="rect">
              <a:avLst/>
            </a:prstGeom>
            <a:grpFill/>
            <a:ln w="12700">
              <a:noFill/>
              <a:miter lim="800000"/>
              <a:headEnd/>
              <a:tailEnd/>
            </a:ln>
          </p:spPr>
          <p:txBody>
            <a:bodyPr wrap="none" lIns="90488" tIns="44450" rIns="90488" bIns="44450">
              <a:spAutoFit/>
            </a:bodyPr>
            <a:lstStyle/>
            <a:p>
              <a:pPr algn="l" eaLnBrk="1" hangingPunct="1">
                <a:defRPr/>
              </a:pPr>
              <a:r>
                <a:rPr lang="en-US" sz="2200" b="1" dirty="0">
                  <a:solidFill>
                    <a:schemeClr val="accent1">
                      <a:lumMod val="50000"/>
                    </a:schemeClr>
                  </a:solidFill>
                  <a:latin typeface="Arial" pitchFamily="34" charset="0"/>
                </a:rPr>
                <a:t>Overhead           Actual</a:t>
              </a:r>
              <a:br>
                <a:rPr lang="en-US" sz="2200" b="1" dirty="0">
                  <a:solidFill>
                    <a:schemeClr val="accent1">
                      <a:lumMod val="50000"/>
                    </a:schemeClr>
                  </a:solidFill>
                  <a:latin typeface="Arial" pitchFamily="34" charset="0"/>
                </a:rPr>
              </a:br>
              <a:r>
                <a:rPr lang="en-US" sz="2200" b="1" dirty="0">
                  <a:solidFill>
                    <a:schemeClr val="accent1">
                      <a:lumMod val="50000"/>
                    </a:schemeClr>
                  </a:solidFill>
                  <a:latin typeface="Arial" pitchFamily="34" charset="0"/>
                </a:rPr>
                <a:t>     Rate              Activity</a:t>
              </a:r>
            </a:p>
          </p:txBody>
        </p:sp>
        <p:sp>
          <p:nvSpPr>
            <p:cNvPr id="136204" name="Rectangle 4">
              <a:extLst>
                <a:ext uri="{FF2B5EF4-FFF2-40B4-BE49-F238E27FC236}">
                  <a16:creationId xmlns:a16="http://schemas.microsoft.com/office/drawing/2014/main" id="{A0E273A5-3ACF-446C-882B-5D38BBFC2DFB}"/>
                </a:ext>
              </a:extLst>
            </p:cNvPr>
            <p:cNvSpPr>
              <a:spLocks noChangeArrowheads="1"/>
            </p:cNvSpPr>
            <p:nvPr/>
          </p:nvSpPr>
          <p:spPr bwMode="auto">
            <a:xfrm>
              <a:off x="2195" y="3462"/>
              <a:ext cx="247" cy="328"/>
            </a:xfrm>
            <a:prstGeom prst="rect">
              <a:avLst/>
            </a:prstGeom>
            <a:grpFill/>
            <a:ln w="12700">
              <a:noFill/>
              <a:miter lim="800000"/>
              <a:headEnd/>
              <a:tailEnd/>
            </a:ln>
          </p:spPr>
          <p:txBody>
            <a:bodyPr wrap="none" lIns="90488" tIns="44450" rIns="90488" bIns="44450">
              <a:spAutoFit/>
            </a:bodyPr>
            <a:lstStyle/>
            <a:p>
              <a:pPr algn="l" eaLnBrk="1" hangingPunct="1">
                <a:defRPr/>
              </a:pPr>
              <a:r>
                <a:rPr lang="en-US" sz="2800" b="1" dirty="0">
                  <a:solidFill>
                    <a:schemeClr val="accent1">
                      <a:lumMod val="50000"/>
                    </a:schemeClr>
                  </a:solidFill>
                  <a:latin typeface="Arial" pitchFamily="34" charset="0"/>
                </a:rPr>
                <a:t>×</a:t>
              </a:r>
            </a:p>
          </p:txBody>
        </p:sp>
      </p:grpSp>
      <p:grpSp>
        <p:nvGrpSpPr>
          <p:cNvPr id="3" name="Group 6">
            <a:extLst>
              <a:ext uri="{FF2B5EF4-FFF2-40B4-BE49-F238E27FC236}">
                <a16:creationId xmlns:a16="http://schemas.microsoft.com/office/drawing/2014/main" id="{842F39D6-B736-4B8B-9F32-51885BC9DF3F}"/>
              </a:ext>
            </a:extLst>
          </p:cNvPr>
          <p:cNvGrpSpPr>
            <a:grpSpLocks/>
          </p:cNvGrpSpPr>
          <p:nvPr/>
        </p:nvGrpSpPr>
        <p:grpSpPr bwMode="auto">
          <a:xfrm>
            <a:off x="609600" y="3733800"/>
            <a:ext cx="8239125" cy="796925"/>
            <a:chOff x="477" y="2569"/>
            <a:chExt cx="5190" cy="502"/>
          </a:xfrm>
          <a:solidFill>
            <a:schemeClr val="accent1">
              <a:lumMod val="20000"/>
              <a:lumOff val="80000"/>
            </a:schemeClr>
          </a:solidFill>
        </p:grpSpPr>
        <p:sp>
          <p:nvSpPr>
            <p:cNvPr id="136200" name="Rectangle 7">
              <a:extLst>
                <a:ext uri="{FF2B5EF4-FFF2-40B4-BE49-F238E27FC236}">
                  <a16:creationId xmlns:a16="http://schemas.microsoft.com/office/drawing/2014/main" id="{F20C7D46-0A17-4471-AB93-0B09AB48690E}"/>
                </a:ext>
              </a:extLst>
            </p:cNvPr>
            <p:cNvSpPr>
              <a:spLocks noChangeArrowheads="1"/>
            </p:cNvSpPr>
            <p:nvPr/>
          </p:nvSpPr>
          <p:spPr bwMode="auto">
            <a:xfrm>
              <a:off x="477" y="2665"/>
              <a:ext cx="774" cy="289"/>
            </a:xfrm>
            <a:prstGeom prst="rect">
              <a:avLst/>
            </a:prstGeom>
            <a:grpFill/>
            <a:ln w="12700">
              <a:noFill/>
              <a:miter lim="800000"/>
              <a:headEnd/>
              <a:tailEnd/>
            </a:ln>
          </p:spPr>
          <p:txBody>
            <a:bodyPr lIns="90488" tIns="44450" rIns="90488" bIns="44450">
              <a:spAutoFit/>
            </a:bodyPr>
            <a:lstStyle/>
            <a:p>
              <a:pPr algn="l" eaLnBrk="1" hangingPunct="1">
                <a:spcBef>
                  <a:spcPct val="50000"/>
                </a:spcBef>
                <a:defRPr/>
              </a:pPr>
              <a:r>
                <a:rPr lang="en-US" sz="2400" b="1" dirty="0">
                  <a:solidFill>
                    <a:schemeClr val="accent1">
                      <a:lumMod val="50000"/>
                    </a:schemeClr>
                  </a:solidFill>
                  <a:latin typeface="Arial" pitchFamily="34" charset="0"/>
                </a:rPr>
                <a:t>Rate  = </a:t>
              </a:r>
            </a:p>
          </p:txBody>
        </p:sp>
        <p:sp>
          <p:nvSpPr>
            <p:cNvPr id="136201" name="Rectangle 8">
              <a:extLst>
                <a:ext uri="{FF2B5EF4-FFF2-40B4-BE49-F238E27FC236}">
                  <a16:creationId xmlns:a16="http://schemas.microsoft.com/office/drawing/2014/main" id="{C52AB93E-D308-4678-8FC8-AC1B47C04445}"/>
                </a:ext>
              </a:extLst>
            </p:cNvPr>
            <p:cNvSpPr>
              <a:spLocks noChangeArrowheads="1"/>
            </p:cNvSpPr>
            <p:nvPr/>
          </p:nvSpPr>
          <p:spPr bwMode="auto">
            <a:xfrm>
              <a:off x="1245" y="2569"/>
              <a:ext cx="4422" cy="502"/>
            </a:xfrm>
            <a:prstGeom prst="rect">
              <a:avLst/>
            </a:prstGeom>
            <a:grpFill/>
            <a:ln w="12700">
              <a:noFill/>
              <a:miter lim="800000"/>
              <a:headEnd/>
              <a:tailEnd/>
            </a:ln>
          </p:spPr>
          <p:txBody>
            <a:bodyPr lIns="90488" tIns="44450" rIns="90488" bIns="44450">
              <a:spAutoFit/>
            </a:bodyPr>
            <a:lstStyle/>
            <a:p>
              <a:pPr algn="l" eaLnBrk="1" hangingPunct="1">
                <a:lnSpc>
                  <a:spcPct val="70000"/>
                </a:lnSpc>
                <a:spcBef>
                  <a:spcPct val="50000"/>
                </a:spcBef>
                <a:defRPr/>
              </a:pPr>
              <a:r>
                <a:rPr lang="en-US" sz="2400" b="1" dirty="0">
                  <a:solidFill>
                    <a:schemeClr val="accent1">
                      <a:lumMod val="50000"/>
                    </a:schemeClr>
                  </a:solidFill>
                  <a:latin typeface="Arial" pitchFamily="34" charset="0"/>
                </a:rPr>
                <a:t>Estimated overhead costs in activity cost pool</a:t>
              </a:r>
            </a:p>
            <a:p>
              <a:pPr algn="l" eaLnBrk="1" hangingPunct="1">
                <a:lnSpc>
                  <a:spcPct val="70000"/>
                </a:lnSpc>
                <a:spcBef>
                  <a:spcPct val="50000"/>
                </a:spcBef>
                <a:defRPr/>
              </a:pPr>
              <a:r>
                <a:rPr lang="en-US" sz="2400" b="1" dirty="0">
                  <a:solidFill>
                    <a:schemeClr val="accent1">
                      <a:lumMod val="50000"/>
                    </a:schemeClr>
                  </a:solidFill>
                  <a:latin typeface="Arial" pitchFamily="34" charset="0"/>
                </a:rPr>
                <a:t>          Estimated number of activity units </a:t>
              </a:r>
            </a:p>
          </p:txBody>
        </p:sp>
        <p:sp>
          <p:nvSpPr>
            <p:cNvPr id="136202" name="Line 9">
              <a:extLst>
                <a:ext uri="{FF2B5EF4-FFF2-40B4-BE49-F238E27FC236}">
                  <a16:creationId xmlns:a16="http://schemas.microsoft.com/office/drawing/2014/main" id="{46916DC7-2361-440F-A568-7177A21EF20A}"/>
                </a:ext>
              </a:extLst>
            </p:cNvPr>
            <p:cNvSpPr>
              <a:spLocks noChangeShapeType="1"/>
            </p:cNvSpPr>
            <p:nvPr/>
          </p:nvSpPr>
          <p:spPr bwMode="auto">
            <a:xfrm>
              <a:off x="1352" y="2798"/>
              <a:ext cx="4160" cy="0"/>
            </a:xfrm>
            <a:prstGeom prst="line">
              <a:avLst/>
            </a:prstGeom>
            <a:grpFill/>
            <a:ln w="25400">
              <a:solidFill>
                <a:schemeClr val="accent1">
                  <a:lumMod val="50000"/>
                </a:schemeClr>
              </a:solidFill>
              <a:round/>
              <a:headEnd/>
              <a:tailEnd/>
            </a:ln>
          </p:spPr>
          <p:txBody>
            <a:bodyPr wrap="none" anchor="ctr"/>
            <a:lstStyle/>
            <a:p>
              <a:pPr>
                <a:defRPr/>
              </a:pPr>
              <a:endParaRPr lang="en-US" dirty="0">
                <a:solidFill>
                  <a:schemeClr val="accent1">
                    <a:lumMod val="50000"/>
                  </a:schemeClr>
                </a:solidFill>
              </a:endParaRPr>
            </a:p>
          </p:txBody>
        </p:sp>
      </p:grpSp>
      <p:sp>
        <p:nvSpPr>
          <p:cNvPr id="52228" name="Title 16">
            <a:extLst>
              <a:ext uri="{FF2B5EF4-FFF2-40B4-BE49-F238E27FC236}">
                <a16:creationId xmlns:a16="http://schemas.microsoft.com/office/drawing/2014/main" id="{9F97C645-3DFB-4E83-9928-402910666B07}"/>
              </a:ext>
            </a:extLst>
          </p:cNvPr>
          <p:cNvSpPr>
            <a:spLocks noGrp="1"/>
          </p:cNvSpPr>
          <p:nvPr>
            <p:ph type="title"/>
          </p:nvPr>
        </p:nvSpPr>
        <p:spPr>
          <a:xfrm>
            <a:off x="533400" y="0"/>
            <a:ext cx="8229600" cy="1143000"/>
          </a:xfrm>
        </p:spPr>
        <p:txBody>
          <a:bodyPr/>
          <a:lstStyle/>
          <a:p>
            <a:r>
              <a:rPr lang="en-US" altLang="en-US" dirty="0">
                <a:ea typeface="ＭＳ Ｐゴシック" panose="020B0600070205080204" pitchFamily="34" charset="-128"/>
              </a:rPr>
              <a:t>Activity-Based Costing Procedures</a:t>
            </a:r>
          </a:p>
        </p:txBody>
      </p:sp>
      <p:sp>
        <p:nvSpPr>
          <p:cNvPr id="734218" name="Rectangle 10">
            <a:extLst>
              <a:ext uri="{FF2B5EF4-FFF2-40B4-BE49-F238E27FC236}">
                <a16:creationId xmlns:a16="http://schemas.microsoft.com/office/drawing/2014/main" id="{1AA77181-CB99-46DA-B17E-925A149CA4CD}"/>
              </a:ext>
            </a:extLst>
          </p:cNvPr>
          <p:cNvSpPr>
            <a:spLocks noGrp="1" noChangeArrowheads="1"/>
          </p:cNvSpPr>
          <p:nvPr>
            <p:ph type="body" idx="4294967295"/>
          </p:nvPr>
        </p:nvSpPr>
        <p:spPr>
          <a:xfrm>
            <a:off x="685800" y="1143000"/>
            <a:ext cx="7162800" cy="2743200"/>
          </a:xfrm>
        </p:spPr>
        <p:txBody>
          <a:bodyPr/>
          <a:lstStyle/>
          <a:p>
            <a:pPr marL="514350" indent="-514350">
              <a:buFont typeface="+mj-lt"/>
              <a:buAutoNum type="arabicPeriod"/>
              <a:defRPr/>
            </a:pPr>
            <a:r>
              <a:rPr lang="en-US" sz="2800" dirty="0">
                <a:solidFill>
                  <a:schemeClr val="accent1">
                    <a:lumMod val="50000"/>
                  </a:schemeClr>
                </a:solidFill>
                <a:latin typeface="+mj-lt"/>
              </a:rPr>
              <a:t>Identify activities that consume resources.</a:t>
            </a:r>
          </a:p>
          <a:p>
            <a:pPr marL="514350" indent="-514350">
              <a:buFont typeface="+mj-lt"/>
              <a:buAutoNum type="arabicPeriod"/>
              <a:defRPr/>
            </a:pPr>
            <a:r>
              <a:rPr lang="en-US" sz="2800" dirty="0">
                <a:solidFill>
                  <a:schemeClr val="accent1">
                    <a:lumMod val="50000"/>
                  </a:schemeClr>
                </a:solidFill>
                <a:latin typeface="+mj-lt"/>
              </a:rPr>
              <a:t>Assign costs to a cost pool for each activity.</a:t>
            </a:r>
          </a:p>
          <a:p>
            <a:pPr marL="514350" indent="-514350">
              <a:buFont typeface="+mj-lt"/>
              <a:buAutoNum type="arabicPeriod"/>
              <a:defRPr/>
            </a:pPr>
            <a:r>
              <a:rPr lang="en-US" sz="2800" dirty="0">
                <a:solidFill>
                  <a:schemeClr val="accent1">
                    <a:lumMod val="50000"/>
                  </a:schemeClr>
                </a:solidFill>
                <a:latin typeface="+mj-lt"/>
              </a:rPr>
              <a:t>Identify cost drivers associated with each activity.</a:t>
            </a:r>
          </a:p>
          <a:p>
            <a:pPr marL="514350" indent="-514350">
              <a:buFont typeface="+mj-lt"/>
              <a:buAutoNum type="arabicPeriod"/>
              <a:defRPr/>
            </a:pPr>
            <a:r>
              <a:rPr lang="en-US" sz="2800" dirty="0">
                <a:solidFill>
                  <a:schemeClr val="accent1">
                    <a:lumMod val="50000"/>
                  </a:schemeClr>
                </a:solidFill>
                <a:latin typeface="+mj-lt"/>
              </a:rPr>
              <a:t>Compute overhead rate for each cost pool:</a:t>
            </a:r>
          </a:p>
        </p:txBody>
      </p:sp>
      <p:sp>
        <p:nvSpPr>
          <p:cNvPr id="734221" name="Text Box 13">
            <a:extLst>
              <a:ext uri="{FF2B5EF4-FFF2-40B4-BE49-F238E27FC236}">
                <a16:creationId xmlns:a16="http://schemas.microsoft.com/office/drawing/2014/main" id="{734EB527-404F-44B3-9B9A-1447D0F88AEB}"/>
              </a:ext>
            </a:extLst>
          </p:cNvPr>
          <p:cNvSpPr txBox="1">
            <a:spLocks noChangeArrowheads="1"/>
          </p:cNvSpPr>
          <p:nvPr/>
        </p:nvSpPr>
        <p:spPr bwMode="auto">
          <a:xfrm>
            <a:off x="647700" y="4622767"/>
            <a:ext cx="7848600" cy="931863"/>
          </a:xfrm>
          <a:prstGeom prst="rect">
            <a:avLst/>
          </a:prstGeom>
          <a:noFill/>
          <a:ln w="9525">
            <a:noFill/>
            <a:miter lim="800000"/>
            <a:headEnd/>
            <a:tailEnd/>
          </a:ln>
          <a:effectLst/>
        </p:spPr>
        <p:txBody>
          <a:bodyPr>
            <a:spAutoFit/>
          </a:bodyPr>
          <a:lstStyle/>
          <a:p>
            <a:pPr algn="l" eaLnBrk="1" hangingPunct="1">
              <a:spcBef>
                <a:spcPct val="20000"/>
              </a:spcBef>
              <a:buClr>
                <a:schemeClr val="hlink"/>
              </a:buClr>
              <a:buSzPct val="80000"/>
              <a:defRPr/>
            </a:pPr>
            <a:r>
              <a:rPr lang="en-US" sz="2800" dirty="0">
                <a:solidFill>
                  <a:schemeClr val="accent1">
                    <a:lumMod val="50000"/>
                  </a:schemeClr>
                </a:solidFill>
                <a:latin typeface="+mj-lt"/>
                <a:ea typeface="+mn-ea"/>
              </a:rPr>
              <a:t>5.	Assign costs to products: </a:t>
            </a:r>
          </a:p>
          <a:p>
            <a:pPr marL="457200" indent="-457200" algn="l">
              <a:spcBef>
                <a:spcPct val="50000"/>
              </a:spcBef>
              <a:defRPr/>
            </a:pPr>
            <a:endParaRPr lang="en-US" dirty="0">
              <a:solidFill>
                <a:schemeClr val="accent1">
                  <a:lumMod val="50000"/>
                </a:schemeClr>
              </a:solidFill>
              <a:latin typeface="+mj-lt"/>
              <a:ea typeface="+mn-ea"/>
            </a:endParaRPr>
          </a:p>
        </p:txBody>
      </p:sp>
      <p:sp>
        <p:nvSpPr>
          <p:cNvPr id="18" name="Rounded Rectangle 17">
            <a:extLst>
              <a:ext uri="{FF2B5EF4-FFF2-40B4-BE49-F238E27FC236}">
                <a16:creationId xmlns:a16="http://schemas.microsoft.com/office/drawing/2014/main" id="{22313174-688E-4FE2-9790-33F5EF438169}"/>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4713348-9874-4284-B8BD-5963E178B07A}"/>
              </a:ext>
            </a:extLst>
          </p:cNvPr>
          <p:cNvSpPr>
            <a:spLocks noGrp="1"/>
          </p:cNvSpPr>
          <p:nvPr>
            <p:ph type="title"/>
          </p:nvPr>
        </p:nvSpPr>
        <p:spPr>
          <a:xfrm>
            <a:off x="533400" y="381000"/>
            <a:ext cx="8229600" cy="1143000"/>
          </a:xfrm>
        </p:spPr>
        <p:txBody>
          <a:bodyPr/>
          <a:lstStyle/>
          <a:p>
            <a:pPr eaLnBrk="1" hangingPunct="1">
              <a:defRPr/>
            </a:pPr>
            <a:r>
              <a:rPr lang="en-US" sz="2800" dirty="0">
                <a:solidFill>
                  <a:schemeClr val="accent1">
                    <a:lumMod val="50000"/>
                  </a:schemeClr>
                </a:solidFill>
                <a:latin typeface="Arial" pitchFamily="34" charset="0"/>
              </a:rPr>
              <a:t>Let</a:t>
            </a:r>
            <a:r>
              <a:rPr lang="ja-JP" altLang="en-US" sz="2800" dirty="0">
                <a:solidFill>
                  <a:schemeClr val="accent1">
                    <a:lumMod val="50000"/>
                  </a:schemeClr>
                </a:solidFill>
                <a:latin typeface="Arial" pitchFamily="34" charset="0"/>
              </a:rPr>
              <a:t>’</a:t>
            </a:r>
            <a:r>
              <a:rPr lang="en-US" altLang="ja-JP" sz="2800" dirty="0">
                <a:solidFill>
                  <a:schemeClr val="accent1">
                    <a:lumMod val="50000"/>
                  </a:schemeClr>
                </a:solidFill>
                <a:latin typeface="Arial" pitchFamily="34" charset="0"/>
              </a:rPr>
              <a:t>s look at an example comparing</a:t>
            </a:r>
            <a:br>
              <a:rPr lang="en-US" altLang="ja-JP" sz="2800" dirty="0">
                <a:solidFill>
                  <a:schemeClr val="accent1">
                    <a:lumMod val="50000"/>
                  </a:schemeClr>
                </a:solidFill>
                <a:latin typeface="Arial" pitchFamily="34" charset="0"/>
              </a:rPr>
            </a:br>
            <a:r>
              <a:rPr lang="en-US" altLang="ja-JP" sz="2800" dirty="0">
                <a:solidFill>
                  <a:schemeClr val="accent1">
                    <a:lumMod val="50000"/>
                  </a:schemeClr>
                </a:solidFill>
                <a:latin typeface="Arial" pitchFamily="34" charset="0"/>
              </a:rPr>
              <a:t>traditional costing with ABC.</a:t>
            </a:r>
            <a:br>
              <a:rPr lang="en-US" altLang="ja-JP" sz="2800" dirty="0">
                <a:solidFill>
                  <a:schemeClr val="accent1">
                    <a:lumMod val="50000"/>
                  </a:schemeClr>
                </a:solidFill>
                <a:latin typeface="Arial" pitchFamily="34" charset="0"/>
              </a:rPr>
            </a:br>
            <a:br>
              <a:rPr lang="en-US" altLang="ja-JP" sz="2000" dirty="0">
                <a:solidFill>
                  <a:schemeClr val="accent1">
                    <a:lumMod val="50000"/>
                  </a:schemeClr>
                </a:solidFill>
                <a:latin typeface="Arial" pitchFamily="34" charset="0"/>
              </a:rPr>
            </a:br>
            <a:r>
              <a:rPr lang="en-US" altLang="ja-JP" sz="2000" dirty="0">
                <a:solidFill>
                  <a:schemeClr val="accent1">
                    <a:lumMod val="50000"/>
                  </a:schemeClr>
                </a:solidFill>
                <a:latin typeface="Arial" pitchFamily="34" charset="0"/>
              </a:rPr>
              <a:t> We will start with traditional costing.</a:t>
            </a:r>
            <a:endParaRPr lang="en-US" sz="2000" dirty="0">
              <a:solidFill>
                <a:schemeClr val="accent1">
                  <a:lumMod val="50000"/>
                </a:schemeClr>
              </a:solidFill>
              <a:latin typeface="Arial" pitchFamily="34" charset="0"/>
            </a:endParaRPr>
          </a:p>
        </p:txBody>
      </p:sp>
      <p:sp>
        <p:nvSpPr>
          <p:cNvPr id="736258" name="Rectangle 2">
            <a:extLst>
              <a:ext uri="{FF2B5EF4-FFF2-40B4-BE49-F238E27FC236}">
                <a16:creationId xmlns:a16="http://schemas.microsoft.com/office/drawing/2014/main" id="{DBCEF1F5-C562-436F-ABCB-F2E2D1A3DDE1}"/>
              </a:ext>
            </a:extLst>
          </p:cNvPr>
          <p:cNvSpPr>
            <a:spLocks noGrp="1" noChangeArrowheads="1"/>
          </p:cNvSpPr>
          <p:nvPr>
            <p:ph type="body" idx="4294967295"/>
          </p:nvPr>
        </p:nvSpPr>
        <p:spPr>
          <a:xfrm>
            <a:off x="487362" y="1864275"/>
            <a:ext cx="8321675" cy="1028699"/>
          </a:xfrm>
        </p:spPr>
        <p:txBody>
          <a:bodyPr lIns="90488" tIns="44450" rIns="90488" bIns="44450"/>
          <a:lstStyle/>
          <a:p>
            <a:pPr algn="ctr">
              <a:lnSpc>
                <a:spcPct val="90000"/>
              </a:lnSpc>
              <a:buFont typeface="Wingdings" pitchFamily="2" charset="2"/>
              <a:buNone/>
              <a:defRPr/>
            </a:pPr>
            <a:r>
              <a:rPr lang="en-US" sz="2200" b="1" dirty="0">
                <a:solidFill>
                  <a:schemeClr val="accent1">
                    <a:lumMod val="50000"/>
                  </a:schemeClr>
                </a:solidFill>
                <a:latin typeface="+mj-lt"/>
              </a:rPr>
              <a:t>Cruisers Inc. produced 86 SeaCruiser sailboats during April; a total of 20,640 labor hours were worked, and the following costs were incurred:</a:t>
            </a:r>
          </a:p>
        </p:txBody>
      </p:sp>
      <p:sp>
        <p:nvSpPr>
          <p:cNvPr id="11" name="Rounded Rectangle 10">
            <a:extLst>
              <a:ext uri="{FF2B5EF4-FFF2-40B4-BE49-F238E27FC236}">
                <a16:creationId xmlns:a16="http://schemas.microsoft.com/office/drawing/2014/main" id="{F68DBE07-82E4-4622-91BF-5F34A841CA14}"/>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sp>
        <p:nvSpPr>
          <p:cNvPr id="7" name="Rectangle 2">
            <a:extLst>
              <a:ext uri="{FF2B5EF4-FFF2-40B4-BE49-F238E27FC236}">
                <a16:creationId xmlns:a16="http://schemas.microsoft.com/office/drawing/2014/main" id="{909ED50A-02F1-468A-B727-C16E56636ACE}"/>
              </a:ext>
            </a:extLst>
          </p:cNvPr>
          <p:cNvSpPr txBox="1">
            <a:spLocks noChangeArrowheads="1"/>
          </p:cNvSpPr>
          <p:nvPr/>
        </p:nvSpPr>
        <p:spPr bwMode="auto">
          <a:xfrm>
            <a:off x="685800" y="2933699"/>
            <a:ext cx="8321675" cy="87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Font typeface="Wingdings" pitchFamily="2" charset="2"/>
              <a:buNone/>
              <a:defRPr/>
            </a:pPr>
            <a:r>
              <a:rPr lang="en-US" sz="2200" b="1" dirty="0">
                <a:solidFill>
                  <a:schemeClr val="accent1">
                    <a:lumMod val="50000"/>
                  </a:schemeClr>
                </a:solidFill>
                <a:latin typeface="+mj-lt"/>
              </a:rPr>
              <a:t>Raw materials . . . . . . . . . . . . . . . . . . . . . . . . . . . . . . . . . $368,510</a:t>
            </a:r>
          </a:p>
          <a:p>
            <a:pPr>
              <a:lnSpc>
                <a:spcPct val="90000"/>
              </a:lnSpc>
              <a:buFont typeface="Wingdings" pitchFamily="2" charset="2"/>
              <a:buNone/>
              <a:defRPr/>
            </a:pPr>
            <a:r>
              <a:rPr lang="en-US" sz="2200" b="1" dirty="0">
                <a:solidFill>
                  <a:schemeClr val="accent1">
                    <a:lumMod val="50000"/>
                  </a:schemeClr>
                </a:solidFill>
                <a:latin typeface="+mj-lt"/>
              </a:rPr>
              <a:t>Direct labor . . . . . . . . . . . . . . . . . . . . . . . . . . . . . . . . . . .   330,240</a:t>
            </a:r>
          </a:p>
        </p:txBody>
      </p:sp>
      <p:sp>
        <p:nvSpPr>
          <p:cNvPr id="8" name="Rectangle 2">
            <a:extLst>
              <a:ext uri="{FF2B5EF4-FFF2-40B4-BE49-F238E27FC236}">
                <a16:creationId xmlns:a16="http://schemas.microsoft.com/office/drawing/2014/main" id="{52C7645D-1998-4F3F-BC76-7753E6D417DC}"/>
              </a:ext>
            </a:extLst>
          </p:cNvPr>
          <p:cNvSpPr txBox="1">
            <a:spLocks noChangeArrowheads="1"/>
          </p:cNvSpPr>
          <p:nvPr/>
        </p:nvSpPr>
        <p:spPr bwMode="auto">
          <a:xfrm>
            <a:off x="411162" y="3810000"/>
            <a:ext cx="8321675" cy="762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90000"/>
              </a:lnSpc>
              <a:buFont typeface="Wingdings" pitchFamily="2" charset="2"/>
              <a:buNone/>
              <a:defRPr/>
            </a:pPr>
            <a:r>
              <a:rPr lang="en-IN" sz="2200" b="1" dirty="0">
                <a:solidFill>
                  <a:schemeClr val="accent1">
                    <a:lumMod val="50000"/>
                  </a:schemeClr>
                </a:solidFill>
                <a:latin typeface="+mj-lt"/>
              </a:rPr>
              <a:t>The cost of each boat is determined by dividing the total manufacturing costs incurred by the number of boats produced: </a:t>
            </a:r>
            <a:endParaRPr lang="en-US" sz="2200" b="1" dirty="0">
              <a:solidFill>
                <a:schemeClr val="accent1">
                  <a:lumMod val="50000"/>
                </a:schemeClr>
              </a:solidFill>
              <a:latin typeface="+mj-lt"/>
            </a:endParaRPr>
          </a:p>
        </p:txBody>
      </p:sp>
      <p:sp>
        <p:nvSpPr>
          <p:cNvPr id="9" name="Rectangle 2">
            <a:extLst>
              <a:ext uri="{FF2B5EF4-FFF2-40B4-BE49-F238E27FC236}">
                <a16:creationId xmlns:a16="http://schemas.microsoft.com/office/drawing/2014/main" id="{EBB7A015-9DC8-470C-9AA7-B1A484C5E45E}"/>
              </a:ext>
            </a:extLst>
          </p:cNvPr>
          <p:cNvSpPr txBox="1">
            <a:spLocks noChangeArrowheads="1"/>
          </p:cNvSpPr>
          <p:nvPr/>
        </p:nvSpPr>
        <p:spPr bwMode="auto">
          <a:xfrm>
            <a:off x="685799" y="4610098"/>
            <a:ext cx="8321675" cy="1485902"/>
          </a:xfrm>
          <a:prstGeom prst="rect">
            <a:avLst/>
          </a:prstGeom>
          <a:solidFill>
            <a:srgbClr val="DBE5F1"/>
          </a:solidFill>
          <a:ln>
            <a:noFill/>
          </a:ln>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Font typeface="Wingdings" pitchFamily="2" charset="2"/>
              <a:buNone/>
              <a:defRPr/>
            </a:pPr>
            <a:r>
              <a:rPr lang="en-US" sz="2200" b="1" dirty="0">
                <a:solidFill>
                  <a:schemeClr val="accent1">
                    <a:lumMod val="50000"/>
                  </a:schemeClr>
                </a:solidFill>
                <a:latin typeface="+mj-lt"/>
              </a:rPr>
              <a:t>Raw materials . . . . . . . . . . . . . . . . . . . . . . . . . . . . . . . . . $368,510</a:t>
            </a:r>
          </a:p>
          <a:p>
            <a:pPr>
              <a:lnSpc>
                <a:spcPct val="90000"/>
              </a:lnSpc>
              <a:buFont typeface="Wingdings" pitchFamily="2" charset="2"/>
              <a:buNone/>
              <a:defRPr/>
            </a:pPr>
            <a:r>
              <a:rPr lang="en-US" sz="2200" b="1" dirty="0">
                <a:solidFill>
                  <a:schemeClr val="accent1">
                    <a:lumMod val="50000"/>
                  </a:schemeClr>
                </a:solidFill>
                <a:latin typeface="+mj-lt"/>
              </a:rPr>
              <a:t>Direct labor . . . . . . . . . . . . . . . . . . . . . . . . . . . . . . . . . . .   330,240</a:t>
            </a:r>
          </a:p>
          <a:p>
            <a:pPr>
              <a:lnSpc>
                <a:spcPct val="90000"/>
              </a:lnSpc>
              <a:buFont typeface="Wingdings" pitchFamily="2" charset="2"/>
              <a:buNone/>
              <a:defRPr/>
            </a:pPr>
            <a:r>
              <a:rPr lang="en-US" sz="2200" b="1" dirty="0">
                <a:solidFill>
                  <a:schemeClr val="accent1">
                    <a:lumMod val="50000"/>
                  </a:schemeClr>
                </a:solidFill>
                <a:latin typeface="+mj-lt"/>
              </a:rPr>
              <a:t>Overhead (20,640 direct labor hours × the overhead</a:t>
            </a:r>
          </a:p>
          <a:p>
            <a:pPr>
              <a:lnSpc>
                <a:spcPct val="90000"/>
              </a:lnSpc>
              <a:buFont typeface="Wingdings" pitchFamily="2" charset="2"/>
              <a:buNone/>
              <a:defRPr/>
            </a:pPr>
            <a:r>
              <a:rPr lang="en-US" sz="2200" b="1" dirty="0">
                <a:solidFill>
                  <a:schemeClr val="accent1">
                    <a:lumMod val="50000"/>
                  </a:schemeClr>
                </a:solidFill>
                <a:latin typeface="+mj-lt"/>
              </a:rPr>
              <a:t>application rate of $14/hour) . . . . . . . . . . . . . . . . . . . .    288,960</a:t>
            </a:r>
          </a:p>
        </p:txBody>
      </p:sp>
    </p:spTree>
    <p:extLst>
      <p:ext uri="{BB962C8B-B14F-4D97-AF65-F5344CB8AC3E}">
        <p14:creationId xmlns:p14="http://schemas.microsoft.com/office/powerpoint/2010/main" val="851430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Text Box 2058">
            <a:extLst>
              <a:ext uri="{FF2B5EF4-FFF2-40B4-BE49-F238E27FC236}">
                <a16:creationId xmlns:a16="http://schemas.microsoft.com/office/drawing/2014/main" id="{192E2849-4A3C-45C4-B26A-2F39834193B3}"/>
              </a:ext>
            </a:extLst>
          </p:cNvPr>
          <p:cNvSpPr txBox="1">
            <a:spLocks noChangeArrowheads="1"/>
          </p:cNvSpPr>
          <p:nvPr/>
        </p:nvSpPr>
        <p:spPr bwMode="auto">
          <a:xfrm>
            <a:off x="381000" y="5715000"/>
            <a:ext cx="8534400" cy="430213"/>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a:spAutoFit/>
          </a:bodyPr>
          <a:lstStyle/>
          <a:p>
            <a:pPr eaLnBrk="1" hangingPunct="1">
              <a:defRPr/>
            </a:pPr>
            <a:r>
              <a:rPr lang="en-US" sz="2200" dirty="0">
                <a:solidFill>
                  <a:schemeClr val="accent1">
                    <a:lumMod val="50000"/>
                  </a:schemeClr>
                </a:solidFill>
                <a:latin typeface="Arial" charset="0"/>
                <a:ea typeface="+mn-ea"/>
              </a:rPr>
              <a:t>Same amount of </a:t>
            </a:r>
            <a:r>
              <a:rPr lang="en-US" sz="2200" u="sng" dirty="0">
                <a:solidFill>
                  <a:schemeClr val="accent1">
                    <a:lumMod val="50000"/>
                  </a:schemeClr>
                </a:solidFill>
                <a:latin typeface="Arial" charset="0"/>
                <a:ea typeface="+mn-ea"/>
              </a:rPr>
              <a:t>annual</a:t>
            </a:r>
            <a:r>
              <a:rPr lang="en-US" sz="2200" dirty="0">
                <a:solidFill>
                  <a:schemeClr val="accent1">
                    <a:lumMod val="50000"/>
                  </a:schemeClr>
                </a:solidFill>
                <a:latin typeface="Arial" charset="0"/>
                <a:ea typeface="+mn-ea"/>
              </a:rPr>
              <a:t> total overhead used earlier in the chapter.</a:t>
            </a:r>
          </a:p>
        </p:txBody>
      </p:sp>
      <p:sp>
        <p:nvSpPr>
          <p:cNvPr id="142340" name="Rectangle 2060">
            <a:extLst>
              <a:ext uri="{FF2B5EF4-FFF2-40B4-BE49-F238E27FC236}">
                <a16:creationId xmlns:a16="http://schemas.microsoft.com/office/drawing/2014/main" id="{D28093C1-F936-4CDD-9051-0B7CDC735763}"/>
              </a:ext>
            </a:extLst>
          </p:cNvPr>
          <p:cNvSpPr>
            <a:spLocks noChangeArrowheads="1"/>
          </p:cNvSpPr>
          <p:nvPr/>
        </p:nvSpPr>
        <p:spPr bwMode="auto">
          <a:xfrm>
            <a:off x="381000" y="1219200"/>
            <a:ext cx="8491538" cy="830263"/>
          </a:xfrm>
          <a:prstGeom prst="rect">
            <a:avLst/>
          </a:prstGeom>
          <a:noFill/>
          <a:ln w="9525">
            <a:noFill/>
            <a:miter lim="800000"/>
            <a:headEnd/>
            <a:tailEnd/>
          </a:ln>
        </p:spPr>
        <p:txBody>
          <a:bodyPr>
            <a:spAutoFit/>
          </a:bodyPr>
          <a:lstStyle/>
          <a:p>
            <a:pPr eaLnBrk="1" hangingPunct="1">
              <a:defRPr/>
            </a:pPr>
            <a:r>
              <a:rPr lang="en-US" sz="2400" dirty="0">
                <a:solidFill>
                  <a:schemeClr val="accent1">
                    <a:lumMod val="50000"/>
                  </a:schemeClr>
                </a:solidFill>
                <a:latin typeface="Arial" pitchFamily="34" charset="0"/>
              </a:rPr>
              <a:t>Cruisers plans to adopt </a:t>
            </a:r>
            <a:r>
              <a:rPr lang="en-US" sz="2400" i="1" dirty="0">
                <a:solidFill>
                  <a:schemeClr val="accent1">
                    <a:lumMod val="50000"/>
                  </a:schemeClr>
                </a:solidFill>
                <a:latin typeface="Arial" pitchFamily="34" charset="0"/>
              </a:rPr>
              <a:t>activity-based costin</a:t>
            </a:r>
            <a:r>
              <a:rPr lang="en-US" sz="2400" dirty="0">
                <a:solidFill>
                  <a:schemeClr val="accent1">
                    <a:lumMod val="50000"/>
                  </a:schemeClr>
                </a:solidFill>
                <a:latin typeface="Arial" pitchFamily="34" charset="0"/>
              </a:rPr>
              <a:t>g and identifies these activities and costs for computing overhead rates. </a:t>
            </a:r>
          </a:p>
        </p:txBody>
      </p:sp>
      <p:sp>
        <p:nvSpPr>
          <p:cNvPr id="9222" name="Title 16">
            <a:extLst>
              <a:ext uri="{FF2B5EF4-FFF2-40B4-BE49-F238E27FC236}">
                <a16:creationId xmlns:a16="http://schemas.microsoft.com/office/drawing/2014/main" id="{1F65777A-2400-4BA6-9D70-087D610F895A}"/>
              </a:ext>
            </a:extLst>
          </p:cNvPr>
          <p:cNvSpPr>
            <a:spLocks noGrp="1"/>
          </p:cNvSpPr>
          <p:nvPr>
            <p:ph type="title"/>
          </p:nvPr>
        </p:nvSpPr>
        <p:spPr>
          <a:xfrm>
            <a:off x="1066800" y="0"/>
            <a:ext cx="6858000" cy="1143000"/>
          </a:xfrm>
        </p:spPr>
        <p:txBody>
          <a:bodyPr/>
          <a:lstStyle/>
          <a:p>
            <a:r>
              <a:rPr lang="en-US" altLang="en-US" dirty="0">
                <a:ea typeface="ＭＳ Ｐゴシック" panose="020B0600070205080204" pitchFamily="34" charset="-128"/>
              </a:rPr>
              <a:t>Activity-Based Costing</a:t>
            </a:r>
          </a:p>
        </p:txBody>
      </p:sp>
      <p:sp>
        <p:nvSpPr>
          <p:cNvPr id="11" name="Rounded Rectangle 10">
            <a:extLst>
              <a:ext uri="{FF2B5EF4-FFF2-40B4-BE49-F238E27FC236}">
                <a16:creationId xmlns:a16="http://schemas.microsoft.com/office/drawing/2014/main" id="{1B78AD68-4D52-4A75-9B35-351AFD37B71C}"/>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pic>
        <p:nvPicPr>
          <p:cNvPr id="3" name="Picture 2">
            <a:extLst>
              <a:ext uri="{FF2B5EF4-FFF2-40B4-BE49-F238E27FC236}">
                <a16:creationId xmlns:a16="http://schemas.microsoft.com/office/drawing/2014/main" id="{30D027FE-670D-43A7-AA79-426660AFF5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998908"/>
            <a:ext cx="7924800" cy="3487492"/>
          </a:xfrm>
          <a:prstGeom prst="rect">
            <a:avLst/>
          </a:prstGeom>
        </p:spPr>
      </p:pic>
      <p:sp>
        <p:nvSpPr>
          <p:cNvPr id="142338" name="Line 2059">
            <a:extLst>
              <a:ext uri="{FF2B5EF4-FFF2-40B4-BE49-F238E27FC236}">
                <a16:creationId xmlns:a16="http://schemas.microsoft.com/office/drawing/2014/main" id="{24245C9D-6877-4547-8043-6FAAEEAEE368}"/>
              </a:ext>
            </a:extLst>
          </p:cNvPr>
          <p:cNvSpPr>
            <a:spLocks noChangeShapeType="1"/>
          </p:cNvSpPr>
          <p:nvPr/>
        </p:nvSpPr>
        <p:spPr bwMode="auto">
          <a:xfrm flipH="1" flipV="1">
            <a:off x="4648200" y="5257800"/>
            <a:ext cx="381000" cy="685800"/>
          </a:xfrm>
          <a:prstGeom prst="line">
            <a:avLst/>
          </a:prstGeom>
          <a:noFill/>
          <a:ln w="38100">
            <a:solidFill>
              <a:schemeClr val="accent1">
                <a:lumMod val="75000"/>
              </a:schemeClr>
            </a:solidFill>
            <a:round/>
            <a:headEnd/>
            <a:tailEnd type="triangle" w="med" len="med"/>
          </a:ln>
        </p:spPr>
        <p:txBody>
          <a:bodyPr wrap="none"/>
          <a:lstStyle/>
          <a:p>
            <a:pPr>
              <a:defRPr/>
            </a:pP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Rectangle 2060">
            <a:extLst>
              <a:ext uri="{FF2B5EF4-FFF2-40B4-BE49-F238E27FC236}">
                <a16:creationId xmlns:a16="http://schemas.microsoft.com/office/drawing/2014/main" id="{D28093C1-F936-4CDD-9051-0B7CDC735763}"/>
              </a:ext>
            </a:extLst>
          </p:cNvPr>
          <p:cNvSpPr>
            <a:spLocks noChangeArrowheads="1"/>
          </p:cNvSpPr>
          <p:nvPr/>
        </p:nvSpPr>
        <p:spPr bwMode="auto">
          <a:xfrm>
            <a:off x="381000" y="1219200"/>
            <a:ext cx="8491538" cy="830997"/>
          </a:xfrm>
          <a:prstGeom prst="rect">
            <a:avLst/>
          </a:prstGeom>
          <a:noFill/>
          <a:ln w="9525">
            <a:noFill/>
            <a:miter lim="800000"/>
            <a:headEnd/>
            <a:tailEnd/>
          </a:ln>
        </p:spPr>
        <p:txBody>
          <a:bodyPr>
            <a:spAutoFit/>
          </a:bodyPr>
          <a:lstStyle/>
          <a:p>
            <a:pPr eaLnBrk="1" hangingPunct="1">
              <a:defRPr/>
            </a:pPr>
            <a:r>
              <a:rPr lang="en-IN" sz="2400" dirty="0">
                <a:solidFill>
                  <a:schemeClr val="accent1">
                    <a:lumMod val="50000"/>
                  </a:schemeClr>
                </a:solidFill>
                <a:latin typeface="Arial" pitchFamily="34" charset="0"/>
              </a:rPr>
              <a:t>Actual activity levels required to produce 86 SeaCruiser sailboats in April and manufacturing overhead applied:</a:t>
            </a:r>
            <a:endParaRPr lang="en-US" sz="2400" dirty="0">
              <a:solidFill>
                <a:schemeClr val="accent1">
                  <a:lumMod val="50000"/>
                </a:schemeClr>
              </a:solidFill>
              <a:latin typeface="Arial" pitchFamily="34" charset="0"/>
            </a:endParaRPr>
          </a:p>
        </p:txBody>
      </p:sp>
      <p:sp>
        <p:nvSpPr>
          <p:cNvPr id="9222" name="Title 16">
            <a:extLst>
              <a:ext uri="{FF2B5EF4-FFF2-40B4-BE49-F238E27FC236}">
                <a16:creationId xmlns:a16="http://schemas.microsoft.com/office/drawing/2014/main" id="{1F65777A-2400-4BA6-9D70-087D610F895A}"/>
              </a:ext>
            </a:extLst>
          </p:cNvPr>
          <p:cNvSpPr>
            <a:spLocks noGrp="1"/>
          </p:cNvSpPr>
          <p:nvPr>
            <p:ph type="title"/>
          </p:nvPr>
        </p:nvSpPr>
        <p:spPr>
          <a:xfrm>
            <a:off x="1066800" y="0"/>
            <a:ext cx="6858000" cy="1143000"/>
          </a:xfrm>
        </p:spPr>
        <p:txBody>
          <a:bodyPr/>
          <a:lstStyle/>
          <a:p>
            <a:r>
              <a:rPr lang="en-US" altLang="en-US" dirty="0">
                <a:ea typeface="ＭＳ Ｐゴシック" panose="020B0600070205080204" pitchFamily="34" charset="-128"/>
              </a:rPr>
              <a:t>Activity-Based Costing</a:t>
            </a:r>
          </a:p>
        </p:txBody>
      </p:sp>
      <p:sp>
        <p:nvSpPr>
          <p:cNvPr id="11" name="Rounded Rectangle 10">
            <a:extLst>
              <a:ext uri="{FF2B5EF4-FFF2-40B4-BE49-F238E27FC236}">
                <a16:creationId xmlns:a16="http://schemas.microsoft.com/office/drawing/2014/main" id="{1B78AD68-4D52-4A75-9B35-351AFD37B71C}"/>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pic>
        <p:nvPicPr>
          <p:cNvPr id="4" name="Picture 3">
            <a:extLst>
              <a:ext uri="{FF2B5EF4-FFF2-40B4-BE49-F238E27FC236}">
                <a16:creationId xmlns:a16="http://schemas.microsoft.com/office/drawing/2014/main" id="{F64C67A4-9181-4C2D-8757-B71596663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52791"/>
            <a:ext cx="8610600" cy="2987679"/>
          </a:xfrm>
          <a:prstGeom prst="rect">
            <a:avLst/>
          </a:prstGeom>
        </p:spPr>
      </p:pic>
    </p:spTree>
    <p:extLst>
      <p:ext uri="{BB962C8B-B14F-4D97-AF65-F5344CB8AC3E}">
        <p14:creationId xmlns:p14="http://schemas.microsoft.com/office/powerpoint/2010/main" val="404070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Title 71">
            <a:extLst>
              <a:ext uri="{FF2B5EF4-FFF2-40B4-BE49-F238E27FC236}">
                <a16:creationId xmlns:a16="http://schemas.microsoft.com/office/drawing/2014/main" id="{A91674FC-892B-4A1B-8E45-F0A63FC31EDD}"/>
              </a:ext>
            </a:extLst>
          </p:cNvPr>
          <p:cNvSpPr>
            <a:spLocks noGrp="1"/>
          </p:cNvSpPr>
          <p:nvPr>
            <p:ph type="title"/>
          </p:nvPr>
        </p:nvSpPr>
        <p:spPr/>
        <p:txBody>
          <a:bodyPr/>
          <a:lstStyle/>
          <a:p>
            <a:r>
              <a:rPr lang="en-IN" sz="3200" dirty="0"/>
              <a:t>Relationship of Cost Accounting to Financial Accounting and Managerial Accounting</a:t>
            </a:r>
            <a:endParaRPr lang="en-US" altLang="en-US" sz="3200" dirty="0"/>
          </a:p>
        </p:txBody>
      </p:sp>
      <p:sp>
        <p:nvSpPr>
          <p:cNvPr id="11" name="Rounded Rectangle 10">
            <a:extLst>
              <a:ext uri="{FF2B5EF4-FFF2-40B4-BE49-F238E27FC236}">
                <a16:creationId xmlns:a16="http://schemas.microsoft.com/office/drawing/2014/main" id="{4314938A-4205-4E29-B98B-842664A1AE11}"/>
              </a:ext>
            </a:extLst>
          </p:cNvPr>
          <p:cNvSpPr/>
          <p:nvPr/>
        </p:nvSpPr>
        <p:spPr>
          <a:xfrm>
            <a:off x="457200" y="6324600"/>
            <a:ext cx="6629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13-1: Explain the role of cost accounting as it relates to financial and managerial accounting.</a:t>
            </a:r>
          </a:p>
        </p:txBody>
      </p:sp>
      <p:pic>
        <p:nvPicPr>
          <p:cNvPr id="3" name="Picture 2">
            <a:extLst>
              <a:ext uri="{FF2B5EF4-FFF2-40B4-BE49-F238E27FC236}">
                <a16:creationId xmlns:a16="http://schemas.microsoft.com/office/drawing/2014/main" id="{13B8D628-A76A-46DE-9ECF-B0D12FB91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788" y="1667283"/>
            <a:ext cx="7444423" cy="3523434"/>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a:extLst>
              <a:ext uri="{FF2B5EF4-FFF2-40B4-BE49-F238E27FC236}">
                <a16:creationId xmlns:a16="http://schemas.microsoft.com/office/drawing/2014/main" id="{F900E22C-4891-41DE-BC5A-17250317020D}"/>
              </a:ext>
            </a:extLst>
          </p:cNvPr>
          <p:cNvSpPr>
            <a:spLocks noChangeArrowheads="1"/>
          </p:cNvSpPr>
          <p:nvPr/>
        </p:nvSpPr>
        <p:spPr bwMode="auto">
          <a:xfrm>
            <a:off x="481012" y="4032250"/>
            <a:ext cx="8486775" cy="1936428"/>
          </a:xfrm>
          <a:prstGeom prst="rect">
            <a:avLst/>
          </a:prstGeom>
          <a:solidFill>
            <a:schemeClr val="accent1">
              <a:lumMod val="50000"/>
            </a:schemeClr>
          </a:solidFill>
          <a:ln w="57150" cmpd="thickThin">
            <a:solidFill>
              <a:schemeClr val="accent1"/>
            </a:solidFill>
            <a:miter lim="800000"/>
            <a:headEnd/>
            <a:tailEnd/>
          </a:ln>
          <a:effectLst/>
        </p:spPr>
        <p:txBody>
          <a:bodyPr lIns="90488" tIns="44450" rIns="90488" bIns="44450">
            <a:spAutoFit/>
          </a:bodyPr>
          <a:lstStyle/>
          <a:p>
            <a:pPr eaLnBrk="1" hangingPunct="1">
              <a:spcBef>
                <a:spcPct val="50000"/>
              </a:spcBef>
              <a:defRPr/>
            </a:pPr>
            <a:r>
              <a:rPr lang="en-US" sz="2400" b="1" dirty="0">
                <a:solidFill>
                  <a:srgbClr val="F8F2E3"/>
                </a:solidFill>
                <a:latin typeface="Arial" pitchFamily="34" charset="0"/>
              </a:rPr>
              <a:t>Notice that the $316,640 of manufacturing overhead applied to the production of the 86 SeaCruiser sailboats in April using activity-based costing is different from the $288,960 applied (using a rate based on direct labor hours).</a:t>
            </a:r>
          </a:p>
        </p:txBody>
      </p:sp>
      <p:graphicFrame>
        <p:nvGraphicFramePr>
          <p:cNvPr id="13314" name="Object 2">
            <a:extLst>
              <a:ext uri="{FF2B5EF4-FFF2-40B4-BE49-F238E27FC236}">
                <a16:creationId xmlns:a16="http://schemas.microsoft.com/office/drawing/2014/main" id="{54488388-92F5-4308-B265-E1353605E7A1}"/>
              </a:ext>
            </a:extLst>
          </p:cNvPr>
          <p:cNvGraphicFramePr>
            <a:graphicFrameLocks/>
          </p:cNvGraphicFramePr>
          <p:nvPr>
            <p:extLst>
              <p:ext uri="{D42A27DB-BD31-4B8C-83A1-F6EECF244321}">
                <p14:modId xmlns:p14="http://schemas.microsoft.com/office/powerpoint/2010/main" val="3376744501"/>
              </p:ext>
            </p:extLst>
          </p:nvPr>
        </p:nvGraphicFramePr>
        <p:xfrm>
          <a:off x="609600" y="1752600"/>
          <a:ext cx="8229600" cy="1822450"/>
        </p:xfrm>
        <a:graphic>
          <a:graphicData uri="http://schemas.openxmlformats.org/presentationml/2006/ole">
            <mc:AlternateContent xmlns:mc="http://schemas.openxmlformats.org/markup-compatibility/2006">
              <mc:Choice xmlns:v="urn:schemas-microsoft-com:vml" Requires="v">
                <p:oleObj spid="_x0000_s13836" name="Worksheet" r:id="rId4" imgW="4553010" imgH="904965" progId="Excel.Sheet.8">
                  <p:embed/>
                </p:oleObj>
              </mc:Choice>
              <mc:Fallback>
                <p:oleObj name="Worksheet" r:id="rId4" imgW="4553010" imgH="904965" progId="Excel.Sheet.8">
                  <p:embed/>
                  <p:pic>
                    <p:nvPicPr>
                      <p:cNvPr id="0" name="Object 2"/>
                      <p:cNvPicPr>
                        <a:picLocks noChangeArrowheads="1"/>
                      </p:cNvPicPr>
                      <p:nvPr/>
                    </p:nvPicPr>
                    <p:blipFill>
                      <a:blip r:embed="rId5"/>
                      <a:srcRect/>
                      <a:stretch>
                        <a:fillRect/>
                      </a:stretch>
                    </p:blipFill>
                    <p:spPr bwMode="auto">
                      <a:xfrm>
                        <a:off x="609600" y="1752600"/>
                        <a:ext cx="8229600" cy="1822450"/>
                      </a:xfrm>
                      <a:prstGeom prst="rect">
                        <a:avLst/>
                      </a:prstGeom>
                      <a:noFill/>
                      <a:ln w="57150" cmpd="thickThin">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3316" name="Title 16">
            <a:extLst>
              <a:ext uri="{FF2B5EF4-FFF2-40B4-BE49-F238E27FC236}">
                <a16:creationId xmlns:a16="http://schemas.microsoft.com/office/drawing/2014/main" id="{9C7A6AC2-AE19-4AD3-A92F-117E7A2CC577}"/>
              </a:ext>
            </a:extLst>
          </p:cNvPr>
          <p:cNvSpPr>
            <a:spLocks noGrp="1"/>
          </p:cNvSpPr>
          <p:nvPr>
            <p:ph type="title"/>
          </p:nvPr>
        </p:nvSpPr>
        <p:spPr/>
        <p:txBody>
          <a:bodyPr/>
          <a:lstStyle/>
          <a:p>
            <a:r>
              <a:rPr lang="en-US" altLang="en-US" dirty="0">
                <a:ea typeface="ＭＳ Ｐゴシック" panose="020B0600070205080204" pitchFamily="34" charset="-128"/>
              </a:rPr>
              <a:t>Activity-Based Costing</a:t>
            </a:r>
          </a:p>
        </p:txBody>
      </p:sp>
      <p:sp>
        <p:nvSpPr>
          <p:cNvPr id="9" name="Rounded Rectangle 8">
            <a:extLst>
              <a:ext uri="{FF2B5EF4-FFF2-40B4-BE49-F238E27FC236}">
                <a16:creationId xmlns:a16="http://schemas.microsoft.com/office/drawing/2014/main" id="{B245C96D-5055-4755-80B1-B5E04AA6B349}"/>
              </a:ext>
            </a:extLst>
          </p:cNvPr>
          <p:cNvSpPr/>
          <p:nvPr/>
        </p:nvSpPr>
        <p:spPr>
          <a:xfrm>
            <a:off x="457200" y="6248400"/>
            <a:ext cx="579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13-9: Perform activity-based costing and describe activity-based management.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30">
            <a:extLst>
              <a:ext uri="{FF2B5EF4-FFF2-40B4-BE49-F238E27FC236}">
                <a16:creationId xmlns:a16="http://schemas.microsoft.com/office/drawing/2014/main" id="{4C2E3921-E0DF-45D3-A919-9ED81F8FE8B2}"/>
              </a:ext>
            </a:extLst>
          </p:cNvPr>
          <p:cNvSpPr>
            <a:spLocks noGrp="1"/>
          </p:cNvSpPr>
          <p:nvPr>
            <p:ph type="title"/>
          </p:nvPr>
        </p:nvSpPr>
        <p:spPr/>
        <p:txBody>
          <a:bodyPr/>
          <a:lstStyle/>
          <a:p>
            <a:r>
              <a:rPr lang="en-US" dirty="0"/>
              <a:t>Activity-Based Management (ABM) </a:t>
            </a:r>
            <a:endParaRPr lang="en-US" altLang="en-US" dirty="0">
              <a:ea typeface="ＭＳ Ｐゴシック" panose="020B0600070205080204" pitchFamily="34" charset="-128"/>
            </a:endParaRPr>
          </a:p>
        </p:txBody>
      </p:sp>
      <p:sp>
        <p:nvSpPr>
          <p:cNvPr id="681992" name="Rectangle 8">
            <a:extLst>
              <a:ext uri="{FF2B5EF4-FFF2-40B4-BE49-F238E27FC236}">
                <a16:creationId xmlns:a16="http://schemas.microsoft.com/office/drawing/2014/main" id="{E1AC7B9A-BECB-4825-BFDE-516C7DBAC31D}"/>
              </a:ext>
            </a:extLst>
          </p:cNvPr>
          <p:cNvSpPr>
            <a:spLocks noGrp="1" noChangeArrowheads="1"/>
          </p:cNvSpPr>
          <p:nvPr>
            <p:ph idx="1"/>
          </p:nvPr>
        </p:nvSpPr>
        <p:spPr>
          <a:xfrm>
            <a:off x="445168" y="939800"/>
            <a:ext cx="8229600" cy="869950"/>
          </a:xfrm>
        </p:spPr>
        <p:txBody>
          <a:bodyPr lIns="90488" tIns="44450" rIns="90488" bIns="44450"/>
          <a:lstStyle/>
          <a:p>
            <a:pPr marL="0" indent="0" algn="ctr">
              <a:buNone/>
              <a:defRPr/>
            </a:pPr>
            <a:r>
              <a:rPr lang="en-IN" sz="2600" b="1" dirty="0">
                <a:solidFill>
                  <a:schemeClr val="accent1">
                    <a:lumMod val="50000"/>
                  </a:schemeClr>
                </a:solidFill>
                <a:latin typeface="+mj-lt"/>
              </a:rPr>
              <a:t>Activity-based management (ABM) is the use of activity-based costing information to support the decision-making process.</a:t>
            </a:r>
            <a:endParaRPr lang="en-US" sz="2600" b="1" dirty="0">
              <a:solidFill>
                <a:schemeClr val="accent1">
                  <a:lumMod val="50000"/>
                </a:schemeClr>
              </a:solidFill>
              <a:latin typeface="+mj-lt"/>
            </a:endParaRPr>
          </a:p>
        </p:txBody>
      </p:sp>
      <p:sp>
        <p:nvSpPr>
          <p:cNvPr id="15" name="Rounded Rectangle 14">
            <a:extLst>
              <a:ext uri="{FF2B5EF4-FFF2-40B4-BE49-F238E27FC236}">
                <a16:creationId xmlns:a16="http://schemas.microsoft.com/office/drawing/2014/main" id="{146729B7-AF0F-455B-A9D7-E669CE693598}"/>
              </a:ext>
            </a:extLst>
          </p:cNvPr>
          <p:cNvSpPr/>
          <p:nvPr/>
        </p:nvSpPr>
        <p:spPr>
          <a:xfrm>
            <a:off x="457200" y="6248400"/>
            <a:ext cx="64770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l">
              <a:defRPr/>
            </a:pPr>
            <a:r>
              <a:rPr lang="en-US" altLang="en-US" sz="1100" b="1" dirty="0">
                <a:solidFill>
                  <a:schemeClr val="tx1"/>
                </a:solidFill>
                <a:latin typeface="Arial Narrow" pitchFamily="34" charset="0"/>
              </a:rPr>
              <a:t>Learning Objective 13-6: Calculate predetermined overhead application rates and demonstrate how they are used.</a:t>
            </a:r>
          </a:p>
        </p:txBody>
      </p:sp>
      <p:sp>
        <p:nvSpPr>
          <p:cNvPr id="11" name="Rectangle 8">
            <a:extLst>
              <a:ext uri="{FF2B5EF4-FFF2-40B4-BE49-F238E27FC236}">
                <a16:creationId xmlns:a16="http://schemas.microsoft.com/office/drawing/2014/main" id="{08DF6495-9E4D-4C03-BAEF-044A6E19CC18}"/>
              </a:ext>
            </a:extLst>
          </p:cNvPr>
          <p:cNvSpPr txBox="1">
            <a:spLocks noChangeArrowheads="1"/>
          </p:cNvSpPr>
          <p:nvPr/>
        </p:nvSpPr>
        <p:spPr bwMode="auto">
          <a:xfrm>
            <a:off x="434658" y="2286000"/>
            <a:ext cx="82296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IN" sz="2600" b="1" dirty="0">
                <a:solidFill>
                  <a:schemeClr val="accent1">
                    <a:lumMod val="50000"/>
                  </a:schemeClr>
                </a:solidFill>
                <a:latin typeface="+mj-lt"/>
              </a:rPr>
              <a:t>Managers seeking to achieve the broad range of organizational objectives encompassed in the value chain use ABM. </a:t>
            </a:r>
          </a:p>
          <a:p>
            <a:pPr marL="0" indent="0" algn="ctr">
              <a:buNone/>
              <a:defRPr/>
            </a:pPr>
            <a:r>
              <a:rPr lang="en-IN" sz="2600" b="1" dirty="0">
                <a:solidFill>
                  <a:schemeClr val="accent1">
                    <a:lumMod val="50000"/>
                  </a:schemeClr>
                </a:solidFill>
                <a:latin typeface="+mj-lt"/>
              </a:rPr>
              <a:t>The application of this tool is limited only by the collective imagination of the management team and can be relevant to efforts focusing on customer satisfaction, operational productivity and efficiency, product or process design, product mix, and profit and performance measurement, to name just a few.</a:t>
            </a:r>
            <a:endParaRPr lang="en-US" sz="2600" b="1" dirty="0">
              <a:solidFill>
                <a:schemeClr val="accent1">
                  <a:lumMod val="50000"/>
                </a:schemeClr>
              </a:solidFill>
              <a:latin typeface="+mj-lt"/>
            </a:endParaRPr>
          </a:p>
        </p:txBody>
      </p:sp>
    </p:spTree>
    <p:extLst>
      <p:ext uri="{BB962C8B-B14F-4D97-AF65-F5344CB8AC3E}">
        <p14:creationId xmlns:p14="http://schemas.microsoft.com/office/powerpoint/2010/main" val="6027812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a:extLst>
              <a:ext uri="{FF2B5EF4-FFF2-40B4-BE49-F238E27FC236}">
                <a16:creationId xmlns:a16="http://schemas.microsoft.com/office/drawing/2014/main" id="{A202D919-2F1E-4445-AB8C-CC8B5CAD674C}"/>
              </a:ext>
            </a:extLst>
          </p:cNvPr>
          <p:cNvSpPr>
            <a:spLocks noGrp="1"/>
          </p:cNvSpPr>
          <p:nvPr>
            <p:ph type="title"/>
          </p:nvPr>
        </p:nvSpPr>
        <p:spPr>
          <a:xfrm>
            <a:off x="1219200" y="2857500"/>
            <a:ext cx="6858000" cy="1143000"/>
          </a:xfrm>
        </p:spPr>
        <p:txBody>
          <a:bodyPr/>
          <a:lstStyle/>
          <a:p>
            <a:r>
              <a:rPr lang="en-US" altLang="en-US" dirty="0">
                <a:ea typeface="ＭＳ Ｐゴシック" panose="020B0600070205080204" pitchFamily="34" charset="-128"/>
              </a:rPr>
              <a:t>End of Chapter 13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3371A-89B6-441B-B24B-4034A6379FDA}"/>
              </a:ext>
            </a:extLst>
          </p:cNvPr>
          <p:cNvSpPr>
            <a:spLocks noGrp="1"/>
          </p:cNvSpPr>
          <p:nvPr>
            <p:ph type="title"/>
          </p:nvPr>
        </p:nvSpPr>
        <p:spPr/>
        <p:txBody>
          <a:bodyPr/>
          <a:lstStyle/>
          <a:p>
            <a:r>
              <a:rPr lang="en-US" dirty="0"/>
              <a:t>Cost Management </a:t>
            </a:r>
          </a:p>
        </p:txBody>
      </p:sp>
      <p:sp>
        <p:nvSpPr>
          <p:cNvPr id="3" name="Content Placeholder 2">
            <a:extLst>
              <a:ext uri="{FF2B5EF4-FFF2-40B4-BE49-F238E27FC236}">
                <a16:creationId xmlns:a16="http://schemas.microsoft.com/office/drawing/2014/main" id="{5213FAA6-1AF3-42EB-8EA3-76893EA7E0A4}"/>
              </a:ext>
            </a:extLst>
          </p:cNvPr>
          <p:cNvSpPr>
            <a:spLocks noGrp="1"/>
          </p:cNvSpPr>
          <p:nvPr>
            <p:ph idx="1"/>
          </p:nvPr>
        </p:nvSpPr>
        <p:spPr>
          <a:xfrm>
            <a:off x="609600" y="993775"/>
            <a:ext cx="8229600" cy="1565275"/>
          </a:xfrm>
          <a:solidFill>
            <a:srgbClr val="FFEAA7"/>
          </a:solidFill>
          <a:ln>
            <a:solidFill>
              <a:schemeClr val="tx1"/>
            </a:solidFill>
          </a:ln>
        </p:spPr>
        <p:txBody>
          <a:bodyPr/>
          <a:lstStyle/>
          <a:p>
            <a:pPr marL="0" indent="0" algn="ctr">
              <a:buNone/>
            </a:pPr>
            <a:r>
              <a:rPr lang="en-IN" dirty="0"/>
              <a:t>Process of using cost information from the accounting system to manage the activities of the organization </a:t>
            </a:r>
            <a:endParaRPr lang="en-US" dirty="0"/>
          </a:p>
        </p:txBody>
      </p:sp>
      <p:pic>
        <p:nvPicPr>
          <p:cNvPr id="5" name="Picture 4">
            <a:extLst>
              <a:ext uri="{FF2B5EF4-FFF2-40B4-BE49-F238E27FC236}">
                <a16:creationId xmlns:a16="http://schemas.microsoft.com/office/drawing/2014/main" id="{A51F6F54-25BF-48DA-8A89-61E1B472D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1403" y="3048000"/>
            <a:ext cx="6425994" cy="3015274"/>
          </a:xfrm>
          <a:prstGeom prst="rect">
            <a:avLst/>
          </a:prstGeom>
        </p:spPr>
      </p:pic>
      <p:sp>
        <p:nvSpPr>
          <p:cNvPr id="6" name="Rounded Rectangle 10">
            <a:extLst>
              <a:ext uri="{FF2B5EF4-FFF2-40B4-BE49-F238E27FC236}">
                <a16:creationId xmlns:a16="http://schemas.microsoft.com/office/drawing/2014/main" id="{BD5C7D85-0D45-463E-A34F-C5BB22867BD5}"/>
              </a:ext>
            </a:extLst>
          </p:cNvPr>
          <p:cNvSpPr/>
          <p:nvPr/>
        </p:nvSpPr>
        <p:spPr>
          <a:xfrm>
            <a:off x="457200" y="6324600"/>
            <a:ext cx="6629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13-1: Explain the role of cost accounting as it relates to financial and managerial accounting.</a:t>
            </a:r>
          </a:p>
        </p:txBody>
      </p:sp>
    </p:spTree>
    <p:extLst>
      <p:ext uri="{BB962C8B-B14F-4D97-AF65-F5344CB8AC3E}">
        <p14:creationId xmlns:p14="http://schemas.microsoft.com/office/powerpoint/2010/main" val="1951478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1" name="Rectangle 2051">
            <a:extLst>
              <a:ext uri="{FF2B5EF4-FFF2-40B4-BE49-F238E27FC236}">
                <a16:creationId xmlns:a16="http://schemas.microsoft.com/office/drawing/2014/main" id="{F817E4E3-5E68-401B-8965-3D9E302CADF9}"/>
              </a:ext>
            </a:extLst>
          </p:cNvPr>
          <p:cNvSpPr>
            <a:spLocks noChangeArrowheads="1"/>
          </p:cNvSpPr>
          <p:nvPr/>
        </p:nvSpPr>
        <p:spPr bwMode="auto">
          <a:xfrm>
            <a:off x="533400" y="1447800"/>
            <a:ext cx="1992313" cy="1196975"/>
          </a:xfrm>
          <a:prstGeom prst="rect">
            <a:avLst/>
          </a:prstGeom>
          <a:solidFill>
            <a:schemeClr val="accent1">
              <a:lumMod val="20000"/>
              <a:lumOff val="80000"/>
            </a:schemeClr>
          </a:solidFill>
          <a:ln w="12700">
            <a:solidFill>
              <a:schemeClr val="accent1"/>
            </a:solidFill>
            <a:miter lim="800000"/>
            <a:headEnd/>
            <a:tailEnd/>
          </a:ln>
          <a:effectLst/>
        </p:spPr>
        <p:txBody>
          <a:bodyPr wrap="none" lIns="90488" tIns="44450" rIns="90488" bIns="44450">
            <a:spAutoFit/>
          </a:bodyPr>
          <a:lstStyle/>
          <a:p>
            <a:pPr>
              <a:defRPr/>
            </a:pPr>
            <a:r>
              <a:rPr lang="en-US" sz="2400" dirty="0">
                <a:solidFill>
                  <a:schemeClr val="accent1">
                    <a:lumMod val="50000"/>
                  </a:schemeClr>
                </a:solidFill>
                <a:latin typeface="Arial" pitchFamily="34" charset="0"/>
              </a:rPr>
              <a:t>Research</a:t>
            </a:r>
          </a:p>
          <a:p>
            <a:pPr>
              <a:defRPr/>
            </a:pPr>
            <a:r>
              <a:rPr lang="en-US" sz="2400" dirty="0">
                <a:solidFill>
                  <a:schemeClr val="accent1">
                    <a:lumMod val="50000"/>
                  </a:schemeClr>
                </a:solidFill>
                <a:latin typeface="Arial" pitchFamily="34" charset="0"/>
              </a:rPr>
              <a:t>and</a:t>
            </a:r>
          </a:p>
          <a:p>
            <a:pPr>
              <a:defRPr/>
            </a:pPr>
            <a:r>
              <a:rPr lang="en-US" sz="2400" dirty="0">
                <a:solidFill>
                  <a:schemeClr val="accent1">
                    <a:lumMod val="50000"/>
                  </a:schemeClr>
                </a:solidFill>
                <a:latin typeface="Arial" pitchFamily="34" charset="0"/>
              </a:rPr>
              <a:t>Development</a:t>
            </a:r>
          </a:p>
        </p:txBody>
      </p:sp>
      <p:sp>
        <p:nvSpPr>
          <p:cNvPr id="29698" name="Rectangle 2074">
            <a:extLst>
              <a:ext uri="{FF2B5EF4-FFF2-40B4-BE49-F238E27FC236}">
                <a16:creationId xmlns:a16="http://schemas.microsoft.com/office/drawing/2014/main" id="{ECBEBB95-B3D8-4704-8D13-73CE6D010266}"/>
              </a:ext>
            </a:extLst>
          </p:cNvPr>
          <p:cNvSpPr>
            <a:spLocks noChangeArrowheads="1"/>
          </p:cNvSpPr>
          <p:nvPr/>
        </p:nvSpPr>
        <p:spPr bwMode="auto">
          <a:xfrm>
            <a:off x="2348799" y="1255003"/>
            <a:ext cx="4588143" cy="3536866"/>
          </a:xfrm>
          <a:prstGeom prst="rect">
            <a:avLst/>
          </a:prstGeom>
          <a:noFill/>
          <a:ln w="12700">
            <a:noFill/>
            <a:miter lim="800000"/>
            <a:headEnd/>
            <a:tailEnd/>
          </a:ln>
        </p:spPr>
        <p:txBody>
          <a:bodyPr wrap="square" lIns="90488" tIns="44450" rIns="90488" bIns="44450">
            <a:spAutoFit/>
          </a:bodyPr>
          <a:lstStyle/>
          <a:p>
            <a:pPr>
              <a:defRPr/>
            </a:pPr>
            <a:r>
              <a:rPr lang="en-US" sz="2800" b="1" dirty="0">
                <a:solidFill>
                  <a:schemeClr val="accent1">
                    <a:lumMod val="50000"/>
                  </a:schemeClr>
                </a:solidFill>
                <a:latin typeface="Arial" pitchFamily="34" charset="0"/>
              </a:rPr>
              <a:t>The sequence of</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functions and related activities</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that, over the life</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of the product or</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service, can create a value difference</a:t>
            </a:r>
            <a:br>
              <a:rPr lang="en-US" sz="2800" b="1" dirty="0">
                <a:solidFill>
                  <a:schemeClr val="accent1">
                    <a:lumMod val="50000"/>
                  </a:schemeClr>
                </a:solidFill>
                <a:latin typeface="Arial" pitchFamily="34" charset="0"/>
              </a:rPr>
            </a:br>
            <a:r>
              <a:rPr lang="en-US" sz="2800" b="1" dirty="0">
                <a:solidFill>
                  <a:schemeClr val="accent1">
                    <a:lumMod val="50000"/>
                  </a:schemeClr>
                </a:solidFill>
                <a:latin typeface="Arial" pitchFamily="34" charset="0"/>
              </a:rPr>
              <a:t>for the customer.</a:t>
            </a:r>
          </a:p>
        </p:txBody>
      </p:sp>
      <p:grpSp>
        <p:nvGrpSpPr>
          <p:cNvPr id="2" name="Group 2092">
            <a:extLst>
              <a:ext uri="{FF2B5EF4-FFF2-40B4-BE49-F238E27FC236}">
                <a16:creationId xmlns:a16="http://schemas.microsoft.com/office/drawing/2014/main" id="{38555E0E-CDF1-44EE-91DE-CA62D1FEF088}"/>
              </a:ext>
            </a:extLst>
          </p:cNvPr>
          <p:cNvGrpSpPr>
            <a:grpSpLocks/>
          </p:cNvGrpSpPr>
          <p:nvPr/>
        </p:nvGrpSpPr>
        <p:grpSpPr bwMode="auto">
          <a:xfrm>
            <a:off x="692150" y="2644775"/>
            <a:ext cx="1822450" cy="1914525"/>
            <a:chOff x="237" y="1694"/>
            <a:chExt cx="1148" cy="1206"/>
          </a:xfrm>
          <a:solidFill>
            <a:schemeClr val="accent1">
              <a:lumMod val="20000"/>
              <a:lumOff val="80000"/>
            </a:schemeClr>
          </a:solidFill>
        </p:grpSpPr>
        <p:sp>
          <p:nvSpPr>
            <p:cNvPr id="667652" name="Rectangle 2052">
              <a:extLst>
                <a:ext uri="{FF2B5EF4-FFF2-40B4-BE49-F238E27FC236}">
                  <a16:creationId xmlns:a16="http://schemas.microsoft.com/office/drawing/2014/main" id="{F715A0BF-CD0D-462D-B2BD-2FF27AE8FB52}"/>
                </a:ext>
              </a:extLst>
            </p:cNvPr>
            <p:cNvSpPr>
              <a:spLocks noChangeArrowheads="1"/>
            </p:cNvSpPr>
            <p:nvPr/>
          </p:nvSpPr>
          <p:spPr bwMode="auto">
            <a:xfrm>
              <a:off x="237" y="2146"/>
              <a:ext cx="1148" cy="754"/>
            </a:xfrm>
            <a:prstGeom prst="rect">
              <a:avLst/>
            </a:prstGeom>
            <a:grpFill/>
            <a:ln w="12700">
              <a:solidFill>
                <a:schemeClr val="accent1"/>
              </a:solidFill>
              <a:miter lim="800000"/>
              <a:headEnd/>
              <a:tailEnd/>
            </a:ln>
            <a:effectLst/>
          </p:spPr>
          <p:txBody>
            <a:bodyPr wrap="none" lIns="90488" tIns="44450" rIns="90488" bIns="44450">
              <a:spAutoFit/>
            </a:bodyPr>
            <a:lstStyle/>
            <a:p>
              <a:pPr>
                <a:defRPr/>
              </a:pPr>
              <a:endParaRPr lang="en-US" sz="2400" dirty="0">
                <a:solidFill>
                  <a:schemeClr val="accent1">
                    <a:lumMod val="50000"/>
                  </a:schemeClr>
                </a:solidFill>
                <a:latin typeface="Arial" pitchFamily="34" charset="0"/>
                <a:ea typeface="+mn-ea"/>
              </a:endParaRPr>
            </a:p>
            <a:p>
              <a:pPr>
                <a:defRPr/>
              </a:pPr>
              <a:r>
                <a:rPr lang="en-US" sz="2400" dirty="0">
                  <a:solidFill>
                    <a:schemeClr val="accent1">
                      <a:lumMod val="50000"/>
                    </a:schemeClr>
                  </a:solidFill>
                  <a:latin typeface="Arial" pitchFamily="34" charset="0"/>
                  <a:ea typeface="+mn-ea"/>
                </a:rPr>
                <a:t>   Design     </a:t>
              </a:r>
            </a:p>
            <a:p>
              <a:pPr eaLnBrk="1" hangingPunct="1">
                <a:defRPr/>
              </a:pPr>
              <a:endParaRPr lang="en-US" sz="2400" dirty="0">
                <a:solidFill>
                  <a:schemeClr val="accent1">
                    <a:lumMod val="50000"/>
                  </a:schemeClr>
                </a:solidFill>
                <a:latin typeface="Arial" pitchFamily="34" charset="0"/>
                <a:ea typeface="+mn-ea"/>
              </a:endParaRPr>
            </a:p>
          </p:txBody>
        </p:sp>
        <p:cxnSp>
          <p:nvCxnSpPr>
            <p:cNvPr id="29719" name="AutoShape 2079">
              <a:extLst>
                <a:ext uri="{FF2B5EF4-FFF2-40B4-BE49-F238E27FC236}">
                  <a16:creationId xmlns:a16="http://schemas.microsoft.com/office/drawing/2014/main" id="{46386560-6A3B-4830-AC66-92DA97054415}"/>
                </a:ext>
              </a:extLst>
            </p:cNvPr>
            <p:cNvCxnSpPr>
              <a:cxnSpLocks noChangeShapeType="1"/>
              <a:stCxn id="667651" idx="2"/>
              <a:endCxn id="667652" idx="0"/>
            </p:cNvCxnSpPr>
            <p:nvPr/>
          </p:nvCxnSpPr>
          <p:spPr bwMode="auto">
            <a:xfrm>
              <a:off x="765" y="1694"/>
              <a:ext cx="46" cy="452"/>
            </a:xfrm>
            <a:prstGeom prst="straightConnector1">
              <a:avLst/>
            </a:prstGeom>
            <a:grpFill/>
            <a:ln w="76200">
              <a:solidFill>
                <a:schemeClr val="accent1">
                  <a:lumMod val="75000"/>
                </a:schemeClr>
              </a:solidFill>
              <a:round/>
              <a:headEnd/>
              <a:tailEnd type="triangle" w="med" len="med"/>
            </a:ln>
          </p:spPr>
        </p:cxnSp>
      </p:grpSp>
      <p:grpSp>
        <p:nvGrpSpPr>
          <p:cNvPr id="3" name="Group 2087">
            <a:extLst>
              <a:ext uri="{FF2B5EF4-FFF2-40B4-BE49-F238E27FC236}">
                <a16:creationId xmlns:a16="http://schemas.microsoft.com/office/drawing/2014/main" id="{A46FB9D0-85F8-4607-B492-90EB01B24A6D}"/>
              </a:ext>
            </a:extLst>
          </p:cNvPr>
          <p:cNvGrpSpPr>
            <a:grpSpLocks/>
          </p:cNvGrpSpPr>
          <p:nvPr/>
        </p:nvGrpSpPr>
        <p:grpSpPr bwMode="auto">
          <a:xfrm>
            <a:off x="609600" y="4559300"/>
            <a:ext cx="1989138" cy="1657350"/>
            <a:chOff x="178" y="3036"/>
            <a:chExt cx="1253" cy="1044"/>
          </a:xfrm>
        </p:grpSpPr>
        <p:sp>
          <p:nvSpPr>
            <p:cNvPr id="667653" name="Rectangle 2053">
              <a:extLst>
                <a:ext uri="{FF2B5EF4-FFF2-40B4-BE49-F238E27FC236}">
                  <a16:creationId xmlns:a16="http://schemas.microsoft.com/office/drawing/2014/main" id="{C42CE37F-FC70-43C9-B689-8ACB71DD0C5E}"/>
                </a:ext>
              </a:extLst>
            </p:cNvPr>
            <p:cNvSpPr>
              <a:spLocks noChangeArrowheads="1"/>
            </p:cNvSpPr>
            <p:nvPr/>
          </p:nvSpPr>
          <p:spPr bwMode="auto">
            <a:xfrm>
              <a:off x="178" y="3326"/>
              <a:ext cx="1253" cy="754"/>
            </a:xfrm>
            <a:prstGeom prst="rect">
              <a:avLst/>
            </a:prstGeom>
            <a:solidFill>
              <a:schemeClr val="accent1">
                <a:lumMod val="20000"/>
                <a:lumOff val="80000"/>
              </a:schemeClr>
            </a:solidFill>
            <a:ln w="12700">
              <a:solidFill>
                <a:schemeClr val="accent1"/>
              </a:solidFill>
              <a:miter lim="800000"/>
              <a:headEnd/>
              <a:tailEnd/>
            </a:ln>
            <a:effectLst/>
          </p:spPr>
          <p:txBody>
            <a:bodyPr wrap="none" lIns="90488" tIns="44450" rIns="90488" bIns="44450">
              <a:spAutoFit/>
            </a:bodyPr>
            <a:lstStyle/>
            <a:p>
              <a:pPr>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a:p>
              <a:pPr>
                <a:defRPr/>
              </a:pP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r>
                <a:rPr lang="en-US" sz="2400" dirty="0">
                  <a:solidFill>
                    <a:schemeClr val="accent1">
                      <a:lumMod val="50000"/>
                    </a:schemeClr>
                  </a:solidFill>
                  <a:latin typeface="Arial" pitchFamily="34" charset="0"/>
                  <a:ea typeface="+mn-ea"/>
                </a:rPr>
                <a:t>Production</a:t>
              </a: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p>
            <a:p>
              <a:pPr eaLnBrk="1" hangingPunct="1">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p:txBody>
        </p:sp>
        <p:cxnSp>
          <p:nvCxnSpPr>
            <p:cNvPr id="29717" name="AutoShape 2080">
              <a:extLst>
                <a:ext uri="{FF2B5EF4-FFF2-40B4-BE49-F238E27FC236}">
                  <a16:creationId xmlns:a16="http://schemas.microsoft.com/office/drawing/2014/main" id="{9EAC9BE7-10D0-4765-BA44-111219A2F023}"/>
                </a:ext>
              </a:extLst>
            </p:cNvPr>
            <p:cNvCxnSpPr>
              <a:cxnSpLocks noChangeShapeType="1"/>
              <a:stCxn id="667652" idx="2"/>
              <a:endCxn id="667653" idx="0"/>
            </p:cNvCxnSpPr>
            <p:nvPr/>
          </p:nvCxnSpPr>
          <p:spPr bwMode="auto">
            <a:xfrm>
              <a:off x="804" y="3036"/>
              <a:ext cx="1" cy="290"/>
            </a:xfrm>
            <a:prstGeom prst="straightConnector1">
              <a:avLst/>
            </a:prstGeom>
            <a:noFill/>
            <a:ln w="76200">
              <a:solidFill>
                <a:schemeClr val="accent1">
                  <a:lumMod val="75000"/>
                </a:schemeClr>
              </a:solidFill>
              <a:round/>
              <a:headEnd/>
              <a:tailEnd type="triangle" w="med" len="med"/>
            </a:ln>
          </p:spPr>
        </p:cxnSp>
      </p:grpSp>
      <p:grpSp>
        <p:nvGrpSpPr>
          <p:cNvPr id="4" name="Group 2088">
            <a:extLst>
              <a:ext uri="{FF2B5EF4-FFF2-40B4-BE49-F238E27FC236}">
                <a16:creationId xmlns:a16="http://schemas.microsoft.com/office/drawing/2014/main" id="{7728F3A3-E50F-4876-B25B-9DBBE9BEEA6E}"/>
              </a:ext>
            </a:extLst>
          </p:cNvPr>
          <p:cNvGrpSpPr>
            <a:grpSpLocks/>
          </p:cNvGrpSpPr>
          <p:nvPr/>
        </p:nvGrpSpPr>
        <p:grpSpPr bwMode="auto">
          <a:xfrm>
            <a:off x="2598738" y="4876800"/>
            <a:ext cx="2970212" cy="1196975"/>
            <a:chOff x="1628" y="3326"/>
            <a:chExt cx="1871" cy="754"/>
          </a:xfrm>
        </p:grpSpPr>
        <p:sp>
          <p:nvSpPr>
            <p:cNvPr id="667654" name="Rectangle 2054">
              <a:extLst>
                <a:ext uri="{FF2B5EF4-FFF2-40B4-BE49-F238E27FC236}">
                  <a16:creationId xmlns:a16="http://schemas.microsoft.com/office/drawing/2014/main" id="{28381FD8-AC63-4E48-8DDD-4E3EBD94A826}"/>
                </a:ext>
              </a:extLst>
            </p:cNvPr>
            <p:cNvSpPr>
              <a:spLocks noChangeArrowheads="1"/>
            </p:cNvSpPr>
            <p:nvPr/>
          </p:nvSpPr>
          <p:spPr bwMode="auto">
            <a:xfrm>
              <a:off x="2268" y="3326"/>
              <a:ext cx="1231" cy="754"/>
            </a:xfrm>
            <a:prstGeom prst="rect">
              <a:avLst/>
            </a:prstGeom>
            <a:solidFill>
              <a:schemeClr val="accent1">
                <a:lumMod val="20000"/>
                <a:lumOff val="80000"/>
              </a:schemeClr>
            </a:solidFill>
            <a:ln w="12700">
              <a:solidFill>
                <a:schemeClr val="accent1"/>
              </a:solidFill>
              <a:miter lim="800000"/>
              <a:headEnd/>
              <a:tailEnd/>
            </a:ln>
            <a:effectLst/>
          </p:spPr>
          <p:txBody>
            <a:bodyPr wrap="none" lIns="90488" tIns="44450" rIns="90488" bIns="44450">
              <a:spAutoFit/>
            </a:bodyPr>
            <a:lstStyle/>
            <a:p>
              <a:pPr>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a:p>
              <a:pPr>
                <a:defRPr/>
              </a:pP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r>
                <a:rPr lang="en-US" sz="2400" dirty="0">
                  <a:solidFill>
                    <a:schemeClr val="accent1">
                      <a:lumMod val="50000"/>
                    </a:schemeClr>
                  </a:solidFill>
                  <a:latin typeface="Arial" pitchFamily="34" charset="0"/>
                  <a:ea typeface="+mn-ea"/>
                </a:rPr>
                <a:t>Marketing</a:t>
              </a: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p>
            <a:p>
              <a:pPr eaLnBrk="1" hangingPunct="1">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p:txBody>
        </p:sp>
        <p:cxnSp>
          <p:nvCxnSpPr>
            <p:cNvPr id="29715" name="AutoShape 2081">
              <a:extLst>
                <a:ext uri="{FF2B5EF4-FFF2-40B4-BE49-F238E27FC236}">
                  <a16:creationId xmlns:a16="http://schemas.microsoft.com/office/drawing/2014/main" id="{97B94A39-F0F7-4A36-930F-ABD9BEF6ED35}"/>
                </a:ext>
              </a:extLst>
            </p:cNvPr>
            <p:cNvCxnSpPr>
              <a:cxnSpLocks noChangeShapeType="1"/>
              <a:stCxn id="667653" idx="3"/>
              <a:endCxn id="667654" idx="1"/>
            </p:cNvCxnSpPr>
            <p:nvPr/>
          </p:nvCxnSpPr>
          <p:spPr bwMode="auto">
            <a:xfrm flipV="1">
              <a:off x="1628" y="3703"/>
              <a:ext cx="640" cy="42"/>
            </a:xfrm>
            <a:prstGeom prst="straightConnector1">
              <a:avLst/>
            </a:prstGeom>
            <a:noFill/>
            <a:ln w="76200">
              <a:solidFill>
                <a:schemeClr val="accent1">
                  <a:lumMod val="75000"/>
                </a:schemeClr>
              </a:solidFill>
              <a:round/>
              <a:headEnd/>
              <a:tailEnd type="triangle" w="med" len="med"/>
            </a:ln>
          </p:spPr>
        </p:cxnSp>
      </p:grpSp>
      <p:grpSp>
        <p:nvGrpSpPr>
          <p:cNvPr id="5" name="Group 2089">
            <a:extLst>
              <a:ext uri="{FF2B5EF4-FFF2-40B4-BE49-F238E27FC236}">
                <a16:creationId xmlns:a16="http://schemas.microsoft.com/office/drawing/2014/main" id="{AEF6DF81-58D7-4CC8-B0C0-1A884B8E5F08}"/>
              </a:ext>
            </a:extLst>
          </p:cNvPr>
          <p:cNvGrpSpPr>
            <a:grpSpLocks/>
          </p:cNvGrpSpPr>
          <p:nvPr/>
        </p:nvGrpSpPr>
        <p:grpSpPr bwMode="auto">
          <a:xfrm>
            <a:off x="5568950" y="4800600"/>
            <a:ext cx="3171825" cy="1196975"/>
            <a:chOff x="3507" y="3230"/>
            <a:chExt cx="1998" cy="754"/>
          </a:xfrm>
        </p:grpSpPr>
        <p:sp>
          <p:nvSpPr>
            <p:cNvPr id="667655" name="Rectangle 2055">
              <a:extLst>
                <a:ext uri="{FF2B5EF4-FFF2-40B4-BE49-F238E27FC236}">
                  <a16:creationId xmlns:a16="http://schemas.microsoft.com/office/drawing/2014/main" id="{6D5ED633-74B9-4674-B746-D0D33D08E250}"/>
                </a:ext>
              </a:extLst>
            </p:cNvPr>
            <p:cNvSpPr>
              <a:spLocks noChangeArrowheads="1"/>
            </p:cNvSpPr>
            <p:nvPr/>
          </p:nvSpPr>
          <p:spPr bwMode="auto">
            <a:xfrm>
              <a:off x="4315" y="3230"/>
              <a:ext cx="1190" cy="754"/>
            </a:xfrm>
            <a:prstGeom prst="rect">
              <a:avLst/>
            </a:prstGeom>
            <a:solidFill>
              <a:schemeClr val="accent1">
                <a:lumMod val="20000"/>
                <a:lumOff val="80000"/>
              </a:schemeClr>
            </a:solidFill>
            <a:ln w="12700">
              <a:solidFill>
                <a:schemeClr val="accent1"/>
              </a:solidFill>
              <a:miter lim="800000"/>
              <a:headEnd/>
              <a:tailEnd/>
            </a:ln>
            <a:effectLst/>
          </p:spPr>
          <p:txBody>
            <a:bodyPr lIns="90488" tIns="44450" rIns="90488" bIns="44450">
              <a:spAutoFit/>
            </a:bodyPr>
            <a:lstStyle/>
            <a:p>
              <a:pPr>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a:p>
              <a:pPr>
                <a:defRPr/>
              </a:pP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r>
                <a:rPr lang="en-US" sz="2400" dirty="0">
                  <a:solidFill>
                    <a:schemeClr val="accent1">
                      <a:lumMod val="50000"/>
                    </a:schemeClr>
                  </a:solidFill>
                  <a:latin typeface="Arial" pitchFamily="34" charset="0"/>
                  <a:ea typeface="+mn-ea"/>
                </a:rPr>
                <a:t>Distribution</a:t>
              </a:r>
              <a:r>
                <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rPr>
                <a:t> </a:t>
              </a:r>
            </a:p>
            <a:p>
              <a:pPr eaLnBrk="1" hangingPunct="1">
                <a:defRPr/>
              </a:pPr>
              <a:endParaRPr lang="en-US" sz="2400" dirty="0">
                <a:solidFill>
                  <a:schemeClr val="accent1">
                    <a:lumMod val="50000"/>
                  </a:schemeClr>
                </a:solidFill>
                <a:effectLst>
                  <a:outerShdw blurRad="38100" dist="38100" dir="2700000" algn="tl">
                    <a:srgbClr val="000000">
                      <a:alpha val="43137"/>
                    </a:srgbClr>
                  </a:outerShdw>
                </a:effectLst>
                <a:latin typeface="Arial" pitchFamily="34" charset="0"/>
                <a:ea typeface="+mn-ea"/>
              </a:endParaRPr>
            </a:p>
          </p:txBody>
        </p:sp>
        <p:cxnSp>
          <p:nvCxnSpPr>
            <p:cNvPr id="29713" name="AutoShape 2082">
              <a:extLst>
                <a:ext uri="{FF2B5EF4-FFF2-40B4-BE49-F238E27FC236}">
                  <a16:creationId xmlns:a16="http://schemas.microsoft.com/office/drawing/2014/main" id="{DC4CB683-A69F-4C92-BB37-98813A2458CD}"/>
                </a:ext>
              </a:extLst>
            </p:cNvPr>
            <p:cNvCxnSpPr>
              <a:cxnSpLocks noChangeShapeType="1"/>
              <a:stCxn id="667654" idx="3"/>
              <a:endCxn id="667655" idx="1"/>
            </p:cNvCxnSpPr>
            <p:nvPr/>
          </p:nvCxnSpPr>
          <p:spPr bwMode="auto">
            <a:xfrm>
              <a:off x="3507" y="3607"/>
              <a:ext cx="808" cy="0"/>
            </a:xfrm>
            <a:prstGeom prst="straightConnector1">
              <a:avLst/>
            </a:prstGeom>
            <a:noFill/>
            <a:ln w="76200">
              <a:solidFill>
                <a:schemeClr val="accent1">
                  <a:lumMod val="75000"/>
                </a:schemeClr>
              </a:solidFill>
              <a:round/>
              <a:headEnd/>
              <a:tailEnd type="triangle" w="med" len="med"/>
            </a:ln>
          </p:spPr>
        </p:cxnSp>
      </p:grpSp>
      <p:grpSp>
        <p:nvGrpSpPr>
          <p:cNvPr id="6" name="Group 2090">
            <a:extLst>
              <a:ext uri="{FF2B5EF4-FFF2-40B4-BE49-F238E27FC236}">
                <a16:creationId xmlns:a16="http://schemas.microsoft.com/office/drawing/2014/main" id="{934F0DCC-D1FB-49C9-A3B1-561EFC68F93D}"/>
              </a:ext>
            </a:extLst>
          </p:cNvPr>
          <p:cNvGrpSpPr>
            <a:grpSpLocks/>
          </p:cNvGrpSpPr>
          <p:nvPr/>
        </p:nvGrpSpPr>
        <p:grpSpPr bwMode="auto">
          <a:xfrm>
            <a:off x="6858000" y="3048000"/>
            <a:ext cx="1905000" cy="1676400"/>
            <a:chOff x="4320" y="2160"/>
            <a:chExt cx="1200" cy="1056"/>
          </a:xfrm>
        </p:grpSpPr>
        <p:sp>
          <p:nvSpPr>
            <p:cNvPr id="667675" name="Rectangle 2075">
              <a:extLst>
                <a:ext uri="{FF2B5EF4-FFF2-40B4-BE49-F238E27FC236}">
                  <a16:creationId xmlns:a16="http://schemas.microsoft.com/office/drawing/2014/main" id="{5190CC4E-5B79-4CF6-9934-0D286FE93C0D}"/>
                </a:ext>
              </a:extLst>
            </p:cNvPr>
            <p:cNvSpPr>
              <a:spLocks noChangeArrowheads="1"/>
            </p:cNvSpPr>
            <p:nvPr/>
          </p:nvSpPr>
          <p:spPr bwMode="auto">
            <a:xfrm>
              <a:off x="4320" y="2160"/>
              <a:ext cx="1200" cy="740"/>
            </a:xfrm>
            <a:prstGeom prst="rect">
              <a:avLst/>
            </a:prstGeom>
            <a:solidFill>
              <a:schemeClr val="accent1">
                <a:lumMod val="20000"/>
                <a:lumOff val="80000"/>
              </a:schemeClr>
            </a:solidFill>
            <a:ln w="12700">
              <a:solidFill>
                <a:schemeClr val="accent1">
                  <a:lumMod val="75000"/>
                </a:schemeClr>
              </a:solidFill>
              <a:miter lim="800000"/>
              <a:headEnd/>
              <a:tailEnd/>
            </a:ln>
            <a:effectLst/>
          </p:spPr>
          <p:txBody>
            <a:bodyPr wrap="none" lIns="90488" tIns="44450" rIns="90488" bIns="44450" anchor="ctr"/>
            <a:lstStyle/>
            <a:p>
              <a:pPr>
                <a:defRPr/>
              </a:pPr>
              <a:r>
                <a:rPr lang="en-US" sz="2400" dirty="0">
                  <a:solidFill>
                    <a:schemeClr val="accent1">
                      <a:lumMod val="50000"/>
                    </a:schemeClr>
                  </a:solidFill>
                  <a:latin typeface="Arial" pitchFamily="34" charset="0"/>
                </a:rPr>
                <a:t>Customer</a:t>
              </a:r>
            </a:p>
            <a:p>
              <a:pPr>
                <a:defRPr/>
              </a:pPr>
              <a:r>
                <a:rPr lang="en-US" sz="2400" dirty="0">
                  <a:solidFill>
                    <a:schemeClr val="accent1">
                      <a:lumMod val="50000"/>
                    </a:schemeClr>
                  </a:solidFill>
                  <a:latin typeface="Arial" pitchFamily="34" charset="0"/>
                </a:rPr>
                <a:t>Service</a:t>
              </a:r>
            </a:p>
          </p:txBody>
        </p:sp>
        <p:cxnSp>
          <p:nvCxnSpPr>
            <p:cNvPr id="29711" name="AutoShape 2083">
              <a:extLst>
                <a:ext uri="{FF2B5EF4-FFF2-40B4-BE49-F238E27FC236}">
                  <a16:creationId xmlns:a16="http://schemas.microsoft.com/office/drawing/2014/main" id="{D494359A-9A91-49FF-AA5D-1732F06BBA84}"/>
                </a:ext>
              </a:extLst>
            </p:cNvPr>
            <p:cNvCxnSpPr>
              <a:cxnSpLocks noChangeShapeType="1"/>
              <a:stCxn id="667655" idx="0"/>
              <a:endCxn id="667675" idx="2"/>
            </p:cNvCxnSpPr>
            <p:nvPr/>
          </p:nvCxnSpPr>
          <p:spPr bwMode="auto">
            <a:xfrm flipV="1">
              <a:off x="4911" y="2900"/>
              <a:ext cx="9" cy="316"/>
            </a:xfrm>
            <a:prstGeom prst="straightConnector1">
              <a:avLst/>
            </a:prstGeom>
            <a:noFill/>
            <a:ln w="76200">
              <a:solidFill>
                <a:schemeClr val="accent1">
                  <a:lumMod val="75000"/>
                </a:schemeClr>
              </a:solidFill>
              <a:round/>
              <a:headEnd/>
              <a:tailEnd type="triangle" w="med" len="med"/>
            </a:ln>
          </p:spPr>
        </p:cxnSp>
      </p:grpSp>
      <p:grpSp>
        <p:nvGrpSpPr>
          <p:cNvPr id="7" name="Group 2091">
            <a:extLst>
              <a:ext uri="{FF2B5EF4-FFF2-40B4-BE49-F238E27FC236}">
                <a16:creationId xmlns:a16="http://schemas.microsoft.com/office/drawing/2014/main" id="{B69892D7-EDCE-4C29-A94E-3171DD522C09}"/>
              </a:ext>
            </a:extLst>
          </p:cNvPr>
          <p:cNvGrpSpPr>
            <a:grpSpLocks/>
          </p:cNvGrpSpPr>
          <p:nvPr/>
        </p:nvGrpSpPr>
        <p:grpSpPr bwMode="auto">
          <a:xfrm>
            <a:off x="7077077" y="1497013"/>
            <a:ext cx="1470025" cy="1474788"/>
            <a:chOff x="4458" y="991"/>
            <a:chExt cx="926" cy="929"/>
          </a:xfrm>
        </p:grpSpPr>
        <p:cxnSp>
          <p:nvCxnSpPr>
            <p:cNvPr id="8" name="AutoShape 2084">
              <a:extLst>
                <a:ext uri="{FF2B5EF4-FFF2-40B4-BE49-F238E27FC236}">
                  <a16:creationId xmlns:a16="http://schemas.microsoft.com/office/drawing/2014/main" id="{70F91181-7AD7-425E-98C6-C3AD8EA4CA84}"/>
                </a:ext>
              </a:extLst>
            </p:cNvPr>
            <p:cNvCxnSpPr>
              <a:cxnSpLocks noChangeShapeType="1"/>
              <a:stCxn id="667675" idx="0"/>
            </p:cNvCxnSpPr>
            <p:nvPr/>
          </p:nvCxnSpPr>
          <p:spPr bwMode="auto">
            <a:xfrm flipV="1">
              <a:off x="4917" y="1676"/>
              <a:ext cx="4" cy="244"/>
            </a:xfrm>
            <a:prstGeom prst="straightConnector1">
              <a:avLst/>
            </a:prstGeom>
            <a:noFill/>
            <a:ln w="76200">
              <a:solidFill>
                <a:schemeClr val="accent1">
                  <a:lumMod val="75000"/>
                </a:schemeClr>
              </a:solidFill>
              <a:round/>
              <a:headEnd/>
              <a:tailEnd type="triangle" w="med" len="med"/>
            </a:ln>
          </p:spPr>
        </p:cxnSp>
        <p:sp>
          <p:nvSpPr>
            <p:cNvPr id="29710" name="Text Box 2085">
              <a:extLst>
                <a:ext uri="{FF2B5EF4-FFF2-40B4-BE49-F238E27FC236}">
                  <a16:creationId xmlns:a16="http://schemas.microsoft.com/office/drawing/2014/main" id="{A29E6F84-FBA2-453F-B139-E778D4E61591}"/>
                </a:ext>
              </a:extLst>
            </p:cNvPr>
            <p:cNvSpPr txBox="1">
              <a:spLocks noChangeArrowheads="1"/>
            </p:cNvSpPr>
            <p:nvPr/>
          </p:nvSpPr>
          <p:spPr bwMode="auto">
            <a:xfrm>
              <a:off x="4458" y="991"/>
              <a:ext cx="92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sz="2400" b="1" dirty="0">
                  <a:solidFill>
                    <a:srgbClr val="000000"/>
                  </a:solidFill>
                  <a:latin typeface="Arial Black" panose="020B0A04020102020204" pitchFamily="34" charset="0"/>
                </a:rPr>
                <a:t>Desired</a:t>
              </a:r>
              <a:br>
                <a:rPr lang="en-US" altLang="en-US" sz="2400" b="1" dirty="0">
                  <a:solidFill>
                    <a:srgbClr val="000000"/>
                  </a:solidFill>
                  <a:latin typeface="Arial Black" panose="020B0A04020102020204" pitchFamily="34" charset="0"/>
                </a:rPr>
              </a:br>
              <a:r>
                <a:rPr lang="en-US" altLang="en-US" sz="2400" b="1" dirty="0">
                  <a:solidFill>
                    <a:srgbClr val="000000"/>
                  </a:solidFill>
                  <a:latin typeface="Arial Black" panose="020B0A04020102020204" pitchFamily="34" charset="0"/>
                </a:rPr>
                <a:t>ROI</a:t>
              </a:r>
            </a:p>
          </p:txBody>
        </p:sp>
      </p:grpSp>
      <p:sp>
        <p:nvSpPr>
          <p:cNvPr id="29706" name="Title 27">
            <a:extLst>
              <a:ext uri="{FF2B5EF4-FFF2-40B4-BE49-F238E27FC236}">
                <a16:creationId xmlns:a16="http://schemas.microsoft.com/office/drawing/2014/main" id="{C080E33E-234F-4429-84E1-07893FD8CF5B}"/>
              </a:ext>
            </a:extLst>
          </p:cNvPr>
          <p:cNvSpPr>
            <a:spLocks noGrp="1"/>
          </p:cNvSpPr>
          <p:nvPr>
            <p:ph type="title"/>
          </p:nvPr>
        </p:nvSpPr>
        <p:spPr>
          <a:xfrm>
            <a:off x="457200" y="76200"/>
            <a:ext cx="8229600" cy="1143000"/>
          </a:xfrm>
        </p:spPr>
        <p:txBody>
          <a:bodyPr/>
          <a:lstStyle/>
          <a:p>
            <a:r>
              <a:rPr lang="en-US" altLang="en-US" dirty="0">
                <a:ea typeface="ＭＳ Ｐゴシック" panose="020B0600070205080204" pitchFamily="34" charset="-128"/>
              </a:rPr>
              <a:t>Value Chain</a:t>
            </a:r>
          </a:p>
        </p:txBody>
      </p:sp>
      <p:sp>
        <p:nvSpPr>
          <p:cNvPr id="35" name="Rounded Rectangle 34">
            <a:extLst>
              <a:ext uri="{FF2B5EF4-FFF2-40B4-BE49-F238E27FC236}">
                <a16:creationId xmlns:a16="http://schemas.microsoft.com/office/drawing/2014/main" id="{0D524DC4-CE65-4593-8365-0322777F103B}"/>
              </a:ext>
            </a:extLst>
          </p:cNvPr>
          <p:cNvSpPr/>
          <p:nvPr/>
        </p:nvSpPr>
        <p:spPr>
          <a:xfrm>
            <a:off x="457200" y="6324600"/>
            <a:ext cx="6629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13-2: Describe how cost management plays a strategic role in the organization</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value chain.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86" name="Text Box 14">
            <a:extLst>
              <a:ext uri="{FF2B5EF4-FFF2-40B4-BE49-F238E27FC236}">
                <a16:creationId xmlns:a16="http://schemas.microsoft.com/office/drawing/2014/main" id="{EE2D7F10-3044-40D1-8856-AA1117932019}"/>
              </a:ext>
            </a:extLst>
          </p:cNvPr>
          <p:cNvSpPr txBox="1">
            <a:spLocks noChangeArrowheads="1"/>
          </p:cNvSpPr>
          <p:nvPr/>
        </p:nvSpPr>
        <p:spPr bwMode="auto">
          <a:xfrm>
            <a:off x="759280" y="4620739"/>
            <a:ext cx="8185149" cy="1323439"/>
          </a:xfrm>
          <a:prstGeom prst="rect">
            <a:avLst/>
          </a:prstGeom>
          <a:solidFill>
            <a:schemeClr val="accent1">
              <a:lumMod val="20000"/>
              <a:lumOff val="80000"/>
            </a:schemeClr>
          </a:solidFill>
          <a:ln w="9525">
            <a:solidFill>
              <a:schemeClr val="tx1"/>
            </a:solidFill>
            <a:miter lim="800000"/>
            <a:headEnd/>
            <a:tailEnd/>
          </a:ln>
          <a:effectLst>
            <a:outerShdw dist="71842" dir="2700000" algn="ctr" rotWithShape="0">
              <a:schemeClr val="bg2"/>
            </a:outerShdw>
          </a:effectLst>
        </p:spPr>
        <p:txBody>
          <a:bodyPr wrap="square">
            <a:spAutoFit/>
          </a:bodyPr>
          <a:lstStyle/>
          <a:p>
            <a:pPr algn="l" eaLnBrk="1" hangingPunct="1">
              <a:defRPr/>
            </a:pPr>
            <a:r>
              <a:rPr lang="en-IN" sz="2000" dirty="0">
                <a:solidFill>
                  <a:schemeClr val="accent1">
                    <a:lumMod val="50000"/>
                  </a:schemeClr>
                </a:solidFill>
                <a:latin typeface="Arial" pitchFamily="34" charset="0"/>
              </a:rPr>
              <a:t>A cost object may represent a job, a machine, a product line, a service activity, a department, a plant, a customer, a sales territory, a division of the corporation, or any other organizational reference point where a need to understand cost exists.</a:t>
            </a:r>
            <a:endParaRPr lang="en-US" sz="2000" dirty="0">
              <a:solidFill>
                <a:schemeClr val="accent1">
                  <a:lumMod val="50000"/>
                </a:schemeClr>
              </a:solidFill>
              <a:latin typeface="Arial" pitchFamily="34" charset="0"/>
            </a:endParaRPr>
          </a:p>
        </p:txBody>
      </p:sp>
      <p:sp>
        <p:nvSpPr>
          <p:cNvPr id="30723" name="Title 20">
            <a:extLst>
              <a:ext uri="{FF2B5EF4-FFF2-40B4-BE49-F238E27FC236}">
                <a16:creationId xmlns:a16="http://schemas.microsoft.com/office/drawing/2014/main" id="{9B108037-63CF-4AB0-A6E2-163DC775A74B}"/>
              </a:ext>
            </a:extLst>
          </p:cNvPr>
          <p:cNvSpPr>
            <a:spLocks noGrp="1"/>
          </p:cNvSpPr>
          <p:nvPr>
            <p:ph type="title"/>
          </p:nvPr>
        </p:nvSpPr>
        <p:spPr>
          <a:xfrm>
            <a:off x="533400" y="0"/>
            <a:ext cx="8229600" cy="1143000"/>
          </a:xfrm>
        </p:spPr>
        <p:txBody>
          <a:bodyPr/>
          <a:lstStyle/>
          <a:p>
            <a:r>
              <a:rPr lang="en-US" altLang="en-US" dirty="0">
                <a:ea typeface="ＭＳ Ｐゴシック" panose="020B0600070205080204" pitchFamily="34" charset="-128"/>
              </a:rPr>
              <a:t>Cost Accumulation and Assignment</a:t>
            </a:r>
          </a:p>
        </p:txBody>
      </p:sp>
      <p:sp>
        <p:nvSpPr>
          <p:cNvPr id="10" name="Rounded Rectangle 9">
            <a:extLst>
              <a:ext uri="{FF2B5EF4-FFF2-40B4-BE49-F238E27FC236}">
                <a16:creationId xmlns:a16="http://schemas.microsoft.com/office/drawing/2014/main" id="{F02E593D-077B-4E6F-AEA7-ACA338D0E667}"/>
              </a:ext>
            </a:extLst>
          </p:cNvPr>
          <p:cNvSpPr/>
          <p:nvPr/>
        </p:nvSpPr>
        <p:spPr>
          <a:xfrm>
            <a:off x="457200" y="6324600"/>
            <a:ext cx="6629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13-2: Describe how cost management plays a strategic role in the organization</a:t>
            </a:r>
            <a:r>
              <a:rPr lang="ja-JP" altLang="en-US" sz="1100" b="1" dirty="0">
                <a:solidFill>
                  <a:schemeClr val="tx1"/>
                </a:solidFill>
                <a:latin typeface="Arial Narrow" pitchFamily="34" charset="0"/>
              </a:rPr>
              <a:t>’</a:t>
            </a:r>
            <a:r>
              <a:rPr lang="en-US" altLang="ja-JP" sz="1100" b="1" dirty="0">
                <a:solidFill>
                  <a:schemeClr val="tx1"/>
                </a:solidFill>
                <a:latin typeface="Arial Narrow" pitchFamily="34" charset="0"/>
              </a:rPr>
              <a:t>s value chain.</a:t>
            </a:r>
          </a:p>
        </p:txBody>
      </p:sp>
      <p:pic>
        <p:nvPicPr>
          <p:cNvPr id="3" name="Picture 2">
            <a:extLst>
              <a:ext uri="{FF2B5EF4-FFF2-40B4-BE49-F238E27FC236}">
                <a16:creationId xmlns:a16="http://schemas.microsoft.com/office/drawing/2014/main" id="{7D575A22-2160-4CD5-8515-97FB3F02E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829" y="1475272"/>
            <a:ext cx="8229600" cy="2258528"/>
          </a:xfrm>
          <a:prstGeom prst="rect">
            <a:avLst/>
          </a:prstGeom>
        </p:spPr>
      </p:pic>
      <p:sp>
        <p:nvSpPr>
          <p:cNvPr id="6" name="Text Box 14">
            <a:extLst>
              <a:ext uri="{FF2B5EF4-FFF2-40B4-BE49-F238E27FC236}">
                <a16:creationId xmlns:a16="http://schemas.microsoft.com/office/drawing/2014/main" id="{DBFB41CD-C08D-4E70-980B-FF6B65C54790}"/>
              </a:ext>
            </a:extLst>
          </p:cNvPr>
          <p:cNvSpPr txBox="1">
            <a:spLocks noChangeArrowheads="1"/>
          </p:cNvSpPr>
          <p:nvPr/>
        </p:nvSpPr>
        <p:spPr bwMode="auto">
          <a:xfrm>
            <a:off x="737054" y="3980767"/>
            <a:ext cx="8185149" cy="400110"/>
          </a:xfrm>
          <a:prstGeom prst="rect">
            <a:avLst/>
          </a:prstGeom>
          <a:solidFill>
            <a:schemeClr val="accent1">
              <a:lumMod val="20000"/>
              <a:lumOff val="80000"/>
            </a:schemeClr>
          </a:solidFill>
          <a:ln w="9525">
            <a:solidFill>
              <a:schemeClr val="tx1"/>
            </a:solidFill>
            <a:miter lim="800000"/>
            <a:headEnd/>
            <a:tailEnd/>
          </a:ln>
          <a:effectLst>
            <a:outerShdw dist="71842" dir="2700000" algn="ctr" rotWithShape="0">
              <a:schemeClr val="bg2"/>
            </a:outerShdw>
          </a:effectLst>
        </p:spPr>
        <p:txBody>
          <a:bodyPr wrap="square">
            <a:spAutoFit/>
          </a:bodyPr>
          <a:lstStyle/>
          <a:p>
            <a:pPr algn="l" eaLnBrk="1" hangingPunct="1">
              <a:defRPr/>
            </a:pPr>
            <a:r>
              <a:rPr lang="en-IN" sz="2000" dirty="0">
                <a:solidFill>
                  <a:schemeClr val="accent1">
                    <a:lumMod val="50000"/>
                  </a:schemeClr>
                </a:solidFill>
                <a:latin typeface="Arial" pitchFamily="34" charset="0"/>
              </a:rPr>
              <a:t>The process of cost pooling and assignment is illustrated above.</a:t>
            </a:r>
            <a:endParaRPr lang="en-US" sz="2000" dirty="0">
              <a:solidFill>
                <a:schemeClr val="accent1">
                  <a:lumMod val="50000"/>
                </a:schemeClr>
              </a:solidFill>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41">
            <a:extLst>
              <a:ext uri="{FF2B5EF4-FFF2-40B4-BE49-F238E27FC236}">
                <a16:creationId xmlns:a16="http://schemas.microsoft.com/office/drawing/2014/main" id="{7611C847-9F3F-495E-A167-4565175E32F9}"/>
              </a:ext>
            </a:extLst>
          </p:cNvPr>
          <p:cNvSpPr>
            <a:spLocks noGrp="1"/>
          </p:cNvSpPr>
          <p:nvPr>
            <p:ph type="title"/>
          </p:nvPr>
        </p:nvSpPr>
        <p:spPr/>
        <p:txBody>
          <a:bodyPr/>
          <a:lstStyle/>
          <a:p>
            <a:r>
              <a:rPr lang="en-US" altLang="en-US" dirty="0">
                <a:ea typeface="ＭＳ Ｐゴシック" panose="020B0600070205080204" pitchFamily="34" charset="-128"/>
              </a:rPr>
              <a:t>Direct Costs and Indirect Costs</a:t>
            </a:r>
          </a:p>
        </p:txBody>
      </p:sp>
      <p:sp>
        <p:nvSpPr>
          <p:cNvPr id="670723" name="Rectangle 3">
            <a:extLst>
              <a:ext uri="{FF2B5EF4-FFF2-40B4-BE49-F238E27FC236}">
                <a16:creationId xmlns:a16="http://schemas.microsoft.com/office/drawing/2014/main" id="{5BCE2516-09D9-4916-ABB6-1345A2528382}"/>
              </a:ext>
            </a:extLst>
          </p:cNvPr>
          <p:cNvSpPr>
            <a:spLocks noGrp="1" noChangeArrowheads="1"/>
          </p:cNvSpPr>
          <p:nvPr>
            <p:ph sz="half" idx="1"/>
          </p:nvPr>
        </p:nvSpPr>
        <p:spPr>
          <a:xfrm>
            <a:off x="533400" y="1219200"/>
            <a:ext cx="4089400" cy="3810000"/>
          </a:xfrm>
          <a:solidFill>
            <a:schemeClr val="accent1">
              <a:lumMod val="20000"/>
              <a:lumOff val="80000"/>
            </a:schemeClr>
          </a:solidFill>
          <a:ln w="25400" cap="flat">
            <a:solidFill>
              <a:srgbClr val="0000FF"/>
            </a:solidFill>
          </a:ln>
        </p:spPr>
        <p:txBody>
          <a:bodyPr lIns="90488" tIns="44450" rIns="90488" bIns="44450"/>
          <a:lstStyle/>
          <a:p>
            <a:pPr>
              <a:lnSpc>
                <a:spcPct val="90000"/>
              </a:lnSpc>
              <a:spcBef>
                <a:spcPct val="40000"/>
              </a:spcBef>
              <a:buFont typeface="Wingdings" pitchFamily="2" charset="2"/>
              <a:buNone/>
              <a:defRPr/>
            </a:pPr>
            <a:r>
              <a:rPr lang="en-US" sz="3200" b="1" u="sng" dirty="0">
                <a:solidFill>
                  <a:schemeClr val="accent1">
                    <a:lumMod val="50000"/>
                  </a:schemeClr>
                </a:solidFill>
                <a:latin typeface="+mj-lt"/>
              </a:rPr>
              <a:t>Direct costs</a:t>
            </a:r>
          </a:p>
          <a:p>
            <a:pPr>
              <a:lnSpc>
                <a:spcPct val="90000"/>
              </a:lnSpc>
              <a:spcBef>
                <a:spcPct val="40000"/>
              </a:spcBef>
              <a:buFont typeface="Arial" charset="0"/>
              <a:buChar char="•"/>
              <a:defRPr/>
            </a:pPr>
            <a:r>
              <a:rPr lang="en-US" sz="2600" dirty="0">
                <a:solidFill>
                  <a:schemeClr val="accent1">
                    <a:lumMod val="50000"/>
                  </a:schemeClr>
                </a:solidFill>
                <a:latin typeface="+mj-lt"/>
              </a:rPr>
              <a:t>Can be easily and conveniently traced to a unit of product or other cost object</a:t>
            </a:r>
          </a:p>
          <a:p>
            <a:pPr>
              <a:lnSpc>
                <a:spcPct val="90000"/>
              </a:lnSpc>
              <a:spcBef>
                <a:spcPct val="40000"/>
              </a:spcBef>
              <a:buFont typeface="Arial" charset="0"/>
              <a:buChar char="•"/>
              <a:defRPr/>
            </a:pPr>
            <a:r>
              <a:rPr lang="en-US" sz="2600" dirty="0">
                <a:solidFill>
                  <a:schemeClr val="accent1">
                    <a:lumMod val="50000"/>
                  </a:schemeClr>
                </a:solidFill>
                <a:latin typeface="+mj-lt"/>
              </a:rPr>
              <a:t>Would not be incurred if the product or activity were discontinued</a:t>
            </a:r>
            <a:endParaRPr lang="en-US" sz="2500" dirty="0">
              <a:solidFill>
                <a:schemeClr val="accent1">
                  <a:lumMod val="50000"/>
                </a:schemeClr>
              </a:solidFill>
              <a:latin typeface="+mj-lt"/>
            </a:endParaRPr>
          </a:p>
        </p:txBody>
      </p:sp>
      <p:sp>
        <p:nvSpPr>
          <p:cNvPr id="670724" name="Rectangle 4">
            <a:extLst>
              <a:ext uri="{FF2B5EF4-FFF2-40B4-BE49-F238E27FC236}">
                <a16:creationId xmlns:a16="http://schemas.microsoft.com/office/drawing/2014/main" id="{9792FB11-8CBA-4E24-A064-1A3070CDD6EA}"/>
              </a:ext>
            </a:extLst>
          </p:cNvPr>
          <p:cNvSpPr>
            <a:spLocks noGrp="1" noChangeArrowheads="1"/>
          </p:cNvSpPr>
          <p:nvPr>
            <p:ph sz="half" idx="2"/>
          </p:nvPr>
        </p:nvSpPr>
        <p:spPr>
          <a:xfrm>
            <a:off x="4953000" y="1219200"/>
            <a:ext cx="3860800" cy="3810000"/>
          </a:xfrm>
          <a:solidFill>
            <a:schemeClr val="accent1">
              <a:lumMod val="20000"/>
              <a:lumOff val="80000"/>
            </a:schemeClr>
          </a:solidFill>
          <a:ln w="25400" cap="flat">
            <a:solidFill>
              <a:schemeClr val="accent1">
                <a:lumMod val="75000"/>
              </a:schemeClr>
            </a:solidFill>
          </a:ln>
        </p:spPr>
        <p:txBody>
          <a:bodyPr lIns="90488" tIns="44450" rIns="90488" bIns="44450"/>
          <a:lstStyle/>
          <a:p>
            <a:pPr>
              <a:spcBef>
                <a:spcPct val="40000"/>
              </a:spcBef>
              <a:buFont typeface="Wingdings" pitchFamily="2" charset="2"/>
              <a:buNone/>
              <a:defRPr/>
            </a:pPr>
            <a:r>
              <a:rPr lang="en-US" sz="3200" b="1" u="sng" dirty="0">
                <a:solidFill>
                  <a:schemeClr val="accent1">
                    <a:lumMod val="50000"/>
                  </a:schemeClr>
                </a:solidFill>
                <a:latin typeface="+mj-lt"/>
              </a:rPr>
              <a:t>Indirect costs</a:t>
            </a:r>
          </a:p>
          <a:p>
            <a:pPr>
              <a:spcBef>
                <a:spcPct val="40000"/>
              </a:spcBef>
              <a:buFont typeface="Arial" charset="0"/>
              <a:buChar char="•"/>
              <a:defRPr/>
            </a:pPr>
            <a:r>
              <a:rPr lang="en-US" sz="2600" dirty="0">
                <a:solidFill>
                  <a:schemeClr val="accent1">
                    <a:lumMod val="50000"/>
                  </a:schemeClr>
                </a:solidFill>
                <a:latin typeface="+mj-lt"/>
              </a:rPr>
              <a:t>Cannot be easily and conveniently traced to a unit of product or other cost object</a:t>
            </a:r>
          </a:p>
          <a:p>
            <a:pPr>
              <a:spcBef>
                <a:spcPct val="40000"/>
              </a:spcBef>
              <a:buFont typeface="Arial" charset="0"/>
              <a:buChar char="•"/>
              <a:defRPr/>
            </a:pPr>
            <a:r>
              <a:rPr lang="en-US" sz="2600" dirty="0">
                <a:solidFill>
                  <a:schemeClr val="accent1">
                    <a:lumMod val="50000"/>
                  </a:schemeClr>
                </a:solidFill>
                <a:latin typeface="+mj-lt"/>
              </a:rPr>
              <a:t>Would be incurred even if the product or activity were discontinued</a:t>
            </a:r>
          </a:p>
        </p:txBody>
      </p:sp>
      <p:sp>
        <p:nvSpPr>
          <p:cNvPr id="39" name="Rounded Rectangle 38">
            <a:extLst>
              <a:ext uri="{FF2B5EF4-FFF2-40B4-BE49-F238E27FC236}">
                <a16:creationId xmlns:a16="http://schemas.microsoft.com/office/drawing/2014/main" id="{A2F8549A-42CD-43B2-B691-1BEACB996421}"/>
              </a:ext>
            </a:extLst>
          </p:cNvPr>
          <p:cNvSpPr/>
          <p:nvPr/>
        </p:nvSpPr>
        <p:spPr>
          <a:xfrm>
            <a:off x="457200" y="6324600"/>
            <a:ext cx="6629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13-3: Contrast direct and indirect costs and illustrate how they relate to a product or activity.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82">
            <a:extLst>
              <a:ext uri="{FF2B5EF4-FFF2-40B4-BE49-F238E27FC236}">
                <a16:creationId xmlns:a16="http://schemas.microsoft.com/office/drawing/2014/main" id="{246D57B5-3231-45C9-865B-E1875AF0313A}"/>
              </a:ext>
            </a:extLst>
          </p:cNvPr>
          <p:cNvSpPr>
            <a:spLocks noGrp="1"/>
          </p:cNvSpPr>
          <p:nvPr>
            <p:ph type="title"/>
          </p:nvPr>
        </p:nvSpPr>
        <p:spPr/>
        <p:txBody>
          <a:bodyPr/>
          <a:lstStyle/>
          <a:p>
            <a:r>
              <a:rPr lang="en-US" altLang="en-US" dirty="0"/>
              <a:t>Manufacturer versus Merchandiser</a:t>
            </a:r>
          </a:p>
        </p:txBody>
      </p:sp>
      <p:pic>
        <p:nvPicPr>
          <p:cNvPr id="12" name="Content Placeholder 11">
            <a:extLst>
              <a:ext uri="{FF2B5EF4-FFF2-40B4-BE49-F238E27FC236}">
                <a16:creationId xmlns:a16="http://schemas.microsoft.com/office/drawing/2014/main" id="{1F2A0838-D89C-464E-96BF-5324786FB91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0781" y="1505599"/>
            <a:ext cx="6982437" cy="4262438"/>
          </a:xfrm>
        </p:spPr>
      </p:pic>
      <p:sp>
        <p:nvSpPr>
          <p:cNvPr id="11" name="Rounded Rectangle 10">
            <a:extLst>
              <a:ext uri="{FF2B5EF4-FFF2-40B4-BE49-F238E27FC236}">
                <a16:creationId xmlns:a16="http://schemas.microsoft.com/office/drawing/2014/main" id="{98CB7DA1-3A42-49AD-811A-A42D5AD8AFF6}"/>
              </a:ext>
            </a:extLst>
          </p:cNvPr>
          <p:cNvSpPr/>
          <p:nvPr/>
        </p:nvSpPr>
        <p:spPr>
          <a:xfrm>
            <a:off x="457200" y="6324600"/>
            <a:ext cx="7391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13-4: Distinguish between product costs and period costs and identify the three components of product cost.</a:t>
            </a:r>
          </a:p>
        </p:txBody>
      </p:sp>
    </p:spTree>
    <p:extLst>
      <p:ext uri="{BB962C8B-B14F-4D97-AF65-F5344CB8AC3E}">
        <p14:creationId xmlns:p14="http://schemas.microsoft.com/office/powerpoint/2010/main" val="13578245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4055&quot;&gt;&lt;property id=&quot;20148&quot; value=&quot;5&quot;/&gt;&lt;property id=&quot;20300&quot; value=&quot;Slide 1&quot;/&gt;&lt;property id=&quot;20307&quot; value=&quot;481&quot;/&gt;&lt;/object&gt;&lt;object type=&quot;3&quot; unique_id=&quot;14056&quot;&gt;&lt;property id=&quot;20148&quot; value=&quot;5&quot;/&gt;&lt;property id=&quot;20300&quot; value=&quot;Slide 2 - &amp;quot;Chapter 13&amp;quot;&quot;/&gt;&lt;property id=&quot;20307&quot; value=&quot;406&quot;/&gt;&lt;/object&gt;&lt;object type=&quot;3&quot; unique_id=&quot;14057&quot;&gt;&lt;property id=&quot;20148&quot; value=&quot;5&quot;/&gt;&lt;property id=&quot;20300&quot; value=&quot;Slide 3 - &amp;quot;Learning Objectives&amp;quot;&quot;/&gt;&lt;property id=&quot;20307&quot; value=&quot;407&quot;/&gt;&lt;/object&gt;&lt;object type=&quot;3&quot; unique_id=&quot;14058&quot;&gt;&lt;property id=&quot;20148&quot; value=&quot;5&quot;/&gt;&lt;property id=&quot;20300&quot; value=&quot;Slide 4 - &amp;quot;Cost Accounting&amp;quot;&quot;/&gt;&lt;property id=&quot;20307&quot; value=&quot;416&quot;/&gt;&lt;/object&gt;&lt;object type=&quot;3&quot; unique_id=&quot;14059&quot;&gt;&lt;property id=&quot;20148&quot; value=&quot;5&quot;/&gt;&lt;property id=&quot;20300&quot; value=&quot;Slide 5 - &amp;quot;Costs for Cost Accounting Purposes&amp;quot;&quot;/&gt;&lt;property id=&quot;20307&quot; value=&quot;417&quot;/&gt;&lt;/object&gt;&lt;object type=&quot;3&quot; unique_id=&quot;14060&quot;&gt;&lt;property id=&quot;20148&quot; value=&quot;5&quot;/&gt;&lt;property id=&quot;20300&quot; value=&quot;Slide 6 - &amp;quot;Cost Management&amp;quot;&quot;/&gt;&lt;property id=&quot;20307&quot; value=&quot;335&quot;/&gt;&lt;/object&gt;&lt;object type=&quot;3&quot; unique_id=&quot;14061&quot;&gt;&lt;property id=&quot;20148&quot; value=&quot;5&quot;/&gt;&lt;property id=&quot;20300&quot; value=&quot;Slide 7 - &amp;quot;Value Chain Functions&amp;quot;&quot;/&gt;&lt;property id=&quot;20307&quot; value=&quot;418&quot;/&gt;&lt;/object&gt;&lt;object type=&quot;3&quot; unique_id=&quot;14062&quot;&gt;&lt;property id=&quot;20148&quot; value=&quot;5&quot;/&gt;&lt;property id=&quot;20300&quot; value=&quot;Slide 8 - &amp;quot;Cost Accumulation and Assignment&amp;quot;&quot;/&gt;&lt;property id=&quot;20307&quot; value=&quot;419&quot;/&gt;&lt;/object&gt;&lt;object type=&quot;3&quot; unique_id=&quot;14063&quot;&gt;&lt;property id=&quot;20148&quot; value=&quot;5&quot;/&gt;&lt;property id=&quot;20300&quot; value=&quot;Slide 9 - &amp;quot;Direct Costs and Indirect Costs&amp;quot;&quot;/&gt;&lt;property id=&quot;20307&quot; value=&quot;420&quot;/&gt;&lt;/object&gt;&lt;object type=&quot;3&quot; unique_id=&quot;14064&quot;&gt;&lt;property id=&quot;20148&quot; value=&quot;5&quot;/&gt;&lt;property id=&quot;20300&quot; value=&quot;Slide 10 - &amp;quot;Costs for Cost Accounting Purposes&amp;quot;&quot;/&gt;&lt;property id=&quot;20307&quot; value=&quot;421&quot;/&gt;&lt;/object&gt;&lt;object type=&quot;3&quot; unique_id=&quot;14065&quot;&gt;&lt;property id=&quot;20148&quot; value=&quot;5&quot;/&gt;&lt;property id=&quot;20300&quot; value=&quot;Slide 11 - &amp;quot;Costs for Cost Accounting Purposes&amp;quot;&quot;/&gt;&lt;property id=&quot;20307&quot; value=&quot;422&quot;/&gt;&lt;/object&gt;&lt;object type=&quot;3&quot; unique_id=&quot;14066&quot;&gt;&lt;property id=&quot;20148&quot; value=&quot;5&quot;/&gt;&lt;property id=&quot;20300&quot; value=&quot;Slide 12 - &amp;quot;Costs for Cost Accounting Purposes&amp;quot;&quot;/&gt;&lt;property id=&quot;20307&quot; value=&quot;423&quot;/&gt;&lt;/object&gt;&lt;object type=&quot;3&quot; unique_id=&quot;14067&quot;&gt;&lt;property id=&quot;20148&quot; value=&quot;5&quot;/&gt;&lt;property id=&quot;20300&quot; value=&quot;Slide 13 - &amp;quot;Product Costs &amp;quot;&quot;/&gt;&lt;property id=&quot;20307&quot; value=&quot;424&quot;/&gt;&lt;/object&gt;&lt;object type=&quot;3&quot; unique_id=&quot;14068&quot;&gt;&lt;property id=&quot;20148&quot; value=&quot;5&quot;/&gt;&lt;property id=&quot;20300&quot; value=&quot;Slide 14 - &amp;quot;Product Costs &amp;quot;&quot;/&gt;&lt;property id=&quot;20307&quot; value=&quot;425&quot;/&gt;&lt;/object&gt;&lt;object type=&quot;3&quot; unique_id=&quot;14069&quot;&gt;&lt;property id=&quot;20148&quot; value=&quot;5&quot;/&gt;&lt;property id=&quot;20300&quot; value=&quot;Slide 15 - &amp;quot;Product Costs &amp;quot;&quot;/&gt;&lt;property id=&quot;20307&quot; value=&quot;426&quot;/&gt;&lt;/object&gt;&lt;object type=&quot;3&quot; unique_id=&quot;14070&quot;&gt;&lt;property id=&quot;20148&quot; value=&quot;5&quot;/&gt;&lt;property id=&quot;20300&quot; value=&quot;Slide 16 - &amp;quot;Product Costs &amp;quot;&quot;/&gt;&lt;property id=&quot;20307&quot; value=&quot;427&quot;/&gt;&lt;/object&gt;&lt;object type=&quot;3&quot; unique_id=&quot;14071&quot;&gt;&lt;property id=&quot;20148&quot; value=&quot;5&quot;/&gt;&lt;property id=&quot;20300&quot; value=&quot;Slide 17 - &amp;quot;Product Costs and&amp;#x0D;&amp;#x0A;Period Costs &amp;quot;&quot;/&gt;&lt;property id=&quot;20307&quot; value=&quot;428&quot;/&gt;&lt;/object&gt;&lt;object type=&quot;3&quot; unique_id=&quot;14072&quot;&gt;&lt;property id=&quot;20148&quot; value=&quot;5&quot;/&gt;&lt;property id=&quot;20300&quot; value=&quot;Slide 18 - &amp;quot;Cost Accounting Systems&amp;quot;&quot;/&gt;&lt;property id=&quot;20307&quot; value=&quot;430&quot;/&gt;&lt;/object&gt;&lt;object type=&quot;3&quot; unique_id=&quot;14073&quot;&gt;&lt;property id=&quot;20148&quot; value=&quot;5&quot;/&gt;&lt;property id=&quot;20300&quot; value=&quot;Slide 19 - &amp;quot;Cost Accounting Systems&amp;quot;&quot;/&gt;&lt;property id=&quot;20307&quot; value=&quot;431&quot;/&gt;&lt;/object&gt;&lt;object type=&quot;3&quot; unique_id=&quot;14074&quot;&gt;&lt;property id=&quot;20148&quot; value=&quot;5&quot;/&gt;&lt;property id=&quot;20300&quot; value=&quot;Slide 20 - &amp;quot;Cost Accounting Systems&amp;quot;&quot;/&gt;&lt;property id=&quot;20307&quot; value=&quot;432&quot;/&gt;&lt;/object&gt;&lt;object type=&quot;3&quot; unique_id=&quot;14075&quot;&gt;&lt;property id=&quot;20148&quot; value=&quot;5&quot;/&gt;&lt;property id=&quot;20300&quot; value=&quot;Slide 21 - &amp;quot;Cost Accounting Systems&amp;quot;&quot;/&gt;&lt;property id=&quot;20307&quot; value=&quot;433&quot;/&gt;&lt;/object&gt;&lt;object type=&quot;3&quot; unique_id=&quot;14076&quot;&gt;&lt;property id=&quot;20148&quot; value=&quot;5&quot;/&gt;&lt;property id=&quot;20300&quot; value=&quot;Slide 22 - &amp;quot;Cost Accounting Systems&amp;quot;&quot;/&gt;&lt;property id=&quot;20307&quot; value=&quot;434&quot;/&gt;&lt;/object&gt;&lt;object type=&quot;3&quot; unique_id=&quot;14077&quot;&gt;&lt;property id=&quot;20148&quot; value=&quot;5&quot;/&gt;&lt;property id=&quot;20300&quot; value=&quot;Slide 23 - &amp;quot;Cost Accounting Systems&amp;quot;&quot;/&gt;&lt;property id=&quot;20307&quot; value=&quot;435&quot;/&gt;&lt;/object&gt;&lt;object type=&quot;3&quot; unique_id=&quot;14078&quot;&gt;&lt;property id=&quot;20148&quot; value=&quot;5&quot;/&gt;&lt;property id=&quot;20300&quot; value=&quot;Slide 24 - &amp;quot;Cost Accounting Systems&amp;quot;&quot;/&gt;&lt;property id=&quot;20307&quot; value=&quot;436&quot;/&gt;&lt;/object&gt;&lt;object type=&quot;3&quot; unique_id=&quot;14079&quot;&gt;&lt;property id=&quot;20148&quot; value=&quot;5&quot;/&gt;&lt;property id=&quot;20300&quot; value=&quot;Slide 25 - &amp;quot;Cost Accounting Systems&amp;quot;&quot;/&gt;&lt;property id=&quot;20307&quot; value=&quot;437&quot;/&gt;&lt;/object&gt;&lt;object type=&quot;3&quot; unique_id=&quot;14080&quot;&gt;&lt;property id=&quot;20148&quot; value=&quot;5&quot;/&gt;&lt;property id=&quot;20300&quot; value=&quot;Slide 26 - &amp;quot;Cost Accounting Systems&amp;quot;&quot;/&gt;&lt;property id=&quot;20307&quot; value=&quot;438&quot;/&gt;&lt;/object&gt;&lt;object type=&quot;3&quot; unique_id=&quot;14081&quot;&gt;&lt;property id=&quot;20148&quot; value=&quot;5&quot;/&gt;&lt;property id=&quot;20300&quot; value=&quot;Slide 27&quot;/&gt;&lt;property id=&quot;20307&quot; value=&quot;439&quot;/&gt;&lt;/object&gt;&lt;object type=&quot;3&quot; unique_id=&quot;14082&quot;&gt;&lt;property id=&quot;20148&quot; value=&quot;5&quot;/&gt;&lt;property id=&quot;20300&quot; value=&quot;Slide 28 - &amp;quot;Cost Accounting Systems&amp;quot;&quot;/&gt;&lt;property id=&quot;20307&quot; value=&quot;440&quot;/&gt;&lt;/object&gt;&lt;object type=&quot;3&quot; unique_id=&quot;14083&quot;&gt;&lt;property id=&quot;20148&quot; value=&quot;5&quot;/&gt;&lt;property id=&quot;20300&quot; value=&quot;Slide 29 - &amp;quot;Cost Accounting Systems&amp;quot;&quot;/&gt;&lt;property id=&quot;20307&quot; value=&quot;441&quot;/&gt;&lt;/object&gt;&lt;object type=&quot;3&quot; unique_id=&quot;14084&quot;&gt;&lt;property id=&quot;20148&quot; value=&quot;5&quot;/&gt;&lt;property id=&quot;20300&quot; value=&quot;Slide 30 - &amp;quot;Cost Accounting Systems&amp;quot;&quot;/&gt;&lt;property id=&quot;20307&quot; value=&quot;442&quot;/&gt;&lt;/object&gt;&lt;object type=&quot;3&quot; unique_id=&quot;14085&quot;&gt;&lt;property id=&quot;20148&quot; value=&quot;5&quot;/&gt;&lt;property id=&quot;20300&quot; value=&quot;Slide 31 - &amp;quot;Cost Accounting Systems&amp;quot;&quot;/&gt;&lt;property id=&quot;20307&quot; value=&quot;443&quot;/&gt;&lt;/object&gt;&lt;object type=&quot;3&quot; unique_id=&quot;14086&quot;&gt;&lt;property id=&quot;20148&quot; value=&quot;5&quot;/&gt;&lt;property id=&quot;20300&quot; value=&quot;Slide 32 - &amp;quot;Cost Accounting Systems&amp;quot;&quot;/&gt;&lt;property id=&quot;20307&quot; value=&quot;444&quot;/&gt;&lt;/object&gt;&lt;object type=&quot;3&quot; unique_id=&quot;14087&quot;&gt;&lt;property id=&quot;20148&quot; value=&quot;5&quot;/&gt;&lt;property id=&quot;20300&quot; value=&quot;Slide 33&quot;/&gt;&lt;property id=&quot;20307&quot; value=&quot;445&quot;/&gt;&lt;/object&gt;&lt;object type=&quot;3&quot; unique_id=&quot;14088&quot;&gt;&lt;property id=&quot;20148&quot; value=&quot;5&quot;/&gt;&lt;property id=&quot;20300&quot; value=&quot;Slide 34 - &amp;quot;Cost Accounting Systems&amp;quot;&quot;/&gt;&lt;property id=&quot;20307&quot; value=&quot;446&quot;/&gt;&lt;/object&gt;&lt;object type=&quot;3&quot; unique_id=&quot;14089&quot;&gt;&lt;property id=&quot;20148&quot; value=&quot;5&quot;/&gt;&lt;property id=&quot;20300&quot; value=&quot;Slide 35&quot;/&gt;&lt;property id=&quot;20307&quot; value=&quot;447&quot;/&gt;&lt;/object&gt;&lt;object type=&quot;3&quot; unique_id=&quot;14090&quot;&gt;&lt;property id=&quot;20148&quot; value=&quot;5&quot;/&gt;&lt;property id=&quot;20300&quot; value=&quot;Slide 36 - &amp;quot;Cost Accounting Systems&amp;quot;&quot;/&gt;&lt;property id=&quot;20307&quot; value=&quot;448&quot;/&gt;&lt;/object&gt;&lt;object type=&quot;3&quot; unique_id=&quot;14091&quot;&gt;&lt;property id=&quot;20148&quot; value=&quot;5&quot;/&gt;&lt;property id=&quot;20300&quot; value=&quot;Slide 37&quot;/&gt;&lt;property id=&quot;20307&quot; value=&quot;449&quot;/&gt;&lt;/object&gt;&lt;object type=&quot;3&quot; unique_id=&quot;14092&quot;&gt;&lt;property id=&quot;20148&quot; value=&quot;5&quot;/&gt;&lt;property id=&quot;20300&quot; value=&quot;Slide 38 - &amp;quot;Cost Accounting Systems&amp;quot;&quot;/&gt;&lt;property id=&quot;20307&quot; value=&quot;450&quot;/&gt;&lt;/object&gt;&lt;object type=&quot;3&quot; unique_id=&quot;14093&quot;&gt;&lt;property id=&quot;20148&quot; value=&quot;5&quot;/&gt;&lt;property id=&quot;20300&quot; value=&quot;Slide 39 - &amp;quot;Cost Accounting Systems&amp;quot;&quot;/&gt;&lt;property id=&quot;20307&quot; value=&quot;451&quot;/&gt;&lt;/object&gt;&lt;object type=&quot;3&quot; unique_id=&quot;14094&quot;&gt;&lt;property id=&quot;20148&quot; value=&quot;5&quot;/&gt;&lt;property id=&quot;20300&quot; value=&quot;Slide 40 - &amp;quot;Cost Accounting Systems&amp;quot;&quot;/&gt;&lt;property id=&quot;20307&quot; value=&quot;452&quot;/&gt;&lt;/object&gt;&lt;object type=&quot;3&quot; unique_id=&quot;14095&quot;&gt;&lt;property id=&quot;20148&quot; value=&quot;5&quot;/&gt;&lt;property id=&quot;20300&quot; value=&quot;Slide 41 - &amp;quot;Cost Accounting Systems&amp;quot;&quot;/&gt;&lt;property id=&quot;20307&quot; value=&quot;453&quot;/&gt;&lt;/object&gt;&lt;object type=&quot;3&quot; unique_id=&quot;14096&quot;&gt;&lt;property id=&quot;20148&quot; value=&quot;5&quot;/&gt;&lt;property id=&quot;20300&quot; value=&quot;Slide 42 - &amp;quot;Cost Accounting Systems&amp;quot;&quot;/&gt;&lt;property id=&quot;20307&quot; value=&quot;454&quot;/&gt;&lt;/object&gt;&lt;object type=&quot;3&quot; unique_id=&quot;14097&quot;&gt;&lt;property id=&quot;20148&quot; value=&quot;5&quot;/&gt;&lt;property id=&quot;20300&quot; value=&quot;Slide 43 - &amp;quot;Cost Accounting Systems&amp;quot;&quot;/&gt;&lt;property id=&quot;20307&quot; value=&quot;455&quot;/&gt;&lt;/object&gt;&lt;object type=&quot;3&quot; unique_id=&quot;14098&quot;&gt;&lt;property id=&quot;20148&quot; value=&quot;5&quot;/&gt;&lt;property id=&quot;20300&quot; value=&quot;Slide 44 - &amp;quot;Cost Accounting Systems – Absorption&amp;quot;&quot;/&gt;&lt;property id=&quot;20307&quot; value=&quot;456&quot;/&gt;&lt;/object&gt;&lt;object type=&quot;3&quot; unique_id=&quot;14099&quot;&gt;&lt;property id=&quot;20148&quot; value=&quot;5&quot;/&gt;&lt;property id=&quot;20300&quot; value=&quot;Slide 45 - &amp;quot;Cost Accounting Systems – Absorption&amp;quot;&quot;/&gt;&lt;property id=&quot;20307&quot; value=&quot;457&quot;/&gt;&lt;/object&gt;&lt;object type=&quot;3&quot; unique_id=&quot;14100&quot;&gt;&lt;property id=&quot;20148&quot; value=&quot;5&quot;/&gt;&lt;property id=&quot;20300&quot; value=&quot;Slide 46 - &amp;quot;Cost Accounting Systems – Absorption&amp;quot;&quot;/&gt;&lt;property id=&quot;20307&quot; value=&quot;458&quot;/&gt;&lt;/object&gt;&lt;object type=&quot;3&quot; unique_id=&quot;14101&quot;&gt;&lt;property id=&quot;20148&quot; value=&quot;5&quot;/&gt;&lt;property id=&quot;20300&quot; value=&quot;Slide 47 - &amp;quot;Cost Accounting Systems – Absorption&amp;quot;&quot;/&gt;&lt;property id=&quot;20307&quot; value=&quot;459&quot;/&gt;&lt;/object&gt;&lt;object type=&quot;3&quot; unique_id=&quot;14102&quot;&gt;&lt;property id=&quot;20148&quot; value=&quot;5&quot;/&gt;&lt;property id=&quot;20300&quot; value=&quot;Slide 48 - &amp;quot;Cost Accounting Systems&amp;quot;&quot;/&gt;&lt;property id=&quot;20307&quot; value=&quot;460&quot;/&gt;&lt;/object&gt;&lt;object type=&quot;3&quot; unique_id=&quot;14103&quot;&gt;&lt;property id=&quot;20148&quot; value=&quot;5&quot;/&gt;&lt;property id=&quot;20300&quot; value=&quot;Slide 49 - &amp;quot;Absorption and Variable Costing&amp;quot;&quot;/&gt;&lt;property id=&quot;20307&quot; value=&quot;461&quot;/&gt;&lt;/object&gt;&lt;object type=&quot;3&quot; unique_id=&quot;14104&quot;&gt;&lt;property id=&quot;20148&quot; value=&quot;5&quot;/&gt;&lt;property id=&quot;20300&quot; value=&quot;Slide 50 - &amp;quot;Absorption and Variable Costing&amp;quot;&quot;/&gt;&lt;property id=&quot;20307&quot; value=&quot;462&quot;/&gt;&lt;/object&gt;&lt;object type=&quot;3&quot; unique_id=&quot;14105&quot;&gt;&lt;property id=&quot;20148&quot; value=&quot;5&quot;/&gt;&lt;property id=&quot;20300&quot; value=&quot;Slide 51 - &amp;quot;Absorption and Variable Costing&amp;quot;&quot;/&gt;&lt;property id=&quot;20307&quot; value=&quot;463&quot;/&gt;&lt;/object&gt;&lt;object type=&quot;3&quot; unique_id=&quot;14106&quot;&gt;&lt;property id=&quot;20148&quot; value=&quot;5&quot;/&gt;&lt;property id=&quot;20300&quot; value=&quot;Slide 52 - &amp;quot;Absorption and Variable Costing&amp;quot;&quot;/&gt;&lt;property id=&quot;20307&quot; value=&quot;464&quot;/&gt;&lt;/object&gt;&lt;object type=&quot;3&quot; unique_id=&quot;14107&quot;&gt;&lt;property id=&quot;20148&quot; value=&quot;5&quot;/&gt;&lt;property id=&quot;20300&quot; value=&quot;Slide 53 - &amp;quot;Activity-Based Costing (ABC)&amp;quot;&quot;/&gt;&lt;property id=&quot;20307&quot; value=&quot;466&quot;/&gt;&lt;/object&gt;&lt;object type=&quot;3&quot; unique_id=&quot;14108&quot;&gt;&lt;property id=&quot;20148&quot; value=&quot;5&quot;/&gt;&lt;property id=&quot;20300&quot; value=&quot;Slide 54 - &amp;quot;Activity-Based Costing (ABC)&amp;quot;&quot;/&gt;&lt;property id=&quot;20307&quot; value=&quot;467&quot;/&gt;&lt;/object&gt;&lt;object type=&quot;3&quot; unique_id=&quot;14109&quot;&gt;&lt;property id=&quot;20148&quot; value=&quot;5&quot;/&gt;&lt;property id=&quot;20300&quot; value=&quot;Slide 55 - &amp;quot;Activity-Based Costing (ABC)&amp;quot;&quot;/&gt;&lt;property id=&quot;20307&quot; value=&quot;468&quot;/&gt;&lt;/object&gt;&lt;object type=&quot;3&quot; unique_id=&quot;14110&quot;&gt;&lt;property id=&quot;20148&quot; value=&quot;5&quot;/&gt;&lt;property id=&quot;20300&quot; value=&quot;Slide 56 - &amp;quot;Activity-Based Costing (ABC)&amp;quot;&quot;/&gt;&lt;property id=&quot;20307&quot; value=&quot;469&quot;/&gt;&lt;/object&gt;&lt;object type=&quot;3&quot; unique_id=&quot;14111&quot;&gt;&lt;property id=&quot;20148&quot; value=&quot;5&quot;/&gt;&lt;property id=&quot;20300&quot; value=&quot;Slide 57 - &amp;quot;The Benefits of ABC&amp;quot;&quot;/&gt;&lt;property id=&quot;20307&quot; value=&quot;470&quot;/&gt;&lt;/object&gt;&lt;object type=&quot;3&quot; unique_id=&quot;14112&quot;&gt;&lt;property id=&quot;20148&quot; value=&quot;5&quot;/&gt;&lt;property id=&quot;20300&quot; value=&quot;Slide 58 - &amp;quot;Identifying Cost Drivers &amp;quot;&quot;/&gt;&lt;property id=&quot;20307&quot; value=&quot;471&quot;/&gt;&lt;/object&gt;&lt;object type=&quot;3&quot; unique_id=&quot;14113&quot;&gt;&lt;property id=&quot;20148&quot; value=&quot;5&quot;/&gt;&lt;property id=&quot;20300&quot; value=&quot;Slide 59 - &amp;quot;Activity-Based Costing Procedures&amp;quot;&quot;/&gt;&lt;property id=&quot;20307&quot; value=&quot;472&quot;/&gt;&lt;/object&gt;&lt;object type=&quot;3&quot; unique_id=&quot;14114&quot;&gt;&lt;property id=&quot;20148&quot; value=&quot;5&quot;/&gt;&lt;property id=&quot;20300&quot; value=&quot;Slide 60 - &amp;quot;Activity-Based Costing&amp;quot;&quot;/&gt;&lt;property id=&quot;20307&quot; value=&quot;473&quot;/&gt;&lt;/object&gt;&lt;object type=&quot;3&quot; unique_id=&quot;14115&quot;&gt;&lt;property id=&quot;20148&quot; value=&quot;5&quot;/&gt;&lt;property id=&quot;20300&quot; value=&quot;Slide 61 - &amp;quot;Traditional Costing vs. ABC&amp;quot;&quot;/&gt;&lt;property id=&quot;20307&quot; value=&quot;474&quot;/&gt;&lt;/object&gt;&lt;object type=&quot;3&quot; unique_id=&quot;14116&quot;&gt;&lt;property id=&quot;20148&quot; value=&quot;5&quot;/&gt;&lt;property id=&quot;20300&quot; value=&quot;Slide 62 - &amp;quot;Activity-Based Costing&amp;quot;&quot;/&gt;&lt;property id=&quot;20307&quot; value=&quot;475&quot;/&gt;&lt;/object&gt;&lt;object type=&quot;3&quot; unique_id=&quot;14117&quot;&gt;&lt;property id=&quot;20148&quot; value=&quot;5&quot;/&gt;&lt;property id=&quot;20300&quot; value=&quot;Slide 63 - &amp;quot;Activity-Based Costing&amp;quot;&quot;/&gt;&lt;property id=&quot;20307&quot; value=&quot;476&quot;/&gt;&lt;/object&gt;&lt;object type=&quot;3&quot; unique_id=&quot;14118&quot;&gt;&lt;property id=&quot;20148&quot; value=&quot;5&quot;/&gt;&lt;property id=&quot;20300&quot; value=&quot;Slide 64 - &amp;quot;Activity-Based Costing&amp;quot;&quot;/&gt;&lt;property id=&quot;20307&quot; value=&quot;477&quot;/&gt;&lt;/object&gt;&lt;object type=&quot;3&quot; unique_id=&quot;14119&quot;&gt;&lt;property id=&quot;20148&quot; value=&quot;5&quot;/&gt;&lt;property id=&quot;20300&quot; value=&quot;Slide 65 - &amp;quot;Activity-Based Costing&amp;quot;&quot;/&gt;&lt;property id=&quot;20307&quot; value=&quot;478&quot;/&gt;&lt;/object&gt;&lt;object type=&quot;3&quot; unique_id=&quot;14120&quot;&gt;&lt;property id=&quot;20148&quot; value=&quot;5&quot;/&gt;&lt;property id=&quot;20300&quot; value=&quot;Slide 66 - &amp;quot;Activity-Based Costing&amp;quot;&quot;/&gt;&lt;property id=&quot;20307&quot; value=&quot;479&quot;/&gt;&lt;/object&gt;&lt;object type=&quot;3&quot; unique_id=&quot;14121&quot;&gt;&lt;property id=&quot;20148&quot; value=&quot;5&quot;/&gt;&lt;property id=&quot;20300&quot; value=&quot;Slide 67 - &amp;quot;End of Chapter 13&amp;quot;&quot;/&gt;&lt;property id=&quot;20307&quot; value=&quot;408&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940FF1-C374-4BEA-A1BE-0B1648427F5F}"/>
</file>

<file path=customXml/itemProps2.xml><?xml version="1.0" encoding="utf-8"?>
<ds:datastoreItem xmlns:ds="http://schemas.openxmlformats.org/officeDocument/2006/customXml" ds:itemID="{EE01E2FC-3ADD-4C91-9C3D-9BB76757097E}">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85330A24-DE6A-426C-8860-5BA2D59C8AE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6106</Words>
  <Application>Microsoft Office PowerPoint</Application>
  <PresentationFormat>On-screen Show (4:3)</PresentationFormat>
  <Paragraphs>387</Paragraphs>
  <Slides>42</Slides>
  <Notes>42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55" baseType="lpstr">
      <vt:lpstr>ＭＳ Ｐゴシック</vt:lpstr>
      <vt:lpstr>Arial</vt:lpstr>
      <vt:lpstr>Arial Black</vt:lpstr>
      <vt:lpstr>Arial Narrow</vt:lpstr>
      <vt:lpstr>Book Antiqua</vt:lpstr>
      <vt:lpstr>Calibri</vt:lpstr>
      <vt:lpstr>Palatino Linotype</vt:lpstr>
      <vt:lpstr>Tahoma</vt:lpstr>
      <vt:lpstr>Times</vt:lpstr>
      <vt:lpstr>Times New Roman</vt:lpstr>
      <vt:lpstr>Wingdings</vt:lpstr>
      <vt:lpstr>Theme1</vt:lpstr>
      <vt:lpstr>Worksheet</vt:lpstr>
      <vt:lpstr>PowerPoint Presentation</vt:lpstr>
      <vt:lpstr>Accounting What the Numbers Mean</vt:lpstr>
      <vt:lpstr>Learning Objectives</vt:lpstr>
      <vt:lpstr>Relationship of Cost Accounting to Financial Accounting and Managerial Accounting</vt:lpstr>
      <vt:lpstr>Cost Management </vt:lpstr>
      <vt:lpstr>Value Chain</vt:lpstr>
      <vt:lpstr>Cost Accumulation and Assignment</vt:lpstr>
      <vt:lpstr>Direct Costs and Indirect Costs</vt:lpstr>
      <vt:lpstr>Manufacturer versus Merchandiser</vt:lpstr>
      <vt:lpstr>Product Costs </vt:lpstr>
      <vt:lpstr>Product Costs of Making a Car </vt:lpstr>
      <vt:lpstr>Product Costs Viewed as Transactions in the Horizontal Model</vt:lpstr>
      <vt:lpstr>Period Costs Viewed as Transactions in the Horizontal Model</vt:lpstr>
      <vt:lpstr>Product Costs and Period Costs Viewed as a Flow of Costs</vt:lpstr>
      <vt:lpstr>Cost Accounting Systems</vt:lpstr>
      <vt:lpstr>Flow of Cost Comparison—Manufacturer and Merchandiser</vt:lpstr>
      <vt:lpstr>Flow of Cost Comparison—Manufacturer and Merchandiser</vt:lpstr>
      <vt:lpstr>Cost Accounting Systems</vt:lpstr>
      <vt:lpstr>Calculation of Predetermined Overhead Application Rate</vt:lpstr>
      <vt:lpstr>Calculation of Product Cost</vt:lpstr>
      <vt:lpstr>Cost Accounting Systems</vt:lpstr>
      <vt:lpstr>Overapplied/Underapplied Overhead</vt:lpstr>
      <vt:lpstr>Cruisers Inc. Flow of Costs for April Viewed as Transactions in the Horizontal Model</vt:lpstr>
      <vt:lpstr>Cruisers Inc. Flow of Costs for April Viewed as a Flow of Costs</vt:lpstr>
      <vt:lpstr>Statement of Cost of Goods Manufactured</vt:lpstr>
      <vt:lpstr>Statement of Cost of Goods Manufactured</vt:lpstr>
      <vt:lpstr>Statement of Cost of Goods Manufactured</vt:lpstr>
      <vt:lpstr>Cost Accounting Systems</vt:lpstr>
      <vt:lpstr>Cost Accounting Systems</vt:lpstr>
      <vt:lpstr>Cost Accounting Systems</vt:lpstr>
      <vt:lpstr>Cost Accounting Methods</vt:lpstr>
      <vt:lpstr>Cost Flows—Absorption Costing and Direct (Variable) Costing</vt:lpstr>
      <vt:lpstr>Absorption versus Variable Costing</vt:lpstr>
      <vt:lpstr>Activity-Based Costing (ABC)</vt:lpstr>
      <vt:lpstr>Activity-Based Costing (ABC)</vt:lpstr>
      <vt:lpstr>Activity-Based Costing Procedures</vt:lpstr>
      <vt:lpstr>Let’s look at an example comparing traditional costing with ABC.   We will start with traditional costing.</vt:lpstr>
      <vt:lpstr>Activity-Based Costing</vt:lpstr>
      <vt:lpstr>Activity-Based Costing</vt:lpstr>
      <vt:lpstr>Activity-Based Costing</vt:lpstr>
      <vt:lpstr>Activity-Based Management (ABM) </vt:lpstr>
      <vt:lpstr>End of Chapter 13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171</cp:revision>
  <cp:lastPrinted>1601-01-01T00:00:00Z</cp:lastPrinted>
  <dcterms:created xsi:type="dcterms:W3CDTF">2001-12-18T21:21:13Z</dcterms:created>
  <dcterms:modified xsi:type="dcterms:W3CDTF">2018-11-30T05:40:46Z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