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45" r:id="rId4"/>
  </p:sldMasterIdLst>
  <p:notesMasterIdLst>
    <p:notesMasterId r:id="rId50"/>
  </p:notesMasterIdLst>
  <p:handoutMasterIdLst>
    <p:handoutMasterId r:id="rId51"/>
  </p:handoutMasterIdLst>
  <p:sldIdLst>
    <p:sldId id="390" r:id="rId5"/>
    <p:sldId id="391" r:id="rId6"/>
    <p:sldId id="334" r:id="rId7"/>
    <p:sldId id="335" r:id="rId8"/>
    <p:sldId id="336" r:id="rId9"/>
    <p:sldId id="337" r:id="rId10"/>
    <p:sldId id="338" r:id="rId11"/>
    <p:sldId id="339" r:id="rId12"/>
    <p:sldId id="340" r:id="rId13"/>
    <p:sldId id="341" r:id="rId14"/>
    <p:sldId id="393" r:id="rId15"/>
    <p:sldId id="347" r:id="rId16"/>
    <p:sldId id="348" r:id="rId17"/>
    <p:sldId id="400" r:id="rId18"/>
    <p:sldId id="349" r:id="rId19"/>
    <p:sldId id="354" r:id="rId20"/>
    <p:sldId id="355" r:id="rId21"/>
    <p:sldId id="356" r:id="rId22"/>
    <p:sldId id="394" r:id="rId23"/>
    <p:sldId id="395" r:id="rId24"/>
    <p:sldId id="360" r:id="rId25"/>
    <p:sldId id="361" r:id="rId26"/>
    <p:sldId id="401" r:id="rId27"/>
    <p:sldId id="362" r:id="rId28"/>
    <p:sldId id="402" r:id="rId29"/>
    <p:sldId id="363" r:id="rId30"/>
    <p:sldId id="364" r:id="rId31"/>
    <p:sldId id="365" r:id="rId32"/>
    <p:sldId id="366" r:id="rId33"/>
    <p:sldId id="372" r:id="rId34"/>
    <p:sldId id="396" r:id="rId35"/>
    <p:sldId id="397" r:id="rId36"/>
    <p:sldId id="403" r:id="rId37"/>
    <p:sldId id="404" r:id="rId38"/>
    <p:sldId id="376" r:id="rId39"/>
    <p:sldId id="386" r:id="rId40"/>
    <p:sldId id="380" r:id="rId41"/>
    <p:sldId id="405" r:id="rId42"/>
    <p:sldId id="381" r:id="rId43"/>
    <p:sldId id="382" r:id="rId44"/>
    <p:sldId id="383" r:id="rId45"/>
    <p:sldId id="384" r:id="rId46"/>
    <p:sldId id="398" r:id="rId47"/>
    <p:sldId id="399" r:id="rId48"/>
    <p:sldId id="300" r:id="rId49"/>
  </p:sldIdLst>
  <p:sldSz cx="9144000" cy="6858000" type="screen4x3"/>
  <p:notesSz cx="7010400" cy="9296400"/>
  <p:custDataLst>
    <p:tags r:id="rId52"/>
  </p:custDataLst>
  <p:defaultTextStyle>
    <a:defPPr>
      <a:defRPr lang="en-US"/>
    </a:defPPr>
    <a:lvl1pPr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0000"/>
    <a:srgbClr val="FFFF66"/>
    <a:srgbClr val="FFFF00"/>
    <a:srgbClr val="993366"/>
    <a:srgbClr val="4C0000"/>
    <a:srgbClr val="180000"/>
    <a:srgbClr val="08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79035" autoAdjust="0"/>
  </p:normalViewPr>
  <p:slideViewPr>
    <p:cSldViewPr>
      <p:cViewPr varScale="1">
        <p:scale>
          <a:sx n="53" d="100"/>
          <a:sy n="53" d="100"/>
        </p:scale>
        <p:origin x="1998" y="7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2520" y="-36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_rels/viewProps.xml.rels><?xml version="1.0" encoding="UTF-8" standalone="yes"?>
<Relationships xmlns="http://schemas.openxmlformats.org/package/2006/relationships"><Relationship Id="rId8" Type="http://schemas.openxmlformats.org/officeDocument/2006/relationships/slide" Target="slides/slide12.xml"/><Relationship Id="rId13" Type="http://schemas.openxmlformats.org/officeDocument/2006/relationships/slide" Target="slides/slide18.xml"/><Relationship Id="rId18" Type="http://schemas.openxmlformats.org/officeDocument/2006/relationships/slide" Target="slides/slide24.xml"/><Relationship Id="rId26" Type="http://schemas.openxmlformats.org/officeDocument/2006/relationships/slide" Target="slides/slide40.xml"/><Relationship Id="rId3" Type="http://schemas.openxmlformats.org/officeDocument/2006/relationships/slide" Target="slides/slide6.xml"/><Relationship Id="rId21" Type="http://schemas.openxmlformats.org/officeDocument/2006/relationships/slide" Target="slides/slide29.xml"/><Relationship Id="rId7" Type="http://schemas.openxmlformats.org/officeDocument/2006/relationships/slide" Target="slides/slide10.xml"/><Relationship Id="rId12" Type="http://schemas.openxmlformats.org/officeDocument/2006/relationships/slide" Target="slides/slide17.xml"/><Relationship Id="rId17" Type="http://schemas.openxmlformats.org/officeDocument/2006/relationships/slide" Target="slides/slide22.xml"/><Relationship Id="rId25" Type="http://schemas.openxmlformats.org/officeDocument/2006/relationships/slide" Target="slides/slide37.xml"/><Relationship Id="rId2" Type="http://schemas.openxmlformats.org/officeDocument/2006/relationships/slide" Target="slides/slide5.xml"/><Relationship Id="rId16" Type="http://schemas.openxmlformats.org/officeDocument/2006/relationships/slide" Target="slides/slide21.xml"/><Relationship Id="rId20" Type="http://schemas.openxmlformats.org/officeDocument/2006/relationships/slide" Target="slides/slide28.xml"/><Relationship Id="rId29" Type="http://schemas.openxmlformats.org/officeDocument/2006/relationships/slide" Target="slides/slide43.xml"/><Relationship Id="rId1" Type="http://schemas.openxmlformats.org/officeDocument/2006/relationships/slide" Target="slides/slide4.xml"/><Relationship Id="rId6" Type="http://schemas.openxmlformats.org/officeDocument/2006/relationships/slide" Target="slides/slide9.xml"/><Relationship Id="rId11" Type="http://schemas.openxmlformats.org/officeDocument/2006/relationships/slide" Target="slides/slide16.xml"/><Relationship Id="rId24" Type="http://schemas.openxmlformats.org/officeDocument/2006/relationships/slide" Target="slides/slide36.xml"/><Relationship Id="rId5" Type="http://schemas.openxmlformats.org/officeDocument/2006/relationships/slide" Target="slides/slide8.xml"/><Relationship Id="rId15" Type="http://schemas.openxmlformats.org/officeDocument/2006/relationships/slide" Target="slides/slide20.xml"/><Relationship Id="rId23" Type="http://schemas.openxmlformats.org/officeDocument/2006/relationships/slide" Target="slides/slide35.xml"/><Relationship Id="rId28" Type="http://schemas.openxmlformats.org/officeDocument/2006/relationships/slide" Target="slides/slide42.xml"/><Relationship Id="rId10" Type="http://schemas.openxmlformats.org/officeDocument/2006/relationships/slide" Target="slides/slide15.xml"/><Relationship Id="rId19" Type="http://schemas.openxmlformats.org/officeDocument/2006/relationships/slide" Target="slides/slide27.xml"/><Relationship Id="rId4" Type="http://schemas.openxmlformats.org/officeDocument/2006/relationships/slide" Target="slides/slide7.xml"/><Relationship Id="rId9" Type="http://schemas.openxmlformats.org/officeDocument/2006/relationships/slide" Target="slides/slide13.xml"/><Relationship Id="rId14" Type="http://schemas.openxmlformats.org/officeDocument/2006/relationships/slide" Target="slides/slide19.xml"/><Relationship Id="rId22" Type="http://schemas.openxmlformats.org/officeDocument/2006/relationships/slide" Target="slides/slide30.xml"/><Relationship Id="rId27" Type="http://schemas.openxmlformats.org/officeDocument/2006/relationships/slide" Target="slides/slide41.xml"/><Relationship Id="rId30"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A020DD3D-DFBC-483C-9836-BAF141DDD139}"/>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pPr>
            <a:r>
              <a:rPr lang="en-US" altLang="en-US" sz="1200" dirty="0">
                <a:latin typeface="Arial" panose="020B0604020202020204" pitchFamily="34" charset="0"/>
              </a:rPr>
              <a:t>12-</a:t>
            </a:r>
            <a:fld id="{5C5A7058-2D7D-4F0B-B0D0-8215027205EB}"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0B28D1AE-1815-456A-8CC4-362D874F193E}"/>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52227" name="Rectangle 4">
            <a:extLst>
              <a:ext uri="{FF2B5EF4-FFF2-40B4-BE49-F238E27FC236}">
                <a16:creationId xmlns:a16="http://schemas.microsoft.com/office/drawing/2014/main" id="{F4EB8400-9809-4B8D-8A1F-4AD3998C0105}"/>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B31DDA6D-1A72-4756-90F5-7086EAAF22FB}"/>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C95B2B82-7D4B-4EB5-8445-D8ACE917E54E}"/>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cs typeface="+mn-cs"/>
              </a:defRPr>
            </a:lvl1pPr>
          </a:lstStyle>
          <a:p>
            <a:pPr>
              <a:defRPr/>
            </a:pPr>
            <a:endParaRPr lang="en-US" dirty="0"/>
          </a:p>
        </p:txBody>
      </p:sp>
      <p:sp>
        <p:nvSpPr>
          <p:cNvPr id="9" name="TextBox 8">
            <a:extLst>
              <a:ext uri="{FF2B5EF4-FFF2-40B4-BE49-F238E27FC236}">
                <a16:creationId xmlns:a16="http://schemas.microsoft.com/office/drawing/2014/main" id="{86A603DB-033E-4BA5-87DB-37AD76C74A89}"/>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t>12-</a:t>
            </a:r>
            <a:fld id="{5D665912-1F70-4BCA-9C07-312854684981}"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ＭＳ Ｐゴシック" charset="-128"/>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92735EA-F374-4EB4-A7CF-2D1334506817}"/>
              </a:ext>
            </a:extLst>
          </p:cNvPr>
          <p:cNvSpPr>
            <a:spLocks noGrp="1" noRot="1" noChangeAspect="1" noChangeArrowheads="1" noTextEdit="1"/>
          </p:cNvSpPr>
          <p:nvPr>
            <p:ph type="sldImg"/>
          </p:nvPr>
        </p:nvSpPr>
        <p:spPr>
          <a:ln/>
        </p:spPr>
      </p:sp>
      <p:sp>
        <p:nvSpPr>
          <p:cNvPr id="53251" name="Rectangle 3">
            <a:extLst>
              <a:ext uri="{FF2B5EF4-FFF2-40B4-BE49-F238E27FC236}">
                <a16:creationId xmlns:a16="http://schemas.microsoft.com/office/drawing/2014/main" id="{85B2D734-5EA6-46D4-AEC3-9B35E922899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E94C2ECC-28F6-4ED1-A841-F6B3B2054479}"/>
              </a:ext>
            </a:extLst>
          </p:cNvPr>
          <p:cNvSpPr>
            <a:spLocks noGrp="1" noRot="1" noChangeAspect="1" noChangeArrowheads="1" noTextEdit="1"/>
          </p:cNvSpPr>
          <p:nvPr>
            <p:ph type="sldImg"/>
          </p:nvPr>
        </p:nvSpPr>
        <p:spPr>
          <a:ln/>
        </p:spPr>
      </p:sp>
      <p:sp>
        <p:nvSpPr>
          <p:cNvPr id="53251" name="Rectangle 3">
            <a:extLst>
              <a:ext uri="{FF2B5EF4-FFF2-40B4-BE49-F238E27FC236}">
                <a16:creationId xmlns:a16="http://schemas.microsoft.com/office/drawing/2014/main" id="{2C6CF023-C569-45A6-8EAE-BCF3D82D8964}"/>
              </a:ext>
            </a:extLst>
          </p:cNvPr>
          <p:cNvSpPr>
            <a:spLocks noGrp="1" noChangeArrowheads="1"/>
          </p:cNvSpPr>
          <p:nvPr>
            <p:ph type="body" idx="1"/>
          </p:nvPr>
        </p:nvSpPr>
        <p:spPr>
          <a:ln/>
        </p:spPr>
        <p:txBody>
          <a:bodyPr/>
          <a:lstStyle/>
          <a:p>
            <a:pPr indent="-228600" eaLnBrk="1" hangingPunct="1">
              <a:defRPr/>
            </a:pPr>
            <a:r>
              <a:rPr lang="en-US" altLang="en-US" dirty="0">
                <a:latin typeface="Arial Narrow" pitchFamily="34" charset="0"/>
              </a:rPr>
              <a:t>LO 12-4: Demonstrate why expressing fixed costs on a per unit of activity basis is misleading and may result in faulty decisions.</a:t>
            </a:r>
          </a:p>
          <a:p>
            <a:pPr indent="-228600" eaLnBrk="1" hangingPunct="1">
              <a:defRPr/>
            </a:pPr>
            <a:endParaRPr lang="en-US" dirty="0">
              <a:ea typeface="ＭＳ Ｐゴシック" pitchFamily="34" charset="-128"/>
            </a:endParaRPr>
          </a:p>
          <a:p>
            <a:pPr indent="-228600" eaLnBrk="1" hangingPunct="1">
              <a:defRPr/>
            </a:pPr>
            <a:r>
              <a:rPr lang="en-US" dirty="0">
                <a:ea typeface="ＭＳ Ｐゴシック" pitchFamily="34" charset="-128"/>
              </a:rPr>
              <a:t>Great care must be taken with the use of fixed cost per unit data because any change in the volume of activity will change the per unit cost. As a general rule, </a:t>
            </a:r>
            <a:r>
              <a:rPr lang="en-US" i="1" dirty="0">
                <a:ea typeface="ＭＳ Ｐゴシック" pitchFamily="34" charset="-128"/>
              </a:rPr>
              <a:t>do not unitize fixed expenses because they do not behave on a per unit basis! </a:t>
            </a:r>
            <a:r>
              <a:rPr lang="en-US" dirty="0">
                <a:ea typeface="ＭＳ Ｐゴシック" pitchFamily="34" charset="-128"/>
              </a:rPr>
              <a:t>Sometimes fixed costs must be unitized, as in the development of a predetermined overhead application rate. It is also important to recognize that the relevant range is often quite wide, and significant increases in activity can be achieved without increasing fixed costs.</a:t>
            </a:r>
          </a:p>
          <a:p>
            <a:pPr indent="-228600" eaLnBrk="1" hangingPunct="1">
              <a:defRPr/>
            </a:pPr>
            <a:endParaRPr lang="en-US" dirty="0">
              <a:ea typeface="ＭＳ Ｐゴシック" pitchFamily="34" charset="-128"/>
            </a:endParaRPr>
          </a:p>
          <a:p>
            <a:pPr eaLnBrk="1" hangingPunct="1">
              <a:defRPr/>
            </a:pPr>
            <a:r>
              <a:rPr lang="en-US" u="sng" dirty="0"/>
              <a:t>For Example</a:t>
            </a:r>
            <a:r>
              <a:rPr lang="en-US" dirty="0"/>
              <a:t>: Most costs of a university business office—salaries, depreciation, and utilities—are fixed. Let’s say we wanted to calculate the “cost” of cashing student checks. If we divide a portion of business office costs ($1,200) by the number of checks cashed in a period of time, the result will be misleading. . . </a:t>
            </a:r>
          </a:p>
          <a:p>
            <a:pPr eaLnBrk="1" hangingPunct="1">
              <a:defRPr/>
            </a:pPr>
            <a:r>
              <a:rPr lang="en-US" dirty="0"/>
              <a:t>If 2,000 checks are cashed in a month, the “cost” per check is ($1,200 / 2,000) = $0.60.</a:t>
            </a:r>
          </a:p>
          <a:p>
            <a:pPr eaLnBrk="1" hangingPunct="1">
              <a:defRPr/>
            </a:pPr>
            <a:r>
              <a:rPr lang="en-US" dirty="0"/>
              <a:t>If 6,000 checks are cashed in a month, the “cost” per check is ($1,200 / 6,000) = $0.20.</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FD6BFDAE-AF12-44FD-897D-2C52005AA779}"/>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5B26E1DC-5183-495F-B203-62CCB97D54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Recall the two simplifying assumptions that are made in connection with the determination of cost behavior patterns:</a:t>
            </a:r>
            <a:br>
              <a:rPr lang="en-US" altLang="en-US" dirty="0">
                <a:ea typeface="ＭＳ Ｐゴシック" panose="020B0600070205080204" pitchFamily="34" charset="-128"/>
              </a:rPr>
            </a:br>
            <a:endParaRPr lang="en-US" altLang="en-US" dirty="0">
              <a:ea typeface="ＭＳ Ｐゴシック" panose="020B0600070205080204" pitchFamily="34" charset="-128"/>
            </a:endParaRPr>
          </a:p>
          <a:p>
            <a:r>
              <a:rPr lang="en-US" altLang="en-US" b="1" u="sng" dirty="0">
                <a:ea typeface="ＭＳ Ｐゴシック" panose="020B0600070205080204" pitchFamily="34" charset="-128"/>
              </a:rPr>
              <a:t>First</a:t>
            </a:r>
            <a:r>
              <a:rPr lang="en-US" altLang="en-US" dirty="0">
                <a:ea typeface="ＭＳ Ｐゴシック" panose="020B0600070205080204" pitchFamily="34" charset="-128"/>
              </a:rPr>
              <a:t>, the behavior pattern is true only within a relevant range of activity; if activity moves out of the relevant range, the cost will change. </a:t>
            </a:r>
            <a:br>
              <a:rPr lang="en-US" altLang="en-US" dirty="0">
                <a:ea typeface="ＭＳ Ｐゴシック" panose="020B0600070205080204" pitchFamily="34" charset="-128"/>
              </a:rPr>
            </a:br>
            <a:br>
              <a:rPr lang="en-US" altLang="en-US" sz="500" dirty="0">
                <a:ea typeface="ＭＳ Ｐゴシック" panose="020B0600070205080204" pitchFamily="34" charset="-128"/>
              </a:rPr>
            </a:br>
            <a:r>
              <a:rPr lang="en-US" altLang="en-US" b="1" u="sng" dirty="0">
                <a:ea typeface="ＭＳ Ｐゴシック" panose="020B0600070205080204" pitchFamily="34" charset="-128"/>
              </a:rPr>
              <a:t>Second</a:t>
            </a:r>
            <a:r>
              <a:rPr lang="en-US" altLang="en-US" dirty="0">
                <a:ea typeface="ＭＳ Ｐゴシック" panose="020B0600070205080204" pitchFamily="34" charset="-128"/>
              </a:rPr>
              <a:t>, the cost behavior pattern identified is assumed to be linear within the relevant range, not curvilinear.</a:t>
            </a:r>
          </a:p>
          <a:p>
            <a:endParaRPr lang="en-US" altLang="en-US" dirty="0">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7C9E781C-390D-41D0-B3C1-46733718292D}"/>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55DEEE5D-34A4-4652-B748-F6742989B52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Acquiring office space as a business expands is an example of how fixed costs change outside the relevant range. Office space is available at a rental rate of $40,000 per year in increments of 3,000 square feet. As the business grows, more space is rented, increasing the total cost.</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58179518-F376-4E4E-8D3E-F82136E47640}"/>
              </a:ext>
            </a:extLst>
          </p:cNvPr>
          <p:cNvSpPr>
            <a:spLocks noGrp="1" noRot="1" noChangeAspect="1" noChangeArrowheads="1" noTextEdit="1"/>
          </p:cNvSpPr>
          <p:nvPr>
            <p:ph type="sldImg"/>
          </p:nvPr>
        </p:nvSpPr>
        <p:spPr>
          <a:ln/>
        </p:spPr>
      </p:sp>
      <p:sp>
        <p:nvSpPr>
          <p:cNvPr id="65539" name="Rectangle 3">
            <a:extLst>
              <a:ext uri="{FF2B5EF4-FFF2-40B4-BE49-F238E27FC236}">
                <a16:creationId xmlns:a16="http://schemas.microsoft.com/office/drawing/2014/main" id="{DFE151C7-5C72-4BDD-B620-C9CA79E20AB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Examining fixed costs and the relevant range indicates that total cost doesn't change for a wide range of activity, but then jumps to a new higher cost for the next higher range of activity.</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This graph illustrates a possible relationship between depreciation expense and capacity. The relevant range for depreciation expense of $12,000 per month is production capacity of 60 to 90 boats. As long as capacity remains in this range, the total fixed expense for depreciation will not change; but if capacity changes to another relevant range, the amount of this fixed expense also will change.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of quantity discounts and shipping efficiencies, the cost per unit of the raw material will decrease as the quantity purchased increases. This is illustrated in the graph on the left. For analytical purposes, however, it may be assumed that the cost is linear within a relevant range, as shown in the right graph. Even though the cost per yard does vary slightly at different activity levels, for purposes of using cost–volume–profit analysis techniques, it will be assumed constant per yard (variable in total) when purchases total between 8,000 and 16,000 yards per month.</a:t>
            </a:r>
          </a:p>
        </p:txBody>
      </p:sp>
    </p:spTree>
    <p:extLst>
      <p:ext uri="{BB962C8B-B14F-4D97-AF65-F5344CB8AC3E}">
        <p14:creationId xmlns:p14="http://schemas.microsoft.com/office/powerpoint/2010/main" val="2314032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0C529B22-6157-48E3-853A-2B2164F651B5}"/>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EAABE848-0793-45A3-B40C-CC24BF3F24C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altLang="en-US" dirty="0">
                <a:latin typeface="Arial Narrow" panose="020B0606020202030204" pitchFamily="34" charset="0"/>
                <a:ea typeface="ＭＳ Ｐゴシック" panose="020B0600070205080204" pitchFamily="34" charset="-128"/>
              </a:rPr>
              <a:t>LO 12-5: Explain what types of costs are likely to have variable and fixed cost behavior patterns, respectively.</a:t>
            </a:r>
          </a:p>
          <a:p>
            <a:pPr marL="228600" indent="-228600" eaLnBrk="1" hangingPunct="1"/>
            <a:endParaRPr lang="en-US" altLang="en-US" dirty="0">
              <a:latin typeface="Arial Narrow" panose="020B0606020202030204" pitchFamily="34" charset="0"/>
              <a:ea typeface="ＭＳ Ｐゴシック" panose="020B0600070205080204" pitchFamily="34" charset="-128"/>
            </a:endParaRPr>
          </a:p>
          <a:p>
            <a:pPr marL="228600" indent="-228600" eaLnBrk="1" hangingPunct="1"/>
            <a:r>
              <a:rPr lang="en-US" altLang="en-US" dirty="0">
                <a:ea typeface="ＭＳ Ｐゴシック" panose="020B0600070205080204" pitchFamily="34" charset="-128"/>
              </a:rPr>
              <a:t>Typical variable costs include raw materials, direct labor, factory utilities, sales commissions, and shipping costs.</a:t>
            </a:r>
          </a:p>
          <a:p>
            <a:pPr marL="228600" indent="-228600" eaLnBrk="1" hangingPunct="1"/>
            <a:endParaRPr lang="en-US" altLang="en-US" dirty="0">
              <a:ea typeface="ＭＳ Ｐゴシック" panose="020B0600070205080204" pitchFamily="34" charset="-128"/>
            </a:endParaRPr>
          </a:p>
          <a:p>
            <a:pPr marL="228600" indent="-228600" eaLnBrk="1" hangingPunct="1"/>
            <a:r>
              <a:rPr lang="en-US" altLang="en-US" dirty="0">
                <a:ea typeface="ＭＳ Ｐゴシック" panose="020B0600070205080204" pitchFamily="34" charset="-128"/>
              </a:rPr>
              <a:t>Typical fixed costs include real estate taxes, insurance, supervisory salaries, depreciation, and advertising.</a:t>
            </a:r>
          </a:p>
          <a:p>
            <a:pPr marL="228600"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4B74F35B-1D65-457B-9DAD-2646E0A1DA3B}"/>
              </a:ext>
            </a:extLst>
          </p:cNvPr>
          <p:cNvSpPr>
            <a:spLocks noGrp="1" noRot="1" noChangeAspect="1" noChangeArrowheads="1" noTextEdit="1"/>
          </p:cNvSpPr>
          <p:nvPr>
            <p:ph type="sldImg"/>
          </p:nvPr>
        </p:nvSpPr>
        <p:spPr>
          <a:ln/>
        </p:spPr>
      </p:sp>
      <p:sp>
        <p:nvSpPr>
          <p:cNvPr id="67587" name="Rectangle 3">
            <a:extLst>
              <a:ext uri="{FF2B5EF4-FFF2-40B4-BE49-F238E27FC236}">
                <a16:creationId xmlns:a16="http://schemas.microsoft.com/office/drawing/2014/main" id="{E6F95D66-6E62-4940-A187-08A6265CCF9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12-6: Use the high–low method to determine the cost formula for a cost that has a mixed behavior pattern.</a:t>
            </a:r>
          </a:p>
          <a:p>
            <a:pPr marL="228600"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algn="l"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One analytical technique involves using a scattergram to identify high and low cost–to–volume data relationships; then simple arithmetic is used to compute the variable cost per unit and total fixed cost which may then be combined into a cost formula.</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1DE960BC-B1EC-4B81-A5B2-2D7EB96FFE7D}"/>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F4B974FD-3C84-46A5-B841-3ED19DCC86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It can be observed in the scattergram that a cost–volume relationship does exist because of the approximate straight-line pattern of most of the observations. However, the April data do not fit the pattern. This condition may be due to an error or some unusual condition that caused utility cost for the month of April to be exceptionally high relative to the level of production activity for April. This observation is an outlier and should be investigated for pertinent information about the unusually high cost. However, it will be ignored in the calculation of the cost formula because of its variation from the cost–volume relationship that exists among other data.</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BB4AFBD5-D778-46E4-8232-83C522011322}"/>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28493A75-2EDA-4A4D-90C7-609905B7F19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high–low method of calculating the variable cost behavior pattern is shown here. The variable rate is $0.25 per unit.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BB4AFBD5-D778-46E4-8232-83C522011322}"/>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28493A75-2EDA-4A4D-90C7-609905B7F19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calculation of fixed cost behavior pattern is shown here. The fixed cost at 18,000 units of activity and 6,000 units of activity is $500.</a:t>
            </a:r>
          </a:p>
        </p:txBody>
      </p:sp>
    </p:spTree>
    <p:extLst>
      <p:ext uri="{BB962C8B-B14F-4D97-AF65-F5344CB8AC3E}">
        <p14:creationId xmlns:p14="http://schemas.microsoft.com/office/powerpoint/2010/main" val="3463946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C7D95F08-3189-4298-8C8F-B5A5CEC09153}"/>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233D7FF7-DD46-40D2-8DAE-0770CC3960CF}"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54275" name="Rectangle 2">
            <a:extLst>
              <a:ext uri="{FF2B5EF4-FFF2-40B4-BE49-F238E27FC236}">
                <a16:creationId xmlns:a16="http://schemas.microsoft.com/office/drawing/2014/main" id="{7293C7A2-35C3-4078-8793-7A14F97E9630}"/>
              </a:ext>
            </a:extLst>
          </p:cNvPr>
          <p:cNvSpPr>
            <a:spLocks noGrp="1" noRot="1" noChangeAspect="1" noChangeArrowheads="1" noTextEdit="1"/>
          </p:cNvSpPr>
          <p:nvPr>
            <p:ph type="sldImg"/>
          </p:nvPr>
        </p:nvSpPr>
        <p:spPr>
          <a:xfrm>
            <a:off x="1152525" y="684213"/>
            <a:ext cx="4557713" cy="3417887"/>
          </a:xfrm>
          <a:ln/>
        </p:spPr>
      </p:sp>
      <p:sp>
        <p:nvSpPr>
          <p:cNvPr id="54276" name="Rectangle 3">
            <a:extLst>
              <a:ext uri="{FF2B5EF4-FFF2-40B4-BE49-F238E27FC236}">
                <a16:creationId xmlns:a16="http://schemas.microsoft.com/office/drawing/2014/main" id="{5FB2413E-1A4E-4E71-8325-10F23B07CE5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12: </a:t>
            </a:r>
            <a:r>
              <a:rPr lang="en-US" altLang="en-US" b="1" i="1" dirty="0">
                <a:latin typeface="Calibri" panose="020F0502020204030204" pitchFamily="34" charset="0"/>
                <a:ea typeface="ＭＳ Ｐゴシック" panose="020B0600070205080204" pitchFamily="34" charset="-128"/>
              </a:rPr>
              <a:t>Managerial Accounting and Cost–Volume–Profit Relationships</a:t>
            </a:r>
            <a:endParaRPr lang="en-US" altLang="en-US" i="1" dirty="0">
              <a:latin typeface="Calibri" panose="020F0502020204030204" pitchFamily="34" charset="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BB4AFBD5-D778-46E4-8232-83C522011322}"/>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28493A75-2EDA-4A4D-90C7-609905B7F19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total utility cost is calculated here. The estimated total utility cost is $4,000.</a:t>
            </a:r>
          </a:p>
        </p:txBody>
      </p:sp>
    </p:spTree>
    <p:extLst>
      <p:ext uri="{BB962C8B-B14F-4D97-AF65-F5344CB8AC3E}">
        <p14:creationId xmlns:p14="http://schemas.microsoft.com/office/powerpoint/2010/main" val="16466472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26469C01-1722-49FE-9D15-C7F36161F3A1}"/>
              </a:ext>
            </a:extLst>
          </p:cNvPr>
          <p:cNvSpPr>
            <a:spLocks noGrp="1" noRot="1" noChangeAspect="1" noChangeArrowheads="1" noTextEdit="1"/>
          </p:cNvSpPr>
          <p:nvPr>
            <p:ph type="sldImg"/>
          </p:nvPr>
        </p:nvSpPr>
        <p:spPr>
          <a:ln/>
        </p:spPr>
      </p:sp>
      <p:sp>
        <p:nvSpPr>
          <p:cNvPr id="86019" name="Rectangle 3">
            <a:extLst>
              <a:ext uri="{FF2B5EF4-FFF2-40B4-BE49-F238E27FC236}">
                <a16:creationId xmlns:a16="http://schemas.microsoft.com/office/drawing/2014/main" id="{B209A51E-38BF-4191-9969-74E1F02C1AC8}"/>
              </a:ext>
            </a:extLst>
          </p:cNvPr>
          <p:cNvSpPr>
            <a:spLocks noGrp="1" noChangeArrowheads="1"/>
          </p:cNvSpPr>
          <p:nvPr>
            <p:ph type="body" idx="1"/>
          </p:nvPr>
        </p:nvSpPr>
        <p:spPr>
          <a:ln/>
          <a:extLst/>
        </p:spPr>
        <p:txBody>
          <a:bodyPr/>
          <a:lstStyle/>
          <a:p>
            <a:pPr indent="-228600" eaLnBrk="1" hangingPunct="1">
              <a:defRPr/>
            </a:pPr>
            <a:r>
              <a:rPr lang="en-US" dirty="0">
                <a:solidFill>
                  <a:srgbClr val="000000"/>
                </a:solidFill>
                <a:ea typeface="ＭＳ Ｐゴシック" pitchFamily="34" charset="-128"/>
                <a:cs typeface="Times New Roman" pitchFamily="18" charset="0"/>
              </a:rPr>
              <a:t>LO 12-7: Explain and illustrate the difference between the traditional income statement format and the contribution margin income statement format.</a:t>
            </a:r>
          </a:p>
          <a:p>
            <a:pPr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Let's put our knowledge of cost behavior to work by preparing a contribution margin format income statement.</a:t>
            </a:r>
          </a:p>
          <a:p>
            <a:pPr marL="228600" indent="-228600" eaLnBrk="1" hangingPunct="1">
              <a:defRPr/>
            </a:pPr>
            <a:endParaRPr lang="en-US" dirty="0">
              <a:solidFill>
                <a:srgbClr val="000000"/>
              </a:solidFill>
              <a:ea typeface="ＭＳ Ｐゴシック" pitchFamily="34" charset="-128"/>
              <a:cs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8BD149E4-3850-4C04-926C-229B60191CC6}"/>
              </a:ext>
            </a:extLst>
          </p:cNvPr>
          <p:cNvSpPr>
            <a:spLocks noGrp="1" noRot="1" noChangeAspect="1" noChangeArrowheads="1" noTextEdit="1"/>
          </p:cNvSpPr>
          <p:nvPr>
            <p:ph type="sldImg"/>
          </p:nvPr>
        </p:nvSpPr>
        <p:spPr>
          <a:ln/>
        </p:spPr>
      </p:sp>
      <p:sp>
        <p:nvSpPr>
          <p:cNvPr id="71683" name="Rectangle 3">
            <a:extLst>
              <a:ext uri="{FF2B5EF4-FFF2-40B4-BE49-F238E27FC236}">
                <a16:creationId xmlns:a16="http://schemas.microsoft.com/office/drawing/2014/main" id="{9C89D343-FB4B-45AC-BECF-BAA135F1267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Both formats report the same operating income, but let's compare income statements prepared using the traditional format and the contribution format.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The traditional income statement format is used for external reporting purposes. It emphasizes expenses classified by function. Based on the traditional format, cost of goods sold is subtracted from revenue to arrive at gross profit. Operating expenses are subtracted from gross profit to arrive at operating income.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The contribution margin format is used primarily by management. It emphasizes expenses classified by cost behavior. Based on the contribution format, variable expenses are subtracted from revenues to arrive at contribution margin. Fixed expenses are subtracted from contribution margin to arrive at operating income.</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Again, note that both formats report the same operating income!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ea typeface="ＭＳ Ｐゴシック" pitchFamily="34" charset="-128"/>
              </a:rPr>
              <a:t>LO 12-8: Use the contribution margin format to analyze the impact of cost and sales volume changes on operating income.</a:t>
            </a:r>
          </a:p>
          <a:p>
            <a:pPr indent="-228600" eaLnBrk="1" hangingPunct="1">
              <a:defRPr/>
            </a:pPr>
            <a:endParaRPr lang="en-US" dirty="0">
              <a:solidFill>
                <a:srgbClr val="000000"/>
              </a:solidFill>
            </a:endParaRPr>
          </a:p>
          <a:p>
            <a:pPr>
              <a:defRPr/>
            </a:pPr>
            <a:r>
              <a:rPr lang="en-US" dirty="0">
                <a:solidFill>
                  <a:srgbClr val="000000"/>
                </a:solidFill>
              </a:rPr>
              <a:t>Use of the traditional income statement model can result in misleading and erroneous conclusions when changes in activity levels are being considered because it is assumed that all expenses change in proportion to changes in activity. For example, assume again that the firm illustrated in the income statement presentations earlier currently has revenues of $100,000 and operating income of $10,000. If revenues were to drop by 20 percent to $80,000, a quick conclusion might be that operating income also would decline by 20 percent to $8,000. However, analysis using the contribution margin format results in an operating income of $2,000.</a:t>
            </a:r>
            <a:endParaRPr lang="en-US" dirty="0">
              <a:ea typeface="ＭＳ Ｐゴシック" pitchFamily="34" charset="-128"/>
            </a:endParaRPr>
          </a:p>
          <a:p>
            <a:endParaRPr lang="en-US" dirty="0"/>
          </a:p>
        </p:txBody>
      </p:sp>
    </p:spTree>
    <p:extLst>
      <p:ext uri="{BB962C8B-B14F-4D97-AF65-F5344CB8AC3E}">
        <p14:creationId xmlns:p14="http://schemas.microsoft.com/office/powerpoint/2010/main" val="2658724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D343EC91-4689-45B3-9C37-DB9EEAEE3999}"/>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2E48658A-98E8-4097-9351-D17B270EF81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LO 12-9: Calculate the contribution margin ratio and explain how it can be used in CVP analysis.</a:t>
            </a:r>
          </a:p>
          <a:p>
            <a:pPr marL="0" indent="0" eaLnBrk="1" hangingPunct="1">
              <a:buFont typeface="Arial" panose="020B0604020202020204" pitchFamily="34" charset="0"/>
              <a:buNone/>
            </a:pPr>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The contribution margin format derives its name from the difference between revenues and variable expenses (in managerial accounting, the terms </a:t>
            </a:r>
            <a:r>
              <a:rPr lang="en-US" altLang="en-US" i="1" dirty="0">
                <a:solidFill>
                  <a:srgbClr val="000000"/>
                </a:solidFill>
                <a:ea typeface="ＭＳ Ｐゴシック" panose="020B0600070205080204" pitchFamily="34" charset="-128"/>
                <a:cs typeface="Times New Roman" panose="02020603050405020304" pitchFamily="18" charset="0"/>
              </a:rPr>
              <a:t>costs </a:t>
            </a:r>
            <a:r>
              <a:rPr lang="en-US" altLang="en-US" dirty="0">
                <a:solidFill>
                  <a:srgbClr val="000000"/>
                </a:solidFill>
                <a:ea typeface="ＭＳ Ｐゴシック" panose="020B0600070205080204" pitchFamily="34" charset="-128"/>
                <a:cs typeface="Times New Roman" panose="02020603050405020304" pitchFamily="18" charset="0"/>
              </a:rPr>
              <a:t>and </a:t>
            </a:r>
            <a:r>
              <a:rPr lang="en-US" altLang="en-US" i="1" dirty="0">
                <a:solidFill>
                  <a:srgbClr val="000000"/>
                </a:solidFill>
                <a:ea typeface="ＭＳ Ｐゴシック" panose="020B0600070205080204" pitchFamily="34" charset="-128"/>
                <a:cs typeface="Times New Roman" panose="02020603050405020304" pitchFamily="18" charset="0"/>
              </a:rPr>
              <a:t>expenses </a:t>
            </a:r>
            <a:r>
              <a:rPr lang="en-US" altLang="en-US" dirty="0">
                <a:solidFill>
                  <a:srgbClr val="000000"/>
                </a:solidFill>
                <a:ea typeface="ＭＳ Ｐゴシック" panose="020B0600070205080204" pitchFamily="34" charset="-128"/>
                <a:cs typeface="Times New Roman" panose="02020603050405020304" pitchFamily="18" charset="0"/>
              </a:rPr>
              <a:t>are often used interchangeably). Contribution margin means that this amount is the contribution to fixed expenses and operating income from the sale of products or provision of services. The key to this concept lies in understanding cost behavior patterns. As revenues increase as a result of selling more products or providing more services, variable expenses will increase proportionately, and so will contribution margin. However, </a:t>
            </a:r>
            <a:r>
              <a:rPr lang="en-US" altLang="en-US" i="1" dirty="0">
                <a:solidFill>
                  <a:srgbClr val="000000"/>
                </a:solidFill>
                <a:ea typeface="ＭＳ Ｐゴシック" panose="020B0600070205080204" pitchFamily="34" charset="-128"/>
                <a:cs typeface="Times New Roman" panose="02020603050405020304" pitchFamily="18" charset="0"/>
              </a:rPr>
              <a:t>fixed expenses will not increase </a:t>
            </a:r>
            <a:r>
              <a:rPr lang="en-US" altLang="en-US" dirty="0">
                <a:solidFill>
                  <a:srgbClr val="000000"/>
                </a:solidFill>
                <a:ea typeface="ＭＳ Ｐゴシック" panose="020B0600070205080204" pitchFamily="34" charset="-128"/>
                <a:cs typeface="Times New Roman" panose="02020603050405020304" pitchFamily="18" charset="0"/>
              </a:rPr>
              <a:t>because they are not a function of the level of revenue-generating activity.</a:t>
            </a:r>
          </a:p>
          <a:p>
            <a:pPr marL="0" indent="0" eaLnBrk="1" hangingPunct="1">
              <a:buFont typeface="Arial" panose="020B0604020202020204" pitchFamily="34" charset="0"/>
              <a:buNone/>
            </a:pPr>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example shows that each sales dollar generated will provide $0.40 ($1.00 × 40%) of contribution margin. This contribution margin ratio can then be used to calculate directly the change in contribution margin given a change in revenues.</a:t>
            </a:r>
          </a:p>
        </p:txBody>
      </p:sp>
    </p:spTree>
    <p:extLst>
      <p:ext uri="{BB962C8B-B14F-4D97-AF65-F5344CB8AC3E}">
        <p14:creationId xmlns:p14="http://schemas.microsoft.com/office/powerpoint/2010/main" val="202718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1E08B45A-B89E-4BBE-978F-132C0A809E1A}"/>
              </a:ext>
            </a:extLst>
          </p:cNvPr>
          <p:cNvSpPr>
            <a:spLocks noGrp="1" noRot="1" noChangeAspect="1" noTextEdit="1"/>
          </p:cNvSpPr>
          <p:nvPr>
            <p:ph type="sldImg"/>
          </p:nvPr>
        </p:nvSpPr>
        <p:spPr>
          <a:ln/>
        </p:spPr>
      </p:sp>
      <p:sp>
        <p:nvSpPr>
          <p:cNvPr id="74755" name="Notes Placeholder 2">
            <a:extLst>
              <a:ext uri="{FF2B5EF4-FFF2-40B4-BE49-F238E27FC236}">
                <a16:creationId xmlns:a16="http://schemas.microsoft.com/office/drawing/2014/main" id="{E3C7D678-243E-4B9E-B9D2-3706687E449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To illustrate the use of the model, assume management wants to know the operating income from a product that has the following revenue, cost, and volume shown in blue on your screen. We have a total contribution margin of $48,000 and fixed expenses of $40,000, so the company produced $8,000 of operating income during the period.</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048394C6-6A25-47AD-A91A-3B0FE06B690E}"/>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5152C642-AAA1-4422-BC4A-C8E72A6CA21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Now suppose management wants to know what would happen to operating income if a $3 per unit price cut were to result in a volume increase of 5,000 units, to a total of 13,000 units.</a:t>
            </a:r>
            <a:r>
              <a:rPr lang="en-US" altLang="ja-JP" dirty="0">
                <a:ea typeface="ＭＳ Ｐゴシック" panose="020B0600070205080204" pitchFamily="34" charset="-128"/>
              </a:rPr>
              <a:t> Under this assumption, the company will produce a contribution margin of $39,000, but still have operating expenses of $40,000; so, a net operating loss of $1,000 will be reported. Management would not make the price reduction based on this analysis.</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BA150110-07EF-4C88-8CEE-E119EC532DC7}"/>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021433A1-8A9F-4263-89D8-B5F8CF7DBAE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Next, suppose management proposes the same $3 per unit price cut in conjunction with a $3,000 increase in advertising, with the expectation that sales volume will increase to 18,000 units. As you can see, the company will produce a contribution margin of $54,000, while fixed expenses will increase to $43,000. The analysis suggests that if the volume increase can be achieved with the price cut and increased advertising combination, operating income will increase from its present level.</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2A85A13E-382F-441B-96A2-A91A2D36C2BF}"/>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9990625D-A672-49D4-B236-D22C5F9C01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If a product line had a contribution margin ratio of 30 percent, would an advertising program costing $21,000 be cost-effective if it generated an additional $80,000 of revenue? Such a scenario would increase operating income by $3,000. So yes, the program would be cost-effective. Alternatively, dividing the increased fixed expenses by the contribution margin ratio ($21,000 divided by 30%) shows that an additional $70,000 of revenue would be needed to cover the increased fixed expense.</a:t>
            </a:r>
          </a:p>
          <a:p>
            <a:pPr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28E531BF-8DA6-4A28-AA13-E946FD10979A}"/>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D8D8D83A-537C-426F-B4F8-FE49A031C4F1}"/>
              </a:ext>
            </a:extLst>
          </p:cNvPr>
          <p:cNvSpPr>
            <a:spLocks noGrp="1" noChangeArrowheads="1"/>
          </p:cNvSpPr>
          <p:nvPr>
            <p:ph type="body" idx="1"/>
          </p:nvPr>
        </p:nvSpPr>
        <p:spPr>
          <a:xfrm>
            <a:off x="838200" y="4198938"/>
            <a:ext cx="5140325"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pPr>
            <a:r>
              <a:rPr lang="en-US" altLang="en-US" dirty="0">
                <a:ea typeface="ＭＳ Ｐゴシック" panose="020B0600070205080204" pitchFamily="34" charset="-128"/>
                <a:cs typeface="Times New Roman" panose="02020603050405020304" pitchFamily="18" charset="0"/>
              </a:rPr>
              <a:t>After studying this chapter, you should understand and be able to:</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 Explain the management planning and control cycle.</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12-2: Identify the major differences between financial accounting and managerial accounting.</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12-3: Describe the difference between variable and fixed cost behavior patterns and the simplifying assumptions made in this classification method.</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12-4: Demonstrate why expressing fixed costs on a per unit of activity basis is misleading and may result in faulty decisions.</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12-5: Explain what types of costs are likely to have a variable cost behavior pattern and what types of costs are likely to have a fixed cost behavior pattern.</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12-6: Use the high–low method to determine the cost formula for a cost that has a mixed behavior pattern.</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12-7: Explain and illustrate the difference between the traditional income statement format and the contribution margin income statement format.</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12-8: Use the contribution margin format to analyze the </a:t>
            </a:r>
            <a:r>
              <a:rPr lang="en-US" altLang="en-US" dirty="0">
                <a:solidFill>
                  <a:srgbClr val="000000"/>
                </a:solidFill>
                <a:ea typeface="ＭＳ Ｐゴシック" panose="020B0600070205080204" pitchFamily="34" charset="-128"/>
                <a:cs typeface="Times New Roman" panose="02020603050405020304" pitchFamily="18" charset="0"/>
              </a:rPr>
              <a:t>impact</a:t>
            </a:r>
            <a:r>
              <a:rPr lang="en-US" altLang="en-US" dirty="0">
                <a:ea typeface="ＭＳ Ｐゴシック" panose="020B0600070205080204" pitchFamily="34" charset="-128"/>
                <a:cs typeface="Times New Roman" panose="02020603050405020304" pitchFamily="18" charset="0"/>
              </a:rPr>
              <a:t> of cost and sales volume changes on operating income.</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12-9: Calculate the contribution margin ratio and explain how it can be used in CVP analysis.</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12-10: Analyze how changes in the sales mix can affect projections using CVP analysis.</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12-11: Describe the meaning and significance of the breakeven point and illustrate how the breakeven point is calculated.</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12-12: Use operating leverage to evaluate cost structures.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50E9B53C-A833-404C-BFAD-C8F8CBEC57DD}"/>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3FEA215D-84D2-45C6-AF21-50209E90B8E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12-10: Analyze how changes in the sales mix can affect projections using CVP analysis.</a:t>
            </a:r>
          </a:p>
          <a:p>
            <a:pPr marL="228600"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Sales mix refers to the relative proportion of total sales accounted for by different products or services. Different products have different selling prices, costs, and contribution margins. A change in the sales mix will result in a different total contribution margin ratio.</a:t>
            </a:r>
          </a:p>
          <a:p>
            <a:pPr marL="228600"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The effect of a sales mix change is illustrated.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fixed expenses are shown only in the Total Company column because they apply to the company as a whole, not to individual products. 	</a:t>
            </a:r>
          </a:p>
          <a:p>
            <a:endParaRPr lang="en-US" dirty="0"/>
          </a:p>
        </p:txBody>
      </p:sp>
    </p:spTree>
    <p:extLst>
      <p:ext uri="{BB962C8B-B14F-4D97-AF65-F5344CB8AC3E}">
        <p14:creationId xmlns:p14="http://schemas.microsoft.com/office/powerpoint/2010/main" val="2109302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The effect of a sales mix change is illustrated.</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even though total sales volume remained 4,000 units in both examples, total revenues increased, but total contribution margin and operating income decreased. This is due to the fact that proportionately more units of product A, with its relatively lower contribution margin ratio, were sold than product B, which has a relatively higher contribution margin ratio. As a result, the company’s average contribution margin ratio also decreased.	</a:t>
            </a:r>
          </a:p>
          <a:p>
            <a:endParaRPr lang="en-US" dirty="0"/>
          </a:p>
        </p:txBody>
      </p:sp>
    </p:spTree>
    <p:extLst>
      <p:ext uri="{BB962C8B-B14F-4D97-AF65-F5344CB8AC3E}">
        <p14:creationId xmlns:p14="http://schemas.microsoft.com/office/powerpoint/2010/main" val="1796286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ea typeface="ＭＳ Ｐゴシック" panose="020B0600070205080204" pitchFamily="34" charset="-128"/>
                <a:cs typeface="Times New Roman" panose="02020603050405020304" pitchFamily="18" charset="0"/>
              </a:rPr>
              <a:t>LO 12-11: Describe the meaning and significance of the breakeven point and illustrate how the breakeven point is calculated.</a:t>
            </a:r>
          </a:p>
          <a:p>
            <a:endParaRPr lang="en-US" dirty="0"/>
          </a:p>
          <a:p>
            <a:r>
              <a:rPr lang="en-US" dirty="0"/>
              <a:t>The contribution margin model is used to determine the breakeven point by setting operating income equal to zero and solving the model for the revenue or physical sales volume that will cause that result.</a:t>
            </a:r>
          </a:p>
        </p:txBody>
      </p:sp>
    </p:spTree>
    <p:extLst>
      <p:ext uri="{BB962C8B-B14F-4D97-AF65-F5344CB8AC3E}">
        <p14:creationId xmlns:p14="http://schemas.microsoft.com/office/powerpoint/2010/main" val="3989930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calculation of the breakeven point in terms of units and total revenues is illustrated here.</a:t>
            </a:r>
          </a:p>
        </p:txBody>
      </p:sp>
    </p:spTree>
    <p:extLst>
      <p:ext uri="{BB962C8B-B14F-4D97-AF65-F5344CB8AC3E}">
        <p14:creationId xmlns:p14="http://schemas.microsoft.com/office/powerpoint/2010/main" val="19629585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BF0D2AB5-DA41-4FBB-AACA-C85B2F62B345}"/>
              </a:ext>
            </a:extLst>
          </p:cNvPr>
          <p:cNvSpPr>
            <a:spLocks noGrp="1" noRot="1" noChangeAspect="1" noChangeArrowheads="1" noTextEdit="1"/>
          </p:cNvSpPr>
          <p:nvPr>
            <p:ph type="sldImg"/>
          </p:nvPr>
        </p:nvSpPr>
        <p:spPr>
          <a:ln/>
        </p:spPr>
      </p:sp>
      <p:sp>
        <p:nvSpPr>
          <p:cNvPr id="82947" name="Rectangle 3">
            <a:extLst>
              <a:ext uri="{FF2B5EF4-FFF2-40B4-BE49-F238E27FC236}">
                <a16:creationId xmlns:a16="http://schemas.microsoft.com/office/drawing/2014/main" id="{C1CF450F-C741-4088-B90C-18328C7C608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According to the model, the contribution margin must be equal to fixed expenses (in this case $45,000). With a contribution margin of $45,000 and a contribution margin per unit sold of $4, the breakeven units will be 11,250.</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B2A85F5D-AD11-4523-907D-680546C0EE19}"/>
              </a:ext>
            </a:extLst>
          </p:cNvPr>
          <p:cNvSpPr>
            <a:spLocks noGrp="1" noRot="1" noChangeAspect="1" noChangeArrowheads="1" noTextEdit="1"/>
          </p:cNvSpPr>
          <p:nvPr>
            <p:ph type="sldImg"/>
          </p:nvPr>
        </p:nvSpPr>
        <p:spPr>
          <a:ln/>
        </p:spPr>
      </p:sp>
      <p:sp>
        <p:nvSpPr>
          <p:cNvPr id="83971" name="Rectangle 3">
            <a:extLst>
              <a:ext uri="{FF2B5EF4-FFF2-40B4-BE49-F238E27FC236}">
                <a16:creationId xmlns:a16="http://schemas.microsoft.com/office/drawing/2014/main" id="{F9293EA5-B24F-4246-88FB-9162E8EFBA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breakeven formula also can be easily modified to determine total revenues and sales volume in units by adding the desired operating income to the numerator. To illustrate, assume the same information and a desired operating income of $10,000. </a:t>
            </a:r>
            <a:r>
              <a:rPr lang="en-US" altLang="en-US" u="none" dirty="0">
                <a:ea typeface="ＭＳ Ｐゴシック" panose="020B0600070205080204" pitchFamily="34" charset="-128"/>
              </a:rPr>
              <a:t>We add the fixed expenses to the desired operating income and divide the answer by the contribution margin per unit to arrive at the breakeven of 13,750 units. The total revenue of $165,000 is arrived at by dividing the sum of fixed expenses and desired operating income by the contribution margin ratio.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F726C115-A7AD-4766-BB4F-FA9E95D04567}"/>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3B02CBBC-0F3D-4451-98B4-88D6D129A93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Breakeven analysis is frequently presented in graphical format, with data from the preceding examples. Note that in these graphs, the horizontal axis is sales volume in units and the vertical axis is total dollars. The horizontal line represents fixed expenses of $45,000, and variable expenses of $8 per unit are added to fixed expenses to produce the total expense line. Revenues start at the origin and rise at the rate of $12 per unit in proportion to the sales volume in units. The intersection of the total expense line and the total revenue line is the breakeven point. </a:t>
            </a:r>
            <a:r>
              <a:rPr lang="en-US" altLang="en-US" u="none" dirty="0">
                <a:ea typeface="ＭＳ Ｐゴシック" panose="020B0600070205080204" pitchFamily="34" charset="-128"/>
              </a:rPr>
              <a:t>The company must sell approximately 11,250 units and earn total revenues of $135,000 to break even.</a:t>
            </a:r>
          </a:p>
          <a:p>
            <a:endParaRPr lang="en-US" altLang="en-US" dirty="0">
              <a:ea typeface="ＭＳ Ｐゴシック" panose="020B0600070205080204"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Assuming sales revenue is currently $150,000 and breakeven sales have been calculated to be $135,000, the margin of safety of $15,000 is calculated by subtracting breakeven sales from total sales. The margin of safety ratio is 10 percent. It is calculated by dividing margin safety by total sales.</a:t>
            </a:r>
          </a:p>
        </p:txBody>
      </p:sp>
    </p:spTree>
    <p:extLst>
      <p:ext uri="{BB962C8B-B14F-4D97-AF65-F5344CB8AC3E}">
        <p14:creationId xmlns:p14="http://schemas.microsoft.com/office/powerpoint/2010/main" val="82794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64815571-E4B5-4FAB-966B-E1856FAE6761}"/>
              </a:ext>
            </a:extLst>
          </p:cNvPr>
          <p:cNvSpPr>
            <a:spLocks noGrp="1" noRot="1" noChangeAspect="1" noTextEdit="1"/>
          </p:cNvSpPr>
          <p:nvPr>
            <p:ph type="sldImg"/>
          </p:nvPr>
        </p:nvSpPr>
        <p:spPr>
          <a:ln/>
        </p:spPr>
      </p:sp>
      <p:sp>
        <p:nvSpPr>
          <p:cNvPr id="86019" name="Notes Placeholder 2">
            <a:extLst>
              <a:ext uri="{FF2B5EF4-FFF2-40B4-BE49-F238E27FC236}">
                <a16:creationId xmlns:a16="http://schemas.microsoft.com/office/drawing/2014/main" id="{F1FD8B67-E7FE-45C0-A32B-E60C502252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LO 12-12: Use operating leverage to evaluate cost structures.</a:t>
            </a:r>
          </a:p>
          <a:p>
            <a:endParaRPr lang="en-US" altLang="en-US" dirty="0">
              <a:solidFill>
                <a:srgbClr val="000000"/>
              </a:solidFill>
              <a:ea typeface="ＭＳ Ｐゴシック" panose="020B0600070205080204" pitchFamily="34" charset="-128"/>
              <a:cs typeface="Times New Roman" panose="02020603050405020304" pitchFamily="18" charset="0"/>
            </a:endParaRPr>
          </a:p>
          <a:p>
            <a:r>
              <a:rPr lang="en-US" altLang="en-US" dirty="0">
                <a:solidFill>
                  <a:srgbClr val="000000"/>
                </a:solidFill>
                <a:ea typeface="ＭＳ Ｐゴシック" panose="020B0600070205080204" pitchFamily="34" charset="-128"/>
                <a:cs typeface="Times New Roman" panose="02020603050405020304" pitchFamily="18" charset="0"/>
              </a:rPr>
              <a:t>When an entity</a:t>
            </a:r>
            <a:r>
              <a:rPr lang="ja-JP" altLang="en-US" dirty="0">
                <a:solidFill>
                  <a:srgbClr val="000000"/>
                </a:solidFill>
                <a:ea typeface="ＭＳ Ｐゴシック" panose="020B0600070205080204" pitchFamily="34" charset="-128"/>
                <a:cs typeface="Times New Roman" panose="02020603050405020304" pitchFamily="18" charset="0"/>
              </a:rPr>
              <a:t>’</a:t>
            </a:r>
            <a:r>
              <a:rPr lang="en-US" altLang="ja-JP" dirty="0">
                <a:solidFill>
                  <a:srgbClr val="000000"/>
                </a:solidFill>
                <a:ea typeface="ＭＳ Ｐゴシック" panose="020B0600070205080204" pitchFamily="34" charset="-128"/>
                <a:cs typeface="Times New Roman" panose="02020603050405020304" pitchFamily="18" charset="0"/>
              </a:rPr>
              <a:t>s revenues change because the volume of activity changes, variable expenses and contribution margin will change proportionately. But the presence of fixed expenses, which do not change as the volume of activity changes, means that operating income will change proportionately more than the change in revenues. This magnification of the effect on operating income resulting from a change in revenue is called </a:t>
            </a:r>
            <a:r>
              <a:rPr lang="ja-JP" altLang="en-US" dirty="0">
                <a:solidFill>
                  <a:srgbClr val="000000"/>
                </a:solidFill>
                <a:ea typeface="ＭＳ Ｐゴシック" panose="020B0600070205080204" pitchFamily="34" charset="-128"/>
                <a:cs typeface="Times New Roman" panose="02020603050405020304" pitchFamily="18" charset="0"/>
              </a:rPr>
              <a:t>“</a:t>
            </a:r>
            <a:r>
              <a:rPr lang="en-US" altLang="ja-JP" dirty="0">
                <a:solidFill>
                  <a:srgbClr val="000000"/>
                </a:solidFill>
                <a:ea typeface="ＭＳ Ｐゴシック" panose="020B0600070205080204" pitchFamily="34" charset="-128"/>
                <a:cs typeface="Times New Roman" panose="02020603050405020304" pitchFamily="18" charset="0"/>
              </a:rPr>
              <a:t>operating leverage.</a:t>
            </a:r>
            <a:r>
              <a:rPr lang="ja-JP" altLang="en-US" dirty="0">
                <a:solidFill>
                  <a:srgbClr val="000000"/>
                </a:solidFill>
                <a:ea typeface="ＭＳ Ｐゴシック" panose="020B0600070205080204" pitchFamily="34" charset="-128"/>
                <a:cs typeface="Times New Roman" panose="02020603050405020304" pitchFamily="18" charset="0"/>
              </a:rPr>
              <a:t>”</a:t>
            </a:r>
            <a:endParaRPr lang="en-US" altLang="ja-JP" dirty="0">
              <a:solidFill>
                <a:srgbClr val="000000"/>
              </a:solidFill>
              <a:ea typeface="ＭＳ Ｐゴシック" panose="020B0600070205080204" pitchFamily="34" charset="-128"/>
              <a:cs typeface="Times New Roman" panose="02020603050405020304" pitchFamily="18" charset="0"/>
            </a:endParaRPr>
          </a:p>
          <a:p>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206E7D49-EEC6-4317-9680-93316192BE3A}"/>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95ECF96-6B2F-4C22-814A-6D48B59FA4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12-1: Explain the management planning and control cycle.</a:t>
            </a:r>
          </a:p>
          <a:p>
            <a:pPr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indent="-228600"/>
            <a:r>
              <a:rPr lang="en-US" altLang="en-US" dirty="0">
                <a:solidFill>
                  <a:srgbClr val="000000"/>
                </a:solidFill>
                <a:ea typeface="ＭＳ Ｐゴシック" panose="020B0600070205080204" pitchFamily="34" charset="-128"/>
                <a:cs typeface="Times New Roman" panose="02020603050405020304" pitchFamily="18" charset="0"/>
              </a:rPr>
              <a:t>Planning is a key part of the </a:t>
            </a:r>
            <a:r>
              <a:rPr lang="en-US" altLang="en-US" b="1" dirty="0">
                <a:solidFill>
                  <a:srgbClr val="000000"/>
                </a:solidFill>
                <a:ea typeface="ＭＳ Ｐゴシック" panose="020B0600070205080204" pitchFamily="34" charset="-128"/>
                <a:cs typeface="Times New Roman" panose="02020603050405020304" pitchFamily="18" charset="0"/>
              </a:rPr>
              <a:t>management</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b="1" dirty="0">
                <a:solidFill>
                  <a:srgbClr val="000000"/>
                </a:solidFill>
                <a:ea typeface="ＭＳ Ｐゴシック" panose="020B0600070205080204" pitchFamily="34" charset="-128"/>
                <a:cs typeface="Times New Roman" panose="02020603050405020304" pitchFamily="18" charset="0"/>
              </a:rPr>
              <a:t>process</a:t>
            </a:r>
            <a:r>
              <a:rPr lang="en-US" altLang="en-US" dirty="0">
                <a:solidFill>
                  <a:srgbClr val="000000"/>
                </a:solidFill>
                <a:ea typeface="ＭＳ Ｐゴシック" panose="020B0600070205080204" pitchFamily="34" charset="-128"/>
                <a:cs typeface="Times New Roman" panose="02020603050405020304" pitchFamily="18" charset="0"/>
              </a:rPr>
              <a:t>; and although there are many descriptions of that process, a generally acceptable definition would include reference to the process of planning, organizing, and controlling an entity</a:t>
            </a:r>
            <a:r>
              <a:rPr lang="ja-JP" altLang="en-US" dirty="0">
                <a:solidFill>
                  <a:srgbClr val="000000"/>
                </a:solidFill>
                <a:ea typeface="ＭＳ Ｐゴシック" panose="020B0600070205080204" pitchFamily="34" charset="-128"/>
                <a:cs typeface="Times New Roman" panose="02020603050405020304" pitchFamily="18" charset="0"/>
              </a:rPr>
              <a:t>’</a:t>
            </a:r>
            <a:r>
              <a:rPr lang="en-US" altLang="ja-JP" dirty="0">
                <a:solidFill>
                  <a:srgbClr val="000000"/>
                </a:solidFill>
                <a:ea typeface="ＭＳ Ｐゴシック" panose="020B0600070205080204" pitchFamily="34" charset="-128"/>
                <a:cs typeface="Times New Roman" panose="02020603050405020304" pitchFamily="18" charset="0"/>
              </a:rPr>
              <a:t>s activities so that the organization can achieve its desired outcomes. A general model of the process looks like the diagram shown on the screen. The model suggests that control is achieved through feedback. Actual results are compared to planned results; if a difference exists between the two, then either the plan or the actions, or perhaps both, are changed. Management decision making occurs in each phase of the planning and control cycle using information provided by the accounting information system in an effort to continuously improve organizational performance.</a:t>
            </a:r>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DC158F9E-A75B-49E1-86DE-632AFBF286CD}"/>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B0DDDAA9-23B9-41CB-A6E7-D65A939117EE}"/>
              </a:ext>
            </a:extLst>
          </p:cNvPr>
          <p:cNvSpPr>
            <a:spLocks noGrp="1" noChangeArrowheads="1"/>
          </p:cNvSpPr>
          <p:nvPr>
            <p:ph type="body" idx="1"/>
          </p:nvPr>
        </p:nvSpPr>
        <p:spPr>
          <a:ln/>
        </p:spPr>
        <p:txBody>
          <a:bodyPr/>
          <a:lstStyle/>
          <a:p>
            <a:pPr indent="-228600" eaLnBrk="1" hangingPunct="1">
              <a:defRPr/>
            </a:pPr>
            <a:r>
              <a:rPr lang="en-US" dirty="0">
                <a:solidFill>
                  <a:srgbClr val="000000"/>
                </a:solidFill>
                <a:ea typeface="ＭＳ Ｐゴシック" pitchFamily="34" charset="-128"/>
                <a:cs typeface="Times New Roman" pitchFamily="18" charset="0"/>
              </a:rPr>
              <a:t>Operating leverage is a measure of how sensitive net income is to percentage changes in sales. With high leverage, a small percentage increase in revenue can produce a much larger percentage increase in income.</a:t>
            </a:r>
          </a:p>
          <a:p>
            <a:pPr marL="228600" indent="-228600" eaLnBrk="1" hangingPunct="1">
              <a:defRPr/>
            </a:pPr>
            <a:endParaRPr lang="en-US" dirty="0">
              <a:solidFill>
                <a:srgbClr val="000000"/>
              </a:solidFill>
              <a:ea typeface="ＭＳ Ｐゴシック" pitchFamily="34" charset="-128"/>
              <a:cs typeface="Times New Roman"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6D4B571F-ABE2-4C57-9654-07FC59D131EF}"/>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83214D62-DD3A-4047-8E1B-B05863F3CD7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eaLnBrk="1" hangingPunct="1"/>
            <a:endParaRPr lang="en-US" altLang="en-US" dirty="0">
              <a:ea typeface="ＭＳ Ｐゴシック" panose="020B0600070205080204"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2ACD4955-D6D8-40A6-AB15-6F214614260D}"/>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88044366-4C20-4022-A3EB-8F0917354124}"/>
              </a:ext>
            </a:extLst>
          </p:cNvPr>
          <p:cNvSpPr>
            <a:spLocks noGrp="1" noChangeArrowheads="1"/>
          </p:cNvSpPr>
          <p:nvPr>
            <p:ph type="body" idx="1"/>
          </p:nvPr>
        </p:nvSpPr>
        <p:spPr>
          <a:ln/>
        </p:spPr>
        <p:txBody>
          <a:bodyPr/>
          <a:lstStyle/>
          <a:p>
            <a:pPr marL="228600" indent="-228600" eaLnBrk="1" hangingPunct="1">
              <a:defRPr/>
            </a:pPr>
            <a:r>
              <a:rPr lang="en-US" dirty="0">
                <a:ea typeface="ＭＳ Ｐゴシック" pitchFamily="34" charset="-128"/>
              </a:rPr>
              <a:t>Contribution margin models for Company A and Company B firm are presented here.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2ACD4955-D6D8-40A6-AB15-6F214614260D}"/>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88044366-4C20-4022-A3EB-8F0917354124}"/>
              </a:ext>
            </a:extLst>
          </p:cNvPr>
          <p:cNvSpPr>
            <a:spLocks noGrp="1" noChangeArrowheads="1"/>
          </p:cNvSpPr>
          <p:nvPr>
            <p:ph type="body" idx="1"/>
          </p:nvPr>
        </p:nvSpPr>
        <p:spPr>
          <a:ln/>
        </p:spPr>
        <p:txBody>
          <a:bodyP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Company B’s operating income increased at a much higher rate, and to a considerably higher amount, than Company A’s operating income. Operating leverage resulted in the operating income of each firm increasing proportionately more than the change in volume of activity. With an increase in volume, the greater contribution margin per unit and contribution margin ratio of Company B’s product resulted in a greater increase in its operating income than experienced by Company A. </a:t>
            </a:r>
          </a:p>
        </p:txBody>
      </p:sp>
    </p:spTree>
    <p:extLst>
      <p:ext uri="{BB962C8B-B14F-4D97-AF65-F5344CB8AC3E}">
        <p14:creationId xmlns:p14="http://schemas.microsoft.com/office/powerpoint/2010/main" val="15994623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2ACD4955-D6D8-40A6-AB15-6F214614260D}"/>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88044366-4C20-4022-A3EB-8F0917354124}"/>
              </a:ext>
            </a:extLst>
          </p:cNvPr>
          <p:cNvSpPr>
            <a:spLocks noGrp="1" noChangeArrowheads="1"/>
          </p:cNvSpPr>
          <p:nvPr>
            <p:ph type="body" idx="1"/>
          </p:nvPr>
        </p:nvSpPr>
        <p:spPr>
          <a:ln/>
        </p:spPr>
        <p:txBody>
          <a:bodyPr/>
          <a:lstStyle/>
          <a:p>
            <a:pPr marL="0" indent="0" eaLnBrk="1" hangingPunct="1">
              <a:buFont typeface="Arial" panose="020B0604020202020204" pitchFamily="34" charset="0"/>
              <a:buNone/>
              <a:defRPr/>
            </a:pPr>
            <a:r>
              <a:rPr lang="en-US" dirty="0">
                <a:ea typeface="ＭＳ Ｐゴシック" pitchFamily="34" charset="-128"/>
              </a:rPr>
              <a:t>Note that Company B’s operating income decreased at a much higher rate, and to a considerably lower amount, than Company A’s operating income. Operating leverage resulted in the operating income of each firm decreasing proportionately more than the change in volume of activity. With a decrease in volume, the greater contribution margin per unit and contribution margin ratio of Company B’s product resulted in a greater reduction of its operating income than experienced by Company A.</a:t>
            </a:r>
          </a:p>
          <a:p>
            <a:pPr marL="228600" indent="-228600" eaLnBrk="1" hangingPunct="1">
              <a:defRPr/>
            </a:pPr>
            <a:endParaRPr lang="en-US" dirty="0">
              <a:ea typeface="ＭＳ Ｐゴシック" pitchFamily="34" charset="-128"/>
            </a:endParaRPr>
          </a:p>
        </p:txBody>
      </p:sp>
    </p:spTree>
    <p:extLst>
      <p:ext uri="{BB962C8B-B14F-4D97-AF65-F5344CB8AC3E}">
        <p14:creationId xmlns:p14="http://schemas.microsoft.com/office/powerpoint/2010/main" val="96730074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51EA4FE6-2DE7-47FD-AA80-01E42CFA042E}"/>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9B27CC01-F1F7-4789-BF23-CD6C874837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12</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EF8902AB-7952-428E-B5CD-7A5C4A5BDD03}"/>
              </a:ext>
            </a:extLst>
          </p:cNvPr>
          <p:cNvSpPr>
            <a:spLocks noGrp="1" noRot="1" noChangeAspect="1" noChangeArrowheads="1" noTextEdit="1"/>
          </p:cNvSpPr>
          <p:nvPr>
            <p:ph type="sldImg"/>
          </p:nvPr>
        </p:nvSpPr>
        <p:spPr>
          <a:ln/>
        </p:spPr>
      </p:sp>
      <p:sp>
        <p:nvSpPr>
          <p:cNvPr id="45059" name="Rectangle 3">
            <a:extLst>
              <a:ext uri="{FF2B5EF4-FFF2-40B4-BE49-F238E27FC236}">
                <a16:creationId xmlns:a16="http://schemas.microsoft.com/office/drawing/2014/main" id="{6ABF5BD7-29D2-4952-898F-6838D3A1D276}"/>
              </a:ext>
            </a:extLst>
          </p:cNvPr>
          <p:cNvSpPr>
            <a:spLocks noGrp="1" noChangeArrowheads="1"/>
          </p:cNvSpPr>
          <p:nvPr>
            <p:ph type="body" idx="1"/>
          </p:nvPr>
        </p:nvSpPr>
        <p:spPr>
          <a:ln/>
          <a:extLst/>
        </p:spPr>
        <p:txBody>
          <a:bodyPr/>
          <a:lstStyle/>
          <a:p>
            <a:pPr marL="228600" indent="-228600" eaLnBrk="1" hangingPunct="1">
              <a:defRPr/>
            </a:pPr>
            <a:r>
              <a:rPr lang="en-US" dirty="0">
                <a:solidFill>
                  <a:srgbClr val="000000"/>
                </a:solidFill>
                <a:ea typeface="ＭＳ Ｐゴシック" pitchFamily="34" charset="-128"/>
                <a:cs typeface="Times New Roman" pitchFamily="18" charset="0"/>
              </a:rPr>
              <a:t>LO 12-2: Identify the major differences between financial accounting and managerial accounting.</a:t>
            </a:r>
          </a:p>
          <a:p>
            <a:pPr marL="228600"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Managerial accounting supports the internal future-oriented planning decisions made by management. Financial accounting has more of a scorekeeping, historical orientation that provides information to owners and others outside the organization.</a:t>
            </a:r>
          </a:p>
          <a:p>
            <a:pPr marL="228600" indent="-228600" eaLnBrk="1" hangingPunct="1">
              <a:defRPr/>
            </a:pPr>
            <a:endParaRPr lang="en-US" dirty="0">
              <a:solidFill>
                <a:srgbClr val="000000"/>
              </a:solidFill>
              <a:ea typeface="ＭＳ Ｐゴシック" pitchFamily="34" charset="-128"/>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FFAD6177-299E-481D-B7C7-63DDBECF8E0A}"/>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86472125-72EE-4947-9642-8E7F54B533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Managerial accounting is used internally by managers. It concentrates on the present and the future for planning and control. Its breadth of concern is micro, covering individual units of the organization. Control reports are issued frequently and promptly in managerial accounting. In this form of accounting, reasonable accurate and relevant data are required, and no reporting standards are imposed.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Financial accounting's service perspective is external in nature. It concentrates on historical data. Its breadth of concern is macro, covering the entire organization. Financial accounting is reported monthly, a week or more after month-end. In this form of accounting, reliability is very important, and high accuracy of data is desired. The reporting standards for financial accounting are established by GAAP and the FASB.</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1523F748-5255-4CBD-8E5B-13637DE88263}"/>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D223E998-DB6E-41E1-B01A-75FBDED3E121}"/>
              </a:ext>
            </a:extLst>
          </p:cNvPr>
          <p:cNvSpPr>
            <a:spLocks noGrp="1" noChangeArrowheads="1"/>
          </p:cNvSpPr>
          <p:nvPr>
            <p:ph type="body" idx="1"/>
          </p:nvPr>
        </p:nvSpPr>
        <p:spPr>
          <a:ln/>
          <a:extLst/>
        </p:spPr>
        <p:txBody>
          <a:bodyPr/>
          <a:lstStyle/>
          <a:p>
            <a:pPr indent="-228600" eaLnBrk="1" hangingPunct="1">
              <a:defRPr/>
            </a:pPr>
            <a:r>
              <a:rPr lang="en-US" dirty="0">
                <a:solidFill>
                  <a:srgbClr val="000000"/>
                </a:solidFill>
                <a:ea typeface="ＭＳ Ｐゴシック" pitchFamily="34" charset="-128"/>
                <a:cs typeface="Times New Roman" pitchFamily="18" charset="0"/>
              </a:rPr>
              <a:t>LO 12-3: Describe the difference between variable and fixed cost behavior patterns and the simplifying assumptions made in this classification method.</a:t>
            </a:r>
          </a:p>
          <a:p>
            <a:pPr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Costs will react to changes in the level of business activity. Total variable costs change when the volume of activity changes. Total fixed costs remain unchanged when the volume of activity changes.</a:t>
            </a:r>
          </a:p>
          <a:p>
            <a:pPr marL="228600" indent="-228600" eaLnBrk="1" hangingPunct="1">
              <a:defRPr/>
            </a:pPr>
            <a:endParaRPr lang="en-US" dirty="0">
              <a:solidFill>
                <a:srgbClr val="000000"/>
              </a:solidFill>
              <a:ea typeface="ＭＳ Ｐゴシック" pitchFamily="34" charset="-128"/>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F225AFB4-FF4A-4A1A-AADD-22352BE20F58}"/>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7F73A45C-1A16-4F9A-8FCE-FBC1BF684E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a:r>
              <a:rPr lang="en-US" altLang="en-US" dirty="0">
                <a:solidFill>
                  <a:srgbClr val="000000"/>
                </a:solidFill>
                <a:ea typeface="ＭＳ Ｐゴシック" panose="020B0600070205080204" pitchFamily="34" charset="-128"/>
                <a:cs typeface="Times New Roman" panose="02020603050405020304" pitchFamily="18" charset="0"/>
              </a:rPr>
              <a:t>The fixed or variable label refers to the behavior of </a:t>
            </a:r>
            <a:r>
              <a:rPr lang="en-US" altLang="en-US" i="1" dirty="0">
                <a:solidFill>
                  <a:srgbClr val="000000"/>
                </a:solidFill>
                <a:ea typeface="ＭＳ Ｐゴシック" panose="020B0600070205080204" pitchFamily="34" charset="-128"/>
                <a:cs typeface="Times New Roman" panose="02020603050405020304" pitchFamily="18" charset="0"/>
              </a:rPr>
              <a:t>total </a:t>
            </a:r>
            <a:r>
              <a:rPr lang="en-US" altLang="en-US" dirty="0">
                <a:solidFill>
                  <a:srgbClr val="000000"/>
                </a:solidFill>
                <a:ea typeface="ＭＳ Ｐゴシック" panose="020B0600070205080204" pitchFamily="34" charset="-128"/>
                <a:cs typeface="Times New Roman" panose="02020603050405020304" pitchFamily="18" charset="0"/>
              </a:rPr>
              <a:t>cost relative to a change in activity. When referring to the behavior of unit costs, however, the labels may be confusing because variable costs are constant if expressed on a per unit basis, but fixed costs per unit will change as the level of activity changes. Thus, it is necessary to understand the behavior pattern on both a total cost basis and a per unit basis as illustrated. Variable costs change in total as activity changes but are constant on a per unit basis. Fixed costs do not change in total as activity changes but will vary if expressed on a per unit of activity basis.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53B50646-027B-4846-B265-448C14081DFA}"/>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E4F7E76C-10F4-4A6C-85AF-D3267476DB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8600" eaLnBrk="1" hangingPunct="1"/>
            <a:r>
              <a:rPr lang="en-US" altLang="en-US" dirty="0">
                <a:ea typeface="ＭＳ Ｐゴシック" panose="020B0600070205080204" pitchFamily="34" charset="-128"/>
              </a:rPr>
              <a:t>Some costs are partly fixed and partly variable. Sometimes costs with this mixed behavior pattern are called </a:t>
            </a:r>
            <a:r>
              <a:rPr lang="en-US" altLang="en-US" b="1" dirty="0">
                <a:ea typeface="ＭＳ Ｐゴシック" panose="020B0600070205080204" pitchFamily="34" charset="-128"/>
              </a:rPr>
              <a:t>semivariable costs. </a:t>
            </a:r>
            <a:r>
              <a:rPr lang="en-US" altLang="en-US" dirty="0">
                <a:ea typeface="ＭＳ Ｐゴシック" panose="020B0600070205080204" pitchFamily="34" charset="-128"/>
              </a:rPr>
              <a:t>Analytical techniques can break this type of cost into its fixed and variable components. As you can see, we have broken-down total costs into its fixed and variable elements</a:t>
            </a:r>
            <a:r>
              <a:rPr kumimoji="1" lang="en-US" sz="1200" kern="1200" dirty="0">
                <a:solidFill>
                  <a:schemeClr val="dk1"/>
                </a:solidFill>
                <a:latin typeface="Times New Roman" pitchFamily="18" charset="0"/>
                <a:ea typeface="ＭＳ Ｐゴシック" charset="-128"/>
                <a:cs typeface="ＭＳ Ｐゴシック" charset="-128"/>
              </a:rPr>
              <a:t>, and a </a:t>
            </a:r>
            <a:r>
              <a:rPr kumimoji="1" lang="en-US" sz="1200" b="1" kern="1200" dirty="0">
                <a:solidFill>
                  <a:schemeClr val="dk1"/>
                </a:solidFill>
                <a:latin typeface="Times New Roman" pitchFamily="18" charset="0"/>
                <a:ea typeface="ＭＳ Ｐゴシック" charset="-128"/>
                <a:cs typeface="ＭＳ Ｐゴシック" charset="-128"/>
              </a:rPr>
              <a:t>cost formula </a:t>
            </a:r>
            <a:r>
              <a:rPr kumimoji="1" lang="en-US" sz="1200" kern="1200" dirty="0">
                <a:solidFill>
                  <a:schemeClr val="dk1"/>
                </a:solidFill>
                <a:latin typeface="Times New Roman" pitchFamily="18" charset="0"/>
                <a:ea typeface="ＭＳ Ｐゴシック" charset="-128"/>
                <a:cs typeface="ＭＳ Ｐゴシック" charset="-128"/>
              </a:rPr>
              <a:t>can be developed</a:t>
            </a:r>
            <a:r>
              <a:rPr lang="en-US" altLang="en-US" dirty="0">
                <a:ea typeface="ＭＳ Ｐゴシック" panose="020B0600070205080204" pitchFamily="34" charset="-128"/>
              </a:rPr>
              <a:t>. Assume that it has been determined that the fixed cost for utilities is $350 per month and that the variable rate for utilities is 30 cents per machine hour. Calculate total estimated utilities cost for a month in which 6,000 machine hours were planned. Under these circumstances, we would expect total cost to be $2,150.</a:t>
            </a:r>
          </a:p>
          <a:p>
            <a:pPr indent="-228600" eaLnBrk="1" hangingPunct="1"/>
            <a:endParaRPr lang="en-US" altLang="en-US" dirty="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786096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20BE3083-F71F-4288-B096-D3AFC11C6F12}"/>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663986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35685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194F5B72-44F4-41AC-BABF-CAB8CC361BE9}"/>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060078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3025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032EF930-1309-4A7C-8F9D-71A98D8CDEE0}"/>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373481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39152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074700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04434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18630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69644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966926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05537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634877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631438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7173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96300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38917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039183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54200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834308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17738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DE5FBD-7A0E-457D-8A1B-71721288FDC9}"/>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2F565214-AC7C-475E-8431-A6FB479C3B93}"/>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3B61F393-985D-4FD6-AFD5-7B8BE98C7C18}"/>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4003788F-7205-47CB-804E-ABE2DFC4FF33}" type="slidenum">
              <a:rPr lang="en-US" altLang="en-US"/>
              <a:pPr/>
              <a:t>‹#›</a:t>
            </a:fld>
            <a:endParaRPr lang="en-US" altLang="en-US" dirty="0"/>
          </a:p>
        </p:txBody>
      </p:sp>
    </p:spTree>
    <p:extLst>
      <p:ext uri="{BB962C8B-B14F-4D97-AF65-F5344CB8AC3E}">
        <p14:creationId xmlns:p14="http://schemas.microsoft.com/office/powerpoint/2010/main" val="883945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714050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09203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1681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789260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437130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7341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3380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717602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28862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0515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79828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275609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EAB7B4-F050-427B-B6D1-9234B167694F}"/>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72D6C1B-FAED-40EE-81AF-20AA180FAD90}"/>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D1115FF5-13FD-4FC7-84E0-B0AAC6A8F056}"/>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264972D2-4F6E-4324-A2E9-379F689BF513}" type="slidenum">
              <a:rPr lang="en-US" altLang="en-US"/>
              <a:pPr/>
              <a:t>‹#›</a:t>
            </a:fld>
            <a:endParaRPr lang="en-US" altLang="en-US" dirty="0"/>
          </a:p>
        </p:txBody>
      </p:sp>
    </p:spTree>
    <p:extLst>
      <p:ext uri="{BB962C8B-B14F-4D97-AF65-F5344CB8AC3E}">
        <p14:creationId xmlns:p14="http://schemas.microsoft.com/office/powerpoint/2010/main" val="28559937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180801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609759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560423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123854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450806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02C4C4D1-AA4A-4A96-98A4-D6B8FDD72936}"/>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11EB05A6-74FF-4EFB-9111-24D7883CF18B}"/>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sp>
        <p:nvSpPr>
          <p:cNvPr id="4" name="Rectangle 53">
            <a:extLst>
              <a:ext uri="{FF2B5EF4-FFF2-40B4-BE49-F238E27FC236}">
                <a16:creationId xmlns:a16="http://schemas.microsoft.com/office/drawing/2014/main" id="{35EA9ED5-4572-497B-98F2-1340C0139119}"/>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998804583"/>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8C1DCF34-BA0F-49B4-B835-67E04675B08B}"/>
              </a:ext>
            </a:extLst>
          </p:cNvPr>
          <p:cNvSpPr>
            <a:spLocks noGrp="1"/>
          </p:cNvSpPr>
          <p:nvPr>
            <p:ph type="sldNum" sz="quarter" idx="10"/>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B713DE40-176E-4ED1-8707-D100B22BBDF8}" type="slidenum">
              <a:rPr lang="en-US" altLang="en-US"/>
              <a:pPr/>
              <a:t>‹#›</a:t>
            </a:fld>
            <a:endParaRPr lang="en-US" altLang="en-US" dirty="0"/>
          </a:p>
        </p:txBody>
      </p:sp>
    </p:spTree>
    <p:extLst>
      <p:ext uri="{BB962C8B-B14F-4D97-AF65-F5344CB8AC3E}">
        <p14:creationId xmlns:p14="http://schemas.microsoft.com/office/powerpoint/2010/main" val="1536187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76989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F46BA9F4-4BB3-4CEB-A1BB-417C863FBF5B}"/>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EDE7FD7F-FB0B-4264-85AD-9143C0E5090C}"/>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BB9C9BCD-050E-401B-BC2F-7B40294C4E80}"/>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476B112A-422A-4FB5-B69F-DC7AB5F1D7FA}" type="slidenum">
              <a:rPr lang="en-US" altLang="en-US"/>
              <a:pPr/>
              <a:t>‹#›</a:t>
            </a:fld>
            <a:endParaRPr lang="en-US" altLang="en-US" dirty="0"/>
          </a:p>
        </p:txBody>
      </p:sp>
    </p:spTree>
    <p:extLst>
      <p:ext uri="{BB962C8B-B14F-4D97-AF65-F5344CB8AC3E}">
        <p14:creationId xmlns:p14="http://schemas.microsoft.com/office/powerpoint/2010/main" val="11196025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38D67CFE-406F-42F8-86C8-7C36FF0A5D06}"/>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A24F9BB7-A21B-45BF-89F4-61EA70C9D07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78C51711-EA7C-4609-A662-11D217355564}"/>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95E53B4-C257-437A-B76E-05198FCC257C}" type="slidenum">
              <a:rPr lang="en-US" altLang="en-US"/>
              <a:pPr/>
              <a:t>‹#›</a:t>
            </a:fld>
            <a:endParaRPr lang="en-US" altLang="en-US" dirty="0"/>
          </a:p>
        </p:txBody>
      </p:sp>
    </p:spTree>
    <p:extLst>
      <p:ext uri="{BB962C8B-B14F-4D97-AF65-F5344CB8AC3E}">
        <p14:creationId xmlns:p14="http://schemas.microsoft.com/office/powerpoint/2010/main" val="8328368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7B6638C5-EB45-4398-A563-3D78F1CD3BE4}"/>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5" name="Rectangle 40">
            <a:extLst>
              <a:ext uri="{FF2B5EF4-FFF2-40B4-BE49-F238E27FC236}">
                <a16:creationId xmlns:a16="http://schemas.microsoft.com/office/drawing/2014/main" id="{E947567B-E411-4157-9C0B-A515A22CBCFF}"/>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6" name="Rectangle 41">
            <a:extLst>
              <a:ext uri="{FF2B5EF4-FFF2-40B4-BE49-F238E27FC236}">
                <a16:creationId xmlns:a16="http://schemas.microsoft.com/office/drawing/2014/main" id="{01B11808-3C5B-4B28-B0A0-C2DAE8F1687C}"/>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BB646DD-E34C-4ABC-9B98-A0F6B265AADE}" type="slidenum">
              <a:rPr lang="en-US" altLang="en-US"/>
              <a:pPr/>
              <a:t>‹#›</a:t>
            </a:fld>
            <a:endParaRPr lang="en-US" altLang="en-US" dirty="0"/>
          </a:p>
        </p:txBody>
      </p:sp>
    </p:spTree>
    <p:extLst>
      <p:ext uri="{BB962C8B-B14F-4D97-AF65-F5344CB8AC3E}">
        <p14:creationId xmlns:p14="http://schemas.microsoft.com/office/powerpoint/2010/main" val="3545770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E8FF7B60-3333-4017-A4C2-5782C8903DC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280B621D-406C-46C2-A421-FFEC33E5C3C0}"/>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07D1FCC7-FE26-47F8-AB3F-05149BDD351A}"/>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A7EF556D-E343-4577-BFB6-FE860562B6BD}" type="slidenum">
              <a:rPr lang="en-US" altLang="en-US"/>
              <a:pPr/>
              <a:t>‹#›</a:t>
            </a:fld>
            <a:endParaRPr lang="en-US" altLang="en-US" dirty="0"/>
          </a:p>
        </p:txBody>
      </p:sp>
    </p:spTree>
    <p:extLst>
      <p:ext uri="{BB962C8B-B14F-4D97-AF65-F5344CB8AC3E}">
        <p14:creationId xmlns:p14="http://schemas.microsoft.com/office/powerpoint/2010/main" val="4007990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069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1056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8368EF4C-7465-4E8F-B9EE-9BA29A9CBBB9}"/>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38062130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Title Placeholder 1">
            <a:extLst>
              <a:ext uri="{FF2B5EF4-FFF2-40B4-BE49-F238E27FC236}">
                <a16:creationId xmlns:a16="http://schemas.microsoft.com/office/drawing/2014/main" id="{997626E4-A713-43C6-8E6F-1AA7367B6334}"/>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195" name="Text Placeholder 2">
            <a:extLst>
              <a:ext uri="{FF2B5EF4-FFF2-40B4-BE49-F238E27FC236}">
                <a16:creationId xmlns:a16="http://schemas.microsoft.com/office/drawing/2014/main" id="{63C6DC8B-E8AC-4474-B358-60757CAA08B2}"/>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D6DFB43D-1A6E-4B59-9794-FA0BD6E2E0A7}"/>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000" dirty="0">
                <a:solidFill>
                  <a:srgbClr val="FFFFFF"/>
                </a:solidFill>
                <a:latin typeface="Calibri" panose="020F0502020204030204" pitchFamily="34" charset="0"/>
                <a:cs typeface="Arial" panose="020B0604020202020204" pitchFamily="34" charset="0"/>
              </a:rPr>
              <a:t>12 - </a:t>
            </a:r>
            <a:fld id="{535B7936-C3B1-42C7-9BED-F10805D50570}" type="slidenum">
              <a:rPr lang="en-US" altLang="en-US" sz="1000">
                <a:solidFill>
                  <a:srgbClr val="FFFFFF"/>
                </a:solidFill>
                <a:latin typeface="Calibri" panose="020F0502020204030204" pitchFamily="34" charset="0"/>
                <a:cs typeface="Arial" panose="020B0604020202020204" pitchFamily="34" charset="0"/>
              </a:rPr>
              <a:pP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08A2C4EF-2978-4DCD-A79D-51B68AE9D1D5}"/>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496821C9-E63E-43CD-A9F7-FC1FA3BD28FB}"/>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109" r:id="rId1"/>
    <p:sldLayoutId id="2147484110" r:id="rId2"/>
    <p:sldLayoutId id="2147484148" r:id="rId3"/>
    <p:sldLayoutId id="2147484111" r:id="rId4"/>
    <p:sldLayoutId id="2147484149" r:id="rId5"/>
    <p:sldLayoutId id="2147484150" r:id="rId6"/>
    <p:sldLayoutId id="2147484112" r:id="rId7"/>
    <p:sldLayoutId id="2147484113" r:id="rId8"/>
    <p:sldLayoutId id="2147484151" r:id="rId9"/>
    <p:sldLayoutId id="2147484152" r:id="rId10"/>
    <p:sldLayoutId id="2147484114" r:id="rId11"/>
    <p:sldLayoutId id="2147484153" r:id="rId12"/>
    <p:sldLayoutId id="2147484115" r:id="rId13"/>
    <p:sldLayoutId id="2147484154" r:id="rId14"/>
    <p:sldLayoutId id="2147484116" r:id="rId15"/>
    <p:sldLayoutId id="2147484117" r:id="rId16"/>
    <p:sldLayoutId id="2147484118" r:id="rId17"/>
    <p:sldLayoutId id="2147484119" r:id="rId18"/>
    <p:sldLayoutId id="2147484120" r:id="rId19"/>
    <p:sldLayoutId id="2147484121" r:id="rId20"/>
    <p:sldLayoutId id="2147484122" r:id="rId21"/>
    <p:sldLayoutId id="2147484123" r:id="rId22"/>
    <p:sldLayoutId id="2147484124" r:id="rId23"/>
    <p:sldLayoutId id="2147484125" r:id="rId24"/>
    <p:sldLayoutId id="2147484126" r:id="rId25"/>
    <p:sldLayoutId id="2147484127" r:id="rId26"/>
    <p:sldLayoutId id="2147484128" r:id="rId27"/>
    <p:sldLayoutId id="2147484129" r:id="rId28"/>
    <p:sldLayoutId id="2147484130" r:id="rId29"/>
    <p:sldLayoutId id="2147484131" r:id="rId30"/>
    <p:sldLayoutId id="2147484132" r:id="rId31"/>
    <p:sldLayoutId id="2147484133" r:id="rId32"/>
    <p:sldLayoutId id="2147484134" r:id="rId33"/>
    <p:sldLayoutId id="2147484135" r:id="rId34"/>
    <p:sldLayoutId id="2147484136" r:id="rId35"/>
    <p:sldLayoutId id="2147484137" r:id="rId36"/>
    <p:sldLayoutId id="2147484138" r:id="rId37"/>
    <p:sldLayoutId id="2147484139" r:id="rId38"/>
    <p:sldLayoutId id="2147484140" r:id="rId39"/>
    <p:sldLayoutId id="2147484141" r:id="rId40"/>
    <p:sldLayoutId id="2147484155" r:id="rId41"/>
    <p:sldLayoutId id="2147484142" r:id="rId42"/>
    <p:sldLayoutId id="2147484143" r:id="rId43"/>
    <p:sldLayoutId id="2147484144" r:id="rId44"/>
    <p:sldLayoutId id="2147484145" r:id="rId45"/>
    <p:sldLayoutId id="2147484146" r:id="rId46"/>
    <p:sldLayoutId id="2147484156" r:id="rId47"/>
    <p:sldLayoutId id="2147484157" r:id="rId48"/>
    <p:sldLayoutId id="2147484147" r:id="rId49"/>
    <p:sldLayoutId id="2147484158" r:id="rId50"/>
    <p:sldLayoutId id="2147484159" r:id="rId5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107" charset="0"/>
        </a:defRPr>
      </a:lvl2pPr>
      <a:lvl3pPr algn="ctr" rtl="0" eaLnBrk="0" fontAlgn="base" hangingPunct="0">
        <a:spcBef>
          <a:spcPct val="0"/>
        </a:spcBef>
        <a:spcAft>
          <a:spcPct val="0"/>
        </a:spcAft>
        <a:defRPr sz="3600">
          <a:solidFill>
            <a:schemeClr val="tx1"/>
          </a:solidFill>
          <a:latin typeface="Calibri" pitchFamily="-107" charset="0"/>
        </a:defRPr>
      </a:lvl3pPr>
      <a:lvl4pPr algn="ctr" rtl="0" eaLnBrk="0" fontAlgn="base" hangingPunct="0">
        <a:spcBef>
          <a:spcPct val="0"/>
        </a:spcBef>
        <a:spcAft>
          <a:spcPct val="0"/>
        </a:spcAft>
        <a:defRPr sz="3600">
          <a:solidFill>
            <a:schemeClr val="tx1"/>
          </a:solidFill>
          <a:latin typeface="Calibri" pitchFamily="-107" charset="0"/>
        </a:defRPr>
      </a:lvl4pPr>
      <a:lvl5pPr algn="ctr" rtl="0" eaLnBrk="0" fontAlgn="base" hangingPunct="0">
        <a:spcBef>
          <a:spcPct val="0"/>
        </a:spcBef>
        <a:spcAft>
          <a:spcPct val="0"/>
        </a:spcAft>
        <a:defRPr sz="36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4.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2">
            <a:extLst>
              <a:ext uri="{FF2B5EF4-FFF2-40B4-BE49-F238E27FC236}">
                <a16:creationId xmlns:a16="http://schemas.microsoft.com/office/drawing/2014/main" id="{3631B9DF-6E74-4095-9AE0-5FB3FA60CF44}"/>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dirty="0"/>
          </a:p>
        </p:txBody>
      </p:sp>
      <p:sp>
        <p:nvSpPr>
          <p:cNvPr id="21507" name="Rectangle 14">
            <a:extLst>
              <a:ext uri="{FF2B5EF4-FFF2-40B4-BE49-F238E27FC236}">
                <a16:creationId xmlns:a16="http://schemas.microsoft.com/office/drawing/2014/main" id="{E6FAA8D6-F3FA-48F4-B4AF-59E02E8EBA4D}"/>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1200" b="1" i="1" dirty="0">
              <a:latin typeface="Book Antiqua" panose="02040602050305030304" pitchFamily="18" charset="0"/>
            </a:endParaRPr>
          </a:p>
        </p:txBody>
      </p:sp>
      <p:pic>
        <p:nvPicPr>
          <p:cNvPr id="4" name="Picture 3" descr="A display in a store&#10;&#10;Description generated with high confidence">
            <a:extLst>
              <a:ext uri="{FF2B5EF4-FFF2-40B4-BE49-F238E27FC236}">
                <a16:creationId xmlns:a16="http://schemas.microsoft.com/office/drawing/2014/main" id="{A58C1F8D-3023-42AA-875D-4CA47551E8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ED8DC7CE-12DF-484A-915E-E259CAC5B12E}"/>
              </a:ext>
            </a:extLst>
          </p:cNvPr>
          <p:cNvSpPr>
            <a:spLocks noGrp="1" noChangeArrowheads="1"/>
          </p:cNvSpPr>
          <p:nvPr>
            <p:ph type="title"/>
          </p:nvPr>
        </p:nvSpPr>
        <p:spPr/>
        <p:txBody>
          <a:bodyPr/>
          <a:lstStyle/>
          <a:p>
            <a:r>
              <a:rPr lang="en-US" altLang="en-US" dirty="0"/>
              <a:t>Cost Behavior Patterns</a:t>
            </a:r>
          </a:p>
        </p:txBody>
      </p:sp>
      <p:sp>
        <p:nvSpPr>
          <p:cNvPr id="3" name="TextBox 2">
            <a:extLst>
              <a:ext uri="{FF2B5EF4-FFF2-40B4-BE49-F238E27FC236}">
                <a16:creationId xmlns:a16="http://schemas.microsoft.com/office/drawing/2014/main" id="{104F528D-3646-4668-B293-F7D12BE477A4}"/>
              </a:ext>
            </a:extLst>
          </p:cNvPr>
          <p:cNvSpPr txBox="1">
            <a:spLocks noChangeArrowheads="1"/>
          </p:cNvSpPr>
          <p:nvPr/>
        </p:nvSpPr>
        <p:spPr bwMode="auto">
          <a:xfrm>
            <a:off x="533400" y="1143000"/>
            <a:ext cx="8305800" cy="677863"/>
          </a:xfrm>
          <a:prstGeom prst="rect">
            <a:avLst/>
          </a:prstGeom>
          <a:solidFill>
            <a:schemeClr val="accent1">
              <a:lumMod val="20000"/>
              <a:lumOff val="80000"/>
            </a:schemeClr>
          </a:solidFill>
          <a:ln w="9525">
            <a:solidFill>
              <a:srgbClr val="808000"/>
            </a:solidFill>
            <a:miter lim="800000"/>
            <a:headEnd/>
            <a:tailEnd/>
          </a:ln>
          <a:effectLst>
            <a:outerShdw blurRad="63500" dist="38100" dir="2700000" algn="tl" rotWithShape="0">
              <a:srgbClr val="000000">
                <a:alpha val="39999"/>
              </a:srgbClr>
            </a:outerShdw>
          </a:effectLst>
        </p:spPr>
        <p:txBody>
          <a:bodyPr>
            <a:spAutoFit/>
          </a:bodyPr>
          <a:lstStyle>
            <a:lvl1pPr>
              <a:defRPr sz="2400">
                <a:solidFill>
                  <a:schemeClr val="tx1"/>
                </a:solidFill>
                <a:latin typeface="Tahoma" pitchFamily="34" charset="0"/>
                <a:ea typeface="ＭＳ Ｐゴシック" charset="-128"/>
              </a:defRPr>
            </a:lvl1pPr>
            <a:lvl2pPr marL="742950" indent="-285750">
              <a:defRPr sz="2400">
                <a:solidFill>
                  <a:schemeClr val="tx1"/>
                </a:solidFill>
                <a:latin typeface="Tahoma" pitchFamily="34" charset="0"/>
                <a:ea typeface="ＭＳ Ｐゴシック" charset="-128"/>
              </a:defRPr>
            </a:lvl2pPr>
            <a:lvl3pPr marL="1143000" indent="-228600">
              <a:defRPr sz="2400">
                <a:solidFill>
                  <a:schemeClr val="tx1"/>
                </a:solidFill>
                <a:latin typeface="Tahoma" pitchFamily="34" charset="0"/>
                <a:ea typeface="ＭＳ Ｐゴシック" charset="-128"/>
              </a:defRPr>
            </a:lvl3pPr>
            <a:lvl4pPr marL="1600200" indent="-228600">
              <a:defRPr sz="2400">
                <a:solidFill>
                  <a:schemeClr val="tx1"/>
                </a:solidFill>
                <a:latin typeface="Tahoma" pitchFamily="34" charset="0"/>
                <a:ea typeface="ＭＳ Ｐゴシック" charset="-128"/>
              </a:defRPr>
            </a:lvl4pPr>
            <a:lvl5pPr marL="2057400" indent="-228600">
              <a:defRPr sz="2400">
                <a:solidFill>
                  <a:schemeClr val="tx1"/>
                </a:solidFill>
                <a:latin typeface="Tahoma"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Tahoma"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Tahoma"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Tahoma"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Tahoma" pitchFamily="34" charset="0"/>
                <a:ea typeface="ＭＳ Ｐゴシック" charset="-128"/>
              </a:defRPr>
            </a:lvl9pPr>
          </a:lstStyle>
          <a:p>
            <a:pPr>
              <a:defRPr/>
            </a:pPr>
            <a:r>
              <a:rPr lang="en-US" sz="1900" dirty="0">
                <a:solidFill>
                  <a:schemeClr val="accent1">
                    <a:lumMod val="50000"/>
                  </a:schemeClr>
                </a:solidFill>
              </a:rPr>
              <a:t>Great care must be taken with the use of fixed cost per unit data because any change in the volume of activity will change the per unit cost. </a:t>
            </a:r>
          </a:p>
        </p:txBody>
      </p:sp>
      <p:sp>
        <p:nvSpPr>
          <p:cNvPr id="8" name="Rounded Rectangle 7">
            <a:extLst>
              <a:ext uri="{FF2B5EF4-FFF2-40B4-BE49-F238E27FC236}">
                <a16:creationId xmlns:a16="http://schemas.microsoft.com/office/drawing/2014/main" id="{E177942B-8A26-42E6-AF9C-B0BA35F712AF}"/>
              </a:ext>
            </a:extLst>
          </p:cNvPr>
          <p:cNvSpPr/>
          <p:nvPr/>
        </p:nvSpPr>
        <p:spPr>
          <a:xfrm>
            <a:off x="496888" y="6172200"/>
            <a:ext cx="7504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12-4: Demonstrate why expressing fixed costs on a per unit of activity basis is misleading and may result in faulty decisions.</a:t>
            </a:r>
          </a:p>
        </p:txBody>
      </p:sp>
      <p:sp>
        <p:nvSpPr>
          <p:cNvPr id="11" name="Rectangle 10">
            <a:extLst>
              <a:ext uri="{FF2B5EF4-FFF2-40B4-BE49-F238E27FC236}">
                <a16:creationId xmlns:a16="http://schemas.microsoft.com/office/drawing/2014/main" id="{6124C315-F4ED-41DA-9F64-C8DC3AC08AE5}"/>
              </a:ext>
            </a:extLst>
          </p:cNvPr>
          <p:cNvSpPr/>
          <p:nvPr/>
        </p:nvSpPr>
        <p:spPr>
          <a:xfrm>
            <a:off x="685800" y="1905000"/>
            <a:ext cx="7848600" cy="1477963"/>
          </a:xfrm>
          <a:prstGeom prst="rect">
            <a:avLst/>
          </a:prstGeom>
          <a:solidFill>
            <a:srgbClr val="FFFFCC"/>
          </a:solidFill>
          <a:ln>
            <a:solidFill>
              <a:schemeClr val="accent1">
                <a:lumMod val="75000"/>
              </a:schemeClr>
            </a:solidFill>
          </a:ln>
        </p:spPr>
        <p:txBody>
          <a:bodyPr>
            <a:spAutoFit/>
          </a:bodyPr>
          <a:lstStyle/>
          <a:p>
            <a:pPr>
              <a:defRPr/>
            </a:pPr>
            <a:r>
              <a:rPr lang="en-US" dirty="0">
                <a:solidFill>
                  <a:schemeClr val="accent1">
                    <a:lumMod val="50000"/>
                  </a:schemeClr>
                </a:solidFill>
                <a:latin typeface="Arial Narrow" pitchFamily="34" charset="0"/>
              </a:rPr>
              <a:t>As a general rule, </a:t>
            </a:r>
            <a:r>
              <a:rPr lang="en-US" b="1" i="1" dirty="0">
                <a:solidFill>
                  <a:schemeClr val="accent1">
                    <a:lumMod val="50000"/>
                  </a:schemeClr>
                </a:solidFill>
                <a:latin typeface="Arial Narrow" pitchFamily="34" charset="0"/>
              </a:rPr>
              <a:t>do not unitize fixed expenses because they do not behave on a per unit basis! </a:t>
            </a:r>
            <a:r>
              <a:rPr lang="en-US" dirty="0">
                <a:solidFill>
                  <a:schemeClr val="accent1">
                    <a:lumMod val="50000"/>
                  </a:schemeClr>
                </a:solidFill>
                <a:latin typeface="Arial Narrow" pitchFamily="34" charset="0"/>
              </a:rPr>
              <a:t>Sometimes fixed costs must be unitized, as in the development of a predetermined overhead application rate. It is also important to recognize that the relevant range is often quite wide, and significant increases in activity can be achieved without increasing fixed costs.</a:t>
            </a:r>
            <a:endParaRPr lang="en-US" dirty="0">
              <a:latin typeface="Arial Narrow" pitchFamily="34" charset="0"/>
            </a:endParaRPr>
          </a:p>
        </p:txBody>
      </p:sp>
      <p:sp>
        <p:nvSpPr>
          <p:cNvPr id="12" name="TextBox 11">
            <a:extLst>
              <a:ext uri="{FF2B5EF4-FFF2-40B4-BE49-F238E27FC236}">
                <a16:creationId xmlns:a16="http://schemas.microsoft.com/office/drawing/2014/main" id="{B8A395A4-BD8D-4F42-A380-1FF03FE73942}"/>
              </a:ext>
            </a:extLst>
          </p:cNvPr>
          <p:cNvSpPr txBox="1">
            <a:spLocks noChangeArrowheads="1"/>
          </p:cNvSpPr>
          <p:nvPr/>
        </p:nvSpPr>
        <p:spPr bwMode="auto">
          <a:xfrm>
            <a:off x="685800" y="3429000"/>
            <a:ext cx="8229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a:r>
              <a:rPr lang="en-US" altLang="en-US" u="sng" dirty="0"/>
              <a:t>For Example</a:t>
            </a:r>
            <a:r>
              <a:rPr lang="en-US" altLang="en-US" dirty="0"/>
              <a:t>: Most costs of a university business office—salaries, depreciation, and utilities—are fixed. Let’s say we wanted to calculate the “cost” of cashing student checks. If we divide a portion of business office costs ($1,200) by the number of checks cashed in a period of time, the result will be misleading. . .</a:t>
            </a:r>
          </a:p>
        </p:txBody>
      </p:sp>
      <p:graphicFrame>
        <p:nvGraphicFramePr>
          <p:cNvPr id="18" name="Table 17">
            <a:extLst>
              <a:ext uri="{FF2B5EF4-FFF2-40B4-BE49-F238E27FC236}">
                <a16:creationId xmlns:a16="http://schemas.microsoft.com/office/drawing/2014/main" id="{4F91E8EB-37B4-4A56-8583-4201E988CD27}"/>
              </a:ext>
            </a:extLst>
          </p:cNvPr>
          <p:cNvGraphicFramePr>
            <a:graphicFrameLocks noGrp="1"/>
          </p:cNvGraphicFramePr>
          <p:nvPr>
            <p:extLst>
              <p:ext uri="{D42A27DB-BD31-4B8C-83A1-F6EECF244321}">
                <p14:modId xmlns:p14="http://schemas.microsoft.com/office/powerpoint/2010/main" val="3788165318"/>
              </p:ext>
            </p:extLst>
          </p:nvPr>
        </p:nvGraphicFramePr>
        <p:xfrm>
          <a:off x="1905000" y="4775363"/>
          <a:ext cx="5334000" cy="1287732"/>
        </p:xfrm>
        <a:graphic>
          <a:graphicData uri="http://schemas.openxmlformats.org/drawingml/2006/table">
            <a:tbl>
              <a:tblPr/>
              <a:tblGrid>
                <a:gridCol w="4541108">
                  <a:extLst>
                    <a:ext uri="{9D8B030D-6E8A-4147-A177-3AD203B41FA5}">
                      <a16:colId xmlns:a16="http://schemas.microsoft.com/office/drawing/2014/main" val="20000"/>
                    </a:ext>
                  </a:extLst>
                </a:gridCol>
                <a:gridCol w="792892">
                  <a:extLst>
                    <a:ext uri="{9D8B030D-6E8A-4147-A177-3AD203B41FA5}">
                      <a16:colId xmlns:a16="http://schemas.microsoft.com/office/drawing/2014/main" val="20001"/>
                    </a:ext>
                  </a:extLst>
                </a:gridCol>
              </a:tblGrid>
              <a:tr h="643732">
                <a:tc>
                  <a:txBody>
                    <a:bodyPr/>
                    <a:lstStyle/>
                    <a:p>
                      <a:pPr fontAlgn="base">
                        <a:buFont typeface="+mj-lt"/>
                        <a:buAutoNum type="arabicPeriod"/>
                      </a:pPr>
                      <a:r>
                        <a:rPr lang="en-US" sz="1800" i="0" dirty="0">
                          <a:solidFill>
                            <a:srgbClr val="333333"/>
                          </a:solidFill>
                          <a:latin typeface="Arial Narrow" pitchFamily="34" charset="0"/>
                        </a:rPr>
                        <a:t> If 2,000 checks are cashed in a month, the “cost” per check is ($1,200 / 2,000)</a:t>
                      </a:r>
                    </a:p>
                  </a:txBody>
                  <a:tcPr marR="66675" marT="47613" marB="47613" anchor="b">
                    <a:lnL>
                      <a:noFill/>
                    </a:lnL>
                    <a:lnR>
                      <a:noFill/>
                    </a:lnR>
                    <a:lnT>
                      <a:noFill/>
                    </a:lnT>
                    <a:lnB>
                      <a:noFill/>
                    </a:lnB>
                    <a:solidFill>
                      <a:srgbClr val="EDE9C3"/>
                    </a:solidFill>
                  </a:tcPr>
                </a:tc>
                <a:tc>
                  <a:txBody>
                    <a:bodyPr/>
                    <a:lstStyle/>
                    <a:p>
                      <a:pPr algn="r" fontAlgn="b"/>
                      <a:r>
                        <a:rPr lang="en-US" sz="1800" dirty="0">
                          <a:latin typeface="Arial Narrow" pitchFamily="34" charset="0"/>
                        </a:rPr>
                        <a:t>$  0.60</a:t>
                      </a:r>
                    </a:p>
                  </a:txBody>
                  <a:tcPr marL="66675" marR="66675" marT="47613" marB="47613" anchor="b">
                    <a:lnL>
                      <a:noFill/>
                    </a:lnL>
                    <a:lnR>
                      <a:noFill/>
                    </a:lnR>
                    <a:lnT>
                      <a:noFill/>
                    </a:lnT>
                    <a:lnB>
                      <a:noFill/>
                    </a:lnB>
                    <a:solidFill>
                      <a:srgbClr val="EDE9C3"/>
                    </a:solidFill>
                  </a:tcPr>
                </a:tc>
                <a:extLst>
                  <a:ext uri="{0D108BD9-81ED-4DB2-BD59-A6C34878D82A}">
                    <a16:rowId xmlns:a16="http://schemas.microsoft.com/office/drawing/2014/main" val="10000"/>
                  </a:ext>
                </a:extLst>
              </a:tr>
              <a:tr h="643732">
                <a:tc>
                  <a:txBody>
                    <a:bodyPr/>
                    <a:lstStyle/>
                    <a:p>
                      <a:pPr fontAlgn="base">
                        <a:buFont typeface="+mj-lt"/>
                        <a:buNone/>
                      </a:pPr>
                      <a:r>
                        <a:rPr lang="en-US" sz="1800" i="0" dirty="0">
                          <a:solidFill>
                            <a:srgbClr val="333333"/>
                          </a:solidFill>
                          <a:latin typeface="Arial Narrow" pitchFamily="34" charset="0"/>
                        </a:rPr>
                        <a:t>2.  If 6,000 checks are cashed in a month, the “cost” per check is ($1,200 / 6,000)</a:t>
                      </a:r>
                    </a:p>
                  </a:txBody>
                  <a:tcPr marR="66675" marT="47613" marB="47613" anchor="b">
                    <a:lnL>
                      <a:noFill/>
                    </a:lnL>
                    <a:lnR>
                      <a:noFill/>
                    </a:lnR>
                    <a:lnT>
                      <a:noFill/>
                    </a:lnT>
                    <a:lnB>
                      <a:noFill/>
                    </a:lnB>
                    <a:solidFill>
                      <a:srgbClr val="EDE9C3"/>
                    </a:solidFill>
                  </a:tcPr>
                </a:tc>
                <a:tc>
                  <a:txBody>
                    <a:bodyPr/>
                    <a:lstStyle/>
                    <a:p>
                      <a:pPr algn="r" fontAlgn="b"/>
                      <a:r>
                        <a:rPr lang="en-US" sz="1800" dirty="0">
                          <a:latin typeface="Arial Narrow" pitchFamily="34" charset="0"/>
                        </a:rPr>
                        <a:t>$  0.20</a:t>
                      </a:r>
                    </a:p>
                  </a:txBody>
                  <a:tcPr marL="66675" marR="66675" marT="47613" marB="47613" anchor="b">
                    <a:lnL>
                      <a:noFill/>
                    </a:lnL>
                    <a:lnR>
                      <a:noFill/>
                    </a:lnR>
                    <a:lnT>
                      <a:noFill/>
                    </a:lnT>
                    <a:lnB>
                      <a:noFill/>
                    </a:lnB>
                    <a:solidFill>
                      <a:srgbClr val="EDE9C3"/>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F1EA1F4A-5AC9-4E9F-819C-880998037778}"/>
              </a:ext>
            </a:extLst>
          </p:cNvPr>
          <p:cNvSpPr>
            <a:spLocks noGrp="1"/>
          </p:cNvSpPr>
          <p:nvPr>
            <p:ph type="title"/>
          </p:nvPr>
        </p:nvSpPr>
        <p:spPr>
          <a:xfrm>
            <a:off x="457200" y="152400"/>
            <a:ext cx="8229600" cy="914400"/>
          </a:xfrm>
        </p:spPr>
        <p:txBody>
          <a:bodyPr/>
          <a:lstStyle/>
          <a:p>
            <a:r>
              <a:rPr lang="en-US" altLang="en-US" dirty="0"/>
              <a:t>Cost Behavior Pattern: The Key</a:t>
            </a:r>
            <a:br>
              <a:rPr lang="en-US" altLang="en-US" dirty="0"/>
            </a:br>
            <a:endParaRPr lang="en-US" altLang="en-US" dirty="0"/>
          </a:p>
        </p:txBody>
      </p:sp>
      <p:sp>
        <p:nvSpPr>
          <p:cNvPr id="4" name="Rectangle 3">
            <a:extLst>
              <a:ext uri="{FF2B5EF4-FFF2-40B4-BE49-F238E27FC236}">
                <a16:creationId xmlns:a16="http://schemas.microsoft.com/office/drawing/2014/main" id="{E20CD407-95A9-4C91-8079-B67AE71D1E08}"/>
              </a:ext>
            </a:extLst>
          </p:cNvPr>
          <p:cNvSpPr/>
          <p:nvPr/>
        </p:nvSpPr>
        <p:spPr>
          <a:xfrm>
            <a:off x="533400" y="1143000"/>
            <a:ext cx="8382000" cy="3632200"/>
          </a:xfrm>
          <a:prstGeom prst="rect">
            <a:avLst/>
          </a:prstGeom>
          <a:solidFill>
            <a:schemeClr val="accent1">
              <a:lumMod val="20000"/>
              <a:lumOff val="80000"/>
            </a:schemeClr>
          </a:solidFill>
        </p:spPr>
        <p:txBody>
          <a:bodyPr>
            <a:spAutoFit/>
          </a:bodyPr>
          <a:lstStyle/>
          <a:p>
            <a:pPr>
              <a:defRPr/>
            </a:pPr>
            <a:r>
              <a:rPr lang="en-US" sz="2800" dirty="0"/>
              <a:t>Recall the two simplifying assumptions that are made in connection with the determination of cost behavior patterns:</a:t>
            </a:r>
            <a:br>
              <a:rPr lang="en-US" dirty="0"/>
            </a:br>
            <a:endParaRPr lang="en-US" dirty="0"/>
          </a:p>
          <a:p>
            <a:pPr algn="l">
              <a:defRPr/>
            </a:pPr>
            <a:r>
              <a:rPr lang="en-US" sz="2400" b="1" u="sng" dirty="0"/>
              <a:t>First</a:t>
            </a:r>
            <a:r>
              <a:rPr lang="en-US" sz="2400" dirty="0"/>
              <a:t>, the behavior pattern is true only within a relevant range of activity; if activity moves out of the </a:t>
            </a:r>
            <a:r>
              <a:rPr lang="en-US" sz="2400" u="sng" dirty="0"/>
              <a:t>relevant range</a:t>
            </a:r>
            <a:r>
              <a:rPr lang="en-US" sz="2400" dirty="0"/>
              <a:t>, the cost will change. </a:t>
            </a:r>
            <a:br>
              <a:rPr lang="en-US" dirty="0"/>
            </a:br>
            <a:br>
              <a:rPr lang="en-US" sz="800" dirty="0"/>
            </a:br>
            <a:r>
              <a:rPr lang="en-US" sz="2400" b="1" u="sng" dirty="0"/>
              <a:t>Second</a:t>
            </a:r>
            <a:r>
              <a:rPr lang="en-US" sz="2400" dirty="0"/>
              <a:t>, the cost behavior pattern identified is assumed to be linear within the </a:t>
            </a:r>
            <a:r>
              <a:rPr lang="en-US" sz="2400" u="sng" dirty="0"/>
              <a:t>relevant range</a:t>
            </a:r>
            <a:r>
              <a:rPr lang="en-US" sz="2400" dirty="0"/>
              <a:t>, not curvilinear.</a:t>
            </a:r>
          </a:p>
        </p:txBody>
      </p:sp>
      <p:sp>
        <p:nvSpPr>
          <p:cNvPr id="5" name="Rounded Rectangle 4">
            <a:extLst>
              <a:ext uri="{FF2B5EF4-FFF2-40B4-BE49-F238E27FC236}">
                <a16:creationId xmlns:a16="http://schemas.microsoft.com/office/drawing/2014/main" id="{D135C647-D533-4740-8AB3-2B9D65D2B8FC}"/>
              </a:ext>
            </a:extLst>
          </p:cNvPr>
          <p:cNvSpPr/>
          <p:nvPr/>
        </p:nvSpPr>
        <p:spPr>
          <a:xfrm>
            <a:off x="496888" y="6172200"/>
            <a:ext cx="7504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12-4: Demonstrate why expressing fixed costs on a per unit of activity basis is misleading and may result in faulty decisions.</a:t>
            </a:r>
          </a:p>
        </p:txBody>
      </p:sp>
      <p:sp>
        <p:nvSpPr>
          <p:cNvPr id="6" name="TextBox 5">
            <a:extLst>
              <a:ext uri="{FF2B5EF4-FFF2-40B4-BE49-F238E27FC236}">
                <a16:creationId xmlns:a16="http://schemas.microsoft.com/office/drawing/2014/main" id="{B828BB5C-F0D3-4319-9573-BF51014FB5D0}"/>
              </a:ext>
            </a:extLst>
          </p:cNvPr>
          <p:cNvSpPr txBox="1"/>
          <p:nvPr/>
        </p:nvSpPr>
        <p:spPr>
          <a:xfrm>
            <a:off x="1905000" y="5105400"/>
            <a:ext cx="5334000" cy="369888"/>
          </a:xfrm>
          <a:prstGeom prst="rect">
            <a:avLst/>
          </a:prstGeom>
          <a:noFill/>
        </p:spPr>
        <p:txBody>
          <a:bodyPr>
            <a:spAutoFit/>
          </a:bodyPr>
          <a:lstStyle/>
          <a:p>
            <a:pPr>
              <a:defRPr/>
            </a:pPr>
            <a:r>
              <a:rPr lang="en-US" b="1" dirty="0">
                <a:solidFill>
                  <a:schemeClr val="accent1">
                    <a:lumMod val="50000"/>
                  </a:schemeClr>
                </a:solidFill>
              </a:rPr>
              <a:t>Let’s look at an example…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53B08E3F-74AA-4728-8960-64744599C248}"/>
              </a:ext>
            </a:extLst>
          </p:cNvPr>
          <p:cNvSpPr>
            <a:spLocks noGrp="1" noChangeArrowheads="1"/>
          </p:cNvSpPr>
          <p:nvPr>
            <p:ph type="title"/>
          </p:nvPr>
        </p:nvSpPr>
        <p:spPr/>
        <p:txBody>
          <a:bodyPr/>
          <a:lstStyle/>
          <a:p>
            <a:r>
              <a:rPr lang="en-US" altLang="en-US" dirty="0"/>
              <a:t>Fixed Costs and the Relevant Range</a:t>
            </a:r>
          </a:p>
        </p:txBody>
      </p:sp>
      <p:sp>
        <p:nvSpPr>
          <p:cNvPr id="75779" name="Rectangle 3">
            <a:extLst>
              <a:ext uri="{FF2B5EF4-FFF2-40B4-BE49-F238E27FC236}">
                <a16:creationId xmlns:a16="http://schemas.microsoft.com/office/drawing/2014/main" id="{39CEB369-73E0-4C73-A862-EC90671D9F1B}"/>
              </a:ext>
            </a:extLst>
          </p:cNvPr>
          <p:cNvSpPr>
            <a:spLocks noGrp="1" noChangeArrowheads="1"/>
          </p:cNvSpPr>
          <p:nvPr>
            <p:ph type="body" sz="half" idx="4294967295"/>
          </p:nvPr>
        </p:nvSpPr>
        <p:spPr>
          <a:xfrm>
            <a:off x="609600" y="1676400"/>
            <a:ext cx="8229600" cy="3886200"/>
          </a:xfrm>
          <a:extLst/>
        </p:spPr>
        <p:txBody>
          <a:bodyPr lIns="90488" tIns="44450" rIns="90488" bIns="44450"/>
          <a:lstStyle/>
          <a:p>
            <a:pPr marL="0" indent="0" algn="ctr" eaLnBrk="1" hangingPunct="1">
              <a:lnSpc>
                <a:spcPct val="105000"/>
              </a:lnSpc>
              <a:spcBef>
                <a:spcPct val="40000"/>
              </a:spcBef>
              <a:buNone/>
              <a:defRPr/>
            </a:pPr>
            <a:r>
              <a:rPr lang="en-US" sz="2600" dirty="0"/>
              <a:t>For example, if Cruisers’ production capacity of its plant is 90 SeaCruiser sailboats per month, additional equipment would be required to produce 120 boats per month. The investment in additional equipment would increase depreciation expense. On the other hand, if long-term demand for the boat could be satisfied with a capacity of only 50 boats per month, it is likely that management would “mothball” (or dispose of) some of the present capacity, and depreciation expense would fall.</a:t>
            </a:r>
          </a:p>
        </p:txBody>
      </p:sp>
      <p:sp>
        <p:nvSpPr>
          <p:cNvPr id="153" name="Rounded Rectangle 152">
            <a:extLst>
              <a:ext uri="{FF2B5EF4-FFF2-40B4-BE49-F238E27FC236}">
                <a16:creationId xmlns:a16="http://schemas.microsoft.com/office/drawing/2014/main" id="{422136F8-A0DA-4281-B1B6-67A1DFE651F9}"/>
              </a:ext>
            </a:extLst>
          </p:cNvPr>
          <p:cNvSpPr/>
          <p:nvPr/>
        </p:nvSpPr>
        <p:spPr>
          <a:xfrm>
            <a:off x="496888" y="6172200"/>
            <a:ext cx="7504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12-4: Demonstrate why expressing fixed costs on a per unit of activity basis is misleading and may result in faulty decisions.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a:extLst>
              <a:ext uri="{FF2B5EF4-FFF2-40B4-BE49-F238E27FC236}">
                <a16:creationId xmlns:a16="http://schemas.microsoft.com/office/drawing/2014/main" id="{4959482C-AAB8-49FE-97C0-408555C01C6A}"/>
              </a:ext>
            </a:extLst>
          </p:cNvPr>
          <p:cNvSpPr>
            <a:spLocks noGrp="1" noChangeArrowheads="1"/>
          </p:cNvSpPr>
          <p:nvPr>
            <p:ph type="title"/>
          </p:nvPr>
        </p:nvSpPr>
        <p:spPr/>
        <p:txBody>
          <a:bodyPr/>
          <a:lstStyle/>
          <a:p>
            <a:r>
              <a:rPr lang="en-US" altLang="en-US" dirty="0"/>
              <a:t>Fixed Costs and the Relevant Range</a:t>
            </a:r>
          </a:p>
        </p:txBody>
      </p:sp>
      <p:sp>
        <p:nvSpPr>
          <p:cNvPr id="13" name="Rounded Rectangle 12">
            <a:extLst>
              <a:ext uri="{FF2B5EF4-FFF2-40B4-BE49-F238E27FC236}">
                <a16:creationId xmlns:a16="http://schemas.microsoft.com/office/drawing/2014/main" id="{8AD08C98-2DD1-481F-A74E-48B46CA59C84}"/>
              </a:ext>
            </a:extLst>
          </p:cNvPr>
          <p:cNvSpPr/>
          <p:nvPr/>
        </p:nvSpPr>
        <p:spPr>
          <a:xfrm>
            <a:off x="496888" y="6172200"/>
            <a:ext cx="7504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12-4: Demonstrate why expressing fixed costs on a per unit of activity basis is misleading and may result in faulty decisions.</a:t>
            </a:r>
          </a:p>
        </p:txBody>
      </p:sp>
      <p:pic>
        <p:nvPicPr>
          <p:cNvPr id="3" name="Picture 2" descr="A screenshot of a cell phone&#10;&#10;Description generated with very high confidence">
            <a:extLst>
              <a:ext uri="{FF2B5EF4-FFF2-40B4-BE49-F238E27FC236}">
                <a16:creationId xmlns:a16="http://schemas.microsoft.com/office/drawing/2014/main" id="{BA2CFAE1-FA1D-4D75-92B3-F2612176516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43472" y="1367211"/>
            <a:ext cx="5657056" cy="3449294"/>
          </a:xfrm>
          <a:prstGeom prst="rect">
            <a:avLst/>
          </a:prstGeom>
        </p:spPr>
      </p:pic>
      <p:sp>
        <p:nvSpPr>
          <p:cNvPr id="14" name="TextBox 13">
            <a:extLst>
              <a:ext uri="{FF2B5EF4-FFF2-40B4-BE49-F238E27FC236}">
                <a16:creationId xmlns:a16="http://schemas.microsoft.com/office/drawing/2014/main" id="{7A16A728-11BF-4F8B-8017-C29BBF056C8E}"/>
              </a:ext>
            </a:extLst>
          </p:cNvPr>
          <p:cNvSpPr txBox="1"/>
          <p:nvPr/>
        </p:nvSpPr>
        <p:spPr>
          <a:xfrm>
            <a:off x="1866900" y="4955396"/>
            <a:ext cx="5410200" cy="1077913"/>
          </a:xfrm>
          <a:prstGeom prst="rect">
            <a:avLst/>
          </a:prstGeom>
          <a:solidFill>
            <a:schemeClr val="accent1">
              <a:lumMod val="20000"/>
              <a:lumOff val="80000"/>
            </a:schemeClr>
          </a:solidFill>
        </p:spPr>
        <p:txBody>
          <a:bodyPr>
            <a:spAutoFit/>
          </a:bodyPr>
          <a:lstStyle/>
          <a:p>
            <a:pPr indent="-228600" eaLnBrk="1" hangingPunct="1">
              <a:defRPr/>
            </a:pPr>
            <a:r>
              <a:rPr lang="en-US" sz="1600" dirty="0"/>
              <a:t>Examining fixed costs and the relevant range indicates that total cost doesn't change for a wide range of activity, but then jumps to a new higher cost for the next higher range of activity.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8176C3-AF91-4E76-B074-6B9548DC1FC4}"/>
              </a:ext>
            </a:extLst>
          </p:cNvPr>
          <p:cNvSpPr>
            <a:spLocks noGrp="1"/>
          </p:cNvSpPr>
          <p:nvPr>
            <p:ph type="title"/>
          </p:nvPr>
        </p:nvSpPr>
        <p:spPr>
          <a:xfrm>
            <a:off x="457200" y="142806"/>
            <a:ext cx="8229600" cy="731838"/>
          </a:xfrm>
        </p:spPr>
        <p:txBody>
          <a:bodyPr/>
          <a:lstStyle/>
          <a:p>
            <a:r>
              <a:rPr lang="en-US" b="1" dirty="0"/>
              <a:t>Fixed Costs and the Relevant Range</a:t>
            </a:r>
          </a:p>
        </p:txBody>
      </p:sp>
      <p:pic>
        <p:nvPicPr>
          <p:cNvPr id="8" name="Picture 7" descr="A close up of a map&#10;&#10;Description automatically generated">
            <a:extLst>
              <a:ext uri="{FF2B5EF4-FFF2-40B4-BE49-F238E27FC236}">
                <a16:creationId xmlns:a16="http://schemas.microsoft.com/office/drawing/2014/main" id="{51A52828-222D-4F2B-A8E3-3AB1B9EB34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057400"/>
            <a:ext cx="7772400" cy="3201248"/>
          </a:xfrm>
          <a:prstGeom prst="rect">
            <a:avLst/>
          </a:prstGeom>
        </p:spPr>
      </p:pic>
    </p:spTree>
    <p:extLst>
      <p:ext uri="{BB962C8B-B14F-4D97-AF65-F5344CB8AC3E}">
        <p14:creationId xmlns:p14="http://schemas.microsoft.com/office/powerpoint/2010/main" val="1005839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3">
            <a:extLst>
              <a:ext uri="{FF2B5EF4-FFF2-40B4-BE49-F238E27FC236}">
                <a16:creationId xmlns:a16="http://schemas.microsoft.com/office/drawing/2014/main" id="{88D3B7E5-1B6D-480C-B8B3-E024D4406B11}"/>
              </a:ext>
            </a:extLst>
          </p:cNvPr>
          <p:cNvSpPr>
            <a:spLocks noGrp="1" noChangeArrowheads="1"/>
          </p:cNvSpPr>
          <p:nvPr>
            <p:ph type="title"/>
          </p:nvPr>
        </p:nvSpPr>
        <p:spPr/>
        <p:txBody>
          <a:bodyPr/>
          <a:lstStyle/>
          <a:p>
            <a:r>
              <a:rPr lang="en-US" altLang="en-US" dirty="0"/>
              <a:t>Relationship of Total Cost to Volume of Activity</a:t>
            </a:r>
          </a:p>
        </p:txBody>
      </p:sp>
      <p:sp>
        <p:nvSpPr>
          <p:cNvPr id="19459" name="Rectangle 8">
            <a:extLst>
              <a:ext uri="{FF2B5EF4-FFF2-40B4-BE49-F238E27FC236}">
                <a16:creationId xmlns:a16="http://schemas.microsoft.com/office/drawing/2014/main" id="{69ACA9F1-18C1-4B75-AF1A-6F22FBEB251B}"/>
              </a:ext>
            </a:extLst>
          </p:cNvPr>
          <p:cNvSpPr>
            <a:spLocks noChangeArrowheads="1"/>
          </p:cNvSpPr>
          <p:nvPr/>
        </p:nvSpPr>
        <p:spPr bwMode="auto">
          <a:xfrm>
            <a:off x="762000" y="1447800"/>
            <a:ext cx="4079875" cy="2549525"/>
          </a:xfrm>
          <a:prstGeom prst="rect">
            <a:avLst/>
          </a:prstGeom>
          <a:solidFill>
            <a:srgbClr val="FFFFCC"/>
          </a:solidFill>
          <a:ln w="9525">
            <a:solidFill>
              <a:schemeClr val="accent1">
                <a:lumMod val="50000"/>
              </a:schemeClr>
            </a:solidFill>
            <a:miter lim="800000"/>
            <a:headEnd/>
            <a:tailEnd/>
          </a:ln>
          <a:effectLst>
            <a:outerShdw blurRad="63500" dist="38100" dir="2700000" algn="tl" rotWithShape="0">
              <a:srgbClr val="000000">
                <a:alpha val="39999"/>
              </a:srgbClr>
            </a:outerShdw>
          </a:effectLst>
        </p:spPr>
        <p:txBody>
          <a:bodyPr lIns="90488" tIns="44450" rIns="90488" bIns="44450">
            <a:spAutoFit/>
          </a:bodyPr>
          <a:lstStyle/>
          <a:p>
            <a:pPr algn="l">
              <a:spcBef>
                <a:spcPct val="20000"/>
              </a:spcBef>
              <a:defRPr/>
            </a:pPr>
            <a:r>
              <a:rPr lang="en-US" sz="2800" b="1" dirty="0">
                <a:solidFill>
                  <a:schemeClr val="accent1">
                    <a:lumMod val="50000"/>
                  </a:schemeClr>
                </a:solidFill>
                <a:latin typeface="Arial" charset="0"/>
                <a:ea typeface="+mn-ea"/>
              </a:rPr>
              <a:t>Typical </a:t>
            </a:r>
            <a:r>
              <a:rPr lang="en-US" sz="2800" b="1" i="1" dirty="0">
                <a:solidFill>
                  <a:schemeClr val="accent1">
                    <a:lumMod val="50000"/>
                  </a:schemeClr>
                </a:solidFill>
                <a:latin typeface="Arial" charset="0"/>
                <a:ea typeface="+mn-ea"/>
              </a:rPr>
              <a:t>variable</a:t>
            </a:r>
            <a:r>
              <a:rPr lang="en-US" sz="2800" b="1" dirty="0">
                <a:solidFill>
                  <a:schemeClr val="accent1">
                    <a:lumMod val="50000"/>
                  </a:schemeClr>
                </a:solidFill>
                <a:latin typeface="Arial" charset="0"/>
                <a:ea typeface="+mn-ea"/>
              </a:rPr>
              <a:t> costs</a:t>
            </a:r>
            <a:r>
              <a:rPr lang="en-US" sz="2200" b="1" dirty="0">
                <a:solidFill>
                  <a:schemeClr val="accent1">
                    <a:lumMod val="50000"/>
                  </a:schemeClr>
                </a:solidFill>
                <a:latin typeface="Arial" charset="0"/>
                <a:ea typeface="+mn-ea"/>
              </a:rPr>
              <a:t> </a:t>
            </a:r>
          </a:p>
          <a:p>
            <a:pPr algn="l">
              <a:spcBef>
                <a:spcPct val="20000"/>
              </a:spcBef>
              <a:buFontTx/>
              <a:buChar char="•"/>
              <a:defRPr/>
            </a:pPr>
            <a:r>
              <a:rPr lang="en-US" sz="2200" b="1" dirty="0">
                <a:solidFill>
                  <a:schemeClr val="accent1">
                    <a:lumMod val="50000"/>
                  </a:schemeClr>
                </a:solidFill>
                <a:latin typeface="Arial" charset="0"/>
                <a:ea typeface="+mn-ea"/>
              </a:rPr>
              <a:t> Raw materials </a:t>
            </a:r>
          </a:p>
          <a:p>
            <a:pPr algn="l">
              <a:spcBef>
                <a:spcPct val="20000"/>
              </a:spcBef>
              <a:buFontTx/>
              <a:buChar char="•"/>
              <a:defRPr/>
            </a:pPr>
            <a:r>
              <a:rPr lang="en-US" sz="2200" b="1" dirty="0">
                <a:solidFill>
                  <a:schemeClr val="accent1">
                    <a:lumMod val="50000"/>
                  </a:schemeClr>
                </a:solidFill>
                <a:latin typeface="Arial" charset="0"/>
                <a:ea typeface="+mn-ea"/>
              </a:rPr>
              <a:t> Direct labor</a:t>
            </a:r>
          </a:p>
          <a:p>
            <a:pPr algn="l">
              <a:spcBef>
                <a:spcPct val="20000"/>
              </a:spcBef>
              <a:buFontTx/>
              <a:buChar char="•"/>
              <a:defRPr/>
            </a:pPr>
            <a:r>
              <a:rPr lang="en-US" sz="2200" b="1" dirty="0">
                <a:solidFill>
                  <a:schemeClr val="accent1">
                    <a:lumMod val="50000"/>
                  </a:schemeClr>
                </a:solidFill>
                <a:latin typeface="Arial" charset="0"/>
                <a:ea typeface="+mn-ea"/>
              </a:rPr>
              <a:t> Factory utilities</a:t>
            </a:r>
          </a:p>
          <a:p>
            <a:pPr algn="l">
              <a:spcBef>
                <a:spcPct val="20000"/>
              </a:spcBef>
              <a:buFontTx/>
              <a:buChar char="•"/>
              <a:defRPr/>
            </a:pPr>
            <a:r>
              <a:rPr lang="en-US" sz="2200" b="1" dirty="0">
                <a:solidFill>
                  <a:schemeClr val="accent1">
                    <a:lumMod val="50000"/>
                  </a:schemeClr>
                </a:solidFill>
                <a:latin typeface="Arial" charset="0"/>
                <a:ea typeface="+mn-ea"/>
              </a:rPr>
              <a:t> Sales commissions</a:t>
            </a:r>
          </a:p>
          <a:p>
            <a:pPr algn="l">
              <a:spcBef>
                <a:spcPct val="20000"/>
              </a:spcBef>
              <a:buFontTx/>
              <a:buChar char="•"/>
              <a:defRPr/>
            </a:pPr>
            <a:r>
              <a:rPr lang="en-US" sz="2200" b="1" dirty="0">
                <a:solidFill>
                  <a:schemeClr val="accent1">
                    <a:lumMod val="50000"/>
                  </a:schemeClr>
                </a:solidFill>
                <a:latin typeface="Arial" charset="0"/>
                <a:ea typeface="+mn-ea"/>
              </a:rPr>
              <a:t> Shipping costs</a:t>
            </a:r>
          </a:p>
        </p:txBody>
      </p:sp>
      <p:sp>
        <p:nvSpPr>
          <p:cNvPr id="19460" name="Rectangle 9">
            <a:extLst>
              <a:ext uri="{FF2B5EF4-FFF2-40B4-BE49-F238E27FC236}">
                <a16:creationId xmlns:a16="http://schemas.microsoft.com/office/drawing/2014/main" id="{746D7D14-5F4A-4064-96F5-610370D895AF}"/>
              </a:ext>
            </a:extLst>
          </p:cNvPr>
          <p:cNvSpPr>
            <a:spLocks noChangeArrowheads="1"/>
          </p:cNvSpPr>
          <p:nvPr/>
        </p:nvSpPr>
        <p:spPr bwMode="auto">
          <a:xfrm>
            <a:off x="5257800" y="2895600"/>
            <a:ext cx="3505200" cy="2552700"/>
          </a:xfrm>
          <a:prstGeom prst="rect">
            <a:avLst/>
          </a:prstGeom>
          <a:solidFill>
            <a:schemeClr val="accent1">
              <a:lumMod val="20000"/>
              <a:lumOff val="80000"/>
            </a:schemeClr>
          </a:solidFill>
          <a:ln w="9525">
            <a:solidFill>
              <a:srgbClr val="F7CAA4"/>
            </a:solidFill>
            <a:miter lim="800000"/>
            <a:headEnd/>
            <a:tailEnd/>
          </a:ln>
          <a:effectLst>
            <a:outerShdw blurRad="63500" dist="38100" dir="2700000" algn="tl" rotWithShape="0">
              <a:srgbClr val="000000">
                <a:alpha val="39999"/>
              </a:srgbClr>
            </a:outerShdw>
          </a:effectLst>
        </p:spPr>
        <p:txBody>
          <a:bodyPr lIns="90488" tIns="44450" rIns="90488" bIns="44450">
            <a:spAutoFit/>
          </a:bodyPr>
          <a:lstStyle/>
          <a:p>
            <a:pPr algn="l">
              <a:spcBef>
                <a:spcPct val="20000"/>
              </a:spcBef>
              <a:defRPr/>
            </a:pPr>
            <a:r>
              <a:rPr lang="en-US" sz="2800" b="1" dirty="0">
                <a:solidFill>
                  <a:schemeClr val="accent5">
                    <a:lumMod val="50000"/>
                  </a:schemeClr>
                </a:solidFill>
                <a:latin typeface="Arial" charset="0"/>
                <a:ea typeface="+mn-ea"/>
              </a:rPr>
              <a:t>Typical </a:t>
            </a:r>
            <a:r>
              <a:rPr lang="en-US" sz="2800" b="1" i="1" dirty="0">
                <a:solidFill>
                  <a:schemeClr val="accent5">
                    <a:lumMod val="50000"/>
                  </a:schemeClr>
                </a:solidFill>
                <a:latin typeface="Arial" charset="0"/>
                <a:ea typeface="+mn-ea"/>
              </a:rPr>
              <a:t>fixed</a:t>
            </a:r>
            <a:r>
              <a:rPr lang="en-US" sz="2800" b="1" dirty="0">
                <a:solidFill>
                  <a:schemeClr val="accent5">
                    <a:lumMod val="50000"/>
                  </a:schemeClr>
                </a:solidFill>
                <a:latin typeface="Arial" charset="0"/>
                <a:ea typeface="+mn-ea"/>
              </a:rPr>
              <a:t> costs</a:t>
            </a:r>
            <a:r>
              <a:rPr lang="en-US" sz="2200" b="1" dirty="0">
                <a:solidFill>
                  <a:schemeClr val="accent5">
                    <a:lumMod val="50000"/>
                  </a:schemeClr>
                </a:solidFill>
                <a:latin typeface="Arial" charset="0"/>
                <a:ea typeface="+mn-ea"/>
              </a:rPr>
              <a:t> </a:t>
            </a:r>
          </a:p>
          <a:p>
            <a:pPr algn="l">
              <a:spcBef>
                <a:spcPct val="20000"/>
              </a:spcBef>
              <a:buFontTx/>
              <a:buChar char="•"/>
              <a:defRPr/>
            </a:pPr>
            <a:r>
              <a:rPr lang="en-US" sz="2200" b="1" dirty="0">
                <a:solidFill>
                  <a:schemeClr val="accent5">
                    <a:lumMod val="50000"/>
                  </a:schemeClr>
                </a:solidFill>
                <a:latin typeface="Arial" charset="0"/>
                <a:ea typeface="+mn-ea"/>
              </a:rPr>
              <a:t> Property taxes </a:t>
            </a:r>
          </a:p>
          <a:p>
            <a:pPr algn="l">
              <a:spcBef>
                <a:spcPct val="20000"/>
              </a:spcBef>
              <a:buFontTx/>
              <a:buChar char="•"/>
              <a:defRPr/>
            </a:pPr>
            <a:r>
              <a:rPr lang="en-US" sz="2200" b="1" dirty="0">
                <a:solidFill>
                  <a:schemeClr val="accent5">
                    <a:lumMod val="50000"/>
                  </a:schemeClr>
                </a:solidFill>
                <a:latin typeface="Arial" charset="0"/>
                <a:ea typeface="+mn-ea"/>
              </a:rPr>
              <a:t> Insurance</a:t>
            </a:r>
          </a:p>
          <a:p>
            <a:pPr algn="l">
              <a:spcBef>
                <a:spcPct val="20000"/>
              </a:spcBef>
              <a:buFontTx/>
              <a:buChar char="•"/>
              <a:defRPr/>
            </a:pPr>
            <a:r>
              <a:rPr lang="en-US" sz="2200" b="1" dirty="0">
                <a:solidFill>
                  <a:schemeClr val="accent5">
                    <a:lumMod val="50000"/>
                  </a:schemeClr>
                </a:solidFill>
                <a:latin typeface="Arial" charset="0"/>
                <a:ea typeface="+mn-ea"/>
              </a:rPr>
              <a:t> Supervisory salaries</a:t>
            </a:r>
          </a:p>
          <a:p>
            <a:pPr algn="l">
              <a:spcBef>
                <a:spcPct val="20000"/>
              </a:spcBef>
              <a:buFontTx/>
              <a:buChar char="•"/>
              <a:defRPr/>
            </a:pPr>
            <a:r>
              <a:rPr lang="en-US" sz="2200" b="1" dirty="0">
                <a:solidFill>
                  <a:schemeClr val="accent5">
                    <a:lumMod val="50000"/>
                  </a:schemeClr>
                </a:solidFill>
                <a:latin typeface="Arial" charset="0"/>
                <a:ea typeface="+mn-ea"/>
              </a:rPr>
              <a:t> Depreciation expense</a:t>
            </a:r>
          </a:p>
          <a:p>
            <a:pPr algn="l">
              <a:spcBef>
                <a:spcPct val="20000"/>
              </a:spcBef>
              <a:buFontTx/>
              <a:buChar char="•"/>
              <a:defRPr/>
            </a:pPr>
            <a:r>
              <a:rPr lang="en-US" sz="2200" b="1" dirty="0">
                <a:solidFill>
                  <a:schemeClr val="accent5">
                    <a:lumMod val="50000"/>
                  </a:schemeClr>
                </a:solidFill>
                <a:latin typeface="Arial" charset="0"/>
                <a:ea typeface="+mn-ea"/>
              </a:rPr>
              <a:t> Advertising</a:t>
            </a:r>
            <a:endParaRPr lang="en-US" sz="2800" b="1" dirty="0">
              <a:solidFill>
                <a:schemeClr val="accent5">
                  <a:lumMod val="50000"/>
                </a:schemeClr>
              </a:solidFill>
              <a:latin typeface="Arial" charset="0"/>
              <a:ea typeface="+mn-ea"/>
            </a:endParaRPr>
          </a:p>
        </p:txBody>
      </p:sp>
      <p:sp>
        <p:nvSpPr>
          <p:cNvPr id="7" name="Rounded Rectangle 6">
            <a:extLst>
              <a:ext uri="{FF2B5EF4-FFF2-40B4-BE49-F238E27FC236}">
                <a16:creationId xmlns:a16="http://schemas.microsoft.com/office/drawing/2014/main" id="{FEE3E42D-411A-4BB4-BA4E-330D328756CE}"/>
              </a:ext>
            </a:extLst>
          </p:cNvPr>
          <p:cNvSpPr/>
          <p:nvPr/>
        </p:nvSpPr>
        <p:spPr>
          <a:xfrm>
            <a:off x="496888" y="6172200"/>
            <a:ext cx="75041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12-5: Explain what types of costs are likely to have variable and fixed cost behavior patterns, respectively.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a:extLst>
              <a:ext uri="{FF2B5EF4-FFF2-40B4-BE49-F238E27FC236}">
                <a16:creationId xmlns:a16="http://schemas.microsoft.com/office/drawing/2014/main" id="{538E4789-0B46-4BF1-A27D-CC34651EC906}"/>
              </a:ext>
            </a:extLst>
          </p:cNvPr>
          <p:cNvSpPr>
            <a:spLocks noGrp="1" noChangeArrowheads="1"/>
          </p:cNvSpPr>
          <p:nvPr>
            <p:ph type="title"/>
          </p:nvPr>
        </p:nvSpPr>
        <p:spPr/>
        <p:txBody>
          <a:bodyPr/>
          <a:lstStyle/>
          <a:p>
            <a:r>
              <a:rPr lang="en-US" altLang="en-US" dirty="0"/>
              <a:t>Estimating Cost Behavior Patterns</a:t>
            </a:r>
          </a:p>
        </p:txBody>
      </p:sp>
      <p:sp>
        <p:nvSpPr>
          <p:cNvPr id="70662" name="Text Box 6">
            <a:extLst>
              <a:ext uri="{FF2B5EF4-FFF2-40B4-BE49-F238E27FC236}">
                <a16:creationId xmlns:a16="http://schemas.microsoft.com/office/drawing/2014/main" id="{B3D7E906-4075-4B08-88ED-0715DF1ED63A}"/>
              </a:ext>
            </a:extLst>
          </p:cNvPr>
          <p:cNvSpPr txBox="1">
            <a:spLocks noChangeArrowheads="1"/>
          </p:cNvSpPr>
          <p:nvPr/>
        </p:nvSpPr>
        <p:spPr bwMode="auto">
          <a:xfrm>
            <a:off x="838200" y="2362200"/>
            <a:ext cx="7467600" cy="2677656"/>
          </a:xfrm>
          <a:prstGeom prst="rect">
            <a:avLst/>
          </a:prstGeom>
          <a:solidFill>
            <a:schemeClr val="accent1">
              <a:lumMod val="20000"/>
              <a:lumOff val="80000"/>
            </a:schemeClr>
          </a:solidFill>
          <a:ln w="9525">
            <a:solidFill>
              <a:schemeClr val="tx1"/>
            </a:solidFill>
            <a:miter lim="800000"/>
            <a:headEnd/>
            <a:tailEnd/>
          </a:ln>
        </p:spPr>
        <p:txBody>
          <a:bodyPr wrap="square">
            <a:spAutoFit/>
          </a:bodyPr>
          <a:lstStyle/>
          <a:p>
            <a:pPr eaLnBrk="1" hangingPunct="1">
              <a:defRPr/>
            </a:pPr>
            <a:r>
              <a:rPr lang="en-US" sz="2800" b="1" dirty="0">
                <a:latin typeface="Arial" pitchFamily="34" charset="0"/>
              </a:rPr>
              <a:t>One analytical technique involves using a scattergram to identify high and low cost–to–volume data relationships; then simple arithmetic is used to compute the variable cost per unit and total fixed cost which may then be combined into a cost formula.</a:t>
            </a:r>
          </a:p>
        </p:txBody>
      </p:sp>
      <p:sp>
        <p:nvSpPr>
          <p:cNvPr id="7" name="Rounded Rectangle 6">
            <a:extLst>
              <a:ext uri="{FF2B5EF4-FFF2-40B4-BE49-F238E27FC236}">
                <a16:creationId xmlns:a16="http://schemas.microsoft.com/office/drawing/2014/main" id="{1EF2B891-0596-422E-BBF5-185F49D18535}"/>
              </a:ext>
            </a:extLst>
          </p:cNvPr>
          <p:cNvSpPr/>
          <p:nvPr/>
        </p:nvSpPr>
        <p:spPr>
          <a:xfrm>
            <a:off x="457200" y="6324600"/>
            <a:ext cx="7123113"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12-6: Use the high–low method to determine the cost formula for a cost that has a mixed behavior pattern.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a:extLst>
              <a:ext uri="{FF2B5EF4-FFF2-40B4-BE49-F238E27FC236}">
                <a16:creationId xmlns:a16="http://schemas.microsoft.com/office/drawing/2014/main" id="{E5D8949F-57C5-4EC1-91FA-C4331316ACB6}"/>
              </a:ext>
            </a:extLst>
          </p:cNvPr>
          <p:cNvSpPr>
            <a:spLocks noGrp="1" noChangeArrowheads="1"/>
          </p:cNvSpPr>
          <p:nvPr>
            <p:ph type="title"/>
          </p:nvPr>
        </p:nvSpPr>
        <p:spPr/>
        <p:txBody>
          <a:bodyPr/>
          <a:lstStyle/>
          <a:p>
            <a:r>
              <a:rPr lang="en-US" altLang="en-US" dirty="0"/>
              <a:t>The High–Low Method</a:t>
            </a:r>
          </a:p>
        </p:txBody>
      </p:sp>
      <p:sp>
        <p:nvSpPr>
          <p:cNvPr id="8" name="Rounded Rectangle 7">
            <a:extLst>
              <a:ext uri="{FF2B5EF4-FFF2-40B4-BE49-F238E27FC236}">
                <a16:creationId xmlns:a16="http://schemas.microsoft.com/office/drawing/2014/main" id="{058590E0-6E08-4D56-B1CD-8B30D64C9368}"/>
              </a:ext>
            </a:extLst>
          </p:cNvPr>
          <p:cNvSpPr/>
          <p:nvPr/>
        </p:nvSpPr>
        <p:spPr>
          <a:xfrm>
            <a:off x="457200" y="6324600"/>
            <a:ext cx="7123113"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12-6: Use the high-low method to determine the cost formula for a cost that has a mixed behavior pattern.</a:t>
            </a:r>
          </a:p>
        </p:txBody>
      </p:sp>
      <p:pic>
        <p:nvPicPr>
          <p:cNvPr id="4" name="Picture 3" descr="A screenshot of text&#10;&#10;Description generated with very high confidence">
            <a:extLst>
              <a:ext uri="{FF2B5EF4-FFF2-40B4-BE49-F238E27FC236}">
                <a16:creationId xmlns:a16="http://schemas.microsoft.com/office/drawing/2014/main" id="{BF3A175B-C0B3-458F-B6E8-DB0D432D7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8467" y="1143000"/>
            <a:ext cx="5387065" cy="499456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9">
            <a:extLst>
              <a:ext uri="{FF2B5EF4-FFF2-40B4-BE49-F238E27FC236}">
                <a16:creationId xmlns:a16="http://schemas.microsoft.com/office/drawing/2014/main" id="{C04B6DF0-B9F5-4D0C-BAC5-EA490B183F39}"/>
              </a:ext>
            </a:extLst>
          </p:cNvPr>
          <p:cNvSpPr>
            <a:spLocks noGrp="1" noChangeArrowheads="1"/>
          </p:cNvSpPr>
          <p:nvPr>
            <p:ph type="title"/>
          </p:nvPr>
        </p:nvSpPr>
        <p:spPr/>
        <p:txBody>
          <a:bodyPr/>
          <a:lstStyle/>
          <a:p>
            <a:r>
              <a:rPr lang="en-US" altLang="en-US" dirty="0"/>
              <a:t>The High</a:t>
            </a:r>
            <a:r>
              <a:rPr lang="en-US" b="0" dirty="0"/>
              <a:t>–</a:t>
            </a:r>
            <a:r>
              <a:rPr lang="en-US" altLang="en-US" dirty="0"/>
              <a:t>Low Method</a:t>
            </a:r>
          </a:p>
        </p:txBody>
      </p:sp>
      <p:sp>
        <p:nvSpPr>
          <p:cNvPr id="7" name="Rounded Rectangle 6">
            <a:extLst>
              <a:ext uri="{FF2B5EF4-FFF2-40B4-BE49-F238E27FC236}">
                <a16:creationId xmlns:a16="http://schemas.microsoft.com/office/drawing/2014/main" id="{3F688B2D-18CB-4159-A766-5F69F587A7E1}"/>
              </a:ext>
            </a:extLst>
          </p:cNvPr>
          <p:cNvSpPr/>
          <p:nvPr/>
        </p:nvSpPr>
        <p:spPr>
          <a:xfrm>
            <a:off x="457200" y="6324600"/>
            <a:ext cx="7123113"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12-6: Use the high-low method to determine the cost formula for a cost that has a mixed behavior pattern.</a:t>
            </a:r>
          </a:p>
        </p:txBody>
      </p:sp>
      <p:pic>
        <p:nvPicPr>
          <p:cNvPr id="3" name="Picture 2" descr="A screenshot of a cell phone&#10;&#10;Description generated with very high confidence">
            <a:extLst>
              <a:ext uri="{FF2B5EF4-FFF2-40B4-BE49-F238E27FC236}">
                <a16:creationId xmlns:a16="http://schemas.microsoft.com/office/drawing/2014/main" id="{541667D7-FF09-437B-A5AC-A9D8E25BB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33600"/>
            <a:ext cx="8575069" cy="30278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9">
            <a:extLst>
              <a:ext uri="{FF2B5EF4-FFF2-40B4-BE49-F238E27FC236}">
                <a16:creationId xmlns:a16="http://schemas.microsoft.com/office/drawing/2014/main" id="{C04B6DF0-B9F5-4D0C-BAC5-EA490B183F39}"/>
              </a:ext>
            </a:extLst>
          </p:cNvPr>
          <p:cNvSpPr>
            <a:spLocks noGrp="1" noChangeArrowheads="1"/>
          </p:cNvSpPr>
          <p:nvPr>
            <p:ph type="title"/>
          </p:nvPr>
        </p:nvSpPr>
        <p:spPr/>
        <p:txBody>
          <a:bodyPr/>
          <a:lstStyle/>
          <a:p>
            <a:r>
              <a:rPr lang="en-US" altLang="en-US" dirty="0"/>
              <a:t>The High</a:t>
            </a:r>
            <a:r>
              <a:rPr lang="en-US" b="0" dirty="0"/>
              <a:t>–</a:t>
            </a:r>
            <a:r>
              <a:rPr lang="en-US" altLang="en-US" dirty="0"/>
              <a:t>Low Method</a:t>
            </a:r>
          </a:p>
        </p:txBody>
      </p:sp>
      <p:sp>
        <p:nvSpPr>
          <p:cNvPr id="7" name="Rounded Rectangle 6">
            <a:extLst>
              <a:ext uri="{FF2B5EF4-FFF2-40B4-BE49-F238E27FC236}">
                <a16:creationId xmlns:a16="http://schemas.microsoft.com/office/drawing/2014/main" id="{3F688B2D-18CB-4159-A766-5F69F587A7E1}"/>
              </a:ext>
            </a:extLst>
          </p:cNvPr>
          <p:cNvSpPr/>
          <p:nvPr/>
        </p:nvSpPr>
        <p:spPr>
          <a:xfrm>
            <a:off x="457200" y="6324600"/>
            <a:ext cx="7123113"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12-6: Use the high-low method to determine the cost formula for a cost that has a mixed behavior pattern.</a:t>
            </a:r>
          </a:p>
        </p:txBody>
      </p:sp>
      <p:pic>
        <p:nvPicPr>
          <p:cNvPr id="4" name="Picture 3" descr="A screenshot of a social media post&#10;&#10;Description generated with very high confidence">
            <a:extLst>
              <a:ext uri="{FF2B5EF4-FFF2-40B4-BE49-F238E27FC236}">
                <a16:creationId xmlns:a16="http://schemas.microsoft.com/office/drawing/2014/main" id="{78A69FCE-AC43-42B3-B432-C69F0AA73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67" y="1491956"/>
            <a:ext cx="7996233" cy="3874088"/>
          </a:xfrm>
          <a:prstGeom prst="rect">
            <a:avLst/>
          </a:prstGeom>
        </p:spPr>
      </p:pic>
    </p:spTree>
    <p:extLst>
      <p:ext uri="{BB962C8B-B14F-4D97-AF65-F5344CB8AC3E}">
        <p14:creationId xmlns:p14="http://schemas.microsoft.com/office/powerpoint/2010/main" val="967333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4D36D93C-7E7D-4648-9EFA-A7B29CA7524E}"/>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22531" name="Rectangle 2">
            <a:extLst>
              <a:ext uri="{FF2B5EF4-FFF2-40B4-BE49-F238E27FC236}">
                <a16:creationId xmlns:a16="http://schemas.microsoft.com/office/drawing/2014/main" id="{5C65B04D-22F6-421C-9D22-E617EE0CA913}"/>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22532" name="Text Box 5">
            <a:extLst>
              <a:ext uri="{FF2B5EF4-FFF2-40B4-BE49-F238E27FC236}">
                <a16:creationId xmlns:a16="http://schemas.microsoft.com/office/drawing/2014/main" id="{FFA202D3-D32D-4A5B-9AD2-3FC8F3C91152}"/>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id="{22D655A5-70BE-4387-A28E-090F4CA90D44}"/>
              </a:ext>
            </a:extLst>
          </p:cNvPr>
          <p:cNvSpPr txBox="1">
            <a:spLocks noChangeArrowheads="1"/>
          </p:cNvSpPr>
          <p:nvPr/>
        </p:nvSpPr>
        <p:spPr bwMode="auto">
          <a:xfrm>
            <a:off x="1371600" y="2590800"/>
            <a:ext cx="6440488" cy="1219200"/>
          </a:xfrm>
          <a:prstGeom prst="rect">
            <a:avLst/>
          </a:prstGeom>
          <a:noFill/>
          <a:ln w="9525">
            <a:noFill/>
            <a:miter lim="800000"/>
            <a:headEnd/>
            <a:tailEnd/>
          </a:ln>
        </p:spPr>
        <p:txBody>
          <a:bodyPr anchor="ctr"/>
          <a:lstStyle/>
          <a:p>
            <a:pPr eaLnBrk="1" hangingPunct="1">
              <a:lnSpc>
                <a:spcPct val="90000"/>
              </a:lnSpc>
              <a:spcBef>
                <a:spcPct val="50000"/>
              </a:spcBef>
              <a:defRPr/>
            </a:pPr>
            <a:br>
              <a:rPr lang="en-US" altLang="en-US" sz="3600" b="1" dirty="0">
                <a:latin typeface="Calibri" pitchFamily="34" charset="0"/>
              </a:rPr>
            </a:br>
            <a:r>
              <a:rPr lang="en-US" altLang="en-US" sz="3600" b="1" dirty="0">
                <a:latin typeface="Calibri" pitchFamily="34" charset="0"/>
              </a:rPr>
              <a:t>CHAPTER 12: </a:t>
            </a:r>
            <a:r>
              <a:rPr lang="en-US" altLang="en-US" sz="3600" b="1" i="1" dirty="0">
                <a:latin typeface="Calibri" pitchFamily="34" charset="0"/>
                <a:ea typeface="+mn-ea"/>
              </a:rPr>
              <a:t>Managerial Accounting and Cost–Volume–Profit Relationships</a:t>
            </a:r>
          </a:p>
          <a:p>
            <a:pPr eaLnBrk="1" hangingPunct="1">
              <a:lnSpc>
                <a:spcPct val="90000"/>
              </a:lnSpc>
              <a:spcBef>
                <a:spcPct val="50000"/>
              </a:spcBef>
              <a:defRPr/>
            </a:pPr>
            <a:endParaRPr lang="en-US" altLang="en-US" sz="3600" b="1" i="1" dirty="0">
              <a:latin typeface="Calibri" pitchFamily="34" charset="0"/>
            </a:endParaRPr>
          </a:p>
          <a:p>
            <a:pPr eaLnBrk="1" hangingPunct="1">
              <a:lnSpc>
                <a:spcPct val="90000"/>
              </a:lnSpc>
              <a:spcBef>
                <a:spcPct val="50000"/>
              </a:spcBef>
              <a:defRPr/>
            </a:pPr>
            <a:endParaRPr lang="en-US" altLang="en-US" sz="3600" b="1" i="1" dirty="0">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9">
            <a:extLst>
              <a:ext uri="{FF2B5EF4-FFF2-40B4-BE49-F238E27FC236}">
                <a16:creationId xmlns:a16="http://schemas.microsoft.com/office/drawing/2014/main" id="{C04B6DF0-B9F5-4D0C-BAC5-EA490B183F39}"/>
              </a:ext>
            </a:extLst>
          </p:cNvPr>
          <p:cNvSpPr>
            <a:spLocks noGrp="1" noChangeArrowheads="1"/>
          </p:cNvSpPr>
          <p:nvPr>
            <p:ph type="title"/>
          </p:nvPr>
        </p:nvSpPr>
        <p:spPr/>
        <p:txBody>
          <a:bodyPr/>
          <a:lstStyle/>
          <a:p>
            <a:r>
              <a:rPr lang="en-US" altLang="en-US" dirty="0"/>
              <a:t>The High</a:t>
            </a:r>
            <a:r>
              <a:rPr lang="en-US" b="0" dirty="0"/>
              <a:t>–</a:t>
            </a:r>
            <a:r>
              <a:rPr lang="en-US" altLang="en-US" dirty="0"/>
              <a:t>Low Method</a:t>
            </a:r>
          </a:p>
        </p:txBody>
      </p:sp>
      <p:sp>
        <p:nvSpPr>
          <p:cNvPr id="7" name="Rounded Rectangle 6">
            <a:extLst>
              <a:ext uri="{FF2B5EF4-FFF2-40B4-BE49-F238E27FC236}">
                <a16:creationId xmlns:a16="http://schemas.microsoft.com/office/drawing/2014/main" id="{3F688B2D-18CB-4159-A766-5F69F587A7E1}"/>
              </a:ext>
            </a:extLst>
          </p:cNvPr>
          <p:cNvSpPr/>
          <p:nvPr/>
        </p:nvSpPr>
        <p:spPr>
          <a:xfrm>
            <a:off x="457200" y="6324600"/>
            <a:ext cx="7123113"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12-6: Use the high-low method to determine the cost formula for a cost that has a mixed behavior pattern.</a:t>
            </a:r>
          </a:p>
        </p:txBody>
      </p:sp>
      <p:pic>
        <p:nvPicPr>
          <p:cNvPr id="3" name="Picture 2" descr="A screenshot of a social media post&#10;&#10;Description generated with very high confidence">
            <a:extLst>
              <a:ext uri="{FF2B5EF4-FFF2-40B4-BE49-F238E27FC236}">
                <a16:creationId xmlns:a16="http://schemas.microsoft.com/office/drawing/2014/main" id="{EFFD3F1F-E8E2-485D-B789-622B0C587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55" y="1524000"/>
            <a:ext cx="8458200" cy="4352128"/>
          </a:xfrm>
          <a:prstGeom prst="rect">
            <a:avLst/>
          </a:prstGeom>
        </p:spPr>
      </p:pic>
    </p:spTree>
    <p:extLst>
      <p:ext uri="{BB962C8B-B14F-4D97-AF65-F5344CB8AC3E}">
        <p14:creationId xmlns:p14="http://schemas.microsoft.com/office/powerpoint/2010/main" val="2714227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7">
            <a:extLst>
              <a:ext uri="{FF2B5EF4-FFF2-40B4-BE49-F238E27FC236}">
                <a16:creationId xmlns:a16="http://schemas.microsoft.com/office/drawing/2014/main" id="{14DE7C30-7179-44FC-A9C9-551CA4DF192E}"/>
              </a:ext>
            </a:extLst>
          </p:cNvPr>
          <p:cNvSpPr>
            <a:spLocks noGrp="1" noChangeArrowheads="1"/>
          </p:cNvSpPr>
          <p:nvPr>
            <p:ph type="title"/>
          </p:nvPr>
        </p:nvSpPr>
        <p:spPr/>
        <p:txBody>
          <a:bodyPr/>
          <a:lstStyle/>
          <a:p>
            <a:r>
              <a:rPr lang="en-US" altLang="en-US" dirty="0"/>
              <a:t>A Modified Income Statement Format</a:t>
            </a:r>
          </a:p>
        </p:txBody>
      </p:sp>
      <p:sp>
        <p:nvSpPr>
          <p:cNvPr id="22532" name="Rectangle 45">
            <a:extLst>
              <a:ext uri="{FF2B5EF4-FFF2-40B4-BE49-F238E27FC236}">
                <a16:creationId xmlns:a16="http://schemas.microsoft.com/office/drawing/2014/main" id="{D65CB3F3-67DC-49A3-824C-1A7036A8C716}"/>
              </a:ext>
            </a:extLst>
          </p:cNvPr>
          <p:cNvSpPr>
            <a:spLocks noChangeArrowheads="1"/>
          </p:cNvSpPr>
          <p:nvPr/>
        </p:nvSpPr>
        <p:spPr bwMode="auto">
          <a:xfrm>
            <a:off x="2706687" y="2083288"/>
            <a:ext cx="3730625" cy="3289300"/>
          </a:xfrm>
          <a:prstGeom prst="rect">
            <a:avLst/>
          </a:prstGeom>
          <a:noFill/>
          <a:ln w="12700">
            <a:noFill/>
            <a:miter lim="800000"/>
            <a:headEnd/>
            <a:tailEnd/>
          </a:ln>
        </p:spPr>
        <p:txBody>
          <a:bodyPr lIns="90488" tIns="44450" rIns="90488" bIns="44450">
            <a:spAutoFit/>
          </a:bodyPr>
          <a:lstStyle/>
          <a:p>
            <a:pPr>
              <a:lnSpc>
                <a:spcPct val="120000"/>
              </a:lnSpc>
              <a:spcBef>
                <a:spcPct val="50000"/>
              </a:spcBef>
              <a:defRPr/>
            </a:pPr>
            <a:r>
              <a:rPr lang="en-US" sz="2500" b="1" dirty="0">
                <a:solidFill>
                  <a:schemeClr val="accent1">
                    <a:lumMod val="50000"/>
                  </a:schemeClr>
                </a:solidFill>
                <a:latin typeface="Arial" pitchFamily="34" charset="0"/>
              </a:rPr>
              <a:t>Let’</a:t>
            </a:r>
            <a:r>
              <a:rPr lang="en-US" altLang="ja-JP" sz="2500" b="1" dirty="0">
                <a:solidFill>
                  <a:schemeClr val="accent1">
                    <a:lumMod val="50000"/>
                  </a:schemeClr>
                </a:solidFill>
                <a:latin typeface="Arial" pitchFamily="34" charset="0"/>
              </a:rPr>
              <a:t>s put our knowledge of cost behavior to work by preparing a contribution margin format income statement. </a:t>
            </a:r>
            <a:endParaRPr lang="en-US" sz="2500" b="1" dirty="0">
              <a:solidFill>
                <a:schemeClr val="accent1">
                  <a:lumMod val="50000"/>
                </a:schemeClr>
              </a:solidFill>
              <a:latin typeface="Arial" pitchFamily="34" charset="0"/>
            </a:endParaRPr>
          </a:p>
        </p:txBody>
      </p:sp>
      <p:sp>
        <p:nvSpPr>
          <p:cNvPr id="48" name="Rounded Rectangle 47">
            <a:extLst>
              <a:ext uri="{FF2B5EF4-FFF2-40B4-BE49-F238E27FC236}">
                <a16:creationId xmlns:a16="http://schemas.microsoft.com/office/drawing/2014/main" id="{9A10848D-016E-4E1E-9785-2C4ABF6D11AE}"/>
              </a:ext>
            </a:extLst>
          </p:cNvPr>
          <p:cNvSpPr/>
          <p:nvPr/>
        </p:nvSpPr>
        <p:spPr>
          <a:xfrm>
            <a:off x="457200" y="6172200"/>
            <a:ext cx="69342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12-7: Explain and illustrate the difference between the traditional income statement format and the contribution margin income statement format.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13">
            <a:extLst>
              <a:ext uri="{FF2B5EF4-FFF2-40B4-BE49-F238E27FC236}">
                <a16:creationId xmlns:a16="http://schemas.microsoft.com/office/drawing/2014/main" id="{57BDFABD-0D04-4F01-8F56-4ACF8981F075}"/>
              </a:ext>
            </a:extLst>
          </p:cNvPr>
          <p:cNvSpPr>
            <a:spLocks noGrp="1" noChangeArrowheads="1"/>
          </p:cNvSpPr>
          <p:nvPr>
            <p:ph type="title"/>
          </p:nvPr>
        </p:nvSpPr>
        <p:spPr/>
        <p:txBody>
          <a:bodyPr/>
          <a:lstStyle/>
          <a:p>
            <a:r>
              <a:rPr lang="en-US" altLang="en-US" dirty="0"/>
              <a:t>The Contribution Margin Format</a:t>
            </a:r>
          </a:p>
        </p:txBody>
      </p:sp>
      <p:graphicFrame>
        <p:nvGraphicFramePr>
          <p:cNvPr id="1026" name="Object 5">
            <a:extLst>
              <a:ext uri="{FF2B5EF4-FFF2-40B4-BE49-F238E27FC236}">
                <a16:creationId xmlns:a16="http://schemas.microsoft.com/office/drawing/2014/main" id="{ED5C1BA9-F99E-477A-A971-8C838A2F31DD}"/>
              </a:ext>
            </a:extLst>
          </p:cNvPr>
          <p:cNvGraphicFramePr>
            <a:graphicFrameLocks/>
          </p:cNvGraphicFramePr>
          <p:nvPr>
            <p:extLst>
              <p:ext uri="{D42A27DB-BD31-4B8C-83A1-F6EECF244321}">
                <p14:modId xmlns:p14="http://schemas.microsoft.com/office/powerpoint/2010/main" val="1326410183"/>
              </p:ext>
            </p:extLst>
          </p:nvPr>
        </p:nvGraphicFramePr>
        <p:xfrm>
          <a:off x="496455" y="1499755"/>
          <a:ext cx="8204200" cy="2289175"/>
        </p:xfrm>
        <a:graphic>
          <a:graphicData uri="http://schemas.openxmlformats.org/presentationml/2006/ole">
            <mc:AlternateContent xmlns:mc="http://schemas.openxmlformats.org/markup-compatibility/2006">
              <mc:Choice xmlns:v="urn:schemas-microsoft-com:vml" Requires="v">
                <p:oleObj spid="_x0000_s1088" name="Worksheet" r:id="rId4" imgW="4591023" imgH="1466890" progId="Excel.Sheet.8">
                  <p:embed/>
                </p:oleObj>
              </mc:Choice>
              <mc:Fallback>
                <p:oleObj name="Worksheet" r:id="rId4" imgW="4591023" imgH="1466890" progId="Excel.Sheet.8">
                  <p:embed/>
                  <p:pic>
                    <p:nvPicPr>
                      <p:cNvPr id="0" name="Object 5"/>
                      <p:cNvPicPr>
                        <a:picLocks noChangeArrowheads="1"/>
                      </p:cNvPicPr>
                      <p:nvPr/>
                    </p:nvPicPr>
                    <p:blipFill>
                      <a:blip r:embed="rId5">
                        <a:lum bright="6000"/>
                      </a:blip>
                      <a:srcRect/>
                      <a:stretch>
                        <a:fillRect/>
                      </a:stretch>
                    </p:blipFill>
                    <p:spPr bwMode="auto">
                      <a:xfrm>
                        <a:off x="496455" y="1499755"/>
                        <a:ext cx="8204200" cy="2289175"/>
                      </a:xfrm>
                      <a:prstGeom prst="rect">
                        <a:avLst/>
                      </a:prstGeom>
                      <a:noFill/>
                      <a:ln w="76200">
                        <a:solidFill>
                          <a:schemeClr val="accent2"/>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pSp>
        <p:nvGrpSpPr>
          <p:cNvPr id="2" name="Group 6">
            <a:extLst>
              <a:ext uri="{FF2B5EF4-FFF2-40B4-BE49-F238E27FC236}">
                <a16:creationId xmlns:a16="http://schemas.microsoft.com/office/drawing/2014/main" id="{4393F0F6-30C0-4FE0-95FD-45B19787A9E9}"/>
              </a:ext>
            </a:extLst>
          </p:cNvPr>
          <p:cNvGrpSpPr>
            <a:grpSpLocks/>
          </p:cNvGrpSpPr>
          <p:nvPr/>
        </p:nvGrpSpPr>
        <p:grpSpPr bwMode="auto">
          <a:xfrm>
            <a:off x="1027112" y="3915931"/>
            <a:ext cx="2897188" cy="1304925"/>
            <a:chOff x="720" y="3072"/>
            <a:chExt cx="1825" cy="822"/>
          </a:xfrm>
        </p:grpSpPr>
        <p:sp>
          <p:nvSpPr>
            <p:cNvPr id="1034" name="Line 7">
              <a:extLst>
                <a:ext uri="{FF2B5EF4-FFF2-40B4-BE49-F238E27FC236}">
                  <a16:creationId xmlns:a16="http://schemas.microsoft.com/office/drawing/2014/main" id="{DF7ED1EC-9BF4-42E0-8119-8F7E96B2740D}"/>
                </a:ext>
              </a:extLst>
            </p:cNvPr>
            <p:cNvSpPr>
              <a:spLocks noChangeShapeType="1"/>
            </p:cNvSpPr>
            <p:nvPr/>
          </p:nvSpPr>
          <p:spPr bwMode="auto">
            <a:xfrm flipV="1">
              <a:off x="1632" y="3072"/>
              <a:ext cx="0" cy="288"/>
            </a:xfrm>
            <a:prstGeom prst="line">
              <a:avLst/>
            </a:prstGeom>
            <a:noFill/>
            <a:ln w="28575">
              <a:solidFill>
                <a:schemeClr val="tx2"/>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31756" name="Text Box 8">
              <a:extLst>
                <a:ext uri="{FF2B5EF4-FFF2-40B4-BE49-F238E27FC236}">
                  <a16:creationId xmlns:a16="http://schemas.microsoft.com/office/drawing/2014/main" id="{83036CF9-9C47-41C9-85CA-0ECF543A8D72}"/>
                </a:ext>
              </a:extLst>
            </p:cNvPr>
            <p:cNvSpPr txBox="1">
              <a:spLocks noChangeArrowheads="1"/>
            </p:cNvSpPr>
            <p:nvPr/>
          </p:nvSpPr>
          <p:spPr bwMode="auto">
            <a:xfrm>
              <a:off x="720" y="3352"/>
              <a:ext cx="1825" cy="542"/>
            </a:xfrm>
            <a:prstGeom prst="rect">
              <a:avLst/>
            </a:prstGeom>
            <a:gradFill rotWithShape="1">
              <a:gsLst>
                <a:gs pos="0">
                  <a:srgbClr val="DEDEAA"/>
                </a:gs>
                <a:gs pos="35001">
                  <a:srgbClr val="E7E7C5"/>
                </a:gs>
                <a:gs pos="100000">
                  <a:srgbClr val="F6F6E8"/>
                </a:gs>
              </a:gsLst>
              <a:lin ang="16200000" scaled="1"/>
            </a:gradFill>
            <a:ln w="9525">
              <a:solidFill>
                <a:schemeClr val="tx2"/>
              </a:solidFill>
              <a:miter lim="800000"/>
              <a:headEnd/>
              <a:tailEnd/>
            </a:ln>
            <a:effectLst>
              <a:outerShdw blurRad="63500" dist="20000" dir="5400000" rotWithShape="0">
                <a:srgbClr val="000000">
                  <a:alpha val="37999"/>
                </a:srgbClr>
              </a:outerShdw>
            </a:effectLst>
          </p:spPr>
          <p:txBody>
            <a:bodyPr wrap="none" anchor="ctr">
              <a:spAutoFit/>
            </a:bodyPr>
            <a:lstStyle>
              <a:lvl1pPr>
                <a:defRPr>
                  <a:solidFill>
                    <a:schemeClr val="tx1"/>
                  </a:solidFill>
                  <a:latin typeface="Tahoma" pitchFamily="34" charset="0"/>
                  <a:ea typeface="ＭＳ Ｐゴシック" pitchFamily="34" charset="-128"/>
                </a:defRPr>
              </a:lvl1pPr>
              <a:lvl2pPr marL="742950" indent="-285750">
                <a:defRPr>
                  <a:solidFill>
                    <a:schemeClr val="tx1"/>
                  </a:solidFill>
                  <a:latin typeface="Tahoma" pitchFamily="34" charset="0"/>
                  <a:ea typeface="ＭＳ Ｐゴシック" pitchFamily="34" charset="-128"/>
                </a:defRPr>
              </a:lvl2pPr>
              <a:lvl3pPr marL="1143000" indent="-228600">
                <a:defRPr>
                  <a:solidFill>
                    <a:schemeClr val="tx1"/>
                  </a:solidFill>
                  <a:latin typeface="Tahoma" pitchFamily="34" charset="0"/>
                  <a:ea typeface="ＭＳ Ｐゴシック" pitchFamily="34" charset="-128"/>
                </a:defRPr>
              </a:lvl3pPr>
              <a:lvl4pPr marL="1600200" indent="-228600">
                <a:defRPr>
                  <a:solidFill>
                    <a:schemeClr val="tx1"/>
                  </a:solidFill>
                  <a:latin typeface="Tahoma" pitchFamily="34" charset="0"/>
                  <a:ea typeface="ＭＳ Ｐゴシック" pitchFamily="34" charset="-128"/>
                </a:defRPr>
              </a:lvl4pPr>
              <a:lvl5pPr marL="2057400" indent="-228600">
                <a:defRPr>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9pPr>
            </a:lstStyle>
            <a:p>
              <a:pPr>
                <a:spcBef>
                  <a:spcPct val="50000"/>
                </a:spcBef>
                <a:defRPr/>
              </a:pPr>
              <a:r>
                <a:rPr lang="en-US" sz="2400" b="1" dirty="0">
                  <a:solidFill>
                    <a:schemeClr val="accent1">
                      <a:lumMod val="50000"/>
                    </a:schemeClr>
                  </a:solidFill>
                  <a:latin typeface="Arial" charset="0"/>
                </a:rPr>
                <a:t>Used primarily for</a:t>
              </a:r>
              <a:br>
                <a:rPr lang="en-US" sz="2400" b="1" dirty="0">
                  <a:solidFill>
                    <a:schemeClr val="accent1">
                      <a:lumMod val="50000"/>
                    </a:schemeClr>
                  </a:solidFill>
                  <a:latin typeface="Arial" charset="0"/>
                </a:rPr>
              </a:br>
              <a:r>
                <a:rPr lang="en-US" sz="2400" b="1" dirty="0">
                  <a:solidFill>
                    <a:schemeClr val="accent1">
                      <a:lumMod val="50000"/>
                    </a:schemeClr>
                  </a:solidFill>
                  <a:latin typeface="Arial" charset="0"/>
                </a:rPr>
                <a:t>external reporting</a:t>
              </a:r>
            </a:p>
          </p:txBody>
        </p:sp>
      </p:grpSp>
      <p:grpSp>
        <p:nvGrpSpPr>
          <p:cNvPr id="3" name="Group 9">
            <a:extLst>
              <a:ext uri="{FF2B5EF4-FFF2-40B4-BE49-F238E27FC236}">
                <a16:creationId xmlns:a16="http://schemas.microsoft.com/office/drawing/2014/main" id="{82BBCDDB-7BC5-427C-B5F9-5F765C6DAEDA}"/>
              </a:ext>
            </a:extLst>
          </p:cNvPr>
          <p:cNvGrpSpPr>
            <a:grpSpLocks/>
          </p:cNvGrpSpPr>
          <p:nvPr/>
        </p:nvGrpSpPr>
        <p:grpSpPr bwMode="auto">
          <a:xfrm>
            <a:off x="5754687" y="3960671"/>
            <a:ext cx="2779713" cy="1304925"/>
            <a:chOff x="3578" y="3072"/>
            <a:chExt cx="1751" cy="822"/>
          </a:xfrm>
        </p:grpSpPr>
        <p:sp>
          <p:nvSpPr>
            <p:cNvPr id="1032" name="Line 10">
              <a:extLst>
                <a:ext uri="{FF2B5EF4-FFF2-40B4-BE49-F238E27FC236}">
                  <a16:creationId xmlns:a16="http://schemas.microsoft.com/office/drawing/2014/main" id="{BA19472B-06F4-42DA-AF0B-5E43D72DFEB1}"/>
                </a:ext>
              </a:extLst>
            </p:cNvPr>
            <p:cNvSpPr>
              <a:spLocks noChangeShapeType="1"/>
            </p:cNvSpPr>
            <p:nvPr/>
          </p:nvSpPr>
          <p:spPr bwMode="auto">
            <a:xfrm flipV="1">
              <a:off x="4453" y="3072"/>
              <a:ext cx="0" cy="288"/>
            </a:xfrm>
            <a:prstGeom prst="line">
              <a:avLst/>
            </a:prstGeom>
            <a:noFill/>
            <a:ln w="28575">
              <a:solidFill>
                <a:schemeClr val="tx2"/>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31754" name="Text Box 11">
              <a:extLst>
                <a:ext uri="{FF2B5EF4-FFF2-40B4-BE49-F238E27FC236}">
                  <a16:creationId xmlns:a16="http://schemas.microsoft.com/office/drawing/2014/main" id="{ADA27F66-3CA4-4FAA-8078-4012FB931B12}"/>
                </a:ext>
              </a:extLst>
            </p:cNvPr>
            <p:cNvSpPr txBox="1">
              <a:spLocks noChangeArrowheads="1"/>
            </p:cNvSpPr>
            <p:nvPr/>
          </p:nvSpPr>
          <p:spPr bwMode="auto">
            <a:xfrm>
              <a:off x="3578" y="3352"/>
              <a:ext cx="1751" cy="542"/>
            </a:xfrm>
            <a:prstGeom prst="rect">
              <a:avLst/>
            </a:prstGeom>
            <a:solidFill>
              <a:srgbClr val="FFFFCC"/>
            </a:solidFill>
            <a:ln w="9525">
              <a:solidFill>
                <a:schemeClr val="tx2"/>
              </a:solidFill>
              <a:miter lim="800000"/>
              <a:headEnd/>
              <a:tailEnd/>
            </a:ln>
            <a:effectLst>
              <a:outerShdw blurRad="63500" dist="20000" dir="5400000" rotWithShape="0">
                <a:srgbClr val="000000">
                  <a:alpha val="37999"/>
                </a:srgbClr>
              </a:outerShdw>
            </a:effectLst>
          </p:spPr>
          <p:txBody>
            <a:bodyPr wrap="none" anchor="ctr">
              <a:spAutoFit/>
            </a:bodyPr>
            <a:lstStyle>
              <a:lvl1pPr>
                <a:defRPr>
                  <a:solidFill>
                    <a:schemeClr val="tx1"/>
                  </a:solidFill>
                  <a:latin typeface="Tahoma" pitchFamily="34" charset="0"/>
                  <a:ea typeface="ＭＳ Ｐゴシック" pitchFamily="34" charset="-128"/>
                </a:defRPr>
              </a:lvl1pPr>
              <a:lvl2pPr marL="742950" indent="-285750">
                <a:defRPr>
                  <a:solidFill>
                    <a:schemeClr val="tx1"/>
                  </a:solidFill>
                  <a:latin typeface="Tahoma" pitchFamily="34" charset="0"/>
                  <a:ea typeface="ＭＳ Ｐゴシック" pitchFamily="34" charset="-128"/>
                </a:defRPr>
              </a:lvl2pPr>
              <a:lvl3pPr marL="1143000" indent="-228600">
                <a:defRPr>
                  <a:solidFill>
                    <a:schemeClr val="tx1"/>
                  </a:solidFill>
                  <a:latin typeface="Tahoma" pitchFamily="34" charset="0"/>
                  <a:ea typeface="ＭＳ Ｐゴシック" pitchFamily="34" charset="-128"/>
                </a:defRPr>
              </a:lvl3pPr>
              <a:lvl4pPr marL="1600200" indent="-228600">
                <a:defRPr>
                  <a:solidFill>
                    <a:schemeClr val="tx1"/>
                  </a:solidFill>
                  <a:latin typeface="Tahoma" pitchFamily="34" charset="0"/>
                  <a:ea typeface="ＭＳ Ｐゴシック" pitchFamily="34" charset="-128"/>
                </a:defRPr>
              </a:lvl4pPr>
              <a:lvl5pPr marL="2057400" indent="-228600">
                <a:defRPr>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9pPr>
            </a:lstStyle>
            <a:p>
              <a:pPr>
                <a:spcBef>
                  <a:spcPct val="50000"/>
                </a:spcBef>
                <a:defRPr/>
              </a:pPr>
              <a:r>
                <a:rPr lang="en-US" sz="2400" b="1" dirty="0">
                  <a:solidFill>
                    <a:schemeClr val="accent1">
                      <a:lumMod val="50000"/>
                    </a:schemeClr>
                  </a:solidFill>
                  <a:latin typeface="Arial" charset="0"/>
                </a:rPr>
                <a:t>Used primarily by</a:t>
              </a:r>
              <a:br>
                <a:rPr lang="en-US" sz="2400" b="1" dirty="0">
                  <a:solidFill>
                    <a:schemeClr val="accent1">
                      <a:lumMod val="50000"/>
                    </a:schemeClr>
                  </a:solidFill>
                  <a:latin typeface="Arial" charset="0"/>
                </a:rPr>
              </a:br>
              <a:r>
                <a:rPr lang="en-US" sz="2400" b="1" dirty="0">
                  <a:solidFill>
                    <a:schemeClr val="accent1">
                      <a:lumMod val="50000"/>
                    </a:schemeClr>
                  </a:solidFill>
                  <a:latin typeface="Arial" charset="0"/>
                </a:rPr>
                <a:t>management</a:t>
              </a:r>
            </a:p>
          </p:txBody>
        </p:sp>
      </p:grpSp>
      <p:sp>
        <p:nvSpPr>
          <p:cNvPr id="111631" name="Text Box 15">
            <a:extLst>
              <a:ext uri="{FF2B5EF4-FFF2-40B4-BE49-F238E27FC236}">
                <a16:creationId xmlns:a16="http://schemas.microsoft.com/office/drawing/2014/main" id="{D2EF1508-5081-4022-94BC-86D96FB1688F}"/>
              </a:ext>
            </a:extLst>
          </p:cNvPr>
          <p:cNvSpPr txBox="1">
            <a:spLocks noChangeArrowheads="1"/>
          </p:cNvSpPr>
          <p:nvPr/>
        </p:nvSpPr>
        <p:spPr bwMode="auto">
          <a:xfrm>
            <a:off x="914400" y="5562600"/>
            <a:ext cx="7620000" cy="485775"/>
          </a:xfrm>
          <a:prstGeom prst="rect">
            <a:avLst/>
          </a:prstGeom>
          <a:solidFill>
            <a:schemeClr val="accent1">
              <a:lumMod val="20000"/>
              <a:lumOff val="80000"/>
            </a:schemeClr>
          </a:solidFill>
          <a:ln w="28575">
            <a:solidFill>
              <a:schemeClr val="tx1"/>
            </a:solidFill>
            <a:miter lim="800000"/>
            <a:headEnd/>
            <a:tailEnd/>
          </a:ln>
        </p:spPr>
        <p:txBody>
          <a:bodyPr>
            <a:spAutoFit/>
          </a:bodyPr>
          <a:lstStyle/>
          <a:p>
            <a:pPr eaLnBrk="1" hangingPunct="1">
              <a:spcBef>
                <a:spcPct val="50000"/>
              </a:spcBef>
              <a:defRPr/>
            </a:pPr>
            <a:r>
              <a:rPr lang="en-US" sz="2400" b="1" dirty="0">
                <a:latin typeface="Times New Roman" pitchFamily="18" charset="0"/>
              </a:rPr>
              <a:t>Both formats report the same operating income!</a:t>
            </a:r>
          </a:p>
        </p:txBody>
      </p:sp>
      <p:sp>
        <p:nvSpPr>
          <p:cNvPr id="13" name="Rounded Rectangle 12">
            <a:extLst>
              <a:ext uri="{FF2B5EF4-FFF2-40B4-BE49-F238E27FC236}">
                <a16:creationId xmlns:a16="http://schemas.microsoft.com/office/drawing/2014/main" id="{54556B5A-14D1-4B7F-9014-F4AF32DA3CC4}"/>
              </a:ext>
            </a:extLst>
          </p:cNvPr>
          <p:cNvSpPr/>
          <p:nvPr/>
        </p:nvSpPr>
        <p:spPr>
          <a:xfrm>
            <a:off x="457200" y="6172200"/>
            <a:ext cx="69342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12-7: Explain and illustrate the difference between the traditional income statement format and the contribution margin income statement format.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6F353-F613-4EDD-9881-4C4EAFBA9349}"/>
              </a:ext>
            </a:extLst>
          </p:cNvPr>
          <p:cNvSpPr>
            <a:spLocks noGrp="1"/>
          </p:cNvSpPr>
          <p:nvPr>
            <p:ph type="title"/>
          </p:nvPr>
        </p:nvSpPr>
        <p:spPr>
          <a:xfrm>
            <a:off x="457200" y="315118"/>
            <a:ext cx="8229600" cy="731838"/>
          </a:xfrm>
        </p:spPr>
        <p:txBody>
          <a:bodyPr/>
          <a:lstStyle/>
          <a:p>
            <a:r>
              <a:rPr lang="en-US" altLang="en-US" b="1" dirty="0"/>
              <a:t>The Contribution Margin</a:t>
            </a:r>
            <a:endParaRPr lang="en-US" b="1" dirty="0"/>
          </a:p>
        </p:txBody>
      </p:sp>
      <p:sp>
        <p:nvSpPr>
          <p:cNvPr id="6" name="Content Placeholder 5">
            <a:extLst>
              <a:ext uri="{FF2B5EF4-FFF2-40B4-BE49-F238E27FC236}">
                <a16:creationId xmlns:a16="http://schemas.microsoft.com/office/drawing/2014/main" id="{0474DC37-C8F0-42CA-8CA9-E8E4AD8215BA}"/>
              </a:ext>
            </a:extLst>
          </p:cNvPr>
          <p:cNvSpPr>
            <a:spLocks noGrp="1"/>
          </p:cNvSpPr>
          <p:nvPr>
            <p:ph idx="1"/>
          </p:nvPr>
        </p:nvSpPr>
        <p:spPr>
          <a:xfrm>
            <a:off x="780222" y="1253331"/>
            <a:ext cx="7886700" cy="4351338"/>
          </a:xfrm>
        </p:spPr>
        <p:txBody>
          <a:bodyPr>
            <a:normAutofit/>
          </a:bodyPr>
          <a:lstStyle/>
          <a:p>
            <a:pPr marL="0" indent="0">
              <a:buNone/>
            </a:pPr>
            <a:r>
              <a:rPr lang="en-US" sz="2800" dirty="0"/>
              <a:t>Use of the traditional income statement model can result in misleading and erroneous conclusions when changes in activity levels are being considered. See the following example:</a:t>
            </a:r>
          </a:p>
        </p:txBody>
      </p:sp>
      <p:pic>
        <p:nvPicPr>
          <p:cNvPr id="8" name="Picture 7" descr="A screenshot of a cell phone&#10;&#10;Description automatically generated">
            <a:extLst>
              <a:ext uri="{FF2B5EF4-FFF2-40B4-BE49-F238E27FC236}">
                <a16:creationId xmlns:a16="http://schemas.microsoft.com/office/drawing/2014/main" id="{627E7060-8B3F-474B-BF4F-88CBF60C8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73" y="3124200"/>
            <a:ext cx="8425997" cy="1988746"/>
          </a:xfrm>
          <a:prstGeom prst="rect">
            <a:avLst/>
          </a:prstGeom>
        </p:spPr>
      </p:pic>
    </p:spTree>
    <p:extLst>
      <p:ext uri="{BB962C8B-B14F-4D97-AF65-F5344CB8AC3E}">
        <p14:creationId xmlns:p14="http://schemas.microsoft.com/office/powerpoint/2010/main" val="100056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4A4A821F-84F4-46F9-A0F9-5B3F229E5F00}"/>
              </a:ext>
            </a:extLst>
          </p:cNvPr>
          <p:cNvSpPr>
            <a:spLocks noGrp="1" noChangeArrowheads="1"/>
          </p:cNvSpPr>
          <p:nvPr>
            <p:ph type="title"/>
          </p:nvPr>
        </p:nvSpPr>
        <p:spPr/>
        <p:txBody>
          <a:bodyPr/>
          <a:lstStyle/>
          <a:p>
            <a:r>
              <a:rPr lang="en-US" altLang="en-US" dirty="0"/>
              <a:t>The Contribution Margin Format</a:t>
            </a:r>
          </a:p>
        </p:txBody>
      </p:sp>
      <p:sp>
        <p:nvSpPr>
          <p:cNvPr id="2" name="TextBox 1">
            <a:extLst>
              <a:ext uri="{FF2B5EF4-FFF2-40B4-BE49-F238E27FC236}">
                <a16:creationId xmlns:a16="http://schemas.microsoft.com/office/drawing/2014/main" id="{66242E47-741A-48B7-B945-CF344F636818}"/>
              </a:ext>
            </a:extLst>
          </p:cNvPr>
          <p:cNvSpPr txBox="1">
            <a:spLocks noChangeArrowheads="1"/>
          </p:cNvSpPr>
          <p:nvPr/>
        </p:nvSpPr>
        <p:spPr bwMode="auto">
          <a:xfrm>
            <a:off x="518491" y="1908346"/>
            <a:ext cx="8229600" cy="4154488"/>
          </a:xfrm>
          <a:prstGeom prst="rect">
            <a:avLst/>
          </a:prstGeom>
          <a:solidFill>
            <a:schemeClr val="accent1">
              <a:lumMod val="20000"/>
              <a:lumOff val="80000"/>
            </a:schemeClr>
          </a:solidFill>
          <a:ln w="9525">
            <a:solidFill>
              <a:srgbClr val="808000"/>
            </a:solidFill>
            <a:miter lim="800000"/>
            <a:headEnd/>
            <a:tailEnd/>
          </a:ln>
          <a:effectLst>
            <a:outerShdw blurRad="63500" dist="38100" dir="2700000" algn="tl" rotWithShape="0">
              <a:srgbClr val="000000">
                <a:alpha val="39999"/>
              </a:srgbClr>
            </a:outerShdw>
          </a:effectLst>
        </p:spPr>
        <p:txBody>
          <a:bodyPr>
            <a:spAutoFit/>
          </a:bodyPr>
          <a:lstStyle/>
          <a:p>
            <a:pPr algn="l">
              <a:defRPr/>
            </a:pPr>
            <a:r>
              <a:rPr lang="en-US" sz="2400" dirty="0">
                <a:solidFill>
                  <a:schemeClr val="accent1">
                    <a:lumMod val="50000"/>
                  </a:schemeClr>
                </a:solidFill>
                <a:latin typeface="+mn-lt"/>
                <a:ea typeface="+mn-ea"/>
              </a:rPr>
              <a:t>Contribution margin means that this amount is the contribution to fixed expenses and operating income from the sale of products or provision of services. </a:t>
            </a:r>
          </a:p>
          <a:p>
            <a:pPr algn="l">
              <a:defRPr/>
            </a:pPr>
            <a:endParaRPr lang="en-US" sz="2400" dirty="0">
              <a:solidFill>
                <a:schemeClr val="accent1">
                  <a:lumMod val="50000"/>
                </a:schemeClr>
              </a:solidFill>
              <a:latin typeface="+mn-lt"/>
              <a:ea typeface="+mn-ea"/>
            </a:endParaRPr>
          </a:p>
          <a:p>
            <a:pPr marL="914400" lvl="1" indent="-457200" algn="l">
              <a:buFont typeface="Arial" pitchFamily="34" charset="0"/>
              <a:buChar char="•"/>
              <a:defRPr/>
            </a:pPr>
            <a:r>
              <a:rPr lang="en-US" sz="2400" dirty="0">
                <a:solidFill>
                  <a:schemeClr val="accent1">
                    <a:lumMod val="50000"/>
                  </a:schemeClr>
                </a:solidFill>
                <a:latin typeface="+mn-lt"/>
                <a:ea typeface="+mn-ea"/>
              </a:rPr>
              <a:t>As revenues increase as a result of selling more products or providing more services, variable expenses will increase proportionately, and so will contribution margin. </a:t>
            </a:r>
          </a:p>
          <a:p>
            <a:pPr marL="914400" lvl="1" indent="-457200" algn="l">
              <a:buFont typeface="Arial" pitchFamily="34" charset="0"/>
              <a:buChar char="•"/>
              <a:defRPr/>
            </a:pPr>
            <a:endParaRPr lang="en-US" sz="2400" dirty="0">
              <a:solidFill>
                <a:schemeClr val="accent1">
                  <a:lumMod val="50000"/>
                </a:schemeClr>
              </a:solidFill>
              <a:latin typeface="+mn-lt"/>
              <a:ea typeface="+mn-ea"/>
            </a:endParaRPr>
          </a:p>
          <a:p>
            <a:pPr marL="914400" lvl="1" indent="-457200" algn="l">
              <a:buFont typeface="Arial" pitchFamily="34" charset="0"/>
              <a:buChar char="•"/>
              <a:defRPr/>
            </a:pPr>
            <a:r>
              <a:rPr lang="en-US" sz="2400" dirty="0">
                <a:solidFill>
                  <a:schemeClr val="accent1">
                    <a:lumMod val="50000"/>
                  </a:schemeClr>
                </a:solidFill>
                <a:latin typeface="+mn-lt"/>
                <a:ea typeface="+mn-ea"/>
              </a:rPr>
              <a:t>However, </a:t>
            </a:r>
            <a:r>
              <a:rPr lang="en-US" sz="2400" i="1" dirty="0">
                <a:solidFill>
                  <a:schemeClr val="accent1">
                    <a:lumMod val="50000"/>
                  </a:schemeClr>
                </a:solidFill>
                <a:latin typeface="+mn-lt"/>
                <a:ea typeface="+mn-ea"/>
              </a:rPr>
              <a:t>fixed expenses will not increase </a:t>
            </a:r>
            <a:r>
              <a:rPr lang="en-US" sz="2400" dirty="0">
                <a:solidFill>
                  <a:schemeClr val="accent1">
                    <a:lumMod val="50000"/>
                  </a:schemeClr>
                </a:solidFill>
                <a:latin typeface="+mn-lt"/>
                <a:ea typeface="+mn-ea"/>
              </a:rPr>
              <a:t>because they are not a function of the level of revenue-generating activity.</a:t>
            </a:r>
          </a:p>
        </p:txBody>
      </p:sp>
      <p:sp>
        <p:nvSpPr>
          <p:cNvPr id="6" name="Rounded Rectangle 5">
            <a:extLst>
              <a:ext uri="{FF2B5EF4-FFF2-40B4-BE49-F238E27FC236}">
                <a16:creationId xmlns:a16="http://schemas.microsoft.com/office/drawing/2014/main" id="{56FC79C6-FBC0-49C1-917B-328C513DF0EF}"/>
              </a:ext>
            </a:extLst>
          </p:cNvPr>
          <p:cNvSpPr/>
          <p:nvPr/>
        </p:nvSpPr>
        <p:spPr>
          <a:xfrm>
            <a:off x="457200" y="6248400"/>
            <a:ext cx="6553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itchFamily="34" charset="0"/>
              </a:rPr>
              <a:t>Learning Objective 12-9: </a:t>
            </a:r>
            <a:r>
              <a:rPr lang="en-US" sz="1100" b="1" dirty="0">
                <a:solidFill>
                  <a:srgbClr val="000000"/>
                </a:solidFill>
                <a:latin typeface="Arial Narrow" panose="020B0606020202030204" pitchFamily="34" charset="0"/>
                <a:ea typeface="ＭＳ Ｐゴシック" pitchFamily="34" charset="-128"/>
                <a:cs typeface="Times New Roman" pitchFamily="18" charset="0"/>
              </a:rPr>
              <a:t>Calculate the contribution margin ratio and explain how it can be used in CVP analysis.</a:t>
            </a:r>
          </a:p>
        </p:txBody>
      </p:sp>
      <p:sp>
        <p:nvSpPr>
          <p:cNvPr id="7" name="TextBox 6">
            <a:extLst>
              <a:ext uri="{FF2B5EF4-FFF2-40B4-BE49-F238E27FC236}">
                <a16:creationId xmlns:a16="http://schemas.microsoft.com/office/drawing/2014/main" id="{0AD9B026-619B-4AF4-B85F-4DF0F65054FF}"/>
              </a:ext>
            </a:extLst>
          </p:cNvPr>
          <p:cNvSpPr txBox="1"/>
          <p:nvPr/>
        </p:nvSpPr>
        <p:spPr>
          <a:xfrm>
            <a:off x="762000" y="1066800"/>
            <a:ext cx="7772400" cy="707886"/>
          </a:xfrm>
          <a:prstGeom prst="rect">
            <a:avLst/>
          </a:prstGeom>
          <a:solidFill>
            <a:srgbClr val="FFFFCC"/>
          </a:solidFill>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a:spAutoFit/>
          </a:bodyPr>
          <a:lstStyle/>
          <a:p>
            <a:pPr algn="l">
              <a:defRPr/>
            </a:pPr>
            <a:r>
              <a:rPr lang="en-US" sz="2000" b="1" dirty="0">
                <a:solidFill>
                  <a:schemeClr val="accent1">
                    <a:lumMod val="75000"/>
                  </a:schemeClr>
                </a:solidFill>
              </a:rPr>
              <a:t>The contribution margin format derives its name from the difference between revenues and variable expenses.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28EB3E-352B-4184-B805-781B9C565D1C}"/>
              </a:ext>
            </a:extLst>
          </p:cNvPr>
          <p:cNvSpPr>
            <a:spLocks noGrp="1"/>
          </p:cNvSpPr>
          <p:nvPr>
            <p:ph type="title"/>
          </p:nvPr>
        </p:nvSpPr>
        <p:spPr>
          <a:xfrm>
            <a:off x="457200" y="315118"/>
            <a:ext cx="8229600" cy="731838"/>
          </a:xfrm>
        </p:spPr>
        <p:txBody>
          <a:bodyPr/>
          <a:lstStyle/>
          <a:p>
            <a:r>
              <a:rPr lang="en-US" b="1" dirty="0"/>
              <a:t>Contribution Margin Ratio</a:t>
            </a:r>
          </a:p>
        </p:txBody>
      </p:sp>
      <p:sp>
        <p:nvSpPr>
          <p:cNvPr id="5" name="Content Placeholder 4">
            <a:extLst>
              <a:ext uri="{FF2B5EF4-FFF2-40B4-BE49-F238E27FC236}">
                <a16:creationId xmlns:a16="http://schemas.microsoft.com/office/drawing/2014/main" id="{E59AA355-1B54-433A-8066-F969D9C1423E}"/>
              </a:ext>
            </a:extLst>
          </p:cNvPr>
          <p:cNvSpPr>
            <a:spLocks noGrp="1"/>
          </p:cNvSpPr>
          <p:nvPr>
            <p:ph idx="1"/>
          </p:nvPr>
        </p:nvSpPr>
        <p:spPr>
          <a:xfrm>
            <a:off x="628650" y="1253331"/>
            <a:ext cx="7886700" cy="4351338"/>
          </a:xfrm>
        </p:spPr>
        <p:txBody>
          <a:bodyPr/>
          <a:lstStyle/>
          <a:p>
            <a:r>
              <a:rPr lang="en-US" dirty="0"/>
              <a:t>It is the ratio of contribution margin to revenues.</a:t>
            </a:r>
          </a:p>
        </p:txBody>
      </p:sp>
      <p:pic>
        <p:nvPicPr>
          <p:cNvPr id="7" name="Picture 6" descr="A screenshot of a cell phone&#10;&#10;Description automatically generated">
            <a:extLst>
              <a:ext uri="{FF2B5EF4-FFF2-40B4-BE49-F238E27FC236}">
                <a16:creationId xmlns:a16="http://schemas.microsoft.com/office/drawing/2014/main" id="{9A14C3B5-A8FA-48B9-ABEE-836D84F19F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971800"/>
            <a:ext cx="8515350" cy="1387036"/>
          </a:xfrm>
          <a:prstGeom prst="rect">
            <a:avLst/>
          </a:prstGeom>
        </p:spPr>
      </p:pic>
    </p:spTree>
    <p:extLst>
      <p:ext uri="{BB962C8B-B14F-4D97-AF65-F5344CB8AC3E}">
        <p14:creationId xmlns:p14="http://schemas.microsoft.com/office/powerpoint/2010/main" val="1248347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C1E640B1-8ABD-46E2-BF47-358552AEAD77}"/>
              </a:ext>
            </a:extLst>
          </p:cNvPr>
          <p:cNvSpPr>
            <a:spLocks noGrp="1" noChangeArrowheads="1"/>
          </p:cNvSpPr>
          <p:nvPr>
            <p:ph type="title"/>
          </p:nvPr>
        </p:nvSpPr>
        <p:spPr/>
        <p:txBody>
          <a:bodyPr/>
          <a:lstStyle/>
          <a:p>
            <a:r>
              <a:rPr lang="en-US" altLang="en-US" dirty="0"/>
              <a:t>Contribution Margin Model</a:t>
            </a:r>
          </a:p>
        </p:txBody>
      </p:sp>
      <p:sp>
        <p:nvSpPr>
          <p:cNvPr id="2" name="TextBox 1">
            <a:extLst>
              <a:ext uri="{FF2B5EF4-FFF2-40B4-BE49-F238E27FC236}">
                <a16:creationId xmlns:a16="http://schemas.microsoft.com/office/drawing/2014/main" id="{6B60F036-BC2F-4932-B1A8-B46FF2308B52}"/>
              </a:ext>
            </a:extLst>
          </p:cNvPr>
          <p:cNvSpPr txBox="1">
            <a:spLocks noChangeArrowheads="1"/>
          </p:cNvSpPr>
          <p:nvPr/>
        </p:nvSpPr>
        <p:spPr bwMode="auto">
          <a:xfrm>
            <a:off x="695739" y="1180425"/>
            <a:ext cx="8001000" cy="923925"/>
          </a:xfrm>
          <a:prstGeom prst="rect">
            <a:avLst/>
          </a:prstGeom>
          <a:solidFill>
            <a:schemeClr val="accent1">
              <a:lumMod val="20000"/>
              <a:lumOff val="80000"/>
            </a:schemeClr>
          </a:solidFill>
          <a:ln w="9525">
            <a:solidFill>
              <a:srgbClr val="737300"/>
            </a:solidFill>
            <a:miter lim="800000"/>
            <a:headEnd/>
            <a:tailEnd/>
          </a:ln>
          <a:effectLst>
            <a:outerShdw blurRad="63500" dist="20000" dir="5400000" rotWithShape="0">
              <a:srgbClr val="000000">
                <a:alpha val="37999"/>
              </a:srgbClr>
            </a:outerShdw>
          </a:effectLst>
        </p:spPr>
        <p:txBody>
          <a:bodyPr>
            <a:spAutoFit/>
          </a:bodyPr>
          <a:lstStyle/>
          <a:p>
            <a:pPr algn="l">
              <a:defRPr/>
            </a:pPr>
            <a:r>
              <a:rPr lang="en-US" b="1" dirty="0">
                <a:solidFill>
                  <a:schemeClr val="dk1"/>
                </a:solidFill>
                <a:latin typeface="+mn-lt"/>
                <a:ea typeface="+mn-ea"/>
              </a:rPr>
              <a:t>To illustrate the use of the model, assume management wants to know the operating income from a product that has the following revenue, cost, and volume characteristics:</a:t>
            </a:r>
          </a:p>
        </p:txBody>
      </p:sp>
      <p:sp>
        <p:nvSpPr>
          <p:cNvPr id="8" name="Rounded Rectangle 7">
            <a:extLst>
              <a:ext uri="{FF2B5EF4-FFF2-40B4-BE49-F238E27FC236}">
                <a16:creationId xmlns:a16="http://schemas.microsoft.com/office/drawing/2014/main" id="{71E6B5F3-7E16-4A34-B3F9-E07CC2755164}"/>
              </a:ext>
            </a:extLst>
          </p:cNvPr>
          <p:cNvSpPr/>
          <p:nvPr/>
        </p:nvSpPr>
        <p:spPr>
          <a:xfrm>
            <a:off x="457200" y="6248400"/>
            <a:ext cx="6553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itchFamily="34" charset="0"/>
              </a:rPr>
              <a:t>Learning Objective 12-9: </a:t>
            </a:r>
            <a:r>
              <a:rPr lang="en-US" sz="1100" b="1" dirty="0">
                <a:solidFill>
                  <a:srgbClr val="000000"/>
                </a:solidFill>
                <a:latin typeface="Arial Narrow" panose="020B0606020202030204" pitchFamily="34" charset="0"/>
                <a:ea typeface="ＭＳ Ｐゴシック" pitchFamily="34" charset="-128"/>
                <a:cs typeface="Times New Roman" pitchFamily="18" charset="0"/>
              </a:rPr>
              <a:t>Calculate the contribution margin ratio and explain how it can be used in CVP analysis.</a:t>
            </a:r>
          </a:p>
        </p:txBody>
      </p:sp>
      <p:pic>
        <p:nvPicPr>
          <p:cNvPr id="4" name="Picture 3" descr="A screenshot of a social media post&#10;&#10;Description automatically generated">
            <a:extLst>
              <a:ext uri="{FF2B5EF4-FFF2-40B4-BE49-F238E27FC236}">
                <a16:creationId xmlns:a16="http://schemas.microsoft.com/office/drawing/2014/main" id="{456B6FB6-7DFC-4AAF-A1F5-6C44FB640A55}"/>
              </a:ext>
            </a:extLst>
          </p:cNvPr>
          <p:cNvPicPr>
            <a:picLocks noChangeAspect="1"/>
          </p:cNvPicPr>
          <p:nvPr/>
        </p:nvPicPr>
        <p:blipFill rotWithShape="1">
          <a:blip r:embed="rId3">
            <a:extLst>
              <a:ext uri="{28A0092B-C50C-407E-A947-70E740481C1C}">
                <a14:useLocalDpi xmlns:a14="http://schemas.microsoft.com/office/drawing/2010/main" val="0"/>
              </a:ext>
            </a:extLst>
          </a:blip>
          <a:srcRect t="47281"/>
          <a:stretch/>
        </p:blipFill>
        <p:spPr>
          <a:xfrm>
            <a:off x="457200" y="3967784"/>
            <a:ext cx="8488017" cy="2263471"/>
          </a:xfrm>
          <a:prstGeom prst="rect">
            <a:avLst/>
          </a:prstGeom>
        </p:spPr>
      </p:pic>
      <p:pic>
        <p:nvPicPr>
          <p:cNvPr id="9" name="Picture 8">
            <a:extLst>
              <a:ext uri="{FF2B5EF4-FFF2-40B4-BE49-F238E27FC236}">
                <a16:creationId xmlns:a16="http://schemas.microsoft.com/office/drawing/2014/main" id="{FCD31A2F-DF5F-4C25-ADCE-DB835DC2A11E}"/>
              </a:ext>
            </a:extLst>
          </p:cNvPr>
          <p:cNvPicPr>
            <a:picLocks noChangeAspect="1"/>
          </p:cNvPicPr>
          <p:nvPr/>
        </p:nvPicPr>
        <p:blipFill rotWithShape="1">
          <a:blip r:embed="rId3">
            <a:extLst>
              <a:ext uri="{28A0092B-C50C-407E-A947-70E740481C1C}">
                <a14:useLocalDpi xmlns:a14="http://schemas.microsoft.com/office/drawing/2010/main" val="0"/>
              </a:ext>
            </a:extLst>
          </a:blip>
          <a:srcRect b="65280"/>
          <a:stretch/>
        </p:blipFill>
        <p:spPr>
          <a:xfrm>
            <a:off x="379860" y="2217802"/>
            <a:ext cx="8672513" cy="152307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0">
            <a:extLst>
              <a:ext uri="{FF2B5EF4-FFF2-40B4-BE49-F238E27FC236}">
                <a16:creationId xmlns:a16="http://schemas.microsoft.com/office/drawing/2014/main" id="{BB0E9296-1F9F-48E8-91EF-4708ECACF3E3}"/>
              </a:ext>
            </a:extLst>
          </p:cNvPr>
          <p:cNvSpPr>
            <a:spLocks noGrp="1" noChangeArrowheads="1"/>
          </p:cNvSpPr>
          <p:nvPr>
            <p:ph type="title"/>
          </p:nvPr>
        </p:nvSpPr>
        <p:spPr/>
        <p:txBody>
          <a:bodyPr/>
          <a:lstStyle/>
          <a:p>
            <a:r>
              <a:rPr lang="en-US" altLang="en-US" dirty="0"/>
              <a:t>Contribution Margin Model</a:t>
            </a:r>
          </a:p>
        </p:txBody>
      </p:sp>
      <p:sp>
        <p:nvSpPr>
          <p:cNvPr id="2" name="TextBox 1">
            <a:extLst>
              <a:ext uri="{FF2B5EF4-FFF2-40B4-BE49-F238E27FC236}">
                <a16:creationId xmlns:a16="http://schemas.microsoft.com/office/drawing/2014/main" id="{A9E751D1-38B7-40BB-8A33-5CCE137DF76D}"/>
              </a:ext>
            </a:extLst>
          </p:cNvPr>
          <p:cNvSpPr txBox="1">
            <a:spLocks noChangeArrowheads="1"/>
          </p:cNvSpPr>
          <p:nvPr/>
        </p:nvSpPr>
        <p:spPr bwMode="auto">
          <a:xfrm>
            <a:off x="609600" y="1066800"/>
            <a:ext cx="8229600" cy="1200150"/>
          </a:xfrm>
          <a:prstGeom prst="rect">
            <a:avLst/>
          </a:prstGeom>
          <a:solidFill>
            <a:schemeClr val="accent1">
              <a:lumMod val="20000"/>
              <a:lumOff val="80000"/>
            </a:schemeClr>
          </a:solidFill>
          <a:ln w="9525">
            <a:solidFill>
              <a:srgbClr val="663200"/>
            </a:solidFill>
            <a:miter lim="800000"/>
            <a:headEnd/>
            <a:tailEnd/>
          </a:ln>
          <a:effectLst>
            <a:outerShdw blurRad="63500" dist="38100" dir="2700000" algn="tl" rotWithShape="0">
              <a:srgbClr val="000000">
                <a:alpha val="39999"/>
              </a:srgbClr>
            </a:outerShdw>
          </a:effectLst>
        </p:spPr>
        <p:txBody>
          <a:bodyPr>
            <a:spAutoFit/>
          </a:bodyPr>
          <a:lstStyle>
            <a:lvl1pPr>
              <a:defRPr sz="2400">
                <a:solidFill>
                  <a:schemeClr val="tx1"/>
                </a:solidFill>
                <a:latin typeface="Tahoma" pitchFamily="34" charset="0"/>
                <a:ea typeface="ＭＳ Ｐゴシック" charset="-128"/>
              </a:defRPr>
            </a:lvl1pPr>
            <a:lvl2pPr marL="742950" indent="-285750">
              <a:defRPr sz="2400">
                <a:solidFill>
                  <a:schemeClr val="tx1"/>
                </a:solidFill>
                <a:latin typeface="Tahoma" pitchFamily="34" charset="0"/>
                <a:ea typeface="ＭＳ Ｐゴシック" charset="-128"/>
              </a:defRPr>
            </a:lvl2pPr>
            <a:lvl3pPr marL="1143000" indent="-228600">
              <a:defRPr sz="2400">
                <a:solidFill>
                  <a:schemeClr val="tx1"/>
                </a:solidFill>
                <a:latin typeface="Tahoma" pitchFamily="34" charset="0"/>
                <a:ea typeface="ＭＳ Ｐゴシック" charset="-128"/>
              </a:defRPr>
            </a:lvl3pPr>
            <a:lvl4pPr marL="1600200" indent="-228600">
              <a:defRPr sz="2400">
                <a:solidFill>
                  <a:schemeClr val="tx1"/>
                </a:solidFill>
                <a:latin typeface="Tahoma" pitchFamily="34" charset="0"/>
                <a:ea typeface="ＭＳ Ｐゴシック" charset="-128"/>
              </a:defRPr>
            </a:lvl4pPr>
            <a:lvl5pPr marL="2057400" indent="-228600">
              <a:defRPr sz="2400">
                <a:solidFill>
                  <a:schemeClr val="tx1"/>
                </a:solidFill>
                <a:latin typeface="Tahoma"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Tahoma"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Tahoma"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Tahoma"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Tahoma" pitchFamily="34" charset="0"/>
                <a:ea typeface="ＭＳ Ｐゴシック" charset="-128"/>
              </a:defRPr>
            </a:lvl9pPr>
          </a:lstStyle>
          <a:p>
            <a:pPr>
              <a:defRPr/>
            </a:pPr>
            <a:r>
              <a:rPr lang="en-US" sz="1800" b="1" dirty="0">
                <a:solidFill>
                  <a:schemeClr val="accent1">
                    <a:lumMod val="50000"/>
                  </a:schemeClr>
                </a:solidFill>
              </a:rPr>
              <a:t>Now suppose management wants to know what would happen to operating income if a $3 per unit price cut were to result in a volume increase of 5,000 units, to a total of 13,000 units. Let’</a:t>
            </a:r>
            <a:r>
              <a:rPr lang="en-US" altLang="ja-JP" sz="1800" b="1" dirty="0">
                <a:solidFill>
                  <a:schemeClr val="accent1">
                    <a:lumMod val="50000"/>
                  </a:schemeClr>
                </a:solidFill>
              </a:rPr>
              <a:t>s see what will happen to operating income.</a:t>
            </a:r>
            <a:endParaRPr lang="en-US" sz="1800" b="1" dirty="0">
              <a:solidFill>
                <a:schemeClr val="accent1">
                  <a:lumMod val="50000"/>
                </a:schemeClr>
              </a:solidFill>
            </a:endParaRPr>
          </a:p>
        </p:txBody>
      </p:sp>
      <p:sp>
        <p:nvSpPr>
          <p:cNvPr id="8" name="Rounded Rectangle 7">
            <a:extLst>
              <a:ext uri="{FF2B5EF4-FFF2-40B4-BE49-F238E27FC236}">
                <a16:creationId xmlns:a16="http://schemas.microsoft.com/office/drawing/2014/main" id="{51282FE4-F184-420B-96D4-5D527D4EC403}"/>
              </a:ext>
            </a:extLst>
          </p:cNvPr>
          <p:cNvSpPr/>
          <p:nvPr/>
        </p:nvSpPr>
        <p:spPr>
          <a:xfrm>
            <a:off x="457200" y="6248400"/>
            <a:ext cx="6553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itchFamily="34" charset="0"/>
              </a:rPr>
              <a:t>Learning Objective 12-9: </a:t>
            </a:r>
            <a:r>
              <a:rPr lang="en-US" sz="1100" b="1" dirty="0">
                <a:solidFill>
                  <a:srgbClr val="000000"/>
                </a:solidFill>
                <a:latin typeface="Arial Narrow" panose="020B0606020202030204" pitchFamily="34" charset="0"/>
                <a:ea typeface="ＭＳ Ｐゴシック" pitchFamily="34" charset="-128"/>
                <a:cs typeface="Times New Roman" pitchFamily="18" charset="0"/>
              </a:rPr>
              <a:t>Calculate the contribution margin ratio and explain how it can be used in CVP analysis.</a:t>
            </a:r>
          </a:p>
        </p:txBody>
      </p:sp>
      <p:pic>
        <p:nvPicPr>
          <p:cNvPr id="7" name="Picture 6">
            <a:extLst>
              <a:ext uri="{FF2B5EF4-FFF2-40B4-BE49-F238E27FC236}">
                <a16:creationId xmlns:a16="http://schemas.microsoft.com/office/drawing/2014/main" id="{334AD19F-EDEF-48B4-AFE7-967CE0BABC8C}"/>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 b="61514"/>
          <a:stretch/>
        </p:blipFill>
        <p:spPr>
          <a:xfrm>
            <a:off x="440635" y="2301991"/>
            <a:ext cx="8672513" cy="1688316"/>
          </a:xfrm>
          <a:prstGeom prst="rect">
            <a:avLst/>
          </a:prstGeom>
          <a:effectLst>
            <a:outerShdw blurRad="50800" dist="38100" dir="2700000" algn="tl" rotWithShape="0">
              <a:prstClr val="black">
                <a:alpha val="40000"/>
              </a:prstClr>
            </a:outerShdw>
          </a:effectLst>
        </p:spPr>
      </p:pic>
      <p:pic>
        <p:nvPicPr>
          <p:cNvPr id="4" name="Picture 3" descr="A screenshot of a social media post&#10;&#10;Description automatically generated">
            <a:extLst>
              <a:ext uri="{FF2B5EF4-FFF2-40B4-BE49-F238E27FC236}">
                <a16:creationId xmlns:a16="http://schemas.microsoft.com/office/drawing/2014/main" id="{8485C088-8EF6-4FB2-94C7-06D0A5A145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609" y="3896760"/>
            <a:ext cx="8230656" cy="2200275"/>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12">
            <a:extLst>
              <a:ext uri="{FF2B5EF4-FFF2-40B4-BE49-F238E27FC236}">
                <a16:creationId xmlns:a16="http://schemas.microsoft.com/office/drawing/2014/main" id="{F77F07AB-DFD2-48E2-AEBA-E3358401B3EB}"/>
              </a:ext>
            </a:extLst>
          </p:cNvPr>
          <p:cNvSpPr>
            <a:spLocks noGrp="1" noChangeArrowheads="1"/>
          </p:cNvSpPr>
          <p:nvPr>
            <p:ph type="title"/>
          </p:nvPr>
        </p:nvSpPr>
        <p:spPr/>
        <p:txBody>
          <a:bodyPr/>
          <a:lstStyle/>
          <a:p>
            <a:r>
              <a:rPr lang="en-US" altLang="en-US" dirty="0"/>
              <a:t>Contribution Margin Model</a:t>
            </a:r>
          </a:p>
        </p:txBody>
      </p:sp>
      <p:sp>
        <p:nvSpPr>
          <p:cNvPr id="3" name="TextBox 2">
            <a:extLst>
              <a:ext uri="{FF2B5EF4-FFF2-40B4-BE49-F238E27FC236}">
                <a16:creationId xmlns:a16="http://schemas.microsoft.com/office/drawing/2014/main" id="{A8C0365B-4BE2-468F-A9B8-91571F518588}"/>
              </a:ext>
            </a:extLst>
          </p:cNvPr>
          <p:cNvSpPr txBox="1">
            <a:spLocks noChangeArrowheads="1"/>
          </p:cNvSpPr>
          <p:nvPr/>
        </p:nvSpPr>
        <p:spPr bwMode="auto">
          <a:xfrm>
            <a:off x="571500" y="1447800"/>
            <a:ext cx="8039100" cy="923925"/>
          </a:xfrm>
          <a:prstGeom prst="rect">
            <a:avLst/>
          </a:prstGeom>
          <a:solidFill>
            <a:srgbClr val="FFFFCC"/>
          </a:solidFill>
          <a:ln w="9525">
            <a:solidFill>
              <a:srgbClr val="737300"/>
            </a:solidFill>
            <a:miter lim="800000"/>
            <a:headEnd/>
            <a:tailEnd/>
          </a:ln>
          <a:effectLst>
            <a:outerShdw blurRad="63500" dist="20000" dir="5400000" rotWithShape="0">
              <a:srgbClr val="000000">
                <a:alpha val="37999"/>
              </a:srgbClr>
            </a:outerShdw>
          </a:effectLst>
        </p:spPr>
        <p:txBody>
          <a:bodyPr>
            <a:spAutoFit/>
          </a:bodyPr>
          <a:lstStyle/>
          <a:p>
            <a:pPr algn="l">
              <a:defRPr/>
            </a:pPr>
            <a:r>
              <a:rPr lang="en-US" b="1" dirty="0">
                <a:solidFill>
                  <a:schemeClr val="accent1">
                    <a:lumMod val="50000"/>
                  </a:schemeClr>
                </a:solidFill>
                <a:latin typeface="+mn-lt"/>
                <a:ea typeface="+mn-ea"/>
              </a:rPr>
              <a:t>Next, suppose management proposes the same $3 per unit price cut in conjunction with a $3,000 increase in advertising, with the expectation that volume will increase to 18,000 units. Here is the analysis of the effect on operating income:</a:t>
            </a:r>
          </a:p>
        </p:txBody>
      </p:sp>
      <p:sp>
        <p:nvSpPr>
          <p:cNvPr id="9" name="Rounded Rectangle 8">
            <a:extLst>
              <a:ext uri="{FF2B5EF4-FFF2-40B4-BE49-F238E27FC236}">
                <a16:creationId xmlns:a16="http://schemas.microsoft.com/office/drawing/2014/main" id="{298F35F5-B6A6-4C20-A71F-B71F7F83F2A5}"/>
              </a:ext>
            </a:extLst>
          </p:cNvPr>
          <p:cNvSpPr/>
          <p:nvPr/>
        </p:nvSpPr>
        <p:spPr>
          <a:xfrm>
            <a:off x="457200" y="6248400"/>
            <a:ext cx="6553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itchFamily="34" charset="0"/>
              </a:rPr>
              <a:t>Learning Objective 12-9: </a:t>
            </a:r>
            <a:r>
              <a:rPr lang="en-US" sz="1100" b="1" dirty="0">
                <a:solidFill>
                  <a:srgbClr val="000000"/>
                </a:solidFill>
                <a:latin typeface="Arial Narrow" panose="020B0606020202030204" pitchFamily="34" charset="0"/>
                <a:ea typeface="ＭＳ Ｐゴシック" pitchFamily="34" charset="-128"/>
                <a:cs typeface="Times New Roman" pitchFamily="18" charset="0"/>
              </a:rPr>
              <a:t>Calculate the contribution margin ratio and explain how it can be used in CVP analysis.</a:t>
            </a:r>
          </a:p>
        </p:txBody>
      </p:sp>
      <p:sp>
        <p:nvSpPr>
          <p:cNvPr id="10" name="TextBox 9">
            <a:extLst>
              <a:ext uri="{FF2B5EF4-FFF2-40B4-BE49-F238E27FC236}">
                <a16:creationId xmlns:a16="http://schemas.microsoft.com/office/drawing/2014/main" id="{C8E28DFF-3479-4CED-9ED7-8148AFFF30F5}"/>
              </a:ext>
            </a:extLst>
          </p:cNvPr>
          <p:cNvSpPr txBox="1"/>
          <p:nvPr/>
        </p:nvSpPr>
        <p:spPr>
          <a:xfrm>
            <a:off x="990600" y="5181600"/>
            <a:ext cx="6858000" cy="923925"/>
          </a:xfrm>
          <a:prstGeom prst="rect">
            <a:avLst/>
          </a:prstGeom>
          <a:solidFill>
            <a:schemeClr val="accent1">
              <a:lumMod val="20000"/>
              <a:lumOff val="80000"/>
            </a:schemeClr>
          </a:solidFill>
        </p:spPr>
        <p:txBody>
          <a:bodyPr>
            <a:spAutoFit/>
          </a:bodyPr>
          <a:lstStyle/>
          <a:p>
            <a:pPr>
              <a:defRPr/>
            </a:pPr>
            <a:r>
              <a:rPr lang="en-US" b="1" dirty="0">
                <a:solidFill>
                  <a:srgbClr val="000000"/>
                </a:solidFill>
                <a:latin typeface="Arial Narrow" pitchFamily="34" charset="0"/>
                <a:cs typeface="Times New Roman" pitchFamily="18" charset="0"/>
              </a:rPr>
              <a:t>The analysis suggests that if the volume increase can be achieved with the price cut and increased advertising combination, operating income will increase from its present level.</a:t>
            </a:r>
            <a:endParaRPr lang="en-US" b="1" dirty="0">
              <a:latin typeface="Arial Narrow" pitchFamily="34" charset="0"/>
            </a:endParaRPr>
          </a:p>
        </p:txBody>
      </p:sp>
      <p:pic>
        <p:nvPicPr>
          <p:cNvPr id="6" name="Picture 5" descr="A screenshot of a social media post&#10;&#10;Description automatically generated">
            <a:extLst>
              <a:ext uri="{FF2B5EF4-FFF2-40B4-BE49-F238E27FC236}">
                <a16:creationId xmlns:a16="http://schemas.microsoft.com/office/drawing/2014/main" id="{DDCAD815-F248-4F10-ABEC-B2109D495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017" y="2647421"/>
            <a:ext cx="8458200" cy="2248957"/>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3">
            <a:extLst>
              <a:ext uri="{FF2B5EF4-FFF2-40B4-BE49-F238E27FC236}">
                <a16:creationId xmlns:a16="http://schemas.microsoft.com/office/drawing/2014/main" id="{86B8C0CF-5778-40CD-9E3A-9C7D1634E15A}"/>
              </a:ext>
            </a:extLst>
          </p:cNvPr>
          <p:cNvSpPr>
            <a:spLocks noGrp="1" noChangeArrowheads="1"/>
          </p:cNvSpPr>
          <p:nvPr>
            <p:ph type="title"/>
          </p:nvPr>
        </p:nvSpPr>
        <p:spPr/>
        <p:txBody>
          <a:bodyPr/>
          <a:lstStyle/>
          <a:p>
            <a:r>
              <a:rPr lang="en-US" altLang="en-US" dirty="0"/>
              <a:t>Contribution Margin Ratio in Action</a:t>
            </a:r>
          </a:p>
        </p:txBody>
      </p:sp>
      <p:sp>
        <p:nvSpPr>
          <p:cNvPr id="2" name="TextBox 1">
            <a:extLst>
              <a:ext uri="{FF2B5EF4-FFF2-40B4-BE49-F238E27FC236}">
                <a16:creationId xmlns:a16="http://schemas.microsoft.com/office/drawing/2014/main" id="{AA52D514-D5A5-4C54-9FF5-0739B1E66F7E}"/>
              </a:ext>
            </a:extLst>
          </p:cNvPr>
          <p:cNvSpPr txBox="1">
            <a:spLocks noChangeArrowheads="1"/>
          </p:cNvSpPr>
          <p:nvPr/>
        </p:nvSpPr>
        <p:spPr bwMode="auto">
          <a:xfrm>
            <a:off x="609600" y="1066800"/>
            <a:ext cx="8191500" cy="923925"/>
          </a:xfrm>
          <a:prstGeom prst="rect">
            <a:avLst/>
          </a:prstGeom>
          <a:solidFill>
            <a:schemeClr val="accent1">
              <a:lumMod val="20000"/>
              <a:lumOff val="80000"/>
            </a:schemeClr>
          </a:solidFill>
          <a:ln w="9525">
            <a:solidFill>
              <a:schemeClr val="tx2"/>
            </a:solidFill>
            <a:miter lim="800000"/>
            <a:headEnd/>
            <a:tailEnd/>
          </a:ln>
          <a:effectLst>
            <a:outerShdw blurRad="63500" dist="20000" dir="5400000" rotWithShape="0">
              <a:srgbClr val="000000">
                <a:alpha val="37999"/>
              </a:srgbClr>
            </a:outerShdw>
          </a:effectLst>
        </p:spPr>
        <p:txBody>
          <a:bodyPr>
            <a:spAutoFit/>
          </a:bodyPr>
          <a:lstStyle/>
          <a:p>
            <a:pPr algn="l">
              <a:defRPr/>
            </a:pPr>
            <a:r>
              <a:rPr lang="en-US" dirty="0">
                <a:solidFill>
                  <a:schemeClr val="dk1"/>
                </a:solidFill>
                <a:latin typeface="+mn-lt"/>
                <a:ea typeface="+mn-ea"/>
              </a:rPr>
              <a:t>If a product line had a contribution margin ratio of 30 percent, would an advertising program costing $21,000 be cost-effective if it generated an additional $80,000 of revenue?</a:t>
            </a:r>
          </a:p>
        </p:txBody>
      </p:sp>
      <p:sp>
        <p:nvSpPr>
          <p:cNvPr id="3" name="TextBox 2">
            <a:extLst>
              <a:ext uri="{FF2B5EF4-FFF2-40B4-BE49-F238E27FC236}">
                <a16:creationId xmlns:a16="http://schemas.microsoft.com/office/drawing/2014/main" id="{A1E92616-0E02-42E3-BCFE-8301BD261550}"/>
              </a:ext>
            </a:extLst>
          </p:cNvPr>
          <p:cNvSpPr txBox="1"/>
          <p:nvPr/>
        </p:nvSpPr>
        <p:spPr>
          <a:xfrm>
            <a:off x="533400" y="3962400"/>
            <a:ext cx="8001000" cy="1200329"/>
          </a:xfrm>
          <a:prstGeom prst="rect">
            <a:avLst/>
          </a:prstGeom>
          <a:solidFill>
            <a:srgbClr val="FFFFCC"/>
          </a:solidFill>
          <a:ln>
            <a:solidFill>
              <a:schemeClr val="tx2"/>
            </a:solidFill>
          </a:ln>
          <a:effectLst>
            <a:outerShdw blurRad="50800" dist="381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spAutoFit/>
          </a:bodyPr>
          <a:lstStyle/>
          <a:p>
            <a:pPr>
              <a:defRPr/>
            </a:pPr>
            <a:r>
              <a:rPr lang="en-US" b="1" dirty="0">
                <a:solidFill>
                  <a:schemeClr val="accent5">
                    <a:lumMod val="25000"/>
                  </a:schemeClr>
                </a:solidFill>
              </a:rPr>
              <a:t>So yes, the program would be cost-effective. Alternatively, dividing the increased fixed expenses by the contribution margin ratio ($21,000 divided by 30%) shows that an additional $70,000 of revenue would be needed to cover the increased fixed expense.</a:t>
            </a:r>
          </a:p>
        </p:txBody>
      </p:sp>
      <p:sp>
        <p:nvSpPr>
          <p:cNvPr id="8" name="Rounded Rectangle 7">
            <a:extLst>
              <a:ext uri="{FF2B5EF4-FFF2-40B4-BE49-F238E27FC236}">
                <a16:creationId xmlns:a16="http://schemas.microsoft.com/office/drawing/2014/main" id="{E7507CF3-E325-41D4-AE16-37249111B516}"/>
              </a:ext>
            </a:extLst>
          </p:cNvPr>
          <p:cNvSpPr/>
          <p:nvPr/>
        </p:nvSpPr>
        <p:spPr>
          <a:xfrm>
            <a:off x="457200" y="6248400"/>
            <a:ext cx="6553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anose="020B0606020202030204" pitchFamily="34" charset="0"/>
              </a:rPr>
              <a:t>Learning Objective 12-9: </a:t>
            </a:r>
            <a:r>
              <a:rPr lang="en-US" sz="1100" b="1" dirty="0">
                <a:solidFill>
                  <a:srgbClr val="000000"/>
                </a:solidFill>
                <a:latin typeface="Arial Narrow" panose="020B0606020202030204" pitchFamily="34" charset="0"/>
                <a:ea typeface="ＭＳ Ｐゴシック" pitchFamily="34" charset="-128"/>
                <a:cs typeface="Times New Roman" pitchFamily="18" charset="0"/>
              </a:rPr>
              <a:t>Calculate the contribution margin ratio and explain how it can be used in CVP analysis.</a:t>
            </a:r>
          </a:p>
        </p:txBody>
      </p:sp>
      <p:pic>
        <p:nvPicPr>
          <p:cNvPr id="5" name="Picture 4">
            <a:extLst>
              <a:ext uri="{FF2B5EF4-FFF2-40B4-BE49-F238E27FC236}">
                <a16:creationId xmlns:a16="http://schemas.microsoft.com/office/drawing/2014/main" id="{70745216-8235-4061-B050-61B313F44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87" y="2380798"/>
            <a:ext cx="8620125" cy="1221817"/>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82631742-2A42-4F5B-B47A-757B09A8927E}"/>
              </a:ext>
            </a:extLst>
          </p:cNvPr>
          <p:cNvSpPr>
            <a:spLocks noChangeArrowheads="1"/>
          </p:cNvSpPr>
          <p:nvPr/>
        </p:nvSpPr>
        <p:spPr bwMode="auto">
          <a:xfrm>
            <a:off x="1219200" y="152400"/>
            <a:ext cx="6248400" cy="708025"/>
          </a:xfrm>
          <a:prstGeom prst="rect">
            <a:avLst/>
          </a:prstGeom>
          <a:noFill/>
          <a:ln>
            <a:noFill/>
          </a:ln>
          <a:effectLst>
            <a:outerShdw dist="35921" dir="2700000" algn="ctr" rotWithShape="0">
              <a:schemeClr val="bg2"/>
            </a:outerShdw>
          </a:effectLst>
          <a:extLst/>
        </p:spPr>
        <p:txBody>
          <a:bodyPr anchor="b">
            <a:spAutoFit/>
          </a:bodyPr>
          <a:lstStyle/>
          <a:p>
            <a:pPr eaLnBrk="1" hangingPunct="1">
              <a:defRPr/>
            </a:pPr>
            <a:r>
              <a:rPr lang="en-US" sz="4000" b="1" dirty="0">
                <a:latin typeface="+mj-lt"/>
                <a:ea typeface="+mj-ea"/>
                <a:cs typeface="+mj-cs"/>
              </a:rPr>
              <a:t>Learning Objectives</a:t>
            </a:r>
          </a:p>
        </p:txBody>
      </p:sp>
      <p:sp>
        <p:nvSpPr>
          <p:cNvPr id="5123" name="Text Box 6">
            <a:extLst>
              <a:ext uri="{FF2B5EF4-FFF2-40B4-BE49-F238E27FC236}">
                <a16:creationId xmlns:a16="http://schemas.microsoft.com/office/drawing/2014/main" id="{55E2EF66-A5A5-489F-B7A4-49476BB92846}"/>
              </a:ext>
            </a:extLst>
          </p:cNvPr>
          <p:cNvSpPr txBox="1">
            <a:spLocks noChangeArrowheads="1"/>
          </p:cNvSpPr>
          <p:nvPr/>
        </p:nvSpPr>
        <p:spPr bwMode="auto">
          <a:xfrm>
            <a:off x="533400" y="762000"/>
            <a:ext cx="7924800" cy="430213"/>
          </a:xfrm>
          <a:prstGeom prst="rect">
            <a:avLst/>
          </a:prstGeom>
          <a:noFill/>
          <a:ln w="9525">
            <a:noFill/>
            <a:miter lim="800000"/>
            <a:headEnd/>
            <a:tailEnd/>
          </a:ln>
        </p:spPr>
        <p:txBody>
          <a:bodyPr>
            <a:spAutoFit/>
          </a:bodyPr>
          <a:lstStyle/>
          <a:p>
            <a:pPr algn="l">
              <a:spcBef>
                <a:spcPct val="50000"/>
              </a:spcBef>
              <a:defRPr/>
            </a:pPr>
            <a:r>
              <a:rPr lang="en-US" altLang="en-US" sz="2200" b="1" dirty="0">
                <a:latin typeface="Arial Narrow" pitchFamily="34" charset="0"/>
                <a:ea typeface="+mn-ea"/>
              </a:rPr>
              <a:t>After studying this chapter, you should understand and be able to:</a:t>
            </a:r>
          </a:p>
        </p:txBody>
      </p:sp>
      <p:sp>
        <p:nvSpPr>
          <p:cNvPr id="5124" name="Rectangle 7">
            <a:extLst>
              <a:ext uri="{FF2B5EF4-FFF2-40B4-BE49-F238E27FC236}">
                <a16:creationId xmlns:a16="http://schemas.microsoft.com/office/drawing/2014/main" id="{06AF7AAD-6C22-4EB4-9C46-8C15CD20ACAA}"/>
              </a:ext>
            </a:extLst>
          </p:cNvPr>
          <p:cNvSpPr>
            <a:spLocks noChangeArrowheads="1"/>
          </p:cNvSpPr>
          <p:nvPr/>
        </p:nvSpPr>
        <p:spPr bwMode="auto">
          <a:xfrm>
            <a:off x="533400" y="1219200"/>
            <a:ext cx="8305800" cy="5324535"/>
          </a:xfrm>
          <a:prstGeom prst="rect">
            <a:avLst/>
          </a:prstGeom>
          <a:noFill/>
          <a:ln w="9525">
            <a:noFill/>
            <a:miter lim="800000"/>
            <a:headEnd/>
            <a:tailEnd/>
          </a:ln>
        </p:spPr>
        <p:txBody>
          <a:bodyPr>
            <a:spAutoFit/>
          </a:bodyPr>
          <a:lstStyle/>
          <a:p>
            <a:pPr marL="747713" indent="-747713" algn="l">
              <a:defRPr/>
            </a:pPr>
            <a:r>
              <a:rPr lang="en-US" altLang="en-US" sz="1700" b="1" dirty="0">
                <a:latin typeface="Arial Narrow" pitchFamily="34" charset="0"/>
              </a:rPr>
              <a:t>LO 12-1: </a:t>
            </a:r>
            <a:r>
              <a:rPr lang="en-US" altLang="en-US" sz="1700" b="1" dirty="0">
                <a:latin typeface="Arial Narrow" pitchFamily="34" charset="0"/>
                <a:ea typeface="+mn-ea"/>
              </a:rPr>
              <a:t>Explain the management planning and control cycle.</a:t>
            </a:r>
          </a:p>
          <a:p>
            <a:pPr marL="747713" indent="-747713" algn="l">
              <a:defRPr/>
            </a:pPr>
            <a:r>
              <a:rPr lang="en-US" altLang="en-US" sz="1700" b="1" dirty="0">
                <a:latin typeface="Arial Narrow" pitchFamily="34" charset="0"/>
              </a:rPr>
              <a:t>LO 12-2: </a:t>
            </a:r>
            <a:r>
              <a:rPr lang="en-US" altLang="en-US" sz="1700" b="1" dirty="0">
                <a:latin typeface="Arial Narrow" pitchFamily="34" charset="0"/>
                <a:ea typeface="+mn-ea"/>
              </a:rPr>
              <a:t>Identify the major differences between financial accounting and managerial accounting.</a:t>
            </a:r>
          </a:p>
          <a:p>
            <a:pPr marL="747713" indent="-747713" algn="l">
              <a:defRPr/>
            </a:pPr>
            <a:r>
              <a:rPr lang="en-US" altLang="en-US" sz="1700" b="1" dirty="0">
                <a:latin typeface="Arial Narrow" pitchFamily="34" charset="0"/>
              </a:rPr>
              <a:t>LO 12-3: </a:t>
            </a:r>
            <a:r>
              <a:rPr lang="en-US" altLang="en-US" sz="1700" b="1" dirty="0">
                <a:latin typeface="Arial Narrow" pitchFamily="34" charset="0"/>
                <a:ea typeface="+mn-ea"/>
              </a:rPr>
              <a:t>Describe the difference between variable and fixed cost behavior patterns and the simplifying assumptions made in this classification method.</a:t>
            </a:r>
          </a:p>
          <a:p>
            <a:pPr marL="747713" indent="-747713" algn="l">
              <a:defRPr/>
            </a:pPr>
            <a:r>
              <a:rPr lang="en-US" altLang="en-US" sz="1700" b="1" dirty="0">
                <a:latin typeface="Arial Narrow" pitchFamily="34" charset="0"/>
              </a:rPr>
              <a:t>LO 12-4: </a:t>
            </a:r>
            <a:r>
              <a:rPr lang="en-US" altLang="en-US" sz="1700" b="1" dirty="0">
                <a:latin typeface="Arial Narrow" pitchFamily="34" charset="0"/>
                <a:ea typeface="+mn-ea"/>
              </a:rPr>
              <a:t>Demonstrate why expressing fixed costs on a per unit of activity basis is misleading and may result in faulty decisions.</a:t>
            </a:r>
          </a:p>
          <a:p>
            <a:pPr marL="747713" indent="-747713" algn="l">
              <a:defRPr/>
            </a:pPr>
            <a:r>
              <a:rPr lang="en-US" altLang="en-US" sz="1700" b="1" dirty="0">
                <a:latin typeface="Arial Narrow" pitchFamily="34" charset="0"/>
              </a:rPr>
              <a:t>LO 12-5: </a:t>
            </a:r>
            <a:r>
              <a:rPr lang="en-US" altLang="en-US" sz="1700" b="1" dirty="0">
                <a:latin typeface="Arial Narrow" pitchFamily="34" charset="0"/>
                <a:ea typeface="+mn-ea"/>
              </a:rPr>
              <a:t>Explain what types of costs are likely to have variable and fixed cost behavior patterns, respectively.</a:t>
            </a:r>
          </a:p>
          <a:p>
            <a:pPr marL="747713" indent="-747713" algn="l">
              <a:defRPr/>
            </a:pPr>
            <a:r>
              <a:rPr lang="en-US" altLang="en-US" sz="1700" b="1" dirty="0">
                <a:latin typeface="Arial Narrow" pitchFamily="34" charset="0"/>
              </a:rPr>
              <a:t>LO 12-6: </a:t>
            </a:r>
            <a:r>
              <a:rPr lang="en-US" altLang="en-US" sz="1700" b="1" dirty="0">
                <a:latin typeface="Arial Narrow" pitchFamily="34" charset="0"/>
                <a:ea typeface="+mn-ea"/>
              </a:rPr>
              <a:t>Use the high–low method to determine the cost formula for a cost that has a mixed behavior pattern.</a:t>
            </a:r>
          </a:p>
          <a:p>
            <a:pPr marL="747713" indent="-747713" algn="l">
              <a:defRPr/>
            </a:pPr>
            <a:r>
              <a:rPr lang="en-US" altLang="en-US" sz="1700" b="1" dirty="0">
                <a:latin typeface="Arial Narrow" pitchFamily="34" charset="0"/>
              </a:rPr>
              <a:t>LO 12-7: </a:t>
            </a:r>
            <a:r>
              <a:rPr lang="en-US" altLang="en-US" sz="1700" b="1" dirty="0">
                <a:latin typeface="Arial Narrow" pitchFamily="34" charset="0"/>
                <a:ea typeface="+mn-ea"/>
              </a:rPr>
              <a:t>Explain and illustrate the difference between the traditional income statement format and the contribution margin income statement format.</a:t>
            </a:r>
          </a:p>
          <a:p>
            <a:pPr marL="747713" indent="-747713" algn="l">
              <a:defRPr/>
            </a:pPr>
            <a:r>
              <a:rPr lang="en-US" altLang="en-US" sz="1700" b="1" dirty="0">
                <a:latin typeface="Arial Narrow" pitchFamily="34" charset="0"/>
              </a:rPr>
              <a:t>LO 12-8: </a:t>
            </a:r>
            <a:r>
              <a:rPr lang="en-US" altLang="en-US" sz="1700" b="1" dirty="0">
                <a:latin typeface="Arial Narrow" pitchFamily="34" charset="0"/>
                <a:ea typeface="+mn-ea"/>
              </a:rPr>
              <a:t>Use the contribution margin format to analyze the impact of cost and sales volume changes on operating income.</a:t>
            </a:r>
          </a:p>
          <a:p>
            <a:pPr marL="747713" indent="-747713" algn="l">
              <a:defRPr/>
            </a:pPr>
            <a:r>
              <a:rPr lang="en-US" altLang="en-US" sz="1700" b="1" dirty="0">
                <a:latin typeface="Arial Narrow" pitchFamily="34" charset="0"/>
              </a:rPr>
              <a:t>LO 12-9: </a:t>
            </a:r>
            <a:r>
              <a:rPr lang="en-US" altLang="en-US" sz="1700" b="1" dirty="0">
                <a:latin typeface="Arial Narrow" pitchFamily="34" charset="0"/>
                <a:ea typeface="+mn-ea"/>
              </a:rPr>
              <a:t>Calculate the contribution margin ratio and explain how it can be used in CVP analysis.</a:t>
            </a:r>
          </a:p>
          <a:p>
            <a:pPr marL="747713" indent="-747713" algn="l">
              <a:defRPr/>
            </a:pPr>
            <a:r>
              <a:rPr lang="en-US" altLang="en-US" sz="1700" b="1" dirty="0">
                <a:latin typeface="Arial Narrow" pitchFamily="34" charset="0"/>
              </a:rPr>
              <a:t>LO 12-10: </a:t>
            </a:r>
            <a:r>
              <a:rPr lang="en-US" altLang="en-US" sz="1700" b="1" dirty="0">
                <a:latin typeface="Arial Narrow" pitchFamily="34" charset="0"/>
                <a:ea typeface="+mn-ea"/>
              </a:rPr>
              <a:t>Analyze how changes in the sales mix can affect projections using CVP analysis.</a:t>
            </a:r>
          </a:p>
          <a:p>
            <a:pPr marL="855663" indent="-855663" algn="l">
              <a:defRPr/>
            </a:pPr>
            <a:r>
              <a:rPr lang="en-US" altLang="en-US" sz="1700" b="1" dirty="0">
                <a:latin typeface="Arial Narrow" pitchFamily="34" charset="0"/>
              </a:rPr>
              <a:t>LO 12-11: </a:t>
            </a:r>
            <a:r>
              <a:rPr lang="en-US" altLang="en-US" sz="1700" b="1" dirty="0">
                <a:latin typeface="Arial Narrow" pitchFamily="34" charset="0"/>
                <a:ea typeface="+mn-ea"/>
              </a:rPr>
              <a:t>Describe the meaning and significance of the breakeven point and illustrate how the breakeven point is calculated.</a:t>
            </a:r>
          </a:p>
          <a:p>
            <a:pPr marL="855663" indent="-855663" algn="l">
              <a:defRPr/>
            </a:pPr>
            <a:r>
              <a:rPr lang="en-US" altLang="en-US" sz="1700" b="1" dirty="0">
                <a:latin typeface="Arial Narrow" pitchFamily="34" charset="0"/>
              </a:rPr>
              <a:t>LO 12-12: </a:t>
            </a:r>
            <a:r>
              <a:rPr lang="en-US" altLang="en-US" sz="1700" b="1" dirty="0">
                <a:latin typeface="Arial Narrow" pitchFamily="34" charset="0"/>
                <a:ea typeface="+mn-ea"/>
              </a:rPr>
              <a:t>Use operating leverage to evaluate cost structures.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17A9E9D8-4A46-4D69-94AF-012EB4340B33}"/>
              </a:ext>
            </a:extLst>
          </p:cNvPr>
          <p:cNvSpPr>
            <a:spLocks noGrp="1"/>
          </p:cNvSpPr>
          <p:nvPr>
            <p:ph type="title"/>
          </p:nvPr>
        </p:nvSpPr>
        <p:spPr/>
        <p:txBody>
          <a:bodyPr/>
          <a:lstStyle/>
          <a:p>
            <a:r>
              <a:rPr lang="en-US" altLang="en-US" dirty="0"/>
              <a:t>Multiple Products or Services and Sales Mix Considerations</a:t>
            </a:r>
          </a:p>
        </p:txBody>
      </p:sp>
      <p:sp>
        <p:nvSpPr>
          <p:cNvPr id="43011" name="Rectangle 6">
            <a:extLst>
              <a:ext uri="{FF2B5EF4-FFF2-40B4-BE49-F238E27FC236}">
                <a16:creationId xmlns:a16="http://schemas.microsoft.com/office/drawing/2014/main" id="{C5451D06-0AF1-448C-B382-786C703DB162}"/>
              </a:ext>
            </a:extLst>
          </p:cNvPr>
          <p:cNvSpPr>
            <a:spLocks noChangeArrowheads="1"/>
          </p:cNvSpPr>
          <p:nvPr/>
        </p:nvSpPr>
        <p:spPr bwMode="auto">
          <a:xfrm>
            <a:off x="838200" y="811213"/>
            <a:ext cx="7467600" cy="677862"/>
          </a:xfrm>
          <a:prstGeom prst="rect">
            <a:avLst/>
          </a:prstGeom>
          <a:noFill/>
          <a:ln w="9525">
            <a:noFill/>
            <a:miter lim="800000"/>
            <a:headEnd/>
            <a:tailEnd/>
          </a:ln>
          <a:effectLst/>
        </p:spPr>
        <p:txBody>
          <a:bodyPr anchor="b">
            <a:spAutoFit/>
          </a:bodyPr>
          <a:lstStyle/>
          <a:p>
            <a:pPr eaLnBrk="1" hangingPunct="1">
              <a:defRPr/>
            </a:pPr>
            <a:endParaRPr lang="en-US" sz="3800" dirty="0">
              <a:solidFill>
                <a:schemeClr val="tx2"/>
              </a:solidFill>
              <a:effectLst>
                <a:outerShdw blurRad="38100" dist="38100" dir="2700000" algn="tl">
                  <a:srgbClr val="000000">
                    <a:alpha val="43137"/>
                  </a:srgbClr>
                </a:outerShdw>
              </a:effectLst>
              <a:latin typeface="Arial" charset="0"/>
            </a:endParaRPr>
          </a:p>
        </p:txBody>
      </p:sp>
      <p:sp>
        <p:nvSpPr>
          <p:cNvPr id="43012" name="Rectangle 8">
            <a:extLst>
              <a:ext uri="{FF2B5EF4-FFF2-40B4-BE49-F238E27FC236}">
                <a16:creationId xmlns:a16="http://schemas.microsoft.com/office/drawing/2014/main" id="{B58AB82B-4BF7-4209-A202-5AE46F2133A3}"/>
              </a:ext>
            </a:extLst>
          </p:cNvPr>
          <p:cNvSpPr>
            <a:spLocks noChangeArrowheads="1"/>
          </p:cNvSpPr>
          <p:nvPr/>
        </p:nvSpPr>
        <p:spPr bwMode="auto">
          <a:xfrm>
            <a:off x="609600" y="1954213"/>
            <a:ext cx="8229600" cy="3276600"/>
          </a:xfrm>
          <a:prstGeom prst="rect">
            <a:avLst/>
          </a:prstGeom>
          <a:solidFill>
            <a:schemeClr val="accent1">
              <a:lumMod val="50000"/>
            </a:schemeClr>
          </a:solidFill>
          <a:ln>
            <a:headEnd/>
            <a:tailEn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lIns="90488" tIns="44450" rIns="90488" bIns="44450" anchorCtr="1"/>
          <a:lstStyle/>
          <a:p>
            <a:pPr marL="800100" indent="-1143000" eaLnBrk="1" hangingPunct="1">
              <a:lnSpc>
                <a:spcPct val="95000"/>
              </a:lnSpc>
              <a:spcBef>
                <a:spcPct val="50000"/>
              </a:spcBef>
              <a:buClr>
                <a:schemeClr val="bg2"/>
              </a:buClr>
              <a:buSzPct val="65000"/>
              <a:buFont typeface="Wingdings" pitchFamily="2" charset="2"/>
              <a:buNone/>
              <a:defRPr/>
            </a:pPr>
            <a:r>
              <a:rPr lang="en-US" sz="2800" dirty="0">
                <a:solidFill>
                  <a:srgbClr val="FFFFFF"/>
                </a:solidFill>
                <a:latin typeface="Arial" pitchFamily="34" charset="0"/>
                <a:ea typeface="ＭＳ Ｐゴシック" pitchFamily="34" charset="-128"/>
              </a:rPr>
              <a:t>Sales mix refers to the relative proportion of total sales accounted for by different products or services. Different products have different selling prices, costs, and contribution margins.</a:t>
            </a:r>
          </a:p>
          <a:p>
            <a:pPr marL="800100" indent="-1143000" eaLnBrk="1" hangingPunct="1">
              <a:lnSpc>
                <a:spcPct val="95000"/>
              </a:lnSpc>
              <a:spcBef>
                <a:spcPct val="50000"/>
              </a:spcBef>
              <a:buClr>
                <a:schemeClr val="bg2"/>
              </a:buClr>
              <a:buSzPct val="65000"/>
              <a:buFont typeface="Wingdings" pitchFamily="2" charset="2"/>
              <a:buNone/>
              <a:defRPr/>
            </a:pPr>
            <a:r>
              <a:rPr lang="en-US" sz="2800" dirty="0">
                <a:solidFill>
                  <a:srgbClr val="FFFFFF"/>
                </a:solidFill>
                <a:latin typeface="Arial" pitchFamily="34" charset="0"/>
                <a:ea typeface="ＭＳ Ｐゴシック" pitchFamily="34" charset="-128"/>
              </a:rPr>
              <a:t>A change in the sales mix will result in a different contribution margin ratio.</a:t>
            </a:r>
            <a:r>
              <a:rPr lang="en-US" sz="3200" dirty="0">
                <a:solidFill>
                  <a:srgbClr val="FFFFFF"/>
                </a:solidFill>
                <a:latin typeface="Arial" pitchFamily="34" charset="0"/>
                <a:ea typeface="ＭＳ Ｐゴシック" pitchFamily="34" charset="-128"/>
              </a:rPr>
              <a:t> </a:t>
            </a:r>
          </a:p>
        </p:txBody>
      </p:sp>
      <p:sp>
        <p:nvSpPr>
          <p:cNvPr id="7" name="Rounded Rectangle 6">
            <a:extLst>
              <a:ext uri="{FF2B5EF4-FFF2-40B4-BE49-F238E27FC236}">
                <a16:creationId xmlns:a16="http://schemas.microsoft.com/office/drawing/2014/main" id="{96008F6C-D27C-4ED7-91F1-2D106716A330}"/>
              </a:ext>
            </a:extLst>
          </p:cNvPr>
          <p:cNvSpPr/>
          <p:nvPr/>
        </p:nvSpPr>
        <p:spPr>
          <a:xfrm>
            <a:off x="457200" y="6248400"/>
            <a:ext cx="63246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28600" indent="-228600" eaLnBrk="1" hangingPunct="1">
              <a:defRPr/>
            </a:pPr>
            <a:r>
              <a:rPr lang="en-US" altLang="en-US" sz="1100" b="1" dirty="0">
                <a:solidFill>
                  <a:schemeClr val="tx1"/>
                </a:solidFill>
                <a:latin typeface="Arial Narrow" pitchFamily="34" charset="0"/>
              </a:rPr>
              <a:t>Learning Objective 12-10: </a:t>
            </a:r>
            <a:r>
              <a:rPr lang="en-US" sz="1100" b="1" dirty="0">
                <a:solidFill>
                  <a:srgbClr val="000000"/>
                </a:solidFill>
                <a:ea typeface="ＭＳ Ｐゴシック" pitchFamily="34" charset="-128"/>
                <a:cs typeface="Times New Roman" pitchFamily="18" charset="0"/>
              </a:rPr>
              <a:t>Analyze how changes in the sales mix can affect projections using CVP analysis.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A9BD-D135-4F6B-ADAD-D1C44CB7D4EA}"/>
              </a:ext>
            </a:extLst>
          </p:cNvPr>
          <p:cNvSpPr>
            <a:spLocks noGrp="1"/>
          </p:cNvSpPr>
          <p:nvPr>
            <p:ph type="title"/>
          </p:nvPr>
        </p:nvSpPr>
        <p:spPr/>
        <p:txBody>
          <a:bodyPr/>
          <a:lstStyle/>
          <a:p>
            <a:r>
              <a:rPr lang="en-US" b="1" dirty="0"/>
              <a:t>Multiple Products and Sales Mix</a:t>
            </a:r>
          </a:p>
        </p:txBody>
      </p:sp>
      <p:sp>
        <p:nvSpPr>
          <p:cNvPr id="5" name="Content Placeholder 4">
            <a:extLst>
              <a:ext uri="{FF2B5EF4-FFF2-40B4-BE49-F238E27FC236}">
                <a16:creationId xmlns:a16="http://schemas.microsoft.com/office/drawing/2014/main" id="{96425512-031D-493A-9A81-ED063F4404FB}"/>
              </a:ext>
            </a:extLst>
          </p:cNvPr>
          <p:cNvSpPr>
            <a:spLocks noGrp="1"/>
          </p:cNvSpPr>
          <p:nvPr>
            <p:ph idx="1"/>
          </p:nvPr>
        </p:nvSpPr>
        <p:spPr/>
        <p:txBody>
          <a:bodyPr>
            <a:normAutofit/>
          </a:bodyPr>
          <a:lstStyle/>
          <a:p>
            <a:r>
              <a:rPr lang="en-US" sz="2400" dirty="0"/>
              <a:t>Assume that a company has two products. Per unit revenue, variable expenses, and product volumes for present operations follow:</a:t>
            </a:r>
          </a:p>
        </p:txBody>
      </p:sp>
      <p:pic>
        <p:nvPicPr>
          <p:cNvPr id="7" name="Picture 6" descr="A screenshot of a cell phone&#10;&#10;Description generated with very high confidence">
            <a:extLst>
              <a:ext uri="{FF2B5EF4-FFF2-40B4-BE49-F238E27FC236}">
                <a16:creationId xmlns:a16="http://schemas.microsoft.com/office/drawing/2014/main" id="{6DB3DB8B-2D5D-43A9-BC71-0950800CA0B1}"/>
              </a:ext>
            </a:extLst>
          </p:cNvPr>
          <p:cNvPicPr>
            <a:picLocks noChangeAspect="1"/>
          </p:cNvPicPr>
          <p:nvPr/>
        </p:nvPicPr>
        <p:blipFill rotWithShape="1">
          <a:blip r:embed="rId3">
            <a:extLst>
              <a:ext uri="{28A0092B-C50C-407E-A947-70E740481C1C}">
                <a14:useLocalDpi xmlns:a14="http://schemas.microsoft.com/office/drawing/2010/main" val="0"/>
              </a:ext>
            </a:extLst>
          </a:blip>
          <a:srcRect b="12915"/>
          <a:stretch/>
        </p:blipFill>
        <p:spPr>
          <a:xfrm>
            <a:off x="481263" y="3151788"/>
            <a:ext cx="8458200" cy="1572612"/>
          </a:xfrm>
          <a:prstGeom prst="rect">
            <a:avLst/>
          </a:prstGeom>
        </p:spPr>
      </p:pic>
    </p:spTree>
    <p:extLst>
      <p:ext uri="{BB962C8B-B14F-4D97-AF65-F5344CB8AC3E}">
        <p14:creationId xmlns:p14="http://schemas.microsoft.com/office/powerpoint/2010/main" val="901165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3A9BD-D135-4F6B-ADAD-D1C44CB7D4EA}"/>
              </a:ext>
            </a:extLst>
          </p:cNvPr>
          <p:cNvSpPr>
            <a:spLocks noGrp="1"/>
          </p:cNvSpPr>
          <p:nvPr>
            <p:ph type="title"/>
          </p:nvPr>
        </p:nvSpPr>
        <p:spPr/>
        <p:txBody>
          <a:bodyPr/>
          <a:lstStyle/>
          <a:p>
            <a:r>
              <a:rPr lang="en-US" b="1" dirty="0"/>
              <a:t>Multiple Products and Sales Mix</a:t>
            </a:r>
          </a:p>
        </p:txBody>
      </p:sp>
      <p:sp>
        <p:nvSpPr>
          <p:cNvPr id="5" name="Content Placeholder 4">
            <a:extLst>
              <a:ext uri="{FF2B5EF4-FFF2-40B4-BE49-F238E27FC236}">
                <a16:creationId xmlns:a16="http://schemas.microsoft.com/office/drawing/2014/main" id="{96425512-031D-493A-9A81-ED063F4404FB}"/>
              </a:ext>
            </a:extLst>
          </p:cNvPr>
          <p:cNvSpPr>
            <a:spLocks noGrp="1"/>
          </p:cNvSpPr>
          <p:nvPr>
            <p:ph idx="1"/>
          </p:nvPr>
        </p:nvSpPr>
        <p:spPr/>
        <p:txBody>
          <a:bodyPr>
            <a:normAutofit/>
          </a:bodyPr>
          <a:lstStyle/>
          <a:p>
            <a:r>
              <a:rPr lang="en-US" sz="2400" dirty="0"/>
              <a:t>Now assume that the sales mix changes and that, instead of sales volume of 2,000 units of each product, sales volume becomes 2,500 units of product A and 1,500 units of product B. The company’s contribution margin format income statement becomes this:</a:t>
            </a:r>
          </a:p>
        </p:txBody>
      </p:sp>
      <p:pic>
        <p:nvPicPr>
          <p:cNvPr id="6" name="Picture 5" descr="A screenshot of a social media post&#10;&#10;Description generated with very high confidence">
            <a:extLst>
              <a:ext uri="{FF2B5EF4-FFF2-40B4-BE49-F238E27FC236}">
                <a16:creationId xmlns:a16="http://schemas.microsoft.com/office/drawing/2014/main" id="{29FCFC20-45DB-49F4-A0C4-282D94E99FEE}"/>
              </a:ext>
            </a:extLst>
          </p:cNvPr>
          <p:cNvPicPr>
            <a:picLocks noChangeAspect="1"/>
          </p:cNvPicPr>
          <p:nvPr/>
        </p:nvPicPr>
        <p:blipFill rotWithShape="1">
          <a:blip r:embed="rId3">
            <a:extLst>
              <a:ext uri="{28A0092B-C50C-407E-A947-70E740481C1C}">
                <a14:useLocalDpi xmlns:a14="http://schemas.microsoft.com/office/drawing/2010/main" val="0"/>
              </a:ext>
            </a:extLst>
          </a:blip>
          <a:srcRect b="30432"/>
          <a:stretch/>
        </p:blipFill>
        <p:spPr>
          <a:xfrm>
            <a:off x="457200" y="3810000"/>
            <a:ext cx="8229600" cy="1524000"/>
          </a:xfrm>
          <a:prstGeom prst="rect">
            <a:avLst/>
          </a:prstGeom>
        </p:spPr>
      </p:pic>
    </p:spTree>
    <p:extLst>
      <p:ext uri="{BB962C8B-B14F-4D97-AF65-F5344CB8AC3E}">
        <p14:creationId xmlns:p14="http://schemas.microsoft.com/office/powerpoint/2010/main" val="29341290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AF0412-BD8C-4414-8F2A-B2F2C525C890}"/>
              </a:ext>
            </a:extLst>
          </p:cNvPr>
          <p:cNvSpPr>
            <a:spLocks noGrp="1"/>
          </p:cNvSpPr>
          <p:nvPr>
            <p:ph type="title"/>
          </p:nvPr>
        </p:nvSpPr>
        <p:spPr/>
        <p:txBody>
          <a:bodyPr/>
          <a:lstStyle/>
          <a:p>
            <a:r>
              <a:rPr lang="en-US" dirty="0"/>
              <a:t>Breakeven Point</a:t>
            </a:r>
          </a:p>
        </p:txBody>
      </p:sp>
      <p:sp>
        <p:nvSpPr>
          <p:cNvPr id="5" name="Content Placeholder 4">
            <a:extLst>
              <a:ext uri="{FF2B5EF4-FFF2-40B4-BE49-F238E27FC236}">
                <a16:creationId xmlns:a16="http://schemas.microsoft.com/office/drawing/2014/main" id="{0F4AA6FA-DBB7-4B29-8E6C-9B7DFFB46536}"/>
              </a:ext>
            </a:extLst>
          </p:cNvPr>
          <p:cNvSpPr>
            <a:spLocks noGrp="1"/>
          </p:cNvSpPr>
          <p:nvPr>
            <p:ph idx="1"/>
          </p:nvPr>
        </p:nvSpPr>
        <p:spPr>
          <a:xfrm>
            <a:off x="457200" y="1676400"/>
            <a:ext cx="8229600" cy="4262438"/>
          </a:xfrm>
        </p:spPr>
        <p:txBody>
          <a:bodyPr/>
          <a:lstStyle/>
          <a:p>
            <a:pPr marL="0" indent="0" algn="ctr">
              <a:buNone/>
            </a:pPr>
            <a:r>
              <a:rPr lang="en-US" dirty="0"/>
              <a:t>The breakeven point is expressed as the amount of revenue that must be realized for the firm (or product or activity or group of products or activities) to have neither profit nor loss (i.e., operating income equal to zero).</a:t>
            </a:r>
          </a:p>
        </p:txBody>
      </p:sp>
    </p:spTree>
    <p:extLst>
      <p:ext uri="{BB962C8B-B14F-4D97-AF65-F5344CB8AC3E}">
        <p14:creationId xmlns:p14="http://schemas.microsoft.com/office/powerpoint/2010/main" val="33827166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F6661-3DA3-4970-9E73-6AA4D4DD9D11}"/>
              </a:ext>
            </a:extLst>
          </p:cNvPr>
          <p:cNvSpPr>
            <a:spLocks noGrp="1"/>
          </p:cNvSpPr>
          <p:nvPr>
            <p:ph type="title"/>
          </p:nvPr>
        </p:nvSpPr>
        <p:spPr/>
        <p:txBody>
          <a:bodyPr/>
          <a:lstStyle/>
          <a:p>
            <a:r>
              <a:rPr lang="en-US" dirty="0"/>
              <a:t>Breakeven Point</a:t>
            </a:r>
          </a:p>
        </p:txBody>
      </p:sp>
      <p:pic>
        <p:nvPicPr>
          <p:cNvPr id="5" name="Picture 4" descr="A screenshot of a cell phone&#10;&#10;Description automatically generated">
            <a:extLst>
              <a:ext uri="{FF2B5EF4-FFF2-40B4-BE49-F238E27FC236}">
                <a16:creationId xmlns:a16="http://schemas.microsoft.com/office/drawing/2014/main" id="{0F36F4CF-9919-4C06-ADD0-4DB739AFC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28800"/>
            <a:ext cx="8490991" cy="3559509"/>
          </a:xfrm>
          <a:prstGeom prst="rect">
            <a:avLst/>
          </a:prstGeom>
        </p:spPr>
      </p:pic>
    </p:spTree>
    <p:extLst>
      <p:ext uri="{BB962C8B-B14F-4D97-AF65-F5344CB8AC3E}">
        <p14:creationId xmlns:p14="http://schemas.microsoft.com/office/powerpoint/2010/main" val="32182954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a:extLst>
              <a:ext uri="{FF2B5EF4-FFF2-40B4-BE49-F238E27FC236}">
                <a16:creationId xmlns:a16="http://schemas.microsoft.com/office/drawing/2014/main" id="{4B314B35-EA1B-41D2-81B8-33A41FB71EB1}"/>
              </a:ext>
            </a:extLst>
          </p:cNvPr>
          <p:cNvSpPr>
            <a:spLocks noGrp="1" noChangeArrowheads="1"/>
          </p:cNvSpPr>
          <p:nvPr>
            <p:ph type="title"/>
          </p:nvPr>
        </p:nvSpPr>
        <p:spPr>
          <a:xfrm>
            <a:off x="457200" y="228600"/>
            <a:ext cx="8229600" cy="1143000"/>
          </a:xfrm>
        </p:spPr>
        <p:txBody>
          <a:bodyPr/>
          <a:lstStyle/>
          <a:p>
            <a:r>
              <a:rPr lang="en-US" altLang="en-US" dirty="0"/>
              <a:t>Breakeven Point Analysis</a:t>
            </a:r>
          </a:p>
        </p:txBody>
      </p:sp>
      <p:sp>
        <p:nvSpPr>
          <p:cNvPr id="2" name="TextBox 1">
            <a:extLst>
              <a:ext uri="{FF2B5EF4-FFF2-40B4-BE49-F238E27FC236}">
                <a16:creationId xmlns:a16="http://schemas.microsoft.com/office/drawing/2014/main" id="{C3FA25C2-5D76-4341-B12B-4B24D4DF2E0B}"/>
              </a:ext>
            </a:extLst>
          </p:cNvPr>
          <p:cNvSpPr txBox="1"/>
          <p:nvPr/>
        </p:nvSpPr>
        <p:spPr>
          <a:xfrm>
            <a:off x="609600" y="1066800"/>
            <a:ext cx="7772400" cy="830997"/>
          </a:xfrm>
          <a:prstGeom prst="rect">
            <a:avLst/>
          </a:prstGeom>
          <a:solidFill>
            <a:schemeClr val="accent1">
              <a:lumMod val="20000"/>
              <a:lumOff val="80000"/>
            </a:schemeClr>
          </a:solidFill>
        </p:spPr>
        <p:style>
          <a:lnRef idx="0">
            <a:schemeClr val="dk1"/>
          </a:lnRef>
          <a:fillRef idx="3">
            <a:schemeClr val="dk1"/>
          </a:fillRef>
          <a:effectRef idx="3">
            <a:schemeClr val="dk1"/>
          </a:effectRef>
          <a:fontRef idx="minor">
            <a:schemeClr val="lt1"/>
          </a:fontRef>
        </p:style>
        <p:txBody>
          <a:bodyPr>
            <a:spAutoFit/>
          </a:bodyPr>
          <a:lstStyle/>
          <a:p>
            <a:pPr>
              <a:defRPr/>
            </a:pPr>
            <a:r>
              <a:rPr lang="en-US" sz="2400" dirty="0">
                <a:solidFill>
                  <a:schemeClr val="accent1">
                    <a:lumMod val="50000"/>
                  </a:schemeClr>
                </a:solidFill>
              </a:rPr>
              <a:t>According to the model, the contribution margin must be equal to fixed expenses (in this case $45,000).</a:t>
            </a:r>
          </a:p>
        </p:txBody>
      </p:sp>
      <p:sp>
        <p:nvSpPr>
          <p:cNvPr id="7" name="Rounded Rectangle 6">
            <a:extLst>
              <a:ext uri="{FF2B5EF4-FFF2-40B4-BE49-F238E27FC236}">
                <a16:creationId xmlns:a16="http://schemas.microsoft.com/office/drawing/2014/main" id="{6ABF64C9-59F1-40B5-B22C-F6A3E2F1475E}"/>
              </a:ext>
            </a:extLst>
          </p:cNvPr>
          <p:cNvSpPr/>
          <p:nvPr/>
        </p:nvSpPr>
        <p:spPr>
          <a:xfrm>
            <a:off x="457200" y="6172200"/>
            <a:ext cx="7543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12-11: Describe the meaning and significance of the breakeven point and illustrate how the breakeven point is calculated.</a:t>
            </a:r>
          </a:p>
        </p:txBody>
      </p:sp>
      <p:pic>
        <p:nvPicPr>
          <p:cNvPr id="4" name="Picture 3" descr="A screenshot of a social media post&#10;&#10;Description automatically generated">
            <a:extLst>
              <a:ext uri="{FF2B5EF4-FFF2-40B4-BE49-F238E27FC236}">
                <a16:creationId xmlns:a16="http://schemas.microsoft.com/office/drawing/2014/main" id="{9BF2E685-A250-47E9-91F9-2D9FCC24B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983769"/>
            <a:ext cx="5943600" cy="4102459"/>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6B9BB2A8-62AF-407B-B101-F4C6D5B9689B}"/>
              </a:ext>
            </a:extLst>
          </p:cNvPr>
          <p:cNvSpPr>
            <a:spLocks noGrp="1" noChangeArrowheads="1"/>
          </p:cNvSpPr>
          <p:nvPr>
            <p:ph type="title"/>
          </p:nvPr>
        </p:nvSpPr>
        <p:spPr/>
        <p:txBody>
          <a:bodyPr/>
          <a:lstStyle/>
          <a:p>
            <a:r>
              <a:rPr lang="en-US" altLang="en-US" dirty="0"/>
              <a:t>Breakeven Point Analysis</a:t>
            </a:r>
          </a:p>
        </p:txBody>
      </p:sp>
      <p:sp>
        <p:nvSpPr>
          <p:cNvPr id="2" name="TextBox 1">
            <a:extLst>
              <a:ext uri="{FF2B5EF4-FFF2-40B4-BE49-F238E27FC236}">
                <a16:creationId xmlns:a16="http://schemas.microsoft.com/office/drawing/2014/main" id="{79AE9D1D-C1FF-4E06-B8D3-C1F239976ED5}"/>
              </a:ext>
            </a:extLst>
          </p:cNvPr>
          <p:cNvSpPr txBox="1"/>
          <p:nvPr/>
        </p:nvSpPr>
        <p:spPr>
          <a:xfrm>
            <a:off x="533400" y="1143000"/>
            <a:ext cx="8343900" cy="1569660"/>
          </a:xfrm>
          <a:prstGeom prst="rect">
            <a:avLst/>
          </a:prstGeom>
          <a:solidFill>
            <a:schemeClr val="accent1">
              <a:lumMod val="20000"/>
              <a:lumOff val="80000"/>
            </a:schemeClr>
          </a:solidFill>
        </p:spPr>
        <p:style>
          <a:lnRef idx="0">
            <a:schemeClr val="accent6"/>
          </a:lnRef>
          <a:fillRef idx="3">
            <a:schemeClr val="accent6"/>
          </a:fillRef>
          <a:effectRef idx="3">
            <a:schemeClr val="accent6"/>
          </a:effectRef>
          <a:fontRef idx="minor">
            <a:schemeClr val="lt1"/>
          </a:fontRef>
        </p:style>
        <p:txBody>
          <a:bodyPr>
            <a:spAutoFit/>
          </a:bodyPr>
          <a:lstStyle/>
          <a:p>
            <a:pPr algn="l">
              <a:defRPr/>
            </a:pPr>
            <a:r>
              <a:rPr lang="en-US" sz="2400" dirty="0">
                <a:solidFill>
                  <a:schemeClr val="accent1">
                    <a:lumMod val="50000"/>
                  </a:schemeClr>
                </a:solidFill>
              </a:rPr>
              <a:t>The breakeven formula also can be easily modified to determine total revenues and sales volume in units by adding the desired operating income to the numerator. To illustrate, assume the same information and a desired operating income of $10,000:</a:t>
            </a:r>
          </a:p>
        </p:txBody>
      </p:sp>
      <p:sp>
        <p:nvSpPr>
          <p:cNvPr id="8" name="Rounded Rectangle 7">
            <a:extLst>
              <a:ext uri="{FF2B5EF4-FFF2-40B4-BE49-F238E27FC236}">
                <a16:creationId xmlns:a16="http://schemas.microsoft.com/office/drawing/2014/main" id="{CE6F2865-D3C8-42B8-BE9A-F1F880741261}"/>
              </a:ext>
            </a:extLst>
          </p:cNvPr>
          <p:cNvSpPr/>
          <p:nvPr/>
        </p:nvSpPr>
        <p:spPr>
          <a:xfrm>
            <a:off x="457200" y="6172200"/>
            <a:ext cx="7543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12-11: Describe the meaning and significance of the breakeven point and illustrate how the breakeven point is calculated.</a:t>
            </a:r>
          </a:p>
        </p:txBody>
      </p:sp>
      <p:pic>
        <p:nvPicPr>
          <p:cNvPr id="4" name="Picture 3" descr="A screenshot of a cell phone&#10;&#10;Description automatically generated">
            <a:extLst>
              <a:ext uri="{FF2B5EF4-FFF2-40B4-BE49-F238E27FC236}">
                <a16:creationId xmlns:a16="http://schemas.microsoft.com/office/drawing/2014/main" id="{3E1A0B9B-ACCF-4499-9825-F0720BC022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615" y="2915565"/>
            <a:ext cx="5986969" cy="3060356"/>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C0F6BDF0-9256-4D57-8A2C-505EEE4BF5C1}"/>
              </a:ext>
            </a:extLst>
          </p:cNvPr>
          <p:cNvSpPr>
            <a:spLocks noGrp="1" noChangeArrowheads="1"/>
          </p:cNvSpPr>
          <p:nvPr>
            <p:ph type="title"/>
          </p:nvPr>
        </p:nvSpPr>
        <p:spPr/>
        <p:txBody>
          <a:bodyPr/>
          <a:lstStyle/>
          <a:p>
            <a:r>
              <a:rPr lang="en-US" altLang="en-US" dirty="0"/>
              <a:t>Breakeven Graph</a:t>
            </a:r>
          </a:p>
        </p:txBody>
      </p:sp>
      <p:pic>
        <p:nvPicPr>
          <p:cNvPr id="36867" name="Picture 24">
            <a:extLst>
              <a:ext uri="{FF2B5EF4-FFF2-40B4-BE49-F238E27FC236}">
                <a16:creationId xmlns:a16="http://schemas.microsoft.com/office/drawing/2014/main" id="{58ABD83B-5D33-4EFD-978D-0B03F2C396C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7425" y="1905000"/>
            <a:ext cx="4955249" cy="4114800"/>
          </a:xfrm>
          <a:prstGeom prst="rect">
            <a:avLst/>
          </a:prstGeom>
          <a:noFill/>
          <a:ln w="28575">
            <a:solidFill>
              <a:srgbClr val="FFFF66">
                <a:alpha val="50195"/>
              </a:srgbClr>
            </a:solidFill>
            <a:miter lim="800000"/>
            <a:headEnd/>
            <a:tailEnd/>
          </a:ln>
          <a:effectLst>
            <a:outerShdw dist="17961" dir="2700000" algn="ctr" rotWithShape="0">
              <a:srgbClr val="1F5C99">
                <a:alpha val="74997"/>
              </a:srgbClr>
            </a:outerShdw>
          </a:effectLst>
        </p:spPr>
      </p:pic>
      <p:sp>
        <p:nvSpPr>
          <p:cNvPr id="7" name="Rounded Rectangle 6">
            <a:extLst>
              <a:ext uri="{FF2B5EF4-FFF2-40B4-BE49-F238E27FC236}">
                <a16:creationId xmlns:a16="http://schemas.microsoft.com/office/drawing/2014/main" id="{A8C656DC-6000-43D6-8747-A76EC6E2F019}"/>
              </a:ext>
            </a:extLst>
          </p:cNvPr>
          <p:cNvSpPr/>
          <p:nvPr/>
        </p:nvSpPr>
        <p:spPr>
          <a:xfrm>
            <a:off x="457200" y="6172200"/>
            <a:ext cx="75438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12-11: Describe the meaning and significance of the breakeven point and illustrate how the breakeven point is calculated.</a:t>
            </a:r>
          </a:p>
        </p:txBody>
      </p:sp>
      <p:sp>
        <p:nvSpPr>
          <p:cNvPr id="9" name="TextBox 8">
            <a:extLst>
              <a:ext uri="{FF2B5EF4-FFF2-40B4-BE49-F238E27FC236}">
                <a16:creationId xmlns:a16="http://schemas.microsoft.com/office/drawing/2014/main" id="{E3812558-61C9-4774-94F9-907E22B63B93}"/>
              </a:ext>
            </a:extLst>
          </p:cNvPr>
          <p:cNvSpPr txBox="1"/>
          <p:nvPr/>
        </p:nvSpPr>
        <p:spPr>
          <a:xfrm>
            <a:off x="6934200" y="3810000"/>
            <a:ext cx="1828800" cy="1477963"/>
          </a:xfrm>
          <a:prstGeom prst="rect">
            <a:avLst/>
          </a:prstGeom>
          <a:solidFill>
            <a:schemeClr val="accent1">
              <a:lumMod val="20000"/>
              <a:lumOff val="80000"/>
            </a:schemeClr>
          </a:solidFill>
        </p:spPr>
        <p:txBody>
          <a:bodyPr>
            <a:spAutoFit/>
          </a:bodyPr>
          <a:lstStyle/>
          <a:p>
            <a:pPr>
              <a:defRPr/>
            </a:pPr>
            <a:r>
              <a:rPr lang="en-US" dirty="0"/>
              <a:t>The company must sell approximately 11,250 units to break even.</a:t>
            </a:r>
          </a:p>
        </p:txBody>
      </p:sp>
      <p:cxnSp>
        <p:nvCxnSpPr>
          <p:cNvPr id="11" name="Straight Arrow Connector 10">
            <a:extLst>
              <a:ext uri="{FF2B5EF4-FFF2-40B4-BE49-F238E27FC236}">
                <a16:creationId xmlns:a16="http://schemas.microsoft.com/office/drawing/2014/main" id="{3D3C2549-847D-437A-970B-51EB19E66EE6}"/>
              </a:ext>
            </a:extLst>
          </p:cNvPr>
          <p:cNvCxnSpPr/>
          <p:nvPr/>
        </p:nvCxnSpPr>
        <p:spPr>
          <a:xfrm flipH="1" flipV="1">
            <a:off x="4419600" y="3124200"/>
            <a:ext cx="2438400" cy="1143000"/>
          </a:xfrm>
          <a:prstGeom prst="straightConnector1">
            <a:avLst/>
          </a:prstGeom>
          <a:ln w="5715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8135" name="TextBox 13">
            <a:extLst>
              <a:ext uri="{FF2B5EF4-FFF2-40B4-BE49-F238E27FC236}">
                <a16:creationId xmlns:a16="http://schemas.microsoft.com/office/drawing/2014/main" id="{527CA8C3-0917-4A8C-8758-456A7C7513FE}"/>
              </a:ext>
            </a:extLst>
          </p:cNvPr>
          <p:cNvSpPr txBox="1">
            <a:spLocks noChangeArrowheads="1"/>
          </p:cNvSpPr>
          <p:nvPr/>
        </p:nvSpPr>
        <p:spPr bwMode="auto">
          <a:xfrm>
            <a:off x="685800" y="685800"/>
            <a:ext cx="784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dirty="0"/>
              <a:t>The horizontal line represents fixed expenses of $45,000, and variable expenses of $8 per unit are added to fixed expenses to produce the total expense line. Revenues start at the origin and rise at the rate of $12 per unit in proportion to the sales volume in units.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7D884-3081-4029-BFDE-378D3096FB47}"/>
              </a:ext>
            </a:extLst>
          </p:cNvPr>
          <p:cNvSpPr>
            <a:spLocks noGrp="1"/>
          </p:cNvSpPr>
          <p:nvPr>
            <p:ph type="title"/>
          </p:nvPr>
        </p:nvSpPr>
        <p:spPr/>
        <p:txBody>
          <a:bodyPr/>
          <a:lstStyle/>
          <a:p>
            <a:r>
              <a:rPr lang="en-US" dirty="0"/>
              <a:t>Margin of Safety</a:t>
            </a:r>
          </a:p>
        </p:txBody>
      </p:sp>
      <p:sp>
        <p:nvSpPr>
          <p:cNvPr id="3" name="Content Placeholder 2">
            <a:extLst>
              <a:ext uri="{FF2B5EF4-FFF2-40B4-BE49-F238E27FC236}">
                <a16:creationId xmlns:a16="http://schemas.microsoft.com/office/drawing/2014/main" id="{8425C7AB-BE30-421B-A356-C9E9C8CDCE91}"/>
              </a:ext>
            </a:extLst>
          </p:cNvPr>
          <p:cNvSpPr>
            <a:spLocks noGrp="1"/>
          </p:cNvSpPr>
          <p:nvPr>
            <p:ph idx="1"/>
          </p:nvPr>
        </p:nvSpPr>
        <p:spPr>
          <a:xfrm>
            <a:off x="434009" y="869950"/>
            <a:ext cx="8229600" cy="4262438"/>
          </a:xfrm>
        </p:spPr>
        <p:txBody>
          <a:bodyPr/>
          <a:lstStyle/>
          <a:p>
            <a:r>
              <a:rPr lang="en-US" sz="2800" dirty="0"/>
              <a:t>Margin of safety is a relative measure of risk that describes a company’s current sales performance in relation to its breakeven sales.</a:t>
            </a:r>
          </a:p>
          <a:p>
            <a:r>
              <a:rPr lang="en-US" sz="2800" dirty="0"/>
              <a:t>Assuming sales revenue is currently $150,000 and breakeven sales have been calculated to be $135,000, the margin of safety is calculated as: </a:t>
            </a:r>
          </a:p>
          <a:p>
            <a:endParaRPr lang="en-US" sz="2800" dirty="0"/>
          </a:p>
          <a:p>
            <a:endParaRPr lang="en-US" sz="2800" dirty="0"/>
          </a:p>
          <a:p>
            <a:r>
              <a:rPr lang="en-US" sz="2800" dirty="0"/>
              <a:t>The margin of safety ratio is calculated as:</a:t>
            </a:r>
          </a:p>
        </p:txBody>
      </p:sp>
      <p:pic>
        <p:nvPicPr>
          <p:cNvPr id="5" name="Picture 4" descr="A screenshot of a cell phone&#10;&#10;Description automatically generated">
            <a:extLst>
              <a:ext uri="{FF2B5EF4-FFF2-40B4-BE49-F238E27FC236}">
                <a16:creationId xmlns:a16="http://schemas.microsoft.com/office/drawing/2014/main" id="{21F476FD-5809-4227-852B-B055AA053C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647" y="3560544"/>
            <a:ext cx="5906324" cy="121937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D9A1D581-EE91-4FA8-BBDF-EF7EFD7649C6}"/>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57022" y="5022527"/>
            <a:ext cx="5229955" cy="1571844"/>
          </a:xfrm>
          <a:prstGeom prst="rect">
            <a:avLst/>
          </a:prstGeom>
        </p:spPr>
      </p:pic>
    </p:spTree>
    <p:extLst>
      <p:ext uri="{BB962C8B-B14F-4D97-AF65-F5344CB8AC3E}">
        <p14:creationId xmlns:p14="http://schemas.microsoft.com/office/powerpoint/2010/main" val="4134503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357813EE-D914-406E-87FC-E5A378D90007}"/>
              </a:ext>
            </a:extLst>
          </p:cNvPr>
          <p:cNvSpPr>
            <a:spLocks noGrp="1" noChangeArrowheads="1"/>
          </p:cNvSpPr>
          <p:nvPr>
            <p:ph type="title"/>
          </p:nvPr>
        </p:nvSpPr>
        <p:spPr/>
        <p:txBody>
          <a:bodyPr/>
          <a:lstStyle/>
          <a:p>
            <a:r>
              <a:rPr lang="en-US" altLang="en-US" dirty="0"/>
              <a:t>Operating Leverage</a:t>
            </a:r>
          </a:p>
        </p:txBody>
      </p:sp>
      <p:sp>
        <p:nvSpPr>
          <p:cNvPr id="2" name="TextBox 1">
            <a:extLst>
              <a:ext uri="{FF2B5EF4-FFF2-40B4-BE49-F238E27FC236}">
                <a16:creationId xmlns:a16="http://schemas.microsoft.com/office/drawing/2014/main" id="{F0320516-6F9C-41E0-8305-660100F7B34A}"/>
              </a:ext>
            </a:extLst>
          </p:cNvPr>
          <p:cNvSpPr txBox="1"/>
          <p:nvPr/>
        </p:nvSpPr>
        <p:spPr>
          <a:xfrm>
            <a:off x="609600" y="1295400"/>
            <a:ext cx="8077200" cy="1938992"/>
          </a:xfrm>
          <a:prstGeom prst="rect">
            <a:avLst/>
          </a:prstGeom>
          <a:solidFill>
            <a:schemeClr val="accent1">
              <a:lumMod val="20000"/>
              <a:lumOff val="80000"/>
            </a:schemeClr>
          </a:solidFill>
          <a:ln w="28575">
            <a:solidFill>
              <a:schemeClr val="accent1">
                <a:lumMod val="75000"/>
              </a:schemeClr>
            </a:solidFill>
          </a:ln>
          <a:effectLst>
            <a:outerShdw blurRad="50800" dist="38100" dir="2700000" algn="t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a:spAutoFit/>
          </a:bodyPr>
          <a:lstStyle>
            <a:lvl1pPr>
              <a:defRPr sz="2400">
                <a:solidFill>
                  <a:schemeClr val="tx1"/>
                </a:solidFill>
                <a:latin typeface="Tahoma" pitchFamily="34" charset="0"/>
                <a:ea typeface="ＭＳ Ｐゴシック" charset="-128"/>
              </a:defRPr>
            </a:lvl1pPr>
            <a:lvl2pPr marL="742950" indent="-285750">
              <a:defRPr sz="2400">
                <a:solidFill>
                  <a:schemeClr val="tx1"/>
                </a:solidFill>
                <a:latin typeface="Tahoma" pitchFamily="34" charset="0"/>
                <a:ea typeface="ＭＳ Ｐゴシック" charset="-128"/>
              </a:defRPr>
            </a:lvl2pPr>
            <a:lvl3pPr marL="1143000" indent="-228600">
              <a:defRPr sz="2400">
                <a:solidFill>
                  <a:schemeClr val="tx1"/>
                </a:solidFill>
                <a:latin typeface="Tahoma" pitchFamily="34" charset="0"/>
                <a:ea typeface="ＭＳ Ｐゴシック" charset="-128"/>
              </a:defRPr>
            </a:lvl3pPr>
            <a:lvl4pPr marL="1600200" indent="-228600">
              <a:defRPr sz="2400">
                <a:solidFill>
                  <a:schemeClr val="tx1"/>
                </a:solidFill>
                <a:latin typeface="Tahoma" pitchFamily="34" charset="0"/>
                <a:ea typeface="ＭＳ Ｐゴシック" charset="-128"/>
              </a:defRPr>
            </a:lvl4pPr>
            <a:lvl5pPr marL="2057400" indent="-228600">
              <a:defRPr sz="2400">
                <a:solidFill>
                  <a:schemeClr val="tx1"/>
                </a:solidFill>
                <a:latin typeface="Tahoma" pitchFamily="34" charset="0"/>
                <a:ea typeface="ＭＳ Ｐゴシック" charset="-128"/>
              </a:defRPr>
            </a:lvl5pPr>
            <a:lvl6pPr marL="2514600" indent="-228600" algn="ctr" eaLnBrk="0" fontAlgn="base" hangingPunct="0">
              <a:spcBef>
                <a:spcPct val="0"/>
              </a:spcBef>
              <a:spcAft>
                <a:spcPct val="0"/>
              </a:spcAft>
              <a:defRPr sz="2400">
                <a:solidFill>
                  <a:schemeClr val="tx1"/>
                </a:solidFill>
                <a:latin typeface="Tahoma" pitchFamily="34" charset="0"/>
                <a:ea typeface="ＭＳ Ｐゴシック" charset="-128"/>
              </a:defRPr>
            </a:lvl6pPr>
            <a:lvl7pPr marL="2971800" indent="-228600" algn="ctr" eaLnBrk="0" fontAlgn="base" hangingPunct="0">
              <a:spcBef>
                <a:spcPct val="0"/>
              </a:spcBef>
              <a:spcAft>
                <a:spcPct val="0"/>
              </a:spcAft>
              <a:defRPr sz="2400">
                <a:solidFill>
                  <a:schemeClr val="tx1"/>
                </a:solidFill>
                <a:latin typeface="Tahoma" pitchFamily="34" charset="0"/>
                <a:ea typeface="ＭＳ Ｐゴシック" charset="-128"/>
              </a:defRPr>
            </a:lvl7pPr>
            <a:lvl8pPr marL="3429000" indent="-228600" algn="ctr" eaLnBrk="0" fontAlgn="base" hangingPunct="0">
              <a:spcBef>
                <a:spcPct val="0"/>
              </a:spcBef>
              <a:spcAft>
                <a:spcPct val="0"/>
              </a:spcAft>
              <a:defRPr sz="2400">
                <a:solidFill>
                  <a:schemeClr val="tx1"/>
                </a:solidFill>
                <a:latin typeface="Tahoma" pitchFamily="34" charset="0"/>
                <a:ea typeface="ＭＳ Ｐゴシック" charset="-128"/>
              </a:defRPr>
            </a:lvl8pPr>
            <a:lvl9pPr marL="3886200" indent="-228600" algn="ctr" eaLnBrk="0" fontAlgn="base" hangingPunct="0">
              <a:spcBef>
                <a:spcPct val="0"/>
              </a:spcBef>
              <a:spcAft>
                <a:spcPct val="0"/>
              </a:spcAft>
              <a:defRPr sz="2400">
                <a:solidFill>
                  <a:schemeClr val="tx1"/>
                </a:solidFill>
                <a:latin typeface="Tahoma" pitchFamily="34" charset="0"/>
                <a:ea typeface="ＭＳ Ｐゴシック" charset="-128"/>
              </a:defRPr>
            </a:lvl9pPr>
          </a:lstStyle>
          <a:p>
            <a:pPr>
              <a:defRPr/>
            </a:pPr>
            <a:r>
              <a:rPr lang="en-US" sz="2000" dirty="0">
                <a:solidFill>
                  <a:schemeClr val="accent1">
                    <a:lumMod val="50000"/>
                  </a:schemeClr>
                </a:solidFill>
              </a:rPr>
              <a:t>When an entity’</a:t>
            </a:r>
            <a:r>
              <a:rPr lang="en-US" altLang="ja-JP" sz="2000" dirty="0">
                <a:solidFill>
                  <a:schemeClr val="accent1">
                    <a:lumMod val="50000"/>
                  </a:schemeClr>
                </a:solidFill>
              </a:rPr>
              <a:t>s revenues change because the volume of activity changes, variable expenses and contribution margin will change proportionately. But the presence of fixed expenses, which do not change as the volume of activity changes, means that operating income will change proportionately more than the change in revenues. </a:t>
            </a:r>
            <a:endParaRPr lang="en-US" sz="2000" dirty="0">
              <a:solidFill>
                <a:schemeClr val="accent1">
                  <a:lumMod val="50000"/>
                </a:schemeClr>
              </a:solidFill>
            </a:endParaRPr>
          </a:p>
        </p:txBody>
      </p:sp>
      <p:sp>
        <p:nvSpPr>
          <p:cNvPr id="10" name="Rounded Rectangle 9">
            <a:extLst>
              <a:ext uri="{FF2B5EF4-FFF2-40B4-BE49-F238E27FC236}">
                <a16:creationId xmlns:a16="http://schemas.microsoft.com/office/drawing/2014/main" id="{CF9F5816-9BAC-4309-948B-2E5F5832B361}"/>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sp>
        <p:nvSpPr>
          <p:cNvPr id="11" name="TextBox 10">
            <a:extLst>
              <a:ext uri="{FF2B5EF4-FFF2-40B4-BE49-F238E27FC236}">
                <a16:creationId xmlns:a16="http://schemas.microsoft.com/office/drawing/2014/main" id="{43DC327F-1AE6-4F58-B515-A424F28B10B9}"/>
              </a:ext>
            </a:extLst>
          </p:cNvPr>
          <p:cNvSpPr txBox="1"/>
          <p:nvPr/>
        </p:nvSpPr>
        <p:spPr>
          <a:xfrm>
            <a:off x="2819400" y="3587283"/>
            <a:ext cx="3657600" cy="2308225"/>
          </a:xfrm>
          <a:prstGeom prst="rect">
            <a:avLst/>
          </a:prstGeom>
          <a:solidFill>
            <a:schemeClr val="accent1">
              <a:lumMod val="50000"/>
            </a:schemeClr>
          </a:solidFill>
        </p:spPr>
        <p:txBody>
          <a:bodyPr>
            <a:spAutoFit/>
          </a:bodyPr>
          <a:lstStyle/>
          <a:p>
            <a:pPr>
              <a:defRPr/>
            </a:pPr>
            <a:r>
              <a:rPr lang="en-US" altLang="ja-JP" b="1" dirty="0">
                <a:solidFill>
                  <a:schemeClr val="bg1"/>
                </a:solidFill>
              </a:rPr>
              <a:t>This magnification of the effect on operating income resulting from a change in revenue is called </a:t>
            </a:r>
            <a:r>
              <a:rPr lang="ja-JP" altLang="en-US" b="1" dirty="0">
                <a:solidFill>
                  <a:schemeClr val="bg1"/>
                </a:solidFill>
              </a:rPr>
              <a:t>“</a:t>
            </a:r>
            <a:r>
              <a:rPr lang="en-US" altLang="ja-JP" b="1" dirty="0">
                <a:solidFill>
                  <a:schemeClr val="bg1"/>
                </a:solidFill>
              </a:rPr>
              <a:t>operating leverage.</a:t>
            </a:r>
            <a:r>
              <a:rPr lang="ja-JP" altLang="en-US" b="1" dirty="0">
                <a:solidFill>
                  <a:schemeClr val="bg1"/>
                </a:solidFill>
              </a:rPr>
              <a:t>”</a:t>
            </a:r>
            <a:r>
              <a:rPr lang="en-US" altLang="ja-JP" b="1" dirty="0">
                <a:solidFill>
                  <a:schemeClr val="bg1"/>
                </a:solidFill>
              </a:rPr>
              <a:t> </a:t>
            </a:r>
            <a:r>
              <a:rPr lang="en-US" altLang="ja-JP" b="1" u="sng" dirty="0">
                <a:solidFill>
                  <a:schemeClr val="bg1"/>
                </a:solidFill>
              </a:rPr>
              <a:t>The higher a firm</a:t>
            </a:r>
            <a:r>
              <a:rPr lang="ja-JP" altLang="en-US" b="1" u="sng" dirty="0">
                <a:solidFill>
                  <a:schemeClr val="bg1"/>
                </a:solidFill>
              </a:rPr>
              <a:t>’</a:t>
            </a:r>
            <a:r>
              <a:rPr lang="en-US" altLang="ja-JP" b="1" u="sng" dirty="0">
                <a:solidFill>
                  <a:schemeClr val="bg1"/>
                </a:solidFill>
              </a:rPr>
              <a:t>s contribution margin ratio</a:t>
            </a:r>
            <a:r>
              <a:rPr lang="en-US" altLang="ja-JP" b="1" dirty="0">
                <a:solidFill>
                  <a:schemeClr val="bg1"/>
                </a:solidFill>
              </a:rPr>
              <a:t>, the </a:t>
            </a:r>
            <a:r>
              <a:rPr lang="en-US" altLang="ja-JP" b="1" u="sng" dirty="0">
                <a:solidFill>
                  <a:schemeClr val="bg1"/>
                </a:solidFill>
              </a:rPr>
              <a:t>greater</a:t>
            </a:r>
            <a:r>
              <a:rPr lang="en-US" altLang="ja-JP" b="1" dirty="0">
                <a:solidFill>
                  <a:schemeClr val="bg1"/>
                </a:solidFill>
              </a:rPr>
              <a:t> its operating leverage.</a:t>
            </a:r>
            <a:endParaRPr lang="en-US" b="1"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590B8DA-3052-42CE-9D5F-31FAFBD58188}"/>
              </a:ext>
            </a:extLst>
          </p:cNvPr>
          <p:cNvSpPr>
            <a:spLocks noGrp="1"/>
          </p:cNvSpPr>
          <p:nvPr>
            <p:ph type="title"/>
          </p:nvPr>
        </p:nvSpPr>
        <p:spPr>
          <a:xfrm>
            <a:off x="457200" y="0"/>
            <a:ext cx="8229600" cy="1143000"/>
          </a:xfrm>
        </p:spPr>
        <p:txBody>
          <a:bodyPr/>
          <a:lstStyle/>
          <a:p>
            <a:r>
              <a:rPr lang="en-US" altLang="en-US" dirty="0"/>
              <a:t>The Management Process</a:t>
            </a:r>
          </a:p>
        </p:txBody>
      </p:sp>
      <p:pic>
        <p:nvPicPr>
          <p:cNvPr id="5142" name="Picture 22">
            <a:extLst>
              <a:ext uri="{FF2B5EF4-FFF2-40B4-BE49-F238E27FC236}">
                <a16:creationId xmlns:a16="http://schemas.microsoft.com/office/drawing/2014/main" id="{F6ED592B-BF4F-4C1A-8653-09C01AFCB1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31"/>
          <a:stretch/>
        </p:blipFill>
        <p:spPr bwMode="auto">
          <a:xfrm>
            <a:off x="914400" y="2362200"/>
            <a:ext cx="7523984" cy="3746500"/>
          </a:xfrm>
          <a:prstGeom prst="rect">
            <a:avLst/>
          </a:prstGeom>
          <a:noFill/>
          <a:ln w="28575">
            <a:solidFill>
              <a:srgbClr val="C96109">
                <a:alpha val="50195"/>
              </a:srgbClr>
            </a:solidFill>
            <a:miter lim="800000"/>
            <a:headEnd/>
            <a:tailEnd/>
          </a:ln>
          <a:effectLst>
            <a:outerShdw blurRad="292100" dist="139700" dir="2700000" algn="tl" rotWithShape="0">
              <a:srgbClr val="333333">
                <a:alpha val="64999"/>
              </a:srgbClr>
            </a:outerShdw>
          </a:effectLst>
          <a:extLst/>
        </p:spPr>
      </p:pic>
      <p:sp>
        <p:nvSpPr>
          <p:cNvPr id="6" name="Rounded Rectangle 5">
            <a:extLst>
              <a:ext uri="{FF2B5EF4-FFF2-40B4-BE49-F238E27FC236}">
                <a16:creationId xmlns:a16="http://schemas.microsoft.com/office/drawing/2014/main" id="{54BE13A0-29D9-47A7-9965-2110D41BEE22}"/>
              </a:ext>
            </a:extLst>
          </p:cNvPr>
          <p:cNvSpPr/>
          <p:nvPr/>
        </p:nvSpPr>
        <p:spPr>
          <a:xfrm>
            <a:off x="496888" y="6324600"/>
            <a:ext cx="46847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12-1: Explain the management planning and control cycle.</a:t>
            </a:r>
          </a:p>
        </p:txBody>
      </p:sp>
      <p:sp>
        <p:nvSpPr>
          <p:cNvPr id="7" name="TextBox 6">
            <a:extLst>
              <a:ext uri="{FF2B5EF4-FFF2-40B4-BE49-F238E27FC236}">
                <a16:creationId xmlns:a16="http://schemas.microsoft.com/office/drawing/2014/main" id="{D5A988D5-D5A3-4065-BC7F-85F9A2FFA8EC}"/>
              </a:ext>
            </a:extLst>
          </p:cNvPr>
          <p:cNvSpPr txBox="1"/>
          <p:nvPr/>
        </p:nvSpPr>
        <p:spPr>
          <a:xfrm>
            <a:off x="609600" y="990600"/>
            <a:ext cx="7924800" cy="1200150"/>
          </a:xfrm>
          <a:prstGeom prst="rect">
            <a:avLst/>
          </a:prstGeom>
          <a:solidFill>
            <a:schemeClr val="accent1">
              <a:lumMod val="20000"/>
              <a:lumOff val="80000"/>
            </a:schemeClr>
          </a:solidFill>
        </p:spPr>
        <p:txBody>
          <a:bodyPr>
            <a:spAutoFit/>
          </a:bodyPr>
          <a:lstStyle/>
          <a:p>
            <a:pPr>
              <a:defRPr/>
            </a:pPr>
            <a:r>
              <a:rPr lang="en-US" sz="2400" dirty="0">
                <a:solidFill>
                  <a:srgbClr val="000000"/>
                </a:solidFill>
                <a:cs typeface="Times New Roman" pitchFamily="18" charset="0"/>
              </a:rPr>
              <a:t>Planning is a key part of the </a:t>
            </a:r>
            <a:r>
              <a:rPr lang="en-US" sz="2400" b="1" dirty="0">
                <a:solidFill>
                  <a:srgbClr val="000000"/>
                </a:solidFill>
                <a:cs typeface="Times New Roman" pitchFamily="18" charset="0"/>
              </a:rPr>
              <a:t>management</a:t>
            </a:r>
            <a:r>
              <a:rPr lang="en-US" sz="2400" dirty="0">
                <a:solidFill>
                  <a:srgbClr val="000000"/>
                </a:solidFill>
                <a:cs typeface="Times New Roman" pitchFamily="18" charset="0"/>
              </a:rPr>
              <a:t> </a:t>
            </a:r>
            <a:r>
              <a:rPr lang="en-US" sz="2400" b="1" dirty="0">
                <a:solidFill>
                  <a:srgbClr val="000000"/>
                </a:solidFill>
                <a:cs typeface="Times New Roman" pitchFamily="18" charset="0"/>
              </a:rPr>
              <a:t>process</a:t>
            </a:r>
            <a:r>
              <a:rPr lang="en-US" sz="2400" dirty="0">
                <a:solidFill>
                  <a:srgbClr val="000000"/>
                </a:solidFill>
                <a:cs typeface="Times New Roman" pitchFamily="18" charset="0"/>
              </a:rPr>
              <a:t>.</a:t>
            </a:r>
            <a:r>
              <a:rPr lang="en-US" altLang="ja-JP" sz="2400" dirty="0">
                <a:solidFill>
                  <a:srgbClr val="000000"/>
                </a:solidFill>
                <a:cs typeface="Times New Roman" pitchFamily="18" charset="0"/>
              </a:rPr>
              <a:t> A general model of the process looks like the diagram shown on the screen. </a:t>
            </a:r>
            <a:endParaRPr 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45C1DD2F-94C4-45E1-B9EB-91BDA5A06FDB}"/>
              </a:ext>
            </a:extLst>
          </p:cNvPr>
          <p:cNvSpPr>
            <a:spLocks noGrp="1" noChangeArrowheads="1"/>
          </p:cNvSpPr>
          <p:nvPr>
            <p:ph type="title"/>
          </p:nvPr>
        </p:nvSpPr>
        <p:spPr/>
        <p:txBody>
          <a:bodyPr/>
          <a:lstStyle/>
          <a:p>
            <a:r>
              <a:rPr lang="en-US" altLang="en-US" dirty="0"/>
              <a:t>Operating Leverage</a:t>
            </a:r>
          </a:p>
        </p:txBody>
      </p:sp>
      <p:sp>
        <p:nvSpPr>
          <p:cNvPr id="148502" name="Rectangle 22">
            <a:extLst>
              <a:ext uri="{FF2B5EF4-FFF2-40B4-BE49-F238E27FC236}">
                <a16:creationId xmlns:a16="http://schemas.microsoft.com/office/drawing/2014/main" id="{5692D9AE-C085-4542-AE49-757519791C14}"/>
              </a:ext>
            </a:extLst>
          </p:cNvPr>
          <p:cNvSpPr>
            <a:spLocks noGrp="1" noChangeArrowheads="1"/>
          </p:cNvSpPr>
          <p:nvPr>
            <p:ph idx="1"/>
          </p:nvPr>
        </p:nvSpPr>
        <p:spPr>
          <a:xfrm>
            <a:off x="533400" y="1447800"/>
            <a:ext cx="8229600" cy="2860675"/>
          </a:xfrm>
        </p:spPr>
        <p:txBody>
          <a:bodyPr/>
          <a:lstStyle/>
          <a:p>
            <a:pPr>
              <a:buFont typeface="Arial" charset="0"/>
              <a:buChar char="•"/>
              <a:defRPr/>
            </a:pPr>
            <a:r>
              <a:rPr lang="en-US" dirty="0">
                <a:solidFill>
                  <a:schemeClr val="accent1">
                    <a:lumMod val="50000"/>
                  </a:schemeClr>
                </a:solidFill>
              </a:rPr>
              <a:t>A measure of how sensitive net income is to percentage changes in sales</a:t>
            </a:r>
          </a:p>
          <a:p>
            <a:pPr>
              <a:buFont typeface="Arial" charset="0"/>
              <a:buChar char="•"/>
              <a:defRPr/>
            </a:pPr>
            <a:r>
              <a:rPr lang="en-US" b="1" u="sng" dirty="0">
                <a:solidFill>
                  <a:schemeClr val="accent1">
                    <a:lumMod val="50000"/>
                  </a:schemeClr>
                </a:solidFill>
              </a:rPr>
              <a:t>With high leverage</a:t>
            </a:r>
            <a:r>
              <a:rPr lang="en-US" dirty="0">
                <a:solidFill>
                  <a:schemeClr val="accent1">
                    <a:lumMod val="50000"/>
                  </a:schemeClr>
                </a:solidFill>
              </a:rPr>
              <a:t>, a small percentage increase in revenue can produce a much larger percentage increase in income.</a:t>
            </a:r>
          </a:p>
        </p:txBody>
      </p:sp>
      <p:sp>
        <p:nvSpPr>
          <p:cNvPr id="9" name="Rounded Rectangle 8">
            <a:extLst>
              <a:ext uri="{FF2B5EF4-FFF2-40B4-BE49-F238E27FC236}">
                <a16:creationId xmlns:a16="http://schemas.microsoft.com/office/drawing/2014/main" id="{C7FDFC15-91C8-4BD4-BC0D-394D20ACCC14}"/>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sp>
        <p:nvSpPr>
          <p:cNvPr id="10" name="TextBox 9">
            <a:extLst>
              <a:ext uri="{FF2B5EF4-FFF2-40B4-BE49-F238E27FC236}">
                <a16:creationId xmlns:a16="http://schemas.microsoft.com/office/drawing/2014/main" id="{00667AE8-D613-463F-846E-9F85D4D87B50}"/>
              </a:ext>
            </a:extLst>
          </p:cNvPr>
          <p:cNvSpPr txBox="1"/>
          <p:nvPr/>
        </p:nvSpPr>
        <p:spPr>
          <a:xfrm>
            <a:off x="5162204" y="4392101"/>
            <a:ext cx="2590800" cy="646113"/>
          </a:xfrm>
          <a:prstGeom prst="rect">
            <a:avLst/>
          </a:prstGeom>
          <a:noFill/>
          <a:ln>
            <a:noFill/>
          </a:ln>
        </p:spPr>
        <p:txBody>
          <a:bodyPr>
            <a:spAutoFit/>
          </a:bodyPr>
          <a:lstStyle/>
          <a:p>
            <a:pPr>
              <a:defRPr/>
            </a:pPr>
            <a:r>
              <a:rPr lang="en-US" b="1" dirty="0">
                <a:solidFill>
                  <a:schemeClr val="accent1">
                    <a:lumMod val="50000"/>
                  </a:schemeClr>
                </a:solidFill>
              </a:rPr>
              <a:t>High Operating Leverage</a:t>
            </a:r>
          </a:p>
        </p:txBody>
      </p:sp>
      <p:sp>
        <p:nvSpPr>
          <p:cNvPr id="11" name="TextBox 10">
            <a:extLst>
              <a:ext uri="{FF2B5EF4-FFF2-40B4-BE49-F238E27FC236}">
                <a16:creationId xmlns:a16="http://schemas.microsoft.com/office/drawing/2014/main" id="{F406175F-605F-41E0-A372-9418470CC518}"/>
              </a:ext>
            </a:extLst>
          </p:cNvPr>
          <p:cNvSpPr txBox="1">
            <a:spLocks noChangeArrowheads="1"/>
          </p:cNvSpPr>
          <p:nvPr/>
        </p:nvSpPr>
        <p:spPr bwMode="auto">
          <a:xfrm>
            <a:off x="1461421" y="4745484"/>
            <a:ext cx="259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b="1" dirty="0">
                <a:solidFill>
                  <a:srgbClr val="FF0000"/>
                </a:solidFill>
              </a:rPr>
              <a:t>Much larger % increase in income</a:t>
            </a:r>
          </a:p>
        </p:txBody>
      </p:sp>
      <p:sp>
        <p:nvSpPr>
          <p:cNvPr id="7" name="Line 29">
            <a:extLst>
              <a:ext uri="{FF2B5EF4-FFF2-40B4-BE49-F238E27FC236}">
                <a16:creationId xmlns:a16="http://schemas.microsoft.com/office/drawing/2014/main" id="{9F0998B6-AA7F-4A45-B95F-F70A28DD91AB}"/>
              </a:ext>
            </a:extLst>
          </p:cNvPr>
          <p:cNvSpPr>
            <a:spLocks noChangeShapeType="1"/>
          </p:cNvSpPr>
          <p:nvPr/>
        </p:nvSpPr>
        <p:spPr bwMode="auto">
          <a:xfrm flipV="1">
            <a:off x="4217987" y="5396705"/>
            <a:ext cx="1828800" cy="609600"/>
          </a:xfrm>
          <a:prstGeom prst="line">
            <a:avLst/>
          </a:prstGeom>
          <a:noFill/>
          <a:ln w="57150">
            <a:solidFill>
              <a:srgbClr val="33CC33"/>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 name="Rectangle 30">
            <a:extLst>
              <a:ext uri="{FF2B5EF4-FFF2-40B4-BE49-F238E27FC236}">
                <a16:creationId xmlns:a16="http://schemas.microsoft.com/office/drawing/2014/main" id="{735A067E-7B77-40D2-84BF-869F04FD92DF}"/>
              </a:ext>
            </a:extLst>
          </p:cNvPr>
          <p:cNvSpPr>
            <a:spLocks noChangeArrowheads="1"/>
          </p:cNvSpPr>
          <p:nvPr/>
        </p:nvSpPr>
        <p:spPr bwMode="auto">
          <a:xfrm rot="20370965">
            <a:off x="4103687" y="5466555"/>
            <a:ext cx="457200" cy="304800"/>
          </a:xfrm>
          <a:prstGeom prst="rect">
            <a:avLst/>
          </a:prstGeom>
          <a:solidFill>
            <a:srgbClr val="FF0000"/>
          </a:solidFill>
          <a:ln w="19050">
            <a:solidFill>
              <a:schemeClr val="tx1"/>
            </a:solidFill>
            <a:miter lim="800000"/>
            <a:headEnd/>
            <a:tailEnd/>
          </a:ln>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a:p>
        </p:txBody>
      </p:sp>
      <p:sp>
        <p:nvSpPr>
          <p:cNvPr id="12" name="AutoShape 31">
            <a:extLst>
              <a:ext uri="{FF2B5EF4-FFF2-40B4-BE49-F238E27FC236}">
                <a16:creationId xmlns:a16="http://schemas.microsoft.com/office/drawing/2014/main" id="{2E2F91C8-5114-408E-A334-3033B5681DA1}"/>
              </a:ext>
            </a:extLst>
          </p:cNvPr>
          <p:cNvSpPr>
            <a:spLocks noChangeArrowheads="1"/>
          </p:cNvSpPr>
          <p:nvPr/>
        </p:nvSpPr>
        <p:spPr bwMode="auto">
          <a:xfrm rot="20413128">
            <a:off x="5638800" y="5018880"/>
            <a:ext cx="304800" cy="381000"/>
          </a:xfrm>
          <a:prstGeom prst="downArrow">
            <a:avLst>
              <a:gd name="adj1" fmla="val 50000"/>
              <a:gd name="adj2" fmla="val 31250"/>
            </a:avLst>
          </a:prstGeom>
          <a:solidFill>
            <a:schemeClr val="accent1">
              <a:lumMod val="50000"/>
            </a:schemeClr>
          </a:solidFill>
          <a:ln w="9525">
            <a:solidFill>
              <a:schemeClr val="tx1"/>
            </a:solidFill>
            <a:miter lim="800000"/>
            <a:headEnd/>
            <a:tailEnd/>
          </a:ln>
        </p:spPr>
        <p:txBody>
          <a:bodyPr wrap="none" anchor="ctr"/>
          <a:lstStyle/>
          <a:p>
            <a:pPr>
              <a:defRPr/>
            </a:pPr>
            <a:endParaRPr lang="en-US"/>
          </a:p>
        </p:txBody>
      </p:sp>
      <p:sp>
        <p:nvSpPr>
          <p:cNvPr id="13" name="Oval 28">
            <a:extLst>
              <a:ext uri="{FF2B5EF4-FFF2-40B4-BE49-F238E27FC236}">
                <a16:creationId xmlns:a16="http://schemas.microsoft.com/office/drawing/2014/main" id="{307F3158-F000-4475-AC7D-C4C9D22ACD11}"/>
              </a:ext>
            </a:extLst>
          </p:cNvPr>
          <p:cNvSpPr>
            <a:spLocks noChangeArrowheads="1"/>
          </p:cNvSpPr>
          <p:nvPr/>
        </p:nvSpPr>
        <p:spPr bwMode="auto">
          <a:xfrm>
            <a:off x="5208587" y="5625305"/>
            <a:ext cx="381000" cy="381000"/>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mph" presetSubtype="0" fill="hold" grpId="0" nodeType="afterEffect">
                                  <p:stCondLst>
                                    <p:cond delay="0"/>
                                  </p:stCondLst>
                                  <p:childTnLst>
                                    <p:animScale>
                                      <p:cBhvr>
                                        <p:cTn id="12" dur="2000" fill="hold"/>
                                        <p:tgtEl>
                                          <p:spTgt spid="8"/>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a:extLst>
              <a:ext uri="{FF2B5EF4-FFF2-40B4-BE49-F238E27FC236}">
                <a16:creationId xmlns:a16="http://schemas.microsoft.com/office/drawing/2014/main" id="{FFC756AB-A296-4EC7-BDBC-F24C7D2B5387}"/>
              </a:ext>
            </a:extLst>
          </p:cNvPr>
          <p:cNvSpPr>
            <a:spLocks noGrp="1" noChangeArrowheads="1"/>
          </p:cNvSpPr>
          <p:nvPr>
            <p:ph type="title"/>
          </p:nvPr>
        </p:nvSpPr>
        <p:spPr/>
        <p:txBody>
          <a:bodyPr/>
          <a:lstStyle/>
          <a:p>
            <a:r>
              <a:rPr lang="en-US" altLang="en-US" dirty="0"/>
              <a:t>Operating Leverage</a:t>
            </a:r>
          </a:p>
        </p:txBody>
      </p:sp>
      <p:sp>
        <p:nvSpPr>
          <p:cNvPr id="39939" name="Text Box 9">
            <a:extLst>
              <a:ext uri="{FF2B5EF4-FFF2-40B4-BE49-F238E27FC236}">
                <a16:creationId xmlns:a16="http://schemas.microsoft.com/office/drawing/2014/main" id="{D3268C74-D731-468B-9540-B6C6D8F4A809}"/>
              </a:ext>
            </a:extLst>
          </p:cNvPr>
          <p:cNvSpPr txBox="1">
            <a:spLocks noChangeArrowheads="1"/>
          </p:cNvSpPr>
          <p:nvPr/>
        </p:nvSpPr>
        <p:spPr bwMode="auto">
          <a:xfrm>
            <a:off x="990600" y="1536174"/>
            <a:ext cx="7444154" cy="3785652"/>
          </a:xfrm>
          <a:prstGeom prst="rect">
            <a:avLst/>
          </a:prstGeom>
          <a:solidFill>
            <a:schemeClr val="accent1">
              <a:lumMod val="20000"/>
              <a:lumOff val="80000"/>
            </a:schemeClr>
          </a:solidFill>
          <a:ln w="38100">
            <a:solidFill>
              <a:schemeClr val="tx1"/>
            </a:solidFill>
            <a:miter lim="800000"/>
            <a:headEnd/>
            <a:tailEnd/>
          </a:ln>
          <a:effectLst>
            <a:outerShdw dist="71842" dir="2700000" algn="ctr" rotWithShape="0">
              <a:schemeClr val="bg2"/>
            </a:outerShdw>
          </a:effectLst>
        </p:spPr>
        <p:txBody>
          <a:bodyPr wrap="square">
            <a:spAutoFit/>
          </a:bodyPr>
          <a:lstStyle/>
          <a:p>
            <a:pPr eaLnBrk="1" hangingPunct="1">
              <a:defRPr/>
            </a:pPr>
            <a:r>
              <a:rPr lang="en-US" sz="2400" dirty="0">
                <a:latin typeface="Arial" pitchFamily="34" charset="0"/>
              </a:rPr>
              <a:t>Assume that two companies make similar products but that the companies have adopted different cost structures. Company A’s product is made in a labor-intensive operation with relatively high variable costs but relatively low fixed costs, and Company B’s product is made in a capital-intensive operation with relatively low variable costs but relatively high fixed costs. Each firm presently sells 10,000 units of product. A contribution margin model for each firm is presented in the next slide.</a:t>
            </a:r>
          </a:p>
        </p:txBody>
      </p:sp>
      <p:sp>
        <p:nvSpPr>
          <p:cNvPr id="7" name="Rounded Rectangle 6">
            <a:extLst>
              <a:ext uri="{FF2B5EF4-FFF2-40B4-BE49-F238E27FC236}">
                <a16:creationId xmlns:a16="http://schemas.microsoft.com/office/drawing/2014/main" id="{A3B07C6D-AEA4-4454-82D5-EC37985E3D9B}"/>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a:extLst>
              <a:ext uri="{FF2B5EF4-FFF2-40B4-BE49-F238E27FC236}">
                <a16:creationId xmlns:a16="http://schemas.microsoft.com/office/drawing/2014/main" id="{13A42C46-0B00-4129-AD35-140D63942231}"/>
              </a:ext>
            </a:extLst>
          </p:cNvPr>
          <p:cNvSpPr>
            <a:spLocks noGrp="1" noChangeArrowheads="1"/>
          </p:cNvSpPr>
          <p:nvPr>
            <p:ph type="title"/>
          </p:nvPr>
        </p:nvSpPr>
        <p:spPr>
          <a:xfrm>
            <a:off x="1143000" y="0"/>
            <a:ext cx="6858000" cy="1143000"/>
          </a:xfrm>
        </p:spPr>
        <p:txBody>
          <a:bodyPr/>
          <a:lstStyle/>
          <a:p>
            <a:r>
              <a:rPr lang="en-US" altLang="en-US" dirty="0"/>
              <a:t>Operating Leverage</a:t>
            </a:r>
          </a:p>
        </p:txBody>
      </p:sp>
      <p:sp>
        <p:nvSpPr>
          <p:cNvPr id="13" name="Rounded Rectangle 12">
            <a:extLst>
              <a:ext uri="{FF2B5EF4-FFF2-40B4-BE49-F238E27FC236}">
                <a16:creationId xmlns:a16="http://schemas.microsoft.com/office/drawing/2014/main" id="{9A406468-79AE-4221-9B35-6C49AAE6E5EC}"/>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pic>
        <p:nvPicPr>
          <p:cNvPr id="5" name="Picture 4" descr="A screenshot of a social media post&#10;&#10;Description generated with very high confidence">
            <a:extLst>
              <a:ext uri="{FF2B5EF4-FFF2-40B4-BE49-F238E27FC236}">
                <a16:creationId xmlns:a16="http://schemas.microsoft.com/office/drawing/2014/main" id="{D8C426BD-2616-4828-BFF5-0BEB6AEFC0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905000"/>
            <a:ext cx="7772400" cy="27611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a:extLst>
              <a:ext uri="{FF2B5EF4-FFF2-40B4-BE49-F238E27FC236}">
                <a16:creationId xmlns:a16="http://schemas.microsoft.com/office/drawing/2014/main" id="{13A42C46-0B00-4129-AD35-140D63942231}"/>
              </a:ext>
            </a:extLst>
          </p:cNvPr>
          <p:cNvSpPr>
            <a:spLocks noGrp="1" noChangeArrowheads="1"/>
          </p:cNvSpPr>
          <p:nvPr>
            <p:ph type="title"/>
          </p:nvPr>
        </p:nvSpPr>
        <p:spPr>
          <a:xfrm>
            <a:off x="1143000" y="0"/>
            <a:ext cx="6858000" cy="1143000"/>
          </a:xfrm>
        </p:spPr>
        <p:txBody>
          <a:bodyPr/>
          <a:lstStyle/>
          <a:p>
            <a:r>
              <a:rPr lang="en-US" altLang="en-US" dirty="0"/>
              <a:t>Operating Leverage</a:t>
            </a:r>
          </a:p>
        </p:txBody>
      </p:sp>
      <p:sp>
        <p:nvSpPr>
          <p:cNvPr id="55306" name="Text Box 11">
            <a:extLst>
              <a:ext uri="{FF2B5EF4-FFF2-40B4-BE49-F238E27FC236}">
                <a16:creationId xmlns:a16="http://schemas.microsoft.com/office/drawing/2014/main" id="{4FAFED96-2818-4802-945B-EA34BAD21943}"/>
              </a:ext>
            </a:extLst>
          </p:cNvPr>
          <p:cNvSpPr txBox="1">
            <a:spLocks noChangeArrowheads="1"/>
          </p:cNvSpPr>
          <p:nvPr/>
        </p:nvSpPr>
        <p:spPr bwMode="auto">
          <a:xfrm>
            <a:off x="457200" y="1353575"/>
            <a:ext cx="8229600" cy="830997"/>
          </a:xfrm>
          <a:prstGeom prst="rect">
            <a:avLst/>
          </a:prstGeom>
          <a:solidFill>
            <a:schemeClr val="accent1">
              <a:lumMod val="20000"/>
              <a:lumOff val="80000"/>
            </a:schemeClr>
          </a:solidFill>
          <a:ln>
            <a:solidFill>
              <a:schemeClr val="tx2"/>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lvl1pPr>
              <a:defRPr>
                <a:solidFill>
                  <a:schemeClr val="tx1"/>
                </a:solidFill>
                <a:latin typeface="Tahoma" pitchFamily="34" charset="0"/>
                <a:ea typeface="ＭＳ Ｐゴシック" pitchFamily="34" charset="-128"/>
              </a:defRPr>
            </a:lvl1pPr>
            <a:lvl2pPr marL="742950" indent="-285750">
              <a:defRPr>
                <a:solidFill>
                  <a:schemeClr val="tx1"/>
                </a:solidFill>
                <a:latin typeface="Tahoma" pitchFamily="34" charset="0"/>
                <a:ea typeface="ＭＳ Ｐゴシック" pitchFamily="34" charset="-128"/>
              </a:defRPr>
            </a:lvl2pPr>
            <a:lvl3pPr marL="1143000" indent="-228600">
              <a:defRPr>
                <a:solidFill>
                  <a:schemeClr val="tx1"/>
                </a:solidFill>
                <a:latin typeface="Tahoma" pitchFamily="34" charset="0"/>
                <a:ea typeface="ＭＳ Ｐゴシック" pitchFamily="34" charset="-128"/>
              </a:defRPr>
            </a:lvl3pPr>
            <a:lvl4pPr marL="1600200" indent="-228600">
              <a:defRPr>
                <a:solidFill>
                  <a:schemeClr val="tx1"/>
                </a:solidFill>
                <a:latin typeface="Tahoma" pitchFamily="34" charset="0"/>
                <a:ea typeface="ＭＳ Ｐゴシック" pitchFamily="34" charset="-128"/>
              </a:defRPr>
            </a:lvl4pPr>
            <a:lvl5pPr marL="2057400" indent="-228600">
              <a:defRPr>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9pPr>
          </a:lstStyle>
          <a:p>
            <a:pPr algn="l" eaLnBrk="1" hangingPunct="1">
              <a:defRPr/>
            </a:pPr>
            <a:r>
              <a:rPr lang="en-US" sz="2400" dirty="0">
                <a:latin typeface="Arial" charset="0"/>
              </a:rPr>
              <a:t>Effect on operating income of an increase in volume from 10,000 to 11,000 units:</a:t>
            </a:r>
          </a:p>
        </p:txBody>
      </p:sp>
      <p:sp>
        <p:nvSpPr>
          <p:cNvPr id="13" name="Rounded Rectangle 12">
            <a:extLst>
              <a:ext uri="{FF2B5EF4-FFF2-40B4-BE49-F238E27FC236}">
                <a16:creationId xmlns:a16="http://schemas.microsoft.com/office/drawing/2014/main" id="{9A406468-79AE-4221-9B35-6C49AAE6E5EC}"/>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pic>
        <p:nvPicPr>
          <p:cNvPr id="3" name="Picture 2" descr="A screenshot of a cell phone&#10;&#10;Description generated with very high confidence">
            <a:extLst>
              <a:ext uri="{FF2B5EF4-FFF2-40B4-BE49-F238E27FC236}">
                <a16:creationId xmlns:a16="http://schemas.microsoft.com/office/drawing/2014/main" id="{388AD32F-1B67-4EB3-9974-767262D61D2C}"/>
              </a:ext>
            </a:extLst>
          </p:cNvPr>
          <p:cNvPicPr>
            <a:picLocks noChangeAspect="1"/>
          </p:cNvPicPr>
          <p:nvPr/>
        </p:nvPicPr>
        <p:blipFill rotWithShape="1">
          <a:blip r:embed="rId3">
            <a:extLst>
              <a:ext uri="{28A0092B-C50C-407E-A947-70E740481C1C}">
                <a14:useLocalDpi xmlns:a14="http://schemas.microsoft.com/office/drawing/2010/main" val="0"/>
              </a:ext>
            </a:extLst>
          </a:blip>
          <a:srcRect b="25541"/>
          <a:stretch/>
        </p:blipFill>
        <p:spPr>
          <a:xfrm>
            <a:off x="914400" y="2438400"/>
            <a:ext cx="7315200" cy="3066025"/>
          </a:xfrm>
          <a:prstGeom prst="rect">
            <a:avLst/>
          </a:prstGeom>
        </p:spPr>
      </p:pic>
    </p:spTree>
    <p:extLst>
      <p:ext uri="{BB962C8B-B14F-4D97-AF65-F5344CB8AC3E}">
        <p14:creationId xmlns:p14="http://schemas.microsoft.com/office/powerpoint/2010/main" val="8556788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a:extLst>
              <a:ext uri="{FF2B5EF4-FFF2-40B4-BE49-F238E27FC236}">
                <a16:creationId xmlns:a16="http://schemas.microsoft.com/office/drawing/2014/main" id="{13A42C46-0B00-4129-AD35-140D63942231}"/>
              </a:ext>
            </a:extLst>
          </p:cNvPr>
          <p:cNvSpPr>
            <a:spLocks noGrp="1" noChangeArrowheads="1"/>
          </p:cNvSpPr>
          <p:nvPr>
            <p:ph type="title"/>
          </p:nvPr>
        </p:nvSpPr>
        <p:spPr>
          <a:xfrm>
            <a:off x="1143000" y="0"/>
            <a:ext cx="6858000" cy="1143000"/>
          </a:xfrm>
        </p:spPr>
        <p:txBody>
          <a:bodyPr/>
          <a:lstStyle/>
          <a:p>
            <a:r>
              <a:rPr lang="en-US" altLang="en-US" dirty="0"/>
              <a:t>Operating Leverage</a:t>
            </a:r>
          </a:p>
        </p:txBody>
      </p:sp>
      <p:sp>
        <p:nvSpPr>
          <p:cNvPr id="55306" name="Text Box 11">
            <a:extLst>
              <a:ext uri="{FF2B5EF4-FFF2-40B4-BE49-F238E27FC236}">
                <a16:creationId xmlns:a16="http://schemas.microsoft.com/office/drawing/2014/main" id="{4FAFED96-2818-4802-945B-EA34BAD21943}"/>
              </a:ext>
            </a:extLst>
          </p:cNvPr>
          <p:cNvSpPr txBox="1">
            <a:spLocks noChangeArrowheads="1"/>
          </p:cNvSpPr>
          <p:nvPr/>
        </p:nvSpPr>
        <p:spPr bwMode="auto">
          <a:xfrm>
            <a:off x="457200" y="1585484"/>
            <a:ext cx="8229600" cy="830997"/>
          </a:xfrm>
          <a:prstGeom prst="rect">
            <a:avLst/>
          </a:prstGeom>
          <a:solidFill>
            <a:schemeClr val="accent1">
              <a:lumMod val="20000"/>
              <a:lumOff val="80000"/>
            </a:schemeClr>
          </a:solidFill>
          <a:ln>
            <a:solidFill>
              <a:schemeClr val="tx2"/>
            </a:solidFill>
            <a:headEnd/>
            <a:tailEnd/>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lvl1pPr>
              <a:defRPr>
                <a:solidFill>
                  <a:schemeClr val="tx1"/>
                </a:solidFill>
                <a:latin typeface="Tahoma" pitchFamily="34" charset="0"/>
                <a:ea typeface="ＭＳ Ｐゴシック" pitchFamily="34" charset="-128"/>
              </a:defRPr>
            </a:lvl1pPr>
            <a:lvl2pPr marL="742950" indent="-285750">
              <a:defRPr>
                <a:solidFill>
                  <a:schemeClr val="tx1"/>
                </a:solidFill>
                <a:latin typeface="Tahoma" pitchFamily="34" charset="0"/>
                <a:ea typeface="ＭＳ Ｐゴシック" pitchFamily="34" charset="-128"/>
              </a:defRPr>
            </a:lvl2pPr>
            <a:lvl3pPr marL="1143000" indent="-228600">
              <a:defRPr>
                <a:solidFill>
                  <a:schemeClr val="tx1"/>
                </a:solidFill>
                <a:latin typeface="Tahoma" pitchFamily="34" charset="0"/>
                <a:ea typeface="ＭＳ Ｐゴシック" pitchFamily="34" charset="-128"/>
              </a:defRPr>
            </a:lvl3pPr>
            <a:lvl4pPr marL="1600200" indent="-228600">
              <a:defRPr>
                <a:solidFill>
                  <a:schemeClr val="tx1"/>
                </a:solidFill>
                <a:latin typeface="Tahoma" pitchFamily="34" charset="0"/>
                <a:ea typeface="ＭＳ Ｐゴシック" pitchFamily="34" charset="-128"/>
              </a:defRPr>
            </a:lvl4pPr>
            <a:lvl5pPr marL="2057400" indent="-228600">
              <a:defRPr>
                <a:solidFill>
                  <a:schemeClr val="tx1"/>
                </a:solidFill>
                <a:latin typeface="Tahoma" pitchFamily="34" charset="0"/>
                <a:ea typeface="ＭＳ Ｐゴシック" pitchFamily="34" charset="-128"/>
              </a:defRPr>
            </a:lvl5pPr>
            <a:lvl6pPr marL="25146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6pPr>
            <a:lvl7pPr marL="29718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7pPr>
            <a:lvl8pPr marL="34290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8pPr>
            <a:lvl9pPr marL="3886200" indent="-228600" algn="ctr" eaLnBrk="0" fontAlgn="base" hangingPunct="0">
              <a:spcBef>
                <a:spcPct val="0"/>
              </a:spcBef>
              <a:spcAft>
                <a:spcPct val="0"/>
              </a:spcAft>
              <a:defRPr>
                <a:solidFill>
                  <a:schemeClr val="tx1"/>
                </a:solidFill>
                <a:latin typeface="Tahoma" pitchFamily="34" charset="0"/>
                <a:ea typeface="ＭＳ Ｐゴシック" pitchFamily="34" charset="-128"/>
              </a:defRPr>
            </a:lvl9pPr>
          </a:lstStyle>
          <a:p>
            <a:pPr algn="l" eaLnBrk="1" hangingPunct="1">
              <a:defRPr/>
            </a:pPr>
            <a:r>
              <a:rPr lang="en-US" sz="2400" dirty="0">
                <a:latin typeface="Arial" charset="0"/>
              </a:rPr>
              <a:t>Effect on operating income of a decrease in volume from 10,000 units to 9,000 units:</a:t>
            </a:r>
          </a:p>
        </p:txBody>
      </p:sp>
      <p:sp>
        <p:nvSpPr>
          <p:cNvPr id="13" name="Rounded Rectangle 12">
            <a:extLst>
              <a:ext uri="{FF2B5EF4-FFF2-40B4-BE49-F238E27FC236}">
                <a16:creationId xmlns:a16="http://schemas.microsoft.com/office/drawing/2014/main" id="{9A406468-79AE-4221-9B35-6C49AAE6E5EC}"/>
              </a:ext>
            </a:extLst>
          </p:cNvPr>
          <p:cNvSpPr/>
          <p:nvPr/>
        </p:nvSpPr>
        <p:spPr>
          <a:xfrm>
            <a:off x="457200" y="6248400"/>
            <a:ext cx="5029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eaLnBrk="1" hangingPunct="1">
              <a:defRPr/>
            </a:pPr>
            <a:r>
              <a:rPr lang="en-US" altLang="en-US" sz="1100" b="1" dirty="0">
                <a:solidFill>
                  <a:schemeClr val="tx1"/>
                </a:solidFill>
                <a:latin typeface="Arial Narrow" pitchFamily="34" charset="0"/>
              </a:rPr>
              <a:t>Learning Objective 12-12: Use operating leverage to evaluate cost structures.</a:t>
            </a:r>
          </a:p>
        </p:txBody>
      </p:sp>
      <p:pic>
        <p:nvPicPr>
          <p:cNvPr id="3" name="Picture 2" descr="A screenshot of a cell phone&#10;&#10;Description generated with very high confidence">
            <a:extLst>
              <a:ext uri="{FF2B5EF4-FFF2-40B4-BE49-F238E27FC236}">
                <a16:creationId xmlns:a16="http://schemas.microsoft.com/office/drawing/2014/main" id="{91A6575E-9D1C-4757-AF9D-9A40C4CDDF97}"/>
              </a:ext>
            </a:extLst>
          </p:cNvPr>
          <p:cNvPicPr>
            <a:picLocks noChangeAspect="1"/>
          </p:cNvPicPr>
          <p:nvPr/>
        </p:nvPicPr>
        <p:blipFill rotWithShape="1">
          <a:blip r:embed="rId3">
            <a:extLst>
              <a:ext uri="{28A0092B-C50C-407E-A947-70E740481C1C}">
                <a14:useLocalDpi xmlns:a14="http://schemas.microsoft.com/office/drawing/2010/main" val="0"/>
              </a:ext>
            </a:extLst>
          </a:blip>
          <a:srcRect b="25712"/>
          <a:stretch/>
        </p:blipFill>
        <p:spPr>
          <a:xfrm>
            <a:off x="876251" y="2858966"/>
            <a:ext cx="7391497" cy="3116384"/>
          </a:xfrm>
          <a:prstGeom prst="rect">
            <a:avLst/>
          </a:prstGeom>
        </p:spPr>
      </p:pic>
    </p:spTree>
    <p:extLst>
      <p:ext uri="{BB962C8B-B14F-4D97-AF65-F5344CB8AC3E}">
        <p14:creationId xmlns:p14="http://schemas.microsoft.com/office/powerpoint/2010/main" val="37454032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4">
            <a:extLst>
              <a:ext uri="{FF2B5EF4-FFF2-40B4-BE49-F238E27FC236}">
                <a16:creationId xmlns:a16="http://schemas.microsoft.com/office/drawing/2014/main" id="{47557FF3-2992-4C71-88F2-4372124F83E1}"/>
              </a:ext>
            </a:extLst>
          </p:cNvPr>
          <p:cNvSpPr>
            <a:spLocks noGrp="1"/>
          </p:cNvSpPr>
          <p:nvPr>
            <p:ph type="title"/>
          </p:nvPr>
        </p:nvSpPr>
        <p:spPr>
          <a:xfrm>
            <a:off x="457200" y="2857500"/>
            <a:ext cx="8229600" cy="1143000"/>
          </a:xfrm>
        </p:spPr>
        <p:txBody>
          <a:bodyPr/>
          <a:lstStyle/>
          <a:p>
            <a:r>
              <a:rPr lang="en-US" altLang="en-US" dirty="0"/>
              <a:t>End of Chapter 12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C14CC8E-1FD8-4960-AACB-80BBFE42B081}"/>
              </a:ext>
            </a:extLst>
          </p:cNvPr>
          <p:cNvSpPr>
            <a:spLocks noGrp="1" noChangeArrowheads="1"/>
          </p:cNvSpPr>
          <p:nvPr>
            <p:ph type="title"/>
          </p:nvPr>
        </p:nvSpPr>
        <p:spPr/>
        <p:txBody>
          <a:bodyPr/>
          <a:lstStyle/>
          <a:p>
            <a:pPr>
              <a:defRPr/>
            </a:pPr>
            <a:r>
              <a:rPr lang="en-US" sz="4000" dirty="0">
                <a:solidFill>
                  <a:schemeClr val="tx2">
                    <a:lumMod val="50000"/>
                  </a:schemeClr>
                </a:solidFill>
              </a:rPr>
              <a:t>Managerial Accounting versus Financial Accounting</a:t>
            </a:r>
          </a:p>
        </p:txBody>
      </p:sp>
      <p:grpSp>
        <p:nvGrpSpPr>
          <p:cNvPr id="25603" name="Group 293">
            <a:extLst>
              <a:ext uri="{FF2B5EF4-FFF2-40B4-BE49-F238E27FC236}">
                <a16:creationId xmlns:a16="http://schemas.microsoft.com/office/drawing/2014/main" id="{CC1B6E37-50CE-4EB6-A868-B71ECDDF55DA}"/>
              </a:ext>
            </a:extLst>
          </p:cNvPr>
          <p:cNvGrpSpPr>
            <a:grpSpLocks/>
          </p:cNvGrpSpPr>
          <p:nvPr/>
        </p:nvGrpSpPr>
        <p:grpSpPr bwMode="auto">
          <a:xfrm>
            <a:off x="457200" y="1686058"/>
            <a:ext cx="3962400" cy="4267200"/>
            <a:chOff x="202" y="971"/>
            <a:chExt cx="2579" cy="3014"/>
          </a:xfrm>
        </p:grpSpPr>
        <p:sp>
          <p:nvSpPr>
            <p:cNvPr id="7178" name="Rectangle 5">
              <a:extLst>
                <a:ext uri="{FF2B5EF4-FFF2-40B4-BE49-F238E27FC236}">
                  <a16:creationId xmlns:a16="http://schemas.microsoft.com/office/drawing/2014/main" id="{282BC446-2E41-44EB-9435-D0824C0A3913}"/>
                </a:ext>
              </a:extLst>
            </p:cNvPr>
            <p:cNvSpPr>
              <a:spLocks noChangeArrowheads="1"/>
            </p:cNvSpPr>
            <p:nvPr/>
          </p:nvSpPr>
          <p:spPr bwMode="auto">
            <a:xfrm>
              <a:off x="202" y="971"/>
              <a:ext cx="2579" cy="3014"/>
            </a:xfrm>
            <a:prstGeom prst="rect">
              <a:avLst/>
            </a:prstGeom>
            <a:solidFill>
              <a:schemeClr val="accent1">
                <a:lumMod val="20000"/>
                <a:lumOff val="80000"/>
              </a:schemeClr>
            </a:solidFill>
            <a:ln w="25400">
              <a:solidFill>
                <a:schemeClr val="tx1"/>
              </a:solidFill>
              <a:miter lim="800000"/>
              <a:headEnd/>
              <a:tailEnd/>
            </a:ln>
          </p:spPr>
          <p:txBody>
            <a:bodyPr wrap="none" anchor="ctr"/>
            <a:lstStyle/>
            <a:p>
              <a:pPr>
                <a:defRPr/>
              </a:pPr>
              <a:endParaRPr lang="en-US" sz="2800" dirty="0">
                <a:solidFill>
                  <a:srgbClr val="CCECFF"/>
                </a:solidFill>
                <a:latin typeface="Times New Roman" pitchFamily="18" charset="0"/>
              </a:endParaRPr>
            </a:p>
          </p:txBody>
        </p:sp>
        <p:sp>
          <p:nvSpPr>
            <p:cNvPr id="7179" name="Rectangle 6">
              <a:extLst>
                <a:ext uri="{FF2B5EF4-FFF2-40B4-BE49-F238E27FC236}">
                  <a16:creationId xmlns:a16="http://schemas.microsoft.com/office/drawing/2014/main" id="{FA337D4F-3390-4C42-A86B-E58D10CC0B2B}"/>
                </a:ext>
              </a:extLst>
            </p:cNvPr>
            <p:cNvSpPr>
              <a:spLocks noChangeArrowheads="1"/>
            </p:cNvSpPr>
            <p:nvPr/>
          </p:nvSpPr>
          <p:spPr bwMode="auto">
            <a:xfrm>
              <a:off x="205" y="1110"/>
              <a:ext cx="2477" cy="1476"/>
            </a:xfrm>
            <a:prstGeom prst="rect">
              <a:avLst/>
            </a:prstGeom>
            <a:noFill/>
            <a:ln w="12700">
              <a:noFill/>
              <a:miter lim="800000"/>
              <a:headEnd/>
              <a:tailEnd/>
            </a:ln>
          </p:spPr>
          <p:txBody>
            <a:bodyPr lIns="90488" tIns="44450" rIns="90488" bIns="44450">
              <a:spAutoFit/>
            </a:bodyPr>
            <a:lstStyle/>
            <a:p>
              <a:pPr>
                <a:defRPr/>
              </a:pPr>
              <a:r>
                <a:rPr lang="en-US" sz="2600" dirty="0">
                  <a:solidFill>
                    <a:srgbClr val="FF0000"/>
                  </a:solidFill>
                  <a:latin typeface="Arial" pitchFamily="34" charset="0"/>
                </a:rPr>
                <a:t>Manage</a:t>
              </a:r>
              <a:r>
                <a:rPr lang="en-US" sz="2600" dirty="0">
                  <a:solidFill>
                    <a:srgbClr val="F5050B"/>
                  </a:solidFill>
                  <a:latin typeface="Arial" pitchFamily="34" charset="0"/>
                </a:rPr>
                <a:t>r</a:t>
              </a:r>
              <a:r>
                <a:rPr lang="en-US" sz="2600" dirty="0">
                  <a:solidFill>
                    <a:srgbClr val="FF0000"/>
                  </a:solidFill>
                  <a:latin typeface="Arial" pitchFamily="34" charset="0"/>
                </a:rPr>
                <a:t>ial</a:t>
              </a:r>
              <a:r>
                <a:rPr lang="en-US" sz="2600" dirty="0">
                  <a:latin typeface="Arial" pitchFamily="34" charset="0"/>
                </a:rPr>
                <a:t> </a:t>
              </a:r>
              <a:r>
                <a:rPr lang="en-US" sz="2600" dirty="0">
                  <a:solidFill>
                    <a:srgbClr val="F5050B"/>
                  </a:solidFill>
                  <a:latin typeface="Arial" pitchFamily="34" charset="0"/>
                </a:rPr>
                <a:t>accounting</a:t>
              </a:r>
              <a:br>
                <a:rPr lang="en-US" sz="2600" dirty="0">
                  <a:solidFill>
                    <a:srgbClr val="F5050B"/>
                  </a:solidFill>
                  <a:latin typeface="Arial" pitchFamily="34" charset="0"/>
                </a:rPr>
              </a:br>
              <a:r>
                <a:rPr lang="en-US" sz="2600" dirty="0">
                  <a:solidFill>
                    <a:schemeClr val="tx2">
                      <a:lumMod val="50000"/>
                    </a:schemeClr>
                  </a:solidFill>
                  <a:latin typeface="Arial" pitchFamily="34" charset="0"/>
                </a:rPr>
                <a:t>supports the internal</a:t>
              </a:r>
              <a:br>
                <a:rPr lang="en-US" sz="2600" dirty="0">
                  <a:solidFill>
                    <a:schemeClr val="tx2">
                      <a:lumMod val="50000"/>
                    </a:schemeClr>
                  </a:solidFill>
                  <a:latin typeface="Arial" pitchFamily="34" charset="0"/>
                </a:rPr>
              </a:br>
              <a:r>
                <a:rPr lang="en-US" sz="2600" u="sng" dirty="0">
                  <a:solidFill>
                    <a:schemeClr val="tx2">
                      <a:lumMod val="50000"/>
                    </a:schemeClr>
                  </a:solidFill>
                  <a:latin typeface="Arial" pitchFamily="34" charset="0"/>
                </a:rPr>
                <a:t>future-oriented</a:t>
              </a:r>
              <a:r>
                <a:rPr lang="en-US" sz="2600" dirty="0">
                  <a:solidFill>
                    <a:schemeClr val="tx2">
                      <a:lumMod val="50000"/>
                    </a:schemeClr>
                  </a:solidFill>
                  <a:latin typeface="Arial" pitchFamily="34" charset="0"/>
                </a:rPr>
                <a:t> planning</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decisions made by</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 management.</a:t>
              </a:r>
            </a:p>
          </p:txBody>
        </p:sp>
      </p:grpSp>
      <p:grpSp>
        <p:nvGrpSpPr>
          <p:cNvPr id="18" name="Group 296">
            <a:extLst>
              <a:ext uri="{FF2B5EF4-FFF2-40B4-BE49-F238E27FC236}">
                <a16:creationId xmlns:a16="http://schemas.microsoft.com/office/drawing/2014/main" id="{BA5F4B78-1E23-40BB-93D4-B64DB4A155AD}"/>
              </a:ext>
            </a:extLst>
          </p:cNvPr>
          <p:cNvGrpSpPr>
            <a:grpSpLocks/>
          </p:cNvGrpSpPr>
          <p:nvPr/>
        </p:nvGrpSpPr>
        <p:grpSpPr bwMode="auto">
          <a:xfrm>
            <a:off x="4724400" y="1752600"/>
            <a:ext cx="4056063" cy="4267200"/>
            <a:chOff x="2944" y="1072"/>
            <a:chExt cx="2672" cy="2960"/>
          </a:xfrm>
          <a:solidFill>
            <a:schemeClr val="accent1">
              <a:lumMod val="20000"/>
              <a:lumOff val="80000"/>
            </a:schemeClr>
          </a:solidFill>
        </p:grpSpPr>
        <p:sp>
          <p:nvSpPr>
            <p:cNvPr id="7175" name="Rectangle 7">
              <a:extLst>
                <a:ext uri="{FF2B5EF4-FFF2-40B4-BE49-F238E27FC236}">
                  <a16:creationId xmlns:a16="http://schemas.microsoft.com/office/drawing/2014/main" id="{6D24C2E4-6899-417F-BEEF-4B253004D351}"/>
                </a:ext>
              </a:extLst>
            </p:cNvPr>
            <p:cNvSpPr>
              <a:spLocks noChangeArrowheads="1"/>
            </p:cNvSpPr>
            <p:nvPr/>
          </p:nvSpPr>
          <p:spPr bwMode="auto">
            <a:xfrm>
              <a:off x="2944" y="1072"/>
              <a:ext cx="2672" cy="2960"/>
            </a:xfrm>
            <a:prstGeom prst="rect">
              <a:avLst/>
            </a:prstGeom>
            <a:grpFill/>
            <a:ln w="25400">
              <a:solidFill>
                <a:schemeClr val="tx1"/>
              </a:solidFill>
              <a:miter lim="800000"/>
              <a:headEnd/>
              <a:tailEnd/>
            </a:ln>
          </p:spPr>
          <p:txBody>
            <a:bodyPr wrap="none" anchor="ctr"/>
            <a:lstStyle/>
            <a:p>
              <a:pPr>
                <a:defRPr/>
              </a:pPr>
              <a:endParaRPr lang="en-US" dirty="0"/>
            </a:p>
          </p:txBody>
        </p:sp>
        <p:sp>
          <p:nvSpPr>
            <p:cNvPr id="7176" name="Rectangle 8">
              <a:extLst>
                <a:ext uri="{FF2B5EF4-FFF2-40B4-BE49-F238E27FC236}">
                  <a16:creationId xmlns:a16="http://schemas.microsoft.com/office/drawing/2014/main" id="{DD3CB018-64F2-4DF8-9942-5BD69B717E95}"/>
                </a:ext>
              </a:extLst>
            </p:cNvPr>
            <p:cNvSpPr>
              <a:spLocks noChangeArrowheads="1"/>
            </p:cNvSpPr>
            <p:nvPr/>
          </p:nvSpPr>
          <p:spPr bwMode="auto">
            <a:xfrm>
              <a:off x="3008" y="1110"/>
              <a:ext cx="2542" cy="1728"/>
            </a:xfrm>
            <a:prstGeom prst="rect">
              <a:avLst/>
            </a:prstGeom>
            <a:grpFill/>
            <a:ln w="12700">
              <a:noFill/>
              <a:miter lim="800000"/>
              <a:headEnd/>
              <a:tailEnd/>
            </a:ln>
          </p:spPr>
          <p:txBody>
            <a:bodyPr wrap="none" lIns="90488" tIns="44450" rIns="90488" bIns="44450">
              <a:spAutoFit/>
            </a:bodyPr>
            <a:lstStyle/>
            <a:p>
              <a:pPr>
                <a:defRPr/>
              </a:pPr>
              <a:r>
                <a:rPr lang="en-US" sz="2600" dirty="0">
                  <a:solidFill>
                    <a:srgbClr val="FF0000"/>
                  </a:solidFill>
                  <a:latin typeface="Arial" pitchFamily="34" charset="0"/>
                </a:rPr>
                <a:t>Financial </a:t>
              </a:r>
              <a:r>
                <a:rPr lang="en-US" sz="2600" dirty="0">
                  <a:solidFill>
                    <a:srgbClr val="F5050B"/>
                  </a:solidFill>
                  <a:latin typeface="Arial" pitchFamily="34" charset="0"/>
                </a:rPr>
                <a:t>accounting</a:t>
              </a:r>
              <a:r>
                <a:rPr lang="en-US" sz="2600" dirty="0">
                  <a:latin typeface="Arial" pitchFamily="34" charset="0"/>
                </a:rPr>
                <a:t> </a:t>
              </a:r>
              <a:r>
                <a:rPr lang="en-US" sz="2600" dirty="0">
                  <a:solidFill>
                    <a:schemeClr val="tx2">
                      <a:lumMod val="50000"/>
                    </a:schemeClr>
                  </a:solidFill>
                  <a:latin typeface="Arial" pitchFamily="34" charset="0"/>
                </a:rPr>
                <a:t>has</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more of a scorekeeping,</a:t>
              </a:r>
              <a:br>
                <a:rPr lang="en-US" sz="2600" dirty="0">
                  <a:solidFill>
                    <a:schemeClr val="tx2">
                      <a:lumMod val="50000"/>
                    </a:schemeClr>
                  </a:solidFill>
                  <a:latin typeface="Arial" pitchFamily="34" charset="0"/>
                </a:rPr>
              </a:br>
              <a:r>
                <a:rPr lang="en-US" sz="2600" u="sng" dirty="0">
                  <a:solidFill>
                    <a:schemeClr val="tx2">
                      <a:lumMod val="50000"/>
                    </a:schemeClr>
                  </a:solidFill>
                  <a:latin typeface="Arial" pitchFamily="34" charset="0"/>
                </a:rPr>
                <a:t>historical</a:t>
              </a:r>
              <a:r>
                <a:rPr lang="en-US" sz="2600" dirty="0">
                  <a:solidFill>
                    <a:schemeClr val="tx2">
                      <a:lumMod val="50000"/>
                    </a:schemeClr>
                  </a:solidFill>
                  <a:latin typeface="Arial" pitchFamily="34" charset="0"/>
                </a:rPr>
                <a:t> orientation</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that provides information</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to owners and others</a:t>
              </a:r>
              <a:br>
                <a:rPr lang="en-US" sz="2600" dirty="0">
                  <a:solidFill>
                    <a:schemeClr val="tx2">
                      <a:lumMod val="50000"/>
                    </a:schemeClr>
                  </a:solidFill>
                  <a:latin typeface="Arial" pitchFamily="34" charset="0"/>
                </a:rPr>
              </a:br>
              <a:r>
                <a:rPr lang="en-US" sz="2600" dirty="0">
                  <a:solidFill>
                    <a:schemeClr val="tx2">
                      <a:lumMod val="50000"/>
                    </a:schemeClr>
                  </a:solidFill>
                  <a:latin typeface="Arial" pitchFamily="34" charset="0"/>
                </a:rPr>
                <a:t>outside the organization.</a:t>
              </a:r>
            </a:p>
          </p:txBody>
        </p:sp>
      </p:grpSp>
      <p:sp>
        <p:nvSpPr>
          <p:cNvPr id="79" name="Rounded Rectangle 78">
            <a:extLst>
              <a:ext uri="{FF2B5EF4-FFF2-40B4-BE49-F238E27FC236}">
                <a16:creationId xmlns:a16="http://schemas.microsoft.com/office/drawing/2014/main" id="{8F21F79B-B83D-4B16-9006-F750331E50BA}"/>
              </a:ext>
            </a:extLst>
          </p:cNvPr>
          <p:cNvSpPr/>
          <p:nvPr/>
        </p:nvSpPr>
        <p:spPr>
          <a:xfrm>
            <a:off x="496888" y="6324600"/>
            <a:ext cx="6437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12-2: Identify the major differences between financial accounting and managerial accounting.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31">
            <a:extLst>
              <a:ext uri="{FF2B5EF4-FFF2-40B4-BE49-F238E27FC236}">
                <a16:creationId xmlns:a16="http://schemas.microsoft.com/office/drawing/2014/main" id="{3D0F5115-FE83-4186-BF37-CE7404CE1A3C}"/>
              </a:ext>
            </a:extLst>
          </p:cNvPr>
          <p:cNvSpPr>
            <a:spLocks noGrp="1" noChangeArrowheads="1"/>
          </p:cNvSpPr>
          <p:nvPr>
            <p:ph type="title"/>
          </p:nvPr>
        </p:nvSpPr>
        <p:spPr/>
        <p:txBody>
          <a:bodyPr/>
          <a:lstStyle/>
          <a:p>
            <a:r>
              <a:rPr lang="en-US" altLang="en-US" sz="3400" dirty="0"/>
              <a:t>Managerial Accounting versus </a:t>
            </a:r>
            <a:br>
              <a:rPr lang="en-US" altLang="en-US" sz="3400" dirty="0"/>
            </a:br>
            <a:r>
              <a:rPr lang="en-US" altLang="en-US" sz="3400" dirty="0"/>
              <a:t>Financial Accounting</a:t>
            </a:r>
          </a:p>
        </p:txBody>
      </p:sp>
      <p:sp>
        <p:nvSpPr>
          <p:cNvPr id="6" name="Rounded Rectangle 5">
            <a:extLst>
              <a:ext uri="{FF2B5EF4-FFF2-40B4-BE49-F238E27FC236}">
                <a16:creationId xmlns:a16="http://schemas.microsoft.com/office/drawing/2014/main" id="{F2BB5C42-F0CB-4740-AE8A-AE5448309E6E}"/>
              </a:ext>
            </a:extLst>
          </p:cNvPr>
          <p:cNvSpPr/>
          <p:nvPr/>
        </p:nvSpPr>
        <p:spPr>
          <a:xfrm>
            <a:off x="496888" y="6324600"/>
            <a:ext cx="6437312"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12-2: Identify the major differences between financial accounting and managerial accounting.</a:t>
            </a:r>
          </a:p>
        </p:txBody>
      </p:sp>
      <p:pic>
        <p:nvPicPr>
          <p:cNvPr id="26628" name="Picture 8">
            <a:extLst>
              <a:ext uri="{FF2B5EF4-FFF2-40B4-BE49-F238E27FC236}">
                <a16:creationId xmlns:a16="http://schemas.microsoft.com/office/drawing/2014/main" id="{6C56973C-6BD8-4B11-A26F-64E35A3021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12601" y="1371600"/>
            <a:ext cx="8271198"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5">
            <a:extLst>
              <a:ext uri="{FF2B5EF4-FFF2-40B4-BE49-F238E27FC236}">
                <a16:creationId xmlns:a16="http://schemas.microsoft.com/office/drawing/2014/main" id="{07521EC5-1C05-485F-9525-440FA99D74FB}"/>
              </a:ext>
            </a:extLst>
          </p:cNvPr>
          <p:cNvSpPr>
            <a:spLocks noGrp="1" noChangeArrowheads="1"/>
          </p:cNvSpPr>
          <p:nvPr>
            <p:ph type="title"/>
          </p:nvPr>
        </p:nvSpPr>
        <p:spPr/>
        <p:txBody>
          <a:bodyPr/>
          <a:lstStyle/>
          <a:p>
            <a:r>
              <a:rPr lang="en-US" altLang="en-US" dirty="0"/>
              <a:t>Relationship of Total Cost</a:t>
            </a:r>
            <a:br>
              <a:rPr lang="en-US" altLang="en-US" dirty="0"/>
            </a:br>
            <a:r>
              <a:rPr lang="en-US" altLang="en-US" dirty="0"/>
              <a:t>to Volume of Activity</a:t>
            </a:r>
          </a:p>
        </p:txBody>
      </p:sp>
      <p:sp>
        <p:nvSpPr>
          <p:cNvPr id="9219" name="Rectangle 5">
            <a:extLst>
              <a:ext uri="{FF2B5EF4-FFF2-40B4-BE49-F238E27FC236}">
                <a16:creationId xmlns:a16="http://schemas.microsoft.com/office/drawing/2014/main" id="{1C309278-C70C-4066-979B-9FFA2775D33A}"/>
              </a:ext>
            </a:extLst>
          </p:cNvPr>
          <p:cNvSpPr>
            <a:spLocks noChangeArrowheads="1"/>
          </p:cNvSpPr>
          <p:nvPr/>
        </p:nvSpPr>
        <p:spPr bwMode="auto">
          <a:xfrm>
            <a:off x="2476500" y="1524000"/>
            <a:ext cx="4191000" cy="4114800"/>
          </a:xfrm>
          <a:prstGeom prst="rect">
            <a:avLst/>
          </a:prstGeom>
          <a:solidFill>
            <a:schemeClr val="accent1">
              <a:lumMod val="20000"/>
              <a:lumOff val="80000"/>
            </a:schemeClr>
          </a:solidFill>
          <a:ln w="12700">
            <a:solidFill>
              <a:schemeClr val="accent1">
                <a:lumMod val="75000"/>
              </a:schemeClr>
            </a:solidFill>
            <a:miter lim="800000"/>
            <a:headEnd/>
            <a:tailEnd/>
          </a:ln>
          <a:effectLst>
            <a:outerShdw dist="107763" dir="2700000" algn="ctr" rotWithShape="0">
              <a:schemeClr val="tx1"/>
            </a:outerShdw>
          </a:effectLst>
        </p:spPr>
        <p:txBody>
          <a:bodyPr lIns="90488" tIns="44450" rIns="90488" bIns="44450"/>
          <a:lstStyle/>
          <a:p>
            <a:pPr marL="342900" indent="-342900" eaLnBrk="1" hangingPunct="1">
              <a:lnSpc>
                <a:spcPct val="90000"/>
              </a:lnSpc>
              <a:spcBef>
                <a:spcPct val="35000"/>
              </a:spcBef>
              <a:buClr>
                <a:schemeClr val="bg2"/>
              </a:buClr>
              <a:buSzPct val="65000"/>
              <a:buFont typeface="Wingdings" pitchFamily="2" charset="2"/>
              <a:buNone/>
              <a:defRPr/>
            </a:pPr>
            <a:r>
              <a:rPr lang="en-US" sz="2800" dirty="0">
                <a:latin typeface="Arial" pitchFamily="34" charset="0"/>
              </a:rPr>
              <a:t>Describes the </a:t>
            </a:r>
            <a:r>
              <a:rPr lang="en-US" sz="2800" b="1" dirty="0">
                <a:latin typeface="Arial" pitchFamily="34" charset="0"/>
              </a:rPr>
              <a:t>cost behavior pattern</a:t>
            </a:r>
            <a:endParaRPr lang="en-US" sz="2800" dirty="0">
              <a:latin typeface="Arial" pitchFamily="34" charset="0"/>
            </a:endParaRPr>
          </a:p>
          <a:p>
            <a:pPr marL="285750" indent="-285750" algn="l" eaLnBrk="1" hangingPunct="1">
              <a:lnSpc>
                <a:spcPct val="95000"/>
              </a:lnSpc>
              <a:spcBef>
                <a:spcPct val="45000"/>
              </a:spcBef>
              <a:buClr>
                <a:schemeClr val="bg2"/>
              </a:buClr>
              <a:buFontTx/>
              <a:buChar char="–"/>
              <a:defRPr/>
            </a:pPr>
            <a:r>
              <a:rPr lang="en-US" sz="2400" dirty="0">
                <a:latin typeface="Arial" pitchFamily="34" charset="0"/>
              </a:rPr>
              <a:t>Total </a:t>
            </a:r>
            <a:r>
              <a:rPr lang="en-US" sz="2400" b="1" i="1" dirty="0">
                <a:solidFill>
                  <a:schemeClr val="accent1">
                    <a:lumMod val="50000"/>
                  </a:schemeClr>
                </a:solidFill>
                <a:latin typeface="Arial" pitchFamily="34" charset="0"/>
              </a:rPr>
              <a:t>variable costs</a:t>
            </a:r>
            <a:r>
              <a:rPr lang="en-US" sz="2400" i="1" dirty="0">
                <a:solidFill>
                  <a:schemeClr val="accent1">
                    <a:lumMod val="50000"/>
                  </a:schemeClr>
                </a:solidFill>
                <a:latin typeface="Arial" pitchFamily="34" charset="0"/>
              </a:rPr>
              <a:t> </a:t>
            </a:r>
            <a:r>
              <a:rPr lang="en-US" sz="2400" dirty="0">
                <a:latin typeface="Arial" pitchFamily="34" charset="0"/>
              </a:rPr>
              <a:t>change when the volume of activity changes.</a:t>
            </a:r>
          </a:p>
          <a:p>
            <a:pPr marL="285750" indent="-285750" algn="l" eaLnBrk="1" hangingPunct="1">
              <a:lnSpc>
                <a:spcPct val="95000"/>
              </a:lnSpc>
              <a:spcBef>
                <a:spcPct val="45000"/>
              </a:spcBef>
              <a:buClr>
                <a:schemeClr val="bg2"/>
              </a:buClr>
              <a:buFontTx/>
              <a:buChar char="–"/>
              <a:defRPr/>
            </a:pPr>
            <a:r>
              <a:rPr lang="en-US" sz="2400" dirty="0">
                <a:latin typeface="Arial" pitchFamily="34" charset="0"/>
              </a:rPr>
              <a:t>Total </a:t>
            </a:r>
            <a:r>
              <a:rPr lang="en-US" sz="2400" b="1" i="1" dirty="0">
                <a:solidFill>
                  <a:schemeClr val="accent1">
                    <a:lumMod val="50000"/>
                  </a:schemeClr>
                </a:solidFill>
                <a:latin typeface="Arial" pitchFamily="34" charset="0"/>
              </a:rPr>
              <a:t>fixed costs</a:t>
            </a:r>
            <a:r>
              <a:rPr lang="en-US" sz="2400" i="1" dirty="0">
                <a:solidFill>
                  <a:schemeClr val="accent1">
                    <a:lumMod val="50000"/>
                  </a:schemeClr>
                </a:solidFill>
                <a:latin typeface="Arial" pitchFamily="34" charset="0"/>
              </a:rPr>
              <a:t> </a:t>
            </a:r>
            <a:r>
              <a:rPr lang="en-US" sz="2400" dirty="0">
                <a:latin typeface="Arial" pitchFamily="34" charset="0"/>
              </a:rPr>
              <a:t>remain unchanged when the volume of activity changes.</a:t>
            </a:r>
          </a:p>
        </p:txBody>
      </p:sp>
      <p:sp>
        <p:nvSpPr>
          <p:cNvPr id="7" name="Rounded Rectangle 6">
            <a:extLst>
              <a:ext uri="{FF2B5EF4-FFF2-40B4-BE49-F238E27FC236}">
                <a16:creationId xmlns:a16="http://schemas.microsoft.com/office/drawing/2014/main" id="{9C66FBC1-C0FF-4D52-B6A2-67923FB48ED6}"/>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12-3: Describe the difference between variable and fixed cost behavior patterns and the simplifying assumptions made in this classification method.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E8550CDE-234A-4D4D-8596-9E6B027EC378}"/>
              </a:ext>
            </a:extLst>
          </p:cNvPr>
          <p:cNvSpPr>
            <a:spLocks noGrp="1" noChangeArrowheads="1"/>
          </p:cNvSpPr>
          <p:nvPr>
            <p:ph type="title"/>
          </p:nvPr>
        </p:nvSpPr>
        <p:spPr>
          <a:xfrm>
            <a:off x="457200" y="0"/>
            <a:ext cx="8229600" cy="1143000"/>
          </a:xfrm>
        </p:spPr>
        <p:txBody>
          <a:bodyPr/>
          <a:lstStyle/>
          <a:p>
            <a:r>
              <a:rPr lang="en-US" altLang="en-US" dirty="0"/>
              <a:t>Cost Behavior Patterns</a:t>
            </a:r>
          </a:p>
        </p:txBody>
      </p:sp>
      <p:pic>
        <p:nvPicPr>
          <p:cNvPr id="10244" name="Picture 12">
            <a:extLst>
              <a:ext uri="{FF2B5EF4-FFF2-40B4-BE49-F238E27FC236}">
                <a16:creationId xmlns:a16="http://schemas.microsoft.com/office/drawing/2014/main" id="{91D0FA4D-C8B7-4CFC-8D23-0BF7B6429603}"/>
              </a:ext>
            </a:extLst>
          </p:cNvPr>
          <p:cNvPicPr>
            <a:picLocks noChangeAspect="1" noChangeArrowheads="1"/>
          </p:cNvPicPr>
          <p:nvPr/>
        </p:nvPicPr>
        <p:blipFill>
          <a:blip r:embed="rId3"/>
          <a:srcRect/>
          <a:stretch>
            <a:fillRect/>
          </a:stretch>
        </p:blipFill>
        <p:spPr bwMode="auto">
          <a:xfrm>
            <a:off x="838200" y="3657600"/>
            <a:ext cx="7772400" cy="2362200"/>
          </a:xfrm>
          <a:prstGeom prst="rect">
            <a:avLst/>
          </a:prstGeom>
          <a:noFill/>
          <a:ln w="28575">
            <a:solidFill>
              <a:schemeClr val="accent1">
                <a:lumMod val="75000"/>
                <a:alpha val="50195"/>
              </a:schemeClr>
            </a:solidFill>
            <a:miter lim="800000"/>
            <a:headEnd/>
            <a:tailEnd/>
          </a:ln>
          <a:effectLst>
            <a:outerShdw dist="17961" dir="2700000" algn="ctr" rotWithShape="0">
              <a:srgbClr val="1F5C99">
                <a:alpha val="74997"/>
              </a:srgbClr>
            </a:outerShdw>
          </a:effectLst>
        </p:spPr>
      </p:pic>
      <p:sp>
        <p:nvSpPr>
          <p:cNvPr id="8" name="TextBox 7">
            <a:extLst>
              <a:ext uri="{FF2B5EF4-FFF2-40B4-BE49-F238E27FC236}">
                <a16:creationId xmlns:a16="http://schemas.microsoft.com/office/drawing/2014/main" id="{D4591E1B-BBBA-4FC8-AE95-B95005D44435}"/>
              </a:ext>
            </a:extLst>
          </p:cNvPr>
          <p:cNvSpPr txBox="1"/>
          <p:nvPr/>
        </p:nvSpPr>
        <p:spPr>
          <a:xfrm>
            <a:off x="457200" y="914400"/>
            <a:ext cx="8153400" cy="1631950"/>
          </a:xfrm>
          <a:prstGeom prst="rect">
            <a:avLst/>
          </a:prstGeom>
          <a:solidFill>
            <a:schemeClr val="accent1">
              <a:lumMod val="20000"/>
              <a:lumOff val="80000"/>
            </a:schemeClr>
          </a:solidFill>
        </p:spPr>
        <p:txBody>
          <a:bodyPr>
            <a:spAutoFit/>
          </a:bodyPr>
          <a:lstStyle/>
          <a:p>
            <a:pPr algn="l">
              <a:defRPr/>
            </a:pPr>
            <a:r>
              <a:rPr lang="en-US" sz="2000" dirty="0">
                <a:solidFill>
                  <a:srgbClr val="000000"/>
                </a:solidFill>
                <a:latin typeface="Arial Narrow" pitchFamily="34" charset="0"/>
                <a:cs typeface="Times New Roman" pitchFamily="18" charset="0"/>
              </a:rPr>
              <a:t>The fixed or variable label refers to the </a:t>
            </a:r>
            <a:r>
              <a:rPr lang="en-US" sz="2000" b="1" dirty="0">
                <a:solidFill>
                  <a:srgbClr val="000000"/>
                </a:solidFill>
                <a:latin typeface="Arial Narrow" pitchFamily="34" charset="0"/>
                <a:cs typeface="Times New Roman" pitchFamily="18" charset="0"/>
              </a:rPr>
              <a:t>behavior</a:t>
            </a:r>
            <a:r>
              <a:rPr lang="en-US" sz="2000" dirty="0">
                <a:solidFill>
                  <a:srgbClr val="000000"/>
                </a:solidFill>
                <a:latin typeface="Arial Narrow" pitchFamily="34" charset="0"/>
                <a:cs typeface="Times New Roman" pitchFamily="18" charset="0"/>
              </a:rPr>
              <a:t> </a:t>
            </a:r>
            <a:r>
              <a:rPr lang="en-US" sz="2000" b="1" dirty="0">
                <a:solidFill>
                  <a:srgbClr val="000000"/>
                </a:solidFill>
                <a:latin typeface="Arial Narrow" pitchFamily="34" charset="0"/>
                <a:cs typeface="Times New Roman" pitchFamily="18" charset="0"/>
              </a:rPr>
              <a:t>of </a:t>
            </a:r>
            <a:r>
              <a:rPr lang="en-US" sz="2000" b="1" i="1" dirty="0">
                <a:solidFill>
                  <a:srgbClr val="000000"/>
                </a:solidFill>
                <a:latin typeface="Arial Narrow" pitchFamily="34" charset="0"/>
                <a:cs typeface="Times New Roman" pitchFamily="18" charset="0"/>
              </a:rPr>
              <a:t>total </a:t>
            </a:r>
            <a:r>
              <a:rPr lang="en-US" sz="2000" b="1" dirty="0">
                <a:solidFill>
                  <a:srgbClr val="000000"/>
                </a:solidFill>
                <a:latin typeface="Arial Narrow" pitchFamily="34" charset="0"/>
                <a:cs typeface="Times New Roman" pitchFamily="18" charset="0"/>
              </a:rPr>
              <a:t>cost </a:t>
            </a:r>
            <a:r>
              <a:rPr lang="en-US" sz="2000" dirty="0">
                <a:solidFill>
                  <a:srgbClr val="000000"/>
                </a:solidFill>
                <a:latin typeface="Arial Narrow" pitchFamily="34" charset="0"/>
                <a:cs typeface="Times New Roman" pitchFamily="18" charset="0"/>
              </a:rPr>
              <a:t>relative to a change in activity. When referring to the</a:t>
            </a:r>
            <a:r>
              <a:rPr lang="en-US" sz="2000" b="1" dirty="0">
                <a:solidFill>
                  <a:srgbClr val="000000"/>
                </a:solidFill>
                <a:latin typeface="Arial Narrow" pitchFamily="34" charset="0"/>
                <a:cs typeface="Times New Roman" pitchFamily="18" charset="0"/>
              </a:rPr>
              <a:t> behavior of </a:t>
            </a:r>
            <a:r>
              <a:rPr lang="en-US" sz="2000" b="1" i="1" dirty="0">
                <a:solidFill>
                  <a:srgbClr val="000000"/>
                </a:solidFill>
                <a:latin typeface="Arial Narrow" pitchFamily="34" charset="0"/>
                <a:cs typeface="Times New Roman" pitchFamily="18" charset="0"/>
              </a:rPr>
              <a:t>unit</a:t>
            </a:r>
            <a:r>
              <a:rPr lang="en-US" sz="2000" b="1" dirty="0">
                <a:solidFill>
                  <a:srgbClr val="000000"/>
                </a:solidFill>
                <a:latin typeface="Arial Narrow" pitchFamily="34" charset="0"/>
                <a:cs typeface="Times New Roman" pitchFamily="18" charset="0"/>
              </a:rPr>
              <a:t> costs</a:t>
            </a:r>
            <a:r>
              <a:rPr lang="en-US" sz="2000" dirty="0">
                <a:solidFill>
                  <a:srgbClr val="000000"/>
                </a:solidFill>
                <a:latin typeface="Arial Narrow" pitchFamily="34" charset="0"/>
                <a:cs typeface="Times New Roman" pitchFamily="18" charset="0"/>
              </a:rPr>
              <a:t>, however, the labels may be confusing because variable costs are constant if expressed on a per unit basis, but fixed costs per unit will change as the </a:t>
            </a:r>
            <a:br>
              <a:rPr lang="en-US" sz="2000" dirty="0">
                <a:solidFill>
                  <a:srgbClr val="000000"/>
                </a:solidFill>
                <a:latin typeface="Arial Narrow" pitchFamily="34" charset="0"/>
                <a:cs typeface="Times New Roman" pitchFamily="18" charset="0"/>
              </a:rPr>
            </a:br>
            <a:r>
              <a:rPr lang="en-US" sz="2000" dirty="0">
                <a:solidFill>
                  <a:srgbClr val="000000"/>
                </a:solidFill>
                <a:latin typeface="Arial Narrow" pitchFamily="34" charset="0"/>
                <a:cs typeface="Times New Roman" pitchFamily="18" charset="0"/>
              </a:rPr>
              <a:t>level of activity changes.</a:t>
            </a:r>
            <a:endParaRPr lang="en-US" sz="2000" dirty="0">
              <a:latin typeface="Arial Narrow" pitchFamily="34" charset="0"/>
            </a:endParaRPr>
          </a:p>
        </p:txBody>
      </p:sp>
      <p:pic>
        <p:nvPicPr>
          <p:cNvPr id="10245" name="Picture 13">
            <a:extLst>
              <a:ext uri="{FF2B5EF4-FFF2-40B4-BE49-F238E27FC236}">
                <a16:creationId xmlns:a16="http://schemas.microsoft.com/office/drawing/2014/main" id="{2E0CA2B5-E053-49FF-A7F4-4BA24B88C6E0}"/>
              </a:ext>
            </a:extLst>
          </p:cNvPr>
          <p:cNvPicPr>
            <a:picLocks noChangeAspect="1" noChangeArrowheads="1"/>
          </p:cNvPicPr>
          <p:nvPr/>
        </p:nvPicPr>
        <p:blipFill>
          <a:blip r:embed="rId4"/>
          <a:srcRect/>
          <a:stretch>
            <a:fillRect/>
          </a:stretch>
        </p:blipFill>
        <p:spPr bwMode="auto">
          <a:xfrm>
            <a:off x="4191000" y="1981200"/>
            <a:ext cx="4419600" cy="1485900"/>
          </a:xfrm>
          <a:prstGeom prst="rect">
            <a:avLst/>
          </a:prstGeom>
          <a:noFill/>
          <a:ln w="28575">
            <a:solidFill>
              <a:schemeClr val="accent1">
                <a:lumMod val="75000"/>
                <a:alpha val="50195"/>
              </a:schemeClr>
            </a:solidFill>
            <a:miter lim="800000"/>
            <a:headEnd/>
            <a:tailEnd/>
          </a:ln>
          <a:effectLst>
            <a:outerShdw dist="17961" dir="2700000" algn="ctr" rotWithShape="0">
              <a:srgbClr val="1F5C99">
                <a:alpha val="74997"/>
              </a:srgbClr>
            </a:outerShdw>
          </a:effectLst>
        </p:spPr>
      </p:pic>
      <p:sp>
        <p:nvSpPr>
          <p:cNvPr id="9" name="Rounded Rectangle 8">
            <a:extLst>
              <a:ext uri="{FF2B5EF4-FFF2-40B4-BE49-F238E27FC236}">
                <a16:creationId xmlns:a16="http://schemas.microsoft.com/office/drawing/2014/main" id="{725D50AA-E23A-4311-82C3-FE53E250FD95}"/>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12-3: Describe the difference between variable and fixed cost behavior patterns and the simplifying assumptions made in this classification method.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a:extLst>
              <a:ext uri="{FF2B5EF4-FFF2-40B4-BE49-F238E27FC236}">
                <a16:creationId xmlns:a16="http://schemas.microsoft.com/office/drawing/2014/main" id="{EF7FFB2F-72E6-4640-BE19-CC4DC6AA0A24}"/>
              </a:ext>
            </a:extLst>
          </p:cNvPr>
          <p:cNvSpPr>
            <a:spLocks noGrp="1" noChangeArrowheads="1"/>
          </p:cNvSpPr>
          <p:nvPr>
            <p:ph type="title"/>
          </p:nvPr>
        </p:nvSpPr>
        <p:spPr/>
        <p:txBody>
          <a:bodyPr/>
          <a:lstStyle/>
          <a:p>
            <a:r>
              <a:rPr lang="en-US" altLang="en-US" dirty="0"/>
              <a:t>Cost Behavior Patterns</a:t>
            </a:r>
          </a:p>
        </p:txBody>
      </p:sp>
      <p:sp>
        <p:nvSpPr>
          <p:cNvPr id="2" name="TextBox 1">
            <a:extLst>
              <a:ext uri="{FF2B5EF4-FFF2-40B4-BE49-F238E27FC236}">
                <a16:creationId xmlns:a16="http://schemas.microsoft.com/office/drawing/2014/main" id="{E31FD138-4193-400B-8B1A-01E952C7AE1B}"/>
              </a:ext>
            </a:extLst>
          </p:cNvPr>
          <p:cNvSpPr txBox="1">
            <a:spLocks noChangeArrowheads="1"/>
          </p:cNvSpPr>
          <p:nvPr/>
        </p:nvSpPr>
        <p:spPr bwMode="auto">
          <a:xfrm>
            <a:off x="533400" y="1219200"/>
            <a:ext cx="8305800" cy="1323439"/>
          </a:xfrm>
          <a:prstGeom prst="rect">
            <a:avLst/>
          </a:prstGeom>
          <a:solidFill>
            <a:schemeClr val="accent1">
              <a:lumMod val="20000"/>
              <a:lumOff val="80000"/>
            </a:schemeClr>
          </a:solidFill>
          <a:ln w="9525">
            <a:solidFill>
              <a:schemeClr val="accent1">
                <a:lumMod val="75000"/>
              </a:schemeClr>
            </a:solidFill>
            <a:miter lim="800000"/>
            <a:headEnd/>
            <a:tailEnd/>
          </a:ln>
          <a:effectLst>
            <a:outerShdw blurRad="63500" dist="38100" dir="2700000" algn="tl" rotWithShape="0">
              <a:srgbClr val="000000">
                <a:alpha val="39999"/>
              </a:srgbClr>
            </a:outerShdw>
          </a:effectLst>
        </p:spPr>
        <p:txBody>
          <a:bodyPr>
            <a:spAutoFit/>
          </a:bodyPr>
          <a:lstStyle/>
          <a:p>
            <a:pPr algn="l">
              <a:defRPr/>
            </a:pPr>
            <a:r>
              <a:rPr lang="en-US" sz="2000" dirty="0">
                <a:solidFill>
                  <a:schemeClr val="dk1"/>
                </a:solidFill>
                <a:latin typeface="+mn-lt"/>
                <a:ea typeface="+mn-ea"/>
              </a:rPr>
              <a:t>Some costs are partly fixed and partly variable. Sometimes costs with this mixed behavior pattern are called </a:t>
            </a:r>
            <a:r>
              <a:rPr lang="en-US" sz="2000" b="1" dirty="0">
                <a:solidFill>
                  <a:schemeClr val="dk1"/>
                </a:solidFill>
                <a:latin typeface="+mn-lt"/>
                <a:ea typeface="+mn-ea"/>
              </a:rPr>
              <a:t>semivariable costs. </a:t>
            </a:r>
            <a:r>
              <a:rPr lang="en-US" sz="2000" dirty="0">
                <a:solidFill>
                  <a:schemeClr val="dk1"/>
                </a:solidFill>
                <a:latin typeface="+mn-lt"/>
                <a:ea typeface="+mn-ea"/>
              </a:rPr>
              <a:t>Analytical techniques can break this type of cost into its fixed and variable components, and a </a:t>
            </a:r>
            <a:r>
              <a:rPr lang="en-US" sz="2000" b="1" dirty="0">
                <a:solidFill>
                  <a:schemeClr val="dk1"/>
                </a:solidFill>
                <a:latin typeface="+mn-lt"/>
                <a:ea typeface="+mn-ea"/>
              </a:rPr>
              <a:t>cost formula </a:t>
            </a:r>
            <a:r>
              <a:rPr lang="en-US" sz="2000" dirty="0">
                <a:solidFill>
                  <a:schemeClr val="dk1"/>
                </a:solidFill>
                <a:latin typeface="+mn-lt"/>
                <a:ea typeface="+mn-ea"/>
              </a:rPr>
              <a:t>can be developed.</a:t>
            </a:r>
          </a:p>
        </p:txBody>
      </p:sp>
      <p:pic>
        <p:nvPicPr>
          <p:cNvPr id="11269" name="Picture 4">
            <a:extLst>
              <a:ext uri="{FF2B5EF4-FFF2-40B4-BE49-F238E27FC236}">
                <a16:creationId xmlns:a16="http://schemas.microsoft.com/office/drawing/2014/main" id="{132923A3-57AC-4675-9189-D45075F0CF3F}"/>
              </a:ext>
            </a:extLst>
          </p:cNvPr>
          <p:cNvPicPr>
            <a:picLocks noChangeAspect="1" noChangeArrowheads="1"/>
          </p:cNvPicPr>
          <p:nvPr/>
        </p:nvPicPr>
        <p:blipFill>
          <a:blip r:embed="rId3"/>
          <a:srcRect/>
          <a:stretch>
            <a:fillRect/>
          </a:stretch>
        </p:blipFill>
        <p:spPr bwMode="auto">
          <a:xfrm>
            <a:off x="457200" y="2686050"/>
            <a:ext cx="8458200" cy="914400"/>
          </a:xfrm>
          <a:prstGeom prst="rect">
            <a:avLst/>
          </a:prstGeom>
          <a:noFill/>
          <a:ln w="28575">
            <a:solidFill>
              <a:schemeClr val="accent1">
                <a:lumMod val="75000"/>
                <a:alpha val="50195"/>
              </a:schemeClr>
            </a:solidFill>
            <a:miter lim="800000"/>
            <a:headEnd/>
            <a:tailEnd/>
          </a:ln>
          <a:effectLst>
            <a:outerShdw dist="17961" dir="2700000" algn="ctr" rotWithShape="0">
              <a:srgbClr val="1F5C99">
                <a:alpha val="74997"/>
              </a:srgbClr>
            </a:outerShdw>
          </a:effectLst>
        </p:spPr>
      </p:pic>
      <p:sp>
        <p:nvSpPr>
          <p:cNvPr id="3" name="TextBox 2">
            <a:extLst>
              <a:ext uri="{FF2B5EF4-FFF2-40B4-BE49-F238E27FC236}">
                <a16:creationId xmlns:a16="http://schemas.microsoft.com/office/drawing/2014/main" id="{097E52FB-104D-466F-928D-92F499CD9A6B}"/>
              </a:ext>
            </a:extLst>
          </p:cNvPr>
          <p:cNvSpPr txBox="1">
            <a:spLocks noChangeArrowheads="1"/>
          </p:cNvSpPr>
          <p:nvPr/>
        </p:nvSpPr>
        <p:spPr bwMode="auto">
          <a:xfrm>
            <a:off x="457200" y="3714750"/>
            <a:ext cx="8382000" cy="1323975"/>
          </a:xfrm>
          <a:prstGeom prst="rect">
            <a:avLst/>
          </a:prstGeom>
          <a:solidFill>
            <a:schemeClr val="accent1">
              <a:lumMod val="20000"/>
              <a:lumOff val="80000"/>
            </a:schemeClr>
          </a:solidFill>
          <a:ln w="9525">
            <a:solidFill>
              <a:schemeClr val="accent1">
                <a:lumMod val="75000"/>
              </a:schemeClr>
            </a:solidFill>
            <a:miter lim="800000"/>
            <a:headEnd/>
            <a:tailEnd/>
          </a:ln>
          <a:effectLst>
            <a:outerShdw blurRad="63500" dist="20000" dir="5400000" rotWithShape="0">
              <a:srgbClr val="000000">
                <a:alpha val="37999"/>
              </a:srgbClr>
            </a:outerShdw>
          </a:effectLst>
        </p:spPr>
        <p:txBody>
          <a:bodyPr>
            <a:spAutoFit/>
          </a:bodyPr>
          <a:lstStyle/>
          <a:p>
            <a:pPr algn="l">
              <a:defRPr/>
            </a:pPr>
            <a:r>
              <a:rPr lang="en-US" sz="2000" b="1" dirty="0">
                <a:solidFill>
                  <a:schemeClr val="dk1"/>
                </a:solidFill>
                <a:latin typeface="+mn-lt"/>
                <a:ea typeface="+mn-ea"/>
              </a:rPr>
              <a:t>Example</a:t>
            </a:r>
            <a:r>
              <a:rPr lang="en-US" sz="2000" dirty="0">
                <a:solidFill>
                  <a:schemeClr val="dk1"/>
                </a:solidFill>
                <a:latin typeface="+mn-lt"/>
                <a:ea typeface="+mn-ea"/>
              </a:rPr>
              <a:t>: Assume that it has been determined that the fixed cost for utilities is $350 per month and that the variable rate for utilities is 30 cents per machine hour. Calculate the total estimated utilities cost for a month in which 6,000 machine hours were planned.</a:t>
            </a:r>
          </a:p>
        </p:txBody>
      </p:sp>
      <p:pic>
        <p:nvPicPr>
          <p:cNvPr id="11271" name="Picture 5">
            <a:extLst>
              <a:ext uri="{FF2B5EF4-FFF2-40B4-BE49-F238E27FC236}">
                <a16:creationId xmlns:a16="http://schemas.microsoft.com/office/drawing/2014/main" id="{A68896C4-4033-4026-8AB2-D0D25BFFD603}"/>
              </a:ext>
            </a:extLst>
          </p:cNvPr>
          <p:cNvPicPr>
            <a:picLocks noChangeAspect="1" noChangeArrowheads="1"/>
          </p:cNvPicPr>
          <p:nvPr/>
        </p:nvPicPr>
        <p:blipFill>
          <a:blip r:embed="rId4"/>
          <a:srcRect/>
          <a:stretch>
            <a:fillRect/>
          </a:stretch>
        </p:blipFill>
        <p:spPr bwMode="auto">
          <a:xfrm>
            <a:off x="533400" y="5181600"/>
            <a:ext cx="8408988" cy="828675"/>
          </a:xfrm>
          <a:prstGeom prst="rect">
            <a:avLst/>
          </a:prstGeom>
          <a:noFill/>
          <a:ln w="28575">
            <a:solidFill>
              <a:schemeClr val="accent1">
                <a:lumMod val="75000"/>
                <a:alpha val="50195"/>
              </a:schemeClr>
            </a:solidFill>
            <a:miter lim="800000"/>
            <a:headEnd/>
            <a:tailEnd/>
          </a:ln>
          <a:effectLst>
            <a:outerShdw dist="17961" dir="2700000" algn="ctr" rotWithShape="0">
              <a:srgbClr val="1F5C99">
                <a:alpha val="74997"/>
              </a:srgbClr>
            </a:outerShdw>
          </a:effectLst>
        </p:spPr>
      </p:pic>
      <p:sp>
        <p:nvSpPr>
          <p:cNvPr id="10" name="Rounded Rectangle 9">
            <a:extLst>
              <a:ext uri="{FF2B5EF4-FFF2-40B4-BE49-F238E27FC236}">
                <a16:creationId xmlns:a16="http://schemas.microsoft.com/office/drawing/2014/main" id="{0F777B0C-3C00-47A5-ACD7-1FAE5F68B86A}"/>
              </a:ext>
            </a:extLst>
          </p:cNvPr>
          <p:cNvSpPr/>
          <p:nvPr/>
        </p:nvSpPr>
        <p:spPr>
          <a:xfrm>
            <a:off x="496888" y="6172200"/>
            <a:ext cx="6513512"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12-3: Describe the difference between variable and fixed cost behavior patterns and the simplifying assumptions made in this classification method.</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27&quot;&gt;&lt;property id=&quot;20148&quot; value=&quot;5&quot;/&gt;&lt;property id=&quot;20300&quot; value=&quot;Slide 39 - &amp;quot;End of Chapter 12&amp;quot;&quot;/&gt;&lt;property id=&quot;20307&quot; value=&quot;300&quot;/&gt;&lt;/object&gt;&lt;object type=&quot;3&quot; unique_id=&quot;13699&quot;&gt;&lt;property id=&quot;20148&quot; value=&quot;5&quot;/&gt;&lt;property id=&quot;20300&quot; value=&quot;Slide 1&quot;/&gt;&lt;property id=&quot;20307&quot; value=&quot;389&quot;/&gt;&lt;/object&gt;&lt;object type=&quot;3&quot; unique_id=&quot;13700&quot;&gt;&lt;property id=&quot;20148&quot; value=&quot;5&quot;/&gt;&lt;property id=&quot;20300&quot; value=&quot;Slide 2 - &amp;quot;Chapter 12&amp;quot;&quot;/&gt;&lt;property id=&quot;20307&quot; value=&quot;385&quot;/&gt;&lt;/object&gt;&lt;object type=&quot;3&quot; unique_id=&quot;13701&quot;&gt;&lt;property id=&quot;20148&quot; value=&quot;5&quot;/&gt;&lt;property id=&quot;20300&quot; value=&quot;Slide 3&quot;/&gt;&lt;property id=&quot;20307&quot; value=&quot;334&quot;/&gt;&lt;/object&gt;&lt;object type=&quot;3&quot; unique_id=&quot;13702&quot;&gt;&lt;property id=&quot;20148&quot; value=&quot;5&quot;/&gt;&lt;property id=&quot;20300&quot; value=&quot;Slide 4 - &amp;quot;The Management Process&amp;quot;&quot;/&gt;&lt;property id=&quot;20307&quot; value=&quot;335&quot;/&gt;&lt;/object&gt;&lt;object type=&quot;3&quot; unique_id=&quot;13703&quot;&gt;&lt;property id=&quot;20148&quot; value=&quot;5&quot;/&gt;&lt;property id=&quot;20300&quot; value=&quot;Slide 5 - &amp;quot;Managerial Accounting versus Financial Accounting&amp;quot;&quot;/&gt;&lt;property id=&quot;20307&quot; value=&quot;336&quot;/&gt;&lt;/object&gt;&lt;object type=&quot;3&quot; unique_id=&quot;13704&quot;&gt;&lt;property id=&quot;20148&quot; value=&quot;5&quot;/&gt;&lt;property id=&quot;20300&quot; value=&quot;Slide 6 - &amp;quot;Managerial Accounting versus Financial Accounting&amp;quot;&quot;/&gt;&lt;property id=&quot;20307&quot; value=&quot;337&quot;/&gt;&lt;/object&gt;&lt;object type=&quot;3&quot; unique_id=&quot;13705&quot;&gt;&lt;property id=&quot;20148&quot; value=&quot;5&quot;/&gt;&lt;property id=&quot;20300&quot; value=&quot;Slide 7 - &amp;quot;Relationship of Total Cost&amp;#x0D;&amp;#x0A;to Volume of Activity&amp;quot;&quot;/&gt;&lt;property id=&quot;20307&quot; value=&quot;338&quot;/&gt;&lt;/object&gt;&lt;object type=&quot;3&quot; unique_id=&quot;13706&quot;&gt;&lt;property id=&quot;20148&quot; value=&quot;5&quot;/&gt;&lt;property id=&quot;20300&quot; value=&quot;Slide 8 - &amp;quot;Cost Behavior Patterns&amp;quot;&quot;/&gt;&lt;property id=&quot;20307&quot; value=&quot;339&quot;/&gt;&lt;/object&gt;&lt;object type=&quot;3&quot; unique_id=&quot;13707&quot;&gt;&lt;property id=&quot;20148&quot; value=&quot;5&quot;/&gt;&lt;property id=&quot;20300&quot; value=&quot;Slide 9 - &amp;quot;Cost Behavior Patterns&amp;quot;&quot;/&gt;&lt;property id=&quot;20307&quot; value=&quot;340&quot;/&gt;&lt;/object&gt;&lt;object type=&quot;3&quot; unique_id=&quot;13708&quot;&gt;&lt;property id=&quot;20148&quot; value=&quot;5&quot;/&gt;&lt;property id=&quot;20300&quot; value=&quot;Slide 10 - &amp;quot;Cost Behavior Patterns&amp;quot;&quot;/&gt;&lt;property id=&quot;20307&quot; value=&quot;341&quot;/&gt;&lt;/object&gt;&lt;object type=&quot;3&quot; unique_id=&quot;13709&quot;&gt;&lt;property id=&quot;20148&quot; value=&quot;5&quot;/&gt;&lt;property id=&quot;20300&quot; value=&quot;Slide 11 - &amp;quot;Relationship of Total Cost&amp;#x0D;&amp;#x0A;to Volume of Activity&amp;quot;&quot;/&gt;&lt;property id=&quot;20307&quot; value=&quot;344&quot;/&gt;&lt;/object&gt;&lt;object type=&quot;3&quot; unique_id=&quot;13710&quot;&gt;&lt;property id=&quot;20148&quot; value=&quot;5&quot;/&gt;&lt;property id=&quot;20300&quot; value=&quot;Slide 12 - &amp;quot;Relationship of Total Cost&amp;#x0D;&amp;#x0A;to Volume of Activity&amp;quot;&quot;/&gt;&lt;property id=&quot;20307&quot; value=&quot;345&quot;/&gt;&lt;/object&gt;&lt;object type=&quot;3&quot; unique_id=&quot;13711&quot;&gt;&lt;property id=&quot;20148&quot; value=&quot;5&quot;/&gt;&lt;property id=&quot;20300&quot; value=&quot;Slide 13 - &amp;quot;Relationship of Total Cost&amp;#x0D;&amp;#x0A;to Volume of Activity&amp;quot;&quot;/&gt;&lt;property id=&quot;20307&quot; value=&quot;346&quot;/&gt;&lt;/object&gt;&lt;object type=&quot;3&quot; unique_id=&quot;13712&quot;&gt;&lt;property id=&quot;20148&quot; value=&quot;5&quot;/&gt;&lt;property id=&quot;20300&quot; value=&quot;Slide 14 - &amp;quot;Fixed Costs and&amp;#x0D;&amp;#x0A;the Relevant Range&amp;quot;&quot;/&gt;&lt;property id=&quot;20307&quot; value=&quot;347&quot;/&gt;&lt;/object&gt;&lt;object type=&quot;3&quot; unique_id=&quot;13713&quot;&gt;&lt;property id=&quot;20148&quot; value=&quot;5&quot;/&gt;&lt;property id=&quot;20300&quot; value=&quot;Slide 15 - &amp;quot;Fixed Costs and&amp;#x0D;&amp;#x0A;the Relevant Range&amp;quot;&quot;/&gt;&lt;property id=&quot;20307&quot; value=&quot;348&quot;/&gt;&lt;/object&gt;&lt;object type=&quot;3&quot; unique_id=&quot;13714&quot;&gt;&lt;property id=&quot;20148&quot; value=&quot;5&quot;/&gt;&lt;property id=&quot;20300&quot; value=&quot;Slide 16 - &amp;quot;Relationship of Total Cost&amp;#x0D;&amp;#x0A;to Volume of Activity&amp;quot;&quot;/&gt;&lt;property id=&quot;20307&quot; value=&quot;349&quot;/&gt;&lt;/object&gt;&lt;object type=&quot;3&quot; unique_id=&quot;13715&quot;&gt;&lt;property id=&quot;20148&quot; value=&quot;5&quot;/&gt;&lt;property id=&quot;20300&quot; value=&quot;Slide 17 - &amp;quot;Estimating Cost Behavior Patterns&amp;quot;&quot;/&gt;&lt;property id=&quot;20307&quot; value=&quot;354&quot;/&gt;&lt;/object&gt;&lt;object type=&quot;3&quot; unique_id=&quot;13716&quot;&gt;&lt;property id=&quot;20148&quot; value=&quot;5&quot;/&gt;&lt;property id=&quot;20300&quot; value=&quot;Slide 18 - &amp;quot;The High-Low Method&amp;quot;&quot;/&gt;&lt;property id=&quot;20307&quot; value=&quot;355&quot;/&gt;&lt;/object&gt;&lt;object type=&quot;3&quot; unique_id=&quot;13717&quot;&gt;&lt;property id=&quot;20148&quot; value=&quot;5&quot;/&gt;&lt;property id=&quot;20300&quot; value=&quot;Slide 19 - &amp;quot;The High-Low Method&amp;quot;&quot;/&gt;&lt;property id=&quot;20307&quot; value=&quot;356&quot;/&gt;&lt;/object&gt;&lt;object type=&quot;3&quot; unique_id=&quot;13718&quot;&gt;&lt;property id=&quot;20148&quot; value=&quot;5&quot;/&gt;&lt;property id=&quot;20300&quot; value=&quot;Slide 20 - &amp;quot;A Modified Income&amp;#x0D;&amp;#x0A;Statement Format&amp;quot;&quot;/&gt;&lt;property id=&quot;20307&quot; value=&quot;360&quot;/&gt;&lt;/object&gt;&lt;object type=&quot;3&quot; unique_id=&quot;13719&quot;&gt;&lt;property id=&quot;20148&quot; value=&quot;5&quot;/&gt;&lt;property id=&quot;20300&quot; value=&quot;Slide 21 - &amp;quot;The Contribution Margin Format&amp;quot;&quot;/&gt;&lt;property id=&quot;20307&quot; value=&quot;361&quot;/&gt;&lt;/object&gt;&lt;object type=&quot;3&quot; unique_id=&quot;13720&quot;&gt;&lt;property id=&quot;20148&quot; value=&quot;5&quot;/&gt;&lt;property id=&quot;20300&quot; value=&quot;Slide 22 - &amp;quot;The Contribution Margin&amp;quot;&quot;/&gt;&lt;property id=&quot;20307&quot; value=&quot;387&quot;/&gt;&lt;/object&gt;&lt;object type=&quot;3&quot; unique_id=&quot;13721&quot;&gt;&lt;property id=&quot;20148&quot; value=&quot;5&quot;/&gt;&lt;property id=&quot;20300&quot; value=&quot;Slide 23 - &amp;quot;The Contribution Margin Format&amp;quot;&quot;/&gt;&lt;property id=&quot;20307&quot; value=&quot;362&quot;/&gt;&lt;/object&gt;&lt;object type=&quot;3&quot; unique_id=&quot;13722&quot;&gt;&lt;property id=&quot;20148&quot; value=&quot;5&quot;/&gt;&lt;property id=&quot;20300&quot; value=&quot;Slide 24 - &amp;quot;Contribution Margin Model&amp;quot;&quot;/&gt;&lt;property id=&quot;20307&quot; value=&quot;363&quot;/&gt;&lt;/object&gt;&lt;object type=&quot;3&quot; unique_id=&quot;13723&quot;&gt;&lt;property id=&quot;20148&quot; value=&quot;5&quot;/&gt;&lt;property id=&quot;20300&quot; value=&quot;Slide 25 - &amp;quot;Contribution Margin Model&amp;quot;&quot;/&gt;&lt;property id=&quot;20307&quot; value=&quot;364&quot;/&gt;&lt;/object&gt;&lt;object type=&quot;3&quot; unique_id=&quot;13724&quot;&gt;&lt;property id=&quot;20148&quot; value=&quot;5&quot;/&gt;&lt;property id=&quot;20300&quot; value=&quot;Slide 26 - &amp;quot;Contribution Margin Model&amp;quot;&quot;/&gt;&lt;property id=&quot;20307&quot; value=&quot;365&quot;/&gt;&lt;/object&gt;&lt;object type=&quot;3&quot; unique_id=&quot;13725&quot;&gt;&lt;property id=&quot;20148&quot; value=&quot;5&quot;/&gt;&lt;property id=&quot;20300&quot; value=&quot;Slide 27 - &amp;quot;Contribution Margin Ratio in Action&amp;quot;&quot;/&gt;&lt;property id=&quot;20307&quot; value=&quot;366&quot;/&gt;&lt;/object&gt;&lt;object type=&quot;3&quot; unique_id=&quot;13726&quot;&gt;&lt;property id=&quot;20148&quot; value=&quot;5&quot;/&gt;&lt;property id=&quot;20300&quot; value=&quot;Slide 28 - &amp;quot;Multiple Product Mix Consideration&amp;quot;&quot;/&gt;&lt;property id=&quot;20307&quot; value=&quot;372&quot;/&gt;&lt;/object&gt;&lt;object type=&quot;3&quot; unique_id=&quot;13727&quot;&gt;&lt;property id=&quot;20148&quot; value=&quot;5&quot;/&gt;&lt;property id=&quot;20300&quot; value=&quot;Slide 29 - &amp;quot;Multiple Product Mix Consideration&amp;quot;&quot;/&gt;&lt;property id=&quot;20307&quot; value=&quot;373&quot;/&gt;&lt;/object&gt;&lt;object type=&quot;3&quot; unique_id=&quot;13728&quot;&gt;&lt;property id=&quot;20148&quot; value=&quot;5&quot;/&gt;&lt;property id=&quot;20300&quot; value=&quot;Slide 30 - &amp;quot;Multiple Product Mix Consideration&amp;quot;&quot;/&gt;&lt;property id=&quot;20307&quot; value=&quot;374&quot;/&gt;&lt;/object&gt;&lt;object type=&quot;3&quot; unique_id=&quot;13729&quot;&gt;&lt;property id=&quot;20148&quot; value=&quot;5&quot;/&gt;&lt;property id=&quot;20300&quot; value=&quot;Slide 31 - &amp;quot;Multiple Product Mix Consideration&amp;quot;&quot;/&gt;&lt;property id=&quot;20307&quot; value=&quot;375&quot;/&gt;&lt;/object&gt;&lt;object type=&quot;3&quot; unique_id=&quot;13730&quot;&gt;&lt;property id=&quot;20148&quot; value=&quot;5&quot;/&gt;&lt;property id=&quot;20300&quot; value=&quot;Slide 32 - &amp;quot;Break-Even Point Analysis&amp;quot;&quot;/&gt;&lt;property id=&quot;20307&quot; value=&quot;376&quot;/&gt;&lt;/object&gt;&lt;object type=&quot;3&quot; unique_id=&quot;13731&quot;&gt;&lt;property id=&quot;20148&quot; value=&quot;5&quot;/&gt;&lt;property id=&quot;20300&quot; value=&quot;Slide 33 - &amp;quot;Break-Even Point Analysis&amp;quot;&quot;/&gt;&lt;property id=&quot;20307&quot; value=&quot;386&quot;/&gt;&lt;/object&gt;&lt;object type=&quot;3&quot; unique_id=&quot;13732&quot;&gt;&lt;property id=&quot;20148&quot; value=&quot;5&quot;/&gt;&lt;property id=&quot;20300&quot; value=&quot;Slide 34 - &amp;quot;Break-Even Graph&amp;quot;&quot;/&gt;&lt;property id=&quot;20307&quot; value=&quot;380&quot;/&gt;&lt;/object&gt;&lt;object type=&quot;3&quot; unique_id=&quot;13733&quot;&gt;&lt;property id=&quot;20148&quot; value=&quot;5&quot;/&gt;&lt;property id=&quot;20300&quot; value=&quot;Slide 35 - &amp;quot;Operating Leverage&amp;quot;&quot;/&gt;&lt;property id=&quot;20307&quot; value=&quot;381&quot;/&gt;&lt;/object&gt;&lt;object type=&quot;3&quot; unique_id=&quot;13734&quot;&gt;&lt;property id=&quot;20148&quot; value=&quot;5&quot;/&gt;&lt;property id=&quot;20300&quot; value=&quot;Slide 36 - &amp;quot;Operating Leverage&amp;quot;&quot;/&gt;&lt;property id=&quot;20307&quot; value=&quot;382&quot;/&gt;&lt;/object&gt;&lt;object type=&quot;3&quot; unique_id=&quot;13735&quot;&gt;&lt;property id=&quot;20148&quot; value=&quot;5&quot;/&gt;&lt;property id=&quot;20300&quot; value=&quot;Slide 37 - &amp;quot;Operating Leverage&amp;quot;&quot;/&gt;&lt;property id=&quot;20307&quot; value=&quot;383&quot;/&gt;&lt;/object&gt;&lt;object type=&quot;3&quot; unique_id=&quot;13736&quot;&gt;&lt;property id=&quot;20148&quot; value=&quot;5&quot;/&gt;&lt;property id=&quot;20300&quot; value=&quot;Slide 38 - &amp;quot;Operating Leverage&amp;quot;&quot;/&gt;&lt;property id=&quot;20307&quot; value=&quot;384&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7D61CC9-CE8E-4FF3-9F82-1DE256E2BEA9}">
  <ds:schemaRefs>
    <ds:schemaRef ds:uri="http://schemas.microsoft.com/office/2006/metadata/properties"/>
    <ds:schemaRef ds:uri="http://schemas.microsoft.com/office/infopath/2007/PartnerControls"/>
    <ds:schemaRef ds:uri="2cdc3de2-46a5-45a2-bc6c-3b74ae1e8cf2"/>
  </ds:schemaRefs>
</ds:datastoreItem>
</file>

<file path=customXml/itemProps2.xml><?xml version="1.0" encoding="utf-8"?>
<ds:datastoreItem xmlns:ds="http://schemas.openxmlformats.org/officeDocument/2006/customXml" ds:itemID="{08F00359-77F6-4303-A93C-AF9D74E7D960}">
  <ds:schemaRefs>
    <ds:schemaRef ds:uri="http://schemas.microsoft.com/sharepoint/v3/contenttype/forms"/>
  </ds:schemaRefs>
</ds:datastoreItem>
</file>

<file path=customXml/itemProps3.xml><?xml version="1.0" encoding="utf-8"?>
<ds:datastoreItem xmlns:ds="http://schemas.openxmlformats.org/officeDocument/2006/customXml" ds:itemID="{2F31B7B1-975F-4919-8035-0BE3E4044E58}"/>
</file>

<file path=docProps/app.xml><?xml version="1.0" encoding="utf-8"?>
<Properties xmlns="http://schemas.openxmlformats.org/officeDocument/2006/extended-properties" xmlns:vt="http://schemas.openxmlformats.org/officeDocument/2006/docPropsVTypes">
  <Template>Balance</Template>
  <TotalTime>0</TotalTime>
  <Words>6176</Words>
  <Application>Microsoft Office PowerPoint</Application>
  <PresentationFormat>On-screen Show (4:3)</PresentationFormat>
  <Paragraphs>271</Paragraphs>
  <Slides>45</Slides>
  <Notes>45</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7" baseType="lpstr">
      <vt:lpstr>ＭＳ Ｐゴシック</vt:lpstr>
      <vt:lpstr>Arial</vt:lpstr>
      <vt:lpstr>Arial Narrow</vt:lpstr>
      <vt:lpstr>Book Antiqua</vt:lpstr>
      <vt:lpstr>Calibri</vt:lpstr>
      <vt:lpstr>Palatino Linotype</vt:lpstr>
      <vt:lpstr>Tahoma</vt:lpstr>
      <vt:lpstr>Times</vt:lpstr>
      <vt:lpstr>Times New Roman</vt:lpstr>
      <vt:lpstr>Wingdings</vt:lpstr>
      <vt:lpstr>Theme1</vt:lpstr>
      <vt:lpstr>Worksheet</vt:lpstr>
      <vt:lpstr>PowerPoint Presentation</vt:lpstr>
      <vt:lpstr>Accounting What the Numbers Mean</vt:lpstr>
      <vt:lpstr>PowerPoint Presentation</vt:lpstr>
      <vt:lpstr>The Management Process</vt:lpstr>
      <vt:lpstr>Managerial Accounting versus Financial Accounting</vt:lpstr>
      <vt:lpstr>Managerial Accounting versus  Financial Accounting</vt:lpstr>
      <vt:lpstr>Relationship of Total Cost to Volume of Activity</vt:lpstr>
      <vt:lpstr>Cost Behavior Patterns</vt:lpstr>
      <vt:lpstr>Cost Behavior Patterns</vt:lpstr>
      <vt:lpstr>Cost Behavior Patterns</vt:lpstr>
      <vt:lpstr>Cost Behavior Pattern: The Key </vt:lpstr>
      <vt:lpstr>Fixed Costs and the Relevant Range</vt:lpstr>
      <vt:lpstr>Fixed Costs and the Relevant Range</vt:lpstr>
      <vt:lpstr>Fixed Costs and the Relevant Range</vt:lpstr>
      <vt:lpstr>Relationship of Total Cost to Volume of Activity</vt:lpstr>
      <vt:lpstr>Estimating Cost Behavior Patterns</vt:lpstr>
      <vt:lpstr>The High–Low Method</vt:lpstr>
      <vt:lpstr>The High–Low Method</vt:lpstr>
      <vt:lpstr>The High–Low Method</vt:lpstr>
      <vt:lpstr>The High–Low Method</vt:lpstr>
      <vt:lpstr>A Modified Income Statement Format</vt:lpstr>
      <vt:lpstr>The Contribution Margin Format</vt:lpstr>
      <vt:lpstr>The Contribution Margin</vt:lpstr>
      <vt:lpstr>The Contribution Margin Format</vt:lpstr>
      <vt:lpstr>Contribution Margin Ratio</vt:lpstr>
      <vt:lpstr>Contribution Margin Model</vt:lpstr>
      <vt:lpstr>Contribution Margin Model</vt:lpstr>
      <vt:lpstr>Contribution Margin Model</vt:lpstr>
      <vt:lpstr>Contribution Margin Ratio in Action</vt:lpstr>
      <vt:lpstr>Multiple Products or Services and Sales Mix Considerations</vt:lpstr>
      <vt:lpstr>Multiple Products and Sales Mix</vt:lpstr>
      <vt:lpstr>Multiple Products and Sales Mix</vt:lpstr>
      <vt:lpstr>Breakeven Point</vt:lpstr>
      <vt:lpstr>Breakeven Point</vt:lpstr>
      <vt:lpstr>Breakeven Point Analysis</vt:lpstr>
      <vt:lpstr>Breakeven Point Analysis</vt:lpstr>
      <vt:lpstr>Breakeven Graph</vt:lpstr>
      <vt:lpstr>Margin of Safety</vt:lpstr>
      <vt:lpstr>Operating Leverage</vt:lpstr>
      <vt:lpstr>Operating Leverage</vt:lpstr>
      <vt:lpstr>Operating Leverage</vt:lpstr>
      <vt:lpstr>Operating Leverage</vt:lpstr>
      <vt:lpstr>Operating Leverage</vt:lpstr>
      <vt:lpstr>Operating Leverage</vt:lpstr>
      <vt:lpstr>End of Chapter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176</cp:revision>
  <cp:lastPrinted>1601-01-01T00:00:00Z</cp:lastPrinted>
  <dcterms:created xsi:type="dcterms:W3CDTF">2001-12-18T21:21:13Z</dcterms:created>
  <dcterms:modified xsi:type="dcterms:W3CDTF">2018-11-23T06:40:09Z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