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114" r:id="rId4"/>
  </p:sldMasterIdLst>
  <p:notesMasterIdLst>
    <p:notesMasterId r:id="rId39"/>
  </p:notesMasterIdLst>
  <p:handoutMasterIdLst>
    <p:handoutMasterId r:id="rId40"/>
  </p:handoutMasterIdLst>
  <p:sldIdLst>
    <p:sldId id="423" r:id="rId5"/>
    <p:sldId id="424" r:id="rId6"/>
    <p:sldId id="387" r:id="rId7"/>
    <p:sldId id="388" r:id="rId8"/>
    <p:sldId id="426" r:id="rId9"/>
    <p:sldId id="391" r:id="rId10"/>
    <p:sldId id="394" r:id="rId11"/>
    <p:sldId id="427" r:id="rId12"/>
    <p:sldId id="395" r:id="rId13"/>
    <p:sldId id="397" r:id="rId14"/>
    <p:sldId id="398" r:id="rId15"/>
    <p:sldId id="399" r:id="rId16"/>
    <p:sldId id="400" r:id="rId17"/>
    <p:sldId id="430" r:id="rId18"/>
    <p:sldId id="431" r:id="rId19"/>
    <p:sldId id="402" r:id="rId20"/>
    <p:sldId id="442" r:id="rId21"/>
    <p:sldId id="434" r:id="rId22"/>
    <p:sldId id="403" r:id="rId23"/>
    <p:sldId id="404" r:id="rId24"/>
    <p:sldId id="405" r:id="rId25"/>
    <p:sldId id="409" r:id="rId26"/>
    <p:sldId id="435" r:id="rId27"/>
    <p:sldId id="411" r:id="rId28"/>
    <p:sldId id="406" r:id="rId29"/>
    <p:sldId id="408" r:id="rId30"/>
    <p:sldId id="412" r:id="rId31"/>
    <p:sldId id="436" r:id="rId32"/>
    <p:sldId id="414" r:id="rId33"/>
    <p:sldId id="438" r:id="rId34"/>
    <p:sldId id="439" r:id="rId35"/>
    <p:sldId id="440" r:id="rId36"/>
    <p:sldId id="425" r:id="rId37"/>
    <p:sldId id="300" r:id="rId38"/>
  </p:sldIdLst>
  <p:sldSz cx="9144000" cy="6858000" type="screen4x3"/>
  <p:notesSz cx="7010400" cy="9296400"/>
  <p:custDataLst>
    <p:tags r:id="rId41"/>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4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DCE6F2"/>
    <a:srgbClr val="376092"/>
    <a:srgbClr val="95A4B7"/>
    <a:srgbClr val="1062BC"/>
    <a:srgbClr val="4F81BD"/>
    <a:srgbClr val="000000"/>
    <a:srgbClr val="FFFF66"/>
    <a:srgbClr val="FFFF00"/>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85" autoAdjust="0"/>
    <p:restoredTop sz="63189" autoAdjust="0"/>
  </p:normalViewPr>
  <p:slideViewPr>
    <p:cSldViewPr>
      <p:cViewPr varScale="1">
        <p:scale>
          <a:sx n="53" d="100"/>
          <a:sy n="53" d="100"/>
        </p:scale>
        <p:origin x="1938" y="6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68" d="100"/>
          <a:sy n="68" d="100"/>
        </p:scale>
        <p:origin x="-2232" y="8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00713954-72FB-462B-A555-1D90797D690D}"/>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sz="2400">
                <a:solidFill>
                  <a:schemeClr val="tx1"/>
                </a:solidFill>
                <a:latin typeface="Tahoma" panose="020B0604030504040204" pitchFamily="34" charset="0"/>
                <a:ea typeface="ＭＳ Ｐゴシック" panose="020B0600070205080204" pitchFamily="34" charset="-128"/>
              </a:defRPr>
            </a:lvl1pPr>
            <a:lvl2pPr marL="742950" indent="-285750" defTabSz="931863">
              <a:defRPr sz="2400">
                <a:solidFill>
                  <a:schemeClr val="tx1"/>
                </a:solidFill>
                <a:latin typeface="Tahoma" panose="020B0604030504040204" pitchFamily="34" charset="0"/>
                <a:ea typeface="ＭＳ Ｐゴシック" panose="020B0600070205080204" pitchFamily="34" charset="-128"/>
              </a:defRPr>
            </a:lvl2pPr>
            <a:lvl3pPr marL="1143000" indent="-228600" defTabSz="931863">
              <a:defRPr sz="2400">
                <a:solidFill>
                  <a:schemeClr val="tx1"/>
                </a:solidFill>
                <a:latin typeface="Tahoma" panose="020B0604030504040204" pitchFamily="34" charset="0"/>
                <a:ea typeface="ＭＳ Ｐゴシック" panose="020B0600070205080204" pitchFamily="34" charset="-128"/>
              </a:defRPr>
            </a:lvl3pPr>
            <a:lvl4pPr marL="1600200" indent="-228600" defTabSz="931863">
              <a:defRPr sz="2400">
                <a:solidFill>
                  <a:schemeClr val="tx1"/>
                </a:solidFill>
                <a:latin typeface="Tahoma" panose="020B0604030504040204" pitchFamily="34" charset="0"/>
                <a:ea typeface="ＭＳ Ｐゴシック" panose="020B0600070205080204" pitchFamily="34" charset="-128"/>
              </a:defRPr>
            </a:lvl4pPr>
            <a:lvl5pPr marL="2057400" indent="-228600" defTabSz="931863">
              <a:defRPr sz="2400">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defRPr/>
            </a:pPr>
            <a:r>
              <a:rPr lang="en-US" altLang="en-US" sz="1200" dirty="0">
                <a:latin typeface="Arial" panose="020B0604020202020204" pitchFamily="34" charset="0"/>
              </a:rPr>
              <a:t>11-</a:t>
            </a:r>
            <a:fld id="{45E8DECC-084E-4A8D-B9A6-2F7C67E34004}"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52ABCBA3-52A9-47F0-95C6-150EECF3A27A}"/>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cs typeface="+mn-cs"/>
              </a:defRPr>
            </a:lvl1pPr>
          </a:lstStyle>
          <a:p>
            <a:pPr>
              <a:defRPr/>
            </a:pPr>
            <a:endParaRPr lang="en-US" dirty="0"/>
          </a:p>
        </p:txBody>
      </p:sp>
      <p:sp>
        <p:nvSpPr>
          <p:cNvPr id="14339" name="Rectangle 4">
            <a:extLst>
              <a:ext uri="{FF2B5EF4-FFF2-40B4-BE49-F238E27FC236}">
                <a16:creationId xmlns:a16="http://schemas.microsoft.com/office/drawing/2014/main" id="{8830634A-FAC3-4FD5-836C-208C1DFAC96C}"/>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E3662CE-BFE4-4A25-83D9-7AC1997F18CC}"/>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Box 8">
            <a:extLst>
              <a:ext uri="{FF2B5EF4-FFF2-40B4-BE49-F238E27FC236}">
                <a16:creationId xmlns:a16="http://schemas.microsoft.com/office/drawing/2014/main" id="{881033AC-1D98-43CA-A9A3-94DE94B09E26}"/>
              </a:ext>
            </a:extLst>
          </p:cNvPr>
          <p:cNvSpPr txBox="1"/>
          <p:nvPr/>
        </p:nvSpPr>
        <p:spPr>
          <a:xfrm>
            <a:off x="5791200" y="0"/>
            <a:ext cx="1219200" cy="246063"/>
          </a:xfrm>
          <a:prstGeom prst="rect">
            <a:avLst/>
          </a:prstGeom>
          <a:noFill/>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r">
              <a:defRPr/>
            </a:pPr>
            <a:r>
              <a:rPr lang="en-US" altLang="en-US" sz="1000" dirty="0"/>
              <a:t>11-</a:t>
            </a:r>
            <a:fld id="{88153271-4B76-4D82-AF74-FD5A397C6C6E}"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ＭＳ Ｐゴシック" charset="-128"/>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2A06B81-8B69-4E15-9EEE-656EA4535585}"/>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20876620-7500-4781-B234-F702D6A928C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E76028E7-AE91-40E9-826F-7A216F1F6CFC}"/>
              </a:ext>
            </a:extLst>
          </p:cNvPr>
          <p:cNvSpPr>
            <a:spLocks noGrp="1" noRot="1" noChangeAspect="1" noChangeArrowheads="1" noTextEdit="1"/>
          </p:cNvSpPr>
          <p:nvPr>
            <p:ph type="sldImg"/>
          </p:nvPr>
        </p:nvSpPr>
        <p:spPr>
          <a:ln/>
        </p:spPr>
      </p:sp>
      <p:sp>
        <p:nvSpPr>
          <p:cNvPr id="41987" name="Rectangle 3">
            <a:extLst>
              <a:ext uri="{FF2B5EF4-FFF2-40B4-BE49-F238E27FC236}">
                <a16:creationId xmlns:a16="http://schemas.microsoft.com/office/drawing/2014/main" id="{78EED08A-EC83-4276-B6CA-54761D331ED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noProof="0" dirty="0">
                <a:ea typeface="ＭＳ Ｐゴシック" panose="020B0600070205080204" pitchFamily="34" charset="-128"/>
              </a:rPr>
              <a:t>Inventory turnover equals cost of goods sold divided by average inventories.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This exhibit illustrates the inventory turnover calculation for Campbell Soup Company with data from the company’s 2017 annual report. Campbell’s </a:t>
            </a:r>
            <a:r>
              <a:rPr lang="en-US" altLang="ja-JP" noProof="0" dirty="0">
                <a:ea typeface="ＭＳ Ｐゴシック" panose="020B0600070205080204" pitchFamily="34" charset="-128"/>
              </a:rPr>
              <a:t>inventory </a:t>
            </a:r>
            <a:r>
              <a:rPr lang="en-US" altLang="en-US" noProof="0" dirty="0">
                <a:ea typeface="ＭＳ Ｐゴシック" panose="020B0600070205080204" pitchFamily="34" charset="-128"/>
              </a:rPr>
              <a:t>turnover </a:t>
            </a:r>
            <a:r>
              <a:rPr lang="en-US" altLang="ja-JP" noProof="0" dirty="0">
                <a:ea typeface="ＭＳ Ｐゴシック" panose="020B0600070205080204" pitchFamily="34" charset="-128"/>
              </a:rPr>
              <a:t>equals 5.2 times [$4,831/($940 + $902)/2]. </a:t>
            </a:r>
          </a:p>
          <a:p>
            <a:pPr indent="-228600" eaLnBrk="1" hangingPunct="1"/>
            <a:endParaRPr lang="en-US" altLang="en-US" noProof="0" dirty="0">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0EBE7555-54F9-4800-BB6B-9BE1955E0813}"/>
              </a:ext>
            </a:extLst>
          </p:cNvPr>
          <p:cNvSpPr>
            <a:spLocks noGrp="1" noRot="1" noChangeAspect="1" noChangeArrowheads="1" noTextEdit="1"/>
          </p:cNvSpPr>
          <p:nvPr>
            <p:ph type="sldImg"/>
          </p:nvPr>
        </p:nvSpPr>
        <p:spPr>
          <a:ln/>
        </p:spPr>
      </p:sp>
      <p:sp>
        <p:nvSpPr>
          <p:cNvPr id="44035" name="Rectangle 3">
            <a:extLst>
              <a:ext uri="{FF2B5EF4-FFF2-40B4-BE49-F238E27FC236}">
                <a16:creationId xmlns:a16="http://schemas.microsoft.com/office/drawing/2014/main" id="{EA124A1C-4A5A-4641-BA16-AA11E8917E4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This exhibit illustrates the plant and equipment turnover calculation for Campbell Soup Company with data from the company’s 2017 annual report. Campbell’s </a:t>
            </a:r>
            <a:r>
              <a:rPr lang="en-US" altLang="ja-JP" noProof="0" dirty="0">
                <a:ea typeface="ＭＳ Ｐゴシック" panose="020B0600070205080204" pitchFamily="34" charset="-128"/>
              </a:rPr>
              <a:t>plant and equipment turnover (sales divided by average plant and equipment) is 3.2 times [$7,890/($2,407 + $2,454)/2].</a:t>
            </a:r>
          </a:p>
          <a:p>
            <a:pPr indent="-228600" eaLnBrk="1" hangingPunct="1"/>
            <a:endParaRPr lang="en-US" altLang="en-US" noProof="0" dirty="0">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E58A9A0D-4134-4D02-B645-04FCE4BD7DBA}"/>
              </a:ext>
            </a:extLst>
          </p:cNvPr>
          <p:cNvSpPr>
            <a:spLocks noGrp="1" noRot="1" noChangeAspect="1" noChangeArrowheads="1" noTextEdit="1"/>
          </p:cNvSpPr>
          <p:nvPr>
            <p:ph type="sldImg"/>
          </p:nvPr>
        </p:nvSpPr>
        <p:spPr>
          <a:ln/>
        </p:spPr>
      </p:sp>
      <p:sp>
        <p:nvSpPr>
          <p:cNvPr id="46083" name="Rectangle 3">
            <a:extLst>
              <a:ext uri="{FF2B5EF4-FFF2-40B4-BE49-F238E27FC236}">
                <a16:creationId xmlns:a16="http://schemas.microsoft.com/office/drawing/2014/main" id="{CFE87B9A-7E08-442D-B565-5EC49EA3CC7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0" noProof="0" dirty="0">
                <a:ea typeface="ＭＳ Ｐゴシック" panose="020B0600070205080204" pitchFamily="34" charset="-128"/>
              </a:rPr>
              <a:t>LO 11-4: Discuss how the number of days</a:t>
            </a:r>
            <a:r>
              <a:rPr lang="en-US" altLang="ja-JP" i="0" noProof="0" dirty="0">
                <a:ea typeface="ＭＳ Ｐゴシック" panose="020B0600070205080204" pitchFamily="34" charset="-128"/>
              </a:rPr>
              <a:t>’ sales in both accounts receivable and inventory are used to evaluate the effectiveness of the management of receivables and inventory.</a:t>
            </a:r>
          </a:p>
          <a:p>
            <a:pPr eaLnBrk="1" hangingPunct="1"/>
            <a:endParaRPr lang="en-US" altLang="en-US" i="0" noProof="0" dirty="0">
              <a:ea typeface="ＭＳ Ｐゴシック" panose="020B0600070205080204" pitchFamily="34" charset="-128"/>
            </a:endParaRPr>
          </a:p>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Each of the number of days’ sales calculations involves calculating an average day’s sales (or cost of sales) and dividing that average into the year-end balance sheet amount. A 365-day year is usually assumed for the average day’s sales (or cost of sales) calculation. As in the calculation of inventory turnover, it is more appropriate to use cost of sales data in the days’ sales in inventory calculation. Year-end asset values are used instead of average amounts because the focus here is on the number of days’ sales (or cost of sales) in the ending balance sheet amounts. The results of these calculations also can be referred to, for receivables, as the average collection period for accounts receivable or the number of days’ sales outstanding. </a:t>
            </a:r>
          </a:p>
          <a:p>
            <a:pPr eaLnBrk="1" hangingPunct="1"/>
            <a:endParaRPr lang="en-US" altLang="en-US" i="0" noProof="0" dirty="0">
              <a:ea typeface="ＭＳ Ｐゴシック" panose="020B0600070205080204" pitchFamily="34" charset="-128"/>
            </a:endParaRPr>
          </a:p>
          <a:p>
            <a:pPr eaLnBrk="1" hangingPunct="1"/>
            <a:r>
              <a:rPr lang="en-US" altLang="en-US" i="0" noProof="0" dirty="0">
                <a:ea typeface="ＭＳ Ｐゴシック" panose="020B0600070205080204" pitchFamily="34" charset="-128"/>
              </a:rPr>
              <a:t>Number of days' sales in accounts receivable equals accounts receivable at year-end divided by average day’s sales. Average day’s sales equal annual sales divided by 365 days. Campbell</a:t>
            </a:r>
            <a:r>
              <a:rPr lang="en-US" altLang="ja-JP" i="0" noProof="0" dirty="0">
                <a:ea typeface="ＭＳ Ｐゴシック" panose="020B0600070205080204" pitchFamily="34" charset="-128"/>
              </a:rPr>
              <a:t>’s days' in accounts receivable equals 28.0 days [$605/($7,890/365)].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C0438ECF-EE20-4E58-9541-E10CCB78BABF}"/>
              </a:ext>
            </a:extLst>
          </p:cNvPr>
          <p:cNvSpPr>
            <a:spLocks noGrp="1" noRot="1" noChangeAspect="1" noChangeArrowheads="1" noTextEdit="1"/>
          </p:cNvSpPr>
          <p:nvPr>
            <p:ph type="sldImg"/>
          </p:nvPr>
        </p:nvSpPr>
        <p:spPr>
          <a:ln/>
        </p:spPr>
      </p:sp>
      <p:sp>
        <p:nvSpPr>
          <p:cNvPr id="48131" name="Rectangle 3">
            <a:extLst>
              <a:ext uri="{FF2B5EF4-FFF2-40B4-BE49-F238E27FC236}">
                <a16:creationId xmlns:a16="http://schemas.microsoft.com/office/drawing/2014/main" id="{0FD51481-9049-4231-89F3-161768D67C8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noProof="0" dirty="0">
                <a:ea typeface="ＭＳ Ｐゴシック" panose="020B0600070205080204" pitchFamily="34" charset="-128"/>
              </a:rPr>
              <a:t>Number of days' sales in inventory equals inventory at year-end divided by average day’s cost of goods sold. Average day’s cost of goods sold equals cost of goods sold divided by 365. </a:t>
            </a:r>
          </a:p>
          <a:p>
            <a:pPr indent="-228600" eaLnBrk="1" hangingPunct="1"/>
            <a:endParaRPr lang="en-US" altLang="en-US" noProof="0" dirty="0">
              <a:ea typeface="ＭＳ Ｐゴシック" panose="020B0600070205080204" pitchFamily="34" charset="-128"/>
            </a:endParaRPr>
          </a:p>
          <a:p>
            <a:pPr indent="-228600" eaLnBrk="1" hangingPunct="1"/>
            <a:r>
              <a:rPr lang="en-US" altLang="en-US" noProof="0" dirty="0">
                <a:ea typeface="ＭＳ Ｐゴシック" panose="020B0600070205080204" pitchFamily="34" charset="-128"/>
              </a:rPr>
              <a:t>Campbell</a:t>
            </a:r>
            <a:r>
              <a:rPr lang="en-US" altLang="ja-JP" noProof="0" dirty="0">
                <a:ea typeface="ＭＳ Ｐゴシック" panose="020B0600070205080204" pitchFamily="34" charset="-128"/>
              </a:rPr>
              <a:t>’s days' in inventory equals 68.1 days [$902/($4,831/365)].</a:t>
            </a:r>
          </a:p>
          <a:p>
            <a:pPr indent="-228600" eaLnBrk="1" hangingPunct="1"/>
            <a:endParaRPr lang="en-US" altLang="en-US" noProof="0" dirty="0">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If the credit manager wanted to know how many days’ sales were in receivables at any time, the most accurate result could be determined by doing the following: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1. Obtaining the daily sales amounts for the period ending with the date of the total accounts receivable.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2. Adding the daily sales amounts (working backward by day) until the sum equals the total accounts receivable.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3. Counting the number of days’ sales that had to be included to reach this total. </a:t>
            </a:r>
          </a:p>
          <a:p>
            <a:endParaRPr kumimoji="1" lang="en-US" sz="1200" b="0" i="0" u="none" strike="noStrike" kern="1200" baseline="0" noProof="0" dirty="0">
              <a:solidFill>
                <a:schemeClr val="tx1"/>
              </a:solidFill>
              <a:latin typeface="Times New Roman" pitchFamily="18" charset="0"/>
              <a:ea typeface="ＭＳ Ｐゴシック"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Because of the different operating characteristics of various industries, general rules for activity measures are difficult to develop. In general, the higher the turnover or the fewer the number of days’ sales in accounts receivable and inventory, the greater the efficiency. Again, it should be emphasized that the answer from any financial statement analysis calculation is not important by itself; the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trend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of the result over time is most meaningful. An increase in the age of accounts receivable, an increase in inventory relative to sales, or a reduction in plant and equipment turnover are all early warning signs that the liquidity and profitability of a firm may be weakening. </a:t>
            </a:r>
            <a:endParaRPr lang="en-US" sz="1200" b="0" noProof="0" dirty="0"/>
          </a:p>
          <a:p>
            <a:endParaRPr lang="en-US" noProof="0" dirty="0"/>
          </a:p>
        </p:txBody>
      </p:sp>
    </p:spTree>
    <p:extLst>
      <p:ext uri="{BB962C8B-B14F-4D97-AF65-F5344CB8AC3E}">
        <p14:creationId xmlns:p14="http://schemas.microsoft.com/office/powerpoint/2010/main" val="1263120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9F3341A7-7484-4A67-851E-12BDFA57F23A}"/>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1BEFB1C0-8098-4204-8761-7C6B654C0C8C}"/>
              </a:ext>
            </a:extLst>
          </p:cNvPr>
          <p:cNvSpPr>
            <a:spLocks noGrp="1" noChangeArrowheads="1"/>
          </p:cNvSpPr>
          <p:nvPr>
            <p:ph type="body" idx="1"/>
          </p:nvPr>
        </p:nvSpPr>
        <p:spPr>
          <a:xfrm>
            <a:off x="914400" y="4419600"/>
            <a:ext cx="5140325" cy="41830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Two of the most significant measures of profitability are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return on investment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and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return on equity.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ROI based on operating income is an evaluation of the operating activities of the firm. The balance sheet elements for calculation are average total assets (or average operating assets) for ROI and average common stockholders’ equity for ROE. </a:t>
            </a:r>
          </a:p>
          <a:p>
            <a:pPr eaLnBrk="1" hangingPunct="1"/>
            <a:endParaRPr kumimoji="1" lang="en-US" altLang="en-US" sz="1200" b="0" i="0" u="none" strike="noStrike" kern="1200" baseline="0" noProof="0" dirty="0">
              <a:solidFill>
                <a:schemeClr val="tx1"/>
              </a:solidFill>
              <a:latin typeface="Times New Roman" pitchFamily="18" charset="0"/>
              <a:ea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sz="1200" noProof="0" dirty="0">
                <a:solidFill>
                  <a:schemeClr val="tx2">
                    <a:lumMod val="50000"/>
                  </a:schemeClr>
                </a:solidFill>
                <a:latin typeface="Arial" panose="020B0604020202020204" pitchFamily="34" charset="0"/>
              </a:rPr>
              <a:t>Profitability evaluations are likely to be more valid when they are based on the trend of one company’s ROI and ROE relative to the trend of industry and competitors’ rates of return.</a:t>
            </a:r>
          </a:p>
          <a:p>
            <a:pPr eaLnBrk="1" hangingPunct="1"/>
            <a:endParaRPr lang="en-US" altLang="en-US" noProof="0" dirty="0">
              <a:ea typeface="ＭＳ Ｐゴシック" panose="020B0600070205080204" pitchFamily="34" charset="-128"/>
            </a:endParaRPr>
          </a:p>
          <a:p>
            <a:pPr eaLnBrk="1" hangingPunct="1"/>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674043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9F5877B0-FBE5-4D79-8300-7147BE60B0EF}"/>
              </a:ext>
            </a:extLst>
          </p:cNvPr>
          <p:cNvSpPr>
            <a:spLocks noGrp="1" noRot="1" noChangeAspect="1" noChangeArrowheads="1" noTextEdit="1"/>
          </p:cNvSpPr>
          <p:nvPr>
            <p:ph type="sldImg"/>
          </p:nvPr>
        </p:nvSpPr>
        <p:spPr>
          <a:ln/>
        </p:spPr>
      </p:sp>
      <p:sp>
        <p:nvSpPr>
          <p:cNvPr id="52227" name="Rectangle 3">
            <a:extLst>
              <a:ext uri="{FF2B5EF4-FFF2-40B4-BE49-F238E27FC236}">
                <a16:creationId xmlns:a16="http://schemas.microsoft.com/office/drawing/2014/main" id="{5AEF58EE-19FE-429F-852F-A3E30DF818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altLang="en-US" b="0" noProof="0" dirty="0">
                <a:ea typeface="ＭＳ Ｐゴシック" panose="020B0600070205080204" pitchFamily="34" charset="-128"/>
              </a:rPr>
              <a:t>LO 11-5: Discuss the significance of the price/earnings ratio in the evaluation of the market price of a company</a:t>
            </a:r>
            <a:r>
              <a:rPr lang="en-US" altLang="ja-JP" b="0" noProof="0" dirty="0">
                <a:ea typeface="ＭＳ Ｐゴシック" panose="020B0600070205080204" pitchFamily="34" charset="-128"/>
              </a:rPr>
              <a:t>’s common stock.</a:t>
            </a:r>
          </a:p>
          <a:p>
            <a:pPr marL="0" marR="0" lvl="0" indent="-228600" algn="l" defTabSz="914400" rtl="0" eaLnBrk="1" fontAlgn="base" latinLnBrk="0" hangingPunct="1">
              <a:lnSpc>
                <a:spcPct val="100000"/>
              </a:lnSpc>
              <a:spcBef>
                <a:spcPct val="30000"/>
              </a:spcBef>
              <a:spcAft>
                <a:spcPct val="0"/>
              </a:spcAft>
              <a:buClrTx/>
              <a:buSzTx/>
              <a:buFontTx/>
              <a:buNone/>
              <a:tabLst/>
              <a:defRPr/>
            </a:pPr>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pPr marL="0" marR="0" lvl="0" indent="-228600" algn="l" defTabSz="914400" rtl="0" eaLnBrk="1" fontAlgn="base" latinLnBrk="0" hangingPunct="1">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price/earnings ratio, or simply the P/E ratio, is calculated by dividing the market price of a share of common stock by the earnings per share of common stock. </a:t>
            </a:r>
            <a:r>
              <a:rPr lang="en-US" sz="1200" b="0" noProof="0" dirty="0">
                <a:solidFill>
                  <a:schemeClr val="bg1"/>
                </a:solidFill>
                <a:latin typeface="Arial" charset="0"/>
              </a:rPr>
              <a:t>Earnings multiple is another term used to describe the price/earnings ratio. This term merely reflects that the market price of stock is equal to the earnings per share multiplied by the P/E ratio.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P/E ratio is used extensively by investors to evaluate the market price of a company’s common stock relative to that of other companies and relative to the market as a whole.</a:t>
            </a:r>
          </a:p>
          <a:p>
            <a:pPr indent="-228600" eaLnBrk="1" hangingPunct="1"/>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pPr indent="-228600" eaLnBrk="1" hangingPunct="1"/>
            <a:r>
              <a:rPr lang="en-US" altLang="en-US" b="0" noProof="0" dirty="0">
                <a:ea typeface="ＭＳ Ｐゴシック" panose="020B0600070205080204" pitchFamily="34" charset="-128"/>
              </a:rPr>
              <a:t>Campbell</a:t>
            </a:r>
            <a:r>
              <a:rPr lang="en-US" altLang="ja-JP" b="0" noProof="0" dirty="0">
                <a:ea typeface="ＭＳ Ｐゴシック" panose="020B0600070205080204" pitchFamily="34" charset="-128"/>
              </a:rPr>
              <a:t>’s price/earnings ratio equals 18.3 ($52.85/$2.89).</a:t>
            </a:r>
          </a:p>
          <a:p>
            <a:pPr indent="-228600" eaLnBrk="1" hangingPunct="1"/>
            <a:endParaRPr lang="en-US" altLang="en-US" b="0" noProof="0" dirty="0">
              <a:ea typeface="ＭＳ Ｐゴシック" panose="020B0600070205080204" pitchFamily="34" charset="-128"/>
            </a:endParaRPr>
          </a:p>
          <a:p>
            <a:pPr indent="-228600" eaLnBrk="1" hangingPunct="1"/>
            <a:endParaRPr lang="en-US" altLang="en-US" b="0" noProof="0" dirty="0">
              <a:ea typeface="ＭＳ Ｐゴシック" panose="020B0600070205080204"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9F5877B0-FBE5-4D79-8300-7147BE60B0EF}"/>
              </a:ext>
            </a:extLst>
          </p:cNvPr>
          <p:cNvSpPr>
            <a:spLocks noGrp="1" noRot="1" noChangeAspect="1" noChangeArrowheads="1" noTextEdit="1"/>
          </p:cNvSpPr>
          <p:nvPr>
            <p:ph type="sldImg"/>
          </p:nvPr>
        </p:nvSpPr>
        <p:spPr>
          <a:ln/>
        </p:spPr>
      </p:sp>
      <p:sp>
        <p:nvSpPr>
          <p:cNvPr id="52227" name="Rectangle 3">
            <a:extLst>
              <a:ext uri="{FF2B5EF4-FFF2-40B4-BE49-F238E27FC236}">
                <a16:creationId xmlns:a16="http://schemas.microsoft.com/office/drawing/2014/main" id="{5AEF58EE-19FE-429F-852F-A3E30DF818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To understand the significance of the P/E ratio, think about the reason an individual invests in the common stock of a company. It is anticipated that return on investment will be realized in two ways: (1) The firm will pay cash dividends, and (2) the market price of the firm’s stock will increase. The market price of a company’s common stock reflects investors’ expectations about the firm’s future earnings. The greater the probability of increased earnings, the more investors are willing to pay for a claim to those earnings.</a:t>
            </a:r>
          </a:p>
        </p:txBody>
      </p:sp>
    </p:spTree>
    <p:extLst>
      <p:ext uri="{BB962C8B-B14F-4D97-AF65-F5344CB8AC3E}">
        <p14:creationId xmlns:p14="http://schemas.microsoft.com/office/powerpoint/2010/main" val="3059626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price/earnings ratio, or earnings multiple, is one of the most important measures used by investors to evaluate the market price of a firm’s common stock. This is one reason that earnings per share is reported prominently on the face of the income statement.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Analysts sometimes use expected future earnings per share and the current market price in the calculation to evaluate the prospects for changes in the stock’s market price.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interpretation of P/E ratios for individual firms is fairly straightforward. An above-average P/E ratio indicates that the common stock price is high relative to the firm’s current earnings, probably because investors anticipate relatively favorable future developments, such as increased earnings per share or higher dividends per share. Low P/E ratios usually indicate poor earnings expectations. Keep in mind, however, that P/E ratios are significantly influenced by the company’s reported earnings. </a:t>
            </a:r>
            <a:endParaRPr lang="en-US" noProof="0" dirty="0"/>
          </a:p>
        </p:txBody>
      </p:sp>
    </p:spTree>
    <p:extLst>
      <p:ext uri="{BB962C8B-B14F-4D97-AF65-F5344CB8AC3E}">
        <p14:creationId xmlns:p14="http://schemas.microsoft.com/office/powerpoint/2010/main" val="431850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159A721E-7551-47ED-8252-FCAE938F78E3}"/>
              </a:ext>
            </a:extLst>
          </p:cNvPr>
          <p:cNvSpPr>
            <a:spLocks noGrp="1" noRot="1" noChangeAspect="1" noChangeArrowheads="1" noTextEdit="1"/>
          </p:cNvSpPr>
          <p:nvPr>
            <p:ph type="sldImg"/>
          </p:nvPr>
        </p:nvSpPr>
        <p:spPr>
          <a:ln/>
        </p:spPr>
      </p:sp>
      <p:sp>
        <p:nvSpPr>
          <p:cNvPr id="54275" name="Rectangle 3">
            <a:extLst>
              <a:ext uri="{FF2B5EF4-FFF2-40B4-BE49-F238E27FC236}">
                <a16:creationId xmlns:a16="http://schemas.microsoft.com/office/drawing/2014/main" id="{9EA96CEA-E1D5-4C18-BBDD-CAFEE533240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LO 11-6: Discuss how dividend yield and the dividend payout ratio are used by investors to evaluate a company</a:t>
            </a:r>
            <a:r>
              <a:rPr lang="en-US" altLang="ja-JP" noProof="0" dirty="0">
                <a:ea typeface="ＭＳ Ｐゴシック" panose="020B0600070205080204" pitchFamily="34" charset="-128"/>
              </a:rPr>
              <a:t>’s common stock.</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Dividend yield is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calculated by dividing the annual dividend per share by the current market price of the stock.</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dividend yield would be compared to the yield available on alternative investments to help the investor evaluate the extent to which his or her investment objectives were being met. In the case of preferred stock, investors will compare the yield to that available on other fixed-income investments with comparable risk to determine whether to continue holding the preferred stock as an investment. </a:t>
            </a:r>
            <a:endParaRPr lang="en-US" altLang="en-US" noProof="0" dirty="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54CDDB32-2367-40AB-BF16-4C47D1D01CAB}"/>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lgn="ctr">
              <a:defRPr>
                <a:solidFill>
                  <a:schemeClr val="tx1"/>
                </a:solidFill>
                <a:latin typeface="Tahoma" panose="020B0604030504040204" pitchFamily="34" charset="0"/>
                <a:ea typeface="ＭＳ Ｐゴシック" panose="020B0600070205080204" pitchFamily="34" charset="-128"/>
              </a:defRPr>
            </a:lvl1pPr>
            <a:lvl2pPr marL="742950" indent="-285750" algn="ctr">
              <a:defRPr>
                <a:solidFill>
                  <a:schemeClr val="tx1"/>
                </a:solidFill>
                <a:latin typeface="Tahoma" panose="020B0604030504040204" pitchFamily="34" charset="0"/>
                <a:ea typeface="ＭＳ Ｐゴシック" panose="020B0600070205080204" pitchFamily="34" charset="-128"/>
              </a:defRPr>
            </a:lvl2pPr>
            <a:lvl3pPr marL="1143000" indent="-228600" algn="ctr">
              <a:defRPr>
                <a:solidFill>
                  <a:schemeClr val="tx1"/>
                </a:solidFill>
                <a:latin typeface="Tahoma" panose="020B0604030504040204" pitchFamily="34" charset="0"/>
                <a:ea typeface="ＭＳ Ｐゴシック" panose="020B0600070205080204" pitchFamily="34" charset="-128"/>
              </a:defRPr>
            </a:lvl3pPr>
            <a:lvl4pPr marL="1600200" indent="-228600" algn="ctr">
              <a:defRPr>
                <a:solidFill>
                  <a:schemeClr val="tx1"/>
                </a:solidFill>
                <a:latin typeface="Tahoma" panose="020B0604030504040204" pitchFamily="34" charset="0"/>
                <a:ea typeface="ＭＳ Ｐゴシック" panose="020B0600070205080204" pitchFamily="34" charset="-128"/>
              </a:defRPr>
            </a:lvl4pPr>
            <a:lvl5pPr marL="2057400" indent="-228600" algn="ctr">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B1750666-C10C-457D-ACF1-3D5ADB54A8ED}"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19459" name="Rectangle 2">
            <a:extLst>
              <a:ext uri="{FF2B5EF4-FFF2-40B4-BE49-F238E27FC236}">
                <a16:creationId xmlns:a16="http://schemas.microsoft.com/office/drawing/2014/main" id="{5ABC27F8-2241-47AF-B3FB-6DF49804355E}"/>
              </a:ext>
            </a:extLst>
          </p:cNvPr>
          <p:cNvSpPr>
            <a:spLocks noGrp="1" noRot="1" noChangeAspect="1" noChangeArrowheads="1" noTextEdit="1"/>
          </p:cNvSpPr>
          <p:nvPr>
            <p:ph type="sldImg"/>
          </p:nvPr>
        </p:nvSpPr>
        <p:spPr>
          <a:xfrm>
            <a:off x="1152525" y="684213"/>
            <a:ext cx="4557713" cy="3417887"/>
          </a:xfrm>
          <a:ln/>
        </p:spPr>
      </p:sp>
      <p:sp>
        <p:nvSpPr>
          <p:cNvPr id="19460" name="Rectangle 3">
            <a:extLst>
              <a:ext uri="{FF2B5EF4-FFF2-40B4-BE49-F238E27FC236}">
                <a16:creationId xmlns:a16="http://schemas.microsoft.com/office/drawing/2014/main" id="{DFD5C931-AADB-4A8F-A3ED-F39189F659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r>
              <a:rPr lang="en-US" altLang="en-US" b="0" i="0" dirty="0">
                <a:ea typeface="ＭＳ Ｐゴシック" panose="020B0600070205080204" pitchFamily="34" charset="-128"/>
              </a:rPr>
              <a:t>Chapter 11: Financial Statement Analysis</a:t>
            </a:r>
          </a:p>
          <a:p>
            <a:pPr eaLnBrk="1" hangingPunct="1"/>
            <a:endParaRPr lang="en-US" altLang="en-US" b="0" i="0" dirty="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B05327F9-8E49-43F5-A711-D76DA05A492D}"/>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531EB913-22AB-4886-9922-232B0F4F55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ea typeface="ＭＳ Ｐゴシック" panose="020B0600070205080204" pitchFamily="34" charset="-128"/>
              </a:rPr>
              <a:t>The dividend payout ratio,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computed by dividing the dividend per share of common stock by the earnings per share of common stock (usually diluted earnings per share), reflects the dividend policy of the company. Most firms have a policy of paying dividends that are a relatively constant proportion of earnings (e.g., 40 to 50 percent or 10 to 15 percent). Knowing the dividend payout ratio permits the investor to project dividends from an assessment of the firm’s earnings prospects. </a:t>
            </a:r>
            <a:endParaRPr kumimoji="1" lang="en-US" sz="1200" b="0" kern="1200" noProof="0" dirty="0">
              <a:solidFill>
                <a:srgbClr val="000000"/>
              </a:solidFill>
              <a:latin typeface="Arial" charset="0"/>
              <a:ea typeface="ＭＳ Ｐゴシック" charset="-128"/>
              <a:cs typeface="ＭＳ Ｐゴシック" charset="-128"/>
            </a:endParaRPr>
          </a:p>
          <a:p>
            <a:endParaRPr lang="en-US" altLang="en-US" b="0"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To help communicate its dividend policy to the stockholders, a firm refers to its dividends in two ways: Regular dividends are the stable, or gradually changing, periodic (i.e., quarterly, semiannual, or annual) dividends; extra dividends are additional dividends that may be declared and paid after an especially profitable year. </a:t>
            </a:r>
            <a:endParaRPr lang="en-US" altLang="ja-JP" b="0" noProof="0" dirty="0">
              <a:ea typeface="ＭＳ Ｐゴシック" panose="020B0600070205080204" pitchFamily="34" charset="-128"/>
            </a:endParaRPr>
          </a:p>
          <a:p>
            <a:pPr eaLnBrk="1" hangingPunct="1"/>
            <a:endParaRPr lang="en-US" altLang="en-US" b="0" noProof="0" dirty="0">
              <a:ea typeface="ＭＳ Ｐゴシック" panose="020B0600070205080204"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5EB0E454-92FE-42B7-A8FB-9A60942E7B6B}"/>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CDF513FD-91CC-4851-9367-7BFE792AB84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From the preferred stockholders’ point of view, the ratio of net income to the total preferred stock dividend requirement indicates the margin of safety of the preferred dividend. If net income is less than three or four times the preferred dividend requirement and has been falling over time, the preferred stockholders would become concerned about the firm’s ability to generate enough earnings and cash to be able to pay the preferred dividend. </a:t>
            </a:r>
          </a:p>
          <a:p>
            <a:r>
              <a:rPr lang="en-US" altLang="en-US" noProof="0" dirty="0">
                <a:ea typeface="ＭＳ Ｐゴシック" panose="020B0600070205080204" pitchFamily="34" charset="-128"/>
              </a:rPr>
              <a:t>Cruisers</a:t>
            </a:r>
            <a:r>
              <a:rPr lang="en-US" altLang="ja-JP" noProof="0" dirty="0">
                <a:ea typeface="ＭＳ Ｐゴシック" panose="020B0600070205080204" pitchFamily="34" charset="-128"/>
              </a:rPr>
              <a:t>’ preferred dividend coverage ratio equals 5.5 times ($1,527,000/$280,000). </a:t>
            </a:r>
          </a:p>
          <a:p>
            <a:pPr eaLnBrk="1" hangingPunct="1"/>
            <a:endParaRPr lang="en-US" altLang="en-US" noProof="0" dirty="0">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C8E385E7-892B-4475-856C-62D8C3C63549}"/>
              </a:ext>
            </a:extLst>
          </p:cNvPr>
          <p:cNvSpPr>
            <a:spLocks noGrp="1" noRot="1" noChangeAspect="1" noChangeArrowheads="1" noTextEdit="1"/>
          </p:cNvSpPr>
          <p:nvPr>
            <p:ph type="sldImg"/>
          </p:nvPr>
        </p:nvSpPr>
        <p:spPr>
          <a:ln/>
        </p:spPr>
      </p:sp>
      <p:sp>
        <p:nvSpPr>
          <p:cNvPr id="66563" name="Rectangle 3">
            <a:extLst>
              <a:ext uri="{FF2B5EF4-FFF2-40B4-BE49-F238E27FC236}">
                <a16:creationId xmlns:a16="http://schemas.microsoft.com/office/drawing/2014/main" id="{15CBAF3D-DF1D-435F-95D0-DAFD8B42FA2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rPr>
              <a:t>Financial leverage (frequently called just </a:t>
            </a:r>
            <a:r>
              <a:rPr lang="en-US" altLang="en-US" i="1" dirty="0">
                <a:solidFill>
                  <a:srgbClr val="000000"/>
                </a:solidFill>
                <a:ea typeface="ＭＳ Ｐゴシック" panose="020B0600070205080204" pitchFamily="34" charset="-128"/>
              </a:rPr>
              <a:t>leverage</a:t>
            </a:r>
            <a:r>
              <a:rPr lang="en-US" altLang="en-US" dirty="0">
                <a:solidFill>
                  <a:srgbClr val="000000"/>
                </a:solidFill>
                <a:ea typeface="ＭＳ Ｐゴシック" panose="020B0600070205080204" pitchFamily="34" charset="-128"/>
              </a:rPr>
              <a:t>) refers to the use of debt (and, in the broadest context of the term, preferred stock) to finance the assets of the entity. Leverage adds risk to the operation of the firm because if the firm does not generate enough cash to pay principal and interest payments, creditors may force the firm into bankruptcy. However, because the cost of debt (i.e., interest) is a fixed charge regardless of the amount of earnings, leverage also magnifies the return to the owners (ROE) relative to the return on assets (ROI).</a:t>
            </a:r>
            <a:endParaRPr lang="en-US" altLang="en-US" dirty="0">
              <a:ea typeface="ＭＳ Ｐゴシック" panose="020B0600070205080204"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0B399A0A-4A07-4FFC-81D7-F97A4D188F88}"/>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DD101D1E-08DF-40E4-BA53-E012B0FDCB7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Return on investment measures the efficiency with which management has used the operating assets to generate operating income. Note that the return on investment calculation is based on earnings before interest and taxes (operating income) and total assets, rather than net income and total assets. Earnings before interest and taxes (operating income) are used because the amount of interest expense reflects a financing decision, not an operating result, and income taxes are beyond the control of operating management. Thus, ROI becomes an evaluation of the operating activities of the firm. Return on equity measures the rate of return that net income provides to the owners/stockholders. ROI and ROE differ for the firm without financial leverage only because income taxes have been excluded from ROI but have been included in ROE.</a:t>
            </a:r>
          </a:p>
        </p:txBody>
      </p:sp>
    </p:spTree>
    <p:extLst>
      <p:ext uri="{BB962C8B-B14F-4D97-AF65-F5344CB8AC3E}">
        <p14:creationId xmlns:p14="http://schemas.microsoft.com/office/powerpoint/2010/main" val="36489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71AE3A1D-3684-46F5-AA59-A2461E2C4300}"/>
              </a:ext>
            </a:extLst>
          </p:cNvPr>
          <p:cNvSpPr>
            <a:spLocks noGrp="1" noRot="1" noChangeAspect="1" noChangeArrowheads="1" noTextEdit="1"/>
          </p:cNvSpPr>
          <p:nvPr>
            <p:ph type="sldImg"/>
          </p:nvPr>
        </p:nvSpPr>
        <p:spPr>
          <a:ln/>
        </p:spPr>
      </p:sp>
      <p:sp>
        <p:nvSpPr>
          <p:cNvPr id="70659" name="Rectangle 3">
            <a:extLst>
              <a:ext uri="{FF2B5EF4-FFF2-40B4-BE49-F238E27FC236}">
                <a16:creationId xmlns:a16="http://schemas.microsoft.com/office/drawing/2014/main" id="{1E5C1118-0C76-4EDA-865D-0DDE1F05506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use of financial leverage has not affected ROI; </a:t>
            </a:r>
            <a:r>
              <a:rPr lang="en-US" altLang="en-US" i="1" dirty="0">
                <a:ea typeface="ＭＳ Ｐゴシック" panose="020B0600070205080204" pitchFamily="34" charset="-128"/>
              </a:rPr>
              <a:t>financial leverage </a:t>
            </a:r>
            <a:r>
              <a:rPr lang="en-US" altLang="en-US" dirty="0">
                <a:ea typeface="ＭＳ Ｐゴシック" panose="020B0600070205080204" pitchFamily="34" charset="-128"/>
              </a:rPr>
              <a:t>refers to how the assets are financed, not how efficiently the assets are used to generate operating income. The use of financial leverage has caused the ROE to increase from 12% to 16.4% because ROI (20%) exceeds the cost of the debt (9%) used to finance a portion of the assets.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7C7B10D2-D002-498C-B92E-920B51FF32D5}"/>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8F8B9C13-E8D1-4DFB-B346-5057A491021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debt ratio is the ratio of total liabilities to the total of liabilities and stockholders’ equity. </a:t>
            </a:r>
          </a:p>
          <a:p>
            <a:pPr eaLnBrk="1" hangingPunct="1"/>
            <a:r>
              <a:rPr lang="en-US" altLang="en-US" b="0" noProof="0" dirty="0">
                <a:ea typeface="ＭＳ Ｐゴシック" panose="020B0600070205080204" pitchFamily="34" charset="-128"/>
              </a:rPr>
              <a:t>In this example, the debt ratio is 40 percent ($40,000/$100,000).</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FDE7FA0F-7978-4B7A-A936-A14A89D04984}"/>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id="{5B5DC22A-02F4-41FB-A481-AB30B75552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debt/equity ratio is the ratio of total liabilities to total stockholders’ equity. Thus, a debt ratio of 50 percent would be the same as a debt/equity ratio of 1 (or 1:1). Here, the debt/equity ratio equals 66.7 percent ($40,000/$60,000).</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DF1C40A6-51BB-45E7-8B6A-382CBF9ACD11}"/>
              </a:ext>
            </a:extLst>
          </p:cNvPr>
          <p:cNvSpPr>
            <a:spLocks noGrp="1" noRot="1" noChangeAspect="1" noChangeArrowheads="1" noTextEdit="1"/>
          </p:cNvSpPr>
          <p:nvPr>
            <p:ph type="sldImg"/>
          </p:nvPr>
        </p:nvSpPr>
        <p:spPr>
          <a:ln/>
        </p:spPr>
      </p:sp>
      <p:sp>
        <p:nvSpPr>
          <p:cNvPr id="72707" name="Rectangle 3">
            <a:extLst>
              <a:ext uri="{FF2B5EF4-FFF2-40B4-BE49-F238E27FC236}">
                <a16:creationId xmlns:a16="http://schemas.microsoft.com/office/drawing/2014/main" id="{32AE7B3F-8E45-4FD2-A056-2D2A283F070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times interest earned ratio shows the relationship of earnings before interest and taxes (operating income) to interest expense. The greater the ratio, the more confident the debtholders can be about the firm’s prospects for continuing to have enough earnings to cover interest expense, even if the firm experiences a decline in the demand for its products or services. </a:t>
            </a:r>
            <a:endParaRPr lang="en-US" altLang="en-US" b="0" noProof="0" dirty="0">
              <a:ea typeface="ＭＳ Ｐゴシック" panose="020B0600070205080204" pitchFamily="34" charset="-128"/>
            </a:endParaRPr>
          </a:p>
          <a:p>
            <a:endParaRPr lang="en-US" altLang="en-US" b="0"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debtholders of Cruisers would be concerned about the company’s ability to continue to earn enough to cover its interest expense. As a general rule, a times interest earned ratio of 5 or higher is considered by creditors to indicate a relatively low risk that a firm will experience any difficulty meeting its interest obligations in the future. </a:t>
            </a:r>
            <a:endParaRPr lang="en-US" altLang="en-US" b="0" noProof="0" dirty="0">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B29D8DC6-66F8-410C-8C87-A150AEBB8F3C}"/>
              </a:ext>
            </a:extLst>
          </p:cNvPr>
          <p:cNvSpPr>
            <a:spLocks noGrp="1" noRot="1" noChangeAspect="1" noChangeArrowheads="1" noTextEdit="1"/>
          </p:cNvSpPr>
          <p:nvPr>
            <p:ph type="sldImg"/>
          </p:nvPr>
        </p:nvSpPr>
        <p:spPr>
          <a:ln/>
        </p:spPr>
      </p:sp>
      <p:sp>
        <p:nvSpPr>
          <p:cNvPr id="74755" name="Rectangle 3">
            <a:extLst>
              <a:ext uri="{FF2B5EF4-FFF2-40B4-BE49-F238E27FC236}">
                <a16:creationId xmlns:a16="http://schemas.microsoft.com/office/drawing/2014/main" id="{E0A8B669-72E6-4324-A57A-64FA9D911FF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0" noProof="0" dirty="0">
                <a:ea typeface="ＭＳ Ｐゴシック" panose="020B0600070205080204" pitchFamily="34" charset="-128"/>
              </a:rPr>
              <a:t>LO 11-8: Explain what book value per share of common stock is, describe how it is calculated, and discuss why it is not a very meaningful amount for most companies.</a:t>
            </a:r>
          </a:p>
          <a:p>
            <a:pPr eaLnBrk="1" hangingPunct="1"/>
            <a:endParaRPr lang="en-US" altLang="en-US" i="0" noProof="0" dirty="0">
              <a:ea typeface="ＭＳ Ｐゴシック" panose="020B0600070205080204" pitchFamily="34" charset="-128"/>
            </a:endParaRPr>
          </a:p>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Book value per share is calculated by dividing the total common stockholders’ equity by the number of shares of common stock outstanding</a:t>
            </a:r>
            <a:r>
              <a:rPr lang="en-US" altLang="en-US" i="0" noProof="0" dirty="0">
                <a:ea typeface="ＭＳ Ｐゴシック" panose="020B0600070205080204" pitchFamily="34" charset="-128"/>
              </a:rPr>
              <a:t>.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If there is preferred stock in the capital structure of the firm, the liquidating value of the preferred stock is subtracted from total stockholders’ equity to get the common stockholders’ equity. Net asset value per share of common stock is another name for this measure. </a:t>
            </a:r>
          </a:p>
          <a:p>
            <a:pPr eaLnBrk="1" hangingPunct="1"/>
            <a:endParaRPr kumimoji="1" lang="en-US" altLang="en-US" sz="1200" b="0" i="0" u="none" strike="noStrike" kern="1200" baseline="0" noProof="0" dirty="0">
              <a:solidFill>
                <a:schemeClr val="tx1"/>
              </a:solidFill>
              <a:latin typeface="Times New Roman" pitchFamily="18" charset="0"/>
              <a:ea typeface="ＭＳ Ｐゴシック" charset="-128"/>
            </a:endParaRPr>
          </a:p>
          <a:p>
            <a:pPr eaLnBrk="1" hangingPunct="1"/>
            <a:r>
              <a:rPr lang="en-US" altLang="en-US" i="0" noProof="0" dirty="0">
                <a:ea typeface="ＭＳ Ｐゴシック" panose="020B0600070205080204" pitchFamily="34" charset="-128"/>
              </a:rPr>
              <a:t>Campbell</a:t>
            </a:r>
            <a:r>
              <a:rPr lang="en-US" altLang="ja-JP" i="0" noProof="0" dirty="0">
                <a:ea typeface="ＭＳ Ｐゴシック" panose="020B0600070205080204" pitchFamily="34" charset="-128"/>
              </a:rPr>
              <a:t>’s book value per share equals $5.44 ($1,637/301). </a:t>
            </a:r>
          </a:p>
          <a:p>
            <a:pPr eaLnBrk="1" hangingPunct="1"/>
            <a:endParaRPr lang="en-US" altLang="en-US" i="0" noProof="0" dirty="0">
              <a:ea typeface="ＭＳ Ｐゴシック" panose="020B0600070205080204" pitchFamily="34" charset="-128"/>
            </a:endParaRPr>
          </a:p>
        </p:txBody>
      </p:sp>
    </p:spTree>
    <p:extLst>
      <p:ext uri="{BB962C8B-B14F-4D97-AF65-F5344CB8AC3E}">
        <p14:creationId xmlns:p14="http://schemas.microsoft.com/office/powerpoint/2010/main" val="41096490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C060B6B5-D923-4EAE-AEA4-EE64594CC282}"/>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id="{F61079C0-83E4-4ED0-B341-9AA161CA560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noProof="0" dirty="0">
                <a:ea typeface="ＭＳ Ｐゴシック" panose="020B0600070205080204" pitchFamily="34" charset="-128"/>
              </a:rPr>
              <a:t>LO 11-9: Discuss how common size financial statements can be used to evaluate a firm</a:t>
            </a:r>
            <a:r>
              <a:rPr lang="en-US" altLang="ja-JP" b="0" noProof="0" dirty="0">
                <a:ea typeface="ＭＳ Ｐゴシック" panose="020B0600070205080204" pitchFamily="34" charset="-128"/>
              </a:rPr>
              <a:t>’s financial position and results of operations over a number of years.</a:t>
            </a:r>
          </a:p>
          <a:p>
            <a:pPr eaLnBrk="1" hangingPunct="1"/>
            <a:endParaRPr lang="en-US" altLang="en-US" b="0" noProof="0" dirty="0">
              <a:ea typeface="ＭＳ Ｐゴシック" panose="020B0600070205080204" pitchFamily="34" charset="-128"/>
            </a:endParaRPr>
          </a:p>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When comparing and evaluating the operating results of a company over a number of years, many analysts like to express the balance sheet and income statement in a percentage format. This type of presentation is referred to as a common size statement. To prepare a common size balance sheet, each asset is expressed as a percentage of total assets, and each liability and stockholders’ equity amount is expressed as a percentage of that total. For the income statement, the sales amount is set at 100 percent, and each item on the income statement is expressed as a percentage of sales. This type of percentage analysis makes spotting trends in the composition of balance sheet and income statement items much easier than looking at dollar amounts. </a:t>
            </a:r>
            <a:endParaRPr lang="en-US" altLang="en-US" b="0" noProof="0" dirty="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B9D0D09E-B934-47CA-A135-2583236994F1}"/>
              </a:ext>
            </a:extLst>
          </p:cNvPr>
          <p:cNvSpPr>
            <a:spLocks noGrp="1" noRot="1" noChangeAspect="1" noChangeArrowheads="1" noTextEdit="1"/>
          </p:cNvSpPr>
          <p:nvPr>
            <p:ph type="sldImg"/>
          </p:nvPr>
        </p:nvSpPr>
        <p:spPr>
          <a:ln/>
        </p:spPr>
      </p:sp>
      <p:sp>
        <p:nvSpPr>
          <p:cNvPr id="2" name="Rectangle 3">
            <a:extLst>
              <a:ext uri="{FF2B5EF4-FFF2-40B4-BE49-F238E27FC236}">
                <a16:creationId xmlns:a16="http://schemas.microsoft.com/office/drawing/2014/main" id="{BFCA0854-AB23-41D9-B03F-75AC7DD23234}"/>
              </a:ext>
            </a:extLst>
          </p:cNvPr>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Font typeface="Arial" panose="020B0604020202020204" pitchFamily="34" charset="0"/>
              <a:buNone/>
              <a:defRPr/>
            </a:pPr>
            <a:r>
              <a:rPr lang="en-US" altLang="en-US" sz="1000" noProof="0" dirty="0">
                <a:latin typeface="Arial" panose="020B0604020202020204" pitchFamily="34" charset="0"/>
                <a:ea typeface="ＭＳ Ｐゴシック" panose="020B0600070205080204" pitchFamily="34" charset="-128"/>
              </a:rPr>
              <a:t>After studying this chapter, you should understand </a:t>
            </a:r>
            <a:r>
              <a:rPr lang="en-US" sz="1000" noProof="0" dirty="0">
                <a:solidFill>
                  <a:srgbClr val="000000"/>
                </a:solidFill>
              </a:rPr>
              <a:t>and be able to</a:t>
            </a:r>
            <a:r>
              <a:rPr lang="en-US" altLang="en-US" sz="1000" noProof="0" dirty="0">
                <a:latin typeface="Arial" panose="020B0604020202020204" pitchFamily="34" charset="0"/>
                <a:ea typeface="ＭＳ Ｐゴシック" panose="020B0600070205080204" pitchFamily="34" charset="-128"/>
              </a:rPr>
              <a:t>:</a:t>
            </a:r>
          </a:p>
          <a:p>
            <a:pPr marL="0" indent="0">
              <a:buFont typeface="Arial" panose="020B0604020202020204" pitchFamily="34" charset="0"/>
              <a:buNone/>
              <a:defRPr/>
            </a:pPr>
            <a:r>
              <a:rPr lang="en-US" altLang="en-US" sz="1000" noProof="0" dirty="0">
                <a:latin typeface="Arial Narrow" pitchFamily="34" charset="0"/>
              </a:rPr>
              <a:t>LO 11-1: Explain how liquidity measures can be influenced by the inventory cost flow assumption used.</a:t>
            </a:r>
          </a:p>
          <a:p>
            <a:pPr marL="0" indent="0">
              <a:buFont typeface="Arial" panose="020B0604020202020204" pitchFamily="34" charset="0"/>
              <a:buNone/>
              <a:defRPr/>
            </a:pPr>
            <a:r>
              <a:rPr lang="en-US" altLang="en-US" sz="1000" noProof="0" dirty="0">
                <a:latin typeface="Arial Narrow" pitchFamily="34" charset="0"/>
              </a:rPr>
              <a:t>LO 11-2: Explain how suppliers and creditors use a customer’</a:t>
            </a:r>
            <a:r>
              <a:rPr lang="en-US" altLang="ja-JP" sz="1000" noProof="0" dirty="0">
                <a:latin typeface="Arial Narrow" pitchFamily="34" charset="0"/>
              </a:rPr>
              <a:t>s payment practices to judge liquidity.</a:t>
            </a:r>
          </a:p>
          <a:p>
            <a:pPr marL="0" indent="0">
              <a:buFont typeface="Arial" panose="020B0604020202020204" pitchFamily="34" charset="0"/>
              <a:buNone/>
              <a:defRPr/>
            </a:pPr>
            <a:r>
              <a:rPr lang="en-US" altLang="en-US" sz="1000" noProof="0" dirty="0">
                <a:latin typeface="Arial Narrow" pitchFamily="34" charset="0"/>
              </a:rPr>
              <a:t>LO 11-3: Discuss the influence of alternative inventory cost flow assumptions and depreciation methods on turnover ratios.</a:t>
            </a:r>
          </a:p>
          <a:p>
            <a:pPr marL="0" indent="0">
              <a:buFont typeface="Arial" panose="020B0604020202020204" pitchFamily="34" charset="0"/>
              <a:buNone/>
              <a:defRPr/>
            </a:pPr>
            <a:r>
              <a:rPr lang="en-US" altLang="en-US" sz="1000" noProof="0" dirty="0">
                <a:latin typeface="Arial Narrow" pitchFamily="34" charset="0"/>
              </a:rPr>
              <a:t>LO 11-4: Discuss how the number of days’ </a:t>
            </a:r>
            <a:r>
              <a:rPr lang="en-US" altLang="ja-JP" sz="1000" noProof="0" dirty="0">
                <a:latin typeface="Arial Narrow" pitchFamily="34" charset="0"/>
              </a:rPr>
              <a:t>sales in both accounts receivable and inventory are used to evaluate the effectiveness of the management of receivables and inventory.</a:t>
            </a:r>
          </a:p>
          <a:p>
            <a:pPr marL="0" indent="0">
              <a:buFont typeface="Arial" panose="020B0604020202020204" pitchFamily="34" charset="0"/>
              <a:buNone/>
              <a:defRPr/>
            </a:pPr>
            <a:r>
              <a:rPr lang="en-US" altLang="en-US" sz="1000" noProof="0" dirty="0">
                <a:latin typeface="Arial Narrow" pitchFamily="34" charset="0"/>
              </a:rPr>
              <a:t>LO 11-5: Discuss the significance of the price/earnings ratio in the evaluation of the market price of a company</a:t>
            </a:r>
            <a:r>
              <a:rPr lang="en-US" altLang="ja-JP" sz="1000" noProof="0" dirty="0">
                <a:latin typeface="Arial Narrow" pitchFamily="34" charset="0"/>
              </a:rPr>
              <a:t>’s common stock.</a:t>
            </a:r>
          </a:p>
          <a:p>
            <a:pPr marL="0" indent="0">
              <a:buFont typeface="Arial" panose="020B0604020202020204" pitchFamily="34" charset="0"/>
              <a:buNone/>
              <a:defRPr/>
            </a:pPr>
            <a:r>
              <a:rPr lang="en-US" altLang="en-US" sz="1000" noProof="0" dirty="0">
                <a:latin typeface="Arial Narrow" pitchFamily="34" charset="0"/>
              </a:rPr>
              <a:t>LO 11-6: Discuss how dividend yield and the dividend payout ratio are used by investors to evaluate a company</a:t>
            </a:r>
            <a:r>
              <a:rPr lang="en-US" altLang="ja-JP" sz="1000" noProof="0" dirty="0">
                <a:latin typeface="Arial Narrow" pitchFamily="34" charset="0"/>
              </a:rPr>
              <a:t>’s common stock.</a:t>
            </a:r>
          </a:p>
          <a:p>
            <a:pPr marL="0" indent="0">
              <a:buFont typeface="Arial" panose="020B0604020202020204" pitchFamily="34" charset="0"/>
              <a:buNone/>
              <a:defRPr/>
            </a:pPr>
            <a:r>
              <a:rPr lang="en-US" altLang="en-US" sz="1000" noProof="0" dirty="0">
                <a:latin typeface="Arial Narrow" pitchFamily="34" charset="0"/>
              </a:rPr>
              <a:t>LO 11-7: Explain what financial leverage is and why it is significant to management, creditors, and owners.</a:t>
            </a:r>
          </a:p>
          <a:p>
            <a:pPr marL="0" indent="0">
              <a:buFont typeface="Arial" panose="020B0604020202020204" pitchFamily="34" charset="0"/>
              <a:buNone/>
              <a:defRPr/>
            </a:pPr>
            <a:r>
              <a:rPr lang="en-US" altLang="en-US" sz="1000" noProof="0" dirty="0">
                <a:latin typeface="Arial Narrow" pitchFamily="34" charset="0"/>
              </a:rPr>
              <a:t>LO 11-8: Explain what book value per share of common stock is, describe how it is calculated, and discuss why it is not a very meaningful amount for most companies.</a:t>
            </a:r>
          </a:p>
          <a:p>
            <a:pPr marL="0" indent="0">
              <a:buFont typeface="Arial" panose="020B0604020202020204" pitchFamily="34" charset="0"/>
              <a:buNone/>
              <a:defRPr/>
            </a:pPr>
            <a:r>
              <a:rPr lang="en-US" altLang="en-US" sz="1000" noProof="0" dirty="0">
                <a:latin typeface="Arial Narrow" pitchFamily="34" charset="0"/>
              </a:rPr>
              <a:t>LO 11-9: Discuss how common size financial statements can be used to evaluate a firm</a:t>
            </a:r>
            <a:r>
              <a:rPr lang="en-US" altLang="ja-JP" sz="1000" noProof="0" dirty="0">
                <a:latin typeface="Arial Narrow" pitchFamily="34" charset="0"/>
              </a:rPr>
              <a:t>’s financial position and results of operations over a number of years.</a:t>
            </a:r>
          </a:p>
          <a:p>
            <a:pPr marL="0" indent="0">
              <a:buFont typeface="Arial" panose="020B0604020202020204" pitchFamily="34" charset="0"/>
              <a:buNone/>
              <a:defRPr/>
            </a:pPr>
            <a:r>
              <a:rPr lang="en-US" altLang="en-US" sz="1000" noProof="0" dirty="0">
                <a:latin typeface="Arial Narrow" pitchFamily="34" charset="0"/>
              </a:rPr>
              <a:t>LO 11-10: Generalize about how operating statistics using physical, or nonfinancial, data can be used to help management evaluate the results of the firm’</a:t>
            </a:r>
            <a:r>
              <a:rPr lang="en-US" altLang="ja-JP" sz="1000" noProof="0" dirty="0">
                <a:latin typeface="Arial Narrow" pitchFamily="34" charset="0"/>
              </a:rPr>
              <a:t>s activities.</a:t>
            </a:r>
            <a:endParaRPr lang="en-US" altLang="en-US" sz="1000" noProof="0" dirty="0">
              <a:latin typeface="Arial Narrow"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Exhibit 11-4 presents common size income statements for Campbell Soup Company for each of the years 2013 through 2017. By glancing at the trends for earnings before interest and taxes and net earnings, you will see that Campbell’s had a relatively stable earnings pattern from 2013–2017. This is represented by the lines shown in bold.</a:t>
            </a:r>
            <a:endParaRPr lang="en-US" noProof="0" dirty="0"/>
          </a:p>
        </p:txBody>
      </p:sp>
    </p:spTree>
    <p:extLst>
      <p:ext uri="{BB962C8B-B14F-4D97-AF65-F5344CB8AC3E}">
        <p14:creationId xmlns:p14="http://schemas.microsoft.com/office/powerpoint/2010/main" val="13536102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Common size balance sheets can be prepared using total assets as 100 percent. For any given year, each of the individual asset, liability, and stockholders’ equity captions would be compared to total assets to determine its relative percentage. This process is often referred to as vertical common size analysis because each financial statement is examined from top to bottom on an annual basis. It is likewise possible, and often useful, to prepare horizontal common size financial statements. </a:t>
            </a:r>
            <a:r>
              <a:rPr lang="en-US" sz="1200" i="0" noProof="0" dirty="0"/>
              <a:t>The amount reported for each item on the income statement or balance sheet in the base year is equal to 100 percent, and the amounts reported for all other years are stated as a percentage of this base.</a:t>
            </a:r>
            <a:endParaRPr lang="en-US" i="0" noProof="0" dirty="0"/>
          </a:p>
        </p:txBody>
      </p:sp>
    </p:spTree>
    <p:extLst>
      <p:ext uri="{BB962C8B-B14F-4D97-AF65-F5344CB8AC3E}">
        <p14:creationId xmlns:p14="http://schemas.microsoft.com/office/powerpoint/2010/main" val="2096623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With horizontal analysis, several years’ financial data are stated in terms of a base year. The amount reported for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each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item on the income statement or balance sheet in the base year is equal to 100 percent, and the amounts reported for all other years are stated as a percentage of this base. Note that the selection of the base year influences the presentation of horizontal analysis trend results. </a:t>
            </a:r>
            <a:endParaRPr lang="en-US" noProof="0" dirty="0"/>
          </a:p>
        </p:txBody>
      </p:sp>
    </p:spTree>
    <p:extLst>
      <p:ext uri="{BB962C8B-B14F-4D97-AF65-F5344CB8AC3E}">
        <p14:creationId xmlns:p14="http://schemas.microsoft.com/office/powerpoint/2010/main" val="18469213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4E779A01-1388-4EE7-9545-C76DD877248E}"/>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49243FE1-2FFF-47FC-A827-8913E3CD8B10}"/>
              </a:ext>
            </a:extLst>
          </p:cNvPr>
          <p:cNvSpPr>
            <a:spLocks noGrp="1"/>
          </p:cNvSpPr>
          <p:nvPr>
            <p:ph type="body" idx="1"/>
          </p:nvPr>
        </p:nvSpPr>
        <p:spPr/>
        <p:txBody>
          <a:bodyPr/>
          <a:lstStyle/>
          <a:p>
            <a:pPr>
              <a:defRPr/>
            </a:pPr>
            <a:r>
              <a:rPr lang="en-US" altLang="en-US" u="none" noProof="0" dirty="0">
                <a:ea typeface="ＭＳ Ｐゴシック" panose="020B0600070205080204" pitchFamily="34" charset="-128"/>
              </a:rPr>
              <a:t>LO 11-10: Generalize about how operating statistics using physical, or nonfinancial, data can be used to help management evaluate the results of the firm</a:t>
            </a:r>
            <a:r>
              <a:rPr lang="en-US" altLang="ja-JP" u="none" noProof="0" dirty="0">
                <a:ea typeface="ＭＳ Ｐゴシック" panose="020B0600070205080204" pitchFamily="34" charset="-128"/>
              </a:rPr>
              <a:t>’s activities.</a:t>
            </a:r>
          </a:p>
          <a:p>
            <a:pPr>
              <a:defRPr/>
            </a:pPr>
            <a:endParaRPr lang="en-US" altLang="ja-JP" u="none" noProof="0" dirty="0">
              <a:ea typeface="ＭＳ Ｐゴシック" panose="020B0600070205080204" pitchFamily="34" charset="-128"/>
            </a:endParaRPr>
          </a:p>
          <a:p>
            <a:pPr>
              <a:defRPr/>
            </a:pPr>
            <a:r>
              <a:rPr lang="en-US" u="none" noProof="0" dirty="0">
                <a:solidFill>
                  <a:srgbClr val="333333"/>
                </a:solidFill>
                <a:latin typeface="stix"/>
              </a:rPr>
              <a:t>Physical measures of activity, rather than the financial measures included in the financial statements, are frequently useful. For example, reporting sales in units provides a perspective that may be hidden by price changes when only sales dollars are reported. </a:t>
            </a:r>
          </a:p>
          <a:p>
            <a:pPr>
              <a:defRPr/>
            </a:pPr>
            <a:r>
              <a:rPr lang="en-US" u="none" noProof="0" dirty="0">
                <a:solidFill>
                  <a:schemeClr val="accent1">
                    <a:lumMod val="50000"/>
                  </a:schemeClr>
                </a:solidFill>
                <a:latin typeface="stix"/>
              </a:rPr>
              <a:t>Many analysts combine physical and financial measures to develop useful statistics to show trends or make comparisons between firms. </a:t>
            </a:r>
          </a:p>
          <a:p>
            <a:pPr>
              <a:defRPr/>
            </a:pPr>
            <a:r>
              <a:rPr lang="en-US" u="none" noProof="0" dirty="0">
                <a:solidFill>
                  <a:schemeClr val="bg1"/>
                </a:solidFill>
                <a:latin typeface="stix"/>
              </a:rPr>
              <a:t>There are no “cookbooks” of quantitative measures for management to follow; the challenge is to understand the firm’s objectives and procedures, and then to develop measurement and reporting techniques to help people accomplish their goals.</a:t>
            </a:r>
            <a:endParaRPr lang="en-US" u="none" noProof="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D43ECE2F-3331-46D3-85B8-33B53CEB80B5}"/>
              </a:ext>
            </a:extLst>
          </p:cNvPr>
          <p:cNvSpPr>
            <a:spLocks noGrp="1" noRot="1" noChangeAspect="1" noChangeArrowheads="1" noTextEdit="1"/>
          </p:cNvSpPr>
          <p:nvPr>
            <p:ph type="sldImg"/>
          </p:nvPr>
        </p:nvSpPr>
        <p:spPr>
          <a:ln/>
        </p:spPr>
      </p:sp>
      <p:sp>
        <p:nvSpPr>
          <p:cNvPr id="91139" name="Rectangle 3">
            <a:extLst>
              <a:ext uri="{FF2B5EF4-FFF2-40B4-BE49-F238E27FC236}">
                <a16:creationId xmlns:a16="http://schemas.microsoft.com/office/drawing/2014/main" id="{BD926FF0-0E63-4828-A150-A80E80B6FF4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End of Chapter 11</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4DF89AE-20F1-4435-808F-4D7485681EF7}"/>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48CD7219-4CFB-49BF-936B-3156D4D8CF7A}"/>
              </a:ext>
            </a:extLst>
          </p:cNvPr>
          <p:cNvSpPr>
            <a:spLocks noGrp="1" noChangeArrowheads="1"/>
          </p:cNvSpPr>
          <p:nvPr>
            <p:ph type="body" idx="1"/>
          </p:nvPr>
        </p:nvSpPr>
        <p:spPr>
          <a:ln/>
          <a:extLst/>
        </p:spPr>
        <p:txBody>
          <a:bodyPr/>
          <a:lstStyle/>
          <a:p>
            <a:pPr indent="-228600" eaLnBrk="1" hangingPunct="1">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ratios used to facilitate the interpretation of an entity’s financial position and results of operations can be grouped into four categories</a:t>
            </a:r>
            <a:r>
              <a:rPr lang="en-US" noProof="0" dirty="0">
                <a:latin typeface="Times New Roman" charset="0"/>
              </a:rPr>
              <a:t>: liquidity, activity, profitability, and debt or financial leverage.</a:t>
            </a:r>
          </a:p>
          <a:p>
            <a:pPr marL="228600" indent="-228600" eaLnBrk="1" hangingPunct="1">
              <a:defRPr/>
            </a:pPr>
            <a:endParaRPr lang="en-US" noProof="0" dirty="0">
              <a:latin typeface="Times New Roman"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80BCC041-79D3-4F9D-86FA-8D80E4831C71}"/>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D1914380-1235-4717-A137-7F3514A5C9A1}"/>
              </a:ext>
            </a:extLst>
          </p:cNvPr>
          <p:cNvSpPr>
            <a:spLocks noGrp="1" noChangeArrowheads="1"/>
          </p:cNvSpPr>
          <p:nvPr>
            <p:ph type="body" idx="1"/>
          </p:nvPr>
        </p:nvSpPr>
        <p:spPr>
          <a:ln/>
        </p:spPr>
        <p:txBody>
          <a:bodyPr/>
          <a:lstStyle/>
          <a:p>
            <a:pPr>
              <a:defRPr/>
            </a:pPr>
            <a:r>
              <a:rPr lang="en-US" b="0" i="0" noProof="0" dirty="0">
                <a:ea typeface="ＭＳ Ｐゴシック" pitchFamily="34" charset="-128"/>
              </a:rPr>
              <a:t>LO 11-1: </a:t>
            </a:r>
            <a:r>
              <a:rPr lang="en-US" b="0" i="0" noProof="0" dirty="0"/>
              <a:t>Explain how liquidity measures can be influenced by the inventory cost flow assumption used.</a:t>
            </a:r>
            <a:endParaRPr lang="en-US" b="0" i="0" noProof="0" dirty="0">
              <a:ea typeface="ＭＳ Ｐゴシック" pitchFamily="34" charset="-128"/>
            </a:endParaRPr>
          </a:p>
          <a:p>
            <a:pPr marL="228600" indent="-228600" eaLnBrk="1" hangingPunct="1">
              <a:defRPr/>
            </a:pPr>
            <a:endParaRPr lang="en-US" b="0" i="0" noProof="0" dirty="0">
              <a:ea typeface="ＭＳ Ｐゴシック" pitchFamily="34" charset="-128"/>
            </a:endParaRPr>
          </a:p>
          <a:p>
            <a:pPr marL="0" indent="0" eaLnBrk="1" hangingPunct="1">
              <a:buFont typeface="Arial" panose="020B0604020202020204" pitchFamily="34" charset="0"/>
              <a:buNone/>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balance sheet carrying value of inventories will depend on the inventory cost flow assumption used. In periods of rising prices, a firm using the FIFO cost flow assumption will report a relatively higher asset value for inventories than a similar firm using the LIFO cost flow assumption. Thus, even though the firms may be similar in all other respects, they will report different amounts of working capital and they will have different current ratios. Therefore, a direct comparison of the liquidity of the two firms by using these measures is not possible. To ease this reporting difficulty, many firms using the LIFO method disclose a LIFO reserve amount in the notes to the financial statements. The LIFO reserve is the difference between the inventory valuation as reported under the LIFO basis and the amount that would have been reported under the FIFO basis. </a:t>
            </a:r>
            <a:endParaRPr lang="en-US" b="0" i="0" noProof="0" dirty="0">
              <a:ea typeface="ＭＳ Ｐゴシック" pitchFamily="34" charset="-128"/>
            </a:endParaRPr>
          </a:p>
        </p:txBody>
      </p:sp>
    </p:spTree>
    <p:extLst>
      <p:ext uri="{BB962C8B-B14F-4D97-AF65-F5344CB8AC3E}">
        <p14:creationId xmlns:p14="http://schemas.microsoft.com/office/powerpoint/2010/main" val="444857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090BBE5F-35CC-4289-A306-EA1FCFD3DD98}"/>
              </a:ext>
            </a:extLst>
          </p:cNvPr>
          <p:cNvSpPr>
            <a:spLocks noGrp="1" noRot="1" noChangeAspect="1" noChangeArrowheads="1" noTextEdit="1"/>
          </p:cNvSpPr>
          <p:nvPr>
            <p:ph type="sldImg"/>
          </p:nvPr>
        </p:nvSpPr>
        <p:spPr>
          <a:ln/>
        </p:spPr>
      </p:sp>
      <p:sp>
        <p:nvSpPr>
          <p:cNvPr id="29699" name="Rectangle 3">
            <a:extLst>
              <a:ext uri="{FF2B5EF4-FFF2-40B4-BE49-F238E27FC236}">
                <a16:creationId xmlns:a16="http://schemas.microsoft.com/office/drawing/2014/main" id="{12F4098D-50BC-46FF-8C67-E7EE55CE12E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LO 11-2: Explain how suppliers and creditors use a customer</a:t>
            </a:r>
            <a:r>
              <a:rPr lang="en-US" altLang="ja-JP" noProof="0" dirty="0">
                <a:ea typeface="ＭＳ Ｐゴシック" panose="020B0600070205080204" pitchFamily="34" charset="-128"/>
              </a:rPr>
              <a:t>’s payment practices to judge liquidity.</a:t>
            </a:r>
          </a:p>
          <a:p>
            <a:pPr algn="l" eaLnBrk="1" hangingPunct="1"/>
            <a:endParaRPr lang="en-US" altLang="en-US" noProof="0" dirty="0">
              <a:ea typeface="ＭＳ Ｐゴシック" panose="020B0600070205080204" pitchFamily="34" charset="-128"/>
            </a:endParaRPr>
          </a:p>
          <a:p>
            <a:pPr algn="l" eaLnBrk="1" hangingPunct="1">
              <a:spcBef>
                <a:spcPct val="50000"/>
              </a:spcBef>
              <a:defRPr/>
            </a:pPr>
            <a:r>
              <a:rPr lang="en-US" altLang="en-US" sz="1200" noProof="0" dirty="0">
                <a:solidFill>
                  <a:schemeClr val="bg1"/>
                </a:solidFill>
              </a:rPr>
              <a:t>A firm’s current and recent payment experience is more significant to suppliers or potential suppliers/creditors of the firm than the aggregate working capital or liquidity ratios.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Suppliers/creditors want to know whether the firm is paying its bills promptly. One indication of this is whether all cash discounts for prompt payment (e.g., for payment terms of 2/10, net 30) are being taken. Information about current and recent payment practices can be obtained by contacting other suppliers or credit bureaus and by reviewing Dun &amp; Bradstreet reports. </a:t>
            </a:r>
            <a:endParaRPr lang="en-US" altLang="en-US" noProof="0" dirty="0">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56842D59-136A-4A04-9F57-F985599A2FA5}"/>
              </a:ext>
            </a:extLst>
          </p:cNvPr>
          <p:cNvSpPr>
            <a:spLocks noGrp="1" noRot="1" noChangeAspect="1" noChangeArrowheads="1" noTextEdit="1"/>
          </p:cNvSpPr>
          <p:nvPr>
            <p:ph type="sldImg"/>
          </p:nvPr>
        </p:nvSpPr>
        <p:spPr>
          <a:ln/>
        </p:spPr>
      </p:sp>
      <p:sp>
        <p:nvSpPr>
          <p:cNvPr id="35843" name="Rectangle 3">
            <a:extLst>
              <a:ext uri="{FF2B5EF4-FFF2-40B4-BE49-F238E27FC236}">
                <a16:creationId xmlns:a16="http://schemas.microsoft.com/office/drawing/2014/main" id="{5FE7177E-1F96-4C85-B36C-1B305BDCBD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LO 11-3: Discuss the influence of alternative inventory cost flow assumptions and depreciation methods on turnover ratios.</a:t>
            </a:r>
          </a:p>
          <a:p>
            <a:endParaRPr lang="en-US" dirty="0"/>
          </a:p>
          <a:p>
            <a:pPr indent="-228600" eaLnBrk="1" hangingPunct="1"/>
            <a:r>
              <a:rPr lang="en-US" altLang="en-US" dirty="0">
                <a:ea typeface="ＭＳ Ｐゴシック" panose="020B0600070205080204" pitchFamily="34" charset="-128"/>
              </a:rPr>
              <a:t>Activity measures focus primarily on relationships between asset levels and sales. The general model for calculating turnover is: Turnover equals Sales divided by Average Assets. Turnover is often calculated for accounts receivable, inventories, plant and equipment, total operating assets, and total assets.</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D5709E30-8091-4E76-84E3-D798699F39E4}"/>
              </a:ext>
            </a:extLst>
          </p:cNvPr>
          <p:cNvSpPr>
            <a:spLocks noGrp="1" noRot="1" noChangeAspect="1" noChangeArrowheads="1" noTextEdit="1"/>
          </p:cNvSpPr>
          <p:nvPr>
            <p:ph type="sldImg"/>
          </p:nvPr>
        </p:nvSpPr>
        <p:spPr>
          <a:ln/>
        </p:spPr>
      </p:sp>
      <p:sp>
        <p:nvSpPr>
          <p:cNvPr id="33795" name="Rectangle 3">
            <a:extLst>
              <a:ext uri="{FF2B5EF4-FFF2-40B4-BE49-F238E27FC236}">
                <a16:creationId xmlns:a16="http://schemas.microsoft.com/office/drawing/2014/main" id="{F9E0A9D9-499F-4EC9-B801-8461A8BE3FB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90000"/>
              </a:lnSpc>
              <a:spcBef>
                <a:spcPct val="50000"/>
              </a:spcBef>
              <a:spcAft>
                <a:spcPct val="0"/>
              </a:spcAft>
              <a:buClrTx/>
              <a:buSzTx/>
              <a:buFont typeface="Wingdings" panose="05000000000000000000" pitchFamily="2" charset="2"/>
              <a:buNone/>
              <a:tabLst/>
              <a:defRPr/>
            </a:pPr>
            <a:r>
              <a:rPr lang="en-US" altLang="en-US" sz="1200" noProof="0" dirty="0">
                <a:ea typeface="ＭＳ Ｐゴシック" panose="020B0600070205080204" pitchFamily="34" charset="-128"/>
              </a:rPr>
              <a:t>Alternative inventory cost flow assumptions and depreciation methods will affect the comparability of turnover between companies. </a:t>
            </a:r>
            <a:r>
              <a:rPr kumimoji="1" lang="en-US" altLang="en-US" sz="1200" kern="1200" noProof="0" dirty="0">
                <a:solidFill>
                  <a:schemeClr val="tx1"/>
                </a:solidFill>
                <a:latin typeface="Times New Roman" pitchFamily="18" charset="0"/>
                <a:ea typeface="ＭＳ Ｐゴシック" charset="-128"/>
                <a:cs typeface="ＭＳ Ｐゴシック" charset="-128"/>
              </a:rPr>
              <a:t>A company using LIFO and an accelerated depreciation method would report lower amounts for inventory and net book value of depreciable assets than would a company using FIFO and the straight-line method. Although the sales volume of the two companies may be identical, the company reporting lower asset values would show a higher asset turnover.</a:t>
            </a:r>
          </a:p>
          <a:p>
            <a:pPr marL="0" marR="0" lvl="0" indent="0" algn="l" defTabSz="914400" rtl="0" eaLnBrk="1" fontAlgn="base" latinLnBrk="0" hangingPunct="1">
              <a:lnSpc>
                <a:spcPct val="90000"/>
              </a:lnSpc>
              <a:spcBef>
                <a:spcPct val="50000"/>
              </a:spcBef>
              <a:spcAft>
                <a:spcPct val="0"/>
              </a:spcAft>
              <a:buClrTx/>
              <a:buSzTx/>
              <a:buFont typeface="Wingdings" panose="05000000000000000000" pitchFamily="2" charset="2"/>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Of more significance than intercompany or company–industry comparisons as of a given date is the trend of turnover for the company relative to the trend of turnover for other companies or the industry. Even if the company’s turnover data are not directly comparable to industry data because of accounting method choices, the patterns exhibited in the respective trends can be meaningfully compared. </a:t>
            </a:r>
            <a:endParaRPr kumimoji="1" lang="en-US" altLang="en-US" sz="1200" kern="1200" noProof="0" dirty="0">
              <a:solidFill>
                <a:schemeClr val="tx1"/>
              </a:solidFill>
              <a:latin typeface="Times New Roman" pitchFamily="18" charset="0"/>
              <a:ea typeface="ＭＳ Ｐゴシック" charset="-128"/>
              <a:cs typeface="ＭＳ Ｐゴシック" charset="-128"/>
            </a:endParaRPr>
          </a:p>
        </p:txBody>
      </p:sp>
    </p:spTree>
    <p:extLst>
      <p:ext uri="{BB962C8B-B14F-4D97-AF65-F5344CB8AC3E}">
        <p14:creationId xmlns:p14="http://schemas.microsoft.com/office/powerpoint/2010/main" val="912367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4F9ABBF-36A0-4F7A-AA4A-E7ED8C415C52}"/>
              </a:ext>
            </a:extLst>
          </p:cNvPr>
          <p:cNvSpPr>
            <a:spLocks noGrp="1" noRot="1" noChangeAspect="1" noChangeArrowheads="1" noTextEdit="1"/>
          </p:cNvSpPr>
          <p:nvPr>
            <p:ph type="sldImg"/>
          </p:nvPr>
        </p:nvSpPr>
        <p:spPr>
          <a:ln/>
        </p:spPr>
      </p:sp>
      <p:sp>
        <p:nvSpPr>
          <p:cNvPr id="37891" name="Rectangle 3">
            <a:extLst>
              <a:ext uri="{FF2B5EF4-FFF2-40B4-BE49-F238E27FC236}">
                <a16:creationId xmlns:a16="http://schemas.microsoft.com/office/drawing/2014/main" id="{9F8F621F-7738-4230-8682-94C279E6C84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Accounts receivable turnover equals sales divided by average accounts receivable. </a:t>
            </a:r>
            <a:r>
              <a:rPr kumimoji="1" lang="en-IN" sz="1200" b="0" i="0" u="none" strike="noStrike" kern="1200" baseline="0" dirty="0">
                <a:solidFill>
                  <a:schemeClr val="tx1"/>
                </a:solidFill>
                <a:latin typeface="Times New Roman" pitchFamily="18" charset="0"/>
                <a:ea typeface="ＭＳ Ｐゴシック" charset="-128"/>
                <a:cs typeface="ＭＳ Ｐゴシック" charset="-128"/>
              </a:rPr>
              <a:t>This exhibit illustrates the accounts receivable turnover calculation for Campbell Soup Company with data from the company’s 2017 annual report. Campbell’s </a:t>
            </a:r>
            <a:r>
              <a:rPr lang="en-US" altLang="ja-JP" dirty="0">
                <a:ea typeface="ＭＳ Ｐゴシック" panose="020B0600070205080204" pitchFamily="34" charset="-128"/>
              </a:rPr>
              <a:t>accounts receivable turnover equals 12.8 times [$7,890/($626 + $605)/2]. </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303464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B00A1CD8-1B0B-4A44-82DD-D39B59054B03}"/>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789699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583588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98DA908-A4FE-4CFB-83BD-B236DAFACFB6}"/>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1895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612696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6F69AC43-EC6F-4E60-9130-8C63133CCA0D}"/>
              </a:ext>
            </a:extLst>
          </p:cNvPr>
          <p:cNvSpPr>
            <a:spLocks noGrp="1" noChangeArrowheads="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597348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06550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72881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073217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551361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92655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4855C2-2BD5-4949-9E27-37291A9CA6F0}"/>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8F59567E-3021-42D1-82CA-3501F1B1EC8D}"/>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A095C8A7-F972-436C-8B34-32BDA3F6AE2E}"/>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smtClean="0">
                <a:solidFill>
                  <a:srgbClr val="000000"/>
                </a:solidFill>
                <a:latin typeface="Arial" panose="020B0604020202020204" pitchFamily="34" charset="0"/>
              </a:defRPr>
            </a:lvl1pPr>
          </a:lstStyle>
          <a:p>
            <a:pPr>
              <a:defRPr/>
            </a:pPr>
            <a:fld id="{A08B8557-910F-4CC0-BF4F-BC8435641BBD}" type="slidenum">
              <a:rPr lang="en-US" altLang="en-US"/>
              <a:pPr>
                <a:defRPr/>
              </a:pPr>
              <a:t>‹#›</a:t>
            </a:fld>
            <a:endParaRPr lang="en-US" altLang="en-US" dirty="0"/>
          </a:p>
        </p:txBody>
      </p:sp>
    </p:spTree>
    <p:extLst>
      <p:ext uri="{BB962C8B-B14F-4D97-AF65-F5344CB8AC3E}">
        <p14:creationId xmlns:p14="http://schemas.microsoft.com/office/powerpoint/2010/main" val="2520935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62902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37772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3417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002349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756243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743097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40214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293489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767917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31646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E7AD75-A6FD-4AD6-9D2B-2F139A7766EB}"/>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DA47A86A-C960-490D-968E-527F1FEAE8C7}"/>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A0693F7-E0C1-435B-A561-777E8F9B919A}"/>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smtClean="0">
                <a:solidFill>
                  <a:srgbClr val="000000"/>
                </a:solidFill>
                <a:latin typeface="Arial" panose="020B0604020202020204" pitchFamily="34" charset="0"/>
              </a:defRPr>
            </a:lvl1pPr>
          </a:lstStyle>
          <a:p>
            <a:pPr>
              <a:defRPr/>
            </a:pPr>
            <a:fld id="{4136381B-8823-4B3A-88B5-99BCCA32446E}" type="slidenum">
              <a:rPr lang="en-US" altLang="en-US"/>
              <a:pPr>
                <a:defRPr/>
              </a:pPr>
              <a:t>‹#›</a:t>
            </a:fld>
            <a:endParaRPr lang="en-US" altLang="en-US" dirty="0"/>
          </a:p>
        </p:txBody>
      </p:sp>
    </p:spTree>
    <p:extLst>
      <p:ext uri="{BB962C8B-B14F-4D97-AF65-F5344CB8AC3E}">
        <p14:creationId xmlns:p14="http://schemas.microsoft.com/office/powerpoint/2010/main" val="4255919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713076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435805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96919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525369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902208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38436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605859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963314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637213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2530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09001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429520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0479C5-D304-4534-97C3-745FA400D18C}"/>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01F26733-3891-4DBF-8E87-A63E86416023}"/>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8EBCA614-7C3F-43A6-A7CA-4E9F5910A4F0}"/>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smtClean="0">
                <a:solidFill>
                  <a:srgbClr val="000000"/>
                </a:solidFill>
                <a:latin typeface="Arial" panose="020B0604020202020204" pitchFamily="34" charset="0"/>
              </a:defRPr>
            </a:lvl1pPr>
          </a:lstStyle>
          <a:p>
            <a:pPr>
              <a:defRPr/>
            </a:pPr>
            <a:fld id="{C54B82CC-2ED8-4555-AD86-81332525C15D}" type="slidenum">
              <a:rPr lang="en-US" altLang="en-US"/>
              <a:pPr>
                <a:defRPr/>
              </a:pPr>
              <a:t>‹#›</a:t>
            </a:fld>
            <a:endParaRPr lang="en-US" altLang="en-US" dirty="0"/>
          </a:p>
        </p:txBody>
      </p:sp>
    </p:spTree>
    <p:extLst>
      <p:ext uri="{BB962C8B-B14F-4D97-AF65-F5344CB8AC3E}">
        <p14:creationId xmlns:p14="http://schemas.microsoft.com/office/powerpoint/2010/main" val="7919284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469182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498274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209935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269184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877141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8D9B1CEF-68B3-4F5C-BBF0-D1AA4F4FBAA5}"/>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A5243BBE-31AE-4B8F-B27D-D062997E6D10}"/>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7A1D876-A61B-4E28-90A3-3814400A66E2}"/>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980060208"/>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2DB27480-E47F-4558-97A2-AE588015730E}"/>
              </a:ext>
            </a:extLst>
          </p:cNvPr>
          <p:cNvSpPr>
            <a:spLocks noGrp="1"/>
          </p:cNvSpPr>
          <p:nvPr>
            <p:ph type="sldNum" sz="quarter" idx="10"/>
          </p:nvPr>
        </p:nvSpPr>
        <p:spPr>
          <a:xfrm>
            <a:off x="6457950" y="6356350"/>
            <a:ext cx="2057400" cy="365125"/>
          </a:xfrm>
          <a:prstGeom prst="rect">
            <a:avLst/>
          </a:prstGeom>
        </p:spPr>
        <p:txBody>
          <a:bodyPr/>
          <a:lstStyle>
            <a:lvl1pPr algn="ctr">
              <a:defRPr smtClean="0"/>
            </a:lvl1pPr>
          </a:lstStyle>
          <a:p>
            <a:pPr>
              <a:defRPr/>
            </a:pPr>
            <a:fld id="{4313BB6D-DB95-41B8-BB90-E69CAF7E1C43}" type="slidenum">
              <a:rPr lang="en-US" altLang="en-US"/>
              <a:pPr>
                <a:defRPr/>
              </a:pPr>
              <a:t>‹#›</a:t>
            </a:fld>
            <a:endParaRPr lang="en-US" altLang="en-US" dirty="0"/>
          </a:p>
        </p:txBody>
      </p:sp>
    </p:spTree>
    <p:extLst>
      <p:ext uri="{BB962C8B-B14F-4D97-AF65-F5344CB8AC3E}">
        <p14:creationId xmlns:p14="http://schemas.microsoft.com/office/powerpoint/2010/main" val="34964358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39730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2D8C21D-4D43-4A32-82D3-1CCD72BDC494}"/>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A90FAD3-C4F3-447C-8F28-4C2956E0A00F}"/>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1FC6609A-B494-4D8D-AB51-B6448D25B87F}"/>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smtClean="0">
                <a:solidFill>
                  <a:srgbClr val="000000"/>
                </a:solidFill>
                <a:latin typeface="Arial" panose="020B0604020202020204" pitchFamily="34" charset="0"/>
              </a:defRPr>
            </a:lvl1pPr>
          </a:lstStyle>
          <a:p>
            <a:pPr>
              <a:defRPr/>
            </a:pPr>
            <a:fld id="{D2B81EA4-0AD4-49FD-BB39-0C89B6644EB9}" type="slidenum">
              <a:rPr lang="en-US" altLang="en-US"/>
              <a:pPr>
                <a:defRPr/>
              </a:pPr>
              <a:t>‹#›</a:t>
            </a:fld>
            <a:endParaRPr lang="en-US" altLang="en-US" dirty="0"/>
          </a:p>
        </p:txBody>
      </p:sp>
    </p:spTree>
    <p:extLst>
      <p:ext uri="{BB962C8B-B14F-4D97-AF65-F5344CB8AC3E}">
        <p14:creationId xmlns:p14="http://schemas.microsoft.com/office/powerpoint/2010/main" val="35820903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8CDEA9A0-7148-449A-BF40-5E59D561E07C}"/>
              </a:ext>
            </a:extLst>
          </p:cNvPr>
          <p:cNvSpPr>
            <a:spLocks noGrp="1" noChangeArrowheads="1"/>
          </p:cNvSpPr>
          <p:nvPr>
            <p:ph type="dt" sz="half" idx="10"/>
          </p:nvPr>
        </p:nvSpPr>
        <p:spPr>
          <a:xfrm>
            <a:off x="457200" y="6278563"/>
            <a:ext cx="2133600" cy="457200"/>
          </a:xfrm>
          <a:prstGeom prst="rect">
            <a:avLst/>
          </a:prstGeom>
        </p:spPr>
        <p:txBody>
          <a:bodyPr/>
          <a:lstStyle>
            <a:lvl1pPr algn="ctr">
              <a:defRPr/>
            </a:lvl1pPr>
          </a:lstStyle>
          <a:p>
            <a:pPr>
              <a:defRPr/>
            </a:pPr>
            <a:endParaRPr lang="en-US" dirty="0"/>
          </a:p>
        </p:txBody>
      </p:sp>
      <p:sp>
        <p:nvSpPr>
          <p:cNvPr id="6" name="Rectangle 40">
            <a:extLst>
              <a:ext uri="{FF2B5EF4-FFF2-40B4-BE49-F238E27FC236}">
                <a16:creationId xmlns:a16="http://schemas.microsoft.com/office/drawing/2014/main" id="{8A84B1DF-CF18-4E2F-B0B0-08B64BBD761F}"/>
              </a:ext>
            </a:extLst>
          </p:cNvPr>
          <p:cNvSpPr>
            <a:spLocks noGrp="1" noChangeArrowheads="1"/>
          </p:cNvSpPr>
          <p:nvPr>
            <p:ph type="ftr" sz="quarter" idx="11"/>
          </p:nvPr>
        </p:nvSpPr>
        <p:spPr>
          <a:xfrm>
            <a:off x="3124200" y="6278563"/>
            <a:ext cx="2895600" cy="457200"/>
          </a:xfrm>
          <a:prstGeom prst="rect">
            <a:avLst/>
          </a:prstGeom>
        </p:spPr>
        <p:txBody>
          <a:bodyPr/>
          <a:lstStyle>
            <a:lvl1pPr algn="ctr">
              <a:defRPr/>
            </a:lvl1pPr>
          </a:lstStyle>
          <a:p>
            <a:pPr>
              <a:defRPr/>
            </a:pPr>
            <a:endParaRPr lang="en-US" dirty="0"/>
          </a:p>
        </p:txBody>
      </p:sp>
      <p:sp>
        <p:nvSpPr>
          <p:cNvPr id="7" name="Rectangle 41">
            <a:extLst>
              <a:ext uri="{FF2B5EF4-FFF2-40B4-BE49-F238E27FC236}">
                <a16:creationId xmlns:a16="http://schemas.microsoft.com/office/drawing/2014/main" id="{1A7CCDFC-A080-41BB-BDFE-BEAE78F5FC06}"/>
              </a:ext>
            </a:extLst>
          </p:cNvPr>
          <p:cNvSpPr>
            <a:spLocks noGrp="1" noChangeArrowheads="1"/>
          </p:cNvSpPr>
          <p:nvPr>
            <p:ph type="sldNum" sz="quarter" idx="12"/>
          </p:nvPr>
        </p:nvSpPr>
        <p:spPr>
          <a:xfrm>
            <a:off x="6457950" y="6356350"/>
            <a:ext cx="2057400" cy="365125"/>
          </a:xfrm>
          <a:prstGeom prst="rect">
            <a:avLst/>
          </a:prstGeom>
        </p:spPr>
        <p:txBody>
          <a:bodyPr/>
          <a:lstStyle>
            <a:lvl1pPr algn="ctr">
              <a:defRPr smtClean="0"/>
            </a:lvl1pPr>
          </a:lstStyle>
          <a:p>
            <a:pPr>
              <a:defRPr/>
            </a:pPr>
            <a:fld id="{203FE823-1C7C-4402-8C43-A691E4D4EEB6}" type="slidenum">
              <a:rPr lang="en-US" altLang="en-US"/>
              <a:pPr>
                <a:defRPr/>
              </a:pPr>
              <a:t>‹#›</a:t>
            </a:fld>
            <a:endParaRPr lang="en-US" altLang="en-US" dirty="0"/>
          </a:p>
        </p:txBody>
      </p:sp>
    </p:spTree>
    <p:extLst>
      <p:ext uri="{BB962C8B-B14F-4D97-AF65-F5344CB8AC3E}">
        <p14:creationId xmlns:p14="http://schemas.microsoft.com/office/powerpoint/2010/main" val="29070235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EFAD342D-B2C7-4978-9815-99EDEE0A6EAE}"/>
              </a:ext>
            </a:extLst>
          </p:cNvPr>
          <p:cNvSpPr>
            <a:spLocks noGrp="1" noChangeArrowheads="1"/>
          </p:cNvSpPr>
          <p:nvPr>
            <p:ph type="dt" sz="half" idx="10"/>
          </p:nvPr>
        </p:nvSpPr>
        <p:spPr>
          <a:xfrm>
            <a:off x="457200" y="6278563"/>
            <a:ext cx="2133600" cy="457200"/>
          </a:xfrm>
          <a:prstGeom prst="rect">
            <a:avLst/>
          </a:prstGeom>
        </p:spPr>
        <p:txBody>
          <a:bodyPr/>
          <a:lstStyle>
            <a:lvl1pPr algn="ctr">
              <a:defRPr/>
            </a:lvl1pPr>
          </a:lstStyle>
          <a:p>
            <a:pPr>
              <a:defRPr/>
            </a:pPr>
            <a:endParaRPr lang="en-US" dirty="0"/>
          </a:p>
        </p:txBody>
      </p:sp>
      <p:sp>
        <p:nvSpPr>
          <p:cNvPr id="5" name="Rectangle 40">
            <a:extLst>
              <a:ext uri="{FF2B5EF4-FFF2-40B4-BE49-F238E27FC236}">
                <a16:creationId xmlns:a16="http://schemas.microsoft.com/office/drawing/2014/main" id="{11FEA267-7422-4B56-AB3D-A55844501F0E}"/>
              </a:ext>
            </a:extLst>
          </p:cNvPr>
          <p:cNvSpPr>
            <a:spLocks noGrp="1" noChangeArrowheads="1"/>
          </p:cNvSpPr>
          <p:nvPr>
            <p:ph type="ftr" sz="quarter" idx="11"/>
          </p:nvPr>
        </p:nvSpPr>
        <p:spPr>
          <a:xfrm>
            <a:off x="3124200" y="6278563"/>
            <a:ext cx="2895600" cy="457200"/>
          </a:xfrm>
          <a:prstGeom prst="rect">
            <a:avLst/>
          </a:prstGeom>
        </p:spPr>
        <p:txBody>
          <a:bodyPr/>
          <a:lstStyle>
            <a:lvl1pPr algn="ctr">
              <a:defRPr/>
            </a:lvl1pPr>
          </a:lstStyle>
          <a:p>
            <a:pPr>
              <a:defRPr/>
            </a:pPr>
            <a:endParaRPr lang="en-US" dirty="0"/>
          </a:p>
        </p:txBody>
      </p:sp>
      <p:sp>
        <p:nvSpPr>
          <p:cNvPr id="6" name="Rectangle 41">
            <a:extLst>
              <a:ext uri="{FF2B5EF4-FFF2-40B4-BE49-F238E27FC236}">
                <a16:creationId xmlns:a16="http://schemas.microsoft.com/office/drawing/2014/main" id="{2758D5C4-78DA-457A-A98D-9CB4D174491B}"/>
              </a:ext>
            </a:extLst>
          </p:cNvPr>
          <p:cNvSpPr>
            <a:spLocks noGrp="1" noChangeArrowheads="1"/>
          </p:cNvSpPr>
          <p:nvPr>
            <p:ph type="sldNum" sz="quarter" idx="12"/>
          </p:nvPr>
        </p:nvSpPr>
        <p:spPr>
          <a:xfrm>
            <a:off x="6457950" y="6356350"/>
            <a:ext cx="2057400" cy="365125"/>
          </a:xfrm>
          <a:prstGeom prst="rect">
            <a:avLst/>
          </a:prstGeom>
        </p:spPr>
        <p:txBody>
          <a:bodyPr/>
          <a:lstStyle>
            <a:lvl1pPr algn="ctr">
              <a:defRPr smtClean="0"/>
            </a:lvl1pPr>
          </a:lstStyle>
          <a:p>
            <a:pPr>
              <a:defRPr/>
            </a:pPr>
            <a:fld id="{51B76A50-1CED-46F6-946F-1D6936FC28FA}" type="slidenum">
              <a:rPr lang="en-US" altLang="en-US"/>
              <a:pPr>
                <a:defRPr/>
              </a:pPr>
              <a:t>‹#›</a:t>
            </a:fld>
            <a:endParaRPr lang="en-US" altLang="en-US" dirty="0"/>
          </a:p>
        </p:txBody>
      </p:sp>
    </p:spTree>
    <p:extLst>
      <p:ext uri="{BB962C8B-B14F-4D97-AF65-F5344CB8AC3E}">
        <p14:creationId xmlns:p14="http://schemas.microsoft.com/office/powerpoint/2010/main" val="119829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lvl1pPr>
              <a:defRPr sz="3600" b="1"/>
            </a:lvl1pPr>
          </a:lstStyle>
          <a:p>
            <a:r>
              <a:rPr lang="en-US" dirty="0"/>
              <a:t>Click to edit Master title style</a:t>
            </a:r>
          </a:p>
        </p:txBody>
      </p:sp>
    </p:spTree>
    <p:extLst>
      <p:ext uri="{BB962C8B-B14F-4D97-AF65-F5344CB8AC3E}">
        <p14:creationId xmlns:p14="http://schemas.microsoft.com/office/powerpoint/2010/main" val="1552551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63170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2467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5E55574E-BD51-4A44-8235-65AA343D8649}"/>
              </a:ext>
            </a:extLst>
          </p:cNvPr>
          <p:cNvSpPr>
            <a:spLocks noGrp="1" noChangeArrowheads="1"/>
          </p:cNvSpPr>
          <p:nvPr>
            <p:ph type="ftr" sz="quarter" idx="10"/>
          </p:nvPr>
        </p:nvSpPr>
        <p:spPr>
          <a:xfrm>
            <a:off x="304800" y="62484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54347747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4D0EFB9-974B-4589-94CD-9834B22EA81B}"/>
              </a:ext>
            </a:extLst>
          </p:cNvPr>
          <p:cNvSpPr>
            <a:spLocks noGrp="1"/>
          </p:cNvSpPr>
          <p:nvPr>
            <p:ph type="title"/>
          </p:nvPr>
        </p:nvSpPr>
        <p:spPr bwMode="auto">
          <a:xfrm>
            <a:off x="457200" y="22860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5F36833-34F6-4D97-A4B7-292ECD29D3E0}"/>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8E25B113-ED9D-4FC5-A626-03E659B371FD}"/>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11 - </a:t>
            </a:r>
            <a:fld id="{8D7B2D8F-E39F-4FC3-9B1B-FD3486798528}"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8BBE9A93-4BC7-4761-8434-B4F564D1EC8D}"/>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9" name="Text Box 54">
            <a:extLst>
              <a:ext uri="{FF2B5EF4-FFF2-40B4-BE49-F238E27FC236}">
                <a16:creationId xmlns:a16="http://schemas.microsoft.com/office/drawing/2014/main" id="{B4F5D0EB-A234-4F6A-B834-25802A5613F1}"/>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178" r:id="rId1"/>
    <p:sldLayoutId id="2147484217" r:id="rId2"/>
    <p:sldLayoutId id="2147484218" r:id="rId3"/>
    <p:sldLayoutId id="2147484179" r:id="rId4"/>
    <p:sldLayoutId id="2147484219" r:id="rId5"/>
    <p:sldLayoutId id="2147484180" r:id="rId6"/>
    <p:sldLayoutId id="2147484181" r:id="rId7"/>
    <p:sldLayoutId id="2147484182" r:id="rId8"/>
    <p:sldLayoutId id="2147484220" r:id="rId9"/>
    <p:sldLayoutId id="2147484221" r:id="rId10"/>
    <p:sldLayoutId id="2147484183" r:id="rId11"/>
    <p:sldLayoutId id="2147484222" r:id="rId12"/>
    <p:sldLayoutId id="2147484184" r:id="rId13"/>
    <p:sldLayoutId id="2147484223" r:id="rId14"/>
    <p:sldLayoutId id="2147484185" r:id="rId15"/>
    <p:sldLayoutId id="2147484186" r:id="rId16"/>
    <p:sldLayoutId id="2147484187" r:id="rId17"/>
    <p:sldLayoutId id="2147484188" r:id="rId18"/>
    <p:sldLayoutId id="2147484189" r:id="rId19"/>
    <p:sldLayoutId id="2147484190" r:id="rId20"/>
    <p:sldLayoutId id="2147484191" r:id="rId21"/>
    <p:sldLayoutId id="2147484192" r:id="rId22"/>
    <p:sldLayoutId id="2147484193" r:id="rId23"/>
    <p:sldLayoutId id="2147484194" r:id="rId24"/>
    <p:sldLayoutId id="2147484195" r:id="rId25"/>
    <p:sldLayoutId id="2147484196" r:id="rId26"/>
    <p:sldLayoutId id="2147484197" r:id="rId27"/>
    <p:sldLayoutId id="2147484198" r:id="rId28"/>
    <p:sldLayoutId id="2147484199" r:id="rId29"/>
    <p:sldLayoutId id="2147484200" r:id="rId30"/>
    <p:sldLayoutId id="2147484201" r:id="rId31"/>
    <p:sldLayoutId id="2147484202" r:id="rId32"/>
    <p:sldLayoutId id="2147484203" r:id="rId33"/>
    <p:sldLayoutId id="2147484204" r:id="rId34"/>
    <p:sldLayoutId id="2147484205" r:id="rId35"/>
    <p:sldLayoutId id="2147484206" r:id="rId36"/>
    <p:sldLayoutId id="2147484207" r:id="rId37"/>
    <p:sldLayoutId id="2147484208" r:id="rId38"/>
    <p:sldLayoutId id="2147484209" r:id="rId39"/>
    <p:sldLayoutId id="2147484210" r:id="rId40"/>
    <p:sldLayoutId id="2147484224" r:id="rId41"/>
    <p:sldLayoutId id="2147484211" r:id="rId42"/>
    <p:sldLayoutId id="2147484212" r:id="rId43"/>
    <p:sldLayoutId id="2147484213" r:id="rId44"/>
    <p:sldLayoutId id="2147484214" r:id="rId45"/>
    <p:sldLayoutId id="2147484215" r:id="rId46"/>
    <p:sldLayoutId id="2147484225" r:id="rId47"/>
    <p:sldLayoutId id="2147484226" r:id="rId48"/>
    <p:sldLayoutId id="2147484216" r:id="rId49"/>
    <p:sldLayoutId id="2147484227" r:id="rId50"/>
    <p:sldLayoutId id="2147484228" r:id="rId51"/>
  </p:sldLayoutIdLst>
  <p:hf hdr="0" ftr="0" dt="0"/>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107" charset="0"/>
        </a:defRPr>
      </a:lvl2pPr>
      <a:lvl3pPr algn="ctr" rtl="0" eaLnBrk="0" fontAlgn="base" hangingPunct="0">
        <a:spcBef>
          <a:spcPct val="0"/>
        </a:spcBef>
        <a:spcAft>
          <a:spcPct val="0"/>
        </a:spcAft>
        <a:defRPr sz="4000">
          <a:solidFill>
            <a:schemeClr val="tx1"/>
          </a:solidFill>
          <a:latin typeface="Calibri" pitchFamily="-107" charset="0"/>
        </a:defRPr>
      </a:lvl3pPr>
      <a:lvl4pPr algn="ctr" rtl="0" eaLnBrk="0" fontAlgn="base" hangingPunct="0">
        <a:spcBef>
          <a:spcPct val="0"/>
        </a:spcBef>
        <a:spcAft>
          <a:spcPct val="0"/>
        </a:spcAft>
        <a:defRPr sz="4000">
          <a:solidFill>
            <a:schemeClr val="tx1"/>
          </a:solidFill>
          <a:latin typeface="Calibri" pitchFamily="-107" charset="0"/>
        </a:defRPr>
      </a:lvl4pPr>
      <a:lvl5pPr algn="ctr" rtl="0" eaLnBrk="0" fontAlgn="base" hangingPunct="0">
        <a:spcBef>
          <a:spcPct val="0"/>
        </a:spcBef>
        <a:spcAft>
          <a:spcPct val="0"/>
        </a:spcAft>
        <a:defRPr sz="40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2">
            <a:extLst>
              <a:ext uri="{FF2B5EF4-FFF2-40B4-BE49-F238E27FC236}">
                <a16:creationId xmlns:a16="http://schemas.microsoft.com/office/drawing/2014/main" id="{2091D723-1B66-4754-A22F-3206DC690984}"/>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dirty="0">
              <a:latin typeface="Tahoma" panose="020B0604030504040204" pitchFamily="34" charset="0"/>
            </a:endParaRPr>
          </a:p>
        </p:txBody>
      </p:sp>
      <p:sp>
        <p:nvSpPr>
          <p:cNvPr id="16387" name="Rectangle 14">
            <a:extLst>
              <a:ext uri="{FF2B5EF4-FFF2-40B4-BE49-F238E27FC236}">
                <a16:creationId xmlns:a16="http://schemas.microsoft.com/office/drawing/2014/main" id="{A0958754-9230-4008-BDBA-3FA7BF46E95D}"/>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DCC69D76-F15C-4D27-8879-0491E69C4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a:extLst>
              <a:ext uri="{FF2B5EF4-FFF2-40B4-BE49-F238E27FC236}">
                <a16:creationId xmlns:a16="http://schemas.microsoft.com/office/drawing/2014/main" id="{277189DA-7C8C-4190-AE13-5EEA052027B4}"/>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Inventory Turnover</a:t>
            </a:r>
          </a:p>
        </p:txBody>
      </p:sp>
      <p:grpSp>
        <p:nvGrpSpPr>
          <p:cNvPr id="40963" name="Group 55">
            <a:extLst>
              <a:ext uri="{FF2B5EF4-FFF2-40B4-BE49-F238E27FC236}">
                <a16:creationId xmlns:a16="http://schemas.microsoft.com/office/drawing/2014/main" id="{48B975C0-D01E-447C-92AA-260ED0714310}"/>
              </a:ext>
            </a:extLst>
          </p:cNvPr>
          <p:cNvGrpSpPr>
            <a:grpSpLocks/>
          </p:cNvGrpSpPr>
          <p:nvPr/>
        </p:nvGrpSpPr>
        <p:grpSpPr bwMode="auto">
          <a:xfrm>
            <a:off x="1630363" y="1373188"/>
            <a:ext cx="5568950" cy="828675"/>
            <a:chOff x="1149" y="1254"/>
            <a:chExt cx="3507" cy="522"/>
          </a:xfrm>
        </p:grpSpPr>
        <p:grpSp>
          <p:nvGrpSpPr>
            <p:cNvPr id="40977" name="Group 42">
              <a:extLst>
                <a:ext uri="{FF2B5EF4-FFF2-40B4-BE49-F238E27FC236}">
                  <a16:creationId xmlns:a16="http://schemas.microsoft.com/office/drawing/2014/main" id="{B07074A8-FD30-4BF9-8EAB-9714B7C0E908}"/>
                </a:ext>
              </a:extLst>
            </p:cNvPr>
            <p:cNvGrpSpPr>
              <a:grpSpLocks/>
            </p:cNvGrpSpPr>
            <p:nvPr/>
          </p:nvGrpSpPr>
          <p:grpSpPr bwMode="auto">
            <a:xfrm>
              <a:off x="1149" y="1254"/>
              <a:ext cx="3489" cy="522"/>
              <a:chOff x="1053" y="1158"/>
              <a:chExt cx="3489" cy="522"/>
            </a:xfrm>
          </p:grpSpPr>
          <p:sp>
            <p:nvSpPr>
              <p:cNvPr id="101419" name="Rectangle 43">
                <a:extLst>
                  <a:ext uri="{FF2B5EF4-FFF2-40B4-BE49-F238E27FC236}">
                    <a16:creationId xmlns:a16="http://schemas.microsoft.com/office/drawing/2014/main" id="{1659729A-ED49-41D0-AF35-27DDEDCC5D56}"/>
                  </a:ext>
                </a:extLst>
              </p:cNvPr>
              <p:cNvSpPr>
                <a:spLocks noChangeArrowheads="1"/>
              </p:cNvSpPr>
              <p:nvPr/>
            </p:nvSpPr>
            <p:spPr bwMode="auto">
              <a:xfrm>
                <a:off x="2715" y="1158"/>
                <a:ext cx="1827"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accent1">
                        <a:lumMod val="50000"/>
                      </a:schemeClr>
                    </a:solidFill>
                    <a:effectLst>
                      <a:outerShdw blurRad="38100" dist="38100" dir="2700000" algn="tl">
                        <a:srgbClr val="FFFFFF"/>
                      </a:outerShdw>
                    </a:effectLst>
                    <a:latin typeface="Arial" panose="020B0604020202020204" pitchFamily="34" charset="0"/>
                  </a:rPr>
                  <a:t> Cost of goods sold</a:t>
                </a:r>
              </a:p>
              <a:p>
                <a:pPr algn="ctr">
                  <a:defRPr/>
                </a:pPr>
                <a:r>
                  <a:rPr lang="en-US" altLang="en-US" dirty="0">
                    <a:solidFill>
                      <a:schemeClr val="accent1">
                        <a:lumMod val="50000"/>
                      </a:schemeClr>
                    </a:solidFill>
                    <a:effectLst>
                      <a:outerShdw blurRad="38100" dist="38100" dir="2700000" algn="tl">
                        <a:srgbClr val="FFFFFF"/>
                      </a:outerShdw>
                    </a:effectLst>
                    <a:latin typeface="Arial" panose="020B0604020202020204" pitchFamily="34" charset="0"/>
                  </a:rPr>
                  <a:t>Average inventories</a:t>
                </a:r>
              </a:p>
            </p:txBody>
          </p:sp>
          <p:sp>
            <p:nvSpPr>
              <p:cNvPr id="101420" name="Rectangle 44">
                <a:extLst>
                  <a:ext uri="{FF2B5EF4-FFF2-40B4-BE49-F238E27FC236}">
                    <a16:creationId xmlns:a16="http://schemas.microsoft.com/office/drawing/2014/main" id="{5B02A8E2-E840-4848-97D1-47F77F4F84FF}"/>
                  </a:ext>
                </a:extLst>
              </p:cNvPr>
              <p:cNvSpPr>
                <a:spLocks noChangeArrowheads="1"/>
              </p:cNvSpPr>
              <p:nvPr/>
            </p:nvSpPr>
            <p:spPr bwMode="auto">
              <a:xfrm>
                <a:off x="1053" y="1158"/>
                <a:ext cx="1206" cy="522"/>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accent1">
                        <a:lumMod val="50000"/>
                      </a:schemeClr>
                    </a:solidFill>
                    <a:effectLst>
                      <a:outerShdw blurRad="38100" dist="38100" dir="2700000" algn="tl">
                        <a:srgbClr val="FFFFFF"/>
                      </a:outerShdw>
                    </a:effectLst>
                    <a:latin typeface="Arial" panose="020B0604020202020204" pitchFamily="34" charset="0"/>
                  </a:rPr>
                  <a:t>Inventory</a:t>
                </a:r>
              </a:p>
              <a:p>
                <a:pPr algn="ctr">
                  <a:defRPr/>
                </a:pPr>
                <a:r>
                  <a:rPr lang="en-US" altLang="en-US" dirty="0">
                    <a:solidFill>
                      <a:schemeClr val="accent1">
                        <a:lumMod val="50000"/>
                      </a:schemeClr>
                    </a:solidFill>
                    <a:effectLst>
                      <a:outerShdw blurRad="38100" dist="38100" dir="2700000" algn="tl">
                        <a:srgbClr val="FFFFFF"/>
                      </a:outerShdw>
                    </a:effectLst>
                    <a:latin typeface="Arial" panose="020B0604020202020204" pitchFamily="34" charset="0"/>
                  </a:rPr>
                  <a:t>turnover</a:t>
                </a:r>
              </a:p>
            </p:txBody>
          </p:sp>
          <p:sp>
            <p:nvSpPr>
              <p:cNvPr id="101421" name="Rectangle 45">
                <a:extLst>
                  <a:ext uri="{FF2B5EF4-FFF2-40B4-BE49-F238E27FC236}">
                    <a16:creationId xmlns:a16="http://schemas.microsoft.com/office/drawing/2014/main" id="{346C9B58-3C22-479E-8AE9-66C45D7A5E83}"/>
                  </a:ext>
                </a:extLst>
              </p:cNvPr>
              <p:cNvSpPr>
                <a:spLocks noChangeArrowheads="1"/>
              </p:cNvSpPr>
              <p:nvPr/>
            </p:nvSpPr>
            <p:spPr bwMode="auto">
              <a:xfrm>
                <a:off x="2301" y="1273"/>
                <a:ext cx="246" cy="289"/>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dirty="0">
                    <a:solidFill>
                      <a:schemeClr val="accent1">
                        <a:lumMod val="50000"/>
                      </a:schemeClr>
                    </a:solidFill>
                    <a:effectLst>
                      <a:outerShdw blurRad="38100" dist="38100" dir="2700000" algn="tl">
                        <a:srgbClr val="FFFFFF"/>
                      </a:outerShdw>
                    </a:effectLst>
                    <a:latin typeface="Arial" panose="020B0604020202020204" pitchFamily="34" charset="0"/>
                  </a:rPr>
                  <a:t>=</a:t>
                </a:r>
              </a:p>
            </p:txBody>
          </p:sp>
        </p:grpSp>
        <p:sp>
          <p:nvSpPr>
            <p:cNvPr id="2" name="Line 53">
              <a:extLst>
                <a:ext uri="{FF2B5EF4-FFF2-40B4-BE49-F238E27FC236}">
                  <a16:creationId xmlns:a16="http://schemas.microsoft.com/office/drawing/2014/main" id="{781EE9C6-D254-4F4B-B152-3C54A64CF364}"/>
                </a:ext>
              </a:extLst>
            </p:cNvPr>
            <p:cNvSpPr>
              <a:spLocks noChangeShapeType="1"/>
            </p:cNvSpPr>
            <p:nvPr/>
          </p:nvSpPr>
          <p:spPr bwMode="auto">
            <a:xfrm>
              <a:off x="2832" y="1527"/>
              <a:ext cx="182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lstStyle/>
            <a:p>
              <a:pPr algn="ctr">
                <a:defRPr/>
              </a:pPr>
              <a:endParaRPr lang="en-US" dirty="0">
                <a:solidFill>
                  <a:schemeClr val="accent1">
                    <a:lumMod val="50000"/>
                  </a:schemeClr>
                </a:solidFill>
              </a:endParaRPr>
            </a:p>
          </p:txBody>
        </p:sp>
      </p:grpSp>
      <p:sp>
        <p:nvSpPr>
          <p:cNvPr id="21" name="Rounded Rectangle 20">
            <a:extLst>
              <a:ext uri="{FF2B5EF4-FFF2-40B4-BE49-F238E27FC236}">
                <a16:creationId xmlns:a16="http://schemas.microsoft.com/office/drawing/2014/main" id="{1EC670A1-D2F2-4F2A-BC3C-97757C35898D}"/>
              </a:ext>
            </a:extLst>
          </p:cNvPr>
          <p:cNvSpPr/>
          <p:nvPr/>
        </p:nvSpPr>
        <p:spPr>
          <a:xfrm>
            <a:off x="496888" y="6294438"/>
            <a:ext cx="7835900" cy="2587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11-3: Discuss the influence of alternative inventory cost flow assumptions and depreciation methods on turnover ratios.</a:t>
            </a:r>
          </a:p>
        </p:txBody>
      </p:sp>
      <p:pic>
        <p:nvPicPr>
          <p:cNvPr id="6" name="Picture 5">
            <a:extLst>
              <a:ext uri="{FF2B5EF4-FFF2-40B4-BE49-F238E27FC236}">
                <a16:creationId xmlns:a16="http://schemas.microsoft.com/office/drawing/2014/main" id="{F2FBC174-4D77-4DAB-873B-4A6600D4B6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29" y="2331608"/>
            <a:ext cx="8229600" cy="276587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a:extLst>
              <a:ext uri="{FF2B5EF4-FFF2-40B4-BE49-F238E27FC236}">
                <a16:creationId xmlns:a16="http://schemas.microsoft.com/office/drawing/2014/main" id="{E61AD7C0-5DE3-4062-9E55-6E978E58C773}"/>
              </a:ext>
            </a:extLst>
          </p:cNvPr>
          <p:cNvSpPr>
            <a:spLocks noGrp="1" noChangeArrowheads="1"/>
          </p:cNvSpPr>
          <p:nvPr>
            <p:ph type="title"/>
          </p:nvPr>
        </p:nvSpPr>
        <p:spPr/>
        <p:txBody>
          <a:bodyPr/>
          <a:lstStyle/>
          <a:p>
            <a:pPr eaLnBrk="1" hangingPunct="1"/>
            <a:r>
              <a:rPr lang="en-US" altLang="en-US" sz="4000" dirty="0">
                <a:ea typeface="ＭＳ Ｐゴシック" panose="020B0600070205080204" pitchFamily="34" charset="-128"/>
              </a:rPr>
              <a:t>Plant and Equipment Turnover</a:t>
            </a:r>
          </a:p>
        </p:txBody>
      </p:sp>
      <p:grpSp>
        <p:nvGrpSpPr>
          <p:cNvPr id="43011" name="Group 83">
            <a:extLst>
              <a:ext uri="{FF2B5EF4-FFF2-40B4-BE49-F238E27FC236}">
                <a16:creationId xmlns:a16="http://schemas.microsoft.com/office/drawing/2014/main" id="{35E85E60-4D93-499B-A3E1-6C9D934EF37C}"/>
              </a:ext>
            </a:extLst>
          </p:cNvPr>
          <p:cNvGrpSpPr>
            <a:grpSpLocks/>
          </p:cNvGrpSpPr>
          <p:nvPr/>
        </p:nvGrpSpPr>
        <p:grpSpPr bwMode="auto">
          <a:xfrm>
            <a:off x="928688" y="1401763"/>
            <a:ext cx="6973887" cy="1196975"/>
            <a:chOff x="573" y="1005"/>
            <a:chExt cx="4393" cy="754"/>
          </a:xfrm>
        </p:grpSpPr>
        <p:sp>
          <p:nvSpPr>
            <p:cNvPr id="103508" name="Rectangle 84">
              <a:extLst>
                <a:ext uri="{FF2B5EF4-FFF2-40B4-BE49-F238E27FC236}">
                  <a16:creationId xmlns:a16="http://schemas.microsoft.com/office/drawing/2014/main" id="{2B9597D3-1B3F-4133-991D-E6811883E7D9}"/>
                </a:ext>
              </a:extLst>
            </p:cNvPr>
            <p:cNvSpPr>
              <a:spLocks noChangeArrowheads="1"/>
            </p:cNvSpPr>
            <p:nvPr/>
          </p:nvSpPr>
          <p:spPr bwMode="auto">
            <a:xfrm>
              <a:off x="2279" y="1120"/>
              <a:ext cx="2687"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b="1"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               </a:t>
              </a:r>
              <a:r>
                <a:rPr lang="en-US" altLang="en-US" dirty="0">
                  <a:solidFill>
                    <a:schemeClr val="accent1">
                      <a:lumMod val="50000"/>
                    </a:schemeClr>
                  </a:solidFill>
                  <a:latin typeface="Arial" panose="020B0604020202020204" pitchFamily="34" charset="0"/>
                </a:rPr>
                <a:t>Sales</a:t>
              </a:r>
            </a:p>
            <a:p>
              <a:pPr>
                <a:defRPr/>
              </a:pPr>
              <a:r>
                <a:rPr lang="en-US" altLang="en-US" dirty="0">
                  <a:solidFill>
                    <a:schemeClr val="accent1">
                      <a:lumMod val="50000"/>
                    </a:schemeClr>
                  </a:solidFill>
                  <a:latin typeface="Arial" panose="020B0604020202020204" pitchFamily="34" charset="0"/>
                </a:rPr>
                <a:t>Average</a:t>
              </a:r>
              <a:r>
                <a:rPr lang="en-US" altLang="en-US" b="1"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 </a:t>
              </a:r>
              <a:r>
                <a:rPr lang="en-US" altLang="en-US" dirty="0">
                  <a:solidFill>
                    <a:schemeClr val="accent1">
                      <a:lumMod val="50000"/>
                    </a:schemeClr>
                  </a:solidFill>
                  <a:latin typeface="Arial" panose="020B0604020202020204" pitchFamily="34" charset="0"/>
                </a:rPr>
                <a:t>plant</a:t>
              </a:r>
              <a:r>
                <a:rPr lang="en-US" altLang="en-US"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 </a:t>
              </a:r>
              <a:r>
                <a:rPr lang="en-US" altLang="en-US" dirty="0">
                  <a:solidFill>
                    <a:schemeClr val="accent1">
                      <a:lumMod val="50000"/>
                    </a:schemeClr>
                  </a:solidFill>
                  <a:latin typeface="Arial" panose="020B0604020202020204" pitchFamily="34" charset="0"/>
                </a:rPr>
                <a:t>and</a:t>
              </a:r>
              <a:r>
                <a:rPr lang="en-US" altLang="en-US"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 </a:t>
              </a:r>
              <a:r>
                <a:rPr lang="en-US" altLang="en-US" dirty="0">
                  <a:solidFill>
                    <a:schemeClr val="accent1">
                      <a:lumMod val="50000"/>
                    </a:schemeClr>
                  </a:solidFill>
                  <a:latin typeface="Arial" panose="020B0604020202020204" pitchFamily="34" charset="0"/>
                </a:rPr>
                <a:t>equipment</a:t>
              </a:r>
            </a:p>
          </p:txBody>
        </p:sp>
        <p:sp>
          <p:nvSpPr>
            <p:cNvPr id="103509" name="Rectangle 85">
              <a:extLst>
                <a:ext uri="{FF2B5EF4-FFF2-40B4-BE49-F238E27FC236}">
                  <a16:creationId xmlns:a16="http://schemas.microsoft.com/office/drawing/2014/main" id="{F46DFF3E-1FBB-4D14-B523-F47F5820AD52}"/>
                </a:ext>
              </a:extLst>
            </p:cNvPr>
            <p:cNvSpPr>
              <a:spLocks noChangeArrowheads="1"/>
            </p:cNvSpPr>
            <p:nvPr/>
          </p:nvSpPr>
          <p:spPr bwMode="auto">
            <a:xfrm>
              <a:off x="573" y="1005"/>
              <a:ext cx="1206" cy="754"/>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dirty="0">
                  <a:solidFill>
                    <a:schemeClr val="tx2">
                      <a:lumMod val="50000"/>
                    </a:schemeClr>
                  </a:solidFill>
                  <a:latin typeface="Arial" panose="020B0604020202020204" pitchFamily="34" charset="0"/>
                </a:rPr>
                <a:t>Plant and equipment</a:t>
              </a:r>
            </a:p>
            <a:p>
              <a:pPr>
                <a:defRPr/>
              </a:pPr>
              <a:r>
                <a:rPr lang="en-US" altLang="en-US" dirty="0">
                  <a:solidFill>
                    <a:schemeClr val="tx2">
                      <a:lumMod val="50000"/>
                    </a:schemeClr>
                  </a:solidFill>
                  <a:latin typeface="Arial" panose="020B0604020202020204" pitchFamily="34" charset="0"/>
                </a:rPr>
                <a:t>turnover</a:t>
              </a:r>
            </a:p>
          </p:txBody>
        </p:sp>
        <p:sp>
          <p:nvSpPr>
            <p:cNvPr id="103510" name="Rectangle 86">
              <a:extLst>
                <a:ext uri="{FF2B5EF4-FFF2-40B4-BE49-F238E27FC236}">
                  <a16:creationId xmlns:a16="http://schemas.microsoft.com/office/drawing/2014/main" id="{D24059C5-F580-40FB-8FFC-5656F82F1501}"/>
                </a:ext>
              </a:extLst>
            </p:cNvPr>
            <p:cNvSpPr>
              <a:spLocks noChangeArrowheads="1"/>
            </p:cNvSpPr>
            <p:nvPr/>
          </p:nvSpPr>
          <p:spPr bwMode="auto">
            <a:xfrm>
              <a:off x="1821" y="1235"/>
              <a:ext cx="246" cy="286"/>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dirty="0">
                  <a:solidFill>
                    <a:srgbClr val="006600"/>
                  </a:solidFill>
                  <a:effectLst>
                    <a:outerShdw blurRad="38100" dist="38100" dir="2700000" algn="tl">
                      <a:srgbClr val="000000"/>
                    </a:outerShdw>
                  </a:effectLst>
                  <a:latin typeface="Arial" panose="020B0604020202020204" pitchFamily="34" charset="0"/>
                </a:rPr>
                <a:t>=</a:t>
              </a:r>
            </a:p>
          </p:txBody>
        </p:sp>
      </p:grpSp>
      <p:sp>
        <p:nvSpPr>
          <p:cNvPr id="43012" name="Line 87">
            <a:extLst>
              <a:ext uri="{FF2B5EF4-FFF2-40B4-BE49-F238E27FC236}">
                <a16:creationId xmlns:a16="http://schemas.microsoft.com/office/drawing/2014/main" id="{176D5848-8FCA-414A-9CB3-BC1A6692290A}"/>
              </a:ext>
            </a:extLst>
          </p:cNvPr>
          <p:cNvSpPr>
            <a:spLocks noChangeShapeType="1"/>
          </p:cNvSpPr>
          <p:nvPr/>
        </p:nvSpPr>
        <p:spPr bwMode="auto">
          <a:xfrm>
            <a:off x="3559175" y="1979613"/>
            <a:ext cx="4419600" cy="0"/>
          </a:xfrm>
          <a:prstGeom prst="line">
            <a:avLst/>
          </a:prstGeom>
          <a:noFill/>
          <a:ln w="38100">
            <a:solidFill>
              <a:schemeClr val="accent1">
                <a:lumMod val="50000"/>
              </a:schemeClr>
            </a:solidFill>
            <a:round/>
            <a:headEnd/>
            <a:tailEnd/>
          </a:ln>
          <a:extLst>
            <a:ext uri="{909E8E84-426E-40DD-AFC4-6F175D3DCCD1}">
              <a14:hiddenFill xmlns:a14="http://schemas.microsoft.com/office/drawing/2010/main">
                <a:noFill/>
              </a14:hiddenFill>
            </a:ext>
          </a:extLst>
        </p:spPr>
        <p:txBody>
          <a:bodyPr wrap="none"/>
          <a:lstStyle/>
          <a:p>
            <a:pPr algn="ctr">
              <a:defRPr/>
            </a:pPr>
            <a:endParaRPr lang="en-US" dirty="0"/>
          </a:p>
        </p:txBody>
      </p:sp>
      <p:sp>
        <p:nvSpPr>
          <p:cNvPr id="43015" name="Rectangle 105">
            <a:extLst>
              <a:ext uri="{FF2B5EF4-FFF2-40B4-BE49-F238E27FC236}">
                <a16:creationId xmlns:a16="http://schemas.microsoft.com/office/drawing/2014/main" id="{5046E520-6D8C-44AF-924D-64E9EAA52DB1}"/>
              </a:ext>
            </a:extLst>
          </p:cNvPr>
          <p:cNvSpPr>
            <a:spLocks noChangeArrowheads="1"/>
          </p:cNvSpPr>
          <p:nvPr/>
        </p:nvSpPr>
        <p:spPr bwMode="auto">
          <a:xfrm>
            <a:off x="0" y="40227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dirty="0">
              <a:latin typeface="Tahoma" panose="020B0604030504040204" pitchFamily="34" charset="0"/>
            </a:endParaRPr>
          </a:p>
        </p:txBody>
      </p:sp>
      <p:sp>
        <p:nvSpPr>
          <p:cNvPr id="15" name="Rounded Rectangle 14">
            <a:extLst>
              <a:ext uri="{FF2B5EF4-FFF2-40B4-BE49-F238E27FC236}">
                <a16:creationId xmlns:a16="http://schemas.microsoft.com/office/drawing/2014/main" id="{B84B90D8-044B-42CF-A3E3-03AA0957CDD6}"/>
              </a:ext>
            </a:extLst>
          </p:cNvPr>
          <p:cNvSpPr/>
          <p:nvPr/>
        </p:nvSpPr>
        <p:spPr>
          <a:xfrm>
            <a:off x="496888" y="6294438"/>
            <a:ext cx="7835900" cy="2587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11-3: Discuss the influence of alternative inventory cost flow assumptions and depreciation methods on turnover ratios.</a:t>
            </a:r>
          </a:p>
        </p:txBody>
      </p:sp>
      <p:pic>
        <p:nvPicPr>
          <p:cNvPr id="3" name="Picture 2">
            <a:extLst>
              <a:ext uri="{FF2B5EF4-FFF2-40B4-BE49-F238E27FC236}">
                <a16:creationId xmlns:a16="http://schemas.microsoft.com/office/drawing/2014/main" id="{86A8CD81-6ED9-4302-87FE-D0778C0EAE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597" y="2729636"/>
            <a:ext cx="8332789" cy="28739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a:extLst>
              <a:ext uri="{FF2B5EF4-FFF2-40B4-BE49-F238E27FC236}">
                <a16:creationId xmlns:a16="http://schemas.microsoft.com/office/drawing/2014/main" id="{7C0AE76E-B886-4D9F-B4A2-8849F2CFF340}"/>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Other Activity Measures</a:t>
            </a:r>
          </a:p>
        </p:txBody>
      </p:sp>
      <p:grpSp>
        <p:nvGrpSpPr>
          <p:cNvPr id="45059" name="Group 199">
            <a:extLst>
              <a:ext uri="{FF2B5EF4-FFF2-40B4-BE49-F238E27FC236}">
                <a16:creationId xmlns:a16="http://schemas.microsoft.com/office/drawing/2014/main" id="{404C72E0-E725-419A-A00F-1617B99DDA9F}"/>
              </a:ext>
            </a:extLst>
          </p:cNvPr>
          <p:cNvGrpSpPr>
            <a:grpSpLocks/>
          </p:cNvGrpSpPr>
          <p:nvPr/>
        </p:nvGrpSpPr>
        <p:grpSpPr bwMode="auto">
          <a:xfrm>
            <a:off x="1445418" y="1789054"/>
            <a:ext cx="6677026" cy="1196975"/>
            <a:chOff x="909" y="1197"/>
            <a:chExt cx="4206" cy="754"/>
          </a:xfrm>
        </p:grpSpPr>
        <p:sp>
          <p:nvSpPr>
            <p:cNvPr id="107702" name="Rectangle 182">
              <a:extLst>
                <a:ext uri="{FF2B5EF4-FFF2-40B4-BE49-F238E27FC236}">
                  <a16:creationId xmlns:a16="http://schemas.microsoft.com/office/drawing/2014/main" id="{41D4FB95-3E2F-42DF-B9FE-041DFAC95860}"/>
                </a:ext>
              </a:extLst>
            </p:cNvPr>
            <p:cNvSpPr>
              <a:spLocks noChangeArrowheads="1"/>
            </p:cNvSpPr>
            <p:nvPr/>
          </p:nvSpPr>
          <p:spPr bwMode="auto">
            <a:xfrm>
              <a:off x="909" y="1197"/>
              <a:ext cx="1206" cy="754"/>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tx2">
                      <a:lumMod val="50000"/>
                    </a:schemeClr>
                  </a:solidFill>
                  <a:latin typeface="Arial" panose="020B0604020202020204" pitchFamily="34" charset="0"/>
                </a:rPr>
                <a:t>Days’ sales in accounts receivable</a:t>
              </a:r>
            </a:p>
          </p:txBody>
        </p:sp>
        <p:sp>
          <p:nvSpPr>
            <p:cNvPr id="107703" name="Rectangle 183">
              <a:extLst>
                <a:ext uri="{FF2B5EF4-FFF2-40B4-BE49-F238E27FC236}">
                  <a16:creationId xmlns:a16="http://schemas.microsoft.com/office/drawing/2014/main" id="{63A206AD-109D-4797-A24E-2F21A7A02689}"/>
                </a:ext>
              </a:extLst>
            </p:cNvPr>
            <p:cNvSpPr>
              <a:spLocks noChangeArrowheads="1"/>
            </p:cNvSpPr>
            <p:nvPr/>
          </p:nvSpPr>
          <p:spPr bwMode="auto">
            <a:xfrm>
              <a:off x="2109" y="1427"/>
              <a:ext cx="246" cy="289"/>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dirty="0">
                  <a:solidFill>
                    <a:schemeClr val="tx2">
                      <a:lumMod val="50000"/>
                    </a:schemeClr>
                  </a:solidFill>
                  <a:effectLst>
                    <a:outerShdw blurRad="38100" dist="38100" dir="2700000" algn="tl">
                      <a:srgbClr val="000000"/>
                    </a:outerShdw>
                  </a:effectLst>
                  <a:latin typeface="Arial" panose="020B0604020202020204" pitchFamily="34" charset="0"/>
                </a:rPr>
                <a:t>=</a:t>
              </a:r>
            </a:p>
          </p:txBody>
        </p:sp>
        <p:sp>
          <p:nvSpPr>
            <p:cNvPr id="107704" name="Rectangle 184">
              <a:extLst>
                <a:ext uri="{FF2B5EF4-FFF2-40B4-BE49-F238E27FC236}">
                  <a16:creationId xmlns:a16="http://schemas.microsoft.com/office/drawing/2014/main" id="{6755AB11-83A7-46A7-B616-34EAF9875705}"/>
                </a:ext>
              </a:extLst>
            </p:cNvPr>
            <p:cNvSpPr>
              <a:spLocks noChangeArrowheads="1"/>
            </p:cNvSpPr>
            <p:nvPr/>
          </p:nvSpPr>
          <p:spPr bwMode="auto">
            <a:xfrm>
              <a:off x="2228" y="1312"/>
              <a:ext cx="2887"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tx2">
                      <a:lumMod val="50000"/>
                    </a:schemeClr>
                  </a:solidFill>
                  <a:latin typeface="Arial" panose="020B0604020202020204" pitchFamily="34" charset="0"/>
                </a:rPr>
                <a:t>Accounts receivable at year-end</a:t>
              </a:r>
            </a:p>
            <a:p>
              <a:pPr algn="ctr">
                <a:defRPr/>
              </a:pPr>
              <a:r>
                <a:rPr lang="en-US" altLang="en-US" dirty="0">
                  <a:solidFill>
                    <a:schemeClr val="tx2">
                      <a:lumMod val="50000"/>
                    </a:schemeClr>
                  </a:solidFill>
                  <a:latin typeface="Arial" panose="020B0604020202020204" pitchFamily="34" charset="0"/>
                </a:rPr>
                <a:t>Annual sales </a:t>
              </a:r>
              <a:r>
                <a:rPr lang="en-US" altLang="en-US" dirty="0">
                  <a:solidFill>
                    <a:schemeClr val="tx2">
                      <a:lumMod val="50000"/>
                    </a:schemeClr>
                  </a:solidFill>
                  <a:latin typeface="Arial" panose="020B0604020202020204" pitchFamily="34" charset="0"/>
                  <a:cs typeface="Arial" panose="020B0604020202020204" pitchFamily="34" charset="0"/>
                </a:rPr>
                <a:t>÷ 365</a:t>
              </a:r>
            </a:p>
          </p:txBody>
        </p:sp>
        <p:sp>
          <p:nvSpPr>
            <p:cNvPr id="16404" name="Line 192">
              <a:extLst>
                <a:ext uri="{FF2B5EF4-FFF2-40B4-BE49-F238E27FC236}">
                  <a16:creationId xmlns:a16="http://schemas.microsoft.com/office/drawing/2014/main" id="{AA7A34E9-9DD8-4BD5-AEFC-30E2834E604B}"/>
                </a:ext>
              </a:extLst>
            </p:cNvPr>
            <p:cNvSpPr>
              <a:spLocks noChangeShapeType="1"/>
            </p:cNvSpPr>
            <p:nvPr/>
          </p:nvSpPr>
          <p:spPr bwMode="auto">
            <a:xfrm flipH="1">
              <a:off x="2448" y="1570"/>
              <a:ext cx="2400" cy="0"/>
            </a:xfrm>
            <a:prstGeom prst="line">
              <a:avLst/>
            </a:prstGeom>
            <a:noFill/>
            <a:ln w="38100">
              <a:solidFill>
                <a:schemeClr val="accent1">
                  <a:lumMod val="50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solidFill>
                  <a:schemeClr val="tx2">
                    <a:lumMod val="50000"/>
                  </a:schemeClr>
                </a:solidFill>
                <a:latin typeface="Tahoma" charset="0"/>
                <a:ea typeface="ＭＳ Ｐゴシック" charset="0"/>
                <a:cs typeface="ＭＳ Ｐゴシック" charset="0"/>
              </a:endParaRPr>
            </a:p>
          </p:txBody>
        </p:sp>
      </p:grpSp>
      <p:sp>
        <p:nvSpPr>
          <p:cNvPr id="107714" name="Text Box 194">
            <a:extLst>
              <a:ext uri="{FF2B5EF4-FFF2-40B4-BE49-F238E27FC236}">
                <a16:creationId xmlns:a16="http://schemas.microsoft.com/office/drawing/2014/main" id="{595E0645-44AC-4FB9-9E64-2D7D47A2979D}"/>
              </a:ext>
            </a:extLst>
          </p:cNvPr>
          <p:cNvSpPr txBox="1">
            <a:spLocks noChangeArrowheads="1"/>
          </p:cNvSpPr>
          <p:nvPr/>
        </p:nvSpPr>
        <p:spPr bwMode="auto">
          <a:xfrm>
            <a:off x="496888" y="1047694"/>
            <a:ext cx="8458200" cy="549275"/>
          </a:xfrm>
          <a:prstGeom prst="rect">
            <a:avLst/>
          </a:prstGeom>
          <a:solidFill>
            <a:schemeClr val="accent1">
              <a:lumMod val="50000"/>
            </a:schemeClr>
          </a:solid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3000" dirty="0">
                <a:solidFill>
                  <a:schemeClr val="bg1"/>
                </a:solidFill>
              </a:rPr>
              <a:t>Number of Days’ Sales in Accounts Receivable</a:t>
            </a:r>
          </a:p>
        </p:txBody>
      </p:sp>
      <p:cxnSp>
        <p:nvCxnSpPr>
          <p:cNvPr id="45064" name="Straight Connector 5">
            <a:extLst>
              <a:ext uri="{FF2B5EF4-FFF2-40B4-BE49-F238E27FC236}">
                <a16:creationId xmlns:a16="http://schemas.microsoft.com/office/drawing/2014/main" id="{AFFBB7A7-8CFE-4439-8655-C827723F70BF}"/>
              </a:ext>
            </a:extLst>
          </p:cNvPr>
          <p:cNvCxnSpPr>
            <a:cxnSpLocks noChangeShapeType="1"/>
          </p:cNvCxnSpPr>
          <p:nvPr/>
        </p:nvCxnSpPr>
        <p:spPr bwMode="auto">
          <a:xfrm>
            <a:off x="6086475" y="3911600"/>
            <a:ext cx="0" cy="0"/>
          </a:xfrm>
          <a:prstGeom prst="line">
            <a:avLst/>
          </a:prstGeom>
          <a:noFill/>
          <a:ln w="9525">
            <a:solidFill>
              <a:srgbClr val="FFFF66">
                <a:alpha val="50195"/>
              </a:srgbClr>
            </a:solidFill>
            <a:round/>
            <a:headEnd/>
            <a:tailEnd/>
          </a:ln>
          <a:extLst>
            <a:ext uri="{909E8E84-426E-40DD-AFC4-6F175D3DCCD1}">
              <a14:hiddenFill xmlns:a14="http://schemas.microsoft.com/office/drawing/2010/main">
                <a:noFill/>
              </a14:hiddenFill>
            </a:ext>
          </a:extLst>
        </p:spPr>
      </p:cxnSp>
      <p:sp>
        <p:nvSpPr>
          <p:cNvPr id="23" name="Rounded Rectangle 22">
            <a:extLst>
              <a:ext uri="{FF2B5EF4-FFF2-40B4-BE49-F238E27FC236}">
                <a16:creationId xmlns:a16="http://schemas.microsoft.com/office/drawing/2014/main" id="{8A6F3A39-F2E5-48C7-A177-584FB2442385}"/>
              </a:ext>
            </a:extLst>
          </p:cNvPr>
          <p:cNvSpPr/>
          <p:nvPr/>
        </p:nvSpPr>
        <p:spPr>
          <a:xfrm>
            <a:off x="496888" y="6205538"/>
            <a:ext cx="7473950"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11-4: Discuss how the number of days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sales in both accounts receivable and inventory are used to evaluate the effectiveness of the management of receivables and inventory.</a:t>
            </a:r>
          </a:p>
        </p:txBody>
      </p:sp>
      <p:pic>
        <p:nvPicPr>
          <p:cNvPr id="4" name="Picture 3">
            <a:extLst>
              <a:ext uri="{FF2B5EF4-FFF2-40B4-BE49-F238E27FC236}">
                <a16:creationId xmlns:a16="http://schemas.microsoft.com/office/drawing/2014/main" id="{8B75C32B-7C1F-4A89-82E7-E95E63492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055" y="3158404"/>
            <a:ext cx="5751512" cy="2683336"/>
          </a:xfrm>
          <a:prstGeom prst="rect">
            <a:avLst/>
          </a:prstGeom>
        </p:spPr>
      </p:pic>
      <p:sp>
        <p:nvSpPr>
          <p:cNvPr id="24" name="Rectangle 212">
            <a:extLst>
              <a:ext uri="{FF2B5EF4-FFF2-40B4-BE49-F238E27FC236}">
                <a16:creationId xmlns:a16="http://schemas.microsoft.com/office/drawing/2014/main" id="{7C1A2FAA-F0D0-4C42-BFE5-E599AB8D58A6}"/>
              </a:ext>
            </a:extLst>
          </p:cNvPr>
          <p:cNvSpPr>
            <a:spLocks noChangeArrowheads="1"/>
          </p:cNvSpPr>
          <p:nvPr/>
        </p:nvSpPr>
        <p:spPr bwMode="auto">
          <a:xfrm>
            <a:off x="6367661" y="2916305"/>
            <a:ext cx="2598340" cy="3167534"/>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0488" tIns="44450" rIns="90488" bIns="44450">
            <a:spAutoFit/>
          </a:bodyPr>
          <a:lstStyle/>
          <a:p>
            <a:pPr algn="ctr">
              <a:defRPr/>
            </a:pPr>
            <a:r>
              <a:rPr lang="en-IN" sz="2000" dirty="0">
                <a:solidFill>
                  <a:schemeClr val="bg1"/>
                </a:solidFill>
                <a:latin typeface="Arial" charset="0"/>
              </a:rPr>
              <a:t>The result of this calculation also can be expressed as the average age of accounts receivable, the number of days’ sales outstanding, or the average collection period for accounts receivable.</a:t>
            </a:r>
            <a:endParaRPr lang="en-US" sz="2000" dirty="0">
              <a:solidFill>
                <a:schemeClr val="bg1"/>
              </a:solidFill>
              <a:latin typeface="Arial"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a:extLst>
              <a:ext uri="{FF2B5EF4-FFF2-40B4-BE49-F238E27FC236}">
                <a16:creationId xmlns:a16="http://schemas.microsoft.com/office/drawing/2014/main" id="{9AC57F90-0306-49C7-BC16-5B55EDE8057E}"/>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Other Activity Measures</a:t>
            </a:r>
          </a:p>
        </p:txBody>
      </p:sp>
      <p:sp>
        <p:nvSpPr>
          <p:cNvPr id="112838" name="Text Box 198">
            <a:extLst>
              <a:ext uri="{FF2B5EF4-FFF2-40B4-BE49-F238E27FC236}">
                <a16:creationId xmlns:a16="http://schemas.microsoft.com/office/drawing/2014/main" id="{EDB6DAE8-FF6B-4C02-A350-CBBCB20C7FFD}"/>
              </a:ext>
            </a:extLst>
          </p:cNvPr>
          <p:cNvSpPr txBox="1">
            <a:spLocks noChangeArrowheads="1"/>
          </p:cNvSpPr>
          <p:nvPr/>
        </p:nvSpPr>
        <p:spPr bwMode="auto">
          <a:xfrm>
            <a:off x="384175" y="1126399"/>
            <a:ext cx="8686800" cy="549275"/>
          </a:xfrm>
          <a:prstGeom prst="rect">
            <a:avLst/>
          </a:prstGeom>
          <a:solidFill>
            <a:schemeClr val="accent1">
              <a:lumMod val="50000"/>
            </a:schemeClr>
          </a:solid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3000" dirty="0">
                <a:solidFill>
                  <a:schemeClr val="bg1"/>
                </a:solidFill>
              </a:rPr>
              <a:t>Number of Days’ Sales in Inventory</a:t>
            </a:r>
          </a:p>
        </p:txBody>
      </p:sp>
      <p:grpSp>
        <p:nvGrpSpPr>
          <p:cNvPr id="47108" name="Group 211">
            <a:extLst>
              <a:ext uri="{FF2B5EF4-FFF2-40B4-BE49-F238E27FC236}">
                <a16:creationId xmlns:a16="http://schemas.microsoft.com/office/drawing/2014/main" id="{A45FD3CC-4D36-40CC-AFB1-A2BA4BB4B3B6}"/>
              </a:ext>
            </a:extLst>
          </p:cNvPr>
          <p:cNvGrpSpPr>
            <a:grpSpLocks/>
          </p:cNvGrpSpPr>
          <p:nvPr/>
        </p:nvGrpSpPr>
        <p:grpSpPr bwMode="auto">
          <a:xfrm>
            <a:off x="688181" y="1869349"/>
            <a:ext cx="7135814" cy="828675"/>
            <a:chOff x="909" y="1310"/>
            <a:chExt cx="4495" cy="522"/>
          </a:xfrm>
        </p:grpSpPr>
        <p:sp>
          <p:nvSpPr>
            <p:cNvPr id="47119" name="Rectangle 200">
              <a:extLst>
                <a:ext uri="{FF2B5EF4-FFF2-40B4-BE49-F238E27FC236}">
                  <a16:creationId xmlns:a16="http://schemas.microsoft.com/office/drawing/2014/main" id="{C02D8478-F809-4F74-B089-5718569A1A3A}"/>
                </a:ext>
              </a:extLst>
            </p:cNvPr>
            <p:cNvSpPr>
              <a:spLocks noChangeArrowheads="1"/>
            </p:cNvSpPr>
            <p:nvPr/>
          </p:nvSpPr>
          <p:spPr bwMode="auto">
            <a:xfrm>
              <a:off x="909" y="1310"/>
              <a:ext cx="1206"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chemeClr val="tx2"/>
                  </a:solidFill>
                  <a:latin typeface="Arial" panose="020B0604020202020204" pitchFamily="34" charset="0"/>
                </a:rPr>
                <a:t>Days’ sales in inventory</a:t>
              </a:r>
            </a:p>
          </p:txBody>
        </p:sp>
        <p:sp>
          <p:nvSpPr>
            <p:cNvPr id="112841" name="Rectangle 201">
              <a:extLst>
                <a:ext uri="{FF2B5EF4-FFF2-40B4-BE49-F238E27FC236}">
                  <a16:creationId xmlns:a16="http://schemas.microsoft.com/office/drawing/2014/main" id="{5ACB785B-11C5-4C5B-A628-8708971F4D6B}"/>
                </a:ext>
              </a:extLst>
            </p:cNvPr>
            <p:cNvSpPr>
              <a:spLocks noChangeArrowheads="1"/>
            </p:cNvSpPr>
            <p:nvPr/>
          </p:nvSpPr>
          <p:spPr bwMode="auto">
            <a:xfrm>
              <a:off x="2109" y="1425"/>
              <a:ext cx="246" cy="289"/>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dirty="0">
                  <a:solidFill>
                    <a:schemeClr val="tx2"/>
                  </a:solidFill>
                  <a:effectLst>
                    <a:outerShdw blurRad="38100" dist="38100" dir="2700000" algn="tl">
                      <a:srgbClr val="000000"/>
                    </a:outerShdw>
                  </a:effectLst>
                  <a:latin typeface="Arial" panose="020B0604020202020204" pitchFamily="34" charset="0"/>
                </a:rPr>
                <a:t>=</a:t>
              </a:r>
            </a:p>
          </p:txBody>
        </p:sp>
        <p:sp>
          <p:nvSpPr>
            <p:cNvPr id="47121" name="Rectangle 202">
              <a:extLst>
                <a:ext uri="{FF2B5EF4-FFF2-40B4-BE49-F238E27FC236}">
                  <a16:creationId xmlns:a16="http://schemas.microsoft.com/office/drawing/2014/main" id="{6FBD0B0F-4CE1-4695-ACD1-C31065E18CEA}"/>
                </a:ext>
              </a:extLst>
            </p:cNvPr>
            <p:cNvSpPr>
              <a:spLocks noChangeArrowheads="1"/>
            </p:cNvSpPr>
            <p:nvPr/>
          </p:nvSpPr>
          <p:spPr bwMode="auto">
            <a:xfrm>
              <a:off x="2442" y="1310"/>
              <a:ext cx="2962"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chemeClr val="tx2"/>
                  </a:solidFill>
                  <a:latin typeface="Arial" panose="020B0604020202020204" pitchFamily="34" charset="0"/>
                </a:rPr>
                <a:t>Inventory at year-end</a:t>
              </a:r>
            </a:p>
            <a:p>
              <a:pPr algn="ctr">
                <a:spcBef>
                  <a:spcPct val="0"/>
                </a:spcBef>
                <a:buFontTx/>
                <a:buNone/>
              </a:pPr>
              <a:r>
                <a:rPr lang="en-US" altLang="en-US" sz="2400" dirty="0">
                  <a:solidFill>
                    <a:schemeClr val="tx2"/>
                  </a:solidFill>
                  <a:latin typeface="Arial" panose="020B0604020202020204" pitchFamily="34" charset="0"/>
                </a:rPr>
                <a:t>Annual cost of goods sold </a:t>
              </a:r>
              <a:r>
                <a:rPr lang="en-US" altLang="en-US" sz="2400" dirty="0">
                  <a:solidFill>
                    <a:schemeClr val="tx2"/>
                  </a:solidFill>
                  <a:latin typeface="Arial" panose="020B0604020202020204" pitchFamily="34" charset="0"/>
                  <a:cs typeface="Arial" panose="020B0604020202020204" pitchFamily="34" charset="0"/>
                </a:rPr>
                <a:t>÷ 365</a:t>
              </a:r>
            </a:p>
          </p:txBody>
        </p:sp>
        <p:sp>
          <p:nvSpPr>
            <p:cNvPr id="47122" name="Line 203">
              <a:extLst>
                <a:ext uri="{FF2B5EF4-FFF2-40B4-BE49-F238E27FC236}">
                  <a16:creationId xmlns:a16="http://schemas.microsoft.com/office/drawing/2014/main" id="{708D3405-9A27-4F08-BEF3-9768401439E4}"/>
                </a:ext>
              </a:extLst>
            </p:cNvPr>
            <p:cNvSpPr>
              <a:spLocks noChangeShapeType="1"/>
            </p:cNvSpPr>
            <p:nvPr/>
          </p:nvSpPr>
          <p:spPr bwMode="auto">
            <a:xfrm flipH="1">
              <a:off x="2448" y="1568"/>
              <a:ext cx="2928" cy="0"/>
            </a:xfrm>
            <a:prstGeom prst="line">
              <a:avLst/>
            </a:prstGeom>
            <a:noFill/>
            <a:ln w="38100">
              <a:solidFill>
                <a:schemeClr val="accent1">
                  <a:lumMod val="75000"/>
                </a:schemeClr>
              </a:solidFill>
              <a:round/>
              <a:headEnd/>
              <a:tailEnd/>
            </a:ln>
            <a:extLst>
              <a:ext uri="{909E8E84-426E-40DD-AFC4-6F175D3DCCD1}">
                <a14:hiddenFill xmlns:a14="http://schemas.microsoft.com/office/drawing/2010/main">
                  <a:noFill/>
                </a14:hiddenFill>
              </a:ext>
            </a:extLst>
          </p:spPr>
          <p:txBody>
            <a:bodyPr wrap="none"/>
            <a:lstStyle/>
            <a:p>
              <a:pPr algn="ctr">
                <a:defRPr/>
              </a:pPr>
              <a:endParaRPr lang="en-US" dirty="0">
                <a:solidFill>
                  <a:schemeClr val="tx2"/>
                </a:solidFill>
              </a:endParaRPr>
            </a:p>
          </p:txBody>
        </p:sp>
      </p:grpSp>
      <p:sp>
        <p:nvSpPr>
          <p:cNvPr id="21" name="Rounded Rectangle 20">
            <a:extLst>
              <a:ext uri="{FF2B5EF4-FFF2-40B4-BE49-F238E27FC236}">
                <a16:creationId xmlns:a16="http://schemas.microsoft.com/office/drawing/2014/main" id="{D63BC8D9-63B7-499E-933A-E01C2B474DAC}"/>
              </a:ext>
            </a:extLst>
          </p:cNvPr>
          <p:cNvSpPr/>
          <p:nvPr/>
        </p:nvSpPr>
        <p:spPr>
          <a:xfrm>
            <a:off x="496888" y="6205538"/>
            <a:ext cx="7473950"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11-4: Discuss how the number of days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sales in both accounts receivable and inventory are used to evaluate the effectiveness of the management of receivables and inventory.</a:t>
            </a:r>
          </a:p>
        </p:txBody>
      </p:sp>
      <p:pic>
        <p:nvPicPr>
          <p:cNvPr id="4" name="Picture 3">
            <a:extLst>
              <a:ext uri="{FF2B5EF4-FFF2-40B4-BE49-F238E27FC236}">
                <a16:creationId xmlns:a16="http://schemas.microsoft.com/office/drawing/2014/main" id="{08F73D93-54C8-4E9E-B605-3C16747D8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456" y="3096346"/>
            <a:ext cx="5776171" cy="2685973"/>
          </a:xfrm>
          <a:prstGeom prst="rect">
            <a:avLst/>
          </a:prstGeom>
        </p:spPr>
      </p:pic>
      <p:sp>
        <p:nvSpPr>
          <p:cNvPr id="22" name="Rectangle 212">
            <a:extLst>
              <a:ext uri="{FF2B5EF4-FFF2-40B4-BE49-F238E27FC236}">
                <a16:creationId xmlns:a16="http://schemas.microsoft.com/office/drawing/2014/main" id="{C00C07B4-CB9E-4B5C-AC0F-41B266B734CE}"/>
              </a:ext>
            </a:extLst>
          </p:cNvPr>
          <p:cNvSpPr>
            <a:spLocks noChangeArrowheads="1"/>
          </p:cNvSpPr>
          <p:nvPr/>
        </p:nvSpPr>
        <p:spPr bwMode="auto">
          <a:xfrm>
            <a:off x="6404174" y="3301274"/>
            <a:ext cx="2598340" cy="2244204"/>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90488" tIns="44450" rIns="90488" bIns="44450">
            <a:spAutoFit/>
          </a:bodyPr>
          <a:lstStyle/>
          <a:p>
            <a:pPr algn="ctr">
              <a:defRPr/>
            </a:pPr>
            <a:r>
              <a:rPr lang="en-IN" sz="2000" dirty="0">
                <a:solidFill>
                  <a:schemeClr val="bg1"/>
                </a:solidFill>
                <a:latin typeface="Arial" charset="0"/>
              </a:rPr>
              <a:t>The result of this calculation also can be expressed as the average age of the inventory or the</a:t>
            </a:r>
          </a:p>
          <a:p>
            <a:pPr algn="ctr">
              <a:defRPr/>
            </a:pPr>
            <a:r>
              <a:rPr lang="en-IN" sz="2000" dirty="0">
                <a:solidFill>
                  <a:schemeClr val="bg1"/>
                </a:solidFill>
                <a:latin typeface="Arial" charset="0"/>
              </a:rPr>
              <a:t>average sales period for inventory.</a:t>
            </a:r>
            <a:endParaRPr lang="en-US" sz="2000" dirty="0">
              <a:solidFill>
                <a:schemeClr val="bg1"/>
              </a:solidFill>
              <a:latin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02ADA-388A-4151-89B8-1B898710BAD9}"/>
              </a:ext>
            </a:extLst>
          </p:cNvPr>
          <p:cNvSpPr>
            <a:spLocks noGrp="1"/>
          </p:cNvSpPr>
          <p:nvPr>
            <p:ph type="title"/>
          </p:nvPr>
        </p:nvSpPr>
        <p:spPr/>
        <p:txBody>
          <a:bodyPr/>
          <a:lstStyle/>
          <a:p>
            <a:r>
              <a:rPr lang="en-IN" b="0" dirty="0"/>
              <a:t>Evaluating a Firm’s Operating Efficiency </a:t>
            </a:r>
            <a:endParaRPr lang="en-US" dirty="0"/>
          </a:p>
        </p:txBody>
      </p:sp>
      <p:sp>
        <p:nvSpPr>
          <p:cNvPr id="3" name="Content Placeholder 2">
            <a:extLst>
              <a:ext uri="{FF2B5EF4-FFF2-40B4-BE49-F238E27FC236}">
                <a16:creationId xmlns:a16="http://schemas.microsoft.com/office/drawing/2014/main" id="{E4647382-E3E4-48D9-BF4A-A2364C78B7A7}"/>
              </a:ext>
            </a:extLst>
          </p:cNvPr>
          <p:cNvSpPr>
            <a:spLocks noGrp="1"/>
          </p:cNvSpPr>
          <p:nvPr>
            <p:ph idx="1"/>
          </p:nvPr>
        </p:nvSpPr>
        <p:spPr>
          <a:xfrm>
            <a:off x="609600" y="1219201"/>
            <a:ext cx="8229600" cy="3581400"/>
          </a:xfrm>
          <a:solidFill>
            <a:srgbClr val="FFFFCC"/>
          </a:solidFill>
          <a:ln>
            <a:solidFill>
              <a:srgbClr val="FFFFCC"/>
            </a:solidFill>
          </a:ln>
        </p:spPr>
        <p:txBody>
          <a:bodyPr/>
          <a:lstStyle/>
          <a:p>
            <a:pPr marL="0" indent="0">
              <a:buNone/>
            </a:pPr>
            <a:r>
              <a:rPr lang="en-IN" sz="2400" dirty="0"/>
              <a:t>If the credit manager wanted to know how many days’ sales were in receivables at any time, the most accurate result could be determined by doing the following: </a:t>
            </a:r>
          </a:p>
          <a:p>
            <a:pPr marL="400050" lvl="1" indent="0">
              <a:buNone/>
            </a:pPr>
            <a:r>
              <a:rPr lang="en-IN" sz="2400" dirty="0"/>
              <a:t>1. Obtaining the daily sales amounts for the period ending with the date of the total accounts receivable. </a:t>
            </a:r>
          </a:p>
          <a:p>
            <a:pPr marL="400050" lvl="1" indent="0">
              <a:buNone/>
            </a:pPr>
            <a:r>
              <a:rPr lang="en-IN" sz="2400" dirty="0"/>
              <a:t>2. Adding the daily sales amounts (working backward by day) until the sum equals the total accounts receivable. </a:t>
            </a:r>
          </a:p>
          <a:p>
            <a:pPr marL="400050" lvl="1" indent="0">
              <a:buNone/>
            </a:pPr>
            <a:r>
              <a:rPr lang="en-IN" sz="2400" dirty="0"/>
              <a:t>3. Counting the number of days’ sales that had to be included to reach this total. </a:t>
            </a:r>
          </a:p>
        </p:txBody>
      </p:sp>
      <p:sp>
        <p:nvSpPr>
          <p:cNvPr id="5" name="Rounded Rectangle 20">
            <a:extLst>
              <a:ext uri="{FF2B5EF4-FFF2-40B4-BE49-F238E27FC236}">
                <a16:creationId xmlns:a16="http://schemas.microsoft.com/office/drawing/2014/main" id="{0F3544B1-EF37-4FF2-8D33-2009278B464F}"/>
              </a:ext>
            </a:extLst>
          </p:cNvPr>
          <p:cNvSpPr/>
          <p:nvPr/>
        </p:nvSpPr>
        <p:spPr>
          <a:xfrm>
            <a:off x="484909" y="6096000"/>
            <a:ext cx="7473950"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11-4: Discuss how the number of days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sales in both accounts receivable and inventory are used to evaluate the effectiveness of the management of receivables and inventory.</a:t>
            </a:r>
          </a:p>
        </p:txBody>
      </p:sp>
      <p:sp>
        <p:nvSpPr>
          <p:cNvPr id="6" name="Content Placeholder 2">
            <a:extLst>
              <a:ext uri="{FF2B5EF4-FFF2-40B4-BE49-F238E27FC236}">
                <a16:creationId xmlns:a16="http://schemas.microsoft.com/office/drawing/2014/main" id="{BCAC90D7-074B-48E4-9842-E8EDE19174F0}"/>
              </a:ext>
            </a:extLst>
          </p:cNvPr>
          <p:cNvSpPr txBox="1">
            <a:spLocks/>
          </p:cNvSpPr>
          <p:nvPr/>
        </p:nvSpPr>
        <p:spPr bwMode="auto">
          <a:xfrm>
            <a:off x="609600" y="5055754"/>
            <a:ext cx="8229600" cy="757959"/>
          </a:xfrm>
          <a:prstGeom prst="rect">
            <a:avLst/>
          </a:prstGeom>
          <a:solidFill>
            <a:srgbClr val="4F81BD"/>
          </a:solidFill>
          <a:ln>
            <a:solidFill>
              <a:srgbClr val="FFFFCC"/>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solidFill>
                  <a:schemeClr val="bg1"/>
                </a:solidFill>
              </a:rPr>
              <a:t>The higher the turnover or the fewer the number of days’ sales in accounts receivable and inventory, the greater the efficiency.</a:t>
            </a:r>
          </a:p>
        </p:txBody>
      </p:sp>
    </p:spTree>
    <p:extLst>
      <p:ext uri="{BB962C8B-B14F-4D97-AF65-F5344CB8AC3E}">
        <p14:creationId xmlns:p14="http://schemas.microsoft.com/office/powerpoint/2010/main" val="2339303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7">
            <a:extLst>
              <a:ext uri="{FF2B5EF4-FFF2-40B4-BE49-F238E27FC236}">
                <a16:creationId xmlns:a16="http://schemas.microsoft.com/office/drawing/2014/main" id="{D24E9EA9-375F-4EF8-9278-C4BF1186FC51}"/>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Profitability Measures</a:t>
            </a:r>
          </a:p>
        </p:txBody>
      </p:sp>
      <p:sp>
        <p:nvSpPr>
          <p:cNvPr id="108622" name="Text Box 78">
            <a:extLst>
              <a:ext uri="{FF2B5EF4-FFF2-40B4-BE49-F238E27FC236}">
                <a16:creationId xmlns:a16="http://schemas.microsoft.com/office/drawing/2014/main" id="{22224AE8-3757-4FC7-94EE-2F96AC2647CF}"/>
              </a:ext>
            </a:extLst>
          </p:cNvPr>
          <p:cNvSpPr txBox="1">
            <a:spLocks noChangeArrowheads="1"/>
          </p:cNvSpPr>
          <p:nvPr/>
        </p:nvSpPr>
        <p:spPr bwMode="auto">
          <a:xfrm>
            <a:off x="762000" y="1193800"/>
            <a:ext cx="7620000" cy="892552"/>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2600" dirty="0">
                <a:solidFill>
                  <a:schemeClr val="accent1">
                    <a:lumMod val="50000"/>
                  </a:schemeClr>
                </a:solidFill>
                <a:latin typeface="Arial" panose="020B0604020202020204" pitchFamily="34" charset="0"/>
              </a:rPr>
              <a:t>Two significant profitability measures are </a:t>
            </a:r>
            <a:r>
              <a:rPr lang="en-US" altLang="en-US" sz="2600" i="1" dirty="0">
                <a:solidFill>
                  <a:schemeClr val="accent1">
                    <a:lumMod val="50000"/>
                  </a:schemeClr>
                </a:solidFill>
                <a:latin typeface="Arial" panose="020B0604020202020204" pitchFamily="34" charset="0"/>
              </a:rPr>
              <a:t>return on investment</a:t>
            </a:r>
            <a:r>
              <a:rPr lang="en-US" altLang="en-US" sz="2600" dirty="0">
                <a:solidFill>
                  <a:schemeClr val="accent1">
                    <a:lumMod val="50000"/>
                  </a:schemeClr>
                </a:solidFill>
                <a:latin typeface="Arial" panose="020B0604020202020204" pitchFamily="34" charset="0"/>
              </a:rPr>
              <a:t> (ROI) and </a:t>
            </a:r>
            <a:r>
              <a:rPr lang="en-US" altLang="en-US" sz="2600" i="1" dirty="0">
                <a:solidFill>
                  <a:schemeClr val="accent1">
                    <a:lumMod val="50000"/>
                  </a:schemeClr>
                </a:solidFill>
                <a:latin typeface="Arial" panose="020B0604020202020204" pitchFamily="34" charset="0"/>
              </a:rPr>
              <a:t>return on equity</a:t>
            </a:r>
            <a:r>
              <a:rPr lang="en-US" altLang="en-US" sz="2600" dirty="0">
                <a:solidFill>
                  <a:schemeClr val="accent1">
                    <a:lumMod val="50000"/>
                  </a:schemeClr>
                </a:solidFill>
                <a:latin typeface="Arial" panose="020B0604020202020204" pitchFamily="34" charset="0"/>
              </a:rPr>
              <a:t> (ROE).</a:t>
            </a:r>
          </a:p>
        </p:txBody>
      </p:sp>
      <p:sp>
        <p:nvSpPr>
          <p:cNvPr id="108685" name="Text Box 141">
            <a:extLst>
              <a:ext uri="{FF2B5EF4-FFF2-40B4-BE49-F238E27FC236}">
                <a16:creationId xmlns:a16="http://schemas.microsoft.com/office/drawing/2014/main" id="{D7C8EB92-CF9A-4FE4-93AD-67A31ADF289F}"/>
              </a:ext>
            </a:extLst>
          </p:cNvPr>
          <p:cNvSpPr txBox="1">
            <a:spLocks noChangeArrowheads="1"/>
          </p:cNvSpPr>
          <p:nvPr/>
        </p:nvSpPr>
        <p:spPr bwMode="auto">
          <a:xfrm>
            <a:off x="796636" y="2336800"/>
            <a:ext cx="7128164" cy="1954381"/>
          </a:xfrm>
          <a:prstGeom prst="rect">
            <a:avLst/>
          </a:prstGeom>
          <a:solidFill>
            <a:schemeClr val="accent1">
              <a:lumMod val="20000"/>
              <a:lumOff val="80000"/>
            </a:schemeClr>
          </a:solidFill>
          <a:ln w="9525">
            <a:solidFill>
              <a:srgbClr val="D5D5D5"/>
            </a:solidFill>
            <a:miter lim="800000"/>
            <a:headEnd/>
            <a:tailEnd/>
          </a:ln>
          <a:effectLst>
            <a:outerShdw blurRad="63500" dist="38100" dir="2700000" algn="tl" rotWithShape="0">
              <a:srgbClr val="000000">
                <a:alpha val="39999"/>
              </a:srgbClr>
            </a:outerShdw>
          </a:effec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IN" altLang="en-US" sz="2200" dirty="0">
                <a:solidFill>
                  <a:schemeClr val="tx2">
                    <a:lumMod val="50000"/>
                  </a:schemeClr>
                </a:solidFill>
                <a:latin typeface="Arial" panose="020B0604020202020204" pitchFamily="34" charset="0"/>
              </a:rPr>
              <a:t>ROI based on operating income is an evaluation of the operating activities of the firm.</a:t>
            </a:r>
          </a:p>
          <a:p>
            <a:pPr algn="ctr" eaLnBrk="1" hangingPunct="1">
              <a:spcBef>
                <a:spcPct val="50000"/>
              </a:spcBef>
              <a:defRPr/>
            </a:pPr>
            <a:r>
              <a:rPr lang="en-IN" altLang="en-US" sz="2200" dirty="0">
                <a:solidFill>
                  <a:schemeClr val="tx2">
                    <a:lumMod val="50000"/>
                  </a:schemeClr>
                </a:solidFill>
                <a:latin typeface="Arial" panose="020B0604020202020204" pitchFamily="34" charset="0"/>
              </a:rPr>
              <a:t>The balance sheet elements for calculation are average total assets (or average operating assets) for ROI and average common stockholders’ equity for ROE.</a:t>
            </a:r>
          </a:p>
        </p:txBody>
      </p:sp>
      <p:sp>
        <p:nvSpPr>
          <p:cNvPr id="10" name="Text Box 141">
            <a:extLst>
              <a:ext uri="{FF2B5EF4-FFF2-40B4-BE49-F238E27FC236}">
                <a16:creationId xmlns:a16="http://schemas.microsoft.com/office/drawing/2014/main" id="{54C1989C-6005-4935-8914-87797DFC5928}"/>
              </a:ext>
            </a:extLst>
          </p:cNvPr>
          <p:cNvSpPr txBox="1">
            <a:spLocks noChangeArrowheads="1"/>
          </p:cNvSpPr>
          <p:nvPr/>
        </p:nvSpPr>
        <p:spPr bwMode="auto">
          <a:xfrm>
            <a:off x="762000" y="4504302"/>
            <a:ext cx="7128164" cy="1446550"/>
          </a:xfrm>
          <a:prstGeom prst="rect">
            <a:avLst/>
          </a:prstGeom>
          <a:solidFill>
            <a:schemeClr val="accent1">
              <a:lumMod val="20000"/>
              <a:lumOff val="80000"/>
            </a:schemeClr>
          </a:solidFill>
          <a:ln w="9525">
            <a:solidFill>
              <a:srgbClr val="D5D5D5"/>
            </a:solidFill>
            <a:miter lim="800000"/>
            <a:headEnd/>
            <a:tailEnd/>
          </a:ln>
          <a:effectLst>
            <a:outerShdw blurRad="63500" dist="38100" dir="2700000" algn="tl" rotWithShape="0">
              <a:srgbClr val="000000">
                <a:alpha val="39999"/>
              </a:srgbClr>
            </a:outerShdw>
          </a:effec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IN" altLang="en-US" sz="2200" dirty="0">
                <a:solidFill>
                  <a:schemeClr val="tx2">
                    <a:lumMod val="50000"/>
                  </a:schemeClr>
                </a:solidFill>
                <a:latin typeface="Arial" panose="020B0604020202020204" pitchFamily="34" charset="0"/>
              </a:rPr>
              <a:t>Profitability evaluations are likely to be more valid when they are based on the trend of one company’s ROI and ROE relative to the trend of industry and competitors’ rates of return.</a:t>
            </a:r>
            <a:endParaRPr lang="en-US" altLang="en-US" sz="2200" dirty="0">
              <a:solidFill>
                <a:schemeClr val="tx2">
                  <a:lumMod val="50000"/>
                </a:schemeClr>
              </a:solidFill>
              <a:latin typeface="Arial" panose="020B0604020202020204" pitchFamily="34" charset="0"/>
            </a:endParaRPr>
          </a:p>
        </p:txBody>
      </p:sp>
      <p:sp>
        <p:nvSpPr>
          <p:cNvPr id="11" name="Rounded Rectangle 20">
            <a:extLst>
              <a:ext uri="{FF2B5EF4-FFF2-40B4-BE49-F238E27FC236}">
                <a16:creationId xmlns:a16="http://schemas.microsoft.com/office/drawing/2014/main" id="{2B3221FE-FBAC-4017-B518-571EF210E397}"/>
              </a:ext>
            </a:extLst>
          </p:cNvPr>
          <p:cNvSpPr/>
          <p:nvPr/>
        </p:nvSpPr>
        <p:spPr>
          <a:xfrm>
            <a:off x="484909" y="6096000"/>
            <a:ext cx="7473950"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11-4: Discuss how the number of days</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 sales in both accounts receivable and inventory are used to evaluate the effectiveness of the management of receivables and inventory.</a:t>
            </a:r>
          </a:p>
        </p:txBody>
      </p:sp>
    </p:spTree>
    <p:extLst>
      <p:ext uri="{BB962C8B-B14F-4D97-AF65-F5344CB8AC3E}">
        <p14:creationId xmlns:p14="http://schemas.microsoft.com/office/powerpoint/2010/main" val="2506926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a:extLst>
              <a:ext uri="{FF2B5EF4-FFF2-40B4-BE49-F238E27FC236}">
                <a16:creationId xmlns:a16="http://schemas.microsoft.com/office/drawing/2014/main" id="{3652BAB8-FD85-4568-A444-97DE46538A11}"/>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Price/Earnings Ratio</a:t>
            </a:r>
          </a:p>
        </p:txBody>
      </p:sp>
      <p:grpSp>
        <p:nvGrpSpPr>
          <p:cNvPr id="51203" name="Group 215">
            <a:extLst>
              <a:ext uri="{FF2B5EF4-FFF2-40B4-BE49-F238E27FC236}">
                <a16:creationId xmlns:a16="http://schemas.microsoft.com/office/drawing/2014/main" id="{321FE566-6D79-4F7F-B977-241F168A1452}"/>
              </a:ext>
            </a:extLst>
          </p:cNvPr>
          <p:cNvGrpSpPr>
            <a:grpSpLocks/>
          </p:cNvGrpSpPr>
          <p:nvPr/>
        </p:nvGrpSpPr>
        <p:grpSpPr bwMode="auto">
          <a:xfrm>
            <a:off x="582498" y="1676814"/>
            <a:ext cx="8534782" cy="828675"/>
            <a:chOff x="765" y="960"/>
            <a:chExt cx="5469" cy="522"/>
          </a:xfrm>
        </p:grpSpPr>
        <p:grpSp>
          <p:nvGrpSpPr>
            <p:cNvPr id="51208" name="Group 204">
              <a:extLst>
                <a:ext uri="{FF2B5EF4-FFF2-40B4-BE49-F238E27FC236}">
                  <a16:creationId xmlns:a16="http://schemas.microsoft.com/office/drawing/2014/main" id="{F16A4130-AA58-4B5C-8F9D-35FE29012B8C}"/>
                </a:ext>
              </a:extLst>
            </p:cNvPr>
            <p:cNvGrpSpPr>
              <a:grpSpLocks/>
            </p:cNvGrpSpPr>
            <p:nvPr/>
          </p:nvGrpSpPr>
          <p:grpSpPr bwMode="auto">
            <a:xfrm>
              <a:off x="765" y="960"/>
              <a:ext cx="5469" cy="522"/>
              <a:chOff x="756" y="1139"/>
              <a:chExt cx="5469" cy="522"/>
            </a:xfrm>
          </p:grpSpPr>
          <p:sp>
            <p:nvSpPr>
              <p:cNvPr id="110797" name="Rectangle 205">
                <a:extLst>
                  <a:ext uri="{FF2B5EF4-FFF2-40B4-BE49-F238E27FC236}">
                    <a16:creationId xmlns:a16="http://schemas.microsoft.com/office/drawing/2014/main" id="{BCFDA892-1D16-4B5D-9303-78A14390D12E}"/>
                  </a:ext>
                </a:extLst>
              </p:cNvPr>
              <p:cNvSpPr>
                <a:spLocks noChangeArrowheads="1"/>
              </p:cNvSpPr>
              <p:nvPr/>
            </p:nvSpPr>
            <p:spPr bwMode="auto">
              <a:xfrm>
                <a:off x="756" y="1139"/>
                <a:ext cx="1379"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tx2">
                        <a:lumMod val="50000"/>
                      </a:schemeClr>
                    </a:solidFill>
                    <a:latin typeface="Arial" panose="020B0604020202020204" pitchFamily="34" charset="0"/>
                  </a:rPr>
                  <a:t>Price/earnings</a:t>
                </a:r>
              </a:p>
              <a:p>
                <a:pPr algn="ctr">
                  <a:defRPr/>
                </a:pPr>
                <a:r>
                  <a:rPr lang="en-US" altLang="en-US" dirty="0">
                    <a:solidFill>
                      <a:schemeClr val="tx2">
                        <a:lumMod val="50000"/>
                      </a:schemeClr>
                    </a:solidFill>
                    <a:latin typeface="Arial" panose="020B0604020202020204" pitchFamily="34" charset="0"/>
                  </a:rPr>
                  <a:t>ratio</a:t>
                </a:r>
              </a:p>
            </p:txBody>
          </p:sp>
          <p:sp>
            <p:nvSpPr>
              <p:cNvPr id="110798" name="Rectangle 206">
                <a:extLst>
                  <a:ext uri="{FF2B5EF4-FFF2-40B4-BE49-F238E27FC236}">
                    <a16:creationId xmlns:a16="http://schemas.microsoft.com/office/drawing/2014/main" id="{8946D4C8-829E-4FEC-B803-63D0A25BA22C}"/>
                  </a:ext>
                </a:extLst>
              </p:cNvPr>
              <p:cNvSpPr>
                <a:spLocks noChangeArrowheads="1"/>
              </p:cNvSpPr>
              <p:nvPr/>
            </p:nvSpPr>
            <p:spPr bwMode="auto">
              <a:xfrm>
                <a:off x="2601" y="1139"/>
                <a:ext cx="3624"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dirty="0">
                    <a:solidFill>
                      <a:schemeClr val="tx2">
                        <a:lumMod val="50000"/>
                      </a:schemeClr>
                    </a:solidFill>
                    <a:latin typeface="Arial" panose="020B0604020202020204" pitchFamily="34" charset="0"/>
                  </a:rPr>
                  <a:t>Market price of share of common stock</a:t>
                </a:r>
                <a:br>
                  <a:rPr lang="en-US" altLang="en-US" u="sng" dirty="0">
                    <a:solidFill>
                      <a:schemeClr val="tx2">
                        <a:lumMod val="50000"/>
                      </a:schemeClr>
                    </a:solidFill>
                    <a:latin typeface="Arial" panose="020B0604020202020204" pitchFamily="34" charset="0"/>
                  </a:rPr>
                </a:br>
                <a:r>
                  <a:rPr lang="en-US" altLang="en-US" dirty="0">
                    <a:solidFill>
                      <a:schemeClr val="tx2">
                        <a:lumMod val="50000"/>
                      </a:schemeClr>
                    </a:solidFill>
                    <a:latin typeface="Arial" panose="020B0604020202020204" pitchFamily="34" charset="0"/>
                  </a:rPr>
                  <a:t>Earnings per share of common stock</a:t>
                </a:r>
              </a:p>
            </p:txBody>
          </p:sp>
          <p:sp>
            <p:nvSpPr>
              <p:cNvPr id="110799" name="Rectangle 207">
                <a:extLst>
                  <a:ext uri="{FF2B5EF4-FFF2-40B4-BE49-F238E27FC236}">
                    <a16:creationId xmlns:a16="http://schemas.microsoft.com/office/drawing/2014/main" id="{E4E9D1E9-27F5-4CA2-93C6-97D203CC6631}"/>
                  </a:ext>
                </a:extLst>
              </p:cNvPr>
              <p:cNvSpPr>
                <a:spLocks noChangeArrowheads="1"/>
              </p:cNvSpPr>
              <p:nvPr/>
            </p:nvSpPr>
            <p:spPr bwMode="auto">
              <a:xfrm>
                <a:off x="2238" y="1254"/>
                <a:ext cx="228" cy="289"/>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b="1" dirty="0">
                    <a:solidFill>
                      <a:schemeClr val="tx2"/>
                    </a:solidFill>
                    <a:effectLst>
                      <a:outerShdw blurRad="38100" dist="38100" dir="2700000" algn="tl">
                        <a:srgbClr val="000000"/>
                      </a:outerShdw>
                    </a:effectLst>
                    <a:latin typeface="Arial" panose="020B0604020202020204" pitchFamily="34" charset="0"/>
                  </a:rPr>
                  <a:t>=</a:t>
                </a:r>
              </a:p>
            </p:txBody>
          </p:sp>
        </p:grpSp>
        <p:sp>
          <p:nvSpPr>
            <p:cNvPr id="51209" name="Line 214">
              <a:extLst>
                <a:ext uri="{FF2B5EF4-FFF2-40B4-BE49-F238E27FC236}">
                  <a16:creationId xmlns:a16="http://schemas.microsoft.com/office/drawing/2014/main" id="{1384A56C-4D94-4097-BD8F-B31378706092}"/>
                </a:ext>
              </a:extLst>
            </p:cNvPr>
            <p:cNvSpPr>
              <a:spLocks noChangeShapeType="1"/>
            </p:cNvSpPr>
            <p:nvPr/>
          </p:nvSpPr>
          <p:spPr bwMode="auto">
            <a:xfrm>
              <a:off x="2624" y="1232"/>
              <a:ext cx="3481" cy="4"/>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grpSp>
      <p:sp>
        <p:nvSpPr>
          <p:cNvPr id="22" name="Rounded Rectangle 21">
            <a:extLst>
              <a:ext uri="{FF2B5EF4-FFF2-40B4-BE49-F238E27FC236}">
                <a16:creationId xmlns:a16="http://schemas.microsoft.com/office/drawing/2014/main" id="{169C5670-369C-45A2-8874-83130233E36E}"/>
              </a:ext>
            </a:extLst>
          </p:cNvPr>
          <p:cNvSpPr/>
          <p:nvPr/>
        </p:nvSpPr>
        <p:spPr>
          <a:xfrm>
            <a:off x="496888" y="6205538"/>
            <a:ext cx="5980112"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11-5: Discuss the significance of the price/earnings ratio in the evaluation of the market price of a company</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common stock.</a:t>
            </a:r>
          </a:p>
        </p:txBody>
      </p:sp>
      <p:sp>
        <p:nvSpPr>
          <p:cNvPr id="25" name="Text Box 141">
            <a:extLst>
              <a:ext uri="{FF2B5EF4-FFF2-40B4-BE49-F238E27FC236}">
                <a16:creationId xmlns:a16="http://schemas.microsoft.com/office/drawing/2014/main" id="{D8456571-A3FC-4F5C-A05F-2C5976103A03}"/>
              </a:ext>
            </a:extLst>
          </p:cNvPr>
          <p:cNvSpPr txBox="1">
            <a:spLocks noChangeArrowheads="1"/>
          </p:cNvSpPr>
          <p:nvPr/>
        </p:nvSpPr>
        <p:spPr bwMode="auto">
          <a:xfrm>
            <a:off x="524597" y="2828835"/>
            <a:ext cx="8229599" cy="1200329"/>
          </a:xfrm>
          <a:prstGeom prst="rect">
            <a:avLst/>
          </a:prstGeom>
          <a:solidFill>
            <a:schemeClr val="accent1">
              <a:lumMod val="20000"/>
              <a:lumOff val="80000"/>
            </a:schemeClr>
          </a:solidFill>
          <a:ln w="9525">
            <a:solidFill>
              <a:srgbClr val="D5D5D5"/>
            </a:solidFill>
            <a:miter lim="800000"/>
            <a:headEnd/>
            <a:tailEnd/>
          </a:ln>
          <a:effectLst>
            <a:outerShdw blurRad="63500" dist="38100" dir="2700000" algn="tl" rotWithShape="0">
              <a:srgbClr val="000000">
                <a:alpha val="39999"/>
              </a:srgbClr>
            </a:outerShdw>
          </a:effec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dirty="0"/>
              <a:t>Diluted earnings </a:t>
            </a:r>
            <a:r>
              <a:rPr lang="en-IN" dirty="0"/>
              <a:t>per share is normally used in the P/E calculation, as illustrated by the following example using data for Campbell Soup Company, as of July 30, 2017.</a:t>
            </a:r>
          </a:p>
        </p:txBody>
      </p:sp>
      <p:sp>
        <p:nvSpPr>
          <p:cNvPr id="26" name="Text Box 141">
            <a:extLst>
              <a:ext uri="{FF2B5EF4-FFF2-40B4-BE49-F238E27FC236}">
                <a16:creationId xmlns:a16="http://schemas.microsoft.com/office/drawing/2014/main" id="{1D834601-DF41-4CE9-8613-E73FFA162A7B}"/>
              </a:ext>
            </a:extLst>
          </p:cNvPr>
          <p:cNvSpPr txBox="1">
            <a:spLocks noChangeArrowheads="1"/>
          </p:cNvSpPr>
          <p:nvPr/>
        </p:nvSpPr>
        <p:spPr bwMode="auto">
          <a:xfrm>
            <a:off x="496888" y="4352510"/>
            <a:ext cx="8229599" cy="1323439"/>
          </a:xfrm>
          <a:prstGeom prst="rect">
            <a:avLst/>
          </a:prstGeom>
          <a:solidFill>
            <a:schemeClr val="accent1">
              <a:lumMod val="20000"/>
              <a:lumOff val="80000"/>
            </a:schemeClr>
          </a:solidFill>
          <a:ln w="9525">
            <a:solidFill>
              <a:srgbClr val="D5D5D5"/>
            </a:solidFill>
            <a:miter lim="800000"/>
            <a:headEnd/>
            <a:tailEnd/>
          </a:ln>
          <a:effectLst>
            <a:outerShdw blurRad="63500" dist="38100" dir="2700000" algn="tl" rotWithShape="0">
              <a:srgbClr val="000000">
                <a:alpha val="39999"/>
              </a:srgbClr>
            </a:outerShdw>
          </a:effec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defRPr/>
            </a:pPr>
            <a:r>
              <a:rPr lang="en-IN" sz="2000" dirty="0"/>
              <a:t>Price/earnings ratio = Market price of common stock</a:t>
            </a:r>
          </a:p>
          <a:p>
            <a:pPr eaLnBrk="1" hangingPunct="1">
              <a:spcBef>
                <a:spcPct val="50000"/>
              </a:spcBef>
              <a:defRPr/>
            </a:pPr>
            <a:r>
              <a:rPr lang="en-IN" sz="2000" dirty="0"/>
              <a:t>		         Diluted earnings per share of common stock </a:t>
            </a:r>
          </a:p>
          <a:p>
            <a:pPr eaLnBrk="1" hangingPunct="1">
              <a:spcBef>
                <a:spcPct val="50000"/>
              </a:spcBef>
              <a:defRPr/>
            </a:pPr>
            <a:r>
              <a:rPr lang="en-IN" sz="2000" dirty="0"/>
              <a:t>		     = $52.85/$2.89 = 18.3 </a:t>
            </a:r>
            <a:endParaRPr lang="en-US" altLang="en-US" sz="2000" dirty="0">
              <a:solidFill>
                <a:schemeClr val="tx2">
                  <a:lumMod val="50000"/>
                </a:schemeClr>
              </a:solidFill>
              <a:latin typeface="Arial" panose="020B0604020202020204" pitchFamily="34" charset="0"/>
            </a:endParaRPr>
          </a:p>
        </p:txBody>
      </p:sp>
      <p:sp>
        <p:nvSpPr>
          <p:cNvPr id="27" name="Line 214">
            <a:extLst>
              <a:ext uri="{FF2B5EF4-FFF2-40B4-BE49-F238E27FC236}">
                <a16:creationId xmlns:a16="http://schemas.microsoft.com/office/drawing/2014/main" id="{7DA2BACE-CB7F-4752-A075-CC371698A20E}"/>
              </a:ext>
            </a:extLst>
          </p:cNvPr>
          <p:cNvSpPr>
            <a:spLocks noChangeShapeType="1"/>
          </p:cNvSpPr>
          <p:nvPr/>
        </p:nvSpPr>
        <p:spPr bwMode="auto">
          <a:xfrm>
            <a:off x="2922978" y="4800600"/>
            <a:ext cx="5432360" cy="6350"/>
          </a:xfrm>
          <a:prstGeom prst="line">
            <a:avLst/>
          </a:prstGeom>
          <a:ln>
            <a:headEnd/>
            <a:tailEnd/>
          </a:ln>
          <a:extLst>
            <a:ext uri="{909E8E84-426E-40DD-AFC4-6F175D3DCCD1}">
              <a14:hiddenFill xmlns:a14="http://schemas.microsoft.com/office/drawing/2010/main">
                <a:noFill/>
              </a14:hiddenFill>
            </a:ext>
          </a:extLst>
        </p:spPr>
        <p:style>
          <a:lnRef idx="2">
            <a:schemeClr val="dk1"/>
          </a:lnRef>
          <a:fillRef idx="0">
            <a:schemeClr val="dk1"/>
          </a:fillRef>
          <a:effectRef idx="1">
            <a:schemeClr val="dk1"/>
          </a:effectRef>
          <a:fontRef idx="minor">
            <a:schemeClr val="tx1"/>
          </a:fontRef>
        </p:style>
        <p:txBody>
          <a:bodyPr wrap="none"/>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a:extLst>
              <a:ext uri="{FF2B5EF4-FFF2-40B4-BE49-F238E27FC236}">
                <a16:creationId xmlns:a16="http://schemas.microsoft.com/office/drawing/2014/main" id="{3652BAB8-FD85-4568-A444-97DE46538A11}"/>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Price/Earnings Ratio</a:t>
            </a:r>
          </a:p>
        </p:txBody>
      </p:sp>
      <p:sp>
        <p:nvSpPr>
          <p:cNvPr id="22" name="Rounded Rectangle 21">
            <a:extLst>
              <a:ext uri="{FF2B5EF4-FFF2-40B4-BE49-F238E27FC236}">
                <a16:creationId xmlns:a16="http://schemas.microsoft.com/office/drawing/2014/main" id="{169C5670-369C-45A2-8874-83130233E36E}"/>
              </a:ext>
            </a:extLst>
          </p:cNvPr>
          <p:cNvSpPr/>
          <p:nvPr/>
        </p:nvSpPr>
        <p:spPr>
          <a:xfrm>
            <a:off x="496888" y="6205538"/>
            <a:ext cx="5980112"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11-5: Discuss the significance of the price/earnings ratio in the evaluation of the market price of a company</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common stock.</a:t>
            </a:r>
          </a:p>
        </p:txBody>
      </p:sp>
      <p:sp>
        <p:nvSpPr>
          <p:cNvPr id="25" name="Text Box 141">
            <a:extLst>
              <a:ext uri="{FF2B5EF4-FFF2-40B4-BE49-F238E27FC236}">
                <a16:creationId xmlns:a16="http://schemas.microsoft.com/office/drawing/2014/main" id="{D8456571-A3FC-4F5C-A05F-2C5976103A03}"/>
              </a:ext>
            </a:extLst>
          </p:cNvPr>
          <p:cNvSpPr txBox="1">
            <a:spLocks noChangeArrowheads="1"/>
          </p:cNvSpPr>
          <p:nvPr/>
        </p:nvSpPr>
        <p:spPr bwMode="auto">
          <a:xfrm>
            <a:off x="685800" y="2133600"/>
            <a:ext cx="8229599" cy="1754326"/>
          </a:xfrm>
          <a:prstGeom prst="rect">
            <a:avLst/>
          </a:prstGeom>
          <a:solidFill>
            <a:schemeClr val="accent1">
              <a:lumMod val="20000"/>
              <a:lumOff val="80000"/>
            </a:schemeClr>
          </a:solidFill>
          <a:ln w="9525">
            <a:solidFill>
              <a:srgbClr val="D5D5D5"/>
            </a:solidFill>
            <a:miter lim="800000"/>
            <a:headEnd/>
            <a:tailEnd/>
          </a:ln>
          <a:effectLst>
            <a:outerShdw blurRad="63500" dist="38100" dir="2700000" algn="tl" rotWithShape="0">
              <a:srgbClr val="000000">
                <a:alpha val="39999"/>
              </a:srgbClr>
            </a:outerShdw>
          </a:effec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IN" dirty="0"/>
              <a:t>The greater the probability of increased earnings, the more investors are willing to pay for a claim to those earnings.</a:t>
            </a:r>
          </a:p>
          <a:p>
            <a:pPr algn="ctr" eaLnBrk="1" hangingPunct="1">
              <a:spcBef>
                <a:spcPct val="50000"/>
              </a:spcBef>
              <a:defRPr/>
            </a:pPr>
            <a:r>
              <a:rPr lang="en-IN" dirty="0"/>
              <a:t>Relating market price and earnings per share in a ratio is a sensible way to express investors’ expectations.</a:t>
            </a:r>
          </a:p>
        </p:txBody>
      </p:sp>
    </p:spTree>
    <p:extLst>
      <p:ext uri="{BB962C8B-B14F-4D97-AF65-F5344CB8AC3E}">
        <p14:creationId xmlns:p14="http://schemas.microsoft.com/office/powerpoint/2010/main" val="38852004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E5FD16-19E6-49DC-8E0B-7B916F25E75E}"/>
              </a:ext>
            </a:extLst>
          </p:cNvPr>
          <p:cNvSpPr>
            <a:spLocks noGrp="1"/>
          </p:cNvSpPr>
          <p:nvPr>
            <p:ph type="title"/>
          </p:nvPr>
        </p:nvSpPr>
        <p:spPr/>
        <p:txBody>
          <a:bodyPr/>
          <a:lstStyle/>
          <a:p>
            <a:r>
              <a:rPr lang="en-US" altLang="en-US" dirty="0">
                <a:ea typeface="ＭＳ Ｐゴシック" panose="020B0600070205080204" pitchFamily="34" charset="-128"/>
              </a:rPr>
              <a:t>Price/Earnings Ratio</a:t>
            </a:r>
            <a:endParaRPr lang="en-US" dirty="0"/>
          </a:p>
        </p:txBody>
      </p:sp>
      <p:sp>
        <p:nvSpPr>
          <p:cNvPr id="4" name="Content Placeholder 3">
            <a:extLst>
              <a:ext uri="{FF2B5EF4-FFF2-40B4-BE49-F238E27FC236}">
                <a16:creationId xmlns:a16="http://schemas.microsoft.com/office/drawing/2014/main" id="{877AEF74-7ECD-461B-8D05-EAFD2F5DF3BC}"/>
              </a:ext>
            </a:extLst>
          </p:cNvPr>
          <p:cNvSpPr>
            <a:spLocks noGrp="1"/>
          </p:cNvSpPr>
          <p:nvPr>
            <p:ph idx="1"/>
          </p:nvPr>
        </p:nvSpPr>
        <p:spPr>
          <a:xfrm>
            <a:off x="554182" y="1297782"/>
            <a:ext cx="8229600" cy="1856404"/>
          </a:xfrm>
          <a:solidFill>
            <a:srgbClr val="DCE6F2"/>
          </a:solidFill>
          <a:ln>
            <a:solidFill>
              <a:srgbClr val="DCE6F2"/>
            </a:solidFill>
          </a:ln>
        </p:spPr>
        <p:txBody>
          <a:bodyPr/>
          <a:lstStyle/>
          <a:p>
            <a:pPr marL="0" indent="0">
              <a:buNone/>
            </a:pPr>
            <a:r>
              <a:rPr lang="en-IN" sz="2400" dirty="0"/>
              <a:t>The price/earnings ratio, or earnings multiple, is one of the most important measures used by investors to evaluate the market price of a firm’s common stock. This is one reason that earnings per share is reported prominently on the face of the income statement.</a:t>
            </a:r>
          </a:p>
        </p:txBody>
      </p:sp>
      <p:sp>
        <p:nvSpPr>
          <p:cNvPr id="7" name="Content Placeholder 3">
            <a:extLst>
              <a:ext uri="{FF2B5EF4-FFF2-40B4-BE49-F238E27FC236}">
                <a16:creationId xmlns:a16="http://schemas.microsoft.com/office/drawing/2014/main" id="{3B0D07FA-AE2F-419B-8DBF-F95334EDA38F}"/>
              </a:ext>
            </a:extLst>
          </p:cNvPr>
          <p:cNvSpPr txBox="1">
            <a:spLocks/>
          </p:cNvSpPr>
          <p:nvPr/>
        </p:nvSpPr>
        <p:spPr bwMode="auto">
          <a:xfrm>
            <a:off x="554182" y="3352800"/>
            <a:ext cx="8491215" cy="1140912"/>
          </a:xfrm>
          <a:prstGeom prst="rect">
            <a:avLst/>
          </a:prstGeom>
          <a:solidFill>
            <a:srgbClr val="FFFFCC"/>
          </a:solidFill>
          <a:ln>
            <a:solidFill>
              <a:srgbClr val="FFFFCC"/>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Analysts sometimes use expected future earnings per share and the current market price in the calculation to evaluate the prospects for changes in the stock’s market price.</a:t>
            </a:r>
          </a:p>
        </p:txBody>
      </p:sp>
      <p:sp>
        <p:nvSpPr>
          <p:cNvPr id="10" name="Rounded Rectangle 21">
            <a:extLst>
              <a:ext uri="{FF2B5EF4-FFF2-40B4-BE49-F238E27FC236}">
                <a16:creationId xmlns:a16="http://schemas.microsoft.com/office/drawing/2014/main" id="{C512256A-B776-4147-9505-1657BC249E85}"/>
              </a:ext>
            </a:extLst>
          </p:cNvPr>
          <p:cNvSpPr/>
          <p:nvPr/>
        </p:nvSpPr>
        <p:spPr>
          <a:xfrm>
            <a:off x="496888" y="6205538"/>
            <a:ext cx="5980112"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11-5: Discuss the significance of the price/earnings ratio in the evaluation of the market price of a company</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common stock.</a:t>
            </a:r>
          </a:p>
        </p:txBody>
      </p:sp>
      <p:sp>
        <p:nvSpPr>
          <p:cNvPr id="8" name="Content Placeholder 3">
            <a:extLst>
              <a:ext uri="{FF2B5EF4-FFF2-40B4-BE49-F238E27FC236}">
                <a16:creationId xmlns:a16="http://schemas.microsoft.com/office/drawing/2014/main" id="{BF73A5C1-229C-4445-AC09-3A1B6C56318D}"/>
              </a:ext>
            </a:extLst>
          </p:cNvPr>
          <p:cNvSpPr txBox="1">
            <a:spLocks/>
          </p:cNvSpPr>
          <p:nvPr/>
        </p:nvSpPr>
        <p:spPr bwMode="auto">
          <a:xfrm>
            <a:off x="554182" y="4648200"/>
            <a:ext cx="8491215" cy="1399498"/>
          </a:xfrm>
          <a:prstGeom prst="rect">
            <a:avLst/>
          </a:prstGeom>
          <a:solidFill>
            <a:srgbClr val="DCE6F2"/>
          </a:solidFill>
          <a:ln w="9525">
            <a:solidFill>
              <a:srgbClr val="DCE6F2"/>
            </a:solidFill>
            <a:miter lim="800000"/>
            <a:headEnd/>
            <a:tailEnd/>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An above-average P/E ratio indicates that the common stock price is high relative to the firm’s current earnings. </a:t>
            </a:r>
          </a:p>
          <a:p>
            <a:pPr marL="0" indent="0">
              <a:buNone/>
            </a:pPr>
            <a:r>
              <a:rPr lang="en-IN" sz="2400" dirty="0"/>
              <a:t>Low P/E ratios usually indicate poor earnings expectations.</a:t>
            </a:r>
          </a:p>
        </p:txBody>
      </p:sp>
    </p:spTree>
    <p:extLst>
      <p:ext uri="{BB962C8B-B14F-4D97-AF65-F5344CB8AC3E}">
        <p14:creationId xmlns:p14="http://schemas.microsoft.com/office/powerpoint/2010/main" val="2004141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CDB2E07A-C846-4B6B-A19C-7D31E483FA00}"/>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Dividend Yield</a:t>
            </a:r>
          </a:p>
        </p:txBody>
      </p:sp>
      <p:grpSp>
        <p:nvGrpSpPr>
          <p:cNvPr id="53251" name="Group 1101">
            <a:extLst>
              <a:ext uri="{FF2B5EF4-FFF2-40B4-BE49-F238E27FC236}">
                <a16:creationId xmlns:a16="http://schemas.microsoft.com/office/drawing/2014/main" id="{E1D4664F-4655-442B-990A-E08BD4902093}"/>
              </a:ext>
            </a:extLst>
          </p:cNvPr>
          <p:cNvGrpSpPr>
            <a:grpSpLocks/>
          </p:cNvGrpSpPr>
          <p:nvPr/>
        </p:nvGrpSpPr>
        <p:grpSpPr bwMode="auto">
          <a:xfrm>
            <a:off x="1493044" y="1189038"/>
            <a:ext cx="7100887" cy="844550"/>
            <a:chOff x="1519" y="912"/>
            <a:chExt cx="3807" cy="459"/>
          </a:xfrm>
        </p:grpSpPr>
        <p:sp>
          <p:nvSpPr>
            <p:cNvPr id="53266" name="Rectangle 1060">
              <a:extLst>
                <a:ext uri="{FF2B5EF4-FFF2-40B4-BE49-F238E27FC236}">
                  <a16:creationId xmlns:a16="http://schemas.microsoft.com/office/drawing/2014/main" id="{984E2B6B-DA6D-436C-94D1-1E5350E27E12}"/>
                </a:ext>
              </a:extLst>
            </p:cNvPr>
            <p:cNvSpPr>
              <a:spLocks noChangeArrowheads="1"/>
            </p:cNvSpPr>
            <p:nvPr/>
          </p:nvSpPr>
          <p:spPr bwMode="auto">
            <a:xfrm>
              <a:off x="1519" y="920"/>
              <a:ext cx="933" cy="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solidFill>
                    <a:srgbClr val="1062BC"/>
                  </a:solidFill>
                  <a:latin typeface="Arial" panose="020B0604020202020204" pitchFamily="34" charset="0"/>
                </a:rPr>
                <a:t>Dividend</a:t>
              </a:r>
            </a:p>
            <a:p>
              <a:pPr algn="ctr">
                <a:spcBef>
                  <a:spcPct val="0"/>
                </a:spcBef>
                <a:buFontTx/>
                <a:buNone/>
              </a:pPr>
              <a:r>
                <a:rPr lang="en-US" altLang="en-US" sz="2400" b="1" dirty="0">
                  <a:solidFill>
                    <a:srgbClr val="1062BC"/>
                  </a:solidFill>
                  <a:latin typeface="Arial" panose="020B0604020202020204" pitchFamily="34" charset="0"/>
                </a:rPr>
                <a:t>yield</a:t>
              </a:r>
            </a:p>
          </p:txBody>
        </p:sp>
        <p:sp>
          <p:nvSpPr>
            <p:cNvPr id="53267" name="Rectangle 1061">
              <a:extLst>
                <a:ext uri="{FF2B5EF4-FFF2-40B4-BE49-F238E27FC236}">
                  <a16:creationId xmlns:a16="http://schemas.microsoft.com/office/drawing/2014/main" id="{EB8A1535-BEE1-4110-B5AD-49B6C21BFDEB}"/>
                </a:ext>
              </a:extLst>
            </p:cNvPr>
            <p:cNvSpPr>
              <a:spLocks noChangeArrowheads="1"/>
            </p:cNvSpPr>
            <p:nvPr/>
          </p:nvSpPr>
          <p:spPr bwMode="auto">
            <a:xfrm>
              <a:off x="2344" y="912"/>
              <a:ext cx="2982" cy="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solidFill>
                    <a:srgbClr val="1062BC"/>
                  </a:solidFill>
                  <a:latin typeface="Arial" panose="020B0604020202020204" pitchFamily="34" charset="0"/>
                </a:rPr>
                <a:t>Annual dividend per share   </a:t>
              </a:r>
            </a:p>
            <a:p>
              <a:pPr algn="ctr">
                <a:spcBef>
                  <a:spcPct val="0"/>
                </a:spcBef>
                <a:buFontTx/>
                <a:buNone/>
              </a:pPr>
              <a:r>
                <a:rPr lang="en-US" altLang="en-US" sz="2400" b="1" dirty="0">
                  <a:solidFill>
                    <a:srgbClr val="1062BC"/>
                  </a:solidFill>
                  <a:latin typeface="Arial" panose="020B0604020202020204" pitchFamily="34" charset="0"/>
                </a:rPr>
                <a:t>Market price per share of stock</a:t>
              </a:r>
            </a:p>
          </p:txBody>
        </p:sp>
        <p:sp>
          <p:nvSpPr>
            <p:cNvPr id="53268" name="Rectangle 1062">
              <a:extLst>
                <a:ext uri="{FF2B5EF4-FFF2-40B4-BE49-F238E27FC236}">
                  <a16:creationId xmlns:a16="http://schemas.microsoft.com/office/drawing/2014/main" id="{2030BCA5-45D1-44E4-970C-6FA626A37492}"/>
                </a:ext>
              </a:extLst>
            </p:cNvPr>
            <p:cNvSpPr>
              <a:spLocks noChangeArrowheads="1"/>
            </p:cNvSpPr>
            <p:nvPr/>
          </p:nvSpPr>
          <p:spPr bwMode="auto">
            <a:xfrm>
              <a:off x="2387" y="1035"/>
              <a:ext cx="22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dirty="0">
                  <a:solidFill>
                    <a:srgbClr val="1062BC"/>
                  </a:solidFill>
                  <a:latin typeface="Arial" panose="020B0604020202020204" pitchFamily="34" charset="0"/>
                </a:rPr>
                <a:t>=</a:t>
              </a:r>
            </a:p>
          </p:txBody>
        </p:sp>
        <p:sp>
          <p:nvSpPr>
            <p:cNvPr id="20500" name="Line 1069">
              <a:extLst>
                <a:ext uri="{FF2B5EF4-FFF2-40B4-BE49-F238E27FC236}">
                  <a16:creationId xmlns:a16="http://schemas.microsoft.com/office/drawing/2014/main" id="{D0842AB3-A47B-4140-A1A5-7FBE16F4C937}"/>
                </a:ext>
              </a:extLst>
            </p:cNvPr>
            <p:cNvSpPr>
              <a:spLocks noChangeShapeType="1"/>
            </p:cNvSpPr>
            <p:nvPr/>
          </p:nvSpPr>
          <p:spPr bwMode="auto">
            <a:xfrm>
              <a:off x="2756" y="1145"/>
              <a:ext cx="2112" cy="0"/>
            </a:xfrm>
            <a:prstGeom prst="line">
              <a:avLst/>
            </a:prstGeom>
            <a:noFill/>
            <a:ln w="38100">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solidFill>
                  <a:srgbClr val="1062BC"/>
                </a:solidFill>
                <a:latin typeface="Tahoma" charset="0"/>
                <a:ea typeface="ＭＳ Ｐゴシック" charset="0"/>
                <a:cs typeface="ＭＳ Ｐゴシック" charset="0"/>
              </a:endParaRPr>
            </a:p>
          </p:txBody>
        </p:sp>
      </p:grpSp>
      <p:grpSp>
        <p:nvGrpSpPr>
          <p:cNvPr id="53259" name="Group 1103">
            <a:extLst>
              <a:ext uri="{FF2B5EF4-FFF2-40B4-BE49-F238E27FC236}">
                <a16:creationId xmlns:a16="http://schemas.microsoft.com/office/drawing/2014/main" id="{28071E65-E3BB-449A-8E67-65BF861820DB}"/>
              </a:ext>
            </a:extLst>
          </p:cNvPr>
          <p:cNvGrpSpPr>
            <a:grpSpLocks/>
          </p:cNvGrpSpPr>
          <p:nvPr/>
        </p:nvGrpSpPr>
        <p:grpSpPr bwMode="auto">
          <a:xfrm>
            <a:off x="1597288" y="3975560"/>
            <a:ext cx="5423541" cy="828675"/>
            <a:chOff x="1156" y="2267"/>
            <a:chExt cx="2878" cy="522"/>
          </a:xfrm>
        </p:grpSpPr>
        <p:sp>
          <p:nvSpPr>
            <p:cNvPr id="20491" name="Line 1070">
              <a:extLst>
                <a:ext uri="{FF2B5EF4-FFF2-40B4-BE49-F238E27FC236}">
                  <a16:creationId xmlns:a16="http://schemas.microsoft.com/office/drawing/2014/main" id="{F6CE0A6E-9B15-4BAB-B8DE-B67FFECD606D}"/>
                </a:ext>
              </a:extLst>
            </p:cNvPr>
            <p:cNvSpPr>
              <a:spLocks noChangeShapeType="1"/>
            </p:cNvSpPr>
            <p:nvPr/>
          </p:nvSpPr>
          <p:spPr bwMode="auto">
            <a:xfrm>
              <a:off x="2768" y="2528"/>
              <a:ext cx="576" cy="0"/>
            </a:xfrm>
            <a:prstGeom prst="line">
              <a:avLst/>
            </a:prstGeom>
            <a:noFill/>
            <a:ln w="38100">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nvGrpSpPr>
            <p:cNvPr id="53261" name="Group 1102">
              <a:extLst>
                <a:ext uri="{FF2B5EF4-FFF2-40B4-BE49-F238E27FC236}">
                  <a16:creationId xmlns:a16="http://schemas.microsoft.com/office/drawing/2014/main" id="{8661B68A-317F-4889-8C03-B47158F3FD07}"/>
                </a:ext>
              </a:extLst>
            </p:cNvPr>
            <p:cNvGrpSpPr>
              <a:grpSpLocks/>
            </p:cNvGrpSpPr>
            <p:nvPr/>
          </p:nvGrpSpPr>
          <p:grpSpPr bwMode="auto">
            <a:xfrm>
              <a:off x="1156" y="2267"/>
              <a:ext cx="2878" cy="522"/>
              <a:chOff x="1480" y="2146"/>
              <a:chExt cx="2878" cy="522"/>
            </a:xfrm>
          </p:grpSpPr>
          <p:sp>
            <p:nvSpPr>
              <p:cNvPr id="53262" name="Rectangle 1065">
                <a:extLst>
                  <a:ext uri="{FF2B5EF4-FFF2-40B4-BE49-F238E27FC236}">
                    <a16:creationId xmlns:a16="http://schemas.microsoft.com/office/drawing/2014/main" id="{9179D9F0-A062-4205-BC27-9C2BD3ABBA31}"/>
                  </a:ext>
                </a:extLst>
              </p:cNvPr>
              <p:cNvSpPr>
                <a:spLocks noChangeArrowheads="1"/>
              </p:cNvSpPr>
              <p:nvPr/>
            </p:nvSpPr>
            <p:spPr bwMode="auto">
              <a:xfrm>
                <a:off x="2789" y="2146"/>
                <a:ext cx="823"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dirty="0">
                    <a:solidFill>
                      <a:srgbClr val="1062BC"/>
                    </a:solidFill>
                    <a:latin typeface="Arial" panose="020B0604020202020204" pitchFamily="34" charset="0"/>
                  </a:rPr>
                  <a:t>      $1.60</a:t>
                </a:r>
              </a:p>
              <a:p>
                <a:pPr>
                  <a:spcBef>
                    <a:spcPct val="0"/>
                  </a:spcBef>
                  <a:buFontTx/>
                  <a:buNone/>
                </a:pPr>
                <a:r>
                  <a:rPr lang="en-US" altLang="en-US" sz="2400" dirty="0">
                    <a:solidFill>
                      <a:srgbClr val="1062BC"/>
                    </a:solidFill>
                    <a:latin typeface="Arial" panose="020B0604020202020204" pitchFamily="34" charset="0"/>
                  </a:rPr>
                  <a:t>     $60.00</a:t>
                </a:r>
              </a:p>
            </p:txBody>
          </p:sp>
          <p:sp>
            <p:nvSpPr>
              <p:cNvPr id="53263" name="Rectangle 1066">
                <a:extLst>
                  <a:ext uri="{FF2B5EF4-FFF2-40B4-BE49-F238E27FC236}">
                    <a16:creationId xmlns:a16="http://schemas.microsoft.com/office/drawing/2014/main" id="{6A089D40-ED12-4278-A05B-85B72A447B8C}"/>
                  </a:ext>
                </a:extLst>
              </p:cNvPr>
              <p:cNvSpPr>
                <a:spLocks noChangeArrowheads="1"/>
              </p:cNvSpPr>
              <p:nvPr/>
            </p:nvSpPr>
            <p:spPr bwMode="auto">
              <a:xfrm>
                <a:off x="2798" y="2262"/>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dirty="0">
                    <a:solidFill>
                      <a:srgbClr val="1062BC"/>
                    </a:solidFill>
                    <a:latin typeface="Arial" panose="020B0604020202020204" pitchFamily="34" charset="0"/>
                  </a:rPr>
                  <a:t>=</a:t>
                </a:r>
              </a:p>
            </p:txBody>
          </p:sp>
          <p:sp>
            <p:nvSpPr>
              <p:cNvPr id="53264" name="Rectangle 1067">
                <a:extLst>
                  <a:ext uri="{FF2B5EF4-FFF2-40B4-BE49-F238E27FC236}">
                    <a16:creationId xmlns:a16="http://schemas.microsoft.com/office/drawing/2014/main" id="{0DEF2025-8D23-42C2-A506-BA323FACDD5D}"/>
                  </a:ext>
                </a:extLst>
              </p:cNvPr>
              <p:cNvSpPr>
                <a:spLocks noChangeArrowheads="1"/>
              </p:cNvSpPr>
              <p:nvPr/>
            </p:nvSpPr>
            <p:spPr bwMode="auto">
              <a:xfrm>
                <a:off x="3748" y="2262"/>
                <a:ext cx="610"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dirty="0">
                    <a:solidFill>
                      <a:srgbClr val="1062BC"/>
                    </a:solidFill>
                    <a:latin typeface="Arial" panose="020B0604020202020204" pitchFamily="34" charset="0"/>
                  </a:rPr>
                  <a:t>= 2.7%</a:t>
                </a:r>
              </a:p>
            </p:txBody>
          </p:sp>
          <p:sp>
            <p:nvSpPr>
              <p:cNvPr id="53265" name="Rectangle 1100">
                <a:extLst>
                  <a:ext uri="{FF2B5EF4-FFF2-40B4-BE49-F238E27FC236}">
                    <a16:creationId xmlns:a16="http://schemas.microsoft.com/office/drawing/2014/main" id="{57125183-A32C-4A29-BEC8-5F92C8DE2755}"/>
                  </a:ext>
                </a:extLst>
              </p:cNvPr>
              <p:cNvSpPr>
                <a:spLocks noChangeArrowheads="1"/>
              </p:cNvSpPr>
              <p:nvPr/>
            </p:nvSpPr>
            <p:spPr bwMode="auto">
              <a:xfrm>
                <a:off x="1480" y="2241"/>
                <a:ext cx="1309"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rgbClr val="1062BC"/>
                    </a:solidFill>
                    <a:latin typeface="Arial" panose="020B0604020202020204" pitchFamily="34" charset="0"/>
                  </a:rPr>
                  <a:t>Common stock</a:t>
                </a:r>
              </a:p>
            </p:txBody>
          </p:sp>
        </p:grpSp>
      </p:grpSp>
      <p:sp>
        <p:nvSpPr>
          <p:cNvPr id="21" name="Rounded Rectangle 20">
            <a:extLst>
              <a:ext uri="{FF2B5EF4-FFF2-40B4-BE49-F238E27FC236}">
                <a16:creationId xmlns:a16="http://schemas.microsoft.com/office/drawing/2014/main" id="{497CCB63-615D-4AD1-BB6A-AFAAE506F4CF}"/>
              </a:ext>
            </a:extLst>
          </p:cNvPr>
          <p:cNvSpPr/>
          <p:nvPr/>
        </p:nvSpPr>
        <p:spPr>
          <a:xfrm>
            <a:off x="496888" y="6205538"/>
            <a:ext cx="6659562"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11-6: Discuss how dividend yield and the dividend payout ratio are used by investors to evaluate a company</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common stock.</a:t>
            </a:r>
          </a:p>
        </p:txBody>
      </p:sp>
      <p:sp>
        <p:nvSpPr>
          <p:cNvPr id="20" name="Text Box 141">
            <a:extLst>
              <a:ext uri="{FF2B5EF4-FFF2-40B4-BE49-F238E27FC236}">
                <a16:creationId xmlns:a16="http://schemas.microsoft.com/office/drawing/2014/main" id="{9A1E3201-44CC-48A5-9580-3A25447BC62F}"/>
              </a:ext>
            </a:extLst>
          </p:cNvPr>
          <p:cNvSpPr txBox="1">
            <a:spLocks noChangeArrowheads="1"/>
          </p:cNvSpPr>
          <p:nvPr/>
        </p:nvSpPr>
        <p:spPr bwMode="auto">
          <a:xfrm>
            <a:off x="371259" y="2308156"/>
            <a:ext cx="8391741" cy="830997"/>
          </a:xfrm>
          <a:prstGeom prst="rect">
            <a:avLst/>
          </a:prstGeom>
          <a:solidFill>
            <a:schemeClr val="accent1">
              <a:lumMod val="20000"/>
              <a:lumOff val="80000"/>
            </a:schemeClr>
          </a:solidFill>
          <a:ln w="9525">
            <a:solidFill>
              <a:srgbClr val="D5D5D5"/>
            </a:solidFill>
            <a:miter lim="800000"/>
            <a:headEnd/>
            <a:tailEnd/>
          </a:ln>
          <a:effectLst>
            <a:outerShdw blurRad="63500" dist="38100" dir="2700000" algn="tl" rotWithShape="0">
              <a:srgbClr val="000000">
                <a:alpha val="39999"/>
              </a:srgbClr>
            </a:outerShdw>
          </a:effec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IN" dirty="0"/>
              <a:t>Dividend yield calculation using assumed amounts for the per share data for Cruisers for the year ended July 30, 2017</a:t>
            </a:r>
          </a:p>
        </p:txBody>
      </p:sp>
      <p:grpSp>
        <p:nvGrpSpPr>
          <p:cNvPr id="22" name="Group 1103">
            <a:extLst>
              <a:ext uri="{FF2B5EF4-FFF2-40B4-BE49-F238E27FC236}">
                <a16:creationId xmlns:a16="http://schemas.microsoft.com/office/drawing/2014/main" id="{A5169E9B-7929-4772-896A-7E2569F63448}"/>
              </a:ext>
            </a:extLst>
          </p:cNvPr>
          <p:cNvGrpSpPr>
            <a:grpSpLocks/>
          </p:cNvGrpSpPr>
          <p:nvPr/>
        </p:nvGrpSpPr>
        <p:grpSpPr bwMode="auto">
          <a:xfrm>
            <a:off x="1567771" y="5038725"/>
            <a:ext cx="5595029" cy="828675"/>
            <a:chOff x="1156" y="2267"/>
            <a:chExt cx="2969" cy="522"/>
          </a:xfrm>
        </p:grpSpPr>
        <p:sp>
          <p:nvSpPr>
            <p:cNvPr id="23" name="Line 1070">
              <a:extLst>
                <a:ext uri="{FF2B5EF4-FFF2-40B4-BE49-F238E27FC236}">
                  <a16:creationId xmlns:a16="http://schemas.microsoft.com/office/drawing/2014/main" id="{886878FB-2C7C-497C-848E-FB98FDFFB40A}"/>
                </a:ext>
              </a:extLst>
            </p:cNvPr>
            <p:cNvSpPr>
              <a:spLocks noChangeShapeType="1"/>
            </p:cNvSpPr>
            <p:nvPr/>
          </p:nvSpPr>
          <p:spPr bwMode="auto">
            <a:xfrm>
              <a:off x="2768" y="2528"/>
              <a:ext cx="576" cy="0"/>
            </a:xfrm>
            <a:prstGeom prst="line">
              <a:avLst/>
            </a:prstGeom>
            <a:noFill/>
            <a:ln w="38100">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nvGrpSpPr>
            <p:cNvPr id="24" name="Group 1102">
              <a:extLst>
                <a:ext uri="{FF2B5EF4-FFF2-40B4-BE49-F238E27FC236}">
                  <a16:creationId xmlns:a16="http://schemas.microsoft.com/office/drawing/2014/main" id="{E6C38B88-1AD8-4DDA-B30B-A8E6B1836FCF}"/>
                </a:ext>
              </a:extLst>
            </p:cNvPr>
            <p:cNvGrpSpPr>
              <a:grpSpLocks/>
            </p:cNvGrpSpPr>
            <p:nvPr/>
          </p:nvGrpSpPr>
          <p:grpSpPr bwMode="auto">
            <a:xfrm>
              <a:off x="1156" y="2267"/>
              <a:ext cx="2969" cy="522"/>
              <a:chOff x="1480" y="2146"/>
              <a:chExt cx="2969" cy="522"/>
            </a:xfrm>
          </p:grpSpPr>
          <p:sp>
            <p:nvSpPr>
              <p:cNvPr id="25" name="Rectangle 1065">
                <a:extLst>
                  <a:ext uri="{FF2B5EF4-FFF2-40B4-BE49-F238E27FC236}">
                    <a16:creationId xmlns:a16="http://schemas.microsoft.com/office/drawing/2014/main" id="{7441E232-C5D1-4B7A-BD27-B27CEE86FAC3}"/>
                  </a:ext>
                </a:extLst>
              </p:cNvPr>
              <p:cNvSpPr>
                <a:spLocks noChangeArrowheads="1"/>
              </p:cNvSpPr>
              <p:nvPr/>
            </p:nvSpPr>
            <p:spPr bwMode="auto">
              <a:xfrm>
                <a:off x="2789" y="2146"/>
                <a:ext cx="823"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dirty="0">
                    <a:solidFill>
                      <a:srgbClr val="1062BC"/>
                    </a:solidFill>
                    <a:latin typeface="Arial" panose="020B0604020202020204" pitchFamily="34" charset="0"/>
                  </a:rPr>
                  <a:t>      $3.50</a:t>
                </a:r>
              </a:p>
              <a:p>
                <a:pPr>
                  <a:spcBef>
                    <a:spcPct val="0"/>
                  </a:spcBef>
                  <a:buFontTx/>
                  <a:buNone/>
                </a:pPr>
                <a:r>
                  <a:rPr lang="en-US" altLang="en-US" sz="2400" dirty="0">
                    <a:solidFill>
                      <a:srgbClr val="1062BC"/>
                    </a:solidFill>
                    <a:latin typeface="Arial" panose="020B0604020202020204" pitchFamily="34" charset="0"/>
                  </a:rPr>
                  <a:t>     $56.00</a:t>
                </a:r>
              </a:p>
            </p:txBody>
          </p:sp>
          <p:sp>
            <p:nvSpPr>
              <p:cNvPr id="26" name="Rectangle 1066">
                <a:extLst>
                  <a:ext uri="{FF2B5EF4-FFF2-40B4-BE49-F238E27FC236}">
                    <a16:creationId xmlns:a16="http://schemas.microsoft.com/office/drawing/2014/main" id="{5959E4E6-FB3D-4EB8-B1C7-CC433324F079}"/>
                  </a:ext>
                </a:extLst>
              </p:cNvPr>
              <p:cNvSpPr>
                <a:spLocks noChangeArrowheads="1"/>
              </p:cNvSpPr>
              <p:nvPr/>
            </p:nvSpPr>
            <p:spPr bwMode="auto">
              <a:xfrm>
                <a:off x="2798" y="2262"/>
                <a:ext cx="22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dirty="0">
                    <a:solidFill>
                      <a:srgbClr val="1062BC"/>
                    </a:solidFill>
                    <a:latin typeface="Arial" panose="020B0604020202020204" pitchFamily="34" charset="0"/>
                  </a:rPr>
                  <a:t>=</a:t>
                </a:r>
              </a:p>
            </p:txBody>
          </p:sp>
          <p:sp>
            <p:nvSpPr>
              <p:cNvPr id="27" name="Rectangle 1067">
                <a:extLst>
                  <a:ext uri="{FF2B5EF4-FFF2-40B4-BE49-F238E27FC236}">
                    <a16:creationId xmlns:a16="http://schemas.microsoft.com/office/drawing/2014/main" id="{5882692A-B318-43C0-BE22-1890971DA233}"/>
                  </a:ext>
                </a:extLst>
              </p:cNvPr>
              <p:cNvSpPr>
                <a:spLocks noChangeArrowheads="1"/>
              </p:cNvSpPr>
              <p:nvPr/>
            </p:nvSpPr>
            <p:spPr bwMode="auto">
              <a:xfrm>
                <a:off x="3748" y="2262"/>
                <a:ext cx="701"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dirty="0">
                    <a:solidFill>
                      <a:srgbClr val="1062BC"/>
                    </a:solidFill>
                    <a:latin typeface="Arial" panose="020B0604020202020204" pitchFamily="34" charset="0"/>
                  </a:rPr>
                  <a:t>= 6.25%</a:t>
                </a:r>
              </a:p>
            </p:txBody>
          </p:sp>
          <p:sp>
            <p:nvSpPr>
              <p:cNvPr id="28" name="Rectangle 1100">
                <a:extLst>
                  <a:ext uri="{FF2B5EF4-FFF2-40B4-BE49-F238E27FC236}">
                    <a16:creationId xmlns:a16="http://schemas.microsoft.com/office/drawing/2014/main" id="{172F5A37-2817-46BF-983F-C7E71783EA04}"/>
                  </a:ext>
                </a:extLst>
              </p:cNvPr>
              <p:cNvSpPr>
                <a:spLocks noChangeArrowheads="1"/>
              </p:cNvSpPr>
              <p:nvPr/>
            </p:nvSpPr>
            <p:spPr bwMode="auto">
              <a:xfrm>
                <a:off x="1480" y="2241"/>
                <a:ext cx="1309"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rgbClr val="1062BC"/>
                    </a:solidFill>
                    <a:latin typeface="Arial" panose="020B0604020202020204" pitchFamily="34" charset="0"/>
                  </a:rPr>
                  <a:t>Preferred stock</a:t>
                </a:r>
              </a:p>
            </p:txBody>
          </p:sp>
        </p:grpSp>
      </p:grpSp>
      <p:sp>
        <p:nvSpPr>
          <p:cNvPr id="29" name="Rectangle 1100">
            <a:extLst>
              <a:ext uri="{FF2B5EF4-FFF2-40B4-BE49-F238E27FC236}">
                <a16:creationId xmlns:a16="http://schemas.microsoft.com/office/drawing/2014/main" id="{9C6EC97F-CD61-4335-8493-73E49A42F940}"/>
              </a:ext>
            </a:extLst>
          </p:cNvPr>
          <p:cNvSpPr>
            <a:spLocks noChangeArrowheads="1"/>
          </p:cNvSpPr>
          <p:nvPr/>
        </p:nvSpPr>
        <p:spPr bwMode="auto">
          <a:xfrm>
            <a:off x="857900" y="3481843"/>
            <a:ext cx="2949885"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rgbClr val="1062BC"/>
                </a:solidFill>
                <a:latin typeface="Arial" panose="020B0604020202020204" pitchFamily="34" charset="0"/>
              </a:rPr>
              <a:t>Dividend yield 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831B8FC6-3347-485E-8844-2AE5867E51F6}"/>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dirty="0">
                <a:solidFill>
                  <a:srgbClr val="002060"/>
                </a:solidFill>
              </a:rPr>
              <a:t>Marshall, McManus, and Viele</a:t>
            </a:r>
          </a:p>
          <a:p>
            <a:pPr algn="ctr" eaLnBrk="1" hangingPunct="1"/>
            <a:r>
              <a:rPr lang="en-US" altLang="en-US" sz="2800" b="1" dirty="0">
                <a:solidFill>
                  <a:srgbClr val="002060"/>
                </a:solidFill>
              </a:rPr>
              <a:t>12th Edition</a:t>
            </a:r>
          </a:p>
          <a:p>
            <a:pPr eaLnBrk="1" hangingPunct="1"/>
            <a:r>
              <a:rPr lang="en-US" altLang="en-US" sz="3900" b="1" dirty="0">
                <a:solidFill>
                  <a:srgbClr val="002060"/>
                </a:solidFill>
              </a:rPr>
              <a:t> 	</a:t>
            </a:r>
            <a:endParaRPr lang="en-US" altLang="en-US" b="1" dirty="0">
              <a:solidFill>
                <a:srgbClr val="002060"/>
              </a:solidFill>
            </a:endParaRPr>
          </a:p>
        </p:txBody>
      </p:sp>
      <p:sp>
        <p:nvSpPr>
          <p:cNvPr id="18435" name="Rectangle 2">
            <a:extLst>
              <a:ext uri="{FF2B5EF4-FFF2-40B4-BE49-F238E27FC236}">
                <a16:creationId xmlns:a16="http://schemas.microsoft.com/office/drawing/2014/main" id="{10C3CA8A-8A7C-4486-B5A4-44F9E997C418}"/>
              </a:ext>
            </a:extLst>
          </p:cNvPr>
          <p:cNvSpPr>
            <a:spLocks noGrp="1" noChangeArrowheads="1"/>
          </p:cNvSpPr>
          <p:nvPr>
            <p:ph type="title" idx="4294967295"/>
          </p:nvPr>
        </p:nvSpPr>
        <p:spPr>
          <a:xfrm>
            <a:off x="1371600" y="4572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18436" name="Text Box 5">
            <a:extLst>
              <a:ext uri="{FF2B5EF4-FFF2-40B4-BE49-F238E27FC236}">
                <a16:creationId xmlns:a16="http://schemas.microsoft.com/office/drawing/2014/main" id="{E8F4F04D-F1B7-4D60-ABB4-AB4774EBC211}"/>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dirty="0">
              <a:solidFill>
                <a:srgbClr val="000000"/>
              </a:solidFill>
              <a:latin typeface="Times New Roman" panose="02020603050405020304" pitchFamily="18" charset="0"/>
            </a:endParaRPr>
          </a:p>
        </p:txBody>
      </p:sp>
      <p:sp>
        <p:nvSpPr>
          <p:cNvPr id="18437" name="Rectangle 2">
            <a:extLst>
              <a:ext uri="{FF2B5EF4-FFF2-40B4-BE49-F238E27FC236}">
                <a16:creationId xmlns:a16="http://schemas.microsoft.com/office/drawing/2014/main" id="{61556D91-3A8B-48A6-8194-A75443CBBF1A}"/>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0000"/>
              </a:lnSpc>
              <a:spcBef>
                <a:spcPct val="50000"/>
              </a:spcBef>
              <a:buFontTx/>
              <a:buNone/>
            </a:pPr>
            <a:br>
              <a:rPr lang="en-US" altLang="en-US" sz="3600" b="1" dirty="0"/>
            </a:br>
            <a:r>
              <a:rPr lang="en-US" altLang="en-US" sz="3600" b="1" dirty="0"/>
              <a:t>CHAPTER 11: </a:t>
            </a:r>
            <a:r>
              <a:rPr lang="en-US" altLang="en-US" sz="3600" b="1" i="1" dirty="0"/>
              <a:t>Financial Statement Analysis</a:t>
            </a:r>
          </a:p>
          <a:p>
            <a:pPr algn="ctr" eaLnBrk="1" hangingPunct="1">
              <a:lnSpc>
                <a:spcPct val="90000"/>
              </a:lnSpc>
              <a:spcBef>
                <a:spcPct val="50000"/>
              </a:spcBef>
              <a:buFontTx/>
              <a:buNone/>
            </a:pPr>
            <a:endParaRPr lang="en-US" altLang="en-US" sz="3600" b="1" i="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65ADA34D-E6BA-49C7-B962-AFCE40F9CA3D}"/>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Dividend Payout Ratio</a:t>
            </a:r>
          </a:p>
        </p:txBody>
      </p:sp>
      <p:grpSp>
        <p:nvGrpSpPr>
          <p:cNvPr id="55299" name="Group 37">
            <a:extLst>
              <a:ext uri="{FF2B5EF4-FFF2-40B4-BE49-F238E27FC236}">
                <a16:creationId xmlns:a16="http://schemas.microsoft.com/office/drawing/2014/main" id="{9F2C79B0-8470-40A6-A6C7-663982C2EF43}"/>
              </a:ext>
            </a:extLst>
          </p:cNvPr>
          <p:cNvGrpSpPr>
            <a:grpSpLocks/>
          </p:cNvGrpSpPr>
          <p:nvPr/>
        </p:nvGrpSpPr>
        <p:grpSpPr bwMode="auto">
          <a:xfrm>
            <a:off x="1329531" y="1231661"/>
            <a:ext cx="6484937" cy="828675"/>
            <a:chOff x="1048" y="768"/>
            <a:chExt cx="4085" cy="522"/>
          </a:xfrm>
        </p:grpSpPr>
        <p:sp>
          <p:nvSpPr>
            <p:cNvPr id="115737" name="Rectangle 25">
              <a:extLst>
                <a:ext uri="{FF2B5EF4-FFF2-40B4-BE49-F238E27FC236}">
                  <a16:creationId xmlns:a16="http://schemas.microsoft.com/office/drawing/2014/main" id="{6A4A9845-8E41-460E-94EB-F722079F236D}"/>
                </a:ext>
              </a:extLst>
            </p:cNvPr>
            <p:cNvSpPr>
              <a:spLocks noChangeArrowheads="1"/>
            </p:cNvSpPr>
            <p:nvPr/>
          </p:nvSpPr>
          <p:spPr bwMode="auto">
            <a:xfrm>
              <a:off x="1048" y="768"/>
              <a:ext cx="1129"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tx2">
                      <a:lumMod val="50000"/>
                    </a:schemeClr>
                  </a:solidFill>
                  <a:latin typeface="Arial" panose="020B0604020202020204" pitchFamily="34" charset="0"/>
                </a:rPr>
                <a:t>Dividend</a:t>
              </a:r>
            </a:p>
            <a:p>
              <a:pPr algn="ctr">
                <a:defRPr/>
              </a:pPr>
              <a:r>
                <a:rPr lang="en-US" altLang="en-US" dirty="0">
                  <a:solidFill>
                    <a:schemeClr val="tx2">
                      <a:lumMod val="50000"/>
                    </a:schemeClr>
                  </a:solidFill>
                  <a:latin typeface="Arial" panose="020B0604020202020204" pitchFamily="34" charset="0"/>
                </a:rPr>
                <a:t>payout ratio</a:t>
              </a:r>
            </a:p>
          </p:txBody>
        </p:sp>
        <p:sp>
          <p:nvSpPr>
            <p:cNvPr id="115738" name="Rectangle 26">
              <a:extLst>
                <a:ext uri="{FF2B5EF4-FFF2-40B4-BE49-F238E27FC236}">
                  <a16:creationId xmlns:a16="http://schemas.microsoft.com/office/drawing/2014/main" id="{C1CC2B67-97EE-4DD9-9EBA-3608CCA4A3B9}"/>
                </a:ext>
              </a:extLst>
            </p:cNvPr>
            <p:cNvSpPr>
              <a:spLocks noChangeArrowheads="1"/>
            </p:cNvSpPr>
            <p:nvPr/>
          </p:nvSpPr>
          <p:spPr bwMode="auto">
            <a:xfrm>
              <a:off x="2398" y="768"/>
              <a:ext cx="2735"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tx2">
                      <a:lumMod val="50000"/>
                    </a:schemeClr>
                  </a:solidFill>
                  <a:latin typeface="Arial" panose="020B0604020202020204" pitchFamily="34" charset="0"/>
                </a:rPr>
                <a:t>    Annual dividend per share   </a:t>
              </a:r>
            </a:p>
            <a:p>
              <a:pPr algn="ctr">
                <a:defRPr/>
              </a:pPr>
              <a:r>
                <a:rPr lang="en-US" altLang="en-US" dirty="0">
                  <a:solidFill>
                    <a:schemeClr val="tx2">
                      <a:lumMod val="50000"/>
                    </a:schemeClr>
                  </a:solidFill>
                  <a:latin typeface="Arial" panose="020B0604020202020204" pitchFamily="34" charset="0"/>
                </a:rPr>
                <a:t>Earnings per share</a:t>
              </a:r>
            </a:p>
          </p:txBody>
        </p:sp>
        <p:sp>
          <p:nvSpPr>
            <p:cNvPr id="115739" name="Rectangle 27">
              <a:extLst>
                <a:ext uri="{FF2B5EF4-FFF2-40B4-BE49-F238E27FC236}">
                  <a16:creationId xmlns:a16="http://schemas.microsoft.com/office/drawing/2014/main" id="{FAF190D5-60F9-42E3-B144-0AA96F6B43AB}"/>
                </a:ext>
              </a:extLst>
            </p:cNvPr>
            <p:cNvSpPr>
              <a:spLocks noChangeArrowheads="1"/>
            </p:cNvSpPr>
            <p:nvPr/>
          </p:nvSpPr>
          <p:spPr bwMode="auto">
            <a:xfrm>
              <a:off x="2209" y="883"/>
              <a:ext cx="228" cy="289"/>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b="1" dirty="0">
                  <a:solidFill>
                    <a:schemeClr val="tx2">
                      <a:lumMod val="50000"/>
                    </a:schemeClr>
                  </a:solidFill>
                  <a:latin typeface="Arial" panose="020B0604020202020204" pitchFamily="34" charset="0"/>
                </a:rPr>
                <a:t>=</a:t>
              </a:r>
            </a:p>
          </p:txBody>
        </p:sp>
        <p:sp>
          <p:nvSpPr>
            <p:cNvPr id="21523" name="Line 34">
              <a:extLst>
                <a:ext uri="{FF2B5EF4-FFF2-40B4-BE49-F238E27FC236}">
                  <a16:creationId xmlns:a16="http://schemas.microsoft.com/office/drawing/2014/main" id="{E237CF2D-3EFA-47B9-B8B6-15AE4E536220}"/>
                </a:ext>
              </a:extLst>
            </p:cNvPr>
            <p:cNvSpPr>
              <a:spLocks noChangeShapeType="1"/>
            </p:cNvSpPr>
            <p:nvPr/>
          </p:nvSpPr>
          <p:spPr bwMode="auto">
            <a:xfrm>
              <a:off x="2544" y="1021"/>
              <a:ext cx="2460" cy="0"/>
            </a:xfrm>
            <a:prstGeom prst="line">
              <a:avLst/>
            </a:prstGeom>
            <a:noFill/>
            <a:ln w="38100">
              <a:solidFill>
                <a:schemeClr val="tx2">
                  <a:lumMod val="50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sp>
        <p:nvSpPr>
          <p:cNvPr id="115745" name="Rectangle 33">
            <a:extLst>
              <a:ext uri="{FF2B5EF4-FFF2-40B4-BE49-F238E27FC236}">
                <a16:creationId xmlns:a16="http://schemas.microsoft.com/office/drawing/2014/main" id="{397CA553-DBE6-4A56-B5C1-17EED7E6C76E}"/>
              </a:ext>
            </a:extLst>
          </p:cNvPr>
          <p:cNvSpPr>
            <a:spLocks noChangeArrowheads="1"/>
          </p:cNvSpPr>
          <p:nvPr/>
        </p:nvSpPr>
        <p:spPr bwMode="auto">
          <a:xfrm>
            <a:off x="565509" y="4133661"/>
            <a:ext cx="8121291" cy="1782539"/>
          </a:xfrm>
          <a:prstGeom prst="rect">
            <a:avLst/>
          </a:prstGeom>
          <a:solidFill>
            <a:schemeClr val="accent1">
              <a:lumMod val="20000"/>
              <a:lumOff val="80000"/>
            </a:schemeClr>
          </a:solidFill>
          <a:ln w="9525">
            <a:solidFill>
              <a:srgbClr val="D5D5D5"/>
            </a:solidFill>
            <a:miter lim="800000"/>
            <a:headEnd/>
            <a:tailEnd/>
          </a:ln>
          <a:effectLst>
            <a:outerShdw blurRad="63500" dist="20000" dir="5400000" rotWithShape="0">
              <a:srgbClr val="000000">
                <a:alpha val="37999"/>
              </a:srgbClr>
            </a:outerShdw>
          </a:effectLst>
        </p:spPr>
        <p:txBody>
          <a:bodyPr wrap="square" lIns="90488" tIns="44450" rIns="90488" bIns="44450">
            <a:spAutoFit/>
          </a:bodyPr>
          <a:lstStyle/>
          <a:p>
            <a:pPr>
              <a:defRPr/>
            </a:pPr>
            <a:r>
              <a:rPr lang="en-IN" sz="2200" dirty="0">
                <a:solidFill>
                  <a:srgbClr val="000000"/>
                </a:solidFill>
                <a:latin typeface="Arial" charset="0"/>
                <a:ea typeface="+mn-ea"/>
              </a:rPr>
              <a:t>A firm refers to its dividends in two ways: </a:t>
            </a:r>
          </a:p>
          <a:p>
            <a:pPr>
              <a:defRPr/>
            </a:pPr>
            <a:r>
              <a:rPr lang="en-IN" sz="2200" dirty="0">
                <a:solidFill>
                  <a:srgbClr val="000000"/>
                </a:solidFill>
                <a:latin typeface="Arial" charset="0"/>
                <a:ea typeface="+mn-ea"/>
              </a:rPr>
              <a:t>	1. </a:t>
            </a:r>
            <a:r>
              <a:rPr lang="en-IN" sz="2200" b="1" dirty="0">
                <a:solidFill>
                  <a:srgbClr val="000000"/>
                </a:solidFill>
                <a:latin typeface="Arial" charset="0"/>
                <a:ea typeface="+mn-ea"/>
              </a:rPr>
              <a:t>Regular dividends </a:t>
            </a:r>
            <a:r>
              <a:rPr lang="en-IN" sz="2200" dirty="0">
                <a:solidFill>
                  <a:srgbClr val="000000"/>
                </a:solidFill>
                <a:latin typeface="Arial" charset="0"/>
                <a:ea typeface="+mn-ea"/>
              </a:rPr>
              <a:t>are the stable, or gradually 	changing, periodic dividends.</a:t>
            </a:r>
          </a:p>
          <a:p>
            <a:pPr>
              <a:defRPr/>
            </a:pPr>
            <a:r>
              <a:rPr lang="en-IN" sz="2200" dirty="0">
                <a:solidFill>
                  <a:srgbClr val="000000"/>
                </a:solidFill>
                <a:latin typeface="Arial" charset="0"/>
                <a:ea typeface="+mn-ea"/>
              </a:rPr>
              <a:t>	2. </a:t>
            </a:r>
            <a:r>
              <a:rPr lang="en-IN" sz="2200" b="1" dirty="0">
                <a:solidFill>
                  <a:srgbClr val="000000"/>
                </a:solidFill>
                <a:latin typeface="Arial" charset="0"/>
                <a:ea typeface="+mn-ea"/>
              </a:rPr>
              <a:t>Extra dividends </a:t>
            </a:r>
            <a:r>
              <a:rPr lang="en-IN" sz="2200" dirty="0">
                <a:solidFill>
                  <a:srgbClr val="000000"/>
                </a:solidFill>
                <a:latin typeface="Arial" charset="0"/>
                <a:ea typeface="+mn-ea"/>
              </a:rPr>
              <a:t>are additional dividends that may 	be declared and paid after an especially profitable year.</a:t>
            </a:r>
            <a:endParaRPr lang="en-US" sz="2200" dirty="0">
              <a:solidFill>
                <a:srgbClr val="000000"/>
              </a:solidFill>
              <a:latin typeface="Arial" charset="0"/>
              <a:ea typeface="+mn-ea"/>
            </a:endParaRPr>
          </a:p>
        </p:txBody>
      </p:sp>
      <p:grpSp>
        <p:nvGrpSpPr>
          <p:cNvPr id="55303" name="Group 38">
            <a:extLst>
              <a:ext uri="{FF2B5EF4-FFF2-40B4-BE49-F238E27FC236}">
                <a16:creationId xmlns:a16="http://schemas.microsoft.com/office/drawing/2014/main" id="{F023D426-3A3C-4098-816B-F8D52BD06C45}"/>
              </a:ext>
            </a:extLst>
          </p:cNvPr>
          <p:cNvGrpSpPr>
            <a:grpSpLocks/>
          </p:cNvGrpSpPr>
          <p:nvPr/>
        </p:nvGrpSpPr>
        <p:grpSpPr bwMode="auto">
          <a:xfrm>
            <a:off x="2307791" y="3089467"/>
            <a:ext cx="4881563" cy="903288"/>
            <a:chOff x="1045" y="1596"/>
            <a:chExt cx="3075" cy="569"/>
          </a:xfrm>
        </p:grpSpPr>
        <p:sp>
          <p:nvSpPr>
            <p:cNvPr id="115741" name="Rectangle 29">
              <a:extLst>
                <a:ext uri="{FF2B5EF4-FFF2-40B4-BE49-F238E27FC236}">
                  <a16:creationId xmlns:a16="http://schemas.microsoft.com/office/drawing/2014/main" id="{9D71C0D2-BF7C-4EBA-9F54-B0C6D5D3B09A}"/>
                </a:ext>
              </a:extLst>
            </p:cNvPr>
            <p:cNvSpPr>
              <a:spLocks noChangeArrowheads="1"/>
            </p:cNvSpPr>
            <p:nvPr/>
          </p:nvSpPr>
          <p:spPr bwMode="auto">
            <a:xfrm>
              <a:off x="1045" y="1596"/>
              <a:ext cx="1129"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tx2">
                      <a:lumMod val="50000"/>
                    </a:schemeClr>
                  </a:solidFill>
                  <a:latin typeface="Arial" panose="020B0604020202020204" pitchFamily="34" charset="0"/>
                </a:rPr>
                <a:t>Dividend</a:t>
              </a:r>
            </a:p>
            <a:p>
              <a:pPr algn="ctr">
                <a:defRPr/>
              </a:pPr>
              <a:r>
                <a:rPr lang="en-US" altLang="en-US" dirty="0">
                  <a:solidFill>
                    <a:schemeClr val="tx2">
                      <a:lumMod val="50000"/>
                    </a:schemeClr>
                  </a:solidFill>
                  <a:latin typeface="Arial" panose="020B0604020202020204" pitchFamily="34" charset="0"/>
                </a:rPr>
                <a:t>payout ratio</a:t>
              </a:r>
            </a:p>
          </p:txBody>
        </p:sp>
        <p:sp>
          <p:nvSpPr>
            <p:cNvPr id="115743" name="Rectangle 31">
              <a:extLst>
                <a:ext uri="{FF2B5EF4-FFF2-40B4-BE49-F238E27FC236}">
                  <a16:creationId xmlns:a16="http://schemas.microsoft.com/office/drawing/2014/main" id="{29F00DF7-C79A-4924-81F9-6AF2B98DAED1}"/>
                </a:ext>
              </a:extLst>
            </p:cNvPr>
            <p:cNvSpPr>
              <a:spLocks noChangeArrowheads="1"/>
            </p:cNvSpPr>
            <p:nvPr/>
          </p:nvSpPr>
          <p:spPr bwMode="auto">
            <a:xfrm>
              <a:off x="2209" y="1728"/>
              <a:ext cx="228" cy="289"/>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dirty="0">
                  <a:solidFill>
                    <a:schemeClr val="tx2">
                      <a:lumMod val="50000"/>
                    </a:schemeClr>
                  </a:solidFill>
                  <a:latin typeface="Arial" panose="020B0604020202020204" pitchFamily="34" charset="0"/>
                </a:rPr>
                <a:t>=</a:t>
              </a:r>
            </a:p>
          </p:txBody>
        </p:sp>
        <p:sp>
          <p:nvSpPr>
            <p:cNvPr id="115744" name="Rectangle 32">
              <a:extLst>
                <a:ext uri="{FF2B5EF4-FFF2-40B4-BE49-F238E27FC236}">
                  <a16:creationId xmlns:a16="http://schemas.microsoft.com/office/drawing/2014/main" id="{8261007A-899E-4A9D-9224-6C3605387602}"/>
                </a:ext>
              </a:extLst>
            </p:cNvPr>
            <p:cNvSpPr>
              <a:spLocks noChangeArrowheads="1"/>
            </p:cNvSpPr>
            <p:nvPr/>
          </p:nvSpPr>
          <p:spPr bwMode="auto">
            <a:xfrm>
              <a:off x="3168" y="1728"/>
              <a:ext cx="952" cy="328"/>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sz="2800" b="1" dirty="0">
                  <a:solidFill>
                    <a:schemeClr val="tx2">
                      <a:lumMod val="50000"/>
                    </a:schemeClr>
                  </a:solidFill>
                  <a:latin typeface="Arial" panose="020B0604020202020204" pitchFamily="34" charset="0"/>
                </a:rPr>
                <a:t>= 30.4%</a:t>
              </a:r>
            </a:p>
          </p:txBody>
        </p:sp>
        <p:grpSp>
          <p:nvGrpSpPr>
            <p:cNvPr id="55307" name="Group 36">
              <a:extLst>
                <a:ext uri="{FF2B5EF4-FFF2-40B4-BE49-F238E27FC236}">
                  <a16:creationId xmlns:a16="http://schemas.microsoft.com/office/drawing/2014/main" id="{BE947773-0405-4A12-9154-4908776EFB36}"/>
                </a:ext>
              </a:extLst>
            </p:cNvPr>
            <p:cNvGrpSpPr>
              <a:grpSpLocks/>
            </p:cNvGrpSpPr>
            <p:nvPr/>
          </p:nvGrpSpPr>
          <p:grpSpPr bwMode="auto">
            <a:xfrm>
              <a:off x="2356" y="1643"/>
              <a:ext cx="870" cy="522"/>
              <a:chOff x="2682" y="1747"/>
              <a:chExt cx="870" cy="522"/>
            </a:xfrm>
          </p:grpSpPr>
          <p:sp>
            <p:nvSpPr>
              <p:cNvPr id="115742" name="Rectangle 30">
                <a:extLst>
                  <a:ext uri="{FF2B5EF4-FFF2-40B4-BE49-F238E27FC236}">
                    <a16:creationId xmlns:a16="http://schemas.microsoft.com/office/drawing/2014/main" id="{F464FB47-FEBA-4D0B-BA7E-A9D2623D2068}"/>
                  </a:ext>
                </a:extLst>
              </p:cNvPr>
              <p:cNvSpPr>
                <a:spLocks noChangeArrowheads="1"/>
              </p:cNvSpPr>
              <p:nvPr/>
            </p:nvSpPr>
            <p:spPr bwMode="auto">
              <a:xfrm>
                <a:off x="2682" y="1747"/>
                <a:ext cx="870"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tx2">
                        <a:lumMod val="50000"/>
                      </a:schemeClr>
                    </a:solidFill>
                    <a:latin typeface="Arial" panose="020B0604020202020204" pitchFamily="34" charset="0"/>
                  </a:rPr>
                  <a:t>   </a:t>
                </a:r>
                <a:r>
                  <a:rPr lang="en-US" altLang="en-US" dirty="0">
                    <a:solidFill>
                      <a:schemeClr val="tx2">
                        <a:lumMod val="50000"/>
                      </a:schemeClr>
                    </a:solidFill>
                    <a:effectLst>
                      <a:outerShdw blurRad="38100" dist="38100" dir="2700000" algn="tl">
                        <a:srgbClr val="000000"/>
                      </a:outerShdw>
                    </a:effectLst>
                    <a:latin typeface="Arial" panose="020B0604020202020204" pitchFamily="34" charset="0"/>
                  </a:rPr>
                  <a:t>$</a:t>
                </a:r>
                <a:r>
                  <a:rPr lang="en-US" altLang="en-US" dirty="0">
                    <a:solidFill>
                      <a:schemeClr val="tx2">
                        <a:lumMod val="50000"/>
                      </a:schemeClr>
                    </a:solidFill>
                    <a:latin typeface="Arial" panose="020B0604020202020204" pitchFamily="34" charset="0"/>
                  </a:rPr>
                  <a:t>1.60</a:t>
                </a:r>
                <a:r>
                  <a:rPr lang="en-US" altLang="en-US" dirty="0">
                    <a:solidFill>
                      <a:schemeClr val="tx2">
                        <a:lumMod val="50000"/>
                      </a:schemeClr>
                    </a:solidFill>
                    <a:effectLst>
                      <a:outerShdw blurRad="38100" dist="38100" dir="2700000" algn="tl">
                        <a:srgbClr val="000000"/>
                      </a:outerShdw>
                    </a:effectLst>
                    <a:latin typeface="Arial" panose="020B0604020202020204" pitchFamily="34" charset="0"/>
                  </a:rPr>
                  <a:t>  </a:t>
                </a:r>
                <a:endParaRPr lang="en-US" altLang="en-US" u="sng" dirty="0">
                  <a:solidFill>
                    <a:schemeClr val="tx2">
                      <a:lumMod val="50000"/>
                    </a:schemeClr>
                  </a:solidFill>
                  <a:effectLst>
                    <a:outerShdw blurRad="38100" dist="38100" dir="2700000" algn="tl">
                      <a:srgbClr val="000000"/>
                    </a:outerShdw>
                  </a:effectLst>
                  <a:latin typeface="Arial" panose="020B0604020202020204" pitchFamily="34" charset="0"/>
                </a:endParaRPr>
              </a:p>
              <a:p>
                <a:pPr algn="ctr">
                  <a:defRPr/>
                </a:pPr>
                <a:r>
                  <a:rPr lang="en-US" altLang="en-US" dirty="0">
                    <a:solidFill>
                      <a:schemeClr val="tx2">
                        <a:lumMod val="50000"/>
                      </a:schemeClr>
                    </a:solidFill>
                    <a:effectLst>
                      <a:outerShdw blurRad="38100" dist="38100" dir="2700000" algn="tl">
                        <a:srgbClr val="000000"/>
                      </a:outerShdw>
                    </a:effectLst>
                    <a:latin typeface="Arial" panose="020B0604020202020204" pitchFamily="34" charset="0"/>
                  </a:rPr>
                  <a:t> $</a:t>
                </a:r>
                <a:r>
                  <a:rPr lang="en-US" altLang="en-US" dirty="0">
                    <a:solidFill>
                      <a:schemeClr val="tx2">
                        <a:lumMod val="50000"/>
                      </a:schemeClr>
                    </a:solidFill>
                    <a:latin typeface="Arial" panose="020B0604020202020204" pitchFamily="34" charset="0"/>
                  </a:rPr>
                  <a:t>5.27</a:t>
                </a:r>
              </a:p>
            </p:txBody>
          </p:sp>
          <p:sp>
            <p:nvSpPr>
              <p:cNvPr id="21519" name="Line 35">
                <a:extLst>
                  <a:ext uri="{FF2B5EF4-FFF2-40B4-BE49-F238E27FC236}">
                    <a16:creationId xmlns:a16="http://schemas.microsoft.com/office/drawing/2014/main" id="{6952B3D7-C94B-48C0-A9F7-DD2BEE468000}"/>
                  </a:ext>
                </a:extLst>
              </p:cNvPr>
              <p:cNvSpPr>
                <a:spLocks noChangeShapeType="1"/>
              </p:cNvSpPr>
              <p:nvPr/>
            </p:nvSpPr>
            <p:spPr bwMode="auto">
              <a:xfrm flipV="1">
                <a:off x="2889" y="2025"/>
                <a:ext cx="529" cy="0"/>
              </a:xfrm>
              <a:prstGeom prst="line">
                <a:avLst/>
              </a:prstGeom>
              <a:noFill/>
              <a:ln w="38100">
                <a:solidFill>
                  <a:schemeClr val="tx2">
                    <a:lumMod val="50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grpSp>
      <p:sp>
        <p:nvSpPr>
          <p:cNvPr id="21" name="Rounded Rectangle 20">
            <a:extLst>
              <a:ext uri="{FF2B5EF4-FFF2-40B4-BE49-F238E27FC236}">
                <a16:creationId xmlns:a16="http://schemas.microsoft.com/office/drawing/2014/main" id="{6D7BC26D-0D71-414F-8C3F-05BC3536A6E7}"/>
              </a:ext>
            </a:extLst>
          </p:cNvPr>
          <p:cNvSpPr/>
          <p:nvPr/>
        </p:nvSpPr>
        <p:spPr>
          <a:xfrm>
            <a:off x="496888" y="6205538"/>
            <a:ext cx="6659562"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11-6: Discuss how dividend yield and the dividend payout ratio are used by investors to evaluate a company</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common stock.</a:t>
            </a:r>
          </a:p>
        </p:txBody>
      </p:sp>
      <p:sp>
        <p:nvSpPr>
          <p:cNvPr id="18" name="Rectangle 33">
            <a:extLst>
              <a:ext uri="{FF2B5EF4-FFF2-40B4-BE49-F238E27FC236}">
                <a16:creationId xmlns:a16="http://schemas.microsoft.com/office/drawing/2014/main" id="{E01C21B9-D86B-4180-BDED-D32ECD5E09EC}"/>
              </a:ext>
            </a:extLst>
          </p:cNvPr>
          <p:cNvSpPr>
            <a:spLocks noChangeArrowheads="1"/>
          </p:cNvSpPr>
          <p:nvPr/>
        </p:nvSpPr>
        <p:spPr bwMode="auto">
          <a:xfrm>
            <a:off x="1004454" y="2197343"/>
            <a:ext cx="7426325" cy="705321"/>
          </a:xfrm>
          <a:prstGeom prst="rect">
            <a:avLst/>
          </a:prstGeom>
          <a:solidFill>
            <a:schemeClr val="accent1">
              <a:lumMod val="20000"/>
              <a:lumOff val="80000"/>
            </a:schemeClr>
          </a:solidFill>
          <a:ln w="9525">
            <a:solidFill>
              <a:srgbClr val="D5D5D5"/>
            </a:solidFill>
            <a:miter lim="800000"/>
            <a:headEnd/>
            <a:tailEnd/>
          </a:ln>
          <a:effectLst>
            <a:outerShdw blurRad="63500" dist="20000" dir="5400000" rotWithShape="0">
              <a:srgbClr val="000000">
                <a:alpha val="37999"/>
              </a:srgbClr>
            </a:outerShdw>
          </a:effectLst>
        </p:spPr>
        <p:txBody>
          <a:bodyPr lIns="90488" tIns="44450" rIns="90488" bIns="44450">
            <a:spAutoFit/>
          </a:bodyPr>
          <a:lstStyle/>
          <a:p>
            <a:pPr algn="ctr">
              <a:defRPr/>
            </a:pPr>
            <a:r>
              <a:rPr lang="en-US" sz="2000" dirty="0">
                <a:solidFill>
                  <a:srgbClr val="000000"/>
                </a:solidFill>
                <a:latin typeface="Arial" charset="0"/>
                <a:ea typeface="+mn-ea"/>
              </a:rPr>
              <a:t>Cruisers’ dividend payout ratio for fiscal 2020, using assumed amounts, would be the following: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FDF9ED44-0A7F-452C-B207-EBB89F70C07D}"/>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Preferred Dividend Coverage Ratio</a:t>
            </a:r>
          </a:p>
        </p:txBody>
      </p:sp>
      <p:grpSp>
        <p:nvGrpSpPr>
          <p:cNvPr id="2" name="Group 128">
            <a:extLst>
              <a:ext uri="{FF2B5EF4-FFF2-40B4-BE49-F238E27FC236}">
                <a16:creationId xmlns:a16="http://schemas.microsoft.com/office/drawing/2014/main" id="{FB61B071-9E3D-48E4-84C0-4EA8B01AD295}"/>
              </a:ext>
            </a:extLst>
          </p:cNvPr>
          <p:cNvGrpSpPr>
            <a:grpSpLocks/>
          </p:cNvGrpSpPr>
          <p:nvPr/>
        </p:nvGrpSpPr>
        <p:grpSpPr bwMode="auto">
          <a:xfrm>
            <a:off x="637599" y="1143056"/>
            <a:ext cx="8021637" cy="1067594"/>
            <a:chOff x="624" y="880"/>
            <a:chExt cx="4828" cy="756"/>
          </a:xfrm>
          <a:noFill/>
        </p:grpSpPr>
        <p:sp>
          <p:nvSpPr>
            <p:cNvPr id="116860" name="Text Box 124">
              <a:extLst>
                <a:ext uri="{FF2B5EF4-FFF2-40B4-BE49-F238E27FC236}">
                  <a16:creationId xmlns:a16="http://schemas.microsoft.com/office/drawing/2014/main" id="{40BE4541-0419-4D0F-8B9E-660D30294BBB}"/>
                </a:ext>
              </a:extLst>
            </p:cNvPr>
            <p:cNvSpPr txBox="1">
              <a:spLocks noChangeArrowheads="1"/>
            </p:cNvSpPr>
            <p:nvPr/>
          </p:nvSpPr>
          <p:spPr bwMode="auto">
            <a:xfrm>
              <a:off x="624" y="912"/>
              <a:ext cx="1920" cy="523"/>
            </a:xfrm>
            <a:prstGeom prst="rect">
              <a:avLst/>
            </a:prstGeom>
            <a:grp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dirty="0">
                  <a:solidFill>
                    <a:schemeClr val="accent1">
                      <a:lumMod val="75000"/>
                    </a:schemeClr>
                  </a:solidFill>
                  <a:latin typeface="Arial" panose="020B0604020202020204" pitchFamily="34" charset="0"/>
                </a:rPr>
                <a:t>Preferred dividend coverage ratio</a:t>
              </a:r>
            </a:p>
          </p:txBody>
        </p:sp>
        <p:sp>
          <p:nvSpPr>
            <p:cNvPr id="116861" name="Text Box 125">
              <a:extLst>
                <a:ext uri="{FF2B5EF4-FFF2-40B4-BE49-F238E27FC236}">
                  <a16:creationId xmlns:a16="http://schemas.microsoft.com/office/drawing/2014/main" id="{132EC30B-D0B9-41E8-BCB9-B15BF62DFE7E}"/>
                </a:ext>
              </a:extLst>
            </p:cNvPr>
            <p:cNvSpPr txBox="1">
              <a:spLocks noChangeArrowheads="1"/>
            </p:cNvSpPr>
            <p:nvPr/>
          </p:nvSpPr>
          <p:spPr bwMode="auto">
            <a:xfrm>
              <a:off x="2736" y="880"/>
              <a:ext cx="2716" cy="756"/>
            </a:xfrm>
            <a:prstGeom prst="rect">
              <a:avLst/>
            </a:prstGeom>
            <a:grpFill/>
            <a:ln>
              <a:noFill/>
            </a:ln>
            <a:effectLst/>
            <a:ex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dirty="0">
                  <a:solidFill>
                    <a:schemeClr val="accent1">
                      <a:lumMod val="75000"/>
                    </a:schemeClr>
                  </a:solidFill>
                  <a:latin typeface="Arial" panose="020B0604020202020204" pitchFamily="34" charset="0"/>
                </a:rPr>
                <a:t>Net income</a:t>
              </a:r>
              <a:br>
                <a:rPr lang="en-US" altLang="en-US" dirty="0">
                  <a:solidFill>
                    <a:schemeClr val="accent1">
                      <a:lumMod val="75000"/>
                    </a:schemeClr>
                  </a:solidFill>
                  <a:latin typeface="Arial" panose="020B0604020202020204" pitchFamily="34" charset="0"/>
                </a:rPr>
              </a:br>
              <a:r>
                <a:rPr lang="en-US" altLang="en-US" dirty="0">
                  <a:solidFill>
                    <a:schemeClr val="accent1">
                      <a:lumMod val="75000"/>
                    </a:schemeClr>
                  </a:solidFill>
                  <a:latin typeface="Arial" panose="020B0604020202020204" pitchFamily="34" charset="0"/>
                </a:rPr>
                <a:t>Preferred dividend requirement</a:t>
              </a:r>
            </a:p>
          </p:txBody>
        </p:sp>
        <p:sp>
          <p:nvSpPr>
            <p:cNvPr id="116862" name="Text Box 126">
              <a:extLst>
                <a:ext uri="{FF2B5EF4-FFF2-40B4-BE49-F238E27FC236}">
                  <a16:creationId xmlns:a16="http://schemas.microsoft.com/office/drawing/2014/main" id="{554C8E76-B2D6-4966-A76A-7F3B3D13212C}"/>
                </a:ext>
              </a:extLst>
            </p:cNvPr>
            <p:cNvSpPr txBox="1">
              <a:spLocks noChangeArrowheads="1"/>
            </p:cNvSpPr>
            <p:nvPr/>
          </p:nvSpPr>
          <p:spPr bwMode="auto">
            <a:xfrm>
              <a:off x="2496" y="1027"/>
              <a:ext cx="240" cy="288"/>
            </a:xfrm>
            <a:prstGeom prst="rect">
              <a:avLst/>
            </a:prstGeom>
            <a:grp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defRPr/>
              </a:pPr>
              <a:r>
                <a:rPr lang="en-US" altLang="en-US" dirty="0">
                  <a:solidFill>
                    <a:schemeClr val="accent1">
                      <a:lumMod val="75000"/>
                    </a:schemeClr>
                  </a:solidFill>
                  <a:latin typeface="Arial" panose="020B0604020202020204" pitchFamily="34" charset="0"/>
                </a:rPr>
                <a:t>=</a:t>
              </a:r>
            </a:p>
          </p:txBody>
        </p:sp>
        <p:sp>
          <p:nvSpPr>
            <p:cNvPr id="22548" name="Line 127">
              <a:extLst>
                <a:ext uri="{FF2B5EF4-FFF2-40B4-BE49-F238E27FC236}">
                  <a16:creationId xmlns:a16="http://schemas.microsoft.com/office/drawing/2014/main" id="{F3D53779-E6EA-490E-BC96-2C5CF78C10C4}"/>
                </a:ext>
              </a:extLst>
            </p:cNvPr>
            <p:cNvSpPr>
              <a:spLocks noChangeShapeType="1"/>
            </p:cNvSpPr>
            <p:nvPr/>
          </p:nvSpPr>
          <p:spPr bwMode="auto">
            <a:xfrm>
              <a:off x="2856" y="1184"/>
              <a:ext cx="2304" cy="0"/>
            </a:xfrm>
            <a:prstGeom prst="line">
              <a:avLst/>
            </a:prstGeom>
            <a:grpFill/>
            <a:ln w="28575">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grpSp>
        <p:nvGrpSpPr>
          <p:cNvPr id="57352" name="Group 192">
            <a:extLst>
              <a:ext uri="{FF2B5EF4-FFF2-40B4-BE49-F238E27FC236}">
                <a16:creationId xmlns:a16="http://schemas.microsoft.com/office/drawing/2014/main" id="{3E478EEA-C6B0-4B18-ACEF-2DFA681F26C6}"/>
              </a:ext>
            </a:extLst>
          </p:cNvPr>
          <p:cNvGrpSpPr>
            <a:grpSpLocks/>
          </p:cNvGrpSpPr>
          <p:nvPr/>
        </p:nvGrpSpPr>
        <p:grpSpPr bwMode="auto">
          <a:xfrm>
            <a:off x="1117625" y="4817754"/>
            <a:ext cx="7010400" cy="830262"/>
            <a:chOff x="624" y="2842"/>
            <a:chExt cx="4416" cy="523"/>
          </a:xfrm>
        </p:grpSpPr>
        <p:sp>
          <p:nvSpPr>
            <p:cNvPr id="116922" name="Text Box 186">
              <a:extLst>
                <a:ext uri="{FF2B5EF4-FFF2-40B4-BE49-F238E27FC236}">
                  <a16:creationId xmlns:a16="http://schemas.microsoft.com/office/drawing/2014/main" id="{32445312-6C87-44A4-8883-B0DB6CE67B5A}"/>
                </a:ext>
              </a:extLst>
            </p:cNvPr>
            <p:cNvSpPr txBox="1">
              <a:spLocks noChangeArrowheads="1"/>
            </p:cNvSpPr>
            <p:nvPr/>
          </p:nvSpPr>
          <p:spPr bwMode="auto">
            <a:xfrm>
              <a:off x="624" y="2842"/>
              <a:ext cx="1920" cy="523"/>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dirty="0">
                  <a:solidFill>
                    <a:schemeClr val="accent1">
                      <a:lumMod val="75000"/>
                    </a:schemeClr>
                  </a:solidFill>
                  <a:latin typeface="Arial" panose="020B0604020202020204" pitchFamily="34" charset="0"/>
                </a:rPr>
                <a:t>Preferred dividend coverage ratio</a:t>
              </a:r>
            </a:p>
          </p:txBody>
        </p:sp>
        <p:sp>
          <p:nvSpPr>
            <p:cNvPr id="116924" name="Text Box 188">
              <a:extLst>
                <a:ext uri="{FF2B5EF4-FFF2-40B4-BE49-F238E27FC236}">
                  <a16:creationId xmlns:a16="http://schemas.microsoft.com/office/drawing/2014/main" id="{0CA16601-15EA-47FD-A518-0ECAED0B0775}"/>
                </a:ext>
              </a:extLst>
            </p:cNvPr>
            <p:cNvSpPr txBox="1">
              <a:spLocks noChangeArrowheads="1"/>
            </p:cNvSpPr>
            <p:nvPr/>
          </p:nvSpPr>
          <p:spPr bwMode="auto">
            <a:xfrm>
              <a:off x="2496" y="2957"/>
              <a:ext cx="240" cy="288"/>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defRPr/>
              </a:pPr>
              <a:r>
                <a:rPr lang="en-US" altLang="en-US" dirty="0">
                  <a:solidFill>
                    <a:schemeClr val="accent1">
                      <a:lumMod val="75000"/>
                    </a:schemeClr>
                  </a:solidFill>
                  <a:latin typeface="Arial" panose="020B0604020202020204" pitchFamily="34" charset="0"/>
                </a:rPr>
                <a:t>=</a:t>
              </a:r>
            </a:p>
          </p:txBody>
        </p:sp>
        <p:grpSp>
          <p:nvGrpSpPr>
            <p:cNvPr id="57358" name="Group 190">
              <a:extLst>
                <a:ext uri="{FF2B5EF4-FFF2-40B4-BE49-F238E27FC236}">
                  <a16:creationId xmlns:a16="http://schemas.microsoft.com/office/drawing/2014/main" id="{E32C2145-2912-473B-A5DA-EAE218E11B60}"/>
                </a:ext>
              </a:extLst>
            </p:cNvPr>
            <p:cNvGrpSpPr>
              <a:grpSpLocks/>
            </p:cNvGrpSpPr>
            <p:nvPr/>
          </p:nvGrpSpPr>
          <p:grpSpPr bwMode="auto">
            <a:xfrm>
              <a:off x="2736" y="2842"/>
              <a:ext cx="1104" cy="523"/>
              <a:chOff x="2736" y="2842"/>
              <a:chExt cx="1104" cy="523"/>
            </a:xfrm>
          </p:grpSpPr>
          <p:sp>
            <p:nvSpPr>
              <p:cNvPr id="116923" name="Text Box 187">
                <a:extLst>
                  <a:ext uri="{FF2B5EF4-FFF2-40B4-BE49-F238E27FC236}">
                    <a16:creationId xmlns:a16="http://schemas.microsoft.com/office/drawing/2014/main" id="{A09896D9-A051-4262-8B15-1DD7946D071B}"/>
                  </a:ext>
                </a:extLst>
              </p:cNvPr>
              <p:cNvSpPr txBox="1">
                <a:spLocks noChangeArrowheads="1"/>
              </p:cNvSpPr>
              <p:nvPr/>
            </p:nvSpPr>
            <p:spPr bwMode="auto">
              <a:xfrm>
                <a:off x="2736" y="2842"/>
                <a:ext cx="1104" cy="523"/>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dirty="0">
                    <a:solidFill>
                      <a:schemeClr val="accent1">
                        <a:lumMod val="75000"/>
                      </a:schemeClr>
                    </a:solidFill>
                    <a:latin typeface="Arial" panose="020B0604020202020204" pitchFamily="34" charset="0"/>
                  </a:rPr>
                  <a:t>$1,527,000</a:t>
                </a:r>
                <a:br>
                  <a:rPr lang="en-US" altLang="en-US" dirty="0">
                    <a:solidFill>
                      <a:schemeClr val="accent1">
                        <a:lumMod val="75000"/>
                      </a:schemeClr>
                    </a:solidFill>
                    <a:latin typeface="Arial" panose="020B0604020202020204" pitchFamily="34" charset="0"/>
                  </a:rPr>
                </a:br>
                <a:r>
                  <a:rPr lang="en-US" altLang="en-US" dirty="0">
                    <a:solidFill>
                      <a:schemeClr val="accent1">
                        <a:lumMod val="75000"/>
                      </a:schemeClr>
                    </a:solidFill>
                    <a:latin typeface="Arial" panose="020B0604020202020204" pitchFamily="34" charset="0"/>
                  </a:rPr>
                  <a:t>$280,000</a:t>
                </a:r>
              </a:p>
            </p:txBody>
          </p:sp>
          <p:sp>
            <p:nvSpPr>
              <p:cNvPr id="22544" name="Line 189">
                <a:extLst>
                  <a:ext uri="{FF2B5EF4-FFF2-40B4-BE49-F238E27FC236}">
                    <a16:creationId xmlns:a16="http://schemas.microsoft.com/office/drawing/2014/main" id="{91D7DAE5-10D3-4C9A-A090-0F100A3D1A86}"/>
                  </a:ext>
                </a:extLst>
              </p:cNvPr>
              <p:cNvSpPr>
                <a:spLocks noChangeShapeType="1"/>
              </p:cNvSpPr>
              <p:nvPr/>
            </p:nvSpPr>
            <p:spPr bwMode="auto">
              <a:xfrm>
                <a:off x="2888" y="3114"/>
                <a:ext cx="792" cy="0"/>
              </a:xfrm>
              <a:prstGeom prst="line">
                <a:avLst/>
              </a:prstGeom>
              <a:noFill/>
              <a:ln w="28575">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sp>
          <p:nvSpPr>
            <p:cNvPr id="116927" name="Text Box 191">
              <a:extLst>
                <a:ext uri="{FF2B5EF4-FFF2-40B4-BE49-F238E27FC236}">
                  <a16:creationId xmlns:a16="http://schemas.microsoft.com/office/drawing/2014/main" id="{52144DBA-947B-4054-9004-F0D72B8E8C91}"/>
                </a:ext>
              </a:extLst>
            </p:cNvPr>
            <p:cNvSpPr txBox="1">
              <a:spLocks noChangeArrowheads="1"/>
            </p:cNvSpPr>
            <p:nvPr/>
          </p:nvSpPr>
          <p:spPr bwMode="auto">
            <a:xfrm>
              <a:off x="3744" y="2957"/>
              <a:ext cx="1296" cy="330"/>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defRPr/>
              </a:pPr>
              <a:r>
                <a:rPr lang="en-US" altLang="en-US" sz="2800" b="1" dirty="0">
                  <a:solidFill>
                    <a:schemeClr val="accent1">
                      <a:lumMod val="75000"/>
                    </a:schemeClr>
                  </a:solidFill>
                  <a:latin typeface="Arial" panose="020B0604020202020204" pitchFamily="34" charset="0"/>
                </a:rPr>
                <a:t>= 5.5 times</a:t>
              </a:r>
            </a:p>
          </p:txBody>
        </p:sp>
      </p:grpSp>
      <p:sp>
        <p:nvSpPr>
          <p:cNvPr id="116929" name="Rectangle 193">
            <a:extLst>
              <a:ext uri="{FF2B5EF4-FFF2-40B4-BE49-F238E27FC236}">
                <a16:creationId xmlns:a16="http://schemas.microsoft.com/office/drawing/2014/main" id="{6167EA0C-E950-4FA7-B322-FBBE20735135}"/>
              </a:ext>
            </a:extLst>
          </p:cNvPr>
          <p:cNvSpPr>
            <a:spLocks noChangeArrowheads="1"/>
          </p:cNvSpPr>
          <p:nvPr/>
        </p:nvSpPr>
        <p:spPr bwMode="auto">
          <a:xfrm>
            <a:off x="1765300" y="2163226"/>
            <a:ext cx="5835550" cy="831850"/>
          </a:xfrm>
          <a:prstGeom prst="rect">
            <a:avLst/>
          </a:prstGeom>
          <a:solidFill>
            <a:schemeClr val="accent1">
              <a:lumMod val="20000"/>
              <a:lumOff val="80000"/>
            </a:schemeClr>
          </a:solidFill>
          <a:ln>
            <a:headEnd/>
            <a:tailEnd/>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tx2">
                    <a:lumMod val="50000"/>
                  </a:schemeClr>
                </a:solidFill>
                <a:latin typeface="Arial" panose="020B0604020202020204" pitchFamily="34" charset="0"/>
              </a:rPr>
              <a:t>A measure of the margin of safety of the preferred dividend</a:t>
            </a:r>
          </a:p>
        </p:txBody>
      </p:sp>
      <p:sp>
        <p:nvSpPr>
          <p:cNvPr id="22" name="Rounded Rectangle 21">
            <a:extLst>
              <a:ext uri="{FF2B5EF4-FFF2-40B4-BE49-F238E27FC236}">
                <a16:creationId xmlns:a16="http://schemas.microsoft.com/office/drawing/2014/main" id="{EFA6726A-A8C8-45B5-BE31-E3ACEA3174A3}"/>
              </a:ext>
            </a:extLst>
          </p:cNvPr>
          <p:cNvSpPr/>
          <p:nvPr/>
        </p:nvSpPr>
        <p:spPr>
          <a:xfrm>
            <a:off x="496888" y="6205538"/>
            <a:ext cx="6659562" cy="3476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11-6: Discuss how dividend yield and the dividend payout ratio are used by investors to evaluate a company</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common stock.</a:t>
            </a:r>
          </a:p>
        </p:txBody>
      </p:sp>
      <p:sp>
        <p:nvSpPr>
          <p:cNvPr id="20" name="Rectangle 193">
            <a:extLst>
              <a:ext uri="{FF2B5EF4-FFF2-40B4-BE49-F238E27FC236}">
                <a16:creationId xmlns:a16="http://schemas.microsoft.com/office/drawing/2014/main" id="{72F1CAC7-3317-4675-8A0C-CFC65EBF15D5}"/>
              </a:ext>
            </a:extLst>
          </p:cNvPr>
          <p:cNvSpPr>
            <a:spLocks noChangeArrowheads="1"/>
          </p:cNvSpPr>
          <p:nvPr/>
        </p:nvSpPr>
        <p:spPr bwMode="auto">
          <a:xfrm>
            <a:off x="981125" y="3385330"/>
            <a:ext cx="7359550" cy="1197764"/>
          </a:xfrm>
          <a:prstGeom prst="rect">
            <a:avLst/>
          </a:prstGeom>
          <a:solidFill>
            <a:schemeClr val="accent1">
              <a:lumMod val="20000"/>
              <a:lumOff val="80000"/>
            </a:schemeClr>
          </a:solidFill>
          <a:ln>
            <a:headEnd/>
            <a:tailEnd/>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IN" altLang="en-US" dirty="0">
                <a:solidFill>
                  <a:schemeClr val="tx2">
                    <a:lumMod val="50000"/>
                  </a:schemeClr>
                </a:solidFill>
                <a:latin typeface="Arial" panose="020B0604020202020204" pitchFamily="34" charset="0"/>
              </a:rPr>
              <a:t>A preferred dividend coverage ratio for Cruisers for</a:t>
            </a:r>
          </a:p>
          <a:p>
            <a:pPr algn="ctr">
              <a:defRPr/>
            </a:pPr>
            <a:r>
              <a:rPr lang="en-IN" altLang="en-US" dirty="0">
                <a:solidFill>
                  <a:schemeClr val="tx2">
                    <a:lumMod val="50000"/>
                  </a:schemeClr>
                </a:solidFill>
                <a:latin typeface="Arial" panose="020B0604020202020204" pitchFamily="34" charset="0"/>
              </a:rPr>
              <a:t>fiscal 2020 (data from Chapter 9) was a somewhat healthy 5.5, calculated as follows:</a:t>
            </a:r>
            <a:endParaRPr lang="en-US" altLang="en-US" dirty="0">
              <a:solidFill>
                <a:schemeClr val="tx2">
                  <a:lumMod val="50000"/>
                </a:schemeClr>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3C10EC8C-1BD4-411D-BA6D-5549699034AE}"/>
              </a:ext>
            </a:extLst>
          </p:cNvPr>
          <p:cNvSpPr>
            <a:spLocks noGrp="1" noChangeArrowheads="1"/>
          </p:cNvSpPr>
          <p:nvPr>
            <p:ph type="title"/>
          </p:nvPr>
        </p:nvSpPr>
        <p:spPr/>
        <p:txBody>
          <a:bodyPr/>
          <a:lstStyle/>
          <a:p>
            <a:pPr eaLnBrk="1" hangingPunct="1"/>
            <a:r>
              <a:rPr lang="en-US" altLang="en-US" sz="4000" dirty="0">
                <a:ea typeface="ＭＳ Ｐゴシック" panose="020B0600070205080204" pitchFamily="34" charset="-128"/>
              </a:rPr>
              <a:t>Financial Leverage</a:t>
            </a:r>
          </a:p>
        </p:txBody>
      </p:sp>
      <p:sp>
        <p:nvSpPr>
          <p:cNvPr id="120898" name="Text Box 66">
            <a:extLst>
              <a:ext uri="{FF2B5EF4-FFF2-40B4-BE49-F238E27FC236}">
                <a16:creationId xmlns:a16="http://schemas.microsoft.com/office/drawing/2014/main" id="{8F06F4DE-AF36-49E8-9918-A83C160F0449}"/>
              </a:ext>
            </a:extLst>
          </p:cNvPr>
          <p:cNvSpPr txBox="1">
            <a:spLocks noChangeArrowheads="1"/>
          </p:cNvSpPr>
          <p:nvPr/>
        </p:nvSpPr>
        <p:spPr bwMode="auto">
          <a:xfrm>
            <a:off x="457200" y="1882775"/>
            <a:ext cx="8342313" cy="3886200"/>
          </a:xfrm>
          <a:prstGeom prst="rect">
            <a:avLst/>
          </a:prstGeom>
          <a:solidFill>
            <a:srgbClr val="FFFFCC"/>
          </a:solidFill>
          <a:ln w="28575">
            <a:solidFill>
              <a:srgbClr val="0070C0"/>
            </a:solidFill>
            <a:miter lim="800000"/>
            <a:headEnd/>
            <a:tailEnd/>
          </a:ln>
          <a:effectLst>
            <a:outerShdw blurRad="63500" dist="38100" dir="2700000" algn="tl" rotWithShape="0">
              <a:srgbClr val="000000">
                <a:alpha val="39999"/>
              </a:srgbClr>
            </a:outerShdw>
          </a:effec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i="1" dirty="0">
                <a:solidFill>
                  <a:srgbClr val="000000"/>
                </a:solidFill>
              </a:rPr>
              <a:t>Financial leverage </a:t>
            </a:r>
            <a:r>
              <a:rPr lang="en-US" altLang="en-US" dirty="0">
                <a:solidFill>
                  <a:srgbClr val="000000"/>
                </a:solidFill>
              </a:rPr>
              <a:t>(frequently called just </a:t>
            </a:r>
            <a:r>
              <a:rPr lang="en-US" altLang="en-US" i="1" dirty="0">
                <a:solidFill>
                  <a:srgbClr val="000000"/>
                </a:solidFill>
              </a:rPr>
              <a:t>leverage</a:t>
            </a:r>
            <a:r>
              <a:rPr lang="en-US" altLang="en-US" dirty="0">
                <a:solidFill>
                  <a:srgbClr val="000000"/>
                </a:solidFill>
              </a:rPr>
              <a:t>) refers to the use of debt (and, in the broadest context of the term, preferred stock) to finance the assets of the entity. </a:t>
            </a:r>
            <a:r>
              <a:rPr lang="en-US" altLang="en-US" u="sng" dirty="0">
                <a:solidFill>
                  <a:srgbClr val="000000"/>
                </a:solidFill>
              </a:rPr>
              <a:t>Leverage adds risk to the operation </a:t>
            </a:r>
            <a:r>
              <a:rPr lang="en-US" altLang="en-US" dirty="0">
                <a:solidFill>
                  <a:srgbClr val="000000"/>
                </a:solidFill>
              </a:rPr>
              <a:t>of the firm because if the firm does not generate enough cash to pay principal and interest payments, creditors may force the firm into bankruptcy. However, because the cost of debt (i.e., interest) is a fixed charge regardless of the amount of earnings, </a:t>
            </a:r>
            <a:r>
              <a:rPr lang="en-US" altLang="en-US" u="sng" dirty="0">
                <a:solidFill>
                  <a:srgbClr val="000000"/>
                </a:solidFill>
              </a:rPr>
              <a:t>leverage also magnifies the return to the owners </a:t>
            </a:r>
            <a:r>
              <a:rPr lang="en-US" altLang="en-US" dirty="0">
                <a:solidFill>
                  <a:srgbClr val="000000"/>
                </a:solidFill>
              </a:rPr>
              <a:t>(ROE) relative to the return on assets (ROI).</a:t>
            </a:r>
            <a:endParaRPr lang="en-US" altLang="en-US" dirty="0">
              <a:solidFill>
                <a:srgbClr val="000000"/>
              </a:solidFill>
              <a:latin typeface="Arial" panose="020B0604020202020204" pitchFamily="34" charset="0"/>
            </a:endParaRPr>
          </a:p>
        </p:txBody>
      </p:sp>
      <p:sp>
        <p:nvSpPr>
          <p:cNvPr id="8" name="Rounded Rectangle 7">
            <a:extLst>
              <a:ext uri="{FF2B5EF4-FFF2-40B4-BE49-F238E27FC236}">
                <a16:creationId xmlns:a16="http://schemas.microsoft.com/office/drawing/2014/main" id="{BB477DFE-DF16-4529-A709-E2D31A8A295F}"/>
              </a:ext>
            </a:extLst>
          </p:cNvPr>
          <p:cNvSpPr/>
          <p:nvPr/>
        </p:nvSpPr>
        <p:spPr>
          <a:xfrm>
            <a:off x="496888" y="6242050"/>
            <a:ext cx="6924675" cy="29686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11-7: Explain what financial leverage is and why it is significant to management, creditors, and owners.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839D6E8D-429E-45DB-91B5-9A9DAAFE817D}"/>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Without Financial Leverage</a:t>
            </a:r>
          </a:p>
        </p:txBody>
      </p:sp>
      <p:sp>
        <p:nvSpPr>
          <p:cNvPr id="6" name="Rounded Rectangle 5">
            <a:extLst>
              <a:ext uri="{FF2B5EF4-FFF2-40B4-BE49-F238E27FC236}">
                <a16:creationId xmlns:a16="http://schemas.microsoft.com/office/drawing/2014/main" id="{6862FCC3-DA24-4578-8812-3A6DA5F7A3B5}"/>
              </a:ext>
            </a:extLst>
          </p:cNvPr>
          <p:cNvSpPr/>
          <p:nvPr/>
        </p:nvSpPr>
        <p:spPr>
          <a:xfrm>
            <a:off x="496888" y="6242050"/>
            <a:ext cx="6924675" cy="29686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11-7: Explain what financial leverage is and why it is significant to management, creditors, and owners.</a:t>
            </a:r>
          </a:p>
        </p:txBody>
      </p:sp>
      <p:pic>
        <p:nvPicPr>
          <p:cNvPr id="3" name="Picture 2">
            <a:extLst>
              <a:ext uri="{FF2B5EF4-FFF2-40B4-BE49-F238E27FC236}">
                <a16:creationId xmlns:a16="http://schemas.microsoft.com/office/drawing/2014/main" id="{202274D8-E3BE-4689-BECA-DD2162E884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250" y="1295400"/>
            <a:ext cx="6667500" cy="4728986"/>
          </a:xfrm>
          <a:prstGeom prst="rect">
            <a:avLst/>
          </a:prstGeom>
        </p:spPr>
      </p:pic>
    </p:spTree>
    <p:extLst>
      <p:ext uri="{BB962C8B-B14F-4D97-AF65-F5344CB8AC3E}">
        <p14:creationId xmlns:p14="http://schemas.microsoft.com/office/powerpoint/2010/main" val="2599949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a:extLst>
              <a:ext uri="{FF2B5EF4-FFF2-40B4-BE49-F238E27FC236}">
                <a16:creationId xmlns:a16="http://schemas.microsoft.com/office/drawing/2014/main" id="{5F6F2449-E6FB-42CF-B775-21D3E13B9F5A}"/>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With Financial Leverage</a:t>
            </a:r>
          </a:p>
        </p:txBody>
      </p:sp>
      <p:sp>
        <p:nvSpPr>
          <p:cNvPr id="7" name="Rounded Rectangle 6">
            <a:extLst>
              <a:ext uri="{FF2B5EF4-FFF2-40B4-BE49-F238E27FC236}">
                <a16:creationId xmlns:a16="http://schemas.microsoft.com/office/drawing/2014/main" id="{5EC21885-5BB6-40AE-8F00-AF6D6EA063E7}"/>
              </a:ext>
            </a:extLst>
          </p:cNvPr>
          <p:cNvSpPr/>
          <p:nvPr/>
        </p:nvSpPr>
        <p:spPr>
          <a:xfrm>
            <a:off x="496888" y="6242050"/>
            <a:ext cx="6924675" cy="29686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11-7: Explain what financial leverage is and why it is significant to management, creditors, and owners.</a:t>
            </a:r>
          </a:p>
        </p:txBody>
      </p:sp>
      <p:pic>
        <p:nvPicPr>
          <p:cNvPr id="4" name="Picture 3">
            <a:extLst>
              <a:ext uri="{FF2B5EF4-FFF2-40B4-BE49-F238E27FC236}">
                <a16:creationId xmlns:a16="http://schemas.microsoft.com/office/drawing/2014/main" id="{ACBC788E-3389-478B-A045-EB5F83E620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248" y="1295400"/>
            <a:ext cx="7209504" cy="416579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D34EA36A-18C7-4D6C-B87A-9CFEBD45843D}"/>
              </a:ext>
            </a:extLst>
          </p:cNvPr>
          <p:cNvSpPr>
            <a:spLocks noGrp="1" noChangeArrowheads="1"/>
          </p:cNvSpPr>
          <p:nvPr>
            <p:ph type="title"/>
          </p:nvPr>
        </p:nvSpPr>
        <p:spPr>
          <a:xfrm>
            <a:off x="444500" y="42863"/>
            <a:ext cx="8229600" cy="1143000"/>
          </a:xfrm>
        </p:spPr>
        <p:txBody>
          <a:bodyPr/>
          <a:lstStyle/>
          <a:p>
            <a:pPr eaLnBrk="1" hangingPunct="1"/>
            <a:r>
              <a:rPr lang="en-US" altLang="en-US" dirty="0">
                <a:ea typeface="ＭＳ Ｐゴシック" panose="020B0600070205080204" pitchFamily="34" charset="-128"/>
              </a:rPr>
              <a:t>Debt Ratio</a:t>
            </a:r>
          </a:p>
        </p:txBody>
      </p:sp>
      <p:grpSp>
        <p:nvGrpSpPr>
          <p:cNvPr id="59395" name="Group 87">
            <a:extLst>
              <a:ext uri="{FF2B5EF4-FFF2-40B4-BE49-F238E27FC236}">
                <a16:creationId xmlns:a16="http://schemas.microsoft.com/office/drawing/2014/main" id="{AC8C68D3-4421-46AB-B58E-9D93973B191D}"/>
              </a:ext>
            </a:extLst>
          </p:cNvPr>
          <p:cNvGrpSpPr>
            <a:grpSpLocks/>
          </p:cNvGrpSpPr>
          <p:nvPr/>
        </p:nvGrpSpPr>
        <p:grpSpPr bwMode="auto">
          <a:xfrm>
            <a:off x="984250" y="1047751"/>
            <a:ext cx="7429500" cy="828675"/>
            <a:chOff x="848" y="848"/>
            <a:chExt cx="4680" cy="522"/>
          </a:xfrm>
        </p:grpSpPr>
        <p:sp>
          <p:nvSpPr>
            <p:cNvPr id="59408" name="Rectangle 76">
              <a:extLst>
                <a:ext uri="{FF2B5EF4-FFF2-40B4-BE49-F238E27FC236}">
                  <a16:creationId xmlns:a16="http://schemas.microsoft.com/office/drawing/2014/main" id="{7E3A043D-6CC6-46F4-B456-6452BC561E69}"/>
                </a:ext>
              </a:extLst>
            </p:cNvPr>
            <p:cNvSpPr>
              <a:spLocks noChangeArrowheads="1"/>
            </p:cNvSpPr>
            <p:nvPr/>
          </p:nvSpPr>
          <p:spPr bwMode="auto">
            <a:xfrm>
              <a:off x="1973" y="848"/>
              <a:ext cx="355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chemeClr val="tx2"/>
                  </a:solidFill>
                  <a:latin typeface="Arial" panose="020B0604020202020204" pitchFamily="34" charset="0"/>
                </a:rPr>
                <a:t>Total liabilities</a:t>
              </a:r>
            </a:p>
            <a:p>
              <a:pPr algn="ctr">
                <a:spcBef>
                  <a:spcPct val="0"/>
                </a:spcBef>
                <a:buFontTx/>
                <a:buNone/>
              </a:pPr>
              <a:r>
                <a:rPr lang="en-US" altLang="en-US" sz="2400" dirty="0">
                  <a:solidFill>
                    <a:schemeClr val="tx2"/>
                  </a:solidFill>
                  <a:latin typeface="Arial" panose="020B0604020202020204" pitchFamily="34" charset="0"/>
                </a:rPr>
                <a:t>Total liabilities and stockholders’ equity</a:t>
              </a:r>
            </a:p>
          </p:txBody>
        </p:sp>
        <p:sp>
          <p:nvSpPr>
            <p:cNvPr id="59409" name="Rectangle 77">
              <a:extLst>
                <a:ext uri="{FF2B5EF4-FFF2-40B4-BE49-F238E27FC236}">
                  <a16:creationId xmlns:a16="http://schemas.microsoft.com/office/drawing/2014/main" id="{27BF27CE-D6D8-40DD-9396-61075C5B442E}"/>
                </a:ext>
              </a:extLst>
            </p:cNvPr>
            <p:cNvSpPr>
              <a:spLocks noChangeArrowheads="1"/>
            </p:cNvSpPr>
            <p:nvPr/>
          </p:nvSpPr>
          <p:spPr bwMode="auto">
            <a:xfrm>
              <a:off x="848" y="971"/>
              <a:ext cx="1104"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chemeClr val="tx2"/>
                  </a:solidFill>
                  <a:latin typeface="Arial" panose="020B0604020202020204" pitchFamily="34" charset="0"/>
                </a:rPr>
                <a:t>Debt ratio</a:t>
              </a:r>
            </a:p>
          </p:txBody>
        </p:sp>
        <p:sp>
          <p:nvSpPr>
            <p:cNvPr id="117838" name="Rectangle 78">
              <a:extLst>
                <a:ext uri="{FF2B5EF4-FFF2-40B4-BE49-F238E27FC236}">
                  <a16:creationId xmlns:a16="http://schemas.microsoft.com/office/drawing/2014/main" id="{5E036926-549D-4A0E-A6F3-511D34931107}"/>
                </a:ext>
              </a:extLst>
            </p:cNvPr>
            <p:cNvSpPr>
              <a:spLocks noChangeArrowheads="1"/>
            </p:cNvSpPr>
            <p:nvPr/>
          </p:nvSpPr>
          <p:spPr bwMode="auto">
            <a:xfrm>
              <a:off x="1904" y="971"/>
              <a:ext cx="246" cy="289"/>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dirty="0">
                  <a:solidFill>
                    <a:schemeClr val="tx2"/>
                  </a:solidFill>
                  <a:effectLst>
                    <a:outerShdw blurRad="38100" dist="38100" dir="2700000" algn="tl">
                      <a:srgbClr val="000000"/>
                    </a:outerShdw>
                  </a:effectLst>
                  <a:latin typeface="Arial" panose="020B0604020202020204" pitchFamily="34" charset="0"/>
                </a:rPr>
                <a:t>=</a:t>
              </a:r>
            </a:p>
          </p:txBody>
        </p:sp>
        <p:sp>
          <p:nvSpPr>
            <p:cNvPr id="23572" name="Line 85">
              <a:extLst>
                <a:ext uri="{FF2B5EF4-FFF2-40B4-BE49-F238E27FC236}">
                  <a16:creationId xmlns:a16="http://schemas.microsoft.com/office/drawing/2014/main" id="{24EEA245-2D68-45C6-819A-50B60C81C395}"/>
                </a:ext>
              </a:extLst>
            </p:cNvPr>
            <p:cNvSpPr>
              <a:spLocks noChangeShapeType="1"/>
            </p:cNvSpPr>
            <p:nvPr/>
          </p:nvSpPr>
          <p:spPr bwMode="auto">
            <a:xfrm>
              <a:off x="2192" y="1115"/>
              <a:ext cx="3072" cy="0"/>
            </a:xfrm>
            <a:prstGeom prst="line">
              <a:avLst/>
            </a:prstGeom>
            <a:noFill/>
            <a:ln w="38100">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solidFill>
                  <a:schemeClr val="tx2"/>
                </a:solidFill>
                <a:latin typeface="Tahoma" charset="0"/>
                <a:ea typeface="ＭＳ Ｐゴシック" charset="0"/>
                <a:cs typeface="ＭＳ Ｐゴシック" charset="0"/>
              </a:endParaRPr>
            </a:p>
          </p:txBody>
        </p:sp>
      </p:grpSp>
      <p:grpSp>
        <p:nvGrpSpPr>
          <p:cNvPr id="59401" name="Group 90">
            <a:extLst>
              <a:ext uri="{FF2B5EF4-FFF2-40B4-BE49-F238E27FC236}">
                <a16:creationId xmlns:a16="http://schemas.microsoft.com/office/drawing/2014/main" id="{E2D4A823-ED75-452A-B300-E5A56EE6AF33}"/>
              </a:ext>
            </a:extLst>
          </p:cNvPr>
          <p:cNvGrpSpPr>
            <a:grpSpLocks/>
          </p:cNvGrpSpPr>
          <p:nvPr/>
        </p:nvGrpSpPr>
        <p:grpSpPr bwMode="auto">
          <a:xfrm>
            <a:off x="1703387" y="5097064"/>
            <a:ext cx="5737225" cy="828675"/>
            <a:chOff x="904" y="2512"/>
            <a:chExt cx="3614" cy="522"/>
          </a:xfrm>
        </p:grpSpPr>
        <p:sp>
          <p:nvSpPr>
            <p:cNvPr id="59402" name="Rectangle 82">
              <a:extLst>
                <a:ext uri="{FF2B5EF4-FFF2-40B4-BE49-F238E27FC236}">
                  <a16:creationId xmlns:a16="http://schemas.microsoft.com/office/drawing/2014/main" id="{345C7201-FEEE-4E0E-AB13-56BCE3A5637A}"/>
                </a:ext>
              </a:extLst>
            </p:cNvPr>
            <p:cNvSpPr>
              <a:spLocks noChangeArrowheads="1"/>
            </p:cNvSpPr>
            <p:nvPr/>
          </p:nvSpPr>
          <p:spPr bwMode="auto">
            <a:xfrm>
              <a:off x="904" y="2611"/>
              <a:ext cx="120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chemeClr val="tx2"/>
                  </a:solidFill>
                  <a:latin typeface="Arial" panose="020B0604020202020204" pitchFamily="34" charset="0"/>
                </a:rPr>
                <a:t>Debt ratio</a:t>
              </a:r>
            </a:p>
          </p:txBody>
        </p:sp>
        <p:sp>
          <p:nvSpPr>
            <p:cNvPr id="59403" name="Rectangle 83">
              <a:extLst>
                <a:ext uri="{FF2B5EF4-FFF2-40B4-BE49-F238E27FC236}">
                  <a16:creationId xmlns:a16="http://schemas.microsoft.com/office/drawing/2014/main" id="{9537BD04-60D6-4EC4-955B-A6115982C7EC}"/>
                </a:ext>
              </a:extLst>
            </p:cNvPr>
            <p:cNvSpPr>
              <a:spLocks noChangeArrowheads="1"/>
            </p:cNvSpPr>
            <p:nvPr/>
          </p:nvSpPr>
          <p:spPr bwMode="auto">
            <a:xfrm>
              <a:off x="2112" y="2640"/>
              <a:ext cx="24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dirty="0">
                  <a:solidFill>
                    <a:schemeClr val="tx2"/>
                  </a:solidFill>
                  <a:latin typeface="Arial" panose="020B0604020202020204" pitchFamily="34" charset="0"/>
                </a:rPr>
                <a:t>=</a:t>
              </a:r>
            </a:p>
          </p:txBody>
        </p:sp>
        <p:sp>
          <p:nvSpPr>
            <p:cNvPr id="59404" name="Rectangle 84">
              <a:extLst>
                <a:ext uri="{FF2B5EF4-FFF2-40B4-BE49-F238E27FC236}">
                  <a16:creationId xmlns:a16="http://schemas.microsoft.com/office/drawing/2014/main" id="{BBDBCF0C-C11E-41D9-A476-1409EB7CE3A8}"/>
                </a:ext>
              </a:extLst>
            </p:cNvPr>
            <p:cNvSpPr>
              <a:spLocks noChangeArrowheads="1"/>
            </p:cNvSpPr>
            <p:nvPr/>
          </p:nvSpPr>
          <p:spPr bwMode="auto">
            <a:xfrm>
              <a:off x="3408" y="2640"/>
              <a:ext cx="1110"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dirty="0">
                  <a:solidFill>
                    <a:schemeClr val="tx2"/>
                  </a:solidFill>
                  <a:latin typeface="Arial" panose="020B0604020202020204" pitchFamily="34" charset="0"/>
                </a:rPr>
                <a:t>=  </a:t>
              </a:r>
              <a:r>
                <a:rPr lang="en-US" altLang="en-US" sz="2800" b="1" dirty="0">
                  <a:solidFill>
                    <a:schemeClr val="tx2"/>
                  </a:solidFill>
                  <a:latin typeface="Arial" panose="020B0604020202020204" pitchFamily="34" charset="0"/>
                </a:rPr>
                <a:t>40%</a:t>
              </a:r>
            </a:p>
          </p:txBody>
        </p:sp>
        <p:grpSp>
          <p:nvGrpSpPr>
            <p:cNvPr id="59405" name="Group 89">
              <a:extLst>
                <a:ext uri="{FF2B5EF4-FFF2-40B4-BE49-F238E27FC236}">
                  <a16:creationId xmlns:a16="http://schemas.microsoft.com/office/drawing/2014/main" id="{791B2A1D-3AC8-40A8-B80C-4B7C306D6ADA}"/>
                </a:ext>
              </a:extLst>
            </p:cNvPr>
            <p:cNvGrpSpPr>
              <a:grpSpLocks/>
            </p:cNvGrpSpPr>
            <p:nvPr/>
          </p:nvGrpSpPr>
          <p:grpSpPr bwMode="auto">
            <a:xfrm>
              <a:off x="2401" y="2512"/>
              <a:ext cx="925" cy="522"/>
              <a:chOff x="2733" y="2233"/>
              <a:chExt cx="925" cy="522"/>
            </a:xfrm>
          </p:grpSpPr>
          <p:sp>
            <p:nvSpPr>
              <p:cNvPr id="59406" name="Rectangle 81">
                <a:extLst>
                  <a:ext uri="{FF2B5EF4-FFF2-40B4-BE49-F238E27FC236}">
                    <a16:creationId xmlns:a16="http://schemas.microsoft.com/office/drawing/2014/main" id="{F81B0A70-56CE-4B87-9D5F-66F3FD273B8F}"/>
                  </a:ext>
                </a:extLst>
              </p:cNvPr>
              <p:cNvSpPr>
                <a:spLocks noChangeArrowheads="1"/>
              </p:cNvSpPr>
              <p:nvPr/>
            </p:nvSpPr>
            <p:spPr bwMode="auto">
              <a:xfrm>
                <a:off x="2733" y="2233"/>
                <a:ext cx="92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chemeClr val="tx2"/>
                    </a:solidFill>
                    <a:latin typeface="Arial" panose="020B0604020202020204" pitchFamily="34" charset="0"/>
                  </a:rPr>
                  <a:t>$40,000</a:t>
                </a:r>
              </a:p>
              <a:p>
                <a:pPr algn="ctr">
                  <a:spcBef>
                    <a:spcPct val="0"/>
                  </a:spcBef>
                  <a:buFontTx/>
                  <a:buNone/>
                </a:pPr>
                <a:r>
                  <a:rPr lang="en-US" altLang="en-US" sz="2400" dirty="0">
                    <a:solidFill>
                      <a:schemeClr val="tx2"/>
                    </a:solidFill>
                    <a:latin typeface="Arial" panose="020B0604020202020204" pitchFamily="34" charset="0"/>
                  </a:rPr>
                  <a:t>$100,000</a:t>
                </a:r>
              </a:p>
            </p:txBody>
          </p:sp>
          <p:sp>
            <p:nvSpPr>
              <p:cNvPr id="23568" name="Line 86">
                <a:extLst>
                  <a:ext uri="{FF2B5EF4-FFF2-40B4-BE49-F238E27FC236}">
                    <a16:creationId xmlns:a16="http://schemas.microsoft.com/office/drawing/2014/main" id="{A856A97A-FC6C-48B0-9EAF-6851DC91BC8F}"/>
                  </a:ext>
                </a:extLst>
              </p:cNvPr>
              <p:cNvSpPr>
                <a:spLocks noChangeShapeType="1"/>
              </p:cNvSpPr>
              <p:nvPr/>
            </p:nvSpPr>
            <p:spPr bwMode="auto">
              <a:xfrm>
                <a:off x="2736" y="2496"/>
                <a:ext cx="912" cy="0"/>
              </a:xfrm>
              <a:prstGeom prst="line">
                <a:avLst/>
              </a:prstGeom>
              <a:noFill/>
              <a:ln w="38100">
                <a:solidFill>
                  <a:srgbClr val="333399"/>
                </a:solidFill>
                <a:round/>
                <a:headEnd/>
                <a:tailEnd/>
              </a:ln>
              <a:effectLst>
                <a:outerShdw blurRad="63500" dist="29783" dir="1514402" algn="ctr" rotWithShape="0">
                  <a:schemeClr val="bg2">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grpSp>
      <p:sp>
        <p:nvSpPr>
          <p:cNvPr id="22" name="Rounded Rectangle 21">
            <a:extLst>
              <a:ext uri="{FF2B5EF4-FFF2-40B4-BE49-F238E27FC236}">
                <a16:creationId xmlns:a16="http://schemas.microsoft.com/office/drawing/2014/main" id="{07323E7F-EB6E-4686-AC63-3ED7AF03953E}"/>
              </a:ext>
            </a:extLst>
          </p:cNvPr>
          <p:cNvSpPr/>
          <p:nvPr/>
        </p:nvSpPr>
        <p:spPr>
          <a:xfrm>
            <a:off x="496888" y="6242050"/>
            <a:ext cx="6924675" cy="29686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11-7: Explain what financial leverage is and why it is significant to management, creditors, and owners.</a:t>
            </a:r>
          </a:p>
        </p:txBody>
      </p:sp>
      <p:pic>
        <p:nvPicPr>
          <p:cNvPr id="4" name="Picture 3">
            <a:extLst>
              <a:ext uri="{FF2B5EF4-FFF2-40B4-BE49-F238E27FC236}">
                <a16:creationId xmlns:a16="http://schemas.microsoft.com/office/drawing/2014/main" id="{81DD6811-6744-4410-8186-53C933E080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395" y="3275907"/>
            <a:ext cx="7668695" cy="1648055"/>
          </a:xfrm>
          <a:prstGeom prst="rect">
            <a:avLst/>
          </a:prstGeom>
        </p:spPr>
      </p:pic>
      <p:sp>
        <p:nvSpPr>
          <p:cNvPr id="23" name="Rectangle 1056">
            <a:extLst>
              <a:ext uri="{FF2B5EF4-FFF2-40B4-BE49-F238E27FC236}">
                <a16:creationId xmlns:a16="http://schemas.microsoft.com/office/drawing/2014/main" id="{49D4E2F8-99D8-495C-9F79-A17AB8DAAF37}"/>
              </a:ext>
            </a:extLst>
          </p:cNvPr>
          <p:cNvSpPr>
            <a:spLocks noChangeArrowheads="1"/>
          </p:cNvSpPr>
          <p:nvPr/>
        </p:nvSpPr>
        <p:spPr bwMode="auto">
          <a:xfrm>
            <a:off x="984250" y="2110400"/>
            <a:ext cx="6629399" cy="828432"/>
          </a:xfrm>
          <a:prstGeom prst="rect">
            <a:avLst/>
          </a:prstGeom>
          <a:solidFill>
            <a:schemeClr val="accent1">
              <a:lumMod val="20000"/>
              <a:lumOff val="80000"/>
            </a:schemeClr>
          </a:solidFill>
          <a:ln w="9525">
            <a:solidFill>
              <a:schemeClr val="accent1">
                <a:lumMod val="50000"/>
              </a:schemeClr>
            </a:solidFill>
            <a:miter lim="800000"/>
            <a:headEnd/>
            <a:tailEnd/>
          </a:ln>
          <a:effectLst>
            <a:outerShdw blurRad="63500" dist="38100" dir="2700000" algn="tl" rotWithShape="0">
              <a:srgbClr val="000000">
                <a:alpha val="39999"/>
              </a:srgbClr>
            </a:outerShdw>
          </a:effectLst>
        </p:spPr>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IN" altLang="en-US" dirty="0">
                <a:solidFill>
                  <a:schemeClr val="accent1">
                    <a:lumMod val="50000"/>
                  </a:schemeClr>
                </a:solidFill>
                <a:latin typeface="Arial" panose="020B0604020202020204" pitchFamily="34" charset="0"/>
              </a:rPr>
              <a:t>Assume the following capital structure (i.e., right side of the balance sheet) for a firm:</a:t>
            </a:r>
            <a:endParaRPr lang="en-US" altLang="en-US" dirty="0">
              <a:solidFill>
                <a:schemeClr val="accent1">
                  <a:lumMod val="50000"/>
                </a:schemeClr>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26">
            <a:extLst>
              <a:ext uri="{FF2B5EF4-FFF2-40B4-BE49-F238E27FC236}">
                <a16:creationId xmlns:a16="http://schemas.microsoft.com/office/drawing/2014/main" id="{C1DB3997-6477-4FC9-9CDA-6310A9D890BF}"/>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Debt/Equity Ratio</a:t>
            </a:r>
          </a:p>
        </p:txBody>
      </p:sp>
      <p:grpSp>
        <p:nvGrpSpPr>
          <p:cNvPr id="63491" name="Group 1053">
            <a:extLst>
              <a:ext uri="{FF2B5EF4-FFF2-40B4-BE49-F238E27FC236}">
                <a16:creationId xmlns:a16="http://schemas.microsoft.com/office/drawing/2014/main" id="{7D894156-865F-4991-B64F-165B411430D0}"/>
              </a:ext>
            </a:extLst>
          </p:cNvPr>
          <p:cNvGrpSpPr>
            <a:grpSpLocks/>
          </p:cNvGrpSpPr>
          <p:nvPr/>
        </p:nvGrpSpPr>
        <p:grpSpPr bwMode="auto">
          <a:xfrm>
            <a:off x="1651793" y="1280487"/>
            <a:ext cx="5840413" cy="830263"/>
            <a:chOff x="1008" y="912"/>
            <a:chExt cx="3679" cy="523"/>
          </a:xfrm>
        </p:grpSpPr>
        <p:sp>
          <p:nvSpPr>
            <p:cNvPr id="63502" name="Rectangle 1043">
              <a:extLst>
                <a:ext uri="{FF2B5EF4-FFF2-40B4-BE49-F238E27FC236}">
                  <a16:creationId xmlns:a16="http://schemas.microsoft.com/office/drawing/2014/main" id="{16C70A50-5159-41D4-84A6-2FD1C0DD5127}"/>
                </a:ext>
              </a:extLst>
            </p:cNvPr>
            <p:cNvSpPr>
              <a:spLocks noChangeArrowheads="1"/>
            </p:cNvSpPr>
            <p:nvPr/>
          </p:nvSpPr>
          <p:spPr bwMode="auto">
            <a:xfrm>
              <a:off x="1008" y="912"/>
              <a:ext cx="1200"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rgbClr val="1062BC"/>
                  </a:solidFill>
                  <a:latin typeface="Arial" panose="020B0604020202020204" pitchFamily="34" charset="0"/>
                </a:rPr>
                <a:t>Debt/equity ratio</a:t>
              </a:r>
            </a:p>
          </p:txBody>
        </p:sp>
        <p:sp>
          <p:nvSpPr>
            <p:cNvPr id="119828" name="Rectangle 1044">
              <a:extLst>
                <a:ext uri="{FF2B5EF4-FFF2-40B4-BE49-F238E27FC236}">
                  <a16:creationId xmlns:a16="http://schemas.microsoft.com/office/drawing/2014/main" id="{30FAE3E8-2D7F-4799-A8D3-C9F31DE0FD7F}"/>
                </a:ext>
              </a:extLst>
            </p:cNvPr>
            <p:cNvSpPr>
              <a:spLocks noChangeArrowheads="1"/>
            </p:cNvSpPr>
            <p:nvPr/>
          </p:nvSpPr>
          <p:spPr bwMode="auto">
            <a:xfrm>
              <a:off x="2112" y="1056"/>
              <a:ext cx="246" cy="289"/>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dirty="0">
                  <a:solidFill>
                    <a:srgbClr val="1062BC"/>
                  </a:solidFill>
                  <a:effectLst>
                    <a:outerShdw blurRad="38100" dist="38100" dir="2700000" algn="tl">
                      <a:srgbClr val="000000">
                        <a:alpha val="43137"/>
                      </a:srgbClr>
                    </a:outerShdw>
                  </a:effectLst>
                  <a:latin typeface="Arial" panose="020B0604020202020204" pitchFamily="34" charset="0"/>
                </a:rPr>
                <a:t>=</a:t>
              </a:r>
            </a:p>
          </p:txBody>
        </p:sp>
        <p:grpSp>
          <p:nvGrpSpPr>
            <p:cNvPr id="63504" name="Group 1052">
              <a:extLst>
                <a:ext uri="{FF2B5EF4-FFF2-40B4-BE49-F238E27FC236}">
                  <a16:creationId xmlns:a16="http://schemas.microsoft.com/office/drawing/2014/main" id="{D5796D71-620C-41C3-9373-4A58F5FFFC8D}"/>
                </a:ext>
              </a:extLst>
            </p:cNvPr>
            <p:cNvGrpSpPr>
              <a:grpSpLocks/>
            </p:cNvGrpSpPr>
            <p:nvPr/>
          </p:nvGrpSpPr>
          <p:grpSpPr bwMode="auto">
            <a:xfrm>
              <a:off x="2413" y="913"/>
              <a:ext cx="2274" cy="522"/>
              <a:chOff x="2490" y="1225"/>
              <a:chExt cx="2274" cy="522"/>
            </a:xfrm>
          </p:grpSpPr>
          <p:sp>
            <p:nvSpPr>
              <p:cNvPr id="63505" name="Rectangle 1042">
                <a:extLst>
                  <a:ext uri="{FF2B5EF4-FFF2-40B4-BE49-F238E27FC236}">
                    <a16:creationId xmlns:a16="http://schemas.microsoft.com/office/drawing/2014/main" id="{97E5EACD-9574-4E9C-B7DD-43643B718702}"/>
                  </a:ext>
                </a:extLst>
              </p:cNvPr>
              <p:cNvSpPr>
                <a:spLocks noChangeArrowheads="1"/>
              </p:cNvSpPr>
              <p:nvPr/>
            </p:nvSpPr>
            <p:spPr bwMode="auto">
              <a:xfrm>
                <a:off x="2490" y="1225"/>
                <a:ext cx="227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rgbClr val="1062BC"/>
                    </a:solidFill>
                    <a:latin typeface="Arial" panose="020B0604020202020204" pitchFamily="34" charset="0"/>
                  </a:rPr>
                  <a:t>Total liabilities</a:t>
                </a:r>
              </a:p>
              <a:p>
                <a:pPr algn="ctr">
                  <a:spcBef>
                    <a:spcPct val="0"/>
                  </a:spcBef>
                  <a:buFontTx/>
                  <a:buNone/>
                </a:pPr>
                <a:r>
                  <a:rPr lang="en-US" altLang="en-US" sz="2400" dirty="0">
                    <a:solidFill>
                      <a:srgbClr val="1062BC"/>
                    </a:solidFill>
                    <a:latin typeface="Arial" panose="020B0604020202020204" pitchFamily="34" charset="0"/>
                  </a:rPr>
                  <a:t>Total stockholders’ equity</a:t>
                </a:r>
              </a:p>
            </p:txBody>
          </p:sp>
          <p:sp>
            <p:nvSpPr>
              <p:cNvPr id="25619" name="Line 1050">
                <a:extLst>
                  <a:ext uri="{FF2B5EF4-FFF2-40B4-BE49-F238E27FC236}">
                    <a16:creationId xmlns:a16="http://schemas.microsoft.com/office/drawing/2014/main" id="{545222BF-5431-4747-92A7-28F47AED8AF1}"/>
                  </a:ext>
                </a:extLst>
              </p:cNvPr>
              <p:cNvSpPr>
                <a:spLocks noChangeShapeType="1"/>
              </p:cNvSpPr>
              <p:nvPr/>
            </p:nvSpPr>
            <p:spPr bwMode="auto">
              <a:xfrm flipV="1">
                <a:off x="2565" y="1495"/>
                <a:ext cx="2160" cy="0"/>
              </a:xfrm>
              <a:prstGeom prst="line">
                <a:avLst/>
              </a:prstGeom>
              <a:noFill/>
              <a:ln w="38100">
                <a:solidFill>
                  <a:schemeClr val="tx2"/>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solidFill>
                    <a:srgbClr val="1062BC"/>
                  </a:solidFill>
                  <a:effectLst>
                    <a:outerShdw blurRad="38100" dist="38100" dir="2700000" algn="tl">
                      <a:srgbClr val="000000">
                        <a:alpha val="43137"/>
                      </a:srgbClr>
                    </a:outerShdw>
                  </a:effectLst>
                  <a:latin typeface="Tahoma" charset="0"/>
                  <a:ea typeface="ＭＳ Ｐゴシック" charset="0"/>
                  <a:cs typeface="ＭＳ Ｐゴシック" charset="0"/>
                </a:endParaRPr>
              </a:p>
            </p:txBody>
          </p:sp>
        </p:grpSp>
      </p:grpSp>
      <p:grpSp>
        <p:nvGrpSpPr>
          <p:cNvPr id="63494" name="Group 1055">
            <a:extLst>
              <a:ext uri="{FF2B5EF4-FFF2-40B4-BE49-F238E27FC236}">
                <a16:creationId xmlns:a16="http://schemas.microsoft.com/office/drawing/2014/main" id="{0CA6478D-5E30-4D24-B2AD-D6F71D26FACE}"/>
              </a:ext>
            </a:extLst>
          </p:cNvPr>
          <p:cNvGrpSpPr>
            <a:grpSpLocks/>
          </p:cNvGrpSpPr>
          <p:nvPr/>
        </p:nvGrpSpPr>
        <p:grpSpPr bwMode="auto">
          <a:xfrm>
            <a:off x="1925638" y="5184331"/>
            <a:ext cx="5495925" cy="830263"/>
            <a:chOff x="1248" y="2220"/>
            <a:chExt cx="3462" cy="523"/>
          </a:xfrm>
        </p:grpSpPr>
        <p:sp>
          <p:nvSpPr>
            <p:cNvPr id="63496" name="Rectangle 1047">
              <a:extLst>
                <a:ext uri="{FF2B5EF4-FFF2-40B4-BE49-F238E27FC236}">
                  <a16:creationId xmlns:a16="http://schemas.microsoft.com/office/drawing/2014/main" id="{A9C7DB5A-6410-4454-B91B-9E3AE090085B}"/>
                </a:ext>
              </a:extLst>
            </p:cNvPr>
            <p:cNvSpPr>
              <a:spLocks noChangeArrowheads="1"/>
            </p:cNvSpPr>
            <p:nvPr/>
          </p:nvSpPr>
          <p:spPr bwMode="auto">
            <a:xfrm>
              <a:off x="1248" y="2220"/>
              <a:ext cx="1206"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rgbClr val="1062BC"/>
                  </a:solidFill>
                  <a:latin typeface="Arial" panose="020B0604020202020204" pitchFamily="34" charset="0"/>
                </a:rPr>
                <a:t>Debt/equity ratio</a:t>
              </a:r>
            </a:p>
          </p:txBody>
        </p:sp>
        <p:sp>
          <p:nvSpPr>
            <p:cNvPr id="63497" name="Rectangle 1048">
              <a:extLst>
                <a:ext uri="{FF2B5EF4-FFF2-40B4-BE49-F238E27FC236}">
                  <a16:creationId xmlns:a16="http://schemas.microsoft.com/office/drawing/2014/main" id="{283FB30F-4104-4F03-899B-A15DF4DAC8DF}"/>
                </a:ext>
              </a:extLst>
            </p:cNvPr>
            <p:cNvSpPr>
              <a:spLocks noChangeArrowheads="1"/>
            </p:cNvSpPr>
            <p:nvPr/>
          </p:nvSpPr>
          <p:spPr bwMode="auto">
            <a:xfrm>
              <a:off x="2397" y="2336"/>
              <a:ext cx="24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dirty="0">
                  <a:solidFill>
                    <a:srgbClr val="1062BC"/>
                  </a:solidFill>
                  <a:latin typeface="Arial" panose="020B0604020202020204" pitchFamily="34" charset="0"/>
                </a:rPr>
                <a:t>=</a:t>
              </a:r>
            </a:p>
          </p:txBody>
        </p:sp>
        <p:sp>
          <p:nvSpPr>
            <p:cNvPr id="63498" name="Rectangle 1049">
              <a:extLst>
                <a:ext uri="{FF2B5EF4-FFF2-40B4-BE49-F238E27FC236}">
                  <a16:creationId xmlns:a16="http://schemas.microsoft.com/office/drawing/2014/main" id="{9034579F-57CA-4298-88D2-6251A657BF94}"/>
                </a:ext>
              </a:extLst>
            </p:cNvPr>
            <p:cNvSpPr>
              <a:spLocks noChangeArrowheads="1"/>
            </p:cNvSpPr>
            <p:nvPr/>
          </p:nvSpPr>
          <p:spPr bwMode="auto">
            <a:xfrm>
              <a:off x="3600" y="2336"/>
              <a:ext cx="1110"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dirty="0">
                  <a:solidFill>
                    <a:srgbClr val="1062BC"/>
                  </a:solidFill>
                  <a:latin typeface="Arial" panose="020B0604020202020204" pitchFamily="34" charset="0"/>
                </a:rPr>
                <a:t>=  </a:t>
              </a:r>
              <a:r>
                <a:rPr lang="en-US" altLang="en-US" sz="2800" b="1" dirty="0">
                  <a:solidFill>
                    <a:srgbClr val="1062BC"/>
                  </a:solidFill>
                  <a:latin typeface="Arial" panose="020B0604020202020204" pitchFamily="34" charset="0"/>
                </a:rPr>
                <a:t>66.7%</a:t>
              </a:r>
            </a:p>
          </p:txBody>
        </p:sp>
        <p:grpSp>
          <p:nvGrpSpPr>
            <p:cNvPr id="63499" name="Group 1054">
              <a:extLst>
                <a:ext uri="{FF2B5EF4-FFF2-40B4-BE49-F238E27FC236}">
                  <a16:creationId xmlns:a16="http://schemas.microsoft.com/office/drawing/2014/main" id="{08E6131B-AF44-431A-9E91-B286436F4622}"/>
                </a:ext>
              </a:extLst>
            </p:cNvPr>
            <p:cNvGrpSpPr>
              <a:grpSpLocks/>
            </p:cNvGrpSpPr>
            <p:nvPr/>
          </p:nvGrpSpPr>
          <p:grpSpPr bwMode="auto">
            <a:xfrm>
              <a:off x="2641" y="2221"/>
              <a:ext cx="925" cy="522"/>
              <a:chOff x="2733" y="2233"/>
              <a:chExt cx="925" cy="522"/>
            </a:xfrm>
          </p:grpSpPr>
          <p:sp>
            <p:nvSpPr>
              <p:cNvPr id="63500" name="Rectangle 1046">
                <a:extLst>
                  <a:ext uri="{FF2B5EF4-FFF2-40B4-BE49-F238E27FC236}">
                    <a16:creationId xmlns:a16="http://schemas.microsoft.com/office/drawing/2014/main" id="{FFCED88D-97C7-434E-9CEA-784F00FEF0CB}"/>
                  </a:ext>
                </a:extLst>
              </p:cNvPr>
              <p:cNvSpPr>
                <a:spLocks noChangeArrowheads="1"/>
              </p:cNvSpPr>
              <p:nvPr/>
            </p:nvSpPr>
            <p:spPr bwMode="auto">
              <a:xfrm>
                <a:off x="2733" y="2233"/>
                <a:ext cx="925"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dirty="0">
                    <a:solidFill>
                      <a:srgbClr val="1062BC"/>
                    </a:solidFill>
                    <a:latin typeface="Arial" panose="020B0604020202020204" pitchFamily="34" charset="0"/>
                  </a:rPr>
                  <a:t> $40,000</a:t>
                </a:r>
                <a:r>
                  <a:rPr lang="en-US" altLang="en-US" sz="2400" u="sng" dirty="0">
                    <a:solidFill>
                      <a:srgbClr val="1062BC"/>
                    </a:solidFill>
                    <a:latin typeface="Arial" panose="020B0604020202020204" pitchFamily="34" charset="0"/>
                  </a:rPr>
                  <a:t> </a:t>
                </a:r>
                <a:endParaRPr lang="en-US" altLang="en-US" sz="2400" dirty="0">
                  <a:solidFill>
                    <a:srgbClr val="1062BC"/>
                  </a:solidFill>
                  <a:latin typeface="Arial" panose="020B0604020202020204" pitchFamily="34" charset="0"/>
                </a:endParaRPr>
              </a:p>
              <a:p>
                <a:pPr algn="ctr">
                  <a:spcBef>
                    <a:spcPct val="0"/>
                  </a:spcBef>
                  <a:buFontTx/>
                  <a:buNone/>
                </a:pPr>
                <a:r>
                  <a:rPr lang="en-US" altLang="en-US" sz="2400" dirty="0">
                    <a:solidFill>
                      <a:srgbClr val="1062BC"/>
                    </a:solidFill>
                    <a:latin typeface="Arial" panose="020B0604020202020204" pitchFamily="34" charset="0"/>
                  </a:rPr>
                  <a:t>$60,000</a:t>
                </a:r>
              </a:p>
            </p:txBody>
          </p:sp>
          <p:sp>
            <p:nvSpPr>
              <p:cNvPr id="63501" name="Line 1051">
                <a:extLst>
                  <a:ext uri="{FF2B5EF4-FFF2-40B4-BE49-F238E27FC236}">
                    <a16:creationId xmlns:a16="http://schemas.microsoft.com/office/drawing/2014/main" id="{A97B4327-7D22-4E5F-8BBE-259584777567}"/>
                  </a:ext>
                </a:extLst>
              </p:cNvPr>
              <p:cNvSpPr>
                <a:spLocks noChangeShapeType="1"/>
              </p:cNvSpPr>
              <p:nvPr/>
            </p:nvSpPr>
            <p:spPr bwMode="auto">
              <a:xfrm>
                <a:off x="2784" y="2496"/>
                <a:ext cx="816" cy="0"/>
              </a:xfrm>
              <a:prstGeom prst="line">
                <a:avLst/>
              </a:prstGeom>
              <a:noFill/>
              <a:ln w="38100">
                <a:solidFill>
                  <a:schemeClr val="accent1">
                    <a:lumMod val="75000"/>
                  </a:schemeClr>
                </a:solidFill>
                <a:round/>
                <a:headEnd/>
                <a:tailEnd/>
              </a:ln>
              <a:extLst>
                <a:ext uri="{909E8E84-426E-40DD-AFC4-6F175D3DCCD1}">
                  <a14:hiddenFill xmlns:a14="http://schemas.microsoft.com/office/drawing/2010/main">
                    <a:noFill/>
                  </a14:hiddenFill>
                </a:ext>
              </a:extLst>
            </p:spPr>
            <p:txBody>
              <a:bodyPr wrap="none"/>
              <a:lstStyle/>
              <a:p>
                <a:pPr algn="ctr">
                  <a:defRPr/>
                </a:pPr>
                <a:endParaRPr lang="en-US" dirty="0"/>
              </a:p>
            </p:txBody>
          </p:sp>
        </p:grpSp>
      </p:grpSp>
      <p:sp>
        <p:nvSpPr>
          <p:cNvPr id="21" name="Rounded Rectangle 20">
            <a:extLst>
              <a:ext uri="{FF2B5EF4-FFF2-40B4-BE49-F238E27FC236}">
                <a16:creationId xmlns:a16="http://schemas.microsoft.com/office/drawing/2014/main" id="{0C8B15DA-7CD0-4AE8-A209-19B682D29CE1}"/>
              </a:ext>
            </a:extLst>
          </p:cNvPr>
          <p:cNvSpPr/>
          <p:nvPr/>
        </p:nvSpPr>
        <p:spPr>
          <a:xfrm>
            <a:off x="496888" y="6242050"/>
            <a:ext cx="6924675" cy="29686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11-7: Explain what financial leverage is and why it is significant to management, creditors, and owners.</a:t>
            </a:r>
          </a:p>
        </p:txBody>
      </p:sp>
      <p:pic>
        <p:nvPicPr>
          <p:cNvPr id="19" name="Picture 18">
            <a:extLst>
              <a:ext uri="{FF2B5EF4-FFF2-40B4-BE49-F238E27FC236}">
                <a16:creationId xmlns:a16="http://schemas.microsoft.com/office/drawing/2014/main" id="{89DDFCC9-68B1-4799-AEA7-8C7A209212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250" y="3417893"/>
            <a:ext cx="7668695" cy="1648055"/>
          </a:xfrm>
          <a:prstGeom prst="rect">
            <a:avLst/>
          </a:prstGeom>
        </p:spPr>
      </p:pic>
      <p:sp>
        <p:nvSpPr>
          <p:cNvPr id="20" name="Rectangle 1056">
            <a:extLst>
              <a:ext uri="{FF2B5EF4-FFF2-40B4-BE49-F238E27FC236}">
                <a16:creationId xmlns:a16="http://schemas.microsoft.com/office/drawing/2014/main" id="{F5BED1E4-4F96-44A2-8653-CD98DB85EA71}"/>
              </a:ext>
            </a:extLst>
          </p:cNvPr>
          <p:cNvSpPr>
            <a:spLocks noChangeArrowheads="1"/>
          </p:cNvSpPr>
          <p:nvPr/>
        </p:nvSpPr>
        <p:spPr bwMode="auto">
          <a:xfrm>
            <a:off x="1257300" y="2348517"/>
            <a:ext cx="6629399" cy="828432"/>
          </a:xfrm>
          <a:prstGeom prst="rect">
            <a:avLst/>
          </a:prstGeom>
          <a:solidFill>
            <a:schemeClr val="accent1">
              <a:lumMod val="20000"/>
              <a:lumOff val="80000"/>
            </a:schemeClr>
          </a:solidFill>
          <a:ln w="9525">
            <a:solidFill>
              <a:schemeClr val="accent1">
                <a:lumMod val="50000"/>
              </a:schemeClr>
            </a:solidFill>
            <a:miter lim="800000"/>
            <a:headEnd/>
            <a:tailEnd/>
          </a:ln>
          <a:effectLst>
            <a:outerShdw blurRad="63500" dist="38100" dir="2700000" algn="tl" rotWithShape="0">
              <a:srgbClr val="000000">
                <a:alpha val="39999"/>
              </a:srgbClr>
            </a:outerShdw>
          </a:effectLst>
        </p:spPr>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IN" altLang="en-US" dirty="0">
                <a:solidFill>
                  <a:schemeClr val="accent1">
                    <a:lumMod val="50000"/>
                  </a:schemeClr>
                </a:solidFill>
                <a:latin typeface="Arial" panose="020B0604020202020204" pitchFamily="34" charset="0"/>
              </a:rPr>
              <a:t>Assume the following capital structure (i.e., right side of the balance sheet) for a firm:</a:t>
            </a:r>
            <a:endParaRPr lang="en-US" altLang="en-US" dirty="0">
              <a:solidFill>
                <a:schemeClr val="accent1">
                  <a:lumMod val="50000"/>
                </a:schemeClr>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3D132F95-943E-4332-B49F-4BE2ABA6E673}"/>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Times Interest Earned Ratio	</a:t>
            </a:r>
          </a:p>
        </p:txBody>
      </p:sp>
      <p:sp>
        <p:nvSpPr>
          <p:cNvPr id="2" name="TextBox 1">
            <a:extLst>
              <a:ext uri="{FF2B5EF4-FFF2-40B4-BE49-F238E27FC236}">
                <a16:creationId xmlns:a16="http://schemas.microsoft.com/office/drawing/2014/main" id="{6CBA8396-F0D7-415E-A527-7F90E379DB7B}"/>
              </a:ext>
            </a:extLst>
          </p:cNvPr>
          <p:cNvSpPr txBox="1">
            <a:spLocks noChangeArrowheads="1"/>
          </p:cNvSpPr>
          <p:nvPr/>
        </p:nvSpPr>
        <p:spPr bwMode="auto">
          <a:xfrm>
            <a:off x="658813" y="1223963"/>
            <a:ext cx="8115300" cy="646331"/>
          </a:xfrm>
          <a:prstGeom prst="rect">
            <a:avLst/>
          </a:prstGeom>
          <a:solidFill>
            <a:schemeClr val="accent1">
              <a:lumMod val="20000"/>
              <a:lumOff val="80000"/>
            </a:schemeClr>
          </a:solidFill>
          <a:ln w="9525">
            <a:solidFill>
              <a:schemeClr val="accent1">
                <a:lumMod val="75000"/>
              </a:schemeClr>
            </a:solidFill>
            <a:miter lim="800000"/>
            <a:headEnd/>
            <a:tailEnd/>
          </a:ln>
          <a:effectLst>
            <a:outerShdw blurRad="63500" dist="38100" dir="2700000" algn="tl" rotWithShape="0">
              <a:srgbClr val="000000">
                <a:alpha val="39999"/>
              </a:srgbClr>
            </a:outerShdw>
          </a:effec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IN" altLang="en-US" sz="1800" dirty="0">
                <a:solidFill>
                  <a:srgbClr val="000000"/>
                </a:solidFill>
              </a:rPr>
              <a:t>Using data from Cruisers Inc.’s income statement for fiscal 2020, as shown in Exhibit 9-7, the calculation of times interest earned is as follows:</a:t>
            </a:r>
            <a:endParaRPr lang="en-US" altLang="en-US" sz="1800" dirty="0">
              <a:solidFill>
                <a:srgbClr val="000000"/>
              </a:solidFill>
            </a:endParaRPr>
          </a:p>
        </p:txBody>
      </p:sp>
      <p:sp>
        <p:nvSpPr>
          <p:cNvPr id="9" name="Rounded Rectangle 8">
            <a:extLst>
              <a:ext uri="{FF2B5EF4-FFF2-40B4-BE49-F238E27FC236}">
                <a16:creationId xmlns:a16="http://schemas.microsoft.com/office/drawing/2014/main" id="{0F7DB96E-63B0-4557-949E-24F22589521B}"/>
              </a:ext>
            </a:extLst>
          </p:cNvPr>
          <p:cNvSpPr/>
          <p:nvPr/>
        </p:nvSpPr>
        <p:spPr>
          <a:xfrm>
            <a:off x="496888" y="6242050"/>
            <a:ext cx="6924675" cy="29686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11-7: Explain what financial leverage is and why it is significant to management, creditors, and owners.</a:t>
            </a:r>
          </a:p>
        </p:txBody>
      </p:sp>
      <p:pic>
        <p:nvPicPr>
          <p:cNvPr id="4" name="Picture 3">
            <a:extLst>
              <a:ext uri="{FF2B5EF4-FFF2-40B4-BE49-F238E27FC236}">
                <a16:creationId xmlns:a16="http://schemas.microsoft.com/office/drawing/2014/main" id="{AC8F820A-8A4C-4FE2-8173-A313B8808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115" y="2130195"/>
            <a:ext cx="7668695" cy="1638529"/>
          </a:xfrm>
          <a:prstGeom prst="rect">
            <a:avLst/>
          </a:prstGeom>
        </p:spPr>
      </p:pic>
      <p:grpSp>
        <p:nvGrpSpPr>
          <p:cNvPr id="28" name="Group 27">
            <a:extLst>
              <a:ext uri="{FF2B5EF4-FFF2-40B4-BE49-F238E27FC236}">
                <a16:creationId xmlns:a16="http://schemas.microsoft.com/office/drawing/2014/main" id="{56A0EC07-44A4-45BC-802D-1183C6C76C13}"/>
              </a:ext>
            </a:extLst>
          </p:cNvPr>
          <p:cNvGrpSpPr/>
          <p:nvPr/>
        </p:nvGrpSpPr>
        <p:grpSpPr>
          <a:xfrm>
            <a:off x="1425342" y="4028625"/>
            <a:ext cx="6582240" cy="1898648"/>
            <a:chOff x="435510" y="4032909"/>
            <a:chExt cx="6582240" cy="1898648"/>
          </a:xfrm>
        </p:grpSpPr>
        <p:sp>
          <p:nvSpPr>
            <p:cNvPr id="15" name="Text Box 186">
              <a:extLst>
                <a:ext uri="{FF2B5EF4-FFF2-40B4-BE49-F238E27FC236}">
                  <a16:creationId xmlns:a16="http://schemas.microsoft.com/office/drawing/2014/main" id="{0EE2D547-A275-427D-A427-0A89D67191E4}"/>
                </a:ext>
              </a:extLst>
            </p:cNvPr>
            <p:cNvSpPr txBox="1">
              <a:spLocks noChangeArrowheads="1"/>
            </p:cNvSpPr>
            <p:nvPr/>
          </p:nvSpPr>
          <p:spPr bwMode="auto">
            <a:xfrm>
              <a:off x="435510" y="4032909"/>
              <a:ext cx="1898478" cy="708025"/>
            </a:xfrm>
            <a:prstGeom prst="rect">
              <a:avLst/>
            </a:prstGeom>
            <a:noFill/>
            <a:ln>
              <a:noFill/>
            </a:ln>
            <a:effectLst/>
            <a:ex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2000" dirty="0">
                  <a:solidFill>
                    <a:schemeClr val="accent1">
                      <a:lumMod val="75000"/>
                    </a:schemeClr>
                  </a:solidFill>
                  <a:latin typeface="Arial" panose="020B0604020202020204" pitchFamily="34" charset="0"/>
                </a:rPr>
                <a:t>Times interest earned</a:t>
              </a:r>
            </a:p>
          </p:txBody>
        </p:sp>
        <p:sp>
          <p:nvSpPr>
            <p:cNvPr id="16" name="Text Box 188">
              <a:extLst>
                <a:ext uri="{FF2B5EF4-FFF2-40B4-BE49-F238E27FC236}">
                  <a16:creationId xmlns:a16="http://schemas.microsoft.com/office/drawing/2014/main" id="{5B118E79-3C76-4C87-8E0D-6AB3FDF15435}"/>
                </a:ext>
              </a:extLst>
            </p:cNvPr>
            <p:cNvSpPr txBox="1">
              <a:spLocks noChangeArrowheads="1"/>
            </p:cNvSpPr>
            <p:nvPr/>
          </p:nvSpPr>
          <p:spPr bwMode="auto">
            <a:xfrm>
              <a:off x="2175923" y="4396446"/>
              <a:ext cx="407909" cy="457200"/>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defRPr/>
              </a:pPr>
              <a:r>
                <a:rPr lang="en-US" altLang="en-US" dirty="0">
                  <a:solidFill>
                    <a:schemeClr val="accent1">
                      <a:lumMod val="75000"/>
                    </a:schemeClr>
                  </a:solidFill>
                  <a:latin typeface="Arial" panose="020B0604020202020204" pitchFamily="34" charset="0"/>
                </a:rPr>
                <a:t>=</a:t>
              </a:r>
            </a:p>
          </p:txBody>
        </p:sp>
        <p:grpSp>
          <p:nvGrpSpPr>
            <p:cNvPr id="26" name="Group 25">
              <a:extLst>
                <a:ext uri="{FF2B5EF4-FFF2-40B4-BE49-F238E27FC236}">
                  <a16:creationId xmlns:a16="http://schemas.microsoft.com/office/drawing/2014/main" id="{5B4AB087-8722-4C78-9443-0BD81AE4A006}"/>
                </a:ext>
              </a:extLst>
            </p:cNvPr>
            <p:cNvGrpSpPr/>
            <p:nvPr/>
          </p:nvGrpSpPr>
          <p:grpSpPr>
            <a:xfrm>
              <a:off x="2415173" y="4143375"/>
              <a:ext cx="4602577" cy="862012"/>
              <a:chOff x="2415173" y="4143375"/>
              <a:chExt cx="4602577" cy="862012"/>
            </a:xfrm>
          </p:grpSpPr>
          <p:sp>
            <p:nvSpPr>
              <p:cNvPr id="19" name="Text Box 187">
                <a:extLst>
                  <a:ext uri="{FF2B5EF4-FFF2-40B4-BE49-F238E27FC236}">
                    <a16:creationId xmlns:a16="http://schemas.microsoft.com/office/drawing/2014/main" id="{01ECB53D-F1D3-4D7D-A390-46137CC8991B}"/>
                  </a:ext>
                </a:extLst>
              </p:cNvPr>
              <p:cNvSpPr txBox="1">
                <a:spLocks noChangeArrowheads="1"/>
              </p:cNvSpPr>
              <p:nvPr/>
            </p:nvSpPr>
            <p:spPr bwMode="auto">
              <a:xfrm>
                <a:off x="2415173" y="4143375"/>
                <a:ext cx="4602577" cy="862012"/>
              </a:xfrm>
              <a:prstGeom prst="rect">
                <a:avLst/>
              </a:prstGeom>
              <a:noFill/>
              <a:ln>
                <a:noFill/>
              </a:ln>
              <a:effectLst/>
              <a:ex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2000" dirty="0">
                    <a:solidFill>
                      <a:schemeClr val="accent1">
                        <a:lumMod val="75000"/>
                      </a:schemeClr>
                    </a:solidFill>
                    <a:latin typeface="Arial" panose="020B0604020202020204" pitchFamily="34" charset="0"/>
                  </a:rPr>
                  <a:t>Earnings before interest and taxes</a:t>
                </a:r>
              </a:p>
              <a:p>
                <a:pPr algn="ctr" eaLnBrk="1" hangingPunct="1">
                  <a:spcBef>
                    <a:spcPct val="50000"/>
                  </a:spcBef>
                  <a:defRPr/>
                </a:pPr>
                <a:r>
                  <a:rPr lang="en-US" altLang="en-US" sz="2000" dirty="0">
                    <a:solidFill>
                      <a:schemeClr val="accent1">
                        <a:lumMod val="75000"/>
                      </a:schemeClr>
                    </a:solidFill>
                    <a:latin typeface="Arial" panose="020B0604020202020204" pitchFamily="34" charset="0"/>
                  </a:rPr>
                  <a:t>Interest expense</a:t>
                </a:r>
              </a:p>
            </p:txBody>
          </p:sp>
          <p:sp>
            <p:nvSpPr>
              <p:cNvPr id="20" name="Line 189">
                <a:extLst>
                  <a:ext uri="{FF2B5EF4-FFF2-40B4-BE49-F238E27FC236}">
                    <a16:creationId xmlns:a16="http://schemas.microsoft.com/office/drawing/2014/main" id="{C6B44943-A3D5-471F-87B5-0311C41A02FF}"/>
                  </a:ext>
                </a:extLst>
              </p:cNvPr>
              <p:cNvSpPr>
                <a:spLocks noChangeShapeType="1"/>
              </p:cNvSpPr>
              <p:nvPr/>
            </p:nvSpPr>
            <p:spPr bwMode="auto">
              <a:xfrm>
                <a:off x="2782189" y="4618037"/>
                <a:ext cx="3866892" cy="23812"/>
              </a:xfrm>
              <a:prstGeom prst="line">
                <a:avLst/>
              </a:prstGeom>
              <a:noFill/>
              <a:ln w="28575">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grpSp>
        <p:sp>
          <p:nvSpPr>
            <p:cNvPr id="18" name="Text Box 191">
              <a:extLst>
                <a:ext uri="{FF2B5EF4-FFF2-40B4-BE49-F238E27FC236}">
                  <a16:creationId xmlns:a16="http://schemas.microsoft.com/office/drawing/2014/main" id="{8F58931B-4B43-4EDE-82EC-F9794250B2CE}"/>
                </a:ext>
              </a:extLst>
            </p:cNvPr>
            <p:cNvSpPr txBox="1">
              <a:spLocks noChangeArrowheads="1"/>
            </p:cNvSpPr>
            <p:nvPr/>
          </p:nvSpPr>
          <p:spPr bwMode="auto">
            <a:xfrm>
              <a:off x="3953970" y="5329894"/>
              <a:ext cx="1869584" cy="400050"/>
            </a:xfrm>
            <a:prstGeom prst="rect">
              <a:avLst/>
            </a:prstGeom>
            <a:noFill/>
            <a:ln>
              <a:noFill/>
            </a:ln>
            <a:effectLst/>
            <a:ex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defRPr/>
              </a:pPr>
              <a:r>
                <a:rPr lang="en-US" altLang="en-US" sz="2000" b="1" dirty="0">
                  <a:solidFill>
                    <a:schemeClr val="accent1">
                      <a:lumMod val="75000"/>
                    </a:schemeClr>
                  </a:solidFill>
                  <a:latin typeface="Arial" panose="020B0604020202020204" pitchFamily="34" charset="0"/>
                </a:rPr>
                <a:t>= 1.8 times</a:t>
              </a:r>
            </a:p>
          </p:txBody>
        </p:sp>
        <p:sp>
          <p:nvSpPr>
            <p:cNvPr id="24" name="Text Box 188">
              <a:extLst>
                <a:ext uri="{FF2B5EF4-FFF2-40B4-BE49-F238E27FC236}">
                  <a16:creationId xmlns:a16="http://schemas.microsoft.com/office/drawing/2014/main" id="{67685A9A-FCB8-41D2-9ECD-50FA68939329}"/>
                </a:ext>
              </a:extLst>
            </p:cNvPr>
            <p:cNvSpPr txBox="1">
              <a:spLocks noChangeArrowheads="1"/>
            </p:cNvSpPr>
            <p:nvPr/>
          </p:nvSpPr>
          <p:spPr bwMode="auto">
            <a:xfrm>
              <a:off x="2175923" y="5251179"/>
              <a:ext cx="407909" cy="457200"/>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defRPr/>
              </a:pPr>
              <a:r>
                <a:rPr lang="en-US" altLang="en-US" dirty="0">
                  <a:solidFill>
                    <a:schemeClr val="accent1">
                      <a:lumMod val="75000"/>
                    </a:schemeClr>
                  </a:solidFill>
                  <a:latin typeface="Arial" panose="020B0604020202020204" pitchFamily="34" charset="0"/>
                </a:rPr>
                <a:t>=</a:t>
              </a:r>
            </a:p>
          </p:txBody>
        </p:sp>
        <p:grpSp>
          <p:nvGrpSpPr>
            <p:cNvPr id="27" name="Group 26">
              <a:extLst>
                <a:ext uri="{FF2B5EF4-FFF2-40B4-BE49-F238E27FC236}">
                  <a16:creationId xmlns:a16="http://schemas.microsoft.com/office/drawing/2014/main" id="{C26F1A19-4F1C-496D-9FD1-857428AA5954}"/>
                </a:ext>
              </a:extLst>
            </p:cNvPr>
            <p:cNvGrpSpPr/>
            <p:nvPr/>
          </p:nvGrpSpPr>
          <p:grpSpPr>
            <a:xfrm>
              <a:off x="2379877" y="5069545"/>
              <a:ext cx="1481677" cy="862012"/>
              <a:chOff x="2379877" y="5069545"/>
              <a:chExt cx="1481677" cy="862012"/>
            </a:xfrm>
          </p:grpSpPr>
          <p:sp>
            <p:nvSpPr>
              <p:cNvPr id="22" name="Text Box 187">
                <a:extLst>
                  <a:ext uri="{FF2B5EF4-FFF2-40B4-BE49-F238E27FC236}">
                    <a16:creationId xmlns:a16="http://schemas.microsoft.com/office/drawing/2014/main" id="{528FC1A8-714C-47AE-94BE-42DBF7694567}"/>
                  </a:ext>
                </a:extLst>
              </p:cNvPr>
              <p:cNvSpPr txBox="1">
                <a:spLocks noChangeArrowheads="1"/>
              </p:cNvSpPr>
              <p:nvPr/>
            </p:nvSpPr>
            <p:spPr bwMode="auto">
              <a:xfrm>
                <a:off x="2379877" y="5069545"/>
                <a:ext cx="1481677" cy="862012"/>
              </a:xfrm>
              <a:prstGeom prst="rect">
                <a:avLst/>
              </a:prstGeom>
              <a:noFill/>
              <a:ln>
                <a:noFill/>
              </a:ln>
              <a:effectLst/>
              <a:ex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2000" dirty="0">
                    <a:solidFill>
                      <a:schemeClr val="accent1">
                        <a:lumMod val="75000"/>
                      </a:schemeClr>
                    </a:solidFill>
                    <a:latin typeface="Arial" panose="020B0604020202020204" pitchFamily="34" charset="0"/>
                  </a:rPr>
                  <a:t>$6,155</a:t>
                </a:r>
              </a:p>
              <a:p>
                <a:pPr algn="ctr" eaLnBrk="1" hangingPunct="1">
                  <a:spcBef>
                    <a:spcPct val="50000"/>
                  </a:spcBef>
                  <a:defRPr/>
                </a:pPr>
                <a:r>
                  <a:rPr lang="en-US" altLang="en-US" sz="2000" dirty="0">
                    <a:solidFill>
                      <a:schemeClr val="accent1">
                        <a:lumMod val="75000"/>
                      </a:schemeClr>
                    </a:solidFill>
                    <a:latin typeface="Arial" panose="020B0604020202020204" pitchFamily="34" charset="0"/>
                  </a:rPr>
                  <a:t>$3,378</a:t>
                </a:r>
              </a:p>
            </p:txBody>
          </p:sp>
          <p:cxnSp>
            <p:nvCxnSpPr>
              <p:cNvPr id="5" name="Straight Connector 4">
                <a:extLst>
                  <a:ext uri="{FF2B5EF4-FFF2-40B4-BE49-F238E27FC236}">
                    <a16:creationId xmlns:a16="http://schemas.microsoft.com/office/drawing/2014/main" id="{408E9C89-B7A6-4688-B748-FF657BD75EDA}"/>
                  </a:ext>
                </a:extLst>
              </p:cNvPr>
              <p:cNvCxnSpPr/>
              <p:nvPr/>
            </p:nvCxnSpPr>
            <p:spPr>
              <a:xfrm>
                <a:off x="2743200" y="5486400"/>
                <a:ext cx="838200" cy="0"/>
              </a:xfrm>
              <a:prstGeom prst="line">
                <a:avLst/>
              </a:prstGeom>
              <a:ln>
                <a:solidFill>
                  <a:srgbClr val="376092"/>
                </a:solidFill>
              </a:ln>
            </p:spPr>
            <p:style>
              <a:lnRef idx="2">
                <a:schemeClr val="dk1"/>
              </a:lnRef>
              <a:fillRef idx="0">
                <a:schemeClr val="dk1"/>
              </a:fillRef>
              <a:effectRef idx="1">
                <a:schemeClr val="dk1"/>
              </a:effectRef>
              <a:fontRef idx="minor">
                <a:schemeClr val="tx1"/>
              </a:fontRef>
            </p:style>
          </p:cxn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
            <a:extLst>
              <a:ext uri="{FF2B5EF4-FFF2-40B4-BE49-F238E27FC236}">
                <a16:creationId xmlns:a16="http://schemas.microsoft.com/office/drawing/2014/main" id="{9FB7DBE6-CBD8-40F3-9E5F-BB8F526C2075}"/>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Other Analytical Techniques</a:t>
            </a:r>
          </a:p>
        </p:txBody>
      </p:sp>
      <p:sp>
        <p:nvSpPr>
          <p:cNvPr id="124958" name="Text Box 30">
            <a:extLst>
              <a:ext uri="{FF2B5EF4-FFF2-40B4-BE49-F238E27FC236}">
                <a16:creationId xmlns:a16="http://schemas.microsoft.com/office/drawing/2014/main" id="{DE460B7D-ACC6-4655-A379-C3FD0D9CDA13}"/>
              </a:ext>
            </a:extLst>
          </p:cNvPr>
          <p:cNvSpPr txBox="1">
            <a:spLocks noChangeArrowheads="1"/>
          </p:cNvSpPr>
          <p:nvPr/>
        </p:nvSpPr>
        <p:spPr bwMode="auto">
          <a:xfrm>
            <a:off x="838200" y="1069326"/>
            <a:ext cx="7467600" cy="488950"/>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2600" dirty="0">
                <a:solidFill>
                  <a:schemeClr val="accent1">
                    <a:lumMod val="50000"/>
                  </a:schemeClr>
                </a:solidFill>
                <a:latin typeface="Arial" panose="020B0604020202020204" pitchFamily="34" charset="0"/>
              </a:rPr>
              <a:t>Book Value Per Share of Common Stock</a:t>
            </a:r>
          </a:p>
        </p:txBody>
      </p:sp>
      <p:sp>
        <p:nvSpPr>
          <p:cNvPr id="124960" name="Rectangle 32">
            <a:extLst>
              <a:ext uri="{FF2B5EF4-FFF2-40B4-BE49-F238E27FC236}">
                <a16:creationId xmlns:a16="http://schemas.microsoft.com/office/drawing/2014/main" id="{315AE4F4-52AD-4DF7-8FF9-C23FCFBC21E8}"/>
              </a:ext>
            </a:extLst>
          </p:cNvPr>
          <p:cNvSpPr>
            <a:spLocks noChangeArrowheads="1"/>
          </p:cNvSpPr>
          <p:nvPr/>
        </p:nvSpPr>
        <p:spPr bwMode="auto">
          <a:xfrm>
            <a:off x="650099" y="3018387"/>
            <a:ext cx="7654925" cy="1197764"/>
          </a:xfrm>
          <a:prstGeom prst="rect">
            <a:avLst/>
          </a:prstGeom>
          <a:solidFill>
            <a:srgbClr val="4F81BD"/>
          </a:solidFill>
          <a:ln>
            <a:solidFill>
              <a:srgbClr val="4F81BD"/>
            </a:solidFill>
            <a:headEnd/>
            <a:tailEnd/>
          </a:ln>
          <a:effectLst>
            <a:outerShdw blurRad="50800" dist="38100" dir="2700000" algn="t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IN" altLang="en-US" dirty="0">
                <a:solidFill>
                  <a:schemeClr val="bg1"/>
                </a:solidFill>
                <a:latin typeface="Arial" panose="020B0604020202020204" pitchFamily="34" charset="0"/>
              </a:rPr>
              <a:t>The following illustration using data as of July 30, 2017, for Campbell Soup Company, illustrates the calculation (in millions of dollars):</a:t>
            </a:r>
            <a:endParaRPr lang="en-US" altLang="en-US" dirty="0">
              <a:solidFill>
                <a:schemeClr val="bg1"/>
              </a:solidFill>
              <a:latin typeface="Arial" panose="020B0604020202020204" pitchFamily="34" charset="0"/>
            </a:endParaRPr>
          </a:p>
        </p:txBody>
      </p:sp>
      <p:grpSp>
        <p:nvGrpSpPr>
          <p:cNvPr id="2" name="Group 47">
            <a:extLst>
              <a:ext uri="{FF2B5EF4-FFF2-40B4-BE49-F238E27FC236}">
                <a16:creationId xmlns:a16="http://schemas.microsoft.com/office/drawing/2014/main" id="{6BE61079-123E-4D9A-BBAC-75256B2A0C47}"/>
              </a:ext>
            </a:extLst>
          </p:cNvPr>
          <p:cNvGrpSpPr>
            <a:grpSpLocks/>
          </p:cNvGrpSpPr>
          <p:nvPr/>
        </p:nvGrpSpPr>
        <p:grpSpPr bwMode="auto">
          <a:xfrm>
            <a:off x="1534683" y="4418409"/>
            <a:ext cx="5881687" cy="1150938"/>
            <a:chOff x="807" y="2178"/>
            <a:chExt cx="3705" cy="725"/>
          </a:xfrm>
        </p:grpSpPr>
        <p:grpSp>
          <p:nvGrpSpPr>
            <p:cNvPr id="73742" name="Group 35">
              <a:extLst>
                <a:ext uri="{FF2B5EF4-FFF2-40B4-BE49-F238E27FC236}">
                  <a16:creationId xmlns:a16="http://schemas.microsoft.com/office/drawing/2014/main" id="{209B8568-3DAC-4B51-BB07-618DE559BB0C}"/>
                </a:ext>
              </a:extLst>
            </p:cNvPr>
            <p:cNvGrpSpPr>
              <a:grpSpLocks/>
            </p:cNvGrpSpPr>
            <p:nvPr/>
          </p:nvGrpSpPr>
          <p:grpSpPr bwMode="auto">
            <a:xfrm>
              <a:off x="807" y="2178"/>
              <a:ext cx="3705" cy="725"/>
              <a:chOff x="807" y="2178"/>
              <a:chExt cx="3705" cy="725"/>
            </a:xfrm>
          </p:grpSpPr>
          <p:sp>
            <p:nvSpPr>
              <p:cNvPr id="124964" name="Rectangle 36">
                <a:extLst>
                  <a:ext uri="{FF2B5EF4-FFF2-40B4-BE49-F238E27FC236}">
                    <a16:creationId xmlns:a16="http://schemas.microsoft.com/office/drawing/2014/main" id="{ACBECD9F-B8DF-4245-9EF2-7EA470694FB5}"/>
                  </a:ext>
                </a:extLst>
              </p:cNvPr>
              <p:cNvSpPr>
                <a:spLocks noChangeArrowheads="1"/>
              </p:cNvSpPr>
              <p:nvPr/>
            </p:nvSpPr>
            <p:spPr bwMode="auto">
              <a:xfrm>
                <a:off x="3556" y="2284"/>
                <a:ext cx="956" cy="328"/>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dirty="0">
                    <a:solidFill>
                      <a:schemeClr val="accent1">
                        <a:lumMod val="50000"/>
                      </a:schemeClr>
                    </a:solidFill>
                    <a:latin typeface="Arial" panose="020B0604020202020204" pitchFamily="34" charset="0"/>
                  </a:rPr>
                  <a:t>=   </a:t>
                </a:r>
                <a:r>
                  <a:rPr lang="en-US" altLang="en-US" sz="2800" b="1" dirty="0">
                    <a:solidFill>
                      <a:schemeClr val="accent1">
                        <a:lumMod val="50000"/>
                      </a:schemeClr>
                    </a:solidFill>
                    <a:latin typeface="Arial" panose="020B0604020202020204" pitchFamily="34" charset="0"/>
                  </a:rPr>
                  <a:t>$5.44</a:t>
                </a:r>
              </a:p>
            </p:txBody>
          </p:sp>
          <p:sp>
            <p:nvSpPr>
              <p:cNvPr id="124965" name="Rectangle 37">
                <a:extLst>
                  <a:ext uri="{FF2B5EF4-FFF2-40B4-BE49-F238E27FC236}">
                    <a16:creationId xmlns:a16="http://schemas.microsoft.com/office/drawing/2014/main" id="{B253D86F-C57A-4CC0-91F2-C90C747D4ABC}"/>
                  </a:ext>
                </a:extLst>
              </p:cNvPr>
              <p:cNvSpPr>
                <a:spLocks noChangeArrowheads="1"/>
              </p:cNvSpPr>
              <p:nvPr/>
            </p:nvSpPr>
            <p:spPr bwMode="auto">
              <a:xfrm>
                <a:off x="807" y="2178"/>
                <a:ext cx="1356" cy="725"/>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300" dirty="0">
                    <a:solidFill>
                      <a:schemeClr val="accent1">
                        <a:lumMod val="50000"/>
                      </a:schemeClr>
                    </a:solidFill>
                    <a:latin typeface="Arial" panose="020B0604020202020204" pitchFamily="34" charset="0"/>
                  </a:rPr>
                  <a:t>Book value per share of common stock</a:t>
                </a:r>
              </a:p>
            </p:txBody>
          </p:sp>
          <p:sp>
            <p:nvSpPr>
              <p:cNvPr id="124966" name="Rectangle 38">
                <a:extLst>
                  <a:ext uri="{FF2B5EF4-FFF2-40B4-BE49-F238E27FC236}">
                    <a16:creationId xmlns:a16="http://schemas.microsoft.com/office/drawing/2014/main" id="{46454D16-F078-4D1D-A440-D08C71F3916F}"/>
                  </a:ext>
                </a:extLst>
              </p:cNvPr>
              <p:cNvSpPr>
                <a:spLocks noChangeArrowheads="1"/>
              </p:cNvSpPr>
              <p:nvPr/>
            </p:nvSpPr>
            <p:spPr bwMode="auto">
              <a:xfrm>
                <a:off x="2353" y="2178"/>
                <a:ext cx="1259" cy="50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300" dirty="0">
                    <a:solidFill>
                      <a:schemeClr val="accent1">
                        <a:lumMod val="50000"/>
                      </a:schemeClr>
                    </a:solidFill>
                    <a:latin typeface="Arial" panose="020B0604020202020204" pitchFamily="34" charset="0"/>
                  </a:rPr>
                  <a:t>$1,637 million</a:t>
                </a:r>
              </a:p>
              <a:p>
                <a:pPr algn="ctr">
                  <a:defRPr/>
                </a:pPr>
                <a:r>
                  <a:rPr lang="en-US" altLang="en-US" sz="2300" dirty="0">
                    <a:solidFill>
                      <a:schemeClr val="accent1">
                        <a:lumMod val="50000"/>
                      </a:schemeClr>
                    </a:solidFill>
                    <a:latin typeface="Arial" panose="020B0604020202020204" pitchFamily="34" charset="0"/>
                  </a:rPr>
                  <a:t> 301 million</a:t>
                </a:r>
              </a:p>
            </p:txBody>
          </p:sp>
          <p:sp>
            <p:nvSpPr>
              <p:cNvPr id="124967" name="Rectangle 39">
                <a:extLst>
                  <a:ext uri="{FF2B5EF4-FFF2-40B4-BE49-F238E27FC236}">
                    <a16:creationId xmlns:a16="http://schemas.microsoft.com/office/drawing/2014/main" id="{6A4D4658-55A3-4C40-AD85-990C4271C2D2}"/>
                  </a:ext>
                </a:extLst>
              </p:cNvPr>
              <p:cNvSpPr>
                <a:spLocks noChangeArrowheads="1"/>
              </p:cNvSpPr>
              <p:nvPr/>
            </p:nvSpPr>
            <p:spPr bwMode="auto">
              <a:xfrm>
                <a:off x="2171" y="2284"/>
                <a:ext cx="228" cy="289"/>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a:t>
                </a:r>
              </a:p>
            </p:txBody>
          </p:sp>
        </p:grpSp>
        <p:sp>
          <p:nvSpPr>
            <p:cNvPr id="30734" name="Line 40">
              <a:extLst>
                <a:ext uri="{FF2B5EF4-FFF2-40B4-BE49-F238E27FC236}">
                  <a16:creationId xmlns:a16="http://schemas.microsoft.com/office/drawing/2014/main" id="{4C42BC4C-3630-45E3-9B23-A220FBB0E677}"/>
                </a:ext>
              </a:extLst>
            </p:cNvPr>
            <p:cNvSpPr>
              <a:spLocks noChangeShapeType="1"/>
            </p:cNvSpPr>
            <p:nvPr/>
          </p:nvSpPr>
          <p:spPr bwMode="auto">
            <a:xfrm flipV="1">
              <a:off x="2407" y="2431"/>
              <a:ext cx="1149" cy="0"/>
            </a:xfrm>
            <a:prstGeom prst="line">
              <a:avLst/>
            </a:prstGeom>
            <a:noFill/>
            <a:ln w="38100">
              <a:solidFill>
                <a:schemeClr val="accent1">
                  <a:lumMod val="75000"/>
                </a:schemeClr>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solidFill>
                  <a:schemeClr val="accent1">
                    <a:lumMod val="50000"/>
                  </a:schemeClr>
                </a:solidFill>
                <a:effectLst>
                  <a:outerShdw blurRad="38100" dist="38100" dir="2700000" algn="tl">
                    <a:srgbClr val="000000">
                      <a:alpha val="43137"/>
                    </a:srgbClr>
                  </a:outerShdw>
                </a:effectLst>
                <a:latin typeface="Tahoma" charset="0"/>
                <a:ea typeface="ＭＳ Ｐゴシック" charset="0"/>
                <a:cs typeface="ＭＳ Ｐゴシック" charset="0"/>
              </a:endParaRPr>
            </a:p>
          </p:txBody>
        </p:sp>
      </p:grpSp>
      <p:grpSp>
        <p:nvGrpSpPr>
          <p:cNvPr id="73736" name="Group 46">
            <a:extLst>
              <a:ext uri="{FF2B5EF4-FFF2-40B4-BE49-F238E27FC236}">
                <a16:creationId xmlns:a16="http://schemas.microsoft.com/office/drawing/2014/main" id="{47DDC192-C0D6-4A83-863B-9ECEC3893F52}"/>
              </a:ext>
            </a:extLst>
          </p:cNvPr>
          <p:cNvGrpSpPr>
            <a:grpSpLocks/>
          </p:cNvGrpSpPr>
          <p:nvPr/>
        </p:nvGrpSpPr>
        <p:grpSpPr bwMode="auto">
          <a:xfrm>
            <a:off x="496888" y="1835295"/>
            <a:ext cx="8401050" cy="1150938"/>
            <a:chOff x="468" y="1146"/>
            <a:chExt cx="4860" cy="725"/>
          </a:xfrm>
        </p:grpSpPr>
        <p:sp>
          <p:nvSpPr>
            <p:cNvPr id="30729" name="Line 33">
              <a:extLst>
                <a:ext uri="{FF2B5EF4-FFF2-40B4-BE49-F238E27FC236}">
                  <a16:creationId xmlns:a16="http://schemas.microsoft.com/office/drawing/2014/main" id="{DB4724E8-DF54-4F4C-8D47-7BBDCAFBE5F4}"/>
                </a:ext>
              </a:extLst>
            </p:cNvPr>
            <p:cNvSpPr>
              <a:spLocks noChangeShapeType="1"/>
            </p:cNvSpPr>
            <p:nvPr/>
          </p:nvSpPr>
          <p:spPr bwMode="auto">
            <a:xfrm flipV="1">
              <a:off x="2296" y="1411"/>
              <a:ext cx="2689" cy="0"/>
            </a:xfrm>
            <a:prstGeom prst="line">
              <a:avLst/>
            </a:prstGeom>
            <a:noFill/>
            <a:ln w="38100">
              <a:solidFill>
                <a:srgbClr val="000080"/>
              </a:solidFill>
              <a:round/>
              <a:headEnd/>
              <a:tailEnd/>
            </a:ln>
            <a:effectLst>
              <a:outerShdw blurRad="63500" dist="29783" dir="1514402" algn="ctr" rotWithShape="0">
                <a:schemeClr val="tx1">
                  <a:alpha val="74997"/>
                </a:schemeClr>
              </a:outerShdw>
            </a:effectLst>
            <a:extLst>
              <a:ext uri="{909E8E84-426E-40dd-AFC4-6F175D3DCCD1}"/>
            </a:extLst>
          </p:spPr>
          <p:txBody>
            <a:bodyPr wrap="none"/>
            <a:lstStyle/>
            <a:p>
              <a:pPr algn="ctr">
                <a:defRPr/>
              </a:pPr>
              <a:endParaRPr lang="en-US" dirty="0">
                <a:latin typeface="Tahoma" charset="0"/>
                <a:ea typeface="ＭＳ Ｐゴシック" charset="0"/>
                <a:cs typeface="ＭＳ Ｐゴシック" charset="0"/>
              </a:endParaRPr>
            </a:p>
          </p:txBody>
        </p:sp>
        <p:sp>
          <p:nvSpPr>
            <p:cNvPr id="124970" name="Rectangle 42">
              <a:extLst>
                <a:ext uri="{FF2B5EF4-FFF2-40B4-BE49-F238E27FC236}">
                  <a16:creationId xmlns:a16="http://schemas.microsoft.com/office/drawing/2014/main" id="{A3DFDE13-1472-4184-A006-903A08CC6D55}"/>
                </a:ext>
              </a:extLst>
            </p:cNvPr>
            <p:cNvSpPr>
              <a:spLocks noChangeArrowheads="1"/>
            </p:cNvSpPr>
            <p:nvPr/>
          </p:nvSpPr>
          <p:spPr bwMode="auto">
            <a:xfrm>
              <a:off x="468" y="1146"/>
              <a:ext cx="1356" cy="725"/>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IN" altLang="en-US" sz="2300" dirty="0">
                  <a:solidFill>
                    <a:schemeClr val="accent1">
                      <a:lumMod val="50000"/>
                    </a:schemeClr>
                  </a:solidFill>
                  <a:latin typeface="Arial" panose="020B0604020202020204" pitchFamily="34" charset="0"/>
                </a:rPr>
                <a:t>Book value per share of common stock</a:t>
              </a:r>
              <a:endParaRPr lang="en-US" altLang="en-US" sz="2300" dirty="0">
                <a:solidFill>
                  <a:schemeClr val="accent1">
                    <a:lumMod val="50000"/>
                  </a:schemeClr>
                </a:solidFill>
                <a:latin typeface="Arial" panose="020B0604020202020204" pitchFamily="34" charset="0"/>
              </a:endParaRPr>
            </a:p>
          </p:txBody>
        </p:sp>
        <p:sp>
          <p:nvSpPr>
            <p:cNvPr id="124971" name="Rectangle 43">
              <a:extLst>
                <a:ext uri="{FF2B5EF4-FFF2-40B4-BE49-F238E27FC236}">
                  <a16:creationId xmlns:a16="http://schemas.microsoft.com/office/drawing/2014/main" id="{FE463CF2-0938-48ED-B626-53B996FAB901}"/>
                </a:ext>
              </a:extLst>
            </p:cNvPr>
            <p:cNvSpPr>
              <a:spLocks noChangeArrowheads="1"/>
            </p:cNvSpPr>
            <p:nvPr/>
          </p:nvSpPr>
          <p:spPr bwMode="auto">
            <a:xfrm>
              <a:off x="1985" y="1146"/>
              <a:ext cx="3343" cy="725"/>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300" dirty="0">
                  <a:solidFill>
                    <a:schemeClr val="accent1">
                      <a:lumMod val="50000"/>
                    </a:schemeClr>
                  </a:solidFill>
                  <a:latin typeface="Arial" panose="020B0604020202020204" pitchFamily="34" charset="0"/>
                </a:rPr>
                <a:t>Common stockholders’ equity</a:t>
              </a:r>
            </a:p>
            <a:p>
              <a:pPr algn="ctr">
                <a:defRPr/>
              </a:pPr>
              <a:r>
                <a:rPr lang="en-US" altLang="en-US" sz="2300" dirty="0">
                  <a:solidFill>
                    <a:schemeClr val="accent1">
                      <a:lumMod val="50000"/>
                    </a:schemeClr>
                  </a:solidFill>
                  <a:latin typeface="Arial" panose="020B0604020202020204" pitchFamily="34" charset="0"/>
                </a:rPr>
                <a:t>Number of shares of common stock outstanding</a:t>
              </a:r>
            </a:p>
          </p:txBody>
        </p:sp>
        <p:sp>
          <p:nvSpPr>
            <p:cNvPr id="124972" name="Rectangle 44">
              <a:extLst>
                <a:ext uri="{FF2B5EF4-FFF2-40B4-BE49-F238E27FC236}">
                  <a16:creationId xmlns:a16="http://schemas.microsoft.com/office/drawing/2014/main" id="{AAFB7C5F-4097-478F-89A7-E958FDA393D9}"/>
                </a:ext>
              </a:extLst>
            </p:cNvPr>
            <p:cNvSpPr>
              <a:spLocks noChangeArrowheads="1"/>
            </p:cNvSpPr>
            <p:nvPr/>
          </p:nvSpPr>
          <p:spPr bwMode="auto">
            <a:xfrm>
              <a:off x="1652" y="1252"/>
              <a:ext cx="228" cy="289"/>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dirty="0">
                  <a:solidFill>
                    <a:schemeClr val="accent1">
                      <a:lumMod val="50000"/>
                    </a:schemeClr>
                  </a:solidFill>
                  <a:latin typeface="Arial" panose="020B0604020202020204" pitchFamily="34" charset="0"/>
                </a:rPr>
                <a:t>=</a:t>
              </a:r>
            </a:p>
          </p:txBody>
        </p:sp>
      </p:grpSp>
      <p:sp>
        <p:nvSpPr>
          <p:cNvPr id="20" name="Rounded Rectangle 19">
            <a:extLst>
              <a:ext uri="{FF2B5EF4-FFF2-40B4-BE49-F238E27FC236}">
                <a16:creationId xmlns:a16="http://schemas.microsoft.com/office/drawing/2014/main" id="{49F83963-A470-451D-86E5-F9D4FB1EE5B1}"/>
              </a:ext>
            </a:extLst>
          </p:cNvPr>
          <p:cNvSpPr/>
          <p:nvPr/>
        </p:nvSpPr>
        <p:spPr>
          <a:xfrm>
            <a:off x="496888" y="6172200"/>
            <a:ext cx="6924675" cy="36671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11-8: Explain what book value per share of common stock is, describe how it is calculated, and discuss why it is not a very meaningful amount for most companies</a:t>
            </a:r>
          </a:p>
        </p:txBody>
      </p:sp>
    </p:spTree>
    <p:extLst>
      <p:ext uri="{BB962C8B-B14F-4D97-AF65-F5344CB8AC3E}">
        <p14:creationId xmlns:p14="http://schemas.microsoft.com/office/powerpoint/2010/main" val="3775297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82376058-DE6F-4B1D-A386-4D98165FACB4}"/>
              </a:ext>
            </a:extLst>
          </p:cNvPr>
          <p:cNvSpPr>
            <a:spLocks noGrp="1" noChangeArrowheads="1"/>
          </p:cNvSpPr>
          <p:nvPr>
            <p:ph type="title"/>
          </p:nvPr>
        </p:nvSpPr>
        <p:spPr>
          <a:xfrm>
            <a:off x="477838" y="15875"/>
            <a:ext cx="8229600" cy="1143000"/>
          </a:xfrm>
        </p:spPr>
        <p:txBody>
          <a:bodyPr/>
          <a:lstStyle/>
          <a:p>
            <a:pPr eaLnBrk="1" hangingPunct="1"/>
            <a:r>
              <a:rPr lang="en-US" altLang="en-US" dirty="0">
                <a:ea typeface="ＭＳ Ｐゴシック" panose="020B0600070205080204" pitchFamily="34" charset="-128"/>
              </a:rPr>
              <a:t>Common Size Financial Statements</a:t>
            </a:r>
          </a:p>
        </p:txBody>
      </p:sp>
      <p:sp>
        <p:nvSpPr>
          <p:cNvPr id="9" name="Rounded Rectangle 8">
            <a:extLst>
              <a:ext uri="{FF2B5EF4-FFF2-40B4-BE49-F238E27FC236}">
                <a16:creationId xmlns:a16="http://schemas.microsoft.com/office/drawing/2014/main" id="{D275EDB7-BAC1-4D70-9477-063A9B1471FE}"/>
              </a:ext>
            </a:extLst>
          </p:cNvPr>
          <p:cNvSpPr/>
          <p:nvPr/>
        </p:nvSpPr>
        <p:spPr>
          <a:xfrm>
            <a:off x="496888" y="6172200"/>
            <a:ext cx="6924675" cy="36671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11-9: Discuss how common size financial statements can be used to evaluate a firm</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financial position and results of operations over a number of years.</a:t>
            </a:r>
            <a:endParaRPr lang="en-US" altLang="en-US" sz="1100" b="1" dirty="0">
              <a:solidFill>
                <a:schemeClr val="tx1"/>
              </a:solidFill>
              <a:latin typeface="Arial Narrow" pitchFamily="34" charset="0"/>
            </a:endParaRPr>
          </a:p>
        </p:txBody>
      </p:sp>
      <p:sp>
        <p:nvSpPr>
          <p:cNvPr id="8" name="Text Box 3">
            <a:extLst>
              <a:ext uri="{FF2B5EF4-FFF2-40B4-BE49-F238E27FC236}">
                <a16:creationId xmlns:a16="http://schemas.microsoft.com/office/drawing/2014/main" id="{A2C39889-35F6-423D-B040-F85E0AA67083}"/>
              </a:ext>
            </a:extLst>
          </p:cNvPr>
          <p:cNvSpPr txBox="1">
            <a:spLocks noChangeArrowheads="1"/>
          </p:cNvSpPr>
          <p:nvPr/>
        </p:nvSpPr>
        <p:spPr bwMode="auto">
          <a:xfrm>
            <a:off x="496888" y="1158875"/>
            <a:ext cx="8418512" cy="3970318"/>
          </a:xfrm>
          <a:prstGeom prst="rect">
            <a:avLst/>
          </a:prstGeom>
          <a:solidFill>
            <a:srgbClr val="FFFFCC"/>
          </a:solidFill>
          <a:ln w="9525">
            <a:solidFill>
              <a:srgbClr val="737300"/>
            </a:solidFill>
            <a:miter lim="800000"/>
            <a:headEnd/>
            <a:tailEnd/>
          </a:ln>
          <a:effectLst>
            <a:outerShdw blurRad="63500" dist="20000" dir="5400000" rotWithShape="0">
              <a:srgbClr val="000000">
                <a:alpha val="37999"/>
              </a:srgbClr>
            </a:outerShdw>
          </a:effec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ct val="90000"/>
              </a:lnSpc>
              <a:spcBef>
                <a:spcPct val="20000"/>
              </a:spcBef>
              <a:buSzPct val="80000"/>
              <a:defRPr/>
            </a:pPr>
            <a:r>
              <a:rPr lang="en-IN" altLang="en-US" dirty="0">
                <a:solidFill>
                  <a:schemeClr val="accent1">
                    <a:lumMod val="50000"/>
                  </a:schemeClr>
                </a:solidFill>
                <a:latin typeface="Arial" panose="020B0604020202020204" pitchFamily="34" charset="0"/>
              </a:rPr>
              <a:t>To prepare a common size balance sheet, each asset is expressed as a percentage of total assets, and each liability and stockholders’ equity amount is expressed as a percentage of that total.</a:t>
            </a:r>
          </a:p>
          <a:p>
            <a:pPr algn="ctr" eaLnBrk="1" hangingPunct="1">
              <a:lnSpc>
                <a:spcPct val="90000"/>
              </a:lnSpc>
              <a:spcBef>
                <a:spcPct val="20000"/>
              </a:spcBef>
              <a:buSzPct val="80000"/>
              <a:defRPr/>
            </a:pPr>
            <a:endParaRPr lang="en-IN" altLang="en-US" dirty="0">
              <a:solidFill>
                <a:schemeClr val="accent1">
                  <a:lumMod val="50000"/>
                </a:schemeClr>
              </a:solidFill>
              <a:latin typeface="Arial" panose="020B0604020202020204" pitchFamily="34" charset="0"/>
            </a:endParaRPr>
          </a:p>
          <a:p>
            <a:pPr algn="ctr" eaLnBrk="1" hangingPunct="1">
              <a:lnSpc>
                <a:spcPct val="90000"/>
              </a:lnSpc>
              <a:spcBef>
                <a:spcPct val="20000"/>
              </a:spcBef>
              <a:buSzPct val="80000"/>
              <a:defRPr/>
            </a:pPr>
            <a:r>
              <a:rPr lang="en-IN" altLang="en-US" dirty="0">
                <a:solidFill>
                  <a:schemeClr val="accent1">
                    <a:lumMod val="50000"/>
                  </a:schemeClr>
                </a:solidFill>
                <a:latin typeface="Arial" panose="020B0604020202020204" pitchFamily="34" charset="0"/>
              </a:rPr>
              <a:t>For the income statement, the sales amount is set at 100 percent, and each item on the income statement is expressed as a percentage of sales. This type of percentage analysis makes spotting trends in the composition of balance sheet and income statement items much easier than looking at dollar amounts.</a:t>
            </a:r>
            <a:endParaRPr lang="en-US" altLang="en-US" dirty="0">
              <a:solidFill>
                <a:schemeClr val="accent1">
                  <a:lumMod val="50000"/>
                </a:schemeClr>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0C255BC9-54C8-4C07-98E5-F1A988B145FE}"/>
              </a:ext>
            </a:extLst>
          </p:cNvPr>
          <p:cNvSpPr>
            <a:spLocks noGrp="1"/>
          </p:cNvSpPr>
          <p:nvPr>
            <p:ph type="title"/>
          </p:nvPr>
        </p:nvSpPr>
        <p:spPr>
          <a:xfrm>
            <a:off x="471488" y="0"/>
            <a:ext cx="8229600" cy="1143000"/>
          </a:xfrm>
        </p:spPr>
        <p:txBody>
          <a:bodyPr/>
          <a:lstStyle/>
          <a:p>
            <a:r>
              <a:rPr lang="en-US" altLang="en-US" dirty="0">
                <a:ea typeface="ＭＳ Ｐゴシック" panose="020B0600070205080204" pitchFamily="34" charset="-128"/>
              </a:rPr>
              <a:t>Learning Objectives</a:t>
            </a:r>
          </a:p>
        </p:txBody>
      </p:sp>
      <p:sp>
        <p:nvSpPr>
          <p:cNvPr id="20483" name="Text Box 3">
            <a:extLst>
              <a:ext uri="{FF2B5EF4-FFF2-40B4-BE49-F238E27FC236}">
                <a16:creationId xmlns:a16="http://schemas.microsoft.com/office/drawing/2014/main" id="{2DFF0DA5-313C-45DF-B812-5DDBD8A3A3EC}"/>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2400" dirty="0">
              <a:latin typeface="Arial" panose="020B0604020202020204" pitchFamily="34" charset="0"/>
            </a:endParaRPr>
          </a:p>
        </p:txBody>
      </p:sp>
      <p:sp>
        <p:nvSpPr>
          <p:cNvPr id="20484" name="Rectangle 8">
            <a:extLst>
              <a:ext uri="{FF2B5EF4-FFF2-40B4-BE49-F238E27FC236}">
                <a16:creationId xmlns:a16="http://schemas.microsoft.com/office/drawing/2014/main" id="{E61EEA86-E86B-433A-B2BF-DF6FF0187FAD}"/>
              </a:ext>
            </a:extLst>
          </p:cNvPr>
          <p:cNvSpPr>
            <a:spLocks noChangeArrowheads="1"/>
          </p:cNvSpPr>
          <p:nvPr/>
        </p:nvSpPr>
        <p:spPr bwMode="auto">
          <a:xfrm>
            <a:off x="539750" y="1295400"/>
            <a:ext cx="83058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marL="736600" indent="-736600">
              <a:defRPr/>
            </a:pPr>
            <a:r>
              <a:rPr lang="en-US" altLang="en-US" sz="1700" b="1" dirty="0">
                <a:latin typeface="Arial Narrow" pitchFamily="34" charset="0"/>
              </a:rPr>
              <a:t>LO 11-1: </a:t>
            </a:r>
            <a:r>
              <a:rPr lang="en-US" altLang="en-US" sz="1700" b="1" dirty="0">
                <a:latin typeface="Arial Narrow" pitchFamily="34" charset="0"/>
                <a:ea typeface="+mn-ea"/>
              </a:rPr>
              <a:t>Explain how liquidity measures can be influenced by the inventory cost flow assumption used.</a:t>
            </a:r>
          </a:p>
          <a:p>
            <a:pPr marL="736600" indent="-736600">
              <a:defRPr/>
            </a:pPr>
            <a:r>
              <a:rPr lang="en-US" altLang="en-US" sz="1700" b="1" dirty="0">
                <a:latin typeface="Arial Narrow" pitchFamily="34" charset="0"/>
              </a:rPr>
              <a:t>LO 11-2: </a:t>
            </a:r>
            <a:r>
              <a:rPr lang="en-US" altLang="en-US" sz="1700" b="1" dirty="0">
                <a:latin typeface="Arial Narrow" pitchFamily="34" charset="0"/>
                <a:ea typeface="+mn-ea"/>
              </a:rPr>
              <a:t>Explain how suppliers and creditors use a customer’</a:t>
            </a:r>
            <a:r>
              <a:rPr lang="en-US" altLang="ja-JP" sz="1700" b="1" dirty="0">
                <a:latin typeface="Arial Narrow" pitchFamily="34" charset="0"/>
                <a:ea typeface="+mn-ea"/>
              </a:rPr>
              <a:t>s payment practices to judge liquidity.</a:t>
            </a:r>
          </a:p>
          <a:p>
            <a:pPr marL="736600" indent="-736600">
              <a:defRPr/>
            </a:pPr>
            <a:r>
              <a:rPr lang="en-US" altLang="en-US" sz="1700" b="1" dirty="0">
                <a:latin typeface="Arial Narrow" pitchFamily="34" charset="0"/>
              </a:rPr>
              <a:t>LO 11-3: </a:t>
            </a:r>
            <a:r>
              <a:rPr lang="en-US" altLang="en-US" sz="1700" b="1" dirty="0">
                <a:latin typeface="Arial Narrow" pitchFamily="34" charset="0"/>
                <a:ea typeface="+mn-ea"/>
              </a:rPr>
              <a:t>Discuss the influence of alternative inventory cost flow assumptions and depreciation methods on turnover ratios.</a:t>
            </a:r>
          </a:p>
          <a:p>
            <a:pPr marL="736600" indent="-736600">
              <a:defRPr/>
            </a:pPr>
            <a:r>
              <a:rPr lang="en-US" altLang="en-US" sz="1700" b="1" dirty="0">
                <a:latin typeface="Arial Narrow" pitchFamily="34" charset="0"/>
              </a:rPr>
              <a:t>LO 11-4: </a:t>
            </a:r>
            <a:r>
              <a:rPr lang="en-US" altLang="en-US" sz="1700" b="1" dirty="0">
                <a:latin typeface="Arial Narrow" pitchFamily="34" charset="0"/>
                <a:ea typeface="+mn-ea"/>
              </a:rPr>
              <a:t>Discuss how the number of days’ </a:t>
            </a:r>
            <a:r>
              <a:rPr lang="en-US" altLang="ja-JP" sz="1700" b="1" dirty="0">
                <a:latin typeface="Arial Narrow" pitchFamily="34" charset="0"/>
                <a:ea typeface="+mn-ea"/>
              </a:rPr>
              <a:t>sales in both accounts receivable and inventory are used to evaluate the effectiveness of the management of receivables and inventory.</a:t>
            </a:r>
          </a:p>
          <a:p>
            <a:pPr marL="736600" indent="-736600">
              <a:defRPr/>
            </a:pPr>
            <a:r>
              <a:rPr lang="en-US" altLang="en-US" sz="1700" b="1" dirty="0">
                <a:latin typeface="Arial Narrow" pitchFamily="34" charset="0"/>
              </a:rPr>
              <a:t>LO 11-5: </a:t>
            </a:r>
            <a:r>
              <a:rPr lang="en-US" altLang="en-US" sz="1700" b="1" dirty="0">
                <a:latin typeface="Arial Narrow" pitchFamily="34" charset="0"/>
                <a:ea typeface="+mn-ea"/>
              </a:rPr>
              <a:t>Discuss the significance of the price/earnings ratio in the evaluation of the market price of a company’</a:t>
            </a:r>
            <a:r>
              <a:rPr lang="en-US" altLang="ja-JP" sz="1700" b="1" dirty="0">
                <a:latin typeface="Arial Narrow" pitchFamily="34" charset="0"/>
                <a:ea typeface="+mn-ea"/>
              </a:rPr>
              <a:t>s common stock.</a:t>
            </a:r>
          </a:p>
          <a:p>
            <a:pPr marL="736600" indent="-736600">
              <a:defRPr/>
            </a:pPr>
            <a:r>
              <a:rPr lang="en-US" altLang="en-US" sz="1700" b="1" dirty="0">
                <a:latin typeface="Arial Narrow" pitchFamily="34" charset="0"/>
              </a:rPr>
              <a:t>LO 11-6: </a:t>
            </a:r>
            <a:r>
              <a:rPr lang="en-US" altLang="en-US" sz="1700" b="1" dirty="0">
                <a:latin typeface="Arial Narrow" pitchFamily="34" charset="0"/>
                <a:ea typeface="+mn-ea"/>
              </a:rPr>
              <a:t>Discuss how dividend yield and the dividend payout ratio are used by investors to evaluate a company’</a:t>
            </a:r>
            <a:r>
              <a:rPr lang="en-US" altLang="ja-JP" sz="1700" b="1" dirty="0">
                <a:latin typeface="Arial Narrow" pitchFamily="34" charset="0"/>
                <a:ea typeface="+mn-ea"/>
              </a:rPr>
              <a:t>s common stock.</a:t>
            </a:r>
          </a:p>
          <a:p>
            <a:pPr marL="736600" indent="-736600">
              <a:defRPr/>
            </a:pPr>
            <a:r>
              <a:rPr lang="en-US" altLang="en-US" sz="1700" b="1" dirty="0">
                <a:latin typeface="Arial Narrow" pitchFamily="34" charset="0"/>
              </a:rPr>
              <a:t>LO 11-7: </a:t>
            </a:r>
            <a:r>
              <a:rPr lang="en-US" altLang="en-US" sz="1700" b="1" dirty="0">
                <a:latin typeface="Arial Narrow" pitchFamily="34" charset="0"/>
                <a:ea typeface="+mn-ea"/>
              </a:rPr>
              <a:t>Explain what financial leverage is and why it is significant to management, creditors, and owners.</a:t>
            </a:r>
          </a:p>
          <a:p>
            <a:pPr marL="736600" indent="-736600">
              <a:defRPr/>
            </a:pPr>
            <a:r>
              <a:rPr lang="en-US" altLang="en-US" sz="1700" b="1" dirty="0">
                <a:latin typeface="Arial Narrow" pitchFamily="34" charset="0"/>
              </a:rPr>
              <a:t>LO 11-8: </a:t>
            </a:r>
            <a:r>
              <a:rPr lang="en-US" altLang="en-US" sz="1700" b="1" dirty="0">
                <a:latin typeface="Arial Narrow" pitchFamily="34" charset="0"/>
                <a:ea typeface="+mn-ea"/>
              </a:rPr>
              <a:t>Explain what book value per share of common stock is, describe how it is calculated, and discuss why it is not a very meaningful amount for most companies.</a:t>
            </a:r>
          </a:p>
          <a:p>
            <a:pPr marL="736600" indent="-736600">
              <a:defRPr/>
            </a:pPr>
            <a:r>
              <a:rPr lang="en-US" altLang="en-US" sz="1700" b="1" dirty="0">
                <a:latin typeface="Arial Narrow" pitchFamily="34" charset="0"/>
              </a:rPr>
              <a:t>LO 11-9: </a:t>
            </a:r>
            <a:r>
              <a:rPr lang="en-US" altLang="en-US" sz="1700" b="1" dirty="0">
                <a:latin typeface="Arial Narrow" pitchFamily="34" charset="0"/>
                <a:ea typeface="+mn-ea"/>
              </a:rPr>
              <a:t>Discuss how common size financial statements can be used to evaluate a firm’</a:t>
            </a:r>
            <a:r>
              <a:rPr lang="en-US" altLang="ja-JP" sz="1700" b="1" dirty="0">
                <a:latin typeface="Arial Narrow" pitchFamily="34" charset="0"/>
                <a:ea typeface="+mn-ea"/>
              </a:rPr>
              <a:t>s financial position and results of operations over a number of years.</a:t>
            </a:r>
          </a:p>
          <a:p>
            <a:pPr marL="860425" indent="-860425">
              <a:defRPr/>
            </a:pPr>
            <a:r>
              <a:rPr lang="en-US" altLang="en-US" sz="1700" b="1" dirty="0">
                <a:latin typeface="Arial Narrow" pitchFamily="34" charset="0"/>
              </a:rPr>
              <a:t>LO 11-10: </a:t>
            </a:r>
            <a:r>
              <a:rPr lang="en-US" altLang="en-US" sz="1700" b="1" dirty="0">
                <a:latin typeface="Arial Narrow" pitchFamily="34" charset="0"/>
                <a:ea typeface="+mn-ea"/>
              </a:rPr>
              <a:t>Generalize about how operating statistics using physical, or nonfinancial, data can be used to help management evaluate the results of the firm’</a:t>
            </a:r>
            <a:r>
              <a:rPr lang="en-US" altLang="ja-JP" sz="1700" b="1" dirty="0">
                <a:latin typeface="Arial Narrow" pitchFamily="34" charset="0"/>
                <a:ea typeface="+mn-ea"/>
              </a:rPr>
              <a:t>s activities.</a:t>
            </a:r>
            <a:endParaRPr lang="en-US" altLang="en-US" sz="1700" b="1" dirty="0">
              <a:latin typeface="Arial Narrow" pitchFamily="34" charset="0"/>
              <a:ea typeface="+mn-ea"/>
            </a:endParaRPr>
          </a:p>
        </p:txBody>
      </p:sp>
      <p:sp>
        <p:nvSpPr>
          <p:cNvPr id="20485" name="TextBox 2">
            <a:extLst>
              <a:ext uri="{FF2B5EF4-FFF2-40B4-BE49-F238E27FC236}">
                <a16:creationId xmlns:a16="http://schemas.microsoft.com/office/drawing/2014/main" id="{7F4150EA-985A-4B37-97B7-6306D15D7009}"/>
              </a:ext>
            </a:extLst>
          </p:cNvPr>
          <p:cNvSpPr txBox="1">
            <a:spLocks noChangeArrowheads="1"/>
          </p:cNvSpPr>
          <p:nvPr/>
        </p:nvSpPr>
        <p:spPr bwMode="auto">
          <a:xfrm>
            <a:off x="539750" y="865188"/>
            <a:ext cx="79629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sz="2200" b="1" dirty="0">
                <a:latin typeface="Arial Narrow" pitchFamily="34" charset="0"/>
                <a:ea typeface="+mn-ea"/>
              </a:rPr>
              <a:t>After studying this chapter, you should understand and be able to: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84276-A989-4AB5-AEA5-20734744CF32}"/>
              </a:ext>
            </a:extLst>
          </p:cNvPr>
          <p:cNvSpPr>
            <a:spLocks noGrp="1"/>
          </p:cNvSpPr>
          <p:nvPr>
            <p:ph type="title"/>
          </p:nvPr>
        </p:nvSpPr>
        <p:spPr/>
        <p:txBody>
          <a:bodyPr/>
          <a:lstStyle/>
          <a:p>
            <a:r>
              <a:rPr lang="en-US" altLang="en-US" dirty="0">
                <a:ea typeface="ＭＳ Ｐゴシック" panose="020B0600070205080204" pitchFamily="34" charset="-128"/>
              </a:rPr>
              <a:t>Common Size Income Statements</a:t>
            </a:r>
            <a:endParaRPr lang="en-US" dirty="0"/>
          </a:p>
        </p:txBody>
      </p:sp>
      <p:pic>
        <p:nvPicPr>
          <p:cNvPr id="4" name="Picture 3">
            <a:extLst>
              <a:ext uri="{FF2B5EF4-FFF2-40B4-BE49-F238E27FC236}">
                <a16:creationId xmlns:a16="http://schemas.microsoft.com/office/drawing/2014/main" id="{2901776F-6C96-457D-A8B2-5CC4B806CE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066800"/>
            <a:ext cx="5486400" cy="4957229"/>
          </a:xfrm>
          <a:prstGeom prst="rect">
            <a:avLst/>
          </a:prstGeom>
        </p:spPr>
      </p:pic>
      <p:sp>
        <p:nvSpPr>
          <p:cNvPr id="5" name="Rounded Rectangle 8">
            <a:extLst>
              <a:ext uri="{FF2B5EF4-FFF2-40B4-BE49-F238E27FC236}">
                <a16:creationId xmlns:a16="http://schemas.microsoft.com/office/drawing/2014/main" id="{AEEABBAB-DB51-4C8A-A06D-1FE513745901}"/>
              </a:ext>
            </a:extLst>
          </p:cNvPr>
          <p:cNvSpPr/>
          <p:nvPr/>
        </p:nvSpPr>
        <p:spPr>
          <a:xfrm>
            <a:off x="496888" y="6172200"/>
            <a:ext cx="6924675" cy="36671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11-9: Discuss how common size financial statements can be used to evaluate a firm</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financial position and results of operations over a number of years.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914361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41889-29B2-42D1-85D7-150ED0923E65}"/>
              </a:ext>
            </a:extLst>
          </p:cNvPr>
          <p:cNvSpPr>
            <a:spLocks noGrp="1"/>
          </p:cNvSpPr>
          <p:nvPr>
            <p:ph type="title"/>
          </p:nvPr>
        </p:nvSpPr>
        <p:spPr/>
        <p:txBody>
          <a:bodyPr/>
          <a:lstStyle/>
          <a:p>
            <a:r>
              <a:rPr lang="en-US" altLang="en-US" dirty="0">
                <a:ea typeface="ＭＳ Ｐゴシック" panose="020B0600070205080204" pitchFamily="34" charset="-128"/>
              </a:rPr>
              <a:t>Common Size Financial Statements</a:t>
            </a:r>
            <a:endParaRPr lang="en-US" dirty="0"/>
          </a:p>
        </p:txBody>
      </p:sp>
      <p:sp>
        <p:nvSpPr>
          <p:cNvPr id="3" name="Content Placeholder 2">
            <a:extLst>
              <a:ext uri="{FF2B5EF4-FFF2-40B4-BE49-F238E27FC236}">
                <a16:creationId xmlns:a16="http://schemas.microsoft.com/office/drawing/2014/main" id="{5E1C3D4F-4B63-4977-91B6-BB609E3F09D1}"/>
              </a:ext>
            </a:extLst>
          </p:cNvPr>
          <p:cNvSpPr>
            <a:spLocks noGrp="1"/>
          </p:cNvSpPr>
          <p:nvPr>
            <p:ph idx="1"/>
          </p:nvPr>
        </p:nvSpPr>
        <p:spPr>
          <a:xfrm>
            <a:off x="515281" y="2057400"/>
            <a:ext cx="8229600" cy="869950"/>
          </a:xfrm>
          <a:solidFill>
            <a:srgbClr val="4F81BD"/>
          </a:solidFill>
          <a:ln>
            <a:solidFill>
              <a:srgbClr val="4F81BD"/>
            </a:solidFill>
          </a:ln>
        </p:spPr>
        <p:txBody>
          <a:bodyPr/>
          <a:lstStyle/>
          <a:p>
            <a:pPr marL="0" indent="0">
              <a:buNone/>
            </a:pPr>
            <a:r>
              <a:rPr lang="en-US" sz="2800" dirty="0">
                <a:solidFill>
                  <a:schemeClr val="bg1"/>
                </a:solidFill>
              </a:rPr>
              <a:t>Vertical common size analysis: </a:t>
            </a:r>
            <a:r>
              <a:rPr lang="en-IN" sz="2800" dirty="0">
                <a:solidFill>
                  <a:schemeClr val="bg1"/>
                </a:solidFill>
              </a:rPr>
              <a:t>Each financial statement is examined from top to bottom on an annual basis. </a:t>
            </a:r>
          </a:p>
        </p:txBody>
      </p:sp>
      <p:sp>
        <p:nvSpPr>
          <p:cNvPr id="4" name="Content Placeholder 2">
            <a:extLst>
              <a:ext uri="{FF2B5EF4-FFF2-40B4-BE49-F238E27FC236}">
                <a16:creationId xmlns:a16="http://schemas.microsoft.com/office/drawing/2014/main" id="{A4EDDF17-CCA3-4602-9371-1002A10B21E0}"/>
              </a:ext>
            </a:extLst>
          </p:cNvPr>
          <p:cNvSpPr txBox="1">
            <a:spLocks/>
          </p:cNvSpPr>
          <p:nvPr/>
        </p:nvSpPr>
        <p:spPr bwMode="auto">
          <a:xfrm>
            <a:off x="496888" y="3229084"/>
            <a:ext cx="8229600" cy="1876316"/>
          </a:xfrm>
          <a:prstGeom prst="rect">
            <a:avLst/>
          </a:prstGeom>
          <a:solidFill>
            <a:srgbClr val="FFFFCC"/>
          </a:solidFill>
          <a:ln>
            <a:solidFill>
              <a:schemeClr val="tx1"/>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IN" sz="2800" dirty="0"/>
              <a:t>Horizontal common size analysis: Each financial statement is examined from the left to right. In this analysis, several years’ financial data are stated in terms of a base year. </a:t>
            </a:r>
            <a:endParaRPr lang="en-US" sz="2800" u="sng" dirty="0"/>
          </a:p>
        </p:txBody>
      </p:sp>
      <p:sp>
        <p:nvSpPr>
          <p:cNvPr id="5" name="Rounded Rectangle 8">
            <a:extLst>
              <a:ext uri="{FF2B5EF4-FFF2-40B4-BE49-F238E27FC236}">
                <a16:creationId xmlns:a16="http://schemas.microsoft.com/office/drawing/2014/main" id="{1299396A-3AD4-40FA-9299-E5BD66279B23}"/>
              </a:ext>
            </a:extLst>
          </p:cNvPr>
          <p:cNvSpPr/>
          <p:nvPr/>
        </p:nvSpPr>
        <p:spPr>
          <a:xfrm>
            <a:off x="496888" y="6172200"/>
            <a:ext cx="6924675" cy="36671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11-9: Discuss how common size financial statements can be used to evaluate a firm</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financial position and results of operations over a number of years.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19498033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2B5A-053D-4470-9EE1-EF5A951159ED}"/>
              </a:ext>
            </a:extLst>
          </p:cNvPr>
          <p:cNvSpPr>
            <a:spLocks noGrp="1"/>
          </p:cNvSpPr>
          <p:nvPr>
            <p:ph type="title"/>
          </p:nvPr>
        </p:nvSpPr>
        <p:spPr/>
        <p:txBody>
          <a:bodyPr/>
          <a:lstStyle/>
          <a:p>
            <a:r>
              <a:rPr lang="en-IN" dirty="0"/>
              <a:t>Horizontal Common Size Analysis</a:t>
            </a:r>
            <a:endParaRPr lang="en-US" dirty="0"/>
          </a:p>
        </p:txBody>
      </p:sp>
      <p:sp>
        <p:nvSpPr>
          <p:cNvPr id="3" name="Content Placeholder 2">
            <a:extLst>
              <a:ext uri="{FF2B5EF4-FFF2-40B4-BE49-F238E27FC236}">
                <a16:creationId xmlns:a16="http://schemas.microsoft.com/office/drawing/2014/main" id="{55F7CEDA-44F5-4C2F-B007-B13278975129}"/>
              </a:ext>
            </a:extLst>
          </p:cNvPr>
          <p:cNvSpPr>
            <a:spLocks noGrp="1"/>
          </p:cNvSpPr>
          <p:nvPr>
            <p:ph idx="1"/>
          </p:nvPr>
        </p:nvSpPr>
        <p:spPr>
          <a:xfrm>
            <a:off x="571500" y="1002118"/>
            <a:ext cx="8229600" cy="762876"/>
          </a:xfrm>
        </p:spPr>
        <p:txBody>
          <a:bodyPr/>
          <a:lstStyle/>
          <a:p>
            <a:pPr marL="0" indent="0">
              <a:buNone/>
            </a:pPr>
            <a:r>
              <a:rPr lang="en-IN" sz="2400" dirty="0"/>
              <a:t>Consider the net sales and net earnings (as restated) results that Campbell’s has reported in recent years:</a:t>
            </a:r>
            <a:endParaRPr lang="en-US" sz="2400" dirty="0"/>
          </a:p>
        </p:txBody>
      </p:sp>
      <p:pic>
        <p:nvPicPr>
          <p:cNvPr id="6" name="Picture 5">
            <a:extLst>
              <a:ext uri="{FF2B5EF4-FFF2-40B4-BE49-F238E27FC236}">
                <a16:creationId xmlns:a16="http://schemas.microsoft.com/office/drawing/2014/main" id="{44E765C4-DD0E-493B-8E3E-B5DACFEA2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193" y="1778397"/>
            <a:ext cx="8001000" cy="895367"/>
          </a:xfrm>
          <a:prstGeom prst="rect">
            <a:avLst/>
          </a:prstGeom>
        </p:spPr>
      </p:pic>
      <p:sp>
        <p:nvSpPr>
          <p:cNvPr id="7" name="Content Placeholder 2">
            <a:extLst>
              <a:ext uri="{FF2B5EF4-FFF2-40B4-BE49-F238E27FC236}">
                <a16:creationId xmlns:a16="http://schemas.microsoft.com/office/drawing/2014/main" id="{A3D82ECB-7CB1-4CF8-A364-9D284132A1AA}"/>
              </a:ext>
            </a:extLst>
          </p:cNvPr>
          <p:cNvSpPr txBox="1">
            <a:spLocks/>
          </p:cNvSpPr>
          <p:nvPr/>
        </p:nvSpPr>
        <p:spPr bwMode="auto">
          <a:xfrm>
            <a:off x="599209" y="2667000"/>
            <a:ext cx="8229600" cy="762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The net sales trend shows more stability than the net earnings trend, which is to be expected. </a:t>
            </a:r>
            <a:endParaRPr lang="en-US" sz="2400" dirty="0"/>
          </a:p>
        </p:txBody>
      </p:sp>
      <p:pic>
        <p:nvPicPr>
          <p:cNvPr id="9" name="Picture 8">
            <a:extLst>
              <a:ext uri="{FF2B5EF4-FFF2-40B4-BE49-F238E27FC236}">
                <a16:creationId xmlns:a16="http://schemas.microsoft.com/office/drawing/2014/main" id="{24FD984E-C932-4F65-BEC2-544B849720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509" y="4343400"/>
            <a:ext cx="7820891" cy="990786"/>
          </a:xfrm>
          <a:prstGeom prst="rect">
            <a:avLst/>
          </a:prstGeom>
        </p:spPr>
      </p:pic>
      <p:sp>
        <p:nvSpPr>
          <p:cNvPr id="10" name="Content Placeholder 2">
            <a:extLst>
              <a:ext uri="{FF2B5EF4-FFF2-40B4-BE49-F238E27FC236}">
                <a16:creationId xmlns:a16="http://schemas.microsoft.com/office/drawing/2014/main" id="{311B405A-ED1C-41F6-9CCC-48CBF574D7AA}"/>
              </a:ext>
            </a:extLst>
          </p:cNvPr>
          <p:cNvSpPr txBox="1">
            <a:spLocks/>
          </p:cNvSpPr>
          <p:nvPr/>
        </p:nvSpPr>
        <p:spPr bwMode="auto">
          <a:xfrm>
            <a:off x="599209" y="3453127"/>
            <a:ext cx="8392391" cy="762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To understand how rapidly sales have been increasing and if net earnings has kept pace with sales, horizontal analysis can be used:</a:t>
            </a:r>
            <a:endParaRPr lang="en-US" sz="2400" dirty="0"/>
          </a:p>
        </p:txBody>
      </p:sp>
      <p:sp>
        <p:nvSpPr>
          <p:cNvPr id="11" name="Content Placeholder 2">
            <a:extLst>
              <a:ext uri="{FF2B5EF4-FFF2-40B4-BE49-F238E27FC236}">
                <a16:creationId xmlns:a16="http://schemas.microsoft.com/office/drawing/2014/main" id="{5E8785E1-D7CF-4D29-8627-59923CDE26F0}"/>
              </a:ext>
            </a:extLst>
          </p:cNvPr>
          <p:cNvSpPr txBox="1">
            <a:spLocks/>
          </p:cNvSpPr>
          <p:nvPr/>
        </p:nvSpPr>
        <p:spPr bwMode="auto">
          <a:xfrm>
            <a:off x="588818" y="5334000"/>
            <a:ext cx="8392391" cy="762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Note that the selection of the base year influences the presentation of horizontal analysis trend results.</a:t>
            </a:r>
            <a:endParaRPr lang="en-US" sz="2400" dirty="0"/>
          </a:p>
        </p:txBody>
      </p:sp>
      <p:sp>
        <p:nvSpPr>
          <p:cNvPr id="12" name="Rounded Rectangle 8">
            <a:extLst>
              <a:ext uri="{FF2B5EF4-FFF2-40B4-BE49-F238E27FC236}">
                <a16:creationId xmlns:a16="http://schemas.microsoft.com/office/drawing/2014/main" id="{F57A335E-0A68-4D83-AF7E-AF9F6DD6DBBD}"/>
              </a:ext>
            </a:extLst>
          </p:cNvPr>
          <p:cNvSpPr/>
          <p:nvPr/>
        </p:nvSpPr>
        <p:spPr>
          <a:xfrm>
            <a:off x="496888" y="6172200"/>
            <a:ext cx="6924675" cy="36671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11-9: Discuss how common size financial statements can be used to evaluate a firm</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financial position and results of operations over a number of years.</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3688143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Title 1">
            <a:extLst>
              <a:ext uri="{FF2B5EF4-FFF2-40B4-BE49-F238E27FC236}">
                <a16:creationId xmlns:a16="http://schemas.microsoft.com/office/drawing/2014/main" id="{D7BF5E4F-3CBB-414E-82AB-007C757912B9}"/>
              </a:ext>
            </a:extLst>
          </p:cNvPr>
          <p:cNvSpPr>
            <a:spLocks noGrp="1"/>
          </p:cNvSpPr>
          <p:nvPr>
            <p:ph type="title"/>
          </p:nvPr>
        </p:nvSpPr>
        <p:spPr>
          <a:xfrm>
            <a:off x="474663" y="381000"/>
            <a:ext cx="8229600" cy="838200"/>
          </a:xfrm>
        </p:spPr>
        <p:txBody>
          <a:bodyPr/>
          <a:lstStyle/>
          <a:p>
            <a:r>
              <a:rPr lang="en-US" altLang="en-US" dirty="0"/>
              <a:t>Other Operating Statistics</a:t>
            </a:r>
            <a:br>
              <a:rPr lang="en-US" altLang="en-US" dirty="0"/>
            </a:br>
            <a:endParaRPr lang="en-US" altLang="en-US" dirty="0"/>
          </a:p>
        </p:txBody>
      </p:sp>
      <p:sp>
        <p:nvSpPr>
          <p:cNvPr id="88068" name="Rectangle 2">
            <a:extLst>
              <a:ext uri="{FF2B5EF4-FFF2-40B4-BE49-F238E27FC236}">
                <a16:creationId xmlns:a16="http://schemas.microsoft.com/office/drawing/2014/main" id="{5E45EA99-DF7C-4EDA-B9DC-DEA687E21535}"/>
              </a:ext>
            </a:extLst>
          </p:cNvPr>
          <p:cNvSpPr>
            <a:spLocks noChangeArrowheads="1"/>
          </p:cNvSpPr>
          <p:nvPr/>
        </p:nvSpPr>
        <p:spPr bwMode="auto">
          <a:xfrm>
            <a:off x="496888" y="914400"/>
            <a:ext cx="8207375" cy="1938338"/>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a:solidFill>
                  <a:schemeClr val="tx1"/>
                </a:solidFill>
                <a:latin typeface="Tahoma" panose="020B0604030504040204" pitchFamily="34" charset="0"/>
                <a:ea typeface="ＭＳ Ｐゴシック" panose="020B0600070205080204" pitchFamily="34" charset="-128"/>
              </a:defRPr>
            </a:lvl1pPr>
            <a:lvl2pPr marL="742950" indent="-285750" algn="ctr">
              <a:defRPr>
                <a:solidFill>
                  <a:schemeClr val="tx1"/>
                </a:solidFill>
                <a:latin typeface="Tahoma" panose="020B0604030504040204" pitchFamily="34" charset="0"/>
                <a:ea typeface="ＭＳ Ｐゴシック" panose="020B0600070205080204" pitchFamily="34" charset="-128"/>
              </a:defRPr>
            </a:lvl2pPr>
            <a:lvl3pPr marL="1143000" indent="-228600" algn="ctr">
              <a:defRPr>
                <a:solidFill>
                  <a:schemeClr val="tx1"/>
                </a:solidFill>
                <a:latin typeface="Tahoma" panose="020B0604030504040204" pitchFamily="34" charset="0"/>
                <a:ea typeface="ＭＳ Ｐゴシック" panose="020B0600070205080204" pitchFamily="34" charset="-128"/>
              </a:defRPr>
            </a:lvl3pPr>
            <a:lvl4pPr marL="1600200" indent="-228600" algn="ctr">
              <a:defRPr>
                <a:solidFill>
                  <a:schemeClr val="tx1"/>
                </a:solidFill>
                <a:latin typeface="Tahoma" panose="020B0604030504040204" pitchFamily="34" charset="0"/>
                <a:ea typeface="ＭＳ Ｐゴシック" panose="020B0600070205080204" pitchFamily="34" charset="-128"/>
              </a:defRPr>
            </a:lvl4pPr>
            <a:lvl5pPr marL="2057400" indent="-228600" algn="ctr">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400" u="sng" dirty="0">
                <a:solidFill>
                  <a:srgbClr val="333333"/>
                </a:solidFill>
                <a:latin typeface="stix"/>
              </a:rPr>
              <a:t>Physical measures of activity</a:t>
            </a:r>
            <a:r>
              <a:rPr lang="en-US" altLang="en-US" sz="2400" dirty="0">
                <a:solidFill>
                  <a:srgbClr val="333333"/>
                </a:solidFill>
                <a:latin typeface="stix"/>
              </a:rPr>
              <a:t>, rather than the financial measures included in the financial statements, are frequently useful. For example, reporting sales in units provides a perspective that may be hidden by price changes when only sales dollars are reported.</a:t>
            </a:r>
            <a:endParaRPr lang="en-US" altLang="en-US" sz="2400" dirty="0"/>
          </a:p>
        </p:txBody>
      </p:sp>
      <p:sp>
        <p:nvSpPr>
          <p:cNvPr id="4" name="Rounded Rectangle 3">
            <a:extLst>
              <a:ext uri="{FF2B5EF4-FFF2-40B4-BE49-F238E27FC236}">
                <a16:creationId xmlns:a16="http://schemas.microsoft.com/office/drawing/2014/main" id="{BBB23148-7351-4D8C-9C86-6886D1C2E57F}"/>
              </a:ext>
            </a:extLst>
          </p:cNvPr>
          <p:cNvSpPr/>
          <p:nvPr/>
        </p:nvSpPr>
        <p:spPr>
          <a:xfrm>
            <a:off x="496888" y="6172200"/>
            <a:ext cx="7504112" cy="366713"/>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11-10: Generalize about how operating statistics using physical, or nonfinancial, data can be used to help management evaluate the results of the firm</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activities.</a:t>
            </a:r>
            <a:endParaRPr lang="en-US" altLang="en-US" sz="1100" b="1" dirty="0">
              <a:solidFill>
                <a:schemeClr val="tx1"/>
              </a:solidFill>
              <a:latin typeface="Arial Narrow" pitchFamily="34" charset="0"/>
            </a:endParaRPr>
          </a:p>
        </p:txBody>
      </p:sp>
      <p:sp>
        <p:nvSpPr>
          <p:cNvPr id="5" name="Rectangle 4">
            <a:extLst>
              <a:ext uri="{FF2B5EF4-FFF2-40B4-BE49-F238E27FC236}">
                <a16:creationId xmlns:a16="http://schemas.microsoft.com/office/drawing/2014/main" id="{93ED296E-2376-4697-AE73-9C1E34013658}"/>
              </a:ext>
            </a:extLst>
          </p:cNvPr>
          <p:cNvSpPr/>
          <p:nvPr/>
        </p:nvSpPr>
        <p:spPr>
          <a:xfrm>
            <a:off x="609600" y="2971800"/>
            <a:ext cx="3389313" cy="2678113"/>
          </a:xfrm>
          <a:prstGeom prst="rect">
            <a:avLst/>
          </a:prstGeom>
          <a:solidFill>
            <a:schemeClr val="accent1">
              <a:lumMod val="20000"/>
              <a:lumOff val="80000"/>
            </a:schemeClr>
          </a:solidFill>
        </p:spPr>
        <p:txBody>
          <a:bodyPr>
            <a:spAutoFit/>
          </a:bodyPr>
          <a:lstStyle/>
          <a:p>
            <a:pPr algn="ctr">
              <a:defRPr/>
            </a:pPr>
            <a:r>
              <a:rPr lang="en-US" sz="2400" dirty="0">
                <a:solidFill>
                  <a:schemeClr val="accent1">
                    <a:lumMod val="50000"/>
                  </a:schemeClr>
                </a:solidFill>
                <a:latin typeface="stix"/>
              </a:rPr>
              <a:t>Many analysts combine physical and financial measures to develop useful statistics to show trends or make comparisons between firms. </a:t>
            </a:r>
            <a:endParaRPr lang="en-US" sz="2400" dirty="0">
              <a:solidFill>
                <a:schemeClr val="accent1">
                  <a:lumMod val="50000"/>
                </a:schemeClr>
              </a:solidFill>
            </a:endParaRPr>
          </a:p>
        </p:txBody>
      </p:sp>
      <p:sp>
        <p:nvSpPr>
          <p:cNvPr id="6" name="Rectangle 5">
            <a:extLst>
              <a:ext uri="{FF2B5EF4-FFF2-40B4-BE49-F238E27FC236}">
                <a16:creationId xmlns:a16="http://schemas.microsoft.com/office/drawing/2014/main" id="{47DD3D6A-5B96-4263-AB40-E261A2079AE2}"/>
              </a:ext>
            </a:extLst>
          </p:cNvPr>
          <p:cNvSpPr>
            <a:spLocks noChangeArrowheads="1"/>
          </p:cNvSpPr>
          <p:nvPr/>
        </p:nvSpPr>
        <p:spPr bwMode="auto">
          <a:xfrm>
            <a:off x="5105400" y="2943225"/>
            <a:ext cx="3751263" cy="313848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a:solidFill>
                  <a:schemeClr val="tx1"/>
                </a:solidFill>
                <a:latin typeface="Tahoma" panose="020B0604030504040204" pitchFamily="34" charset="0"/>
                <a:ea typeface="ＭＳ Ｐゴシック" panose="020B0600070205080204" pitchFamily="34" charset="-128"/>
              </a:defRPr>
            </a:lvl1pPr>
            <a:lvl2pPr marL="742950" indent="-285750" algn="ctr">
              <a:defRPr>
                <a:solidFill>
                  <a:schemeClr val="tx1"/>
                </a:solidFill>
                <a:latin typeface="Tahoma" panose="020B0604030504040204" pitchFamily="34" charset="0"/>
                <a:ea typeface="ＭＳ Ｐゴシック" panose="020B0600070205080204" pitchFamily="34" charset="-128"/>
              </a:defRPr>
            </a:lvl2pPr>
            <a:lvl3pPr marL="1143000" indent="-228600" algn="ctr">
              <a:defRPr>
                <a:solidFill>
                  <a:schemeClr val="tx1"/>
                </a:solidFill>
                <a:latin typeface="Tahoma" panose="020B0604030504040204" pitchFamily="34" charset="0"/>
                <a:ea typeface="ＭＳ Ｐゴシック" panose="020B0600070205080204" pitchFamily="34" charset="-128"/>
              </a:defRPr>
            </a:lvl3pPr>
            <a:lvl4pPr marL="1600200" indent="-228600" algn="ctr">
              <a:defRPr>
                <a:solidFill>
                  <a:schemeClr val="tx1"/>
                </a:solidFill>
                <a:latin typeface="Tahoma" panose="020B0604030504040204" pitchFamily="34" charset="0"/>
                <a:ea typeface="ＭＳ Ｐゴシック" panose="020B0600070205080204" pitchFamily="34" charset="-128"/>
              </a:defRPr>
            </a:lvl4pPr>
            <a:lvl5pPr marL="2057400" indent="-228600" algn="ctr">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2200" b="1" dirty="0">
                <a:solidFill>
                  <a:schemeClr val="bg1"/>
                </a:solidFill>
                <a:latin typeface="Arial Narrow" panose="020B0606020202030204" pitchFamily="34" charset="0"/>
              </a:rPr>
              <a:t>There are no “cookbooks” of quantitative measures for management to follow; the challenge is to </a:t>
            </a:r>
            <a:r>
              <a:rPr lang="en-US" altLang="en-US" sz="2200" b="1" u="sng" dirty="0">
                <a:solidFill>
                  <a:schemeClr val="bg1"/>
                </a:solidFill>
                <a:latin typeface="Arial Narrow" panose="020B0606020202030204" pitchFamily="34" charset="0"/>
              </a:rPr>
              <a:t>understand the firm’s objectives and procedures</a:t>
            </a:r>
            <a:r>
              <a:rPr lang="en-US" altLang="en-US" sz="2200" b="1" dirty="0">
                <a:solidFill>
                  <a:schemeClr val="bg1"/>
                </a:solidFill>
                <a:latin typeface="Arial Narrow" panose="020B0606020202030204" pitchFamily="34" charset="0"/>
              </a:rPr>
              <a:t>, and then to develop measurement and reporting techniques to help people accomplish their goals.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4">
            <a:extLst>
              <a:ext uri="{FF2B5EF4-FFF2-40B4-BE49-F238E27FC236}">
                <a16:creationId xmlns:a16="http://schemas.microsoft.com/office/drawing/2014/main" id="{EB7FE84E-743D-4A11-9D48-AC898138A762}"/>
              </a:ext>
            </a:extLst>
          </p:cNvPr>
          <p:cNvSpPr>
            <a:spLocks noGrp="1"/>
          </p:cNvSpPr>
          <p:nvPr>
            <p:ph type="title"/>
          </p:nvPr>
        </p:nvSpPr>
        <p:spPr>
          <a:xfrm>
            <a:off x="685800" y="2857500"/>
            <a:ext cx="8229600" cy="1143000"/>
          </a:xfrm>
        </p:spPr>
        <p:txBody>
          <a:bodyPr/>
          <a:lstStyle/>
          <a:p>
            <a:r>
              <a:rPr lang="en-US" altLang="en-US" dirty="0">
                <a:ea typeface="ＭＳ Ｐゴシック" panose="020B0600070205080204" pitchFamily="34" charset="-128"/>
              </a:rPr>
              <a:t>End of Chapter 11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70800592-AE56-4E5D-9A42-5FCCC48401DF}"/>
              </a:ext>
            </a:extLst>
          </p:cNvPr>
          <p:cNvSpPr>
            <a:spLocks noGrp="1" noChangeArrowheads="1"/>
          </p:cNvSpPr>
          <p:nvPr>
            <p:ph type="title"/>
          </p:nvPr>
        </p:nvSpPr>
        <p:spPr>
          <a:xfrm>
            <a:off x="1133475" y="277813"/>
            <a:ext cx="7248525" cy="1143000"/>
          </a:xfrm>
          <a:solidFill>
            <a:schemeClr val="accent1">
              <a:lumMod val="20000"/>
              <a:lumOff val="80000"/>
            </a:schemeClr>
          </a:solidFill>
        </p:spPr>
        <p:txBody>
          <a:bodyPr/>
          <a:lstStyle/>
          <a:p>
            <a:pPr eaLnBrk="1" hangingPunct="1">
              <a:defRPr/>
            </a:pPr>
            <a:r>
              <a:rPr lang="en-US" altLang="en-US" dirty="0">
                <a:solidFill>
                  <a:schemeClr val="tx2">
                    <a:lumMod val="50000"/>
                  </a:schemeClr>
                </a:solidFill>
                <a:ea typeface="ＭＳ Ｐゴシック" panose="020B0600070205080204" pitchFamily="34" charset="-128"/>
              </a:rPr>
              <a:t>Financial Statement </a:t>
            </a:r>
            <a:r>
              <a:rPr lang="en-US" dirty="0"/>
              <a:t>Analysis </a:t>
            </a:r>
            <a:r>
              <a:rPr lang="en-US" altLang="en-US" dirty="0">
                <a:solidFill>
                  <a:schemeClr val="tx2">
                    <a:lumMod val="50000"/>
                  </a:schemeClr>
                </a:solidFill>
                <a:ea typeface="ＭＳ Ｐゴシック" panose="020B0600070205080204" pitchFamily="34" charset="-128"/>
              </a:rPr>
              <a:t>Ratios</a:t>
            </a:r>
          </a:p>
        </p:txBody>
      </p:sp>
      <p:sp>
        <p:nvSpPr>
          <p:cNvPr id="22531" name="Text Box 48">
            <a:extLst>
              <a:ext uri="{FF2B5EF4-FFF2-40B4-BE49-F238E27FC236}">
                <a16:creationId xmlns:a16="http://schemas.microsoft.com/office/drawing/2014/main" id="{E2B67FD9-F3B6-4227-9C43-B63F32BE6154}"/>
              </a:ext>
            </a:extLst>
          </p:cNvPr>
          <p:cNvSpPr txBox="1">
            <a:spLocks noChangeArrowheads="1"/>
          </p:cNvSpPr>
          <p:nvPr/>
        </p:nvSpPr>
        <p:spPr bwMode="auto">
          <a:xfrm>
            <a:off x="609600" y="1420813"/>
            <a:ext cx="79248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IN" altLang="en-US" sz="2800" dirty="0">
                <a:solidFill>
                  <a:schemeClr val="tx2">
                    <a:lumMod val="50000"/>
                  </a:schemeClr>
                </a:solidFill>
                <a:latin typeface="Arial" panose="020B0604020202020204" pitchFamily="34" charset="0"/>
              </a:rPr>
              <a:t>The ratios used to facilitate the interpretation of an entity’s financial position and results of operations can be grouped into four categories</a:t>
            </a:r>
            <a:r>
              <a:rPr lang="en-US" altLang="en-US" sz="2800" dirty="0">
                <a:solidFill>
                  <a:schemeClr val="tx2">
                    <a:lumMod val="50000"/>
                  </a:schemeClr>
                </a:solidFill>
                <a:latin typeface="Arial" panose="020B0604020202020204" pitchFamily="34" charset="0"/>
              </a:rPr>
              <a:t>:</a:t>
            </a:r>
          </a:p>
        </p:txBody>
      </p:sp>
      <p:sp>
        <p:nvSpPr>
          <p:cNvPr id="92209" name="Text Box 49">
            <a:extLst>
              <a:ext uri="{FF2B5EF4-FFF2-40B4-BE49-F238E27FC236}">
                <a16:creationId xmlns:a16="http://schemas.microsoft.com/office/drawing/2014/main" id="{DC88064C-61B4-4DB9-9164-A9C8027DAD22}"/>
              </a:ext>
            </a:extLst>
          </p:cNvPr>
          <p:cNvSpPr txBox="1">
            <a:spLocks noChangeArrowheads="1"/>
          </p:cNvSpPr>
          <p:nvPr/>
        </p:nvSpPr>
        <p:spPr bwMode="auto">
          <a:xfrm>
            <a:off x="723900" y="2863850"/>
            <a:ext cx="7696200" cy="2774950"/>
          </a:xfrm>
          <a:prstGeom prst="rect">
            <a:avLst/>
          </a:prstGeom>
          <a:noFill/>
          <a:ln>
            <a:noFill/>
          </a:ln>
          <a:effectLst/>
          <a:extLst/>
        </p:spPr>
        <p:txBody>
          <a:bodyPr>
            <a:spAutoFit/>
          </a:bodyPr>
          <a:lstStyle>
            <a:lvl1pPr marL="457200" indent="-457200">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buFontTx/>
              <a:buAutoNum type="arabicPeriod"/>
              <a:defRPr/>
            </a:pPr>
            <a:r>
              <a:rPr lang="en-US" altLang="en-US" sz="3200" dirty="0">
                <a:solidFill>
                  <a:schemeClr val="tx2">
                    <a:lumMod val="50000"/>
                  </a:schemeClr>
                </a:solidFill>
              </a:rPr>
              <a:t>Liquidity.</a:t>
            </a:r>
          </a:p>
          <a:p>
            <a:pPr eaLnBrk="1" hangingPunct="1">
              <a:spcBef>
                <a:spcPct val="50000"/>
              </a:spcBef>
              <a:buFontTx/>
              <a:buAutoNum type="arabicPeriod"/>
              <a:defRPr/>
            </a:pPr>
            <a:r>
              <a:rPr lang="en-US" altLang="en-US" sz="3200" dirty="0">
                <a:solidFill>
                  <a:schemeClr val="tx2">
                    <a:lumMod val="50000"/>
                  </a:schemeClr>
                </a:solidFill>
              </a:rPr>
              <a:t>Activity.</a:t>
            </a:r>
          </a:p>
          <a:p>
            <a:pPr eaLnBrk="1" hangingPunct="1">
              <a:spcBef>
                <a:spcPct val="50000"/>
              </a:spcBef>
              <a:buFontTx/>
              <a:buAutoNum type="arabicPeriod"/>
              <a:defRPr/>
            </a:pPr>
            <a:r>
              <a:rPr lang="en-US" altLang="en-US" sz="3200" dirty="0">
                <a:solidFill>
                  <a:schemeClr val="tx2">
                    <a:lumMod val="50000"/>
                  </a:schemeClr>
                </a:solidFill>
              </a:rPr>
              <a:t>Profitability.</a:t>
            </a:r>
          </a:p>
          <a:p>
            <a:pPr eaLnBrk="1" hangingPunct="1">
              <a:spcBef>
                <a:spcPct val="50000"/>
              </a:spcBef>
              <a:buFontTx/>
              <a:buAutoNum type="arabicPeriod"/>
              <a:defRPr/>
            </a:pPr>
            <a:r>
              <a:rPr lang="en-US" altLang="en-US" sz="3200" dirty="0">
                <a:solidFill>
                  <a:schemeClr val="tx2">
                    <a:lumMod val="50000"/>
                  </a:schemeClr>
                </a:solidFill>
              </a:rPr>
              <a:t>Debt or financial leverage.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8">
            <a:extLst>
              <a:ext uri="{FF2B5EF4-FFF2-40B4-BE49-F238E27FC236}">
                <a16:creationId xmlns:a16="http://schemas.microsoft.com/office/drawing/2014/main" id="{16667E3E-B92E-46FD-9ACD-2C7E8AE500C0}"/>
              </a:ext>
            </a:extLst>
          </p:cNvPr>
          <p:cNvSpPr>
            <a:spLocks noGrp="1" noChangeArrowheads="1"/>
          </p:cNvSpPr>
          <p:nvPr>
            <p:ph type="title"/>
          </p:nvPr>
        </p:nvSpPr>
        <p:spPr>
          <a:solidFill>
            <a:schemeClr val="accent1">
              <a:lumMod val="20000"/>
              <a:lumOff val="80000"/>
            </a:schemeClr>
          </a:solidFill>
        </p:spPr>
        <p:txBody>
          <a:bodyPr/>
          <a:lstStyle/>
          <a:p>
            <a:pPr eaLnBrk="1" hangingPunct="1">
              <a:defRPr/>
            </a:pPr>
            <a:r>
              <a:rPr lang="en-IN" altLang="en-US" sz="4000" dirty="0">
                <a:ea typeface="ＭＳ Ｐゴシック" panose="020B0600070205080204" pitchFamily="34" charset="-128"/>
              </a:rPr>
              <a:t>Effect of the Inventory Cost Flow Assumption on Working Capital</a:t>
            </a:r>
            <a:endParaRPr lang="en-US" altLang="en-US" sz="4000" dirty="0">
              <a:ea typeface="ＭＳ Ｐゴシック" panose="020B0600070205080204" pitchFamily="34" charset="-128"/>
            </a:endParaRPr>
          </a:p>
        </p:txBody>
      </p:sp>
      <p:sp>
        <p:nvSpPr>
          <p:cNvPr id="93203" name="Rectangle 19">
            <a:extLst>
              <a:ext uri="{FF2B5EF4-FFF2-40B4-BE49-F238E27FC236}">
                <a16:creationId xmlns:a16="http://schemas.microsoft.com/office/drawing/2014/main" id="{FA3B779D-579E-46BE-BEC3-4C915C40B1C9}"/>
              </a:ext>
            </a:extLst>
          </p:cNvPr>
          <p:cNvSpPr>
            <a:spLocks noGrp="1" noChangeArrowheads="1"/>
          </p:cNvSpPr>
          <p:nvPr>
            <p:ph type="body" idx="4294967295"/>
          </p:nvPr>
        </p:nvSpPr>
        <p:spPr>
          <a:xfrm>
            <a:off x="422564" y="1638300"/>
            <a:ext cx="8647112" cy="4076700"/>
          </a:xfrm>
        </p:spPr>
        <p:txBody>
          <a:bodyPr lIns="90488" tIns="44450" rIns="90488" bIns="44450"/>
          <a:lstStyle/>
          <a:p>
            <a:pPr algn="ctr" eaLnBrk="1" hangingPunct="1">
              <a:lnSpc>
                <a:spcPct val="90000"/>
              </a:lnSpc>
              <a:spcBef>
                <a:spcPct val="50000"/>
              </a:spcBef>
              <a:buNone/>
              <a:defRPr/>
            </a:pPr>
            <a:r>
              <a:rPr lang="en-IN" altLang="en-US" sz="2800" dirty="0">
                <a:solidFill>
                  <a:schemeClr val="tx2">
                    <a:lumMod val="50000"/>
                  </a:schemeClr>
                </a:solidFill>
                <a:ea typeface="ＭＳ Ｐゴシック" panose="020B0600070205080204" pitchFamily="34" charset="-128"/>
              </a:rPr>
              <a:t>A direct comparison of the liquidity of two firms by using working capital or current ratios is not possible.</a:t>
            </a:r>
          </a:p>
          <a:p>
            <a:pPr algn="ctr" eaLnBrk="1" hangingPunct="1">
              <a:lnSpc>
                <a:spcPct val="90000"/>
              </a:lnSpc>
              <a:spcBef>
                <a:spcPct val="50000"/>
              </a:spcBef>
              <a:buFont typeface="Wingdings" panose="05000000000000000000" pitchFamily="2" charset="2"/>
              <a:buNone/>
              <a:defRPr/>
            </a:pPr>
            <a:r>
              <a:rPr lang="en-IN" altLang="en-US" sz="2800" dirty="0">
                <a:solidFill>
                  <a:schemeClr val="tx2">
                    <a:lumMod val="50000"/>
                  </a:schemeClr>
                </a:solidFill>
                <a:ea typeface="ＭＳ Ｐゴシック" panose="020B0600070205080204" pitchFamily="34" charset="-128"/>
              </a:rPr>
              <a:t>The balance sheet carrying value of inventories will depend on the inventory cost flow assumption used. </a:t>
            </a:r>
          </a:p>
          <a:p>
            <a:pPr algn="ctr" eaLnBrk="1" hangingPunct="1">
              <a:lnSpc>
                <a:spcPct val="90000"/>
              </a:lnSpc>
              <a:spcBef>
                <a:spcPct val="50000"/>
              </a:spcBef>
              <a:buFont typeface="Wingdings" panose="05000000000000000000" pitchFamily="2" charset="2"/>
              <a:buNone/>
              <a:defRPr/>
            </a:pPr>
            <a:r>
              <a:rPr lang="en-IN" altLang="en-US" sz="2800" dirty="0">
                <a:solidFill>
                  <a:schemeClr val="tx2">
                    <a:lumMod val="50000"/>
                  </a:schemeClr>
                </a:solidFill>
                <a:ea typeface="ＭＳ Ｐゴシック" panose="020B0600070205080204" pitchFamily="34" charset="-128"/>
              </a:rPr>
              <a:t>In periods of rising prices, a firm using the FIFO cost flow assumption will report a relatively higher asset value for inventories than a similar firm using the LIFO cost flow assumption. Hence, many firms using the LIFO method disclose a LIFO reserve amount in the notes to the financial statements.</a:t>
            </a:r>
          </a:p>
        </p:txBody>
      </p:sp>
      <p:sp>
        <p:nvSpPr>
          <p:cNvPr id="14" name="Rounded Rectangle 13">
            <a:extLst>
              <a:ext uri="{FF2B5EF4-FFF2-40B4-BE49-F238E27FC236}">
                <a16:creationId xmlns:a16="http://schemas.microsoft.com/office/drawing/2014/main" id="{F44DED62-66B8-4FD0-B391-FA01AF9174CF}"/>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en-US" sz="1100" b="1" dirty="0">
                <a:solidFill>
                  <a:schemeClr val="tx1"/>
                </a:solidFill>
                <a:latin typeface="Arial Narrow" pitchFamily="34" charset="0"/>
              </a:rPr>
              <a:t>Learning Objective 11-1: </a:t>
            </a:r>
            <a:r>
              <a:rPr lang="en-US" sz="1100" b="1" dirty="0">
                <a:solidFill>
                  <a:schemeClr val="tx1"/>
                </a:solidFill>
                <a:latin typeface="Arial Narrow" pitchFamily="34" charset="0"/>
              </a:rPr>
              <a:t>Explain how liquidity measures can be influenced by the inventory cost flow assumption used.</a:t>
            </a:r>
          </a:p>
        </p:txBody>
      </p:sp>
    </p:spTree>
    <p:extLst>
      <p:ext uri="{BB962C8B-B14F-4D97-AF65-F5344CB8AC3E}">
        <p14:creationId xmlns:p14="http://schemas.microsoft.com/office/powerpoint/2010/main" val="1104164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9">
            <a:extLst>
              <a:ext uri="{FF2B5EF4-FFF2-40B4-BE49-F238E27FC236}">
                <a16:creationId xmlns:a16="http://schemas.microsoft.com/office/drawing/2014/main" id="{F56CE6E1-224F-4467-A7BA-B021A429D1AF}"/>
              </a:ext>
            </a:extLst>
          </p:cNvPr>
          <p:cNvSpPr>
            <a:spLocks noGrp="1" noChangeArrowheads="1"/>
          </p:cNvSpPr>
          <p:nvPr>
            <p:ph type="title"/>
          </p:nvPr>
        </p:nvSpPr>
        <p:spPr>
          <a:xfrm>
            <a:off x="457200" y="152400"/>
            <a:ext cx="8229600" cy="1143000"/>
          </a:xfrm>
        </p:spPr>
        <p:txBody>
          <a:bodyPr/>
          <a:lstStyle/>
          <a:p>
            <a:pPr eaLnBrk="1" hangingPunct="1"/>
            <a:r>
              <a:rPr lang="en-US" altLang="en-US" dirty="0">
                <a:ea typeface="ＭＳ Ｐゴシック" panose="020B0600070205080204" pitchFamily="34" charset="-128"/>
              </a:rPr>
              <a:t>Judging Liquidity Using a Customer’s Payment Practices</a:t>
            </a:r>
          </a:p>
        </p:txBody>
      </p:sp>
      <p:sp>
        <p:nvSpPr>
          <p:cNvPr id="94228" name="Text Box 20">
            <a:extLst>
              <a:ext uri="{FF2B5EF4-FFF2-40B4-BE49-F238E27FC236}">
                <a16:creationId xmlns:a16="http://schemas.microsoft.com/office/drawing/2014/main" id="{672529A4-AB62-4625-812A-D76779CD209B}"/>
              </a:ext>
            </a:extLst>
          </p:cNvPr>
          <p:cNvSpPr txBox="1">
            <a:spLocks noChangeArrowheads="1"/>
          </p:cNvSpPr>
          <p:nvPr/>
        </p:nvSpPr>
        <p:spPr bwMode="auto">
          <a:xfrm>
            <a:off x="876300" y="1295400"/>
            <a:ext cx="7391400" cy="4185761"/>
          </a:xfrm>
          <a:prstGeom prst="rect">
            <a:avLst/>
          </a:prstGeom>
          <a:solidFill>
            <a:schemeClr val="tx2">
              <a:lumMod val="75000"/>
            </a:schemeClr>
          </a:solidFill>
          <a:ln/>
          <a:effectLst>
            <a:outerShdw blurRad="50800" dist="38100" dir="2700000" algn="tl" rotWithShape="0">
              <a:prstClr val="black">
                <a:alpha val="40000"/>
              </a:prstClr>
            </a:outerShdw>
          </a:effectLst>
          <a:extLst/>
        </p:spPr>
        <p:style>
          <a:lnRef idx="0">
            <a:schemeClr val="dk1"/>
          </a:lnRef>
          <a:fillRef idx="3">
            <a:schemeClr val="dk1"/>
          </a:fillRef>
          <a:effectRef idx="3">
            <a:schemeClr val="dk1"/>
          </a:effectRef>
          <a:fontRef idx="minor">
            <a:schemeClr val="lt1"/>
          </a:fontRef>
        </p:style>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IN" altLang="en-US" sz="2800" dirty="0">
                <a:solidFill>
                  <a:schemeClr val="bg1"/>
                </a:solidFill>
              </a:rPr>
              <a:t>A firm’s current and recent payment experience is more significant to suppliers or potential suppliers/creditors of the firm than the aggregate working capital or liquidity ratios.</a:t>
            </a:r>
          </a:p>
          <a:p>
            <a:pPr algn="ctr" eaLnBrk="1" hangingPunct="1">
              <a:spcBef>
                <a:spcPct val="50000"/>
              </a:spcBef>
              <a:defRPr/>
            </a:pPr>
            <a:r>
              <a:rPr lang="en-IN" altLang="en-US" sz="2800" dirty="0">
                <a:solidFill>
                  <a:schemeClr val="bg1"/>
                </a:solidFill>
              </a:rPr>
              <a:t>Suppliers/creditors want to know whether the firm is paying its bills promptly. One indication of this is whether all cash discounts for prompt payment are being taken.</a:t>
            </a:r>
            <a:endParaRPr lang="en-US" altLang="en-US" sz="2800" dirty="0">
              <a:solidFill>
                <a:schemeClr val="bg1"/>
              </a:solidFill>
            </a:endParaRPr>
          </a:p>
        </p:txBody>
      </p:sp>
      <p:sp>
        <p:nvSpPr>
          <p:cNvPr id="9" name="Rounded Rectangle 8">
            <a:extLst>
              <a:ext uri="{FF2B5EF4-FFF2-40B4-BE49-F238E27FC236}">
                <a16:creationId xmlns:a16="http://schemas.microsoft.com/office/drawing/2014/main" id="{DF7FE363-D916-44EE-BC5E-97E3EA774D7B}"/>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en-US" sz="1100" b="1" dirty="0">
                <a:solidFill>
                  <a:schemeClr val="tx1"/>
                </a:solidFill>
                <a:latin typeface="Arial Narrow" pitchFamily="34" charset="0"/>
              </a:rPr>
              <a:t>Learning Objective 11-2: Explain how suppliers and creditors use a customer</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payment practices to judge liquidity.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0">
            <a:extLst>
              <a:ext uri="{FF2B5EF4-FFF2-40B4-BE49-F238E27FC236}">
                <a16:creationId xmlns:a16="http://schemas.microsoft.com/office/drawing/2014/main" id="{F0639968-27A4-4B75-A8AA-EB502D5EF7AD}"/>
              </a:ext>
            </a:extLst>
          </p:cNvPr>
          <p:cNvSpPr>
            <a:spLocks noGrp="1" noChangeArrowheads="1"/>
          </p:cNvSpPr>
          <p:nvPr>
            <p:ph type="title"/>
          </p:nvPr>
        </p:nvSpPr>
        <p:spPr>
          <a:xfrm>
            <a:off x="450850" y="1588"/>
            <a:ext cx="8229600" cy="1143000"/>
          </a:xfrm>
        </p:spPr>
        <p:txBody>
          <a:bodyPr/>
          <a:lstStyle/>
          <a:p>
            <a:pPr eaLnBrk="1" hangingPunct="1"/>
            <a:r>
              <a:rPr lang="en-US" altLang="en-US" dirty="0">
                <a:ea typeface="ＭＳ Ｐゴシック" panose="020B0600070205080204" pitchFamily="34" charset="-128"/>
              </a:rPr>
              <a:t>Activity Measures</a:t>
            </a:r>
          </a:p>
        </p:txBody>
      </p:sp>
      <p:sp>
        <p:nvSpPr>
          <p:cNvPr id="34819" name="Text Box 21">
            <a:extLst>
              <a:ext uri="{FF2B5EF4-FFF2-40B4-BE49-F238E27FC236}">
                <a16:creationId xmlns:a16="http://schemas.microsoft.com/office/drawing/2014/main" id="{E28CB099-18AF-4978-B950-C920DC3C4E50}"/>
              </a:ext>
            </a:extLst>
          </p:cNvPr>
          <p:cNvSpPr txBox="1">
            <a:spLocks noChangeArrowheads="1"/>
          </p:cNvSpPr>
          <p:nvPr/>
        </p:nvSpPr>
        <p:spPr bwMode="auto">
          <a:xfrm>
            <a:off x="679450" y="1040447"/>
            <a:ext cx="82296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3000" b="1" dirty="0">
                <a:solidFill>
                  <a:schemeClr val="accent1">
                    <a:lumMod val="50000"/>
                  </a:schemeClr>
                </a:solidFill>
                <a:latin typeface="Arial" panose="020B0604020202020204" pitchFamily="34" charset="0"/>
              </a:rPr>
              <a:t>Focus primarily on the relationship between asset levels and sales. The general model for calculating turnover is as follows:</a:t>
            </a:r>
          </a:p>
        </p:txBody>
      </p:sp>
      <p:sp>
        <p:nvSpPr>
          <p:cNvPr id="95254" name="Text Box 22">
            <a:extLst>
              <a:ext uri="{FF2B5EF4-FFF2-40B4-BE49-F238E27FC236}">
                <a16:creationId xmlns:a16="http://schemas.microsoft.com/office/drawing/2014/main" id="{F73F02F8-540A-48ED-9661-C0CCEAA9B4C4}"/>
              </a:ext>
            </a:extLst>
          </p:cNvPr>
          <p:cNvSpPr txBox="1">
            <a:spLocks noChangeArrowheads="1"/>
          </p:cNvSpPr>
          <p:nvPr/>
        </p:nvSpPr>
        <p:spPr bwMode="auto">
          <a:xfrm>
            <a:off x="679450" y="2517775"/>
            <a:ext cx="7772400" cy="641350"/>
          </a:xfrm>
          <a:prstGeom prst="rect">
            <a:avLst/>
          </a:prstGeom>
          <a:noFill/>
          <a:ln>
            <a:noFill/>
          </a:ln>
          <a:effectLst/>
          <a:extLst/>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50000"/>
              </a:spcBef>
              <a:defRPr/>
            </a:pPr>
            <a:r>
              <a:rPr lang="en-US" altLang="en-US" sz="3600" dirty="0">
                <a:solidFill>
                  <a:schemeClr val="accent1">
                    <a:lumMod val="50000"/>
                  </a:schemeClr>
                </a:solidFill>
              </a:rPr>
              <a:t>Turnover = Sales </a:t>
            </a:r>
            <a:r>
              <a:rPr lang="en-US" altLang="en-US" sz="3600" dirty="0">
                <a:solidFill>
                  <a:schemeClr val="accent1">
                    <a:lumMod val="50000"/>
                  </a:schemeClr>
                </a:solidFill>
                <a:cs typeface="Arial" panose="020B0604020202020204" pitchFamily="34" charset="0"/>
              </a:rPr>
              <a:t>÷ Average assets</a:t>
            </a:r>
          </a:p>
        </p:txBody>
      </p:sp>
      <p:sp>
        <p:nvSpPr>
          <p:cNvPr id="34821" name="Text Box 24">
            <a:extLst>
              <a:ext uri="{FF2B5EF4-FFF2-40B4-BE49-F238E27FC236}">
                <a16:creationId xmlns:a16="http://schemas.microsoft.com/office/drawing/2014/main" id="{B93301CE-E15C-43F9-9316-97B11D55CCDD}"/>
              </a:ext>
            </a:extLst>
          </p:cNvPr>
          <p:cNvSpPr txBox="1">
            <a:spLocks noChangeArrowheads="1"/>
          </p:cNvSpPr>
          <p:nvPr/>
        </p:nvSpPr>
        <p:spPr bwMode="auto">
          <a:xfrm>
            <a:off x="907667" y="3107398"/>
            <a:ext cx="740410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3000" dirty="0">
                <a:solidFill>
                  <a:srgbClr val="1062BC"/>
                </a:solidFill>
                <a:latin typeface="Arial" panose="020B0604020202020204" pitchFamily="34" charset="0"/>
              </a:rPr>
              <a:t>Turnover is often calculated for:</a:t>
            </a:r>
          </a:p>
          <a:p>
            <a:pPr eaLnBrk="1" hangingPunct="1">
              <a:spcBef>
                <a:spcPct val="50000"/>
              </a:spcBef>
              <a:buFontTx/>
              <a:buNone/>
            </a:pPr>
            <a:r>
              <a:rPr lang="en-US" altLang="en-US" sz="3000" dirty="0">
                <a:solidFill>
                  <a:srgbClr val="1062BC"/>
                </a:solidFill>
                <a:latin typeface="Arial" panose="020B0604020202020204" pitchFamily="34" charset="0"/>
              </a:rPr>
              <a:t>(1) Accounts receivable                           (2) Inventories                                         (3) Plant and equipment                          (4) Total operating assets</a:t>
            </a:r>
            <a:br>
              <a:rPr lang="en-US" altLang="en-US" sz="3000" dirty="0">
                <a:solidFill>
                  <a:srgbClr val="1062BC"/>
                </a:solidFill>
                <a:latin typeface="Arial" panose="020B0604020202020204" pitchFamily="34" charset="0"/>
              </a:rPr>
            </a:br>
            <a:r>
              <a:rPr lang="en-US" altLang="en-US" sz="3000" dirty="0">
                <a:solidFill>
                  <a:srgbClr val="1062BC"/>
                </a:solidFill>
                <a:latin typeface="Arial" panose="020B0604020202020204" pitchFamily="34" charset="0"/>
              </a:rPr>
              <a:t>(5) Total assets</a:t>
            </a:r>
          </a:p>
        </p:txBody>
      </p:sp>
      <p:sp>
        <p:nvSpPr>
          <p:cNvPr id="9" name="Rounded Rectangle 8">
            <a:extLst>
              <a:ext uri="{FF2B5EF4-FFF2-40B4-BE49-F238E27FC236}">
                <a16:creationId xmlns:a16="http://schemas.microsoft.com/office/drawing/2014/main" id="{6558916C-341D-44E9-8C2C-67411D31DB09}"/>
              </a:ext>
            </a:extLst>
          </p:cNvPr>
          <p:cNvSpPr/>
          <p:nvPr/>
        </p:nvSpPr>
        <p:spPr>
          <a:xfrm>
            <a:off x="496888" y="6294438"/>
            <a:ext cx="7835900" cy="2587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11-3: Discuss the influence of alternative inventory cost flow assumptions and depreciation methods on turnover ratios.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8AEAD12E-BE6D-42A1-A421-CB0C143D84E8}"/>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Turnover Ratios</a:t>
            </a:r>
          </a:p>
        </p:txBody>
      </p:sp>
      <p:sp>
        <p:nvSpPr>
          <p:cNvPr id="32771" name="Slide Number Placeholder 5">
            <a:extLst>
              <a:ext uri="{FF2B5EF4-FFF2-40B4-BE49-F238E27FC236}">
                <a16:creationId xmlns:a16="http://schemas.microsoft.com/office/drawing/2014/main" id="{24E7E252-0E69-4F27-A85A-A6F38E932BF1}"/>
              </a:ext>
            </a:extLst>
          </p:cNvPr>
          <p:cNvSpPr>
            <a:spLocks noGrp="1"/>
          </p:cNvSpPr>
          <p:nvPr>
            <p:ph type="sldNum" sz="quarter" idx="4294967295"/>
          </p:nvPr>
        </p:nvSpPr>
        <p:spPr bwMode="auto">
          <a:xfrm>
            <a:off x="6553200" y="6400800"/>
            <a:ext cx="21336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fld id="{08C041DE-AF26-4642-A37F-0E43542A7184}" type="slidenum">
              <a:rPr lang="en-US" altLang="en-US" sz="1200">
                <a:latin typeface="Tahoma" panose="020B0604030504040204" pitchFamily="34" charset="0"/>
              </a:rPr>
              <a:pPr algn="ctr">
                <a:spcBef>
                  <a:spcPct val="0"/>
                </a:spcBef>
                <a:buFontTx/>
                <a:buNone/>
              </a:pPr>
              <a:t>8</a:t>
            </a:fld>
            <a:endParaRPr lang="en-US" altLang="en-US" sz="1200" dirty="0">
              <a:latin typeface="Tahoma" panose="020B0604030504040204" pitchFamily="34" charset="0"/>
            </a:endParaRPr>
          </a:p>
        </p:txBody>
      </p:sp>
      <p:sp>
        <p:nvSpPr>
          <p:cNvPr id="32772" name="Rectangle 7">
            <a:extLst>
              <a:ext uri="{FF2B5EF4-FFF2-40B4-BE49-F238E27FC236}">
                <a16:creationId xmlns:a16="http://schemas.microsoft.com/office/drawing/2014/main" id="{38A07D13-E642-4936-952E-1CD75BB3F4AB}"/>
              </a:ext>
            </a:extLst>
          </p:cNvPr>
          <p:cNvSpPr>
            <a:spLocks noGrp="1" noChangeArrowheads="1"/>
          </p:cNvSpPr>
          <p:nvPr>
            <p:ph type="body" idx="4294967295"/>
          </p:nvPr>
        </p:nvSpPr>
        <p:spPr>
          <a:xfrm>
            <a:off x="609600" y="1066800"/>
            <a:ext cx="8534400" cy="1143000"/>
          </a:xfrm>
        </p:spPr>
        <p:txBody>
          <a:bodyPr lIns="90488" tIns="44450" rIns="90488" bIns="44450"/>
          <a:lstStyle/>
          <a:p>
            <a:pPr algn="ctr" eaLnBrk="1" hangingPunct="1">
              <a:lnSpc>
                <a:spcPct val="90000"/>
              </a:lnSpc>
              <a:spcBef>
                <a:spcPct val="50000"/>
              </a:spcBef>
              <a:buFont typeface="Wingdings" panose="05000000000000000000" pitchFamily="2" charset="2"/>
              <a:buNone/>
            </a:pPr>
            <a:r>
              <a:rPr lang="en-IN" altLang="en-US" sz="2800" dirty="0">
                <a:ea typeface="ＭＳ Ｐゴシック" panose="020B0600070205080204" pitchFamily="34" charset="-128"/>
              </a:rPr>
              <a:t>Alternative inventory cost flow assumptions and depreciation methods will affect the comparability of turnover between companies.</a:t>
            </a:r>
            <a:endParaRPr lang="en-US" altLang="en-US" sz="2800" dirty="0">
              <a:ea typeface="ＭＳ Ｐゴシック" panose="020B0600070205080204" pitchFamily="34" charset="-128"/>
            </a:endParaRPr>
          </a:p>
        </p:txBody>
      </p:sp>
      <p:sp>
        <p:nvSpPr>
          <p:cNvPr id="32775" name="Slide Number Placeholder 5">
            <a:extLst>
              <a:ext uri="{FF2B5EF4-FFF2-40B4-BE49-F238E27FC236}">
                <a16:creationId xmlns:a16="http://schemas.microsoft.com/office/drawing/2014/main" id="{9473B47A-66D8-4387-B497-2AFB40BBED88}"/>
              </a:ext>
            </a:extLst>
          </p:cNvPr>
          <p:cNvSpPr>
            <a:spLocks/>
          </p:cNvSpPr>
          <p:nvPr/>
        </p:nvSpPr>
        <p:spPr bwMode="auto">
          <a:xfrm>
            <a:off x="8610600" y="6477000"/>
            <a:ext cx="457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n-US" altLang="en-US" sz="1000" dirty="0">
                <a:solidFill>
                  <a:srgbClr val="080000"/>
                </a:solidFill>
                <a:latin typeface="Times New Roman" panose="02020603050405020304" pitchFamily="18" charset="0"/>
                <a:cs typeface="Arial" panose="020B0604020202020204" pitchFamily="34" charset="0"/>
              </a:rPr>
              <a:t>11-</a:t>
            </a:r>
            <a:fld id="{A2DD7618-DAB5-48CF-A75E-D60655436985}" type="slidenum">
              <a:rPr lang="en-US" altLang="en-US" sz="1000">
                <a:solidFill>
                  <a:srgbClr val="080000"/>
                </a:solidFill>
                <a:latin typeface="Times New Roman" panose="02020603050405020304" pitchFamily="18" charset="0"/>
                <a:cs typeface="Arial" panose="020B0604020202020204" pitchFamily="34" charset="0"/>
              </a:rPr>
              <a:pPr algn="r">
                <a:spcBef>
                  <a:spcPct val="0"/>
                </a:spcBef>
                <a:buFontTx/>
                <a:buNone/>
              </a:pPr>
              <a:t>8</a:t>
            </a:fld>
            <a:endParaRPr lang="en-US" altLang="en-US" sz="1000" dirty="0">
              <a:solidFill>
                <a:srgbClr val="080000"/>
              </a:solidFill>
              <a:latin typeface="Times New Roman" panose="02020603050405020304" pitchFamily="18" charset="0"/>
              <a:cs typeface="Arial" panose="020B0604020202020204" pitchFamily="34" charset="0"/>
            </a:endParaRPr>
          </a:p>
        </p:txBody>
      </p:sp>
      <p:sp>
        <p:nvSpPr>
          <p:cNvPr id="15" name="Rounded Rectangle 14">
            <a:extLst>
              <a:ext uri="{FF2B5EF4-FFF2-40B4-BE49-F238E27FC236}">
                <a16:creationId xmlns:a16="http://schemas.microsoft.com/office/drawing/2014/main" id="{883EE5EC-D8F4-41C8-98B9-DE86092D59BD}"/>
              </a:ext>
            </a:extLst>
          </p:cNvPr>
          <p:cNvSpPr/>
          <p:nvPr/>
        </p:nvSpPr>
        <p:spPr>
          <a:xfrm>
            <a:off x="496888" y="6294438"/>
            <a:ext cx="7835900" cy="2587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11-3: Discuss the influence of alternative inventory cost flow assumptions and depreciation methods on turnover ratios.</a:t>
            </a:r>
          </a:p>
        </p:txBody>
      </p:sp>
      <p:sp>
        <p:nvSpPr>
          <p:cNvPr id="18" name="Rectangle 9">
            <a:extLst>
              <a:ext uri="{FF2B5EF4-FFF2-40B4-BE49-F238E27FC236}">
                <a16:creationId xmlns:a16="http://schemas.microsoft.com/office/drawing/2014/main" id="{D8487799-90A7-4A29-82C1-F2BE0533724A}"/>
              </a:ext>
            </a:extLst>
          </p:cNvPr>
          <p:cNvSpPr>
            <a:spLocks noChangeArrowheads="1"/>
          </p:cNvSpPr>
          <p:nvPr/>
        </p:nvSpPr>
        <p:spPr bwMode="auto">
          <a:xfrm>
            <a:off x="496888" y="2448733"/>
            <a:ext cx="8342312" cy="375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IN" altLang="en-US" sz="2800" dirty="0">
                <a:latin typeface="+mn-lt"/>
              </a:rPr>
              <a:t>A company using LIFO and an accelerated depreciation method would report lower amounts for inventory and net book value of depreciable assets than would a company using FIFO and the straight-line method. </a:t>
            </a:r>
          </a:p>
          <a:p>
            <a:pPr algn="ctr">
              <a:spcBef>
                <a:spcPct val="50000"/>
              </a:spcBef>
              <a:buFontTx/>
              <a:buNone/>
            </a:pPr>
            <a:r>
              <a:rPr lang="en-IN" altLang="en-US" sz="2800" dirty="0">
                <a:latin typeface="+mn-lt"/>
              </a:rPr>
              <a:t>The trend of turnover for the company relative to the trend of turnover for other companies or the industry is more significant than intercompany or company–industry comparisons.</a:t>
            </a:r>
            <a:endParaRPr lang="en-US" altLang="en-US" sz="2800" dirty="0">
              <a:latin typeface="+mn-lt"/>
            </a:endParaRPr>
          </a:p>
        </p:txBody>
      </p:sp>
    </p:spTree>
    <p:extLst>
      <p:ext uri="{BB962C8B-B14F-4D97-AF65-F5344CB8AC3E}">
        <p14:creationId xmlns:p14="http://schemas.microsoft.com/office/powerpoint/2010/main" val="2465010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a:extLst>
              <a:ext uri="{FF2B5EF4-FFF2-40B4-BE49-F238E27FC236}">
                <a16:creationId xmlns:a16="http://schemas.microsoft.com/office/drawing/2014/main" id="{7F3649B9-0959-42B4-B48F-5F83A4496ACD}"/>
              </a:ext>
            </a:extLst>
          </p:cNvPr>
          <p:cNvSpPr>
            <a:spLocks noGrp="1" noChangeArrowheads="1"/>
          </p:cNvSpPr>
          <p:nvPr>
            <p:ph type="title"/>
          </p:nvPr>
        </p:nvSpPr>
        <p:spPr>
          <a:xfrm>
            <a:off x="468313" y="-15875"/>
            <a:ext cx="8229600" cy="1143000"/>
          </a:xfrm>
        </p:spPr>
        <p:txBody>
          <a:bodyPr anchor="b">
            <a:spAutoFit/>
          </a:bodyPr>
          <a:lstStyle/>
          <a:p>
            <a:pPr eaLnBrk="1" hangingPunct="1"/>
            <a:r>
              <a:rPr lang="en-US" altLang="en-US" dirty="0">
                <a:ea typeface="ＭＳ Ｐゴシック" panose="020B0600070205080204" pitchFamily="34" charset="-128"/>
              </a:rPr>
              <a:t>Accounts Receivable Turnover</a:t>
            </a:r>
          </a:p>
        </p:txBody>
      </p:sp>
      <p:grpSp>
        <p:nvGrpSpPr>
          <p:cNvPr id="36867" name="Group 538">
            <a:extLst>
              <a:ext uri="{FF2B5EF4-FFF2-40B4-BE49-F238E27FC236}">
                <a16:creationId xmlns:a16="http://schemas.microsoft.com/office/drawing/2014/main" id="{1F94378C-2C54-4431-9C98-C63F6061E21D}"/>
              </a:ext>
            </a:extLst>
          </p:cNvPr>
          <p:cNvGrpSpPr>
            <a:grpSpLocks/>
          </p:cNvGrpSpPr>
          <p:nvPr/>
        </p:nvGrpSpPr>
        <p:grpSpPr bwMode="auto">
          <a:xfrm>
            <a:off x="1062038" y="1219200"/>
            <a:ext cx="7091362" cy="1196975"/>
            <a:chOff x="669" y="768"/>
            <a:chExt cx="4467" cy="754"/>
          </a:xfrm>
        </p:grpSpPr>
        <p:grpSp>
          <p:nvGrpSpPr>
            <p:cNvPr id="36872" name="Group 516">
              <a:extLst>
                <a:ext uri="{FF2B5EF4-FFF2-40B4-BE49-F238E27FC236}">
                  <a16:creationId xmlns:a16="http://schemas.microsoft.com/office/drawing/2014/main" id="{E9DE612A-847C-4B71-8D63-DDB2F5698447}"/>
                </a:ext>
              </a:extLst>
            </p:cNvPr>
            <p:cNvGrpSpPr>
              <a:grpSpLocks/>
            </p:cNvGrpSpPr>
            <p:nvPr/>
          </p:nvGrpSpPr>
          <p:grpSpPr bwMode="auto">
            <a:xfrm>
              <a:off x="669" y="768"/>
              <a:ext cx="4356" cy="754"/>
              <a:chOff x="573" y="1005"/>
              <a:chExt cx="4356" cy="754"/>
            </a:xfrm>
          </p:grpSpPr>
          <p:sp>
            <p:nvSpPr>
              <p:cNvPr id="98821" name="Rectangle 517">
                <a:extLst>
                  <a:ext uri="{FF2B5EF4-FFF2-40B4-BE49-F238E27FC236}">
                    <a16:creationId xmlns:a16="http://schemas.microsoft.com/office/drawing/2014/main" id="{61A00186-A96F-4E5A-92A2-A64D72B4E2B5}"/>
                  </a:ext>
                </a:extLst>
              </p:cNvPr>
              <p:cNvSpPr>
                <a:spLocks noChangeArrowheads="1"/>
              </p:cNvSpPr>
              <p:nvPr/>
            </p:nvSpPr>
            <p:spPr bwMode="auto">
              <a:xfrm>
                <a:off x="2325" y="1120"/>
                <a:ext cx="2604" cy="522"/>
              </a:xfrm>
              <a:prstGeom prst="rect">
                <a:avLst/>
              </a:prstGeom>
              <a:noFill/>
              <a:ln>
                <a:noFill/>
              </a:ln>
              <a:effectLs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   </a:t>
                </a:r>
                <a:r>
                  <a:rPr lang="en-US" altLang="en-US" dirty="0">
                    <a:solidFill>
                      <a:schemeClr val="accent1">
                        <a:lumMod val="50000"/>
                      </a:schemeClr>
                    </a:solidFill>
                    <a:latin typeface="Arial" panose="020B0604020202020204" pitchFamily="34" charset="0"/>
                  </a:rPr>
                  <a:t>Sales</a:t>
                </a:r>
              </a:p>
              <a:p>
                <a:pPr algn="ctr">
                  <a:defRPr/>
                </a:pPr>
                <a:r>
                  <a:rPr lang="en-US" altLang="en-US" dirty="0">
                    <a:solidFill>
                      <a:schemeClr val="accent1">
                        <a:lumMod val="50000"/>
                      </a:schemeClr>
                    </a:solidFill>
                    <a:latin typeface="Arial" panose="020B0604020202020204" pitchFamily="34" charset="0"/>
                  </a:rPr>
                  <a:t>Average</a:t>
                </a:r>
                <a:r>
                  <a:rPr lang="en-US" altLang="en-US"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 </a:t>
                </a:r>
                <a:r>
                  <a:rPr lang="en-US" altLang="en-US" dirty="0">
                    <a:solidFill>
                      <a:schemeClr val="accent1">
                        <a:lumMod val="50000"/>
                      </a:schemeClr>
                    </a:solidFill>
                    <a:latin typeface="Arial" panose="020B0604020202020204" pitchFamily="34" charset="0"/>
                  </a:rPr>
                  <a:t>accounts</a:t>
                </a:r>
                <a:r>
                  <a:rPr lang="en-US" altLang="en-US"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 </a:t>
                </a:r>
                <a:r>
                  <a:rPr lang="en-US" altLang="en-US" dirty="0">
                    <a:solidFill>
                      <a:schemeClr val="accent1">
                        <a:lumMod val="50000"/>
                      </a:schemeClr>
                    </a:solidFill>
                    <a:latin typeface="Arial" panose="020B0604020202020204" pitchFamily="34" charset="0"/>
                  </a:rPr>
                  <a:t>receivable</a:t>
                </a:r>
              </a:p>
            </p:txBody>
          </p:sp>
          <p:sp>
            <p:nvSpPr>
              <p:cNvPr id="98822" name="Rectangle 518">
                <a:extLst>
                  <a:ext uri="{FF2B5EF4-FFF2-40B4-BE49-F238E27FC236}">
                    <a16:creationId xmlns:a16="http://schemas.microsoft.com/office/drawing/2014/main" id="{D3206093-79FF-456C-8804-25643FF20F1F}"/>
                  </a:ext>
                </a:extLst>
              </p:cNvPr>
              <p:cNvSpPr>
                <a:spLocks noChangeArrowheads="1"/>
              </p:cNvSpPr>
              <p:nvPr/>
            </p:nvSpPr>
            <p:spPr bwMode="auto">
              <a:xfrm>
                <a:off x="573" y="1005"/>
                <a:ext cx="1206" cy="754"/>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accent1">
                        <a:lumMod val="50000"/>
                      </a:schemeClr>
                    </a:solidFill>
                    <a:latin typeface="Arial" panose="020B0604020202020204" pitchFamily="34" charset="0"/>
                  </a:rPr>
                  <a:t>Accounts receivable</a:t>
                </a:r>
              </a:p>
              <a:p>
                <a:pPr algn="ctr">
                  <a:defRPr/>
                </a:pPr>
                <a:r>
                  <a:rPr lang="en-US" altLang="en-US" dirty="0">
                    <a:solidFill>
                      <a:schemeClr val="accent1">
                        <a:lumMod val="50000"/>
                      </a:schemeClr>
                    </a:solidFill>
                    <a:latin typeface="Arial" panose="020B0604020202020204" pitchFamily="34" charset="0"/>
                  </a:rPr>
                  <a:t>turnover</a:t>
                </a:r>
              </a:p>
            </p:txBody>
          </p:sp>
          <p:sp>
            <p:nvSpPr>
              <p:cNvPr id="98823" name="Rectangle 519">
                <a:extLst>
                  <a:ext uri="{FF2B5EF4-FFF2-40B4-BE49-F238E27FC236}">
                    <a16:creationId xmlns:a16="http://schemas.microsoft.com/office/drawing/2014/main" id="{D3C2DF74-360C-411E-BCA3-DB27F7F63B4D}"/>
                  </a:ext>
                </a:extLst>
              </p:cNvPr>
              <p:cNvSpPr>
                <a:spLocks noChangeArrowheads="1"/>
              </p:cNvSpPr>
              <p:nvPr/>
            </p:nvSpPr>
            <p:spPr bwMode="auto">
              <a:xfrm>
                <a:off x="1821" y="1235"/>
                <a:ext cx="246" cy="289"/>
              </a:xfrm>
              <a:prstGeom prst="rect">
                <a:avLst/>
              </a:prstGeom>
              <a:noFill/>
              <a:ln>
                <a:noFill/>
              </a:ln>
              <a:effectLs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dirty="0">
                    <a:solidFill>
                      <a:schemeClr val="accent1">
                        <a:lumMod val="50000"/>
                      </a:schemeClr>
                    </a:solidFill>
                    <a:effectLst>
                      <a:outerShdw blurRad="38100" dist="38100" dir="2700000" algn="tl">
                        <a:srgbClr val="000000">
                          <a:alpha val="43137"/>
                        </a:srgbClr>
                      </a:outerShdw>
                    </a:effectLst>
                    <a:latin typeface="Arial" panose="020B0604020202020204" pitchFamily="34" charset="0"/>
                  </a:rPr>
                  <a:t>=</a:t>
                </a:r>
              </a:p>
            </p:txBody>
          </p:sp>
        </p:grpSp>
        <p:sp>
          <p:nvSpPr>
            <p:cNvPr id="36873" name="Line 526">
              <a:extLst>
                <a:ext uri="{FF2B5EF4-FFF2-40B4-BE49-F238E27FC236}">
                  <a16:creationId xmlns:a16="http://schemas.microsoft.com/office/drawing/2014/main" id="{920A5A21-4542-4D5D-B4C1-0E472074BC29}"/>
                </a:ext>
              </a:extLst>
            </p:cNvPr>
            <p:cNvSpPr>
              <a:spLocks noChangeShapeType="1"/>
            </p:cNvSpPr>
            <p:nvPr/>
          </p:nvSpPr>
          <p:spPr bwMode="auto">
            <a:xfrm>
              <a:off x="2352" y="1133"/>
              <a:ext cx="2784" cy="0"/>
            </a:xfrm>
            <a:prstGeom prst="line">
              <a:avLst/>
            </a:prstGeom>
            <a:noFill/>
            <a:ln w="38100">
              <a:solidFill>
                <a:schemeClr val="accent1">
                  <a:lumMod val="50000"/>
                </a:schemeClr>
              </a:solidFill>
              <a:round/>
              <a:headEnd/>
              <a:tailEnd/>
            </a:ln>
            <a:extLst>
              <a:ext uri="{909E8E84-426E-40DD-AFC4-6F175D3DCCD1}">
                <a14:hiddenFill xmlns:a14="http://schemas.microsoft.com/office/drawing/2010/main">
                  <a:noFill/>
                </a14:hiddenFill>
              </a:ext>
            </a:extLst>
          </p:spPr>
          <p:txBody>
            <a:bodyPr wrap="none"/>
            <a:lstStyle/>
            <a:p>
              <a:pPr algn="ctr">
                <a:defRPr/>
              </a:pPr>
              <a:endParaRPr lang="en-US" dirty="0">
                <a:solidFill>
                  <a:schemeClr val="accent1">
                    <a:lumMod val="50000"/>
                  </a:schemeClr>
                </a:solidFill>
                <a:effectLst>
                  <a:outerShdw blurRad="38100" dist="38100" dir="2700000" algn="tl">
                    <a:srgbClr val="000000">
                      <a:alpha val="43137"/>
                    </a:srgbClr>
                  </a:outerShdw>
                </a:effectLst>
              </a:endParaRPr>
            </a:p>
          </p:txBody>
        </p:sp>
      </p:grpSp>
      <p:sp>
        <p:nvSpPr>
          <p:cNvPr id="15" name="Rounded Rectangle 14">
            <a:extLst>
              <a:ext uri="{FF2B5EF4-FFF2-40B4-BE49-F238E27FC236}">
                <a16:creationId xmlns:a16="http://schemas.microsoft.com/office/drawing/2014/main" id="{64D79F58-98ED-40E8-B304-CE5C1B74D170}"/>
              </a:ext>
            </a:extLst>
          </p:cNvPr>
          <p:cNvSpPr/>
          <p:nvPr/>
        </p:nvSpPr>
        <p:spPr>
          <a:xfrm>
            <a:off x="496888" y="6294438"/>
            <a:ext cx="7835900" cy="2587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11-3: Discuss the influence of alternative inventory cost flow assumptions and depreciation methods on turnover ratios.</a:t>
            </a:r>
          </a:p>
        </p:txBody>
      </p:sp>
      <p:pic>
        <p:nvPicPr>
          <p:cNvPr id="3" name="Picture 2">
            <a:extLst>
              <a:ext uri="{FF2B5EF4-FFF2-40B4-BE49-F238E27FC236}">
                <a16:creationId xmlns:a16="http://schemas.microsoft.com/office/drawing/2014/main" id="{94D7D208-D6B4-4265-ABC1-BD1BE9420E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038" y="2649266"/>
            <a:ext cx="7620000" cy="2540000"/>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27&quot;&gt;&lt;property id=&quot;20148&quot; value=&quot;5&quot;/&gt;&lt;property id=&quot;20300&quot; value=&quot;Slide 36 - &amp;quot;End of Chapter 11&amp;quot;&quot;/&gt;&lt;property id=&quot;20307&quot; value=&quot;300&quot;/&gt;&lt;/object&gt;&lt;object type=&quot;3&quot; unique_id=&quot;12908&quot;&gt;&lt;property id=&quot;20148&quot; value=&quot;5&quot;/&gt;&lt;property id=&quot;20300&quot; value=&quot;Slide 1&quot;/&gt;&lt;property id=&quot;20307&quot; value=&quot;422&quot;/&gt;&lt;/object&gt;&lt;object type=&quot;3&quot; unique_id=&quot;12909&quot;&gt;&lt;property id=&quot;20148&quot; value=&quot;5&quot;/&gt;&lt;property id=&quot;20300&quot; value=&quot;Slide 2 - &amp;quot;Chapter 11&amp;quot;&quot;/&gt;&lt;property id=&quot;20307&quot; value=&quot;421&quot;/&gt;&lt;/object&gt;&lt;object type=&quot;3&quot; unique_id=&quot;12910&quot;&gt;&lt;property id=&quot;20148&quot; value=&quot;5&quot;/&gt;&lt;property id=&quot;20300&quot; value=&quot;Slide 3 - &amp;quot;Learning Objectives&amp;quot;&quot;/&gt;&lt;property id=&quot;20307&quot; value=&quot;387&quot;/&gt;&lt;/object&gt;&lt;object type=&quot;3&quot; unique_id=&quot;12911&quot;&gt;&lt;property id=&quot;20148&quot; value=&quot;5&quot;/&gt;&lt;property id=&quot;20300&quot; value=&quot;Slide 4 - &amp;quot;Financial Statement Ratios&amp;quot;&quot;/&gt;&lt;property id=&quot;20307&quot; value=&quot;388&quot;/&gt;&lt;/object&gt;&lt;object type=&quot;3&quot; unique_id=&quot;12912&quot;&gt;&lt;property id=&quot;20148&quot; value=&quot;5&quot;/&gt;&lt;property id=&quot;20300&quot; value=&quot;Slide 5 - &amp;quot;Consideration When Using Ratios&amp;quot;&quot;/&gt;&lt;property id=&quot;20307&quot; value=&quot;389&quot;/&gt;&lt;/object&gt;&lt;object type=&quot;3&quot; unique_id=&quot;12913&quot;&gt;&lt;property id=&quot;20148&quot; value=&quot;5&quot;/&gt;&lt;property id=&quot;20300&quot; value=&quot;Slide 6 - &amp;quot;Consideration When Using Ratios&amp;quot;&quot;/&gt;&lt;property id=&quot;20307&quot; value=&quot;390&quot;/&gt;&lt;/object&gt;&lt;object type=&quot;3&quot; unique_id=&quot;12914&quot;&gt;&lt;property id=&quot;20148&quot; value=&quot;5&quot;/&gt;&lt;property id=&quot;20300&quot; value=&quot;Slide 7 - &amp;quot;Liquidity Measures&amp;quot;&quot;/&gt;&lt;property id=&quot;20307&quot; value=&quot;391&quot;/&gt;&lt;/object&gt;&lt;object type=&quot;3&quot; unique_id=&quot;12915&quot;&gt;&lt;property id=&quot;20148&quot; value=&quot;5&quot;/&gt;&lt;property id=&quot;20300&quot; value=&quot;Slide 8 - &amp;quot;Liquidity Measures&amp;quot;&quot;/&gt;&lt;property id=&quot;20307&quot; value=&quot;392&quot;/&gt;&lt;/object&gt;&lt;object type=&quot;3&quot; unique_id=&quot;12916&quot;&gt;&lt;property id=&quot;20148&quot; value=&quot;5&quot;/&gt;&lt;property id=&quot;20300&quot; value=&quot;Slide 9 - &amp;quot;Turnover Ratios&amp;quot;&quot;/&gt;&lt;property id=&quot;20307&quot; value=&quot;393&quot;/&gt;&lt;/object&gt;&lt;object type=&quot;3&quot; unique_id=&quot;12917&quot;&gt;&lt;property id=&quot;20148&quot; value=&quot;5&quot;/&gt;&lt;property id=&quot;20300&quot; value=&quot;Slide 10 - &amp;quot;Activity Measures&amp;quot;&quot;/&gt;&lt;property id=&quot;20307&quot; value=&quot;394&quot;/&gt;&lt;/object&gt;&lt;object type=&quot;3&quot; unique_id=&quot;12918&quot;&gt;&lt;property id=&quot;20148&quot; value=&quot;5&quot;/&gt;&lt;property id=&quot;20300&quot; value=&quot;Slide 11 - &amp;quot;Accounts Receivable Turnover&amp;quot;&quot;/&gt;&lt;property id=&quot;20307&quot; value=&quot;395&quot;/&gt;&lt;/object&gt;&lt;object type=&quot;3&quot; unique_id=&quot;12919&quot;&gt;&lt;property id=&quot;20148&quot; value=&quot;5&quot;/&gt;&lt;property id=&quot;20300&quot; value=&quot;Slide 12 - &amp;quot;Accounts Receivable Turnover&amp;quot;&quot;/&gt;&lt;property id=&quot;20307&quot; value=&quot;396&quot;/&gt;&lt;/object&gt;&lt;object type=&quot;3&quot; unique_id=&quot;12920&quot;&gt;&lt;property id=&quot;20148&quot; value=&quot;5&quot;/&gt;&lt;property id=&quot;20300&quot; value=&quot;Slide 13 - &amp;quot;Inventory Turnover&amp;quot;&quot;/&gt;&lt;property id=&quot;20307&quot; value=&quot;397&quot;/&gt;&lt;/object&gt;&lt;object type=&quot;3&quot; unique_id=&quot;12921&quot;&gt;&lt;property id=&quot;20148&quot; value=&quot;5&quot;/&gt;&lt;property id=&quot;20300&quot; value=&quot;Slide 14 - &amp;quot;Plant and Equipment Turnover&amp;quot;&quot;/&gt;&lt;property id=&quot;20307&quot; value=&quot;398&quot;/&gt;&lt;/object&gt;&lt;object type=&quot;3&quot; unique_id=&quot;12922&quot;&gt;&lt;property id=&quot;20148&quot; value=&quot;5&quot;/&gt;&lt;property id=&quot;20300&quot; value=&quot;Slide 15 - &amp;quot;Other Activity Measures&amp;quot;&quot;/&gt;&lt;property id=&quot;20307&quot; value=&quot;399&quot;/&gt;&lt;/object&gt;&lt;object type=&quot;3&quot; unique_id=&quot;12923&quot;&gt;&lt;property id=&quot;20148&quot; value=&quot;5&quot;/&gt;&lt;property id=&quot;20300&quot; value=&quot;Slide 16 - &amp;quot;Other Activity Measures&amp;quot;&quot;/&gt;&lt;property id=&quot;20307&quot; value=&quot;400&quot;/&gt;&lt;/object&gt;&lt;object type=&quot;3&quot; unique_id=&quot;12924&quot;&gt;&lt;property id=&quot;20148&quot; value=&quot;5&quot;/&gt;&lt;property id=&quot;20300&quot; value=&quot;Slide 17 - &amp;quot;Profitability Measures&amp;quot;&quot;/&gt;&lt;property id=&quot;20307&quot; value=&quot;401&quot;/&gt;&lt;/object&gt;&lt;object type=&quot;3&quot; unique_id=&quot;12925&quot;&gt;&lt;property id=&quot;20148&quot; value=&quot;5&quot;/&gt;&lt;property id=&quot;20300&quot; value=&quot;Slide 18 - &amp;quot;Price/Earnings Ratio&amp;quot;&quot;/&gt;&lt;property id=&quot;20307&quot; value=&quot;402&quot;/&gt;&lt;/object&gt;&lt;object type=&quot;3&quot; unique_id=&quot;12926&quot;&gt;&lt;property id=&quot;20148&quot; value=&quot;5&quot;/&gt;&lt;property id=&quot;20300&quot; value=&quot;Slide 19 - &amp;quot;Dividend Yield&amp;quot;&quot;/&gt;&lt;property id=&quot;20307&quot; value=&quot;403&quot;/&gt;&lt;/object&gt;&lt;object type=&quot;3&quot; unique_id=&quot;12927&quot;&gt;&lt;property id=&quot;20148&quot; value=&quot;5&quot;/&gt;&lt;property id=&quot;20300&quot; value=&quot;Slide 20 - &amp;quot;Dividend Payout Ratio&amp;quot;&quot;/&gt;&lt;property id=&quot;20307&quot; value=&quot;404&quot;/&gt;&lt;/object&gt;&lt;object type=&quot;3&quot; unique_id=&quot;12928&quot;&gt;&lt;property id=&quot;20148&quot; value=&quot;5&quot;/&gt;&lt;property id=&quot;20300&quot; value=&quot;Slide 21 - &amp;quot;Preferred Dividend Coverage&amp;quot;&quot;/&gt;&lt;property id=&quot;20307&quot; value=&quot;405&quot;/&gt;&lt;/object&gt;&lt;object type=&quot;3&quot; unique_id=&quot;12929&quot;&gt;&lt;property id=&quot;20148&quot; value=&quot;5&quot;/&gt;&lt;property id=&quot;20300&quot; value=&quot;Slide 22 - &amp;quot;Debt Ratio&amp;quot;&quot;/&gt;&lt;property id=&quot;20307&quot; value=&quot;406&quot;/&gt;&lt;/object&gt;&lt;object type=&quot;3&quot; unique_id=&quot;12930&quot;&gt;&lt;property id=&quot;20148&quot; value=&quot;5&quot;/&gt;&lt;property id=&quot;20300&quot; value=&quot;Slide 23 - &amp;quot;Financial Leverage&amp;quot;&quot;/&gt;&lt;property id=&quot;20307&quot; value=&quot;407&quot;/&gt;&lt;/object&gt;&lt;object type=&quot;3&quot; unique_id=&quot;12931&quot;&gt;&lt;property id=&quot;20148&quot; value=&quot;5&quot;/&gt;&lt;property id=&quot;20300&quot; value=&quot;Slide 24 - &amp;quot;Debt/Equity Ratio&amp;quot;&quot;/&gt;&lt;property id=&quot;20307&quot; value=&quot;408&quot;/&gt;&lt;/object&gt;&lt;object type=&quot;3&quot; unique_id=&quot;12932&quot;&gt;&lt;property id=&quot;20148&quot; value=&quot;5&quot;/&gt;&lt;property id=&quot;20300&quot; value=&quot;Slide 25 - &amp;quot;Financial Leverage&amp;quot;&quot;/&gt;&lt;property id=&quot;20307&quot; value=&quot;409&quot;/&gt;&lt;/object&gt;&lt;object type=&quot;3&quot; unique_id=&quot;12933&quot;&gt;&lt;property id=&quot;20148&quot; value=&quot;5&quot;/&gt;&lt;property id=&quot;20300&quot; value=&quot;Slide 26 - &amp;quot;Without Financial Leverage&amp;quot;&quot;/&gt;&lt;property id=&quot;20307&quot; value=&quot;410&quot;/&gt;&lt;/object&gt;&lt;object type=&quot;3&quot; unique_id=&quot;12934&quot;&gt;&lt;property id=&quot;20148&quot; value=&quot;5&quot;/&gt;&lt;property id=&quot;20300&quot; value=&quot;Slide 27 - &amp;quot;With Financial Leverage&amp;quot;&quot;/&gt;&lt;property id=&quot;20307&quot; value=&quot;411&quot;/&gt;&lt;/object&gt;&lt;object type=&quot;3&quot; unique_id=&quot;12935&quot;&gt;&lt;property id=&quot;20148&quot; value=&quot;5&quot;/&gt;&lt;property id=&quot;20300&quot; value=&quot;Slide 28 - &amp;quot;Times Interest Earned&amp;amp;#x09;&amp;quot;&quot;/&gt;&lt;property id=&quot;20307&quot; value=&quot;412&quot;/&gt;&lt;/object&gt;&lt;object type=&quot;3&quot; unique_id=&quot;12936&quot;&gt;&lt;property id=&quot;20148&quot; value=&quot;5&quot;/&gt;&lt;property id=&quot;20300&quot; value=&quot;Slide 29 - &amp;quot;Other Analytical Techniques&amp;quot;&quot;/&gt;&lt;property id=&quot;20307&quot; value=&quot;413&quot;/&gt;&lt;/object&gt;&lt;object type=&quot;3&quot; unique_id=&quot;12937&quot;&gt;&lt;property id=&quot;20148&quot; value=&quot;5&quot;/&gt;&lt;property id=&quot;20300&quot; value=&quot;Slide 30 - &amp;quot;Common Size Financial Statements&amp;quot;&quot;/&gt;&lt;property id=&quot;20307&quot; value=&quot;414&quot;/&gt;&lt;/object&gt;&lt;object type=&quot;3&quot; unique_id=&quot;12938&quot;&gt;&lt;property id=&quot;20148&quot; value=&quot;5&quot;/&gt;&lt;property id=&quot;20300&quot; value=&quot;Slide 31 - &amp;quot;Common Size Financial Statements&amp;quot;&quot;/&gt;&lt;property id=&quot;20307&quot; value=&quot;415&quot;/&gt;&lt;/object&gt;&lt;object type=&quot;3&quot; unique_id=&quot;12939&quot;&gt;&lt;property id=&quot;20148&quot; value=&quot;5&quot;/&gt;&lt;property id=&quot;20300&quot; value=&quot;Slide 32 - &amp;quot;Common Size Financial Statements&amp;quot;&quot;/&gt;&lt;property id=&quot;20307&quot; value=&quot;416&quot;/&gt;&lt;/object&gt;&lt;object type=&quot;3&quot; unique_id=&quot;12940&quot;&gt;&lt;property id=&quot;20148&quot; value=&quot;5&quot;/&gt;&lt;property id=&quot;20300&quot; value=&quot;Slide 33 - &amp;quot;Horizontal Analysis&amp;quot;&quot;/&gt;&lt;property id=&quot;20307&quot; value=&quot;417&quot;/&gt;&lt;/object&gt;&lt;object type=&quot;3&quot; unique_id=&quot;12941&quot;&gt;&lt;property id=&quot;20148&quot; value=&quot;5&quot;/&gt;&lt;property id=&quot;20300&quot; value=&quot;Slide 34 - &amp;quot;Horizontal Analysis&amp;quot;&quot;/&gt;&lt;property id=&quot;20307&quot; value=&quot;418&quot;/&gt;&lt;/object&gt;&lt;object type=&quot;3&quot; unique_id=&quot;12942&quot;&gt;&lt;property id=&quot;20148&quot; value=&quot;5&quot;/&gt;&lt;property id=&quot;20300&quot; value=&quot;Slide 35 - &amp;quot;Horizontal Analysis&amp;quot;&quot;/&gt;&lt;property id=&quot;20307&quot; value=&quot;419&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E5DF5F-C0C7-48F8-A65D-6D5C85664918}">
  <ds:schemaRefs>
    <ds:schemaRef ds:uri="http://schemas.microsoft.com/sharepoint/v3/contenttype/forms"/>
  </ds:schemaRefs>
</ds:datastoreItem>
</file>

<file path=customXml/itemProps2.xml><?xml version="1.0" encoding="utf-8"?>
<ds:datastoreItem xmlns:ds="http://schemas.openxmlformats.org/officeDocument/2006/customXml" ds:itemID="{5064E92F-5A3F-457D-B91B-6B291D79E127}">
  <ds:schemaRefs>
    <ds:schemaRef ds:uri="http://schemas.microsoft.com/office/2006/metadata/properties"/>
    <ds:schemaRef ds:uri="http://schemas.microsoft.com/office/infopath/2007/PartnerControls"/>
    <ds:schemaRef ds:uri="2cdc3de2-46a5-45a2-bc6c-3b74ae1e8cf2"/>
  </ds:schemaRefs>
</ds:datastoreItem>
</file>

<file path=customXml/itemProps3.xml><?xml version="1.0" encoding="utf-8"?>
<ds:datastoreItem xmlns:ds="http://schemas.openxmlformats.org/officeDocument/2006/customXml" ds:itemID="{06E4AF2D-882E-4CC6-9395-069E287B229F}"/>
</file>

<file path=docProps/app.xml><?xml version="1.0" encoding="utf-8"?>
<Properties xmlns="http://schemas.openxmlformats.org/officeDocument/2006/extended-properties" xmlns:vt="http://schemas.openxmlformats.org/officeDocument/2006/docPropsVTypes">
  <Template>Balance</Template>
  <TotalTime>0</TotalTime>
  <Words>6351</Words>
  <Application>Microsoft Office PowerPoint</Application>
  <PresentationFormat>On-screen Show (4:3)</PresentationFormat>
  <Paragraphs>334</Paragraphs>
  <Slides>34</Slides>
  <Notes>34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34</vt:i4>
      </vt:variant>
    </vt:vector>
  </HeadingPairs>
  <TitlesOfParts>
    <vt:vector size="46" baseType="lpstr">
      <vt:lpstr>ＭＳ Ｐゴシック</vt:lpstr>
      <vt:lpstr>Arial</vt:lpstr>
      <vt:lpstr>Arial Narrow</vt:lpstr>
      <vt:lpstr>Book Antiqua</vt:lpstr>
      <vt:lpstr>Calibri</vt:lpstr>
      <vt:lpstr>Palatino Linotype</vt:lpstr>
      <vt:lpstr>stix</vt:lpstr>
      <vt:lpstr>Tahoma</vt:lpstr>
      <vt:lpstr>Times</vt:lpstr>
      <vt:lpstr>Times New Roman</vt:lpstr>
      <vt:lpstr>Wingdings</vt:lpstr>
      <vt:lpstr>Theme1</vt:lpstr>
      <vt:lpstr>PowerPoint Presentation</vt:lpstr>
      <vt:lpstr>Accounting What the Numbers Mean</vt:lpstr>
      <vt:lpstr>Learning Objectives</vt:lpstr>
      <vt:lpstr>Financial Statement Analysis Ratios</vt:lpstr>
      <vt:lpstr>Effect of the Inventory Cost Flow Assumption on Working Capital</vt:lpstr>
      <vt:lpstr>Judging Liquidity Using a Customer’s Payment Practices</vt:lpstr>
      <vt:lpstr>Activity Measures</vt:lpstr>
      <vt:lpstr>Turnover Ratios</vt:lpstr>
      <vt:lpstr>Accounts Receivable Turnover</vt:lpstr>
      <vt:lpstr>Inventory Turnover</vt:lpstr>
      <vt:lpstr>Plant and Equipment Turnover</vt:lpstr>
      <vt:lpstr>Other Activity Measures</vt:lpstr>
      <vt:lpstr>Other Activity Measures</vt:lpstr>
      <vt:lpstr>Evaluating a Firm’s Operating Efficiency </vt:lpstr>
      <vt:lpstr>Profitability Measures</vt:lpstr>
      <vt:lpstr>Price/Earnings Ratio</vt:lpstr>
      <vt:lpstr>Price/Earnings Ratio</vt:lpstr>
      <vt:lpstr>Price/Earnings Ratio</vt:lpstr>
      <vt:lpstr>Dividend Yield</vt:lpstr>
      <vt:lpstr>Dividend Payout Ratio</vt:lpstr>
      <vt:lpstr>Preferred Dividend Coverage Ratio</vt:lpstr>
      <vt:lpstr>Financial Leverage</vt:lpstr>
      <vt:lpstr>Without Financial Leverage</vt:lpstr>
      <vt:lpstr>With Financial Leverage</vt:lpstr>
      <vt:lpstr>Debt Ratio</vt:lpstr>
      <vt:lpstr>Debt/Equity Ratio</vt:lpstr>
      <vt:lpstr>Times Interest Earned Ratio </vt:lpstr>
      <vt:lpstr>Other Analytical Techniques</vt:lpstr>
      <vt:lpstr>Common Size Financial Statements</vt:lpstr>
      <vt:lpstr>Common Size Income Statements</vt:lpstr>
      <vt:lpstr>Common Size Financial Statements</vt:lpstr>
      <vt:lpstr>Horizontal Common Size Analysis</vt:lpstr>
      <vt:lpstr>Other Operating Statistics </vt:lpstr>
      <vt:lpstr>End of Chapter 11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171</cp:revision>
  <cp:lastPrinted>1601-01-01T00:00:00Z</cp:lastPrinted>
  <dcterms:created xsi:type="dcterms:W3CDTF">2012-09-09T02:20:46Z</dcterms:created>
  <dcterms:modified xsi:type="dcterms:W3CDTF">2018-11-30T05:35:55Z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