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93" r:id="rId4"/>
  </p:sldMasterIdLst>
  <p:notesMasterIdLst>
    <p:notesMasterId r:id="rId42"/>
  </p:notesMasterIdLst>
  <p:handoutMasterIdLst>
    <p:handoutMasterId r:id="rId43"/>
  </p:handoutMasterIdLst>
  <p:sldIdLst>
    <p:sldId id="393" r:id="rId5"/>
    <p:sldId id="394" r:id="rId6"/>
    <p:sldId id="359" r:id="rId7"/>
    <p:sldId id="360" r:id="rId8"/>
    <p:sldId id="388" r:id="rId9"/>
    <p:sldId id="389" r:id="rId10"/>
    <p:sldId id="396" r:id="rId11"/>
    <p:sldId id="395" r:id="rId12"/>
    <p:sldId id="397" r:id="rId13"/>
    <p:sldId id="401" r:id="rId14"/>
    <p:sldId id="362" r:id="rId15"/>
    <p:sldId id="363" r:id="rId16"/>
    <p:sldId id="364" r:id="rId17"/>
    <p:sldId id="365" r:id="rId18"/>
    <p:sldId id="366" r:id="rId19"/>
    <p:sldId id="367" r:id="rId20"/>
    <p:sldId id="368" r:id="rId21"/>
    <p:sldId id="369" r:id="rId22"/>
    <p:sldId id="370" r:id="rId23"/>
    <p:sldId id="371" r:id="rId24"/>
    <p:sldId id="391" r:id="rId25"/>
    <p:sldId id="372" r:id="rId26"/>
    <p:sldId id="398" r:id="rId27"/>
    <p:sldId id="374" r:id="rId28"/>
    <p:sldId id="375" r:id="rId29"/>
    <p:sldId id="399" r:id="rId30"/>
    <p:sldId id="376" r:id="rId31"/>
    <p:sldId id="377" r:id="rId32"/>
    <p:sldId id="378" r:id="rId33"/>
    <p:sldId id="379" r:id="rId34"/>
    <p:sldId id="380" r:id="rId35"/>
    <p:sldId id="381" r:id="rId36"/>
    <p:sldId id="383" r:id="rId37"/>
    <p:sldId id="384" r:id="rId38"/>
    <p:sldId id="400" r:id="rId39"/>
    <p:sldId id="385" r:id="rId40"/>
    <p:sldId id="300" r:id="rId41"/>
  </p:sldIdLst>
  <p:sldSz cx="9144000" cy="6858000" type="screen4x3"/>
  <p:notesSz cx="7010400" cy="9296400"/>
  <p:custDataLst>
    <p:tags r:id="rId44"/>
  </p:custDataLst>
  <p:defaultTextStyle>
    <a:defPPr>
      <a:defRPr lang="en-US"/>
    </a:defPPr>
    <a:lvl1pPr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180000"/>
    <a:srgbClr val="080000"/>
    <a:srgbClr val="000000"/>
    <a:srgbClr val="FFFF00"/>
    <a:srgbClr val="993366"/>
    <a:srgbClr val="4C0000"/>
    <a:srgbClr val="2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18" autoAdjust="0"/>
    <p:restoredTop sz="70315" autoAdjust="0"/>
  </p:normalViewPr>
  <p:slideViewPr>
    <p:cSldViewPr>
      <p:cViewPr varScale="1">
        <p:scale>
          <a:sx n="47" d="100"/>
          <a:sy n="47" d="100"/>
        </p:scale>
        <p:origin x="2148" y="3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2506" y="-187"/>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heme" Target="theme/theme1.xml"/><Relationship Id="rId8" Type="http://schemas.openxmlformats.org/officeDocument/2006/relationships/slide" Target="slides/slide4.xml"/></Relationships>
</file>

<file path=ppt/_rels/viewProps.xml.rels><?xml version="1.0" encoding="UTF-8" standalone="yes"?>
<Relationships xmlns="http://schemas.openxmlformats.org/package/2006/relationships"><Relationship Id="rId1"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04417829-B41F-4633-BE61-D6F67AA2261F}"/>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pPr>
            <a:r>
              <a:rPr lang="en-US" altLang="en-US" sz="1200" dirty="0">
                <a:latin typeface="Arial" panose="020B0604020202020204" pitchFamily="34" charset="0"/>
              </a:rPr>
              <a:t>10-</a:t>
            </a:r>
            <a:fld id="{C580F9DA-B8ED-47E6-8F90-9E4B84783552}"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7CEA345-F059-47B2-9F4A-16E51E7665B3}"/>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88067" name="Rectangle 4">
            <a:extLst>
              <a:ext uri="{FF2B5EF4-FFF2-40B4-BE49-F238E27FC236}">
                <a16:creationId xmlns:a16="http://schemas.microsoft.com/office/drawing/2014/main" id="{B2E40433-0E32-4795-9554-630CA071BA18}"/>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043DF07F-A44E-4C16-B499-4739313E8ABB}"/>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D758A4F3-F686-469F-B54F-A1FAF5819963}"/>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9" name="TextBox 8">
            <a:extLst>
              <a:ext uri="{FF2B5EF4-FFF2-40B4-BE49-F238E27FC236}">
                <a16:creationId xmlns:a16="http://schemas.microsoft.com/office/drawing/2014/main" id="{991B5760-99EA-42D9-908B-806057F390C2}"/>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t>10-</a:t>
            </a:r>
            <a:fld id="{389EF076-AAA7-41B3-9D28-169039D0EA0D}"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ＭＳ Ｐゴシック"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A16C2EA9-9E96-470B-B5A3-CFFF0A547521}"/>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5611A0D2-CA52-4664-B56B-181F54C205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CD454940-6701-4EA7-992D-9D2C3418F072}"/>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45E7D3D-974D-4844-9C28-5B7F3B54E1D0}"/>
              </a:ext>
            </a:extLst>
          </p:cNvPr>
          <p:cNvSpPr>
            <a:spLocks noGrp="1"/>
          </p:cNvSpPr>
          <p:nvPr>
            <p:ph type="body" idx="1"/>
          </p:nvPr>
        </p:nvSpPr>
        <p:spPr/>
        <p:txBody>
          <a:bodyPr>
            <a:normAutofit/>
          </a:bodyPr>
          <a:lstStyle/>
          <a:p>
            <a:pPr>
              <a:defRPr/>
            </a:pPr>
            <a:r>
              <a:rPr lang="en-US" dirty="0">
                <a:solidFill>
                  <a:srgbClr val="180000"/>
                </a:solidFill>
                <a:ea typeface="ＭＳ Ｐゴシック" pitchFamily="34" charset="-128"/>
              </a:rPr>
              <a:t>Key Metrics Shenanigans</a:t>
            </a:r>
          </a:p>
          <a:p>
            <a:pPr>
              <a:defRPr/>
            </a:pPr>
            <a:endParaRPr lang="en-US" dirty="0">
              <a:solidFill>
                <a:srgbClr val="180000"/>
              </a:solidFill>
              <a:ea typeface="ＭＳ Ｐゴシック" pitchFamily="34" charset="-128"/>
            </a:endParaRPr>
          </a:p>
          <a:p>
            <a:pPr>
              <a:defRPr/>
            </a:pPr>
            <a:r>
              <a:rPr lang="en-US" dirty="0">
                <a:solidFill>
                  <a:srgbClr val="180000"/>
                </a:solidFill>
                <a:ea typeface="ＭＳ Ｐゴシック" pitchFamily="34" charset="-128"/>
              </a:rPr>
              <a:t>1. Showcasing misleading metrics that overstate performance.</a:t>
            </a:r>
          </a:p>
          <a:p>
            <a:pPr lvl="1">
              <a:defRPr/>
            </a:pPr>
            <a:r>
              <a:rPr lang="en-US" dirty="0">
                <a:solidFill>
                  <a:srgbClr val="180000"/>
                </a:solidFill>
                <a:ea typeface="ＭＳ Ｐゴシック" pitchFamily="34" charset="-128"/>
              </a:rPr>
              <a:t>• Highlighting a misleading metric as a surrogate for revenue.</a:t>
            </a:r>
          </a:p>
          <a:p>
            <a:pPr lvl="1">
              <a:defRPr/>
            </a:pPr>
            <a:r>
              <a:rPr lang="en-US" dirty="0">
                <a:solidFill>
                  <a:srgbClr val="180000"/>
                </a:solidFill>
                <a:ea typeface="ＭＳ Ｐゴシック" pitchFamily="34" charset="-128"/>
              </a:rPr>
              <a:t>• Highlighting a misleading metric as a surrogate for earnings.</a:t>
            </a:r>
          </a:p>
          <a:p>
            <a:pPr lvl="1">
              <a:defRPr/>
            </a:pPr>
            <a:r>
              <a:rPr lang="en-US" dirty="0">
                <a:solidFill>
                  <a:srgbClr val="180000"/>
                </a:solidFill>
                <a:ea typeface="ＭＳ Ｐゴシック" pitchFamily="34" charset="-128"/>
              </a:rPr>
              <a:t>• Highlighting a misleading metric as a surrogate for cash flow.</a:t>
            </a:r>
          </a:p>
          <a:p>
            <a:pPr>
              <a:defRPr/>
            </a:pPr>
            <a:r>
              <a:rPr lang="en-US" dirty="0">
                <a:solidFill>
                  <a:srgbClr val="180000"/>
                </a:solidFill>
                <a:ea typeface="ＭＳ Ｐゴシック" pitchFamily="34" charset="-128"/>
              </a:rPr>
              <a:t>2. Distorting balance sheet metrics to avoid showing deterioration.</a:t>
            </a:r>
          </a:p>
          <a:p>
            <a:pPr lvl="1">
              <a:defRPr/>
            </a:pPr>
            <a:r>
              <a:rPr lang="en-US" dirty="0">
                <a:solidFill>
                  <a:srgbClr val="180000"/>
                </a:solidFill>
                <a:ea typeface="ＭＳ Ｐゴシック" pitchFamily="34" charset="-128"/>
              </a:rPr>
              <a:t>• Distorting accounts receivable metrics to hide revenue problems.</a:t>
            </a:r>
          </a:p>
          <a:p>
            <a:pPr lvl="1">
              <a:defRPr/>
            </a:pPr>
            <a:r>
              <a:rPr lang="en-US" dirty="0">
                <a:solidFill>
                  <a:srgbClr val="180000"/>
                </a:solidFill>
                <a:ea typeface="ＭＳ Ｐゴシック" pitchFamily="34" charset="-128"/>
              </a:rPr>
              <a:t>• Distorting inventory metrics to hide profitability problems.</a:t>
            </a:r>
          </a:p>
          <a:p>
            <a:pPr lvl="1">
              <a:defRPr/>
            </a:pPr>
            <a:r>
              <a:rPr lang="en-US" dirty="0">
                <a:solidFill>
                  <a:srgbClr val="180000"/>
                </a:solidFill>
                <a:ea typeface="ＭＳ Ｐゴシック" pitchFamily="34" charset="-128"/>
              </a:rPr>
              <a:t>• Distorting financial asset metrics to hide impairment problems.</a:t>
            </a:r>
          </a:p>
          <a:p>
            <a:pPr lvl="1">
              <a:defRPr/>
            </a:pPr>
            <a:r>
              <a:rPr lang="en-US" dirty="0">
                <a:solidFill>
                  <a:srgbClr val="180000"/>
                </a:solidFill>
                <a:ea typeface="ＭＳ Ｐゴシック" pitchFamily="34" charset="-128"/>
              </a:rPr>
              <a:t>• Distorting debt metrics to hide liquidity problems.</a:t>
            </a:r>
          </a:p>
          <a:p>
            <a:pPr>
              <a:defRPr/>
            </a:pPr>
            <a:endParaRPr lang="en-US" dirty="0"/>
          </a:p>
        </p:txBody>
      </p:sp>
    </p:spTree>
    <p:extLst>
      <p:ext uri="{BB962C8B-B14F-4D97-AF65-F5344CB8AC3E}">
        <p14:creationId xmlns:p14="http://schemas.microsoft.com/office/powerpoint/2010/main" val="3144801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D38AAB34-A4C1-4CBD-BD6D-E779F80D1F13}"/>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A7E8DEAA-E22A-4F3E-9A9E-5308991F7EC7}"/>
              </a:ext>
            </a:extLst>
          </p:cNvPr>
          <p:cNvSpPr>
            <a:spLocks noGrp="1" noChangeArrowheads="1"/>
          </p:cNvSpPr>
          <p:nvPr>
            <p:ph type="body" idx="1"/>
          </p:nvPr>
        </p:nvSpPr>
        <p:spPr>
          <a:ln/>
          <a:extLst/>
        </p:spPr>
        <p:txBody>
          <a:bodyPr/>
          <a:lstStyle/>
          <a:p>
            <a:pPr indent="-228600" eaLnBrk="1" hangingPunct="1">
              <a:defRPr/>
            </a:pPr>
            <a:r>
              <a:rPr lang="en-US" dirty="0"/>
              <a:t>LO 10-3: Explain why the notes are an integral part of the financial statements.</a:t>
            </a:r>
          </a:p>
          <a:p>
            <a:pPr indent="-228600" eaLnBrk="1" hangingPunct="1">
              <a:defRPr/>
            </a:pPr>
            <a:r>
              <a:rPr lang="en-US" dirty="0"/>
              <a:t> </a:t>
            </a:r>
          </a:p>
          <a:p>
            <a:pPr indent="-228600" eaLnBrk="1" hangingPunct="1">
              <a:defRPr/>
            </a:pPr>
            <a:r>
              <a:rPr lang="en-US" dirty="0"/>
              <a:t>The explanatory notes are an integral part of the financial statements; the notes provide detailed disclosure of information needed by users wishing to gain a full understanding of the financial statements.</a:t>
            </a:r>
          </a:p>
          <a:p>
            <a:pPr indent="-228600" eaLnBrk="1" hangingPunct="1">
              <a:defRPr/>
            </a:pPr>
            <a:r>
              <a:rPr lang="en-US" dirty="0"/>
              <a:t>Because of the complexities related to financial reporting and because of the number of alternative generally accepted accounting principles that can be used, notes to the financial statements are included as an integral part of the financial statements.</a:t>
            </a:r>
          </a:p>
          <a:p>
            <a:pPr marL="228600" indent="-228600" eaLnBrk="1" hangingPunct="1">
              <a:defRP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3CEAF53E-FE8F-4BE2-ACD8-6B19DF85B36E}"/>
              </a:ext>
            </a:extLst>
          </p:cNvPr>
          <p:cNvSpPr>
            <a:spLocks noGrp="1" noRot="1" noChangeAspect="1" noChangeArrowheads="1" noTextEdit="1"/>
          </p:cNvSpPr>
          <p:nvPr>
            <p:ph type="sldImg"/>
          </p:nvPr>
        </p:nvSpPr>
        <p:spPr>
          <a:ln/>
        </p:spPr>
      </p:sp>
      <p:sp>
        <p:nvSpPr>
          <p:cNvPr id="99331" name="Rectangle 3">
            <a:extLst>
              <a:ext uri="{FF2B5EF4-FFF2-40B4-BE49-F238E27FC236}">
                <a16:creationId xmlns:a16="http://schemas.microsoft.com/office/drawing/2014/main" id="{BDF4AFD2-9C10-4740-BF24-30648CD0BA6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LO 10-4: Discuss the kinds of significant accounting policies that are explained in the notes.</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A summary of significant accounting policies is a required disclosure. Typical accounting policies that are disclosed in the notes to the financial statements include depreciation method used, inventory valuation method used, basis of consolidation of subsidiary information, reconciliation of taxes paid to tax expense, cost of employee benefit plans, treatment of goodwill and acquisition-related intangible assets, details related to earnings per share, and stock option and stock purchase plans.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A6F97CCD-F0AE-4B53-AEE5-E86306AAF228}"/>
              </a:ext>
            </a:extLst>
          </p:cNvPr>
          <p:cNvSpPr>
            <a:spLocks noGrp="1" noRot="1" noChangeAspect="1" noChangeArrowheads="1" noTextEdit="1"/>
          </p:cNvSpPr>
          <p:nvPr>
            <p:ph type="sldImg"/>
          </p:nvPr>
        </p:nvSpPr>
        <p:spPr>
          <a:ln/>
        </p:spPr>
      </p:sp>
      <p:sp>
        <p:nvSpPr>
          <p:cNvPr id="101379" name="Rectangle 3">
            <a:extLst>
              <a:ext uri="{FF2B5EF4-FFF2-40B4-BE49-F238E27FC236}">
                <a16:creationId xmlns:a16="http://schemas.microsoft.com/office/drawing/2014/main" id="{699EF399-AB8F-4A2E-9A9A-42C9FA3D85F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The impact of various depreciation methods (units-of-production, declining-balance, straight-line, and sum-of-the-years'-digits) on reported income must be disclosed. Disclosure of the depreciation method permits informed readers to make comparisons of companies in the same industry.</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B99087EF-C85C-42FD-B7D9-9130872C1C3E}"/>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4CEB23B2-FFB4-4EBF-88DD-46C194F697D3}"/>
              </a:ext>
            </a:extLst>
          </p:cNvPr>
          <p:cNvSpPr>
            <a:spLocks noGrp="1" noChangeArrowheads="1"/>
          </p:cNvSpPr>
          <p:nvPr>
            <p:ph type="body" idx="1"/>
          </p:nvPr>
        </p:nvSpPr>
        <p:spPr>
          <a:ln/>
          <a:extLst/>
        </p:spPr>
        <p:txBody>
          <a:bodyPr/>
          <a:lstStyle/>
          <a:p>
            <a:pPr indent="-228600" eaLnBrk="1" hangingPunct="1">
              <a:defRPr/>
            </a:pPr>
            <a:r>
              <a:rPr lang="en-US" dirty="0"/>
              <a:t>FIFO, LIFO, and weighted-average inventory valuation methods have an impact on the income statement and the balance sheet. The selection of an inventory valuation method influences the reported income and the inventory amount shown on the balance sheet.</a:t>
            </a:r>
          </a:p>
          <a:p>
            <a:pPr marL="228600" indent="-228600" eaLnBrk="1" hangingPunct="1">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43A4688E-8E36-4D61-92E4-7D0CE79DC1BD}"/>
              </a:ext>
            </a:extLst>
          </p:cNvPr>
          <p:cNvSpPr>
            <a:spLocks noGrp="1" noRot="1" noChangeAspect="1" noChangeArrowheads="1" noTextEdit="1"/>
          </p:cNvSpPr>
          <p:nvPr>
            <p:ph type="sldImg"/>
          </p:nvPr>
        </p:nvSpPr>
        <p:spPr>
          <a:ln/>
        </p:spPr>
      </p:sp>
      <p:sp>
        <p:nvSpPr>
          <p:cNvPr id="195587" name="Rectangle 3">
            <a:extLst>
              <a:ext uri="{FF2B5EF4-FFF2-40B4-BE49-F238E27FC236}">
                <a16:creationId xmlns:a16="http://schemas.microsoft.com/office/drawing/2014/main" id="{5F3C424F-4F1A-411F-9958-206E62223311}"/>
              </a:ext>
            </a:extLst>
          </p:cNvPr>
          <p:cNvSpPr>
            <a:spLocks noGrp="1" noChangeArrowheads="1"/>
          </p:cNvSpPr>
          <p:nvPr>
            <p:ph type="body" idx="1"/>
          </p:nvPr>
        </p:nvSpPr>
        <p:spPr/>
        <p:txBody>
          <a:bodyPr/>
          <a:lstStyle/>
          <a:p>
            <a:pPr indent="-228600">
              <a:spcBef>
                <a:spcPct val="0"/>
              </a:spcBef>
              <a:defRPr/>
            </a:pPr>
            <a:r>
              <a:rPr kumimoji="0" lang="en-US" dirty="0">
                <a:effectLst>
                  <a:outerShdw blurRad="38100" dist="38100" dir="2700000" algn="tl">
                    <a:srgbClr val="C0C0C0"/>
                  </a:outerShdw>
                </a:effectLst>
              </a:rPr>
              <a:t>The basis of consolidation disclosure requires that consolidated financial statements include data from all substantial subsidiary companies.</a:t>
            </a:r>
          </a:p>
          <a:p>
            <a:pPr marL="228600" indent="-228600" eaLnBrk="1" hangingPunct="1">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2C87DCE7-70EC-4C28-855B-C502EBF3827D}"/>
              </a:ext>
            </a:extLst>
          </p:cNvPr>
          <p:cNvSpPr>
            <a:spLocks noGrp="1" noRot="1" noChangeAspect="1" noChangeArrowheads="1" noTextEdit="1"/>
          </p:cNvSpPr>
          <p:nvPr>
            <p:ph type="sldImg"/>
          </p:nvPr>
        </p:nvSpPr>
        <p:spPr>
          <a:ln/>
        </p:spPr>
      </p:sp>
      <p:sp>
        <p:nvSpPr>
          <p:cNvPr id="104451" name="Rectangle 3">
            <a:extLst>
              <a:ext uri="{FF2B5EF4-FFF2-40B4-BE49-F238E27FC236}">
                <a16:creationId xmlns:a16="http://schemas.microsoft.com/office/drawing/2014/main" id="{6C6B0623-72F7-49CA-856F-508088E4CCD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A reconciliation of the statutory income tax rate with the effective tax rate is another required disclosure. GAAP is the set of rules for preparing financial statements; GAAP results in financial statement income tax expense. The Internal Revenue Code is the set of rules for preparing tax returns; the IRS Code results in income taxes payable. Income tax expense usually does not equal income tax payable; hence, such a reconciliation is needed by users.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95BE18C9-F834-4868-B033-5FDB767D1C5C}"/>
              </a:ext>
            </a:extLst>
          </p:cNvPr>
          <p:cNvSpPr>
            <a:spLocks noGrp="1" noRot="1" noChangeAspect="1" noChangeArrowheads="1" noTextEdit="1"/>
          </p:cNvSpPr>
          <p:nvPr>
            <p:ph type="sldImg"/>
          </p:nvPr>
        </p:nvSpPr>
        <p:spPr>
          <a:ln/>
        </p:spPr>
      </p:sp>
      <p:sp>
        <p:nvSpPr>
          <p:cNvPr id="105475" name="Rectangle 3">
            <a:extLst>
              <a:ext uri="{FF2B5EF4-FFF2-40B4-BE49-F238E27FC236}">
                <a16:creationId xmlns:a16="http://schemas.microsoft.com/office/drawing/2014/main" id="{9D3CE0A3-1054-4058-9DE6-CF681FD4AE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The cost of employee benefit plans included as an expense in the income statement is disclosed. Projected benefit obligation (the present value of additional benefits related to projected pay increases), accumulated benefit obligation (the present value of nonvested benefits at present pay levels), and vested benefit obligation (the present value of benefits at present pay levels) are required explanatory note disclosures. An additional schedule is provided to show the components of net pension expense (income) for each of the past three years if this amount is material. Several elements of pension expense (income) will be reported, including the service cost, interest cost of the projected benefit obligation, and the expected return on plan assets.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7EE4D671-DC45-4F84-A978-74DBC57CEEDC}"/>
              </a:ext>
            </a:extLst>
          </p:cNvPr>
          <p:cNvSpPr>
            <a:spLocks noGrp="1" noRot="1" noChangeAspect="1" noChangeArrowheads="1" noTextEdit="1"/>
          </p:cNvSpPr>
          <p:nvPr>
            <p:ph type="sldImg"/>
          </p:nvPr>
        </p:nvSpPr>
        <p:spPr>
          <a:ln/>
        </p:spPr>
      </p:sp>
      <p:sp>
        <p:nvSpPr>
          <p:cNvPr id="106499" name="Rectangle 3">
            <a:extLst>
              <a:ext uri="{FF2B5EF4-FFF2-40B4-BE49-F238E27FC236}">
                <a16:creationId xmlns:a16="http://schemas.microsoft.com/office/drawing/2014/main" id="{19670919-BF1D-459D-AA25-D780360DB9F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When the balance sheet contains intangible assets, including goodwill arising from business acquisitions, trademarks, copyrights, and patents, the method of recognizing initial cost will be described. Any amortization or impairment in value of the intangibles must be shown.</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FF65E674-A6B1-4A55-B7A7-A53750A27331}"/>
              </a:ext>
            </a:extLst>
          </p:cNvPr>
          <p:cNvSpPr>
            <a:spLocks noGrp="1" noRot="1" noChangeAspect="1" noChangeArrowheads="1" noTextEdit="1"/>
          </p:cNvSpPr>
          <p:nvPr>
            <p:ph type="sldImg"/>
          </p:nvPr>
        </p:nvSpPr>
        <p:spPr>
          <a:ln/>
        </p:spPr>
      </p:sp>
      <p:sp>
        <p:nvSpPr>
          <p:cNvPr id="107523" name="Rectangle 3">
            <a:extLst>
              <a:ext uri="{FF2B5EF4-FFF2-40B4-BE49-F238E27FC236}">
                <a16:creationId xmlns:a16="http://schemas.microsoft.com/office/drawing/2014/main" id="{388FA430-D44F-4D04-8583-B27D8C9A326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An explanation of the calculation of earnings per share may include the details of the computation of weighted-average number of common shares outstanding and the adjustments made to net income for preferred stock, stock options, and convertible securities.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91FEA697-FFC1-40F9-AC36-7780C68BA464}"/>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C6B785FC-B03C-4CB1-964E-F6CE41A565E2}"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90115" name="Rectangle 2">
            <a:extLst>
              <a:ext uri="{FF2B5EF4-FFF2-40B4-BE49-F238E27FC236}">
                <a16:creationId xmlns:a16="http://schemas.microsoft.com/office/drawing/2014/main" id="{C9AAD482-E1CB-4AC5-9AB7-219503D6E32C}"/>
              </a:ext>
            </a:extLst>
          </p:cNvPr>
          <p:cNvSpPr>
            <a:spLocks noGrp="1" noRot="1" noChangeAspect="1" noChangeArrowheads="1" noTextEdit="1"/>
          </p:cNvSpPr>
          <p:nvPr>
            <p:ph type="sldImg"/>
          </p:nvPr>
        </p:nvSpPr>
        <p:spPr>
          <a:xfrm>
            <a:off x="1152525" y="684213"/>
            <a:ext cx="4557713" cy="3417887"/>
          </a:xfrm>
          <a:ln/>
        </p:spPr>
      </p:sp>
      <p:sp>
        <p:nvSpPr>
          <p:cNvPr id="90116" name="Rectangle 3">
            <a:extLst>
              <a:ext uri="{FF2B5EF4-FFF2-40B4-BE49-F238E27FC236}">
                <a16:creationId xmlns:a16="http://schemas.microsoft.com/office/drawing/2014/main" id="{F9488DA6-9855-4E29-939A-A4F35AA60D3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endParaRPr lang="en-US" altLang="en-US" dirty="0">
              <a:ea typeface="ＭＳ Ｐゴシック" panose="020B0600070205080204" pitchFamily="34" charset="-128"/>
            </a:endParaRPr>
          </a:p>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10: </a:t>
            </a:r>
            <a:r>
              <a:rPr lang="en-US" altLang="en-US" b="1" i="1" dirty="0">
                <a:latin typeface="Calibri" panose="020F0502020204030204" pitchFamily="34" charset="0"/>
                <a:ea typeface="ＭＳ Ｐゴシック" panose="020B0600070205080204" pitchFamily="34" charset="-128"/>
              </a:rPr>
              <a:t>Corporate Governance, Notes to the Financial Statements, and Other Disclosures</a:t>
            </a:r>
            <a:endParaRPr lang="en-US" altLang="en-US"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3B636030-A395-4051-8BB5-10E40FB5AB70}"/>
              </a:ext>
            </a:extLst>
          </p:cNvPr>
          <p:cNvSpPr>
            <a:spLocks noGrp="1" noRot="1" noChangeAspect="1" noChangeArrowheads="1" noTextEdit="1"/>
          </p:cNvSpPr>
          <p:nvPr>
            <p:ph type="sldImg"/>
          </p:nvPr>
        </p:nvSpPr>
        <p:spPr>
          <a:ln/>
        </p:spPr>
      </p:sp>
      <p:sp>
        <p:nvSpPr>
          <p:cNvPr id="108547" name="Rectangle 3">
            <a:extLst>
              <a:ext uri="{FF2B5EF4-FFF2-40B4-BE49-F238E27FC236}">
                <a16:creationId xmlns:a16="http://schemas.microsoft.com/office/drawing/2014/main" id="{AA33D1C6-FBEB-4249-B869-8C6F0DA65B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Many firms have a </a:t>
            </a:r>
            <a:r>
              <a:rPr lang="en-US" altLang="en-US" b="1" dirty="0">
                <a:ea typeface="ＭＳ Ｐゴシック" panose="020B0600070205080204" pitchFamily="34" charset="-128"/>
              </a:rPr>
              <a:t>stock option plan </a:t>
            </a:r>
            <a:r>
              <a:rPr lang="en-US" altLang="en-US" dirty="0">
                <a:ea typeface="ＭＳ Ｐゴシック" panose="020B0600070205080204" pitchFamily="34" charset="-128"/>
              </a:rPr>
              <a:t>under which directors, officers, and key employees are given an option to buy a certain number of shares of stock at some time in the future but at a price equal to the market value of the stock when the option is granted. Under a stock purchase plan, employees can purchase shares of their company’s common stock at a slight discount from market value. The objective is to permit the employees to become part owners of the firm and thus to have more of an owner’s attitude about their jobs and the company. Stock purchase plans are also accounted for under the fair value method.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635AB758-E388-4447-80C6-1E4FF2F46145}"/>
              </a:ext>
            </a:extLst>
          </p:cNvPr>
          <p:cNvSpPr>
            <a:spLocks noGrp="1" noRot="1" noChangeAspect="1" noChangeArrowheads="1" noTextEdit="1"/>
          </p:cNvSpPr>
          <p:nvPr>
            <p:ph type="sldImg"/>
          </p:nvPr>
        </p:nvSpPr>
        <p:spPr>
          <a:ln/>
        </p:spPr>
      </p:sp>
      <p:sp>
        <p:nvSpPr>
          <p:cNvPr id="100355" name="Rectangle 3">
            <a:extLst>
              <a:ext uri="{FF2B5EF4-FFF2-40B4-BE49-F238E27FC236}">
                <a16:creationId xmlns:a16="http://schemas.microsoft.com/office/drawing/2014/main" id="{510023EC-F302-4A1A-B293-0F2AE4BE2B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An </a:t>
            </a:r>
            <a:r>
              <a:rPr lang="en-US" altLang="en-US" b="1" dirty="0">
                <a:ea typeface="ＭＳ Ｐゴシック" panose="020B0600070205080204" pitchFamily="34" charset="-128"/>
              </a:rPr>
              <a:t>accounting change </a:t>
            </a:r>
            <a:r>
              <a:rPr lang="en-US" altLang="en-US" dirty="0">
                <a:ea typeface="ＭＳ Ｐゴシック" panose="020B0600070205080204" pitchFamily="34" charset="-128"/>
              </a:rPr>
              <a:t>is a change in the application of an accounting principle that has a material effect on the comparability of the current period financial statements with those of prior periods. If the firm has been involved in a </a:t>
            </a:r>
            <a:r>
              <a:rPr lang="en-US" altLang="en-US" b="1" dirty="0">
                <a:ea typeface="ＭＳ Ｐゴシック" panose="020B0600070205080204" pitchFamily="34" charset="-128"/>
              </a:rPr>
              <a:t>business combination </a:t>
            </a:r>
            <a:r>
              <a:rPr lang="en-US" altLang="en-US" dirty="0">
                <a:ea typeface="ＭＳ Ｐゴシック" panose="020B0600070205080204" pitchFamily="34" charset="-128"/>
              </a:rPr>
              <a:t>(a merger, acquisition, or disposition), the transaction(s) involved will be described and the effect on the financial statements will be explained. It is not unusual for a firm to be involved in litigation, the results of which are not known when the financial statements are prepared. If the firm is denying liability in a lawsuit in which it is a defendant, it is appropriate to disclose the fact of the lawsuit to readers of the financial statements. If, subsequent to the balance sheet date, a significant event occurs that has a material impact on the balance sheet or income statement, it is appropriate to provide an explanation of the probable impact of the subsequent event on future financial statements. The FASB encourages, but does not require, companies to provide supplementary information on the effects of changing prices (inflation) in the notes to the financial statements. In practice, very few companies voluntarily do so.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A </a:t>
            </a:r>
            <a:r>
              <a:rPr kumimoji="1" lang="en-US" sz="1200" b="1" i="0" u="none" strike="noStrike" kern="1200" baseline="0" dirty="0">
                <a:solidFill>
                  <a:schemeClr val="tx1"/>
                </a:solidFill>
                <a:latin typeface="Times New Roman" pitchFamily="18" charset="0"/>
                <a:ea typeface="ＭＳ Ｐゴシック" charset="-128"/>
                <a:cs typeface="ＭＳ Ｐゴシック" charset="-128"/>
              </a:rPr>
              <a:t>business segment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is a group of the firm’s business activities that has a common denominator. Segments may reflect the company’s organizational structure, manufacturing processes, product line groups, or industries served. </a:t>
            </a:r>
            <a:r>
              <a:rPr lang="en-US" altLang="en-US" dirty="0">
                <a:ea typeface="ＭＳ Ｐゴシック" panose="020B0600070205080204" pitchFamily="34" charset="-128"/>
              </a:rPr>
              <a:t>The required disclosure of segment, geographic, and major customer information is designed to permit the financial statement user to make judgments about the impact on the firm of factors that might influence specific lines of business, geographic areas, or specific major customers.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9FD92344-6F36-4693-88D1-DC9081652C38}"/>
              </a:ext>
            </a:extLst>
          </p:cNvPr>
          <p:cNvSpPr>
            <a:spLocks noGrp="1" noRot="1" noChangeAspect="1" noChangeArrowheads="1" noTextEdit="1"/>
          </p:cNvSpPr>
          <p:nvPr>
            <p:ph type="sldImg"/>
          </p:nvPr>
        </p:nvSpPr>
        <p:spPr>
          <a:ln/>
        </p:spPr>
      </p:sp>
      <p:sp>
        <p:nvSpPr>
          <p:cNvPr id="109571" name="Rectangle 3">
            <a:extLst>
              <a:ext uri="{FF2B5EF4-FFF2-40B4-BE49-F238E27FC236}">
                <a16:creationId xmlns:a16="http://schemas.microsoft.com/office/drawing/2014/main" id="{47B3AD95-C109-4FE8-A9A8-8F9AF720056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10-5: Describe the nature and content of various note disclosures.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Many firms will include in the notes to the financial statements the details of amounts that are reported as a single item in the financial statements. Long-term debt, frequently reported as a single amount on the balance sheet, is usually made up of several obligations. A descriptive listing of the obligations, including a schedule of the principal payments required for each of the next five years, is a mandatory reporting requirement if the amounts involved are material. The extent of such detail to be reported is decided by the financial officers of the firm and is generally based on their judgment of the benefit of such detail to the broad user audience that will receive the financial statements.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accounting change is a change in the application of an accounting principle that has a material effect on the comparability of the current period financial statements with those of prior periods. The effects of recently adopted accounting changes must be disclosed.</a:t>
            </a:r>
          </a:p>
        </p:txBody>
      </p:sp>
    </p:spTree>
    <p:extLst>
      <p:ext uri="{BB962C8B-B14F-4D97-AF65-F5344CB8AC3E}">
        <p14:creationId xmlns:p14="http://schemas.microsoft.com/office/powerpoint/2010/main" val="447167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CC72C1DD-AB69-4607-A4C1-290BAEA52DFB}"/>
              </a:ext>
            </a:extLst>
          </p:cNvPr>
          <p:cNvSpPr>
            <a:spLocks noGrp="1" noRot="1" noChangeAspect="1" noChangeArrowheads="1" noTextEdit="1"/>
          </p:cNvSpPr>
          <p:nvPr>
            <p:ph type="sldImg"/>
          </p:nvPr>
        </p:nvSpPr>
        <p:spPr>
          <a:ln/>
        </p:spPr>
      </p:sp>
      <p:sp>
        <p:nvSpPr>
          <p:cNvPr id="56324" name="Rectangle 3">
            <a:extLst>
              <a:ext uri="{FF2B5EF4-FFF2-40B4-BE49-F238E27FC236}">
                <a16:creationId xmlns:a16="http://schemas.microsoft.com/office/drawing/2014/main" id="{D4335D43-2384-43E0-ADFA-5033308624DE}"/>
              </a:ext>
            </a:extLst>
          </p:cNvPr>
          <p:cNvSpPr>
            <a:spLocks noGrp="1" noChangeArrowheads="1"/>
          </p:cNvSpPr>
          <p:nvPr>
            <p:ph type="body" idx="1"/>
          </p:nvPr>
        </p:nvSpPr>
        <p:spPr>
          <a:ln/>
          <a:extLst/>
        </p:spPr>
        <p:txBody>
          <a:bodyPr/>
          <a:lstStyle/>
          <a:p>
            <a:pPr indent="-228600" eaLnBrk="1" hangingPunct="1">
              <a:defRPr/>
            </a:pPr>
            <a:r>
              <a:rPr lang="en-US" dirty="0"/>
              <a:t>Mergers and acquisitions are accounted for using the acquisition method. Under the acquisition method, the net assets acquired are recorded by the acquiring company at their fair value at the date of acquisition. Any amount paid for the acquired net assets (or company) in excess of the fair value of the net assets is recorded as goodwill.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A8DA9A57-F246-4885-A0F8-AAF2643BDC3D}"/>
              </a:ext>
            </a:extLst>
          </p:cNvPr>
          <p:cNvSpPr>
            <a:spLocks noGrp="1" noRot="1" noChangeAspect="1" noChangeArrowheads="1" noTextEdit="1"/>
          </p:cNvSpPr>
          <p:nvPr>
            <p:ph type="sldImg"/>
          </p:nvPr>
        </p:nvSpPr>
        <p:spPr>
          <a:ln/>
        </p:spPr>
      </p:sp>
      <p:sp>
        <p:nvSpPr>
          <p:cNvPr id="111619" name="Rectangle 3">
            <a:extLst>
              <a:ext uri="{FF2B5EF4-FFF2-40B4-BE49-F238E27FC236}">
                <a16:creationId xmlns:a16="http://schemas.microsoft.com/office/drawing/2014/main" id="{C5AE0A88-BD54-453A-A55D-669876CF7F5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Contingency is an event that has an uncertain but potentially significant effect on the financial statements. An expense or a loss and a related liability should be reported in the period affected. Even if the lawsuit is one that management and legal counsel believe will not result in any liability to the company, the fact of the potential loss and liability should be disclosed. The nature of the legal action, the potential damages, and a statement to the effect that the claims against the company are not likely to be sustained are included in the notes. If the firm is denying liability in a lawsuit in which it is a defendant, it is appropriate to disclose the fact of the lawsuit to readers of the financial statements.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firm has made commitments to purchase a significant amount of plant and equipment or has committed to pay significant amounts of rent on leased property for several years into the future, these commitments will be disclosed. This is done because the commitment is like a liability but is not recorded on the balance sheet because the actual purchase transaction has not yet occurred.</a:t>
            </a:r>
          </a:p>
        </p:txBody>
      </p:sp>
    </p:spTree>
    <p:extLst>
      <p:ext uri="{BB962C8B-B14F-4D97-AF65-F5344CB8AC3E}">
        <p14:creationId xmlns:p14="http://schemas.microsoft.com/office/powerpoint/2010/main" val="3352104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1DF71BE2-6FBF-449C-9334-F39BB62796DA}"/>
              </a:ext>
            </a:extLst>
          </p:cNvPr>
          <p:cNvSpPr>
            <a:spLocks noGrp="1" noRot="1" noChangeAspect="1" noChangeArrowheads="1" noTextEdit="1"/>
          </p:cNvSpPr>
          <p:nvPr>
            <p:ph type="sldImg"/>
          </p:nvPr>
        </p:nvSpPr>
        <p:spPr>
          <a:ln/>
        </p:spPr>
      </p:sp>
      <p:sp>
        <p:nvSpPr>
          <p:cNvPr id="112643" name="Rectangle 3">
            <a:extLst>
              <a:ext uri="{FF2B5EF4-FFF2-40B4-BE49-F238E27FC236}">
                <a16:creationId xmlns:a16="http://schemas.microsoft.com/office/drawing/2014/main" id="{7CA9B85F-E1AB-4242-8C91-D3640C45358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spcBef>
                <a:spcPct val="50000"/>
              </a:spcBef>
            </a:pPr>
            <a:r>
              <a:rPr kumimoji="0" lang="en-US" altLang="en-US" dirty="0">
                <a:ea typeface="ＭＳ Ｐゴシック" panose="020B0600070205080204" pitchFamily="34" charset="-128"/>
              </a:rPr>
              <a:t>Subsequent events are events that happen after the close of the current year, but prior to the year-end statements being issued, which could have an impact on the current year statements. Some significant events that occur in the subsequent period (next year) may be required to be included in the current year statements; other events may be disclosed in the notes. </a:t>
            </a:r>
            <a:r>
              <a:rPr lang="en-US" altLang="en-US" dirty="0">
                <a:ea typeface="ＭＳ Ｐゴシック" panose="020B0600070205080204" pitchFamily="34" charset="-128"/>
              </a:rPr>
              <a:t>Examples of such significant events include the issuance of a large amount of long-term debt, the restructuring of long-term debt, the issuance of a large amount of capital stock, the sale of a significant part of the company’s assets, and the agreement to enter into a business combination.</a:t>
            </a:r>
            <a:endParaRPr kumimoji="0" lang="en-US" altLang="en-US" dirty="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348B7B21-3E72-4FFC-9654-E7A8839232CF}"/>
              </a:ext>
            </a:extLst>
          </p:cNvPr>
          <p:cNvSpPr>
            <a:spLocks noGrp="1" noRot="1" noChangeAspect="1" noChangeArrowheads="1" noTextEdit="1"/>
          </p:cNvSpPr>
          <p:nvPr>
            <p:ph type="sldImg"/>
          </p:nvPr>
        </p:nvSpPr>
        <p:spPr>
          <a:ln/>
        </p:spPr>
      </p:sp>
      <p:sp>
        <p:nvSpPr>
          <p:cNvPr id="113667" name="Rectangle 3">
            <a:extLst>
              <a:ext uri="{FF2B5EF4-FFF2-40B4-BE49-F238E27FC236}">
                <a16:creationId xmlns:a16="http://schemas.microsoft.com/office/drawing/2014/main" id="{CB62BD0B-6E2E-4B96-9FD7-EEF0188EA13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Reporting the effects of inflation is a controversial and complex area of accounting. The FASB encourages, but does not require, companies to provide supplementary information on the effects of changing prices (inflation) in the notes to the financial statements. In practice, very few companies voluntarily do so. </a:t>
            </a:r>
          </a:p>
          <a:p>
            <a:pPr indent="-228600" eaLnBrk="1" hangingPunct="1"/>
            <a:r>
              <a:rPr lang="en-US" altLang="en-US" dirty="0">
                <a:ea typeface="ＭＳ Ｐゴシック" panose="020B0600070205080204" pitchFamily="34" charset="-128"/>
              </a:rPr>
              <a:t>Most companies discuss inflation briefly in their Management's Discussion and Analysis (MD&amp;A) section of the 10-K but do not provide specific financial data. </a:t>
            </a:r>
          </a:p>
          <a:p>
            <a:pPr indent="-228600" eaLnBrk="1" hangingPunct="1"/>
            <a:r>
              <a:rPr lang="en-US" altLang="en-US" dirty="0">
                <a:ea typeface="ＭＳ Ｐゴシック" panose="020B0600070205080204" pitchFamily="34" charset="-128"/>
              </a:rPr>
              <a:t>If the economy experiences high rates of inflation in the future, the present SEC disclosure requirements are likely to be reexamined and enhanced.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5A0BF90E-4520-42CF-9AC6-3F25E6CD85CE}"/>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8B6935B9-2D9B-4F59-A11A-EBA54134C5A2}"/>
              </a:ext>
            </a:extLst>
          </p:cNvPr>
          <p:cNvSpPr>
            <a:spLocks noGrp="1" noChangeArrowheads="1"/>
          </p:cNvSpPr>
          <p:nvPr>
            <p:ph type="body" idx="1"/>
          </p:nvPr>
        </p:nvSpPr>
        <p:spPr>
          <a:ln/>
          <a:extLst/>
        </p:spPr>
        <p:txBody>
          <a:bodyPr/>
          <a:lstStyle/>
          <a:p>
            <a:pPr indent="-228600" eaLnBrk="1" hangingPunct="1">
              <a:defRPr/>
            </a:pPr>
            <a:r>
              <a:rPr lang="en-US" dirty="0"/>
              <a:t>Most large corporations operate in several lines of business and operate in many geographical areas. Segment information should include sales to unaffiliated customers, operating profit, capital expenditures, depreciation expense, and identifiable assets.</a:t>
            </a:r>
          </a:p>
          <a:p>
            <a:pPr marL="228600" indent="-228600" eaLnBrk="1" hangingPunct="1">
              <a:defRPr/>
            </a:pP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2498BFA5-F2B3-49A4-B0ED-510D3CFF831B}"/>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id="{E6DAF4FB-DEFF-4999-BC31-40367D3C010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pPr>
            <a:r>
              <a:rPr lang="en-US" altLang="en-US" sz="1000" dirty="0">
                <a:solidFill>
                  <a:srgbClr val="180000"/>
                </a:solidFill>
                <a:latin typeface="Arial" panose="020B0604020202020204" pitchFamily="34" charset="0"/>
                <a:ea typeface="ＭＳ Ｐゴシック" panose="020B0600070205080204" pitchFamily="34" charset="-128"/>
              </a:rPr>
              <a:t>After studying this chapter, you should understand and be able to:</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10-1: Discuss the significance of corporate governance.</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10-2: Identify the types of financial reporting misstatements that have occurred in recent years.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10-3: Explain why the notes are an integral part of the financial statements.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10-4: Discuss the kinds of significant accounting policies that are explained in the notes.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10-5: Describe the nature and content of various note disclosures. </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10-6: Explain the role of the Securities and Exchange Commission and some of its reporting requirements.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10-7: Explain why a statement of management</a:t>
            </a:r>
            <a:r>
              <a:rPr lang="ja-JP" altLang="en-US" sz="1000" dirty="0">
                <a:solidFill>
                  <a:srgbClr val="180000"/>
                </a:solidFill>
                <a:latin typeface="Arial" panose="020B0604020202020204" pitchFamily="34" charset="0"/>
                <a:ea typeface="ＭＳ Ｐゴシック" panose="020B0600070205080204" pitchFamily="34" charset="-128"/>
              </a:rPr>
              <a:t>’</a:t>
            </a:r>
            <a:r>
              <a:rPr lang="en-US" altLang="ja-JP" sz="1000" dirty="0">
                <a:solidFill>
                  <a:srgbClr val="180000"/>
                </a:solidFill>
                <a:latin typeface="Arial" panose="020B0604020202020204" pitchFamily="34" charset="0"/>
                <a:ea typeface="ＭＳ Ｐゴシック" panose="020B0600070205080204" pitchFamily="34" charset="-128"/>
              </a:rPr>
              <a:t>s responsibility is included with the notes.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10-8: Describe the significance of management</a:t>
            </a:r>
            <a:r>
              <a:rPr lang="ja-JP" altLang="en-US" sz="1000" dirty="0">
                <a:solidFill>
                  <a:srgbClr val="180000"/>
                </a:solidFill>
                <a:latin typeface="Arial" panose="020B0604020202020204" pitchFamily="34" charset="0"/>
                <a:ea typeface="ＭＳ Ｐゴシック" panose="020B0600070205080204" pitchFamily="34" charset="-128"/>
              </a:rPr>
              <a:t>’</a:t>
            </a:r>
            <a:r>
              <a:rPr lang="en-US" altLang="ja-JP" sz="1000" dirty="0">
                <a:solidFill>
                  <a:srgbClr val="180000"/>
                </a:solidFill>
                <a:latin typeface="Arial" panose="020B0604020202020204" pitchFamily="34" charset="0"/>
                <a:ea typeface="ＭＳ Ｐゴシック" panose="020B0600070205080204" pitchFamily="34" charset="-128"/>
              </a:rPr>
              <a:t>s discussion and analysis of the firm</a:t>
            </a:r>
            <a:r>
              <a:rPr lang="ja-JP" altLang="en-US" sz="1000" dirty="0">
                <a:solidFill>
                  <a:srgbClr val="180000"/>
                </a:solidFill>
                <a:latin typeface="Arial" panose="020B0604020202020204" pitchFamily="34" charset="0"/>
                <a:ea typeface="ＭＳ Ｐゴシック" panose="020B0600070205080204" pitchFamily="34" charset="-128"/>
              </a:rPr>
              <a:t>’</a:t>
            </a:r>
            <a:r>
              <a:rPr lang="en-US" altLang="ja-JP" sz="1000" dirty="0">
                <a:solidFill>
                  <a:srgbClr val="180000"/>
                </a:solidFill>
                <a:latin typeface="Arial" panose="020B0604020202020204" pitchFamily="34" charset="0"/>
                <a:ea typeface="ＭＳ Ｐゴシック" panose="020B0600070205080204" pitchFamily="34" charset="-128"/>
              </a:rPr>
              <a:t>s financial condition and results of operations.</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10-9: Identify what is included in the five-year (or longer) summary of financial data.</a:t>
            </a:r>
          </a:p>
          <a:p>
            <a:pPr>
              <a:spcBef>
                <a:spcPct val="50000"/>
              </a:spcBef>
              <a:buFont typeface="Calibri" panose="020F0502020204030204" pitchFamily="34" charset="0"/>
              <a:buNone/>
            </a:pPr>
            <a:r>
              <a:rPr lang="en-US" altLang="en-US" sz="1000" dirty="0">
                <a:solidFill>
                  <a:srgbClr val="180000"/>
                </a:solidFill>
                <a:latin typeface="Arial" panose="020B0604020202020204" pitchFamily="34" charset="0"/>
                <a:ea typeface="ＭＳ Ｐゴシック" panose="020B0600070205080204" pitchFamily="34" charset="-128"/>
              </a:rPr>
              <a:t>LO 10-10: Discuss the meaning and content of the independent auditors</a:t>
            </a:r>
            <a:r>
              <a:rPr lang="ja-JP" altLang="en-US" sz="1000" dirty="0">
                <a:solidFill>
                  <a:srgbClr val="180000"/>
                </a:solidFill>
                <a:latin typeface="Arial" panose="020B0604020202020204" pitchFamily="34" charset="0"/>
                <a:ea typeface="ＭＳ Ｐゴシック" panose="020B0600070205080204" pitchFamily="34" charset="-128"/>
              </a:rPr>
              <a:t>’</a:t>
            </a:r>
            <a:r>
              <a:rPr lang="en-US" altLang="ja-JP" sz="1000" dirty="0">
                <a:solidFill>
                  <a:srgbClr val="180000"/>
                </a:solidFill>
                <a:latin typeface="Arial" panose="020B0604020202020204" pitchFamily="34" charset="0"/>
                <a:ea typeface="ＭＳ Ｐゴシック" panose="020B0600070205080204" pitchFamily="34" charset="-128"/>
              </a:rPr>
              <a:t> report.</a:t>
            </a:r>
            <a:endParaRPr lang="en-US" altLang="en-US" sz="1000" dirty="0">
              <a:solidFill>
                <a:srgbClr val="180000"/>
              </a:solidFill>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C429BC27-4E7B-499B-B1CB-9A73F8864F6C}"/>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B6E5A047-FA22-49D9-A850-0C54AC52D5D8}"/>
              </a:ext>
            </a:extLst>
          </p:cNvPr>
          <p:cNvSpPr>
            <a:spLocks noGrp="1" noChangeArrowheads="1"/>
          </p:cNvSpPr>
          <p:nvPr>
            <p:ph type="body" idx="1"/>
          </p:nvPr>
        </p:nvSpPr>
        <p:spPr>
          <a:ln/>
          <a:extLst/>
        </p:spPr>
        <p:txBody>
          <a:bodyPr/>
          <a:lstStyle/>
          <a:p>
            <a:pPr indent="-228600" eaLnBrk="1" hangingPunct="1">
              <a:defRPr/>
            </a:pPr>
            <a:r>
              <a:rPr lang="en-US" dirty="0">
                <a:solidFill>
                  <a:srgbClr val="180000"/>
                </a:solidFill>
                <a:cs typeface="Times New Roman" pitchFamily="18" charset="0"/>
              </a:rPr>
              <a:t>LO 10-6: Explain the role of the Securities and Exchange Commission and some of its reporting requirements.</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Instead of an annual report, companies that are registered with the SEC file an annual informational report referred to as Form 10-K. The Form 10-K includes information provided in a company’s annual report and related note disclosures and some information usually not found in financial statements, such as data about executive compensation and ownership of voting stock by directors and officers. It must also comply with additional SEC reporting requirements.</a:t>
            </a:r>
          </a:p>
          <a:p>
            <a:pPr indent="-228600" eaLnBrk="1" hangingPunct="1">
              <a:defRPr/>
            </a:pPr>
            <a:r>
              <a:rPr lang="en-US" dirty="0">
                <a:solidFill>
                  <a:srgbClr val="180000"/>
                </a:solidFill>
                <a:cs typeface="Times New Roman" pitchFamily="18" charset="0"/>
              </a:rPr>
              <a:t>Securities issued by corporations (principally stocks and bonds) that are offered for sale to more than a very few investors must be registered with the SEC.</a:t>
            </a:r>
          </a:p>
          <a:p>
            <a:pPr marL="228600" indent="-228600" eaLnBrk="1" hangingPunct="1">
              <a:defRPr/>
            </a:pPr>
            <a:endParaRPr lang="en-US" dirty="0">
              <a:solidFill>
                <a:srgbClr val="180000"/>
              </a:solidFill>
              <a:cs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28F46F67-16D9-4DC6-A80A-AFF607A70563}"/>
              </a:ext>
            </a:extLst>
          </p:cNvPr>
          <p:cNvSpPr>
            <a:spLocks noGrp="1" noRot="1" noChangeAspect="1" noChangeArrowheads="1" noTextEdit="1"/>
          </p:cNvSpPr>
          <p:nvPr>
            <p:ph type="sldImg"/>
          </p:nvPr>
        </p:nvSpPr>
        <p:spPr>
          <a:ln/>
        </p:spPr>
      </p:sp>
      <p:sp>
        <p:nvSpPr>
          <p:cNvPr id="116739" name="Rectangle 3">
            <a:extLst>
              <a:ext uri="{FF2B5EF4-FFF2-40B4-BE49-F238E27FC236}">
                <a16:creationId xmlns:a16="http://schemas.microsoft.com/office/drawing/2014/main" id="{F811F315-C6E7-4C15-9538-E1018DBCC18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10-7: Explain why a statement of management</a:t>
            </a:r>
            <a:r>
              <a:rPr lang="ja-JP" altLang="en-US" dirty="0">
                <a:solidFill>
                  <a:srgbClr val="180000"/>
                </a:solidFill>
                <a:ea typeface="ＭＳ Ｐゴシック" panose="020B0600070205080204" pitchFamily="34" charset="-128"/>
                <a:cs typeface="Times New Roman" panose="02020603050405020304" pitchFamily="18" charset="0"/>
              </a:rPr>
              <a:t>’</a:t>
            </a:r>
            <a:r>
              <a:rPr lang="en-US" altLang="ja-JP" dirty="0">
                <a:solidFill>
                  <a:srgbClr val="180000"/>
                </a:solidFill>
                <a:ea typeface="ＭＳ Ｐゴシック" panose="020B0600070205080204" pitchFamily="34" charset="-128"/>
                <a:cs typeface="Times New Roman" panose="02020603050405020304" pitchFamily="18" charset="0"/>
              </a:rPr>
              <a:t>s responsibility is included with the notes.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Many firms include in the notes management’s statement of responsibility, which explains that the responsibility for the financial statements lies with the management of the firm, not the external auditor and certified public accountants who express an opinion about the fairness with which the financial statements present the financial condition and results of operations of the company.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CAE252A6-A896-4B0D-B400-1F1BA880E1DA}"/>
              </a:ext>
            </a:extLst>
          </p:cNvPr>
          <p:cNvSpPr>
            <a:spLocks noGrp="1" noRot="1" noChangeAspect="1" noChangeArrowheads="1" noTextEdit="1"/>
          </p:cNvSpPr>
          <p:nvPr>
            <p:ph type="sldImg"/>
          </p:nvPr>
        </p:nvSpPr>
        <p:spPr>
          <a:ln/>
        </p:spPr>
      </p:sp>
      <p:sp>
        <p:nvSpPr>
          <p:cNvPr id="117763" name="Rectangle 3">
            <a:extLst>
              <a:ext uri="{FF2B5EF4-FFF2-40B4-BE49-F238E27FC236}">
                <a16:creationId xmlns:a16="http://schemas.microsoft.com/office/drawing/2014/main" id="{906A41F4-E99E-48B9-B682-1827827E650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10-8: Describe the significance of management</a:t>
            </a:r>
            <a:r>
              <a:rPr lang="ja-JP" altLang="en-US" dirty="0">
                <a:solidFill>
                  <a:srgbClr val="180000"/>
                </a:solidFill>
                <a:ea typeface="ＭＳ Ｐゴシック" panose="020B0600070205080204" pitchFamily="34" charset="-128"/>
                <a:cs typeface="Times New Roman" panose="02020603050405020304" pitchFamily="18" charset="0"/>
              </a:rPr>
              <a:t>’</a:t>
            </a:r>
            <a:r>
              <a:rPr lang="en-US" altLang="ja-JP" dirty="0">
                <a:solidFill>
                  <a:srgbClr val="180000"/>
                </a:solidFill>
                <a:ea typeface="ＭＳ Ｐゴシック" panose="020B0600070205080204" pitchFamily="34" charset="-128"/>
                <a:cs typeface="Times New Roman" panose="02020603050405020304" pitchFamily="18" charset="0"/>
              </a:rPr>
              <a:t>s discussion and analysis of the firm</a:t>
            </a:r>
            <a:r>
              <a:rPr lang="ja-JP" altLang="en-US" dirty="0">
                <a:solidFill>
                  <a:srgbClr val="180000"/>
                </a:solidFill>
                <a:ea typeface="ＭＳ Ｐゴシック" panose="020B0600070205080204" pitchFamily="34" charset="-128"/>
                <a:cs typeface="Times New Roman" panose="02020603050405020304" pitchFamily="18" charset="0"/>
              </a:rPr>
              <a:t>’</a:t>
            </a:r>
            <a:r>
              <a:rPr lang="en-US" altLang="ja-JP" dirty="0">
                <a:solidFill>
                  <a:srgbClr val="180000"/>
                </a:solidFill>
                <a:ea typeface="ＭＳ Ｐゴシック" panose="020B0600070205080204" pitchFamily="34" charset="-128"/>
                <a:cs typeface="Times New Roman" panose="02020603050405020304" pitchFamily="18" charset="0"/>
              </a:rPr>
              <a:t>s financial condition and results of operations.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A corporation is required to include a section called </a:t>
            </a:r>
            <a:r>
              <a:rPr lang="ja-JP" altLang="en-US" dirty="0">
                <a:solidFill>
                  <a:srgbClr val="180000"/>
                </a:solidFill>
                <a:ea typeface="ＭＳ Ｐゴシック" panose="020B0600070205080204" pitchFamily="34" charset="-128"/>
                <a:cs typeface="Times New Roman" panose="02020603050405020304" pitchFamily="18" charset="0"/>
              </a:rPr>
              <a:t>“</a:t>
            </a:r>
            <a:r>
              <a:rPr lang="en-US" altLang="ja-JP" dirty="0">
                <a:solidFill>
                  <a:srgbClr val="180000"/>
                </a:solidFill>
                <a:ea typeface="ＭＳ Ｐゴシック" panose="020B0600070205080204" pitchFamily="34" charset="-128"/>
                <a:cs typeface="Times New Roman" panose="02020603050405020304" pitchFamily="18" charset="0"/>
              </a:rPr>
              <a:t>Management Discussion and Analysis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of Financial Condition and Results of Operations</a:t>
            </a:r>
            <a:r>
              <a:rPr lang="ja-JP" altLang="en-US" dirty="0">
                <a:solidFill>
                  <a:srgbClr val="180000"/>
                </a:solidFill>
                <a:ea typeface="ＭＳ Ｐゴシック" panose="020B0600070205080204" pitchFamily="34" charset="-128"/>
                <a:cs typeface="Times New Roman" panose="02020603050405020304" pitchFamily="18" charset="0"/>
              </a:rPr>
              <a:t>”</a:t>
            </a:r>
            <a:r>
              <a:rPr lang="en-US" altLang="ja-JP" dirty="0">
                <a:solidFill>
                  <a:srgbClr val="180000"/>
                </a:solidFill>
                <a:ea typeface="ＭＳ Ｐゴシック" panose="020B0600070205080204" pitchFamily="34" charset="-128"/>
                <a:cs typeface="Times New Roman" panose="02020603050405020304" pitchFamily="18" charset="0"/>
              </a:rPr>
              <a:t> in its annual report. Of particular interest to investors and potential investors are disclosures often provided in MD&amp;A concerning non-GAAP financial measures and key performance indicators that are used to assess the company’s financial and operating results.</a:t>
            </a:r>
            <a:endParaRPr lang="en-US" altLang="en-US" dirty="0">
              <a:solidFill>
                <a:srgbClr val="18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B2D0C1D1-ACF0-437F-9681-B1D605948281}"/>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7D65CD28-DE55-4011-A374-D1186F13D063}"/>
              </a:ext>
            </a:extLst>
          </p:cNvPr>
          <p:cNvSpPr>
            <a:spLocks noGrp="1" noChangeArrowheads="1"/>
          </p:cNvSpPr>
          <p:nvPr>
            <p:ph type="body" idx="1"/>
          </p:nvPr>
        </p:nvSpPr>
        <p:spPr>
          <a:ln/>
          <a:extLst/>
        </p:spPr>
        <p:txBody>
          <a:bodyPr/>
          <a:lstStyle/>
          <a:p>
            <a:pPr indent="-228600" eaLnBrk="1" hangingPunct="1">
              <a:defRPr/>
            </a:pPr>
            <a:r>
              <a:rPr lang="en-US" dirty="0">
                <a:solidFill>
                  <a:srgbClr val="180000"/>
                </a:solidFill>
                <a:cs typeface="Times New Roman" pitchFamily="18" charset="0"/>
              </a:rPr>
              <a:t>LO 10-9: Identify what is included in the five-year (or longer) summary of financial data.</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Most corporate annual reports present a summary of financial data for at least the five most recent years. This information includes key income statement data, significant ratios, earnings and dividends per share, the average number of shares outstanding each year, year-end data from the balance sheet, book value per share of common stock, and the year-end market price of common stock.</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The </a:t>
            </a:r>
            <a:r>
              <a:rPr lang="en-US" b="1" dirty="0">
                <a:solidFill>
                  <a:srgbClr val="180000"/>
                </a:solidFill>
                <a:cs typeface="Times New Roman" pitchFamily="18" charset="0"/>
              </a:rPr>
              <a:t>five-year (or longer) summary </a:t>
            </a:r>
            <a:r>
              <a:rPr lang="en-US" dirty="0">
                <a:solidFill>
                  <a:srgbClr val="180000"/>
                </a:solidFill>
                <a:cs typeface="Times New Roman" pitchFamily="18" charset="0"/>
              </a:rPr>
              <a:t>is not included in the scope of the independent auditors’ work, nor does their opinion relate to the summary. It is a supplementary disclosure that may appear before or after the financial statements and notes.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a:extLst>
              <a:ext uri="{FF2B5EF4-FFF2-40B4-BE49-F238E27FC236}">
                <a16:creationId xmlns:a16="http://schemas.microsoft.com/office/drawing/2014/main" id="{EB1F00C3-CAC9-4A42-B377-16696B9CA8F9}"/>
              </a:ext>
            </a:extLst>
          </p:cNvPr>
          <p:cNvSpPr>
            <a:spLocks noGrp="1" noRot="1" noChangeAspect="1" noChangeArrowheads="1" noTextEdit="1"/>
          </p:cNvSpPr>
          <p:nvPr>
            <p:ph type="sldImg"/>
          </p:nvPr>
        </p:nvSpPr>
        <p:spPr>
          <a:ln/>
        </p:spPr>
      </p:sp>
      <p:sp>
        <p:nvSpPr>
          <p:cNvPr id="120835" name="Rectangle 3">
            <a:extLst>
              <a:ext uri="{FF2B5EF4-FFF2-40B4-BE49-F238E27FC236}">
                <a16:creationId xmlns:a16="http://schemas.microsoft.com/office/drawing/2014/main" id="{6607BB97-1BF4-4A9E-B4F0-F7F83791F3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ea typeface="ＭＳ Ｐゴシック" panose="020B0600070205080204" pitchFamily="34" charset="-128"/>
              </a:rPr>
              <a:t>LO 10-10: Discuss the meaning and content of the independent auditors</a:t>
            </a:r>
            <a:r>
              <a:rPr lang="ja-JP" altLang="en-US" dirty="0">
                <a:ea typeface="ＭＳ Ｐゴシック" panose="020B0600070205080204" pitchFamily="34" charset="-128"/>
              </a:rPr>
              <a:t>’</a:t>
            </a:r>
            <a:r>
              <a:rPr lang="en-US" altLang="ja-JP" dirty="0">
                <a:ea typeface="ＭＳ Ｐゴシック" panose="020B0600070205080204" pitchFamily="34" charset="-128"/>
              </a:rPr>
              <a:t> report.</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The format of the independent auditors</a:t>
            </a:r>
            <a:r>
              <a:rPr lang="ja-JP" altLang="en-US" dirty="0">
                <a:ea typeface="ＭＳ Ｐゴシック" panose="020B0600070205080204" pitchFamily="34" charset="-128"/>
              </a:rPr>
              <a:t>’</a:t>
            </a:r>
            <a:r>
              <a:rPr lang="en-US" altLang="ja-JP" dirty="0">
                <a:ea typeface="ＭＳ Ｐゴシック" panose="020B0600070205080204" pitchFamily="34" charset="-128"/>
              </a:rPr>
              <a:t> report contains four paragraphs: introductory, scope, opinion, and internal control effectiveness.</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introductory paragraph describes the financial statements audited and states that management is responsible for the financial statements and that the auditors</a:t>
            </a:r>
            <a:r>
              <a:rPr lang="ja-JP" altLang="en-US" dirty="0">
                <a:ea typeface="ＭＳ Ｐゴシック" panose="020B0600070205080204" pitchFamily="34" charset="-128"/>
              </a:rPr>
              <a:t>’</a:t>
            </a:r>
            <a:r>
              <a:rPr lang="en-US" altLang="ja-JP" dirty="0">
                <a:ea typeface="ＭＳ Ｐゴシック" panose="020B0600070205080204" pitchFamily="34" charset="-128"/>
              </a:rPr>
              <a:t> task is to express an opinion about the financial statements. </a:t>
            </a:r>
            <a:endParaRPr lang="en-US" altLang="en-US" dirty="0">
              <a:ea typeface="ＭＳ Ｐゴシック" panose="020B0600070205080204" pitchFamily="34" charset="-128"/>
            </a:endParaRP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scope paragraph describes the nature and extent of the audit process. Auditors’ concern is with obtaining reasonable assurance about whether the financial statements are free of material misstatements and that their work involves tests.</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opinion paragraph includes the auditors</a:t>
            </a:r>
            <a:r>
              <a:rPr lang="ja-JP" altLang="en-US" dirty="0">
                <a:ea typeface="ＭＳ Ｐゴシック" panose="020B0600070205080204" pitchFamily="34" charset="-128"/>
              </a:rPr>
              <a:t>’</a:t>
            </a:r>
            <a:r>
              <a:rPr lang="en-US" altLang="ja-JP" dirty="0">
                <a:ea typeface="ＭＳ Ｐゴシック" panose="020B0600070205080204" pitchFamily="34" charset="-128"/>
              </a:rPr>
              <a:t> opinion. Auditors express an opinion on the fairness of the financial presentation. Corporations wish to receive an unqualified report. </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Paragraph on the effectiveness of a company's internal control and the nature of opinion – As required by the Public Company Accounting Oversight Board (PCAOB), an internal control audit is conducted in conjunction with the audit of financial statements, and an internal control audit opinion is presented on a separate page following the financial statements audit opinion.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Occasionally the auditors’ report includes additional language and/or an explanatory paragraph that describes a situation that does not affect fair presentation but that should be disclosed to keep the financial statements from being misleading. It is appropriate for the financial statement reader to review the independent auditors’ report and determine the effect of any departure from the standard report.</a:t>
            </a:r>
          </a:p>
        </p:txBody>
      </p:sp>
    </p:spTree>
    <p:extLst>
      <p:ext uri="{BB962C8B-B14F-4D97-AF65-F5344CB8AC3E}">
        <p14:creationId xmlns:p14="http://schemas.microsoft.com/office/powerpoint/2010/main" val="32224708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C23A78E9-4E86-4EE7-9679-DE866B910054}"/>
              </a:ext>
            </a:extLst>
          </p:cNvPr>
          <p:cNvSpPr>
            <a:spLocks noGrp="1" noRot="1" noChangeAspect="1" noChangeArrowheads="1" noTextEdit="1"/>
          </p:cNvSpPr>
          <p:nvPr>
            <p:ph type="sldImg"/>
          </p:nvPr>
        </p:nvSpPr>
        <p:spPr>
          <a:ln/>
        </p:spPr>
      </p:sp>
      <p:sp>
        <p:nvSpPr>
          <p:cNvPr id="121859" name="Rectangle 3">
            <a:extLst>
              <a:ext uri="{FF2B5EF4-FFF2-40B4-BE49-F238E27FC236}">
                <a16:creationId xmlns:a16="http://schemas.microsoft.com/office/drawing/2014/main" id="{F9B04C29-F338-4BC5-889C-9A921AAA172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For companies that are not registered with the SEC and do not have publicly traded securities, accountants may provide a service by compiling financial statements. A compilation is presenting, in the form of financial statements, information that has been prepared by management. A compilation report does not provide any assurance from the auditors about the fairness of the financial information.</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id="{0F1597F9-07C8-4E7B-93D9-50E309158266}"/>
              </a:ext>
            </a:extLst>
          </p:cNvPr>
          <p:cNvSpPr>
            <a:spLocks noGrp="1" noRot="1" noChangeAspect="1" noChangeArrowheads="1" noTextEdit="1"/>
          </p:cNvSpPr>
          <p:nvPr>
            <p:ph type="sldImg"/>
          </p:nvPr>
        </p:nvSpPr>
        <p:spPr>
          <a:ln/>
        </p:spPr>
      </p:sp>
      <p:sp>
        <p:nvSpPr>
          <p:cNvPr id="122883" name="Rectangle 3">
            <a:extLst>
              <a:ext uri="{FF2B5EF4-FFF2-40B4-BE49-F238E27FC236}">
                <a16:creationId xmlns:a16="http://schemas.microsoft.com/office/drawing/2014/main" id="{BE78FDDC-3FF2-40B6-AD16-E7297CA1A54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10</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073C0D9C-F59D-4298-949C-65E536263353}"/>
              </a:ext>
            </a:extLst>
          </p:cNvPr>
          <p:cNvSpPr>
            <a:spLocks noGrp="1" noRot="1" noChangeAspect="1" noChangeArrowheads="1" noTextEdit="1"/>
          </p:cNvSpPr>
          <p:nvPr>
            <p:ph type="sldImg"/>
          </p:nvPr>
        </p:nvSpPr>
        <p:spPr>
          <a:ln/>
        </p:spPr>
      </p:sp>
      <p:sp>
        <p:nvSpPr>
          <p:cNvPr id="92163" name="Rectangle 3">
            <a:extLst>
              <a:ext uri="{FF2B5EF4-FFF2-40B4-BE49-F238E27FC236}">
                <a16:creationId xmlns:a16="http://schemas.microsoft.com/office/drawing/2014/main" id="{BBE19BBE-D962-4906-8F4B-A5D43BB93AC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10-1: Discuss the significance of corporate governance.</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Corporate governance is more than a set of structures, control mechanisms, rules, and regulations that directors, officers, and employees must follow. At the core of the governance concept are issues of business ethics, social responsibility, equitable treatment of stakeholders, full and fair disclosure, and the responsibilities of the board of directors and its various committees.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CFC308F3-D9FF-49ED-ABB4-E077D2185054}"/>
              </a:ext>
            </a:extLst>
          </p:cNvPr>
          <p:cNvSpPr>
            <a:spLocks noGrp="1" noRot="1" noChangeAspect="1" noChangeArrowheads="1" noTextEdit="1"/>
          </p:cNvSpPr>
          <p:nvPr>
            <p:ph type="sldImg"/>
          </p:nvPr>
        </p:nvSpPr>
        <p:spPr>
          <a:ln/>
        </p:spPr>
      </p:sp>
      <p:sp>
        <p:nvSpPr>
          <p:cNvPr id="39940" name="Rectangle 3">
            <a:extLst>
              <a:ext uri="{FF2B5EF4-FFF2-40B4-BE49-F238E27FC236}">
                <a16:creationId xmlns:a16="http://schemas.microsoft.com/office/drawing/2014/main" id="{A02ED14C-C114-4C0F-91DF-5F203DD3162C}"/>
              </a:ext>
            </a:extLst>
          </p:cNvPr>
          <p:cNvSpPr>
            <a:spLocks noGrp="1" noChangeArrowheads="1"/>
          </p:cNvSpPr>
          <p:nvPr>
            <p:ph type="body" idx="1"/>
          </p:nvPr>
        </p:nvSpPr>
        <p:spPr>
          <a:ln/>
          <a:extLst/>
        </p:spPr>
        <p:txBody>
          <a:bodyPr/>
          <a:lstStyle/>
          <a:p>
            <a:pPr>
              <a:defRPr/>
            </a:pPr>
            <a:r>
              <a:rPr lang="en-US" dirty="0">
                <a:effectLst>
                  <a:outerShdw blurRad="38100" dist="38100" dir="2700000" algn="tl">
                    <a:srgbClr val="C0C0C0"/>
                  </a:outerShdw>
                </a:effectLst>
                <a:ea typeface="ＭＳ Ｐゴシック" pitchFamily="34" charset="-128"/>
              </a:rPr>
              <a:t>The most powerful legislation to date has been the Sarbanes–Oxley Act (SOX) of 2002, which created the Public Company Accounting Oversight Board (PCAOB) as the authoritative watchdog over the accounting and auditing profession. </a:t>
            </a:r>
            <a:r>
              <a:rPr lang="en-US" dirty="0">
                <a:ea typeface="ＭＳ Ｐゴシック" pitchFamily="34" charset="-128"/>
              </a:rPr>
              <a:t>The SOX legislation was aimed primarily to curtail the misbehavior of senior management of corporate entities: Chief executive officers (CEOs) and chief financial officers (CFOs) are required under SOX to attest (in front of a notary) to the correctness of their company</a:t>
            </a:r>
            <a:r>
              <a:rPr lang="ja-JP" altLang="en-US" dirty="0">
                <a:ea typeface="ＭＳ Ｐゴシック" pitchFamily="34" charset="-128"/>
              </a:rPr>
              <a:t>’</a:t>
            </a:r>
            <a:r>
              <a:rPr lang="en-US" altLang="ja-JP" dirty="0">
                <a:ea typeface="ＭＳ Ｐゴシック" pitchFamily="34" charset="-128"/>
              </a:rPr>
              <a:t>s financial statements. The companies registered under the SEC must also report in a separate section of its annual 10-K report any </a:t>
            </a:r>
            <a:r>
              <a:rPr lang="ja-JP" altLang="en-US" dirty="0">
                <a:ea typeface="ＭＳ Ｐゴシック" pitchFamily="34" charset="-128"/>
              </a:rPr>
              <a:t>“</a:t>
            </a:r>
            <a:r>
              <a:rPr lang="en-US" altLang="ja-JP" dirty="0">
                <a:ea typeface="ＭＳ Ｐゴシック" pitchFamily="34" charset="-128"/>
              </a:rPr>
              <a:t>Changes in and Disagreements with Accountants on Accounting and Financial Disclosure</a:t>
            </a:r>
            <a:r>
              <a:rPr lang="ja-JP" altLang="en-US" dirty="0">
                <a:ea typeface="ＭＳ Ｐゴシック" pitchFamily="34" charset="-128"/>
              </a:rPr>
              <a:t>”</a:t>
            </a:r>
            <a:r>
              <a:rPr lang="en-US" altLang="ja-JP" dirty="0">
                <a:ea typeface="ＭＳ Ｐゴシック" pitchFamily="34" charset="-128"/>
              </a:rPr>
              <a:t> as an added measure of transparency and management accountability.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37F1C0B6-BDEC-425C-8708-F21BA86AEE1D}"/>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A1BB90B1-F208-4B48-A061-F7C49D7B5588}"/>
              </a:ext>
            </a:extLst>
          </p:cNvPr>
          <p:cNvSpPr>
            <a:spLocks noGrp="1" noChangeArrowheads="1"/>
          </p:cNvSpPr>
          <p:nvPr>
            <p:ph type="body" idx="1"/>
          </p:nvPr>
        </p:nvSpPr>
        <p:spPr>
          <a:ln/>
          <a:extLst/>
        </p:spPr>
        <p:txBody>
          <a:bodyPr/>
          <a:lstStyle/>
          <a:p>
            <a:pPr>
              <a:defRPr/>
            </a:pPr>
            <a:r>
              <a:rPr lang="en-US" dirty="0">
                <a:effectLst>
                  <a:outerShdw blurRad="38100" dist="38100" dir="2700000" algn="tl">
                    <a:srgbClr val="C0C0C0"/>
                  </a:outerShdw>
                </a:effectLst>
                <a:ea typeface="ＭＳ Ｐゴシック" pitchFamily="34" charset="-128"/>
              </a:rPr>
              <a:t>In response to the financial crisis of 2007–2008, Congress passed the Wall Street Reform and Consumer Protection Act of 2010 (referred to as the </a:t>
            </a:r>
            <a:r>
              <a:rPr lang="en-US" i="1" dirty="0">
                <a:effectLst>
                  <a:outerShdw blurRad="38100" dist="38100" dir="2700000" algn="tl">
                    <a:srgbClr val="C0C0C0"/>
                  </a:outerShdw>
                </a:effectLst>
                <a:ea typeface="ＭＳ Ｐゴシック" pitchFamily="34" charset="-128"/>
              </a:rPr>
              <a:t>Dodd</a:t>
            </a:r>
            <a:r>
              <a:rPr lang="en-US" altLang="en-US" sz="1200" dirty="0"/>
              <a:t>–</a:t>
            </a:r>
            <a:r>
              <a:rPr lang="en-US" i="1" dirty="0">
                <a:effectLst>
                  <a:outerShdw blurRad="38100" dist="38100" dir="2700000" algn="tl">
                    <a:srgbClr val="C0C0C0"/>
                  </a:outerShdw>
                </a:effectLst>
                <a:ea typeface="ＭＳ Ｐゴシック" pitchFamily="34" charset="-128"/>
              </a:rPr>
              <a:t>Frank Act</a:t>
            </a:r>
            <a:r>
              <a:rPr lang="en-US" dirty="0">
                <a:effectLst>
                  <a:outerShdw blurRad="38100" dist="38100" dir="2700000" algn="tl">
                    <a:srgbClr val="C0C0C0"/>
                  </a:outerShdw>
                </a:effectLst>
                <a:ea typeface="ＭＳ Ｐゴシック" pitchFamily="34" charset="-128"/>
              </a:rPr>
              <a:t>). Although most of the act deals with financial regulation, several Dodd</a:t>
            </a:r>
            <a:r>
              <a:rPr lang="en-US" altLang="en-US" sz="1200" dirty="0"/>
              <a:t>–</a:t>
            </a:r>
            <a:r>
              <a:rPr lang="en-US" dirty="0">
                <a:effectLst>
                  <a:outerShdw blurRad="38100" dist="38100" dir="2700000" algn="tl">
                    <a:srgbClr val="C0C0C0"/>
                  </a:outerShdw>
                </a:effectLst>
                <a:ea typeface="ＭＳ Ｐゴシック" pitchFamily="34" charset="-128"/>
              </a:rPr>
              <a:t>Frank provisions impose new corporate governance rules not just on Wall Street banks but also on Main Street public corporations. The </a:t>
            </a:r>
            <a:r>
              <a:rPr lang="en-US" dirty="0">
                <a:ea typeface="ＭＳ Ｐゴシック" pitchFamily="34" charset="-128"/>
              </a:rPr>
              <a:t>Dodd</a:t>
            </a:r>
            <a:r>
              <a:rPr lang="en-US" altLang="en-US" sz="1200" dirty="0"/>
              <a:t>–</a:t>
            </a:r>
            <a:r>
              <a:rPr lang="en-US" dirty="0">
                <a:ea typeface="ＭＳ Ｐゴシック" pitchFamily="34" charset="-128"/>
              </a:rPr>
              <a:t>Frank Act contains the </a:t>
            </a:r>
            <a:r>
              <a:rPr lang="ja-JP" altLang="en-US" dirty="0">
                <a:ea typeface="ＭＳ Ｐゴシック" pitchFamily="34" charset="-128"/>
              </a:rPr>
              <a:t>“</a:t>
            </a:r>
            <a:r>
              <a:rPr lang="en-US" altLang="ja-JP" dirty="0">
                <a:ea typeface="ＭＳ Ｐゴシック" pitchFamily="34" charset="-128"/>
              </a:rPr>
              <a:t>say on pay</a:t>
            </a:r>
            <a:r>
              <a:rPr lang="ja-JP" altLang="en-US" dirty="0">
                <a:ea typeface="ＭＳ Ｐゴシック" pitchFamily="34" charset="-128"/>
              </a:rPr>
              <a:t>”</a:t>
            </a:r>
            <a:r>
              <a:rPr lang="en-US" altLang="ja-JP" dirty="0">
                <a:ea typeface="ＭＳ Ｐゴシック" pitchFamily="34" charset="-128"/>
              </a:rPr>
              <a:t> mandate requiring periodic shareholder advisory votes on executive compensation and golden parachute provisions. Another Dodd</a:t>
            </a:r>
            <a:r>
              <a:rPr lang="en-US" altLang="en-US" sz="1200" dirty="0"/>
              <a:t>–</a:t>
            </a:r>
            <a:r>
              <a:rPr lang="en-US" altLang="ja-JP" dirty="0">
                <a:ea typeface="ＭＳ Ｐゴシック" pitchFamily="34" charset="-128"/>
              </a:rPr>
              <a:t>Frank provision requires companies to disclose the reasons that they have chosen to have either the same person or separate people serve as the CEO and board chair.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1815BC4D-8AD9-47EC-AA34-4ABAA27CFF7E}"/>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5DF2ACB5-5D1F-4283-85A8-E48C4610EBE7}"/>
              </a:ext>
            </a:extLst>
          </p:cNvPr>
          <p:cNvSpPr>
            <a:spLocks noGrp="1"/>
          </p:cNvSpPr>
          <p:nvPr>
            <p:ph type="body" idx="1"/>
          </p:nvPr>
        </p:nvSpPr>
        <p:spPr/>
        <p:txBody>
          <a:bodyPr>
            <a:normAutofit fontScale="92500" lnSpcReduction="20000"/>
          </a:bodyPr>
          <a:lstStyle/>
          <a:p>
            <a:pPr indent="-228600" eaLnBrk="1" hangingPunct="1">
              <a:defRPr/>
            </a:pPr>
            <a:r>
              <a:rPr lang="en-US" dirty="0">
                <a:solidFill>
                  <a:srgbClr val="180000"/>
                </a:solidFill>
                <a:ea typeface="ＭＳ Ｐゴシック" pitchFamily="34" charset="-128"/>
                <a:cs typeface="Times New Roman" pitchFamily="18" charset="0"/>
              </a:rPr>
              <a:t>LO 10-2: Identify the types of financial reporting misstatements that have occurred in recent years. </a:t>
            </a:r>
          </a:p>
          <a:p>
            <a:pPr indent="-228600">
              <a:defRPr/>
            </a:pPr>
            <a:endParaRPr lang="en-US" dirty="0">
              <a:solidFill>
                <a:srgbClr val="180000"/>
              </a:solidFill>
              <a:ea typeface="ＭＳ Ｐゴシック" pitchFamily="34" charset="-128"/>
              <a:cs typeface="Times New Roman" pitchFamily="18" charset="0"/>
            </a:endParaRPr>
          </a:p>
          <a:p>
            <a:pPr indent="-228600">
              <a:defRPr/>
            </a:pPr>
            <a:r>
              <a:rPr lang="en-US" dirty="0">
                <a:solidFill>
                  <a:srgbClr val="180000"/>
                </a:solidFill>
                <a:ea typeface="ＭＳ Ｐゴシック" pitchFamily="34" charset="-128"/>
                <a:cs typeface="Times New Roman" pitchFamily="18" charset="0"/>
              </a:rPr>
              <a:t>Earnings Manipulation Shenanigans</a:t>
            </a:r>
          </a:p>
          <a:p>
            <a:pPr indent="-228600">
              <a:defRPr/>
            </a:pPr>
            <a:r>
              <a:rPr lang="en-US" i="1" dirty="0">
                <a:solidFill>
                  <a:srgbClr val="180000"/>
                </a:solidFill>
                <a:ea typeface="ＭＳ Ｐゴシック" pitchFamily="34" charset="-128"/>
                <a:cs typeface="Times New Roman" pitchFamily="18" charset="0"/>
              </a:rPr>
              <a:t>1. Recording revenue too soon.</a:t>
            </a:r>
          </a:p>
          <a:p>
            <a:pPr lvl="1" indent="-228600">
              <a:defRPr/>
            </a:pPr>
            <a:r>
              <a:rPr lang="en-US" dirty="0">
                <a:solidFill>
                  <a:srgbClr val="180000"/>
                </a:solidFill>
                <a:ea typeface="ＭＳ Ｐゴシック" pitchFamily="34" charset="-128"/>
                <a:cs typeface="Times New Roman" pitchFamily="18" charset="0"/>
              </a:rPr>
              <a:t>• Recording revenue before completing any obligations under the contract.</a:t>
            </a:r>
          </a:p>
          <a:p>
            <a:pPr lvl="1" indent="-228600">
              <a:defRPr/>
            </a:pPr>
            <a:r>
              <a:rPr lang="en-US" dirty="0">
                <a:solidFill>
                  <a:srgbClr val="180000"/>
                </a:solidFill>
                <a:ea typeface="ＭＳ Ｐゴシック" pitchFamily="34" charset="-128"/>
                <a:cs typeface="Times New Roman" pitchFamily="18" charset="0"/>
              </a:rPr>
              <a:t>• Recording revenue far in excess of work completed on the contract.</a:t>
            </a:r>
          </a:p>
          <a:p>
            <a:pPr lvl="1" indent="-228600">
              <a:defRPr/>
            </a:pPr>
            <a:r>
              <a:rPr lang="en-US" dirty="0">
                <a:solidFill>
                  <a:srgbClr val="180000"/>
                </a:solidFill>
                <a:ea typeface="ＭＳ Ｐゴシック" pitchFamily="34" charset="-128"/>
                <a:cs typeface="Times New Roman" pitchFamily="18" charset="0"/>
              </a:rPr>
              <a:t>• Recording revenue before the buyer</a:t>
            </a:r>
            <a:r>
              <a:rPr lang="ja-JP" altLang="en-US" dirty="0">
                <a:solidFill>
                  <a:srgbClr val="180000"/>
                </a:solidFill>
                <a:ea typeface="ＭＳ Ｐゴシック" pitchFamily="34" charset="-128"/>
                <a:cs typeface="Times New Roman" pitchFamily="18" charset="0"/>
              </a:rPr>
              <a:t>’</a:t>
            </a:r>
            <a:r>
              <a:rPr lang="en-US" altLang="ja-JP" dirty="0">
                <a:solidFill>
                  <a:srgbClr val="180000"/>
                </a:solidFill>
                <a:ea typeface="ＭＳ Ｐゴシック" pitchFamily="34" charset="-128"/>
                <a:cs typeface="Times New Roman" pitchFamily="18" charset="0"/>
              </a:rPr>
              <a:t>s final acceptance of the product.</a:t>
            </a:r>
          </a:p>
          <a:p>
            <a:pPr lvl="1" indent="-228600">
              <a:defRPr/>
            </a:pPr>
            <a:r>
              <a:rPr lang="en-US" dirty="0">
                <a:solidFill>
                  <a:srgbClr val="180000"/>
                </a:solidFill>
                <a:ea typeface="ＭＳ Ｐゴシック" pitchFamily="34" charset="-128"/>
                <a:cs typeface="Times New Roman" pitchFamily="18" charset="0"/>
              </a:rPr>
              <a:t>• Recording revenue when the buyer</a:t>
            </a:r>
            <a:r>
              <a:rPr lang="ja-JP" altLang="en-US" dirty="0">
                <a:solidFill>
                  <a:srgbClr val="180000"/>
                </a:solidFill>
                <a:ea typeface="ＭＳ Ｐゴシック" pitchFamily="34" charset="-128"/>
                <a:cs typeface="Times New Roman" pitchFamily="18" charset="0"/>
              </a:rPr>
              <a:t>’</a:t>
            </a:r>
            <a:r>
              <a:rPr lang="en-US" altLang="ja-JP" dirty="0">
                <a:solidFill>
                  <a:srgbClr val="180000"/>
                </a:solidFill>
                <a:ea typeface="ＭＳ Ｐゴシック" pitchFamily="34" charset="-128"/>
                <a:cs typeface="Times New Roman" pitchFamily="18" charset="0"/>
              </a:rPr>
              <a:t>s payment remains uncertain or unnecessary.</a:t>
            </a:r>
          </a:p>
          <a:p>
            <a:pPr indent="-228600">
              <a:defRPr/>
            </a:pPr>
            <a:r>
              <a:rPr lang="en-US" i="1" dirty="0">
                <a:solidFill>
                  <a:srgbClr val="180000"/>
                </a:solidFill>
                <a:ea typeface="ＭＳ Ｐゴシック" pitchFamily="34" charset="-128"/>
                <a:cs typeface="Times New Roman" pitchFamily="18" charset="0"/>
              </a:rPr>
              <a:t>2. Recording bogus revenue.</a:t>
            </a:r>
          </a:p>
          <a:p>
            <a:pPr lvl="1" indent="-228600">
              <a:defRPr/>
            </a:pPr>
            <a:r>
              <a:rPr lang="en-US" dirty="0">
                <a:solidFill>
                  <a:srgbClr val="180000"/>
                </a:solidFill>
                <a:ea typeface="ＭＳ Ｐゴシック" pitchFamily="34" charset="-128"/>
                <a:cs typeface="Times New Roman" pitchFamily="18" charset="0"/>
              </a:rPr>
              <a:t>• Recording revenue from transactions that lack economic substance.</a:t>
            </a:r>
          </a:p>
          <a:p>
            <a:pPr lvl="1" indent="-228600">
              <a:defRPr/>
            </a:pPr>
            <a:r>
              <a:rPr lang="en-US" dirty="0">
                <a:solidFill>
                  <a:srgbClr val="180000"/>
                </a:solidFill>
                <a:ea typeface="ＭＳ Ｐゴシック" pitchFamily="34" charset="-128"/>
                <a:cs typeface="Times New Roman" pitchFamily="18" charset="0"/>
              </a:rPr>
              <a:t>• Recording revenue from transactions that lack a reasonable arm</a:t>
            </a:r>
            <a:r>
              <a:rPr lang="ja-JP" altLang="en-US" dirty="0">
                <a:solidFill>
                  <a:srgbClr val="180000"/>
                </a:solidFill>
                <a:ea typeface="ＭＳ Ｐゴシック" pitchFamily="34" charset="-128"/>
                <a:cs typeface="Times New Roman" pitchFamily="18" charset="0"/>
              </a:rPr>
              <a:t>’</a:t>
            </a:r>
            <a:r>
              <a:rPr lang="en-US" altLang="ja-JP" dirty="0">
                <a:solidFill>
                  <a:srgbClr val="180000"/>
                </a:solidFill>
                <a:ea typeface="ＭＳ Ｐゴシック" pitchFamily="34" charset="-128"/>
                <a:cs typeface="Times New Roman" pitchFamily="18" charset="0"/>
              </a:rPr>
              <a:t>s-length process.</a:t>
            </a:r>
          </a:p>
          <a:p>
            <a:pPr lvl="1" indent="-228600">
              <a:defRPr/>
            </a:pPr>
            <a:r>
              <a:rPr lang="en-US" dirty="0">
                <a:solidFill>
                  <a:srgbClr val="180000"/>
                </a:solidFill>
                <a:ea typeface="ＭＳ Ｐゴシック" pitchFamily="34" charset="-128"/>
                <a:cs typeface="Times New Roman" pitchFamily="18" charset="0"/>
              </a:rPr>
              <a:t>• Recording revenue on receipts from non-revenue-producing transactions.</a:t>
            </a:r>
          </a:p>
          <a:p>
            <a:pPr lvl="1" indent="-228600">
              <a:defRPr/>
            </a:pPr>
            <a:r>
              <a:rPr lang="en-US" dirty="0">
                <a:solidFill>
                  <a:srgbClr val="180000"/>
                </a:solidFill>
                <a:ea typeface="ＭＳ Ｐゴシック" pitchFamily="34" charset="-128"/>
                <a:cs typeface="Times New Roman" pitchFamily="18" charset="0"/>
              </a:rPr>
              <a:t>• Recording revenue from appropriate transactions, but at inflated amounts.</a:t>
            </a:r>
          </a:p>
          <a:p>
            <a:pPr indent="-228600">
              <a:defRPr/>
            </a:pPr>
            <a:r>
              <a:rPr lang="en-US" i="1" dirty="0">
                <a:solidFill>
                  <a:srgbClr val="180000"/>
                </a:solidFill>
                <a:ea typeface="ＭＳ Ｐゴシック" pitchFamily="34" charset="-128"/>
                <a:cs typeface="Times New Roman" pitchFamily="18" charset="0"/>
              </a:rPr>
              <a:t>3. Boosting income using one-time or unsustainable activities.</a:t>
            </a:r>
          </a:p>
          <a:p>
            <a:pPr lvl="1" indent="-228600">
              <a:defRPr/>
            </a:pPr>
            <a:r>
              <a:rPr lang="en-US" dirty="0">
                <a:solidFill>
                  <a:srgbClr val="180000"/>
                </a:solidFill>
                <a:ea typeface="ＭＳ Ｐゴシック" pitchFamily="34" charset="-128"/>
                <a:cs typeface="Times New Roman" pitchFamily="18" charset="0"/>
              </a:rPr>
              <a:t>• Boosting income using one-time events.</a:t>
            </a:r>
          </a:p>
          <a:p>
            <a:pPr lvl="1" indent="-228600">
              <a:defRPr/>
            </a:pPr>
            <a:r>
              <a:rPr lang="en-US" dirty="0">
                <a:solidFill>
                  <a:srgbClr val="180000"/>
                </a:solidFill>
                <a:ea typeface="ＭＳ Ｐゴシック" pitchFamily="34" charset="-128"/>
                <a:cs typeface="Times New Roman" pitchFamily="18" charset="0"/>
              </a:rPr>
              <a:t>• Boosting income through misleading classifications.</a:t>
            </a:r>
          </a:p>
          <a:p>
            <a:pPr indent="-228600">
              <a:defRPr/>
            </a:pPr>
            <a:r>
              <a:rPr lang="en-US" i="1" dirty="0">
                <a:solidFill>
                  <a:srgbClr val="180000"/>
                </a:solidFill>
                <a:ea typeface="ＭＳ Ｐゴシック" pitchFamily="34" charset="-128"/>
                <a:cs typeface="Times New Roman" pitchFamily="18" charset="0"/>
              </a:rPr>
              <a:t>4. Shifting current expenses to a later period.</a:t>
            </a:r>
          </a:p>
          <a:p>
            <a:pPr lvl="1" indent="-228600">
              <a:defRPr/>
            </a:pPr>
            <a:r>
              <a:rPr lang="en-US" dirty="0">
                <a:solidFill>
                  <a:srgbClr val="180000"/>
                </a:solidFill>
                <a:ea typeface="ＭＳ Ｐゴシック" pitchFamily="34" charset="-128"/>
                <a:cs typeface="Times New Roman" pitchFamily="18" charset="0"/>
              </a:rPr>
              <a:t>• Improperly capitalizing normal operating expenses.</a:t>
            </a:r>
          </a:p>
          <a:p>
            <a:pPr lvl="1" indent="-228600">
              <a:defRPr/>
            </a:pPr>
            <a:r>
              <a:rPr lang="en-US" dirty="0">
                <a:solidFill>
                  <a:srgbClr val="180000"/>
                </a:solidFill>
                <a:ea typeface="ＭＳ Ｐゴシック" pitchFamily="34" charset="-128"/>
                <a:cs typeface="Times New Roman" pitchFamily="18" charset="0"/>
              </a:rPr>
              <a:t>• Amortizing costs too slowly.</a:t>
            </a:r>
          </a:p>
          <a:p>
            <a:pPr lvl="1" indent="-228600">
              <a:defRPr/>
            </a:pPr>
            <a:r>
              <a:rPr lang="en-US" dirty="0">
                <a:solidFill>
                  <a:srgbClr val="180000"/>
                </a:solidFill>
                <a:ea typeface="ＭＳ Ｐゴシック" pitchFamily="34" charset="-128"/>
                <a:cs typeface="Times New Roman" pitchFamily="18" charset="0"/>
              </a:rPr>
              <a:t>• Failing to write down assets with impaired value.</a:t>
            </a:r>
          </a:p>
          <a:p>
            <a:pPr lvl="1" indent="-228600">
              <a:defRPr/>
            </a:pPr>
            <a:r>
              <a:rPr lang="en-US" dirty="0">
                <a:solidFill>
                  <a:srgbClr val="180000"/>
                </a:solidFill>
                <a:ea typeface="ＭＳ Ｐゴシック" pitchFamily="34" charset="-128"/>
                <a:cs typeface="Times New Roman" pitchFamily="18" charset="0"/>
              </a:rPr>
              <a:t>• Failing to record expenses for uncollectible receivables and devalued investments.</a:t>
            </a:r>
          </a:p>
          <a:p>
            <a:pPr>
              <a:defRPr/>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6DF5279C-41B5-4348-9099-E9E53666C704}"/>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62B03E7A-3779-4866-B0D6-590C8207DCEA}"/>
              </a:ext>
            </a:extLst>
          </p:cNvPr>
          <p:cNvSpPr>
            <a:spLocks noGrp="1"/>
          </p:cNvSpPr>
          <p:nvPr>
            <p:ph type="body" idx="1"/>
          </p:nvPr>
        </p:nvSpPr>
        <p:spPr/>
        <p:txBody>
          <a:bodyPr>
            <a:normAutofit/>
          </a:bodyPr>
          <a:lstStyle/>
          <a:p>
            <a:pPr indent="-228600" eaLnBrk="1" hangingPunct="1">
              <a:defRPr/>
            </a:pPr>
            <a:r>
              <a:rPr lang="en-US" dirty="0">
                <a:solidFill>
                  <a:srgbClr val="180000"/>
                </a:solidFill>
                <a:ea typeface="ＭＳ Ｐゴシック" pitchFamily="34" charset="-128"/>
                <a:cs typeface="Times New Roman" pitchFamily="18" charset="0"/>
              </a:rPr>
              <a:t>Page 2 of Earnings Manipulation Shenanigans</a:t>
            </a:r>
          </a:p>
          <a:p>
            <a:pPr>
              <a:defRPr/>
            </a:pPr>
            <a:r>
              <a:rPr lang="en-US" dirty="0">
                <a:solidFill>
                  <a:srgbClr val="180000"/>
                </a:solidFill>
                <a:ea typeface="ＭＳ Ｐゴシック" pitchFamily="34" charset="-128"/>
                <a:cs typeface="Times New Roman" pitchFamily="18" charset="0"/>
              </a:rPr>
              <a:t>5. Employing other techniques to hide expenses or losses.</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an expense from a current transaction.</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an expense for a necessary accrual or reversing a past expense.</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or reducing expenses by using aggressive accounting assumptions.</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Reducing expenses by releasing bogus reserves from previous charges.</a:t>
            </a:r>
          </a:p>
          <a:p>
            <a:pPr>
              <a:defRPr/>
            </a:pPr>
            <a:r>
              <a:rPr lang="en-US" dirty="0">
                <a:solidFill>
                  <a:srgbClr val="180000"/>
                </a:solidFill>
                <a:ea typeface="ＭＳ Ｐゴシック" pitchFamily="34" charset="-128"/>
                <a:cs typeface="Times New Roman" pitchFamily="18" charset="0"/>
              </a:rPr>
              <a:t>6. Shifting current income to a later period.</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Creating reserves (often in conjunction with an acquisition) and releasing them into income in a later period.</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Improperly accounting for derivatives in order to smooth income.</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Recording current-period sales in a later period.</a:t>
            </a:r>
          </a:p>
          <a:p>
            <a:pPr>
              <a:defRPr/>
            </a:pPr>
            <a:r>
              <a:rPr lang="en-US" dirty="0">
                <a:solidFill>
                  <a:srgbClr val="180000"/>
                </a:solidFill>
                <a:ea typeface="ＭＳ Ｐゴシック" pitchFamily="34" charset="-128"/>
                <a:cs typeface="Times New Roman" pitchFamily="18" charset="0"/>
              </a:rPr>
              <a:t>7. Shifting future expenses to an earlier period.</a:t>
            </a:r>
          </a:p>
          <a:p>
            <a:pPr marL="627063" lvl="1" indent="-169863">
              <a:buFont typeface="Arial" pitchFamily="34" charset="0"/>
              <a:buChar char="•"/>
              <a:defRPr/>
            </a:pPr>
            <a:r>
              <a:rPr lang="en-US" dirty="0">
                <a:solidFill>
                  <a:srgbClr val="180000"/>
                </a:solidFill>
                <a:ea typeface="ＭＳ Ｐゴシック" pitchFamily="34" charset="-128"/>
                <a:cs typeface="Times New Roman" pitchFamily="18" charset="0"/>
              </a:rPr>
              <a:t>Improperly writing off assets in the current period to avoid expenses in a future period.</a:t>
            </a:r>
          </a:p>
          <a:p>
            <a:pPr marL="627063" lvl="1" indent="-169863">
              <a:buFont typeface="Arial" pitchFamily="34" charset="0"/>
              <a:buChar char="•"/>
              <a:defRPr/>
            </a:pPr>
            <a:r>
              <a:rPr lang="en-US" dirty="0">
                <a:solidFill>
                  <a:srgbClr val="180000"/>
                </a:solidFill>
                <a:ea typeface="ＭＳ Ｐゴシック" pitchFamily="34" charset="-128"/>
                <a:cs typeface="Times New Roman" pitchFamily="18" charset="0"/>
              </a:rPr>
              <a:t>Improperly recording charges to establish reserves used to reduce future expenses.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CD454940-6701-4EA7-992D-9D2C3418F072}"/>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D45E7D3D-974D-4844-9C28-5B7F3B54E1D0}"/>
              </a:ext>
            </a:extLst>
          </p:cNvPr>
          <p:cNvSpPr>
            <a:spLocks noGrp="1"/>
          </p:cNvSpPr>
          <p:nvPr>
            <p:ph type="body" idx="1"/>
          </p:nvPr>
        </p:nvSpPr>
        <p:spPr/>
        <p:txBody>
          <a:bodyPr>
            <a:normAutofit fontScale="92500" lnSpcReduction="20000"/>
          </a:bodyPr>
          <a:lstStyle/>
          <a:p>
            <a:pPr>
              <a:defRPr/>
            </a:pPr>
            <a:r>
              <a:rPr lang="en-US" dirty="0">
                <a:solidFill>
                  <a:srgbClr val="180000"/>
                </a:solidFill>
                <a:ea typeface="ＭＳ Ｐゴシック" pitchFamily="34" charset="-128"/>
              </a:rPr>
              <a:t>Cash Flow Shenanigans</a:t>
            </a:r>
          </a:p>
          <a:p>
            <a:pPr>
              <a:defRPr/>
            </a:pPr>
            <a:endParaRPr lang="en-US" dirty="0">
              <a:solidFill>
                <a:srgbClr val="180000"/>
              </a:solidFill>
              <a:ea typeface="ＭＳ Ｐゴシック" pitchFamily="34" charset="-128"/>
            </a:endParaRPr>
          </a:p>
          <a:p>
            <a:pPr>
              <a:defRPr/>
            </a:pPr>
            <a:r>
              <a:rPr lang="en-US" i="1" dirty="0">
                <a:solidFill>
                  <a:srgbClr val="180000"/>
                </a:solidFill>
                <a:ea typeface="ＭＳ Ｐゴシック" pitchFamily="34" charset="-128"/>
              </a:rPr>
              <a:t>1. Shifting financing cash inflows to the operating section.</a:t>
            </a:r>
          </a:p>
          <a:p>
            <a:pPr lvl="1">
              <a:defRPr/>
            </a:pPr>
            <a:r>
              <a:rPr lang="en-US" dirty="0">
                <a:solidFill>
                  <a:srgbClr val="180000"/>
                </a:solidFill>
                <a:ea typeface="ＭＳ Ｐゴシック" pitchFamily="34" charset="-128"/>
              </a:rPr>
              <a:t>• Recording bogus cash flows from operations from a normal bank borrowing.</a:t>
            </a:r>
          </a:p>
          <a:p>
            <a:pPr lvl="1">
              <a:defRPr/>
            </a:pPr>
            <a:r>
              <a:rPr lang="en-US" dirty="0">
                <a:solidFill>
                  <a:srgbClr val="180000"/>
                </a:solidFill>
                <a:ea typeface="ＭＳ Ｐゴシック" pitchFamily="34" charset="-128"/>
              </a:rPr>
              <a:t>• Boosting cash flows from operations by selling receivables before the collection date.</a:t>
            </a:r>
          </a:p>
          <a:p>
            <a:pPr lvl="1">
              <a:defRPr/>
            </a:pPr>
            <a:r>
              <a:rPr lang="en-US" dirty="0">
                <a:solidFill>
                  <a:srgbClr val="180000"/>
                </a:solidFill>
                <a:ea typeface="ＭＳ Ｐゴシック" pitchFamily="34" charset="-128"/>
              </a:rPr>
              <a:t>• Inflating cash flows from operations by faking the sale of receivables.</a:t>
            </a:r>
          </a:p>
          <a:p>
            <a:pPr>
              <a:defRPr/>
            </a:pPr>
            <a:r>
              <a:rPr lang="en-US" i="1" dirty="0">
                <a:solidFill>
                  <a:srgbClr val="180000"/>
                </a:solidFill>
                <a:ea typeface="ＭＳ Ｐゴシック" pitchFamily="34" charset="-128"/>
              </a:rPr>
              <a:t>2. Shifting normal operating cash outflows to the investing section.</a:t>
            </a:r>
          </a:p>
          <a:p>
            <a:pPr lvl="1">
              <a:defRPr/>
            </a:pPr>
            <a:r>
              <a:rPr lang="en-US" dirty="0">
                <a:solidFill>
                  <a:srgbClr val="180000"/>
                </a:solidFill>
                <a:ea typeface="ＭＳ Ｐゴシック" pitchFamily="34" charset="-128"/>
              </a:rPr>
              <a:t>• Inflating cash flows from operations with boomerang transactions.</a:t>
            </a:r>
          </a:p>
          <a:p>
            <a:pPr lvl="1">
              <a:defRPr/>
            </a:pPr>
            <a:r>
              <a:rPr lang="en-US" dirty="0">
                <a:solidFill>
                  <a:srgbClr val="180000"/>
                </a:solidFill>
                <a:ea typeface="ＭＳ Ｐゴシック" pitchFamily="34" charset="-128"/>
              </a:rPr>
              <a:t>• Improperly capitalizing normal operating costs.</a:t>
            </a:r>
          </a:p>
          <a:p>
            <a:pPr lvl="1">
              <a:defRPr/>
            </a:pPr>
            <a:r>
              <a:rPr lang="en-US" dirty="0">
                <a:solidFill>
                  <a:srgbClr val="180000"/>
                </a:solidFill>
                <a:ea typeface="ＭＳ Ｐゴシック" pitchFamily="34" charset="-128"/>
              </a:rPr>
              <a:t>• Recording the purchase of inventory as an investing outflow.</a:t>
            </a:r>
          </a:p>
          <a:p>
            <a:pPr>
              <a:defRPr/>
            </a:pPr>
            <a:r>
              <a:rPr lang="en-US" i="1" dirty="0">
                <a:solidFill>
                  <a:srgbClr val="180000"/>
                </a:solidFill>
                <a:ea typeface="ＭＳ Ｐゴシック" pitchFamily="34" charset="-128"/>
              </a:rPr>
              <a:t>3. Inflating operating cash flow using acquisitions or disposals.</a:t>
            </a:r>
          </a:p>
          <a:p>
            <a:pPr lvl="1">
              <a:defRPr/>
            </a:pPr>
            <a:r>
              <a:rPr lang="en-US" dirty="0">
                <a:solidFill>
                  <a:srgbClr val="180000"/>
                </a:solidFill>
                <a:ea typeface="ＭＳ Ｐゴシック" pitchFamily="34" charset="-128"/>
              </a:rPr>
              <a:t>• Inheriting operating inflows in a normal business acquisition.</a:t>
            </a:r>
          </a:p>
          <a:p>
            <a:pPr lvl="1">
              <a:defRPr/>
            </a:pPr>
            <a:r>
              <a:rPr lang="en-US" dirty="0">
                <a:solidFill>
                  <a:srgbClr val="180000"/>
                </a:solidFill>
                <a:ea typeface="ＭＳ Ｐゴシック" pitchFamily="34" charset="-128"/>
              </a:rPr>
              <a:t>• Acquiring contracts or customers rather than developing them internally.</a:t>
            </a:r>
          </a:p>
          <a:p>
            <a:pPr lvl="1">
              <a:defRPr/>
            </a:pPr>
            <a:r>
              <a:rPr lang="en-US" dirty="0">
                <a:solidFill>
                  <a:srgbClr val="180000"/>
                </a:solidFill>
                <a:ea typeface="ＭＳ Ｐゴシック" pitchFamily="34" charset="-128"/>
              </a:rPr>
              <a:t>• Boosting cash flows from operations by creatively structuring the sale of a business.</a:t>
            </a:r>
          </a:p>
          <a:p>
            <a:pPr>
              <a:defRPr/>
            </a:pPr>
            <a:r>
              <a:rPr lang="en-US" i="1" dirty="0">
                <a:solidFill>
                  <a:srgbClr val="180000"/>
                </a:solidFill>
                <a:ea typeface="ＭＳ Ｐゴシック" pitchFamily="34" charset="-128"/>
              </a:rPr>
              <a:t>4. Boosting operating cash flow using unsustainable activities.</a:t>
            </a:r>
          </a:p>
          <a:p>
            <a:pPr lvl="1">
              <a:buFont typeface="Arial" pitchFamily="34" charset="0"/>
              <a:buNone/>
              <a:defRPr/>
            </a:pPr>
            <a:r>
              <a:rPr lang="en-US" dirty="0">
                <a:solidFill>
                  <a:srgbClr val="180000"/>
                </a:solidFill>
                <a:ea typeface="ＭＳ Ｐゴシック" pitchFamily="34" charset="-128"/>
              </a:rPr>
              <a:t>• Boosting cash flows from operations by paying vendors more slowly.</a:t>
            </a:r>
          </a:p>
          <a:p>
            <a:pPr lvl="1">
              <a:buFont typeface="Arial" pitchFamily="34" charset="0"/>
              <a:buNone/>
              <a:defRPr/>
            </a:pPr>
            <a:r>
              <a:rPr lang="en-US" dirty="0">
                <a:solidFill>
                  <a:srgbClr val="180000"/>
                </a:solidFill>
                <a:ea typeface="ＭＳ Ｐゴシック" pitchFamily="34" charset="-128"/>
              </a:rPr>
              <a:t>• Boosting cash flows from operations by collecting from customers more quickly.</a:t>
            </a:r>
          </a:p>
          <a:p>
            <a:pPr lvl="1">
              <a:buFont typeface="Arial" pitchFamily="34" charset="0"/>
              <a:buNone/>
              <a:defRPr/>
            </a:pPr>
            <a:r>
              <a:rPr lang="en-US" dirty="0">
                <a:solidFill>
                  <a:srgbClr val="180000"/>
                </a:solidFill>
                <a:ea typeface="ＭＳ Ｐゴシック" pitchFamily="34" charset="-128"/>
              </a:rPr>
              <a:t>• Boosting cash flows from operations by purchasing less inventory.</a:t>
            </a:r>
          </a:p>
          <a:p>
            <a:pPr lvl="1">
              <a:buFont typeface="Arial" pitchFamily="34" charset="0"/>
              <a:buNone/>
              <a:defRPr/>
            </a:pPr>
            <a:r>
              <a:rPr lang="en-US" dirty="0">
                <a:solidFill>
                  <a:srgbClr val="180000"/>
                </a:solidFill>
                <a:ea typeface="ＭＳ Ｐゴシック" pitchFamily="34" charset="-128"/>
              </a:rPr>
              <a:t>• Boosting cash flows from operations with one-time benefits.</a:t>
            </a:r>
          </a:p>
          <a:p>
            <a:pPr>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959406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67E74A10-39C4-4794-9FCE-5FE2F2F8BBC5}"/>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37902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38617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8939694B-AA6C-4A60-A758-2EA44077932C}"/>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627725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9144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29630853-755A-4F54-B6DD-F9D97508C823}"/>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1870637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223944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810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3619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63122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41228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78766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17158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337096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04222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745639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55248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56503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315481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968808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411703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67142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AEE9203-3147-4883-A4A0-6B905C72895B}"/>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CBD08EAF-3D75-4977-98B4-B12C03CEB7D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43320724-E5A5-4B76-B0B8-1B0759B8449A}"/>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4DC1E8F4-7A4B-4E42-93EC-AF470B850D16}" type="slidenum">
              <a:rPr lang="en-US" altLang="en-US"/>
              <a:pPr/>
              <a:t>‹#›</a:t>
            </a:fld>
            <a:endParaRPr lang="en-US" altLang="en-US" dirty="0"/>
          </a:p>
        </p:txBody>
      </p:sp>
    </p:spTree>
    <p:extLst>
      <p:ext uri="{BB962C8B-B14F-4D97-AF65-F5344CB8AC3E}">
        <p14:creationId xmlns:p14="http://schemas.microsoft.com/office/powerpoint/2010/main" val="31159573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051231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840369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305690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06618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78452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899559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296087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66826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333148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809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44327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792946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82B6B2-C79C-401F-BE0E-81E91C860B97}"/>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86146F6B-A01F-4060-954D-682644578A6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76607E87-C1DC-41D5-9AAB-E871EDBE5976}"/>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1CEC70F2-EAB8-4224-9E51-DD8B1F3AB049}" type="slidenum">
              <a:rPr lang="en-US" altLang="en-US"/>
              <a:pPr/>
              <a:t>‹#›</a:t>
            </a:fld>
            <a:endParaRPr lang="en-US" altLang="en-US" dirty="0"/>
          </a:p>
        </p:txBody>
      </p:sp>
    </p:spTree>
    <p:extLst>
      <p:ext uri="{BB962C8B-B14F-4D97-AF65-F5344CB8AC3E}">
        <p14:creationId xmlns:p14="http://schemas.microsoft.com/office/powerpoint/2010/main" val="37532143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17461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009309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066934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043863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601744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AB62B780-DF95-4A59-9EB7-DFA9C9D63B84}"/>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B3D690C0-EB14-4986-80E2-BA1F40BB23C1}"/>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sp>
        <p:nvSpPr>
          <p:cNvPr id="4" name="Rectangle 53">
            <a:extLst>
              <a:ext uri="{FF2B5EF4-FFF2-40B4-BE49-F238E27FC236}">
                <a16:creationId xmlns:a16="http://schemas.microsoft.com/office/drawing/2014/main" id="{6A4B84F3-3FC8-4C2D-B3F9-BB77A8F083BD}"/>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912401459"/>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F47389C8-158E-41D5-95B4-71D628BB422D}"/>
              </a:ext>
            </a:extLst>
          </p:cNvPr>
          <p:cNvSpPr>
            <a:spLocks noGrp="1"/>
          </p:cNvSpPr>
          <p:nvPr>
            <p:ph type="sldNum" sz="quarter" idx="10"/>
          </p:nvPr>
        </p:nvSpPr>
        <p:spPr/>
        <p:txBody>
          <a:bodyPr/>
          <a:lstStyle>
            <a:lvl1pPr>
              <a:defRPr/>
            </a:lvl1pPr>
          </a:lstStyle>
          <a:p>
            <a:fld id="{F1D1FF3C-447A-4C95-9D35-5BE446C490BC}" type="slidenum">
              <a:rPr lang="en-US" altLang="en-US"/>
              <a:pPr/>
              <a:t>‹#›</a:t>
            </a:fld>
            <a:endParaRPr lang="en-US" altLang="en-US" dirty="0"/>
          </a:p>
        </p:txBody>
      </p:sp>
    </p:spTree>
    <p:extLst>
      <p:ext uri="{BB962C8B-B14F-4D97-AF65-F5344CB8AC3E}">
        <p14:creationId xmlns:p14="http://schemas.microsoft.com/office/powerpoint/2010/main" val="42656983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07503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FA914FD-275D-434E-B619-62FBB496197E}"/>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18C03C08-7F10-4FF5-98DA-F949C6D4881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315771DC-B947-49FE-82A1-47F9C39910E8}"/>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3287D220-05E7-42FA-8C54-E29DCCF8B945}" type="slidenum">
              <a:rPr lang="en-US" altLang="en-US"/>
              <a:pPr/>
              <a:t>‹#›</a:t>
            </a:fld>
            <a:endParaRPr lang="en-US" altLang="en-US" dirty="0"/>
          </a:p>
        </p:txBody>
      </p:sp>
    </p:spTree>
    <p:extLst>
      <p:ext uri="{BB962C8B-B14F-4D97-AF65-F5344CB8AC3E}">
        <p14:creationId xmlns:p14="http://schemas.microsoft.com/office/powerpoint/2010/main" val="2726506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1A1590D3-F2DB-4C7A-AE07-BA7A19AE5E45}"/>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7206D074-63F3-4B92-BDFE-ED3AF142C3C5}"/>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75D6C7D1-61BB-43F9-B273-E2EE73C15632}"/>
              </a:ext>
            </a:extLst>
          </p:cNvPr>
          <p:cNvSpPr>
            <a:spLocks noGrp="1" noChangeArrowheads="1"/>
          </p:cNvSpPr>
          <p:nvPr>
            <p:ph type="sldNum" sz="quarter" idx="12"/>
          </p:nvPr>
        </p:nvSpPr>
        <p:spPr/>
        <p:txBody>
          <a:bodyPr/>
          <a:lstStyle>
            <a:lvl1pPr>
              <a:defRPr/>
            </a:lvl1pPr>
          </a:lstStyle>
          <a:p>
            <a:fld id="{4F1B7AF1-C0AA-483A-96FB-097532F29D54}" type="slidenum">
              <a:rPr lang="en-US" altLang="en-US"/>
              <a:pPr/>
              <a:t>‹#›</a:t>
            </a:fld>
            <a:endParaRPr lang="en-US" altLang="en-US" dirty="0"/>
          </a:p>
        </p:txBody>
      </p:sp>
    </p:spTree>
    <p:extLst>
      <p:ext uri="{BB962C8B-B14F-4D97-AF65-F5344CB8AC3E}">
        <p14:creationId xmlns:p14="http://schemas.microsoft.com/office/powerpoint/2010/main" val="28963117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19B66CBB-C54D-4260-A5CF-DBB6C5ACF493}"/>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5" name="Rectangle 40">
            <a:extLst>
              <a:ext uri="{FF2B5EF4-FFF2-40B4-BE49-F238E27FC236}">
                <a16:creationId xmlns:a16="http://schemas.microsoft.com/office/drawing/2014/main" id="{DD57A81F-9F7E-4054-91E7-AC3BD5589768}"/>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6" name="Rectangle 41">
            <a:extLst>
              <a:ext uri="{FF2B5EF4-FFF2-40B4-BE49-F238E27FC236}">
                <a16:creationId xmlns:a16="http://schemas.microsoft.com/office/drawing/2014/main" id="{8FA71AA9-5F72-4FCD-BAD5-38552ABDE495}"/>
              </a:ext>
            </a:extLst>
          </p:cNvPr>
          <p:cNvSpPr>
            <a:spLocks noGrp="1" noChangeArrowheads="1"/>
          </p:cNvSpPr>
          <p:nvPr>
            <p:ph type="sldNum" sz="quarter" idx="12"/>
          </p:nvPr>
        </p:nvSpPr>
        <p:spPr/>
        <p:txBody>
          <a:bodyPr/>
          <a:lstStyle>
            <a:lvl1pPr>
              <a:defRPr/>
            </a:lvl1pPr>
          </a:lstStyle>
          <a:p>
            <a:fld id="{EC7DB757-B1C8-441E-95D2-1B7C005E3A81}" type="slidenum">
              <a:rPr lang="en-US" altLang="en-US"/>
              <a:pPr/>
              <a:t>‹#›</a:t>
            </a:fld>
            <a:endParaRPr lang="en-US" altLang="en-US" dirty="0"/>
          </a:p>
        </p:txBody>
      </p:sp>
    </p:spTree>
    <p:extLst>
      <p:ext uri="{BB962C8B-B14F-4D97-AF65-F5344CB8AC3E}">
        <p14:creationId xmlns:p14="http://schemas.microsoft.com/office/powerpoint/2010/main" val="1605670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Tree>
    <p:extLst>
      <p:ext uri="{BB962C8B-B14F-4D97-AF65-F5344CB8AC3E}">
        <p14:creationId xmlns:p14="http://schemas.microsoft.com/office/powerpoint/2010/main" val="3828721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2344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81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116DBF4D-F523-45F7-AC05-F72534F0F155}"/>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424768924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DF8FBB3B-0107-40B5-A597-7EC0E2F18CF8}"/>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0693C2FC-3D86-4958-98F2-084C7385031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CB3F2749-6D9B-4911-98B6-B567A6226DC6}"/>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000" dirty="0">
                <a:solidFill>
                  <a:srgbClr val="FFFFFF"/>
                </a:solidFill>
                <a:latin typeface="Calibri" panose="020F0502020204030204" pitchFamily="34" charset="0"/>
                <a:cs typeface="Arial" panose="020B0604020202020204" pitchFamily="34" charset="0"/>
              </a:rPr>
              <a:t>10 - </a:t>
            </a:r>
            <a:fld id="{9D8A2AC3-9B05-42D0-8279-5CBF3321A019}" type="slidenum">
              <a:rPr lang="en-US" altLang="en-US" sz="1000">
                <a:solidFill>
                  <a:srgbClr val="FFFFFF"/>
                </a:solidFill>
                <a:latin typeface="Calibri" panose="020F0502020204030204" pitchFamily="34" charset="0"/>
                <a:cs typeface="Arial" panose="020B0604020202020204" pitchFamily="34" charset="0"/>
              </a:rPr>
              <a:pP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539B1929-735D-4369-95EB-A42089D72DA1}"/>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7C1B8C65-7D41-491C-844E-707C4E5D0520}"/>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8A5E93CC-C606-44FD-8DC1-E206E515860D}" type="slidenum">
              <a:rPr lang="en-US" altLang="en-US"/>
              <a:pPr/>
              <a:t>‹#›</a:t>
            </a:fld>
            <a:endParaRPr lang="en-US" altLang="en-US" dirty="0"/>
          </a:p>
        </p:txBody>
      </p:sp>
      <p:sp>
        <p:nvSpPr>
          <p:cNvPr id="9" name="Text Box 54">
            <a:extLst>
              <a:ext uri="{FF2B5EF4-FFF2-40B4-BE49-F238E27FC236}">
                <a16:creationId xmlns:a16="http://schemas.microsoft.com/office/drawing/2014/main" id="{271AB659-93FB-4D8D-BE42-2024058AEBF7}"/>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6" r:id="rId21"/>
    <p:sldLayoutId id="2147484117" r:id="rId22"/>
    <p:sldLayoutId id="2147484118" r:id="rId23"/>
    <p:sldLayoutId id="2147484119" r:id="rId24"/>
    <p:sldLayoutId id="2147484120" r:id="rId25"/>
    <p:sldLayoutId id="2147484121" r:id="rId26"/>
    <p:sldLayoutId id="2147484122" r:id="rId27"/>
    <p:sldLayoutId id="2147484123" r:id="rId28"/>
    <p:sldLayoutId id="2147484124" r:id="rId29"/>
    <p:sldLayoutId id="2147484125" r:id="rId30"/>
    <p:sldLayoutId id="2147484126" r:id="rId31"/>
    <p:sldLayoutId id="2147484127" r:id="rId32"/>
    <p:sldLayoutId id="2147484128" r:id="rId33"/>
    <p:sldLayoutId id="2147484129" r:id="rId34"/>
    <p:sldLayoutId id="2147484130" r:id="rId35"/>
    <p:sldLayoutId id="2147484131" r:id="rId36"/>
    <p:sldLayoutId id="2147484132" r:id="rId37"/>
    <p:sldLayoutId id="2147484133" r:id="rId38"/>
    <p:sldLayoutId id="2147484134" r:id="rId39"/>
    <p:sldLayoutId id="2147484135" r:id="rId40"/>
    <p:sldLayoutId id="2147484136" r:id="rId41"/>
    <p:sldLayoutId id="2147484137" r:id="rId42"/>
    <p:sldLayoutId id="2147484138" r:id="rId43"/>
    <p:sldLayoutId id="2147484139" r:id="rId44"/>
    <p:sldLayoutId id="2147484140" r:id="rId45"/>
    <p:sldLayoutId id="2147484141" r:id="rId46"/>
    <p:sldLayoutId id="2147484142" r:id="rId47"/>
    <p:sldLayoutId id="2147484095" r:id="rId48"/>
    <p:sldLayoutId id="2147484143" r:id="rId49"/>
    <p:sldLayoutId id="2147484144" r:id="rId50"/>
    <p:sldLayoutId id="2147484145" r:id="rId51"/>
  </p:sldLayoutIdLst>
  <p:hf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2">
            <a:extLst>
              <a:ext uri="{FF2B5EF4-FFF2-40B4-BE49-F238E27FC236}">
                <a16:creationId xmlns:a16="http://schemas.microsoft.com/office/drawing/2014/main" id="{C31FF60A-D3BC-461F-A9FD-3C819CCF7BD4}"/>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dirty="0"/>
          </a:p>
        </p:txBody>
      </p:sp>
      <p:sp>
        <p:nvSpPr>
          <p:cNvPr id="54275" name="Rectangle 14">
            <a:extLst>
              <a:ext uri="{FF2B5EF4-FFF2-40B4-BE49-F238E27FC236}">
                <a16:creationId xmlns:a16="http://schemas.microsoft.com/office/drawing/2014/main" id="{1AEB881B-9141-4356-B48A-E798E0E91BE4}"/>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1200" b="1" i="1" dirty="0">
              <a:latin typeface="Book Antiqua" panose="02040602050305030304" pitchFamily="18" charset="0"/>
            </a:endParaRPr>
          </a:p>
        </p:txBody>
      </p:sp>
      <p:pic>
        <p:nvPicPr>
          <p:cNvPr id="4" name="Picture 3" descr="A display in a store&#10;&#10;Description generated with high confidence">
            <a:extLst>
              <a:ext uri="{FF2B5EF4-FFF2-40B4-BE49-F238E27FC236}">
                <a16:creationId xmlns:a16="http://schemas.microsoft.com/office/drawing/2014/main" id="{1D25D317-2413-42B2-B157-F36FED356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C554772-93D6-408B-80BF-BDF7BE4185E2}"/>
              </a:ext>
            </a:extLst>
          </p:cNvPr>
          <p:cNvSpPr>
            <a:spLocks noChangeArrowheads="1"/>
          </p:cNvSpPr>
          <p:nvPr/>
        </p:nvSpPr>
        <p:spPr bwMode="auto">
          <a:xfrm>
            <a:off x="647700" y="1557359"/>
            <a:ext cx="78486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2400" b="1" i="1" dirty="0">
                <a:latin typeface="Arial Narrow" panose="020B0606020202030204" pitchFamily="34" charset="0"/>
              </a:rPr>
              <a:t>1. Showcasing misleading metrics that overstate performance.</a:t>
            </a:r>
          </a:p>
          <a:p>
            <a:pPr lvl="1" algn="l"/>
            <a:r>
              <a:rPr lang="en-US" altLang="en-US" sz="2400" b="1" i="1" dirty="0">
                <a:latin typeface="Arial Narrow" panose="020B0606020202030204" pitchFamily="34" charset="0"/>
              </a:rPr>
              <a:t>• </a:t>
            </a:r>
            <a:r>
              <a:rPr lang="en-US" altLang="en-US" sz="2400" dirty="0">
                <a:latin typeface="Arial Narrow" panose="020B0606020202030204" pitchFamily="34" charset="0"/>
              </a:rPr>
              <a:t>Highlighting a misleading metric as a surrogate for revenue.</a:t>
            </a:r>
          </a:p>
          <a:p>
            <a:pPr lvl="1" algn="l"/>
            <a:r>
              <a:rPr lang="en-US" altLang="en-US" sz="2400" dirty="0">
                <a:latin typeface="Arial Narrow" panose="020B0606020202030204" pitchFamily="34" charset="0"/>
              </a:rPr>
              <a:t>• Highlighting a misleading metric as a surrogate for earnings.</a:t>
            </a:r>
          </a:p>
          <a:p>
            <a:pPr lvl="1" algn="l"/>
            <a:r>
              <a:rPr lang="en-US" altLang="en-US" sz="2400" dirty="0">
                <a:latin typeface="Arial Narrow" panose="020B0606020202030204" pitchFamily="34" charset="0"/>
              </a:rPr>
              <a:t>• Highlighting a misleading metric as a surrogate for cash flow.</a:t>
            </a:r>
          </a:p>
          <a:p>
            <a:pPr algn="l"/>
            <a:r>
              <a:rPr lang="en-US" altLang="en-US" sz="2400" b="1" i="1" dirty="0">
                <a:latin typeface="Arial Narrow" panose="020B0606020202030204" pitchFamily="34" charset="0"/>
              </a:rPr>
              <a:t>2. Distorting balance sheet metrics to avoid showing deterioration.</a:t>
            </a:r>
          </a:p>
          <a:p>
            <a:pPr lvl="1" algn="l"/>
            <a:r>
              <a:rPr lang="en-US" altLang="en-US" sz="2400" b="1" i="1" dirty="0">
                <a:latin typeface="Arial Narrow" panose="020B0606020202030204" pitchFamily="34" charset="0"/>
              </a:rPr>
              <a:t>• </a:t>
            </a:r>
            <a:r>
              <a:rPr lang="en-US" altLang="en-US" sz="2400" dirty="0">
                <a:latin typeface="Arial Narrow" panose="020B0606020202030204" pitchFamily="34" charset="0"/>
              </a:rPr>
              <a:t>Distorting accounts receivable metrics to hide revenue problems.</a:t>
            </a:r>
          </a:p>
          <a:p>
            <a:pPr lvl="1" algn="l"/>
            <a:r>
              <a:rPr lang="en-US" altLang="en-US" sz="2400" dirty="0">
                <a:latin typeface="Arial Narrow" panose="020B0606020202030204" pitchFamily="34" charset="0"/>
              </a:rPr>
              <a:t>• Distorting inventory metrics to hide profitability problems.</a:t>
            </a:r>
          </a:p>
          <a:p>
            <a:pPr lvl="1" algn="l"/>
            <a:r>
              <a:rPr lang="en-US" altLang="en-US" sz="2400" dirty="0">
                <a:latin typeface="Arial Narrow" panose="020B0606020202030204" pitchFamily="34" charset="0"/>
              </a:rPr>
              <a:t>• Distorting financial asset metrics to hide impairment problems.</a:t>
            </a:r>
          </a:p>
          <a:p>
            <a:pPr lvl="1" algn="l"/>
            <a:r>
              <a:rPr lang="en-US" altLang="en-US" sz="2400" dirty="0">
                <a:latin typeface="Arial Narrow" panose="020B0606020202030204" pitchFamily="34" charset="0"/>
              </a:rPr>
              <a:t>• Distorting debt metrics to hide liquidity problems.</a:t>
            </a:r>
          </a:p>
        </p:txBody>
      </p:sp>
      <p:sp>
        <p:nvSpPr>
          <p:cNvPr id="4" name="Rectangle 2">
            <a:extLst>
              <a:ext uri="{FF2B5EF4-FFF2-40B4-BE49-F238E27FC236}">
                <a16:creationId xmlns:a16="http://schemas.microsoft.com/office/drawing/2014/main" id="{C035C3AB-307A-4C71-9CE6-454636EB9D9F}"/>
              </a:ext>
            </a:extLst>
          </p:cNvPr>
          <p:cNvSpPr>
            <a:spLocks noGrp="1" noChangeArrowheads="1"/>
          </p:cNvSpPr>
          <p:nvPr>
            <p:ph type="title"/>
          </p:nvPr>
        </p:nvSpPr>
        <p:spPr>
          <a:xfrm>
            <a:off x="457200" y="152400"/>
            <a:ext cx="8229600" cy="762000"/>
          </a:xfrm>
          <a:solidFill>
            <a:srgbClr val="FFFFFF"/>
          </a:solidFill>
        </p:spPr>
        <p:txBody>
          <a:bodyPr/>
          <a:lstStyle/>
          <a:p>
            <a:pPr eaLnBrk="1" hangingPunct="1">
              <a:defRPr/>
            </a:pPr>
            <a:r>
              <a:rPr lang="en-US" sz="3200" dirty="0">
                <a:effectLst>
                  <a:outerShdw blurRad="38100" dist="38100" dir="2700000" algn="tl">
                    <a:srgbClr val="C0C0C0"/>
                  </a:outerShdw>
                </a:effectLst>
                <a:ea typeface="ＭＳ Ｐゴシック" pitchFamily="34" charset="-128"/>
              </a:rPr>
              <a:t>Recent Financial Misstatements</a:t>
            </a:r>
          </a:p>
        </p:txBody>
      </p:sp>
      <p:sp>
        <p:nvSpPr>
          <p:cNvPr id="62468" name="TextBox 4">
            <a:extLst>
              <a:ext uri="{FF2B5EF4-FFF2-40B4-BE49-F238E27FC236}">
                <a16:creationId xmlns:a16="http://schemas.microsoft.com/office/drawing/2014/main" id="{3FCDC975-9397-4013-9FD2-09A8100917DD}"/>
              </a:ext>
            </a:extLst>
          </p:cNvPr>
          <p:cNvSpPr txBox="1">
            <a:spLocks noChangeArrowheads="1"/>
          </p:cNvSpPr>
          <p:nvPr/>
        </p:nvSpPr>
        <p:spPr bwMode="auto">
          <a:xfrm>
            <a:off x="762000" y="990600"/>
            <a:ext cx="7391400" cy="46166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2400" b="1" dirty="0"/>
              <a:t>Key Metrics Shenanigans:</a:t>
            </a:r>
          </a:p>
        </p:txBody>
      </p:sp>
      <p:sp>
        <p:nvSpPr>
          <p:cNvPr id="6" name="Rounded Rectangle 5">
            <a:extLst>
              <a:ext uri="{FF2B5EF4-FFF2-40B4-BE49-F238E27FC236}">
                <a16:creationId xmlns:a16="http://schemas.microsoft.com/office/drawing/2014/main" id="{E2290E69-7209-436C-A557-649DD804D5A4}"/>
              </a:ext>
            </a:extLst>
          </p:cNvPr>
          <p:cNvSpPr/>
          <p:nvPr/>
        </p:nvSpPr>
        <p:spPr>
          <a:xfrm>
            <a:off x="457200" y="6324600"/>
            <a:ext cx="6781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10-2: Identify the types of financial reporting misstatements that have occurred in recent years. </a:t>
            </a:r>
          </a:p>
        </p:txBody>
      </p:sp>
    </p:spTree>
    <p:extLst>
      <p:ext uri="{BB962C8B-B14F-4D97-AF65-F5344CB8AC3E}">
        <p14:creationId xmlns:p14="http://schemas.microsoft.com/office/powerpoint/2010/main" val="1445728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1" name="Text Box 51">
            <a:extLst>
              <a:ext uri="{FF2B5EF4-FFF2-40B4-BE49-F238E27FC236}">
                <a16:creationId xmlns:a16="http://schemas.microsoft.com/office/drawing/2014/main" id="{934900D0-C689-419E-9716-18148881364C}"/>
              </a:ext>
            </a:extLst>
          </p:cNvPr>
          <p:cNvSpPr txBox="1">
            <a:spLocks noChangeArrowheads="1"/>
          </p:cNvSpPr>
          <p:nvPr/>
        </p:nvSpPr>
        <p:spPr bwMode="auto">
          <a:xfrm>
            <a:off x="609600" y="1447800"/>
            <a:ext cx="7848600" cy="353943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a:spAutoFit/>
          </a:bodyPr>
          <a:lstStyle/>
          <a:p>
            <a:pPr eaLnBrk="1" hangingPunct="1">
              <a:spcBef>
                <a:spcPct val="50000"/>
              </a:spcBef>
              <a:defRPr/>
            </a:pPr>
            <a:r>
              <a:rPr lang="en-US" sz="3200" dirty="0">
                <a:latin typeface="Arial" pitchFamily="34" charset="0"/>
              </a:rPr>
              <a:t>Because of the </a:t>
            </a:r>
            <a:r>
              <a:rPr lang="en-US" sz="3200" b="1" i="1" dirty="0">
                <a:latin typeface="Arial" pitchFamily="34" charset="0"/>
              </a:rPr>
              <a:t>complexities</a:t>
            </a:r>
            <a:r>
              <a:rPr lang="en-US" sz="3200" dirty="0">
                <a:latin typeface="Arial" pitchFamily="34" charset="0"/>
              </a:rPr>
              <a:t> related to financial reporting and because of the number of </a:t>
            </a:r>
            <a:r>
              <a:rPr lang="en-US" sz="3200" b="1" i="1" dirty="0">
                <a:latin typeface="Arial" pitchFamily="34" charset="0"/>
              </a:rPr>
              <a:t>alternative</a:t>
            </a:r>
            <a:r>
              <a:rPr lang="en-US" sz="3200" dirty="0">
                <a:latin typeface="Arial" pitchFamily="34" charset="0"/>
              </a:rPr>
              <a:t> generally accepted accounting principles that can be used, </a:t>
            </a:r>
            <a:r>
              <a:rPr lang="en-US" sz="3200" u="sng" dirty="0">
                <a:latin typeface="Arial" pitchFamily="34" charset="0"/>
              </a:rPr>
              <a:t>notes to the financial statements</a:t>
            </a:r>
            <a:r>
              <a:rPr lang="en-US" sz="3200" dirty="0">
                <a:latin typeface="Arial" pitchFamily="34" charset="0"/>
              </a:rPr>
              <a:t> are included as an </a:t>
            </a:r>
            <a:r>
              <a:rPr lang="en-US" sz="3200" b="1" i="1" dirty="0">
                <a:latin typeface="Arial" pitchFamily="34" charset="0"/>
              </a:rPr>
              <a:t>integral part</a:t>
            </a:r>
            <a:r>
              <a:rPr lang="en-US" sz="3200" b="1" dirty="0">
                <a:latin typeface="Arial" pitchFamily="34" charset="0"/>
              </a:rPr>
              <a:t> </a:t>
            </a:r>
            <a:r>
              <a:rPr lang="en-US" sz="3200" dirty="0">
                <a:latin typeface="Arial" pitchFamily="34" charset="0"/>
              </a:rPr>
              <a:t>of the financial statements.</a:t>
            </a:r>
          </a:p>
        </p:txBody>
      </p:sp>
      <p:sp>
        <p:nvSpPr>
          <p:cNvPr id="63493" name="Title 8">
            <a:extLst>
              <a:ext uri="{FF2B5EF4-FFF2-40B4-BE49-F238E27FC236}">
                <a16:creationId xmlns:a16="http://schemas.microsoft.com/office/drawing/2014/main" id="{176513FE-D4DC-4033-9E03-5204F2E4C18F}"/>
              </a:ext>
            </a:extLst>
          </p:cNvPr>
          <p:cNvSpPr>
            <a:spLocks noGrp="1"/>
          </p:cNvSpPr>
          <p:nvPr>
            <p:ph type="title"/>
          </p:nvPr>
        </p:nvSpPr>
        <p:spPr/>
        <p:txBody>
          <a:bodyPr/>
          <a:lstStyle/>
          <a:p>
            <a:r>
              <a:rPr lang="en-US" altLang="en-US" dirty="0">
                <a:ea typeface="ＭＳ Ｐゴシック" panose="020B0600070205080204" pitchFamily="34" charset="-128"/>
              </a:rPr>
              <a:t>Notes to the Financial Statements</a:t>
            </a:r>
          </a:p>
        </p:txBody>
      </p:sp>
      <p:sp>
        <p:nvSpPr>
          <p:cNvPr id="8" name="Rounded Rectangle 7">
            <a:extLst>
              <a:ext uri="{FF2B5EF4-FFF2-40B4-BE49-F238E27FC236}">
                <a16:creationId xmlns:a16="http://schemas.microsoft.com/office/drawing/2014/main" id="{6E7277E9-1946-494E-9E21-37A8FBA2B5CE}"/>
              </a:ext>
            </a:extLst>
          </p:cNvPr>
          <p:cNvSpPr/>
          <p:nvPr/>
        </p:nvSpPr>
        <p:spPr>
          <a:xfrm>
            <a:off x="457200" y="6324600"/>
            <a:ext cx="5486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10-3: Explain why the notes are an integral part of the financial statements.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7" name="Text Box 87">
            <a:extLst>
              <a:ext uri="{FF2B5EF4-FFF2-40B4-BE49-F238E27FC236}">
                <a16:creationId xmlns:a16="http://schemas.microsoft.com/office/drawing/2014/main" id="{7206FC0E-F722-407A-9826-CDFCBCA15A89}"/>
              </a:ext>
            </a:extLst>
          </p:cNvPr>
          <p:cNvSpPr txBox="1">
            <a:spLocks noChangeArrowheads="1"/>
          </p:cNvSpPr>
          <p:nvPr/>
        </p:nvSpPr>
        <p:spPr bwMode="auto">
          <a:xfrm>
            <a:off x="457200" y="1295400"/>
            <a:ext cx="8229600" cy="523875"/>
          </a:xfrm>
          <a:prstGeom prst="rect">
            <a:avLst/>
          </a:prstGeom>
          <a:solidFill>
            <a:schemeClr val="accent1">
              <a:lumMod val="20000"/>
              <a:lumOff val="80000"/>
            </a:schemeClr>
          </a:solidFill>
          <a:ln>
            <a:solidFill>
              <a:schemeClr val="accent1">
                <a:lumMod val="50000"/>
              </a:schemeClr>
            </a:solidFill>
          </a:ln>
          <a:effectLst/>
          <a:extLst/>
        </p:spPr>
        <p:txBody>
          <a:bodyPr>
            <a:spAutoFit/>
          </a:bodyPr>
          <a:lstStyle/>
          <a:p>
            <a:pPr eaLnBrk="1" hangingPunct="1">
              <a:spcBef>
                <a:spcPct val="50000"/>
              </a:spcBef>
              <a:defRPr/>
            </a:pPr>
            <a:r>
              <a:rPr lang="en-US" sz="2800" dirty="0">
                <a:latin typeface="Arial" pitchFamily="34" charset="0"/>
              </a:rPr>
              <a:t>Summary of Significant Accounting Policies</a:t>
            </a:r>
          </a:p>
        </p:txBody>
      </p:sp>
      <p:sp>
        <p:nvSpPr>
          <p:cNvPr id="64515" name="Text Box 88">
            <a:extLst>
              <a:ext uri="{FF2B5EF4-FFF2-40B4-BE49-F238E27FC236}">
                <a16:creationId xmlns:a16="http://schemas.microsoft.com/office/drawing/2014/main" id="{4DCCA496-7246-45BF-82E2-291456572BAB}"/>
              </a:ext>
            </a:extLst>
          </p:cNvPr>
          <p:cNvSpPr txBox="1">
            <a:spLocks noChangeArrowheads="1"/>
          </p:cNvSpPr>
          <p:nvPr/>
        </p:nvSpPr>
        <p:spPr bwMode="auto">
          <a:xfrm>
            <a:off x="685800" y="1981200"/>
            <a:ext cx="8229600" cy="892552"/>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50000"/>
              </a:spcBef>
            </a:pPr>
            <a:r>
              <a:rPr lang="en-US" altLang="en-US" sz="2600" dirty="0">
                <a:latin typeface="Arial" panose="020B0604020202020204" pitchFamily="34" charset="0"/>
              </a:rPr>
              <a:t>Typical accounting policies that are disclosed in the notes to the financial statements include the following:</a:t>
            </a:r>
          </a:p>
        </p:txBody>
      </p:sp>
      <p:sp>
        <p:nvSpPr>
          <p:cNvPr id="34819" name="Text Box 89">
            <a:extLst>
              <a:ext uri="{FF2B5EF4-FFF2-40B4-BE49-F238E27FC236}">
                <a16:creationId xmlns:a16="http://schemas.microsoft.com/office/drawing/2014/main" id="{FB1A9247-6F28-4726-8563-969A34B8D82A}"/>
              </a:ext>
            </a:extLst>
          </p:cNvPr>
          <p:cNvSpPr txBox="1">
            <a:spLocks noChangeArrowheads="1"/>
          </p:cNvSpPr>
          <p:nvPr/>
        </p:nvSpPr>
        <p:spPr bwMode="auto">
          <a:xfrm>
            <a:off x="685800" y="2895600"/>
            <a:ext cx="7086600" cy="3376309"/>
          </a:xfrm>
          <a:prstGeom prst="rect">
            <a:avLst/>
          </a:prstGeom>
          <a:noFill/>
          <a:ln w="9525">
            <a:noFill/>
            <a:miter lim="800000"/>
            <a:headEnd/>
            <a:tailEnd/>
          </a:ln>
        </p:spPr>
        <p:txBody>
          <a:bodyPr>
            <a:spAutoFit/>
          </a:bodyPr>
          <a:lstStyle/>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Depreciation method used</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Inventory valuation method used</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Basis of consolidation of subsidiaries</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Reconciliation of taxes paid to tax expense</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The cost of employee benefit plans</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Treatment of goodwill and acquisition-related intangible assets</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Details related to earnings per share </a:t>
            </a:r>
          </a:p>
          <a:p>
            <a:pPr marL="457200" indent="-457200" algn="l" eaLnBrk="1" hangingPunct="1">
              <a:spcBef>
                <a:spcPct val="10000"/>
              </a:spcBef>
              <a:buClr>
                <a:schemeClr val="tx2">
                  <a:lumMod val="50000"/>
                </a:schemeClr>
              </a:buClr>
              <a:buFontTx/>
              <a:buAutoNum type="arabicPeriod"/>
              <a:defRPr/>
            </a:pPr>
            <a:r>
              <a:rPr lang="en-US" sz="2200" b="1" dirty="0">
                <a:solidFill>
                  <a:schemeClr val="tx2">
                    <a:lumMod val="50000"/>
                  </a:schemeClr>
                </a:solidFill>
                <a:latin typeface="Arial" pitchFamily="34" charset="0"/>
              </a:rPr>
              <a:t>Stock option and stock purchase plans</a:t>
            </a:r>
          </a:p>
        </p:txBody>
      </p:sp>
      <p:sp>
        <p:nvSpPr>
          <p:cNvPr id="64517" name="Title 8">
            <a:extLst>
              <a:ext uri="{FF2B5EF4-FFF2-40B4-BE49-F238E27FC236}">
                <a16:creationId xmlns:a16="http://schemas.microsoft.com/office/drawing/2014/main" id="{5F4E1A47-78C3-444C-BD4E-0E84A90F5A30}"/>
              </a:ext>
            </a:extLst>
          </p:cNvPr>
          <p:cNvSpPr>
            <a:spLocks noGrp="1"/>
          </p:cNvSpPr>
          <p:nvPr>
            <p:ph type="title"/>
          </p:nvPr>
        </p:nvSpPr>
        <p:spPr/>
        <p:txBody>
          <a:bodyPr/>
          <a:lstStyle/>
          <a:p>
            <a:r>
              <a:rPr lang="en-US" altLang="en-US" dirty="0">
                <a:ea typeface="ＭＳ Ｐゴシック" panose="020B0600070205080204" pitchFamily="34" charset="-128"/>
              </a:rPr>
              <a:t>Notes to the Financial Statements</a:t>
            </a:r>
          </a:p>
        </p:txBody>
      </p:sp>
      <p:sp>
        <p:nvSpPr>
          <p:cNvPr id="9" name="Rounded Rectangle 8">
            <a:extLst>
              <a:ext uri="{FF2B5EF4-FFF2-40B4-BE49-F238E27FC236}">
                <a16:creationId xmlns:a16="http://schemas.microsoft.com/office/drawing/2014/main" id="{3AD85208-09BA-4C1F-8354-EFEBBC7ABDEC}"/>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7" name="Rectangle 1033">
            <a:extLst>
              <a:ext uri="{FF2B5EF4-FFF2-40B4-BE49-F238E27FC236}">
                <a16:creationId xmlns:a16="http://schemas.microsoft.com/office/drawing/2014/main" id="{C7DEF74E-4F2A-4FF6-AF1A-3BEB2F4E85DF}"/>
              </a:ext>
            </a:extLst>
          </p:cNvPr>
          <p:cNvSpPr>
            <a:spLocks noGrp="1" noChangeArrowheads="1"/>
          </p:cNvSpPr>
          <p:nvPr>
            <p:ph type="title"/>
          </p:nvPr>
        </p:nvSpPr>
        <p:spPr>
          <a:xfrm>
            <a:off x="1066800" y="277813"/>
            <a:ext cx="7620000" cy="712787"/>
          </a:xfrm>
          <a:solidFill>
            <a:schemeClr val="accent1">
              <a:lumMod val="20000"/>
              <a:lumOff val="80000"/>
            </a:schemeClr>
          </a:solidFill>
        </p:spPr>
        <p:txBody>
          <a:bodyPr/>
          <a:lstStyle/>
          <a:p>
            <a:pPr eaLnBrk="1" hangingPunct="1">
              <a:defRPr/>
            </a:pPr>
            <a:r>
              <a:rPr lang="en-US" dirty="0">
                <a:ea typeface="ＭＳ Ｐゴシック" pitchFamily="34" charset="-128"/>
              </a:rPr>
              <a:t>Depreciation Method</a:t>
            </a:r>
          </a:p>
        </p:txBody>
      </p:sp>
      <p:sp>
        <p:nvSpPr>
          <p:cNvPr id="122120" name="Rectangle 2312">
            <a:extLst>
              <a:ext uri="{FF2B5EF4-FFF2-40B4-BE49-F238E27FC236}">
                <a16:creationId xmlns:a16="http://schemas.microsoft.com/office/drawing/2014/main" id="{77C2B410-07BD-4A8D-8601-9DB41B20F6B6}"/>
              </a:ext>
            </a:extLst>
          </p:cNvPr>
          <p:cNvSpPr>
            <a:spLocks noChangeArrowheads="1"/>
          </p:cNvSpPr>
          <p:nvPr/>
        </p:nvSpPr>
        <p:spPr bwMode="auto">
          <a:xfrm>
            <a:off x="1104900" y="4495865"/>
            <a:ext cx="6934200" cy="1292225"/>
          </a:xfrm>
          <a:prstGeom prst="rect">
            <a:avLst/>
          </a:prstGeom>
          <a:solidFill>
            <a:srgbClr val="FFFF66"/>
          </a:solidFill>
          <a:ln w="9525">
            <a:solidFill>
              <a:srgbClr val="C6B4A5"/>
            </a:solidFill>
            <a:miter lim="800000"/>
            <a:headEnd/>
            <a:tailEnd/>
          </a:ln>
          <a:effectLst>
            <a:outerShdw dist="38100" dir="2700000" algn="tl" rotWithShape="0">
              <a:srgbClr val="808080">
                <a:alpha val="39998"/>
              </a:srgbClr>
            </a:outerShdw>
          </a:effectLst>
        </p:spPr>
        <p:txBody>
          <a:bodyPr lIns="90488" tIns="44450" rIns="90488" bIns="44450">
            <a:spAutoFit/>
          </a:bodyPr>
          <a:lstStyle/>
          <a:p>
            <a:pPr>
              <a:defRPr/>
            </a:pPr>
            <a:r>
              <a:rPr lang="en-US" sz="2600" dirty="0">
                <a:solidFill>
                  <a:schemeClr val="tx2">
                    <a:lumMod val="50000"/>
                  </a:schemeClr>
                </a:solidFill>
                <a:latin typeface="Arial" pitchFamily="34" charset="0"/>
              </a:rPr>
              <a:t>Disclosure of the depreciation method permits informed readers to make comparisons of companies in the same industry.</a:t>
            </a:r>
          </a:p>
        </p:txBody>
      </p:sp>
      <p:sp>
        <p:nvSpPr>
          <p:cNvPr id="122126" name="Rectangle 2318">
            <a:extLst>
              <a:ext uri="{FF2B5EF4-FFF2-40B4-BE49-F238E27FC236}">
                <a16:creationId xmlns:a16="http://schemas.microsoft.com/office/drawing/2014/main" id="{3151A8B2-81CE-49AC-AFD9-BE9B215A59D6}"/>
              </a:ext>
            </a:extLst>
          </p:cNvPr>
          <p:cNvSpPr>
            <a:spLocks noChangeArrowheads="1"/>
          </p:cNvSpPr>
          <p:nvPr/>
        </p:nvSpPr>
        <p:spPr bwMode="auto">
          <a:xfrm>
            <a:off x="4002055" y="2060510"/>
            <a:ext cx="1295400" cy="1524000"/>
          </a:xfrm>
          <a:prstGeom prst="rect">
            <a:avLst/>
          </a:prstGeom>
          <a:solidFill>
            <a:srgbClr val="FFFF66"/>
          </a:solidFill>
          <a:ln w="25400">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600" dirty="0">
                <a:solidFill>
                  <a:schemeClr val="tx2">
                    <a:lumMod val="50000"/>
                  </a:schemeClr>
                </a:solidFill>
                <a:latin typeface="Arial" pitchFamily="34" charset="0"/>
              </a:rPr>
              <a:t>Impact</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of</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Income</a:t>
            </a:r>
          </a:p>
        </p:txBody>
      </p:sp>
      <p:cxnSp>
        <p:nvCxnSpPr>
          <p:cNvPr id="9223" name="AutoShape 2319">
            <a:extLst>
              <a:ext uri="{FF2B5EF4-FFF2-40B4-BE49-F238E27FC236}">
                <a16:creationId xmlns:a16="http://schemas.microsoft.com/office/drawing/2014/main" id="{8E401D77-A193-42ED-B98E-E7D9D3919439}"/>
              </a:ext>
            </a:extLst>
          </p:cNvPr>
          <p:cNvCxnSpPr>
            <a:cxnSpLocks noChangeShapeType="1"/>
            <a:stCxn id="122125" idx="2"/>
            <a:endCxn id="122126" idx="3"/>
          </p:cNvCxnSpPr>
          <p:nvPr/>
        </p:nvCxnSpPr>
        <p:spPr bwMode="auto">
          <a:xfrm rot="5400000">
            <a:off x="6135655" y="1679510"/>
            <a:ext cx="304800" cy="1981200"/>
          </a:xfrm>
          <a:prstGeom prst="bentConnector2">
            <a:avLst/>
          </a:prstGeom>
          <a:noFill/>
          <a:ln w="38100">
            <a:solidFill>
              <a:schemeClr val="tx2">
                <a:lumMod val="50000"/>
              </a:schemeClr>
            </a:solidFill>
            <a:miter lim="800000"/>
            <a:headEnd/>
            <a:tailEnd type="triangle" w="med" len="med"/>
          </a:ln>
          <a:effectLst>
            <a:outerShdw blurRad="63500" dist="38099" dir="2700000" algn="ctr" rotWithShape="0">
              <a:schemeClr val="tx1">
                <a:alpha val="74997"/>
              </a:schemeClr>
            </a:outerShdw>
          </a:effectLst>
          <a:extLst>
            <a:ext uri="{909E8E84-426E-40dd-AFC4-6F175D3DCCD1}"/>
          </a:extLst>
        </p:spPr>
      </p:cxnSp>
      <p:cxnSp>
        <p:nvCxnSpPr>
          <p:cNvPr id="9224" name="AutoShape 2320">
            <a:extLst>
              <a:ext uri="{FF2B5EF4-FFF2-40B4-BE49-F238E27FC236}">
                <a16:creationId xmlns:a16="http://schemas.microsoft.com/office/drawing/2014/main" id="{3E62E18B-D1F9-4E19-9799-1ED5507CD6A3}"/>
              </a:ext>
            </a:extLst>
          </p:cNvPr>
          <p:cNvCxnSpPr>
            <a:cxnSpLocks noChangeShapeType="1"/>
            <a:stCxn id="122123" idx="0"/>
            <a:endCxn id="122126" idx="3"/>
          </p:cNvCxnSpPr>
          <p:nvPr/>
        </p:nvCxnSpPr>
        <p:spPr bwMode="auto">
          <a:xfrm rot="5400000" flipH="1">
            <a:off x="6161055" y="1958910"/>
            <a:ext cx="254000" cy="1981200"/>
          </a:xfrm>
          <a:prstGeom prst="bentConnector2">
            <a:avLst/>
          </a:prstGeom>
          <a:noFill/>
          <a:ln w="38100">
            <a:solidFill>
              <a:schemeClr val="tx2">
                <a:lumMod val="50000"/>
              </a:schemeClr>
            </a:solidFill>
            <a:miter lim="800000"/>
            <a:headEnd/>
            <a:tailEnd type="triangle" w="med" len="med"/>
          </a:ln>
          <a:effectLst>
            <a:outerShdw blurRad="63500" dist="38099" dir="2700000" algn="ctr" rotWithShape="0">
              <a:schemeClr val="tx1">
                <a:alpha val="74997"/>
              </a:schemeClr>
            </a:outerShdw>
          </a:effectLst>
          <a:extLst>
            <a:ext uri="{909E8E84-426E-40dd-AFC4-6F175D3DCCD1}"/>
          </a:extLst>
        </p:spPr>
      </p:cxnSp>
      <p:cxnSp>
        <p:nvCxnSpPr>
          <p:cNvPr id="9225" name="AutoShape 2321">
            <a:extLst>
              <a:ext uri="{FF2B5EF4-FFF2-40B4-BE49-F238E27FC236}">
                <a16:creationId xmlns:a16="http://schemas.microsoft.com/office/drawing/2014/main" id="{CEA23976-565B-4C38-995D-7DC758BAEDBA}"/>
              </a:ext>
            </a:extLst>
          </p:cNvPr>
          <p:cNvCxnSpPr>
            <a:cxnSpLocks noChangeShapeType="1"/>
            <a:stCxn id="122122" idx="2"/>
            <a:endCxn id="122126" idx="1"/>
          </p:cNvCxnSpPr>
          <p:nvPr/>
        </p:nvCxnSpPr>
        <p:spPr bwMode="auto">
          <a:xfrm rot="16200000" flipH="1">
            <a:off x="2859055" y="1679510"/>
            <a:ext cx="304800" cy="1981200"/>
          </a:xfrm>
          <a:prstGeom prst="bentConnector2">
            <a:avLst/>
          </a:prstGeom>
          <a:noFill/>
          <a:ln w="38100">
            <a:solidFill>
              <a:schemeClr val="tx2">
                <a:lumMod val="50000"/>
              </a:schemeClr>
            </a:solidFill>
            <a:miter lim="800000"/>
            <a:headEnd/>
            <a:tailEnd type="triangle" w="med" len="med"/>
          </a:ln>
          <a:effectLst>
            <a:outerShdw blurRad="63500" dist="38099" dir="2700000" algn="ctr" rotWithShape="0">
              <a:schemeClr val="tx1">
                <a:alpha val="74997"/>
              </a:schemeClr>
            </a:outerShdw>
          </a:effectLst>
          <a:extLst>
            <a:ext uri="{909E8E84-426E-40dd-AFC4-6F175D3DCCD1}"/>
          </a:extLst>
        </p:spPr>
      </p:cxnSp>
      <p:cxnSp>
        <p:nvCxnSpPr>
          <p:cNvPr id="9226" name="AutoShape 2322">
            <a:extLst>
              <a:ext uri="{FF2B5EF4-FFF2-40B4-BE49-F238E27FC236}">
                <a16:creationId xmlns:a16="http://schemas.microsoft.com/office/drawing/2014/main" id="{C260F8D9-B20C-4FBD-8297-B9588996AC60}"/>
              </a:ext>
            </a:extLst>
          </p:cNvPr>
          <p:cNvCxnSpPr>
            <a:cxnSpLocks noChangeShapeType="1"/>
            <a:stCxn id="122124" idx="0"/>
            <a:endCxn id="122126" idx="1"/>
          </p:cNvCxnSpPr>
          <p:nvPr/>
        </p:nvCxnSpPr>
        <p:spPr bwMode="auto">
          <a:xfrm rot="5400000" flipH="1" flipV="1">
            <a:off x="2935255" y="1984310"/>
            <a:ext cx="228600" cy="1905000"/>
          </a:xfrm>
          <a:prstGeom prst="bentConnector2">
            <a:avLst/>
          </a:prstGeom>
          <a:noFill/>
          <a:ln w="38100">
            <a:solidFill>
              <a:schemeClr val="tx2">
                <a:lumMod val="50000"/>
              </a:schemeClr>
            </a:solidFill>
            <a:miter lim="800000"/>
            <a:headEnd/>
            <a:tailEnd type="triangle" w="med" len="med"/>
          </a:ln>
          <a:effectLst>
            <a:outerShdw blurRad="63500" dist="38099" dir="2700000" algn="ctr" rotWithShape="0">
              <a:schemeClr val="tx1">
                <a:alpha val="74997"/>
              </a:schemeClr>
            </a:outerShdw>
          </a:effectLst>
          <a:extLst>
            <a:ext uri="{909E8E84-426E-40dd-AFC4-6F175D3DCCD1}"/>
          </a:extLst>
        </p:spPr>
      </p:cxnSp>
      <p:sp>
        <p:nvSpPr>
          <p:cNvPr id="122122" name="Rectangle 2314">
            <a:extLst>
              <a:ext uri="{FF2B5EF4-FFF2-40B4-BE49-F238E27FC236}">
                <a16:creationId xmlns:a16="http://schemas.microsoft.com/office/drawing/2014/main" id="{76F4E2AE-48A8-40A7-9CAF-078C8E71808C}"/>
              </a:ext>
            </a:extLst>
          </p:cNvPr>
          <p:cNvSpPr>
            <a:spLocks noChangeArrowheads="1"/>
          </p:cNvSpPr>
          <p:nvPr/>
        </p:nvSpPr>
        <p:spPr bwMode="auto">
          <a:xfrm>
            <a:off x="458755" y="1527110"/>
            <a:ext cx="31242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400" dirty="0">
                <a:solidFill>
                  <a:schemeClr val="tx2">
                    <a:lumMod val="50000"/>
                  </a:schemeClr>
                </a:solidFill>
                <a:latin typeface="Arial" pitchFamily="34" charset="0"/>
              </a:rPr>
              <a:t>Sum-of-the-Years</a:t>
            </a:r>
            <a:r>
              <a:rPr lang="en-US" altLang="en-US" sz="2400" dirty="0">
                <a:solidFill>
                  <a:schemeClr val="tx2">
                    <a:lumMod val="50000"/>
                  </a:schemeClr>
                </a:solidFill>
                <a:latin typeface="Arial" pitchFamily="34" charset="0"/>
              </a:rPr>
              <a:t>’</a:t>
            </a:r>
            <a:r>
              <a:rPr lang="en-US" sz="2400" dirty="0">
                <a:solidFill>
                  <a:schemeClr val="tx2">
                    <a:lumMod val="50000"/>
                  </a:schemeClr>
                </a:solidFill>
                <a:latin typeface="Arial" pitchFamily="34" charset="0"/>
              </a:rPr>
              <a:t>-</a:t>
            </a:r>
            <a:br>
              <a:rPr lang="en-US" sz="2400" dirty="0">
                <a:solidFill>
                  <a:schemeClr val="tx2">
                    <a:lumMod val="50000"/>
                  </a:schemeClr>
                </a:solidFill>
                <a:latin typeface="Arial" pitchFamily="34" charset="0"/>
              </a:rPr>
            </a:br>
            <a:r>
              <a:rPr lang="en-US" sz="2400" dirty="0">
                <a:solidFill>
                  <a:schemeClr val="tx2">
                    <a:lumMod val="50000"/>
                  </a:schemeClr>
                </a:solidFill>
                <a:latin typeface="Arial" pitchFamily="34" charset="0"/>
              </a:rPr>
              <a:t>Digits Method</a:t>
            </a:r>
          </a:p>
        </p:txBody>
      </p:sp>
      <p:sp>
        <p:nvSpPr>
          <p:cNvPr id="122123" name="Rectangle 2315">
            <a:extLst>
              <a:ext uri="{FF2B5EF4-FFF2-40B4-BE49-F238E27FC236}">
                <a16:creationId xmlns:a16="http://schemas.microsoft.com/office/drawing/2014/main" id="{06051B50-78ED-4043-8830-48117DFC3C3B}"/>
              </a:ext>
            </a:extLst>
          </p:cNvPr>
          <p:cNvSpPr>
            <a:spLocks noChangeArrowheads="1"/>
          </p:cNvSpPr>
          <p:nvPr/>
        </p:nvSpPr>
        <p:spPr bwMode="auto">
          <a:xfrm>
            <a:off x="5716555" y="3076510"/>
            <a:ext cx="31242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400" dirty="0">
                <a:solidFill>
                  <a:schemeClr val="tx2">
                    <a:lumMod val="50000"/>
                  </a:schemeClr>
                </a:solidFill>
                <a:latin typeface="Arial" pitchFamily="34" charset="0"/>
              </a:rPr>
              <a:t>Units-of-Production</a:t>
            </a:r>
            <a:br>
              <a:rPr lang="en-US" sz="2400" dirty="0">
                <a:solidFill>
                  <a:schemeClr val="tx2">
                    <a:lumMod val="50000"/>
                  </a:schemeClr>
                </a:solidFill>
                <a:latin typeface="Arial" pitchFamily="34" charset="0"/>
              </a:rPr>
            </a:br>
            <a:r>
              <a:rPr lang="en-US" sz="2400" dirty="0">
                <a:solidFill>
                  <a:schemeClr val="tx2">
                    <a:lumMod val="50000"/>
                  </a:schemeClr>
                </a:solidFill>
                <a:latin typeface="Arial" pitchFamily="34" charset="0"/>
              </a:rPr>
              <a:t>Method</a:t>
            </a:r>
          </a:p>
        </p:txBody>
      </p:sp>
      <p:sp>
        <p:nvSpPr>
          <p:cNvPr id="122124" name="Rectangle 2316">
            <a:extLst>
              <a:ext uri="{FF2B5EF4-FFF2-40B4-BE49-F238E27FC236}">
                <a16:creationId xmlns:a16="http://schemas.microsoft.com/office/drawing/2014/main" id="{B497E4EF-8B7D-4801-B218-86BDC45C15A6}"/>
              </a:ext>
            </a:extLst>
          </p:cNvPr>
          <p:cNvSpPr>
            <a:spLocks noChangeArrowheads="1"/>
          </p:cNvSpPr>
          <p:nvPr/>
        </p:nvSpPr>
        <p:spPr bwMode="auto">
          <a:xfrm>
            <a:off x="534955" y="3051110"/>
            <a:ext cx="31242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400" dirty="0">
                <a:solidFill>
                  <a:schemeClr val="tx2">
                    <a:lumMod val="50000"/>
                  </a:schemeClr>
                </a:solidFill>
                <a:latin typeface="Arial" pitchFamily="34" charset="0"/>
              </a:rPr>
              <a:t>Straight-Line</a:t>
            </a:r>
            <a:br>
              <a:rPr lang="en-US" sz="2400" dirty="0">
                <a:solidFill>
                  <a:schemeClr val="tx2">
                    <a:lumMod val="50000"/>
                  </a:schemeClr>
                </a:solidFill>
                <a:latin typeface="Arial" pitchFamily="34" charset="0"/>
              </a:rPr>
            </a:br>
            <a:r>
              <a:rPr lang="en-US" sz="2400" dirty="0">
                <a:solidFill>
                  <a:schemeClr val="tx2">
                    <a:lumMod val="50000"/>
                  </a:schemeClr>
                </a:solidFill>
                <a:latin typeface="Arial" pitchFamily="34" charset="0"/>
              </a:rPr>
              <a:t>Method</a:t>
            </a:r>
          </a:p>
        </p:txBody>
      </p:sp>
      <p:sp>
        <p:nvSpPr>
          <p:cNvPr id="122125" name="Rectangle 2317">
            <a:extLst>
              <a:ext uri="{FF2B5EF4-FFF2-40B4-BE49-F238E27FC236}">
                <a16:creationId xmlns:a16="http://schemas.microsoft.com/office/drawing/2014/main" id="{B3D73FEC-A9D7-4FCD-AB39-3965EB6F5AE2}"/>
              </a:ext>
            </a:extLst>
          </p:cNvPr>
          <p:cNvSpPr>
            <a:spLocks noChangeArrowheads="1"/>
          </p:cNvSpPr>
          <p:nvPr/>
        </p:nvSpPr>
        <p:spPr bwMode="auto">
          <a:xfrm>
            <a:off x="5716555" y="1527110"/>
            <a:ext cx="31242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400" dirty="0">
                <a:solidFill>
                  <a:schemeClr val="tx2">
                    <a:lumMod val="50000"/>
                  </a:schemeClr>
                </a:solidFill>
                <a:latin typeface="Arial" pitchFamily="34" charset="0"/>
              </a:rPr>
              <a:t>Declining-Balance</a:t>
            </a:r>
            <a:br>
              <a:rPr lang="en-US" sz="2400" dirty="0">
                <a:solidFill>
                  <a:schemeClr val="tx2">
                    <a:lumMod val="50000"/>
                  </a:schemeClr>
                </a:solidFill>
                <a:latin typeface="Arial" pitchFamily="34" charset="0"/>
              </a:rPr>
            </a:br>
            <a:r>
              <a:rPr lang="en-US" sz="2400" dirty="0">
                <a:solidFill>
                  <a:schemeClr val="tx2">
                    <a:lumMod val="50000"/>
                  </a:schemeClr>
                </a:solidFill>
                <a:latin typeface="Arial" pitchFamily="34" charset="0"/>
              </a:rPr>
              <a:t>Method</a:t>
            </a:r>
          </a:p>
        </p:txBody>
      </p:sp>
      <p:sp>
        <p:nvSpPr>
          <p:cNvPr id="17" name="Rounded Rectangle 16">
            <a:extLst>
              <a:ext uri="{FF2B5EF4-FFF2-40B4-BE49-F238E27FC236}">
                <a16:creationId xmlns:a16="http://schemas.microsoft.com/office/drawing/2014/main" id="{E2410964-B761-4924-8CB0-2AE4A729EE34}"/>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
            <a:extLst>
              <a:ext uri="{FF2B5EF4-FFF2-40B4-BE49-F238E27FC236}">
                <a16:creationId xmlns:a16="http://schemas.microsoft.com/office/drawing/2014/main" id="{A795466A-A229-487C-B6F4-1AB88B0E6B2F}"/>
              </a:ext>
            </a:extLst>
          </p:cNvPr>
          <p:cNvSpPr>
            <a:spLocks noGrp="1" noChangeArrowheads="1"/>
          </p:cNvSpPr>
          <p:nvPr>
            <p:ph type="title"/>
          </p:nvPr>
        </p:nvSpPr>
        <p:spPr>
          <a:xfrm>
            <a:off x="1143000" y="277813"/>
            <a:ext cx="7543800" cy="788987"/>
          </a:xfrm>
          <a:solidFill>
            <a:srgbClr val="FFFF66"/>
          </a:solidFill>
        </p:spPr>
        <p:txBody>
          <a:bodyPr/>
          <a:lstStyle/>
          <a:p>
            <a:pPr eaLnBrk="1" hangingPunct="1"/>
            <a:r>
              <a:rPr lang="en-US" altLang="en-US" dirty="0">
                <a:ea typeface="ＭＳ Ｐゴシック" panose="020B0600070205080204" pitchFamily="34" charset="-128"/>
              </a:rPr>
              <a:t>Inventory Valuation</a:t>
            </a:r>
          </a:p>
        </p:txBody>
      </p:sp>
      <p:sp>
        <p:nvSpPr>
          <p:cNvPr id="124250" name="Rectangle 1370">
            <a:extLst>
              <a:ext uri="{FF2B5EF4-FFF2-40B4-BE49-F238E27FC236}">
                <a16:creationId xmlns:a16="http://schemas.microsoft.com/office/drawing/2014/main" id="{866AC103-94CB-4728-8F6A-A4917F24D39A}"/>
              </a:ext>
            </a:extLst>
          </p:cNvPr>
          <p:cNvSpPr>
            <a:spLocks noChangeArrowheads="1"/>
          </p:cNvSpPr>
          <p:nvPr/>
        </p:nvSpPr>
        <p:spPr bwMode="auto">
          <a:xfrm>
            <a:off x="1600200" y="4126949"/>
            <a:ext cx="6629400" cy="1690688"/>
          </a:xfrm>
          <a:prstGeom prst="rect">
            <a:avLst/>
          </a:prstGeom>
          <a:solidFill>
            <a:srgbClr val="FFFF66"/>
          </a:solidFill>
          <a:ln w="9525">
            <a:solidFill>
              <a:srgbClr val="808000"/>
            </a:solidFill>
            <a:miter lim="800000"/>
            <a:headEnd/>
            <a:tailEnd/>
          </a:ln>
          <a:effectLst>
            <a:outerShdw dist="38100" dir="2700000" algn="tl" rotWithShape="0">
              <a:srgbClr val="808080">
                <a:alpha val="39998"/>
              </a:srgbClr>
            </a:outerShdw>
          </a:effectLst>
        </p:spPr>
        <p:txBody>
          <a:bodyPr lIns="90488" tIns="44450" rIns="90488" bIns="44450">
            <a:spAutoFit/>
          </a:bodyPr>
          <a:lstStyle/>
          <a:p>
            <a:pPr>
              <a:defRPr/>
            </a:pPr>
            <a:r>
              <a:rPr lang="en-US" sz="2600" b="1" dirty="0">
                <a:solidFill>
                  <a:schemeClr val="tx2">
                    <a:lumMod val="50000"/>
                  </a:schemeClr>
                </a:solidFill>
                <a:latin typeface="Arial" pitchFamily="34" charset="0"/>
              </a:rPr>
              <a:t>The selection of an inventory valuation method influences the reported income and the inventory amount shown on the balance sheet.</a:t>
            </a:r>
          </a:p>
        </p:txBody>
      </p:sp>
      <p:sp>
        <p:nvSpPr>
          <p:cNvPr id="124255" name="AutoShape 1375">
            <a:extLst>
              <a:ext uri="{FF2B5EF4-FFF2-40B4-BE49-F238E27FC236}">
                <a16:creationId xmlns:a16="http://schemas.microsoft.com/office/drawing/2014/main" id="{D6DF9777-7689-4A87-A047-EEED7313427F}"/>
              </a:ext>
            </a:extLst>
          </p:cNvPr>
          <p:cNvSpPr>
            <a:spLocks noChangeArrowheads="1"/>
          </p:cNvSpPr>
          <p:nvPr/>
        </p:nvSpPr>
        <p:spPr bwMode="auto">
          <a:xfrm>
            <a:off x="2362200" y="2971800"/>
            <a:ext cx="4572000" cy="914400"/>
          </a:xfrm>
          <a:prstGeom prst="roundRect">
            <a:avLst>
              <a:gd name="adj" fmla="val 16667"/>
            </a:avLst>
          </a:prstGeom>
          <a:solidFill>
            <a:schemeClr val="accent1">
              <a:lumMod val="20000"/>
              <a:lumOff val="80000"/>
            </a:schemeClr>
          </a:solidFill>
          <a:ln w="9525">
            <a:solidFill>
              <a:schemeClr val="tx2">
                <a:lumMod val="50000"/>
              </a:schemeClr>
            </a:solidFill>
            <a:round/>
            <a:headEnd/>
            <a:tailEnd/>
          </a:ln>
          <a:effectLst/>
          <a:extLst/>
        </p:spPr>
        <p:txBody>
          <a:bodyPr wrap="none" anchor="ctr"/>
          <a:lstStyle/>
          <a:p>
            <a:pPr eaLnBrk="1" hangingPunct="1">
              <a:defRPr/>
            </a:pPr>
            <a:r>
              <a:rPr lang="en-US" sz="2600" dirty="0">
                <a:solidFill>
                  <a:schemeClr val="tx2">
                    <a:lumMod val="50000"/>
                  </a:schemeClr>
                </a:solidFill>
                <a:latin typeface="Arial" pitchFamily="34" charset="0"/>
              </a:rPr>
              <a:t>Impact on income statement</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and balance sheet</a:t>
            </a:r>
          </a:p>
        </p:txBody>
      </p:sp>
      <p:cxnSp>
        <p:nvCxnSpPr>
          <p:cNvPr id="10246" name="AutoShape 1376">
            <a:extLst>
              <a:ext uri="{FF2B5EF4-FFF2-40B4-BE49-F238E27FC236}">
                <a16:creationId xmlns:a16="http://schemas.microsoft.com/office/drawing/2014/main" id="{0183F728-681C-4129-AAB0-5F61DDA19596}"/>
              </a:ext>
            </a:extLst>
          </p:cNvPr>
          <p:cNvCxnSpPr>
            <a:cxnSpLocks noChangeShapeType="1"/>
            <a:stCxn id="124252" idx="2"/>
            <a:endCxn id="124255" idx="0"/>
          </p:cNvCxnSpPr>
          <p:nvPr/>
        </p:nvCxnSpPr>
        <p:spPr bwMode="auto">
          <a:xfrm rot="5400000">
            <a:off x="4248150" y="2571750"/>
            <a:ext cx="800100" cy="0"/>
          </a:xfrm>
          <a:prstGeom prst="straightConnector1">
            <a:avLst/>
          </a:prstGeom>
          <a:noFill/>
          <a:ln w="38100">
            <a:solidFill>
              <a:schemeClr val="tx2">
                <a:lumMod val="50000"/>
              </a:schemeClr>
            </a:solidFill>
            <a:round/>
            <a:headEnd/>
            <a:tailEnd type="arrow" w="med" len="med"/>
          </a:ln>
          <a:effectLst>
            <a:outerShdw blurRad="63500" dist="38099" dir="2700000" algn="ctr" rotWithShape="0">
              <a:schemeClr val="tx1">
                <a:alpha val="74997"/>
              </a:schemeClr>
            </a:outerShdw>
          </a:effectLst>
          <a:extLst>
            <a:ext uri="{909E8E84-426E-40dd-AFC4-6F175D3DCCD1}"/>
          </a:extLst>
        </p:spPr>
      </p:cxnSp>
      <p:cxnSp>
        <p:nvCxnSpPr>
          <p:cNvPr id="10247" name="AutoShape 1377">
            <a:extLst>
              <a:ext uri="{FF2B5EF4-FFF2-40B4-BE49-F238E27FC236}">
                <a16:creationId xmlns:a16="http://schemas.microsoft.com/office/drawing/2014/main" id="{D36B9844-8231-4850-B8E7-7E598DC2E7FC}"/>
              </a:ext>
            </a:extLst>
          </p:cNvPr>
          <p:cNvCxnSpPr>
            <a:cxnSpLocks noChangeShapeType="1"/>
            <a:stCxn id="124254" idx="2"/>
            <a:endCxn id="124255" idx="3"/>
          </p:cNvCxnSpPr>
          <p:nvPr/>
        </p:nvCxnSpPr>
        <p:spPr bwMode="auto">
          <a:xfrm rot="5400000">
            <a:off x="6915150" y="2190750"/>
            <a:ext cx="1257300" cy="1219200"/>
          </a:xfrm>
          <a:prstGeom prst="bentConnector2">
            <a:avLst/>
          </a:prstGeom>
          <a:noFill/>
          <a:ln w="38100">
            <a:solidFill>
              <a:schemeClr val="tx2">
                <a:lumMod val="50000"/>
              </a:schemeClr>
            </a:solidFill>
            <a:miter lim="800000"/>
            <a:headEnd/>
            <a:tailEnd type="arrow" w="med" len="med"/>
          </a:ln>
          <a:effectLst>
            <a:outerShdw blurRad="63500" dist="38099" dir="2700000" algn="ctr" rotWithShape="0">
              <a:schemeClr val="tx1">
                <a:alpha val="74997"/>
              </a:schemeClr>
            </a:outerShdw>
          </a:effectLst>
          <a:extLst>
            <a:ext uri="{909E8E84-426E-40dd-AFC4-6F175D3DCCD1}"/>
          </a:extLst>
        </p:spPr>
      </p:cxnSp>
      <p:cxnSp>
        <p:nvCxnSpPr>
          <p:cNvPr id="10248" name="AutoShape 1378">
            <a:extLst>
              <a:ext uri="{FF2B5EF4-FFF2-40B4-BE49-F238E27FC236}">
                <a16:creationId xmlns:a16="http://schemas.microsoft.com/office/drawing/2014/main" id="{FE2AD621-B0CE-481B-B922-7E97848EF650}"/>
              </a:ext>
            </a:extLst>
          </p:cNvPr>
          <p:cNvCxnSpPr>
            <a:cxnSpLocks noChangeShapeType="1"/>
            <a:stCxn id="124253" idx="2"/>
            <a:endCxn id="124255" idx="1"/>
          </p:cNvCxnSpPr>
          <p:nvPr/>
        </p:nvCxnSpPr>
        <p:spPr bwMode="auto">
          <a:xfrm rot="16200000" flipH="1">
            <a:off x="1162050" y="2228850"/>
            <a:ext cx="1257300" cy="1143000"/>
          </a:xfrm>
          <a:prstGeom prst="bentConnector2">
            <a:avLst/>
          </a:prstGeom>
          <a:noFill/>
          <a:ln w="38100">
            <a:solidFill>
              <a:schemeClr val="tx2">
                <a:lumMod val="50000"/>
              </a:schemeClr>
            </a:solidFill>
            <a:miter lim="800000"/>
            <a:headEnd/>
            <a:tailEnd type="arrow" w="med" len="med"/>
          </a:ln>
          <a:effectLst>
            <a:outerShdw blurRad="63500" dist="38099" dir="2700000" algn="ctr" rotWithShape="0">
              <a:schemeClr val="tx1">
                <a:alpha val="74997"/>
              </a:schemeClr>
            </a:outerShdw>
          </a:effectLst>
          <a:extLst>
            <a:ext uri="{909E8E84-426E-40dd-AFC4-6F175D3DCCD1}"/>
          </a:extLst>
        </p:spPr>
      </p:cxnSp>
      <p:sp>
        <p:nvSpPr>
          <p:cNvPr id="124252" name="Rectangle 1372">
            <a:extLst>
              <a:ext uri="{FF2B5EF4-FFF2-40B4-BE49-F238E27FC236}">
                <a16:creationId xmlns:a16="http://schemas.microsoft.com/office/drawing/2014/main" id="{803D88B3-B171-46C2-9C35-80485F1C328E}"/>
              </a:ext>
            </a:extLst>
          </p:cNvPr>
          <p:cNvSpPr>
            <a:spLocks noChangeArrowheads="1"/>
          </p:cNvSpPr>
          <p:nvPr/>
        </p:nvSpPr>
        <p:spPr bwMode="auto">
          <a:xfrm>
            <a:off x="3962400" y="1181100"/>
            <a:ext cx="13716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200" b="1" dirty="0">
                <a:solidFill>
                  <a:schemeClr val="tx2">
                    <a:lumMod val="50000"/>
                  </a:schemeClr>
                </a:solidFill>
                <a:latin typeface="Arial" pitchFamily="34" charset="0"/>
              </a:rPr>
              <a:t>LIFO</a:t>
            </a:r>
          </a:p>
        </p:txBody>
      </p:sp>
      <p:sp>
        <p:nvSpPr>
          <p:cNvPr id="124253" name="Rectangle 1373">
            <a:extLst>
              <a:ext uri="{FF2B5EF4-FFF2-40B4-BE49-F238E27FC236}">
                <a16:creationId xmlns:a16="http://schemas.microsoft.com/office/drawing/2014/main" id="{ABF46572-B8CE-4141-A31B-BD4F0FFD9EEB}"/>
              </a:ext>
            </a:extLst>
          </p:cNvPr>
          <p:cNvSpPr>
            <a:spLocks noChangeArrowheads="1"/>
          </p:cNvSpPr>
          <p:nvPr/>
        </p:nvSpPr>
        <p:spPr bwMode="auto">
          <a:xfrm>
            <a:off x="533400" y="1181100"/>
            <a:ext cx="13716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200" b="1" dirty="0">
                <a:solidFill>
                  <a:schemeClr val="tx2">
                    <a:lumMod val="50000"/>
                  </a:schemeClr>
                </a:solidFill>
                <a:latin typeface="Arial" pitchFamily="34" charset="0"/>
              </a:rPr>
              <a:t>FIFO</a:t>
            </a:r>
          </a:p>
        </p:txBody>
      </p:sp>
      <p:sp>
        <p:nvSpPr>
          <p:cNvPr id="124254" name="Rectangle 1374">
            <a:extLst>
              <a:ext uri="{FF2B5EF4-FFF2-40B4-BE49-F238E27FC236}">
                <a16:creationId xmlns:a16="http://schemas.microsoft.com/office/drawing/2014/main" id="{FCA65733-8364-437B-9A2C-A52DB20CC8B3}"/>
              </a:ext>
            </a:extLst>
          </p:cNvPr>
          <p:cNvSpPr>
            <a:spLocks noChangeArrowheads="1"/>
          </p:cNvSpPr>
          <p:nvPr/>
        </p:nvSpPr>
        <p:spPr bwMode="auto">
          <a:xfrm>
            <a:off x="7467600" y="1181100"/>
            <a:ext cx="1371600" cy="990600"/>
          </a:xfrm>
          <a:prstGeom prst="rect">
            <a:avLst/>
          </a:prstGeom>
          <a:solidFill>
            <a:schemeClr val="accent1">
              <a:lumMod val="20000"/>
              <a:lumOff val="80000"/>
            </a:schemeClr>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wrap="none" anchor="ctr"/>
          <a:lstStyle/>
          <a:p>
            <a:pPr eaLnBrk="1" hangingPunct="1">
              <a:defRPr/>
            </a:pPr>
            <a:r>
              <a:rPr lang="en-US" sz="2200" b="1" dirty="0">
                <a:solidFill>
                  <a:schemeClr val="tx2">
                    <a:lumMod val="50000"/>
                  </a:schemeClr>
                </a:solidFill>
                <a:latin typeface="Arial" pitchFamily="34" charset="0"/>
              </a:rPr>
              <a:t>Weighted-</a:t>
            </a:r>
            <a:br>
              <a:rPr lang="en-US" sz="2200" b="1" dirty="0">
                <a:solidFill>
                  <a:schemeClr val="tx2">
                    <a:lumMod val="50000"/>
                  </a:schemeClr>
                </a:solidFill>
                <a:latin typeface="Arial" pitchFamily="34" charset="0"/>
              </a:rPr>
            </a:br>
            <a:r>
              <a:rPr lang="en-US" sz="2200" b="1" dirty="0">
                <a:solidFill>
                  <a:schemeClr val="tx2">
                    <a:lumMod val="50000"/>
                  </a:schemeClr>
                </a:solidFill>
                <a:latin typeface="Arial" pitchFamily="34" charset="0"/>
              </a:rPr>
              <a:t>Average</a:t>
            </a:r>
          </a:p>
        </p:txBody>
      </p:sp>
      <p:sp>
        <p:nvSpPr>
          <p:cNvPr id="14" name="Rounded Rectangle 13">
            <a:extLst>
              <a:ext uri="{FF2B5EF4-FFF2-40B4-BE49-F238E27FC236}">
                <a16:creationId xmlns:a16="http://schemas.microsoft.com/office/drawing/2014/main" id="{5D17CA8F-083F-4377-898D-205364F74CF9}"/>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a:extLst>
              <a:ext uri="{FF2B5EF4-FFF2-40B4-BE49-F238E27FC236}">
                <a16:creationId xmlns:a16="http://schemas.microsoft.com/office/drawing/2014/main" id="{B86769D1-1937-4721-B3DC-3A63FDB5BF76}"/>
              </a:ext>
            </a:extLst>
          </p:cNvPr>
          <p:cNvSpPr>
            <a:spLocks noGrp="1" noChangeArrowheads="1"/>
          </p:cNvSpPr>
          <p:nvPr>
            <p:ph type="title"/>
          </p:nvPr>
        </p:nvSpPr>
        <p:spPr>
          <a:xfrm>
            <a:off x="1066800" y="282575"/>
            <a:ext cx="7239000" cy="708025"/>
          </a:xfrm>
          <a:solidFill>
            <a:schemeClr val="accent1">
              <a:lumMod val="20000"/>
              <a:lumOff val="80000"/>
            </a:schemeClr>
          </a:solidFill>
          <a:ln>
            <a:solidFill>
              <a:schemeClr val="tx2">
                <a:lumMod val="50000"/>
              </a:schemeClr>
            </a:solidFill>
          </a:ln>
        </p:spPr>
        <p:txBody>
          <a:bodyPr anchor="b">
            <a:spAutoFit/>
          </a:bodyPr>
          <a:lstStyle/>
          <a:p>
            <a:pPr eaLnBrk="1" hangingPunct="1">
              <a:defRPr/>
            </a:pPr>
            <a:r>
              <a:rPr lang="en-US" dirty="0">
                <a:ea typeface="ＭＳ Ｐゴシック" pitchFamily="34" charset="-128"/>
              </a:rPr>
              <a:t>Basis of Consolidation</a:t>
            </a:r>
          </a:p>
        </p:txBody>
      </p:sp>
      <p:sp>
        <p:nvSpPr>
          <p:cNvPr id="98847" name="Rectangle 543">
            <a:extLst>
              <a:ext uri="{FF2B5EF4-FFF2-40B4-BE49-F238E27FC236}">
                <a16:creationId xmlns:a16="http://schemas.microsoft.com/office/drawing/2014/main" id="{5F60CDE4-69E8-47D9-8608-4811D2E0BCB0}"/>
              </a:ext>
            </a:extLst>
          </p:cNvPr>
          <p:cNvSpPr>
            <a:spLocks noChangeArrowheads="1"/>
          </p:cNvSpPr>
          <p:nvPr/>
        </p:nvSpPr>
        <p:spPr bwMode="auto">
          <a:xfrm>
            <a:off x="457200" y="1320800"/>
            <a:ext cx="8229600" cy="1382713"/>
          </a:xfrm>
          <a:prstGeom prst="rect">
            <a:avLst/>
          </a:prstGeom>
          <a:solidFill>
            <a:srgbClr val="FFFF66"/>
          </a:solidFill>
          <a:ln w="9525">
            <a:solidFill>
              <a:srgbClr val="663200"/>
            </a:solidFill>
            <a:miter lim="800000"/>
            <a:headEnd/>
            <a:tailEnd/>
          </a:ln>
          <a:effectLst>
            <a:outerShdw dist="38100" dir="2700000" algn="tl" rotWithShape="0">
              <a:srgbClr val="808080">
                <a:alpha val="39998"/>
              </a:srgbClr>
            </a:outerShdw>
          </a:effectLst>
        </p:spPr>
        <p:txBody>
          <a:bodyPr lIns="90488" tIns="44450" rIns="90488" bIns="44450">
            <a:spAutoFit/>
          </a:bodyPr>
          <a:lstStyle/>
          <a:p>
            <a:pPr>
              <a:defRPr/>
            </a:pPr>
            <a:r>
              <a:rPr lang="en-US" sz="2800" dirty="0">
                <a:latin typeface="Arial" pitchFamily="34" charset="0"/>
              </a:rPr>
              <a:t>The basis of consolidation disclosure requires that consolidated financial statements include data from all substantial subsidiary companies.</a:t>
            </a:r>
          </a:p>
        </p:txBody>
      </p:sp>
      <p:grpSp>
        <p:nvGrpSpPr>
          <p:cNvPr id="2" name="Group 622">
            <a:extLst>
              <a:ext uri="{FF2B5EF4-FFF2-40B4-BE49-F238E27FC236}">
                <a16:creationId xmlns:a16="http://schemas.microsoft.com/office/drawing/2014/main" id="{2BCB5B54-0713-46EF-AAB7-74FD3674C23B}"/>
              </a:ext>
            </a:extLst>
          </p:cNvPr>
          <p:cNvGrpSpPr>
            <a:grpSpLocks/>
          </p:cNvGrpSpPr>
          <p:nvPr/>
        </p:nvGrpSpPr>
        <p:grpSpPr bwMode="auto">
          <a:xfrm>
            <a:off x="1524000" y="3200400"/>
            <a:ext cx="5924550" cy="2438400"/>
            <a:chOff x="960" y="2016"/>
            <a:chExt cx="3732" cy="1536"/>
          </a:xfrm>
        </p:grpSpPr>
        <p:sp>
          <p:nvSpPr>
            <p:cNvPr id="11271" name="Document">
              <a:extLst>
                <a:ext uri="{FF2B5EF4-FFF2-40B4-BE49-F238E27FC236}">
                  <a16:creationId xmlns:a16="http://schemas.microsoft.com/office/drawing/2014/main" id="{9731E68E-63AD-4A2B-AF19-933640EB92EE}"/>
                </a:ext>
              </a:extLst>
            </p:cNvPr>
            <p:cNvSpPr>
              <a:spLocks noEditPoints="1" noChangeArrowheads="1"/>
            </p:cNvSpPr>
            <p:nvPr/>
          </p:nvSpPr>
          <p:spPr bwMode="auto">
            <a:xfrm>
              <a:off x="960" y="2412"/>
              <a:ext cx="852" cy="1140"/>
            </a:xfrm>
            <a:custGeom>
              <a:avLst/>
              <a:gdLst>
                <a:gd name="T0" fmla="*/ 17 w 21600"/>
                <a:gd name="T1" fmla="*/ 60 h 21600"/>
                <a:gd name="T2" fmla="*/ 0 w 21600"/>
                <a:gd name="T3" fmla="*/ 30 h 21600"/>
                <a:gd name="T4" fmla="*/ 17 w 21600"/>
                <a:gd name="T5" fmla="*/ 0 h 21600"/>
                <a:gd name="T6" fmla="*/ 34 w 21600"/>
                <a:gd name="T7" fmla="*/ 30 h 21600"/>
                <a:gd name="T8" fmla="*/ 17 w 21600"/>
                <a:gd name="T9" fmla="*/ 60 h 21600"/>
                <a:gd name="T10" fmla="*/ 0 w 21600"/>
                <a:gd name="T11" fmla="*/ 0 h 21600"/>
                <a:gd name="T12" fmla="*/ 34 w 21600"/>
                <a:gd name="T13" fmla="*/ 0 h 21600"/>
                <a:gd name="T14" fmla="*/ 34 w 21600"/>
                <a:gd name="T15" fmla="*/ 60 h 21600"/>
                <a:gd name="T16" fmla="*/ 0 60000 65536"/>
                <a:gd name="T17" fmla="*/ 0 60000 65536"/>
                <a:gd name="T18" fmla="*/ 0 60000 65536"/>
                <a:gd name="T19" fmla="*/ 0 60000 65536"/>
                <a:gd name="T20" fmla="*/ 0 60000 65536"/>
                <a:gd name="T21" fmla="*/ 0 60000 65536"/>
                <a:gd name="T22" fmla="*/ 0 60000 65536"/>
                <a:gd name="T23" fmla="*/ 0 60000 65536"/>
                <a:gd name="T24" fmla="*/ 989 w 21600"/>
                <a:gd name="T25" fmla="*/ 815 h 21600"/>
                <a:gd name="T26" fmla="*/ 20611 w 21600"/>
                <a:gd name="T27" fmla="*/ 16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tx2">
                <a:lumMod val="5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dirty="0">
                <a:solidFill>
                  <a:schemeClr val="bg1"/>
                </a:solidFill>
              </a:endParaRPr>
            </a:p>
          </p:txBody>
        </p:sp>
        <p:sp>
          <p:nvSpPr>
            <p:cNvPr id="68615" name="Text Box 546">
              <a:extLst>
                <a:ext uri="{FF2B5EF4-FFF2-40B4-BE49-F238E27FC236}">
                  <a16:creationId xmlns:a16="http://schemas.microsoft.com/office/drawing/2014/main" id="{EF4E6CDA-CAD3-4530-9355-53BC7985137A}"/>
                </a:ext>
              </a:extLst>
            </p:cNvPr>
            <p:cNvSpPr txBox="1">
              <a:spLocks noChangeArrowheads="1"/>
            </p:cNvSpPr>
            <p:nvPr/>
          </p:nvSpPr>
          <p:spPr bwMode="auto">
            <a:xfrm>
              <a:off x="960" y="2400"/>
              <a:ext cx="86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1600" b="1" dirty="0">
                  <a:solidFill>
                    <a:schemeClr val="bg1"/>
                  </a:solidFill>
                  <a:latin typeface="Arial" panose="020B0604020202020204" pitchFamily="34" charset="0"/>
                </a:rPr>
                <a:t>Parent</a:t>
              </a:r>
              <a:br>
                <a:rPr lang="en-US" altLang="en-US" sz="1600" b="1" dirty="0">
                  <a:solidFill>
                    <a:schemeClr val="bg1"/>
                  </a:solidFill>
                  <a:latin typeface="Arial" panose="020B0604020202020204" pitchFamily="34" charset="0"/>
                </a:rPr>
              </a:br>
              <a:r>
                <a:rPr lang="en-US" altLang="en-US" sz="1600" b="1" dirty="0">
                  <a:solidFill>
                    <a:schemeClr val="bg1"/>
                  </a:solidFill>
                  <a:latin typeface="Arial" panose="020B0604020202020204" pitchFamily="34" charset="0"/>
                </a:rPr>
                <a:t>Company</a:t>
              </a:r>
            </a:p>
          </p:txBody>
        </p:sp>
        <p:sp>
          <p:nvSpPr>
            <p:cNvPr id="68616" name="Line 547">
              <a:extLst>
                <a:ext uri="{FF2B5EF4-FFF2-40B4-BE49-F238E27FC236}">
                  <a16:creationId xmlns:a16="http://schemas.microsoft.com/office/drawing/2014/main" id="{BE2580C3-855E-4F7E-A965-A7F4EC846D40}"/>
                </a:ext>
              </a:extLst>
            </p:cNvPr>
            <p:cNvSpPr>
              <a:spLocks noChangeShapeType="1"/>
            </p:cNvSpPr>
            <p:nvPr/>
          </p:nvSpPr>
          <p:spPr bwMode="auto">
            <a:xfrm>
              <a:off x="1056" y="2812"/>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17" name="Line 549">
              <a:extLst>
                <a:ext uri="{FF2B5EF4-FFF2-40B4-BE49-F238E27FC236}">
                  <a16:creationId xmlns:a16="http://schemas.microsoft.com/office/drawing/2014/main" id="{16EF1310-4272-4D98-83E8-2E7CA08ACACE}"/>
                </a:ext>
              </a:extLst>
            </p:cNvPr>
            <p:cNvSpPr>
              <a:spLocks noChangeShapeType="1"/>
            </p:cNvSpPr>
            <p:nvPr/>
          </p:nvSpPr>
          <p:spPr bwMode="auto">
            <a:xfrm>
              <a:off x="1568" y="2812"/>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18" name="Line 550">
              <a:extLst>
                <a:ext uri="{FF2B5EF4-FFF2-40B4-BE49-F238E27FC236}">
                  <a16:creationId xmlns:a16="http://schemas.microsoft.com/office/drawing/2014/main" id="{595DE5DF-77E7-47DE-84CF-031E2D31AA29}"/>
                </a:ext>
              </a:extLst>
            </p:cNvPr>
            <p:cNvSpPr>
              <a:spLocks noChangeShapeType="1"/>
            </p:cNvSpPr>
            <p:nvPr/>
          </p:nvSpPr>
          <p:spPr bwMode="auto">
            <a:xfrm>
              <a:off x="1056" y="2908"/>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19" name="Line 551">
              <a:extLst>
                <a:ext uri="{FF2B5EF4-FFF2-40B4-BE49-F238E27FC236}">
                  <a16:creationId xmlns:a16="http://schemas.microsoft.com/office/drawing/2014/main" id="{A88D3351-2A65-4E52-929F-5536420F8FC8}"/>
                </a:ext>
              </a:extLst>
            </p:cNvPr>
            <p:cNvSpPr>
              <a:spLocks noChangeShapeType="1"/>
            </p:cNvSpPr>
            <p:nvPr/>
          </p:nvSpPr>
          <p:spPr bwMode="auto">
            <a:xfrm>
              <a:off x="1568" y="2908"/>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0" name="Line 552">
              <a:extLst>
                <a:ext uri="{FF2B5EF4-FFF2-40B4-BE49-F238E27FC236}">
                  <a16:creationId xmlns:a16="http://schemas.microsoft.com/office/drawing/2014/main" id="{EE3F23AE-32A4-4ABB-87C5-F87137E17346}"/>
                </a:ext>
              </a:extLst>
            </p:cNvPr>
            <p:cNvSpPr>
              <a:spLocks noChangeShapeType="1"/>
            </p:cNvSpPr>
            <p:nvPr/>
          </p:nvSpPr>
          <p:spPr bwMode="auto">
            <a:xfrm>
              <a:off x="1056" y="3004"/>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1" name="Line 553">
              <a:extLst>
                <a:ext uri="{FF2B5EF4-FFF2-40B4-BE49-F238E27FC236}">
                  <a16:creationId xmlns:a16="http://schemas.microsoft.com/office/drawing/2014/main" id="{D6E84392-47B6-4F44-BCBE-4E84863C52E4}"/>
                </a:ext>
              </a:extLst>
            </p:cNvPr>
            <p:cNvSpPr>
              <a:spLocks noChangeShapeType="1"/>
            </p:cNvSpPr>
            <p:nvPr/>
          </p:nvSpPr>
          <p:spPr bwMode="auto">
            <a:xfrm>
              <a:off x="1568" y="3004"/>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2" name="Line 554">
              <a:extLst>
                <a:ext uri="{FF2B5EF4-FFF2-40B4-BE49-F238E27FC236}">
                  <a16:creationId xmlns:a16="http://schemas.microsoft.com/office/drawing/2014/main" id="{5880BC76-7E38-4942-AEC9-0CBC5C978990}"/>
                </a:ext>
              </a:extLst>
            </p:cNvPr>
            <p:cNvSpPr>
              <a:spLocks noChangeShapeType="1"/>
            </p:cNvSpPr>
            <p:nvPr/>
          </p:nvSpPr>
          <p:spPr bwMode="auto">
            <a:xfrm>
              <a:off x="1056" y="3100"/>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3" name="Line 555">
              <a:extLst>
                <a:ext uri="{FF2B5EF4-FFF2-40B4-BE49-F238E27FC236}">
                  <a16:creationId xmlns:a16="http://schemas.microsoft.com/office/drawing/2014/main" id="{5FB83F2B-A855-476F-B989-F2DE593E9E07}"/>
                </a:ext>
              </a:extLst>
            </p:cNvPr>
            <p:cNvSpPr>
              <a:spLocks noChangeShapeType="1"/>
            </p:cNvSpPr>
            <p:nvPr/>
          </p:nvSpPr>
          <p:spPr bwMode="auto">
            <a:xfrm>
              <a:off x="1568" y="3100"/>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4" name="Line 556">
              <a:extLst>
                <a:ext uri="{FF2B5EF4-FFF2-40B4-BE49-F238E27FC236}">
                  <a16:creationId xmlns:a16="http://schemas.microsoft.com/office/drawing/2014/main" id="{578E81F9-402D-43A4-9F1B-E710B6828227}"/>
                </a:ext>
              </a:extLst>
            </p:cNvPr>
            <p:cNvSpPr>
              <a:spLocks noChangeShapeType="1"/>
            </p:cNvSpPr>
            <p:nvPr/>
          </p:nvSpPr>
          <p:spPr bwMode="auto">
            <a:xfrm>
              <a:off x="1056" y="3196"/>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5" name="Line 557">
              <a:extLst>
                <a:ext uri="{FF2B5EF4-FFF2-40B4-BE49-F238E27FC236}">
                  <a16:creationId xmlns:a16="http://schemas.microsoft.com/office/drawing/2014/main" id="{9D130387-EF09-4857-918A-BC067C30BEE6}"/>
                </a:ext>
              </a:extLst>
            </p:cNvPr>
            <p:cNvSpPr>
              <a:spLocks noChangeShapeType="1"/>
            </p:cNvSpPr>
            <p:nvPr/>
          </p:nvSpPr>
          <p:spPr bwMode="auto">
            <a:xfrm>
              <a:off x="1568" y="3196"/>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6" name="Line 558">
              <a:extLst>
                <a:ext uri="{FF2B5EF4-FFF2-40B4-BE49-F238E27FC236}">
                  <a16:creationId xmlns:a16="http://schemas.microsoft.com/office/drawing/2014/main" id="{3252C67C-1161-4261-84A9-651B95C8A5B5}"/>
                </a:ext>
              </a:extLst>
            </p:cNvPr>
            <p:cNvSpPr>
              <a:spLocks noChangeShapeType="1"/>
            </p:cNvSpPr>
            <p:nvPr/>
          </p:nvSpPr>
          <p:spPr bwMode="auto">
            <a:xfrm>
              <a:off x="1056" y="3292"/>
              <a:ext cx="384"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7" name="Line 559">
              <a:extLst>
                <a:ext uri="{FF2B5EF4-FFF2-40B4-BE49-F238E27FC236}">
                  <a16:creationId xmlns:a16="http://schemas.microsoft.com/office/drawing/2014/main" id="{0323F6D6-7EA1-4DBE-A264-19DB6F548707}"/>
                </a:ext>
              </a:extLst>
            </p:cNvPr>
            <p:cNvSpPr>
              <a:spLocks noChangeShapeType="1"/>
            </p:cNvSpPr>
            <p:nvPr/>
          </p:nvSpPr>
          <p:spPr bwMode="auto">
            <a:xfrm>
              <a:off x="1568" y="3292"/>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8" name="Line 560">
              <a:extLst>
                <a:ext uri="{FF2B5EF4-FFF2-40B4-BE49-F238E27FC236}">
                  <a16:creationId xmlns:a16="http://schemas.microsoft.com/office/drawing/2014/main" id="{9731A40C-422E-426A-AACF-7B2D8F2D93E2}"/>
                </a:ext>
              </a:extLst>
            </p:cNvPr>
            <p:cNvSpPr>
              <a:spLocks noChangeShapeType="1"/>
            </p:cNvSpPr>
            <p:nvPr/>
          </p:nvSpPr>
          <p:spPr bwMode="auto">
            <a:xfrm>
              <a:off x="1152" y="3388"/>
              <a:ext cx="288"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29" name="Line 561">
              <a:extLst>
                <a:ext uri="{FF2B5EF4-FFF2-40B4-BE49-F238E27FC236}">
                  <a16:creationId xmlns:a16="http://schemas.microsoft.com/office/drawing/2014/main" id="{E90722B5-CEFF-40C5-9545-C49D4A3F073B}"/>
                </a:ext>
              </a:extLst>
            </p:cNvPr>
            <p:cNvSpPr>
              <a:spLocks noChangeShapeType="1"/>
            </p:cNvSpPr>
            <p:nvPr/>
          </p:nvSpPr>
          <p:spPr bwMode="auto">
            <a:xfrm>
              <a:off x="1568" y="3388"/>
              <a:ext cx="192"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0" name="Text Box 562">
              <a:extLst>
                <a:ext uri="{FF2B5EF4-FFF2-40B4-BE49-F238E27FC236}">
                  <a16:creationId xmlns:a16="http://schemas.microsoft.com/office/drawing/2014/main" id="{25832D9F-8D5A-49AF-BAB1-19CA84E67424}"/>
                </a:ext>
              </a:extLst>
            </p:cNvPr>
            <p:cNvSpPr txBox="1">
              <a:spLocks noChangeArrowheads="1"/>
            </p:cNvSpPr>
            <p:nvPr/>
          </p:nvSpPr>
          <p:spPr bwMode="auto">
            <a:xfrm>
              <a:off x="1440" y="2700"/>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solidFill>
                    <a:schemeClr val="bg1"/>
                  </a:solidFill>
                  <a:latin typeface="Arial" panose="020B0604020202020204" pitchFamily="34" charset="0"/>
                </a:rPr>
                <a:t>$</a:t>
              </a:r>
            </a:p>
          </p:txBody>
        </p:sp>
        <p:sp>
          <p:nvSpPr>
            <p:cNvPr id="68631" name="Text Box 563">
              <a:extLst>
                <a:ext uri="{FF2B5EF4-FFF2-40B4-BE49-F238E27FC236}">
                  <a16:creationId xmlns:a16="http://schemas.microsoft.com/office/drawing/2014/main" id="{38D2F578-E6F9-4627-812F-41C5DF301604}"/>
                </a:ext>
              </a:extLst>
            </p:cNvPr>
            <p:cNvSpPr txBox="1">
              <a:spLocks noChangeArrowheads="1"/>
            </p:cNvSpPr>
            <p:nvPr/>
          </p:nvSpPr>
          <p:spPr bwMode="auto">
            <a:xfrm>
              <a:off x="1440" y="3263"/>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solidFill>
                    <a:schemeClr val="bg1"/>
                  </a:solidFill>
                  <a:latin typeface="Arial" panose="020B0604020202020204" pitchFamily="34" charset="0"/>
                </a:rPr>
                <a:t>$</a:t>
              </a:r>
            </a:p>
          </p:txBody>
        </p:sp>
        <p:sp>
          <p:nvSpPr>
            <p:cNvPr id="43031" name="Document">
              <a:extLst>
                <a:ext uri="{FF2B5EF4-FFF2-40B4-BE49-F238E27FC236}">
                  <a16:creationId xmlns:a16="http://schemas.microsoft.com/office/drawing/2014/main" id="{0CFB9442-B659-44CA-81AE-A3270132D2A3}"/>
                </a:ext>
              </a:extLst>
            </p:cNvPr>
            <p:cNvSpPr>
              <a:spLocks noEditPoints="1" noChangeArrowheads="1"/>
            </p:cNvSpPr>
            <p:nvPr/>
          </p:nvSpPr>
          <p:spPr bwMode="auto">
            <a:xfrm>
              <a:off x="1932" y="2412"/>
              <a:ext cx="852" cy="11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989 w 21600"/>
                <a:gd name="T25" fmla="*/ 815 h 21600"/>
                <a:gd name="T26" fmla="*/ 20611 w 21600"/>
                <a:gd name="T27" fmla="*/ 16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FFFF66"/>
            </a:solidFill>
            <a:ln w="9525">
              <a:solidFill>
                <a:srgbClr val="000000"/>
              </a:solidFill>
              <a:miter lim="800000"/>
              <a:headEnd/>
              <a:tailEnd/>
            </a:ln>
            <a:effectLst>
              <a:outerShdw dist="53882" dir="2700000" algn="ctr" rotWithShape="0">
                <a:schemeClr val="tx1"/>
              </a:outerShdw>
            </a:effectLst>
          </p:spPr>
          <p:txBody>
            <a:bodyPr/>
            <a:lstStyle/>
            <a:p>
              <a:pPr>
                <a:defRPr/>
              </a:pPr>
              <a:endParaRPr lang="en-US" dirty="0"/>
            </a:p>
          </p:txBody>
        </p:sp>
        <p:sp>
          <p:nvSpPr>
            <p:cNvPr id="68633" name="Text Box 565">
              <a:extLst>
                <a:ext uri="{FF2B5EF4-FFF2-40B4-BE49-F238E27FC236}">
                  <a16:creationId xmlns:a16="http://schemas.microsoft.com/office/drawing/2014/main" id="{85E66D0B-F026-408D-9E5E-542DF33A8E24}"/>
                </a:ext>
              </a:extLst>
            </p:cNvPr>
            <p:cNvSpPr txBox="1">
              <a:spLocks noChangeArrowheads="1"/>
            </p:cNvSpPr>
            <p:nvPr/>
          </p:nvSpPr>
          <p:spPr bwMode="auto">
            <a:xfrm>
              <a:off x="2076" y="2460"/>
              <a:ext cx="6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1200" b="1" dirty="0">
                  <a:latin typeface="Arial" panose="020B0604020202020204" pitchFamily="34" charset="0"/>
                </a:rPr>
                <a:t>Subsidiary Company 1</a:t>
              </a:r>
            </a:p>
          </p:txBody>
        </p:sp>
        <p:sp>
          <p:nvSpPr>
            <p:cNvPr id="68634" name="Line 566">
              <a:extLst>
                <a:ext uri="{FF2B5EF4-FFF2-40B4-BE49-F238E27FC236}">
                  <a16:creationId xmlns:a16="http://schemas.microsoft.com/office/drawing/2014/main" id="{392BECCB-49BC-4449-9BD0-98FBD75676AD}"/>
                </a:ext>
              </a:extLst>
            </p:cNvPr>
            <p:cNvSpPr>
              <a:spLocks noChangeShapeType="1"/>
            </p:cNvSpPr>
            <p:nvPr/>
          </p:nvSpPr>
          <p:spPr bwMode="auto">
            <a:xfrm>
              <a:off x="2028" y="281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5" name="Line 567">
              <a:extLst>
                <a:ext uri="{FF2B5EF4-FFF2-40B4-BE49-F238E27FC236}">
                  <a16:creationId xmlns:a16="http://schemas.microsoft.com/office/drawing/2014/main" id="{DBD8DE68-584C-49FF-93F7-C90AEF50F6A2}"/>
                </a:ext>
              </a:extLst>
            </p:cNvPr>
            <p:cNvSpPr>
              <a:spLocks noChangeShapeType="1"/>
            </p:cNvSpPr>
            <p:nvPr/>
          </p:nvSpPr>
          <p:spPr bwMode="auto">
            <a:xfrm>
              <a:off x="2540" y="281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6" name="Line 568">
              <a:extLst>
                <a:ext uri="{FF2B5EF4-FFF2-40B4-BE49-F238E27FC236}">
                  <a16:creationId xmlns:a16="http://schemas.microsoft.com/office/drawing/2014/main" id="{29C9D911-A24C-41AC-86EB-D292FA849DD8}"/>
                </a:ext>
              </a:extLst>
            </p:cNvPr>
            <p:cNvSpPr>
              <a:spLocks noChangeShapeType="1"/>
            </p:cNvSpPr>
            <p:nvPr/>
          </p:nvSpPr>
          <p:spPr bwMode="auto">
            <a:xfrm>
              <a:off x="2028" y="2908"/>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7" name="Line 569">
              <a:extLst>
                <a:ext uri="{FF2B5EF4-FFF2-40B4-BE49-F238E27FC236}">
                  <a16:creationId xmlns:a16="http://schemas.microsoft.com/office/drawing/2014/main" id="{724E3A8F-F46B-423F-8C77-539B66D2FBE0}"/>
                </a:ext>
              </a:extLst>
            </p:cNvPr>
            <p:cNvSpPr>
              <a:spLocks noChangeShapeType="1"/>
            </p:cNvSpPr>
            <p:nvPr/>
          </p:nvSpPr>
          <p:spPr bwMode="auto">
            <a:xfrm>
              <a:off x="2540" y="290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8" name="Line 570">
              <a:extLst>
                <a:ext uri="{FF2B5EF4-FFF2-40B4-BE49-F238E27FC236}">
                  <a16:creationId xmlns:a16="http://schemas.microsoft.com/office/drawing/2014/main" id="{D56CEAFB-2928-42F8-AED3-250F33C10443}"/>
                </a:ext>
              </a:extLst>
            </p:cNvPr>
            <p:cNvSpPr>
              <a:spLocks noChangeShapeType="1"/>
            </p:cNvSpPr>
            <p:nvPr/>
          </p:nvSpPr>
          <p:spPr bwMode="auto">
            <a:xfrm>
              <a:off x="2028" y="3004"/>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39" name="Line 571">
              <a:extLst>
                <a:ext uri="{FF2B5EF4-FFF2-40B4-BE49-F238E27FC236}">
                  <a16:creationId xmlns:a16="http://schemas.microsoft.com/office/drawing/2014/main" id="{B9096C13-5D0B-4171-AF9B-64C752E79C31}"/>
                </a:ext>
              </a:extLst>
            </p:cNvPr>
            <p:cNvSpPr>
              <a:spLocks noChangeShapeType="1"/>
            </p:cNvSpPr>
            <p:nvPr/>
          </p:nvSpPr>
          <p:spPr bwMode="auto">
            <a:xfrm>
              <a:off x="2540" y="3004"/>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0" name="Line 572">
              <a:extLst>
                <a:ext uri="{FF2B5EF4-FFF2-40B4-BE49-F238E27FC236}">
                  <a16:creationId xmlns:a16="http://schemas.microsoft.com/office/drawing/2014/main" id="{FA186846-B9AF-452F-B56E-BC8EC412DB54}"/>
                </a:ext>
              </a:extLst>
            </p:cNvPr>
            <p:cNvSpPr>
              <a:spLocks noChangeShapeType="1"/>
            </p:cNvSpPr>
            <p:nvPr/>
          </p:nvSpPr>
          <p:spPr bwMode="auto">
            <a:xfrm>
              <a:off x="2028" y="3100"/>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1" name="Line 573">
              <a:extLst>
                <a:ext uri="{FF2B5EF4-FFF2-40B4-BE49-F238E27FC236}">
                  <a16:creationId xmlns:a16="http://schemas.microsoft.com/office/drawing/2014/main" id="{0E0254BA-357D-4BC4-BA88-5B47E4D003FA}"/>
                </a:ext>
              </a:extLst>
            </p:cNvPr>
            <p:cNvSpPr>
              <a:spLocks noChangeShapeType="1"/>
            </p:cNvSpPr>
            <p:nvPr/>
          </p:nvSpPr>
          <p:spPr bwMode="auto">
            <a:xfrm>
              <a:off x="2540" y="3100"/>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2" name="Line 574">
              <a:extLst>
                <a:ext uri="{FF2B5EF4-FFF2-40B4-BE49-F238E27FC236}">
                  <a16:creationId xmlns:a16="http://schemas.microsoft.com/office/drawing/2014/main" id="{3D3651E0-1D6A-4152-BDF5-D59BED19B2E5}"/>
                </a:ext>
              </a:extLst>
            </p:cNvPr>
            <p:cNvSpPr>
              <a:spLocks noChangeShapeType="1"/>
            </p:cNvSpPr>
            <p:nvPr/>
          </p:nvSpPr>
          <p:spPr bwMode="auto">
            <a:xfrm>
              <a:off x="2028" y="3196"/>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3" name="Line 575">
              <a:extLst>
                <a:ext uri="{FF2B5EF4-FFF2-40B4-BE49-F238E27FC236}">
                  <a16:creationId xmlns:a16="http://schemas.microsoft.com/office/drawing/2014/main" id="{6F4F4F90-8C0E-4223-9ABA-DA448EA94F48}"/>
                </a:ext>
              </a:extLst>
            </p:cNvPr>
            <p:cNvSpPr>
              <a:spLocks noChangeShapeType="1"/>
            </p:cNvSpPr>
            <p:nvPr/>
          </p:nvSpPr>
          <p:spPr bwMode="auto">
            <a:xfrm>
              <a:off x="2540" y="3196"/>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4" name="Line 576">
              <a:extLst>
                <a:ext uri="{FF2B5EF4-FFF2-40B4-BE49-F238E27FC236}">
                  <a16:creationId xmlns:a16="http://schemas.microsoft.com/office/drawing/2014/main" id="{B6EBECEB-2C68-431B-B7A3-1C3BFADCFDD9}"/>
                </a:ext>
              </a:extLst>
            </p:cNvPr>
            <p:cNvSpPr>
              <a:spLocks noChangeShapeType="1"/>
            </p:cNvSpPr>
            <p:nvPr/>
          </p:nvSpPr>
          <p:spPr bwMode="auto">
            <a:xfrm>
              <a:off x="2028" y="329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5" name="Line 577">
              <a:extLst>
                <a:ext uri="{FF2B5EF4-FFF2-40B4-BE49-F238E27FC236}">
                  <a16:creationId xmlns:a16="http://schemas.microsoft.com/office/drawing/2014/main" id="{EB9C6B59-2DBE-4AA4-BE93-71BEBE11B4A4}"/>
                </a:ext>
              </a:extLst>
            </p:cNvPr>
            <p:cNvSpPr>
              <a:spLocks noChangeShapeType="1"/>
            </p:cNvSpPr>
            <p:nvPr/>
          </p:nvSpPr>
          <p:spPr bwMode="auto">
            <a:xfrm>
              <a:off x="2540" y="329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6" name="Line 578">
              <a:extLst>
                <a:ext uri="{FF2B5EF4-FFF2-40B4-BE49-F238E27FC236}">
                  <a16:creationId xmlns:a16="http://schemas.microsoft.com/office/drawing/2014/main" id="{EB0FEF55-F4AB-4DED-8575-A8A5DEC16628}"/>
                </a:ext>
              </a:extLst>
            </p:cNvPr>
            <p:cNvSpPr>
              <a:spLocks noChangeShapeType="1"/>
            </p:cNvSpPr>
            <p:nvPr/>
          </p:nvSpPr>
          <p:spPr bwMode="auto">
            <a:xfrm>
              <a:off x="2124" y="3388"/>
              <a:ext cx="2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7" name="Line 579">
              <a:extLst>
                <a:ext uri="{FF2B5EF4-FFF2-40B4-BE49-F238E27FC236}">
                  <a16:creationId xmlns:a16="http://schemas.microsoft.com/office/drawing/2014/main" id="{988D0B55-2B1F-4816-A941-6F337D87695C}"/>
                </a:ext>
              </a:extLst>
            </p:cNvPr>
            <p:cNvSpPr>
              <a:spLocks noChangeShapeType="1"/>
            </p:cNvSpPr>
            <p:nvPr/>
          </p:nvSpPr>
          <p:spPr bwMode="auto">
            <a:xfrm>
              <a:off x="2540" y="338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48" name="Text Box 580">
              <a:extLst>
                <a:ext uri="{FF2B5EF4-FFF2-40B4-BE49-F238E27FC236}">
                  <a16:creationId xmlns:a16="http://schemas.microsoft.com/office/drawing/2014/main" id="{42912016-5095-46F1-B0F5-CB11ADC84168}"/>
                </a:ext>
              </a:extLst>
            </p:cNvPr>
            <p:cNvSpPr txBox="1">
              <a:spLocks noChangeArrowheads="1"/>
            </p:cNvSpPr>
            <p:nvPr/>
          </p:nvSpPr>
          <p:spPr bwMode="auto">
            <a:xfrm>
              <a:off x="2412" y="2700"/>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sp>
          <p:nvSpPr>
            <p:cNvPr id="68649" name="Text Box 581">
              <a:extLst>
                <a:ext uri="{FF2B5EF4-FFF2-40B4-BE49-F238E27FC236}">
                  <a16:creationId xmlns:a16="http://schemas.microsoft.com/office/drawing/2014/main" id="{F434259C-515F-46F8-9D33-BDC5B5A553D3}"/>
                </a:ext>
              </a:extLst>
            </p:cNvPr>
            <p:cNvSpPr txBox="1">
              <a:spLocks noChangeArrowheads="1"/>
            </p:cNvSpPr>
            <p:nvPr/>
          </p:nvSpPr>
          <p:spPr bwMode="auto">
            <a:xfrm>
              <a:off x="2412" y="3263"/>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sp>
          <p:nvSpPr>
            <p:cNvPr id="43049" name="Document">
              <a:extLst>
                <a:ext uri="{FF2B5EF4-FFF2-40B4-BE49-F238E27FC236}">
                  <a16:creationId xmlns:a16="http://schemas.microsoft.com/office/drawing/2014/main" id="{91230E4A-168D-44A4-B257-1631FE9775C4}"/>
                </a:ext>
              </a:extLst>
            </p:cNvPr>
            <p:cNvSpPr>
              <a:spLocks noEditPoints="1" noChangeArrowheads="1"/>
            </p:cNvSpPr>
            <p:nvPr/>
          </p:nvSpPr>
          <p:spPr bwMode="auto">
            <a:xfrm>
              <a:off x="2892" y="2412"/>
              <a:ext cx="852" cy="11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989 w 21600"/>
                <a:gd name="T25" fmla="*/ 815 h 21600"/>
                <a:gd name="T26" fmla="*/ 20611 w 21600"/>
                <a:gd name="T27" fmla="*/ 16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FFFF66"/>
            </a:solidFill>
            <a:ln w="9525">
              <a:solidFill>
                <a:srgbClr val="000000"/>
              </a:solidFill>
              <a:miter lim="800000"/>
              <a:headEnd/>
              <a:tailEnd/>
            </a:ln>
            <a:effectLst>
              <a:outerShdw dist="53882" dir="2700000" algn="ctr" rotWithShape="0">
                <a:schemeClr val="tx1"/>
              </a:outerShdw>
            </a:effectLst>
          </p:spPr>
          <p:txBody>
            <a:bodyPr/>
            <a:lstStyle/>
            <a:p>
              <a:pPr>
                <a:defRPr/>
              </a:pPr>
              <a:endParaRPr lang="en-US" dirty="0"/>
            </a:p>
          </p:txBody>
        </p:sp>
        <p:sp>
          <p:nvSpPr>
            <p:cNvPr id="68651" name="Text Box 583">
              <a:extLst>
                <a:ext uri="{FF2B5EF4-FFF2-40B4-BE49-F238E27FC236}">
                  <a16:creationId xmlns:a16="http://schemas.microsoft.com/office/drawing/2014/main" id="{37B8EF97-9507-48A4-8768-472B995A61DF}"/>
                </a:ext>
              </a:extLst>
            </p:cNvPr>
            <p:cNvSpPr txBox="1">
              <a:spLocks noChangeArrowheads="1"/>
            </p:cNvSpPr>
            <p:nvPr/>
          </p:nvSpPr>
          <p:spPr bwMode="auto">
            <a:xfrm>
              <a:off x="3036" y="2460"/>
              <a:ext cx="6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1200" b="1" dirty="0">
                  <a:latin typeface="Arial" panose="020B0604020202020204" pitchFamily="34" charset="0"/>
                </a:rPr>
                <a:t>Subsidiary Company 2</a:t>
              </a:r>
            </a:p>
          </p:txBody>
        </p:sp>
        <p:sp>
          <p:nvSpPr>
            <p:cNvPr id="68652" name="Line 584">
              <a:extLst>
                <a:ext uri="{FF2B5EF4-FFF2-40B4-BE49-F238E27FC236}">
                  <a16:creationId xmlns:a16="http://schemas.microsoft.com/office/drawing/2014/main" id="{B07BAE2E-2558-48F7-80B0-6067BD12B7B3}"/>
                </a:ext>
              </a:extLst>
            </p:cNvPr>
            <p:cNvSpPr>
              <a:spLocks noChangeShapeType="1"/>
            </p:cNvSpPr>
            <p:nvPr/>
          </p:nvSpPr>
          <p:spPr bwMode="auto">
            <a:xfrm>
              <a:off x="2988" y="281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3" name="Line 585">
              <a:extLst>
                <a:ext uri="{FF2B5EF4-FFF2-40B4-BE49-F238E27FC236}">
                  <a16:creationId xmlns:a16="http://schemas.microsoft.com/office/drawing/2014/main" id="{898870B6-8258-4164-8C24-B6E27CEDDF36}"/>
                </a:ext>
              </a:extLst>
            </p:cNvPr>
            <p:cNvSpPr>
              <a:spLocks noChangeShapeType="1"/>
            </p:cNvSpPr>
            <p:nvPr/>
          </p:nvSpPr>
          <p:spPr bwMode="auto">
            <a:xfrm>
              <a:off x="3500" y="281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4" name="Line 586">
              <a:extLst>
                <a:ext uri="{FF2B5EF4-FFF2-40B4-BE49-F238E27FC236}">
                  <a16:creationId xmlns:a16="http://schemas.microsoft.com/office/drawing/2014/main" id="{4B55374D-C9E0-4D4B-8232-9BCBE8606B7D}"/>
                </a:ext>
              </a:extLst>
            </p:cNvPr>
            <p:cNvSpPr>
              <a:spLocks noChangeShapeType="1"/>
            </p:cNvSpPr>
            <p:nvPr/>
          </p:nvSpPr>
          <p:spPr bwMode="auto">
            <a:xfrm>
              <a:off x="2988" y="2908"/>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5" name="Line 587">
              <a:extLst>
                <a:ext uri="{FF2B5EF4-FFF2-40B4-BE49-F238E27FC236}">
                  <a16:creationId xmlns:a16="http://schemas.microsoft.com/office/drawing/2014/main" id="{A56B9763-EBB6-4488-A23B-9B3C23F74E7B}"/>
                </a:ext>
              </a:extLst>
            </p:cNvPr>
            <p:cNvSpPr>
              <a:spLocks noChangeShapeType="1"/>
            </p:cNvSpPr>
            <p:nvPr/>
          </p:nvSpPr>
          <p:spPr bwMode="auto">
            <a:xfrm>
              <a:off x="3500" y="290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6" name="Line 588">
              <a:extLst>
                <a:ext uri="{FF2B5EF4-FFF2-40B4-BE49-F238E27FC236}">
                  <a16:creationId xmlns:a16="http://schemas.microsoft.com/office/drawing/2014/main" id="{EDB516A3-5339-4935-9F96-779455B0013D}"/>
                </a:ext>
              </a:extLst>
            </p:cNvPr>
            <p:cNvSpPr>
              <a:spLocks noChangeShapeType="1"/>
            </p:cNvSpPr>
            <p:nvPr/>
          </p:nvSpPr>
          <p:spPr bwMode="auto">
            <a:xfrm>
              <a:off x="2988" y="3004"/>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7" name="Line 589">
              <a:extLst>
                <a:ext uri="{FF2B5EF4-FFF2-40B4-BE49-F238E27FC236}">
                  <a16:creationId xmlns:a16="http://schemas.microsoft.com/office/drawing/2014/main" id="{7572ACF9-0F1C-4EB1-A02B-EE1C8C128057}"/>
                </a:ext>
              </a:extLst>
            </p:cNvPr>
            <p:cNvSpPr>
              <a:spLocks noChangeShapeType="1"/>
            </p:cNvSpPr>
            <p:nvPr/>
          </p:nvSpPr>
          <p:spPr bwMode="auto">
            <a:xfrm>
              <a:off x="3500" y="3004"/>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8" name="Line 590">
              <a:extLst>
                <a:ext uri="{FF2B5EF4-FFF2-40B4-BE49-F238E27FC236}">
                  <a16:creationId xmlns:a16="http://schemas.microsoft.com/office/drawing/2014/main" id="{AFC1ABA3-0CF2-44F0-8720-3351CFB833A2}"/>
                </a:ext>
              </a:extLst>
            </p:cNvPr>
            <p:cNvSpPr>
              <a:spLocks noChangeShapeType="1"/>
            </p:cNvSpPr>
            <p:nvPr/>
          </p:nvSpPr>
          <p:spPr bwMode="auto">
            <a:xfrm>
              <a:off x="2988" y="3100"/>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59" name="Line 591">
              <a:extLst>
                <a:ext uri="{FF2B5EF4-FFF2-40B4-BE49-F238E27FC236}">
                  <a16:creationId xmlns:a16="http://schemas.microsoft.com/office/drawing/2014/main" id="{12AA95C0-D1DD-48CC-800A-994089AFF985}"/>
                </a:ext>
              </a:extLst>
            </p:cNvPr>
            <p:cNvSpPr>
              <a:spLocks noChangeShapeType="1"/>
            </p:cNvSpPr>
            <p:nvPr/>
          </p:nvSpPr>
          <p:spPr bwMode="auto">
            <a:xfrm>
              <a:off x="3500" y="3100"/>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0" name="Line 592">
              <a:extLst>
                <a:ext uri="{FF2B5EF4-FFF2-40B4-BE49-F238E27FC236}">
                  <a16:creationId xmlns:a16="http://schemas.microsoft.com/office/drawing/2014/main" id="{32B668A5-CB9A-4F0C-8AB0-FD3B62DC0A0A}"/>
                </a:ext>
              </a:extLst>
            </p:cNvPr>
            <p:cNvSpPr>
              <a:spLocks noChangeShapeType="1"/>
            </p:cNvSpPr>
            <p:nvPr/>
          </p:nvSpPr>
          <p:spPr bwMode="auto">
            <a:xfrm>
              <a:off x="2988" y="3196"/>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1" name="Line 593">
              <a:extLst>
                <a:ext uri="{FF2B5EF4-FFF2-40B4-BE49-F238E27FC236}">
                  <a16:creationId xmlns:a16="http://schemas.microsoft.com/office/drawing/2014/main" id="{F980628E-E5AA-4564-8019-071CC21909CE}"/>
                </a:ext>
              </a:extLst>
            </p:cNvPr>
            <p:cNvSpPr>
              <a:spLocks noChangeShapeType="1"/>
            </p:cNvSpPr>
            <p:nvPr/>
          </p:nvSpPr>
          <p:spPr bwMode="auto">
            <a:xfrm>
              <a:off x="3500" y="3196"/>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2" name="Line 594">
              <a:extLst>
                <a:ext uri="{FF2B5EF4-FFF2-40B4-BE49-F238E27FC236}">
                  <a16:creationId xmlns:a16="http://schemas.microsoft.com/office/drawing/2014/main" id="{7D41C574-80D2-4DE1-BBD1-559A073205F2}"/>
                </a:ext>
              </a:extLst>
            </p:cNvPr>
            <p:cNvSpPr>
              <a:spLocks noChangeShapeType="1"/>
            </p:cNvSpPr>
            <p:nvPr/>
          </p:nvSpPr>
          <p:spPr bwMode="auto">
            <a:xfrm>
              <a:off x="2988" y="329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3" name="Line 595">
              <a:extLst>
                <a:ext uri="{FF2B5EF4-FFF2-40B4-BE49-F238E27FC236}">
                  <a16:creationId xmlns:a16="http://schemas.microsoft.com/office/drawing/2014/main" id="{8F2CC33E-EA09-4BD0-B5F4-7066FC7FF728}"/>
                </a:ext>
              </a:extLst>
            </p:cNvPr>
            <p:cNvSpPr>
              <a:spLocks noChangeShapeType="1"/>
            </p:cNvSpPr>
            <p:nvPr/>
          </p:nvSpPr>
          <p:spPr bwMode="auto">
            <a:xfrm>
              <a:off x="3500" y="329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4" name="Line 596">
              <a:extLst>
                <a:ext uri="{FF2B5EF4-FFF2-40B4-BE49-F238E27FC236}">
                  <a16:creationId xmlns:a16="http://schemas.microsoft.com/office/drawing/2014/main" id="{1D695A84-D8B0-47CB-84F7-745FF71EEACC}"/>
                </a:ext>
              </a:extLst>
            </p:cNvPr>
            <p:cNvSpPr>
              <a:spLocks noChangeShapeType="1"/>
            </p:cNvSpPr>
            <p:nvPr/>
          </p:nvSpPr>
          <p:spPr bwMode="auto">
            <a:xfrm>
              <a:off x="3084" y="3388"/>
              <a:ext cx="2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5" name="Line 597">
              <a:extLst>
                <a:ext uri="{FF2B5EF4-FFF2-40B4-BE49-F238E27FC236}">
                  <a16:creationId xmlns:a16="http://schemas.microsoft.com/office/drawing/2014/main" id="{C7C6F166-448F-4193-A4E4-64EB705C36BE}"/>
                </a:ext>
              </a:extLst>
            </p:cNvPr>
            <p:cNvSpPr>
              <a:spLocks noChangeShapeType="1"/>
            </p:cNvSpPr>
            <p:nvPr/>
          </p:nvSpPr>
          <p:spPr bwMode="auto">
            <a:xfrm>
              <a:off x="3500" y="338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66" name="Text Box 598">
              <a:extLst>
                <a:ext uri="{FF2B5EF4-FFF2-40B4-BE49-F238E27FC236}">
                  <a16:creationId xmlns:a16="http://schemas.microsoft.com/office/drawing/2014/main" id="{2D316EAC-A671-470D-B243-D38617082F9A}"/>
                </a:ext>
              </a:extLst>
            </p:cNvPr>
            <p:cNvSpPr txBox="1">
              <a:spLocks noChangeArrowheads="1"/>
            </p:cNvSpPr>
            <p:nvPr/>
          </p:nvSpPr>
          <p:spPr bwMode="auto">
            <a:xfrm>
              <a:off x="3372" y="2700"/>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sp>
          <p:nvSpPr>
            <p:cNvPr id="68667" name="Text Box 599">
              <a:extLst>
                <a:ext uri="{FF2B5EF4-FFF2-40B4-BE49-F238E27FC236}">
                  <a16:creationId xmlns:a16="http://schemas.microsoft.com/office/drawing/2014/main" id="{3FCA61E3-51A7-4438-9316-0891FEC62736}"/>
                </a:ext>
              </a:extLst>
            </p:cNvPr>
            <p:cNvSpPr txBox="1">
              <a:spLocks noChangeArrowheads="1"/>
            </p:cNvSpPr>
            <p:nvPr/>
          </p:nvSpPr>
          <p:spPr bwMode="auto">
            <a:xfrm>
              <a:off x="3372" y="3263"/>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cxnSp>
          <p:nvCxnSpPr>
            <p:cNvPr id="11325" name="AutoShape 618">
              <a:extLst>
                <a:ext uri="{FF2B5EF4-FFF2-40B4-BE49-F238E27FC236}">
                  <a16:creationId xmlns:a16="http://schemas.microsoft.com/office/drawing/2014/main" id="{773267C5-9E52-467E-979E-FF3D377F3B17}"/>
                </a:ext>
              </a:extLst>
            </p:cNvPr>
            <p:cNvCxnSpPr>
              <a:cxnSpLocks noChangeShapeType="1"/>
              <a:stCxn id="43070" idx="2"/>
              <a:endCxn id="11271" idx="2"/>
            </p:cNvCxnSpPr>
            <p:nvPr/>
          </p:nvCxnSpPr>
          <p:spPr bwMode="auto">
            <a:xfrm rot="16200000" flipH="1" flipV="1">
              <a:off x="2823" y="977"/>
              <a:ext cx="1" cy="2880"/>
            </a:xfrm>
            <a:prstGeom prst="bentConnector3">
              <a:avLst>
                <a:gd name="adj1" fmla="val -42400000"/>
              </a:avLst>
            </a:prstGeom>
            <a:noFill/>
            <a:ln w="38100">
              <a:solidFill>
                <a:schemeClr val="tx2">
                  <a:lumMod val="50000"/>
                </a:schemeClr>
              </a:solidFill>
              <a:miter lim="800000"/>
              <a:headEnd/>
              <a:tailEnd type="arrow" w="med" len="med"/>
            </a:ln>
            <a:effectLst>
              <a:outerShdw blurRad="63500" dist="38099" dir="2700000" algn="ctr" rotWithShape="0">
                <a:schemeClr val="tx1">
                  <a:alpha val="74997"/>
                </a:schemeClr>
              </a:outerShdw>
            </a:effectLst>
            <a:extLst>
              <a:ext uri="{909E8E84-426E-40dd-AFC4-6F175D3DCCD1}"/>
            </a:extLst>
          </p:spPr>
        </p:cxnSp>
        <p:sp>
          <p:nvSpPr>
            <p:cNvPr id="11326" name="Line 620">
              <a:extLst>
                <a:ext uri="{FF2B5EF4-FFF2-40B4-BE49-F238E27FC236}">
                  <a16:creationId xmlns:a16="http://schemas.microsoft.com/office/drawing/2014/main" id="{017B8CDC-FBBC-42B4-ADE9-6F62570159EE}"/>
                </a:ext>
              </a:extLst>
            </p:cNvPr>
            <p:cNvSpPr>
              <a:spLocks noChangeShapeType="1"/>
            </p:cNvSpPr>
            <p:nvPr/>
          </p:nvSpPr>
          <p:spPr bwMode="auto">
            <a:xfrm flipV="1">
              <a:off x="3312" y="2016"/>
              <a:ext cx="0" cy="384"/>
            </a:xfrm>
            <a:prstGeom prst="line">
              <a:avLst/>
            </a:prstGeom>
            <a:noFill/>
            <a:ln w="38100">
              <a:solidFill>
                <a:schemeClr val="tx2">
                  <a:lumMod val="50000"/>
                </a:schemeClr>
              </a:solidFill>
              <a:round/>
              <a:headEnd/>
              <a:tailEnd type="arrow" w="med" len="me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11327" name="Line 621">
              <a:extLst>
                <a:ext uri="{FF2B5EF4-FFF2-40B4-BE49-F238E27FC236}">
                  <a16:creationId xmlns:a16="http://schemas.microsoft.com/office/drawing/2014/main" id="{FD682666-D676-439E-AF8D-B71FCB672061}"/>
                </a:ext>
              </a:extLst>
            </p:cNvPr>
            <p:cNvSpPr>
              <a:spLocks noChangeShapeType="1"/>
            </p:cNvSpPr>
            <p:nvPr/>
          </p:nvSpPr>
          <p:spPr bwMode="auto">
            <a:xfrm flipV="1">
              <a:off x="2344" y="2016"/>
              <a:ext cx="0" cy="384"/>
            </a:xfrm>
            <a:prstGeom prst="line">
              <a:avLst/>
            </a:prstGeom>
            <a:noFill/>
            <a:ln w="38100">
              <a:solidFill>
                <a:schemeClr val="tx2">
                  <a:lumMod val="50000"/>
                </a:schemeClr>
              </a:solidFill>
              <a:round/>
              <a:headEnd/>
              <a:tailEnd type="arrow" w="med" len="me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43070" name="Document">
              <a:extLst>
                <a:ext uri="{FF2B5EF4-FFF2-40B4-BE49-F238E27FC236}">
                  <a16:creationId xmlns:a16="http://schemas.microsoft.com/office/drawing/2014/main" id="{C21D354F-A414-4E00-B214-F5ECC9308947}"/>
                </a:ext>
              </a:extLst>
            </p:cNvPr>
            <p:cNvSpPr>
              <a:spLocks noEditPoints="1" noChangeArrowheads="1"/>
            </p:cNvSpPr>
            <p:nvPr/>
          </p:nvSpPr>
          <p:spPr bwMode="auto">
            <a:xfrm>
              <a:off x="3840" y="2412"/>
              <a:ext cx="852" cy="11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989 w 21600"/>
                <a:gd name="T25" fmla="*/ 815 h 21600"/>
                <a:gd name="T26" fmla="*/ 20611 w 21600"/>
                <a:gd name="T27" fmla="*/ 16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FFFF66"/>
            </a:solidFill>
            <a:ln w="9525">
              <a:solidFill>
                <a:srgbClr val="000000"/>
              </a:solidFill>
              <a:miter lim="800000"/>
              <a:headEnd/>
              <a:tailEnd/>
            </a:ln>
            <a:effectLst>
              <a:outerShdw dist="53882" dir="2700000" algn="ctr" rotWithShape="0">
                <a:schemeClr val="tx1"/>
              </a:outerShdw>
            </a:effectLst>
          </p:spPr>
          <p:txBody>
            <a:bodyPr/>
            <a:lstStyle/>
            <a:p>
              <a:pPr>
                <a:defRPr/>
              </a:pPr>
              <a:endParaRPr lang="en-US" dirty="0"/>
            </a:p>
          </p:txBody>
        </p:sp>
        <p:sp>
          <p:nvSpPr>
            <p:cNvPr id="68672" name="Text Box 601">
              <a:extLst>
                <a:ext uri="{FF2B5EF4-FFF2-40B4-BE49-F238E27FC236}">
                  <a16:creationId xmlns:a16="http://schemas.microsoft.com/office/drawing/2014/main" id="{12B16A28-6D23-4872-9348-9482C819AB33}"/>
                </a:ext>
              </a:extLst>
            </p:cNvPr>
            <p:cNvSpPr txBox="1">
              <a:spLocks noChangeArrowheads="1"/>
            </p:cNvSpPr>
            <p:nvPr/>
          </p:nvSpPr>
          <p:spPr bwMode="auto">
            <a:xfrm>
              <a:off x="3984" y="2460"/>
              <a:ext cx="6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1200" b="1" dirty="0">
                  <a:latin typeface="Arial" panose="020B0604020202020204" pitchFamily="34" charset="0"/>
                </a:rPr>
                <a:t>Subsidiary Company 3</a:t>
              </a:r>
            </a:p>
          </p:txBody>
        </p:sp>
        <p:sp>
          <p:nvSpPr>
            <p:cNvPr id="68673" name="Line 602">
              <a:extLst>
                <a:ext uri="{FF2B5EF4-FFF2-40B4-BE49-F238E27FC236}">
                  <a16:creationId xmlns:a16="http://schemas.microsoft.com/office/drawing/2014/main" id="{48B75E1E-28E4-4CDF-937C-A5A280A4943D}"/>
                </a:ext>
              </a:extLst>
            </p:cNvPr>
            <p:cNvSpPr>
              <a:spLocks noChangeShapeType="1"/>
            </p:cNvSpPr>
            <p:nvPr/>
          </p:nvSpPr>
          <p:spPr bwMode="auto">
            <a:xfrm>
              <a:off x="3936" y="281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4" name="Line 603">
              <a:extLst>
                <a:ext uri="{FF2B5EF4-FFF2-40B4-BE49-F238E27FC236}">
                  <a16:creationId xmlns:a16="http://schemas.microsoft.com/office/drawing/2014/main" id="{D97ECBB2-A65C-452B-A066-504227FD8080}"/>
                </a:ext>
              </a:extLst>
            </p:cNvPr>
            <p:cNvSpPr>
              <a:spLocks noChangeShapeType="1"/>
            </p:cNvSpPr>
            <p:nvPr/>
          </p:nvSpPr>
          <p:spPr bwMode="auto">
            <a:xfrm>
              <a:off x="4448" y="281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5" name="Line 604">
              <a:extLst>
                <a:ext uri="{FF2B5EF4-FFF2-40B4-BE49-F238E27FC236}">
                  <a16:creationId xmlns:a16="http://schemas.microsoft.com/office/drawing/2014/main" id="{8F8F8A24-857D-4EB1-822E-A37B0AFB15AB}"/>
                </a:ext>
              </a:extLst>
            </p:cNvPr>
            <p:cNvSpPr>
              <a:spLocks noChangeShapeType="1"/>
            </p:cNvSpPr>
            <p:nvPr/>
          </p:nvSpPr>
          <p:spPr bwMode="auto">
            <a:xfrm>
              <a:off x="3936" y="2908"/>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6" name="Line 605">
              <a:extLst>
                <a:ext uri="{FF2B5EF4-FFF2-40B4-BE49-F238E27FC236}">
                  <a16:creationId xmlns:a16="http://schemas.microsoft.com/office/drawing/2014/main" id="{B46DA7FD-1F0A-4C6D-902E-580D01650079}"/>
                </a:ext>
              </a:extLst>
            </p:cNvPr>
            <p:cNvSpPr>
              <a:spLocks noChangeShapeType="1"/>
            </p:cNvSpPr>
            <p:nvPr/>
          </p:nvSpPr>
          <p:spPr bwMode="auto">
            <a:xfrm>
              <a:off x="4448" y="290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7" name="Line 606">
              <a:extLst>
                <a:ext uri="{FF2B5EF4-FFF2-40B4-BE49-F238E27FC236}">
                  <a16:creationId xmlns:a16="http://schemas.microsoft.com/office/drawing/2014/main" id="{50805489-7DEE-495B-8979-70994221B93D}"/>
                </a:ext>
              </a:extLst>
            </p:cNvPr>
            <p:cNvSpPr>
              <a:spLocks noChangeShapeType="1"/>
            </p:cNvSpPr>
            <p:nvPr/>
          </p:nvSpPr>
          <p:spPr bwMode="auto">
            <a:xfrm>
              <a:off x="3936" y="3004"/>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8" name="Line 607">
              <a:extLst>
                <a:ext uri="{FF2B5EF4-FFF2-40B4-BE49-F238E27FC236}">
                  <a16:creationId xmlns:a16="http://schemas.microsoft.com/office/drawing/2014/main" id="{71F02F1F-4328-4917-9B17-38185C716D15}"/>
                </a:ext>
              </a:extLst>
            </p:cNvPr>
            <p:cNvSpPr>
              <a:spLocks noChangeShapeType="1"/>
            </p:cNvSpPr>
            <p:nvPr/>
          </p:nvSpPr>
          <p:spPr bwMode="auto">
            <a:xfrm>
              <a:off x="4448" y="3004"/>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79" name="Line 608">
              <a:extLst>
                <a:ext uri="{FF2B5EF4-FFF2-40B4-BE49-F238E27FC236}">
                  <a16:creationId xmlns:a16="http://schemas.microsoft.com/office/drawing/2014/main" id="{2D0458B7-B2B4-4535-BCAC-3CFE09B3A5DA}"/>
                </a:ext>
              </a:extLst>
            </p:cNvPr>
            <p:cNvSpPr>
              <a:spLocks noChangeShapeType="1"/>
            </p:cNvSpPr>
            <p:nvPr/>
          </p:nvSpPr>
          <p:spPr bwMode="auto">
            <a:xfrm>
              <a:off x="3936" y="3100"/>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0" name="Line 609">
              <a:extLst>
                <a:ext uri="{FF2B5EF4-FFF2-40B4-BE49-F238E27FC236}">
                  <a16:creationId xmlns:a16="http://schemas.microsoft.com/office/drawing/2014/main" id="{CD31DED9-6C86-4B66-B69F-AC62171757D5}"/>
                </a:ext>
              </a:extLst>
            </p:cNvPr>
            <p:cNvSpPr>
              <a:spLocks noChangeShapeType="1"/>
            </p:cNvSpPr>
            <p:nvPr/>
          </p:nvSpPr>
          <p:spPr bwMode="auto">
            <a:xfrm>
              <a:off x="4448" y="3100"/>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1" name="Line 610">
              <a:extLst>
                <a:ext uri="{FF2B5EF4-FFF2-40B4-BE49-F238E27FC236}">
                  <a16:creationId xmlns:a16="http://schemas.microsoft.com/office/drawing/2014/main" id="{2CAAF41D-DD39-4676-9CEC-2F22EA90F161}"/>
                </a:ext>
              </a:extLst>
            </p:cNvPr>
            <p:cNvSpPr>
              <a:spLocks noChangeShapeType="1"/>
            </p:cNvSpPr>
            <p:nvPr/>
          </p:nvSpPr>
          <p:spPr bwMode="auto">
            <a:xfrm>
              <a:off x="3936" y="3196"/>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2" name="Line 611">
              <a:extLst>
                <a:ext uri="{FF2B5EF4-FFF2-40B4-BE49-F238E27FC236}">
                  <a16:creationId xmlns:a16="http://schemas.microsoft.com/office/drawing/2014/main" id="{5E221747-318F-4D50-8F83-CE96642B48F6}"/>
                </a:ext>
              </a:extLst>
            </p:cNvPr>
            <p:cNvSpPr>
              <a:spLocks noChangeShapeType="1"/>
            </p:cNvSpPr>
            <p:nvPr/>
          </p:nvSpPr>
          <p:spPr bwMode="auto">
            <a:xfrm>
              <a:off x="4448" y="3196"/>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3" name="Line 612">
              <a:extLst>
                <a:ext uri="{FF2B5EF4-FFF2-40B4-BE49-F238E27FC236}">
                  <a16:creationId xmlns:a16="http://schemas.microsoft.com/office/drawing/2014/main" id="{8E47C586-3BEA-45C0-A76F-D22C08D1AC02}"/>
                </a:ext>
              </a:extLst>
            </p:cNvPr>
            <p:cNvSpPr>
              <a:spLocks noChangeShapeType="1"/>
            </p:cNvSpPr>
            <p:nvPr/>
          </p:nvSpPr>
          <p:spPr bwMode="auto">
            <a:xfrm>
              <a:off x="3936" y="3292"/>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4" name="Line 613">
              <a:extLst>
                <a:ext uri="{FF2B5EF4-FFF2-40B4-BE49-F238E27FC236}">
                  <a16:creationId xmlns:a16="http://schemas.microsoft.com/office/drawing/2014/main" id="{53A13A6E-EF37-461B-8854-E6E56E5B06A0}"/>
                </a:ext>
              </a:extLst>
            </p:cNvPr>
            <p:cNvSpPr>
              <a:spLocks noChangeShapeType="1"/>
            </p:cNvSpPr>
            <p:nvPr/>
          </p:nvSpPr>
          <p:spPr bwMode="auto">
            <a:xfrm>
              <a:off x="4448" y="3292"/>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5" name="Line 614">
              <a:extLst>
                <a:ext uri="{FF2B5EF4-FFF2-40B4-BE49-F238E27FC236}">
                  <a16:creationId xmlns:a16="http://schemas.microsoft.com/office/drawing/2014/main" id="{FECA6982-02F0-4DBA-8296-06D6B7311501}"/>
                </a:ext>
              </a:extLst>
            </p:cNvPr>
            <p:cNvSpPr>
              <a:spLocks noChangeShapeType="1"/>
            </p:cNvSpPr>
            <p:nvPr/>
          </p:nvSpPr>
          <p:spPr bwMode="auto">
            <a:xfrm>
              <a:off x="4032" y="3388"/>
              <a:ext cx="28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6" name="Line 615">
              <a:extLst>
                <a:ext uri="{FF2B5EF4-FFF2-40B4-BE49-F238E27FC236}">
                  <a16:creationId xmlns:a16="http://schemas.microsoft.com/office/drawing/2014/main" id="{0619CB5A-226C-45B9-B2C0-DB9DF2E49F1D}"/>
                </a:ext>
              </a:extLst>
            </p:cNvPr>
            <p:cNvSpPr>
              <a:spLocks noChangeShapeType="1"/>
            </p:cNvSpPr>
            <p:nvPr/>
          </p:nvSpPr>
          <p:spPr bwMode="auto">
            <a:xfrm>
              <a:off x="4448" y="3388"/>
              <a:ext cx="1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8687" name="Text Box 616">
              <a:extLst>
                <a:ext uri="{FF2B5EF4-FFF2-40B4-BE49-F238E27FC236}">
                  <a16:creationId xmlns:a16="http://schemas.microsoft.com/office/drawing/2014/main" id="{8DC0D748-B018-4C6A-8330-DBE6A7E32C67}"/>
                </a:ext>
              </a:extLst>
            </p:cNvPr>
            <p:cNvSpPr txBox="1">
              <a:spLocks noChangeArrowheads="1"/>
            </p:cNvSpPr>
            <p:nvPr/>
          </p:nvSpPr>
          <p:spPr bwMode="auto">
            <a:xfrm>
              <a:off x="4320" y="2700"/>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sp>
          <p:nvSpPr>
            <p:cNvPr id="68688" name="Text Box 617">
              <a:extLst>
                <a:ext uri="{FF2B5EF4-FFF2-40B4-BE49-F238E27FC236}">
                  <a16:creationId xmlns:a16="http://schemas.microsoft.com/office/drawing/2014/main" id="{588595BB-BF2A-4E05-A31D-DC02437D208D}"/>
                </a:ext>
              </a:extLst>
            </p:cNvPr>
            <p:cNvSpPr txBox="1">
              <a:spLocks noChangeArrowheads="1"/>
            </p:cNvSpPr>
            <p:nvPr/>
          </p:nvSpPr>
          <p:spPr bwMode="auto">
            <a:xfrm>
              <a:off x="4320" y="3263"/>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1200" b="1" dirty="0">
                  <a:latin typeface="Arial" panose="020B0604020202020204" pitchFamily="34" charset="0"/>
                </a:rPr>
                <a:t>$</a:t>
              </a:r>
            </a:p>
          </p:txBody>
        </p:sp>
      </p:grpSp>
      <p:sp>
        <p:nvSpPr>
          <p:cNvPr id="82" name="Rounded Rectangle 81">
            <a:extLst>
              <a:ext uri="{FF2B5EF4-FFF2-40B4-BE49-F238E27FC236}">
                <a16:creationId xmlns:a16="http://schemas.microsoft.com/office/drawing/2014/main" id="{3D75FFBA-C538-426F-9EF0-9EED7415C392}"/>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a:extLst>
              <a:ext uri="{FF2B5EF4-FFF2-40B4-BE49-F238E27FC236}">
                <a16:creationId xmlns:a16="http://schemas.microsoft.com/office/drawing/2014/main" id="{BAD04D04-50EA-4D02-ADD5-15BE2E7E3D87}"/>
              </a:ext>
            </a:extLst>
          </p:cNvPr>
          <p:cNvSpPr>
            <a:spLocks noGrp="1" noChangeArrowheads="1"/>
          </p:cNvSpPr>
          <p:nvPr>
            <p:ph type="title"/>
          </p:nvPr>
        </p:nvSpPr>
        <p:spPr>
          <a:xfrm>
            <a:off x="990600" y="277813"/>
            <a:ext cx="7696200" cy="865187"/>
          </a:xfrm>
          <a:solidFill>
            <a:srgbClr val="FFFF66"/>
          </a:solidFill>
        </p:spPr>
        <p:txBody>
          <a:bodyPr/>
          <a:lstStyle/>
          <a:p>
            <a:pPr eaLnBrk="1" hangingPunct="1"/>
            <a:r>
              <a:rPr lang="en-US" altLang="en-US" dirty="0">
                <a:ea typeface="ＭＳ Ｐゴシック" panose="020B0600070205080204" pitchFamily="34" charset="-128"/>
              </a:rPr>
              <a:t>Income Taxes</a:t>
            </a:r>
          </a:p>
        </p:txBody>
      </p:sp>
      <p:sp>
        <p:nvSpPr>
          <p:cNvPr id="69635" name="Rectangle 19">
            <a:extLst>
              <a:ext uri="{FF2B5EF4-FFF2-40B4-BE49-F238E27FC236}">
                <a16:creationId xmlns:a16="http://schemas.microsoft.com/office/drawing/2014/main" id="{DEE53265-CD1E-4E39-9945-C63DA3EFF13F}"/>
              </a:ext>
            </a:extLst>
          </p:cNvPr>
          <p:cNvSpPr>
            <a:spLocks noChangeArrowheads="1"/>
          </p:cNvSpPr>
          <p:nvPr/>
        </p:nvSpPr>
        <p:spPr bwMode="auto">
          <a:xfrm>
            <a:off x="889000" y="2439988"/>
            <a:ext cx="7366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dirty="0"/>
          </a:p>
        </p:txBody>
      </p:sp>
      <p:sp>
        <p:nvSpPr>
          <p:cNvPr id="162944" name="Text Box 128">
            <a:extLst>
              <a:ext uri="{FF2B5EF4-FFF2-40B4-BE49-F238E27FC236}">
                <a16:creationId xmlns:a16="http://schemas.microsoft.com/office/drawing/2014/main" id="{7A089C46-3915-41E1-B6F2-F9FFEAAA08B0}"/>
              </a:ext>
            </a:extLst>
          </p:cNvPr>
          <p:cNvSpPr txBox="1">
            <a:spLocks noChangeArrowheads="1"/>
          </p:cNvSpPr>
          <p:nvPr/>
        </p:nvSpPr>
        <p:spPr bwMode="auto">
          <a:xfrm>
            <a:off x="609600" y="1219200"/>
            <a:ext cx="8305800" cy="954088"/>
          </a:xfrm>
          <a:prstGeom prst="rect">
            <a:avLst/>
          </a:prstGeom>
          <a:solidFill>
            <a:schemeClr val="accent1">
              <a:lumMod val="20000"/>
              <a:lumOff val="80000"/>
            </a:schemeClr>
          </a:solidFill>
          <a:ln>
            <a:noFill/>
          </a:ln>
          <a:effectLst/>
          <a:extLst/>
        </p:spPr>
        <p:txBody>
          <a:bodyPr>
            <a:spAutoFit/>
          </a:bodyPr>
          <a:lstStyle/>
          <a:p>
            <a:pPr eaLnBrk="1" hangingPunct="1">
              <a:spcBef>
                <a:spcPct val="50000"/>
              </a:spcBef>
              <a:defRPr/>
            </a:pPr>
            <a:r>
              <a:rPr lang="en-US" sz="2800" dirty="0">
                <a:latin typeface="Arial" pitchFamily="34" charset="0"/>
              </a:rPr>
              <a:t>A reconciliation of the statutory income tax rate with the effective tax rate is provided.</a:t>
            </a:r>
          </a:p>
        </p:txBody>
      </p:sp>
      <p:grpSp>
        <p:nvGrpSpPr>
          <p:cNvPr id="69637" name="Group 143">
            <a:extLst>
              <a:ext uri="{FF2B5EF4-FFF2-40B4-BE49-F238E27FC236}">
                <a16:creationId xmlns:a16="http://schemas.microsoft.com/office/drawing/2014/main" id="{4DE25268-9F07-4F19-82FF-29EC8552FD91}"/>
              </a:ext>
            </a:extLst>
          </p:cNvPr>
          <p:cNvGrpSpPr>
            <a:grpSpLocks/>
          </p:cNvGrpSpPr>
          <p:nvPr/>
        </p:nvGrpSpPr>
        <p:grpSpPr bwMode="auto">
          <a:xfrm>
            <a:off x="223838" y="2292350"/>
            <a:ext cx="8767762" cy="3575050"/>
            <a:chOff x="141" y="1392"/>
            <a:chExt cx="5523" cy="2252"/>
          </a:xfrm>
        </p:grpSpPr>
        <p:cxnSp>
          <p:nvCxnSpPr>
            <p:cNvPr id="12296" name="AutoShape 130">
              <a:extLst>
                <a:ext uri="{FF2B5EF4-FFF2-40B4-BE49-F238E27FC236}">
                  <a16:creationId xmlns:a16="http://schemas.microsoft.com/office/drawing/2014/main" id="{6DBBEE9B-FEA6-46FD-AB80-E77F6E09B270}"/>
                </a:ext>
              </a:extLst>
            </p:cNvPr>
            <p:cNvCxnSpPr>
              <a:cxnSpLocks noChangeShapeType="1"/>
              <a:stCxn id="162951" idx="2"/>
              <a:endCxn id="162949" idx="0"/>
            </p:cNvCxnSpPr>
            <p:nvPr/>
          </p:nvCxnSpPr>
          <p:spPr bwMode="auto">
            <a:xfrm>
              <a:off x="1552" y="2261"/>
              <a:ext cx="0" cy="859"/>
            </a:xfrm>
            <a:prstGeom prst="straightConnector1">
              <a:avLst/>
            </a:prstGeom>
            <a:noFill/>
            <a:ln w="38100">
              <a:solidFill>
                <a:schemeClr val="tx2">
                  <a:lumMod val="50000"/>
                </a:schemeClr>
              </a:solidFill>
              <a:round/>
              <a:headEnd/>
              <a:tailEnd type="triangle" w="med" len="med"/>
            </a:ln>
            <a:effectLst>
              <a:outerShdw blurRad="63500" dist="38099" dir="2700000" algn="ctr" rotWithShape="0">
                <a:schemeClr val="tx1">
                  <a:alpha val="74997"/>
                </a:schemeClr>
              </a:outerShdw>
            </a:effectLst>
            <a:extLst>
              <a:ext uri="{909E8E84-426E-40dd-AFC4-6F175D3DCCD1}"/>
            </a:extLst>
          </p:spPr>
        </p:cxnSp>
        <p:cxnSp>
          <p:nvCxnSpPr>
            <p:cNvPr id="12297" name="AutoShape 131">
              <a:extLst>
                <a:ext uri="{FF2B5EF4-FFF2-40B4-BE49-F238E27FC236}">
                  <a16:creationId xmlns:a16="http://schemas.microsoft.com/office/drawing/2014/main" id="{CE812BD1-282B-485B-8706-1C1FC5E95ABA}"/>
                </a:ext>
              </a:extLst>
            </p:cNvPr>
            <p:cNvCxnSpPr>
              <a:cxnSpLocks noChangeShapeType="1"/>
              <a:stCxn id="162948" idx="2"/>
              <a:endCxn id="162950" idx="0"/>
            </p:cNvCxnSpPr>
            <p:nvPr/>
          </p:nvCxnSpPr>
          <p:spPr bwMode="auto">
            <a:xfrm>
              <a:off x="4289" y="2376"/>
              <a:ext cx="0" cy="744"/>
            </a:xfrm>
            <a:prstGeom prst="straightConnector1">
              <a:avLst/>
            </a:prstGeom>
            <a:noFill/>
            <a:ln w="38100">
              <a:solidFill>
                <a:schemeClr val="tx2">
                  <a:lumMod val="50000"/>
                </a:schemeClr>
              </a:solidFill>
              <a:round/>
              <a:headEnd/>
              <a:tailEnd type="triangle" w="med" len="med"/>
            </a:ln>
            <a:effectLst>
              <a:outerShdw blurRad="63500" dist="38099" dir="2700000" algn="ctr" rotWithShape="0">
                <a:schemeClr val="tx1">
                  <a:alpha val="74997"/>
                </a:schemeClr>
              </a:outerShdw>
            </a:effectLst>
            <a:extLst>
              <a:ext uri="{909E8E84-426E-40dd-AFC4-6F175D3DCCD1}"/>
            </a:extLst>
          </p:spPr>
        </p:cxnSp>
        <p:sp>
          <p:nvSpPr>
            <p:cNvPr id="162948" name="Rectangle 132">
              <a:extLst>
                <a:ext uri="{FF2B5EF4-FFF2-40B4-BE49-F238E27FC236}">
                  <a16:creationId xmlns:a16="http://schemas.microsoft.com/office/drawing/2014/main" id="{456EBBB9-7F5B-4F9D-B316-E3A60C5436AE}"/>
                </a:ext>
              </a:extLst>
            </p:cNvPr>
            <p:cNvSpPr>
              <a:spLocks noChangeArrowheads="1"/>
            </p:cNvSpPr>
            <p:nvPr/>
          </p:nvSpPr>
          <p:spPr bwMode="auto">
            <a:xfrm>
              <a:off x="3312" y="1392"/>
              <a:ext cx="1954" cy="984"/>
            </a:xfrm>
            <a:prstGeom prst="rect">
              <a:avLst/>
            </a:prstGeom>
            <a:solidFill>
              <a:srgbClr val="A50021"/>
            </a:solidFill>
            <a:ln w="12700">
              <a:solidFill>
                <a:schemeClr val="tx2">
                  <a:lumMod val="50000"/>
                </a:schemeClr>
              </a:solidFill>
              <a:miter lim="800000"/>
              <a:headEnd/>
              <a:tailEnd/>
            </a:ln>
            <a:effectLst>
              <a:outerShdw blurRad="63500" dist="53882" dir="2700000" algn="ctr" rotWithShape="0">
                <a:srgbClr val="000000">
                  <a:alpha val="74997"/>
                </a:srgbClr>
              </a:outerShdw>
            </a:effectLst>
          </p:spPr>
          <p:txBody>
            <a:bodyPr lIns="90488" tIns="44450" rIns="90488" bIns="44450">
              <a:spAutoFit/>
            </a:bodyPr>
            <a:lstStyle/>
            <a:p>
              <a:pPr>
                <a:spcBef>
                  <a:spcPct val="50000"/>
                </a:spcBef>
                <a:defRPr/>
              </a:pPr>
              <a:r>
                <a:rPr lang="en-US" sz="2400" dirty="0">
                  <a:solidFill>
                    <a:srgbClr val="FFFFDD"/>
                  </a:solidFill>
                  <a:effectLst>
                    <a:outerShdw blurRad="38100" dist="38100" dir="2700000" algn="tl">
                      <a:srgbClr val="000000"/>
                    </a:outerShdw>
                  </a:effectLst>
                  <a:latin typeface="Arial" pitchFamily="34" charset="0"/>
                </a:rPr>
                <a:t>The Internal Revenue Code is the set of rules for preparing tax returns.</a:t>
              </a:r>
            </a:p>
          </p:txBody>
        </p:sp>
        <p:sp>
          <p:nvSpPr>
            <p:cNvPr id="162949" name="Rectangle 133">
              <a:extLst>
                <a:ext uri="{FF2B5EF4-FFF2-40B4-BE49-F238E27FC236}">
                  <a16:creationId xmlns:a16="http://schemas.microsoft.com/office/drawing/2014/main" id="{29A515A3-75FF-4743-9F92-9034BC26F249}"/>
                </a:ext>
              </a:extLst>
            </p:cNvPr>
            <p:cNvSpPr>
              <a:spLocks noChangeArrowheads="1"/>
            </p:cNvSpPr>
            <p:nvPr/>
          </p:nvSpPr>
          <p:spPr bwMode="auto">
            <a:xfrm>
              <a:off x="512" y="3120"/>
              <a:ext cx="2080" cy="524"/>
            </a:xfrm>
            <a:prstGeom prst="rect">
              <a:avLst/>
            </a:prstGeom>
            <a:solidFill>
              <a:schemeClr val="accent1">
                <a:lumMod val="20000"/>
                <a:lumOff val="80000"/>
              </a:schemeClr>
            </a:solidFill>
            <a:ln w="12700">
              <a:solidFill>
                <a:schemeClr val="tx2">
                  <a:lumMod val="50000"/>
                </a:schemeClr>
              </a:solidFill>
              <a:miter lim="800000"/>
              <a:headEnd/>
              <a:tailEnd/>
            </a:ln>
            <a:effectLst>
              <a:outerShdw blurRad="63500" dist="71842" dir="2700000" algn="ctr" rotWithShape="0">
                <a:srgbClr val="000000">
                  <a:alpha val="74997"/>
                </a:srgbClr>
              </a:outerShdw>
            </a:effectLst>
          </p:spPr>
          <p:txBody>
            <a:bodyPr lIns="90488" tIns="44450" rIns="90488" bIns="44450">
              <a:spAutoFit/>
            </a:bodyPr>
            <a:lstStyle/>
            <a:p>
              <a:pPr>
                <a:spcBef>
                  <a:spcPct val="50000"/>
                </a:spcBef>
                <a:defRPr/>
              </a:pPr>
              <a:r>
                <a:rPr lang="en-US" sz="2400" dirty="0">
                  <a:latin typeface="Arial" pitchFamily="34" charset="0"/>
                </a:rPr>
                <a:t>financial statement income tax expense</a:t>
              </a:r>
            </a:p>
          </p:txBody>
        </p:sp>
        <p:sp>
          <p:nvSpPr>
            <p:cNvPr id="162950" name="Rectangle 134">
              <a:extLst>
                <a:ext uri="{FF2B5EF4-FFF2-40B4-BE49-F238E27FC236}">
                  <a16:creationId xmlns:a16="http://schemas.microsoft.com/office/drawing/2014/main" id="{DD8A7968-FBC5-4C2D-ADB0-5AAD1810C6C9}"/>
                </a:ext>
              </a:extLst>
            </p:cNvPr>
            <p:cNvSpPr>
              <a:spLocks noChangeArrowheads="1"/>
            </p:cNvSpPr>
            <p:nvPr/>
          </p:nvSpPr>
          <p:spPr bwMode="auto">
            <a:xfrm>
              <a:off x="3312" y="3120"/>
              <a:ext cx="1954" cy="524"/>
            </a:xfrm>
            <a:prstGeom prst="rect">
              <a:avLst/>
            </a:prstGeom>
            <a:solidFill>
              <a:srgbClr val="FCFEB9"/>
            </a:solidFill>
            <a:ln w="12700">
              <a:solidFill>
                <a:srgbClr val="C00000"/>
              </a:solidFill>
              <a:miter lim="800000"/>
              <a:headEnd/>
              <a:tailEnd/>
            </a:ln>
            <a:effectLst>
              <a:outerShdw blurRad="63500" dist="71842" dir="2700000" algn="ctr" rotWithShape="0">
                <a:srgbClr val="000000">
                  <a:alpha val="74997"/>
                </a:srgbClr>
              </a:outerShdw>
            </a:effectLst>
          </p:spPr>
          <p:txBody>
            <a:bodyPr lIns="90488" tIns="44450" rIns="90488" bIns="44450">
              <a:spAutoFit/>
            </a:bodyPr>
            <a:lstStyle/>
            <a:p>
              <a:pPr>
                <a:spcBef>
                  <a:spcPct val="50000"/>
                </a:spcBef>
                <a:defRPr/>
              </a:pPr>
              <a:r>
                <a:rPr lang="en-US" sz="2400" dirty="0">
                  <a:latin typeface="Arial" pitchFamily="34" charset="0"/>
                </a:rPr>
                <a:t>IRS income taxes payable</a:t>
              </a:r>
            </a:p>
          </p:txBody>
        </p:sp>
        <p:sp>
          <p:nvSpPr>
            <p:cNvPr id="162951" name="Rectangle 135">
              <a:extLst>
                <a:ext uri="{FF2B5EF4-FFF2-40B4-BE49-F238E27FC236}">
                  <a16:creationId xmlns:a16="http://schemas.microsoft.com/office/drawing/2014/main" id="{6E32D271-5D4D-41B2-9DA7-CA824D466B3E}"/>
                </a:ext>
              </a:extLst>
            </p:cNvPr>
            <p:cNvSpPr>
              <a:spLocks noChangeArrowheads="1"/>
            </p:cNvSpPr>
            <p:nvPr/>
          </p:nvSpPr>
          <p:spPr bwMode="auto">
            <a:xfrm>
              <a:off x="575" y="1507"/>
              <a:ext cx="1954" cy="754"/>
            </a:xfrm>
            <a:prstGeom prst="rect">
              <a:avLst/>
            </a:prstGeom>
            <a:solidFill>
              <a:schemeClr val="accent1">
                <a:lumMod val="20000"/>
                <a:lumOff val="80000"/>
              </a:schemeClr>
            </a:solidFill>
            <a:ln w="12700">
              <a:solidFill>
                <a:schemeClr val="tx2">
                  <a:lumMod val="50000"/>
                </a:schemeClr>
              </a:solidFill>
              <a:miter lim="800000"/>
              <a:headEnd/>
              <a:tailEnd/>
            </a:ln>
            <a:effectLst>
              <a:outerShdw blurRad="63500" dist="53882" dir="2700000" algn="ctr" rotWithShape="0">
                <a:srgbClr val="000000">
                  <a:alpha val="74997"/>
                </a:srgbClr>
              </a:outerShdw>
            </a:effectLst>
          </p:spPr>
          <p:txBody>
            <a:bodyPr lIns="90488" tIns="44450" rIns="90488" bIns="44450">
              <a:spAutoFit/>
            </a:bodyPr>
            <a:lstStyle/>
            <a:p>
              <a:pPr>
                <a:spcBef>
                  <a:spcPct val="50000"/>
                </a:spcBef>
                <a:defRPr/>
              </a:pPr>
              <a:r>
                <a:rPr lang="en-US" sz="2400" dirty="0">
                  <a:latin typeface="Arial" pitchFamily="34" charset="0"/>
                </a:rPr>
                <a:t>GAAP is the set of rules for preparing financial statements.</a:t>
              </a:r>
            </a:p>
          </p:txBody>
        </p:sp>
        <p:grpSp>
          <p:nvGrpSpPr>
            <p:cNvPr id="69645" name="Group 136">
              <a:extLst>
                <a:ext uri="{FF2B5EF4-FFF2-40B4-BE49-F238E27FC236}">
                  <a16:creationId xmlns:a16="http://schemas.microsoft.com/office/drawing/2014/main" id="{C52099A6-6451-49D5-A5D2-568A82C0DB8C}"/>
                </a:ext>
              </a:extLst>
            </p:cNvPr>
            <p:cNvGrpSpPr>
              <a:grpSpLocks/>
            </p:cNvGrpSpPr>
            <p:nvPr/>
          </p:nvGrpSpPr>
          <p:grpSpPr bwMode="auto">
            <a:xfrm>
              <a:off x="2800" y="3153"/>
              <a:ext cx="256" cy="352"/>
              <a:chOff x="2800" y="2512"/>
              <a:chExt cx="256" cy="352"/>
            </a:xfrm>
          </p:grpSpPr>
          <p:sp>
            <p:nvSpPr>
              <p:cNvPr id="12306" name="Line 137">
                <a:extLst>
                  <a:ext uri="{FF2B5EF4-FFF2-40B4-BE49-F238E27FC236}">
                    <a16:creationId xmlns:a16="http://schemas.microsoft.com/office/drawing/2014/main" id="{031677E6-2BFD-4456-94AA-BAA2B4E47C58}"/>
                  </a:ext>
                </a:extLst>
              </p:cNvPr>
              <p:cNvSpPr>
                <a:spLocks noChangeShapeType="1"/>
              </p:cNvSpPr>
              <p:nvPr/>
            </p:nvSpPr>
            <p:spPr bwMode="auto">
              <a:xfrm flipH="1">
                <a:off x="2816" y="2512"/>
                <a:ext cx="224" cy="352"/>
              </a:xfrm>
              <a:prstGeom prst="line">
                <a:avLst/>
              </a:prstGeom>
              <a:noFill/>
              <a:ln w="50800">
                <a:solidFill>
                  <a:schemeClr val="tx2">
                    <a:lumMod val="50000"/>
                  </a:schemeClr>
                </a:solidFill>
                <a:round/>
                <a:headEnd/>
                <a:tailEnd/>
              </a:ln>
              <a:effectLst>
                <a:outerShdw blurRad="63500" dist="38099" dir="2700000" algn="ctr" rotWithShape="0">
                  <a:schemeClr val="tx1">
                    <a:alpha val="74997"/>
                  </a:schemeClr>
                </a:outerShdw>
              </a:effectLst>
              <a:extLst>
                <a:ext uri="{909E8E84-426E-40dd-AFC4-6F175D3DCCD1}"/>
              </a:extLst>
            </p:spPr>
            <p:txBody>
              <a:bodyPr wrap="none" anchor="ctr"/>
              <a:lstStyle/>
              <a:p>
                <a:pPr>
                  <a:defRPr/>
                </a:pPr>
                <a:endParaRPr lang="en-US" dirty="0">
                  <a:latin typeface="Tahoma" charset="0"/>
                  <a:ea typeface="ＭＳ Ｐゴシック" charset="0"/>
                  <a:cs typeface="ＭＳ Ｐゴシック" charset="0"/>
                </a:endParaRPr>
              </a:p>
            </p:txBody>
          </p:sp>
          <p:sp>
            <p:nvSpPr>
              <p:cNvPr id="12307" name="Line 138">
                <a:extLst>
                  <a:ext uri="{FF2B5EF4-FFF2-40B4-BE49-F238E27FC236}">
                    <a16:creationId xmlns:a16="http://schemas.microsoft.com/office/drawing/2014/main" id="{5230A323-E5AB-4171-A103-0314C1C855C8}"/>
                  </a:ext>
                </a:extLst>
              </p:cNvPr>
              <p:cNvSpPr>
                <a:spLocks noChangeShapeType="1"/>
              </p:cNvSpPr>
              <p:nvPr/>
            </p:nvSpPr>
            <p:spPr bwMode="auto">
              <a:xfrm>
                <a:off x="2800" y="2640"/>
                <a:ext cx="256" cy="0"/>
              </a:xfrm>
              <a:prstGeom prst="line">
                <a:avLst/>
              </a:prstGeom>
              <a:noFill/>
              <a:ln w="50800">
                <a:solidFill>
                  <a:schemeClr val="tx2">
                    <a:lumMod val="50000"/>
                  </a:schemeClr>
                </a:solidFill>
                <a:round/>
                <a:headEnd/>
                <a:tailEnd/>
              </a:ln>
              <a:effectLst>
                <a:outerShdw blurRad="63500" dist="38099" dir="2700000" algn="ctr" rotWithShape="0">
                  <a:schemeClr val="tx1">
                    <a:alpha val="74997"/>
                  </a:schemeClr>
                </a:outerShdw>
              </a:effectLst>
              <a:extLst>
                <a:ext uri="{909E8E84-426E-40dd-AFC4-6F175D3DCCD1}"/>
              </a:extLst>
            </p:spPr>
            <p:txBody>
              <a:bodyPr wrap="none" anchor="ctr"/>
              <a:lstStyle/>
              <a:p>
                <a:pPr>
                  <a:defRPr/>
                </a:pPr>
                <a:endParaRPr lang="en-US" dirty="0">
                  <a:latin typeface="Tahoma" charset="0"/>
                  <a:ea typeface="ＭＳ Ｐゴシック" charset="0"/>
                  <a:cs typeface="ＭＳ Ｐゴシック" charset="0"/>
                </a:endParaRPr>
              </a:p>
            </p:txBody>
          </p:sp>
          <p:sp>
            <p:nvSpPr>
              <p:cNvPr id="12308" name="Line 139">
                <a:extLst>
                  <a:ext uri="{FF2B5EF4-FFF2-40B4-BE49-F238E27FC236}">
                    <a16:creationId xmlns:a16="http://schemas.microsoft.com/office/drawing/2014/main" id="{DFC7E06D-9B2C-4CCA-9596-4FCE29CCBD0B}"/>
                  </a:ext>
                </a:extLst>
              </p:cNvPr>
              <p:cNvSpPr>
                <a:spLocks noChangeShapeType="1"/>
              </p:cNvSpPr>
              <p:nvPr/>
            </p:nvSpPr>
            <p:spPr bwMode="auto">
              <a:xfrm>
                <a:off x="2800" y="2736"/>
                <a:ext cx="256" cy="0"/>
              </a:xfrm>
              <a:prstGeom prst="line">
                <a:avLst/>
              </a:prstGeom>
              <a:noFill/>
              <a:ln w="50800">
                <a:solidFill>
                  <a:schemeClr val="tx2">
                    <a:lumMod val="50000"/>
                  </a:schemeClr>
                </a:solidFill>
                <a:round/>
                <a:headEnd/>
                <a:tailEnd/>
              </a:ln>
              <a:effectLst>
                <a:outerShdw blurRad="63500" dist="38099" dir="2700000" algn="ctr" rotWithShape="0">
                  <a:schemeClr val="tx1">
                    <a:alpha val="74997"/>
                  </a:schemeClr>
                </a:outerShdw>
              </a:effectLst>
              <a:extLst>
                <a:ext uri="{909E8E84-426E-40dd-AFC4-6F175D3DCCD1}"/>
              </a:extLst>
            </p:spPr>
            <p:txBody>
              <a:bodyPr wrap="none" anchor="ctr"/>
              <a:lstStyle/>
              <a:p>
                <a:pPr>
                  <a:defRPr/>
                </a:pPr>
                <a:endParaRPr lang="en-US" dirty="0">
                  <a:latin typeface="Tahoma" charset="0"/>
                  <a:ea typeface="ＭＳ Ｐゴシック" charset="0"/>
                  <a:cs typeface="ＭＳ Ｐゴシック" charset="0"/>
                </a:endParaRPr>
              </a:p>
            </p:txBody>
          </p:sp>
        </p:grpSp>
        <p:sp>
          <p:nvSpPr>
            <p:cNvPr id="162956" name="Rectangle 140">
              <a:extLst>
                <a:ext uri="{FF2B5EF4-FFF2-40B4-BE49-F238E27FC236}">
                  <a16:creationId xmlns:a16="http://schemas.microsoft.com/office/drawing/2014/main" id="{94947E28-5279-4EFA-96A0-675D4523D604}"/>
                </a:ext>
              </a:extLst>
            </p:cNvPr>
            <p:cNvSpPr>
              <a:spLocks noChangeArrowheads="1"/>
            </p:cNvSpPr>
            <p:nvPr/>
          </p:nvSpPr>
          <p:spPr bwMode="auto">
            <a:xfrm>
              <a:off x="2445" y="2840"/>
              <a:ext cx="1110" cy="289"/>
            </a:xfrm>
            <a:prstGeom prst="rect">
              <a:avLst/>
            </a:prstGeom>
            <a:noFill/>
            <a:ln>
              <a:noFill/>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Usually. . . </a:t>
              </a:r>
            </a:p>
          </p:txBody>
        </p:sp>
        <p:sp>
          <p:nvSpPr>
            <p:cNvPr id="162957" name="Rectangle 141">
              <a:extLst>
                <a:ext uri="{FF2B5EF4-FFF2-40B4-BE49-F238E27FC236}">
                  <a16:creationId xmlns:a16="http://schemas.microsoft.com/office/drawing/2014/main" id="{2F099FBD-BB9F-46C7-A496-A5D29137368D}"/>
                </a:ext>
              </a:extLst>
            </p:cNvPr>
            <p:cNvSpPr>
              <a:spLocks noChangeArrowheads="1"/>
            </p:cNvSpPr>
            <p:nvPr/>
          </p:nvSpPr>
          <p:spPr bwMode="auto">
            <a:xfrm>
              <a:off x="141" y="2840"/>
              <a:ext cx="1443" cy="289"/>
            </a:xfrm>
            <a:prstGeom prst="rect">
              <a:avLst/>
            </a:prstGeom>
            <a:noFill/>
            <a:ln>
              <a:noFill/>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Results in . . .</a:t>
              </a:r>
            </a:p>
          </p:txBody>
        </p:sp>
        <p:sp>
          <p:nvSpPr>
            <p:cNvPr id="162958" name="Rectangle 142">
              <a:extLst>
                <a:ext uri="{FF2B5EF4-FFF2-40B4-BE49-F238E27FC236}">
                  <a16:creationId xmlns:a16="http://schemas.microsoft.com/office/drawing/2014/main" id="{D9EBCD86-5AC7-42CB-9BB2-CA4F274C097A}"/>
                </a:ext>
              </a:extLst>
            </p:cNvPr>
            <p:cNvSpPr>
              <a:spLocks noChangeArrowheads="1"/>
            </p:cNvSpPr>
            <p:nvPr/>
          </p:nvSpPr>
          <p:spPr bwMode="auto">
            <a:xfrm>
              <a:off x="4224" y="2840"/>
              <a:ext cx="1440" cy="289"/>
            </a:xfrm>
            <a:prstGeom prst="rect">
              <a:avLst/>
            </a:prstGeom>
            <a:noFill/>
            <a:ln>
              <a:noFill/>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Results in . . .</a:t>
              </a:r>
            </a:p>
          </p:txBody>
        </p:sp>
      </p:grpSp>
      <p:sp>
        <p:nvSpPr>
          <p:cNvPr id="21" name="Rounded Rectangle 20">
            <a:extLst>
              <a:ext uri="{FF2B5EF4-FFF2-40B4-BE49-F238E27FC236}">
                <a16:creationId xmlns:a16="http://schemas.microsoft.com/office/drawing/2014/main" id="{8B7C2174-D104-48A0-BAE6-9454C5C6EDBC}"/>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4">
            <a:extLst>
              <a:ext uri="{FF2B5EF4-FFF2-40B4-BE49-F238E27FC236}">
                <a16:creationId xmlns:a16="http://schemas.microsoft.com/office/drawing/2014/main" id="{DCEA1639-3F2B-46E2-B73C-2F3AD392E738}"/>
              </a:ext>
            </a:extLst>
          </p:cNvPr>
          <p:cNvSpPr>
            <a:spLocks noGrp="1" noChangeArrowheads="1"/>
          </p:cNvSpPr>
          <p:nvPr>
            <p:ph type="title"/>
          </p:nvPr>
        </p:nvSpPr>
        <p:spPr>
          <a:xfrm>
            <a:off x="1066800" y="91203"/>
            <a:ext cx="7620000" cy="712787"/>
          </a:xfrm>
          <a:solidFill>
            <a:schemeClr val="accent1">
              <a:lumMod val="20000"/>
              <a:lumOff val="80000"/>
            </a:schemeClr>
          </a:solidFill>
        </p:spPr>
        <p:txBody>
          <a:bodyPr/>
          <a:lstStyle/>
          <a:p>
            <a:pPr eaLnBrk="1" hangingPunct="1">
              <a:defRPr/>
            </a:pPr>
            <a:r>
              <a:rPr lang="en-US" dirty="0">
                <a:ea typeface="ＭＳ Ｐゴシック" pitchFamily="34" charset="-128"/>
              </a:rPr>
              <a:t>Employee Benefits</a:t>
            </a:r>
          </a:p>
        </p:txBody>
      </p:sp>
      <p:sp>
        <p:nvSpPr>
          <p:cNvPr id="165897" name="Text Box 9">
            <a:extLst>
              <a:ext uri="{FF2B5EF4-FFF2-40B4-BE49-F238E27FC236}">
                <a16:creationId xmlns:a16="http://schemas.microsoft.com/office/drawing/2014/main" id="{C38FC2CA-E858-4DB9-8524-6826B485DCCE}"/>
              </a:ext>
            </a:extLst>
          </p:cNvPr>
          <p:cNvSpPr txBox="1">
            <a:spLocks noChangeArrowheads="1"/>
          </p:cNvSpPr>
          <p:nvPr/>
        </p:nvSpPr>
        <p:spPr bwMode="auto">
          <a:xfrm>
            <a:off x="609600" y="900407"/>
            <a:ext cx="8229600" cy="707886"/>
          </a:xfrm>
          <a:prstGeom prst="rect">
            <a:avLst/>
          </a:prstGeom>
          <a:solidFill>
            <a:srgbClr val="FFFF66"/>
          </a:solidFill>
          <a:ln w="9525">
            <a:solidFill>
              <a:srgbClr val="A3A3A3"/>
            </a:solidFill>
            <a:miter lim="800000"/>
            <a:headEnd/>
            <a:tailEnd/>
          </a:ln>
          <a:effectLst>
            <a:outerShdw dist="38100" dir="2700000" algn="tl" rotWithShape="0">
              <a:srgbClr val="808080">
                <a:alpha val="39998"/>
              </a:srgbClr>
            </a:outerShdw>
          </a:effectLst>
        </p:spPr>
        <p:txBody>
          <a:bodyPr>
            <a:spAutoFit/>
          </a:bodyPr>
          <a:lstStyle/>
          <a:p>
            <a:pPr eaLnBrk="1" hangingPunct="1">
              <a:spcBef>
                <a:spcPct val="50000"/>
              </a:spcBef>
              <a:defRPr/>
            </a:pPr>
            <a:r>
              <a:rPr lang="en-US" sz="2000" b="1" dirty="0">
                <a:solidFill>
                  <a:schemeClr val="tx2">
                    <a:lumMod val="50000"/>
                  </a:schemeClr>
                </a:solidFill>
                <a:latin typeface="Arial" pitchFamily="34" charset="0"/>
              </a:rPr>
              <a:t>The cost of employee benefit plans included as an expense in the income statement is disclosed.</a:t>
            </a:r>
          </a:p>
        </p:txBody>
      </p:sp>
      <p:sp>
        <p:nvSpPr>
          <p:cNvPr id="165899" name="Rectangle 11">
            <a:extLst>
              <a:ext uri="{FF2B5EF4-FFF2-40B4-BE49-F238E27FC236}">
                <a16:creationId xmlns:a16="http://schemas.microsoft.com/office/drawing/2014/main" id="{E76F40D9-A104-4C94-B8D1-AA868AC6FE28}"/>
              </a:ext>
            </a:extLst>
          </p:cNvPr>
          <p:cNvSpPr>
            <a:spLocks noChangeArrowheads="1"/>
          </p:cNvSpPr>
          <p:nvPr/>
        </p:nvSpPr>
        <p:spPr bwMode="auto">
          <a:xfrm>
            <a:off x="782216" y="4296185"/>
            <a:ext cx="3362325" cy="828675"/>
          </a:xfrm>
          <a:prstGeom prst="rect">
            <a:avLst/>
          </a:prstGeom>
          <a:solidFill>
            <a:schemeClr val="tx2">
              <a:lumMod val="50000"/>
            </a:schemeClr>
          </a:solidFill>
          <a:ln w="12700">
            <a:solidFill>
              <a:schemeClr val="bg1"/>
            </a:solidFill>
            <a:miter lim="800000"/>
            <a:headEnd/>
            <a:tailEnd/>
          </a:ln>
          <a:effectLst/>
          <a:extLst/>
        </p:spPr>
        <p:txBody>
          <a:bodyPr lIns="90488" tIns="44450" rIns="90488" bIns="44450">
            <a:spAutoFit/>
          </a:bodyPr>
          <a:lstStyle/>
          <a:p>
            <a:pPr>
              <a:spcBef>
                <a:spcPct val="50000"/>
              </a:spcBef>
              <a:defRPr/>
            </a:pPr>
            <a:r>
              <a:rPr lang="en-US" sz="2400" dirty="0">
                <a:solidFill>
                  <a:schemeClr val="bg1"/>
                </a:solidFill>
                <a:latin typeface="Arial Narrow" pitchFamily="34" charset="0"/>
              </a:rPr>
              <a:t>Present value of benefits at present pay levels</a:t>
            </a:r>
          </a:p>
        </p:txBody>
      </p:sp>
      <p:sp>
        <p:nvSpPr>
          <p:cNvPr id="165900" name="Rectangle 12">
            <a:extLst>
              <a:ext uri="{FF2B5EF4-FFF2-40B4-BE49-F238E27FC236}">
                <a16:creationId xmlns:a16="http://schemas.microsoft.com/office/drawing/2014/main" id="{CB6FFE7B-9358-4A8D-8E1C-6F5219F126BE}"/>
              </a:ext>
            </a:extLst>
          </p:cNvPr>
          <p:cNvSpPr>
            <a:spLocks noChangeArrowheads="1"/>
          </p:cNvSpPr>
          <p:nvPr/>
        </p:nvSpPr>
        <p:spPr bwMode="auto">
          <a:xfrm>
            <a:off x="839755" y="3030348"/>
            <a:ext cx="3286125" cy="1196975"/>
          </a:xfrm>
          <a:prstGeom prst="rect">
            <a:avLst/>
          </a:prstGeom>
          <a:solidFill>
            <a:schemeClr val="accent1">
              <a:lumMod val="20000"/>
              <a:lumOff val="80000"/>
            </a:schemeClr>
          </a:solidFill>
          <a:ln w="12700">
            <a:solidFill>
              <a:schemeClr val="tx2">
                <a:lumMod val="50000"/>
              </a:schemeClr>
            </a:solidFill>
            <a:miter lim="800000"/>
            <a:headEnd/>
            <a:tailEnd/>
          </a:ln>
          <a:effectLst/>
          <a:extLst/>
        </p:spPr>
        <p:txBody>
          <a:bodyPr lIns="90488" tIns="44450" rIns="90488" bIns="44450">
            <a:spAutoFit/>
          </a:bodyPr>
          <a:lstStyle/>
          <a:p>
            <a:pPr>
              <a:spcBef>
                <a:spcPct val="50000"/>
              </a:spcBef>
              <a:defRPr/>
            </a:pPr>
            <a:r>
              <a:rPr lang="en-US" sz="2400" dirty="0">
                <a:latin typeface="Arial Narrow" pitchFamily="34" charset="0"/>
              </a:rPr>
              <a:t>Present value of </a:t>
            </a:r>
            <a:r>
              <a:rPr lang="en-US" sz="2400" u="sng" dirty="0">
                <a:latin typeface="Arial Narrow" pitchFamily="34" charset="0"/>
              </a:rPr>
              <a:t>nonvested benefits </a:t>
            </a:r>
            <a:r>
              <a:rPr lang="en-US" sz="2400" dirty="0">
                <a:latin typeface="Arial Narrow" pitchFamily="34" charset="0"/>
              </a:rPr>
              <a:t>at present pay levels</a:t>
            </a:r>
          </a:p>
        </p:txBody>
      </p:sp>
      <p:sp>
        <p:nvSpPr>
          <p:cNvPr id="165901" name="Rectangle 13">
            <a:extLst>
              <a:ext uri="{FF2B5EF4-FFF2-40B4-BE49-F238E27FC236}">
                <a16:creationId xmlns:a16="http://schemas.microsoft.com/office/drawing/2014/main" id="{5A512C44-D003-48F3-9B4E-FB2E93755660}"/>
              </a:ext>
            </a:extLst>
          </p:cNvPr>
          <p:cNvSpPr>
            <a:spLocks noChangeArrowheads="1"/>
          </p:cNvSpPr>
          <p:nvPr/>
        </p:nvSpPr>
        <p:spPr bwMode="auto">
          <a:xfrm>
            <a:off x="838200" y="1704397"/>
            <a:ext cx="3286125" cy="1196975"/>
          </a:xfrm>
          <a:prstGeom prst="rect">
            <a:avLst/>
          </a:prstGeom>
          <a:solidFill>
            <a:srgbClr val="FFFF66"/>
          </a:solidFill>
          <a:ln w="12700">
            <a:solidFill>
              <a:schemeClr val="tx2">
                <a:lumMod val="50000"/>
              </a:schemeClr>
            </a:solidFill>
            <a:miter lim="800000"/>
            <a:headEnd/>
            <a:tailEnd/>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Narrow" pitchFamily="34" charset="0"/>
              </a:rPr>
              <a:t>Present value of additional benefits related to </a:t>
            </a:r>
            <a:r>
              <a:rPr lang="en-US" sz="2400" u="sng" dirty="0">
                <a:solidFill>
                  <a:schemeClr val="tx2">
                    <a:lumMod val="50000"/>
                  </a:schemeClr>
                </a:solidFill>
                <a:latin typeface="Arial Narrow" pitchFamily="34" charset="0"/>
              </a:rPr>
              <a:t>projected pay increases</a:t>
            </a:r>
            <a:endParaRPr lang="en-US" sz="2400" dirty="0">
              <a:solidFill>
                <a:schemeClr val="tx2">
                  <a:lumMod val="50000"/>
                </a:schemeClr>
              </a:solidFill>
              <a:latin typeface="Arial Narrow" pitchFamily="34" charset="0"/>
            </a:endParaRPr>
          </a:p>
        </p:txBody>
      </p:sp>
      <p:sp>
        <p:nvSpPr>
          <p:cNvPr id="165908" name="Rectangle 20">
            <a:extLst>
              <a:ext uri="{FF2B5EF4-FFF2-40B4-BE49-F238E27FC236}">
                <a16:creationId xmlns:a16="http://schemas.microsoft.com/office/drawing/2014/main" id="{4C0733DC-9145-44F3-A6BD-0FD1FDBFC584}"/>
              </a:ext>
            </a:extLst>
          </p:cNvPr>
          <p:cNvSpPr>
            <a:spLocks noChangeArrowheads="1"/>
          </p:cNvSpPr>
          <p:nvPr/>
        </p:nvSpPr>
        <p:spPr bwMode="auto">
          <a:xfrm>
            <a:off x="5257799" y="3030348"/>
            <a:ext cx="2743200" cy="828675"/>
          </a:xfrm>
          <a:prstGeom prst="rect">
            <a:avLst/>
          </a:prstGeom>
          <a:solidFill>
            <a:schemeClr val="accent1">
              <a:lumMod val="20000"/>
              <a:lumOff val="80000"/>
            </a:schemeClr>
          </a:solidFill>
          <a:ln w="12700">
            <a:solidFill>
              <a:schemeClr val="tx2">
                <a:lumMod val="50000"/>
              </a:schemeClr>
            </a:solidFill>
            <a:miter lim="800000"/>
            <a:headEnd/>
            <a:tailEnd/>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Accumulated Benefit Obligation</a:t>
            </a:r>
          </a:p>
        </p:txBody>
      </p:sp>
      <p:sp>
        <p:nvSpPr>
          <p:cNvPr id="165909" name="Rectangle 21">
            <a:extLst>
              <a:ext uri="{FF2B5EF4-FFF2-40B4-BE49-F238E27FC236}">
                <a16:creationId xmlns:a16="http://schemas.microsoft.com/office/drawing/2014/main" id="{0EEAF5DA-2FF7-48AB-8D73-558B09ED9586}"/>
              </a:ext>
            </a:extLst>
          </p:cNvPr>
          <p:cNvSpPr>
            <a:spLocks noChangeArrowheads="1"/>
          </p:cNvSpPr>
          <p:nvPr/>
        </p:nvSpPr>
        <p:spPr bwMode="auto">
          <a:xfrm>
            <a:off x="5257800" y="1712075"/>
            <a:ext cx="2743200" cy="828675"/>
          </a:xfrm>
          <a:prstGeom prst="rect">
            <a:avLst/>
          </a:prstGeom>
          <a:solidFill>
            <a:srgbClr val="FFFF66"/>
          </a:solidFill>
          <a:ln w="12700">
            <a:solidFill>
              <a:schemeClr val="tx2">
                <a:lumMod val="50000"/>
              </a:schemeClr>
            </a:solidFill>
            <a:miter lim="800000"/>
            <a:headEnd/>
            <a:tailEnd/>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Projected Benefit Obligation</a:t>
            </a:r>
          </a:p>
        </p:txBody>
      </p:sp>
      <p:sp>
        <p:nvSpPr>
          <p:cNvPr id="165910" name="Rectangle 22">
            <a:extLst>
              <a:ext uri="{FF2B5EF4-FFF2-40B4-BE49-F238E27FC236}">
                <a16:creationId xmlns:a16="http://schemas.microsoft.com/office/drawing/2014/main" id="{7DCE779D-3D3D-42A5-B6AF-8BB4D4D3F203}"/>
              </a:ext>
            </a:extLst>
          </p:cNvPr>
          <p:cNvSpPr>
            <a:spLocks noChangeArrowheads="1"/>
          </p:cNvSpPr>
          <p:nvPr/>
        </p:nvSpPr>
        <p:spPr bwMode="auto">
          <a:xfrm>
            <a:off x="5220477" y="4296184"/>
            <a:ext cx="2743200" cy="828675"/>
          </a:xfrm>
          <a:prstGeom prst="rect">
            <a:avLst/>
          </a:prstGeom>
          <a:solidFill>
            <a:srgbClr val="FFFFCC"/>
          </a:solidFill>
          <a:ln w="12700">
            <a:solidFill>
              <a:schemeClr val="bg1"/>
            </a:solidFill>
            <a:miter lim="800000"/>
            <a:headEnd/>
            <a:tailEnd/>
          </a:ln>
          <a:effectLst/>
          <a:extLst/>
        </p:spPr>
        <p:txBody>
          <a:bodyPr lIns="90488" tIns="44450" rIns="90488" bIns="44450">
            <a:spAutoFit/>
          </a:bodyPr>
          <a:lstStyle/>
          <a:p>
            <a:pPr>
              <a:spcBef>
                <a:spcPct val="50000"/>
              </a:spcBef>
              <a:defRPr/>
            </a:pPr>
            <a:r>
              <a:rPr lang="en-US" sz="2400" dirty="0">
                <a:solidFill>
                  <a:schemeClr val="tx2">
                    <a:lumMod val="50000"/>
                  </a:schemeClr>
                </a:solidFill>
                <a:latin typeface="Arial" pitchFamily="34" charset="0"/>
              </a:rPr>
              <a:t>Vested Benefit Obligation</a:t>
            </a:r>
          </a:p>
        </p:txBody>
      </p:sp>
      <p:cxnSp>
        <p:nvCxnSpPr>
          <p:cNvPr id="13326" name="AutoShape 24">
            <a:extLst>
              <a:ext uri="{FF2B5EF4-FFF2-40B4-BE49-F238E27FC236}">
                <a16:creationId xmlns:a16="http://schemas.microsoft.com/office/drawing/2014/main" id="{2A8515DB-A552-4427-9903-6820CE262394}"/>
              </a:ext>
            </a:extLst>
          </p:cNvPr>
          <p:cNvCxnSpPr>
            <a:cxnSpLocks noChangeShapeType="1"/>
          </p:cNvCxnSpPr>
          <p:nvPr/>
        </p:nvCxnSpPr>
        <p:spPr bwMode="auto">
          <a:xfrm>
            <a:off x="4163202" y="3448111"/>
            <a:ext cx="1057275" cy="79375"/>
          </a:xfrm>
          <a:prstGeom prst="bentConnector3">
            <a:avLst>
              <a:gd name="adj1" fmla="val 50000"/>
            </a:avLst>
          </a:prstGeom>
          <a:noFill/>
          <a:ln w="38100">
            <a:solidFill>
              <a:schemeClr val="tx2">
                <a:lumMod val="50000"/>
              </a:schemeClr>
            </a:solidFill>
            <a:miter lim="800000"/>
            <a:headEnd/>
            <a:tailEnd type="arrow" w="med" len="med"/>
          </a:ln>
          <a:effectLst>
            <a:outerShdw blurRad="63500" dist="38099" dir="2700000" algn="ctr" rotWithShape="0">
              <a:schemeClr val="tx1">
                <a:alpha val="74997"/>
              </a:schemeClr>
            </a:outerShdw>
          </a:effectLst>
          <a:extLst>
            <a:ext uri="{909E8E84-426E-40dd-AFC4-6F175D3DCCD1}"/>
          </a:extLst>
        </p:spPr>
      </p:cxnSp>
      <p:cxnSp>
        <p:nvCxnSpPr>
          <p:cNvPr id="13327" name="AutoShape 25">
            <a:extLst>
              <a:ext uri="{FF2B5EF4-FFF2-40B4-BE49-F238E27FC236}">
                <a16:creationId xmlns:a16="http://schemas.microsoft.com/office/drawing/2014/main" id="{D1A2DF9F-8DF3-4695-A41E-3310D96D70F8}"/>
              </a:ext>
            </a:extLst>
          </p:cNvPr>
          <p:cNvCxnSpPr>
            <a:cxnSpLocks noChangeShapeType="1"/>
          </p:cNvCxnSpPr>
          <p:nvPr/>
        </p:nvCxnSpPr>
        <p:spPr bwMode="auto">
          <a:xfrm>
            <a:off x="4124325" y="4655879"/>
            <a:ext cx="1057275" cy="111125"/>
          </a:xfrm>
          <a:prstGeom prst="bentConnector3">
            <a:avLst>
              <a:gd name="adj1" fmla="val 50000"/>
            </a:avLst>
          </a:prstGeom>
          <a:noFill/>
          <a:ln w="38100">
            <a:solidFill>
              <a:schemeClr val="tx2">
                <a:lumMod val="50000"/>
              </a:schemeClr>
            </a:solidFill>
            <a:miter lim="800000"/>
            <a:headEnd/>
            <a:tailEnd type="arrow" w="med" len="med"/>
          </a:ln>
          <a:effectLst>
            <a:outerShdw blurRad="63500" dist="38099" dir="2700000" algn="ctr" rotWithShape="0">
              <a:schemeClr val="tx1">
                <a:alpha val="74997"/>
              </a:schemeClr>
            </a:outerShdw>
          </a:effectLst>
          <a:extLst>
            <a:ext uri="{909E8E84-426E-40dd-AFC4-6F175D3DCCD1}"/>
          </a:extLst>
        </p:spPr>
      </p:cxnSp>
      <p:sp>
        <p:nvSpPr>
          <p:cNvPr id="17" name="Rounded Rectangle 16">
            <a:extLst>
              <a:ext uri="{FF2B5EF4-FFF2-40B4-BE49-F238E27FC236}">
                <a16:creationId xmlns:a16="http://schemas.microsoft.com/office/drawing/2014/main" id="{6B4069CC-BCB1-4001-AA77-4300681D955C}"/>
              </a:ext>
            </a:extLst>
          </p:cNvPr>
          <p:cNvSpPr/>
          <p:nvPr/>
        </p:nvSpPr>
        <p:spPr>
          <a:xfrm>
            <a:off x="457199" y="6284105"/>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cxnSp>
        <p:nvCxnSpPr>
          <p:cNvPr id="19" name="Straight Arrow Connector 18">
            <a:extLst>
              <a:ext uri="{FF2B5EF4-FFF2-40B4-BE49-F238E27FC236}">
                <a16:creationId xmlns:a16="http://schemas.microsoft.com/office/drawing/2014/main" id="{FA650E94-680D-425E-BF96-E3ECD745CA4A}"/>
              </a:ext>
            </a:extLst>
          </p:cNvPr>
          <p:cNvCxnSpPr/>
          <p:nvPr/>
        </p:nvCxnSpPr>
        <p:spPr>
          <a:xfrm>
            <a:off x="4285861" y="2056432"/>
            <a:ext cx="838200" cy="0"/>
          </a:xfrm>
          <a:prstGeom prst="straightConnector1">
            <a:avLst/>
          </a:prstGeom>
          <a:ln w="3810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 Box 9">
            <a:extLst>
              <a:ext uri="{FF2B5EF4-FFF2-40B4-BE49-F238E27FC236}">
                <a16:creationId xmlns:a16="http://schemas.microsoft.com/office/drawing/2014/main" id="{042B7D77-F70D-4961-A04A-21F29D9C90C5}"/>
              </a:ext>
            </a:extLst>
          </p:cNvPr>
          <p:cNvSpPr txBox="1">
            <a:spLocks noChangeArrowheads="1"/>
          </p:cNvSpPr>
          <p:nvPr/>
        </p:nvSpPr>
        <p:spPr bwMode="auto">
          <a:xfrm>
            <a:off x="511627" y="5191901"/>
            <a:ext cx="8324461" cy="1015663"/>
          </a:xfrm>
          <a:prstGeom prst="rect">
            <a:avLst/>
          </a:prstGeom>
          <a:solidFill>
            <a:srgbClr val="FFFF66"/>
          </a:solidFill>
          <a:ln w="9525">
            <a:solidFill>
              <a:srgbClr val="A3A3A3"/>
            </a:solidFill>
            <a:miter lim="800000"/>
            <a:headEnd/>
            <a:tailEnd/>
          </a:ln>
          <a:effectLst>
            <a:outerShdw dist="38100" dir="2700000" algn="tl" rotWithShape="0">
              <a:srgbClr val="808080">
                <a:alpha val="39998"/>
              </a:srgbClr>
            </a:outerShdw>
          </a:effectLst>
        </p:spPr>
        <p:txBody>
          <a:bodyPr wrap="square">
            <a:spAutoFit/>
          </a:bodyPr>
          <a:lstStyle/>
          <a:p>
            <a:pPr eaLnBrk="1" hangingPunct="1">
              <a:spcBef>
                <a:spcPct val="50000"/>
              </a:spcBef>
              <a:defRPr/>
            </a:pPr>
            <a:r>
              <a:rPr lang="en-US" sz="2000" b="1" dirty="0">
                <a:solidFill>
                  <a:schemeClr val="tx2">
                    <a:lumMod val="50000"/>
                  </a:schemeClr>
                </a:solidFill>
                <a:latin typeface="Arial" pitchFamily="34" charset="0"/>
              </a:rPr>
              <a:t>An additional schedule is provided to show the components of net pension expense (income) for each of the past three years if this amount is material.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a:extLst>
              <a:ext uri="{FF2B5EF4-FFF2-40B4-BE49-F238E27FC236}">
                <a16:creationId xmlns:a16="http://schemas.microsoft.com/office/drawing/2014/main" id="{0CC7E720-B79D-4FD4-AEBC-7BFBC18B0510}"/>
              </a:ext>
            </a:extLst>
          </p:cNvPr>
          <p:cNvSpPr>
            <a:spLocks noGrp="1" noChangeArrowheads="1"/>
          </p:cNvSpPr>
          <p:nvPr>
            <p:ph type="title"/>
          </p:nvPr>
        </p:nvSpPr>
        <p:spPr>
          <a:xfrm>
            <a:off x="1066800" y="277813"/>
            <a:ext cx="7620000" cy="941387"/>
          </a:xfrm>
          <a:solidFill>
            <a:schemeClr val="accent1">
              <a:lumMod val="20000"/>
              <a:lumOff val="80000"/>
            </a:schemeClr>
          </a:solidFill>
        </p:spPr>
        <p:txBody>
          <a:bodyPr/>
          <a:lstStyle/>
          <a:p>
            <a:pPr eaLnBrk="1" hangingPunct="1">
              <a:defRPr/>
            </a:pPr>
            <a:r>
              <a:rPr lang="en-US" dirty="0">
                <a:ea typeface="ＭＳ Ｐゴシック" pitchFamily="34" charset="-128"/>
              </a:rPr>
              <a:t>Intangibles Including Goodwill</a:t>
            </a:r>
          </a:p>
        </p:txBody>
      </p:sp>
      <p:sp>
        <p:nvSpPr>
          <p:cNvPr id="103526" name="Text Box 102">
            <a:extLst>
              <a:ext uri="{FF2B5EF4-FFF2-40B4-BE49-F238E27FC236}">
                <a16:creationId xmlns:a16="http://schemas.microsoft.com/office/drawing/2014/main" id="{1FC1B644-E7E7-4BC6-981D-06DF3985D793}"/>
              </a:ext>
            </a:extLst>
          </p:cNvPr>
          <p:cNvSpPr txBox="1">
            <a:spLocks noChangeArrowheads="1"/>
          </p:cNvSpPr>
          <p:nvPr/>
        </p:nvSpPr>
        <p:spPr bwMode="auto">
          <a:xfrm>
            <a:off x="494522" y="2648515"/>
            <a:ext cx="8229600" cy="2246769"/>
          </a:xfrm>
          <a:prstGeom prst="rect">
            <a:avLst/>
          </a:prstGeom>
          <a:solidFill>
            <a:srgbClr val="FFFF66"/>
          </a:solidFill>
          <a:ln w="9525">
            <a:solidFill>
              <a:srgbClr val="808000"/>
            </a:solidFill>
            <a:miter lim="800000"/>
            <a:headEnd/>
            <a:tailEnd/>
          </a:ln>
          <a:effectLst>
            <a:outerShdw dist="38100" dir="2700000" algn="tl" rotWithShape="0">
              <a:srgbClr val="808080">
                <a:alpha val="39998"/>
              </a:srgbClr>
            </a:outerShdw>
          </a:effectLst>
        </p:spPr>
        <p:txBody>
          <a:bodyPr>
            <a:spAutoFit/>
          </a:bodyPr>
          <a:lstStyle/>
          <a:p>
            <a:pPr eaLnBrk="1" hangingPunct="1">
              <a:spcBef>
                <a:spcPct val="50000"/>
              </a:spcBef>
              <a:defRPr/>
            </a:pPr>
            <a:r>
              <a:rPr lang="en-US" sz="2800" dirty="0">
                <a:latin typeface="Arial" pitchFamily="34" charset="0"/>
              </a:rPr>
              <a:t>If the balance sheet contains the intangible asset goodwill, the method of recognizing its initial cost (arising from business acquisitions) will be described. Any amortization or impairment in value of the intangibles must be shown.</a:t>
            </a:r>
          </a:p>
        </p:txBody>
      </p:sp>
      <p:sp>
        <p:nvSpPr>
          <p:cNvPr id="18" name="Rounded Rectangle 17">
            <a:extLst>
              <a:ext uri="{FF2B5EF4-FFF2-40B4-BE49-F238E27FC236}">
                <a16:creationId xmlns:a16="http://schemas.microsoft.com/office/drawing/2014/main" id="{0785E57B-4A89-44BF-B8CE-775E83996D20}"/>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14" name="Text Box 194">
            <a:extLst>
              <a:ext uri="{FF2B5EF4-FFF2-40B4-BE49-F238E27FC236}">
                <a16:creationId xmlns:a16="http://schemas.microsoft.com/office/drawing/2014/main" id="{CA15C109-EAEA-4EF8-9E1E-8BA58C014FA3}"/>
              </a:ext>
            </a:extLst>
          </p:cNvPr>
          <p:cNvSpPr txBox="1">
            <a:spLocks noChangeArrowheads="1"/>
          </p:cNvSpPr>
          <p:nvPr/>
        </p:nvSpPr>
        <p:spPr bwMode="auto">
          <a:xfrm>
            <a:off x="762000" y="2345660"/>
            <a:ext cx="8115300" cy="2554545"/>
          </a:xfrm>
          <a:prstGeom prst="rect">
            <a:avLst/>
          </a:prstGeom>
          <a:noFill/>
          <a:ln>
            <a:noFill/>
          </a:ln>
          <a:effectLst/>
          <a:extLst/>
        </p:spPr>
        <p:txBody>
          <a:bodyPr>
            <a:spAutoFit/>
          </a:bodyPr>
          <a:lstStyle/>
          <a:p>
            <a:pPr eaLnBrk="1" hangingPunct="1">
              <a:spcBef>
                <a:spcPct val="50000"/>
              </a:spcBef>
              <a:defRPr/>
            </a:pPr>
            <a:r>
              <a:rPr lang="en-US" sz="3200" dirty="0">
                <a:solidFill>
                  <a:schemeClr val="tx2">
                    <a:lumMod val="50000"/>
                  </a:schemeClr>
                </a:solidFill>
              </a:rPr>
              <a:t>An explanation of the calculation will be provided, perhaps including details of the calculation of the weighted-average number of shares outstanding and the adjustments to net income for preferred stock dividends.</a:t>
            </a:r>
          </a:p>
        </p:txBody>
      </p:sp>
      <p:sp>
        <p:nvSpPr>
          <p:cNvPr id="107798" name="Rectangle 278">
            <a:extLst>
              <a:ext uri="{FF2B5EF4-FFF2-40B4-BE49-F238E27FC236}">
                <a16:creationId xmlns:a16="http://schemas.microsoft.com/office/drawing/2014/main" id="{446D7C9A-0917-48CE-9D5E-2FB359E43525}"/>
              </a:ext>
            </a:extLst>
          </p:cNvPr>
          <p:cNvSpPr>
            <a:spLocks noGrp="1" noChangeArrowheads="1"/>
          </p:cNvSpPr>
          <p:nvPr>
            <p:ph type="title"/>
          </p:nvPr>
        </p:nvSpPr>
        <p:spPr>
          <a:xfrm>
            <a:off x="1143000" y="295275"/>
            <a:ext cx="7239000" cy="1001713"/>
          </a:xfrm>
          <a:solidFill>
            <a:schemeClr val="tx2">
              <a:lumMod val="50000"/>
            </a:schemeClr>
          </a:solidFill>
          <a:ln>
            <a:solidFill>
              <a:schemeClr val="tx1"/>
            </a:solidFill>
          </a:ln>
        </p:spPr>
        <p:txBody>
          <a:bodyPr/>
          <a:lstStyle/>
          <a:p>
            <a:pPr eaLnBrk="1" hangingPunct="1">
              <a:defRPr/>
            </a:pPr>
            <a:r>
              <a:rPr lang="en-US" dirty="0">
                <a:solidFill>
                  <a:schemeClr val="bg1"/>
                </a:solidFill>
                <a:ea typeface="ＭＳ Ｐゴシック" pitchFamily="34" charset="-128"/>
              </a:rPr>
              <a:t>Earnings Per Share of Common Stock</a:t>
            </a:r>
          </a:p>
        </p:txBody>
      </p:sp>
      <p:sp>
        <p:nvSpPr>
          <p:cNvPr id="7" name="Rounded Rectangle 6">
            <a:extLst>
              <a:ext uri="{FF2B5EF4-FFF2-40B4-BE49-F238E27FC236}">
                <a16:creationId xmlns:a16="http://schemas.microsoft.com/office/drawing/2014/main" id="{E3D8C752-7460-46BA-8C50-33CD102C18DA}"/>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B0E0A68B-D763-45ED-9ADD-437C1E7F0CBC}"/>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55299" name="Rectangle 2">
            <a:extLst>
              <a:ext uri="{FF2B5EF4-FFF2-40B4-BE49-F238E27FC236}">
                <a16:creationId xmlns:a16="http://schemas.microsoft.com/office/drawing/2014/main" id="{58298577-D0E8-4CE2-98A5-865B95363640}"/>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55300" name="Text Box 5">
            <a:extLst>
              <a:ext uri="{FF2B5EF4-FFF2-40B4-BE49-F238E27FC236}">
                <a16:creationId xmlns:a16="http://schemas.microsoft.com/office/drawing/2014/main" id="{9FAEC6B6-5CD3-4F28-A78D-35A356879DBA}"/>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2400" dirty="0">
              <a:solidFill>
                <a:srgbClr val="000000"/>
              </a:solidFill>
              <a:latin typeface="Times New Roman" panose="02020603050405020304" pitchFamily="18" charset="0"/>
            </a:endParaRPr>
          </a:p>
        </p:txBody>
      </p:sp>
      <p:sp>
        <p:nvSpPr>
          <p:cNvPr id="55301" name="Rectangle 2">
            <a:extLst>
              <a:ext uri="{FF2B5EF4-FFF2-40B4-BE49-F238E27FC236}">
                <a16:creationId xmlns:a16="http://schemas.microsoft.com/office/drawing/2014/main" id="{8F17869C-02CB-4D3E-B662-F6BE76B7DBA0}"/>
              </a:ext>
            </a:extLst>
          </p:cNvPr>
          <p:cNvSpPr txBox="1">
            <a:spLocks noChangeArrowheads="1"/>
          </p:cNvSpPr>
          <p:nvPr/>
        </p:nvSpPr>
        <p:spPr bwMode="auto">
          <a:xfrm>
            <a:off x="1351756" y="2280414"/>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lnSpc>
                <a:spcPct val="90000"/>
              </a:lnSpc>
              <a:spcBef>
                <a:spcPct val="50000"/>
              </a:spcBef>
            </a:pPr>
            <a:br>
              <a:rPr lang="en-US" altLang="en-US" sz="3600" b="1" dirty="0">
                <a:latin typeface="Calibri" panose="020F0502020204030204" pitchFamily="34" charset="0"/>
              </a:rPr>
            </a:br>
            <a:r>
              <a:rPr lang="en-US" altLang="en-US" sz="3600" b="1" dirty="0">
                <a:latin typeface="Calibri" panose="020F0502020204030204" pitchFamily="34" charset="0"/>
              </a:rPr>
              <a:t>CHAPTER 10: </a:t>
            </a:r>
            <a:r>
              <a:rPr lang="en-US" altLang="en-US" sz="3600" b="1" i="1" dirty="0">
                <a:latin typeface="Calibri" panose="020F0502020204030204" pitchFamily="34" charset="0"/>
              </a:rPr>
              <a:t>Corporate Governance, Notes to the Financial Statements, and Other Disclosures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1028">
            <a:extLst>
              <a:ext uri="{FF2B5EF4-FFF2-40B4-BE49-F238E27FC236}">
                <a16:creationId xmlns:a16="http://schemas.microsoft.com/office/drawing/2014/main" id="{101E4D61-19F3-4999-9E86-61144E55E90A}"/>
              </a:ext>
            </a:extLst>
          </p:cNvPr>
          <p:cNvSpPr>
            <a:spLocks noGrp="1" noChangeArrowheads="1"/>
          </p:cNvSpPr>
          <p:nvPr>
            <p:ph type="title"/>
          </p:nvPr>
        </p:nvSpPr>
        <p:spPr>
          <a:xfrm>
            <a:off x="1066800" y="277813"/>
            <a:ext cx="7620000" cy="1246187"/>
          </a:xfrm>
          <a:solidFill>
            <a:schemeClr val="tx2">
              <a:lumMod val="75000"/>
            </a:schemeClr>
          </a:solidFill>
        </p:spPr>
        <p:txBody>
          <a:bodyPr/>
          <a:lstStyle/>
          <a:p>
            <a:pPr eaLnBrk="1" hangingPunct="1">
              <a:defRPr/>
            </a:pPr>
            <a:r>
              <a:rPr lang="en-US" dirty="0">
                <a:solidFill>
                  <a:schemeClr val="bg1"/>
                </a:solidFill>
                <a:ea typeface="ＭＳ Ｐゴシック" pitchFamily="34" charset="-128"/>
              </a:rPr>
              <a:t>Stock Option and Purchase Plans</a:t>
            </a:r>
          </a:p>
        </p:txBody>
      </p:sp>
      <p:sp>
        <p:nvSpPr>
          <p:cNvPr id="112855" name="Text Box 1239">
            <a:extLst>
              <a:ext uri="{FF2B5EF4-FFF2-40B4-BE49-F238E27FC236}">
                <a16:creationId xmlns:a16="http://schemas.microsoft.com/office/drawing/2014/main" id="{05E0F731-74B5-4392-A487-60C1ED49BE2F}"/>
              </a:ext>
            </a:extLst>
          </p:cNvPr>
          <p:cNvSpPr txBox="1">
            <a:spLocks noChangeArrowheads="1"/>
          </p:cNvSpPr>
          <p:nvPr/>
        </p:nvSpPr>
        <p:spPr bwMode="auto">
          <a:xfrm>
            <a:off x="1143000" y="1676400"/>
            <a:ext cx="7235890" cy="2492990"/>
          </a:xfrm>
          <a:prstGeom prst="rect">
            <a:avLst/>
          </a:prstGeom>
          <a:solidFill>
            <a:schemeClr val="accent1">
              <a:lumMod val="20000"/>
              <a:lumOff val="80000"/>
            </a:schemeClr>
          </a:solidFill>
          <a:ln>
            <a:solidFill>
              <a:schemeClr val="tx2">
                <a:lumMod val="50000"/>
              </a:schemeClr>
            </a:solidFill>
            <a:headEnd/>
            <a:tailEnd/>
          </a:ln>
        </p:spPr>
        <p:style>
          <a:lnRef idx="0">
            <a:schemeClr val="accent2"/>
          </a:lnRef>
          <a:fillRef idx="3">
            <a:schemeClr val="accent2"/>
          </a:fillRef>
          <a:effectRef idx="3">
            <a:schemeClr val="accent2"/>
          </a:effectRef>
          <a:fontRef idx="minor">
            <a:schemeClr val="lt1"/>
          </a:fontRef>
        </p:style>
        <p:txBody>
          <a:bodyPr wrap="square">
            <a:spAutoFit/>
          </a:bodyPr>
          <a:lstStyle/>
          <a:p>
            <a:pPr eaLnBrk="1" hangingPunct="1">
              <a:spcBef>
                <a:spcPct val="50000"/>
              </a:spcBef>
              <a:defRPr/>
            </a:pPr>
            <a:r>
              <a:rPr lang="en-US" sz="2600" dirty="0">
                <a:solidFill>
                  <a:schemeClr val="tx1"/>
                </a:solidFill>
                <a:latin typeface="Arial" pitchFamily="34" charset="0"/>
                <a:ea typeface="ＭＳ Ｐゴシック" pitchFamily="34" charset="-128"/>
              </a:rPr>
              <a:t>Many firms have a </a:t>
            </a:r>
            <a:r>
              <a:rPr lang="en-US" sz="2600" b="1" dirty="0">
                <a:solidFill>
                  <a:schemeClr val="tx1"/>
                </a:solidFill>
                <a:latin typeface="Arial" pitchFamily="34" charset="0"/>
                <a:ea typeface="ＭＳ Ｐゴシック" pitchFamily="34" charset="-128"/>
              </a:rPr>
              <a:t>stock option plan </a:t>
            </a:r>
            <a:r>
              <a:rPr lang="en-US" sz="2600" dirty="0">
                <a:solidFill>
                  <a:schemeClr val="tx1"/>
                </a:solidFill>
                <a:latin typeface="Arial" pitchFamily="34" charset="0"/>
                <a:ea typeface="ＭＳ Ｐゴシック" pitchFamily="34" charset="-128"/>
              </a:rPr>
              <a:t>under which directors, officers, and key employees are given an option to buy a certain number of shares of stock at some time in the future but at a price equal to the market value of the stock when the option is granted.</a:t>
            </a:r>
          </a:p>
        </p:txBody>
      </p:sp>
      <p:sp>
        <p:nvSpPr>
          <p:cNvPr id="112858" name="Rectangle 1242">
            <a:extLst>
              <a:ext uri="{FF2B5EF4-FFF2-40B4-BE49-F238E27FC236}">
                <a16:creationId xmlns:a16="http://schemas.microsoft.com/office/drawing/2014/main" id="{76D0BD05-8F49-4A61-84C2-38843063B73F}"/>
              </a:ext>
            </a:extLst>
          </p:cNvPr>
          <p:cNvSpPr>
            <a:spLocks noChangeArrowheads="1"/>
          </p:cNvSpPr>
          <p:nvPr/>
        </p:nvSpPr>
        <p:spPr bwMode="auto">
          <a:xfrm>
            <a:off x="914400" y="4287417"/>
            <a:ext cx="7772400" cy="2090316"/>
          </a:xfrm>
          <a:prstGeom prst="rect">
            <a:avLst/>
          </a:prstGeom>
          <a:solidFill>
            <a:schemeClr val="tx2"/>
          </a:solidFill>
          <a:ln>
            <a:solidFill>
              <a:schemeClr val="tx2">
                <a:lumMod val="50000"/>
              </a:schemeClr>
            </a:solidFill>
            <a:headEnd/>
            <a:tailEnd/>
          </a:ln>
        </p:spPr>
        <p:style>
          <a:lnRef idx="0">
            <a:schemeClr val="accent1"/>
          </a:lnRef>
          <a:fillRef idx="3">
            <a:schemeClr val="accent1"/>
          </a:fillRef>
          <a:effectRef idx="3">
            <a:schemeClr val="accent1"/>
          </a:effectRef>
          <a:fontRef idx="minor">
            <a:schemeClr val="lt1"/>
          </a:fontRef>
        </p:style>
        <p:txBody>
          <a:bodyPr lIns="90488" tIns="44450" rIns="90488" bIns="44450">
            <a:spAutoFit/>
          </a:bodyPr>
          <a:lstStyle/>
          <a:p>
            <a:pPr>
              <a:defRPr/>
            </a:pPr>
            <a:r>
              <a:rPr lang="en-US" sz="2600" dirty="0">
                <a:solidFill>
                  <a:schemeClr val="bg1"/>
                </a:solidFill>
                <a:latin typeface="Arial Narrow" pitchFamily="34" charset="0"/>
                <a:ea typeface="ＭＳ Ｐゴシック" pitchFamily="34" charset="-128"/>
              </a:rPr>
              <a:t>Under a stock purchase plan, employees can purchase shares of their company’s common stock at a slight discount from market value. The objective is to permit the employees to become part owners of the firm and thus to have more of an owner’s attitude about their jobs and the company. </a:t>
            </a:r>
          </a:p>
        </p:txBody>
      </p:sp>
      <p:sp>
        <p:nvSpPr>
          <p:cNvPr id="8" name="Rounded Rectangle 7">
            <a:extLst>
              <a:ext uri="{FF2B5EF4-FFF2-40B4-BE49-F238E27FC236}">
                <a16:creationId xmlns:a16="http://schemas.microsoft.com/office/drawing/2014/main" id="{F3C408CC-5999-4322-BEE8-558BC45EBB13}"/>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8" name="Rectangle 58">
            <a:extLst>
              <a:ext uri="{FF2B5EF4-FFF2-40B4-BE49-F238E27FC236}">
                <a16:creationId xmlns:a16="http://schemas.microsoft.com/office/drawing/2014/main" id="{3D8B47AA-8E2E-41DD-B05F-61DCEF71C871}"/>
              </a:ext>
            </a:extLst>
          </p:cNvPr>
          <p:cNvSpPr>
            <a:spLocks noGrp="1" noChangeArrowheads="1"/>
          </p:cNvSpPr>
          <p:nvPr>
            <p:ph type="title"/>
          </p:nvPr>
        </p:nvSpPr>
        <p:spPr>
          <a:xfrm>
            <a:off x="1143000" y="277813"/>
            <a:ext cx="7543800" cy="1169987"/>
          </a:xfrm>
          <a:solidFill>
            <a:srgbClr val="FFFF66"/>
          </a:solidFill>
        </p:spPr>
        <p:txBody>
          <a:bodyPr/>
          <a:lstStyle/>
          <a:p>
            <a:pPr eaLnBrk="1" hangingPunct="1">
              <a:defRPr/>
            </a:pPr>
            <a:r>
              <a:rPr lang="en-US" dirty="0">
                <a:solidFill>
                  <a:schemeClr val="tx2">
                    <a:lumMod val="50000"/>
                  </a:schemeClr>
                </a:solidFill>
                <a:ea typeface="ＭＳ Ｐゴシック" pitchFamily="34" charset="-128"/>
              </a:rPr>
              <a:t>Other Disclosures</a:t>
            </a:r>
          </a:p>
        </p:txBody>
      </p:sp>
      <p:sp>
        <p:nvSpPr>
          <p:cNvPr id="11270" name="Text Box 89">
            <a:extLst>
              <a:ext uri="{FF2B5EF4-FFF2-40B4-BE49-F238E27FC236}">
                <a16:creationId xmlns:a16="http://schemas.microsoft.com/office/drawing/2014/main" id="{ACFE0E3B-0262-4151-BD3A-2D9C744B1139}"/>
              </a:ext>
            </a:extLst>
          </p:cNvPr>
          <p:cNvSpPr txBox="1">
            <a:spLocks noChangeArrowheads="1"/>
          </p:cNvSpPr>
          <p:nvPr/>
        </p:nvSpPr>
        <p:spPr bwMode="auto">
          <a:xfrm>
            <a:off x="1219200" y="1981200"/>
            <a:ext cx="7086600" cy="2492990"/>
          </a:xfrm>
          <a:prstGeom prst="rect">
            <a:avLst/>
          </a:prstGeom>
          <a:solidFill>
            <a:schemeClr val="accent1">
              <a:lumMod val="20000"/>
              <a:lumOff val="80000"/>
            </a:schemeClr>
          </a:solidFill>
          <a:ln/>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a:spAutoFit/>
          </a:bodyPr>
          <a:lstStyle/>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Accounting changes</a:t>
            </a:r>
          </a:p>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Business combinations</a:t>
            </a:r>
          </a:p>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Contingencies and commitments</a:t>
            </a:r>
          </a:p>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Events subsequent to the balance sheet date</a:t>
            </a:r>
          </a:p>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Impact of inflation</a:t>
            </a:r>
          </a:p>
          <a:p>
            <a:pPr marL="457200" indent="-457200" algn="l"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Segment information</a:t>
            </a:r>
          </a:p>
        </p:txBody>
      </p:sp>
      <p:sp>
        <p:nvSpPr>
          <p:cNvPr id="7" name="Rounded Rectangle 6">
            <a:extLst>
              <a:ext uri="{FF2B5EF4-FFF2-40B4-BE49-F238E27FC236}">
                <a16:creationId xmlns:a16="http://schemas.microsoft.com/office/drawing/2014/main" id="{76F24036-3B9D-4337-90B2-D8601E93334D}"/>
              </a:ext>
            </a:extLst>
          </p:cNvPr>
          <p:cNvSpPr/>
          <p:nvPr/>
        </p:nvSpPr>
        <p:spPr>
          <a:xfrm>
            <a:off x="457200" y="6324600"/>
            <a:ext cx="6172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10-4: Discuss the kinds of significant accounting policies that are explained in the notes.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77">
            <a:extLst>
              <a:ext uri="{FF2B5EF4-FFF2-40B4-BE49-F238E27FC236}">
                <a16:creationId xmlns:a16="http://schemas.microsoft.com/office/drawing/2014/main" id="{B7C64447-1614-4FFD-A380-95553DB0F544}"/>
              </a:ext>
            </a:extLst>
          </p:cNvPr>
          <p:cNvSpPr>
            <a:spLocks noGrp="1" noChangeArrowheads="1"/>
          </p:cNvSpPr>
          <p:nvPr>
            <p:ph type="title"/>
          </p:nvPr>
        </p:nvSpPr>
        <p:spPr>
          <a:xfrm>
            <a:off x="1066800" y="277813"/>
            <a:ext cx="7620000" cy="865187"/>
          </a:xfrm>
          <a:solidFill>
            <a:srgbClr val="FFFF66"/>
          </a:solidFill>
        </p:spPr>
        <p:txBody>
          <a:bodyPr/>
          <a:lstStyle/>
          <a:p>
            <a:pPr eaLnBrk="1" hangingPunct="1"/>
            <a:r>
              <a:rPr lang="en-US" altLang="en-US" dirty="0">
                <a:ea typeface="ＭＳ Ｐゴシック" panose="020B0600070205080204" pitchFamily="34" charset="-128"/>
              </a:rPr>
              <a:t>Details of Financial Amounts</a:t>
            </a:r>
          </a:p>
        </p:txBody>
      </p:sp>
      <p:sp>
        <p:nvSpPr>
          <p:cNvPr id="1029" name="Text Box 150">
            <a:extLst>
              <a:ext uri="{FF2B5EF4-FFF2-40B4-BE49-F238E27FC236}">
                <a16:creationId xmlns:a16="http://schemas.microsoft.com/office/drawing/2014/main" id="{6EFA1E9E-928C-40DD-B039-6B0CB622B0D0}"/>
              </a:ext>
            </a:extLst>
          </p:cNvPr>
          <p:cNvSpPr txBox="1">
            <a:spLocks noChangeArrowheads="1"/>
          </p:cNvSpPr>
          <p:nvPr/>
        </p:nvSpPr>
        <p:spPr bwMode="auto">
          <a:xfrm>
            <a:off x="779884" y="2073574"/>
            <a:ext cx="75438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2400" dirty="0"/>
              <a:t>Many firms will include in the notes to the financial statements the details of amounts that are reported as a single item in the financial statements.</a:t>
            </a:r>
          </a:p>
        </p:txBody>
      </p:sp>
      <p:sp>
        <p:nvSpPr>
          <p:cNvPr id="9" name="Rounded Rectangle 8">
            <a:extLst>
              <a:ext uri="{FF2B5EF4-FFF2-40B4-BE49-F238E27FC236}">
                <a16:creationId xmlns:a16="http://schemas.microsoft.com/office/drawing/2014/main" id="{C1032933-D430-40F6-A45E-C306CD892673}"/>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
        <p:nvSpPr>
          <p:cNvPr id="7" name="Text Box 150">
            <a:extLst>
              <a:ext uri="{FF2B5EF4-FFF2-40B4-BE49-F238E27FC236}">
                <a16:creationId xmlns:a16="http://schemas.microsoft.com/office/drawing/2014/main" id="{BD0989D3-6EF5-4A68-9DB8-10D7D53F933D}"/>
              </a:ext>
            </a:extLst>
          </p:cNvPr>
          <p:cNvSpPr txBox="1">
            <a:spLocks noChangeArrowheads="1"/>
          </p:cNvSpPr>
          <p:nvPr/>
        </p:nvSpPr>
        <p:spPr bwMode="auto">
          <a:xfrm>
            <a:off x="800100" y="4383753"/>
            <a:ext cx="7543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2400" dirty="0"/>
              <a:t>The extent of detail to be reported is decided by the financial officers of the firm.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28071-7F4A-49B9-A6BC-8433E4A107C3}"/>
              </a:ext>
            </a:extLst>
          </p:cNvPr>
          <p:cNvSpPr>
            <a:spLocks noGrp="1"/>
          </p:cNvSpPr>
          <p:nvPr>
            <p:ph type="title"/>
          </p:nvPr>
        </p:nvSpPr>
        <p:spPr/>
        <p:txBody>
          <a:bodyPr/>
          <a:lstStyle/>
          <a:p>
            <a:r>
              <a:rPr lang="en-US" dirty="0"/>
              <a:t>Other Disclosures: Accounting Change</a:t>
            </a:r>
          </a:p>
        </p:txBody>
      </p:sp>
      <p:sp>
        <p:nvSpPr>
          <p:cNvPr id="3" name="Content Placeholder 2">
            <a:extLst>
              <a:ext uri="{FF2B5EF4-FFF2-40B4-BE49-F238E27FC236}">
                <a16:creationId xmlns:a16="http://schemas.microsoft.com/office/drawing/2014/main" id="{2D3B2081-0C34-4929-87F4-8F1981CFD073}"/>
              </a:ext>
            </a:extLst>
          </p:cNvPr>
          <p:cNvSpPr>
            <a:spLocks noGrp="1"/>
          </p:cNvSpPr>
          <p:nvPr>
            <p:ph idx="1"/>
          </p:nvPr>
        </p:nvSpPr>
        <p:spPr>
          <a:xfrm>
            <a:off x="491412" y="1447800"/>
            <a:ext cx="8229600" cy="4262438"/>
          </a:xfrm>
        </p:spPr>
        <p:txBody>
          <a:bodyPr/>
          <a:lstStyle/>
          <a:p>
            <a:r>
              <a:rPr lang="en-US" dirty="0"/>
              <a:t>The effects of recently adopted accounting changes must be disclosed.</a:t>
            </a:r>
          </a:p>
          <a:p>
            <a:r>
              <a:rPr lang="en-US" dirty="0"/>
              <a:t>Sometimes accounting changes are the result of recent FASB codification updates.</a:t>
            </a:r>
          </a:p>
          <a:p>
            <a:pPr lvl="1"/>
            <a:r>
              <a:rPr lang="en-US" dirty="0"/>
              <a:t>Some of the most common changes reported by U.S. companies in recent years involved the accounting for business combinations, noncontrolling interests, fair value measurements, leases, and revenue recognition issues.</a:t>
            </a:r>
          </a:p>
        </p:txBody>
      </p:sp>
      <p:sp>
        <p:nvSpPr>
          <p:cNvPr id="4" name="Rounded Rectangle 6">
            <a:extLst>
              <a:ext uri="{FF2B5EF4-FFF2-40B4-BE49-F238E27FC236}">
                <a16:creationId xmlns:a16="http://schemas.microsoft.com/office/drawing/2014/main" id="{E34FAAD2-AF8A-4F67-BF82-745ECA232AA1}"/>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0582347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1026">
            <a:extLst>
              <a:ext uri="{FF2B5EF4-FFF2-40B4-BE49-F238E27FC236}">
                <a16:creationId xmlns:a16="http://schemas.microsoft.com/office/drawing/2014/main" id="{A7049700-7A5F-4DCF-8541-F3B6EFB837F2}"/>
              </a:ext>
            </a:extLst>
          </p:cNvPr>
          <p:cNvSpPr>
            <a:spLocks noGrp="1" noChangeArrowheads="1"/>
          </p:cNvSpPr>
          <p:nvPr>
            <p:ph type="title"/>
          </p:nvPr>
        </p:nvSpPr>
        <p:spPr>
          <a:xfrm>
            <a:off x="990600" y="277813"/>
            <a:ext cx="7696200" cy="1017587"/>
          </a:xfrm>
          <a:solidFill>
            <a:schemeClr val="accent1">
              <a:lumMod val="20000"/>
              <a:lumOff val="80000"/>
            </a:schemeClr>
          </a:solidFill>
        </p:spPr>
        <p:txBody>
          <a:bodyPr/>
          <a:lstStyle/>
          <a:p>
            <a:pPr eaLnBrk="1" hangingPunct="1">
              <a:defRPr/>
            </a:pPr>
            <a:r>
              <a:rPr lang="en-US" dirty="0">
                <a:ea typeface="ＭＳ Ｐゴシック" pitchFamily="34" charset="-128"/>
              </a:rPr>
              <a:t> Other Disclosures: Business Combinations</a:t>
            </a:r>
          </a:p>
        </p:txBody>
      </p:sp>
      <p:sp>
        <p:nvSpPr>
          <p:cNvPr id="115806" name="Rectangle 1118">
            <a:extLst>
              <a:ext uri="{FF2B5EF4-FFF2-40B4-BE49-F238E27FC236}">
                <a16:creationId xmlns:a16="http://schemas.microsoft.com/office/drawing/2014/main" id="{300C240C-813B-4F2B-A73D-785F4C571451}"/>
              </a:ext>
            </a:extLst>
          </p:cNvPr>
          <p:cNvSpPr>
            <a:spLocks noChangeArrowheads="1"/>
          </p:cNvSpPr>
          <p:nvPr/>
        </p:nvSpPr>
        <p:spPr bwMode="auto">
          <a:xfrm>
            <a:off x="1943100" y="1364105"/>
            <a:ext cx="5791200" cy="4876800"/>
          </a:xfrm>
          <a:prstGeom prst="rect">
            <a:avLst/>
          </a:prstGeom>
          <a:solidFill>
            <a:srgbClr val="FFFF66"/>
          </a:solidFill>
          <a:ln>
            <a:headEnd/>
            <a:tailEnd/>
          </a:ln>
          <a:extLst/>
        </p:spPr>
        <p:style>
          <a:lnRef idx="0">
            <a:schemeClr val="accent4"/>
          </a:lnRef>
          <a:fillRef idx="3">
            <a:schemeClr val="accent4"/>
          </a:fillRef>
          <a:effectRef idx="3">
            <a:schemeClr val="accent4"/>
          </a:effectRef>
          <a:fontRef idx="minor">
            <a:schemeClr val="lt1"/>
          </a:fontRef>
        </p:style>
        <p:txBody>
          <a:bodyPr wrap="none" anchor="ctr"/>
          <a:lstStyle/>
          <a:p>
            <a:pPr eaLnBrk="1" hangingPunct="1">
              <a:defRPr/>
            </a:pPr>
            <a:r>
              <a:rPr lang="en-US" sz="3000" dirty="0">
                <a:solidFill>
                  <a:schemeClr val="tx1"/>
                </a:solidFill>
                <a:latin typeface="Arial" pitchFamily="34" charset="0"/>
                <a:ea typeface="ＭＳ Ｐゴシック" pitchFamily="34" charset="-128"/>
              </a:rPr>
              <a:t>Mergers and acquisitions are </a:t>
            </a:r>
          </a:p>
          <a:p>
            <a:pPr eaLnBrk="1" hangingPunct="1">
              <a:defRPr/>
            </a:pPr>
            <a:r>
              <a:rPr lang="en-US" sz="3000" dirty="0">
                <a:solidFill>
                  <a:schemeClr val="tx1"/>
                </a:solidFill>
                <a:latin typeface="Arial" pitchFamily="34" charset="0"/>
                <a:ea typeface="ＭＳ Ｐゴシック" pitchFamily="34" charset="-128"/>
              </a:rPr>
              <a:t>accounted for using the </a:t>
            </a:r>
            <a:br>
              <a:rPr lang="en-US" sz="3000" dirty="0">
                <a:solidFill>
                  <a:schemeClr val="tx1"/>
                </a:solidFill>
                <a:latin typeface="Arial" pitchFamily="34" charset="0"/>
                <a:ea typeface="ＭＳ Ｐゴシック" pitchFamily="34" charset="-128"/>
              </a:rPr>
            </a:br>
            <a:r>
              <a:rPr lang="en-US" sz="3000" i="1" dirty="0">
                <a:solidFill>
                  <a:schemeClr val="tx1"/>
                </a:solidFill>
                <a:latin typeface="Arial" pitchFamily="34" charset="0"/>
                <a:ea typeface="ＭＳ Ｐゴシック" pitchFamily="34" charset="-128"/>
              </a:rPr>
              <a:t>acquisition method</a:t>
            </a:r>
            <a:r>
              <a:rPr lang="en-US" sz="3000" dirty="0">
                <a:solidFill>
                  <a:schemeClr val="tx1"/>
                </a:solidFill>
                <a:latin typeface="Arial" pitchFamily="34" charset="0"/>
                <a:ea typeface="ＭＳ Ｐゴシック" pitchFamily="34" charset="-128"/>
              </a:rPr>
              <a:t>. </a:t>
            </a:r>
            <a:br>
              <a:rPr lang="en-US" sz="3000" dirty="0">
                <a:solidFill>
                  <a:schemeClr val="tx1"/>
                </a:solidFill>
                <a:latin typeface="Arial" pitchFamily="34" charset="0"/>
                <a:ea typeface="ＭＳ Ｐゴシック" pitchFamily="34" charset="-128"/>
              </a:rPr>
            </a:br>
            <a:r>
              <a:rPr lang="en-US" sz="3000" dirty="0">
                <a:solidFill>
                  <a:schemeClr val="tx1"/>
                </a:solidFill>
                <a:latin typeface="Arial" pitchFamily="34" charset="0"/>
                <a:ea typeface="ＭＳ Ｐゴシック" pitchFamily="34" charset="-128"/>
              </a:rPr>
              <a:t>Under this method, the net assets</a:t>
            </a:r>
            <a:br>
              <a:rPr lang="en-US" sz="3000" dirty="0">
                <a:solidFill>
                  <a:schemeClr val="tx1"/>
                </a:solidFill>
                <a:latin typeface="Arial" pitchFamily="34" charset="0"/>
                <a:ea typeface="ＭＳ Ｐゴシック" pitchFamily="34" charset="-128"/>
              </a:rPr>
            </a:br>
            <a:r>
              <a:rPr lang="en-US" sz="3000" dirty="0">
                <a:solidFill>
                  <a:schemeClr val="tx1"/>
                </a:solidFill>
                <a:latin typeface="Arial" pitchFamily="34" charset="0"/>
                <a:ea typeface="ＭＳ Ｐゴシック" pitchFamily="34" charset="-128"/>
              </a:rPr>
              <a:t> acquired are recorded at</a:t>
            </a:r>
            <a:br>
              <a:rPr lang="en-US" sz="3000" dirty="0">
                <a:solidFill>
                  <a:schemeClr val="tx1"/>
                </a:solidFill>
                <a:latin typeface="Arial" pitchFamily="34" charset="0"/>
                <a:ea typeface="ＭＳ Ｐゴシック" pitchFamily="34" charset="-128"/>
              </a:rPr>
            </a:br>
            <a:r>
              <a:rPr lang="en-US" sz="3000" b="1" dirty="0">
                <a:solidFill>
                  <a:schemeClr val="tx1"/>
                </a:solidFill>
                <a:latin typeface="Arial" pitchFamily="34" charset="0"/>
                <a:ea typeface="ＭＳ Ｐゴシック" pitchFamily="34" charset="-128"/>
              </a:rPr>
              <a:t>fair value </a:t>
            </a:r>
            <a:r>
              <a:rPr lang="en-US" sz="3000" dirty="0">
                <a:solidFill>
                  <a:schemeClr val="tx1"/>
                </a:solidFill>
                <a:latin typeface="Arial" pitchFamily="34" charset="0"/>
                <a:ea typeface="ＭＳ Ｐゴシック" pitchFamily="34" charset="-128"/>
              </a:rPr>
              <a:t>on the date</a:t>
            </a:r>
            <a:br>
              <a:rPr lang="en-US" sz="3000" dirty="0">
                <a:solidFill>
                  <a:schemeClr val="tx1"/>
                </a:solidFill>
                <a:latin typeface="Arial" pitchFamily="34" charset="0"/>
                <a:ea typeface="ＭＳ Ｐゴシック" pitchFamily="34" charset="-128"/>
              </a:rPr>
            </a:br>
            <a:r>
              <a:rPr lang="en-US" sz="3000" dirty="0">
                <a:solidFill>
                  <a:schemeClr val="tx1"/>
                </a:solidFill>
                <a:latin typeface="Arial" pitchFamily="34" charset="0"/>
                <a:ea typeface="ＭＳ Ｐゴシック" pitchFamily="34" charset="-128"/>
              </a:rPr>
              <a:t>of acquisition.</a:t>
            </a:r>
            <a:br>
              <a:rPr lang="en-US" sz="3000" dirty="0">
                <a:solidFill>
                  <a:schemeClr val="tx1"/>
                </a:solidFill>
                <a:latin typeface="Arial" pitchFamily="34" charset="0"/>
                <a:ea typeface="ＭＳ Ｐゴシック" pitchFamily="34" charset="-128"/>
              </a:rPr>
            </a:br>
            <a:r>
              <a:rPr lang="en-US" sz="3000" dirty="0">
                <a:solidFill>
                  <a:schemeClr val="tx1"/>
                </a:solidFill>
                <a:latin typeface="Arial" pitchFamily="34" charset="0"/>
                <a:ea typeface="ＭＳ Ｐゴシック" pitchFamily="34" charset="-128"/>
              </a:rPr>
              <a:t>Any amount paid for the acquired</a:t>
            </a:r>
          </a:p>
          <a:p>
            <a:pPr eaLnBrk="1" hangingPunct="1">
              <a:defRPr/>
            </a:pPr>
            <a:r>
              <a:rPr lang="en-US" sz="3000" dirty="0">
                <a:solidFill>
                  <a:schemeClr val="tx1"/>
                </a:solidFill>
                <a:latin typeface="Arial" pitchFamily="34" charset="0"/>
                <a:ea typeface="ＭＳ Ｐゴシック" pitchFamily="34" charset="-128"/>
              </a:rPr>
              <a:t>net assets in </a:t>
            </a:r>
            <a:r>
              <a:rPr lang="en-US" sz="3000" i="1" u="sng" dirty="0">
                <a:solidFill>
                  <a:schemeClr val="tx1"/>
                </a:solidFill>
                <a:latin typeface="Arial" pitchFamily="34" charset="0"/>
                <a:ea typeface="ＭＳ Ｐゴシック" pitchFamily="34" charset="-128"/>
              </a:rPr>
              <a:t>excess of fair value</a:t>
            </a:r>
            <a:br>
              <a:rPr lang="en-US" sz="3000" i="1" u="sng" dirty="0">
                <a:solidFill>
                  <a:schemeClr val="tx1"/>
                </a:solidFill>
                <a:latin typeface="Arial" pitchFamily="34" charset="0"/>
                <a:ea typeface="ＭＳ Ｐゴシック" pitchFamily="34" charset="-128"/>
              </a:rPr>
            </a:br>
            <a:r>
              <a:rPr lang="en-US" sz="3000" dirty="0">
                <a:solidFill>
                  <a:schemeClr val="tx1"/>
                </a:solidFill>
                <a:latin typeface="Arial" pitchFamily="34" charset="0"/>
                <a:ea typeface="ＭＳ Ｐゴシック" pitchFamily="34" charset="-128"/>
              </a:rPr>
              <a:t>is the intangible asset </a:t>
            </a:r>
            <a:r>
              <a:rPr lang="en-US" sz="3000" i="1" dirty="0">
                <a:solidFill>
                  <a:schemeClr val="tx1"/>
                </a:solidFill>
                <a:latin typeface="Arial" pitchFamily="34" charset="0"/>
                <a:ea typeface="ＭＳ Ｐゴシック" pitchFamily="34" charset="-128"/>
              </a:rPr>
              <a:t>goodwill</a:t>
            </a:r>
            <a:r>
              <a:rPr lang="en-US" sz="3000" dirty="0">
                <a:solidFill>
                  <a:schemeClr val="tx1"/>
                </a:solidFill>
                <a:latin typeface="Arial" pitchFamily="34" charset="0"/>
                <a:ea typeface="ＭＳ Ｐゴシック" pitchFamily="34" charset="-128"/>
              </a:rPr>
              <a:t>.</a:t>
            </a:r>
          </a:p>
        </p:txBody>
      </p:sp>
      <p:sp>
        <p:nvSpPr>
          <p:cNvPr id="7" name="Rounded Rectangle 6">
            <a:extLst>
              <a:ext uri="{FF2B5EF4-FFF2-40B4-BE49-F238E27FC236}">
                <a16:creationId xmlns:a16="http://schemas.microsoft.com/office/drawing/2014/main" id="{1442F35D-4E9F-4E8E-8AEC-4295A3FF314F}"/>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127C2BF2-6828-404C-9875-87CA36621576}"/>
              </a:ext>
            </a:extLst>
          </p:cNvPr>
          <p:cNvSpPr>
            <a:spLocks noGrp="1" noChangeArrowheads="1"/>
          </p:cNvSpPr>
          <p:nvPr>
            <p:ph type="title"/>
          </p:nvPr>
        </p:nvSpPr>
        <p:spPr>
          <a:xfrm>
            <a:off x="762000" y="304800"/>
            <a:ext cx="7391400" cy="560388"/>
          </a:xfrm>
          <a:solidFill>
            <a:schemeClr val="accent1">
              <a:lumMod val="20000"/>
              <a:lumOff val="80000"/>
            </a:schemeClr>
          </a:solidFill>
        </p:spPr>
        <p:txBody>
          <a:bodyPr/>
          <a:lstStyle/>
          <a:p>
            <a:pPr eaLnBrk="1" hangingPunct="1">
              <a:defRPr/>
            </a:pPr>
            <a:r>
              <a:rPr lang="en-US" dirty="0">
                <a:effectLst>
                  <a:outerShdw blurRad="38100" dist="38100" dir="2700000" algn="tl">
                    <a:srgbClr val="C0C0C0"/>
                  </a:outerShdw>
                </a:effectLst>
                <a:ea typeface="ＭＳ Ｐゴシック" pitchFamily="34" charset="-128"/>
              </a:rPr>
              <a:t>Other Disclosures: Contingencies</a:t>
            </a:r>
          </a:p>
        </p:txBody>
      </p:sp>
      <p:sp>
        <p:nvSpPr>
          <p:cNvPr id="116932" name="Rectangle 196">
            <a:extLst>
              <a:ext uri="{FF2B5EF4-FFF2-40B4-BE49-F238E27FC236}">
                <a16:creationId xmlns:a16="http://schemas.microsoft.com/office/drawing/2014/main" id="{CD32520F-5C9D-4D89-9AC0-C0A4CD9EAF05}"/>
              </a:ext>
            </a:extLst>
          </p:cNvPr>
          <p:cNvSpPr>
            <a:spLocks noChangeArrowheads="1"/>
          </p:cNvSpPr>
          <p:nvPr/>
        </p:nvSpPr>
        <p:spPr bwMode="auto">
          <a:xfrm>
            <a:off x="541337" y="2680494"/>
            <a:ext cx="8061325" cy="1828800"/>
          </a:xfrm>
          <a:prstGeom prst="rect">
            <a:avLst/>
          </a:prstGeom>
          <a:solidFill>
            <a:schemeClr val="accent1">
              <a:lumMod val="20000"/>
              <a:lumOff val="80000"/>
            </a:schemeClr>
          </a:solidFill>
          <a:ln>
            <a:headEnd/>
            <a:tailEnd/>
          </a:ln>
        </p:spPr>
        <p:style>
          <a:lnRef idx="2">
            <a:schemeClr val="dk1"/>
          </a:lnRef>
          <a:fillRef idx="1">
            <a:schemeClr val="lt1"/>
          </a:fillRef>
          <a:effectRef idx="0">
            <a:schemeClr val="dk1"/>
          </a:effectRef>
          <a:fontRef idx="minor">
            <a:schemeClr val="dk1"/>
          </a:fontRef>
        </p:style>
        <p:txBody>
          <a:bodyPr lIns="90488" tIns="44450" rIns="90488" bIns="44450"/>
          <a:lstStyle/>
          <a:p>
            <a:pPr eaLnBrk="1" hangingPunct="1">
              <a:spcBef>
                <a:spcPct val="20000"/>
              </a:spcBef>
              <a:buClr>
                <a:schemeClr val="hlink"/>
              </a:buClr>
              <a:buSzPct val="65000"/>
              <a:defRPr/>
            </a:pPr>
            <a:r>
              <a:rPr lang="en-US" sz="2400" dirty="0">
                <a:solidFill>
                  <a:schemeClr val="tx1"/>
                </a:solidFill>
              </a:rPr>
              <a:t>An expense or a loss and a related liability should be reported in the period affected. Even if the lawsuit is one that management and legal counsel believe will not result in any liability to the company, the fact of the potential loss and liability should be disclosed.</a:t>
            </a:r>
          </a:p>
        </p:txBody>
      </p:sp>
      <p:sp>
        <p:nvSpPr>
          <p:cNvPr id="116933" name="Rectangle 197">
            <a:extLst>
              <a:ext uri="{FF2B5EF4-FFF2-40B4-BE49-F238E27FC236}">
                <a16:creationId xmlns:a16="http://schemas.microsoft.com/office/drawing/2014/main" id="{DC86FA0F-47A6-4BD0-A60F-BEC9DCAFEFD7}"/>
              </a:ext>
            </a:extLst>
          </p:cNvPr>
          <p:cNvSpPr>
            <a:spLocks noChangeArrowheads="1"/>
          </p:cNvSpPr>
          <p:nvPr/>
        </p:nvSpPr>
        <p:spPr bwMode="auto">
          <a:xfrm>
            <a:off x="546339" y="4894215"/>
            <a:ext cx="8061325" cy="1143000"/>
          </a:xfrm>
          <a:prstGeom prst="rect">
            <a:avLst/>
          </a:prstGeom>
          <a:solidFill>
            <a:srgbClr val="FFFF66"/>
          </a:solidFill>
          <a:ln w="9525">
            <a:solidFill>
              <a:schemeClr val="tx2">
                <a:lumMod val="50000"/>
              </a:schemeClr>
            </a:solidFill>
            <a:miter lim="800000"/>
            <a:headEnd/>
            <a:tailEnd/>
          </a:ln>
          <a:effectLst>
            <a:outerShdw dist="38100" dir="2700000" algn="tl" rotWithShape="0">
              <a:srgbClr val="808080">
                <a:alpha val="39998"/>
              </a:srgbClr>
            </a:outerShdw>
          </a:effectLst>
        </p:spPr>
        <p:txBody>
          <a:bodyPr lIns="90488" tIns="44450" rIns="90488" bIns="44450"/>
          <a:lstStyle/>
          <a:p>
            <a:pPr marL="342900" indent="-342900" algn="l" eaLnBrk="1" hangingPunct="1">
              <a:spcBef>
                <a:spcPct val="20000"/>
              </a:spcBef>
              <a:buClr>
                <a:schemeClr val="hlink"/>
              </a:buClr>
              <a:buSzPct val="65000"/>
              <a:buFont typeface="Wingdings" pitchFamily="2" charset="2"/>
              <a:buNone/>
              <a:defRPr/>
            </a:pPr>
            <a:r>
              <a:rPr lang="en-US" sz="2200" dirty="0"/>
              <a:t>The nature of the legal action, the potential damages, and a statement to the effect that the claims against the company are not likely to be sustained are included in the notes.</a:t>
            </a:r>
          </a:p>
        </p:txBody>
      </p:sp>
      <p:sp>
        <p:nvSpPr>
          <p:cNvPr id="116934" name="Text Box 198">
            <a:extLst>
              <a:ext uri="{FF2B5EF4-FFF2-40B4-BE49-F238E27FC236}">
                <a16:creationId xmlns:a16="http://schemas.microsoft.com/office/drawing/2014/main" id="{DEF17DCF-C075-496B-AD23-0F7E2E1DAA0A}"/>
              </a:ext>
            </a:extLst>
          </p:cNvPr>
          <p:cNvSpPr txBox="1">
            <a:spLocks noChangeArrowheads="1"/>
          </p:cNvSpPr>
          <p:nvPr/>
        </p:nvSpPr>
        <p:spPr bwMode="auto">
          <a:xfrm>
            <a:off x="482082" y="1336472"/>
            <a:ext cx="8077200" cy="1200329"/>
          </a:xfrm>
          <a:prstGeom prst="rect">
            <a:avLst/>
          </a:prstGeom>
          <a:noFill/>
          <a:ln>
            <a:noFill/>
          </a:ln>
          <a:effectLst/>
          <a:extLst/>
        </p:spPr>
        <p:txBody>
          <a:bodyPr>
            <a:spAutoFit/>
          </a:bodyPr>
          <a:lstStyle/>
          <a:p>
            <a:pPr eaLnBrk="1" hangingPunct="1">
              <a:spcBef>
                <a:spcPct val="20000"/>
              </a:spcBef>
              <a:buClr>
                <a:srgbClr val="990000"/>
              </a:buClr>
              <a:buSzPct val="65000"/>
              <a:buFont typeface="Wingdings" pitchFamily="2" charset="2"/>
              <a:buNone/>
              <a:defRPr/>
            </a:pPr>
            <a:r>
              <a:rPr lang="en-US" sz="2400" dirty="0">
                <a:latin typeface="Arial" pitchFamily="34" charset="0"/>
              </a:rPr>
              <a:t>If the firm is denying liability in a lawsuit in which it is a defendant, it is appropriate to disclose the fact of the lawsuit to readers of the financial statements.</a:t>
            </a:r>
          </a:p>
        </p:txBody>
      </p:sp>
      <p:sp>
        <p:nvSpPr>
          <p:cNvPr id="8" name="Rounded Rectangle 7">
            <a:extLst>
              <a:ext uri="{FF2B5EF4-FFF2-40B4-BE49-F238E27FC236}">
                <a16:creationId xmlns:a16="http://schemas.microsoft.com/office/drawing/2014/main" id="{AD3A3143-AFE2-4C2E-8E3B-DC925DEBB995}"/>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899A4C-5B1A-4B82-9543-12710A9589AB}"/>
              </a:ext>
            </a:extLst>
          </p:cNvPr>
          <p:cNvSpPr>
            <a:spLocks noGrp="1"/>
          </p:cNvSpPr>
          <p:nvPr>
            <p:ph type="title"/>
          </p:nvPr>
        </p:nvSpPr>
        <p:spPr/>
        <p:txBody>
          <a:bodyPr/>
          <a:lstStyle/>
          <a:p>
            <a:r>
              <a:rPr lang="en-US" dirty="0"/>
              <a:t>Other Disclosures: Commitments</a:t>
            </a:r>
          </a:p>
        </p:txBody>
      </p:sp>
      <p:sp>
        <p:nvSpPr>
          <p:cNvPr id="4" name="Content Placeholder 3">
            <a:extLst>
              <a:ext uri="{FF2B5EF4-FFF2-40B4-BE49-F238E27FC236}">
                <a16:creationId xmlns:a16="http://schemas.microsoft.com/office/drawing/2014/main" id="{393C97B2-DC89-4C99-BEC5-01FEF8861C6C}"/>
              </a:ext>
            </a:extLst>
          </p:cNvPr>
          <p:cNvSpPr>
            <a:spLocks noGrp="1"/>
          </p:cNvSpPr>
          <p:nvPr>
            <p:ph idx="1"/>
          </p:nvPr>
        </p:nvSpPr>
        <p:spPr/>
        <p:txBody>
          <a:bodyPr/>
          <a:lstStyle/>
          <a:p>
            <a:r>
              <a:rPr lang="en-US" dirty="0"/>
              <a:t>If the firm has made commitments to purchase a significant amount of plant and equipment or has committed to pay significant amounts of rent on leased property for several years into the future, these commitments will be disclosed.</a:t>
            </a:r>
          </a:p>
        </p:txBody>
      </p:sp>
      <p:sp>
        <p:nvSpPr>
          <p:cNvPr id="5" name="Rounded Rectangle 7">
            <a:extLst>
              <a:ext uri="{FF2B5EF4-FFF2-40B4-BE49-F238E27FC236}">
                <a16:creationId xmlns:a16="http://schemas.microsoft.com/office/drawing/2014/main" id="{38D4BA3E-3D26-4CAD-9572-6A00F28A0B31}"/>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1413304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Line 228">
            <a:extLst>
              <a:ext uri="{FF2B5EF4-FFF2-40B4-BE49-F238E27FC236}">
                <a16:creationId xmlns:a16="http://schemas.microsoft.com/office/drawing/2014/main" id="{6E7CA4F1-03D8-41F0-AE0B-7875089D2F9A}"/>
              </a:ext>
            </a:extLst>
          </p:cNvPr>
          <p:cNvSpPr>
            <a:spLocks noChangeShapeType="1"/>
          </p:cNvSpPr>
          <p:nvPr/>
        </p:nvSpPr>
        <p:spPr bwMode="auto">
          <a:xfrm>
            <a:off x="2743200" y="2471738"/>
            <a:ext cx="0" cy="533400"/>
          </a:xfrm>
          <a:prstGeom prst="line">
            <a:avLst/>
          </a:prstGeom>
          <a:noFill/>
          <a:ln w="38100">
            <a:solidFill>
              <a:schemeClr val="tx2">
                <a:lumMod val="50000"/>
              </a:schemeClr>
            </a:solidFill>
            <a:round/>
            <a:headEnd/>
            <a:tailEn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76803" name="Rectangle 226">
            <a:extLst>
              <a:ext uri="{FF2B5EF4-FFF2-40B4-BE49-F238E27FC236}">
                <a16:creationId xmlns:a16="http://schemas.microsoft.com/office/drawing/2014/main" id="{5193B95A-7895-429E-B806-A5C231A20F61}"/>
              </a:ext>
            </a:extLst>
          </p:cNvPr>
          <p:cNvSpPr>
            <a:spLocks noGrp="1" noChangeArrowheads="1"/>
          </p:cNvSpPr>
          <p:nvPr>
            <p:ph type="title"/>
          </p:nvPr>
        </p:nvSpPr>
        <p:spPr>
          <a:xfrm>
            <a:off x="915955" y="92076"/>
            <a:ext cx="7772400" cy="1019175"/>
          </a:xfrm>
          <a:solidFill>
            <a:schemeClr val="tx2"/>
          </a:solidFill>
        </p:spPr>
        <p:txBody>
          <a:bodyPr/>
          <a:lstStyle/>
          <a:p>
            <a:pPr eaLnBrk="1" hangingPunct="1"/>
            <a:r>
              <a:rPr lang="en-US" altLang="en-US" sz="3600" dirty="0">
                <a:solidFill>
                  <a:schemeClr val="bg1"/>
                </a:solidFill>
                <a:ea typeface="ＭＳ Ｐゴシック" panose="020B0600070205080204" pitchFamily="34" charset="-128"/>
              </a:rPr>
              <a:t>Other Disclosures: Events Subsequent to the Balance Sheet Date</a:t>
            </a:r>
          </a:p>
        </p:txBody>
      </p:sp>
      <p:sp>
        <p:nvSpPr>
          <p:cNvPr id="21509" name="Line 227">
            <a:extLst>
              <a:ext uri="{FF2B5EF4-FFF2-40B4-BE49-F238E27FC236}">
                <a16:creationId xmlns:a16="http://schemas.microsoft.com/office/drawing/2014/main" id="{05A85834-24BD-4B3D-AEDF-77198C0793A2}"/>
              </a:ext>
            </a:extLst>
          </p:cNvPr>
          <p:cNvSpPr>
            <a:spLocks noChangeShapeType="1"/>
          </p:cNvSpPr>
          <p:nvPr/>
        </p:nvSpPr>
        <p:spPr bwMode="auto">
          <a:xfrm>
            <a:off x="914400" y="2713038"/>
            <a:ext cx="7315200" cy="0"/>
          </a:xfrm>
          <a:prstGeom prst="line">
            <a:avLst/>
          </a:prstGeom>
          <a:noFill/>
          <a:ln w="38100">
            <a:solidFill>
              <a:schemeClr val="tx2">
                <a:lumMod val="50000"/>
              </a:schemeClr>
            </a:solidFill>
            <a:round/>
            <a:headEnd/>
            <a:tailEnd type="triangle" w="med" len="me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21510" name="Line 229">
            <a:extLst>
              <a:ext uri="{FF2B5EF4-FFF2-40B4-BE49-F238E27FC236}">
                <a16:creationId xmlns:a16="http://schemas.microsoft.com/office/drawing/2014/main" id="{8E7F811E-4C67-4463-817F-68339D14F9A7}"/>
              </a:ext>
            </a:extLst>
          </p:cNvPr>
          <p:cNvSpPr>
            <a:spLocks noChangeShapeType="1"/>
          </p:cNvSpPr>
          <p:nvPr/>
        </p:nvSpPr>
        <p:spPr bwMode="auto">
          <a:xfrm>
            <a:off x="6400800" y="2484438"/>
            <a:ext cx="0" cy="533400"/>
          </a:xfrm>
          <a:prstGeom prst="line">
            <a:avLst/>
          </a:prstGeom>
          <a:noFill/>
          <a:ln w="38100">
            <a:solidFill>
              <a:schemeClr val="tx2">
                <a:lumMod val="50000"/>
              </a:schemeClr>
            </a:solidFill>
            <a:round/>
            <a:headEnd/>
            <a:tailEn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164070" name="Text Box 230">
            <a:extLst>
              <a:ext uri="{FF2B5EF4-FFF2-40B4-BE49-F238E27FC236}">
                <a16:creationId xmlns:a16="http://schemas.microsoft.com/office/drawing/2014/main" id="{FE62F166-954E-4DB2-AB92-C1B95BCF9A24}"/>
              </a:ext>
            </a:extLst>
          </p:cNvPr>
          <p:cNvSpPr txBox="1">
            <a:spLocks noChangeArrowheads="1"/>
          </p:cNvSpPr>
          <p:nvPr/>
        </p:nvSpPr>
        <p:spPr bwMode="auto">
          <a:xfrm>
            <a:off x="1676400" y="1531938"/>
            <a:ext cx="2133600" cy="946150"/>
          </a:xfrm>
          <a:prstGeom prst="rect">
            <a:avLst/>
          </a:prstGeom>
          <a:noFill/>
          <a:ln>
            <a:noFill/>
          </a:ln>
          <a:effectLst/>
          <a:extLst/>
        </p:spPr>
        <p:txBody>
          <a:bodyPr>
            <a:spAutoFit/>
          </a:bodyPr>
          <a:lstStyle/>
          <a:p>
            <a:pPr eaLnBrk="1" hangingPunct="1">
              <a:spcBef>
                <a:spcPct val="50000"/>
              </a:spcBef>
              <a:defRPr/>
            </a:pPr>
            <a:r>
              <a:rPr lang="en-US" sz="2800" dirty="0">
                <a:solidFill>
                  <a:schemeClr val="tx2">
                    <a:lumMod val="50000"/>
                  </a:schemeClr>
                </a:solidFill>
                <a:latin typeface="Arial" pitchFamily="34" charset="0"/>
              </a:rPr>
              <a:t>Company Year-End</a:t>
            </a:r>
          </a:p>
        </p:txBody>
      </p:sp>
      <p:sp>
        <p:nvSpPr>
          <p:cNvPr id="164071" name="Text Box 231">
            <a:extLst>
              <a:ext uri="{FF2B5EF4-FFF2-40B4-BE49-F238E27FC236}">
                <a16:creationId xmlns:a16="http://schemas.microsoft.com/office/drawing/2014/main" id="{60310247-9C3B-4E36-8268-506EA1EA6DC2}"/>
              </a:ext>
            </a:extLst>
          </p:cNvPr>
          <p:cNvSpPr txBox="1">
            <a:spLocks noChangeArrowheads="1"/>
          </p:cNvSpPr>
          <p:nvPr/>
        </p:nvSpPr>
        <p:spPr bwMode="auto">
          <a:xfrm>
            <a:off x="1676400" y="2986088"/>
            <a:ext cx="2133600" cy="519112"/>
          </a:xfrm>
          <a:prstGeom prst="rect">
            <a:avLst/>
          </a:prstGeom>
          <a:solidFill>
            <a:schemeClr val="bg1"/>
          </a:solidFill>
          <a:ln>
            <a:noFill/>
          </a:ln>
          <a:effectLst/>
          <a:extLst/>
        </p:spPr>
        <p:txBody>
          <a:bodyPr>
            <a:spAutoFit/>
          </a:bodyPr>
          <a:lstStyle/>
          <a:p>
            <a:pPr eaLnBrk="1" hangingPunct="1">
              <a:spcBef>
                <a:spcPct val="50000"/>
              </a:spcBef>
              <a:defRPr/>
            </a:pPr>
            <a:r>
              <a:rPr lang="en-US" sz="2800" dirty="0">
                <a:solidFill>
                  <a:schemeClr val="tx2">
                    <a:lumMod val="50000"/>
                  </a:schemeClr>
                </a:solidFill>
                <a:latin typeface="Arial" pitchFamily="34" charset="0"/>
              </a:rPr>
              <a:t>12/31/xxxx</a:t>
            </a:r>
          </a:p>
        </p:txBody>
      </p:sp>
      <p:sp>
        <p:nvSpPr>
          <p:cNvPr id="164072" name="Text Box 232">
            <a:extLst>
              <a:ext uri="{FF2B5EF4-FFF2-40B4-BE49-F238E27FC236}">
                <a16:creationId xmlns:a16="http://schemas.microsoft.com/office/drawing/2014/main" id="{4057F5EA-90E6-4E5B-BC90-40A21F11CEEB}"/>
              </a:ext>
            </a:extLst>
          </p:cNvPr>
          <p:cNvSpPr txBox="1">
            <a:spLocks noChangeArrowheads="1"/>
          </p:cNvSpPr>
          <p:nvPr/>
        </p:nvSpPr>
        <p:spPr bwMode="auto">
          <a:xfrm>
            <a:off x="5334000" y="2979738"/>
            <a:ext cx="2514600" cy="946150"/>
          </a:xfrm>
          <a:prstGeom prst="rect">
            <a:avLst/>
          </a:prstGeom>
          <a:solidFill>
            <a:schemeClr val="bg1"/>
          </a:solidFill>
          <a:ln>
            <a:noFill/>
          </a:ln>
          <a:effectLst/>
          <a:extLst/>
        </p:spPr>
        <p:txBody>
          <a:bodyPr>
            <a:spAutoFit/>
          </a:bodyPr>
          <a:lstStyle/>
          <a:p>
            <a:pPr eaLnBrk="1" hangingPunct="1">
              <a:spcBef>
                <a:spcPct val="50000"/>
              </a:spcBef>
              <a:defRPr/>
            </a:pPr>
            <a:r>
              <a:rPr lang="en-US" sz="2800" dirty="0">
                <a:solidFill>
                  <a:schemeClr val="tx2">
                    <a:lumMod val="50000"/>
                  </a:schemeClr>
                </a:solidFill>
                <a:latin typeface="Arial" pitchFamily="34" charset="0"/>
              </a:rPr>
              <a:t>2/19 - Next Year</a:t>
            </a:r>
          </a:p>
        </p:txBody>
      </p:sp>
      <p:sp>
        <p:nvSpPr>
          <p:cNvPr id="164073" name="Text Box 233">
            <a:extLst>
              <a:ext uri="{FF2B5EF4-FFF2-40B4-BE49-F238E27FC236}">
                <a16:creationId xmlns:a16="http://schemas.microsoft.com/office/drawing/2014/main" id="{F9E1FE73-2E8A-4ED4-88A3-3D03189986DA}"/>
              </a:ext>
            </a:extLst>
          </p:cNvPr>
          <p:cNvSpPr txBox="1">
            <a:spLocks noChangeArrowheads="1"/>
          </p:cNvSpPr>
          <p:nvPr/>
        </p:nvSpPr>
        <p:spPr bwMode="auto">
          <a:xfrm>
            <a:off x="5334000" y="1104900"/>
            <a:ext cx="2133600" cy="1373188"/>
          </a:xfrm>
          <a:prstGeom prst="rect">
            <a:avLst/>
          </a:prstGeom>
          <a:noFill/>
          <a:ln>
            <a:noFill/>
          </a:ln>
          <a:effectLst/>
          <a:extLst/>
        </p:spPr>
        <p:txBody>
          <a:bodyPr>
            <a:spAutoFit/>
          </a:bodyPr>
          <a:lstStyle/>
          <a:p>
            <a:pPr eaLnBrk="1" hangingPunct="1">
              <a:spcBef>
                <a:spcPct val="50000"/>
              </a:spcBef>
              <a:defRPr/>
            </a:pPr>
            <a:r>
              <a:rPr lang="en-US" sz="2800" dirty="0">
                <a:solidFill>
                  <a:schemeClr val="tx2">
                    <a:lumMod val="50000"/>
                  </a:schemeClr>
                </a:solidFill>
                <a:latin typeface="Arial" pitchFamily="34" charset="0"/>
              </a:rPr>
              <a:t>Financial Statements Issued</a:t>
            </a:r>
          </a:p>
        </p:txBody>
      </p:sp>
      <p:sp>
        <p:nvSpPr>
          <p:cNvPr id="164074" name="Text Box 234">
            <a:extLst>
              <a:ext uri="{FF2B5EF4-FFF2-40B4-BE49-F238E27FC236}">
                <a16:creationId xmlns:a16="http://schemas.microsoft.com/office/drawing/2014/main" id="{85BFEB90-F902-49B2-A9FE-4B2D1209FC9C}"/>
              </a:ext>
            </a:extLst>
          </p:cNvPr>
          <p:cNvSpPr txBox="1">
            <a:spLocks noChangeArrowheads="1"/>
          </p:cNvSpPr>
          <p:nvPr/>
        </p:nvSpPr>
        <p:spPr bwMode="auto">
          <a:xfrm>
            <a:off x="3581400" y="2667000"/>
            <a:ext cx="2133600" cy="946150"/>
          </a:xfrm>
          <a:prstGeom prst="rect">
            <a:avLst/>
          </a:prstGeom>
          <a:noFill/>
          <a:ln>
            <a:noFill/>
          </a:ln>
          <a:effectLst/>
          <a:extLst/>
        </p:spPr>
        <p:txBody>
          <a:bodyPr>
            <a:spAutoFit/>
          </a:bodyPr>
          <a:lstStyle/>
          <a:p>
            <a:pPr eaLnBrk="1" hangingPunct="1">
              <a:spcBef>
                <a:spcPct val="50000"/>
              </a:spcBef>
              <a:defRPr/>
            </a:pPr>
            <a:r>
              <a:rPr lang="en-US" sz="2800" dirty="0">
                <a:solidFill>
                  <a:schemeClr val="tx2">
                    <a:lumMod val="50000"/>
                  </a:schemeClr>
                </a:solidFill>
                <a:latin typeface="Arial" pitchFamily="34" charset="0"/>
              </a:rPr>
              <a:t>Subsequent</a:t>
            </a:r>
            <a:r>
              <a:rPr lang="en-US" sz="2800" dirty="0">
                <a:solidFill>
                  <a:schemeClr val="hlink"/>
                </a:solidFill>
                <a:effectLst>
                  <a:outerShdw blurRad="38100" dist="38100" dir="2700000" algn="tl">
                    <a:srgbClr val="000000"/>
                  </a:outerShdw>
                </a:effectLst>
                <a:latin typeface="Arial" pitchFamily="34" charset="0"/>
              </a:rPr>
              <a:t> </a:t>
            </a:r>
            <a:r>
              <a:rPr lang="en-US" sz="2800" dirty="0">
                <a:solidFill>
                  <a:schemeClr val="tx2">
                    <a:lumMod val="50000"/>
                  </a:schemeClr>
                </a:solidFill>
                <a:latin typeface="Arial" pitchFamily="34" charset="0"/>
              </a:rPr>
              <a:t>Period</a:t>
            </a:r>
          </a:p>
        </p:txBody>
      </p:sp>
      <p:sp>
        <p:nvSpPr>
          <p:cNvPr id="21516" name="Line 235">
            <a:extLst>
              <a:ext uri="{FF2B5EF4-FFF2-40B4-BE49-F238E27FC236}">
                <a16:creationId xmlns:a16="http://schemas.microsoft.com/office/drawing/2014/main" id="{3B5C08FB-7C1B-426D-9B28-33DA31F13BA5}"/>
              </a:ext>
            </a:extLst>
          </p:cNvPr>
          <p:cNvSpPr>
            <a:spLocks noChangeShapeType="1"/>
          </p:cNvSpPr>
          <p:nvPr/>
        </p:nvSpPr>
        <p:spPr bwMode="auto">
          <a:xfrm>
            <a:off x="3657600" y="2057400"/>
            <a:ext cx="1828800" cy="0"/>
          </a:xfrm>
          <a:prstGeom prst="line">
            <a:avLst/>
          </a:prstGeom>
          <a:noFill/>
          <a:ln w="38100">
            <a:solidFill>
              <a:schemeClr val="tx2">
                <a:lumMod val="50000"/>
              </a:schemeClr>
            </a:solidFill>
            <a:round/>
            <a:headEnd type="triangle" w="med" len="med"/>
            <a:tailEnd type="triangle" w="med" len="med"/>
          </a:ln>
          <a:effectLst>
            <a:outerShdw blurRad="63500" dist="38099" dir="2700000" algn="ctr" rotWithShape="0">
              <a:schemeClr val="tx1">
                <a:alpha val="74997"/>
              </a:schemeClr>
            </a:outerShdw>
          </a:effectLst>
          <a:extLst>
            <a:ext uri="{909E8E84-426E-40dd-AFC4-6F175D3DCCD1}"/>
          </a:extLst>
        </p:spPr>
        <p:txBody>
          <a:bodyPr wrap="none"/>
          <a:lstStyle/>
          <a:p>
            <a:pPr>
              <a:defRPr/>
            </a:pPr>
            <a:endParaRPr lang="en-US" dirty="0">
              <a:latin typeface="Tahoma" charset="0"/>
              <a:ea typeface="ＭＳ Ｐゴシック" charset="0"/>
              <a:cs typeface="ＭＳ Ｐゴシック" charset="0"/>
            </a:endParaRPr>
          </a:p>
        </p:txBody>
      </p:sp>
      <p:sp>
        <p:nvSpPr>
          <p:cNvPr id="53261" name="Text Box 236">
            <a:extLst>
              <a:ext uri="{FF2B5EF4-FFF2-40B4-BE49-F238E27FC236}">
                <a16:creationId xmlns:a16="http://schemas.microsoft.com/office/drawing/2014/main" id="{F5093C61-0797-45C5-AE0C-CCFC5F506942}"/>
              </a:ext>
            </a:extLst>
          </p:cNvPr>
          <p:cNvSpPr txBox="1">
            <a:spLocks noChangeArrowheads="1"/>
          </p:cNvSpPr>
          <p:nvPr/>
        </p:nvSpPr>
        <p:spPr bwMode="auto">
          <a:xfrm>
            <a:off x="533400" y="4191000"/>
            <a:ext cx="7772400" cy="1692275"/>
          </a:xfrm>
          <a:prstGeom prst="rect">
            <a:avLst/>
          </a:prstGeom>
          <a:solidFill>
            <a:schemeClr val="accent1">
              <a:lumMod val="20000"/>
              <a:lumOff val="80000"/>
            </a:schemeClr>
          </a:solidFill>
          <a:ln>
            <a:noFill/>
          </a:ln>
          <a:extLst/>
        </p:spPr>
        <p:txBody>
          <a:bodyPr>
            <a:spAutoFit/>
          </a:bodyPr>
          <a:lstStyle/>
          <a:p>
            <a:pPr eaLnBrk="1" hangingPunct="1">
              <a:spcBef>
                <a:spcPct val="50000"/>
              </a:spcBef>
              <a:defRPr/>
            </a:pPr>
            <a:r>
              <a:rPr lang="en-US" sz="2600" dirty="0">
                <a:solidFill>
                  <a:schemeClr val="tx2">
                    <a:lumMod val="50000"/>
                  </a:schemeClr>
                </a:solidFill>
              </a:rPr>
              <a:t>Some significant events that occur in the subsequent period (next year) may be required to be included in the current year statements, while other events may be disclosed in the notes.</a:t>
            </a:r>
          </a:p>
        </p:txBody>
      </p:sp>
      <p:sp>
        <p:nvSpPr>
          <p:cNvPr id="17" name="Rounded Rectangle 16">
            <a:extLst>
              <a:ext uri="{FF2B5EF4-FFF2-40B4-BE49-F238E27FC236}">
                <a16:creationId xmlns:a16="http://schemas.microsoft.com/office/drawing/2014/main" id="{CE74C805-53A7-433C-ADC0-1ACDFA5DF758}"/>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83A304E0-1C17-4B90-8171-AB37071D3A20}"/>
              </a:ext>
            </a:extLst>
          </p:cNvPr>
          <p:cNvSpPr>
            <a:spLocks noGrp="1" noChangeArrowheads="1"/>
          </p:cNvSpPr>
          <p:nvPr>
            <p:ph type="title"/>
          </p:nvPr>
        </p:nvSpPr>
        <p:spPr>
          <a:xfrm>
            <a:off x="990600" y="277813"/>
            <a:ext cx="7696200" cy="941387"/>
          </a:xfrm>
          <a:solidFill>
            <a:schemeClr val="accent1">
              <a:lumMod val="20000"/>
              <a:lumOff val="80000"/>
            </a:schemeClr>
          </a:solidFill>
        </p:spPr>
        <p:txBody>
          <a:bodyPr/>
          <a:lstStyle/>
          <a:p>
            <a:pPr eaLnBrk="1" hangingPunct="1">
              <a:defRPr/>
            </a:pPr>
            <a:r>
              <a:rPr lang="en-US" dirty="0">
                <a:solidFill>
                  <a:schemeClr val="tx2">
                    <a:lumMod val="50000"/>
                  </a:schemeClr>
                </a:solidFill>
                <a:ea typeface="ＭＳ Ｐゴシック" pitchFamily="34" charset="-128"/>
              </a:rPr>
              <a:t>Other Disclosures: Impact of Inflation</a:t>
            </a:r>
          </a:p>
        </p:txBody>
      </p:sp>
      <p:sp>
        <p:nvSpPr>
          <p:cNvPr id="117851" name="Rectangle 91">
            <a:extLst>
              <a:ext uri="{FF2B5EF4-FFF2-40B4-BE49-F238E27FC236}">
                <a16:creationId xmlns:a16="http://schemas.microsoft.com/office/drawing/2014/main" id="{3DF2FCEB-09E0-45A3-8593-DAA02CD7DE85}"/>
              </a:ext>
            </a:extLst>
          </p:cNvPr>
          <p:cNvSpPr>
            <a:spLocks noChangeArrowheads="1"/>
          </p:cNvSpPr>
          <p:nvPr/>
        </p:nvSpPr>
        <p:spPr bwMode="auto">
          <a:xfrm>
            <a:off x="762000" y="1371600"/>
            <a:ext cx="8001000" cy="1066800"/>
          </a:xfrm>
          <a:prstGeom prst="rect">
            <a:avLst/>
          </a:prstGeom>
          <a:solidFill>
            <a:schemeClr val="tx2">
              <a:lumMod val="50000"/>
            </a:schemeClr>
          </a:solidFill>
          <a:ln w="9525">
            <a:solidFill>
              <a:srgbClr val="F9A300"/>
            </a:solidFill>
            <a:miter lim="800000"/>
            <a:headEnd/>
            <a:tailEnd/>
          </a:ln>
          <a:effectLst>
            <a:outerShdw dist="38100" dir="2700000" algn="tl" rotWithShape="0">
              <a:srgbClr val="808080">
                <a:alpha val="39998"/>
              </a:srgbClr>
            </a:outerShdw>
          </a:effectLst>
        </p:spPr>
        <p:txBody>
          <a:bodyPr lIns="90488" tIns="44450" rIns="90488" bIns="44450"/>
          <a:lstStyle/>
          <a:p>
            <a:pPr marL="342900" indent="-342900" eaLnBrk="1" hangingPunct="1">
              <a:spcBef>
                <a:spcPct val="20000"/>
              </a:spcBef>
              <a:buClr>
                <a:srgbClr val="FFFF66"/>
              </a:buClr>
              <a:buSzPct val="105000"/>
              <a:buFont typeface="Wingdings" pitchFamily="2" charset="2"/>
              <a:buNone/>
              <a:defRPr/>
            </a:pPr>
            <a:r>
              <a:rPr lang="en-US" sz="2800" dirty="0">
                <a:solidFill>
                  <a:schemeClr val="bg1"/>
                </a:solidFill>
              </a:rPr>
              <a:t>Reporting the effects of inflation is a controversial and complex area of accounting. </a:t>
            </a:r>
          </a:p>
        </p:txBody>
      </p:sp>
      <p:sp>
        <p:nvSpPr>
          <p:cNvPr id="7" name="Rounded Rectangle 6">
            <a:extLst>
              <a:ext uri="{FF2B5EF4-FFF2-40B4-BE49-F238E27FC236}">
                <a16:creationId xmlns:a16="http://schemas.microsoft.com/office/drawing/2014/main" id="{1505FFFF-820A-4EF5-B42C-2457EB0516A5}"/>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
        <p:nvSpPr>
          <p:cNvPr id="8" name="TextBox 7">
            <a:extLst>
              <a:ext uri="{FF2B5EF4-FFF2-40B4-BE49-F238E27FC236}">
                <a16:creationId xmlns:a16="http://schemas.microsoft.com/office/drawing/2014/main" id="{5112BB1E-21BF-4890-ABC7-7B9D12DAF36F}"/>
              </a:ext>
            </a:extLst>
          </p:cNvPr>
          <p:cNvSpPr txBox="1"/>
          <p:nvPr/>
        </p:nvSpPr>
        <p:spPr>
          <a:xfrm>
            <a:off x="1866900" y="2581754"/>
            <a:ext cx="5791200" cy="1446213"/>
          </a:xfrm>
          <a:prstGeom prst="rect">
            <a:avLst/>
          </a:prstGeom>
          <a:solidFill>
            <a:schemeClr val="accent1">
              <a:lumMod val="20000"/>
              <a:lumOff val="80000"/>
            </a:schemeClr>
          </a:solidFill>
        </p:spPr>
        <p:txBody>
          <a:bodyPr>
            <a:spAutoFit/>
          </a:bodyPr>
          <a:lstStyle/>
          <a:p>
            <a:pPr>
              <a:defRPr/>
            </a:pPr>
            <a:r>
              <a:rPr kumimoji="1" lang="en-US" sz="2200" dirty="0">
                <a:latin typeface="Times New Roman" pitchFamily="18" charset="0"/>
                <a:ea typeface="ＭＳ Ｐゴシック" charset="-128"/>
                <a:cs typeface="ＭＳ Ｐゴシック" charset="-128"/>
              </a:rPr>
              <a:t>Currently, the FASB encourages, but does not require, companies to provide supplementary information on the effects of changing prices (inflation) in the notes to the financial statements.</a:t>
            </a:r>
            <a:endParaRPr lang="en-US" sz="2200" dirty="0"/>
          </a:p>
        </p:txBody>
      </p:sp>
      <p:sp>
        <p:nvSpPr>
          <p:cNvPr id="9" name="TextBox 8">
            <a:extLst>
              <a:ext uri="{FF2B5EF4-FFF2-40B4-BE49-F238E27FC236}">
                <a16:creationId xmlns:a16="http://schemas.microsoft.com/office/drawing/2014/main" id="{81D42C26-B96F-437E-AD8A-F3EF5C16A079}"/>
              </a:ext>
            </a:extLst>
          </p:cNvPr>
          <p:cNvSpPr txBox="1"/>
          <p:nvPr/>
        </p:nvSpPr>
        <p:spPr>
          <a:xfrm>
            <a:off x="1943100" y="4207114"/>
            <a:ext cx="5257800" cy="1938338"/>
          </a:xfrm>
          <a:prstGeom prst="rect">
            <a:avLst/>
          </a:prstGeom>
          <a:solidFill>
            <a:schemeClr val="accent1">
              <a:lumMod val="50000"/>
            </a:schemeClr>
          </a:solidFill>
        </p:spPr>
        <p:txBody>
          <a:bodyPr>
            <a:spAutoFit/>
          </a:bodyPr>
          <a:lstStyle/>
          <a:p>
            <a:pPr>
              <a:defRPr/>
            </a:pPr>
            <a:r>
              <a:rPr lang="en-US" sz="2400" dirty="0">
                <a:solidFill>
                  <a:schemeClr val="bg1"/>
                </a:solidFill>
              </a:rPr>
              <a:t>If the economy experiences high rates of inflation in the future, the present SEC disclosure requirements are likely to be reexamined and enhanced.</a:t>
            </a:r>
            <a:endParaRPr 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6" name="Rectangle 8">
            <a:extLst>
              <a:ext uri="{FF2B5EF4-FFF2-40B4-BE49-F238E27FC236}">
                <a16:creationId xmlns:a16="http://schemas.microsoft.com/office/drawing/2014/main" id="{F00A119A-A53C-4878-A0C0-53007B1484EB}"/>
              </a:ext>
            </a:extLst>
          </p:cNvPr>
          <p:cNvSpPr>
            <a:spLocks noGrp="1" noChangeArrowheads="1"/>
          </p:cNvSpPr>
          <p:nvPr>
            <p:ph type="title"/>
          </p:nvPr>
        </p:nvSpPr>
        <p:spPr>
          <a:xfrm>
            <a:off x="847531" y="277813"/>
            <a:ext cx="7620000" cy="957262"/>
          </a:xfrm>
          <a:solidFill>
            <a:schemeClr val="accent1">
              <a:lumMod val="20000"/>
              <a:lumOff val="80000"/>
            </a:schemeClr>
          </a:solidFill>
        </p:spPr>
        <p:txBody>
          <a:bodyPr/>
          <a:lstStyle/>
          <a:p>
            <a:pPr eaLnBrk="1" hangingPunct="1">
              <a:defRPr/>
            </a:pPr>
            <a:r>
              <a:rPr lang="en-US" dirty="0">
                <a:ea typeface="ＭＳ Ｐゴシック" pitchFamily="34" charset="-128"/>
              </a:rPr>
              <a:t>Other Disclosures: Segment Information</a:t>
            </a:r>
          </a:p>
        </p:txBody>
      </p:sp>
      <p:sp>
        <p:nvSpPr>
          <p:cNvPr id="176137" name="Text Box 9">
            <a:extLst>
              <a:ext uri="{FF2B5EF4-FFF2-40B4-BE49-F238E27FC236}">
                <a16:creationId xmlns:a16="http://schemas.microsoft.com/office/drawing/2014/main" id="{E1942E7A-267E-4033-9206-26AD3B181256}"/>
              </a:ext>
            </a:extLst>
          </p:cNvPr>
          <p:cNvSpPr txBox="1">
            <a:spLocks noChangeArrowheads="1"/>
          </p:cNvSpPr>
          <p:nvPr/>
        </p:nvSpPr>
        <p:spPr bwMode="auto">
          <a:xfrm>
            <a:off x="838200" y="1295400"/>
            <a:ext cx="7467600" cy="1463675"/>
          </a:xfrm>
          <a:prstGeom prst="rect">
            <a:avLst/>
          </a:prstGeom>
          <a:noFill/>
          <a:ln>
            <a:noFill/>
          </a:ln>
          <a:effectLst/>
          <a:extLst/>
        </p:spPr>
        <p:txBody>
          <a:bodyPr>
            <a:spAutoFit/>
          </a:bodyPr>
          <a:lstStyle/>
          <a:p>
            <a:pPr eaLnBrk="1" hangingPunct="1">
              <a:spcBef>
                <a:spcPct val="50000"/>
              </a:spcBef>
              <a:defRPr/>
            </a:pPr>
            <a:r>
              <a:rPr lang="en-US" sz="3000" dirty="0">
                <a:solidFill>
                  <a:srgbClr val="080000"/>
                </a:solidFill>
                <a:effectLst>
                  <a:outerShdw blurRad="38100" dist="38100" dir="2700000" algn="tl">
                    <a:srgbClr val="FFFFFF"/>
                  </a:outerShdw>
                </a:effectLst>
                <a:latin typeface="Arial" pitchFamily="34" charset="0"/>
              </a:rPr>
              <a:t>Most large corporations operate in several lines of business and operate in many geographical areas.</a:t>
            </a:r>
          </a:p>
        </p:txBody>
      </p:sp>
      <p:sp>
        <p:nvSpPr>
          <p:cNvPr id="176138" name="Text Box 10">
            <a:extLst>
              <a:ext uri="{FF2B5EF4-FFF2-40B4-BE49-F238E27FC236}">
                <a16:creationId xmlns:a16="http://schemas.microsoft.com/office/drawing/2014/main" id="{7FF785A0-9D80-4678-A4E2-7D7E16B1BCDF}"/>
              </a:ext>
            </a:extLst>
          </p:cNvPr>
          <p:cNvSpPr txBox="1">
            <a:spLocks noChangeArrowheads="1"/>
          </p:cNvSpPr>
          <p:nvPr/>
        </p:nvSpPr>
        <p:spPr bwMode="auto">
          <a:xfrm>
            <a:off x="1625600" y="2819400"/>
            <a:ext cx="5867400" cy="3093154"/>
          </a:xfrm>
          <a:prstGeom prst="rect">
            <a:avLst/>
          </a:prstGeom>
          <a:solidFill>
            <a:srgbClr val="FFFF66"/>
          </a:solidFill>
          <a:ln w="9525">
            <a:solidFill>
              <a:schemeClr val="tx2">
                <a:lumMod val="50000"/>
              </a:schemeClr>
            </a:solidFill>
            <a:miter lim="800000"/>
            <a:headEnd/>
            <a:tailEnd/>
          </a:ln>
          <a:effectLst>
            <a:outerShdw dist="20000" dir="5400000" rotWithShape="0">
              <a:srgbClr val="808080">
                <a:alpha val="37999"/>
              </a:srgbClr>
            </a:outerShdw>
          </a:effectLst>
        </p:spPr>
        <p:txBody>
          <a:bodyPr>
            <a:spAutoFit/>
          </a:bodyPr>
          <a:lstStyle/>
          <a:p>
            <a:pPr marL="457200" indent="-457200" algn="l" eaLnBrk="1" hangingPunct="1">
              <a:spcBef>
                <a:spcPct val="50000"/>
              </a:spcBef>
              <a:defRPr/>
            </a:pPr>
            <a:r>
              <a:rPr lang="en-US" sz="2600" dirty="0">
                <a:solidFill>
                  <a:schemeClr val="tx2">
                    <a:lumMod val="50000"/>
                  </a:schemeClr>
                </a:solidFill>
                <a:latin typeface="Arial" pitchFamily="34" charset="0"/>
              </a:rPr>
              <a:t>Segment information should include:</a:t>
            </a:r>
          </a:p>
          <a:p>
            <a:pPr marL="457200" indent="-457200" algn="l" eaLnBrk="1" hangingPunct="1">
              <a:spcBef>
                <a:spcPct val="10000"/>
              </a:spcBef>
              <a:buFontTx/>
              <a:buAutoNum type="arabicPeriod"/>
              <a:defRPr/>
            </a:pPr>
            <a:r>
              <a:rPr lang="en-US" sz="2600" dirty="0">
                <a:solidFill>
                  <a:schemeClr val="tx2">
                    <a:lumMod val="50000"/>
                  </a:schemeClr>
                </a:solidFill>
                <a:latin typeface="Arial" pitchFamily="34" charset="0"/>
              </a:rPr>
              <a:t>Sales to unaffiliated customers</a:t>
            </a:r>
          </a:p>
          <a:p>
            <a:pPr marL="457200" indent="-457200" algn="l" eaLnBrk="1" hangingPunct="1">
              <a:spcBef>
                <a:spcPct val="10000"/>
              </a:spcBef>
              <a:buFontTx/>
              <a:buAutoNum type="arabicPeriod"/>
              <a:defRPr/>
            </a:pPr>
            <a:r>
              <a:rPr lang="en-US" sz="2600" dirty="0">
                <a:solidFill>
                  <a:schemeClr val="tx2">
                    <a:lumMod val="50000"/>
                  </a:schemeClr>
                </a:solidFill>
                <a:latin typeface="Arial" pitchFamily="34" charset="0"/>
              </a:rPr>
              <a:t>Operating profit</a:t>
            </a:r>
          </a:p>
          <a:p>
            <a:pPr marL="457200" indent="-457200" algn="l" eaLnBrk="1" hangingPunct="1">
              <a:spcBef>
                <a:spcPct val="10000"/>
              </a:spcBef>
              <a:buFontTx/>
              <a:buAutoNum type="arabicPeriod" startAt="3"/>
              <a:defRPr/>
            </a:pPr>
            <a:r>
              <a:rPr lang="en-US" sz="2600" dirty="0">
                <a:solidFill>
                  <a:schemeClr val="tx2">
                    <a:lumMod val="50000"/>
                  </a:schemeClr>
                </a:solidFill>
                <a:latin typeface="Arial" pitchFamily="34" charset="0"/>
              </a:rPr>
              <a:t>Capital expenditures</a:t>
            </a:r>
          </a:p>
          <a:p>
            <a:pPr marL="457200" indent="-457200" algn="l" eaLnBrk="1" hangingPunct="1">
              <a:spcBef>
                <a:spcPct val="10000"/>
              </a:spcBef>
              <a:buFontTx/>
              <a:buAutoNum type="arabicPeriod" startAt="3"/>
              <a:defRPr/>
            </a:pPr>
            <a:r>
              <a:rPr lang="en-US" sz="2600" dirty="0">
                <a:solidFill>
                  <a:schemeClr val="tx2">
                    <a:lumMod val="50000"/>
                  </a:schemeClr>
                </a:solidFill>
                <a:latin typeface="Arial" pitchFamily="34" charset="0"/>
              </a:rPr>
              <a:t>Depreciation and amortization expense</a:t>
            </a:r>
          </a:p>
          <a:p>
            <a:pPr marL="457200" indent="-457200" algn="l" eaLnBrk="1" hangingPunct="1">
              <a:spcBef>
                <a:spcPct val="10000"/>
              </a:spcBef>
              <a:buFontTx/>
              <a:buAutoNum type="arabicPeriod" startAt="3"/>
              <a:defRPr/>
            </a:pPr>
            <a:r>
              <a:rPr lang="en-US" sz="2600" dirty="0">
                <a:solidFill>
                  <a:schemeClr val="tx2">
                    <a:lumMod val="50000"/>
                  </a:schemeClr>
                </a:solidFill>
                <a:latin typeface="Arial" pitchFamily="34" charset="0"/>
              </a:rPr>
              <a:t>Identifiable assets</a:t>
            </a:r>
          </a:p>
        </p:txBody>
      </p:sp>
      <p:sp>
        <p:nvSpPr>
          <p:cNvPr id="8" name="Rounded Rectangle 7">
            <a:extLst>
              <a:ext uri="{FF2B5EF4-FFF2-40B4-BE49-F238E27FC236}">
                <a16:creationId xmlns:a16="http://schemas.microsoft.com/office/drawing/2014/main" id="{6A2BFEF7-932F-4ECD-BE8A-AAFBAE82E23E}"/>
              </a:ext>
            </a:extLst>
          </p:cNvPr>
          <p:cNvSpPr/>
          <p:nvPr/>
        </p:nvSpPr>
        <p:spPr>
          <a:xfrm>
            <a:off x="457200" y="6324600"/>
            <a:ext cx="50292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solidFill>
                <a:schemeClr val="tx1"/>
              </a:solidFill>
              <a:latin typeface="Arial Narrow"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D961FC2B-7DDE-481B-BCA4-BD961EB8E9AD}"/>
              </a:ext>
            </a:extLst>
          </p:cNvPr>
          <p:cNvSpPr>
            <a:spLocks noChangeArrowheads="1"/>
          </p:cNvSpPr>
          <p:nvPr/>
        </p:nvSpPr>
        <p:spPr bwMode="auto">
          <a:xfrm>
            <a:off x="1143000" y="420688"/>
            <a:ext cx="6248400" cy="708025"/>
          </a:xfrm>
          <a:prstGeom prst="rect">
            <a:avLst/>
          </a:prstGeom>
          <a:noFill/>
          <a:ln w="9525">
            <a:noFill/>
            <a:miter lim="800000"/>
            <a:headEnd/>
            <a:tailEnd/>
          </a:ln>
          <a:effectLst/>
        </p:spPr>
        <p:txBody>
          <a:bodyPr anchor="b">
            <a:spAutoFit/>
          </a:bodyPr>
          <a:lstStyle/>
          <a:p>
            <a:pPr eaLnBrk="1" hangingPunct="1">
              <a:defRPr/>
            </a:pPr>
            <a:r>
              <a:rPr lang="en-US" sz="4000" b="1" dirty="0">
                <a:latin typeface="+mj-lt"/>
                <a:ea typeface="+mj-ea"/>
                <a:cs typeface="+mj-cs"/>
              </a:rPr>
              <a:t>Learning Objectives</a:t>
            </a:r>
          </a:p>
        </p:txBody>
      </p:sp>
      <p:sp>
        <p:nvSpPr>
          <p:cNvPr id="20482" name="Rectangle 8">
            <a:extLst>
              <a:ext uri="{FF2B5EF4-FFF2-40B4-BE49-F238E27FC236}">
                <a16:creationId xmlns:a16="http://schemas.microsoft.com/office/drawing/2014/main" id="{A0C9A735-553E-4430-9BE0-AC6E925BC1F8}"/>
              </a:ext>
            </a:extLst>
          </p:cNvPr>
          <p:cNvSpPr>
            <a:spLocks noChangeArrowheads="1"/>
          </p:cNvSpPr>
          <p:nvPr/>
        </p:nvSpPr>
        <p:spPr bwMode="auto">
          <a:xfrm>
            <a:off x="762000" y="1295400"/>
            <a:ext cx="7620000" cy="4693593"/>
          </a:xfrm>
          <a:prstGeom prst="rect">
            <a:avLst/>
          </a:prstGeom>
          <a:noFill/>
          <a:ln>
            <a:noFill/>
          </a:ln>
          <a:extLst>
            <a:ext uri="{909E8E84-426E-40dd-AFC4-6F175D3DCCD1}"/>
            <a:ext uri="{91240B29-F687-4f45-9708-019B960494DF}"/>
          </a:extLst>
        </p:spPr>
        <p:txBody>
          <a:bodyPr>
            <a:spAutoFit/>
          </a:bodyPr>
          <a:lstStyle/>
          <a:p>
            <a:pPr marL="284163" indent="-284163" algn="l">
              <a:spcBef>
                <a:spcPct val="50000"/>
              </a:spcBef>
              <a:defRPr/>
            </a:pPr>
            <a:r>
              <a:rPr lang="en-US" altLang="en-US" sz="2200" b="1" dirty="0">
                <a:latin typeface="Arial Narrow" pitchFamily="34" charset="0"/>
                <a:ea typeface="+mn-ea"/>
              </a:rPr>
              <a:t>After studying this chapter, you should understand and be able to:</a:t>
            </a:r>
            <a:br>
              <a:rPr lang="en-US" altLang="en-US" sz="2200" b="1" dirty="0">
                <a:latin typeface="Arial Narrow" pitchFamily="34" charset="0"/>
                <a:ea typeface="+mn-ea"/>
              </a:rPr>
            </a:br>
            <a:endParaRPr lang="en-US" altLang="en-US" sz="2200" b="1" dirty="0">
              <a:latin typeface="Arial Narrow" pitchFamily="34" charset="0"/>
              <a:ea typeface="+mn-ea"/>
            </a:endParaRPr>
          </a:p>
          <a:p>
            <a:pPr marL="747713" indent="-747713" algn="l">
              <a:defRPr/>
            </a:pPr>
            <a:r>
              <a:rPr lang="en-US" altLang="en-US" sz="1700" b="1" dirty="0">
                <a:latin typeface="Arial Narrow" pitchFamily="34" charset="0"/>
                <a:ea typeface="+mn-ea"/>
              </a:rPr>
              <a:t>LO 10-1: Discuss the significance of corporate governance.</a:t>
            </a:r>
          </a:p>
          <a:p>
            <a:pPr marL="747713" indent="-747713" algn="l">
              <a:defRPr/>
            </a:pPr>
            <a:r>
              <a:rPr lang="en-US" altLang="en-US" sz="1700" b="1" dirty="0">
                <a:latin typeface="Arial Narrow" pitchFamily="34" charset="0"/>
                <a:ea typeface="+mn-ea"/>
              </a:rPr>
              <a:t>LO 10-2: Identify the types of financial reporting misstatements that have occurred in recent years.</a:t>
            </a:r>
          </a:p>
          <a:p>
            <a:pPr marL="747713" indent="-747713" algn="l">
              <a:defRPr/>
            </a:pPr>
            <a:r>
              <a:rPr lang="en-US" altLang="en-US" sz="1700" b="1" dirty="0">
                <a:latin typeface="Arial Narrow" pitchFamily="34" charset="0"/>
                <a:ea typeface="+mn-ea"/>
              </a:rPr>
              <a:t>LO 10-3: Explain why the notes are an integral part of the financial statements.</a:t>
            </a:r>
          </a:p>
          <a:p>
            <a:pPr marL="747713" indent="-747713" algn="l">
              <a:defRPr/>
            </a:pPr>
            <a:r>
              <a:rPr lang="en-US" altLang="en-US" sz="1700" b="1" dirty="0">
                <a:latin typeface="Arial Narrow" pitchFamily="34" charset="0"/>
                <a:ea typeface="+mn-ea"/>
              </a:rPr>
              <a:t>LO 10-4: Discuss the kinds of significant accounting policies that are explained in the notes.</a:t>
            </a:r>
          </a:p>
          <a:p>
            <a:pPr marL="747713" indent="-747713" algn="l">
              <a:defRPr/>
            </a:pPr>
            <a:r>
              <a:rPr lang="en-US" altLang="en-US" sz="1700" b="1" dirty="0">
                <a:latin typeface="Arial Narrow" pitchFamily="34" charset="0"/>
                <a:ea typeface="+mn-ea"/>
              </a:rPr>
              <a:t>LO 10-5: Describe the nature and content of various note disclosures. </a:t>
            </a:r>
          </a:p>
          <a:p>
            <a:pPr marL="747713" indent="-747713" algn="l">
              <a:defRPr/>
            </a:pPr>
            <a:r>
              <a:rPr lang="en-US" altLang="en-US" sz="1700" b="1" dirty="0">
                <a:latin typeface="Arial Narrow" pitchFamily="34" charset="0"/>
                <a:ea typeface="+mn-ea"/>
              </a:rPr>
              <a:t>LO 10-6: Explain the role of the Securities and Exchange Commission and some of its reporting requirements.</a:t>
            </a:r>
          </a:p>
          <a:p>
            <a:pPr marL="747713" indent="-747713" algn="l">
              <a:defRPr/>
            </a:pPr>
            <a:r>
              <a:rPr lang="en-US" altLang="en-US" sz="1700" b="1" dirty="0">
                <a:latin typeface="Arial Narrow" pitchFamily="34" charset="0"/>
                <a:ea typeface="+mn-ea"/>
              </a:rPr>
              <a:t>LO 10-7: Explain why a statement of management’</a:t>
            </a:r>
            <a:r>
              <a:rPr lang="en-US" altLang="ja-JP" sz="1700" b="1" dirty="0">
                <a:latin typeface="Arial Narrow" pitchFamily="34" charset="0"/>
                <a:ea typeface="+mn-ea"/>
              </a:rPr>
              <a:t>s responsibility is included with the notes.</a:t>
            </a:r>
          </a:p>
          <a:p>
            <a:pPr marL="747713" indent="-747713" algn="l">
              <a:defRPr/>
            </a:pPr>
            <a:r>
              <a:rPr lang="en-US" altLang="en-US" sz="1700" b="1" dirty="0">
                <a:latin typeface="Arial Narrow" pitchFamily="34" charset="0"/>
                <a:ea typeface="+mn-ea"/>
              </a:rPr>
              <a:t>LO 10-8: Describe the significance of management’</a:t>
            </a:r>
            <a:r>
              <a:rPr lang="en-US" altLang="ja-JP" sz="1700" b="1" dirty="0">
                <a:latin typeface="Arial Narrow" pitchFamily="34" charset="0"/>
                <a:ea typeface="+mn-ea"/>
              </a:rPr>
              <a:t>s discussion and analysis of the firm’s financial condition and results of operations.</a:t>
            </a:r>
          </a:p>
          <a:p>
            <a:pPr marL="747713" indent="-747713" algn="l">
              <a:defRPr/>
            </a:pPr>
            <a:r>
              <a:rPr lang="en-US" altLang="en-US" sz="1700" b="1" dirty="0">
                <a:latin typeface="Arial Narrow" pitchFamily="34" charset="0"/>
                <a:ea typeface="+mn-ea"/>
              </a:rPr>
              <a:t>LO 10-9: Identify what is included in the five-year (or longer) summary of financial data.</a:t>
            </a:r>
          </a:p>
          <a:p>
            <a:pPr marL="747713" indent="-747713" algn="l">
              <a:defRPr/>
            </a:pPr>
            <a:r>
              <a:rPr lang="en-US" altLang="en-US" sz="1700" b="1" dirty="0">
                <a:latin typeface="Arial Narrow" pitchFamily="34" charset="0"/>
                <a:ea typeface="+mn-ea"/>
              </a:rPr>
              <a:t>LO 10-10: Discuss the meaning and content of the independent auditors’ </a:t>
            </a:r>
            <a:r>
              <a:rPr lang="en-US" altLang="ja-JP" sz="1700" b="1" dirty="0">
                <a:latin typeface="Arial Narrow" pitchFamily="34" charset="0"/>
                <a:ea typeface="+mn-ea"/>
              </a:rPr>
              <a:t>report.</a:t>
            </a:r>
            <a:endParaRPr lang="en-US" altLang="en-US" sz="1700" b="1" dirty="0">
              <a:latin typeface="Arial Narrow" pitchFamily="34" charset="0"/>
              <a:ea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4">
            <a:extLst>
              <a:ext uri="{FF2B5EF4-FFF2-40B4-BE49-F238E27FC236}">
                <a16:creationId xmlns:a16="http://schemas.microsoft.com/office/drawing/2014/main" id="{BE06A635-1075-4681-8CF4-16CDC9F513A7}"/>
              </a:ext>
            </a:extLst>
          </p:cNvPr>
          <p:cNvSpPr>
            <a:spLocks noGrp="1" noChangeArrowheads="1"/>
          </p:cNvSpPr>
          <p:nvPr>
            <p:ph type="title"/>
          </p:nvPr>
        </p:nvSpPr>
        <p:spPr>
          <a:xfrm>
            <a:off x="685800" y="74644"/>
            <a:ext cx="7467600" cy="1093788"/>
          </a:xfrm>
          <a:solidFill>
            <a:schemeClr val="accent1">
              <a:lumMod val="20000"/>
              <a:lumOff val="80000"/>
            </a:schemeClr>
          </a:solidFill>
        </p:spPr>
        <p:txBody>
          <a:bodyPr/>
          <a:lstStyle/>
          <a:p>
            <a:pPr eaLnBrk="1" hangingPunct="1">
              <a:defRPr/>
            </a:pPr>
            <a:r>
              <a:rPr lang="en-US" dirty="0">
                <a:ea typeface="ＭＳ Ｐゴシック" pitchFamily="34" charset="-128"/>
              </a:rPr>
              <a:t>Reporting to the Securities and Exchange Commission (SEC)</a:t>
            </a:r>
          </a:p>
        </p:txBody>
      </p:sp>
      <p:sp>
        <p:nvSpPr>
          <p:cNvPr id="110840" name="Text Box 248">
            <a:extLst>
              <a:ext uri="{FF2B5EF4-FFF2-40B4-BE49-F238E27FC236}">
                <a16:creationId xmlns:a16="http://schemas.microsoft.com/office/drawing/2014/main" id="{8FBA67B1-9FC2-4CDD-95A5-871D0ECC5CFA}"/>
              </a:ext>
            </a:extLst>
          </p:cNvPr>
          <p:cNvSpPr txBox="1">
            <a:spLocks noChangeArrowheads="1"/>
          </p:cNvSpPr>
          <p:nvPr/>
        </p:nvSpPr>
        <p:spPr bwMode="auto">
          <a:xfrm>
            <a:off x="363895" y="1364865"/>
            <a:ext cx="8686800" cy="4805779"/>
          </a:xfrm>
          <a:prstGeom prst="rect">
            <a:avLst/>
          </a:prstGeom>
          <a:gradFill rotWithShape="1">
            <a:gsLst>
              <a:gs pos="0">
                <a:srgbClr val="FAFAFA"/>
              </a:gs>
              <a:gs pos="64999">
                <a:srgbClr val="F2F2F2"/>
              </a:gs>
              <a:gs pos="100000">
                <a:srgbClr val="EDEDED"/>
              </a:gs>
            </a:gsLst>
            <a:lin ang="5400000" scaled="1"/>
          </a:gradFill>
          <a:ln w="9525">
            <a:solidFill>
              <a:srgbClr val="D5D5D5"/>
            </a:solidFill>
            <a:miter lim="800000"/>
            <a:headEnd/>
            <a:tailEnd/>
          </a:ln>
          <a:effectLst>
            <a:outerShdw dist="38100" dir="2700000" algn="tl" rotWithShape="0">
              <a:srgbClr val="808080">
                <a:alpha val="39998"/>
              </a:srgbClr>
            </a:outerShdw>
          </a:effectLst>
        </p:spPr>
        <p:txBody>
          <a:bodyPr wrap="square">
            <a:spAutoFit/>
          </a:bodyPr>
          <a:lstStyle/>
          <a:p>
            <a:pPr eaLnBrk="1" hangingPunct="1">
              <a:spcBef>
                <a:spcPct val="50000"/>
              </a:spcBef>
              <a:defRPr/>
            </a:pPr>
            <a:r>
              <a:rPr lang="en-US" sz="2800" dirty="0">
                <a:solidFill>
                  <a:schemeClr val="tx2">
                    <a:lumMod val="50000"/>
                  </a:schemeClr>
                </a:solidFill>
              </a:rPr>
              <a:t>Instead of an annual report, companies that are registered with the SEC file an annual informational report referred to as Form 10-K. The Form 10-K includes information provided in a company’s annual report and related note disclosures and some information usually not found in financial statements, such as data about executive compensation and ownership of voting stock by directors and officers</a:t>
            </a:r>
            <a:r>
              <a:rPr lang="en-US" altLang="ja-JP" sz="2800" dirty="0">
                <a:solidFill>
                  <a:schemeClr val="tx2">
                    <a:lumMod val="50000"/>
                  </a:schemeClr>
                </a:solidFill>
              </a:rPr>
              <a:t>. </a:t>
            </a:r>
            <a:br>
              <a:rPr lang="en-US" altLang="ja-JP" sz="2800" dirty="0">
                <a:solidFill>
                  <a:schemeClr val="tx2">
                    <a:lumMod val="50000"/>
                  </a:schemeClr>
                </a:solidFill>
              </a:rPr>
            </a:br>
            <a:r>
              <a:rPr lang="en-US" sz="2800" dirty="0">
                <a:solidFill>
                  <a:schemeClr val="tx2">
                    <a:lumMod val="50000"/>
                  </a:schemeClr>
                </a:solidFill>
              </a:rPr>
              <a:t>Securities issued by corporations (principally stocks and bonds) that are offered for sale to more than a very few investors must be registered with the SEC.</a:t>
            </a:r>
          </a:p>
        </p:txBody>
      </p:sp>
      <p:sp>
        <p:nvSpPr>
          <p:cNvPr id="7" name="Rounded Rectangle 6">
            <a:extLst>
              <a:ext uri="{FF2B5EF4-FFF2-40B4-BE49-F238E27FC236}">
                <a16:creationId xmlns:a16="http://schemas.microsoft.com/office/drawing/2014/main" id="{A93C4E54-39F2-415B-81B8-7F46303562C0}"/>
              </a:ext>
            </a:extLst>
          </p:cNvPr>
          <p:cNvSpPr/>
          <p:nvPr/>
        </p:nvSpPr>
        <p:spPr>
          <a:xfrm>
            <a:off x="457200" y="6324600"/>
            <a:ext cx="7162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10-6: Explain the role of the Securities and Exchange Commission and some of its reporting requirements.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226" name="Rectangle 74">
            <a:extLst>
              <a:ext uri="{FF2B5EF4-FFF2-40B4-BE49-F238E27FC236}">
                <a16:creationId xmlns:a16="http://schemas.microsoft.com/office/drawing/2014/main" id="{396FB482-C13A-4323-A5BA-348B83851FC2}"/>
              </a:ext>
            </a:extLst>
          </p:cNvPr>
          <p:cNvSpPr>
            <a:spLocks noGrp="1" noChangeArrowheads="1"/>
          </p:cNvSpPr>
          <p:nvPr>
            <p:ph type="title"/>
          </p:nvPr>
        </p:nvSpPr>
        <p:spPr>
          <a:xfrm>
            <a:off x="990600" y="304800"/>
            <a:ext cx="7543800" cy="1066800"/>
          </a:xfrm>
          <a:solidFill>
            <a:schemeClr val="tx2">
              <a:lumMod val="50000"/>
            </a:schemeClr>
          </a:solidFill>
        </p:spPr>
        <p:txBody>
          <a:bodyPr/>
          <a:lstStyle/>
          <a:p>
            <a:pPr eaLnBrk="1" hangingPunct="1">
              <a:defRPr/>
            </a:pPr>
            <a:r>
              <a:rPr lang="en-US" sz="3700" dirty="0">
                <a:solidFill>
                  <a:schemeClr val="bg1"/>
                </a:solidFill>
                <a:ea typeface="ＭＳ Ｐゴシック" pitchFamily="34" charset="-128"/>
              </a:rPr>
              <a:t>Management’</a:t>
            </a:r>
            <a:r>
              <a:rPr lang="en-US" altLang="ja-JP" sz="3700" dirty="0">
                <a:solidFill>
                  <a:schemeClr val="bg1"/>
                </a:solidFill>
                <a:ea typeface="ＭＳ Ｐゴシック" pitchFamily="34" charset="-128"/>
              </a:rPr>
              <a:t>s Statement of Responsibility</a:t>
            </a:r>
            <a:endParaRPr lang="en-US" sz="3700" dirty="0">
              <a:solidFill>
                <a:schemeClr val="bg1"/>
              </a:solidFill>
              <a:ea typeface="ＭＳ Ｐゴシック" pitchFamily="34" charset="-128"/>
            </a:endParaRPr>
          </a:p>
        </p:txBody>
      </p:sp>
      <p:sp>
        <p:nvSpPr>
          <p:cNvPr id="177227" name="Text Box 75">
            <a:extLst>
              <a:ext uri="{FF2B5EF4-FFF2-40B4-BE49-F238E27FC236}">
                <a16:creationId xmlns:a16="http://schemas.microsoft.com/office/drawing/2014/main" id="{A537D7D7-E88C-4989-9C81-B3CC1511296E}"/>
              </a:ext>
            </a:extLst>
          </p:cNvPr>
          <p:cNvSpPr txBox="1">
            <a:spLocks noChangeArrowheads="1"/>
          </p:cNvSpPr>
          <p:nvPr/>
        </p:nvSpPr>
        <p:spPr bwMode="auto">
          <a:xfrm>
            <a:off x="457200" y="1752600"/>
            <a:ext cx="8458200" cy="2677656"/>
          </a:xfrm>
          <a:prstGeom prst="rect">
            <a:avLst/>
          </a:prstGeom>
          <a:solidFill>
            <a:schemeClr val="accent1">
              <a:lumMod val="20000"/>
              <a:lumOff val="80000"/>
            </a:schemeClr>
          </a:solidFill>
          <a:ln w="9525">
            <a:solidFill>
              <a:srgbClr val="0070C0"/>
            </a:solidFill>
            <a:miter lim="800000"/>
            <a:headEnd/>
            <a:tailEnd/>
          </a:ln>
          <a:effectLst>
            <a:outerShdw dist="38100" dir="2700000" algn="tl" rotWithShape="0">
              <a:srgbClr val="808080">
                <a:alpha val="39998"/>
              </a:srgbClr>
            </a:outerShdw>
          </a:effectLst>
        </p:spPr>
        <p:txBody>
          <a:bodyPr>
            <a:spAutoFit/>
          </a:bodyPr>
          <a:lstStyle/>
          <a:p>
            <a:pPr eaLnBrk="1" hangingPunct="1">
              <a:spcBef>
                <a:spcPct val="50000"/>
              </a:spcBef>
              <a:defRPr/>
            </a:pPr>
            <a:r>
              <a:rPr lang="en-US" sz="2800" dirty="0">
                <a:latin typeface="Arial" pitchFamily="34" charset="0"/>
              </a:rPr>
              <a:t>The responsibility for the financial statements lies with the management of the firm, not the external auditor and certified public accountants who express an opinion about the fairness with which the financial statements present the financial condition and results of operations of the company.</a:t>
            </a:r>
          </a:p>
        </p:txBody>
      </p:sp>
      <p:sp>
        <p:nvSpPr>
          <p:cNvPr id="7" name="Rounded Rectangle 6">
            <a:extLst>
              <a:ext uri="{FF2B5EF4-FFF2-40B4-BE49-F238E27FC236}">
                <a16:creationId xmlns:a16="http://schemas.microsoft.com/office/drawing/2014/main" id="{9194400F-6A8B-4D58-90F1-8F38C7609F48}"/>
              </a:ext>
            </a:extLst>
          </p:cNvPr>
          <p:cNvSpPr/>
          <p:nvPr/>
        </p:nvSpPr>
        <p:spPr>
          <a:xfrm>
            <a:off x="457200" y="6324600"/>
            <a:ext cx="6248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10-7: Explain why a statement of management</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responsibility is included with the notes.</a:t>
            </a:r>
            <a:endParaRPr lang="en-US" altLang="en-US" sz="1100" b="1" dirty="0">
              <a:solidFill>
                <a:schemeClr val="tx1"/>
              </a:solidFill>
              <a:latin typeface="Arial Narrow"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Rectangle 1027">
            <a:extLst>
              <a:ext uri="{FF2B5EF4-FFF2-40B4-BE49-F238E27FC236}">
                <a16:creationId xmlns:a16="http://schemas.microsoft.com/office/drawing/2014/main" id="{7EE1AB04-B3A6-43F4-AB6D-E090FECC711B}"/>
              </a:ext>
            </a:extLst>
          </p:cNvPr>
          <p:cNvSpPr>
            <a:spLocks noGrp="1" noChangeArrowheads="1"/>
          </p:cNvSpPr>
          <p:nvPr>
            <p:ph idx="1"/>
          </p:nvPr>
        </p:nvSpPr>
        <p:spPr>
          <a:xfrm>
            <a:off x="494522" y="1687804"/>
            <a:ext cx="8456644" cy="4331996"/>
          </a:xfrm>
          <a:solidFill>
            <a:schemeClr val="bg1"/>
          </a:solidFill>
          <a:ln w="12700">
            <a:solidFill>
              <a:schemeClr val="tx1"/>
            </a:solidFill>
          </a:ln>
          <a:effectLst>
            <a:outerShdw dist="35921" dir="2700000" algn="ctr" rotWithShape="0">
              <a:schemeClr val="tx1"/>
            </a:outerShdw>
          </a:effectLst>
        </p:spPr>
        <p:txBody>
          <a:bodyPr lIns="90488" tIns="44450" rIns="90488" bIns="44450"/>
          <a:lstStyle/>
          <a:p>
            <a:pPr algn="ctr" eaLnBrk="1" hangingPunct="1">
              <a:spcBef>
                <a:spcPct val="50000"/>
              </a:spcBef>
              <a:buFont typeface="Wingdings" pitchFamily="2" charset="2"/>
              <a:buNone/>
              <a:defRPr/>
            </a:pPr>
            <a:r>
              <a:rPr lang="en-US" dirty="0">
                <a:ea typeface="ＭＳ Ｐゴシック" pitchFamily="34" charset="-128"/>
              </a:rPr>
              <a:t>A corporation is required to include a section called “</a:t>
            </a:r>
            <a:r>
              <a:rPr lang="en-US" altLang="ja-JP" dirty="0">
                <a:ea typeface="ＭＳ Ｐゴシック" pitchFamily="34" charset="-128"/>
              </a:rPr>
              <a:t>Management Discussion and Analysis of Financial Condition and Results of Operations” in its annual report. Of particular interest to investors and potential investors are disclosures often provided in MD&amp;A concerning non-GAAP financial measures and key performance indicators that are used to assess the company’s financial and operating results.</a:t>
            </a:r>
            <a:endParaRPr lang="en-US" dirty="0">
              <a:ea typeface="ＭＳ Ｐゴシック" pitchFamily="34" charset="-128"/>
            </a:endParaRPr>
          </a:p>
        </p:txBody>
      </p:sp>
      <p:sp>
        <p:nvSpPr>
          <p:cNvPr id="8" name="Rectangle 2">
            <a:extLst>
              <a:ext uri="{FF2B5EF4-FFF2-40B4-BE49-F238E27FC236}">
                <a16:creationId xmlns:a16="http://schemas.microsoft.com/office/drawing/2014/main" id="{6892EC7B-70BF-497B-B04B-34E8DC994616}"/>
              </a:ext>
            </a:extLst>
          </p:cNvPr>
          <p:cNvSpPr>
            <a:spLocks noChangeArrowheads="1"/>
          </p:cNvSpPr>
          <p:nvPr/>
        </p:nvSpPr>
        <p:spPr bwMode="auto">
          <a:xfrm>
            <a:off x="1066800" y="228600"/>
            <a:ext cx="7772400" cy="132080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chemeClr val="tx1"/>
            </a:outerShdw>
          </a:effectLst>
        </p:spPr>
        <p:txBody>
          <a:bodyPr lIns="90488" tIns="44450" rIns="90488" bIns="44450">
            <a:spAutoFit/>
          </a:bodyPr>
          <a:lstStyle/>
          <a:p>
            <a:pPr>
              <a:defRPr/>
            </a:pPr>
            <a:r>
              <a:rPr lang="en-US" sz="4000" dirty="0">
                <a:latin typeface="Arial" pitchFamily="34" charset="0"/>
              </a:rPr>
              <a:t>Management Discussion and Analysis (MD&amp;A)</a:t>
            </a:r>
          </a:p>
        </p:txBody>
      </p:sp>
      <p:sp>
        <p:nvSpPr>
          <p:cNvPr id="7" name="Rounded Rectangle 6">
            <a:extLst>
              <a:ext uri="{FF2B5EF4-FFF2-40B4-BE49-F238E27FC236}">
                <a16:creationId xmlns:a16="http://schemas.microsoft.com/office/drawing/2014/main" id="{A3BA872C-8116-4CE6-A91F-42B5332679BA}"/>
              </a:ext>
            </a:extLst>
          </p:cNvPr>
          <p:cNvSpPr/>
          <p:nvPr/>
        </p:nvSpPr>
        <p:spPr>
          <a:xfrm>
            <a:off x="457200" y="6172200"/>
            <a:ext cx="7772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10-8: Describe the significance of management</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discussion and analysis of the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financial condition and results of operations.</a:t>
            </a:r>
            <a:endParaRPr lang="en-US" altLang="en-US" sz="1100" b="1" dirty="0">
              <a:solidFill>
                <a:schemeClr val="tx1"/>
              </a:solidFill>
              <a:latin typeface="Arial Narrow"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a:extLst>
              <a:ext uri="{FF2B5EF4-FFF2-40B4-BE49-F238E27FC236}">
                <a16:creationId xmlns:a16="http://schemas.microsoft.com/office/drawing/2014/main" id="{5EDDF8CC-601A-4ACE-81E9-1676B0D7B259}"/>
              </a:ext>
            </a:extLst>
          </p:cNvPr>
          <p:cNvSpPr>
            <a:spLocks noGrp="1" noChangeArrowheads="1"/>
          </p:cNvSpPr>
          <p:nvPr>
            <p:ph type="title"/>
          </p:nvPr>
        </p:nvSpPr>
        <p:spPr>
          <a:xfrm>
            <a:off x="838200" y="304800"/>
            <a:ext cx="7696200" cy="1093788"/>
          </a:xfrm>
          <a:solidFill>
            <a:srgbClr val="FFFF66"/>
          </a:solidFill>
          <a:ln>
            <a:solidFill>
              <a:schemeClr val="tx2">
                <a:lumMod val="50000"/>
              </a:schemeClr>
            </a:solidFill>
          </a:ln>
        </p:spPr>
        <p:txBody>
          <a:bodyPr/>
          <a:lstStyle/>
          <a:p>
            <a:pPr eaLnBrk="1" hangingPunct="1">
              <a:defRPr/>
            </a:pPr>
            <a:r>
              <a:rPr lang="en-US" dirty="0">
                <a:solidFill>
                  <a:schemeClr val="tx2">
                    <a:lumMod val="50000"/>
                  </a:schemeClr>
                </a:solidFill>
                <a:ea typeface="ＭＳ Ｐゴシック" pitchFamily="34" charset="-128"/>
              </a:rPr>
              <a:t>Five-Year (or Longer) Summary of Financial Data</a:t>
            </a:r>
          </a:p>
        </p:txBody>
      </p:sp>
      <p:sp>
        <p:nvSpPr>
          <p:cNvPr id="7" name="Rounded Rectangle 6">
            <a:extLst>
              <a:ext uri="{FF2B5EF4-FFF2-40B4-BE49-F238E27FC236}">
                <a16:creationId xmlns:a16="http://schemas.microsoft.com/office/drawing/2014/main" id="{D6DA3B1F-5B87-4DD1-ACCC-E2443A4CBFD8}"/>
              </a:ext>
            </a:extLst>
          </p:cNvPr>
          <p:cNvSpPr/>
          <p:nvPr/>
        </p:nvSpPr>
        <p:spPr>
          <a:xfrm>
            <a:off x="457200" y="6324600"/>
            <a:ext cx="64770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10-9: </a:t>
            </a:r>
            <a:r>
              <a:rPr lang="en-US" sz="1100" dirty="0">
                <a:solidFill>
                  <a:srgbClr val="180000"/>
                </a:solidFill>
                <a:cs typeface="Times New Roman" pitchFamily="18" charset="0"/>
              </a:rPr>
              <a:t>Identify what is included in the five-year (or longer) summary of financial data.</a:t>
            </a:r>
            <a:endParaRPr lang="en-US" altLang="en-US" sz="1100" b="1" dirty="0">
              <a:solidFill>
                <a:schemeClr val="tx1"/>
              </a:solidFill>
              <a:latin typeface="Arial Narrow" pitchFamily="34" charset="0"/>
            </a:endParaRPr>
          </a:p>
        </p:txBody>
      </p:sp>
      <p:sp>
        <p:nvSpPr>
          <p:cNvPr id="178364" name="Text Box 188">
            <a:extLst>
              <a:ext uri="{FF2B5EF4-FFF2-40B4-BE49-F238E27FC236}">
                <a16:creationId xmlns:a16="http://schemas.microsoft.com/office/drawing/2014/main" id="{DDAA0D0F-0FA5-4617-A371-93506F96E04B}"/>
              </a:ext>
            </a:extLst>
          </p:cNvPr>
          <p:cNvSpPr txBox="1">
            <a:spLocks noChangeArrowheads="1"/>
          </p:cNvSpPr>
          <p:nvPr/>
        </p:nvSpPr>
        <p:spPr bwMode="auto">
          <a:xfrm>
            <a:off x="457200" y="1600200"/>
            <a:ext cx="8238931" cy="4558780"/>
          </a:xfrm>
          <a:prstGeom prst="rect">
            <a:avLst/>
          </a:prstGeom>
          <a:solidFill>
            <a:schemeClr val="accent1"/>
          </a:solidFill>
          <a:ln w="19050">
            <a:solidFill>
              <a:schemeClr val="tx2"/>
            </a:solidFill>
            <a:miter lim="800000"/>
            <a:headEnd/>
            <a:tailEnd/>
          </a:ln>
          <a:effectLst>
            <a:outerShdw dist="38100" dir="2700000" algn="tl" rotWithShape="0">
              <a:srgbClr val="808080">
                <a:alpha val="39998"/>
              </a:srgbClr>
            </a:outerShdw>
          </a:effectLst>
        </p:spPr>
        <p:txBody>
          <a:bodyPr wrap="square">
            <a:spAutoFit/>
          </a:bodyPr>
          <a:lstStyle/>
          <a:p>
            <a:pPr eaLnBrk="1" hangingPunct="1">
              <a:spcBef>
                <a:spcPct val="50000"/>
              </a:spcBef>
              <a:defRPr/>
            </a:pPr>
            <a:r>
              <a:rPr lang="en-US" sz="3200" dirty="0">
                <a:solidFill>
                  <a:schemeClr val="bg1"/>
                </a:solidFill>
                <a:latin typeface="Arial" pitchFamily="34" charset="0"/>
              </a:rPr>
              <a:t>Most corporate annual reports present a summary of financial data for at least the five most recent years. This information includes key income statement data, significant ratios, earnings and dividends per share, the average number of shares outstanding each year, year-end data from the balance sheet, book value per share of common stock, and the year-end market price of common stock.</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a:extLst>
              <a:ext uri="{FF2B5EF4-FFF2-40B4-BE49-F238E27FC236}">
                <a16:creationId xmlns:a16="http://schemas.microsoft.com/office/drawing/2014/main" id="{3DE606EB-CC32-4A47-91FA-D60CA7318982}"/>
              </a:ext>
            </a:extLst>
          </p:cNvPr>
          <p:cNvSpPr>
            <a:spLocks noGrp="1" noChangeArrowheads="1"/>
          </p:cNvSpPr>
          <p:nvPr>
            <p:ph type="title"/>
          </p:nvPr>
        </p:nvSpPr>
        <p:spPr>
          <a:xfrm>
            <a:off x="838200" y="238125"/>
            <a:ext cx="7467600" cy="671513"/>
          </a:xfrm>
          <a:solidFill>
            <a:schemeClr val="tx2"/>
          </a:solidFill>
        </p:spPr>
        <p:txBody>
          <a:bodyPr/>
          <a:lstStyle/>
          <a:p>
            <a:pPr eaLnBrk="1" hangingPunct="1"/>
            <a:r>
              <a:rPr lang="en-US" altLang="en-US" dirty="0">
                <a:solidFill>
                  <a:schemeClr val="bg1"/>
                </a:solidFill>
                <a:ea typeface="ＭＳ Ｐゴシック" panose="020B0600070205080204" pitchFamily="34" charset="-128"/>
              </a:rPr>
              <a:t>Independent Auditors</a:t>
            </a:r>
            <a:r>
              <a:rPr lang="ja-JP" altLang="en-US" dirty="0">
                <a:solidFill>
                  <a:schemeClr val="bg1"/>
                </a:solidFill>
                <a:ea typeface="ＭＳ Ｐゴシック" panose="020B0600070205080204" pitchFamily="34" charset="-128"/>
              </a:rPr>
              <a:t>’</a:t>
            </a:r>
            <a:r>
              <a:rPr lang="en-US" altLang="ja-JP" dirty="0">
                <a:solidFill>
                  <a:schemeClr val="bg1"/>
                </a:solidFill>
                <a:ea typeface="ＭＳ Ｐゴシック" panose="020B0600070205080204" pitchFamily="34" charset="-128"/>
              </a:rPr>
              <a:t>Report</a:t>
            </a:r>
            <a:endParaRPr lang="en-US" altLang="en-US" dirty="0">
              <a:solidFill>
                <a:schemeClr val="bg1"/>
              </a:solidFill>
              <a:ea typeface="ＭＳ Ｐゴシック" panose="020B0600070205080204" pitchFamily="34" charset="-128"/>
            </a:endParaRPr>
          </a:p>
        </p:txBody>
      </p:sp>
      <p:sp>
        <p:nvSpPr>
          <p:cNvPr id="29716" name="Text Box 5">
            <a:extLst>
              <a:ext uri="{FF2B5EF4-FFF2-40B4-BE49-F238E27FC236}">
                <a16:creationId xmlns:a16="http://schemas.microsoft.com/office/drawing/2014/main" id="{2356FCCF-416C-4D7A-963E-89D30BB645A9}"/>
              </a:ext>
            </a:extLst>
          </p:cNvPr>
          <p:cNvSpPr txBox="1">
            <a:spLocks noChangeArrowheads="1"/>
          </p:cNvSpPr>
          <p:nvPr/>
        </p:nvSpPr>
        <p:spPr bwMode="auto">
          <a:xfrm>
            <a:off x="914400" y="1724025"/>
            <a:ext cx="7878763" cy="923925"/>
          </a:xfrm>
          <a:prstGeom prst="rect">
            <a:avLst/>
          </a:prstGeom>
          <a:solidFill>
            <a:srgbClr val="FFFF66"/>
          </a:solidFill>
          <a:ln w="9525">
            <a:solidFill>
              <a:srgbClr val="C6B4A5"/>
            </a:solidFill>
            <a:miter lim="800000"/>
            <a:headEnd/>
            <a:tailEnd/>
          </a:ln>
          <a:effectLst>
            <a:outerShdw dist="20000" dir="5400000" rotWithShape="0">
              <a:srgbClr val="808080">
                <a:alpha val="37999"/>
              </a:srgbClr>
            </a:outerShdw>
          </a:effectLst>
        </p:spPr>
        <p:txBody>
          <a:bodyPr>
            <a:spAutoFit/>
          </a:bodyPr>
          <a:lstStyle/>
          <a:p>
            <a:pPr algn="l" eaLnBrk="1" hangingPunct="1">
              <a:spcBef>
                <a:spcPct val="50000"/>
              </a:spcBef>
              <a:tabLst>
                <a:tab pos="4114800" algn="l"/>
              </a:tabLst>
              <a:defRPr/>
            </a:pPr>
            <a:r>
              <a:rPr lang="en-US" b="1" dirty="0">
                <a:latin typeface="Arial Narrow" pitchFamily="34" charset="0"/>
              </a:rPr>
              <a:t>Introductory paragraph – Describes the financial statements audited and states that management is responsible for the financial statements and that the auditors</a:t>
            </a:r>
            <a:r>
              <a:rPr lang="en-US" altLang="en-US" b="1" dirty="0">
                <a:latin typeface="Arial Narrow" pitchFamily="34" charset="0"/>
              </a:rPr>
              <a:t>’</a:t>
            </a:r>
            <a:r>
              <a:rPr lang="en-US" b="1" dirty="0">
                <a:latin typeface="Arial Narrow" pitchFamily="34" charset="0"/>
              </a:rPr>
              <a:t> task is to express an opinion about the financial statements</a:t>
            </a:r>
          </a:p>
        </p:txBody>
      </p:sp>
      <p:sp>
        <p:nvSpPr>
          <p:cNvPr id="29714" name="Text Box 6">
            <a:extLst>
              <a:ext uri="{FF2B5EF4-FFF2-40B4-BE49-F238E27FC236}">
                <a16:creationId xmlns:a16="http://schemas.microsoft.com/office/drawing/2014/main" id="{36CE032E-6D57-41E1-9022-CAA015B56990}"/>
              </a:ext>
            </a:extLst>
          </p:cNvPr>
          <p:cNvSpPr txBox="1">
            <a:spLocks noChangeArrowheads="1"/>
          </p:cNvSpPr>
          <p:nvPr/>
        </p:nvSpPr>
        <p:spPr bwMode="auto">
          <a:xfrm>
            <a:off x="914400" y="2819400"/>
            <a:ext cx="7900988" cy="1200329"/>
          </a:xfrm>
          <a:prstGeom prst="rect">
            <a:avLst/>
          </a:prstGeom>
          <a:solidFill>
            <a:srgbClr val="FFFF66"/>
          </a:solidFill>
          <a:ln w="9525">
            <a:solidFill>
              <a:schemeClr val="tx2"/>
            </a:solidFill>
            <a:miter lim="800000"/>
            <a:headEnd/>
            <a:tailEnd/>
          </a:ln>
          <a:effectLst>
            <a:outerShdw dist="20000" dir="5400000" rotWithShape="0">
              <a:srgbClr val="808080">
                <a:alpha val="37999"/>
              </a:srgbClr>
            </a:outerShdw>
          </a:effectLst>
        </p:spPr>
        <p:txBody>
          <a:bodyPr>
            <a:spAutoFit/>
          </a:bodyPr>
          <a:lstStyle/>
          <a:p>
            <a:pPr algn="l" eaLnBrk="1" hangingPunct="1">
              <a:spcBef>
                <a:spcPct val="50000"/>
              </a:spcBef>
              <a:defRPr/>
            </a:pPr>
            <a:r>
              <a:rPr lang="en-US" b="1" dirty="0">
                <a:latin typeface="Arial Narrow" pitchFamily="34" charset="0"/>
              </a:rPr>
              <a:t>Scope paragraph – Describes the nature and extent of the auditors’ work</a:t>
            </a:r>
            <a:br>
              <a:rPr lang="en-US" b="1" dirty="0">
                <a:latin typeface="Arial Narrow" pitchFamily="34" charset="0"/>
              </a:rPr>
            </a:br>
            <a:r>
              <a:rPr lang="en-US" b="1" dirty="0">
                <a:latin typeface="Arial Narrow" pitchFamily="34" charset="0"/>
              </a:rPr>
              <a:t>The auditors’ concern is with obtaining reasonable assurance about whether the financial statements are free of material misstatements and that their work involves tests.</a:t>
            </a:r>
          </a:p>
        </p:txBody>
      </p:sp>
      <p:sp>
        <p:nvSpPr>
          <p:cNvPr id="29712" name="Text Box 7">
            <a:extLst>
              <a:ext uri="{FF2B5EF4-FFF2-40B4-BE49-F238E27FC236}">
                <a16:creationId xmlns:a16="http://schemas.microsoft.com/office/drawing/2014/main" id="{BDB9BC33-358D-42DB-AD97-168D4C6660FC}"/>
              </a:ext>
            </a:extLst>
          </p:cNvPr>
          <p:cNvSpPr txBox="1">
            <a:spLocks noChangeArrowheads="1"/>
          </p:cNvSpPr>
          <p:nvPr/>
        </p:nvSpPr>
        <p:spPr bwMode="auto">
          <a:xfrm>
            <a:off x="914400" y="3886200"/>
            <a:ext cx="7848600" cy="646113"/>
          </a:xfrm>
          <a:prstGeom prst="rect">
            <a:avLst/>
          </a:prstGeom>
          <a:solidFill>
            <a:srgbClr val="FFFF66"/>
          </a:solidFill>
          <a:ln w="9525">
            <a:solidFill>
              <a:schemeClr val="tx2"/>
            </a:solidFill>
            <a:miter lim="800000"/>
            <a:headEnd/>
            <a:tailEnd/>
          </a:ln>
          <a:effectLst>
            <a:outerShdw dist="20000" dir="5400000" rotWithShape="0">
              <a:srgbClr val="808080">
                <a:alpha val="37999"/>
              </a:srgbClr>
            </a:outerShdw>
          </a:effectLst>
        </p:spPr>
        <p:txBody>
          <a:bodyPr>
            <a:spAutoFit/>
          </a:bodyPr>
          <a:lstStyle/>
          <a:p>
            <a:pPr algn="l" eaLnBrk="1" hangingPunct="1">
              <a:spcBef>
                <a:spcPct val="50000"/>
              </a:spcBef>
              <a:defRPr/>
            </a:pPr>
            <a:r>
              <a:rPr lang="en-US" b="1" dirty="0">
                <a:latin typeface="Arial Narrow" pitchFamily="34" charset="0"/>
              </a:rPr>
              <a:t>Opinion paragraph – Auditors express an opinion on the fairness of the financial presentation. Corporations wish to receive an unqualified report.</a:t>
            </a:r>
          </a:p>
        </p:txBody>
      </p:sp>
      <p:sp>
        <p:nvSpPr>
          <p:cNvPr id="29710" name="Text Box 22">
            <a:extLst>
              <a:ext uri="{FF2B5EF4-FFF2-40B4-BE49-F238E27FC236}">
                <a16:creationId xmlns:a16="http://schemas.microsoft.com/office/drawing/2014/main" id="{2893CA1E-E834-4294-85C2-79A4824284FE}"/>
              </a:ext>
            </a:extLst>
          </p:cNvPr>
          <p:cNvSpPr txBox="1">
            <a:spLocks noChangeArrowheads="1"/>
          </p:cNvSpPr>
          <p:nvPr/>
        </p:nvSpPr>
        <p:spPr bwMode="auto">
          <a:xfrm>
            <a:off x="914400" y="4648200"/>
            <a:ext cx="7891463" cy="1477328"/>
          </a:xfrm>
          <a:prstGeom prst="rect">
            <a:avLst/>
          </a:prstGeom>
          <a:solidFill>
            <a:srgbClr val="FFFF66"/>
          </a:solidFill>
          <a:ln w="9525">
            <a:solidFill>
              <a:schemeClr val="tx2"/>
            </a:solidFill>
            <a:miter lim="800000"/>
            <a:headEnd/>
            <a:tailEnd/>
          </a:ln>
          <a:effectLst>
            <a:outerShdw dist="20000" dir="5400000" rotWithShape="0">
              <a:srgbClr val="808080">
                <a:alpha val="37999"/>
              </a:srgbClr>
            </a:outerShdw>
          </a:effectLst>
        </p:spPr>
        <p:txBody>
          <a:bodyPr>
            <a:spAutoFit/>
          </a:bodyPr>
          <a:lstStyle/>
          <a:p>
            <a:pPr algn="l" eaLnBrk="1" hangingPunct="1">
              <a:spcBef>
                <a:spcPct val="50000"/>
              </a:spcBef>
              <a:defRPr/>
            </a:pPr>
            <a:r>
              <a:rPr lang="en-US" b="1" dirty="0">
                <a:latin typeface="Arial Narrow" pitchFamily="34" charset="0"/>
              </a:rPr>
              <a:t>Paragraph on the effectiveness of a company's internal control and the nature of opinion – As required by the Public Company Accounting Oversight Board (PCAOB), an internal control audit is conducted in conjunction with the audit of financial statements and an internal control audit opinion is presented on a separate page following the financial statements audit opinion.</a:t>
            </a:r>
          </a:p>
        </p:txBody>
      </p:sp>
      <p:sp>
        <p:nvSpPr>
          <p:cNvPr id="84999" name="Rectangle 25">
            <a:extLst>
              <a:ext uri="{FF2B5EF4-FFF2-40B4-BE49-F238E27FC236}">
                <a16:creationId xmlns:a16="http://schemas.microsoft.com/office/drawing/2014/main" id="{F87316D6-9D6D-4A2B-84AA-A6F9DF9D6F49}"/>
              </a:ext>
            </a:extLst>
          </p:cNvPr>
          <p:cNvSpPr>
            <a:spLocks noChangeArrowheads="1"/>
          </p:cNvSpPr>
          <p:nvPr/>
        </p:nvSpPr>
        <p:spPr bwMode="auto">
          <a:xfrm>
            <a:off x="400050" y="2871788"/>
            <a:ext cx="3254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r>
              <a:rPr lang="en-US" altLang="en-US" sz="4000" dirty="0">
                <a:solidFill>
                  <a:schemeClr val="accent1"/>
                </a:solidFill>
                <a:latin typeface="Arial" panose="020B0604020202020204" pitchFamily="34" charset="0"/>
                <a:sym typeface="Wingdings" panose="05000000000000000000" pitchFamily="2" charset="2"/>
              </a:rPr>
              <a:t> </a:t>
            </a:r>
          </a:p>
        </p:txBody>
      </p:sp>
      <p:sp>
        <p:nvSpPr>
          <p:cNvPr id="29706" name="Rectangle 26">
            <a:extLst>
              <a:ext uri="{FF2B5EF4-FFF2-40B4-BE49-F238E27FC236}">
                <a16:creationId xmlns:a16="http://schemas.microsoft.com/office/drawing/2014/main" id="{6EDDEEC6-ED40-46AE-983B-126387F4C222}"/>
              </a:ext>
            </a:extLst>
          </p:cNvPr>
          <p:cNvSpPr>
            <a:spLocks noChangeArrowheads="1"/>
          </p:cNvSpPr>
          <p:nvPr/>
        </p:nvSpPr>
        <p:spPr bwMode="auto">
          <a:xfrm>
            <a:off x="457200" y="2895600"/>
            <a:ext cx="466725" cy="701675"/>
          </a:xfrm>
          <a:prstGeom prst="rect">
            <a:avLst/>
          </a:prstGeom>
          <a:noFill/>
          <a:ln>
            <a:noFill/>
          </a:ln>
          <a:effectLst>
            <a:outerShdw blurRad="63500" dist="38099" dir="2700000" algn="ctr" rotWithShape="0">
              <a:schemeClr val="tx1">
                <a:alpha val="74997"/>
              </a:schemeClr>
            </a:outerShdw>
          </a:effectLst>
          <a:extLst>
            <a:ext uri="{909E8E84-426E-40dd-AFC4-6F175D3DCCD1}"/>
            <a:ext uri="{91240B29-F687-4f45-9708-019B960494DF}"/>
          </a:extLst>
        </p:spPr>
        <p:txBody>
          <a:bodyPr wrap="none">
            <a:spAutoFit/>
          </a:bodyPr>
          <a:lstStyle/>
          <a:p>
            <a:pPr algn="l" eaLnBrk="1" hangingPunct="1">
              <a:defRPr/>
            </a:pPr>
            <a:r>
              <a:rPr lang="en-US" sz="4000" b="1" dirty="0">
                <a:solidFill>
                  <a:schemeClr val="tx2">
                    <a:lumMod val="50000"/>
                  </a:schemeClr>
                </a:solidFill>
                <a:latin typeface="Arial" pitchFamily="34" charset="0"/>
                <a:sym typeface="Wingdings" pitchFamily="2" charset="2"/>
              </a:rPr>
              <a:t>2</a:t>
            </a:r>
          </a:p>
        </p:txBody>
      </p:sp>
      <p:sp>
        <p:nvSpPr>
          <p:cNvPr id="29707" name="Rectangle 27">
            <a:extLst>
              <a:ext uri="{FF2B5EF4-FFF2-40B4-BE49-F238E27FC236}">
                <a16:creationId xmlns:a16="http://schemas.microsoft.com/office/drawing/2014/main" id="{61BC8F54-4E27-4004-86C6-93EFAC9DC45F}"/>
              </a:ext>
            </a:extLst>
          </p:cNvPr>
          <p:cNvSpPr>
            <a:spLocks noChangeArrowheads="1"/>
          </p:cNvSpPr>
          <p:nvPr/>
        </p:nvSpPr>
        <p:spPr bwMode="auto">
          <a:xfrm>
            <a:off x="457200" y="3886200"/>
            <a:ext cx="466725" cy="701675"/>
          </a:xfrm>
          <a:prstGeom prst="rect">
            <a:avLst/>
          </a:prstGeom>
          <a:noFill/>
          <a:ln>
            <a:noFill/>
          </a:ln>
          <a:effectLst>
            <a:outerShdw blurRad="63500" dist="38099" dir="2700000" algn="ctr" rotWithShape="0">
              <a:schemeClr val="tx1">
                <a:alpha val="74997"/>
              </a:schemeClr>
            </a:outerShdw>
          </a:effectLst>
          <a:extLst>
            <a:ext uri="{909E8E84-426E-40dd-AFC4-6F175D3DCCD1}"/>
            <a:ext uri="{91240B29-F687-4f45-9708-019B960494DF}"/>
          </a:extLst>
        </p:spPr>
        <p:txBody>
          <a:bodyPr wrap="none">
            <a:spAutoFit/>
          </a:bodyPr>
          <a:lstStyle/>
          <a:p>
            <a:pPr algn="l" eaLnBrk="1" hangingPunct="1">
              <a:defRPr/>
            </a:pPr>
            <a:r>
              <a:rPr lang="en-US" sz="4000" b="1" dirty="0">
                <a:solidFill>
                  <a:schemeClr val="tx2">
                    <a:lumMod val="50000"/>
                  </a:schemeClr>
                </a:solidFill>
                <a:latin typeface="Arial" pitchFamily="34" charset="0"/>
                <a:sym typeface="Wingdings" pitchFamily="2" charset="2"/>
              </a:rPr>
              <a:t>3</a:t>
            </a:r>
          </a:p>
        </p:txBody>
      </p:sp>
      <p:sp>
        <p:nvSpPr>
          <p:cNvPr id="29708" name="Rectangle 28">
            <a:extLst>
              <a:ext uri="{FF2B5EF4-FFF2-40B4-BE49-F238E27FC236}">
                <a16:creationId xmlns:a16="http://schemas.microsoft.com/office/drawing/2014/main" id="{9B7EF9CC-1919-4975-BE84-3008C2DD0E98}"/>
              </a:ext>
            </a:extLst>
          </p:cNvPr>
          <p:cNvSpPr>
            <a:spLocks noChangeArrowheads="1"/>
          </p:cNvSpPr>
          <p:nvPr/>
        </p:nvSpPr>
        <p:spPr bwMode="auto">
          <a:xfrm>
            <a:off x="457200" y="4876800"/>
            <a:ext cx="466725" cy="701675"/>
          </a:xfrm>
          <a:prstGeom prst="rect">
            <a:avLst/>
          </a:prstGeom>
          <a:noFill/>
          <a:ln>
            <a:noFill/>
          </a:ln>
          <a:effectLst>
            <a:outerShdw blurRad="63500" dist="38099" dir="2700000" algn="ctr" rotWithShape="0">
              <a:schemeClr val="tx1">
                <a:alpha val="74997"/>
              </a:schemeClr>
            </a:outerShdw>
          </a:effectLst>
          <a:extLst>
            <a:ext uri="{909E8E84-426E-40dd-AFC4-6F175D3DCCD1}"/>
            <a:ext uri="{91240B29-F687-4f45-9708-019B960494DF}"/>
          </a:extLst>
        </p:spPr>
        <p:txBody>
          <a:bodyPr wrap="none">
            <a:spAutoFit/>
          </a:bodyPr>
          <a:lstStyle/>
          <a:p>
            <a:pPr algn="l" eaLnBrk="1" hangingPunct="1">
              <a:defRPr/>
            </a:pPr>
            <a:r>
              <a:rPr lang="en-US" sz="4000" b="1" dirty="0">
                <a:solidFill>
                  <a:schemeClr val="tx2">
                    <a:lumMod val="50000"/>
                  </a:schemeClr>
                </a:solidFill>
                <a:latin typeface="Arial" pitchFamily="34" charset="0"/>
                <a:sym typeface="Wingdings" pitchFamily="2" charset="2"/>
              </a:rPr>
              <a:t>4</a:t>
            </a:r>
          </a:p>
        </p:txBody>
      </p:sp>
      <p:sp>
        <p:nvSpPr>
          <p:cNvPr id="22" name="Rectangle 26">
            <a:extLst>
              <a:ext uri="{FF2B5EF4-FFF2-40B4-BE49-F238E27FC236}">
                <a16:creationId xmlns:a16="http://schemas.microsoft.com/office/drawing/2014/main" id="{78DE0427-3441-4A66-A720-7ED72FEFD105}"/>
              </a:ext>
            </a:extLst>
          </p:cNvPr>
          <p:cNvSpPr>
            <a:spLocks noChangeArrowheads="1"/>
          </p:cNvSpPr>
          <p:nvPr/>
        </p:nvSpPr>
        <p:spPr bwMode="auto">
          <a:xfrm>
            <a:off x="457200" y="1828800"/>
            <a:ext cx="466725" cy="701675"/>
          </a:xfrm>
          <a:prstGeom prst="rect">
            <a:avLst/>
          </a:prstGeom>
          <a:noFill/>
          <a:ln>
            <a:noFill/>
          </a:ln>
          <a:effectLst>
            <a:outerShdw blurRad="63500" dist="38099" dir="2700000" algn="ctr" rotWithShape="0">
              <a:schemeClr val="tx1">
                <a:alpha val="74997"/>
              </a:schemeClr>
            </a:outerShdw>
          </a:effectLst>
          <a:extLst>
            <a:ext uri="{909E8E84-426E-40dd-AFC4-6F175D3DCCD1}"/>
            <a:ext uri="{91240B29-F687-4f45-9708-019B960494DF}"/>
          </a:extLst>
        </p:spPr>
        <p:txBody>
          <a:bodyPr wrap="none">
            <a:spAutoFit/>
          </a:bodyPr>
          <a:lstStyle/>
          <a:p>
            <a:pPr algn="l" eaLnBrk="1" hangingPunct="1">
              <a:defRPr/>
            </a:pPr>
            <a:r>
              <a:rPr lang="en-US" sz="4000" b="1" dirty="0">
                <a:solidFill>
                  <a:schemeClr val="tx2">
                    <a:lumMod val="50000"/>
                  </a:schemeClr>
                </a:solidFill>
                <a:latin typeface="Arial" pitchFamily="34" charset="0"/>
                <a:sym typeface="Wingdings" pitchFamily="2" charset="2"/>
              </a:rPr>
              <a:t>1</a:t>
            </a:r>
          </a:p>
        </p:txBody>
      </p:sp>
      <p:sp>
        <p:nvSpPr>
          <p:cNvPr id="15" name="Rounded Rectangle 14">
            <a:extLst>
              <a:ext uri="{FF2B5EF4-FFF2-40B4-BE49-F238E27FC236}">
                <a16:creationId xmlns:a16="http://schemas.microsoft.com/office/drawing/2014/main" id="{4A6FFF43-1760-41C4-9F2D-83798C06BA78}"/>
              </a:ext>
            </a:extLst>
          </p:cNvPr>
          <p:cNvSpPr/>
          <p:nvPr/>
        </p:nvSpPr>
        <p:spPr>
          <a:xfrm>
            <a:off x="457200" y="6324600"/>
            <a:ext cx="5562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10-10: Discuss the meaning and content of the independent auditors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report.</a:t>
            </a:r>
            <a:endParaRPr lang="en-US" altLang="en-US" sz="1100" b="1" dirty="0">
              <a:solidFill>
                <a:schemeClr val="tx1"/>
              </a:solidFill>
              <a:latin typeface="Arial Narrow" pitchFamily="34" charset="0"/>
            </a:endParaRPr>
          </a:p>
        </p:txBody>
      </p:sp>
      <p:sp>
        <p:nvSpPr>
          <p:cNvPr id="17" name="TextBox 16">
            <a:extLst>
              <a:ext uri="{FF2B5EF4-FFF2-40B4-BE49-F238E27FC236}">
                <a16:creationId xmlns:a16="http://schemas.microsoft.com/office/drawing/2014/main" id="{2041DCD8-4E9E-4DEB-A072-04A092761878}"/>
              </a:ext>
            </a:extLst>
          </p:cNvPr>
          <p:cNvSpPr txBox="1"/>
          <p:nvPr/>
        </p:nvSpPr>
        <p:spPr>
          <a:xfrm>
            <a:off x="838200" y="990600"/>
            <a:ext cx="7467600" cy="461963"/>
          </a:xfrm>
          <a:prstGeom prst="rect">
            <a:avLst/>
          </a:prstGeom>
          <a:solidFill>
            <a:schemeClr val="accent1">
              <a:lumMod val="20000"/>
              <a:lumOff val="80000"/>
            </a:schemeClr>
          </a:solidFill>
        </p:spPr>
        <p:txBody>
          <a:bodyPr>
            <a:spAutoFit/>
          </a:bodyPr>
          <a:lstStyle/>
          <a:p>
            <a:pPr>
              <a:defRPr/>
            </a:pPr>
            <a:r>
              <a:rPr lang="en-US" sz="2400" b="1" dirty="0"/>
              <a:t>Standard Format contains four paragraphs: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C1B450-8673-40A7-8F10-8E533C1A4C38}"/>
              </a:ext>
            </a:extLst>
          </p:cNvPr>
          <p:cNvSpPr>
            <a:spLocks noGrp="1"/>
          </p:cNvSpPr>
          <p:nvPr>
            <p:ph type="title"/>
          </p:nvPr>
        </p:nvSpPr>
        <p:spPr/>
        <p:txBody>
          <a:bodyPr/>
          <a:lstStyle/>
          <a:p>
            <a:r>
              <a:rPr lang="en-US" dirty="0"/>
              <a:t>Independent Auditors’ Report</a:t>
            </a:r>
          </a:p>
        </p:txBody>
      </p:sp>
      <p:sp>
        <p:nvSpPr>
          <p:cNvPr id="4" name="Content Placeholder 3">
            <a:extLst>
              <a:ext uri="{FF2B5EF4-FFF2-40B4-BE49-F238E27FC236}">
                <a16:creationId xmlns:a16="http://schemas.microsoft.com/office/drawing/2014/main" id="{F01E5457-44C8-4302-8B4E-EBA397ED3218}"/>
              </a:ext>
            </a:extLst>
          </p:cNvPr>
          <p:cNvSpPr>
            <a:spLocks noGrp="1"/>
          </p:cNvSpPr>
          <p:nvPr>
            <p:ph idx="1"/>
          </p:nvPr>
        </p:nvSpPr>
        <p:spPr/>
        <p:txBody>
          <a:bodyPr/>
          <a:lstStyle/>
          <a:p>
            <a:r>
              <a:rPr lang="en-US" dirty="0"/>
              <a:t>Occasionally the auditors’ report includes additional language and/or an explanatory paragraph that describes a situation that does not affect fair presentation but that should be disclosed to keep the financial statements from being misleading.</a:t>
            </a:r>
          </a:p>
          <a:p>
            <a:pPr marL="0" indent="0">
              <a:buNone/>
            </a:pPr>
            <a:endParaRPr lang="en-US" dirty="0"/>
          </a:p>
        </p:txBody>
      </p:sp>
      <p:sp>
        <p:nvSpPr>
          <p:cNvPr id="5" name="Rounded Rectangle 14">
            <a:extLst>
              <a:ext uri="{FF2B5EF4-FFF2-40B4-BE49-F238E27FC236}">
                <a16:creationId xmlns:a16="http://schemas.microsoft.com/office/drawing/2014/main" id="{960D4F38-F561-4269-AF10-D475704A2DA4}"/>
              </a:ext>
            </a:extLst>
          </p:cNvPr>
          <p:cNvSpPr/>
          <p:nvPr/>
        </p:nvSpPr>
        <p:spPr>
          <a:xfrm>
            <a:off x="457200" y="6324600"/>
            <a:ext cx="5562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10-10: Discuss the meaning and content of the independent auditors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report.</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4888754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a:extLst>
              <a:ext uri="{FF2B5EF4-FFF2-40B4-BE49-F238E27FC236}">
                <a16:creationId xmlns:a16="http://schemas.microsoft.com/office/drawing/2014/main" id="{9BD956CE-42BE-4F1A-A280-667FE15C75EF}"/>
              </a:ext>
            </a:extLst>
          </p:cNvPr>
          <p:cNvSpPr>
            <a:spLocks noGrp="1" noChangeArrowheads="1"/>
          </p:cNvSpPr>
          <p:nvPr>
            <p:ph type="title"/>
          </p:nvPr>
        </p:nvSpPr>
        <p:spPr>
          <a:xfrm>
            <a:off x="990600" y="277813"/>
            <a:ext cx="7696200" cy="788987"/>
          </a:xfrm>
          <a:solidFill>
            <a:schemeClr val="tx2">
              <a:lumMod val="50000"/>
            </a:schemeClr>
          </a:solidFill>
        </p:spPr>
        <p:txBody>
          <a:bodyPr/>
          <a:lstStyle/>
          <a:p>
            <a:pPr eaLnBrk="1" hangingPunct="1">
              <a:defRPr/>
            </a:pPr>
            <a:r>
              <a:rPr lang="en-US" dirty="0">
                <a:solidFill>
                  <a:schemeClr val="bg1"/>
                </a:solidFill>
                <a:ea typeface="ＭＳ Ｐゴシック" pitchFamily="34" charset="-128"/>
              </a:rPr>
              <a:t>Compilation Engagement</a:t>
            </a:r>
          </a:p>
        </p:txBody>
      </p:sp>
      <p:sp>
        <p:nvSpPr>
          <p:cNvPr id="124229" name="Text Box 325">
            <a:extLst>
              <a:ext uri="{FF2B5EF4-FFF2-40B4-BE49-F238E27FC236}">
                <a16:creationId xmlns:a16="http://schemas.microsoft.com/office/drawing/2014/main" id="{CA24511F-D49E-4941-86EE-7E8AB6841A2C}"/>
              </a:ext>
            </a:extLst>
          </p:cNvPr>
          <p:cNvSpPr txBox="1">
            <a:spLocks noChangeArrowheads="1"/>
          </p:cNvSpPr>
          <p:nvPr/>
        </p:nvSpPr>
        <p:spPr bwMode="auto">
          <a:xfrm>
            <a:off x="533400" y="1371600"/>
            <a:ext cx="8077200" cy="4494213"/>
          </a:xfrm>
          <a:prstGeom prst="rect">
            <a:avLst/>
          </a:prstGeom>
          <a:solidFill>
            <a:schemeClr val="accent1"/>
          </a:solidFill>
          <a:ln w="28575">
            <a:solidFill>
              <a:schemeClr val="tx2"/>
            </a:solidFill>
            <a:miter lim="800000"/>
            <a:headEnd/>
            <a:tailEnd/>
          </a:ln>
          <a:effectLst>
            <a:outerShdw dist="23000" dir="5400000" rotWithShape="0">
              <a:srgbClr val="808080">
                <a:alpha val="34998"/>
              </a:srgbClr>
            </a:outerShdw>
          </a:effectLst>
        </p:spPr>
        <p:txBody>
          <a:bodyPr>
            <a:spAutoFit/>
          </a:bodyPr>
          <a:lstStyle/>
          <a:p>
            <a:pPr eaLnBrk="1" hangingPunct="1">
              <a:spcBef>
                <a:spcPct val="50000"/>
              </a:spcBef>
              <a:defRPr/>
            </a:pPr>
            <a:r>
              <a:rPr lang="en-US" sz="2600" dirty="0">
                <a:solidFill>
                  <a:schemeClr val="bg1"/>
                </a:solidFill>
                <a:latin typeface="Arial" pitchFamily="34" charset="0"/>
              </a:rPr>
              <a:t>For companies that are not registered with the SEC and do not have publicly traded securities, accountants may provide a service by </a:t>
            </a:r>
            <a:r>
              <a:rPr lang="en-US" sz="2600" u="sng" dirty="0">
                <a:solidFill>
                  <a:schemeClr val="bg1"/>
                </a:solidFill>
                <a:latin typeface="Arial" pitchFamily="34" charset="0"/>
              </a:rPr>
              <a:t>compiling</a:t>
            </a:r>
            <a:r>
              <a:rPr lang="en-US" sz="2600" dirty="0">
                <a:solidFill>
                  <a:schemeClr val="bg1"/>
                </a:solidFill>
                <a:latin typeface="Arial" pitchFamily="34" charset="0"/>
              </a:rPr>
              <a:t> financial statements. </a:t>
            </a:r>
          </a:p>
          <a:p>
            <a:pPr eaLnBrk="1" hangingPunct="1">
              <a:spcBef>
                <a:spcPct val="50000"/>
              </a:spcBef>
              <a:defRPr/>
            </a:pPr>
            <a:r>
              <a:rPr lang="en-US" sz="2600" dirty="0">
                <a:solidFill>
                  <a:schemeClr val="bg1"/>
                </a:solidFill>
                <a:latin typeface="Arial" pitchFamily="34" charset="0"/>
              </a:rPr>
              <a:t>A </a:t>
            </a:r>
            <a:r>
              <a:rPr lang="en-US" sz="2600" b="1" dirty="0">
                <a:solidFill>
                  <a:schemeClr val="bg1"/>
                </a:solidFill>
                <a:latin typeface="Arial" pitchFamily="34" charset="0"/>
              </a:rPr>
              <a:t>compilation</a:t>
            </a:r>
            <a:r>
              <a:rPr lang="en-US" sz="2600" dirty="0">
                <a:solidFill>
                  <a:schemeClr val="bg1"/>
                </a:solidFill>
                <a:latin typeface="Arial" pitchFamily="34" charset="0"/>
              </a:rPr>
              <a:t> is merely the presenting, in the form of financial statements, information that has been prepared by management.</a:t>
            </a:r>
          </a:p>
          <a:p>
            <a:pPr eaLnBrk="1" hangingPunct="1">
              <a:spcBef>
                <a:spcPct val="50000"/>
              </a:spcBef>
              <a:defRPr/>
            </a:pPr>
            <a:r>
              <a:rPr lang="en-US" sz="2600" dirty="0">
                <a:solidFill>
                  <a:schemeClr val="bg1"/>
                </a:solidFill>
                <a:latin typeface="Arial" pitchFamily="34" charset="0"/>
              </a:rPr>
              <a:t>A compilation report does </a:t>
            </a:r>
            <a:r>
              <a:rPr lang="en-US" sz="2600" u="sng" dirty="0">
                <a:solidFill>
                  <a:schemeClr val="bg1"/>
                </a:solidFill>
                <a:latin typeface="Arial" pitchFamily="34" charset="0"/>
              </a:rPr>
              <a:t>not</a:t>
            </a:r>
            <a:r>
              <a:rPr lang="en-US" sz="2600" dirty="0">
                <a:solidFill>
                  <a:schemeClr val="bg1"/>
                </a:solidFill>
                <a:latin typeface="Arial" pitchFamily="34" charset="0"/>
              </a:rPr>
              <a:t> provide any assurance from the auditors about the fairness of the financial information.</a:t>
            </a:r>
          </a:p>
        </p:txBody>
      </p:sp>
      <p:sp>
        <p:nvSpPr>
          <p:cNvPr id="6" name="Rounded Rectangle 5">
            <a:extLst>
              <a:ext uri="{FF2B5EF4-FFF2-40B4-BE49-F238E27FC236}">
                <a16:creationId xmlns:a16="http://schemas.microsoft.com/office/drawing/2014/main" id="{A0076DDC-5889-41C7-96C1-4A1DA5E6DA70}"/>
              </a:ext>
            </a:extLst>
          </p:cNvPr>
          <p:cNvSpPr/>
          <p:nvPr/>
        </p:nvSpPr>
        <p:spPr>
          <a:xfrm>
            <a:off x="457200" y="6324600"/>
            <a:ext cx="5562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10-10: Discuss the meaning and content of the independent auditors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report.</a:t>
            </a:r>
            <a:endParaRPr lang="en-US" altLang="en-US" sz="1100" b="1" dirty="0">
              <a:solidFill>
                <a:schemeClr val="tx1"/>
              </a:solidFill>
              <a:latin typeface="Arial Narrow"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a:extLst>
              <a:ext uri="{FF2B5EF4-FFF2-40B4-BE49-F238E27FC236}">
                <a16:creationId xmlns:a16="http://schemas.microsoft.com/office/drawing/2014/main" id="{443A56D0-A204-4161-937B-8F5193C8921A}"/>
              </a:ext>
            </a:extLst>
          </p:cNvPr>
          <p:cNvSpPr>
            <a:spLocks noGrp="1"/>
          </p:cNvSpPr>
          <p:nvPr>
            <p:ph type="title"/>
          </p:nvPr>
        </p:nvSpPr>
        <p:spPr>
          <a:xfrm>
            <a:off x="609600" y="2857500"/>
            <a:ext cx="8229600" cy="1143000"/>
          </a:xfrm>
        </p:spPr>
        <p:txBody>
          <a:bodyPr/>
          <a:lstStyle/>
          <a:p>
            <a:r>
              <a:rPr lang="en-US" altLang="en-US" dirty="0">
                <a:ea typeface="ＭＳ Ｐゴシック" panose="020B0600070205080204" pitchFamily="34" charset="-128"/>
              </a:rPr>
              <a:t>End of Chapter 10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050">
            <a:extLst>
              <a:ext uri="{FF2B5EF4-FFF2-40B4-BE49-F238E27FC236}">
                <a16:creationId xmlns:a16="http://schemas.microsoft.com/office/drawing/2014/main" id="{39377E36-35DA-4AD7-9577-0159CAC66225}"/>
              </a:ext>
            </a:extLst>
          </p:cNvPr>
          <p:cNvSpPr>
            <a:spLocks noGrp="1" noChangeArrowheads="1"/>
          </p:cNvSpPr>
          <p:nvPr>
            <p:ph type="title"/>
          </p:nvPr>
        </p:nvSpPr>
        <p:spPr>
          <a:xfrm>
            <a:off x="1066800" y="304800"/>
            <a:ext cx="7620000" cy="1016000"/>
          </a:xfrm>
          <a:solidFill>
            <a:srgbClr val="FFFF66"/>
          </a:solidFill>
        </p:spPr>
        <p:txBody>
          <a:bodyPr/>
          <a:lstStyle/>
          <a:p>
            <a:pPr eaLnBrk="1" hangingPunct="1"/>
            <a:r>
              <a:rPr lang="en-US" altLang="en-US" sz="3800" dirty="0">
                <a:ea typeface="ＭＳ Ｐゴシック" panose="020B0600070205080204" pitchFamily="34" charset="-128"/>
              </a:rPr>
              <a:t>Corporate Governance</a:t>
            </a:r>
          </a:p>
        </p:txBody>
      </p:sp>
      <p:sp>
        <p:nvSpPr>
          <p:cNvPr id="184323" name="AutoShape 2051">
            <a:extLst>
              <a:ext uri="{FF2B5EF4-FFF2-40B4-BE49-F238E27FC236}">
                <a16:creationId xmlns:a16="http://schemas.microsoft.com/office/drawing/2014/main" id="{307B6E10-5A58-4FA1-9423-A7753121E8BC}"/>
              </a:ext>
            </a:extLst>
          </p:cNvPr>
          <p:cNvSpPr>
            <a:spLocks noGrp="1" noChangeArrowheads="1"/>
          </p:cNvSpPr>
          <p:nvPr>
            <p:ph idx="1"/>
          </p:nvPr>
        </p:nvSpPr>
        <p:spPr>
          <a:xfrm>
            <a:off x="990600" y="1676400"/>
            <a:ext cx="7543800" cy="4191000"/>
          </a:xfrm>
          <a:prstGeom prst="bevel">
            <a:avLst>
              <a:gd name="adj" fmla="val 12500"/>
            </a:avLst>
          </a:prstGeom>
          <a:solidFill>
            <a:schemeClr val="accent1">
              <a:lumMod val="20000"/>
              <a:lumOff val="80000"/>
            </a:schemeClr>
          </a:solidFill>
          <a:ln>
            <a:solidFill>
              <a:schemeClr val="tx2">
                <a:lumMod val="50000"/>
              </a:schemeClr>
            </a:solidFill>
            <a:headEnd type="none" w="med" len="med"/>
            <a:tailEnd type="none" w="med" len="med"/>
          </a:ln>
        </p:spPr>
        <p:txBody>
          <a:bodyPr/>
          <a:lstStyle/>
          <a:p>
            <a:pPr eaLnBrk="1" hangingPunct="1">
              <a:buClr>
                <a:schemeClr val="tx1"/>
              </a:buClr>
              <a:buFont typeface="Arial" charset="0"/>
              <a:buChar char="•"/>
              <a:defRPr/>
            </a:pPr>
            <a:r>
              <a:rPr lang="en-US" sz="3000" dirty="0">
                <a:solidFill>
                  <a:schemeClr val="tx2">
                    <a:lumMod val="50000"/>
                  </a:schemeClr>
                </a:solidFill>
                <a:ea typeface="ＭＳ Ｐゴシック" pitchFamily="34" charset="-128"/>
              </a:rPr>
              <a:t>Business ethics</a:t>
            </a:r>
          </a:p>
          <a:p>
            <a:pPr eaLnBrk="1" hangingPunct="1">
              <a:buClr>
                <a:schemeClr val="tx1"/>
              </a:buClr>
              <a:buFont typeface="Arial" charset="0"/>
              <a:buChar char="•"/>
              <a:defRPr/>
            </a:pPr>
            <a:r>
              <a:rPr lang="en-US" sz="3000" dirty="0">
                <a:solidFill>
                  <a:schemeClr val="tx2">
                    <a:lumMod val="50000"/>
                  </a:schemeClr>
                </a:solidFill>
                <a:ea typeface="ＭＳ Ｐゴシック" pitchFamily="34" charset="-128"/>
              </a:rPr>
              <a:t>Social responsibility</a:t>
            </a:r>
          </a:p>
          <a:p>
            <a:pPr eaLnBrk="1" hangingPunct="1">
              <a:buClr>
                <a:schemeClr val="tx1"/>
              </a:buClr>
              <a:buFont typeface="Arial" charset="0"/>
              <a:buChar char="•"/>
              <a:defRPr/>
            </a:pPr>
            <a:r>
              <a:rPr lang="en-US" sz="3000" dirty="0">
                <a:solidFill>
                  <a:schemeClr val="tx2">
                    <a:lumMod val="50000"/>
                  </a:schemeClr>
                </a:solidFill>
                <a:ea typeface="ＭＳ Ｐゴシック" pitchFamily="34" charset="-128"/>
              </a:rPr>
              <a:t>Equitable treatment of stakeholders</a:t>
            </a:r>
          </a:p>
          <a:p>
            <a:pPr eaLnBrk="1" hangingPunct="1">
              <a:buClr>
                <a:schemeClr val="tx1"/>
              </a:buClr>
              <a:buFont typeface="Arial" charset="0"/>
              <a:buChar char="•"/>
              <a:defRPr/>
            </a:pPr>
            <a:r>
              <a:rPr lang="en-US" sz="3000" dirty="0">
                <a:solidFill>
                  <a:schemeClr val="tx2">
                    <a:lumMod val="50000"/>
                  </a:schemeClr>
                </a:solidFill>
                <a:ea typeface="ＭＳ Ｐゴシック" pitchFamily="34" charset="-128"/>
              </a:rPr>
              <a:t>Full and fair disclosures</a:t>
            </a:r>
          </a:p>
          <a:p>
            <a:pPr eaLnBrk="1" hangingPunct="1">
              <a:buClr>
                <a:schemeClr val="tx1"/>
              </a:buClr>
              <a:buFont typeface="Arial" charset="0"/>
              <a:buChar char="•"/>
              <a:defRPr/>
            </a:pPr>
            <a:r>
              <a:rPr lang="en-US" sz="3000" dirty="0">
                <a:solidFill>
                  <a:schemeClr val="tx2">
                    <a:lumMod val="50000"/>
                  </a:schemeClr>
                </a:solidFill>
                <a:ea typeface="ＭＳ Ｐゴシック" pitchFamily="34" charset="-128"/>
              </a:rPr>
              <a:t>Board of directors</a:t>
            </a:r>
            <a:r>
              <a:rPr lang="en-US" altLang="en-US" sz="3000" dirty="0">
                <a:solidFill>
                  <a:schemeClr val="tx2">
                    <a:lumMod val="50000"/>
                  </a:schemeClr>
                </a:solidFill>
                <a:ea typeface="ＭＳ Ｐゴシック" pitchFamily="34" charset="-128"/>
              </a:rPr>
              <a:t>’</a:t>
            </a:r>
            <a:r>
              <a:rPr lang="en-US" sz="3000" dirty="0">
                <a:solidFill>
                  <a:schemeClr val="tx2">
                    <a:lumMod val="50000"/>
                  </a:schemeClr>
                </a:solidFill>
                <a:ea typeface="ＭＳ Ｐゴシック" pitchFamily="34" charset="-128"/>
              </a:rPr>
              <a:t> responsibilities</a:t>
            </a:r>
          </a:p>
        </p:txBody>
      </p:sp>
      <p:sp>
        <p:nvSpPr>
          <p:cNvPr id="6" name="Rounded Rectangle 5">
            <a:extLst>
              <a:ext uri="{FF2B5EF4-FFF2-40B4-BE49-F238E27FC236}">
                <a16:creationId xmlns:a16="http://schemas.microsoft.com/office/drawing/2014/main" id="{AAA13A91-B0DE-4128-B1BC-AA49FEC3B8CF}"/>
              </a:ext>
            </a:extLst>
          </p:cNvPr>
          <p:cNvSpPr/>
          <p:nvPr/>
        </p:nvSpPr>
        <p:spPr>
          <a:xfrm>
            <a:off x="457200" y="6324600"/>
            <a:ext cx="4419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10-1: Discuss the significance of corporate governance.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C39E06-FC5C-46CC-A527-B74A16D593FC}"/>
              </a:ext>
            </a:extLst>
          </p:cNvPr>
          <p:cNvSpPr txBox="1"/>
          <p:nvPr/>
        </p:nvSpPr>
        <p:spPr>
          <a:xfrm>
            <a:off x="533400" y="1371600"/>
            <a:ext cx="8267700" cy="1446213"/>
          </a:xfrm>
          <a:prstGeom prst="rect">
            <a:avLst/>
          </a:prstGeom>
          <a:noFill/>
        </p:spPr>
        <p:txBody>
          <a:bodyPr>
            <a:spAutoFit/>
          </a:bodyPr>
          <a:lstStyle/>
          <a:p>
            <a:pPr>
              <a:defRPr/>
            </a:pPr>
            <a:r>
              <a:rPr lang="en-US" sz="2200" dirty="0">
                <a:solidFill>
                  <a:schemeClr val="tx2">
                    <a:lumMod val="50000"/>
                  </a:schemeClr>
                </a:solidFill>
              </a:rPr>
              <a:t>The most powerful legislation to date has been the </a:t>
            </a:r>
            <a:r>
              <a:rPr lang="en-US" sz="2200" i="1" dirty="0">
                <a:solidFill>
                  <a:schemeClr val="tx2">
                    <a:lumMod val="50000"/>
                  </a:schemeClr>
                </a:solidFill>
              </a:rPr>
              <a:t>Sarbanes–Oxley Act (SOX) of 2002</a:t>
            </a:r>
            <a:r>
              <a:rPr lang="en-US" sz="2200" dirty="0">
                <a:solidFill>
                  <a:schemeClr val="tx2">
                    <a:lumMod val="50000"/>
                  </a:schemeClr>
                </a:solidFill>
              </a:rPr>
              <a:t>, which created the Public Company Accounting Oversight Board (PCAOB) as the authoritative watchdog over the accounting and auditing profession.</a:t>
            </a:r>
          </a:p>
        </p:txBody>
      </p:sp>
      <p:sp>
        <p:nvSpPr>
          <p:cNvPr id="4" name="TextBox 3">
            <a:extLst>
              <a:ext uri="{FF2B5EF4-FFF2-40B4-BE49-F238E27FC236}">
                <a16:creationId xmlns:a16="http://schemas.microsoft.com/office/drawing/2014/main" id="{35382FD2-D86E-4C47-AE1C-C82BA1F65EFB}"/>
              </a:ext>
            </a:extLst>
          </p:cNvPr>
          <p:cNvSpPr txBox="1"/>
          <p:nvPr/>
        </p:nvSpPr>
        <p:spPr>
          <a:xfrm>
            <a:off x="533400" y="3124200"/>
            <a:ext cx="4229100" cy="2554545"/>
          </a:xfrm>
          <a:prstGeom prst="rect">
            <a:avLst/>
          </a:prstGeom>
          <a:solidFill>
            <a:schemeClr val="accent1">
              <a:lumMod val="20000"/>
              <a:lumOff val="80000"/>
            </a:schemeClr>
          </a:solidFill>
          <a:ln w="28575">
            <a:solidFill>
              <a:schemeClr val="tx2">
                <a:lumMod val="50000"/>
              </a:schemeClr>
            </a:solidFill>
          </a:ln>
          <a:effectLst>
            <a:outerShdw blurRad="50800" dist="38100" dir="2700000" algn="t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US" sz="2000" dirty="0">
                <a:solidFill>
                  <a:schemeClr val="tx1"/>
                </a:solidFill>
                <a:ea typeface="ＭＳ Ｐゴシック" pitchFamily="34" charset="-128"/>
              </a:rPr>
              <a:t>The SOX legislation was aimed primarily to curtail the misbehavior of senior management of corporate</a:t>
            </a:r>
          </a:p>
          <a:p>
            <a:pPr>
              <a:defRPr/>
            </a:pPr>
            <a:r>
              <a:rPr lang="en-US" sz="2000" dirty="0">
                <a:solidFill>
                  <a:schemeClr val="tx1"/>
                </a:solidFill>
                <a:ea typeface="ＭＳ Ｐゴシック" pitchFamily="34" charset="-128"/>
              </a:rPr>
              <a:t>entities: Chief executive officers (CEOs) and chief financial officers (CFOs) are required under SOX to attest (in front of a notary) to the correctness of their company</a:t>
            </a:r>
            <a:r>
              <a:rPr lang="en-US" altLang="en-US" sz="2000" dirty="0">
                <a:solidFill>
                  <a:schemeClr val="tx1"/>
                </a:solidFill>
                <a:ea typeface="ＭＳ Ｐゴシック" pitchFamily="34" charset="-128"/>
              </a:rPr>
              <a:t>’</a:t>
            </a:r>
            <a:r>
              <a:rPr lang="en-US" sz="2000" dirty="0">
                <a:solidFill>
                  <a:schemeClr val="tx1"/>
                </a:solidFill>
                <a:ea typeface="ＭＳ Ｐゴシック" pitchFamily="34" charset="-128"/>
              </a:rPr>
              <a:t>s financial statements.</a:t>
            </a:r>
          </a:p>
        </p:txBody>
      </p:sp>
      <p:sp>
        <p:nvSpPr>
          <p:cNvPr id="5" name="TextBox 4">
            <a:extLst>
              <a:ext uri="{FF2B5EF4-FFF2-40B4-BE49-F238E27FC236}">
                <a16:creationId xmlns:a16="http://schemas.microsoft.com/office/drawing/2014/main" id="{EFCA65BC-3F83-4452-BF16-33D4DBB97EF1}"/>
              </a:ext>
            </a:extLst>
          </p:cNvPr>
          <p:cNvSpPr txBox="1"/>
          <p:nvPr/>
        </p:nvSpPr>
        <p:spPr>
          <a:xfrm>
            <a:off x="4912895" y="3124200"/>
            <a:ext cx="4038600" cy="2031325"/>
          </a:xfrm>
          <a:prstGeom prst="rect">
            <a:avLst/>
          </a:prstGeom>
          <a:solidFill>
            <a:srgbClr val="FFFF66"/>
          </a:solidFill>
          <a:ln w="28575">
            <a:solidFill>
              <a:schemeClr val="accent3">
                <a:lumMod val="50000"/>
              </a:schemeClr>
            </a:solidFill>
          </a:ln>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txBody>
          <a:bodyPr>
            <a:spAutoFit/>
          </a:bodyPr>
          <a:lstStyle/>
          <a:p>
            <a:pPr>
              <a:defRPr/>
            </a:pPr>
            <a:r>
              <a:rPr lang="en-US" b="1" dirty="0">
                <a:solidFill>
                  <a:schemeClr val="tx1"/>
                </a:solidFill>
                <a:ea typeface="ＭＳ Ｐゴシック" pitchFamily="34" charset="-128"/>
              </a:rPr>
              <a:t>The registered must also report in a separate section of its annual</a:t>
            </a:r>
          </a:p>
          <a:p>
            <a:pPr>
              <a:defRPr/>
            </a:pPr>
            <a:r>
              <a:rPr lang="en-US" b="1" dirty="0">
                <a:solidFill>
                  <a:schemeClr val="tx1"/>
                </a:solidFill>
                <a:ea typeface="ＭＳ Ｐゴシック" pitchFamily="34" charset="-128"/>
              </a:rPr>
              <a:t>10-K report any </a:t>
            </a:r>
            <a:r>
              <a:rPr lang="ja-JP" altLang="en-US" b="1" dirty="0">
                <a:solidFill>
                  <a:schemeClr val="tx1"/>
                </a:solidFill>
                <a:ea typeface="ＭＳ Ｐゴシック" pitchFamily="34" charset="-128"/>
              </a:rPr>
              <a:t>“</a:t>
            </a:r>
            <a:r>
              <a:rPr lang="en-US" altLang="ja-JP" b="1" dirty="0">
                <a:solidFill>
                  <a:schemeClr val="tx1"/>
                </a:solidFill>
                <a:ea typeface="ＭＳ Ｐゴシック" pitchFamily="34" charset="-128"/>
              </a:rPr>
              <a:t>Changes in and Disagreements with Accountants on Accounting and Financial Disclosure</a:t>
            </a:r>
            <a:r>
              <a:rPr lang="ja-JP" altLang="en-US" b="1" dirty="0">
                <a:solidFill>
                  <a:schemeClr val="tx1"/>
                </a:solidFill>
                <a:ea typeface="ＭＳ Ｐゴシック" pitchFamily="34" charset="-128"/>
              </a:rPr>
              <a:t>”</a:t>
            </a:r>
            <a:r>
              <a:rPr lang="en-US" altLang="ja-JP" b="1" dirty="0">
                <a:solidFill>
                  <a:schemeClr val="tx1"/>
                </a:solidFill>
                <a:ea typeface="ＭＳ Ｐゴシック" pitchFamily="34" charset="-128"/>
              </a:rPr>
              <a:t> as an added measure of transparency and management accountability.</a:t>
            </a:r>
            <a:endParaRPr lang="en-US" b="1" dirty="0">
              <a:solidFill>
                <a:schemeClr val="tx1"/>
              </a:solidFill>
              <a:ea typeface="ＭＳ Ｐゴシック" pitchFamily="34" charset="-128"/>
            </a:endParaRPr>
          </a:p>
        </p:txBody>
      </p:sp>
      <p:sp>
        <p:nvSpPr>
          <p:cNvPr id="9" name="Rounded Rectangle 8">
            <a:extLst>
              <a:ext uri="{FF2B5EF4-FFF2-40B4-BE49-F238E27FC236}">
                <a16:creationId xmlns:a16="http://schemas.microsoft.com/office/drawing/2014/main" id="{171EC85D-60D9-44C3-B7FB-C7B267645C62}"/>
              </a:ext>
            </a:extLst>
          </p:cNvPr>
          <p:cNvSpPr/>
          <p:nvPr/>
        </p:nvSpPr>
        <p:spPr>
          <a:xfrm>
            <a:off x="457200" y="6324600"/>
            <a:ext cx="4419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10-1: Discuss the significance of corporate governance.</a:t>
            </a:r>
          </a:p>
        </p:txBody>
      </p:sp>
      <p:sp>
        <p:nvSpPr>
          <p:cNvPr id="58379" name="Rectangle 2050">
            <a:extLst>
              <a:ext uri="{FF2B5EF4-FFF2-40B4-BE49-F238E27FC236}">
                <a16:creationId xmlns:a16="http://schemas.microsoft.com/office/drawing/2014/main" id="{E18B9615-1A75-455F-AD3A-637603E3F2D4}"/>
              </a:ext>
            </a:extLst>
          </p:cNvPr>
          <p:cNvSpPr>
            <a:spLocks noGrp="1" noChangeArrowheads="1"/>
          </p:cNvSpPr>
          <p:nvPr>
            <p:ph type="title"/>
          </p:nvPr>
        </p:nvSpPr>
        <p:spPr>
          <a:xfrm>
            <a:off x="609600" y="152400"/>
            <a:ext cx="8229600" cy="1143000"/>
          </a:xfrm>
          <a:solidFill>
            <a:srgbClr val="FFFF66"/>
          </a:solidFill>
        </p:spPr>
        <p:txBody>
          <a:bodyPr/>
          <a:lstStyle/>
          <a:p>
            <a:pPr eaLnBrk="1" hangingPunct="1"/>
            <a:r>
              <a:rPr lang="en-US" altLang="en-US" sz="3800" dirty="0">
                <a:ea typeface="ＭＳ Ｐゴシック" panose="020B0600070205080204" pitchFamily="34" charset="-128"/>
              </a:rPr>
              <a:t>Corporate Governance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050">
            <a:extLst>
              <a:ext uri="{FF2B5EF4-FFF2-40B4-BE49-F238E27FC236}">
                <a16:creationId xmlns:a16="http://schemas.microsoft.com/office/drawing/2014/main" id="{26B1BA43-0435-4282-928F-02214F50C2D6}"/>
              </a:ext>
            </a:extLst>
          </p:cNvPr>
          <p:cNvSpPr>
            <a:spLocks noGrp="1" noChangeArrowheads="1"/>
          </p:cNvSpPr>
          <p:nvPr>
            <p:ph type="title"/>
          </p:nvPr>
        </p:nvSpPr>
        <p:spPr>
          <a:solidFill>
            <a:srgbClr val="FFFF66"/>
          </a:solidFill>
        </p:spPr>
        <p:txBody>
          <a:bodyPr/>
          <a:lstStyle/>
          <a:p>
            <a:pPr eaLnBrk="1" hangingPunct="1"/>
            <a:r>
              <a:rPr lang="en-US" altLang="en-US" sz="3800" dirty="0">
                <a:ea typeface="ＭＳ Ｐゴシック" panose="020B0600070205080204" pitchFamily="34" charset="-128"/>
              </a:rPr>
              <a:t>Corporate Governance</a:t>
            </a:r>
          </a:p>
        </p:txBody>
      </p:sp>
      <p:sp>
        <p:nvSpPr>
          <p:cNvPr id="59395" name="TextBox 2">
            <a:extLst>
              <a:ext uri="{FF2B5EF4-FFF2-40B4-BE49-F238E27FC236}">
                <a16:creationId xmlns:a16="http://schemas.microsoft.com/office/drawing/2014/main" id="{2C0D6BD8-75DB-408E-9B8F-FC857901AD3B}"/>
              </a:ext>
            </a:extLst>
          </p:cNvPr>
          <p:cNvSpPr txBox="1">
            <a:spLocks noChangeArrowheads="1"/>
          </p:cNvSpPr>
          <p:nvPr/>
        </p:nvSpPr>
        <p:spPr bwMode="auto">
          <a:xfrm>
            <a:off x="495300" y="1600200"/>
            <a:ext cx="82677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000" dirty="0"/>
              <a:t>In response to the financial crisis of 2007–2008, Congress passed the </a:t>
            </a:r>
            <a:r>
              <a:rPr lang="en-US" altLang="en-US" sz="2000" i="1" dirty="0"/>
              <a:t>Wall Street Reform and Consumer Protection Act of 2010 </a:t>
            </a:r>
            <a:r>
              <a:rPr lang="en-US" altLang="en-US" sz="2000" dirty="0"/>
              <a:t>(referred to as the </a:t>
            </a:r>
            <a:r>
              <a:rPr lang="en-US" altLang="en-US" sz="2000" i="1" dirty="0"/>
              <a:t>Dodd</a:t>
            </a:r>
            <a:r>
              <a:rPr lang="en-US" altLang="en-US" sz="2000" dirty="0"/>
              <a:t>–</a:t>
            </a:r>
            <a:r>
              <a:rPr lang="en-US" altLang="en-US" sz="2000" i="1" dirty="0"/>
              <a:t>Frank Act </a:t>
            </a:r>
            <a:r>
              <a:rPr lang="en-US" altLang="en-US" sz="2000" dirty="0"/>
              <a:t>). Although most of the act deals with financial regulation, several Dodd–Frank provisions impose new corporate governance rules not just on Wall Street banks but also on Main</a:t>
            </a:r>
          </a:p>
          <a:p>
            <a:r>
              <a:rPr lang="en-US" altLang="en-US" sz="2000" dirty="0"/>
              <a:t>Street public corporations.</a:t>
            </a:r>
          </a:p>
        </p:txBody>
      </p:sp>
      <p:sp>
        <p:nvSpPr>
          <p:cNvPr id="4" name="TextBox 3">
            <a:extLst>
              <a:ext uri="{FF2B5EF4-FFF2-40B4-BE49-F238E27FC236}">
                <a16:creationId xmlns:a16="http://schemas.microsoft.com/office/drawing/2014/main" id="{9F04C0BA-607C-496F-8C2A-A270E5CC4A8C}"/>
              </a:ext>
            </a:extLst>
          </p:cNvPr>
          <p:cNvSpPr txBox="1"/>
          <p:nvPr/>
        </p:nvSpPr>
        <p:spPr>
          <a:xfrm>
            <a:off x="533400" y="3690878"/>
            <a:ext cx="4229100" cy="1631216"/>
          </a:xfrm>
          <a:prstGeom prst="rect">
            <a:avLst/>
          </a:prstGeom>
          <a:solidFill>
            <a:schemeClr val="accent1">
              <a:lumMod val="20000"/>
              <a:lumOff val="80000"/>
            </a:schemeClr>
          </a:solidFill>
          <a:ln/>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txBody>
          <a:bodyPr>
            <a:spAutoFit/>
          </a:bodyPr>
          <a:lstStyle/>
          <a:p>
            <a:pPr>
              <a:defRPr/>
            </a:pPr>
            <a:r>
              <a:rPr lang="en-US" sz="2000" b="1" i="1" dirty="0">
                <a:solidFill>
                  <a:schemeClr val="tx1"/>
                </a:solidFill>
                <a:ea typeface="ＭＳ Ｐゴシック" pitchFamily="34" charset="-128"/>
              </a:rPr>
              <a:t>The Dodd–Frank Act </a:t>
            </a:r>
            <a:r>
              <a:rPr lang="en-US" sz="2000" b="1" dirty="0">
                <a:solidFill>
                  <a:schemeClr val="tx1"/>
                </a:solidFill>
                <a:ea typeface="ＭＳ Ｐゴシック" pitchFamily="34" charset="-128"/>
              </a:rPr>
              <a:t>contains the </a:t>
            </a:r>
            <a:r>
              <a:rPr lang="ja-JP" altLang="en-US" sz="2000" b="1" dirty="0">
                <a:solidFill>
                  <a:schemeClr val="tx1"/>
                </a:solidFill>
                <a:ea typeface="ＭＳ Ｐゴシック" pitchFamily="34" charset="-128"/>
              </a:rPr>
              <a:t>“</a:t>
            </a:r>
            <a:r>
              <a:rPr lang="en-US" altLang="ja-JP" sz="2000" b="1" dirty="0">
                <a:solidFill>
                  <a:schemeClr val="tx1"/>
                </a:solidFill>
                <a:ea typeface="ＭＳ Ｐゴシック" pitchFamily="34" charset="-128"/>
              </a:rPr>
              <a:t>say on pay</a:t>
            </a:r>
            <a:r>
              <a:rPr lang="ja-JP" altLang="en-US" sz="2000" b="1" dirty="0">
                <a:solidFill>
                  <a:schemeClr val="tx1"/>
                </a:solidFill>
                <a:ea typeface="ＭＳ Ｐゴシック" pitchFamily="34" charset="-128"/>
              </a:rPr>
              <a:t>”</a:t>
            </a:r>
            <a:r>
              <a:rPr lang="en-US" altLang="ja-JP" sz="2000" b="1" dirty="0">
                <a:solidFill>
                  <a:schemeClr val="tx1"/>
                </a:solidFill>
                <a:ea typeface="ＭＳ Ｐゴシック" pitchFamily="34" charset="-128"/>
              </a:rPr>
              <a:t> mandate requiring periodic</a:t>
            </a:r>
          </a:p>
          <a:p>
            <a:pPr>
              <a:defRPr/>
            </a:pPr>
            <a:r>
              <a:rPr lang="en-US" sz="2000" b="1" dirty="0">
                <a:solidFill>
                  <a:schemeClr val="tx1"/>
                </a:solidFill>
                <a:ea typeface="ＭＳ Ｐゴシック" pitchFamily="34" charset="-128"/>
              </a:rPr>
              <a:t>shareholder advisory votes on executive compensation and golden parachute provisions.</a:t>
            </a:r>
          </a:p>
        </p:txBody>
      </p:sp>
      <p:sp>
        <p:nvSpPr>
          <p:cNvPr id="5" name="TextBox 4">
            <a:extLst>
              <a:ext uri="{FF2B5EF4-FFF2-40B4-BE49-F238E27FC236}">
                <a16:creationId xmlns:a16="http://schemas.microsoft.com/office/drawing/2014/main" id="{74123F22-A954-4D0A-8547-76800366951C}"/>
              </a:ext>
            </a:extLst>
          </p:cNvPr>
          <p:cNvSpPr txBox="1"/>
          <p:nvPr/>
        </p:nvSpPr>
        <p:spPr>
          <a:xfrm>
            <a:off x="4991100" y="3690878"/>
            <a:ext cx="4038600" cy="1477328"/>
          </a:xfrm>
          <a:prstGeom prst="rect">
            <a:avLst/>
          </a:prstGeom>
          <a:solidFill>
            <a:schemeClr val="accent1">
              <a:lumMod val="50000"/>
            </a:schemeClr>
          </a:solidFill>
          <a:ln/>
          <a:effectLst>
            <a:outerShdw blurRad="50800" dist="38100" dir="2700000" algn="tl" rotWithShape="0">
              <a:prstClr val="black">
                <a:alpha val="40000"/>
              </a:prstClr>
            </a:outerShdw>
          </a:effectLst>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US" b="1" dirty="0"/>
              <a:t>Another</a:t>
            </a:r>
            <a:r>
              <a:rPr lang="en-US" b="1" i="1" dirty="0"/>
              <a:t> Dodd–Frank</a:t>
            </a:r>
            <a:r>
              <a:rPr lang="en-US" b="1" dirty="0"/>
              <a:t> provision requires companies to disclose the reasons that they have chosen to have either the same person or separate people serve as the CEO and board chair.</a:t>
            </a:r>
          </a:p>
        </p:txBody>
      </p:sp>
      <p:sp>
        <p:nvSpPr>
          <p:cNvPr id="9" name="Rounded Rectangle 8">
            <a:extLst>
              <a:ext uri="{FF2B5EF4-FFF2-40B4-BE49-F238E27FC236}">
                <a16:creationId xmlns:a16="http://schemas.microsoft.com/office/drawing/2014/main" id="{FFBBFA96-BA9A-4523-92C4-B9F632CC9A94}"/>
              </a:ext>
            </a:extLst>
          </p:cNvPr>
          <p:cNvSpPr/>
          <p:nvPr/>
        </p:nvSpPr>
        <p:spPr>
          <a:xfrm>
            <a:off x="513347" y="6248400"/>
            <a:ext cx="44196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10-1: Discuss the significance of corporate governance.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A25FAE52-00FC-42A1-A53F-669E0C65068B}"/>
              </a:ext>
            </a:extLst>
          </p:cNvPr>
          <p:cNvSpPr>
            <a:spLocks noChangeArrowheads="1"/>
          </p:cNvSpPr>
          <p:nvPr/>
        </p:nvSpPr>
        <p:spPr bwMode="auto">
          <a:xfrm>
            <a:off x="609600" y="1143000"/>
            <a:ext cx="80010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1900" b="1" i="1" dirty="0">
                <a:latin typeface="Arial Narrow" panose="020B0606020202030204" pitchFamily="34" charset="0"/>
              </a:rPr>
              <a:t>1. Recording revenue too soon.</a:t>
            </a:r>
            <a:endParaRPr lang="en-US" altLang="en-US" sz="1900"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Recording revenue before completing any obligations under the contract.</a:t>
            </a:r>
          </a:p>
          <a:p>
            <a:pPr lvl="1" algn="l">
              <a:buFont typeface="Arial" panose="020B0604020202020204" pitchFamily="34" charset="0"/>
              <a:buChar char="•"/>
            </a:pPr>
            <a:r>
              <a:rPr lang="en-US" altLang="en-US" dirty="0">
                <a:latin typeface="Arial Narrow" panose="020B0606020202030204" pitchFamily="34" charset="0"/>
              </a:rPr>
              <a:t>Recording revenue far in excess of work completed on the contract.</a:t>
            </a:r>
          </a:p>
          <a:p>
            <a:pPr lvl="1" algn="l">
              <a:buFont typeface="Arial" panose="020B0604020202020204" pitchFamily="34" charset="0"/>
              <a:buChar char="•"/>
            </a:pPr>
            <a:r>
              <a:rPr lang="en-US" altLang="en-US" dirty="0">
                <a:latin typeface="Arial Narrow" panose="020B0606020202030204" pitchFamily="34" charset="0"/>
              </a:rPr>
              <a:t>Recording revenue before the buyer’s final acceptance of the product.</a:t>
            </a:r>
          </a:p>
          <a:p>
            <a:pPr lvl="1" algn="l">
              <a:buFont typeface="Arial" panose="020B0604020202020204" pitchFamily="34" charset="0"/>
              <a:buChar char="•"/>
            </a:pPr>
            <a:r>
              <a:rPr lang="en-US" altLang="en-US" dirty="0">
                <a:latin typeface="Arial Narrow" panose="020B0606020202030204" pitchFamily="34" charset="0"/>
              </a:rPr>
              <a:t>Recording revenue when the buyer’s payment remains uncertain or unnecessary</a:t>
            </a:r>
            <a:r>
              <a:rPr lang="en-US" altLang="en-US" sz="1900" dirty="0">
                <a:latin typeface="Arial Narrow" panose="020B0606020202030204" pitchFamily="34" charset="0"/>
              </a:rPr>
              <a:t>.</a:t>
            </a:r>
          </a:p>
          <a:p>
            <a:pPr algn="l"/>
            <a:r>
              <a:rPr lang="en-US" altLang="en-US" sz="1900" b="1" i="1" dirty="0">
                <a:latin typeface="Arial Narrow" panose="020B0606020202030204" pitchFamily="34" charset="0"/>
              </a:rPr>
              <a:t>2. Recording bogus revenue.</a:t>
            </a:r>
            <a:endParaRPr lang="en-US" altLang="en-US" sz="1900"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Recording revenue from transactions that lack economic substance.</a:t>
            </a:r>
          </a:p>
          <a:p>
            <a:pPr lvl="1" algn="l">
              <a:buFont typeface="Arial" panose="020B0604020202020204" pitchFamily="34" charset="0"/>
              <a:buChar char="•"/>
            </a:pPr>
            <a:r>
              <a:rPr lang="en-US" altLang="en-US" dirty="0">
                <a:latin typeface="Arial Narrow" panose="020B0606020202030204" pitchFamily="34" charset="0"/>
              </a:rPr>
              <a:t>Recording revenue from transactions that lack a reasonable arm’s-length process.</a:t>
            </a:r>
          </a:p>
          <a:p>
            <a:pPr lvl="1" algn="l">
              <a:buFont typeface="Arial" panose="020B0604020202020204" pitchFamily="34" charset="0"/>
              <a:buChar char="•"/>
            </a:pPr>
            <a:r>
              <a:rPr lang="en-US" altLang="en-US" dirty="0">
                <a:latin typeface="Arial Narrow" panose="020B0606020202030204" pitchFamily="34" charset="0"/>
              </a:rPr>
              <a:t>Recording revenue on receipts from non-revenue-producing transactions.</a:t>
            </a:r>
          </a:p>
          <a:p>
            <a:pPr lvl="1" algn="l">
              <a:buFont typeface="Arial" panose="020B0604020202020204" pitchFamily="34" charset="0"/>
              <a:buChar char="•"/>
            </a:pPr>
            <a:r>
              <a:rPr lang="en-US" altLang="en-US" dirty="0">
                <a:latin typeface="Arial Narrow" panose="020B0606020202030204" pitchFamily="34" charset="0"/>
              </a:rPr>
              <a:t>Recording revenue from appropriate transactions, but at inflated amounts.</a:t>
            </a:r>
          </a:p>
          <a:p>
            <a:pPr algn="l"/>
            <a:r>
              <a:rPr lang="en-US" altLang="en-US" sz="1900" b="1" i="1" dirty="0">
                <a:latin typeface="Arial Narrow" panose="020B0606020202030204" pitchFamily="34" charset="0"/>
              </a:rPr>
              <a:t>3. Boosting income using one-time or unsustainable activities.</a:t>
            </a:r>
            <a:endParaRPr lang="en-US" altLang="en-US" sz="1900"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Boosting income using one-time events.</a:t>
            </a:r>
          </a:p>
          <a:p>
            <a:pPr lvl="1" algn="l">
              <a:buFont typeface="Arial" panose="020B0604020202020204" pitchFamily="34" charset="0"/>
              <a:buChar char="•"/>
            </a:pPr>
            <a:r>
              <a:rPr lang="en-US" altLang="en-US" dirty="0">
                <a:latin typeface="Arial Narrow" panose="020B0606020202030204" pitchFamily="34" charset="0"/>
              </a:rPr>
              <a:t>Boosting income through misleading classifications.</a:t>
            </a:r>
          </a:p>
          <a:p>
            <a:pPr algn="l"/>
            <a:r>
              <a:rPr lang="en-US" altLang="en-US" sz="1900" b="1" i="1" dirty="0">
                <a:latin typeface="Arial Narrow" panose="020B0606020202030204" pitchFamily="34" charset="0"/>
              </a:rPr>
              <a:t>4. Shifting current expenses to a later period.</a:t>
            </a:r>
            <a:endParaRPr lang="en-US" altLang="en-US" sz="1900"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Improperly capitalizing normal operating expenses.</a:t>
            </a:r>
          </a:p>
          <a:p>
            <a:pPr lvl="1" algn="l">
              <a:buFont typeface="Arial" panose="020B0604020202020204" pitchFamily="34" charset="0"/>
              <a:buChar char="•"/>
            </a:pPr>
            <a:r>
              <a:rPr lang="en-US" altLang="en-US" dirty="0">
                <a:latin typeface="Arial Narrow" panose="020B0606020202030204" pitchFamily="34" charset="0"/>
              </a:rPr>
              <a:t>Amortizing costs too slowly.</a:t>
            </a:r>
          </a:p>
          <a:p>
            <a:pPr lvl="1" algn="l">
              <a:buFont typeface="Arial" panose="020B0604020202020204" pitchFamily="34" charset="0"/>
              <a:buChar char="•"/>
            </a:pPr>
            <a:r>
              <a:rPr lang="en-US" altLang="en-US" dirty="0">
                <a:latin typeface="Arial Narrow" panose="020B0606020202030204" pitchFamily="34" charset="0"/>
              </a:rPr>
              <a:t>Failing to write down assets with impaired value.</a:t>
            </a:r>
          </a:p>
          <a:p>
            <a:pPr lvl="1" algn="l">
              <a:buFont typeface="Arial" panose="020B0604020202020204" pitchFamily="34" charset="0"/>
              <a:buChar char="•"/>
            </a:pPr>
            <a:r>
              <a:rPr lang="en-US" altLang="en-US" dirty="0">
                <a:latin typeface="Arial Narrow" panose="020B0606020202030204" pitchFamily="34" charset="0"/>
              </a:rPr>
              <a:t>Failing to record expenses for uncollectible receivables and devalued investments</a:t>
            </a:r>
            <a:r>
              <a:rPr lang="en-US" altLang="en-US" sz="1900" dirty="0">
                <a:latin typeface="Arial Narrow" panose="020B0606020202030204" pitchFamily="34" charset="0"/>
              </a:rPr>
              <a:t>.</a:t>
            </a:r>
          </a:p>
        </p:txBody>
      </p:sp>
      <p:sp>
        <p:nvSpPr>
          <p:cNvPr id="4" name="Rectangle 2">
            <a:extLst>
              <a:ext uri="{FF2B5EF4-FFF2-40B4-BE49-F238E27FC236}">
                <a16:creationId xmlns:a16="http://schemas.microsoft.com/office/drawing/2014/main" id="{381C16E1-0990-4A5D-A7D6-4D29763CBAF5}"/>
              </a:ext>
            </a:extLst>
          </p:cNvPr>
          <p:cNvSpPr>
            <a:spLocks noGrp="1" noChangeArrowheads="1"/>
          </p:cNvSpPr>
          <p:nvPr>
            <p:ph type="title"/>
          </p:nvPr>
        </p:nvSpPr>
        <p:spPr>
          <a:xfrm>
            <a:off x="1143000" y="0"/>
            <a:ext cx="6858000" cy="838200"/>
          </a:xfrm>
          <a:solidFill>
            <a:srgbClr val="FFFFFF"/>
          </a:solidFill>
        </p:spPr>
        <p:txBody>
          <a:bodyPr/>
          <a:lstStyle/>
          <a:p>
            <a:pPr eaLnBrk="1" hangingPunct="1">
              <a:defRPr/>
            </a:pPr>
            <a:r>
              <a:rPr lang="en-US" sz="3200" dirty="0">
                <a:effectLst>
                  <a:outerShdw blurRad="38100" dist="38100" dir="2700000" algn="tl">
                    <a:srgbClr val="C0C0C0"/>
                  </a:outerShdw>
                </a:effectLst>
                <a:ea typeface="ＭＳ Ｐゴシック" pitchFamily="34" charset="-128"/>
              </a:rPr>
              <a:t>Recent Financial Misstatements </a:t>
            </a:r>
          </a:p>
        </p:txBody>
      </p:sp>
      <p:sp>
        <p:nvSpPr>
          <p:cNvPr id="5" name="TextBox 4">
            <a:extLst>
              <a:ext uri="{FF2B5EF4-FFF2-40B4-BE49-F238E27FC236}">
                <a16:creationId xmlns:a16="http://schemas.microsoft.com/office/drawing/2014/main" id="{3BFCF403-4B6D-40A4-A5DD-DE7E095B4444}"/>
              </a:ext>
            </a:extLst>
          </p:cNvPr>
          <p:cNvSpPr txBox="1"/>
          <p:nvPr/>
        </p:nvSpPr>
        <p:spPr>
          <a:xfrm>
            <a:off x="762000" y="762000"/>
            <a:ext cx="7391400" cy="400050"/>
          </a:xfrm>
          <a:prstGeom prst="rect">
            <a:avLst/>
          </a:prstGeom>
          <a:solidFill>
            <a:schemeClr val="accent1">
              <a:lumMod val="20000"/>
              <a:lumOff val="80000"/>
            </a:schemeClr>
          </a:solidFill>
        </p:spPr>
        <p:txBody>
          <a:bodyPr>
            <a:spAutoFit/>
          </a:bodyPr>
          <a:lstStyle/>
          <a:p>
            <a:pPr algn="l">
              <a:defRPr/>
            </a:pPr>
            <a:r>
              <a:rPr lang="en-US" sz="2000" b="1" dirty="0"/>
              <a:t>Earnings Manipulations Shenanigans</a:t>
            </a:r>
            <a:r>
              <a:rPr lang="en-US" sz="2000" dirty="0">
                <a:effectLst>
                  <a:outerShdw blurRad="38100" dist="38100" dir="2700000" algn="tl">
                    <a:srgbClr val="C0C0C0"/>
                  </a:outerShdw>
                </a:effectLst>
              </a:rPr>
              <a:t> </a:t>
            </a:r>
            <a:r>
              <a:rPr lang="en-US" sz="2000" b="1" dirty="0"/>
              <a:t>(pg 1):</a:t>
            </a:r>
          </a:p>
        </p:txBody>
      </p:sp>
      <p:sp>
        <p:nvSpPr>
          <p:cNvPr id="6" name="Rounded Rectangle 5">
            <a:extLst>
              <a:ext uri="{FF2B5EF4-FFF2-40B4-BE49-F238E27FC236}">
                <a16:creationId xmlns:a16="http://schemas.microsoft.com/office/drawing/2014/main" id="{048D6D87-EA4E-4F44-86F3-6EFE8DAABD00}"/>
              </a:ext>
            </a:extLst>
          </p:cNvPr>
          <p:cNvSpPr/>
          <p:nvPr/>
        </p:nvSpPr>
        <p:spPr>
          <a:xfrm>
            <a:off x="457200" y="6324600"/>
            <a:ext cx="6781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10-2: Identify the types of financial reporting misstatements that have occurred in recent years.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B020FF-7C89-48C7-BF52-927D7AC5C9AE}"/>
              </a:ext>
            </a:extLst>
          </p:cNvPr>
          <p:cNvSpPr/>
          <p:nvPr/>
        </p:nvSpPr>
        <p:spPr>
          <a:xfrm>
            <a:off x="609600" y="1600200"/>
            <a:ext cx="8077200" cy="3724275"/>
          </a:xfrm>
          <a:prstGeom prst="rect">
            <a:avLst/>
          </a:prstGeom>
        </p:spPr>
        <p:txBody>
          <a:bodyPr>
            <a:spAutoFit/>
          </a:bodyPr>
          <a:lstStyle/>
          <a:p>
            <a:pPr algn="l">
              <a:defRPr/>
            </a:pPr>
            <a:r>
              <a:rPr lang="en-US" sz="1900" b="1" i="1" dirty="0">
                <a:latin typeface="Arial Narrow" pitchFamily="34" charset="0"/>
              </a:rPr>
              <a:t>5. Employing other techniques to hide expenses or losses.</a:t>
            </a:r>
            <a:endParaRPr lang="en-US" sz="1900" dirty="0">
              <a:latin typeface="Arial Narrow" pitchFamily="34" charset="0"/>
            </a:endParaRPr>
          </a:p>
          <a:p>
            <a:pPr marL="573088" lvl="1" indent="-115888" algn="l">
              <a:buFont typeface="Arial" pitchFamily="34" charset="0"/>
              <a:buChar char="•"/>
              <a:defRPr/>
            </a:pPr>
            <a:r>
              <a:rPr lang="en-US" dirty="0">
                <a:latin typeface="Arial Narrow" pitchFamily="34" charset="0"/>
              </a:rPr>
              <a:t>Failing to record an expense from a current transaction.</a:t>
            </a:r>
          </a:p>
          <a:p>
            <a:pPr marL="573088" lvl="1" indent="-115888" algn="l">
              <a:buFont typeface="Arial" pitchFamily="34" charset="0"/>
              <a:buChar char="•"/>
              <a:defRPr/>
            </a:pPr>
            <a:r>
              <a:rPr lang="en-US" dirty="0">
                <a:latin typeface="Arial Narrow" pitchFamily="34" charset="0"/>
              </a:rPr>
              <a:t>Failing to record an expense for a necessary accrual or reversing a past expense.</a:t>
            </a:r>
          </a:p>
          <a:p>
            <a:pPr marL="573088" lvl="1" indent="-115888" algn="l">
              <a:buFont typeface="Arial" pitchFamily="34" charset="0"/>
              <a:buChar char="•"/>
              <a:defRPr/>
            </a:pPr>
            <a:r>
              <a:rPr lang="en-US" dirty="0">
                <a:latin typeface="Arial Narrow" pitchFamily="34" charset="0"/>
              </a:rPr>
              <a:t>Failing to record or reducing expenses by using aggressive accounting assumptions.</a:t>
            </a:r>
          </a:p>
          <a:p>
            <a:pPr marL="573088" lvl="1" indent="-115888" algn="l">
              <a:buFont typeface="Arial" pitchFamily="34" charset="0"/>
              <a:buChar char="•"/>
              <a:defRPr/>
            </a:pPr>
            <a:r>
              <a:rPr lang="en-US" dirty="0">
                <a:latin typeface="Arial Narrow" pitchFamily="34" charset="0"/>
              </a:rPr>
              <a:t>Reducing expenses by releasing bogus reserves from previous charges.</a:t>
            </a:r>
          </a:p>
          <a:p>
            <a:pPr algn="l">
              <a:defRPr/>
            </a:pPr>
            <a:r>
              <a:rPr lang="en-US" b="1" i="1" dirty="0">
                <a:latin typeface="Arial Narrow" pitchFamily="34" charset="0"/>
              </a:rPr>
              <a:t>6. Shifting current income to a later period.</a:t>
            </a:r>
            <a:endParaRPr lang="en-US" dirty="0">
              <a:latin typeface="Arial Narrow" pitchFamily="34" charset="0"/>
            </a:endParaRPr>
          </a:p>
          <a:p>
            <a:pPr marL="573088" lvl="1" indent="-115888" algn="l">
              <a:buFont typeface="Arial" pitchFamily="34" charset="0"/>
              <a:buChar char="•"/>
              <a:defRPr/>
            </a:pPr>
            <a:r>
              <a:rPr lang="en-US" dirty="0">
                <a:latin typeface="Arial Narrow" pitchFamily="34" charset="0"/>
              </a:rPr>
              <a:t>Creating reserves (often in conjunction with an acquisition) and releasing them into income in a later period.</a:t>
            </a:r>
          </a:p>
          <a:p>
            <a:pPr marL="573088" lvl="1" indent="-115888" algn="l">
              <a:buFont typeface="Arial" pitchFamily="34" charset="0"/>
              <a:buChar char="•"/>
              <a:defRPr/>
            </a:pPr>
            <a:r>
              <a:rPr lang="en-US" dirty="0">
                <a:latin typeface="Arial Narrow" pitchFamily="34" charset="0"/>
              </a:rPr>
              <a:t>Improperly accounting for derivatives in order to smooth income.</a:t>
            </a:r>
          </a:p>
          <a:p>
            <a:pPr marL="573088" lvl="1" indent="-115888" algn="l">
              <a:buFont typeface="Arial" pitchFamily="34" charset="0"/>
              <a:buChar char="•"/>
              <a:defRPr/>
            </a:pPr>
            <a:r>
              <a:rPr lang="en-US" dirty="0">
                <a:latin typeface="Arial Narrow" pitchFamily="34" charset="0"/>
              </a:rPr>
              <a:t>Recording current-period sales in a later period.</a:t>
            </a:r>
          </a:p>
          <a:p>
            <a:pPr algn="l">
              <a:defRPr/>
            </a:pPr>
            <a:r>
              <a:rPr lang="en-US" sz="1900" b="1" i="1" dirty="0">
                <a:latin typeface="Arial Narrow" pitchFamily="34" charset="0"/>
              </a:rPr>
              <a:t>7. Shifting future expenses to an earlier period.</a:t>
            </a:r>
            <a:endParaRPr lang="en-US" sz="1900" dirty="0">
              <a:latin typeface="Arial Narrow" pitchFamily="34" charset="0"/>
            </a:endParaRPr>
          </a:p>
          <a:p>
            <a:pPr marL="627063" lvl="1" indent="-169863" algn="l">
              <a:buFont typeface="Arial" pitchFamily="34" charset="0"/>
              <a:buChar char="•"/>
              <a:defRPr/>
            </a:pPr>
            <a:r>
              <a:rPr lang="en-US" dirty="0">
                <a:latin typeface="Arial Narrow" pitchFamily="34" charset="0"/>
              </a:rPr>
              <a:t>Improperly writing off assets in the current period to avoid expenses in a future period.</a:t>
            </a:r>
          </a:p>
          <a:p>
            <a:pPr marL="627063" lvl="1" indent="-169863" algn="l">
              <a:buFont typeface="Arial" pitchFamily="34" charset="0"/>
              <a:buChar char="•"/>
              <a:defRPr/>
            </a:pPr>
            <a:r>
              <a:rPr lang="en-US" dirty="0">
                <a:latin typeface="Arial Narrow" pitchFamily="34" charset="0"/>
              </a:rPr>
              <a:t>Improperly recording charges to establish reserves used to reduce future expenses.</a:t>
            </a:r>
          </a:p>
        </p:txBody>
      </p:sp>
      <p:sp>
        <p:nvSpPr>
          <p:cNvPr id="4" name="Rectangle 2">
            <a:extLst>
              <a:ext uri="{FF2B5EF4-FFF2-40B4-BE49-F238E27FC236}">
                <a16:creationId xmlns:a16="http://schemas.microsoft.com/office/drawing/2014/main" id="{CE9CEADE-4687-487B-8AE3-7804FA3421EF}"/>
              </a:ext>
            </a:extLst>
          </p:cNvPr>
          <p:cNvSpPr>
            <a:spLocks noGrp="1" noChangeArrowheads="1"/>
          </p:cNvSpPr>
          <p:nvPr>
            <p:ph type="title"/>
          </p:nvPr>
        </p:nvSpPr>
        <p:spPr>
          <a:xfrm>
            <a:off x="457200" y="152400"/>
            <a:ext cx="8229600" cy="762000"/>
          </a:xfrm>
          <a:solidFill>
            <a:srgbClr val="FFFFFF"/>
          </a:solidFill>
        </p:spPr>
        <p:txBody>
          <a:bodyPr/>
          <a:lstStyle/>
          <a:p>
            <a:pPr eaLnBrk="1" hangingPunct="1">
              <a:defRPr/>
            </a:pPr>
            <a:r>
              <a:rPr lang="en-US" sz="3200" dirty="0">
                <a:effectLst>
                  <a:outerShdw blurRad="38100" dist="38100" dir="2700000" algn="tl">
                    <a:srgbClr val="C0C0C0"/>
                  </a:outerShdw>
                </a:effectLst>
                <a:ea typeface="ＭＳ Ｐゴシック" pitchFamily="34" charset="-128"/>
              </a:rPr>
              <a:t>Recent Financial Misstatements</a:t>
            </a:r>
          </a:p>
        </p:txBody>
      </p:sp>
      <p:sp>
        <p:nvSpPr>
          <p:cNvPr id="5" name="TextBox 4">
            <a:extLst>
              <a:ext uri="{FF2B5EF4-FFF2-40B4-BE49-F238E27FC236}">
                <a16:creationId xmlns:a16="http://schemas.microsoft.com/office/drawing/2014/main" id="{7B5360E0-AD72-4BA4-A637-6567335408DE}"/>
              </a:ext>
            </a:extLst>
          </p:cNvPr>
          <p:cNvSpPr txBox="1"/>
          <p:nvPr/>
        </p:nvSpPr>
        <p:spPr>
          <a:xfrm>
            <a:off x="762000" y="1143000"/>
            <a:ext cx="7391400" cy="400050"/>
          </a:xfrm>
          <a:prstGeom prst="rect">
            <a:avLst/>
          </a:prstGeom>
          <a:solidFill>
            <a:schemeClr val="accent1">
              <a:lumMod val="20000"/>
              <a:lumOff val="80000"/>
            </a:schemeClr>
          </a:solidFill>
        </p:spPr>
        <p:txBody>
          <a:bodyPr>
            <a:spAutoFit/>
          </a:bodyPr>
          <a:lstStyle/>
          <a:p>
            <a:pPr algn="l">
              <a:defRPr/>
            </a:pPr>
            <a:r>
              <a:rPr lang="en-US" sz="2000" b="1" dirty="0"/>
              <a:t>Earnings Manipulations Shenanigans (pg 2):</a:t>
            </a:r>
          </a:p>
        </p:txBody>
      </p:sp>
      <p:sp>
        <p:nvSpPr>
          <p:cNvPr id="6" name="Rounded Rectangle 5">
            <a:extLst>
              <a:ext uri="{FF2B5EF4-FFF2-40B4-BE49-F238E27FC236}">
                <a16:creationId xmlns:a16="http://schemas.microsoft.com/office/drawing/2014/main" id="{F09FAC50-BA0E-4D6E-8EA6-67E1F4618D35}"/>
              </a:ext>
            </a:extLst>
          </p:cNvPr>
          <p:cNvSpPr/>
          <p:nvPr/>
        </p:nvSpPr>
        <p:spPr>
          <a:xfrm>
            <a:off x="457200" y="6324600"/>
            <a:ext cx="6781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10-2: Identify the types of financial reporting misstatements that have occurred in recent years.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C554772-93D6-408B-80BF-BDF7BE4185E2}"/>
              </a:ext>
            </a:extLst>
          </p:cNvPr>
          <p:cNvSpPr>
            <a:spLocks noChangeArrowheads="1"/>
          </p:cNvSpPr>
          <p:nvPr/>
        </p:nvSpPr>
        <p:spPr bwMode="auto">
          <a:xfrm>
            <a:off x="609600" y="1447800"/>
            <a:ext cx="78486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b="1" i="1" dirty="0">
                <a:latin typeface="Arial Narrow" panose="020B0606020202030204" pitchFamily="34" charset="0"/>
              </a:rPr>
              <a:t>1. Shifting financing cash inflows to the operating section.</a:t>
            </a:r>
            <a:endParaRPr lang="en-US" altLang="en-US"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Recording bogus cash flows from operations from a normal bank borrowing.</a:t>
            </a:r>
          </a:p>
          <a:p>
            <a:pPr lvl="1" algn="l">
              <a:buFont typeface="Arial" panose="020B0604020202020204" pitchFamily="34" charset="0"/>
              <a:buChar char="•"/>
            </a:pPr>
            <a:r>
              <a:rPr lang="en-US" altLang="en-US" dirty="0">
                <a:latin typeface="Arial Narrow" panose="020B0606020202030204" pitchFamily="34" charset="0"/>
              </a:rPr>
              <a:t>Boosting cash flows from operations by selling receivables before the collection date.</a:t>
            </a:r>
          </a:p>
          <a:p>
            <a:pPr lvl="1" algn="l">
              <a:buFont typeface="Arial" panose="020B0604020202020204" pitchFamily="34" charset="0"/>
              <a:buChar char="•"/>
            </a:pPr>
            <a:r>
              <a:rPr lang="en-US" altLang="en-US" dirty="0">
                <a:latin typeface="Arial Narrow" panose="020B0606020202030204" pitchFamily="34" charset="0"/>
              </a:rPr>
              <a:t>Inflating cash flows from operations by faking the sale of receivables.</a:t>
            </a:r>
          </a:p>
          <a:p>
            <a:pPr algn="l"/>
            <a:r>
              <a:rPr lang="en-US" altLang="en-US" b="1" i="1" dirty="0">
                <a:latin typeface="Arial Narrow" panose="020B0606020202030204" pitchFamily="34" charset="0"/>
              </a:rPr>
              <a:t>2. Shifting normal operating cash outflows to the investing section.</a:t>
            </a:r>
            <a:endParaRPr lang="en-US" altLang="en-US"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Inflating cash flows from operations with boomerang transactions.</a:t>
            </a:r>
          </a:p>
          <a:p>
            <a:pPr lvl="1" algn="l">
              <a:buFont typeface="Arial" panose="020B0604020202020204" pitchFamily="34" charset="0"/>
              <a:buChar char="•"/>
            </a:pPr>
            <a:r>
              <a:rPr lang="en-US" altLang="en-US" dirty="0">
                <a:latin typeface="Arial Narrow" panose="020B0606020202030204" pitchFamily="34" charset="0"/>
              </a:rPr>
              <a:t>Improperly capitalizing normal operating costs.</a:t>
            </a:r>
          </a:p>
          <a:p>
            <a:pPr lvl="1" algn="l">
              <a:buFont typeface="Arial" panose="020B0604020202020204" pitchFamily="34" charset="0"/>
              <a:buChar char="•"/>
            </a:pPr>
            <a:r>
              <a:rPr lang="en-US" altLang="en-US" dirty="0">
                <a:latin typeface="Arial Narrow" panose="020B0606020202030204" pitchFamily="34" charset="0"/>
              </a:rPr>
              <a:t>Recording the purchase of inventory as an investing outflow.</a:t>
            </a:r>
          </a:p>
          <a:p>
            <a:pPr algn="l"/>
            <a:r>
              <a:rPr lang="en-US" altLang="en-US" b="1" i="1" dirty="0">
                <a:latin typeface="Arial Narrow" panose="020B0606020202030204" pitchFamily="34" charset="0"/>
              </a:rPr>
              <a:t>3. Inflating operating cash flow using acquisitions or disposals.</a:t>
            </a:r>
            <a:endParaRPr lang="en-US" altLang="en-US"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Inheriting operating inflows in a normal business acquisition.</a:t>
            </a:r>
          </a:p>
          <a:p>
            <a:pPr lvl="1" algn="l">
              <a:buFont typeface="Arial" panose="020B0604020202020204" pitchFamily="34" charset="0"/>
              <a:buChar char="•"/>
            </a:pPr>
            <a:r>
              <a:rPr lang="en-US" altLang="en-US" dirty="0">
                <a:latin typeface="Arial Narrow" panose="020B0606020202030204" pitchFamily="34" charset="0"/>
              </a:rPr>
              <a:t>Acquiring contracts or customers rather than developing them internally.</a:t>
            </a:r>
          </a:p>
          <a:p>
            <a:pPr lvl="1" algn="l">
              <a:buFont typeface="Arial" panose="020B0604020202020204" pitchFamily="34" charset="0"/>
              <a:buChar char="•"/>
            </a:pPr>
            <a:r>
              <a:rPr lang="en-US" altLang="en-US" dirty="0">
                <a:latin typeface="Arial Narrow" panose="020B0606020202030204" pitchFamily="34" charset="0"/>
              </a:rPr>
              <a:t>Boosting cash flows from operations by creatively structuring the sale of a business.</a:t>
            </a:r>
          </a:p>
          <a:p>
            <a:pPr algn="l"/>
            <a:r>
              <a:rPr lang="en-US" altLang="en-US" b="1" i="1" dirty="0">
                <a:latin typeface="Arial Narrow" panose="020B0606020202030204" pitchFamily="34" charset="0"/>
              </a:rPr>
              <a:t>4. Boosting operating cash flow using unsustainable activities.</a:t>
            </a:r>
            <a:endParaRPr lang="en-US" altLang="en-US" dirty="0">
              <a:latin typeface="Arial Narrow" panose="020B0606020202030204" pitchFamily="34" charset="0"/>
            </a:endParaRPr>
          </a:p>
          <a:p>
            <a:pPr lvl="1" algn="l">
              <a:buFont typeface="Arial" panose="020B0604020202020204" pitchFamily="34" charset="0"/>
              <a:buChar char="•"/>
            </a:pPr>
            <a:r>
              <a:rPr lang="en-US" altLang="en-US" dirty="0">
                <a:latin typeface="Arial Narrow" panose="020B0606020202030204" pitchFamily="34" charset="0"/>
              </a:rPr>
              <a:t>Boosting cash flows from operations by paying vendors more slowly.</a:t>
            </a:r>
          </a:p>
          <a:p>
            <a:pPr lvl="1" algn="l">
              <a:buFont typeface="Arial" panose="020B0604020202020204" pitchFamily="34" charset="0"/>
              <a:buChar char="•"/>
            </a:pPr>
            <a:r>
              <a:rPr lang="en-US" altLang="en-US" dirty="0">
                <a:latin typeface="Arial Narrow" panose="020B0606020202030204" pitchFamily="34" charset="0"/>
              </a:rPr>
              <a:t>Boosting cash flows from operations by collecting from customers more quickly.</a:t>
            </a:r>
          </a:p>
          <a:p>
            <a:pPr lvl="1" algn="l">
              <a:buFont typeface="Arial" panose="020B0604020202020204" pitchFamily="34" charset="0"/>
              <a:buChar char="•"/>
            </a:pPr>
            <a:r>
              <a:rPr lang="en-US" altLang="en-US" dirty="0">
                <a:latin typeface="Arial Narrow" panose="020B0606020202030204" pitchFamily="34" charset="0"/>
              </a:rPr>
              <a:t>Boosting cash flows from operations by purchasing less inventory.</a:t>
            </a:r>
          </a:p>
          <a:p>
            <a:pPr lvl="1" algn="l">
              <a:buFont typeface="Arial" panose="020B0604020202020204" pitchFamily="34" charset="0"/>
              <a:buChar char="•"/>
            </a:pPr>
            <a:r>
              <a:rPr lang="en-US" altLang="en-US" dirty="0">
                <a:latin typeface="Arial Narrow" panose="020B0606020202030204" pitchFamily="34" charset="0"/>
              </a:rPr>
              <a:t>Boosting cash flows from operations with one-time benefits.</a:t>
            </a:r>
          </a:p>
        </p:txBody>
      </p:sp>
      <p:sp>
        <p:nvSpPr>
          <p:cNvPr id="4" name="Rectangle 2">
            <a:extLst>
              <a:ext uri="{FF2B5EF4-FFF2-40B4-BE49-F238E27FC236}">
                <a16:creationId xmlns:a16="http://schemas.microsoft.com/office/drawing/2014/main" id="{C035C3AB-307A-4C71-9CE6-454636EB9D9F}"/>
              </a:ext>
            </a:extLst>
          </p:cNvPr>
          <p:cNvSpPr>
            <a:spLocks noGrp="1" noChangeArrowheads="1"/>
          </p:cNvSpPr>
          <p:nvPr>
            <p:ph type="title"/>
          </p:nvPr>
        </p:nvSpPr>
        <p:spPr>
          <a:xfrm>
            <a:off x="457200" y="152400"/>
            <a:ext cx="8229600" cy="762000"/>
          </a:xfrm>
          <a:solidFill>
            <a:srgbClr val="FFFFFF"/>
          </a:solidFill>
        </p:spPr>
        <p:txBody>
          <a:bodyPr/>
          <a:lstStyle/>
          <a:p>
            <a:pPr eaLnBrk="1" hangingPunct="1">
              <a:defRPr/>
            </a:pPr>
            <a:r>
              <a:rPr lang="en-US" sz="3200" dirty="0">
                <a:effectLst>
                  <a:outerShdw blurRad="38100" dist="38100" dir="2700000" algn="tl">
                    <a:srgbClr val="C0C0C0"/>
                  </a:outerShdw>
                </a:effectLst>
                <a:ea typeface="ＭＳ Ｐゴシック" pitchFamily="34" charset="-128"/>
              </a:rPr>
              <a:t>Recent Financial Misstatements</a:t>
            </a:r>
          </a:p>
        </p:txBody>
      </p:sp>
      <p:sp>
        <p:nvSpPr>
          <p:cNvPr id="62468" name="TextBox 4">
            <a:extLst>
              <a:ext uri="{FF2B5EF4-FFF2-40B4-BE49-F238E27FC236}">
                <a16:creationId xmlns:a16="http://schemas.microsoft.com/office/drawing/2014/main" id="{3FCDC975-9397-4013-9FD2-09A8100917DD}"/>
              </a:ext>
            </a:extLst>
          </p:cNvPr>
          <p:cNvSpPr txBox="1">
            <a:spLocks noChangeArrowheads="1"/>
          </p:cNvSpPr>
          <p:nvPr/>
        </p:nvSpPr>
        <p:spPr bwMode="auto">
          <a:xfrm>
            <a:off x="762000" y="990600"/>
            <a:ext cx="7391400" cy="400050"/>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sz="2000" b="1" dirty="0"/>
              <a:t>Cash Flow Shenanigans:</a:t>
            </a:r>
          </a:p>
        </p:txBody>
      </p:sp>
      <p:sp>
        <p:nvSpPr>
          <p:cNvPr id="6" name="Rounded Rectangle 5">
            <a:extLst>
              <a:ext uri="{FF2B5EF4-FFF2-40B4-BE49-F238E27FC236}">
                <a16:creationId xmlns:a16="http://schemas.microsoft.com/office/drawing/2014/main" id="{E2290E69-7209-436C-A557-649DD804D5A4}"/>
              </a:ext>
            </a:extLst>
          </p:cNvPr>
          <p:cNvSpPr/>
          <p:nvPr/>
        </p:nvSpPr>
        <p:spPr>
          <a:xfrm>
            <a:off x="457200" y="6324600"/>
            <a:ext cx="67818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10-2: Identify the types of financial reporting misstatements that have occurred in recent years.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27&quot;&gt;&lt;property id=&quot;20148&quot; value=&quot;5&quot;/&gt;&lt;property id=&quot;20300&quot; value=&quot;Slide 33 - &amp;quot;End of Chapter 10&amp;quot;&quot;/&gt;&lt;property id=&quot;20307&quot; value=&quot;300&quot;/&gt;&lt;/object&gt;&lt;object type=&quot;3&quot; unique_id=&quot;12594&quot;&gt;&lt;property id=&quot;20148&quot; value=&quot;5&quot;/&gt;&lt;property id=&quot;20300&quot; value=&quot;Slide 1&quot;/&gt;&lt;property id=&quot;20307&quot; value=&quot;392&quot;/&gt;&lt;/object&gt;&lt;object type=&quot;3&quot; unique_id=&quot;12595&quot;&gt;&lt;property id=&quot;20148&quot; value=&quot;5&quot;/&gt;&lt;property id=&quot;20300&quot; value=&quot;Slide 2 - &amp;quot;Chapter 10&amp;quot;&quot;/&gt;&lt;property id=&quot;20307&quot; value=&quot;387&quot;/&gt;&lt;/object&gt;&lt;object type=&quot;3&quot; unique_id=&quot;12596&quot;&gt;&lt;property id=&quot;20148&quot; value=&quot;5&quot;/&gt;&lt;property id=&quot;20300&quot; value=&quot;Slide 3&quot;/&gt;&lt;property id=&quot;20307&quot; value=&quot;359&quot;/&gt;&lt;/object&gt;&lt;object type=&quot;3&quot; unique_id=&quot;12597&quot;&gt;&lt;property id=&quot;20148&quot; value=&quot;5&quot;/&gt;&lt;property id=&quot;20300&quot; value=&quot;Slide 4 - &amp;quot;Corporate Governance&amp;quot;&quot;/&gt;&lt;property id=&quot;20307&quot; value=&quot;360&quot;/&gt;&lt;/object&gt;&lt;object type=&quot;3&quot; unique_id=&quot;12598&quot;&gt;&lt;property id=&quot;20148&quot; value=&quot;5&quot;/&gt;&lt;property id=&quot;20300&quot; value=&quot;Slide 5 - &amp;quot;Corporate Governance&amp;quot;&quot;/&gt;&lt;property id=&quot;20307&quot; value=&quot;388&quot;/&gt;&lt;/object&gt;&lt;object type=&quot;3&quot; unique_id=&quot;12599&quot;&gt;&lt;property id=&quot;20148&quot; value=&quot;5&quot;/&gt;&lt;property id=&quot;20300&quot; value=&quot;Slide 6 - &amp;quot;Corporate Governance&amp;quot;&quot;/&gt;&lt;property id=&quot;20307&quot; value=&quot;389&quot;/&gt;&lt;/object&gt;&lt;object type=&quot;3&quot; unique_id=&quot;12600&quot;&gt;&lt;property id=&quot;20148&quot; value=&quot;5&quot;/&gt;&lt;property id=&quot;20300&quot; value=&quot;Slide 7 - &amp;quot;Recent Financial Misstatements&amp;quot;&quot;/&gt;&lt;property id=&quot;20307&quot; value=&quot;361&quot;/&gt;&lt;/object&gt;&lt;object type=&quot;3&quot; unique_id=&quot;12601&quot;&gt;&lt;property id=&quot;20148&quot; value=&quot;5&quot;/&gt;&lt;property id=&quot;20300&quot; value=&quot;Slide 8 - &amp;quot;Recent Financial Misstatements&amp;quot;&quot;/&gt;&lt;property id=&quot;20307&quot; value=&quot;390&quot;/&gt;&lt;/object&gt;&lt;object type=&quot;3&quot; unique_id=&quot;12602&quot;&gt;&lt;property id=&quot;20148&quot; value=&quot;5&quot;/&gt;&lt;property id=&quot;20300&quot; value=&quot;Slide 9 - &amp;quot;Notes to the Financial Statements&amp;quot;&quot;/&gt;&lt;property id=&quot;20307&quot; value=&quot;362&quot;/&gt;&lt;/object&gt;&lt;object type=&quot;3&quot; unique_id=&quot;12603&quot;&gt;&lt;property id=&quot;20148&quot; value=&quot;5&quot;/&gt;&lt;property id=&quot;20300&quot; value=&quot;Slide 10 - &amp;quot;Notes to the Financial Statements&amp;quot;&quot;/&gt;&lt;property id=&quot;20307&quot; value=&quot;363&quot;/&gt;&lt;/object&gt;&lt;object type=&quot;3&quot; unique_id=&quot;12604&quot;&gt;&lt;property id=&quot;20148&quot; value=&quot;5&quot;/&gt;&lt;property id=&quot;20300&quot; value=&quot;Slide 11 - &amp;quot;Other Disclosures&amp;quot;&quot;/&gt;&lt;property id=&quot;20307&quot; value=&quot;391&quot;/&gt;&lt;/object&gt;&lt;object type=&quot;3&quot; unique_id=&quot;12605&quot;&gt;&lt;property id=&quot;20148&quot; value=&quot;5&quot;/&gt;&lt;property id=&quot;20300&quot; value=&quot;Slide 12 - &amp;quot;Depreciation Method&amp;quot;&quot;/&gt;&lt;property id=&quot;20307&quot; value=&quot;364&quot;/&gt;&lt;/object&gt;&lt;object type=&quot;3&quot; unique_id=&quot;12606&quot;&gt;&lt;property id=&quot;20148&quot; value=&quot;5&quot;/&gt;&lt;property id=&quot;20300&quot; value=&quot;Slide 13 - &amp;quot;Inventory Valuation&amp;quot;&quot;/&gt;&lt;property id=&quot;20307&quot; value=&quot;365&quot;/&gt;&lt;/object&gt;&lt;object type=&quot;3&quot; unique_id=&quot;12607&quot;&gt;&lt;property id=&quot;20148&quot; value=&quot;5&quot;/&gt;&lt;property id=&quot;20300&quot; value=&quot;Slide 14 - &amp;quot;Basis of Consolidation&amp;quot;&quot;/&gt;&lt;property id=&quot;20307&quot; value=&quot;366&quot;/&gt;&lt;/object&gt;&lt;object type=&quot;3&quot; unique_id=&quot;12608&quot;&gt;&lt;property id=&quot;20148&quot; value=&quot;5&quot;/&gt;&lt;property id=&quot;20300&quot; value=&quot;Slide 15 - &amp;quot;Income Taxes&amp;quot;&quot;/&gt;&lt;property id=&quot;20307&quot; value=&quot;367&quot;/&gt;&lt;/object&gt;&lt;object type=&quot;3&quot; unique_id=&quot;12609&quot;&gt;&lt;property id=&quot;20148&quot; value=&quot;5&quot;/&gt;&lt;property id=&quot;20300&quot; value=&quot;Slide 16 - &amp;quot;Employee Benefits&amp;quot;&quot;/&gt;&lt;property id=&quot;20307&quot; value=&quot;368&quot;/&gt;&lt;/object&gt;&lt;object type=&quot;3&quot; unique_id=&quot;12610&quot;&gt;&lt;property id=&quot;20148&quot; value=&quot;5&quot;/&gt;&lt;property id=&quot;20300&quot; value=&quot;Slide 17 - &amp;quot;Intangibles Including Goodwill&amp;quot;&quot;/&gt;&lt;property id=&quot;20307&quot; value=&quot;369&quot;/&gt;&lt;/object&gt;&lt;object type=&quot;3&quot; unique_id=&quot;12611&quot;&gt;&lt;property id=&quot;20148&quot; value=&quot;5&quot;/&gt;&lt;property id=&quot;20300&quot; value=&quot;Slide 18 - &amp;quot;Earnings Per Share&amp;quot;&quot;/&gt;&lt;property id=&quot;20307&quot; value=&quot;370&quot;/&gt;&lt;/object&gt;&lt;object type=&quot;3&quot; unique_id=&quot;12612&quot;&gt;&lt;property id=&quot;20148&quot; value=&quot;5&quot;/&gt;&lt;property id=&quot;20300&quot; value=&quot;Slide 19 - &amp;quot;Stock Option and Purchase Plans&amp;quot;&quot;/&gt;&lt;property id=&quot;20307&quot; value=&quot;371&quot;/&gt;&lt;/object&gt;&lt;object type=&quot;3&quot; unique_id=&quot;12613&quot;&gt;&lt;property id=&quot;20148&quot; value=&quot;5&quot;/&gt;&lt;property id=&quot;20300&quot; value=&quot;Slide 20 - &amp;quot;Details of Financial Amounts&amp;quot;&quot;/&gt;&lt;property id=&quot;20307&quot; value=&quot;372&quot;/&gt;&lt;/object&gt;&lt;object type=&quot;3&quot; unique_id=&quot;12614&quot;&gt;&lt;property id=&quot;20148&quot; value=&quot;5&quot;/&gt;&lt;property id=&quot;20300&quot; value=&quot;Slide 21 - &amp;quot;Other Disclosures&amp;quot;&quot;/&gt;&lt;property id=&quot;20307&quot; value=&quot;374&quot;/&gt;&lt;/object&gt;&lt;object type=&quot;3&quot; unique_id=&quot;12615&quot;&gt;&lt;property id=&quot;20148&quot; value=&quot;5&quot;/&gt;&lt;property id=&quot;20300&quot; value=&quot;Slide 22 - &amp;quot;Other Disclosures&amp;quot;&quot;/&gt;&lt;property id=&quot;20307&quot; value=&quot;375&quot;/&gt;&lt;/object&gt;&lt;object type=&quot;3&quot; unique_id=&quot;12616&quot;&gt;&lt;property id=&quot;20148&quot; value=&quot;5&quot;/&gt;&lt;property id=&quot;20300&quot; value=&quot;Slide 23 - &amp;quot;Subsequent Events&amp;quot;&quot;/&gt;&lt;property id=&quot;20307&quot; value=&quot;376&quot;/&gt;&lt;/object&gt;&lt;object type=&quot;3&quot; unique_id=&quot;12617&quot;&gt;&lt;property id=&quot;20148&quot; value=&quot;5&quot;/&gt;&lt;property id=&quot;20300&quot; value=&quot;Slide 24 - &amp;quot;Impact of Inflation&amp;quot;&quot;/&gt;&lt;property id=&quot;20307&quot; value=&quot;377&quot;/&gt;&lt;/object&gt;&lt;object type=&quot;3&quot; unique_id=&quot;12618&quot;&gt;&lt;property id=&quot;20148&quot; value=&quot;5&quot;/&gt;&lt;property id=&quot;20300&quot; value=&quot;Slide 25 - &amp;quot;Segment Information&amp;quot;&quot;/&gt;&lt;property id=&quot;20307&quot; value=&quot;378&quot;/&gt;&lt;/object&gt;&lt;object type=&quot;3&quot; unique_id=&quot;12619&quot;&gt;&lt;property id=&quot;20148&quot; value=&quot;5&quot;/&gt;&lt;property id=&quot;20300&quot; value=&quot;Slide 26 - &amp;quot;Reporting to the SEC&amp;quot;&quot;/&gt;&lt;property id=&quot;20307&quot; value=&quot;379&quot;/&gt;&lt;/object&gt;&lt;object type=&quot;3&quot; unique_id=&quot;12620&quot;&gt;&lt;property id=&quot;20148&quot; value=&quot;5&quot;/&gt;&lt;property id=&quot;20300&quot; value=&quot;Slide 27 - &amp;quot;Management’s Statement of Responsibility&amp;quot;&quot;/&gt;&lt;property id=&quot;20307&quot; value=&quot;380&quot;/&gt;&lt;/object&gt;&lt;object type=&quot;3&quot; unique_id=&quot;12621&quot;&gt;&lt;property id=&quot;20148&quot; value=&quot;5&quot;/&gt;&lt;property id=&quot;20300&quot; value=&quot;Slide 28&quot;/&gt;&lt;property id=&quot;20307&quot; value=&quot;381&quot;/&gt;&lt;/object&gt;&lt;object type=&quot;3&quot; unique_id=&quot;12622&quot;&gt;&lt;property id=&quot;20148&quot; value=&quot;5&quot;/&gt;&lt;property id=&quot;20300&quot; value=&quot;Slide 29&quot;/&gt;&lt;property id=&quot;20307&quot; value=&quot;382&quot;/&gt;&lt;/object&gt;&lt;object type=&quot;3&quot; unique_id=&quot;12623&quot;&gt;&lt;property id=&quot;20148&quot; value=&quot;5&quot;/&gt;&lt;property id=&quot;20300&quot; value=&quot;Slide 30 - &amp;quot;Summary of Financial Data&amp;quot;&quot;/&gt;&lt;property id=&quot;20307&quot; value=&quot;383&quot;/&gt;&lt;/object&gt;&lt;object type=&quot;3&quot; unique_id=&quot;12624&quot;&gt;&lt;property id=&quot;20148&quot; value=&quot;5&quot;/&gt;&lt;property id=&quot;20300&quot; value=&quot;Slide 31 - &amp;quot;Independent Auditors’ Report&amp;quot;&quot;/&gt;&lt;property id=&quot;20307&quot; value=&quot;384&quot;/&gt;&lt;/object&gt;&lt;object type=&quot;3&quot; unique_id=&quot;12625&quot;&gt;&lt;property id=&quot;20148&quot; value=&quot;5&quot;/&gt;&lt;property id=&quot;20300&quot; value=&quot;Slide 32 - &amp;quot;Compilation  Engagement&amp;quot;&quot;/&gt;&lt;property id=&quot;20307&quot; value=&quot;385&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66597A7-BD09-4C9E-ADFB-8CAF4A927457}">
  <ds:schemaRefs>
    <ds:schemaRef ds:uri="http://schemas.microsoft.com/sharepoint/v3/contenttype/forms"/>
  </ds:schemaRefs>
</ds:datastoreItem>
</file>

<file path=customXml/itemProps2.xml><?xml version="1.0" encoding="utf-8"?>
<ds:datastoreItem xmlns:ds="http://schemas.openxmlformats.org/officeDocument/2006/customXml" ds:itemID="{446A8B07-BC50-40CE-ACD0-A78EC26A8C13}"/>
</file>

<file path=customXml/itemProps3.xml><?xml version="1.0" encoding="utf-8"?>
<ds:datastoreItem xmlns:ds="http://schemas.openxmlformats.org/officeDocument/2006/customXml" ds:itemID="{C1B83ED3-9B02-449C-8352-C41CBB132DBF}">
  <ds:schemaRefs>
    <ds:schemaRef ds:uri="http://schemas.microsoft.com/office/2006/metadata/properties"/>
    <ds:schemaRef ds:uri="http://schemas.microsoft.com/office/infopath/2007/PartnerControls"/>
    <ds:schemaRef ds:uri="2cdc3de2-46a5-45a2-bc6c-3b74ae1e8cf2"/>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6659</Words>
  <Application>Microsoft Office PowerPoint</Application>
  <PresentationFormat>On-screen Show (4:3)</PresentationFormat>
  <Paragraphs>405</Paragraphs>
  <Slides>37</Slides>
  <Notes>37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ＭＳ Ｐゴシック</vt:lpstr>
      <vt:lpstr>Arial</vt:lpstr>
      <vt:lpstr>Arial Narrow</vt:lpstr>
      <vt:lpstr>Book Antiqua</vt:lpstr>
      <vt:lpstr>Calibri</vt:lpstr>
      <vt:lpstr>Palatino Linotype</vt:lpstr>
      <vt:lpstr>Tahoma</vt:lpstr>
      <vt:lpstr>Times</vt:lpstr>
      <vt:lpstr>Times New Roman</vt:lpstr>
      <vt:lpstr>Wingdings</vt:lpstr>
      <vt:lpstr>Theme1</vt:lpstr>
      <vt:lpstr>PowerPoint Presentation</vt:lpstr>
      <vt:lpstr>Accounting What the Numbers Mean</vt:lpstr>
      <vt:lpstr>PowerPoint Presentation</vt:lpstr>
      <vt:lpstr>Corporate Governance</vt:lpstr>
      <vt:lpstr>Corporate Governance</vt:lpstr>
      <vt:lpstr>Corporate Governance</vt:lpstr>
      <vt:lpstr>Recent Financial Misstatements </vt:lpstr>
      <vt:lpstr>Recent Financial Misstatements</vt:lpstr>
      <vt:lpstr>Recent Financial Misstatements</vt:lpstr>
      <vt:lpstr>Recent Financial Misstatements</vt:lpstr>
      <vt:lpstr>Notes to the Financial Statements</vt:lpstr>
      <vt:lpstr>Notes to the Financial Statements</vt:lpstr>
      <vt:lpstr>Depreciation Method</vt:lpstr>
      <vt:lpstr>Inventory Valuation</vt:lpstr>
      <vt:lpstr>Basis of Consolidation</vt:lpstr>
      <vt:lpstr>Income Taxes</vt:lpstr>
      <vt:lpstr>Employee Benefits</vt:lpstr>
      <vt:lpstr>Intangibles Including Goodwill</vt:lpstr>
      <vt:lpstr>Earnings Per Share of Common Stock</vt:lpstr>
      <vt:lpstr>Stock Option and Purchase Plans</vt:lpstr>
      <vt:lpstr>Other Disclosures</vt:lpstr>
      <vt:lpstr>Details of Financial Amounts</vt:lpstr>
      <vt:lpstr>Other Disclosures: Accounting Change</vt:lpstr>
      <vt:lpstr> Other Disclosures: Business Combinations</vt:lpstr>
      <vt:lpstr>Other Disclosures: Contingencies</vt:lpstr>
      <vt:lpstr>Other Disclosures: Commitments</vt:lpstr>
      <vt:lpstr>Other Disclosures: Events Subsequent to the Balance Sheet Date</vt:lpstr>
      <vt:lpstr>Other Disclosures: Impact of Inflation</vt:lpstr>
      <vt:lpstr>Other Disclosures: Segment Information</vt:lpstr>
      <vt:lpstr>Reporting to the Securities and Exchange Commission (SEC)</vt:lpstr>
      <vt:lpstr>Management’s Statement of Responsibility</vt:lpstr>
      <vt:lpstr>PowerPoint Presentation</vt:lpstr>
      <vt:lpstr>Five-Year (or Longer) Summary of Financial Data</vt:lpstr>
      <vt:lpstr>Independent Auditors’Report</vt:lpstr>
      <vt:lpstr>Independent Auditors’ Report</vt:lpstr>
      <vt:lpstr>Compilation Engagement</vt:lpstr>
      <vt:lpstr>End of Chapter 10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165</cp:revision>
  <cp:lastPrinted>1601-01-01T00:00:00Z</cp:lastPrinted>
  <dcterms:created xsi:type="dcterms:W3CDTF">2012-09-09T02:20:46Z</dcterms:created>
  <dcterms:modified xsi:type="dcterms:W3CDTF">2018-11-22T11:01:06Z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